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AA721-08E8-405F-980F-14B60CB4B2FE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8CDB3-DA75-4D47-A5E3-7D546926E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25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During</a:t>
            </a:r>
            <a:r>
              <a:rPr lang="en-US" baseline="0" dirty="0"/>
              <a:t> a process observation, put a tally mark in the appropriate row/column when the defect or occurrence happens.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Observation:</a:t>
            </a:r>
            <a:r>
              <a:rPr lang="en-US" baseline="0" dirty="0"/>
              <a:t> What is the occurrence or defect you will be documenting?</a:t>
            </a:r>
          </a:p>
          <a:p>
            <a:r>
              <a:rPr lang="en-US" b="1" baseline="0" dirty="0"/>
              <a:t>Date/time:</a:t>
            </a:r>
            <a:r>
              <a:rPr lang="en-US" baseline="0" dirty="0"/>
              <a:t> List whether you are capturing the observation hourly/daily/monthly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286C95-9047-484F-AAFA-0FE8C092CC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331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956DE-A302-4B46-BB03-8D6125A4E5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A3FB51-E79F-45EC-B41E-7CDDC8E7E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41401-F5FE-455B-A082-CF3174F3E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4CE23-CDB7-4183-A0EB-4B06E59A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9DA84-408F-4192-A96A-ADD1916D6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02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E4D8-BA99-4E28-9E7E-AFE06FA2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C323CE-5341-42D8-8E04-BD412C323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488F2-7398-4CA9-A7A0-3CC378BC9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D142F-ABBB-42E5-AAB8-B753C7D2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41900-6FA7-4346-8709-07A8B67F0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08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899334-BD89-4F53-8857-0FE5A07EB7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2390E-8E77-4533-9515-72D56A829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EE462-BDB2-4C38-9868-1BD8FB3AD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DE684-C279-45CC-B463-5B13BC15D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6B515-5AC1-4A51-9B61-4759A53A6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3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F2AE2-252F-47C1-9C3D-BB7A19DCA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CC8EA-E269-4C0B-897E-2D1D235AB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CE0B9-C6FA-4F9B-AC39-40F9A8B4E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9EEEF-59FE-47A6-9946-85A7F5DDD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99093-F832-4900-823B-0BE62C25A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09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A1CB-D906-4038-97B0-16E82620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E59F9-4B10-4F69-A101-F35B6C663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659D1-31C1-4367-8260-70DF3B0B7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E6CE9-4999-43DE-9EC6-7018349D1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C6E0A-8010-4699-9B55-D8AA0FD9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233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9F8E-922D-4DB0-812A-3147CDFE6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B26CB-EC25-4123-A940-B79D14D41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D2468E-9090-44EF-911B-BD6257E51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B51CF-A802-4142-865F-0000FEC03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0A1183-684E-4569-9048-02AAEFC4A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11FDB-8140-43AA-92A1-618F1358D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76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F4D97-5C35-4085-894E-C46DD0C4B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2AB25-0F20-471A-A75F-94E39A265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7895C1-F614-43B1-B456-DF3FD94AA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EA79E2-102C-4CC0-B754-7DE8E85135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E36C25-672B-415E-BAAA-AFED758495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594C3-28B2-4974-93E3-B868A96BD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3A7DEE-07A8-401F-A5E3-7F7F773C6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A165E7-2D25-4A18-93AD-B0822616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0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FE000-2CDE-4C34-8CD3-7757273C1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28C8A0-2646-4D41-9F46-5A3519B54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C3DED2-FB1A-4F57-A5CF-20CAD96D9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5C331A-325B-4C27-AF6E-1715E673C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3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06D3D8-F24C-45AE-B0F6-370166081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4A9375-CA3F-45EF-AB83-F9AA22E1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54274-C3C6-45DB-A84F-753A8D232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47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06DC3-C313-4B49-BF46-0C6920336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BC585-4C33-4BD7-8369-98AAD0421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7C3CE-44B5-4DB7-A5F8-401289B09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0D97D-C1D0-4C87-BAFB-1F9AAAF9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AF6945-9D22-4CEB-99A7-5105643C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76EBB-1170-4470-92E5-72BF5DA63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0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6716F-317B-4DE9-86DE-30FD10BB7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DF6D3-2F30-40ED-B0D4-253E5AAF7E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D73350-B54A-48DA-860A-18606F660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0DF4E-4825-4916-9A84-3A303463D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BEFC6-5813-431B-8D24-BEFD61B21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26E5D-9DD4-4590-B7DE-22BF74FC1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14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4E9D26-5F26-4AE2-AA37-57E1E5D87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B37DE-2572-43AE-A3FB-F111233D2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DD912B-3621-4878-8984-7AFC2BD4E7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BEC71-FDCF-4A02-B393-1F58BEDC9BF3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79939-BBE8-49C5-8BB6-BA0A0E1A5A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A1D6-0D05-4914-A66A-DE0F5731E1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A2B66-F634-4727-98C1-0FE57DF3B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22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0731C-8B9A-451F-9CA8-2774F8EF9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Enter the name of the process or project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EBEB74-1750-4149-BF54-7747B26713DB}"/>
              </a:ext>
            </a:extLst>
          </p:cNvPr>
          <p:cNvGraphicFramePr>
            <a:graphicFrameLocks noGrp="1"/>
          </p:cNvGraphicFramePr>
          <p:nvPr/>
        </p:nvGraphicFramePr>
        <p:xfrm>
          <a:off x="510139" y="1597793"/>
          <a:ext cx="10963177" cy="4032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4784">
                  <a:extLst>
                    <a:ext uri="{9D8B030D-6E8A-4147-A177-3AD203B41FA5}">
                      <a16:colId xmlns:a16="http://schemas.microsoft.com/office/drawing/2014/main" val="1529421323"/>
                    </a:ext>
                  </a:extLst>
                </a:gridCol>
                <a:gridCol w="1179180">
                  <a:extLst>
                    <a:ext uri="{9D8B030D-6E8A-4147-A177-3AD203B41FA5}">
                      <a16:colId xmlns:a16="http://schemas.microsoft.com/office/drawing/2014/main" val="2942763250"/>
                    </a:ext>
                  </a:extLst>
                </a:gridCol>
                <a:gridCol w="1179180">
                  <a:extLst>
                    <a:ext uri="{9D8B030D-6E8A-4147-A177-3AD203B41FA5}">
                      <a16:colId xmlns:a16="http://schemas.microsoft.com/office/drawing/2014/main" val="174473198"/>
                    </a:ext>
                  </a:extLst>
                </a:gridCol>
                <a:gridCol w="1163244">
                  <a:extLst>
                    <a:ext uri="{9D8B030D-6E8A-4147-A177-3AD203B41FA5}">
                      <a16:colId xmlns:a16="http://schemas.microsoft.com/office/drawing/2014/main" val="1673319662"/>
                    </a:ext>
                  </a:extLst>
                </a:gridCol>
                <a:gridCol w="1147310">
                  <a:extLst>
                    <a:ext uri="{9D8B030D-6E8A-4147-A177-3AD203B41FA5}">
                      <a16:colId xmlns:a16="http://schemas.microsoft.com/office/drawing/2014/main" val="4166497588"/>
                    </a:ext>
                  </a:extLst>
                </a:gridCol>
                <a:gridCol w="1131375">
                  <a:extLst>
                    <a:ext uri="{9D8B030D-6E8A-4147-A177-3AD203B41FA5}">
                      <a16:colId xmlns:a16="http://schemas.microsoft.com/office/drawing/2014/main" val="2695774544"/>
                    </a:ext>
                  </a:extLst>
                </a:gridCol>
                <a:gridCol w="1131374">
                  <a:extLst>
                    <a:ext uri="{9D8B030D-6E8A-4147-A177-3AD203B41FA5}">
                      <a16:colId xmlns:a16="http://schemas.microsoft.com/office/drawing/2014/main" val="725923061"/>
                    </a:ext>
                  </a:extLst>
                </a:gridCol>
                <a:gridCol w="1378365">
                  <a:extLst>
                    <a:ext uri="{9D8B030D-6E8A-4147-A177-3AD203B41FA5}">
                      <a16:colId xmlns:a16="http://schemas.microsoft.com/office/drawing/2014/main" val="2261117260"/>
                    </a:ext>
                  </a:extLst>
                </a:gridCol>
                <a:gridCol w="1378365">
                  <a:extLst>
                    <a:ext uri="{9D8B030D-6E8A-4147-A177-3AD203B41FA5}">
                      <a16:colId xmlns:a16="http://schemas.microsoft.com/office/drawing/2014/main" val="3021209761"/>
                    </a:ext>
                  </a:extLst>
                </a:gridCol>
              </a:tblGrid>
              <a:tr h="59391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Date/Time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Date/Time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TOTALS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2566190"/>
                  </a:ext>
                </a:extLst>
              </a:tr>
              <a:tr h="677491">
                <a:tc>
                  <a:txBody>
                    <a:bodyPr/>
                    <a:lstStyle/>
                    <a:p>
                      <a:r>
                        <a:rPr lang="en-US" sz="1400" dirty="0"/>
                        <a:t>Observation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458255"/>
                  </a:ext>
                </a:extLst>
              </a:tr>
              <a:tr h="6839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Observation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8135662"/>
                  </a:ext>
                </a:extLst>
              </a:tr>
              <a:tr h="703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Observation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612487"/>
                  </a:ext>
                </a:extLst>
              </a:tr>
              <a:tr h="7742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Observation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784305"/>
                  </a:ext>
                </a:extLst>
              </a:tr>
              <a:tr h="6000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TOTALS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457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786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Enter the name of the process or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the name of the process or project</dc:title>
  <dc:creator>Christine Cerullo</dc:creator>
  <cp:lastModifiedBy>Christine Cerullo</cp:lastModifiedBy>
  <cp:revision>1</cp:revision>
  <dcterms:created xsi:type="dcterms:W3CDTF">2026-03-17T17:55:44Z</dcterms:created>
  <dcterms:modified xsi:type="dcterms:W3CDTF">2026-03-17T18:00:57Z</dcterms:modified>
</cp:coreProperties>
</file>