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2"/>
  </p:notesMasterIdLst>
  <p:handoutMasterIdLst>
    <p:handoutMasterId r:id="rId63"/>
  </p:handoutMasterIdLst>
  <p:sldIdLst>
    <p:sldId id="257" r:id="rId2"/>
    <p:sldId id="343" r:id="rId3"/>
    <p:sldId id="327" r:id="rId4"/>
    <p:sldId id="342" r:id="rId5"/>
    <p:sldId id="326" r:id="rId6"/>
    <p:sldId id="314" r:id="rId7"/>
    <p:sldId id="261" r:id="rId8"/>
    <p:sldId id="315" r:id="rId9"/>
    <p:sldId id="262" r:id="rId10"/>
    <p:sldId id="263" r:id="rId11"/>
    <p:sldId id="325" r:id="rId12"/>
    <p:sldId id="264" r:id="rId13"/>
    <p:sldId id="317" r:id="rId14"/>
    <p:sldId id="335" r:id="rId15"/>
    <p:sldId id="265" r:id="rId16"/>
    <p:sldId id="266" r:id="rId17"/>
    <p:sldId id="267" r:id="rId18"/>
    <p:sldId id="268" r:id="rId19"/>
    <p:sldId id="334" r:id="rId20"/>
    <p:sldId id="273" r:id="rId21"/>
    <p:sldId id="274" r:id="rId22"/>
    <p:sldId id="336" r:id="rId23"/>
    <p:sldId id="275" r:id="rId24"/>
    <p:sldId id="276" r:id="rId25"/>
    <p:sldId id="337" r:id="rId26"/>
    <p:sldId id="338" r:id="rId27"/>
    <p:sldId id="277" r:id="rId28"/>
    <p:sldId id="278" r:id="rId29"/>
    <p:sldId id="319" r:id="rId30"/>
    <p:sldId id="279" r:id="rId31"/>
    <p:sldId id="281" r:id="rId32"/>
    <p:sldId id="282" r:id="rId33"/>
    <p:sldId id="339" r:id="rId34"/>
    <p:sldId id="340" r:id="rId35"/>
    <p:sldId id="341" r:id="rId36"/>
    <p:sldId id="330" r:id="rId37"/>
    <p:sldId id="284" r:id="rId38"/>
    <p:sldId id="286" r:id="rId39"/>
    <p:sldId id="287" r:id="rId40"/>
    <p:sldId id="321" r:id="rId41"/>
    <p:sldId id="289" r:id="rId42"/>
    <p:sldId id="290" r:id="rId43"/>
    <p:sldId id="295" r:id="rId44"/>
    <p:sldId id="297" r:id="rId45"/>
    <p:sldId id="298" r:id="rId46"/>
    <p:sldId id="299" r:id="rId47"/>
    <p:sldId id="300" r:id="rId48"/>
    <p:sldId id="301" r:id="rId49"/>
    <p:sldId id="302" r:id="rId50"/>
    <p:sldId id="305" r:id="rId51"/>
    <p:sldId id="306" r:id="rId52"/>
    <p:sldId id="311" r:id="rId53"/>
    <p:sldId id="344" r:id="rId54"/>
    <p:sldId id="332" r:id="rId55"/>
    <p:sldId id="333" r:id="rId56"/>
    <p:sldId id="345" r:id="rId57"/>
    <p:sldId id="346" r:id="rId58"/>
    <p:sldId id="322" r:id="rId59"/>
    <p:sldId id="323" r:id="rId60"/>
    <p:sldId id="324" r:id="rId61"/>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2A03"/>
    <a:srgbClr val="EBEB03"/>
    <a:srgbClr val="EDF97F"/>
    <a:srgbClr val="1845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3" autoAdjust="0"/>
    <p:restoredTop sz="94530" autoAdjust="0"/>
  </p:normalViewPr>
  <p:slideViewPr>
    <p:cSldViewPr>
      <p:cViewPr varScale="1">
        <p:scale>
          <a:sx n="97" d="100"/>
          <a:sy n="97" d="100"/>
        </p:scale>
        <p:origin x="-1560" y="-1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handoutMaster" Target="handoutMasters/handout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AC2287-5B68-4B42-86F9-1BE04B8B4A06}" type="doc">
      <dgm:prSet loTypeId="urn:microsoft.com/office/officeart/2005/8/layout/venn2" loCatId="" qsTypeId="urn:microsoft.com/office/officeart/2005/8/quickstyle/simple4" qsCatId="simple" csTypeId="urn:microsoft.com/office/officeart/2005/8/colors/colorful1" csCatId="colorful" phldr="1"/>
      <dgm:spPr/>
      <dgm:t>
        <a:bodyPr/>
        <a:lstStyle/>
        <a:p>
          <a:endParaRPr lang="en-US"/>
        </a:p>
      </dgm:t>
    </dgm:pt>
    <dgm:pt modelId="{01A2DF49-9653-D342-B64F-AD8547DF7F2A}">
      <dgm:prSet phldrT="[Text]"/>
      <dgm:spPr/>
      <dgm:t>
        <a:bodyPr/>
        <a:lstStyle/>
        <a:p>
          <a:r>
            <a:rPr lang="en-US" dirty="0" smtClean="0"/>
            <a:t>Planet</a:t>
          </a:r>
          <a:endParaRPr lang="en-US" dirty="0"/>
        </a:p>
      </dgm:t>
    </dgm:pt>
    <dgm:pt modelId="{FBABF3ED-4F0C-E541-834A-2CFA041B1F04}" type="parTrans" cxnId="{F58D1804-96C6-DE41-AEF5-3E8D4AB6D549}">
      <dgm:prSet/>
      <dgm:spPr/>
      <dgm:t>
        <a:bodyPr/>
        <a:lstStyle/>
        <a:p>
          <a:endParaRPr lang="en-US"/>
        </a:p>
      </dgm:t>
    </dgm:pt>
    <dgm:pt modelId="{7391EC18-33E5-4B40-B8A4-80AA5E138BDD}" type="sibTrans" cxnId="{F58D1804-96C6-DE41-AEF5-3E8D4AB6D549}">
      <dgm:prSet/>
      <dgm:spPr/>
      <dgm:t>
        <a:bodyPr/>
        <a:lstStyle/>
        <a:p>
          <a:endParaRPr lang="en-US"/>
        </a:p>
      </dgm:t>
    </dgm:pt>
    <dgm:pt modelId="{C8E97CA9-F78F-6D41-9EFA-EB70AC4DB6C9}">
      <dgm:prSet phldrT="[Text]"/>
      <dgm:spPr/>
      <dgm:t>
        <a:bodyPr/>
        <a:lstStyle/>
        <a:p>
          <a:r>
            <a:rPr lang="en-US" dirty="0" smtClean="0"/>
            <a:t>Communities</a:t>
          </a:r>
          <a:endParaRPr lang="en-US" dirty="0"/>
        </a:p>
      </dgm:t>
    </dgm:pt>
    <dgm:pt modelId="{56131D79-AF6D-4B4D-825A-C4C296DDB81E}" type="parTrans" cxnId="{8D56D6F8-B71E-0742-957C-29AD5EA495AF}">
      <dgm:prSet/>
      <dgm:spPr/>
      <dgm:t>
        <a:bodyPr/>
        <a:lstStyle/>
        <a:p>
          <a:endParaRPr lang="en-US"/>
        </a:p>
      </dgm:t>
    </dgm:pt>
    <dgm:pt modelId="{D6888832-16C6-FD47-A010-8909FC536B7D}" type="sibTrans" cxnId="{8D56D6F8-B71E-0742-957C-29AD5EA495AF}">
      <dgm:prSet/>
      <dgm:spPr/>
      <dgm:t>
        <a:bodyPr/>
        <a:lstStyle/>
        <a:p>
          <a:endParaRPr lang="en-US"/>
        </a:p>
      </dgm:t>
    </dgm:pt>
    <dgm:pt modelId="{C46D33D6-A13A-2840-A9C6-712C879C4BC2}">
      <dgm:prSet phldrT="[Text]"/>
      <dgm:spPr/>
      <dgm:t>
        <a:bodyPr/>
        <a:lstStyle/>
        <a:p>
          <a:r>
            <a:rPr lang="en-US" dirty="0" smtClean="0"/>
            <a:t>People</a:t>
          </a:r>
          <a:endParaRPr lang="en-US" dirty="0"/>
        </a:p>
      </dgm:t>
    </dgm:pt>
    <dgm:pt modelId="{88A829C8-5434-964B-B839-BD070B5D219F}" type="parTrans" cxnId="{1BF5FD8D-D2A4-3640-907C-94599F9556A1}">
      <dgm:prSet/>
      <dgm:spPr/>
      <dgm:t>
        <a:bodyPr/>
        <a:lstStyle/>
        <a:p>
          <a:endParaRPr lang="en-US"/>
        </a:p>
      </dgm:t>
    </dgm:pt>
    <dgm:pt modelId="{264090E4-1674-0F4F-81FF-1A8BB04C4718}" type="sibTrans" cxnId="{1BF5FD8D-D2A4-3640-907C-94599F9556A1}">
      <dgm:prSet/>
      <dgm:spPr/>
      <dgm:t>
        <a:bodyPr/>
        <a:lstStyle/>
        <a:p>
          <a:endParaRPr lang="en-US"/>
        </a:p>
      </dgm:t>
    </dgm:pt>
    <dgm:pt modelId="{84CB5941-0D62-EC42-A4D4-5DC5589EA322}">
      <dgm:prSet phldrT="[Text]"/>
      <dgm:spPr/>
      <dgm:t>
        <a:bodyPr/>
        <a:lstStyle/>
        <a:p>
          <a:r>
            <a:rPr lang="en-US" dirty="0" smtClean="0"/>
            <a:t>Production Cost and Revenue  Function</a:t>
          </a:r>
          <a:endParaRPr lang="en-US" dirty="0"/>
        </a:p>
      </dgm:t>
    </dgm:pt>
    <dgm:pt modelId="{168D6DBD-FDF5-CC47-B80F-E01533527164}" type="parTrans" cxnId="{0C16117E-820E-6448-946F-2F0C9C543A8B}">
      <dgm:prSet/>
      <dgm:spPr/>
      <dgm:t>
        <a:bodyPr/>
        <a:lstStyle/>
        <a:p>
          <a:endParaRPr lang="en-US"/>
        </a:p>
      </dgm:t>
    </dgm:pt>
    <dgm:pt modelId="{7B843164-4747-5E4D-ADF1-0444588777E8}" type="sibTrans" cxnId="{0C16117E-820E-6448-946F-2F0C9C543A8B}">
      <dgm:prSet/>
      <dgm:spPr/>
      <dgm:t>
        <a:bodyPr/>
        <a:lstStyle/>
        <a:p>
          <a:endParaRPr lang="en-US"/>
        </a:p>
      </dgm:t>
    </dgm:pt>
    <dgm:pt modelId="{CA7E5711-765F-FC47-BFC9-82D1CCA9118B}" type="pres">
      <dgm:prSet presAssocID="{58AC2287-5B68-4B42-86F9-1BE04B8B4A06}" presName="Name0" presStyleCnt="0">
        <dgm:presLayoutVars>
          <dgm:chMax val="7"/>
          <dgm:resizeHandles val="exact"/>
        </dgm:presLayoutVars>
      </dgm:prSet>
      <dgm:spPr/>
      <dgm:t>
        <a:bodyPr/>
        <a:lstStyle/>
        <a:p>
          <a:endParaRPr lang="en-US"/>
        </a:p>
      </dgm:t>
    </dgm:pt>
    <dgm:pt modelId="{7EBD8FC4-4912-D148-AF3E-71638E10ABE1}" type="pres">
      <dgm:prSet presAssocID="{58AC2287-5B68-4B42-86F9-1BE04B8B4A06}" presName="comp1" presStyleCnt="0"/>
      <dgm:spPr/>
    </dgm:pt>
    <dgm:pt modelId="{ABF04559-1AB0-0744-8AB0-3BF35345E5F4}" type="pres">
      <dgm:prSet presAssocID="{58AC2287-5B68-4B42-86F9-1BE04B8B4A06}" presName="circle1" presStyleLbl="node1" presStyleIdx="0" presStyleCnt="4"/>
      <dgm:spPr/>
      <dgm:t>
        <a:bodyPr/>
        <a:lstStyle/>
        <a:p>
          <a:endParaRPr lang="en-US"/>
        </a:p>
      </dgm:t>
    </dgm:pt>
    <dgm:pt modelId="{EF1495BE-235C-3949-B075-ADF0242CB88E}" type="pres">
      <dgm:prSet presAssocID="{58AC2287-5B68-4B42-86F9-1BE04B8B4A06}" presName="c1text" presStyleLbl="node1" presStyleIdx="0" presStyleCnt="4">
        <dgm:presLayoutVars>
          <dgm:bulletEnabled val="1"/>
        </dgm:presLayoutVars>
      </dgm:prSet>
      <dgm:spPr/>
      <dgm:t>
        <a:bodyPr/>
        <a:lstStyle/>
        <a:p>
          <a:endParaRPr lang="en-US"/>
        </a:p>
      </dgm:t>
    </dgm:pt>
    <dgm:pt modelId="{6627D144-1E12-8440-9391-F43022191934}" type="pres">
      <dgm:prSet presAssocID="{58AC2287-5B68-4B42-86F9-1BE04B8B4A06}" presName="comp2" presStyleCnt="0"/>
      <dgm:spPr/>
    </dgm:pt>
    <dgm:pt modelId="{45865C0A-AB7D-464C-A19D-71D8DE910190}" type="pres">
      <dgm:prSet presAssocID="{58AC2287-5B68-4B42-86F9-1BE04B8B4A06}" presName="circle2" presStyleLbl="node1" presStyleIdx="1" presStyleCnt="4"/>
      <dgm:spPr/>
      <dgm:t>
        <a:bodyPr/>
        <a:lstStyle/>
        <a:p>
          <a:endParaRPr lang="en-US"/>
        </a:p>
      </dgm:t>
    </dgm:pt>
    <dgm:pt modelId="{A4DF0FB3-90B0-5948-AA61-C3B5AA264BED}" type="pres">
      <dgm:prSet presAssocID="{58AC2287-5B68-4B42-86F9-1BE04B8B4A06}" presName="c2text" presStyleLbl="node1" presStyleIdx="1" presStyleCnt="4">
        <dgm:presLayoutVars>
          <dgm:bulletEnabled val="1"/>
        </dgm:presLayoutVars>
      </dgm:prSet>
      <dgm:spPr/>
      <dgm:t>
        <a:bodyPr/>
        <a:lstStyle/>
        <a:p>
          <a:endParaRPr lang="en-US"/>
        </a:p>
      </dgm:t>
    </dgm:pt>
    <dgm:pt modelId="{46E23DEF-5F16-0A41-8AE8-D71C072157C7}" type="pres">
      <dgm:prSet presAssocID="{58AC2287-5B68-4B42-86F9-1BE04B8B4A06}" presName="comp3" presStyleCnt="0"/>
      <dgm:spPr/>
    </dgm:pt>
    <dgm:pt modelId="{F02522E9-1815-1542-B976-959AA8FF1D9C}" type="pres">
      <dgm:prSet presAssocID="{58AC2287-5B68-4B42-86F9-1BE04B8B4A06}" presName="circle3" presStyleLbl="node1" presStyleIdx="2" presStyleCnt="4"/>
      <dgm:spPr/>
      <dgm:t>
        <a:bodyPr/>
        <a:lstStyle/>
        <a:p>
          <a:endParaRPr lang="en-US"/>
        </a:p>
      </dgm:t>
    </dgm:pt>
    <dgm:pt modelId="{9FFC93DE-9D16-B04C-93FD-81FBFFA78496}" type="pres">
      <dgm:prSet presAssocID="{58AC2287-5B68-4B42-86F9-1BE04B8B4A06}" presName="c3text" presStyleLbl="node1" presStyleIdx="2" presStyleCnt="4">
        <dgm:presLayoutVars>
          <dgm:bulletEnabled val="1"/>
        </dgm:presLayoutVars>
      </dgm:prSet>
      <dgm:spPr/>
      <dgm:t>
        <a:bodyPr/>
        <a:lstStyle/>
        <a:p>
          <a:endParaRPr lang="en-US"/>
        </a:p>
      </dgm:t>
    </dgm:pt>
    <dgm:pt modelId="{F31F379A-9866-7244-9E48-F4105D389D88}" type="pres">
      <dgm:prSet presAssocID="{58AC2287-5B68-4B42-86F9-1BE04B8B4A06}" presName="comp4" presStyleCnt="0"/>
      <dgm:spPr/>
    </dgm:pt>
    <dgm:pt modelId="{62A64A6E-C41B-264C-8A64-B1F3741D5DC5}" type="pres">
      <dgm:prSet presAssocID="{58AC2287-5B68-4B42-86F9-1BE04B8B4A06}" presName="circle4" presStyleLbl="node1" presStyleIdx="3" presStyleCnt="4"/>
      <dgm:spPr/>
      <dgm:t>
        <a:bodyPr/>
        <a:lstStyle/>
        <a:p>
          <a:endParaRPr lang="en-US"/>
        </a:p>
      </dgm:t>
    </dgm:pt>
    <dgm:pt modelId="{8109CC85-5DF5-D04A-885A-CBC216778AD0}" type="pres">
      <dgm:prSet presAssocID="{58AC2287-5B68-4B42-86F9-1BE04B8B4A06}" presName="c4text" presStyleLbl="node1" presStyleIdx="3" presStyleCnt="4">
        <dgm:presLayoutVars>
          <dgm:bulletEnabled val="1"/>
        </dgm:presLayoutVars>
      </dgm:prSet>
      <dgm:spPr/>
      <dgm:t>
        <a:bodyPr/>
        <a:lstStyle/>
        <a:p>
          <a:endParaRPr lang="en-US"/>
        </a:p>
      </dgm:t>
    </dgm:pt>
  </dgm:ptLst>
  <dgm:cxnLst>
    <dgm:cxn modelId="{1D224DD6-38EF-944B-9CD0-CC6EBFC070E2}" type="presOf" srcId="{C46D33D6-A13A-2840-A9C6-712C879C4BC2}" destId="{9FFC93DE-9D16-B04C-93FD-81FBFFA78496}" srcOrd="1" destOrd="0" presId="urn:microsoft.com/office/officeart/2005/8/layout/venn2"/>
    <dgm:cxn modelId="{6FCA883B-23FD-D34E-979D-BF421FEA395B}" type="presOf" srcId="{C8E97CA9-F78F-6D41-9EFA-EB70AC4DB6C9}" destId="{A4DF0FB3-90B0-5948-AA61-C3B5AA264BED}" srcOrd="1" destOrd="0" presId="urn:microsoft.com/office/officeart/2005/8/layout/venn2"/>
    <dgm:cxn modelId="{1BF5FD8D-D2A4-3640-907C-94599F9556A1}" srcId="{58AC2287-5B68-4B42-86F9-1BE04B8B4A06}" destId="{C46D33D6-A13A-2840-A9C6-712C879C4BC2}" srcOrd="2" destOrd="0" parTransId="{88A829C8-5434-964B-B839-BD070B5D219F}" sibTransId="{264090E4-1674-0F4F-81FF-1A8BB04C4718}"/>
    <dgm:cxn modelId="{0D0A36E8-8376-5843-AD89-AF041B64B577}" type="presOf" srcId="{84CB5941-0D62-EC42-A4D4-5DC5589EA322}" destId="{8109CC85-5DF5-D04A-885A-CBC216778AD0}" srcOrd="1" destOrd="0" presId="urn:microsoft.com/office/officeart/2005/8/layout/venn2"/>
    <dgm:cxn modelId="{199ED48C-BDF9-7249-B588-45BE4BD5CD71}" type="presOf" srcId="{C46D33D6-A13A-2840-A9C6-712C879C4BC2}" destId="{F02522E9-1815-1542-B976-959AA8FF1D9C}" srcOrd="0" destOrd="0" presId="urn:microsoft.com/office/officeart/2005/8/layout/venn2"/>
    <dgm:cxn modelId="{F58D1804-96C6-DE41-AEF5-3E8D4AB6D549}" srcId="{58AC2287-5B68-4B42-86F9-1BE04B8B4A06}" destId="{01A2DF49-9653-D342-B64F-AD8547DF7F2A}" srcOrd="0" destOrd="0" parTransId="{FBABF3ED-4F0C-E541-834A-2CFA041B1F04}" sibTransId="{7391EC18-33E5-4B40-B8A4-80AA5E138BDD}"/>
    <dgm:cxn modelId="{3CA61332-972F-6348-9A5E-083DDB0F718F}" type="presOf" srcId="{01A2DF49-9653-D342-B64F-AD8547DF7F2A}" destId="{ABF04559-1AB0-0744-8AB0-3BF35345E5F4}" srcOrd="0" destOrd="0" presId="urn:microsoft.com/office/officeart/2005/8/layout/venn2"/>
    <dgm:cxn modelId="{8D56D6F8-B71E-0742-957C-29AD5EA495AF}" srcId="{58AC2287-5B68-4B42-86F9-1BE04B8B4A06}" destId="{C8E97CA9-F78F-6D41-9EFA-EB70AC4DB6C9}" srcOrd="1" destOrd="0" parTransId="{56131D79-AF6D-4B4D-825A-C4C296DDB81E}" sibTransId="{D6888832-16C6-FD47-A010-8909FC536B7D}"/>
    <dgm:cxn modelId="{E765759D-D4CB-1944-9007-2A1244D26C22}" type="presOf" srcId="{C8E97CA9-F78F-6D41-9EFA-EB70AC4DB6C9}" destId="{45865C0A-AB7D-464C-A19D-71D8DE910190}" srcOrd="0" destOrd="0" presId="urn:microsoft.com/office/officeart/2005/8/layout/venn2"/>
    <dgm:cxn modelId="{8B370673-335C-8545-927B-2A090FD2B793}" type="presOf" srcId="{84CB5941-0D62-EC42-A4D4-5DC5589EA322}" destId="{62A64A6E-C41B-264C-8A64-B1F3741D5DC5}" srcOrd="0" destOrd="0" presId="urn:microsoft.com/office/officeart/2005/8/layout/venn2"/>
    <dgm:cxn modelId="{DBB38582-E505-8A4C-938F-D4F09FAD6B38}" type="presOf" srcId="{01A2DF49-9653-D342-B64F-AD8547DF7F2A}" destId="{EF1495BE-235C-3949-B075-ADF0242CB88E}" srcOrd="1" destOrd="0" presId="urn:microsoft.com/office/officeart/2005/8/layout/venn2"/>
    <dgm:cxn modelId="{B89596E0-D80B-1640-A21D-6E84E05A4AA9}" type="presOf" srcId="{58AC2287-5B68-4B42-86F9-1BE04B8B4A06}" destId="{CA7E5711-765F-FC47-BFC9-82D1CCA9118B}" srcOrd="0" destOrd="0" presId="urn:microsoft.com/office/officeart/2005/8/layout/venn2"/>
    <dgm:cxn modelId="{0C16117E-820E-6448-946F-2F0C9C543A8B}" srcId="{58AC2287-5B68-4B42-86F9-1BE04B8B4A06}" destId="{84CB5941-0D62-EC42-A4D4-5DC5589EA322}" srcOrd="3" destOrd="0" parTransId="{168D6DBD-FDF5-CC47-B80F-E01533527164}" sibTransId="{7B843164-4747-5E4D-ADF1-0444588777E8}"/>
    <dgm:cxn modelId="{8F26E244-AA54-5D42-BF78-49EAD64DC0D0}" type="presParOf" srcId="{CA7E5711-765F-FC47-BFC9-82D1CCA9118B}" destId="{7EBD8FC4-4912-D148-AF3E-71638E10ABE1}" srcOrd="0" destOrd="0" presId="urn:microsoft.com/office/officeart/2005/8/layout/venn2"/>
    <dgm:cxn modelId="{C6CCAAA4-A9CB-E948-AE34-81DBDB7DDE3B}" type="presParOf" srcId="{7EBD8FC4-4912-D148-AF3E-71638E10ABE1}" destId="{ABF04559-1AB0-0744-8AB0-3BF35345E5F4}" srcOrd="0" destOrd="0" presId="urn:microsoft.com/office/officeart/2005/8/layout/venn2"/>
    <dgm:cxn modelId="{9A90A6BD-37BD-3E40-8852-1C418F39217B}" type="presParOf" srcId="{7EBD8FC4-4912-D148-AF3E-71638E10ABE1}" destId="{EF1495BE-235C-3949-B075-ADF0242CB88E}" srcOrd="1" destOrd="0" presId="urn:microsoft.com/office/officeart/2005/8/layout/venn2"/>
    <dgm:cxn modelId="{AEF9E63B-233F-704A-AD01-E31C5E33F256}" type="presParOf" srcId="{CA7E5711-765F-FC47-BFC9-82D1CCA9118B}" destId="{6627D144-1E12-8440-9391-F43022191934}" srcOrd="1" destOrd="0" presId="urn:microsoft.com/office/officeart/2005/8/layout/venn2"/>
    <dgm:cxn modelId="{5BADF0CC-648E-114B-A739-ABCD389387D8}" type="presParOf" srcId="{6627D144-1E12-8440-9391-F43022191934}" destId="{45865C0A-AB7D-464C-A19D-71D8DE910190}" srcOrd="0" destOrd="0" presId="urn:microsoft.com/office/officeart/2005/8/layout/venn2"/>
    <dgm:cxn modelId="{5CCD1FF7-0394-F84E-A0A9-E1578BA1D595}" type="presParOf" srcId="{6627D144-1E12-8440-9391-F43022191934}" destId="{A4DF0FB3-90B0-5948-AA61-C3B5AA264BED}" srcOrd="1" destOrd="0" presId="urn:microsoft.com/office/officeart/2005/8/layout/venn2"/>
    <dgm:cxn modelId="{BBCE2BFC-75FE-EB4A-91C7-776AD901C2DB}" type="presParOf" srcId="{CA7E5711-765F-FC47-BFC9-82D1CCA9118B}" destId="{46E23DEF-5F16-0A41-8AE8-D71C072157C7}" srcOrd="2" destOrd="0" presId="urn:microsoft.com/office/officeart/2005/8/layout/venn2"/>
    <dgm:cxn modelId="{D9F006A5-A1A7-784E-97B4-A7DF7A8A19E8}" type="presParOf" srcId="{46E23DEF-5F16-0A41-8AE8-D71C072157C7}" destId="{F02522E9-1815-1542-B976-959AA8FF1D9C}" srcOrd="0" destOrd="0" presId="urn:microsoft.com/office/officeart/2005/8/layout/venn2"/>
    <dgm:cxn modelId="{D1852F14-EA0C-0C41-BB03-FF5721FE640A}" type="presParOf" srcId="{46E23DEF-5F16-0A41-8AE8-D71C072157C7}" destId="{9FFC93DE-9D16-B04C-93FD-81FBFFA78496}" srcOrd="1" destOrd="0" presId="urn:microsoft.com/office/officeart/2005/8/layout/venn2"/>
    <dgm:cxn modelId="{F34662DF-E2BF-754A-A398-33BD0BD8EF90}" type="presParOf" srcId="{CA7E5711-765F-FC47-BFC9-82D1CCA9118B}" destId="{F31F379A-9866-7244-9E48-F4105D389D88}" srcOrd="3" destOrd="0" presId="urn:microsoft.com/office/officeart/2005/8/layout/venn2"/>
    <dgm:cxn modelId="{C3CBC673-AC09-1A41-B966-07BC9FF5D18C}" type="presParOf" srcId="{F31F379A-9866-7244-9E48-F4105D389D88}" destId="{62A64A6E-C41B-264C-8A64-B1F3741D5DC5}" srcOrd="0" destOrd="0" presId="urn:microsoft.com/office/officeart/2005/8/layout/venn2"/>
    <dgm:cxn modelId="{F7E8B610-B134-F347-ACFA-F0CBDCA61B44}" type="presParOf" srcId="{F31F379A-9866-7244-9E48-F4105D389D88}" destId="{8109CC85-5DF5-D04A-885A-CBC216778AD0}"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50EE213-A5C7-443C-8338-58725E63D2C4}" type="doc">
      <dgm:prSet loTypeId="urn:microsoft.com/office/officeart/2005/8/layout/matrix1" loCatId="matrix" qsTypeId="urn:microsoft.com/office/officeart/2005/8/quickstyle/simple4" qsCatId="simple" csTypeId="urn:microsoft.com/office/officeart/2005/8/colors/colorful1" csCatId="colorful" phldr="1"/>
      <dgm:spPr/>
      <dgm:t>
        <a:bodyPr/>
        <a:lstStyle/>
        <a:p>
          <a:endParaRPr lang="en-US"/>
        </a:p>
      </dgm:t>
    </dgm:pt>
    <dgm:pt modelId="{97C132A8-803E-4D58-8330-0051F6DBC072}">
      <dgm:prSet phldrT="[Text]"/>
      <dgm:spPr/>
      <dgm:t>
        <a:bodyPr/>
        <a:lstStyle/>
        <a:p>
          <a:r>
            <a:rPr lang="en-US" dirty="0" smtClean="0"/>
            <a:t>Sustainability Accounting</a:t>
          </a:r>
          <a:endParaRPr lang="en-US" dirty="0"/>
        </a:p>
      </dgm:t>
    </dgm:pt>
    <dgm:pt modelId="{F3AF962D-EF85-4F73-8E0E-7D933F8D8253}" type="parTrans" cxnId="{F9F9BC95-0F96-46EE-91C0-33AAD17C6B22}">
      <dgm:prSet/>
      <dgm:spPr/>
      <dgm:t>
        <a:bodyPr/>
        <a:lstStyle/>
        <a:p>
          <a:endParaRPr lang="en-US"/>
        </a:p>
      </dgm:t>
    </dgm:pt>
    <dgm:pt modelId="{13D211ED-72B9-4F4E-AEF8-FC4B71BCCCF0}" type="sibTrans" cxnId="{F9F9BC95-0F96-46EE-91C0-33AAD17C6B22}">
      <dgm:prSet/>
      <dgm:spPr/>
      <dgm:t>
        <a:bodyPr/>
        <a:lstStyle/>
        <a:p>
          <a:endParaRPr lang="en-US"/>
        </a:p>
      </dgm:t>
    </dgm:pt>
    <dgm:pt modelId="{2E2E8B49-0E31-4F61-A9A1-7C95F24C0D6C}">
      <dgm:prSet phldrT="[Text]"/>
      <dgm:spPr/>
      <dgm:t>
        <a:bodyPr/>
        <a:lstStyle/>
        <a:p>
          <a:pPr>
            <a:lnSpc>
              <a:spcPct val="100000"/>
            </a:lnSpc>
            <a:spcAft>
              <a:spcPts val="0"/>
            </a:spcAft>
          </a:pPr>
          <a:r>
            <a:rPr lang="en-US" dirty="0" smtClean="0"/>
            <a:t>Sustainability </a:t>
          </a:r>
        </a:p>
        <a:p>
          <a:pPr>
            <a:lnSpc>
              <a:spcPct val="100000"/>
            </a:lnSpc>
            <a:spcAft>
              <a:spcPts val="0"/>
            </a:spcAft>
          </a:pPr>
          <a:r>
            <a:rPr lang="en-US" dirty="0" smtClean="0"/>
            <a:t>Reporting  </a:t>
          </a:r>
          <a:endParaRPr lang="en-US" dirty="0"/>
        </a:p>
      </dgm:t>
    </dgm:pt>
    <dgm:pt modelId="{162A2129-7CE4-45BE-9962-FC30B6247F50}" type="parTrans" cxnId="{EAF94EAC-D4A0-4D7C-AD0D-C4CCB5C5C11A}">
      <dgm:prSet/>
      <dgm:spPr/>
      <dgm:t>
        <a:bodyPr/>
        <a:lstStyle/>
        <a:p>
          <a:endParaRPr lang="en-US"/>
        </a:p>
      </dgm:t>
    </dgm:pt>
    <dgm:pt modelId="{CEBEFFE1-F2AB-4FE2-B759-7C43B867CBBF}" type="sibTrans" cxnId="{EAF94EAC-D4A0-4D7C-AD0D-C4CCB5C5C11A}">
      <dgm:prSet/>
      <dgm:spPr/>
      <dgm:t>
        <a:bodyPr/>
        <a:lstStyle/>
        <a:p>
          <a:endParaRPr lang="en-US"/>
        </a:p>
      </dgm:t>
    </dgm:pt>
    <dgm:pt modelId="{11A51DEF-1ECF-41A2-9258-BE9FAF4B6D99}">
      <dgm:prSet phldrT="[Text]"/>
      <dgm:spPr/>
      <dgm:t>
        <a:bodyPr/>
        <a:lstStyle/>
        <a:p>
          <a:r>
            <a:rPr lang="en-US" dirty="0" smtClean="0"/>
            <a:t>Sustainability Management</a:t>
          </a:r>
          <a:endParaRPr lang="en-US" dirty="0"/>
        </a:p>
      </dgm:t>
    </dgm:pt>
    <dgm:pt modelId="{D4A4C5E6-803E-4833-BAA6-5280BBCA162C}" type="parTrans" cxnId="{45E32D47-A715-4829-9AFA-5471A0EE3820}">
      <dgm:prSet/>
      <dgm:spPr/>
      <dgm:t>
        <a:bodyPr/>
        <a:lstStyle/>
        <a:p>
          <a:endParaRPr lang="en-US"/>
        </a:p>
      </dgm:t>
    </dgm:pt>
    <dgm:pt modelId="{C1790883-B25A-4626-8A98-46059580ACFF}" type="sibTrans" cxnId="{45E32D47-A715-4829-9AFA-5471A0EE3820}">
      <dgm:prSet/>
      <dgm:spPr/>
      <dgm:t>
        <a:bodyPr/>
        <a:lstStyle/>
        <a:p>
          <a:endParaRPr lang="en-US"/>
        </a:p>
      </dgm:t>
    </dgm:pt>
    <dgm:pt modelId="{5256F748-8D56-45EF-A11F-FFC59229C62C}">
      <dgm:prSet phldrT="[Text]"/>
      <dgm:spPr/>
      <dgm:t>
        <a:bodyPr/>
        <a:lstStyle/>
        <a:p>
          <a:r>
            <a:rPr lang="en-US" dirty="0" smtClean="0"/>
            <a:t>Sustainability Scorecards</a:t>
          </a:r>
          <a:endParaRPr lang="en-US" dirty="0"/>
        </a:p>
      </dgm:t>
    </dgm:pt>
    <dgm:pt modelId="{71834E00-239A-4220-BD8A-0E27E25F38FE}" type="parTrans" cxnId="{88B0086F-F8B1-465A-B929-2CEDE4B82BED}">
      <dgm:prSet/>
      <dgm:spPr/>
      <dgm:t>
        <a:bodyPr/>
        <a:lstStyle/>
        <a:p>
          <a:endParaRPr lang="en-US"/>
        </a:p>
      </dgm:t>
    </dgm:pt>
    <dgm:pt modelId="{0D1D1E7E-F2B9-4DDB-B18E-1A4DE76FDA1B}" type="sibTrans" cxnId="{88B0086F-F8B1-465A-B929-2CEDE4B82BED}">
      <dgm:prSet/>
      <dgm:spPr/>
      <dgm:t>
        <a:bodyPr/>
        <a:lstStyle/>
        <a:p>
          <a:endParaRPr lang="en-US"/>
        </a:p>
      </dgm:t>
    </dgm:pt>
    <dgm:pt modelId="{05F05E03-9F32-46F8-B87A-DAA77D72F314}">
      <dgm:prSet phldrT="[Text]"/>
      <dgm:spPr/>
      <dgm:t>
        <a:bodyPr/>
        <a:lstStyle/>
        <a:p>
          <a:r>
            <a:rPr lang="en-US" dirty="0" smtClean="0"/>
            <a:t>Sustainability Governance</a:t>
          </a:r>
          <a:endParaRPr lang="en-US" dirty="0"/>
        </a:p>
      </dgm:t>
    </dgm:pt>
    <dgm:pt modelId="{C30C01E0-5483-4E87-A453-EDC6B951EAB9}" type="parTrans" cxnId="{71807C9E-D523-4080-98F1-15507EC26BA5}">
      <dgm:prSet/>
      <dgm:spPr/>
      <dgm:t>
        <a:bodyPr/>
        <a:lstStyle/>
        <a:p>
          <a:endParaRPr lang="en-US"/>
        </a:p>
      </dgm:t>
    </dgm:pt>
    <dgm:pt modelId="{1FFE76FB-1F09-46C1-91CE-E38FAD3770D7}" type="sibTrans" cxnId="{71807C9E-D523-4080-98F1-15507EC26BA5}">
      <dgm:prSet/>
      <dgm:spPr/>
      <dgm:t>
        <a:bodyPr/>
        <a:lstStyle/>
        <a:p>
          <a:endParaRPr lang="en-US"/>
        </a:p>
      </dgm:t>
    </dgm:pt>
    <dgm:pt modelId="{F020FC5F-B8BD-45BE-A895-DE5DBD02E944}" type="pres">
      <dgm:prSet presAssocID="{850EE213-A5C7-443C-8338-58725E63D2C4}" presName="diagram" presStyleCnt="0">
        <dgm:presLayoutVars>
          <dgm:chMax val="1"/>
          <dgm:dir/>
          <dgm:animLvl val="ctr"/>
          <dgm:resizeHandles val="exact"/>
        </dgm:presLayoutVars>
      </dgm:prSet>
      <dgm:spPr/>
      <dgm:t>
        <a:bodyPr/>
        <a:lstStyle/>
        <a:p>
          <a:endParaRPr lang="en-US"/>
        </a:p>
      </dgm:t>
    </dgm:pt>
    <dgm:pt modelId="{5FA19F63-8ACB-4A5B-B535-03D49EB3B7AC}" type="pres">
      <dgm:prSet presAssocID="{850EE213-A5C7-443C-8338-58725E63D2C4}" presName="matrix" presStyleCnt="0"/>
      <dgm:spPr/>
    </dgm:pt>
    <dgm:pt modelId="{2E35097F-8A30-4EE8-9585-8EFB8AE4690E}" type="pres">
      <dgm:prSet presAssocID="{850EE213-A5C7-443C-8338-58725E63D2C4}" presName="tile1" presStyleLbl="node1" presStyleIdx="0" presStyleCnt="4"/>
      <dgm:spPr/>
      <dgm:t>
        <a:bodyPr/>
        <a:lstStyle/>
        <a:p>
          <a:endParaRPr lang="en-US"/>
        </a:p>
      </dgm:t>
    </dgm:pt>
    <dgm:pt modelId="{0DF61626-59AC-4828-A2C4-643E5F20E6AB}" type="pres">
      <dgm:prSet presAssocID="{850EE213-A5C7-443C-8338-58725E63D2C4}" presName="tile1text" presStyleLbl="node1" presStyleIdx="0" presStyleCnt="4">
        <dgm:presLayoutVars>
          <dgm:chMax val="0"/>
          <dgm:chPref val="0"/>
          <dgm:bulletEnabled val="1"/>
        </dgm:presLayoutVars>
      </dgm:prSet>
      <dgm:spPr/>
      <dgm:t>
        <a:bodyPr/>
        <a:lstStyle/>
        <a:p>
          <a:endParaRPr lang="en-US"/>
        </a:p>
      </dgm:t>
    </dgm:pt>
    <dgm:pt modelId="{0A2BAB92-8938-4C87-A5EC-3488FD347D06}" type="pres">
      <dgm:prSet presAssocID="{850EE213-A5C7-443C-8338-58725E63D2C4}" presName="tile2" presStyleLbl="node1" presStyleIdx="1" presStyleCnt="4"/>
      <dgm:spPr/>
      <dgm:t>
        <a:bodyPr/>
        <a:lstStyle/>
        <a:p>
          <a:endParaRPr lang="en-US"/>
        </a:p>
      </dgm:t>
    </dgm:pt>
    <dgm:pt modelId="{637B9482-99CA-47AE-A98B-A939B2C69994}" type="pres">
      <dgm:prSet presAssocID="{850EE213-A5C7-443C-8338-58725E63D2C4}" presName="tile2text" presStyleLbl="node1" presStyleIdx="1" presStyleCnt="4">
        <dgm:presLayoutVars>
          <dgm:chMax val="0"/>
          <dgm:chPref val="0"/>
          <dgm:bulletEnabled val="1"/>
        </dgm:presLayoutVars>
      </dgm:prSet>
      <dgm:spPr/>
      <dgm:t>
        <a:bodyPr/>
        <a:lstStyle/>
        <a:p>
          <a:endParaRPr lang="en-US"/>
        </a:p>
      </dgm:t>
    </dgm:pt>
    <dgm:pt modelId="{893F87F4-43F3-4921-81AA-6D59F14682BF}" type="pres">
      <dgm:prSet presAssocID="{850EE213-A5C7-443C-8338-58725E63D2C4}" presName="tile3" presStyleLbl="node1" presStyleIdx="2" presStyleCnt="4"/>
      <dgm:spPr/>
      <dgm:t>
        <a:bodyPr/>
        <a:lstStyle/>
        <a:p>
          <a:endParaRPr lang="en-US"/>
        </a:p>
      </dgm:t>
    </dgm:pt>
    <dgm:pt modelId="{6230D075-ED92-4A90-8034-EF2967EEA830}" type="pres">
      <dgm:prSet presAssocID="{850EE213-A5C7-443C-8338-58725E63D2C4}" presName="tile3text" presStyleLbl="node1" presStyleIdx="2" presStyleCnt="4">
        <dgm:presLayoutVars>
          <dgm:chMax val="0"/>
          <dgm:chPref val="0"/>
          <dgm:bulletEnabled val="1"/>
        </dgm:presLayoutVars>
      </dgm:prSet>
      <dgm:spPr/>
      <dgm:t>
        <a:bodyPr/>
        <a:lstStyle/>
        <a:p>
          <a:endParaRPr lang="en-US"/>
        </a:p>
      </dgm:t>
    </dgm:pt>
    <dgm:pt modelId="{E4991267-13DC-4A54-B5D1-67BA9D3B0F37}" type="pres">
      <dgm:prSet presAssocID="{850EE213-A5C7-443C-8338-58725E63D2C4}" presName="tile4" presStyleLbl="node1" presStyleIdx="3" presStyleCnt="4"/>
      <dgm:spPr/>
      <dgm:t>
        <a:bodyPr/>
        <a:lstStyle/>
        <a:p>
          <a:endParaRPr lang="en-US"/>
        </a:p>
      </dgm:t>
    </dgm:pt>
    <dgm:pt modelId="{1B797796-6FF2-4913-BC8E-1096A0598E74}" type="pres">
      <dgm:prSet presAssocID="{850EE213-A5C7-443C-8338-58725E63D2C4}" presName="tile4text" presStyleLbl="node1" presStyleIdx="3" presStyleCnt="4">
        <dgm:presLayoutVars>
          <dgm:chMax val="0"/>
          <dgm:chPref val="0"/>
          <dgm:bulletEnabled val="1"/>
        </dgm:presLayoutVars>
      </dgm:prSet>
      <dgm:spPr/>
      <dgm:t>
        <a:bodyPr/>
        <a:lstStyle/>
        <a:p>
          <a:endParaRPr lang="en-US"/>
        </a:p>
      </dgm:t>
    </dgm:pt>
    <dgm:pt modelId="{8A709E5A-7427-48DC-9290-54C7BDBF6079}" type="pres">
      <dgm:prSet presAssocID="{850EE213-A5C7-443C-8338-58725E63D2C4}" presName="centerTile" presStyleLbl="fgShp" presStyleIdx="0" presStyleCnt="1">
        <dgm:presLayoutVars>
          <dgm:chMax val="0"/>
          <dgm:chPref val="0"/>
        </dgm:presLayoutVars>
      </dgm:prSet>
      <dgm:spPr/>
      <dgm:t>
        <a:bodyPr/>
        <a:lstStyle/>
        <a:p>
          <a:endParaRPr lang="en-US"/>
        </a:p>
      </dgm:t>
    </dgm:pt>
  </dgm:ptLst>
  <dgm:cxnLst>
    <dgm:cxn modelId="{FEAA5592-98AE-4DDB-9ED4-E8E141D527B2}" type="presOf" srcId="{2E2E8B49-0E31-4F61-A9A1-7C95F24C0D6C}" destId="{0DF61626-59AC-4828-A2C4-643E5F20E6AB}" srcOrd="1" destOrd="0" presId="urn:microsoft.com/office/officeart/2005/8/layout/matrix1"/>
    <dgm:cxn modelId="{EAF94EAC-D4A0-4D7C-AD0D-C4CCB5C5C11A}" srcId="{97C132A8-803E-4D58-8330-0051F6DBC072}" destId="{2E2E8B49-0E31-4F61-A9A1-7C95F24C0D6C}" srcOrd="0" destOrd="0" parTransId="{162A2129-7CE4-45BE-9962-FC30B6247F50}" sibTransId="{CEBEFFE1-F2AB-4FE2-B759-7C43B867CBBF}"/>
    <dgm:cxn modelId="{52448CEF-DCC5-4E4D-8509-11165FB92BEA}" type="presOf" srcId="{05F05E03-9F32-46F8-B87A-DAA77D72F314}" destId="{E4991267-13DC-4A54-B5D1-67BA9D3B0F37}" srcOrd="0" destOrd="0" presId="urn:microsoft.com/office/officeart/2005/8/layout/matrix1"/>
    <dgm:cxn modelId="{88B0086F-F8B1-465A-B929-2CEDE4B82BED}" srcId="{97C132A8-803E-4D58-8330-0051F6DBC072}" destId="{5256F748-8D56-45EF-A11F-FFC59229C62C}" srcOrd="2" destOrd="0" parTransId="{71834E00-239A-4220-BD8A-0E27E25F38FE}" sibTransId="{0D1D1E7E-F2B9-4DDB-B18E-1A4DE76FDA1B}"/>
    <dgm:cxn modelId="{90CB3649-DD56-4C2A-B8D9-7F5FD1F08BF8}" type="presOf" srcId="{2E2E8B49-0E31-4F61-A9A1-7C95F24C0D6C}" destId="{2E35097F-8A30-4EE8-9585-8EFB8AE4690E}" srcOrd="0" destOrd="0" presId="urn:microsoft.com/office/officeart/2005/8/layout/matrix1"/>
    <dgm:cxn modelId="{A7DC1C36-0906-4545-8B12-ECB8068E8253}" type="presOf" srcId="{850EE213-A5C7-443C-8338-58725E63D2C4}" destId="{F020FC5F-B8BD-45BE-A895-DE5DBD02E944}" srcOrd="0" destOrd="0" presId="urn:microsoft.com/office/officeart/2005/8/layout/matrix1"/>
    <dgm:cxn modelId="{E42D2289-F085-42B4-8CBA-F0285DF1C9F9}" type="presOf" srcId="{11A51DEF-1ECF-41A2-9258-BE9FAF4B6D99}" destId="{0A2BAB92-8938-4C87-A5EC-3488FD347D06}" srcOrd="0" destOrd="0" presId="urn:microsoft.com/office/officeart/2005/8/layout/matrix1"/>
    <dgm:cxn modelId="{F9F9BC95-0F96-46EE-91C0-33AAD17C6B22}" srcId="{850EE213-A5C7-443C-8338-58725E63D2C4}" destId="{97C132A8-803E-4D58-8330-0051F6DBC072}" srcOrd="0" destOrd="0" parTransId="{F3AF962D-EF85-4F73-8E0E-7D933F8D8253}" sibTransId="{13D211ED-72B9-4F4E-AEF8-FC4B71BCCCF0}"/>
    <dgm:cxn modelId="{8646674D-570B-4890-A3DF-BA590EC25C9E}" type="presOf" srcId="{05F05E03-9F32-46F8-B87A-DAA77D72F314}" destId="{1B797796-6FF2-4913-BC8E-1096A0598E74}" srcOrd="1" destOrd="0" presId="urn:microsoft.com/office/officeart/2005/8/layout/matrix1"/>
    <dgm:cxn modelId="{C4D0BE43-DA43-4B69-BF22-CBDDD80C640C}" type="presOf" srcId="{5256F748-8D56-45EF-A11F-FFC59229C62C}" destId="{6230D075-ED92-4A90-8034-EF2967EEA830}" srcOrd="1" destOrd="0" presId="urn:microsoft.com/office/officeart/2005/8/layout/matrix1"/>
    <dgm:cxn modelId="{5FC5E341-3EF4-4A0C-8B3A-EB7259DB8601}" type="presOf" srcId="{11A51DEF-1ECF-41A2-9258-BE9FAF4B6D99}" destId="{637B9482-99CA-47AE-A98B-A939B2C69994}" srcOrd="1" destOrd="0" presId="urn:microsoft.com/office/officeart/2005/8/layout/matrix1"/>
    <dgm:cxn modelId="{71807C9E-D523-4080-98F1-15507EC26BA5}" srcId="{97C132A8-803E-4D58-8330-0051F6DBC072}" destId="{05F05E03-9F32-46F8-B87A-DAA77D72F314}" srcOrd="3" destOrd="0" parTransId="{C30C01E0-5483-4E87-A453-EDC6B951EAB9}" sibTransId="{1FFE76FB-1F09-46C1-91CE-E38FAD3770D7}"/>
    <dgm:cxn modelId="{45E32D47-A715-4829-9AFA-5471A0EE3820}" srcId="{97C132A8-803E-4D58-8330-0051F6DBC072}" destId="{11A51DEF-1ECF-41A2-9258-BE9FAF4B6D99}" srcOrd="1" destOrd="0" parTransId="{D4A4C5E6-803E-4833-BAA6-5280BBCA162C}" sibTransId="{C1790883-B25A-4626-8A98-46059580ACFF}"/>
    <dgm:cxn modelId="{E8E552C3-5C63-4CB7-9590-B324CB5FE6F3}" type="presOf" srcId="{5256F748-8D56-45EF-A11F-FFC59229C62C}" destId="{893F87F4-43F3-4921-81AA-6D59F14682BF}" srcOrd="0" destOrd="0" presId="urn:microsoft.com/office/officeart/2005/8/layout/matrix1"/>
    <dgm:cxn modelId="{C961EC8C-EA7E-4A18-9531-EC4DBD7EE4FB}" type="presOf" srcId="{97C132A8-803E-4D58-8330-0051F6DBC072}" destId="{8A709E5A-7427-48DC-9290-54C7BDBF6079}" srcOrd="0" destOrd="0" presId="urn:microsoft.com/office/officeart/2005/8/layout/matrix1"/>
    <dgm:cxn modelId="{99EC1D06-F86F-4B09-8692-1BB605698D6C}" type="presParOf" srcId="{F020FC5F-B8BD-45BE-A895-DE5DBD02E944}" destId="{5FA19F63-8ACB-4A5B-B535-03D49EB3B7AC}" srcOrd="0" destOrd="0" presId="urn:microsoft.com/office/officeart/2005/8/layout/matrix1"/>
    <dgm:cxn modelId="{145039DF-4116-4ADA-AC83-874E40C96300}" type="presParOf" srcId="{5FA19F63-8ACB-4A5B-B535-03D49EB3B7AC}" destId="{2E35097F-8A30-4EE8-9585-8EFB8AE4690E}" srcOrd="0" destOrd="0" presId="urn:microsoft.com/office/officeart/2005/8/layout/matrix1"/>
    <dgm:cxn modelId="{0CAAF427-3104-427E-8F38-0BA872915B18}" type="presParOf" srcId="{5FA19F63-8ACB-4A5B-B535-03D49EB3B7AC}" destId="{0DF61626-59AC-4828-A2C4-643E5F20E6AB}" srcOrd="1" destOrd="0" presId="urn:microsoft.com/office/officeart/2005/8/layout/matrix1"/>
    <dgm:cxn modelId="{FFEC61B4-69EA-4FD2-850C-54472B2B2CC0}" type="presParOf" srcId="{5FA19F63-8ACB-4A5B-B535-03D49EB3B7AC}" destId="{0A2BAB92-8938-4C87-A5EC-3488FD347D06}" srcOrd="2" destOrd="0" presId="urn:microsoft.com/office/officeart/2005/8/layout/matrix1"/>
    <dgm:cxn modelId="{AF1B190D-9210-4B3A-98F7-9CAAF6BB9111}" type="presParOf" srcId="{5FA19F63-8ACB-4A5B-B535-03D49EB3B7AC}" destId="{637B9482-99CA-47AE-A98B-A939B2C69994}" srcOrd="3" destOrd="0" presId="urn:microsoft.com/office/officeart/2005/8/layout/matrix1"/>
    <dgm:cxn modelId="{392575FF-C01E-47DC-AC8A-1E18970056C7}" type="presParOf" srcId="{5FA19F63-8ACB-4A5B-B535-03D49EB3B7AC}" destId="{893F87F4-43F3-4921-81AA-6D59F14682BF}" srcOrd="4" destOrd="0" presId="urn:microsoft.com/office/officeart/2005/8/layout/matrix1"/>
    <dgm:cxn modelId="{749D0951-0B9A-4941-9EF7-B2F8C87E184C}" type="presParOf" srcId="{5FA19F63-8ACB-4A5B-B535-03D49EB3B7AC}" destId="{6230D075-ED92-4A90-8034-EF2967EEA830}" srcOrd="5" destOrd="0" presId="urn:microsoft.com/office/officeart/2005/8/layout/matrix1"/>
    <dgm:cxn modelId="{9063A94A-4549-4F3B-9CD8-81439F7BBFF7}" type="presParOf" srcId="{5FA19F63-8ACB-4A5B-B535-03D49EB3B7AC}" destId="{E4991267-13DC-4A54-B5D1-67BA9D3B0F37}" srcOrd="6" destOrd="0" presId="urn:microsoft.com/office/officeart/2005/8/layout/matrix1"/>
    <dgm:cxn modelId="{F8E9BE08-E675-480B-8618-7D60D7653713}" type="presParOf" srcId="{5FA19F63-8ACB-4A5B-B535-03D49EB3B7AC}" destId="{1B797796-6FF2-4913-BC8E-1096A0598E74}" srcOrd="7" destOrd="0" presId="urn:microsoft.com/office/officeart/2005/8/layout/matrix1"/>
    <dgm:cxn modelId="{57140DC6-BDAB-4089-BEC7-9A19FC053CE2}" type="presParOf" srcId="{F020FC5F-B8BD-45BE-A895-DE5DBD02E944}" destId="{8A709E5A-7427-48DC-9290-54C7BDBF6079}"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F1791D5-8FF8-45DE-9ED8-2ACF49BBB691}" type="doc">
      <dgm:prSet loTypeId="urn:microsoft.com/office/officeart/2005/8/layout/arrow2" loCatId="process" qsTypeId="urn:microsoft.com/office/officeart/2005/8/quickstyle/simple1" qsCatId="simple" csTypeId="urn:microsoft.com/office/officeart/2005/8/colors/colorful1" csCatId="colorful" phldr="1"/>
      <dgm:spPr/>
    </dgm:pt>
    <dgm:pt modelId="{4B50A61D-73D3-4888-9F21-46A9A64F2DEF}">
      <dgm:prSet phldrT="[Text]"/>
      <dgm:spPr/>
      <dgm:t>
        <a:bodyPr/>
        <a:lstStyle/>
        <a:p>
          <a:r>
            <a:rPr lang="en-US" i="1" dirty="0" smtClean="0">
              <a:solidFill>
                <a:srgbClr val="FF0000"/>
              </a:solidFill>
              <a:latin typeface="+mn-lt"/>
            </a:rPr>
            <a:t>Disclosure</a:t>
          </a:r>
          <a:endParaRPr lang="en-US" i="1" dirty="0">
            <a:solidFill>
              <a:srgbClr val="FF0000"/>
            </a:solidFill>
            <a:latin typeface="+mn-lt"/>
          </a:endParaRPr>
        </a:p>
      </dgm:t>
    </dgm:pt>
    <dgm:pt modelId="{30F8C763-5B34-492D-8B50-FB333C495BE0}" type="parTrans" cxnId="{4AEF3239-A8A8-4215-A564-57BDC134B88F}">
      <dgm:prSet/>
      <dgm:spPr/>
      <dgm:t>
        <a:bodyPr/>
        <a:lstStyle/>
        <a:p>
          <a:endParaRPr lang="en-US"/>
        </a:p>
      </dgm:t>
    </dgm:pt>
    <dgm:pt modelId="{D2CFE0D5-AD9F-494C-908A-FB7659CAD4E6}" type="sibTrans" cxnId="{4AEF3239-A8A8-4215-A564-57BDC134B88F}">
      <dgm:prSet/>
      <dgm:spPr/>
      <dgm:t>
        <a:bodyPr/>
        <a:lstStyle/>
        <a:p>
          <a:endParaRPr lang="en-US"/>
        </a:p>
      </dgm:t>
    </dgm:pt>
    <dgm:pt modelId="{A95BFFB5-6AAB-41F0-9A82-926BF34029E6}">
      <dgm:prSet phldrT="[Text]"/>
      <dgm:spPr/>
      <dgm:t>
        <a:bodyPr/>
        <a:lstStyle/>
        <a:p>
          <a:r>
            <a:rPr lang="en-US" i="1" dirty="0" smtClean="0">
              <a:solidFill>
                <a:srgbClr val="EBEB03"/>
              </a:solidFill>
            </a:rPr>
            <a:t>Accountability</a:t>
          </a:r>
          <a:endParaRPr lang="en-US" i="1" dirty="0">
            <a:solidFill>
              <a:srgbClr val="EBEB03"/>
            </a:solidFill>
          </a:endParaRPr>
        </a:p>
      </dgm:t>
    </dgm:pt>
    <dgm:pt modelId="{798177E2-FC65-4A2E-B747-9A42E2A70861}" type="parTrans" cxnId="{B8153FEA-8CB2-426F-997E-E3E7EF24436A}">
      <dgm:prSet/>
      <dgm:spPr/>
      <dgm:t>
        <a:bodyPr/>
        <a:lstStyle/>
        <a:p>
          <a:endParaRPr lang="en-US"/>
        </a:p>
      </dgm:t>
    </dgm:pt>
    <dgm:pt modelId="{98B56067-2195-4CEC-92B3-5C4848ECB7AB}" type="sibTrans" cxnId="{B8153FEA-8CB2-426F-997E-E3E7EF24436A}">
      <dgm:prSet/>
      <dgm:spPr/>
      <dgm:t>
        <a:bodyPr/>
        <a:lstStyle/>
        <a:p>
          <a:endParaRPr lang="en-US"/>
        </a:p>
      </dgm:t>
    </dgm:pt>
    <dgm:pt modelId="{327DB7BC-F719-4955-A72B-54E17638691C}">
      <dgm:prSet phldrT="[Text]"/>
      <dgm:spPr/>
      <dgm:t>
        <a:bodyPr/>
        <a:lstStyle/>
        <a:p>
          <a:r>
            <a:rPr lang="en-US" i="1" dirty="0" smtClean="0">
              <a:solidFill>
                <a:schemeClr val="tx2">
                  <a:lumMod val="10000"/>
                  <a:lumOff val="90000"/>
                </a:schemeClr>
              </a:solidFill>
            </a:rPr>
            <a:t>Change</a:t>
          </a:r>
          <a:endParaRPr lang="en-US" i="1" dirty="0">
            <a:solidFill>
              <a:schemeClr val="tx2">
                <a:lumMod val="10000"/>
                <a:lumOff val="90000"/>
              </a:schemeClr>
            </a:solidFill>
          </a:endParaRPr>
        </a:p>
      </dgm:t>
    </dgm:pt>
    <dgm:pt modelId="{0DF2D480-5633-4CFE-B3EF-943A602CB7BA}" type="parTrans" cxnId="{020B11C9-0716-4E03-9BD4-D3A8D7AE731A}">
      <dgm:prSet/>
      <dgm:spPr/>
      <dgm:t>
        <a:bodyPr/>
        <a:lstStyle/>
        <a:p>
          <a:endParaRPr lang="en-US"/>
        </a:p>
      </dgm:t>
    </dgm:pt>
    <dgm:pt modelId="{55F9968F-0089-4D3F-99CD-1D06FC085435}" type="sibTrans" cxnId="{020B11C9-0716-4E03-9BD4-D3A8D7AE731A}">
      <dgm:prSet/>
      <dgm:spPr/>
      <dgm:t>
        <a:bodyPr/>
        <a:lstStyle/>
        <a:p>
          <a:endParaRPr lang="en-US"/>
        </a:p>
      </dgm:t>
    </dgm:pt>
    <dgm:pt modelId="{D18F785D-83D7-48A8-9E1D-BF0A3CED2BF4}" type="pres">
      <dgm:prSet presAssocID="{1F1791D5-8FF8-45DE-9ED8-2ACF49BBB691}" presName="arrowDiagram" presStyleCnt="0">
        <dgm:presLayoutVars>
          <dgm:chMax val="5"/>
          <dgm:dir/>
          <dgm:resizeHandles val="exact"/>
        </dgm:presLayoutVars>
      </dgm:prSet>
      <dgm:spPr/>
    </dgm:pt>
    <dgm:pt modelId="{A7247276-0E20-4615-9590-2B4ACCD2F4CD}" type="pres">
      <dgm:prSet presAssocID="{1F1791D5-8FF8-45DE-9ED8-2ACF49BBB691}" presName="arrow" presStyleLbl="bgShp" presStyleIdx="0" presStyleCnt="1"/>
      <dgm:spPr>
        <a:solidFill>
          <a:schemeClr val="bg2">
            <a:lumMod val="50000"/>
          </a:schemeClr>
        </a:solidFill>
      </dgm:spPr>
    </dgm:pt>
    <dgm:pt modelId="{7336DC50-A55F-403B-83A7-D1CCD62AE983}" type="pres">
      <dgm:prSet presAssocID="{1F1791D5-8FF8-45DE-9ED8-2ACF49BBB691}" presName="arrowDiagram3" presStyleCnt="0"/>
      <dgm:spPr/>
    </dgm:pt>
    <dgm:pt modelId="{D9CB766A-4084-4E79-8CC0-931B5BF8DB4A}" type="pres">
      <dgm:prSet presAssocID="{4B50A61D-73D3-4888-9F21-46A9A64F2DEF}" presName="bullet3a" presStyleLbl="node1" presStyleIdx="0" presStyleCnt="3"/>
      <dgm:spPr/>
    </dgm:pt>
    <dgm:pt modelId="{CECB4C8D-FC8C-4350-A004-94F4874C6F45}" type="pres">
      <dgm:prSet presAssocID="{4B50A61D-73D3-4888-9F21-46A9A64F2DEF}" presName="textBox3a" presStyleLbl="revTx" presStyleIdx="0" presStyleCnt="3" custScaleY="47734">
        <dgm:presLayoutVars>
          <dgm:bulletEnabled val="1"/>
        </dgm:presLayoutVars>
      </dgm:prSet>
      <dgm:spPr/>
      <dgm:t>
        <a:bodyPr/>
        <a:lstStyle/>
        <a:p>
          <a:endParaRPr lang="en-US"/>
        </a:p>
      </dgm:t>
    </dgm:pt>
    <dgm:pt modelId="{F0293145-D743-4753-B80B-82DBCF35C794}" type="pres">
      <dgm:prSet presAssocID="{A95BFFB5-6AAB-41F0-9A82-926BF34029E6}" presName="bullet3b" presStyleLbl="node1" presStyleIdx="1" presStyleCnt="3"/>
      <dgm:spPr/>
    </dgm:pt>
    <dgm:pt modelId="{7D2D1066-E8D9-4087-92D2-1770A1937637}" type="pres">
      <dgm:prSet presAssocID="{A95BFFB5-6AAB-41F0-9A82-926BF34029E6}" presName="textBox3b" presStyleLbl="revTx" presStyleIdx="1" presStyleCnt="3" custScaleY="40290" custLinFactNeighborX="1241" custLinFactNeighborY="-12902">
        <dgm:presLayoutVars>
          <dgm:bulletEnabled val="1"/>
        </dgm:presLayoutVars>
      </dgm:prSet>
      <dgm:spPr/>
      <dgm:t>
        <a:bodyPr/>
        <a:lstStyle/>
        <a:p>
          <a:endParaRPr lang="en-US"/>
        </a:p>
      </dgm:t>
    </dgm:pt>
    <dgm:pt modelId="{DBCC8460-4FA4-4557-BF25-D6D5C5606B54}" type="pres">
      <dgm:prSet presAssocID="{327DB7BC-F719-4955-A72B-54E17638691C}" presName="bullet3c" presStyleLbl="node1" presStyleIdx="2" presStyleCnt="3"/>
      <dgm:spPr/>
    </dgm:pt>
    <dgm:pt modelId="{DFE09C5D-EE2E-45AA-BC7B-C8278C9FC554}" type="pres">
      <dgm:prSet presAssocID="{327DB7BC-F719-4955-A72B-54E17638691C}" presName="textBox3c" presStyleLbl="revTx" presStyleIdx="2" presStyleCnt="3" custScaleY="59396">
        <dgm:presLayoutVars>
          <dgm:bulletEnabled val="1"/>
        </dgm:presLayoutVars>
      </dgm:prSet>
      <dgm:spPr/>
      <dgm:t>
        <a:bodyPr/>
        <a:lstStyle/>
        <a:p>
          <a:endParaRPr lang="en-US"/>
        </a:p>
      </dgm:t>
    </dgm:pt>
  </dgm:ptLst>
  <dgm:cxnLst>
    <dgm:cxn modelId="{1A830698-CD65-4E67-967B-FDED2F13742F}" type="presOf" srcId="{A95BFFB5-6AAB-41F0-9A82-926BF34029E6}" destId="{7D2D1066-E8D9-4087-92D2-1770A1937637}" srcOrd="0" destOrd="0" presId="urn:microsoft.com/office/officeart/2005/8/layout/arrow2"/>
    <dgm:cxn modelId="{B8153FEA-8CB2-426F-997E-E3E7EF24436A}" srcId="{1F1791D5-8FF8-45DE-9ED8-2ACF49BBB691}" destId="{A95BFFB5-6AAB-41F0-9A82-926BF34029E6}" srcOrd="1" destOrd="0" parTransId="{798177E2-FC65-4A2E-B747-9A42E2A70861}" sibTransId="{98B56067-2195-4CEC-92B3-5C4848ECB7AB}"/>
    <dgm:cxn modelId="{4AEF3239-A8A8-4215-A564-57BDC134B88F}" srcId="{1F1791D5-8FF8-45DE-9ED8-2ACF49BBB691}" destId="{4B50A61D-73D3-4888-9F21-46A9A64F2DEF}" srcOrd="0" destOrd="0" parTransId="{30F8C763-5B34-492D-8B50-FB333C495BE0}" sibTransId="{D2CFE0D5-AD9F-494C-908A-FB7659CAD4E6}"/>
    <dgm:cxn modelId="{E0ACF004-A089-44D6-B832-9A52F7E514EA}" type="presOf" srcId="{327DB7BC-F719-4955-A72B-54E17638691C}" destId="{DFE09C5D-EE2E-45AA-BC7B-C8278C9FC554}" srcOrd="0" destOrd="0" presId="urn:microsoft.com/office/officeart/2005/8/layout/arrow2"/>
    <dgm:cxn modelId="{F625D2D5-792A-4DD3-9928-0BD3B056AB5E}" type="presOf" srcId="{1F1791D5-8FF8-45DE-9ED8-2ACF49BBB691}" destId="{D18F785D-83D7-48A8-9E1D-BF0A3CED2BF4}" srcOrd="0" destOrd="0" presId="urn:microsoft.com/office/officeart/2005/8/layout/arrow2"/>
    <dgm:cxn modelId="{0E3906CD-E3A6-46E2-AE88-2CEFECAE74CE}" type="presOf" srcId="{4B50A61D-73D3-4888-9F21-46A9A64F2DEF}" destId="{CECB4C8D-FC8C-4350-A004-94F4874C6F45}" srcOrd="0" destOrd="0" presId="urn:microsoft.com/office/officeart/2005/8/layout/arrow2"/>
    <dgm:cxn modelId="{020B11C9-0716-4E03-9BD4-D3A8D7AE731A}" srcId="{1F1791D5-8FF8-45DE-9ED8-2ACF49BBB691}" destId="{327DB7BC-F719-4955-A72B-54E17638691C}" srcOrd="2" destOrd="0" parTransId="{0DF2D480-5633-4CFE-B3EF-943A602CB7BA}" sibTransId="{55F9968F-0089-4D3F-99CD-1D06FC085435}"/>
    <dgm:cxn modelId="{FDB0B9F3-B39F-46E8-B26A-78C6C89AAC70}" type="presParOf" srcId="{D18F785D-83D7-48A8-9E1D-BF0A3CED2BF4}" destId="{A7247276-0E20-4615-9590-2B4ACCD2F4CD}" srcOrd="0" destOrd="0" presId="urn:microsoft.com/office/officeart/2005/8/layout/arrow2"/>
    <dgm:cxn modelId="{690A6C98-CCBA-46FD-BA86-493F0CE0E954}" type="presParOf" srcId="{D18F785D-83D7-48A8-9E1D-BF0A3CED2BF4}" destId="{7336DC50-A55F-403B-83A7-D1CCD62AE983}" srcOrd="1" destOrd="0" presId="urn:microsoft.com/office/officeart/2005/8/layout/arrow2"/>
    <dgm:cxn modelId="{BEAEB80C-B323-4270-B8D7-685525D6C21A}" type="presParOf" srcId="{7336DC50-A55F-403B-83A7-D1CCD62AE983}" destId="{D9CB766A-4084-4E79-8CC0-931B5BF8DB4A}" srcOrd="0" destOrd="0" presId="urn:microsoft.com/office/officeart/2005/8/layout/arrow2"/>
    <dgm:cxn modelId="{0A82F94C-F73C-4561-8050-A8888282718D}" type="presParOf" srcId="{7336DC50-A55F-403B-83A7-D1CCD62AE983}" destId="{CECB4C8D-FC8C-4350-A004-94F4874C6F45}" srcOrd="1" destOrd="0" presId="urn:microsoft.com/office/officeart/2005/8/layout/arrow2"/>
    <dgm:cxn modelId="{894C0A78-F13E-4815-ACFA-6FB26E02D354}" type="presParOf" srcId="{7336DC50-A55F-403B-83A7-D1CCD62AE983}" destId="{F0293145-D743-4753-B80B-82DBCF35C794}" srcOrd="2" destOrd="0" presId="urn:microsoft.com/office/officeart/2005/8/layout/arrow2"/>
    <dgm:cxn modelId="{8F2EF971-83D0-4571-9397-00EB10527135}" type="presParOf" srcId="{7336DC50-A55F-403B-83A7-D1CCD62AE983}" destId="{7D2D1066-E8D9-4087-92D2-1770A1937637}" srcOrd="3" destOrd="0" presId="urn:microsoft.com/office/officeart/2005/8/layout/arrow2"/>
    <dgm:cxn modelId="{4A22CB1D-E2E9-422A-98E9-AC91C0A46F86}" type="presParOf" srcId="{7336DC50-A55F-403B-83A7-D1CCD62AE983}" destId="{DBCC8460-4FA4-4557-BF25-D6D5C5606B54}" srcOrd="4" destOrd="0" presId="urn:microsoft.com/office/officeart/2005/8/layout/arrow2"/>
    <dgm:cxn modelId="{B3EF095C-0770-4404-A4F1-CB7440B6FD82}" type="presParOf" srcId="{7336DC50-A55F-403B-83A7-D1CCD62AE983}" destId="{DFE09C5D-EE2E-45AA-BC7B-C8278C9FC554}" srcOrd="5" destOrd="0" presId="urn:microsoft.com/office/officeart/2005/8/layout/arrow2"/>
  </dgm:cxnLst>
  <dgm:bg>
    <a:solidFill>
      <a:schemeClr val="accent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0EE213-A5C7-443C-8338-58725E63D2C4}" type="doc">
      <dgm:prSet loTypeId="urn:microsoft.com/office/officeart/2005/8/layout/matrix1" loCatId="matrix" qsTypeId="urn:microsoft.com/office/officeart/2005/8/quickstyle/simple4" qsCatId="simple" csTypeId="urn:microsoft.com/office/officeart/2005/8/colors/colorful1" csCatId="colorful" phldr="1"/>
      <dgm:spPr/>
      <dgm:t>
        <a:bodyPr/>
        <a:lstStyle/>
        <a:p>
          <a:endParaRPr lang="en-US"/>
        </a:p>
      </dgm:t>
    </dgm:pt>
    <dgm:pt modelId="{97C132A8-803E-4D58-8330-0051F6DBC072}">
      <dgm:prSet phldrT="[Text]"/>
      <dgm:spPr/>
      <dgm:t>
        <a:bodyPr/>
        <a:lstStyle/>
        <a:p>
          <a:r>
            <a:rPr lang="en-US" dirty="0" smtClean="0"/>
            <a:t>Sustainability Accounting</a:t>
          </a:r>
          <a:endParaRPr lang="en-US" dirty="0"/>
        </a:p>
      </dgm:t>
    </dgm:pt>
    <dgm:pt modelId="{F3AF962D-EF85-4F73-8E0E-7D933F8D8253}" type="parTrans" cxnId="{F9F9BC95-0F96-46EE-91C0-33AAD17C6B22}">
      <dgm:prSet/>
      <dgm:spPr/>
      <dgm:t>
        <a:bodyPr/>
        <a:lstStyle/>
        <a:p>
          <a:endParaRPr lang="en-US"/>
        </a:p>
      </dgm:t>
    </dgm:pt>
    <dgm:pt modelId="{13D211ED-72B9-4F4E-AEF8-FC4B71BCCCF0}" type="sibTrans" cxnId="{F9F9BC95-0F96-46EE-91C0-33AAD17C6B22}">
      <dgm:prSet/>
      <dgm:spPr/>
      <dgm:t>
        <a:bodyPr/>
        <a:lstStyle/>
        <a:p>
          <a:endParaRPr lang="en-US"/>
        </a:p>
      </dgm:t>
    </dgm:pt>
    <dgm:pt modelId="{2E2E8B49-0E31-4F61-A9A1-7C95F24C0D6C}">
      <dgm:prSet phldrT="[Text]"/>
      <dgm:spPr/>
      <dgm:t>
        <a:bodyPr/>
        <a:lstStyle/>
        <a:p>
          <a:pPr>
            <a:lnSpc>
              <a:spcPct val="100000"/>
            </a:lnSpc>
            <a:spcAft>
              <a:spcPts val="0"/>
            </a:spcAft>
          </a:pPr>
          <a:r>
            <a:rPr lang="en-US" dirty="0" smtClean="0"/>
            <a:t>Sustainability </a:t>
          </a:r>
        </a:p>
        <a:p>
          <a:pPr>
            <a:lnSpc>
              <a:spcPct val="100000"/>
            </a:lnSpc>
            <a:spcAft>
              <a:spcPts val="0"/>
            </a:spcAft>
          </a:pPr>
          <a:r>
            <a:rPr lang="en-US" dirty="0" smtClean="0"/>
            <a:t>Reporting  </a:t>
          </a:r>
          <a:endParaRPr lang="en-US" dirty="0"/>
        </a:p>
      </dgm:t>
    </dgm:pt>
    <dgm:pt modelId="{162A2129-7CE4-45BE-9962-FC30B6247F50}" type="parTrans" cxnId="{EAF94EAC-D4A0-4D7C-AD0D-C4CCB5C5C11A}">
      <dgm:prSet/>
      <dgm:spPr/>
      <dgm:t>
        <a:bodyPr/>
        <a:lstStyle/>
        <a:p>
          <a:endParaRPr lang="en-US"/>
        </a:p>
      </dgm:t>
    </dgm:pt>
    <dgm:pt modelId="{CEBEFFE1-F2AB-4FE2-B759-7C43B867CBBF}" type="sibTrans" cxnId="{EAF94EAC-D4A0-4D7C-AD0D-C4CCB5C5C11A}">
      <dgm:prSet/>
      <dgm:spPr/>
      <dgm:t>
        <a:bodyPr/>
        <a:lstStyle/>
        <a:p>
          <a:endParaRPr lang="en-US"/>
        </a:p>
      </dgm:t>
    </dgm:pt>
    <dgm:pt modelId="{11A51DEF-1ECF-41A2-9258-BE9FAF4B6D99}">
      <dgm:prSet phldrT="[Text]"/>
      <dgm:spPr/>
      <dgm:t>
        <a:bodyPr/>
        <a:lstStyle/>
        <a:p>
          <a:r>
            <a:rPr lang="en-US" dirty="0" smtClean="0"/>
            <a:t>Sustainability Management</a:t>
          </a:r>
          <a:endParaRPr lang="en-US" dirty="0"/>
        </a:p>
      </dgm:t>
    </dgm:pt>
    <dgm:pt modelId="{D4A4C5E6-803E-4833-BAA6-5280BBCA162C}" type="parTrans" cxnId="{45E32D47-A715-4829-9AFA-5471A0EE3820}">
      <dgm:prSet/>
      <dgm:spPr/>
      <dgm:t>
        <a:bodyPr/>
        <a:lstStyle/>
        <a:p>
          <a:endParaRPr lang="en-US"/>
        </a:p>
      </dgm:t>
    </dgm:pt>
    <dgm:pt modelId="{C1790883-B25A-4626-8A98-46059580ACFF}" type="sibTrans" cxnId="{45E32D47-A715-4829-9AFA-5471A0EE3820}">
      <dgm:prSet/>
      <dgm:spPr/>
      <dgm:t>
        <a:bodyPr/>
        <a:lstStyle/>
        <a:p>
          <a:endParaRPr lang="en-US"/>
        </a:p>
      </dgm:t>
    </dgm:pt>
    <dgm:pt modelId="{5256F748-8D56-45EF-A11F-FFC59229C62C}">
      <dgm:prSet phldrT="[Text]"/>
      <dgm:spPr/>
      <dgm:t>
        <a:bodyPr/>
        <a:lstStyle/>
        <a:p>
          <a:r>
            <a:rPr lang="en-US" dirty="0" smtClean="0"/>
            <a:t>Sustainability Scorecards</a:t>
          </a:r>
          <a:endParaRPr lang="en-US" dirty="0"/>
        </a:p>
      </dgm:t>
    </dgm:pt>
    <dgm:pt modelId="{71834E00-239A-4220-BD8A-0E27E25F38FE}" type="parTrans" cxnId="{88B0086F-F8B1-465A-B929-2CEDE4B82BED}">
      <dgm:prSet/>
      <dgm:spPr/>
      <dgm:t>
        <a:bodyPr/>
        <a:lstStyle/>
        <a:p>
          <a:endParaRPr lang="en-US"/>
        </a:p>
      </dgm:t>
    </dgm:pt>
    <dgm:pt modelId="{0D1D1E7E-F2B9-4DDB-B18E-1A4DE76FDA1B}" type="sibTrans" cxnId="{88B0086F-F8B1-465A-B929-2CEDE4B82BED}">
      <dgm:prSet/>
      <dgm:spPr/>
      <dgm:t>
        <a:bodyPr/>
        <a:lstStyle/>
        <a:p>
          <a:endParaRPr lang="en-US"/>
        </a:p>
      </dgm:t>
    </dgm:pt>
    <dgm:pt modelId="{05F05E03-9F32-46F8-B87A-DAA77D72F314}">
      <dgm:prSet phldrT="[Text]"/>
      <dgm:spPr/>
      <dgm:t>
        <a:bodyPr/>
        <a:lstStyle/>
        <a:p>
          <a:r>
            <a:rPr lang="en-US" dirty="0" smtClean="0"/>
            <a:t>Sustainability Governance</a:t>
          </a:r>
          <a:endParaRPr lang="en-US" dirty="0"/>
        </a:p>
      </dgm:t>
    </dgm:pt>
    <dgm:pt modelId="{C30C01E0-5483-4E87-A453-EDC6B951EAB9}" type="parTrans" cxnId="{71807C9E-D523-4080-98F1-15507EC26BA5}">
      <dgm:prSet/>
      <dgm:spPr/>
      <dgm:t>
        <a:bodyPr/>
        <a:lstStyle/>
        <a:p>
          <a:endParaRPr lang="en-US"/>
        </a:p>
      </dgm:t>
    </dgm:pt>
    <dgm:pt modelId="{1FFE76FB-1F09-46C1-91CE-E38FAD3770D7}" type="sibTrans" cxnId="{71807C9E-D523-4080-98F1-15507EC26BA5}">
      <dgm:prSet/>
      <dgm:spPr/>
      <dgm:t>
        <a:bodyPr/>
        <a:lstStyle/>
        <a:p>
          <a:endParaRPr lang="en-US"/>
        </a:p>
      </dgm:t>
    </dgm:pt>
    <dgm:pt modelId="{F020FC5F-B8BD-45BE-A895-DE5DBD02E944}" type="pres">
      <dgm:prSet presAssocID="{850EE213-A5C7-443C-8338-58725E63D2C4}" presName="diagram" presStyleCnt="0">
        <dgm:presLayoutVars>
          <dgm:chMax val="1"/>
          <dgm:dir/>
          <dgm:animLvl val="ctr"/>
          <dgm:resizeHandles val="exact"/>
        </dgm:presLayoutVars>
      </dgm:prSet>
      <dgm:spPr/>
      <dgm:t>
        <a:bodyPr/>
        <a:lstStyle/>
        <a:p>
          <a:endParaRPr lang="en-US"/>
        </a:p>
      </dgm:t>
    </dgm:pt>
    <dgm:pt modelId="{5FA19F63-8ACB-4A5B-B535-03D49EB3B7AC}" type="pres">
      <dgm:prSet presAssocID="{850EE213-A5C7-443C-8338-58725E63D2C4}" presName="matrix" presStyleCnt="0"/>
      <dgm:spPr/>
    </dgm:pt>
    <dgm:pt modelId="{2E35097F-8A30-4EE8-9585-8EFB8AE4690E}" type="pres">
      <dgm:prSet presAssocID="{850EE213-A5C7-443C-8338-58725E63D2C4}" presName="tile1" presStyleLbl="node1" presStyleIdx="0" presStyleCnt="4"/>
      <dgm:spPr/>
      <dgm:t>
        <a:bodyPr/>
        <a:lstStyle/>
        <a:p>
          <a:endParaRPr lang="en-US"/>
        </a:p>
      </dgm:t>
    </dgm:pt>
    <dgm:pt modelId="{0DF61626-59AC-4828-A2C4-643E5F20E6AB}" type="pres">
      <dgm:prSet presAssocID="{850EE213-A5C7-443C-8338-58725E63D2C4}" presName="tile1text" presStyleLbl="node1" presStyleIdx="0" presStyleCnt="4">
        <dgm:presLayoutVars>
          <dgm:chMax val="0"/>
          <dgm:chPref val="0"/>
          <dgm:bulletEnabled val="1"/>
        </dgm:presLayoutVars>
      </dgm:prSet>
      <dgm:spPr/>
      <dgm:t>
        <a:bodyPr/>
        <a:lstStyle/>
        <a:p>
          <a:endParaRPr lang="en-US"/>
        </a:p>
      </dgm:t>
    </dgm:pt>
    <dgm:pt modelId="{0A2BAB92-8938-4C87-A5EC-3488FD347D06}" type="pres">
      <dgm:prSet presAssocID="{850EE213-A5C7-443C-8338-58725E63D2C4}" presName="tile2" presStyleLbl="node1" presStyleIdx="1" presStyleCnt="4"/>
      <dgm:spPr/>
      <dgm:t>
        <a:bodyPr/>
        <a:lstStyle/>
        <a:p>
          <a:endParaRPr lang="en-US"/>
        </a:p>
      </dgm:t>
    </dgm:pt>
    <dgm:pt modelId="{637B9482-99CA-47AE-A98B-A939B2C69994}" type="pres">
      <dgm:prSet presAssocID="{850EE213-A5C7-443C-8338-58725E63D2C4}" presName="tile2text" presStyleLbl="node1" presStyleIdx="1" presStyleCnt="4">
        <dgm:presLayoutVars>
          <dgm:chMax val="0"/>
          <dgm:chPref val="0"/>
          <dgm:bulletEnabled val="1"/>
        </dgm:presLayoutVars>
      </dgm:prSet>
      <dgm:spPr/>
      <dgm:t>
        <a:bodyPr/>
        <a:lstStyle/>
        <a:p>
          <a:endParaRPr lang="en-US"/>
        </a:p>
      </dgm:t>
    </dgm:pt>
    <dgm:pt modelId="{893F87F4-43F3-4921-81AA-6D59F14682BF}" type="pres">
      <dgm:prSet presAssocID="{850EE213-A5C7-443C-8338-58725E63D2C4}" presName="tile3" presStyleLbl="node1" presStyleIdx="2" presStyleCnt="4"/>
      <dgm:spPr/>
      <dgm:t>
        <a:bodyPr/>
        <a:lstStyle/>
        <a:p>
          <a:endParaRPr lang="en-US"/>
        </a:p>
      </dgm:t>
    </dgm:pt>
    <dgm:pt modelId="{6230D075-ED92-4A90-8034-EF2967EEA830}" type="pres">
      <dgm:prSet presAssocID="{850EE213-A5C7-443C-8338-58725E63D2C4}" presName="tile3text" presStyleLbl="node1" presStyleIdx="2" presStyleCnt="4">
        <dgm:presLayoutVars>
          <dgm:chMax val="0"/>
          <dgm:chPref val="0"/>
          <dgm:bulletEnabled val="1"/>
        </dgm:presLayoutVars>
      </dgm:prSet>
      <dgm:spPr/>
      <dgm:t>
        <a:bodyPr/>
        <a:lstStyle/>
        <a:p>
          <a:endParaRPr lang="en-US"/>
        </a:p>
      </dgm:t>
    </dgm:pt>
    <dgm:pt modelId="{E4991267-13DC-4A54-B5D1-67BA9D3B0F37}" type="pres">
      <dgm:prSet presAssocID="{850EE213-A5C7-443C-8338-58725E63D2C4}" presName="tile4" presStyleLbl="node1" presStyleIdx="3" presStyleCnt="4"/>
      <dgm:spPr/>
      <dgm:t>
        <a:bodyPr/>
        <a:lstStyle/>
        <a:p>
          <a:endParaRPr lang="en-US"/>
        </a:p>
      </dgm:t>
    </dgm:pt>
    <dgm:pt modelId="{1B797796-6FF2-4913-BC8E-1096A0598E74}" type="pres">
      <dgm:prSet presAssocID="{850EE213-A5C7-443C-8338-58725E63D2C4}" presName="tile4text" presStyleLbl="node1" presStyleIdx="3" presStyleCnt="4">
        <dgm:presLayoutVars>
          <dgm:chMax val="0"/>
          <dgm:chPref val="0"/>
          <dgm:bulletEnabled val="1"/>
        </dgm:presLayoutVars>
      </dgm:prSet>
      <dgm:spPr/>
      <dgm:t>
        <a:bodyPr/>
        <a:lstStyle/>
        <a:p>
          <a:endParaRPr lang="en-US"/>
        </a:p>
      </dgm:t>
    </dgm:pt>
    <dgm:pt modelId="{8A709E5A-7427-48DC-9290-54C7BDBF6079}" type="pres">
      <dgm:prSet presAssocID="{850EE213-A5C7-443C-8338-58725E63D2C4}" presName="centerTile" presStyleLbl="fgShp" presStyleIdx="0" presStyleCnt="1">
        <dgm:presLayoutVars>
          <dgm:chMax val="0"/>
          <dgm:chPref val="0"/>
        </dgm:presLayoutVars>
      </dgm:prSet>
      <dgm:spPr/>
      <dgm:t>
        <a:bodyPr/>
        <a:lstStyle/>
        <a:p>
          <a:endParaRPr lang="en-US"/>
        </a:p>
      </dgm:t>
    </dgm:pt>
  </dgm:ptLst>
  <dgm:cxnLst>
    <dgm:cxn modelId="{EAF94EAC-D4A0-4D7C-AD0D-C4CCB5C5C11A}" srcId="{97C132A8-803E-4D58-8330-0051F6DBC072}" destId="{2E2E8B49-0E31-4F61-A9A1-7C95F24C0D6C}" srcOrd="0" destOrd="0" parTransId="{162A2129-7CE4-45BE-9962-FC30B6247F50}" sibTransId="{CEBEFFE1-F2AB-4FE2-B759-7C43B867CBBF}"/>
    <dgm:cxn modelId="{DD79F971-DDC8-40E1-9C40-585DE206323F}" type="presOf" srcId="{97C132A8-803E-4D58-8330-0051F6DBC072}" destId="{8A709E5A-7427-48DC-9290-54C7BDBF6079}" srcOrd="0" destOrd="0" presId="urn:microsoft.com/office/officeart/2005/8/layout/matrix1"/>
    <dgm:cxn modelId="{E2331F2C-E64A-40A9-8F99-3C442400A396}" type="presOf" srcId="{5256F748-8D56-45EF-A11F-FFC59229C62C}" destId="{893F87F4-43F3-4921-81AA-6D59F14682BF}" srcOrd="0" destOrd="0" presId="urn:microsoft.com/office/officeart/2005/8/layout/matrix1"/>
    <dgm:cxn modelId="{88B0086F-F8B1-465A-B929-2CEDE4B82BED}" srcId="{97C132A8-803E-4D58-8330-0051F6DBC072}" destId="{5256F748-8D56-45EF-A11F-FFC59229C62C}" srcOrd="2" destOrd="0" parTransId="{71834E00-239A-4220-BD8A-0E27E25F38FE}" sibTransId="{0D1D1E7E-F2B9-4DDB-B18E-1A4DE76FDA1B}"/>
    <dgm:cxn modelId="{08B9E73C-B0DB-490C-98CC-E2422F4490D2}" type="presOf" srcId="{05F05E03-9F32-46F8-B87A-DAA77D72F314}" destId="{1B797796-6FF2-4913-BC8E-1096A0598E74}" srcOrd="1" destOrd="0" presId="urn:microsoft.com/office/officeart/2005/8/layout/matrix1"/>
    <dgm:cxn modelId="{CE67EA5A-1E2E-4B4A-A2B8-0A37CF378AEC}" type="presOf" srcId="{2E2E8B49-0E31-4F61-A9A1-7C95F24C0D6C}" destId="{0DF61626-59AC-4828-A2C4-643E5F20E6AB}" srcOrd="1" destOrd="0" presId="urn:microsoft.com/office/officeart/2005/8/layout/matrix1"/>
    <dgm:cxn modelId="{DBB094F8-B48E-4FFC-B7DC-C8CFEAC4598F}" type="presOf" srcId="{2E2E8B49-0E31-4F61-A9A1-7C95F24C0D6C}" destId="{2E35097F-8A30-4EE8-9585-8EFB8AE4690E}" srcOrd="0" destOrd="0" presId="urn:microsoft.com/office/officeart/2005/8/layout/matrix1"/>
    <dgm:cxn modelId="{F9F9BC95-0F96-46EE-91C0-33AAD17C6B22}" srcId="{850EE213-A5C7-443C-8338-58725E63D2C4}" destId="{97C132A8-803E-4D58-8330-0051F6DBC072}" srcOrd="0" destOrd="0" parTransId="{F3AF962D-EF85-4F73-8E0E-7D933F8D8253}" sibTransId="{13D211ED-72B9-4F4E-AEF8-FC4B71BCCCF0}"/>
    <dgm:cxn modelId="{4BEF013B-9AB4-4090-93FA-757F491A5DC3}" type="presOf" srcId="{11A51DEF-1ECF-41A2-9258-BE9FAF4B6D99}" destId="{637B9482-99CA-47AE-A98B-A939B2C69994}" srcOrd="1" destOrd="0" presId="urn:microsoft.com/office/officeart/2005/8/layout/matrix1"/>
    <dgm:cxn modelId="{2CDEE9D6-9F6F-4269-B06F-CFB7A4440AAB}" type="presOf" srcId="{11A51DEF-1ECF-41A2-9258-BE9FAF4B6D99}" destId="{0A2BAB92-8938-4C87-A5EC-3488FD347D06}" srcOrd="0" destOrd="0" presId="urn:microsoft.com/office/officeart/2005/8/layout/matrix1"/>
    <dgm:cxn modelId="{73301D7E-7B8A-4CAD-8AFD-10B9B0272000}" type="presOf" srcId="{850EE213-A5C7-443C-8338-58725E63D2C4}" destId="{F020FC5F-B8BD-45BE-A895-DE5DBD02E944}" srcOrd="0" destOrd="0" presId="urn:microsoft.com/office/officeart/2005/8/layout/matrix1"/>
    <dgm:cxn modelId="{71807C9E-D523-4080-98F1-15507EC26BA5}" srcId="{97C132A8-803E-4D58-8330-0051F6DBC072}" destId="{05F05E03-9F32-46F8-B87A-DAA77D72F314}" srcOrd="3" destOrd="0" parTransId="{C30C01E0-5483-4E87-A453-EDC6B951EAB9}" sibTransId="{1FFE76FB-1F09-46C1-91CE-E38FAD3770D7}"/>
    <dgm:cxn modelId="{45E32D47-A715-4829-9AFA-5471A0EE3820}" srcId="{97C132A8-803E-4D58-8330-0051F6DBC072}" destId="{11A51DEF-1ECF-41A2-9258-BE9FAF4B6D99}" srcOrd="1" destOrd="0" parTransId="{D4A4C5E6-803E-4833-BAA6-5280BBCA162C}" sibTransId="{C1790883-B25A-4626-8A98-46059580ACFF}"/>
    <dgm:cxn modelId="{354B49E0-A223-4D6A-A097-1CA668B31B64}" type="presOf" srcId="{05F05E03-9F32-46F8-B87A-DAA77D72F314}" destId="{E4991267-13DC-4A54-B5D1-67BA9D3B0F37}" srcOrd="0" destOrd="0" presId="urn:microsoft.com/office/officeart/2005/8/layout/matrix1"/>
    <dgm:cxn modelId="{4D0CA9D9-FE3E-42CA-BE08-38BA27DE386F}" type="presOf" srcId="{5256F748-8D56-45EF-A11F-FFC59229C62C}" destId="{6230D075-ED92-4A90-8034-EF2967EEA830}" srcOrd="1" destOrd="0" presId="urn:microsoft.com/office/officeart/2005/8/layout/matrix1"/>
    <dgm:cxn modelId="{6A1D274C-4CD8-44FC-B12C-352798EB3946}" type="presParOf" srcId="{F020FC5F-B8BD-45BE-A895-DE5DBD02E944}" destId="{5FA19F63-8ACB-4A5B-B535-03D49EB3B7AC}" srcOrd="0" destOrd="0" presId="urn:microsoft.com/office/officeart/2005/8/layout/matrix1"/>
    <dgm:cxn modelId="{50E9379A-243F-4D08-9D28-FBCC81361B94}" type="presParOf" srcId="{5FA19F63-8ACB-4A5B-B535-03D49EB3B7AC}" destId="{2E35097F-8A30-4EE8-9585-8EFB8AE4690E}" srcOrd="0" destOrd="0" presId="urn:microsoft.com/office/officeart/2005/8/layout/matrix1"/>
    <dgm:cxn modelId="{4700E403-A1E4-4D07-A693-5798DD92D408}" type="presParOf" srcId="{5FA19F63-8ACB-4A5B-B535-03D49EB3B7AC}" destId="{0DF61626-59AC-4828-A2C4-643E5F20E6AB}" srcOrd="1" destOrd="0" presId="urn:microsoft.com/office/officeart/2005/8/layout/matrix1"/>
    <dgm:cxn modelId="{5951F3AE-604C-4637-8939-A5B6FAED5C1A}" type="presParOf" srcId="{5FA19F63-8ACB-4A5B-B535-03D49EB3B7AC}" destId="{0A2BAB92-8938-4C87-A5EC-3488FD347D06}" srcOrd="2" destOrd="0" presId="urn:microsoft.com/office/officeart/2005/8/layout/matrix1"/>
    <dgm:cxn modelId="{4995E037-3108-46FB-8A06-AA6AF33AA535}" type="presParOf" srcId="{5FA19F63-8ACB-4A5B-B535-03D49EB3B7AC}" destId="{637B9482-99CA-47AE-A98B-A939B2C69994}" srcOrd="3" destOrd="0" presId="urn:microsoft.com/office/officeart/2005/8/layout/matrix1"/>
    <dgm:cxn modelId="{ECA75F2E-9296-46E3-A942-C55AFFC03CE3}" type="presParOf" srcId="{5FA19F63-8ACB-4A5B-B535-03D49EB3B7AC}" destId="{893F87F4-43F3-4921-81AA-6D59F14682BF}" srcOrd="4" destOrd="0" presId="urn:microsoft.com/office/officeart/2005/8/layout/matrix1"/>
    <dgm:cxn modelId="{E59E78C8-DE26-468C-A503-0FE81D17B0D0}" type="presParOf" srcId="{5FA19F63-8ACB-4A5B-B535-03D49EB3B7AC}" destId="{6230D075-ED92-4A90-8034-EF2967EEA830}" srcOrd="5" destOrd="0" presId="urn:microsoft.com/office/officeart/2005/8/layout/matrix1"/>
    <dgm:cxn modelId="{13773577-7FD9-4D83-9602-C29C708486B7}" type="presParOf" srcId="{5FA19F63-8ACB-4A5B-B535-03D49EB3B7AC}" destId="{E4991267-13DC-4A54-B5D1-67BA9D3B0F37}" srcOrd="6" destOrd="0" presId="urn:microsoft.com/office/officeart/2005/8/layout/matrix1"/>
    <dgm:cxn modelId="{C3AF2F70-3393-4DB3-A51F-0D69578099E7}" type="presParOf" srcId="{5FA19F63-8ACB-4A5B-B535-03D49EB3B7AC}" destId="{1B797796-6FF2-4913-BC8E-1096A0598E74}" srcOrd="7" destOrd="0" presId="urn:microsoft.com/office/officeart/2005/8/layout/matrix1"/>
    <dgm:cxn modelId="{E0063B29-23CE-4DBA-BCEE-459EC31966A2}" type="presParOf" srcId="{F020FC5F-B8BD-45BE-A895-DE5DBD02E944}" destId="{8A709E5A-7427-48DC-9290-54C7BDBF6079}"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863937-155C-46A4-BEB6-BD9FEFCD2A7B}"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en-US"/>
        </a:p>
      </dgm:t>
    </dgm:pt>
    <dgm:pt modelId="{E882FC84-7941-4E46-A9F8-22CA1CD71F3C}">
      <dgm:prSet phldrT="[Text]"/>
      <dgm:spPr/>
      <dgm:t>
        <a:bodyPr/>
        <a:lstStyle/>
        <a:p>
          <a:r>
            <a:rPr lang="en-US" altLang="en-US" b="1" dirty="0" smtClean="0"/>
            <a:t>External Reporting </a:t>
          </a:r>
          <a:endParaRPr lang="en-US" dirty="0"/>
        </a:p>
      </dgm:t>
    </dgm:pt>
    <dgm:pt modelId="{17A21E0A-B07E-49E4-9515-2E31EF439B50}" type="parTrans" cxnId="{A0A9484F-81DE-4FB2-8431-ED23365EF19E}">
      <dgm:prSet/>
      <dgm:spPr/>
      <dgm:t>
        <a:bodyPr/>
        <a:lstStyle/>
        <a:p>
          <a:endParaRPr lang="en-US"/>
        </a:p>
      </dgm:t>
    </dgm:pt>
    <dgm:pt modelId="{04D5BA53-D9CC-485D-928C-B20F205D51BA}" type="sibTrans" cxnId="{A0A9484F-81DE-4FB2-8431-ED23365EF19E}">
      <dgm:prSet/>
      <dgm:spPr/>
      <dgm:t>
        <a:bodyPr/>
        <a:lstStyle/>
        <a:p>
          <a:endParaRPr lang="en-US"/>
        </a:p>
      </dgm:t>
    </dgm:pt>
    <dgm:pt modelId="{51FD801F-954A-43E4-B3FD-2C00F37425EF}">
      <dgm:prSet phldrT="[Text]" custT="1"/>
      <dgm:spPr/>
      <dgm:t>
        <a:bodyPr/>
        <a:lstStyle/>
        <a:p>
          <a:r>
            <a:rPr lang="en-US" altLang="en-US" sz="1800" dirty="0" smtClean="0"/>
            <a:t>Legal Requirements</a:t>
          </a:r>
        </a:p>
        <a:p>
          <a:r>
            <a:rPr lang="en-US" altLang="en-US" sz="1800" dirty="0" smtClean="0"/>
            <a:t>[SEC,FASB,EPA/TRI, PACE]</a:t>
          </a:r>
          <a:endParaRPr lang="en-US" sz="1800" dirty="0"/>
        </a:p>
      </dgm:t>
    </dgm:pt>
    <dgm:pt modelId="{E0BA1F3C-28FE-410F-8DBE-1EC4781EA80A}" type="parTrans" cxnId="{F17F232B-7564-4272-8CA9-F023A994EF4D}">
      <dgm:prSet/>
      <dgm:spPr/>
      <dgm:t>
        <a:bodyPr/>
        <a:lstStyle/>
        <a:p>
          <a:endParaRPr lang="en-US"/>
        </a:p>
      </dgm:t>
    </dgm:pt>
    <dgm:pt modelId="{9F07D68C-2A6C-4FC2-9852-0DBC7943D23A}" type="sibTrans" cxnId="{F17F232B-7564-4272-8CA9-F023A994EF4D}">
      <dgm:prSet/>
      <dgm:spPr/>
      <dgm:t>
        <a:bodyPr/>
        <a:lstStyle/>
        <a:p>
          <a:endParaRPr lang="en-US"/>
        </a:p>
      </dgm:t>
    </dgm:pt>
    <dgm:pt modelId="{58876CD7-C4B8-4330-8D31-65AC9F845A41}">
      <dgm:prSet phldrT="[Text]"/>
      <dgm:spPr>
        <a:solidFill>
          <a:schemeClr val="accent5">
            <a:lumMod val="50000"/>
          </a:schemeClr>
        </a:solidFill>
      </dgm:spPr>
      <dgm:t>
        <a:bodyPr/>
        <a:lstStyle/>
        <a:p>
          <a:r>
            <a:rPr lang="en-US" altLang="en-US" dirty="0" smtClean="0"/>
            <a:t>Voluntary External Reporting </a:t>
          </a:r>
        </a:p>
        <a:p>
          <a:r>
            <a:rPr lang="en-US" altLang="en-US" dirty="0" smtClean="0"/>
            <a:t>[</a:t>
          </a:r>
          <a:r>
            <a:rPr lang="en-US" altLang="en-US" dirty="0" err="1" smtClean="0"/>
            <a:t>IiRC</a:t>
          </a:r>
          <a:r>
            <a:rPr lang="en-US" altLang="en-US" dirty="0" smtClean="0"/>
            <a:t>, GRI, DJSI, </a:t>
          </a:r>
          <a:r>
            <a:rPr lang="en-US" altLang="en-US" dirty="0" err="1" smtClean="0"/>
            <a:t>TruCost</a:t>
          </a:r>
          <a:r>
            <a:rPr lang="en-US" altLang="en-US" dirty="0" smtClean="0"/>
            <a:t>, CDP, Corporate Sustainability Reports]</a:t>
          </a:r>
          <a:endParaRPr lang="en-US" dirty="0"/>
        </a:p>
      </dgm:t>
    </dgm:pt>
    <dgm:pt modelId="{27D54566-DE02-4C21-AFF4-843FFA23A691}" type="parTrans" cxnId="{57772D94-DBAB-44D2-A5C9-0D1C846C239D}">
      <dgm:prSet/>
      <dgm:spPr/>
      <dgm:t>
        <a:bodyPr/>
        <a:lstStyle/>
        <a:p>
          <a:endParaRPr lang="en-US"/>
        </a:p>
      </dgm:t>
    </dgm:pt>
    <dgm:pt modelId="{D527A8FD-73C9-41C6-80A3-A2CF65761C88}" type="sibTrans" cxnId="{57772D94-DBAB-44D2-A5C9-0D1C846C239D}">
      <dgm:prSet/>
      <dgm:spPr/>
      <dgm:t>
        <a:bodyPr/>
        <a:lstStyle/>
        <a:p>
          <a:endParaRPr lang="en-US"/>
        </a:p>
      </dgm:t>
    </dgm:pt>
    <dgm:pt modelId="{5387B58F-4A74-4FBD-89E5-E8DC08DB1580}">
      <dgm:prSet phldrT="[Text]"/>
      <dgm:spPr/>
      <dgm:t>
        <a:bodyPr/>
        <a:lstStyle/>
        <a:p>
          <a:r>
            <a:rPr lang="en-US" altLang="en-US" b="1" dirty="0" smtClean="0"/>
            <a:t>Internal Management</a:t>
          </a:r>
          <a:endParaRPr lang="en-US" dirty="0"/>
        </a:p>
      </dgm:t>
    </dgm:pt>
    <dgm:pt modelId="{EDF1EFAF-B5F5-4AD2-8667-1942A6AE3060}" type="parTrans" cxnId="{25FDA7F2-8A15-42E3-8BF5-A68C5490122A}">
      <dgm:prSet/>
      <dgm:spPr/>
      <dgm:t>
        <a:bodyPr/>
        <a:lstStyle/>
        <a:p>
          <a:endParaRPr lang="en-US"/>
        </a:p>
      </dgm:t>
    </dgm:pt>
    <dgm:pt modelId="{9A9B2FE0-D3B6-4746-9AAA-1956325777EA}" type="sibTrans" cxnId="{25FDA7F2-8A15-42E3-8BF5-A68C5490122A}">
      <dgm:prSet/>
      <dgm:spPr/>
      <dgm:t>
        <a:bodyPr/>
        <a:lstStyle/>
        <a:p>
          <a:endParaRPr lang="en-US"/>
        </a:p>
      </dgm:t>
    </dgm:pt>
    <dgm:pt modelId="{88DCE86E-57A6-4E54-AEAA-9BD57BBCE4CB}">
      <dgm:prSet phldrT="[Text]"/>
      <dgm:spPr>
        <a:solidFill>
          <a:schemeClr val="accent3">
            <a:lumMod val="50000"/>
          </a:schemeClr>
        </a:solidFill>
      </dgm:spPr>
      <dgm:t>
        <a:bodyPr/>
        <a:lstStyle/>
        <a:p>
          <a:r>
            <a:rPr lang="en-US" altLang="en-US" dirty="0" smtClean="0"/>
            <a:t>Environmental Costs are Real</a:t>
          </a:r>
        </a:p>
      </dgm:t>
    </dgm:pt>
    <dgm:pt modelId="{31F2890E-0EB5-418C-AA29-6829B495E13E}" type="parTrans" cxnId="{F842A1F9-CDC9-40D4-8DC6-8B4FF236D9CF}">
      <dgm:prSet/>
      <dgm:spPr/>
      <dgm:t>
        <a:bodyPr/>
        <a:lstStyle/>
        <a:p>
          <a:endParaRPr lang="en-US"/>
        </a:p>
      </dgm:t>
    </dgm:pt>
    <dgm:pt modelId="{C9F051C9-208B-4725-BB7E-B0515DF254E2}" type="sibTrans" cxnId="{F842A1F9-CDC9-40D4-8DC6-8B4FF236D9CF}">
      <dgm:prSet/>
      <dgm:spPr/>
      <dgm:t>
        <a:bodyPr/>
        <a:lstStyle/>
        <a:p>
          <a:endParaRPr lang="en-US"/>
        </a:p>
      </dgm:t>
    </dgm:pt>
    <dgm:pt modelId="{C207D576-0DC0-41B3-B6D1-C94FC2A0F8C7}">
      <dgm:prSet phldrT="[Text]"/>
      <dgm:spPr>
        <a:solidFill>
          <a:srgbClr val="FFFF00"/>
        </a:solidFill>
      </dgm:spPr>
      <dgm:t>
        <a:bodyPr/>
        <a:lstStyle/>
        <a:p>
          <a:r>
            <a:rPr lang="en-US" altLang="en-US" dirty="0" smtClean="0">
              <a:solidFill>
                <a:srgbClr val="FF0000"/>
              </a:solidFill>
            </a:rPr>
            <a:t>Potential Revenue </a:t>
          </a:r>
        </a:p>
        <a:p>
          <a:r>
            <a:rPr lang="en-US" altLang="en-US" dirty="0" smtClean="0">
              <a:solidFill>
                <a:srgbClr val="FF0000"/>
              </a:solidFill>
            </a:rPr>
            <a:t>Source of Differentiation </a:t>
          </a:r>
          <a:endParaRPr lang="en-US" dirty="0">
            <a:solidFill>
              <a:srgbClr val="FF0000"/>
            </a:solidFill>
          </a:endParaRPr>
        </a:p>
      </dgm:t>
    </dgm:pt>
    <dgm:pt modelId="{57BAC60A-BD08-4E43-BA97-376DFE88496E}" type="parTrans" cxnId="{3A1D0CAC-BE77-46D3-B733-2A50510F382B}">
      <dgm:prSet/>
      <dgm:spPr/>
      <dgm:t>
        <a:bodyPr/>
        <a:lstStyle/>
        <a:p>
          <a:endParaRPr lang="en-US"/>
        </a:p>
      </dgm:t>
    </dgm:pt>
    <dgm:pt modelId="{47862C5B-16D4-48D3-8551-DD5FBCAC0A57}" type="sibTrans" cxnId="{3A1D0CAC-BE77-46D3-B733-2A50510F382B}">
      <dgm:prSet/>
      <dgm:spPr/>
      <dgm:t>
        <a:bodyPr/>
        <a:lstStyle/>
        <a:p>
          <a:endParaRPr lang="en-US"/>
        </a:p>
      </dgm:t>
    </dgm:pt>
    <dgm:pt modelId="{4FC616F4-1567-4B7E-B874-2E5E658B4AE3}" type="pres">
      <dgm:prSet presAssocID="{F8863937-155C-46A4-BEB6-BD9FEFCD2A7B}" presName="theList" presStyleCnt="0">
        <dgm:presLayoutVars>
          <dgm:dir/>
          <dgm:animLvl val="lvl"/>
          <dgm:resizeHandles val="exact"/>
        </dgm:presLayoutVars>
      </dgm:prSet>
      <dgm:spPr/>
      <dgm:t>
        <a:bodyPr/>
        <a:lstStyle/>
        <a:p>
          <a:endParaRPr lang="en-US"/>
        </a:p>
      </dgm:t>
    </dgm:pt>
    <dgm:pt modelId="{FE0C7372-58F9-4559-82E7-E1472879A17A}" type="pres">
      <dgm:prSet presAssocID="{E882FC84-7941-4E46-A9F8-22CA1CD71F3C}" presName="compNode" presStyleCnt="0"/>
      <dgm:spPr/>
    </dgm:pt>
    <dgm:pt modelId="{89D67564-8331-4C3A-AE3F-A86B8B7481C7}" type="pres">
      <dgm:prSet presAssocID="{E882FC84-7941-4E46-A9F8-22CA1CD71F3C}" presName="aNode" presStyleLbl="bgShp" presStyleIdx="0" presStyleCnt="2"/>
      <dgm:spPr/>
      <dgm:t>
        <a:bodyPr/>
        <a:lstStyle/>
        <a:p>
          <a:endParaRPr lang="en-US"/>
        </a:p>
      </dgm:t>
    </dgm:pt>
    <dgm:pt modelId="{9A5B6E6C-B84D-4157-8017-1D5DA2646480}" type="pres">
      <dgm:prSet presAssocID="{E882FC84-7941-4E46-A9F8-22CA1CD71F3C}" presName="textNode" presStyleLbl="bgShp" presStyleIdx="0" presStyleCnt="2"/>
      <dgm:spPr/>
      <dgm:t>
        <a:bodyPr/>
        <a:lstStyle/>
        <a:p>
          <a:endParaRPr lang="en-US"/>
        </a:p>
      </dgm:t>
    </dgm:pt>
    <dgm:pt modelId="{F34A3669-53FB-4A0C-BC9E-37F502669EE6}" type="pres">
      <dgm:prSet presAssocID="{E882FC84-7941-4E46-A9F8-22CA1CD71F3C}" presName="compChildNode" presStyleCnt="0"/>
      <dgm:spPr/>
    </dgm:pt>
    <dgm:pt modelId="{EDDFBA99-4D61-4284-AB3D-145B3107E407}" type="pres">
      <dgm:prSet presAssocID="{E882FC84-7941-4E46-A9F8-22CA1CD71F3C}" presName="theInnerList" presStyleCnt="0"/>
      <dgm:spPr/>
    </dgm:pt>
    <dgm:pt modelId="{52B288CB-BD78-4B83-AC11-C7CBE597F57C}" type="pres">
      <dgm:prSet presAssocID="{51FD801F-954A-43E4-B3FD-2C00F37425EF}" presName="childNode" presStyleLbl="node1" presStyleIdx="0" presStyleCnt="4">
        <dgm:presLayoutVars>
          <dgm:bulletEnabled val="1"/>
        </dgm:presLayoutVars>
      </dgm:prSet>
      <dgm:spPr/>
      <dgm:t>
        <a:bodyPr/>
        <a:lstStyle/>
        <a:p>
          <a:endParaRPr lang="en-US"/>
        </a:p>
      </dgm:t>
    </dgm:pt>
    <dgm:pt modelId="{B5C4D3E1-1629-4378-8EAF-FB8E9C0079D7}" type="pres">
      <dgm:prSet presAssocID="{51FD801F-954A-43E4-B3FD-2C00F37425EF}" presName="aSpace2" presStyleCnt="0"/>
      <dgm:spPr/>
    </dgm:pt>
    <dgm:pt modelId="{AB97ACAC-BEA9-49C2-9CAC-847423472448}" type="pres">
      <dgm:prSet presAssocID="{58876CD7-C4B8-4330-8D31-65AC9F845A41}" presName="childNode" presStyleLbl="node1" presStyleIdx="1" presStyleCnt="4">
        <dgm:presLayoutVars>
          <dgm:bulletEnabled val="1"/>
        </dgm:presLayoutVars>
      </dgm:prSet>
      <dgm:spPr/>
      <dgm:t>
        <a:bodyPr/>
        <a:lstStyle/>
        <a:p>
          <a:endParaRPr lang="en-US"/>
        </a:p>
      </dgm:t>
    </dgm:pt>
    <dgm:pt modelId="{64B99F9D-385E-45EA-968C-14449805D71F}" type="pres">
      <dgm:prSet presAssocID="{E882FC84-7941-4E46-A9F8-22CA1CD71F3C}" presName="aSpace" presStyleCnt="0"/>
      <dgm:spPr/>
    </dgm:pt>
    <dgm:pt modelId="{E5651C07-5834-4303-BA02-FC41CB7E88A0}" type="pres">
      <dgm:prSet presAssocID="{5387B58F-4A74-4FBD-89E5-E8DC08DB1580}" presName="compNode" presStyleCnt="0"/>
      <dgm:spPr/>
    </dgm:pt>
    <dgm:pt modelId="{E10734CB-781F-400A-815E-80DC0012F52B}" type="pres">
      <dgm:prSet presAssocID="{5387B58F-4A74-4FBD-89E5-E8DC08DB1580}" presName="aNode" presStyleLbl="bgShp" presStyleIdx="1" presStyleCnt="2"/>
      <dgm:spPr/>
      <dgm:t>
        <a:bodyPr/>
        <a:lstStyle/>
        <a:p>
          <a:endParaRPr lang="en-US"/>
        </a:p>
      </dgm:t>
    </dgm:pt>
    <dgm:pt modelId="{ECEE0860-1FBD-40EB-B4A5-C82C5CEBAD75}" type="pres">
      <dgm:prSet presAssocID="{5387B58F-4A74-4FBD-89E5-E8DC08DB1580}" presName="textNode" presStyleLbl="bgShp" presStyleIdx="1" presStyleCnt="2"/>
      <dgm:spPr/>
      <dgm:t>
        <a:bodyPr/>
        <a:lstStyle/>
        <a:p>
          <a:endParaRPr lang="en-US"/>
        </a:p>
      </dgm:t>
    </dgm:pt>
    <dgm:pt modelId="{7955F7A5-5BBE-45C4-9AA9-84CC934B69D7}" type="pres">
      <dgm:prSet presAssocID="{5387B58F-4A74-4FBD-89E5-E8DC08DB1580}" presName="compChildNode" presStyleCnt="0"/>
      <dgm:spPr/>
    </dgm:pt>
    <dgm:pt modelId="{6C0CC0D2-9F63-4231-A58B-C36C8E3EC20F}" type="pres">
      <dgm:prSet presAssocID="{5387B58F-4A74-4FBD-89E5-E8DC08DB1580}" presName="theInnerList" presStyleCnt="0"/>
      <dgm:spPr/>
    </dgm:pt>
    <dgm:pt modelId="{DC6D97CF-DFED-4BC9-AD6D-7407C8DB15A0}" type="pres">
      <dgm:prSet presAssocID="{88DCE86E-57A6-4E54-AEAA-9BD57BBCE4CB}" presName="childNode" presStyleLbl="node1" presStyleIdx="2" presStyleCnt="4">
        <dgm:presLayoutVars>
          <dgm:bulletEnabled val="1"/>
        </dgm:presLayoutVars>
      </dgm:prSet>
      <dgm:spPr/>
      <dgm:t>
        <a:bodyPr/>
        <a:lstStyle/>
        <a:p>
          <a:endParaRPr lang="en-US"/>
        </a:p>
      </dgm:t>
    </dgm:pt>
    <dgm:pt modelId="{AC222AAD-7142-4AAB-820F-A13590E5008A}" type="pres">
      <dgm:prSet presAssocID="{88DCE86E-57A6-4E54-AEAA-9BD57BBCE4CB}" presName="aSpace2" presStyleCnt="0"/>
      <dgm:spPr/>
    </dgm:pt>
    <dgm:pt modelId="{CAF7E08C-F4EF-40F8-9FA9-A111C4507BDF}" type="pres">
      <dgm:prSet presAssocID="{C207D576-0DC0-41B3-B6D1-C94FC2A0F8C7}" presName="childNode" presStyleLbl="node1" presStyleIdx="3" presStyleCnt="4">
        <dgm:presLayoutVars>
          <dgm:bulletEnabled val="1"/>
        </dgm:presLayoutVars>
      </dgm:prSet>
      <dgm:spPr/>
      <dgm:t>
        <a:bodyPr/>
        <a:lstStyle/>
        <a:p>
          <a:endParaRPr lang="en-US"/>
        </a:p>
      </dgm:t>
    </dgm:pt>
  </dgm:ptLst>
  <dgm:cxnLst>
    <dgm:cxn modelId="{9642F02D-201F-4518-970D-8288942915A6}" type="presOf" srcId="{E882FC84-7941-4E46-A9F8-22CA1CD71F3C}" destId="{89D67564-8331-4C3A-AE3F-A86B8B7481C7}" srcOrd="0" destOrd="0" presId="urn:microsoft.com/office/officeart/2005/8/layout/lProcess2"/>
    <dgm:cxn modelId="{17B400CD-C4D2-493B-AA28-21665DAB4425}" type="presOf" srcId="{5387B58F-4A74-4FBD-89E5-E8DC08DB1580}" destId="{E10734CB-781F-400A-815E-80DC0012F52B}" srcOrd="0" destOrd="0" presId="urn:microsoft.com/office/officeart/2005/8/layout/lProcess2"/>
    <dgm:cxn modelId="{57772D94-DBAB-44D2-A5C9-0D1C846C239D}" srcId="{E882FC84-7941-4E46-A9F8-22CA1CD71F3C}" destId="{58876CD7-C4B8-4330-8D31-65AC9F845A41}" srcOrd="1" destOrd="0" parTransId="{27D54566-DE02-4C21-AFF4-843FFA23A691}" sibTransId="{D527A8FD-73C9-41C6-80A3-A2CF65761C88}"/>
    <dgm:cxn modelId="{8E218070-62C9-4177-8C4B-698E37D7EB50}" type="presOf" srcId="{88DCE86E-57A6-4E54-AEAA-9BD57BBCE4CB}" destId="{DC6D97CF-DFED-4BC9-AD6D-7407C8DB15A0}" srcOrd="0" destOrd="0" presId="urn:microsoft.com/office/officeart/2005/8/layout/lProcess2"/>
    <dgm:cxn modelId="{F842A1F9-CDC9-40D4-8DC6-8B4FF236D9CF}" srcId="{5387B58F-4A74-4FBD-89E5-E8DC08DB1580}" destId="{88DCE86E-57A6-4E54-AEAA-9BD57BBCE4CB}" srcOrd="0" destOrd="0" parTransId="{31F2890E-0EB5-418C-AA29-6829B495E13E}" sibTransId="{C9F051C9-208B-4725-BB7E-B0515DF254E2}"/>
    <dgm:cxn modelId="{F17F232B-7564-4272-8CA9-F023A994EF4D}" srcId="{E882FC84-7941-4E46-A9F8-22CA1CD71F3C}" destId="{51FD801F-954A-43E4-B3FD-2C00F37425EF}" srcOrd="0" destOrd="0" parTransId="{E0BA1F3C-28FE-410F-8DBE-1EC4781EA80A}" sibTransId="{9F07D68C-2A6C-4FC2-9852-0DBC7943D23A}"/>
    <dgm:cxn modelId="{3A1D0CAC-BE77-46D3-B733-2A50510F382B}" srcId="{5387B58F-4A74-4FBD-89E5-E8DC08DB1580}" destId="{C207D576-0DC0-41B3-B6D1-C94FC2A0F8C7}" srcOrd="1" destOrd="0" parTransId="{57BAC60A-BD08-4E43-BA97-376DFE88496E}" sibTransId="{47862C5B-16D4-48D3-8551-DD5FBCAC0A57}"/>
    <dgm:cxn modelId="{626A54F3-5305-498B-A3A9-F9FCA219C9F9}" type="presOf" srcId="{E882FC84-7941-4E46-A9F8-22CA1CD71F3C}" destId="{9A5B6E6C-B84D-4157-8017-1D5DA2646480}" srcOrd="1" destOrd="0" presId="urn:microsoft.com/office/officeart/2005/8/layout/lProcess2"/>
    <dgm:cxn modelId="{5785E800-A1CD-4083-9E5A-65EBBB68564D}" type="presOf" srcId="{C207D576-0DC0-41B3-B6D1-C94FC2A0F8C7}" destId="{CAF7E08C-F4EF-40F8-9FA9-A111C4507BDF}" srcOrd="0" destOrd="0" presId="urn:microsoft.com/office/officeart/2005/8/layout/lProcess2"/>
    <dgm:cxn modelId="{B8B53A6C-C7A2-4061-AEEE-4B019F89603F}" type="presOf" srcId="{5387B58F-4A74-4FBD-89E5-E8DC08DB1580}" destId="{ECEE0860-1FBD-40EB-B4A5-C82C5CEBAD75}" srcOrd="1" destOrd="0" presId="urn:microsoft.com/office/officeart/2005/8/layout/lProcess2"/>
    <dgm:cxn modelId="{A0A9484F-81DE-4FB2-8431-ED23365EF19E}" srcId="{F8863937-155C-46A4-BEB6-BD9FEFCD2A7B}" destId="{E882FC84-7941-4E46-A9F8-22CA1CD71F3C}" srcOrd="0" destOrd="0" parTransId="{17A21E0A-B07E-49E4-9515-2E31EF439B50}" sibTransId="{04D5BA53-D9CC-485D-928C-B20F205D51BA}"/>
    <dgm:cxn modelId="{25FDA7F2-8A15-42E3-8BF5-A68C5490122A}" srcId="{F8863937-155C-46A4-BEB6-BD9FEFCD2A7B}" destId="{5387B58F-4A74-4FBD-89E5-E8DC08DB1580}" srcOrd="1" destOrd="0" parTransId="{EDF1EFAF-B5F5-4AD2-8667-1942A6AE3060}" sibTransId="{9A9B2FE0-D3B6-4746-9AAA-1956325777EA}"/>
    <dgm:cxn modelId="{848ADC17-99BF-451A-9AEB-E13F30B22E96}" type="presOf" srcId="{F8863937-155C-46A4-BEB6-BD9FEFCD2A7B}" destId="{4FC616F4-1567-4B7E-B874-2E5E658B4AE3}" srcOrd="0" destOrd="0" presId="urn:microsoft.com/office/officeart/2005/8/layout/lProcess2"/>
    <dgm:cxn modelId="{A85FB81F-D4C3-41AC-AAE3-3E9A40A96989}" type="presOf" srcId="{58876CD7-C4B8-4330-8D31-65AC9F845A41}" destId="{AB97ACAC-BEA9-49C2-9CAC-847423472448}" srcOrd="0" destOrd="0" presId="urn:microsoft.com/office/officeart/2005/8/layout/lProcess2"/>
    <dgm:cxn modelId="{9BDAA6AF-F106-4B7C-8B5E-B436BA115263}" type="presOf" srcId="{51FD801F-954A-43E4-B3FD-2C00F37425EF}" destId="{52B288CB-BD78-4B83-AC11-C7CBE597F57C}" srcOrd="0" destOrd="0" presId="urn:microsoft.com/office/officeart/2005/8/layout/lProcess2"/>
    <dgm:cxn modelId="{A9A90BD9-FCF5-4CBF-95A3-E0FC11D8B79E}" type="presParOf" srcId="{4FC616F4-1567-4B7E-B874-2E5E658B4AE3}" destId="{FE0C7372-58F9-4559-82E7-E1472879A17A}" srcOrd="0" destOrd="0" presId="urn:microsoft.com/office/officeart/2005/8/layout/lProcess2"/>
    <dgm:cxn modelId="{3FF74AD3-B41B-43D4-BF7A-248C1AF0AEA1}" type="presParOf" srcId="{FE0C7372-58F9-4559-82E7-E1472879A17A}" destId="{89D67564-8331-4C3A-AE3F-A86B8B7481C7}" srcOrd="0" destOrd="0" presId="urn:microsoft.com/office/officeart/2005/8/layout/lProcess2"/>
    <dgm:cxn modelId="{D75AE85B-3FE2-490C-B84C-D72C708F373E}" type="presParOf" srcId="{FE0C7372-58F9-4559-82E7-E1472879A17A}" destId="{9A5B6E6C-B84D-4157-8017-1D5DA2646480}" srcOrd="1" destOrd="0" presId="urn:microsoft.com/office/officeart/2005/8/layout/lProcess2"/>
    <dgm:cxn modelId="{75289B78-68FE-4EB5-83A7-27CA543CDA05}" type="presParOf" srcId="{FE0C7372-58F9-4559-82E7-E1472879A17A}" destId="{F34A3669-53FB-4A0C-BC9E-37F502669EE6}" srcOrd="2" destOrd="0" presId="urn:microsoft.com/office/officeart/2005/8/layout/lProcess2"/>
    <dgm:cxn modelId="{AAAA7DE8-C728-4A44-9A4F-B5939DEAF80B}" type="presParOf" srcId="{F34A3669-53FB-4A0C-BC9E-37F502669EE6}" destId="{EDDFBA99-4D61-4284-AB3D-145B3107E407}" srcOrd="0" destOrd="0" presId="urn:microsoft.com/office/officeart/2005/8/layout/lProcess2"/>
    <dgm:cxn modelId="{19C1EB1C-2B4C-4D0E-B319-9FD81CDC8BA2}" type="presParOf" srcId="{EDDFBA99-4D61-4284-AB3D-145B3107E407}" destId="{52B288CB-BD78-4B83-AC11-C7CBE597F57C}" srcOrd="0" destOrd="0" presId="urn:microsoft.com/office/officeart/2005/8/layout/lProcess2"/>
    <dgm:cxn modelId="{4B481D85-7296-4A4E-B608-D1C8BA05FC44}" type="presParOf" srcId="{EDDFBA99-4D61-4284-AB3D-145B3107E407}" destId="{B5C4D3E1-1629-4378-8EAF-FB8E9C0079D7}" srcOrd="1" destOrd="0" presId="urn:microsoft.com/office/officeart/2005/8/layout/lProcess2"/>
    <dgm:cxn modelId="{E214C0FC-F4A2-4560-A7D5-E77D671AC4EF}" type="presParOf" srcId="{EDDFBA99-4D61-4284-AB3D-145B3107E407}" destId="{AB97ACAC-BEA9-49C2-9CAC-847423472448}" srcOrd="2" destOrd="0" presId="urn:microsoft.com/office/officeart/2005/8/layout/lProcess2"/>
    <dgm:cxn modelId="{B9261996-C0CF-46C4-A3CA-71AF1F9052FA}" type="presParOf" srcId="{4FC616F4-1567-4B7E-B874-2E5E658B4AE3}" destId="{64B99F9D-385E-45EA-968C-14449805D71F}" srcOrd="1" destOrd="0" presId="urn:microsoft.com/office/officeart/2005/8/layout/lProcess2"/>
    <dgm:cxn modelId="{5792F151-39CF-4F91-A681-05854A18B7B1}" type="presParOf" srcId="{4FC616F4-1567-4B7E-B874-2E5E658B4AE3}" destId="{E5651C07-5834-4303-BA02-FC41CB7E88A0}" srcOrd="2" destOrd="0" presId="urn:microsoft.com/office/officeart/2005/8/layout/lProcess2"/>
    <dgm:cxn modelId="{06891375-BCB5-4692-8871-AC3CF09D9174}" type="presParOf" srcId="{E5651C07-5834-4303-BA02-FC41CB7E88A0}" destId="{E10734CB-781F-400A-815E-80DC0012F52B}" srcOrd="0" destOrd="0" presId="urn:microsoft.com/office/officeart/2005/8/layout/lProcess2"/>
    <dgm:cxn modelId="{DBF809D9-2488-4068-983D-EF6F427116CF}" type="presParOf" srcId="{E5651C07-5834-4303-BA02-FC41CB7E88A0}" destId="{ECEE0860-1FBD-40EB-B4A5-C82C5CEBAD75}" srcOrd="1" destOrd="0" presId="urn:microsoft.com/office/officeart/2005/8/layout/lProcess2"/>
    <dgm:cxn modelId="{1170F173-FA7C-4DF9-8C11-7EE8601B245D}" type="presParOf" srcId="{E5651C07-5834-4303-BA02-FC41CB7E88A0}" destId="{7955F7A5-5BBE-45C4-9AA9-84CC934B69D7}" srcOrd="2" destOrd="0" presId="urn:microsoft.com/office/officeart/2005/8/layout/lProcess2"/>
    <dgm:cxn modelId="{4C8D35A7-B7B0-41ED-8774-6DB699E77826}" type="presParOf" srcId="{7955F7A5-5BBE-45C4-9AA9-84CC934B69D7}" destId="{6C0CC0D2-9F63-4231-A58B-C36C8E3EC20F}" srcOrd="0" destOrd="0" presId="urn:microsoft.com/office/officeart/2005/8/layout/lProcess2"/>
    <dgm:cxn modelId="{D6332AC5-C4B3-4907-998B-F08C3CE1B3C2}" type="presParOf" srcId="{6C0CC0D2-9F63-4231-A58B-C36C8E3EC20F}" destId="{DC6D97CF-DFED-4BC9-AD6D-7407C8DB15A0}" srcOrd="0" destOrd="0" presId="urn:microsoft.com/office/officeart/2005/8/layout/lProcess2"/>
    <dgm:cxn modelId="{ABC45F0D-AAB5-4318-9B19-02433068875B}" type="presParOf" srcId="{6C0CC0D2-9F63-4231-A58B-C36C8E3EC20F}" destId="{AC222AAD-7142-4AAB-820F-A13590E5008A}" srcOrd="1" destOrd="0" presId="urn:microsoft.com/office/officeart/2005/8/layout/lProcess2"/>
    <dgm:cxn modelId="{34CC824F-2B7A-496E-8D78-1416876C79B5}" type="presParOf" srcId="{6C0CC0D2-9F63-4231-A58B-C36C8E3EC20F}" destId="{CAF7E08C-F4EF-40F8-9FA9-A111C4507BDF}"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2EFD05-375D-43FB-B216-81894260E4DB}"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1E84AC42-2CC3-4367-B201-0880B8D88B40}">
      <dgm:prSet phldrT="[Text]"/>
      <dgm:spPr/>
      <dgm:t>
        <a:bodyPr/>
        <a:lstStyle/>
        <a:p>
          <a:r>
            <a:rPr lang="en-US" dirty="0" smtClean="0"/>
            <a:t>SEC</a:t>
          </a:r>
          <a:endParaRPr lang="en-US" dirty="0"/>
        </a:p>
      </dgm:t>
    </dgm:pt>
    <dgm:pt modelId="{75E1E8FA-DB99-472F-BDE4-817CFA134C49}" type="parTrans" cxnId="{9988C246-CD2C-492B-9818-933FB7585D4A}">
      <dgm:prSet/>
      <dgm:spPr/>
      <dgm:t>
        <a:bodyPr/>
        <a:lstStyle/>
        <a:p>
          <a:endParaRPr lang="en-US"/>
        </a:p>
      </dgm:t>
    </dgm:pt>
    <dgm:pt modelId="{2BE94589-B60A-466A-BFC3-C1EB5E7F6C98}" type="sibTrans" cxnId="{9988C246-CD2C-492B-9818-933FB7585D4A}">
      <dgm:prSet/>
      <dgm:spPr/>
      <dgm:t>
        <a:bodyPr/>
        <a:lstStyle/>
        <a:p>
          <a:endParaRPr lang="en-US"/>
        </a:p>
      </dgm:t>
    </dgm:pt>
    <dgm:pt modelId="{F7CE12F4-EC5D-4DD7-9EF5-6F53392FA47B}">
      <dgm:prSet phldrT="[Text]"/>
      <dgm:spPr/>
      <dgm:t>
        <a:bodyPr/>
        <a:lstStyle/>
        <a:p>
          <a:r>
            <a:rPr lang="en-US" dirty="0" smtClean="0"/>
            <a:t>EPA and Regulatory Reporting</a:t>
          </a:r>
          <a:endParaRPr lang="en-US" dirty="0"/>
        </a:p>
      </dgm:t>
    </dgm:pt>
    <dgm:pt modelId="{69E13A47-F7E6-4243-A7C9-EAEE18EFA25B}" type="parTrans" cxnId="{9ABB36D4-16B0-4C6F-89B1-47EC3D88C5C5}">
      <dgm:prSet/>
      <dgm:spPr/>
      <dgm:t>
        <a:bodyPr/>
        <a:lstStyle/>
        <a:p>
          <a:endParaRPr lang="en-US"/>
        </a:p>
      </dgm:t>
    </dgm:pt>
    <dgm:pt modelId="{EDC8ABF6-9BF6-4E53-BC32-F6E31C233A0E}" type="sibTrans" cxnId="{9ABB36D4-16B0-4C6F-89B1-47EC3D88C5C5}">
      <dgm:prSet/>
      <dgm:spPr/>
      <dgm:t>
        <a:bodyPr/>
        <a:lstStyle/>
        <a:p>
          <a:endParaRPr lang="en-US"/>
        </a:p>
      </dgm:t>
    </dgm:pt>
    <dgm:pt modelId="{59B1BD7D-4E25-4006-9D5E-B2ECF084F91E}">
      <dgm:prSet phldrT="[Text]"/>
      <dgm:spPr/>
      <dgm:t>
        <a:bodyPr/>
        <a:lstStyle/>
        <a:p>
          <a:r>
            <a:rPr lang="en-US" dirty="0" smtClean="0"/>
            <a:t>GRI</a:t>
          </a:r>
          <a:endParaRPr lang="en-US" dirty="0"/>
        </a:p>
      </dgm:t>
    </dgm:pt>
    <dgm:pt modelId="{3896C4A4-C2CA-48EC-827B-BC44CFAEF15C}" type="parTrans" cxnId="{F3A01ABB-0999-44FE-BCCB-35FFD31D9F2E}">
      <dgm:prSet/>
      <dgm:spPr/>
      <dgm:t>
        <a:bodyPr/>
        <a:lstStyle/>
        <a:p>
          <a:endParaRPr lang="en-US"/>
        </a:p>
      </dgm:t>
    </dgm:pt>
    <dgm:pt modelId="{7BBFD018-A6DD-4580-A440-2B79A1D72A51}" type="sibTrans" cxnId="{F3A01ABB-0999-44FE-BCCB-35FFD31D9F2E}">
      <dgm:prSet/>
      <dgm:spPr/>
      <dgm:t>
        <a:bodyPr/>
        <a:lstStyle/>
        <a:p>
          <a:endParaRPr lang="en-US"/>
        </a:p>
      </dgm:t>
    </dgm:pt>
    <dgm:pt modelId="{74BD1FF2-5E2C-4BDA-9178-F58D1DF1CA3B}">
      <dgm:prSet/>
      <dgm:spPr/>
      <dgm:t>
        <a:bodyPr/>
        <a:lstStyle/>
        <a:p>
          <a:r>
            <a:rPr lang="en-US" dirty="0" smtClean="0"/>
            <a:t>SAB 92</a:t>
          </a:r>
          <a:endParaRPr lang="en-US" dirty="0"/>
        </a:p>
      </dgm:t>
    </dgm:pt>
    <dgm:pt modelId="{EB2DC684-EA1A-4118-8B72-EEBC2B241025}" type="parTrans" cxnId="{0EF96683-6C5F-4C32-9E5B-A48EB5ED5E85}">
      <dgm:prSet/>
      <dgm:spPr/>
      <dgm:t>
        <a:bodyPr/>
        <a:lstStyle/>
        <a:p>
          <a:endParaRPr lang="en-US"/>
        </a:p>
      </dgm:t>
    </dgm:pt>
    <dgm:pt modelId="{58CCDF96-B251-41F7-AC03-F2ECB50471EF}" type="sibTrans" cxnId="{0EF96683-6C5F-4C32-9E5B-A48EB5ED5E85}">
      <dgm:prSet/>
      <dgm:spPr/>
      <dgm:t>
        <a:bodyPr/>
        <a:lstStyle/>
        <a:p>
          <a:endParaRPr lang="en-US"/>
        </a:p>
      </dgm:t>
    </dgm:pt>
    <dgm:pt modelId="{90F4B1D4-ED9A-48BE-9F5E-C27F22D771DD}">
      <dgm:prSet/>
      <dgm:spPr/>
      <dgm:t>
        <a:bodyPr/>
        <a:lstStyle/>
        <a:p>
          <a:r>
            <a:rPr lang="en-US" dirty="0" smtClean="0"/>
            <a:t>TRI</a:t>
          </a:r>
          <a:endParaRPr lang="en-US" dirty="0"/>
        </a:p>
      </dgm:t>
    </dgm:pt>
    <dgm:pt modelId="{42CA58D1-928F-4E96-AAFB-BBB7D32E9F56}" type="parTrans" cxnId="{3EC2D59E-42BE-4361-8FBC-DE7A723AC701}">
      <dgm:prSet/>
      <dgm:spPr/>
      <dgm:t>
        <a:bodyPr/>
        <a:lstStyle/>
        <a:p>
          <a:endParaRPr lang="en-US"/>
        </a:p>
      </dgm:t>
    </dgm:pt>
    <dgm:pt modelId="{7881551D-1735-495B-A049-713104973811}" type="sibTrans" cxnId="{3EC2D59E-42BE-4361-8FBC-DE7A723AC701}">
      <dgm:prSet/>
      <dgm:spPr/>
      <dgm:t>
        <a:bodyPr/>
        <a:lstStyle/>
        <a:p>
          <a:endParaRPr lang="en-US"/>
        </a:p>
      </dgm:t>
    </dgm:pt>
    <dgm:pt modelId="{1775DD4E-6CB7-4303-AB24-BDB56803275D}">
      <dgm:prSet/>
      <dgm:spPr/>
      <dgm:t>
        <a:bodyPr/>
        <a:lstStyle/>
        <a:p>
          <a:r>
            <a:rPr lang="en-US" dirty="0" smtClean="0"/>
            <a:t>RCRA</a:t>
          </a:r>
          <a:endParaRPr lang="en-US" dirty="0"/>
        </a:p>
      </dgm:t>
    </dgm:pt>
    <dgm:pt modelId="{B6D22EB9-77EE-4EAD-84FF-8DAABFF560EC}" type="parTrans" cxnId="{628355B2-5AB9-4833-9EB5-5020DDF1F1E7}">
      <dgm:prSet/>
      <dgm:spPr/>
      <dgm:t>
        <a:bodyPr/>
        <a:lstStyle/>
        <a:p>
          <a:endParaRPr lang="en-US"/>
        </a:p>
      </dgm:t>
    </dgm:pt>
    <dgm:pt modelId="{D91856C8-4311-43C7-A32C-58A193FE4A11}" type="sibTrans" cxnId="{628355B2-5AB9-4833-9EB5-5020DDF1F1E7}">
      <dgm:prSet/>
      <dgm:spPr/>
      <dgm:t>
        <a:bodyPr/>
        <a:lstStyle/>
        <a:p>
          <a:endParaRPr lang="en-US"/>
        </a:p>
      </dgm:t>
    </dgm:pt>
    <dgm:pt modelId="{55F75C2F-E68D-49F5-B138-439F54C2DC5D}">
      <dgm:prSet/>
      <dgm:spPr/>
      <dgm:t>
        <a:bodyPr/>
        <a:lstStyle/>
        <a:p>
          <a:r>
            <a:rPr lang="en-US" dirty="0" smtClean="0"/>
            <a:t>MECS</a:t>
          </a:r>
          <a:endParaRPr lang="en-US" dirty="0"/>
        </a:p>
      </dgm:t>
    </dgm:pt>
    <dgm:pt modelId="{3904C8CA-2CAA-498A-8B81-149A0EEBDBA4}" type="parTrans" cxnId="{44478413-F387-4361-B365-EE503E58A420}">
      <dgm:prSet/>
      <dgm:spPr/>
      <dgm:t>
        <a:bodyPr/>
        <a:lstStyle/>
        <a:p>
          <a:endParaRPr lang="en-US"/>
        </a:p>
      </dgm:t>
    </dgm:pt>
    <dgm:pt modelId="{E42BBB30-DEB0-453B-9F21-7B08A4980BD5}" type="sibTrans" cxnId="{44478413-F387-4361-B365-EE503E58A420}">
      <dgm:prSet/>
      <dgm:spPr/>
      <dgm:t>
        <a:bodyPr/>
        <a:lstStyle/>
        <a:p>
          <a:endParaRPr lang="en-US"/>
        </a:p>
      </dgm:t>
    </dgm:pt>
    <dgm:pt modelId="{FABF38CF-C740-4887-BB60-9C6A4DE4011B}">
      <dgm:prSet/>
      <dgm:spPr/>
      <dgm:t>
        <a:bodyPr/>
        <a:lstStyle/>
        <a:p>
          <a:r>
            <a:rPr lang="en-US" altLang="en-US" dirty="0" smtClean="0"/>
            <a:t>Voluntary Triple bottom line reporting</a:t>
          </a:r>
          <a:endParaRPr lang="en-US" dirty="0"/>
        </a:p>
      </dgm:t>
    </dgm:pt>
    <dgm:pt modelId="{1412411F-4BB5-43A8-8EB0-A4B66CD0D634}" type="parTrans" cxnId="{66DE8F90-A0F6-4008-9FBB-4230AAB83579}">
      <dgm:prSet/>
      <dgm:spPr/>
      <dgm:t>
        <a:bodyPr/>
        <a:lstStyle/>
        <a:p>
          <a:endParaRPr lang="en-US"/>
        </a:p>
      </dgm:t>
    </dgm:pt>
    <dgm:pt modelId="{1A81CDA2-5033-4346-9E24-4C1D7F30643A}" type="sibTrans" cxnId="{66DE8F90-A0F6-4008-9FBB-4230AAB83579}">
      <dgm:prSet/>
      <dgm:spPr/>
      <dgm:t>
        <a:bodyPr/>
        <a:lstStyle/>
        <a:p>
          <a:endParaRPr lang="en-US"/>
        </a:p>
      </dgm:t>
    </dgm:pt>
    <dgm:pt modelId="{4E6DFDB4-ED2F-4F97-AE68-80AD52B87228}" type="pres">
      <dgm:prSet presAssocID="{162EFD05-375D-43FB-B216-81894260E4DB}" presName="linear" presStyleCnt="0">
        <dgm:presLayoutVars>
          <dgm:dir/>
          <dgm:animLvl val="lvl"/>
          <dgm:resizeHandles val="exact"/>
        </dgm:presLayoutVars>
      </dgm:prSet>
      <dgm:spPr/>
      <dgm:t>
        <a:bodyPr/>
        <a:lstStyle/>
        <a:p>
          <a:endParaRPr lang="en-US"/>
        </a:p>
      </dgm:t>
    </dgm:pt>
    <dgm:pt modelId="{EED83C1B-C6AA-4C3A-8C15-FD06265AFFA9}" type="pres">
      <dgm:prSet presAssocID="{1E84AC42-2CC3-4367-B201-0880B8D88B40}" presName="parentLin" presStyleCnt="0"/>
      <dgm:spPr/>
    </dgm:pt>
    <dgm:pt modelId="{E3EF1B15-95EE-4A18-B1FB-C411CB9A6DA9}" type="pres">
      <dgm:prSet presAssocID="{1E84AC42-2CC3-4367-B201-0880B8D88B40}" presName="parentLeftMargin" presStyleLbl="node1" presStyleIdx="0" presStyleCnt="3"/>
      <dgm:spPr/>
      <dgm:t>
        <a:bodyPr/>
        <a:lstStyle/>
        <a:p>
          <a:endParaRPr lang="en-US"/>
        </a:p>
      </dgm:t>
    </dgm:pt>
    <dgm:pt modelId="{A1195AD4-3A31-4205-BE4E-1FCEB8C9931D}" type="pres">
      <dgm:prSet presAssocID="{1E84AC42-2CC3-4367-B201-0880B8D88B40}" presName="parentText" presStyleLbl="node1" presStyleIdx="0" presStyleCnt="3">
        <dgm:presLayoutVars>
          <dgm:chMax val="0"/>
          <dgm:bulletEnabled val="1"/>
        </dgm:presLayoutVars>
      </dgm:prSet>
      <dgm:spPr/>
      <dgm:t>
        <a:bodyPr/>
        <a:lstStyle/>
        <a:p>
          <a:endParaRPr lang="en-US"/>
        </a:p>
      </dgm:t>
    </dgm:pt>
    <dgm:pt modelId="{624B6730-2468-49C3-A2B0-90ACBDE04310}" type="pres">
      <dgm:prSet presAssocID="{1E84AC42-2CC3-4367-B201-0880B8D88B40}" presName="negativeSpace" presStyleCnt="0"/>
      <dgm:spPr/>
    </dgm:pt>
    <dgm:pt modelId="{25F0D631-13B9-42BD-95F3-41D9335C7CC1}" type="pres">
      <dgm:prSet presAssocID="{1E84AC42-2CC3-4367-B201-0880B8D88B40}" presName="childText" presStyleLbl="conFgAcc1" presStyleIdx="0" presStyleCnt="3">
        <dgm:presLayoutVars>
          <dgm:bulletEnabled val="1"/>
        </dgm:presLayoutVars>
      </dgm:prSet>
      <dgm:spPr/>
      <dgm:t>
        <a:bodyPr/>
        <a:lstStyle/>
        <a:p>
          <a:endParaRPr lang="en-US"/>
        </a:p>
      </dgm:t>
    </dgm:pt>
    <dgm:pt modelId="{90BC6E72-78EF-486C-A74E-AD49590B7734}" type="pres">
      <dgm:prSet presAssocID="{2BE94589-B60A-466A-BFC3-C1EB5E7F6C98}" presName="spaceBetweenRectangles" presStyleCnt="0"/>
      <dgm:spPr/>
    </dgm:pt>
    <dgm:pt modelId="{3DBCA6F1-CE0D-487E-A7CE-126E8C370811}" type="pres">
      <dgm:prSet presAssocID="{F7CE12F4-EC5D-4DD7-9EF5-6F53392FA47B}" presName="parentLin" presStyleCnt="0"/>
      <dgm:spPr/>
    </dgm:pt>
    <dgm:pt modelId="{7B3DA5A3-C9D8-4C9C-B822-1CA23D9EB7EA}" type="pres">
      <dgm:prSet presAssocID="{F7CE12F4-EC5D-4DD7-9EF5-6F53392FA47B}" presName="parentLeftMargin" presStyleLbl="node1" presStyleIdx="0" presStyleCnt="3"/>
      <dgm:spPr/>
      <dgm:t>
        <a:bodyPr/>
        <a:lstStyle/>
        <a:p>
          <a:endParaRPr lang="en-US"/>
        </a:p>
      </dgm:t>
    </dgm:pt>
    <dgm:pt modelId="{36687C68-25CC-436E-8DB8-03EC439AE872}" type="pres">
      <dgm:prSet presAssocID="{F7CE12F4-EC5D-4DD7-9EF5-6F53392FA47B}" presName="parentText" presStyleLbl="node1" presStyleIdx="1" presStyleCnt="3" custLinFactNeighborX="-53488" custLinFactNeighborY="6258">
        <dgm:presLayoutVars>
          <dgm:chMax val="0"/>
          <dgm:bulletEnabled val="1"/>
        </dgm:presLayoutVars>
      </dgm:prSet>
      <dgm:spPr/>
      <dgm:t>
        <a:bodyPr/>
        <a:lstStyle/>
        <a:p>
          <a:endParaRPr lang="en-US"/>
        </a:p>
      </dgm:t>
    </dgm:pt>
    <dgm:pt modelId="{3FF57E7A-26E6-4D8E-91B2-448BC677D778}" type="pres">
      <dgm:prSet presAssocID="{F7CE12F4-EC5D-4DD7-9EF5-6F53392FA47B}" presName="negativeSpace" presStyleCnt="0"/>
      <dgm:spPr/>
    </dgm:pt>
    <dgm:pt modelId="{7455DA71-B389-476F-BEB8-64094CD6C301}" type="pres">
      <dgm:prSet presAssocID="{F7CE12F4-EC5D-4DD7-9EF5-6F53392FA47B}" presName="childText" presStyleLbl="conFgAcc1" presStyleIdx="1" presStyleCnt="3">
        <dgm:presLayoutVars>
          <dgm:bulletEnabled val="1"/>
        </dgm:presLayoutVars>
      </dgm:prSet>
      <dgm:spPr/>
      <dgm:t>
        <a:bodyPr/>
        <a:lstStyle/>
        <a:p>
          <a:endParaRPr lang="en-US"/>
        </a:p>
      </dgm:t>
    </dgm:pt>
    <dgm:pt modelId="{C58B6AE2-2BF6-4224-8F04-7BAC1CB06290}" type="pres">
      <dgm:prSet presAssocID="{EDC8ABF6-9BF6-4E53-BC32-F6E31C233A0E}" presName="spaceBetweenRectangles" presStyleCnt="0"/>
      <dgm:spPr/>
    </dgm:pt>
    <dgm:pt modelId="{F0B75292-01A5-42CA-A8FF-8B1F4F608254}" type="pres">
      <dgm:prSet presAssocID="{59B1BD7D-4E25-4006-9D5E-B2ECF084F91E}" presName="parentLin" presStyleCnt="0"/>
      <dgm:spPr/>
    </dgm:pt>
    <dgm:pt modelId="{CF0692C9-A282-43D7-A899-42392B9AEBA8}" type="pres">
      <dgm:prSet presAssocID="{59B1BD7D-4E25-4006-9D5E-B2ECF084F91E}" presName="parentLeftMargin" presStyleLbl="node1" presStyleIdx="1" presStyleCnt="3"/>
      <dgm:spPr/>
      <dgm:t>
        <a:bodyPr/>
        <a:lstStyle/>
        <a:p>
          <a:endParaRPr lang="en-US"/>
        </a:p>
      </dgm:t>
    </dgm:pt>
    <dgm:pt modelId="{0ECD9EC6-C171-4DD2-8A6F-13DC19B78EE9}" type="pres">
      <dgm:prSet presAssocID="{59B1BD7D-4E25-4006-9D5E-B2ECF084F91E}" presName="parentText" presStyleLbl="node1" presStyleIdx="2" presStyleCnt="3">
        <dgm:presLayoutVars>
          <dgm:chMax val="0"/>
          <dgm:bulletEnabled val="1"/>
        </dgm:presLayoutVars>
      </dgm:prSet>
      <dgm:spPr/>
      <dgm:t>
        <a:bodyPr/>
        <a:lstStyle/>
        <a:p>
          <a:endParaRPr lang="en-US"/>
        </a:p>
      </dgm:t>
    </dgm:pt>
    <dgm:pt modelId="{0734076E-BE76-4E9F-AF80-03E4B37C7652}" type="pres">
      <dgm:prSet presAssocID="{59B1BD7D-4E25-4006-9D5E-B2ECF084F91E}" presName="negativeSpace" presStyleCnt="0"/>
      <dgm:spPr/>
    </dgm:pt>
    <dgm:pt modelId="{8024E890-375B-4626-A02B-E81056E00364}" type="pres">
      <dgm:prSet presAssocID="{59B1BD7D-4E25-4006-9D5E-B2ECF084F91E}" presName="childText" presStyleLbl="conFgAcc1" presStyleIdx="2" presStyleCnt="3">
        <dgm:presLayoutVars>
          <dgm:bulletEnabled val="1"/>
        </dgm:presLayoutVars>
      </dgm:prSet>
      <dgm:spPr/>
      <dgm:t>
        <a:bodyPr/>
        <a:lstStyle/>
        <a:p>
          <a:endParaRPr lang="en-US"/>
        </a:p>
      </dgm:t>
    </dgm:pt>
  </dgm:ptLst>
  <dgm:cxnLst>
    <dgm:cxn modelId="{628355B2-5AB9-4833-9EB5-5020DDF1F1E7}" srcId="{F7CE12F4-EC5D-4DD7-9EF5-6F53392FA47B}" destId="{1775DD4E-6CB7-4303-AB24-BDB56803275D}" srcOrd="1" destOrd="0" parTransId="{B6D22EB9-77EE-4EAD-84FF-8DAABFF560EC}" sibTransId="{D91856C8-4311-43C7-A32C-58A193FE4A11}"/>
    <dgm:cxn modelId="{9ABB36D4-16B0-4C6F-89B1-47EC3D88C5C5}" srcId="{162EFD05-375D-43FB-B216-81894260E4DB}" destId="{F7CE12F4-EC5D-4DD7-9EF5-6F53392FA47B}" srcOrd="1" destOrd="0" parTransId="{69E13A47-F7E6-4243-A7C9-EAEE18EFA25B}" sibTransId="{EDC8ABF6-9BF6-4E53-BC32-F6E31C233A0E}"/>
    <dgm:cxn modelId="{D2689C7B-F36E-4E0A-8F57-EB21238BC9B1}" type="presOf" srcId="{55F75C2F-E68D-49F5-B138-439F54C2DC5D}" destId="{7455DA71-B389-476F-BEB8-64094CD6C301}" srcOrd="0" destOrd="2" presId="urn:microsoft.com/office/officeart/2005/8/layout/list1"/>
    <dgm:cxn modelId="{27FBB110-0489-42FB-A91E-9895C5ABC172}" type="presOf" srcId="{74BD1FF2-5E2C-4BDA-9178-F58D1DF1CA3B}" destId="{25F0D631-13B9-42BD-95F3-41D9335C7CC1}" srcOrd="0" destOrd="0" presId="urn:microsoft.com/office/officeart/2005/8/layout/list1"/>
    <dgm:cxn modelId="{44478413-F387-4361-B365-EE503E58A420}" srcId="{F7CE12F4-EC5D-4DD7-9EF5-6F53392FA47B}" destId="{55F75C2F-E68D-49F5-B138-439F54C2DC5D}" srcOrd="2" destOrd="0" parTransId="{3904C8CA-2CAA-498A-8B81-149A0EEBDBA4}" sibTransId="{E42BBB30-DEB0-453B-9F21-7B08A4980BD5}"/>
    <dgm:cxn modelId="{3EC2D59E-42BE-4361-8FBC-DE7A723AC701}" srcId="{F7CE12F4-EC5D-4DD7-9EF5-6F53392FA47B}" destId="{90F4B1D4-ED9A-48BE-9F5E-C27F22D771DD}" srcOrd="0" destOrd="0" parTransId="{42CA58D1-928F-4E96-AAFB-BBB7D32E9F56}" sibTransId="{7881551D-1735-495B-A049-713104973811}"/>
    <dgm:cxn modelId="{476A35DB-E3BA-4F81-B21F-C54A273332A2}" type="presOf" srcId="{59B1BD7D-4E25-4006-9D5E-B2ECF084F91E}" destId="{0ECD9EC6-C171-4DD2-8A6F-13DC19B78EE9}" srcOrd="1" destOrd="0" presId="urn:microsoft.com/office/officeart/2005/8/layout/list1"/>
    <dgm:cxn modelId="{F43D06BA-18C6-4AC1-98F9-4C08BC91B601}" type="presOf" srcId="{1E84AC42-2CC3-4367-B201-0880B8D88B40}" destId="{A1195AD4-3A31-4205-BE4E-1FCEB8C9931D}" srcOrd="1" destOrd="0" presId="urn:microsoft.com/office/officeart/2005/8/layout/list1"/>
    <dgm:cxn modelId="{66DE8F90-A0F6-4008-9FBB-4230AAB83579}" srcId="{59B1BD7D-4E25-4006-9D5E-B2ECF084F91E}" destId="{FABF38CF-C740-4887-BB60-9C6A4DE4011B}" srcOrd="0" destOrd="0" parTransId="{1412411F-4BB5-43A8-8EB0-A4B66CD0D634}" sibTransId="{1A81CDA2-5033-4346-9E24-4C1D7F30643A}"/>
    <dgm:cxn modelId="{0BE4EE0F-5148-4853-B94A-6CB7FAEAC2BD}" type="presOf" srcId="{90F4B1D4-ED9A-48BE-9F5E-C27F22D771DD}" destId="{7455DA71-B389-476F-BEB8-64094CD6C301}" srcOrd="0" destOrd="0" presId="urn:microsoft.com/office/officeart/2005/8/layout/list1"/>
    <dgm:cxn modelId="{E135BDDE-52B6-4C98-B896-E054DEE3990D}" type="presOf" srcId="{F7CE12F4-EC5D-4DD7-9EF5-6F53392FA47B}" destId="{36687C68-25CC-436E-8DB8-03EC439AE872}" srcOrd="1" destOrd="0" presId="urn:microsoft.com/office/officeart/2005/8/layout/list1"/>
    <dgm:cxn modelId="{C4480878-2B73-4A80-A4C9-54DFCB3CB675}" type="presOf" srcId="{FABF38CF-C740-4887-BB60-9C6A4DE4011B}" destId="{8024E890-375B-4626-A02B-E81056E00364}" srcOrd="0" destOrd="0" presId="urn:microsoft.com/office/officeart/2005/8/layout/list1"/>
    <dgm:cxn modelId="{C6885AD9-4B7F-436A-95FA-F8B2947A13BC}" type="presOf" srcId="{162EFD05-375D-43FB-B216-81894260E4DB}" destId="{4E6DFDB4-ED2F-4F97-AE68-80AD52B87228}" srcOrd="0" destOrd="0" presId="urn:microsoft.com/office/officeart/2005/8/layout/list1"/>
    <dgm:cxn modelId="{6A7DE2BA-3D41-4086-933D-FEDD3DCD6279}" type="presOf" srcId="{1E84AC42-2CC3-4367-B201-0880B8D88B40}" destId="{E3EF1B15-95EE-4A18-B1FB-C411CB9A6DA9}" srcOrd="0" destOrd="0" presId="urn:microsoft.com/office/officeart/2005/8/layout/list1"/>
    <dgm:cxn modelId="{9988C246-CD2C-492B-9818-933FB7585D4A}" srcId="{162EFD05-375D-43FB-B216-81894260E4DB}" destId="{1E84AC42-2CC3-4367-B201-0880B8D88B40}" srcOrd="0" destOrd="0" parTransId="{75E1E8FA-DB99-472F-BDE4-817CFA134C49}" sibTransId="{2BE94589-B60A-466A-BFC3-C1EB5E7F6C98}"/>
    <dgm:cxn modelId="{1C8FC046-DB67-4CA2-B92A-5CBABC9F26B4}" type="presOf" srcId="{1775DD4E-6CB7-4303-AB24-BDB56803275D}" destId="{7455DA71-B389-476F-BEB8-64094CD6C301}" srcOrd="0" destOrd="1" presId="urn:microsoft.com/office/officeart/2005/8/layout/list1"/>
    <dgm:cxn modelId="{8A364D2C-61CD-4AD0-B2EB-BECADCB9A039}" type="presOf" srcId="{59B1BD7D-4E25-4006-9D5E-B2ECF084F91E}" destId="{CF0692C9-A282-43D7-A899-42392B9AEBA8}" srcOrd="0" destOrd="0" presId="urn:microsoft.com/office/officeart/2005/8/layout/list1"/>
    <dgm:cxn modelId="{EA818FAB-46A9-48FE-9586-492792FEB1E8}" type="presOf" srcId="{F7CE12F4-EC5D-4DD7-9EF5-6F53392FA47B}" destId="{7B3DA5A3-C9D8-4C9C-B822-1CA23D9EB7EA}" srcOrd="0" destOrd="0" presId="urn:microsoft.com/office/officeart/2005/8/layout/list1"/>
    <dgm:cxn modelId="{F3A01ABB-0999-44FE-BCCB-35FFD31D9F2E}" srcId="{162EFD05-375D-43FB-B216-81894260E4DB}" destId="{59B1BD7D-4E25-4006-9D5E-B2ECF084F91E}" srcOrd="2" destOrd="0" parTransId="{3896C4A4-C2CA-48EC-827B-BC44CFAEF15C}" sibTransId="{7BBFD018-A6DD-4580-A440-2B79A1D72A51}"/>
    <dgm:cxn modelId="{0EF96683-6C5F-4C32-9E5B-A48EB5ED5E85}" srcId="{1E84AC42-2CC3-4367-B201-0880B8D88B40}" destId="{74BD1FF2-5E2C-4BDA-9178-F58D1DF1CA3B}" srcOrd="0" destOrd="0" parTransId="{EB2DC684-EA1A-4118-8B72-EEBC2B241025}" sibTransId="{58CCDF96-B251-41F7-AC03-F2ECB50471EF}"/>
    <dgm:cxn modelId="{C3558E18-F15D-40C9-A7F8-E4BE28A9F8CA}" type="presParOf" srcId="{4E6DFDB4-ED2F-4F97-AE68-80AD52B87228}" destId="{EED83C1B-C6AA-4C3A-8C15-FD06265AFFA9}" srcOrd="0" destOrd="0" presId="urn:microsoft.com/office/officeart/2005/8/layout/list1"/>
    <dgm:cxn modelId="{E211971E-40E6-4C9B-80A5-A52424F007E8}" type="presParOf" srcId="{EED83C1B-C6AA-4C3A-8C15-FD06265AFFA9}" destId="{E3EF1B15-95EE-4A18-B1FB-C411CB9A6DA9}" srcOrd="0" destOrd="0" presId="urn:microsoft.com/office/officeart/2005/8/layout/list1"/>
    <dgm:cxn modelId="{20D0D970-A83D-463E-8BC8-B7DCAA530A27}" type="presParOf" srcId="{EED83C1B-C6AA-4C3A-8C15-FD06265AFFA9}" destId="{A1195AD4-3A31-4205-BE4E-1FCEB8C9931D}" srcOrd="1" destOrd="0" presId="urn:microsoft.com/office/officeart/2005/8/layout/list1"/>
    <dgm:cxn modelId="{2B763FE0-26DF-452C-871A-EA476D460D38}" type="presParOf" srcId="{4E6DFDB4-ED2F-4F97-AE68-80AD52B87228}" destId="{624B6730-2468-49C3-A2B0-90ACBDE04310}" srcOrd="1" destOrd="0" presId="urn:microsoft.com/office/officeart/2005/8/layout/list1"/>
    <dgm:cxn modelId="{8FF3A8F8-6416-44AE-82E6-B56D77A1C199}" type="presParOf" srcId="{4E6DFDB4-ED2F-4F97-AE68-80AD52B87228}" destId="{25F0D631-13B9-42BD-95F3-41D9335C7CC1}" srcOrd="2" destOrd="0" presId="urn:microsoft.com/office/officeart/2005/8/layout/list1"/>
    <dgm:cxn modelId="{70991504-CCF5-4842-BC48-785955DF8B0A}" type="presParOf" srcId="{4E6DFDB4-ED2F-4F97-AE68-80AD52B87228}" destId="{90BC6E72-78EF-486C-A74E-AD49590B7734}" srcOrd="3" destOrd="0" presId="urn:microsoft.com/office/officeart/2005/8/layout/list1"/>
    <dgm:cxn modelId="{4CBE5F4F-F4AB-4ECA-88AE-2E8E9BC1BC5B}" type="presParOf" srcId="{4E6DFDB4-ED2F-4F97-AE68-80AD52B87228}" destId="{3DBCA6F1-CE0D-487E-A7CE-126E8C370811}" srcOrd="4" destOrd="0" presId="urn:microsoft.com/office/officeart/2005/8/layout/list1"/>
    <dgm:cxn modelId="{3D6A0817-28A3-4D8C-A764-7BC8E617FE36}" type="presParOf" srcId="{3DBCA6F1-CE0D-487E-A7CE-126E8C370811}" destId="{7B3DA5A3-C9D8-4C9C-B822-1CA23D9EB7EA}" srcOrd="0" destOrd="0" presId="urn:microsoft.com/office/officeart/2005/8/layout/list1"/>
    <dgm:cxn modelId="{85C21901-D3D3-47B8-86DD-BB6A270888C5}" type="presParOf" srcId="{3DBCA6F1-CE0D-487E-A7CE-126E8C370811}" destId="{36687C68-25CC-436E-8DB8-03EC439AE872}" srcOrd="1" destOrd="0" presId="urn:microsoft.com/office/officeart/2005/8/layout/list1"/>
    <dgm:cxn modelId="{D1ECEAA5-41AA-47EF-8A64-80BB73ACB37F}" type="presParOf" srcId="{4E6DFDB4-ED2F-4F97-AE68-80AD52B87228}" destId="{3FF57E7A-26E6-4D8E-91B2-448BC677D778}" srcOrd="5" destOrd="0" presId="urn:microsoft.com/office/officeart/2005/8/layout/list1"/>
    <dgm:cxn modelId="{8CB1AACD-6642-4333-884C-5F5EFB5A5A4B}" type="presParOf" srcId="{4E6DFDB4-ED2F-4F97-AE68-80AD52B87228}" destId="{7455DA71-B389-476F-BEB8-64094CD6C301}" srcOrd="6" destOrd="0" presId="urn:microsoft.com/office/officeart/2005/8/layout/list1"/>
    <dgm:cxn modelId="{87A65B73-974F-429E-91EE-F046010EF593}" type="presParOf" srcId="{4E6DFDB4-ED2F-4F97-AE68-80AD52B87228}" destId="{C58B6AE2-2BF6-4224-8F04-7BAC1CB06290}" srcOrd="7" destOrd="0" presId="urn:microsoft.com/office/officeart/2005/8/layout/list1"/>
    <dgm:cxn modelId="{2E1ED489-9C20-49B3-BB90-A73FD614DD68}" type="presParOf" srcId="{4E6DFDB4-ED2F-4F97-AE68-80AD52B87228}" destId="{F0B75292-01A5-42CA-A8FF-8B1F4F608254}" srcOrd="8" destOrd="0" presId="urn:microsoft.com/office/officeart/2005/8/layout/list1"/>
    <dgm:cxn modelId="{AD910C19-1D01-492D-9A35-A11668AC7FB0}" type="presParOf" srcId="{F0B75292-01A5-42CA-A8FF-8B1F4F608254}" destId="{CF0692C9-A282-43D7-A899-42392B9AEBA8}" srcOrd="0" destOrd="0" presId="urn:microsoft.com/office/officeart/2005/8/layout/list1"/>
    <dgm:cxn modelId="{C87A507F-2B90-4123-B7BA-15485CA1E72A}" type="presParOf" srcId="{F0B75292-01A5-42CA-A8FF-8B1F4F608254}" destId="{0ECD9EC6-C171-4DD2-8A6F-13DC19B78EE9}" srcOrd="1" destOrd="0" presId="urn:microsoft.com/office/officeart/2005/8/layout/list1"/>
    <dgm:cxn modelId="{2048C97E-9C19-4C8B-99D5-579190852599}" type="presParOf" srcId="{4E6DFDB4-ED2F-4F97-AE68-80AD52B87228}" destId="{0734076E-BE76-4E9F-AF80-03E4B37C7652}" srcOrd="9" destOrd="0" presId="urn:microsoft.com/office/officeart/2005/8/layout/list1"/>
    <dgm:cxn modelId="{1D2C1017-22F3-4629-BA0D-22C493190C80}" type="presParOf" srcId="{4E6DFDB4-ED2F-4F97-AE68-80AD52B87228}" destId="{8024E890-375B-4626-A02B-E81056E0036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9DEC94-D691-49ED-9441-3A9D9637935F}" type="doc">
      <dgm:prSet loTypeId="urn:microsoft.com/office/officeart/2005/8/layout/cycle7" loCatId="cycle" qsTypeId="urn:microsoft.com/office/officeart/2005/8/quickstyle/simple1" qsCatId="simple" csTypeId="urn:microsoft.com/office/officeart/2005/8/colors/colorful1" csCatId="colorful" phldr="1"/>
      <dgm:spPr/>
      <dgm:t>
        <a:bodyPr/>
        <a:lstStyle/>
        <a:p>
          <a:endParaRPr lang="en-US"/>
        </a:p>
      </dgm:t>
    </dgm:pt>
    <dgm:pt modelId="{FC9E83D5-CF5E-4590-923B-F0C92C996104}">
      <dgm:prSet phldrT="[Text]"/>
      <dgm:spPr/>
      <dgm:t>
        <a:bodyPr/>
        <a:lstStyle/>
        <a:p>
          <a:r>
            <a:rPr lang="en-US" dirty="0" smtClean="0"/>
            <a:t>Social</a:t>
          </a:r>
          <a:endParaRPr lang="en-US" dirty="0"/>
        </a:p>
      </dgm:t>
    </dgm:pt>
    <dgm:pt modelId="{D690DCA0-2DD2-4C40-AB8E-0FBFECE141E4}" type="parTrans" cxnId="{CC2E87C4-2B8E-4B0B-B64D-9B9FE7934DA9}">
      <dgm:prSet/>
      <dgm:spPr/>
      <dgm:t>
        <a:bodyPr/>
        <a:lstStyle/>
        <a:p>
          <a:endParaRPr lang="en-US"/>
        </a:p>
      </dgm:t>
    </dgm:pt>
    <dgm:pt modelId="{C826BF6A-A1F9-4FD5-80AE-B043B10CE767}" type="sibTrans" cxnId="{CC2E87C4-2B8E-4B0B-B64D-9B9FE7934DA9}">
      <dgm:prSet/>
      <dgm:spPr/>
      <dgm:t>
        <a:bodyPr/>
        <a:lstStyle/>
        <a:p>
          <a:endParaRPr lang="en-US"/>
        </a:p>
      </dgm:t>
    </dgm:pt>
    <dgm:pt modelId="{D1BFB61C-6569-48F4-9153-4755751E03CF}">
      <dgm:prSet phldrT="[Text]"/>
      <dgm:spPr>
        <a:solidFill>
          <a:schemeClr val="accent3">
            <a:lumMod val="50000"/>
          </a:schemeClr>
        </a:solidFill>
      </dgm:spPr>
      <dgm:t>
        <a:bodyPr/>
        <a:lstStyle/>
        <a:p>
          <a:r>
            <a:rPr lang="en-US" dirty="0" smtClean="0">
              <a:solidFill>
                <a:schemeClr val="bg1"/>
              </a:solidFill>
            </a:rPr>
            <a:t>Economic</a:t>
          </a:r>
          <a:endParaRPr lang="en-US" dirty="0">
            <a:solidFill>
              <a:schemeClr val="bg1"/>
            </a:solidFill>
          </a:endParaRPr>
        </a:p>
      </dgm:t>
    </dgm:pt>
    <dgm:pt modelId="{22E9EAA5-6C37-434A-AAA5-F9F44B117649}" type="parTrans" cxnId="{BA70D855-ACCA-4BE9-8ACC-45FE82E45546}">
      <dgm:prSet/>
      <dgm:spPr/>
      <dgm:t>
        <a:bodyPr/>
        <a:lstStyle/>
        <a:p>
          <a:endParaRPr lang="en-US"/>
        </a:p>
      </dgm:t>
    </dgm:pt>
    <dgm:pt modelId="{65A034E4-628F-41FD-85A8-81BBEB98C70B}" type="sibTrans" cxnId="{BA70D855-ACCA-4BE9-8ACC-45FE82E45546}">
      <dgm:prSet/>
      <dgm:spPr>
        <a:solidFill>
          <a:schemeClr val="accent3">
            <a:lumMod val="50000"/>
          </a:schemeClr>
        </a:solidFill>
      </dgm:spPr>
      <dgm:t>
        <a:bodyPr/>
        <a:lstStyle/>
        <a:p>
          <a:endParaRPr lang="en-US"/>
        </a:p>
      </dgm:t>
    </dgm:pt>
    <dgm:pt modelId="{00CEF451-7E56-4048-AFC0-A36394AAAC18}">
      <dgm:prSet phldrT="[Text]"/>
      <dgm:spPr/>
      <dgm:t>
        <a:bodyPr/>
        <a:lstStyle/>
        <a:p>
          <a:r>
            <a:rPr lang="en-US" dirty="0" smtClean="0"/>
            <a:t>Environmental</a:t>
          </a:r>
          <a:endParaRPr lang="en-US" dirty="0"/>
        </a:p>
      </dgm:t>
    </dgm:pt>
    <dgm:pt modelId="{11CB26B0-F3B5-493E-AEA3-9E839E2D68DA}" type="parTrans" cxnId="{44689235-9EE4-4179-8B7C-2CB9D189DA74}">
      <dgm:prSet/>
      <dgm:spPr/>
      <dgm:t>
        <a:bodyPr/>
        <a:lstStyle/>
        <a:p>
          <a:endParaRPr lang="en-US"/>
        </a:p>
      </dgm:t>
    </dgm:pt>
    <dgm:pt modelId="{9BCA03DB-D745-426D-A656-9857FB21B18B}" type="sibTrans" cxnId="{44689235-9EE4-4179-8B7C-2CB9D189DA74}">
      <dgm:prSet/>
      <dgm:spPr/>
      <dgm:t>
        <a:bodyPr/>
        <a:lstStyle/>
        <a:p>
          <a:endParaRPr lang="en-US"/>
        </a:p>
      </dgm:t>
    </dgm:pt>
    <dgm:pt modelId="{E83A8FA6-A08A-4DAB-B369-97635E58D3D7}" type="pres">
      <dgm:prSet presAssocID="{559DEC94-D691-49ED-9441-3A9D9637935F}" presName="Name0" presStyleCnt="0">
        <dgm:presLayoutVars>
          <dgm:dir/>
          <dgm:resizeHandles val="exact"/>
        </dgm:presLayoutVars>
      </dgm:prSet>
      <dgm:spPr/>
      <dgm:t>
        <a:bodyPr/>
        <a:lstStyle/>
        <a:p>
          <a:endParaRPr lang="en-US"/>
        </a:p>
      </dgm:t>
    </dgm:pt>
    <dgm:pt modelId="{DA545A38-1243-4A8F-9C5D-ECEE3E01CC0E}" type="pres">
      <dgm:prSet presAssocID="{FC9E83D5-CF5E-4590-923B-F0C92C996104}" presName="node" presStyleLbl="node1" presStyleIdx="0" presStyleCnt="3">
        <dgm:presLayoutVars>
          <dgm:bulletEnabled val="1"/>
        </dgm:presLayoutVars>
      </dgm:prSet>
      <dgm:spPr/>
      <dgm:t>
        <a:bodyPr/>
        <a:lstStyle/>
        <a:p>
          <a:endParaRPr lang="en-US"/>
        </a:p>
      </dgm:t>
    </dgm:pt>
    <dgm:pt modelId="{FF28336C-31C0-4C00-B46D-18723D1EAD73}" type="pres">
      <dgm:prSet presAssocID="{C826BF6A-A1F9-4FD5-80AE-B043B10CE767}" presName="sibTrans" presStyleLbl="sibTrans2D1" presStyleIdx="0" presStyleCnt="3"/>
      <dgm:spPr/>
      <dgm:t>
        <a:bodyPr/>
        <a:lstStyle/>
        <a:p>
          <a:endParaRPr lang="en-US"/>
        </a:p>
      </dgm:t>
    </dgm:pt>
    <dgm:pt modelId="{77D0071D-F542-480D-8578-E0F47FAD6879}" type="pres">
      <dgm:prSet presAssocID="{C826BF6A-A1F9-4FD5-80AE-B043B10CE767}" presName="connectorText" presStyleLbl="sibTrans2D1" presStyleIdx="0" presStyleCnt="3"/>
      <dgm:spPr/>
      <dgm:t>
        <a:bodyPr/>
        <a:lstStyle/>
        <a:p>
          <a:endParaRPr lang="en-US"/>
        </a:p>
      </dgm:t>
    </dgm:pt>
    <dgm:pt modelId="{E4AC85F5-D027-4B0A-B304-735CEC53C0A3}" type="pres">
      <dgm:prSet presAssocID="{D1BFB61C-6569-48F4-9153-4755751E03CF}" presName="node" presStyleLbl="node1" presStyleIdx="1" presStyleCnt="3">
        <dgm:presLayoutVars>
          <dgm:bulletEnabled val="1"/>
        </dgm:presLayoutVars>
      </dgm:prSet>
      <dgm:spPr/>
      <dgm:t>
        <a:bodyPr/>
        <a:lstStyle/>
        <a:p>
          <a:endParaRPr lang="en-US"/>
        </a:p>
      </dgm:t>
    </dgm:pt>
    <dgm:pt modelId="{0DE1B45D-2FC8-4A9E-96C6-0FA9BBB5FD1E}" type="pres">
      <dgm:prSet presAssocID="{65A034E4-628F-41FD-85A8-81BBEB98C70B}" presName="sibTrans" presStyleLbl="sibTrans2D1" presStyleIdx="1" presStyleCnt="3"/>
      <dgm:spPr/>
      <dgm:t>
        <a:bodyPr/>
        <a:lstStyle/>
        <a:p>
          <a:endParaRPr lang="en-US"/>
        </a:p>
      </dgm:t>
    </dgm:pt>
    <dgm:pt modelId="{BCCDA1FD-31A3-40C7-B077-53553E44E9E8}" type="pres">
      <dgm:prSet presAssocID="{65A034E4-628F-41FD-85A8-81BBEB98C70B}" presName="connectorText" presStyleLbl="sibTrans2D1" presStyleIdx="1" presStyleCnt="3"/>
      <dgm:spPr/>
      <dgm:t>
        <a:bodyPr/>
        <a:lstStyle/>
        <a:p>
          <a:endParaRPr lang="en-US"/>
        </a:p>
      </dgm:t>
    </dgm:pt>
    <dgm:pt modelId="{E75DF809-34C8-4CB2-AAAB-D42A42176720}" type="pres">
      <dgm:prSet presAssocID="{00CEF451-7E56-4048-AFC0-A36394AAAC18}" presName="node" presStyleLbl="node1" presStyleIdx="2" presStyleCnt="3">
        <dgm:presLayoutVars>
          <dgm:bulletEnabled val="1"/>
        </dgm:presLayoutVars>
      </dgm:prSet>
      <dgm:spPr/>
      <dgm:t>
        <a:bodyPr/>
        <a:lstStyle/>
        <a:p>
          <a:endParaRPr lang="en-US"/>
        </a:p>
      </dgm:t>
    </dgm:pt>
    <dgm:pt modelId="{085D7D84-10ED-457E-8121-964BEB8230BA}" type="pres">
      <dgm:prSet presAssocID="{9BCA03DB-D745-426D-A656-9857FB21B18B}" presName="sibTrans" presStyleLbl="sibTrans2D1" presStyleIdx="2" presStyleCnt="3"/>
      <dgm:spPr/>
      <dgm:t>
        <a:bodyPr/>
        <a:lstStyle/>
        <a:p>
          <a:endParaRPr lang="en-US"/>
        </a:p>
      </dgm:t>
    </dgm:pt>
    <dgm:pt modelId="{68BDA24E-3A22-423A-B95E-03B52A82EC9E}" type="pres">
      <dgm:prSet presAssocID="{9BCA03DB-D745-426D-A656-9857FB21B18B}" presName="connectorText" presStyleLbl="sibTrans2D1" presStyleIdx="2" presStyleCnt="3"/>
      <dgm:spPr/>
      <dgm:t>
        <a:bodyPr/>
        <a:lstStyle/>
        <a:p>
          <a:endParaRPr lang="en-US"/>
        </a:p>
      </dgm:t>
    </dgm:pt>
  </dgm:ptLst>
  <dgm:cxnLst>
    <dgm:cxn modelId="{39B30638-384A-4BBB-812F-BB28695748DA}" type="presOf" srcId="{FC9E83D5-CF5E-4590-923B-F0C92C996104}" destId="{DA545A38-1243-4A8F-9C5D-ECEE3E01CC0E}" srcOrd="0" destOrd="0" presId="urn:microsoft.com/office/officeart/2005/8/layout/cycle7"/>
    <dgm:cxn modelId="{3A8E6642-6A74-4954-A02C-26B9C6FD39D0}" type="presOf" srcId="{65A034E4-628F-41FD-85A8-81BBEB98C70B}" destId="{BCCDA1FD-31A3-40C7-B077-53553E44E9E8}" srcOrd="1" destOrd="0" presId="urn:microsoft.com/office/officeart/2005/8/layout/cycle7"/>
    <dgm:cxn modelId="{9834B631-2E86-46C4-B1B5-A9BD728F78CF}" type="presOf" srcId="{559DEC94-D691-49ED-9441-3A9D9637935F}" destId="{E83A8FA6-A08A-4DAB-B369-97635E58D3D7}" srcOrd="0" destOrd="0" presId="urn:microsoft.com/office/officeart/2005/8/layout/cycle7"/>
    <dgm:cxn modelId="{433136F6-7E3D-425C-A4E3-074C2A9383CA}" type="presOf" srcId="{D1BFB61C-6569-48F4-9153-4755751E03CF}" destId="{E4AC85F5-D027-4B0A-B304-735CEC53C0A3}" srcOrd="0" destOrd="0" presId="urn:microsoft.com/office/officeart/2005/8/layout/cycle7"/>
    <dgm:cxn modelId="{E7374871-1E13-4D56-8D1A-A04CE1AFD067}" type="presOf" srcId="{9BCA03DB-D745-426D-A656-9857FB21B18B}" destId="{68BDA24E-3A22-423A-B95E-03B52A82EC9E}" srcOrd="1" destOrd="0" presId="urn:microsoft.com/office/officeart/2005/8/layout/cycle7"/>
    <dgm:cxn modelId="{44689235-9EE4-4179-8B7C-2CB9D189DA74}" srcId="{559DEC94-D691-49ED-9441-3A9D9637935F}" destId="{00CEF451-7E56-4048-AFC0-A36394AAAC18}" srcOrd="2" destOrd="0" parTransId="{11CB26B0-F3B5-493E-AEA3-9E839E2D68DA}" sibTransId="{9BCA03DB-D745-426D-A656-9857FB21B18B}"/>
    <dgm:cxn modelId="{9FE3AA25-5B07-409C-952A-FB3F97A3668A}" type="presOf" srcId="{C826BF6A-A1F9-4FD5-80AE-B043B10CE767}" destId="{77D0071D-F542-480D-8578-E0F47FAD6879}" srcOrd="1" destOrd="0" presId="urn:microsoft.com/office/officeart/2005/8/layout/cycle7"/>
    <dgm:cxn modelId="{0A26623E-18CB-4946-AF1F-53276EAAF093}" type="presOf" srcId="{65A034E4-628F-41FD-85A8-81BBEB98C70B}" destId="{0DE1B45D-2FC8-4A9E-96C6-0FA9BBB5FD1E}" srcOrd="0" destOrd="0" presId="urn:microsoft.com/office/officeart/2005/8/layout/cycle7"/>
    <dgm:cxn modelId="{FB7C39E9-9252-421D-8389-7661D6F291C9}" type="presOf" srcId="{9BCA03DB-D745-426D-A656-9857FB21B18B}" destId="{085D7D84-10ED-457E-8121-964BEB8230BA}" srcOrd="0" destOrd="0" presId="urn:microsoft.com/office/officeart/2005/8/layout/cycle7"/>
    <dgm:cxn modelId="{CC2E87C4-2B8E-4B0B-B64D-9B9FE7934DA9}" srcId="{559DEC94-D691-49ED-9441-3A9D9637935F}" destId="{FC9E83D5-CF5E-4590-923B-F0C92C996104}" srcOrd="0" destOrd="0" parTransId="{D690DCA0-2DD2-4C40-AB8E-0FBFECE141E4}" sibTransId="{C826BF6A-A1F9-4FD5-80AE-B043B10CE767}"/>
    <dgm:cxn modelId="{06614656-4603-4574-BBE4-9E490A83DCE8}" type="presOf" srcId="{C826BF6A-A1F9-4FD5-80AE-B043B10CE767}" destId="{FF28336C-31C0-4C00-B46D-18723D1EAD73}" srcOrd="0" destOrd="0" presId="urn:microsoft.com/office/officeart/2005/8/layout/cycle7"/>
    <dgm:cxn modelId="{BA70D855-ACCA-4BE9-8ACC-45FE82E45546}" srcId="{559DEC94-D691-49ED-9441-3A9D9637935F}" destId="{D1BFB61C-6569-48F4-9153-4755751E03CF}" srcOrd="1" destOrd="0" parTransId="{22E9EAA5-6C37-434A-AAA5-F9F44B117649}" sibTransId="{65A034E4-628F-41FD-85A8-81BBEB98C70B}"/>
    <dgm:cxn modelId="{4D81C1DD-E2F1-405A-BD0C-2F814126213A}" type="presOf" srcId="{00CEF451-7E56-4048-AFC0-A36394AAAC18}" destId="{E75DF809-34C8-4CB2-AAAB-D42A42176720}" srcOrd="0" destOrd="0" presId="urn:microsoft.com/office/officeart/2005/8/layout/cycle7"/>
    <dgm:cxn modelId="{A4FD2CFB-AEDF-4DAF-9B5B-B745B7C7B772}" type="presParOf" srcId="{E83A8FA6-A08A-4DAB-B369-97635E58D3D7}" destId="{DA545A38-1243-4A8F-9C5D-ECEE3E01CC0E}" srcOrd="0" destOrd="0" presId="urn:microsoft.com/office/officeart/2005/8/layout/cycle7"/>
    <dgm:cxn modelId="{4308F010-55CE-4EBA-9925-AD8C7CFA0D6E}" type="presParOf" srcId="{E83A8FA6-A08A-4DAB-B369-97635E58D3D7}" destId="{FF28336C-31C0-4C00-B46D-18723D1EAD73}" srcOrd="1" destOrd="0" presId="urn:microsoft.com/office/officeart/2005/8/layout/cycle7"/>
    <dgm:cxn modelId="{839DB1A8-0F8C-4C9C-A185-AA58CE4858CE}" type="presParOf" srcId="{FF28336C-31C0-4C00-B46D-18723D1EAD73}" destId="{77D0071D-F542-480D-8578-E0F47FAD6879}" srcOrd="0" destOrd="0" presId="urn:microsoft.com/office/officeart/2005/8/layout/cycle7"/>
    <dgm:cxn modelId="{570354FF-FFC4-45E7-BA92-622E1E4CA8C0}" type="presParOf" srcId="{E83A8FA6-A08A-4DAB-B369-97635E58D3D7}" destId="{E4AC85F5-D027-4B0A-B304-735CEC53C0A3}" srcOrd="2" destOrd="0" presId="urn:microsoft.com/office/officeart/2005/8/layout/cycle7"/>
    <dgm:cxn modelId="{E0994CB2-2510-4698-BFB9-5EF1B6724324}" type="presParOf" srcId="{E83A8FA6-A08A-4DAB-B369-97635E58D3D7}" destId="{0DE1B45D-2FC8-4A9E-96C6-0FA9BBB5FD1E}" srcOrd="3" destOrd="0" presId="urn:microsoft.com/office/officeart/2005/8/layout/cycle7"/>
    <dgm:cxn modelId="{9171F625-60F0-47CD-84DA-8FB2AC02D0E9}" type="presParOf" srcId="{0DE1B45D-2FC8-4A9E-96C6-0FA9BBB5FD1E}" destId="{BCCDA1FD-31A3-40C7-B077-53553E44E9E8}" srcOrd="0" destOrd="0" presId="urn:microsoft.com/office/officeart/2005/8/layout/cycle7"/>
    <dgm:cxn modelId="{59FD9520-3425-4479-8C22-5E8FAECE42AE}" type="presParOf" srcId="{E83A8FA6-A08A-4DAB-B369-97635E58D3D7}" destId="{E75DF809-34C8-4CB2-AAAB-D42A42176720}" srcOrd="4" destOrd="0" presId="urn:microsoft.com/office/officeart/2005/8/layout/cycle7"/>
    <dgm:cxn modelId="{0618A573-E58D-4D0F-9750-AD8C51178370}" type="presParOf" srcId="{E83A8FA6-A08A-4DAB-B369-97635E58D3D7}" destId="{085D7D84-10ED-457E-8121-964BEB8230BA}" srcOrd="5" destOrd="0" presId="urn:microsoft.com/office/officeart/2005/8/layout/cycle7"/>
    <dgm:cxn modelId="{3F01B2D5-2B13-4D20-BBB9-57C4A49EAACF}" type="presParOf" srcId="{085D7D84-10ED-457E-8121-964BEB8230BA}" destId="{68BDA24E-3A22-423A-B95E-03B52A82EC9E}"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A29D3C-9388-874D-9D92-CC6A0A8CE095}" type="doc">
      <dgm:prSet loTypeId="urn:microsoft.com/office/officeart/2005/8/layout/hList1" loCatId="" qsTypeId="urn:microsoft.com/office/officeart/2005/8/quickstyle/simple4" qsCatId="simple" csTypeId="urn:microsoft.com/office/officeart/2005/8/colors/colorful1" csCatId="colorful" phldr="1"/>
      <dgm:spPr/>
      <dgm:t>
        <a:bodyPr/>
        <a:lstStyle/>
        <a:p>
          <a:endParaRPr lang="en-US"/>
        </a:p>
      </dgm:t>
    </dgm:pt>
    <dgm:pt modelId="{F7029401-17B5-DA45-841F-BBAD477A9A08}">
      <dgm:prSet phldrT="[Text]"/>
      <dgm:spPr/>
      <dgm:t>
        <a:bodyPr/>
        <a:lstStyle/>
        <a:p>
          <a:r>
            <a:rPr lang="en-US" dirty="0" smtClean="0"/>
            <a:t>GRI</a:t>
          </a:r>
          <a:endParaRPr lang="en-US" dirty="0"/>
        </a:p>
      </dgm:t>
    </dgm:pt>
    <dgm:pt modelId="{8AF3BF40-6540-8742-90AA-2BA49FB1AB2C}" type="parTrans" cxnId="{7A679D1F-2FF5-0E4D-8123-1FE33EDCB303}">
      <dgm:prSet/>
      <dgm:spPr/>
      <dgm:t>
        <a:bodyPr/>
        <a:lstStyle/>
        <a:p>
          <a:endParaRPr lang="en-US"/>
        </a:p>
      </dgm:t>
    </dgm:pt>
    <dgm:pt modelId="{FC91382E-66F5-154A-98D1-16FEC4C9C077}" type="sibTrans" cxnId="{7A679D1F-2FF5-0E4D-8123-1FE33EDCB303}">
      <dgm:prSet/>
      <dgm:spPr/>
      <dgm:t>
        <a:bodyPr/>
        <a:lstStyle/>
        <a:p>
          <a:endParaRPr lang="en-US"/>
        </a:p>
      </dgm:t>
    </dgm:pt>
    <dgm:pt modelId="{6531E76F-EDE0-F643-BDDB-42F69F821D02}">
      <dgm:prSet phldrT="[Text]"/>
      <dgm:spPr/>
      <dgm:t>
        <a:bodyPr/>
        <a:lstStyle/>
        <a:p>
          <a:r>
            <a:rPr lang="en-US" dirty="0" smtClean="0"/>
            <a:t>IIRC</a:t>
          </a:r>
          <a:endParaRPr lang="en-US" dirty="0"/>
        </a:p>
      </dgm:t>
    </dgm:pt>
    <dgm:pt modelId="{34E7DFA7-D80B-B140-9BD0-AA145F0375DF}" type="parTrans" cxnId="{2C08EC91-C97F-3847-834B-701B174DDEE2}">
      <dgm:prSet/>
      <dgm:spPr/>
      <dgm:t>
        <a:bodyPr/>
        <a:lstStyle/>
        <a:p>
          <a:endParaRPr lang="en-US"/>
        </a:p>
      </dgm:t>
    </dgm:pt>
    <dgm:pt modelId="{0A294548-BAB5-EA4D-87AF-9401848DDF09}" type="sibTrans" cxnId="{2C08EC91-C97F-3847-834B-701B174DDEE2}">
      <dgm:prSet/>
      <dgm:spPr/>
      <dgm:t>
        <a:bodyPr/>
        <a:lstStyle/>
        <a:p>
          <a:endParaRPr lang="en-US"/>
        </a:p>
      </dgm:t>
    </dgm:pt>
    <dgm:pt modelId="{41758367-741D-9444-83BB-B4B5ED236F91}">
      <dgm:prSet phldrT="[Text]"/>
      <dgm:spPr/>
      <dgm:t>
        <a:bodyPr/>
        <a:lstStyle/>
        <a:p>
          <a:r>
            <a:rPr lang="en-US" dirty="0" smtClean="0"/>
            <a:t>SASB</a:t>
          </a:r>
          <a:endParaRPr lang="en-US" dirty="0"/>
        </a:p>
      </dgm:t>
    </dgm:pt>
    <dgm:pt modelId="{050E0544-EE27-DF46-A785-F3E5275F1926}" type="parTrans" cxnId="{A3589AB5-2159-AF4E-8A85-FC300A38DF4F}">
      <dgm:prSet/>
      <dgm:spPr/>
      <dgm:t>
        <a:bodyPr/>
        <a:lstStyle/>
        <a:p>
          <a:endParaRPr lang="en-US"/>
        </a:p>
      </dgm:t>
    </dgm:pt>
    <dgm:pt modelId="{7C8ABBBD-4F0D-3A4C-99D4-149FB5410DC8}" type="sibTrans" cxnId="{A3589AB5-2159-AF4E-8A85-FC300A38DF4F}">
      <dgm:prSet/>
      <dgm:spPr/>
      <dgm:t>
        <a:bodyPr/>
        <a:lstStyle/>
        <a:p>
          <a:endParaRPr lang="en-US"/>
        </a:p>
      </dgm:t>
    </dgm:pt>
    <dgm:pt modelId="{57BBD1C4-7C0B-5E48-A106-AE1ACEC44749}">
      <dgm:prSet/>
      <dgm:spPr/>
      <dgm:t>
        <a:bodyPr/>
        <a:lstStyle/>
        <a:p>
          <a:r>
            <a:rPr lang="en-US" dirty="0" smtClean="0"/>
            <a:t>Information that could substantively influence the assessments and decisions of stakeholders (GRI 2013, p. 17). </a:t>
          </a:r>
          <a:endParaRPr lang="en-US" dirty="0"/>
        </a:p>
      </dgm:t>
    </dgm:pt>
    <dgm:pt modelId="{76A7EB41-3A2E-7B41-8265-4CF397CBB2F4}" type="parTrans" cxnId="{EC61B8EE-0D1B-B046-A100-1BE0229C95BF}">
      <dgm:prSet/>
      <dgm:spPr/>
      <dgm:t>
        <a:bodyPr/>
        <a:lstStyle/>
        <a:p>
          <a:endParaRPr lang="en-US"/>
        </a:p>
      </dgm:t>
    </dgm:pt>
    <dgm:pt modelId="{49D854AD-1DB8-1748-9250-D06580439EBF}" type="sibTrans" cxnId="{EC61B8EE-0D1B-B046-A100-1BE0229C95BF}">
      <dgm:prSet/>
      <dgm:spPr/>
      <dgm:t>
        <a:bodyPr/>
        <a:lstStyle/>
        <a:p>
          <a:endParaRPr lang="en-US"/>
        </a:p>
      </dgm:t>
    </dgm:pt>
    <dgm:pt modelId="{CFBC9A8E-4098-8B4A-91BE-AF01B907783E}">
      <dgm:prSet/>
      <dgm:spPr/>
      <dgm:t>
        <a:bodyPr/>
        <a:lstStyle/>
        <a:p>
          <a:r>
            <a:rPr lang="en-US" dirty="0" smtClean="0"/>
            <a:t>Information that could substantively affect the organization’s ability to create value in the short, medium, or long term (p. 33)</a:t>
          </a:r>
          <a:endParaRPr lang="en-US" dirty="0"/>
        </a:p>
      </dgm:t>
    </dgm:pt>
    <dgm:pt modelId="{A5AC6D82-B142-0449-97E3-2B3D62364D67}" type="parTrans" cxnId="{146A1E8B-53BF-EB49-AECD-949BE8C58475}">
      <dgm:prSet/>
      <dgm:spPr/>
      <dgm:t>
        <a:bodyPr/>
        <a:lstStyle/>
        <a:p>
          <a:endParaRPr lang="en-US"/>
        </a:p>
      </dgm:t>
    </dgm:pt>
    <dgm:pt modelId="{81BC8328-F68C-7746-947B-D315751226FC}" type="sibTrans" cxnId="{146A1E8B-53BF-EB49-AECD-949BE8C58475}">
      <dgm:prSet/>
      <dgm:spPr/>
      <dgm:t>
        <a:bodyPr/>
        <a:lstStyle/>
        <a:p>
          <a:endParaRPr lang="en-US"/>
        </a:p>
      </dgm:t>
    </dgm:pt>
    <dgm:pt modelId="{205376D0-9E6E-4940-AEED-71ADF01E883B}">
      <dgm:prSet/>
      <dgm:spPr/>
      <dgm:t>
        <a:bodyPr/>
        <a:lstStyle/>
        <a:p>
          <a:r>
            <a:rPr lang="en-US" dirty="0" smtClean="0"/>
            <a:t>Information that could be viewed by the reasonable investor as having significantly altered the total mix of information made available (SASB 2013). </a:t>
          </a:r>
          <a:endParaRPr lang="en-US" dirty="0"/>
        </a:p>
      </dgm:t>
    </dgm:pt>
    <dgm:pt modelId="{D1AB0C44-A64A-274E-9CA0-28379DEE48BE}" type="parTrans" cxnId="{D319EBCA-E352-8243-880F-17C643555F3F}">
      <dgm:prSet/>
      <dgm:spPr/>
      <dgm:t>
        <a:bodyPr/>
        <a:lstStyle/>
        <a:p>
          <a:endParaRPr lang="en-US"/>
        </a:p>
      </dgm:t>
    </dgm:pt>
    <dgm:pt modelId="{04DCB6AC-BF04-8F4F-9BDC-2BE1B628E737}" type="sibTrans" cxnId="{D319EBCA-E352-8243-880F-17C643555F3F}">
      <dgm:prSet/>
      <dgm:spPr/>
      <dgm:t>
        <a:bodyPr/>
        <a:lstStyle/>
        <a:p>
          <a:endParaRPr lang="en-US"/>
        </a:p>
      </dgm:t>
    </dgm:pt>
    <dgm:pt modelId="{6009956B-A379-EB43-8557-F79430669173}" type="pres">
      <dgm:prSet presAssocID="{68A29D3C-9388-874D-9D92-CC6A0A8CE095}" presName="Name0" presStyleCnt="0">
        <dgm:presLayoutVars>
          <dgm:dir/>
          <dgm:animLvl val="lvl"/>
          <dgm:resizeHandles val="exact"/>
        </dgm:presLayoutVars>
      </dgm:prSet>
      <dgm:spPr/>
      <dgm:t>
        <a:bodyPr/>
        <a:lstStyle/>
        <a:p>
          <a:endParaRPr lang="en-US"/>
        </a:p>
      </dgm:t>
    </dgm:pt>
    <dgm:pt modelId="{A51050AB-C683-FF4F-809D-7F031C44E45D}" type="pres">
      <dgm:prSet presAssocID="{F7029401-17B5-DA45-841F-BBAD477A9A08}" presName="composite" presStyleCnt="0"/>
      <dgm:spPr/>
    </dgm:pt>
    <dgm:pt modelId="{9CAF7630-CC98-4E4D-9A56-3C2F942A1C6F}" type="pres">
      <dgm:prSet presAssocID="{F7029401-17B5-DA45-841F-BBAD477A9A08}" presName="parTx" presStyleLbl="alignNode1" presStyleIdx="0" presStyleCnt="3">
        <dgm:presLayoutVars>
          <dgm:chMax val="0"/>
          <dgm:chPref val="0"/>
          <dgm:bulletEnabled val="1"/>
        </dgm:presLayoutVars>
      </dgm:prSet>
      <dgm:spPr/>
      <dgm:t>
        <a:bodyPr/>
        <a:lstStyle/>
        <a:p>
          <a:endParaRPr lang="en-US"/>
        </a:p>
      </dgm:t>
    </dgm:pt>
    <dgm:pt modelId="{3A973A50-4101-CE49-B3C2-2A480C625EF5}" type="pres">
      <dgm:prSet presAssocID="{F7029401-17B5-DA45-841F-BBAD477A9A08}" presName="desTx" presStyleLbl="alignAccFollowNode1" presStyleIdx="0" presStyleCnt="3">
        <dgm:presLayoutVars>
          <dgm:bulletEnabled val="1"/>
        </dgm:presLayoutVars>
      </dgm:prSet>
      <dgm:spPr/>
      <dgm:t>
        <a:bodyPr/>
        <a:lstStyle/>
        <a:p>
          <a:endParaRPr lang="en-US"/>
        </a:p>
      </dgm:t>
    </dgm:pt>
    <dgm:pt modelId="{B83B2C0F-7BE7-734E-A989-CB715E27C320}" type="pres">
      <dgm:prSet presAssocID="{FC91382E-66F5-154A-98D1-16FEC4C9C077}" presName="space" presStyleCnt="0"/>
      <dgm:spPr/>
    </dgm:pt>
    <dgm:pt modelId="{7B8718F7-B07A-634A-BA9F-3A74763287B9}" type="pres">
      <dgm:prSet presAssocID="{6531E76F-EDE0-F643-BDDB-42F69F821D02}" presName="composite" presStyleCnt="0"/>
      <dgm:spPr/>
    </dgm:pt>
    <dgm:pt modelId="{DCADB207-E4A0-954B-B037-F53B8FF85DA6}" type="pres">
      <dgm:prSet presAssocID="{6531E76F-EDE0-F643-BDDB-42F69F821D02}" presName="parTx" presStyleLbl="alignNode1" presStyleIdx="1" presStyleCnt="3">
        <dgm:presLayoutVars>
          <dgm:chMax val="0"/>
          <dgm:chPref val="0"/>
          <dgm:bulletEnabled val="1"/>
        </dgm:presLayoutVars>
      </dgm:prSet>
      <dgm:spPr/>
      <dgm:t>
        <a:bodyPr/>
        <a:lstStyle/>
        <a:p>
          <a:endParaRPr lang="en-US"/>
        </a:p>
      </dgm:t>
    </dgm:pt>
    <dgm:pt modelId="{02B05C4F-2B44-F44D-AEC2-C65B6FD4209D}" type="pres">
      <dgm:prSet presAssocID="{6531E76F-EDE0-F643-BDDB-42F69F821D02}" presName="desTx" presStyleLbl="alignAccFollowNode1" presStyleIdx="1" presStyleCnt="3">
        <dgm:presLayoutVars>
          <dgm:bulletEnabled val="1"/>
        </dgm:presLayoutVars>
      </dgm:prSet>
      <dgm:spPr/>
      <dgm:t>
        <a:bodyPr/>
        <a:lstStyle/>
        <a:p>
          <a:endParaRPr lang="en-US"/>
        </a:p>
      </dgm:t>
    </dgm:pt>
    <dgm:pt modelId="{843546A0-169D-D841-809A-C04738A832E2}" type="pres">
      <dgm:prSet presAssocID="{0A294548-BAB5-EA4D-87AF-9401848DDF09}" presName="space" presStyleCnt="0"/>
      <dgm:spPr/>
    </dgm:pt>
    <dgm:pt modelId="{EC972420-6A60-BA4A-9037-EEEB59A0EA42}" type="pres">
      <dgm:prSet presAssocID="{41758367-741D-9444-83BB-B4B5ED236F91}" presName="composite" presStyleCnt="0"/>
      <dgm:spPr/>
    </dgm:pt>
    <dgm:pt modelId="{1A03AF7B-0F9B-7B44-AC6B-C02F3F075713}" type="pres">
      <dgm:prSet presAssocID="{41758367-741D-9444-83BB-B4B5ED236F91}" presName="parTx" presStyleLbl="alignNode1" presStyleIdx="2" presStyleCnt="3">
        <dgm:presLayoutVars>
          <dgm:chMax val="0"/>
          <dgm:chPref val="0"/>
          <dgm:bulletEnabled val="1"/>
        </dgm:presLayoutVars>
      </dgm:prSet>
      <dgm:spPr/>
      <dgm:t>
        <a:bodyPr/>
        <a:lstStyle/>
        <a:p>
          <a:endParaRPr lang="en-US"/>
        </a:p>
      </dgm:t>
    </dgm:pt>
    <dgm:pt modelId="{5733AEC1-4B09-D943-85EF-CB122E914BBC}" type="pres">
      <dgm:prSet presAssocID="{41758367-741D-9444-83BB-B4B5ED236F91}" presName="desTx" presStyleLbl="alignAccFollowNode1" presStyleIdx="2" presStyleCnt="3">
        <dgm:presLayoutVars>
          <dgm:bulletEnabled val="1"/>
        </dgm:presLayoutVars>
      </dgm:prSet>
      <dgm:spPr/>
      <dgm:t>
        <a:bodyPr/>
        <a:lstStyle/>
        <a:p>
          <a:endParaRPr lang="en-US"/>
        </a:p>
      </dgm:t>
    </dgm:pt>
  </dgm:ptLst>
  <dgm:cxnLst>
    <dgm:cxn modelId="{C83BB5B5-5556-6D48-970F-4F55FBC7421D}" type="presOf" srcId="{41758367-741D-9444-83BB-B4B5ED236F91}" destId="{1A03AF7B-0F9B-7B44-AC6B-C02F3F075713}" srcOrd="0" destOrd="0" presId="urn:microsoft.com/office/officeart/2005/8/layout/hList1"/>
    <dgm:cxn modelId="{EC61B8EE-0D1B-B046-A100-1BE0229C95BF}" srcId="{F7029401-17B5-DA45-841F-BBAD477A9A08}" destId="{57BBD1C4-7C0B-5E48-A106-AE1ACEC44749}" srcOrd="0" destOrd="0" parTransId="{76A7EB41-3A2E-7B41-8265-4CF397CBB2F4}" sibTransId="{49D854AD-1DB8-1748-9250-D06580439EBF}"/>
    <dgm:cxn modelId="{155381E8-D18E-D640-89AE-B9E5201F3427}" type="presOf" srcId="{68A29D3C-9388-874D-9D92-CC6A0A8CE095}" destId="{6009956B-A379-EB43-8557-F79430669173}" srcOrd="0" destOrd="0" presId="urn:microsoft.com/office/officeart/2005/8/layout/hList1"/>
    <dgm:cxn modelId="{7A679D1F-2FF5-0E4D-8123-1FE33EDCB303}" srcId="{68A29D3C-9388-874D-9D92-CC6A0A8CE095}" destId="{F7029401-17B5-DA45-841F-BBAD477A9A08}" srcOrd="0" destOrd="0" parTransId="{8AF3BF40-6540-8742-90AA-2BA49FB1AB2C}" sibTransId="{FC91382E-66F5-154A-98D1-16FEC4C9C077}"/>
    <dgm:cxn modelId="{02EB8788-4020-4C46-BA85-EA9FAC00BDE2}" type="presOf" srcId="{57BBD1C4-7C0B-5E48-A106-AE1ACEC44749}" destId="{3A973A50-4101-CE49-B3C2-2A480C625EF5}" srcOrd="0" destOrd="0" presId="urn:microsoft.com/office/officeart/2005/8/layout/hList1"/>
    <dgm:cxn modelId="{3F951A3E-97FD-4546-9E9D-9F57D55DE8C1}" type="presOf" srcId="{F7029401-17B5-DA45-841F-BBAD477A9A08}" destId="{9CAF7630-CC98-4E4D-9A56-3C2F942A1C6F}" srcOrd="0" destOrd="0" presId="urn:microsoft.com/office/officeart/2005/8/layout/hList1"/>
    <dgm:cxn modelId="{57156438-BB00-CF42-B10E-1612ED7BE5A2}" type="presOf" srcId="{205376D0-9E6E-4940-AEED-71ADF01E883B}" destId="{5733AEC1-4B09-D943-85EF-CB122E914BBC}" srcOrd="0" destOrd="0" presId="urn:microsoft.com/office/officeart/2005/8/layout/hList1"/>
    <dgm:cxn modelId="{D319EBCA-E352-8243-880F-17C643555F3F}" srcId="{41758367-741D-9444-83BB-B4B5ED236F91}" destId="{205376D0-9E6E-4940-AEED-71ADF01E883B}" srcOrd="0" destOrd="0" parTransId="{D1AB0C44-A64A-274E-9CA0-28379DEE48BE}" sibTransId="{04DCB6AC-BF04-8F4F-9BDC-2BE1B628E737}"/>
    <dgm:cxn modelId="{9202E037-73AF-2F40-98BF-28D41342150D}" type="presOf" srcId="{CFBC9A8E-4098-8B4A-91BE-AF01B907783E}" destId="{02B05C4F-2B44-F44D-AEC2-C65B6FD4209D}" srcOrd="0" destOrd="0" presId="urn:microsoft.com/office/officeart/2005/8/layout/hList1"/>
    <dgm:cxn modelId="{335FF656-DC32-1E4E-BC4A-6CA43A11F60D}" type="presOf" srcId="{6531E76F-EDE0-F643-BDDB-42F69F821D02}" destId="{DCADB207-E4A0-954B-B037-F53B8FF85DA6}" srcOrd="0" destOrd="0" presId="urn:microsoft.com/office/officeart/2005/8/layout/hList1"/>
    <dgm:cxn modelId="{A3589AB5-2159-AF4E-8A85-FC300A38DF4F}" srcId="{68A29D3C-9388-874D-9D92-CC6A0A8CE095}" destId="{41758367-741D-9444-83BB-B4B5ED236F91}" srcOrd="2" destOrd="0" parTransId="{050E0544-EE27-DF46-A785-F3E5275F1926}" sibTransId="{7C8ABBBD-4F0D-3A4C-99D4-149FB5410DC8}"/>
    <dgm:cxn modelId="{2C08EC91-C97F-3847-834B-701B174DDEE2}" srcId="{68A29D3C-9388-874D-9D92-CC6A0A8CE095}" destId="{6531E76F-EDE0-F643-BDDB-42F69F821D02}" srcOrd="1" destOrd="0" parTransId="{34E7DFA7-D80B-B140-9BD0-AA145F0375DF}" sibTransId="{0A294548-BAB5-EA4D-87AF-9401848DDF09}"/>
    <dgm:cxn modelId="{146A1E8B-53BF-EB49-AECD-949BE8C58475}" srcId="{6531E76F-EDE0-F643-BDDB-42F69F821D02}" destId="{CFBC9A8E-4098-8B4A-91BE-AF01B907783E}" srcOrd="0" destOrd="0" parTransId="{A5AC6D82-B142-0449-97E3-2B3D62364D67}" sibTransId="{81BC8328-F68C-7746-947B-D315751226FC}"/>
    <dgm:cxn modelId="{8E688AB1-9AAF-8344-ABBC-DDF7ABE33BEB}" type="presParOf" srcId="{6009956B-A379-EB43-8557-F79430669173}" destId="{A51050AB-C683-FF4F-809D-7F031C44E45D}" srcOrd="0" destOrd="0" presId="urn:microsoft.com/office/officeart/2005/8/layout/hList1"/>
    <dgm:cxn modelId="{CED5C727-2B70-E244-833A-718487035121}" type="presParOf" srcId="{A51050AB-C683-FF4F-809D-7F031C44E45D}" destId="{9CAF7630-CC98-4E4D-9A56-3C2F942A1C6F}" srcOrd="0" destOrd="0" presId="urn:microsoft.com/office/officeart/2005/8/layout/hList1"/>
    <dgm:cxn modelId="{38BAEA7F-F657-A942-A3C0-FBDF8426BDEB}" type="presParOf" srcId="{A51050AB-C683-FF4F-809D-7F031C44E45D}" destId="{3A973A50-4101-CE49-B3C2-2A480C625EF5}" srcOrd="1" destOrd="0" presId="urn:microsoft.com/office/officeart/2005/8/layout/hList1"/>
    <dgm:cxn modelId="{F39E889C-BFAB-0A4E-8B67-A4ED4520743B}" type="presParOf" srcId="{6009956B-A379-EB43-8557-F79430669173}" destId="{B83B2C0F-7BE7-734E-A989-CB715E27C320}" srcOrd="1" destOrd="0" presId="urn:microsoft.com/office/officeart/2005/8/layout/hList1"/>
    <dgm:cxn modelId="{004735FD-12E0-F74B-BECE-76D1B9633B3E}" type="presParOf" srcId="{6009956B-A379-EB43-8557-F79430669173}" destId="{7B8718F7-B07A-634A-BA9F-3A74763287B9}" srcOrd="2" destOrd="0" presId="urn:microsoft.com/office/officeart/2005/8/layout/hList1"/>
    <dgm:cxn modelId="{E4ACA148-B397-9C4D-A2D7-D704E2F498BE}" type="presParOf" srcId="{7B8718F7-B07A-634A-BA9F-3A74763287B9}" destId="{DCADB207-E4A0-954B-B037-F53B8FF85DA6}" srcOrd="0" destOrd="0" presId="urn:microsoft.com/office/officeart/2005/8/layout/hList1"/>
    <dgm:cxn modelId="{FB8074C2-41CC-C049-936C-0205C99E4F8E}" type="presParOf" srcId="{7B8718F7-B07A-634A-BA9F-3A74763287B9}" destId="{02B05C4F-2B44-F44D-AEC2-C65B6FD4209D}" srcOrd="1" destOrd="0" presId="urn:microsoft.com/office/officeart/2005/8/layout/hList1"/>
    <dgm:cxn modelId="{3D68A385-334E-E247-848D-6B7D754BAC3F}" type="presParOf" srcId="{6009956B-A379-EB43-8557-F79430669173}" destId="{843546A0-169D-D841-809A-C04738A832E2}" srcOrd="3" destOrd="0" presId="urn:microsoft.com/office/officeart/2005/8/layout/hList1"/>
    <dgm:cxn modelId="{88829F23-DE11-D44E-82A2-474EA191DCFB}" type="presParOf" srcId="{6009956B-A379-EB43-8557-F79430669173}" destId="{EC972420-6A60-BA4A-9037-EEEB59A0EA42}" srcOrd="4" destOrd="0" presId="urn:microsoft.com/office/officeart/2005/8/layout/hList1"/>
    <dgm:cxn modelId="{31ED7B1E-B606-AA44-BA20-D98C93EB9A00}" type="presParOf" srcId="{EC972420-6A60-BA4A-9037-EEEB59A0EA42}" destId="{1A03AF7B-0F9B-7B44-AC6B-C02F3F075713}" srcOrd="0" destOrd="0" presId="urn:microsoft.com/office/officeart/2005/8/layout/hList1"/>
    <dgm:cxn modelId="{5966C623-5D5D-8448-9A0E-4364186F2009}" type="presParOf" srcId="{EC972420-6A60-BA4A-9037-EEEB59A0EA42}" destId="{5733AEC1-4B09-D943-85EF-CB122E914BB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BF2D85-08B9-4C51-896C-3A374D92B429}"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n-US"/>
        </a:p>
      </dgm:t>
    </dgm:pt>
    <dgm:pt modelId="{8AB33F16-8C82-46E3-8738-AA8CEA615E4F}">
      <dgm:prSet phldrT="[Text]"/>
      <dgm:spPr/>
      <dgm:t>
        <a:bodyPr/>
        <a:lstStyle/>
        <a:p>
          <a:r>
            <a:rPr lang="en-US" dirty="0" smtClean="0"/>
            <a:t>Environmental Policy </a:t>
          </a:r>
          <a:endParaRPr lang="en-US" dirty="0"/>
        </a:p>
      </dgm:t>
    </dgm:pt>
    <dgm:pt modelId="{B1677244-3E80-4015-9B07-D7DB8CD11905}" type="parTrans" cxnId="{3BA49AE1-60D8-4469-AC66-AB58A48CEA8C}">
      <dgm:prSet/>
      <dgm:spPr/>
      <dgm:t>
        <a:bodyPr/>
        <a:lstStyle/>
        <a:p>
          <a:endParaRPr lang="en-US"/>
        </a:p>
      </dgm:t>
    </dgm:pt>
    <dgm:pt modelId="{4CE68051-4921-4B3C-944D-7C45799A87AC}" type="sibTrans" cxnId="{3BA49AE1-60D8-4469-AC66-AB58A48CEA8C}">
      <dgm:prSet/>
      <dgm:spPr/>
      <dgm:t>
        <a:bodyPr/>
        <a:lstStyle/>
        <a:p>
          <a:endParaRPr lang="en-US"/>
        </a:p>
      </dgm:t>
    </dgm:pt>
    <dgm:pt modelId="{5BBD86F9-7CC0-4290-AAF6-1B84A9DFF813}">
      <dgm:prSet phldrT="[Text]"/>
      <dgm:spPr/>
      <dgm:t>
        <a:bodyPr/>
        <a:lstStyle/>
        <a:p>
          <a:r>
            <a:rPr lang="en-US" dirty="0" smtClean="0"/>
            <a:t>Emergency Planning</a:t>
          </a:r>
          <a:endParaRPr lang="en-US" dirty="0"/>
        </a:p>
      </dgm:t>
    </dgm:pt>
    <dgm:pt modelId="{22276751-BC31-49EA-997D-DE8B0715D64C}" type="parTrans" cxnId="{F2C28F1D-B894-419C-AF94-085B7CC3950B}">
      <dgm:prSet/>
      <dgm:spPr/>
      <dgm:t>
        <a:bodyPr/>
        <a:lstStyle/>
        <a:p>
          <a:endParaRPr lang="en-US"/>
        </a:p>
      </dgm:t>
    </dgm:pt>
    <dgm:pt modelId="{BD59C805-69A1-46B6-B2AE-F8BFE76374C4}" type="sibTrans" cxnId="{F2C28F1D-B894-419C-AF94-085B7CC3950B}">
      <dgm:prSet/>
      <dgm:spPr/>
      <dgm:t>
        <a:bodyPr/>
        <a:lstStyle/>
        <a:p>
          <a:endParaRPr lang="en-US"/>
        </a:p>
      </dgm:t>
    </dgm:pt>
    <dgm:pt modelId="{CB2240B4-30AB-4ACE-91CB-9260014FF2CE}">
      <dgm:prSet phldrT="[Text]"/>
      <dgm:spPr/>
      <dgm:t>
        <a:bodyPr/>
        <a:lstStyle/>
        <a:p>
          <a:r>
            <a:rPr lang="en-US" dirty="0" smtClean="0"/>
            <a:t>Non Conformance </a:t>
          </a:r>
          <a:endParaRPr lang="en-US" dirty="0"/>
        </a:p>
      </dgm:t>
    </dgm:pt>
    <dgm:pt modelId="{A147282C-2807-44EE-8F90-D0F8220167CA}" type="parTrans" cxnId="{1BDCE58D-BEC2-4F77-9333-AC81E127E199}">
      <dgm:prSet/>
      <dgm:spPr/>
      <dgm:t>
        <a:bodyPr/>
        <a:lstStyle/>
        <a:p>
          <a:endParaRPr lang="en-US"/>
        </a:p>
      </dgm:t>
    </dgm:pt>
    <dgm:pt modelId="{54952408-5AB3-4FE5-87E4-E485751F55FF}" type="sibTrans" cxnId="{1BDCE58D-BEC2-4F77-9333-AC81E127E199}">
      <dgm:prSet/>
      <dgm:spPr/>
      <dgm:t>
        <a:bodyPr/>
        <a:lstStyle/>
        <a:p>
          <a:endParaRPr lang="en-US"/>
        </a:p>
      </dgm:t>
    </dgm:pt>
    <dgm:pt modelId="{7EC2C54A-7FFA-42B2-AB31-606BABD59C2E}">
      <dgm:prSet phldrT="[Text]"/>
      <dgm:spPr/>
      <dgm:t>
        <a:bodyPr/>
        <a:lstStyle/>
        <a:p>
          <a:r>
            <a:rPr lang="en-US" dirty="0" smtClean="0"/>
            <a:t>Records</a:t>
          </a:r>
          <a:endParaRPr lang="en-US" dirty="0"/>
        </a:p>
      </dgm:t>
    </dgm:pt>
    <dgm:pt modelId="{7EE86425-AC0C-43B4-93FD-293E7FDCB0C8}" type="parTrans" cxnId="{DBAF802F-C345-435B-B8B4-09F66E4F87F7}">
      <dgm:prSet/>
      <dgm:spPr/>
      <dgm:t>
        <a:bodyPr/>
        <a:lstStyle/>
        <a:p>
          <a:endParaRPr lang="en-US"/>
        </a:p>
      </dgm:t>
    </dgm:pt>
    <dgm:pt modelId="{9939ACB5-8819-4A2B-89D2-02063092C7CF}" type="sibTrans" cxnId="{DBAF802F-C345-435B-B8B4-09F66E4F87F7}">
      <dgm:prSet/>
      <dgm:spPr/>
      <dgm:t>
        <a:bodyPr/>
        <a:lstStyle/>
        <a:p>
          <a:endParaRPr lang="en-US"/>
        </a:p>
      </dgm:t>
    </dgm:pt>
    <dgm:pt modelId="{E9AEDCFC-A0BA-444C-8E0B-4C10D9ABDAA5}">
      <dgm:prSet phldrT="[Text]"/>
      <dgm:spPr/>
      <dgm:t>
        <a:bodyPr/>
        <a:lstStyle/>
        <a:p>
          <a:r>
            <a:rPr lang="en-US" dirty="0" smtClean="0"/>
            <a:t>Plans for Continuous Improvement </a:t>
          </a:r>
          <a:endParaRPr lang="en-US" dirty="0"/>
        </a:p>
      </dgm:t>
    </dgm:pt>
    <dgm:pt modelId="{84484A8A-9C2A-4153-AD98-BF2655CA16E4}" type="parTrans" cxnId="{5B3C9928-8B7E-4167-9BD1-F1220107771C}">
      <dgm:prSet/>
      <dgm:spPr/>
      <dgm:t>
        <a:bodyPr/>
        <a:lstStyle/>
        <a:p>
          <a:endParaRPr lang="en-US"/>
        </a:p>
      </dgm:t>
    </dgm:pt>
    <dgm:pt modelId="{8CF0F2F8-3FB7-41A6-944A-96C47D2CEA4A}" type="sibTrans" cxnId="{5B3C9928-8B7E-4167-9BD1-F1220107771C}">
      <dgm:prSet/>
      <dgm:spPr/>
      <dgm:t>
        <a:bodyPr/>
        <a:lstStyle/>
        <a:p>
          <a:endParaRPr lang="en-US"/>
        </a:p>
      </dgm:t>
    </dgm:pt>
    <dgm:pt modelId="{63C82DCD-DD77-49E3-9860-2482FB25CB5A}">
      <dgm:prSet/>
      <dgm:spPr/>
      <dgm:t>
        <a:bodyPr/>
        <a:lstStyle/>
        <a:p>
          <a:r>
            <a:rPr lang="en-US" dirty="0" smtClean="0"/>
            <a:t>Operational  Control </a:t>
          </a:r>
          <a:endParaRPr lang="en-US" dirty="0"/>
        </a:p>
      </dgm:t>
    </dgm:pt>
    <dgm:pt modelId="{8B5E274E-F212-4D46-B2B6-709C7FCEC040}" type="parTrans" cxnId="{D31D00DC-C099-4AD4-A649-29ABDABD8B7A}">
      <dgm:prSet/>
      <dgm:spPr/>
      <dgm:t>
        <a:bodyPr/>
        <a:lstStyle/>
        <a:p>
          <a:endParaRPr lang="en-US"/>
        </a:p>
      </dgm:t>
    </dgm:pt>
    <dgm:pt modelId="{966BF22D-782C-4227-9DC6-DAA96E671C90}" type="sibTrans" cxnId="{D31D00DC-C099-4AD4-A649-29ABDABD8B7A}">
      <dgm:prSet/>
      <dgm:spPr/>
      <dgm:t>
        <a:bodyPr/>
        <a:lstStyle/>
        <a:p>
          <a:endParaRPr lang="en-US"/>
        </a:p>
      </dgm:t>
    </dgm:pt>
    <dgm:pt modelId="{B889E01B-1E29-4218-A2EA-8A893CA734FA}">
      <dgm:prSet/>
      <dgm:spPr/>
      <dgm:t>
        <a:bodyPr/>
        <a:lstStyle/>
        <a:p>
          <a:r>
            <a:rPr lang="en-US" dirty="0" smtClean="0"/>
            <a:t>Documentation and Control</a:t>
          </a:r>
          <a:endParaRPr lang="en-US" dirty="0"/>
        </a:p>
      </dgm:t>
    </dgm:pt>
    <dgm:pt modelId="{DE85F2B3-068B-4913-A056-FCDFA8A3E085}" type="parTrans" cxnId="{BC9CA6A1-7904-4AD3-A831-99211DF99E88}">
      <dgm:prSet/>
      <dgm:spPr/>
      <dgm:t>
        <a:bodyPr/>
        <a:lstStyle/>
        <a:p>
          <a:endParaRPr lang="en-US"/>
        </a:p>
      </dgm:t>
    </dgm:pt>
    <dgm:pt modelId="{6B9D9888-7F85-410D-B1B7-1173CCCB12A4}" type="sibTrans" cxnId="{BC9CA6A1-7904-4AD3-A831-99211DF99E88}">
      <dgm:prSet/>
      <dgm:spPr/>
      <dgm:t>
        <a:bodyPr/>
        <a:lstStyle/>
        <a:p>
          <a:endParaRPr lang="en-US"/>
        </a:p>
      </dgm:t>
    </dgm:pt>
    <dgm:pt modelId="{B28273DE-E3FC-4955-9585-0A68B3950746}">
      <dgm:prSet/>
      <dgm:spPr/>
      <dgm:t>
        <a:bodyPr/>
        <a:lstStyle/>
        <a:p>
          <a:r>
            <a:rPr lang="en-US" dirty="0" smtClean="0"/>
            <a:t>Resources</a:t>
          </a:r>
          <a:endParaRPr lang="en-US" dirty="0"/>
        </a:p>
      </dgm:t>
    </dgm:pt>
    <dgm:pt modelId="{3D725A78-419A-4DF8-A99D-C049F58013B5}" type="parTrans" cxnId="{AE92E27B-21E8-482A-9A48-D4626B1D29E6}">
      <dgm:prSet/>
      <dgm:spPr/>
      <dgm:t>
        <a:bodyPr/>
        <a:lstStyle/>
        <a:p>
          <a:endParaRPr lang="en-US"/>
        </a:p>
      </dgm:t>
    </dgm:pt>
    <dgm:pt modelId="{94395129-DA77-4BA2-ABEF-34BAF5F735B3}" type="sibTrans" cxnId="{AE92E27B-21E8-482A-9A48-D4626B1D29E6}">
      <dgm:prSet/>
      <dgm:spPr/>
      <dgm:t>
        <a:bodyPr/>
        <a:lstStyle/>
        <a:p>
          <a:endParaRPr lang="en-US"/>
        </a:p>
      </dgm:t>
    </dgm:pt>
    <dgm:pt modelId="{92CFBBC8-2B69-45B1-A3A1-37599A1C7897}">
      <dgm:prSet/>
      <dgm:spPr/>
      <dgm:t>
        <a:bodyPr/>
        <a:lstStyle/>
        <a:p>
          <a:r>
            <a:rPr lang="en-US" dirty="0" smtClean="0"/>
            <a:t>Objectives and Targets</a:t>
          </a:r>
          <a:endParaRPr lang="en-US" dirty="0"/>
        </a:p>
      </dgm:t>
    </dgm:pt>
    <dgm:pt modelId="{14DA2CA4-9CFF-47D4-BCC5-1F5BEEBCDAB1}" type="parTrans" cxnId="{F7000911-9979-49AF-8429-6BD4462CC5A7}">
      <dgm:prSet/>
      <dgm:spPr/>
      <dgm:t>
        <a:bodyPr/>
        <a:lstStyle/>
        <a:p>
          <a:endParaRPr lang="en-US"/>
        </a:p>
      </dgm:t>
    </dgm:pt>
    <dgm:pt modelId="{E8177ED8-74B1-4AE9-BD94-75BFFD02D9C1}" type="sibTrans" cxnId="{F7000911-9979-49AF-8429-6BD4462CC5A7}">
      <dgm:prSet/>
      <dgm:spPr/>
      <dgm:t>
        <a:bodyPr/>
        <a:lstStyle/>
        <a:p>
          <a:endParaRPr lang="en-US"/>
        </a:p>
      </dgm:t>
    </dgm:pt>
    <dgm:pt modelId="{8E718AFA-603D-4597-B0F0-BFE3179A5FB7}">
      <dgm:prSet/>
      <dgm:spPr/>
      <dgm:t>
        <a:bodyPr/>
        <a:lstStyle/>
        <a:p>
          <a:r>
            <a:rPr lang="en-US" dirty="0" smtClean="0"/>
            <a:t>Planning</a:t>
          </a:r>
          <a:endParaRPr lang="en-US" dirty="0"/>
        </a:p>
      </dgm:t>
    </dgm:pt>
    <dgm:pt modelId="{3E811115-0D77-47A9-899D-83FEA9527605}" type="parTrans" cxnId="{4859B2E9-0CCB-4900-9545-E9E217419B01}">
      <dgm:prSet/>
      <dgm:spPr/>
      <dgm:t>
        <a:bodyPr/>
        <a:lstStyle/>
        <a:p>
          <a:endParaRPr lang="en-US"/>
        </a:p>
      </dgm:t>
    </dgm:pt>
    <dgm:pt modelId="{3E96AA41-2B36-46BF-AA7D-BB37D5B5C8B2}" type="sibTrans" cxnId="{4859B2E9-0CCB-4900-9545-E9E217419B01}">
      <dgm:prSet/>
      <dgm:spPr/>
      <dgm:t>
        <a:bodyPr/>
        <a:lstStyle/>
        <a:p>
          <a:endParaRPr lang="en-US"/>
        </a:p>
      </dgm:t>
    </dgm:pt>
    <dgm:pt modelId="{36BD02D1-3E85-4C24-A0C1-7C309FA42A5E}">
      <dgm:prSet/>
      <dgm:spPr/>
      <dgm:t>
        <a:bodyPr/>
        <a:lstStyle/>
        <a:p>
          <a:r>
            <a:rPr lang="en-US" dirty="0" smtClean="0"/>
            <a:t>Communication</a:t>
          </a:r>
          <a:endParaRPr lang="en-US" dirty="0"/>
        </a:p>
      </dgm:t>
    </dgm:pt>
    <dgm:pt modelId="{3B409D61-E17B-4478-B9E2-B78B481880A0}" type="parTrans" cxnId="{1C0C237A-8880-4A96-A3E3-3E72F177A074}">
      <dgm:prSet/>
      <dgm:spPr/>
      <dgm:t>
        <a:bodyPr/>
        <a:lstStyle/>
        <a:p>
          <a:endParaRPr lang="en-US"/>
        </a:p>
      </dgm:t>
    </dgm:pt>
    <dgm:pt modelId="{D54FD7B8-4256-4CD0-95DD-501FF632DFD2}" type="sibTrans" cxnId="{1C0C237A-8880-4A96-A3E3-3E72F177A074}">
      <dgm:prSet/>
      <dgm:spPr/>
      <dgm:t>
        <a:bodyPr/>
        <a:lstStyle/>
        <a:p>
          <a:endParaRPr lang="en-US"/>
        </a:p>
      </dgm:t>
    </dgm:pt>
    <dgm:pt modelId="{62069630-56F9-4256-A4E2-5B946E9504D1}">
      <dgm:prSet/>
      <dgm:spPr/>
      <dgm:t>
        <a:bodyPr/>
        <a:lstStyle/>
        <a:p>
          <a:r>
            <a:rPr lang="en-US" dirty="0" smtClean="0"/>
            <a:t>Awareness</a:t>
          </a:r>
          <a:endParaRPr lang="en-US" dirty="0"/>
        </a:p>
      </dgm:t>
    </dgm:pt>
    <dgm:pt modelId="{7DD7B97D-9A0A-4E8B-9FFD-0F62EB1544DF}" type="parTrans" cxnId="{769E3378-2A30-4DAC-A4DE-E91CD46E08B5}">
      <dgm:prSet/>
      <dgm:spPr/>
      <dgm:t>
        <a:bodyPr/>
        <a:lstStyle/>
        <a:p>
          <a:endParaRPr lang="en-US"/>
        </a:p>
      </dgm:t>
    </dgm:pt>
    <dgm:pt modelId="{82BD5BF7-5A3F-46A8-9F94-AAB42D0F202B}" type="sibTrans" cxnId="{769E3378-2A30-4DAC-A4DE-E91CD46E08B5}">
      <dgm:prSet/>
      <dgm:spPr/>
      <dgm:t>
        <a:bodyPr/>
        <a:lstStyle/>
        <a:p>
          <a:endParaRPr lang="en-US"/>
        </a:p>
      </dgm:t>
    </dgm:pt>
    <dgm:pt modelId="{8597E90C-938A-4007-BDA6-7F4DC4614186}">
      <dgm:prSet/>
      <dgm:spPr/>
      <dgm:t>
        <a:bodyPr/>
        <a:lstStyle/>
        <a:p>
          <a:r>
            <a:rPr lang="en-US" dirty="0" smtClean="0"/>
            <a:t>Monitoring and Measurement </a:t>
          </a:r>
          <a:endParaRPr lang="en-US" dirty="0"/>
        </a:p>
      </dgm:t>
    </dgm:pt>
    <dgm:pt modelId="{9E7080BE-074F-45AB-89D2-7F5ADB9FC8D2}" type="parTrans" cxnId="{CF0D62F5-1DE3-4A19-86C4-C6028102D95F}">
      <dgm:prSet/>
      <dgm:spPr/>
      <dgm:t>
        <a:bodyPr/>
        <a:lstStyle/>
        <a:p>
          <a:endParaRPr lang="en-US"/>
        </a:p>
      </dgm:t>
    </dgm:pt>
    <dgm:pt modelId="{713FF14A-DFA3-4CC0-8A11-58E4D502995B}" type="sibTrans" cxnId="{CF0D62F5-1DE3-4A19-86C4-C6028102D95F}">
      <dgm:prSet/>
      <dgm:spPr/>
      <dgm:t>
        <a:bodyPr/>
        <a:lstStyle/>
        <a:p>
          <a:endParaRPr lang="en-US"/>
        </a:p>
      </dgm:t>
    </dgm:pt>
    <dgm:pt modelId="{A5C14DEA-E37E-4BEC-B941-EC4AA6634349}">
      <dgm:prSet/>
      <dgm:spPr/>
      <dgm:t>
        <a:bodyPr/>
        <a:lstStyle/>
        <a:p>
          <a:r>
            <a:rPr lang="en-US" dirty="0" smtClean="0"/>
            <a:t>Auditing and Management Reviews </a:t>
          </a:r>
          <a:endParaRPr lang="en-US" dirty="0"/>
        </a:p>
      </dgm:t>
    </dgm:pt>
    <dgm:pt modelId="{386BD825-869F-4063-A304-4C116B4E28F7}" type="parTrans" cxnId="{5A09ADA2-A362-410C-BC8E-579C1A35D07B}">
      <dgm:prSet/>
      <dgm:spPr/>
      <dgm:t>
        <a:bodyPr/>
        <a:lstStyle/>
        <a:p>
          <a:endParaRPr lang="en-US"/>
        </a:p>
      </dgm:t>
    </dgm:pt>
    <dgm:pt modelId="{E95BAD71-1599-4439-8DF8-AB36B3992449}" type="sibTrans" cxnId="{5A09ADA2-A362-410C-BC8E-579C1A35D07B}">
      <dgm:prSet/>
      <dgm:spPr/>
      <dgm:t>
        <a:bodyPr/>
        <a:lstStyle/>
        <a:p>
          <a:endParaRPr lang="en-US"/>
        </a:p>
      </dgm:t>
    </dgm:pt>
    <dgm:pt modelId="{53666B93-A0F9-4BDE-8177-6F0769062350}" type="pres">
      <dgm:prSet presAssocID="{29BF2D85-08B9-4C51-896C-3A374D92B429}" presName="cycle" presStyleCnt="0">
        <dgm:presLayoutVars>
          <dgm:dir/>
          <dgm:resizeHandles val="exact"/>
        </dgm:presLayoutVars>
      </dgm:prSet>
      <dgm:spPr/>
      <dgm:t>
        <a:bodyPr/>
        <a:lstStyle/>
        <a:p>
          <a:endParaRPr lang="en-US"/>
        </a:p>
      </dgm:t>
    </dgm:pt>
    <dgm:pt modelId="{2D9B5BA8-27A0-4D08-A2AB-10C5E5807D0F}" type="pres">
      <dgm:prSet presAssocID="{8AB33F16-8C82-46E3-8738-AA8CEA615E4F}" presName="node" presStyleLbl="node1" presStyleIdx="0" presStyleCnt="14" custScaleX="194994" custScaleY="182058" custRadScaleRad="92972" custRadScaleInc="-53774">
        <dgm:presLayoutVars>
          <dgm:bulletEnabled val="1"/>
        </dgm:presLayoutVars>
      </dgm:prSet>
      <dgm:spPr/>
      <dgm:t>
        <a:bodyPr/>
        <a:lstStyle/>
        <a:p>
          <a:endParaRPr lang="en-US"/>
        </a:p>
      </dgm:t>
    </dgm:pt>
    <dgm:pt modelId="{3ED3DA7E-A61A-44F4-A2D6-73806D3B6829}" type="pres">
      <dgm:prSet presAssocID="{8AB33F16-8C82-46E3-8738-AA8CEA615E4F}" presName="spNode" presStyleCnt="0"/>
      <dgm:spPr/>
    </dgm:pt>
    <dgm:pt modelId="{E1BFF602-D5D1-4EBB-BE0E-16F880BFB8EC}" type="pres">
      <dgm:prSet presAssocID="{4CE68051-4921-4B3C-944D-7C45799A87AC}" presName="sibTrans" presStyleLbl="sibTrans1D1" presStyleIdx="0" presStyleCnt="14"/>
      <dgm:spPr/>
      <dgm:t>
        <a:bodyPr/>
        <a:lstStyle/>
        <a:p>
          <a:endParaRPr lang="en-US"/>
        </a:p>
      </dgm:t>
    </dgm:pt>
    <dgm:pt modelId="{BAB2F736-0405-45B9-9E24-506AF8716438}" type="pres">
      <dgm:prSet presAssocID="{8E718AFA-603D-4597-B0F0-BFE3179A5FB7}" presName="node" presStyleLbl="node1" presStyleIdx="1" presStyleCnt="14" custScaleX="182236" custScaleY="177242" custRadScaleRad="109328" custRadScaleInc="69253">
        <dgm:presLayoutVars>
          <dgm:bulletEnabled val="1"/>
        </dgm:presLayoutVars>
      </dgm:prSet>
      <dgm:spPr/>
      <dgm:t>
        <a:bodyPr/>
        <a:lstStyle/>
        <a:p>
          <a:endParaRPr lang="en-US"/>
        </a:p>
      </dgm:t>
    </dgm:pt>
    <dgm:pt modelId="{CB37E787-0E4A-401C-B69B-FBFA37B180AA}" type="pres">
      <dgm:prSet presAssocID="{8E718AFA-603D-4597-B0F0-BFE3179A5FB7}" presName="spNode" presStyleCnt="0"/>
      <dgm:spPr/>
    </dgm:pt>
    <dgm:pt modelId="{20D72F24-2538-4418-AA03-E7778690A11B}" type="pres">
      <dgm:prSet presAssocID="{3E96AA41-2B36-46BF-AA7D-BB37D5B5C8B2}" presName="sibTrans" presStyleLbl="sibTrans1D1" presStyleIdx="1" presStyleCnt="14"/>
      <dgm:spPr/>
      <dgm:t>
        <a:bodyPr/>
        <a:lstStyle/>
        <a:p>
          <a:endParaRPr lang="en-US"/>
        </a:p>
      </dgm:t>
    </dgm:pt>
    <dgm:pt modelId="{F1A4D979-B420-4B76-B70F-3BDD0529D816}" type="pres">
      <dgm:prSet presAssocID="{92CFBBC8-2B69-45B1-A3A1-37599A1C7897}" presName="node" presStyleLbl="node1" presStyleIdx="2" presStyleCnt="14" custScaleX="255347" custScaleY="179311" custRadScaleRad="110976" custRadScaleInc="60159">
        <dgm:presLayoutVars>
          <dgm:bulletEnabled val="1"/>
        </dgm:presLayoutVars>
      </dgm:prSet>
      <dgm:spPr/>
      <dgm:t>
        <a:bodyPr/>
        <a:lstStyle/>
        <a:p>
          <a:endParaRPr lang="en-US"/>
        </a:p>
      </dgm:t>
    </dgm:pt>
    <dgm:pt modelId="{E75CC0E1-3EBC-4BE2-BF56-C3DDA345AB6B}" type="pres">
      <dgm:prSet presAssocID="{92CFBBC8-2B69-45B1-A3A1-37599A1C7897}" presName="spNode" presStyleCnt="0"/>
      <dgm:spPr/>
    </dgm:pt>
    <dgm:pt modelId="{1697CF9F-1CFE-4393-8801-1D5D70004731}" type="pres">
      <dgm:prSet presAssocID="{E8177ED8-74B1-4AE9-BD94-75BFFD02D9C1}" presName="sibTrans" presStyleLbl="sibTrans1D1" presStyleIdx="2" presStyleCnt="14"/>
      <dgm:spPr/>
      <dgm:t>
        <a:bodyPr/>
        <a:lstStyle/>
        <a:p>
          <a:endParaRPr lang="en-US"/>
        </a:p>
      </dgm:t>
    </dgm:pt>
    <dgm:pt modelId="{93FE9019-50DF-4286-A16F-DA4C6A3D69F5}" type="pres">
      <dgm:prSet presAssocID="{B28273DE-E3FC-4955-9585-0A68B3950746}" presName="node" presStyleLbl="node1" presStyleIdx="3" presStyleCnt="14" custScaleX="188145" custScaleY="171531" custRadScaleRad="100273" custRadScaleInc="26542">
        <dgm:presLayoutVars>
          <dgm:bulletEnabled val="1"/>
        </dgm:presLayoutVars>
      </dgm:prSet>
      <dgm:spPr/>
      <dgm:t>
        <a:bodyPr/>
        <a:lstStyle/>
        <a:p>
          <a:endParaRPr lang="en-US"/>
        </a:p>
      </dgm:t>
    </dgm:pt>
    <dgm:pt modelId="{B121F442-EF77-4460-9FAB-CDCCA6111BC2}" type="pres">
      <dgm:prSet presAssocID="{B28273DE-E3FC-4955-9585-0A68B3950746}" presName="spNode" presStyleCnt="0"/>
      <dgm:spPr/>
    </dgm:pt>
    <dgm:pt modelId="{F9BDF341-3C22-4B88-8F46-934602291493}" type="pres">
      <dgm:prSet presAssocID="{94395129-DA77-4BA2-ABEF-34BAF5F735B3}" presName="sibTrans" presStyleLbl="sibTrans1D1" presStyleIdx="3" presStyleCnt="14"/>
      <dgm:spPr/>
      <dgm:t>
        <a:bodyPr/>
        <a:lstStyle/>
        <a:p>
          <a:endParaRPr lang="en-US"/>
        </a:p>
      </dgm:t>
    </dgm:pt>
    <dgm:pt modelId="{F9BDBABB-BB83-48E5-BCC2-64B15BDB58D5}" type="pres">
      <dgm:prSet presAssocID="{62069630-56F9-4256-A4E2-5B946E9504D1}" presName="node" presStyleLbl="node1" presStyleIdx="4" presStyleCnt="14" custScaleX="194532" custScaleY="164413">
        <dgm:presLayoutVars>
          <dgm:bulletEnabled val="1"/>
        </dgm:presLayoutVars>
      </dgm:prSet>
      <dgm:spPr/>
      <dgm:t>
        <a:bodyPr/>
        <a:lstStyle/>
        <a:p>
          <a:endParaRPr lang="en-US"/>
        </a:p>
      </dgm:t>
    </dgm:pt>
    <dgm:pt modelId="{DA6E45EB-A3C1-44CB-A489-9175A66F256D}" type="pres">
      <dgm:prSet presAssocID="{62069630-56F9-4256-A4E2-5B946E9504D1}" presName="spNode" presStyleCnt="0"/>
      <dgm:spPr/>
    </dgm:pt>
    <dgm:pt modelId="{D6E92685-9D10-439D-99D8-0AEF3C87D169}" type="pres">
      <dgm:prSet presAssocID="{82BD5BF7-5A3F-46A8-9F94-AAB42D0F202B}" presName="sibTrans" presStyleLbl="sibTrans1D1" presStyleIdx="4" presStyleCnt="14"/>
      <dgm:spPr/>
      <dgm:t>
        <a:bodyPr/>
        <a:lstStyle/>
        <a:p>
          <a:endParaRPr lang="en-US"/>
        </a:p>
      </dgm:t>
    </dgm:pt>
    <dgm:pt modelId="{B2B50A85-A415-43B5-95AC-3D87ACAE0324}" type="pres">
      <dgm:prSet presAssocID="{36BD02D1-3E85-4C24-A0C1-7C309FA42A5E}" presName="node" presStyleLbl="node1" presStyleIdx="5" presStyleCnt="14" custScaleX="187699" custScaleY="173836" custRadScaleRad="107918" custRadScaleInc="-57503">
        <dgm:presLayoutVars>
          <dgm:bulletEnabled val="1"/>
        </dgm:presLayoutVars>
      </dgm:prSet>
      <dgm:spPr/>
      <dgm:t>
        <a:bodyPr/>
        <a:lstStyle/>
        <a:p>
          <a:endParaRPr lang="en-US"/>
        </a:p>
      </dgm:t>
    </dgm:pt>
    <dgm:pt modelId="{60C9EDBA-0F11-4DE6-94DC-9E99C16B3446}" type="pres">
      <dgm:prSet presAssocID="{36BD02D1-3E85-4C24-A0C1-7C309FA42A5E}" presName="spNode" presStyleCnt="0"/>
      <dgm:spPr/>
    </dgm:pt>
    <dgm:pt modelId="{35E5C147-2F94-458B-9587-370342DB4CB4}" type="pres">
      <dgm:prSet presAssocID="{D54FD7B8-4256-4CD0-95DD-501FF632DFD2}" presName="sibTrans" presStyleLbl="sibTrans1D1" presStyleIdx="5" presStyleCnt="14"/>
      <dgm:spPr/>
      <dgm:t>
        <a:bodyPr/>
        <a:lstStyle/>
        <a:p>
          <a:endParaRPr lang="en-US"/>
        </a:p>
      </dgm:t>
    </dgm:pt>
    <dgm:pt modelId="{FEE25012-E182-4EAC-9048-EF7C9B9490AE}" type="pres">
      <dgm:prSet presAssocID="{B889E01B-1E29-4218-A2EA-8A893CA734FA}" presName="node" presStyleLbl="node1" presStyleIdx="6" presStyleCnt="14" custScaleX="189026" custScaleY="202927" custRadScaleRad="113011" custRadScaleInc="-61828">
        <dgm:presLayoutVars>
          <dgm:bulletEnabled val="1"/>
        </dgm:presLayoutVars>
      </dgm:prSet>
      <dgm:spPr/>
      <dgm:t>
        <a:bodyPr/>
        <a:lstStyle/>
        <a:p>
          <a:endParaRPr lang="en-US"/>
        </a:p>
      </dgm:t>
    </dgm:pt>
    <dgm:pt modelId="{DA5F9001-4FD9-419A-987A-976AE5F6AC83}" type="pres">
      <dgm:prSet presAssocID="{B889E01B-1E29-4218-A2EA-8A893CA734FA}" presName="spNode" presStyleCnt="0"/>
      <dgm:spPr/>
    </dgm:pt>
    <dgm:pt modelId="{F6E16706-796D-49A8-91B0-E07E277A807F}" type="pres">
      <dgm:prSet presAssocID="{6B9D9888-7F85-410D-B1B7-1173CCCB12A4}" presName="sibTrans" presStyleLbl="sibTrans1D1" presStyleIdx="6" presStyleCnt="14"/>
      <dgm:spPr/>
      <dgm:t>
        <a:bodyPr/>
        <a:lstStyle/>
        <a:p>
          <a:endParaRPr lang="en-US"/>
        </a:p>
      </dgm:t>
    </dgm:pt>
    <dgm:pt modelId="{CF26A5B9-BAA1-4445-B2A7-329A1FA33537}" type="pres">
      <dgm:prSet presAssocID="{63C82DCD-DD77-49E3-9860-2482FB25CB5A}" presName="node" presStyleLbl="node1" presStyleIdx="7" presStyleCnt="14" custScaleX="183717" custScaleY="198856" custRadScaleRad="93668" custRadScaleInc="-18971">
        <dgm:presLayoutVars>
          <dgm:bulletEnabled val="1"/>
        </dgm:presLayoutVars>
      </dgm:prSet>
      <dgm:spPr/>
      <dgm:t>
        <a:bodyPr/>
        <a:lstStyle/>
        <a:p>
          <a:endParaRPr lang="en-US"/>
        </a:p>
      </dgm:t>
    </dgm:pt>
    <dgm:pt modelId="{F4B87439-18A1-4DBE-B2AF-7D2BA5068053}" type="pres">
      <dgm:prSet presAssocID="{63C82DCD-DD77-49E3-9860-2482FB25CB5A}" presName="spNode" presStyleCnt="0"/>
      <dgm:spPr/>
    </dgm:pt>
    <dgm:pt modelId="{C862E9BF-7DB3-4965-BA8A-5CA51206F694}" type="pres">
      <dgm:prSet presAssocID="{966BF22D-782C-4227-9DC6-DAA96E671C90}" presName="sibTrans" presStyleLbl="sibTrans1D1" presStyleIdx="7" presStyleCnt="14"/>
      <dgm:spPr/>
      <dgm:t>
        <a:bodyPr/>
        <a:lstStyle/>
        <a:p>
          <a:endParaRPr lang="en-US"/>
        </a:p>
      </dgm:t>
    </dgm:pt>
    <dgm:pt modelId="{64A18F35-85D5-4775-9BC9-3869C284E464}" type="pres">
      <dgm:prSet presAssocID="{5BBD86F9-7CC0-4290-AAF6-1B84A9DFF813}" presName="node" presStyleLbl="node1" presStyleIdx="8" presStyleCnt="14" custScaleX="196472" custScaleY="185642" custRadScaleRad="114816" custRadScaleInc="123411">
        <dgm:presLayoutVars>
          <dgm:bulletEnabled val="1"/>
        </dgm:presLayoutVars>
      </dgm:prSet>
      <dgm:spPr/>
      <dgm:t>
        <a:bodyPr/>
        <a:lstStyle/>
        <a:p>
          <a:endParaRPr lang="en-US"/>
        </a:p>
      </dgm:t>
    </dgm:pt>
    <dgm:pt modelId="{C74D33DD-F8BA-4FDF-BA4E-F64AB0763071}" type="pres">
      <dgm:prSet presAssocID="{5BBD86F9-7CC0-4290-AAF6-1B84A9DFF813}" presName="spNode" presStyleCnt="0"/>
      <dgm:spPr/>
    </dgm:pt>
    <dgm:pt modelId="{A75ECB9B-69CD-4137-8845-37623C005319}" type="pres">
      <dgm:prSet presAssocID="{BD59C805-69A1-46B6-B2AE-F8BFE76374C4}" presName="sibTrans" presStyleLbl="sibTrans1D1" presStyleIdx="8" presStyleCnt="14"/>
      <dgm:spPr/>
      <dgm:t>
        <a:bodyPr/>
        <a:lstStyle/>
        <a:p>
          <a:endParaRPr lang="en-US"/>
        </a:p>
      </dgm:t>
    </dgm:pt>
    <dgm:pt modelId="{37843988-F874-420C-B8C9-2182AEE9F763}" type="pres">
      <dgm:prSet presAssocID="{8597E90C-938A-4007-BDA6-7F4DC4614186}" presName="node" presStyleLbl="node1" presStyleIdx="9" presStyleCnt="14" custScaleX="165594" custScaleY="148460" custRadScaleRad="143357" custRadScaleInc="97482">
        <dgm:presLayoutVars>
          <dgm:bulletEnabled val="1"/>
        </dgm:presLayoutVars>
      </dgm:prSet>
      <dgm:spPr/>
      <dgm:t>
        <a:bodyPr/>
        <a:lstStyle/>
        <a:p>
          <a:endParaRPr lang="en-US"/>
        </a:p>
      </dgm:t>
    </dgm:pt>
    <dgm:pt modelId="{07CCBB7F-511E-44E7-87C0-415949A6DE1C}" type="pres">
      <dgm:prSet presAssocID="{8597E90C-938A-4007-BDA6-7F4DC4614186}" presName="spNode" presStyleCnt="0"/>
      <dgm:spPr/>
    </dgm:pt>
    <dgm:pt modelId="{61C1592E-39B4-4A80-9BDA-830958A71657}" type="pres">
      <dgm:prSet presAssocID="{713FF14A-DFA3-4CC0-8A11-58E4D502995B}" presName="sibTrans" presStyleLbl="sibTrans1D1" presStyleIdx="9" presStyleCnt="14"/>
      <dgm:spPr/>
      <dgm:t>
        <a:bodyPr/>
        <a:lstStyle/>
        <a:p>
          <a:endParaRPr lang="en-US"/>
        </a:p>
      </dgm:t>
    </dgm:pt>
    <dgm:pt modelId="{DA42D807-59E2-43D0-87F2-BF971851DDA2}" type="pres">
      <dgm:prSet presAssocID="{CB2240B4-30AB-4ACE-91CB-9260014FF2CE}" presName="node" presStyleLbl="node1" presStyleIdx="10" presStyleCnt="14" custScaleX="200619" custScaleY="187710" custRadScaleRad="125119" custRadScaleInc="8667">
        <dgm:presLayoutVars>
          <dgm:bulletEnabled val="1"/>
        </dgm:presLayoutVars>
      </dgm:prSet>
      <dgm:spPr/>
      <dgm:t>
        <a:bodyPr/>
        <a:lstStyle/>
        <a:p>
          <a:endParaRPr lang="en-US"/>
        </a:p>
      </dgm:t>
    </dgm:pt>
    <dgm:pt modelId="{9CA2672C-FD95-46DF-86B7-B44D3EB44C9A}" type="pres">
      <dgm:prSet presAssocID="{CB2240B4-30AB-4ACE-91CB-9260014FF2CE}" presName="spNode" presStyleCnt="0"/>
      <dgm:spPr/>
    </dgm:pt>
    <dgm:pt modelId="{AE0C5FBE-4931-471B-9864-65802804196D}" type="pres">
      <dgm:prSet presAssocID="{54952408-5AB3-4FE5-87E4-E485751F55FF}" presName="sibTrans" presStyleLbl="sibTrans1D1" presStyleIdx="10" presStyleCnt="14"/>
      <dgm:spPr/>
      <dgm:t>
        <a:bodyPr/>
        <a:lstStyle/>
        <a:p>
          <a:endParaRPr lang="en-US"/>
        </a:p>
      </dgm:t>
    </dgm:pt>
    <dgm:pt modelId="{48E84AA9-DBA8-4D53-B6FC-2DBB2E8F9158}" type="pres">
      <dgm:prSet presAssocID="{7EC2C54A-7FFA-42B2-AB31-606BABD59C2E}" presName="node" presStyleLbl="node1" presStyleIdx="11" presStyleCnt="14" custScaleX="188131" custScaleY="176803" custRadScaleRad="130934" custRadScaleInc="-57914">
        <dgm:presLayoutVars>
          <dgm:bulletEnabled val="1"/>
        </dgm:presLayoutVars>
      </dgm:prSet>
      <dgm:spPr/>
      <dgm:t>
        <a:bodyPr/>
        <a:lstStyle/>
        <a:p>
          <a:endParaRPr lang="en-US"/>
        </a:p>
      </dgm:t>
    </dgm:pt>
    <dgm:pt modelId="{56313D59-02D0-4C77-B25A-B70C65A1945C}" type="pres">
      <dgm:prSet presAssocID="{7EC2C54A-7FFA-42B2-AB31-606BABD59C2E}" presName="spNode" presStyleCnt="0"/>
      <dgm:spPr/>
    </dgm:pt>
    <dgm:pt modelId="{C1C0E7E1-0F7D-42EE-B5D1-96700107D9C3}" type="pres">
      <dgm:prSet presAssocID="{9939ACB5-8819-4A2B-89D2-02063092C7CF}" presName="sibTrans" presStyleLbl="sibTrans1D1" presStyleIdx="11" presStyleCnt="14"/>
      <dgm:spPr/>
      <dgm:t>
        <a:bodyPr/>
        <a:lstStyle/>
        <a:p>
          <a:endParaRPr lang="en-US"/>
        </a:p>
      </dgm:t>
    </dgm:pt>
    <dgm:pt modelId="{C3D16328-F68E-4EED-BF95-F57774DFB988}" type="pres">
      <dgm:prSet presAssocID="{A5C14DEA-E37E-4BEC-B941-EC4AA6634349}" presName="node" presStyleLbl="node1" presStyleIdx="12" presStyleCnt="14" custScaleX="198149" custScaleY="194710" custRadScaleRad="132611" custRadScaleInc="-153244">
        <dgm:presLayoutVars>
          <dgm:bulletEnabled val="1"/>
        </dgm:presLayoutVars>
      </dgm:prSet>
      <dgm:spPr/>
      <dgm:t>
        <a:bodyPr/>
        <a:lstStyle/>
        <a:p>
          <a:endParaRPr lang="en-US"/>
        </a:p>
      </dgm:t>
    </dgm:pt>
    <dgm:pt modelId="{46DBFF8B-3AB3-4C20-B883-70D111DB0863}" type="pres">
      <dgm:prSet presAssocID="{A5C14DEA-E37E-4BEC-B941-EC4AA6634349}" presName="spNode" presStyleCnt="0"/>
      <dgm:spPr/>
    </dgm:pt>
    <dgm:pt modelId="{D2F0069D-9597-4F9E-B1CB-D26C9D66021B}" type="pres">
      <dgm:prSet presAssocID="{E95BAD71-1599-4439-8DF8-AB36B3992449}" presName="sibTrans" presStyleLbl="sibTrans1D1" presStyleIdx="12" presStyleCnt="14"/>
      <dgm:spPr/>
      <dgm:t>
        <a:bodyPr/>
        <a:lstStyle/>
        <a:p>
          <a:endParaRPr lang="en-US"/>
        </a:p>
      </dgm:t>
    </dgm:pt>
    <dgm:pt modelId="{793F3413-6343-4157-A13A-5BAF93CE6066}" type="pres">
      <dgm:prSet presAssocID="{E9AEDCFC-A0BA-444C-8E0B-4C10D9ABDAA5}" presName="node" presStyleLbl="node1" presStyleIdx="13" presStyleCnt="14" custScaleX="210382" custScaleY="138084" custRadScaleRad="119683" custRadScaleInc="-204006">
        <dgm:presLayoutVars>
          <dgm:bulletEnabled val="1"/>
        </dgm:presLayoutVars>
      </dgm:prSet>
      <dgm:spPr/>
      <dgm:t>
        <a:bodyPr/>
        <a:lstStyle/>
        <a:p>
          <a:endParaRPr lang="en-US"/>
        </a:p>
      </dgm:t>
    </dgm:pt>
    <dgm:pt modelId="{39F1327F-303E-4090-A6BF-35AE9D7F232E}" type="pres">
      <dgm:prSet presAssocID="{E9AEDCFC-A0BA-444C-8E0B-4C10D9ABDAA5}" presName="spNode" presStyleCnt="0"/>
      <dgm:spPr/>
    </dgm:pt>
    <dgm:pt modelId="{9605155F-C4AF-45AD-B149-7955773805D7}" type="pres">
      <dgm:prSet presAssocID="{8CF0F2F8-3FB7-41A6-944A-96C47D2CEA4A}" presName="sibTrans" presStyleLbl="sibTrans1D1" presStyleIdx="13" presStyleCnt="14"/>
      <dgm:spPr/>
      <dgm:t>
        <a:bodyPr/>
        <a:lstStyle/>
        <a:p>
          <a:endParaRPr lang="en-US"/>
        </a:p>
      </dgm:t>
    </dgm:pt>
  </dgm:ptLst>
  <dgm:cxnLst>
    <dgm:cxn modelId="{5B3C9928-8B7E-4167-9BD1-F1220107771C}" srcId="{29BF2D85-08B9-4C51-896C-3A374D92B429}" destId="{E9AEDCFC-A0BA-444C-8E0B-4C10D9ABDAA5}" srcOrd="13" destOrd="0" parTransId="{84484A8A-9C2A-4153-AD98-BF2655CA16E4}" sibTransId="{8CF0F2F8-3FB7-41A6-944A-96C47D2CEA4A}"/>
    <dgm:cxn modelId="{92C875C7-99B2-44B8-A80F-0431A7FBF225}" type="presOf" srcId="{63C82DCD-DD77-49E3-9860-2482FB25CB5A}" destId="{CF26A5B9-BAA1-4445-B2A7-329A1FA33537}" srcOrd="0" destOrd="0" presId="urn:microsoft.com/office/officeart/2005/8/layout/cycle5"/>
    <dgm:cxn modelId="{213DA49B-080E-4D31-8B1B-030C0C172B2F}" type="presOf" srcId="{94395129-DA77-4BA2-ABEF-34BAF5F735B3}" destId="{F9BDF341-3C22-4B88-8F46-934602291493}" srcOrd="0" destOrd="0" presId="urn:microsoft.com/office/officeart/2005/8/layout/cycle5"/>
    <dgm:cxn modelId="{BF39DA18-3A99-4770-874E-BF4711155A06}" type="presOf" srcId="{4CE68051-4921-4B3C-944D-7C45799A87AC}" destId="{E1BFF602-D5D1-4EBB-BE0E-16F880BFB8EC}" srcOrd="0" destOrd="0" presId="urn:microsoft.com/office/officeart/2005/8/layout/cycle5"/>
    <dgm:cxn modelId="{86F50C12-7BCA-4659-8063-57B562E76354}" type="presOf" srcId="{7EC2C54A-7FFA-42B2-AB31-606BABD59C2E}" destId="{48E84AA9-DBA8-4D53-B6FC-2DBB2E8F9158}" srcOrd="0" destOrd="0" presId="urn:microsoft.com/office/officeart/2005/8/layout/cycle5"/>
    <dgm:cxn modelId="{6F7C4935-2E59-48F8-BB28-8A2A6881F6FB}" type="presOf" srcId="{62069630-56F9-4256-A4E2-5B946E9504D1}" destId="{F9BDBABB-BB83-48E5-BCC2-64B15BDB58D5}" srcOrd="0" destOrd="0" presId="urn:microsoft.com/office/officeart/2005/8/layout/cycle5"/>
    <dgm:cxn modelId="{63EE3929-3511-4A69-972E-DE0C08933F51}" type="presOf" srcId="{8E718AFA-603D-4597-B0F0-BFE3179A5FB7}" destId="{BAB2F736-0405-45B9-9E24-506AF8716438}" srcOrd="0" destOrd="0" presId="urn:microsoft.com/office/officeart/2005/8/layout/cycle5"/>
    <dgm:cxn modelId="{55E01C8E-8496-42BB-B0BF-64EFB5740EC0}" type="presOf" srcId="{BD59C805-69A1-46B6-B2AE-F8BFE76374C4}" destId="{A75ECB9B-69CD-4137-8845-37623C005319}" srcOrd="0" destOrd="0" presId="urn:microsoft.com/office/officeart/2005/8/layout/cycle5"/>
    <dgm:cxn modelId="{CF0D62F5-1DE3-4A19-86C4-C6028102D95F}" srcId="{29BF2D85-08B9-4C51-896C-3A374D92B429}" destId="{8597E90C-938A-4007-BDA6-7F4DC4614186}" srcOrd="9" destOrd="0" parTransId="{9E7080BE-074F-45AB-89D2-7F5ADB9FC8D2}" sibTransId="{713FF14A-DFA3-4CC0-8A11-58E4D502995B}"/>
    <dgm:cxn modelId="{F2C28F1D-B894-419C-AF94-085B7CC3950B}" srcId="{29BF2D85-08B9-4C51-896C-3A374D92B429}" destId="{5BBD86F9-7CC0-4290-AAF6-1B84A9DFF813}" srcOrd="8" destOrd="0" parTransId="{22276751-BC31-49EA-997D-DE8B0715D64C}" sibTransId="{BD59C805-69A1-46B6-B2AE-F8BFE76374C4}"/>
    <dgm:cxn modelId="{1BDCE58D-BEC2-4F77-9333-AC81E127E199}" srcId="{29BF2D85-08B9-4C51-896C-3A374D92B429}" destId="{CB2240B4-30AB-4ACE-91CB-9260014FF2CE}" srcOrd="10" destOrd="0" parTransId="{A147282C-2807-44EE-8F90-D0F8220167CA}" sibTransId="{54952408-5AB3-4FE5-87E4-E485751F55FF}"/>
    <dgm:cxn modelId="{1C0C237A-8880-4A96-A3E3-3E72F177A074}" srcId="{29BF2D85-08B9-4C51-896C-3A374D92B429}" destId="{36BD02D1-3E85-4C24-A0C1-7C309FA42A5E}" srcOrd="5" destOrd="0" parTransId="{3B409D61-E17B-4478-B9E2-B78B481880A0}" sibTransId="{D54FD7B8-4256-4CD0-95DD-501FF632DFD2}"/>
    <dgm:cxn modelId="{C666E6D4-47B0-4B66-8217-23D21CFF9C64}" type="presOf" srcId="{36BD02D1-3E85-4C24-A0C1-7C309FA42A5E}" destId="{B2B50A85-A415-43B5-95AC-3D87ACAE0324}" srcOrd="0" destOrd="0" presId="urn:microsoft.com/office/officeart/2005/8/layout/cycle5"/>
    <dgm:cxn modelId="{ABBB6D88-33BB-4176-A405-CDCE19BBAA88}" type="presOf" srcId="{E95BAD71-1599-4439-8DF8-AB36B3992449}" destId="{D2F0069D-9597-4F9E-B1CB-D26C9D66021B}" srcOrd="0" destOrd="0" presId="urn:microsoft.com/office/officeart/2005/8/layout/cycle5"/>
    <dgm:cxn modelId="{F7000911-9979-49AF-8429-6BD4462CC5A7}" srcId="{29BF2D85-08B9-4C51-896C-3A374D92B429}" destId="{92CFBBC8-2B69-45B1-A3A1-37599A1C7897}" srcOrd="2" destOrd="0" parTransId="{14DA2CA4-9CFF-47D4-BCC5-1F5BEEBCDAB1}" sibTransId="{E8177ED8-74B1-4AE9-BD94-75BFFD02D9C1}"/>
    <dgm:cxn modelId="{7418F47A-E402-467A-8974-DD1137730DC0}" type="presOf" srcId="{8AB33F16-8C82-46E3-8738-AA8CEA615E4F}" destId="{2D9B5BA8-27A0-4D08-A2AB-10C5E5807D0F}" srcOrd="0" destOrd="0" presId="urn:microsoft.com/office/officeart/2005/8/layout/cycle5"/>
    <dgm:cxn modelId="{758F35CA-6241-47F2-854A-64078359AC3D}" type="presOf" srcId="{29BF2D85-08B9-4C51-896C-3A374D92B429}" destId="{53666B93-A0F9-4BDE-8177-6F0769062350}" srcOrd="0" destOrd="0" presId="urn:microsoft.com/office/officeart/2005/8/layout/cycle5"/>
    <dgm:cxn modelId="{21C524C7-9729-4404-9F1D-8FC1F9A0AAFB}" type="presOf" srcId="{E8177ED8-74B1-4AE9-BD94-75BFFD02D9C1}" destId="{1697CF9F-1CFE-4393-8801-1D5D70004731}" srcOrd="0" destOrd="0" presId="urn:microsoft.com/office/officeart/2005/8/layout/cycle5"/>
    <dgm:cxn modelId="{F93DA60B-D1FA-4C10-B12B-E7E1EFEFC2A8}" type="presOf" srcId="{B28273DE-E3FC-4955-9585-0A68B3950746}" destId="{93FE9019-50DF-4286-A16F-DA4C6A3D69F5}" srcOrd="0" destOrd="0" presId="urn:microsoft.com/office/officeart/2005/8/layout/cycle5"/>
    <dgm:cxn modelId="{1A950374-254A-41DE-8FC8-C662C30764C9}" type="presOf" srcId="{8597E90C-938A-4007-BDA6-7F4DC4614186}" destId="{37843988-F874-420C-B8C9-2182AEE9F763}" srcOrd="0" destOrd="0" presId="urn:microsoft.com/office/officeart/2005/8/layout/cycle5"/>
    <dgm:cxn modelId="{AE92E27B-21E8-482A-9A48-D4626B1D29E6}" srcId="{29BF2D85-08B9-4C51-896C-3A374D92B429}" destId="{B28273DE-E3FC-4955-9585-0A68B3950746}" srcOrd="3" destOrd="0" parTransId="{3D725A78-419A-4DF8-A99D-C049F58013B5}" sibTransId="{94395129-DA77-4BA2-ABEF-34BAF5F735B3}"/>
    <dgm:cxn modelId="{1372BF17-7E07-4389-9A2C-F149528E5F1D}" type="presOf" srcId="{3E96AA41-2B36-46BF-AA7D-BB37D5B5C8B2}" destId="{20D72F24-2538-4418-AA03-E7778690A11B}" srcOrd="0" destOrd="0" presId="urn:microsoft.com/office/officeart/2005/8/layout/cycle5"/>
    <dgm:cxn modelId="{7228C9EB-031E-47D7-9553-31B43A4650A3}" type="presOf" srcId="{E9AEDCFC-A0BA-444C-8E0B-4C10D9ABDAA5}" destId="{793F3413-6343-4157-A13A-5BAF93CE6066}" srcOrd="0" destOrd="0" presId="urn:microsoft.com/office/officeart/2005/8/layout/cycle5"/>
    <dgm:cxn modelId="{19911D8B-1CE8-44F6-B493-38E539FC12E1}" type="presOf" srcId="{54952408-5AB3-4FE5-87E4-E485751F55FF}" destId="{AE0C5FBE-4931-471B-9864-65802804196D}" srcOrd="0" destOrd="0" presId="urn:microsoft.com/office/officeart/2005/8/layout/cycle5"/>
    <dgm:cxn modelId="{769E3378-2A30-4DAC-A4DE-E91CD46E08B5}" srcId="{29BF2D85-08B9-4C51-896C-3A374D92B429}" destId="{62069630-56F9-4256-A4E2-5B946E9504D1}" srcOrd="4" destOrd="0" parTransId="{7DD7B97D-9A0A-4E8B-9FFD-0F62EB1544DF}" sibTransId="{82BD5BF7-5A3F-46A8-9F94-AAB42D0F202B}"/>
    <dgm:cxn modelId="{3BA49AE1-60D8-4469-AC66-AB58A48CEA8C}" srcId="{29BF2D85-08B9-4C51-896C-3A374D92B429}" destId="{8AB33F16-8C82-46E3-8738-AA8CEA615E4F}" srcOrd="0" destOrd="0" parTransId="{B1677244-3E80-4015-9B07-D7DB8CD11905}" sibTransId="{4CE68051-4921-4B3C-944D-7C45799A87AC}"/>
    <dgm:cxn modelId="{92EC8110-2D59-4067-8EA1-0C902D54A874}" type="presOf" srcId="{713FF14A-DFA3-4CC0-8A11-58E4D502995B}" destId="{61C1592E-39B4-4A80-9BDA-830958A71657}" srcOrd="0" destOrd="0" presId="urn:microsoft.com/office/officeart/2005/8/layout/cycle5"/>
    <dgm:cxn modelId="{C49ED893-EC78-478E-9657-9D90CBD60A27}" type="presOf" srcId="{966BF22D-782C-4227-9DC6-DAA96E671C90}" destId="{C862E9BF-7DB3-4965-BA8A-5CA51206F694}" srcOrd="0" destOrd="0" presId="urn:microsoft.com/office/officeart/2005/8/layout/cycle5"/>
    <dgm:cxn modelId="{38509AF7-47A1-45DE-8CD8-29B11E32103A}" type="presOf" srcId="{B889E01B-1E29-4218-A2EA-8A893CA734FA}" destId="{FEE25012-E182-4EAC-9048-EF7C9B9490AE}" srcOrd="0" destOrd="0" presId="urn:microsoft.com/office/officeart/2005/8/layout/cycle5"/>
    <dgm:cxn modelId="{13128275-9544-4CA0-B2A2-C476C2945467}" type="presOf" srcId="{9939ACB5-8819-4A2B-89D2-02063092C7CF}" destId="{C1C0E7E1-0F7D-42EE-B5D1-96700107D9C3}" srcOrd="0" destOrd="0" presId="urn:microsoft.com/office/officeart/2005/8/layout/cycle5"/>
    <dgm:cxn modelId="{EE01E1DA-8F01-4898-BF0E-55788FF4C5C4}" type="presOf" srcId="{82BD5BF7-5A3F-46A8-9F94-AAB42D0F202B}" destId="{D6E92685-9D10-439D-99D8-0AEF3C87D169}" srcOrd="0" destOrd="0" presId="urn:microsoft.com/office/officeart/2005/8/layout/cycle5"/>
    <dgm:cxn modelId="{8A0BFFA4-5404-4E8A-827B-D9E0F3B507C3}" type="presOf" srcId="{8CF0F2F8-3FB7-41A6-944A-96C47D2CEA4A}" destId="{9605155F-C4AF-45AD-B149-7955773805D7}" srcOrd="0" destOrd="0" presId="urn:microsoft.com/office/officeart/2005/8/layout/cycle5"/>
    <dgm:cxn modelId="{DBAF802F-C345-435B-B8B4-09F66E4F87F7}" srcId="{29BF2D85-08B9-4C51-896C-3A374D92B429}" destId="{7EC2C54A-7FFA-42B2-AB31-606BABD59C2E}" srcOrd="11" destOrd="0" parTransId="{7EE86425-AC0C-43B4-93FD-293E7FDCB0C8}" sibTransId="{9939ACB5-8819-4A2B-89D2-02063092C7CF}"/>
    <dgm:cxn modelId="{BC9CA6A1-7904-4AD3-A831-99211DF99E88}" srcId="{29BF2D85-08B9-4C51-896C-3A374D92B429}" destId="{B889E01B-1E29-4218-A2EA-8A893CA734FA}" srcOrd="6" destOrd="0" parTransId="{DE85F2B3-068B-4913-A056-FCDFA8A3E085}" sibTransId="{6B9D9888-7F85-410D-B1B7-1173CCCB12A4}"/>
    <dgm:cxn modelId="{5A09ADA2-A362-410C-BC8E-579C1A35D07B}" srcId="{29BF2D85-08B9-4C51-896C-3A374D92B429}" destId="{A5C14DEA-E37E-4BEC-B941-EC4AA6634349}" srcOrd="12" destOrd="0" parTransId="{386BD825-869F-4063-A304-4C116B4E28F7}" sibTransId="{E95BAD71-1599-4439-8DF8-AB36B3992449}"/>
    <dgm:cxn modelId="{122DF815-85CE-48FF-92CA-9C1318BAD505}" type="presOf" srcId="{D54FD7B8-4256-4CD0-95DD-501FF632DFD2}" destId="{35E5C147-2F94-458B-9587-370342DB4CB4}" srcOrd="0" destOrd="0" presId="urn:microsoft.com/office/officeart/2005/8/layout/cycle5"/>
    <dgm:cxn modelId="{867A6415-6222-486E-B0EC-791D7127AB5E}" type="presOf" srcId="{A5C14DEA-E37E-4BEC-B941-EC4AA6634349}" destId="{C3D16328-F68E-4EED-BF95-F57774DFB988}" srcOrd="0" destOrd="0" presId="urn:microsoft.com/office/officeart/2005/8/layout/cycle5"/>
    <dgm:cxn modelId="{72024F00-64A8-404B-8E13-42A0EC2D8644}" type="presOf" srcId="{6B9D9888-7F85-410D-B1B7-1173CCCB12A4}" destId="{F6E16706-796D-49A8-91B0-E07E277A807F}" srcOrd="0" destOrd="0" presId="urn:microsoft.com/office/officeart/2005/8/layout/cycle5"/>
    <dgm:cxn modelId="{85ACA69B-11EC-47A4-A7BA-A59537CB1B67}" type="presOf" srcId="{CB2240B4-30AB-4ACE-91CB-9260014FF2CE}" destId="{DA42D807-59E2-43D0-87F2-BF971851DDA2}" srcOrd="0" destOrd="0" presId="urn:microsoft.com/office/officeart/2005/8/layout/cycle5"/>
    <dgm:cxn modelId="{6F844E9E-4002-4803-B364-6DE84EDCD230}" type="presOf" srcId="{92CFBBC8-2B69-45B1-A3A1-37599A1C7897}" destId="{F1A4D979-B420-4B76-B70F-3BDD0529D816}" srcOrd="0" destOrd="0" presId="urn:microsoft.com/office/officeart/2005/8/layout/cycle5"/>
    <dgm:cxn modelId="{4859B2E9-0CCB-4900-9545-E9E217419B01}" srcId="{29BF2D85-08B9-4C51-896C-3A374D92B429}" destId="{8E718AFA-603D-4597-B0F0-BFE3179A5FB7}" srcOrd="1" destOrd="0" parTransId="{3E811115-0D77-47A9-899D-83FEA9527605}" sibTransId="{3E96AA41-2B36-46BF-AA7D-BB37D5B5C8B2}"/>
    <dgm:cxn modelId="{D31D00DC-C099-4AD4-A649-29ABDABD8B7A}" srcId="{29BF2D85-08B9-4C51-896C-3A374D92B429}" destId="{63C82DCD-DD77-49E3-9860-2482FB25CB5A}" srcOrd="7" destOrd="0" parTransId="{8B5E274E-F212-4D46-B2B6-709C7FCEC040}" sibTransId="{966BF22D-782C-4227-9DC6-DAA96E671C90}"/>
    <dgm:cxn modelId="{59780EA5-C10E-4299-BB79-532290E50A00}" type="presOf" srcId="{5BBD86F9-7CC0-4290-AAF6-1B84A9DFF813}" destId="{64A18F35-85D5-4775-9BC9-3869C284E464}" srcOrd="0" destOrd="0" presId="urn:microsoft.com/office/officeart/2005/8/layout/cycle5"/>
    <dgm:cxn modelId="{4BED5602-B264-4438-9F45-43191DDA2974}" type="presParOf" srcId="{53666B93-A0F9-4BDE-8177-6F0769062350}" destId="{2D9B5BA8-27A0-4D08-A2AB-10C5E5807D0F}" srcOrd="0" destOrd="0" presId="urn:microsoft.com/office/officeart/2005/8/layout/cycle5"/>
    <dgm:cxn modelId="{812C1139-D275-4DAD-9086-9FB614A779B1}" type="presParOf" srcId="{53666B93-A0F9-4BDE-8177-6F0769062350}" destId="{3ED3DA7E-A61A-44F4-A2D6-73806D3B6829}" srcOrd="1" destOrd="0" presId="urn:microsoft.com/office/officeart/2005/8/layout/cycle5"/>
    <dgm:cxn modelId="{06078FDE-1627-4A98-BC58-A29F434FFC8C}" type="presParOf" srcId="{53666B93-A0F9-4BDE-8177-6F0769062350}" destId="{E1BFF602-D5D1-4EBB-BE0E-16F880BFB8EC}" srcOrd="2" destOrd="0" presId="urn:microsoft.com/office/officeart/2005/8/layout/cycle5"/>
    <dgm:cxn modelId="{AB35E76D-DB65-4E95-A196-387C8A333C70}" type="presParOf" srcId="{53666B93-A0F9-4BDE-8177-6F0769062350}" destId="{BAB2F736-0405-45B9-9E24-506AF8716438}" srcOrd="3" destOrd="0" presId="urn:microsoft.com/office/officeart/2005/8/layout/cycle5"/>
    <dgm:cxn modelId="{F96FD956-859D-414B-9852-1B5BD662E431}" type="presParOf" srcId="{53666B93-A0F9-4BDE-8177-6F0769062350}" destId="{CB37E787-0E4A-401C-B69B-FBFA37B180AA}" srcOrd="4" destOrd="0" presId="urn:microsoft.com/office/officeart/2005/8/layout/cycle5"/>
    <dgm:cxn modelId="{8BD985FC-20FF-40B2-86CE-39A66A2FB139}" type="presParOf" srcId="{53666B93-A0F9-4BDE-8177-6F0769062350}" destId="{20D72F24-2538-4418-AA03-E7778690A11B}" srcOrd="5" destOrd="0" presId="urn:microsoft.com/office/officeart/2005/8/layout/cycle5"/>
    <dgm:cxn modelId="{3809CD72-3419-433D-ABFC-2F13A462B87E}" type="presParOf" srcId="{53666B93-A0F9-4BDE-8177-6F0769062350}" destId="{F1A4D979-B420-4B76-B70F-3BDD0529D816}" srcOrd="6" destOrd="0" presId="urn:microsoft.com/office/officeart/2005/8/layout/cycle5"/>
    <dgm:cxn modelId="{F6CD5FF5-49DC-44B1-9C41-52CFD25E8653}" type="presParOf" srcId="{53666B93-A0F9-4BDE-8177-6F0769062350}" destId="{E75CC0E1-3EBC-4BE2-BF56-C3DDA345AB6B}" srcOrd="7" destOrd="0" presId="urn:microsoft.com/office/officeart/2005/8/layout/cycle5"/>
    <dgm:cxn modelId="{FFF8ACC1-97D2-46EA-B23E-527184D08166}" type="presParOf" srcId="{53666B93-A0F9-4BDE-8177-6F0769062350}" destId="{1697CF9F-1CFE-4393-8801-1D5D70004731}" srcOrd="8" destOrd="0" presId="urn:microsoft.com/office/officeart/2005/8/layout/cycle5"/>
    <dgm:cxn modelId="{0668E4B0-3E39-42BD-9C1F-49B4E5567A57}" type="presParOf" srcId="{53666B93-A0F9-4BDE-8177-6F0769062350}" destId="{93FE9019-50DF-4286-A16F-DA4C6A3D69F5}" srcOrd="9" destOrd="0" presId="urn:microsoft.com/office/officeart/2005/8/layout/cycle5"/>
    <dgm:cxn modelId="{69720035-7435-48CD-B7B7-05340685DEA9}" type="presParOf" srcId="{53666B93-A0F9-4BDE-8177-6F0769062350}" destId="{B121F442-EF77-4460-9FAB-CDCCA6111BC2}" srcOrd="10" destOrd="0" presId="urn:microsoft.com/office/officeart/2005/8/layout/cycle5"/>
    <dgm:cxn modelId="{4DAFBEF6-AD8E-48A4-B900-5242F069E370}" type="presParOf" srcId="{53666B93-A0F9-4BDE-8177-6F0769062350}" destId="{F9BDF341-3C22-4B88-8F46-934602291493}" srcOrd="11" destOrd="0" presId="urn:microsoft.com/office/officeart/2005/8/layout/cycle5"/>
    <dgm:cxn modelId="{A8989ECC-A2D9-4A18-A2D4-93330108586E}" type="presParOf" srcId="{53666B93-A0F9-4BDE-8177-6F0769062350}" destId="{F9BDBABB-BB83-48E5-BCC2-64B15BDB58D5}" srcOrd="12" destOrd="0" presId="urn:microsoft.com/office/officeart/2005/8/layout/cycle5"/>
    <dgm:cxn modelId="{ABAE3848-30A7-4715-A610-A0FC2FE4D199}" type="presParOf" srcId="{53666B93-A0F9-4BDE-8177-6F0769062350}" destId="{DA6E45EB-A3C1-44CB-A489-9175A66F256D}" srcOrd="13" destOrd="0" presId="urn:microsoft.com/office/officeart/2005/8/layout/cycle5"/>
    <dgm:cxn modelId="{204F92A5-6F40-4E86-AC7A-6D3B6C89939A}" type="presParOf" srcId="{53666B93-A0F9-4BDE-8177-6F0769062350}" destId="{D6E92685-9D10-439D-99D8-0AEF3C87D169}" srcOrd="14" destOrd="0" presId="urn:microsoft.com/office/officeart/2005/8/layout/cycle5"/>
    <dgm:cxn modelId="{DA1BCE03-B037-41BD-8C16-1AE1CA18C581}" type="presParOf" srcId="{53666B93-A0F9-4BDE-8177-6F0769062350}" destId="{B2B50A85-A415-43B5-95AC-3D87ACAE0324}" srcOrd="15" destOrd="0" presId="urn:microsoft.com/office/officeart/2005/8/layout/cycle5"/>
    <dgm:cxn modelId="{6ACC058F-831E-48CE-A80C-695B10AF6D40}" type="presParOf" srcId="{53666B93-A0F9-4BDE-8177-6F0769062350}" destId="{60C9EDBA-0F11-4DE6-94DC-9E99C16B3446}" srcOrd="16" destOrd="0" presId="urn:microsoft.com/office/officeart/2005/8/layout/cycle5"/>
    <dgm:cxn modelId="{5E4CD9C5-16BC-4C9F-B682-D2F96C1F3201}" type="presParOf" srcId="{53666B93-A0F9-4BDE-8177-6F0769062350}" destId="{35E5C147-2F94-458B-9587-370342DB4CB4}" srcOrd="17" destOrd="0" presId="urn:microsoft.com/office/officeart/2005/8/layout/cycle5"/>
    <dgm:cxn modelId="{FF537C1D-CA8B-44C0-A428-C85C7C2F92BD}" type="presParOf" srcId="{53666B93-A0F9-4BDE-8177-6F0769062350}" destId="{FEE25012-E182-4EAC-9048-EF7C9B9490AE}" srcOrd="18" destOrd="0" presId="urn:microsoft.com/office/officeart/2005/8/layout/cycle5"/>
    <dgm:cxn modelId="{E3A1CE31-E19D-4727-9CE2-2E9344468DE8}" type="presParOf" srcId="{53666B93-A0F9-4BDE-8177-6F0769062350}" destId="{DA5F9001-4FD9-419A-987A-976AE5F6AC83}" srcOrd="19" destOrd="0" presId="urn:microsoft.com/office/officeart/2005/8/layout/cycle5"/>
    <dgm:cxn modelId="{73CD5843-2383-4D7F-A904-7A916DA15BD5}" type="presParOf" srcId="{53666B93-A0F9-4BDE-8177-6F0769062350}" destId="{F6E16706-796D-49A8-91B0-E07E277A807F}" srcOrd="20" destOrd="0" presId="urn:microsoft.com/office/officeart/2005/8/layout/cycle5"/>
    <dgm:cxn modelId="{18AEA28B-3060-4F7E-A5F4-6C8E3C051A33}" type="presParOf" srcId="{53666B93-A0F9-4BDE-8177-6F0769062350}" destId="{CF26A5B9-BAA1-4445-B2A7-329A1FA33537}" srcOrd="21" destOrd="0" presId="urn:microsoft.com/office/officeart/2005/8/layout/cycle5"/>
    <dgm:cxn modelId="{7CFB0629-7BE9-4397-9FCF-55DB55E4EEC5}" type="presParOf" srcId="{53666B93-A0F9-4BDE-8177-6F0769062350}" destId="{F4B87439-18A1-4DBE-B2AF-7D2BA5068053}" srcOrd="22" destOrd="0" presId="urn:microsoft.com/office/officeart/2005/8/layout/cycle5"/>
    <dgm:cxn modelId="{588BF5D8-49FC-4886-8A3A-9B6939D8CCB2}" type="presParOf" srcId="{53666B93-A0F9-4BDE-8177-6F0769062350}" destId="{C862E9BF-7DB3-4965-BA8A-5CA51206F694}" srcOrd="23" destOrd="0" presId="urn:microsoft.com/office/officeart/2005/8/layout/cycle5"/>
    <dgm:cxn modelId="{76CEE5A9-1E25-4F03-B8F6-4A2D507EA4D2}" type="presParOf" srcId="{53666B93-A0F9-4BDE-8177-6F0769062350}" destId="{64A18F35-85D5-4775-9BC9-3869C284E464}" srcOrd="24" destOrd="0" presId="urn:microsoft.com/office/officeart/2005/8/layout/cycle5"/>
    <dgm:cxn modelId="{26F9385C-A055-4273-A6FE-49930EF7E486}" type="presParOf" srcId="{53666B93-A0F9-4BDE-8177-6F0769062350}" destId="{C74D33DD-F8BA-4FDF-BA4E-F64AB0763071}" srcOrd="25" destOrd="0" presId="urn:microsoft.com/office/officeart/2005/8/layout/cycle5"/>
    <dgm:cxn modelId="{C19649D6-1F26-459F-8899-5A9170E7A960}" type="presParOf" srcId="{53666B93-A0F9-4BDE-8177-6F0769062350}" destId="{A75ECB9B-69CD-4137-8845-37623C005319}" srcOrd="26" destOrd="0" presId="urn:microsoft.com/office/officeart/2005/8/layout/cycle5"/>
    <dgm:cxn modelId="{86FEB900-E5BB-4562-8098-FB597FC4E186}" type="presParOf" srcId="{53666B93-A0F9-4BDE-8177-6F0769062350}" destId="{37843988-F874-420C-B8C9-2182AEE9F763}" srcOrd="27" destOrd="0" presId="urn:microsoft.com/office/officeart/2005/8/layout/cycle5"/>
    <dgm:cxn modelId="{A0835077-45CA-42A4-84EE-2D73B00D5CC6}" type="presParOf" srcId="{53666B93-A0F9-4BDE-8177-6F0769062350}" destId="{07CCBB7F-511E-44E7-87C0-415949A6DE1C}" srcOrd="28" destOrd="0" presId="urn:microsoft.com/office/officeart/2005/8/layout/cycle5"/>
    <dgm:cxn modelId="{FDBE4303-87B1-4D47-9DAF-BC818FD76A19}" type="presParOf" srcId="{53666B93-A0F9-4BDE-8177-6F0769062350}" destId="{61C1592E-39B4-4A80-9BDA-830958A71657}" srcOrd="29" destOrd="0" presId="urn:microsoft.com/office/officeart/2005/8/layout/cycle5"/>
    <dgm:cxn modelId="{E6639A7A-CBE1-4B1A-A8FB-03E09763F781}" type="presParOf" srcId="{53666B93-A0F9-4BDE-8177-6F0769062350}" destId="{DA42D807-59E2-43D0-87F2-BF971851DDA2}" srcOrd="30" destOrd="0" presId="urn:microsoft.com/office/officeart/2005/8/layout/cycle5"/>
    <dgm:cxn modelId="{4B5011B3-2B58-4B3B-BB64-0ABCD0B1AEB4}" type="presParOf" srcId="{53666B93-A0F9-4BDE-8177-6F0769062350}" destId="{9CA2672C-FD95-46DF-86B7-B44D3EB44C9A}" srcOrd="31" destOrd="0" presId="urn:microsoft.com/office/officeart/2005/8/layout/cycle5"/>
    <dgm:cxn modelId="{2143CDA9-5A98-49FE-967F-1118A6D255CC}" type="presParOf" srcId="{53666B93-A0F9-4BDE-8177-6F0769062350}" destId="{AE0C5FBE-4931-471B-9864-65802804196D}" srcOrd="32" destOrd="0" presId="urn:microsoft.com/office/officeart/2005/8/layout/cycle5"/>
    <dgm:cxn modelId="{6CAE30DA-7AEB-4D16-B61A-C4D46B5D5886}" type="presParOf" srcId="{53666B93-A0F9-4BDE-8177-6F0769062350}" destId="{48E84AA9-DBA8-4D53-B6FC-2DBB2E8F9158}" srcOrd="33" destOrd="0" presId="urn:microsoft.com/office/officeart/2005/8/layout/cycle5"/>
    <dgm:cxn modelId="{1407A257-A331-4C26-A495-8C6C22A37CDA}" type="presParOf" srcId="{53666B93-A0F9-4BDE-8177-6F0769062350}" destId="{56313D59-02D0-4C77-B25A-B70C65A1945C}" srcOrd="34" destOrd="0" presId="urn:microsoft.com/office/officeart/2005/8/layout/cycle5"/>
    <dgm:cxn modelId="{4F492198-FAFC-4D11-B226-C8EE2B5DC137}" type="presParOf" srcId="{53666B93-A0F9-4BDE-8177-6F0769062350}" destId="{C1C0E7E1-0F7D-42EE-B5D1-96700107D9C3}" srcOrd="35" destOrd="0" presId="urn:microsoft.com/office/officeart/2005/8/layout/cycle5"/>
    <dgm:cxn modelId="{3B2B9D5F-A647-4423-8D50-84EA04CB9529}" type="presParOf" srcId="{53666B93-A0F9-4BDE-8177-6F0769062350}" destId="{C3D16328-F68E-4EED-BF95-F57774DFB988}" srcOrd="36" destOrd="0" presId="urn:microsoft.com/office/officeart/2005/8/layout/cycle5"/>
    <dgm:cxn modelId="{829861FF-36CB-4CBF-8D10-32CC54B99563}" type="presParOf" srcId="{53666B93-A0F9-4BDE-8177-6F0769062350}" destId="{46DBFF8B-3AB3-4C20-B883-70D111DB0863}" srcOrd="37" destOrd="0" presId="urn:microsoft.com/office/officeart/2005/8/layout/cycle5"/>
    <dgm:cxn modelId="{D069D8F6-1F58-4400-8DD4-28AD2458B7AF}" type="presParOf" srcId="{53666B93-A0F9-4BDE-8177-6F0769062350}" destId="{D2F0069D-9597-4F9E-B1CB-D26C9D66021B}" srcOrd="38" destOrd="0" presId="urn:microsoft.com/office/officeart/2005/8/layout/cycle5"/>
    <dgm:cxn modelId="{09021DA4-1A7A-4DFA-BC8C-5A71CA4167A5}" type="presParOf" srcId="{53666B93-A0F9-4BDE-8177-6F0769062350}" destId="{793F3413-6343-4157-A13A-5BAF93CE6066}" srcOrd="39" destOrd="0" presId="urn:microsoft.com/office/officeart/2005/8/layout/cycle5"/>
    <dgm:cxn modelId="{E9B6E571-CA55-4853-973C-196B7AB31C52}" type="presParOf" srcId="{53666B93-A0F9-4BDE-8177-6F0769062350}" destId="{39F1327F-303E-4090-A6BF-35AE9D7F232E}" srcOrd="40" destOrd="0" presId="urn:microsoft.com/office/officeart/2005/8/layout/cycle5"/>
    <dgm:cxn modelId="{4317A837-2E0E-4ADC-A927-F1D0ADFFD00F}" type="presParOf" srcId="{53666B93-A0F9-4BDE-8177-6F0769062350}" destId="{9605155F-C4AF-45AD-B149-7955773805D7}" srcOrd="4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AAF8607-A203-7A46-8709-21BE34960389}" type="doc">
      <dgm:prSet loTypeId="urn:microsoft.com/office/officeart/2005/8/layout/cycle7" loCatId="" qsTypeId="urn:microsoft.com/office/officeart/2005/8/quickstyle/simple4" qsCatId="simple" csTypeId="urn:microsoft.com/office/officeart/2005/8/colors/colorful1" csCatId="colorful" phldr="1"/>
      <dgm:spPr/>
      <dgm:t>
        <a:bodyPr/>
        <a:lstStyle/>
        <a:p>
          <a:endParaRPr lang="en-US"/>
        </a:p>
      </dgm:t>
    </dgm:pt>
    <dgm:pt modelId="{CC7E6A0C-1AC3-1E4C-A063-604D43811170}">
      <dgm:prSet phldrT="[Text]"/>
      <dgm:spPr/>
      <dgm:t>
        <a:bodyPr/>
        <a:lstStyle/>
        <a:p>
          <a:r>
            <a:rPr lang="en-US" dirty="0" smtClean="0"/>
            <a:t>Practice </a:t>
          </a:r>
          <a:endParaRPr lang="en-US" dirty="0"/>
        </a:p>
      </dgm:t>
    </dgm:pt>
    <dgm:pt modelId="{39FBC1B8-DEC0-6C44-A67A-89A4979F0693}" type="parTrans" cxnId="{440C5E36-E7E1-434B-B6DF-8B61506627E6}">
      <dgm:prSet/>
      <dgm:spPr/>
      <dgm:t>
        <a:bodyPr/>
        <a:lstStyle/>
        <a:p>
          <a:endParaRPr lang="en-US"/>
        </a:p>
      </dgm:t>
    </dgm:pt>
    <dgm:pt modelId="{8F2BD8DD-73FE-F048-B4D8-B4DB7FDA26F2}" type="sibTrans" cxnId="{440C5E36-E7E1-434B-B6DF-8B61506627E6}">
      <dgm:prSet/>
      <dgm:spPr/>
      <dgm:t>
        <a:bodyPr/>
        <a:lstStyle/>
        <a:p>
          <a:endParaRPr lang="en-US"/>
        </a:p>
      </dgm:t>
    </dgm:pt>
    <dgm:pt modelId="{C1006959-C850-F44D-AD3F-2CF6FA0BAF49}">
      <dgm:prSet phldrT="[Text]"/>
      <dgm:spPr/>
      <dgm:t>
        <a:bodyPr/>
        <a:lstStyle/>
        <a:p>
          <a:r>
            <a:rPr lang="en-US" dirty="0" smtClean="0">
              <a:solidFill>
                <a:srgbClr val="008000"/>
              </a:solidFill>
            </a:rPr>
            <a:t>Research</a:t>
          </a:r>
          <a:endParaRPr lang="en-US" dirty="0">
            <a:solidFill>
              <a:srgbClr val="008000"/>
            </a:solidFill>
          </a:endParaRPr>
        </a:p>
      </dgm:t>
    </dgm:pt>
    <dgm:pt modelId="{36D63173-0695-B34A-A6FD-E5520115D03F}" type="parTrans" cxnId="{DB5D26D9-D747-9445-A4A2-C7D74C7A90FB}">
      <dgm:prSet/>
      <dgm:spPr/>
      <dgm:t>
        <a:bodyPr/>
        <a:lstStyle/>
        <a:p>
          <a:endParaRPr lang="en-US"/>
        </a:p>
      </dgm:t>
    </dgm:pt>
    <dgm:pt modelId="{CE53E198-F193-6B41-B794-A365C189A6C8}" type="sibTrans" cxnId="{DB5D26D9-D747-9445-A4A2-C7D74C7A90FB}">
      <dgm:prSet/>
      <dgm:spPr/>
      <dgm:t>
        <a:bodyPr/>
        <a:lstStyle/>
        <a:p>
          <a:endParaRPr lang="en-US"/>
        </a:p>
      </dgm:t>
    </dgm:pt>
    <dgm:pt modelId="{EEE9139E-E53C-DC45-BA91-229E4E6816F3}">
      <dgm:prSet phldrT="[Text]"/>
      <dgm:spPr/>
      <dgm:t>
        <a:bodyPr/>
        <a:lstStyle/>
        <a:p>
          <a:r>
            <a:rPr lang="en-US" dirty="0" smtClean="0"/>
            <a:t>Teaching</a:t>
          </a:r>
          <a:endParaRPr lang="en-US" dirty="0"/>
        </a:p>
      </dgm:t>
    </dgm:pt>
    <dgm:pt modelId="{0502B729-62BB-C445-8C27-B3F142C13D38}" type="parTrans" cxnId="{229F2015-EF7C-BB41-BE03-717D4D862D93}">
      <dgm:prSet/>
      <dgm:spPr/>
      <dgm:t>
        <a:bodyPr/>
        <a:lstStyle/>
        <a:p>
          <a:endParaRPr lang="en-US"/>
        </a:p>
      </dgm:t>
    </dgm:pt>
    <dgm:pt modelId="{1B15D040-7A72-834C-A0E7-C2ADD53B8C7D}" type="sibTrans" cxnId="{229F2015-EF7C-BB41-BE03-717D4D862D93}">
      <dgm:prSet/>
      <dgm:spPr/>
      <dgm:t>
        <a:bodyPr/>
        <a:lstStyle/>
        <a:p>
          <a:endParaRPr lang="en-US"/>
        </a:p>
      </dgm:t>
    </dgm:pt>
    <dgm:pt modelId="{E5F27104-8EB4-574D-9B15-4EB800F5902C}" type="pres">
      <dgm:prSet presAssocID="{5AAF8607-A203-7A46-8709-21BE34960389}" presName="Name0" presStyleCnt="0">
        <dgm:presLayoutVars>
          <dgm:dir/>
          <dgm:resizeHandles val="exact"/>
        </dgm:presLayoutVars>
      </dgm:prSet>
      <dgm:spPr/>
      <dgm:t>
        <a:bodyPr/>
        <a:lstStyle/>
        <a:p>
          <a:endParaRPr lang="en-US"/>
        </a:p>
      </dgm:t>
    </dgm:pt>
    <dgm:pt modelId="{D9365F9F-4DEA-3648-9EA4-37D78E9B5F4B}" type="pres">
      <dgm:prSet presAssocID="{CC7E6A0C-1AC3-1E4C-A063-604D43811170}" presName="node" presStyleLbl="node1" presStyleIdx="0" presStyleCnt="3">
        <dgm:presLayoutVars>
          <dgm:bulletEnabled val="1"/>
        </dgm:presLayoutVars>
      </dgm:prSet>
      <dgm:spPr/>
      <dgm:t>
        <a:bodyPr/>
        <a:lstStyle/>
        <a:p>
          <a:endParaRPr lang="en-US"/>
        </a:p>
      </dgm:t>
    </dgm:pt>
    <dgm:pt modelId="{A5907990-6F21-5846-833D-36B4D3182D97}" type="pres">
      <dgm:prSet presAssocID="{8F2BD8DD-73FE-F048-B4D8-B4DB7FDA26F2}" presName="sibTrans" presStyleLbl="sibTrans2D1" presStyleIdx="0" presStyleCnt="3"/>
      <dgm:spPr/>
      <dgm:t>
        <a:bodyPr/>
        <a:lstStyle/>
        <a:p>
          <a:endParaRPr lang="en-US"/>
        </a:p>
      </dgm:t>
    </dgm:pt>
    <dgm:pt modelId="{8E3EF600-9C43-E14E-9A58-F2C442F69E62}" type="pres">
      <dgm:prSet presAssocID="{8F2BD8DD-73FE-F048-B4D8-B4DB7FDA26F2}" presName="connectorText" presStyleLbl="sibTrans2D1" presStyleIdx="0" presStyleCnt="3"/>
      <dgm:spPr/>
      <dgm:t>
        <a:bodyPr/>
        <a:lstStyle/>
        <a:p>
          <a:endParaRPr lang="en-US"/>
        </a:p>
      </dgm:t>
    </dgm:pt>
    <dgm:pt modelId="{93536C87-D949-D144-8856-EC57ED77CB42}" type="pres">
      <dgm:prSet presAssocID="{C1006959-C850-F44D-AD3F-2CF6FA0BAF49}" presName="node" presStyleLbl="node1" presStyleIdx="1" presStyleCnt="3">
        <dgm:presLayoutVars>
          <dgm:bulletEnabled val="1"/>
        </dgm:presLayoutVars>
      </dgm:prSet>
      <dgm:spPr/>
      <dgm:t>
        <a:bodyPr/>
        <a:lstStyle/>
        <a:p>
          <a:endParaRPr lang="en-US"/>
        </a:p>
      </dgm:t>
    </dgm:pt>
    <dgm:pt modelId="{C69E29F6-AFD7-4F4D-B9DF-E726234CA36E}" type="pres">
      <dgm:prSet presAssocID="{CE53E198-F193-6B41-B794-A365C189A6C8}" presName="sibTrans" presStyleLbl="sibTrans2D1" presStyleIdx="1" presStyleCnt="3"/>
      <dgm:spPr/>
      <dgm:t>
        <a:bodyPr/>
        <a:lstStyle/>
        <a:p>
          <a:endParaRPr lang="en-US"/>
        </a:p>
      </dgm:t>
    </dgm:pt>
    <dgm:pt modelId="{454AED58-5EEA-9442-9F45-216D2C4A69EE}" type="pres">
      <dgm:prSet presAssocID="{CE53E198-F193-6B41-B794-A365C189A6C8}" presName="connectorText" presStyleLbl="sibTrans2D1" presStyleIdx="1" presStyleCnt="3"/>
      <dgm:spPr/>
      <dgm:t>
        <a:bodyPr/>
        <a:lstStyle/>
        <a:p>
          <a:endParaRPr lang="en-US"/>
        </a:p>
      </dgm:t>
    </dgm:pt>
    <dgm:pt modelId="{49B44EBE-DB65-F547-A2BF-02153441AAE8}" type="pres">
      <dgm:prSet presAssocID="{EEE9139E-E53C-DC45-BA91-229E4E6816F3}" presName="node" presStyleLbl="node1" presStyleIdx="2" presStyleCnt="3">
        <dgm:presLayoutVars>
          <dgm:bulletEnabled val="1"/>
        </dgm:presLayoutVars>
      </dgm:prSet>
      <dgm:spPr/>
      <dgm:t>
        <a:bodyPr/>
        <a:lstStyle/>
        <a:p>
          <a:endParaRPr lang="en-US"/>
        </a:p>
      </dgm:t>
    </dgm:pt>
    <dgm:pt modelId="{E6D04052-6636-5849-8C73-77E228F4BD8A}" type="pres">
      <dgm:prSet presAssocID="{1B15D040-7A72-834C-A0E7-C2ADD53B8C7D}" presName="sibTrans" presStyleLbl="sibTrans2D1" presStyleIdx="2" presStyleCnt="3"/>
      <dgm:spPr/>
      <dgm:t>
        <a:bodyPr/>
        <a:lstStyle/>
        <a:p>
          <a:endParaRPr lang="en-US"/>
        </a:p>
      </dgm:t>
    </dgm:pt>
    <dgm:pt modelId="{299A152F-5501-E94B-8B30-F23D43266EBF}" type="pres">
      <dgm:prSet presAssocID="{1B15D040-7A72-834C-A0E7-C2ADD53B8C7D}" presName="connectorText" presStyleLbl="sibTrans2D1" presStyleIdx="2" presStyleCnt="3"/>
      <dgm:spPr/>
      <dgm:t>
        <a:bodyPr/>
        <a:lstStyle/>
        <a:p>
          <a:endParaRPr lang="en-US"/>
        </a:p>
      </dgm:t>
    </dgm:pt>
  </dgm:ptLst>
  <dgm:cxnLst>
    <dgm:cxn modelId="{FD1DC36A-635F-BB4B-830F-1853B9AB038C}" type="presOf" srcId="{CE53E198-F193-6B41-B794-A365C189A6C8}" destId="{454AED58-5EEA-9442-9F45-216D2C4A69EE}" srcOrd="1" destOrd="0" presId="urn:microsoft.com/office/officeart/2005/8/layout/cycle7"/>
    <dgm:cxn modelId="{4471C18C-6E6E-0A49-B2EA-8330E46D2976}" type="presOf" srcId="{CE53E198-F193-6B41-B794-A365C189A6C8}" destId="{C69E29F6-AFD7-4F4D-B9DF-E726234CA36E}" srcOrd="0" destOrd="0" presId="urn:microsoft.com/office/officeart/2005/8/layout/cycle7"/>
    <dgm:cxn modelId="{DB5D26D9-D747-9445-A4A2-C7D74C7A90FB}" srcId="{5AAF8607-A203-7A46-8709-21BE34960389}" destId="{C1006959-C850-F44D-AD3F-2CF6FA0BAF49}" srcOrd="1" destOrd="0" parTransId="{36D63173-0695-B34A-A6FD-E5520115D03F}" sibTransId="{CE53E198-F193-6B41-B794-A365C189A6C8}"/>
    <dgm:cxn modelId="{2BB84EA5-C297-674B-A2EC-3AF34CAB2557}" type="presOf" srcId="{C1006959-C850-F44D-AD3F-2CF6FA0BAF49}" destId="{93536C87-D949-D144-8856-EC57ED77CB42}" srcOrd="0" destOrd="0" presId="urn:microsoft.com/office/officeart/2005/8/layout/cycle7"/>
    <dgm:cxn modelId="{6B1AEE52-F40A-284D-9ACE-89DE47B9841A}" type="presOf" srcId="{8F2BD8DD-73FE-F048-B4D8-B4DB7FDA26F2}" destId="{A5907990-6F21-5846-833D-36B4D3182D97}" srcOrd="0" destOrd="0" presId="urn:microsoft.com/office/officeart/2005/8/layout/cycle7"/>
    <dgm:cxn modelId="{440C5E36-E7E1-434B-B6DF-8B61506627E6}" srcId="{5AAF8607-A203-7A46-8709-21BE34960389}" destId="{CC7E6A0C-1AC3-1E4C-A063-604D43811170}" srcOrd="0" destOrd="0" parTransId="{39FBC1B8-DEC0-6C44-A67A-89A4979F0693}" sibTransId="{8F2BD8DD-73FE-F048-B4D8-B4DB7FDA26F2}"/>
    <dgm:cxn modelId="{C5D7DA8C-A130-4A45-A13A-73EDA5EF7800}" type="presOf" srcId="{5AAF8607-A203-7A46-8709-21BE34960389}" destId="{E5F27104-8EB4-574D-9B15-4EB800F5902C}" srcOrd="0" destOrd="0" presId="urn:microsoft.com/office/officeart/2005/8/layout/cycle7"/>
    <dgm:cxn modelId="{229F2015-EF7C-BB41-BE03-717D4D862D93}" srcId="{5AAF8607-A203-7A46-8709-21BE34960389}" destId="{EEE9139E-E53C-DC45-BA91-229E4E6816F3}" srcOrd="2" destOrd="0" parTransId="{0502B729-62BB-C445-8C27-B3F142C13D38}" sibTransId="{1B15D040-7A72-834C-A0E7-C2ADD53B8C7D}"/>
    <dgm:cxn modelId="{98326BB1-88DD-9F41-8981-F03C193B0397}" type="presOf" srcId="{1B15D040-7A72-834C-A0E7-C2ADD53B8C7D}" destId="{E6D04052-6636-5849-8C73-77E228F4BD8A}" srcOrd="0" destOrd="0" presId="urn:microsoft.com/office/officeart/2005/8/layout/cycle7"/>
    <dgm:cxn modelId="{6CBFB7C0-F19D-2648-8B28-68286CF846C6}" type="presOf" srcId="{1B15D040-7A72-834C-A0E7-C2ADD53B8C7D}" destId="{299A152F-5501-E94B-8B30-F23D43266EBF}" srcOrd="1" destOrd="0" presId="urn:microsoft.com/office/officeart/2005/8/layout/cycle7"/>
    <dgm:cxn modelId="{5D339691-EBA4-2F40-9C00-A3242A6132F9}" type="presOf" srcId="{8F2BD8DD-73FE-F048-B4D8-B4DB7FDA26F2}" destId="{8E3EF600-9C43-E14E-9A58-F2C442F69E62}" srcOrd="1" destOrd="0" presId="urn:microsoft.com/office/officeart/2005/8/layout/cycle7"/>
    <dgm:cxn modelId="{04E67953-808F-6F41-BAE9-2792D545068E}" type="presOf" srcId="{EEE9139E-E53C-DC45-BA91-229E4E6816F3}" destId="{49B44EBE-DB65-F547-A2BF-02153441AAE8}" srcOrd="0" destOrd="0" presId="urn:microsoft.com/office/officeart/2005/8/layout/cycle7"/>
    <dgm:cxn modelId="{B5034BA6-B51F-0C47-9778-1AE539D35DE3}" type="presOf" srcId="{CC7E6A0C-1AC3-1E4C-A063-604D43811170}" destId="{D9365F9F-4DEA-3648-9EA4-37D78E9B5F4B}" srcOrd="0" destOrd="0" presId="urn:microsoft.com/office/officeart/2005/8/layout/cycle7"/>
    <dgm:cxn modelId="{D40DD405-52E6-B14F-A07B-A70C6533B239}" type="presParOf" srcId="{E5F27104-8EB4-574D-9B15-4EB800F5902C}" destId="{D9365F9F-4DEA-3648-9EA4-37D78E9B5F4B}" srcOrd="0" destOrd="0" presId="urn:microsoft.com/office/officeart/2005/8/layout/cycle7"/>
    <dgm:cxn modelId="{EB64EB16-B92D-2B4D-A3D2-079510D43821}" type="presParOf" srcId="{E5F27104-8EB4-574D-9B15-4EB800F5902C}" destId="{A5907990-6F21-5846-833D-36B4D3182D97}" srcOrd="1" destOrd="0" presId="urn:microsoft.com/office/officeart/2005/8/layout/cycle7"/>
    <dgm:cxn modelId="{8618BD03-DAE7-184F-850C-6789950659AA}" type="presParOf" srcId="{A5907990-6F21-5846-833D-36B4D3182D97}" destId="{8E3EF600-9C43-E14E-9A58-F2C442F69E62}" srcOrd="0" destOrd="0" presId="urn:microsoft.com/office/officeart/2005/8/layout/cycle7"/>
    <dgm:cxn modelId="{EA5BB56E-A29C-DB4A-BA19-044ECE8DDE3F}" type="presParOf" srcId="{E5F27104-8EB4-574D-9B15-4EB800F5902C}" destId="{93536C87-D949-D144-8856-EC57ED77CB42}" srcOrd="2" destOrd="0" presId="urn:microsoft.com/office/officeart/2005/8/layout/cycle7"/>
    <dgm:cxn modelId="{FEA6EA9F-67A8-7F47-9025-AF57ECB2A8FC}" type="presParOf" srcId="{E5F27104-8EB4-574D-9B15-4EB800F5902C}" destId="{C69E29F6-AFD7-4F4D-B9DF-E726234CA36E}" srcOrd="3" destOrd="0" presId="urn:microsoft.com/office/officeart/2005/8/layout/cycle7"/>
    <dgm:cxn modelId="{342F399E-E280-F443-941F-E5EB16830D0A}" type="presParOf" srcId="{C69E29F6-AFD7-4F4D-B9DF-E726234CA36E}" destId="{454AED58-5EEA-9442-9F45-216D2C4A69EE}" srcOrd="0" destOrd="0" presId="urn:microsoft.com/office/officeart/2005/8/layout/cycle7"/>
    <dgm:cxn modelId="{1509ACED-2DD2-7546-88FB-DD107895EEFF}" type="presParOf" srcId="{E5F27104-8EB4-574D-9B15-4EB800F5902C}" destId="{49B44EBE-DB65-F547-A2BF-02153441AAE8}" srcOrd="4" destOrd="0" presId="urn:microsoft.com/office/officeart/2005/8/layout/cycle7"/>
    <dgm:cxn modelId="{4410E878-76EC-5D4B-99AC-ED50D2508372}" type="presParOf" srcId="{E5F27104-8EB4-574D-9B15-4EB800F5902C}" destId="{E6D04052-6636-5849-8C73-77E228F4BD8A}" srcOrd="5" destOrd="0" presId="urn:microsoft.com/office/officeart/2005/8/layout/cycle7"/>
    <dgm:cxn modelId="{508F885B-E309-5F44-8CF5-2E9B796E9728}" type="presParOf" srcId="{E6D04052-6636-5849-8C73-77E228F4BD8A}" destId="{299A152F-5501-E94B-8B30-F23D43266EBF}"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AAF8607-A203-7A46-8709-21BE34960389}" type="doc">
      <dgm:prSet loTypeId="urn:microsoft.com/office/officeart/2005/8/layout/cycle7" loCatId="" qsTypeId="urn:microsoft.com/office/officeart/2005/8/quickstyle/simple4" qsCatId="simple" csTypeId="urn:microsoft.com/office/officeart/2005/8/colors/colorful1" csCatId="colorful" phldr="1"/>
      <dgm:spPr/>
      <dgm:t>
        <a:bodyPr/>
        <a:lstStyle/>
        <a:p>
          <a:endParaRPr lang="en-US"/>
        </a:p>
      </dgm:t>
    </dgm:pt>
    <dgm:pt modelId="{CC7E6A0C-1AC3-1E4C-A063-604D43811170}">
      <dgm:prSet phldrT="[Text]" custT="1"/>
      <dgm:spPr/>
      <dgm:t>
        <a:bodyPr/>
        <a:lstStyle/>
        <a:p>
          <a:r>
            <a:rPr lang="en-US" sz="2000" dirty="0" smtClean="0"/>
            <a:t>Practice</a:t>
          </a:r>
        </a:p>
        <a:p>
          <a:r>
            <a:rPr lang="en-US" sz="1600" dirty="0" smtClean="0"/>
            <a:t>Knowledge demands on accountants are increasing</a:t>
          </a:r>
        </a:p>
        <a:p>
          <a:r>
            <a:rPr lang="en-US" sz="1600" dirty="0" smtClean="0"/>
            <a:t>- Globalization , Governance, Regulation, Technology, Non-Audit Share, Labor Market, Social Media</a:t>
          </a:r>
          <a:endParaRPr lang="en-US" sz="1600" dirty="0"/>
        </a:p>
      </dgm:t>
    </dgm:pt>
    <dgm:pt modelId="{39FBC1B8-DEC0-6C44-A67A-89A4979F0693}" type="parTrans" cxnId="{440C5E36-E7E1-434B-B6DF-8B61506627E6}">
      <dgm:prSet/>
      <dgm:spPr/>
      <dgm:t>
        <a:bodyPr/>
        <a:lstStyle/>
        <a:p>
          <a:endParaRPr lang="en-US"/>
        </a:p>
      </dgm:t>
    </dgm:pt>
    <dgm:pt modelId="{8F2BD8DD-73FE-F048-B4D8-B4DB7FDA26F2}" type="sibTrans" cxnId="{440C5E36-E7E1-434B-B6DF-8B61506627E6}">
      <dgm:prSet/>
      <dgm:spPr/>
      <dgm:t>
        <a:bodyPr/>
        <a:lstStyle/>
        <a:p>
          <a:endParaRPr lang="en-US"/>
        </a:p>
      </dgm:t>
    </dgm:pt>
    <dgm:pt modelId="{C1006959-C850-F44D-AD3F-2CF6FA0BAF49}">
      <dgm:prSet phldrT="[Text]"/>
      <dgm:spPr/>
      <dgm:t>
        <a:bodyPr/>
        <a:lstStyle/>
        <a:p>
          <a:r>
            <a:rPr lang="en-US" dirty="0" smtClean="0">
              <a:solidFill>
                <a:srgbClr val="008000"/>
              </a:solidFill>
            </a:rPr>
            <a:t>Research</a:t>
          </a:r>
          <a:endParaRPr lang="en-US" dirty="0">
            <a:solidFill>
              <a:srgbClr val="008000"/>
            </a:solidFill>
          </a:endParaRPr>
        </a:p>
      </dgm:t>
    </dgm:pt>
    <dgm:pt modelId="{36D63173-0695-B34A-A6FD-E5520115D03F}" type="parTrans" cxnId="{DB5D26D9-D747-9445-A4A2-C7D74C7A90FB}">
      <dgm:prSet/>
      <dgm:spPr/>
      <dgm:t>
        <a:bodyPr/>
        <a:lstStyle/>
        <a:p>
          <a:endParaRPr lang="en-US"/>
        </a:p>
      </dgm:t>
    </dgm:pt>
    <dgm:pt modelId="{CE53E198-F193-6B41-B794-A365C189A6C8}" type="sibTrans" cxnId="{DB5D26D9-D747-9445-A4A2-C7D74C7A90FB}">
      <dgm:prSet/>
      <dgm:spPr/>
      <dgm:t>
        <a:bodyPr/>
        <a:lstStyle/>
        <a:p>
          <a:endParaRPr lang="en-US"/>
        </a:p>
      </dgm:t>
    </dgm:pt>
    <dgm:pt modelId="{EEE9139E-E53C-DC45-BA91-229E4E6816F3}">
      <dgm:prSet phldrT="[Text]"/>
      <dgm:spPr/>
      <dgm:t>
        <a:bodyPr/>
        <a:lstStyle/>
        <a:p>
          <a:r>
            <a:rPr lang="en-US" dirty="0" smtClean="0"/>
            <a:t>Teaching</a:t>
          </a:r>
          <a:endParaRPr lang="en-US" dirty="0"/>
        </a:p>
      </dgm:t>
    </dgm:pt>
    <dgm:pt modelId="{0502B729-62BB-C445-8C27-B3F142C13D38}" type="parTrans" cxnId="{229F2015-EF7C-BB41-BE03-717D4D862D93}">
      <dgm:prSet/>
      <dgm:spPr/>
      <dgm:t>
        <a:bodyPr/>
        <a:lstStyle/>
        <a:p>
          <a:endParaRPr lang="en-US"/>
        </a:p>
      </dgm:t>
    </dgm:pt>
    <dgm:pt modelId="{1B15D040-7A72-834C-A0E7-C2ADD53B8C7D}" type="sibTrans" cxnId="{229F2015-EF7C-BB41-BE03-717D4D862D93}">
      <dgm:prSet/>
      <dgm:spPr/>
      <dgm:t>
        <a:bodyPr/>
        <a:lstStyle/>
        <a:p>
          <a:endParaRPr lang="en-US"/>
        </a:p>
      </dgm:t>
    </dgm:pt>
    <dgm:pt modelId="{E5F27104-8EB4-574D-9B15-4EB800F5902C}" type="pres">
      <dgm:prSet presAssocID="{5AAF8607-A203-7A46-8709-21BE34960389}" presName="Name0" presStyleCnt="0">
        <dgm:presLayoutVars>
          <dgm:dir/>
          <dgm:resizeHandles val="exact"/>
        </dgm:presLayoutVars>
      </dgm:prSet>
      <dgm:spPr/>
      <dgm:t>
        <a:bodyPr/>
        <a:lstStyle/>
        <a:p>
          <a:endParaRPr lang="en-US"/>
        </a:p>
      </dgm:t>
    </dgm:pt>
    <dgm:pt modelId="{D9365F9F-4DEA-3648-9EA4-37D78E9B5F4B}" type="pres">
      <dgm:prSet presAssocID="{CC7E6A0C-1AC3-1E4C-A063-604D43811170}" presName="node" presStyleLbl="node1" presStyleIdx="0" presStyleCnt="3" custScaleX="289675" custScaleY="120826">
        <dgm:presLayoutVars>
          <dgm:bulletEnabled val="1"/>
        </dgm:presLayoutVars>
      </dgm:prSet>
      <dgm:spPr/>
      <dgm:t>
        <a:bodyPr/>
        <a:lstStyle/>
        <a:p>
          <a:endParaRPr lang="en-US"/>
        </a:p>
      </dgm:t>
    </dgm:pt>
    <dgm:pt modelId="{A5907990-6F21-5846-833D-36B4D3182D97}" type="pres">
      <dgm:prSet presAssocID="{8F2BD8DD-73FE-F048-B4D8-B4DB7FDA26F2}" presName="sibTrans" presStyleLbl="sibTrans2D1" presStyleIdx="0" presStyleCnt="3" custScaleX="112259" custLinFactNeighborX="22598" custLinFactNeighborY="-5795"/>
      <dgm:spPr/>
      <dgm:t>
        <a:bodyPr/>
        <a:lstStyle/>
        <a:p>
          <a:endParaRPr lang="en-US"/>
        </a:p>
      </dgm:t>
    </dgm:pt>
    <dgm:pt modelId="{8E3EF600-9C43-E14E-9A58-F2C442F69E62}" type="pres">
      <dgm:prSet presAssocID="{8F2BD8DD-73FE-F048-B4D8-B4DB7FDA26F2}" presName="connectorText" presStyleLbl="sibTrans2D1" presStyleIdx="0" presStyleCnt="3"/>
      <dgm:spPr/>
      <dgm:t>
        <a:bodyPr/>
        <a:lstStyle/>
        <a:p>
          <a:endParaRPr lang="en-US"/>
        </a:p>
      </dgm:t>
    </dgm:pt>
    <dgm:pt modelId="{93536C87-D949-D144-8856-EC57ED77CB42}" type="pres">
      <dgm:prSet presAssocID="{C1006959-C850-F44D-AD3F-2CF6FA0BAF49}" presName="node" presStyleLbl="node1" presStyleIdx="1" presStyleCnt="3" custScaleX="49257" custScaleY="55699" custRadScaleRad="81882" custRadScaleInc="-60560">
        <dgm:presLayoutVars>
          <dgm:bulletEnabled val="1"/>
        </dgm:presLayoutVars>
      </dgm:prSet>
      <dgm:spPr/>
      <dgm:t>
        <a:bodyPr/>
        <a:lstStyle/>
        <a:p>
          <a:endParaRPr lang="en-US"/>
        </a:p>
      </dgm:t>
    </dgm:pt>
    <dgm:pt modelId="{C69E29F6-AFD7-4F4D-B9DF-E726234CA36E}" type="pres">
      <dgm:prSet presAssocID="{CE53E198-F193-6B41-B794-A365C189A6C8}" presName="sibTrans" presStyleLbl="sibTrans2D1" presStyleIdx="1" presStyleCnt="3" custLinFactNeighborX="-1884" custLinFactNeighborY="-18009"/>
      <dgm:spPr/>
      <dgm:t>
        <a:bodyPr/>
        <a:lstStyle/>
        <a:p>
          <a:endParaRPr lang="en-US"/>
        </a:p>
      </dgm:t>
    </dgm:pt>
    <dgm:pt modelId="{454AED58-5EEA-9442-9F45-216D2C4A69EE}" type="pres">
      <dgm:prSet presAssocID="{CE53E198-F193-6B41-B794-A365C189A6C8}" presName="connectorText" presStyleLbl="sibTrans2D1" presStyleIdx="1" presStyleCnt="3"/>
      <dgm:spPr/>
      <dgm:t>
        <a:bodyPr/>
        <a:lstStyle/>
        <a:p>
          <a:endParaRPr lang="en-US"/>
        </a:p>
      </dgm:t>
    </dgm:pt>
    <dgm:pt modelId="{49B44EBE-DB65-F547-A2BF-02153441AAE8}" type="pres">
      <dgm:prSet presAssocID="{EEE9139E-E53C-DC45-BA91-229E4E6816F3}" presName="node" presStyleLbl="node1" presStyleIdx="2" presStyleCnt="3" custScaleX="52129" custScaleY="56163" custRadScaleRad="84701" custRadScaleInc="64016">
        <dgm:presLayoutVars>
          <dgm:bulletEnabled val="1"/>
        </dgm:presLayoutVars>
      </dgm:prSet>
      <dgm:spPr/>
      <dgm:t>
        <a:bodyPr/>
        <a:lstStyle/>
        <a:p>
          <a:endParaRPr lang="en-US"/>
        </a:p>
      </dgm:t>
    </dgm:pt>
    <dgm:pt modelId="{E6D04052-6636-5849-8C73-77E228F4BD8A}" type="pres">
      <dgm:prSet presAssocID="{1B15D040-7A72-834C-A0E7-C2ADD53B8C7D}" presName="sibTrans" presStyleLbl="sibTrans2D1" presStyleIdx="2" presStyleCnt="3" custScaleX="105428" custLinFactNeighborX="-22099" custLinFactNeighborY="-4401"/>
      <dgm:spPr/>
      <dgm:t>
        <a:bodyPr/>
        <a:lstStyle/>
        <a:p>
          <a:endParaRPr lang="en-US"/>
        </a:p>
      </dgm:t>
    </dgm:pt>
    <dgm:pt modelId="{299A152F-5501-E94B-8B30-F23D43266EBF}" type="pres">
      <dgm:prSet presAssocID="{1B15D040-7A72-834C-A0E7-C2ADD53B8C7D}" presName="connectorText" presStyleLbl="sibTrans2D1" presStyleIdx="2" presStyleCnt="3"/>
      <dgm:spPr/>
      <dgm:t>
        <a:bodyPr/>
        <a:lstStyle/>
        <a:p>
          <a:endParaRPr lang="en-US"/>
        </a:p>
      </dgm:t>
    </dgm:pt>
  </dgm:ptLst>
  <dgm:cxnLst>
    <dgm:cxn modelId="{DB5D26D9-D747-9445-A4A2-C7D74C7A90FB}" srcId="{5AAF8607-A203-7A46-8709-21BE34960389}" destId="{C1006959-C850-F44D-AD3F-2CF6FA0BAF49}" srcOrd="1" destOrd="0" parTransId="{36D63173-0695-B34A-A6FD-E5520115D03F}" sibTransId="{CE53E198-F193-6B41-B794-A365C189A6C8}"/>
    <dgm:cxn modelId="{B32309A1-A350-5647-B753-033EA507F992}" type="presOf" srcId="{1B15D040-7A72-834C-A0E7-C2ADD53B8C7D}" destId="{E6D04052-6636-5849-8C73-77E228F4BD8A}" srcOrd="0" destOrd="0" presId="urn:microsoft.com/office/officeart/2005/8/layout/cycle7"/>
    <dgm:cxn modelId="{8C3BA976-31C2-E149-A87B-4CF33A99A99D}" type="presOf" srcId="{CE53E198-F193-6B41-B794-A365C189A6C8}" destId="{454AED58-5EEA-9442-9F45-216D2C4A69EE}" srcOrd="1" destOrd="0" presId="urn:microsoft.com/office/officeart/2005/8/layout/cycle7"/>
    <dgm:cxn modelId="{012FBDA9-0B98-1044-BF5E-5D625B512FDA}" type="presOf" srcId="{EEE9139E-E53C-DC45-BA91-229E4E6816F3}" destId="{49B44EBE-DB65-F547-A2BF-02153441AAE8}" srcOrd="0" destOrd="0" presId="urn:microsoft.com/office/officeart/2005/8/layout/cycle7"/>
    <dgm:cxn modelId="{BBB3782E-E1BB-D840-90AD-508DB6A35ECD}" type="presOf" srcId="{C1006959-C850-F44D-AD3F-2CF6FA0BAF49}" destId="{93536C87-D949-D144-8856-EC57ED77CB42}" srcOrd="0" destOrd="0" presId="urn:microsoft.com/office/officeart/2005/8/layout/cycle7"/>
    <dgm:cxn modelId="{440C5E36-E7E1-434B-B6DF-8B61506627E6}" srcId="{5AAF8607-A203-7A46-8709-21BE34960389}" destId="{CC7E6A0C-1AC3-1E4C-A063-604D43811170}" srcOrd="0" destOrd="0" parTransId="{39FBC1B8-DEC0-6C44-A67A-89A4979F0693}" sibTransId="{8F2BD8DD-73FE-F048-B4D8-B4DB7FDA26F2}"/>
    <dgm:cxn modelId="{C1B2B3DB-C764-7046-9D49-70CD04D19969}" type="presOf" srcId="{CE53E198-F193-6B41-B794-A365C189A6C8}" destId="{C69E29F6-AFD7-4F4D-B9DF-E726234CA36E}" srcOrd="0" destOrd="0" presId="urn:microsoft.com/office/officeart/2005/8/layout/cycle7"/>
    <dgm:cxn modelId="{1848466B-FCF6-804E-9C6B-E0CF26C1B31B}" type="presOf" srcId="{5AAF8607-A203-7A46-8709-21BE34960389}" destId="{E5F27104-8EB4-574D-9B15-4EB800F5902C}" srcOrd="0" destOrd="0" presId="urn:microsoft.com/office/officeart/2005/8/layout/cycle7"/>
    <dgm:cxn modelId="{229F2015-EF7C-BB41-BE03-717D4D862D93}" srcId="{5AAF8607-A203-7A46-8709-21BE34960389}" destId="{EEE9139E-E53C-DC45-BA91-229E4E6816F3}" srcOrd="2" destOrd="0" parTransId="{0502B729-62BB-C445-8C27-B3F142C13D38}" sibTransId="{1B15D040-7A72-834C-A0E7-C2ADD53B8C7D}"/>
    <dgm:cxn modelId="{F804E803-3773-4D4F-A83A-113DC3F27160}" type="presOf" srcId="{8F2BD8DD-73FE-F048-B4D8-B4DB7FDA26F2}" destId="{A5907990-6F21-5846-833D-36B4D3182D97}" srcOrd="0" destOrd="0" presId="urn:microsoft.com/office/officeart/2005/8/layout/cycle7"/>
    <dgm:cxn modelId="{DB53FADF-5A9A-E749-9E88-3E84592F88E4}" type="presOf" srcId="{CC7E6A0C-1AC3-1E4C-A063-604D43811170}" destId="{D9365F9F-4DEA-3648-9EA4-37D78E9B5F4B}" srcOrd="0" destOrd="0" presId="urn:microsoft.com/office/officeart/2005/8/layout/cycle7"/>
    <dgm:cxn modelId="{228A6A81-5A9B-904A-83E4-51243C08EDE9}" type="presOf" srcId="{8F2BD8DD-73FE-F048-B4D8-B4DB7FDA26F2}" destId="{8E3EF600-9C43-E14E-9A58-F2C442F69E62}" srcOrd="1" destOrd="0" presId="urn:microsoft.com/office/officeart/2005/8/layout/cycle7"/>
    <dgm:cxn modelId="{E1F5DC28-5B99-DF45-8742-C591AACE58F8}" type="presOf" srcId="{1B15D040-7A72-834C-A0E7-C2ADD53B8C7D}" destId="{299A152F-5501-E94B-8B30-F23D43266EBF}" srcOrd="1" destOrd="0" presId="urn:microsoft.com/office/officeart/2005/8/layout/cycle7"/>
    <dgm:cxn modelId="{F64708C4-0BCB-E649-904B-4C9BCA5E6F8E}" type="presParOf" srcId="{E5F27104-8EB4-574D-9B15-4EB800F5902C}" destId="{D9365F9F-4DEA-3648-9EA4-37D78E9B5F4B}" srcOrd="0" destOrd="0" presId="urn:microsoft.com/office/officeart/2005/8/layout/cycle7"/>
    <dgm:cxn modelId="{8A12F88A-E758-6842-BC6A-349C8761C122}" type="presParOf" srcId="{E5F27104-8EB4-574D-9B15-4EB800F5902C}" destId="{A5907990-6F21-5846-833D-36B4D3182D97}" srcOrd="1" destOrd="0" presId="urn:microsoft.com/office/officeart/2005/8/layout/cycle7"/>
    <dgm:cxn modelId="{86A3A65E-D096-C94A-9EE6-590C03CF9499}" type="presParOf" srcId="{A5907990-6F21-5846-833D-36B4D3182D97}" destId="{8E3EF600-9C43-E14E-9A58-F2C442F69E62}" srcOrd="0" destOrd="0" presId="urn:microsoft.com/office/officeart/2005/8/layout/cycle7"/>
    <dgm:cxn modelId="{B0F8A83D-C5EA-7543-9FDA-F17FDA2D7F2B}" type="presParOf" srcId="{E5F27104-8EB4-574D-9B15-4EB800F5902C}" destId="{93536C87-D949-D144-8856-EC57ED77CB42}" srcOrd="2" destOrd="0" presId="urn:microsoft.com/office/officeart/2005/8/layout/cycle7"/>
    <dgm:cxn modelId="{90BAF7E3-1AF4-304D-A7B3-F6CFE71AAC56}" type="presParOf" srcId="{E5F27104-8EB4-574D-9B15-4EB800F5902C}" destId="{C69E29F6-AFD7-4F4D-B9DF-E726234CA36E}" srcOrd="3" destOrd="0" presId="urn:microsoft.com/office/officeart/2005/8/layout/cycle7"/>
    <dgm:cxn modelId="{629274F0-2635-A14A-9D85-C0D9F440D256}" type="presParOf" srcId="{C69E29F6-AFD7-4F4D-B9DF-E726234CA36E}" destId="{454AED58-5EEA-9442-9F45-216D2C4A69EE}" srcOrd="0" destOrd="0" presId="urn:microsoft.com/office/officeart/2005/8/layout/cycle7"/>
    <dgm:cxn modelId="{4501001F-D1B7-9149-A032-BA96D2D88EFD}" type="presParOf" srcId="{E5F27104-8EB4-574D-9B15-4EB800F5902C}" destId="{49B44EBE-DB65-F547-A2BF-02153441AAE8}" srcOrd="4" destOrd="0" presId="urn:microsoft.com/office/officeart/2005/8/layout/cycle7"/>
    <dgm:cxn modelId="{CED919AB-6052-FF47-8F19-76BCABA7F917}" type="presParOf" srcId="{E5F27104-8EB4-574D-9B15-4EB800F5902C}" destId="{E6D04052-6636-5849-8C73-77E228F4BD8A}" srcOrd="5" destOrd="0" presId="urn:microsoft.com/office/officeart/2005/8/layout/cycle7"/>
    <dgm:cxn modelId="{2998A223-532E-3746-B816-4F7C0CBAF45E}" type="presParOf" srcId="{E6D04052-6636-5849-8C73-77E228F4BD8A}" destId="{299A152F-5501-E94B-8B30-F23D43266EBF}"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F04559-1AB0-0744-8AB0-3BF35345E5F4}">
      <dsp:nvSpPr>
        <dsp:cNvPr id="0" name=""/>
        <dsp:cNvSpPr/>
      </dsp:nvSpPr>
      <dsp:spPr>
        <a:xfrm>
          <a:off x="635000" y="0"/>
          <a:ext cx="4191000" cy="419100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Planet</a:t>
          </a:r>
          <a:endParaRPr lang="en-US" sz="1200" kern="1200" dirty="0"/>
        </a:p>
      </dsp:txBody>
      <dsp:txXfrm>
        <a:off x="2144598" y="209549"/>
        <a:ext cx="1171803" cy="628650"/>
      </dsp:txXfrm>
    </dsp:sp>
    <dsp:sp modelId="{45865C0A-AB7D-464C-A19D-71D8DE910190}">
      <dsp:nvSpPr>
        <dsp:cNvPr id="0" name=""/>
        <dsp:cNvSpPr/>
      </dsp:nvSpPr>
      <dsp:spPr>
        <a:xfrm>
          <a:off x="1054100" y="838199"/>
          <a:ext cx="3352800" cy="3352800"/>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Communities</a:t>
          </a:r>
          <a:endParaRPr lang="en-US" sz="1200" kern="1200" dirty="0"/>
        </a:p>
      </dsp:txBody>
      <dsp:txXfrm>
        <a:off x="2144598" y="1039368"/>
        <a:ext cx="1171803" cy="603504"/>
      </dsp:txXfrm>
    </dsp:sp>
    <dsp:sp modelId="{F02522E9-1815-1542-B976-959AA8FF1D9C}">
      <dsp:nvSpPr>
        <dsp:cNvPr id="0" name=""/>
        <dsp:cNvSpPr/>
      </dsp:nvSpPr>
      <dsp:spPr>
        <a:xfrm>
          <a:off x="1473200" y="1676399"/>
          <a:ext cx="2514600" cy="2514600"/>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People</a:t>
          </a:r>
          <a:endParaRPr lang="en-US" sz="1200" kern="1200" dirty="0"/>
        </a:p>
      </dsp:txBody>
      <dsp:txXfrm>
        <a:off x="2144598" y="1864995"/>
        <a:ext cx="1171803" cy="565785"/>
      </dsp:txXfrm>
    </dsp:sp>
    <dsp:sp modelId="{62A64A6E-C41B-264C-8A64-B1F3741D5DC5}">
      <dsp:nvSpPr>
        <dsp:cNvPr id="0" name=""/>
        <dsp:cNvSpPr/>
      </dsp:nvSpPr>
      <dsp:spPr>
        <a:xfrm>
          <a:off x="1892300" y="2514599"/>
          <a:ext cx="1676400" cy="1676400"/>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Production Cost and Revenue  Function</a:t>
          </a:r>
          <a:endParaRPr lang="en-US" sz="1200" kern="1200" dirty="0"/>
        </a:p>
      </dsp:txBody>
      <dsp:txXfrm>
        <a:off x="2137803" y="2933699"/>
        <a:ext cx="1185393" cy="8382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35097F-8A30-4EE8-9585-8EFB8AE4690E}">
      <dsp:nvSpPr>
        <dsp:cNvPr id="0" name=""/>
        <dsp:cNvSpPr/>
      </dsp:nvSpPr>
      <dsp:spPr>
        <a:xfrm rot="16200000">
          <a:off x="590549" y="-590549"/>
          <a:ext cx="2095500" cy="3276600"/>
        </a:xfrm>
        <a:prstGeom prst="round1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100000"/>
            </a:lnSpc>
            <a:spcBef>
              <a:spcPct val="0"/>
            </a:spcBef>
            <a:spcAft>
              <a:spcPts val="0"/>
            </a:spcAft>
          </a:pPr>
          <a:r>
            <a:rPr lang="en-US" sz="2400" kern="1200" dirty="0" smtClean="0"/>
            <a:t>Sustainability </a:t>
          </a:r>
        </a:p>
        <a:p>
          <a:pPr lvl="0" algn="ctr" defTabSz="1066800">
            <a:lnSpc>
              <a:spcPct val="100000"/>
            </a:lnSpc>
            <a:spcBef>
              <a:spcPct val="0"/>
            </a:spcBef>
            <a:spcAft>
              <a:spcPts val="0"/>
            </a:spcAft>
          </a:pPr>
          <a:r>
            <a:rPr lang="en-US" sz="2400" kern="1200" dirty="0" smtClean="0"/>
            <a:t>Reporting  </a:t>
          </a:r>
          <a:endParaRPr lang="en-US" sz="2400" kern="1200" dirty="0"/>
        </a:p>
      </dsp:txBody>
      <dsp:txXfrm rot="5400000">
        <a:off x="0" y="0"/>
        <a:ext cx="3276600" cy="1571625"/>
      </dsp:txXfrm>
    </dsp:sp>
    <dsp:sp modelId="{0A2BAB92-8938-4C87-A5EC-3488FD347D06}">
      <dsp:nvSpPr>
        <dsp:cNvPr id="0" name=""/>
        <dsp:cNvSpPr/>
      </dsp:nvSpPr>
      <dsp:spPr>
        <a:xfrm>
          <a:off x="3276600" y="0"/>
          <a:ext cx="3276600" cy="2095500"/>
        </a:xfrm>
        <a:prstGeom prst="round1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Sustainability Management</a:t>
          </a:r>
          <a:endParaRPr lang="en-US" sz="2400" kern="1200" dirty="0"/>
        </a:p>
      </dsp:txBody>
      <dsp:txXfrm>
        <a:off x="3276600" y="0"/>
        <a:ext cx="3276600" cy="1571625"/>
      </dsp:txXfrm>
    </dsp:sp>
    <dsp:sp modelId="{893F87F4-43F3-4921-81AA-6D59F14682BF}">
      <dsp:nvSpPr>
        <dsp:cNvPr id="0" name=""/>
        <dsp:cNvSpPr/>
      </dsp:nvSpPr>
      <dsp:spPr>
        <a:xfrm rot="10800000">
          <a:off x="0" y="2095500"/>
          <a:ext cx="3276600" cy="2095500"/>
        </a:xfrm>
        <a:prstGeom prst="round1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Sustainability Scorecards</a:t>
          </a:r>
          <a:endParaRPr lang="en-US" sz="2400" kern="1200" dirty="0"/>
        </a:p>
      </dsp:txBody>
      <dsp:txXfrm rot="10800000">
        <a:off x="0" y="2619374"/>
        <a:ext cx="3276600" cy="1571625"/>
      </dsp:txXfrm>
    </dsp:sp>
    <dsp:sp modelId="{E4991267-13DC-4A54-B5D1-67BA9D3B0F37}">
      <dsp:nvSpPr>
        <dsp:cNvPr id="0" name=""/>
        <dsp:cNvSpPr/>
      </dsp:nvSpPr>
      <dsp:spPr>
        <a:xfrm rot="5400000">
          <a:off x="3867150" y="1504950"/>
          <a:ext cx="2095500" cy="3276600"/>
        </a:xfrm>
        <a:prstGeom prst="round1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Sustainability Governance</a:t>
          </a:r>
          <a:endParaRPr lang="en-US" sz="2400" kern="1200" dirty="0"/>
        </a:p>
      </dsp:txBody>
      <dsp:txXfrm rot="-5400000">
        <a:off x="3276600" y="2619374"/>
        <a:ext cx="3276600" cy="1571625"/>
      </dsp:txXfrm>
    </dsp:sp>
    <dsp:sp modelId="{8A709E5A-7427-48DC-9290-54C7BDBF6079}">
      <dsp:nvSpPr>
        <dsp:cNvPr id="0" name=""/>
        <dsp:cNvSpPr/>
      </dsp:nvSpPr>
      <dsp:spPr>
        <a:xfrm>
          <a:off x="2293619" y="1571625"/>
          <a:ext cx="1965960" cy="1047750"/>
        </a:xfrm>
        <a:prstGeom prst="roundRect">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Sustainability Accounting</a:t>
          </a:r>
          <a:endParaRPr lang="en-US" sz="2400" kern="1200" dirty="0"/>
        </a:p>
      </dsp:txBody>
      <dsp:txXfrm>
        <a:off x="2344766" y="1622772"/>
        <a:ext cx="1863666" cy="9454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47276-0E20-4615-9590-2B4ACCD2F4CD}">
      <dsp:nvSpPr>
        <dsp:cNvPr id="0" name=""/>
        <dsp:cNvSpPr/>
      </dsp:nvSpPr>
      <dsp:spPr>
        <a:xfrm>
          <a:off x="0" y="53975"/>
          <a:ext cx="7467600" cy="4667249"/>
        </a:xfrm>
        <a:prstGeom prst="swooshArrow">
          <a:avLst>
            <a:gd name="adj1" fmla="val 25000"/>
            <a:gd name="adj2" fmla="val 25000"/>
          </a:avLst>
        </a:prstGeom>
        <a:solidFill>
          <a:schemeClr val="bg2">
            <a:lumMod val="50000"/>
          </a:schemeClr>
        </a:solidFill>
        <a:ln>
          <a:noFill/>
        </a:ln>
        <a:effectLst/>
      </dsp:spPr>
      <dsp:style>
        <a:lnRef idx="0">
          <a:scrgbClr r="0" g="0" b="0"/>
        </a:lnRef>
        <a:fillRef idx="1">
          <a:scrgbClr r="0" g="0" b="0"/>
        </a:fillRef>
        <a:effectRef idx="0">
          <a:scrgbClr r="0" g="0" b="0"/>
        </a:effectRef>
        <a:fontRef idx="minor"/>
      </dsp:style>
    </dsp:sp>
    <dsp:sp modelId="{D9CB766A-4084-4E79-8CC0-931B5BF8DB4A}">
      <dsp:nvSpPr>
        <dsp:cNvPr id="0" name=""/>
        <dsp:cNvSpPr/>
      </dsp:nvSpPr>
      <dsp:spPr>
        <a:xfrm>
          <a:off x="948385" y="3275310"/>
          <a:ext cx="194157" cy="19415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CB4C8D-FC8C-4350-A004-94F4874C6F45}">
      <dsp:nvSpPr>
        <dsp:cNvPr id="0" name=""/>
        <dsp:cNvSpPr/>
      </dsp:nvSpPr>
      <dsp:spPr>
        <a:xfrm>
          <a:off x="1045464" y="3724880"/>
          <a:ext cx="1739950" cy="643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80" tIns="0" rIns="0" bIns="0" numCol="1" spcCol="1270" anchor="t" anchorCtr="0">
          <a:noAutofit/>
        </a:bodyPr>
        <a:lstStyle/>
        <a:p>
          <a:pPr lvl="0" algn="l" defTabSz="933450">
            <a:lnSpc>
              <a:spcPct val="90000"/>
            </a:lnSpc>
            <a:spcBef>
              <a:spcPct val="0"/>
            </a:spcBef>
            <a:spcAft>
              <a:spcPct val="35000"/>
            </a:spcAft>
          </a:pPr>
          <a:r>
            <a:rPr lang="en-US" sz="2100" i="1" kern="1200" dirty="0" smtClean="0">
              <a:solidFill>
                <a:srgbClr val="FF0000"/>
              </a:solidFill>
              <a:latin typeface="+mn-lt"/>
            </a:rPr>
            <a:t>Disclosure</a:t>
          </a:r>
          <a:endParaRPr lang="en-US" sz="2100" i="1" kern="1200" dirty="0">
            <a:solidFill>
              <a:srgbClr val="FF0000"/>
            </a:solidFill>
            <a:latin typeface="+mn-lt"/>
          </a:endParaRPr>
        </a:p>
      </dsp:txBody>
      <dsp:txXfrm>
        <a:off x="1045464" y="3724880"/>
        <a:ext cx="1739950" cy="643853"/>
      </dsp:txXfrm>
    </dsp:sp>
    <dsp:sp modelId="{F0293145-D743-4753-B80B-82DBCF35C794}">
      <dsp:nvSpPr>
        <dsp:cNvPr id="0" name=""/>
        <dsp:cNvSpPr/>
      </dsp:nvSpPr>
      <dsp:spPr>
        <a:xfrm>
          <a:off x="2662199" y="2006752"/>
          <a:ext cx="350977" cy="35097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2D1066-E8D9-4087-92D2-1770A1937637}">
      <dsp:nvSpPr>
        <dsp:cNvPr id="0" name=""/>
        <dsp:cNvSpPr/>
      </dsp:nvSpPr>
      <dsp:spPr>
        <a:xfrm>
          <a:off x="2859929" y="2612674"/>
          <a:ext cx="1792224" cy="1022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976" tIns="0" rIns="0" bIns="0" numCol="1" spcCol="1270" anchor="t" anchorCtr="0">
          <a:noAutofit/>
        </a:bodyPr>
        <a:lstStyle/>
        <a:p>
          <a:pPr lvl="0" algn="l" defTabSz="933450">
            <a:lnSpc>
              <a:spcPct val="90000"/>
            </a:lnSpc>
            <a:spcBef>
              <a:spcPct val="0"/>
            </a:spcBef>
            <a:spcAft>
              <a:spcPct val="35000"/>
            </a:spcAft>
          </a:pPr>
          <a:r>
            <a:rPr lang="en-US" sz="2100" i="1" kern="1200" dirty="0" smtClean="0">
              <a:solidFill>
                <a:srgbClr val="EBEB03"/>
              </a:solidFill>
            </a:rPr>
            <a:t>Accountability</a:t>
          </a:r>
          <a:endParaRPr lang="en-US" sz="2100" i="1" kern="1200" dirty="0">
            <a:solidFill>
              <a:srgbClr val="EBEB03"/>
            </a:solidFill>
          </a:endParaRPr>
        </a:p>
      </dsp:txBody>
      <dsp:txXfrm>
        <a:off x="2859929" y="2612674"/>
        <a:ext cx="1792224" cy="1022956"/>
      </dsp:txXfrm>
    </dsp:sp>
    <dsp:sp modelId="{DBCC8460-4FA4-4557-BF25-D6D5C5606B54}">
      <dsp:nvSpPr>
        <dsp:cNvPr id="0" name=""/>
        <dsp:cNvSpPr/>
      </dsp:nvSpPr>
      <dsp:spPr>
        <a:xfrm>
          <a:off x="4723257" y="1234789"/>
          <a:ext cx="485394" cy="48539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E09C5D-EE2E-45AA-BC7B-C8278C9FC554}">
      <dsp:nvSpPr>
        <dsp:cNvPr id="0" name=""/>
        <dsp:cNvSpPr/>
      </dsp:nvSpPr>
      <dsp:spPr>
        <a:xfrm>
          <a:off x="4965954" y="2136030"/>
          <a:ext cx="1792224" cy="1926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200" tIns="0" rIns="0" bIns="0" numCol="1" spcCol="1270" anchor="t" anchorCtr="0">
          <a:noAutofit/>
        </a:bodyPr>
        <a:lstStyle/>
        <a:p>
          <a:pPr lvl="0" algn="l" defTabSz="933450">
            <a:lnSpc>
              <a:spcPct val="90000"/>
            </a:lnSpc>
            <a:spcBef>
              <a:spcPct val="0"/>
            </a:spcBef>
            <a:spcAft>
              <a:spcPct val="35000"/>
            </a:spcAft>
          </a:pPr>
          <a:r>
            <a:rPr lang="en-US" sz="2100" i="1" kern="1200" dirty="0" smtClean="0">
              <a:solidFill>
                <a:schemeClr val="tx2">
                  <a:lumMod val="10000"/>
                  <a:lumOff val="90000"/>
                </a:schemeClr>
              </a:solidFill>
            </a:rPr>
            <a:t>Change</a:t>
          </a:r>
          <a:endParaRPr lang="en-US" sz="2100" i="1" kern="1200" dirty="0">
            <a:solidFill>
              <a:schemeClr val="tx2">
                <a:lumMod val="10000"/>
                <a:lumOff val="90000"/>
              </a:schemeClr>
            </a:solidFill>
          </a:endParaRPr>
        </a:p>
      </dsp:txBody>
      <dsp:txXfrm>
        <a:off x="4965954" y="2136030"/>
        <a:ext cx="1792224" cy="19266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35097F-8A30-4EE8-9585-8EFB8AE4690E}">
      <dsp:nvSpPr>
        <dsp:cNvPr id="0" name=""/>
        <dsp:cNvSpPr/>
      </dsp:nvSpPr>
      <dsp:spPr>
        <a:xfrm rot="16200000">
          <a:off x="590549" y="-590549"/>
          <a:ext cx="2095500" cy="3276600"/>
        </a:xfrm>
        <a:prstGeom prst="round1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100000"/>
            </a:lnSpc>
            <a:spcBef>
              <a:spcPct val="0"/>
            </a:spcBef>
            <a:spcAft>
              <a:spcPts val="0"/>
            </a:spcAft>
          </a:pPr>
          <a:r>
            <a:rPr lang="en-US" sz="2400" kern="1200" dirty="0" smtClean="0"/>
            <a:t>Sustainability </a:t>
          </a:r>
        </a:p>
        <a:p>
          <a:pPr lvl="0" algn="ctr" defTabSz="1066800">
            <a:lnSpc>
              <a:spcPct val="100000"/>
            </a:lnSpc>
            <a:spcBef>
              <a:spcPct val="0"/>
            </a:spcBef>
            <a:spcAft>
              <a:spcPts val="0"/>
            </a:spcAft>
          </a:pPr>
          <a:r>
            <a:rPr lang="en-US" sz="2400" kern="1200" dirty="0" smtClean="0"/>
            <a:t>Reporting  </a:t>
          </a:r>
          <a:endParaRPr lang="en-US" sz="2400" kern="1200" dirty="0"/>
        </a:p>
      </dsp:txBody>
      <dsp:txXfrm rot="5400000">
        <a:off x="0" y="0"/>
        <a:ext cx="3276600" cy="1571625"/>
      </dsp:txXfrm>
    </dsp:sp>
    <dsp:sp modelId="{0A2BAB92-8938-4C87-A5EC-3488FD347D06}">
      <dsp:nvSpPr>
        <dsp:cNvPr id="0" name=""/>
        <dsp:cNvSpPr/>
      </dsp:nvSpPr>
      <dsp:spPr>
        <a:xfrm>
          <a:off x="3276600" y="0"/>
          <a:ext cx="3276600" cy="2095500"/>
        </a:xfrm>
        <a:prstGeom prst="round1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Sustainability Management</a:t>
          </a:r>
          <a:endParaRPr lang="en-US" sz="2400" kern="1200" dirty="0"/>
        </a:p>
      </dsp:txBody>
      <dsp:txXfrm>
        <a:off x="3276600" y="0"/>
        <a:ext cx="3276600" cy="1571625"/>
      </dsp:txXfrm>
    </dsp:sp>
    <dsp:sp modelId="{893F87F4-43F3-4921-81AA-6D59F14682BF}">
      <dsp:nvSpPr>
        <dsp:cNvPr id="0" name=""/>
        <dsp:cNvSpPr/>
      </dsp:nvSpPr>
      <dsp:spPr>
        <a:xfrm rot="10800000">
          <a:off x="0" y="2095500"/>
          <a:ext cx="3276600" cy="2095500"/>
        </a:xfrm>
        <a:prstGeom prst="round1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Sustainability Scorecards</a:t>
          </a:r>
          <a:endParaRPr lang="en-US" sz="2400" kern="1200" dirty="0"/>
        </a:p>
      </dsp:txBody>
      <dsp:txXfrm rot="10800000">
        <a:off x="0" y="2619374"/>
        <a:ext cx="3276600" cy="1571625"/>
      </dsp:txXfrm>
    </dsp:sp>
    <dsp:sp modelId="{E4991267-13DC-4A54-B5D1-67BA9D3B0F37}">
      <dsp:nvSpPr>
        <dsp:cNvPr id="0" name=""/>
        <dsp:cNvSpPr/>
      </dsp:nvSpPr>
      <dsp:spPr>
        <a:xfrm rot="5400000">
          <a:off x="3867150" y="1504950"/>
          <a:ext cx="2095500" cy="3276600"/>
        </a:xfrm>
        <a:prstGeom prst="round1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Sustainability Governance</a:t>
          </a:r>
          <a:endParaRPr lang="en-US" sz="2400" kern="1200" dirty="0"/>
        </a:p>
      </dsp:txBody>
      <dsp:txXfrm rot="-5400000">
        <a:off x="3276600" y="2619374"/>
        <a:ext cx="3276600" cy="1571625"/>
      </dsp:txXfrm>
    </dsp:sp>
    <dsp:sp modelId="{8A709E5A-7427-48DC-9290-54C7BDBF6079}">
      <dsp:nvSpPr>
        <dsp:cNvPr id="0" name=""/>
        <dsp:cNvSpPr/>
      </dsp:nvSpPr>
      <dsp:spPr>
        <a:xfrm>
          <a:off x="2293619" y="1571625"/>
          <a:ext cx="1965960" cy="1047750"/>
        </a:xfrm>
        <a:prstGeom prst="roundRect">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Sustainability Accounting</a:t>
          </a:r>
          <a:endParaRPr lang="en-US" sz="2400" kern="1200" dirty="0"/>
        </a:p>
      </dsp:txBody>
      <dsp:txXfrm>
        <a:off x="2344766" y="1622772"/>
        <a:ext cx="1863666" cy="9454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67564-8331-4C3A-AE3F-A86B8B7481C7}">
      <dsp:nvSpPr>
        <dsp:cNvPr id="0" name=""/>
        <dsp:cNvSpPr/>
      </dsp:nvSpPr>
      <dsp:spPr>
        <a:xfrm>
          <a:off x="4156" y="0"/>
          <a:ext cx="3998788" cy="46482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altLang="en-US" sz="3900" b="1" kern="1200" dirty="0" smtClean="0"/>
            <a:t>External Reporting </a:t>
          </a:r>
          <a:endParaRPr lang="en-US" sz="3900" kern="1200" dirty="0"/>
        </a:p>
      </dsp:txBody>
      <dsp:txXfrm>
        <a:off x="4156" y="0"/>
        <a:ext cx="3998788" cy="1394460"/>
      </dsp:txXfrm>
    </dsp:sp>
    <dsp:sp modelId="{52B288CB-BD78-4B83-AC11-C7CBE597F57C}">
      <dsp:nvSpPr>
        <dsp:cNvPr id="0" name=""/>
        <dsp:cNvSpPr/>
      </dsp:nvSpPr>
      <dsp:spPr>
        <a:xfrm>
          <a:off x="404035" y="1395821"/>
          <a:ext cx="3199030" cy="140149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altLang="en-US" sz="1800" kern="1200" dirty="0" smtClean="0"/>
            <a:t>Legal Requirements</a:t>
          </a:r>
        </a:p>
        <a:p>
          <a:pPr lvl="0" algn="ctr" defTabSz="800100">
            <a:lnSpc>
              <a:spcPct val="90000"/>
            </a:lnSpc>
            <a:spcBef>
              <a:spcPct val="0"/>
            </a:spcBef>
            <a:spcAft>
              <a:spcPct val="35000"/>
            </a:spcAft>
          </a:pPr>
          <a:r>
            <a:rPr lang="en-US" altLang="en-US" sz="1800" kern="1200" dirty="0" smtClean="0"/>
            <a:t>[SEC,FASB,EPA/TRI, PACE]</a:t>
          </a:r>
          <a:endParaRPr lang="en-US" sz="1800" kern="1200" dirty="0"/>
        </a:p>
      </dsp:txBody>
      <dsp:txXfrm>
        <a:off x="445083" y="1436869"/>
        <a:ext cx="3116934" cy="1319399"/>
      </dsp:txXfrm>
    </dsp:sp>
    <dsp:sp modelId="{AB97ACAC-BEA9-49C2-9CAC-847423472448}">
      <dsp:nvSpPr>
        <dsp:cNvPr id="0" name=""/>
        <dsp:cNvSpPr/>
      </dsp:nvSpPr>
      <dsp:spPr>
        <a:xfrm>
          <a:off x="404035" y="3012932"/>
          <a:ext cx="3199030" cy="1401495"/>
        </a:xfrm>
        <a:prstGeom prst="roundRect">
          <a:avLst>
            <a:gd name="adj" fmla="val 10000"/>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altLang="en-US" sz="2000" kern="1200" dirty="0" smtClean="0"/>
            <a:t>Voluntary External Reporting </a:t>
          </a:r>
        </a:p>
        <a:p>
          <a:pPr lvl="0" algn="ctr" defTabSz="889000">
            <a:lnSpc>
              <a:spcPct val="90000"/>
            </a:lnSpc>
            <a:spcBef>
              <a:spcPct val="0"/>
            </a:spcBef>
            <a:spcAft>
              <a:spcPct val="35000"/>
            </a:spcAft>
          </a:pPr>
          <a:r>
            <a:rPr lang="en-US" altLang="en-US" sz="2000" kern="1200" dirty="0" smtClean="0"/>
            <a:t>[</a:t>
          </a:r>
          <a:r>
            <a:rPr lang="en-US" altLang="en-US" sz="2000" kern="1200" dirty="0" err="1" smtClean="0"/>
            <a:t>IiRC</a:t>
          </a:r>
          <a:r>
            <a:rPr lang="en-US" altLang="en-US" sz="2000" kern="1200" dirty="0" smtClean="0"/>
            <a:t>, GRI, DJSI, </a:t>
          </a:r>
          <a:r>
            <a:rPr lang="en-US" altLang="en-US" sz="2000" kern="1200" dirty="0" err="1" smtClean="0"/>
            <a:t>TruCost</a:t>
          </a:r>
          <a:r>
            <a:rPr lang="en-US" altLang="en-US" sz="2000" kern="1200" dirty="0" smtClean="0"/>
            <a:t>, CDP, Corporate Sustainability Reports]</a:t>
          </a:r>
          <a:endParaRPr lang="en-US" sz="2000" kern="1200" dirty="0"/>
        </a:p>
      </dsp:txBody>
      <dsp:txXfrm>
        <a:off x="445083" y="3053980"/>
        <a:ext cx="3116934" cy="1319399"/>
      </dsp:txXfrm>
    </dsp:sp>
    <dsp:sp modelId="{E10734CB-781F-400A-815E-80DC0012F52B}">
      <dsp:nvSpPr>
        <dsp:cNvPr id="0" name=""/>
        <dsp:cNvSpPr/>
      </dsp:nvSpPr>
      <dsp:spPr>
        <a:xfrm>
          <a:off x="4302854" y="0"/>
          <a:ext cx="3998788" cy="46482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altLang="en-US" sz="3900" b="1" kern="1200" dirty="0" smtClean="0"/>
            <a:t>Internal Management</a:t>
          </a:r>
          <a:endParaRPr lang="en-US" sz="3900" kern="1200" dirty="0"/>
        </a:p>
      </dsp:txBody>
      <dsp:txXfrm>
        <a:off x="4302854" y="0"/>
        <a:ext cx="3998788" cy="1394460"/>
      </dsp:txXfrm>
    </dsp:sp>
    <dsp:sp modelId="{DC6D97CF-DFED-4BC9-AD6D-7407C8DB15A0}">
      <dsp:nvSpPr>
        <dsp:cNvPr id="0" name=""/>
        <dsp:cNvSpPr/>
      </dsp:nvSpPr>
      <dsp:spPr>
        <a:xfrm>
          <a:off x="4702733" y="1395821"/>
          <a:ext cx="3199030" cy="1401495"/>
        </a:xfrm>
        <a:prstGeom prst="roundRect">
          <a:avLst>
            <a:gd name="adj" fmla="val 10000"/>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altLang="en-US" sz="2000" kern="1200" dirty="0" smtClean="0"/>
            <a:t>Environmental Costs are Real</a:t>
          </a:r>
        </a:p>
      </dsp:txBody>
      <dsp:txXfrm>
        <a:off x="4743781" y="1436869"/>
        <a:ext cx="3116934" cy="1319399"/>
      </dsp:txXfrm>
    </dsp:sp>
    <dsp:sp modelId="{CAF7E08C-F4EF-40F8-9FA9-A111C4507BDF}">
      <dsp:nvSpPr>
        <dsp:cNvPr id="0" name=""/>
        <dsp:cNvSpPr/>
      </dsp:nvSpPr>
      <dsp:spPr>
        <a:xfrm>
          <a:off x="4702733" y="3012932"/>
          <a:ext cx="3199030" cy="1401495"/>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altLang="en-US" sz="2000" kern="1200" dirty="0" smtClean="0">
              <a:solidFill>
                <a:srgbClr val="FF0000"/>
              </a:solidFill>
            </a:rPr>
            <a:t>Potential Revenue </a:t>
          </a:r>
        </a:p>
        <a:p>
          <a:pPr lvl="0" algn="ctr" defTabSz="889000">
            <a:lnSpc>
              <a:spcPct val="90000"/>
            </a:lnSpc>
            <a:spcBef>
              <a:spcPct val="0"/>
            </a:spcBef>
            <a:spcAft>
              <a:spcPct val="35000"/>
            </a:spcAft>
          </a:pPr>
          <a:r>
            <a:rPr lang="en-US" altLang="en-US" sz="2000" kern="1200" dirty="0" smtClean="0">
              <a:solidFill>
                <a:srgbClr val="FF0000"/>
              </a:solidFill>
            </a:rPr>
            <a:t>Source of Differentiation </a:t>
          </a:r>
          <a:endParaRPr lang="en-US" sz="2000" kern="1200" dirty="0">
            <a:solidFill>
              <a:srgbClr val="FF0000"/>
            </a:solidFill>
          </a:endParaRPr>
        </a:p>
      </dsp:txBody>
      <dsp:txXfrm>
        <a:off x="4743781" y="3053980"/>
        <a:ext cx="3116934" cy="13193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F0D631-13B9-42BD-95F3-41D9335C7CC1}">
      <dsp:nvSpPr>
        <dsp:cNvPr id="0" name=""/>
        <dsp:cNvSpPr/>
      </dsp:nvSpPr>
      <dsp:spPr>
        <a:xfrm>
          <a:off x="0" y="299950"/>
          <a:ext cx="6553200" cy="8505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601" tIns="416560" rIns="508601"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SAB 92</a:t>
          </a:r>
          <a:endParaRPr lang="en-US" sz="2000" kern="1200" dirty="0"/>
        </a:p>
      </dsp:txBody>
      <dsp:txXfrm>
        <a:off x="0" y="299950"/>
        <a:ext cx="6553200" cy="850500"/>
      </dsp:txXfrm>
    </dsp:sp>
    <dsp:sp modelId="{A1195AD4-3A31-4205-BE4E-1FCEB8C9931D}">
      <dsp:nvSpPr>
        <dsp:cNvPr id="0" name=""/>
        <dsp:cNvSpPr/>
      </dsp:nvSpPr>
      <dsp:spPr>
        <a:xfrm>
          <a:off x="327660" y="4749"/>
          <a:ext cx="4587240" cy="590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387" tIns="0" rIns="173387" bIns="0" numCol="1" spcCol="1270" anchor="ctr" anchorCtr="0">
          <a:noAutofit/>
        </a:bodyPr>
        <a:lstStyle/>
        <a:p>
          <a:pPr lvl="0" algn="l" defTabSz="889000">
            <a:lnSpc>
              <a:spcPct val="90000"/>
            </a:lnSpc>
            <a:spcBef>
              <a:spcPct val="0"/>
            </a:spcBef>
            <a:spcAft>
              <a:spcPct val="35000"/>
            </a:spcAft>
          </a:pPr>
          <a:r>
            <a:rPr lang="en-US" sz="2000" kern="1200" dirty="0" smtClean="0"/>
            <a:t>SEC</a:t>
          </a:r>
          <a:endParaRPr lang="en-US" sz="2000" kern="1200" dirty="0"/>
        </a:p>
      </dsp:txBody>
      <dsp:txXfrm>
        <a:off x="356481" y="33570"/>
        <a:ext cx="4529598" cy="532758"/>
      </dsp:txXfrm>
    </dsp:sp>
    <dsp:sp modelId="{7455DA71-B389-476F-BEB8-64094CD6C301}">
      <dsp:nvSpPr>
        <dsp:cNvPr id="0" name=""/>
        <dsp:cNvSpPr/>
      </dsp:nvSpPr>
      <dsp:spPr>
        <a:xfrm>
          <a:off x="0" y="1553650"/>
          <a:ext cx="6553200" cy="14805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601" tIns="416560" rIns="508601"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TRI</a:t>
          </a:r>
          <a:endParaRPr lang="en-US" sz="2000" kern="1200" dirty="0"/>
        </a:p>
        <a:p>
          <a:pPr marL="228600" lvl="1" indent="-228600" algn="l" defTabSz="889000">
            <a:lnSpc>
              <a:spcPct val="90000"/>
            </a:lnSpc>
            <a:spcBef>
              <a:spcPct val="0"/>
            </a:spcBef>
            <a:spcAft>
              <a:spcPct val="15000"/>
            </a:spcAft>
            <a:buChar char="••"/>
          </a:pPr>
          <a:r>
            <a:rPr lang="en-US" sz="2000" kern="1200" dirty="0" smtClean="0"/>
            <a:t>RCRA</a:t>
          </a:r>
          <a:endParaRPr lang="en-US" sz="2000" kern="1200" dirty="0"/>
        </a:p>
        <a:p>
          <a:pPr marL="228600" lvl="1" indent="-228600" algn="l" defTabSz="889000">
            <a:lnSpc>
              <a:spcPct val="90000"/>
            </a:lnSpc>
            <a:spcBef>
              <a:spcPct val="0"/>
            </a:spcBef>
            <a:spcAft>
              <a:spcPct val="15000"/>
            </a:spcAft>
            <a:buChar char="••"/>
          </a:pPr>
          <a:r>
            <a:rPr lang="en-US" sz="2000" kern="1200" dirty="0" smtClean="0"/>
            <a:t>MECS</a:t>
          </a:r>
          <a:endParaRPr lang="en-US" sz="2000" kern="1200" dirty="0"/>
        </a:p>
      </dsp:txBody>
      <dsp:txXfrm>
        <a:off x="0" y="1553650"/>
        <a:ext cx="6553200" cy="1480500"/>
      </dsp:txXfrm>
    </dsp:sp>
    <dsp:sp modelId="{36687C68-25CC-436E-8DB8-03EC439AE872}">
      <dsp:nvSpPr>
        <dsp:cNvPr id="0" name=""/>
        <dsp:cNvSpPr/>
      </dsp:nvSpPr>
      <dsp:spPr>
        <a:xfrm>
          <a:off x="152401" y="1295397"/>
          <a:ext cx="4587240" cy="5904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387" tIns="0" rIns="173387" bIns="0" numCol="1" spcCol="1270" anchor="ctr" anchorCtr="0">
          <a:noAutofit/>
        </a:bodyPr>
        <a:lstStyle/>
        <a:p>
          <a:pPr lvl="0" algn="l" defTabSz="889000">
            <a:lnSpc>
              <a:spcPct val="90000"/>
            </a:lnSpc>
            <a:spcBef>
              <a:spcPct val="0"/>
            </a:spcBef>
            <a:spcAft>
              <a:spcPct val="35000"/>
            </a:spcAft>
          </a:pPr>
          <a:r>
            <a:rPr lang="en-US" sz="2000" kern="1200" dirty="0" smtClean="0"/>
            <a:t>EPA and Regulatory Reporting</a:t>
          </a:r>
          <a:endParaRPr lang="en-US" sz="2000" kern="1200" dirty="0"/>
        </a:p>
      </dsp:txBody>
      <dsp:txXfrm>
        <a:off x="181222" y="1324218"/>
        <a:ext cx="4529598" cy="532758"/>
      </dsp:txXfrm>
    </dsp:sp>
    <dsp:sp modelId="{8024E890-375B-4626-A02B-E81056E00364}">
      <dsp:nvSpPr>
        <dsp:cNvPr id="0" name=""/>
        <dsp:cNvSpPr/>
      </dsp:nvSpPr>
      <dsp:spPr>
        <a:xfrm>
          <a:off x="0" y="3437350"/>
          <a:ext cx="6553200" cy="8505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601" tIns="416560" rIns="508601" bIns="142240" numCol="1" spcCol="1270" anchor="t" anchorCtr="0">
          <a:noAutofit/>
        </a:bodyPr>
        <a:lstStyle/>
        <a:p>
          <a:pPr marL="228600" lvl="1" indent="-228600" algn="l" defTabSz="889000">
            <a:lnSpc>
              <a:spcPct val="90000"/>
            </a:lnSpc>
            <a:spcBef>
              <a:spcPct val="0"/>
            </a:spcBef>
            <a:spcAft>
              <a:spcPct val="15000"/>
            </a:spcAft>
            <a:buChar char="••"/>
          </a:pPr>
          <a:r>
            <a:rPr lang="en-US" altLang="en-US" sz="2000" kern="1200" dirty="0" smtClean="0"/>
            <a:t>Voluntary Triple bottom line reporting</a:t>
          </a:r>
          <a:endParaRPr lang="en-US" sz="2000" kern="1200" dirty="0"/>
        </a:p>
      </dsp:txBody>
      <dsp:txXfrm>
        <a:off x="0" y="3437350"/>
        <a:ext cx="6553200" cy="850500"/>
      </dsp:txXfrm>
    </dsp:sp>
    <dsp:sp modelId="{0ECD9EC6-C171-4DD2-8A6F-13DC19B78EE9}">
      <dsp:nvSpPr>
        <dsp:cNvPr id="0" name=""/>
        <dsp:cNvSpPr/>
      </dsp:nvSpPr>
      <dsp:spPr>
        <a:xfrm>
          <a:off x="327660" y="3142150"/>
          <a:ext cx="4587240" cy="5904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387" tIns="0" rIns="173387" bIns="0" numCol="1" spcCol="1270" anchor="ctr" anchorCtr="0">
          <a:noAutofit/>
        </a:bodyPr>
        <a:lstStyle/>
        <a:p>
          <a:pPr lvl="0" algn="l" defTabSz="889000">
            <a:lnSpc>
              <a:spcPct val="90000"/>
            </a:lnSpc>
            <a:spcBef>
              <a:spcPct val="0"/>
            </a:spcBef>
            <a:spcAft>
              <a:spcPct val="35000"/>
            </a:spcAft>
          </a:pPr>
          <a:r>
            <a:rPr lang="en-US" sz="2000" kern="1200" dirty="0" smtClean="0"/>
            <a:t>GRI</a:t>
          </a:r>
          <a:endParaRPr lang="en-US" sz="2000" kern="1200" dirty="0"/>
        </a:p>
      </dsp:txBody>
      <dsp:txXfrm>
        <a:off x="356481" y="3170971"/>
        <a:ext cx="4529598" cy="5327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45A38-1243-4A8F-9C5D-ECEE3E01CC0E}">
      <dsp:nvSpPr>
        <dsp:cNvPr id="0" name=""/>
        <dsp:cNvSpPr/>
      </dsp:nvSpPr>
      <dsp:spPr>
        <a:xfrm>
          <a:off x="2552104" y="872"/>
          <a:ext cx="2210990" cy="110549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Social</a:t>
          </a:r>
          <a:endParaRPr lang="en-US" sz="2500" kern="1200" dirty="0"/>
        </a:p>
      </dsp:txBody>
      <dsp:txXfrm>
        <a:off x="2584483" y="33251"/>
        <a:ext cx="2146232" cy="1040737"/>
      </dsp:txXfrm>
    </dsp:sp>
    <dsp:sp modelId="{FF28336C-31C0-4C00-B46D-18723D1EAD73}">
      <dsp:nvSpPr>
        <dsp:cNvPr id="0" name=""/>
        <dsp:cNvSpPr/>
      </dsp:nvSpPr>
      <dsp:spPr>
        <a:xfrm rot="3600000">
          <a:off x="3994675" y="1940138"/>
          <a:ext cx="1150252" cy="386923"/>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4110752" y="2017523"/>
        <a:ext cx="918098" cy="232153"/>
      </dsp:txXfrm>
    </dsp:sp>
    <dsp:sp modelId="{E4AC85F5-D027-4B0A-B304-735CEC53C0A3}">
      <dsp:nvSpPr>
        <dsp:cNvPr id="0" name=""/>
        <dsp:cNvSpPr/>
      </dsp:nvSpPr>
      <dsp:spPr>
        <a:xfrm>
          <a:off x="4376507" y="3160831"/>
          <a:ext cx="2210990" cy="1105495"/>
        </a:xfrm>
        <a:prstGeom prst="roundRect">
          <a:avLst>
            <a:gd name="adj" fmla="val 10000"/>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1"/>
              </a:solidFill>
            </a:rPr>
            <a:t>Economic</a:t>
          </a:r>
          <a:endParaRPr lang="en-US" sz="2500" kern="1200" dirty="0">
            <a:solidFill>
              <a:schemeClr val="bg1"/>
            </a:solidFill>
          </a:endParaRPr>
        </a:p>
      </dsp:txBody>
      <dsp:txXfrm>
        <a:off x="4408886" y="3193210"/>
        <a:ext cx="2146232" cy="1040737"/>
      </dsp:txXfrm>
    </dsp:sp>
    <dsp:sp modelId="{0DE1B45D-2FC8-4A9E-96C6-0FA9BBB5FD1E}">
      <dsp:nvSpPr>
        <dsp:cNvPr id="0" name=""/>
        <dsp:cNvSpPr/>
      </dsp:nvSpPr>
      <dsp:spPr>
        <a:xfrm rot="10800000">
          <a:off x="3082473" y="3520117"/>
          <a:ext cx="1150252" cy="386923"/>
        </a:xfrm>
        <a:prstGeom prst="leftRightArrow">
          <a:avLst>
            <a:gd name="adj1" fmla="val 60000"/>
            <a:gd name="adj2" fmla="val 50000"/>
          </a:avLst>
        </a:prstGeom>
        <a:solidFill>
          <a:schemeClr val="accent3">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3198550" y="3597502"/>
        <a:ext cx="918098" cy="232153"/>
      </dsp:txXfrm>
    </dsp:sp>
    <dsp:sp modelId="{E75DF809-34C8-4CB2-AAAB-D42A42176720}">
      <dsp:nvSpPr>
        <dsp:cNvPr id="0" name=""/>
        <dsp:cNvSpPr/>
      </dsp:nvSpPr>
      <dsp:spPr>
        <a:xfrm>
          <a:off x="727701" y="3160831"/>
          <a:ext cx="2210990" cy="110549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Environmental</a:t>
          </a:r>
          <a:endParaRPr lang="en-US" sz="2500" kern="1200" dirty="0"/>
        </a:p>
      </dsp:txBody>
      <dsp:txXfrm>
        <a:off x="760080" y="3193210"/>
        <a:ext cx="2146232" cy="1040737"/>
      </dsp:txXfrm>
    </dsp:sp>
    <dsp:sp modelId="{085D7D84-10ED-457E-8121-964BEB8230BA}">
      <dsp:nvSpPr>
        <dsp:cNvPr id="0" name=""/>
        <dsp:cNvSpPr/>
      </dsp:nvSpPr>
      <dsp:spPr>
        <a:xfrm rot="18000000">
          <a:off x="2170272" y="1940138"/>
          <a:ext cx="1150252" cy="386923"/>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2286349" y="2017523"/>
        <a:ext cx="918098" cy="2321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F7630-CC98-4E4D-9A56-3C2F942A1C6F}">
      <dsp:nvSpPr>
        <dsp:cNvPr id="0" name=""/>
        <dsp:cNvSpPr/>
      </dsp:nvSpPr>
      <dsp:spPr>
        <a:xfrm>
          <a:off x="2289" y="438226"/>
          <a:ext cx="2232719" cy="54720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GRI</a:t>
          </a:r>
          <a:endParaRPr lang="en-US" sz="1900" kern="1200" dirty="0"/>
        </a:p>
      </dsp:txBody>
      <dsp:txXfrm>
        <a:off x="2289" y="438226"/>
        <a:ext cx="2232719" cy="547200"/>
      </dsp:txXfrm>
    </dsp:sp>
    <dsp:sp modelId="{3A973A50-4101-CE49-B3C2-2A480C625EF5}">
      <dsp:nvSpPr>
        <dsp:cNvPr id="0" name=""/>
        <dsp:cNvSpPr/>
      </dsp:nvSpPr>
      <dsp:spPr>
        <a:xfrm>
          <a:off x="2289" y="985426"/>
          <a:ext cx="2232719" cy="2640346"/>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Information that could substantively influence the assessments and decisions of stakeholders (GRI 2013, p. 17). </a:t>
          </a:r>
          <a:endParaRPr lang="en-US" sz="1900" kern="1200" dirty="0"/>
        </a:p>
      </dsp:txBody>
      <dsp:txXfrm>
        <a:off x="2289" y="985426"/>
        <a:ext cx="2232719" cy="2640346"/>
      </dsp:txXfrm>
    </dsp:sp>
    <dsp:sp modelId="{DCADB207-E4A0-954B-B037-F53B8FF85DA6}">
      <dsp:nvSpPr>
        <dsp:cNvPr id="0" name=""/>
        <dsp:cNvSpPr/>
      </dsp:nvSpPr>
      <dsp:spPr>
        <a:xfrm>
          <a:off x="2547590" y="438226"/>
          <a:ext cx="2232719" cy="54720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IIRC</a:t>
          </a:r>
          <a:endParaRPr lang="en-US" sz="1900" kern="1200" dirty="0"/>
        </a:p>
      </dsp:txBody>
      <dsp:txXfrm>
        <a:off x="2547590" y="438226"/>
        <a:ext cx="2232719" cy="547200"/>
      </dsp:txXfrm>
    </dsp:sp>
    <dsp:sp modelId="{02B05C4F-2B44-F44D-AEC2-C65B6FD4209D}">
      <dsp:nvSpPr>
        <dsp:cNvPr id="0" name=""/>
        <dsp:cNvSpPr/>
      </dsp:nvSpPr>
      <dsp:spPr>
        <a:xfrm>
          <a:off x="2547590" y="985426"/>
          <a:ext cx="2232719" cy="2640346"/>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Information that could substantively affect the organization’s ability to create value in the short, medium, or long term (p. 33)</a:t>
          </a:r>
          <a:endParaRPr lang="en-US" sz="1900" kern="1200" dirty="0"/>
        </a:p>
      </dsp:txBody>
      <dsp:txXfrm>
        <a:off x="2547590" y="985426"/>
        <a:ext cx="2232719" cy="2640346"/>
      </dsp:txXfrm>
    </dsp:sp>
    <dsp:sp modelId="{1A03AF7B-0F9B-7B44-AC6B-C02F3F075713}">
      <dsp:nvSpPr>
        <dsp:cNvPr id="0" name=""/>
        <dsp:cNvSpPr/>
      </dsp:nvSpPr>
      <dsp:spPr>
        <a:xfrm>
          <a:off x="5092890" y="438226"/>
          <a:ext cx="2232719" cy="54720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SASB</a:t>
          </a:r>
          <a:endParaRPr lang="en-US" sz="1900" kern="1200" dirty="0"/>
        </a:p>
      </dsp:txBody>
      <dsp:txXfrm>
        <a:off x="5092890" y="438226"/>
        <a:ext cx="2232719" cy="547200"/>
      </dsp:txXfrm>
    </dsp:sp>
    <dsp:sp modelId="{5733AEC1-4B09-D943-85EF-CB122E914BBC}">
      <dsp:nvSpPr>
        <dsp:cNvPr id="0" name=""/>
        <dsp:cNvSpPr/>
      </dsp:nvSpPr>
      <dsp:spPr>
        <a:xfrm>
          <a:off x="5092890" y="985426"/>
          <a:ext cx="2232719" cy="2640346"/>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Information that could be viewed by the reasonable investor as having significantly altered the total mix of information made available (SASB 2013). </a:t>
          </a:r>
          <a:endParaRPr lang="en-US" sz="1900" kern="1200" dirty="0"/>
        </a:p>
      </dsp:txBody>
      <dsp:txXfrm>
        <a:off x="5092890" y="985426"/>
        <a:ext cx="2232719" cy="26403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B5BA8-27A0-4D08-A2AB-10C5E5807D0F}">
      <dsp:nvSpPr>
        <dsp:cNvPr id="0" name=""/>
        <dsp:cNvSpPr/>
      </dsp:nvSpPr>
      <dsp:spPr>
        <a:xfrm>
          <a:off x="3505201" y="-2"/>
          <a:ext cx="1302661" cy="79055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Environmental Policy </a:t>
          </a:r>
          <a:endParaRPr lang="en-US" sz="1100" kern="1200" dirty="0"/>
        </a:p>
      </dsp:txBody>
      <dsp:txXfrm>
        <a:off x="3543793" y="38590"/>
        <a:ext cx="1225477" cy="713373"/>
      </dsp:txXfrm>
    </dsp:sp>
    <dsp:sp modelId="{E1BFF602-D5D1-4EBB-BE0E-16F880BFB8EC}">
      <dsp:nvSpPr>
        <dsp:cNvPr id="0" name=""/>
        <dsp:cNvSpPr/>
      </dsp:nvSpPr>
      <dsp:spPr>
        <a:xfrm>
          <a:off x="3941513" y="-253231"/>
          <a:ext cx="5274530" cy="5274530"/>
        </a:xfrm>
        <a:custGeom>
          <a:avLst/>
          <a:gdLst/>
          <a:ahLst/>
          <a:cxnLst/>
          <a:rect l="0" t="0" r="0" b="0"/>
          <a:pathLst>
            <a:path>
              <a:moveTo>
                <a:pt x="950454" y="609992"/>
              </a:moveTo>
              <a:arcTo wR="2637265" hR="2637265" stAng="13814252" swAng="436997"/>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AB2F736-0405-45B9-9E24-506AF8716438}">
      <dsp:nvSpPr>
        <dsp:cNvPr id="0" name=""/>
        <dsp:cNvSpPr/>
      </dsp:nvSpPr>
      <dsp:spPr>
        <a:xfrm>
          <a:off x="5257796" y="10"/>
          <a:ext cx="1217431" cy="76964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Planning</a:t>
          </a:r>
          <a:endParaRPr lang="en-US" sz="1100" kern="1200" dirty="0"/>
        </a:p>
      </dsp:txBody>
      <dsp:txXfrm>
        <a:off x="5295367" y="37581"/>
        <a:ext cx="1142289" cy="694502"/>
      </dsp:txXfrm>
    </dsp:sp>
    <dsp:sp modelId="{20D72F24-2538-4418-AA03-E7778690A11B}">
      <dsp:nvSpPr>
        <dsp:cNvPr id="0" name=""/>
        <dsp:cNvSpPr/>
      </dsp:nvSpPr>
      <dsp:spPr>
        <a:xfrm>
          <a:off x="2545566" y="491836"/>
          <a:ext cx="5274530" cy="5274530"/>
        </a:xfrm>
        <a:custGeom>
          <a:avLst/>
          <a:gdLst/>
          <a:ahLst/>
          <a:cxnLst/>
          <a:rect l="0" t="0" r="0" b="0"/>
          <a:pathLst>
            <a:path>
              <a:moveTo>
                <a:pt x="3841430" y="290958"/>
              </a:moveTo>
              <a:arcTo wR="2637265" hR="2637265" stAng="17830061" swAng="113790"/>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1A4D979-B420-4B76-B70F-3BDD0529D816}">
      <dsp:nvSpPr>
        <dsp:cNvPr id="0" name=""/>
        <dsp:cNvSpPr/>
      </dsp:nvSpPr>
      <dsp:spPr>
        <a:xfrm>
          <a:off x="5943595" y="838203"/>
          <a:ext cx="1705851" cy="77862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Objectives and Targets</a:t>
          </a:r>
          <a:endParaRPr lang="en-US" sz="1100" kern="1200" dirty="0"/>
        </a:p>
      </dsp:txBody>
      <dsp:txXfrm>
        <a:off x="5981605" y="876213"/>
        <a:ext cx="1629831" cy="702609"/>
      </dsp:txXfrm>
    </dsp:sp>
    <dsp:sp modelId="{1697CF9F-1CFE-4393-8801-1D5D70004731}">
      <dsp:nvSpPr>
        <dsp:cNvPr id="0" name=""/>
        <dsp:cNvSpPr/>
      </dsp:nvSpPr>
      <dsp:spPr>
        <a:xfrm>
          <a:off x="1883478" y="-1883520"/>
          <a:ext cx="5274530" cy="5274530"/>
        </a:xfrm>
        <a:custGeom>
          <a:avLst/>
          <a:gdLst/>
          <a:ahLst/>
          <a:cxnLst/>
          <a:rect l="0" t="0" r="0" b="0"/>
          <a:pathLst>
            <a:path>
              <a:moveTo>
                <a:pt x="5102185" y="3574993"/>
              </a:moveTo>
              <a:arcTo wR="2637265" hR="2637265" stAng="1249698" swAng="311054"/>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3FE9019-50DF-4286-A16F-DA4C6A3D69F5}">
      <dsp:nvSpPr>
        <dsp:cNvPr id="0" name=""/>
        <dsp:cNvSpPr/>
      </dsp:nvSpPr>
      <dsp:spPr>
        <a:xfrm>
          <a:off x="6324602" y="1981199"/>
          <a:ext cx="1256906" cy="74484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Resources</a:t>
          </a:r>
          <a:endParaRPr lang="en-US" sz="1100" kern="1200" dirty="0"/>
        </a:p>
      </dsp:txBody>
      <dsp:txXfrm>
        <a:off x="6360962" y="2017559"/>
        <a:ext cx="1184186" cy="672125"/>
      </dsp:txXfrm>
    </dsp:sp>
    <dsp:sp modelId="{F9BDF341-3C22-4B88-8F46-934602291493}">
      <dsp:nvSpPr>
        <dsp:cNvPr id="0" name=""/>
        <dsp:cNvSpPr/>
      </dsp:nvSpPr>
      <dsp:spPr>
        <a:xfrm>
          <a:off x="1721714" y="146815"/>
          <a:ext cx="5274530" cy="5274530"/>
        </a:xfrm>
        <a:custGeom>
          <a:avLst/>
          <a:gdLst/>
          <a:ahLst/>
          <a:cxnLst/>
          <a:rect l="0" t="0" r="0" b="0"/>
          <a:pathLst>
            <a:path>
              <a:moveTo>
                <a:pt x="5274508" y="2647908"/>
              </a:moveTo>
              <a:arcTo wR="2637265" hR="2637265" stAng="21613874" swAng="268908"/>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9BDBABB-BB83-48E5-BCC2-64B15BDB58D5}">
      <dsp:nvSpPr>
        <dsp:cNvPr id="0" name=""/>
        <dsp:cNvSpPr/>
      </dsp:nvSpPr>
      <dsp:spPr>
        <a:xfrm>
          <a:off x="6274921" y="3069142"/>
          <a:ext cx="1299575" cy="713937"/>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Awareness</a:t>
          </a:r>
          <a:endParaRPr lang="en-US" sz="1100" kern="1200" dirty="0"/>
        </a:p>
      </dsp:txBody>
      <dsp:txXfrm>
        <a:off x="6309773" y="3103994"/>
        <a:ext cx="1229871" cy="644233"/>
      </dsp:txXfrm>
    </dsp:sp>
    <dsp:sp modelId="{D6E92685-9D10-439D-99D8-0AEF3C87D169}">
      <dsp:nvSpPr>
        <dsp:cNvPr id="0" name=""/>
        <dsp:cNvSpPr/>
      </dsp:nvSpPr>
      <dsp:spPr>
        <a:xfrm>
          <a:off x="1848851" y="2381149"/>
          <a:ext cx="5274530" cy="5274530"/>
        </a:xfrm>
        <a:custGeom>
          <a:avLst/>
          <a:gdLst/>
          <a:ahLst/>
          <a:cxnLst/>
          <a:rect l="0" t="0" r="0" b="0"/>
          <a:pathLst>
            <a:path>
              <a:moveTo>
                <a:pt x="4993162" y="1451973"/>
              </a:moveTo>
              <a:arcTo wR="2637265" hR="2637265" stAng="19997536" swAng="220448"/>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2B50A85-A415-43B5-95AC-3D87ACAE0324}">
      <dsp:nvSpPr>
        <dsp:cNvPr id="0" name=""/>
        <dsp:cNvSpPr/>
      </dsp:nvSpPr>
      <dsp:spPr>
        <a:xfrm>
          <a:off x="6095994" y="4038597"/>
          <a:ext cx="1253927" cy="75485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Communication</a:t>
          </a:r>
          <a:endParaRPr lang="en-US" sz="1100" kern="1200" dirty="0"/>
        </a:p>
      </dsp:txBody>
      <dsp:txXfrm>
        <a:off x="6132843" y="4075446"/>
        <a:ext cx="1180229" cy="681156"/>
      </dsp:txXfrm>
    </dsp:sp>
    <dsp:sp modelId="{35E5C147-2F94-458B-9587-370342DB4CB4}">
      <dsp:nvSpPr>
        <dsp:cNvPr id="0" name=""/>
        <dsp:cNvSpPr/>
      </dsp:nvSpPr>
      <dsp:spPr>
        <a:xfrm>
          <a:off x="1189171" y="2619381"/>
          <a:ext cx="5274530" cy="5274530"/>
        </a:xfrm>
        <a:custGeom>
          <a:avLst/>
          <a:gdLst/>
          <a:ahLst/>
          <a:cxnLst/>
          <a:rect l="0" t="0" r="0" b="0"/>
          <a:pathLst>
            <a:path>
              <a:moveTo>
                <a:pt x="5234960" y="2182135"/>
              </a:moveTo>
              <a:arcTo wR="2637265" hR="2637265" stAng="21003742" swAng="32029"/>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EE25012-E182-4EAC-9048-EF7C9B9490AE}">
      <dsp:nvSpPr>
        <dsp:cNvPr id="0" name=""/>
        <dsp:cNvSpPr/>
      </dsp:nvSpPr>
      <dsp:spPr>
        <a:xfrm>
          <a:off x="5257805" y="4833822"/>
          <a:ext cx="1262792" cy="88117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Documentation and Control</a:t>
          </a:r>
          <a:endParaRPr lang="en-US" sz="1100" kern="1200" dirty="0"/>
        </a:p>
      </dsp:txBody>
      <dsp:txXfrm>
        <a:off x="5300821" y="4876838"/>
        <a:ext cx="1176760" cy="795145"/>
      </dsp:txXfrm>
    </dsp:sp>
    <dsp:sp modelId="{F6E16706-796D-49A8-91B0-E07E277A807F}">
      <dsp:nvSpPr>
        <dsp:cNvPr id="0" name=""/>
        <dsp:cNvSpPr/>
      </dsp:nvSpPr>
      <dsp:spPr>
        <a:xfrm>
          <a:off x="4751180" y="1381014"/>
          <a:ext cx="5274530" cy="5274530"/>
        </a:xfrm>
        <a:custGeom>
          <a:avLst/>
          <a:gdLst/>
          <a:ahLst/>
          <a:cxnLst/>
          <a:rect l="0" t="0" r="0" b="0"/>
          <a:pathLst>
            <a:path>
              <a:moveTo>
                <a:pt x="458020" y="4122546"/>
              </a:moveTo>
              <a:arcTo wR="2637265" hR="2637265" stAng="8743398" swAng="330397"/>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F26A5B9-BAA1-4445-B2A7-329A1FA33537}">
      <dsp:nvSpPr>
        <dsp:cNvPr id="0" name=""/>
        <dsp:cNvSpPr/>
      </dsp:nvSpPr>
      <dsp:spPr>
        <a:xfrm>
          <a:off x="3810001" y="4876792"/>
          <a:ext cx="1227325" cy="8635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Operational  Control </a:t>
          </a:r>
          <a:endParaRPr lang="en-US" sz="1100" kern="1200" dirty="0"/>
        </a:p>
      </dsp:txBody>
      <dsp:txXfrm>
        <a:off x="3852154" y="4918945"/>
        <a:ext cx="1143019" cy="779194"/>
      </dsp:txXfrm>
    </dsp:sp>
    <dsp:sp modelId="{C862E9BF-7DB3-4965-BA8A-5CA51206F694}">
      <dsp:nvSpPr>
        <dsp:cNvPr id="0" name=""/>
        <dsp:cNvSpPr/>
      </dsp:nvSpPr>
      <dsp:spPr>
        <a:xfrm>
          <a:off x="-578321" y="639682"/>
          <a:ext cx="5274530" cy="5274530"/>
        </a:xfrm>
        <a:custGeom>
          <a:avLst/>
          <a:gdLst/>
          <a:ahLst/>
          <a:cxnLst/>
          <a:rect l="0" t="0" r="0" b="0"/>
          <a:pathLst>
            <a:path>
              <a:moveTo>
                <a:pt x="4279150" y="4701091"/>
              </a:moveTo>
              <a:arcTo wR="2637265" hR="2637265" stAng="3089752" swAng="560683"/>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4A18F35-85D5-4775-9BC9-3869C284E464}">
      <dsp:nvSpPr>
        <dsp:cNvPr id="0" name=""/>
        <dsp:cNvSpPr/>
      </dsp:nvSpPr>
      <dsp:spPr>
        <a:xfrm>
          <a:off x="1905005" y="4876795"/>
          <a:ext cx="1312535" cy="8061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Emergency Planning</a:t>
          </a:r>
          <a:endParaRPr lang="en-US" sz="1100" kern="1200" dirty="0"/>
        </a:p>
      </dsp:txBody>
      <dsp:txXfrm>
        <a:off x="1944357" y="4916147"/>
        <a:ext cx="1233831" cy="727416"/>
      </dsp:txXfrm>
    </dsp:sp>
    <dsp:sp modelId="{A75ECB9B-69CD-4137-8845-37623C005319}">
      <dsp:nvSpPr>
        <dsp:cNvPr id="0" name=""/>
        <dsp:cNvSpPr/>
      </dsp:nvSpPr>
      <dsp:spPr>
        <a:xfrm>
          <a:off x="-1514513" y="-204504"/>
          <a:ext cx="5274530" cy="5274530"/>
        </a:xfrm>
        <a:custGeom>
          <a:avLst/>
          <a:gdLst/>
          <a:ahLst/>
          <a:cxnLst/>
          <a:rect l="0" t="0" r="0" b="0"/>
          <a:pathLst>
            <a:path>
              <a:moveTo>
                <a:pt x="3470946" y="5139292"/>
              </a:moveTo>
              <a:arcTo wR="2637265" hR="2637265" stAng="4294308" swAng="660030"/>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7843988-F874-420C-B8C9-2182AEE9F763}">
      <dsp:nvSpPr>
        <dsp:cNvPr id="0" name=""/>
        <dsp:cNvSpPr/>
      </dsp:nvSpPr>
      <dsp:spPr>
        <a:xfrm>
          <a:off x="533397" y="4419604"/>
          <a:ext cx="1106254" cy="644663"/>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Monitoring and Measurement </a:t>
          </a:r>
          <a:endParaRPr lang="en-US" sz="1100" kern="1200" dirty="0"/>
        </a:p>
      </dsp:txBody>
      <dsp:txXfrm>
        <a:off x="564867" y="4451074"/>
        <a:ext cx="1043314" cy="581723"/>
      </dsp:txXfrm>
    </dsp:sp>
    <dsp:sp modelId="{61C1592E-39B4-4A80-9BDA-830958A71657}">
      <dsp:nvSpPr>
        <dsp:cNvPr id="0" name=""/>
        <dsp:cNvSpPr/>
      </dsp:nvSpPr>
      <dsp:spPr>
        <a:xfrm>
          <a:off x="617471" y="3006881"/>
          <a:ext cx="5274530" cy="5274530"/>
        </a:xfrm>
        <a:custGeom>
          <a:avLst/>
          <a:gdLst/>
          <a:ahLst/>
          <a:cxnLst/>
          <a:rect l="0" t="0" r="0" b="0"/>
          <a:pathLst>
            <a:path>
              <a:moveTo>
                <a:pt x="357546" y="1311350"/>
              </a:moveTo>
              <a:arcTo wR="2637265" hR="2637265" stAng="12610970" swAng="454487"/>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A42D807-59E2-43D0-87F2-BF971851DDA2}">
      <dsp:nvSpPr>
        <dsp:cNvPr id="0" name=""/>
        <dsp:cNvSpPr/>
      </dsp:nvSpPr>
      <dsp:spPr>
        <a:xfrm>
          <a:off x="457207" y="3124199"/>
          <a:ext cx="1340239" cy="8151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Non Conformance </a:t>
          </a:r>
          <a:endParaRPr lang="en-US" sz="1100" kern="1200" dirty="0"/>
        </a:p>
      </dsp:txBody>
      <dsp:txXfrm>
        <a:off x="496997" y="3163989"/>
        <a:ext cx="1260659" cy="735520"/>
      </dsp:txXfrm>
    </dsp:sp>
    <dsp:sp modelId="{AE0C5FBE-4931-471B-9864-65802804196D}">
      <dsp:nvSpPr>
        <dsp:cNvPr id="0" name=""/>
        <dsp:cNvSpPr/>
      </dsp:nvSpPr>
      <dsp:spPr>
        <a:xfrm>
          <a:off x="754739" y="-756315"/>
          <a:ext cx="5274530" cy="5274530"/>
        </a:xfrm>
        <a:custGeom>
          <a:avLst/>
          <a:gdLst/>
          <a:ahLst/>
          <a:cxnLst/>
          <a:rect l="0" t="0" r="0" b="0"/>
          <a:pathLst>
            <a:path>
              <a:moveTo>
                <a:pt x="273930" y="3807656"/>
              </a:moveTo>
              <a:arcTo wR="2637265" hR="2637265" stAng="9219243" swAng="320997"/>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8E84AA9-DBA8-4D53-B6FC-2DBB2E8F9158}">
      <dsp:nvSpPr>
        <dsp:cNvPr id="0" name=""/>
        <dsp:cNvSpPr/>
      </dsp:nvSpPr>
      <dsp:spPr>
        <a:xfrm>
          <a:off x="304797" y="1981201"/>
          <a:ext cx="1256813" cy="76773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Records</a:t>
          </a:r>
          <a:endParaRPr lang="en-US" sz="1100" kern="1200" dirty="0"/>
        </a:p>
      </dsp:txBody>
      <dsp:txXfrm>
        <a:off x="342275" y="2018679"/>
        <a:ext cx="1181857" cy="692782"/>
      </dsp:txXfrm>
    </dsp:sp>
    <dsp:sp modelId="{C1C0E7E1-0F7D-42EE-B5D1-96700107D9C3}">
      <dsp:nvSpPr>
        <dsp:cNvPr id="0" name=""/>
        <dsp:cNvSpPr/>
      </dsp:nvSpPr>
      <dsp:spPr>
        <a:xfrm>
          <a:off x="1006699" y="-550844"/>
          <a:ext cx="5274530" cy="5274530"/>
        </a:xfrm>
        <a:custGeom>
          <a:avLst/>
          <a:gdLst/>
          <a:ahLst/>
          <a:cxnLst/>
          <a:rect l="0" t="0" r="0" b="0"/>
          <a:pathLst>
            <a:path>
              <a:moveTo>
                <a:pt x="4245" y="2487688"/>
              </a:moveTo>
              <a:arcTo wR="2637265" hR="2637265" stAng="10995082" swAng="173753"/>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3D16328-F68E-4EED-BF95-F57774DFB988}">
      <dsp:nvSpPr>
        <dsp:cNvPr id="0" name=""/>
        <dsp:cNvSpPr/>
      </dsp:nvSpPr>
      <dsp:spPr>
        <a:xfrm>
          <a:off x="533408" y="914402"/>
          <a:ext cx="1323738" cy="84549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Auditing and Management Reviews </a:t>
          </a:r>
          <a:endParaRPr lang="en-US" sz="1100" kern="1200" dirty="0"/>
        </a:p>
      </dsp:txBody>
      <dsp:txXfrm>
        <a:off x="574682" y="955676"/>
        <a:ext cx="1241190" cy="762948"/>
      </dsp:txXfrm>
    </dsp:sp>
    <dsp:sp modelId="{D2F0069D-9597-4F9E-B1CB-D26C9D66021B}">
      <dsp:nvSpPr>
        <dsp:cNvPr id="0" name=""/>
        <dsp:cNvSpPr/>
      </dsp:nvSpPr>
      <dsp:spPr>
        <a:xfrm>
          <a:off x="-551547" y="832513"/>
          <a:ext cx="5274530" cy="5274530"/>
        </a:xfrm>
        <a:custGeom>
          <a:avLst/>
          <a:gdLst/>
          <a:ahLst/>
          <a:cxnLst/>
          <a:rect l="0" t="0" r="0" b="0"/>
          <a:pathLst>
            <a:path>
              <a:moveTo>
                <a:pt x="2079581" y="59638"/>
              </a:moveTo>
              <a:arcTo wR="2637265" hR="2637265" stAng="15467515" swAng="380213"/>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93F3413-6343-4157-A13A-5BAF93CE6066}">
      <dsp:nvSpPr>
        <dsp:cNvPr id="0" name=""/>
        <dsp:cNvSpPr/>
      </dsp:nvSpPr>
      <dsp:spPr>
        <a:xfrm>
          <a:off x="1490138" y="238594"/>
          <a:ext cx="1405461" cy="59960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Plans for Continuous Improvement </a:t>
          </a:r>
          <a:endParaRPr lang="en-US" sz="1100" kern="1200" dirty="0"/>
        </a:p>
      </dsp:txBody>
      <dsp:txXfrm>
        <a:off x="1519408" y="267864"/>
        <a:ext cx="1346921" cy="541067"/>
      </dsp:txXfrm>
    </dsp:sp>
    <dsp:sp modelId="{9605155F-C4AF-45AD-B149-7955773805D7}">
      <dsp:nvSpPr>
        <dsp:cNvPr id="0" name=""/>
        <dsp:cNvSpPr/>
      </dsp:nvSpPr>
      <dsp:spPr>
        <a:xfrm>
          <a:off x="-390139" y="219371"/>
          <a:ext cx="5274530" cy="5274530"/>
        </a:xfrm>
        <a:custGeom>
          <a:avLst/>
          <a:gdLst/>
          <a:ahLst/>
          <a:cxnLst/>
          <a:rect l="0" t="0" r="0" b="0"/>
          <a:pathLst>
            <a:path>
              <a:moveTo>
                <a:pt x="3149988" y="50320"/>
              </a:moveTo>
              <a:arcTo wR="2637265" hR="2637265" stAng="16872633" swAng="779579"/>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65F9F-4DEA-3648-9EA4-37D78E9B5F4B}">
      <dsp:nvSpPr>
        <dsp:cNvPr id="0" name=""/>
        <dsp:cNvSpPr/>
      </dsp:nvSpPr>
      <dsp:spPr>
        <a:xfrm>
          <a:off x="1995785" y="1179"/>
          <a:ext cx="2104429" cy="105221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Practice </a:t>
          </a:r>
          <a:endParaRPr lang="en-US" sz="3700" kern="1200" dirty="0"/>
        </a:p>
      </dsp:txBody>
      <dsp:txXfrm>
        <a:off x="2026603" y="31997"/>
        <a:ext cx="2042793" cy="990578"/>
      </dsp:txXfrm>
    </dsp:sp>
    <dsp:sp modelId="{A5907990-6F21-5846-833D-36B4D3182D97}">
      <dsp:nvSpPr>
        <dsp:cNvPr id="0" name=""/>
        <dsp:cNvSpPr/>
      </dsp:nvSpPr>
      <dsp:spPr>
        <a:xfrm rot="3600000">
          <a:off x="3368523" y="1847862"/>
          <a:ext cx="1096445" cy="368275"/>
        </a:xfrm>
        <a:prstGeom prst="lef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479006" y="1921517"/>
        <a:ext cx="875480" cy="220965"/>
      </dsp:txXfrm>
    </dsp:sp>
    <dsp:sp modelId="{93536C87-D949-D144-8856-EC57ED77CB42}">
      <dsp:nvSpPr>
        <dsp:cNvPr id="0" name=""/>
        <dsp:cNvSpPr/>
      </dsp:nvSpPr>
      <dsp:spPr>
        <a:xfrm>
          <a:off x="3733278" y="3010605"/>
          <a:ext cx="2104429" cy="105221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solidFill>
                <a:srgbClr val="008000"/>
              </a:solidFill>
            </a:rPr>
            <a:t>Research</a:t>
          </a:r>
          <a:endParaRPr lang="en-US" sz="3700" kern="1200" dirty="0">
            <a:solidFill>
              <a:srgbClr val="008000"/>
            </a:solidFill>
          </a:endParaRPr>
        </a:p>
      </dsp:txBody>
      <dsp:txXfrm>
        <a:off x="3764096" y="3041423"/>
        <a:ext cx="2042793" cy="990578"/>
      </dsp:txXfrm>
    </dsp:sp>
    <dsp:sp modelId="{C69E29F6-AFD7-4F4D-B9DF-E726234CA36E}">
      <dsp:nvSpPr>
        <dsp:cNvPr id="0" name=""/>
        <dsp:cNvSpPr/>
      </dsp:nvSpPr>
      <dsp:spPr>
        <a:xfrm rot="10800000">
          <a:off x="2499777" y="3352575"/>
          <a:ext cx="1096445" cy="368275"/>
        </a:xfrm>
        <a:prstGeom prst="lef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610259" y="3426230"/>
        <a:ext cx="875480" cy="220965"/>
      </dsp:txXfrm>
    </dsp:sp>
    <dsp:sp modelId="{49B44EBE-DB65-F547-A2BF-02153441AAE8}">
      <dsp:nvSpPr>
        <dsp:cNvPr id="0" name=""/>
        <dsp:cNvSpPr/>
      </dsp:nvSpPr>
      <dsp:spPr>
        <a:xfrm>
          <a:off x="258291" y="3010605"/>
          <a:ext cx="2104429" cy="1052214"/>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Teaching</a:t>
          </a:r>
          <a:endParaRPr lang="en-US" sz="3700" kern="1200" dirty="0"/>
        </a:p>
      </dsp:txBody>
      <dsp:txXfrm>
        <a:off x="289109" y="3041423"/>
        <a:ext cx="2042793" cy="990578"/>
      </dsp:txXfrm>
    </dsp:sp>
    <dsp:sp modelId="{E6D04052-6636-5849-8C73-77E228F4BD8A}">
      <dsp:nvSpPr>
        <dsp:cNvPr id="0" name=""/>
        <dsp:cNvSpPr/>
      </dsp:nvSpPr>
      <dsp:spPr>
        <a:xfrm rot="18000000">
          <a:off x="1631030" y="1847862"/>
          <a:ext cx="1096445" cy="368275"/>
        </a:xfrm>
        <a:prstGeom prst="lef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1741513" y="1921517"/>
        <a:ext cx="875480" cy="2209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65F9F-4DEA-3648-9EA4-37D78E9B5F4B}">
      <dsp:nvSpPr>
        <dsp:cNvPr id="0" name=""/>
        <dsp:cNvSpPr/>
      </dsp:nvSpPr>
      <dsp:spPr>
        <a:xfrm>
          <a:off x="401366" y="67665"/>
          <a:ext cx="6664866" cy="138998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Practice</a:t>
          </a:r>
        </a:p>
        <a:p>
          <a:pPr lvl="0" algn="ctr" defTabSz="889000">
            <a:lnSpc>
              <a:spcPct val="90000"/>
            </a:lnSpc>
            <a:spcBef>
              <a:spcPct val="0"/>
            </a:spcBef>
            <a:spcAft>
              <a:spcPct val="35000"/>
            </a:spcAft>
          </a:pPr>
          <a:r>
            <a:rPr lang="en-US" sz="1600" kern="1200" dirty="0" smtClean="0"/>
            <a:t>Knowledge demands on accountants are increasing</a:t>
          </a:r>
        </a:p>
        <a:p>
          <a:pPr lvl="0" algn="ctr" defTabSz="889000">
            <a:lnSpc>
              <a:spcPct val="90000"/>
            </a:lnSpc>
            <a:spcBef>
              <a:spcPct val="0"/>
            </a:spcBef>
            <a:spcAft>
              <a:spcPct val="35000"/>
            </a:spcAft>
          </a:pPr>
          <a:r>
            <a:rPr lang="en-US" sz="1600" kern="1200" dirty="0" smtClean="0"/>
            <a:t>- Globalization , Governance, Regulation, Technology, Non-Audit Share, Labor Market, Social Media</a:t>
          </a:r>
          <a:endParaRPr lang="en-US" sz="1600" kern="1200" dirty="0"/>
        </a:p>
      </dsp:txBody>
      <dsp:txXfrm>
        <a:off x="442077" y="108376"/>
        <a:ext cx="6583444" cy="1308565"/>
      </dsp:txXfrm>
    </dsp:sp>
    <dsp:sp modelId="{A5907990-6F21-5846-833D-36B4D3182D97}">
      <dsp:nvSpPr>
        <dsp:cNvPr id="0" name=""/>
        <dsp:cNvSpPr/>
      </dsp:nvSpPr>
      <dsp:spPr>
        <a:xfrm rot="2890929">
          <a:off x="4458554" y="1723371"/>
          <a:ext cx="1124044" cy="402641"/>
        </a:xfrm>
        <a:prstGeom prst="lef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4579346" y="1803899"/>
        <a:ext cx="882460" cy="241585"/>
      </dsp:txXfrm>
    </dsp:sp>
    <dsp:sp modelId="{93536C87-D949-D144-8856-EC57ED77CB42}">
      <dsp:nvSpPr>
        <dsp:cNvPr id="0" name=""/>
        <dsp:cNvSpPr/>
      </dsp:nvSpPr>
      <dsp:spPr>
        <a:xfrm>
          <a:off x="4953001" y="2438397"/>
          <a:ext cx="1133309" cy="64076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8000"/>
              </a:solidFill>
            </a:rPr>
            <a:t>Research</a:t>
          </a:r>
          <a:endParaRPr lang="en-US" sz="2000" kern="1200" dirty="0">
            <a:solidFill>
              <a:srgbClr val="008000"/>
            </a:solidFill>
          </a:endParaRPr>
        </a:p>
      </dsp:txBody>
      <dsp:txXfrm>
        <a:off x="4971768" y="2457164"/>
        <a:ext cx="1095775" cy="603229"/>
      </dsp:txXfrm>
    </dsp:sp>
    <dsp:sp modelId="{C69E29F6-AFD7-4F4D-B9DF-E726234CA36E}">
      <dsp:nvSpPr>
        <dsp:cNvPr id="0" name=""/>
        <dsp:cNvSpPr/>
      </dsp:nvSpPr>
      <dsp:spPr>
        <a:xfrm rot="10869736">
          <a:off x="3204382" y="2448514"/>
          <a:ext cx="1001295" cy="402641"/>
        </a:xfrm>
        <a:prstGeom prst="lef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3325174" y="2529042"/>
        <a:ext cx="759711" cy="241585"/>
      </dsp:txXfrm>
    </dsp:sp>
    <dsp:sp modelId="{49B44EBE-DB65-F547-A2BF-02153441AAE8}">
      <dsp:nvSpPr>
        <dsp:cNvPr id="0" name=""/>
        <dsp:cNvSpPr/>
      </dsp:nvSpPr>
      <dsp:spPr>
        <a:xfrm>
          <a:off x="1295398" y="2362193"/>
          <a:ext cx="1199388" cy="646101"/>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Teaching</a:t>
          </a:r>
          <a:endParaRPr lang="en-US" sz="2000" kern="1200" dirty="0"/>
        </a:p>
      </dsp:txBody>
      <dsp:txXfrm>
        <a:off x="1314322" y="2381117"/>
        <a:ext cx="1161540" cy="608253"/>
      </dsp:txXfrm>
    </dsp:sp>
    <dsp:sp modelId="{E6D04052-6636-5849-8C73-77E228F4BD8A}">
      <dsp:nvSpPr>
        <dsp:cNvPr id="0" name=""/>
        <dsp:cNvSpPr/>
      </dsp:nvSpPr>
      <dsp:spPr>
        <a:xfrm rot="18823351">
          <a:off x="1887489" y="1690882"/>
          <a:ext cx="1055645" cy="402641"/>
        </a:xfrm>
        <a:prstGeom prst="lef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2008281" y="1771410"/>
        <a:ext cx="814061" cy="241585"/>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0.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r>
              <a:rPr lang="en-US" smtClean="0"/>
              <a:t>Test</a:t>
            </a:r>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1440" tIns="45720" rIns="91440" bIns="45720" rtlCol="0"/>
          <a:lstStyle>
            <a:lvl1pPr algn="r">
              <a:defRPr sz="1200"/>
            </a:lvl1pPr>
          </a:lstStyle>
          <a:p>
            <a:fld id="{CED110A7-25D3-42DC-8C7C-60E824E0DE0D}" type="datetimeFigureOut">
              <a:rPr lang="en-US" smtClean="0"/>
              <a:t>5/4/16</a:t>
            </a:fld>
            <a:endParaRPr lang="en-US"/>
          </a:p>
        </p:txBody>
      </p:sp>
      <p:sp>
        <p:nvSpPr>
          <p:cNvPr id="4" name="Footer Placeholder 3"/>
          <p:cNvSpPr>
            <a:spLocks noGrp="1"/>
          </p:cNvSpPr>
          <p:nvPr>
            <p:ph type="ftr" sz="quarter" idx="2"/>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1440" tIns="45720" rIns="91440" bIns="45720" rtlCol="0" anchor="b"/>
          <a:lstStyle>
            <a:lvl1pPr algn="r">
              <a:defRPr sz="1200"/>
            </a:lvl1pPr>
          </a:lstStyle>
          <a:p>
            <a:fld id="{8D745985-28A6-4110-8B1E-CBC77712D6CD}" type="slidenum">
              <a:rPr lang="en-US" smtClean="0"/>
              <a:t>‹#›</a:t>
            </a:fld>
            <a:endParaRPr lang="en-US"/>
          </a:p>
        </p:txBody>
      </p:sp>
    </p:spTree>
    <p:extLst>
      <p:ext uri="{BB962C8B-B14F-4D97-AF65-F5344CB8AC3E}">
        <p14:creationId xmlns:p14="http://schemas.microsoft.com/office/powerpoint/2010/main" val="47364551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r>
              <a:rPr lang="en-US" smtClean="0"/>
              <a:t>Test</a:t>
            </a: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FD8CE345-8F24-493A-9035-E81CE22E2BAB}" type="datetimeFigureOut">
              <a:rPr lang="en-US" smtClean="0"/>
              <a:t>5/4/16</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00860F69-635C-45E6-93F6-9ADDAE785E6D}" type="slidenum">
              <a:rPr lang="en-US" smtClean="0"/>
              <a:t>‹#›</a:t>
            </a:fld>
            <a:endParaRPr lang="en-US"/>
          </a:p>
        </p:txBody>
      </p:sp>
    </p:spTree>
    <p:extLst>
      <p:ext uri="{BB962C8B-B14F-4D97-AF65-F5344CB8AC3E}">
        <p14:creationId xmlns:p14="http://schemas.microsoft.com/office/powerpoint/2010/main" val="153749490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5" Type="http://schemas.openxmlformats.org/officeDocument/2006/relationships/image" Target="../media/image8.emf"/><Relationship Id="rId6" Type="http://schemas.openxmlformats.org/officeDocument/2006/relationships/image" Target="../media/image9.emf"/><Relationship Id="rId7" Type="http://schemas.openxmlformats.org/officeDocument/2006/relationships/image" Target="../media/image10.emf"/><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p:spPr>
        <p:txBody>
          <a:bodyPr/>
          <a:lstStyle/>
          <a:p>
            <a:endParaRPr lang="en-US" altLang="en-US" smtClean="0"/>
          </a:p>
        </p:txBody>
      </p:sp>
      <p:sp>
        <p:nvSpPr>
          <p:cNvPr id="81924" name="Slide Number Placeholder 3"/>
          <p:cNvSpPr>
            <a:spLocks noGrp="1"/>
          </p:cNvSpPr>
          <p:nvPr>
            <p:ph type="sldNum" sz="quarter" idx="5"/>
          </p:nvPr>
        </p:nvSpPr>
        <p:spPr>
          <a:noFill/>
        </p:spPr>
        <p:txBody>
          <a:bodyPr/>
          <a:lstStyle>
            <a:lvl1pPr defTabSz="912879">
              <a:defRPr>
                <a:solidFill>
                  <a:schemeClr val="tx1"/>
                </a:solidFill>
                <a:latin typeface="Arial" charset="0"/>
              </a:defRPr>
            </a:lvl1pPr>
            <a:lvl2pPr marL="729057" indent="-280406" defTabSz="912879">
              <a:defRPr>
                <a:solidFill>
                  <a:schemeClr val="tx1"/>
                </a:solidFill>
                <a:latin typeface="Arial" charset="0"/>
              </a:defRPr>
            </a:lvl2pPr>
            <a:lvl3pPr marL="1121626" indent="-224325" defTabSz="912879">
              <a:defRPr>
                <a:solidFill>
                  <a:schemeClr val="tx1"/>
                </a:solidFill>
                <a:latin typeface="Arial" charset="0"/>
              </a:defRPr>
            </a:lvl3pPr>
            <a:lvl4pPr marL="1570276" indent="-224325" defTabSz="912879">
              <a:defRPr>
                <a:solidFill>
                  <a:schemeClr val="tx1"/>
                </a:solidFill>
                <a:latin typeface="Arial" charset="0"/>
              </a:defRPr>
            </a:lvl4pPr>
            <a:lvl5pPr marL="2018927" indent="-224325" defTabSz="912879">
              <a:defRPr>
                <a:solidFill>
                  <a:schemeClr val="tx1"/>
                </a:solidFill>
                <a:latin typeface="Arial" charset="0"/>
              </a:defRPr>
            </a:lvl5pPr>
            <a:lvl6pPr marL="2467577" indent="-224325" defTabSz="912879" eaLnBrk="0" fontAlgn="base" hangingPunct="0">
              <a:spcBef>
                <a:spcPct val="0"/>
              </a:spcBef>
              <a:spcAft>
                <a:spcPct val="0"/>
              </a:spcAft>
              <a:defRPr>
                <a:solidFill>
                  <a:schemeClr val="tx1"/>
                </a:solidFill>
                <a:latin typeface="Arial" charset="0"/>
              </a:defRPr>
            </a:lvl6pPr>
            <a:lvl7pPr marL="2916227" indent="-224325" defTabSz="912879" eaLnBrk="0" fontAlgn="base" hangingPunct="0">
              <a:spcBef>
                <a:spcPct val="0"/>
              </a:spcBef>
              <a:spcAft>
                <a:spcPct val="0"/>
              </a:spcAft>
              <a:defRPr>
                <a:solidFill>
                  <a:schemeClr val="tx1"/>
                </a:solidFill>
                <a:latin typeface="Arial" charset="0"/>
              </a:defRPr>
            </a:lvl7pPr>
            <a:lvl8pPr marL="3364878" indent="-224325" defTabSz="912879" eaLnBrk="0" fontAlgn="base" hangingPunct="0">
              <a:spcBef>
                <a:spcPct val="0"/>
              </a:spcBef>
              <a:spcAft>
                <a:spcPct val="0"/>
              </a:spcAft>
              <a:defRPr>
                <a:solidFill>
                  <a:schemeClr val="tx1"/>
                </a:solidFill>
                <a:latin typeface="Arial" charset="0"/>
              </a:defRPr>
            </a:lvl8pPr>
            <a:lvl9pPr marL="3813528" indent="-224325" defTabSz="912879" eaLnBrk="0" fontAlgn="base" hangingPunct="0">
              <a:spcBef>
                <a:spcPct val="0"/>
              </a:spcBef>
              <a:spcAft>
                <a:spcPct val="0"/>
              </a:spcAft>
              <a:defRPr>
                <a:solidFill>
                  <a:schemeClr val="tx1"/>
                </a:solidFill>
                <a:latin typeface="Arial" charset="0"/>
              </a:defRPr>
            </a:lvl9pPr>
          </a:lstStyle>
          <a:p>
            <a:fld id="{FFC0932C-FE8F-40B7-A946-71E983BF3464}" type="slidenum">
              <a:rPr lang="en-US" altLang="en-US">
                <a:solidFill>
                  <a:prstClr val="black"/>
                </a:solidFill>
              </a:rPr>
              <a:pPr/>
              <a:t>1</a:t>
            </a:fld>
            <a:endParaRPr lang="en-US" altLang="en-US">
              <a:solidFill>
                <a:prstClr val="black"/>
              </a:solidFill>
            </a:endParaRPr>
          </a:p>
        </p:txBody>
      </p:sp>
    </p:spTree>
    <p:extLst>
      <p:ext uri="{BB962C8B-B14F-4D97-AF65-F5344CB8AC3E}">
        <p14:creationId xmlns:p14="http://schemas.microsoft.com/office/powerpoint/2010/main" val="2932982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International Integrated Reporting Council</a:t>
            </a:r>
          </a:p>
          <a:p>
            <a:r>
              <a:rPr lang="en-US" dirty="0" smtClean="0"/>
              <a:t>In contrast, the IIRC (founded in 2010), provides guidance on how firms can produce integrated reports, which include not only financial information, but also information on manufactured, intellectual, human, social and relationship, and natural capitals, which make up the what IIRC refers to as the “Six Capitals”. According to the IIRC, “[a]n integrated report should provide concise information that is material to assessing the organization’s ability to create value in the short, medium, and long term” (IIRC 2013, p. 5) and defines materiality as being information that “could substantively affect the organization’s ability to create value in the short, medium, or long term” (p. 33). The primary intended users of integrated reports are the providers of the financial capital, though integrated reports are believed to be useful for all stakeholders (p. 7). Thus, as depicted in Figure 2, firms following the guidance of the IIRC would produce an integrated report that includes financial information along with non-financial information (perhaps drawing on GRI or others for guidance on producing the non-financial information and FASB or IASB standards for producing financial information).</a:t>
            </a:r>
          </a:p>
          <a:p>
            <a:endParaRPr lang="en-US" dirty="0"/>
          </a:p>
        </p:txBody>
      </p:sp>
      <p:sp>
        <p:nvSpPr>
          <p:cNvPr id="4" name="Slide Number Placeholder 3"/>
          <p:cNvSpPr>
            <a:spLocks noGrp="1"/>
          </p:cNvSpPr>
          <p:nvPr>
            <p:ph type="sldNum" sz="quarter" idx="10"/>
          </p:nvPr>
        </p:nvSpPr>
        <p:spPr/>
        <p:txBody>
          <a:bodyPr/>
          <a:lstStyle/>
          <a:p>
            <a:fld id="{39756381-9A0C-40AC-9A79-7A21B1477946}"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878454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Sustainability Accounting Standards Board (SASB)</a:t>
            </a:r>
          </a:p>
          <a:p>
            <a:r>
              <a:rPr lang="en-US" dirty="0" smtClean="0"/>
              <a:t>	In some ways, SASB combines the objectives of GRI and the IIRC (see Figure 3). Founded in 2012, SASB is in the process of developing standards for the reporting of environment, social, and governance issues, similar to GRI. Like the IIRC, however, SASB’s model is one of integrated reporting. In particular, SASB’s aim is to aid U.S. public companies in meeting the requirement of Item 303 of Regulation S-K to disclose material information in the management discussion and analysis section of their 10-K and 20-F filings regarding known trends and uncertainties that could affect a registrant’s operations. However, unlike GRI, which has less of an industry focus, SASB aims to provide standardized accounting metrics for industry-level material sustainability issues. Another key difference is that, whereas GRI’s materiality threshold is set around stakeholder decision making, SASB is focused on equity and debt investors, and so follows U.S. securities law, which defines materiality as information that could be viewed by the reasonable investor as having significantly altered the total mix of information made available (SASB 2013). SASB, therefore, provides what is arguably the most restrictive definition of materiality, potentially minimizing the set of non-financial information to be disclosed.</a:t>
            </a:r>
          </a:p>
          <a:p>
            <a:endParaRPr lang="en-US" dirty="0"/>
          </a:p>
        </p:txBody>
      </p:sp>
      <p:sp>
        <p:nvSpPr>
          <p:cNvPr id="4" name="Slide Number Placeholder 3"/>
          <p:cNvSpPr>
            <a:spLocks noGrp="1"/>
          </p:cNvSpPr>
          <p:nvPr>
            <p:ph type="sldNum" sz="quarter" idx="10"/>
          </p:nvPr>
        </p:nvSpPr>
        <p:spPr/>
        <p:txBody>
          <a:bodyPr/>
          <a:lstStyle/>
          <a:p>
            <a:fld id="{39756381-9A0C-40AC-9A79-7A21B1477946}"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421480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CDP, founded in 2000, has both the most limited focus of the entities being discussed here and also has the most unique reporting model (see Figure 4). Whereas the focus of GRI, IIRC, and SASB are all on entity-level reporting directly to users, the CDP follows a completely different model in which firms report directly to CDP on certain environmental issues, and CDP then produces a set of reports and also provides access to the database of their survey data. Using the data from their surveys, CDP produces three sets of primary reports, related to greenhouse gas emissions, water management, and climate change strategies, with the objective being to provide information so that “investors and cities are better able to mitigate risk, capitalize on opportunities and make investment decisions that drive action towards a more sustainable world.” </a:t>
            </a:r>
          </a:p>
          <a:p>
            <a:endParaRPr lang="en-US" dirty="0" smtClean="0"/>
          </a:p>
          <a:p>
            <a:r>
              <a:rPr lang="en-US" dirty="0" smtClean="0"/>
              <a:t>Thus, the two standard setting bodies with greatest overlapping agendas are the GRI and SASB as they are both engaged in developing reporting metrics for sustainability issues. Nevertheless, substantial differences remain with respect to user focus and materiality threshold (stakeholder vs. investor), the degree of metric specialization (entity vs. industry segment), primary reporting outlet (separate report vs. 10-K), and geographic scope (global entities vs. U.S. filers). One area ripe for future research is to better understand the consequences of these potential differences in reporting frameworks. As these, or other, standard setters continue to refine their frameworks, empirical evidence on the consequences of these key policy choices could help inform not only the decisions of standard setters, but also of firms and regulators as well.</a:t>
            </a:r>
          </a:p>
          <a:p>
            <a:endParaRPr lang="en-US" dirty="0"/>
          </a:p>
        </p:txBody>
      </p:sp>
      <p:sp>
        <p:nvSpPr>
          <p:cNvPr id="4" name="Slide Number Placeholder 3"/>
          <p:cNvSpPr>
            <a:spLocks noGrp="1"/>
          </p:cNvSpPr>
          <p:nvPr>
            <p:ph type="sldNum" sz="quarter" idx="10"/>
          </p:nvPr>
        </p:nvSpPr>
        <p:spPr/>
        <p:txBody>
          <a:bodyPr/>
          <a:lstStyle/>
          <a:p>
            <a:fld id="{39756381-9A0C-40AC-9A79-7A21B1477946}"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273155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B2202D-E060-4132-8FFC-1F2ABA210425}" type="slidenum">
              <a:rPr lang="en-US" altLang="en-US">
                <a:solidFill>
                  <a:prstClr val="black"/>
                </a:solidFill>
              </a:rPr>
              <a:pPr/>
              <a:t>31</a:t>
            </a:fld>
            <a:endParaRPr lang="en-US" altLang="en-US">
              <a:solidFill>
                <a:prstClr val="black"/>
              </a:solidFill>
            </a:endParaRPr>
          </a:p>
        </p:txBody>
      </p:sp>
      <p:sp>
        <p:nvSpPr>
          <p:cNvPr id="56322" name="Rectangle 2"/>
          <p:cNvSpPr>
            <a:spLocks noGrp="1" noRot="1" noChangeAspect="1" noChangeArrowheads="1" noTextEdit="1"/>
          </p:cNvSpPr>
          <p:nvPr>
            <p:ph type="sldImg"/>
          </p:nvPr>
        </p:nvSpPr>
        <p:spPr>
          <a:xfrm>
            <a:off x="1196975" y="692150"/>
            <a:ext cx="4619625" cy="3463925"/>
          </a:xfrm>
          <a:ln/>
        </p:spPr>
      </p:sp>
      <p:sp>
        <p:nvSpPr>
          <p:cNvPr id="56323" name="Rectangle 3"/>
          <p:cNvSpPr>
            <a:spLocks noGrp="1" noChangeArrowheads="1"/>
          </p:cNvSpPr>
          <p:nvPr>
            <p:ph type="body" idx="1"/>
          </p:nvPr>
        </p:nvSpPr>
        <p:spPr>
          <a:xfrm>
            <a:off x="934720" y="4387136"/>
            <a:ext cx="5140960" cy="4156234"/>
          </a:xfrm>
        </p:spPr>
        <p:txBody>
          <a:bodyPr/>
          <a:lstStyle/>
          <a:p>
            <a:r>
              <a:rPr lang="en-US" altLang="en-US"/>
              <a:t>For example, our follow-up interviews revealed that some steel firms had separate cost pools for waste water treatment, remediation, hazardous waste disposal, pollution abatement capital expenditures, and depreciation on pollution abatement equipment.</a:t>
            </a:r>
          </a:p>
          <a:p>
            <a:endParaRPr lang="en-US" altLang="en-US"/>
          </a:p>
          <a:p>
            <a:r>
              <a:rPr lang="en-US" altLang="en-US"/>
              <a:t>- Sinters to pellets</a:t>
            </a:r>
          </a:p>
          <a:p>
            <a:r>
              <a:rPr lang="en-US" altLang="en-US"/>
              <a:t>- Coke rate reduction by injecting pulverized coal, NG injection</a:t>
            </a:r>
          </a:p>
          <a:p>
            <a:r>
              <a:rPr lang="en-US" altLang="en-US"/>
              <a:t>- Scrap rate increase</a:t>
            </a:r>
          </a:p>
          <a:p>
            <a:r>
              <a:rPr lang="en-US" altLang="en-US"/>
              <a:t>-Yield increase</a:t>
            </a:r>
          </a:p>
          <a:p>
            <a:r>
              <a:rPr lang="en-US" altLang="en-US"/>
              <a:t>- Byproduct coke ovens- instead of bee-hive coke ovens</a:t>
            </a:r>
          </a:p>
          <a:p>
            <a:endParaRPr lang="en-US" altLang="en-US"/>
          </a:p>
        </p:txBody>
      </p:sp>
    </p:spTree>
    <p:extLst>
      <p:ext uri="{BB962C8B-B14F-4D97-AF65-F5344CB8AC3E}">
        <p14:creationId xmlns:p14="http://schemas.microsoft.com/office/powerpoint/2010/main" val="2875335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593970-1CF7-4B87-9CBD-B564915D2D8E}" type="slidenum">
              <a:rPr lang="en-US" altLang="en-US">
                <a:solidFill>
                  <a:prstClr val="black"/>
                </a:solidFill>
              </a:rPr>
              <a:pPr/>
              <a:t>32</a:t>
            </a:fld>
            <a:endParaRPr lang="en-US" altLang="en-US">
              <a:solidFill>
                <a:prstClr val="black"/>
              </a:solidFill>
            </a:endParaRPr>
          </a:p>
        </p:txBody>
      </p:sp>
      <p:sp>
        <p:nvSpPr>
          <p:cNvPr id="62466" name="Rectangle 2"/>
          <p:cNvSpPr>
            <a:spLocks noGrp="1" noRot="1" noChangeAspect="1" noChangeArrowheads="1" noTextEdit="1"/>
          </p:cNvSpPr>
          <p:nvPr>
            <p:ph type="sldImg"/>
          </p:nvPr>
        </p:nvSpPr>
        <p:spPr>
          <a:xfrm>
            <a:off x="1196975" y="692150"/>
            <a:ext cx="4619625" cy="3463925"/>
          </a:xfrm>
          <a:ln/>
        </p:spPr>
      </p:sp>
      <p:sp>
        <p:nvSpPr>
          <p:cNvPr id="62467" name="Rectangle 3"/>
          <p:cNvSpPr>
            <a:spLocks noGrp="1" noChangeArrowheads="1"/>
          </p:cNvSpPr>
          <p:nvPr>
            <p:ph type="body" idx="1"/>
          </p:nvPr>
        </p:nvSpPr>
        <p:spPr>
          <a:xfrm>
            <a:off x="934720" y="4387136"/>
            <a:ext cx="5140960" cy="4156234"/>
          </a:xfrm>
        </p:spPr>
        <p:txBody>
          <a:bodyPr/>
          <a:lstStyle/>
          <a:p>
            <a:r>
              <a:rPr lang="en-US" altLang="en-US"/>
              <a:t>Epstein: Measuring Corporate Environmental performance</a:t>
            </a:r>
          </a:p>
          <a:p>
            <a:r>
              <a:rPr lang="en-US" altLang="en-US"/>
              <a:t>WRI: Ditz, Ranganathan : Green Ledgers: Case studies in Corp Env Accting</a:t>
            </a:r>
          </a:p>
          <a:p>
            <a:endParaRPr lang="en-US" altLang="en-US"/>
          </a:p>
          <a:p>
            <a:r>
              <a:rPr lang="en-US" altLang="en-US"/>
              <a:t>Epstein (1996) in an attempt to document best practices for identifying, measuring, monitoring and managing environmental costs, studied more than 100 companies.  His field study concludes that most companies lack adequate systems for measuring and managing environmental costs; they do not separately track or accumulate environmental costs and most environmental costs are hidden in various overhead accounts. Hence most companies do not know the total costs of environmental regulation. </a:t>
            </a:r>
          </a:p>
          <a:p>
            <a:r>
              <a:rPr lang="en-US" altLang="en-US"/>
              <a:t>The case-study firms included Amoco Oil, Ciba-Geigy, Dow Chemical, E.I. Du Pont de Nemours, and S.C. Johnson Wax. that total environmental cost for the selected product lines range from 2.5 percent of net sales for S.C. Johnson Wax to 22 percent of operating costs for Amoco Oil.  The total environmental cost for Ciba-Geigy and Du Pont amounted to 19 percent of manufacturing cost.  Each company expressed aggregate environmental costs differently (e.g., as a percentage of either manufacturing costs, operating costs, or net sales), based on what managers thought was appropriate for their companies/industries. As the authors acknowledge, these numbers do not allow meaningful comparisons.  </a:t>
            </a:r>
          </a:p>
          <a:p>
            <a:pPr lvl="1"/>
            <a:endParaRPr lang="en-US" altLang="en-US"/>
          </a:p>
        </p:txBody>
      </p:sp>
    </p:spTree>
    <p:extLst>
      <p:ext uri="{BB962C8B-B14F-4D97-AF65-F5344CB8AC3E}">
        <p14:creationId xmlns:p14="http://schemas.microsoft.com/office/powerpoint/2010/main" val="375414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824" indent="-285702" eaLnBrk="0" hangingPunct="0">
              <a:defRPr sz="2400">
                <a:solidFill>
                  <a:schemeClr val="tx1"/>
                </a:solidFill>
                <a:latin typeface="Arial" pitchFamily="34" charset="0"/>
                <a:ea typeface="ＭＳ Ｐゴシック" pitchFamily="34" charset="-128"/>
              </a:defRPr>
            </a:lvl2pPr>
            <a:lvl3pPr marL="1142807" indent="-228562" eaLnBrk="0" hangingPunct="0">
              <a:defRPr sz="2400">
                <a:solidFill>
                  <a:schemeClr val="tx1"/>
                </a:solidFill>
                <a:latin typeface="Arial" pitchFamily="34" charset="0"/>
                <a:ea typeface="ＭＳ Ｐゴシック" pitchFamily="34" charset="-128"/>
              </a:defRPr>
            </a:lvl3pPr>
            <a:lvl4pPr marL="1599930" indent="-228562" eaLnBrk="0" hangingPunct="0">
              <a:defRPr sz="2400">
                <a:solidFill>
                  <a:schemeClr val="tx1"/>
                </a:solidFill>
                <a:latin typeface="Arial" pitchFamily="34" charset="0"/>
                <a:ea typeface="ＭＳ Ｐゴシック" pitchFamily="34" charset="-128"/>
              </a:defRPr>
            </a:lvl4pPr>
            <a:lvl5pPr marL="2057052" indent="-228562" eaLnBrk="0" hangingPunct="0">
              <a:defRPr sz="2400">
                <a:solidFill>
                  <a:schemeClr val="tx1"/>
                </a:solidFill>
                <a:latin typeface="Arial" pitchFamily="34" charset="0"/>
                <a:ea typeface="ＭＳ Ｐゴシック" pitchFamily="34" charset="-128"/>
              </a:defRPr>
            </a:lvl5pPr>
            <a:lvl6pPr marL="2514175" indent="-228562"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297" indent="-228562"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420" indent="-228562"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544" indent="-228562"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57878F4-1CC2-43D3-B299-7283C20BB6B1}" type="slidenum">
              <a:rPr lang="en-US" altLang="en-US" sz="1200"/>
              <a:pPr/>
              <a:t>34</a:t>
            </a:fld>
            <a:endParaRPr lang="en-US" altLang="en-US"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2542295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defTabSz="912879">
              <a:defRPr>
                <a:solidFill>
                  <a:schemeClr val="tx1"/>
                </a:solidFill>
                <a:latin typeface="Arial" charset="0"/>
              </a:defRPr>
            </a:lvl1pPr>
            <a:lvl2pPr marL="729057" indent="-280406" defTabSz="912879">
              <a:defRPr>
                <a:solidFill>
                  <a:schemeClr val="tx1"/>
                </a:solidFill>
                <a:latin typeface="Arial" charset="0"/>
              </a:defRPr>
            </a:lvl2pPr>
            <a:lvl3pPr marL="1121626" indent="-224325" defTabSz="912879">
              <a:defRPr>
                <a:solidFill>
                  <a:schemeClr val="tx1"/>
                </a:solidFill>
                <a:latin typeface="Arial" charset="0"/>
              </a:defRPr>
            </a:lvl3pPr>
            <a:lvl4pPr marL="1570276" indent="-224325" defTabSz="912879">
              <a:defRPr>
                <a:solidFill>
                  <a:schemeClr val="tx1"/>
                </a:solidFill>
                <a:latin typeface="Arial" charset="0"/>
              </a:defRPr>
            </a:lvl4pPr>
            <a:lvl5pPr marL="2018927" indent="-224325" defTabSz="912879">
              <a:defRPr>
                <a:solidFill>
                  <a:schemeClr val="tx1"/>
                </a:solidFill>
                <a:latin typeface="Arial" charset="0"/>
              </a:defRPr>
            </a:lvl5pPr>
            <a:lvl6pPr marL="2467577" indent="-224325" defTabSz="912879" eaLnBrk="0" fontAlgn="base" hangingPunct="0">
              <a:spcBef>
                <a:spcPct val="0"/>
              </a:spcBef>
              <a:spcAft>
                <a:spcPct val="0"/>
              </a:spcAft>
              <a:defRPr>
                <a:solidFill>
                  <a:schemeClr val="tx1"/>
                </a:solidFill>
                <a:latin typeface="Arial" charset="0"/>
              </a:defRPr>
            </a:lvl6pPr>
            <a:lvl7pPr marL="2916227" indent="-224325" defTabSz="912879" eaLnBrk="0" fontAlgn="base" hangingPunct="0">
              <a:spcBef>
                <a:spcPct val="0"/>
              </a:spcBef>
              <a:spcAft>
                <a:spcPct val="0"/>
              </a:spcAft>
              <a:defRPr>
                <a:solidFill>
                  <a:schemeClr val="tx1"/>
                </a:solidFill>
                <a:latin typeface="Arial" charset="0"/>
              </a:defRPr>
            </a:lvl7pPr>
            <a:lvl8pPr marL="3364878" indent="-224325" defTabSz="912879" eaLnBrk="0" fontAlgn="base" hangingPunct="0">
              <a:spcBef>
                <a:spcPct val="0"/>
              </a:spcBef>
              <a:spcAft>
                <a:spcPct val="0"/>
              </a:spcAft>
              <a:defRPr>
                <a:solidFill>
                  <a:schemeClr val="tx1"/>
                </a:solidFill>
                <a:latin typeface="Arial" charset="0"/>
              </a:defRPr>
            </a:lvl8pPr>
            <a:lvl9pPr marL="3813528" indent="-224325" defTabSz="912879" eaLnBrk="0" fontAlgn="base" hangingPunct="0">
              <a:spcBef>
                <a:spcPct val="0"/>
              </a:spcBef>
              <a:spcAft>
                <a:spcPct val="0"/>
              </a:spcAft>
              <a:defRPr>
                <a:solidFill>
                  <a:schemeClr val="tx1"/>
                </a:solidFill>
                <a:latin typeface="Arial" charset="0"/>
              </a:defRPr>
            </a:lvl9pPr>
          </a:lstStyle>
          <a:p>
            <a:fld id="{4CE1F8F6-5EBA-41D1-A1CE-D8F3295064B2}" type="slidenum">
              <a:rPr lang="en-US" altLang="en-US">
                <a:solidFill>
                  <a:prstClr val="black"/>
                </a:solidFill>
              </a:rPr>
              <a:pPr/>
              <a:t>37</a:t>
            </a:fld>
            <a:endParaRPr lang="en-US" altLang="en-US">
              <a:solidFill>
                <a:prstClr val="black"/>
              </a:solidFill>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935040" y="4387767"/>
            <a:ext cx="5140325" cy="4154341"/>
          </a:xfrm>
          <a:noFill/>
        </p:spPr>
        <p:txBody>
          <a:bodyPr/>
          <a:lstStyle/>
          <a:p>
            <a:pPr eaLnBrk="1" hangingPunct="1"/>
            <a:endParaRPr lang="en-US" altLang="en-US" smtClean="0"/>
          </a:p>
        </p:txBody>
      </p:sp>
    </p:spTree>
    <p:extLst>
      <p:ext uri="{BB962C8B-B14F-4D97-AF65-F5344CB8AC3E}">
        <p14:creationId xmlns:p14="http://schemas.microsoft.com/office/powerpoint/2010/main" val="3779586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12879">
              <a:defRPr>
                <a:solidFill>
                  <a:schemeClr val="tx1"/>
                </a:solidFill>
                <a:latin typeface="Arial" charset="0"/>
              </a:defRPr>
            </a:lvl1pPr>
            <a:lvl2pPr marL="729057" indent="-280406" defTabSz="912879">
              <a:defRPr>
                <a:solidFill>
                  <a:schemeClr val="tx1"/>
                </a:solidFill>
                <a:latin typeface="Arial" charset="0"/>
              </a:defRPr>
            </a:lvl2pPr>
            <a:lvl3pPr marL="1121626" indent="-224325" defTabSz="912879">
              <a:defRPr>
                <a:solidFill>
                  <a:schemeClr val="tx1"/>
                </a:solidFill>
                <a:latin typeface="Arial" charset="0"/>
              </a:defRPr>
            </a:lvl3pPr>
            <a:lvl4pPr marL="1570276" indent="-224325" defTabSz="912879">
              <a:defRPr>
                <a:solidFill>
                  <a:schemeClr val="tx1"/>
                </a:solidFill>
                <a:latin typeface="Arial" charset="0"/>
              </a:defRPr>
            </a:lvl4pPr>
            <a:lvl5pPr marL="2018927" indent="-224325" defTabSz="912879">
              <a:defRPr>
                <a:solidFill>
                  <a:schemeClr val="tx1"/>
                </a:solidFill>
                <a:latin typeface="Arial" charset="0"/>
              </a:defRPr>
            </a:lvl5pPr>
            <a:lvl6pPr marL="2467577" indent="-224325" defTabSz="912879" eaLnBrk="0" fontAlgn="base" hangingPunct="0">
              <a:spcBef>
                <a:spcPct val="0"/>
              </a:spcBef>
              <a:spcAft>
                <a:spcPct val="0"/>
              </a:spcAft>
              <a:defRPr>
                <a:solidFill>
                  <a:schemeClr val="tx1"/>
                </a:solidFill>
                <a:latin typeface="Arial" charset="0"/>
              </a:defRPr>
            </a:lvl6pPr>
            <a:lvl7pPr marL="2916227" indent="-224325" defTabSz="912879" eaLnBrk="0" fontAlgn="base" hangingPunct="0">
              <a:spcBef>
                <a:spcPct val="0"/>
              </a:spcBef>
              <a:spcAft>
                <a:spcPct val="0"/>
              </a:spcAft>
              <a:defRPr>
                <a:solidFill>
                  <a:schemeClr val="tx1"/>
                </a:solidFill>
                <a:latin typeface="Arial" charset="0"/>
              </a:defRPr>
            </a:lvl7pPr>
            <a:lvl8pPr marL="3364878" indent="-224325" defTabSz="912879" eaLnBrk="0" fontAlgn="base" hangingPunct="0">
              <a:spcBef>
                <a:spcPct val="0"/>
              </a:spcBef>
              <a:spcAft>
                <a:spcPct val="0"/>
              </a:spcAft>
              <a:defRPr>
                <a:solidFill>
                  <a:schemeClr val="tx1"/>
                </a:solidFill>
                <a:latin typeface="Arial" charset="0"/>
              </a:defRPr>
            </a:lvl8pPr>
            <a:lvl9pPr marL="3813528" indent="-224325" defTabSz="912879" eaLnBrk="0" fontAlgn="base" hangingPunct="0">
              <a:spcBef>
                <a:spcPct val="0"/>
              </a:spcBef>
              <a:spcAft>
                <a:spcPct val="0"/>
              </a:spcAft>
              <a:defRPr>
                <a:solidFill>
                  <a:schemeClr val="tx1"/>
                </a:solidFill>
                <a:latin typeface="Arial" charset="0"/>
              </a:defRPr>
            </a:lvl9pPr>
          </a:lstStyle>
          <a:p>
            <a:fld id="{EE03366C-EA1E-4207-8124-43414FD39BE0}" type="slidenum">
              <a:rPr lang="en-US" altLang="en-US">
                <a:solidFill>
                  <a:prstClr val="black"/>
                </a:solidFill>
              </a:rPr>
              <a:pPr/>
              <a:t>38</a:t>
            </a:fld>
            <a:endParaRPr lang="en-US" altLang="en-US">
              <a:solidFill>
                <a:prstClr val="black"/>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935040" y="4387767"/>
            <a:ext cx="5140325" cy="4154341"/>
          </a:xfrm>
          <a:noFill/>
        </p:spPr>
        <p:txBody>
          <a:bodyPr/>
          <a:lstStyle/>
          <a:p>
            <a:pPr eaLnBrk="1" hangingPunct="1"/>
            <a:endParaRPr lang="en-US" altLang="en-US" smtClean="0"/>
          </a:p>
        </p:txBody>
      </p:sp>
    </p:spTree>
    <p:extLst>
      <p:ext uri="{BB962C8B-B14F-4D97-AF65-F5344CB8AC3E}">
        <p14:creationId xmlns:p14="http://schemas.microsoft.com/office/powerpoint/2010/main" val="1992943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756381-9A0C-40AC-9A79-7A21B1477946}"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356519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defTabSz="912879">
              <a:defRPr>
                <a:solidFill>
                  <a:schemeClr val="tx1"/>
                </a:solidFill>
                <a:latin typeface="Arial" charset="0"/>
              </a:defRPr>
            </a:lvl1pPr>
            <a:lvl2pPr marL="729057" indent="-280406" defTabSz="912879">
              <a:defRPr>
                <a:solidFill>
                  <a:schemeClr val="tx1"/>
                </a:solidFill>
                <a:latin typeface="Arial" charset="0"/>
              </a:defRPr>
            </a:lvl2pPr>
            <a:lvl3pPr marL="1121626" indent="-224325" defTabSz="912879">
              <a:defRPr>
                <a:solidFill>
                  <a:schemeClr val="tx1"/>
                </a:solidFill>
                <a:latin typeface="Arial" charset="0"/>
              </a:defRPr>
            </a:lvl3pPr>
            <a:lvl4pPr marL="1570276" indent="-224325" defTabSz="912879">
              <a:defRPr>
                <a:solidFill>
                  <a:schemeClr val="tx1"/>
                </a:solidFill>
                <a:latin typeface="Arial" charset="0"/>
              </a:defRPr>
            </a:lvl4pPr>
            <a:lvl5pPr marL="2018927" indent="-224325" defTabSz="912879">
              <a:defRPr>
                <a:solidFill>
                  <a:schemeClr val="tx1"/>
                </a:solidFill>
                <a:latin typeface="Arial" charset="0"/>
              </a:defRPr>
            </a:lvl5pPr>
            <a:lvl6pPr marL="2467577" indent="-224325" defTabSz="912879" eaLnBrk="0" fontAlgn="base" hangingPunct="0">
              <a:spcBef>
                <a:spcPct val="0"/>
              </a:spcBef>
              <a:spcAft>
                <a:spcPct val="0"/>
              </a:spcAft>
              <a:defRPr>
                <a:solidFill>
                  <a:schemeClr val="tx1"/>
                </a:solidFill>
                <a:latin typeface="Arial" charset="0"/>
              </a:defRPr>
            </a:lvl6pPr>
            <a:lvl7pPr marL="2916227" indent="-224325" defTabSz="912879" eaLnBrk="0" fontAlgn="base" hangingPunct="0">
              <a:spcBef>
                <a:spcPct val="0"/>
              </a:spcBef>
              <a:spcAft>
                <a:spcPct val="0"/>
              </a:spcAft>
              <a:defRPr>
                <a:solidFill>
                  <a:schemeClr val="tx1"/>
                </a:solidFill>
                <a:latin typeface="Arial" charset="0"/>
              </a:defRPr>
            </a:lvl7pPr>
            <a:lvl8pPr marL="3364878" indent="-224325" defTabSz="912879" eaLnBrk="0" fontAlgn="base" hangingPunct="0">
              <a:spcBef>
                <a:spcPct val="0"/>
              </a:spcBef>
              <a:spcAft>
                <a:spcPct val="0"/>
              </a:spcAft>
              <a:defRPr>
                <a:solidFill>
                  <a:schemeClr val="tx1"/>
                </a:solidFill>
                <a:latin typeface="Arial" charset="0"/>
              </a:defRPr>
            </a:lvl8pPr>
            <a:lvl9pPr marL="3813528" indent="-224325" defTabSz="912879" eaLnBrk="0" fontAlgn="base" hangingPunct="0">
              <a:spcBef>
                <a:spcPct val="0"/>
              </a:spcBef>
              <a:spcAft>
                <a:spcPct val="0"/>
              </a:spcAft>
              <a:defRPr>
                <a:solidFill>
                  <a:schemeClr val="tx1"/>
                </a:solidFill>
                <a:latin typeface="Arial" charset="0"/>
              </a:defRPr>
            </a:lvl9pPr>
          </a:lstStyle>
          <a:p>
            <a:fld id="{DC2D406F-E7CF-45F4-8630-AF143A54DDF7}" type="slidenum">
              <a:rPr lang="en-US" altLang="en-US">
                <a:solidFill>
                  <a:prstClr val="black"/>
                </a:solidFill>
              </a:rPr>
              <a:pPr/>
              <a:t>41</a:t>
            </a:fld>
            <a:endParaRPr lang="en-US" alt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xfrm>
            <a:off x="935040" y="4387767"/>
            <a:ext cx="5140325" cy="4154341"/>
          </a:xfrm>
          <a:noFill/>
        </p:spPr>
        <p:txBody>
          <a:bodyPr/>
          <a:lstStyle/>
          <a:p>
            <a:pPr eaLnBrk="1" hangingPunct="1"/>
            <a:endParaRPr lang="en-US" altLang="en-US" smtClean="0"/>
          </a:p>
        </p:txBody>
      </p:sp>
    </p:spTree>
    <p:extLst>
      <p:ext uri="{BB962C8B-B14F-4D97-AF65-F5344CB8AC3E}">
        <p14:creationId xmlns:p14="http://schemas.microsoft.com/office/powerpoint/2010/main" val="2809769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840531-D680-4E5F-AFAE-D79862B88B04}" type="slidenum">
              <a:rPr lang="en-US" altLang="en-US">
                <a:solidFill>
                  <a:prstClr val="black"/>
                </a:solidFill>
              </a:rPr>
              <a:pPr/>
              <a:t>7</a:t>
            </a:fld>
            <a:endParaRPr lang="en-US" altLang="en-US">
              <a:solidFill>
                <a:prstClr val="black"/>
              </a:solidFill>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xfrm>
            <a:off x="934720" y="4387136"/>
            <a:ext cx="5140960" cy="4156234"/>
          </a:xfrm>
        </p:spPr>
        <p:txBody>
          <a:bodyPr/>
          <a:lstStyle/>
          <a:p>
            <a:endParaRPr lang="en-US" altLang="en-US"/>
          </a:p>
        </p:txBody>
      </p:sp>
    </p:spTree>
    <p:extLst>
      <p:ext uri="{BB962C8B-B14F-4D97-AF65-F5344CB8AC3E}">
        <p14:creationId xmlns:p14="http://schemas.microsoft.com/office/powerpoint/2010/main" val="2448800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defTabSz="912879">
              <a:defRPr>
                <a:solidFill>
                  <a:schemeClr val="tx1"/>
                </a:solidFill>
                <a:latin typeface="Arial" charset="0"/>
              </a:defRPr>
            </a:lvl1pPr>
            <a:lvl2pPr marL="729057" indent="-280406" defTabSz="912879">
              <a:defRPr>
                <a:solidFill>
                  <a:schemeClr val="tx1"/>
                </a:solidFill>
                <a:latin typeface="Arial" charset="0"/>
              </a:defRPr>
            </a:lvl2pPr>
            <a:lvl3pPr marL="1121626" indent="-224325" defTabSz="912879">
              <a:defRPr>
                <a:solidFill>
                  <a:schemeClr val="tx1"/>
                </a:solidFill>
                <a:latin typeface="Arial" charset="0"/>
              </a:defRPr>
            </a:lvl3pPr>
            <a:lvl4pPr marL="1570276" indent="-224325" defTabSz="912879">
              <a:defRPr>
                <a:solidFill>
                  <a:schemeClr val="tx1"/>
                </a:solidFill>
                <a:latin typeface="Arial" charset="0"/>
              </a:defRPr>
            </a:lvl4pPr>
            <a:lvl5pPr marL="2018927" indent="-224325" defTabSz="912879">
              <a:defRPr>
                <a:solidFill>
                  <a:schemeClr val="tx1"/>
                </a:solidFill>
                <a:latin typeface="Arial" charset="0"/>
              </a:defRPr>
            </a:lvl5pPr>
            <a:lvl6pPr marL="2467577" indent="-224325" defTabSz="912879" eaLnBrk="0" fontAlgn="base" hangingPunct="0">
              <a:spcBef>
                <a:spcPct val="0"/>
              </a:spcBef>
              <a:spcAft>
                <a:spcPct val="0"/>
              </a:spcAft>
              <a:defRPr>
                <a:solidFill>
                  <a:schemeClr val="tx1"/>
                </a:solidFill>
                <a:latin typeface="Arial" charset="0"/>
              </a:defRPr>
            </a:lvl6pPr>
            <a:lvl7pPr marL="2916227" indent="-224325" defTabSz="912879" eaLnBrk="0" fontAlgn="base" hangingPunct="0">
              <a:spcBef>
                <a:spcPct val="0"/>
              </a:spcBef>
              <a:spcAft>
                <a:spcPct val="0"/>
              </a:spcAft>
              <a:defRPr>
                <a:solidFill>
                  <a:schemeClr val="tx1"/>
                </a:solidFill>
                <a:latin typeface="Arial" charset="0"/>
              </a:defRPr>
            </a:lvl7pPr>
            <a:lvl8pPr marL="3364878" indent="-224325" defTabSz="912879" eaLnBrk="0" fontAlgn="base" hangingPunct="0">
              <a:spcBef>
                <a:spcPct val="0"/>
              </a:spcBef>
              <a:spcAft>
                <a:spcPct val="0"/>
              </a:spcAft>
              <a:defRPr>
                <a:solidFill>
                  <a:schemeClr val="tx1"/>
                </a:solidFill>
                <a:latin typeface="Arial" charset="0"/>
              </a:defRPr>
            </a:lvl8pPr>
            <a:lvl9pPr marL="3813528" indent="-224325" defTabSz="912879" eaLnBrk="0" fontAlgn="base" hangingPunct="0">
              <a:spcBef>
                <a:spcPct val="0"/>
              </a:spcBef>
              <a:spcAft>
                <a:spcPct val="0"/>
              </a:spcAft>
              <a:defRPr>
                <a:solidFill>
                  <a:schemeClr val="tx1"/>
                </a:solidFill>
                <a:latin typeface="Arial" charset="0"/>
              </a:defRPr>
            </a:lvl9pPr>
          </a:lstStyle>
          <a:p>
            <a:fld id="{8FA51215-5890-4A65-A0CB-D24458459997}" type="slidenum">
              <a:rPr lang="en-US" altLang="en-US">
                <a:solidFill>
                  <a:prstClr val="black"/>
                </a:solidFill>
              </a:rPr>
              <a:pPr/>
              <a:t>42</a:t>
            </a:fld>
            <a:endParaRPr lang="en-US" altLang="en-US">
              <a:solidFill>
                <a:prstClr val="black"/>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xfrm>
            <a:off x="935040" y="4387767"/>
            <a:ext cx="5140325" cy="4154341"/>
          </a:xfrm>
          <a:noFill/>
        </p:spPr>
        <p:txBody>
          <a:bodyPr/>
          <a:lstStyle/>
          <a:p>
            <a:pPr eaLnBrk="1" hangingPunct="1"/>
            <a:endParaRPr lang="en-US" altLang="en-US" smtClean="0"/>
          </a:p>
        </p:txBody>
      </p:sp>
    </p:spTree>
    <p:extLst>
      <p:ext uri="{BB962C8B-B14F-4D97-AF65-F5344CB8AC3E}">
        <p14:creationId xmlns:p14="http://schemas.microsoft.com/office/powerpoint/2010/main" val="2983609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defTabSz="912879">
              <a:defRPr>
                <a:solidFill>
                  <a:schemeClr val="tx1"/>
                </a:solidFill>
                <a:latin typeface="Arial" charset="0"/>
              </a:defRPr>
            </a:lvl1pPr>
            <a:lvl2pPr marL="729057" indent="-280406" defTabSz="912879">
              <a:defRPr>
                <a:solidFill>
                  <a:schemeClr val="tx1"/>
                </a:solidFill>
                <a:latin typeface="Arial" charset="0"/>
              </a:defRPr>
            </a:lvl2pPr>
            <a:lvl3pPr marL="1121626" indent="-224325" defTabSz="912879">
              <a:defRPr>
                <a:solidFill>
                  <a:schemeClr val="tx1"/>
                </a:solidFill>
                <a:latin typeface="Arial" charset="0"/>
              </a:defRPr>
            </a:lvl3pPr>
            <a:lvl4pPr marL="1570276" indent="-224325" defTabSz="912879">
              <a:defRPr>
                <a:solidFill>
                  <a:schemeClr val="tx1"/>
                </a:solidFill>
                <a:latin typeface="Arial" charset="0"/>
              </a:defRPr>
            </a:lvl4pPr>
            <a:lvl5pPr marL="2018927" indent="-224325" defTabSz="912879">
              <a:defRPr>
                <a:solidFill>
                  <a:schemeClr val="tx1"/>
                </a:solidFill>
                <a:latin typeface="Arial" charset="0"/>
              </a:defRPr>
            </a:lvl5pPr>
            <a:lvl6pPr marL="2467577" indent="-224325" defTabSz="912879" eaLnBrk="0" fontAlgn="base" hangingPunct="0">
              <a:spcBef>
                <a:spcPct val="0"/>
              </a:spcBef>
              <a:spcAft>
                <a:spcPct val="0"/>
              </a:spcAft>
              <a:defRPr>
                <a:solidFill>
                  <a:schemeClr val="tx1"/>
                </a:solidFill>
                <a:latin typeface="Arial" charset="0"/>
              </a:defRPr>
            </a:lvl6pPr>
            <a:lvl7pPr marL="2916227" indent="-224325" defTabSz="912879" eaLnBrk="0" fontAlgn="base" hangingPunct="0">
              <a:spcBef>
                <a:spcPct val="0"/>
              </a:spcBef>
              <a:spcAft>
                <a:spcPct val="0"/>
              </a:spcAft>
              <a:defRPr>
                <a:solidFill>
                  <a:schemeClr val="tx1"/>
                </a:solidFill>
                <a:latin typeface="Arial" charset="0"/>
              </a:defRPr>
            </a:lvl7pPr>
            <a:lvl8pPr marL="3364878" indent="-224325" defTabSz="912879" eaLnBrk="0" fontAlgn="base" hangingPunct="0">
              <a:spcBef>
                <a:spcPct val="0"/>
              </a:spcBef>
              <a:spcAft>
                <a:spcPct val="0"/>
              </a:spcAft>
              <a:defRPr>
                <a:solidFill>
                  <a:schemeClr val="tx1"/>
                </a:solidFill>
                <a:latin typeface="Arial" charset="0"/>
              </a:defRPr>
            </a:lvl8pPr>
            <a:lvl9pPr marL="3813528" indent="-224325" defTabSz="912879" eaLnBrk="0" fontAlgn="base" hangingPunct="0">
              <a:spcBef>
                <a:spcPct val="0"/>
              </a:spcBef>
              <a:spcAft>
                <a:spcPct val="0"/>
              </a:spcAft>
              <a:defRPr>
                <a:solidFill>
                  <a:schemeClr val="tx1"/>
                </a:solidFill>
                <a:latin typeface="Arial" charset="0"/>
              </a:defRPr>
            </a:lvl9pPr>
          </a:lstStyle>
          <a:p>
            <a:fld id="{A3918EEC-8779-45F7-AE4B-810FDBC84971}" type="slidenum">
              <a:rPr lang="en-US" altLang="en-US">
                <a:solidFill>
                  <a:prstClr val="black"/>
                </a:solidFill>
              </a:rPr>
              <a:pPr/>
              <a:t>43</a:t>
            </a:fld>
            <a:endParaRPr lang="en-US" altLang="en-US">
              <a:solidFill>
                <a:prstClr val="black"/>
              </a:solidFill>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xfrm>
            <a:off x="935040" y="4387767"/>
            <a:ext cx="5140325" cy="4154341"/>
          </a:xfrm>
          <a:noFill/>
        </p:spPr>
        <p:txBody>
          <a:bodyPr/>
          <a:lstStyle/>
          <a:p>
            <a:pPr eaLnBrk="1" hangingPunct="1"/>
            <a:endParaRPr lang="en-US" altLang="en-US" smtClean="0"/>
          </a:p>
        </p:txBody>
      </p:sp>
    </p:spTree>
    <p:extLst>
      <p:ext uri="{BB962C8B-B14F-4D97-AF65-F5344CB8AC3E}">
        <p14:creationId xmlns:p14="http://schemas.microsoft.com/office/powerpoint/2010/main" val="2277481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p:spPr>
        <p:txBody>
          <a:bodyPr/>
          <a:lstStyle/>
          <a:p>
            <a:endParaRPr lang="en-US" altLang="en-US" smtClean="0"/>
          </a:p>
        </p:txBody>
      </p:sp>
      <p:sp>
        <p:nvSpPr>
          <p:cNvPr id="97284" name="Slide Number Placeholder 3"/>
          <p:cNvSpPr>
            <a:spLocks noGrp="1"/>
          </p:cNvSpPr>
          <p:nvPr>
            <p:ph type="sldNum" sz="quarter" idx="5"/>
          </p:nvPr>
        </p:nvSpPr>
        <p:spPr>
          <a:noFill/>
        </p:spPr>
        <p:txBody>
          <a:bodyPr/>
          <a:lstStyle>
            <a:lvl1pPr defTabSz="912879">
              <a:defRPr>
                <a:solidFill>
                  <a:schemeClr val="tx1"/>
                </a:solidFill>
                <a:latin typeface="Arial" charset="0"/>
              </a:defRPr>
            </a:lvl1pPr>
            <a:lvl2pPr marL="729057" indent="-280406" defTabSz="912879">
              <a:defRPr>
                <a:solidFill>
                  <a:schemeClr val="tx1"/>
                </a:solidFill>
                <a:latin typeface="Arial" charset="0"/>
              </a:defRPr>
            </a:lvl2pPr>
            <a:lvl3pPr marL="1121626" indent="-224325" defTabSz="912879">
              <a:defRPr>
                <a:solidFill>
                  <a:schemeClr val="tx1"/>
                </a:solidFill>
                <a:latin typeface="Arial" charset="0"/>
              </a:defRPr>
            </a:lvl3pPr>
            <a:lvl4pPr marL="1570276" indent="-224325" defTabSz="912879">
              <a:defRPr>
                <a:solidFill>
                  <a:schemeClr val="tx1"/>
                </a:solidFill>
                <a:latin typeface="Arial" charset="0"/>
              </a:defRPr>
            </a:lvl4pPr>
            <a:lvl5pPr marL="2018927" indent="-224325" defTabSz="912879">
              <a:defRPr>
                <a:solidFill>
                  <a:schemeClr val="tx1"/>
                </a:solidFill>
                <a:latin typeface="Arial" charset="0"/>
              </a:defRPr>
            </a:lvl5pPr>
            <a:lvl6pPr marL="2467577" indent="-224325" defTabSz="912879" eaLnBrk="0" fontAlgn="base" hangingPunct="0">
              <a:spcBef>
                <a:spcPct val="0"/>
              </a:spcBef>
              <a:spcAft>
                <a:spcPct val="0"/>
              </a:spcAft>
              <a:defRPr>
                <a:solidFill>
                  <a:schemeClr val="tx1"/>
                </a:solidFill>
                <a:latin typeface="Arial" charset="0"/>
              </a:defRPr>
            </a:lvl6pPr>
            <a:lvl7pPr marL="2916227" indent="-224325" defTabSz="912879" eaLnBrk="0" fontAlgn="base" hangingPunct="0">
              <a:spcBef>
                <a:spcPct val="0"/>
              </a:spcBef>
              <a:spcAft>
                <a:spcPct val="0"/>
              </a:spcAft>
              <a:defRPr>
                <a:solidFill>
                  <a:schemeClr val="tx1"/>
                </a:solidFill>
                <a:latin typeface="Arial" charset="0"/>
              </a:defRPr>
            </a:lvl7pPr>
            <a:lvl8pPr marL="3364878" indent="-224325" defTabSz="912879" eaLnBrk="0" fontAlgn="base" hangingPunct="0">
              <a:spcBef>
                <a:spcPct val="0"/>
              </a:spcBef>
              <a:spcAft>
                <a:spcPct val="0"/>
              </a:spcAft>
              <a:defRPr>
                <a:solidFill>
                  <a:schemeClr val="tx1"/>
                </a:solidFill>
                <a:latin typeface="Arial" charset="0"/>
              </a:defRPr>
            </a:lvl8pPr>
            <a:lvl9pPr marL="3813528" indent="-224325" defTabSz="912879" eaLnBrk="0" fontAlgn="base" hangingPunct="0">
              <a:spcBef>
                <a:spcPct val="0"/>
              </a:spcBef>
              <a:spcAft>
                <a:spcPct val="0"/>
              </a:spcAft>
              <a:defRPr>
                <a:solidFill>
                  <a:schemeClr val="tx1"/>
                </a:solidFill>
                <a:latin typeface="Arial" charset="0"/>
              </a:defRPr>
            </a:lvl9pPr>
          </a:lstStyle>
          <a:p>
            <a:fld id="{05BC2190-08F6-4D34-A588-A35CC974FD69}" type="slidenum">
              <a:rPr lang="en-US" altLang="en-US">
                <a:solidFill>
                  <a:prstClr val="black"/>
                </a:solidFill>
              </a:rPr>
              <a:pPr/>
              <a:t>44</a:t>
            </a:fld>
            <a:endParaRPr lang="en-US" altLang="en-US">
              <a:solidFill>
                <a:prstClr val="black"/>
              </a:solidFill>
            </a:endParaRPr>
          </a:p>
        </p:txBody>
      </p:sp>
    </p:spTree>
    <p:extLst>
      <p:ext uri="{BB962C8B-B14F-4D97-AF65-F5344CB8AC3E}">
        <p14:creationId xmlns:p14="http://schemas.microsoft.com/office/powerpoint/2010/main" val="2705139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p:spPr>
        <p:txBody>
          <a:bodyPr/>
          <a:lstStyle/>
          <a:p>
            <a:endParaRPr lang="en-US" altLang="en-US" smtClean="0"/>
          </a:p>
        </p:txBody>
      </p:sp>
      <p:sp>
        <p:nvSpPr>
          <p:cNvPr id="100356" name="Slide Number Placeholder 3"/>
          <p:cNvSpPr>
            <a:spLocks noGrp="1"/>
          </p:cNvSpPr>
          <p:nvPr>
            <p:ph type="sldNum" sz="quarter" idx="5"/>
          </p:nvPr>
        </p:nvSpPr>
        <p:spPr>
          <a:noFill/>
        </p:spPr>
        <p:txBody>
          <a:bodyPr/>
          <a:lstStyle>
            <a:lvl1pPr defTabSz="912879">
              <a:defRPr>
                <a:solidFill>
                  <a:schemeClr val="tx1"/>
                </a:solidFill>
                <a:latin typeface="Arial" charset="0"/>
              </a:defRPr>
            </a:lvl1pPr>
            <a:lvl2pPr marL="729057" indent="-280406" defTabSz="912879">
              <a:defRPr>
                <a:solidFill>
                  <a:schemeClr val="tx1"/>
                </a:solidFill>
                <a:latin typeface="Arial" charset="0"/>
              </a:defRPr>
            </a:lvl2pPr>
            <a:lvl3pPr marL="1121626" indent="-224325" defTabSz="912879">
              <a:defRPr>
                <a:solidFill>
                  <a:schemeClr val="tx1"/>
                </a:solidFill>
                <a:latin typeface="Arial" charset="0"/>
              </a:defRPr>
            </a:lvl3pPr>
            <a:lvl4pPr marL="1570276" indent="-224325" defTabSz="912879">
              <a:defRPr>
                <a:solidFill>
                  <a:schemeClr val="tx1"/>
                </a:solidFill>
                <a:latin typeface="Arial" charset="0"/>
              </a:defRPr>
            </a:lvl4pPr>
            <a:lvl5pPr marL="2018927" indent="-224325" defTabSz="912879">
              <a:defRPr>
                <a:solidFill>
                  <a:schemeClr val="tx1"/>
                </a:solidFill>
                <a:latin typeface="Arial" charset="0"/>
              </a:defRPr>
            </a:lvl5pPr>
            <a:lvl6pPr marL="2467577" indent="-224325" defTabSz="912879" eaLnBrk="0" fontAlgn="base" hangingPunct="0">
              <a:spcBef>
                <a:spcPct val="0"/>
              </a:spcBef>
              <a:spcAft>
                <a:spcPct val="0"/>
              </a:spcAft>
              <a:defRPr>
                <a:solidFill>
                  <a:schemeClr val="tx1"/>
                </a:solidFill>
                <a:latin typeface="Arial" charset="0"/>
              </a:defRPr>
            </a:lvl6pPr>
            <a:lvl7pPr marL="2916227" indent="-224325" defTabSz="912879" eaLnBrk="0" fontAlgn="base" hangingPunct="0">
              <a:spcBef>
                <a:spcPct val="0"/>
              </a:spcBef>
              <a:spcAft>
                <a:spcPct val="0"/>
              </a:spcAft>
              <a:defRPr>
                <a:solidFill>
                  <a:schemeClr val="tx1"/>
                </a:solidFill>
                <a:latin typeface="Arial" charset="0"/>
              </a:defRPr>
            </a:lvl7pPr>
            <a:lvl8pPr marL="3364878" indent="-224325" defTabSz="912879" eaLnBrk="0" fontAlgn="base" hangingPunct="0">
              <a:spcBef>
                <a:spcPct val="0"/>
              </a:spcBef>
              <a:spcAft>
                <a:spcPct val="0"/>
              </a:spcAft>
              <a:defRPr>
                <a:solidFill>
                  <a:schemeClr val="tx1"/>
                </a:solidFill>
                <a:latin typeface="Arial" charset="0"/>
              </a:defRPr>
            </a:lvl8pPr>
            <a:lvl9pPr marL="3813528" indent="-224325" defTabSz="912879" eaLnBrk="0" fontAlgn="base" hangingPunct="0">
              <a:spcBef>
                <a:spcPct val="0"/>
              </a:spcBef>
              <a:spcAft>
                <a:spcPct val="0"/>
              </a:spcAft>
              <a:defRPr>
                <a:solidFill>
                  <a:schemeClr val="tx1"/>
                </a:solidFill>
                <a:latin typeface="Arial" charset="0"/>
              </a:defRPr>
            </a:lvl9pPr>
          </a:lstStyle>
          <a:p>
            <a:fld id="{58B82A00-0E9D-48FE-95DB-631C48B54FE2}" type="slidenum">
              <a:rPr lang="en-US" altLang="en-US">
                <a:solidFill>
                  <a:prstClr val="black"/>
                </a:solidFill>
              </a:rPr>
              <a:pPr/>
              <a:t>45</a:t>
            </a:fld>
            <a:endParaRPr lang="en-US" altLang="en-US">
              <a:solidFill>
                <a:prstClr val="black"/>
              </a:solidFill>
            </a:endParaRPr>
          </a:p>
        </p:txBody>
      </p:sp>
    </p:spTree>
    <p:extLst>
      <p:ext uri="{BB962C8B-B14F-4D97-AF65-F5344CB8AC3E}">
        <p14:creationId xmlns:p14="http://schemas.microsoft.com/office/powerpoint/2010/main" val="3515660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p:spPr>
        <p:txBody>
          <a:bodyPr/>
          <a:lstStyle/>
          <a:p>
            <a:endParaRPr lang="en-US" altLang="en-US" smtClean="0"/>
          </a:p>
        </p:txBody>
      </p:sp>
      <p:sp>
        <p:nvSpPr>
          <p:cNvPr id="101380" name="Slide Number Placeholder 3"/>
          <p:cNvSpPr>
            <a:spLocks noGrp="1"/>
          </p:cNvSpPr>
          <p:nvPr>
            <p:ph type="sldNum" sz="quarter" idx="5"/>
          </p:nvPr>
        </p:nvSpPr>
        <p:spPr>
          <a:noFill/>
        </p:spPr>
        <p:txBody>
          <a:bodyPr/>
          <a:lstStyle>
            <a:lvl1pPr defTabSz="912879">
              <a:defRPr>
                <a:solidFill>
                  <a:schemeClr val="tx1"/>
                </a:solidFill>
                <a:latin typeface="Arial" charset="0"/>
              </a:defRPr>
            </a:lvl1pPr>
            <a:lvl2pPr marL="729057" indent="-280406" defTabSz="912879">
              <a:defRPr>
                <a:solidFill>
                  <a:schemeClr val="tx1"/>
                </a:solidFill>
                <a:latin typeface="Arial" charset="0"/>
              </a:defRPr>
            </a:lvl2pPr>
            <a:lvl3pPr marL="1121626" indent="-224325" defTabSz="912879">
              <a:defRPr>
                <a:solidFill>
                  <a:schemeClr val="tx1"/>
                </a:solidFill>
                <a:latin typeface="Arial" charset="0"/>
              </a:defRPr>
            </a:lvl3pPr>
            <a:lvl4pPr marL="1570276" indent="-224325" defTabSz="912879">
              <a:defRPr>
                <a:solidFill>
                  <a:schemeClr val="tx1"/>
                </a:solidFill>
                <a:latin typeface="Arial" charset="0"/>
              </a:defRPr>
            </a:lvl4pPr>
            <a:lvl5pPr marL="2018927" indent="-224325" defTabSz="912879">
              <a:defRPr>
                <a:solidFill>
                  <a:schemeClr val="tx1"/>
                </a:solidFill>
                <a:latin typeface="Arial" charset="0"/>
              </a:defRPr>
            </a:lvl5pPr>
            <a:lvl6pPr marL="2467577" indent="-224325" defTabSz="912879" eaLnBrk="0" fontAlgn="base" hangingPunct="0">
              <a:spcBef>
                <a:spcPct val="0"/>
              </a:spcBef>
              <a:spcAft>
                <a:spcPct val="0"/>
              </a:spcAft>
              <a:defRPr>
                <a:solidFill>
                  <a:schemeClr val="tx1"/>
                </a:solidFill>
                <a:latin typeface="Arial" charset="0"/>
              </a:defRPr>
            </a:lvl6pPr>
            <a:lvl7pPr marL="2916227" indent="-224325" defTabSz="912879" eaLnBrk="0" fontAlgn="base" hangingPunct="0">
              <a:spcBef>
                <a:spcPct val="0"/>
              </a:spcBef>
              <a:spcAft>
                <a:spcPct val="0"/>
              </a:spcAft>
              <a:defRPr>
                <a:solidFill>
                  <a:schemeClr val="tx1"/>
                </a:solidFill>
                <a:latin typeface="Arial" charset="0"/>
              </a:defRPr>
            </a:lvl7pPr>
            <a:lvl8pPr marL="3364878" indent="-224325" defTabSz="912879" eaLnBrk="0" fontAlgn="base" hangingPunct="0">
              <a:spcBef>
                <a:spcPct val="0"/>
              </a:spcBef>
              <a:spcAft>
                <a:spcPct val="0"/>
              </a:spcAft>
              <a:defRPr>
                <a:solidFill>
                  <a:schemeClr val="tx1"/>
                </a:solidFill>
                <a:latin typeface="Arial" charset="0"/>
              </a:defRPr>
            </a:lvl8pPr>
            <a:lvl9pPr marL="3813528" indent="-224325" defTabSz="912879" eaLnBrk="0" fontAlgn="base" hangingPunct="0">
              <a:spcBef>
                <a:spcPct val="0"/>
              </a:spcBef>
              <a:spcAft>
                <a:spcPct val="0"/>
              </a:spcAft>
              <a:defRPr>
                <a:solidFill>
                  <a:schemeClr val="tx1"/>
                </a:solidFill>
                <a:latin typeface="Arial" charset="0"/>
              </a:defRPr>
            </a:lvl9pPr>
          </a:lstStyle>
          <a:p>
            <a:fld id="{903EA4BE-F9B7-476C-AF56-F91B12AB9B34}" type="slidenum">
              <a:rPr lang="en-US" altLang="en-US" smtClean="0">
                <a:solidFill>
                  <a:prstClr val="black"/>
                </a:solidFill>
              </a:rPr>
              <a:pPr/>
              <a:t>46</a:t>
            </a:fld>
            <a:endParaRPr lang="en-US" altLang="en-US" smtClean="0">
              <a:solidFill>
                <a:prstClr val="black"/>
              </a:solidFill>
            </a:endParaRPr>
          </a:p>
        </p:txBody>
      </p:sp>
    </p:spTree>
    <p:extLst>
      <p:ext uri="{BB962C8B-B14F-4D97-AF65-F5344CB8AC3E}">
        <p14:creationId xmlns:p14="http://schemas.microsoft.com/office/powerpoint/2010/main" val="2490574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756381-9A0C-40AC-9A79-7A21B1477946}"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120881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756381-9A0C-40AC-9A79-7A21B1477946}"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7124021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756381-9A0C-40AC-9A79-7A21B1477946}"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3865299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D74F89-0BAF-426F-B286-271324DBBBBC}" type="slidenum">
              <a:rPr lang="en-US" altLang="en-US">
                <a:solidFill>
                  <a:prstClr val="black"/>
                </a:solidFill>
              </a:rPr>
              <a:pPr/>
              <a:t>9</a:t>
            </a:fld>
            <a:endParaRPr lang="en-US" altLang="en-US">
              <a:solidFill>
                <a:prstClr val="black"/>
              </a:solidFill>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xfrm>
            <a:off x="934720" y="4387136"/>
            <a:ext cx="5140960" cy="4156234"/>
          </a:xfrm>
        </p:spPr>
        <p:txBody>
          <a:bodyPr/>
          <a:lstStyle/>
          <a:p>
            <a:r>
              <a:rPr lang="en-US" altLang="en-US" dirty="0"/>
              <a:t>SAB 92 :Disclose liability both the following criteria are met:</a:t>
            </a:r>
          </a:p>
          <a:p>
            <a:r>
              <a:rPr lang="en-US" altLang="en-US" dirty="0"/>
              <a:t>* It is probable that a liability has been incurred, and</a:t>
            </a:r>
          </a:p>
          <a:p>
            <a:r>
              <a:rPr lang="en-US" altLang="en-US" dirty="0"/>
              <a:t>* The amount of the loss can be reasonably estimated.</a:t>
            </a:r>
          </a:p>
          <a:p>
            <a:r>
              <a:rPr lang="en-US" altLang="en-US" dirty="0"/>
              <a:t>Discounting rules</a:t>
            </a:r>
          </a:p>
          <a:p>
            <a:r>
              <a:rPr lang="en-US" altLang="en-US" dirty="0"/>
              <a:t>Offsetting: In SAB 92, the SEC staff has taken the position that reporting probable liabilities net of probable recoveries is inappropriate</a:t>
            </a:r>
          </a:p>
          <a:p>
            <a:r>
              <a:rPr lang="en-US" altLang="en-US" dirty="0"/>
              <a:t>and will no longer be permitted. For some companies, the separate display of contingent liabilities and expected recoveries could be significant. Although a</a:t>
            </a:r>
          </a:p>
          <a:p>
            <a:r>
              <a:rPr lang="en-US" altLang="en-US" dirty="0"/>
              <a:t>somewhat different situation was involved, Kodak's application of offsetting provides a good illustration. In that case, </a:t>
            </a:r>
            <a:r>
              <a:rPr lang="en-US" altLang="en-US" dirty="0" err="1"/>
              <a:t>Kodakoffset</a:t>
            </a:r>
            <a:r>
              <a:rPr lang="en-US" altLang="en-US" dirty="0"/>
              <a:t> its accrued litigation settlement with an equal related asset, cash deposited in escrow to secure payment of the </a:t>
            </a:r>
            <a:r>
              <a:rPr lang="en-US" altLang="en-US" dirty="0" err="1"/>
              <a:t>finaljudgment</a:t>
            </a:r>
            <a:r>
              <a:rPr lang="en-US" altLang="en-US" dirty="0"/>
              <a:t>. Separate presentation of the two amounts would have increased total assets by 4% and total liabilities by 5%. In</a:t>
            </a:r>
          </a:p>
          <a:p>
            <a:r>
              <a:rPr lang="en-US" altLang="en-US" dirty="0"/>
              <a:t>fact, the billion dollar obligation amounted to 13% of Kodak's stockholders' equity. Thus, reporting it among the </a:t>
            </a:r>
            <a:r>
              <a:rPr lang="en-US" altLang="en-US" dirty="0" err="1"/>
              <a:t>company'snoncurrent</a:t>
            </a:r>
            <a:r>
              <a:rPr lang="en-US" altLang="en-US" dirty="0"/>
              <a:t> liabilities (since it was funded with restricted cash) would have raised the debt-equity ratio accordingly.</a:t>
            </a:r>
          </a:p>
          <a:p>
            <a:r>
              <a:rPr lang="en-US" altLang="en-US" dirty="0"/>
              <a:t>Uncertainties: company cant delay till one number is achieved</a:t>
            </a:r>
          </a:p>
          <a:p>
            <a:endParaRPr lang="en-US" altLang="en-US" dirty="0"/>
          </a:p>
        </p:txBody>
      </p:sp>
    </p:spTree>
    <p:extLst>
      <p:ext uri="{BB962C8B-B14F-4D97-AF65-F5344CB8AC3E}">
        <p14:creationId xmlns:p14="http://schemas.microsoft.com/office/powerpoint/2010/main" val="114438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FE39E6-A790-421F-B84D-4E51E186959E}" type="slidenum">
              <a:rPr lang="en-US" altLang="en-US">
                <a:solidFill>
                  <a:prstClr val="black"/>
                </a:solidFill>
              </a:rPr>
              <a:pPr/>
              <a:t>10</a:t>
            </a:fld>
            <a:endParaRPr lang="en-US" altLang="en-US">
              <a:solidFill>
                <a:prstClr val="black"/>
              </a:solidFill>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xfrm>
            <a:off x="934720" y="4387136"/>
            <a:ext cx="5140960" cy="4156234"/>
          </a:xfrm>
        </p:spPr>
        <p:txBody>
          <a:bodyPr/>
          <a:lstStyle/>
          <a:p>
            <a:endParaRPr lang="en-US" altLang="en-US"/>
          </a:p>
        </p:txBody>
      </p:sp>
    </p:spTree>
    <p:extLst>
      <p:ext uri="{BB962C8B-B14F-4D97-AF65-F5344CB8AC3E}">
        <p14:creationId xmlns:p14="http://schemas.microsoft.com/office/powerpoint/2010/main" val="3082638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p:spPr>
        <p:txBody>
          <a:bodyPr/>
          <a:lstStyle/>
          <a:p>
            <a:endParaRPr lang="en-US" altLang="en-US" smtClean="0"/>
          </a:p>
        </p:txBody>
      </p:sp>
      <p:sp>
        <p:nvSpPr>
          <p:cNvPr id="102404" name="Slide Number Placeholder 3"/>
          <p:cNvSpPr>
            <a:spLocks noGrp="1"/>
          </p:cNvSpPr>
          <p:nvPr>
            <p:ph type="sldNum" sz="quarter" idx="5"/>
          </p:nvPr>
        </p:nvSpPr>
        <p:spPr>
          <a:noFill/>
        </p:spPr>
        <p:txBody>
          <a:bodyPr/>
          <a:lstStyle>
            <a:lvl1pPr defTabSz="912879">
              <a:defRPr>
                <a:solidFill>
                  <a:schemeClr val="tx1"/>
                </a:solidFill>
                <a:latin typeface="Arial" charset="0"/>
              </a:defRPr>
            </a:lvl1pPr>
            <a:lvl2pPr marL="729057" indent="-280406" defTabSz="912879">
              <a:defRPr>
                <a:solidFill>
                  <a:schemeClr val="tx1"/>
                </a:solidFill>
                <a:latin typeface="Arial" charset="0"/>
              </a:defRPr>
            </a:lvl2pPr>
            <a:lvl3pPr marL="1121626" indent="-224325" defTabSz="912879">
              <a:defRPr>
                <a:solidFill>
                  <a:schemeClr val="tx1"/>
                </a:solidFill>
                <a:latin typeface="Arial" charset="0"/>
              </a:defRPr>
            </a:lvl3pPr>
            <a:lvl4pPr marL="1570276" indent="-224325" defTabSz="912879">
              <a:defRPr>
                <a:solidFill>
                  <a:schemeClr val="tx1"/>
                </a:solidFill>
                <a:latin typeface="Arial" charset="0"/>
              </a:defRPr>
            </a:lvl4pPr>
            <a:lvl5pPr marL="2018927" indent="-224325" defTabSz="912879">
              <a:defRPr>
                <a:solidFill>
                  <a:schemeClr val="tx1"/>
                </a:solidFill>
                <a:latin typeface="Arial" charset="0"/>
              </a:defRPr>
            </a:lvl5pPr>
            <a:lvl6pPr marL="2467577" indent="-224325" defTabSz="912879" eaLnBrk="0" fontAlgn="base" hangingPunct="0">
              <a:spcBef>
                <a:spcPct val="0"/>
              </a:spcBef>
              <a:spcAft>
                <a:spcPct val="0"/>
              </a:spcAft>
              <a:defRPr>
                <a:solidFill>
                  <a:schemeClr val="tx1"/>
                </a:solidFill>
                <a:latin typeface="Arial" charset="0"/>
              </a:defRPr>
            </a:lvl6pPr>
            <a:lvl7pPr marL="2916227" indent="-224325" defTabSz="912879" eaLnBrk="0" fontAlgn="base" hangingPunct="0">
              <a:spcBef>
                <a:spcPct val="0"/>
              </a:spcBef>
              <a:spcAft>
                <a:spcPct val="0"/>
              </a:spcAft>
              <a:defRPr>
                <a:solidFill>
                  <a:schemeClr val="tx1"/>
                </a:solidFill>
                <a:latin typeface="Arial" charset="0"/>
              </a:defRPr>
            </a:lvl7pPr>
            <a:lvl8pPr marL="3364878" indent="-224325" defTabSz="912879" eaLnBrk="0" fontAlgn="base" hangingPunct="0">
              <a:spcBef>
                <a:spcPct val="0"/>
              </a:spcBef>
              <a:spcAft>
                <a:spcPct val="0"/>
              </a:spcAft>
              <a:defRPr>
                <a:solidFill>
                  <a:schemeClr val="tx1"/>
                </a:solidFill>
                <a:latin typeface="Arial" charset="0"/>
              </a:defRPr>
            </a:lvl8pPr>
            <a:lvl9pPr marL="3813528" indent="-224325" defTabSz="912879" eaLnBrk="0" fontAlgn="base" hangingPunct="0">
              <a:spcBef>
                <a:spcPct val="0"/>
              </a:spcBef>
              <a:spcAft>
                <a:spcPct val="0"/>
              </a:spcAft>
              <a:defRPr>
                <a:solidFill>
                  <a:schemeClr val="tx1"/>
                </a:solidFill>
                <a:latin typeface="Arial" charset="0"/>
              </a:defRPr>
            </a:lvl9pPr>
          </a:lstStyle>
          <a:p>
            <a:fld id="{13C2D565-30EA-4967-9E56-48DBE15C0B83}" type="slidenum">
              <a:rPr lang="en-US" altLang="en-US" smtClean="0">
                <a:solidFill>
                  <a:prstClr val="black"/>
                </a:solidFill>
              </a:rPr>
              <a:pPr/>
              <a:t>12</a:t>
            </a:fld>
            <a:endParaRPr lang="en-US" altLang="en-US" smtClean="0">
              <a:solidFill>
                <a:prstClr val="black"/>
              </a:solidFill>
            </a:endParaRPr>
          </a:p>
        </p:txBody>
      </p:sp>
    </p:spTree>
    <p:extLst>
      <p:ext uri="{BB962C8B-B14F-4D97-AF65-F5344CB8AC3E}">
        <p14:creationId xmlns:p14="http://schemas.microsoft.com/office/powerpoint/2010/main" val="1076321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GRI was founded in 1997, and provides guidance to international public and private entities that wish to produce sustainability reports. The scope of issues covered in their standards includes economic, environmental, social and governance topics. GRI’s reporting objective for entities following their standards is to produce a report that “reflect[s] the organization’s economic, environmental and social impacts” and should include all material information, where materiality is defined as information that could “substantively influence the assessments and decisions of stakeholders” (GRI 2013, p. 17). Thus, as depicted in Figure 1, firms that follow GRI can be thought of producing two primary reports. An annual report of their financial operations, perhaps prepared in accordance with financial accounting rules as established by the Financial Accounting Standards Board (FASB) or the International Accounting Standards Board (IASB), and a sustainability report prepared in accordance with GRI standards</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00860F69-635C-45E6-93F6-9ADDAE785E6D}" type="slidenum">
              <a:rPr lang="en-US" smtClean="0"/>
              <a:t>14</a:t>
            </a:fld>
            <a:endParaRPr lang="en-US"/>
          </a:p>
        </p:txBody>
      </p:sp>
    </p:spTree>
    <p:extLst>
      <p:ext uri="{BB962C8B-B14F-4D97-AF65-F5344CB8AC3E}">
        <p14:creationId xmlns:p14="http://schemas.microsoft.com/office/powerpoint/2010/main" val="2691014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p:spPr>
        <p:txBody>
          <a:bodyPr/>
          <a:lstStyle/>
          <a:p>
            <a:endParaRPr lang="en-US" altLang="en-US" dirty="0" smtClean="0"/>
          </a:p>
        </p:txBody>
      </p:sp>
      <p:sp>
        <p:nvSpPr>
          <p:cNvPr id="103428" name="Slide Number Placeholder 3"/>
          <p:cNvSpPr>
            <a:spLocks noGrp="1"/>
          </p:cNvSpPr>
          <p:nvPr>
            <p:ph type="sldNum" sz="quarter" idx="5"/>
          </p:nvPr>
        </p:nvSpPr>
        <p:spPr>
          <a:noFill/>
        </p:spPr>
        <p:txBody>
          <a:bodyPr/>
          <a:lstStyle>
            <a:lvl1pPr defTabSz="912879">
              <a:defRPr>
                <a:solidFill>
                  <a:schemeClr val="tx1"/>
                </a:solidFill>
                <a:latin typeface="Arial" charset="0"/>
              </a:defRPr>
            </a:lvl1pPr>
            <a:lvl2pPr marL="729057" indent="-280406" defTabSz="912879">
              <a:defRPr>
                <a:solidFill>
                  <a:schemeClr val="tx1"/>
                </a:solidFill>
                <a:latin typeface="Arial" charset="0"/>
              </a:defRPr>
            </a:lvl2pPr>
            <a:lvl3pPr marL="1121626" indent="-224325" defTabSz="912879">
              <a:defRPr>
                <a:solidFill>
                  <a:schemeClr val="tx1"/>
                </a:solidFill>
                <a:latin typeface="Arial" charset="0"/>
              </a:defRPr>
            </a:lvl3pPr>
            <a:lvl4pPr marL="1570276" indent="-224325" defTabSz="912879">
              <a:defRPr>
                <a:solidFill>
                  <a:schemeClr val="tx1"/>
                </a:solidFill>
                <a:latin typeface="Arial" charset="0"/>
              </a:defRPr>
            </a:lvl4pPr>
            <a:lvl5pPr marL="2018927" indent="-224325" defTabSz="912879">
              <a:defRPr>
                <a:solidFill>
                  <a:schemeClr val="tx1"/>
                </a:solidFill>
                <a:latin typeface="Arial" charset="0"/>
              </a:defRPr>
            </a:lvl5pPr>
            <a:lvl6pPr marL="2467577" indent="-224325" defTabSz="912879" eaLnBrk="0" fontAlgn="base" hangingPunct="0">
              <a:spcBef>
                <a:spcPct val="0"/>
              </a:spcBef>
              <a:spcAft>
                <a:spcPct val="0"/>
              </a:spcAft>
              <a:defRPr>
                <a:solidFill>
                  <a:schemeClr val="tx1"/>
                </a:solidFill>
                <a:latin typeface="Arial" charset="0"/>
              </a:defRPr>
            </a:lvl6pPr>
            <a:lvl7pPr marL="2916227" indent="-224325" defTabSz="912879" eaLnBrk="0" fontAlgn="base" hangingPunct="0">
              <a:spcBef>
                <a:spcPct val="0"/>
              </a:spcBef>
              <a:spcAft>
                <a:spcPct val="0"/>
              </a:spcAft>
              <a:defRPr>
                <a:solidFill>
                  <a:schemeClr val="tx1"/>
                </a:solidFill>
                <a:latin typeface="Arial" charset="0"/>
              </a:defRPr>
            </a:lvl7pPr>
            <a:lvl8pPr marL="3364878" indent="-224325" defTabSz="912879" eaLnBrk="0" fontAlgn="base" hangingPunct="0">
              <a:spcBef>
                <a:spcPct val="0"/>
              </a:spcBef>
              <a:spcAft>
                <a:spcPct val="0"/>
              </a:spcAft>
              <a:defRPr>
                <a:solidFill>
                  <a:schemeClr val="tx1"/>
                </a:solidFill>
                <a:latin typeface="Arial" charset="0"/>
              </a:defRPr>
            </a:lvl8pPr>
            <a:lvl9pPr marL="3813528" indent="-224325" defTabSz="912879" eaLnBrk="0" fontAlgn="base" hangingPunct="0">
              <a:spcBef>
                <a:spcPct val="0"/>
              </a:spcBef>
              <a:spcAft>
                <a:spcPct val="0"/>
              </a:spcAft>
              <a:defRPr>
                <a:solidFill>
                  <a:schemeClr val="tx1"/>
                </a:solidFill>
                <a:latin typeface="Arial" charset="0"/>
              </a:defRPr>
            </a:lvl9pPr>
          </a:lstStyle>
          <a:p>
            <a:fld id="{FE7C5FBB-AE60-4E4F-BB13-38CBD6077EA9}" type="slidenum">
              <a:rPr lang="en-US" altLang="en-US" smtClean="0">
                <a:solidFill>
                  <a:prstClr val="black"/>
                </a:solidFill>
              </a:rPr>
              <a:pPr/>
              <a:t>15</a:t>
            </a:fld>
            <a:endParaRPr lang="en-US" altLang="en-US" smtClean="0">
              <a:solidFill>
                <a:prstClr val="black"/>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77" y="4271685"/>
            <a:ext cx="5988050" cy="692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176" y="4972637"/>
            <a:ext cx="6104890" cy="50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922" y="5472925"/>
            <a:ext cx="4936490" cy="837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756" y="6465253"/>
            <a:ext cx="6221730" cy="82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755" y="7388861"/>
            <a:ext cx="6299623" cy="731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0301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p:spPr>
        <p:txBody>
          <a:bodyPr/>
          <a:lstStyle/>
          <a:p>
            <a:endParaRPr lang="en-US" altLang="en-US" smtClean="0"/>
          </a:p>
        </p:txBody>
      </p:sp>
      <p:sp>
        <p:nvSpPr>
          <p:cNvPr id="104452" name="Slide Number Placeholder 3"/>
          <p:cNvSpPr>
            <a:spLocks noGrp="1"/>
          </p:cNvSpPr>
          <p:nvPr>
            <p:ph type="sldNum" sz="quarter" idx="5"/>
          </p:nvPr>
        </p:nvSpPr>
        <p:spPr>
          <a:noFill/>
        </p:spPr>
        <p:txBody>
          <a:bodyPr/>
          <a:lstStyle>
            <a:lvl1pPr defTabSz="912879">
              <a:defRPr>
                <a:solidFill>
                  <a:schemeClr val="tx1"/>
                </a:solidFill>
                <a:latin typeface="Arial" charset="0"/>
              </a:defRPr>
            </a:lvl1pPr>
            <a:lvl2pPr marL="729057" indent="-280406" defTabSz="912879">
              <a:defRPr>
                <a:solidFill>
                  <a:schemeClr val="tx1"/>
                </a:solidFill>
                <a:latin typeface="Arial" charset="0"/>
              </a:defRPr>
            </a:lvl2pPr>
            <a:lvl3pPr marL="1121626" indent="-224325" defTabSz="912879">
              <a:defRPr>
                <a:solidFill>
                  <a:schemeClr val="tx1"/>
                </a:solidFill>
                <a:latin typeface="Arial" charset="0"/>
              </a:defRPr>
            </a:lvl3pPr>
            <a:lvl4pPr marL="1570276" indent="-224325" defTabSz="912879">
              <a:defRPr>
                <a:solidFill>
                  <a:schemeClr val="tx1"/>
                </a:solidFill>
                <a:latin typeface="Arial" charset="0"/>
              </a:defRPr>
            </a:lvl4pPr>
            <a:lvl5pPr marL="2018927" indent="-224325" defTabSz="912879">
              <a:defRPr>
                <a:solidFill>
                  <a:schemeClr val="tx1"/>
                </a:solidFill>
                <a:latin typeface="Arial" charset="0"/>
              </a:defRPr>
            </a:lvl5pPr>
            <a:lvl6pPr marL="2467577" indent="-224325" defTabSz="912879" eaLnBrk="0" fontAlgn="base" hangingPunct="0">
              <a:spcBef>
                <a:spcPct val="0"/>
              </a:spcBef>
              <a:spcAft>
                <a:spcPct val="0"/>
              </a:spcAft>
              <a:defRPr>
                <a:solidFill>
                  <a:schemeClr val="tx1"/>
                </a:solidFill>
                <a:latin typeface="Arial" charset="0"/>
              </a:defRPr>
            </a:lvl6pPr>
            <a:lvl7pPr marL="2916227" indent="-224325" defTabSz="912879" eaLnBrk="0" fontAlgn="base" hangingPunct="0">
              <a:spcBef>
                <a:spcPct val="0"/>
              </a:spcBef>
              <a:spcAft>
                <a:spcPct val="0"/>
              </a:spcAft>
              <a:defRPr>
                <a:solidFill>
                  <a:schemeClr val="tx1"/>
                </a:solidFill>
                <a:latin typeface="Arial" charset="0"/>
              </a:defRPr>
            </a:lvl7pPr>
            <a:lvl8pPr marL="3364878" indent="-224325" defTabSz="912879" eaLnBrk="0" fontAlgn="base" hangingPunct="0">
              <a:spcBef>
                <a:spcPct val="0"/>
              </a:spcBef>
              <a:spcAft>
                <a:spcPct val="0"/>
              </a:spcAft>
              <a:defRPr>
                <a:solidFill>
                  <a:schemeClr val="tx1"/>
                </a:solidFill>
                <a:latin typeface="Arial" charset="0"/>
              </a:defRPr>
            </a:lvl8pPr>
            <a:lvl9pPr marL="3813528" indent="-224325" defTabSz="912879" eaLnBrk="0" fontAlgn="base" hangingPunct="0">
              <a:spcBef>
                <a:spcPct val="0"/>
              </a:spcBef>
              <a:spcAft>
                <a:spcPct val="0"/>
              </a:spcAft>
              <a:defRPr>
                <a:solidFill>
                  <a:schemeClr val="tx1"/>
                </a:solidFill>
                <a:latin typeface="Arial" charset="0"/>
              </a:defRPr>
            </a:lvl9pPr>
          </a:lstStyle>
          <a:p>
            <a:fld id="{601B8DF4-E99A-4DC8-96DE-13CE4938C681}" type="slidenum">
              <a:rPr lang="en-US" altLang="en-US" smtClean="0">
                <a:solidFill>
                  <a:prstClr val="black"/>
                </a:solidFill>
              </a:rPr>
              <a:pPr/>
              <a:t>16</a:t>
            </a:fld>
            <a:endParaRPr lang="en-US" altLang="en-US" smtClean="0">
              <a:solidFill>
                <a:prstClr val="black"/>
              </a:solidFill>
            </a:endParaRPr>
          </a:p>
        </p:txBody>
      </p:sp>
    </p:spTree>
    <p:extLst>
      <p:ext uri="{BB962C8B-B14F-4D97-AF65-F5344CB8AC3E}">
        <p14:creationId xmlns:p14="http://schemas.microsoft.com/office/powerpoint/2010/main" val="100899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756381-9A0C-40AC-9A79-7A21B1477946}"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089958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13829606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188520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31984305"/>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9050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050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17929013"/>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1155094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25130278"/>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762000"/>
            <a:ext cx="5111750" cy="5364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068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696743208"/>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21829806"/>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438400" y="6248400"/>
            <a:ext cx="2130425" cy="474663"/>
          </a:xfrm>
          <a:prstGeom prst="rect">
            <a:avLst/>
          </a:prstGeom>
        </p:spPr>
        <p:txBody>
          <a:bodyPr/>
          <a:lstStyle>
            <a:lvl1pPr>
              <a:defRPr/>
            </a:lvl1pPr>
          </a:lstStyle>
          <a:p>
            <a:endParaRPr lang="en-US" altLang="en-US">
              <a:solidFill>
                <a:srgbClr val="003366"/>
              </a:solidFill>
            </a:endParaRPr>
          </a:p>
        </p:txBody>
      </p:sp>
      <p:sp>
        <p:nvSpPr>
          <p:cNvPr id="3" name="Footer Placeholder 2"/>
          <p:cNvSpPr>
            <a:spLocks noGrp="1"/>
          </p:cNvSpPr>
          <p:nvPr>
            <p:ph type="ftr" sz="quarter" idx="11"/>
          </p:nvPr>
        </p:nvSpPr>
        <p:spPr>
          <a:xfrm>
            <a:off x="5791200" y="6248400"/>
            <a:ext cx="2897188" cy="474663"/>
          </a:xfrm>
          <a:prstGeom prst="rect">
            <a:avLst/>
          </a:prstGeom>
        </p:spPr>
        <p:txBody>
          <a:bodyPr/>
          <a:lstStyle>
            <a:lvl1pPr>
              <a:defRPr/>
            </a:lvl1pPr>
          </a:lstStyle>
          <a:p>
            <a:endParaRPr lang="en-US" altLang="en-US">
              <a:solidFill>
                <a:srgbClr val="003366"/>
              </a:solidFill>
            </a:endParaRPr>
          </a:p>
        </p:txBody>
      </p:sp>
      <p:sp>
        <p:nvSpPr>
          <p:cNvPr id="4" name="Slide Number Placeholder 3"/>
          <p:cNvSpPr>
            <a:spLocks noGrp="1"/>
          </p:cNvSpPr>
          <p:nvPr>
            <p:ph type="sldNum" sz="quarter" idx="12"/>
          </p:nvPr>
        </p:nvSpPr>
        <p:spPr>
          <a:xfrm>
            <a:off x="84138" y="6242050"/>
            <a:ext cx="587375" cy="488950"/>
          </a:xfrm>
          <a:prstGeom prst="rect">
            <a:avLst/>
          </a:prstGeom>
        </p:spPr>
        <p:txBody>
          <a:bodyPr/>
          <a:lstStyle>
            <a:lvl1pPr>
              <a:defRPr/>
            </a:lvl1pPr>
          </a:lstStyle>
          <a:p>
            <a:fld id="{B133F9EC-5A55-4DBF-82B4-E44BF9982D5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6161220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gif"/><Relationship Id="rId12" Type="http://schemas.openxmlformats.org/officeDocument/2006/relationships/image" Target="../media/image2.gif"/><Relationship Id="rId13"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8229600" cy="1143000"/>
          </a:xfrm>
          <a:prstGeom prst="rect">
            <a:avLst/>
          </a:prstGeom>
          <a:no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057400"/>
            <a:ext cx="8229600" cy="4191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2875"/>
            <a:ext cx="9144000" cy="553641"/>
          </a:xfrm>
          <a:prstGeom prst="rect">
            <a:avLst/>
          </a:prstGeom>
        </p:spPr>
      </p:pic>
      <p:pic>
        <p:nvPicPr>
          <p:cNvPr id="4" name="Picture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75" y="6616898"/>
            <a:ext cx="9144000" cy="241102"/>
          </a:xfrm>
          <a:prstGeom prst="rect">
            <a:avLst/>
          </a:prstGeom>
        </p:spPr>
      </p:pic>
      <p:pic>
        <p:nvPicPr>
          <p:cNvPr id="7170" name="Picture 2" descr="http://www.girdwood.co.za/images/services_img2.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519059" y="5782732"/>
            <a:ext cx="624941" cy="817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606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Ls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globalreporting.org/" TargetMode="Externa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9.xml"/><Relationship Id="rId2" Type="http://schemas.openxmlformats.org/officeDocument/2006/relationships/diagramData" Target="../diagrams/data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17.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8.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0.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diagramData" Target="../diagrams/data10.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diagramData" Target="../diagrams/data1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4"/>
          <p:cNvSpPr>
            <a:spLocks noGrp="1" noChangeArrowheads="1"/>
          </p:cNvSpPr>
          <p:nvPr>
            <p:ph type="title"/>
          </p:nvPr>
        </p:nvSpPr>
        <p:spPr>
          <a:xfrm>
            <a:off x="722313" y="4406901"/>
            <a:ext cx="7772400" cy="850900"/>
          </a:xfrm>
        </p:spPr>
        <p:txBody>
          <a:bodyPr>
            <a:normAutofit fontScale="90000"/>
          </a:bodyPr>
          <a:lstStyle/>
          <a:p>
            <a:pPr algn="ctr" eaLnBrk="1" hangingPunct="1"/>
            <a:r>
              <a:rPr lang="en-US" altLang="en-US" sz="4000" dirty="0">
                <a:solidFill>
                  <a:schemeClr val="bg2">
                    <a:lumMod val="50000"/>
                  </a:schemeClr>
                </a:solidFill>
              </a:rPr>
              <a:t>Sustainability Reporting</a:t>
            </a:r>
            <a:r>
              <a:rPr lang="en-US" altLang="en-US" sz="3200" dirty="0" smtClean="0">
                <a:solidFill>
                  <a:schemeClr val="bg2">
                    <a:lumMod val="50000"/>
                  </a:schemeClr>
                </a:solidFill>
              </a:rPr>
              <a:t/>
            </a:r>
            <a:br>
              <a:rPr lang="en-US" altLang="en-US" sz="3200" dirty="0" smtClean="0">
                <a:solidFill>
                  <a:schemeClr val="bg2">
                    <a:lumMod val="50000"/>
                  </a:schemeClr>
                </a:solidFill>
              </a:rPr>
            </a:br>
            <a:endParaRPr lang="en-US" altLang="en-US" sz="3200" dirty="0" smtClean="0">
              <a:solidFill>
                <a:schemeClr val="bg2">
                  <a:lumMod val="50000"/>
                </a:schemeClr>
              </a:solidFill>
            </a:endParaRPr>
          </a:p>
        </p:txBody>
      </p:sp>
      <p:sp>
        <p:nvSpPr>
          <p:cNvPr id="34819" name="Rectangle 5"/>
          <p:cNvSpPr>
            <a:spLocks noGrp="1" noChangeArrowheads="1"/>
          </p:cNvSpPr>
          <p:nvPr>
            <p:ph type="body" idx="1"/>
          </p:nvPr>
        </p:nvSpPr>
        <p:spPr>
          <a:xfrm>
            <a:off x="785132" y="5181600"/>
            <a:ext cx="7772400" cy="914400"/>
          </a:xfrm>
        </p:spPr>
        <p:txBody>
          <a:bodyPr/>
          <a:lstStyle/>
          <a:p>
            <a:pPr algn="ctr" eaLnBrk="1" hangingPunct="1"/>
            <a:r>
              <a:rPr lang="en-US" altLang="en-US" dirty="0" smtClean="0"/>
              <a:t>Ranjani Krishnan</a:t>
            </a:r>
          </a:p>
          <a:p>
            <a:pPr algn="ctr" eaLnBrk="1" hangingPunct="1"/>
            <a:r>
              <a:rPr lang="en-US" altLang="en-US" dirty="0" smtClean="0"/>
              <a:t>Michigan State University</a:t>
            </a:r>
          </a:p>
        </p:txBody>
      </p:sp>
      <p:pic>
        <p:nvPicPr>
          <p:cNvPr id="4100" name="Picture 4" descr="http://www.ehs-s.com/wp-content/themes/Sterling/framework/extended/timthumb/timthumb.php?src=http://www.ehs-s.com/wp-content/uploads/2013/03/leaf1.jpg&amp;h=300&amp;w=9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914400"/>
            <a:ext cx="8953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08860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Grp="1" noChangeArrowheads="1"/>
          </p:cNvSpPr>
          <p:nvPr>
            <p:ph type="title"/>
          </p:nvPr>
        </p:nvSpPr>
        <p:spPr>
          <a:xfrm>
            <a:off x="457200" y="685800"/>
            <a:ext cx="8229600" cy="1066800"/>
          </a:xfrm>
        </p:spPr>
        <p:txBody>
          <a:bodyPr/>
          <a:lstStyle/>
          <a:p>
            <a:r>
              <a:rPr lang="en-US" altLang="en-US" dirty="0">
                <a:solidFill>
                  <a:schemeClr val="bg2">
                    <a:lumMod val="50000"/>
                  </a:schemeClr>
                </a:solidFill>
              </a:rPr>
              <a:t>Sustainability </a:t>
            </a:r>
            <a:r>
              <a:rPr lang="en-US" altLang="en-US" dirty="0" smtClean="0">
                <a:solidFill>
                  <a:schemeClr val="bg2">
                    <a:lumMod val="50000"/>
                  </a:schemeClr>
                </a:solidFill>
              </a:rPr>
              <a:t>Reporting - EPA</a:t>
            </a:r>
            <a:endParaRPr lang="en-US" altLang="en-US" dirty="0"/>
          </a:p>
        </p:txBody>
      </p:sp>
      <p:sp>
        <p:nvSpPr>
          <p:cNvPr id="49155" name="Rectangle 3"/>
          <p:cNvSpPr>
            <a:spLocks noGrp="1" noChangeArrowheads="1"/>
          </p:cNvSpPr>
          <p:nvPr>
            <p:ph idx="1"/>
          </p:nvPr>
        </p:nvSpPr>
        <p:spPr>
          <a:xfrm>
            <a:off x="457200" y="1676400"/>
            <a:ext cx="8178800" cy="5029200"/>
          </a:xfrm>
        </p:spPr>
        <p:txBody>
          <a:bodyPr>
            <a:normAutofit/>
          </a:bodyPr>
          <a:lstStyle/>
          <a:p>
            <a:r>
              <a:rPr lang="en-US" altLang="en-US" sz="2800" i="1" dirty="0">
                <a:solidFill>
                  <a:srgbClr val="FF0000"/>
                </a:solidFill>
              </a:rPr>
              <a:t>Toxic Releases inventory(TRI)</a:t>
            </a:r>
            <a:endParaRPr lang="en-US" altLang="en-US" sz="3600" dirty="0">
              <a:solidFill>
                <a:srgbClr val="FF0000"/>
              </a:solidFill>
            </a:endParaRPr>
          </a:p>
          <a:p>
            <a:pPr lvl="1"/>
            <a:r>
              <a:rPr lang="en-US" altLang="en-US" sz="3200" dirty="0"/>
              <a:t>Quantities of toxic chemicals, pollution prevention, disposal</a:t>
            </a:r>
          </a:p>
          <a:p>
            <a:r>
              <a:rPr lang="en-US" altLang="en-US" sz="2800" i="1" dirty="0">
                <a:solidFill>
                  <a:srgbClr val="7030A0"/>
                </a:solidFill>
              </a:rPr>
              <a:t>Resource Recovery and Conservation </a:t>
            </a:r>
            <a:r>
              <a:rPr lang="en-US" altLang="en-US" sz="2800" i="1" dirty="0" smtClean="0">
                <a:solidFill>
                  <a:srgbClr val="7030A0"/>
                </a:solidFill>
              </a:rPr>
              <a:t>Act (</a:t>
            </a:r>
            <a:r>
              <a:rPr lang="en-US" altLang="en-US" sz="2800" i="1" dirty="0">
                <a:solidFill>
                  <a:srgbClr val="7030A0"/>
                </a:solidFill>
              </a:rPr>
              <a:t>RCRA)</a:t>
            </a:r>
            <a:endParaRPr lang="en-US" altLang="en-US" sz="3600" dirty="0">
              <a:solidFill>
                <a:srgbClr val="7030A0"/>
              </a:solidFill>
            </a:endParaRPr>
          </a:p>
          <a:p>
            <a:pPr lvl="1"/>
            <a:r>
              <a:rPr lang="en-US" altLang="en-US" sz="3200" dirty="0"/>
              <a:t>Hazardous materials/wastes cradle to grave accounting through manifest system</a:t>
            </a:r>
          </a:p>
          <a:p>
            <a:r>
              <a:rPr lang="en-US" altLang="en-US" sz="2800" i="1" dirty="0" smtClean="0">
                <a:solidFill>
                  <a:schemeClr val="bg2">
                    <a:lumMod val="50000"/>
                  </a:schemeClr>
                </a:solidFill>
              </a:rPr>
              <a:t>Manufacturing Energy Consumption Survey (MECS)</a:t>
            </a:r>
          </a:p>
          <a:p>
            <a:r>
              <a:rPr lang="en-US" altLang="en-US" sz="2800" i="1" dirty="0" smtClean="0">
                <a:solidFill>
                  <a:srgbClr val="953735"/>
                </a:solidFill>
              </a:rPr>
              <a:t>Greenhouse Gas Reporting (2010)</a:t>
            </a:r>
            <a:endParaRPr lang="en-US" altLang="en-US" sz="3200" dirty="0">
              <a:solidFill>
                <a:srgbClr val="953735"/>
              </a:solidFill>
            </a:endParaRPr>
          </a:p>
        </p:txBody>
      </p:sp>
    </p:spTree>
    <p:extLst>
      <p:ext uri="{BB962C8B-B14F-4D97-AF65-F5344CB8AC3E}">
        <p14:creationId xmlns:p14="http://schemas.microsoft.com/office/powerpoint/2010/main" val="15980794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Voluntary reporting</a:t>
            </a:r>
            <a:endParaRPr lang="en-US" dirty="0"/>
          </a:p>
        </p:txBody>
      </p:sp>
      <p:sp>
        <p:nvSpPr>
          <p:cNvPr id="5" name="Text Placeholder 4"/>
          <p:cNvSpPr>
            <a:spLocks noGrp="1"/>
          </p:cNvSpPr>
          <p:nvPr>
            <p:ph type="body" idx="1"/>
          </p:nvPr>
        </p:nvSpPr>
        <p:spPr/>
        <p:txBody>
          <a:bodyPr/>
          <a:lstStyle/>
          <a:p>
            <a:r>
              <a:rPr lang="en-US" dirty="0" smtClean="0"/>
              <a:t>MODELS – GRI, IIRC, SASB</a:t>
            </a:r>
            <a:endParaRPr lang="en-US" dirty="0"/>
          </a:p>
        </p:txBody>
      </p:sp>
    </p:spTree>
    <p:extLst>
      <p:ext uri="{BB962C8B-B14F-4D97-AF65-F5344CB8AC3E}">
        <p14:creationId xmlns:p14="http://schemas.microsoft.com/office/powerpoint/2010/main" val="381870527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p:cNvSpPr>
            <a:spLocks noGrp="1" noChangeArrowheads="1"/>
          </p:cNvSpPr>
          <p:nvPr>
            <p:ph type="title"/>
          </p:nvPr>
        </p:nvSpPr>
        <p:spPr/>
        <p:txBody>
          <a:bodyPr>
            <a:normAutofit/>
          </a:bodyPr>
          <a:lstStyle/>
          <a:p>
            <a:r>
              <a:rPr lang="en-US" altLang="en-US" sz="3200" dirty="0">
                <a:solidFill>
                  <a:schemeClr val="bg2">
                    <a:lumMod val="50000"/>
                  </a:schemeClr>
                </a:solidFill>
              </a:rPr>
              <a:t>Sustainability Reporting </a:t>
            </a:r>
            <a:r>
              <a:rPr lang="en-US" altLang="en-US" sz="3200" dirty="0" smtClean="0">
                <a:solidFill>
                  <a:schemeClr val="bg2">
                    <a:lumMod val="50000"/>
                  </a:schemeClr>
                </a:solidFill>
              </a:rPr>
              <a:t>– Global Reporting Initiative</a:t>
            </a:r>
            <a:r>
              <a:rPr lang="en-US" altLang="en-US" sz="3200" dirty="0">
                <a:solidFill>
                  <a:schemeClr val="bg2">
                    <a:lumMod val="50000"/>
                  </a:schemeClr>
                </a:solidFill>
              </a:rPr>
              <a:t> </a:t>
            </a:r>
            <a:r>
              <a:rPr lang="en-US" altLang="en-US" sz="3200" dirty="0" smtClean="0">
                <a:solidFill>
                  <a:schemeClr val="bg2">
                    <a:lumMod val="50000"/>
                  </a:schemeClr>
                </a:solidFill>
              </a:rPr>
              <a:t>(GRI)</a:t>
            </a:r>
            <a:endParaRPr lang="en-US" altLang="en-US" sz="2400" dirty="0" smtClean="0">
              <a:solidFill>
                <a:schemeClr val="bg2">
                  <a:lumMod val="50000"/>
                </a:schemeClr>
              </a:solidFill>
            </a:endParaRPr>
          </a:p>
        </p:txBody>
      </p:sp>
      <p:sp>
        <p:nvSpPr>
          <p:cNvPr id="55299" name="Rectangle 3"/>
          <p:cNvSpPr>
            <a:spLocks noGrp="1" noChangeArrowheads="1"/>
          </p:cNvSpPr>
          <p:nvPr>
            <p:ph idx="1"/>
          </p:nvPr>
        </p:nvSpPr>
        <p:spPr>
          <a:xfrm>
            <a:off x="457200" y="1905000"/>
            <a:ext cx="8458200" cy="4495800"/>
          </a:xfrm>
        </p:spPr>
        <p:txBody>
          <a:bodyPr>
            <a:normAutofit fontScale="92500" lnSpcReduction="10000"/>
          </a:bodyPr>
          <a:lstStyle/>
          <a:p>
            <a:pPr eaLnBrk="1" hangingPunct="1"/>
            <a:r>
              <a:rPr lang="en-US" altLang="en-US" sz="2800" dirty="0" smtClean="0">
                <a:hlinkClick r:id="rId3"/>
              </a:rPr>
              <a:t>http://www.globalreporting.org</a:t>
            </a:r>
            <a:endParaRPr lang="en-US" altLang="en-US" sz="2800" dirty="0" smtClean="0"/>
          </a:p>
          <a:p>
            <a:r>
              <a:rPr lang="en-US" altLang="en-US" sz="2800" dirty="0" smtClean="0"/>
              <a:t>Goal</a:t>
            </a:r>
          </a:p>
          <a:p>
            <a:pPr lvl="1">
              <a:lnSpc>
                <a:spcPct val="120000"/>
              </a:lnSpc>
            </a:pPr>
            <a:r>
              <a:rPr lang="en-US" sz="2400" dirty="0"/>
              <a:t>to produce a report that “reflect[s] the organization’s economic, environmental and social impacts” and should include all material </a:t>
            </a:r>
            <a:r>
              <a:rPr lang="en-US" sz="2400" dirty="0" smtClean="0"/>
              <a:t>information</a:t>
            </a:r>
            <a:endParaRPr lang="en-US" sz="2400" dirty="0"/>
          </a:p>
          <a:p>
            <a:pPr lvl="2">
              <a:lnSpc>
                <a:spcPct val="120000"/>
              </a:lnSpc>
            </a:pPr>
            <a:r>
              <a:rPr lang="en-US" sz="2000" dirty="0" smtClean="0"/>
              <a:t>materiality </a:t>
            </a:r>
            <a:r>
              <a:rPr lang="en-US" sz="2000" dirty="0"/>
              <a:t>is defined as information that could “substantively influence the assessments and decisions of stakeholders”</a:t>
            </a:r>
          </a:p>
          <a:p>
            <a:pPr eaLnBrk="1" hangingPunct="1"/>
            <a:r>
              <a:rPr lang="en-US" altLang="en-US" sz="2800" dirty="0" smtClean="0"/>
              <a:t>UNEP sponsored but independent</a:t>
            </a:r>
          </a:p>
          <a:p>
            <a:pPr eaLnBrk="1" hangingPunct="1"/>
            <a:r>
              <a:rPr lang="en-US" altLang="en-US" sz="2800" dirty="0" smtClean="0"/>
              <a:t>Facilitate comparisons </a:t>
            </a:r>
          </a:p>
          <a:p>
            <a:pPr lvl="1"/>
            <a:r>
              <a:rPr lang="en-US" altLang="en-US" dirty="0" smtClean="0"/>
              <a:t>over time </a:t>
            </a:r>
            <a:endParaRPr lang="en-US" altLang="en-US" dirty="0"/>
          </a:p>
          <a:p>
            <a:pPr lvl="1"/>
            <a:r>
              <a:rPr lang="en-US" altLang="en-US" dirty="0" smtClean="0"/>
              <a:t>across organizations </a:t>
            </a:r>
          </a:p>
        </p:txBody>
      </p:sp>
    </p:spTree>
    <p:extLst>
      <p:ext uri="{BB962C8B-B14F-4D97-AF65-F5344CB8AC3E}">
        <p14:creationId xmlns:p14="http://schemas.microsoft.com/office/powerpoint/2010/main" val="396224271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solidFill>
                  <a:schemeClr val="bg2">
                    <a:lumMod val="50000"/>
                  </a:schemeClr>
                </a:solidFill>
              </a:rPr>
              <a:t>GRI</a:t>
            </a:r>
            <a:endParaRPr lang="en-US" dirty="0"/>
          </a:p>
        </p:txBody>
      </p:sp>
      <p:graphicFrame>
        <p:nvGraphicFramePr>
          <p:cNvPr id="5" name="Diagram 4"/>
          <p:cNvGraphicFramePr/>
          <p:nvPr>
            <p:extLst>
              <p:ext uri="{D42A27DB-BD31-4B8C-83A1-F6EECF244321}">
                <p14:modId xmlns:p14="http://schemas.microsoft.com/office/powerpoint/2010/main" val="34985378"/>
              </p:ext>
            </p:extLst>
          </p:nvPr>
        </p:nvGraphicFramePr>
        <p:xfrm>
          <a:off x="914400" y="1752600"/>
          <a:ext cx="73152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323229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85800"/>
          </a:xfrm>
        </p:spPr>
        <p:txBody>
          <a:bodyPr>
            <a:normAutofit fontScale="90000"/>
          </a:bodyPr>
          <a:lstStyle/>
          <a:p>
            <a:r>
              <a:rPr lang="en-US" dirty="0">
                <a:solidFill>
                  <a:schemeClr val="bg2">
                    <a:lumMod val="50000"/>
                  </a:schemeClr>
                </a:solidFill>
              </a:rPr>
              <a:t>Reporting Model for GRI</a:t>
            </a:r>
            <a:endParaRPr lang="en-US" dirty="0"/>
          </a:p>
        </p:txBody>
      </p:sp>
      <p:sp>
        <p:nvSpPr>
          <p:cNvPr id="16" name="TextBox 15"/>
          <p:cNvSpPr txBox="1"/>
          <p:nvPr/>
        </p:nvSpPr>
        <p:spPr>
          <a:xfrm>
            <a:off x="540538" y="5867400"/>
            <a:ext cx="3568221" cy="646331"/>
          </a:xfrm>
          <a:prstGeom prst="rect">
            <a:avLst/>
          </a:prstGeom>
          <a:solidFill>
            <a:schemeClr val="accent1">
              <a:lumMod val="40000"/>
              <a:lumOff val="60000"/>
            </a:schemeClr>
          </a:solidFill>
        </p:spPr>
        <p:txBody>
          <a:bodyPr wrap="none" rtlCol="0">
            <a:spAutoFit/>
          </a:bodyPr>
          <a:lstStyle/>
          <a:p>
            <a:r>
              <a:rPr lang="en-US" dirty="0" smtClean="0"/>
              <a:t>Link A: US GAAP or IFRS</a:t>
            </a:r>
          </a:p>
          <a:p>
            <a:r>
              <a:rPr lang="en-US" dirty="0" smtClean="0"/>
              <a:t>Link B: G4 – Sustainability reporting</a:t>
            </a:r>
            <a:endParaRPr lang="en-US" dirty="0"/>
          </a:p>
        </p:txBody>
      </p:sp>
      <p:grpSp>
        <p:nvGrpSpPr>
          <p:cNvPr id="23" name="Group 22"/>
          <p:cNvGrpSpPr/>
          <p:nvPr/>
        </p:nvGrpSpPr>
        <p:grpSpPr>
          <a:xfrm>
            <a:off x="1028327" y="1981200"/>
            <a:ext cx="6942550" cy="3109614"/>
            <a:chOff x="1028327" y="1981200"/>
            <a:chExt cx="6942550" cy="3109614"/>
          </a:xfrm>
        </p:grpSpPr>
        <p:grpSp>
          <p:nvGrpSpPr>
            <p:cNvPr id="17" name="Group 16"/>
            <p:cNvGrpSpPr/>
            <p:nvPr/>
          </p:nvGrpSpPr>
          <p:grpSpPr>
            <a:xfrm>
              <a:off x="1641895" y="1981200"/>
              <a:ext cx="6015831" cy="3109614"/>
              <a:chOff x="1262743" y="1657019"/>
              <a:chExt cx="6930611" cy="3410281"/>
            </a:xfrm>
          </p:grpSpPr>
          <p:sp>
            <p:nvSpPr>
              <p:cNvPr id="4" name="Rounded Rectangle 3"/>
              <p:cNvSpPr/>
              <p:nvPr/>
            </p:nvSpPr>
            <p:spPr>
              <a:xfrm>
                <a:off x="2019300" y="1676400"/>
                <a:ext cx="2362200" cy="12192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smtClean="0"/>
                  <a:t>FASB</a:t>
                </a:r>
              </a:p>
              <a:p>
                <a:pPr algn="ctr"/>
                <a:r>
                  <a:rPr lang="en-US" sz="2000" dirty="0" smtClean="0"/>
                  <a:t>IASB</a:t>
                </a:r>
                <a:endParaRPr lang="en-US" sz="2000" dirty="0"/>
              </a:p>
            </p:txBody>
          </p:sp>
          <p:sp>
            <p:nvSpPr>
              <p:cNvPr id="5" name="Rounded Rectangle 4"/>
              <p:cNvSpPr/>
              <p:nvPr/>
            </p:nvSpPr>
            <p:spPr>
              <a:xfrm>
                <a:off x="4757057" y="1657019"/>
                <a:ext cx="2362200" cy="1219200"/>
              </a:xfrm>
              <a:prstGeom prst="round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smtClean="0"/>
                  <a:t>GRI</a:t>
                </a:r>
                <a:endParaRPr lang="en-US" sz="2000" dirty="0"/>
              </a:p>
            </p:txBody>
          </p:sp>
          <p:sp>
            <p:nvSpPr>
              <p:cNvPr id="6" name="Oval 5"/>
              <p:cNvSpPr/>
              <p:nvPr/>
            </p:nvSpPr>
            <p:spPr>
              <a:xfrm>
                <a:off x="3766456" y="3314700"/>
                <a:ext cx="1981200" cy="1752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solidFill>
                  </a:rPr>
                  <a:t>Reporting Entity</a:t>
                </a:r>
                <a:endParaRPr lang="en-US" dirty="0">
                  <a:solidFill>
                    <a:schemeClr val="tx1"/>
                  </a:solidFill>
                </a:endParaRPr>
              </a:p>
            </p:txBody>
          </p:sp>
          <p:sp>
            <p:nvSpPr>
              <p:cNvPr id="7" name="Flowchart: Document 6"/>
              <p:cNvSpPr/>
              <p:nvPr/>
            </p:nvSpPr>
            <p:spPr>
              <a:xfrm>
                <a:off x="1262743" y="3314700"/>
                <a:ext cx="1828800" cy="1752600"/>
              </a:xfrm>
              <a:prstGeom prst="flowChartDocumen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t>Annual Report</a:t>
                </a:r>
                <a:endParaRPr lang="en-US" dirty="0"/>
              </a:p>
            </p:txBody>
          </p:sp>
          <p:sp>
            <p:nvSpPr>
              <p:cNvPr id="8" name="Flowchart: Document 7"/>
              <p:cNvSpPr/>
              <p:nvPr/>
            </p:nvSpPr>
            <p:spPr>
              <a:xfrm>
                <a:off x="6364554" y="3314700"/>
                <a:ext cx="1828800" cy="1752600"/>
              </a:xfrm>
              <a:prstGeom prst="flowChartDocumen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CSR Report</a:t>
                </a:r>
                <a:endParaRPr lang="en-US" dirty="0"/>
              </a:p>
            </p:txBody>
          </p:sp>
          <p:sp>
            <p:nvSpPr>
              <p:cNvPr id="14" name="Right Arrow 13"/>
              <p:cNvSpPr/>
              <p:nvPr/>
            </p:nvSpPr>
            <p:spPr>
              <a:xfrm>
                <a:off x="5823856" y="3924301"/>
                <a:ext cx="457201"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0800000">
                <a:off x="3233056" y="3924301"/>
                <a:ext cx="457201"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Bent Arrow 17"/>
            <p:cNvSpPr/>
            <p:nvPr/>
          </p:nvSpPr>
          <p:spPr>
            <a:xfrm rot="5400000">
              <a:off x="6689591" y="2647365"/>
              <a:ext cx="813818" cy="7422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Oval 19"/>
            <p:cNvSpPr/>
            <p:nvPr/>
          </p:nvSpPr>
          <p:spPr>
            <a:xfrm>
              <a:off x="7475203" y="2537054"/>
              <a:ext cx="495674" cy="406908"/>
            </a:xfrm>
            <a:prstGeom prst="ellipse">
              <a:avLst/>
            </a:prstGeom>
            <a:solidFill>
              <a:schemeClr val="tx2">
                <a:lumMod val="10000"/>
                <a:lumOff val="90000"/>
              </a:schemeClr>
            </a:solidFill>
            <a:ln>
              <a:solidFill>
                <a:schemeClr val="bg2">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B</a:t>
              </a:r>
            </a:p>
          </p:txBody>
        </p:sp>
        <p:sp>
          <p:nvSpPr>
            <p:cNvPr id="21" name="Oval 20"/>
            <p:cNvSpPr/>
            <p:nvPr/>
          </p:nvSpPr>
          <p:spPr>
            <a:xfrm>
              <a:off x="1028327" y="2504032"/>
              <a:ext cx="495674" cy="463738"/>
            </a:xfrm>
            <a:prstGeom prst="ellipse">
              <a:avLst/>
            </a:prstGeom>
            <a:solidFill>
              <a:schemeClr val="tx2">
                <a:lumMod val="10000"/>
                <a:lumOff val="90000"/>
              </a:schemeClr>
            </a:solidFill>
            <a:ln>
              <a:solidFill>
                <a:schemeClr val="bg2">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A</a:t>
              </a:r>
              <a:endParaRPr lang="en-US" dirty="0"/>
            </a:p>
          </p:txBody>
        </p:sp>
        <p:sp>
          <p:nvSpPr>
            <p:cNvPr id="22" name="Bent Arrow 21"/>
            <p:cNvSpPr/>
            <p:nvPr/>
          </p:nvSpPr>
          <p:spPr>
            <a:xfrm rot="16200000" flipH="1">
              <a:off x="1453694" y="2580475"/>
              <a:ext cx="915206" cy="77459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18127922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altLang="en-US" dirty="0" smtClean="0">
                <a:solidFill>
                  <a:schemeClr val="bg2">
                    <a:lumMod val="50000"/>
                  </a:schemeClr>
                </a:solidFill>
              </a:rPr>
              <a:t>GRI</a:t>
            </a:r>
            <a:br>
              <a:rPr lang="en-US" altLang="en-US" dirty="0" smtClean="0">
                <a:solidFill>
                  <a:schemeClr val="bg2">
                    <a:lumMod val="50000"/>
                  </a:schemeClr>
                </a:solidFill>
              </a:rPr>
            </a:br>
            <a:r>
              <a:rPr lang="en-US" altLang="en-US" sz="1600" dirty="0" smtClean="0">
                <a:solidFill>
                  <a:schemeClr val="bg2">
                    <a:lumMod val="50000"/>
                  </a:schemeClr>
                </a:solidFill>
              </a:rPr>
              <a:t>https</a:t>
            </a:r>
            <a:r>
              <a:rPr lang="en-US" altLang="en-US" sz="1600" dirty="0">
                <a:solidFill>
                  <a:schemeClr val="bg2">
                    <a:lumMod val="50000"/>
                  </a:schemeClr>
                </a:solidFill>
              </a:rPr>
              <a:t>://g4.globalreporting.org/introduction/how-to-use-g4-online/Pages/default.aspx</a:t>
            </a:r>
            <a:endParaRPr lang="en-US" altLang="en-US" sz="1600" dirty="0" smtClean="0">
              <a:solidFill>
                <a:schemeClr val="bg2">
                  <a:lumMod val="50000"/>
                </a:schemeClr>
              </a:solidFill>
            </a:endParaRPr>
          </a:p>
        </p:txBody>
      </p:sp>
      <p:sp>
        <p:nvSpPr>
          <p:cNvPr id="56323" name="Content Placeholder 2"/>
          <p:cNvSpPr>
            <a:spLocks noGrp="1"/>
          </p:cNvSpPr>
          <p:nvPr>
            <p:ph idx="1"/>
          </p:nvPr>
        </p:nvSpPr>
        <p:spPr>
          <a:xfrm>
            <a:off x="457200" y="1905000"/>
            <a:ext cx="5334000" cy="4495800"/>
          </a:xfrm>
        </p:spPr>
        <p:txBody>
          <a:bodyPr>
            <a:normAutofit fontScale="92500" lnSpcReduction="20000"/>
          </a:bodyPr>
          <a:lstStyle/>
          <a:p>
            <a:pPr eaLnBrk="1" hangingPunct="1"/>
            <a:r>
              <a:rPr lang="en-US" altLang="en-US" dirty="0" smtClean="0"/>
              <a:t>Part 1 – Reporting Principles and Guidance </a:t>
            </a:r>
          </a:p>
          <a:p>
            <a:pPr lvl="1" eaLnBrk="1" hangingPunct="1"/>
            <a:r>
              <a:rPr lang="en-US" altLang="en-US" sz="2000" dirty="0" smtClean="0"/>
              <a:t>Content: materiality, stakeholder inclusiveness, sustainability context, and completeness. </a:t>
            </a:r>
          </a:p>
          <a:p>
            <a:pPr lvl="1" eaLnBrk="1" hangingPunct="1"/>
            <a:r>
              <a:rPr lang="en-US" altLang="en-US" sz="2000" dirty="0" smtClean="0"/>
              <a:t>Quality: balance, comparability, accuracy, timeliness, reliability, and clarity. </a:t>
            </a:r>
          </a:p>
          <a:p>
            <a:pPr lvl="1" eaLnBrk="1" hangingPunct="1"/>
            <a:r>
              <a:rPr lang="en-US" altLang="en-US" sz="2000" dirty="0" smtClean="0"/>
              <a:t>Guidance on how to set the report boundary.</a:t>
            </a:r>
          </a:p>
          <a:p>
            <a:pPr eaLnBrk="1" hangingPunct="1"/>
            <a:r>
              <a:rPr lang="en-US" altLang="en-US" dirty="0" smtClean="0"/>
              <a:t>Part 2 – Standard Disclosures </a:t>
            </a:r>
          </a:p>
          <a:p>
            <a:pPr lvl="1" eaLnBrk="1" hangingPunct="1"/>
            <a:r>
              <a:rPr lang="en-US" altLang="en-US" sz="2000" dirty="0" smtClean="0"/>
              <a:t>Strategy and Profile </a:t>
            </a:r>
          </a:p>
          <a:p>
            <a:pPr lvl="1" eaLnBrk="1" hangingPunct="1"/>
            <a:r>
              <a:rPr lang="en-US" altLang="en-US" sz="2000" dirty="0" smtClean="0"/>
              <a:t>Management Approach </a:t>
            </a:r>
          </a:p>
          <a:p>
            <a:pPr lvl="1" eaLnBrk="1" hangingPunct="1"/>
            <a:r>
              <a:rPr lang="en-US" altLang="en-US" sz="2000" dirty="0" smtClean="0"/>
              <a:t>Performance Indicators</a:t>
            </a:r>
          </a:p>
          <a:p>
            <a:r>
              <a:rPr lang="en-US" altLang="en-US" dirty="0" smtClean="0"/>
              <a:t>Implementation Manual</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p:txBody>
      </p:sp>
      <p:pic>
        <p:nvPicPr>
          <p:cNvPr id="4" name="Picture 7" descr="DIAG_SML_fig1"/>
          <p:cNvPicPr>
            <a:picLocks noChangeAspect="1" noChangeArrowheads="1"/>
          </p:cNvPicPr>
          <p:nvPr/>
        </p:nvPicPr>
        <p:blipFill rotWithShape="1">
          <a:blip r:embed="rId3">
            <a:extLst>
              <a:ext uri="{28A0092B-C50C-407E-A947-70E740481C1C}">
                <a14:useLocalDpi xmlns:a14="http://schemas.microsoft.com/office/drawing/2010/main" val="0"/>
              </a:ext>
            </a:extLst>
          </a:blip>
          <a:srcRect t="8123"/>
          <a:stretch/>
        </p:blipFill>
        <p:spPr bwMode="auto">
          <a:xfrm>
            <a:off x="5715000" y="2688770"/>
            <a:ext cx="3238500" cy="2831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9110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2"/>
          <p:cNvSpPr>
            <a:spLocks noGrp="1" noChangeArrowheads="1"/>
          </p:cNvSpPr>
          <p:nvPr>
            <p:ph type="title"/>
          </p:nvPr>
        </p:nvSpPr>
        <p:spPr/>
        <p:txBody>
          <a:bodyPr/>
          <a:lstStyle/>
          <a:p>
            <a:pPr eaLnBrk="1" hangingPunct="1"/>
            <a:r>
              <a:rPr lang="en-US" altLang="en-US" dirty="0" smtClean="0">
                <a:solidFill>
                  <a:schemeClr val="bg2">
                    <a:lumMod val="50000"/>
                  </a:schemeClr>
                </a:solidFill>
              </a:rPr>
              <a:t>GRI Performance</a:t>
            </a:r>
          </a:p>
        </p:txBody>
      </p:sp>
      <p:sp>
        <p:nvSpPr>
          <p:cNvPr id="2" name="Content Placeholder 1"/>
          <p:cNvSpPr>
            <a:spLocks noGrp="1"/>
          </p:cNvSpPr>
          <p:nvPr>
            <p:ph idx="1"/>
          </p:nvPr>
        </p:nvSpPr>
        <p:spPr/>
        <p:txBody>
          <a:bodyPr>
            <a:normAutofit fontScale="92500" lnSpcReduction="20000"/>
          </a:bodyPr>
          <a:lstStyle/>
          <a:p>
            <a:pPr marL="0" indent="0">
              <a:buNone/>
              <a:defRPr/>
            </a:pPr>
            <a:r>
              <a:rPr lang="en-US" sz="3800" dirty="0">
                <a:solidFill>
                  <a:schemeClr val="bg2">
                    <a:lumMod val="50000"/>
                  </a:schemeClr>
                </a:solidFill>
              </a:rPr>
              <a:t>Sectors covered </a:t>
            </a:r>
          </a:p>
          <a:p>
            <a:pPr lvl="1">
              <a:buFont typeface="Wingdings" panose="05000000000000000000" pitchFamily="2" charset="2"/>
              <a:buChar char="q"/>
              <a:defRPr/>
            </a:pPr>
            <a:r>
              <a:rPr lang="en-US" dirty="0">
                <a:solidFill>
                  <a:schemeClr val="bg2">
                    <a:lumMod val="50000"/>
                  </a:schemeClr>
                </a:solidFill>
              </a:rPr>
              <a:t>Financial services sector</a:t>
            </a:r>
          </a:p>
          <a:p>
            <a:pPr lvl="1">
              <a:buFont typeface="Wingdings" panose="05000000000000000000" pitchFamily="2" charset="2"/>
              <a:buChar char="q"/>
              <a:defRPr/>
            </a:pPr>
            <a:r>
              <a:rPr lang="en-US" dirty="0">
                <a:solidFill>
                  <a:schemeClr val="bg2">
                    <a:lumMod val="50000"/>
                  </a:schemeClr>
                </a:solidFill>
              </a:rPr>
              <a:t>Electric utilities sector</a:t>
            </a:r>
          </a:p>
          <a:p>
            <a:pPr lvl="1">
              <a:buFont typeface="Wingdings" panose="05000000000000000000" pitchFamily="2" charset="2"/>
              <a:buChar char="q"/>
              <a:defRPr/>
            </a:pPr>
            <a:r>
              <a:rPr lang="en-US" dirty="0">
                <a:solidFill>
                  <a:schemeClr val="bg2">
                    <a:lumMod val="50000"/>
                  </a:schemeClr>
                </a:solidFill>
              </a:rPr>
              <a:t>Mining &amp; metals sector</a:t>
            </a:r>
          </a:p>
          <a:p>
            <a:pPr lvl="1">
              <a:buFont typeface="Wingdings" panose="05000000000000000000" pitchFamily="2" charset="2"/>
              <a:buChar char="q"/>
              <a:defRPr/>
            </a:pPr>
            <a:r>
              <a:rPr lang="en-US" dirty="0">
                <a:solidFill>
                  <a:schemeClr val="bg2">
                    <a:lumMod val="50000"/>
                  </a:schemeClr>
                </a:solidFill>
              </a:rPr>
              <a:t>Food processing sector </a:t>
            </a:r>
          </a:p>
          <a:p>
            <a:pPr lvl="1">
              <a:buFont typeface="Wingdings" panose="05000000000000000000" pitchFamily="2" charset="2"/>
              <a:buChar char="q"/>
              <a:defRPr/>
            </a:pPr>
            <a:r>
              <a:rPr lang="en-US" dirty="0">
                <a:solidFill>
                  <a:schemeClr val="bg2">
                    <a:lumMod val="50000"/>
                  </a:schemeClr>
                </a:solidFill>
              </a:rPr>
              <a:t>NGO sector</a:t>
            </a:r>
          </a:p>
          <a:p>
            <a:pPr lvl="1">
              <a:buFont typeface="Wingdings" panose="05000000000000000000" pitchFamily="2" charset="2"/>
              <a:buChar char="q"/>
              <a:defRPr/>
            </a:pPr>
            <a:r>
              <a:rPr lang="en-US" dirty="0">
                <a:solidFill>
                  <a:schemeClr val="bg2">
                    <a:lumMod val="50000"/>
                  </a:schemeClr>
                </a:solidFill>
              </a:rPr>
              <a:t>Media</a:t>
            </a:r>
          </a:p>
          <a:p>
            <a:pPr lvl="1">
              <a:buFont typeface="Wingdings" panose="05000000000000000000" pitchFamily="2" charset="2"/>
              <a:buChar char="q"/>
              <a:defRPr/>
            </a:pPr>
            <a:r>
              <a:rPr lang="en-US" dirty="0">
                <a:solidFill>
                  <a:schemeClr val="bg2">
                    <a:lumMod val="50000"/>
                  </a:schemeClr>
                </a:solidFill>
              </a:rPr>
              <a:t>Oil and gas</a:t>
            </a:r>
          </a:p>
          <a:p>
            <a:pPr lvl="1">
              <a:buFont typeface="Wingdings" panose="05000000000000000000" pitchFamily="2" charset="2"/>
              <a:buChar char="q"/>
              <a:defRPr/>
            </a:pPr>
            <a:r>
              <a:rPr lang="en-US" dirty="0">
                <a:solidFill>
                  <a:schemeClr val="bg2">
                    <a:lumMod val="50000"/>
                  </a:schemeClr>
                </a:solidFill>
              </a:rPr>
              <a:t>Airport operators</a:t>
            </a:r>
          </a:p>
          <a:p>
            <a:pPr lvl="1">
              <a:buFont typeface="Wingdings" panose="05000000000000000000" pitchFamily="2" charset="2"/>
              <a:buChar char="q"/>
              <a:defRPr/>
            </a:pPr>
            <a:r>
              <a:rPr lang="en-US" dirty="0" smtClean="0">
                <a:solidFill>
                  <a:schemeClr val="bg2">
                    <a:lumMod val="50000"/>
                  </a:schemeClr>
                </a:solidFill>
              </a:rPr>
              <a:t>Construction</a:t>
            </a:r>
            <a:endParaRPr lang="en-US" dirty="0">
              <a:solidFill>
                <a:schemeClr val="bg2">
                  <a:lumMod val="50000"/>
                </a:schemeClr>
              </a:solidFill>
            </a:endParaRPr>
          </a:p>
        </p:txBody>
      </p:sp>
    </p:spTree>
    <p:extLst>
      <p:ext uri="{BB962C8B-B14F-4D97-AF65-F5344CB8AC3E}">
        <p14:creationId xmlns:p14="http://schemas.microsoft.com/office/powerpoint/2010/main" val="353756429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37889"/>
            <a:ext cx="8229600" cy="6181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493396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614" y="577210"/>
            <a:ext cx="8679286" cy="593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6379205"/>
            <a:ext cx="8686800" cy="261610"/>
          </a:xfrm>
          <a:prstGeom prst="rect">
            <a:avLst/>
          </a:prstGeom>
          <a:noFill/>
        </p:spPr>
        <p:txBody>
          <a:bodyPr wrap="square" rtlCol="0">
            <a:spAutoFit/>
          </a:bodyPr>
          <a:lstStyle/>
          <a:p>
            <a:r>
              <a:rPr lang="en-US" sz="1100" dirty="0">
                <a:solidFill>
                  <a:srgbClr val="003366"/>
                </a:solidFill>
              </a:rPr>
              <a:t>https://www.globalreporting.org/resourcelibrary/G3-English-Electric-Utilities-Sector-Supplement-Quick-Reference-Sheet.pdf</a:t>
            </a:r>
          </a:p>
        </p:txBody>
      </p:sp>
    </p:spTree>
    <p:extLst>
      <p:ext uri="{BB962C8B-B14F-4D97-AF65-F5344CB8AC3E}">
        <p14:creationId xmlns:p14="http://schemas.microsoft.com/office/powerpoint/2010/main" val="284319244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IIRC</a:t>
            </a:r>
            <a:endParaRPr lang="en-US" dirty="0"/>
          </a:p>
        </p:txBody>
      </p:sp>
    </p:spTree>
    <p:extLst>
      <p:ext uri="{BB962C8B-B14F-4D97-AF65-F5344CB8AC3E}">
        <p14:creationId xmlns:p14="http://schemas.microsoft.com/office/powerpoint/2010/main" val="8230702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685800"/>
          </a:xfrm>
        </p:spPr>
        <p:txBody>
          <a:bodyPr>
            <a:normAutofit fontScale="90000"/>
          </a:bodyPr>
          <a:lstStyle/>
          <a:p>
            <a:r>
              <a:rPr lang="en-US" dirty="0" smtClean="0"/>
              <a:t>Agenda</a:t>
            </a:r>
            <a:endParaRPr lang="en-US" dirty="0"/>
          </a:p>
        </p:txBody>
      </p:sp>
      <p:sp>
        <p:nvSpPr>
          <p:cNvPr id="5" name="Content Placeholder 4"/>
          <p:cNvSpPr>
            <a:spLocks noGrp="1"/>
          </p:cNvSpPr>
          <p:nvPr>
            <p:ph idx="1"/>
          </p:nvPr>
        </p:nvSpPr>
        <p:spPr>
          <a:xfrm>
            <a:off x="457200" y="1600200"/>
            <a:ext cx="8382000" cy="4648200"/>
          </a:xfrm>
        </p:spPr>
        <p:txBody>
          <a:bodyPr>
            <a:normAutofit fontScale="62500" lnSpcReduction="20000"/>
          </a:bodyPr>
          <a:lstStyle/>
          <a:p>
            <a:r>
              <a:rPr lang="en-US" dirty="0" smtClean="0"/>
              <a:t>Role and relevance of sustainability accounting</a:t>
            </a:r>
          </a:p>
          <a:p>
            <a:r>
              <a:rPr lang="en-US" dirty="0" smtClean="0"/>
              <a:t>Sustainability reporting</a:t>
            </a:r>
          </a:p>
          <a:p>
            <a:pPr lvl="1"/>
            <a:r>
              <a:rPr lang="en-US" dirty="0" smtClean="0"/>
              <a:t>Mandatory</a:t>
            </a:r>
          </a:p>
          <a:p>
            <a:pPr lvl="2"/>
            <a:r>
              <a:rPr lang="en-US" dirty="0" smtClean="0"/>
              <a:t>SEC</a:t>
            </a:r>
          </a:p>
          <a:p>
            <a:pPr lvl="2"/>
            <a:r>
              <a:rPr lang="en-US" dirty="0" smtClean="0"/>
              <a:t>EPA</a:t>
            </a:r>
          </a:p>
          <a:p>
            <a:pPr lvl="1"/>
            <a:r>
              <a:rPr lang="en-US" dirty="0" smtClean="0"/>
              <a:t>Voluntary</a:t>
            </a:r>
          </a:p>
          <a:p>
            <a:pPr lvl="2"/>
            <a:r>
              <a:rPr lang="en-US" dirty="0" smtClean="0"/>
              <a:t>GRI</a:t>
            </a:r>
          </a:p>
          <a:p>
            <a:pPr lvl="2"/>
            <a:r>
              <a:rPr lang="en-US" dirty="0" smtClean="0"/>
              <a:t>IIRC</a:t>
            </a:r>
          </a:p>
          <a:p>
            <a:pPr lvl="2"/>
            <a:r>
              <a:rPr lang="en-US" dirty="0" smtClean="0"/>
              <a:t>SASB</a:t>
            </a:r>
          </a:p>
          <a:p>
            <a:pPr lvl="2"/>
            <a:r>
              <a:rPr lang="en-US" dirty="0" smtClean="0"/>
              <a:t>CDP</a:t>
            </a:r>
          </a:p>
          <a:p>
            <a:r>
              <a:rPr lang="en-US" dirty="0" smtClean="0"/>
              <a:t>Sustainable Management Accounting</a:t>
            </a:r>
          </a:p>
          <a:p>
            <a:r>
              <a:rPr lang="en-US" dirty="0" smtClean="0"/>
              <a:t>Sustainability Management Systems</a:t>
            </a:r>
          </a:p>
          <a:p>
            <a:pPr lvl="1"/>
            <a:r>
              <a:rPr lang="en-US" dirty="0" smtClean="0"/>
              <a:t>ISO 14000</a:t>
            </a:r>
          </a:p>
          <a:p>
            <a:pPr lvl="1"/>
            <a:r>
              <a:rPr lang="en-US" dirty="0" smtClean="0"/>
              <a:t>ISO 26000</a:t>
            </a:r>
          </a:p>
          <a:p>
            <a:pPr lvl="1"/>
            <a:r>
              <a:rPr lang="en-US" dirty="0" smtClean="0"/>
              <a:t>PWC: Total Impact Measurement and Management (TIMM)</a:t>
            </a:r>
          </a:p>
          <a:p>
            <a:r>
              <a:rPr lang="en-US" dirty="0"/>
              <a:t>T</a:t>
            </a:r>
            <a:r>
              <a:rPr lang="en-US" dirty="0" smtClean="0"/>
              <a:t>eaching and research opportunities</a:t>
            </a:r>
            <a:endParaRPr lang="en-US" dirty="0"/>
          </a:p>
        </p:txBody>
      </p:sp>
    </p:spTree>
    <p:extLst>
      <p:ext uri="{BB962C8B-B14F-4D97-AF65-F5344CB8AC3E}">
        <p14:creationId xmlns:p14="http://schemas.microsoft.com/office/powerpoint/2010/main" val="407909262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5791200"/>
            <a:ext cx="4572000" cy="646331"/>
          </a:xfrm>
          <a:prstGeom prst="rect">
            <a:avLst/>
          </a:prstGeom>
        </p:spPr>
        <p:txBody>
          <a:bodyPr>
            <a:spAutoFit/>
          </a:bodyPr>
          <a:lstStyle/>
          <a:p>
            <a:r>
              <a:rPr lang="en-US" dirty="0">
                <a:solidFill>
                  <a:srgbClr val="003366"/>
                </a:solidFill>
              </a:rPr>
              <a:t>Link A: US GAAP or IFRS</a:t>
            </a:r>
          </a:p>
          <a:p>
            <a:r>
              <a:rPr lang="en-US" dirty="0">
                <a:solidFill>
                  <a:srgbClr val="003366"/>
                </a:solidFill>
              </a:rPr>
              <a:t>Link B: International &lt;IR&gt; Framework</a:t>
            </a:r>
          </a:p>
        </p:txBody>
      </p:sp>
      <p:sp>
        <p:nvSpPr>
          <p:cNvPr id="4" name="Rectangle 3"/>
          <p:cNvSpPr/>
          <p:nvPr/>
        </p:nvSpPr>
        <p:spPr>
          <a:xfrm>
            <a:off x="5668246" y="6423760"/>
            <a:ext cx="3467616" cy="369332"/>
          </a:xfrm>
          <a:prstGeom prst="rect">
            <a:avLst/>
          </a:prstGeom>
        </p:spPr>
        <p:txBody>
          <a:bodyPr wrap="none">
            <a:spAutoFit/>
          </a:bodyPr>
          <a:lstStyle/>
          <a:p>
            <a:r>
              <a:rPr lang="en-US" dirty="0">
                <a:solidFill>
                  <a:srgbClr val="003366"/>
                </a:solidFill>
              </a:rPr>
              <a:t>http://examples.theiirc.org/home</a:t>
            </a:r>
          </a:p>
        </p:txBody>
      </p:sp>
      <p:sp>
        <p:nvSpPr>
          <p:cNvPr id="5" name="Title 4"/>
          <p:cNvSpPr>
            <a:spLocks noGrp="1"/>
          </p:cNvSpPr>
          <p:nvPr>
            <p:ph type="title"/>
          </p:nvPr>
        </p:nvSpPr>
        <p:spPr>
          <a:xfrm>
            <a:off x="487364" y="533400"/>
            <a:ext cx="8229600" cy="1143000"/>
          </a:xfrm>
        </p:spPr>
        <p:txBody>
          <a:bodyPr>
            <a:normAutofit/>
          </a:bodyPr>
          <a:lstStyle/>
          <a:p>
            <a:r>
              <a:rPr lang="en-US" dirty="0">
                <a:solidFill>
                  <a:schemeClr val="bg2">
                    <a:lumMod val="50000"/>
                  </a:schemeClr>
                </a:solidFill>
              </a:rPr>
              <a:t>Reporting Model for </a:t>
            </a:r>
            <a:r>
              <a:rPr lang="en-US" dirty="0" smtClean="0">
                <a:solidFill>
                  <a:schemeClr val="bg2">
                    <a:lumMod val="50000"/>
                  </a:schemeClr>
                </a:solidFill>
              </a:rPr>
              <a:t>IIRC</a:t>
            </a:r>
            <a:endParaRPr lang="en-US" dirty="0">
              <a:solidFill>
                <a:schemeClr val="bg2">
                  <a:lumMod val="50000"/>
                </a:schemeClr>
              </a:solidFill>
            </a:endParaRPr>
          </a:p>
        </p:txBody>
      </p:sp>
      <p:grpSp>
        <p:nvGrpSpPr>
          <p:cNvPr id="3" name="Group 2"/>
          <p:cNvGrpSpPr/>
          <p:nvPr/>
        </p:nvGrpSpPr>
        <p:grpSpPr>
          <a:xfrm>
            <a:off x="1181773" y="2034675"/>
            <a:ext cx="6511505" cy="3091942"/>
            <a:chOff x="1181773" y="2034675"/>
            <a:chExt cx="6511505" cy="3091942"/>
          </a:xfrm>
        </p:grpSpPr>
        <p:grpSp>
          <p:nvGrpSpPr>
            <p:cNvPr id="28" name="Group 27"/>
            <p:cNvGrpSpPr/>
            <p:nvPr/>
          </p:nvGrpSpPr>
          <p:grpSpPr>
            <a:xfrm>
              <a:off x="1181773" y="2034675"/>
              <a:ext cx="6511505" cy="3091942"/>
              <a:chOff x="1146221" y="1998873"/>
              <a:chExt cx="6511505" cy="3091942"/>
            </a:xfrm>
          </p:grpSpPr>
          <p:grpSp>
            <p:nvGrpSpPr>
              <p:cNvPr id="29" name="Group 28"/>
              <p:cNvGrpSpPr/>
              <p:nvPr/>
            </p:nvGrpSpPr>
            <p:grpSpPr>
              <a:xfrm>
                <a:off x="1641895" y="1998873"/>
                <a:ext cx="6015831" cy="3091942"/>
                <a:chOff x="1262743" y="1676400"/>
                <a:chExt cx="6930611" cy="3390900"/>
              </a:xfrm>
            </p:grpSpPr>
            <p:sp>
              <p:nvSpPr>
                <p:cNvPr id="34" name="Rounded Rectangle 33"/>
                <p:cNvSpPr/>
                <p:nvPr/>
              </p:nvSpPr>
              <p:spPr>
                <a:xfrm>
                  <a:off x="2019300" y="1676400"/>
                  <a:ext cx="2362200" cy="12192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smtClean="0"/>
                    <a:t>FASB</a:t>
                  </a:r>
                </a:p>
                <a:p>
                  <a:pPr algn="ctr"/>
                  <a:r>
                    <a:rPr lang="en-US" sz="2000" dirty="0" smtClean="0"/>
                    <a:t>IASB</a:t>
                  </a:r>
                  <a:endParaRPr lang="en-US" sz="2000" dirty="0"/>
                </a:p>
              </p:txBody>
            </p:sp>
            <p:sp>
              <p:nvSpPr>
                <p:cNvPr id="35" name="Rounded Rectangle 34"/>
                <p:cNvSpPr/>
                <p:nvPr/>
              </p:nvSpPr>
              <p:spPr>
                <a:xfrm>
                  <a:off x="5203246" y="1687368"/>
                  <a:ext cx="2362200" cy="1219199"/>
                </a:xfrm>
                <a:prstGeom prst="round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smtClean="0"/>
                    <a:t>IIRC</a:t>
                  </a:r>
                  <a:endParaRPr lang="en-US" sz="2000" dirty="0"/>
                </a:p>
              </p:txBody>
            </p:sp>
            <p:sp>
              <p:nvSpPr>
                <p:cNvPr id="37" name="Flowchart: Document 36"/>
                <p:cNvSpPr/>
                <p:nvPr/>
              </p:nvSpPr>
              <p:spPr>
                <a:xfrm>
                  <a:off x="1262743" y="3314700"/>
                  <a:ext cx="1828800" cy="1752600"/>
                </a:xfrm>
                <a:prstGeom prst="flowChartDocumen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t>Financial Report</a:t>
                  </a:r>
                  <a:endParaRPr lang="en-US" dirty="0"/>
                </a:p>
              </p:txBody>
            </p:sp>
            <p:sp>
              <p:nvSpPr>
                <p:cNvPr id="38" name="Flowchart: Document 37"/>
                <p:cNvSpPr/>
                <p:nvPr/>
              </p:nvSpPr>
              <p:spPr>
                <a:xfrm>
                  <a:off x="6364554" y="3314700"/>
                  <a:ext cx="1828800" cy="1752600"/>
                </a:xfrm>
                <a:prstGeom prst="flowChartDocumen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CSR Report</a:t>
                  </a:r>
                  <a:endParaRPr lang="en-US" dirty="0"/>
                </a:p>
              </p:txBody>
            </p:sp>
            <p:sp>
              <p:nvSpPr>
                <p:cNvPr id="39" name="Right Arrow 38"/>
                <p:cNvSpPr/>
                <p:nvPr/>
              </p:nvSpPr>
              <p:spPr>
                <a:xfrm rot="10800000">
                  <a:off x="5803769" y="3913588"/>
                  <a:ext cx="457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39"/>
                <p:cNvSpPr/>
                <p:nvPr/>
              </p:nvSpPr>
              <p:spPr>
                <a:xfrm>
                  <a:off x="3233056" y="3924301"/>
                  <a:ext cx="457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Oval 30"/>
              <p:cNvSpPr/>
              <p:nvPr/>
            </p:nvSpPr>
            <p:spPr>
              <a:xfrm>
                <a:off x="4566612" y="2799756"/>
                <a:ext cx="495674" cy="406908"/>
              </a:xfrm>
              <a:prstGeom prst="ellipse">
                <a:avLst/>
              </a:prstGeom>
              <a:solidFill>
                <a:schemeClr val="tx2">
                  <a:lumMod val="10000"/>
                  <a:lumOff val="90000"/>
                </a:schemeClr>
              </a:solidFill>
              <a:ln>
                <a:solidFill>
                  <a:schemeClr val="bg2">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B</a:t>
                </a:r>
              </a:p>
            </p:txBody>
          </p:sp>
          <p:sp>
            <p:nvSpPr>
              <p:cNvPr id="32" name="Oval 31"/>
              <p:cNvSpPr/>
              <p:nvPr/>
            </p:nvSpPr>
            <p:spPr>
              <a:xfrm>
                <a:off x="1146221" y="2759642"/>
                <a:ext cx="495674" cy="463738"/>
              </a:xfrm>
              <a:prstGeom prst="ellipse">
                <a:avLst/>
              </a:prstGeom>
              <a:solidFill>
                <a:schemeClr val="tx2">
                  <a:lumMod val="10000"/>
                  <a:lumOff val="90000"/>
                </a:schemeClr>
              </a:solidFill>
              <a:ln>
                <a:solidFill>
                  <a:schemeClr val="bg2">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A</a:t>
                </a:r>
                <a:endParaRPr lang="en-US" dirty="0"/>
              </a:p>
            </p:txBody>
          </p:sp>
          <p:sp>
            <p:nvSpPr>
              <p:cNvPr id="33" name="Bent Arrow 32"/>
              <p:cNvSpPr/>
              <p:nvPr/>
            </p:nvSpPr>
            <p:spPr>
              <a:xfrm rot="16200000" flipH="1">
                <a:off x="1453694" y="2580475"/>
                <a:ext cx="915206" cy="77459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lowchart: Document 40"/>
            <p:cNvSpPr/>
            <p:nvPr/>
          </p:nvSpPr>
          <p:spPr>
            <a:xfrm>
              <a:off x="3881283" y="3492732"/>
              <a:ext cx="1587414" cy="1598082"/>
            </a:xfrm>
            <a:prstGeom prst="flowChartDocument">
              <a:avLst/>
            </a:prstGeom>
            <a:solidFill>
              <a:schemeClr val="tx2">
                <a:lumMod val="25000"/>
                <a:lumOff val="75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t>Integrated Report</a:t>
              </a:r>
              <a:endParaRPr lang="en-US" dirty="0"/>
            </a:p>
          </p:txBody>
        </p:sp>
        <p:sp>
          <p:nvSpPr>
            <p:cNvPr id="42" name="Bent Arrow 41"/>
            <p:cNvSpPr/>
            <p:nvPr/>
          </p:nvSpPr>
          <p:spPr>
            <a:xfrm rot="16200000" flipH="1">
              <a:off x="4217387" y="2640018"/>
              <a:ext cx="915206" cy="77459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65409267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82000" cy="762000"/>
          </a:xfrm>
        </p:spPr>
        <p:txBody>
          <a:bodyPr>
            <a:noAutofit/>
          </a:bodyPr>
          <a:lstStyle/>
          <a:p>
            <a:r>
              <a:rPr lang="en-US" sz="2800" dirty="0" smtClean="0">
                <a:solidFill>
                  <a:schemeClr val="bg2">
                    <a:lumMod val="50000"/>
                  </a:schemeClr>
                </a:solidFill>
              </a:rPr>
              <a:t>International </a:t>
            </a:r>
            <a:r>
              <a:rPr lang="en-US" sz="2800" dirty="0">
                <a:solidFill>
                  <a:schemeClr val="bg2">
                    <a:lumMod val="50000"/>
                  </a:schemeClr>
                </a:solidFill>
              </a:rPr>
              <a:t>Integrated Reporting </a:t>
            </a:r>
            <a:r>
              <a:rPr lang="en-US" sz="2800" dirty="0" smtClean="0">
                <a:solidFill>
                  <a:schemeClr val="bg2">
                    <a:lumMod val="50000"/>
                  </a:schemeClr>
                </a:solidFill>
              </a:rPr>
              <a:t>Council (IIRC)</a:t>
            </a:r>
            <a:endParaRPr lang="en-US" sz="2800" dirty="0">
              <a:solidFill>
                <a:schemeClr val="bg2">
                  <a:lumMod val="50000"/>
                </a:schemeClr>
              </a:solidFill>
            </a:endParaRPr>
          </a:p>
        </p:txBody>
      </p:sp>
      <p:sp>
        <p:nvSpPr>
          <p:cNvPr id="3" name="Content Placeholder 2"/>
          <p:cNvSpPr>
            <a:spLocks noGrp="1"/>
          </p:cNvSpPr>
          <p:nvPr>
            <p:ph idx="1"/>
          </p:nvPr>
        </p:nvSpPr>
        <p:spPr>
          <a:xfrm>
            <a:off x="304800" y="1600200"/>
            <a:ext cx="5181600" cy="4648200"/>
          </a:xfrm>
        </p:spPr>
        <p:txBody>
          <a:bodyPr>
            <a:noAutofit/>
          </a:bodyPr>
          <a:lstStyle/>
          <a:p>
            <a:pPr>
              <a:spcBef>
                <a:spcPts val="0"/>
              </a:spcBef>
            </a:pPr>
            <a:r>
              <a:rPr lang="en-US" sz="2400" dirty="0" smtClean="0"/>
              <a:t>Integrated reports </a:t>
            </a:r>
          </a:p>
          <a:p>
            <a:pPr>
              <a:spcBef>
                <a:spcPts val="0"/>
              </a:spcBef>
            </a:pPr>
            <a:r>
              <a:rPr lang="en-US" sz="2400" dirty="0" smtClean="0"/>
              <a:t>Six Capitals</a:t>
            </a:r>
          </a:p>
          <a:p>
            <a:pPr>
              <a:spcBef>
                <a:spcPts val="0"/>
              </a:spcBef>
            </a:pPr>
            <a:r>
              <a:rPr lang="en-US" sz="2400" dirty="0" smtClean="0"/>
              <a:t>“An </a:t>
            </a:r>
            <a:r>
              <a:rPr lang="en-US" sz="2400" dirty="0"/>
              <a:t>integrated report should provide concise information that is material to assessing the organization’s ability to create value in the short, medium, and long term” </a:t>
            </a:r>
            <a:endParaRPr lang="en-US" sz="2400" dirty="0" smtClean="0"/>
          </a:p>
          <a:p>
            <a:pPr>
              <a:spcBef>
                <a:spcPts val="0"/>
              </a:spcBef>
            </a:pPr>
            <a:r>
              <a:rPr lang="en-US" sz="2400" dirty="0" smtClean="0"/>
              <a:t>Materiality: “information </a:t>
            </a:r>
            <a:r>
              <a:rPr lang="en-US" sz="2400" dirty="0"/>
              <a:t>that </a:t>
            </a:r>
            <a:r>
              <a:rPr lang="en-US" sz="2400" dirty="0" smtClean="0"/>
              <a:t>could </a:t>
            </a:r>
            <a:r>
              <a:rPr lang="en-US" sz="2400" dirty="0"/>
              <a:t>substantively affect the organization’s ability to create value in the short, medium, or long term” </a:t>
            </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884" t="33290" r="71885" b="30899"/>
          <a:stretch/>
        </p:blipFill>
        <p:spPr bwMode="auto">
          <a:xfrm>
            <a:off x="5638800" y="1694189"/>
            <a:ext cx="3401122" cy="3423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99643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SASB</a:t>
            </a:r>
            <a:endParaRPr lang="en-US" dirty="0"/>
          </a:p>
        </p:txBody>
      </p:sp>
    </p:spTree>
    <p:extLst>
      <p:ext uri="{BB962C8B-B14F-4D97-AF65-F5344CB8AC3E}">
        <p14:creationId xmlns:p14="http://schemas.microsoft.com/office/powerpoint/2010/main" val="313164092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2">
                    <a:lumMod val="50000"/>
                  </a:schemeClr>
                </a:solidFill>
              </a:rPr>
              <a:t>Sustainability Accounting Standards Board (SASB)</a:t>
            </a:r>
          </a:p>
        </p:txBody>
      </p:sp>
      <p:sp>
        <p:nvSpPr>
          <p:cNvPr id="4" name="Rectangle 3"/>
          <p:cNvSpPr/>
          <p:nvPr/>
        </p:nvSpPr>
        <p:spPr>
          <a:xfrm>
            <a:off x="2209800" y="5715000"/>
            <a:ext cx="5791200" cy="646331"/>
          </a:xfrm>
          <a:prstGeom prst="rect">
            <a:avLst/>
          </a:prstGeom>
        </p:spPr>
        <p:txBody>
          <a:bodyPr wrap="square">
            <a:spAutoFit/>
          </a:bodyPr>
          <a:lstStyle/>
          <a:p>
            <a:r>
              <a:rPr lang="en-US" dirty="0">
                <a:solidFill>
                  <a:srgbClr val="003366"/>
                </a:solidFill>
              </a:rPr>
              <a:t>Link A: US GAAP</a:t>
            </a:r>
          </a:p>
          <a:p>
            <a:r>
              <a:rPr lang="en-US" dirty="0">
                <a:solidFill>
                  <a:srgbClr val="003366"/>
                </a:solidFill>
              </a:rPr>
              <a:t>Link B: Industry Sustainability Reporting Standards</a:t>
            </a:r>
          </a:p>
        </p:txBody>
      </p:sp>
      <p:grpSp>
        <p:nvGrpSpPr>
          <p:cNvPr id="32" name="Group 31"/>
          <p:cNvGrpSpPr/>
          <p:nvPr/>
        </p:nvGrpSpPr>
        <p:grpSpPr>
          <a:xfrm>
            <a:off x="1649884" y="2127213"/>
            <a:ext cx="6157566" cy="2984901"/>
            <a:chOff x="1649884" y="2127213"/>
            <a:chExt cx="6157566" cy="2984901"/>
          </a:xfrm>
        </p:grpSpPr>
        <p:grpSp>
          <p:nvGrpSpPr>
            <p:cNvPr id="18" name="Group 17"/>
            <p:cNvGrpSpPr/>
            <p:nvPr/>
          </p:nvGrpSpPr>
          <p:grpSpPr>
            <a:xfrm>
              <a:off x="1649884" y="2127213"/>
              <a:ext cx="6157566" cy="2984901"/>
              <a:chOff x="1535712" y="2141717"/>
              <a:chExt cx="6157566" cy="2984901"/>
            </a:xfrm>
          </p:grpSpPr>
          <p:grpSp>
            <p:nvGrpSpPr>
              <p:cNvPr id="19" name="Group 18"/>
              <p:cNvGrpSpPr/>
              <p:nvPr/>
            </p:nvGrpSpPr>
            <p:grpSpPr>
              <a:xfrm>
                <a:off x="1535712" y="2141717"/>
                <a:ext cx="6157566" cy="2984901"/>
                <a:chOff x="1500160" y="2105915"/>
                <a:chExt cx="6157566" cy="2984901"/>
              </a:xfrm>
            </p:grpSpPr>
            <p:grpSp>
              <p:nvGrpSpPr>
                <p:cNvPr id="22" name="Group 21"/>
                <p:cNvGrpSpPr/>
                <p:nvPr/>
              </p:nvGrpSpPr>
              <p:grpSpPr>
                <a:xfrm>
                  <a:off x="1500160" y="2105915"/>
                  <a:ext cx="6157566" cy="2984901"/>
                  <a:chOff x="1099455" y="1793791"/>
                  <a:chExt cx="7093899" cy="3273509"/>
                </a:xfrm>
              </p:grpSpPr>
              <p:sp>
                <p:nvSpPr>
                  <p:cNvPr id="26" name="Rounded Rectangle 25"/>
                  <p:cNvSpPr/>
                  <p:nvPr/>
                </p:nvSpPr>
                <p:spPr>
                  <a:xfrm>
                    <a:off x="1099455" y="1840945"/>
                    <a:ext cx="2362200" cy="121919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smtClean="0"/>
                      <a:t>FASB</a:t>
                    </a:r>
                  </a:p>
                  <a:p>
                    <a:pPr algn="ctr"/>
                    <a:r>
                      <a:rPr lang="en-US" sz="2000" dirty="0" smtClean="0"/>
                      <a:t>IASB</a:t>
                    </a:r>
                    <a:endParaRPr lang="en-US" sz="2000" dirty="0"/>
                  </a:p>
                </p:txBody>
              </p:sp>
              <p:sp>
                <p:nvSpPr>
                  <p:cNvPr id="27" name="Rounded Rectangle 26"/>
                  <p:cNvSpPr/>
                  <p:nvPr/>
                </p:nvSpPr>
                <p:spPr>
                  <a:xfrm>
                    <a:off x="5706258" y="1793791"/>
                    <a:ext cx="2362200" cy="1219199"/>
                  </a:xfrm>
                  <a:prstGeom prst="round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smtClean="0"/>
                      <a:t>SASB</a:t>
                    </a:r>
                    <a:endParaRPr lang="en-US" sz="2000" dirty="0"/>
                  </a:p>
                </p:txBody>
              </p:sp>
              <p:sp>
                <p:nvSpPr>
                  <p:cNvPr id="28" name="Flowchart: Document 27"/>
                  <p:cNvSpPr/>
                  <p:nvPr/>
                </p:nvSpPr>
                <p:spPr>
                  <a:xfrm>
                    <a:off x="1262743" y="3314700"/>
                    <a:ext cx="1828800" cy="1752600"/>
                  </a:xfrm>
                  <a:prstGeom prst="flowChartDocumen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t>Annual Financial Report</a:t>
                    </a:r>
                    <a:endParaRPr lang="en-US" dirty="0"/>
                  </a:p>
                </p:txBody>
              </p:sp>
              <p:sp>
                <p:nvSpPr>
                  <p:cNvPr id="29" name="Flowchart: Document 28"/>
                  <p:cNvSpPr/>
                  <p:nvPr/>
                </p:nvSpPr>
                <p:spPr>
                  <a:xfrm>
                    <a:off x="6364554" y="3314700"/>
                    <a:ext cx="1828800" cy="1752600"/>
                  </a:xfrm>
                  <a:prstGeom prst="flowChartDocumen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CSR Report</a:t>
                    </a:r>
                    <a:endParaRPr lang="en-US" dirty="0"/>
                  </a:p>
                </p:txBody>
              </p:sp>
              <p:sp>
                <p:nvSpPr>
                  <p:cNvPr id="30" name="Right Arrow 29"/>
                  <p:cNvSpPr/>
                  <p:nvPr/>
                </p:nvSpPr>
                <p:spPr>
                  <a:xfrm>
                    <a:off x="5823856" y="3924301"/>
                    <a:ext cx="457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rot="10800000">
                    <a:off x="3233056" y="3924301"/>
                    <a:ext cx="457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p:nvPr/>
              </p:nvSpPr>
              <p:spPr>
                <a:xfrm>
                  <a:off x="4926586" y="2788057"/>
                  <a:ext cx="495674" cy="406908"/>
                </a:xfrm>
                <a:prstGeom prst="ellipse">
                  <a:avLst/>
                </a:prstGeom>
                <a:solidFill>
                  <a:schemeClr val="tx2">
                    <a:lumMod val="10000"/>
                    <a:lumOff val="90000"/>
                  </a:schemeClr>
                </a:solidFill>
                <a:ln>
                  <a:solidFill>
                    <a:schemeClr val="bg2">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B</a:t>
                  </a:r>
                </a:p>
              </p:txBody>
            </p:sp>
            <p:sp>
              <p:nvSpPr>
                <p:cNvPr id="24" name="Oval 23"/>
                <p:cNvSpPr/>
                <p:nvPr/>
              </p:nvSpPr>
              <p:spPr>
                <a:xfrm>
                  <a:off x="3597894" y="2796882"/>
                  <a:ext cx="495674" cy="463738"/>
                </a:xfrm>
                <a:prstGeom prst="ellipse">
                  <a:avLst/>
                </a:prstGeom>
                <a:solidFill>
                  <a:schemeClr val="tx2">
                    <a:lumMod val="10000"/>
                    <a:lumOff val="90000"/>
                  </a:schemeClr>
                </a:solidFill>
                <a:ln>
                  <a:solidFill>
                    <a:schemeClr val="bg2">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A</a:t>
                  </a:r>
                  <a:endParaRPr lang="en-US" dirty="0"/>
                </a:p>
              </p:txBody>
            </p:sp>
          </p:grpSp>
          <p:sp>
            <p:nvSpPr>
              <p:cNvPr id="20" name="Flowchart: Document 19"/>
              <p:cNvSpPr/>
              <p:nvPr/>
            </p:nvSpPr>
            <p:spPr>
              <a:xfrm>
                <a:off x="3881283" y="3492732"/>
                <a:ext cx="1587414" cy="1598082"/>
              </a:xfrm>
              <a:prstGeom prst="flowChartDocument">
                <a:avLst/>
              </a:prstGeom>
              <a:solidFill>
                <a:schemeClr val="tx2">
                  <a:lumMod val="25000"/>
                  <a:lumOff val="75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t>10 K Report</a:t>
                </a:r>
                <a:endParaRPr lang="en-US" dirty="0"/>
              </a:p>
            </p:txBody>
          </p:sp>
          <p:sp>
            <p:nvSpPr>
              <p:cNvPr id="21" name="Bent Arrow 20"/>
              <p:cNvSpPr/>
              <p:nvPr/>
            </p:nvSpPr>
            <p:spPr>
              <a:xfrm rot="16200000" flipH="1">
                <a:off x="4612913" y="2622782"/>
                <a:ext cx="915206" cy="77459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 name="Bent Arrow 4"/>
            <p:cNvSpPr/>
            <p:nvPr/>
          </p:nvSpPr>
          <p:spPr>
            <a:xfrm rot="5400000">
              <a:off x="3734392" y="2545460"/>
              <a:ext cx="898670" cy="96686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39270047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rmAutofit fontScale="90000"/>
          </a:bodyPr>
          <a:lstStyle/>
          <a:p>
            <a:r>
              <a:rPr lang="en-US" dirty="0" smtClean="0">
                <a:solidFill>
                  <a:schemeClr val="bg2">
                    <a:lumMod val="50000"/>
                  </a:schemeClr>
                </a:solidFill>
              </a:rPr>
              <a:t>SASB</a:t>
            </a:r>
            <a:endParaRPr lang="en-US" dirty="0"/>
          </a:p>
        </p:txBody>
      </p:sp>
      <p:sp>
        <p:nvSpPr>
          <p:cNvPr id="3" name="Content Placeholder 2"/>
          <p:cNvSpPr>
            <a:spLocks noGrp="1"/>
          </p:cNvSpPr>
          <p:nvPr>
            <p:ph idx="1"/>
          </p:nvPr>
        </p:nvSpPr>
        <p:spPr>
          <a:xfrm>
            <a:off x="685800" y="1219200"/>
            <a:ext cx="7620000" cy="5105400"/>
          </a:xfrm>
        </p:spPr>
        <p:txBody>
          <a:bodyPr>
            <a:noAutofit/>
          </a:bodyPr>
          <a:lstStyle/>
          <a:p>
            <a:pPr>
              <a:spcBef>
                <a:spcPts val="0"/>
              </a:spcBef>
            </a:pPr>
            <a:r>
              <a:rPr lang="en-US" sz="2000" dirty="0" smtClean="0"/>
              <a:t>Integrated reporting</a:t>
            </a:r>
          </a:p>
          <a:p>
            <a:pPr>
              <a:spcBef>
                <a:spcPts val="0"/>
              </a:spcBef>
            </a:pPr>
            <a:r>
              <a:rPr lang="en-US" sz="2000" dirty="0" smtClean="0"/>
              <a:t>Aid </a:t>
            </a:r>
            <a:r>
              <a:rPr lang="en-US" sz="2000" dirty="0"/>
              <a:t>U.S. public companies in meeting the requirement of Item 303 of Regulation S-K to disclose material information in the management discussion and analysis section of </a:t>
            </a:r>
            <a:r>
              <a:rPr lang="en-US" sz="2000" dirty="0" smtClean="0"/>
              <a:t>10-K </a:t>
            </a:r>
            <a:r>
              <a:rPr lang="en-US" sz="2000" dirty="0"/>
              <a:t>and 20-F filings </a:t>
            </a:r>
            <a:endParaRPr lang="en-US" sz="2000" dirty="0" smtClean="0"/>
          </a:p>
          <a:p>
            <a:pPr lvl="1">
              <a:spcBef>
                <a:spcPts val="0"/>
              </a:spcBef>
            </a:pPr>
            <a:r>
              <a:rPr lang="en-US" sz="2000" dirty="0" smtClean="0"/>
              <a:t>Known </a:t>
            </a:r>
            <a:r>
              <a:rPr lang="en-US" sz="2000" dirty="0"/>
              <a:t>trends and uncertainties that could affect a registrant’s </a:t>
            </a:r>
            <a:r>
              <a:rPr lang="en-US" sz="2000" dirty="0" smtClean="0"/>
              <a:t>operations</a:t>
            </a:r>
            <a:endParaRPr lang="en-US" sz="2000" dirty="0"/>
          </a:p>
          <a:p>
            <a:pPr>
              <a:spcBef>
                <a:spcPts val="0"/>
              </a:spcBef>
            </a:pPr>
            <a:r>
              <a:rPr lang="en-US" sz="2000" dirty="0" smtClean="0"/>
              <a:t>Aims </a:t>
            </a:r>
            <a:r>
              <a:rPr lang="en-US" sz="2000" dirty="0"/>
              <a:t>to provide standardized accounting metrics for industry-level material sustainability issues. </a:t>
            </a:r>
            <a:endParaRPr lang="en-US" sz="2000" dirty="0" smtClean="0"/>
          </a:p>
          <a:p>
            <a:pPr>
              <a:spcBef>
                <a:spcPts val="0"/>
              </a:spcBef>
            </a:pPr>
            <a:r>
              <a:rPr lang="en-US" sz="2000" b="1" dirty="0" smtClean="0"/>
              <a:t>While GRI’s </a:t>
            </a:r>
            <a:r>
              <a:rPr lang="en-US" sz="2000" b="1" dirty="0"/>
              <a:t>materiality threshold is set around stakeholder decision making, SASB is focused on equity and debt investors, </a:t>
            </a:r>
            <a:endParaRPr lang="en-US" sz="2000" b="1" dirty="0" smtClean="0"/>
          </a:p>
          <a:p>
            <a:pPr>
              <a:spcBef>
                <a:spcPts val="0"/>
              </a:spcBef>
            </a:pPr>
            <a:r>
              <a:rPr lang="en-US" sz="2000" dirty="0" smtClean="0"/>
              <a:t>SASB follows </a:t>
            </a:r>
            <a:r>
              <a:rPr lang="en-US" sz="2000" dirty="0"/>
              <a:t>U.S. securities </a:t>
            </a:r>
            <a:r>
              <a:rPr lang="en-US" sz="2000" dirty="0" smtClean="0"/>
              <a:t>law</a:t>
            </a:r>
          </a:p>
          <a:p>
            <a:pPr lvl="1">
              <a:spcBef>
                <a:spcPts val="0"/>
              </a:spcBef>
            </a:pPr>
            <a:r>
              <a:rPr lang="en-US" sz="1600" dirty="0" smtClean="0"/>
              <a:t>materiality </a:t>
            </a:r>
            <a:r>
              <a:rPr lang="en-US" sz="1600" dirty="0"/>
              <a:t>as information that could be viewed by the reasonable investor as having significantly altered the total mix of information made available </a:t>
            </a:r>
            <a:r>
              <a:rPr lang="en-US" sz="1600" dirty="0" smtClean="0"/>
              <a:t>. </a:t>
            </a:r>
          </a:p>
          <a:p>
            <a:pPr>
              <a:spcBef>
                <a:spcPts val="0"/>
              </a:spcBef>
            </a:pPr>
            <a:r>
              <a:rPr lang="en-US" sz="2000" dirty="0" smtClean="0"/>
              <a:t>Most restrictive </a:t>
            </a:r>
            <a:r>
              <a:rPr lang="en-US" sz="2000" dirty="0"/>
              <a:t>definition of materiality, potentially minimizing the set of non-financial information to be disclosed</a:t>
            </a:r>
            <a:r>
              <a:rPr lang="en-US" sz="2000" dirty="0" smtClean="0"/>
              <a:t>.</a:t>
            </a:r>
            <a:endParaRPr lang="en-US" sz="2000" dirty="0"/>
          </a:p>
        </p:txBody>
      </p:sp>
    </p:spTree>
    <p:extLst>
      <p:ext uri="{BB962C8B-B14F-4D97-AF65-F5344CB8AC3E}">
        <p14:creationId xmlns:p14="http://schemas.microsoft.com/office/powerpoint/2010/main" val="383521849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Materiality Thresholds</a:t>
            </a:r>
            <a:endParaRPr lang="en-US" dirty="0"/>
          </a:p>
        </p:txBody>
      </p:sp>
      <p:graphicFrame>
        <p:nvGraphicFramePr>
          <p:cNvPr id="4" name="Diagram 3"/>
          <p:cNvGraphicFramePr/>
          <p:nvPr>
            <p:extLst>
              <p:ext uri="{D42A27DB-BD31-4B8C-83A1-F6EECF244321}">
                <p14:modId xmlns:p14="http://schemas.microsoft.com/office/powerpoint/2010/main" val="2366579308"/>
              </p:ext>
            </p:extLst>
          </p:nvPr>
        </p:nvGraphicFramePr>
        <p:xfrm>
          <a:off x="901700" y="2108200"/>
          <a:ext cx="73279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38224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CDP</a:t>
            </a:r>
            <a:endParaRPr lang="en-US" dirty="0"/>
          </a:p>
        </p:txBody>
      </p:sp>
    </p:spTree>
    <p:extLst>
      <p:ext uri="{BB962C8B-B14F-4D97-AF65-F5344CB8AC3E}">
        <p14:creationId xmlns:p14="http://schemas.microsoft.com/office/powerpoint/2010/main" val="68782325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8" y="533400"/>
            <a:ext cx="8229600" cy="685800"/>
          </a:xfrm>
        </p:spPr>
        <p:txBody>
          <a:bodyPr>
            <a:normAutofit fontScale="90000"/>
          </a:bodyPr>
          <a:lstStyle/>
          <a:p>
            <a:r>
              <a:rPr lang="en-US" dirty="0">
                <a:solidFill>
                  <a:schemeClr val="bg2">
                    <a:lumMod val="50000"/>
                  </a:schemeClr>
                </a:solidFill>
              </a:rPr>
              <a:t>Reporting Model for CDP</a:t>
            </a:r>
          </a:p>
        </p:txBody>
      </p:sp>
      <p:sp>
        <p:nvSpPr>
          <p:cNvPr id="6" name="Rounded Rectangle 5"/>
          <p:cNvSpPr/>
          <p:nvPr/>
        </p:nvSpPr>
        <p:spPr>
          <a:xfrm>
            <a:off x="1600199" y="1600200"/>
            <a:ext cx="2209800" cy="990600"/>
          </a:xfrm>
          <a:prstGeom prst="roundRect">
            <a:avLst/>
          </a:prstGeom>
          <a:solidFill>
            <a:schemeClr val="tx2">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Corporations</a:t>
            </a:r>
            <a:endParaRPr lang="en-US" dirty="0"/>
          </a:p>
        </p:txBody>
      </p:sp>
      <p:sp>
        <p:nvSpPr>
          <p:cNvPr id="8" name="Rounded Rectangle 7"/>
          <p:cNvSpPr/>
          <p:nvPr/>
        </p:nvSpPr>
        <p:spPr>
          <a:xfrm>
            <a:off x="4914899" y="1600200"/>
            <a:ext cx="2209800" cy="9906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Investors</a:t>
            </a:r>
            <a:endParaRPr lang="en-US" dirty="0"/>
          </a:p>
        </p:txBody>
      </p:sp>
      <p:sp>
        <p:nvSpPr>
          <p:cNvPr id="9" name="Rounded Rectangle 8"/>
          <p:cNvSpPr/>
          <p:nvPr/>
        </p:nvSpPr>
        <p:spPr>
          <a:xfrm>
            <a:off x="3369128" y="3398115"/>
            <a:ext cx="2362200" cy="115788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smtClean="0"/>
              <a:t>CDP</a:t>
            </a:r>
            <a:endParaRPr lang="en-US" sz="2800" dirty="0"/>
          </a:p>
        </p:txBody>
      </p:sp>
      <p:sp>
        <p:nvSpPr>
          <p:cNvPr id="7" name="Circular Arrow 6"/>
          <p:cNvSpPr/>
          <p:nvPr/>
        </p:nvSpPr>
        <p:spPr>
          <a:xfrm rot="14342842">
            <a:off x="2158313" y="2750414"/>
            <a:ext cx="1447800" cy="1295400"/>
          </a:xfrm>
          <a:prstGeom prst="circular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11" name="Circular Arrow 10"/>
          <p:cNvSpPr/>
          <p:nvPr/>
        </p:nvSpPr>
        <p:spPr>
          <a:xfrm rot="4254825">
            <a:off x="3428716" y="1983373"/>
            <a:ext cx="1447800" cy="1295400"/>
          </a:xfrm>
          <a:prstGeom prst="circular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10" name="Curved Left Arrow 9"/>
          <p:cNvSpPr/>
          <p:nvPr/>
        </p:nvSpPr>
        <p:spPr>
          <a:xfrm>
            <a:off x="5867399" y="3003517"/>
            <a:ext cx="630012" cy="1244798"/>
          </a:xfrm>
          <a:prstGeom prst="curved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12" name="Down Arrow 11"/>
          <p:cNvSpPr/>
          <p:nvPr/>
        </p:nvSpPr>
        <p:spPr>
          <a:xfrm>
            <a:off x="4310742" y="4556001"/>
            <a:ext cx="478971" cy="5334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Rectangle 12"/>
          <p:cNvSpPr/>
          <p:nvPr/>
        </p:nvSpPr>
        <p:spPr>
          <a:xfrm>
            <a:off x="3581400" y="5089401"/>
            <a:ext cx="2057400" cy="146379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solidFill>
                  <a:schemeClr val="tx1"/>
                </a:solidFill>
              </a:rPr>
              <a:t>CDP Reports and Analyses</a:t>
            </a:r>
            <a:endParaRPr lang="en-US" dirty="0">
              <a:solidFill>
                <a:schemeClr val="tx1"/>
              </a:solidFill>
            </a:endParaRPr>
          </a:p>
        </p:txBody>
      </p:sp>
      <p:sp>
        <p:nvSpPr>
          <p:cNvPr id="14" name="TextBox 13"/>
          <p:cNvSpPr txBox="1"/>
          <p:nvPr/>
        </p:nvSpPr>
        <p:spPr>
          <a:xfrm>
            <a:off x="1219200" y="3505200"/>
            <a:ext cx="902298" cy="369332"/>
          </a:xfrm>
          <a:prstGeom prst="rect">
            <a:avLst/>
          </a:prstGeom>
          <a:solidFill>
            <a:schemeClr val="bg1">
              <a:lumMod val="95000"/>
            </a:scheme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smtClean="0">
                <a:solidFill>
                  <a:schemeClr val="tx1"/>
                </a:solidFill>
              </a:rPr>
              <a:t>Surveys</a:t>
            </a:r>
            <a:endParaRPr lang="en-US" dirty="0">
              <a:solidFill>
                <a:schemeClr val="tx1"/>
              </a:solidFill>
            </a:endParaRPr>
          </a:p>
        </p:txBody>
      </p:sp>
      <p:sp>
        <p:nvSpPr>
          <p:cNvPr id="16" name="TextBox 15"/>
          <p:cNvSpPr txBox="1"/>
          <p:nvPr/>
        </p:nvSpPr>
        <p:spPr>
          <a:xfrm>
            <a:off x="2995758" y="2668771"/>
            <a:ext cx="1171283" cy="646331"/>
          </a:xfrm>
          <a:prstGeom prst="rect">
            <a:avLst/>
          </a:prstGeom>
          <a:solidFill>
            <a:schemeClr val="bg1"/>
          </a:solidFill>
          <a:ln>
            <a:noFill/>
          </a:ln>
        </p:spPr>
        <p:style>
          <a:lnRef idx="1">
            <a:schemeClr val="dk1"/>
          </a:lnRef>
          <a:fillRef idx="2">
            <a:schemeClr val="dk1"/>
          </a:fillRef>
          <a:effectRef idx="1">
            <a:schemeClr val="dk1"/>
          </a:effectRef>
          <a:fontRef idx="minor">
            <a:schemeClr val="dk1"/>
          </a:fontRef>
        </p:style>
        <p:txBody>
          <a:bodyPr wrap="none" rtlCol="0">
            <a:spAutoFit/>
          </a:bodyPr>
          <a:lstStyle/>
          <a:p>
            <a:r>
              <a:rPr lang="en-US" dirty="0" smtClean="0"/>
              <a:t>Survey</a:t>
            </a:r>
          </a:p>
          <a:p>
            <a:r>
              <a:rPr lang="en-US" dirty="0" smtClean="0"/>
              <a:t>Responses</a:t>
            </a:r>
            <a:endParaRPr lang="en-US" dirty="0"/>
          </a:p>
        </p:txBody>
      </p:sp>
      <p:sp>
        <p:nvSpPr>
          <p:cNvPr id="17" name="TextBox 16"/>
          <p:cNvSpPr txBox="1"/>
          <p:nvPr/>
        </p:nvSpPr>
        <p:spPr>
          <a:xfrm>
            <a:off x="6770914" y="3214828"/>
            <a:ext cx="1217449" cy="369332"/>
          </a:xfrm>
          <a:prstGeom prst="rect">
            <a:avLst/>
          </a:prstGeom>
          <a:solidFill>
            <a:schemeClr val="accent1">
              <a:lumMod val="20000"/>
              <a:lumOff val="80000"/>
            </a:scheme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smtClean="0">
                <a:solidFill>
                  <a:schemeClr val="tx1"/>
                </a:solidFill>
              </a:rPr>
              <a:t>Signatories</a:t>
            </a:r>
            <a:endParaRPr lang="en-US" dirty="0">
              <a:solidFill>
                <a:schemeClr val="tx1"/>
              </a:solidFill>
            </a:endParaRPr>
          </a:p>
        </p:txBody>
      </p:sp>
    </p:spTree>
    <p:extLst>
      <p:ext uri="{BB962C8B-B14F-4D97-AF65-F5344CB8AC3E}">
        <p14:creationId xmlns:p14="http://schemas.microsoft.com/office/powerpoint/2010/main" val="49466591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7848600" cy="1143000"/>
          </a:xfrm>
        </p:spPr>
        <p:txBody>
          <a:bodyPr>
            <a:normAutofit fontScale="90000"/>
          </a:bodyPr>
          <a:lstStyle/>
          <a:p>
            <a:r>
              <a:rPr lang="en-US" dirty="0">
                <a:solidFill>
                  <a:schemeClr val="bg2">
                    <a:lumMod val="50000"/>
                  </a:schemeClr>
                </a:solidFill>
              </a:rPr>
              <a:t>C</a:t>
            </a:r>
            <a:r>
              <a:rPr lang="en-US" dirty="0" smtClean="0">
                <a:solidFill>
                  <a:schemeClr val="bg2">
                    <a:lumMod val="50000"/>
                  </a:schemeClr>
                </a:solidFill>
              </a:rPr>
              <a:t>DP(Carbon Disclosure Project)</a:t>
            </a:r>
            <a:endParaRPr lang="en-US" dirty="0">
              <a:solidFill>
                <a:schemeClr val="bg2">
                  <a:lumMod val="50000"/>
                </a:schemeClr>
              </a:solidFill>
            </a:endParaRPr>
          </a:p>
        </p:txBody>
      </p:sp>
      <p:sp>
        <p:nvSpPr>
          <p:cNvPr id="3" name="Content Placeholder 2"/>
          <p:cNvSpPr>
            <a:spLocks noGrp="1"/>
          </p:cNvSpPr>
          <p:nvPr>
            <p:ph idx="1"/>
          </p:nvPr>
        </p:nvSpPr>
        <p:spPr>
          <a:xfrm>
            <a:off x="457200" y="1828800"/>
            <a:ext cx="8305800" cy="4495800"/>
          </a:xfrm>
        </p:spPr>
        <p:txBody>
          <a:bodyPr>
            <a:normAutofit fontScale="70000" lnSpcReduction="20000"/>
          </a:bodyPr>
          <a:lstStyle/>
          <a:p>
            <a:r>
              <a:rPr lang="en-US" dirty="0" smtClean="0"/>
              <a:t>The </a:t>
            </a:r>
            <a:r>
              <a:rPr lang="en-US" dirty="0"/>
              <a:t>focus of GRI, IIRC, and SASB are all on </a:t>
            </a:r>
            <a:r>
              <a:rPr lang="en-US" dirty="0">
                <a:solidFill>
                  <a:srgbClr val="FF0000"/>
                </a:solidFill>
              </a:rPr>
              <a:t>entity-level reporting </a:t>
            </a:r>
            <a:r>
              <a:rPr lang="en-US" dirty="0"/>
              <a:t>directly to </a:t>
            </a:r>
            <a:r>
              <a:rPr lang="en-US" dirty="0" smtClean="0"/>
              <a:t>users.</a:t>
            </a:r>
          </a:p>
          <a:p>
            <a:r>
              <a:rPr lang="en-US" dirty="0" smtClean="0">
                <a:solidFill>
                  <a:srgbClr val="FF0000"/>
                </a:solidFill>
              </a:rPr>
              <a:t>Firms </a:t>
            </a:r>
            <a:r>
              <a:rPr lang="en-US" dirty="0">
                <a:solidFill>
                  <a:srgbClr val="FF0000"/>
                </a:solidFill>
              </a:rPr>
              <a:t>report directly to CDP </a:t>
            </a:r>
            <a:r>
              <a:rPr lang="en-US" dirty="0"/>
              <a:t>on certain environmental issues, and CDP then produces a set of reports and also provides access to the database of their survey data. </a:t>
            </a:r>
            <a:endParaRPr lang="en-US" dirty="0" smtClean="0"/>
          </a:p>
          <a:p>
            <a:r>
              <a:rPr lang="en-US" dirty="0" smtClean="0"/>
              <a:t>Using </a:t>
            </a:r>
            <a:r>
              <a:rPr lang="en-US" dirty="0"/>
              <a:t>the data from their surveys, CDP produces three sets of primary </a:t>
            </a:r>
            <a:r>
              <a:rPr lang="en-US" dirty="0" smtClean="0"/>
              <a:t>reports </a:t>
            </a:r>
          </a:p>
          <a:p>
            <a:pPr lvl="1"/>
            <a:r>
              <a:rPr lang="en-US" dirty="0" smtClean="0"/>
              <a:t>Greenhouse </a:t>
            </a:r>
            <a:r>
              <a:rPr lang="en-US" dirty="0"/>
              <a:t>gas </a:t>
            </a:r>
            <a:r>
              <a:rPr lang="en-US" dirty="0" smtClean="0"/>
              <a:t>emissions</a:t>
            </a:r>
          </a:p>
          <a:p>
            <a:pPr lvl="1"/>
            <a:r>
              <a:rPr lang="en-US" dirty="0" smtClean="0"/>
              <a:t>Water management</a:t>
            </a:r>
          </a:p>
          <a:p>
            <a:pPr lvl="1"/>
            <a:r>
              <a:rPr lang="en-US" dirty="0" smtClean="0"/>
              <a:t>Climate </a:t>
            </a:r>
            <a:r>
              <a:rPr lang="en-US" dirty="0"/>
              <a:t>change </a:t>
            </a:r>
            <a:r>
              <a:rPr lang="en-US" dirty="0" smtClean="0"/>
              <a:t>strategies</a:t>
            </a:r>
          </a:p>
          <a:p>
            <a:r>
              <a:rPr lang="en-US" dirty="0" smtClean="0"/>
              <a:t>Objective:</a:t>
            </a:r>
          </a:p>
          <a:p>
            <a:pPr lvl="1"/>
            <a:r>
              <a:rPr lang="en-US" dirty="0" smtClean="0"/>
              <a:t>“investors </a:t>
            </a:r>
            <a:r>
              <a:rPr lang="en-US" dirty="0"/>
              <a:t>and cities are better able to mitigate risk, capitalize on opportunities and make investment decisions that drive action towards a more sustainable world.” </a:t>
            </a:r>
          </a:p>
          <a:p>
            <a:endParaRPr lang="en-US" dirty="0"/>
          </a:p>
          <a:p>
            <a:endParaRPr lang="en-US" dirty="0"/>
          </a:p>
        </p:txBody>
      </p:sp>
    </p:spTree>
    <p:extLst>
      <p:ext uri="{BB962C8B-B14F-4D97-AF65-F5344CB8AC3E}">
        <p14:creationId xmlns:p14="http://schemas.microsoft.com/office/powerpoint/2010/main" val="364199307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Sustainability </a:t>
            </a:r>
            <a:r>
              <a:rPr lang="en-US" i="1" dirty="0" smtClean="0"/>
              <a:t>Management </a:t>
            </a:r>
            <a:r>
              <a:rPr lang="en-US" dirty="0" smtClean="0"/>
              <a:t>Accounting – Environment </a:t>
            </a:r>
            <a:endParaRPr lang="en-US" dirty="0"/>
          </a:p>
        </p:txBody>
      </p:sp>
    </p:spTree>
    <p:extLst>
      <p:ext uri="{BB962C8B-B14F-4D97-AF65-F5344CB8AC3E}">
        <p14:creationId xmlns:p14="http://schemas.microsoft.com/office/powerpoint/2010/main" val="22892248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smtClean="0"/>
              <a:t>What is the fundamental role of accounting?</a:t>
            </a:r>
            <a:endParaRPr lang="en-US" sz="3200" dirty="0"/>
          </a:p>
        </p:txBody>
      </p:sp>
      <p:sp>
        <p:nvSpPr>
          <p:cNvPr id="7" name="TextBox 6"/>
          <p:cNvSpPr txBox="1"/>
          <p:nvPr/>
        </p:nvSpPr>
        <p:spPr>
          <a:xfrm flipH="1">
            <a:off x="304800" y="1905000"/>
            <a:ext cx="2895601"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smtClean="0"/>
              <a:t>Reflect Firm </a:t>
            </a:r>
            <a:r>
              <a:rPr lang="en-US" sz="2800" i="1" dirty="0" smtClean="0"/>
              <a:t>Value</a:t>
            </a:r>
            <a:endParaRPr lang="en-US" sz="2800" i="1" dirty="0"/>
          </a:p>
        </p:txBody>
      </p:sp>
      <p:graphicFrame>
        <p:nvGraphicFramePr>
          <p:cNvPr id="9" name="Diagram 8"/>
          <p:cNvGraphicFramePr/>
          <p:nvPr>
            <p:extLst>
              <p:ext uri="{D42A27DB-BD31-4B8C-83A1-F6EECF244321}">
                <p14:modId xmlns:p14="http://schemas.microsoft.com/office/powerpoint/2010/main" val="3225757374"/>
              </p:ext>
            </p:extLst>
          </p:nvPr>
        </p:nvGraphicFramePr>
        <p:xfrm>
          <a:off x="3657600" y="2514600"/>
          <a:ext cx="54610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flipH="1">
            <a:off x="304800" y="1905000"/>
            <a:ext cx="51054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smtClean="0"/>
              <a:t>Reflect Sustainable Firm </a:t>
            </a:r>
            <a:r>
              <a:rPr lang="en-US" sz="2800" i="1" dirty="0" smtClean="0"/>
              <a:t>Value</a:t>
            </a:r>
            <a:endParaRPr lang="en-US" sz="2800" i="1" dirty="0"/>
          </a:p>
        </p:txBody>
      </p:sp>
      <p:grpSp>
        <p:nvGrpSpPr>
          <p:cNvPr id="2" name="Group 1"/>
          <p:cNvGrpSpPr/>
          <p:nvPr/>
        </p:nvGrpSpPr>
        <p:grpSpPr>
          <a:xfrm>
            <a:off x="2133600" y="5029200"/>
            <a:ext cx="1752600" cy="1600200"/>
            <a:chOff x="1447800" y="4724400"/>
            <a:chExt cx="1828800" cy="1752600"/>
          </a:xfrm>
        </p:grpSpPr>
        <p:sp>
          <p:nvSpPr>
            <p:cNvPr id="14" name="Oval 13"/>
            <p:cNvSpPr/>
            <p:nvPr/>
          </p:nvSpPr>
          <p:spPr>
            <a:xfrm>
              <a:off x="1447800" y="4724400"/>
              <a:ext cx="1828800" cy="1752600"/>
            </a:xfrm>
            <a:prstGeom prst="ellipse">
              <a:avLst/>
            </a:prstGeom>
            <a:solidFill>
              <a:schemeClr val="bg1">
                <a:lumMod val="75000"/>
              </a:schemeClr>
            </a:solid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grpSp>
          <p:nvGrpSpPr>
            <p:cNvPr id="10" name="Group 9"/>
            <p:cNvGrpSpPr/>
            <p:nvPr/>
          </p:nvGrpSpPr>
          <p:grpSpPr>
            <a:xfrm>
              <a:off x="1813560" y="5029200"/>
              <a:ext cx="1143000" cy="1143000"/>
              <a:chOff x="1355343" y="1828800"/>
              <a:chExt cx="1219200" cy="1219200"/>
            </a:xfrm>
          </p:grpSpPr>
          <p:sp>
            <p:nvSpPr>
              <p:cNvPr id="11" name="Oval 10"/>
              <p:cNvSpPr/>
              <p:nvPr/>
            </p:nvSpPr>
            <p:spPr>
              <a:xfrm>
                <a:off x="1355343" y="1828800"/>
                <a:ext cx="1219200" cy="1219200"/>
              </a:xfrm>
              <a:prstGeom prst="ellipse">
                <a:avLst/>
              </a:prstGeom>
              <a:solidFill>
                <a:srgbClr val="592A03"/>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2" name="Oval 4"/>
              <p:cNvSpPr/>
              <p:nvPr/>
            </p:nvSpPr>
            <p:spPr>
              <a:xfrm>
                <a:off x="1550147" y="2153920"/>
                <a:ext cx="897599" cy="5892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en-US" sz="800" kern="1200" dirty="0" smtClean="0"/>
                  <a:t>Reliable and Verifiable Production Cost and Revenue  Function</a:t>
                </a:r>
                <a:endParaRPr lang="en-US" sz="800" kern="1200" dirty="0"/>
              </a:p>
            </p:txBody>
          </p:sp>
        </p:grpSp>
      </p:grpSp>
      <p:sp>
        <p:nvSpPr>
          <p:cNvPr id="8" name="TextBox 7"/>
          <p:cNvSpPr txBox="1"/>
          <p:nvPr/>
        </p:nvSpPr>
        <p:spPr>
          <a:xfrm flipH="1">
            <a:off x="304800" y="1905000"/>
            <a:ext cx="5791200" cy="584776"/>
          </a:xfrm>
          <a:prstGeom prst="rect">
            <a:avLst/>
          </a:prstGeom>
          <a:solidFill>
            <a:schemeClr val="bg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dirty="0" smtClean="0"/>
              <a:t>What is Sustainable Firm Value?</a:t>
            </a:r>
            <a:endParaRPr lang="en-US" sz="3200" dirty="0"/>
          </a:p>
        </p:txBody>
      </p:sp>
    </p:spTree>
    <p:extLst>
      <p:ext uri="{BB962C8B-B14F-4D97-AF65-F5344CB8AC3E}">
        <p14:creationId xmlns:p14="http://schemas.microsoft.com/office/powerpoint/2010/main" val="35497073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9" grpId="0">
        <p:bldAsOne/>
      </p:bldGraphic>
      <p:bldP spid="6"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2">
                    <a:lumMod val="50000"/>
                  </a:schemeClr>
                </a:solidFill>
              </a:rPr>
              <a:t>Why Environmental Management Accounting?</a:t>
            </a:r>
            <a:endParaRPr lang="en-US" dirty="0">
              <a:solidFill>
                <a:schemeClr val="bg2">
                  <a:lumMod val="50000"/>
                </a:schemeClr>
              </a:solidFill>
            </a:endParaRPr>
          </a:p>
        </p:txBody>
      </p:sp>
      <p:sp>
        <p:nvSpPr>
          <p:cNvPr id="3" name="Content Placeholder 2"/>
          <p:cNvSpPr>
            <a:spLocks noGrp="1"/>
          </p:cNvSpPr>
          <p:nvPr>
            <p:ph idx="1"/>
          </p:nvPr>
        </p:nvSpPr>
        <p:spPr>
          <a:xfrm>
            <a:off x="457200" y="1828800"/>
            <a:ext cx="8229600" cy="4419600"/>
          </a:xfrm>
        </p:spPr>
        <p:txBody>
          <a:bodyPr>
            <a:normAutofit/>
          </a:bodyPr>
          <a:lstStyle/>
          <a:p>
            <a:r>
              <a:rPr lang="en-US" altLang="en-US" sz="2800" dirty="0" smtClean="0"/>
              <a:t>Environmental </a:t>
            </a:r>
            <a:r>
              <a:rPr lang="en-US" altLang="en-US" sz="2800" dirty="0"/>
              <a:t>costs are real business costs </a:t>
            </a:r>
            <a:endParaRPr lang="en-US" altLang="en-US" sz="2800" dirty="0" smtClean="0"/>
          </a:p>
          <a:p>
            <a:r>
              <a:rPr lang="en-US" altLang="en-US" sz="2800" dirty="0" smtClean="0"/>
              <a:t>Potential Revenue Sources</a:t>
            </a:r>
            <a:endParaRPr lang="en-US" altLang="en-US" sz="2800" dirty="0"/>
          </a:p>
          <a:p>
            <a:r>
              <a:rPr lang="en-US" altLang="en-US" sz="2800" dirty="0" smtClean="0"/>
              <a:t>Improved decisions </a:t>
            </a:r>
          </a:p>
          <a:p>
            <a:pPr lvl="1"/>
            <a:r>
              <a:rPr lang="en-US" altLang="en-US" dirty="0"/>
              <a:t>P</a:t>
            </a:r>
            <a:r>
              <a:rPr lang="en-US" altLang="en-US" dirty="0" smtClean="0"/>
              <a:t>roduct </a:t>
            </a:r>
            <a:r>
              <a:rPr lang="en-US" altLang="en-US" dirty="0"/>
              <a:t>pricing, responsibility </a:t>
            </a:r>
            <a:r>
              <a:rPr lang="en-US" altLang="en-US" dirty="0" smtClean="0"/>
              <a:t>accounting, negotiations </a:t>
            </a:r>
          </a:p>
          <a:p>
            <a:r>
              <a:rPr lang="en-US" altLang="en-US" sz="2800" dirty="0" smtClean="0"/>
              <a:t>Current </a:t>
            </a:r>
            <a:r>
              <a:rPr lang="en-US" altLang="en-US" sz="2800" dirty="0"/>
              <a:t>accounting systems </a:t>
            </a:r>
            <a:r>
              <a:rPr lang="en-US" altLang="en-US" sz="2800" dirty="0" smtClean="0"/>
              <a:t>are </a:t>
            </a:r>
            <a:r>
              <a:rPr lang="en-US" altLang="en-US" sz="2800" dirty="0"/>
              <a:t>not </a:t>
            </a:r>
            <a:r>
              <a:rPr lang="en-US" altLang="en-US" sz="2800" dirty="0" smtClean="0"/>
              <a:t>designed </a:t>
            </a:r>
            <a:r>
              <a:rPr lang="en-US" altLang="en-US" sz="2800" dirty="0"/>
              <a:t>for identifying and managing environmental costs </a:t>
            </a:r>
            <a:endParaRPr lang="en-US" altLang="en-US" sz="2800" dirty="0" smtClean="0"/>
          </a:p>
          <a:p>
            <a:pPr lvl="1"/>
            <a:r>
              <a:rPr lang="en-US" altLang="en-US" sz="2400" dirty="0" smtClean="0"/>
              <a:t>PWC</a:t>
            </a:r>
            <a:endParaRPr lang="en-US" altLang="en-US" sz="2400" dirty="0"/>
          </a:p>
          <a:p>
            <a:endParaRPr lang="en-US" sz="3600" dirty="0"/>
          </a:p>
        </p:txBody>
      </p:sp>
    </p:spTree>
    <p:extLst>
      <p:ext uri="{BB962C8B-B14F-4D97-AF65-F5344CB8AC3E}">
        <p14:creationId xmlns:p14="http://schemas.microsoft.com/office/powerpoint/2010/main" val="96684113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p:cNvSpPr>
            <a:spLocks noGrp="1" noChangeArrowheads="1"/>
          </p:cNvSpPr>
          <p:nvPr>
            <p:ph type="title"/>
          </p:nvPr>
        </p:nvSpPr>
        <p:spPr/>
        <p:txBody>
          <a:bodyPr/>
          <a:lstStyle/>
          <a:p>
            <a:r>
              <a:rPr lang="en-US" altLang="en-US" dirty="0" smtClean="0">
                <a:solidFill>
                  <a:schemeClr val="bg2">
                    <a:lumMod val="50000"/>
                  </a:schemeClr>
                </a:solidFill>
              </a:rPr>
              <a:t>Types of Environmental Costs</a:t>
            </a:r>
            <a:endParaRPr lang="en-US" altLang="en-US" dirty="0">
              <a:solidFill>
                <a:schemeClr val="bg2">
                  <a:lumMod val="50000"/>
                </a:schemeClr>
              </a:solidFill>
            </a:endParaRPr>
          </a:p>
        </p:txBody>
      </p:sp>
      <p:sp>
        <p:nvSpPr>
          <p:cNvPr id="55299" name="Rectangle 3"/>
          <p:cNvSpPr>
            <a:spLocks noGrp="1" noChangeArrowheads="1"/>
          </p:cNvSpPr>
          <p:nvPr>
            <p:ph idx="1"/>
          </p:nvPr>
        </p:nvSpPr>
        <p:spPr>
          <a:xfrm>
            <a:off x="609600" y="1981200"/>
            <a:ext cx="8382000" cy="4191000"/>
          </a:xfrm>
        </p:spPr>
        <p:txBody>
          <a:bodyPr/>
          <a:lstStyle/>
          <a:p>
            <a:r>
              <a:rPr lang="en-US" altLang="en-US" sz="2400" dirty="0"/>
              <a:t>Conventional costs of compliance, </a:t>
            </a:r>
            <a:endParaRPr lang="en-US" altLang="en-US" sz="2400" dirty="0" smtClean="0"/>
          </a:p>
          <a:p>
            <a:pPr lvl="1"/>
            <a:r>
              <a:rPr lang="en-US" altLang="en-US" sz="2000" dirty="0" smtClean="0"/>
              <a:t>Installation </a:t>
            </a:r>
            <a:r>
              <a:rPr lang="en-US" altLang="en-US" sz="2000" dirty="0"/>
              <a:t>and operation of pollution treatment </a:t>
            </a:r>
            <a:r>
              <a:rPr lang="en-US" altLang="en-US" sz="2000" dirty="0" smtClean="0"/>
              <a:t>equipment</a:t>
            </a:r>
          </a:p>
          <a:p>
            <a:r>
              <a:rPr lang="en-US" altLang="en-US" sz="2400" dirty="0" smtClean="0"/>
              <a:t>Other </a:t>
            </a:r>
            <a:r>
              <a:rPr lang="en-US" altLang="en-US" sz="2400" dirty="0"/>
              <a:t>changes to the firm’s production technology</a:t>
            </a:r>
          </a:p>
          <a:p>
            <a:pPr lvl="1"/>
            <a:r>
              <a:rPr lang="en-US" altLang="en-US" sz="2000" dirty="0"/>
              <a:t>Substitution of raw materials</a:t>
            </a:r>
          </a:p>
          <a:p>
            <a:pPr lvl="1"/>
            <a:r>
              <a:rPr lang="en-US" altLang="en-US" sz="2000" dirty="0"/>
              <a:t>Changes in type of energy used</a:t>
            </a:r>
          </a:p>
          <a:p>
            <a:pPr lvl="1"/>
            <a:r>
              <a:rPr lang="en-US" altLang="en-US" sz="2000" dirty="0"/>
              <a:t>Other process changes e.g. operating parameters</a:t>
            </a:r>
            <a:endParaRPr lang="en-US" altLang="en-US" sz="2000" b="1" dirty="0"/>
          </a:p>
          <a:p>
            <a:r>
              <a:rPr lang="en-US" altLang="en-US" sz="2400" dirty="0" smtClean="0"/>
              <a:t>General </a:t>
            </a:r>
            <a:r>
              <a:rPr lang="en-US" altLang="en-US" sz="2400" dirty="0"/>
              <a:t>administrative expenses</a:t>
            </a:r>
          </a:p>
          <a:p>
            <a:r>
              <a:rPr lang="en-US" altLang="en-US" sz="2400" dirty="0"/>
              <a:t>Changes in productivity growth rate</a:t>
            </a:r>
            <a:endParaRPr lang="en-US" altLang="en-US" dirty="0"/>
          </a:p>
        </p:txBody>
      </p:sp>
    </p:spTree>
    <p:extLst>
      <p:ext uri="{BB962C8B-B14F-4D97-AF65-F5344CB8AC3E}">
        <p14:creationId xmlns:p14="http://schemas.microsoft.com/office/powerpoint/2010/main" val="418985829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p:cNvSpPr>
            <a:spLocks noGrp="1" noChangeArrowheads="1"/>
          </p:cNvSpPr>
          <p:nvPr>
            <p:ph type="title"/>
          </p:nvPr>
        </p:nvSpPr>
        <p:spPr>
          <a:xfrm>
            <a:off x="635000" y="762000"/>
            <a:ext cx="8509000" cy="1143000"/>
          </a:xfrm>
        </p:spPr>
        <p:txBody>
          <a:bodyPr/>
          <a:lstStyle/>
          <a:p>
            <a:r>
              <a:rPr lang="en-US" altLang="en-US" sz="3200" dirty="0">
                <a:solidFill>
                  <a:schemeClr val="bg2">
                    <a:lumMod val="50000"/>
                  </a:schemeClr>
                </a:solidFill>
              </a:rPr>
              <a:t>Environmental Regulations and Firms’ Accounting Systems</a:t>
            </a:r>
            <a:endParaRPr lang="en-US" altLang="en-US" dirty="0">
              <a:solidFill>
                <a:schemeClr val="bg2">
                  <a:lumMod val="50000"/>
                </a:schemeClr>
              </a:solidFill>
            </a:endParaRPr>
          </a:p>
        </p:txBody>
      </p:sp>
      <p:sp>
        <p:nvSpPr>
          <p:cNvPr id="61443" name="Rectangle 3"/>
          <p:cNvSpPr>
            <a:spLocks noGrp="1" noChangeArrowheads="1"/>
          </p:cNvSpPr>
          <p:nvPr>
            <p:ph idx="1"/>
          </p:nvPr>
        </p:nvSpPr>
        <p:spPr>
          <a:xfrm>
            <a:off x="304800" y="2133600"/>
            <a:ext cx="8610600" cy="3962400"/>
          </a:xfrm>
        </p:spPr>
        <p:txBody>
          <a:bodyPr>
            <a:normAutofit lnSpcReduction="10000"/>
          </a:bodyPr>
          <a:lstStyle/>
          <a:p>
            <a:r>
              <a:rPr lang="en-US" altLang="en-US" sz="2400" dirty="0"/>
              <a:t>Field studies indicate that firms’ costing systems do not sufficiently capture </a:t>
            </a:r>
            <a:r>
              <a:rPr lang="en-US" altLang="en-US" sz="2400" dirty="0" smtClean="0"/>
              <a:t>environmental costs (</a:t>
            </a:r>
            <a:r>
              <a:rPr lang="en-US" altLang="en-US" sz="2400" dirty="0"/>
              <a:t>Epstein, WRI Green Ledgers</a:t>
            </a:r>
            <a:r>
              <a:rPr lang="en-US" altLang="en-US" sz="2400" dirty="0" smtClean="0"/>
              <a:t>).</a:t>
            </a:r>
          </a:p>
          <a:p>
            <a:r>
              <a:rPr lang="en-US" altLang="en-US" sz="2400" dirty="0"/>
              <a:t>Joshi </a:t>
            </a:r>
            <a:r>
              <a:rPr lang="en-US" altLang="en-US" sz="2400" dirty="0" smtClean="0"/>
              <a:t>et al. (TAR 2001) found </a:t>
            </a:r>
            <a:r>
              <a:rPr lang="en-US" altLang="en-US" sz="2400" dirty="0"/>
              <a:t>hidden costs 8-10 times the reported costs </a:t>
            </a:r>
          </a:p>
          <a:p>
            <a:r>
              <a:rPr lang="en-US" altLang="en-US" sz="2400" dirty="0" smtClean="0"/>
              <a:t>Case </a:t>
            </a:r>
            <a:r>
              <a:rPr lang="en-US" altLang="en-US" sz="2400" dirty="0"/>
              <a:t>Studies of specific product-lines in firms indicating that regulatory costs are about 15% - 20% of total cost, of which only about 2% are separately identified (WRI).</a:t>
            </a:r>
          </a:p>
          <a:p>
            <a:r>
              <a:rPr lang="en-US" altLang="en-US" sz="2400" dirty="0"/>
              <a:t>Price-Waterhouse survey of 445 companies, 49% responded that they do not identify all costs of compliance</a:t>
            </a:r>
            <a:r>
              <a:rPr lang="en-US" altLang="en-US" sz="2400" dirty="0" smtClean="0"/>
              <a:t>.</a:t>
            </a:r>
            <a:endParaRPr lang="en-US" altLang="en-US" sz="2400" dirty="0"/>
          </a:p>
        </p:txBody>
      </p:sp>
    </p:spTree>
    <p:extLst>
      <p:ext uri="{BB962C8B-B14F-4D97-AF65-F5344CB8AC3E}">
        <p14:creationId xmlns:p14="http://schemas.microsoft.com/office/powerpoint/2010/main" val="129541647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noAutofit/>
          </a:bodyPr>
          <a:lstStyle/>
          <a:p>
            <a:r>
              <a:rPr lang="en-US" altLang="en-US" sz="3200" dirty="0" smtClean="0"/>
              <a:t>Calibration of Hidden Environmental Costs</a:t>
            </a:r>
          </a:p>
        </p:txBody>
      </p:sp>
      <p:pic>
        <p:nvPicPr>
          <p:cNvPr id="68610" name="Picture 2" descr="https://encrypted-tbn2.gstatic.com/images?q=tbn:ANd9GcSzzM7bysvbzOhVRJgphFiwJBdne8JrVjWwV3cwV85OwJzNUvMI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0"/>
            <a:ext cx="7478713"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381000" y="1512888"/>
            <a:ext cx="8458200" cy="1938337"/>
          </a:xfrm>
          <a:prstGeom prst="rect">
            <a:avLst/>
          </a:prstGeom>
          <a:solidFill>
            <a:srgbClr val="00542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2000" dirty="0">
                <a:solidFill>
                  <a:schemeClr val="bg1"/>
                </a:solidFill>
              </a:rPr>
              <a:t>Steel industry claimed:</a:t>
            </a:r>
          </a:p>
          <a:p>
            <a:pPr lvl="1" eaLnBrk="1" hangingPunct="1"/>
            <a:r>
              <a:rPr lang="ja-JP" altLang="en-US" sz="2000" dirty="0">
                <a:solidFill>
                  <a:schemeClr val="bg1"/>
                </a:solidFill>
              </a:rPr>
              <a:t>“</a:t>
            </a:r>
            <a:r>
              <a:rPr lang="en-US" altLang="ja-JP" sz="2000" i="1" dirty="0">
                <a:solidFill>
                  <a:schemeClr val="bg1"/>
                </a:solidFill>
              </a:rPr>
              <a:t>Environmental regulations in the US make it hard to compete with steel from Japan and Korea</a:t>
            </a:r>
            <a:r>
              <a:rPr lang="en-US" altLang="ja-JP" sz="2000" dirty="0">
                <a:solidFill>
                  <a:schemeClr val="bg1"/>
                </a:solidFill>
              </a:rPr>
              <a:t>.</a:t>
            </a:r>
            <a:r>
              <a:rPr lang="ja-JP" altLang="en-US" sz="2000" dirty="0">
                <a:solidFill>
                  <a:schemeClr val="bg1"/>
                </a:solidFill>
              </a:rPr>
              <a:t>”</a:t>
            </a:r>
            <a:endParaRPr lang="en-US" altLang="ja-JP" sz="2000" dirty="0">
              <a:solidFill>
                <a:schemeClr val="bg1"/>
              </a:solidFill>
            </a:endParaRPr>
          </a:p>
          <a:p>
            <a:pPr eaLnBrk="1" hangingPunct="1">
              <a:buFont typeface="Arial" pitchFamily="34" charset="0"/>
              <a:buChar char="•"/>
            </a:pPr>
            <a:r>
              <a:rPr lang="en-US" altLang="en-US" sz="2000" dirty="0">
                <a:solidFill>
                  <a:schemeClr val="bg1"/>
                </a:solidFill>
              </a:rPr>
              <a:t>Steel 10Ks showed:</a:t>
            </a:r>
          </a:p>
          <a:p>
            <a:pPr lvl="1" eaLnBrk="1" hangingPunct="1"/>
            <a:r>
              <a:rPr lang="en-US" altLang="en-US" sz="2000" dirty="0">
                <a:solidFill>
                  <a:schemeClr val="bg1"/>
                </a:solidFill>
              </a:rPr>
              <a:t>Reported cost of environmental regulations ~ $5/ton</a:t>
            </a:r>
          </a:p>
          <a:p>
            <a:pPr eaLnBrk="1" hangingPunct="1">
              <a:buFont typeface="Arial" pitchFamily="34" charset="0"/>
              <a:buChar char="•"/>
            </a:pPr>
            <a:r>
              <a:rPr lang="en-US" altLang="en-US" sz="2000" dirty="0">
                <a:solidFill>
                  <a:schemeClr val="bg1"/>
                </a:solidFill>
              </a:rPr>
              <a:t>Difference in margin between US steel and imported steel: $70.</a:t>
            </a:r>
          </a:p>
        </p:txBody>
      </p:sp>
      <p:sp>
        <p:nvSpPr>
          <p:cNvPr id="2" name="Rectangle 1"/>
          <p:cNvSpPr/>
          <p:nvPr/>
        </p:nvSpPr>
        <p:spPr>
          <a:xfrm>
            <a:off x="457200" y="5334000"/>
            <a:ext cx="8077200" cy="1077913"/>
          </a:xfrm>
          <a:prstGeom prst="rect">
            <a:avLst/>
          </a:prstGeom>
          <a:solidFill>
            <a:schemeClr val="bg1">
              <a:lumMod val="10000"/>
              <a:lumOff val="90000"/>
            </a:schemeClr>
          </a:solidFill>
        </p:spPr>
        <p:txBody>
          <a:bodyPr>
            <a:spAutoFit/>
          </a:bodyPr>
          <a:lstStyle/>
          <a:p>
            <a:pPr>
              <a:defRPr/>
            </a:pPr>
            <a:r>
              <a:rPr lang="en-US" sz="1600" dirty="0">
                <a:solidFill>
                  <a:schemeClr val="accent4">
                    <a:lumMod val="25000"/>
                  </a:schemeClr>
                </a:solidFill>
                <a:latin typeface="Arial" charset="0"/>
              </a:rPr>
              <a:t>S. Joshi, R. Krishnan, L. Lave. 2001. Estimating the Hidden Costs of Environmental Regulation. </a:t>
            </a:r>
            <a:r>
              <a:rPr lang="en-US" sz="1600" i="1" dirty="0">
                <a:solidFill>
                  <a:schemeClr val="accent4">
                    <a:lumMod val="25000"/>
                  </a:schemeClr>
                </a:solidFill>
                <a:latin typeface="Arial" charset="0"/>
              </a:rPr>
              <a:t>The Accounting Review</a:t>
            </a:r>
            <a:r>
              <a:rPr lang="en-US" sz="1600" dirty="0">
                <a:solidFill>
                  <a:schemeClr val="accent4">
                    <a:lumMod val="25000"/>
                  </a:schemeClr>
                </a:solidFill>
                <a:latin typeface="Arial" charset="0"/>
              </a:rPr>
              <a:t> (2001) 76 (2): 171-198. </a:t>
            </a:r>
          </a:p>
          <a:p>
            <a:pPr>
              <a:defRPr/>
            </a:pPr>
            <a:r>
              <a:rPr lang="en-US" sz="1600" dirty="0">
                <a:solidFill>
                  <a:schemeClr val="accent4">
                    <a:lumMod val="25000"/>
                  </a:schemeClr>
                </a:solidFill>
                <a:latin typeface="Arial" charset="0"/>
              </a:rPr>
              <a:t>Center for Economic Studies, U.S. Bureau of Census. Discussion paper CES-WP-02-10 May 2002</a:t>
            </a:r>
          </a:p>
        </p:txBody>
      </p:sp>
      <p:sp>
        <p:nvSpPr>
          <p:cNvPr id="3" name="Rectangle 2"/>
          <p:cNvSpPr>
            <a:spLocks noChangeArrowheads="1"/>
          </p:cNvSpPr>
          <p:nvPr/>
        </p:nvSpPr>
        <p:spPr bwMode="auto">
          <a:xfrm>
            <a:off x="304800" y="4191000"/>
            <a:ext cx="8534400" cy="838200"/>
          </a:xfrm>
          <a:prstGeom prst="rect">
            <a:avLst/>
          </a:prstGeom>
          <a:solidFill>
            <a:schemeClr val="accent1"/>
          </a:solidFill>
          <a:ln w="9525">
            <a:solidFill>
              <a:schemeClr val="tx1"/>
            </a:solidFill>
            <a:round/>
            <a:headEnd/>
            <a:tailEnd/>
          </a:ln>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dirty="0"/>
              <a:t>Question: How much of the </a:t>
            </a:r>
            <a:r>
              <a:rPr lang="en-US" altLang="en-US" dirty="0" smtClean="0"/>
              <a:t>regulatory overhead costs are </a:t>
            </a:r>
            <a:r>
              <a:rPr lang="en-US" altLang="en-US" dirty="0"/>
              <a:t>hidden?</a:t>
            </a:r>
          </a:p>
        </p:txBody>
      </p:sp>
      <p:sp>
        <p:nvSpPr>
          <p:cNvPr id="24582" name="Oval 3"/>
          <p:cNvSpPr>
            <a:spLocks noChangeArrowheads="1"/>
          </p:cNvSpPr>
          <p:nvPr/>
        </p:nvSpPr>
        <p:spPr bwMode="auto">
          <a:xfrm>
            <a:off x="5867400" y="2743200"/>
            <a:ext cx="1066800" cy="381000"/>
          </a:xfrm>
          <a:prstGeom prst="ellipse">
            <a:avLst/>
          </a:prstGeom>
          <a:solidFill>
            <a:schemeClr val="accent1">
              <a:alpha val="0"/>
            </a:schemeClr>
          </a:solidFill>
          <a:ln w="9525">
            <a:solidFill>
              <a:srgbClr val="FFB9B9"/>
            </a:solid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p>
        </p:txBody>
      </p:sp>
      <p:sp>
        <p:nvSpPr>
          <p:cNvPr id="8" name="Oval 3"/>
          <p:cNvSpPr>
            <a:spLocks noChangeArrowheads="1"/>
          </p:cNvSpPr>
          <p:nvPr/>
        </p:nvSpPr>
        <p:spPr bwMode="auto">
          <a:xfrm>
            <a:off x="7239000" y="3068048"/>
            <a:ext cx="1066800" cy="381000"/>
          </a:xfrm>
          <a:prstGeom prst="ellipse">
            <a:avLst/>
          </a:prstGeom>
          <a:solidFill>
            <a:schemeClr val="accent1">
              <a:alpha val="0"/>
            </a:schemeClr>
          </a:solidFill>
          <a:ln w="9525">
            <a:solidFill>
              <a:srgbClr val="FFB9B9"/>
            </a:solid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p>
        </p:txBody>
      </p:sp>
    </p:spTree>
    <p:extLst>
      <p:ext uri="{BB962C8B-B14F-4D97-AF65-F5344CB8AC3E}">
        <p14:creationId xmlns:p14="http://schemas.microsoft.com/office/powerpoint/2010/main" val="37604506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86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animBg="1"/>
      <p:bldP spid="24582"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altLang="en-US" dirty="0" smtClean="0"/>
              <a:t>Hidden Environmental Costs</a:t>
            </a:r>
          </a:p>
        </p:txBody>
      </p:sp>
      <p:sp>
        <p:nvSpPr>
          <p:cNvPr id="27650" name="Rectangle 3"/>
          <p:cNvSpPr>
            <a:spLocks noGrp="1" noChangeArrowheads="1"/>
          </p:cNvSpPr>
          <p:nvPr>
            <p:ph type="body" idx="1"/>
          </p:nvPr>
        </p:nvSpPr>
        <p:spPr>
          <a:xfrm>
            <a:off x="381000" y="1676400"/>
            <a:ext cx="8077200" cy="4648200"/>
          </a:xfrm>
        </p:spPr>
        <p:txBody>
          <a:bodyPr/>
          <a:lstStyle/>
          <a:p>
            <a:r>
              <a:rPr lang="en-US" altLang="en-US" sz="2400" dirty="0" smtClean="0">
                <a:sym typeface="Symbol" pitchFamily="18" charset="2"/>
              </a:rPr>
              <a:t>Plant-level econometric analysis using data from Census Bureau and other sources.</a:t>
            </a:r>
          </a:p>
          <a:p>
            <a:r>
              <a:rPr lang="en-US" altLang="en-US" sz="2400" dirty="0" smtClean="0">
                <a:sym typeface="Symbol" pitchFamily="18" charset="2"/>
              </a:rPr>
              <a:t>Result </a:t>
            </a:r>
          </a:p>
          <a:p>
            <a:pPr lvl="1"/>
            <a:r>
              <a:rPr lang="en-US" altLang="en-US" sz="2400" dirty="0" smtClean="0">
                <a:sym typeface="Symbol" pitchFamily="18" charset="2"/>
              </a:rPr>
              <a:t>Accounting systems </a:t>
            </a:r>
            <a:r>
              <a:rPr lang="en-US" altLang="en-US" i="1" dirty="0" smtClean="0">
                <a:solidFill>
                  <a:srgbClr val="C00000"/>
                </a:solidFill>
                <a:sym typeface="Symbol" pitchFamily="18" charset="2"/>
              </a:rPr>
              <a:t>HUGELY</a:t>
            </a:r>
            <a:r>
              <a:rPr lang="en-US" altLang="en-US" sz="2400" dirty="0" smtClean="0">
                <a:solidFill>
                  <a:srgbClr val="C00000"/>
                </a:solidFill>
                <a:sym typeface="Symbol" pitchFamily="18" charset="2"/>
              </a:rPr>
              <a:t> </a:t>
            </a:r>
            <a:r>
              <a:rPr lang="en-US" altLang="en-US" sz="2400" dirty="0" smtClean="0">
                <a:sym typeface="Symbol" pitchFamily="18" charset="2"/>
              </a:rPr>
              <a:t>misestimate costs.  </a:t>
            </a:r>
          </a:p>
          <a:p>
            <a:pPr lvl="1"/>
            <a:r>
              <a:rPr lang="en-US" altLang="en-US" sz="2400" dirty="0" smtClean="0">
                <a:sym typeface="Symbol" pitchFamily="18" charset="2"/>
              </a:rPr>
              <a:t>High magnitude of hidden costs</a:t>
            </a:r>
          </a:p>
          <a:p>
            <a:r>
              <a:rPr lang="en-US" altLang="en-US" sz="2400" dirty="0" smtClean="0">
                <a:sym typeface="Symbol" pitchFamily="18" charset="2"/>
              </a:rPr>
              <a:t>A $1 increase in </a:t>
            </a:r>
            <a:r>
              <a:rPr lang="en-US" altLang="en-US" sz="2400" i="1" dirty="0" smtClean="0">
                <a:solidFill>
                  <a:srgbClr val="9900FF"/>
                </a:solidFill>
                <a:sym typeface="Symbol" pitchFamily="18" charset="2"/>
              </a:rPr>
              <a:t>identified</a:t>
            </a:r>
            <a:r>
              <a:rPr lang="en-US" altLang="en-US" sz="2400" dirty="0" smtClean="0">
                <a:sym typeface="Symbol" pitchFamily="18" charset="2"/>
              </a:rPr>
              <a:t> overhead cost, increases total cost at the margin by $9.23 for Integrated Steel Plants and $10.68 for Mini Mills.</a:t>
            </a:r>
          </a:p>
          <a:p>
            <a:r>
              <a:rPr lang="en-US" altLang="en-US" sz="2400" dirty="0" smtClean="0">
                <a:sym typeface="Symbol" pitchFamily="18" charset="2"/>
              </a:rPr>
              <a:t>That is, $8.23 - $9.28 costs were </a:t>
            </a:r>
            <a:r>
              <a:rPr lang="en-US" altLang="en-US" sz="2400" dirty="0" smtClean="0">
                <a:solidFill>
                  <a:srgbClr val="0033CC"/>
                </a:solidFill>
                <a:latin typeface="Castellar" pitchFamily="18" charset="0"/>
                <a:sym typeface="Symbol" pitchFamily="18" charset="2"/>
              </a:rPr>
              <a:t>hidden</a:t>
            </a:r>
            <a:r>
              <a:rPr lang="en-US" altLang="en-US" sz="2400" dirty="0" smtClean="0">
                <a:sym typeface="Symbol" pitchFamily="18" charset="2"/>
              </a:rPr>
              <a:t> for every one dollar of </a:t>
            </a:r>
            <a:r>
              <a:rPr lang="en-US" altLang="en-US" sz="2400" i="1" dirty="0" smtClean="0">
                <a:sym typeface="Symbol" pitchFamily="18" charset="2"/>
              </a:rPr>
              <a:t>visible</a:t>
            </a:r>
            <a:r>
              <a:rPr lang="en-US" altLang="en-US" sz="2400" dirty="0" smtClean="0">
                <a:sym typeface="Symbol" pitchFamily="18" charset="2"/>
              </a:rPr>
              <a:t> costs!</a:t>
            </a:r>
          </a:p>
        </p:txBody>
      </p:sp>
    </p:spTree>
    <p:extLst>
      <p:ext uri="{BB962C8B-B14F-4D97-AF65-F5344CB8AC3E}">
        <p14:creationId xmlns:p14="http://schemas.microsoft.com/office/powerpoint/2010/main" val="283788496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990600" y="533400"/>
            <a:ext cx="8301318" cy="685800"/>
          </a:xfrm>
        </p:spPr>
        <p:txBody>
          <a:bodyPr/>
          <a:lstStyle/>
          <a:p>
            <a:r>
              <a:rPr lang="en-US" altLang="en-US" sz="2400" dirty="0" smtClean="0"/>
              <a:t>Quote from Controller of Fortune 100 Steel Company</a:t>
            </a:r>
          </a:p>
        </p:txBody>
      </p:sp>
      <p:sp>
        <p:nvSpPr>
          <p:cNvPr id="29698" name="Content Placeholder 2"/>
          <p:cNvSpPr>
            <a:spLocks noGrp="1"/>
          </p:cNvSpPr>
          <p:nvPr>
            <p:ph idx="1"/>
          </p:nvPr>
        </p:nvSpPr>
        <p:spPr>
          <a:xfrm>
            <a:off x="381000" y="1703294"/>
            <a:ext cx="8229600" cy="4525963"/>
          </a:xfrm>
        </p:spPr>
        <p:txBody>
          <a:bodyPr/>
          <a:lstStyle/>
          <a:p>
            <a:r>
              <a:rPr lang="en-US" altLang="en-US" sz="2000" dirty="0" smtClean="0"/>
              <a:t>There has been so much turnover in our Accounting and Environmental Affairs Departments that the people who would have prepared the cost reports are no longer with the company.  So I can't tell you much about how that information was gathered and compiled.  Often the information is requested in a form different than from what we use to report under </a:t>
            </a:r>
            <a:r>
              <a:rPr lang="en-US" altLang="en-US" sz="2000" dirty="0" err="1" smtClean="0"/>
              <a:t>GAAP</a:t>
            </a:r>
            <a:r>
              <a:rPr lang="en-US" altLang="en-US" sz="2000" dirty="0" smtClean="0"/>
              <a:t>.  This means that we provide  what we think is correct but it may not have the consistency or reliability of other numbers, just because we don't have a system in place to routinely define and gather the data.  Our intent is to report the information at the lowest cost with the least amount of effort.  We would identify direct costs that we believe are environmental but would not spend a lot of time trying to identify overhead costs or opportunity costs or really exploring the economics of the cost.</a:t>
            </a:r>
          </a:p>
          <a:p>
            <a:pPr>
              <a:buFont typeface="Arial" pitchFamily="34" charset="0"/>
              <a:buNone/>
            </a:pPr>
            <a:endParaRPr lang="en-US" altLang="en-US" sz="2000" dirty="0" smtClean="0"/>
          </a:p>
        </p:txBody>
      </p:sp>
      <p:sp>
        <p:nvSpPr>
          <p:cNvPr id="18437" name="Rectangle 2"/>
          <p:cNvSpPr>
            <a:spLocks noChangeArrowheads="1"/>
          </p:cNvSpPr>
          <p:nvPr/>
        </p:nvSpPr>
        <p:spPr bwMode="auto">
          <a:xfrm>
            <a:off x="860612" y="1981200"/>
            <a:ext cx="7086600" cy="914400"/>
          </a:xfrm>
          <a:prstGeom prst="rect">
            <a:avLst/>
          </a:prstGeom>
          <a:solidFill>
            <a:schemeClr val="accent1"/>
          </a:solidFill>
          <a:ln w="9525">
            <a:solidFill>
              <a:schemeClr val="tx1"/>
            </a:solid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dirty="0">
                <a:solidFill>
                  <a:schemeClr val="bg1"/>
                </a:solidFill>
              </a:rPr>
              <a:t>I can't tell you much about how that information was gathered and compiled.</a:t>
            </a:r>
          </a:p>
        </p:txBody>
      </p:sp>
      <p:sp>
        <p:nvSpPr>
          <p:cNvPr id="18438" name="Rectangle 3"/>
          <p:cNvSpPr>
            <a:spLocks noChangeArrowheads="1"/>
          </p:cNvSpPr>
          <p:nvPr/>
        </p:nvSpPr>
        <p:spPr bwMode="auto">
          <a:xfrm>
            <a:off x="762000" y="5105400"/>
            <a:ext cx="7086600" cy="1295400"/>
          </a:xfrm>
          <a:prstGeom prst="rect">
            <a:avLst/>
          </a:prstGeom>
          <a:solidFill>
            <a:srgbClr val="7030A0"/>
          </a:solidFill>
          <a:ln w="9525">
            <a:solidFill>
              <a:schemeClr val="tx1"/>
            </a:solid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dirty="0">
                <a:solidFill>
                  <a:schemeClr val="bg1"/>
                </a:solidFill>
              </a:rPr>
              <a:t>We would not spend a lot of time trying to identify opportunity costs or really exploring the </a:t>
            </a:r>
            <a:r>
              <a:rPr lang="en-US" altLang="en-US" dirty="0" smtClean="0">
                <a:solidFill>
                  <a:schemeClr val="bg1"/>
                </a:solidFill>
              </a:rPr>
              <a:t>economics.</a:t>
            </a:r>
            <a:endParaRPr lang="en-US" altLang="en-US" dirty="0">
              <a:solidFill>
                <a:schemeClr val="bg1"/>
              </a:solidFill>
            </a:endParaRPr>
          </a:p>
        </p:txBody>
      </p:sp>
      <p:pic>
        <p:nvPicPr>
          <p:cNvPr id="18442" name="Picture 10" descr="Bethlehem Steel Mi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73168"/>
            <a:ext cx="4757738" cy="330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860612" y="3657600"/>
            <a:ext cx="7162800" cy="1143000"/>
          </a:xfrm>
          <a:prstGeom prst="rect">
            <a:avLst/>
          </a:prstGeom>
          <a:solidFill>
            <a:srgbClr val="860000"/>
          </a:solidFill>
          <a:ln w="9525">
            <a:solidFill>
              <a:schemeClr val="tx1"/>
            </a:solidFill>
            <a:round/>
            <a:headEnd/>
            <a:tailEnd/>
          </a:ln>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dirty="0">
                <a:solidFill>
                  <a:schemeClr val="bg1"/>
                </a:solidFill>
              </a:rPr>
              <a:t>We provide  what we think </a:t>
            </a:r>
            <a:r>
              <a:rPr lang="en-US" altLang="en-US" dirty="0" smtClean="0">
                <a:solidFill>
                  <a:schemeClr val="bg1"/>
                </a:solidFill>
              </a:rPr>
              <a:t>is correct but </a:t>
            </a:r>
            <a:r>
              <a:rPr lang="en-US" altLang="en-US" dirty="0">
                <a:solidFill>
                  <a:schemeClr val="bg1"/>
                </a:solidFill>
              </a:rPr>
              <a:t>it may not have the consistency or reliability of  other numbers</a:t>
            </a:r>
          </a:p>
        </p:txBody>
      </p:sp>
    </p:spTree>
    <p:extLst>
      <p:ext uri="{BB962C8B-B14F-4D97-AF65-F5344CB8AC3E}">
        <p14:creationId xmlns:p14="http://schemas.microsoft.com/office/powerpoint/2010/main" val="13455053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P spid="18438"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Environmental Management </a:t>
            </a:r>
            <a:r>
              <a:rPr lang="en-US" dirty="0" smtClean="0"/>
              <a:t>System</a:t>
            </a:r>
            <a:r>
              <a:rPr lang="en-US" dirty="0"/>
              <a:t> </a:t>
            </a:r>
            <a:r>
              <a:rPr lang="en-US" dirty="0" smtClean="0"/>
              <a:t> - ISO 14000</a:t>
            </a:r>
            <a:endParaRPr lang="en-US" dirty="0"/>
          </a:p>
        </p:txBody>
      </p:sp>
    </p:spTree>
    <p:extLst>
      <p:ext uri="{BB962C8B-B14F-4D97-AF65-F5344CB8AC3E}">
        <p14:creationId xmlns:p14="http://schemas.microsoft.com/office/powerpoint/2010/main" val="210128454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Grp="1" noChangeArrowheads="1"/>
          </p:cNvSpPr>
          <p:nvPr>
            <p:ph type="title"/>
          </p:nvPr>
        </p:nvSpPr>
        <p:spPr/>
        <p:txBody>
          <a:bodyPr/>
          <a:lstStyle/>
          <a:p>
            <a:pPr eaLnBrk="1" hangingPunct="1"/>
            <a:r>
              <a:rPr lang="en-US" altLang="en-US" dirty="0" smtClean="0">
                <a:solidFill>
                  <a:schemeClr val="bg2">
                    <a:lumMod val="50000"/>
                  </a:schemeClr>
                </a:solidFill>
              </a:rPr>
              <a:t>Why ISO 14000?</a:t>
            </a:r>
          </a:p>
        </p:txBody>
      </p:sp>
      <p:sp>
        <p:nvSpPr>
          <p:cNvPr id="36867" name="Rectangle 3"/>
          <p:cNvSpPr>
            <a:spLocks noGrp="1" noChangeArrowheads="1"/>
          </p:cNvSpPr>
          <p:nvPr>
            <p:ph idx="1"/>
          </p:nvPr>
        </p:nvSpPr>
        <p:spPr>
          <a:xfrm>
            <a:off x="457200" y="1905000"/>
            <a:ext cx="8458200" cy="4419600"/>
          </a:xfrm>
        </p:spPr>
        <p:txBody>
          <a:bodyPr/>
          <a:lstStyle/>
          <a:p>
            <a:pPr eaLnBrk="1" hangingPunct="1"/>
            <a:r>
              <a:rPr lang="en-US" altLang="en-US" sz="2400" dirty="0" smtClean="0"/>
              <a:t>Multiplicity of environmental standards</a:t>
            </a:r>
          </a:p>
          <a:p>
            <a:pPr lvl="1" eaLnBrk="1" hangingPunct="1"/>
            <a:r>
              <a:rPr lang="en-US" altLang="en-US" sz="2000" dirty="0" smtClean="0"/>
              <a:t>UK - BS 7750, US - Chemical Association Responsible Care ®, EU - Eco-management and Auditing Scheme (EMAS)</a:t>
            </a:r>
          </a:p>
          <a:p>
            <a:pPr eaLnBrk="1" hangingPunct="1"/>
            <a:r>
              <a:rPr lang="en-US" altLang="en-US" sz="2400" dirty="0" smtClean="0"/>
              <a:t>How to communicate company’s intent with consumers, regulators, investors, environmental groups in a standardized manner?</a:t>
            </a:r>
          </a:p>
        </p:txBody>
      </p:sp>
    </p:spTree>
    <p:extLst>
      <p:ext uri="{BB962C8B-B14F-4D97-AF65-F5344CB8AC3E}">
        <p14:creationId xmlns:p14="http://schemas.microsoft.com/office/powerpoint/2010/main" val="41343625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Grp="1" noChangeArrowheads="1"/>
          </p:cNvSpPr>
          <p:nvPr>
            <p:ph type="title"/>
          </p:nvPr>
        </p:nvSpPr>
        <p:spPr/>
        <p:txBody>
          <a:bodyPr/>
          <a:lstStyle/>
          <a:p>
            <a:pPr eaLnBrk="1" hangingPunct="1"/>
            <a:r>
              <a:rPr lang="en-US" altLang="en-US" dirty="0" smtClean="0"/>
              <a:t>ISO 14000 System</a:t>
            </a:r>
          </a:p>
        </p:txBody>
      </p:sp>
      <p:sp>
        <p:nvSpPr>
          <p:cNvPr id="3" name="TextBox 2"/>
          <p:cNvSpPr txBox="1"/>
          <p:nvPr/>
        </p:nvSpPr>
        <p:spPr>
          <a:xfrm>
            <a:off x="1143000" y="5493305"/>
            <a:ext cx="2895600" cy="369332"/>
          </a:xfrm>
          <a:prstGeom prst="rect">
            <a:avLst/>
          </a:prstGeom>
          <a:solidFill>
            <a:schemeClr val="accent3">
              <a:lumMod val="20000"/>
              <a:lumOff val="80000"/>
            </a:schemeClr>
          </a:solidFill>
        </p:spPr>
        <p:txBody>
          <a:bodyPr wrap="square" rtlCol="0">
            <a:spAutoFit/>
          </a:bodyPr>
          <a:lstStyle/>
          <a:p>
            <a:pPr algn="ctr"/>
            <a:r>
              <a:rPr lang="en-US" dirty="0">
                <a:solidFill>
                  <a:srgbClr val="003366"/>
                </a:solidFill>
              </a:rPr>
              <a:t>Organization </a:t>
            </a:r>
            <a:r>
              <a:rPr lang="en-US" dirty="0" smtClean="0">
                <a:solidFill>
                  <a:srgbClr val="003366"/>
                </a:solidFill>
              </a:rPr>
              <a:t>Evaluation</a:t>
            </a:r>
            <a:endParaRPr lang="en-US" dirty="0">
              <a:solidFill>
                <a:srgbClr val="003366"/>
              </a:solidFill>
            </a:endParaRPr>
          </a:p>
        </p:txBody>
      </p:sp>
      <p:sp>
        <p:nvSpPr>
          <p:cNvPr id="7" name="TextBox 6"/>
          <p:cNvSpPr txBox="1"/>
          <p:nvPr/>
        </p:nvSpPr>
        <p:spPr>
          <a:xfrm>
            <a:off x="4800600" y="5511009"/>
            <a:ext cx="2895600" cy="369332"/>
          </a:xfrm>
          <a:prstGeom prst="rect">
            <a:avLst/>
          </a:prstGeom>
          <a:solidFill>
            <a:schemeClr val="accent4">
              <a:lumMod val="20000"/>
              <a:lumOff val="80000"/>
            </a:schemeClr>
          </a:solidFill>
        </p:spPr>
        <p:txBody>
          <a:bodyPr wrap="square" rtlCol="0">
            <a:spAutoFit/>
          </a:bodyPr>
          <a:lstStyle/>
          <a:p>
            <a:pPr algn="ctr"/>
            <a:r>
              <a:rPr lang="en-US" dirty="0">
                <a:solidFill>
                  <a:srgbClr val="003366"/>
                </a:solidFill>
              </a:rPr>
              <a:t>Product </a:t>
            </a:r>
            <a:r>
              <a:rPr lang="en-US" dirty="0" smtClean="0">
                <a:solidFill>
                  <a:srgbClr val="003366"/>
                </a:solidFill>
              </a:rPr>
              <a:t>Evaluation</a:t>
            </a:r>
            <a:endParaRPr lang="en-US" dirty="0">
              <a:solidFill>
                <a:srgbClr val="003366"/>
              </a:solidFill>
            </a:endParaRPr>
          </a:p>
        </p:txBody>
      </p:sp>
      <p:sp>
        <p:nvSpPr>
          <p:cNvPr id="8" name="Text 13"/>
          <p:cNvSpPr txBox="1">
            <a:spLocks noChangeArrowheads="1"/>
          </p:cNvSpPr>
          <p:nvPr/>
        </p:nvSpPr>
        <p:spPr bwMode="auto">
          <a:xfrm>
            <a:off x="6165850" y="4448175"/>
            <a:ext cx="2139950" cy="635000"/>
          </a:xfrm>
          <a:prstGeom prst="rect">
            <a:avLst/>
          </a:prstGeom>
          <a:solidFill>
            <a:schemeClr val="accent2">
              <a:lumMod val="20000"/>
              <a:lumOff val="80000"/>
            </a:schemeClr>
          </a:solidFill>
          <a:ln w="9525">
            <a:solidFill>
              <a:srgbClr xmlns:mc="http://schemas.openxmlformats.org/markup-compatibility/2006" xmlns:a14="http://schemas.microsoft.com/office/drawing/2010/main" val="000000" mc:Ignorable="a14" a14:legacySpreadsheetColorIndex="64"/>
            </a:solidFill>
            <a:prstDash val="solid"/>
            <a:miter lim="800000"/>
            <a:headEnd/>
            <a:tailEnd/>
          </a:ln>
        </p:spPr>
        <p:txBody>
          <a:bodyPr wrap="square" lIns="27432" tIns="22860"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400" b="0" i="0" u="none" strike="noStrike" baseline="0" dirty="0" smtClean="0">
                <a:solidFill>
                  <a:srgbClr val="000000"/>
                </a:solidFill>
                <a:latin typeface="Arial"/>
                <a:cs typeface="Arial"/>
              </a:rPr>
              <a:t>Environmental</a:t>
            </a:r>
            <a:endParaRPr lang="en-US" sz="1400" b="0" i="0" u="none" strike="noStrike" baseline="0" dirty="0">
              <a:solidFill>
                <a:srgbClr val="000000"/>
              </a:solidFill>
              <a:latin typeface="Arial"/>
              <a:cs typeface="Arial"/>
            </a:endParaRPr>
          </a:p>
          <a:p>
            <a:pPr algn="ctr" rtl="0">
              <a:defRPr sz="1000"/>
            </a:pPr>
            <a:r>
              <a:rPr lang="en-US" sz="1400" b="0" i="0" u="none" strike="noStrike" baseline="0" dirty="0">
                <a:solidFill>
                  <a:srgbClr val="000000"/>
                </a:solidFill>
                <a:latin typeface="Arial"/>
                <a:cs typeface="Arial"/>
              </a:rPr>
              <a:t>Aspects in </a:t>
            </a:r>
            <a:r>
              <a:rPr lang="en-US" sz="1400" b="0" i="0" u="none" strike="noStrike" baseline="0" dirty="0" smtClean="0">
                <a:solidFill>
                  <a:srgbClr val="000000"/>
                </a:solidFill>
                <a:latin typeface="Arial"/>
                <a:cs typeface="Arial"/>
              </a:rPr>
              <a:t>Product </a:t>
            </a:r>
            <a:endParaRPr lang="en-US" sz="1400" b="0" i="0" u="none" strike="noStrike" baseline="0" dirty="0">
              <a:solidFill>
                <a:srgbClr val="000000"/>
              </a:solidFill>
              <a:latin typeface="Arial"/>
              <a:cs typeface="Arial"/>
            </a:endParaRPr>
          </a:p>
          <a:p>
            <a:pPr algn="ctr" rtl="0">
              <a:defRPr sz="1000"/>
            </a:pPr>
            <a:r>
              <a:rPr lang="en-US" sz="1400" b="0" i="0" u="none" strike="noStrike" baseline="0" dirty="0">
                <a:solidFill>
                  <a:srgbClr val="000000"/>
                </a:solidFill>
                <a:latin typeface="Arial"/>
                <a:cs typeface="Arial"/>
              </a:rPr>
              <a:t>Standards</a:t>
            </a:r>
          </a:p>
        </p:txBody>
      </p:sp>
      <p:sp>
        <p:nvSpPr>
          <p:cNvPr id="9" name="Text 14"/>
          <p:cNvSpPr txBox="1">
            <a:spLocks noChangeArrowheads="1"/>
          </p:cNvSpPr>
          <p:nvPr/>
        </p:nvSpPr>
        <p:spPr bwMode="auto">
          <a:xfrm>
            <a:off x="4572000" y="4448175"/>
            <a:ext cx="1212850" cy="635000"/>
          </a:xfrm>
          <a:prstGeom prst="rect">
            <a:avLst/>
          </a:prstGeom>
          <a:solidFill>
            <a:schemeClr val="bg1">
              <a:lumMod val="85000"/>
            </a:schemeClr>
          </a:solidFill>
          <a:ln w="9525">
            <a:solidFill>
              <a:srgbClr xmlns:mc="http://schemas.openxmlformats.org/markup-compatibility/2006" xmlns:a14="http://schemas.microsoft.com/office/drawing/2010/main" val="000000" mc:Ignorable="a14" a14:legacySpreadsheetColorIndex="64"/>
            </a:solidFill>
            <a:prstDash val="solid"/>
            <a:miter lim="800000"/>
            <a:headEnd/>
            <a:tailEnd/>
          </a:ln>
        </p:spPr>
        <p:txBody>
          <a:bodyPr wrap="square" lIns="27432" tIns="22860"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400" b="0" i="0" u="none" strike="noStrike" baseline="0" dirty="0" smtClean="0">
                <a:solidFill>
                  <a:srgbClr val="000000"/>
                </a:solidFill>
                <a:latin typeface="Arial"/>
                <a:cs typeface="Arial"/>
              </a:rPr>
              <a:t>Environmental</a:t>
            </a:r>
            <a:endParaRPr lang="en-US" sz="1400" b="0" i="0" u="none" strike="noStrike" baseline="0" dirty="0">
              <a:solidFill>
                <a:srgbClr val="000000"/>
              </a:solidFill>
              <a:latin typeface="Arial"/>
              <a:cs typeface="Arial"/>
            </a:endParaRPr>
          </a:p>
          <a:p>
            <a:pPr algn="ctr" rtl="0">
              <a:defRPr sz="1000"/>
            </a:pPr>
            <a:r>
              <a:rPr lang="en-US" sz="1400" b="0" i="0" u="none" strike="noStrike" baseline="0" dirty="0">
                <a:solidFill>
                  <a:srgbClr val="000000"/>
                </a:solidFill>
                <a:latin typeface="Arial"/>
                <a:cs typeface="Arial"/>
              </a:rPr>
              <a:t>Labeling</a:t>
            </a:r>
          </a:p>
        </p:txBody>
      </p:sp>
      <p:sp>
        <p:nvSpPr>
          <p:cNvPr id="10" name="Text 16"/>
          <p:cNvSpPr txBox="1">
            <a:spLocks noChangeArrowheads="1"/>
          </p:cNvSpPr>
          <p:nvPr/>
        </p:nvSpPr>
        <p:spPr bwMode="auto">
          <a:xfrm>
            <a:off x="4565650" y="3282442"/>
            <a:ext cx="2978150" cy="603757"/>
          </a:xfrm>
          <a:prstGeom prst="rect">
            <a:avLst/>
          </a:prstGeom>
          <a:solidFill>
            <a:schemeClr val="accent4">
              <a:lumMod val="40000"/>
              <a:lumOff val="60000"/>
            </a:schemeClr>
          </a:solidFill>
          <a:ln w="9525">
            <a:solidFill>
              <a:srgbClr xmlns:mc="http://schemas.openxmlformats.org/markup-compatibility/2006" xmlns:a14="http://schemas.microsoft.com/office/drawing/2010/main" val="000000" mc:Ignorable="a14" a14:legacySpreadsheetColorIndex="64"/>
            </a:solidFill>
            <a:prstDash val="solid"/>
            <a:miter lim="800000"/>
            <a:headEnd/>
            <a:tailEnd/>
          </a:ln>
        </p:spPr>
        <p:txBody>
          <a:bodyPr wrap="square" lIns="27432" tIns="22860"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050" b="0" i="0" u="none" strike="noStrike" baseline="0" dirty="0">
              <a:solidFill>
                <a:srgbClr val="000000"/>
              </a:solidFill>
              <a:latin typeface="Arial"/>
              <a:cs typeface="Arial"/>
            </a:endParaRPr>
          </a:p>
          <a:p>
            <a:pPr algn="ctr" rtl="0">
              <a:defRPr sz="1000"/>
            </a:pPr>
            <a:r>
              <a:rPr lang="en-US" sz="1600" b="0" i="0" u="none" strike="noStrike" baseline="0" dirty="0">
                <a:solidFill>
                  <a:srgbClr val="000000"/>
                </a:solidFill>
                <a:latin typeface="Arial"/>
                <a:cs typeface="Arial"/>
              </a:rPr>
              <a:t>Life Cycle </a:t>
            </a:r>
            <a:r>
              <a:rPr lang="en-US" sz="1600" b="0" i="0" u="none" strike="noStrike" dirty="0" smtClean="0">
                <a:solidFill>
                  <a:srgbClr val="000000"/>
                </a:solidFill>
                <a:latin typeface="Arial"/>
                <a:cs typeface="Arial"/>
              </a:rPr>
              <a:t> </a:t>
            </a:r>
            <a:r>
              <a:rPr lang="en-US" sz="1600" b="0" i="0" u="none" strike="noStrike" baseline="0" dirty="0" smtClean="0">
                <a:solidFill>
                  <a:srgbClr val="000000"/>
                </a:solidFill>
                <a:latin typeface="Arial"/>
                <a:cs typeface="Arial"/>
              </a:rPr>
              <a:t>Assessment</a:t>
            </a:r>
            <a:endParaRPr lang="en-US" sz="1600" b="0" i="0" u="none" strike="noStrike" baseline="0" dirty="0">
              <a:solidFill>
                <a:srgbClr val="000000"/>
              </a:solidFill>
              <a:latin typeface="Arial"/>
              <a:cs typeface="Arial"/>
            </a:endParaRPr>
          </a:p>
        </p:txBody>
      </p:sp>
      <p:sp>
        <p:nvSpPr>
          <p:cNvPr id="11" name="Text 17"/>
          <p:cNvSpPr txBox="1">
            <a:spLocks noChangeArrowheads="1"/>
          </p:cNvSpPr>
          <p:nvPr/>
        </p:nvSpPr>
        <p:spPr bwMode="auto">
          <a:xfrm>
            <a:off x="2743200" y="4448175"/>
            <a:ext cx="1447800" cy="635000"/>
          </a:xfrm>
          <a:prstGeom prst="rect">
            <a:avLst/>
          </a:prstGeom>
          <a:solidFill>
            <a:schemeClr val="accent5">
              <a:lumMod val="60000"/>
              <a:lumOff val="40000"/>
            </a:schemeClr>
          </a:solidFill>
          <a:ln w="9525">
            <a:solidFill>
              <a:srgbClr xmlns:mc="http://schemas.openxmlformats.org/markup-compatibility/2006" xmlns:a14="http://schemas.microsoft.com/office/drawing/2010/main" val="000000" mc:Ignorable="a14" a14:legacySpreadsheetColorIndex="64"/>
            </a:solidFill>
            <a:prstDash val="solid"/>
            <a:miter lim="800000"/>
            <a:headEnd/>
            <a:tailEnd/>
          </a:ln>
        </p:spPr>
        <p:txBody>
          <a:bodyPr wrap="square" lIns="27432" tIns="22860"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400" b="0" i="0" u="none" strike="noStrike" baseline="0" dirty="0" smtClean="0">
                <a:solidFill>
                  <a:srgbClr val="000000"/>
                </a:solidFill>
                <a:latin typeface="Arial"/>
                <a:cs typeface="Arial"/>
              </a:rPr>
              <a:t>Environmental</a:t>
            </a:r>
            <a:endParaRPr lang="en-US" sz="1400" b="0" i="0" u="none" strike="noStrike" baseline="0" dirty="0">
              <a:solidFill>
                <a:srgbClr val="000000"/>
              </a:solidFill>
              <a:latin typeface="Arial"/>
              <a:cs typeface="Arial"/>
            </a:endParaRPr>
          </a:p>
          <a:p>
            <a:pPr algn="ctr" rtl="0">
              <a:defRPr sz="1000"/>
            </a:pPr>
            <a:r>
              <a:rPr lang="en-US" sz="1400" b="0" i="0" u="none" strike="noStrike" baseline="0" dirty="0">
                <a:solidFill>
                  <a:srgbClr val="000000"/>
                </a:solidFill>
                <a:latin typeface="Arial"/>
                <a:cs typeface="Arial"/>
              </a:rPr>
              <a:t>Auditing</a:t>
            </a:r>
          </a:p>
        </p:txBody>
      </p:sp>
      <p:sp>
        <p:nvSpPr>
          <p:cNvPr id="12" name="Text 19"/>
          <p:cNvSpPr txBox="1">
            <a:spLocks noChangeArrowheads="1"/>
          </p:cNvSpPr>
          <p:nvPr/>
        </p:nvSpPr>
        <p:spPr bwMode="auto">
          <a:xfrm>
            <a:off x="838200" y="3262312"/>
            <a:ext cx="3124200" cy="623888"/>
          </a:xfrm>
          <a:prstGeom prst="rect">
            <a:avLst/>
          </a:prstGeom>
          <a:solidFill>
            <a:srgbClr val="EDF97F"/>
          </a:solidFill>
          <a:ln w="9525">
            <a:solidFill>
              <a:srgbClr xmlns:mc="http://schemas.openxmlformats.org/markup-compatibility/2006" xmlns:a14="http://schemas.microsoft.com/office/drawing/2010/main" val="000000" mc:Ignorable="a14" a14:legacySpreadsheetColorIndex="64"/>
            </a:solidFill>
            <a:prstDash val="solid"/>
            <a:miter lim="800000"/>
            <a:headEnd/>
            <a:tailEnd/>
          </a:ln>
        </p:spPr>
        <p:txBody>
          <a:bodyPr wrap="square" lIns="27432" tIns="22860"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600" b="0" i="0" u="none" strike="noStrike" baseline="0" dirty="0" smtClean="0">
                <a:solidFill>
                  <a:srgbClr val="000000"/>
                </a:solidFill>
                <a:latin typeface="Arial"/>
                <a:cs typeface="Arial"/>
              </a:rPr>
              <a:t>Environmental</a:t>
            </a:r>
            <a:r>
              <a:rPr lang="en-US" sz="1600" b="0" i="0" u="none" strike="noStrike" dirty="0" smtClean="0">
                <a:solidFill>
                  <a:srgbClr val="000000"/>
                </a:solidFill>
                <a:latin typeface="Arial"/>
                <a:cs typeface="Arial"/>
              </a:rPr>
              <a:t> </a:t>
            </a:r>
            <a:r>
              <a:rPr lang="en-US" sz="1600" b="0" i="0" u="none" strike="noStrike" baseline="0" dirty="0" smtClean="0">
                <a:solidFill>
                  <a:srgbClr val="000000"/>
                </a:solidFill>
                <a:latin typeface="Arial"/>
                <a:cs typeface="Arial"/>
              </a:rPr>
              <a:t>Management</a:t>
            </a:r>
            <a:endParaRPr lang="en-US" sz="1600" b="0" i="0" u="none" strike="noStrike" baseline="0" dirty="0">
              <a:solidFill>
                <a:srgbClr val="000000"/>
              </a:solidFill>
              <a:latin typeface="Arial"/>
              <a:cs typeface="Arial"/>
            </a:endParaRPr>
          </a:p>
          <a:p>
            <a:pPr algn="ctr" rtl="0">
              <a:defRPr sz="1000"/>
            </a:pPr>
            <a:r>
              <a:rPr lang="en-US" sz="1600" b="0" i="0" u="none" strike="noStrike" baseline="0" dirty="0">
                <a:solidFill>
                  <a:srgbClr val="000000"/>
                </a:solidFill>
                <a:latin typeface="Arial"/>
                <a:cs typeface="Arial"/>
              </a:rPr>
              <a:t>Systems</a:t>
            </a:r>
          </a:p>
        </p:txBody>
      </p:sp>
      <p:sp>
        <p:nvSpPr>
          <p:cNvPr id="13" name="Text 21"/>
          <p:cNvSpPr txBox="1">
            <a:spLocks noChangeArrowheads="1"/>
          </p:cNvSpPr>
          <p:nvPr/>
        </p:nvSpPr>
        <p:spPr bwMode="auto">
          <a:xfrm>
            <a:off x="533400" y="4448175"/>
            <a:ext cx="1828800" cy="635000"/>
          </a:xfrm>
          <a:prstGeom prst="rect">
            <a:avLst/>
          </a:prstGeom>
          <a:solidFill>
            <a:schemeClr val="accent6">
              <a:lumMod val="40000"/>
              <a:lumOff val="60000"/>
            </a:schemeClr>
          </a:solidFill>
          <a:ln w="9525">
            <a:solidFill>
              <a:srgbClr xmlns:mc="http://schemas.openxmlformats.org/markup-compatibility/2006" xmlns:a14="http://schemas.microsoft.com/office/drawing/2010/main" val="000000" mc:Ignorable="a14" a14:legacySpreadsheetColorIndex="64"/>
            </a:solidFill>
            <a:prstDash val="solid"/>
            <a:miter lim="800000"/>
            <a:headEnd/>
            <a:tailEnd/>
          </a:ln>
        </p:spPr>
        <p:txBody>
          <a:bodyPr wrap="square" lIns="27432" tIns="22860"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400" b="0" i="0" u="none" strike="noStrike" baseline="0" dirty="0">
                <a:solidFill>
                  <a:srgbClr val="000000"/>
                </a:solidFill>
                <a:latin typeface="Arial"/>
                <a:cs typeface="Arial"/>
              </a:rPr>
              <a:t>Environmental</a:t>
            </a:r>
          </a:p>
          <a:p>
            <a:pPr algn="ctr" rtl="0">
              <a:defRPr sz="1000"/>
            </a:pPr>
            <a:r>
              <a:rPr lang="en-US" sz="1400" b="0" i="0" u="none" strike="noStrike" baseline="0" dirty="0">
                <a:solidFill>
                  <a:srgbClr val="000000"/>
                </a:solidFill>
                <a:latin typeface="Arial"/>
                <a:cs typeface="Arial"/>
              </a:rPr>
              <a:t>Performance</a:t>
            </a:r>
          </a:p>
          <a:p>
            <a:pPr algn="ctr" rtl="0">
              <a:defRPr sz="1000"/>
            </a:pPr>
            <a:r>
              <a:rPr lang="en-US" sz="1400" b="0" i="0" u="none" strike="noStrike" baseline="0" dirty="0">
                <a:solidFill>
                  <a:srgbClr val="000000"/>
                </a:solidFill>
                <a:latin typeface="Arial"/>
                <a:cs typeface="Arial"/>
              </a:rPr>
              <a:t>Evaluation</a:t>
            </a:r>
          </a:p>
        </p:txBody>
      </p:sp>
      <p:sp>
        <p:nvSpPr>
          <p:cNvPr id="16" name="Text 27"/>
          <p:cNvSpPr txBox="1">
            <a:spLocks noChangeArrowheads="1"/>
          </p:cNvSpPr>
          <p:nvPr/>
        </p:nvSpPr>
        <p:spPr bwMode="auto">
          <a:xfrm>
            <a:off x="2743200" y="2103437"/>
            <a:ext cx="3505200" cy="279400"/>
          </a:xfrm>
          <a:prstGeom prst="rect">
            <a:avLst/>
          </a:prstGeom>
          <a:solidFill>
            <a:schemeClr val="bg2">
              <a:lumMod val="20000"/>
              <a:lumOff val="80000"/>
            </a:schemeClr>
          </a:solidFill>
          <a:ln w="9525">
            <a:solidFill>
              <a:srgbClr xmlns:mc="http://schemas.openxmlformats.org/markup-compatibility/2006" xmlns:a14="http://schemas.microsoft.com/office/drawing/2010/main" val="000000" mc:Ignorable="a14" a14:legacySpreadsheetColorIndex="64"/>
            </a:solidFill>
            <a:prstDash val="solid"/>
            <a:miter lim="800000"/>
            <a:headEnd/>
            <a:tailEnd/>
          </a:ln>
        </p:spPr>
        <p:txBody>
          <a:bodyPr wrap="square" lIns="27432" tIns="22860"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600" i="0" u="none" strike="noStrike" baseline="0" dirty="0">
                <a:solidFill>
                  <a:srgbClr val="000000"/>
                </a:solidFill>
                <a:latin typeface="Arial"/>
                <a:cs typeface="Arial"/>
              </a:rPr>
              <a:t>Environmental Management</a:t>
            </a:r>
          </a:p>
        </p:txBody>
      </p:sp>
      <p:sp>
        <p:nvSpPr>
          <p:cNvPr id="17" name="Line 28"/>
          <p:cNvSpPr>
            <a:spLocks noChangeShapeType="1"/>
          </p:cNvSpPr>
          <p:nvPr/>
        </p:nvSpPr>
        <p:spPr bwMode="auto">
          <a:xfrm flipH="1">
            <a:off x="3048000" y="2382837"/>
            <a:ext cx="1517650" cy="860425"/>
          </a:xfrm>
          <a:prstGeom prst="line">
            <a:avLst/>
          </a:prstGeom>
          <a:noFill/>
          <a:ln w="9525">
            <a:solidFill>
              <a:srgbClr xmlns:mc="http://schemas.openxmlformats.org/markup-compatibility/2006" xmlns:a14="http://schemas.microsoft.com/office/drawing/2010/main" val="000000" mc:Ignorable="a14" a14:legacySpreadsheetColorIndex="64"/>
            </a:solidFill>
            <a:round/>
            <a:headEnd/>
            <a:tailEnd type="triangle" w="sm" len="med"/>
          </a:ln>
          <a:extLst>
            <a:ext uri="{909E8E84-426E-40dd-AFC4-6F175D3DCCD1}">
              <a14:hiddenFill xmlns:a14="http://schemas.microsoft.com/office/drawing/2010/main">
                <a:noFill/>
              </a14:hiddenFill>
            </a:ext>
          </a:extLst>
        </p:spPr>
        <p:txBody>
          <a:bodyPr/>
          <a:lstStyle/>
          <a:p>
            <a:endParaRPr lang="en-US"/>
          </a:p>
        </p:txBody>
      </p:sp>
      <p:sp>
        <p:nvSpPr>
          <p:cNvPr id="18" name="Line 29"/>
          <p:cNvSpPr>
            <a:spLocks noChangeShapeType="1"/>
          </p:cNvSpPr>
          <p:nvPr/>
        </p:nvSpPr>
        <p:spPr bwMode="auto">
          <a:xfrm>
            <a:off x="4565650" y="2382837"/>
            <a:ext cx="1530350" cy="841375"/>
          </a:xfrm>
          <a:prstGeom prst="line">
            <a:avLst/>
          </a:prstGeom>
          <a:noFill/>
          <a:ln w="9525">
            <a:solidFill>
              <a:srgbClr xmlns:mc="http://schemas.openxmlformats.org/markup-compatibility/2006" xmlns:a14="http://schemas.microsoft.com/office/drawing/2010/main" val="000000" mc:Ignorable="a14" a14:legacySpreadsheetColorIndex="64"/>
            </a:solidFill>
            <a:round/>
            <a:headEnd/>
            <a:tailEnd type="triangle" w="sm"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1198057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990600"/>
            <a:ext cx="6781800" cy="523220"/>
          </a:xfrm>
          <a:prstGeom prst="rect">
            <a:avLst/>
          </a:prstGeom>
          <a:noFill/>
        </p:spPr>
        <p:txBody>
          <a:bodyPr wrap="square" rtlCol="0">
            <a:spAutoFit/>
          </a:bodyPr>
          <a:lstStyle/>
          <a:p>
            <a:r>
              <a:rPr lang="en-US" sz="2800" b="1" dirty="0">
                <a:solidFill>
                  <a:schemeClr val="bg2">
                    <a:lumMod val="50000"/>
                  </a:schemeClr>
                </a:solidFill>
              </a:rPr>
              <a:t>ENVIRONMENTAL </a:t>
            </a:r>
            <a:r>
              <a:rPr lang="en-US" sz="2800" b="1" dirty="0" smtClean="0">
                <a:solidFill>
                  <a:schemeClr val="bg2">
                    <a:lumMod val="50000"/>
                  </a:schemeClr>
                </a:solidFill>
              </a:rPr>
              <a:t>MANAGEMENT SYSTEM</a:t>
            </a:r>
            <a:endParaRPr lang="en-US" sz="2800" b="1" dirty="0">
              <a:solidFill>
                <a:schemeClr val="bg2">
                  <a:lumMod val="50000"/>
                </a:schemeClr>
              </a:solidFill>
            </a:endParaRPr>
          </a:p>
        </p:txBody>
      </p:sp>
      <p:sp>
        <p:nvSpPr>
          <p:cNvPr id="3" name="TextBox 2"/>
          <p:cNvSpPr txBox="1"/>
          <p:nvPr/>
        </p:nvSpPr>
        <p:spPr>
          <a:xfrm>
            <a:off x="1143000" y="6076759"/>
            <a:ext cx="4953000" cy="381000"/>
          </a:xfrm>
          <a:prstGeom prst="rect">
            <a:avLst/>
          </a:prstGeom>
          <a:solidFill>
            <a:schemeClr val="accent3">
              <a:lumMod val="40000"/>
              <a:lumOff val="60000"/>
            </a:schemeClr>
          </a:solidFill>
        </p:spPr>
        <p:txBody>
          <a:bodyPr wrap="square" rtlCol="0">
            <a:spAutoFit/>
          </a:bodyPr>
          <a:lstStyle/>
          <a:p>
            <a:pPr algn="ctr"/>
            <a:r>
              <a:rPr lang="en-US" dirty="0">
                <a:solidFill>
                  <a:srgbClr val="003366"/>
                </a:solidFill>
              </a:rPr>
              <a:t>PDCA-Plan, </a:t>
            </a:r>
            <a:r>
              <a:rPr lang="en-US" dirty="0" smtClean="0">
                <a:solidFill>
                  <a:srgbClr val="003366"/>
                </a:solidFill>
              </a:rPr>
              <a:t>Do</a:t>
            </a:r>
            <a:r>
              <a:rPr lang="en-US" dirty="0">
                <a:solidFill>
                  <a:srgbClr val="003366"/>
                </a:solidFill>
              </a:rPr>
              <a:t>, </a:t>
            </a:r>
            <a:r>
              <a:rPr lang="en-US" dirty="0" smtClean="0">
                <a:solidFill>
                  <a:srgbClr val="003366"/>
                </a:solidFill>
              </a:rPr>
              <a:t>Check</a:t>
            </a:r>
            <a:r>
              <a:rPr lang="en-US" dirty="0">
                <a:solidFill>
                  <a:srgbClr val="003366"/>
                </a:solidFill>
              </a:rPr>
              <a:t>, </a:t>
            </a:r>
            <a:r>
              <a:rPr lang="en-US" dirty="0" smtClean="0">
                <a:solidFill>
                  <a:srgbClr val="003366"/>
                </a:solidFill>
              </a:rPr>
              <a:t>Act </a:t>
            </a:r>
            <a:r>
              <a:rPr lang="en-US" dirty="0">
                <a:solidFill>
                  <a:srgbClr val="003366"/>
                </a:solidFill>
              </a:rPr>
              <a:t>cycle</a:t>
            </a:r>
          </a:p>
        </p:txBody>
      </p:sp>
      <p:grpSp>
        <p:nvGrpSpPr>
          <p:cNvPr id="20" name="Group 19"/>
          <p:cNvGrpSpPr/>
          <p:nvPr/>
        </p:nvGrpSpPr>
        <p:grpSpPr>
          <a:xfrm>
            <a:off x="609600" y="1841086"/>
            <a:ext cx="6204857" cy="3797714"/>
            <a:chOff x="0" y="990600"/>
            <a:chExt cx="8763000" cy="5656263"/>
          </a:xfrm>
        </p:grpSpPr>
        <p:sp>
          <p:nvSpPr>
            <p:cNvPr id="21" name="AutoShape 3"/>
            <p:cNvSpPr>
              <a:spLocks noChangeArrowheads="1"/>
            </p:cNvSpPr>
            <p:nvPr/>
          </p:nvSpPr>
          <p:spPr bwMode="auto">
            <a:xfrm>
              <a:off x="4572000" y="3124200"/>
              <a:ext cx="3810000" cy="1219200"/>
            </a:xfrm>
            <a:prstGeom prst="flowChartInputOutput">
              <a:avLst/>
            </a:prstGeom>
            <a:solidFill>
              <a:schemeClr val="accent6">
                <a:lumMod val="40000"/>
                <a:lumOff val="6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a:latin typeface="Times New Roman" pitchFamily="18" charset="0"/>
                </a:rPr>
                <a:t>Environmental policy</a:t>
              </a:r>
            </a:p>
          </p:txBody>
        </p:sp>
        <p:sp>
          <p:nvSpPr>
            <p:cNvPr id="22" name="AutoShape 4"/>
            <p:cNvSpPr>
              <a:spLocks noChangeArrowheads="1"/>
            </p:cNvSpPr>
            <p:nvPr/>
          </p:nvSpPr>
          <p:spPr bwMode="auto">
            <a:xfrm>
              <a:off x="4572000" y="3962400"/>
              <a:ext cx="3810000" cy="1219200"/>
            </a:xfrm>
            <a:prstGeom prst="flowChartInputOutput">
              <a:avLst/>
            </a:prstGeom>
            <a:solidFill>
              <a:srgbClr val="92D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a:latin typeface="Times New Roman" pitchFamily="18" charset="0"/>
                </a:rPr>
                <a:t>Planning</a:t>
              </a:r>
            </a:p>
          </p:txBody>
        </p:sp>
        <p:sp>
          <p:nvSpPr>
            <p:cNvPr id="23" name="Arc 5"/>
            <p:cNvSpPr>
              <a:spLocks/>
            </p:cNvSpPr>
            <p:nvPr/>
          </p:nvSpPr>
          <p:spPr bwMode="auto">
            <a:xfrm>
              <a:off x="8077200" y="3657600"/>
              <a:ext cx="228600" cy="381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762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sp>
          <p:nvSpPr>
            <p:cNvPr id="24" name="Arc 6"/>
            <p:cNvSpPr>
              <a:spLocks/>
            </p:cNvSpPr>
            <p:nvPr/>
          </p:nvSpPr>
          <p:spPr bwMode="auto">
            <a:xfrm rot="5518698">
              <a:off x="7614444" y="4339431"/>
              <a:ext cx="992188" cy="384175"/>
            </a:xfrm>
            <a:custGeom>
              <a:avLst/>
              <a:gdLst>
                <a:gd name="G0" fmla="+- 0 0 0"/>
                <a:gd name="G1" fmla="+- 21600 0 0"/>
                <a:gd name="G2" fmla="+- 21600 0 0"/>
                <a:gd name="T0" fmla="*/ 0 w 21600"/>
                <a:gd name="T1" fmla="*/ 0 h 22633"/>
                <a:gd name="T2" fmla="*/ 21575 w 21600"/>
                <a:gd name="T3" fmla="*/ 22633 h 22633"/>
                <a:gd name="T4" fmla="*/ 0 w 21600"/>
                <a:gd name="T5" fmla="*/ 21600 h 22633"/>
              </a:gdLst>
              <a:ahLst/>
              <a:cxnLst>
                <a:cxn ang="0">
                  <a:pos x="T0" y="T1"/>
                </a:cxn>
                <a:cxn ang="0">
                  <a:pos x="T2" y="T3"/>
                </a:cxn>
                <a:cxn ang="0">
                  <a:pos x="T4" y="T5"/>
                </a:cxn>
              </a:cxnLst>
              <a:rect l="0" t="0" r="r" b="b"/>
              <a:pathLst>
                <a:path w="21600" h="22633" fill="none" extrusionOk="0">
                  <a:moveTo>
                    <a:pt x="0" y="0"/>
                  </a:moveTo>
                  <a:cubicBezTo>
                    <a:pt x="11929" y="0"/>
                    <a:pt x="21600" y="9670"/>
                    <a:pt x="21600" y="21600"/>
                  </a:cubicBezTo>
                  <a:cubicBezTo>
                    <a:pt x="21600" y="21944"/>
                    <a:pt x="21591" y="22288"/>
                    <a:pt x="21575" y="22633"/>
                  </a:cubicBezTo>
                </a:path>
                <a:path w="21600" h="22633" stroke="0" extrusionOk="0">
                  <a:moveTo>
                    <a:pt x="0" y="0"/>
                  </a:moveTo>
                  <a:cubicBezTo>
                    <a:pt x="11929" y="0"/>
                    <a:pt x="21600" y="9670"/>
                    <a:pt x="21600" y="21600"/>
                  </a:cubicBezTo>
                  <a:cubicBezTo>
                    <a:pt x="21600" y="21944"/>
                    <a:pt x="21591" y="22288"/>
                    <a:pt x="21575" y="22633"/>
                  </a:cubicBezTo>
                  <a:lnTo>
                    <a:pt x="0" y="21600"/>
                  </a:lnTo>
                  <a:close/>
                </a:path>
              </a:pathLst>
            </a:custGeom>
            <a:noFill/>
            <a:ln w="762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sp>
          <p:nvSpPr>
            <p:cNvPr id="25" name="AutoShape 7"/>
            <p:cNvSpPr>
              <a:spLocks noChangeArrowheads="1"/>
            </p:cNvSpPr>
            <p:nvPr/>
          </p:nvSpPr>
          <p:spPr bwMode="auto">
            <a:xfrm>
              <a:off x="4953000" y="4876800"/>
              <a:ext cx="3810000" cy="1219200"/>
            </a:xfrm>
            <a:prstGeom prst="flowChartInputOutput">
              <a:avLst/>
            </a:prstGeom>
            <a:solidFill>
              <a:srgbClr val="FFC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dirty="0">
                  <a:latin typeface="Times New Roman" pitchFamily="18" charset="0"/>
                </a:rPr>
                <a:t>Implementation </a:t>
              </a:r>
              <a:br>
                <a:rPr lang="en-US" altLang="en-US" sz="1600" dirty="0">
                  <a:latin typeface="Times New Roman" pitchFamily="18" charset="0"/>
                </a:rPr>
              </a:br>
              <a:r>
                <a:rPr lang="en-US" altLang="en-US" sz="1600" dirty="0">
                  <a:latin typeface="Times New Roman" pitchFamily="18" charset="0"/>
                </a:rPr>
                <a:t>and operation</a:t>
              </a:r>
            </a:p>
          </p:txBody>
        </p:sp>
        <p:sp>
          <p:nvSpPr>
            <p:cNvPr id="26" name="Arc 8"/>
            <p:cNvSpPr>
              <a:spLocks/>
            </p:cNvSpPr>
            <p:nvPr/>
          </p:nvSpPr>
          <p:spPr bwMode="auto">
            <a:xfrm rot="5518698">
              <a:off x="5024438" y="5254625"/>
              <a:ext cx="457200" cy="2120900"/>
            </a:xfrm>
            <a:custGeom>
              <a:avLst/>
              <a:gdLst>
                <a:gd name="G0" fmla="+- 0 0 0"/>
                <a:gd name="G1" fmla="+- 21469 0 0"/>
                <a:gd name="G2" fmla="+- 21600 0 0"/>
                <a:gd name="T0" fmla="*/ 2377 w 21600"/>
                <a:gd name="T1" fmla="*/ 0 h 22502"/>
                <a:gd name="T2" fmla="*/ 21575 w 21600"/>
                <a:gd name="T3" fmla="*/ 22502 h 22502"/>
                <a:gd name="T4" fmla="*/ 0 w 21600"/>
                <a:gd name="T5" fmla="*/ 21469 h 22502"/>
              </a:gdLst>
              <a:ahLst/>
              <a:cxnLst>
                <a:cxn ang="0">
                  <a:pos x="T0" y="T1"/>
                </a:cxn>
                <a:cxn ang="0">
                  <a:pos x="T2" y="T3"/>
                </a:cxn>
                <a:cxn ang="0">
                  <a:pos x="T4" y="T5"/>
                </a:cxn>
              </a:cxnLst>
              <a:rect l="0" t="0" r="r" b="b"/>
              <a:pathLst>
                <a:path w="21600" h="22502" fill="none" extrusionOk="0">
                  <a:moveTo>
                    <a:pt x="2376" y="0"/>
                  </a:moveTo>
                  <a:cubicBezTo>
                    <a:pt x="13319" y="1211"/>
                    <a:pt x="21600" y="10459"/>
                    <a:pt x="21600" y="21469"/>
                  </a:cubicBezTo>
                  <a:cubicBezTo>
                    <a:pt x="21600" y="21813"/>
                    <a:pt x="21591" y="22157"/>
                    <a:pt x="21575" y="22502"/>
                  </a:cubicBezTo>
                </a:path>
                <a:path w="21600" h="22502" stroke="0" extrusionOk="0">
                  <a:moveTo>
                    <a:pt x="2376" y="0"/>
                  </a:moveTo>
                  <a:cubicBezTo>
                    <a:pt x="13319" y="1211"/>
                    <a:pt x="21600" y="10459"/>
                    <a:pt x="21600" y="21469"/>
                  </a:cubicBezTo>
                  <a:cubicBezTo>
                    <a:pt x="21600" y="21813"/>
                    <a:pt x="21591" y="22157"/>
                    <a:pt x="21575" y="22502"/>
                  </a:cubicBezTo>
                  <a:lnTo>
                    <a:pt x="0" y="21469"/>
                  </a:lnTo>
                  <a:close/>
                </a:path>
              </a:pathLst>
            </a:custGeom>
            <a:noFill/>
            <a:ln w="762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sp>
          <p:nvSpPr>
            <p:cNvPr id="27" name="Arc 9"/>
            <p:cNvSpPr>
              <a:spLocks/>
            </p:cNvSpPr>
            <p:nvPr/>
          </p:nvSpPr>
          <p:spPr bwMode="auto">
            <a:xfrm rot="20736865" flipH="1" flipV="1">
              <a:off x="3008313" y="3360738"/>
              <a:ext cx="917575" cy="3286125"/>
            </a:xfrm>
            <a:custGeom>
              <a:avLst/>
              <a:gdLst>
                <a:gd name="G0" fmla="+- 0 0 0"/>
                <a:gd name="G1" fmla="+- 21469 0 0"/>
                <a:gd name="G2" fmla="+- 21600 0 0"/>
                <a:gd name="T0" fmla="*/ 2377 w 15808"/>
                <a:gd name="T1" fmla="*/ 0 h 21469"/>
                <a:gd name="T2" fmla="*/ 15808 w 15808"/>
                <a:gd name="T3" fmla="*/ 6750 h 21469"/>
                <a:gd name="T4" fmla="*/ 0 w 15808"/>
                <a:gd name="T5" fmla="*/ 21469 h 21469"/>
              </a:gdLst>
              <a:ahLst/>
              <a:cxnLst>
                <a:cxn ang="0">
                  <a:pos x="T0" y="T1"/>
                </a:cxn>
                <a:cxn ang="0">
                  <a:pos x="T2" y="T3"/>
                </a:cxn>
                <a:cxn ang="0">
                  <a:pos x="T4" y="T5"/>
                </a:cxn>
              </a:cxnLst>
              <a:rect l="0" t="0" r="r" b="b"/>
              <a:pathLst>
                <a:path w="15808" h="21469" fill="none" extrusionOk="0">
                  <a:moveTo>
                    <a:pt x="2376" y="0"/>
                  </a:moveTo>
                  <a:cubicBezTo>
                    <a:pt x="7517" y="569"/>
                    <a:pt x="12283" y="2964"/>
                    <a:pt x="15808" y="6749"/>
                  </a:cubicBezTo>
                </a:path>
                <a:path w="15808" h="21469" stroke="0" extrusionOk="0">
                  <a:moveTo>
                    <a:pt x="2376" y="0"/>
                  </a:moveTo>
                  <a:cubicBezTo>
                    <a:pt x="7517" y="569"/>
                    <a:pt x="12283" y="2964"/>
                    <a:pt x="15808" y="6749"/>
                  </a:cubicBezTo>
                  <a:lnTo>
                    <a:pt x="0" y="21469"/>
                  </a:lnTo>
                  <a:close/>
                </a:path>
              </a:pathLst>
            </a:custGeom>
            <a:noFill/>
            <a:ln w="762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sp>
          <p:nvSpPr>
            <p:cNvPr id="28" name="Arc 10"/>
            <p:cNvSpPr>
              <a:spLocks/>
            </p:cNvSpPr>
            <p:nvPr/>
          </p:nvSpPr>
          <p:spPr bwMode="auto">
            <a:xfrm rot="20736865" flipH="1" flipV="1">
              <a:off x="1752600" y="1685925"/>
              <a:ext cx="217488" cy="3171825"/>
            </a:xfrm>
            <a:custGeom>
              <a:avLst/>
              <a:gdLst>
                <a:gd name="G0" fmla="+- 0 0 0"/>
                <a:gd name="G1" fmla="+- 21469 0 0"/>
                <a:gd name="G2" fmla="+- 21600 0 0"/>
                <a:gd name="T0" fmla="*/ 2377 w 15808"/>
                <a:gd name="T1" fmla="*/ 0 h 21469"/>
                <a:gd name="T2" fmla="*/ 15808 w 15808"/>
                <a:gd name="T3" fmla="*/ 6750 h 21469"/>
                <a:gd name="T4" fmla="*/ 0 w 15808"/>
                <a:gd name="T5" fmla="*/ 21469 h 21469"/>
              </a:gdLst>
              <a:ahLst/>
              <a:cxnLst>
                <a:cxn ang="0">
                  <a:pos x="T0" y="T1"/>
                </a:cxn>
                <a:cxn ang="0">
                  <a:pos x="T2" y="T3"/>
                </a:cxn>
                <a:cxn ang="0">
                  <a:pos x="T4" y="T5"/>
                </a:cxn>
              </a:cxnLst>
              <a:rect l="0" t="0" r="r" b="b"/>
              <a:pathLst>
                <a:path w="15808" h="21469" fill="none" extrusionOk="0">
                  <a:moveTo>
                    <a:pt x="2376" y="0"/>
                  </a:moveTo>
                  <a:cubicBezTo>
                    <a:pt x="7517" y="569"/>
                    <a:pt x="12283" y="2964"/>
                    <a:pt x="15808" y="6749"/>
                  </a:cubicBezTo>
                </a:path>
                <a:path w="15808" h="21469" stroke="0" extrusionOk="0">
                  <a:moveTo>
                    <a:pt x="2376" y="0"/>
                  </a:moveTo>
                  <a:cubicBezTo>
                    <a:pt x="7517" y="569"/>
                    <a:pt x="12283" y="2964"/>
                    <a:pt x="15808" y="6749"/>
                  </a:cubicBezTo>
                  <a:lnTo>
                    <a:pt x="0" y="21469"/>
                  </a:lnTo>
                  <a:close/>
                </a:path>
              </a:pathLst>
            </a:custGeom>
            <a:noFill/>
            <a:ln w="762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sp>
          <p:nvSpPr>
            <p:cNvPr id="29" name="Oval 11"/>
            <p:cNvSpPr>
              <a:spLocks noChangeArrowheads="1"/>
            </p:cNvSpPr>
            <p:nvPr/>
          </p:nvSpPr>
          <p:spPr bwMode="auto">
            <a:xfrm>
              <a:off x="3124200" y="1143000"/>
              <a:ext cx="3124200" cy="1143000"/>
            </a:xfrm>
            <a:prstGeom prst="ellipse">
              <a:avLst/>
            </a:prstGeom>
            <a:noFill/>
            <a:ln w="762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a:latin typeface="Times New Roman" pitchFamily="18" charset="0"/>
                </a:rPr>
                <a:t>Continual Improvement</a:t>
              </a:r>
            </a:p>
          </p:txBody>
        </p:sp>
        <p:sp>
          <p:nvSpPr>
            <p:cNvPr id="30" name="AutoShape 12"/>
            <p:cNvSpPr>
              <a:spLocks noChangeArrowheads="1"/>
            </p:cNvSpPr>
            <p:nvPr/>
          </p:nvSpPr>
          <p:spPr bwMode="auto">
            <a:xfrm>
              <a:off x="0" y="2971800"/>
              <a:ext cx="3810000" cy="1219200"/>
            </a:xfrm>
            <a:prstGeom prst="flowChartInputOutput">
              <a:avLst/>
            </a:prstGeom>
            <a:solidFill>
              <a:schemeClr val="bg2">
                <a:lumMod val="20000"/>
                <a:lumOff val="8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a:latin typeface="Times New Roman" pitchFamily="18" charset="0"/>
                </a:rPr>
                <a:t>Management review</a:t>
              </a:r>
            </a:p>
          </p:txBody>
        </p:sp>
        <p:sp>
          <p:nvSpPr>
            <p:cNvPr id="31" name="AutoShape 13"/>
            <p:cNvSpPr>
              <a:spLocks noChangeArrowheads="1"/>
            </p:cNvSpPr>
            <p:nvPr/>
          </p:nvSpPr>
          <p:spPr bwMode="auto">
            <a:xfrm>
              <a:off x="0" y="4724400"/>
              <a:ext cx="3810000" cy="1219200"/>
            </a:xfrm>
            <a:prstGeom prst="flowChartInputOutput">
              <a:avLst/>
            </a:prstGeom>
            <a:solidFill>
              <a:schemeClr val="accent4">
                <a:lumMod val="40000"/>
                <a:lumOff val="6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dirty="0">
                  <a:latin typeface="Times New Roman" pitchFamily="18" charset="0"/>
                </a:rPr>
                <a:t>Checking and </a:t>
              </a:r>
              <a:br>
                <a:rPr lang="en-US" altLang="en-US" sz="1600" dirty="0">
                  <a:latin typeface="Times New Roman" pitchFamily="18" charset="0"/>
                </a:rPr>
              </a:br>
              <a:r>
                <a:rPr lang="en-US" altLang="en-US" sz="1600" dirty="0">
                  <a:latin typeface="Times New Roman" pitchFamily="18" charset="0"/>
                </a:rPr>
                <a:t>corrective action</a:t>
              </a:r>
            </a:p>
          </p:txBody>
        </p:sp>
        <p:sp>
          <p:nvSpPr>
            <p:cNvPr id="32" name="Freeform 14"/>
            <p:cNvSpPr>
              <a:spLocks/>
            </p:cNvSpPr>
            <p:nvPr/>
          </p:nvSpPr>
          <p:spPr bwMode="auto">
            <a:xfrm>
              <a:off x="1282700" y="1524000"/>
              <a:ext cx="1765300" cy="1447800"/>
            </a:xfrm>
            <a:custGeom>
              <a:avLst/>
              <a:gdLst>
                <a:gd name="T0" fmla="*/ 56 w 1112"/>
                <a:gd name="T1" fmla="*/ 912 h 912"/>
                <a:gd name="T2" fmla="*/ 8 w 1112"/>
                <a:gd name="T3" fmla="*/ 720 h 912"/>
                <a:gd name="T4" fmla="*/ 104 w 1112"/>
                <a:gd name="T5" fmla="*/ 480 h 912"/>
                <a:gd name="T6" fmla="*/ 392 w 1112"/>
                <a:gd name="T7" fmla="*/ 240 h 912"/>
                <a:gd name="T8" fmla="*/ 776 w 1112"/>
                <a:gd name="T9" fmla="*/ 96 h 912"/>
                <a:gd name="T10" fmla="*/ 1112 w 1112"/>
                <a:gd name="T11" fmla="*/ 0 h 912"/>
              </a:gdLst>
              <a:ahLst/>
              <a:cxnLst>
                <a:cxn ang="0">
                  <a:pos x="T0" y="T1"/>
                </a:cxn>
                <a:cxn ang="0">
                  <a:pos x="T2" y="T3"/>
                </a:cxn>
                <a:cxn ang="0">
                  <a:pos x="T4" y="T5"/>
                </a:cxn>
                <a:cxn ang="0">
                  <a:pos x="T6" y="T7"/>
                </a:cxn>
                <a:cxn ang="0">
                  <a:pos x="T8" y="T9"/>
                </a:cxn>
                <a:cxn ang="0">
                  <a:pos x="T10" y="T11"/>
                </a:cxn>
              </a:cxnLst>
              <a:rect l="0" t="0" r="r" b="b"/>
              <a:pathLst>
                <a:path w="1112" h="912">
                  <a:moveTo>
                    <a:pt x="56" y="912"/>
                  </a:moveTo>
                  <a:cubicBezTo>
                    <a:pt x="28" y="852"/>
                    <a:pt x="0" y="792"/>
                    <a:pt x="8" y="720"/>
                  </a:cubicBezTo>
                  <a:cubicBezTo>
                    <a:pt x="16" y="648"/>
                    <a:pt x="40" y="560"/>
                    <a:pt x="104" y="480"/>
                  </a:cubicBezTo>
                  <a:cubicBezTo>
                    <a:pt x="168" y="400"/>
                    <a:pt x="280" y="304"/>
                    <a:pt x="392" y="240"/>
                  </a:cubicBezTo>
                  <a:cubicBezTo>
                    <a:pt x="504" y="176"/>
                    <a:pt x="656" y="136"/>
                    <a:pt x="776" y="96"/>
                  </a:cubicBezTo>
                  <a:cubicBezTo>
                    <a:pt x="896" y="56"/>
                    <a:pt x="1064" y="16"/>
                    <a:pt x="1112" y="0"/>
                  </a:cubicBez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sp>
          <p:nvSpPr>
            <p:cNvPr id="33" name="Rectangle 16"/>
            <p:cNvSpPr>
              <a:spLocks noChangeArrowheads="1"/>
            </p:cNvSpPr>
            <p:nvPr/>
          </p:nvSpPr>
          <p:spPr bwMode="auto">
            <a:xfrm>
              <a:off x="3124200" y="1371600"/>
              <a:ext cx="228600" cy="2286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sp>
          <p:nvSpPr>
            <p:cNvPr id="34" name="Arc 15"/>
            <p:cNvSpPr>
              <a:spLocks/>
            </p:cNvSpPr>
            <p:nvPr/>
          </p:nvSpPr>
          <p:spPr bwMode="auto">
            <a:xfrm flipH="1">
              <a:off x="3124200" y="990600"/>
              <a:ext cx="990600" cy="609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76200">
              <a:solidFill>
                <a:schemeClr val="tx1"/>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grpSp>
    </p:spTree>
    <p:extLst>
      <p:ext uri="{BB962C8B-B14F-4D97-AF65-F5344CB8AC3E}">
        <p14:creationId xmlns:p14="http://schemas.microsoft.com/office/powerpoint/2010/main" val="73054421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Relevance</a:t>
            </a:r>
            <a:endParaRPr lang="en-US" dirty="0"/>
          </a:p>
        </p:txBody>
      </p:sp>
      <p:sp>
        <p:nvSpPr>
          <p:cNvPr id="3" name="Content Placeholder 2"/>
          <p:cNvSpPr>
            <a:spLocks noGrp="1"/>
          </p:cNvSpPr>
          <p:nvPr>
            <p:ph idx="1"/>
          </p:nvPr>
        </p:nvSpPr>
        <p:spPr/>
        <p:txBody>
          <a:bodyPr/>
          <a:lstStyle/>
          <a:p>
            <a:r>
              <a:rPr lang="en-US" dirty="0" smtClean="0"/>
              <a:t>Relevance for </a:t>
            </a:r>
            <a:r>
              <a:rPr lang="en-US" dirty="0" smtClean="0">
                <a:solidFill>
                  <a:srgbClr val="008000"/>
                </a:solidFill>
              </a:rPr>
              <a:t>Valuation</a:t>
            </a:r>
            <a:r>
              <a:rPr lang="en-US" dirty="0" smtClean="0"/>
              <a:t> versus Relevance for </a:t>
            </a:r>
            <a:r>
              <a:rPr lang="en-US" dirty="0" smtClean="0">
                <a:solidFill>
                  <a:srgbClr val="FF0000"/>
                </a:solidFill>
              </a:rPr>
              <a:t>Decision Making</a:t>
            </a:r>
          </a:p>
          <a:p>
            <a:r>
              <a:rPr lang="en-US" dirty="0" smtClean="0"/>
              <a:t>Learning Curves</a:t>
            </a:r>
          </a:p>
          <a:p>
            <a:r>
              <a:rPr lang="en-US" dirty="0" smtClean="0"/>
              <a:t>Cost Elasticity</a:t>
            </a:r>
          </a:p>
          <a:p>
            <a:r>
              <a:rPr lang="en-US" dirty="0" smtClean="0"/>
              <a:t>B to B Contracting</a:t>
            </a:r>
            <a:endParaRPr lang="en-US" dirty="0"/>
          </a:p>
          <a:p>
            <a:r>
              <a:rPr lang="en-US" dirty="0" smtClean="0"/>
              <a:t>20% Material – using a particular model of market behavior</a:t>
            </a:r>
          </a:p>
        </p:txBody>
      </p:sp>
    </p:spTree>
    <p:extLst>
      <p:ext uri="{BB962C8B-B14F-4D97-AF65-F5344CB8AC3E}">
        <p14:creationId xmlns:p14="http://schemas.microsoft.com/office/powerpoint/2010/main" val="318260775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19324828"/>
              </p:ext>
            </p:extLst>
          </p:nvPr>
        </p:nvGraphicFramePr>
        <p:xfrm>
          <a:off x="152400" y="838200"/>
          <a:ext cx="86868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Oval 1"/>
          <p:cNvSpPr/>
          <p:nvPr/>
        </p:nvSpPr>
        <p:spPr>
          <a:xfrm>
            <a:off x="3048000" y="2514600"/>
            <a:ext cx="2286000" cy="1981200"/>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Management Accounting</a:t>
            </a:r>
            <a:endParaRPr lang="en-US" dirty="0"/>
          </a:p>
        </p:txBody>
      </p:sp>
    </p:spTree>
    <p:extLst>
      <p:ext uri="{BB962C8B-B14F-4D97-AF65-F5344CB8AC3E}">
        <p14:creationId xmlns:p14="http://schemas.microsoft.com/office/powerpoint/2010/main" val="11281753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p:cNvSpPr>
            <a:spLocks noGrp="1" noChangeArrowheads="1"/>
          </p:cNvSpPr>
          <p:nvPr>
            <p:ph type="title"/>
          </p:nvPr>
        </p:nvSpPr>
        <p:spPr/>
        <p:txBody>
          <a:bodyPr/>
          <a:lstStyle/>
          <a:p>
            <a:pPr eaLnBrk="1" hangingPunct="1"/>
            <a:r>
              <a:rPr lang="en-US" altLang="en-US" sz="3200" dirty="0" smtClean="0"/>
              <a:t>What should a firm do for ISO 14K certification?</a:t>
            </a:r>
          </a:p>
        </p:txBody>
      </p:sp>
      <p:sp>
        <p:nvSpPr>
          <p:cNvPr id="39939" name="Rectangle 3"/>
          <p:cNvSpPr>
            <a:spLocks noGrp="1" noChangeArrowheads="1"/>
          </p:cNvSpPr>
          <p:nvPr>
            <p:ph idx="1"/>
          </p:nvPr>
        </p:nvSpPr>
        <p:spPr/>
        <p:txBody>
          <a:bodyPr/>
          <a:lstStyle/>
          <a:p>
            <a:pPr eaLnBrk="1" hangingPunct="1">
              <a:lnSpc>
                <a:spcPct val="90000"/>
              </a:lnSpc>
            </a:pPr>
            <a:r>
              <a:rPr lang="en-US" altLang="en-US" sz="2400" dirty="0" smtClean="0"/>
              <a:t>Design an EMS system (4.1)</a:t>
            </a:r>
          </a:p>
          <a:p>
            <a:pPr eaLnBrk="1" hangingPunct="1">
              <a:lnSpc>
                <a:spcPct val="90000"/>
              </a:lnSpc>
            </a:pPr>
            <a:r>
              <a:rPr lang="en-US" altLang="en-US" sz="2400" dirty="0" smtClean="0"/>
              <a:t>Formulate an environmental policy (4.2)</a:t>
            </a:r>
          </a:p>
          <a:p>
            <a:pPr eaLnBrk="1" hangingPunct="1">
              <a:lnSpc>
                <a:spcPct val="90000"/>
              </a:lnSpc>
            </a:pPr>
            <a:r>
              <a:rPr lang="en-US" altLang="en-US" sz="2400" dirty="0" smtClean="0"/>
              <a:t>List its environmental impacts (4.3.1)</a:t>
            </a:r>
          </a:p>
          <a:p>
            <a:pPr lvl="1" eaLnBrk="1" hangingPunct="1">
              <a:lnSpc>
                <a:spcPct val="90000"/>
              </a:lnSpc>
            </a:pPr>
            <a:r>
              <a:rPr lang="en-US" altLang="en-US" sz="2000" dirty="0" smtClean="0"/>
              <a:t>Be specific to process, equipment, pollutant, dept. </a:t>
            </a:r>
          </a:p>
          <a:p>
            <a:pPr eaLnBrk="1" hangingPunct="1">
              <a:lnSpc>
                <a:spcPct val="90000"/>
              </a:lnSpc>
            </a:pPr>
            <a:r>
              <a:rPr lang="en-US" altLang="en-US" sz="2400" dirty="0" smtClean="0"/>
              <a:t>Identify all legal and other requirements (4.3.2)</a:t>
            </a:r>
          </a:p>
          <a:p>
            <a:pPr eaLnBrk="1" hangingPunct="1">
              <a:lnSpc>
                <a:spcPct val="90000"/>
              </a:lnSpc>
            </a:pPr>
            <a:r>
              <a:rPr lang="en-US" altLang="en-US" sz="2400" dirty="0" smtClean="0"/>
              <a:t>Establish environmental objectives, targets and plan for achieving them (4.3.3)</a:t>
            </a:r>
          </a:p>
          <a:p>
            <a:pPr eaLnBrk="1" hangingPunct="1">
              <a:lnSpc>
                <a:spcPct val="90000"/>
              </a:lnSpc>
            </a:pPr>
            <a:r>
              <a:rPr lang="en-US" altLang="en-US" sz="2400" dirty="0" smtClean="0"/>
              <a:t>Define, document, and communicate roles, responsibilities and authorities (4.4.1)</a:t>
            </a:r>
          </a:p>
          <a:p>
            <a:pPr lvl="1" eaLnBrk="1" hangingPunct="1">
              <a:lnSpc>
                <a:spcPct val="90000"/>
              </a:lnSpc>
            </a:pPr>
            <a:r>
              <a:rPr lang="en-US" altLang="en-US" sz="2000" dirty="0" smtClean="0"/>
              <a:t>Structure, resources (human, physical, financial), </a:t>
            </a:r>
          </a:p>
        </p:txBody>
      </p:sp>
    </p:spTree>
    <p:extLst>
      <p:ext uri="{BB962C8B-B14F-4D97-AF65-F5344CB8AC3E}">
        <p14:creationId xmlns:p14="http://schemas.microsoft.com/office/powerpoint/2010/main" val="411956499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p:cNvSpPr>
            <a:spLocks noGrp="1" noChangeArrowheads="1"/>
          </p:cNvSpPr>
          <p:nvPr>
            <p:ph type="title"/>
          </p:nvPr>
        </p:nvSpPr>
        <p:spPr/>
        <p:txBody>
          <a:bodyPr/>
          <a:lstStyle/>
          <a:p>
            <a:pPr eaLnBrk="1" hangingPunct="1"/>
            <a:r>
              <a:rPr lang="en-US" altLang="en-US" sz="3200" smtClean="0"/>
              <a:t>What should a firm do for ISO 14K certification (contd)?</a:t>
            </a:r>
          </a:p>
        </p:txBody>
      </p:sp>
      <p:sp>
        <p:nvSpPr>
          <p:cNvPr id="43011" name="Rectangle 3"/>
          <p:cNvSpPr>
            <a:spLocks noGrp="1" noChangeArrowheads="1"/>
          </p:cNvSpPr>
          <p:nvPr>
            <p:ph idx="1"/>
          </p:nvPr>
        </p:nvSpPr>
        <p:spPr/>
        <p:txBody>
          <a:bodyPr>
            <a:normAutofit lnSpcReduction="10000"/>
          </a:bodyPr>
          <a:lstStyle/>
          <a:p>
            <a:pPr eaLnBrk="1" hangingPunct="1">
              <a:lnSpc>
                <a:spcPct val="90000"/>
              </a:lnSpc>
            </a:pPr>
            <a:r>
              <a:rPr lang="en-US" altLang="en-US" sz="2400" dirty="0" smtClean="0"/>
              <a:t>Identify needs and carry out training (4.4.2)</a:t>
            </a:r>
          </a:p>
          <a:p>
            <a:pPr eaLnBrk="1" hangingPunct="1">
              <a:lnSpc>
                <a:spcPct val="90000"/>
              </a:lnSpc>
            </a:pPr>
            <a:r>
              <a:rPr lang="en-US" altLang="en-US" sz="2400" dirty="0" smtClean="0"/>
              <a:t>Establish and maintain procedures for internal and external communication (4.4.3)</a:t>
            </a:r>
          </a:p>
          <a:p>
            <a:pPr eaLnBrk="1" hangingPunct="1">
              <a:lnSpc>
                <a:spcPct val="90000"/>
              </a:lnSpc>
            </a:pPr>
            <a:r>
              <a:rPr lang="en-US" altLang="en-US" sz="2400" dirty="0" smtClean="0"/>
              <a:t>Develop and make available documentation applicable to EMS (4.4.4)</a:t>
            </a:r>
          </a:p>
          <a:p>
            <a:pPr eaLnBrk="1" hangingPunct="1">
              <a:lnSpc>
                <a:spcPct val="90000"/>
              </a:lnSpc>
            </a:pPr>
            <a:r>
              <a:rPr lang="en-US" altLang="en-US" sz="2400" dirty="0" smtClean="0"/>
              <a:t>Provide for control and maintenance of documentation (4.4.5)</a:t>
            </a:r>
          </a:p>
          <a:p>
            <a:pPr eaLnBrk="1" hangingPunct="1">
              <a:lnSpc>
                <a:spcPct val="90000"/>
              </a:lnSpc>
            </a:pPr>
            <a:r>
              <a:rPr lang="en-US" altLang="en-US" sz="2400" dirty="0" smtClean="0"/>
              <a:t>Ensure that procedures associated with significant environmental impacts are carried out under specified conditions (4.4.6</a:t>
            </a:r>
            <a:r>
              <a:rPr lang="en-US" altLang="en-US" sz="2400" dirty="0" smtClean="0"/>
              <a:t>)</a:t>
            </a:r>
          </a:p>
          <a:p>
            <a:pPr>
              <a:lnSpc>
                <a:spcPct val="90000"/>
              </a:lnSpc>
            </a:pPr>
            <a:r>
              <a:rPr lang="en-US" altLang="en-US" sz="2400" dirty="0"/>
              <a:t>Establish and test procedures for emergency preparedness (4.4.7)</a:t>
            </a:r>
          </a:p>
          <a:p>
            <a:pPr marL="0" indent="0" eaLnBrk="1" hangingPunct="1">
              <a:lnSpc>
                <a:spcPct val="90000"/>
              </a:lnSpc>
              <a:buNone/>
            </a:pPr>
            <a:endParaRPr lang="en-US" altLang="en-US" sz="2400" dirty="0" smtClean="0"/>
          </a:p>
        </p:txBody>
      </p:sp>
    </p:spTree>
    <p:extLst>
      <p:ext uri="{BB962C8B-B14F-4D97-AF65-F5344CB8AC3E}">
        <p14:creationId xmlns:p14="http://schemas.microsoft.com/office/powerpoint/2010/main" val="372240699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p:cNvSpPr>
            <a:spLocks noGrp="1" noChangeArrowheads="1"/>
          </p:cNvSpPr>
          <p:nvPr>
            <p:ph type="title"/>
          </p:nvPr>
        </p:nvSpPr>
        <p:spPr/>
        <p:txBody>
          <a:bodyPr>
            <a:normAutofit fontScale="90000"/>
          </a:bodyPr>
          <a:lstStyle/>
          <a:p>
            <a:pPr eaLnBrk="1" hangingPunct="1"/>
            <a:r>
              <a:rPr lang="en-US" altLang="en-US" dirty="0"/>
              <a:t>What accredited certification to ISO 14001 does not </a:t>
            </a:r>
            <a:r>
              <a:rPr lang="en-US" altLang="en-US" dirty="0" smtClean="0"/>
              <a:t>mean</a:t>
            </a:r>
          </a:p>
        </p:txBody>
      </p:sp>
      <p:sp>
        <p:nvSpPr>
          <p:cNvPr id="48131" name="Rectangle 3"/>
          <p:cNvSpPr>
            <a:spLocks noGrp="1" noChangeArrowheads="1"/>
          </p:cNvSpPr>
          <p:nvPr>
            <p:ph idx="1"/>
          </p:nvPr>
        </p:nvSpPr>
        <p:spPr>
          <a:xfrm>
            <a:off x="381000" y="2286000"/>
            <a:ext cx="8727489" cy="5029200"/>
          </a:xfrm>
        </p:spPr>
        <p:txBody>
          <a:bodyPr/>
          <a:lstStyle/>
          <a:p>
            <a:pPr eaLnBrk="1" hangingPunct="1"/>
            <a:r>
              <a:rPr lang="en-US" altLang="en-US" sz="2000" i="1" dirty="0" smtClean="0">
                <a:solidFill>
                  <a:srgbClr val="FF0000"/>
                </a:solidFill>
              </a:rPr>
              <a:t>Important: ISO does not specify performance targets. It is only a process standard. </a:t>
            </a:r>
          </a:p>
          <a:p>
            <a:pPr eaLnBrk="1" hangingPunct="1"/>
            <a:r>
              <a:rPr lang="en-US" altLang="en-US" sz="1800" i="1" dirty="0" smtClean="0"/>
              <a:t>ISO </a:t>
            </a:r>
            <a:r>
              <a:rPr lang="en-US" altLang="en-US" sz="1800" i="1"/>
              <a:t>14001 </a:t>
            </a:r>
            <a:r>
              <a:rPr lang="en-US" altLang="en-US" sz="1800" i="1" smtClean="0"/>
              <a:t>does </a:t>
            </a:r>
            <a:r>
              <a:rPr lang="en-US" altLang="en-US" sz="1800" i="1" dirty="0"/>
              <a:t>not define specific environmental performance criteria.</a:t>
            </a:r>
          </a:p>
          <a:p>
            <a:pPr eaLnBrk="1" hangingPunct="1"/>
            <a:r>
              <a:rPr lang="en-US" altLang="en-US" sz="1800" i="1" dirty="0" smtClean="0"/>
              <a:t>ISO </a:t>
            </a:r>
            <a:r>
              <a:rPr lang="en-US" altLang="en-US" sz="1800" i="1" dirty="0"/>
              <a:t>14001 </a:t>
            </a:r>
            <a:r>
              <a:rPr lang="en-US" altLang="en-US" sz="1800" i="1" dirty="0" smtClean="0"/>
              <a:t>does </a:t>
            </a:r>
            <a:r>
              <a:rPr lang="en-US" altLang="en-US" sz="1800" i="1" dirty="0"/>
              <a:t>not ensure that the organization is currently achieving optimal environmental performance.</a:t>
            </a:r>
          </a:p>
          <a:p>
            <a:pPr eaLnBrk="1" hangingPunct="1"/>
            <a:r>
              <a:rPr lang="en-US" altLang="en-US" sz="1800" i="1" dirty="0" smtClean="0"/>
              <a:t>The </a:t>
            </a:r>
            <a:r>
              <a:rPr lang="en-US" altLang="en-US" sz="1800" i="1" dirty="0"/>
              <a:t>ISO 14001 accredited certification process does not include a full regulatory compliance audit and cannot ensure that violations of legal requirements will never occur, though full legal compliance </a:t>
            </a:r>
            <a:r>
              <a:rPr lang="en-US" altLang="en-US" sz="1800" i="1" dirty="0" smtClean="0"/>
              <a:t>is </a:t>
            </a:r>
            <a:r>
              <a:rPr lang="en-US" altLang="en-US" sz="1800" i="1" dirty="0"/>
              <a:t>the organization’s goal.</a:t>
            </a:r>
          </a:p>
          <a:p>
            <a:pPr eaLnBrk="1" hangingPunct="1"/>
            <a:r>
              <a:rPr lang="en-US" altLang="en-US" sz="1800" i="1" dirty="0" smtClean="0"/>
              <a:t>Accredited </a:t>
            </a:r>
            <a:r>
              <a:rPr lang="en-US" altLang="en-US" sz="1800" i="1" dirty="0"/>
              <a:t>certification to ISO 14001 does not necessarily indicate that the organization will be able to prevent environmental accidents from occurring</a:t>
            </a:r>
          </a:p>
          <a:p>
            <a:pPr eaLnBrk="1" hangingPunct="1"/>
            <a:endParaRPr lang="en-US" altLang="en-US" sz="1800" i="1" dirty="0" smtClean="0"/>
          </a:p>
          <a:p>
            <a:pPr eaLnBrk="1" hangingPunct="1"/>
            <a:endParaRPr lang="en-US" altLang="en-US" sz="2400" i="1" dirty="0" smtClean="0"/>
          </a:p>
        </p:txBody>
      </p:sp>
    </p:spTree>
    <p:extLst>
      <p:ext uri="{BB962C8B-B14F-4D97-AF65-F5344CB8AC3E}">
        <p14:creationId xmlns:p14="http://schemas.microsoft.com/office/powerpoint/2010/main" val="317600182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ormAutofit fontScale="90000"/>
          </a:bodyPr>
          <a:lstStyle/>
          <a:p>
            <a:pPr eaLnBrk="1" hangingPunct="1"/>
            <a:r>
              <a:rPr lang="en-US" altLang="en-US" smtClean="0"/>
              <a:t>Triple Bottom Line Sustainability</a:t>
            </a:r>
            <a:br>
              <a:rPr lang="en-US" altLang="en-US" smtClean="0"/>
            </a:br>
            <a:endParaRPr lang="en-US" altLang="en-US" smtClean="0"/>
          </a:p>
        </p:txBody>
      </p:sp>
      <p:pic>
        <p:nvPicPr>
          <p:cNvPr id="50180" name="Picture 5" descr="stacks_image_38026B42-CD22-4BB3-8605-996ACE5046A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47800"/>
            <a:ext cx="6096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442561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altLang="en-US" smtClean="0"/>
              <a:t>ISO 26000</a:t>
            </a:r>
          </a:p>
        </p:txBody>
      </p:sp>
      <p:sp>
        <p:nvSpPr>
          <p:cNvPr id="53251" name="Content Placeholder 2"/>
          <p:cNvSpPr>
            <a:spLocks noGrp="1"/>
          </p:cNvSpPr>
          <p:nvPr>
            <p:ph idx="1"/>
          </p:nvPr>
        </p:nvSpPr>
        <p:spPr/>
        <p:txBody>
          <a:bodyPr/>
          <a:lstStyle/>
          <a:p>
            <a:pPr marL="0" indent="0" eaLnBrk="1" hangingPunct="1">
              <a:buFont typeface="Wingdings" pitchFamily="2" charset="2"/>
              <a:buNone/>
            </a:pPr>
            <a:r>
              <a:rPr lang="en-US" altLang="en-US" sz="2400" dirty="0" smtClean="0"/>
              <a:t>Guidance on integrating social responsibility throughout an organization. This includes guidance related to: understanding the social responsibility of an organization, integrating social responsibility throughout an organization, communication related to social responsibility, improving the credibility of an organization regarding social responsibility, reviewing progress and improving performance and evaluating voluntary initiatives for social responsibility.</a:t>
            </a:r>
          </a:p>
          <a:p>
            <a:pPr marL="0" indent="0" eaLnBrk="1" hangingPunct="1">
              <a:buFont typeface="Wingdings" pitchFamily="2" charset="2"/>
              <a:buNone/>
            </a:pPr>
            <a:endParaRPr lang="en-US" altLang="en-US" sz="2400" dirty="0"/>
          </a:p>
          <a:p>
            <a:pPr marL="0" indent="0" eaLnBrk="1" hangingPunct="1">
              <a:buFont typeface="Wingdings" pitchFamily="2" charset="2"/>
              <a:buNone/>
            </a:pPr>
            <a:r>
              <a:rPr lang="en-US" altLang="en-US" sz="2400" dirty="0" smtClean="0">
                <a:solidFill>
                  <a:srgbClr val="FF0000"/>
                </a:solidFill>
              </a:rPr>
              <a:t>ISO 26K IS NOT CERTIFIABLE (only guidance) </a:t>
            </a:r>
          </a:p>
        </p:txBody>
      </p:sp>
    </p:spTree>
    <p:extLst>
      <p:ext uri="{BB962C8B-B14F-4D97-AF65-F5344CB8AC3E}">
        <p14:creationId xmlns:p14="http://schemas.microsoft.com/office/powerpoint/2010/main" val="81638006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444500"/>
            <a:ext cx="8715375"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5" name="TextBox 1"/>
          <p:cNvSpPr txBox="1">
            <a:spLocks noChangeArrowheads="1"/>
          </p:cNvSpPr>
          <p:nvPr/>
        </p:nvSpPr>
        <p:spPr bwMode="auto">
          <a:xfrm>
            <a:off x="381000" y="6477000"/>
            <a:ext cx="8305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100">
                <a:solidFill>
                  <a:srgbClr val="003366"/>
                </a:solidFill>
              </a:rPr>
              <a:t>http://www.iso.org/iso/iso_catalogue/management_and_leadership_standards/social_responsibility/sr_discovering_iso26000.htm</a:t>
            </a:r>
          </a:p>
        </p:txBody>
      </p:sp>
    </p:spTree>
    <p:extLst>
      <p:ext uri="{BB962C8B-B14F-4D97-AF65-F5344CB8AC3E}">
        <p14:creationId xmlns:p14="http://schemas.microsoft.com/office/powerpoint/2010/main" val="124972191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43000"/>
            <a:ext cx="7543799" cy="5251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00400" y="478339"/>
            <a:ext cx="2438400" cy="707886"/>
          </a:xfrm>
          <a:prstGeom prst="rect">
            <a:avLst/>
          </a:prstGeom>
          <a:noFill/>
        </p:spPr>
        <p:txBody>
          <a:bodyPr wrap="square" rtlCol="0">
            <a:spAutoFit/>
          </a:bodyPr>
          <a:lstStyle/>
          <a:p>
            <a:r>
              <a:rPr lang="en-US" sz="4000" dirty="0">
                <a:solidFill>
                  <a:srgbClr val="003366"/>
                </a:solidFill>
              </a:rPr>
              <a:t>PWC</a:t>
            </a:r>
          </a:p>
        </p:txBody>
      </p:sp>
    </p:spTree>
    <p:extLst>
      <p:ext uri="{BB962C8B-B14F-4D97-AF65-F5344CB8AC3E}">
        <p14:creationId xmlns:p14="http://schemas.microsoft.com/office/powerpoint/2010/main" val="379115950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924800" cy="609600"/>
          </a:xfrm>
        </p:spPr>
        <p:txBody>
          <a:bodyPr>
            <a:normAutofit/>
          </a:bodyPr>
          <a:lstStyle/>
          <a:p>
            <a:r>
              <a:rPr lang="en-US" sz="2000" dirty="0" smtClean="0"/>
              <a:t>PWC-Total </a:t>
            </a:r>
            <a:r>
              <a:rPr lang="en-US" sz="2000" dirty="0"/>
              <a:t>I</a:t>
            </a:r>
            <a:r>
              <a:rPr lang="en-US" sz="2000" dirty="0" smtClean="0"/>
              <a:t>mpact </a:t>
            </a:r>
            <a:r>
              <a:rPr lang="en-US" sz="2000" dirty="0"/>
              <a:t>M</a:t>
            </a:r>
            <a:r>
              <a:rPr lang="en-US" sz="2000" dirty="0" smtClean="0"/>
              <a:t>easurement and Management (TIMM)</a:t>
            </a:r>
            <a:endParaRPr lang="en-US"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76801"/>
            <a:ext cx="8001000" cy="557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46889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09600"/>
            <a:ext cx="7391399"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64578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600200"/>
            <a:ext cx="8153400" cy="22098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Myopic </a:t>
            </a:r>
            <a:r>
              <a:rPr lang="en-US" b="1" dirty="0"/>
              <a:t>focus</a:t>
            </a:r>
            <a:r>
              <a:rPr lang="en-US" dirty="0"/>
              <a:t> a threat to the market's </a:t>
            </a:r>
            <a:r>
              <a:rPr lang="en-US" dirty="0" smtClean="0"/>
              <a:t>viability</a:t>
            </a:r>
          </a:p>
          <a:p>
            <a:pPr algn="ctr"/>
            <a:endParaRPr lang="en-US" dirty="0"/>
          </a:p>
          <a:p>
            <a:r>
              <a:rPr lang="en-US" dirty="0" smtClean="0"/>
              <a:t>The </a:t>
            </a:r>
            <a:r>
              <a:rPr lang="en-US" dirty="0"/>
              <a:t>obsession with </a:t>
            </a:r>
            <a:r>
              <a:rPr lang="en-US" b="1" dirty="0"/>
              <a:t>short-term</a:t>
            </a:r>
            <a:r>
              <a:rPr lang="en-US" dirty="0"/>
              <a:t> </a:t>
            </a:r>
            <a:r>
              <a:rPr lang="en-US" dirty="0" smtClean="0"/>
              <a:t>financial results </a:t>
            </a:r>
            <a:r>
              <a:rPr lang="en-US" dirty="0"/>
              <a:t>by investors, asset management firms and corporate managers collectively can lead to unintended consequences such as the destruction of long-term value, decreased market efficiency, reduced investment returns and the obstruction of efforts to strengthen corporate governance. </a:t>
            </a:r>
            <a:r>
              <a:rPr lang="en-US" dirty="0" smtClean="0"/>
              <a:t> </a:t>
            </a:r>
            <a:r>
              <a:rPr lang="en-US" i="1" dirty="0" smtClean="0"/>
              <a:t>Financial Times, 2007</a:t>
            </a:r>
            <a:r>
              <a:rPr lang="en-US" dirty="0"/>
              <a:t/>
            </a:r>
            <a:br>
              <a:rPr lang="en-US" dirty="0"/>
            </a:br>
            <a:endParaRPr lang="en-US" dirty="0"/>
          </a:p>
        </p:txBody>
      </p:sp>
      <p:sp>
        <p:nvSpPr>
          <p:cNvPr id="5" name="Rectangle 4"/>
          <p:cNvSpPr/>
          <p:nvPr/>
        </p:nvSpPr>
        <p:spPr>
          <a:xfrm>
            <a:off x="2255982" y="4038600"/>
            <a:ext cx="5791200" cy="10668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a:t>Short-term </a:t>
            </a:r>
            <a:r>
              <a:rPr lang="en-US" b="1" dirty="0" smtClean="0"/>
              <a:t>financial focus</a:t>
            </a:r>
            <a:r>
              <a:rPr lang="en-US" dirty="0"/>
              <a:t> a flawed </a:t>
            </a:r>
            <a:r>
              <a:rPr lang="en-US" dirty="0" smtClean="0"/>
              <a:t>view, </a:t>
            </a:r>
            <a:r>
              <a:rPr lang="en-US" i="1" dirty="0" smtClean="0"/>
              <a:t>Financial Times </a:t>
            </a:r>
            <a:r>
              <a:rPr lang="en-US" dirty="0" smtClean="0"/>
              <a:t>2011</a:t>
            </a:r>
          </a:p>
          <a:p>
            <a:pPr algn="ctr"/>
            <a:endParaRPr lang="en-US" dirty="0"/>
          </a:p>
        </p:txBody>
      </p:sp>
      <p:sp>
        <p:nvSpPr>
          <p:cNvPr id="2" name="Title 1"/>
          <p:cNvSpPr>
            <a:spLocks noGrp="1"/>
          </p:cNvSpPr>
          <p:nvPr>
            <p:ph type="title"/>
          </p:nvPr>
        </p:nvSpPr>
        <p:spPr/>
        <p:txBody>
          <a:bodyPr/>
          <a:lstStyle/>
          <a:p>
            <a:r>
              <a:rPr lang="en-US" dirty="0" smtClean="0"/>
              <a:t>Relevance for Decision Making</a:t>
            </a:r>
            <a:endParaRPr lang="en-US" dirty="0"/>
          </a:p>
        </p:txBody>
      </p:sp>
      <p:sp>
        <p:nvSpPr>
          <p:cNvPr id="3" name="TextBox 2"/>
          <p:cNvSpPr txBox="1"/>
          <p:nvPr/>
        </p:nvSpPr>
        <p:spPr>
          <a:xfrm>
            <a:off x="457200" y="5410200"/>
            <a:ext cx="784860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400" dirty="0" smtClean="0"/>
              <a:t>Stop Maximizing Profit and Start Maximizing Value</a:t>
            </a:r>
            <a:endParaRPr lang="en-US" sz="2400" dirty="0"/>
          </a:p>
        </p:txBody>
      </p:sp>
    </p:spTree>
    <p:extLst>
      <p:ext uri="{BB962C8B-B14F-4D97-AF65-F5344CB8AC3E}">
        <p14:creationId xmlns:p14="http://schemas.microsoft.com/office/powerpoint/2010/main" val="14849730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How do all these fit into business strategy?</a:t>
            </a:r>
            <a:br>
              <a:rPr lang="en-US" dirty="0" smtClean="0"/>
            </a:br>
            <a:r>
              <a:rPr lang="en-US" dirty="0"/>
              <a:t/>
            </a:r>
            <a:br>
              <a:rPr lang="en-US" dirty="0"/>
            </a:br>
            <a:r>
              <a:rPr lang="en-US" dirty="0" smtClean="0"/>
              <a:t/>
            </a:r>
            <a:br>
              <a:rPr lang="en-US" dirty="0" smtClean="0"/>
            </a:br>
            <a:r>
              <a:rPr lang="en-US" dirty="0" smtClean="0"/>
              <a:t>How do we monitor strategic performance?</a:t>
            </a:r>
            <a:endParaRPr lang="en-US" dirty="0"/>
          </a:p>
        </p:txBody>
      </p:sp>
    </p:spTree>
    <p:extLst>
      <p:ext uri="{BB962C8B-B14F-4D97-AF65-F5344CB8AC3E}">
        <p14:creationId xmlns:p14="http://schemas.microsoft.com/office/powerpoint/2010/main" val="88323801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54113" y="277813"/>
            <a:ext cx="6835775" cy="1139825"/>
          </a:xfrm>
        </p:spPr>
        <p:txBody>
          <a:bodyPr>
            <a:noAutofit/>
          </a:bodyPr>
          <a:lstStyle/>
          <a:p>
            <a:r>
              <a:rPr lang="en-US" altLang="en-US" sz="2800" dirty="0"/>
              <a:t>Balanced </a:t>
            </a:r>
            <a:r>
              <a:rPr lang="en-US" altLang="en-US" sz="2800" dirty="0" smtClean="0"/>
              <a:t>Scorecard (Kaplan and Norton)</a:t>
            </a:r>
            <a:endParaRPr lang="en-US" altLang="en-US" sz="2800" dirty="0"/>
          </a:p>
        </p:txBody>
      </p:sp>
      <p:grpSp>
        <p:nvGrpSpPr>
          <p:cNvPr id="2" name="Group 1"/>
          <p:cNvGrpSpPr/>
          <p:nvPr/>
        </p:nvGrpSpPr>
        <p:grpSpPr>
          <a:xfrm>
            <a:off x="685800" y="1752600"/>
            <a:ext cx="7972425" cy="4124325"/>
            <a:chOff x="685800" y="2012950"/>
            <a:chExt cx="7972425" cy="4124325"/>
          </a:xfrm>
        </p:grpSpPr>
        <p:sp>
          <p:nvSpPr>
            <p:cNvPr id="15363" name="Text Box 3"/>
            <p:cNvSpPr txBox="1">
              <a:spLocks noChangeArrowheads="1"/>
            </p:cNvSpPr>
            <p:nvPr/>
          </p:nvSpPr>
          <p:spPr bwMode="auto">
            <a:xfrm>
              <a:off x="3717925" y="2012950"/>
              <a:ext cx="2287588" cy="376238"/>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a:solidFill>
                    <a:srgbClr val="000000"/>
                  </a:solidFill>
                  <a:latin typeface="Tahoma" pitchFamily="34" charset="0"/>
                  <a:cs typeface="Times New Roman" pitchFamily="18" charset="0"/>
                </a:rPr>
                <a:t>Financial Perspective</a:t>
              </a:r>
            </a:p>
          </p:txBody>
        </p:sp>
        <p:sp>
          <p:nvSpPr>
            <p:cNvPr id="15364" name="Text Box 4"/>
            <p:cNvSpPr txBox="1">
              <a:spLocks noChangeArrowheads="1"/>
            </p:cNvSpPr>
            <p:nvPr/>
          </p:nvSpPr>
          <p:spPr bwMode="auto">
            <a:xfrm>
              <a:off x="3733800" y="2438400"/>
              <a:ext cx="1143000" cy="346075"/>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1600">
                  <a:solidFill>
                    <a:srgbClr val="000000"/>
                  </a:solidFill>
                  <a:latin typeface="Tahoma" pitchFamily="34" charset="0"/>
                  <a:cs typeface="Times New Roman" pitchFamily="18" charset="0"/>
                </a:rPr>
                <a:t>Goals</a:t>
              </a:r>
            </a:p>
          </p:txBody>
        </p:sp>
        <p:sp>
          <p:nvSpPr>
            <p:cNvPr id="15365" name="Text Box 5"/>
            <p:cNvSpPr txBox="1">
              <a:spLocks noChangeArrowheads="1"/>
            </p:cNvSpPr>
            <p:nvPr/>
          </p:nvSpPr>
          <p:spPr bwMode="auto">
            <a:xfrm>
              <a:off x="4876800" y="2438400"/>
              <a:ext cx="1143000" cy="346075"/>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1600">
                  <a:solidFill>
                    <a:srgbClr val="000000"/>
                  </a:solidFill>
                  <a:latin typeface="Tahoma" pitchFamily="34" charset="0"/>
                  <a:cs typeface="Times New Roman" pitchFamily="18" charset="0"/>
                </a:rPr>
                <a:t>Measures</a:t>
              </a:r>
            </a:p>
          </p:txBody>
        </p:sp>
        <p:sp>
          <p:nvSpPr>
            <p:cNvPr id="15366" name="Text Box 6"/>
            <p:cNvSpPr txBox="1">
              <a:spLocks noChangeArrowheads="1"/>
            </p:cNvSpPr>
            <p:nvPr/>
          </p:nvSpPr>
          <p:spPr bwMode="auto">
            <a:xfrm>
              <a:off x="914400" y="3505200"/>
              <a:ext cx="2371725" cy="376238"/>
            </a:xfrm>
            <a:prstGeom prst="rect">
              <a:avLst/>
            </a:prstGeom>
            <a:solidFill>
              <a:srgbClr val="AB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a:solidFill>
                    <a:srgbClr val="000000"/>
                  </a:solidFill>
                  <a:latin typeface="Tahoma" pitchFamily="34" charset="0"/>
                  <a:cs typeface="Times New Roman" pitchFamily="18" charset="0"/>
                </a:rPr>
                <a:t>Customer Perspective</a:t>
              </a:r>
            </a:p>
          </p:txBody>
        </p:sp>
        <p:sp>
          <p:nvSpPr>
            <p:cNvPr id="15367" name="Text Box 7"/>
            <p:cNvSpPr txBox="1">
              <a:spLocks noChangeArrowheads="1"/>
            </p:cNvSpPr>
            <p:nvPr/>
          </p:nvSpPr>
          <p:spPr bwMode="auto">
            <a:xfrm>
              <a:off x="930275" y="3930650"/>
              <a:ext cx="1143000" cy="346075"/>
            </a:xfrm>
            <a:prstGeom prst="rect">
              <a:avLst/>
            </a:prstGeom>
            <a:solidFill>
              <a:srgbClr val="AB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1600">
                  <a:solidFill>
                    <a:srgbClr val="000000"/>
                  </a:solidFill>
                  <a:latin typeface="Tahoma" pitchFamily="34" charset="0"/>
                  <a:cs typeface="Times New Roman" pitchFamily="18" charset="0"/>
                </a:rPr>
                <a:t>Goals</a:t>
              </a:r>
            </a:p>
          </p:txBody>
        </p:sp>
        <p:sp>
          <p:nvSpPr>
            <p:cNvPr id="15368" name="Text Box 8"/>
            <p:cNvSpPr txBox="1">
              <a:spLocks noChangeArrowheads="1"/>
            </p:cNvSpPr>
            <p:nvPr/>
          </p:nvSpPr>
          <p:spPr bwMode="auto">
            <a:xfrm>
              <a:off x="2073275" y="3930650"/>
              <a:ext cx="1203325" cy="346075"/>
            </a:xfrm>
            <a:prstGeom prst="rect">
              <a:avLst/>
            </a:prstGeom>
            <a:solidFill>
              <a:srgbClr val="AB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1600" dirty="0">
                  <a:solidFill>
                    <a:srgbClr val="000000"/>
                  </a:solidFill>
                  <a:latin typeface="Tahoma" pitchFamily="34" charset="0"/>
                  <a:cs typeface="Times New Roman" pitchFamily="18" charset="0"/>
                </a:rPr>
                <a:t>Measures</a:t>
              </a:r>
            </a:p>
          </p:txBody>
        </p:sp>
        <p:sp>
          <p:nvSpPr>
            <p:cNvPr id="15369" name="Text Box 9"/>
            <p:cNvSpPr txBox="1">
              <a:spLocks noChangeArrowheads="1"/>
            </p:cNvSpPr>
            <p:nvPr/>
          </p:nvSpPr>
          <p:spPr bwMode="auto">
            <a:xfrm>
              <a:off x="3581400" y="5105400"/>
              <a:ext cx="2354263" cy="650875"/>
            </a:xfrm>
            <a:prstGeom prst="rect">
              <a:avLst/>
            </a:prstGeom>
            <a:solidFill>
              <a:srgbClr val="E1E1E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dirty="0">
                  <a:solidFill>
                    <a:srgbClr val="000000"/>
                  </a:solidFill>
                  <a:latin typeface="Tahoma" pitchFamily="34" charset="0"/>
                  <a:cs typeface="Times New Roman" pitchFamily="18" charset="0"/>
                </a:rPr>
                <a:t>Innovation and</a:t>
              </a:r>
            </a:p>
            <a:p>
              <a:pPr algn="ctr" eaLnBrk="0" fontAlgn="base" hangingPunct="0">
                <a:spcBef>
                  <a:spcPct val="0"/>
                </a:spcBef>
                <a:spcAft>
                  <a:spcPct val="0"/>
                </a:spcAft>
              </a:pPr>
              <a:r>
                <a:rPr lang="en-US" altLang="en-US" dirty="0">
                  <a:solidFill>
                    <a:srgbClr val="000000"/>
                  </a:solidFill>
                  <a:latin typeface="Tahoma" pitchFamily="34" charset="0"/>
                  <a:cs typeface="Times New Roman" pitchFamily="18" charset="0"/>
                </a:rPr>
                <a:t>Learning  Perspective</a:t>
              </a:r>
            </a:p>
          </p:txBody>
        </p:sp>
        <p:sp>
          <p:nvSpPr>
            <p:cNvPr id="15370" name="Text Box 10"/>
            <p:cNvSpPr txBox="1">
              <a:spLocks noChangeArrowheads="1"/>
            </p:cNvSpPr>
            <p:nvPr/>
          </p:nvSpPr>
          <p:spPr bwMode="auto">
            <a:xfrm>
              <a:off x="3581400" y="5791200"/>
              <a:ext cx="1143000" cy="346075"/>
            </a:xfrm>
            <a:prstGeom prst="rect">
              <a:avLst/>
            </a:prstGeom>
            <a:solidFill>
              <a:srgbClr val="E1E1E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1600">
                  <a:solidFill>
                    <a:srgbClr val="000000"/>
                  </a:solidFill>
                  <a:latin typeface="Tahoma" pitchFamily="34" charset="0"/>
                  <a:cs typeface="Times New Roman" pitchFamily="18" charset="0"/>
                </a:rPr>
                <a:t>Goals</a:t>
              </a:r>
            </a:p>
          </p:txBody>
        </p:sp>
        <p:sp>
          <p:nvSpPr>
            <p:cNvPr id="15371" name="Text Box 11"/>
            <p:cNvSpPr txBox="1">
              <a:spLocks noChangeArrowheads="1"/>
            </p:cNvSpPr>
            <p:nvPr/>
          </p:nvSpPr>
          <p:spPr bwMode="auto">
            <a:xfrm>
              <a:off x="4724400" y="5791200"/>
              <a:ext cx="1219200" cy="346075"/>
            </a:xfrm>
            <a:prstGeom prst="rect">
              <a:avLst/>
            </a:prstGeom>
            <a:solidFill>
              <a:srgbClr val="E1E1E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1600" dirty="0">
                  <a:solidFill>
                    <a:srgbClr val="000000"/>
                  </a:solidFill>
                  <a:latin typeface="Tahoma" pitchFamily="34" charset="0"/>
                  <a:cs typeface="Times New Roman" pitchFamily="18" charset="0"/>
                </a:rPr>
                <a:t>Measures </a:t>
              </a:r>
            </a:p>
          </p:txBody>
        </p:sp>
        <p:sp>
          <p:nvSpPr>
            <p:cNvPr id="15372" name="Text Box 12"/>
            <p:cNvSpPr txBox="1">
              <a:spLocks noChangeArrowheads="1"/>
            </p:cNvSpPr>
            <p:nvPr/>
          </p:nvSpPr>
          <p:spPr bwMode="auto">
            <a:xfrm>
              <a:off x="6096000" y="3352800"/>
              <a:ext cx="2286000" cy="650875"/>
            </a:xfrm>
            <a:prstGeom prst="rect">
              <a:avLst/>
            </a:prstGeom>
            <a:solidFill>
              <a:srgbClr val="FFFFB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US" altLang="en-US">
                  <a:solidFill>
                    <a:srgbClr val="000000"/>
                  </a:solidFill>
                  <a:latin typeface="Tahoma" pitchFamily="34" charset="0"/>
                  <a:cs typeface="Times New Roman" pitchFamily="18" charset="0"/>
                </a:rPr>
                <a:t>Internal Business</a:t>
              </a:r>
            </a:p>
            <a:p>
              <a:pPr algn="ctr" eaLnBrk="0" fontAlgn="base" hangingPunct="0">
                <a:spcBef>
                  <a:spcPct val="0"/>
                </a:spcBef>
                <a:spcAft>
                  <a:spcPct val="0"/>
                </a:spcAft>
              </a:pPr>
              <a:r>
                <a:rPr lang="en-US" altLang="en-US">
                  <a:solidFill>
                    <a:srgbClr val="000000"/>
                  </a:solidFill>
                  <a:latin typeface="Tahoma" pitchFamily="34" charset="0"/>
                  <a:cs typeface="Times New Roman" pitchFamily="18" charset="0"/>
                </a:rPr>
                <a:t> Perspective</a:t>
              </a:r>
            </a:p>
          </p:txBody>
        </p:sp>
        <p:sp>
          <p:nvSpPr>
            <p:cNvPr id="15373" name="Text Box 13"/>
            <p:cNvSpPr txBox="1">
              <a:spLocks noChangeArrowheads="1"/>
            </p:cNvSpPr>
            <p:nvPr/>
          </p:nvSpPr>
          <p:spPr bwMode="auto">
            <a:xfrm>
              <a:off x="6096000" y="4038600"/>
              <a:ext cx="1143000" cy="346075"/>
            </a:xfrm>
            <a:prstGeom prst="rect">
              <a:avLst/>
            </a:prstGeom>
            <a:solidFill>
              <a:srgbClr val="FFFFB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1600">
                  <a:solidFill>
                    <a:srgbClr val="000000"/>
                  </a:solidFill>
                  <a:latin typeface="Tahoma" pitchFamily="34" charset="0"/>
                  <a:cs typeface="Times New Roman" pitchFamily="18" charset="0"/>
                </a:rPr>
                <a:t>Goals</a:t>
              </a:r>
            </a:p>
          </p:txBody>
        </p:sp>
        <p:sp>
          <p:nvSpPr>
            <p:cNvPr id="15374" name="Text Box 14"/>
            <p:cNvSpPr txBox="1">
              <a:spLocks noChangeArrowheads="1"/>
            </p:cNvSpPr>
            <p:nvPr/>
          </p:nvSpPr>
          <p:spPr bwMode="auto">
            <a:xfrm>
              <a:off x="7239000" y="4038600"/>
              <a:ext cx="1143000" cy="346075"/>
            </a:xfrm>
            <a:prstGeom prst="rect">
              <a:avLst/>
            </a:prstGeom>
            <a:solidFill>
              <a:srgbClr val="FFFFB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1600">
                  <a:solidFill>
                    <a:srgbClr val="000000"/>
                  </a:solidFill>
                  <a:latin typeface="Tahoma" pitchFamily="34" charset="0"/>
                  <a:cs typeface="Times New Roman" pitchFamily="18" charset="0"/>
                </a:rPr>
                <a:t>Measures</a:t>
              </a:r>
            </a:p>
          </p:txBody>
        </p:sp>
        <p:sp>
          <p:nvSpPr>
            <p:cNvPr id="15375" name="Line 15"/>
            <p:cNvSpPr>
              <a:spLocks noChangeShapeType="1"/>
            </p:cNvSpPr>
            <p:nvPr/>
          </p:nvSpPr>
          <p:spPr bwMode="auto">
            <a:xfrm flipH="1">
              <a:off x="2667000" y="2590800"/>
              <a:ext cx="838200" cy="7620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5376" name="Line 16"/>
            <p:cNvSpPr>
              <a:spLocks noChangeShapeType="1"/>
            </p:cNvSpPr>
            <p:nvPr/>
          </p:nvSpPr>
          <p:spPr bwMode="auto">
            <a:xfrm flipH="1">
              <a:off x="6248400" y="4724400"/>
              <a:ext cx="762000" cy="7620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5377" name="Line 17"/>
            <p:cNvSpPr>
              <a:spLocks noChangeShapeType="1"/>
            </p:cNvSpPr>
            <p:nvPr/>
          </p:nvSpPr>
          <p:spPr bwMode="auto">
            <a:xfrm flipH="1" flipV="1">
              <a:off x="2590800" y="4419600"/>
              <a:ext cx="685800" cy="9906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5378" name="Line 18"/>
            <p:cNvSpPr>
              <a:spLocks noChangeShapeType="1"/>
            </p:cNvSpPr>
            <p:nvPr/>
          </p:nvSpPr>
          <p:spPr bwMode="auto">
            <a:xfrm flipH="1" flipV="1">
              <a:off x="6248400" y="2514600"/>
              <a:ext cx="762000" cy="6096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5379" name="Text Box 19"/>
            <p:cNvSpPr txBox="1">
              <a:spLocks noChangeArrowheads="1"/>
            </p:cNvSpPr>
            <p:nvPr/>
          </p:nvSpPr>
          <p:spPr bwMode="auto">
            <a:xfrm>
              <a:off x="6781800" y="2209800"/>
              <a:ext cx="18764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i="1">
                  <a:solidFill>
                    <a:srgbClr val="000000"/>
                  </a:solidFill>
                  <a:latin typeface="Tahoma" pitchFamily="34" charset="0"/>
                  <a:cs typeface="Times New Roman" pitchFamily="18" charset="0"/>
                </a:rPr>
                <a:t>How do we look</a:t>
              </a:r>
            </a:p>
            <a:p>
              <a:pPr eaLnBrk="0" fontAlgn="base" hangingPunct="0">
                <a:spcBef>
                  <a:spcPct val="0"/>
                </a:spcBef>
                <a:spcAft>
                  <a:spcPct val="0"/>
                </a:spcAft>
              </a:pPr>
              <a:r>
                <a:rPr lang="en-US" altLang="en-US" i="1">
                  <a:solidFill>
                    <a:srgbClr val="000000"/>
                  </a:solidFill>
                  <a:latin typeface="Tahoma" pitchFamily="34" charset="0"/>
                  <a:cs typeface="Times New Roman" pitchFamily="18" charset="0"/>
                </a:rPr>
                <a:t>to Shareholders?</a:t>
              </a:r>
            </a:p>
          </p:txBody>
        </p:sp>
        <p:sp>
          <p:nvSpPr>
            <p:cNvPr id="15380" name="Text Box 20"/>
            <p:cNvSpPr txBox="1">
              <a:spLocks noChangeArrowheads="1"/>
            </p:cNvSpPr>
            <p:nvPr/>
          </p:nvSpPr>
          <p:spPr bwMode="auto">
            <a:xfrm>
              <a:off x="7010400" y="4876800"/>
              <a:ext cx="1644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i="1">
                  <a:solidFill>
                    <a:srgbClr val="000000"/>
                  </a:solidFill>
                  <a:latin typeface="Tahoma" pitchFamily="34" charset="0"/>
                  <a:cs typeface="Times New Roman" pitchFamily="18" charset="0"/>
                </a:rPr>
                <a:t>What must we</a:t>
              </a:r>
            </a:p>
            <a:p>
              <a:pPr eaLnBrk="0" fontAlgn="base" hangingPunct="0">
                <a:spcBef>
                  <a:spcPct val="0"/>
                </a:spcBef>
                <a:spcAft>
                  <a:spcPct val="0"/>
                </a:spcAft>
              </a:pPr>
              <a:r>
                <a:rPr lang="en-US" altLang="en-US" i="1">
                  <a:solidFill>
                    <a:srgbClr val="000000"/>
                  </a:solidFill>
                  <a:latin typeface="Tahoma" pitchFamily="34" charset="0"/>
                  <a:cs typeface="Times New Roman" pitchFamily="18" charset="0"/>
                </a:rPr>
                <a:t>Excel at?</a:t>
              </a:r>
            </a:p>
          </p:txBody>
        </p:sp>
        <p:sp>
          <p:nvSpPr>
            <p:cNvPr id="15381" name="Text Box 21"/>
            <p:cNvSpPr txBox="1">
              <a:spLocks noChangeArrowheads="1"/>
            </p:cNvSpPr>
            <p:nvPr/>
          </p:nvSpPr>
          <p:spPr bwMode="auto">
            <a:xfrm>
              <a:off x="838200" y="5105400"/>
              <a:ext cx="22447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i="1">
                  <a:solidFill>
                    <a:srgbClr val="000000"/>
                  </a:solidFill>
                  <a:latin typeface="Tahoma" pitchFamily="34" charset="0"/>
                  <a:cs typeface="Times New Roman" pitchFamily="18" charset="0"/>
                </a:rPr>
                <a:t>Can we continue to </a:t>
              </a:r>
            </a:p>
            <a:p>
              <a:pPr eaLnBrk="0" fontAlgn="base" hangingPunct="0">
                <a:spcBef>
                  <a:spcPct val="0"/>
                </a:spcBef>
                <a:spcAft>
                  <a:spcPct val="0"/>
                </a:spcAft>
              </a:pPr>
              <a:r>
                <a:rPr lang="en-US" altLang="en-US" i="1">
                  <a:solidFill>
                    <a:srgbClr val="000000"/>
                  </a:solidFill>
                  <a:latin typeface="Tahoma" pitchFamily="34" charset="0"/>
                  <a:cs typeface="Times New Roman" pitchFamily="18" charset="0"/>
                </a:rPr>
                <a:t>Improve and create </a:t>
              </a:r>
            </a:p>
            <a:p>
              <a:pPr eaLnBrk="0" fontAlgn="base" hangingPunct="0">
                <a:spcBef>
                  <a:spcPct val="0"/>
                </a:spcBef>
                <a:spcAft>
                  <a:spcPct val="0"/>
                </a:spcAft>
              </a:pPr>
              <a:r>
                <a:rPr lang="en-US" altLang="en-US" i="1">
                  <a:solidFill>
                    <a:srgbClr val="000000"/>
                  </a:solidFill>
                  <a:latin typeface="Tahoma" pitchFamily="34" charset="0"/>
                  <a:cs typeface="Times New Roman" pitchFamily="18" charset="0"/>
                </a:rPr>
                <a:t>value?</a:t>
              </a:r>
            </a:p>
          </p:txBody>
        </p:sp>
        <p:sp>
          <p:nvSpPr>
            <p:cNvPr id="15382" name="Text Box 22"/>
            <p:cNvSpPr txBox="1">
              <a:spLocks noChangeArrowheads="1"/>
            </p:cNvSpPr>
            <p:nvPr/>
          </p:nvSpPr>
          <p:spPr bwMode="auto">
            <a:xfrm>
              <a:off x="685800" y="2438400"/>
              <a:ext cx="2127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i="1">
                  <a:solidFill>
                    <a:srgbClr val="000000"/>
                  </a:solidFill>
                  <a:latin typeface="Tahoma" pitchFamily="34" charset="0"/>
                  <a:cs typeface="Times New Roman" pitchFamily="18" charset="0"/>
                </a:rPr>
                <a:t>How do customers </a:t>
              </a:r>
            </a:p>
            <a:p>
              <a:pPr eaLnBrk="0" fontAlgn="base" hangingPunct="0">
                <a:spcBef>
                  <a:spcPct val="0"/>
                </a:spcBef>
                <a:spcAft>
                  <a:spcPct val="0"/>
                </a:spcAft>
              </a:pPr>
              <a:r>
                <a:rPr lang="en-US" altLang="en-US" i="1">
                  <a:solidFill>
                    <a:srgbClr val="000000"/>
                  </a:solidFill>
                  <a:latin typeface="Tahoma" pitchFamily="34" charset="0"/>
                  <a:cs typeface="Times New Roman" pitchFamily="18" charset="0"/>
                </a:rPr>
                <a:t>See us?</a:t>
              </a:r>
            </a:p>
          </p:txBody>
        </p:sp>
        <p:sp>
          <p:nvSpPr>
            <p:cNvPr id="15383" name="Text Box 23"/>
            <p:cNvSpPr txBox="1">
              <a:spLocks noChangeArrowheads="1"/>
            </p:cNvSpPr>
            <p:nvPr/>
          </p:nvSpPr>
          <p:spPr bwMode="auto">
            <a:xfrm>
              <a:off x="4114800" y="3429000"/>
              <a:ext cx="13731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b="1">
                  <a:solidFill>
                    <a:srgbClr val="000000"/>
                  </a:solidFill>
                  <a:latin typeface="Tahoma" pitchFamily="34" charset="0"/>
                  <a:cs typeface="Times New Roman" pitchFamily="18" charset="0"/>
                </a:rPr>
                <a:t>Vision and</a:t>
              </a:r>
            </a:p>
            <a:p>
              <a:pPr algn="ctr" eaLnBrk="0" fontAlgn="base" hangingPunct="0">
                <a:spcBef>
                  <a:spcPct val="0"/>
                </a:spcBef>
                <a:spcAft>
                  <a:spcPct val="0"/>
                </a:spcAft>
              </a:pPr>
              <a:r>
                <a:rPr lang="en-US" altLang="en-US" b="1">
                  <a:solidFill>
                    <a:srgbClr val="000000"/>
                  </a:solidFill>
                  <a:latin typeface="Tahoma" pitchFamily="34" charset="0"/>
                  <a:cs typeface="Times New Roman" pitchFamily="18" charset="0"/>
                </a:rPr>
                <a:t>Strategy</a:t>
              </a:r>
            </a:p>
          </p:txBody>
        </p:sp>
        <p:sp>
          <p:nvSpPr>
            <p:cNvPr id="15384" name="Line 24"/>
            <p:cNvSpPr>
              <a:spLocks noChangeShapeType="1"/>
            </p:cNvSpPr>
            <p:nvPr/>
          </p:nvSpPr>
          <p:spPr bwMode="auto">
            <a:xfrm flipV="1">
              <a:off x="4800600" y="28956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5385" name="Line 25"/>
            <p:cNvSpPr>
              <a:spLocks noChangeShapeType="1"/>
            </p:cNvSpPr>
            <p:nvPr/>
          </p:nvSpPr>
          <p:spPr bwMode="auto">
            <a:xfrm>
              <a:off x="4800600" y="41148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5386" name="Line 26"/>
            <p:cNvSpPr>
              <a:spLocks noChangeShapeType="1"/>
            </p:cNvSpPr>
            <p:nvPr/>
          </p:nvSpPr>
          <p:spPr bwMode="auto">
            <a:xfrm flipH="1">
              <a:off x="3581400" y="37338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5387" name="Line 27"/>
            <p:cNvSpPr>
              <a:spLocks noChangeShapeType="1"/>
            </p:cNvSpPr>
            <p:nvPr/>
          </p:nvSpPr>
          <p:spPr bwMode="auto">
            <a:xfrm>
              <a:off x="5410200" y="37338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sp>
        <p:nvSpPr>
          <p:cNvPr id="15388" name="Text Box 28"/>
          <p:cNvSpPr txBox="1">
            <a:spLocks noChangeArrowheads="1"/>
          </p:cNvSpPr>
          <p:nvPr/>
        </p:nvSpPr>
        <p:spPr bwMode="auto">
          <a:xfrm>
            <a:off x="685800" y="5886450"/>
            <a:ext cx="807720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85000"/>
              </a:lnSpc>
              <a:spcBef>
                <a:spcPct val="15000"/>
              </a:spcBef>
              <a:spcAft>
                <a:spcPct val="0"/>
              </a:spcAft>
              <a:buClr>
                <a:srgbClr val="CC9900"/>
              </a:buClr>
              <a:buSzPct val="65000"/>
              <a:buFont typeface="Wingdings" pitchFamily="2" charset="2"/>
              <a:buChar char="n"/>
            </a:pPr>
            <a:r>
              <a:rPr lang="en-US" altLang="en-US" dirty="0">
                <a:solidFill>
                  <a:srgbClr val="000000"/>
                </a:solidFill>
              </a:rPr>
              <a:t> 20-30 measures for the 4 perspectives, providing a sufficient set of “instruments” to monitor and drive an organization’s competitive strategy</a:t>
            </a:r>
          </a:p>
          <a:p>
            <a:pPr fontAlgn="base">
              <a:spcBef>
                <a:spcPct val="50000"/>
              </a:spcBef>
              <a:spcAft>
                <a:spcPct val="0"/>
              </a:spcAft>
            </a:pPr>
            <a:endParaRPr lang="en-US" altLang="en-US" dirty="0">
              <a:solidFill>
                <a:srgbClr val="000000"/>
              </a:solidFill>
            </a:endParaRPr>
          </a:p>
        </p:txBody>
      </p:sp>
    </p:spTree>
    <p:extLst>
      <p:ext uri="{BB962C8B-B14F-4D97-AF65-F5344CB8AC3E}">
        <p14:creationId xmlns:p14="http://schemas.microsoft.com/office/powerpoint/2010/main" val="11807145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dirty="0"/>
              <a:t>Sustainability Score Card (SSC)</a:t>
            </a:r>
          </a:p>
        </p:txBody>
      </p:sp>
      <p:sp>
        <p:nvSpPr>
          <p:cNvPr id="18435" name="Rectangle 3"/>
          <p:cNvSpPr>
            <a:spLocks noGrp="1" noChangeArrowheads="1"/>
          </p:cNvSpPr>
          <p:nvPr>
            <p:ph idx="1"/>
          </p:nvPr>
        </p:nvSpPr>
        <p:spPr>
          <a:xfrm>
            <a:off x="457200" y="2057400"/>
            <a:ext cx="8382000" cy="4191000"/>
          </a:xfrm>
        </p:spPr>
        <p:txBody>
          <a:bodyPr/>
          <a:lstStyle/>
          <a:p>
            <a:r>
              <a:rPr lang="en-US" altLang="en-US" sz="2400" dirty="0"/>
              <a:t>Linking and integrating </a:t>
            </a:r>
            <a:r>
              <a:rPr lang="en-US" altLang="en-US" sz="2400" dirty="0" smtClean="0"/>
              <a:t>environmental, and social </a:t>
            </a:r>
            <a:r>
              <a:rPr lang="en-US" altLang="en-US" sz="2400" dirty="0"/>
              <a:t>performance with overall business </a:t>
            </a:r>
            <a:r>
              <a:rPr lang="en-US" altLang="en-US" sz="2400" dirty="0" smtClean="0"/>
              <a:t>strategy</a:t>
            </a:r>
          </a:p>
          <a:p>
            <a:r>
              <a:rPr lang="en-US" altLang="en-US" sz="2400" dirty="0" smtClean="0"/>
              <a:t>Identifying value drivers for environmental </a:t>
            </a:r>
            <a:r>
              <a:rPr lang="en-US" altLang="en-US" sz="2400" dirty="0"/>
              <a:t>and social </a:t>
            </a:r>
            <a:r>
              <a:rPr lang="en-US" altLang="en-US" sz="2400" dirty="0" smtClean="0"/>
              <a:t>performance</a:t>
            </a:r>
          </a:p>
          <a:p>
            <a:r>
              <a:rPr lang="en-US" altLang="en-US" sz="2400" dirty="0" smtClean="0"/>
              <a:t>Designing performance </a:t>
            </a:r>
            <a:r>
              <a:rPr lang="en-US" altLang="en-US" sz="2400" dirty="0"/>
              <a:t>measures </a:t>
            </a:r>
            <a:r>
              <a:rPr lang="en-US" altLang="en-US" sz="2400" dirty="0" smtClean="0"/>
              <a:t>which are “</a:t>
            </a:r>
            <a:r>
              <a:rPr lang="en-US" altLang="en-US" sz="2400" dirty="0"/>
              <a:t>instruments” to monitor and drive </a:t>
            </a:r>
            <a:r>
              <a:rPr lang="en-US" altLang="en-US" sz="2400" dirty="0" smtClean="0"/>
              <a:t>competitive strategy</a:t>
            </a:r>
            <a:endParaRPr lang="en-US" altLang="en-US" sz="2400" dirty="0" smtClean="0"/>
          </a:p>
          <a:p>
            <a:r>
              <a:rPr lang="en-US" altLang="en-US" sz="2400" dirty="0" smtClean="0"/>
              <a:t>Testing, validating, </a:t>
            </a:r>
            <a:r>
              <a:rPr lang="en-US" altLang="en-US" sz="2400" dirty="0" smtClean="0"/>
              <a:t>and </a:t>
            </a:r>
            <a:r>
              <a:rPr lang="en-US" altLang="en-US" sz="2400" dirty="0" smtClean="0"/>
              <a:t>refining SSC</a:t>
            </a:r>
            <a:endParaRPr lang="en-US" altLang="en-US" sz="2400" dirty="0"/>
          </a:p>
        </p:txBody>
      </p:sp>
    </p:spTree>
    <p:extLst>
      <p:ext uri="{BB962C8B-B14F-4D97-AF65-F5344CB8AC3E}">
        <p14:creationId xmlns:p14="http://schemas.microsoft.com/office/powerpoint/2010/main" val="151148570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Implications for teaching and research </a:t>
            </a:r>
            <a:endParaRPr lang="en-US" dirty="0"/>
          </a:p>
        </p:txBody>
      </p:sp>
    </p:spTree>
    <p:extLst>
      <p:ext uri="{BB962C8B-B14F-4D97-AF65-F5344CB8AC3E}">
        <p14:creationId xmlns:p14="http://schemas.microsoft.com/office/powerpoint/2010/main" val="1603779711"/>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Accounting Futures</a:t>
            </a:r>
            <a:endParaRPr lang="en-US" dirty="0"/>
          </a:p>
        </p:txBody>
      </p:sp>
      <p:graphicFrame>
        <p:nvGraphicFramePr>
          <p:cNvPr id="4" name="Diagram 3"/>
          <p:cNvGraphicFramePr/>
          <p:nvPr>
            <p:extLst>
              <p:ext uri="{D42A27DB-BD31-4B8C-83A1-F6EECF244321}">
                <p14:modId xmlns:p14="http://schemas.microsoft.com/office/powerpoint/2010/main" val="821736117"/>
              </p:ext>
            </p:extLst>
          </p:nvPr>
        </p:nvGraphicFramePr>
        <p:xfrm>
          <a:off x="1524000" y="20447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559136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0"/>
          </a:xfrm>
        </p:spPr>
        <p:txBody>
          <a:bodyPr/>
          <a:lstStyle/>
          <a:p>
            <a:r>
              <a:rPr lang="en-US" dirty="0" smtClean="0"/>
              <a:t>Professional Accounting Futures</a:t>
            </a:r>
            <a:endParaRPr lang="en-US" dirty="0"/>
          </a:p>
        </p:txBody>
      </p:sp>
      <p:graphicFrame>
        <p:nvGraphicFramePr>
          <p:cNvPr id="4" name="Diagram 3"/>
          <p:cNvGraphicFramePr/>
          <p:nvPr>
            <p:extLst>
              <p:ext uri="{D42A27DB-BD31-4B8C-83A1-F6EECF244321}">
                <p14:modId xmlns:p14="http://schemas.microsoft.com/office/powerpoint/2010/main" val="1538361151"/>
              </p:ext>
            </p:extLst>
          </p:nvPr>
        </p:nvGraphicFramePr>
        <p:xfrm>
          <a:off x="762000" y="1600200"/>
          <a:ext cx="74676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own Arrow 4"/>
          <p:cNvSpPr/>
          <p:nvPr/>
        </p:nvSpPr>
        <p:spPr>
          <a:xfrm>
            <a:off x="2209800" y="4724400"/>
            <a:ext cx="822960" cy="381000"/>
          </a:xfrm>
          <a:prstGeom prst="down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Rectangle 5"/>
          <p:cNvSpPr/>
          <p:nvPr/>
        </p:nvSpPr>
        <p:spPr>
          <a:xfrm>
            <a:off x="609600" y="5181600"/>
            <a:ext cx="4343400" cy="12192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Legal Environment (Companies Act, Contract Law), Macro-economics (National Income Accounting), Labor Economics, Measurement and management of triple bottom line , Strategy, Narrative, Integration</a:t>
            </a:r>
            <a:endParaRPr lang="en-US" sz="1400" dirty="0"/>
          </a:p>
        </p:txBody>
      </p:sp>
      <p:sp>
        <p:nvSpPr>
          <p:cNvPr id="7" name="Down Arrow 6"/>
          <p:cNvSpPr/>
          <p:nvPr/>
        </p:nvSpPr>
        <p:spPr>
          <a:xfrm>
            <a:off x="6178616" y="4724400"/>
            <a:ext cx="664143" cy="381000"/>
          </a:xfrm>
          <a:prstGeom prst="downArrow">
            <a:avLst/>
          </a:prstGeom>
          <a:solidFill>
            <a:srgbClr val="592A03"/>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Rectangle 7"/>
          <p:cNvSpPr/>
          <p:nvPr/>
        </p:nvSpPr>
        <p:spPr>
          <a:xfrm>
            <a:off x="5257800" y="5181600"/>
            <a:ext cx="3505200" cy="381000"/>
          </a:xfrm>
          <a:prstGeom prst="rect">
            <a:avLst/>
          </a:prstGeom>
          <a:solidFill>
            <a:srgbClr val="592A0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Narrowing of Topics, Theories, Methods</a:t>
            </a:r>
            <a:endParaRPr lang="en-US" sz="1400" dirty="0"/>
          </a:p>
        </p:txBody>
      </p:sp>
      <p:sp>
        <p:nvSpPr>
          <p:cNvPr id="10" name="Rectangle 9"/>
          <p:cNvSpPr/>
          <p:nvPr/>
        </p:nvSpPr>
        <p:spPr>
          <a:xfrm>
            <a:off x="5257800" y="5791200"/>
            <a:ext cx="3505200" cy="381000"/>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Rigorous study of a narrow issue </a:t>
            </a:r>
            <a:endParaRPr lang="en-US" sz="1400" dirty="0"/>
          </a:p>
        </p:txBody>
      </p:sp>
      <p:sp>
        <p:nvSpPr>
          <p:cNvPr id="3" name="Multiply 2"/>
          <p:cNvSpPr/>
          <p:nvPr/>
        </p:nvSpPr>
        <p:spPr>
          <a:xfrm>
            <a:off x="2362200" y="4724400"/>
            <a:ext cx="457200" cy="228600"/>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411142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Research Opportunities in Sustainability accounting</a:t>
            </a:r>
            <a:endParaRPr lang="en-US" sz="2400" dirty="0"/>
          </a:p>
        </p:txBody>
      </p:sp>
      <p:sp>
        <p:nvSpPr>
          <p:cNvPr id="3" name="Content Placeholder 2"/>
          <p:cNvSpPr>
            <a:spLocks noGrp="1"/>
          </p:cNvSpPr>
          <p:nvPr>
            <p:ph idx="1"/>
          </p:nvPr>
        </p:nvSpPr>
        <p:spPr>
          <a:xfrm>
            <a:off x="228600" y="1676400"/>
            <a:ext cx="8915400" cy="4572000"/>
          </a:xfrm>
        </p:spPr>
        <p:txBody>
          <a:bodyPr>
            <a:noAutofit/>
          </a:bodyPr>
          <a:lstStyle/>
          <a:p>
            <a:r>
              <a:rPr lang="en-US" sz="2000" dirty="0" smtClean="0"/>
              <a:t>Value relevance of sustainability performance disclosures</a:t>
            </a:r>
          </a:p>
          <a:p>
            <a:pPr lvl="1"/>
            <a:r>
              <a:rPr lang="en-US" sz="2000" dirty="0" smtClean="0"/>
              <a:t>Event studies, market studies</a:t>
            </a:r>
          </a:p>
          <a:p>
            <a:r>
              <a:rPr lang="en-US" sz="2000" dirty="0" smtClean="0"/>
              <a:t>Long run relationships between sustainability performance and firm performance</a:t>
            </a:r>
          </a:p>
          <a:p>
            <a:r>
              <a:rPr lang="en-US" sz="2000" dirty="0" smtClean="0"/>
              <a:t>Convergence/divergence </a:t>
            </a:r>
            <a:r>
              <a:rPr lang="en-US" sz="2000" dirty="0"/>
              <a:t>of sustainability reporting standards </a:t>
            </a:r>
            <a:endParaRPr lang="en-US" sz="2000" dirty="0" smtClean="0"/>
          </a:p>
          <a:p>
            <a:r>
              <a:rPr lang="en-US" sz="2000" dirty="0" smtClean="0"/>
              <a:t>The Entity vs. beyond the entity </a:t>
            </a:r>
          </a:p>
          <a:p>
            <a:pPr lvl="1"/>
            <a:r>
              <a:rPr lang="en-US" sz="2000" dirty="0"/>
              <a:t>E</a:t>
            </a:r>
            <a:r>
              <a:rPr lang="en-US" sz="2000" dirty="0" smtClean="0"/>
              <a:t>xtended accounting for sustainability</a:t>
            </a:r>
          </a:p>
          <a:p>
            <a:r>
              <a:rPr lang="en-US" sz="2000" dirty="0" smtClean="0"/>
              <a:t>Accounting implications of Extended Producer Responsibility (EPR)</a:t>
            </a:r>
          </a:p>
          <a:p>
            <a:r>
              <a:rPr lang="en-US" sz="2000" dirty="0" smtClean="0"/>
              <a:t>Accounting for stranded </a:t>
            </a:r>
            <a:r>
              <a:rPr lang="en-US" sz="2000" dirty="0"/>
              <a:t>c</a:t>
            </a:r>
            <a:r>
              <a:rPr lang="en-US" sz="2000" dirty="0" smtClean="0"/>
              <a:t>arbon assets </a:t>
            </a:r>
          </a:p>
          <a:p>
            <a:r>
              <a:rPr lang="en-US" sz="2000" dirty="0" smtClean="0"/>
              <a:t>Accounting for new emerging environmental goods and commodities </a:t>
            </a:r>
          </a:p>
          <a:p>
            <a:r>
              <a:rPr lang="en-US" sz="2000" dirty="0" smtClean="0"/>
              <a:t>Motivations and drivers of diffusion of sustainability accounting systems </a:t>
            </a:r>
          </a:p>
          <a:p>
            <a:r>
              <a:rPr lang="en-US" sz="2000" dirty="0" smtClean="0"/>
              <a:t>Social Value Added (as opposed to Economic Value Added)    </a:t>
            </a:r>
            <a:endParaRPr lang="en-US" sz="2000" dirty="0"/>
          </a:p>
        </p:txBody>
      </p:sp>
    </p:spTree>
    <p:extLst>
      <p:ext uri="{BB962C8B-B14F-4D97-AF65-F5344CB8AC3E}">
        <p14:creationId xmlns:p14="http://schemas.microsoft.com/office/powerpoint/2010/main" val="3219847360"/>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Sustainability accounting courses</a:t>
            </a:r>
            <a:endParaRPr lang="en-US" dirty="0"/>
          </a:p>
        </p:txBody>
      </p:sp>
      <p:sp>
        <p:nvSpPr>
          <p:cNvPr id="3" name="Content Placeholder 2"/>
          <p:cNvSpPr>
            <a:spLocks noGrp="1"/>
          </p:cNvSpPr>
          <p:nvPr>
            <p:ph idx="1"/>
          </p:nvPr>
        </p:nvSpPr>
        <p:spPr/>
        <p:txBody>
          <a:bodyPr>
            <a:normAutofit/>
          </a:bodyPr>
          <a:lstStyle/>
          <a:p>
            <a:r>
              <a:rPr lang="en-US" dirty="0" smtClean="0"/>
              <a:t>Sustainability management systems (GRI, IIRC, ISO etc.)</a:t>
            </a:r>
          </a:p>
          <a:p>
            <a:r>
              <a:rPr lang="en-US" dirty="0" smtClean="0"/>
              <a:t>Sustainability risk management </a:t>
            </a:r>
          </a:p>
          <a:p>
            <a:pPr lvl="1"/>
            <a:r>
              <a:rPr lang="en-US" dirty="0" smtClean="0"/>
              <a:t>liability, supply chain, regulatory</a:t>
            </a:r>
          </a:p>
          <a:p>
            <a:r>
              <a:rPr lang="en-US" dirty="0" smtClean="0"/>
              <a:t> Sustainability management accounting </a:t>
            </a:r>
          </a:p>
          <a:p>
            <a:pPr lvl="1"/>
            <a:r>
              <a:rPr lang="en-US" dirty="0" smtClean="0"/>
              <a:t>legal compliance, compliance cost management, risk management, product pricing, supporting environmental claims</a:t>
            </a:r>
            <a:endParaRPr lang="en-US" dirty="0"/>
          </a:p>
        </p:txBody>
      </p:sp>
    </p:spTree>
    <p:extLst>
      <p:ext uri="{BB962C8B-B14F-4D97-AF65-F5344CB8AC3E}">
        <p14:creationId xmlns:p14="http://schemas.microsoft.com/office/powerpoint/2010/main" val="3203487049"/>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sz="3600" dirty="0" smtClean="0">
                <a:solidFill>
                  <a:schemeClr val="bg2">
                    <a:lumMod val="50000"/>
                  </a:schemeClr>
                </a:solidFill>
              </a:rPr>
              <a:t>Accounting is the Core of Sustainability Management</a:t>
            </a:r>
            <a:endParaRPr lang="en-US" sz="3600" dirty="0"/>
          </a:p>
        </p:txBody>
      </p:sp>
      <p:graphicFrame>
        <p:nvGraphicFramePr>
          <p:cNvPr id="4" name="Diagram 3"/>
          <p:cNvGraphicFramePr/>
          <p:nvPr>
            <p:extLst>
              <p:ext uri="{D42A27DB-BD31-4B8C-83A1-F6EECF244321}">
                <p14:modId xmlns:p14="http://schemas.microsoft.com/office/powerpoint/2010/main" val="1881482207"/>
              </p:ext>
            </p:extLst>
          </p:nvPr>
        </p:nvGraphicFramePr>
        <p:xfrm>
          <a:off x="1219200" y="1752600"/>
          <a:ext cx="65532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117673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533680353"/>
              </p:ext>
            </p:extLst>
          </p:nvPr>
        </p:nvGraphicFramePr>
        <p:xfrm>
          <a:off x="457200" y="1397000"/>
          <a:ext cx="7467600" cy="477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426998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3600" dirty="0" smtClean="0">
                <a:solidFill>
                  <a:schemeClr val="bg2">
                    <a:lumMod val="50000"/>
                  </a:schemeClr>
                </a:solidFill>
              </a:rPr>
              <a:t>What is Sustainability Accounting?</a:t>
            </a:r>
            <a:endParaRPr lang="en-US" sz="3600" dirty="0"/>
          </a:p>
        </p:txBody>
      </p:sp>
      <p:graphicFrame>
        <p:nvGraphicFramePr>
          <p:cNvPr id="4" name="Diagram 3"/>
          <p:cNvGraphicFramePr/>
          <p:nvPr>
            <p:extLst>
              <p:ext uri="{D42A27DB-BD31-4B8C-83A1-F6EECF244321}">
                <p14:modId xmlns:p14="http://schemas.microsoft.com/office/powerpoint/2010/main" val="224296321"/>
              </p:ext>
            </p:extLst>
          </p:nvPr>
        </p:nvGraphicFramePr>
        <p:xfrm>
          <a:off x="1219200" y="1752600"/>
          <a:ext cx="65532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0330536"/>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C:\Users\krishnan\AppData\Local\Microsoft\Windows\Temporary Internet Files\Content.IE5\3EAQUJ1O\Holiday_Thank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0" y="1174750"/>
            <a:ext cx="4318000" cy="450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37343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p:cNvSpPr>
            <a:spLocks noGrp="1" noChangeArrowheads="1"/>
          </p:cNvSpPr>
          <p:nvPr>
            <p:ph type="title"/>
          </p:nvPr>
        </p:nvSpPr>
        <p:spPr>
          <a:xfrm>
            <a:off x="457200" y="685800"/>
            <a:ext cx="8229600" cy="609600"/>
          </a:xfrm>
        </p:spPr>
        <p:txBody>
          <a:bodyPr>
            <a:noAutofit/>
          </a:bodyPr>
          <a:lstStyle/>
          <a:p>
            <a:r>
              <a:rPr lang="en-US" altLang="en-US" sz="3200" dirty="0">
                <a:solidFill>
                  <a:schemeClr val="bg2">
                    <a:lumMod val="50000"/>
                  </a:schemeClr>
                </a:solidFill>
              </a:rPr>
              <a:t>Why </a:t>
            </a:r>
            <a:r>
              <a:rPr lang="en-US" altLang="en-US" sz="3200" dirty="0" smtClean="0">
                <a:solidFill>
                  <a:schemeClr val="bg2">
                    <a:lumMod val="50000"/>
                  </a:schemeClr>
                </a:solidFill>
              </a:rPr>
              <a:t>is Sustainability Accounting Important?</a:t>
            </a:r>
            <a:endParaRPr lang="en-US" altLang="en-US" sz="3200" dirty="0">
              <a:solidFill>
                <a:schemeClr val="bg2">
                  <a:lumMod val="50000"/>
                </a:schemeClr>
              </a:solidFill>
            </a:endParaRPr>
          </a:p>
        </p:txBody>
      </p:sp>
      <p:graphicFrame>
        <p:nvGraphicFramePr>
          <p:cNvPr id="3" name="Diagram 2"/>
          <p:cNvGraphicFramePr/>
          <p:nvPr>
            <p:extLst>
              <p:ext uri="{D42A27DB-BD31-4B8C-83A1-F6EECF244321}">
                <p14:modId xmlns:p14="http://schemas.microsoft.com/office/powerpoint/2010/main" val="549494189"/>
              </p:ext>
            </p:extLst>
          </p:nvPr>
        </p:nvGraphicFramePr>
        <p:xfrm>
          <a:off x="457200" y="1447800"/>
          <a:ext cx="83058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26006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bg2">
                    <a:lumMod val="50000"/>
                  </a:schemeClr>
                </a:solidFill>
              </a:rPr>
              <a:t>Sustainability Reporting</a:t>
            </a:r>
            <a:endParaRPr lang="en-US" dirty="0"/>
          </a:p>
        </p:txBody>
      </p:sp>
      <p:graphicFrame>
        <p:nvGraphicFramePr>
          <p:cNvPr id="6" name="Diagram 5"/>
          <p:cNvGraphicFramePr/>
          <p:nvPr>
            <p:extLst>
              <p:ext uri="{D42A27DB-BD31-4B8C-83A1-F6EECF244321}">
                <p14:modId xmlns:p14="http://schemas.microsoft.com/office/powerpoint/2010/main" val="4045374414"/>
              </p:ext>
            </p:extLst>
          </p:nvPr>
        </p:nvGraphicFramePr>
        <p:xfrm>
          <a:off x="1371600" y="1828800"/>
          <a:ext cx="6553200" cy="429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59437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p:cNvSpPr>
            <a:spLocks noGrp="1" noChangeArrowheads="1"/>
          </p:cNvSpPr>
          <p:nvPr>
            <p:ph type="title"/>
          </p:nvPr>
        </p:nvSpPr>
        <p:spPr/>
        <p:txBody>
          <a:bodyPr>
            <a:normAutofit fontScale="90000"/>
          </a:bodyPr>
          <a:lstStyle/>
          <a:p>
            <a:r>
              <a:rPr lang="en-US" altLang="en-US" sz="4800" dirty="0" smtClean="0">
                <a:solidFill>
                  <a:schemeClr val="bg2">
                    <a:lumMod val="50000"/>
                  </a:schemeClr>
                </a:solidFill>
              </a:rPr>
              <a:t>Sustainability Reporting - SEC</a:t>
            </a:r>
            <a:endParaRPr lang="en-US" altLang="en-US" sz="4800" dirty="0">
              <a:solidFill>
                <a:schemeClr val="bg2">
                  <a:lumMod val="50000"/>
                </a:schemeClr>
              </a:solidFill>
            </a:endParaRPr>
          </a:p>
        </p:txBody>
      </p:sp>
      <p:sp>
        <p:nvSpPr>
          <p:cNvPr id="47107" name="Rectangle 3"/>
          <p:cNvSpPr>
            <a:spLocks noGrp="1" noChangeArrowheads="1"/>
          </p:cNvSpPr>
          <p:nvPr>
            <p:ph idx="1"/>
          </p:nvPr>
        </p:nvSpPr>
        <p:spPr>
          <a:xfrm>
            <a:off x="457200" y="1828800"/>
            <a:ext cx="8178800" cy="4419600"/>
          </a:xfrm>
        </p:spPr>
        <p:txBody>
          <a:bodyPr>
            <a:normAutofit/>
          </a:bodyPr>
          <a:lstStyle/>
          <a:p>
            <a:r>
              <a:rPr lang="en-US" altLang="en-US" dirty="0" smtClean="0"/>
              <a:t>Staff </a:t>
            </a:r>
            <a:r>
              <a:rPr lang="en-US" altLang="en-US" dirty="0"/>
              <a:t>Accounting Bulletin (SAB) 92</a:t>
            </a:r>
          </a:p>
          <a:p>
            <a:pPr lvl="1"/>
            <a:r>
              <a:rPr lang="en-US" altLang="en-US" dirty="0"/>
              <a:t>Disclosure of </a:t>
            </a:r>
            <a:endParaRPr lang="en-US" altLang="en-US" dirty="0" smtClean="0"/>
          </a:p>
          <a:p>
            <a:pPr lvl="2"/>
            <a:r>
              <a:rPr lang="en-US" altLang="en-US" sz="2000" dirty="0" smtClean="0"/>
              <a:t>material </a:t>
            </a:r>
            <a:r>
              <a:rPr lang="en-US" altLang="en-US" sz="2000" dirty="0"/>
              <a:t>effects of </a:t>
            </a:r>
            <a:r>
              <a:rPr lang="en-US" altLang="en-US" sz="2000" dirty="0" smtClean="0"/>
              <a:t>environmental regulations </a:t>
            </a:r>
            <a:endParaRPr lang="en-US" altLang="en-US" sz="2000" dirty="0"/>
          </a:p>
          <a:p>
            <a:pPr lvl="2"/>
            <a:r>
              <a:rPr lang="en-US" altLang="en-US" sz="2000" dirty="0" smtClean="0"/>
              <a:t>pending </a:t>
            </a:r>
            <a:r>
              <a:rPr lang="en-US" altLang="en-US" sz="2000" dirty="0"/>
              <a:t>legal proceedings and likely </a:t>
            </a:r>
            <a:r>
              <a:rPr lang="en-US" altLang="en-US" sz="2000" dirty="0" smtClean="0"/>
              <a:t>impacts</a:t>
            </a:r>
          </a:p>
          <a:p>
            <a:pPr lvl="1"/>
            <a:r>
              <a:rPr lang="en-US" altLang="en-US" dirty="0"/>
              <a:t>Co-ordination with EPA for liabilities </a:t>
            </a:r>
            <a:r>
              <a:rPr lang="en-US" altLang="en-US" dirty="0" smtClean="0"/>
              <a:t>information</a:t>
            </a:r>
            <a:endParaRPr lang="en-US" altLang="en-US" dirty="0"/>
          </a:p>
          <a:p>
            <a:r>
              <a:rPr lang="en-US" altLang="en-US" dirty="0" smtClean="0"/>
              <a:t>Insufficient </a:t>
            </a:r>
            <a:r>
              <a:rPr lang="en-US" altLang="en-US" dirty="0"/>
              <a:t>disclosure may lead to SEC fines ($500K for each violation</a:t>
            </a:r>
            <a:r>
              <a:rPr lang="en-US" altLang="en-US" dirty="0" smtClean="0"/>
              <a:t>)</a:t>
            </a:r>
            <a:endParaRPr lang="en-US" altLang="en-US" dirty="0"/>
          </a:p>
        </p:txBody>
      </p:sp>
    </p:spTree>
    <p:extLst>
      <p:ext uri="{BB962C8B-B14F-4D97-AF65-F5344CB8AC3E}">
        <p14:creationId xmlns:p14="http://schemas.microsoft.com/office/powerpoint/2010/main" val="344201257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msu">
      <a:dk1>
        <a:srgbClr val="000000"/>
      </a:dk1>
      <a:lt1>
        <a:srgbClr val="FFFFFF"/>
      </a:lt1>
      <a:dk2>
        <a:srgbClr val="18453B"/>
      </a:dk2>
      <a:lt2>
        <a:srgbClr val="0DB14B"/>
      </a:lt2>
      <a:accent1>
        <a:srgbClr val="99A2A2"/>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Gotham Bold"/>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887</TotalTime>
  <Words>3616</Words>
  <Application>Microsoft Macintosh PowerPoint</Application>
  <PresentationFormat>On-screen Show (4:3)</PresentationFormat>
  <Paragraphs>446</Paragraphs>
  <Slides>60</Slides>
  <Notes>27</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Sustainability Reporting </vt:lpstr>
      <vt:lpstr>Agenda</vt:lpstr>
      <vt:lpstr>What is the fundamental role of accounting?</vt:lpstr>
      <vt:lpstr>Relevance</vt:lpstr>
      <vt:lpstr>Relevance for Decision Making</vt:lpstr>
      <vt:lpstr>What is Sustainability Accounting?</vt:lpstr>
      <vt:lpstr>Why is Sustainability Accounting Important?</vt:lpstr>
      <vt:lpstr>Sustainability Reporting</vt:lpstr>
      <vt:lpstr>Sustainability Reporting - SEC</vt:lpstr>
      <vt:lpstr>Sustainability Reporting - EPA</vt:lpstr>
      <vt:lpstr>Voluntary reporting</vt:lpstr>
      <vt:lpstr>Sustainability Reporting – Global Reporting Initiative (GRI)</vt:lpstr>
      <vt:lpstr>GRI</vt:lpstr>
      <vt:lpstr>Reporting Model for GRI</vt:lpstr>
      <vt:lpstr>GRI https://g4.globalreporting.org/introduction/how-to-use-g4-online/Pages/default.aspx</vt:lpstr>
      <vt:lpstr>GRI Performance</vt:lpstr>
      <vt:lpstr>PowerPoint Presentation</vt:lpstr>
      <vt:lpstr>PowerPoint Presentation</vt:lpstr>
      <vt:lpstr>IIRC</vt:lpstr>
      <vt:lpstr>Reporting Model for IIRC</vt:lpstr>
      <vt:lpstr>International Integrated Reporting Council (IIRC)</vt:lpstr>
      <vt:lpstr>SASB</vt:lpstr>
      <vt:lpstr>Sustainability Accounting Standards Board (SASB)</vt:lpstr>
      <vt:lpstr>SASB</vt:lpstr>
      <vt:lpstr>Materiality Thresholds</vt:lpstr>
      <vt:lpstr>CDP</vt:lpstr>
      <vt:lpstr>Reporting Model for CDP</vt:lpstr>
      <vt:lpstr>CDP(Carbon Disclosure Project)</vt:lpstr>
      <vt:lpstr>Sustainability Management Accounting – Environment </vt:lpstr>
      <vt:lpstr>Why Environmental Management Accounting?</vt:lpstr>
      <vt:lpstr>Types of Environmental Costs</vt:lpstr>
      <vt:lpstr>Environmental Regulations and Firms’ Accounting Systems</vt:lpstr>
      <vt:lpstr>Calibration of Hidden Environmental Costs</vt:lpstr>
      <vt:lpstr>Hidden Environmental Costs</vt:lpstr>
      <vt:lpstr>Quote from Controller of Fortune 100 Steel Company</vt:lpstr>
      <vt:lpstr>Environmental Management System  - ISO 14000</vt:lpstr>
      <vt:lpstr>Why ISO 14000?</vt:lpstr>
      <vt:lpstr>ISO 14000 System</vt:lpstr>
      <vt:lpstr>PowerPoint Presentation</vt:lpstr>
      <vt:lpstr>PowerPoint Presentation</vt:lpstr>
      <vt:lpstr>What should a firm do for ISO 14K certification?</vt:lpstr>
      <vt:lpstr>What should a firm do for ISO 14K certification (contd)?</vt:lpstr>
      <vt:lpstr>What accredited certification to ISO 14001 does not mean</vt:lpstr>
      <vt:lpstr>Triple Bottom Line Sustainability </vt:lpstr>
      <vt:lpstr>ISO 26000</vt:lpstr>
      <vt:lpstr>PowerPoint Presentation</vt:lpstr>
      <vt:lpstr>PowerPoint Presentation</vt:lpstr>
      <vt:lpstr>PWC-Total Impact Measurement and Management (TIMM)</vt:lpstr>
      <vt:lpstr>PowerPoint Presentation</vt:lpstr>
      <vt:lpstr>How do all these fit into business strategy?   How do we monitor strategic performance?</vt:lpstr>
      <vt:lpstr>Balanced Scorecard (Kaplan and Norton)</vt:lpstr>
      <vt:lpstr>Sustainability Score Card (SSC)</vt:lpstr>
      <vt:lpstr>Implications for teaching and research </vt:lpstr>
      <vt:lpstr>Professional Accounting Futures</vt:lpstr>
      <vt:lpstr>Professional Accounting Futures</vt:lpstr>
      <vt:lpstr>Research Opportunities in Sustainability accounting</vt:lpstr>
      <vt:lpstr>Sustainability accounting courses</vt:lpstr>
      <vt:lpstr>Accounting is the Core of Sustainability Management</vt:lpstr>
      <vt:lpstr>PowerPoint Presentation</vt:lpstr>
      <vt:lpstr>PowerPoint Presentation</vt:lpstr>
    </vt:vector>
  </TitlesOfParts>
  <Company>The Eli Broad College of Business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Ken</dc:creator>
  <cp:lastModifiedBy>Mac User</cp:lastModifiedBy>
  <cp:revision>109</cp:revision>
  <cp:lastPrinted>2016-05-02T17:58:26Z</cp:lastPrinted>
  <dcterms:created xsi:type="dcterms:W3CDTF">2015-04-24T13:52:17Z</dcterms:created>
  <dcterms:modified xsi:type="dcterms:W3CDTF">2016-05-04T17:53:59Z</dcterms:modified>
</cp:coreProperties>
</file>