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3"/>
  </p:notesMasterIdLst>
  <p:sldIdLst>
    <p:sldId id="273" r:id="rId3"/>
    <p:sldId id="12095" r:id="rId4"/>
    <p:sldId id="12096" r:id="rId5"/>
    <p:sldId id="12097" r:id="rId6"/>
    <p:sldId id="12098" r:id="rId7"/>
    <p:sldId id="12099" r:id="rId8"/>
    <p:sldId id="12100" r:id="rId9"/>
    <p:sldId id="12101" r:id="rId10"/>
    <p:sldId id="12102" r:id="rId11"/>
    <p:sldId id="27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5BED54-52CA-4C2B-BF24-60ECEADFC898}" type="datetimeFigureOut">
              <a:rPr lang="en-CA" smtClean="0"/>
              <a:t>2021-11-03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438D68-13DF-4461-858C-0A140B74A53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16776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2AC10D-4550-6F42-8734-5BC2C827E8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3863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solidFill>
                  <a:srgbClr val="FFFF00"/>
                </a:solidFill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77200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PAC Professional Accounting Futures 2019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97913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CA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PAC Professional Accounting Futures 2019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139568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 userDrawn="1"/>
        </p:nvSpPr>
        <p:spPr>
          <a:xfrm>
            <a:off x="3" y="1515103"/>
            <a:ext cx="5080956" cy="3846253"/>
          </a:xfrm>
          <a:prstGeom prst="rect">
            <a:avLst/>
          </a:prstGeom>
          <a:solidFill>
            <a:srgbClr val="00853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166" y="5964666"/>
            <a:ext cx="2894391" cy="71017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166" y="5964666"/>
            <a:ext cx="2894391" cy="71017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166" y="5964666"/>
            <a:ext cx="2894391" cy="710170"/>
          </a:xfrm>
          <a:prstGeom prst="rect">
            <a:avLst/>
          </a:prstGeom>
        </p:spPr>
      </p:pic>
      <p:sp>
        <p:nvSpPr>
          <p:cNvPr id="36" name="Title 35"/>
          <p:cNvSpPr>
            <a:spLocks noGrp="1"/>
          </p:cNvSpPr>
          <p:nvPr>
            <p:ph type="title" hasCustomPrompt="1"/>
          </p:nvPr>
        </p:nvSpPr>
        <p:spPr>
          <a:xfrm>
            <a:off x="603254" y="1789535"/>
            <a:ext cx="4067071" cy="2755146"/>
          </a:xfrm>
          <a:prstGeom prst="rect">
            <a:avLst/>
          </a:prstGeom>
        </p:spPr>
        <p:txBody>
          <a:bodyPr/>
          <a:lstStyle>
            <a:lvl1pPr>
              <a:lnSpc>
                <a:spcPts val="4125"/>
              </a:lnSpc>
              <a:defRPr sz="4500" b="1" i="0" baseline="0">
                <a:solidFill>
                  <a:schemeClr val="bg1"/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CHANGE</a:t>
            </a:r>
            <a:br>
              <a:rPr lang="en-US" dirty="0"/>
            </a:br>
            <a:r>
              <a:rPr lang="en-US" dirty="0"/>
              <a:t>THE WAY</a:t>
            </a:r>
            <a:br>
              <a:rPr lang="en-US" dirty="0"/>
            </a:br>
            <a:r>
              <a:rPr lang="en-US" dirty="0"/>
              <a:t>YOU DO</a:t>
            </a:r>
            <a:br>
              <a:rPr lang="en-US" dirty="0"/>
            </a:br>
            <a:r>
              <a:rPr lang="en-US" dirty="0"/>
              <a:t>BUSINESS.</a:t>
            </a:r>
          </a:p>
        </p:txBody>
      </p:sp>
      <p:sp>
        <p:nvSpPr>
          <p:cNvPr id="39" name="Text Placeholder 38"/>
          <p:cNvSpPr>
            <a:spLocks noGrp="1"/>
          </p:cNvSpPr>
          <p:nvPr>
            <p:ph type="body" sz="quarter" idx="10" hasCustomPrompt="1"/>
          </p:nvPr>
        </p:nvSpPr>
        <p:spPr>
          <a:xfrm>
            <a:off x="603254" y="4741549"/>
            <a:ext cx="4067071" cy="4524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 baseline="0">
                <a:solidFill>
                  <a:schemeClr val="bg1"/>
                </a:solidFill>
                <a:latin typeface="+mn-lt"/>
                <a:ea typeface="DINPro" charset="0"/>
                <a:cs typeface="DINPro" charset="0"/>
              </a:defRPr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Optional Second Title</a:t>
            </a:r>
          </a:p>
        </p:txBody>
      </p:sp>
    </p:spTree>
    <p:extLst>
      <p:ext uri="{BB962C8B-B14F-4D97-AF65-F5344CB8AC3E}">
        <p14:creationId xmlns:p14="http://schemas.microsoft.com/office/powerpoint/2010/main" val="30583799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2" y="0"/>
            <a:ext cx="12191999" cy="5765180"/>
          </a:xfrm>
          <a:prstGeom prst="rect">
            <a:avLst/>
          </a:prstGeom>
          <a:solidFill>
            <a:srgbClr val="008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166" y="5964666"/>
            <a:ext cx="2894391" cy="710170"/>
          </a:xfrm>
          <a:prstGeom prst="rect">
            <a:avLst/>
          </a:prstGeom>
        </p:spPr>
      </p:pic>
      <p:sp>
        <p:nvSpPr>
          <p:cNvPr id="14" name="Title 35"/>
          <p:cNvSpPr>
            <a:spLocks noGrp="1"/>
          </p:cNvSpPr>
          <p:nvPr>
            <p:ph type="title" hasCustomPrompt="1"/>
          </p:nvPr>
        </p:nvSpPr>
        <p:spPr>
          <a:xfrm>
            <a:off x="603254" y="1789535"/>
            <a:ext cx="4067071" cy="2755146"/>
          </a:xfrm>
          <a:prstGeom prst="rect">
            <a:avLst/>
          </a:prstGeom>
        </p:spPr>
        <p:txBody>
          <a:bodyPr/>
          <a:lstStyle>
            <a:lvl1pPr>
              <a:lnSpc>
                <a:spcPts val="4125"/>
              </a:lnSpc>
              <a:defRPr sz="4500" b="1" i="0" baseline="0">
                <a:solidFill>
                  <a:schemeClr val="bg1"/>
                </a:solidFill>
                <a:latin typeface="+mn-lt"/>
                <a:ea typeface="DIN Pro Medium" charset="0"/>
                <a:cs typeface="DIN Pro Medium" charset="0"/>
              </a:defRPr>
            </a:lvl1pPr>
          </a:lstStyle>
          <a:p>
            <a:r>
              <a:rPr lang="en-US" dirty="0"/>
              <a:t>CHANGE</a:t>
            </a:r>
            <a:br>
              <a:rPr lang="en-US" dirty="0"/>
            </a:br>
            <a:r>
              <a:rPr lang="en-US" dirty="0"/>
              <a:t>THE WAY</a:t>
            </a:r>
            <a:br>
              <a:rPr lang="en-US" dirty="0"/>
            </a:br>
            <a:r>
              <a:rPr lang="en-US" dirty="0"/>
              <a:t>YOU DO</a:t>
            </a:r>
            <a:br>
              <a:rPr lang="en-US" dirty="0"/>
            </a:br>
            <a:r>
              <a:rPr lang="en-US" dirty="0"/>
              <a:t>BUSINESS.</a:t>
            </a:r>
          </a:p>
        </p:txBody>
      </p:sp>
      <p:sp>
        <p:nvSpPr>
          <p:cNvPr id="15" name="Text Placeholder 38"/>
          <p:cNvSpPr>
            <a:spLocks noGrp="1"/>
          </p:cNvSpPr>
          <p:nvPr>
            <p:ph type="body" sz="quarter" idx="10" hasCustomPrompt="1"/>
          </p:nvPr>
        </p:nvSpPr>
        <p:spPr>
          <a:xfrm>
            <a:off x="603254" y="4741549"/>
            <a:ext cx="4067071" cy="4524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 baseline="0">
                <a:solidFill>
                  <a:schemeClr val="bg1"/>
                </a:solidFill>
                <a:latin typeface="+mn-lt"/>
                <a:ea typeface="DINPro" charset="0"/>
                <a:cs typeface="DINPro" charset="0"/>
              </a:defRPr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Optional Second Title</a:t>
            </a:r>
          </a:p>
        </p:txBody>
      </p:sp>
    </p:spTree>
    <p:extLst>
      <p:ext uri="{BB962C8B-B14F-4D97-AF65-F5344CB8AC3E}">
        <p14:creationId xmlns:p14="http://schemas.microsoft.com/office/powerpoint/2010/main" val="30505953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2" y="2"/>
            <a:ext cx="12191999" cy="1092819"/>
          </a:xfrm>
          <a:prstGeom prst="rect">
            <a:avLst/>
          </a:prstGeom>
          <a:solidFill>
            <a:srgbClr val="008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166" y="5964666"/>
            <a:ext cx="2894391" cy="71017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59860" y="346842"/>
            <a:ext cx="9032875" cy="5044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 baseline="0">
                <a:solidFill>
                  <a:schemeClr val="bg1"/>
                </a:solidFill>
                <a:latin typeface="+mn-lt"/>
                <a:ea typeface="DIN Pro Medium" charset="0"/>
                <a:cs typeface="DIN Pro Medium" charset="0"/>
              </a:defRPr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CHANGE THE WAY YOU DO BUSINESS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720C67-0CB0-F642-A5E1-7A61DC4C742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59860" y="1387366"/>
            <a:ext cx="10681107" cy="4529959"/>
          </a:xfrm>
          <a:prstGeom prst="rect">
            <a:avLst/>
          </a:prstGeom>
        </p:spPr>
        <p:txBody>
          <a:bodyPr/>
          <a:lstStyle>
            <a:lvl1pPr>
              <a:spcBef>
                <a:spcPts val="450"/>
              </a:spcBef>
              <a:defRPr/>
            </a:lvl1pPr>
            <a:lvl2pPr>
              <a:spcBef>
                <a:spcPts val="450"/>
              </a:spcBef>
              <a:defRPr/>
            </a:lvl2pPr>
            <a:lvl3pPr>
              <a:spcBef>
                <a:spcPts val="450"/>
              </a:spcBef>
              <a:defRPr/>
            </a:lvl3pPr>
            <a:lvl4pPr>
              <a:spcBef>
                <a:spcPts val="450"/>
              </a:spcBef>
              <a:defRPr/>
            </a:lvl4pPr>
            <a:lvl5pPr>
              <a:spcBef>
                <a:spcPts val="450"/>
              </a:spcBef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18233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2" y="2"/>
            <a:ext cx="12191999" cy="1092819"/>
          </a:xfrm>
          <a:prstGeom prst="rect">
            <a:avLst/>
          </a:prstGeom>
          <a:solidFill>
            <a:srgbClr val="008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166" y="5964666"/>
            <a:ext cx="2894391" cy="71017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59860" y="346842"/>
            <a:ext cx="9032875" cy="504496"/>
          </a:xfrm>
          <a:prstGeom prst="rect">
            <a:avLst/>
          </a:prstGeom>
        </p:spPr>
        <p:txBody>
          <a:bodyPr/>
          <a:lstStyle>
            <a:lvl1pPr>
              <a:defRPr sz="2400" b="1" i="0" baseline="0">
                <a:solidFill>
                  <a:schemeClr val="bg1"/>
                </a:solidFill>
                <a:latin typeface="+mn-lt"/>
                <a:ea typeface="DIN Pro Medium" charset="0"/>
                <a:cs typeface="DIN Pro Medium" charset="0"/>
              </a:defRPr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CHANGE THE WAY YOU DO BUSINESS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AFEA514-0139-7A41-BD0C-C3D281AE1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9859" y="1376601"/>
            <a:ext cx="5181600" cy="4351338"/>
          </a:xfrm>
          <a:prstGeom prst="rect">
            <a:avLst/>
          </a:prstGeom>
        </p:spPr>
        <p:txBody>
          <a:bodyPr/>
          <a:lstStyle>
            <a:lvl1pPr>
              <a:spcBef>
                <a:spcPts val="450"/>
              </a:spcBef>
              <a:defRPr/>
            </a:lvl1pPr>
            <a:lvl2pPr>
              <a:spcBef>
                <a:spcPts val="450"/>
              </a:spcBef>
              <a:defRPr/>
            </a:lvl2pPr>
            <a:lvl3pPr>
              <a:spcBef>
                <a:spcPts val="450"/>
              </a:spcBef>
              <a:defRPr/>
            </a:lvl3pPr>
            <a:lvl4pPr>
              <a:spcBef>
                <a:spcPts val="450"/>
              </a:spcBef>
              <a:defRPr/>
            </a:lvl4pPr>
            <a:lvl5pPr>
              <a:spcBef>
                <a:spcPts val="450"/>
              </a:spcBef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85399847-5FB6-8A47-8311-075DFDDACC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93859" y="1376601"/>
            <a:ext cx="5181600" cy="4351338"/>
          </a:xfrm>
          <a:prstGeom prst="rect">
            <a:avLst/>
          </a:prstGeom>
        </p:spPr>
        <p:txBody>
          <a:bodyPr/>
          <a:lstStyle>
            <a:lvl1pPr>
              <a:spcBef>
                <a:spcPts val="450"/>
              </a:spcBef>
              <a:defRPr/>
            </a:lvl1pPr>
            <a:lvl2pPr>
              <a:spcBef>
                <a:spcPts val="450"/>
              </a:spcBef>
              <a:defRPr/>
            </a:lvl2pPr>
            <a:lvl3pPr>
              <a:spcBef>
                <a:spcPts val="450"/>
              </a:spcBef>
              <a:defRPr/>
            </a:lvl3pPr>
            <a:lvl4pPr>
              <a:spcBef>
                <a:spcPts val="450"/>
              </a:spcBef>
              <a:defRPr/>
            </a:lvl4pPr>
            <a:lvl5pPr>
              <a:spcBef>
                <a:spcPts val="450"/>
              </a:spcBef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19035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056107" y="6356351"/>
            <a:ext cx="4052821" cy="365125"/>
          </a:xfrm>
        </p:spPr>
        <p:txBody>
          <a:bodyPr/>
          <a:lstStyle/>
          <a:p>
            <a:r>
              <a:rPr lang="en-US" dirty="0"/>
              <a:t>PAC   Professional Accounting Futures   2021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43027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56345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74686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23463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31641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27043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PAC Professional Accounting Futures 2019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72844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CA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PAC Professional Accounting Futures 2019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04197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946432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7277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9266" y="346647"/>
            <a:ext cx="8229600" cy="1714202"/>
          </a:xfrm>
        </p:spPr>
        <p:txBody>
          <a:bodyPr>
            <a:noAutofit/>
          </a:bodyPr>
          <a:lstStyle/>
          <a:p>
            <a:r>
              <a:rPr lang="en-CA" sz="3200" dirty="0">
                <a:solidFill>
                  <a:prstClr val="white"/>
                </a:solidFill>
                <a:latin typeface="Times New Roman" panose="02020603050405020304" pitchFamily="18" charset="0"/>
              </a:rPr>
              <a:t>PAC ANNUAL CONFERENCE</a:t>
            </a:r>
            <a:br>
              <a:rPr lang="en-US" sz="2800" dirty="0"/>
            </a:br>
            <a:r>
              <a:rPr lang="en-CA" sz="3600" b="1" cap="small" dirty="0">
                <a:latin typeface="Times New Roman" panose="02020603050405020304" pitchFamily="18" charset="0"/>
              </a:rPr>
              <a:t>Professional Accounting Futures</a:t>
            </a:r>
            <a:r>
              <a:rPr lang="en-CA" sz="2000" dirty="0">
                <a:solidFill>
                  <a:prstClr val="white"/>
                </a:solidFill>
                <a:latin typeface="Times New Roman" panose="02020603050405020304" pitchFamily="18" charset="0"/>
              </a:rPr>
              <a:t> </a:t>
            </a:r>
            <a:br>
              <a:rPr lang="en-CA" sz="2000" dirty="0">
                <a:solidFill>
                  <a:prstClr val="white"/>
                </a:solidFill>
                <a:latin typeface="Times New Roman" panose="02020603050405020304" pitchFamily="18" charset="0"/>
              </a:rPr>
            </a:br>
            <a:r>
              <a:rPr lang="en-CA" sz="2400" dirty="0">
                <a:solidFill>
                  <a:prstClr val="white"/>
                </a:solidFill>
                <a:latin typeface="Times New Roman" panose="02020603050405020304" pitchFamily="18" charset="0"/>
              </a:rPr>
              <a:t>October 29, 2021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456892"/>
            <a:ext cx="8229600" cy="244827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dirty="0"/>
              <a:t>History of Shocks That Changed Accounting</a:t>
            </a:r>
          </a:p>
          <a:p>
            <a:pPr marL="0" indent="0" algn="ctr">
              <a:buNone/>
            </a:pPr>
            <a:endParaRPr lang="en-US" sz="1800" dirty="0"/>
          </a:p>
          <a:p>
            <a:pPr marL="0" indent="0" algn="ctr">
              <a:buNone/>
            </a:pPr>
            <a:r>
              <a:rPr lang="en-US" dirty="0"/>
              <a:t>Karim Jamal, PhD </a:t>
            </a:r>
          </a:p>
          <a:p>
            <a:pPr marL="0" indent="0" algn="ctr">
              <a:buNone/>
            </a:pPr>
            <a:r>
              <a:rPr lang="en-US" dirty="0"/>
              <a:t>University of Alberta</a:t>
            </a:r>
          </a:p>
          <a:p>
            <a:pPr marL="0" indent="0" algn="ctr">
              <a:buNone/>
            </a:pPr>
            <a:endParaRPr lang="en-US" dirty="0"/>
          </a:p>
        </p:txBody>
      </p:sp>
      <p:pic>
        <p:nvPicPr>
          <p:cNvPr id="1026" name="Picture 2" descr="D:\My Docs\z Ryan's Stuff\Branding + Logos\PAC-logo-KO-redon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770" y="5301208"/>
            <a:ext cx="5328592" cy="1278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57468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9266" y="346647"/>
            <a:ext cx="8229600" cy="1714202"/>
          </a:xfrm>
        </p:spPr>
        <p:txBody>
          <a:bodyPr>
            <a:noAutofit/>
          </a:bodyPr>
          <a:lstStyle/>
          <a:p>
            <a:r>
              <a:rPr lang="en-CA" sz="3200" dirty="0">
                <a:solidFill>
                  <a:prstClr val="white"/>
                </a:solidFill>
                <a:latin typeface="Times New Roman" panose="02020603050405020304" pitchFamily="18" charset="0"/>
              </a:rPr>
              <a:t>PAC ANNUAL CONFERENCE</a:t>
            </a:r>
            <a:br>
              <a:rPr lang="en-US" sz="2800" dirty="0"/>
            </a:br>
            <a:r>
              <a:rPr lang="en-CA" sz="3600" b="1" cap="small" dirty="0">
                <a:latin typeface="Times New Roman" panose="02020603050405020304" pitchFamily="18" charset="0"/>
              </a:rPr>
              <a:t>Professional Accounting Futures</a:t>
            </a:r>
            <a:r>
              <a:rPr lang="en-CA" sz="2000" dirty="0">
                <a:solidFill>
                  <a:prstClr val="white"/>
                </a:solidFill>
                <a:latin typeface="Times New Roman" panose="02020603050405020304" pitchFamily="18" charset="0"/>
              </a:rPr>
              <a:t> </a:t>
            </a:r>
            <a:br>
              <a:rPr lang="en-CA" sz="2000" dirty="0">
                <a:solidFill>
                  <a:prstClr val="white"/>
                </a:solidFill>
                <a:latin typeface="Times New Roman" panose="02020603050405020304" pitchFamily="18" charset="0"/>
              </a:rPr>
            </a:br>
            <a:r>
              <a:rPr lang="en-CA" sz="2400" dirty="0">
                <a:solidFill>
                  <a:prstClr val="white"/>
                </a:solidFill>
                <a:latin typeface="Times New Roman" panose="02020603050405020304" pitchFamily="18" charset="0"/>
              </a:rPr>
              <a:t>October 28 &amp; 29, 2021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276873"/>
            <a:ext cx="8229600" cy="244827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dirty="0"/>
              <a:t>Thank you for attending</a:t>
            </a:r>
            <a:br>
              <a:rPr lang="en-US" dirty="0"/>
            </a:br>
            <a:endParaRPr lang="en-US" sz="1400" dirty="0"/>
          </a:p>
          <a:p>
            <a:pPr marL="0" indent="0" algn="ctr">
              <a:buNone/>
            </a:pPr>
            <a:r>
              <a:rPr lang="en-US" dirty="0"/>
              <a:t>Visit our PAC website at </a:t>
            </a:r>
          </a:p>
          <a:p>
            <a:pPr marL="0" indent="0" algn="ctr">
              <a:buNone/>
            </a:pPr>
            <a:r>
              <a:rPr lang="en-US" dirty="0"/>
              <a:t>https://www.utm.utoronto.ca/pac/</a:t>
            </a:r>
            <a:br>
              <a:rPr lang="en-US" dirty="0"/>
            </a:br>
            <a:endParaRPr lang="en-US" sz="1400" dirty="0"/>
          </a:p>
          <a:p>
            <a:pPr marL="0" indent="0" algn="ctr">
              <a:buNone/>
            </a:pPr>
            <a:r>
              <a:rPr lang="en-US" dirty="0"/>
              <a:t>Please join us next year</a:t>
            </a:r>
          </a:p>
        </p:txBody>
      </p:sp>
      <p:pic>
        <p:nvPicPr>
          <p:cNvPr id="1026" name="Picture 2" descr="D:\My Docs\z Ryan's Stuff\Branding + Logos\PAC-logo-KO-redon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770" y="5301208"/>
            <a:ext cx="5328592" cy="1278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6573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History of Shocks That Changed Accounting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000" dirty="0"/>
              <a:t>Karim Jamal</a:t>
            </a:r>
          </a:p>
        </p:txBody>
      </p:sp>
    </p:spTree>
    <p:extLst>
      <p:ext uri="{BB962C8B-B14F-4D97-AF65-F5344CB8AC3E}">
        <p14:creationId xmlns:p14="http://schemas.microsoft.com/office/powerpoint/2010/main" val="447697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868896" y="2047215"/>
            <a:ext cx="8427383" cy="317960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1) Legal. </a:t>
            </a:r>
          </a:p>
          <a:p>
            <a:r>
              <a:rPr lang="en-US" dirty="0"/>
              <a:t>2) Wars.</a:t>
            </a:r>
          </a:p>
          <a:p>
            <a:r>
              <a:rPr lang="en-US" dirty="0"/>
              <a:t>4) Frauds.</a:t>
            </a:r>
          </a:p>
          <a:p>
            <a:r>
              <a:rPr lang="en-US" dirty="0"/>
              <a:t>5) De Professionalization of Auditing.</a:t>
            </a:r>
          </a:p>
          <a:p>
            <a:r>
              <a:rPr lang="en-US" dirty="0"/>
              <a:t>6) Rise and Fall of Arthur Andersen.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Fundamental Transformative Shocks To Accounting</a:t>
            </a:r>
          </a:p>
        </p:txBody>
      </p:sp>
    </p:spTree>
    <p:extLst>
      <p:ext uri="{BB962C8B-B14F-4D97-AF65-F5344CB8AC3E}">
        <p14:creationId xmlns:p14="http://schemas.microsoft.com/office/powerpoint/2010/main" val="1699822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Shock 1: Legal Changes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US" dirty="0"/>
              <a:t>1831 – New Bankruptcy Act in UK led to Rapidly Growing Accounting Firms with Strong Insolvency Practice (Quilter &amp; Ball, Deloitte, Harding &amp; </a:t>
            </a:r>
            <a:r>
              <a:rPr lang="en-US" dirty="0" err="1"/>
              <a:t>Pullein</a:t>
            </a:r>
            <a:r>
              <a:rPr lang="en-US" dirty="0"/>
              <a:t>, </a:t>
            </a:r>
            <a:r>
              <a:rPr lang="en-US" dirty="0" err="1"/>
              <a:t>Turquand</a:t>
            </a:r>
            <a:r>
              <a:rPr lang="en-US" dirty="0"/>
              <a:t>, Cooper Brothers).</a:t>
            </a:r>
          </a:p>
          <a:p>
            <a:endParaRPr lang="en-US" dirty="0"/>
          </a:p>
          <a:p>
            <a:r>
              <a:rPr lang="en-US" dirty="0"/>
              <a:t>1856 – Act of Parliament: Joint Stock Companies / 1862 – Limited Liability: Led to Private Demand for Audit (Price Waterhouse, Peat &amp; Co).</a:t>
            </a:r>
          </a:p>
          <a:p>
            <a:endParaRPr lang="en-US" dirty="0"/>
          </a:p>
          <a:p>
            <a:r>
              <a:rPr lang="en-US" dirty="0"/>
              <a:t>By 1900 All The Current Big 4 Firms Were Large, Rapidly Growing and International firms [winners in a completely free market], ICAEW had Royal Charter (code of conduct and an exam), Mandatory Audit Law.</a:t>
            </a:r>
          </a:p>
        </p:txBody>
      </p:sp>
    </p:spTree>
    <p:extLst>
      <p:ext uri="{BB962C8B-B14F-4D97-AF65-F5344CB8AC3E}">
        <p14:creationId xmlns:p14="http://schemas.microsoft.com/office/powerpoint/2010/main" val="41522971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Why These Firms?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US" dirty="0"/>
              <a:t>Marketing: Responded to the New Market Opportunity Quickly. Leaders were Good Rainmakers (William Welch Deloitte, Edwin Waterhouse were Upper Class People in a Lower Middle Class Profession).</a:t>
            </a:r>
          </a:p>
          <a:p>
            <a:r>
              <a:rPr lang="en-US" dirty="0"/>
              <a:t>Fraud Detection.</a:t>
            </a:r>
          </a:p>
          <a:p>
            <a:r>
              <a:rPr lang="en-US" dirty="0"/>
              <a:t>Helped Improve Accounting Disclosures-Written Accounting Standards.</a:t>
            </a:r>
          </a:p>
          <a:p>
            <a:r>
              <a:rPr lang="en-US" dirty="0"/>
              <a:t>Helped Improve Chart of Accounts and Recordkeeping.</a:t>
            </a:r>
          </a:p>
          <a:p>
            <a:r>
              <a:rPr lang="en-US" dirty="0"/>
              <a:t>Created Standardized [Written] Audit Methodologies.</a:t>
            </a:r>
          </a:p>
          <a:p>
            <a:r>
              <a:rPr lang="en-US" dirty="0"/>
              <a:t>Helped Improve Operational Performance of Clients – (Gave Good Business Advice…Deloitte a lot, Waterhouse less).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6555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Shock 2: Wars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US" dirty="0"/>
              <a:t>WW I led to “Temporary Income Tax” and Accountants Acted Fast to Seize a New Business Opportunity in Tax (Lawyers not so fast). </a:t>
            </a:r>
          </a:p>
          <a:p>
            <a:endParaRPr lang="en-US" dirty="0"/>
          </a:p>
          <a:p>
            <a:r>
              <a:rPr lang="en-US" dirty="0"/>
              <a:t>WW II led to More Taxation (welfare state), Admit Women into the Profession, and Managing at a Distance during the war (like COVID).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Showcased Business Skills of Accountants and Raised their Stature.</a:t>
            </a:r>
          </a:p>
        </p:txBody>
      </p:sp>
    </p:spTree>
    <p:extLst>
      <p:ext uri="{BB962C8B-B14F-4D97-AF65-F5344CB8AC3E}">
        <p14:creationId xmlns:p14="http://schemas.microsoft.com/office/powerpoint/2010/main" val="1761959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Shock 3: Frauds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US" dirty="0"/>
              <a:t>Frauds helped Create Private Demand for Audit, and Mandatory Audit Legislation. Now Raise Questions About Current Auditor Responsibility- Expectation Gap.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r>
              <a:rPr lang="en-US" dirty="0"/>
              <a:t>Enron Created SOX, PCAOB, CPAB. Frauds Destabilize Auditing. Creation of PCAOB Reduces Professionalism of Auditing.</a:t>
            </a:r>
          </a:p>
          <a:p>
            <a:endParaRPr lang="en-US" dirty="0"/>
          </a:p>
          <a:p>
            <a:r>
              <a:rPr lang="en-US" dirty="0"/>
              <a:t>Courts Refuse to Accept GAAP / and Especially Auditing Standards as Absolute Standards – Demand Changes in Standards (e.g., Inventory Counts, A/R Confirmation).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4349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Shock 4: De Professionalization of Auditing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US" dirty="0"/>
              <a:t>Theories of “Regulatory Capture” and “Efficient Markets” Raise Questions About Role of Competition Vs Regulation in Professions. </a:t>
            </a:r>
          </a:p>
          <a:p>
            <a:endParaRPr lang="en-US" dirty="0"/>
          </a:p>
          <a:p>
            <a:r>
              <a:rPr lang="en-US" dirty="0"/>
              <a:t>In 1973 - Competition wins in Court:  AICPA Starts to Water down Code of Conduct to Promote More Competition …Solicitation of Clients, Advertising, Low Balling of Fees…CICA Auditing Standards Board Follows. PCAOB also Wants More Competition = Downward Pressure on Audit Fees, Less Independence?</a:t>
            </a:r>
          </a:p>
          <a:p>
            <a:endParaRPr lang="en-US" dirty="0"/>
          </a:p>
          <a:p>
            <a:r>
              <a:rPr lang="en-US" dirty="0"/>
              <a:t>As Auditing Becomes More Commercial Over time, Slogans About Ethics, Skepticism, Professionalism Become More Shrill. Tomorrow =?</a:t>
            </a:r>
          </a:p>
        </p:txBody>
      </p:sp>
    </p:spTree>
    <p:extLst>
      <p:ext uri="{BB962C8B-B14F-4D97-AF65-F5344CB8AC3E}">
        <p14:creationId xmlns:p14="http://schemas.microsoft.com/office/powerpoint/2010/main" val="32763290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Rise and Fall of Arthur Andersen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US" dirty="0"/>
              <a:t>AA Started in 1913 in Chicago (68 years after Deloitte). Grew Very Fast – Showed that a New Firm Could Compete With the Big Firms and Outgrow Them (like MNP in Canada now?).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AA Insisted on the “Right Accounting” not “ Generally Acceptable Accounting.” Infighting among Accountants over GAAP Led to Loss of Control Over Standard Setting (FASB 1973). Loss of Professionalism.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AA Indicted in 2002 – What happens when the Next Enron Occurs?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824857"/>
      </p:ext>
    </p:extLst>
  </p:cSld>
  <p:clrMapOvr>
    <a:masterClrMapping/>
  </p:clrMapOvr>
</p:sld>
</file>

<file path=ppt/theme/theme1.xml><?xml version="1.0" encoding="utf-8"?>
<a:theme xmlns:a="http://schemas.openxmlformats.org/drawingml/2006/main" name="Blue Theme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ofA-SoB-PPT-Template-ALBERTA-BUSINESS" id="{5B7E38B2-98EB-9E42-846C-A3D44E343D6F}" vid="{6CAD50FD-4B3C-6E42-AE4B-AF8A4F713D89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640</Words>
  <Application>Microsoft Office PowerPoint</Application>
  <PresentationFormat>Widescreen</PresentationFormat>
  <Paragraphs>57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Times New Roman</vt:lpstr>
      <vt:lpstr>Blue Theme Template</vt:lpstr>
      <vt:lpstr>5_Office Theme</vt:lpstr>
      <vt:lpstr>PAC ANNUAL CONFERENCE Professional Accounting Futures  October 29, 2021</vt:lpstr>
      <vt:lpstr>History of Shocks That Changed Accounting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PAC ANNUAL CONFERENCE Professional Accounting Futures  October 28 &amp; 29, 2021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PAC ANNUAL CONFERENCE Professional Accounting Futures  October 29, 2021</dc:title>
  <dc:creator>Abdullah Qaisar</dc:creator>
  <cp:lastModifiedBy>Abdullah Qaisar</cp:lastModifiedBy>
  <cp:revision>1</cp:revision>
  <dcterms:created xsi:type="dcterms:W3CDTF">2021-11-03T17:01:57Z</dcterms:created>
  <dcterms:modified xsi:type="dcterms:W3CDTF">2021-11-03T17:02:19Z</dcterms:modified>
</cp:coreProperties>
</file>