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74" r:id="rId3"/>
    <p:sldId id="12094" r:id="rId4"/>
    <p:sldId id="660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49582-B136-4C3B-89D1-C520FC846310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4F3F1-AB05-4AD5-B384-98B505388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6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08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128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4976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7183E-F29C-4AB8-8EB3-30E8903B3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6EEC3-72E9-4475-85F3-4D2C0E559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F14CD-44E8-486A-BADD-C44FF5D59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F6CB-66F3-4B86-B156-34EB08280164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78DB4-5791-4936-9284-36F81F7A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B0CB-E671-4D19-9E1A-185A2967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00B3-4182-4C65-A6EB-1ACF149A3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1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DB4C-8D3D-44CF-9F85-CA0300F8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AE79F-8ABE-47BE-B869-C0D98F347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93B69-4925-451D-A451-FA9DC90A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F6CB-66F3-4B86-B156-34EB08280164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FFB90-3081-4EBE-9606-7082B0C9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D003-344D-4DC1-8295-1C168D2E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00B3-4182-4C65-A6EB-1ACF149A3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4286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7850-418F-4ACF-9768-0CD5633A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8B8FA-6FE7-453A-A38B-39C84152A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11D1D-1130-474D-A6BE-09DBA1C7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F6CB-66F3-4B86-B156-34EB08280164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DCF3-321F-4BE9-B10E-4B587F70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BA4BF-C2A1-41D7-A42E-E09A92E5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00B3-4182-4C65-A6EB-1ACF149A3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296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7BE6-1390-4C73-A69D-8549E09F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47D89-7D78-46EA-AE81-19582611C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915B6-22A1-445A-B3C4-50758D1E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0E991-CA4B-4197-B95A-AFD7D7AE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F6CB-66F3-4B86-B156-34EB08280164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8760C-E37A-47FE-B0B1-388A8FC6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DA216-0CFA-4052-B741-F1EFB849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00B3-4182-4C65-A6EB-1ACF149A3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481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A2E2D-A75C-4FEC-9E13-3FF493F7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0F364-2E64-458E-8E2C-D0F41E244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FEB74-28FF-419A-9F05-E48C434A2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79FE6-53B0-4219-BCE6-DC8D0CD0B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BB5E7-DE21-4205-8BD3-FB4C7F300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C0F5F8-31CB-4DE1-919A-03788DE9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F6CB-66F3-4B86-B156-34EB08280164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9CB6A-5134-4245-A55E-A6FAF295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5380A7-BD95-4824-A9E4-6E4AB14A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00B3-4182-4C65-A6EB-1ACF149A3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087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F57A-FC7F-4AD1-88CA-CCB425CC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3BE5C-D11F-4742-8234-BE6428F4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F6CB-66F3-4B86-B156-34EB08280164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97F86-0B82-4EC2-9675-90E7CAA9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A8938-771E-4464-B8EE-E3825BC6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00B3-4182-4C65-A6EB-1ACF149A3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8730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9F506-4B93-468A-A729-B4912189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F6CB-66F3-4B86-B156-34EB08280164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82753-6970-4614-A7DB-61C8C2BB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60FA6-59C1-4B44-85E0-4307C3E0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00B3-4182-4C65-A6EB-1ACF149A3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489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9A279-F69C-4B8A-B680-10AA21C3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7439C-E5F9-4C7C-96FE-AF71F0075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DA32E-D39E-43F0-B3C7-2B2D805B1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D7504-5321-4025-866C-D01E2DA6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F6CB-66F3-4B86-B156-34EB08280164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B374B-0E68-4168-B842-A46CA2B8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E1550-62DA-47CF-85DA-DD2AC0DB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00B3-4182-4C65-A6EB-1ACF149A3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64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6107" y="6356351"/>
            <a:ext cx="4052821" cy="365125"/>
          </a:xfrm>
        </p:spPr>
        <p:txBody>
          <a:bodyPr/>
          <a:lstStyle/>
          <a:p>
            <a:r>
              <a:rPr lang="en-US" dirty="0"/>
              <a:t>PAC   Professional Accounting Futures  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4234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8738-ED4A-42A4-8C9A-4E57A8FC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79292-B211-4D91-9C64-B42B1859D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C82A9-991E-4ADD-B667-0F4FD9DC8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8D818-A7F3-4FF0-AFA3-9B0E536E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F6CB-66F3-4B86-B156-34EB08280164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E2E3D-5FD3-4585-A99E-7BF35D32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F6348-0F93-4216-A419-6B1AAAE5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00B3-4182-4C65-A6EB-1ACF149A3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634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321A-9449-42D4-98AD-5067505B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E548E-EEB8-472D-85B4-7D10E2980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54E79-60D0-4848-BFD5-6FEF8573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F6CB-66F3-4B86-B156-34EB08280164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7935A-001D-4B28-8948-06BF33B0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8EF81-675A-4FAD-805D-3FC016A3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00B3-4182-4C65-A6EB-1ACF149A3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293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150C5-83BA-4413-9102-FE6C263DB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F72BE-6D6E-406D-85FD-3062ED9E3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94DB4-CF82-406F-9C91-C7849DF0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F6CB-66F3-4B86-B156-34EB08280164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08438-48E1-4534-8324-FA456886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405C-DD1A-43FF-B3D4-51E94579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00B3-4182-4C65-A6EB-1ACF149A3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888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2CBE-3096-9949-A469-971742A4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365127"/>
            <a:ext cx="10515600" cy="720725"/>
          </a:xfrm>
        </p:spPr>
        <p:txBody>
          <a:bodyPr anchor="b"/>
          <a:lstStyle>
            <a:lvl1pPr>
              <a:defRPr b="1">
                <a:solidFill>
                  <a:srgbClr val="0062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BD8F7-2BD1-5045-9747-67A3315AB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5055"/>
            <a:ext cx="10515600" cy="4181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F2640-BA51-9247-A603-2F2B9E1D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0295-C50A-4D46-9CF1-36F83B312785}" type="datetime1">
              <a:rPr lang="en-CA" smtClean="0"/>
              <a:t>2021-11-03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A10C7-C8C7-BF43-8C18-8CAD5D6A4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CA727-5B28-0345-8430-14CA0810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0966" y="6284136"/>
            <a:ext cx="1130071" cy="365125"/>
          </a:xfrm>
          <a:prstGeom prst="rect">
            <a:avLst/>
          </a:prstGeom>
        </p:spPr>
        <p:txBody>
          <a:bodyPr anchor="ctr"/>
          <a:lstStyle>
            <a:lvl1pPr algn="ctr">
              <a:defRPr sz="1350">
                <a:solidFill>
                  <a:schemeClr val="tx1"/>
                </a:solidFill>
              </a:defRPr>
            </a:lvl1pPr>
          </a:lstStyle>
          <a:p>
            <a:fld id="{36E8B4B7-25E4-AB41-BB78-9A59B20E6F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656DC4-12B5-4542-8EAF-250AF6B9F6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707" y="1122360"/>
            <a:ext cx="10515600" cy="7207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C9098A-3740-014A-B4F1-320AC1B392E5}"/>
              </a:ext>
            </a:extLst>
          </p:cNvPr>
          <p:cNvSpPr/>
          <p:nvPr userDrawn="1"/>
        </p:nvSpPr>
        <p:spPr>
          <a:xfrm>
            <a:off x="-1" y="6731637"/>
            <a:ext cx="12192001" cy="135467"/>
          </a:xfrm>
          <a:prstGeom prst="rect">
            <a:avLst/>
          </a:prstGeom>
          <a:solidFill>
            <a:srgbClr val="006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5640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86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6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46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104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73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730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071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0481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08E46-8295-49A5-A0B3-E6478B9B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A2EFA-71F3-46B5-9789-D267D4E40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4D03F-CDCC-4F9F-8112-1339F8C6E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F6CB-66F3-4B86-B156-34EB08280164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1CD99-1330-42A7-BD19-7717CF46D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29D3D-42AB-4EAF-9515-045967EE4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00B3-4182-4C65-A6EB-1ACF149A3B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086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266" y="346647"/>
            <a:ext cx="8229600" cy="171420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PAC ANNUAL CONFERENCE</a:t>
            </a:r>
            <a:br>
              <a:rPr lang="en-US" sz="2800" dirty="0"/>
            </a:br>
            <a:r>
              <a:rPr lang="en-CA" sz="3600" b="1" cap="small" dirty="0">
                <a:latin typeface="Times New Roman" panose="02020603050405020304" pitchFamily="18" charset="0"/>
              </a:rPr>
              <a:t>Professional Accounting Futures</a:t>
            </a:r>
            <a: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b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en-CA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October 29, 2021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76873"/>
            <a:ext cx="8229600" cy="244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Auditing accounting estimates: </a:t>
            </a:r>
            <a:br>
              <a:rPr lang="en-US" dirty="0"/>
            </a:br>
            <a:r>
              <a:rPr lang="en-US" dirty="0"/>
              <a:t>Strengthening audit quality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Carol Paradine </a:t>
            </a:r>
          </a:p>
          <a:p>
            <a:pPr marL="0" indent="0" algn="ctr">
              <a:buNone/>
            </a:pPr>
            <a:r>
              <a:rPr lang="en-US" dirty="0"/>
              <a:t>CEO, CPAB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D:\My Docs\z Ryan's Stuff\Branding + Logos\PAC-logo-KO-re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70" y="5301208"/>
            <a:ext cx="5328592" cy="12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8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B849854-D574-4FFD-A5DD-65ABBCA4C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37"/>
          <a:stretch/>
        </p:blipFill>
        <p:spPr>
          <a:xfrm>
            <a:off x="2304288" y="-131580"/>
            <a:ext cx="7543800" cy="69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2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ChangeAspect="1"/>
          </p:cNvSpPr>
          <p:nvPr/>
        </p:nvSpPr>
        <p:spPr>
          <a:xfrm>
            <a:off x="1974036" y="2145328"/>
            <a:ext cx="820905" cy="820905"/>
          </a:xfrm>
          <a:prstGeom prst="ellipse">
            <a:avLst/>
          </a:prstGeom>
          <a:solidFill>
            <a:srgbClr val="BCBD32"/>
          </a:solidFill>
          <a:ln w="12700" cap="flat">
            <a:solidFill>
              <a:srgbClr val="BCBD32"/>
            </a:solidFill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5" name="Shape 775"/>
          <p:cNvSpPr>
            <a:spLocks noChangeAspect="1"/>
          </p:cNvSpPr>
          <p:nvPr/>
        </p:nvSpPr>
        <p:spPr>
          <a:xfrm>
            <a:off x="3037308" y="2464095"/>
            <a:ext cx="4021078" cy="3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numCol="1" anchor="ctr">
            <a:noAutofit/>
          </a:bodyPr>
          <a:lstStyle>
            <a:lvl1pPr>
              <a:defRPr sz="2800">
                <a:solidFill>
                  <a:srgbClr val="53585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Lato Bold"/>
              </a:rPr>
              <a:t>CPAB inspections results during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Lato Bold"/>
              </a:rPr>
              <a:t>the pandemic</a:t>
            </a:r>
            <a:endParaRPr kumimoji="0" sz="18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Lato Bold"/>
            </a:endParaRPr>
          </a:p>
        </p:txBody>
      </p:sp>
      <p:sp>
        <p:nvSpPr>
          <p:cNvPr id="778" name="Shape 778"/>
          <p:cNvSpPr>
            <a:spLocks noChangeAspect="1"/>
          </p:cNvSpPr>
          <p:nvPr/>
        </p:nvSpPr>
        <p:spPr>
          <a:xfrm>
            <a:off x="1977326" y="3281116"/>
            <a:ext cx="814322" cy="814322"/>
          </a:xfrm>
          <a:prstGeom prst="ellipse">
            <a:avLst/>
          </a:prstGeom>
          <a:solidFill>
            <a:srgbClr val="BCBD32"/>
          </a:solidFill>
          <a:ln w="63500" cap="flat">
            <a:solidFill>
              <a:srgbClr val="BCBD32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1" name="Shape 781"/>
          <p:cNvSpPr>
            <a:spLocks noChangeAspect="1"/>
          </p:cNvSpPr>
          <p:nvPr/>
        </p:nvSpPr>
        <p:spPr>
          <a:xfrm>
            <a:off x="3037309" y="3555375"/>
            <a:ext cx="3688771" cy="3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numCol="1" anchor="ctr">
            <a:noAutofit/>
          </a:bodyPr>
          <a:lstStyle>
            <a:lvl1pPr>
              <a:defRPr sz="2800">
                <a:solidFill>
                  <a:srgbClr val="53585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Lato Bold"/>
              </a:rPr>
              <a:t>Auditing impact of volatility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Lato Bold"/>
              </a:rPr>
              <a:t>and uncertainty</a:t>
            </a:r>
            <a:endParaRPr kumimoji="0" sz="18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Lato Bold"/>
            </a:endParaRPr>
          </a:p>
        </p:txBody>
      </p:sp>
      <p:sp>
        <p:nvSpPr>
          <p:cNvPr id="784" name="Shape 784"/>
          <p:cNvSpPr>
            <a:spLocks noChangeAspect="1"/>
          </p:cNvSpPr>
          <p:nvPr/>
        </p:nvSpPr>
        <p:spPr>
          <a:xfrm>
            <a:off x="1977326" y="4395497"/>
            <a:ext cx="814322" cy="814322"/>
          </a:xfrm>
          <a:prstGeom prst="ellipse">
            <a:avLst/>
          </a:prstGeom>
          <a:solidFill>
            <a:srgbClr val="BCBD32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7" name="Shape 787"/>
          <p:cNvSpPr>
            <a:spLocks noChangeAspect="1"/>
          </p:cNvSpPr>
          <p:nvPr/>
        </p:nvSpPr>
        <p:spPr>
          <a:xfrm>
            <a:off x="3037308" y="4650563"/>
            <a:ext cx="3688771" cy="3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numCol="1" anchor="ctr">
            <a:noAutofit/>
          </a:bodyPr>
          <a:lstStyle>
            <a:lvl1pPr>
              <a:defRPr sz="2800">
                <a:solidFill>
                  <a:srgbClr val="53585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Lato Bold"/>
              </a:rPr>
              <a:t>Higher-risk environments</a:t>
            </a:r>
            <a:endParaRPr kumimoji="0" sz="18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Lato Bol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1E8C7-23DF-EC45-A0B9-4C14FF3E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Auditing challenges</a:t>
            </a:r>
          </a:p>
        </p:txBody>
      </p:sp>
      <p:sp>
        <p:nvSpPr>
          <p:cNvPr id="27" name="Shape 2613">
            <a:extLst>
              <a:ext uri="{FF2B5EF4-FFF2-40B4-BE49-F238E27FC236}">
                <a16:creationId xmlns:a16="http://schemas.microsoft.com/office/drawing/2014/main" id="{0A6925D8-10EC-4575-98B6-18412E4DAA1F}"/>
              </a:ext>
            </a:extLst>
          </p:cNvPr>
          <p:cNvSpPr>
            <a:spLocks noChangeAspect="1"/>
          </p:cNvSpPr>
          <p:nvPr/>
        </p:nvSpPr>
        <p:spPr>
          <a:xfrm>
            <a:off x="2189487" y="2366979"/>
            <a:ext cx="405000" cy="40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8" name="Shape 2625">
            <a:extLst>
              <a:ext uri="{FF2B5EF4-FFF2-40B4-BE49-F238E27FC236}">
                <a16:creationId xmlns:a16="http://schemas.microsoft.com/office/drawing/2014/main" id="{89BC84F3-5287-4192-A72E-E90D7D51D472}"/>
              </a:ext>
            </a:extLst>
          </p:cNvPr>
          <p:cNvSpPr>
            <a:spLocks noChangeAspect="1"/>
          </p:cNvSpPr>
          <p:nvPr/>
        </p:nvSpPr>
        <p:spPr>
          <a:xfrm>
            <a:off x="2160987" y="4580447"/>
            <a:ext cx="462000" cy="37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9" name="Shape 2972">
            <a:extLst>
              <a:ext uri="{FF2B5EF4-FFF2-40B4-BE49-F238E27FC236}">
                <a16:creationId xmlns:a16="http://schemas.microsoft.com/office/drawing/2014/main" id="{C8DED4FF-0872-43F9-BD6F-0986BD288EA3}"/>
              </a:ext>
            </a:extLst>
          </p:cNvPr>
          <p:cNvSpPr>
            <a:spLocks noChangeAspect="1"/>
          </p:cNvSpPr>
          <p:nvPr/>
        </p:nvSpPr>
        <p:spPr>
          <a:xfrm>
            <a:off x="2189487" y="3506817"/>
            <a:ext cx="405000" cy="40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8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7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6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7"/>
                </a:cubicBezTo>
                <a:moveTo>
                  <a:pt x="11782" y="15218"/>
                </a:moveTo>
                <a:cubicBezTo>
                  <a:pt x="11782" y="14947"/>
                  <a:pt x="11562" y="14727"/>
                  <a:pt x="11291" y="14727"/>
                </a:cubicBezTo>
                <a:cubicBezTo>
                  <a:pt x="11155" y="14727"/>
                  <a:pt x="11032" y="14782"/>
                  <a:pt x="10944" y="14872"/>
                </a:cubicBezTo>
                <a:lnTo>
                  <a:pt x="7999" y="17816"/>
                </a:lnTo>
                <a:cubicBezTo>
                  <a:pt x="7910" y="17906"/>
                  <a:pt x="7855" y="18028"/>
                  <a:pt x="7855" y="18164"/>
                </a:cubicBezTo>
                <a:cubicBezTo>
                  <a:pt x="7855" y="18435"/>
                  <a:pt x="8074" y="18655"/>
                  <a:pt x="8345" y="18655"/>
                </a:cubicBezTo>
                <a:lnTo>
                  <a:pt x="10106" y="18655"/>
                </a:lnTo>
                <a:lnTo>
                  <a:pt x="7998" y="20762"/>
                </a:lnTo>
                <a:cubicBezTo>
                  <a:pt x="7909" y="20851"/>
                  <a:pt x="7855" y="20974"/>
                  <a:pt x="7855" y="21109"/>
                </a:cubicBezTo>
                <a:cubicBezTo>
                  <a:pt x="7855" y="21380"/>
                  <a:pt x="8074" y="21600"/>
                  <a:pt x="8345" y="21600"/>
                </a:cubicBezTo>
                <a:cubicBezTo>
                  <a:pt x="8481" y="21600"/>
                  <a:pt x="8603" y="21545"/>
                  <a:pt x="8693" y="21456"/>
                </a:cubicBezTo>
                <a:lnTo>
                  <a:pt x="11638" y="18511"/>
                </a:lnTo>
                <a:cubicBezTo>
                  <a:pt x="11727" y="18422"/>
                  <a:pt x="11782" y="18299"/>
                  <a:pt x="11782" y="18164"/>
                </a:cubicBezTo>
                <a:cubicBezTo>
                  <a:pt x="11782" y="17892"/>
                  <a:pt x="11562" y="17673"/>
                  <a:pt x="11291" y="17673"/>
                </a:cubicBezTo>
                <a:lnTo>
                  <a:pt x="11290" y="17673"/>
                </a:lnTo>
                <a:lnTo>
                  <a:pt x="9531" y="17673"/>
                </a:lnTo>
                <a:lnTo>
                  <a:pt x="11638" y="15565"/>
                </a:lnTo>
                <a:cubicBezTo>
                  <a:pt x="11727" y="15477"/>
                  <a:pt x="11782" y="15354"/>
                  <a:pt x="11782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pic>
        <p:nvPicPr>
          <p:cNvPr id="12" name="Picture 11" descr="Timeline&#10;&#10;Description automatically generated">
            <a:extLst>
              <a:ext uri="{FF2B5EF4-FFF2-40B4-BE49-F238E27FC236}">
                <a16:creationId xmlns:a16="http://schemas.microsoft.com/office/drawing/2014/main" id="{642243A2-734E-477C-921F-957D090EDC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2754" r="5532" b="3355"/>
          <a:stretch/>
        </p:blipFill>
        <p:spPr>
          <a:xfrm>
            <a:off x="6462202" y="2262398"/>
            <a:ext cx="3960496" cy="26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4598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266" y="346647"/>
            <a:ext cx="8229600" cy="171420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PAC ANNUAL CONFERENCE</a:t>
            </a:r>
            <a:br>
              <a:rPr lang="en-US" sz="2800" dirty="0"/>
            </a:br>
            <a:r>
              <a:rPr lang="en-CA" sz="3600" b="1" cap="small" dirty="0">
                <a:latin typeface="Times New Roman" panose="02020603050405020304" pitchFamily="18" charset="0"/>
              </a:rPr>
              <a:t>Professional Accounting Futures</a:t>
            </a:r>
            <a: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b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en-CA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October 28 &amp; 29, 2021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76873"/>
            <a:ext cx="8229600" cy="244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Thank you for attending</a:t>
            </a:r>
            <a:br>
              <a:rPr lang="en-US" dirty="0"/>
            </a:br>
            <a:endParaRPr lang="en-US" sz="1400" dirty="0"/>
          </a:p>
          <a:p>
            <a:pPr marL="0" indent="0" algn="ctr">
              <a:buNone/>
            </a:pPr>
            <a:r>
              <a:rPr lang="en-US" dirty="0"/>
              <a:t>Visit our PAC website at </a:t>
            </a:r>
          </a:p>
          <a:p>
            <a:pPr marL="0" indent="0" algn="ctr">
              <a:buNone/>
            </a:pPr>
            <a:r>
              <a:rPr lang="en-US" dirty="0"/>
              <a:t>https://www.utm.utoronto.ca/pac/</a:t>
            </a:r>
            <a:br>
              <a:rPr lang="en-US" dirty="0"/>
            </a:br>
            <a:endParaRPr lang="en-US" sz="1400" dirty="0"/>
          </a:p>
          <a:p>
            <a:pPr marL="0" indent="0" algn="ctr">
              <a:buNone/>
            </a:pPr>
            <a:r>
              <a:rPr lang="en-US" dirty="0"/>
              <a:t>Please join us next year</a:t>
            </a:r>
          </a:p>
        </p:txBody>
      </p:sp>
      <p:pic>
        <p:nvPicPr>
          <p:cNvPr id="1026" name="Picture 2" descr="D:\My Docs\z Ryan's Stuff\Branding + Logos\PAC-logo-KO-re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70" y="5301208"/>
            <a:ext cx="5328592" cy="12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73905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hem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Gill Sans</vt:lpstr>
      <vt:lpstr>Times New Roman</vt:lpstr>
      <vt:lpstr>Blue Theme Template</vt:lpstr>
      <vt:lpstr>4_Office Theme</vt:lpstr>
      <vt:lpstr>PAC ANNUAL CONFERENCE Professional Accounting Futures  October 29, 2021</vt:lpstr>
      <vt:lpstr>PowerPoint Presentation</vt:lpstr>
      <vt:lpstr>Auditing challenges</vt:lpstr>
      <vt:lpstr>PAC ANNUAL CONFERENCE Professional Accounting Futures  October 28 &amp; 29,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 ANNUAL CONFERENCE Professional Accounting Futures  October 29, 2021</dc:title>
  <dc:creator>Abdullah Qaisar</dc:creator>
  <cp:lastModifiedBy>Abdullah Qaisar</cp:lastModifiedBy>
  <cp:revision>1</cp:revision>
  <dcterms:created xsi:type="dcterms:W3CDTF">2021-11-03T17:01:01Z</dcterms:created>
  <dcterms:modified xsi:type="dcterms:W3CDTF">2021-11-03T17:01:54Z</dcterms:modified>
</cp:coreProperties>
</file>