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31" r:id="rId5"/>
    <p:sldMasterId id="2147483835" r:id="rId6"/>
  </p:sldMasterIdLst>
  <p:notesMasterIdLst>
    <p:notesMasterId r:id="rId16"/>
  </p:notesMasterIdLst>
  <p:sldIdLst>
    <p:sldId id="270" r:id="rId7"/>
    <p:sldId id="1567" r:id="rId8"/>
    <p:sldId id="1741" r:id="rId9"/>
    <p:sldId id="1744" r:id="rId10"/>
    <p:sldId id="1742" r:id="rId11"/>
    <p:sldId id="1745" r:id="rId12"/>
    <p:sldId id="1747" r:id="rId13"/>
    <p:sldId id="1258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6" autoAdjust="0"/>
    <p:restoredTop sz="94660"/>
  </p:normalViewPr>
  <p:slideViewPr>
    <p:cSldViewPr>
      <p:cViewPr varScale="1">
        <p:scale>
          <a:sx n="109" d="100"/>
          <a:sy n="109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F7FB4-E840-43D1-B078-1ABB1DE160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60FCD-6DF1-43C3-8833-A2D6162F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0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701675"/>
            <a:ext cx="4686300" cy="3516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6697-4C15-4722-B8CA-9417C9882C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09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00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2EBE07-4C86-4535-9FB1-11E74A14A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8512" y="6372781"/>
            <a:ext cx="420306" cy="365125"/>
          </a:xfrm>
          <a:prstGeom prst="rect">
            <a:avLst/>
          </a:prstGeom>
        </p:spPr>
        <p:txBody>
          <a:bodyPr/>
          <a:lstStyle>
            <a:lvl1pPr algn="r">
              <a:defRPr sz="777" b="0" i="0">
                <a:solidFill>
                  <a:srgbClr val="002060"/>
                </a:solidFill>
                <a:latin typeface="+mn-lt"/>
                <a:cs typeface="Franklin Gothic Book" panose="020B0503020102020204" pitchFamily="34" charset="0"/>
              </a:defRPr>
            </a:lvl1pPr>
          </a:lstStyle>
          <a:p>
            <a:fld id="{FF4F21D0-9DF6-984D-81F3-EA260B273F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98FB4EE-4F67-4CD6-927A-C44A761901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3420" y="886968"/>
            <a:ext cx="8693635" cy="5431536"/>
          </a:xfrm>
          <a:prstGeom prst="rect">
            <a:avLst/>
          </a:prstGeom>
        </p:spPr>
        <p:txBody>
          <a:bodyPr>
            <a:normAutofit/>
          </a:bodyPr>
          <a:lstStyle>
            <a:lvl1pPr marL="332832" indent="-332832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1137" indent="-277360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9442" indent="-221888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3218" indent="-221888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6995" indent="-221888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9E655A-B31C-4F7A-9FC6-C5301D960153}"/>
              </a:ext>
            </a:extLst>
          </p:cNvPr>
          <p:cNvCxnSpPr/>
          <p:nvPr userDrawn="1"/>
        </p:nvCxnSpPr>
        <p:spPr>
          <a:xfrm>
            <a:off x="225184" y="6329679"/>
            <a:ext cx="8693635" cy="0"/>
          </a:xfrm>
          <a:prstGeom prst="line">
            <a:avLst/>
          </a:prstGeom>
          <a:ln w="9525">
            <a:solidFill>
              <a:srgbClr val="00376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FECCF99-7CC6-4484-ADFD-E8FF6F1C2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615" y="6400281"/>
            <a:ext cx="2585233" cy="3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3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20EAA347-1AE9-4CDB-8DF4-EAB9CD29889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1545" cy="11206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8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20" y="155449"/>
            <a:ext cx="8693635" cy="512717"/>
          </a:xfrm>
          <a:prstGeom prst="rect">
            <a:avLst/>
          </a:prstGeom>
          <a:ln w="19050">
            <a:noFill/>
          </a:ln>
        </p:spPr>
        <p:txBody>
          <a:bodyPr anchor="ctr">
            <a:normAutofit/>
          </a:bodyPr>
          <a:lstStyle>
            <a:lvl1pPr>
              <a:defRPr sz="1747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512" y="6372781"/>
            <a:ext cx="420306" cy="365125"/>
          </a:xfrm>
          <a:prstGeom prst="rect">
            <a:avLst/>
          </a:prstGeom>
        </p:spPr>
        <p:txBody>
          <a:bodyPr/>
          <a:lstStyle>
            <a:lvl1pPr algn="r">
              <a:defRPr sz="777" b="0" i="0">
                <a:solidFill>
                  <a:srgbClr val="002060"/>
                </a:solidFill>
                <a:latin typeface="+mn-lt"/>
                <a:cs typeface="Franklin Gothic Book" panose="020B0503020102020204" pitchFamily="34" charset="0"/>
              </a:defRPr>
            </a:lvl1pPr>
          </a:lstStyle>
          <a:p>
            <a:fld id="{FF4F21D0-9DF6-984D-81F3-EA260B273F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23420" y="886968"/>
            <a:ext cx="8693635" cy="5431536"/>
          </a:xfrm>
          <a:prstGeom prst="rect">
            <a:avLst/>
          </a:prstGeom>
        </p:spPr>
        <p:txBody>
          <a:bodyPr>
            <a:normAutofit/>
          </a:bodyPr>
          <a:lstStyle>
            <a:lvl1pPr marL="332832" indent="-332832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1137" indent="-277360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9442" indent="-221888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3218" indent="-221888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6995" indent="-221888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225184" y="6329679"/>
            <a:ext cx="8693635" cy="0"/>
          </a:xfrm>
          <a:prstGeom prst="line">
            <a:avLst/>
          </a:prstGeom>
          <a:ln w="9525">
            <a:solidFill>
              <a:srgbClr val="00376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06B677-3939-457F-957B-44E9DFB20C44}"/>
              </a:ext>
            </a:extLst>
          </p:cNvPr>
          <p:cNvCxnSpPr>
            <a:cxnSpLocks/>
          </p:cNvCxnSpPr>
          <p:nvPr userDrawn="1"/>
        </p:nvCxnSpPr>
        <p:spPr>
          <a:xfrm>
            <a:off x="220615" y="668165"/>
            <a:ext cx="86951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D95F318-E337-4153-AB2E-DE8EE457A5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615" y="6400281"/>
            <a:ext cx="2585233" cy="3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30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 not remove" hidden="1">
            <a:extLst>
              <a:ext uri="{FF2B5EF4-FFF2-40B4-BE49-F238E27FC236}">
                <a16:creationId xmlns:a16="http://schemas.microsoft.com/office/drawing/2014/main" id="{665EB1A9-A913-4467-9570-E9DD0D236E5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1545" cy="11206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88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2EBE07-4C86-4535-9FB1-11E74A14A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8512" y="6372781"/>
            <a:ext cx="420306" cy="365125"/>
          </a:xfrm>
          <a:prstGeom prst="rect">
            <a:avLst/>
          </a:prstGeom>
        </p:spPr>
        <p:txBody>
          <a:bodyPr/>
          <a:lstStyle>
            <a:lvl1pPr algn="r">
              <a:defRPr sz="777" b="0" i="0">
                <a:solidFill>
                  <a:srgbClr val="002060"/>
                </a:solidFill>
                <a:latin typeface="+mn-lt"/>
                <a:cs typeface="Franklin Gothic Book" panose="020B0503020102020204" pitchFamily="34" charset="0"/>
              </a:defRPr>
            </a:lvl1pPr>
          </a:lstStyle>
          <a:p>
            <a:fld id="{FF4F21D0-9DF6-984D-81F3-EA260B273F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DBC571-8405-4BA1-AAC9-49F7F6847D04}"/>
              </a:ext>
            </a:extLst>
          </p:cNvPr>
          <p:cNvCxnSpPr/>
          <p:nvPr userDrawn="1"/>
        </p:nvCxnSpPr>
        <p:spPr>
          <a:xfrm>
            <a:off x="223420" y="668165"/>
            <a:ext cx="8693635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64AA09E-F7F1-4155-BDA1-86B9F491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20" y="155449"/>
            <a:ext cx="8693635" cy="51271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747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98FB4EE-4F67-4CD6-927A-C44A761901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3420" y="886968"/>
            <a:ext cx="8693635" cy="5431536"/>
          </a:xfrm>
          <a:prstGeom prst="rect">
            <a:avLst/>
          </a:prstGeom>
        </p:spPr>
        <p:txBody>
          <a:bodyPr>
            <a:normAutofit/>
          </a:bodyPr>
          <a:lstStyle>
            <a:lvl1pPr marL="332832" indent="-332832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1137" indent="-277360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9442" indent="-221888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3218" indent="-221888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6995" indent="-221888">
              <a:spcBef>
                <a:spcPts val="0"/>
              </a:spcBef>
              <a:spcAft>
                <a:spcPts val="582"/>
              </a:spcAft>
              <a:buFont typeface="Arial" panose="020B0604020202020204" pitchFamily="34" charset="0"/>
              <a:buChar char="•"/>
              <a:defRPr sz="1359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9E655A-B31C-4F7A-9FC6-C5301D960153}"/>
              </a:ext>
            </a:extLst>
          </p:cNvPr>
          <p:cNvCxnSpPr/>
          <p:nvPr userDrawn="1"/>
        </p:nvCxnSpPr>
        <p:spPr>
          <a:xfrm>
            <a:off x="225184" y="6329679"/>
            <a:ext cx="8693635" cy="0"/>
          </a:xfrm>
          <a:prstGeom prst="line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37E9AE7-FD6B-473E-AFEC-9D84960649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615" y="6400281"/>
            <a:ext cx="2585233" cy="3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08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4B0007-DA02-48C7-9137-9386DFC24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373392" y="795662"/>
            <a:ext cx="3695884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81325" y="1954221"/>
            <a:ext cx="3245009" cy="979702"/>
          </a:xfrm>
        </p:spPr>
        <p:txBody>
          <a:bodyPr/>
          <a:lstStyle>
            <a:lvl1pPr>
              <a:defRPr sz="2249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81325" y="3046159"/>
            <a:ext cx="3245009" cy="1046323"/>
          </a:xfrm>
        </p:spPr>
        <p:txBody>
          <a:bodyPr/>
          <a:lstStyle>
            <a:lvl1pPr marL="0" indent="0" algn="l">
              <a:spcAft>
                <a:spcPts val="900"/>
              </a:spcAft>
              <a:buNone/>
              <a:defRPr sz="1499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199" b="1">
                <a:solidFill>
                  <a:srgbClr val="404040"/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355661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708291" y="2158329"/>
            <a:ext cx="3586044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708435" y="3200329"/>
            <a:ext cx="3604144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366834" y="723658"/>
            <a:ext cx="4258491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366834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580721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794519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grpSp>
        <p:nvGrpSpPr>
          <p:cNvPr id="104" name="Group 4">
            <a:extLst>
              <a:ext uri="{FF2B5EF4-FFF2-40B4-BE49-F238E27FC236}">
                <a16:creationId xmlns:a16="http://schemas.microsoft.com/office/drawing/2014/main" id="{89402076-F24D-44C5-B8A7-1127F9C4B9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A239DDBF-0740-4B20-9CF3-A05C2A0BF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380EECCA-3396-425E-AB04-F11ABB1B50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2990363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32889845-07EE-48FB-A972-F8ECF1EF8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4" b="502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819BCB30-E1AA-4383-BEF0-0BE30C642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834" y="869577"/>
            <a:ext cx="3634125" cy="3933825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291" y="2158329"/>
            <a:ext cx="2998765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435" y="3200329"/>
            <a:ext cx="3013901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82" name="Group 4">
            <a:extLst>
              <a:ext uri="{FF2B5EF4-FFF2-40B4-BE49-F238E27FC236}">
                <a16:creationId xmlns:a16="http://schemas.microsoft.com/office/drawing/2014/main" id="{A63454B3-EB4E-450A-98AA-6B5943D8973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C4ED221A-C963-42C0-91ED-C597F6BDAF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7956D1CB-5F24-4766-80AE-D755153834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49273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8229600" cy="4834617"/>
          </a:xfrm>
        </p:spPr>
        <p:txBody>
          <a:bodyPr/>
          <a:lstStyle>
            <a:lvl1pPr marL="267319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499">
                <a:solidFill>
                  <a:schemeClr val="bg1"/>
                </a:solidFill>
              </a:defRPr>
            </a:lvl1pPr>
            <a:lvl2pPr marL="534639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349">
                <a:solidFill>
                  <a:schemeClr val="bg1"/>
                </a:solidFill>
              </a:defRPr>
            </a:lvl2pPr>
            <a:lvl3pPr marL="801958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199">
                <a:solidFill>
                  <a:schemeClr val="bg1"/>
                </a:solidFill>
              </a:defRPr>
            </a:lvl3pPr>
            <a:lvl4pPr marL="1069277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049">
                <a:solidFill>
                  <a:schemeClr val="bg1"/>
                </a:solidFill>
              </a:defRPr>
            </a:lvl4pPr>
            <a:lvl5pPr marL="1336597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900">
                <a:solidFill>
                  <a:schemeClr val="bg1"/>
                </a:solidFill>
              </a:defRPr>
            </a:lvl5pPr>
          </a:lstStyle>
          <a:p>
            <a:pPr marL="267319" marR="0" lvl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534639" marR="0" lvl="1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3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801958" marR="0" lvl="2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069277" marR="0" lvl="3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0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336597" marR="0" lvl="4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29 October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F6B4-9E49-490D-8FE1-DB903509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Auditing under extreme uncertainty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6885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0AABF-D862-4E52-856A-98A908BD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4B8C-A770-4438-A6A9-5903BFD521A1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FDC76-F946-4827-A773-FCD68068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F873B-E40B-4AF7-8D2F-967775EB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06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2080" y="6356350"/>
            <a:ext cx="3039616" cy="365125"/>
          </a:xfrm>
        </p:spPr>
        <p:txBody>
          <a:bodyPr/>
          <a:lstStyle/>
          <a:p>
            <a:r>
              <a:rPr lang="en-US" dirty="0"/>
              <a:t>PAC   Professional Accounting Futures  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A286-FC7C-4768-AFFF-1618056D68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F4281B-95E6-4902-971E-8F5A42D6397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73E4D-1EBD-404A-B8F4-9B8AD7336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9C267-49E7-46A8-B353-C5EB81154A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451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DDD53-DA5D-4F66-8EAA-913A40461E3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9F144E0-65DF-4AB7-85DE-7786EA533D6D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18168-B280-402E-8310-35BC958D39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562B9-5194-4705-ABBD-89576E2CC7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511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49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199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49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9D6F-A030-48CA-9C7C-9FC3A6F1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22C-DA3A-450F-A66E-377444103368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C3F7-BD0A-4AD4-95D8-328DA6F5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2C8-68BE-4650-89F1-3BECCFF9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1776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443D1-37A3-4969-A6D3-4E99E05604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11084E0-75D3-414C-8A28-7E16CB7AA47E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B04F4-59F4-4102-9BBD-DB62B48E18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AB0A-887B-46B8-BA72-781970F00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534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6DB61-969F-46BA-942C-3600269FA4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FFE28C5-2B93-4174-BE6E-6C178C1C4BD6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562FF-E912-4424-B259-AED677C026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C1B82-1A85-4CFD-98C3-C21698A96B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172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7311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7311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5" y="3578084"/>
            <a:ext cx="583915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2E28-B24F-4CF6-8F50-70ED7C22A11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A9DC1C0-DECD-46CC-8421-0A765DF310E0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5E1CD-A05B-41DC-B488-E4BA204E7AE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6ABDB-CF45-4001-9487-F3BA3DD8DA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015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06B42-27A8-4223-AE57-EB729EB5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644-A70E-422C-8133-F0DC666C5F7F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F4AD2-0FC3-4A7D-B553-FC19C918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89B92-9E6D-4E4B-A5F6-7BC8B161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470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8533" y="2060235"/>
            <a:ext cx="3966934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533" y="5506678"/>
            <a:ext cx="3966934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199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533" y="5818717"/>
            <a:ext cx="3966934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199" dirty="0" smtClean="0"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3695561" y="979788"/>
            <a:ext cx="175287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062243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357827" y="1488927"/>
            <a:ext cx="175287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12" y="2526765"/>
            <a:ext cx="3966934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812" y="4632765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812" y="4971442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731668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9">
              <a:defRPr>
                <a:solidFill>
                  <a:schemeClr val="bg1"/>
                </a:solidFill>
              </a:defRPr>
            </a:lvl2pPr>
            <a:lvl3pPr marL="534639">
              <a:defRPr>
                <a:solidFill>
                  <a:schemeClr val="bg1"/>
                </a:solidFill>
              </a:defRPr>
            </a:lvl3pPr>
            <a:lvl4pPr marL="801958">
              <a:defRPr>
                <a:solidFill>
                  <a:schemeClr val="bg1"/>
                </a:solidFill>
              </a:defRPr>
            </a:lvl4pPr>
            <a:lvl5pPr marL="1069277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AEB49-9ADD-490C-B904-979B3953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59C7-C573-4520-8F21-D8F56E82B362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28C68-2511-4745-B448-A5AA41E7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C8157-0191-4E69-819F-DB443768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955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8B559-CD59-4D3D-87C0-5D51BCF9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38B9-2BCA-43BF-BA2D-38569E11F76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FB98F-FBCE-4F2C-978B-A5576B57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95690-F0A7-4101-82DB-B17CE6B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053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B9B26-E95B-4DC1-A613-4C0C0933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D2D6-0A17-4ABC-A57D-ED173FEB4F7E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373D8-2AB5-4625-822C-B1F2B5CD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E3B4B-D68B-4AFA-A20D-2ECE6912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680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FCCF0-19BC-4024-9BCA-E14DB77EAF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07D572-F9C3-4F4B-AC50-6DCAB708BE1F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54F7E-BDC4-4386-B2E2-1FC66609D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2534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DF149-816A-4257-A64D-E23E91A5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D67D-1788-49E9-8A72-D51BBDC35ED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8256F-B716-4FA1-B0CC-85D20C72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8239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9B669-D18F-448E-A005-0A353671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8E19-67BD-479F-86A4-83562D16088A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31300-352D-4FEE-9216-28FB2413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DEB71-FD7D-4974-99DD-0F48E046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1179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0B882-5FC5-4C48-9562-890886DD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560F-DDF3-445C-BCFF-188940BE86C9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E7899-FE60-4FDA-8608-58147D09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2B5C-3285-477F-B755-A6F2F0F4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2751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416E9-5919-4213-81D7-5E74B3B6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B28F-9241-4A81-98DA-E2D7B604AE8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FF1B2-A745-40FB-B885-B3638A4F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9AD96-7B7E-4E05-90E8-1F98943B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1587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845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B3654-4C35-482F-B580-02C23F975B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73453E7-DB68-4F83-8DFF-04AFBEC97959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EFEC5-10C4-4E79-B06E-F14B8F305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05763-C066-4818-A1DF-64ED4D64BE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5567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" y="0"/>
            <a:ext cx="913924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91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01A2F11-32A0-4526-A5F7-F4382DA5B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" y="0"/>
            <a:ext cx="913924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435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BDE2E-2BCF-4140-945E-7D5610CDE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" y="0"/>
            <a:ext cx="9139244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998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390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373392" y="795662"/>
            <a:ext cx="3695884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81325" y="1954221"/>
            <a:ext cx="3245009" cy="979702"/>
          </a:xfr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81325" y="3046159"/>
            <a:ext cx="3245009" cy="1046323"/>
          </a:xfrm>
        </p:spPr>
        <p:txBody>
          <a:bodyPr/>
          <a:lstStyle>
            <a:lvl1pPr marL="0" indent="0" algn="l">
              <a:spcAft>
                <a:spcPts val="900"/>
              </a:spcAft>
              <a:buNone/>
              <a:defRPr sz="1499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199" b="1">
                <a:solidFill>
                  <a:srgbClr val="404040"/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7" y="5914642"/>
            <a:ext cx="431775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1425911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291" y="2158329"/>
            <a:ext cx="2998765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435" y="3200329"/>
            <a:ext cx="3013901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366834" y="876059"/>
            <a:ext cx="3639576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4287329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708291" y="2158329"/>
            <a:ext cx="3586044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708435" y="3200329"/>
            <a:ext cx="3604144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366834" y="723658"/>
            <a:ext cx="4258491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366834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580721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794519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3528566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7311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7311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5" y="3578084"/>
            <a:ext cx="583915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A370AE8-5791-42C9-8C21-9CF7134D1D4C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453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D5EB-DEFD-48AB-A88F-6438635F6CA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8335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293FA5-D54B-4508-82BB-BEB484CC464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7238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7D1B2F7-0718-400F-90B9-394B2BE3DC1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442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357827" y="1488927"/>
            <a:ext cx="175287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12" y="2526765"/>
            <a:ext cx="3966934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812" y="4632765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812" y="4971442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08671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8533" y="2060235"/>
            <a:ext cx="3966934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533" y="5506678"/>
            <a:ext cx="3966934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1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533" y="5818717"/>
            <a:ext cx="3966934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1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3695561" y="979788"/>
            <a:ext cx="175287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1534374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365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C882-A881-4260-AAAC-844B16F9678C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8766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361EE7-DFEE-414F-B3DC-5DB03EF15E7F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105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845-C7A4-4150-B24B-DD81DE2D7277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594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6B5-2A95-4A78-8EFA-3CFE00AFADD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19730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B22F-2B20-4843-8416-9051DA6FDC6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1065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CE0D9C-07D8-49FC-A49C-4F98B480A5E7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800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2426A3F-B3E8-4480-9463-4E27D8D11866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30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3AAEBB3-7564-493B-8E44-143A8BF3AE1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4671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F04C-3DD0-4111-94CC-B11DDDAF990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754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69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76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</p:sldLayoutIdLst>
  <p:hf hdr="0"/>
  <p:txStyles>
    <p:titleStyle>
      <a:lvl1pPr algn="l" defTabSz="443777" rtl="0" eaLnBrk="1" latinLnBrk="0" hangingPunct="1">
        <a:spcBef>
          <a:spcPct val="0"/>
        </a:spcBef>
        <a:buNone/>
        <a:defRPr sz="4271" kern="1200">
          <a:solidFill>
            <a:srgbClr val="005595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443777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443777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443777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443777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443777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44377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44377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44377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44377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60938" y="6356350"/>
            <a:ext cx="227291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1138" y="6471244"/>
            <a:ext cx="89297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89A61CBE-FBDD-48CA-B236-AF8D92935707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126" y="6471244"/>
            <a:ext cx="231337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2675" y="6471244"/>
            <a:ext cx="49704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06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5" r:id="rId29"/>
    <p:sldLayoutId id="2147483866" r:id="rId30"/>
    <p:sldLayoutId id="2147483867" r:id="rId31"/>
    <p:sldLayoutId id="2147483868" r:id="rId32"/>
    <p:sldLayoutId id="2147483869" r:id="rId33"/>
    <p:sldLayoutId id="2147483870" r:id="rId34"/>
    <p:sldLayoutId id="2147483871" r:id="rId35"/>
    <p:sldLayoutId id="2147483872" r:id="rId36"/>
    <p:sldLayoutId id="2147483873" r:id="rId37"/>
    <p:sldLayoutId id="2147483874" r:id="rId38"/>
    <p:sldLayoutId id="2147483875" r:id="rId39"/>
    <p:sldLayoutId id="2147483876" r:id="rId40"/>
    <p:sldLayoutId id="2147483877" r:id="rId41"/>
    <p:sldLayoutId id="2147483878" r:id="rId42"/>
    <p:sldLayoutId id="2147483879" r:id="rId43"/>
    <p:sldLayoutId id="2147483880" r:id="rId44"/>
    <p:sldLayoutId id="2147483881" r:id="rId45"/>
    <p:sldLayoutId id="2147483882" r:id="rId46"/>
    <p:sldLayoutId id="2147483883" r:id="rId47"/>
    <p:sldLayoutId id="2147483884" r:id="rId48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17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34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04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9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hyperlink" Target="http://www.alignvest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66" y="346647"/>
            <a:ext cx="8229600" cy="171420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PAC ANNUAL CONFERENCE</a:t>
            </a:r>
            <a:br>
              <a:rPr lang="en-US" sz="2800" dirty="0"/>
            </a:br>
            <a:r>
              <a:rPr lang="en-CA" sz="3600" b="1" cap="small" dirty="0">
                <a:latin typeface="Times New Roman" panose="02020603050405020304" pitchFamily="18" charset="0"/>
              </a:rPr>
              <a:t>Professional Accounting Futures</a:t>
            </a:r>
            <a: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b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CA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October 28,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Investor Challenges</a:t>
            </a:r>
          </a:p>
          <a:p>
            <a:pPr marL="0" indent="0" algn="ctr">
              <a:buNone/>
            </a:pPr>
            <a:br>
              <a:rPr lang="en-US" sz="2000" dirty="0"/>
            </a:br>
            <a:r>
              <a:rPr lang="en-US" dirty="0" err="1"/>
              <a:t>Sanjil</a:t>
            </a:r>
            <a:r>
              <a:rPr lang="en-US" dirty="0"/>
              <a:t> Shah </a:t>
            </a:r>
          </a:p>
          <a:p>
            <a:pPr marL="0" indent="0" algn="ctr">
              <a:buNone/>
            </a:pPr>
            <a:r>
              <a:rPr lang="en-US" dirty="0"/>
              <a:t>Managing Partner, </a:t>
            </a:r>
          </a:p>
          <a:p>
            <a:pPr marL="0" indent="0" algn="ctr">
              <a:buNone/>
            </a:pPr>
            <a:r>
              <a:rPr lang="en-US" dirty="0" err="1"/>
              <a:t>Alignvest</a:t>
            </a:r>
            <a:r>
              <a:rPr lang="en-US" dirty="0"/>
              <a:t> Student Housing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D:\My Docs\z Ryan's Stuff\Branding + Logos\PAC-logo-KO-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70" y="5301208"/>
            <a:ext cx="5328592" cy="12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0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25F7BB-03E4-4F27-B9A0-4D46A39C8795}"/>
              </a:ext>
            </a:extLst>
          </p:cNvPr>
          <p:cNvSpPr/>
          <p:nvPr/>
        </p:nvSpPr>
        <p:spPr>
          <a:xfrm>
            <a:off x="134471" y="1"/>
            <a:ext cx="8875059" cy="613887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/>
            <a:endParaRPr lang="en-CA" sz="177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AutoShape 7" descr="https://i.guim.co.uk/img/media/3467c564aea83c228fbad61223a7cafe97af4f54/0_223_4527_2715/master/4527.jpg?w=620&amp;q=55&amp;auto=format&amp;usm=12&amp;fit=max&amp;s=7b9daf781b162084aaf698af59f7293b"/>
          <p:cNvSpPr>
            <a:spLocks noChangeAspect="1" noChangeArrowheads="1"/>
          </p:cNvSpPr>
          <p:nvPr/>
        </p:nvSpPr>
        <p:spPr bwMode="auto">
          <a:xfrm>
            <a:off x="285470" y="-39360"/>
            <a:ext cx="295835" cy="2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751" tIns="44375" rIns="88751" bIns="44375" numCol="1" anchor="t" anchorCtr="0" compatLnSpc="1">
            <a:prstTxWarp prst="textNoShape">
              <a:avLst/>
            </a:prstTxWarp>
          </a:bodyPr>
          <a:lstStyle/>
          <a:p>
            <a:pPr defTabSz="449505"/>
            <a:endParaRPr lang="en-CA" sz="194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5" name="AutoShape 9" descr="https://i.guim.co.uk/img/media/3467c564aea83c228fbad61223a7cafe97af4f54/0_223_4527_2715/master/4527.jpg?w=620&amp;q=55&amp;auto=format&amp;usm=12&amp;fit=max&amp;s=7b9daf781b162084aaf698af59f7293b"/>
          <p:cNvSpPr>
            <a:spLocks noChangeAspect="1" noChangeArrowheads="1"/>
          </p:cNvSpPr>
          <p:nvPr/>
        </p:nvSpPr>
        <p:spPr bwMode="auto">
          <a:xfrm>
            <a:off x="433388" y="108557"/>
            <a:ext cx="295835" cy="2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751" tIns="44375" rIns="88751" bIns="44375" numCol="1" anchor="t" anchorCtr="0" compatLnSpc="1">
            <a:prstTxWarp prst="textNoShape">
              <a:avLst/>
            </a:prstTxWarp>
          </a:bodyPr>
          <a:lstStyle/>
          <a:p>
            <a:pPr defTabSz="449505"/>
            <a:endParaRPr lang="en-CA" sz="194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AutoShape 11" descr="https://i.guim.co.uk/img/media/3467c564aea83c228fbad61223a7cafe97af4f54/0_223_4527_2715/master/4527.jpg?w=620&amp;q=55&amp;auto=format&amp;usm=12&amp;fit=max&amp;s=7b9daf781b162084aaf698af59f7293b"/>
          <p:cNvSpPr>
            <a:spLocks noChangeAspect="1" noChangeArrowheads="1"/>
          </p:cNvSpPr>
          <p:nvPr/>
        </p:nvSpPr>
        <p:spPr bwMode="auto">
          <a:xfrm>
            <a:off x="581306" y="256475"/>
            <a:ext cx="295835" cy="2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751" tIns="44375" rIns="88751" bIns="44375" numCol="1" anchor="t" anchorCtr="0" compatLnSpc="1">
            <a:prstTxWarp prst="textNoShape">
              <a:avLst/>
            </a:prstTxWarp>
          </a:bodyPr>
          <a:lstStyle/>
          <a:p>
            <a:pPr defTabSz="449505"/>
            <a:endParaRPr lang="en-CA" sz="194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4A15AA-739C-44F1-8886-FCBFD4EAAFB4}"/>
              </a:ext>
            </a:extLst>
          </p:cNvPr>
          <p:cNvSpPr/>
          <p:nvPr/>
        </p:nvSpPr>
        <p:spPr>
          <a:xfrm>
            <a:off x="134471" y="3671894"/>
            <a:ext cx="8875059" cy="104911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958" tIns="43804" rIns="87623" bIns="43804" rtlCol="0" anchor="ctr"/>
          <a:lstStyle/>
          <a:p>
            <a:pPr defTabSz="449505"/>
            <a:r>
              <a:rPr lang="en-US" sz="2118" b="1" dirty="0">
                <a:solidFill>
                  <a:srgbClr val="0037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ALIGNVEST STUDENT HOUSING</a:t>
            </a:r>
            <a:br>
              <a:rPr lang="en-US" sz="2118" b="1" dirty="0">
                <a:solidFill>
                  <a:srgbClr val="00376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65" b="1" i="1" dirty="0">
                <a:solidFill>
                  <a:srgbClr val="0037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 2021 Professional Accounting Futures Conference</a:t>
            </a:r>
          </a:p>
        </p:txBody>
      </p:sp>
    </p:spTree>
    <p:extLst>
      <p:ext uri="{BB962C8B-B14F-4D97-AF65-F5344CB8AC3E}">
        <p14:creationId xmlns:p14="http://schemas.microsoft.com/office/powerpoint/2010/main" val="238431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5F7E08-0384-432B-B7B6-D9CCBBAE5BCC}"/>
              </a:ext>
            </a:extLst>
          </p:cNvPr>
          <p:cNvSpPr/>
          <p:nvPr/>
        </p:nvSpPr>
        <p:spPr>
          <a:xfrm>
            <a:off x="357309" y="867451"/>
            <a:ext cx="8425731" cy="254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>
              <a:defRPr/>
            </a:pPr>
            <a:r>
              <a:rPr lang="en-CA" sz="1765" b="1" dirty="0">
                <a:solidFill>
                  <a:srgbClr val="19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ASH REIT is Canada’s Largest University PBSA Owner/Operator by Bed Count</a:t>
            </a:r>
            <a:endParaRPr lang="en-CA" sz="1765" b="1" baseline="30000" dirty="0">
              <a:solidFill>
                <a:srgbClr val="19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4FF09-901F-4A36-8FB0-873A4B282D1B}"/>
              </a:ext>
            </a:extLst>
          </p:cNvPr>
          <p:cNvSpPr txBox="1"/>
          <p:nvPr/>
        </p:nvSpPr>
        <p:spPr>
          <a:xfrm>
            <a:off x="359850" y="1148567"/>
            <a:ext cx="8432313" cy="29022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449505">
              <a:buClr>
                <a:srgbClr val="003767"/>
              </a:buClr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Launched in June 2018 as an open-ended, private, Real Estate Investment Trust (“REIT”) focused on consolidating the fragmented, institutional-grade, student housing sector across Canada</a:t>
            </a:r>
          </a:p>
          <a:p>
            <a:pPr marL="752080" lvl="1" indent="-302575" defTabSz="449505">
              <a:lnSpc>
                <a:spcPct val="150000"/>
              </a:lnSpc>
              <a:buClr>
                <a:srgbClr val="003767"/>
              </a:buClr>
              <a:buFont typeface="Calibri" panose="020F0502020204030204" pitchFamily="34" charset="0"/>
              <a:buChar char="—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4,717 beds</a:t>
            </a:r>
            <a:r>
              <a:rPr lang="en-US" sz="1765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owned and operated</a:t>
            </a:r>
          </a:p>
          <a:p>
            <a:pPr marL="752080" lvl="1" indent="-302575" defTabSz="449505">
              <a:lnSpc>
                <a:spcPct val="150000"/>
              </a:lnSpc>
              <a:buClr>
                <a:srgbClr val="003767"/>
              </a:buClr>
              <a:buFont typeface="Calibri" panose="020F0502020204030204" pitchFamily="34" charset="0"/>
              <a:buChar char="—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properties across five tier-one University markets</a:t>
            </a:r>
          </a:p>
          <a:p>
            <a:pPr marL="1201585" lvl="2" indent="-302575" defTabSz="449505">
              <a:lnSpc>
                <a:spcPct val="150000"/>
              </a:lnSpc>
              <a:buClr>
                <a:srgbClr val="003767"/>
              </a:buClr>
              <a:buFont typeface="Calibri" panose="020F0502020204030204" pitchFamily="34" charset="0"/>
              <a:buChar char="—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Ottawa, Oshawa, Hamilton, Waterloo, Edmonton</a:t>
            </a:r>
          </a:p>
          <a:p>
            <a:pPr marL="752080" lvl="1" indent="-302575" defTabSz="449505">
              <a:lnSpc>
                <a:spcPct val="150000"/>
              </a:lnSpc>
              <a:buClr>
                <a:srgbClr val="003767"/>
              </a:buClr>
              <a:buFont typeface="Calibri" panose="020F0502020204030204" pitchFamily="34" charset="0"/>
              <a:buChar char="—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$670.1 million</a:t>
            </a:r>
            <a:r>
              <a:rPr lang="en-US" sz="1765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appraised value with over $220 million of equity capital raised since inception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505">
              <a:defRPr/>
            </a:pPr>
            <a:fld id="{FF4F21D0-9DF6-984D-81F3-EA260B273F57}" type="slidenum">
              <a:rPr lang="en-US">
                <a:latin typeface="Arial"/>
              </a:rPr>
              <a:pPr defTabSz="449505">
                <a:defRPr/>
              </a:pPr>
              <a:t>3</a:t>
            </a:fld>
            <a:endParaRPr lang="en-US" dirty="0">
              <a:latin typeface="Arial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D2721EF5-FA8C-4B74-B1B4-CEAA9819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19" y="155449"/>
            <a:ext cx="8437940" cy="512717"/>
          </a:xfrm>
        </p:spPr>
        <p:txBody>
          <a:bodyPr>
            <a:normAutofit/>
          </a:bodyPr>
          <a:lstStyle/>
          <a:p>
            <a:r>
              <a:rPr lang="en-US" sz="1765" dirty="0">
                <a:solidFill>
                  <a:srgbClr val="0037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ALIGNVEST STUDENT HOUSING</a:t>
            </a:r>
            <a:endParaRPr lang="en-CA" sz="1765" dirty="0">
              <a:solidFill>
                <a:srgbClr val="0037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44ED79-7FBA-495C-BEE3-3255AD7FE079}"/>
              </a:ext>
            </a:extLst>
          </p:cNvPr>
          <p:cNvCxnSpPr>
            <a:cxnSpLocks/>
          </p:cNvCxnSpPr>
          <p:nvPr/>
        </p:nvCxnSpPr>
        <p:spPr bwMode="auto">
          <a:xfrm>
            <a:off x="357310" y="1121604"/>
            <a:ext cx="8434853" cy="0"/>
          </a:xfrm>
          <a:prstGeom prst="line">
            <a:avLst/>
          </a:prstGeom>
          <a:solidFill>
            <a:srgbClr val="EBF0F5"/>
          </a:solidFill>
          <a:ln w="19050" cap="flat" cmpd="sng" algn="ctr">
            <a:solidFill>
              <a:srgbClr val="1938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D578544F-5797-42C5-8393-9B036EB2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9" y="4321372"/>
            <a:ext cx="2060870" cy="176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BEAD63-730F-43DF-8BEA-FCA27C5DA0D9}"/>
              </a:ext>
            </a:extLst>
          </p:cNvPr>
          <p:cNvSpPr/>
          <p:nvPr/>
        </p:nvSpPr>
        <p:spPr>
          <a:xfrm>
            <a:off x="2488947" y="4319855"/>
            <a:ext cx="2030550" cy="176605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/>
            <a:endParaRPr lang="en-CA" sz="177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32FB94-0978-4760-A6D0-E1792377AD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002" r="16192" b="24749"/>
          <a:stretch/>
        </p:blipFill>
        <p:spPr>
          <a:xfrm>
            <a:off x="4590267" y="4334161"/>
            <a:ext cx="2060870" cy="1764209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081663-01C2-4BE1-9A68-39FED9FA6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906" y="4321700"/>
            <a:ext cx="2052011" cy="17642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8706F1-E88F-4EA1-B564-B6F6656A10C4}"/>
              </a:ext>
            </a:extLst>
          </p:cNvPr>
          <p:cNvSpPr txBox="1"/>
          <p:nvPr/>
        </p:nvSpPr>
        <p:spPr>
          <a:xfrm>
            <a:off x="2921063" y="6372781"/>
            <a:ext cx="3573076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505"/>
            <a:r>
              <a:rPr lang="en-CA" sz="882" i="1" dirty="0">
                <a:solidFill>
                  <a:prstClr val="black"/>
                </a:solidFill>
                <a:latin typeface="Arial"/>
              </a:rPr>
              <a:t>(1) As at September 30, 2021</a:t>
            </a:r>
          </a:p>
        </p:txBody>
      </p:sp>
    </p:spTree>
    <p:extLst>
      <p:ext uri="{BB962C8B-B14F-4D97-AF65-F5344CB8AC3E}">
        <p14:creationId xmlns:p14="http://schemas.microsoft.com/office/powerpoint/2010/main" val="290563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505">
              <a:defRPr/>
            </a:pPr>
            <a:fld id="{FF4F21D0-9DF6-984D-81F3-EA260B273F57}" type="slidenum">
              <a:rPr lang="en-US">
                <a:latin typeface="Arial"/>
              </a:rPr>
              <a:pPr defTabSz="449505">
                <a:defRPr/>
              </a:pPr>
              <a:t>4</a:t>
            </a:fld>
            <a:endParaRPr lang="en-US" dirty="0"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40FE1-96C7-4E06-9F48-AE2DBF379730}"/>
              </a:ext>
            </a:extLst>
          </p:cNvPr>
          <p:cNvSpPr/>
          <p:nvPr/>
        </p:nvSpPr>
        <p:spPr>
          <a:xfrm>
            <a:off x="352174" y="1711868"/>
            <a:ext cx="8439652" cy="625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6259">
              <a:defRPr/>
            </a:pPr>
            <a:r>
              <a:rPr lang="en-CA" sz="1412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“U of T cancels in-person classes, switches to online and other m</a:t>
            </a:r>
            <a:r>
              <a:rPr lang="en-CA" sz="1412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eans</a:t>
            </a:r>
            <a:r>
              <a:rPr lang="en-CA" sz="1412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due to COVID-19” – U of 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521005-7325-4BA0-A5F2-ECAB6853E592}"/>
              </a:ext>
            </a:extLst>
          </p:cNvPr>
          <p:cNvSpPr/>
          <p:nvPr/>
        </p:nvSpPr>
        <p:spPr>
          <a:xfrm>
            <a:off x="131903" y="-881"/>
            <a:ext cx="8875059" cy="15224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>
              <a:defRPr/>
            </a:pPr>
            <a:r>
              <a:rPr lang="en-US" sz="1765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COVID-19 - March 13, 2021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FD2510-6D9A-4650-BCAA-FA187032754A}"/>
              </a:ext>
            </a:extLst>
          </p:cNvPr>
          <p:cNvSpPr/>
          <p:nvPr/>
        </p:nvSpPr>
        <p:spPr>
          <a:xfrm>
            <a:off x="352174" y="2466995"/>
            <a:ext cx="8439652" cy="625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>
              <a:defRPr/>
            </a:pPr>
            <a:r>
              <a:rPr lang="en-CA" sz="1412" b="1" dirty="0">
                <a:solidFill>
                  <a:srgbClr val="19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“COVID-19: Laurier is discontinuing in-person instructions in all courses” – Laurier University</a:t>
            </a:r>
            <a:endParaRPr lang="en-CA" sz="1412" b="1" baseline="30000" dirty="0">
              <a:solidFill>
                <a:srgbClr val="19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8CF2E8-FBEB-4E46-9453-16E32F9422E1}"/>
              </a:ext>
            </a:extLst>
          </p:cNvPr>
          <p:cNvSpPr/>
          <p:nvPr/>
        </p:nvSpPr>
        <p:spPr>
          <a:xfrm>
            <a:off x="352174" y="3222121"/>
            <a:ext cx="8439652" cy="625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>
              <a:defRPr/>
            </a:pPr>
            <a:r>
              <a:rPr lang="en-US" sz="1412" b="1" dirty="0">
                <a:solidFill>
                  <a:srgbClr val="19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“No more in-person classes and exams” – McMaster University</a:t>
            </a:r>
            <a:endParaRPr lang="en-CA" sz="1412" b="1" baseline="30000" dirty="0">
              <a:solidFill>
                <a:srgbClr val="19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129D18-1C9E-42DD-AEE8-91B529E3742F}"/>
              </a:ext>
            </a:extLst>
          </p:cNvPr>
          <p:cNvSpPr/>
          <p:nvPr/>
        </p:nvSpPr>
        <p:spPr>
          <a:xfrm>
            <a:off x="352174" y="3966578"/>
            <a:ext cx="8439652" cy="625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>
              <a:defRPr/>
            </a:pPr>
            <a:r>
              <a:rPr lang="en-US" sz="1412" b="1" dirty="0">
                <a:solidFill>
                  <a:srgbClr val="19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“University of Alberta is temporarily suspending on-campus classes effective immediately while we assess the recommendations of Alberta’s Chief Medical Offers related to COVID-19” – University of Alberta</a:t>
            </a:r>
            <a:endParaRPr lang="en-CA" sz="1412" b="1" baseline="30000" dirty="0">
              <a:solidFill>
                <a:srgbClr val="19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2EB570-ABEC-42CF-90B3-DBDCEEFDAABA}"/>
              </a:ext>
            </a:extLst>
          </p:cNvPr>
          <p:cNvSpPr/>
          <p:nvPr/>
        </p:nvSpPr>
        <p:spPr>
          <a:xfrm>
            <a:off x="352174" y="4711035"/>
            <a:ext cx="8439652" cy="625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>
              <a:defRPr/>
            </a:pPr>
            <a:r>
              <a:rPr lang="en-US" sz="1412" b="1" dirty="0">
                <a:solidFill>
                  <a:srgbClr val="19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“In-person course activity suspended” – University of Waterloo</a:t>
            </a:r>
            <a:endParaRPr lang="en-CA" sz="1412" b="1" baseline="30000" dirty="0">
              <a:solidFill>
                <a:srgbClr val="19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4074B0-551E-4B08-957D-648D023C3297}"/>
              </a:ext>
            </a:extLst>
          </p:cNvPr>
          <p:cNvSpPr/>
          <p:nvPr/>
        </p:nvSpPr>
        <p:spPr>
          <a:xfrm>
            <a:off x="351319" y="5465061"/>
            <a:ext cx="8439652" cy="625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>
              <a:defRPr/>
            </a:pPr>
            <a:r>
              <a:rPr lang="en-US" sz="1412" b="1" dirty="0">
                <a:solidFill>
                  <a:srgbClr val="19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“Ontario Tech classes are cancelled effective March 13 as we assess online delivery” – Ontario Tech University</a:t>
            </a:r>
            <a:endParaRPr lang="en-CA" sz="1412" b="1" baseline="30000" dirty="0">
              <a:solidFill>
                <a:srgbClr val="19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9E7C832-9E7D-4EDB-BE3D-2E032E3760AE}"/>
              </a:ext>
            </a:extLst>
          </p:cNvPr>
          <p:cNvSpPr/>
          <p:nvPr/>
        </p:nvSpPr>
        <p:spPr>
          <a:xfrm>
            <a:off x="4979691" y="1338528"/>
            <a:ext cx="1715539" cy="865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6259">
              <a:defRPr/>
            </a:pPr>
            <a:r>
              <a:rPr lang="en-US" sz="158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Stable </a:t>
            </a:r>
            <a:br>
              <a:rPr lang="en-US" sz="158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8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</a:t>
            </a:r>
            <a:endParaRPr lang="en-CA" sz="971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505">
              <a:defRPr/>
            </a:pPr>
            <a:fld id="{FF4F21D0-9DF6-984D-81F3-EA260B273F57}" type="slidenum">
              <a:rPr lang="en-US">
                <a:latin typeface="Arial"/>
              </a:rPr>
              <a:pPr defTabSz="449505">
                <a:defRPr/>
              </a:pPr>
              <a:t>5</a:t>
            </a:fld>
            <a:endParaRPr lang="en-US" dirty="0">
              <a:latin typeface="Arial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D2721EF5-FA8C-4B74-B1B4-CEAA9819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19" y="155449"/>
            <a:ext cx="8437940" cy="512717"/>
          </a:xfrm>
        </p:spPr>
        <p:txBody>
          <a:bodyPr>
            <a:normAutofit/>
          </a:bodyPr>
          <a:lstStyle/>
          <a:p>
            <a:r>
              <a:rPr lang="en-CA" sz="1765" dirty="0">
                <a:solidFill>
                  <a:srgbClr val="0037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CONCERNS AND REALIZATIONS FROM COVID-19 PANDEMIC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5F7E08-0384-432B-B7B6-D9CCBBAE5BCC}"/>
              </a:ext>
            </a:extLst>
          </p:cNvPr>
          <p:cNvSpPr/>
          <p:nvPr/>
        </p:nvSpPr>
        <p:spPr>
          <a:xfrm>
            <a:off x="357309" y="867451"/>
            <a:ext cx="3811279" cy="279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>
              <a:defRPr/>
            </a:pPr>
            <a:r>
              <a:rPr lang="en-CA" sz="1765" b="1" dirty="0">
                <a:solidFill>
                  <a:srgbClr val="19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Management’s Immediate Concerns</a:t>
            </a:r>
            <a:endParaRPr lang="en-CA" sz="2824" b="1" baseline="30000" dirty="0">
              <a:solidFill>
                <a:srgbClr val="19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44ED79-7FBA-495C-BEE3-3255AD7FE079}"/>
              </a:ext>
            </a:extLst>
          </p:cNvPr>
          <p:cNvCxnSpPr>
            <a:cxnSpLocks/>
          </p:cNvCxnSpPr>
          <p:nvPr/>
        </p:nvCxnSpPr>
        <p:spPr bwMode="auto">
          <a:xfrm>
            <a:off x="357310" y="1146964"/>
            <a:ext cx="3811279" cy="0"/>
          </a:xfrm>
          <a:prstGeom prst="line">
            <a:avLst/>
          </a:prstGeom>
          <a:solidFill>
            <a:srgbClr val="EBF0F5"/>
          </a:solidFill>
          <a:ln w="19050" cap="flat" cmpd="sng" algn="ctr">
            <a:solidFill>
              <a:srgbClr val="1938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BF76E37-DD6B-42DC-A5E4-E180D60A4569}"/>
              </a:ext>
            </a:extLst>
          </p:cNvPr>
          <p:cNvSpPr/>
          <p:nvPr/>
        </p:nvSpPr>
        <p:spPr>
          <a:xfrm>
            <a:off x="4979692" y="867566"/>
            <a:ext cx="3811279" cy="279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>
              <a:defRPr/>
            </a:pPr>
            <a:r>
              <a:rPr lang="en-CA" sz="1765" b="1" dirty="0">
                <a:solidFill>
                  <a:srgbClr val="19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Transpired?</a:t>
            </a:r>
            <a:endParaRPr lang="en-CA" sz="2824" b="1" baseline="30000" dirty="0">
              <a:solidFill>
                <a:srgbClr val="19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EED312-DBC3-4E1C-B006-BC504397B55C}"/>
              </a:ext>
            </a:extLst>
          </p:cNvPr>
          <p:cNvCxnSpPr>
            <a:cxnSpLocks/>
          </p:cNvCxnSpPr>
          <p:nvPr/>
        </p:nvCxnSpPr>
        <p:spPr bwMode="auto">
          <a:xfrm>
            <a:off x="4979693" y="1147080"/>
            <a:ext cx="3811279" cy="0"/>
          </a:xfrm>
          <a:prstGeom prst="line">
            <a:avLst/>
          </a:prstGeom>
          <a:solidFill>
            <a:srgbClr val="EBF0F5"/>
          </a:solidFill>
          <a:ln w="19050" cap="flat" cmpd="sng" algn="ctr">
            <a:solidFill>
              <a:srgbClr val="1938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4">
            <a:extLst>
              <a:ext uri="{FF2B5EF4-FFF2-40B4-BE49-F238E27FC236}">
                <a16:creationId xmlns:a16="http://schemas.microsoft.com/office/drawing/2014/main" id="{A2F18A7D-3119-4EEC-80BD-3534B084F8E3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blackWhite">
          <a:xfrm>
            <a:off x="4840944" y="5274772"/>
            <a:ext cx="3948315" cy="872297"/>
          </a:xfrm>
          <a:prstGeom prst="roundRect">
            <a:avLst/>
          </a:prstGeom>
          <a:solidFill>
            <a:srgbClr val="00B050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lIns="47084" tIns="0" rIns="47084" bIns="0" anchor="ctr"/>
          <a:lstStyle/>
          <a:p>
            <a:pPr algn="ctr" defTabSz="449505"/>
            <a:r>
              <a:rPr lang="en-US" sz="1765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Proven and Resilient Asset Class</a:t>
            </a:r>
            <a:r>
              <a:rPr lang="en-US" sz="1588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F6F8991-D7A9-41C2-8026-F7ED68A9E094}"/>
              </a:ext>
            </a:extLst>
          </p:cNvPr>
          <p:cNvSpPr/>
          <p:nvPr/>
        </p:nvSpPr>
        <p:spPr>
          <a:xfrm>
            <a:off x="6517726" y="4484499"/>
            <a:ext cx="735209" cy="658999"/>
          </a:xfrm>
          <a:prstGeom prst="downArrow">
            <a:avLst/>
          </a:prstGeom>
          <a:solidFill>
            <a:srgbClr val="BED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/>
            <a:endParaRPr lang="en-US" sz="1588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C10C06-3E3F-45E4-BCA2-911306900812}"/>
              </a:ext>
            </a:extLst>
          </p:cNvPr>
          <p:cNvSpPr txBox="1"/>
          <p:nvPr/>
        </p:nvSpPr>
        <p:spPr>
          <a:xfrm>
            <a:off x="351319" y="1217497"/>
            <a:ext cx="3811279" cy="33096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+mj-lt"/>
              <a:buAutoNum type="arabicPeriod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online learning going to disrupt the traditional learning model?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+mj-lt"/>
              <a:buAutoNum type="arabicPeriod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happen to our occupancy and collection rate?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+mj-lt"/>
              <a:buAutoNum type="arabicPeriod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will we pay our operating expenses and service our debt obligations?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+mj-lt"/>
              <a:buAutoNum type="arabicPeriod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happen to our valuations?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AB0467-0389-46DB-BC65-D7997363FB7F}"/>
              </a:ext>
            </a:extLst>
          </p:cNvPr>
          <p:cNvSpPr/>
          <p:nvPr/>
        </p:nvSpPr>
        <p:spPr>
          <a:xfrm>
            <a:off x="7075433" y="1334885"/>
            <a:ext cx="1715539" cy="865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6259">
              <a:defRPr/>
            </a:pPr>
            <a:r>
              <a:rPr lang="en-US" sz="158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</a:t>
            </a:r>
            <a:br>
              <a:rPr lang="en-US" sz="158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8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 Rate</a:t>
            </a:r>
            <a:endParaRPr lang="en-CA" sz="971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6299B5-58F9-48B7-9586-59B2D94E82BE}"/>
              </a:ext>
            </a:extLst>
          </p:cNvPr>
          <p:cNvSpPr/>
          <p:nvPr/>
        </p:nvSpPr>
        <p:spPr>
          <a:xfrm>
            <a:off x="4975414" y="2439790"/>
            <a:ext cx="1715539" cy="865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6259">
              <a:defRPr/>
            </a:pPr>
            <a:r>
              <a:rPr lang="en-CA" sz="158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Enhanced Cleaning / Safety Protocols</a:t>
            </a:r>
            <a:endParaRPr lang="en-CA" sz="971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5E02AE-57BE-413F-BA55-0E4146897AD0}"/>
              </a:ext>
            </a:extLst>
          </p:cNvPr>
          <p:cNvSpPr/>
          <p:nvPr/>
        </p:nvSpPr>
        <p:spPr>
          <a:xfrm>
            <a:off x="7071152" y="2425636"/>
            <a:ext cx="1715539" cy="865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6259">
              <a:defRPr/>
            </a:pPr>
            <a:r>
              <a:rPr lang="en-US" sz="158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 and Reliable Internet</a:t>
            </a:r>
            <a:endParaRPr lang="en-CA" sz="971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4C7BE2-E571-4326-8252-6B0E1CCF3A82}"/>
              </a:ext>
            </a:extLst>
          </p:cNvPr>
          <p:cNvSpPr/>
          <p:nvPr/>
        </p:nvSpPr>
        <p:spPr>
          <a:xfrm>
            <a:off x="4979693" y="3505239"/>
            <a:ext cx="1715539" cy="865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6259">
              <a:defRPr/>
            </a:pPr>
            <a:r>
              <a:rPr lang="en-CA" sz="158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Acquisitions</a:t>
            </a:r>
            <a:endParaRPr lang="en-CA" sz="971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362C7D-BFEB-4CB9-B18D-A7AE9E8A4205}"/>
              </a:ext>
            </a:extLst>
          </p:cNvPr>
          <p:cNvSpPr/>
          <p:nvPr/>
        </p:nvSpPr>
        <p:spPr>
          <a:xfrm>
            <a:off x="7071151" y="3488188"/>
            <a:ext cx="1715539" cy="865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6259">
              <a:defRPr/>
            </a:pPr>
            <a:r>
              <a:rPr lang="en-CA" sz="158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Reliance on Private Sector</a:t>
            </a:r>
            <a:endParaRPr lang="en-CA" sz="971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7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1E653B49-CFF5-4016-97A3-6DC5EBFAF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692" y="4464713"/>
            <a:ext cx="1907447" cy="17280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505">
              <a:defRPr/>
            </a:pPr>
            <a:fld id="{FF4F21D0-9DF6-984D-81F3-EA260B273F57}" type="slidenum">
              <a:rPr lang="en-US">
                <a:latin typeface="Arial"/>
              </a:rPr>
              <a:pPr defTabSz="449505">
                <a:defRPr/>
              </a:pPr>
              <a:t>6</a:t>
            </a:fld>
            <a:endParaRPr lang="en-US" dirty="0">
              <a:latin typeface="Arial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D2721EF5-FA8C-4B74-B1B4-CEAA9819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19" y="155449"/>
            <a:ext cx="8437940" cy="512717"/>
          </a:xfrm>
        </p:spPr>
        <p:txBody>
          <a:bodyPr>
            <a:normAutofit/>
          </a:bodyPr>
          <a:lstStyle/>
          <a:p>
            <a:r>
              <a:rPr lang="en-CA" sz="1765" dirty="0">
                <a:solidFill>
                  <a:srgbClr val="0037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ACQUISITIONS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5F7E08-0384-432B-B7B6-D9CCBBAE5BCC}"/>
              </a:ext>
            </a:extLst>
          </p:cNvPr>
          <p:cNvSpPr/>
          <p:nvPr/>
        </p:nvSpPr>
        <p:spPr>
          <a:xfrm>
            <a:off x="357309" y="867451"/>
            <a:ext cx="4003380" cy="254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>
              <a:defRPr/>
            </a:pPr>
            <a:r>
              <a:rPr lang="en-CA" sz="1765" b="1" dirty="0">
                <a:solidFill>
                  <a:srgbClr val="19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Preston House &amp; Bridgeport House</a:t>
            </a:r>
            <a:endParaRPr lang="en-CA" sz="1765" b="1" baseline="30000" dirty="0">
              <a:solidFill>
                <a:srgbClr val="19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44ED79-7FBA-495C-BEE3-3255AD7FE079}"/>
              </a:ext>
            </a:extLst>
          </p:cNvPr>
          <p:cNvCxnSpPr>
            <a:cxnSpLocks/>
          </p:cNvCxnSpPr>
          <p:nvPr/>
        </p:nvCxnSpPr>
        <p:spPr bwMode="auto">
          <a:xfrm>
            <a:off x="357310" y="1121604"/>
            <a:ext cx="4003379" cy="0"/>
          </a:xfrm>
          <a:prstGeom prst="line">
            <a:avLst/>
          </a:prstGeom>
          <a:solidFill>
            <a:srgbClr val="EBF0F5"/>
          </a:solidFill>
          <a:ln w="19050" cap="flat" cmpd="sng" algn="ctr">
            <a:solidFill>
              <a:srgbClr val="1938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3C9AA76-E673-4399-8363-3FCCD73CA580}"/>
              </a:ext>
            </a:extLst>
          </p:cNvPr>
          <p:cNvSpPr txBox="1"/>
          <p:nvPr/>
        </p:nvSpPr>
        <p:spPr>
          <a:xfrm>
            <a:off x="351319" y="1124839"/>
            <a:ext cx="3993738" cy="3353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Wingdings" panose="05000000000000000000" pitchFamily="2" charset="2"/>
              <a:buChar char="ü"/>
            </a:pPr>
            <a:r>
              <a:rPr lang="en-US" sz="158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asset with 795 beds serving students from Laurier University and the University of Waterloo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Wingdings" panose="05000000000000000000" pitchFamily="2" charset="2"/>
              <a:buChar char="ü"/>
            </a:pPr>
            <a:r>
              <a:rPr lang="en-US" sz="158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Fully-furnished with private ensuite bathrooms in every bedroom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Wingdings" panose="05000000000000000000" pitchFamily="2" charset="2"/>
              <a:buChar char="ü"/>
            </a:pPr>
            <a:r>
              <a:rPr lang="en-US" sz="158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On-site laundry, lounges, study areas, fitness centre and games room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Wingdings" panose="05000000000000000000" pitchFamily="2" charset="2"/>
              <a:buChar char="ü"/>
            </a:pPr>
            <a:r>
              <a:rPr lang="en-US" sz="158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operating efficiencies with ASH REIT’s three other Waterloo assets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3937A3-AB45-4ECD-9342-C9292A342F17}"/>
              </a:ext>
            </a:extLst>
          </p:cNvPr>
          <p:cNvSpPr/>
          <p:nvPr/>
        </p:nvSpPr>
        <p:spPr>
          <a:xfrm>
            <a:off x="4773669" y="867451"/>
            <a:ext cx="4003380" cy="254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>
              <a:defRPr/>
            </a:pPr>
            <a:r>
              <a:rPr lang="en-CA" sz="1765" b="1" dirty="0">
                <a:solidFill>
                  <a:srgbClr val="19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endParaRPr lang="en-CA" sz="1765" b="1" baseline="30000" dirty="0">
              <a:solidFill>
                <a:srgbClr val="19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8CB749-3E21-46C5-9694-9A4ADD8EFFC7}"/>
              </a:ext>
            </a:extLst>
          </p:cNvPr>
          <p:cNvCxnSpPr>
            <a:cxnSpLocks/>
          </p:cNvCxnSpPr>
          <p:nvPr/>
        </p:nvCxnSpPr>
        <p:spPr bwMode="auto">
          <a:xfrm>
            <a:off x="4773670" y="1121604"/>
            <a:ext cx="4003379" cy="0"/>
          </a:xfrm>
          <a:prstGeom prst="line">
            <a:avLst/>
          </a:prstGeom>
          <a:solidFill>
            <a:srgbClr val="EBF0F5"/>
          </a:solidFill>
          <a:ln w="19050" cap="flat" cmpd="sng" algn="ctr">
            <a:solidFill>
              <a:srgbClr val="1938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836951-1EE8-4BC4-AD08-2334614342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94" y="4467948"/>
            <a:ext cx="1910272" cy="171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6" descr="Home | Rez-One Waterloo">
            <a:extLst>
              <a:ext uri="{FF2B5EF4-FFF2-40B4-BE49-F238E27FC236}">
                <a16:creationId xmlns:a16="http://schemas.microsoft.com/office/drawing/2014/main" id="{C8B0BD75-3EFD-4BFC-8275-668BCAEC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43" y="4467948"/>
            <a:ext cx="1910272" cy="171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3F33E8-E2B0-41BA-B891-DC0AA686254B}"/>
              </a:ext>
            </a:extLst>
          </p:cNvPr>
          <p:cNvSpPr txBox="1"/>
          <p:nvPr/>
        </p:nvSpPr>
        <p:spPr>
          <a:xfrm>
            <a:off x="4773670" y="1121604"/>
            <a:ext cx="3993738" cy="3353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Wingdings" panose="05000000000000000000" pitchFamily="2" charset="2"/>
              <a:buChar char="ü"/>
            </a:pPr>
            <a:r>
              <a:rPr lang="en-US" sz="158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528 high-quality beds serving students from the University of Ottawa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Wingdings" panose="05000000000000000000" pitchFamily="2" charset="2"/>
              <a:buChar char="ü"/>
            </a:pPr>
            <a:r>
              <a:rPr lang="en-US" sz="158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~18K sq. ft. of ground-floor retail (BMO, Dollarama, </a:t>
            </a:r>
            <a:r>
              <a:rPr lang="en-US" sz="1588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PiCo</a:t>
            </a:r>
            <a:r>
              <a:rPr lang="en-US" sz="158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KFC)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Wingdings" panose="05000000000000000000" pitchFamily="2" charset="2"/>
              <a:buChar char="ü"/>
            </a:pPr>
            <a:r>
              <a:rPr lang="en-US" sz="158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Movie lounge, café, basketball court, games room, music studio, study rooms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Wingdings" panose="05000000000000000000" pitchFamily="2" charset="2"/>
              <a:buChar char="ü"/>
            </a:pPr>
            <a:r>
              <a:rPr lang="en-US" sz="158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operating efficiencies with ASH REIT’s two other Ottawa assets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Wingdings" panose="05000000000000000000" pitchFamily="2" charset="2"/>
              <a:buChar char="ü"/>
            </a:pPr>
            <a:endParaRPr lang="en-US" sz="1588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 descr="A picture containing indoor, ceiling, room, furniture&#10;&#10;Description automatically generated">
            <a:extLst>
              <a:ext uri="{FF2B5EF4-FFF2-40B4-BE49-F238E27FC236}">
                <a16:creationId xmlns:a16="http://schemas.microsoft.com/office/drawing/2014/main" id="{796D4977-38E9-4A94-9C2C-8327B8FCD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502" y="4464712"/>
            <a:ext cx="1907447" cy="171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9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505">
              <a:defRPr/>
            </a:pPr>
            <a:fld id="{FF4F21D0-9DF6-984D-81F3-EA260B273F57}" type="slidenum">
              <a:rPr lang="en-US">
                <a:latin typeface="Arial"/>
              </a:rPr>
              <a:pPr defTabSz="449505">
                <a:defRPr/>
              </a:pPr>
              <a:t>7</a:t>
            </a:fld>
            <a:endParaRPr lang="en-US" dirty="0">
              <a:latin typeface="Arial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D2721EF5-FA8C-4B74-B1B4-CEAA9819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19" y="155449"/>
            <a:ext cx="8437940" cy="512717"/>
          </a:xfrm>
        </p:spPr>
        <p:txBody>
          <a:bodyPr>
            <a:normAutofit/>
          </a:bodyPr>
          <a:lstStyle/>
          <a:p>
            <a:r>
              <a:rPr lang="en-CA" sz="1765" dirty="0">
                <a:solidFill>
                  <a:srgbClr val="0037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ARE WE NOW?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D7F841-6AC2-4F45-8C8D-D381B0AC2F74}"/>
              </a:ext>
            </a:extLst>
          </p:cNvPr>
          <p:cNvSpPr txBox="1"/>
          <p:nvPr/>
        </p:nvSpPr>
        <p:spPr>
          <a:xfrm>
            <a:off x="351318" y="1121604"/>
            <a:ext cx="3993738" cy="6124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2021/22 occupancy at 96%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Trailing-Twelve Month collection rate at ~97%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 Rent per Bed and Net Effective Rent per Bed increased by 13.0% and 7.7% in 2021 vs. 2020, respectively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Recently launched Campus Assets, a dedicated student housing development company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Seeking to expeditiously grow asset base by entering new markets across Canada </a:t>
            </a:r>
          </a:p>
          <a:p>
            <a:pPr marL="752080" lvl="1" indent="-302575" defTabSz="449505">
              <a:lnSpc>
                <a:spcPct val="150000"/>
              </a:lnSpc>
              <a:buClr>
                <a:srgbClr val="003767"/>
              </a:buClr>
              <a:buFont typeface="Arial" panose="020B0604020202020204" pitchFamily="34" charset="0"/>
              <a:buChar char="•"/>
            </a:pPr>
            <a:endParaRPr lang="en-US" sz="1765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Arial" panose="020B0604020202020204" pitchFamily="34" charset="0"/>
              <a:buChar char="•"/>
            </a:pPr>
            <a:endParaRPr lang="en-US" sz="1588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4D8C09-ED31-42A0-933B-D90A75D3BC8C}"/>
              </a:ext>
            </a:extLst>
          </p:cNvPr>
          <p:cNvSpPr/>
          <p:nvPr/>
        </p:nvSpPr>
        <p:spPr>
          <a:xfrm>
            <a:off x="357309" y="867451"/>
            <a:ext cx="4003380" cy="254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>
              <a:defRPr/>
            </a:pPr>
            <a:r>
              <a:rPr lang="en-CA" sz="1765" b="1" dirty="0">
                <a:solidFill>
                  <a:srgbClr val="19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ASH REIT</a:t>
            </a:r>
            <a:endParaRPr lang="en-CA" sz="1765" b="1" baseline="30000" dirty="0">
              <a:solidFill>
                <a:srgbClr val="19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82AED0-C041-4B08-B645-6353A3B70BB8}"/>
              </a:ext>
            </a:extLst>
          </p:cNvPr>
          <p:cNvCxnSpPr>
            <a:cxnSpLocks/>
          </p:cNvCxnSpPr>
          <p:nvPr/>
        </p:nvCxnSpPr>
        <p:spPr bwMode="auto">
          <a:xfrm>
            <a:off x="357310" y="1121604"/>
            <a:ext cx="4003379" cy="0"/>
          </a:xfrm>
          <a:prstGeom prst="line">
            <a:avLst/>
          </a:prstGeom>
          <a:solidFill>
            <a:srgbClr val="EBF0F5"/>
          </a:solidFill>
          <a:ln w="19050" cap="flat" cmpd="sng" algn="ctr">
            <a:solidFill>
              <a:srgbClr val="1938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EDCDEF7-C701-4788-BBAF-8B8AB7FDEF9D}"/>
              </a:ext>
            </a:extLst>
          </p:cNvPr>
          <p:cNvSpPr/>
          <p:nvPr/>
        </p:nvSpPr>
        <p:spPr>
          <a:xfrm>
            <a:off x="4773669" y="867451"/>
            <a:ext cx="4003380" cy="254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505">
              <a:defRPr/>
            </a:pPr>
            <a:r>
              <a:rPr lang="en-CA" sz="1765" b="1" dirty="0">
                <a:solidFill>
                  <a:srgbClr val="19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endParaRPr lang="en-CA" sz="1765" b="1" baseline="30000" dirty="0">
              <a:solidFill>
                <a:srgbClr val="19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12E6E-9408-472C-9097-4A989461E1C1}"/>
              </a:ext>
            </a:extLst>
          </p:cNvPr>
          <p:cNvCxnSpPr>
            <a:cxnSpLocks/>
          </p:cNvCxnSpPr>
          <p:nvPr/>
        </p:nvCxnSpPr>
        <p:spPr bwMode="auto">
          <a:xfrm>
            <a:off x="4773670" y="1121604"/>
            <a:ext cx="4003379" cy="0"/>
          </a:xfrm>
          <a:prstGeom prst="line">
            <a:avLst/>
          </a:prstGeom>
          <a:solidFill>
            <a:srgbClr val="EBF0F5"/>
          </a:solidFill>
          <a:ln w="19050" cap="flat" cmpd="sng" algn="ctr">
            <a:solidFill>
              <a:srgbClr val="1938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78A5D9-213E-45FB-9119-EE9CBD5CC0B3}"/>
              </a:ext>
            </a:extLst>
          </p:cNvPr>
          <p:cNvSpPr txBox="1"/>
          <p:nvPr/>
        </p:nvSpPr>
        <p:spPr>
          <a:xfrm>
            <a:off x="4773669" y="1129901"/>
            <a:ext cx="4003379" cy="493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 values for Class A properties remained relatively static throughout COVID-19</a:t>
            </a:r>
          </a:p>
          <a:p>
            <a:pPr marL="302575" indent="-302575" defTabSz="449505">
              <a:lnSpc>
                <a:spcPct val="150000"/>
              </a:lnSpc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properties experienced strong leasing velocity for the 2021/22 academic year</a:t>
            </a:r>
          </a:p>
          <a:p>
            <a:pPr marL="752080" lvl="1" indent="-302575" defTabSz="449505">
              <a:lnSpc>
                <a:spcPct val="150000"/>
              </a:lnSpc>
              <a:buClr>
                <a:srgbClr val="003767"/>
              </a:buClr>
              <a:buFont typeface="Calibri" panose="020F0502020204030204" pitchFamily="34" charset="0"/>
              <a:buChar char="—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bedrooms with ensuite bathrooms</a:t>
            </a:r>
          </a:p>
          <a:p>
            <a:pPr marL="752080" lvl="1" indent="-302575" defTabSz="449505">
              <a:lnSpc>
                <a:spcPct val="150000"/>
              </a:lnSpc>
              <a:buClr>
                <a:srgbClr val="003767"/>
              </a:buClr>
              <a:buFont typeface="Calibri" panose="020F0502020204030204" pitchFamily="34" charset="0"/>
              <a:buChar char="—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cleanliness and hygiene</a:t>
            </a:r>
          </a:p>
          <a:p>
            <a:pPr marL="752080" lvl="1" indent="-302575" defTabSz="449505">
              <a:lnSpc>
                <a:spcPct val="150000"/>
              </a:lnSpc>
              <a:buClr>
                <a:srgbClr val="003767"/>
              </a:buClr>
              <a:buFont typeface="Calibri" panose="020F0502020204030204" pitchFamily="34" charset="0"/>
              <a:buChar char="—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High-quality internet that can facility online classes / exams</a:t>
            </a:r>
          </a:p>
          <a:p>
            <a:pPr marL="752080" lvl="1" indent="-302575" defTabSz="449505">
              <a:lnSpc>
                <a:spcPct val="150000"/>
              </a:lnSpc>
              <a:buClr>
                <a:srgbClr val="003767"/>
              </a:buClr>
              <a:buFont typeface="Calibri" panose="020F0502020204030204" pitchFamily="34" charset="0"/>
              <a:buChar char="—"/>
            </a:pPr>
            <a:r>
              <a:rPr lang="en-US" sz="176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management</a:t>
            </a:r>
            <a:endParaRPr lang="en-US" sz="1588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1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B688F1-D59A-4F8D-9D3E-1F89FDDA9442}"/>
              </a:ext>
            </a:extLst>
          </p:cNvPr>
          <p:cNvSpPr txBox="1"/>
          <p:nvPr/>
        </p:nvSpPr>
        <p:spPr>
          <a:xfrm>
            <a:off x="351319" y="3446876"/>
            <a:ext cx="8437940" cy="123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505"/>
            <a:r>
              <a:rPr lang="en-US" sz="123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Alignvest Student Housing</a:t>
            </a:r>
          </a:p>
          <a:p>
            <a:pPr algn="ctr" defTabSz="449505"/>
            <a:r>
              <a:rPr lang="en-US" sz="12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Canadian Place, 100 King Street West</a:t>
            </a:r>
          </a:p>
          <a:p>
            <a:pPr algn="ctr" defTabSz="449505"/>
            <a:r>
              <a:rPr lang="en-US" sz="12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70th Floor, Suite 7050</a:t>
            </a:r>
          </a:p>
          <a:p>
            <a:pPr algn="ctr" defTabSz="449505"/>
            <a:r>
              <a:rPr lang="en-US" sz="12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Toronto, Ontario  M5X 1C7</a:t>
            </a:r>
          </a:p>
          <a:p>
            <a:pPr algn="ctr" defTabSz="449505"/>
            <a:endParaRPr lang="en-US" sz="1235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49505"/>
            <a:r>
              <a:rPr lang="en-US" sz="12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www.alignveststudenthousing.com </a:t>
            </a:r>
            <a:endParaRPr lang="en-US" sz="1235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140A86-2874-40E7-8493-60EE83B4C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364" y="2634428"/>
            <a:ext cx="5471272" cy="7479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24F63C-BFF9-424D-89C0-F5CB901C0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49505"/>
            <a:fld id="{FF4F21D0-9DF6-984D-81F3-EA260B273F57}" type="slidenum">
              <a:rPr lang="en-US">
                <a:latin typeface="Arial"/>
              </a:rPr>
              <a:pPr defTabSz="449505"/>
              <a:t>8</a:t>
            </a:fld>
            <a:endParaRPr lang="en-US" dirty="0"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70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66" y="346647"/>
            <a:ext cx="8229600" cy="171420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PAC ANNUAL CONFERENCE</a:t>
            </a:r>
            <a:br>
              <a:rPr lang="en-US" sz="2800" dirty="0"/>
            </a:br>
            <a:r>
              <a:rPr lang="en-CA" sz="3600" b="1" cap="small" dirty="0">
                <a:latin typeface="Times New Roman" panose="02020603050405020304" pitchFamily="18" charset="0"/>
              </a:rPr>
              <a:t>Professional Accounting Futures</a:t>
            </a:r>
            <a: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b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CA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October 28 &amp; 29,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Thank you for attending</a:t>
            </a:r>
            <a:br>
              <a:rPr lang="en-US" dirty="0"/>
            </a:br>
            <a:endParaRPr lang="en-US" sz="1200" dirty="0"/>
          </a:p>
          <a:p>
            <a:pPr marL="0" indent="0" algn="ctr">
              <a:buNone/>
            </a:pPr>
            <a:r>
              <a:rPr lang="en-US" dirty="0"/>
              <a:t>Visit our PAC website at </a:t>
            </a:r>
          </a:p>
          <a:p>
            <a:pPr marL="0" indent="0" algn="ctr">
              <a:buNone/>
            </a:pPr>
            <a:r>
              <a:rPr lang="en-US" dirty="0"/>
              <a:t>https://www.utm.utoronto.ca/pac/</a:t>
            </a:r>
            <a:br>
              <a:rPr lang="en-US" dirty="0"/>
            </a:br>
            <a:endParaRPr lang="en-US" sz="1200" dirty="0"/>
          </a:p>
          <a:p>
            <a:pPr marL="0" indent="0" algn="ctr">
              <a:buNone/>
            </a:pPr>
            <a:r>
              <a:rPr lang="en-US" dirty="0"/>
              <a:t>Please join us tomorrow</a:t>
            </a:r>
          </a:p>
        </p:txBody>
      </p:sp>
      <p:pic>
        <p:nvPicPr>
          <p:cNvPr id="1026" name="Picture 2" descr="D:\My Docs\z Ryan's Stuff\Branding + Logos\PAC-logo-KO-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70" y="5301208"/>
            <a:ext cx="5328592" cy="12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73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content"/>
  <p:tag name="LAYOUT" val="ppLayoutTitleOnly"/>
</p:tagLst>
</file>

<file path=ppt/theme/theme1.xml><?xml version="1.0" encoding="utf-8"?>
<a:theme xmlns:a="http://schemas.openxmlformats.org/drawingml/2006/main" name="Blue Them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114979"/>
      </a:accent1>
      <a:accent2>
        <a:srgbClr val="D59F0F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ras">
      <a:majorFont>
        <a:latin typeface="Eras Demi IT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3302896A-F482-4A0C-B128-0C8B0F18D7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0773E0-B11E-4D64-ACE3-E1C6B84157D3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D3B07E08-CF04-4DD2-9F48-DFD28E46443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619</Words>
  <Application>Microsoft Office PowerPoint</Application>
  <PresentationFormat>On-screen Show (4:3)</PresentationFormat>
  <Paragraphs>78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EYInterstate</vt:lpstr>
      <vt:lpstr>EYInterstate Light</vt:lpstr>
      <vt:lpstr>Georgia</vt:lpstr>
      <vt:lpstr>Times New Roman</vt:lpstr>
      <vt:lpstr>Wingdings</vt:lpstr>
      <vt:lpstr>Blue Theme Template</vt:lpstr>
      <vt:lpstr>3_Office Theme</vt:lpstr>
      <vt:lpstr>EY dark background</vt:lpstr>
      <vt:lpstr>PAC ANNUAL CONFERENCE Professional Accounting Futures  October 28, 2021</vt:lpstr>
      <vt:lpstr>PowerPoint Presentation</vt:lpstr>
      <vt:lpstr>ALIGNVEST STUDENT HOUSING</vt:lpstr>
      <vt:lpstr>PowerPoint Presentation</vt:lpstr>
      <vt:lpstr>CONCERNS AND REALIZATIONS FROM COVID-19 PANDEMIC</vt:lpstr>
      <vt:lpstr>STRATEGIC ACQUISITIONS</vt:lpstr>
      <vt:lpstr>WHERE ARE WE NOW?</vt:lpstr>
      <vt:lpstr>PowerPoint Presentation</vt:lpstr>
      <vt:lpstr>PAC ANNUAL CONFERENCE Professional Accounting Futures  October 28 &amp; 29,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Accounting Centre</dc:title>
  <dc:creator>Len Brooks</dc:creator>
  <cp:lastModifiedBy>Abdullah Qaisar</cp:lastModifiedBy>
  <cp:revision>44</cp:revision>
  <dcterms:created xsi:type="dcterms:W3CDTF">2015-01-04T22:32:28Z</dcterms:created>
  <dcterms:modified xsi:type="dcterms:W3CDTF">2021-11-03T16:56:29Z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TC300019179990</vt:lpwstr>
  </property>
</Properties>
</file>