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4.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5.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6.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7.xml" ContentType="application/vnd.openxmlformats-officedocument.theme+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8.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1.xml" ContentType="application/vnd.openxmlformats-officedocument.presentationml.tags+xml"/>
  <Override PartName="/ppt/notesSlides/notesSlide24.xml" ContentType="application/vnd.openxmlformats-officedocument.presentationml.notesSlide+xml"/>
  <Override PartName="/ppt/tags/tag2.xml" ContentType="application/vnd.openxmlformats-officedocument.presentationml.tags+xml"/>
  <Override PartName="/ppt/notesSlides/notesSlide25.xml" ContentType="application/vnd.openxmlformats-officedocument.presentationml.notesSlide+xml"/>
  <Override PartName="/ppt/tags/tag3.xml" ContentType="application/vnd.openxmlformats-officedocument.presentationml.tags+xml"/>
  <Override PartName="/ppt/notesSlides/notesSlide26.xml" ContentType="application/vnd.openxmlformats-officedocument.presentationml.notesSlide+xml"/>
  <Override PartName="/ppt/tags/tag4.xml" ContentType="application/vnd.openxmlformats-officedocument.presentationml.tags+xml"/>
  <Override PartName="/ppt/notesSlides/notesSlide27.xml" ContentType="application/vnd.openxmlformats-officedocument.presentationml.notesSlide+xml"/>
  <Override PartName="/ppt/tags/tag5.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4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46.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47.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48.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49.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50.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51.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52.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53.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54.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92" r:id="rId4"/>
    <p:sldMasterId id="2147483709" r:id="rId5"/>
    <p:sldMasterId id="2147483721" r:id="rId6"/>
    <p:sldMasterId id="2147483731" r:id="rId7"/>
    <p:sldMasterId id="2147483752" r:id="rId8"/>
    <p:sldMasterId id="2147483764" r:id="rId9"/>
  </p:sldMasterIdLst>
  <p:notesMasterIdLst>
    <p:notesMasterId r:id="rId111"/>
  </p:notesMasterIdLst>
  <p:sldIdLst>
    <p:sldId id="256" r:id="rId10"/>
    <p:sldId id="257" r:id="rId11"/>
    <p:sldId id="258" r:id="rId12"/>
    <p:sldId id="6294" r:id="rId13"/>
    <p:sldId id="6324" r:id="rId14"/>
    <p:sldId id="6325" r:id="rId15"/>
    <p:sldId id="269" r:id="rId16"/>
    <p:sldId id="767" r:id="rId17"/>
    <p:sldId id="1733" r:id="rId18"/>
    <p:sldId id="952" r:id="rId19"/>
    <p:sldId id="1033" r:id="rId20"/>
    <p:sldId id="1734" r:id="rId21"/>
    <p:sldId id="1738" r:id="rId22"/>
    <p:sldId id="1736" r:id="rId23"/>
    <p:sldId id="339" r:id="rId24"/>
    <p:sldId id="1739" r:id="rId25"/>
    <p:sldId id="1735" r:id="rId26"/>
    <p:sldId id="1737" r:id="rId27"/>
    <p:sldId id="341" r:id="rId28"/>
    <p:sldId id="326" r:id="rId29"/>
    <p:sldId id="6326" r:id="rId30"/>
    <p:sldId id="6295" r:id="rId31"/>
    <p:sldId id="6296" r:id="rId32"/>
    <p:sldId id="6297" r:id="rId33"/>
    <p:sldId id="6298" r:id="rId34"/>
    <p:sldId id="260" r:id="rId35"/>
    <p:sldId id="261" r:id="rId36"/>
    <p:sldId id="262" r:id="rId37"/>
    <p:sldId id="263" r:id="rId38"/>
    <p:sldId id="264" r:id="rId39"/>
    <p:sldId id="265" r:id="rId40"/>
    <p:sldId id="266" r:id="rId41"/>
    <p:sldId id="267" r:id="rId42"/>
    <p:sldId id="268" r:id="rId43"/>
    <p:sldId id="6299" r:id="rId44"/>
    <p:sldId id="270" r:id="rId45"/>
    <p:sldId id="271" r:id="rId46"/>
    <p:sldId id="272" r:id="rId47"/>
    <p:sldId id="273" r:id="rId48"/>
    <p:sldId id="274" r:id="rId49"/>
    <p:sldId id="275" r:id="rId50"/>
    <p:sldId id="276" r:id="rId51"/>
    <p:sldId id="6327" r:id="rId52"/>
    <p:sldId id="6335" r:id="rId53"/>
    <p:sldId id="6336" r:id="rId54"/>
    <p:sldId id="6328" r:id="rId55"/>
    <p:sldId id="6289" r:id="rId56"/>
    <p:sldId id="6290" r:id="rId57"/>
    <p:sldId id="259" r:id="rId58"/>
    <p:sldId id="6329" r:id="rId59"/>
    <p:sldId id="6330" r:id="rId60"/>
    <p:sldId id="4174" r:id="rId61"/>
    <p:sldId id="4175" r:id="rId62"/>
    <p:sldId id="6301" r:id="rId63"/>
    <p:sldId id="6302" r:id="rId64"/>
    <p:sldId id="4172" r:id="rId65"/>
    <p:sldId id="4176" r:id="rId66"/>
    <p:sldId id="4177" r:id="rId67"/>
    <p:sldId id="6331" r:id="rId68"/>
    <p:sldId id="6332" r:id="rId69"/>
    <p:sldId id="1695" r:id="rId70"/>
    <p:sldId id="1796" r:id="rId71"/>
    <p:sldId id="1797" r:id="rId72"/>
    <p:sldId id="1798" r:id="rId73"/>
    <p:sldId id="1799" r:id="rId74"/>
    <p:sldId id="6333" r:id="rId75"/>
    <p:sldId id="6337" r:id="rId76"/>
    <p:sldId id="6338" r:id="rId77"/>
    <p:sldId id="6339" r:id="rId78"/>
    <p:sldId id="6340" r:id="rId79"/>
    <p:sldId id="6341" r:id="rId80"/>
    <p:sldId id="6342" r:id="rId81"/>
    <p:sldId id="6343" r:id="rId82"/>
    <p:sldId id="6344" r:id="rId83"/>
    <p:sldId id="6345" r:id="rId84"/>
    <p:sldId id="6346" r:id="rId85"/>
    <p:sldId id="6334" r:id="rId86"/>
    <p:sldId id="6291" r:id="rId87"/>
    <p:sldId id="6322" r:id="rId88"/>
    <p:sldId id="6323" r:id="rId89"/>
    <p:sldId id="546" r:id="rId90"/>
    <p:sldId id="526" r:id="rId91"/>
    <p:sldId id="554" r:id="rId92"/>
    <p:sldId id="555" r:id="rId93"/>
    <p:sldId id="556" r:id="rId94"/>
    <p:sldId id="548" r:id="rId95"/>
    <p:sldId id="557" r:id="rId96"/>
    <p:sldId id="562" r:id="rId97"/>
    <p:sldId id="563" r:id="rId98"/>
    <p:sldId id="552" r:id="rId99"/>
    <p:sldId id="559" r:id="rId100"/>
    <p:sldId id="560" r:id="rId101"/>
    <p:sldId id="564" r:id="rId102"/>
    <p:sldId id="566" r:id="rId103"/>
    <p:sldId id="553" r:id="rId104"/>
    <p:sldId id="567" r:id="rId105"/>
    <p:sldId id="549" r:id="rId106"/>
    <p:sldId id="547" r:id="rId107"/>
    <p:sldId id="6304" r:id="rId108"/>
    <p:sldId id="6292" r:id="rId109"/>
    <p:sldId id="6293" r:id="rId1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89" autoAdjust="0"/>
    <p:restoredTop sz="94660"/>
  </p:normalViewPr>
  <p:slideViewPr>
    <p:cSldViewPr snapToGrid="0">
      <p:cViewPr varScale="1">
        <p:scale>
          <a:sx n="73" d="100"/>
          <a:sy n="73" d="100"/>
        </p:scale>
        <p:origin x="26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slide" Target="slides/slide59.xml"/><Relationship Id="rId84" Type="http://schemas.openxmlformats.org/officeDocument/2006/relationships/slide" Target="slides/slide75.xml"/><Relationship Id="rId89" Type="http://schemas.openxmlformats.org/officeDocument/2006/relationships/slide" Target="slides/slide80.xml"/><Relationship Id="rId112" Type="http://schemas.openxmlformats.org/officeDocument/2006/relationships/presProps" Target="presProps.xml"/><Relationship Id="rId16" Type="http://schemas.openxmlformats.org/officeDocument/2006/relationships/slide" Target="slides/slide7.xml"/><Relationship Id="rId107" Type="http://schemas.openxmlformats.org/officeDocument/2006/relationships/slide" Target="slides/slide98.xml"/><Relationship Id="rId11" Type="http://schemas.openxmlformats.org/officeDocument/2006/relationships/slide" Target="slides/slide2.xml"/><Relationship Id="rId32" Type="http://schemas.openxmlformats.org/officeDocument/2006/relationships/slide" Target="slides/slide23.xml"/><Relationship Id="rId37" Type="http://schemas.openxmlformats.org/officeDocument/2006/relationships/slide" Target="slides/slide28.xml"/><Relationship Id="rId53" Type="http://schemas.openxmlformats.org/officeDocument/2006/relationships/slide" Target="slides/slide44.xml"/><Relationship Id="rId58" Type="http://schemas.openxmlformats.org/officeDocument/2006/relationships/slide" Target="slides/slide49.xml"/><Relationship Id="rId74" Type="http://schemas.openxmlformats.org/officeDocument/2006/relationships/slide" Target="slides/slide65.xml"/><Relationship Id="rId79" Type="http://schemas.openxmlformats.org/officeDocument/2006/relationships/slide" Target="slides/slide70.xml"/><Relationship Id="rId102" Type="http://schemas.openxmlformats.org/officeDocument/2006/relationships/slide" Target="slides/slide93.xml"/><Relationship Id="rId5" Type="http://schemas.openxmlformats.org/officeDocument/2006/relationships/slideMaster" Target="slideMasters/slideMaster5.xml"/><Relationship Id="rId90" Type="http://schemas.openxmlformats.org/officeDocument/2006/relationships/slide" Target="slides/slide81.xml"/><Relationship Id="rId95" Type="http://schemas.openxmlformats.org/officeDocument/2006/relationships/slide" Target="slides/slide86.xml"/><Relationship Id="rId22" Type="http://schemas.openxmlformats.org/officeDocument/2006/relationships/slide" Target="slides/slide13.xml"/><Relationship Id="rId27" Type="http://schemas.openxmlformats.org/officeDocument/2006/relationships/slide" Target="slides/slide18.xml"/><Relationship Id="rId43" Type="http://schemas.openxmlformats.org/officeDocument/2006/relationships/slide" Target="slides/slide34.xml"/><Relationship Id="rId48" Type="http://schemas.openxmlformats.org/officeDocument/2006/relationships/slide" Target="slides/slide39.xml"/><Relationship Id="rId64" Type="http://schemas.openxmlformats.org/officeDocument/2006/relationships/slide" Target="slides/slide55.xml"/><Relationship Id="rId69" Type="http://schemas.openxmlformats.org/officeDocument/2006/relationships/slide" Target="slides/slide60.xml"/><Relationship Id="rId113" Type="http://schemas.openxmlformats.org/officeDocument/2006/relationships/viewProps" Target="viewProps.xml"/><Relationship Id="rId80" Type="http://schemas.openxmlformats.org/officeDocument/2006/relationships/slide" Target="slides/slide71.xml"/><Relationship Id="rId85" Type="http://schemas.openxmlformats.org/officeDocument/2006/relationships/slide" Target="slides/slide76.xml"/><Relationship Id="rId12" Type="http://schemas.openxmlformats.org/officeDocument/2006/relationships/slide" Target="slides/slide3.xml"/><Relationship Id="rId17" Type="http://schemas.openxmlformats.org/officeDocument/2006/relationships/slide" Target="slides/slide8.xml"/><Relationship Id="rId33" Type="http://schemas.openxmlformats.org/officeDocument/2006/relationships/slide" Target="slides/slide24.xml"/><Relationship Id="rId38" Type="http://schemas.openxmlformats.org/officeDocument/2006/relationships/slide" Target="slides/slide29.xml"/><Relationship Id="rId59" Type="http://schemas.openxmlformats.org/officeDocument/2006/relationships/slide" Target="slides/slide50.xml"/><Relationship Id="rId103" Type="http://schemas.openxmlformats.org/officeDocument/2006/relationships/slide" Target="slides/slide94.xml"/><Relationship Id="rId108" Type="http://schemas.openxmlformats.org/officeDocument/2006/relationships/slide" Target="slides/slide99.xml"/><Relationship Id="rId54" Type="http://schemas.openxmlformats.org/officeDocument/2006/relationships/slide" Target="slides/slide45.xml"/><Relationship Id="rId70" Type="http://schemas.openxmlformats.org/officeDocument/2006/relationships/slide" Target="slides/slide61.xml"/><Relationship Id="rId75" Type="http://schemas.openxmlformats.org/officeDocument/2006/relationships/slide" Target="slides/slide66.xml"/><Relationship Id="rId91" Type="http://schemas.openxmlformats.org/officeDocument/2006/relationships/slide" Target="slides/slide82.xml"/><Relationship Id="rId96" Type="http://schemas.openxmlformats.org/officeDocument/2006/relationships/slide" Target="slides/slide87.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6" Type="http://schemas.openxmlformats.org/officeDocument/2006/relationships/slide" Target="slides/slide97.xml"/><Relationship Id="rId114" Type="http://schemas.openxmlformats.org/officeDocument/2006/relationships/theme" Target="theme/theme1.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slide" Target="slides/slide64.xml"/><Relationship Id="rId78" Type="http://schemas.openxmlformats.org/officeDocument/2006/relationships/slide" Target="slides/slide69.xml"/><Relationship Id="rId81" Type="http://schemas.openxmlformats.org/officeDocument/2006/relationships/slide" Target="slides/slide72.xml"/><Relationship Id="rId86" Type="http://schemas.openxmlformats.org/officeDocument/2006/relationships/slide" Target="slides/slide77.xml"/><Relationship Id="rId94" Type="http://schemas.openxmlformats.org/officeDocument/2006/relationships/slide" Target="slides/slide85.xml"/><Relationship Id="rId99" Type="http://schemas.openxmlformats.org/officeDocument/2006/relationships/slide" Target="slides/slide90.xml"/><Relationship Id="rId101" Type="http://schemas.openxmlformats.org/officeDocument/2006/relationships/slide" Target="slides/slide92.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109" Type="http://schemas.openxmlformats.org/officeDocument/2006/relationships/slide" Target="slides/slide10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6" Type="http://schemas.openxmlformats.org/officeDocument/2006/relationships/slide" Target="slides/slide67.xml"/><Relationship Id="rId97" Type="http://schemas.openxmlformats.org/officeDocument/2006/relationships/slide" Target="slides/slide88.xml"/><Relationship Id="rId104" Type="http://schemas.openxmlformats.org/officeDocument/2006/relationships/slide" Target="slides/slide95.xml"/><Relationship Id="rId7" Type="http://schemas.openxmlformats.org/officeDocument/2006/relationships/slideMaster" Target="slideMasters/slideMaster7.xml"/><Relationship Id="rId71" Type="http://schemas.openxmlformats.org/officeDocument/2006/relationships/slide" Target="slides/slide62.xml"/><Relationship Id="rId92" Type="http://schemas.openxmlformats.org/officeDocument/2006/relationships/slide" Target="slides/slide83.xml"/><Relationship Id="rId2" Type="http://schemas.openxmlformats.org/officeDocument/2006/relationships/slideMaster" Target="slideMasters/slideMaster2.xml"/><Relationship Id="rId29" Type="http://schemas.openxmlformats.org/officeDocument/2006/relationships/slide" Target="slides/slide20.xml"/><Relationship Id="rId24" Type="http://schemas.openxmlformats.org/officeDocument/2006/relationships/slide" Target="slides/slide15.xml"/><Relationship Id="rId40" Type="http://schemas.openxmlformats.org/officeDocument/2006/relationships/slide" Target="slides/slide31.xml"/><Relationship Id="rId45" Type="http://schemas.openxmlformats.org/officeDocument/2006/relationships/slide" Target="slides/slide36.xml"/><Relationship Id="rId66" Type="http://schemas.openxmlformats.org/officeDocument/2006/relationships/slide" Target="slides/slide57.xml"/><Relationship Id="rId87" Type="http://schemas.openxmlformats.org/officeDocument/2006/relationships/slide" Target="slides/slide78.xml"/><Relationship Id="rId110" Type="http://schemas.openxmlformats.org/officeDocument/2006/relationships/slide" Target="slides/slide101.xml"/><Relationship Id="rId115" Type="http://schemas.openxmlformats.org/officeDocument/2006/relationships/tableStyles" Target="tableStyles.xml"/><Relationship Id="rId61" Type="http://schemas.openxmlformats.org/officeDocument/2006/relationships/slide" Target="slides/slide52.xml"/><Relationship Id="rId82" Type="http://schemas.openxmlformats.org/officeDocument/2006/relationships/slide" Target="slides/slide73.xml"/><Relationship Id="rId19" Type="http://schemas.openxmlformats.org/officeDocument/2006/relationships/slide" Target="slides/slide10.xml"/><Relationship Id="rId14" Type="http://schemas.openxmlformats.org/officeDocument/2006/relationships/slide" Target="slides/slide5.xml"/><Relationship Id="rId30" Type="http://schemas.openxmlformats.org/officeDocument/2006/relationships/slide" Target="slides/slide21.xml"/><Relationship Id="rId35" Type="http://schemas.openxmlformats.org/officeDocument/2006/relationships/slide" Target="slides/slide26.xml"/><Relationship Id="rId56" Type="http://schemas.openxmlformats.org/officeDocument/2006/relationships/slide" Target="slides/slide47.xml"/><Relationship Id="rId77" Type="http://schemas.openxmlformats.org/officeDocument/2006/relationships/slide" Target="slides/slide68.xml"/><Relationship Id="rId100" Type="http://schemas.openxmlformats.org/officeDocument/2006/relationships/slide" Target="slides/slide91.xml"/><Relationship Id="rId105" Type="http://schemas.openxmlformats.org/officeDocument/2006/relationships/slide" Target="slides/slide96.xml"/><Relationship Id="rId8" Type="http://schemas.openxmlformats.org/officeDocument/2006/relationships/slideMaster" Target="slideMasters/slideMaster8.xml"/><Relationship Id="rId51" Type="http://schemas.openxmlformats.org/officeDocument/2006/relationships/slide" Target="slides/slide42.xml"/><Relationship Id="rId72" Type="http://schemas.openxmlformats.org/officeDocument/2006/relationships/slide" Target="slides/slide63.xml"/><Relationship Id="rId93" Type="http://schemas.openxmlformats.org/officeDocument/2006/relationships/slide" Target="slides/slide84.xml"/><Relationship Id="rId98" Type="http://schemas.openxmlformats.org/officeDocument/2006/relationships/slide" Target="slides/slide89.xml"/><Relationship Id="rId3" Type="http://schemas.openxmlformats.org/officeDocument/2006/relationships/slideMaster" Target="slideMasters/slideMaster3.xml"/><Relationship Id="rId25" Type="http://schemas.openxmlformats.org/officeDocument/2006/relationships/slide" Target="slides/slide16.xml"/><Relationship Id="rId46" Type="http://schemas.openxmlformats.org/officeDocument/2006/relationships/slide" Target="slides/slide37.xml"/><Relationship Id="rId67" Type="http://schemas.openxmlformats.org/officeDocument/2006/relationships/slide" Target="slides/slide58.xml"/><Relationship Id="rId20" Type="http://schemas.openxmlformats.org/officeDocument/2006/relationships/slide" Target="slides/slide11.xml"/><Relationship Id="rId41" Type="http://schemas.openxmlformats.org/officeDocument/2006/relationships/slide" Target="slides/slide32.xml"/><Relationship Id="rId62" Type="http://schemas.openxmlformats.org/officeDocument/2006/relationships/slide" Target="slides/slide53.xml"/><Relationship Id="rId83" Type="http://schemas.openxmlformats.org/officeDocument/2006/relationships/slide" Target="slides/slide74.xml"/><Relationship Id="rId88" Type="http://schemas.openxmlformats.org/officeDocument/2006/relationships/slide" Target="slides/slide79.xml"/><Relationship Id="rId111"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image" Target="../media/image12.jpeg"/><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0.13853699999999999"/>
          <c:y val="0.14752499999999999"/>
          <c:w val="0.72292500000000004"/>
          <c:h val="0.83997500000000003"/>
        </c:manualLayout>
      </c:layout>
      <c:pieChart>
        <c:varyColors val="0"/>
        <c:ser>
          <c:idx val="0"/>
          <c:order val="0"/>
          <c:tx>
            <c:strRef>
              <c:f>Sheet1!$A$2</c:f>
              <c:strCache>
                <c:ptCount val="1"/>
                <c:pt idx="0">
                  <c:v>Region 1</c:v>
                </c:pt>
              </c:strCache>
            </c:strRef>
          </c:tx>
          <c:spPr>
            <a:blipFill rotWithShape="1">
              <a:blip xmlns:r="http://schemas.openxmlformats.org/officeDocument/2006/relationships" r:embed="rId1"/>
              <a:srcRect/>
              <a:tile tx="0" ty="0" sx="100000" sy="100000" flip="none" algn="tl"/>
            </a:blipFill>
            <a:ln w="12700" cap="flat">
              <a:noFill/>
              <a:miter lim="400000"/>
            </a:ln>
            <a:effectLst>
              <a:outerShdw blurRad="76200" dir="18900000" algn="tl">
                <a:srgbClr val="000000">
                  <a:alpha val="80000"/>
                </a:srgbClr>
              </a:outerShdw>
            </a:effectLst>
          </c:spPr>
          <c:dPt>
            <c:idx val="0"/>
            <c:bubble3D val="0"/>
            <c:extLst>
              <c:ext xmlns:c16="http://schemas.microsoft.com/office/drawing/2014/chart" uri="{C3380CC4-5D6E-409C-BE32-E72D297353CC}">
                <c16:uniqueId val="{00000001-903B-4104-A43A-2405FB7FDE1F}"/>
              </c:ext>
            </c:extLst>
          </c:dPt>
          <c:dPt>
            <c:idx val="1"/>
            <c:bubble3D val="0"/>
            <c:spPr>
              <a:blipFill rotWithShape="1">
                <a:blip xmlns:r="http://schemas.openxmlformats.org/officeDocument/2006/relationships" r:embed="rId2"/>
                <a:srcRect/>
                <a:tile tx="0" ty="0" sx="100000" sy="100000" flip="none" algn="tl"/>
              </a:blipFill>
              <a:ln w="12700" cap="flat">
                <a:noFill/>
                <a:miter lim="400000"/>
              </a:ln>
              <a:effectLst>
                <a:outerShdw blurRad="76200" dir="18900000" algn="tl">
                  <a:srgbClr val="000000">
                    <a:alpha val="80000"/>
                  </a:srgbClr>
                </a:outerShdw>
              </a:effectLst>
            </c:spPr>
            <c:extLst>
              <c:ext xmlns:c16="http://schemas.microsoft.com/office/drawing/2014/chart" uri="{C3380CC4-5D6E-409C-BE32-E72D297353CC}">
                <c16:uniqueId val="{00000003-903B-4104-A43A-2405FB7FDE1F}"/>
              </c:ext>
            </c:extLst>
          </c:dPt>
          <c:dPt>
            <c:idx val="2"/>
            <c:bubble3D val="0"/>
            <c:spPr>
              <a:blipFill rotWithShape="1">
                <a:blip xmlns:r="http://schemas.openxmlformats.org/officeDocument/2006/relationships" r:embed="rId3"/>
                <a:srcRect/>
                <a:tile tx="0" ty="0" sx="100000" sy="100000" flip="none" algn="tl"/>
              </a:blipFill>
              <a:ln w="12700" cap="flat">
                <a:noFill/>
                <a:miter lim="400000"/>
              </a:ln>
              <a:effectLst>
                <a:outerShdw blurRad="76200" dir="18900000" algn="tl">
                  <a:srgbClr val="000000">
                    <a:alpha val="80000"/>
                  </a:srgbClr>
                </a:outerShdw>
              </a:effectLst>
            </c:spPr>
            <c:extLst>
              <c:ext xmlns:c16="http://schemas.microsoft.com/office/drawing/2014/chart" uri="{C3380CC4-5D6E-409C-BE32-E72D297353CC}">
                <c16:uniqueId val="{00000005-903B-4104-A43A-2405FB7FDE1F}"/>
              </c:ext>
            </c:extLst>
          </c:dPt>
          <c:dLbls>
            <c:dLbl>
              <c:idx val="0"/>
              <c:numFmt formatCode="#,##0%" sourceLinked="0"/>
              <c:spPr/>
              <c:txPr>
                <a:bodyPr/>
                <a:lstStyle/>
                <a:p>
                  <a:pPr>
                    <a:defRPr sz="2400" b="0" i="0" u="none" strike="noStrike">
                      <a:solidFill>
                        <a:srgbClr val="FFFFFF"/>
                      </a:solidFill>
                      <a:effectLst>
                        <a:outerShdw blurRad="127000" dist="67896" dir="2388334" algn="tl">
                          <a:srgbClr val="000000">
                            <a:alpha val="79310"/>
                          </a:srgbClr>
                        </a:outerShdw>
                      </a:effectLst>
                      <a:latin typeface="Gill Sans"/>
                    </a:defRPr>
                  </a:pPr>
                  <a:endParaRPr lang="en-US"/>
                </a:p>
              </c:txPr>
              <c:dLblPos val="ctr"/>
              <c:showLegendKey val="0"/>
              <c:showVal val="0"/>
              <c:showCatName val="0"/>
              <c:showSerName val="0"/>
              <c:showPercent val="1"/>
              <c:showBubbleSize val="0"/>
              <c:extLst>
                <c:ext xmlns:c16="http://schemas.microsoft.com/office/drawing/2014/chart" uri="{C3380CC4-5D6E-409C-BE32-E72D297353CC}">
                  <c16:uniqueId val="{00000001-903B-4104-A43A-2405FB7FDE1F}"/>
                </c:ext>
              </c:extLst>
            </c:dLbl>
            <c:dLbl>
              <c:idx val="1"/>
              <c:numFmt formatCode="#,##0%" sourceLinked="0"/>
              <c:spPr/>
              <c:txPr>
                <a:bodyPr/>
                <a:lstStyle/>
                <a:p>
                  <a:pPr>
                    <a:defRPr sz="2400" b="0" i="0" u="none" strike="noStrike">
                      <a:solidFill>
                        <a:srgbClr val="FFFFFF"/>
                      </a:solidFill>
                      <a:effectLst>
                        <a:outerShdw blurRad="127000" dist="67896" dir="2388334" algn="tl">
                          <a:srgbClr val="000000">
                            <a:alpha val="79310"/>
                          </a:srgbClr>
                        </a:outerShdw>
                      </a:effectLst>
                      <a:latin typeface="Gill Sans"/>
                    </a:defRPr>
                  </a:pPr>
                  <a:endParaRPr lang="en-US"/>
                </a:p>
              </c:txPr>
              <c:dLblPos val="ctr"/>
              <c:showLegendKey val="0"/>
              <c:showVal val="0"/>
              <c:showCatName val="0"/>
              <c:showSerName val="0"/>
              <c:showPercent val="1"/>
              <c:showBubbleSize val="0"/>
              <c:extLst>
                <c:ext xmlns:c16="http://schemas.microsoft.com/office/drawing/2014/chart" uri="{C3380CC4-5D6E-409C-BE32-E72D297353CC}">
                  <c16:uniqueId val="{00000003-903B-4104-A43A-2405FB7FDE1F}"/>
                </c:ext>
              </c:extLst>
            </c:dLbl>
            <c:dLbl>
              <c:idx val="2"/>
              <c:numFmt formatCode="#,##0%" sourceLinked="0"/>
              <c:spPr/>
              <c:txPr>
                <a:bodyPr/>
                <a:lstStyle/>
                <a:p>
                  <a:pPr>
                    <a:defRPr sz="2400" b="0" i="0" u="none" strike="noStrike">
                      <a:solidFill>
                        <a:srgbClr val="FFFFFF"/>
                      </a:solidFill>
                      <a:effectLst>
                        <a:outerShdw blurRad="127000" dist="67896" dir="2388334" algn="tl">
                          <a:srgbClr val="000000">
                            <a:alpha val="79310"/>
                          </a:srgbClr>
                        </a:outerShdw>
                      </a:effectLst>
                      <a:latin typeface="Gill Sans"/>
                    </a:defRPr>
                  </a:pPr>
                  <a:endParaRPr lang="en-US"/>
                </a:p>
              </c:txPr>
              <c:dLblPos val="ctr"/>
              <c:showLegendKey val="0"/>
              <c:showVal val="0"/>
              <c:showCatName val="0"/>
              <c:showSerName val="0"/>
              <c:showPercent val="1"/>
              <c:showBubbleSize val="0"/>
              <c:extLst>
                <c:ext xmlns:c16="http://schemas.microsoft.com/office/drawing/2014/chart" uri="{C3380CC4-5D6E-409C-BE32-E72D297353CC}">
                  <c16:uniqueId val="{00000005-903B-4104-A43A-2405FB7FDE1F}"/>
                </c:ext>
              </c:extLst>
            </c:dLbl>
            <c:numFmt formatCode="#,##0%" sourceLinked="0"/>
            <c:spPr>
              <a:noFill/>
              <a:ln>
                <a:noFill/>
              </a:ln>
              <a:effectLst/>
            </c:spPr>
            <c:txPr>
              <a:bodyPr/>
              <a:lstStyle/>
              <a:p>
                <a:pPr>
                  <a:defRPr sz="2400" b="0" i="0" u="none" strike="noStrike">
                    <a:solidFill>
                      <a:srgbClr val="FFFFFF"/>
                    </a:solidFill>
                    <a:effectLst>
                      <a:outerShdw blurRad="127000" dist="67896" dir="2388334" algn="tl">
                        <a:srgbClr val="000000">
                          <a:alpha val="79310"/>
                        </a:srgbClr>
                      </a:outerShdw>
                    </a:effectLst>
                    <a:latin typeface="Gill Sans"/>
                  </a:defRPr>
                </a:pPr>
                <a:endParaRPr lang="en-US"/>
              </a:p>
            </c:txPr>
            <c:dLblPos val="ctr"/>
            <c:showLegendKey val="0"/>
            <c:showVal val="0"/>
            <c:showCatName val="0"/>
            <c:showSerName val="0"/>
            <c:showPercent val="1"/>
            <c:showBubbleSize val="0"/>
            <c:showLeaderLines val="1"/>
            <c:leaderLines>
              <c:spPr>
                <a:ln w="6350" cap="flat">
                  <a:solidFill>
                    <a:srgbClr val="000000"/>
                  </a:solidFill>
                  <a:prstDash val="solid"/>
                  <a:miter lim="400000"/>
                </a:ln>
                <a:effectLst/>
              </c:spPr>
            </c:leaderLines>
            <c:extLst>
              <c:ext xmlns:c15="http://schemas.microsoft.com/office/drawing/2012/chart" uri="{CE6537A1-D6FC-4f65-9D91-7224C49458BB}"/>
            </c:extLst>
          </c:dLbls>
          <c:cat>
            <c:strRef>
              <c:f>Sheet1!$B$1:$D$1</c:f>
              <c:strCache>
                <c:ptCount val="3"/>
                <c:pt idx="0">
                  <c:v>Industry</c:v>
                </c:pt>
                <c:pt idx="1">
                  <c:v>Public Sector / NFP</c:v>
                </c:pt>
                <c:pt idx="2">
                  <c:v>Public Practice</c:v>
                </c:pt>
              </c:strCache>
            </c:strRef>
          </c:cat>
          <c:val>
            <c:numRef>
              <c:f>Sheet1!$B$2:$D$2</c:f>
              <c:numCache>
                <c:formatCode>General</c:formatCode>
                <c:ptCount val="3"/>
                <c:pt idx="0">
                  <c:v>58</c:v>
                </c:pt>
                <c:pt idx="1">
                  <c:v>18</c:v>
                </c:pt>
                <c:pt idx="2">
                  <c:v>25</c:v>
                </c:pt>
              </c:numCache>
            </c:numRef>
          </c:val>
          <c:extLst>
            <c:ext xmlns:c16="http://schemas.microsoft.com/office/drawing/2014/chart" uri="{C3380CC4-5D6E-409C-BE32-E72D297353CC}">
              <c16:uniqueId val="{00000006-903B-4104-A43A-2405FB7FDE1F}"/>
            </c:ext>
          </c:extLst>
        </c:ser>
        <c:dLbls>
          <c:showLegendKey val="0"/>
          <c:showVal val="0"/>
          <c:showCatName val="0"/>
          <c:showSerName val="0"/>
          <c:showPercent val="0"/>
          <c:showBubbleSize val="0"/>
          <c:showLeaderLines val="1"/>
        </c:dLbls>
        <c:firstSliceAng val="0"/>
      </c:pieChart>
      <c:spPr>
        <a:noFill/>
        <a:ln w="12700" cap="flat">
          <a:noFill/>
          <a:miter lim="400000"/>
        </a:ln>
        <a:effectLst/>
      </c:spPr>
    </c:plotArea>
    <c:legend>
      <c:legendPos val="t"/>
      <c:layout>
        <c:manualLayout>
          <c:xMode val="edge"/>
          <c:yMode val="edge"/>
          <c:x val="0"/>
          <c:y val="0"/>
          <c:w val="1"/>
          <c:h val="8.0322000000000005E-2"/>
        </c:manualLayout>
      </c:layout>
      <c:overlay val="1"/>
      <c:spPr>
        <a:noFill/>
        <a:ln w="12700" cap="flat">
          <a:noFill/>
          <a:miter lim="400000"/>
        </a:ln>
        <a:effectLst/>
      </c:spPr>
      <c:txPr>
        <a:bodyPr rot="0"/>
        <a:lstStyle/>
        <a:p>
          <a:pPr>
            <a:defRPr sz="2600" b="0" i="0" u="none" strike="noStrike">
              <a:solidFill>
                <a:srgbClr val="000000"/>
              </a:solidFill>
              <a:latin typeface="Gill Sans"/>
            </a:defRPr>
          </a:pPr>
          <a:endParaRPr lang="en-US"/>
        </a:p>
      </c:txPr>
    </c:legend>
    <c:plotVisOnly val="1"/>
    <c:dispBlanksAs val="gap"/>
    <c:showDLblsOverMax val="1"/>
  </c:chart>
  <c:spPr>
    <a:noFill/>
    <a:ln>
      <a:noFill/>
    </a:ln>
    <a:effectLst/>
  </c:spPr>
  <c:externalData r:id="rId4">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B82B194-997B-47ED-B06A-3198BBF00400}" type="doc">
      <dgm:prSet loTypeId="urn:microsoft.com/office/officeart/2005/8/layout/process2" loCatId="process" qsTypeId="urn:microsoft.com/office/officeart/2005/8/quickstyle/simple2" qsCatId="simple" csTypeId="urn:microsoft.com/office/officeart/2005/8/colors/accent0_3" csCatId="mainScheme" phldr="1"/>
      <dgm:spPr/>
    </dgm:pt>
    <dgm:pt modelId="{E679E0DB-8410-4413-AD7A-DB44F3B75762}">
      <dgm:prSet phldrT="[Text]"/>
      <dgm:spPr>
        <a:solidFill>
          <a:schemeClr val="tx1">
            <a:lumMod val="75000"/>
            <a:lumOff val="25000"/>
          </a:schemeClr>
        </a:solidFill>
      </dgm:spPr>
      <dgm:t>
        <a:bodyPr/>
        <a:lstStyle/>
        <a:p>
          <a:r>
            <a:rPr lang="en-US" b="0" dirty="0"/>
            <a:t>Daily News Screening</a:t>
          </a:r>
          <a:endParaRPr lang="en-GB" b="0" dirty="0"/>
        </a:p>
      </dgm:t>
    </dgm:pt>
    <dgm:pt modelId="{55023522-DD08-43D8-80E6-575F4911139A}" type="parTrans" cxnId="{6B5A4DF0-8321-4E01-8978-BBAACF83932B}">
      <dgm:prSet/>
      <dgm:spPr/>
      <dgm:t>
        <a:bodyPr/>
        <a:lstStyle/>
        <a:p>
          <a:endParaRPr lang="en-GB"/>
        </a:p>
      </dgm:t>
    </dgm:pt>
    <dgm:pt modelId="{FBE152F7-6809-41F8-ABCD-EDF94A343EEB}" type="sibTrans" cxnId="{6B5A4DF0-8321-4E01-8978-BBAACF83932B}">
      <dgm:prSet/>
      <dgm:spPr/>
      <dgm:t>
        <a:bodyPr/>
        <a:lstStyle/>
        <a:p>
          <a:endParaRPr lang="en-GB"/>
        </a:p>
      </dgm:t>
    </dgm:pt>
    <dgm:pt modelId="{8095465F-25AC-46E9-9871-F6EB7844BF0F}">
      <dgm:prSet phldrT="[Text]"/>
      <dgm:spPr>
        <a:solidFill>
          <a:schemeClr val="tx1">
            <a:lumMod val="75000"/>
            <a:lumOff val="25000"/>
          </a:schemeClr>
        </a:solidFill>
      </dgm:spPr>
      <dgm:t>
        <a:bodyPr/>
        <a:lstStyle/>
        <a:p>
          <a:r>
            <a:rPr lang="en-US" b="0" dirty="0"/>
            <a:t>Daily Incident Creation</a:t>
          </a:r>
          <a:endParaRPr lang="en-GB" b="0" dirty="0"/>
        </a:p>
      </dgm:t>
    </dgm:pt>
    <dgm:pt modelId="{46CFEC5F-EE46-465E-9E90-A039A75F5ADB}" type="parTrans" cxnId="{1B1050D5-62FE-4318-9ACC-87DAA4EE16A4}">
      <dgm:prSet/>
      <dgm:spPr/>
      <dgm:t>
        <a:bodyPr/>
        <a:lstStyle/>
        <a:p>
          <a:endParaRPr lang="en-GB"/>
        </a:p>
      </dgm:t>
    </dgm:pt>
    <dgm:pt modelId="{DFFF63CB-AB4B-4AEF-A402-CB6673862CFF}" type="sibTrans" cxnId="{1B1050D5-62FE-4318-9ACC-87DAA4EE16A4}">
      <dgm:prSet/>
      <dgm:spPr/>
      <dgm:t>
        <a:bodyPr/>
        <a:lstStyle/>
        <a:p>
          <a:endParaRPr lang="en-GB"/>
        </a:p>
      </dgm:t>
    </dgm:pt>
    <dgm:pt modelId="{50F2476B-BBC6-4460-90F9-C60DBAC2BE26}">
      <dgm:prSet phldrT="[Text]"/>
      <dgm:spPr>
        <a:solidFill>
          <a:schemeClr val="tx1">
            <a:lumMod val="75000"/>
            <a:lumOff val="25000"/>
          </a:schemeClr>
        </a:solidFill>
      </dgm:spPr>
      <dgm:t>
        <a:bodyPr/>
        <a:lstStyle/>
        <a:p>
          <a:r>
            <a:rPr lang="en-US" b="0" dirty="0"/>
            <a:t>Bi-weekly Event Updates</a:t>
          </a:r>
          <a:endParaRPr lang="en-GB" b="0" dirty="0"/>
        </a:p>
      </dgm:t>
    </dgm:pt>
    <dgm:pt modelId="{927417E4-B7E1-44E3-95D7-A664A0DAFFCA}" type="parTrans" cxnId="{E7CDC968-76CD-49CD-97A0-8DC60C7B8688}">
      <dgm:prSet/>
      <dgm:spPr/>
      <dgm:t>
        <a:bodyPr/>
        <a:lstStyle/>
        <a:p>
          <a:endParaRPr lang="en-GB"/>
        </a:p>
      </dgm:t>
    </dgm:pt>
    <dgm:pt modelId="{95E17A99-2FDB-4F63-B23F-B6F2A3552F21}" type="sibTrans" cxnId="{E7CDC968-76CD-49CD-97A0-8DC60C7B8688}">
      <dgm:prSet/>
      <dgm:spPr/>
      <dgm:t>
        <a:bodyPr/>
        <a:lstStyle/>
        <a:p>
          <a:endParaRPr lang="en-GB"/>
        </a:p>
      </dgm:t>
    </dgm:pt>
    <dgm:pt modelId="{F46703A8-EA81-4DAB-ADF0-5F07CB9AB705}">
      <dgm:prSet phldrT="[Text]"/>
      <dgm:spPr>
        <a:solidFill>
          <a:schemeClr val="tx1">
            <a:lumMod val="75000"/>
            <a:lumOff val="25000"/>
          </a:schemeClr>
        </a:solidFill>
      </dgm:spPr>
      <dgm:t>
        <a:bodyPr/>
        <a:lstStyle/>
        <a:p>
          <a:r>
            <a:rPr lang="en-GB" b="0" dirty="0"/>
            <a:t>Bi-weekly Controversy Rating Update</a:t>
          </a:r>
        </a:p>
      </dgm:t>
    </dgm:pt>
    <dgm:pt modelId="{9A71C4A6-E261-4C74-8D99-69C538B72535}" type="parTrans" cxnId="{A509FBE2-FAFE-438C-BE98-C602C911FAD7}">
      <dgm:prSet/>
      <dgm:spPr/>
      <dgm:t>
        <a:bodyPr/>
        <a:lstStyle/>
        <a:p>
          <a:endParaRPr lang="en-US"/>
        </a:p>
      </dgm:t>
    </dgm:pt>
    <dgm:pt modelId="{AF75CE4F-072A-498D-BC8A-CB9ED5241C5B}" type="sibTrans" cxnId="{A509FBE2-FAFE-438C-BE98-C602C911FAD7}">
      <dgm:prSet/>
      <dgm:spPr/>
      <dgm:t>
        <a:bodyPr/>
        <a:lstStyle/>
        <a:p>
          <a:endParaRPr lang="en-US"/>
        </a:p>
      </dgm:t>
    </dgm:pt>
    <dgm:pt modelId="{FFC00E31-9683-46F5-8FD8-99C264B9EC15}" type="pres">
      <dgm:prSet presAssocID="{BB82B194-997B-47ED-B06A-3198BBF00400}" presName="linearFlow" presStyleCnt="0">
        <dgm:presLayoutVars>
          <dgm:resizeHandles val="exact"/>
        </dgm:presLayoutVars>
      </dgm:prSet>
      <dgm:spPr/>
    </dgm:pt>
    <dgm:pt modelId="{1BE697AA-041F-4312-9614-37688D8F4E67}" type="pres">
      <dgm:prSet presAssocID="{E679E0DB-8410-4413-AD7A-DB44F3B75762}" presName="node" presStyleLbl="node1" presStyleIdx="0" presStyleCnt="4">
        <dgm:presLayoutVars>
          <dgm:bulletEnabled val="1"/>
        </dgm:presLayoutVars>
      </dgm:prSet>
      <dgm:spPr/>
      <dgm:t>
        <a:bodyPr/>
        <a:lstStyle/>
        <a:p>
          <a:endParaRPr lang="en-US"/>
        </a:p>
      </dgm:t>
    </dgm:pt>
    <dgm:pt modelId="{A41EC4E6-12B0-42AA-9435-5D89815A69BC}" type="pres">
      <dgm:prSet presAssocID="{FBE152F7-6809-41F8-ABCD-EDF94A343EEB}" presName="sibTrans" presStyleLbl="sibTrans2D1" presStyleIdx="0" presStyleCnt="3"/>
      <dgm:spPr/>
      <dgm:t>
        <a:bodyPr/>
        <a:lstStyle/>
        <a:p>
          <a:endParaRPr lang="en-US"/>
        </a:p>
      </dgm:t>
    </dgm:pt>
    <dgm:pt modelId="{35AE13E6-4410-49AE-912C-61008FB4B018}" type="pres">
      <dgm:prSet presAssocID="{FBE152F7-6809-41F8-ABCD-EDF94A343EEB}" presName="connectorText" presStyleLbl="sibTrans2D1" presStyleIdx="0" presStyleCnt="3"/>
      <dgm:spPr/>
      <dgm:t>
        <a:bodyPr/>
        <a:lstStyle/>
        <a:p>
          <a:endParaRPr lang="en-US"/>
        </a:p>
      </dgm:t>
    </dgm:pt>
    <dgm:pt modelId="{8713DB14-DC2A-4084-95B9-86703F8E56A3}" type="pres">
      <dgm:prSet presAssocID="{8095465F-25AC-46E9-9871-F6EB7844BF0F}" presName="node" presStyleLbl="node1" presStyleIdx="1" presStyleCnt="4">
        <dgm:presLayoutVars>
          <dgm:bulletEnabled val="1"/>
        </dgm:presLayoutVars>
      </dgm:prSet>
      <dgm:spPr/>
      <dgm:t>
        <a:bodyPr/>
        <a:lstStyle/>
        <a:p>
          <a:endParaRPr lang="en-US"/>
        </a:p>
      </dgm:t>
    </dgm:pt>
    <dgm:pt modelId="{49419EFD-BDD4-43A2-8F07-03B9777681BE}" type="pres">
      <dgm:prSet presAssocID="{DFFF63CB-AB4B-4AEF-A402-CB6673862CFF}" presName="sibTrans" presStyleLbl="sibTrans2D1" presStyleIdx="1" presStyleCnt="3"/>
      <dgm:spPr/>
      <dgm:t>
        <a:bodyPr/>
        <a:lstStyle/>
        <a:p>
          <a:endParaRPr lang="en-US"/>
        </a:p>
      </dgm:t>
    </dgm:pt>
    <dgm:pt modelId="{0622FAA6-0B94-4E9B-A078-65F15FB1142A}" type="pres">
      <dgm:prSet presAssocID="{DFFF63CB-AB4B-4AEF-A402-CB6673862CFF}" presName="connectorText" presStyleLbl="sibTrans2D1" presStyleIdx="1" presStyleCnt="3"/>
      <dgm:spPr/>
      <dgm:t>
        <a:bodyPr/>
        <a:lstStyle/>
        <a:p>
          <a:endParaRPr lang="en-US"/>
        </a:p>
      </dgm:t>
    </dgm:pt>
    <dgm:pt modelId="{2EA179A0-71C6-4441-B697-5688DD543B3A}" type="pres">
      <dgm:prSet presAssocID="{50F2476B-BBC6-4460-90F9-C60DBAC2BE26}" presName="node" presStyleLbl="node1" presStyleIdx="2" presStyleCnt="4">
        <dgm:presLayoutVars>
          <dgm:bulletEnabled val="1"/>
        </dgm:presLayoutVars>
      </dgm:prSet>
      <dgm:spPr/>
      <dgm:t>
        <a:bodyPr/>
        <a:lstStyle/>
        <a:p>
          <a:endParaRPr lang="en-US"/>
        </a:p>
      </dgm:t>
    </dgm:pt>
    <dgm:pt modelId="{49BE6ECD-AF37-49D1-9654-F9DECC2B3490}" type="pres">
      <dgm:prSet presAssocID="{95E17A99-2FDB-4F63-B23F-B6F2A3552F21}" presName="sibTrans" presStyleLbl="sibTrans2D1" presStyleIdx="2" presStyleCnt="3"/>
      <dgm:spPr/>
      <dgm:t>
        <a:bodyPr/>
        <a:lstStyle/>
        <a:p>
          <a:endParaRPr lang="en-US"/>
        </a:p>
      </dgm:t>
    </dgm:pt>
    <dgm:pt modelId="{E6197959-56E2-4BA4-9ED6-123E788462CA}" type="pres">
      <dgm:prSet presAssocID="{95E17A99-2FDB-4F63-B23F-B6F2A3552F21}" presName="connectorText" presStyleLbl="sibTrans2D1" presStyleIdx="2" presStyleCnt="3"/>
      <dgm:spPr/>
      <dgm:t>
        <a:bodyPr/>
        <a:lstStyle/>
        <a:p>
          <a:endParaRPr lang="en-US"/>
        </a:p>
      </dgm:t>
    </dgm:pt>
    <dgm:pt modelId="{4EAE990B-AE0C-4945-B33D-C64749AC56CC}" type="pres">
      <dgm:prSet presAssocID="{F46703A8-EA81-4DAB-ADF0-5F07CB9AB705}" presName="node" presStyleLbl="node1" presStyleIdx="3" presStyleCnt="4">
        <dgm:presLayoutVars>
          <dgm:bulletEnabled val="1"/>
        </dgm:presLayoutVars>
      </dgm:prSet>
      <dgm:spPr/>
      <dgm:t>
        <a:bodyPr/>
        <a:lstStyle/>
        <a:p>
          <a:endParaRPr lang="en-US"/>
        </a:p>
      </dgm:t>
    </dgm:pt>
  </dgm:ptLst>
  <dgm:cxnLst>
    <dgm:cxn modelId="{CB3DE7EA-7CC6-40C6-A8E6-E341FC3DFB94}" type="presOf" srcId="{50F2476B-BBC6-4460-90F9-C60DBAC2BE26}" destId="{2EA179A0-71C6-4441-B697-5688DD543B3A}" srcOrd="0" destOrd="0" presId="urn:microsoft.com/office/officeart/2005/8/layout/process2"/>
    <dgm:cxn modelId="{6B5A4DF0-8321-4E01-8978-BBAACF83932B}" srcId="{BB82B194-997B-47ED-B06A-3198BBF00400}" destId="{E679E0DB-8410-4413-AD7A-DB44F3B75762}" srcOrd="0" destOrd="0" parTransId="{55023522-DD08-43D8-80E6-575F4911139A}" sibTransId="{FBE152F7-6809-41F8-ABCD-EDF94A343EEB}"/>
    <dgm:cxn modelId="{B6E026D1-81AC-46DA-8FDC-825604945719}" type="presOf" srcId="{DFFF63CB-AB4B-4AEF-A402-CB6673862CFF}" destId="{49419EFD-BDD4-43A2-8F07-03B9777681BE}" srcOrd="0" destOrd="0" presId="urn:microsoft.com/office/officeart/2005/8/layout/process2"/>
    <dgm:cxn modelId="{1B1050D5-62FE-4318-9ACC-87DAA4EE16A4}" srcId="{BB82B194-997B-47ED-B06A-3198BBF00400}" destId="{8095465F-25AC-46E9-9871-F6EB7844BF0F}" srcOrd="1" destOrd="0" parTransId="{46CFEC5F-EE46-465E-9E90-A039A75F5ADB}" sibTransId="{DFFF63CB-AB4B-4AEF-A402-CB6673862CFF}"/>
    <dgm:cxn modelId="{440E25FF-2672-486A-93FE-770AB1292BA4}" type="presOf" srcId="{95E17A99-2FDB-4F63-B23F-B6F2A3552F21}" destId="{E6197959-56E2-4BA4-9ED6-123E788462CA}" srcOrd="1" destOrd="0" presId="urn:microsoft.com/office/officeart/2005/8/layout/process2"/>
    <dgm:cxn modelId="{27800AA7-5BD0-4D6B-9B59-6AC22E25AB7B}" type="presOf" srcId="{F46703A8-EA81-4DAB-ADF0-5F07CB9AB705}" destId="{4EAE990B-AE0C-4945-B33D-C64749AC56CC}" srcOrd="0" destOrd="0" presId="urn:microsoft.com/office/officeart/2005/8/layout/process2"/>
    <dgm:cxn modelId="{53600DC8-2397-4891-9948-C0F1A00A3E7A}" type="presOf" srcId="{95E17A99-2FDB-4F63-B23F-B6F2A3552F21}" destId="{49BE6ECD-AF37-49D1-9654-F9DECC2B3490}" srcOrd="0" destOrd="0" presId="urn:microsoft.com/office/officeart/2005/8/layout/process2"/>
    <dgm:cxn modelId="{86559EC8-C868-4431-9A26-763BE862C61A}" type="presOf" srcId="{FBE152F7-6809-41F8-ABCD-EDF94A343EEB}" destId="{35AE13E6-4410-49AE-912C-61008FB4B018}" srcOrd="1" destOrd="0" presId="urn:microsoft.com/office/officeart/2005/8/layout/process2"/>
    <dgm:cxn modelId="{3F5DF6D2-3543-4876-A736-4D6B14615B07}" type="presOf" srcId="{FBE152F7-6809-41F8-ABCD-EDF94A343EEB}" destId="{A41EC4E6-12B0-42AA-9435-5D89815A69BC}" srcOrd="0" destOrd="0" presId="urn:microsoft.com/office/officeart/2005/8/layout/process2"/>
    <dgm:cxn modelId="{0B46B27C-4429-4BBC-BC34-36E431C7CAC6}" type="presOf" srcId="{8095465F-25AC-46E9-9871-F6EB7844BF0F}" destId="{8713DB14-DC2A-4084-95B9-86703F8E56A3}" srcOrd="0" destOrd="0" presId="urn:microsoft.com/office/officeart/2005/8/layout/process2"/>
    <dgm:cxn modelId="{E7CDC968-76CD-49CD-97A0-8DC60C7B8688}" srcId="{BB82B194-997B-47ED-B06A-3198BBF00400}" destId="{50F2476B-BBC6-4460-90F9-C60DBAC2BE26}" srcOrd="2" destOrd="0" parTransId="{927417E4-B7E1-44E3-95D7-A664A0DAFFCA}" sibTransId="{95E17A99-2FDB-4F63-B23F-B6F2A3552F21}"/>
    <dgm:cxn modelId="{3D458E1C-2846-4E09-A67D-66375A7D471E}" type="presOf" srcId="{DFFF63CB-AB4B-4AEF-A402-CB6673862CFF}" destId="{0622FAA6-0B94-4E9B-A078-65F15FB1142A}" srcOrd="1" destOrd="0" presId="urn:microsoft.com/office/officeart/2005/8/layout/process2"/>
    <dgm:cxn modelId="{8D93F92F-0239-468A-8E20-5CD16CD3C807}" type="presOf" srcId="{E679E0DB-8410-4413-AD7A-DB44F3B75762}" destId="{1BE697AA-041F-4312-9614-37688D8F4E67}" srcOrd="0" destOrd="0" presId="urn:microsoft.com/office/officeart/2005/8/layout/process2"/>
    <dgm:cxn modelId="{A509FBE2-FAFE-438C-BE98-C602C911FAD7}" srcId="{BB82B194-997B-47ED-B06A-3198BBF00400}" destId="{F46703A8-EA81-4DAB-ADF0-5F07CB9AB705}" srcOrd="3" destOrd="0" parTransId="{9A71C4A6-E261-4C74-8D99-69C538B72535}" sibTransId="{AF75CE4F-072A-498D-BC8A-CB9ED5241C5B}"/>
    <dgm:cxn modelId="{C1320498-FD9C-4C16-B99C-418FD838BE0A}" type="presOf" srcId="{BB82B194-997B-47ED-B06A-3198BBF00400}" destId="{FFC00E31-9683-46F5-8FD8-99C264B9EC15}" srcOrd="0" destOrd="0" presId="urn:microsoft.com/office/officeart/2005/8/layout/process2"/>
    <dgm:cxn modelId="{901660BE-E693-46B1-932B-D48FD9621CEE}" type="presParOf" srcId="{FFC00E31-9683-46F5-8FD8-99C264B9EC15}" destId="{1BE697AA-041F-4312-9614-37688D8F4E67}" srcOrd="0" destOrd="0" presId="urn:microsoft.com/office/officeart/2005/8/layout/process2"/>
    <dgm:cxn modelId="{41226DBA-37EB-4ADA-B24A-DC8791597447}" type="presParOf" srcId="{FFC00E31-9683-46F5-8FD8-99C264B9EC15}" destId="{A41EC4E6-12B0-42AA-9435-5D89815A69BC}" srcOrd="1" destOrd="0" presId="urn:microsoft.com/office/officeart/2005/8/layout/process2"/>
    <dgm:cxn modelId="{BB44C0DC-C111-4120-A612-D5D7A0471D80}" type="presParOf" srcId="{A41EC4E6-12B0-42AA-9435-5D89815A69BC}" destId="{35AE13E6-4410-49AE-912C-61008FB4B018}" srcOrd="0" destOrd="0" presId="urn:microsoft.com/office/officeart/2005/8/layout/process2"/>
    <dgm:cxn modelId="{119400A6-F504-4C0E-BDCC-20F4CEB251F2}" type="presParOf" srcId="{FFC00E31-9683-46F5-8FD8-99C264B9EC15}" destId="{8713DB14-DC2A-4084-95B9-86703F8E56A3}" srcOrd="2" destOrd="0" presId="urn:microsoft.com/office/officeart/2005/8/layout/process2"/>
    <dgm:cxn modelId="{61CFB683-64A8-41CE-8E68-595DB0C2FD94}" type="presParOf" srcId="{FFC00E31-9683-46F5-8FD8-99C264B9EC15}" destId="{49419EFD-BDD4-43A2-8F07-03B9777681BE}" srcOrd="3" destOrd="0" presId="urn:microsoft.com/office/officeart/2005/8/layout/process2"/>
    <dgm:cxn modelId="{FBB5312A-4E0C-40B8-B81B-A34DCF353C40}" type="presParOf" srcId="{49419EFD-BDD4-43A2-8F07-03B9777681BE}" destId="{0622FAA6-0B94-4E9B-A078-65F15FB1142A}" srcOrd="0" destOrd="0" presId="urn:microsoft.com/office/officeart/2005/8/layout/process2"/>
    <dgm:cxn modelId="{CF867960-8081-4E3A-B43D-1D870FBCF8B1}" type="presParOf" srcId="{FFC00E31-9683-46F5-8FD8-99C264B9EC15}" destId="{2EA179A0-71C6-4441-B697-5688DD543B3A}" srcOrd="4" destOrd="0" presId="urn:microsoft.com/office/officeart/2005/8/layout/process2"/>
    <dgm:cxn modelId="{6C532947-5558-488B-B8E4-EC5D61D440D9}" type="presParOf" srcId="{FFC00E31-9683-46F5-8FD8-99C264B9EC15}" destId="{49BE6ECD-AF37-49D1-9654-F9DECC2B3490}" srcOrd="5" destOrd="0" presId="urn:microsoft.com/office/officeart/2005/8/layout/process2"/>
    <dgm:cxn modelId="{E4147BA8-B203-47ED-B685-C40656F99A58}" type="presParOf" srcId="{49BE6ECD-AF37-49D1-9654-F9DECC2B3490}" destId="{E6197959-56E2-4BA4-9ED6-123E788462CA}" srcOrd="0" destOrd="0" presId="urn:microsoft.com/office/officeart/2005/8/layout/process2"/>
    <dgm:cxn modelId="{B8815B4B-6C1D-4004-856A-392FE94EC83D}" type="presParOf" srcId="{FFC00E31-9683-46F5-8FD8-99C264B9EC15}" destId="{4EAE990B-AE0C-4945-B33D-C64749AC56CC}" srcOrd="6" destOrd="0" presId="urn:microsoft.com/office/officeart/2005/8/layout/process2"/>
  </dgm:cxnLst>
  <dgm:bg>
    <a:effectLst>
      <a:outerShdw blurRad="76200" dir="13500000" sy="23000" kx="1200000" algn="br" rotWithShape="0">
        <a:prstClr val="black">
          <a:alpha val="20000"/>
        </a:prstClr>
      </a:outerShdw>
    </a:effect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5F63FAF-D777-4B6E-9702-CAE686040A3E}" type="doc">
      <dgm:prSet loTypeId="urn:microsoft.com/office/officeart/2005/8/layout/radial6" loCatId="cycle" qsTypeId="urn:microsoft.com/office/officeart/2005/8/quickstyle/simple2" qsCatId="simple" csTypeId="urn:microsoft.com/office/officeart/2005/8/colors/accent1_3" csCatId="accent1" phldr="1"/>
      <dgm:spPr/>
      <dgm:t>
        <a:bodyPr/>
        <a:lstStyle/>
        <a:p>
          <a:endParaRPr lang="en-CA"/>
        </a:p>
      </dgm:t>
    </dgm:pt>
    <dgm:pt modelId="{55A8C82F-EF1E-4A2F-87FE-62E2047595A2}">
      <dgm:prSet phldrT="[Text]" custT="1"/>
      <dgm:spPr>
        <a:solidFill>
          <a:srgbClr val="460023"/>
        </a:solidFill>
      </dgm:spPr>
      <dgm:t>
        <a:bodyPr/>
        <a:lstStyle/>
        <a:p>
          <a:r>
            <a:rPr lang="en-US" sz="1550" b="1" dirty="0">
              <a:solidFill>
                <a:srgbClr val="C8B37D"/>
              </a:solidFill>
              <a:latin typeface="Avenir LT Std 45 Book" panose="020B0502020203020204" pitchFamily="34" charset="0"/>
            </a:rPr>
            <a:t>Forensic-Based Research Approach</a:t>
          </a:r>
          <a:endParaRPr lang="en-CA" sz="1550" b="1" dirty="0">
            <a:solidFill>
              <a:srgbClr val="C8B37D"/>
            </a:solidFill>
            <a:latin typeface="Avenir LT Std 45 Book" panose="020B0502020203020204" pitchFamily="34" charset="0"/>
          </a:endParaRPr>
        </a:p>
      </dgm:t>
    </dgm:pt>
    <dgm:pt modelId="{2F9C068A-76AD-4D08-B646-80EB2BC77B50}" type="parTrans" cxnId="{851DCBD4-6663-45E9-85AF-F59AC4F8D2AC}">
      <dgm:prSet/>
      <dgm:spPr/>
      <dgm:t>
        <a:bodyPr/>
        <a:lstStyle/>
        <a:p>
          <a:endParaRPr lang="en-CA"/>
        </a:p>
      </dgm:t>
    </dgm:pt>
    <dgm:pt modelId="{1BABFB81-184F-40E1-A123-D7C8DA8A2E96}" type="sibTrans" cxnId="{851DCBD4-6663-45E9-85AF-F59AC4F8D2AC}">
      <dgm:prSet/>
      <dgm:spPr/>
      <dgm:t>
        <a:bodyPr/>
        <a:lstStyle/>
        <a:p>
          <a:endParaRPr lang="en-CA"/>
        </a:p>
      </dgm:t>
    </dgm:pt>
    <dgm:pt modelId="{D94AA629-6BF9-4002-A197-DA0C736E4F56}">
      <dgm:prSet phldrT="[Text]"/>
      <dgm:spPr>
        <a:solidFill>
          <a:srgbClr val="460023"/>
        </a:solidFill>
      </dgm:spPr>
      <dgm:t>
        <a:bodyPr/>
        <a:lstStyle/>
        <a:p>
          <a:r>
            <a:rPr lang="en-US" dirty="0">
              <a:latin typeface="Avenir LT Std 45 Book" panose="020B0502020203020204" pitchFamily="34" charset="0"/>
            </a:rPr>
            <a:t>Investor Advocacy</a:t>
          </a:r>
          <a:endParaRPr lang="en-CA" dirty="0">
            <a:latin typeface="Avenir LT Std 45 Book" panose="020B0502020203020204" pitchFamily="34" charset="0"/>
          </a:endParaRPr>
        </a:p>
      </dgm:t>
    </dgm:pt>
    <dgm:pt modelId="{B6131E40-D234-4FCB-8210-EFF4EA56934E}" type="parTrans" cxnId="{E2D1F810-2C1C-4C4F-9615-3A3BDC6C12DD}">
      <dgm:prSet/>
      <dgm:spPr/>
      <dgm:t>
        <a:bodyPr/>
        <a:lstStyle/>
        <a:p>
          <a:endParaRPr lang="en-CA"/>
        </a:p>
      </dgm:t>
    </dgm:pt>
    <dgm:pt modelId="{232D62BE-765F-402B-943A-33AE0D554BD0}" type="sibTrans" cxnId="{E2D1F810-2C1C-4C4F-9615-3A3BDC6C12DD}">
      <dgm:prSet/>
      <dgm:spPr>
        <a:solidFill>
          <a:srgbClr val="460023"/>
        </a:solidFill>
      </dgm:spPr>
      <dgm:t>
        <a:bodyPr/>
        <a:lstStyle/>
        <a:p>
          <a:endParaRPr lang="en-CA"/>
        </a:p>
      </dgm:t>
    </dgm:pt>
    <dgm:pt modelId="{2465A354-72EB-4DD3-89A8-F1AC02282624}">
      <dgm:prSet phldrT="[Text]"/>
      <dgm:spPr>
        <a:solidFill>
          <a:srgbClr val="460023"/>
        </a:solidFill>
      </dgm:spPr>
      <dgm:t>
        <a:bodyPr/>
        <a:lstStyle/>
        <a:p>
          <a:r>
            <a:rPr lang="en-US" dirty="0">
              <a:latin typeface="Avenir LT Std 45 Book" panose="020B0502020203020204" pitchFamily="34" charset="0"/>
            </a:rPr>
            <a:t>Hosting Events &amp; Conferences</a:t>
          </a:r>
          <a:endParaRPr lang="en-CA" dirty="0">
            <a:latin typeface="Avenir LT Std 45 Book" panose="020B0502020203020204" pitchFamily="34" charset="0"/>
          </a:endParaRPr>
        </a:p>
      </dgm:t>
    </dgm:pt>
    <dgm:pt modelId="{43A05C04-4C36-41D0-B9F9-04E5A669C023}" type="parTrans" cxnId="{948F584A-677C-457D-B1CD-B84C9F911C79}">
      <dgm:prSet/>
      <dgm:spPr/>
      <dgm:t>
        <a:bodyPr/>
        <a:lstStyle/>
        <a:p>
          <a:endParaRPr lang="en-CA"/>
        </a:p>
      </dgm:t>
    </dgm:pt>
    <dgm:pt modelId="{D3ED7AC0-A810-4A8D-9BD7-D0AE4EBA25E8}" type="sibTrans" cxnId="{948F584A-677C-457D-B1CD-B84C9F911C79}">
      <dgm:prSet/>
      <dgm:spPr>
        <a:solidFill>
          <a:srgbClr val="460023"/>
        </a:solidFill>
      </dgm:spPr>
      <dgm:t>
        <a:bodyPr/>
        <a:lstStyle/>
        <a:p>
          <a:endParaRPr lang="en-CA"/>
        </a:p>
      </dgm:t>
    </dgm:pt>
    <dgm:pt modelId="{36A5AA81-6A5B-4833-B1ED-C85C97E73259}">
      <dgm:prSet phldrT="[Text]"/>
      <dgm:spPr>
        <a:solidFill>
          <a:srgbClr val="460023"/>
        </a:solidFill>
      </dgm:spPr>
      <dgm:t>
        <a:bodyPr/>
        <a:lstStyle/>
        <a:p>
          <a:r>
            <a:rPr lang="en-US" dirty="0">
              <a:latin typeface="Avenir LT Std 45 Book" panose="020B0502020203020204" pitchFamily="34" charset="0"/>
            </a:rPr>
            <a:t>Due Diligence; Public &amp; Private Companies</a:t>
          </a:r>
          <a:endParaRPr lang="en-CA" dirty="0">
            <a:latin typeface="Avenir LT Std 45 Book" panose="020B0502020203020204" pitchFamily="34" charset="0"/>
          </a:endParaRPr>
        </a:p>
      </dgm:t>
    </dgm:pt>
    <dgm:pt modelId="{CB1D8D3A-9A75-407C-A3A3-E29B9333E2F5}" type="parTrans" cxnId="{952FB1EC-68C7-4C43-8DCD-20CABC6CFFA2}">
      <dgm:prSet/>
      <dgm:spPr/>
      <dgm:t>
        <a:bodyPr/>
        <a:lstStyle/>
        <a:p>
          <a:endParaRPr lang="en-CA"/>
        </a:p>
      </dgm:t>
    </dgm:pt>
    <dgm:pt modelId="{7C0FB627-88B6-4D78-8C40-F4EC8FC9345F}" type="sibTrans" cxnId="{952FB1EC-68C7-4C43-8DCD-20CABC6CFFA2}">
      <dgm:prSet/>
      <dgm:spPr>
        <a:solidFill>
          <a:srgbClr val="460023"/>
        </a:solidFill>
      </dgm:spPr>
      <dgm:t>
        <a:bodyPr/>
        <a:lstStyle/>
        <a:p>
          <a:endParaRPr lang="en-CA"/>
        </a:p>
      </dgm:t>
    </dgm:pt>
    <dgm:pt modelId="{D4406769-CAD4-46DD-804D-CCE3F37AB17B}">
      <dgm:prSet phldrT="[Text]"/>
      <dgm:spPr>
        <a:solidFill>
          <a:srgbClr val="460023"/>
        </a:solidFill>
      </dgm:spPr>
      <dgm:t>
        <a:bodyPr/>
        <a:lstStyle/>
        <a:p>
          <a:r>
            <a:rPr lang="en-US" dirty="0">
              <a:latin typeface="Avenir LT Std 45 Book" panose="020B0502020203020204" pitchFamily="34" charset="0"/>
            </a:rPr>
            <a:t>Independent Research; CDN Companies</a:t>
          </a:r>
          <a:endParaRPr lang="en-CA" dirty="0">
            <a:latin typeface="Avenir LT Std 45 Book" panose="020B0502020203020204" pitchFamily="34" charset="0"/>
          </a:endParaRPr>
        </a:p>
      </dgm:t>
    </dgm:pt>
    <dgm:pt modelId="{5D036CF3-9C03-48A2-AEFB-A28AB65E3803}" type="parTrans" cxnId="{C0AECA88-60A9-4E50-8272-047F1A902E40}">
      <dgm:prSet/>
      <dgm:spPr/>
      <dgm:t>
        <a:bodyPr/>
        <a:lstStyle/>
        <a:p>
          <a:endParaRPr lang="en-US"/>
        </a:p>
      </dgm:t>
    </dgm:pt>
    <dgm:pt modelId="{8B6C15B9-B885-485B-AD54-BAC491AC16DA}" type="sibTrans" cxnId="{C0AECA88-60A9-4E50-8272-047F1A902E40}">
      <dgm:prSet/>
      <dgm:spPr>
        <a:solidFill>
          <a:srgbClr val="460023"/>
        </a:solidFill>
      </dgm:spPr>
      <dgm:t>
        <a:bodyPr/>
        <a:lstStyle/>
        <a:p>
          <a:endParaRPr lang="en-US"/>
        </a:p>
      </dgm:t>
    </dgm:pt>
    <dgm:pt modelId="{19F52658-95BD-4B7C-9FEA-A808E3385377}">
      <dgm:prSet phldrT="[Text]"/>
      <dgm:spPr>
        <a:solidFill>
          <a:srgbClr val="460023"/>
        </a:solidFill>
      </dgm:spPr>
      <dgm:t>
        <a:bodyPr/>
        <a:lstStyle/>
        <a:p>
          <a:r>
            <a:rPr lang="en-US" dirty="0">
              <a:latin typeface="Avenir LT Std 45 Book" panose="020B0502020203020204" pitchFamily="34" charset="0"/>
            </a:rPr>
            <a:t>Training and Knowledge Centre</a:t>
          </a:r>
          <a:endParaRPr lang="en-CA" dirty="0">
            <a:latin typeface="Avenir LT Std 45 Book" panose="020B0502020203020204" pitchFamily="34" charset="0"/>
          </a:endParaRPr>
        </a:p>
      </dgm:t>
    </dgm:pt>
    <dgm:pt modelId="{69721011-1871-49CF-98E6-F576FEC4F43C}" type="parTrans" cxnId="{5C49E1C4-4CE9-41CC-A5E8-EFEBC04130C9}">
      <dgm:prSet/>
      <dgm:spPr/>
      <dgm:t>
        <a:bodyPr/>
        <a:lstStyle/>
        <a:p>
          <a:endParaRPr lang="en-US"/>
        </a:p>
      </dgm:t>
    </dgm:pt>
    <dgm:pt modelId="{8A11F251-45D4-464C-900E-D354A1B51B33}" type="sibTrans" cxnId="{5C49E1C4-4CE9-41CC-A5E8-EFEBC04130C9}">
      <dgm:prSet/>
      <dgm:spPr>
        <a:solidFill>
          <a:srgbClr val="460023"/>
        </a:solidFill>
      </dgm:spPr>
      <dgm:t>
        <a:bodyPr/>
        <a:lstStyle/>
        <a:p>
          <a:endParaRPr lang="en-US"/>
        </a:p>
      </dgm:t>
    </dgm:pt>
    <dgm:pt modelId="{9FE79886-E096-42B6-A963-58B02C8A20A5}">
      <dgm:prSet phldrT="[Text]"/>
      <dgm:spPr>
        <a:solidFill>
          <a:srgbClr val="460023"/>
        </a:solidFill>
      </dgm:spPr>
      <dgm:t>
        <a:bodyPr/>
        <a:lstStyle/>
        <a:p>
          <a:r>
            <a:rPr lang="en-US" dirty="0">
              <a:latin typeface="Avenir LT Std 45 Book" panose="020B0502020203020204" pitchFamily="34" charset="0"/>
            </a:rPr>
            <a:t>Active Asset Management</a:t>
          </a:r>
          <a:endParaRPr lang="en-CA" dirty="0">
            <a:latin typeface="Avenir LT Std 45 Book" panose="020B0502020203020204" pitchFamily="34" charset="0"/>
          </a:endParaRPr>
        </a:p>
      </dgm:t>
    </dgm:pt>
    <dgm:pt modelId="{AD3F672A-38DF-4723-BE0B-186948124506}" type="parTrans" cxnId="{90835825-BF88-49A9-8442-13FBFBC09623}">
      <dgm:prSet/>
      <dgm:spPr/>
      <dgm:t>
        <a:bodyPr/>
        <a:lstStyle/>
        <a:p>
          <a:endParaRPr lang="en-US"/>
        </a:p>
      </dgm:t>
    </dgm:pt>
    <dgm:pt modelId="{FEF75127-4C98-4D2A-B44D-46DEF092EAC6}" type="sibTrans" cxnId="{90835825-BF88-49A9-8442-13FBFBC09623}">
      <dgm:prSet/>
      <dgm:spPr>
        <a:solidFill>
          <a:srgbClr val="460023"/>
        </a:solidFill>
      </dgm:spPr>
      <dgm:t>
        <a:bodyPr/>
        <a:lstStyle/>
        <a:p>
          <a:endParaRPr lang="en-US"/>
        </a:p>
      </dgm:t>
    </dgm:pt>
    <dgm:pt modelId="{7D542620-AFF4-4190-82FB-8DAE495F4A74}" type="pres">
      <dgm:prSet presAssocID="{75F63FAF-D777-4B6E-9702-CAE686040A3E}" presName="Name0" presStyleCnt="0">
        <dgm:presLayoutVars>
          <dgm:chMax val="1"/>
          <dgm:dir/>
          <dgm:animLvl val="ctr"/>
          <dgm:resizeHandles val="exact"/>
        </dgm:presLayoutVars>
      </dgm:prSet>
      <dgm:spPr/>
      <dgm:t>
        <a:bodyPr/>
        <a:lstStyle/>
        <a:p>
          <a:endParaRPr lang="en-US"/>
        </a:p>
      </dgm:t>
    </dgm:pt>
    <dgm:pt modelId="{04EF230D-E14D-44A4-B014-6E491ECB02FB}" type="pres">
      <dgm:prSet presAssocID="{55A8C82F-EF1E-4A2F-87FE-62E2047595A2}" presName="centerShape" presStyleLbl="node0" presStyleIdx="0" presStyleCnt="1" custScaleX="118363" custScaleY="118363" custLinFactNeighborX="0" custLinFactNeighborY="-462"/>
      <dgm:spPr/>
      <dgm:t>
        <a:bodyPr/>
        <a:lstStyle/>
        <a:p>
          <a:endParaRPr lang="en-US"/>
        </a:p>
      </dgm:t>
    </dgm:pt>
    <dgm:pt modelId="{15EB9780-139E-412B-B810-27B7DB3B33DE}" type="pres">
      <dgm:prSet presAssocID="{36A5AA81-6A5B-4833-B1ED-C85C97E73259}" presName="node" presStyleLbl="node1" presStyleIdx="0" presStyleCnt="6" custScaleX="137185" custScaleY="137185">
        <dgm:presLayoutVars>
          <dgm:bulletEnabled val="1"/>
        </dgm:presLayoutVars>
      </dgm:prSet>
      <dgm:spPr/>
      <dgm:t>
        <a:bodyPr/>
        <a:lstStyle/>
        <a:p>
          <a:endParaRPr lang="en-US"/>
        </a:p>
      </dgm:t>
    </dgm:pt>
    <dgm:pt modelId="{1DA816F7-04BD-4048-A460-895D1244ED13}" type="pres">
      <dgm:prSet presAssocID="{36A5AA81-6A5B-4833-B1ED-C85C97E73259}" presName="dummy" presStyleCnt="0"/>
      <dgm:spPr/>
    </dgm:pt>
    <dgm:pt modelId="{189611C6-BA5F-4041-B615-C938ECB3E015}" type="pres">
      <dgm:prSet presAssocID="{7C0FB627-88B6-4D78-8C40-F4EC8FC9345F}" presName="sibTrans" presStyleLbl="sibTrans2D1" presStyleIdx="0" presStyleCnt="6"/>
      <dgm:spPr/>
      <dgm:t>
        <a:bodyPr/>
        <a:lstStyle/>
        <a:p>
          <a:endParaRPr lang="en-US"/>
        </a:p>
      </dgm:t>
    </dgm:pt>
    <dgm:pt modelId="{57DA7F68-ED65-496F-8190-72D551E1CC7B}" type="pres">
      <dgm:prSet presAssocID="{D4406769-CAD4-46DD-804D-CCE3F37AB17B}" presName="node" presStyleLbl="node1" presStyleIdx="1" presStyleCnt="6" custScaleX="137185" custScaleY="137185">
        <dgm:presLayoutVars>
          <dgm:bulletEnabled val="1"/>
        </dgm:presLayoutVars>
      </dgm:prSet>
      <dgm:spPr/>
      <dgm:t>
        <a:bodyPr/>
        <a:lstStyle/>
        <a:p>
          <a:endParaRPr lang="en-US"/>
        </a:p>
      </dgm:t>
    </dgm:pt>
    <dgm:pt modelId="{D32FB57E-4A54-4521-A880-4496D2CE6009}" type="pres">
      <dgm:prSet presAssocID="{D4406769-CAD4-46DD-804D-CCE3F37AB17B}" presName="dummy" presStyleCnt="0"/>
      <dgm:spPr/>
    </dgm:pt>
    <dgm:pt modelId="{8027C3B7-2FC6-4A84-93DC-6EA60534A633}" type="pres">
      <dgm:prSet presAssocID="{8B6C15B9-B885-485B-AD54-BAC491AC16DA}" presName="sibTrans" presStyleLbl="sibTrans2D1" presStyleIdx="1" presStyleCnt="6"/>
      <dgm:spPr/>
      <dgm:t>
        <a:bodyPr/>
        <a:lstStyle/>
        <a:p>
          <a:endParaRPr lang="en-US"/>
        </a:p>
      </dgm:t>
    </dgm:pt>
    <dgm:pt modelId="{DC67B3E6-9089-48D3-9FE9-67B0961D5E7E}" type="pres">
      <dgm:prSet presAssocID="{D94AA629-6BF9-4002-A197-DA0C736E4F56}" presName="node" presStyleLbl="node1" presStyleIdx="2" presStyleCnt="6" custScaleX="137185" custScaleY="137185" custRadScaleRad="98576" custRadScaleInc="2732">
        <dgm:presLayoutVars>
          <dgm:bulletEnabled val="1"/>
        </dgm:presLayoutVars>
      </dgm:prSet>
      <dgm:spPr/>
      <dgm:t>
        <a:bodyPr/>
        <a:lstStyle/>
        <a:p>
          <a:endParaRPr lang="en-US"/>
        </a:p>
      </dgm:t>
    </dgm:pt>
    <dgm:pt modelId="{79ABC872-A238-4518-BE82-81886F1FC29F}" type="pres">
      <dgm:prSet presAssocID="{D94AA629-6BF9-4002-A197-DA0C736E4F56}" presName="dummy" presStyleCnt="0"/>
      <dgm:spPr/>
    </dgm:pt>
    <dgm:pt modelId="{9501F97D-0FCC-4467-BF18-0BA6DB1FE76D}" type="pres">
      <dgm:prSet presAssocID="{232D62BE-765F-402B-943A-33AE0D554BD0}" presName="sibTrans" presStyleLbl="sibTrans2D1" presStyleIdx="2" presStyleCnt="6"/>
      <dgm:spPr/>
      <dgm:t>
        <a:bodyPr/>
        <a:lstStyle/>
        <a:p>
          <a:endParaRPr lang="en-US"/>
        </a:p>
      </dgm:t>
    </dgm:pt>
    <dgm:pt modelId="{9DE0AB4E-2D24-4A45-BFF4-7756E9810D93}" type="pres">
      <dgm:prSet presAssocID="{2465A354-72EB-4DD3-89A8-F1AC02282624}" presName="node" presStyleLbl="node1" presStyleIdx="3" presStyleCnt="6" custScaleX="137185" custScaleY="137185">
        <dgm:presLayoutVars>
          <dgm:bulletEnabled val="1"/>
        </dgm:presLayoutVars>
      </dgm:prSet>
      <dgm:spPr/>
      <dgm:t>
        <a:bodyPr/>
        <a:lstStyle/>
        <a:p>
          <a:endParaRPr lang="en-US"/>
        </a:p>
      </dgm:t>
    </dgm:pt>
    <dgm:pt modelId="{AB05036C-6B18-41E2-A708-B14321A72935}" type="pres">
      <dgm:prSet presAssocID="{2465A354-72EB-4DD3-89A8-F1AC02282624}" presName="dummy" presStyleCnt="0"/>
      <dgm:spPr/>
    </dgm:pt>
    <dgm:pt modelId="{CE17B0FB-62E1-4DE4-A28E-E0C4E1051EE0}" type="pres">
      <dgm:prSet presAssocID="{D3ED7AC0-A810-4A8D-9BD7-D0AE4EBA25E8}" presName="sibTrans" presStyleLbl="sibTrans2D1" presStyleIdx="3" presStyleCnt="6"/>
      <dgm:spPr/>
      <dgm:t>
        <a:bodyPr/>
        <a:lstStyle/>
        <a:p>
          <a:endParaRPr lang="en-US"/>
        </a:p>
      </dgm:t>
    </dgm:pt>
    <dgm:pt modelId="{9A429B54-8E1D-4EBF-9C6B-5A587342D0D6}" type="pres">
      <dgm:prSet presAssocID="{9FE79886-E096-42B6-A963-58B02C8A20A5}" presName="node" presStyleLbl="node1" presStyleIdx="4" presStyleCnt="6" custScaleX="137185" custScaleY="137185">
        <dgm:presLayoutVars>
          <dgm:bulletEnabled val="1"/>
        </dgm:presLayoutVars>
      </dgm:prSet>
      <dgm:spPr/>
      <dgm:t>
        <a:bodyPr/>
        <a:lstStyle/>
        <a:p>
          <a:endParaRPr lang="en-US"/>
        </a:p>
      </dgm:t>
    </dgm:pt>
    <dgm:pt modelId="{03B4366C-FCB1-4BF8-A84B-E4C12F52B9F3}" type="pres">
      <dgm:prSet presAssocID="{9FE79886-E096-42B6-A963-58B02C8A20A5}" presName="dummy" presStyleCnt="0"/>
      <dgm:spPr/>
    </dgm:pt>
    <dgm:pt modelId="{7B273350-3B84-4629-BC86-058090B0FBE5}" type="pres">
      <dgm:prSet presAssocID="{FEF75127-4C98-4D2A-B44D-46DEF092EAC6}" presName="sibTrans" presStyleLbl="sibTrans2D1" presStyleIdx="4" presStyleCnt="6"/>
      <dgm:spPr/>
      <dgm:t>
        <a:bodyPr/>
        <a:lstStyle/>
        <a:p>
          <a:endParaRPr lang="en-US"/>
        </a:p>
      </dgm:t>
    </dgm:pt>
    <dgm:pt modelId="{83FA94E4-B064-40EE-B250-85084345C96A}" type="pres">
      <dgm:prSet presAssocID="{19F52658-95BD-4B7C-9FEA-A808E3385377}" presName="node" presStyleLbl="node1" presStyleIdx="5" presStyleCnt="6" custScaleX="135272" custScaleY="135272">
        <dgm:presLayoutVars>
          <dgm:bulletEnabled val="1"/>
        </dgm:presLayoutVars>
      </dgm:prSet>
      <dgm:spPr/>
      <dgm:t>
        <a:bodyPr/>
        <a:lstStyle/>
        <a:p>
          <a:endParaRPr lang="en-US"/>
        </a:p>
      </dgm:t>
    </dgm:pt>
    <dgm:pt modelId="{2836ABCE-C2EF-4372-BFB9-5D99661AD8BC}" type="pres">
      <dgm:prSet presAssocID="{19F52658-95BD-4B7C-9FEA-A808E3385377}" presName="dummy" presStyleCnt="0"/>
      <dgm:spPr/>
    </dgm:pt>
    <dgm:pt modelId="{3E90254F-B49F-43EB-9ACF-B08F3FF3C9AE}" type="pres">
      <dgm:prSet presAssocID="{8A11F251-45D4-464C-900E-D354A1B51B33}" presName="sibTrans" presStyleLbl="sibTrans2D1" presStyleIdx="5" presStyleCnt="6"/>
      <dgm:spPr/>
      <dgm:t>
        <a:bodyPr/>
        <a:lstStyle/>
        <a:p>
          <a:endParaRPr lang="en-US"/>
        </a:p>
      </dgm:t>
    </dgm:pt>
  </dgm:ptLst>
  <dgm:cxnLst>
    <dgm:cxn modelId="{6F6EF320-FFDF-469A-8D30-7626E7063277}" type="presOf" srcId="{8B6C15B9-B885-485B-AD54-BAC491AC16DA}" destId="{8027C3B7-2FC6-4A84-93DC-6EA60534A633}" srcOrd="0" destOrd="0" presId="urn:microsoft.com/office/officeart/2005/8/layout/radial6"/>
    <dgm:cxn modelId="{D14FF2D1-1A85-4FB3-A70B-5DAEB31C3999}" type="presOf" srcId="{FEF75127-4C98-4D2A-B44D-46DEF092EAC6}" destId="{7B273350-3B84-4629-BC86-058090B0FBE5}" srcOrd="0" destOrd="0" presId="urn:microsoft.com/office/officeart/2005/8/layout/radial6"/>
    <dgm:cxn modelId="{90835825-BF88-49A9-8442-13FBFBC09623}" srcId="{55A8C82F-EF1E-4A2F-87FE-62E2047595A2}" destId="{9FE79886-E096-42B6-A963-58B02C8A20A5}" srcOrd="4" destOrd="0" parTransId="{AD3F672A-38DF-4723-BE0B-186948124506}" sibTransId="{FEF75127-4C98-4D2A-B44D-46DEF092EAC6}"/>
    <dgm:cxn modelId="{B0E23611-F290-4551-82C7-73FB046108C2}" type="presOf" srcId="{8A11F251-45D4-464C-900E-D354A1B51B33}" destId="{3E90254F-B49F-43EB-9ACF-B08F3FF3C9AE}" srcOrd="0" destOrd="0" presId="urn:microsoft.com/office/officeart/2005/8/layout/radial6"/>
    <dgm:cxn modelId="{C0AECA88-60A9-4E50-8272-047F1A902E40}" srcId="{55A8C82F-EF1E-4A2F-87FE-62E2047595A2}" destId="{D4406769-CAD4-46DD-804D-CCE3F37AB17B}" srcOrd="1" destOrd="0" parTransId="{5D036CF3-9C03-48A2-AEFB-A28AB65E3803}" sibTransId="{8B6C15B9-B885-485B-AD54-BAC491AC16DA}"/>
    <dgm:cxn modelId="{E2D1F810-2C1C-4C4F-9615-3A3BDC6C12DD}" srcId="{55A8C82F-EF1E-4A2F-87FE-62E2047595A2}" destId="{D94AA629-6BF9-4002-A197-DA0C736E4F56}" srcOrd="2" destOrd="0" parTransId="{B6131E40-D234-4FCB-8210-EFF4EA56934E}" sibTransId="{232D62BE-765F-402B-943A-33AE0D554BD0}"/>
    <dgm:cxn modelId="{948F584A-677C-457D-B1CD-B84C9F911C79}" srcId="{55A8C82F-EF1E-4A2F-87FE-62E2047595A2}" destId="{2465A354-72EB-4DD3-89A8-F1AC02282624}" srcOrd="3" destOrd="0" parTransId="{43A05C04-4C36-41D0-B9F9-04E5A669C023}" sibTransId="{D3ED7AC0-A810-4A8D-9BD7-D0AE4EBA25E8}"/>
    <dgm:cxn modelId="{B34AC3D4-8C33-46A0-BA7E-3908CFF24445}" type="presOf" srcId="{D94AA629-6BF9-4002-A197-DA0C736E4F56}" destId="{DC67B3E6-9089-48D3-9FE9-67B0961D5E7E}" srcOrd="0" destOrd="0" presId="urn:microsoft.com/office/officeart/2005/8/layout/radial6"/>
    <dgm:cxn modelId="{851DCBD4-6663-45E9-85AF-F59AC4F8D2AC}" srcId="{75F63FAF-D777-4B6E-9702-CAE686040A3E}" destId="{55A8C82F-EF1E-4A2F-87FE-62E2047595A2}" srcOrd="0" destOrd="0" parTransId="{2F9C068A-76AD-4D08-B646-80EB2BC77B50}" sibTransId="{1BABFB81-184F-40E1-A123-D7C8DA8A2E96}"/>
    <dgm:cxn modelId="{B0224612-0CFA-4654-AD82-8A6AC85DE5C1}" type="presOf" srcId="{232D62BE-765F-402B-943A-33AE0D554BD0}" destId="{9501F97D-0FCC-4467-BF18-0BA6DB1FE76D}" srcOrd="0" destOrd="0" presId="urn:microsoft.com/office/officeart/2005/8/layout/radial6"/>
    <dgm:cxn modelId="{C0D126C7-A59E-44A1-9808-B931210F6081}" type="presOf" srcId="{7C0FB627-88B6-4D78-8C40-F4EC8FC9345F}" destId="{189611C6-BA5F-4041-B615-C938ECB3E015}" srcOrd="0" destOrd="0" presId="urn:microsoft.com/office/officeart/2005/8/layout/radial6"/>
    <dgm:cxn modelId="{C286B878-CC71-4B21-A59E-D243B16BE5AB}" type="presOf" srcId="{D3ED7AC0-A810-4A8D-9BD7-D0AE4EBA25E8}" destId="{CE17B0FB-62E1-4DE4-A28E-E0C4E1051EE0}" srcOrd="0" destOrd="0" presId="urn:microsoft.com/office/officeart/2005/8/layout/radial6"/>
    <dgm:cxn modelId="{9033414C-53E0-430E-9626-4074D457C306}" type="presOf" srcId="{D4406769-CAD4-46DD-804D-CCE3F37AB17B}" destId="{57DA7F68-ED65-496F-8190-72D551E1CC7B}" srcOrd="0" destOrd="0" presId="urn:microsoft.com/office/officeart/2005/8/layout/radial6"/>
    <dgm:cxn modelId="{A964E699-3D35-4F7E-8290-4300A42524D1}" type="presOf" srcId="{75F63FAF-D777-4B6E-9702-CAE686040A3E}" destId="{7D542620-AFF4-4190-82FB-8DAE495F4A74}" srcOrd="0" destOrd="0" presId="urn:microsoft.com/office/officeart/2005/8/layout/radial6"/>
    <dgm:cxn modelId="{FA6929E7-85F9-4A46-92E9-56B7B2EC7994}" type="presOf" srcId="{2465A354-72EB-4DD3-89A8-F1AC02282624}" destId="{9DE0AB4E-2D24-4A45-BFF4-7756E9810D93}" srcOrd="0" destOrd="0" presId="urn:microsoft.com/office/officeart/2005/8/layout/radial6"/>
    <dgm:cxn modelId="{5C49E1C4-4CE9-41CC-A5E8-EFEBC04130C9}" srcId="{55A8C82F-EF1E-4A2F-87FE-62E2047595A2}" destId="{19F52658-95BD-4B7C-9FEA-A808E3385377}" srcOrd="5" destOrd="0" parTransId="{69721011-1871-49CF-98E6-F576FEC4F43C}" sibTransId="{8A11F251-45D4-464C-900E-D354A1B51B33}"/>
    <dgm:cxn modelId="{1B960631-AFEC-4241-858E-C8AB9951E2A7}" type="presOf" srcId="{19F52658-95BD-4B7C-9FEA-A808E3385377}" destId="{83FA94E4-B064-40EE-B250-85084345C96A}" srcOrd="0" destOrd="0" presId="urn:microsoft.com/office/officeart/2005/8/layout/radial6"/>
    <dgm:cxn modelId="{AADF48B1-7B10-454F-ABAA-BD85FC9A1A1D}" type="presOf" srcId="{9FE79886-E096-42B6-A963-58B02C8A20A5}" destId="{9A429B54-8E1D-4EBF-9C6B-5A587342D0D6}" srcOrd="0" destOrd="0" presId="urn:microsoft.com/office/officeart/2005/8/layout/radial6"/>
    <dgm:cxn modelId="{355220C6-7701-4E60-A48E-B106A6C25008}" type="presOf" srcId="{36A5AA81-6A5B-4833-B1ED-C85C97E73259}" destId="{15EB9780-139E-412B-B810-27B7DB3B33DE}" srcOrd="0" destOrd="0" presId="urn:microsoft.com/office/officeart/2005/8/layout/radial6"/>
    <dgm:cxn modelId="{952FB1EC-68C7-4C43-8DCD-20CABC6CFFA2}" srcId="{55A8C82F-EF1E-4A2F-87FE-62E2047595A2}" destId="{36A5AA81-6A5B-4833-B1ED-C85C97E73259}" srcOrd="0" destOrd="0" parTransId="{CB1D8D3A-9A75-407C-A3A3-E29B9333E2F5}" sibTransId="{7C0FB627-88B6-4D78-8C40-F4EC8FC9345F}"/>
    <dgm:cxn modelId="{8A2983D3-AEC9-4AB6-A256-7950AA288334}" type="presOf" srcId="{55A8C82F-EF1E-4A2F-87FE-62E2047595A2}" destId="{04EF230D-E14D-44A4-B014-6E491ECB02FB}" srcOrd="0" destOrd="0" presId="urn:microsoft.com/office/officeart/2005/8/layout/radial6"/>
    <dgm:cxn modelId="{8A145FA0-47C9-4C28-A767-646337EC27B6}" type="presParOf" srcId="{7D542620-AFF4-4190-82FB-8DAE495F4A74}" destId="{04EF230D-E14D-44A4-B014-6E491ECB02FB}" srcOrd="0" destOrd="0" presId="urn:microsoft.com/office/officeart/2005/8/layout/radial6"/>
    <dgm:cxn modelId="{726D42DF-C99D-4DD2-BADD-A884A10DFDD8}" type="presParOf" srcId="{7D542620-AFF4-4190-82FB-8DAE495F4A74}" destId="{15EB9780-139E-412B-B810-27B7DB3B33DE}" srcOrd="1" destOrd="0" presId="urn:microsoft.com/office/officeart/2005/8/layout/radial6"/>
    <dgm:cxn modelId="{CD114F79-54A4-42CD-8BC9-2F78442A2089}" type="presParOf" srcId="{7D542620-AFF4-4190-82FB-8DAE495F4A74}" destId="{1DA816F7-04BD-4048-A460-895D1244ED13}" srcOrd="2" destOrd="0" presId="urn:microsoft.com/office/officeart/2005/8/layout/radial6"/>
    <dgm:cxn modelId="{641BF10B-89DE-47C7-8E06-9F2F73CDF447}" type="presParOf" srcId="{7D542620-AFF4-4190-82FB-8DAE495F4A74}" destId="{189611C6-BA5F-4041-B615-C938ECB3E015}" srcOrd="3" destOrd="0" presId="urn:microsoft.com/office/officeart/2005/8/layout/radial6"/>
    <dgm:cxn modelId="{C15BB0CC-9B92-4C02-976A-AFB21160FD48}" type="presParOf" srcId="{7D542620-AFF4-4190-82FB-8DAE495F4A74}" destId="{57DA7F68-ED65-496F-8190-72D551E1CC7B}" srcOrd="4" destOrd="0" presId="urn:microsoft.com/office/officeart/2005/8/layout/radial6"/>
    <dgm:cxn modelId="{31AE9014-5F0E-46FD-9706-2D03C299EE5C}" type="presParOf" srcId="{7D542620-AFF4-4190-82FB-8DAE495F4A74}" destId="{D32FB57E-4A54-4521-A880-4496D2CE6009}" srcOrd="5" destOrd="0" presId="urn:microsoft.com/office/officeart/2005/8/layout/radial6"/>
    <dgm:cxn modelId="{031E077E-ED36-44C3-836E-FFB2D6267951}" type="presParOf" srcId="{7D542620-AFF4-4190-82FB-8DAE495F4A74}" destId="{8027C3B7-2FC6-4A84-93DC-6EA60534A633}" srcOrd="6" destOrd="0" presId="urn:microsoft.com/office/officeart/2005/8/layout/radial6"/>
    <dgm:cxn modelId="{99847AB7-F6C7-4126-9EF4-F745B8027FD3}" type="presParOf" srcId="{7D542620-AFF4-4190-82FB-8DAE495F4A74}" destId="{DC67B3E6-9089-48D3-9FE9-67B0961D5E7E}" srcOrd="7" destOrd="0" presId="urn:microsoft.com/office/officeart/2005/8/layout/radial6"/>
    <dgm:cxn modelId="{E3BDC1B4-EB2A-4368-BF87-6FB776E48B55}" type="presParOf" srcId="{7D542620-AFF4-4190-82FB-8DAE495F4A74}" destId="{79ABC872-A238-4518-BE82-81886F1FC29F}" srcOrd="8" destOrd="0" presId="urn:microsoft.com/office/officeart/2005/8/layout/radial6"/>
    <dgm:cxn modelId="{C376A443-FAA6-4D3D-BFFE-EAC8CBC09599}" type="presParOf" srcId="{7D542620-AFF4-4190-82FB-8DAE495F4A74}" destId="{9501F97D-0FCC-4467-BF18-0BA6DB1FE76D}" srcOrd="9" destOrd="0" presId="urn:microsoft.com/office/officeart/2005/8/layout/radial6"/>
    <dgm:cxn modelId="{16FBDA90-FA23-457E-A062-AEDD099E7D88}" type="presParOf" srcId="{7D542620-AFF4-4190-82FB-8DAE495F4A74}" destId="{9DE0AB4E-2D24-4A45-BFF4-7756E9810D93}" srcOrd="10" destOrd="0" presId="urn:microsoft.com/office/officeart/2005/8/layout/radial6"/>
    <dgm:cxn modelId="{DF43A0B5-E43B-42CA-BEE9-198286E2BE4B}" type="presParOf" srcId="{7D542620-AFF4-4190-82FB-8DAE495F4A74}" destId="{AB05036C-6B18-41E2-A708-B14321A72935}" srcOrd="11" destOrd="0" presId="urn:microsoft.com/office/officeart/2005/8/layout/radial6"/>
    <dgm:cxn modelId="{1A5ED3A9-01C0-43C0-B03C-D56CE0F5A2FC}" type="presParOf" srcId="{7D542620-AFF4-4190-82FB-8DAE495F4A74}" destId="{CE17B0FB-62E1-4DE4-A28E-E0C4E1051EE0}" srcOrd="12" destOrd="0" presId="urn:microsoft.com/office/officeart/2005/8/layout/radial6"/>
    <dgm:cxn modelId="{D79F25CB-2F7A-4237-92A0-A2A4C7500D5E}" type="presParOf" srcId="{7D542620-AFF4-4190-82FB-8DAE495F4A74}" destId="{9A429B54-8E1D-4EBF-9C6B-5A587342D0D6}" srcOrd="13" destOrd="0" presId="urn:microsoft.com/office/officeart/2005/8/layout/radial6"/>
    <dgm:cxn modelId="{4DEAC340-C165-4AFF-BE71-D0948C81150F}" type="presParOf" srcId="{7D542620-AFF4-4190-82FB-8DAE495F4A74}" destId="{03B4366C-FCB1-4BF8-A84B-E4C12F52B9F3}" srcOrd="14" destOrd="0" presId="urn:microsoft.com/office/officeart/2005/8/layout/radial6"/>
    <dgm:cxn modelId="{C2D06F28-44BD-4F9A-9237-A822C2798D6D}" type="presParOf" srcId="{7D542620-AFF4-4190-82FB-8DAE495F4A74}" destId="{7B273350-3B84-4629-BC86-058090B0FBE5}" srcOrd="15" destOrd="0" presId="urn:microsoft.com/office/officeart/2005/8/layout/radial6"/>
    <dgm:cxn modelId="{6F049A21-98BD-455F-BFDF-022DAF2E1312}" type="presParOf" srcId="{7D542620-AFF4-4190-82FB-8DAE495F4A74}" destId="{83FA94E4-B064-40EE-B250-85084345C96A}" srcOrd="16" destOrd="0" presId="urn:microsoft.com/office/officeart/2005/8/layout/radial6"/>
    <dgm:cxn modelId="{353FF177-C983-49F6-9738-3456DAF87EDB}" type="presParOf" srcId="{7D542620-AFF4-4190-82FB-8DAE495F4A74}" destId="{2836ABCE-C2EF-4372-BFB9-5D99661AD8BC}" srcOrd="17" destOrd="0" presId="urn:microsoft.com/office/officeart/2005/8/layout/radial6"/>
    <dgm:cxn modelId="{465FD9F7-A59F-4DEC-98CD-F4E4950BE0DA}" type="presParOf" srcId="{7D542620-AFF4-4190-82FB-8DAE495F4A74}" destId="{3E90254F-B49F-43EB-9ACF-B08F3FF3C9AE}" srcOrd="18"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E09FCE2-CD58-476D-BADD-D1CC9D2E8310}" type="doc">
      <dgm:prSet loTypeId="urn:microsoft.com/office/officeart/2005/8/layout/venn1" loCatId="relationship" qsTypeId="urn:microsoft.com/office/officeart/2005/8/quickstyle/simple1" qsCatId="simple" csTypeId="urn:microsoft.com/office/officeart/2005/8/colors/accent1_2" csCatId="accent1" phldr="1"/>
      <dgm:spPr/>
    </dgm:pt>
    <dgm:pt modelId="{8BF6FEE7-17D5-4103-80F1-07E610694DE1}">
      <dgm:prSet phldrT="[Text]"/>
      <dgm:spPr/>
      <dgm:t>
        <a:bodyPr/>
        <a:lstStyle/>
        <a:p>
          <a:r>
            <a:rPr lang="en-US" dirty="0"/>
            <a:t>Measurement</a:t>
          </a:r>
        </a:p>
      </dgm:t>
    </dgm:pt>
    <dgm:pt modelId="{4108AE13-78E7-4506-9CA5-99DE4437B7B1}" type="parTrans" cxnId="{CC08D39F-4055-4CAB-9DCA-35F745360F40}">
      <dgm:prSet/>
      <dgm:spPr/>
      <dgm:t>
        <a:bodyPr/>
        <a:lstStyle/>
        <a:p>
          <a:endParaRPr lang="en-US"/>
        </a:p>
      </dgm:t>
    </dgm:pt>
    <dgm:pt modelId="{DFB5C12D-314F-4E26-A184-E32042C6BFC8}" type="sibTrans" cxnId="{CC08D39F-4055-4CAB-9DCA-35F745360F40}">
      <dgm:prSet/>
      <dgm:spPr/>
      <dgm:t>
        <a:bodyPr/>
        <a:lstStyle/>
        <a:p>
          <a:endParaRPr lang="en-US"/>
        </a:p>
      </dgm:t>
    </dgm:pt>
    <dgm:pt modelId="{FFF07527-9B75-4603-885F-98122885C0B7}">
      <dgm:prSet phldrT="[Text]"/>
      <dgm:spPr>
        <a:solidFill>
          <a:srgbClr val="C00000">
            <a:alpha val="50000"/>
          </a:srgbClr>
        </a:solidFill>
      </dgm:spPr>
      <dgm:t>
        <a:bodyPr/>
        <a:lstStyle/>
        <a:p>
          <a:r>
            <a:rPr lang="en-US" dirty="0"/>
            <a:t>Reporting</a:t>
          </a:r>
        </a:p>
      </dgm:t>
    </dgm:pt>
    <dgm:pt modelId="{94335CBD-2A46-44F3-88FD-CDFC5DFA3548}" type="parTrans" cxnId="{E39A2EDF-019E-47EF-92A3-A7FF534A680B}">
      <dgm:prSet/>
      <dgm:spPr/>
      <dgm:t>
        <a:bodyPr/>
        <a:lstStyle/>
        <a:p>
          <a:endParaRPr lang="en-US"/>
        </a:p>
      </dgm:t>
    </dgm:pt>
    <dgm:pt modelId="{1E6130C8-E2D0-4110-B704-2919AA7DDCF4}" type="sibTrans" cxnId="{E39A2EDF-019E-47EF-92A3-A7FF534A680B}">
      <dgm:prSet/>
      <dgm:spPr/>
      <dgm:t>
        <a:bodyPr/>
        <a:lstStyle/>
        <a:p>
          <a:endParaRPr lang="en-US"/>
        </a:p>
      </dgm:t>
    </dgm:pt>
    <dgm:pt modelId="{480C8F3D-1B97-4A32-9A82-B93893455441}">
      <dgm:prSet phldrT="[Text]"/>
      <dgm:spPr>
        <a:solidFill>
          <a:schemeClr val="accent3">
            <a:alpha val="50000"/>
          </a:schemeClr>
        </a:solidFill>
      </dgm:spPr>
      <dgm:t>
        <a:bodyPr/>
        <a:lstStyle/>
        <a:p>
          <a:r>
            <a:rPr lang="en-US" dirty="0"/>
            <a:t>Monitoring</a:t>
          </a:r>
        </a:p>
      </dgm:t>
    </dgm:pt>
    <dgm:pt modelId="{6B11CB07-2A4E-4C52-808B-0BACCE9D39B0}" type="parTrans" cxnId="{EF145823-9CA3-49B6-A9E3-24BC72EAE219}">
      <dgm:prSet/>
      <dgm:spPr/>
      <dgm:t>
        <a:bodyPr/>
        <a:lstStyle/>
        <a:p>
          <a:endParaRPr lang="en-US"/>
        </a:p>
      </dgm:t>
    </dgm:pt>
    <dgm:pt modelId="{6D4FC5DB-8D9E-4CC9-9147-FE5A1D151491}" type="sibTrans" cxnId="{EF145823-9CA3-49B6-A9E3-24BC72EAE219}">
      <dgm:prSet/>
      <dgm:spPr/>
      <dgm:t>
        <a:bodyPr/>
        <a:lstStyle/>
        <a:p>
          <a:endParaRPr lang="en-US"/>
        </a:p>
      </dgm:t>
    </dgm:pt>
    <dgm:pt modelId="{9C061277-AE00-4B69-BA2C-D892140202A9}" type="pres">
      <dgm:prSet presAssocID="{6E09FCE2-CD58-476D-BADD-D1CC9D2E8310}" presName="compositeShape" presStyleCnt="0">
        <dgm:presLayoutVars>
          <dgm:chMax val="7"/>
          <dgm:dir/>
          <dgm:resizeHandles val="exact"/>
        </dgm:presLayoutVars>
      </dgm:prSet>
      <dgm:spPr/>
    </dgm:pt>
    <dgm:pt modelId="{26B115BB-D9B2-430A-A52E-654F41BD213D}" type="pres">
      <dgm:prSet presAssocID="{8BF6FEE7-17D5-4103-80F1-07E610694DE1}" presName="circ1" presStyleLbl="vennNode1" presStyleIdx="0" presStyleCnt="3"/>
      <dgm:spPr/>
      <dgm:t>
        <a:bodyPr/>
        <a:lstStyle/>
        <a:p>
          <a:endParaRPr lang="en-US"/>
        </a:p>
      </dgm:t>
    </dgm:pt>
    <dgm:pt modelId="{57A3AC8C-C0C9-4651-A01C-913FE99AFC48}" type="pres">
      <dgm:prSet presAssocID="{8BF6FEE7-17D5-4103-80F1-07E610694DE1}" presName="circ1Tx" presStyleLbl="revTx" presStyleIdx="0" presStyleCnt="0">
        <dgm:presLayoutVars>
          <dgm:chMax val="0"/>
          <dgm:chPref val="0"/>
          <dgm:bulletEnabled val="1"/>
        </dgm:presLayoutVars>
      </dgm:prSet>
      <dgm:spPr/>
      <dgm:t>
        <a:bodyPr/>
        <a:lstStyle/>
        <a:p>
          <a:endParaRPr lang="en-US"/>
        </a:p>
      </dgm:t>
    </dgm:pt>
    <dgm:pt modelId="{5D2FB524-C2AC-44BF-BC47-9EA22D940691}" type="pres">
      <dgm:prSet presAssocID="{FFF07527-9B75-4603-885F-98122885C0B7}" presName="circ2" presStyleLbl="vennNode1" presStyleIdx="1" presStyleCnt="3"/>
      <dgm:spPr/>
      <dgm:t>
        <a:bodyPr/>
        <a:lstStyle/>
        <a:p>
          <a:endParaRPr lang="en-US"/>
        </a:p>
      </dgm:t>
    </dgm:pt>
    <dgm:pt modelId="{B1639E4A-BA2C-4D7A-A115-8FBF13714EF4}" type="pres">
      <dgm:prSet presAssocID="{FFF07527-9B75-4603-885F-98122885C0B7}" presName="circ2Tx" presStyleLbl="revTx" presStyleIdx="0" presStyleCnt="0">
        <dgm:presLayoutVars>
          <dgm:chMax val="0"/>
          <dgm:chPref val="0"/>
          <dgm:bulletEnabled val="1"/>
        </dgm:presLayoutVars>
      </dgm:prSet>
      <dgm:spPr/>
      <dgm:t>
        <a:bodyPr/>
        <a:lstStyle/>
        <a:p>
          <a:endParaRPr lang="en-US"/>
        </a:p>
      </dgm:t>
    </dgm:pt>
    <dgm:pt modelId="{F1E1C3D7-41B6-408E-8340-DF3A1184BFFD}" type="pres">
      <dgm:prSet presAssocID="{480C8F3D-1B97-4A32-9A82-B93893455441}" presName="circ3" presStyleLbl="vennNode1" presStyleIdx="2" presStyleCnt="3"/>
      <dgm:spPr/>
      <dgm:t>
        <a:bodyPr/>
        <a:lstStyle/>
        <a:p>
          <a:endParaRPr lang="en-US"/>
        </a:p>
      </dgm:t>
    </dgm:pt>
    <dgm:pt modelId="{89F21F54-BFA3-45F7-9936-FDE4E49027EC}" type="pres">
      <dgm:prSet presAssocID="{480C8F3D-1B97-4A32-9A82-B93893455441}" presName="circ3Tx" presStyleLbl="revTx" presStyleIdx="0" presStyleCnt="0">
        <dgm:presLayoutVars>
          <dgm:chMax val="0"/>
          <dgm:chPref val="0"/>
          <dgm:bulletEnabled val="1"/>
        </dgm:presLayoutVars>
      </dgm:prSet>
      <dgm:spPr/>
      <dgm:t>
        <a:bodyPr/>
        <a:lstStyle/>
        <a:p>
          <a:endParaRPr lang="en-US"/>
        </a:p>
      </dgm:t>
    </dgm:pt>
  </dgm:ptLst>
  <dgm:cxnLst>
    <dgm:cxn modelId="{C4504FF8-8B48-4C46-9D8E-58BF58F59540}" type="presOf" srcId="{6E09FCE2-CD58-476D-BADD-D1CC9D2E8310}" destId="{9C061277-AE00-4B69-BA2C-D892140202A9}" srcOrd="0" destOrd="0" presId="urn:microsoft.com/office/officeart/2005/8/layout/venn1"/>
    <dgm:cxn modelId="{E39A2EDF-019E-47EF-92A3-A7FF534A680B}" srcId="{6E09FCE2-CD58-476D-BADD-D1CC9D2E8310}" destId="{FFF07527-9B75-4603-885F-98122885C0B7}" srcOrd="1" destOrd="0" parTransId="{94335CBD-2A46-44F3-88FD-CDFC5DFA3548}" sibTransId="{1E6130C8-E2D0-4110-B704-2919AA7DDCF4}"/>
    <dgm:cxn modelId="{EF145823-9CA3-49B6-A9E3-24BC72EAE219}" srcId="{6E09FCE2-CD58-476D-BADD-D1CC9D2E8310}" destId="{480C8F3D-1B97-4A32-9A82-B93893455441}" srcOrd="2" destOrd="0" parTransId="{6B11CB07-2A4E-4C52-808B-0BACCE9D39B0}" sibTransId="{6D4FC5DB-8D9E-4CC9-9147-FE5A1D151491}"/>
    <dgm:cxn modelId="{5E1C04E4-0939-4B0C-A495-8FF908F65BED}" type="presOf" srcId="{480C8F3D-1B97-4A32-9A82-B93893455441}" destId="{F1E1C3D7-41B6-408E-8340-DF3A1184BFFD}" srcOrd="0" destOrd="0" presId="urn:microsoft.com/office/officeart/2005/8/layout/venn1"/>
    <dgm:cxn modelId="{ABC367C9-14AD-412E-97D6-9E0DF929875F}" type="presOf" srcId="{8BF6FEE7-17D5-4103-80F1-07E610694DE1}" destId="{26B115BB-D9B2-430A-A52E-654F41BD213D}" srcOrd="0" destOrd="0" presId="urn:microsoft.com/office/officeart/2005/8/layout/venn1"/>
    <dgm:cxn modelId="{55754220-3905-4F78-A567-A3131D36036B}" type="presOf" srcId="{FFF07527-9B75-4603-885F-98122885C0B7}" destId="{B1639E4A-BA2C-4D7A-A115-8FBF13714EF4}" srcOrd="1" destOrd="0" presId="urn:microsoft.com/office/officeart/2005/8/layout/venn1"/>
    <dgm:cxn modelId="{637FB776-E342-4032-8755-E323D158C489}" type="presOf" srcId="{FFF07527-9B75-4603-885F-98122885C0B7}" destId="{5D2FB524-C2AC-44BF-BC47-9EA22D940691}" srcOrd="0" destOrd="0" presId="urn:microsoft.com/office/officeart/2005/8/layout/venn1"/>
    <dgm:cxn modelId="{46B904F6-788B-4614-87B0-88A6DF329442}" type="presOf" srcId="{8BF6FEE7-17D5-4103-80F1-07E610694DE1}" destId="{57A3AC8C-C0C9-4651-A01C-913FE99AFC48}" srcOrd="1" destOrd="0" presId="urn:microsoft.com/office/officeart/2005/8/layout/venn1"/>
    <dgm:cxn modelId="{CC08D39F-4055-4CAB-9DCA-35F745360F40}" srcId="{6E09FCE2-CD58-476D-BADD-D1CC9D2E8310}" destId="{8BF6FEE7-17D5-4103-80F1-07E610694DE1}" srcOrd="0" destOrd="0" parTransId="{4108AE13-78E7-4506-9CA5-99DE4437B7B1}" sibTransId="{DFB5C12D-314F-4E26-A184-E32042C6BFC8}"/>
    <dgm:cxn modelId="{E698B02A-E400-4C02-B776-D956F11AE059}" type="presOf" srcId="{480C8F3D-1B97-4A32-9A82-B93893455441}" destId="{89F21F54-BFA3-45F7-9936-FDE4E49027EC}" srcOrd="1" destOrd="0" presId="urn:microsoft.com/office/officeart/2005/8/layout/venn1"/>
    <dgm:cxn modelId="{B86DECE7-EBD4-44AD-A91E-5C7F0A680432}" type="presParOf" srcId="{9C061277-AE00-4B69-BA2C-D892140202A9}" destId="{26B115BB-D9B2-430A-A52E-654F41BD213D}" srcOrd="0" destOrd="0" presId="urn:microsoft.com/office/officeart/2005/8/layout/venn1"/>
    <dgm:cxn modelId="{A6D983BE-F9F7-44F5-86E2-DBDB769A0BDF}" type="presParOf" srcId="{9C061277-AE00-4B69-BA2C-D892140202A9}" destId="{57A3AC8C-C0C9-4651-A01C-913FE99AFC48}" srcOrd="1" destOrd="0" presId="urn:microsoft.com/office/officeart/2005/8/layout/venn1"/>
    <dgm:cxn modelId="{A5459CCE-AED8-46C8-8D5D-4EBAEE207CAE}" type="presParOf" srcId="{9C061277-AE00-4B69-BA2C-D892140202A9}" destId="{5D2FB524-C2AC-44BF-BC47-9EA22D940691}" srcOrd="2" destOrd="0" presId="urn:microsoft.com/office/officeart/2005/8/layout/venn1"/>
    <dgm:cxn modelId="{EDA84493-16BC-4F23-9B33-2C3946EF04E6}" type="presParOf" srcId="{9C061277-AE00-4B69-BA2C-D892140202A9}" destId="{B1639E4A-BA2C-4D7A-A115-8FBF13714EF4}" srcOrd="3" destOrd="0" presId="urn:microsoft.com/office/officeart/2005/8/layout/venn1"/>
    <dgm:cxn modelId="{0B50448E-855C-48B4-8789-A1A8923B1BB7}" type="presParOf" srcId="{9C061277-AE00-4B69-BA2C-D892140202A9}" destId="{F1E1C3D7-41B6-408E-8340-DF3A1184BFFD}" srcOrd="4" destOrd="0" presId="urn:microsoft.com/office/officeart/2005/8/layout/venn1"/>
    <dgm:cxn modelId="{B78166B5-32DA-44DE-A4E4-615FEF214D28}" type="presParOf" srcId="{9C061277-AE00-4B69-BA2C-D892140202A9}" destId="{89F21F54-BFA3-45F7-9936-FDE4E49027EC}"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E09FCE2-CD58-476D-BADD-D1CC9D2E8310}" type="doc">
      <dgm:prSet loTypeId="urn:microsoft.com/office/officeart/2005/8/layout/venn1" loCatId="relationship" qsTypeId="urn:microsoft.com/office/officeart/2005/8/quickstyle/simple1" qsCatId="simple" csTypeId="urn:microsoft.com/office/officeart/2005/8/colors/accent1_2" csCatId="accent1" phldr="1"/>
      <dgm:spPr/>
    </dgm:pt>
    <dgm:pt modelId="{8BF6FEE7-17D5-4103-80F1-07E610694DE1}">
      <dgm:prSet phldrT="[Text]"/>
      <dgm:spPr/>
      <dgm:t>
        <a:bodyPr/>
        <a:lstStyle/>
        <a:p>
          <a:r>
            <a:rPr lang="en-US" dirty="0"/>
            <a:t>Measurement</a:t>
          </a:r>
        </a:p>
      </dgm:t>
    </dgm:pt>
    <dgm:pt modelId="{4108AE13-78E7-4506-9CA5-99DE4437B7B1}" type="parTrans" cxnId="{CC08D39F-4055-4CAB-9DCA-35F745360F40}">
      <dgm:prSet/>
      <dgm:spPr/>
      <dgm:t>
        <a:bodyPr/>
        <a:lstStyle/>
        <a:p>
          <a:endParaRPr lang="en-US"/>
        </a:p>
      </dgm:t>
    </dgm:pt>
    <dgm:pt modelId="{DFB5C12D-314F-4E26-A184-E32042C6BFC8}" type="sibTrans" cxnId="{CC08D39F-4055-4CAB-9DCA-35F745360F40}">
      <dgm:prSet/>
      <dgm:spPr/>
      <dgm:t>
        <a:bodyPr/>
        <a:lstStyle/>
        <a:p>
          <a:endParaRPr lang="en-US"/>
        </a:p>
      </dgm:t>
    </dgm:pt>
    <dgm:pt modelId="{9C061277-AE00-4B69-BA2C-D892140202A9}" type="pres">
      <dgm:prSet presAssocID="{6E09FCE2-CD58-476D-BADD-D1CC9D2E8310}" presName="compositeShape" presStyleCnt="0">
        <dgm:presLayoutVars>
          <dgm:chMax val="7"/>
          <dgm:dir/>
          <dgm:resizeHandles val="exact"/>
        </dgm:presLayoutVars>
      </dgm:prSet>
      <dgm:spPr/>
    </dgm:pt>
    <dgm:pt modelId="{FC676BAE-04B5-4372-86CC-CFB4F074CBA3}" type="pres">
      <dgm:prSet presAssocID="{8BF6FEE7-17D5-4103-80F1-07E610694DE1}" presName="circ1TxSh" presStyleLbl="vennNode1" presStyleIdx="0" presStyleCnt="1" custLinFactY="4968" custLinFactNeighborX="5501" custLinFactNeighborY="100000"/>
      <dgm:spPr/>
      <dgm:t>
        <a:bodyPr/>
        <a:lstStyle/>
        <a:p>
          <a:endParaRPr lang="en-US"/>
        </a:p>
      </dgm:t>
    </dgm:pt>
  </dgm:ptLst>
  <dgm:cxnLst>
    <dgm:cxn modelId="{C4504FF8-8B48-4C46-9D8E-58BF58F59540}" type="presOf" srcId="{6E09FCE2-CD58-476D-BADD-D1CC9D2E8310}" destId="{9C061277-AE00-4B69-BA2C-D892140202A9}" srcOrd="0" destOrd="0" presId="urn:microsoft.com/office/officeart/2005/8/layout/venn1"/>
    <dgm:cxn modelId="{2D4F18FB-F130-455B-8091-D55600F7F6DC}" type="presOf" srcId="{8BF6FEE7-17D5-4103-80F1-07E610694DE1}" destId="{FC676BAE-04B5-4372-86CC-CFB4F074CBA3}" srcOrd="0" destOrd="0" presId="urn:microsoft.com/office/officeart/2005/8/layout/venn1"/>
    <dgm:cxn modelId="{CC08D39F-4055-4CAB-9DCA-35F745360F40}" srcId="{6E09FCE2-CD58-476D-BADD-D1CC9D2E8310}" destId="{8BF6FEE7-17D5-4103-80F1-07E610694DE1}" srcOrd="0" destOrd="0" parTransId="{4108AE13-78E7-4506-9CA5-99DE4437B7B1}" sibTransId="{DFB5C12D-314F-4E26-A184-E32042C6BFC8}"/>
    <dgm:cxn modelId="{39483524-3576-47CB-B63E-F592E4C3A6CC}" type="presParOf" srcId="{9C061277-AE00-4B69-BA2C-D892140202A9}" destId="{FC676BAE-04B5-4372-86CC-CFB4F074CBA3}" srcOrd="0"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E09FCE2-CD58-476D-BADD-D1CC9D2E8310}" type="doc">
      <dgm:prSet loTypeId="urn:microsoft.com/office/officeart/2005/8/layout/venn1" loCatId="relationship" qsTypeId="urn:microsoft.com/office/officeart/2005/8/quickstyle/simple1" qsCatId="simple" csTypeId="urn:microsoft.com/office/officeart/2005/8/colors/accent1_2" csCatId="accent1" phldr="1"/>
      <dgm:spPr/>
    </dgm:pt>
    <dgm:pt modelId="{8BF6FEE7-17D5-4103-80F1-07E610694DE1}">
      <dgm:prSet phldrT="[Text]"/>
      <dgm:spPr/>
      <dgm:t>
        <a:bodyPr/>
        <a:lstStyle/>
        <a:p>
          <a:r>
            <a:rPr lang="en-US" dirty="0"/>
            <a:t>Measurement</a:t>
          </a:r>
        </a:p>
      </dgm:t>
    </dgm:pt>
    <dgm:pt modelId="{4108AE13-78E7-4506-9CA5-99DE4437B7B1}" type="parTrans" cxnId="{CC08D39F-4055-4CAB-9DCA-35F745360F40}">
      <dgm:prSet/>
      <dgm:spPr/>
      <dgm:t>
        <a:bodyPr/>
        <a:lstStyle/>
        <a:p>
          <a:endParaRPr lang="en-US"/>
        </a:p>
      </dgm:t>
    </dgm:pt>
    <dgm:pt modelId="{DFB5C12D-314F-4E26-A184-E32042C6BFC8}" type="sibTrans" cxnId="{CC08D39F-4055-4CAB-9DCA-35F745360F40}">
      <dgm:prSet/>
      <dgm:spPr/>
      <dgm:t>
        <a:bodyPr/>
        <a:lstStyle/>
        <a:p>
          <a:endParaRPr lang="en-US"/>
        </a:p>
      </dgm:t>
    </dgm:pt>
    <dgm:pt modelId="{9C061277-AE00-4B69-BA2C-D892140202A9}" type="pres">
      <dgm:prSet presAssocID="{6E09FCE2-CD58-476D-BADD-D1CC9D2E8310}" presName="compositeShape" presStyleCnt="0">
        <dgm:presLayoutVars>
          <dgm:chMax val="7"/>
          <dgm:dir/>
          <dgm:resizeHandles val="exact"/>
        </dgm:presLayoutVars>
      </dgm:prSet>
      <dgm:spPr/>
    </dgm:pt>
    <dgm:pt modelId="{FC676BAE-04B5-4372-86CC-CFB4F074CBA3}" type="pres">
      <dgm:prSet presAssocID="{8BF6FEE7-17D5-4103-80F1-07E610694DE1}" presName="circ1TxSh" presStyleLbl="vennNode1" presStyleIdx="0" presStyleCnt="1" custLinFactY="4968" custLinFactNeighborX="5501" custLinFactNeighborY="100000"/>
      <dgm:spPr/>
      <dgm:t>
        <a:bodyPr/>
        <a:lstStyle/>
        <a:p>
          <a:endParaRPr lang="en-US"/>
        </a:p>
      </dgm:t>
    </dgm:pt>
  </dgm:ptLst>
  <dgm:cxnLst>
    <dgm:cxn modelId="{C4504FF8-8B48-4C46-9D8E-58BF58F59540}" type="presOf" srcId="{6E09FCE2-CD58-476D-BADD-D1CC9D2E8310}" destId="{9C061277-AE00-4B69-BA2C-D892140202A9}" srcOrd="0" destOrd="0" presId="urn:microsoft.com/office/officeart/2005/8/layout/venn1"/>
    <dgm:cxn modelId="{2D4F18FB-F130-455B-8091-D55600F7F6DC}" type="presOf" srcId="{8BF6FEE7-17D5-4103-80F1-07E610694DE1}" destId="{FC676BAE-04B5-4372-86CC-CFB4F074CBA3}" srcOrd="0" destOrd="0" presId="urn:microsoft.com/office/officeart/2005/8/layout/venn1"/>
    <dgm:cxn modelId="{CC08D39F-4055-4CAB-9DCA-35F745360F40}" srcId="{6E09FCE2-CD58-476D-BADD-D1CC9D2E8310}" destId="{8BF6FEE7-17D5-4103-80F1-07E610694DE1}" srcOrd="0" destOrd="0" parTransId="{4108AE13-78E7-4506-9CA5-99DE4437B7B1}" sibTransId="{DFB5C12D-314F-4E26-A184-E32042C6BFC8}"/>
    <dgm:cxn modelId="{39483524-3576-47CB-B63E-F592E4C3A6CC}" type="presParOf" srcId="{9C061277-AE00-4B69-BA2C-D892140202A9}" destId="{FC676BAE-04B5-4372-86CC-CFB4F074CBA3}" srcOrd="0"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E09FCE2-CD58-476D-BADD-D1CC9D2E8310}" type="doc">
      <dgm:prSet loTypeId="urn:microsoft.com/office/officeart/2005/8/layout/venn1" loCatId="relationship" qsTypeId="urn:microsoft.com/office/officeart/2005/8/quickstyle/simple1" qsCatId="simple" csTypeId="urn:microsoft.com/office/officeart/2005/8/colors/accent1_2" csCatId="accent1" phldr="1"/>
      <dgm:spPr/>
    </dgm:pt>
    <dgm:pt modelId="{8BF6FEE7-17D5-4103-80F1-07E610694DE1}">
      <dgm:prSet phldrT="[Text]"/>
      <dgm:spPr/>
      <dgm:t>
        <a:bodyPr/>
        <a:lstStyle/>
        <a:p>
          <a:r>
            <a:rPr lang="en-US" dirty="0"/>
            <a:t>Measurement</a:t>
          </a:r>
        </a:p>
      </dgm:t>
    </dgm:pt>
    <dgm:pt modelId="{4108AE13-78E7-4506-9CA5-99DE4437B7B1}" type="parTrans" cxnId="{CC08D39F-4055-4CAB-9DCA-35F745360F40}">
      <dgm:prSet/>
      <dgm:spPr/>
      <dgm:t>
        <a:bodyPr/>
        <a:lstStyle/>
        <a:p>
          <a:endParaRPr lang="en-US"/>
        </a:p>
      </dgm:t>
    </dgm:pt>
    <dgm:pt modelId="{DFB5C12D-314F-4E26-A184-E32042C6BFC8}" type="sibTrans" cxnId="{CC08D39F-4055-4CAB-9DCA-35F745360F40}">
      <dgm:prSet/>
      <dgm:spPr/>
      <dgm:t>
        <a:bodyPr/>
        <a:lstStyle/>
        <a:p>
          <a:endParaRPr lang="en-US"/>
        </a:p>
      </dgm:t>
    </dgm:pt>
    <dgm:pt modelId="{9C061277-AE00-4B69-BA2C-D892140202A9}" type="pres">
      <dgm:prSet presAssocID="{6E09FCE2-CD58-476D-BADD-D1CC9D2E8310}" presName="compositeShape" presStyleCnt="0">
        <dgm:presLayoutVars>
          <dgm:chMax val="7"/>
          <dgm:dir/>
          <dgm:resizeHandles val="exact"/>
        </dgm:presLayoutVars>
      </dgm:prSet>
      <dgm:spPr/>
    </dgm:pt>
    <dgm:pt modelId="{FC676BAE-04B5-4372-86CC-CFB4F074CBA3}" type="pres">
      <dgm:prSet presAssocID="{8BF6FEE7-17D5-4103-80F1-07E610694DE1}" presName="circ1TxSh" presStyleLbl="vennNode1" presStyleIdx="0" presStyleCnt="1" custLinFactY="4968" custLinFactNeighborX="5501" custLinFactNeighborY="100000"/>
      <dgm:spPr/>
      <dgm:t>
        <a:bodyPr/>
        <a:lstStyle/>
        <a:p>
          <a:endParaRPr lang="en-US"/>
        </a:p>
      </dgm:t>
    </dgm:pt>
  </dgm:ptLst>
  <dgm:cxnLst>
    <dgm:cxn modelId="{C4504FF8-8B48-4C46-9D8E-58BF58F59540}" type="presOf" srcId="{6E09FCE2-CD58-476D-BADD-D1CC9D2E8310}" destId="{9C061277-AE00-4B69-BA2C-D892140202A9}" srcOrd="0" destOrd="0" presId="urn:microsoft.com/office/officeart/2005/8/layout/venn1"/>
    <dgm:cxn modelId="{2D4F18FB-F130-455B-8091-D55600F7F6DC}" type="presOf" srcId="{8BF6FEE7-17D5-4103-80F1-07E610694DE1}" destId="{FC676BAE-04B5-4372-86CC-CFB4F074CBA3}" srcOrd="0" destOrd="0" presId="urn:microsoft.com/office/officeart/2005/8/layout/venn1"/>
    <dgm:cxn modelId="{CC08D39F-4055-4CAB-9DCA-35F745360F40}" srcId="{6E09FCE2-CD58-476D-BADD-D1CC9D2E8310}" destId="{8BF6FEE7-17D5-4103-80F1-07E610694DE1}" srcOrd="0" destOrd="0" parTransId="{4108AE13-78E7-4506-9CA5-99DE4437B7B1}" sibTransId="{DFB5C12D-314F-4E26-A184-E32042C6BFC8}"/>
    <dgm:cxn modelId="{39483524-3576-47CB-B63E-F592E4C3A6CC}" type="presParOf" srcId="{9C061277-AE00-4B69-BA2C-D892140202A9}" destId="{FC676BAE-04B5-4372-86CC-CFB4F074CBA3}" srcOrd="0"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E09FCE2-CD58-476D-BADD-D1CC9D2E8310}" type="doc">
      <dgm:prSet loTypeId="urn:microsoft.com/office/officeart/2005/8/layout/venn1" loCatId="relationship" qsTypeId="urn:microsoft.com/office/officeart/2005/8/quickstyle/simple1" qsCatId="simple" csTypeId="urn:microsoft.com/office/officeart/2005/8/colors/accent1_2" csCatId="accent1" phldr="1"/>
      <dgm:spPr/>
    </dgm:pt>
    <dgm:pt modelId="{8BF6FEE7-17D5-4103-80F1-07E610694DE1}">
      <dgm:prSet phldrT="[Text]"/>
      <dgm:spPr/>
      <dgm:t>
        <a:bodyPr/>
        <a:lstStyle/>
        <a:p>
          <a:r>
            <a:rPr lang="en-US" dirty="0"/>
            <a:t>Measurement</a:t>
          </a:r>
        </a:p>
      </dgm:t>
    </dgm:pt>
    <dgm:pt modelId="{4108AE13-78E7-4506-9CA5-99DE4437B7B1}" type="parTrans" cxnId="{CC08D39F-4055-4CAB-9DCA-35F745360F40}">
      <dgm:prSet/>
      <dgm:spPr/>
      <dgm:t>
        <a:bodyPr/>
        <a:lstStyle/>
        <a:p>
          <a:endParaRPr lang="en-US"/>
        </a:p>
      </dgm:t>
    </dgm:pt>
    <dgm:pt modelId="{DFB5C12D-314F-4E26-A184-E32042C6BFC8}" type="sibTrans" cxnId="{CC08D39F-4055-4CAB-9DCA-35F745360F40}">
      <dgm:prSet/>
      <dgm:spPr/>
      <dgm:t>
        <a:bodyPr/>
        <a:lstStyle/>
        <a:p>
          <a:endParaRPr lang="en-US"/>
        </a:p>
      </dgm:t>
    </dgm:pt>
    <dgm:pt modelId="{9C061277-AE00-4B69-BA2C-D892140202A9}" type="pres">
      <dgm:prSet presAssocID="{6E09FCE2-CD58-476D-BADD-D1CC9D2E8310}" presName="compositeShape" presStyleCnt="0">
        <dgm:presLayoutVars>
          <dgm:chMax val="7"/>
          <dgm:dir/>
          <dgm:resizeHandles val="exact"/>
        </dgm:presLayoutVars>
      </dgm:prSet>
      <dgm:spPr/>
    </dgm:pt>
    <dgm:pt modelId="{FC676BAE-04B5-4372-86CC-CFB4F074CBA3}" type="pres">
      <dgm:prSet presAssocID="{8BF6FEE7-17D5-4103-80F1-07E610694DE1}" presName="circ1TxSh" presStyleLbl="vennNode1" presStyleIdx="0" presStyleCnt="1" custLinFactY="4968" custLinFactNeighborX="5501" custLinFactNeighborY="100000"/>
      <dgm:spPr/>
      <dgm:t>
        <a:bodyPr/>
        <a:lstStyle/>
        <a:p>
          <a:endParaRPr lang="en-US"/>
        </a:p>
      </dgm:t>
    </dgm:pt>
  </dgm:ptLst>
  <dgm:cxnLst>
    <dgm:cxn modelId="{C4504FF8-8B48-4C46-9D8E-58BF58F59540}" type="presOf" srcId="{6E09FCE2-CD58-476D-BADD-D1CC9D2E8310}" destId="{9C061277-AE00-4B69-BA2C-D892140202A9}" srcOrd="0" destOrd="0" presId="urn:microsoft.com/office/officeart/2005/8/layout/venn1"/>
    <dgm:cxn modelId="{2D4F18FB-F130-455B-8091-D55600F7F6DC}" type="presOf" srcId="{8BF6FEE7-17D5-4103-80F1-07E610694DE1}" destId="{FC676BAE-04B5-4372-86CC-CFB4F074CBA3}" srcOrd="0" destOrd="0" presId="urn:microsoft.com/office/officeart/2005/8/layout/venn1"/>
    <dgm:cxn modelId="{CC08D39F-4055-4CAB-9DCA-35F745360F40}" srcId="{6E09FCE2-CD58-476D-BADD-D1CC9D2E8310}" destId="{8BF6FEE7-17D5-4103-80F1-07E610694DE1}" srcOrd="0" destOrd="0" parTransId="{4108AE13-78E7-4506-9CA5-99DE4437B7B1}" sibTransId="{DFB5C12D-314F-4E26-A184-E32042C6BFC8}"/>
    <dgm:cxn modelId="{39483524-3576-47CB-B63E-F592E4C3A6CC}" type="presParOf" srcId="{9C061277-AE00-4B69-BA2C-D892140202A9}" destId="{FC676BAE-04B5-4372-86CC-CFB4F074CBA3}" srcOrd="0"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E09FCE2-CD58-476D-BADD-D1CC9D2E8310}" type="doc">
      <dgm:prSet loTypeId="urn:microsoft.com/office/officeart/2005/8/layout/venn1" loCatId="relationship" qsTypeId="urn:microsoft.com/office/officeart/2005/8/quickstyle/simple1" qsCatId="simple" csTypeId="urn:microsoft.com/office/officeart/2005/8/colors/accent1_2" csCatId="accent1" phldr="1"/>
      <dgm:spPr/>
    </dgm:pt>
    <dgm:pt modelId="{8BF6FEE7-17D5-4103-80F1-07E610694DE1}">
      <dgm:prSet phldrT="[Text]"/>
      <dgm:spPr/>
      <dgm:t>
        <a:bodyPr/>
        <a:lstStyle/>
        <a:p>
          <a:r>
            <a:rPr lang="en-US" dirty="0"/>
            <a:t>Measurement</a:t>
          </a:r>
        </a:p>
      </dgm:t>
    </dgm:pt>
    <dgm:pt modelId="{4108AE13-78E7-4506-9CA5-99DE4437B7B1}" type="parTrans" cxnId="{CC08D39F-4055-4CAB-9DCA-35F745360F40}">
      <dgm:prSet/>
      <dgm:spPr/>
      <dgm:t>
        <a:bodyPr/>
        <a:lstStyle/>
        <a:p>
          <a:endParaRPr lang="en-US"/>
        </a:p>
      </dgm:t>
    </dgm:pt>
    <dgm:pt modelId="{DFB5C12D-314F-4E26-A184-E32042C6BFC8}" type="sibTrans" cxnId="{CC08D39F-4055-4CAB-9DCA-35F745360F40}">
      <dgm:prSet/>
      <dgm:spPr/>
      <dgm:t>
        <a:bodyPr/>
        <a:lstStyle/>
        <a:p>
          <a:endParaRPr lang="en-US"/>
        </a:p>
      </dgm:t>
    </dgm:pt>
    <dgm:pt modelId="{9C061277-AE00-4B69-BA2C-D892140202A9}" type="pres">
      <dgm:prSet presAssocID="{6E09FCE2-CD58-476D-BADD-D1CC9D2E8310}" presName="compositeShape" presStyleCnt="0">
        <dgm:presLayoutVars>
          <dgm:chMax val="7"/>
          <dgm:dir/>
          <dgm:resizeHandles val="exact"/>
        </dgm:presLayoutVars>
      </dgm:prSet>
      <dgm:spPr/>
    </dgm:pt>
    <dgm:pt modelId="{FC676BAE-04B5-4372-86CC-CFB4F074CBA3}" type="pres">
      <dgm:prSet presAssocID="{8BF6FEE7-17D5-4103-80F1-07E610694DE1}" presName="circ1TxSh" presStyleLbl="vennNode1" presStyleIdx="0" presStyleCnt="1" custLinFactY="4968" custLinFactNeighborX="5501" custLinFactNeighborY="100000"/>
      <dgm:spPr/>
      <dgm:t>
        <a:bodyPr/>
        <a:lstStyle/>
        <a:p>
          <a:endParaRPr lang="en-US"/>
        </a:p>
      </dgm:t>
    </dgm:pt>
  </dgm:ptLst>
  <dgm:cxnLst>
    <dgm:cxn modelId="{C4504FF8-8B48-4C46-9D8E-58BF58F59540}" type="presOf" srcId="{6E09FCE2-CD58-476D-BADD-D1CC9D2E8310}" destId="{9C061277-AE00-4B69-BA2C-D892140202A9}" srcOrd="0" destOrd="0" presId="urn:microsoft.com/office/officeart/2005/8/layout/venn1"/>
    <dgm:cxn modelId="{2D4F18FB-F130-455B-8091-D55600F7F6DC}" type="presOf" srcId="{8BF6FEE7-17D5-4103-80F1-07E610694DE1}" destId="{FC676BAE-04B5-4372-86CC-CFB4F074CBA3}" srcOrd="0" destOrd="0" presId="urn:microsoft.com/office/officeart/2005/8/layout/venn1"/>
    <dgm:cxn modelId="{CC08D39F-4055-4CAB-9DCA-35F745360F40}" srcId="{6E09FCE2-CD58-476D-BADD-D1CC9D2E8310}" destId="{8BF6FEE7-17D5-4103-80F1-07E610694DE1}" srcOrd="0" destOrd="0" parTransId="{4108AE13-78E7-4506-9CA5-99DE4437B7B1}" sibTransId="{DFB5C12D-314F-4E26-A184-E32042C6BFC8}"/>
    <dgm:cxn modelId="{39483524-3576-47CB-B63E-F592E4C3A6CC}" type="presParOf" srcId="{9C061277-AE00-4B69-BA2C-D892140202A9}" destId="{FC676BAE-04B5-4372-86CC-CFB4F074CBA3}" srcOrd="0"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E09FCE2-CD58-476D-BADD-D1CC9D2E8310}" type="doc">
      <dgm:prSet loTypeId="urn:microsoft.com/office/officeart/2005/8/layout/venn1" loCatId="relationship" qsTypeId="urn:microsoft.com/office/officeart/2005/8/quickstyle/simple1" qsCatId="simple" csTypeId="urn:microsoft.com/office/officeart/2005/8/colors/accent1_2" csCatId="accent1" phldr="1"/>
      <dgm:spPr/>
    </dgm:pt>
    <dgm:pt modelId="{8BF6FEE7-17D5-4103-80F1-07E610694DE1}">
      <dgm:prSet phldrT="[Text]" custT="1"/>
      <dgm:spPr>
        <a:solidFill>
          <a:srgbClr val="C00000">
            <a:alpha val="50000"/>
          </a:srgbClr>
        </a:solidFill>
      </dgm:spPr>
      <dgm:t>
        <a:bodyPr/>
        <a:lstStyle/>
        <a:p>
          <a:r>
            <a:rPr lang="en-US" sz="1400" dirty="0"/>
            <a:t>Reporting</a:t>
          </a:r>
        </a:p>
      </dgm:t>
    </dgm:pt>
    <dgm:pt modelId="{4108AE13-78E7-4506-9CA5-99DE4437B7B1}" type="parTrans" cxnId="{CC08D39F-4055-4CAB-9DCA-35F745360F40}">
      <dgm:prSet/>
      <dgm:spPr/>
      <dgm:t>
        <a:bodyPr/>
        <a:lstStyle/>
        <a:p>
          <a:endParaRPr lang="en-US"/>
        </a:p>
      </dgm:t>
    </dgm:pt>
    <dgm:pt modelId="{DFB5C12D-314F-4E26-A184-E32042C6BFC8}" type="sibTrans" cxnId="{CC08D39F-4055-4CAB-9DCA-35F745360F40}">
      <dgm:prSet/>
      <dgm:spPr/>
      <dgm:t>
        <a:bodyPr/>
        <a:lstStyle/>
        <a:p>
          <a:endParaRPr lang="en-US"/>
        </a:p>
      </dgm:t>
    </dgm:pt>
    <dgm:pt modelId="{9C061277-AE00-4B69-BA2C-D892140202A9}" type="pres">
      <dgm:prSet presAssocID="{6E09FCE2-CD58-476D-BADD-D1CC9D2E8310}" presName="compositeShape" presStyleCnt="0">
        <dgm:presLayoutVars>
          <dgm:chMax val="7"/>
          <dgm:dir/>
          <dgm:resizeHandles val="exact"/>
        </dgm:presLayoutVars>
      </dgm:prSet>
      <dgm:spPr/>
    </dgm:pt>
    <dgm:pt modelId="{FC676BAE-04B5-4372-86CC-CFB4F074CBA3}" type="pres">
      <dgm:prSet presAssocID="{8BF6FEE7-17D5-4103-80F1-07E610694DE1}" presName="circ1TxSh" presStyleLbl="vennNode1" presStyleIdx="0" presStyleCnt="1" custLinFactY="4968" custLinFactNeighborX="5501" custLinFactNeighborY="100000"/>
      <dgm:spPr/>
      <dgm:t>
        <a:bodyPr/>
        <a:lstStyle/>
        <a:p>
          <a:endParaRPr lang="en-US"/>
        </a:p>
      </dgm:t>
    </dgm:pt>
  </dgm:ptLst>
  <dgm:cxnLst>
    <dgm:cxn modelId="{C4504FF8-8B48-4C46-9D8E-58BF58F59540}" type="presOf" srcId="{6E09FCE2-CD58-476D-BADD-D1CC9D2E8310}" destId="{9C061277-AE00-4B69-BA2C-D892140202A9}" srcOrd="0" destOrd="0" presId="urn:microsoft.com/office/officeart/2005/8/layout/venn1"/>
    <dgm:cxn modelId="{2D4F18FB-F130-455B-8091-D55600F7F6DC}" type="presOf" srcId="{8BF6FEE7-17D5-4103-80F1-07E610694DE1}" destId="{FC676BAE-04B5-4372-86CC-CFB4F074CBA3}" srcOrd="0" destOrd="0" presId="urn:microsoft.com/office/officeart/2005/8/layout/venn1"/>
    <dgm:cxn modelId="{CC08D39F-4055-4CAB-9DCA-35F745360F40}" srcId="{6E09FCE2-CD58-476D-BADD-D1CC9D2E8310}" destId="{8BF6FEE7-17D5-4103-80F1-07E610694DE1}" srcOrd="0" destOrd="0" parTransId="{4108AE13-78E7-4506-9CA5-99DE4437B7B1}" sibTransId="{DFB5C12D-314F-4E26-A184-E32042C6BFC8}"/>
    <dgm:cxn modelId="{39483524-3576-47CB-B63E-F592E4C3A6CC}" type="presParOf" srcId="{9C061277-AE00-4B69-BA2C-D892140202A9}" destId="{FC676BAE-04B5-4372-86CC-CFB4F074CBA3}" srcOrd="0"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6E09FCE2-CD58-476D-BADD-D1CC9D2E8310}" type="doc">
      <dgm:prSet loTypeId="urn:microsoft.com/office/officeart/2005/8/layout/venn1" loCatId="relationship" qsTypeId="urn:microsoft.com/office/officeart/2005/8/quickstyle/simple1" qsCatId="simple" csTypeId="urn:microsoft.com/office/officeart/2005/8/colors/accent1_2" csCatId="accent1" phldr="1"/>
      <dgm:spPr/>
    </dgm:pt>
    <dgm:pt modelId="{8BF6FEE7-17D5-4103-80F1-07E610694DE1}">
      <dgm:prSet phldrT="[Text]" custT="1"/>
      <dgm:spPr>
        <a:solidFill>
          <a:srgbClr val="C00000">
            <a:alpha val="50000"/>
          </a:srgbClr>
        </a:solidFill>
      </dgm:spPr>
      <dgm:t>
        <a:bodyPr/>
        <a:lstStyle/>
        <a:p>
          <a:r>
            <a:rPr lang="en-US" sz="1400" dirty="0"/>
            <a:t>Reporting</a:t>
          </a:r>
        </a:p>
      </dgm:t>
    </dgm:pt>
    <dgm:pt modelId="{4108AE13-78E7-4506-9CA5-99DE4437B7B1}" type="parTrans" cxnId="{CC08D39F-4055-4CAB-9DCA-35F745360F40}">
      <dgm:prSet/>
      <dgm:spPr/>
      <dgm:t>
        <a:bodyPr/>
        <a:lstStyle/>
        <a:p>
          <a:endParaRPr lang="en-US"/>
        </a:p>
      </dgm:t>
    </dgm:pt>
    <dgm:pt modelId="{DFB5C12D-314F-4E26-A184-E32042C6BFC8}" type="sibTrans" cxnId="{CC08D39F-4055-4CAB-9DCA-35F745360F40}">
      <dgm:prSet/>
      <dgm:spPr/>
      <dgm:t>
        <a:bodyPr/>
        <a:lstStyle/>
        <a:p>
          <a:endParaRPr lang="en-US"/>
        </a:p>
      </dgm:t>
    </dgm:pt>
    <dgm:pt modelId="{9C061277-AE00-4B69-BA2C-D892140202A9}" type="pres">
      <dgm:prSet presAssocID="{6E09FCE2-CD58-476D-BADD-D1CC9D2E8310}" presName="compositeShape" presStyleCnt="0">
        <dgm:presLayoutVars>
          <dgm:chMax val="7"/>
          <dgm:dir/>
          <dgm:resizeHandles val="exact"/>
        </dgm:presLayoutVars>
      </dgm:prSet>
      <dgm:spPr/>
    </dgm:pt>
    <dgm:pt modelId="{FC676BAE-04B5-4372-86CC-CFB4F074CBA3}" type="pres">
      <dgm:prSet presAssocID="{8BF6FEE7-17D5-4103-80F1-07E610694DE1}" presName="circ1TxSh" presStyleLbl="vennNode1" presStyleIdx="0" presStyleCnt="1" custLinFactY="4968" custLinFactNeighborX="5501" custLinFactNeighborY="100000"/>
      <dgm:spPr/>
      <dgm:t>
        <a:bodyPr/>
        <a:lstStyle/>
        <a:p>
          <a:endParaRPr lang="en-US"/>
        </a:p>
      </dgm:t>
    </dgm:pt>
  </dgm:ptLst>
  <dgm:cxnLst>
    <dgm:cxn modelId="{C4504FF8-8B48-4C46-9D8E-58BF58F59540}" type="presOf" srcId="{6E09FCE2-CD58-476D-BADD-D1CC9D2E8310}" destId="{9C061277-AE00-4B69-BA2C-D892140202A9}" srcOrd="0" destOrd="0" presId="urn:microsoft.com/office/officeart/2005/8/layout/venn1"/>
    <dgm:cxn modelId="{2D4F18FB-F130-455B-8091-D55600F7F6DC}" type="presOf" srcId="{8BF6FEE7-17D5-4103-80F1-07E610694DE1}" destId="{FC676BAE-04B5-4372-86CC-CFB4F074CBA3}" srcOrd="0" destOrd="0" presId="urn:microsoft.com/office/officeart/2005/8/layout/venn1"/>
    <dgm:cxn modelId="{CC08D39F-4055-4CAB-9DCA-35F745360F40}" srcId="{6E09FCE2-CD58-476D-BADD-D1CC9D2E8310}" destId="{8BF6FEE7-17D5-4103-80F1-07E610694DE1}" srcOrd="0" destOrd="0" parTransId="{4108AE13-78E7-4506-9CA5-99DE4437B7B1}" sibTransId="{DFB5C12D-314F-4E26-A184-E32042C6BFC8}"/>
    <dgm:cxn modelId="{39483524-3576-47CB-B63E-F592E4C3A6CC}" type="presParOf" srcId="{9C061277-AE00-4B69-BA2C-D892140202A9}" destId="{FC676BAE-04B5-4372-86CC-CFB4F074CBA3}" srcOrd="0"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E09FCE2-CD58-476D-BADD-D1CC9D2E8310}" type="doc">
      <dgm:prSet loTypeId="urn:microsoft.com/office/officeart/2005/8/layout/venn1" loCatId="relationship" qsTypeId="urn:microsoft.com/office/officeart/2005/8/quickstyle/simple1" qsCatId="simple" csTypeId="urn:microsoft.com/office/officeart/2005/8/colors/accent1_2" csCatId="accent1" phldr="1"/>
      <dgm:spPr/>
    </dgm:pt>
    <dgm:pt modelId="{8BF6FEE7-17D5-4103-80F1-07E610694DE1}">
      <dgm:prSet phldrT="[Text]" custT="1"/>
      <dgm:spPr>
        <a:solidFill>
          <a:srgbClr val="C00000">
            <a:alpha val="50000"/>
          </a:srgbClr>
        </a:solidFill>
      </dgm:spPr>
      <dgm:t>
        <a:bodyPr/>
        <a:lstStyle/>
        <a:p>
          <a:r>
            <a:rPr lang="en-US" sz="1400" dirty="0"/>
            <a:t>Reporting</a:t>
          </a:r>
        </a:p>
      </dgm:t>
    </dgm:pt>
    <dgm:pt modelId="{4108AE13-78E7-4506-9CA5-99DE4437B7B1}" type="parTrans" cxnId="{CC08D39F-4055-4CAB-9DCA-35F745360F40}">
      <dgm:prSet/>
      <dgm:spPr/>
      <dgm:t>
        <a:bodyPr/>
        <a:lstStyle/>
        <a:p>
          <a:endParaRPr lang="en-US"/>
        </a:p>
      </dgm:t>
    </dgm:pt>
    <dgm:pt modelId="{DFB5C12D-314F-4E26-A184-E32042C6BFC8}" type="sibTrans" cxnId="{CC08D39F-4055-4CAB-9DCA-35F745360F40}">
      <dgm:prSet/>
      <dgm:spPr/>
      <dgm:t>
        <a:bodyPr/>
        <a:lstStyle/>
        <a:p>
          <a:endParaRPr lang="en-US"/>
        </a:p>
      </dgm:t>
    </dgm:pt>
    <dgm:pt modelId="{9C061277-AE00-4B69-BA2C-D892140202A9}" type="pres">
      <dgm:prSet presAssocID="{6E09FCE2-CD58-476D-BADD-D1CC9D2E8310}" presName="compositeShape" presStyleCnt="0">
        <dgm:presLayoutVars>
          <dgm:chMax val="7"/>
          <dgm:dir/>
          <dgm:resizeHandles val="exact"/>
        </dgm:presLayoutVars>
      </dgm:prSet>
      <dgm:spPr/>
    </dgm:pt>
    <dgm:pt modelId="{FC676BAE-04B5-4372-86CC-CFB4F074CBA3}" type="pres">
      <dgm:prSet presAssocID="{8BF6FEE7-17D5-4103-80F1-07E610694DE1}" presName="circ1TxSh" presStyleLbl="vennNode1" presStyleIdx="0" presStyleCnt="1" custLinFactY="4968" custLinFactNeighborX="5501" custLinFactNeighborY="100000"/>
      <dgm:spPr/>
      <dgm:t>
        <a:bodyPr/>
        <a:lstStyle/>
        <a:p>
          <a:endParaRPr lang="en-US"/>
        </a:p>
      </dgm:t>
    </dgm:pt>
  </dgm:ptLst>
  <dgm:cxnLst>
    <dgm:cxn modelId="{C4504FF8-8B48-4C46-9D8E-58BF58F59540}" type="presOf" srcId="{6E09FCE2-CD58-476D-BADD-D1CC9D2E8310}" destId="{9C061277-AE00-4B69-BA2C-D892140202A9}" srcOrd="0" destOrd="0" presId="urn:microsoft.com/office/officeart/2005/8/layout/venn1"/>
    <dgm:cxn modelId="{2D4F18FB-F130-455B-8091-D55600F7F6DC}" type="presOf" srcId="{8BF6FEE7-17D5-4103-80F1-07E610694DE1}" destId="{FC676BAE-04B5-4372-86CC-CFB4F074CBA3}" srcOrd="0" destOrd="0" presId="urn:microsoft.com/office/officeart/2005/8/layout/venn1"/>
    <dgm:cxn modelId="{CC08D39F-4055-4CAB-9DCA-35F745360F40}" srcId="{6E09FCE2-CD58-476D-BADD-D1CC9D2E8310}" destId="{8BF6FEE7-17D5-4103-80F1-07E610694DE1}" srcOrd="0" destOrd="0" parTransId="{4108AE13-78E7-4506-9CA5-99DE4437B7B1}" sibTransId="{DFB5C12D-314F-4E26-A184-E32042C6BFC8}"/>
    <dgm:cxn modelId="{39483524-3576-47CB-B63E-F592E4C3A6CC}" type="presParOf" srcId="{9C061277-AE00-4B69-BA2C-D892140202A9}" destId="{FC676BAE-04B5-4372-86CC-CFB4F074CBA3}" srcOrd="0"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6E09FCE2-CD58-476D-BADD-D1CC9D2E8310}" type="doc">
      <dgm:prSet loTypeId="urn:microsoft.com/office/officeart/2005/8/layout/venn1" loCatId="relationship" qsTypeId="urn:microsoft.com/office/officeart/2005/8/quickstyle/simple1" qsCatId="simple" csTypeId="urn:microsoft.com/office/officeart/2005/8/colors/accent1_2" csCatId="accent1" phldr="1"/>
      <dgm:spPr/>
    </dgm:pt>
    <dgm:pt modelId="{8BF6FEE7-17D5-4103-80F1-07E610694DE1}">
      <dgm:prSet phldrT="[Text]" custT="1"/>
      <dgm:spPr>
        <a:solidFill>
          <a:srgbClr val="C00000">
            <a:alpha val="50000"/>
          </a:srgbClr>
        </a:solidFill>
      </dgm:spPr>
      <dgm:t>
        <a:bodyPr/>
        <a:lstStyle/>
        <a:p>
          <a:r>
            <a:rPr lang="en-US" sz="1400" dirty="0"/>
            <a:t>Reporting</a:t>
          </a:r>
        </a:p>
      </dgm:t>
    </dgm:pt>
    <dgm:pt modelId="{4108AE13-78E7-4506-9CA5-99DE4437B7B1}" type="parTrans" cxnId="{CC08D39F-4055-4CAB-9DCA-35F745360F40}">
      <dgm:prSet/>
      <dgm:spPr/>
      <dgm:t>
        <a:bodyPr/>
        <a:lstStyle/>
        <a:p>
          <a:endParaRPr lang="en-US"/>
        </a:p>
      </dgm:t>
    </dgm:pt>
    <dgm:pt modelId="{DFB5C12D-314F-4E26-A184-E32042C6BFC8}" type="sibTrans" cxnId="{CC08D39F-4055-4CAB-9DCA-35F745360F40}">
      <dgm:prSet/>
      <dgm:spPr/>
      <dgm:t>
        <a:bodyPr/>
        <a:lstStyle/>
        <a:p>
          <a:endParaRPr lang="en-US"/>
        </a:p>
      </dgm:t>
    </dgm:pt>
    <dgm:pt modelId="{9C061277-AE00-4B69-BA2C-D892140202A9}" type="pres">
      <dgm:prSet presAssocID="{6E09FCE2-CD58-476D-BADD-D1CC9D2E8310}" presName="compositeShape" presStyleCnt="0">
        <dgm:presLayoutVars>
          <dgm:chMax val="7"/>
          <dgm:dir/>
          <dgm:resizeHandles val="exact"/>
        </dgm:presLayoutVars>
      </dgm:prSet>
      <dgm:spPr/>
    </dgm:pt>
    <dgm:pt modelId="{FC676BAE-04B5-4372-86CC-CFB4F074CBA3}" type="pres">
      <dgm:prSet presAssocID="{8BF6FEE7-17D5-4103-80F1-07E610694DE1}" presName="circ1TxSh" presStyleLbl="vennNode1" presStyleIdx="0" presStyleCnt="1" custLinFactY="4968" custLinFactNeighborX="5501" custLinFactNeighborY="100000"/>
      <dgm:spPr/>
      <dgm:t>
        <a:bodyPr/>
        <a:lstStyle/>
        <a:p>
          <a:endParaRPr lang="en-US"/>
        </a:p>
      </dgm:t>
    </dgm:pt>
  </dgm:ptLst>
  <dgm:cxnLst>
    <dgm:cxn modelId="{C4504FF8-8B48-4C46-9D8E-58BF58F59540}" type="presOf" srcId="{6E09FCE2-CD58-476D-BADD-D1CC9D2E8310}" destId="{9C061277-AE00-4B69-BA2C-D892140202A9}" srcOrd="0" destOrd="0" presId="urn:microsoft.com/office/officeart/2005/8/layout/venn1"/>
    <dgm:cxn modelId="{2D4F18FB-F130-455B-8091-D55600F7F6DC}" type="presOf" srcId="{8BF6FEE7-17D5-4103-80F1-07E610694DE1}" destId="{FC676BAE-04B5-4372-86CC-CFB4F074CBA3}" srcOrd="0" destOrd="0" presId="urn:microsoft.com/office/officeart/2005/8/layout/venn1"/>
    <dgm:cxn modelId="{CC08D39F-4055-4CAB-9DCA-35F745360F40}" srcId="{6E09FCE2-CD58-476D-BADD-D1CC9D2E8310}" destId="{8BF6FEE7-17D5-4103-80F1-07E610694DE1}" srcOrd="0" destOrd="0" parTransId="{4108AE13-78E7-4506-9CA5-99DE4437B7B1}" sibTransId="{DFB5C12D-314F-4E26-A184-E32042C6BFC8}"/>
    <dgm:cxn modelId="{39483524-3576-47CB-B63E-F592E4C3A6CC}" type="presParOf" srcId="{9C061277-AE00-4B69-BA2C-D892140202A9}" destId="{FC676BAE-04B5-4372-86CC-CFB4F074CBA3}" srcOrd="0" destOrd="0" presId="urn:microsoft.com/office/officeart/2005/8/layout/ven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6E09FCE2-CD58-476D-BADD-D1CC9D2E8310}" type="doc">
      <dgm:prSet loTypeId="urn:microsoft.com/office/officeart/2005/8/layout/venn1" loCatId="relationship" qsTypeId="urn:microsoft.com/office/officeart/2005/8/quickstyle/simple1" qsCatId="simple" csTypeId="urn:microsoft.com/office/officeart/2005/8/colors/accent1_2" csCatId="accent1" phldr="1"/>
      <dgm:spPr/>
    </dgm:pt>
    <dgm:pt modelId="{8BF6FEE7-17D5-4103-80F1-07E610694DE1}">
      <dgm:prSet phldrT="[Text]" custT="1"/>
      <dgm:spPr>
        <a:solidFill>
          <a:srgbClr val="C00000">
            <a:alpha val="50000"/>
          </a:srgbClr>
        </a:solidFill>
      </dgm:spPr>
      <dgm:t>
        <a:bodyPr/>
        <a:lstStyle/>
        <a:p>
          <a:r>
            <a:rPr lang="en-US" sz="1400" dirty="0"/>
            <a:t>Reporting</a:t>
          </a:r>
        </a:p>
      </dgm:t>
    </dgm:pt>
    <dgm:pt modelId="{4108AE13-78E7-4506-9CA5-99DE4437B7B1}" type="parTrans" cxnId="{CC08D39F-4055-4CAB-9DCA-35F745360F40}">
      <dgm:prSet/>
      <dgm:spPr/>
      <dgm:t>
        <a:bodyPr/>
        <a:lstStyle/>
        <a:p>
          <a:endParaRPr lang="en-US"/>
        </a:p>
      </dgm:t>
    </dgm:pt>
    <dgm:pt modelId="{DFB5C12D-314F-4E26-A184-E32042C6BFC8}" type="sibTrans" cxnId="{CC08D39F-4055-4CAB-9DCA-35F745360F40}">
      <dgm:prSet/>
      <dgm:spPr/>
      <dgm:t>
        <a:bodyPr/>
        <a:lstStyle/>
        <a:p>
          <a:endParaRPr lang="en-US"/>
        </a:p>
      </dgm:t>
    </dgm:pt>
    <dgm:pt modelId="{9C061277-AE00-4B69-BA2C-D892140202A9}" type="pres">
      <dgm:prSet presAssocID="{6E09FCE2-CD58-476D-BADD-D1CC9D2E8310}" presName="compositeShape" presStyleCnt="0">
        <dgm:presLayoutVars>
          <dgm:chMax val="7"/>
          <dgm:dir/>
          <dgm:resizeHandles val="exact"/>
        </dgm:presLayoutVars>
      </dgm:prSet>
      <dgm:spPr/>
    </dgm:pt>
    <dgm:pt modelId="{FC676BAE-04B5-4372-86CC-CFB4F074CBA3}" type="pres">
      <dgm:prSet presAssocID="{8BF6FEE7-17D5-4103-80F1-07E610694DE1}" presName="circ1TxSh" presStyleLbl="vennNode1" presStyleIdx="0" presStyleCnt="1" custLinFactY="4968" custLinFactNeighborX="5501" custLinFactNeighborY="100000"/>
      <dgm:spPr/>
      <dgm:t>
        <a:bodyPr/>
        <a:lstStyle/>
        <a:p>
          <a:endParaRPr lang="en-US"/>
        </a:p>
      </dgm:t>
    </dgm:pt>
  </dgm:ptLst>
  <dgm:cxnLst>
    <dgm:cxn modelId="{C4504FF8-8B48-4C46-9D8E-58BF58F59540}" type="presOf" srcId="{6E09FCE2-CD58-476D-BADD-D1CC9D2E8310}" destId="{9C061277-AE00-4B69-BA2C-D892140202A9}" srcOrd="0" destOrd="0" presId="urn:microsoft.com/office/officeart/2005/8/layout/venn1"/>
    <dgm:cxn modelId="{2D4F18FB-F130-455B-8091-D55600F7F6DC}" type="presOf" srcId="{8BF6FEE7-17D5-4103-80F1-07E610694DE1}" destId="{FC676BAE-04B5-4372-86CC-CFB4F074CBA3}" srcOrd="0" destOrd="0" presId="urn:microsoft.com/office/officeart/2005/8/layout/venn1"/>
    <dgm:cxn modelId="{CC08D39F-4055-4CAB-9DCA-35F745360F40}" srcId="{6E09FCE2-CD58-476D-BADD-D1CC9D2E8310}" destId="{8BF6FEE7-17D5-4103-80F1-07E610694DE1}" srcOrd="0" destOrd="0" parTransId="{4108AE13-78E7-4506-9CA5-99DE4437B7B1}" sibTransId="{DFB5C12D-314F-4E26-A184-E32042C6BFC8}"/>
    <dgm:cxn modelId="{39483524-3576-47CB-B63E-F592E4C3A6CC}" type="presParOf" srcId="{9C061277-AE00-4B69-BA2C-D892140202A9}" destId="{FC676BAE-04B5-4372-86CC-CFB4F074CBA3}" srcOrd="0"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6E09FCE2-CD58-476D-BADD-D1CC9D2E8310}" type="doc">
      <dgm:prSet loTypeId="urn:microsoft.com/office/officeart/2005/8/layout/venn1" loCatId="relationship" qsTypeId="urn:microsoft.com/office/officeart/2005/8/quickstyle/simple1" qsCatId="simple" csTypeId="urn:microsoft.com/office/officeart/2005/8/colors/accent1_2" csCatId="accent1" phldr="1"/>
      <dgm:spPr/>
    </dgm:pt>
    <dgm:pt modelId="{8BF6FEE7-17D5-4103-80F1-07E610694DE1}">
      <dgm:prSet phldrT="[Text]" custT="1"/>
      <dgm:spPr>
        <a:solidFill>
          <a:srgbClr val="C00000">
            <a:alpha val="50000"/>
          </a:srgbClr>
        </a:solidFill>
      </dgm:spPr>
      <dgm:t>
        <a:bodyPr/>
        <a:lstStyle/>
        <a:p>
          <a:r>
            <a:rPr lang="en-US" sz="1400" dirty="0"/>
            <a:t>Reporting</a:t>
          </a:r>
        </a:p>
      </dgm:t>
    </dgm:pt>
    <dgm:pt modelId="{4108AE13-78E7-4506-9CA5-99DE4437B7B1}" type="parTrans" cxnId="{CC08D39F-4055-4CAB-9DCA-35F745360F40}">
      <dgm:prSet/>
      <dgm:spPr/>
      <dgm:t>
        <a:bodyPr/>
        <a:lstStyle/>
        <a:p>
          <a:endParaRPr lang="en-US"/>
        </a:p>
      </dgm:t>
    </dgm:pt>
    <dgm:pt modelId="{DFB5C12D-314F-4E26-A184-E32042C6BFC8}" type="sibTrans" cxnId="{CC08D39F-4055-4CAB-9DCA-35F745360F40}">
      <dgm:prSet/>
      <dgm:spPr/>
      <dgm:t>
        <a:bodyPr/>
        <a:lstStyle/>
        <a:p>
          <a:endParaRPr lang="en-US"/>
        </a:p>
      </dgm:t>
    </dgm:pt>
    <dgm:pt modelId="{9C061277-AE00-4B69-BA2C-D892140202A9}" type="pres">
      <dgm:prSet presAssocID="{6E09FCE2-CD58-476D-BADD-D1CC9D2E8310}" presName="compositeShape" presStyleCnt="0">
        <dgm:presLayoutVars>
          <dgm:chMax val="7"/>
          <dgm:dir/>
          <dgm:resizeHandles val="exact"/>
        </dgm:presLayoutVars>
      </dgm:prSet>
      <dgm:spPr/>
    </dgm:pt>
    <dgm:pt modelId="{FC676BAE-04B5-4372-86CC-CFB4F074CBA3}" type="pres">
      <dgm:prSet presAssocID="{8BF6FEE7-17D5-4103-80F1-07E610694DE1}" presName="circ1TxSh" presStyleLbl="vennNode1" presStyleIdx="0" presStyleCnt="1" custLinFactY="4968" custLinFactNeighborX="5501" custLinFactNeighborY="100000"/>
      <dgm:spPr/>
      <dgm:t>
        <a:bodyPr/>
        <a:lstStyle/>
        <a:p>
          <a:endParaRPr lang="en-US"/>
        </a:p>
      </dgm:t>
    </dgm:pt>
  </dgm:ptLst>
  <dgm:cxnLst>
    <dgm:cxn modelId="{C4504FF8-8B48-4C46-9D8E-58BF58F59540}" type="presOf" srcId="{6E09FCE2-CD58-476D-BADD-D1CC9D2E8310}" destId="{9C061277-AE00-4B69-BA2C-D892140202A9}" srcOrd="0" destOrd="0" presId="urn:microsoft.com/office/officeart/2005/8/layout/venn1"/>
    <dgm:cxn modelId="{2D4F18FB-F130-455B-8091-D55600F7F6DC}" type="presOf" srcId="{8BF6FEE7-17D5-4103-80F1-07E610694DE1}" destId="{FC676BAE-04B5-4372-86CC-CFB4F074CBA3}" srcOrd="0" destOrd="0" presId="urn:microsoft.com/office/officeart/2005/8/layout/venn1"/>
    <dgm:cxn modelId="{CC08D39F-4055-4CAB-9DCA-35F745360F40}" srcId="{6E09FCE2-CD58-476D-BADD-D1CC9D2E8310}" destId="{8BF6FEE7-17D5-4103-80F1-07E610694DE1}" srcOrd="0" destOrd="0" parTransId="{4108AE13-78E7-4506-9CA5-99DE4437B7B1}" sibTransId="{DFB5C12D-314F-4E26-A184-E32042C6BFC8}"/>
    <dgm:cxn modelId="{39483524-3576-47CB-B63E-F592E4C3A6CC}" type="presParOf" srcId="{9C061277-AE00-4B69-BA2C-D892140202A9}" destId="{FC676BAE-04B5-4372-86CC-CFB4F074CBA3}" srcOrd="0"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6E09FCE2-CD58-476D-BADD-D1CC9D2E8310}" type="doc">
      <dgm:prSet loTypeId="urn:microsoft.com/office/officeart/2005/8/layout/venn1" loCatId="relationship" qsTypeId="urn:microsoft.com/office/officeart/2005/8/quickstyle/simple1" qsCatId="simple" csTypeId="urn:microsoft.com/office/officeart/2005/8/colors/accent1_2" csCatId="accent1" phldr="1"/>
      <dgm:spPr/>
    </dgm:pt>
    <dgm:pt modelId="{8BF6FEE7-17D5-4103-80F1-07E610694DE1}">
      <dgm:prSet phldrT="[Text]" custT="1"/>
      <dgm:spPr>
        <a:solidFill>
          <a:srgbClr val="C00000">
            <a:alpha val="50000"/>
          </a:srgbClr>
        </a:solidFill>
      </dgm:spPr>
      <dgm:t>
        <a:bodyPr/>
        <a:lstStyle/>
        <a:p>
          <a:r>
            <a:rPr lang="en-US" sz="1400" dirty="0"/>
            <a:t>Reporting</a:t>
          </a:r>
        </a:p>
      </dgm:t>
    </dgm:pt>
    <dgm:pt modelId="{4108AE13-78E7-4506-9CA5-99DE4437B7B1}" type="parTrans" cxnId="{CC08D39F-4055-4CAB-9DCA-35F745360F40}">
      <dgm:prSet/>
      <dgm:spPr/>
      <dgm:t>
        <a:bodyPr/>
        <a:lstStyle/>
        <a:p>
          <a:endParaRPr lang="en-US"/>
        </a:p>
      </dgm:t>
    </dgm:pt>
    <dgm:pt modelId="{DFB5C12D-314F-4E26-A184-E32042C6BFC8}" type="sibTrans" cxnId="{CC08D39F-4055-4CAB-9DCA-35F745360F40}">
      <dgm:prSet/>
      <dgm:spPr/>
      <dgm:t>
        <a:bodyPr/>
        <a:lstStyle/>
        <a:p>
          <a:endParaRPr lang="en-US"/>
        </a:p>
      </dgm:t>
    </dgm:pt>
    <dgm:pt modelId="{9C061277-AE00-4B69-BA2C-D892140202A9}" type="pres">
      <dgm:prSet presAssocID="{6E09FCE2-CD58-476D-BADD-D1CC9D2E8310}" presName="compositeShape" presStyleCnt="0">
        <dgm:presLayoutVars>
          <dgm:chMax val="7"/>
          <dgm:dir/>
          <dgm:resizeHandles val="exact"/>
        </dgm:presLayoutVars>
      </dgm:prSet>
      <dgm:spPr/>
    </dgm:pt>
    <dgm:pt modelId="{FC676BAE-04B5-4372-86CC-CFB4F074CBA3}" type="pres">
      <dgm:prSet presAssocID="{8BF6FEE7-17D5-4103-80F1-07E610694DE1}" presName="circ1TxSh" presStyleLbl="vennNode1" presStyleIdx="0" presStyleCnt="1" custLinFactY="4968" custLinFactNeighborX="5501" custLinFactNeighborY="100000"/>
      <dgm:spPr/>
      <dgm:t>
        <a:bodyPr/>
        <a:lstStyle/>
        <a:p>
          <a:endParaRPr lang="en-US"/>
        </a:p>
      </dgm:t>
    </dgm:pt>
  </dgm:ptLst>
  <dgm:cxnLst>
    <dgm:cxn modelId="{C4504FF8-8B48-4C46-9D8E-58BF58F59540}" type="presOf" srcId="{6E09FCE2-CD58-476D-BADD-D1CC9D2E8310}" destId="{9C061277-AE00-4B69-BA2C-D892140202A9}" srcOrd="0" destOrd="0" presId="urn:microsoft.com/office/officeart/2005/8/layout/venn1"/>
    <dgm:cxn modelId="{2D4F18FB-F130-455B-8091-D55600F7F6DC}" type="presOf" srcId="{8BF6FEE7-17D5-4103-80F1-07E610694DE1}" destId="{FC676BAE-04B5-4372-86CC-CFB4F074CBA3}" srcOrd="0" destOrd="0" presId="urn:microsoft.com/office/officeart/2005/8/layout/venn1"/>
    <dgm:cxn modelId="{CC08D39F-4055-4CAB-9DCA-35F745360F40}" srcId="{6E09FCE2-CD58-476D-BADD-D1CC9D2E8310}" destId="{8BF6FEE7-17D5-4103-80F1-07E610694DE1}" srcOrd="0" destOrd="0" parTransId="{4108AE13-78E7-4506-9CA5-99DE4437B7B1}" sibTransId="{DFB5C12D-314F-4E26-A184-E32042C6BFC8}"/>
    <dgm:cxn modelId="{39483524-3576-47CB-B63E-F592E4C3A6CC}" type="presParOf" srcId="{9C061277-AE00-4B69-BA2C-D892140202A9}" destId="{FC676BAE-04B5-4372-86CC-CFB4F074CBA3}" srcOrd="0"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6E09FCE2-CD58-476D-BADD-D1CC9D2E8310}" type="doc">
      <dgm:prSet loTypeId="urn:microsoft.com/office/officeart/2005/8/layout/venn1" loCatId="relationship" qsTypeId="urn:microsoft.com/office/officeart/2005/8/quickstyle/simple1" qsCatId="simple" csTypeId="urn:microsoft.com/office/officeart/2005/8/colors/accent1_2" csCatId="accent1" phldr="1"/>
      <dgm:spPr/>
    </dgm:pt>
    <dgm:pt modelId="{8BF6FEE7-17D5-4103-80F1-07E610694DE1}">
      <dgm:prSet phldrT="[Text]" custT="1"/>
      <dgm:spPr>
        <a:solidFill>
          <a:schemeClr val="accent3">
            <a:alpha val="50000"/>
          </a:schemeClr>
        </a:solidFill>
      </dgm:spPr>
      <dgm:t>
        <a:bodyPr/>
        <a:lstStyle/>
        <a:p>
          <a:r>
            <a:rPr lang="en-US" sz="1400" dirty="0"/>
            <a:t>Monitoring</a:t>
          </a:r>
        </a:p>
      </dgm:t>
    </dgm:pt>
    <dgm:pt modelId="{4108AE13-78E7-4506-9CA5-99DE4437B7B1}" type="parTrans" cxnId="{CC08D39F-4055-4CAB-9DCA-35F745360F40}">
      <dgm:prSet/>
      <dgm:spPr/>
      <dgm:t>
        <a:bodyPr/>
        <a:lstStyle/>
        <a:p>
          <a:endParaRPr lang="en-US"/>
        </a:p>
      </dgm:t>
    </dgm:pt>
    <dgm:pt modelId="{DFB5C12D-314F-4E26-A184-E32042C6BFC8}" type="sibTrans" cxnId="{CC08D39F-4055-4CAB-9DCA-35F745360F40}">
      <dgm:prSet/>
      <dgm:spPr/>
      <dgm:t>
        <a:bodyPr/>
        <a:lstStyle/>
        <a:p>
          <a:endParaRPr lang="en-US"/>
        </a:p>
      </dgm:t>
    </dgm:pt>
    <dgm:pt modelId="{9C061277-AE00-4B69-BA2C-D892140202A9}" type="pres">
      <dgm:prSet presAssocID="{6E09FCE2-CD58-476D-BADD-D1CC9D2E8310}" presName="compositeShape" presStyleCnt="0">
        <dgm:presLayoutVars>
          <dgm:chMax val="7"/>
          <dgm:dir/>
          <dgm:resizeHandles val="exact"/>
        </dgm:presLayoutVars>
      </dgm:prSet>
      <dgm:spPr/>
    </dgm:pt>
    <dgm:pt modelId="{FC676BAE-04B5-4372-86CC-CFB4F074CBA3}" type="pres">
      <dgm:prSet presAssocID="{8BF6FEE7-17D5-4103-80F1-07E610694DE1}" presName="circ1TxSh" presStyleLbl="vennNode1" presStyleIdx="0" presStyleCnt="1" custLinFactY="4968" custLinFactNeighborX="5501" custLinFactNeighborY="100000"/>
      <dgm:spPr/>
      <dgm:t>
        <a:bodyPr/>
        <a:lstStyle/>
        <a:p>
          <a:endParaRPr lang="en-US"/>
        </a:p>
      </dgm:t>
    </dgm:pt>
  </dgm:ptLst>
  <dgm:cxnLst>
    <dgm:cxn modelId="{C4504FF8-8B48-4C46-9D8E-58BF58F59540}" type="presOf" srcId="{6E09FCE2-CD58-476D-BADD-D1CC9D2E8310}" destId="{9C061277-AE00-4B69-BA2C-D892140202A9}" srcOrd="0" destOrd="0" presId="urn:microsoft.com/office/officeart/2005/8/layout/venn1"/>
    <dgm:cxn modelId="{2D4F18FB-F130-455B-8091-D55600F7F6DC}" type="presOf" srcId="{8BF6FEE7-17D5-4103-80F1-07E610694DE1}" destId="{FC676BAE-04B5-4372-86CC-CFB4F074CBA3}" srcOrd="0" destOrd="0" presId="urn:microsoft.com/office/officeart/2005/8/layout/venn1"/>
    <dgm:cxn modelId="{CC08D39F-4055-4CAB-9DCA-35F745360F40}" srcId="{6E09FCE2-CD58-476D-BADD-D1CC9D2E8310}" destId="{8BF6FEE7-17D5-4103-80F1-07E610694DE1}" srcOrd="0" destOrd="0" parTransId="{4108AE13-78E7-4506-9CA5-99DE4437B7B1}" sibTransId="{DFB5C12D-314F-4E26-A184-E32042C6BFC8}"/>
    <dgm:cxn modelId="{39483524-3576-47CB-B63E-F592E4C3A6CC}" type="presParOf" srcId="{9C061277-AE00-4B69-BA2C-D892140202A9}" destId="{FC676BAE-04B5-4372-86CC-CFB4F074CBA3}" srcOrd="0"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6E09FCE2-CD58-476D-BADD-D1CC9D2E8310}" type="doc">
      <dgm:prSet loTypeId="urn:microsoft.com/office/officeart/2005/8/layout/venn1" loCatId="relationship" qsTypeId="urn:microsoft.com/office/officeart/2005/8/quickstyle/simple1" qsCatId="simple" csTypeId="urn:microsoft.com/office/officeart/2005/8/colors/accent1_2" csCatId="accent1" phldr="1"/>
      <dgm:spPr/>
    </dgm:pt>
    <dgm:pt modelId="{8BF6FEE7-17D5-4103-80F1-07E610694DE1}">
      <dgm:prSet phldrT="[Text]" custT="1"/>
      <dgm:spPr>
        <a:solidFill>
          <a:schemeClr val="accent3">
            <a:alpha val="50000"/>
          </a:schemeClr>
        </a:solidFill>
      </dgm:spPr>
      <dgm:t>
        <a:bodyPr/>
        <a:lstStyle/>
        <a:p>
          <a:r>
            <a:rPr lang="en-US" sz="1400" dirty="0"/>
            <a:t>Monitoring</a:t>
          </a:r>
        </a:p>
      </dgm:t>
    </dgm:pt>
    <dgm:pt modelId="{4108AE13-78E7-4506-9CA5-99DE4437B7B1}" type="parTrans" cxnId="{CC08D39F-4055-4CAB-9DCA-35F745360F40}">
      <dgm:prSet/>
      <dgm:spPr/>
      <dgm:t>
        <a:bodyPr/>
        <a:lstStyle/>
        <a:p>
          <a:endParaRPr lang="en-US"/>
        </a:p>
      </dgm:t>
    </dgm:pt>
    <dgm:pt modelId="{DFB5C12D-314F-4E26-A184-E32042C6BFC8}" type="sibTrans" cxnId="{CC08D39F-4055-4CAB-9DCA-35F745360F40}">
      <dgm:prSet/>
      <dgm:spPr/>
      <dgm:t>
        <a:bodyPr/>
        <a:lstStyle/>
        <a:p>
          <a:endParaRPr lang="en-US"/>
        </a:p>
      </dgm:t>
    </dgm:pt>
    <dgm:pt modelId="{9C061277-AE00-4B69-BA2C-D892140202A9}" type="pres">
      <dgm:prSet presAssocID="{6E09FCE2-CD58-476D-BADD-D1CC9D2E8310}" presName="compositeShape" presStyleCnt="0">
        <dgm:presLayoutVars>
          <dgm:chMax val="7"/>
          <dgm:dir/>
          <dgm:resizeHandles val="exact"/>
        </dgm:presLayoutVars>
      </dgm:prSet>
      <dgm:spPr/>
    </dgm:pt>
    <dgm:pt modelId="{FC676BAE-04B5-4372-86CC-CFB4F074CBA3}" type="pres">
      <dgm:prSet presAssocID="{8BF6FEE7-17D5-4103-80F1-07E610694DE1}" presName="circ1TxSh" presStyleLbl="vennNode1" presStyleIdx="0" presStyleCnt="1" custLinFactY="4968" custLinFactNeighborX="5501" custLinFactNeighborY="100000"/>
      <dgm:spPr/>
      <dgm:t>
        <a:bodyPr/>
        <a:lstStyle/>
        <a:p>
          <a:endParaRPr lang="en-US"/>
        </a:p>
      </dgm:t>
    </dgm:pt>
  </dgm:ptLst>
  <dgm:cxnLst>
    <dgm:cxn modelId="{C4504FF8-8B48-4C46-9D8E-58BF58F59540}" type="presOf" srcId="{6E09FCE2-CD58-476D-BADD-D1CC9D2E8310}" destId="{9C061277-AE00-4B69-BA2C-D892140202A9}" srcOrd="0" destOrd="0" presId="urn:microsoft.com/office/officeart/2005/8/layout/venn1"/>
    <dgm:cxn modelId="{2D4F18FB-F130-455B-8091-D55600F7F6DC}" type="presOf" srcId="{8BF6FEE7-17D5-4103-80F1-07E610694DE1}" destId="{FC676BAE-04B5-4372-86CC-CFB4F074CBA3}" srcOrd="0" destOrd="0" presId="urn:microsoft.com/office/officeart/2005/8/layout/venn1"/>
    <dgm:cxn modelId="{CC08D39F-4055-4CAB-9DCA-35F745360F40}" srcId="{6E09FCE2-CD58-476D-BADD-D1CC9D2E8310}" destId="{8BF6FEE7-17D5-4103-80F1-07E610694DE1}" srcOrd="0" destOrd="0" parTransId="{4108AE13-78E7-4506-9CA5-99DE4437B7B1}" sibTransId="{DFB5C12D-314F-4E26-A184-E32042C6BFC8}"/>
    <dgm:cxn modelId="{39483524-3576-47CB-B63E-F592E4C3A6CC}" type="presParOf" srcId="{9C061277-AE00-4B69-BA2C-D892140202A9}" destId="{FC676BAE-04B5-4372-86CC-CFB4F074CBA3}" srcOrd="0"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6E09FCE2-CD58-476D-BADD-D1CC9D2E8310}" type="doc">
      <dgm:prSet loTypeId="urn:microsoft.com/office/officeart/2005/8/layout/venn1" loCatId="relationship" qsTypeId="urn:microsoft.com/office/officeart/2005/8/quickstyle/simple1" qsCatId="simple" csTypeId="urn:microsoft.com/office/officeart/2005/8/colors/accent1_2" csCatId="accent1" phldr="1"/>
      <dgm:spPr/>
    </dgm:pt>
    <dgm:pt modelId="{8BF6FEE7-17D5-4103-80F1-07E610694DE1}">
      <dgm:prSet phldrT="[Text]"/>
      <dgm:spPr/>
      <dgm:t>
        <a:bodyPr/>
        <a:lstStyle/>
        <a:p>
          <a:r>
            <a:rPr lang="en-US" dirty="0"/>
            <a:t>Measurement</a:t>
          </a:r>
        </a:p>
      </dgm:t>
    </dgm:pt>
    <dgm:pt modelId="{4108AE13-78E7-4506-9CA5-99DE4437B7B1}" type="parTrans" cxnId="{CC08D39F-4055-4CAB-9DCA-35F745360F40}">
      <dgm:prSet/>
      <dgm:spPr/>
      <dgm:t>
        <a:bodyPr/>
        <a:lstStyle/>
        <a:p>
          <a:endParaRPr lang="en-US"/>
        </a:p>
      </dgm:t>
    </dgm:pt>
    <dgm:pt modelId="{DFB5C12D-314F-4E26-A184-E32042C6BFC8}" type="sibTrans" cxnId="{CC08D39F-4055-4CAB-9DCA-35F745360F40}">
      <dgm:prSet/>
      <dgm:spPr/>
      <dgm:t>
        <a:bodyPr/>
        <a:lstStyle/>
        <a:p>
          <a:endParaRPr lang="en-US"/>
        </a:p>
      </dgm:t>
    </dgm:pt>
    <dgm:pt modelId="{FFF07527-9B75-4603-885F-98122885C0B7}">
      <dgm:prSet phldrT="[Text]"/>
      <dgm:spPr>
        <a:solidFill>
          <a:srgbClr val="C00000">
            <a:alpha val="50000"/>
          </a:srgbClr>
        </a:solidFill>
      </dgm:spPr>
      <dgm:t>
        <a:bodyPr/>
        <a:lstStyle/>
        <a:p>
          <a:r>
            <a:rPr lang="en-US" dirty="0"/>
            <a:t>Reporting</a:t>
          </a:r>
        </a:p>
      </dgm:t>
    </dgm:pt>
    <dgm:pt modelId="{94335CBD-2A46-44F3-88FD-CDFC5DFA3548}" type="parTrans" cxnId="{E39A2EDF-019E-47EF-92A3-A7FF534A680B}">
      <dgm:prSet/>
      <dgm:spPr/>
      <dgm:t>
        <a:bodyPr/>
        <a:lstStyle/>
        <a:p>
          <a:endParaRPr lang="en-US"/>
        </a:p>
      </dgm:t>
    </dgm:pt>
    <dgm:pt modelId="{1E6130C8-E2D0-4110-B704-2919AA7DDCF4}" type="sibTrans" cxnId="{E39A2EDF-019E-47EF-92A3-A7FF534A680B}">
      <dgm:prSet/>
      <dgm:spPr/>
      <dgm:t>
        <a:bodyPr/>
        <a:lstStyle/>
        <a:p>
          <a:endParaRPr lang="en-US"/>
        </a:p>
      </dgm:t>
    </dgm:pt>
    <dgm:pt modelId="{480C8F3D-1B97-4A32-9A82-B93893455441}">
      <dgm:prSet phldrT="[Text]"/>
      <dgm:spPr>
        <a:solidFill>
          <a:schemeClr val="accent3">
            <a:alpha val="50000"/>
          </a:schemeClr>
        </a:solidFill>
      </dgm:spPr>
      <dgm:t>
        <a:bodyPr/>
        <a:lstStyle/>
        <a:p>
          <a:r>
            <a:rPr lang="en-US" dirty="0"/>
            <a:t>Monitoring</a:t>
          </a:r>
        </a:p>
      </dgm:t>
    </dgm:pt>
    <dgm:pt modelId="{6B11CB07-2A4E-4C52-808B-0BACCE9D39B0}" type="parTrans" cxnId="{EF145823-9CA3-49B6-A9E3-24BC72EAE219}">
      <dgm:prSet/>
      <dgm:spPr/>
      <dgm:t>
        <a:bodyPr/>
        <a:lstStyle/>
        <a:p>
          <a:endParaRPr lang="en-US"/>
        </a:p>
      </dgm:t>
    </dgm:pt>
    <dgm:pt modelId="{6D4FC5DB-8D9E-4CC9-9147-FE5A1D151491}" type="sibTrans" cxnId="{EF145823-9CA3-49B6-A9E3-24BC72EAE219}">
      <dgm:prSet/>
      <dgm:spPr/>
      <dgm:t>
        <a:bodyPr/>
        <a:lstStyle/>
        <a:p>
          <a:endParaRPr lang="en-US"/>
        </a:p>
      </dgm:t>
    </dgm:pt>
    <dgm:pt modelId="{9C061277-AE00-4B69-BA2C-D892140202A9}" type="pres">
      <dgm:prSet presAssocID="{6E09FCE2-CD58-476D-BADD-D1CC9D2E8310}" presName="compositeShape" presStyleCnt="0">
        <dgm:presLayoutVars>
          <dgm:chMax val="7"/>
          <dgm:dir/>
          <dgm:resizeHandles val="exact"/>
        </dgm:presLayoutVars>
      </dgm:prSet>
      <dgm:spPr/>
    </dgm:pt>
    <dgm:pt modelId="{26B115BB-D9B2-430A-A52E-654F41BD213D}" type="pres">
      <dgm:prSet presAssocID="{8BF6FEE7-17D5-4103-80F1-07E610694DE1}" presName="circ1" presStyleLbl="vennNode1" presStyleIdx="0" presStyleCnt="3"/>
      <dgm:spPr/>
      <dgm:t>
        <a:bodyPr/>
        <a:lstStyle/>
        <a:p>
          <a:endParaRPr lang="en-US"/>
        </a:p>
      </dgm:t>
    </dgm:pt>
    <dgm:pt modelId="{57A3AC8C-C0C9-4651-A01C-913FE99AFC48}" type="pres">
      <dgm:prSet presAssocID="{8BF6FEE7-17D5-4103-80F1-07E610694DE1}" presName="circ1Tx" presStyleLbl="revTx" presStyleIdx="0" presStyleCnt="0">
        <dgm:presLayoutVars>
          <dgm:chMax val="0"/>
          <dgm:chPref val="0"/>
          <dgm:bulletEnabled val="1"/>
        </dgm:presLayoutVars>
      </dgm:prSet>
      <dgm:spPr/>
      <dgm:t>
        <a:bodyPr/>
        <a:lstStyle/>
        <a:p>
          <a:endParaRPr lang="en-US"/>
        </a:p>
      </dgm:t>
    </dgm:pt>
    <dgm:pt modelId="{5D2FB524-C2AC-44BF-BC47-9EA22D940691}" type="pres">
      <dgm:prSet presAssocID="{FFF07527-9B75-4603-885F-98122885C0B7}" presName="circ2" presStyleLbl="vennNode1" presStyleIdx="1" presStyleCnt="3"/>
      <dgm:spPr/>
      <dgm:t>
        <a:bodyPr/>
        <a:lstStyle/>
        <a:p>
          <a:endParaRPr lang="en-US"/>
        </a:p>
      </dgm:t>
    </dgm:pt>
    <dgm:pt modelId="{B1639E4A-BA2C-4D7A-A115-8FBF13714EF4}" type="pres">
      <dgm:prSet presAssocID="{FFF07527-9B75-4603-885F-98122885C0B7}" presName="circ2Tx" presStyleLbl="revTx" presStyleIdx="0" presStyleCnt="0">
        <dgm:presLayoutVars>
          <dgm:chMax val="0"/>
          <dgm:chPref val="0"/>
          <dgm:bulletEnabled val="1"/>
        </dgm:presLayoutVars>
      </dgm:prSet>
      <dgm:spPr/>
      <dgm:t>
        <a:bodyPr/>
        <a:lstStyle/>
        <a:p>
          <a:endParaRPr lang="en-US"/>
        </a:p>
      </dgm:t>
    </dgm:pt>
    <dgm:pt modelId="{F1E1C3D7-41B6-408E-8340-DF3A1184BFFD}" type="pres">
      <dgm:prSet presAssocID="{480C8F3D-1B97-4A32-9A82-B93893455441}" presName="circ3" presStyleLbl="vennNode1" presStyleIdx="2" presStyleCnt="3"/>
      <dgm:spPr/>
      <dgm:t>
        <a:bodyPr/>
        <a:lstStyle/>
        <a:p>
          <a:endParaRPr lang="en-US"/>
        </a:p>
      </dgm:t>
    </dgm:pt>
    <dgm:pt modelId="{89F21F54-BFA3-45F7-9936-FDE4E49027EC}" type="pres">
      <dgm:prSet presAssocID="{480C8F3D-1B97-4A32-9A82-B93893455441}" presName="circ3Tx" presStyleLbl="revTx" presStyleIdx="0" presStyleCnt="0">
        <dgm:presLayoutVars>
          <dgm:chMax val="0"/>
          <dgm:chPref val="0"/>
          <dgm:bulletEnabled val="1"/>
        </dgm:presLayoutVars>
      </dgm:prSet>
      <dgm:spPr/>
      <dgm:t>
        <a:bodyPr/>
        <a:lstStyle/>
        <a:p>
          <a:endParaRPr lang="en-US"/>
        </a:p>
      </dgm:t>
    </dgm:pt>
  </dgm:ptLst>
  <dgm:cxnLst>
    <dgm:cxn modelId="{C4504FF8-8B48-4C46-9D8E-58BF58F59540}" type="presOf" srcId="{6E09FCE2-CD58-476D-BADD-D1CC9D2E8310}" destId="{9C061277-AE00-4B69-BA2C-D892140202A9}" srcOrd="0" destOrd="0" presId="urn:microsoft.com/office/officeart/2005/8/layout/venn1"/>
    <dgm:cxn modelId="{E39A2EDF-019E-47EF-92A3-A7FF534A680B}" srcId="{6E09FCE2-CD58-476D-BADD-D1CC9D2E8310}" destId="{FFF07527-9B75-4603-885F-98122885C0B7}" srcOrd="1" destOrd="0" parTransId="{94335CBD-2A46-44F3-88FD-CDFC5DFA3548}" sibTransId="{1E6130C8-E2D0-4110-B704-2919AA7DDCF4}"/>
    <dgm:cxn modelId="{EF145823-9CA3-49B6-A9E3-24BC72EAE219}" srcId="{6E09FCE2-CD58-476D-BADD-D1CC9D2E8310}" destId="{480C8F3D-1B97-4A32-9A82-B93893455441}" srcOrd="2" destOrd="0" parTransId="{6B11CB07-2A4E-4C52-808B-0BACCE9D39B0}" sibTransId="{6D4FC5DB-8D9E-4CC9-9147-FE5A1D151491}"/>
    <dgm:cxn modelId="{5E1C04E4-0939-4B0C-A495-8FF908F65BED}" type="presOf" srcId="{480C8F3D-1B97-4A32-9A82-B93893455441}" destId="{F1E1C3D7-41B6-408E-8340-DF3A1184BFFD}" srcOrd="0" destOrd="0" presId="urn:microsoft.com/office/officeart/2005/8/layout/venn1"/>
    <dgm:cxn modelId="{ABC367C9-14AD-412E-97D6-9E0DF929875F}" type="presOf" srcId="{8BF6FEE7-17D5-4103-80F1-07E610694DE1}" destId="{26B115BB-D9B2-430A-A52E-654F41BD213D}" srcOrd="0" destOrd="0" presId="urn:microsoft.com/office/officeart/2005/8/layout/venn1"/>
    <dgm:cxn modelId="{55754220-3905-4F78-A567-A3131D36036B}" type="presOf" srcId="{FFF07527-9B75-4603-885F-98122885C0B7}" destId="{B1639E4A-BA2C-4D7A-A115-8FBF13714EF4}" srcOrd="1" destOrd="0" presId="urn:microsoft.com/office/officeart/2005/8/layout/venn1"/>
    <dgm:cxn modelId="{637FB776-E342-4032-8755-E323D158C489}" type="presOf" srcId="{FFF07527-9B75-4603-885F-98122885C0B7}" destId="{5D2FB524-C2AC-44BF-BC47-9EA22D940691}" srcOrd="0" destOrd="0" presId="urn:microsoft.com/office/officeart/2005/8/layout/venn1"/>
    <dgm:cxn modelId="{46B904F6-788B-4614-87B0-88A6DF329442}" type="presOf" srcId="{8BF6FEE7-17D5-4103-80F1-07E610694DE1}" destId="{57A3AC8C-C0C9-4651-A01C-913FE99AFC48}" srcOrd="1" destOrd="0" presId="urn:microsoft.com/office/officeart/2005/8/layout/venn1"/>
    <dgm:cxn modelId="{CC08D39F-4055-4CAB-9DCA-35F745360F40}" srcId="{6E09FCE2-CD58-476D-BADD-D1CC9D2E8310}" destId="{8BF6FEE7-17D5-4103-80F1-07E610694DE1}" srcOrd="0" destOrd="0" parTransId="{4108AE13-78E7-4506-9CA5-99DE4437B7B1}" sibTransId="{DFB5C12D-314F-4E26-A184-E32042C6BFC8}"/>
    <dgm:cxn modelId="{E698B02A-E400-4C02-B776-D956F11AE059}" type="presOf" srcId="{480C8F3D-1B97-4A32-9A82-B93893455441}" destId="{89F21F54-BFA3-45F7-9936-FDE4E49027EC}" srcOrd="1" destOrd="0" presId="urn:microsoft.com/office/officeart/2005/8/layout/venn1"/>
    <dgm:cxn modelId="{B86DECE7-EBD4-44AD-A91E-5C7F0A680432}" type="presParOf" srcId="{9C061277-AE00-4B69-BA2C-D892140202A9}" destId="{26B115BB-D9B2-430A-A52E-654F41BD213D}" srcOrd="0" destOrd="0" presId="urn:microsoft.com/office/officeart/2005/8/layout/venn1"/>
    <dgm:cxn modelId="{A6D983BE-F9F7-44F5-86E2-DBDB769A0BDF}" type="presParOf" srcId="{9C061277-AE00-4B69-BA2C-D892140202A9}" destId="{57A3AC8C-C0C9-4651-A01C-913FE99AFC48}" srcOrd="1" destOrd="0" presId="urn:microsoft.com/office/officeart/2005/8/layout/venn1"/>
    <dgm:cxn modelId="{A5459CCE-AED8-46C8-8D5D-4EBAEE207CAE}" type="presParOf" srcId="{9C061277-AE00-4B69-BA2C-D892140202A9}" destId="{5D2FB524-C2AC-44BF-BC47-9EA22D940691}" srcOrd="2" destOrd="0" presId="urn:microsoft.com/office/officeart/2005/8/layout/venn1"/>
    <dgm:cxn modelId="{EDA84493-16BC-4F23-9B33-2C3946EF04E6}" type="presParOf" srcId="{9C061277-AE00-4B69-BA2C-D892140202A9}" destId="{B1639E4A-BA2C-4D7A-A115-8FBF13714EF4}" srcOrd="3" destOrd="0" presId="urn:microsoft.com/office/officeart/2005/8/layout/venn1"/>
    <dgm:cxn modelId="{0B50448E-855C-48B4-8789-A1A8923B1BB7}" type="presParOf" srcId="{9C061277-AE00-4B69-BA2C-D892140202A9}" destId="{F1E1C3D7-41B6-408E-8340-DF3A1184BFFD}" srcOrd="4" destOrd="0" presId="urn:microsoft.com/office/officeart/2005/8/layout/venn1"/>
    <dgm:cxn modelId="{B78166B5-32DA-44DE-A4E4-615FEF214D28}" type="presParOf" srcId="{9C061277-AE00-4B69-BA2C-D892140202A9}" destId="{89F21F54-BFA3-45F7-9936-FDE4E49027EC}"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E697AA-041F-4312-9614-37688D8F4E67}">
      <dsp:nvSpPr>
        <dsp:cNvPr id="0" name=""/>
        <dsp:cNvSpPr/>
      </dsp:nvSpPr>
      <dsp:spPr>
        <a:xfrm>
          <a:off x="1281686" y="1376"/>
          <a:ext cx="1932428" cy="512117"/>
        </a:xfrm>
        <a:prstGeom prst="roundRect">
          <a:avLst>
            <a:gd name="adj" fmla="val 10000"/>
          </a:avLst>
        </a:prstGeom>
        <a:solidFill>
          <a:schemeClr val="tx1">
            <a:lumMod val="75000"/>
            <a:lumOff val="2500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b="0" kern="1200" dirty="0"/>
            <a:t>Daily News Screening</a:t>
          </a:r>
          <a:endParaRPr lang="en-GB" sz="1300" b="0" kern="1200" dirty="0"/>
        </a:p>
      </dsp:txBody>
      <dsp:txXfrm>
        <a:off x="1296685" y="16375"/>
        <a:ext cx="1902430" cy="482119"/>
      </dsp:txXfrm>
    </dsp:sp>
    <dsp:sp modelId="{A41EC4E6-12B0-42AA-9435-5D89815A69BC}">
      <dsp:nvSpPr>
        <dsp:cNvPr id="0" name=""/>
        <dsp:cNvSpPr/>
      </dsp:nvSpPr>
      <dsp:spPr>
        <a:xfrm rot="5400000">
          <a:off x="2151878" y="526297"/>
          <a:ext cx="192044" cy="230452"/>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GB" sz="800" kern="1200"/>
        </a:p>
      </dsp:txBody>
      <dsp:txXfrm rot="-5400000">
        <a:off x="2178765" y="545501"/>
        <a:ext cx="138272" cy="134431"/>
      </dsp:txXfrm>
    </dsp:sp>
    <dsp:sp modelId="{8713DB14-DC2A-4084-95B9-86703F8E56A3}">
      <dsp:nvSpPr>
        <dsp:cNvPr id="0" name=""/>
        <dsp:cNvSpPr/>
      </dsp:nvSpPr>
      <dsp:spPr>
        <a:xfrm>
          <a:off x="1281686" y="769553"/>
          <a:ext cx="1932428" cy="512117"/>
        </a:xfrm>
        <a:prstGeom prst="roundRect">
          <a:avLst>
            <a:gd name="adj" fmla="val 10000"/>
          </a:avLst>
        </a:prstGeom>
        <a:solidFill>
          <a:schemeClr val="tx1">
            <a:lumMod val="75000"/>
            <a:lumOff val="2500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b="0" kern="1200" dirty="0"/>
            <a:t>Daily Incident Creation</a:t>
          </a:r>
          <a:endParaRPr lang="en-GB" sz="1300" b="0" kern="1200" dirty="0"/>
        </a:p>
      </dsp:txBody>
      <dsp:txXfrm>
        <a:off x="1296685" y="784552"/>
        <a:ext cx="1902430" cy="482119"/>
      </dsp:txXfrm>
    </dsp:sp>
    <dsp:sp modelId="{49419EFD-BDD4-43A2-8F07-03B9777681BE}">
      <dsp:nvSpPr>
        <dsp:cNvPr id="0" name=""/>
        <dsp:cNvSpPr/>
      </dsp:nvSpPr>
      <dsp:spPr>
        <a:xfrm rot="5400000">
          <a:off x="2151878" y="1294473"/>
          <a:ext cx="192044" cy="230452"/>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GB" sz="800" kern="1200"/>
        </a:p>
      </dsp:txBody>
      <dsp:txXfrm rot="-5400000">
        <a:off x="2178765" y="1313677"/>
        <a:ext cx="138272" cy="134431"/>
      </dsp:txXfrm>
    </dsp:sp>
    <dsp:sp modelId="{2EA179A0-71C6-4441-B697-5688DD543B3A}">
      <dsp:nvSpPr>
        <dsp:cNvPr id="0" name=""/>
        <dsp:cNvSpPr/>
      </dsp:nvSpPr>
      <dsp:spPr>
        <a:xfrm>
          <a:off x="1281686" y="1537729"/>
          <a:ext cx="1932428" cy="512117"/>
        </a:xfrm>
        <a:prstGeom prst="roundRect">
          <a:avLst>
            <a:gd name="adj" fmla="val 10000"/>
          </a:avLst>
        </a:prstGeom>
        <a:solidFill>
          <a:schemeClr val="tx1">
            <a:lumMod val="75000"/>
            <a:lumOff val="2500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b="0" kern="1200" dirty="0"/>
            <a:t>Bi-weekly Event Updates</a:t>
          </a:r>
          <a:endParaRPr lang="en-GB" sz="1300" b="0" kern="1200" dirty="0"/>
        </a:p>
      </dsp:txBody>
      <dsp:txXfrm>
        <a:off x="1296685" y="1552728"/>
        <a:ext cx="1902430" cy="482119"/>
      </dsp:txXfrm>
    </dsp:sp>
    <dsp:sp modelId="{49BE6ECD-AF37-49D1-9654-F9DECC2B3490}">
      <dsp:nvSpPr>
        <dsp:cNvPr id="0" name=""/>
        <dsp:cNvSpPr/>
      </dsp:nvSpPr>
      <dsp:spPr>
        <a:xfrm rot="5400000">
          <a:off x="2151878" y="2062649"/>
          <a:ext cx="192044" cy="230452"/>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GB" sz="800" kern="1200"/>
        </a:p>
      </dsp:txBody>
      <dsp:txXfrm rot="-5400000">
        <a:off x="2178765" y="2081853"/>
        <a:ext cx="138272" cy="134431"/>
      </dsp:txXfrm>
    </dsp:sp>
    <dsp:sp modelId="{4EAE990B-AE0C-4945-B33D-C64749AC56CC}">
      <dsp:nvSpPr>
        <dsp:cNvPr id="0" name=""/>
        <dsp:cNvSpPr/>
      </dsp:nvSpPr>
      <dsp:spPr>
        <a:xfrm>
          <a:off x="1281686" y="2305905"/>
          <a:ext cx="1932428" cy="512117"/>
        </a:xfrm>
        <a:prstGeom prst="roundRect">
          <a:avLst>
            <a:gd name="adj" fmla="val 10000"/>
          </a:avLst>
        </a:prstGeom>
        <a:solidFill>
          <a:schemeClr val="tx1">
            <a:lumMod val="75000"/>
            <a:lumOff val="2500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GB" sz="1300" b="0" kern="1200" dirty="0"/>
            <a:t>Bi-weekly Controversy Rating Update</a:t>
          </a:r>
        </a:p>
      </dsp:txBody>
      <dsp:txXfrm>
        <a:off x="1296685" y="2320904"/>
        <a:ext cx="1902430" cy="48211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90254F-B49F-43EB-9ACF-B08F3FF3C9AE}">
      <dsp:nvSpPr>
        <dsp:cNvPr id="0" name=""/>
        <dsp:cNvSpPr/>
      </dsp:nvSpPr>
      <dsp:spPr>
        <a:xfrm>
          <a:off x="1440948" y="416565"/>
          <a:ext cx="2851485" cy="2851485"/>
        </a:xfrm>
        <a:prstGeom prst="blockArc">
          <a:avLst>
            <a:gd name="adj1" fmla="val 12600000"/>
            <a:gd name="adj2" fmla="val 16200000"/>
            <a:gd name="adj3" fmla="val 4518"/>
          </a:avLst>
        </a:prstGeom>
        <a:solidFill>
          <a:srgbClr val="460023"/>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7B273350-3B84-4629-BC86-058090B0FBE5}">
      <dsp:nvSpPr>
        <dsp:cNvPr id="0" name=""/>
        <dsp:cNvSpPr/>
      </dsp:nvSpPr>
      <dsp:spPr>
        <a:xfrm>
          <a:off x="1440948" y="416565"/>
          <a:ext cx="2851485" cy="2851485"/>
        </a:xfrm>
        <a:prstGeom prst="blockArc">
          <a:avLst>
            <a:gd name="adj1" fmla="val 9000000"/>
            <a:gd name="adj2" fmla="val 12600000"/>
            <a:gd name="adj3" fmla="val 4518"/>
          </a:avLst>
        </a:prstGeom>
        <a:solidFill>
          <a:srgbClr val="460023"/>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CE17B0FB-62E1-4DE4-A28E-E0C4E1051EE0}">
      <dsp:nvSpPr>
        <dsp:cNvPr id="0" name=""/>
        <dsp:cNvSpPr/>
      </dsp:nvSpPr>
      <dsp:spPr>
        <a:xfrm>
          <a:off x="1440948" y="416565"/>
          <a:ext cx="2851485" cy="2851485"/>
        </a:xfrm>
        <a:prstGeom prst="blockArc">
          <a:avLst>
            <a:gd name="adj1" fmla="val 5400000"/>
            <a:gd name="adj2" fmla="val 9000000"/>
            <a:gd name="adj3" fmla="val 4518"/>
          </a:avLst>
        </a:prstGeom>
        <a:solidFill>
          <a:srgbClr val="460023"/>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9501F97D-0FCC-4467-BF18-0BA6DB1FE76D}">
      <dsp:nvSpPr>
        <dsp:cNvPr id="0" name=""/>
        <dsp:cNvSpPr/>
      </dsp:nvSpPr>
      <dsp:spPr>
        <a:xfrm>
          <a:off x="1417852" y="416756"/>
          <a:ext cx="2851485" cy="2851485"/>
        </a:xfrm>
        <a:prstGeom prst="blockArc">
          <a:avLst>
            <a:gd name="adj1" fmla="val 1803420"/>
            <a:gd name="adj2" fmla="val 5343022"/>
            <a:gd name="adj3" fmla="val 4518"/>
          </a:avLst>
        </a:prstGeom>
        <a:solidFill>
          <a:srgbClr val="460023"/>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8027C3B7-2FC6-4A84-93DC-6EA60534A633}">
      <dsp:nvSpPr>
        <dsp:cNvPr id="0" name=""/>
        <dsp:cNvSpPr/>
      </dsp:nvSpPr>
      <dsp:spPr>
        <a:xfrm>
          <a:off x="1429689" y="396689"/>
          <a:ext cx="2851485" cy="2851485"/>
        </a:xfrm>
        <a:prstGeom prst="blockArc">
          <a:avLst>
            <a:gd name="adj1" fmla="val 19856351"/>
            <a:gd name="adj2" fmla="val 1860894"/>
            <a:gd name="adj3" fmla="val 4518"/>
          </a:avLst>
        </a:prstGeom>
        <a:solidFill>
          <a:srgbClr val="460023"/>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189611C6-BA5F-4041-B615-C938ECB3E015}">
      <dsp:nvSpPr>
        <dsp:cNvPr id="0" name=""/>
        <dsp:cNvSpPr/>
      </dsp:nvSpPr>
      <dsp:spPr>
        <a:xfrm>
          <a:off x="1440948" y="416565"/>
          <a:ext cx="2851485" cy="2851485"/>
        </a:xfrm>
        <a:prstGeom prst="blockArc">
          <a:avLst>
            <a:gd name="adj1" fmla="val 16200000"/>
            <a:gd name="adj2" fmla="val 19800000"/>
            <a:gd name="adj3" fmla="val 4518"/>
          </a:avLst>
        </a:prstGeom>
        <a:solidFill>
          <a:srgbClr val="460023"/>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04EF230D-E14D-44A4-B014-6E491ECB02FB}">
      <dsp:nvSpPr>
        <dsp:cNvPr id="0" name=""/>
        <dsp:cNvSpPr/>
      </dsp:nvSpPr>
      <dsp:spPr>
        <a:xfrm>
          <a:off x="2110367" y="1073108"/>
          <a:ext cx="1512647" cy="1512647"/>
        </a:xfrm>
        <a:prstGeom prst="ellipse">
          <a:avLst/>
        </a:prstGeom>
        <a:solidFill>
          <a:srgbClr val="460023"/>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lvl="0" algn="ctr" defTabSz="688975">
            <a:lnSpc>
              <a:spcPct val="90000"/>
            </a:lnSpc>
            <a:spcBef>
              <a:spcPct val="0"/>
            </a:spcBef>
            <a:spcAft>
              <a:spcPct val="35000"/>
            </a:spcAft>
          </a:pPr>
          <a:r>
            <a:rPr lang="en-US" sz="1550" b="1" kern="1200" dirty="0">
              <a:solidFill>
                <a:srgbClr val="C8B37D"/>
              </a:solidFill>
              <a:latin typeface="Avenir LT Std 45 Book" panose="020B0502020203020204" pitchFamily="34" charset="0"/>
            </a:rPr>
            <a:t>Forensic-Based Research Approach</a:t>
          </a:r>
          <a:endParaRPr lang="en-CA" sz="1550" b="1" kern="1200" dirty="0">
            <a:solidFill>
              <a:srgbClr val="C8B37D"/>
            </a:solidFill>
            <a:latin typeface="Avenir LT Std 45 Book" panose="020B0502020203020204" pitchFamily="34" charset="0"/>
          </a:endParaRPr>
        </a:p>
      </dsp:txBody>
      <dsp:txXfrm>
        <a:off x="2331889" y="1294630"/>
        <a:ext cx="1069603" cy="1069603"/>
      </dsp:txXfrm>
    </dsp:sp>
    <dsp:sp modelId="{15EB9780-139E-412B-B810-27B7DB3B33DE}">
      <dsp:nvSpPr>
        <dsp:cNvPr id="0" name=""/>
        <dsp:cNvSpPr/>
      </dsp:nvSpPr>
      <dsp:spPr>
        <a:xfrm>
          <a:off x="2253075" y="-164845"/>
          <a:ext cx="1227231" cy="1227231"/>
        </a:xfrm>
        <a:prstGeom prst="ellipse">
          <a:avLst/>
        </a:prstGeom>
        <a:solidFill>
          <a:srgbClr val="460023"/>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a:latin typeface="Avenir LT Std 45 Book" panose="020B0502020203020204" pitchFamily="34" charset="0"/>
            </a:rPr>
            <a:t>Due Diligence; Public &amp; Private Companies</a:t>
          </a:r>
          <a:endParaRPr lang="en-CA" sz="1200" kern="1200" dirty="0">
            <a:latin typeface="Avenir LT Std 45 Book" panose="020B0502020203020204" pitchFamily="34" charset="0"/>
          </a:endParaRPr>
        </a:p>
      </dsp:txBody>
      <dsp:txXfrm>
        <a:off x="2432799" y="14879"/>
        <a:ext cx="867783" cy="867783"/>
      </dsp:txXfrm>
    </dsp:sp>
    <dsp:sp modelId="{57DA7F68-ED65-496F-8190-72D551E1CC7B}">
      <dsp:nvSpPr>
        <dsp:cNvPr id="0" name=""/>
        <dsp:cNvSpPr/>
      </dsp:nvSpPr>
      <dsp:spPr>
        <a:xfrm>
          <a:off x="3459914" y="531923"/>
          <a:ext cx="1227231" cy="1227231"/>
        </a:xfrm>
        <a:prstGeom prst="ellipse">
          <a:avLst/>
        </a:prstGeom>
        <a:solidFill>
          <a:srgbClr val="460023"/>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a:latin typeface="Avenir LT Std 45 Book" panose="020B0502020203020204" pitchFamily="34" charset="0"/>
            </a:rPr>
            <a:t>Independent Research; CDN Companies</a:t>
          </a:r>
          <a:endParaRPr lang="en-CA" sz="1200" kern="1200" dirty="0">
            <a:latin typeface="Avenir LT Std 45 Book" panose="020B0502020203020204" pitchFamily="34" charset="0"/>
          </a:endParaRPr>
        </a:p>
      </dsp:txBody>
      <dsp:txXfrm>
        <a:off x="3639638" y="711647"/>
        <a:ext cx="867783" cy="867783"/>
      </dsp:txXfrm>
    </dsp:sp>
    <dsp:sp modelId="{DC67B3E6-9089-48D3-9FE9-67B0961D5E7E}">
      <dsp:nvSpPr>
        <dsp:cNvPr id="0" name=""/>
        <dsp:cNvSpPr/>
      </dsp:nvSpPr>
      <dsp:spPr>
        <a:xfrm>
          <a:off x="3436125" y="1926853"/>
          <a:ext cx="1227231" cy="1227231"/>
        </a:xfrm>
        <a:prstGeom prst="ellipse">
          <a:avLst/>
        </a:prstGeom>
        <a:solidFill>
          <a:srgbClr val="460023"/>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a:latin typeface="Avenir LT Std 45 Book" panose="020B0502020203020204" pitchFamily="34" charset="0"/>
            </a:rPr>
            <a:t>Investor Advocacy</a:t>
          </a:r>
          <a:endParaRPr lang="en-CA" sz="1200" kern="1200" dirty="0">
            <a:latin typeface="Avenir LT Std 45 Book" panose="020B0502020203020204" pitchFamily="34" charset="0"/>
          </a:endParaRPr>
        </a:p>
      </dsp:txBody>
      <dsp:txXfrm>
        <a:off x="3615849" y="2106577"/>
        <a:ext cx="867783" cy="867783"/>
      </dsp:txXfrm>
    </dsp:sp>
    <dsp:sp modelId="{9DE0AB4E-2D24-4A45-BFF4-7756E9810D93}">
      <dsp:nvSpPr>
        <dsp:cNvPr id="0" name=""/>
        <dsp:cNvSpPr/>
      </dsp:nvSpPr>
      <dsp:spPr>
        <a:xfrm>
          <a:off x="2253075" y="2622230"/>
          <a:ext cx="1227231" cy="1227231"/>
        </a:xfrm>
        <a:prstGeom prst="ellipse">
          <a:avLst/>
        </a:prstGeom>
        <a:solidFill>
          <a:srgbClr val="460023"/>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a:latin typeface="Avenir LT Std 45 Book" panose="020B0502020203020204" pitchFamily="34" charset="0"/>
            </a:rPr>
            <a:t>Hosting Events &amp; Conferences</a:t>
          </a:r>
          <a:endParaRPr lang="en-CA" sz="1200" kern="1200" dirty="0">
            <a:latin typeface="Avenir LT Std 45 Book" panose="020B0502020203020204" pitchFamily="34" charset="0"/>
          </a:endParaRPr>
        </a:p>
      </dsp:txBody>
      <dsp:txXfrm>
        <a:off x="2432799" y="2801954"/>
        <a:ext cx="867783" cy="867783"/>
      </dsp:txXfrm>
    </dsp:sp>
    <dsp:sp modelId="{9A429B54-8E1D-4EBF-9C6B-5A587342D0D6}">
      <dsp:nvSpPr>
        <dsp:cNvPr id="0" name=""/>
        <dsp:cNvSpPr/>
      </dsp:nvSpPr>
      <dsp:spPr>
        <a:xfrm>
          <a:off x="1046236" y="1925461"/>
          <a:ext cx="1227231" cy="1227231"/>
        </a:xfrm>
        <a:prstGeom prst="ellipse">
          <a:avLst/>
        </a:prstGeom>
        <a:solidFill>
          <a:srgbClr val="460023"/>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a:latin typeface="Avenir LT Std 45 Book" panose="020B0502020203020204" pitchFamily="34" charset="0"/>
            </a:rPr>
            <a:t>Active Asset Management</a:t>
          </a:r>
          <a:endParaRPr lang="en-CA" sz="1200" kern="1200" dirty="0">
            <a:latin typeface="Avenir LT Std 45 Book" panose="020B0502020203020204" pitchFamily="34" charset="0"/>
          </a:endParaRPr>
        </a:p>
      </dsp:txBody>
      <dsp:txXfrm>
        <a:off x="1225960" y="2105185"/>
        <a:ext cx="867783" cy="867783"/>
      </dsp:txXfrm>
    </dsp:sp>
    <dsp:sp modelId="{83FA94E4-B064-40EE-B250-85084345C96A}">
      <dsp:nvSpPr>
        <dsp:cNvPr id="0" name=""/>
        <dsp:cNvSpPr/>
      </dsp:nvSpPr>
      <dsp:spPr>
        <a:xfrm>
          <a:off x="1054792" y="540480"/>
          <a:ext cx="1210117" cy="1210117"/>
        </a:xfrm>
        <a:prstGeom prst="ellipse">
          <a:avLst/>
        </a:prstGeom>
        <a:solidFill>
          <a:srgbClr val="460023"/>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a:latin typeface="Avenir LT Std 45 Book" panose="020B0502020203020204" pitchFamily="34" charset="0"/>
            </a:rPr>
            <a:t>Training and Knowledge Centre</a:t>
          </a:r>
          <a:endParaRPr lang="en-CA" sz="1200" kern="1200" dirty="0">
            <a:latin typeface="Avenir LT Std 45 Book" panose="020B0502020203020204" pitchFamily="34" charset="0"/>
          </a:endParaRPr>
        </a:p>
      </dsp:txBody>
      <dsp:txXfrm>
        <a:off x="1232010" y="717698"/>
        <a:ext cx="855681" cy="85568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B115BB-D9B2-430A-A52E-654F41BD213D}">
      <dsp:nvSpPr>
        <dsp:cNvPr id="0" name=""/>
        <dsp:cNvSpPr/>
      </dsp:nvSpPr>
      <dsp:spPr>
        <a:xfrm>
          <a:off x="1758694" y="55331"/>
          <a:ext cx="2655910" cy="2655910"/>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r>
            <a:rPr lang="en-US" sz="2600" kern="1200" dirty="0"/>
            <a:t>Measurement</a:t>
          </a:r>
        </a:p>
      </dsp:txBody>
      <dsp:txXfrm>
        <a:off x="2112816" y="520115"/>
        <a:ext cx="1947667" cy="1195159"/>
      </dsp:txXfrm>
    </dsp:sp>
    <dsp:sp modelId="{5D2FB524-C2AC-44BF-BC47-9EA22D940691}">
      <dsp:nvSpPr>
        <dsp:cNvPr id="0" name=""/>
        <dsp:cNvSpPr/>
      </dsp:nvSpPr>
      <dsp:spPr>
        <a:xfrm>
          <a:off x="2717035" y="1715275"/>
          <a:ext cx="2655910" cy="2655910"/>
        </a:xfrm>
        <a:prstGeom prst="ellipse">
          <a:avLst/>
        </a:prstGeom>
        <a:solidFill>
          <a:srgbClr val="C000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r>
            <a:rPr lang="en-US" sz="2600" kern="1200" dirty="0"/>
            <a:t>Reporting</a:t>
          </a:r>
        </a:p>
      </dsp:txBody>
      <dsp:txXfrm>
        <a:off x="3529301" y="2401386"/>
        <a:ext cx="1593546" cy="1460750"/>
      </dsp:txXfrm>
    </dsp:sp>
    <dsp:sp modelId="{F1E1C3D7-41B6-408E-8340-DF3A1184BFFD}">
      <dsp:nvSpPr>
        <dsp:cNvPr id="0" name=""/>
        <dsp:cNvSpPr/>
      </dsp:nvSpPr>
      <dsp:spPr>
        <a:xfrm>
          <a:off x="800353" y="1715275"/>
          <a:ext cx="2655910" cy="2655910"/>
        </a:xfrm>
        <a:prstGeom prst="ellipse">
          <a:avLst/>
        </a:prstGeom>
        <a:solidFill>
          <a:schemeClr val="accent3">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r>
            <a:rPr lang="en-US" sz="2600" kern="1200" dirty="0"/>
            <a:t>Monitoring</a:t>
          </a:r>
        </a:p>
      </dsp:txBody>
      <dsp:txXfrm>
        <a:off x="1050451" y="2401386"/>
        <a:ext cx="1593546" cy="146075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676BAE-04B5-4372-86CC-CFB4F074CBA3}">
      <dsp:nvSpPr>
        <dsp:cNvPr id="0" name=""/>
        <dsp:cNvSpPr/>
      </dsp:nvSpPr>
      <dsp:spPr>
        <a:xfrm>
          <a:off x="119666" y="0"/>
          <a:ext cx="1488265" cy="1488265"/>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r>
            <a:rPr lang="en-US" sz="1400" kern="1200" dirty="0"/>
            <a:t>Measurement</a:t>
          </a:r>
        </a:p>
      </dsp:txBody>
      <dsp:txXfrm>
        <a:off x="337617" y="217951"/>
        <a:ext cx="1052363" cy="105236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676BAE-04B5-4372-86CC-CFB4F074CBA3}">
      <dsp:nvSpPr>
        <dsp:cNvPr id="0" name=""/>
        <dsp:cNvSpPr/>
      </dsp:nvSpPr>
      <dsp:spPr>
        <a:xfrm>
          <a:off x="119666" y="0"/>
          <a:ext cx="1488265" cy="1488265"/>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r>
            <a:rPr lang="en-US" sz="1400" kern="1200" dirty="0"/>
            <a:t>Measurement</a:t>
          </a:r>
        </a:p>
      </dsp:txBody>
      <dsp:txXfrm>
        <a:off x="337617" y="217951"/>
        <a:ext cx="1052363" cy="105236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676BAE-04B5-4372-86CC-CFB4F074CBA3}">
      <dsp:nvSpPr>
        <dsp:cNvPr id="0" name=""/>
        <dsp:cNvSpPr/>
      </dsp:nvSpPr>
      <dsp:spPr>
        <a:xfrm>
          <a:off x="119666" y="0"/>
          <a:ext cx="1488265" cy="1488265"/>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r>
            <a:rPr lang="en-US" sz="1400" kern="1200" dirty="0"/>
            <a:t>Measurement</a:t>
          </a:r>
        </a:p>
      </dsp:txBody>
      <dsp:txXfrm>
        <a:off x="337617" y="217951"/>
        <a:ext cx="1052363" cy="105236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676BAE-04B5-4372-86CC-CFB4F074CBA3}">
      <dsp:nvSpPr>
        <dsp:cNvPr id="0" name=""/>
        <dsp:cNvSpPr/>
      </dsp:nvSpPr>
      <dsp:spPr>
        <a:xfrm>
          <a:off x="119666" y="0"/>
          <a:ext cx="1488265" cy="1488265"/>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r>
            <a:rPr lang="en-US" sz="1400" kern="1200" dirty="0"/>
            <a:t>Measurement</a:t>
          </a:r>
        </a:p>
      </dsp:txBody>
      <dsp:txXfrm>
        <a:off x="337617" y="217951"/>
        <a:ext cx="1052363" cy="105236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676BAE-04B5-4372-86CC-CFB4F074CBA3}">
      <dsp:nvSpPr>
        <dsp:cNvPr id="0" name=""/>
        <dsp:cNvSpPr/>
      </dsp:nvSpPr>
      <dsp:spPr>
        <a:xfrm>
          <a:off x="119666" y="0"/>
          <a:ext cx="1488265" cy="1488265"/>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r>
            <a:rPr lang="en-US" sz="1400" kern="1200" dirty="0"/>
            <a:t>Measurement</a:t>
          </a:r>
        </a:p>
      </dsp:txBody>
      <dsp:txXfrm>
        <a:off x="337617" y="217951"/>
        <a:ext cx="1052363" cy="105236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676BAE-04B5-4372-86CC-CFB4F074CBA3}">
      <dsp:nvSpPr>
        <dsp:cNvPr id="0" name=""/>
        <dsp:cNvSpPr/>
      </dsp:nvSpPr>
      <dsp:spPr>
        <a:xfrm>
          <a:off x="119666" y="0"/>
          <a:ext cx="1488265" cy="1488265"/>
        </a:xfrm>
        <a:prstGeom prst="ellipse">
          <a:avLst/>
        </a:prstGeom>
        <a:solidFill>
          <a:srgbClr val="C000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r>
            <a:rPr lang="en-US" sz="1400" kern="1200" dirty="0"/>
            <a:t>Reporting</a:t>
          </a:r>
        </a:p>
      </dsp:txBody>
      <dsp:txXfrm>
        <a:off x="337617" y="217951"/>
        <a:ext cx="1052363" cy="105236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676BAE-04B5-4372-86CC-CFB4F074CBA3}">
      <dsp:nvSpPr>
        <dsp:cNvPr id="0" name=""/>
        <dsp:cNvSpPr/>
      </dsp:nvSpPr>
      <dsp:spPr>
        <a:xfrm>
          <a:off x="119666" y="0"/>
          <a:ext cx="1488265" cy="1488265"/>
        </a:xfrm>
        <a:prstGeom prst="ellipse">
          <a:avLst/>
        </a:prstGeom>
        <a:solidFill>
          <a:srgbClr val="C000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r>
            <a:rPr lang="en-US" sz="1400" kern="1200" dirty="0"/>
            <a:t>Reporting</a:t>
          </a:r>
        </a:p>
      </dsp:txBody>
      <dsp:txXfrm>
        <a:off x="337617" y="217951"/>
        <a:ext cx="1052363" cy="105236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676BAE-04B5-4372-86CC-CFB4F074CBA3}">
      <dsp:nvSpPr>
        <dsp:cNvPr id="0" name=""/>
        <dsp:cNvSpPr/>
      </dsp:nvSpPr>
      <dsp:spPr>
        <a:xfrm>
          <a:off x="119666" y="0"/>
          <a:ext cx="1488265" cy="1488265"/>
        </a:xfrm>
        <a:prstGeom prst="ellipse">
          <a:avLst/>
        </a:prstGeom>
        <a:solidFill>
          <a:srgbClr val="C000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r>
            <a:rPr lang="en-US" sz="1400" kern="1200" dirty="0"/>
            <a:t>Reporting</a:t>
          </a:r>
        </a:p>
      </dsp:txBody>
      <dsp:txXfrm>
        <a:off x="337617" y="217951"/>
        <a:ext cx="1052363" cy="1052363"/>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676BAE-04B5-4372-86CC-CFB4F074CBA3}">
      <dsp:nvSpPr>
        <dsp:cNvPr id="0" name=""/>
        <dsp:cNvSpPr/>
      </dsp:nvSpPr>
      <dsp:spPr>
        <a:xfrm>
          <a:off x="119666" y="0"/>
          <a:ext cx="1488265" cy="1488265"/>
        </a:xfrm>
        <a:prstGeom prst="ellipse">
          <a:avLst/>
        </a:prstGeom>
        <a:solidFill>
          <a:srgbClr val="C000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r>
            <a:rPr lang="en-US" sz="1400" kern="1200" dirty="0"/>
            <a:t>Reporting</a:t>
          </a:r>
        </a:p>
      </dsp:txBody>
      <dsp:txXfrm>
        <a:off x="337617" y="217951"/>
        <a:ext cx="1052363" cy="1052363"/>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676BAE-04B5-4372-86CC-CFB4F074CBA3}">
      <dsp:nvSpPr>
        <dsp:cNvPr id="0" name=""/>
        <dsp:cNvSpPr/>
      </dsp:nvSpPr>
      <dsp:spPr>
        <a:xfrm>
          <a:off x="119666" y="0"/>
          <a:ext cx="1488265" cy="1488265"/>
        </a:xfrm>
        <a:prstGeom prst="ellipse">
          <a:avLst/>
        </a:prstGeom>
        <a:solidFill>
          <a:srgbClr val="C000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r>
            <a:rPr lang="en-US" sz="1400" kern="1200" dirty="0"/>
            <a:t>Reporting</a:t>
          </a:r>
        </a:p>
      </dsp:txBody>
      <dsp:txXfrm>
        <a:off x="337617" y="217951"/>
        <a:ext cx="1052363" cy="1052363"/>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676BAE-04B5-4372-86CC-CFB4F074CBA3}">
      <dsp:nvSpPr>
        <dsp:cNvPr id="0" name=""/>
        <dsp:cNvSpPr/>
      </dsp:nvSpPr>
      <dsp:spPr>
        <a:xfrm>
          <a:off x="119666" y="0"/>
          <a:ext cx="1488265" cy="1488265"/>
        </a:xfrm>
        <a:prstGeom prst="ellipse">
          <a:avLst/>
        </a:prstGeom>
        <a:solidFill>
          <a:srgbClr val="C000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r>
            <a:rPr lang="en-US" sz="1400" kern="1200" dirty="0"/>
            <a:t>Reporting</a:t>
          </a:r>
        </a:p>
      </dsp:txBody>
      <dsp:txXfrm>
        <a:off x="337617" y="217951"/>
        <a:ext cx="1052363" cy="1052363"/>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676BAE-04B5-4372-86CC-CFB4F074CBA3}">
      <dsp:nvSpPr>
        <dsp:cNvPr id="0" name=""/>
        <dsp:cNvSpPr/>
      </dsp:nvSpPr>
      <dsp:spPr>
        <a:xfrm>
          <a:off x="119666" y="0"/>
          <a:ext cx="1488265" cy="1488265"/>
        </a:xfrm>
        <a:prstGeom prst="ellipse">
          <a:avLst/>
        </a:prstGeom>
        <a:solidFill>
          <a:srgbClr val="C000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r>
            <a:rPr lang="en-US" sz="1400" kern="1200" dirty="0"/>
            <a:t>Reporting</a:t>
          </a:r>
        </a:p>
      </dsp:txBody>
      <dsp:txXfrm>
        <a:off x="337617" y="217951"/>
        <a:ext cx="1052363" cy="1052363"/>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676BAE-04B5-4372-86CC-CFB4F074CBA3}">
      <dsp:nvSpPr>
        <dsp:cNvPr id="0" name=""/>
        <dsp:cNvSpPr/>
      </dsp:nvSpPr>
      <dsp:spPr>
        <a:xfrm>
          <a:off x="119666" y="0"/>
          <a:ext cx="1488265" cy="1488265"/>
        </a:xfrm>
        <a:prstGeom prst="ellipse">
          <a:avLst/>
        </a:prstGeom>
        <a:solidFill>
          <a:schemeClr val="accent3">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r>
            <a:rPr lang="en-US" sz="1400" kern="1200" dirty="0"/>
            <a:t>Monitoring</a:t>
          </a:r>
        </a:p>
      </dsp:txBody>
      <dsp:txXfrm>
        <a:off x="337617" y="217951"/>
        <a:ext cx="1052363" cy="1052363"/>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676BAE-04B5-4372-86CC-CFB4F074CBA3}">
      <dsp:nvSpPr>
        <dsp:cNvPr id="0" name=""/>
        <dsp:cNvSpPr/>
      </dsp:nvSpPr>
      <dsp:spPr>
        <a:xfrm>
          <a:off x="119666" y="0"/>
          <a:ext cx="1488265" cy="1488265"/>
        </a:xfrm>
        <a:prstGeom prst="ellipse">
          <a:avLst/>
        </a:prstGeom>
        <a:solidFill>
          <a:schemeClr val="accent3">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r>
            <a:rPr lang="en-US" sz="1400" kern="1200" dirty="0"/>
            <a:t>Monitoring</a:t>
          </a:r>
        </a:p>
      </dsp:txBody>
      <dsp:txXfrm>
        <a:off x="337617" y="217951"/>
        <a:ext cx="1052363" cy="1052363"/>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B115BB-D9B2-430A-A52E-654F41BD213D}">
      <dsp:nvSpPr>
        <dsp:cNvPr id="0" name=""/>
        <dsp:cNvSpPr/>
      </dsp:nvSpPr>
      <dsp:spPr>
        <a:xfrm>
          <a:off x="1758694" y="55331"/>
          <a:ext cx="2655910" cy="2655910"/>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r>
            <a:rPr lang="en-US" sz="2600" kern="1200" dirty="0"/>
            <a:t>Measurement</a:t>
          </a:r>
        </a:p>
      </dsp:txBody>
      <dsp:txXfrm>
        <a:off x="2112816" y="520115"/>
        <a:ext cx="1947667" cy="1195159"/>
      </dsp:txXfrm>
    </dsp:sp>
    <dsp:sp modelId="{5D2FB524-C2AC-44BF-BC47-9EA22D940691}">
      <dsp:nvSpPr>
        <dsp:cNvPr id="0" name=""/>
        <dsp:cNvSpPr/>
      </dsp:nvSpPr>
      <dsp:spPr>
        <a:xfrm>
          <a:off x="2717035" y="1715275"/>
          <a:ext cx="2655910" cy="2655910"/>
        </a:xfrm>
        <a:prstGeom prst="ellipse">
          <a:avLst/>
        </a:prstGeom>
        <a:solidFill>
          <a:srgbClr val="C000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r>
            <a:rPr lang="en-US" sz="2600" kern="1200" dirty="0"/>
            <a:t>Reporting</a:t>
          </a:r>
        </a:p>
      </dsp:txBody>
      <dsp:txXfrm>
        <a:off x="3529301" y="2401386"/>
        <a:ext cx="1593546" cy="1460750"/>
      </dsp:txXfrm>
    </dsp:sp>
    <dsp:sp modelId="{F1E1C3D7-41B6-408E-8340-DF3A1184BFFD}">
      <dsp:nvSpPr>
        <dsp:cNvPr id="0" name=""/>
        <dsp:cNvSpPr/>
      </dsp:nvSpPr>
      <dsp:spPr>
        <a:xfrm>
          <a:off x="800353" y="1715275"/>
          <a:ext cx="2655910" cy="2655910"/>
        </a:xfrm>
        <a:prstGeom prst="ellipse">
          <a:avLst/>
        </a:prstGeom>
        <a:solidFill>
          <a:schemeClr val="accent3">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r>
            <a:rPr lang="en-US" sz="2600" kern="1200" dirty="0"/>
            <a:t>Monitoring</a:t>
          </a:r>
        </a:p>
      </dsp:txBody>
      <dsp:txXfrm>
        <a:off x="1050451" y="2401386"/>
        <a:ext cx="1593546" cy="1460750"/>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4.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5.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6.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7.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8.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ED3208-9943-4000-B29B-B67FD16086C2}" type="datetimeFigureOut">
              <a:rPr lang="en-US" smtClean="0"/>
              <a:t>10/23/2020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AD5E6C-7DC7-43AA-85A2-1223DCF0C548}" type="slidenum">
              <a:rPr lang="en-US" smtClean="0"/>
              <a:t>‹#›</a:t>
            </a:fld>
            <a:endParaRPr lang="en-US"/>
          </a:p>
        </p:txBody>
      </p:sp>
    </p:spTree>
    <p:extLst>
      <p:ext uri="{BB962C8B-B14F-4D97-AF65-F5344CB8AC3E}">
        <p14:creationId xmlns:p14="http://schemas.microsoft.com/office/powerpoint/2010/main" val="20389270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460FCD-6DF1-43C3-8833-A2D6162F07F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9220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460FCD-6DF1-43C3-8833-A2D6162F07F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48861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BDF298-96BE-4086-91D8-7DCEBE0DD7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79399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BDF298-96BE-4086-91D8-7DCEBE0DD7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53583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850790DB-AD3E-42F2-918C-6559713F290A}"/>
              </a:ext>
            </a:extLst>
          </p:cNvPr>
          <p:cNvSpPr>
            <a:spLocks noGrp="1"/>
          </p:cNvSpPr>
          <p:nvPr>
            <p:ph type="body" idx="1"/>
          </p:nvPr>
        </p:nvSpPr>
        <p:spPr/>
        <p:txBody>
          <a:bodyPr/>
          <a:lstStyle/>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BDF298-96BE-4086-91D8-7DCEBE0DD7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931197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6290603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7895783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BDF298-96BE-4086-91D8-7DCEBE0DD7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06590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BDF298-96BE-4086-91D8-7DCEBE0DD7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67449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BDF298-96BE-4086-91D8-7DCEBE0DD7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11166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460FCD-6DF1-43C3-8833-A2D6162F07F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27995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460FCD-6DF1-43C3-8833-A2D6162F07F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7985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460FCD-6DF1-43C3-8833-A2D6162F07F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72825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460FCD-6DF1-43C3-8833-A2D6162F07F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37022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460FCD-6DF1-43C3-8833-A2D6162F07F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13718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Despite these commonalities and the fact that many advisors lump ESG and impact strategies into a broader bucket of ‘sustainable’ investments, there are three requirements of investors to ensure their investments are impact investments and not ESG: 1) selection of assets with intent for impact, 2) a contribution to the impact of the investee firm, and 3) objective measurement of that impact.</a:t>
            </a: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endParaRPr lang="en-US" sz="2000" b="0" i="0" u="none" strike="noStrike" baseline="0" dirty="0">
              <a:solidFill>
                <a:srgbClr val="000000"/>
              </a:solidFill>
              <a:latin typeface="Fedra Sans Std Bold" panose="020B0803040000020004" pitchFamily="34" charset="0"/>
            </a:endParaRPr>
          </a:p>
          <a:p>
            <a:pPr algn="just"/>
            <a:r>
              <a:rPr lang="en-US" sz="2000" b="0" i="0" u="none" strike="noStrike" baseline="0" dirty="0">
                <a:solidFill>
                  <a:srgbClr val="000000"/>
                </a:solidFill>
                <a:latin typeface="Fedra Sans Std Bold" panose="020B0803040000020004" pitchFamily="34" charset="0"/>
              </a:rPr>
              <a:t> </a:t>
            </a:r>
            <a:r>
              <a:rPr lang="en-US" b="1" dirty="0">
                <a:solidFill>
                  <a:srgbClr val="221E1F"/>
                </a:solidFill>
                <a:latin typeface="Fedra Sans Std Bold" panose="020B0803040000020004" pitchFamily="34" charset="0"/>
              </a:rPr>
              <a:t>ESG factors are also essential to financiers and investors in their selection and management of borrowers and investees. </a:t>
            </a:r>
            <a:r>
              <a:rPr lang="en-US" dirty="0">
                <a:solidFill>
                  <a:srgbClr val="221E1F"/>
                </a:solidFill>
                <a:latin typeface="Fedra Sans Std Light" panose="020B0303040000020004" pitchFamily="34" charset="0"/>
              </a:rPr>
              <a:t>Investor approaches vary and have evolved substantially over the last 20 years. Confusion abounds regarding the terms to describe the varying practices, which are not mutually exclusive: </a:t>
            </a:r>
          </a:p>
          <a:p>
            <a:r>
              <a:rPr lang="en-US" i="1" dirty="0">
                <a:solidFill>
                  <a:srgbClr val="221E1F"/>
                </a:solidFill>
                <a:latin typeface="Fedra Sans Std Light" panose="020B0303040000020004" pitchFamily="34" charset="0"/>
              </a:rPr>
              <a:t>Responsible investment </a:t>
            </a:r>
            <a:r>
              <a:rPr lang="en-US" dirty="0">
                <a:solidFill>
                  <a:srgbClr val="221E1F"/>
                </a:solidFill>
                <a:latin typeface="Fedra Sans Std Light" panose="020B0303040000020004" pitchFamily="34" charset="0"/>
              </a:rPr>
              <a:t>originated as a practice in which certain sectors perceived to be contrary to the public welfare—such as tobacco and arms—were excluded from portfolios. </a:t>
            </a:r>
          </a:p>
          <a:p>
            <a:r>
              <a:rPr lang="en-US" i="1" dirty="0">
                <a:solidFill>
                  <a:srgbClr val="221E1F"/>
                </a:solidFill>
                <a:latin typeface="Fedra Sans Std Light" panose="020B0303040000020004" pitchFamily="34" charset="0"/>
              </a:rPr>
              <a:t>ESG investment </a:t>
            </a:r>
            <a:r>
              <a:rPr lang="en-US" dirty="0">
                <a:solidFill>
                  <a:srgbClr val="221E1F"/>
                </a:solidFill>
                <a:latin typeface="Fedra Sans Std Light" panose="020B0303040000020004" pitchFamily="34" charset="0"/>
              </a:rPr>
              <a:t>is a more recent approach that involves the systematic integration of ESG risk management and performance improvement in investee selection and </a:t>
            </a:r>
            <a:endParaRPr lang="en-US" dirty="0"/>
          </a:p>
          <a:p>
            <a:r>
              <a:rPr lang="en-US" dirty="0"/>
              <a:t>management. This can include both asset selection and engagement with investees. </a:t>
            </a:r>
          </a:p>
          <a:p>
            <a:r>
              <a:rPr lang="en-US" dirty="0"/>
              <a:t>• </a:t>
            </a:r>
            <a:r>
              <a:rPr lang="en-US" i="1" dirty="0"/>
              <a:t>Impact investing </a:t>
            </a:r>
            <a:r>
              <a:rPr lang="en-US" dirty="0"/>
              <a:t>is the selection of investments and assets whose operations have a measurable positive impact for society or the environment—alongside financial returns. These can be thematic—such as climate or gender—and typically require inclusion of ESG criteria into investment selection.</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B82009-66B1-4924-B1D1-81D634BC94C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84644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The only SDG that the Performance Standards or CG Methodology do not help address is SDG#4: Quality Education. (Red icon, upper </a:t>
            </a:r>
            <a:r>
              <a:rPr lang="en-US"/>
              <a:t>right quadrant).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20124D-FBC2-4092-843C-CBBD29D70AD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06879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Despite these commonalities and the fact that many advisors lump ESG and impact strategies into a broader bucket of ‘sustainable’ investments, there are three requirements of investors to ensure their investments are impact investments and not ESG: 1) selection of assets with intent for impact, 2) a contribution to the impact of the investee firm, and 3) objective measurement of that impact.</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B82009-66B1-4924-B1D1-81D634BC94C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5589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solidFill>
                  <a:schemeClr val="accent5">
                    <a:lumMod val="50000"/>
                  </a:schemeClr>
                </a:solidFill>
                <a:latin typeface="Trebuchet MS" panose="020B0703020202090204" pitchFamily="34" charset="0"/>
              </a:rPr>
              <a:t>What is the Anticipated Impact Measurement and Monitoring (AIMM) System?</a:t>
            </a:r>
          </a:p>
          <a:p>
            <a:pPr marL="227013" indent="-227013"/>
            <a:endParaRPr lang="en-US" sz="1400" dirty="0">
              <a:latin typeface="Calibri" panose="020F0502020204030204" pitchFamily="34" charset="0"/>
              <a:cs typeface="Calibri" panose="020F0502020204030204" pitchFamily="34" charset="0"/>
            </a:endParaRPr>
          </a:p>
          <a:p>
            <a:pPr marL="461963" indent="-461963">
              <a:buFont typeface="Arial" panose="020B0604020202020204" pitchFamily="34" charset="0"/>
              <a:buChar char="•"/>
            </a:pPr>
            <a:r>
              <a:rPr lang="en-US" sz="1200" dirty="0">
                <a:latin typeface="Trebuchet MS" panose="020B0703020202090204" pitchFamily="34" charset="0"/>
                <a:cs typeface="Calibri" panose="020F0502020204030204" pitchFamily="34" charset="0"/>
              </a:rPr>
              <a:t>A tool to measure the development impact of IFC projects</a:t>
            </a:r>
          </a:p>
          <a:p>
            <a:pPr marL="461963" indent="-461963">
              <a:buFont typeface="Arial" panose="020B0604020202020204" pitchFamily="34" charset="0"/>
              <a:buChar char="•"/>
            </a:pPr>
            <a:r>
              <a:rPr lang="en-US" sz="1200" dirty="0">
                <a:latin typeface="Trebuchet MS" panose="020B0703020202090204" pitchFamily="34" charset="0"/>
                <a:cs typeface="Calibri" panose="020F0502020204030204" pitchFamily="34" charset="0"/>
              </a:rPr>
              <a:t>A monitoring system to tie impact claims with actual results</a:t>
            </a:r>
          </a:p>
          <a:p>
            <a:pPr marL="461963" indent="-461963">
              <a:buFont typeface="Arial" panose="020B0604020202020204" pitchFamily="34" charset="0"/>
              <a:buChar char="•"/>
            </a:pPr>
            <a:r>
              <a:rPr lang="en-US" sz="1200" dirty="0">
                <a:latin typeface="Trebuchet MS" panose="020B0703020202090204" pitchFamily="34" charset="0"/>
                <a:cs typeface="Calibri" panose="020F0502020204030204" pitchFamily="34" charset="0"/>
              </a:rPr>
              <a:t>A framework that provides the analytical backbone linking IFC projects with its creating markets (IFC 3.0) strategy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20124D-FBC2-4092-843C-CBBD29D70AD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16189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460FCD-6DF1-43C3-8833-A2D6162F07F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61656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460FCD-6DF1-43C3-8833-A2D6162F07F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28206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961602" eaLnBrk="0" hangingPunct="0">
              <a:defRPr sz="1100">
                <a:solidFill>
                  <a:schemeClr val="tx1"/>
                </a:solidFill>
                <a:latin typeface="Arial" charset="0"/>
              </a:defRPr>
            </a:lvl1pPr>
            <a:lvl2pPr marL="742624" indent="-285624" algn="ctr" defTabSz="961602" eaLnBrk="0" hangingPunct="0">
              <a:defRPr sz="1100">
                <a:solidFill>
                  <a:schemeClr val="tx1"/>
                </a:solidFill>
                <a:latin typeface="Arial" charset="0"/>
              </a:defRPr>
            </a:lvl2pPr>
            <a:lvl3pPr marL="1142499" indent="-228501" algn="ctr" defTabSz="961602" eaLnBrk="0" hangingPunct="0">
              <a:defRPr sz="1100">
                <a:solidFill>
                  <a:schemeClr val="tx1"/>
                </a:solidFill>
                <a:latin typeface="Arial" charset="0"/>
              </a:defRPr>
            </a:lvl3pPr>
            <a:lvl4pPr marL="1599497" indent="-228501" algn="ctr" defTabSz="961602" eaLnBrk="0" hangingPunct="0">
              <a:defRPr sz="1100">
                <a:solidFill>
                  <a:schemeClr val="tx1"/>
                </a:solidFill>
                <a:latin typeface="Arial" charset="0"/>
              </a:defRPr>
            </a:lvl4pPr>
            <a:lvl5pPr marL="2056497" indent="-228501" algn="ctr" defTabSz="961602" eaLnBrk="0" hangingPunct="0">
              <a:defRPr sz="1100">
                <a:solidFill>
                  <a:schemeClr val="tx1"/>
                </a:solidFill>
                <a:latin typeface="Arial" charset="0"/>
              </a:defRPr>
            </a:lvl5pPr>
            <a:lvl6pPr marL="2513495" indent="-228501" algn="ctr" defTabSz="961602" eaLnBrk="0" fontAlgn="base" hangingPunct="0">
              <a:spcBef>
                <a:spcPct val="0"/>
              </a:spcBef>
              <a:spcAft>
                <a:spcPct val="0"/>
              </a:spcAft>
              <a:defRPr sz="1100">
                <a:solidFill>
                  <a:schemeClr val="tx1"/>
                </a:solidFill>
                <a:latin typeface="Arial" charset="0"/>
              </a:defRPr>
            </a:lvl6pPr>
            <a:lvl7pPr marL="2970494" indent="-228501" algn="ctr" defTabSz="961602" eaLnBrk="0" fontAlgn="base" hangingPunct="0">
              <a:spcBef>
                <a:spcPct val="0"/>
              </a:spcBef>
              <a:spcAft>
                <a:spcPct val="0"/>
              </a:spcAft>
              <a:defRPr sz="1100">
                <a:solidFill>
                  <a:schemeClr val="tx1"/>
                </a:solidFill>
                <a:latin typeface="Arial" charset="0"/>
              </a:defRPr>
            </a:lvl7pPr>
            <a:lvl8pPr marL="3427491" indent="-228501" algn="ctr" defTabSz="961602" eaLnBrk="0" fontAlgn="base" hangingPunct="0">
              <a:spcBef>
                <a:spcPct val="0"/>
              </a:spcBef>
              <a:spcAft>
                <a:spcPct val="0"/>
              </a:spcAft>
              <a:defRPr sz="1100">
                <a:solidFill>
                  <a:schemeClr val="tx1"/>
                </a:solidFill>
                <a:latin typeface="Arial" charset="0"/>
              </a:defRPr>
            </a:lvl8pPr>
            <a:lvl9pPr marL="3884491" indent="-228501" algn="ctr" defTabSz="961602" eaLnBrk="0" fontAlgn="base" hangingPunct="0">
              <a:spcBef>
                <a:spcPct val="0"/>
              </a:spcBef>
              <a:spcAft>
                <a:spcPct val="0"/>
              </a:spcAft>
              <a:defRPr sz="1100">
                <a:solidFill>
                  <a:schemeClr val="tx1"/>
                </a:solidFill>
                <a:latin typeface="Arial" charset="0"/>
              </a:defRPr>
            </a:lvl9pPr>
          </a:lstStyle>
          <a:p>
            <a:pPr marL="0" marR="0" lvl="0" indent="0" algn="r" defTabSz="961602" rtl="0" eaLnBrk="0" fontAlgn="base" latinLnBrk="0" hangingPunct="0">
              <a:lnSpc>
                <a:spcPct val="100000"/>
              </a:lnSpc>
              <a:spcBef>
                <a:spcPct val="0"/>
              </a:spcBef>
              <a:spcAft>
                <a:spcPct val="0"/>
              </a:spcAft>
              <a:buClrTx/>
              <a:buSzTx/>
              <a:buFontTx/>
              <a:buNone/>
              <a:tabLst/>
              <a:defRPr/>
            </a:pPr>
            <a:fld id="{55A51C96-029E-4104-B9E5-11F9410C17BF}" type="slidenum">
              <a:rPr kumimoji="0" lang="en-US" sz="11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61602" rtl="0" eaLnBrk="0" fontAlgn="base" latinLnBrk="0" hangingPunct="0">
                <a:lnSpc>
                  <a:spcPct val="100000"/>
                </a:lnSpc>
                <a:spcBef>
                  <a:spcPct val="0"/>
                </a:spcBef>
                <a:spcAft>
                  <a:spcPct val="0"/>
                </a:spcAft>
                <a:buClrTx/>
                <a:buSzTx/>
                <a:buFontTx/>
                <a:buNone/>
                <a:tabLst/>
                <a:defRPr/>
              </a:pPr>
              <a:t>61</a:t>
            </a:fld>
            <a:endParaRPr kumimoji="0" lang="en-US" sz="11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92163" name="Rectangle 2"/>
          <p:cNvSpPr>
            <a:spLocks noGrp="1" noRot="1" noChangeAspect="1" noChangeArrowheads="1" noTextEdit="1"/>
          </p:cNvSpPr>
          <p:nvPr>
            <p:ph type="sldImg"/>
          </p:nvPr>
        </p:nvSpPr>
        <p:spPr>
          <a:xfrm>
            <a:off x="461963" y="719138"/>
            <a:ext cx="6400800" cy="3600450"/>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aseline="0" dirty="0"/>
              <a:t>.</a:t>
            </a:r>
            <a:endParaRPr lang="en-US" dirty="0"/>
          </a:p>
        </p:txBody>
      </p:sp>
    </p:spTree>
    <p:extLst>
      <p:ext uri="{BB962C8B-B14F-4D97-AF65-F5344CB8AC3E}">
        <p14:creationId xmlns:p14="http://schemas.microsoft.com/office/powerpoint/2010/main" val="36809380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66706" rtl="0" eaLnBrk="0" fontAlgn="base" latinLnBrk="0" hangingPunct="0">
              <a:lnSpc>
                <a:spcPct val="100000"/>
              </a:lnSpc>
              <a:spcBef>
                <a:spcPct val="0"/>
              </a:spcBef>
              <a:spcAft>
                <a:spcPct val="0"/>
              </a:spcAft>
              <a:buClrTx/>
              <a:buSzTx/>
              <a:buFontTx/>
              <a:buNone/>
              <a:tabLst/>
              <a:defRPr/>
            </a:pPr>
            <a:fld id="{D955DE66-B7F3-4733-8399-31219E6C0A48}" type="slidenum">
              <a:rPr kumimoji="0" lang="en-US" sz="9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66706" rtl="0" eaLnBrk="0" fontAlgn="base" latinLnBrk="0" hangingPunct="0">
                <a:lnSpc>
                  <a:spcPct val="100000"/>
                </a:lnSpc>
                <a:spcBef>
                  <a:spcPct val="0"/>
                </a:spcBef>
                <a:spcAft>
                  <a:spcPct val="0"/>
                </a:spcAft>
                <a:buClrTx/>
                <a:buSzTx/>
                <a:buFontTx/>
                <a:buNone/>
                <a:tabLst/>
                <a:defRPr/>
              </a:pPr>
              <a:t>62</a:t>
            </a:fld>
            <a:endParaRPr kumimoji="0" lang="en-US" sz="9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1108017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66706" rtl="0" eaLnBrk="0" fontAlgn="base" latinLnBrk="0" hangingPunct="0">
              <a:lnSpc>
                <a:spcPct val="100000"/>
              </a:lnSpc>
              <a:spcBef>
                <a:spcPct val="0"/>
              </a:spcBef>
              <a:spcAft>
                <a:spcPct val="0"/>
              </a:spcAft>
              <a:buClrTx/>
              <a:buSzTx/>
              <a:buFontTx/>
              <a:buNone/>
              <a:tabLst/>
              <a:defRPr/>
            </a:pPr>
            <a:fld id="{D955DE66-B7F3-4733-8399-31219E6C0A48}" type="slidenum">
              <a:rPr kumimoji="0" lang="en-US" sz="9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66706" rtl="0" eaLnBrk="0" fontAlgn="base" latinLnBrk="0" hangingPunct="0">
                <a:lnSpc>
                  <a:spcPct val="100000"/>
                </a:lnSpc>
                <a:spcBef>
                  <a:spcPct val="0"/>
                </a:spcBef>
                <a:spcAft>
                  <a:spcPct val="0"/>
                </a:spcAft>
                <a:buClrTx/>
                <a:buSzTx/>
                <a:buFontTx/>
                <a:buNone/>
                <a:tabLst/>
                <a:defRPr/>
              </a:pPr>
              <a:t>63</a:t>
            </a:fld>
            <a:endParaRPr kumimoji="0" lang="en-US" sz="9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1437594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66706" rtl="0" eaLnBrk="0" fontAlgn="base" latinLnBrk="0" hangingPunct="0">
              <a:lnSpc>
                <a:spcPct val="100000"/>
              </a:lnSpc>
              <a:spcBef>
                <a:spcPct val="0"/>
              </a:spcBef>
              <a:spcAft>
                <a:spcPct val="0"/>
              </a:spcAft>
              <a:buClrTx/>
              <a:buSzTx/>
              <a:buFontTx/>
              <a:buNone/>
              <a:tabLst/>
              <a:defRPr/>
            </a:pPr>
            <a:fld id="{D955DE66-B7F3-4733-8399-31219E6C0A48}" type="slidenum">
              <a:rPr kumimoji="0" lang="en-US" sz="9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66706" rtl="0" eaLnBrk="0" fontAlgn="base" latinLnBrk="0" hangingPunct="0">
                <a:lnSpc>
                  <a:spcPct val="100000"/>
                </a:lnSpc>
                <a:spcBef>
                  <a:spcPct val="0"/>
                </a:spcBef>
                <a:spcAft>
                  <a:spcPct val="0"/>
                </a:spcAft>
                <a:buClrTx/>
                <a:buSzTx/>
                <a:buFontTx/>
                <a:buNone/>
                <a:tabLst/>
                <a:defRPr/>
              </a:pPr>
              <a:t>64</a:t>
            </a:fld>
            <a:endParaRPr kumimoji="0" lang="en-US" sz="9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25593542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66706" rtl="0" eaLnBrk="0" fontAlgn="base" latinLnBrk="0" hangingPunct="0">
              <a:lnSpc>
                <a:spcPct val="100000"/>
              </a:lnSpc>
              <a:spcBef>
                <a:spcPct val="0"/>
              </a:spcBef>
              <a:spcAft>
                <a:spcPct val="0"/>
              </a:spcAft>
              <a:buClrTx/>
              <a:buSzTx/>
              <a:buFontTx/>
              <a:buNone/>
              <a:tabLst/>
              <a:defRPr/>
            </a:pPr>
            <a:fld id="{D955DE66-B7F3-4733-8399-31219E6C0A48}" type="slidenum">
              <a:rPr kumimoji="0" lang="en-US" sz="9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66706" rtl="0" eaLnBrk="0" fontAlgn="base" latinLnBrk="0" hangingPunct="0">
                <a:lnSpc>
                  <a:spcPct val="100000"/>
                </a:lnSpc>
                <a:spcBef>
                  <a:spcPct val="0"/>
                </a:spcBef>
                <a:spcAft>
                  <a:spcPct val="0"/>
                </a:spcAft>
                <a:buClrTx/>
                <a:buSzTx/>
                <a:buFontTx/>
                <a:buNone/>
                <a:tabLst/>
                <a:defRPr/>
              </a:pPr>
              <a:t>65</a:t>
            </a:fld>
            <a:endParaRPr kumimoji="0" lang="en-US" sz="9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15461611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460FCD-6DF1-43C3-8833-A2D6162F07F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05019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YoY national real estate market appears to be rebounding and returning back to growth trends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ED637D-07D6-48CE-9733-A3B19AEFE1FF}"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036350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92375" y="869950"/>
            <a:ext cx="4175125" cy="2349500"/>
          </a:xfrm>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14694C-0000-4DEA-9C44-9124FCC84BFF}"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2436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6"/>
          <p:cNvSpPr>
            <a:spLocks noGrp="1" noChangeArrowheads="1"/>
          </p:cNvSpPr>
          <p:nvPr>
            <p:ph type="ftr" sz="quarter" idx="4294967295"/>
          </p:nvPr>
        </p:nvSpPr>
        <p:spPr bwMode="auto">
          <a:xfrm>
            <a:off x="8" y="8829675"/>
            <a:ext cx="3038474" cy="4651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026" eaLnBrk="0" hangingPunct="0">
              <a:spcBef>
                <a:spcPct val="30000"/>
              </a:spcBef>
              <a:defRPr sz="1200">
                <a:solidFill>
                  <a:schemeClr val="tx1"/>
                </a:solidFill>
                <a:latin typeface="Calibri" pitchFamily="34" charset="0"/>
              </a:defRPr>
            </a:lvl1pPr>
            <a:lvl2pPr marL="742286" indent="-285494" defTabSz="931026" eaLnBrk="0" hangingPunct="0">
              <a:spcBef>
                <a:spcPct val="30000"/>
              </a:spcBef>
              <a:defRPr sz="1200">
                <a:solidFill>
                  <a:schemeClr val="tx1"/>
                </a:solidFill>
                <a:latin typeface="Calibri" pitchFamily="34" charset="0"/>
              </a:defRPr>
            </a:lvl2pPr>
            <a:lvl3pPr marL="1141975" indent="-228394" defTabSz="931026" eaLnBrk="0" hangingPunct="0">
              <a:spcBef>
                <a:spcPct val="30000"/>
              </a:spcBef>
              <a:defRPr sz="1200">
                <a:solidFill>
                  <a:schemeClr val="tx1"/>
                </a:solidFill>
                <a:latin typeface="Calibri" pitchFamily="34" charset="0"/>
              </a:defRPr>
            </a:lvl3pPr>
            <a:lvl4pPr marL="1598763" indent="-228394" defTabSz="931026" eaLnBrk="0" hangingPunct="0">
              <a:spcBef>
                <a:spcPct val="30000"/>
              </a:spcBef>
              <a:defRPr sz="1200">
                <a:solidFill>
                  <a:schemeClr val="tx1"/>
                </a:solidFill>
                <a:latin typeface="Calibri" pitchFamily="34" charset="0"/>
              </a:defRPr>
            </a:lvl4pPr>
            <a:lvl5pPr marL="2055555" indent="-228394" defTabSz="931026" eaLnBrk="0" hangingPunct="0">
              <a:spcBef>
                <a:spcPct val="30000"/>
              </a:spcBef>
              <a:defRPr sz="1200">
                <a:solidFill>
                  <a:schemeClr val="tx1"/>
                </a:solidFill>
                <a:latin typeface="Calibri" pitchFamily="34" charset="0"/>
              </a:defRPr>
            </a:lvl5pPr>
            <a:lvl6pPr marL="2512344" indent="-228394" defTabSz="931026" eaLnBrk="0" fontAlgn="base" hangingPunct="0">
              <a:spcBef>
                <a:spcPct val="30000"/>
              </a:spcBef>
              <a:spcAft>
                <a:spcPct val="0"/>
              </a:spcAft>
              <a:defRPr sz="1200">
                <a:solidFill>
                  <a:schemeClr val="tx1"/>
                </a:solidFill>
                <a:latin typeface="Calibri" pitchFamily="34" charset="0"/>
              </a:defRPr>
            </a:lvl6pPr>
            <a:lvl7pPr marL="2969133" indent="-228394" defTabSz="931026" eaLnBrk="0" fontAlgn="base" hangingPunct="0">
              <a:spcBef>
                <a:spcPct val="30000"/>
              </a:spcBef>
              <a:spcAft>
                <a:spcPct val="0"/>
              </a:spcAft>
              <a:defRPr sz="1200">
                <a:solidFill>
                  <a:schemeClr val="tx1"/>
                </a:solidFill>
                <a:latin typeface="Calibri" pitchFamily="34" charset="0"/>
              </a:defRPr>
            </a:lvl7pPr>
            <a:lvl8pPr marL="3425922" indent="-228394" defTabSz="931026" eaLnBrk="0" fontAlgn="base" hangingPunct="0">
              <a:spcBef>
                <a:spcPct val="30000"/>
              </a:spcBef>
              <a:spcAft>
                <a:spcPct val="0"/>
              </a:spcAft>
              <a:defRPr sz="1200">
                <a:solidFill>
                  <a:schemeClr val="tx1"/>
                </a:solidFill>
                <a:latin typeface="Calibri" pitchFamily="34" charset="0"/>
              </a:defRPr>
            </a:lvl8pPr>
            <a:lvl9pPr marL="3882712" indent="-228394" defTabSz="931026" eaLnBrk="0" fontAlgn="base" hangingPunct="0">
              <a:spcBef>
                <a:spcPct val="30000"/>
              </a:spcBef>
              <a:spcAft>
                <a:spcPct val="0"/>
              </a:spcAft>
              <a:defRPr sz="1200">
                <a:solidFill>
                  <a:schemeClr val="tx1"/>
                </a:solidFill>
                <a:latin typeface="Calibri" pitchFamily="34" charset="0"/>
              </a:defRPr>
            </a:lvl9pPr>
          </a:lstStyle>
          <a:p>
            <a:pPr marL="0" marR="0" lvl="0" indent="0" algn="l" defTabSz="931026" rtl="0" eaLnBrk="1" fontAlgn="auto" latinLnBrk="0" hangingPunct="1">
              <a:lnSpc>
                <a:spcPct val="100000"/>
              </a:lnSpc>
              <a:spcBef>
                <a:spcPct val="0"/>
              </a:spcBef>
              <a:spcAft>
                <a:spcPts val="0"/>
              </a:spcAft>
              <a:buClrTx/>
              <a:buSzTx/>
              <a:buFontTx/>
              <a:buNone/>
              <a:tabLst/>
              <a:defRPr/>
            </a:pPr>
            <a:r>
              <a:rPr kumimoji="0" lang="fr-FR" altLang="en-US" sz="1300" b="0" i="0" u="none" strike="noStrike" kern="1200" cap="none" spc="0" normalizeH="0" baseline="0" noProof="0">
                <a:ln>
                  <a:noFill/>
                </a:ln>
                <a:solidFill>
                  <a:prstClr val="black"/>
                </a:solidFill>
                <a:effectLst/>
                <a:uLnTx/>
                <a:uFillTx/>
                <a:latin typeface="Arial" pitchFamily="34" charset="0"/>
                <a:ea typeface="+mn-ea"/>
                <a:cs typeface="+mn-cs"/>
              </a:rPr>
              <a:t>© Veritas Investment Research Corp.</a:t>
            </a:r>
          </a:p>
        </p:txBody>
      </p:sp>
      <p:sp>
        <p:nvSpPr>
          <p:cNvPr id="80899" name="Rectangle 7"/>
          <p:cNvSpPr>
            <a:spLocks noGrp="1" noChangeArrowheads="1"/>
          </p:cNvSpPr>
          <p:nvPr>
            <p:ph type="sldNum" sz="quarter" idx="4294967295"/>
          </p:nvPr>
        </p:nvSpPr>
        <p:spPr bwMode="auto">
          <a:xfrm>
            <a:off x="3970341" y="8829675"/>
            <a:ext cx="3038474" cy="4651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026" eaLnBrk="0" hangingPunct="0">
              <a:spcBef>
                <a:spcPct val="30000"/>
              </a:spcBef>
              <a:defRPr sz="1200">
                <a:solidFill>
                  <a:schemeClr val="tx1"/>
                </a:solidFill>
                <a:latin typeface="Calibri" pitchFamily="34" charset="0"/>
              </a:defRPr>
            </a:lvl1pPr>
            <a:lvl2pPr marL="742286" indent="-285494" defTabSz="931026" eaLnBrk="0" hangingPunct="0">
              <a:spcBef>
                <a:spcPct val="30000"/>
              </a:spcBef>
              <a:defRPr sz="1200">
                <a:solidFill>
                  <a:schemeClr val="tx1"/>
                </a:solidFill>
                <a:latin typeface="Calibri" pitchFamily="34" charset="0"/>
              </a:defRPr>
            </a:lvl2pPr>
            <a:lvl3pPr marL="1141975" indent="-228394" defTabSz="931026" eaLnBrk="0" hangingPunct="0">
              <a:spcBef>
                <a:spcPct val="30000"/>
              </a:spcBef>
              <a:defRPr sz="1200">
                <a:solidFill>
                  <a:schemeClr val="tx1"/>
                </a:solidFill>
                <a:latin typeface="Calibri" pitchFamily="34" charset="0"/>
              </a:defRPr>
            </a:lvl3pPr>
            <a:lvl4pPr marL="1598763" indent="-228394" defTabSz="931026" eaLnBrk="0" hangingPunct="0">
              <a:spcBef>
                <a:spcPct val="30000"/>
              </a:spcBef>
              <a:defRPr sz="1200">
                <a:solidFill>
                  <a:schemeClr val="tx1"/>
                </a:solidFill>
                <a:latin typeface="Calibri" pitchFamily="34" charset="0"/>
              </a:defRPr>
            </a:lvl4pPr>
            <a:lvl5pPr marL="2055555" indent="-228394" defTabSz="931026" eaLnBrk="0" hangingPunct="0">
              <a:spcBef>
                <a:spcPct val="30000"/>
              </a:spcBef>
              <a:defRPr sz="1200">
                <a:solidFill>
                  <a:schemeClr val="tx1"/>
                </a:solidFill>
                <a:latin typeface="Calibri" pitchFamily="34" charset="0"/>
              </a:defRPr>
            </a:lvl5pPr>
            <a:lvl6pPr marL="2512344" indent="-228394" defTabSz="931026" eaLnBrk="0" fontAlgn="base" hangingPunct="0">
              <a:spcBef>
                <a:spcPct val="30000"/>
              </a:spcBef>
              <a:spcAft>
                <a:spcPct val="0"/>
              </a:spcAft>
              <a:defRPr sz="1200">
                <a:solidFill>
                  <a:schemeClr val="tx1"/>
                </a:solidFill>
                <a:latin typeface="Calibri" pitchFamily="34" charset="0"/>
              </a:defRPr>
            </a:lvl6pPr>
            <a:lvl7pPr marL="2969133" indent="-228394" defTabSz="931026" eaLnBrk="0" fontAlgn="base" hangingPunct="0">
              <a:spcBef>
                <a:spcPct val="30000"/>
              </a:spcBef>
              <a:spcAft>
                <a:spcPct val="0"/>
              </a:spcAft>
              <a:defRPr sz="1200">
                <a:solidFill>
                  <a:schemeClr val="tx1"/>
                </a:solidFill>
                <a:latin typeface="Calibri" pitchFamily="34" charset="0"/>
              </a:defRPr>
            </a:lvl7pPr>
            <a:lvl8pPr marL="3425922" indent="-228394" defTabSz="931026" eaLnBrk="0" fontAlgn="base" hangingPunct="0">
              <a:spcBef>
                <a:spcPct val="30000"/>
              </a:spcBef>
              <a:spcAft>
                <a:spcPct val="0"/>
              </a:spcAft>
              <a:defRPr sz="1200">
                <a:solidFill>
                  <a:schemeClr val="tx1"/>
                </a:solidFill>
                <a:latin typeface="Calibri" pitchFamily="34" charset="0"/>
              </a:defRPr>
            </a:lvl8pPr>
            <a:lvl9pPr marL="3882712" indent="-228394" defTabSz="931026" eaLnBrk="0" fontAlgn="base" hangingPunct="0">
              <a:spcBef>
                <a:spcPct val="30000"/>
              </a:spcBef>
              <a:spcAft>
                <a:spcPct val="0"/>
              </a:spcAft>
              <a:defRPr sz="1200">
                <a:solidFill>
                  <a:schemeClr val="tx1"/>
                </a:solidFill>
                <a:latin typeface="Calibri" pitchFamily="34" charset="0"/>
              </a:defRPr>
            </a:lvl9pPr>
          </a:lstStyle>
          <a:p>
            <a:pPr marL="0" marR="0" lvl="0" indent="0" algn="r" defTabSz="931026" rtl="0" eaLnBrk="1" fontAlgn="auto" latinLnBrk="0" hangingPunct="1">
              <a:lnSpc>
                <a:spcPct val="100000"/>
              </a:lnSpc>
              <a:spcBef>
                <a:spcPct val="0"/>
              </a:spcBef>
              <a:spcAft>
                <a:spcPts val="0"/>
              </a:spcAft>
              <a:buClrTx/>
              <a:buSzTx/>
              <a:buFontTx/>
              <a:buNone/>
              <a:tabLst/>
              <a:defRPr/>
            </a:pPr>
            <a:fld id="{79E208B4-2206-4FC8-A0DA-99A6B4D47FFB}" type="slidenum">
              <a:rPr kumimoji="0" lang="en-US" altLang="en-US" sz="13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r" defTabSz="931026" rtl="0" eaLnBrk="1" fontAlgn="auto" latinLnBrk="0" hangingPunct="1">
                <a:lnSpc>
                  <a:spcPct val="100000"/>
                </a:lnSpc>
                <a:spcBef>
                  <a:spcPct val="0"/>
                </a:spcBef>
                <a:spcAft>
                  <a:spcPts val="0"/>
                </a:spcAft>
                <a:buClrTx/>
                <a:buSzTx/>
                <a:buFontTx/>
                <a:buNone/>
                <a:tabLst/>
                <a:defRPr/>
              </a:pPr>
              <a:t>69</a:t>
            </a:fld>
            <a:endParaRPr kumimoji="0" lang="en-US" altLang="en-US" sz="13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8090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90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latin typeface="Arial" pitchFamily="34" charset="0"/>
            </a:endParaRPr>
          </a:p>
        </p:txBody>
      </p:sp>
    </p:spTree>
    <p:extLst>
      <p:ext uri="{BB962C8B-B14F-4D97-AF65-F5344CB8AC3E}">
        <p14:creationId xmlns:p14="http://schemas.microsoft.com/office/powerpoint/2010/main" val="130683884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YoY national real estate market appears to be rebounding and returning back to growth trends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ED637D-07D6-48CE-9733-A3B19AEFE1FF}"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085687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YoY national real estate market appears to be rebounding and returning back to growth trends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ED637D-07D6-48CE-9733-A3B19AEFE1FF}"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867769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YoY national real estate market appears to be rebounding and returning back to growth trends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ED637D-07D6-48CE-9733-A3B19AEFE1FF}"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831168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YoY national real estate market appears to be rebounding and returning back to growth trends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ED637D-07D6-48CE-9733-A3B19AEFE1FF}"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8887180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YoY national real estate market appears to be rebounding and returning back to growth trends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ED637D-07D6-48CE-9733-A3B19AEFE1FF}"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409884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itchFamily="34" charset="0"/>
            </a:endParaRPr>
          </a:p>
        </p:txBody>
      </p:sp>
      <p:sp>
        <p:nvSpPr>
          <p:cNvPr id="3" name="Slide Number Placeholder 2"/>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0C59A-5637-49D2-90E3-547CCC190BE8}"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591569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460FCD-6DF1-43C3-8833-A2D6162F07F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33885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1B6BC1-2347-4C6B-A351-04C7F6336BD8}" type="slidenum">
              <a:rPr kumimoji="0" lang="en-AU"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AU"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38902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1B6BC1-2347-4C6B-A351-04C7F6336BD8}" type="slidenum">
              <a:rPr kumimoji="0" lang="en-AU"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AU"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971117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1B6BC1-2347-4C6B-A351-04C7F6336BD8}" type="slidenum">
              <a:rPr kumimoji="0" lang="en-AU"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AU"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468959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1B6BC1-2347-4C6B-A351-04C7F6336BD8}" type="slidenum">
              <a:rPr kumimoji="0" lang="en-AU"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AU"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185153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1B6BC1-2347-4C6B-A351-04C7F6336BD8}" type="slidenum">
              <a:rPr kumimoji="0" lang="en-AU"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AU"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613559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1B6BC1-2347-4C6B-A351-04C7F6336BD8}" type="slidenum">
              <a:rPr kumimoji="0" lang="en-AU"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AU"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30473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1B6BC1-2347-4C6B-A351-04C7F6336BD8}" type="slidenum">
              <a:rPr kumimoji="0" lang="en-AU"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AU"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933539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1B6BC1-2347-4C6B-A351-04C7F6336BD8}" type="slidenum">
              <a:rPr kumimoji="0" lang="en-AU"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AU"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330270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1B6BC1-2347-4C6B-A351-04C7F6336BD8}" type="slidenum">
              <a:rPr kumimoji="0" lang="en-AU"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AU"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418572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1B6BC1-2347-4C6B-A351-04C7F6336BD8}" type="slidenum">
              <a:rPr kumimoji="0" lang="en-AU"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AU"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908720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1B6BC1-2347-4C6B-A351-04C7F6336BD8}" type="slidenum">
              <a:rPr kumimoji="0" lang="en-AU"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AU"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514685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1B6BC1-2347-4C6B-A351-04C7F6336BD8}" type="slidenum">
              <a:rPr kumimoji="0" lang="en-AU"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AU"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166131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1B6BC1-2347-4C6B-A351-04C7F6336BD8}" type="slidenum">
              <a:rPr kumimoji="0" lang="en-AU"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AU"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058683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1B6BC1-2347-4C6B-A351-04C7F6336BD8}" type="slidenum">
              <a:rPr kumimoji="0" lang="en-AU"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AU"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881230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1B6BC1-2347-4C6B-A351-04C7F6336BD8}" type="slidenum">
              <a:rPr kumimoji="0" lang="en-AU"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AU"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38169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1B6BC1-2347-4C6B-A351-04C7F6336BD8}" type="slidenum">
              <a:rPr kumimoji="0" lang="en-AU"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AU"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481991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1B6BC1-2347-4C6B-A351-04C7F6336BD8}" type="slidenum">
              <a:rPr kumimoji="0" lang="en-AU"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AU"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472918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E4B725-2203-4ED2-9256-A661C18EFA60}" type="slidenum">
              <a:rPr kumimoji="0" lang="en-AU"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AU"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98752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D6853-07D0-4CC0-A9ED-41186F12A7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9E81A22-BC9C-4FDD-94F5-AB936F5C10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009B028-BEEA-4D5E-B1AD-0F9B271D41F8}"/>
              </a:ext>
            </a:extLst>
          </p:cNvPr>
          <p:cNvSpPr>
            <a:spLocks noGrp="1"/>
          </p:cNvSpPr>
          <p:nvPr>
            <p:ph type="dt" sz="half" idx="10"/>
          </p:nvPr>
        </p:nvSpPr>
        <p:spPr/>
        <p:txBody>
          <a:bodyPr/>
          <a:lstStyle/>
          <a:p>
            <a:fld id="{19B9E155-D1DF-4BA2-9917-BF1C4AB5CC6C}" type="datetimeFigureOut">
              <a:rPr lang="en-US" smtClean="0"/>
              <a:t>10/23/2020</a:t>
            </a:fld>
            <a:endParaRPr lang="en-US"/>
          </a:p>
        </p:txBody>
      </p:sp>
      <p:sp>
        <p:nvSpPr>
          <p:cNvPr id="5" name="Footer Placeholder 4">
            <a:extLst>
              <a:ext uri="{FF2B5EF4-FFF2-40B4-BE49-F238E27FC236}">
                <a16:creationId xmlns:a16="http://schemas.microsoft.com/office/drawing/2014/main" id="{E0BEE6F2-EE25-4B87-B4CA-266063836D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8A8993-A0D1-47E5-AB31-C206965F184A}"/>
              </a:ext>
            </a:extLst>
          </p:cNvPr>
          <p:cNvSpPr>
            <a:spLocks noGrp="1"/>
          </p:cNvSpPr>
          <p:nvPr>
            <p:ph type="sldNum" sz="quarter" idx="12"/>
          </p:nvPr>
        </p:nvSpPr>
        <p:spPr/>
        <p:txBody>
          <a:bodyPr/>
          <a:lstStyle/>
          <a:p>
            <a:fld id="{F9CF8D98-DDA7-4369-9C19-FA80658149C9}" type="slidenum">
              <a:rPr lang="en-US" smtClean="0"/>
              <a:t>‹#›</a:t>
            </a:fld>
            <a:endParaRPr lang="en-US"/>
          </a:p>
        </p:txBody>
      </p:sp>
    </p:spTree>
    <p:extLst>
      <p:ext uri="{BB962C8B-B14F-4D97-AF65-F5344CB8AC3E}">
        <p14:creationId xmlns:p14="http://schemas.microsoft.com/office/powerpoint/2010/main" val="33617933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0D85C-212B-4F4F-83F6-0183C2D98E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AC40A51-EAAC-4E27-9CEA-09CA98DCF57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4F7F84-4CAF-4957-A614-077327027838}"/>
              </a:ext>
            </a:extLst>
          </p:cNvPr>
          <p:cNvSpPr>
            <a:spLocks noGrp="1"/>
          </p:cNvSpPr>
          <p:nvPr>
            <p:ph type="dt" sz="half" idx="10"/>
          </p:nvPr>
        </p:nvSpPr>
        <p:spPr/>
        <p:txBody>
          <a:bodyPr/>
          <a:lstStyle/>
          <a:p>
            <a:fld id="{19B9E155-D1DF-4BA2-9917-BF1C4AB5CC6C}" type="datetimeFigureOut">
              <a:rPr lang="en-US" smtClean="0"/>
              <a:t>10/23/2020</a:t>
            </a:fld>
            <a:endParaRPr lang="en-US"/>
          </a:p>
        </p:txBody>
      </p:sp>
      <p:sp>
        <p:nvSpPr>
          <p:cNvPr id="5" name="Footer Placeholder 4">
            <a:extLst>
              <a:ext uri="{FF2B5EF4-FFF2-40B4-BE49-F238E27FC236}">
                <a16:creationId xmlns:a16="http://schemas.microsoft.com/office/drawing/2014/main" id="{BE351A5D-64C0-4452-9BAE-0BAADD7329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BF340D-FEE3-4E62-B57D-94E3DED72499}"/>
              </a:ext>
            </a:extLst>
          </p:cNvPr>
          <p:cNvSpPr>
            <a:spLocks noGrp="1"/>
          </p:cNvSpPr>
          <p:nvPr>
            <p:ph type="sldNum" sz="quarter" idx="12"/>
          </p:nvPr>
        </p:nvSpPr>
        <p:spPr/>
        <p:txBody>
          <a:bodyPr/>
          <a:lstStyle/>
          <a:p>
            <a:fld id="{F9CF8D98-DDA7-4369-9C19-FA80658149C9}" type="slidenum">
              <a:rPr lang="en-US" smtClean="0"/>
              <a:t>‹#›</a:t>
            </a:fld>
            <a:endParaRPr lang="en-US"/>
          </a:p>
        </p:txBody>
      </p:sp>
    </p:spTree>
    <p:extLst>
      <p:ext uri="{BB962C8B-B14F-4D97-AF65-F5344CB8AC3E}">
        <p14:creationId xmlns:p14="http://schemas.microsoft.com/office/powerpoint/2010/main" val="20274320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4CD69-8D3F-4004-B71B-83B625DA74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6C6346B-E714-4CF1-B5F8-D83198499D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4B02385-E3DB-4BF8-872F-066C266646E2}"/>
              </a:ext>
            </a:extLst>
          </p:cNvPr>
          <p:cNvSpPr>
            <a:spLocks noGrp="1"/>
          </p:cNvSpPr>
          <p:nvPr>
            <p:ph type="dt" sz="half" idx="10"/>
          </p:nvPr>
        </p:nvSpPr>
        <p:spPr/>
        <p:txBody>
          <a:bodyPr/>
          <a:lstStyle/>
          <a:p>
            <a:fld id="{19B9E155-D1DF-4BA2-9917-BF1C4AB5CC6C}" type="datetimeFigureOut">
              <a:rPr lang="en-US" smtClean="0"/>
              <a:t>10/23/2020</a:t>
            </a:fld>
            <a:endParaRPr lang="en-US"/>
          </a:p>
        </p:txBody>
      </p:sp>
      <p:sp>
        <p:nvSpPr>
          <p:cNvPr id="5" name="Footer Placeholder 4">
            <a:extLst>
              <a:ext uri="{FF2B5EF4-FFF2-40B4-BE49-F238E27FC236}">
                <a16:creationId xmlns:a16="http://schemas.microsoft.com/office/drawing/2014/main" id="{CFD699B1-4C4F-47FC-BFB8-4686E561CA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233B5B-9188-4170-AB14-2F43CD9EB90C}"/>
              </a:ext>
            </a:extLst>
          </p:cNvPr>
          <p:cNvSpPr>
            <a:spLocks noGrp="1"/>
          </p:cNvSpPr>
          <p:nvPr>
            <p:ph type="sldNum" sz="quarter" idx="12"/>
          </p:nvPr>
        </p:nvSpPr>
        <p:spPr/>
        <p:txBody>
          <a:bodyPr/>
          <a:lstStyle/>
          <a:p>
            <a:fld id="{F9CF8D98-DDA7-4369-9C19-FA80658149C9}" type="slidenum">
              <a:rPr lang="en-US" smtClean="0"/>
              <a:t>‹#›</a:t>
            </a:fld>
            <a:endParaRPr lang="en-US"/>
          </a:p>
        </p:txBody>
      </p:sp>
    </p:spTree>
    <p:extLst>
      <p:ext uri="{BB962C8B-B14F-4D97-AF65-F5344CB8AC3E}">
        <p14:creationId xmlns:p14="http://schemas.microsoft.com/office/powerpoint/2010/main" val="30763891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FDE93-E53C-4E9D-AFC4-B90059F93C0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4DCCF8E-7294-41B4-A7BF-1A56BEA0A1B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E6C5068-35FC-49CD-85CC-9BAD2DE8F4E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F79D080-CB5D-4858-A8B1-EBC8EC938390}"/>
              </a:ext>
            </a:extLst>
          </p:cNvPr>
          <p:cNvSpPr>
            <a:spLocks noGrp="1"/>
          </p:cNvSpPr>
          <p:nvPr>
            <p:ph type="dt" sz="half" idx="10"/>
          </p:nvPr>
        </p:nvSpPr>
        <p:spPr/>
        <p:txBody>
          <a:bodyPr/>
          <a:lstStyle/>
          <a:p>
            <a:fld id="{19B9E155-D1DF-4BA2-9917-BF1C4AB5CC6C}" type="datetimeFigureOut">
              <a:rPr lang="en-US" smtClean="0"/>
              <a:t>10/23/2020</a:t>
            </a:fld>
            <a:endParaRPr lang="en-US"/>
          </a:p>
        </p:txBody>
      </p:sp>
      <p:sp>
        <p:nvSpPr>
          <p:cNvPr id="6" name="Footer Placeholder 5">
            <a:extLst>
              <a:ext uri="{FF2B5EF4-FFF2-40B4-BE49-F238E27FC236}">
                <a16:creationId xmlns:a16="http://schemas.microsoft.com/office/drawing/2014/main" id="{0C1E6EED-0905-466E-8D4E-191D7A14F2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2D395D-B819-48F1-BE28-666ECB0425FD}"/>
              </a:ext>
            </a:extLst>
          </p:cNvPr>
          <p:cNvSpPr>
            <a:spLocks noGrp="1"/>
          </p:cNvSpPr>
          <p:nvPr>
            <p:ph type="sldNum" sz="quarter" idx="12"/>
          </p:nvPr>
        </p:nvSpPr>
        <p:spPr/>
        <p:txBody>
          <a:bodyPr/>
          <a:lstStyle/>
          <a:p>
            <a:fld id="{F9CF8D98-DDA7-4369-9C19-FA80658149C9}" type="slidenum">
              <a:rPr lang="en-US" smtClean="0"/>
              <a:t>‹#›</a:t>
            </a:fld>
            <a:endParaRPr lang="en-US"/>
          </a:p>
        </p:txBody>
      </p:sp>
    </p:spTree>
    <p:extLst>
      <p:ext uri="{BB962C8B-B14F-4D97-AF65-F5344CB8AC3E}">
        <p14:creationId xmlns:p14="http://schemas.microsoft.com/office/powerpoint/2010/main" val="1480952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9194D-E160-453A-B328-9B22664D5E7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C94CD46-5ABE-429C-94E7-34439BB76EB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AABFC33-2326-4CDB-A502-097C5ECD716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7FCB3E9-718A-4E4D-AE28-8086C08E21D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31839D1-6FB3-49E8-9E97-2EB2ED336A1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1ABB3D2-3079-4725-B489-CBFC97ACBCC0}"/>
              </a:ext>
            </a:extLst>
          </p:cNvPr>
          <p:cNvSpPr>
            <a:spLocks noGrp="1"/>
          </p:cNvSpPr>
          <p:nvPr>
            <p:ph type="dt" sz="half" idx="10"/>
          </p:nvPr>
        </p:nvSpPr>
        <p:spPr/>
        <p:txBody>
          <a:bodyPr/>
          <a:lstStyle/>
          <a:p>
            <a:fld id="{19B9E155-D1DF-4BA2-9917-BF1C4AB5CC6C}" type="datetimeFigureOut">
              <a:rPr lang="en-US" smtClean="0"/>
              <a:t>10/23/2020</a:t>
            </a:fld>
            <a:endParaRPr lang="en-US"/>
          </a:p>
        </p:txBody>
      </p:sp>
      <p:sp>
        <p:nvSpPr>
          <p:cNvPr id="8" name="Footer Placeholder 7">
            <a:extLst>
              <a:ext uri="{FF2B5EF4-FFF2-40B4-BE49-F238E27FC236}">
                <a16:creationId xmlns:a16="http://schemas.microsoft.com/office/drawing/2014/main" id="{280717FA-2A6F-425D-9DCF-FF40F1310AA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FA425CF-B5BC-42E2-9D64-6A10B840B633}"/>
              </a:ext>
            </a:extLst>
          </p:cNvPr>
          <p:cNvSpPr>
            <a:spLocks noGrp="1"/>
          </p:cNvSpPr>
          <p:nvPr>
            <p:ph type="sldNum" sz="quarter" idx="12"/>
          </p:nvPr>
        </p:nvSpPr>
        <p:spPr/>
        <p:txBody>
          <a:bodyPr/>
          <a:lstStyle/>
          <a:p>
            <a:fld id="{F9CF8D98-DDA7-4369-9C19-FA80658149C9}" type="slidenum">
              <a:rPr lang="en-US" smtClean="0"/>
              <a:t>‹#›</a:t>
            </a:fld>
            <a:endParaRPr lang="en-US"/>
          </a:p>
        </p:txBody>
      </p:sp>
    </p:spTree>
    <p:extLst>
      <p:ext uri="{BB962C8B-B14F-4D97-AF65-F5344CB8AC3E}">
        <p14:creationId xmlns:p14="http://schemas.microsoft.com/office/powerpoint/2010/main" val="12547151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816A8-1A60-4EEE-9896-61B86BAE223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E5C5FC9-E58B-4BE1-B09B-AD952AE8FF31}"/>
              </a:ext>
            </a:extLst>
          </p:cNvPr>
          <p:cNvSpPr>
            <a:spLocks noGrp="1"/>
          </p:cNvSpPr>
          <p:nvPr>
            <p:ph type="dt" sz="half" idx="10"/>
          </p:nvPr>
        </p:nvSpPr>
        <p:spPr/>
        <p:txBody>
          <a:bodyPr/>
          <a:lstStyle/>
          <a:p>
            <a:fld id="{19B9E155-D1DF-4BA2-9917-BF1C4AB5CC6C}" type="datetimeFigureOut">
              <a:rPr lang="en-US" smtClean="0"/>
              <a:t>10/23/2020</a:t>
            </a:fld>
            <a:endParaRPr lang="en-US"/>
          </a:p>
        </p:txBody>
      </p:sp>
      <p:sp>
        <p:nvSpPr>
          <p:cNvPr id="4" name="Footer Placeholder 3">
            <a:extLst>
              <a:ext uri="{FF2B5EF4-FFF2-40B4-BE49-F238E27FC236}">
                <a16:creationId xmlns:a16="http://schemas.microsoft.com/office/drawing/2014/main" id="{C693B1FC-D277-4408-AD04-6D43F55E86B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8185733-C133-4C45-80A5-927261A91B0A}"/>
              </a:ext>
            </a:extLst>
          </p:cNvPr>
          <p:cNvSpPr>
            <a:spLocks noGrp="1"/>
          </p:cNvSpPr>
          <p:nvPr>
            <p:ph type="sldNum" sz="quarter" idx="12"/>
          </p:nvPr>
        </p:nvSpPr>
        <p:spPr/>
        <p:txBody>
          <a:bodyPr/>
          <a:lstStyle/>
          <a:p>
            <a:fld id="{F9CF8D98-DDA7-4369-9C19-FA80658149C9}" type="slidenum">
              <a:rPr lang="en-US" smtClean="0"/>
              <a:t>‹#›</a:t>
            </a:fld>
            <a:endParaRPr lang="en-US"/>
          </a:p>
        </p:txBody>
      </p:sp>
    </p:spTree>
    <p:extLst>
      <p:ext uri="{BB962C8B-B14F-4D97-AF65-F5344CB8AC3E}">
        <p14:creationId xmlns:p14="http://schemas.microsoft.com/office/powerpoint/2010/main" val="28735202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3B08A96-8179-4F5F-BFF5-1D376F71597C}"/>
              </a:ext>
            </a:extLst>
          </p:cNvPr>
          <p:cNvSpPr>
            <a:spLocks noGrp="1"/>
          </p:cNvSpPr>
          <p:nvPr>
            <p:ph type="dt" sz="half" idx="10"/>
          </p:nvPr>
        </p:nvSpPr>
        <p:spPr/>
        <p:txBody>
          <a:bodyPr/>
          <a:lstStyle/>
          <a:p>
            <a:fld id="{19B9E155-D1DF-4BA2-9917-BF1C4AB5CC6C}" type="datetimeFigureOut">
              <a:rPr lang="en-US" smtClean="0"/>
              <a:t>10/23/2020</a:t>
            </a:fld>
            <a:endParaRPr lang="en-US"/>
          </a:p>
        </p:txBody>
      </p:sp>
      <p:sp>
        <p:nvSpPr>
          <p:cNvPr id="3" name="Footer Placeholder 2">
            <a:extLst>
              <a:ext uri="{FF2B5EF4-FFF2-40B4-BE49-F238E27FC236}">
                <a16:creationId xmlns:a16="http://schemas.microsoft.com/office/drawing/2014/main" id="{B358FC14-C8F2-4341-BE8B-013A7200190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8A8D20D-B59B-47D1-86E7-254E5D2DBA45}"/>
              </a:ext>
            </a:extLst>
          </p:cNvPr>
          <p:cNvSpPr>
            <a:spLocks noGrp="1"/>
          </p:cNvSpPr>
          <p:nvPr>
            <p:ph type="sldNum" sz="quarter" idx="12"/>
          </p:nvPr>
        </p:nvSpPr>
        <p:spPr/>
        <p:txBody>
          <a:bodyPr/>
          <a:lstStyle/>
          <a:p>
            <a:fld id="{F9CF8D98-DDA7-4369-9C19-FA80658149C9}" type="slidenum">
              <a:rPr lang="en-US" smtClean="0"/>
              <a:t>‹#›</a:t>
            </a:fld>
            <a:endParaRPr lang="en-US"/>
          </a:p>
        </p:txBody>
      </p:sp>
    </p:spTree>
    <p:extLst>
      <p:ext uri="{BB962C8B-B14F-4D97-AF65-F5344CB8AC3E}">
        <p14:creationId xmlns:p14="http://schemas.microsoft.com/office/powerpoint/2010/main" val="15718781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7BE94-66C7-4FF3-96F6-3B3DAC1C0C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610E0BF-C00F-44E8-9968-65F46A9B5DF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6BE0951-2958-4E12-A3DB-E9FD6FE62E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5B1B96-704F-43BD-B58D-20DB9DFF02AB}"/>
              </a:ext>
            </a:extLst>
          </p:cNvPr>
          <p:cNvSpPr>
            <a:spLocks noGrp="1"/>
          </p:cNvSpPr>
          <p:nvPr>
            <p:ph type="dt" sz="half" idx="10"/>
          </p:nvPr>
        </p:nvSpPr>
        <p:spPr/>
        <p:txBody>
          <a:bodyPr/>
          <a:lstStyle/>
          <a:p>
            <a:fld id="{19B9E155-D1DF-4BA2-9917-BF1C4AB5CC6C}" type="datetimeFigureOut">
              <a:rPr lang="en-US" smtClean="0"/>
              <a:t>10/23/2020</a:t>
            </a:fld>
            <a:endParaRPr lang="en-US"/>
          </a:p>
        </p:txBody>
      </p:sp>
      <p:sp>
        <p:nvSpPr>
          <p:cNvPr id="6" name="Footer Placeholder 5">
            <a:extLst>
              <a:ext uri="{FF2B5EF4-FFF2-40B4-BE49-F238E27FC236}">
                <a16:creationId xmlns:a16="http://schemas.microsoft.com/office/drawing/2014/main" id="{077C85B6-0AA4-4A92-9B73-DCA9433F27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BBF19CB-D22E-4024-8509-C3E3D44B4729}"/>
              </a:ext>
            </a:extLst>
          </p:cNvPr>
          <p:cNvSpPr>
            <a:spLocks noGrp="1"/>
          </p:cNvSpPr>
          <p:nvPr>
            <p:ph type="sldNum" sz="quarter" idx="12"/>
          </p:nvPr>
        </p:nvSpPr>
        <p:spPr/>
        <p:txBody>
          <a:bodyPr/>
          <a:lstStyle/>
          <a:p>
            <a:fld id="{F9CF8D98-DDA7-4369-9C19-FA80658149C9}" type="slidenum">
              <a:rPr lang="en-US" smtClean="0"/>
              <a:t>‹#›</a:t>
            </a:fld>
            <a:endParaRPr lang="en-US"/>
          </a:p>
        </p:txBody>
      </p:sp>
    </p:spTree>
    <p:extLst>
      <p:ext uri="{BB962C8B-B14F-4D97-AF65-F5344CB8AC3E}">
        <p14:creationId xmlns:p14="http://schemas.microsoft.com/office/powerpoint/2010/main" val="15727778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1C023-92FC-4F50-88C7-A40CD8F918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DEB7E3F-1723-4ECA-AA42-7CDC5805C26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E25C76E-E77C-473E-A22C-CFE30B3429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86FEA00-5B92-4226-84BB-6215CB8D4CE1}"/>
              </a:ext>
            </a:extLst>
          </p:cNvPr>
          <p:cNvSpPr>
            <a:spLocks noGrp="1"/>
          </p:cNvSpPr>
          <p:nvPr>
            <p:ph type="dt" sz="half" idx="10"/>
          </p:nvPr>
        </p:nvSpPr>
        <p:spPr/>
        <p:txBody>
          <a:bodyPr/>
          <a:lstStyle/>
          <a:p>
            <a:fld id="{19B9E155-D1DF-4BA2-9917-BF1C4AB5CC6C}" type="datetimeFigureOut">
              <a:rPr lang="en-US" smtClean="0"/>
              <a:t>10/23/2020</a:t>
            </a:fld>
            <a:endParaRPr lang="en-US"/>
          </a:p>
        </p:txBody>
      </p:sp>
      <p:sp>
        <p:nvSpPr>
          <p:cNvPr id="6" name="Footer Placeholder 5">
            <a:extLst>
              <a:ext uri="{FF2B5EF4-FFF2-40B4-BE49-F238E27FC236}">
                <a16:creationId xmlns:a16="http://schemas.microsoft.com/office/drawing/2014/main" id="{E87891CB-0FD5-46B7-9948-2B8B721ADC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7218D6C-85C2-49F7-9861-B754894EEEA3}"/>
              </a:ext>
            </a:extLst>
          </p:cNvPr>
          <p:cNvSpPr>
            <a:spLocks noGrp="1"/>
          </p:cNvSpPr>
          <p:nvPr>
            <p:ph type="sldNum" sz="quarter" idx="12"/>
          </p:nvPr>
        </p:nvSpPr>
        <p:spPr/>
        <p:txBody>
          <a:bodyPr/>
          <a:lstStyle/>
          <a:p>
            <a:fld id="{F9CF8D98-DDA7-4369-9C19-FA80658149C9}" type="slidenum">
              <a:rPr lang="en-US" smtClean="0"/>
              <a:t>‹#›</a:t>
            </a:fld>
            <a:endParaRPr lang="en-US"/>
          </a:p>
        </p:txBody>
      </p:sp>
    </p:spTree>
    <p:extLst>
      <p:ext uri="{BB962C8B-B14F-4D97-AF65-F5344CB8AC3E}">
        <p14:creationId xmlns:p14="http://schemas.microsoft.com/office/powerpoint/2010/main" val="3489290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0B44C-F242-4449-90F0-43734F57BEC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73F7CE-588C-4A6A-9792-C90F2DE1139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B1A168-AF55-4A07-98EF-059CD258F9AC}"/>
              </a:ext>
            </a:extLst>
          </p:cNvPr>
          <p:cNvSpPr>
            <a:spLocks noGrp="1"/>
          </p:cNvSpPr>
          <p:nvPr>
            <p:ph type="dt" sz="half" idx="10"/>
          </p:nvPr>
        </p:nvSpPr>
        <p:spPr/>
        <p:txBody>
          <a:bodyPr/>
          <a:lstStyle/>
          <a:p>
            <a:fld id="{19B9E155-D1DF-4BA2-9917-BF1C4AB5CC6C}" type="datetimeFigureOut">
              <a:rPr lang="en-US" smtClean="0"/>
              <a:t>10/23/2020</a:t>
            </a:fld>
            <a:endParaRPr lang="en-US"/>
          </a:p>
        </p:txBody>
      </p:sp>
      <p:sp>
        <p:nvSpPr>
          <p:cNvPr id="5" name="Footer Placeholder 4">
            <a:extLst>
              <a:ext uri="{FF2B5EF4-FFF2-40B4-BE49-F238E27FC236}">
                <a16:creationId xmlns:a16="http://schemas.microsoft.com/office/drawing/2014/main" id="{AB2ECED7-1176-4DB0-BE6B-9CFC4EA93F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B888CC-FEAF-45A2-8812-E863DF03FAAD}"/>
              </a:ext>
            </a:extLst>
          </p:cNvPr>
          <p:cNvSpPr>
            <a:spLocks noGrp="1"/>
          </p:cNvSpPr>
          <p:nvPr>
            <p:ph type="sldNum" sz="quarter" idx="12"/>
          </p:nvPr>
        </p:nvSpPr>
        <p:spPr/>
        <p:txBody>
          <a:bodyPr/>
          <a:lstStyle/>
          <a:p>
            <a:fld id="{F9CF8D98-DDA7-4369-9C19-FA80658149C9}" type="slidenum">
              <a:rPr lang="en-US" smtClean="0"/>
              <a:t>‹#›</a:t>
            </a:fld>
            <a:endParaRPr lang="en-US"/>
          </a:p>
        </p:txBody>
      </p:sp>
    </p:spTree>
    <p:extLst>
      <p:ext uri="{BB962C8B-B14F-4D97-AF65-F5344CB8AC3E}">
        <p14:creationId xmlns:p14="http://schemas.microsoft.com/office/powerpoint/2010/main" val="3468660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D4421E-2A58-468C-8228-9A33F2A0B7D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A079531-19EF-4407-A4F4-9BC819DEECF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80C4B9-4EC7-4983-A10B-4FA863E0AC66}"/>
              </a:ext>
            </a:extLst>
          </p:cNvPr>
          <p:cNvSpPr>
            <a:spLocks noGrp="1"/>
          </p:cNvSpPr>
          <p:nvPr>
            <p:ph type="dt" sz="half" idx="10"/>
          </p:nvPr>
        </p:nvSpPr>
        <p:spPr/>
        <p:txBody>
          <a:bodyPr/>
          <a:lstStyle/>
          <a:p>
            <a:fld id="{19B9E155-D1DF-4BA2-9917-BF1C4AB5CC6C}" type="datetimeFigureOut">
              <a:rPr lang="en-US" smtClean="0"/>
              <a:t>10/23/2020</a:t>
            </a:fld>
            <a:endParaRPr lang="en-US"/>
          </a:p>
        </p:txBody>
      </p:sp>
      <p:sp>
        <p:nvSpPr>
          <p:cNvPr id="5" name="Footer Placeholder 4">
            <a:extLst>
              <a:ext uri="{FF2B5EF4-FFF2-40B4-BE49-F238E27FC236}">
                <a16:creationId xmlns:a16="http://schemas.microsoft.com/office/drawing/2014/main" id="{16608B11-8FD0-416F-B7C4-8B810033CD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835C44-6A0F-4AF8-B754-EB239AC5226A}"/>
              </a:ext>
            </a:extLst>
          </p:cNvPr>
          <p:cNvSpPr>
            <a:spLocks noGrp="1"/>
          </p:cNvSpPr>
          <p:nvPr>
            <p:ph type="sldNum" sz="quarter" idx="12"/>
          </p:nvPr>
        </p:nvSpPr>
        <p:spPr/>
        <p:txBody>
          <a:bodyPr/>
          <a:lstStyle/>
          <a:p>
            <a:fld id="{F9CF8D98-DDA7-4369-9C19-FA80658149C9}" type="slidenum">
              <a:rPr lang="en-US" smtClean="0"/>
              <a:t>‹#›</a:t>
            </a:fld>
            <a:endParaRPr lang="en-US"/>
          </a:p>
        </p:txBody>
      </p:sp>
    </p:spTree>
    <p:extLst>
      <p:ext uri="{BB962C8B-B14F-4D97-AF65-F5344CB8AC3E}">
        <p14:creationId xmlns:p14="http://schemas.microsoft.com/office/powerpoint/2010/main" val="24535685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lvl1pPr>
              <a:defRPr>
                <a:solidFill>
                  <a:srgbClr val="FFFF00"/>
                </a:solidFill>
              </a:defRPr>
            </a:lvl1pPr>
          </a:lstStyle>
          <a:p>
            <a:r>
              <a:rPr lang="en-CA" dirty="0"/>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a:t>Click to edit Master subtitle style</a:t>
            </a:r>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r>
              <a:rPr lang="en-US"/>
              <a:t>PAC Professional Accounting Futures 2019</a:t>
            </a:r>
            <a:endParaRPr lang="en-CA"/>
          </a:p>
        </p:txBody>
      </p:sp>
      <p:sp>
        <p:nvSpPr>
          <p:cNvPr id="6" name="Slide Number Placeholder 5"/>
          <p:cNvSpPr>
            <a:spLocks noGrp="1"/>
          </p:cNvSpPr>
          <p:nvPr>
            <p:ph type="sldNum" sz="quarter" idx="12"/>
          </p:nvPr>
        </p:nvSpPr>
        <p:spPr/>
        <p:txBody>
          <a:bodyPr/>
          <a:lstStyle/>
          <a:p>
            <a:fld id="{1922BD0D-169D-4E79-8896-91849D654FE9}" type="slidenum">
              <a:rPr lang="en-CA" smtClean="0"/>
              <a:t>‹#›</a:t>
            </a:fld>
            <a:endParaRPr lang="en-CA"/>
          </a:p>
        </p:txBody>
      </p:sp>
    </p:spTree>
    <p:extLst>
      <p:ext uri="{BB962C8B-B14F-4D97-AF65-F5344CB8AC3E}">
        <p14:creationId xmlns:p14="http://schemas.microsoft.com/office/powerpoint/2010/main" val="42403695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p>
        </p:txBody>
      </p:sp>
      <p:sp>
        <p:nvSpPr>
          <p:cNvPr id="3" name="Content Placeholder 2"/>
          <p:cNvSpPr>
            <a:spLocks noGrp="1"/>
          </p:cNvSpPr>
          <p:nvPr>
            <p:ph idx="1"/>
          </p:nvPr>
        </p:nvSpPr>
        <p:spPr/>
        <p:txBody>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p>
        </p:txBody>
      </p:sp>
      <p:sp>
        <p:nvSpPr>
          <p:cNvPr id="5" name="Footer Placeholder 4"/>
          <p:cNvSpPr>
            <a:spLocks noGrp="1"/>
          </p:cNvSpPr>
          <p:nvPr>
            <p:ph type="ftr" sz="quarter" idx="11"/>
          </p:nvPr>
        </p:nvSpPr>
        <p:spPr>
          <a:xfrm>
            <a:off x="7056107" y="6356351"/>
            <a:ext cx="4052821" cy="365125"/>
          </a:xfrm>
        </p:spPr>
        <p:txBody>
          <a:bodyPr/>
          <a:lstStyle/>
          <a:p>
            <a:r>
              <a:rPr lang="en-US" dirty="0"/>
              <a:t>PAC   Professional Accounting Futures   2019</a:t>
            </a:r>
            <a:endParaRPr lang="en-CA" dirty="0"/>
          </a:p>
        </p:txBody>
      </p:sp>
      <p:sp>
        <p:nvSpPr>
          <p:cNvPr id="6" name="Slide Number Placeholder 5"/>
          <p:cNvSpPr>
            <a:spLocks noGrp="1"/>
          </p:cNvSpPr>
          <p:nvPr>
            <p:ph type="sldNum" sz="quarter" idx="12"/>
          </p:nvPr>
        </p:nvSpPr>
        <p:spPr/>
        <p:txBody>
          <a:bodyPr/>
          <a:lstStyle/>
          <a:p>
            <a:fld id="{1922BD0D-169D-4E79-8896-91849D654FE9}" type="slidenum">
              <a:rPr lang="en-CA" smtClean="0"/>
              <a:t>‹#›</a:t>
            </a:fld>
            <a:endParaRPr lang="en-CA"/>
          </a:p>
        </p:txBody>
      </p:sp>
      <p:pic>
        <p:nvPicPr>
          <p:cNvPr id="7" name="Picture 6"/>
          <p:cNvPicPr/>
          <p:nvPr userDrawn="1"/>
        </p:nvPicPr>
        <p:blipFill>
          <a:blip r:embed="rId2" cstate="print">
            <a:lum bright="70000" contrast="-70000"/>
            <a:extLst>
              <a:ext uri="{28A0092B-C50C-407E-A947-70E740481C1C}">
                <a14:useLocalDpi xmlns:a14="http://schemas.microsoft.com/office/drawing/2010/main" val="0"/>
              </a:ext>
            </a:extLst>
          </a:blip>
          <a:stretch>
            <a:fillRect/>
          </a:stretch>
        </p:blipFill>
        <p:spPr>
          <a:xfrm>
            <a:off x="621892" y="6126164"/>
            <a:ext cx="3821853" cy="584835"/>
          </a:xfrm>
          <a:prstGeom prst="rect">
            <a:avLst/>
          </a:prstGeom>
        </p:spPr>
      </p:pic>
    </p:spTree>
    <p:extLst>
      <p:ext uri="{BB962C8B-B14F-4D97-AF65-F5344CB8AC3E}">
        <p14:creationId xmlns:p14="http://schemas.microsoft.com/office/powerpoint/2010/main" val="24507397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CA"/>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a:t>Click to edit Master text styles</a:t>
            </a:r>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r>
              <a:rPr lang="en-US"/>
              <a:t>PAC Professional Accounting Futures 2019</a:t>
            </a:r>
            <a:endParaRPr lang="en-CA"/>
          </a:p>
        </p:txBody>
      </p:sp>
      <p:sp>
        <p:nvSpPr>
          <p:cNvPr id="6" name="Slide Number Placeholder 5"/>
          <p:cNvSpPr>
            <a:spLocks noGrp="1"/>
          </p:cNvSpPr>
          <p:nvPr>
            <p:ph type="sldNum" sz="quarter" idx="12"/>
          </p:nvPr>
        </p:nvSpPr>
        <p:spPr/>
        <p:txBody>
          <a:bodyPr/>
          <a:lstStyle/>
          <a:p>
            <a:fld id="{1922BD0D-169D-4E79-8896-91849D654FE9}" type="slidenum">
              <a:rPr lang="en-CA" smtClean="0"/>
              <a:t>‹#›</a:t>
            </a:fld>
            <a:endParaRPr lang="en-CA"/>
          </a:p>
        </p:txBody>
      </p:sp>
    </p:spTree>
    <p:extLst>
      <p:ext uri="{BB962C8B-B14F-4D97-AF65-F5344CB8AC3E}">
        <p14:creationId xmlns:p14="http://schemas.microsoft.com/office/powerpoint/2010/main" val="19317171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r>
              <a:rPr lang="en-US"/>
              <a:t>PAC Professional Accounting Futures 2019</a:t>
            </a:r>
            <a:endParaRPr lang="en-CA"/>
          </a:p>
        </p:txBody>
      </p:sp>
      <p:sp>
        <p:nvSpPr>
          <p:cNvPr id="7" name="Slide Number Placeholder 6"/>
          <p:cNvSpPr>
            <a:spLocks noGrp="1"/>
          </p:cNvSpPr>
          <p:nvPr>
            <p:ph type="sldNum" sz="quarter" idx="12"/>
          </p:nvPr>
        </p:nvSpPr>
        <p:spPr/>
        <p:txBody>
          <a:bodyPr/>
          <a:lstStyle/>
          <a:p>
            <a:fld id="{1922BD0D-169D-4E79-8896-91849D654FE9}" type="slidenum">
              <a:rPr lang="en-CA" smtClean="0"/>
              <a:t>‹#›</a:t>
            </a:fld>
            <a:endParaRPr lang="en-CA"/>
          </a:p>
        </p:txBody>
      </p:sp>
    </p:spTree>
    <p:extLst>
      <p:ext uri="{BB962C8B-B14F-4D97-AF65-F5344CB8AC3E}">
        <p14:creationId xmlns:p14="http://schemas.microsoft.com/office/powerpoint/2010/main" val="27626738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CA"/>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p>
        </p:txBody>
      </p:sp>
      <p:sp>
        <p:nvSpPr>
          <p:cNvPr id="7" name="Date Placeholder 6"/>
          <p:cNvSpPr>
            <a:spLocks noGrp="1"/>
          </p:cNvSpPr>
          <p:nvPr>
            <p:ph type="dt" sz="half" idx="10"/>
          </p:nvPr>
        </p:nvSpPr>
        <p:spPr/>
        <p:txBody>
          <a:bodyPr/>
          <a:lstStyle/>
          <a:p>
            <a:endParaRPr lang="en-CA"/>
          </a:p>
        </p:txBody>
      </p:sp>
      <p:sp>
        <p:nvSpPr>
          <p:cNvPr id="8" name="Footer Placeholder 7"/>
          <p:cNvSpPr>
            <a:spLocks noGrp="1"/>
          </p:cNvSpPr>
          <p:nvPr>
            <p:ph type="ftr" sz="quarter" idx="11"/>
          </p:nvPr>
        </p:nvSpPr>
        <p:spPr/>
        <p:txBody>
          <a:bodyPr/>
          <a:lstStyle/>
          <a:p>
            <a:r>
              <a:rPr lang="en-US"/>
              <a:t>PAC Professional Accounting Futures 2019</a:t>
            </a:r>
            <a:endParaRPr lang="en-CA"/>
          </a:p>
        </p:txBody>
      </p:sp>
      <p:sp>
        <p:nvSpPr>
          <p:cNvPr id="9" name="Slide Number Placeholder 8"/>
          <p:cNvSpPr>
            <a:spLocks noGrp="1"/>
          </p:cNvSpPr>
          <p:nvPr>
            <p:ph type="sldNum" sz="quarter" idx="12"/>
          </p:nvPr>
        </p:nvSpPr>
        <p:spPr/>
        <p:txBody>
          <a:bodyPr/>
          <a:lstStyle/>
          <a:p>
            <a:fld id="{1922BD0D-169D-4E79-8896-91849D654FE9}" type="slidenum">
              <a:rPr lang="en-CA" smtClean="0"/>
              <a:t>‹#›</a:t>
            </a:fld>
            <a:endParaRPr lang="en-CA"/>
          </a:p>
        </p:txBody>
      </p:sp>
    </p:spTree>
    <p:extLst>
      <p:ext uri="{BB962C8B-B14F-4D97-AF65-F5344CB8AC3E}">
        <p14:creationId xmlns:p14="http://schemas.microsoft.com/office/powerpoint/2010/main" val="22339474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p>
        </p:txBody>
      </p:sp>
      <p:sp>
        <p:nvSpPr>
          <p:cNvPr id="3" name="Date Placeholder 2"/>
          <p:cNvSpPr>
            <a:spLocks noGrp="1"/>
          </p:cNvSpPr>
          <p:nvPr>
            <p:ph type="dt" sz="half" idx="10"/>
          </p:nvPr>
        </p:nvSpPr>
        <p:spPr/>
        <p:txBody>
          <a:bodyPr/>
          <a:lstStyle/>
          <a:p>
            <a:endParaRPr lang="en-CA"/>
          </a:p>
        </p:txBody>
      </p:sp>
      <p:sp>
        <p:nvSpPr>
          <p:cNvPr id="4" name="Footer Placeholder 3"/>
          <p:cNvSpPr>
            <a:spLocks noGrp="1"/>
          </p:cNvSpPr>
          <p:nvPr>
            <p:ph type="ftr" sz="quarter" idx="11"/>
          </p:nvPr>
        </p:nvSpPr>
        <p:spPr/>
        <p:txBody>
          <a:bodyPr/>
          <a:lstStyle/>
          <a:p>
            <a:r>
              <a:rPr lang="en-US"/>
              <a:t>PAC Professional Accounting Futures 2019</a:t>
            </a:r>
            <a:endParaRPr lang="en-CA"/>
          </a:p>
        </p:txBody>
      </p:sp>
      <p:sp>
        <p:nvSpPr>
          <p:cNvPr id="5" name="Slide Number Placeholder 4"/>
          <p:cNvSpPr>
            <a:spLocks noGrp="1"/>
          </p:cNvSpPr>
          <p:nvPr>
            <p:ph type="sldNum" sz="quarter" idx="12"/>
          </p:nvPr>
        </p:nvSpPr>
        <p:spPr/>
        <p:txBody>
          <a:bodyPr/>
          <a:lstStyle/>
          <a:p>
            <a:fld id="{1922BD0D-169D-4E79-8896-91849D654FE9}" type="slidenum">
              <a:rPr lang="en-CA" smtClean="0"/>
              <a:t>‹#›</a:t>
            </a:fld>
            <a:endParaRPr lang="en-CA"/>
          </a:p>
        </p:txBody>
      </p:sp>
    </p:spTree>
    <p:extLst>
      <p:ext uri="{BB962C8B-B14F-4D97-AF65-F5344CB8AC3E}">
        <p14:creationId xmlns:p14="http://schemas.microsoft.com/office/powerpoint/2010/main" val="21708788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CA"/>
          </a:p>
        </p:txBody>
      </p:sp>
      <p:sp>
        <p:nvSpPr>
          <p:cNvPr id="3" name="Footer Placeholder 2"/>
          <p:cNvSpPr>
            <a:spLocks noGrp="1"/>
          </p:cNvSpPr>
          <p:nvPr>
            <p:ph type="ftr" sz="quarter" idx="11"/>
          </p:nvPr>
        </p:nvSpPr>
        <p:spPr/>
        <p:txBody>
          <a:bodyPr/>
          <a:lstStyle/>
          <a:p>
            <a:r>
              <a:rPr lang="en-US"/>
              <a:t>PAC Professional Accounting Futures 2019</a:t>
            </a:r>
            <a:endParaRPr lang="en-CA"/>
          </a:p>
        </p:txBody>
      </p:sp>
      <p:sp>
        <p:nvSpPr>
          <p:cNvPr id="4" name="Slide Number Placeholder 3"/>
          <p:cNvSpPr>
            <a:spLocks noGrp="1"/>
          </p:cNvSpPr>
          <p:nvPr>
            <p:ph type="sldNum" sz="quarter" idx="12"/>
          </p:nvPr>
        </p:nvSpPr>
        <p:spPr/>
        <p:txBody>
          <a:bodyPr/>
          <a:lstStyle/>
          <a:p>
            <a:fld id="{1922BD0D-169D-4E79-8896-91849D654FE9}" type="slidenum">
              <a:rPr lang="en-CA" smtClean="0"/>
              <a:t>‹#›</a:t>
            </a:fld>
            <a:endParaRPr lang="en-CA"/>
          </a:p>
        </p:txBody>
      </p:sp>
    </p:spTree>
    <p:extLst>
      <p:ext uri="{BB962C8B-B14F-4D97-AF65-F5344CB8AC3E}">
        <p14:creationId xmlns:p14="http://schemas.microsoft.com/office/powerpoint/2010/main" val="3036112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CA"/>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r>
              <a:rPr lang="en-US"/>
              <a:t>PAC Professional Accounting Futures 2019</a:t>
            </a:r>
            <a:endParaRPr lang="en-CA"/>
          </a:p>
        </p:txBody>
      </p:sp>
      <p:sp>
        <p:nvSpPr>
          <p:cNvPr id="7" name="Slide Number Placeholder 6"/>
          <p:cNvSpPr>
            <a:spLocks noGrp="1"/>
          </p:cNvSpPr>
          <p:nvPr>
            <p:ph type="sldNum" sz="quarter" idx="12"/>
          </p:nvPr>
        </p:nvSpPr>
        <p:spPr/>
        <p:txBody>
          <a:bodyPr/>
          <a:lstStyle/>
          <a:p>
            <a:fld id="{1922BD0D-169D-4E79-8896-91849D654FE9}" type="slidenum">
              <a:rPr lang="en-CA" smtClean="0"/>
              <a:t>‹#›</a:t>
            </a:fld>
            <a:endParaRPr lang="en-CA"/>
          </a:p>
        </p:txBody>
      </p:sp>
    </p:spTree>
    <p:extLst>
      <p:ext uri="{BB962C8B-B14F-4D97-AF65-F5344CB8AC3E}">
        <p14:creationId xmlns:p14="http://schemas.microsoft.com/office/powerpoint/2010/main" val="7443396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CA"/>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r>
              <a:rPr lang="en-US"/>
              <a:t>PAC Professional Accounting Futures 2019</a:t>
            </a:r>
            <a:endParaRPr lang="en-CA"/>
          </a:p>
        </p:txBody>
      </p:sp>
      <p:sp>
        <p:nvSpPr>
          <p:cNvPr id="7" name="Slide Number Placeholder 6"/>
          <p:cNvSpPr>
            <a:spLocks noGrp="1"/>
          </p:cNvSpPr>
          <p:nvPr>
            <p:ph type="sldNum" sz="quarter" idx="12"/>
          </p:nvPr>
        </p:nvSpPr>
        <p:spPr/>
        <p:txBody>
          <a:bodyPr/>
          <a:lstStyle/>
          <a:p>
            <a:fld id="{1922BD0D-169D-4E79-8896-91849D654FE9}" type="slidenum">
              <a:rPr lang="en-CA" smtClean="0"/>
              <a:t>‹#›</a:t>
            </a:fld>
            <a:endParaRPr lang="en-CA"/>
          </a:p>
        </p:txBody>
      </p:sp>
    </p:spTree>
    <p:extLst>
      <p:ext uri="{BB962C8B-B14F-4D97-AF65-F5344CB8AC3E}">
        <p14:creationId xmlns:p14="http://schemas.microsoft.com/office/powerpoint/2010/main" val="32249263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p>
        </p:txBody>
      </p:sp>
      <p:sp>
        <p:nvSpPr>
          <p:cNvPr id="3" name="Vertical Text Placeholder 2"/>
          <p:cNvSpPr>
            <a:spLocks noGrp="1"/>
          </p:cNvSpPr>
          <p:nvPr>
            <p:ph type="body" orient="vert" idx="1"/>
          </p:nvPr>
        </p:nvSpPr>
        <p:spPr/>
        <p:txBody>
          <a:bodyPr vert="eaVert"/>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r>
              <a:rPr lang="en-US"/>
              <a:t>PAC Professional Accounting Futures 2019</a:t>
            </a:r>
            <a:endParaRPr lang="en-CA"/>
          </a:p>
        </p:txBody>
      </p:sp>
      <p:sp>
        <p:nvSpPr>
          <p:cNvPr id="6" name="Slide Number Placeholder 5"/>
          <p:cNvSpPr>
            <a:spLocks noGrp="1"/>
          </p:cNvSpPr>
          <p:nvPr>
            <p:ph type="sldNum" sz="quarter" idx="12"/>
          </p:nvPr>
        </p:nvSpPr>
        <p:spPr/>
        <p:txBody>
          <a:bodyPr/>
          <a:lstStyle/>
          <a:p>
            <a:fld id="{1922BD0D-169D-4E79-8896-91849D654FE9}" type="slidenum">
              <a:rPr lang="en-CA" smtClean="0"/>
              <a:t>‹#›</a:t>
            </a:fld>
            <a:endParaRPr lang="en-CA"/>
          </a:p>
        </p:txBody>
      </p:sp>
    </p:spTree>
    <p:extLst>
      <p:ext uri="{BB962C8B-B14F-4D97-AF65-F5344CB8AC3E}">
        <p14:creationId xmlns:p14="http://schemas.microsoft.com/office/powerpoint/2010/main" val="31189075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CA"/>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r>
              <a:rPr lang="en-US"/>
              <a:t>PAC Professional Accounting Futures 2019</a:t>
            </a:r>
            <a:endParaRPr lang="en-CA"/>
          </a:p>
        </p:txBody>
      </p:sp>
      <p:sp>
        <p:nvSpPr>
          <p:cNvPr id="6" name="Slide Number Placeholder 5"/>
          <p:cNvSpPr>
            <a:spLocks noGrp="1"/>
          </p:cNvSpPr>
          <p:nvPr>
            <p:ph type="sldNum" sz="quarter" idx="12"/>
          </p:nvPr>
        </p:nvSpPr>
        <p:spPr/>
        <p:txBody>
          <a:bodyPr/>
          <a:lstStyle/>
          <a:p>
            <a:fld id="{1922BD0D-169D-4E79-8896-91849D654FE9}" type="slidenum">
              <a:rPr lang="en-CA" smtClean="0"/>
              <a:t>‹#›</a:t>
            </a:fld>
            <a:endParaRPr lang="en-CA"/>
          </a:p>
        </p:txBody>
      </p:sp>
    </p:spTree>
    <p:extLst>
      <p:ext uri="{BB962C8B-B14F-4D97-AF65-F5344CB8AC3E}">
        <p14:creationId xmlns:p14="http://schemas.microsoft.com/office/powerpoint/2010/main" val="14247530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itle slide - Option 1">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98083F7-6880-47C9-94DA-DE4C8B2D40C4}"/>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6" name="Picture 15">
            <a:extLst>
              <a:ext uri="{FF2B5EF4-FFF2-40B4-BE49-F238E27FC236}">
                <a16:creationId xmlns:a16="http://schemas.microsoft.com/office/drawing/2014/main" id="{917B7503-EC27-4385-BDDC-B8AA5696C914}"/>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291182" y="230866"/>
            <a:ext cx="2937793" cy="652843"/>
          </a:xfrm>
          <a:prstGeom prst="rect">
            <a:avLst/>
          </a:prstGeom>
        </p:spPr>
      </p:pic>
      <p:cxnSp>
        <p:nvCxnSpPr>
          <p:cNvPr id="9" name="Straight Connector 8"/>
          <p:cNvCxnSpPr/>
          <p:nvPr userDrawn="1"/>
        </p:nvCxnSpPr>
        <p:spPr>
          <a:xfrm flipH="1" flipV="1">
            <a:off x="609600" y="2630492"/>
            <a:ext cx="498763" cy="4436"/>
          </a:xfrm>
          <a:prstGeom prst="line">
            <a:avLst/>
          </a:prstGeom>
          <a:ln w="38100">
            <a:solidFill>
              <a:srgbClr val="EFAC2E"/>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flipH="1" flipV="1">
            <a:off x="609600" y="5436551"/>
            <a:ext cx="498763" cy="4436"/>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H="1" flipV="1">
            <a:off x="609600" y="4384020"/>
            <a:ext cx="498763" cy="4436"/>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ext Placeholder 12"/>
          <p:cNvSpPr>
            <a:spLocks noGrp="1"/>
          </p:cNvSpPr>
          <p:nvPr>
            <p:ph type="body" sz="quarter" idx="11" hasCustomPrompt="1"/>
          </p:nvPr>
        </p:nvSpPr>
        <p:spPr>
          <a:xfrm>
            <a:off x="602576" y="2729802"/>
            <a:ext cx="5334000" cy="270387"/>
          </a:xfrm>
        </p:spPr>
        <p:txBody>
          <a:bodyPr lIns="0" tIns="0" rIns="0" bIns="0"/>
          <a:lstStyle>
            <a:lvl1pPr marL="0" indent="0">
              <a:buNone/>
              <a:defRPr sz="1600" cap="all" baseline="0">
                <a:solidFill>
                  <a:schemeClr val="tx1"/>
                </a:solidFill>
                <a:latin typeface="Roboto" pitchFamily="2" charset="0"/>
                <a:ea typeface="Roboto" pitchFamily="2" charset="0"/>
              </a:defRPr>
            </a:lvl1pPr>
            <a:lvl5pPr>
              <a:defRPr/>
            </a:lvl5pPr>
          </a:lstStyle>
          <a:p>
            <a:pPr lvl="0"/>
            <a:r>
              <a:rPr lang="en-US" dirty="0"/>
              <a:t>Headline 1</a:t>
            </a:r>
          </a:p>
        </p:txBody>
      </p:sp>
      <p:sp>
        <p:nvSpPr>
          <p:cNvPr id="14" name="Text Placeholder 12"/>
          <p:cNvSpPr>
            <a:spLocks noGrp="1"/>
          </p:cNvSpPr>
          <p:nvPr>
            <p:ph type="body" sz="quarter" idx="12" hasCustomPrompt="1"/>
          </p:nvPr>
        </p:nvSpPr>
        <p:spPr>
          <a:xfrm>
            <a:off x="592347" y="3013622"/>
            <a:ext cx="5289755" cy="1190808"/>
          </a:xfrm>
        </p:spPr>
        <p:txBody>
          <a:bodyPr lIns="0" tIns="0" rIns="0" bIns="0" anchor="ctr"/>
          <a:lstStyle>
            <a:lvl1pPr marL="0" indent="0">
              <a:lnSpc>
                <a:spcPct val="100000"/>
              </a:lnSpc>
              <a:buNone/>
              <a:defRPr sz="2500" cap="none" baseline="0">
                <a:solidFill>
                  <a:schemeClr val="tx1"/>
                </a:solidFill>
                <a:latin typeface="Roboto" pitchFamily="2" charset="0"/>
                <a:ea typeface="Roboto" pitchFamily="2" charset="0"/>
              </a:defRPr>
            </a:lvl1pPr>
            <a:lvl5pPr>
              <a:defRPr/>
            </a:lvl5pPr>
          </a:lstStyle>
          <a:p>
            <a:pPr lvl="0"/>
            <a:r>
              <a:rPr lang="en-US" dirty="0"/>
              <a:t>Main headline </a:t>
            </a:r>
            <a:br>
              <a:rPr lang="en-US" dirty="0"/>
            </a:br>
            <a:r>
              <a:rPr lang="en-US" dirty="0"/>
              <a:t>- span over </a:t>
            </a:r>
            <a:br>
              <a:rPr lang="en-US" dirty="0"/>
            </a:br>
            <a:r>
              <a:rPr lang="en-US" dirty="0"/>
              <a:t>three rows</a:t>
            </a:r>
          </a:p>
        </p:txBody>
      </p:sp>
      <p:sp>
        <p:nvSpPr>
          <p:cNvPr id="15" name="Rectangle 14">
            <a:extLst>
              <a:ext uri="{FF2B5EF4-FFF2-40B4-BE49-F238E27FC236}">
                <a16:creationId xmlns:a16="http://schemas.microsoft.com/office/drawing/2014/main" id="{288EEC87-C025-4809-A536-050D90D68A5E}"/>
              </a:ext>
            </a:extLst>
          </p:cNvPr>
          <p:cNvSpPr/>
          <p:nvPr userDrawn="1"/>
        </p:nvSpPr>
        <p:spPr>
          <a:xfrm>
            <a:off x="0" y="0"/>
            <a:ext cx="12179808" cy="6848856"/>
          </a:xfrm>
          <a:prstGeom prst="rect">
            <a:avLst/>
          </a:prstGeom>
          <a:no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2"/>
              </a:solidFill>
              <a:latin typeface="Roboto" pitchFamily="2" charset="0"/>
              <a:ea typeface="Roboto" pitchFamily="2" charset="0"/>
            </a:endParaRPr>
          </a:p>
        </p:txBody>
      </p:sp>
      <p:sp>
        <p:nvSpPr>
          <p:cNvPr id="19" name="Content Placeholder 15">
            <a:extLst>
              <a:ext uri="{FF2B5EF4-FFF2-40B4-BE49-F238E27FC236}">
                <a16:creationId xmlns:a16="http://schemas.microsoft.com/office/drawing/2014/main" id="{C71835AA-D404-4B13-8CD6-F01EF252BBF5}"/>
              </a:ext>
            </a:extLst>
          </p:cNvPr>
          <p:cNvSpPr>
            <a:spLocks noGrp="1"/>
          </p:cNvSpPr>
          <p:nvPr>
            <p:ph sz="quarter" idx="13" hasCustomPrompt="1"/>
          </p:nvPr>
        </p:nvSpPr>
        <p:spPr>
          <a:xfrm>
            <a:off x="609600" y="4504227"/>
            <a:ext cx="4847303" cy="251081"/>
          </a:xfrm>
        </p:spPr>
        <p:txBody>
          <a:bodyPr lIns="0" tIns="0" rIns="0" bIns="0"/>
          <a:lstStyle>
            <a:lvl1pPr marL="0" indent="0">
              <a:buNone/>
              <a:defRPr sz="1600" baseline="0">
                <a:solidFill>
                  <a:schemeClr val="tx1"/>
                </a:solidFill>
                <a:latin typeface="Roboto" pitchFamily="2" charset="0"/>
                <a:ea typeface="Roboto" pitchFamily="2" charset="0"/>
              </a:defRPr>
            </a:lvl1pPr>
          </a:lstStyle>
          <a:p>
            <a:pPr lvl="0"/>
            <a:r>
              <a:rPr lang="en-US" dirty="0"/>
              <a:t>Presenter Name</a:t>
            </a:r>
          </a:p>
        </p:txBody>
      </p:sp>
      <p:sp>
        <p:nvSpPr>
          <p:cNvPr id="20" name="Content Placeholder 15">
            <a:extLst>
              <a:ext uri="{FF2B5EF4-FFF2-40B4-BE49-F238E27FC236}">
                <a16:creationId xmlns:a16="http://schemas.microsoft.com/office/drawing/2014/main" id="{2019F715-7CFE-4FDC-B725-20F15F6D278C}"/>
              </a:ext>
            </a:extLst>
          </p:cNvPr>
          <p:cNvSpPr>
            <a:spLocks noGrp="1"/>
          </p:cNvSpPr>
          <p:nvPr>
            <p:ph sz="quarter" idx="14" hasCustomPrompt="1"/>
          </p:nvPr>
        </p:nvSpPr>
        <p:spPr>
          <a:xfrm>
            <a:off x="609600" y="4818861"/>
            <a:ext cx="4847303" cy="209294"/>
          </a:xfrm>
        </p:spPr>
        <p:txBody>
          <a:bodyPr lIns="0" tIns="0" rIns="0" bIns="0"/>
          <a:lstStyle>
            <a:lvl1pPr marL="0" indent="0">
              <a:buNone/>
              <a:defRPr sz="1200" baseline="0">
                <a:solidFill>
                  <a:schemeClr val="tx1"/>
                </a:solidFill>
                <a:latin typeface="Roboto" pitchFamily="2" charset="0"/>
                <a:ea typeface="Roboto" pitchFamily="2" charset="0"/>
              </a:defRPr>
            </a:lvl1pPr>
          </a:lstStyle>
          <a:p>
            <a:pPr lvl="0"/>
            <a:r>
              <a:rPr lang="en-US" dirty="0"/>
              <a:t>Title | Department</a:t>
            </a:r>
          </a:p>
        </p:txBody>
      </p:sp>
      <p:sp>
        <p:nvSpPr>
          <p:cNvPr id="21" name="Content Placeholder 15">
            <a:extLst>
              <a:ext uri="{FF2B5EF4-FFF2-40B4-BE49-F238E27FC236}">
                <a16:creationId xmlns:a16="http://schemas.microsoft.com/office/drawing/2014/main" id="{7803ED69-D88B-4398-A573-1475BD2A275B}"/>
              </a:ext>
            </a:extLst>
          </p:cNvPr>
          <p:cNvSpPr>
            <a:spLocks noGrp="1"/>
          </p:cNvSpPr>
          <p:nvPr>
            <p:ph sz="quarter" idx="15" hasCustomPrompt="1"/>
          </p:nvPr>
        </p:nvSpPr>
        <p:spPr>
          <a:xfrm>
            <a:off x="609601" y="5089248"/>
            <a:ext cx="4847302" cy="167506"/>
          </a:xfrm>
        </p:spPr>
        <p:txBody>
          <a:bodyPr lIns="0" tIns="0" rIns="0" bIns="0"/>
          <a:lstStyle>
            <a:lvl1pPr marL="0" indent="0">
              <a:buNone/>
              <a:defRPr sz="1200" baseline="0">
                <a:solidFill>
                  <a:schemeClr val="tx1"/>
                </a:solidFill>
                <a:latin typeface="Roboto" pitchFamily="2" charset="0"/>
                <a:ea typeface="Roboto" pitchFamily="2" charset="0"/>
              </a:defRPr>
            </a:lvl1pPr>
          </a:lstStyle>
          <a:p>
            <a:pPr lvl="0"/>
            <a:r>
              <a:rPr lang="en-US" dirty="0"/>
              <a:t>Date</a:t>
            </a:r>
          </a:p>
        </p:txBody>
      </p:sp>
    </p:spTree>
    <p:extLst>
      <p:ext uri="{BB962C8B-B14F-4D97-AF65-F5344CB8AC3E}">
        <p14:creationId xmlns:p14="http://schemas.microsoft.com/office/powerpoint/2010/main" val="39619281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Title slide - Option 2">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4225AE4-1C12-4E52-896F-C7E190409AC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cxnSp>
        <p:nvCxnSpPr>
          <p:cNvPr id="9" name="Straight Connector 8"/>
          <p:cNvCxnSpPr/>
          <p:nvPr userDrawn="1"/>
        </p:nvCxnSpPr>
        <p:spPr>
          <a:xfrm flipH="1" flipV="1">
            <a:off x="609600" y="2929229"/>
            <a:ext cx="498763" cy="4436"/>
          </a:xfrm>
          <a:prstGeom prst="line">
            <a:avLst/>
          </a:prstGeom>
          <a:ln w="38100">
            <a:solidFill>
              <a:srgbClr val="EFAC2E"/>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flipH="1" flipV="1">
            <a:off x="609600" y="5439995"/>
            <a:ext cx="498763" cy="4436"/>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H="1" flipV="1">
            <a:off x="609600" y="4334106"/>
            <a:ext cx="498763" cy="4436"/>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ext Placeholder 12"/>
          <p:cNvSpPr>
            <a:spLocks noGrp="1"/>
          </p:cNvSpPr>
          <p:nvPr>
            <p:ph type="body" sz="quarter" idx="11" hasCustomPrompt="1"/>
          </p:nvPr>
        </p:nvSpPr>
        <p:spPr>
          <a:xfrm>
            <a:off x="600974" y="3061042"/>
            <a:ext cx="6865258" cy="291678"/>
          </a:xfrm>
        </p:spPr>
        <p:txBody>
          <a:bodyPr lIns="0" tIns="0" rIns="0" bIns="0" anchor="ctr"/>
          <a:lstStyle>
            <a:lvl1pPr marL="0" indent="0">
              <a:buNone/>
              <a:defRPr sz="1600" cap="all" baseline="0">
                <a:solidFill>
                  <a:schemeClr val="tx1"/>
                </a:solidFill>
                <a:latin typeface="Roboto" pitchFamily="2" charset="0"/>
                <a:ea typeface="Roboto" pitchFamily="2" charset="0"/>
              </a:defRPr>
            </a:lvl1pPr>
            <a:lvl5pPr>
              <a:defRPr/>
            </a:lvl5pPr>
          </a:lstStyle>
          <a:p>
            <a:pPr lvl="0"/>
            <a:r>
              <a:rPr lang="en-US" dirty="0"/>
              <a:t>Headline 1</a:t>
            </a:r>
          </a:p>
        </p:txBody>
      </p:sp>
      <p:sp>
        <p:nvSpPr>
          <p:cNvPr id="14" name="Text Placeholder 12"/>
          <p:cNvSpPr>
            <a:spLocks noGrp="1"/>
          </p:cNvSpPr>
          <p:nvPr>
            <p:ph type="body" sz="quarter" idx="12" hasCustomPrompt="1"/>
          </p:nvPr>
        </p:nvSpPr>
        <p:spPr>
          <a:xfrm>
            <a:off x="592348" y="3416273"/>
            <a:ext cx="6865258" cy="729978"/>
          </a:xfrm>
        </p:spPr>
        <p:txBody>
          <a:bodyPr lIns="0" tIns="0" rIns="0" bIns="0" anchor="ctr"/>
          <a:lstStyle>
            <a:lvl1pPr marL="0" indent="0">
              <a:lnSpc>
                <a:spcPct val="100000"/>
              </a:lnSpc>
              <a:buNone/>
              <a:defRPr sz="2500" cap="none" baseline="0">
                <a:solidFill>
                  <a:schemeClr val="tx1"/>
                </a:solidFill>
                <a:latin typeface="Roboto" pitchFamily="2" charset="0"/>
                <a:ea typeface="Roboto" pitchFamily="2" charset="0"/>
              </a:defRPr>
            </a:lvl1pPr>
            <a:lvl5pPr>
              <a:defRPr/>
            </a:lvl5pPr>
          </a:lstStyle>
          <a:p>
            <a:pPr lvl="0"/>
            <a:r>
              <a:rPr lang="en-US" dirty="0"/>
              <a:t>Main headline </a:t>
            </a:r>
            <a:br>
              <a:rPr lang="en-US" dirty="0"/>
            </a:br>
            <a:r>
              <a:rPr lang="en-US" dirty="0"/>
              <a:t>- span over two rows</a:t>
            </a:r>
          </a:p>
        </p:txBody>
      </p:sp>
      <p:sp>
        <p:nvSpPr>
          <p:cNvPr id="16" name="Content Placeholder 15"/>
          <p:cNvSpPr>
            <a:spLocks noGrp="1"/>
          </p:cNvSpPr>
          <p:nvPr>
            <p:ph sz="quarter" idx="13" hasCustomPrompt="1"/>
          </p:nvPr>
        </p:nvSpPr>
        <p:spPr>
          <a:xfrm>
            <a:off x="609600" y="4457098"/>
            <a:ext cx="4847303" cy="251081"/>
          </a:xfrm>
        </p:spPr>
        <p:txBody>
          <a:bodyPr lIns="0" tIns="0" rIns="0" bIns="0"/>
          <a:lstStyle>
            <a:lvl1pPr marL="0" indent="0">
              <a:buNone/>
              <a:defRPr sz="1600" baseline="0">
                <a:solidFill>
                  <a:schemeClr val="tx1"/>
                </a:solidFill>
                <a:latin typeface="Roboto" pitchFamily="2" charset="0"/>
                <a:ea typeface="Roboto" pitchFamily="2" charset="0"/>
              </a:defRPr>
            </a:lvl1pPr>
          </a:lstStyle>
          <a:p>
            <a:pPr lvl="0"/>
            <a:r>
              <a:rPr lang="en-US" dirty="0"/>
              <a:t>Presenter Name</a:t>
            </a:r>
          </a:p>
        </p:txBody>
      </p:sp>
      <p:sp>
        <p:nvSpPr>
          <p:cNvPr id="17" name="Content Placeholder 15"/>
          <p:cNvSpPr>
            <a:spLocks noGrp="1"/>
          </p:cNvSpPr>
          <p:nvPr>
            <p:ph sz="quarter" idx="14" hasCustomPrompt="1"/>
          </p:nvPr>
        </p:nvSpPr>
        <p:spPr>
          <a:xfrm>
            <a:off x="609600" y="4771732"/>
            <a:ext cx="4847303" cy="209294"/>
          </a:xfrm>
        </p:spPr>
        <p:txBody>
          <a:bodyPr lIns="0" tIns="0" rIns="0" bIns="0"/>
          <a:lstStyle>
            <a:lvl1pPr marL="0" indent="0">
              <a:buNone/>
              <a:defRPr sz="1200" baseline="0">
                <a:solidFill>
                  <a:schemeClr val="tx1"/>
                </a:solidFill>
                <a:latin typeface="Roboto" pitchFamily="2" charset="0"/>
                <a:ea typeface="Roboto" pitchFamily="2" charset="0"/>
              </a:defRPr>
            </a:lvl1pPr>
          </a:lstStyle>
          <a:p>
            <a:pPr lvl="0"/>
            <a:r>
              <a:rPr lang="en-US" dirty="0"/>
              <a:t>Title | Department</a:t>
            </a:r>
          </a:p>
        </p:txBody>
      </p:sp>
      <p:sp>
        <p:nvSpPr>
          <p:cNvPr id="18" name="Content Placeholder 15"/>
          <p:cNvSpPr>
            <a:spLocks noGrp="1"/>
          </p:cNvSpPr>
          <p:nvPr>
            <p:ph sz="quarter" idx="15" hasCustomPrompt="1"/>
          </p:nvPr>
        </p:nvSpPr>
        <p:spPr>
          <a:xfrm>
            <a:off x="609601" y="5042119"/>
            <a:ext cx="4847302" cy="167506"/>
          </a:xfrm>
        </p:spPr>
        <p:txBody>
          <a:bodyPr lIns="0" tIns="0" rIns="0" bIns="0"/>
          <a:lstStyle>
            <a:lvl1pPr marL="0" indent="0">
              <a:buNone/>
              <a:defRPr sz="1200" baseline="0">
                <a:solidFill>
                  <a:schemeClr val="tx1"/>
                </a:solidFill>
                <a:latin typeface="Roboto" pitchFamily="2" charset="0"/>
                <a:ea typeface="Roboto" pitchFamily="2" charset="0"/>
              </a:defRPr>
            </a:lvl1pPr>
          </a:lstStyle>
          <a:p>
            <a:pPr lvl="0"/>
            <a:r>
              <a:rPr lang="en-US" dirty="0"/>
              <a:t>Date</a:t>
            </a:r>
          </a:p>
        </p:txBody>
      </p:sp>
      <p:sp>
        <p:nvSpPr>
          <p:cNvPr id="15" name="Rectangle 14">
            <a:extLst>
              <a:ext uri="{FF2B5EF4-FFF2-40B4-BE49-F238E27FC236}">
                <a16:creationId xmlns:a16="http://schemas.microsoft.com/office/drawing/2014/main" id="{C43B4634-224A-42A4-8ED1-FC3C8DC32D6A}"/>
              </a:ext>
            </a:extLst>
          </p:cNvPr>
          <p:cNvSpPr/>
          <p:nvPr userDrawn="1"/>
        </p:nvSpPr>
        <p:spPr>
          <a:xfrm>
            <a:off x="0" y="0"/>
            <a:ext cx="12179808" cy="6848856"/>
          </a:xfrm>
          <a:prstGeom prst="rect">
            <a:avLst/>
          </a:prstGeom>
          <a:no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2"/>
              </a:solidFill>
              <a:latin typeface="Roboto" pitchFamily="2" charset="0"/>
              <a:ea typeface="Roboto" pitchFamily="2" charset="0"/>
            </a:endParaRPr>
          </a:p>
        </p:txBody>
      </p:sp>
      <p:pic>
        <p:nvPicPr>
          <p:cNvPr id="19" name="Picture 18">
            <a:extLst>
              <a:ext uri="{FF2B5EF4-FFF2-40B4-BE49-F238E27FC236}">
                <a16:creationId xmlns:a16="http://schemas.microsoft.com/office/drawing/2014/main" id="{DB32D819-4037-4451-9AFB-5B1961499255}"/>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291182" y="230866"/>
            <a:ext cx="2937793" cy="652843"/>
          </a:xfrm>
          <a:prstGeom prst="rect">
            <a:avLst/>
          </a:prstGeom>
        </p:spPr>
      </p:pic>
    </p:spTree>
    <p:extLst>
      <p:ext uri="{BB962C8B-B14F-4D97-AF65-F5344CB8AC3E}">
        <p14:creationId xmlns:p14="http://schemas.microsoft.com/office/powerpoint/2010/main" val="34110671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itle slide - Option 3">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AC2C5BF-95B2-4958-909C-374FF3BFCD3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5" name="Rectangle 14">
            <a:extLst>
              <a:ext uri="{FF2B5EF4-FFF2-40B4-BE49-F238E27FC236}">
                <a16:creationId xmlns:a16="http://schemas.microsoft.com/office/drawing/2014/main" id="{C43B4634-224A-42A4-8ED1-FC3C8DC32D6A}"/>
              </a:ext>
            </a:extLst>
          </p:cNvPr>
          <p:cNvSpPr/>
          <p:nvPr userDrawn="1"/>
        </p:nvSpPr>
        <p:spPr>
          <a:xfrm>
            <a:off x="0" y="0"/>
            <a:ext cx="12179808" cy="6848856"/>
          </a:xfrm>
          <a:prstGeom prst="rect">
            <a:avLst/>
          </a:prstGeom>
          <a:no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2"/>
              </a:solidFill>
              <a:latin typeface="Roboto" pitchFamily="2" charset="0"/>
              <a:ea typeface="Roboto" pitchFamily="2" charset="0"/>
            </a:endParaRPr>
          </a:p>
        </p:txBody>
      </p:sp>
      <p:cxnSp>
        <p:nvCxnSpPr>
          <p:cNvPr id="19" name="Straight Connector 18">
            <a:extLst>
              <a:ext uri="{FF2B5EF4-FFF2-40B4-BE49-F238E27FC236}">
                <a16:creationId xmlns:a16="http://schemas.microsoft.com/office/drawing/2014/main" id="{A304727B-7592-4793-8B84-E4D8C243A51D}"/>
              </a:ext>
            </a:extLst>
          </p:cNvPr>
          <p:cNvCxnSpPr/>
          <p:nvPr userDrawn="1"/>
        </p:nvCxnSpPr>
        <p:spPr>
          <a:xfrm flipH="1" flipV="1">
            <a:off x="609600" y="2929229"/>
            <a:ext cx="498763" cy="4436"/>
          </a:xfrm>
          <a:prstGeom prst="line">
            <a:avLst/>
          </a:prstGeom>
          <a:ln w="38100">
            <a:solidFill>
              <a:srgbClr val="EFAC2E"/>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650A40C-D80C-49C0-96DE-ED33BD86BF7D}"/>
              </a:ext>
            </a:extLst>
          </p:cNvPr>
          <p:cNvCxnSpPr/>
          <p:nvPr userDrawn="1"/>
        </p:nvCxnSpPr>
        <p:spPr>
          <a:xfrm flipH="1" flipV="1">
            <a:off x="609600" y="5439995"/>
            <a:ext cx="498763" cy="4436"/>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496B5305-EC64-47E0-96E8-D5ED932FA237}"/>
              </a:ext>
            </a:extLst>
          </p:cNvPr>
          <p:cNvCxnSpPr/>
          <p:nvPr userDrawn="1"/>
        </p:nvCxnSpPr>
        <p:spPr>
          <a:xfrm flipH="1" flipV="1">
            <a:off x="609600" y="4334106"/>
            <a:ext cx="498763" cy="4436"/>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22" name="Text Placeholder 12">
            <a:extLst>
              <a:ext uri="{FF2B5EF4-FFF2-40B4-BE49-F238E27FC236}">
                <a16:creationId xmlns:a16="http://schemas.microsoft.com/office/drawing/2014/main" id="{26FBD916-5949-4818-82FA-835F5E8AAA6B}"/>
              </a:ext>
            </a:extLst>
          </p:cNvPr>
          <p:cNvSpPr>
            <a:spLocks noGrp="1"/>
          </p:cNvSpPr>
          <p:nvPr>
            <p:ph type="body" sz="quarter" idx="11" hasCustomPrompt="1"/>
          </p:nvPr>
        </p:nvSpPr>
        <p:spPr>
          <a:xfrm>
            <a:off x="600974" y="3061042"/>
            <a:ext cx="6865258" cy="291678"/>
          </a:xfrm>
        </p:spPr>
        <p:txBody>
          <a:bodyPr lIns="0" tIns="0" rIns="0" bIns="0" anchor="ctr"/>
          <a:lstStyle>
            <a:lvl1pPr marL="0" indent="0">
              <a:buNone/>
              <a:defRPr sz="1600" cap="all" baseline="0">
                <a:solidFill>
                  <a:schemeClr val="tx1"/>
                </a:solidFill>
                <a:latin typeface="Roboto" pitchFamily="2" charset="0"/>
                <a:ea typeface="Roboto" pitchFamily="2" charset="0"/>
              </a:defRPr>
            </a:lvl1pPr>
            <a:lvl5pPr>
              <a:defRPr/>
            </a:lvl5pPr>
          </a:lstStyle>
          <a:p>
            <a:pPr lvl="0"/>
            <a:r>
              <a:rPr lang="en-US" dirty="0"/>
              <a:t>Headline 1</a:t>
            </a:r>
          </a:p>
        </p:txBody>
      </p:sp>
      <p:sp>
        <p:nvSpPr>
          <p:cNvPr id="23" name="Text Placeholder 12">
            <a:extLst>
              <a:ext uri="{FF2B5EF4-FFF2-40B4-BE49-F238E27FC236}">
                <a16:creationId xmlns:a16="http://schemas.microsoft.com/office/drawing/2014/main" id="{D42B9349-07F7-40DB-8937-E9BC0D2324CB}"/>
              </a:ext>
            </a:extLst>
          </p:cNvPr>
          <p:cNvSpPr>
            <a:spLocks noGrp="1"/>
          </p:cNvSpPr>
          <p:nvPr>
            <p:ph type="body" sz="quarter" idx="12" hasCustomPrompt="1"/>
          </p:nvPr>
        </p:nvSpPr>
        <p:spPr>
          <a:xfrm>
            <a:off x="592348" y="3416273"/>
            <a:ext cx="6865258" cy="729978"/>
          </a:xfrm>
        </p:spPr>
        <p:txBody>
          <a:bodyPr lIns="0" tIns="0" rIns="0" bIns="0" anchor="ctr"/>
          <a:lstStyle>
            <a:lvl1pPr marL="0" indent="0">
              <a:lnSpc>
                <a:spcPct val="100000"/>
              </a:lnSpc>
              <a:buNone/>
              <a:defRPr sz="2500" cap="none" baseline="0">
                <a:solidFill>
                  <a:schemeClr val="tx1"/>
                </a:solidFill>
                <a:latin typeface="Roboto" pitchFamily="2" charset="0"/>
                <a:ea typeface="Roboto" pitchFamily="2" charset="0"/>
              </a:defRPr>
            </a:lvl1pPr>
            <a:lvl5pPr>
              <a:defRPr/>
            </a:lvl5pPr>
          </a:lstStyle>
          <a:p>
            <a:pPr lvl="0"/>
            <a:r>
              <a:rPr lang="en-US" dirty="0"/>
              <a:t>Main headline </a:t>
            </a:r>
            <a:br>
              <a:rPr lang="en-US" dirty="0"/>
            </a:br>
            <a:r>
              <a:rPr lang="en-US" dirty="0"/>
              <a:t>- span over two rows</a:t>
            </a:r>
          </a:p>
        </p:txBody>
      </p:sp>
      <p:sp>
        <p:nvSpPr>
          <p:cNvPr id="24" name="Content Placeholder 15">
            <a:extLst>
              <a:ext uri="{FF2B5EF4-FFF2-40B4-BE49-F238E27FC236}">
                <a16:creationId xmlns:a16="http://schemas.microsoft.com/office/drawing/2014/main" id="{E7AA6B10-B574-4A7B-B495-3842EE238A04}"/>
              </a:ext>
            </a:extLst>
          </p:cNvPr>
          <p:cNvSpPr>
            <a:spLocks noGrp="1"/>
          </p:cNvSpPr>
          <p:nvPr>
            <p:ph sz="quarter" idx="13" hasCustomPrompt="1"/>
          </p:nvPr>
        </p:nvSpPr>
        <p:spPr>
          <a:xfrm>
            <a:off x="609600" y="4457098"/>
            <a:ext cx="4847303" cy="251081"/>
          </a:xfrm>
        </p:spPr>
        <p:txBody>
          <a:bodyPr lIns="0" tIns="0" rIns="0" bIns="0"/>
          <a:lstStyle>
            <a:lvl1pPr marL="0" indent="0">
              <a:buNone/>
              <a:defRPr sz="1600" baseline="0">
                <a:solidFill>
                  <a:schemeClr val="tx1"/>
                </a:solidFill>
                <a:latin typeface="Roboto" pitchFamily="2" charset="0"/>
                <a:ea typeface="Roboto" pitchFamily="2" charset="0"/>
              </a:defRPr>
            </a:lvl1pPr>
          </a:lstStyle>
          <a:p>
            <a:pPr lvl="0"/>
            <a:r>
              <a:rPr lang="en-US" dirty="0"/>
              <a:t>Presenter Name</a:t>
            </a:r>
          </a:p>
        </p:txBody>
      </p:sp>
      <p:sp>
        <p:nvSpPr>
          <p:cNvPr id="25" name="Content Placeholder 15">
            <a:extLst>
              <a:ext uri="{FF2B5EF4-FFF2-40B4-BE49-F238E27FC236}">
                <a16:creationId xmlns:a16="http://schemas.microsoft.com/office/drawing/2014/main" id="{ED14D008-DB81-493C-BFA1-B21AA86FAE15}"/>
              </a:ext>
            </a:extLst>
          </p:cNvPr>
          <p:cNvSpPr>
            <a:spLocks noGrp="1"/>
          </p:cNvSpPr>
          <p:nvPr>
            <p:ph sz="quarter" idx="14" hasCustomPrompt="1"/>
          </p:nvPr>
        </p:nvSpPr>
        <p:spPr>
          <a:xfrm>
            <a:off x="609600" y="4771732"/>
            <a:ext cx="4847303" cy="209294"/>
          </a:xfrm>
        </p:spPr>
        <p:txBody>
          <a:bodyPr lIns="0" tIns="0" rIns="0" bIns="0"/>
          <a:lstStyle>
            <a:lvl1pPr marL="0" indent="0">
              <a:buNone/>
              <a:defRPr sz="1200" baseline="0">
                <a:solidFill>
                  <a:schemeClr val="tx1"/>
                </a:solidFill>
                <a:latin typeface="Roboto" pitchFamily="2" charset="0"/>
                <a:ea typeface="Roboto" pitchFamily="2" charset="0"/>
              </a:defRPr>
            </a:lvl1pPr>
          </a:lstStyle>
          <a:p>
            <a:pPr lvl="0"/>
            <a:r>
              <a:rPr lang="en-US" dirty="0"/>
              <a:t>Title | Department</a:t>
            </a:r>
          </a:p>
        </p:txBody>
      </p:sp>
      <p:sp>
        <p:nvSpPr>
          <p:cNvPr id="26" name="Content Placeholder 15">
            <a:extLst>
              <a:ext uri="{FF2B5EF4-FFF2-40B4-BE49-F238E27FC236}">
                <a16:creationId xmlns:a16="http://schemas.microsoft.com/office/drawing/2014/main" id="{46A17F71-9B6C-40A8-9791-97555A024AC8}"/>
              </a:ext>
            </a:extLst>
          </p:cNvPr>
          <p:cNvSpPr>
            <a:spLocks noGrp="1"/>
          </p:cNvSpPr>
          <p:nvPr>
            <p:ph sz="quarter" idx="15" hasCustomPrompt="1"/>
          </p:nvPr>
        </p:nvSpPr>
        <p:spPr>
          <a:xfrm>
            <a:off x="609601" y="5042119"/>
            <a:ext cx="4847302" cy="167506"/>
          </a:xfrm>
        </p:spPr>
        <p:txBody>
          <a:bodyPr lIns="0" tIns="0" rIns="0" bIns="0"/>
          <a:lstStyle>
            <a:lvl1pPr marL="0" indent="0">
              <a:buNone/>
              <a:defRPr sz="1200" baseline="0">
                <a:solidFill>
                  <a:schemeClr val="tx1"/>
                </a:solidFill>
                <a:latin typeface="Roboto" pitchFamily="2" charset="0"/>
                <a:ea typeface="Roboto" pitchFamily="2" charset="0"/>
              </a:defRPr>
            </a:lvl1pPr>
          </a:lstStyle>
          <a:p>
            <a:pPr lvl="0"/>
            <a:r>
              <a:rPr lang="en-US" dirty="0"/>
              <a:t>Date</a:t>
            </a:r>
          </a:p>
        </p:txBody>
      </p:sp>
      <p:pic>
        <p:nvPicPr>
          <p:cNvPr id="13" name="Picture 12">
            <a:extLst>
              <a:ext uri="{FF2B5EF4-FFF2-40B4-BE49-F238E27FC236}">
                <a16:creationId xmlns:a16="http://schemas.microsoft.com/office/drawing/2014/main" id="{BFB24A22-FDC4-4DCE-8800-3C52C2EE3756}"/>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291182" y="230866"/>
            <a:ext cx="2937793" cy="652843"/>
          </a:xfrm>
          <a:prstGeom prst="rect">
            <a:avLst/>
          </a:prstGeom>
        </p:spPr>
      </p:pic>
    </p:spTree>
    <p:extLst>
      <p:ext uri="{BB962C8B-B14F-4D97-AF65-F5344CB8AC3E}">
        <p14:creationId xmlns:p14="http://schemas.microsoft.com/office/powerpoint/2010/main" val="27412166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ED58588-3115-4D91-8967-975554DA1FF9}"/>
              </a:ext>
            </a:extLst>
          </p:cNvPr>
          <p:cNvSpPr txBox="1"/>
          <p:nvPr userDrawn="1"/>
        </p:nvSpPr>
        <p:spPr>
          <a:xfrm>
            <a:off x="1835268" y="1387418"/>
            <a:ext cx="3390900" cy="462778"/>
          </a:xfrm>
          <a:prstGeom prst="rect">
            <a:avLst/>
          </a:prstGeom>
        </p:spPr>
        <p:txBody>
          <a:bodyPr vert="horz" wrap="square" lIns="91440" tIns="45720" rIns="91440" bIns="45720" rtlCol="0" anchor="ctr">
            <a:noAutofit/>
          </a:bodyPr>
          <a:lstStyle/>
          <a:p>
            <a:pPr algn="r"/>
            <a:r>
              <a:rPr lang="en-US" sz="3000" b="0" dirty="0">
                <a:solidFill>
                  <a:schemeClr val="tx1"/>
                </a:solidFill>
                <a:latin typeface="Roboto" charset="0"/>
                <a:ea typeface="Roboto" charset="0"/>
                <a:cs typeface="Roboto" charset="0"/>
              </a:rPr>
              <a:t>Agenda</a:t>
            </a:r>
          </a:p>
        </p:txBody>
      </p:sp>
      <p:sp>
        <p:nvSpPr>
          <p:cNvPr id="8" name="Text Placeholder 7">
            <a:extLst>
              <a:ext uri="{FF2B5EF4-FFF2-40B4-BE49-F238E27FC236}">
                <a16:creationId xmlns:a16="http://schemas.microsoft.com/office/drawing/2014/main" id="{0AAB6A2B-C32D-4674-8599-3503D39D97DE}"/>
              </a:ext>
            </a:extLst>
          </p:cNvPr>
          <p:cNvSpPr>
            <a:spLocks noGrp="1"/>
          </p:cNvSpPr>
          <p:nvPr>
            <p:ph type="body" sz="quarter" idx="41" hasCustomPrompt="1"/>
          </p:nvPr>
        </p:nvSpPr>
        <p:spPr>
          <a:xfrm>
            <a:off x="6174412" y="1491767"/>
            <a:ext cx="454269" cy="312700"/>
          </a:xfrm>
        </p:spPr>
        <p:txBody>
          <a:bodyPr vert="horz" lIns="91440" tIns="0" rIns="91440" bIns="0" rtlCol="0" anchor="ctr">
            <a:noAutofit/>
          </a:bodyPr>
          <a:lstStyle>
            <a:lvl1pPr marL="0" indent="0">
              <a:buNone/>
              <a:defRPr lang="en-US" sz="1600" b="0" i="0" dirty="0">
                <a:solidFill>
                  <a:schemeClr val="bg1">
                    <a:lumMod val="75000"/>
                  </a:schemeClr>
                </a:solidFill>
                <a:latin typeface="Roboto" charset="0"/>
                <a:ea typeface="Roboto" charset="0"/>
                <a:cs typeface="Roboto" charset="0"/>
              </a:defRPr>
            </a:lvl1pPr>
          </a:lstStyle>
          <a:p>
            <a:pPr marL="228606" lvl="0" indent="-228606"/>
            <a:r>
              <a:rPr lang="en-US" dirty="0"/>
              <a:t>00</a:t>
            </a:r>
          </a:p>
        </p:txBody>
      </p:sp>
      <p:sp>
        <p:nvSpPr>
          <p:cNvPr id="9" name="Text Placeholder 7">
            <a:extLst>
              <a:ext uri="{FF2B5EF4-FFF2-40B4-BE49-F238E27FC236}">
                <a16:creationId xmlns:a16="http://schemas.microsoft.com/office/drawing/2014/main" id="{F1F54B19-04B4-4A88-9FCB-69A35ADCCA71}"/>
              </a:ext>
            </a:extLst>
          </p:cNvPr>
          <p:cNvSpPr>
            <a:spLocks noGrp="1"/>
          </p:cNvSpPr>
          <p:nvPr>
            <p:ph type="body" sz="quarter" idx="42" hasCustomPrompt="1"/>
          </p:nvPr>
        </p:nvSpPr>
        <p:spPr>
          <a:xfrm>
            <a:off x="6628681" y="1491767"/>
            <a:ext cx="4917831" cy="312700"/>
          </a:xfrm>
        </p:spPr>
        <p:txBody>
          <a:bodyPr anchor="ctr">
            <a:noAutofit/>
          </a:bodyPr>
          <a:lstStyle>
            <a:lvl1pPr marL="0" indent="0" algn="l">
              <a:buNone/>
              <a:defRPr sz="1600" b="0" i="0">
                <a:solidFill>
                  <a:schemeClr val="tx1"/>
                </a:solidFill>
                <a:latin typeface="Roboto" charset="0"/>
                <a:ea typeface="Roboto" charset="0"/>
                <a:cs typeface="Roboto" charset="0"/>
              </a:defRPr>
            </a:lvl1pPr>
          </a:lstStyle>
          <a:p>
            <a:pPr lvl="0"/>
            <a:r>
              <a:rPr lang="en-US" dirty="0"/>
              <a:t>Item</a:t>
            </a:r>
          </a:p>
        </p:txBody>
      </p:sp>
      <p:sp>
        <p:nvSpPr>
          <p:cNvPr id="10" name="Text Placeholder 7">
            <a:extLst>
              <a:ext uri="{FF2B5EF4-FFF2-40B4-BE49-F238E27FC236}">
                <a16:creationId xmlns:a16="http://schemas.microsoft.com/office/drawing/2014/main" id="{A0D58C4A-880A-45EA-A838-E28322D01C2E}"/>
              </a:ext>
            </a:extLst>
          </p:cNvPr>
          <p:cNvSpPr>
            <a:spLocks noGrp="1"/>
          </p:cNvSpPr>
          <p:nvPr>
            <p:ph type="body" sz="quarter" idx="44" hasCustomPrompt="1"/>
          </p:nvPr>
        </p:nvSpPr>
        <p:spPr>
          <a:xfrm>
            <a:off x="6174412" y="2109266"/>
            <a:ext cx="454269" cy="312700"/>
          </a:xfrm>
        </p:spPr>
        <p:txBody>
          <a:bodyPr vert="horz" lIns="91440" tIns="45720" rIns="91440" bIns="45720" rtlCol="0" anchor="ctr">
            <a:noAutofit/>
          </a:bodyPr>
          <a:lstStyle>
            <a:lvl1pPr marL="0" indent="0">
              <a:buNone/>
              <a:defRPr lang="en-US" sz="1600" b="0" i="0" dirty="0">
                <a:solidFill>
                  <a:schemeClr val="bg1">
                    <a:lumMod val="75000"/>
                  </a:schemeClr>
                </a:solidFill>
                <a:latin typeface="Roboto" charset="0"/>
                <a:ea typeface="Roboto" charset="0"/>
                <a:cs typeface="Roboto" charset="0"/>
              </a:defRPr>
            </a:lvl1pPr>
          </a:lstStyle>
          <a:p>
            <a:pPr marL="228606" lvl="0" indent="-228606"/>
            <a:r>
              <a:rPr lang="en-US" dirty="0"/>
              <a:t>00</a:t>
            </a:r>
          </a:p>
        </p:txBody>
      </p:sp>
      <p:sp>
        <p:nvSpPr>
          <p:cNvPr id="11" name="Text Placeholder 7">
            <a:extLst>
              <a:ext uri="{FF2B5EF4-FFF2-40B4-BE49-F238E27FC236}">
                <a16:creationId xmlns:a16="http://schemas.microsoft.com/office/drawing/2014/main" id="{5E4FA848-4906-49A9-A62F-6D6E977000BB}"/>
              </a:ext>
            </a:extLst>
          </p:cNvPr>
          <p:cNvSpPr>
            <a:spLocks noGrp="1"/>
          </p:cNvSpPr>
          <p:nvPr>
            <p:ph type="body" sz="quarter" idx="45" hasCustomPrompt="1"/>
          </p:nvPr>
        </p:nvSpPr>
        <p:spPr>
          <a:xfrm>
            <a:off x="6628681" y="2109266"/>
            <a:ext cx="4917831" cy="312700"/>
          </a:xfrm>
        </p:spPr>
        <p:txBody>
          <a:bodyPr anchor="ctr">
            <a:noAutofit/>
          </a:bodyPr>
          <a:lstStyle>
            <a:lvl1pPr marL="0" indent="0" algn="l">
              <a:buNone/>
              <a:defRPr sz="1600" b="0" i="0">
                <a:solidFill>
                  <a:schemeClr val="tx1"/>
                </a:solidFill>
                <a:latin typeface="Roboto" charset="0"/>
                <a:ea typeface="Roboto" charset="0"/>
                <a:cs typeface="Roboto" charset="0"/>
              </a:defRPr>
            </a:lvl1pPr>
          </a:lstStyle>
          <a:p>
            <a:pPr lvl="0"/>
            <a:r>
              <a:rPr lang="en-US" dirty="0"/>
              <a:t>Item</a:t>
            </a:r>
          </a:p>
        </p:txBody>
      </p:sp>
      <p:sp>
        <p:nvSpPr>
          <p:cNvPr id="12" name="Text Placeholder 7">
            <a:extLst>
              <a:ext uri="{FF2B5EF4-FFF2-40B4-BE49-F238E27FC236}">
                <a16:creationId xmlns:a16="http://schemas.microsoft.com/office/drawing/2014/main" id="{DDC93BEE-BD73-4DFA-A590-0BFB77E44EFA}"/>
              </a:ext>
            </a:extLst>
          </p:cNvPr>
          <p:cNvSpPr>
            <a:spLocks noGrp="1"/>
          </p:cNvSpPr>
          <p:nvPr>
            <p:ph type="body" sz="quarter" idx="47" hasCustomPrompt="1"/>
          </p:nvPr>
        </p:nvSpPr>
        <p:spPr>
          <a:xfrm>
            <a:off x="6174412" y="2726765"/>
            <a:ext cx="454269" cy="312700"/>
          </a:xfrm>
        </p:spPr>
        <p:txBody>
          <a:bodyPr vert="horz" lIns="91440" tIns="45720" rIns="91440" bIns="45720" rtlCol="0" anchor="ctr">
            <a:noAutofit/>
          </a:bodyPr>
          <a:lstStyle>
            <a:lvl1pPr marL="0" indent="0">
              <a:buNone/>
              <a:defRPr lang="en-US" sz="1600" b="0" i="0" dirty="0">
                <a:solidFill>
                  <a:schemeClr val="bg1">
                    <a:lumMod val="75000"/>
                  </a:schemeClr>
                </a:solidFill>
                <a:latin typeface="Roboto" charset="0"/>
                <a:ea typeface="Roboto" charset="0"/>
                <a:cs typeface="Roboto" charset="0"/>
              </a:defRPr>
            </a:lvl1pPr>
          </a:lstStyle>
          <a:p>
            <a:pPr marL="228606" lvl="0" indent="-228606"/>
            <a:r>
              <a:rPr lang="en-US" dirty="0"/>
              <a:t>00</a:t>
            </a:r>
          </a:p>
        </p:txBody>
      </p:sp>
      <p:sp>
        <p:nvSpPr>
          <p:cNvPr id="13" name="Text Placeholder 7">
            <a:extLst>
              <a:ext uri="{FF2B5EF4-FFF2-40B4-BE49-F238E27FC236}">
                <a16:creationId xmlns:a16="http://schemas.microsoft.com/office/drawing/2014/main" id="{71312D4F-9767-4E4C-967B-F4B4210B31DA}"/>
              </a:ext>
            </a:extLst>
          </p:cNvPr>
          <p:cNvSpPr>
            <a:spLocks noGrp="1"/>
          </p:cNvSpPr>
          <p:nvPr>
            <p:ph type="body" sz="quarter" idx="48" hasCustomPrompt="1"/>
          </p:nvPr>
        </p:nvSpPr>
        <p:spPr>
          <a:xfrm>
            <a:off x="6628681" y="2726765"/>
            <a:ext cx="4917831" cy="312700"/>
          </a:xfrm>
        </p:spPr>
        <p:txBody>
          <a:bodyPr anchor="ctr">
            <a:noAutofit/>
          </a:bodyPr>
          <a:lstStyle>
            <a:lvl1pPr marL="0" indent="0" algn="l">
              <a:buNone/>
              <a:defRPr sz="1600" b="0" i="0">
                <a:solidFill>
                  <a:schemeClr val="tx1"/>
                </a:solidFill>
                <a:latin typeface="Roboto" charset="0"/>
                <a:ea typeface="Roboto" charset="0"/>
                <a:cs typeface="Roboto" charset="0"/>
              </a:defRPr>
            </a:lvl1pPr>
          </a:lstStyle>
          <a:p>
            <a:pPr lvl="0"/>
            <a:r>
              <a:rPr lang="en-US" dirty="0"/>
              <a:t>Item</a:t>
            </a:r>
          </a:p>
        </p:txBody>
      </p:sp>
      <p:sp>
        <p:nvSpPr>
          <p:cNvPr id="14" name="Text Placeholder 7">
            <a:extLst>
              <a:ext uri="{FF2B5EF4-FFF2-40B4-BE49-F238E27FC236}">
                <a16:creationId xmlns:a16="http://schemas.microsoft.com/office/drawing/2014/main" id="{9AB6998B-9C91-4A33-9326-E821375B7BEC}"/>
              </a:ext>
            </a:extLst>
          </p:cNvPr>
          <p:cNvSpPr>
            <a:spLocks noGrp="1"/>
          </p:cNvSpPr>
          <p:nvPr>
            <p:ph type="body" sz="quarter" idx="50" hasCustomPrompt="1"/>
          </p:nvPr>
        </p:nvSpPr>
        <p:spPr>
          <a:xfrm>
            <a:off x="6174412" y="3338879"/>
            <a:ext cx="454269" cy="312700"/>
          </a:xfrm>
        </p:spPr>
        <p:txBody>
          <a:bodyPr vert="horz" lIns="91440" tIns="45720" rIns="91440" bIns="45720" rtlCol="0" anchor="ctr">
            <a:noAutofit/>
          </a:bodyPr>
          <a:lstStyle>
            <a:lvl1pPr marL="0" indent="0">
              <a:buNone/>
              <a:defRPr lang="en-US" sz="1600" b="0" i="0" dirty="0">
                <a:solidFill>
                  <a:schemeClr val="bg1">
                    <a:lumMod val="75000"/>
                  </a:schemeClr>
                </a:solidFill>
                <a:latin typeface="Roboto" charset="0"/>
                <a:ea typeface="Roboto" charset="0"/>
                <a:cs typeface="Roboto" charset="0"/>
              </a:defRPr>
            </a:lvl1pPr>
          </a:lstStyle>
          <a:p>
            <a:pPr marL="228606" lvl="0" indent="-228606"/>
            <a:r>
              <a:rPr lang="en-US" dirty="0"/>
              <a:t>00</a:t>
            </a:r>
          </a:p>
        </p:txBody>
      </p:sp>
      <p:sp>
        <p:nvSpPr>
          <p:cNvPr id="15" name="Text Placeholder 7">
            <a:extLst>
              <a:ext uri="{FF2B5EF4-FFF2-40B4-BE49-F238E27FC236}">
                <a16:creationId xmlns:a16="http://schemas.microsoft.com/office/drawing/2014/main" id="{16A34D21-3753-4793-8EA4-0EF98FBC1700}"/>
              </a:ext>
            </a:extLst>
          </p:cNvPr>
          <p:cNvSpPr>
            <a:spLocks noGrp="1"/>
          </p:cNvSpPr>
          <p:nvPr>
            <p:ph type="body" sz="quarter" idx="51" hasCustomPrompt="1"/>
          </p:nvPr>
        </p:nvSpPr>
        <p:spPr>
          <a:xfrm>
            <a:off x="6628681" y="3338879"/>
            <a:ext cx="4917831" cy="312700"/>
          </a:xfrm>
        </p:spPr>
        <p:txBody>
          <a:bodyPr anchor="ctr">
            <a:noAutofit/>
          </a:bodyPr>
          <a:lstStyle>
            <a:lvl1pPr marL="0" indent="0" algn="l">
              <a:buNone/>
              <a:defRPr sz="1600" b="0" i="0">
                <a:solidFill>
                  <a:schemeClr val="tx1"/>
                </a:solidFill>
                <a:latin typeface="Roboto" charset="0"/>
                <a:ea typeface="Roboto" charset="0"/>
                <a:cs typeface="Roboto" charset="0"/>
              </a:defRPr>
            </a:lvl1pPr>
          </a:lstStyle>
          <a:p>
            <a:pPr lvl="0"/>
            <a:r>
              <a:rPr lang="en-US" dirty="0"/>
              <a:t>Item</a:t>
            </a:r>
          </a:p>
        </p:txBody>
      </p:sp>
      <p:sp>
        <p:nvSpPr>
          <p:cNvPr id="16" name="Text Placeholder 7">
            <a:extLst>
              <a:ext uri="{FF2B5EF4-FFF2-40B4-BE49-F238E27FC236}">
                <a16:creationId xmlns:a16="http://schemas.microsoft.com/office/drawing/2014/main" id="{17A49A15-342C-4E91-A598-18E0067C04E9}"/>
              </a:ext>
            </a:extLst>
          </p:cNvPr>
          <p:cNvSpPr>
            <a:spLocks noGrp="1"/>
          </p:cNvSpPr>
          <p:nvPr>
            <p:ph type="body" sz="quarter" idx="53" hasCustomPrompt="1"/>
          </p:nvPr>
        </p:nvSpPr>
        <p:spPr>
          <a:xfrm>
            <a:off x="6174412" y="3950943"/>
            <a:ext cx="454269" cy="312700"/>
          </a:xfrm>
        </p:spPr>
        <p:txBody>
          <a:bodyPr vert="horz" lIns="91440" tIns="45720" rIns="91440" bIns="45720" rtlCol="0" anchor="ctr">
            <a:noAutofit/>
          </a:bodyPr>
          <a:lstStyle>
            <a:lvl1pPr marL="0" indent="0">
              <a:buNone/>
              <a:defRPr lang="en-US" sz="1600" b="0" i="0" dirty="0">
                <a:solidFill>
                  <a:schemeClr val="bg1">
                    <a:lumMod val="75000"/>
                  </a:schemeClr>
                </a:solidFill>
                <a:latin typeface="Roboto" charset="0"/>
                <a:ea typeface="Roboto" charset="0"/>
                <a:cs typeface="Roboto" charset="0"/>
              </a:defRPr>
            </a:lvl1pPr>
          </a:lstStyle>
          <a:p>
            <a:pPr marL="228606" lvl="0" indent="-228606"/>
            <a:r>
              <a:rPr lang="en-US" dirty="0"/>
              <a:t>00</a:t>
            </a:r>
          </a:p>
        </p:txBody>
      </p:sp>
      <p:sp>
        <p:nvSpPr>
          <p:cNvPr id="17" name="Text Placeholder 7">
            <a:extLst>
              <a:ext uri="{FF2B5EF4-FFF2-40B4-BE49-F238E27FC236}">
                <a16:creationId xmlns:a16="http://schemas.microsoft.com/office/drawing/2014/main" id="{E6937A51-FA8E-412F-8835-025288F5A9F3}"/>
              </a:ext>
            </a:extLst>
          </p:cNvPr>
          <p:cNvSpPr>
            <a:spLocks noGrp="1"/>
          </p:cNvSpPr>
          <p:nvPr>
            <p:ph type="body" sz="quarter" idx="54" hasCustomPrompt="1"/>
          </p:nvPr>
        </p:nvSpPr>
        <p:spPr>
          <a:xfrm>
            <a:off x="6628681" y="3950943"/>
            <a:ext cx="4917831" cy="312700"/>
          </a:xfrm>
        </p:spPr>
        <p:txBody>
          <a:bodyPr anchor="ctr">
            <a:noAutofit/>
          </a:bodyPr>
          <a:lstStyle>
            <a:lvl1pPr marL="0" indent="0" algn="l">
              <a:buNone/>
              <a:defRPr sz="1600" b="0" i="0">
                <a:solidFill>
                  <a:schemeClr val="tx1"/>
                </a:solidFill>
                <a:latin typeface="Roboto" charset="0"/>
                <a:ea typeface="Roboto" charset="0"/>
                <a:cs typeface="Roboto" charset="0"/>
              </a:defRPr>
            </a:lvl1pPr>
          </a:lstStyle>
          <a:p>
            <a:pPr lvl="0"/>
            <a:r>
              <a:rPr lang="en-US" dirty="0"/>
              <a:t>Item</a:t>
            </a:r>
          </a:p>
        </p:txBody>
      </p:sp>
      <p:sp>
        <p:nvSpPr>
          <p:cNvPr id="18" name="Text Placeholder 7">
            <a:extLst>
              <a:ext uri="{FF2B5EF4-FFF2-40B4-BE49-F238E27FC236}">
                <a16:creationId xmlns:a16="http://schemas.microsoft.com/office/drawing/2014/main" id="{0C777AA3-227C-40F1-8613-91842351326E}"/>
              </a:ext>
            </a:extLst>
          </p:cNvPr>
          <p:cNvSpPr>
            <a:spLocks noGrp="1"/>
          </p:cNvSpPr>
          <p:nvPr>
            <p:ph type="body" sz="quarter" idx="56" hasCustomPrompt="1"/>
          </p:nvPr>
        </p:nvSpPr>
        <p:spPr>
          <a:xfrm>
            <a:off x="6174412" y="4563007"/>
            <a:ext cx="454269" cy="312700"/>
          </a:xfrm>
        </p:spPr>
        <p:txBody>
          <a:bodyPr vert="horz" lIns="91440" tIns="45720" rIns="91440" bIns="45720" rtlCol="0" anchor="ctr">
            <a:noAutofit/>
          </a:bodyPr>
          <a:lstStyle>
            <a:lvl1pPr marL="0" indent="0">
              <a:buNone/>
              <a:defRPr lang="en-US" sz="1600" b="0" i="0" dirty="0">
                <a:solidFill>
                  <a:schemeClr val="bg1">
                    <a:lumMod val="75000"/>
                  </a:schemeClr>
                </a:solidFill>
                <a:latin typeface="Roboto" charset="0"/>
                <a:ea typeface="Roboto" charset="0"/>
                <a:cs typeface="Roboto" charset="0"/>
              </a:defRPr>
            </a:lvl1pPr>
          </a:lstStyle>
          <a:p>
            <a:pPr marL="228606" lvl="0" indent="-228606"/>
            <a:r>
              <a:rPr lang="en-US" dirty="0"/>
              <a:t>00</a:t>
            </a:r>
          </a:p>
        </p:txBody>
      </p:sp>
      <p:sp>
        <p:nvSpPr>
          <p:cNvPr id="19" name="Text Placeholder 7">
            <a:extLst>
              <a:ext uri="{FF2B5EF4-FFF2-40B4-BE49-F238E27FC236}">
                <a16:creationId xmlns:a16="http://schemas.microsoft.com/office/drawing/2014/main" id="{272EE8A2-0287-4B91-A2D2-8F5BF802FD79}"/>
              </a:ext>
            </a:extLst>
          </p:cNvPr>
          <p:cNvSpPr>
            <a:spLocks noGrp="1"/>
          </p:cNvSpPr>
          <p:nvPr>
            <p:ph type="body" sz="quarter" idx="57" hasCustomPrompt="1"/>
          </p:nvPr>
        </p:nvSpPr>
        <p:spPr>
          <a:xfrm>
            <a:off x="6628681" y="4563007"/>
            <a:ext cx="4917831" cy="312700"/>
          </a:xfrm>
        </p:spPr>
        <p:txBody>
          <a:bodyPr anchor="ctr">
            <a:noAutofit/>
          </a:bodyPr>
          <a:lstStyle>
            <a:lvl1pPr marL="0" indent="0" algn="l">
              <a:buNone/>
              <a:defRPr sz="1600" b="0" i="0">
                <a:solidFill>
                  <a:schemeClr val="tx1"/>
                </a:solidFill>
                <a:latin typeface="Roboto" charset="0"/>
                <a:ea typeface="Roboto" charset="0"/>
                <a:cs typeface="Roboto" charset="0"/>
              </a:defRPr>
            </a:lvl1pPr>
          </a:lstStyle>
          <a:p>
            <a:pPr lvl="0"/>
            <a:r>
              <a:rPr lang="en-US" dirty="0"/>
              <a:t>Item</a:t>
            </a:r>
          </a:p>
        </p:txBody>
      </p:sp>
      <p:sp>
        <p:nvSpPr>
          <p:cNvPr id="20" name="Text Placeholder 7">
            <a:extLst>
              <a:ext uri="{FF2B5EF4-FFF2-40B4-BE49-F238E27FC236}">
                <a16:creationId xmlns:a16="http://schemas.microsoft.com/office/drawing/2014/main" id="{4B1123ED-4CB8-4A99-A334-872400196737}"/>
              </a:ext>
            </a:extLst>
          </p:cNvPr>
          <p:cNvSpPr>
            <a:spLocks noGrp="1"/>
          </p:cNvSpPr>
          <p:nvPr>
            <p:ph type="body" sz="quarter" idx="59" hasCustomPrompt="1"/>
          </p:nvPr>
        </p:nvSpPr>
        <p:spPr>
          <a:xfrm>
            <a:off x="6174412" y="5175071"/>
            <a:ext cx="454269" cy="312700"/>
          </a:xfrm>
        </p:spPr>
        <p:txBody>
          <a:bodyPr vert="horz" lIns="91440" tIns="45720" rIns="91440" bIns="45720" rtlCol="0" anchor="ctr">
            <a:noAutofit/>
          </a:bodyPr>
          <a:lstStyle>
            <a:lvl1pPr marL="0" indent="0">
              <a:buNone/>
              <a:defRPr lang="en-US" sz="1600" b="0" i="0" dirty="0">
                <a:solidFill>
                  <a:schemeClr val="bg1">
                    <a:lumMod val="75000"/>
                  </a:schemeClr>
                </a:solidFill>
                <a:latin typeface="Roboto" charset="0"/>
                <a:ea typeface="Roboto" charset="0"/>
                <a:cs typeface="Roboto" charset="0"/>
              </a:defRPr>
            </a:lvl1pPr>
          </a:lstStyle>
          <a:p>
            <a:pPr marL="228606" lvl="0" indent="-228606"/>
            <a:r>
              <a:rPr lang="en-US" dirty="0"/>
              <a:t>00</a:t>
            </a:r>
          </a:p>
        </p:txBody>
      </p:sp>
      <p:sp>
        <p:nvSpPr>
          <p:cNvPr id="21" name="Text Placeholder 7">
            <a:extLst>
              <a:ext uri="{FF2B5EF4-FFF2-40B4-BE49-F238E27FC236}">
                <a16:creationId xmlns:a16="http://schemas.microsoft.com/office/drawing/2014/main" id="{D5DC2637-A3D4-49FA-B128-BE14D703AC50}"/>
              </a:ext>
            </a:extLst>
          </p:cNvPr>
          <p:cNvSpPr>
            <a:spLocks noGrp="1"/>
          </p:cNvSpPr>
          <p:nvPr>
            <p:ph type="body" sz="quarter" idx="60" hasCustomPrompt="1"/>
          </p:nvPr>
        </p:nvSpPr>
        <p:spPr>
          <a:xfrm>
            <a:off x="6628681" y="5175071"/>
            <a:ext cx="4917831" cy="312700"/>
          </a:xfrm>
        </p:spPr>
        <p:txBody>
          <a:bodyPr anchor="ctr">
            <a:noAutofit/>
          </a:bodyPr>
          <a:lstStyle>
            <a:lvl1pPr marL="0" indent="0" algn="l">
              <a:buNone/>
              <a:defRPr sz="1600" b="0" i="0">
                <a:solidFill>
                  <a:schemeClr val="tx1"/>
                </a:solidFill>
                <a:latin typeface="Roboto" charset="0"/>
                <a:ea typeface="Roboto" charset="0"/>
                <a:cs typeface="Roboto" charset="0"/>
              </a:defRPr>
            </a:lvl1pPr>
          </a:lstStyle>
          <a:p>
            <a:pPr lvl="0"/>
            <a:r>
              <a:rPr lang="en-US" dirty="0"/>
              <a:t>Item</a:t>
            </a:r>
          </a:p>
        </p:txBody>
      </p:sp>
      <p:sp>
        <p:nvSpPr>
          <p:cNvPr id="22" name="Rectangle 21">
            <a:extLst>
              <a:ext uri="{FF2B5EF4-FFF2-40B4-BE49-F238E27FC236}">
                <a16:creationId xmlns:a16="http://schemas.microsoft.com/office/drawing/2014/main" id="{E91BB36C-5D41-4CBD-BB25-6D36AF63DF8E}"/>
              </a:ext>
            </a:extLst>
          </p:cNvPr>
          <p:cNvSpPr/>
          <p:nvPr userDrawn="1"/>
        </p:nvSpPr>
        <p:spPr>
          <a:xfrm>
            <a:off x="0" y="0"/>
            <a:ext cx="12179808" cy="6848856"/>
          </a:xfrm>
          <a:prstGeom prst="rect">
            <a:avLst/>
          </a:prstGeom>
          <a:no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2"/>
              </a:solidFill>
              <a:latin typeface="Roboto" pitchFamily="2" charset="0"/>
              <a:ea typeface="Roboto" pitchFamily="2" charset="0"/>
            </a:endParaRPr>
          </a:p>
        </p:txBody>
      </p:sp>
      <p:pic>
        <p:nvPicPr>
          <p:cNvPr id="23" name="Picture 22">
            <a:extLst>
              <a:ext uri="{FF2B5EF4-FFF2-40B4-BE49-F238E27FC236}">
                <a16:creationId xmlns:a16="http://schemas.microsoft.com/office/drawing/2014/main" id="{7F217E26-F88C-4F50-81D5-28CC2F0729CC}"/>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408654" y="6290380"/>
            <a:ext cx="1848757" cy="410835"/>
          </a:xfrm>
          <a:prstGeom prst="rect">
            <a:avLst/>
          </a:prstGeom>
        </p:spPr>
      </p:pic>
    </p:spTree>
    <p:extLst>
      <p:ext uri="{BB962C8B-B14F-4D97-AF65-F5344CB8AC3E}">
        <p14:creationId xmlns:p14="http://schemas.microsoft.com/office/powerpoint/2010/main" val="37524392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Agenda - Extende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ED58588-3115-4D91-8967-975554DA1FF9}"/>
              </a:ext>
            </a:extLst>
          </p:cNvPr>
          <p:cNvSpPr txBox="1"/>
          <p:nvPr userDrawn="1"/>
        </p:nvSpPr>
        <p:spPr>
          <a:xfrm>
            <a:off x="370933" y="1387418"/>
            <a:ext cx="1611720" cy="462778"/>
          </a:xfrm>
          <a:prstGeom prst="rect">
            <a:avLst/>
          </a:prstGeom>
        </p:spPr>
        <p:txBody>
          <a:bodyPr vert="horz" wrap="square" lIns="91440" tIns="45720" rIns="91440" bIns="45720" rtlCol="0" anchor="ctr">
            <a:noAutofit/>
          </a:bodyPr>
          <a:lstStyle/>
          <a:p>
            <a:pPr algn="r"/>
            <a:r>
              <a:rPr lang="en-US" sz="3000" b="0" dirty="0">
                <a:solidFill>
                  <a:schemeClr val="tx1"/>
                </a:solidFill>
                <a:latin typeface="Roboto" charset="0"/>
                <a:ea typeface="Roboto" charset="0"/>
                <a:cs typeface="Roboto" charset="0"/>
              </a:rPr>
              <a:t>Agenda</a:t>
            </a:r>
          </a:p>
        </p:txBody>
      </p:sp>
      <p:sp>
        <p:nvSpPr>
          <p:cNvPr id="8" name="Text Placeholder 7">
            <a:extLst>
              <a:ext uri="{FF2B5EF4-FFF2-40B4-BE49-F238E27FC236}">
                <a16:creationId xmlns:a16="http://schemas.microsoft.com/office/drawing/2014/main" id="{0AAB6A2B-C32D-4674-8599-3503D39D97DE}"/>
              </a:ext>
            </a:extLst>
          </p:cNvPr>
          <p:cNvSpPr>
            <a:spLocks noGrp="1"/>
          </p:cNvSpPr>
          <p:nvPr>
            <p:ph type="body" sz="quarter" idx="41" hasCustomPrompt="1"/>
          </p:nvPr>
        </p:nvSpPr>
        <p:spPr>
          <a:xfrm>
            <a:off x="7260624" y="1491767"/>
            <a:ext cx="454269" cy="312700"/>
          </a:xfrm>
        </p:spPr>
        <p:txBody>
          <a:bodyPr vert="horz" lIns="91440" tIns="0" rIns="91440" bIns="0" rtlCol="0" anchor="ctr">
            <a:noAutofit/>
          </a:bodyPr>
          <a:lstStyle>
            <a:lvl1pPr marL="0" indent="0">
              <a:buNone/>
              <a:defRPr lang="en-US" sz="1600" b="0" i="0" dirty="0">
                <a:solidFill>
                  <a:schemeClr val="bg1">
                    <a:lumMod val="75000"/>
                  </a:schemeClr>
                </a:solidFill>
                <a:latin typeface="Roboto" charset="0"/>
                <a:ea typeface="Roboto" charset="0"/>
                <a:cs typeface="Roboto" charset="0"/>
              </a:defRPr>
            </a:lvl1pPr>
          </a:lstStyle>
          <a:p>
            <a:pPr marL="228606" lvl="0" indent="-228606"/>
            <a:r>
              <a:rPr lang="en-US" dirty="0"/>
              <a:t>00</a:t>
            </a:r>
          </a:p>
        </p:txBody>
      </p:sp>
      <p:sp>
        <p:nvSpPr>
          <p:cNvPr id="9" name="Text Placeholder 7">
            <a:extLst>
              <a:ext uri="{FF2B5EF4-FFF2-40B4-BE49-F238E27FC236}">
                <a16:creationId xmlns:a16="http://schemas.microsoft.com/office/drawing/2014/main" id="{F1F54B19-04B4-4A88-9FCB-69A35ADCCA71}"/>
              </a:ext>
            </a:extLst>
          </p:cNvPr>
          <p:cNvSpPr>
            <a:spLocks noGrp="1"/>
          </p:cNvSpPr>
          <p:nvPr>
            <p:ph type="body" sz="quarter" idx="42" hasCustomPrompt="1"/>
          </p:nvPr>
        </p:nvSpPr>
        <p:spPr>
          <a:xfrm>
            <a:off x="7714893" y="1491767"/>
            <a:ext cx="3810719" cy="312700"/>
          </a:xfrm>
        </p:spPr>
        <p:txBody>
          <a:bodyPr anchor="ctr">
            <a:noAutofit/>
          </a:bodyPr>
          <a:lstStyle>
            <a:lvl1pPr marL="0" indent="0" algn="l">
              <a:buNone/>
              <a:defRPr sz="1600" b="0" i="0">
                <a:solidFill>
                  <a:schemeClr val="tx1"/>
                </a:solidFill>
                <a:latin typeface="Roboto" charset="0"/>
                <a:ea typeface="Roboto" charset="0"/>
                <a:cs typeface="Roboto" charset="0"/>
              </a:defRPr>
            </a:lvl1pPr>
          </a:lstStyle>
          <a:p>
            <a:pPr lvl="0"/>
            <a:r>
              <a:rPr lang="en-US" dirty="0"/>
              <a:t>Item</a:t>
            </a:r>
          </a:p>
        </p:txBody>
      </p:sp>
      <p:sp>
        <p:nvSpPr>
          <p:cNvPr id="10" name="Text Placeholder 7">
            <a:extLst>
              <a:ext uri="{FF2B5EF4-FFF2-40B4-BE49-F238E27FC236}">
                <a16:creationId xmlns:a16="http://schemas.microsoft.com/office/drawing/2014/main" id="{A0D58C4A-880A-45EA-A838-E28322D01C2E}"/>
              </a:ext>
            </a:extLst>
          </p:cNvPr>
          <p:cNvSpPr>
            <a:spLocks noGrp="1"/>
          </p:cNvSpPr>
          <p:nvPr>
            <p:ph type="body" sz="quarter" idx="44" hasCustomPrompt="1"/>
          </p:nvPr>
        </p:nvSpPr>
        <p:spPr>
          <a:xfrm>
            <a:off x="7260624" y="2109266"/>
            <a:ext cx="454269" cy="312700"/>
          </a:xfrm>
        </p:spPr>
        <p:txBody>
          <a:bodyPr vert="horz" lIns="91440" tIns="45720" rIns="91440" bIns="45720" rtlCol="0" anchor="ctr">
            <a:noAutofit/>
          </a:bodyPr>
          <a:lstStyle>
            <a:lvl1pPr marL="0" indent="0">
              <a:buNone/>
              <a:defRPr lang="en-US" sz="1600" b="0" i="0" dirty="0">
                <a:solidFill>
                  <a:schemeClr val="bg1">
                    <a:lumMod val="75000"/>
                  </a:schemeClr>
                </a:solidFill>
                <a:latin typeface="Roboto" charset="0"/>
                <a:ea typeface="Roboto" charset="0"/>
                <a:cs typeface="Roboto" charset="0"/>
              </a:defRPr>
            </a:lvl1pPr>
          </a:lstStyle>
          <a:p>
            <a:pPr marL="228606" lvl="0" indent="-228606"/>
            <a:r>
              <a:rPr lang="en-US" dirty="0"/>
              <a:t>00</a:t>
            </a:r>
          </a:p>
        </p:txBody>
      </p:sp>
      <p:sp>
        <p:nvSpPr>
          <p:cNvPr id="11" name="Text Placeholder 7">
            <a:extLst>
              <a:ext uri="{FF2B5EF4-FFF2-40B4-BE49-F238E27FC236}">
                <a16:creationId xmlns:a16="http://schemas.microsoft.com/office/drawing/2014/main" id="{5E4FA848-4906-49A9-A62F-6D6E977000BB}"/>
              </a:ext>
            </a:extLst>
          </p:cNvPr>
          <p:cNvSpPr>
            <a:spLocks noGrp="1"/>
          </p:cNvSpPr>
          <p:nvPr>
            <p:ph type="body" sz="quarter" idx="45" hasCustomPrompt="1"/>
          </p:nvPr>
        </p:nvSpPr>
        <p:spPr>
          <a:xfrm>
            <a:off x="7714893" y="2109266"/>
            <a:ext cx="3810719" cy="312700"/>
          </a:xfrm>
        </p:spPr>
        <p:txBody>
          <a:bodyPr anchor="ctr">
            <a:noAutofit/>
          </a:bodyPr>
          <a:lstStyle>
            <a:lvl1pPr marL="0" indent="0" algn="l">
              <a:buNone/>
              <a:defRPr sz="1600" b="0" i="0">
                <a:solidFill>
                  <a:schemeClr val="tx1"/>
                </a:solidFill>
                <a:latin typeface="Roboto" charset="0"/>
                <a:ea typeface="Roboto" charset="0"/>
                <a:cs typeface="Roboto" charset="0"/>
              </a:defRPr>
            </a:lvl1pPr>
          </a:lstStyle>
          <a:p>
            <a:pPr lvl="0"/>
            <a:r>
              <a:rPr lang="en-US" dirty="0"/>
              <a:t>Item</a:t>
            </a:r>
          </a:p>
        </p:txBody>
      </p:sp>
      <p:sp>
        <p:nvSpPr>
          <p:cNvPr id="12" name="Text Placeholder 7">
            <a:extLst>
              <a:ext uri="{FF2B5EF4-FFF2-40B4-BE49-F238E27FC236}">
                <a16:creationId xmlns:a16="http://schemas.microsoft.com/office/drawing/2014/main" id="{DDC93BEE-BD73-4DFA-A590-0BFB77E44EFA}"/>
              </a:ext>
            </a:extLst>
          </p:cNvPr>
          <p:cNvSpPr>
            <a:spLocks noGrp="1"/>
          </p:cNvSpPr>
          <p:nvPr>
            <p:ph type="body" sz="quarter" idx="47" hasCustomPrompt="1"/>
          </p:nvPr>
        </p:nvSpPr>
        <p:spPr>
          <a:xfrm>
            <a:off x="7260624" y="2726765"/>
            <a:ext cx="454269" cy="312700"/>
          </a:xfrm>
        </p:spPr>
        <p:txBody>
          <a:bodyPr vert="horz" lIns="91440" tIns="45720" rIns="91440" bIns="45720" rtlCol="0" anchor="ctr">
            <a:noAutofit/>
          </a:bodyPr>
          <a:lstStyle>
            <a:lvl1pPr marL="0" indent="0">
              <a:buNone/>
              <a:defRPr lang="en-US" sz="1600" b="0" i="0" dirty="0">
                <a:solidFill>
                  <a:schemeClr val="bg1">
                    <a:lumMod val="75000"/>
                  </a:schemeClr>
                </a:solidFill>
                <a:latin typeface="Roboto" charset="0"/>
                <a:ea typeface="Roboto" charset="0"/>
                <a:cs typeface="Roboto" charset="0"/>
              </a:defRPr>
            </a:lvl1pPr>
          </a:lstStyle>
          <a:p>
            <a:pPr marL="228606" lvl="0" indent="-228606"/>
            <a:r>
              <a:rPr lang="en-US" dirty="0"/>
              <a:t>00</a:t>
            </a:r>
          </a:p>
        </p:txBody>
      </p:sp>
      <p:sp>
        <p:nvSpPr>
          <p:cNvPr id="13" name="Text Placeholder 7">
            <a:extLst>
              <a:ext uri="{FF2B5EF4-FFF2-40B4-BE49-F238E27FC236}">
                <a16:creationId xmlns:a16="http://schemas.microsoft.com/office/drawing/2014/main" id="{71312D4F-9767-4E4C-967B-F4B4210B31DA}"/>
              </a:ext>
            </a:extLst>
          </p:cNvPr>
          <p:cNvSpPr>
            <a:spLocks noGrp="1"/>
          </p:cNvSpPr>
          <p:nvPr>
            <p:ph type="body" sz="quarter" idx="48" hasCustomPrompt="1"/>
          </p:nvPr>
        </p:nvSpPr>
        <p:spPr>
          <a:xfrm>
            <a:off x="7714893" y="2726765"/>
            <a:ext cx="3810719" cy="312700"/>
          </a:xfrm>
        </p:spPr>
        <p:txBody>
          <a:bodyPr anchor="ctr">
            <a:noAutofit/>
          </a:bodyPr>
          <a:lstStyle>
            <a:lvl1pPr marL="0" indent="0" algn="l">
              <a:buNone/>
              <a:defRPr sz="1600" b="0" i="0">
                <a:solidFill>
                  <a:schemeClr val="tx1"/>
                </a:solidFill>
                <a:latin typeface="Roboto" charset="0"/>
                <a:ea typeface="Roboto" charset="0"/>
                <a:cs typeface="Roboto" charset="0"/>
              </a:defRPr>
            </a:lvl1pPr>
          </a:lstStyle>
          <a:p>
            <a:pPr lvl="0"/>
            <a:r>
              <a:rPr lang="en-US" dirty="0"/>
              <a:t>Item</a:t>
            </a:r>
          </a:p>
        </p:txBody>
      </p:sp>
      <p:sp>
        <p:nvSpPr>
          <p:cNvPr id="14" name="Text Placeholder 7">
            <a:extLst>
              <a:ext uri="{FF2B5EF4-FFF2-40B4-BE49-F238E27FC236}">
                <a16:creationId xmlns:a16="http://schemas.microsoft.com/office/drawing/2014/main" id="{9AB6998B-9C91-4A33-9326-E821375B7BEC}"/>
              </a:ext>
            </a:extLst>
          </p:cNvPr>
          <p:cNvSpPr>
            <a:spLocks noGrp="1"/>
          </p:cNvSpPr>
          <p:nvPr>
            <p:ph type="body" sz="quarter" idx="50" hasCustomPrompt="1"/>
          </p:nvPr>
        </p:nvSpPr>
        <p:spPr>
          <a:xfrm>
            <a:off x="7260624" y="3338879"/>
            <a:ext cx="454269" cy="312700"/>
          </a:xfrm>
        </p:spPr>
        <p:txBody>
          <a:bodyPr vert="horz" lIns="91440" tIns="45720" rIns="91440" bIns="45720" rtlCol="0" anchor="ctr">
            <a:noAutofit/>
          </a:bodyPr>
          <a:lstStyle>
            <a:lvl1pPr marL="0" indent="0">
              <a:buNone/>
              <a:defRPr lang="en-US" sz="1600" b="0" i="0" dirty="0">
                <a:solidFill>
                  <a:schemeClr val="bg1">
                    <a:lumMod val="75000"/>
                  </a:schemeClr>
                </a:solidFill>
                <a:latin typeface="Roboto" charset="0"/>
                <a:ea typeface="Roboto" charset="0"/>
                <a:cs typeface="Roboto" charset="0"/>
              </a:defRPr>
            </a:lvl1pPr>
          </a:lstStyle>
          <a:p>
            <a:pPr marL="228606" lvl="0" indent="-228606"/>
            <a:r>
              <a:rPr lang="en-US" dirty="0"/>
              <a:t>00</a:t>
            </a:r>
          </a:p>
        </p:txBody>
      </p:sp>
      <p:sp>
        <p:nvSpPr>
          <p:cNvPr id="15" name="Text Placeholder 7">
            <a:extLst>
              <a:ext uri="{FF2B5EF4-FFF2-40B4-BE49-F238E27FC236}">
                <a16:creationId xmlns:a16="http://schemas.microsoft.com/office/drawing/2014/main" id="{16A34D21-3753-4793-8EA4-0EF98FBC1700}"/>
              </a:ext>
            </a:extLst>
          </p:cNvPr>
          <p:cNvSpPr>
            <a:spLocks noGrp="1"/>
          </p:cNvSpPr>
          <p:nvPr>
            <p:ph type="body" sz="quarter" idx="51" hasCustomPrompt="1"/>
          </p:nvPr>
        </p:nvSpPr>
        <p:spPr>
          <a:xfrm>
            <a:off x="7714893" y="3338879"/>
            <a:ext cx="3810719" cy="312700"/>
          </a:xfrm>
        </p:spPr>
        <p:txBody>
          <a:bodyPr anchor="ctr">
            <a:noAutofit/>
          </a:bodyPr>
          <a:lstStyle>
            <a:lvl1pPr marL="0" indent="0" algn="l">
              <a:buNone/>
              <a:defRPr sz="1600" b="0" i="0">
                <a:solidFill>
                  <a:schemeClr val="tx1"/>
                </a:solidFill>
                <a:latin typeface="Roboto" charset="0"/>
                <a:ea typeface="Roboto" charset="0"/>
                <a:cs typeface="Roboto" charset="0"/>
              </a:defRPr>
            </a:lvl1pPr>
          </a:lstStyle>
          <a:p>
            <a:pPr lvl="0"/>
            <a:r>
              <a:rPr lang="en-US" dirty="0"/>
              <a:t>Item</a:t>
            </a:r>
          </a:p>
        </p:txBody>
      </p:sp>
      <p:sp>
        <p:nvSpPr>
          <p:cNvPr id="16" name="Text Placeholder 7">
            <a:extLst>
              <a:ext uri="{FF2B5EF4-FFF2-40B4-BE49-F238E27FC236}">
                <a16:creationId xmlns:a16="http://schemas.microsoft.com/office/drawing/2014/main" id="{17A49A15-342C-4E91-A598-18E0067C04E9}"/>
              </a:ext>
            </a:extLst>
          </p:cNvPr>
          <p:cNvSpPr>
            <a:spLocks noGrp="1"/>
          </p:cNvSpPr>
          <p:nvPr>
            <p:ph type="body" sz="quarter" idx="53" hasCustomPrompt="1"/>
          </p:nvPr>
        </p:nvSpPr>
        <p:spPr>
          <a:xfrm>
            <a:off x="7260624" y="3950943"/>
            <a:ext cx="454269" cy="312700"/>
          </a:xfrm>
        </p:spPr>
        <p:txBody>
          <a:bodyPr vert="horz" lIns="91440" tIns="45720" rIns="91440" bIns="45720" rtlCol="0" anchor="ctr">
            <a:noAutofit/>
          </a:bodyPr>
          <a:lstStyle>
            <a:lvl1pPr marL="0" indent="0">
              <a:buNone/>
              <a:defRPr lang="en-US" sz="1600" b="0" i="0" dirty="0">
                <a:solidFill>
                  <a:schemeClr val="bg1">
                    <a:lumMod val="75000"/>
                  </a:schemeClr>
                </a:solidFill>
                <a:latin typeface="Roboto" charset="0"/>
                <a:ea typeface="Roboto" charset="0"/>
                <a:cs typeface="Roboto" charset="0"/>
              </a:defRPr>
            </a:lvl1pPr>
          </a:lstStyle>
          <a:p>
            <a:pPr marL="228606" lvl="0" indent="-228606"/>
            <a:r>
              <a:rPr lang="en-US" dirty="0"/>
              <a:t>00</a:t>
            </a:r>
          </a:p>
        </p:txBody>
      </p:sp>
      <p:sp>
        <p:nvSpPr>
          <p:cNvPr id="17" name="Text Placeholder 7">
            <a:extLst>
              <a:ext uri="{FF2B5EF4-FFF2-40B4-BE49-F238E27FC236}">
                <a16:creationId xmlns:a16="http://schemas.microsoft.com/office/drawing/2014/main" id="{E6937A51-FA8E-412F-8835-025288F5A9F3}"/>
              </a:ext>
            </a:extLst>
          </p:cNvPr>
          <p:cNvSpPr>
            <a:spLocks noGrp="1"/>
          </p:cNvSpPr>
          <p:nvPr>
            <p:ph type="body" sz="quarter" idx="54" hasCustomPrompt="1"/>
          </p:nvPr>
        </p:nvSpPr>
        <p:spPr>
          <a:xfrm>
            <a:off x="7714893" y="3950943"/>
            <a:ext cx="3810719" cy="312700"/>
          </a:xfrm>
        </p:spPr>
        <p:txBody>
          <a:bodyPr anchor="ctr">
            <a:noAutofit/>
          </a:bodyPr>
          <a:lstStyle>
            <a:lvl1pPr marL="0" indent="0" algn="l">
              <a:buNone/>
              <a:defRPr sz="1600" b="0" i="0">
                <a:solidFill>
                  <a:schemeClr val="tx1"/>
                </a:solidFill>
                <a:latin typeface="Roboto" charset="0"/>
                <a:ea typeface="Roboto" charset="0"/>
                <a:cs typeface="Roboto" charset="0"/>
              </a:defRPr>
            </a:lvl1pPr>
          </a:lstStyle>
          <a:p>
            <a:pPr lvl="0"/>
            <a:r>
              <a:rPr lang="en-US" dirty="0"/>
              <a:t>Item</a:t>
            </a:r>
          </a:p>
        </p:txBody>
      </p:sp>
      <p:sp>
        <p:nvSpPr>
          <p:cNvPr id="18" name="Text Placeholder 7">
            <a:extLst>
              <a:ext uri="{FF2B5EF4-FFF2-40B4-BE49-F238E27FC236}">
                <a16:creationId xmlns:a16="http://schemas.microsoft.com/office/drawing/2014/main" id="{0C777AA3-227C-40F1-8613-91842351326E}"/>
              </a:ext>
            </a:extLst>
          </p:cNvPr>
          <p:cNvSpPr>
            <a:spLocks noGrp="1"/>
          </p:cNvSpPr>
          <p:nvPr>
            <p:ph type="body" sz="quarter" idx="56" hasCustomPrompt="1"/>
          </p:nvPr>
        </p:nvSpPr>
        <p:spPr>
          <a:xfrm>
            <a:off x="7260624" y="4563007"/>
            <a:ext cx="454269" cy="312700"/>
          </a:xfrm>
        </p:spPr>
        <p:txBody>
          <a:bodyPr vert="horz" lIns="91440" tIns="45720" rIns="91440" bIns="45720" rtlCol="0" anchor="ctr">
            <a:noAutofit/>
          </a:bodyPr>
          <a:lstStyle>
            <a:lvl1pPr marL="0" indent="0">
              <a:buNone/>
              <a:defRPr lang="en-US" sz="1600" b="0" i="0" dirty="0">
                <a:solidFill>
                  <a:schemeClr val="bg1">
                    <a:lumMod val="75000"/>
                  </a:schemeClr>
                </a:solidFill>
                <a:latin typeface="Roboto" charset="0"/>
                <a:ea typeface="Roboto" charset="0"/>
                <a:cs typeface="Roboto" charset="0"/>
              </a:defRPr>
            </a:lvl1pPr>
          </a:lstStyle>
          <a:p>
            <a:pPr marL="228606" lvl="0" indent="-228606"/>
            <a:r>
              <a:rPr lang="en-US" dirty="0"/>
              <a:t>00</a:t>
            </a:r>
          </a:p>
        </p:txBody>
      </p:sp>
      <p:sp>
        <p:nvSpPr>
          <p:cNvPr id="19" name="Text Placeholder 7">
            <a:extLst>
              <a:ext uri="{FF2B5EF4-FFF2-40B4-BE49-F238E27FC236}">
                <a16:creationId xmlns:a16="http://schemas.microsoft.com/office/drawing/2014/main" id="{272EE8A2-0287-4B91-A2D2-8F5BF802FD79}"/>
              </a:ext>
            </a:extLst>
          </p:cNvPr>
          <p:cNvSpPr>
            <a:spLocks noGrp="1"/>
          </p:cNvSpPr>
          <p:nvPr>
            <p:ph type="body" sz="quarter" idx="57" hasCustomPrompt="1"/>
          </p:nvPr>
        </p:nvSpPr>
        <p:spPr>
          <a:xfrm>
            <a:off x="7714893" y="4563007"/>
            <a:ext cx="3810719" cy="312700"/>
          </a:xfrm>
        </p:spPr>
        <p:txBody>
          <a:bodyPr anchor="ctr">
            <a:noAutofit/>
          </a:bodyPr>
          <a:lstStyle>
            <a:lvl1pPr marL="0" indent="0" algn="l">
              <a:buNone/>
              <a:defRPr sz="1600" b="0" i="0">
                <a:solidFill>
                  <a:schemeClr val="tx1"/>
                </a:solidFill>
                <a:latin typeface="Roboto" charset="0"/>
                <a:ea typeface="Roboto" charset="0"/>
                <a:cs typeface="Roboto" charset="0"/>
              </a:defRPr>
            </a:lvl1pPr>
          </a:lstStyle>
          <a:p>
            <a:pPr lvl="0"/>
            <a:r>
              <a:rPr lang="en-US" dirty="0"/>
              <a:t>Item</a:t>
            </a:r>
          </a:p>
        </p:txBody>
      </p:sp>
      <p:sp>
        <p:nvSpPr>
          <p:cNvPr id="20" name="Text Placeholder 7">
            <a:extLst>
              <a:ext uri="{FF2B5EF4-FFF2-40B4-BE49-F238E27FC236}">
                <a16:creationId xmlns:a16="http://schemas.microsoft.com/office/drawing/2014/main" id="{4B1123ED-4CB8-4A99-A334-872400196737}"/>
              </a:ext>
            </a:extLst>
          </p:cNvPr>
          <p:cNvSpPr>
            <a:spLocks noGrp="1"/>
          </p:cNvSpPr>
          <p:nvPr>
            <p:ph type="body" sz="quarter" idx="59" hasCustomPrompt="1"/>
          </p:nvPr>
        </p:nvSpPr>
        <p:spPr>
          <a:xfrm>
            <a:off x="7260624" y="5175071"/>
            <a:ext cx="454269" cy="312700"/>
          </a:xfrm>
        </p:spPr>
        <p:txBody>
          <a:bodyPr vert="horz" lIns="91440" tIns="45720" rIns="91440" bIns="45720" rtlCol="0" anchor="ctr">
            <a:noAutofit/>
          </a:bodyPr>
          <a:lstStyle>
            <a:lvl1pPr marL="0" indent="0">
              <a:buNone/>
              <a:defRPr lang="en-US" sz="1600" b="0" i="0" dirty="0">
                <a:solidFill>
                  <a:schemeClr val="bg1">
                    <a:lumMod val="75000"/>
                  </a:schemeClr>
                </a:solidFill>
                <a:latin typeface="Roboto" charset="0"/>
                <a:ea typeface="Roboto" charset="0"/>
                <a:cs typeface="Roboto" charset="0"/>
              </a:defRPr>
            </a:lvl1pPr>
          </a:lstStyle>
          <a:p>
            <a:pPr marL="228606" lvl="0" indent="-228606"/>
            <a:r>
              <a:rPr lang="en-US" dirty="0"/>
              <a:t>00</a:t>
            </a:r>
          </a:p>
        </p:txBody>
      </p:sp>
      <p:sp>
        <p:nvSpPr>
          <p:cNvPr id="21" name="Text Placeholder 7">
            <a:extLst>
              <a:ext uri="{FF2B5EF4-FFF2-40B4-BE49-F238E27FC236}">
                <a16:creationId xmlns:a16="http://schemas.microsoft.com/office/drawing/2014/main" id="{D5DC2637-A3D4-49FA-B128-BE14D703AC50}"/>
              </a:ext>
            </a:extLst>
          </p:cNvPr>
          <p:cNvSpPr>
            <a:spLocks noGrp="1"/>
          </p:cNvSpPr>
          <p:nvPr>
            <p:ph type="body" sz="quarter" idx="60" hasCustomPrompt="1"/>
          </p:nvPr>
        </p:nvSpPr>
        <p:spPr>
          <a:xfrm>
            <a:off x="7714893" y="5175071"/>
            <a:ext cx="3810719" cy="312700"/>
          </a:xfrm>
        </p:spPr>
        <p:txBody>
          <a:bodyPr anchor="ctr">
            <a:noAutofit/>
          </a:bodyPr>
          <a:lstStyle>
            <a:lvl1pPr marL="0" indent="0" algn="l">
              <a:buNone/>
              <a:defRPr sz="1600" b="0" i="0">
                <a:solidFill>
                  <a:schemeClr val="tx1"/>
                </a:solidFill>
                <a:latin typeface="Roboto" charset="0"/>
                <a:ea typeface="Roboto" charset="0"/>
                <a:cs typeface="Roboto" charset="0"/>
              </a:defRPr>
            </a:lvl1pPr>
          </a:lstStyle>
          <a:p>
            <a:pPr lvl="0"/>
            <a:r>
              <a:rPr lang="en-US" dirty="0"/>
              <a:t>Item</a:t>
            </a:r>
          </a:p>
        </p:txBody>
      </p:sp>
      <p:sp>
        <p:nvSpPr>
          <p:cNvPr id="22" name="Text Placeholder 7">
            <a:extLst>
              <a:ext uri="{FF2B5EF4-FFF2-40B4-BE49-F238E27FC236}">
                <a16:creationId xmlns:a16="http://schemas.microsoft.com/office/drawing/2014/main" id="{4BE3C7B5-3D8C-4566-ABA0-B9C707EE512B}"/>
              </a:ext>
            </a:extLst>
          </p:cNvPr>
          <p:cNvSpPr>
            <a:spLocks noGrp="1"/>
          </p:cNvSpPr>
          <p:nvPr>
            <p:ph type="body" sz="quarter" idx="61" hasCustomPrompt="1"/>
          </p:nvPr>
        </p:nvSpPr>
        <p:spPr>
          <a:xfrm>
            <a:off x="2763399" y="1488888"/>
            <a:ext cx="454269" cy="312700"/>
          </a:xfrm>
        </p:spPr>
        <p:txBody>
          <a:bodyPr vert="horz" lIns="91440" tIns="0" rIns="91440" bIns="0" rtlCol="0" anchor="ctr">
            <a:noAutofit/>
          </a:bodyPr>
          <a:lstStyle>
            <a:lvl1pPr marL="0" indent="0">
              <a:buNone/>
              <a:defRPr lang="en-US" sz="1600" b="0" i="0" dirty="0">
                <a:solidFill>
                  <a:schemeClr val="bg1">
                    <a:lumMod val="75000"/>
                  </a:schemeClr>
                </a:solidFill>
                <a:latin typeface="Roboto" charset="0"/>
                <a:ea typeface="Roboto" charset="0"/>
                <a:cs typeface="Roboto" charset="0"/>
              </a:defRPr>
            </a:lvl1pPr>
          </a:lstStyle>
          <a:p>
            <a:pPr marL="228606" lvl="0" indent="-228606"/>
            <a:r>
              <a:rPr lang="en-US" dirty="0"/>
              <a:t>00</a:t>
            </a:r>
          </a:p>
        </p:txBody>
      </p:sp>
      <p:sp>
        <p:nvSpPr>
          <p:cNvPr id="23" name="Text Placeholder 7">
            <a:extLst>
              <a:ext uri="{FF2B5EF4-FFF2-40B4-BE49-F238E27FC236}">
                <a16:creationId xmlns:a16="http://schemas.microsoft.com/office/drawing/2014/main" id="{296213A8-32A4-4AFB-BCAF-AC68FCBC70B2}"/>
              </a:ext>
            </a:extLst>
          </p:cNvPr>
          <p:cNvSpPr>
            <a:spLocks noGrp="1"/>
          </p:cNvSpPr>
          <p:nvPr>
            <p:ph type="body" sz="quarter" idx="62" hasCustomPrompt="1"/>
          </p:nvPr>
        </p:nvSpPr>
        <p:spPr>
          <a:xfrm>
            <a:off x="3217668" y="1488888"/>
            <a:ext cx="3810719" cy="312700"/>
          </a:xfrm>
        </p:spPr>
        <p:txBody>
          <a:bodyPr anchor="ctr">
            <a:noAutofit/>
          </a:bodyPr>
          <a:lstStyle>
            <a:lvl1pPr marL="0" indent="0" algn="l">
              <a:buNone/>
              <a:defRPr sz="1600" b="0" i="0">
                <a:solidFill>
                  <a:schemeClr val="tx1"/>
                </a:solidFill>
                <a:latin typeface="Roboto" charset="0"/>
                <a:ea typeface="Roboto" charset="0"/>
                <a:cs typeface="Roboto" charset="0"/>
              </a:defRPr>
            </a:lvl1pPr>
          </a:lstStyle>
          <a:p>
            <a:pPr lvl="0"/>
            <a:r>
              <a:rPr lang="en-US" dirty="0"/>
              <a:t>Item</a:t>
            </a:r>
          </a:p>
        </p:txBody>
      </p:sp>
      <p:sp>
        <p:nvSpPr>
          <p:cNvPr id="24" name="Text Placeholder 7">
            <a:extLst>
              <a:ext uri="{FF2B5EF4-FFF2-40B4-BE49-F238E27FC236}">
                <a16:creationId xmlns:a16="http://schemas.microsoft.com/office/drawing/2014/main" id="{84155F90-F6EB-4F8E-9AD4-6EB187CCB89B}"/>
              </a:ext>
            </a:extLst>
          </p:cNvPr>
          <p:cNvSpPr>
            <a:spLocks noGrp="1"/>
          </p:cNvSpPr>
          <p:nvPr>
            <p:ph type="body" sz="quarter" idx="63" hasCustomPrompt="1"/>
          </p:nvPr>
        </p:nvSpPr>
        <p:spPr>
          <a:xfrm>
            <a:off x="2763399" y="2106387"/>
            <a:ext cx="454269" cy="312700"/>
          </a:xfrm>
        </p:spPr>
        <p:txBody>
          <a:bodyPr vert="horz" lIns="91440" tIns="45720" rIns="91440" bIns="45720" rtlCol="0" anchor="ctr">
            <a:noAutofit/>
          </a:bodyPr>
          <a:lstStyle>
            <a:lvl1pPr marL="0" indent="0">
              <a:buNone/>
              <a:defRPr lang="en-US" sz="1600" b="0" i="0" dirty="0">
                <a:solidFill>
                  <a:schemeClr val="bg1">
                    <a:lumMod val="75000"/>
                  </a:schemeClr>
                </a:solidFill>
                <a:latin typeface="Roboto" charset="0"/>
                <a:ea typeface="Roboto" charset="0"/>
                <a:cs typeface="Roboto" charset="0"/>
              </a:defRPr>
            </a:lvl1pPr>
          </a:lstStyle>
          <a:p>
            <a:pPr marL="228606" lvl="0" indent="-228606"/>
            <a:r>
              <a:rPr lang="en-US" dirty="0"/>
              <a:t>00</a:t>
            </a:r>
          </a:p>
        </p:txBody>
      </p:sp>
      <p:sp>
        <p:nvSpPr>
          <p:cNvPr id="25" name="Text Placeholder 7">
            <a:extLst>
              <a:ext uri="{FF2B5EF4-FFF2-40B4-BE49-F238E27FC236}">
                <a16:creationId xmlns:a16="http://schemas.microsoft.com/office/drawing/2014/main" id="{2FCC670E-97EE-45D0-B555-B3491128874D}"/>
              </a:ext>
            </a:extLst>
          </p:cNvPr>
          <p:cNvSpPr>
            <a:spLocks noGrp="1"/>
          </p:cNvSpPr>
          <p:nvPr>
            <p:ph type="body" sz="quarter" idx="64" hasCustomPrompt="1"/>
          </p:nvPr>
        </p:nvSpPr>
        <p:spPr>
          <a:xfrm>
            <a:off x="3217668" y="2106387"/>
            <a:ext cx="3810719" cy="312700"/>
          </a:xfrm>
        </p:spPr>
        <p:txBody>
          <a:bodyPr anchor="ctr">
            <a:noAutofit/>
          </a:bodyPr>
          <a:lstStyle>
            <a:lvl1pPr marL="0" indent="0" algn="l">
              <a:buNone/>
              <a:defRPr sz="1600" b="0" i="0">
                <a:solidFill>
                  <a:schemeClr val="tx1"/>
                </a:solidFill>
                <a:latin typeface="Roboto" charset="0"/>
                <a:ea typeface="Roboto" charset="0"/>
                <a:cs typeface="Roboto" charset="0"/>
              </a:defRPr>
            </a:lvl1pPr>
          </a:lstStyle>
          <a:p>
            <a:pPr lvl="0"/>
            <a:r>
              <a:rPr lang="en-US" dirty="0"/>
              <a:t>Item</a:t>
            </a:r>
          </a:p>
        </p:txBody>
      </p:sp>
      <p:sp>
        <p:nvSpPr>
          <p:cNvPr id="26" name="Text Placeholder 7">
            <a:extLst>
              <a:ext uri="{FF2B5EF4-FFF2-40B4-BE49-F238E27FC236}">
                <a16:creationId xmlns:a16="http://schemas.microsoft.com/office/drawing/2014/main" id="{C1F439C7-5FEF-4E28-973F-82E357055F14}"/>
              </a:ext>
            </a:extLst>
          </p:cNvPr>
          <p:cNvSpPr>
            <a:spLocks noGrp="1"/>
          </p:cNvSpPr>
          <p:nvPr>
            <p:ph type="body" sz="quarter" idx="65" hasCustomPrompt="1"/>
          </p:nvPr>
        </p:nvSpPr>
        <p:spPr>
          <a:xfrm>
            <a:off x="2763399" y="2723886"/>
            <a:ext cx="454269" cy="312700"/>
          </a:xfrm>
        </p:spPr>
        <p:txBody>
          <a:bodyPr vert="horz" lIns="91440" tIns="45720" rIns="91440" bIns="45720" rtlCol="0" anchor="ctr">
            <a:noAutofit/>
          </a:bodyPr>
          <a:lstStyle>
            <a:lvl1pPr marL="0" indent="0">
              <a:buNone/>
              <a:defRPr lang="en-US" sz="1600" b="0" i="0" dirty="0">
                <a:solidFill>
                  <a:schemeClr val="bg1">
                    <a:lumMod val="75000"/>
                  </a:schemeClr>
                </a:solidFill>
                <a:latin typeface="Roboto" charset="0"/>
                <a:ea typeface="Roboto" charset="0"/>
                <a:cs typeface="Roboto" charset="0"/>
              </a:defRPr>
            </a:lvl1pPr>
          </a:lstStyle>
          <a:p>
            <a:pPr marL="228606" lvl="0" indent="-228606"/>
            <a:r>
              <a:rPr lang="en-US" dirty="0"/>
              <a:t>00</a:t>
            </a:r>
          </a:p>
        </p:txBody>
      </p:sp>
      <p:sp>
        <p:nvSpPr>
          <p:cNvPr id="27" name="Text Placeholder 7">
            <a:extLst>
              <a:ext uri="{FF2B5EF4-FFF2-40B4-BE49-F238E27FC236}">
                <a16:creationId xmlns:a16="http://schemas.microsoft.com/office/drawing/2014/main" id="{E8D21BFD-B08A-4603-AD95-829251E7A439}"/>
              </a:ext>
            </a:extLst>
          </p:cNvPr>
          <p:cNvSpPr>
            <a:spLocks noGrp="1"/>
          </p:cNvSpPr>
          <p:nvPr>
            <p:ph type="body" sz="quarter" idx="66" hasCustomPrompt="1"/>
          </p:nvPr>
        </p:nvSpPr>
        <p:spPr>
          <a:xfrm>
            <a:off x="3217668" y="2723886"/>
            <a:ext cx="3810719" cy="312700"/>
          </a:xfrm>
        </p:spPr>
        <p:txBody>
          <a:bodyPr anchor="ctr">
            <a:noAutofit/>
          </a:bodyPr>
          <a:lstStyle>
            <a:lvl1pPr marL="0" indent="0" algn="l">
              <a:buNone/>
              <a:defRPr sz="1600" b="0" i="0">
                <a:solidFill>
                  <a:schemeClr val="tx1"/>
                </a:solidFill>
                <a:latin typeface="Roboto" charset="0"/>
                <a:ea typeface="Roboto" charset="0"/>
                <a:cs typeface="Roboto" charset="0"/>
              </a:defRPr>
            </a:lvl1pPr>
          </a:lstStyle>
          <a:p>
            <a:pPr lvl="0"/>
            <a:r>
              <a:rPr lang="en-US" dirty="0"/>
              <a:t>Item</a:t>
            </a:r>
          </a:p>
        </p:txBody>
      </p:sp>
      <p:sp>
        <p:nvSpPr>
          <p:cNvPr id="28" name="Text Placeholder 7">
            <a:extLst>
              <a:ext uri="{FF2B5EF4-FFF2-40B4-BE49-F238E27FC236}">
                <a16:creationId xmlns:a16="http://schemas.microsoft.com/office/drawing/2014/main" id="{DC0AAE4A-C732-4B24-BEB4-2323344EF50D}"/>
              </a:ext>
            </a:extLst>
          </p:cNvPr>
          <p:cNvSpPr>
            <a:spLocks noGrp="1"/>
          </p:cNvSpPr>
          <p:nvPr>
            <p:ph type="body" sz="quarter" idx="67" hasCustomPrompt="1"/>
          </p:nvPr>
        </p:nvSpPr>
        <p:spPr>
          <a:xfrm>
            <a:off x="2763399" y="3336000"/>
            <a:ext cx="454269" cy="312700"/>
          </a:xfrm>
        </p:spPr>
        <p:txBody>
          <a:bodyPr vert="horz" lIns="91440" tIns="45720" rIns="91440" bIns="45720" rtlCol="0" anchor="ctr">
            <a:noAutofit/>
          </a:bodyPr>
          <a:lstStyle>
            <a:lvl1pPr marL="0" indent="0">
              <a:buNone/>
              <a:defRPr lang="en-US" sz="1600" b="0" i="0" dirty="0">
                <a:solidFill>
                  <a:schemeClr val="bg1">
                    <a:lumMod val="75000"/>
                  </a:schemeClr>
                </a:solidFill>
                <a:latin typeface="Roboto" charset="0"/>
                <a:ea typeface="Roboto" charset="0"/>
                <a:cs typeface="Roboto" charset="0"/>
              </a:defRPr>
            </a:lvl1pPr>
          </a:lstStyle>
          <a:p>
            <a:pPr marL="228606" lvl="0" indent="-228606"/>
            <a:r>
              <a:rPr lang="en-US" dirty="0"/>
              <a:t>00</a:t>
            </a:r>
          </a:p>
        </p:txBody>
      </p:sp>
      <p:sp>
        <p:nvSpPr>
          <p:cNvPr id="29" name="Text Placeholder 7">
            <a:extLst>
              <a:ext uri="{FF2B5EF4-FFF2-40B4-BE49-F238E27FC236}">
                <a16:creationId xmlns:a16="http://schemas.microsoft.com/office/drawing/2014/main" id="{2C5885B3-B387-4B83-A998-696A4821540B}"/>
              </a:ext>
            </a:extLst>
          </p:cNvPr>
          <p:cNvSpPr>
            <a:spLocks noGrp="1"/>
          </p:cNvSpPr>
          <p:nvPr>
            <p:ph type="body" sz="quarter" idx="68" hasCustomPrompt="1"/>
          </p:nvPr>
        </p:nvSpPr>
        <p:spPr>
          <a:xfrm>
            <a:off x="3217668" y="3336000"/>
            <a:ext cx="3810719" cy="312700"/>
          </a:xfrm>
        </p:spPr>
        <p:txBody>
          <a:bodyPr anchor="ctr">
            <a:noAutofit/>
          </a:bodyPr>
          <a:lstStyle>
            <a:lvl1pPr marL="0" indent="0" algn="l">
              <a:buNone/>
              <a:defRPr sz="1600" b="0" i="0">
                <a:solidFill>
                  <a:schemeClr val="tx1"/>
                </a:solidFill>
                <a:latin typeface="Roboto" charset="0"/>
                <a:ea typeface="Roboto" charset="0"/>
                <a:cs typeface="Roboto" charset="0"/>
              </a:defRPr>
            </a:lvl1pPr>
          </a:lstStyle>
          <a:p>
            <a:pPr lvl="0"/>
            <a:r>
              <a:rPr lang="en-US" dirty="0"/>
              <a:t>Item</a:t>
            </a:r>
          </a:p>
        </p:txBody>
      </p:sp>
      <p:sp>
        <p:nvSpPr>
          <p:cNvPr id="30" name="Text Placeholder 7">
            <a:extLst>
              <a:ext uri="{FF2B5EF4-FFF2-40B4-BE49-F238E27FC236}">
                <a16:creationId xmlns:a16="http://schemas.microsoft.com/office/drawing/2014/main" id="{16003D24-2583-4DDF-9D63-0176905ECA7D}"/>
              </a:ext>
            </a:extLst>
          </p:cNvPr>
          <p:cNvSpPr>
            <a:spLocks noGrp="1"/>
          </p:cNvSpPr>
          <p:nvPr>
            <p:ph type="body" sz="quarter" idx="69" hasCustomPrompt="1"/>
          </p:nvPr>
        </p:nvSpPr>
        <p:spPr>
          <a:xfrm>
            <a:off x="2763399" y="3948064"/>
            <a:ext cx="454269" cy="312700"/>
          </a:xfrm>
        </p:spPr>
        <p:txBody>
          <a:bodyPr vert="horz" lIns="91440" tIns="45720" rIns="91440" bIns="45720" rtlCol="0" anchor="ctr">
            <a:noAutofit/>
          </a:bodyPr>
          <a:lstStyle>
            <a:lvl1pPr marL="0" indent="0">
              <a:buNone/>
              <a:defRPr lang="en-US" sz="1600" b="0" i="0" dirty="0">
                <a:solidFill>
                  <a:schemeClr val="bg1">
                    <a:lumMod val="75000"/>
                  </a:schemeClr>
                </a:solidFill>
                <a:latin typeface="Roboto" charset="0"/>
                <a:ea typeface="Roboto" charset="0"/>
                <a:cs typeface="Roboto" charset="0"/>
              </a:defRPr>
            </a:lvl1pPr>
          </a:lstStyle>
          <a:p>
            <a:pPr marL="228606" lvl="0" indent="-228606"/>
            <a:r>
              <a:rPr lang="en-US" dirty="0"/>
              <a:t>00</a:t>
            </a:r>
          </a:p>
        </p:txBody>
      </p:sp>
      <p:sp>
        <p:nvSpPr>
          <p:cNvPr id="31" name="Text Placeholder 7">
            <a:extLst>
              <a:ext uri="{FF2B5EF4-FFF2-40B4-BE49-F238E27FC236}">
                <a16:creationId xmlns:a16="http://schemas.microsoft.com/office/drawing/2014/main" id="{47A3F378-022D-4C85-9846-AAA44AEF1B7C}"/>
              </a:ext>
            </a:extLst>
          </p:cNvPr>
          <p:cNvSpPr>
            <a:spLocks noGrp="1"/>
          </p:cNvSpPr>
          <p:nvPr>
            <p:ph type="body" sz="quarter" idx="70" hasCustomPrompt="1"/>
          </p:nvPr>
        </p:nvSpPr>
        <p:spPr>
          <a:xfrm>
            <a:off x="3217668" y="3948064"/>
            <a:ext cx="3810719" cy="312700"/>
          </a:xfrm>
        </p:spPr>
        <p:txBody>
          <a:bodyPr anchor="ctr">
            <a:noAutofit/>
          </a:bodyPr>
          <a:lstStyle>
            <a:lvl1pPr marL="0" indent="0" algn="l">
              <a:buNone/>
              <a:defRPr sz="1600" b="0" i="0">
                <a:solidFill>
                  <a:schemeClr val="tx1"/>
                </a:solidFill>
                <a:latin typeface="Roboto" charset="0"/>
                <a:ea typeface="Roboto" charset="0"/>
                <a:cs typeface="Roboto" charset="0"/>
              </a:defRPr>
            </a:lvl1pPr>
          </a:lstStyle>
          <a:p>
            <a:pPr lvl="0"/>
            <a:r>
              <a:rPr lang="en-US" dirty="0"/>
              <a:t>Item</a:t>
            </a:r>
          </a:p>
        </p:txBody>
      </p:sp>
      <p:sp>
        <p:nvSpPr>
          <p:cNvPr id="32" name="Text Placeholder 7">
            <a:extLst>
              <a:ext uri="{FF2B5EF4-FFF2-40B4-BE49-F238E27FC236}">
                <a16:creationId xmlns:a16="http://schemas.microsoft.com/office/drawing/2014/main" id="{770E93B8-E7EB-4F35-BC90-9092333D5BA7}"/>
              </a:ext>
            </a:extLst>
          </p:cNvPr>
          <p:cNvSpPr>
            <a:spLocks noGrp="1"/>
          </p:cNvSpPr>
          <p:nvPr>
            <p:ph type="body" sz="quarter" idx="71" hasCustomPrompt="1"/>
          </p:nvPr>
        </p:nvSpPr>
        <p:spPr>
          <a:xfrm>
            <a:off x="2763399" y="4560128"/>
            <a:ext cx="454269" cy="312700"/>
          </a:xfrm>
        </p:spPr>
        <p:txBody>
          <a:bodyPr vert="horz" lIns="91440" tIns="45720" rIns="91440" bIns="45720" rtlCol="0" anchor="ctr">
            <a:noAutofit/>
          </a:bodyPr>
          <a:lstStyle>
            <a:lvl1pPr marL="0" indent="0">
              <a:buNone/>
              <a:defRPr lang="en-US" sz="1600" b="0" i="0" dirty="0">
                <a:solidFill>
                  <a:schemeClr val="bg1">
                    <a:lumMod val="75000"/>
                  </a:schemeClr>
                </a:solidFill>
                <a:latin typeface="Roboto" charset="0"/>
                <a:ea typeface="Roboto" charset="0"/>
                <a:cs typeface="Roboto" charset="0"/>
              </a:defRPr>
            </a:lvl1pPr>
          </a:lstStyle>
          <a:p>
            <a:pPr marL="228606" lvl="0" indent="-228606"/>
            <a:r>
              <a:rPr lang="en-US" dirty="0"/>
              <a:t>00</a:t>
            </a:r>
          </a:p>
        </p:txBody>
      </p:sp>
      <p:sp>
        <p:nvSpPr>
          <p:cNvPr id="33" name="Text Placeholder 7">
            <a:extLst>
              <a:ext uri="{FF2B5EF4-FFF2-40B4-BE49-F238E27FC236}">
                <a16:creationId xmlns:a16="http://schemas.microsoft.com/office/drawing/2014/main" id="{45026854-6408-498B-A477-2BCE1C3EFD29}"/>
              </a:ext>
            </a:extLst>
          </p:cNvPr>
          <p:cNvSpPr>
            <a:spLocks noGrp="1"/>
          </p:cNvSpPr>
          <p:nvPr>
            <p:ph type="body" sz="quarter" idx="72" hasCustomPrompt="1"/>
          </p:nvPr>
        </p:nvSpPr>
        <p:spPr>
          <a:xfrm>
            <a:off x="3217668" y="4560128"/>
            <a:ext cx="3810719" cy="312700"/>
          </a:xfrm>
        </p:spPr>
        <p:txBody>
          <a:bodyPr anchor="ctr">
            <a:noAutofit/>
          </a:bodyPr>
          <a:lstStyle>
            <a:lvl1pPr marL="0" indent="0" algn="l">
              <a:buNone/>
              <a:defRPr sz="1600" b="0" i="0">
                <a:solidFill>
                  <a:schemeClr val="tx1"/>
                </a:solidFill>
                <a:latin typeface="Roboto" charset="0"/>
                <a:ea typeface="Roboto" charset="0"/>
                <a:cs typeface="Roboto" charset="0"/>
              </a:defRPr>
            </a:lvl1pPr>
          </a:lstStyle>
          <a:p>
            <a:pPr lvl="0"/>
            <a:r>
              <a:rPr lang="en-US" dirty="0"/>
              <a:t>Item</a:t>
            </a:r>
          </a:p>
        </p:txBody>
      </p:sp>
      <p:sp>
        <p:nvSpPr>
          <p:cNvPr id="34" name="Text Placeholder 7">
            <a:extLst>
              <a:ext uri="{FF2B5EF4-FFF2-40B4-BE49-F238E27FC236}">
                <a16:creationId xmlns:a16="http://schemas.microsoft.com/office/drawing/2014/main" id="{8D6D4CD6-1D31-4C49-94AF-FD7F6E635FB8}"/>
              </a:ext>
            </a:extLst>
          </p:cNvPr>
          <p:cNvSpPr>
            <a:spLocks noGrp="1"/>
          </p:cNvSpPr>
          <p:nvPr>
            <p:ph type="body" sz="quarter" idx="73" hasCustomPrompt="1"/>
          </p:nvPr>
        </p:nvSpPr>
        <p:spPr>
          <a:xfrm>
            <a:off x="2763399" y="5172192"/>
            <a:ext cx="454269" cy="312700"/>
          </a:xfrm>
        </p:spPr>
        <p:txBody>
          <a:bodyPr vert="horz" lIns="91440" tIns="45720" rIns="91440" bIns="45720" rtlCol="0" anchor="ctr">
            <a:noAutofit/>
          </a:bodyPr>
          <a:lstStyle>
            <a:lvl1pPr marL="0" indent="0">
              <a:buNone/>
              <a:defRPr lang="en-US" sz="1600" b="0" i="0" dirty="0">
                <a:solidFill>
                  <a:schemeClr val="bg1">
                    <a:lumMod val="75000"/>
                  </a:schemeClr>
                </a:solidFill>
                <a:latin typeface="Roboto" charset="0"/>
                <a:ea typeface="Roboto" charset="0"/>
                <a:cs typeface="Roboto" charset="0"/>
              </a:defRPr>
            </a:lvl1pPr>
          </a:lstStyle>
          <a:p>
            <a:pPr marL="228606" lvl="0" indent="-228606"/>
            <a:r>
              <a:rPr lang="en-US" dirty="0"/>
              <a:t>00</a:t>
            </a:r>
          </a:p>
        </p:txBody>
      </p:sp>
      <p:sp>
        <p:nvSpPr>
          <p:cNvPr id="35" name="Text Placeholder 7">
            <a:extLst>
              <a:ext uri="{FF2B5EF4-FFF2-40B4-BE49-F238E27FC236}">
                <a16:creationId xmlns:a16="http://schemas.microsoft.com/office/drawing/2014/main" id="{4BC25F49-CEAF-4D33-977F-FB772563A95C}"/>
              </a:ext>
            </a:extLst>
          </p:cNvPr>
          <p:cNvSpPr>
            <a:spLocks noGrp="1"/>
          </p:cNvSpPr>
          <p:nvPr>
            <p:ph type="body" sz="quarter" idx="74" hasCustomPrompt="1"/>
          </p:nvPr>
        </p:nvSpPr>
        <p:spPr>
          <a:xfrm>
            <a:off x="3217668" y="5172192"/>
            <a:ext cx="3810719" cy="312700"/>
          </a:xfrm>
        </p:spPr>
        <p:txBody>
          <a:bodyPr anchor="ctr">
            <a:noAutofit/>
          </a:bodyPr>
          <a:lstStyle>
            <a:lvl1pPr marL="0" indent="0" algn="l">
              <a:buNone/>
              <a:defRPr sz="1600" b="0" i="0">
                <a:solidFill>
                  <a:schemeClr val="tx1"/>
                </a:solidFill>
                <a:latin typeface="Roboto" charset="0"/>
                <a:ea typeface="Roboto" charset="0"/>
                <a:cs typeface="Roboto" charset="0"/>
              </a:defRPr>
            </a:lvl1pPr>
          </a:lstStyle>
          <a:p>
            <a:pPr lvl="0"/>
            <a:r>
              <a:rPr lang="en-US" dirty="0"/>
              <a:t>Item</a:t>
            </a:r>
          </a:p>
        </p:txBody>
      </p:sp>
      <p:sp>
        <p:nvSpPr>
          <p:cNvPr id="36" name="Rectangle 35">
            <a:extLst>
              <a:ext uri="{FF2B5EF4-FFF2-40B4-BE49-F238E27FC236}">
                <a16:creationId xmlns:a16="http://schemas.microsoft.com/office/drawing/2014/main" id="{111AB959-C663-4532-9024-4C78FB00189C}"/>
              </a:ext>
            </a:extLst>
          </p:cNvPr>
          <p:cNvSpPr/>
          <p:nvPr userDrawn="1"/>
        </p:nvSpPr>
        <p:spPr>
          <a:xfrm>
            <a:off x="0" y="0"/>
            <a:ext cx="12179808" cy="6848856"/>
          </a:xfrm>
          <a:prstGeom prst="rect">
            <a:avLst/>
          </a:prstGeom>
          <a:no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2"/>
              </a:solidFill>
              <a:latin typeface="Roboto" pitchFamily="2" charset="0"/>
              <a:ea typeface="Roboto" pitchFamily="2" charset="0"/>
            </a:endParaRPr>
          </a:p>
        </p:txBody>
      </p:sp>
      <p:pic>
        <p:nvPicPr>
          <p:cNvPr id="37" name="Picture 36">
            <a:extLst>
              <a:ext uri="{FF2B5EF4-FFF2-40B4-BE49-F238E27FC236}">
                <a16:creationId xmlns:a16="http://schemas.microsoft.com/office/drawing/2014/main" id="{53B620C7-FA41-42FB-8580-A0BAD951033D}"/>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408654" y="6290380"/>
            <a:ext cx="1848757" cy="410835"/>
          </a:xfrm>
          <a:prstGeom prst="rect">
            <a:avLst/>
          </a:prstGeom>
        </p:spPr>
      </p:pic>
    </p:spTree>
    <p:extLst>
      <p:ext uri="{BB962C8B-B14F-4D97-AF65-F5344CB8AC3E}">
        <p14:creationId xmlns:p14="http://schemas.microsoft.com/office/powerpoint/2010/main" val="25038175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Divider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C668B91-2BE9-4F31-A8B5-9199DD58049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 Placeholder 8"/>
          <p:cNvSpPr>
            <a:spLocks noGrp="1"/>
          </p:cNvSpPr>
          <p:nvPr>
            <p:ph type="body" sz="quarter" idx="10" hasCustomPrompt="1"/>
          </p:nvPr>
        </p:nvSpPr>
        <p:spPr>
          <a:xfrm>
            <a:off x="606835" y="2469823"/>
            <a:ext cx="6692713" cy="1932495"/>
          </a:xfrm>
          <a:prstGeom prst="rect">
            <a:avLst/>
          </a:prstGeom>
        </p:spPr>
        <p:txBody>
          <a:bodyPr wrap="square" lIns="0" anchor="ctr" anchorCtr="0">
            <a:noAutofit/>
          </a:bodyPr>
          <a:lstStyle>
            <a:lvl1pPr marL="0" indent="0">
              <a:buNone/>
              <a:defRPr sz="3200">
                <a:solidFill>
                  <a:schemeClr val="tx2"/>
                </a:solidFill>
                <a:latin typeface="Roboto" pitchFamily="2" charset="0"/>
                <a:ea typeface="Roboto" pitchFamily="2" charset="0"/>
              </a:defRPr>
            </a:lvl1pPr>
          </a:lstStyle>
          <a:p>
            <a:pPr lvl="0"/>
            <a:r>
              <a:rPr lang="en-US" dirty="0"/>
              <a:t>Section Title</a:t>
            </a:r>
          </a:p>
        </p:txBody>
      </p:sp>
      <p:cxnSp>
        <p:nvCxnSpPr>
          <p:cNvPr id="7" name="Straight Connector 6">
            <a:extLst>
              <a:ext uri="{FF2B5EF4-FFF2-40B4-BE49-F238E27FC236}">
                <a16:creationId xmlns:a16="http://schemas.microsoft.com/office/drawing/2014/main" id="{3067D033-36FB-4CE7-A924-A71E3BAEA3BF}"/>
              </a:ext>
            </a:extLst>
          </p:cNvPr>
          <p:cNvCxnSpPr>
            <a:cxnSpLocks/>
          </p:cNvCxnSpPr>
          <p:nvPr userDrawn="1"/>
        </p:nvCxnSpPr>
        <p:spPr>
          <a:xfrm>
            <a:off x="487943" y="2924722"/>
            <a:ext cx="0" cy="1036948"/>
          </a:xfrm>
          <a:prstGeom prst="line">
            <a:avLst/>
          </a:prstGeom>
          <a:ln w="76200">
            <a:solidFill>
              <a:srgbClr val="EFAC2E"/>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05EA000A-3779-40C5-8808-C9B8A948B7DF}"/>
              </a:ext>
            </a:extLst>
          </p:cNvPr>
          <p:cNvSpPr/>
          <p:nvPr userDrawn="1"/>
        </p:nvSpPr>
        <p:spPr>
          <a:xfrm>
            <a:off x="0" y="0"/>
            <a:ext cx="12179808" cy="6848856"/>
          </a:xfrm>
          <a:prstGeom prst="rect">
            <a:avLst/>
          </a:prstGeom>
          <a:no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2"/>
              </a:solidFill>
              <a:latin typeface="Roboto" pitchFamily="2" charset="0"/>
              <a:ea typeface="Roboto" pitchFamily="2" charset="0"/>
            </a:endParaRPr>
          </a:p>
        </p:txBody>
      </p:sp>
      <p:pic>
        <p:nvPicPr>
          <p:cNvPr id="8" name="Picture 7">
            <a:extLst>
              <a:ext uri="{FF2B5EF4-FFF2-40B4-BE49-F238E27FC236}">
                <a16:creationId xmlns:a16="http://schemas.microsoft.com/office/drawing/2014/main" id="{4F15A998-772A-476B-A9BD-FB47A9EEBEE8}"/>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408654" y="6290380"/>
            <a:ext cx="1848757" cy="410835"/>
          </a:xfrm>
          <a:prstGeom prst="rect">
            <a:avLst/>
          </a:prstGeom>
        </p:spPr>
      </p:pic>
    </p:spTree>
    <p:extLst>
      <p:ext uri="{BB962C8B-B14F-4D97-AF65-F5344CB8AC3E}">
        <p14:creationId xmlns:p14="http://schemas.microsoft.com/office/powerpoint/2010/main" val="2583316848"/>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ingle Text Box">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751373F-31D5-4ACC-BB20-614995753FE2}" type="slidenum">
              <a:rPr lang="en-US" smtClean="0"/>
              <a:pPr/>
              <a:t>‹#›</a:t>
            </a:fld>
            <a:endParaRPr lang="en-US" dirty="0"/>
          </a:p>
        </p:txBody>
      </p:sp>
      <p:sp>
        <p:nvSpPr>
          <p:cNvPr id="9" name="Text Placeholder 8"/>
          <p:cNvSpPr>
            <a:spLocks noGrp="1"/>
          </p:cNvSpPr>
          <p:nvPr>
            <p:ph type="body" sz="quarter" idx="12" hasCustomPrompt="1"/>
          </p:nvPr>
        </p:nvSpPr>
        <p:spPr>
          <a:xfrm>
            <a:off x="619027" y="838201"/>
            <a:ext cx="10963373" cy="304799"/>
          </a:xfrm>
        </p:spPr>
        <p:txBody>
          <a:bodyPr anchor="ctr"/>
          <a:lstStyle>
            <a:lvl1pPr marL="0" indent="0">
              <a:buNone/>
              <a:defRPr sz="1800" b="0" cap="none" baseline="0">
                <a:solidFill>
                  <a:schemeClr val="accent3"/>
                </a:solidFill>
                <a:latin typeface="Roboto" pitchFamily="2" charset="0"/>
                <a:ea typeface="Roboto" pitchFamily="2" charset="0"/>
              </a:defRPr>
            </a:lvl1pPr>
          </a:lstStyle>
          <a:p>
            <a:pPr lvl="0"/>
            <a:r>
              <a:rPr lang="en-US" dirty="0"/>
              <a:t>Sub-Header</a:t>
            </a:r>
          </a:p>
        </p:txBody>
      </p:sp>
      <p:sp>
        <p:nvSpPr>
          <p:cNvPr id="5" name="Content Placeholder 4"/>
          <p:cNvSpPr>
            <a:spLocks noGrp="1"/>
          </p:cNvSpPr>
          <p:nvPr>
            <p:ph sz="quarter" idx="13"/>
          </p:nvPr>
        </p:nvSpPr>
        <p:spPr>
          <a:xfrm>
            <a:off x="619027" y="1485900"/>
            <a:ext cx="10963373"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1">
            <a:extLst>
              <a:ext uri="{FF2B5EF4-FFF2-40B4-BE49-F238E27FC236}">
                <a16:creationId xmlns:a16="http://schemas.microsoft.com/office/drawing/2014/main" id="{B4F1EF9B-D854-4D11-A05D-A11A7B1A628C}"/>
              </a:ext>
            </a:extLst>
          </p:cNvPr>
          <p:cNvSpPr>
            <a:spLocks noGrp="1"/>
          </p:cNvSpPr>
          <p:nvPr>
            <p:ph type="ftr" sz="quarter" idx="3"/>
          </p:nvPr>
        </p:nvSpPr>
        <p:spPr>
          <a:xfrm>
            <a:off x="5555411" y="6295968"/>
            <a:ext cx="5703499" cy="365125"/>
          </a:xfrm>
          <a:prstGeom prst="rect">
            <a:avLst/>
          </a:prstGeom>
        </p:spPr>
        <p:txBody>
          <a:bodyPr vert="horz" lIns="45720" tIns="45720" rIns="45720" bIns="45720" rtlCol="0" anchor="ctr"/>
          <a:lstStyle>
            <a:lvl1pPr algn="r">
              <a:defRPr sz="900">
                <a:solidFill>
                  <a:schemeClr val="accent3"/>
                </a:solidFill>
                <a:latin typeface="Roboto" pitchFamily="2" charset="0"/>
                <a:ea typeface="Roboto" pitchFamily="2" charset="0"/>
              </a:defRPr>
            </a:lvl1pPr>
          </a:lstStyle>
          <a:p>
            <a:r>
              <a:rPr lang="en-US" dirty="0"/>
              <a:t>© 2018 SUSTAINALYTICS – CONFIDENTIAL &amp; PROPRIETARY</a:t>
            </a:r>
          </a:p>
        </p:txBody>
      </p:sp>
    </p:spTree>
    <p:extLst>
      <p:ext uri="{BB962C8B-B14F-4D97-AF65-F5344CB8AC3E}">
        <p14:creationId xmlns:p14="http://schemas.microsoft.com/office/powerpoint/2010/main" val="110626017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 Column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751373F-31D5-4ACC-BB20-614995753FE2}" type="slidenum">
              <a:rPr lang="en-US" smtClean="0"/>
              <a:pPr/>
              <a:t>‹#›</a:t>
            </a:fld>
            <a:endParaRPr lang="en-US" dirty="0"/>
          </a:p>
        </p:txBody>
      </p:sp>
      <p:sp>
        <p:nvSpPr>
          <p:cNvPr id="12" name="Content Placeholder 11"/>
          <p:cNvSpPr>
            <a:spLocks noGrp="1"/>
          </p:cNvSpPr>
          <p:nvPr>
            <p:ph sz="quarter" idx="13"/>
          </p:nvPr>
        </p:nvSpPr>
        <p:spPr>
          <a:xfrm>
            <a:off x="6254750" y="1485900"/>
            <a:ext cx="5327650"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13"/>
          <p:cNvSpPr>
            <a:spLocks noGrp="1"/>
          </p:cNvSpPr>
          <p:nvPr>
            <p:ph sz="quarter" idx="14"/>
          </p:nvPr>
        </p:nvSpPr>
        <p:spPr>
          <a:xfrm>
            <a:off x="609600" y="1485900"/>
            <a:ext cx="5334000"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8">
            <a:extLst>
              <a:ext uri="{FF2B5EF4-FFF2-40B4-BE49-F238E27FC236}">
                <a16:creationId xmlns:a16="http://schemas.microsoft.com/office/drawing/2014/main" id="{8DDE9F53-BD49-4051-8028-E2F2C8B28FAF}"/>
              </a:ext>
            </a:extLst>
          </p:cNvPr>
          <p:cNvSpPr>
            <a:spLocks noGrp="1"/>
          </p:cNvSpPr>
          <p:nvPr>
            <p:ph type="body" sz="quarter" idx="12" hasCustomPrompt="1"/>
          </p:nvPr>
        </p:nvSpPr>
        <p:spPr>
          <a:xfrm>
            <a:off x="619027" y="838201"/>
            <a:ext cx="10963373" cy="304799"/>
          </a:xfrm>
        </p:spPr>
        <p:txBody>
          <a:bodyPr anchor="ctr"/>
          <a:lstStyle>
            <a:lvl1pPr marL="0" indent="0">
              <a:buNone/>
              <a:defRPr sz="1800" b="0" cap="none" baseline="0">
                <a:solidFill>
                  <a:schemeClr val="accent3"/>
                </a:solidFill>
                <a:latin typeface="Roboto" pitchFamily="2" charset="0"/>
                <a:ea typeface="Roboto" pitchFamily="2" charset="0"/>
              </a:defRPr>
            </a:lvl1pPr>
          </a:lstStyle>
          <a:p>
            <a:pPr lvl="0"/>
            <a:r>
              <a:rPr lang="en-US" dirty="0"/>
              <a:t>Sub-Header</a:t>
            </a:r>
          </a:p>
        </p:txBody>
      </p:sp>
      <p:sp>
        <p:nvSpPr>
          <p:cNvPr id="8" name="Footer Placeholder 1">
            <a:extLst>
              <a:ext uri="{FF2B5EF4-FFF2-40B4-BE49-F238E27FC236}">
                <a16:creationId xmlns:a16="http://schemas.microsoft.com/office/drawing/2014/main" id="{4596B764-23C0-4CA1-A94E-0D0235530E23}"/>
              </a:ext>
            </a:extLst>
          </p:cNvPr>
          <p:cNvSpPr>
            <a:spLocks noGrp="1"/>
          </p:cNvSpPr>
          <p:nvPr>
            <p:ph type="ftr" sz="quarter" idx="3"/>
          </p:nvPr>
        </p:nvSpPr>
        <p:spPr>
          <a:xfrm>
            <a:off x="5555411" y="6295968"/>
            <a:ext cx="5703499" cy="365125"/>
          </a:xfrm>
          <a:prstGeom prst="rect">
            <a:avLst/>
          </a:prstGeom>
        </p:spPr>
        <p:txBody>
          <a:bodyPr vert="horz" lIns="45720" tIns="45720" rIns="45720" bIns="45720" rtlCol="0" anchor="ctr"/>
          <a:lstStyle>
            <a:lvl1pPr algn="r">
              <a:defRPr sz="900">
                <a:solidFill>
                  <a:schemeClr val="accent3"/>
                </a:solidFill>
                <a:latin typeface="Roboto" pitchFamily="2" charset="0"/>
                <a:ea typeface="Roboto" pitchFamily="2" charset="0"/>
              </a:defRPr>
            </a:lvl1pPr>
          </a:lstStyle>
          <a:p>
            <a:r>
              <a:rPr lang="en-US" dirty="0"/>
              <a:t>© 2018 SUSTAINALYTICS – CONFIDENTIAL &amp; PROPRIETARY</a:t>
            </a:r>
          </a:p>
        </p:txBody>
      </p:sp>
    </p:spTree>
    <p:extLst>
      <p:ext uri="{BB962C8B-B14F-4D97-AF65-F5344CB8AC3E}">
        <p14:creationId xmlns:p14="http://schemas.microsoft.com/office/powerpoint/2010/main" val="602764415"/>
      </p:ext>
    </p:extLst>
  </p:cSld>
  <p:clrMapOvr>
    <a:masterClrMapping/>
  </p:clrMapOvr>
  <p:extLst>
    <p:ext uri="{DCECCB84-F9BA-43D5-87BE-67443E8EF086}">
      <p15:sldGuideLst xmlns:p15="http://schemas.microsoft.com/office/powerpoint/2012/main">
        <p15:guide id="1" pos="3840">
          <p15:clr>
            <a:srgbClr val="FBAE40"/>
          </p15:clr>
        </p15:guide>
        <p15:guide id="2" pos="3744">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 Column v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751373F-31D5-4ACC-BB20-614995753FE2}" type="slidenum">
              <a:rPr lang="en-US" smtClean="0"/>
              <a:pPr/>
              <a:t>‹#›</a:t>
            </a:fld>
            <a:endParaRPr lang="en-US" dirty="0"/>
          </a:p>
        </p:txBody>
      </p:sp>
      <p:sp>
        <p:nvSpPr>
          <p:cNvPr id="12" name="Content Placeholder 11"/>
          <p:cNvSpPr>
            <a:spLocks noGrp="1"/>
          </p:cNvSpPr>
          <p:nvPr>
            <p:ph sz="quarter" idx="13"/>
          </p:nvPr>
        </p:nvSpPr>
        <p:spPr>
          <a:xfrm>
            <a:off x="8458200" y="1485900"/>
            <a:ext cx="3124200"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13"/>
          <p:cNvSpPr>
            <a:spLocks noGrp="1"/>
          </p:cNvSpPr>
          <p:nvPr>
            <p:ph sz="quarter" idx="14"/>
          </p:nvPr>
        </p:nvSpPr>
        <p:spPr>
          <a:xfrm>
            <a:off x="609599" y="1485900"/>
            <a:ext cx="7620001"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8">
            <a:extLst>
              <a:ext uri="{FF2B5EF4-FFF2-40B4-BE49-F238E27FC236}">
                <a16:creationId xmlns:a16="http://schemas.microsoft.com/office/drawing/2014/main" id="{3F61D880-68E1-47B4-B777-C7539A10981B}"/>
              </a:ext>
            </a:extLst>
          </p:cNvPr>
          <p:cNvSpPr>
            <a:spLocks noGrp="1"/>
          </p:cNvSpPr>
          <p:nvPr>
            <p:ph type="body" sz="quarter" idx="12" hasCustomPrompt="1"/>
          </p:nvPr>
        </p:nvSpPr>
        <p:spPr>
          <a:xfrm>
            <a:off x="619027" y="838201"/>
            <a:ext cx="10963373" cy="304799"/>
          </a:xfrm>
        </p:spPr>
        <p:txBody>
          <a:bodyPr anchor="ctr"/>
          <a:lstStyle>
            <a:lvl1pPr marL="0" indent="0">
              <a:buNone/>
              <a:defRPr sz="1800" b="0" cap="none" baseline="0">
                <a:solidFill>
                  <a:schemeClr val="accent3"/>
                </a:solidFill>
                <a:latin typeface="Roboto" pitchFamily="2" charset="0"/>
                <a:ea typeface="Roboto" pitchFamily="2" charset="0"/>
              </a:defRPr>
            </a:lvl1pPr>
          </a:lstStyle>
          <a:p>
            <a:pPr lvl="0"/>
            <a:r>
              <a:rPr lang="en-US" dirty="0"/>
              <a:t>Sub-Header</a:t>
            </a:r>
          </a:p>
        </p:txBody>
      </p:sp>
      <p:sp>
        <p:nvSpPr>
          <p:cNvPr id="8" name="Footer Placeholder 1">
            <a:extLst>
              <a:ext uri="{FF2B5EF4-FFF2-40B4-BE49-F238E27FC236}">
                <a16:creationId xmlns:a16="http://schemas.microsoft.com/office/drawing/2014/main" id="{998D832D-71DA-43F8-A05B-F80A4B6F8CDA}"/>
              </a:ext>
            </a:extLst>
          </p:cNvPr>
          <p:cNvSpPr>
            <a:spLocks noGrp="1"/>
          </p:cNvSpPr>
          <p:nvPr>
            <p:ph type="ftr" sz="quarter" idx="3"/>
          </p:nvPr>
        </p:nvSpPr>
        <p:spPr>
          <a:xfrm>
            <a:off x="5555411" y="6295968"/>
            <a:ext cx="5703499" cy="365125"/>
          </a:xfrm>
          <a:prstGeom prst="rect">
            <a:avLst/>
          </a:prstGeom>
        </p:spPr>
        <p:txBody>
          <a:bodyPr vert="horz" lIns="45720" tIns="45720" rIns="45720" bIns="45720" rtlCol="0" anchor="ctr"/>
          <a:lstStyle>
            <a:lvl1pPr algn="r">
              <a:defRPr sz="900">
                <a:solidFill>
                  <a:schemeClr val="accent3"/>
                </a:solidFill>
                <a:latin typeface="Roboto" pitchFamily="2" charset="0"/>
                <a:ea typeface="Roboto" pitchFamily="2" charset="0"/>
              </a:defRPr>
            </a:lvl1pPr>
          </a:lstStyle>
          <a:p>
            <a:r>
              <a:rPr lang="en-US" dirty="0"/>
              <a:t>© 2018 SUSTAINALYTICS – CONFIDENTIAL &amp; PROPRIETARY</a:t>
            </a:r>
          </a:p>
        </p:txBody>
      </p:sp>
    </p:spTree>
    <p:extLst>
      <p:ext uri="{BB962C8B-B14F-4D97-AF65-F5344CB8AC3E}">
        <p14:creationId xmlns:p14="http://schemas.microsoft.com/office/powerpoint/2010/main" val="3642962505"/>
      </p:ext>
    </p:extLst>
  </p:cSld>
  <p:clrMapOvr>
    <a:masterClrMapping/>
  </p:clrMapOvr>
  <p:extLst>
    <p:ext uri="{DCECCB84-F9BA-43D5-87BE-67443E8EF086}">
      <p15:sldGuideLst xmlns:p15="http://schemas.microsoft.com/office/powerpoint/2012/main">
        <p15:guide id="1" pos="3840">
          <p15:clr>
            <a:srgbClr val="FBAE40"/>
          </p15:clr>
        </p15:guide>
        <p15:guide id="2" pos="3744">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 column v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751373F-31D5-4ACC-BB20-614995753FE2}" type="slidenum">
              <a:rPr lang="en-US" smtClean="0"/>
              <a:pPr/>
              <a:t>‹#›</a:t>
            </a:fld>
            <a:endParaRPr lang="en-US" dirty="0"/>
          </a:p>
        </p:txBody>
      </p:sp>
      <p:sp>
        <p:nvSpPr>
          <p:cNvPr id="12" name="Content Placeholder 11"/>
          <p:cNvSpPr>
            <a:spLocks noGrp="1"/>
          </p:cNvSpPr>
          <p:nvPr>
            <p:ph sz="quarter" idx="13"/>
          </p:nvPr>
        </p:nvSpPr>
        <p:spPr>
          <a:xfrm>
            <a:off x="4000501" y="1485900"/>
            <a:ext cx="7581900"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13"/>
          <p:cNvSpPr>
            <a:spLocks noGrp="1"/>
          </p:cNvSpPr>
          <p:nvPr>
            <p:ph sz="quarter" idx="14"/>
          </p:nvPr>
        </p:nvSpPr>
        <p:spPr>
          <a:xfrm>
            <a:off x="609599" y="1485900"/>
            <a:ext cx="3124201"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8">
            <a:extLst>
              <a:ext uri="{FF2B5EF4-FFF2-40B4-BE49-F238E27FC236}">
                <a16:creationId xmlns:a16="http://schemas.microsoft.com/office/drawing/2014/main" id="{67CB7382-78D4-4539-BF9D-622490B83B20}"/>
              </a:ext>
            </a:extLst>
          </p:cNvPr>
          <p:cNvSpPr>
            <a:spLocks noGrp="1"/>
          </p:cNvSpPr>
          <p:nvPr>
            <p:ph type="body" sz="quarter" idx="12" hasCustomPrompt="1"/>
          </p:nvPr>
        </p:nvSpPr>
        <p:spPr>
          <a:xfrm>
            <a:off x="619027" y="838201"/>
            <a:ext cx="10963373" cy="304799"/>
          </a:xfrm>
        </p:spPr>
        <p:txBody>
          <a:bodyPr anchor="ctr"/>
          <a:lstStyle>
            <a:lvl1pPr marL="0" indent="0">
              <a:buNone/>
              <a:defRPr sz="1800" b="0" cap="none" baseline="0">
                <a:solidFill>
                  <a:schemeClr val="accent3"/>
                </a:solidFill>
                <a:latin typeface="Roboto" pitchFamily="2" charset="0"/>
                <a:ea typeface="Roboto" pitchFamily="2" charset="0"/>
              </a:defRPr>
            </a:lvl1pPr>
          </a:lstStyle>
          <a:p>
            <a:pPr lvl="0"/>
            <a:r>
              <a:rPr lang="en-US" dirty="0"/>
              <a:t>Sub-Header</a:t>
            </a:r>
          </a:p>
        </p:txBody>
      </p:sp>
      <p:sp>
        <p:nvSpPr>
          <p:cNvPr id="8" name="Footer Placeholder 1">
            <a:extLst>
              <a:ext uri="{FF2B5EF4-FFF2-40B4-BE49-F238E27FC236}">
                <a16:creationId xmlns:a16="http://schemas.microsoft.com/office/drawing/2014/main" id="{3392DC35-3BEF-4085-ACB8-3599D2054F0C}"/>
              </a:ext>
            </a:extLst>
          </p:cNvPr>
          <p:cNvSpPr>
            <a:spLocks noGrp="1"/>
          </p:cNvSpPr>
          <p:nvPr>
            <p:ph type="ftr" sz="quarter" idx="3"/>
          </p:nvPr>
        </p:nvSpPr>
        <p:spPr>
          <a:xfrm>
            <a:off x="5555411" y="6295968"/>
            <a:ext cx="5703499" cy="365125"/>
          </a:xfrm>
          <a:prstGeom prst="rect">
            <a:avLst/>
          </a:prstGeom>
        </p:spPr>
        <p:txBody>
          <a:bodyPr vert="horz" lIns="45720" tIns="45720" rIns="45720" bIns="45720" rtlCol="0" anchor="ctr"/>
          <a:lstStyle>
            <a:lvl1pPr algn="r">
              <a:defRPr sz="900">
                <a:solidFill>
                  <a:schemeClr val="accent3"/>
                </a:solidFill>
                <a:latin typeface="Roboto" pitchFamily="2" charset="0"/>
                <a:ea typeface="Roboto" pitchFamily="2" charset="0"/>
              </a:defRPr>
            </a:lvl1pPr>
          </a:lstStyle>
          <a:p>
            <a:r>
              <a:rPr lang="en-US" dirty="0"/>
              <a:t>© 2018 SUSTAINALYTICS – CONFIDENTIAL &amp; PROPRIETARY</a:t>
            </a:r>
          </a:p>
        </p:txBody>
      </p:sp>
    </p:spTree>
    <p:extLst>
      <p:ext uri="{BB962C8B-B14F-4D97-AF65-F5344CB8AC3E}">
        <p14:creationId xmlns:p14="http://schemas.microsoft.com/office/powerpoint/2010/main" val="2203683472"/>
      </p:ext>
    </p:extLst>
  </p:cSld>
  <p:clrMapOvr>
    <a:masterClrMapping/>
  </p:clrMapOvr>
  <p:extLst>
    <p:ext uri="{DCECCB84-F9BA-43D5-87BE-67443E8EF086}">
      <p15:sldGuideLst xmlns:p15="http://schemas.microsoft.com/office/powerpoint/2012/main">
        <p15:guide id="1" pos="3840">
          <p15:clr>
            <a:srgbClr val="FBAE40"/>
          </p15:clr>
        </p15:guide>
        <p15:guide id="2" pos="3744">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751373F-31D5-4ACC-BB20-614995753FE2}" type="slidenum">
              <a:rPr lang="en-US" smtClean="0"/>
              <a:pPr/>
              <a:t>‹#›</a:t>
            </a:fld>
            <a:endParaRPr lang="en-US" dirty="0"/>
          </a:p>
        </p:txBody>
      </p:sp>
      <p:sp>
        <p:nvSpPr>
          <p:cNvPr id="14" name="Content Placeholder 13"/>
          <p:cNvSpPr>
            <a:spLocks noGrp="1"/>
          </p:cNvSpPr>
          <p:nvPr>
            <p:ph sz="quarter" idx="14"/>
          </p:nvPr>
        </p:nvSpPr>
        <p:spPr>
          <a:xfrm>
            <a:off x="620200" y="1485901"/>
            <a:ext cx="3371674" cy="4419599"/>
          </a:xfrm>
        </p:spPr>
        <p:txBody>
          <a:bodyPr/>
          <a:lstStyle/>
          <a:p>
            <a:pPr lvl="0"/>
            <a:r>
              <a:rPr lang="en-US"/>
              <a:t>Edit Master text styles</a:t>
            </a:r>
          </a:p>
          <a:p>
            <a:pPr lvl="1"/>
            <a:r>
              <a:rPr lang="en-US"/>
              <a:t>Second level</a:t>
            </a:r>
          </a:p>
        </p:txBody>
      </p:sp>
      <p:sp>
        <p:nvSpPr>
          <p:cNvPr id="10" name="Content Placeholder 13"/>
          <p:cNvSpPr>
            <a:spLocks noGrp="1"/>
          </p:cNvSpPr>
          <p:nvPr>
            <p:ph sz="quarter" idx="16"/>
          </p:nvPr>
        </p:nvSpPr>
        <p:spPr>
          <a:xfrm>
            <a:off x="4435509" y="1485152"/>
            <a:ext cx="3330408" cy="4419599"/>
          </a:xfrm>
        </p:spPr>
        <p:txBody>
          <a:bodyPr/>
          <a:lstStyle/>
          <a:p>
            <a:pPr lvl="0"/>
            <a:r>
              <a:rPr lang="en-US"/>
              <a:t>Edit Master text styles</a:t>
            </a:r>
          </a:p>
          <a:p>
            <a:pPr lvl="1"/>
            <a:r>
              <a:rPr lang="en-US"/>
              <a:t>Second level</a:t>
            </a:r>
          </a:p>
        </p:txBody>
      </p:sp>
      <p:sp>
        <p:nvSpPr>
          <p:cNvPr id="11" name="Content Placeholder 13"/>
          <p:cNvSpPr>
            <a:spLocks noGrp="1"/>
          </p:cNvSpPr>
          <p:nvPr>
            <p:ph sz="quarter" idx="17"/>
          </p:nvPr>
        </p:nvSpPr>
        <p:spPr>
          <a:xfrm>
            <a:off x="8200926" y="1479136"/>
            <a:ext cx="3371674" cy="4419600"/>
          </a:xfrm>
        </p:spPr>
        <p:txBody>
          <a:bodyPr/>
          <a:lstStyle/>
          <a:p>
            <a:pPr lvl="0"/>
            <a:r>
              <a:rPr lang="en-US"/>
              <a:t>Edit Master text styles</a:t>
            </a:r>
          </a:p>
          <a:p>
            <a:pPr lvl="1"/>
            <a:r>
              <a:rPr lang="en-US"/>
              <a:t>Second level</a:t>
            </a:r>
          </a:p>
        </p:txBody>
      </p:sp>
      <p:sp>
        <p:nvSpPr>
          <p:cNvPr id="15" name="Text Placeholder 8">
            <a:extLst>
              <a:ext uri="{FF2B5EF4-FFF2-40B4-BE49-F238E27FC236}">
                <a16:creationId xmlns:a16="http://schemas.microsoft.com/office/drawing/2014/main" id="{A6D1A0D1-4944-477B-B1A3-4BD4507D3B41}"/>
              </a:ext>
            </a:extLst>
          </p:cNvPr>
          <p:cNvSpPr>
            <a:spLocks noGrp="1"/>
          </p:cNvSpPr>
          <p:nvPr>
            <p:ph type="body" sz="quarter" idx="12" hasCustomPrompt="1"/>
          </p:nvPr>
        </p:nvSpPr>
        <p:spPr>
          <a:xfrm>
            <a:off x="619027" y="838201"/>
            <a:ext cx="10963373" cy="304799"/>
          </a:xfrm>
        </p:spPr>
        <p:txBody>
          <a:bodyPr anchor="ctr"/>
          <a:lstStyle>
            <a:lvl1pPr marL="0" indent="0">
              <a:buNone/>
              <a:defRPr sz="1800" b="0" cap="none" baseline="0">
                <a:solidFill>
                  <a:schemeClr val="accent3"/>
                </a:solidFill>
                <a:latin typeface="Roboto" pitchFamily="2" charset="0"/>
                <a:ea typeface="Roboto" pitchFamily="2" charset="0"/>
              </a:defRPr>
            </a:lvl1pPr>
          </a:lstStyle>
          <a:p>
            <a:pPr lvl="0"/>
            <a:r>
              <a:rPr lang="en-US" dirty="0"/>
              <a:t>Sub-Header</a:t>
            </a:r>
          </a:p>
        </p:txBody>
      </p:sp>
      <p:sp>
        <p:nvSpPr>
          <p:cNvPr id="9" name="Footer Placeholder 1">
            <a:extLst>
              <a:ext uri="{FF2B5EF4-FFF2-40B4-BE49-F238E27FC236}">
                <a16:creationId xmlns:a16="http://schemas.microsoft.com/office/drawing/2014/main" id="{C3EED575-F123-4F93-A4B5-03288E761B95}"/>
              </a:ext>
            </a:extLst>
          </p:cNvPr>
          <p:cNvSpPr>
            <a:spLocks noGrp="1"/>
          </p:cNvSpPr>
          <p:nvPr>
            <p:ph type="ftr" sz="quarter" idx="3"/>
          </p:nvPr>
        </p:nvSpPr>
        <p:spPr>
          <a:xfrm>
            <a:off x="5555411" y="6295968"/>
            <a:ext cx="5703499" cy="365125"/>
          </a:xfrm>
          <a:prstGeom prst="rect">
            <a:avLst/>
          </a:prstGeom>
        </p:spPr>
        <p:txBody>
          <a:bodyPr vert="horz" lIns="45720" tIns="45720" rIns="45720" bIns="45720" rtlCol="0" anchor="ctr"/>
          <a:lstStyle>
            <a:lvl1pPr algn="r">
              <a:defRPr sz="900">
                <a:solidFill>
                  <a:schemeClr val="accent3"/>
                </a:solidFill>
                <a:latin typeface="Roboto" pitchFamily="2" charset="0"/>
                <a:ea typeface="Roboto" pitchFamily="2" charset="0"/>
              </a:defRPr>
            </a:lvl1pPr>
          </a:lstStyle>
          <a:p>
            <a:r>
              <a:rPr lang="en-US" dirty="0"/>
              <a:t>© 2018 SUSTAINALYTICS – CONFIDENTIAL &amp; PROPRIETARY</a:t>
            </a:r>
          </a:p>
        </p:txBody>
      </p:sp>
    </p:spTree>
    <p:extLst>
      <p:ext uri="{BB962C8B-B14F-4D97-AF65-F5344CB8AC3E}">
        <p14:creationId xmlns:p14="http://schemas.microsoft.com/office/powerpoint/2010/main" val="68636063"/>
      </p:ext>
    </p:extLst>
  </p:cSld>
  <p:clrMapOvr>
    <a:masterClrMapping/>
  </p:clrMapOvr>
  <p:extLst>
    <p:ext uri="{DCECCB84-F9BA-43D5-87BE-67443E8EF086}">
      <p15:sldGuideLst xmlns:p15="http://schemas.microsoft.com/office/powerpoint/2012/main">
        <p15:guide id="1" pos="3840">
          <p15:clr>
            <a:srgbClr val="FBAE40"/>
          </p15:clr>
        </p15:guide>
        <p15:guide id="2" pos="3744">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751373F-31D5-4ACC-BB20-614995753FE2}" type="slidenum">
              <a:rPr lang="en-US" smtClean="0"/>
              <a:pPr/>
              <a:t>‹#›</a:t>
            </a:fld>
            <a:endParaRPr lang="en-US" dirty="0"/>
          </a:p>
        </p:txBody>
      </p:sp>
      <p:sp>
        <p:nvSpPr>
          <p:cNvPr id="14" name="Content Placeholder 13"/>
          <p:cNvSpPr>
            <a:spLocks noGrp="1"/>
          </p:cNvSpPr>
          <p:nvPr>
            <p:ph sz="quarter" idx="14"/>
          </p:nvPr>
        </p:nvSpPr>
        <p:spPr>
          <a:xfrm>
            <a:off x="628827" y="1485901"/>
            <a:ext cx="2514600" cy="4419599"/>
          </a:xfrm>
        </p:spPr>
        <p:txBody>
          <a:bodyPr/>
          <a:lstStyle/>
          <a:p>
            <a:pPr lvl="0"/>
            <a:r>
              <a:rPr lang="en-US"/>
              <a:t>Edit Master text styles</a:t>
            </a:r>
          </a:p>
          <a:p>
            <a:pPr lvl="1"/>
            <a:r>
              <a:rPr lang="en-US"/>
              <a:t>Second level</a:t>
            </a:r>
          </a:p>
        </p:txBody>
      </p:sp>
      <p:sp>
        <p:nvSpPr>
          <p:cNvPr id="9" name="Content Placeholder 13"/>
          <p:cNvSpPr>
            <a:spLocks noGrp="1"/>
          </p:cNvSpPr>
          <p:nvPr>
            <p:ph sz="quarter" idx="15"/>
          </p:nvPr>
        </p:nvSpPr>
        <p:spPr>
          <a:xfrm>
            <a:off x="3432741" y="1485901"/>
            <a:ext cx="2514600" cy="4419599"/>
          </a:xfrm>
        </p:spPr>
        <p:txBody>
          <a:bodyPr/>
          <a:lstStyle/>
          <a:p>
            <a:pPr lvl="0"/>
            <a:r>
              <a:rPr lang="en-US"/>
              <a:t>Edit Master text styles</a:t>
            </a:r>
          </a:p>
          <a:p>
            <a:pPr lvl="1"/>
            <a:r>
              <a:rPr lang="en-US"/>
              <a:t>Second level</a:t>
            </a:r>
          </a:p>
        </p:txBody>
      </p:sp>
      <p:sp>
        <p:nvSpPr>
          <p:cNvPr id="10" name="Content Placeholder 13"/>
          <p:cNvSpPr>
            <a:spLocks noGrp="1"/>
          </p:cNvSpPr>
          <p:nvPr>
            <p:ph sz="quarter" idx="16"/>
          </p:nvPr>
        </p:nvSpPr>
        <p:spPr>
          <a:xfrm>
            <a:off x="6264934" y="1485901"/>
            <a:ext cx="2514600" cy="4419599"/>
          </a:xfrm>
        </p:spPr>
        <p:txBody>
          <a:bodyPr/>
          <a:lstStyle/>
          <a:p>
            <a:pPr lvl="0"/>
            <a:r>
              <a:rPr lang="en-US"/>
              <a:t>Edit Master text styles</a:t>
            </a:r>
          </a:p>
          <a:p>
            <a:pPr lvl="1"/>
            <a:r>
              <a:rPr lang="en-US"/>
              <a:t>Second level</a:t>
            </a:r>
          </a:p>
        </p:txBody>
      </p:sp>
      <p:sp>
        <p:nvSpPr>
          <p:cNvPr id="11" name="Content Placeholder 13"/>
          <p:cNvSpPr>
            <a:spLocks noGrp="1"/>
          </p:cNvSpPr>
          <p:nvPr>
            <p:ph sz="quarter" idx="17"/>
          </p:nvPr>
        </p:nvSpPr>
        <p:spPr>
          <a:xfrm>
            <a:off x="9068848" y="1485901"/>
            <a:ext cx="2514600" cy="4419600"/>
          </a:xfrm>
        </p:spPr>
        <p:txBody>
          <a:bodyPr/>
          <a:lstStyle/>
          <a:p>
            <a:pPr lvl="0"/>
            <a:r>
              <a:rPr lang="en-US"/>
              <a:t>Edit Master text styles</a:t>
            </a:r>
          </a:p>
          <a:p>
            <a:pPr lvl="1"/>
            <a:r>
              <a:rPr lang="en-US"/>
              <a:t>Second level</a:t>
            </a:r>
          </a:p>
        </p:txBody>
      </p:sp>
      <p:sp>
        <p:nvSpPr>
          <p:cNvPr id="15" name="Text Placeholder 8">
            <a:extLst>
              <a:ext uri="{FF2B5EF4-FFF2-40B4-BE49-F238E27FC236}">
                <a16:creationId xmlns:a16="http://schemas.microsoft.com/office/drawing/2014/main" id="{A6D1A0D1-4944-477B-B1A3-4BD4507D3B41}"/>
              </a:ext>
            </a:extLst>
          </p:cNvPr>
          <p:cNvSpPr>
            <a:spLocks noGrp="1"/>
          </p:cNvSpPr>
          <p:nvPr>
            <p:ph type="body" sz="quarter" idx="12" hasCustomPrompt="1"/>
          </p:nvPr>
        </p:nvSpPr>
        <p:spPr>
          <a:xfrm>
            <a:off x="619027" y="838201"/>
            <a:ext cx="10963373" cy="304799"/>
          </a:xfrm>
        </p:spPr>
        <p:txBody>
          <a:bodyPr anchor="ctr"/>
          <a:lstStyle>
            <a:lvl1pPr marL="0" indent="0">
              <a:buNone/>
              <a:defRPr sz="1800" b="0" cap="none" baseline="0">
                <a:solidFill>
                  <a:schemeClr val="accent3"/>
                </a:solidFill>
                <a:latin typeface="Roboto" pitchFamily="2" charset="0"/>
                <a:ea typeface="Roboto" pitchFamily="2" charset="0"/>
              </a:defRPr>
            </a:lvl1pPr>
          </a:lstStyle>
          <a:p>
            <a:pPr lvl="0"/>
            <a:r>
              <a:rPr lang="en-US" dirty="0"/>
              <a:t>Sub-Header</a:t>
            </a:r>
          </a:p>
        </p:txBody>
      </p:sp>
      <p:sp>
        <p:nvSpPr>
          <p:cNvPr id="12" name="Footer Placeholder 1">
            <a:extLst>
              <a:ext uri="{FF2B5EF4-FFF2-40B4-BE49-F238E27FC236}">
                <a16:creationId xmlns:a16="http://schemas.microsoft.com/office/drawing/2014/main" id="{1262E8D9-94B7-4505-A405-21463B2BE97E}"/>
              </a:ext>
            </a:extLst>
          </p:cNvPr>
          <p:cNvSpPr>
            <a:spLocks noGrp="1"/>
          </p:cNvSpPr>
          <p:nvPr>
            <p:ph type="ftr" sz="quarter" idx="3"/>
          </p:nvPr>
        </p:nvSpPr>
        <p:spPr>
          <a:xfrm>
            <a:off x="5555411" y="6295968"/>
            <a:ext cx="5703499" cy="365125"/>
          </a:xfrm>
          <a:prstGeom prst="rect">
            <a:avLst/>
          </a:prstGeom>
        </p:spPr>
        <p:txBody>
          <a:bodyPr vert="horz" lIns="45720" tIns="45720" rIns="45720" bIns="45720" rtlCol="0" anchor="ctr"/>
          <a:lstStyle>
            <a:lvl1pPr algn="r">
              <a:defRPr sz="900">
                <a:solidFill>
                  <a:schemeClr val="accent3"/>
                </a:solidFill>
                <a:latin typeface="Roboto" pitchFamily="2" charset="0"/>
                <a:ea typeface="Roboto" pitchFamily="2" charset="0"/>
              </a:defRPr>
            </a:lvl1pPr>
          </a:lstStyle>
          <a:p>
            <a:r>
              <a:rPr lang="en-US" dirty="0"/>
              <a:t>© 2018 SUSTAINALYTICS – CONFIDENTIAL &amp; PROPRIETARY</a:t>
            </a:r>
          </a:p>
        </p:txBody>
      </p:sp>
    </p:spTree>
    <p:extLst>
      <p:ext uri="{BB962C8B-B14F-4D97-AF65-F5344CB8AC3E}">
        <p14:creationId xmlns:p14="http://schemas.microsoft.com/office/powerpoint/2010/main" val="2029360359"/>
      </p:ext>
    </p:extLst>
  </p:cSld>
  <p:clrMapOvr>
    <a:masterClrMapping/>
  </p:clrMapOvr>
  <p:extLst>
    <p:ext uri="{DCECCB84-F9BA-43D5-87BE-67443E8EF086}">
      <p15:sldGuideLst xmlns:p15="http://schemas.microsoft.com/office/powerpoint/2012/main">
        <p15:guide id="1" pos="3840">
          <p15:clr>
            <a:srgbClr val="FBAE40"/>
          </p15:clr>
        </p15:guide>
        <p15:guide id="2" pos="3744">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Full imag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CC725A2-B356-4403-A4EA-93565B0D7601}"/>
              </a:ext>
            </a:extLst>
          </p:cNvPr>
          <p:cNvSpPr>
            <a:spLocks noGrp="1"/>
          </p:cNvSpPr>
          <p:nvPr>
            <p:ph type="sldNum" sz="quarter" idx="10"/>
          </p:nvPr>
        </p:nvSpPr>
        <p:spPr/>
        <p:txBody>
          <a:bodyPr/>
          <a:lstStyle>
            <a:lvl1pPr>
              <a:defRPr b="1">
                <a:solidFill>
                  <a:schemeClr val="tx2"/>
                </a:solidFill>
              </a:defRPr>
            </a:lvl1pPr>
          </a:lstStyle>
          <a:p>
            <a:fld id="{3751373F-31D5-4ACC-BB20-614995753FE2}" type="slidenum">
              <a:rPr lang="en-US" smtClean="0"/>
              <a:pPr/>
              <a:t>‹#›</a:t>
            </a:fld>
            <a:endParaRPr lang="en-US" dirty="0"/>
          </a:p>
        </p:txBody>
      </p:sp>
      <p:sp>
        <p:nvSpPr>
          <p:cNvPr id="10" name="Title 9">
            <a:extLst>
              <a:ext uri="{FF2B5EF4-FFF2-40B4-BE49-F238E27FC236}">
                <a16:creationId xmlns:a16="http://schemas.microsoft.com/office/drawing/2014/main" id="{88F70FB3-CB28-41CD-B00D-5EC858A5FFB9}"/>
              </a:ext>
            </a:extLst>
          </p:cNvPr>
          <p:cNvSpPr>
            <a:spLocks noGrp="1"/>
          </p:cNvSpPr>
          <p:nvPr>
            <p:ph type="title"/>
          </p:nvPr>
        </p:nvSpPr>
        <p:spPr/>
        <p:txBody>
          <a:bodyPr/>
          <a:lstStyle>
            <a:lvl1pPr>
              <a:defRPr b="1"/>
            </a:lvl1pPr>
          </a:lstStyle>
          <a:p>
            <a:r>
              <a:rPr lang="en-US"/>
              <a:t>Click to edit Master title style</a:t>
            </a:r>
          </a:p>
        </p:txBody>
      </p:sp>
      <p:sp>
        <p:nvSpPr>
          <p:cNvPr id="11" name="Rectangle 10">
            <a:extLst>
              <a:ext uri="{FF2B5EF4-FFF2-40B4-BE49-F238E27FC236}">
                <a16:creationId xmlns:a16="http://schemas.microsoft.com/office/drawing/2014/main" id="{4DD58ADE-C825-464F-B62B-DF8FA32D89DA}"/>
              </a:ext>
            </a:extLst>
          </p:cNvPr>
          <p:cNvSpPr/>
          <p:nvPr userDrawn="1"/>
        </p:nvSpPr>
        <p:spPr>
          <a:xfrm>
            <a:off x="0" y="0"/>
            <a:ext cx="12179808" cy="6848856"/>
          </a:xfrm>
          <a:prstGeom prst="rect">
            <a:avLst/>
          </a:prstGeom>
          <a:no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2"/>
              </a:solidFill>
              <a:latin typeface="Roboto" pitchFamily="2" charset="0"/>
              <a:ea typeface="Roboto" pitchFamily="2" charset="0"/>
            </a:endParaRPr>
          </a:p>
        </p:txBody>
      </p:sp>
      <p:sp>
        <p:nvSpPr>
          <p:cNvPr id="13" name="Text Placeholder 8">
            <a:extLst>
              <a:ext uri="{FF2B5EF4-FFF2-40B4-BE49-F238E27FC236}">
                <a16:creationId xmlns:a16="http://schemas.microsoft.com/office/drawing/2014/main" id="{60F07346-1FE7-4950-B2ED-BC33DA81ABA0}"/>
              </a:ext>
            </a:extLst>
          </p:cNvPr>
          <p:cNvSpPr>
            <a:spLocks noGrp="1"/>
          </p:cNvSpPr>
          <p:nvPr>
            <p:ph type="body" sz="quarter" idx="13" hasCustomPrompt="1"/>
          </p:nvPr>
        </p:nvSpPr>
        <p:spPr>
          <a:xfrm>
            <a:off x="619027" y="838201"/>
            <a:ext cx="10963373" cy="304799"/>
          </a:xfrm>
        </p:spPr>
        <p:txBody>
          <a:bodyPr anchor="ctr"/>
          <a:lstStyle>
            <a:lvl1pPr marL="0" indent="0">
              <a:buNone/>
              <a:defRPr sz="1800" b="0" cap="none" baseline="0">
                <a:solidFill>
                  <a:schemeClr val="tx2"/>
                </a:solidFill>
                <a:latin typeface="Roboto" pitchFamily="2" charset="0"/>
                <a:ea typeface="Roboto" pitchFamily="2" charset="0"/>
              </a:defRPr>
            </a:lvl1pPr>
          </a:lstStyle>
          <a:p>
            <a:pPr lvl="0"/>
            <a:r>
              <a:rPr lang="en-US" dirty="0"/>
              <a:t>Sub-Header</a:t>
            </a:r>
          </a:p>
        </p:txBody>
      </p:sp>
      <p:pic>
        <p:nvPicPr>
          <p:cNvPr id="9" name="Picture 8">
            <a:extLst>
              <a:ext uri="{FF2B5EF4-FFF2-40B4-BE49-F238E27FC236}">
                <a16:creationId xmlns:a16="http://schemas.microsoft.com/office/drawing/2014/main" id="{0AF6A982-BA88-43D4-B964-A699E600507D}"/>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411480" y="6291072"/>
            <a:ext cx="1828800" cy="377622"/>
          </a:xfrm>
          <a:prstGeom prst="rect">
            <a:avLst/>
          </a:prstGeom>
        </p:spPr>
      </p:pic>
      <p:cxnSp>
        <p:nvCxnSpPr>
          <p:cNvPr id="12" name="Straight Connector 11">
            <a:extLst>
              <a:ext uri="{FF2B5EF4-FFF2-40B4-BE49-F238E27FC236}">
                <a16:creationId xmlns:a16="http://schemas.microsoft.com/office/drawing/2014/main" id="{79AB3A2C-F4C5-4DFF-9B57-7261AED387D7}"/>
              </a:ext>
            </a:extLst>
          </p:cNvPr>
          <p:cNvCxnSpPr>
            <a:cxnSpLocks/>
          </p:cNvCxnSpPr>
          <p:nvPr userDrawn="1"/>
        </p:nvCxnSpPr>
        <p:spPr>
          <a:xfrm>
            <a:off x="487943" y="400247"/>
            <a:ext cx="0" cy="419100"/>
          </a:xfrm>
          <a:prstGeom prst="line">
            <a:avLst/>
          </a:prstGeom>
          <a:ln w="76200">
            <a:solidFill>
              <a:srgbClr val="EFAC2E"/>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5EB6704B-3EF7-4F37-9AD4-53A773114F16}"/>
              </a:ext>
            </a:extLst>
          </p:cNvPr>
          <p:cNvSpPr>
            <a:spLocks noGrp="1"/>
          </p:cNvSpPr>
          <p:nvPr>
            <p:ph type="body" sz="quarter" idx="14"/>
          </p:nvPr>
        </p:nvSpPr>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Footer Placeholder 1">
            <a:extLst>
              <a:ext uri="{FF2B5EF4-FFF2-40B4-BE49-F238E27FC236}">
                <a16:creationId xmlns:a16="http://schemas.microsoft.com/office/drawing/2014/main" id="{D28EB4D3-BF14-4C9F-97C5-E3EF9C50812B}"/>
              </a:ext>
            </a:extLst>
          </p:cNvPr>
          <p:cNvSpPr>
            <a:spLocks noGrp="1"/>
          </p:cNvSpPr>
          <p:nvPr>
            <p:ph type="ftr" sz="quarter" idx="3"/>
          </p:nvPr>
        </p:nvSpPr>
        <p:spPr>
          <a:xfrm>
            <a:off x="5555411" y="6295968"/>
            <a:ext cx="5703499" cy="365125"/>
          </a:xfrm>
          <a:prstGeom prst="rect">
            <a:avLst/>
          </a:prstGeom>
        </p:spPr>
        <p:txBody>
          <a:bodyPr vert="horz" lIns="45720" tIns="45720" rIns="45720" bIns="45720" rtlCol="0" anchor="ctr"/>
          <a:lstStyle>
            <a:lvl1pPr algn="r">
              <a:defRPr sz="900" b="1">
                <a:solidFill>
                  <a:schemeClr val="tx2"/>
                </a:solidFill>
                <a:latin typeface="Roboto" pitchFamily="2" charset="0"/>
                <a:ea typeface="Roboto" pitchFamily="2" charset="0"/>
              </a:defRPr>
            </a:lvl1pPr>
          </a:lstStyle>
          <a:p>
            <a:r>
              <a:rPr lang="en-US" dirty="0"/>
              <a:t>© 2018 SUSTAINALYTICS – CONFIDENTIAL &amp; PROPRIETARY</a:t>
            </a:r>
          </a:p>
        </p:txBody>
      </p:sp>
    </p:spTree>
    <p:extLst>
      <p:ext uri="{BB962C8B-B14F-4D97-AF65-F5344CB8AC3E}">
        <p14:creationId xmlns:p14="http://schemas.microsoft.com/office/powerpoint/2010/main" val="30652421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Legal Disclaimer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109B988-67BB-4A6D-9A85-C438E8498876}"/>
              </a:ext>
            </a:extLst>
          </p:cNvPr>
          <p:cNvSpPr txBox="1"/>
          <p:nvPr userDrawn="1"/>
        </p:nvSpPr>
        <p:spPr>
          <a:xfrm>
            <a:off x="619027" y="838201"/>
            <a:ext cx="10979873" cy="304799"/>
          </a:xfrm>
          <a:prstGeom prst="rect">
            <a:avLst/>
          </a:prstGeom>
          <a:noFill/>
        </p:spPr>
        <p:txBody>
          <a:bodyPr wrap="square" lIns="45720" tIns="45720" rIns="45720" bIns="45720" rtlCol="0" anchor="ctr">
            <a:noAutofit/>
          </a:bodyPr>
          <a:lstStyle/>
          <a:p>
            <a:r>
              <a:rPr lang="en-US" sz="1800" b="0" kern="1200" dirty="0">
                <a:solidFill>
                  <a:schemeClr val="accent3"/>
                </a:solidFill>
                <a:effectLst/>
                <a:latin typeface="+mn-lt"/>
                <a:ea typeface="+mn-ea"/>
                <a:cs typeface="+mn-cs"/>
              </a:rPr>
              <a:t>Copyright © 2018 Sustainalytics. All rights reserved.</a:t>
            </a:r>
          </a:p>
        </p:txBody>
      </p:sp>
      <p:sp>
        <p:nvSpPr>
          <p:cNvPr id="8" name="TextBox 7">
            <a:extLst>
              <a:ext uri="{FF2B5EF4-FFF2-40B4-BE49-F238E27FC236}">
                <a16:creationId xmlns:a16="http://schemas.microsoft.com/office/drawing/2014/main" id="{98DF5096-F873-45B3-90CA-2AF48AFB56EF}"/>
              </a:ext>
            </a:extLst>
          </p:cNvPr>
          <p:cNvSpPr txBox="1"/>
          <p:nvPr userDrawn="1"/>
        </p:nvSpPr>
        <p:spPr>
          <a:xfrm>
            <a:off x="609600" y="1485900"/>
            <a:ext cx="10989300" cy="2955681"/>
          </a:xfrm>
          <a:prstGeom prst="rect">
            <a:avLst/>
          </a:prstGeom>
          <a:noFill/>
        </p:spPr>
        <p:txBody>
          <a:bodyPr wrap="square" lIns="45720" tIns="45720" rIns="45720" bIns="45720"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lang="en-US" sz="1200" kern="1200" dirty="0">
                <a:solidFill>
                  <a:srgbClr val="6C6F70"/>
                </a:solidFill>
                <a:effectLst/>
                <a:latin typeface="+mn-lt"/>
                <a:ea typeface="+mn-ea"/>
                <a:cs typeface="+mn-cs"/>
              </a:rPr>
              <a:t>The ownership and all intellectual property rights to this presentation and the information contained herein are vested exclusively in Sustainalytics and/or its suppliers. Unless otherwise expressly agreed in writing between you and Sustainalytics, you will not be permitted to use this information otherwise than for internal use, nor will you be permitted to reproduce, disseminate, comingle, create derivative works, furnish in any manner, make available to third parties or publish this presentation, parts hereof or the information contained herein in any form or in any manner, be it electronically, mechanically, through photocopies, recordings.</a:t>
            </a:r>
            <a:r>
              <a:rPr lang="en-US" sz="1200" b="1" kern="1200" dirty="0">
                <a:solidFill>
                  <a:srgbClr val="6C6F70"/>
                </a:solidFill>
                <a:effectLst/>
                <a:latin typeface="+mn-lt"/>
                <a:ea typeface="+mn-ea"/>
                <a:cs typeface="+mn-cs"/>
              </a:rPr>
              <a:t> </a:t>
            </a:r>
            <a:r>
              <a:rPr lang="en-US" sz="1200" kern="1200" dirty="0">
                <a:solidFill>
                  <a:srgbClr val="6C6F70"/>
                </a:solidFill>
                <a:effectLst/>
                <a:latin typeface="+mn-lt"/>
                <a:ea typeface="+mn-ea"/>
                <a:cs typeface="+mn-cs"/>
              </a:rPr>
              <a:t> The information on which this presentation is based on reflects the situation as on the date of its elaboration. Such information has – fully or partially – been derived from third parties and is therefore subject to continuous modification. </a:t>
            </a:r>
          </a:p>
          <a:p>
            <a:pPr marL="0" marR="0" lvl="0" indent="0" algn="l" defTabSz="914400" rtl="0" eaLnBrk="1" fontAlgn="auto" latinLnBrk="0" hangingPunct="1">
              <a:lnSpc>
                <a:spcPct val="120000"/>
              </a:lnSpc>
              <a:spcBef>
                <a:spcPts val="0"/>
              </a:spcBef>
              <a:spcAft>
                <a:spcPts val="0"/>
              </a:spcAft>
              <a:buClrTx/>
              <a:buSzTx/>
              <a:buFontTx/>
              <a:buNone/>
              <a:tabLst/>
              <a:defRPr/>
            </a:pPr>
            <a:endParaRPr lang="en-US" sz="1200" kern="1200" dirty="0">
              <a:solidFill>
                <a:srgbClr val="6C6F70"/>
              </a:solidFill>
              <a:effectLst/>
              <a:latin typeface="+mn-lt"/>
              <a:ea typeface="+mn-ea"/>
              <a:cs typeface="+mn-cs"/>
            </a:endParaRPr>
          </a:p>
          <a:p>
            <a:pPr marL="0" marR="0" lvl="0" indent="0" algn="l" defTabSz="914400" rtl="0" eaLnBrk="1" fontAlgn="auto" latinLnBrk="0" hangingPunct="1">
              <a:lnSpc>
                <a:spcPct val="120000"/>
              </a:lnSpc>
              <a:spcBef>
                <a:spcPts val="0"/>
              </a:spcBef>
              <a:spcAft>
                <a:spcPts val="0"/>
              </a:spcAft>
              <a:buClrTx/>
              <a:buSzTx/>
              <a:buFontTx/>
              <a:buNone/>
              <a:tabLst/>
              <a:defRPr/>
            </a:pPr>
            <a:r>
              <a:rPr lang="en-US" sz="1200" kern="1200" dirty="0">
                <a:solidFill>
                  <a:srgbClr val="6C6F70"/>
                </a:solidFill>
                <a:effectLst/>
                <a:latin typeface="+mn-lt"/>
                <a:ea typeface="+mn-ea"/>
                <a:cs typeface="+mn-cs"/>
              </a:rPr>
              <a:t>The information herein is provided solely for informational purposes and therefore are not an offer to buy or sell a security. Neither Sustainalytics nor all its third-party suppliers provide investment advice (as defined in the applicable jurisdiction) or any other form of (financial) advice and nothing within this presentation constitutes such advice. Sustainalytics observes the greatest possible care in using information, however the information is provided “as is” and neither Sustainalytics nor its suppliers accept any liability for damage arising from the use of this presentation or information contained herein in any manner whatsoever. Moreover, Sustainalytics and all its third-party suppliers disclaim any and all warranties and representations, express or implied, including any warranties of merchantability, completeness, accuracy or fitness for a particular purpose.</a:t>
            </a:r>
            <a:endParaRPr lang="en-US" sz="1100" dirty="0">
              <a:solidFill>
                <a:srgbClr val="6C6F70"/>
              </a:solidFill>
              <a:latin typeface="Roboto" pitchFamily="2" charset="0"/>
              <a:ea typeface="Roboto" pitchFamily="2" charset="0"/>
            </a:endParaRPr>
          </a:p>
        </p:txBody>
      </p:sp>
      <p:sp>
        <p:nvSpPr>
          <p:cNvPr id="10" name="TextBox 9">
            <a:extLst>
              <a:ext uri="{FF2B5EF4-FFF2-40B4-BE49-F238E27FC236}">
                <a16:creationId xmlns:a16="http://schemas.microsoft.com/office/drawing/2014/main" id="{AED32B32-B809-4094-B6CC-6E5161755B31}"/>
              </a:ext>
            </a:extLst>
          </p:cNvPr>
          <p:cNvSpPr txBox="1"/>
          <p:nvPr userDrawn="1"/>
        </p:nvSpPr>
        <p:spPr>
          <a:xfrm>
            <a:off x="619027" y="391042"/>
            <a:ext cx="10979873" cy="477054"/>
          </a:xfrm>
          <a:prstGeom prst="rect">
            <a:avLst/>
          </a:prstGeom>
          <a:noFill/>
        </p:spPr>
        <p:txBody>
          <a:bodyPr wrap="square" lIns="45720" tIns="45720" rIns="45720" bIns="45720" rtlCol="0">
            <a:spAutoFit/>
          </a:bodyPr>
          <a:lstStyle/>
          <a:p>
            <a:r>
              <a:rPr lang="en-US" sz="2500" dirty="0">
                <a:solidFill>
                  <a:schemeClr val="tx2"/>
                </a:solidFill>
                <a:latin typeface="Roboto" pitchFamily="2" charset="0"/>
                <a:ea typeface="Roboto" pitchFamily="2" charset="0"/>
              </a:rPr>
              <a:t>Legal Disclaimers</a:t>
            </a:r>
          </a:p>
        </p:txBody>
      </p:sp>
      <p:sp>
        <p:nvSpPr>
          <p:cNvPr id="9" name="Slide Number Placeholder 2">
            <a:extLst>
              <a:ext uri="{FF2B5EF4-FFF2-40B4-BE49-F238E27FC236}">
                <a16:creationId xmlns:a16="http://schemas.microsoft.com/office/drawing/2014/main" id="{41422DDA-746A-4E70-ADDD-CD01E82738A1}"/>
              </a:ext>
            </a:extLst>
          </p:cNvPr>
          <p:cNvSpPr>
            <a:spLocks noGrp="1"/>
          </p:cNvSpPr>
          <p:nvPr>
            <p:ph type="sldNum" sz="quarter" idx="10"/>
          </p:nvPr>
        </p:nvSpPr>
        <p:spPr>
          <a:xfrm>
            <a:off x="11283351" y="6295968"/>
            <a:ext cx="306122" cy="365125"/>
          </a:xfrm>
        </p:spPr>
        <p:txBody>
          <a:bodyPr/>
          <a:lstStyle/>
          <a:p>
            <a:fld id="{3751373F-31D5-4ACC-BB20-614995753FE2}" type="slidenum">
              <a:rPr lang="en-US" smtClean="0"/>
              <a:pPr/>
              <a:t>‹#›</a:t>
            </a:fld>
            <a:endParaRPr lang="en-US" dirty="0"/>
          </a:p>
        </p:txBody>
      </p:sp>
      <p:sp>
        <p:nvSpPr>
          <p:cNvPr id="7" name="Footer Placeholder 1">
            <a:extLst>
              <a:ext uri="{FF2B5EF4-FFF2-40B4-BE49-F238E27FC236}">
                <a16:creationId xmlns:a16="http://schemas.microsoft.com/office/drawing/2014/main" id="{8F5F1F27-E5E8-41C3-97C4-063263B5BD65}"/>
              </a:ext>
            </a:extLst>
          </p:cNvPr>
          <p:cNvSpPr>
            <a:spLocks noGrp="1"/>
          </p:cNvSpPr>
          <p:nvPr>
            <p:ph type="ftr" sz="quarter" idx="3"/>
          </p:nvPr>
        </p:nvSpPr>
        <p:spPr>
          <a:xfrm>
            <a:off x="5555411" y="6295968"/>
            <a:ext cx="5703499" cy="365125"/>
          </a:xfrm>
          <a:prstGeom prst="rect">
            <a:avLst/>
          </a:prstGeom>
        </p:spPr>
        <p:txBody>
          <a:bodyPr vert="horz" lIns="45720" tIns="45720" rIns="45720" bIns="45720" rtlCol="0" anchor="ctr"/>
          <a:lstStyle>
            <a:lvl1pPr algn="r">
              <a:defRPr sz="900">
                <a:solidFill>
                  <a:schemeClr val="accent3"/>
                </a:solidFill>
                <a:latin typeface="Roboto" pitchFamily="2" charset="0"/>
                <a:ea typeface="Roboto" pitchFamily="2" charset="0"/>
              </a:defRPr>
            </a:lvl1pPr>
          </a:lstStyle>
          <a:p>
            <a:r>
              <a:rPr lang="en-US" dirty="0"/>
              <a:t>© 2018 SUSTAINALYTICS – CONFIDENTIAL &amp; PROPRIETARY</a:t>
            </a:r>
          </a:p>
        </p:txBody>
      </p:sp>
    </p:spTree>
    <p:extLst>
      <p:ext uri="{BB962C8B-B14F-4D97-AF65-F5344CB8AC3E}">
        <p14:creationId xmlns:p14="http://schemas.microsoft.com/office/powerpoint/2010/main" val="230077547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Backpage - one contact v2">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9EDED03-67A3-4ED0-A6D4-48CDC5AF2C2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TextBox 7"/>
          <p:cNvSpPr txBox="1"/>
          <p:nvPr userDrawn="1"/>
        </p:nvSpPr>
        <p:spPr>
          <a:xfrm>
            <a:off x="8458199" y="2220705"/>
            <a:ext cx="3124201" cy="307777"/>
          </a:xfrm>
          <a:prstGeom prst="rect">
            <a:avLst/>
          </a:prstGeom>
          <a:noFill/>
        </p:spPr>
        <p:txBody>
          <a:bodyPr wrap="square" lIns="0" rtlCol="0">
            <a:spAutoFit/>
          </a:bodyPr>
          <a:lstStyle/>
          <a:p>
            <a:pPr algn="l"/>
            <a:r>
              <a:rPr lang="en-US" sz="1400" b="0" dirty="0">
                <a:solidFill>
                  <a:schemeClr val="tx1"/>
                </a:solidFill>
                <a:latin typeface="Roboto" pitchFamily="2" charset="0"/>
                <a:ea typeface="Roboto" pitchFamily="2" charset="0"/>
                <a:cs typeface="Microsoft Sans Serif" panose="020B0604020202020204" pitchFamily="34" charset="0"/>
              </a:rPr>
              <a:t>For more information, please contact:</a:t>
            </a:r>
          </a:p>
        </p:txBody>
      </p:sp>
      <p:sp>
        <p:nvSpPr>
          <p:cNvPr id="10" name="TextBox 9"/>
          <p:cNvSpPr txBox="1"/>
          <p:nvPr userDrawn="1"/>
        </p:nvSpPr>
        <p:spPr>
          <a:xfrm>
            <a:off x="8458200" y="6333779"/>
            <a:ext cx="3220373" cy="338554"/>
          </a:xfrm>
          <a:prstGeom prst="rect">
            <a:avLst/>
          </a:prstGeom>
          <a:noFill/>
        </p:spPr>
        <p:txBody>
          <a:bodyPr wrap="square" lIns="0" rIns="0" rtlCol="0">
            <a:spAutoFit/>
          </a:bodyPr>
          <a:lstStyle/>
          <a:p>
            <a:pPr algn="l"/>
            <a:r>
              <a:rPr lang="en-US" sz="1600" b="1" dirty="0">
                <a:solidFill>
                  <a:schemeClr val="tx2"/>
                </a:solidFill>
                <a:latin typeface="Roboto" pitchFamily="2" charset="0"/>
                <a:ea typeface="Roboto" pitchFamily="2" charset="0"/>
              </a:rPr>
              <a:t>www.sustainalytics.com</a:t>
            </a:r>
          </a:p>
        </p:txBody>
      </p:sp>
      <p:sp>
        <p:nvSpPr>
          <p:cNvPr id="14" name="Text Placeholder 13"/>
          <p:cNvSpPr>
            <a:spLocks noGrp="1"/>
          </p:cNvSpPr>
          <p:nvPr>
            <p:ph type="body" sz="quarter" idx="10" hasCustomPrompt="1"/>
          </p:nvPr>
        </p:nvSpPr>
        <p:spPr>
          <a:xfrm>
            <a:off x="8458200" y="2823013"/>
            <a:ext cx="3124200" cy="284571"/>
          </a:xfrm>
          <a:prstGeom prst="rect">
            <a:avLst/>
          </a:prstGeom>
        </p:spPr>
        <p:txBody>
          <a:bodyPr lIns="0" tIns="0" bIns="0" anchor="ctr">
            <a:noAutofit/>
          </a:bodyPr>
          <a:lstStyle>
            <a:lvl1pPr marL="0" indent="0" algn="l">
              <a:buNone/>
              <a:defRPr sz="2000" b="1" baseline="0">
                <a:solidFill>
                  <a:schemeClr val="tx2"/>
                </a:solidFill>
                <a:latin typeface="Roboto" pitchFamily="2" charset="0"/>
                <a:ea typeface="Roboto" pitchFamily="2" charset="0"/>
              </a:defRPr>
            </a:lvl1pPr>
          </a:lstStyle>
          <a:p>
            <a:pPr lvl="0"/>
            <a:r>
              <a:rPr lang="en-US" dirty="0"/>
              <a:t>Name</a:t>
            </a:r>
          </a:p>
        </p:txBody>
      </p:sp>
      <p:sp>
        <p:nvSpPr>
          <p:cNvPr id="15" name="Text Placeholder 13"/>
          <p:cNvSpPr>
            <a:spLocks noGrp="1"/>
          </p:cNvSpPr>
          <p:nvPr>
            <p:ph type="body" sz="quarter" idx="11" hasCustomPrompt="1"/>
          </p:nvPr>
        </p:nvSpPr>
        <p:spPr>
          <a:xfrm>
            <a:off x="8458200" y="3117971"/>
            <a:ext cx="3125406" cy="216603"/>
          </a:xfrm>
          <a:prstGeom prst="rect">
            <a:avLst/>
          </a:prstGeom>
        </p:spPr>
        <p:txBody>
          <a:bodyPr lIns="0" tIns="0" rIns="0" bIns="0" anchor="ctr">
            <a:noAutofit/>
          </a:bodyPr>
          <a:lstStyle>
            <a:lvl1pPr marL="0" indent="0" algn="l">
              <a:spcBef>
                <a:spcPts val="0"/>
              </a:spcBef>
              <a:buNone/>
              <a:defRPr sz="1200" baseline="0">
                <a:solidFill>
                  <a:schemeClr val="tx2"/>
                </a:solidFill>
                <a:latin typeface="Roboto" pitchFamily="2" charset="0"/>
                <a:ea typeface="Roboto" pitchFamily="2" charset="0"/>
              </a:defRPr>
            </a:lvl1pPr>
          </a:lstStyle>
          <a:p>
            <a:pPr lvl="0"/>
            <a:r>
              <a:rPr lang="en-US" dirty="0"/>
              <a:t>Title</a:t>
            </a:r>
          </a:p>
        </p:txBody>
      </p:sp>
      <p:sp>
        <p:nvSpPr>
          <p:cNvPr id="17" name="Text Placeholder 13"/>
          <p:cNvSpPr>
            <a:spLocks noGrp="1"/>
          </p:cNvSpPr>
          <p:nvPr>
            <p:ph type="body" sz="quarter" idx="13" hasCustomPrompt="1"/>
          </p:nvPr>
        </p:nvSpPr>
        <p:spPr>
          <a:xfrm>
            <a:off x="8458199" y="3683639"/>
            <a:ext cx="3125406" cy="224406"/>
          </a:xfrm>
          <a:prstGeom prst="rect">
            <a:avLst/>
          </a:prstGeom>
        </p:spPr>
        <p:txBody>
          <a:bodyPr lIns="0" tIns="0" rIns="0" bIns="0" anchor="ctr">
            <a:noAutofit/>
          </a:bodyPr>
          <a:lstStyle>
            <a:lvl1pPr marL="0" indent="0" algn="l">
              <a:spcBef>
                <a:spcPts val="0"/>
              </a:spcBef>
              <a:buNone/>
              <a:defRPr sz="1200" baseline="0">
                <a:solidFill>
                  <a:schemeClr val="tx2"/>
                </a:solidFill>
                <a:latin typeface="Roboto" pitchFamily="2" charset="0"/>
                <a:ea typeface="Roboto" pitchFamily="2" charset="0"/>
              </a:defRPr>
            </a:lvl1pPr>
          </a:lstStyle>
          <a:p>
            <a:pPr lvl="0"/>
            <a:r>
              <a:rPr lang="en-US" dirty="0"/>
              <a:t>Phone number</a:t>
            </a:r>
          </a:p>
        </p:txBody>
      </p:sp>
      <p:sp>
        <p:nvSpPr>
          <p:cNvPr id="18" name="Text Placeholder 13"/>
          <p:cNvSpPr>
            <a:spLocks noGrp="1"/>
          </p:cNvSpPr>
          <p:nvPr>
            <p:ph type="body" sz="quarter" idx="14" hasCustomPrompt="1"/>
          </p:nvPr>
        </p:nvSpPr>
        <p:spPr>
          <a:xfrm>
            <a:off x="8458199" y="3914040"/>
            <a:ext cx="3133725" cy="227804"/>
          </a:xfrm>
          <a:prstGeom prst="rect">
            <a:avLst/>
          </a:prstGeom>
        </p:spPr>
        <p:txBody>
          <a:bodyPr lIns="0" tIns="0" rIns="0" bIns="0" anchor="ctr">
            <a:noAutofit/>
          </a:bodyPr>
          <a:lstStyle>
            <a:lvl1pPr marL="0" indent="0" algn="l">
              <a:spcBef>
                <a:spcPts val="0"/>
              </a:spcBef>
              <a:buNone/>
              <a:defRPr sz="1200" b="0" baseline="0">
                <a:solidFill>
                  <a:schemeClr val="tx2"/>
                </a:solidFill>
                <a:latin typeface="Roboto" pitchFamily="2" charset="0"/>
                <a:ea typeface="Roboto" pitchFamily="2" charset="0"/>
              </a:defRPr>
            </a:lvl1pPr>
          </a:lstStyle>
          <a:p>
            <a:pPr lvl="0"/>
            <a:r>
              <a:rPr lang="en-US" dirty="0"/>
              <a:t>Email</a:t>
            </a:r>
          </a:p>
        </p:txBody>
      </p:sp>
      <p:cxnSp>
        <p:nvCxnSpPr>
          <p:cNvPr id="32" name="Straight Connector 31"/>
          <p:cNvCxnSpPr/>
          <p:nvPr userDrawn="1"/>
        </p:nvCxnSpPr>
        <p:spPr>
          <a:xfrm flipH="1" flipV="1">
            <a:off x="8453094" y="2660462"/>
            <a:ext cx="498763" cy="4436"/>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a:xfrm flipH="1" flipV="1">
            <a:off x="8453094" y="4275964"/>
            <a:ext cx="498763" cy="4436"/>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46" name="Text Placeholder 13"/>
          <p:cNvSpPr>
            <a:spLocks noGrp="1"/>
          </p:cNvSpPr>
          <p:nvPr>
            <p:ph type="body" sz="quarter" idx="19" hasCustomPrompt="1"/>
          </p:nvPr>
        </p:nvSpPr>
        <p:spPr>
          <a:xfrm>
            <a:off x="8458199" y="3345946"/>
            <a:ext cx="3128947" cy="205262"/>
          </a:xfrm>
          <a:prstGeom prst="rect">
            <a:avLst/>
          </a:prstGeom>
        </p:spPr>
        <p:txBody>
          <a:bodyPr lIns="0" tIns="0" rIns="0" bIns="0" anchor="ctr">
            <a:noAutofit/>
          </a:bodyPr>
          <a:lstStyle>
            <a:lvl1pPr marL="0" indent="0" algn="l">
              <a:spcBef>
                <a:spcPts val="0"/>
              </a:spcBef>
              <a:buNone/>
              <a:defRPr sz="1200" baseline="0">
                <a:solidFill>
                  <a:schemeClr val="tx2"/>
                </a:solidFill>
                <a:latin typeface="Roboto" pitchFamily="2" charset="0"/>
                <a:ea typeface="Roboto" pitchFamily="2" charset="0"/>
              </a:defRPr>
            </a:lvl1pPr>
          </a:lstStyle>
          <a:p>
            <a:pPr lvl="0"/>
            <a:r>
              <a:rPr lang="en-US" dirty="0"/>
              <a:t>Department</a:t>
            </a:r>
          </a:p>
        </p:txBody>
      </p:sp>
      <p:sp>
        <p:nvSpPr>
          <p:cNvPr id="20" name="Rectangle 19">
            <a:extLst>
              <a:ext uri="{FF2B5EF4-FFF2-40B4-BE49-F238E27FC236}">
                <a16:creationId xmlns:a16="http://schemas.microsoft.com/office/drawing/2014/main" id="{9ED4DEF7-C02D-4B6B-8EA5-D778EA4FD65A}"/>
              </a:ext>
            </a:extLst>
          </p:cNvPr>
          <p:cNvSpPr/>
          <p:nvPr userDrawn="1"/>
        </p:nvSpPr>
        <p:spPr>
          <a:xfrm>
            <a:off x="0" y="0"/>
            <a:ext cx="12179808" cy="6848856"/>
          </a:xfrm>
          <a:prstGeom prst="rect">
            <a:avLst/>
          </a:prstGeom>
          <a:no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2"/>
              </a:solidFill>
              <a:latin typeface="Roboto" pitchFamily="2" charset="0"/>
              <a:ea typeface="Roboto" pitchFamily="2" charset="0"/>
            </a:endParaRPr>
          </a:p>
        </p:txBody>
      </p:sp>
      <p:pic>
        <p:nvPicPr>
          <p:cNvPr id="16" name="Picture 15">
            <a:extLst>
              <a:ext uri="{FF2B5EF4-FFF2-40B4-BE49-F238E27FC236}">
                <a16:creationId xmlns:a16="http://schemas.microsoft.com/office/drawing/2014/main" id="{A4540DAF-B1CC-4727-A41B-AF81ED484800}"/>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8349332" y="230866"/>
            <a:ext cx="2937793" cy="652843"/>
          </a:xfrm>
          <a:prstGeom prst="rect">
            <a:avLst/>
          </a:prstGeom>
        </p:spPr>
      </p:pic>
    </p:spTree>
    <p:extLst>
      <p:ext uri="{BB962C8B-B14F-4D97-AF65-F5344CB8AC3E}">
        <p14:creationId xmlns:p14="http://schemas.microsoft.com/office/powerpoint/2010/main" val="1178328553"/>
      </p:ext>
    </p:extLst>
  </p:cSld>
  <p:clrMapOvr>
    <a:masterClrMapping/>
  </p:clrMapOvr>
  <p:extLst>
    <p:ext uri="{DCECCB84-F9BA-43D5-87BE-67443E8EF086}">
      <p15:sldGuideLst xmlns:p15="http://schemas.microsoft.com/office/powerpoint/2012/main">
        <p15:guide id="2" pos="456">
          <p15:clr>
            <a:srgbClr val="FBAE40"/>
          </p15:clr>
        </p15:guide>
        <p15:guide id="3" pos="2784">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Backpage - one contact v1">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4E5F3BF-0A60-490C-9958-D09DB36D1DB3}"/>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TextBox 7"/>
          <p:cNvSpPr txBox="1"/>
          <p:nvPr userDrawn="1"/>
        </p:nvSpPr>
        <p:spPr>
          <a:xfrm>
            <a:off x="8458199" y="2220705"/>
            <a:ext cx="3124201" cy="307777"/>
          </a:xfrm>
          <a:prstGeom prst="rect">
            <a:avLst/>
          </a:prstGeom>
          <a:noFill/>
        </p:spPr>
        <p:txBody>
          <a:bodyPr wrap="square" lIns="0" rtlCol="0">
            <a:spAutoFit/>
          </a:bodyPr>
          <a:lstStyle/>
          <a:p>
            <a:pPr algn="l"/>
            <a:r>
              <a:rPr lang="en-US" sz="1400" b="0" dirty="0">
                <a:solidFill>
                  <a:schemeClr val="tx1"/>
                </a:solidFill>
                <a:latin typeface="Roboto" pitchFamily="2" charset="0"/>
                <a:ea typeface="Roboto" pitchFamily="2" charset="0"/>
                <a:cs typeface="Microsoft Sans Serif" panose="020B0604020202020204" pitchFamily="34" charset="0"/>
              </a:rPr>
              <a:t>For more information, please contact:</a:t>
            </a:r>
          </a:p>
        </p:txBody>
      </p:sp>
      <p:sp>
        <p:nvSpPr>
          <p:cNvPr id="10" name="TextBox 9"/>
          <p:cNvSpPr txBox="1"/>
          <p:nvPr userDrawn="1"/>
        </p:nvSpPr>
        <p:spPr>
          <a:xfrm>
            <a:off x="8458200" y="6333779"/>
            <a:ext cx="3220373" cy="338554"/>
          </a:xfrm>
          <a:prstGeom prst="rect">
            <a:avLst/>
          </a:prstGeom>
          <a:noFill/>
        </p:spPr>
        <p:txBody>
          <a:bodyPr wrap="square" lIns="0" rIns="0" rtlCol="0">
            <a:spAutoFit/>
          </a:bodyPr>
          <a:lstStyle/>
          <a:p>
            <a:pPr algn="l"/>
            <a:r>
              <a:rPr lang="en-US" sz="1600" b="1" dirty="0">
                <a:solidFill>
                  <a:schemeClr val="tx2"/>
                </a:solidFill>
                <a:latin typeface="Roboto" pitchFamily="2" charset="0"/>
                <a:ea typeface="Roboto" pitchFamily="2" charset="0"/>
              </a:rPr>
              <a:t>www.sustainalytics.com</a:t>
            </a:r>
          </a:p>
        </p:txBody>
      </p:sp>
      <p:sp>
        <p:nvSpPr>
          <p:cNvPr id="14" name="Text Placeholder 13"/>
          <p:cNvSpPr>
            <a:spLocks noGrp="1"/>
          </p:cNvSpPr>
          <p:nvPr>
            <p:ph type="body" sz="quarter" idx="10" hasCustomPrompt="1"/>
          </p:nvPr>
        </p:nvSpPr>
        <p:spPr>
          <a:xfrm>
            <a:off x="8458200" y="2823013"/>
            <a:ext cx="3124200" cy="284571"/>
          </a:xfrm>
          <a:prstGeom prst="rect">
            <a:avLst/>
          </a:prstGeom>
        </p:spPr>
        <p:txBody>
          <a:bodyPr lIns="0" tIns="0" bIns="0" anchor="ctr">
            <a:noAutofit/>
          </a:bodyPr>
          <a:lstStyle>
            <a:lvl1pPr marL="0" indent="0" algn="l">
              <a:buNone/>
              <a:defRPr sz="2000" b="1" baseline="0">
                <a:solidFill>
                  <a:schemeClr val="tx2"/>
                </a:solidFill>
                <a:latin typeface="Roboto" pitchFamily="2" charset="0"/>
                <a:ea typeface="Roboto" pitchFamily="2" charset="0"/>
              </a:defRPr>
            </a:lvl1pPr>
          </a:lstStyle>
          <a:p>
            <a:pPr lvl="0"/>
            <a:r>
              <a:rPr lang="en-US" dirty="0"/>
              <a:t>Name</a:t>
            </a:r>
          </a:p>
        </p:txBody>
      </p:sp>
      <p:sp>
        <p:nvSpPr>
          <p:cNvPr id="15" name="Text Placeholder 13"/>
          <p:cNvSpPr>
            <a:spLocks noGrp="1"/>
          </p:cNvSpPr>
          <p:nvPr>
            <p:ph type="body" sz="quarter" idx="11" hasCustomPrompt="1"/>
          </p:nvPr>
        </p:nvSpPr>
        <p:spPr>
          <a:xfrm>
            <a:off x="8458200" y="3117971"/>
            <a:ext cx="3125406" cy="216603"/>
          </a:xfrm>
          <a:prstGeom prst="rect">
            <a:avLst/>
          </a:prstGeom>
        </p:spPr>
        <p:txBody>
          <a:bodyPr lIns="0" tIns="0" rIns="0" bIns="0" anchor="ctr">
            <a:noAutofit/>
          </a:bodyPr>
          <a:lstStyle>
            <a:lvl1pPr marL="0" indent="0" algn="l">
              <a:spcBef>
                <a:spcPts val="0"/>
              </a:spcBef>
              <a:buNone/>
              <a:defRPr sz="1200" baseline="0">
                <a:solidFill>
                  <a:schemeClr val="tx2"/>
                </a:solidFill>
                <a:latin typeface="Roboto" pitchFamily="2" charset="0"/>
                <a:ea typeface="Roboto" pitchFamily="2" charset="0"/>
              </a:defRPr>
            </a:lvl1pPr>
          </a:lstStyle>
          <a:p>
            <a:pPr lvl="0"/>
            <a:r>
              <a:rPr lang="en-US" dirty="0"/>
              <a:t>Title</a:t>
            </a:r>
          </a:p>
        </p:txBody>
      </p:sp>
      <p:sp>
        <p:nvSpPr>
          <p:cNvPr id="17" name="Text Placeholder 13"/>
          <p:cNvSpPr>
            <a:spLocks noGrp="1"/>
          </p:cNvSpPr>
          <p:nvPr>
            <p:ph type="body" sz="quarter" idx="13" hasCustomPrompt="1"/>
          </p:nvPr>
        </p:nvSpPr>
        <p:spPr>
          <a:xfrm>
            <a:off x="8458199" y="3683639"/>
            <a:ext cx="3125406" cy="224406"/>
          </a:xfrm>
          <a:prstGeom prst="rect">
            <a:avLst/>
          </a:prstGeom>
        </p:spPr>
        <p:txBody>
          <a:bodyPr lIns="0" tIns="0" rIns="0" bIns="0" anchor="ctr">
            <a:noAutofit/>
          </a:bodyPr>
          <a:lstStyle>
            <a:lvl1pPr marL="0" indent="0" algn="l">
              <a:spcBef>
                <a:spcPts val="0"/>
              </a:spcBef>
              <a:buNone/>
              <a:defRPr sz="1200" baseline="0">
                <a:solidFill>
                  <a:schemeClr val="tx2"/>
                </a:solidFill>
                <a:latin typeface="Roboto" pitchFamily="2" charset="0"/>
                <a:ea typeface="Roboto" pitchFamily="2" charset="0"/>
              </a:defRPr>
            </a:lvl1pPr>
          </a:lstStyle>
          <a:p>
            <a:pPr lvl="0"/>
            <a:r>
              <a:rPr lang="en-US" dirty="0"/>
              <a:t>Phone number</a:t>
            </a:r>
          </a:p>
        </p:txBody>
      </p:sp>
      <p:sp>
        <p:nvSpPr>
          <p:cNvPr id="18" name="Text Placeholder 13"/>
          <p:cNvSpPr>
            <a:spLocks noGrp="1"/>
          </p:cNvSpPr>
          <p:nvPr>
            <p:ph type="body" sz="quarter" idx="14" hasCustomPrompt="1"/>
          </p:nvPr>
        </p:nvSpPr>
        <p:spPr>
          <a:xfrm>
            <a:off x="8458199" y="3914040"/>
            <a:ext cx="3133725" cy="227804"/>
          </a:xfrm>
          <a:prstGeom prst="rect">
            <a:avLst/>
          </a:prstGeom>
        </p:spPr>
        <p:txBody>
          <a:bodyPr lIns="0" tIns="0" rIns="0" bIns="0" anchor="ctr">
            <a:noAutofit/>
          </a:bodyPr>
          <a:lstStyle>
            <a:lvl1pPr marL="0" indent="0" algn="l">
              <a:spcBef>
                <a:spcPts val="0"/>
              </a:spcBef>
              <a:buNone/>
              <a:defRPr sz="1200" b="0" baseline="0">
                <a:solidFill>
                  <a:schemeClr val="tx2"/>
                </a:solidFill>
                <a:latin typeface="Roboto" pitchFamily="2" charset="0"/>
                <a:ea typeface="Roboto" pitchFamily="2" charset="0"/>
              </a:defRPr>
            </a:lvl1pPr>
          </a:lstStyle>
          <a:p>
            <a:pPr lvl="0"/>
            <a:r>
              <a:rPr lang="en-US" dirty="0"/>
              <a:t>Email</a:t>
            </a:r>
          </a:p>
        </p:txBody>
      </p:sp>
      <p:cxnSp>
        <p:nvCxnSpPr>
          <p:cNvPr id="32" name="Straight Connector 31"/>
          <p:cNvCxnSpPr/>
          <p:nvPr userDrawn="1"/>
        </p:nvCxnSpPr>
        <p:spPr>
          <a:xfrm flipH="1" flipV="1">
            <a:off x="8453094" y="2660462"/>
            <a:ext cx="498763" cy="4436"/>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a:xfrm flipH="1" flipV="1">
            <a:off x="8453094" y="4275964"/>
            <a:ext cx="498763" cy="4436"/>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46" name="Text Placeholder 13"/>
          <p:cNvSpPr>
            <a:spLocks noGrp="1"/>
          </p:cNvSpPr>
          <p:nvPr>
            <p:ph type="body" sz="quarter" idx="19" hasCustomPrompt="1"/>
          </p:nvPr>
        </p:nvSpPr>
        <p:spPr>
          <a:xfrm>
            <a:off x="8458199" y="3345946"/>
            <a:ext cx="3128947" cy="205262"/>
          </a:xfrm>
          <a:prstGeom prst="rect">
            <a:avLst/>
          </a:prstGeom>
        </p:spPr>
        <p:txBody>
          <a:bodyPr lIns="0" tIns="0" rIns="0" bIns="0" anchor="ctr">
            <a:noAutofit/>
          </a:bodyPr>
          <a:lstStyle>
            <a:lvl1pPr marL="0" indent="0" algn="l">
              <a:spcBef>
                <a:spcPts val="0"/>
              </a:spcBef>
              <a:buNone/>
              <a:defRPr sz="1200" baseline="0">
                <a:solidFill>
                  <a:schemeClr val="tx2"/>
                </a:solidFill>
                <a:latin typeface="Roboto" pitchFamily="2" charset="0"/>
                <a:ea typeface="Roboto" pitchFamily="2" charset="0"/>
              </a:defRPr>
            </a:lvl1pPr>
          </a:lstStyle>
          <a:p>
            <a:pPr lvl="0"/>
            <a:r>
              <a:rPr lang="en-US" dirty="0"/>
              <a:t>Department</a:t>
            </a:r>
          </a:p>
        </p:txBody>
      </p:sp>
      <p:sp>
        <p:nvSpPr>
          <p:cNvPr id="16" name="Rectangle 15">
            <a:extLst>
              <a:ext uri="{FF2B5EF4-FFF2-40B4-BE49-F238E27FC236}">
                <a16:creationId xmlns:a16="http://schemas.microsoft.com/office/drawing/2014/main" id="{1AE9EBFD-704C-4D13-83DC-E97660BCBA02}"/>
              </a:ext>
            </a:extLst>
          </p:cNvPr>
          <p:cNvSpPr/>
          <p:nvPr userDrawn="1"/>
        </p:nvSpPr>
        <p:spPr>
          <a:xfrm>
            <a:off x="0" y="0"/>
            <a:ext cx="12179808" cy="6848856"/>
          </a:xfrm>
          <a:prstGeom prst="rect">
            <a:avLst/>
          </a:prstGeom>
          <a:no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2"/>
              </a:solidFill>
              <a:latin typeface="Roboto" pitchFamily="2" charset="0"/>
              <a:ea typeface="Roboto" pitchFamily="2" charset="0"/>
            </a:endParaRPr>
          </a:p>
        </p:txBody>
      </p:sp>
      <p:pic>
        <p:nvPicPr>
          <p:cNvPr id="19" name="Picture 18">
            <a:extLst>
              <a:ext uri="{FF2B5EF4-FFF2-40B4-BE49-F238E27FC236}">
                <a16:creationId xmlns:a16="http://schemas.microsoft.com/office/drawing/2014/main" id="{DD60128E-9803-41F5-BFAE-937025801F00}"/>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8349332" y="230866"/>
            <a:ext cx="2937793" cy="652843"/>
          </a:xfrm>
          <a:prstGeom prst="rect">
            <a:avLst/>
          </a:prstGeom>
        </p:spPr>
      </p:pic>
    </p:spTree>
    <p:extLst>
      <p:ext uri="{BB962C8B-B14F-4D97-AF65-F5344CB8AC3E}">
        <p14:creationId xmlns:p14="http://schemas.microsoft.com/office/powerpoint/2010/main" val="4272507273"/>
      </p:ext>
    </p:extLst>
  </p:cSld>
  <p:clrMapOvr>
    <a:masterClrMapping/>
  </p:clrMapOvr>
  <p:extLst>
    <p:ext uri="{DCECCB84-F9BA-43D5-87BE-67443E8EF086}">
      <p15:sldGuideLst xmlns:p15="http://schemas.microsoft.com/office/powerpoint/2012/main">
        <p15:guide id="2" pos="456">
          <p15:clr>
            <a:srgbClr val="FBAE40"/>
          </p15:clr>
        </p15:guide>
        <p15:guide id="3" pos="2784">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1_Backpage - two contacts v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B4BDB43-471E-41FA-BB5C-23235E9B173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1" name="TextBox 20">
            <a:extLst>
              <a:ext uri="{FF2B5EF4-FFF2-40B4-BE49-F238E27FC236}">
                <a16:creationId xmlns:a16="http://schemas.microsoft.com/office/drawing/2014/main" id="{35FBA569-1757-42B9-BC95-A6A6F1600F86}"/>
              </a:ext>
            </a:extLst>
          </p:cNvPr>
          <p:cNvSpPr txBox="1"/>
          <p:nvPr userDrawn="1"/>
        </p:nvSpPr>
        <p:spPr>
          <a:xfrm>
            <a:off x="8458200" y="6333779"/>
            <a:ext cx="3220373" cy="338554"/>
          </a:xfrm>
          <a:prstGeom prst="rect">
            <a:avLst/>
          </a:prstGeom>
          <a:noFill/>
        </p:spPr>
        <p:txBody>
          <a:bodyPr wrap="square" lIns="0" rIns="0" rtlCol="0">
            <a:spAutoFit/>
          </a:bodyPr>
          <a:lstStyle/>
          <a:p>
            <a:pPr algn="l"/>
            <a:r>
              <a:rPr lang="en-US" sz="1600" b="1" dirty="0">
                <a:solidFill>
                  <a:schemeClr val="tx2"/>
                </a:solidFill>
                <a:latin typeface="Roboto" pitchFamily="2" charset="0"/>
                <a:ea typeface="Roboto" pitchFamily="2" charset="0"/>
              </a:rPr>
              <a:t>www.sustainalytics.com</a:t>
            </a:r>
          </a:p>
        </p:txBody>
      </p:sp>
      <p:sp>
        <p:nvSpPr>
          <p:cNvPr id="31" name="TextBox 30">
            <a:extLst>
              <a:ext uri="{FF2B5EF4-FFF2-40B4-BE49-F238E27FC236}">
                <a16:creationId xmlns:a16="http://schemas.microsoft.com/office/drawing/2014/main" id="{A0D04CA9-1D05-450F-962F-DBF9A4A65004}"/>
              </a:ext>
            </a:extLst>
          </p:cNvPr>
          <p:cNvSpPr txBox="1"/>
          <p:nvPr userDrawn="1"/>
        </p:nvSpPr>
        <p:spPr>
          <a:xfrm>
            <a:off x="5123887" y="2222278"/>
            <a:ext cx="3124201" cy="307777"/>
          </a:xfrm>
          <a:prstGeom prst="rect">
            <a:avLst/>
          </a:prstGeom>
          <a:noFill/>
        </p:spPr>
        <p:txBody>
          <a:bodyPr wrap="square" lIns="0" rtlCol="0">
            <a:spAutoFit/>
          </a:bodyPr>
          <a:lstStyle/>
          <a:p>
            <a:pPr algn="l"/>
            <a:r>
              <a:rPr lang="en-US" sz="1400" b="0" dirty="0">
                <a:solidFill>
                  <a:schemeClr val="tx1"/>
                </a:solidFill>
                <a:latin typeface="Roboto" pitchFamily="2" charset="0"/>
                <a:ea typeface="Roboto" pitchFamily="2" charset="0"/>
                <a:cs typeface="Microsoft Sans Serif" panose="020B0604020202020204" pitchFamily="34" charset="0"/>
              </a:rPr>
              <a:t>For more information, please contact:</a:t>
            </a:r>
          </a:p>
        </p:txBody>
      </p:sp>
      <p:sp>
        <p:nvSpPr>
          <p:cNvPr id="45" name="Text Placeholder 13">
            <a:extLst>
              <a:ext uri="{FF2B5EF4-FFF2-40B4-BE49-F238E27FC236}">
                <a16:creationId xmlns:a16="http://schemas.microsoft.com/office/drawing/2014/main" id="{B13E81D4-EE18-40F3-93A0-9696BE444D5E}"/>
              </a:ext>
            </a:extLst>
          </p:cNvPr>
          <p:cNvSpPr>
            <a:spLocks noGrp="1"/>
          </p:cNvSpPr>
          <p:nvPr>
            <p:ph type="body" sz="quarter" idx="10" hasCustomPrompt="1"/>
          </p:nvPr>
        </p:nvSpPr>
        <p:spPr>
          <a:xfrm>
            <a:off x="8468833" y="2823013"/>
            <a:ext cx="3124200" cy="284571"/>
          </a:xfrm>
          <a:prstGeom prst="rect">
            <a:avLst/>
          </a:prstGeom>
        </p:spPr>
        <p:txBody>
          <a:bodyPr lIns="0" tIns="0" bIns="0" anchor="ctr">
            <a:noAutofit/>
          </a:bodyPr>
          <a:lstStyle>
            <a:lvl1pPr marL="0" indent="0" algn="l">
              <a:buNone/>
              <a:defRPr sz="2000" b="1" baseline="0">
                <a:solidFill>
                  <a:schemeClr val="tx2"/>
                </a:solidFill>
                <a:latin typeface="Roboto" pitchFamily="2" charset="0"/>
                <a:ea typeface="Roboto" pitchFamily="2" charset="0"/>
              </a:defRPr>
            </a:lvl1pPr>
          </a:lstStyle>
          <a:p>
            <a:pPr lvl="0"/>
            <a:r>
              <a:rPr lang="en-US" dirty="0"/>
              <a:t>Name</a:t>
            </a:r>
          </a:p>
        </p:txBody>
      </p:sp>
      <p:sp>
        <p:nvSpPr>
          <p:cNvPr id="48" name="Text Placeholder 13">
            <a:extLst>
              <a:ext uri="{FF2B5EF4-FFF2-40B4-BE49-F238E27FC236}">
                <a16:creationId xmlns:a16="http://schemas.microsoft.com/office/drawing/2014/main" id="{9D89FCB6-1B7F-4E78-A153-B2063BF1A229}"/>
              </a:ext>
            </a:extLst>
          </p:cNvPr>
          <p:cNvSpPr>
            <a:spLocks noGrp="1"/>
          </p:cNvSpPr>
          <p:nvPr>
            <p:ph type="body" sz="quarter" idx="11" hasCustomPrompt="1"/>
          </p:nvPr>
        </p:nvSpPr>
        <p:spPr>
          <a:xfrm>
            <a:off x="8468833" y="3117971"/>
            <a:ext cx="3125406" cy="216603"/>
          </a:xfrm>
          <a:prstGeom prst="rect">
            <a:avLst/>
          </a:prstGeom>
        </p:spPr>
        <p:txBody>
          <a:bodyPr lIns="0" tIns="0" rIns="0" bIns="0" anchor="ctr">
            <a:noAutofit/>
          </a:bodyPr>
          <a:lstStyle>
            <a:lvl1pPr marL="0" indent="0" algn="l">
              <a:spcBef>
                <a:spcPts val="0"/>
              </a:spcBef>
              <a:buNone/>
              <a:defRPr sz="1200" baseline="0">
                <a:solidFill>
                  <a:schemeClr val="tx2"/>
                </a:solidFill>
                <a:latin typeface="Roboto" pitchFamily="2" charset="0"/>
                <a:ea typeface="Roboto" pitchFamily="2" charset="0"/>
              </a:defRPr>
            </a:lvl1pPr>
          </a:lstStyle>
          <a:p>
            <a:pPr lvl="0"/>
            <a:r>
              <a:rPr lang="en-US" dirty="0"/>
              <a:t>Title</a:t>
            </a:r>
          </a:p>
        </p:txBody>
      </p:sp>
      <p:sp>
        <p:nvSpPr>
          <p:cNvPr id="49" name="Text Placeholder 13">
            <a:extLst>
              <a:ext uri="{FF2B5EF4-FFF2-40B4-BE49-F238E27FC236}">
                <a16:creationId xmlns:a16="http://schemas.microsoft.com/office/drawing/2014/main" id="{82B3D98F-8DCB-4B0B-8B0A-E0B10C88FF88}"/>
              </a:ext>
            </a:extLst>
          </p:cNvPr>
          <p:cNvSpPr>
            <a:spLocks noGrp="1"/>
          </p:cNvSpPr>
          <p:nvPr>
            <p:ph type="body" sz="quarter" idx="13" hasCustomPrompt="1"/>
          </p:nvPr>
        </p:nvSpPr>
        <p:spPr>
          <a:xfrm>
            <a:off x="8468832" y="3683639"/>
            <a:ext cx="3125406" cy="224406"/>
          </a:xfrm>
          <a:prstGeom prst="rect">
            <a:avLst/>
          </a:prstGeom>
        </p:spPr>
        <p:txBody>
          <a:bodyPr lIns="0" tIns="0" rIns="0" bIns="0" anchor="ctr">
            <a:noAutofit/>
          </a:bodyPr>
          <a:lstStyle>
            <a:lvl1pPr marL="0" indent="0" algn="l">
              <a:spcBef>
                <a:spcPts val="0"/>
              </a:spcBef>
              <a:buNone/>
              <a:defRPr sz="1200" baseline="0">
                <a:solidFill>
                  <a:schemeClr val="tx2"/>
                </a:solidFill>
                <a:latin typeface="Roboto" pitchFamily="2" charset="0"/>
                <a:ea typeface="Roboto" pitchFamily="2" charset="0"/>
              </a:defRPr>
            </a:lvl1pPr>
          </a:lstStyle>
          <a:p>
            <a:pPr lvl="0"/>
            <a:r>
              <a:rPr lang="en-US" dirty="0"/>
              <a:t>Phone number</a:t>
            </a:r>
          </a:p>
        </p:txBody>
      </p:sp>
      <p:sp>
        <p:nvSpPr>
          <p:cNvPr id="52" name="Text Placeholder 13">
            <a:extLst>
              <a:ext uri="{FF2B5EF4-FFF2-40B4-BE49-F238E27FC236}">
                <a16:creationId xmlns:a16="http://schemas.microsoft.com/office/drawing/2014/main" id="{A6DA5F8B-502A-431D-98F8-57B1E2AC9F74}"/>
              </a:ext>
            </a:extLst>
          </p:cNvPr>
          <p:cNvSpPr>
            <a:spLocks noGrp="1"/>
          </p:cNvSpPr>
          <p:nvPr>
            <p:ph type="body" sz="quarter" idx="14" hasCustomPrompt="1"/>
          </p:nvPr>
        </p:nvSpPr>
        <p:spPr>
          <a:xfrm>
            <a:off x="8468832" y="3914040"/>
            <a:ext cx="3133725" cy="227804"/>
          </a:xfrm>
          <a:prstGeom prst="rect">
            <a:avLst/>
          </a:prstGeom>
        </p:spPr>
        <p:txBody>
          <a:bodyPr lIns="0" tIns="0" rIns="0" bIns="0" anchor="ctr">
            <a:noAutofit/>
          </a:bodyPr>
          <a:lstStyle>
            <a:lvl1pPr marL="0" indent="0" algn="l">
              <a:spcBef>
                <a:spcPts val="0"/>
              </a:spcBef>
              <a:buNone/>
              <a:defRPr sz="1200" b="0" baseline="0">
                <a:solidFill>
                  <a:schemeClr val="tx2"/>
                </a:solidFill>
                <a:latin typeface="Roboto" pitchFamily="2" charset="0"/>
                <a:ea typeface="Roboto" pitchFamily="2" charset="0"/>
              </a:defRPr>
            </a:lvl1pPr>
          </a:lstStyle>
          <a:p>
            <a:pPr lvl="0"/>
            <a:r>
              <a:rPr lang="en-US" dirty="0"/>
              <a:t>Email</a:t>
            </a:r>
          </a:p>
        </p:txBody>
      </p:sp>
      <p:cxnSp>
        <p:nvCxnSpPr>
          <p:cNvPr id="53" name="Straight Connector 52">
            <a:extLst>
              <a:ext uri="{FF2B5EF4-FFF2-40B4-BE49-F238E27FC236}">
                <a16:creationId xmlns:a16="http://schemas.microsoft.com/office/drawing/2014/main" id="{4C345C9D-C531-4A56-BCE4-1BAC50F2717D}"/>
              </a:ext>
            </a:extLst>
          </p:cNvPr>
          <p:cNvCxnSpPr/>
          <p:nvPr userDrawn="1"/>
        </p:nvCxnSpPr>
        <p:spPr>
          <a:xfrm flipH="1" flipV="1">
            <a:off x="8463727" y="2660462"/>
            <a:ext cx="498763" cy="4436"/>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D6FF8FAD-9031-4883-B8C6-E337811307BE}"/>
              </a:ext>
            </a:extLst>
          </p:cNvPr>
          <p:cNvCxnSpPr/>
          <p:nvPr userDrawn="1"/>
        </p:nvCxnSpPr>
        <p:spPr>
          <a:xfrm flipH="1" flipV="1">
            <a:off x="8463727" y="4275964"/>
            <a:ext cx="498763" cy="4436"/>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55" name="Text Placeholder 13">
            <a:extLst>
              <a:ext uri="{FF2B5EF4-FFF2-40B4-BE49-F238E27FC236}">
                <a16:creationId xmlns:a16="http://schemas.microsoft.com/office/drawing/2014/main" id="{7D59B506-F8E2-4AC0-B10A-4CB397BCD8F0}"/>
              </a:ext>
            </a:extLst>
          </p:cNvPr>
          <p:cNvSpPr>
            <a:spLocks noGrp="1"/>
          </p:cNvSpPr>
          <p:nvPr>
            <p:ph type="body" sz="quarter" idx="19" hasCustomPrompt="1"/>
          </p:nvPr>
        </p:nvSpPr>
        <p:spPr>
          <a:xfrm>
            <a:off x="8468832" y="3345946"/>
            <a:ext cx="3128947" cy="205262"/>
          </a:xfrm>
          <a:prstGeom prst="rect">
            <a:avLst/>
          </a:prstGeom>
        </p:spPr>
        <p:txBody>
          <a:bodyPr lIns="0" tIns="0" rIns="0" bIns="0" anchor="ctr">
            <a:noAutofit/>
          </a:bodyPr>
          <a:lstStyle>
            <a:lvl1pPr marL="0" indent="0" algn="l">
              <a:spcBef>
                <a:spcPts val="0"/>
              </a:spcBef>
              <a:buNone/>
              <a:defRPr sz="1200" baseline="0">
                <a:solidFill>
                  <a:schemeClr val="tx2"/>
                </a:solidFill>
                <a:latin typeface="Roboto" pitchFamily="2" charset="0"/>
                <a:ea typeface="Roboto" pitchFamily="2" charset="0"/>
              </a:defRPr>
            </a:lvl1pPr>
          </a:lstStyle>
          <a:p>
            <a:pPr lvl="0"/>
            <a:r>
              <a:rPr lang="en-US" dirty="0"/>
              <a:t>Department</a:t>
            </a:r>
          </a:p>
        </p:txBody>
      </p:sp>
      <p:sp>
        <p:nvSpPr>
          <p:cNvPr id="56" name="Text Placeholder 13">
            <a:extLst>
              <a:ext uri="{FF2B5EF4-FFF2-40B4-BE49-F238E27FC236}">
                <a16:creationId xmlns:a16="http://schemas.microsoft.com/office/drawing/2014/main" id="{AE0C3BDE-FF68-44FD-9E72-B09A3EC2399B}"/>
              </a:ext>
            </a:extLst>
          </p:cNvPr>
          <p:cNvSpPr>
            <a:spLocks noGrp="1"/>
          </p:cNvSpPr>
          <p:nvPr>
            <p:ph type="body" sz="quarter" idx="20" hasCustomPrompt="1"/>
          </p:nvPr>
        </p:nvSpPr>
        <p:spPr>
          <a:xfrm>
            <a:off x="5133316" y="2815158"/>
            <a:ext cx="3124200" cy="284571"/>
          </a:xfrm>
          <a:prstGeom prst="rect">
            <a:avLst/>
          </a:prstGeom>
        </p:spPr>
        <p:txBody>
          <a:bodyPr lIns="0" tIns="0" bIns="0" anchor="ctr">
            <a:noAutofit/>
          </a:bodyPr>
          <a:lstStyle>
            <a:lvl1pPr marL="0" indent="0" algn="l">
              <a:buNone/>
              <a:defRPr sz="2000" b="1" baseline="0">
                <a:solidFill>
                  <a:schemeClr val="tx2"/>
                </a:solidFill>
                <a:latin typeface="Roboto" pitchFamily="2" charset="0"/>
                <a:ea typeface="Roboto" pitchFamily="2" charset="0"/>
              </a:defRPr>
            </a:lvl1pPr>
          </a:lstStyle>
          <a:p>
            <a:pPr lvl="0"/>
            <a:r>
              <a:rPr lang="en-US" dirty="0"/>
              <a:t>Name</a:t>
            </a:r>
          </a:p>
        </p:txBody>
      </p:sp>
      <p:sp>
        <p:nvSpPr>
          <p:cNvPr id="57" name="Text Placeholder 13">
            <a:extLst>
              <a:ext uri="{FF2B5EF4-FFF2-40B4-BE49-F238E27FC236}">
                <a16:creationId xmlns:a16="http://schemas.microsoft.com/office/drawing/2014/main" id="{80547833-F2D5-4474-A5B8-4CB55DE430DA}"/>
              </a:ext>
            </a:extLst>
          </p:cNvPr>
          <p:cNvSpPr>
            <a:spLocks noGrp="1"/>
          </p:cNvSpPr>
          <p:nvPr>
            <p:ph type="body" sz="quarter" idx="21" hasCustomPrompt="1"/>
          </p:nvPr>
        </p:nvSpPr>
        <p:spPr>
          <a:xfrm>
            <a:off x="5133316" y="3110116"/>
            <a:ext cx="3125406" cy="216603"/>
          </a:xfrm>
          <a:prstGeom prst="rect">
            <a:avLst/>
          </a:prstGeom>
        </p:spPr>
        <p:txBody>
          <a:bodyPr lIns="0" tIns="0" rIns="0" bIns="0" anchor="ctr">
            <a:noAutofit/>
          </a:bodyPr>
          <a:lstStyle>
            <a:lvl1pPr marL="0" indent="0" algn="l">
              <a:spcBef>
                <a:spcPts val="0"/>
              </a:spcBef>
              <a:buNone/>
              <a:defRPr sz="1200" baseline="0">
                <a:solidFill>
                  <a:schemeClr val="tx2"/>
                </a:solidFill>
                <a:latin typeface="Roboto" pitchFamily="2" charset="0"/>
                <a:ea typeface="Roboto" pitchFamily="2" charset="0"/>
              </a:defRPr>
            </a:lvl1pPr>
          </a:lstStyle>
          <a:p>
            <a:pPr lvl="0"/>
            <a:r>
              <a:rPr lang="en-US" dirty="0"/>
              <a:t>Title</a:t>
            </a:r>
          </a:p>
        </p:txBody>
      </p:sp>
      <p:sp>
        <p:nvSpPr>
          <p:cNvPr id="58" name="Text Placeholder 13">
            <a:extLst>
              <a:ext uri="{FF2B5EF4-FFF2-40B4-BE49-F238E27FC236}">
                <a16:creationId xmlns:a16="http://schemas.microsoft.com/office/drawing/2014/main" id="{40212BB7-FB28-4356-BE08-D6815CE2E950}"/>
              </a:ext>
            </a:extLst>
          </p:cNvPr>
          <p:cNvSpPr>
            <a:spLocks noGrp="1"/>
          </p:cNvSpPr>
          <p:nvPr>
            <p:ph type="body" sz="quarter" idx="22" hasCustomPrompt="1"/>
          </p:nvPr>
        </p:nvSpPr>
        <p:spPr>
          <a:xfrm>
            <a:off x="5133315" y="3675784"/>
            <a:ext cx="3125406" cy="224406"/>
          </a:xfrm>
          <a:prstGeom prst="rect">
            <a:avLst/>
          </a:prstGeom>
        </p:spPr>
        <p:txBody>
          <a:bodyPr lIns="0" tIns="0" rIns="0" bIns="0" anchor="ctr">
            <a:noAutofit/>
          </a:bodyPr>
          <a:lstStyle>
            <a:lvl1pPr marL="0" indent="0" algn="l">
              <a:spcBef>
                <a:spcPts val="0"/>
              </a:spcBef>
              <a:buNone/>
              <a:defRPr sz="1200" baseline="0">
                <a:solidFill>
                  <a:schemeClr val="tx2"/>
                </a:solidFill>
                <a:latin typeface="Roboto" pitchFamily="2" charset="0"/>
                <a:ea typeface="Roboto" pitchFamily="2" charset="0"/>
              </a:defRPr>
            </a:lvl1pPr>
          </a:lstStyle>
          <a:p>
            <a:pPr lvl="0"/>
            <a:r>
              <a:rPr lang="en-US" dirty="0"/>
              <a:t>Phone number</a:t>
            </a:r>
          </a:p>
        </p:txBody>
      </p:sp>
      <p:sp>
        <p:nvSpPr>
          <p:cNvPr id="59" name="Text Placeholder 13">
            <a:extLst>
              <a:ext uri="{FF2B5EF4-FFF2-40B4-BE49-F238E27FC236}">
                <a16:creationId xmlns:a16="http://schemas.microsoft.com/office/drawing/2014/main" id="{AAA37C22-ED16-43FC-BD9D-B3C4F27BEFA9}"/>
              </a:ext>
            </a:extLst>
          </p:cNvPr>
          <p:cNvSpPr>
            <a:spLocks noGrp="1"/>
          </p:cNvSpPr>
          <p:nvPr>
            <p:ph type="body" sz="quarter" idx="23" hasCustomPrompt="1"/>
          </p:nvPr>
        </p:nvSpPr>
        <p:spPr>
          <a:xfrm>
            <a:off x="5133315" y="3906185"/>
            <a:ext cx="3133725" cy="227804"/>
          </a:xfrm>
          <a:prstGeom prst="rect">
            <a:avLst/>
          </a:prstGeom>
        </p:spPr>
        <p:txBody>
          <a:bodyPr lIns="0" tIns="0" rIns="0" bIns="0" anchor="ctr">
            <a:noAutofit/>
          </a:bodyPr>
          <a:lstStyle>
            <a:lvl1pPr marL="0" indent="0" algn="l">
              <a:spcBef>
                <a:spcPts val="0"/>
              </a:spcBef>
              <a:buNone/>
              <a:defRPr sz="1200" b="0" baseline="0">
                <a:solidFill>
                  <a:schemeClr val="tx2"/>
                </a:solidFill>
                <a:latin typeface="Roboto" pitchFamily="2" charset="0"/>
                <a:ea typeface="Roboto" pitchFamily="2" charset="0"/>
              </a:defRPr>
            </a:lvl1pPr>
          </a:lstStyle>
          <a:p>
            <a:pPr lvl="0"/>
            <a:r>
              <a:rPr lang="en-US" dirty="0"/>
              <a:t>Email</a:t>
            </a:r>
          </a:p>
        </p:txBody>
      </p:sp>
      <p:cxnSp>
        <p:nvCxnSpPr>
          <p:cNvPr id="60" name="Straight Connector 59">
            <a:extLst>
              <a:ext uri="{FF2B5EF4-FFF2-40B4-BE49-F238E27FC236}">
                <a16:creationId xmlns:a16="http://schemas.microsoft.com/office/drawing/2014/main" id="{261745A8-65DA-47E5-B1FD-D54233F8F755}"/>
              </a:ext>
            </a:extLst>
          </p:cNvPr>
          <p:cNvCxnSpPr/>
          <p:nvPr userDrawn="1"/>
        </p:nvCxnSpPr>
        <p:spPr>
          <a:xfrm flipH="1" flipV="1">
            <a:off x="5110341" y="2652607"/>
            <a:ext cx="498763" cy="4436"/>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061FE608-CF20-4812-8093-6B07FDB7E0F0}"/>
              </a:ext>
            </a:extLst>
          </p:cNvPr>
          <p:cNvCxnSpPr/>
          <p:nvPr userDrawn="1"/>
        </p:nvCxnSpPr>
        <p:spPr>
          <a:xfrm flipH="1" flipV="1">
            <a:off x="5128210" y="4268109"/>
            <a:ext cx="498763" cy="4436"/>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62" name="Text Placeholder 13">
            <a:extLst>
              <a:ext uri="{FF2B5EF4-FFF2-40B4-BE49-F238E27FC236}">
                <a16:creationId xmlns:a16="http://schemas.microsoft.com/office/drawing/2014/main" id="{F2A5C634-9D7E-4739-9939-AA4C36A42E83}"/>
              </a:ext>
            </a:extLst>
          </p:cNvPr>
          <p:cNvSpPr>
            <a:spLocks noGrp="1"/>
          </p:cNvSpPr>
          <p:nvPr>
            <p:ph type="body" sz="quarter" idx="24" hasCustomPrompt="1"/>
          </p:nvPr>
        </p:nvSpPr>
        <p:spPr>
          <a:xfrm>
            <a:off x="5133315" y="3338091"/>
            <a:ext cx="3128947" cy="205262"/>
          </a:xfrm>
          <a:prstGeom prst="rect">
            <a:avLst/>
          </a:prstGeom>
        </p:spPr>
        <p:txBody>
          <a:bodyPr lIns="0" tIns="0" rIns="0" bIns="0" anchor="ctr">
            <a:noAutofit/>
          </a:bodyPr>
          <a:lstStyle>
            <a:lvl1pPr marL="0" indent="0" algn="l">
              <a:spcBef>
                <a:spcPts val="0"/>
              </a:spcBef>
              <a:buNone/>
              <a:defRPr sz="1200" baseline="0">
                <a:solidFill>
                  <a:schemeClr val="tx2"/>
                </a:solidFill>
                <a:latin typeface="Roboto" pitchFamily="2" charset="0"/>
                <a:ea typeface="Roboto" pitchFamily="2" charset="0"/>
              </a:defRPr>
            </a:lvl1pPr>
          </a:lstStyle>
          <a:p>
            <a:pPr lvl="0"/>
            <a:r>
              <a:rPr lang="en-US" dirty="0"/>
              <a:t>Department</a:t>
            </a:r>
          </a:p>
        </p:txBody>
      </p:sp>
      <p:sp>
        <p:nvSpPr>
          <p:cNvPr id="22" name="Rectangle 21">
            <a:extLst>
              <a:ext uri="{FF2B5EF4-FFF2-40B4-BE49-F238E27FC236}">
                <a16:creationId xmlns:a16="http://schemas.microsoft.com/office/drawing/2014/main" id="{077705C4-B0A1-42AE-A4D6-233D2453B8D1}"/>
              </a:ext>
            </a:extLst>
          </p:cNvPr>
          <p:cNvSpPr/>
          <p:nvPr userDrawn="1"/>
        </p:nvSpPr>
        <p:spPr>
          <a:xfrm>
            <a:off x="0" y="0"/>
            <a:ext cx="12179808" cy="6848856"/>
          </a:xfrm>
          <a:prstGeom prst="rect">
            <a:avLst/>
          </a:prstGeom>
          <a:no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2"/>
              </a:solidFill>
              <a:latin typeface="Roboto" pitchFamily="2" charset="0"/>
              <a:ea typeface="Roboto" pitchFamily="2" charset="0"/>
            </a:endParaRPr>
          </a:p>
        </p:txBody>
      </p:sp>
      <p:pic>
        <p:nvPicPr>
          <p:cNvPr id="23" name="Picture 22">
            <a:extLst>
              <a:ext uri="{FF2B5EF4-FFF2-40B4-BE49-F238E27FC236}">
                <a16:creationId xmlns:a16="http://schemas.microsoft.com/office/drawing/2014/main" id="{7A2952DC-0E10-47C5-B4A9-43DAFF580F91}"/>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8349332" y="230866"/>
            <a:ext cx="2937793" cy="652843"/>
          </a:xfrm>
          <a:prstGeom prst="rect">
            <a:avLst/>
          </a:prstGeom>
        </p:spPr>
      </p:pic>
    </p:spTree>
    <p:extLst>
      <p:ext uri="{BB962C8B-B14F-4D97-AF65-F5344CB8AC3E}">
        <p14:creationId xmlns:p14="http://schemas.microsoft.com/office/powerpoint/2010/main" val="4143848568"/>
      </p:ext>
    </p:extLst>
  </p:cSld>
  <p:clrMapOvr>
    <a:masterClrMapping/>
  </p:clrMapOvr>
  <p:extLst>
    <p:ext uri="{DCECCB84-F9BA-43D5-87BE-67443E8EF086}">
      <p15:sldGuideLst xmlns:p15="http://schemas.microsoft.com/office/powerpoint/2012/main">
        <p15:guide id="2" pos="456">
          <p15:clr>
            <a:srgbClr val="FBAE40"/>
          </p15:clr>
        </p15:guide>
        <p15:guide id="3" pos="2784">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Backpage - two contacts v1">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3422F11-C301-4838-87C7-7784870B8CA5}"/>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1" name="TextBox 20">
            <a:extLst>
              <a:ext uri="{FF2B5EF4-FFF2-40B4-BE49-F238E27FC236}">
                <a16:creationId xmlns:a16="http://schemas.microsoft.com/office/drawing/2014/main" id="{35FBA569-1757-42B9-BC95-A6A6F1600F86}"/>
              </a:ext>
            </a:extLst>
          </p:cNvPr>
          <p:cNvSpPr txBox="1"/>
          <p:nvPr userDrawn="1"/>
        </p:nvSpPr>
        <p:spPr>
          <a:xfrm>
            <a:off x="8458200" y="6333779"/>
            <a:ext cx="3220373" cy="338554"/>
          </a:xfrm>
          <a:prstGeom prst="rect">
            <a:avLst/>
          </a:prstGeom>
          <a:noFill/>
        </p:spPr>
        <p:txBody>
          <a:bodyPr wrap="square" lIns="0" rIns="0" rtlCol="0">
            <a:spAutoFit/>
          </a:bodyPr>
          <a:lstStyle/>
          <a:p>
            <a:pPr algn="l"/>
            <a:r>
              <a:rPr lang="en-US" sz="1600" b="1" dirty="0">
                <a:solidFill>
                  <a:schemeClr val="tx2"/>
                </a:solidFill>
                <a:latin typeface="Roboto" pitchFamily="2" charset="0"/>
                <a:ea typeface="Roboto" pitchFamily="2" charset="0"/>
              </a:rPr>
              <a:t>www.sustainalytics.com</a:t>
            </a:r>
          </a:p>
        </p:txBody>
      </p:sp>
      <p:sp>
        <p:nvSpPr>
          <p:cNvPr id="31" name="TextBox 30">
            <a:extLst>
              <a:ext uri="{FF2B5EF4-FFF2-40B4-BE49-F238E27FC236}">
                <a16:creationId xmlns:a16="http://schemas.microsoft.com/office/drawing/2014/main" id="{A0D04CA9-1D05-450F-962F-DBF9A4A65004}"/>
              </a:ext>
            </a:extLst>
          </p:cNvPr>
          <p:cNvSpPr txBox="1"/>
          <p:nvPr userDrawn="1"/>
        </p:nvSpPr>
        <p:spPr>
          <a:xfrm>
            <a:off x="5123887" y="2222278"/>
            <a:ext cx="3124201" cy="307777"/>
          </a:xfrm>
          <a:prstGeom prst="rect">
            <a:avLst/>
          </a:prstGeom>
          <a:noFill/>
        </p:spPr>
        <p:txBody>
          <a:bodyPr wrap="square" lIns="0" rtlCol="0">
            <a:spAutoFit/>
          </a:bodyPr>
          <a:lstStyle/>
          <a:p>
            <a:pPr algn="l"/>
            <a:r>
              <a:rPr lang="en-US" sz="1400" b="0" dirty="0">
                <a:solidFill>
                  <a:schemeClr val="tx1"/>
                </a:solidFill>
                <a:latin typeface="Roboto" pitchFamily="2" charset="0"/>
                <a:ea typeface="Roboto" pitchFamily="2" charset="0"/>
                <a:cs typeface="Microsoft Sans Serif" panose="020B0604020202020204" pitchFamily="34" charset="0"/>
              </a:rPr>
              <a:t>For more information, please contact:</a:t>
            </a:r>
          </a:p>
        </p:txBody>
      </p:sp>
      <p:sp>
        <p:nvSpPr>
          <p:cNvPr id="45" name="Text Placeholder 13">
            <a:extLst>
              <a:ext uri="{FF2B5EF4-FFF2-40B4-BE49-F238E27FC236}">
                <a16:creationId xmlns:a16="http://schemas.microsoft.com/office/drawing/2014/main" id="{B13E81D4-EE18-40F3-93A0-9696BE444D5E}"/>
              </a:ext>
            </a:extLst>
          </p:cNvPr>
          <p:cNvSpPr>
            <a:spLocks noGrp="1"/>
          </p:cNvSpPr>
          <p:nvPr>
            <p:ph type="body" sz="quarter" idx="10" hasCustomPrompt="1"/>
          </p:nvPr>
        </p:nvSpPr>
        <p:spPr>
          <a:xfrm>
            <a:off x="8468833" y="2823013"/>
            <a:ext cx="3124200" cy="284571"/>
          </a:xfrm>
          <a:prstGeom prst="rect">
            <a:avLst/>
          </a:prstGeom>
        </p:spPr>
        <p:txBody>
          <a:bodyPr lIns="0" tIns="0" bIns="0" anchor="ctr">
            <a:noAutofit/>
          </a:bodyPr>
          <a:lstStyle>
            <a:lvl1pPr marL="0" indent="0" algn="l">
              <a:buNone/>
              <a:defRPr sz="2000" b="1" baseline="0">
                <a:solidFill>
                  <a:schemeClr val="tx2"/>
                </a:solidFill>
                <a:latin typeface="Roboto" pitchFamily="2" charset="0"/>
                <a:ea typeface="Roboto" pitchFamily="2" charset="0"/>
              </a:defRPr>
            </a:lvl1pPr>
          </a:lstStyle>
          <a:p>
            <a:pPr lvl="0"/>
            <a:r>
              <a:rPr lang="en-US" dirty="0"/>
              <a:t>Name</a:t>
            </a:r>
          </a:p>
        </p:txBody>
      </p:sp>
      <p:sp>
        <p:nvSpPr>
          <p:cNvPr id="48" name="Text Placeholder 13">
            <a:extLst>
              <a:ext uri="{FF2B5EF4-FFF2-40B4-BE49-F238E27FC236}">
                <a16:creationId xmlns:a16="http://schemas.microsoft.com/office/drawing/2014/main" id="{9D89FCB6-1B7F-4E78-A153-B2063BF1A229}"/>
              </a:ext>
            </a:extLst>
          </p:cNvPr>
          <p:cNvSpPr>
            <a:spLocks noGrp="1"/>
          </p:cNvSpPr>
          <p:nvPr>
            <p:ph type="body" sz="quarter" idx="11" hasCustomPrompt="1"/>
          </p:nvPr>
        </p:nvSpPr>
        <p:spPr>
          <a:xfrm>
            <a:off x="8468833" y="3117971"/>
            <a:ext cx="3125406" cy="216603"/>
          </a:xfrm>
          <a:prstGeom prst="rect">
            <a:avLst/>
          </a:prstGeom>
        </p:spPr>
        <p:txBody>
          <a:bodyPr lIns="0" tIns="0" rIns="0" bIns="0" anchor="ctr">
            <a:noAutofit/>
          </a:bodyPr>
          <a:lstStyle>
            <a:lvl1pPr marL="0" indent="0" algn="l">
              <a:spcBef>
                <a:spcPts val="0"/>
              </a:spcBef>
              <a:buNone/>
              <a:defRPr sz="1200" baseline="0">
                <a:solidFill>
                  <a:schemeClr val="tx2"/>
                </a:solidFill>
                <a:latin typeface="Roboto" pitchFamily="2" charset="0"/>
                <a:ea typeface="Roboto" pitchFamily="2" charset="0"/>
              </a:defRPr>
            </a:lvl1pPr>
          </a:lstStyle>
          <a:p>
            <a:pPr lvl="0"/>
            <a:r>
              <a:rPr lang="en-US" dirty="0"/>
              <a:t>Title</a:t>
            </a:r>
          </a:p>
        </p:txBody>
      </p:sp>
      <p:sp>
        <p:nvSpPr>
          <p:cNvPr id="49" name="Text Placeholder 13">
            <a:extLst>
              <a:ext uri="{FF2B5EF4-FFF2-40B4-BE49-F238E27FC236}">
                <a16:creationId xmlns:a16="http://schemas.microsoft.com/office/drawing/2014/main" id="{82B3D98F-8DCB-4B0B-8B0A-E0B10C88FF88}"/>
              </a:ext>
            </a:extLst>
          </p:cNvPr>
          <p:cNvSpPr>
            <a:spLocks noGrp="1"/>
          </p:cNvSpPr>
          <p:nvPr>
            <p:ph type="body" sz="quarter" idx="13" hasCustomPrompt="1"/>
          </p:nvPr>
        </p:nvSpPr>
        <p:spPr>
          <a:xfrm>
            <a:off x="8468832" y="3683639"/>
            <a:ext cx="3125406" cy="224406"/>
          </a:xfrm>
          <a:prstGeom prst="rect">
            <a:avLst/>
          </a:prstGeom>
        </p:spPr>
        <p:txBody>
          <a:bodyPr lIns="0" tIns="0" rIns="0" bIns="0" anchor="ctr">
            <a:noAutofit/>
          </a:bodyPr>
          <a:lstStyle>
            <a:lvl1pPr marL="0" indent="0" algn="l">
              <a:spcBef>
                <a:spcPts val="0"/>
              </a:spcBef>
              <a:buNone/>
              <a:defRPr sz="1200" baseline="0">
                <a:solidFill>
                  <a:schemeClr val="tx2"/>
                </a:solidFill>
                <a:latin typeface="Roboto" pitchFamily="2" charset="0"/>
                <a:ea typeface="Roboto" pitchFamily="2" charset="0"/>
              </a:defRPr>
            </a:lvl1pPr>
          </a:lstStyle>
          <a:p>
            <a:pPr lvl="0"/>
            <a:r>
              <a:rPr lang="en-US" dirty="0"/>
              <a:t>Phone number</a:t>
            </a:r>
          </a:p>
        </p:txBody>
      </p:sp>
      <p:sp>
        <p:nvSpPr>
          <p:cNvPr id="52" name="Text Placeholder 13">
            <a:extLst>
              <a:ext uri="{FF2B5EF4-FFF2-40B4-BE49-F238E27FC236}">
                <a16:creationId xmlns:a16="http://schemas.microsoft.com/office/drawing/2014/main" id="{A6DA5F8B-502A-431D-98F8-57B1E2AC9F74}"/>
              </a:ext>
            </a:extLst>
          </p:cNvPr>
          <p:cNvSpPr>
            <a:spLocks noGrp="1"/>
          </p:cNvSpPr>
          <p:nvPr>
            <p:ph type="body" sz="quarter" idx="14" hasCustomPrompt="1"/>
          </p:nvPr>
        </p:nvSpPr>
        <p:spPr>
          <a:xfrm>
            <a:off x="8468832" y="3914040"/>
            <a:ext cx="3133725" cy="227804"/>
          </a:xfrm>
          <a:prstGeom prst="rect">
            <a:avLst/>
          </a:prstGeom>
        </p:spPr>
        <p:txBody>
          <a:bodyPr lIns="0" tIns="0" rIns="0" bIns="0" anchor="ctr">
            <a:noAutofit/>
          </a:bodyPr>
          <a:lstStyle>
            <a:lvl1pPr marL="0" indent="0" algn="l">
              <a:spcBef>
                <a:spcPts val="0"/>
              </a:spcBef>
              <a:buNone/>
              <a:defRPr sz="1200" b="0" baseline="0">
                <a:solidFill>
                  <a:schemeClr val="tx2"/>
                </a:solidFill>
                <a:latin typeface="Roboto" pitchFamily="2" charset="0"/>
                <a:ea typeface="Roboto" pitchFamily="2" charset="0"/>
              </a:defRPr>
            </a:lvl1pPr>
          </a:lstStyle>
          <a:p>
            <a:pPr lvl="0"/>
            <a:r>
              <a:rPr lang="en-US" dirty="0"/>
              <a:t>Email</a:t>
            </a:r>
          </a:p>
        </p:txBody>
      </p:sp>
      <p:cxnSp>
        <p:nvCxnSpPr>
          <p:cNvPr id="53" name="Straight Connector 52">
            <a:extLst>
              <a:ext uri="{FF2B5EF4-FFF2-40B4-BE49-F238E27FC236}">
                <a16:creationId xmlns:a16="http://schemas.microsoft.com/office/drawing/2014/main" id="{4C345C9D-C531-4A56-BCE4-1BAC50F2717D}"/>
              </a:ext>
            </a:extLst>
          </p:cNvPr>
          <p:cNvCxnSpPr/>
          <p:nvPr userDrawn="1"/>
        </p:nvCxnSpPr>
        <p:spPr>
          <a:xfrm flipH="1" flipV="1">
            <a:off x="8463727" y="2660462"/>
            <a:ext cx="498763" cy="4436"/>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D6FF8FAD-9031-4883-B8C6-E337811307BE}"/>
              </a:ext>
            </a:extLst>
          </p:cNvPr>
          <p:cNvCxnSpPr/>
          <p:nvPr userDrawn="1"/>
        </p:nvCxnSpPr>
        <p:spPr>
          <a:xfrm flipH="1" flipV="1">
            <a:off x="8463727" y="4275964"/>
            <a:ext cx="498763" cy="4436"/>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55" name="Text Placeholder 13">
            <a:extLst>
              <a:ext uri="{FF2B5EF4-FFF2-40B4-BE49-F238E27FC236}">
                <a16:creationId xmlns:a16="http://schemas.microsoft.com/office/drawing/2014/main" id="{7D59B506-F8E2-4AC0-B10A-4CB397BCD8F0}"/>
              </a:ext>
            </a:extLst>
          </p:cNvPr>
          <p:cNvSpPr>
            <a:spLocks noGrp="1"/>
          </p:cNvSpPr>
          <p:nvPr>
            <p:ph type="body" sz="quarter" idx="19" hasCustomPrompt="1"/>
          </p:nvPr>
        </p:nvSpPr>
        <p:spPr>
          <a:xfrm>
            <a:off x="8468832" y="3345946"/>
            <a:ext cx="3128947" cy="205262"/>
          </a:xfrm>
          <a:prstGeom prst="rect">
            <a:avLst/>
          </a:prstGeom>
        </p:spPr>
        <p:txBody>
          <a:bodyPr lIns="0" tIns="0" rIns="0" bIns="0" anchor="ctr">
            <a:noAutofit/>
          </a:bodyPr>
          <a:lstStyle>
            <a:lvl1pPr marL="0" indent="0" algn="l">
              <a:spcBef>
                <a:spcPts val="0"/>
              </a:spcBef>
              <a:buNone/>
              <a:defRPr sz="1200" baseline="0">
                <a:solidFill>
                  <a:schemeClr val="tx2"/>
                </a:solidFill>
                <a:latin typeface="Roboto" pitchFamily="2" charset="0"/>
                <a:ea typeface="Roboto" pitchFamily="2" charset="0"/>
              </a:defRPr>
            </a:lvl1pPr>
          </a:lstStyle>
          <a:p>
            <a:pPr lvl="0"/>
            <a:r>
              <a:rPr lang="en-US" dirty="0"/>
              <a:t>Department</a:t>
            </a:r>
          </a:p>
        </p:txBody>
      </p:sp>
      <p:sp>
        <p:nvSpPr>
          <p:cNvPr id="56" name="Text Placeholder 13">
            <a:extLst>
              <a:ext uri="{FF2B5EF4-FFF2-40B4-BE49-F238E27FC236}">
                <a16:creationId xmlns:a16="http://schemas.microsoft.com/office/drawing/2014/main" id="{AE0C3BDE-FF68-44FD-9E72-B09A3EC2399B}"/>
              </a:ext>
            </a:extLst>
          </p:cNvPr>
          <p:cNvSpPr>
            <a:spLocks noGrp="1"/>
          </p:cNvSpPr>
          <p:nvPr>
            <p:ph type="body" sz="quarter" idx="20" hasCustomPrompt="1"/>
          </p:nvPr>
        </p:nvSpPr>
        <p:spPr>
          <a:xfrm>
            <a:off x="5133316" y="2815158"/>
            <a:ext cx="3124200" cy="284571"/>
          </a:xfrm>
          <a:prstGeom prst="rect">
            <a:avLst/>
          </a:prstGeom>
        </p:spPr>
        <p:txBody>
          <a:bodyPr lIns="0" tIns="0" bIns="0" anchor="ctr">
            <a:noAutofit/>
          </a:bodyPr>
          <a:lstStyle>
            <a:lvl1pPr marL="0" indent="0" algn="l">
              <a:buNone/>
              <a:defRPr sz="2000" b="1" baseline="0">
                <a:solidFill>
                  <a:schemeClr val="tx2"/>
                </a:solidFill>
                <a:latin typeface="Roboto" pitchFamily="2" charset="0"/>
                <a:ea typeface="Roboto" pitchFamily="2" charset="0"/>
              </a:defRPr>
            </a:lvl1pPr>
          </a:lstStyle>
          <a:p>
            <a:pPr lvl="0"/>
            <a:r>
              <a:rPr lang="en-US" dirty="0"/>
              <a:t>Name</a:t>
            </a:r>
          </a:p>
        </p:txBody>
      </p:sp>
      <p:sp>
        <p:nvSpPr>
          <p:cNvPr id="57" name="Text Placeholder 13">
            <a:extLst>
              <a:ext uri="{FF2B5EF4-FFF2-40B4-BE49-F238E27FC236}">
                <a16:creationId xmlns:a16="http://schemas.microsoft.com/office/drawing/2014/main" id="{80547833-F2D5-4474-A5B8-4CB55DE430DA}"/>
              </a:ext>
            </a:extLst>
          </p:cNvPr>
          <p:cNvSpPr>
            <a:spLocks noGrp="1"/>
          </p:cNvSpPr>
          <p:nvPr>
            <p:ph type="body" sz="quarter" idx="21" hasCustomPrompt="1"/>
          </p:nvPr>
        </p:nvSpPr>
        <p:spPr>
          <a:xfrm>
            <a:off x="5133316" y="3110116"/>
            <a:ext cx="3125406" cy="216603"/>
          </a:xfrm>
          <a:prstGeom prst="rect">
            <a:avLst/>
          </a:prstGeom>
        </p:spPr>
        <p:txBody>
          <a:bodyPr lIns="0" tIns="0" rIns="0" bIns="0" anchor="ctr">
            <a:noAutofit/>
          </a:bodyPr>
          <a:lstStyle>
            <a:lvl1pPr marL="0" indent="0" algn="l">
              <a:spcBef>
                <a:spcPts val="0"/>
              </a:spcBef>
              <a:buNone/>
              <a:defRPr sz="1200" baseline="0">
                <a:solidFill>
                  <a:schemeClr val="tx2"/>
                </a:solidFill>
                <a:latin typeface="Roboto" pitchFamily="2" charset="0"/>
                <a:ea typeface="Roboto" pitchFamily="2" charset="0"/>
              </a:defRPr>
            </a:lvl1pPr>
          </a:lstStyle>
          <a:p>
            <a:pPr lvl="0"/>
            <a:r>
              <a:rPr lang="en-US" dirty="0"/>
              <a:t>Title</a:t>
            </a:r>
          </a:p>
        </p:txBody>
      </p:sp>
      <p:sp>
        <p:nvSpPr>
          <p:cNvPr id="58" name="Text Placeholder 13">
            <a:extLst>
              <a:ext uri="{FF2B5EF4-FFF2-40B4-BE49-F238E27FC236}">
                <a16:creationId xmlns:a16="http://schemas.microsoft.com/office/drawing/2014/main" id="{40212BB7-FB28-4356-BE08-D6815CE2E950}"/>
              </a:ext>
            </a:extLst>
          </p:cNvPr>
          <p:cNvSpPr>
            <a:spLocks noGrp="1"/>
          </p:cNvSpPr>
          <p:nvPr>
            <p:ph type="body" sz="quarter" idx="22" hasCustomPrompt="1"/>
          </p:nvPr>
        </p:nvSpPr>
        <p:spPr>
          <a:xfrm>
            <a:off x="5133315" y="3675784"/>
            <a:ext cx="3125406" cy="224406"/>
          </a:xfrm>
          <a:prstGeom prst="rect">
            <a:avLst/>
          </a:prstGeom>
        </p:spPr>
        <p:txBody>
          <a:bodyPr lIns="0" tIns="0" rIns="0" bIns="0" anchor="ctr">
            <a:noAutofit/>
          </a:bodyPr>
          <a:lstStyle>
            <a:lvl1pPr marL="0" indent="0" algn="l">
              <a:spcBef>
                <a:spcPts val="0"/>
              </a:spcBef>
              <a:buNone/>
              <a:defRPr sz="1200" baseline="0">
                <a:solidFill>
                  <a:schemeClr val="tx2"/>
                </a:solidFill>
                <a:latin typeface="Roboto" pitchFamily="2" charset="0"/>
                <a:ea typeface="Roboto" pitchFamily="2" charset="0"/>
              </a:defRPr>
            </a:lvl1pPr>
          </a:lstStyle>
          <a:p>
            <a:pPr lvl="0"/>
            <a:r>
              <a:rPr lang="en-US" dirty="0"/>
              <a:t>Phone number</a:t>
            </a:r>
          </a:p>
        </p:txBody>
      </p:sp>
      <p:sp>
        <p:nvSpPr>
          <p:cNvPr id="59" name="Text Placeholder 13">
            <a:extLst>
              <a:ext uri="{FF2B5EF4-FFF2-40B4-BE49-F238E27FC236}">
                <a16:creationId xmlns:a16="http://schemas.microsoft.com/office/drawing/2014/main" id="{AAA37C22-ED16-43FC-BD9D-B3C4F27BEFA9}"/>
              </a:ext>
            </a:extLst>
          </p:cNvPr>
          <p:cNvSpPr>
            <a:spLocks noGrp="1"/>
          </p:cNvSpPr>
          <p:nvPr>
            <p:ph type="body" sz="quarter" idx="23" hasCustomPrompt="1"/>
          </p:nvPr>
        </p:nvSpPr>
        <p:spPr>
          <a:xfrm>
            <a:off x="5133315" y="3906185"/>
            <a:ext cx="3133725" cy="227804"/>
          </a:xfrm>
          <a:prstGeom prst="rect">
            <a:avLst/>
          </a:prstGeom>
        </p:spPr>
        <p:txBody>
          <a:bodyPr lIns="0" tIns="0" rIns="0" bIns="0" anchor="ctr">
            <a:noAutofit/>
          </a:bodyPr>
          <a:lstStyle>
            <a:lvl1pPr marL="0" indent="0" algn="l">
              <a:spcBef>
                <a:spcPts val="0"/>
              </a:spcBef>
              <a:buNone/>
              <a:defRPr sz="1200" b="0" baseline="0">
                <a:solidFill>
                  <a:schemeClr val="tx2"/>
                </a:solidFill>
                <a:latin typeface="Roboto" pitchFamily="2" charset="0"/>
                <a:ea typeface="Roboto" pitchFamily="2" charset="0"/>
              </a:defRPr>
            </a:lvl1pPr>
          </a:lstStyle>
          <a:p>
            <a:pPr lvl="0"/>
            <a:r>
              <a:rPr lang="en-US" dirty="0"/>
              <a:t>Email</a:t>
            </a:r>
          </a:p>
        </p:txBody>
      </p:sp>
      <p:cxnSp>
        <p:nvCxnSpPr>
          <p:cNvPr id="60" name="Straight Connector 59">
            <a:extLst>
              <a:ext uri="{FF2B5EF4-FFF2-40B4-BE49-F238E27FC236}">
                <a16:creationId xmlns:a16="http://schemas.microsoft.com/office/drawing/2014/main" id="{261745A8-65DA-47E5-B1FD-D54233F8F755}"/>
              </a:ext>
            </a:extLst>
          </p:cNvPr>
          <p:cNvCxnSpPr/>
          <p:nvPr userDrawn="1"/>
        </p:nvCxnSpPr>
        <p:spPr>
          <a:xfrm flipH="1" flipV="1">
            <a:off x="5110341" y="2652607"/>
            <a:ext cx="498763" cy="4436"/>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061FE608-CF20-4812-8093-6B07FDB7E0F0}"/>
              </a:ext>
            </a:extLst>
          </p:cNvPr>
          <p:cNvCxnSpPr/>
          <p:nvPr userDrawn="1"/>
        </p:nvCxnSpPr>
        <p:spPr>
          <a:xfrm flipH="1" flipV="1">
            <a:off x="5128210" y="4268109"/>
            <a:ext cx="498763" cy="4436"/>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62" name="Text Placeholder 13">
            <a:extLst>
              <a:ext uri="{FF2B5EF4-FFF2-40B4-BE49-F238E27FC236}">
                <a16:creationId xmlns:a16="http://schemas.microsoft.com/office/drawing/2014/main" id="{F2A5C634-9D7E-4739-9939-AA4C36A42E83}"/>
              </a:ext>
            </a:extLst>
          </p:cNvPr>
          <p:cNvSpPr>
            <a:spLocks noGrp="1"/>
          </p:cNvSpPr>
          <p:nvPr>
            <p:ph type="body" sz="quarter" idx="24" hasCustomPrompt="1"/>
          </p:nvPr>
        </p:nvSpPr>
        <p:spPr>
          <a:xfrm>
            <a:off x="5133315" y="3338091"/>
            <a:ext cx="3128947" cy="205262"/>
          </a:xfrm>
          <a:prstGeom prst="rect">
            <a:avLst/>
          </a:prstGeom>
        </p:spPr>
        <p:txBody>
          <a:bodyPr lIns="0" tIns="0" rIns="0" bIns="0" anchor="ctr">
            <a:noAutofit/>
          </a:bodyPr>
          <a:lstStyle>
            <a:lvl1pPr marL="0" indent="0" algn="l">
              <a:spcBef>
                <a:spcPts val="0"/>
              </a:spcBef>
              <a:buNone/>
              <a:defRPr sz="1200" baseline="0">
                <a:solidFill>
                  <a:schemeClr val="tx2"/>
                </a:solidFill>
                <a:latin typeface="Roboto" pitchFamily="2" charset="0"/>
                <a:ea typeface="Roboto" pitchFamily="2" charset="0"/>
              </a:defRPr>
            </a:lvl1pPr>
          </a:lstStyle>
          <a:p>
            <a:pPr lvl="0"/>
            <a:r>
              <a:rPr lang="en-US" dirty="0"/>
              <a:t>Department</a:t>
            </a:r>
          </a:p>
        </p:txBody>
      </p:sp>
      <p:sp>
        <p:nvSpPr>
          <p:cNvPr id="22" name="Rectangle 21">
            <a:extLst>
              <a:ext uri="{FF2B5EF4-FFF2-40B4-BE49-F238E27FC236}">
                <a16:creationId xmlns:a16="http://schemas.microsoft.com/office/drawing/2014/main" id="{1060F1BF-E855-4BC5-9DEB-13ED752EE3CB}"/>
              </a:ext>
            </a:extLst>
          </p:cNvPr>
          <p:cNvSpPr/>
          <p:nvPr userDrawn="1"/>
        </p:nvSpPr>
        <p:spPr>
          <a:xfrm>
            <a:off x="0" y="0"/>
            <a:ext cx="12179808" cy="6848856"/>
          </a:xfrm>
          <a:prstGeom prst="rect">
            <a:avLst/>
          </a:prstGeom>
          <a:no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2"/>
              </a:solidFill>
              <a:latin typeface="Roboto" pitchFamily="2" charset="0"/>
              <a:ea typeface="Roboto" pitchFamily="2" charset="0"/>
            </a:endParaRPr>
          </a:p>
        </p:txBody>
      </p:sp>
      <p:pic>
        <p:nvPicPr>
          <p:cNvPr id="23" name="Picture 22">
            <a:extLst>
              <a:ext uri="{FF2B5EF4-FFF2-40B4-BE49-F238E27FC236}">
                <a16:creationId xmlns:a16="http://schemas.microsoft.com/office/drawing/2014/main" id="{083AD671-6D74-4156-A865-2CAF8B47BB87}"/>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8349332" y="230866"/>
            <a:ext cx="2937793" cy="652843"/>
          </a:xfrm>
          <a:prstGeom prst="rect">
            <a:avLst/>
          </a:prstGeom>
        </p:spPr>
      </p:pic>
    </p:spTree>
    <p:extLst>
      <p:ext uri="{BB962C8B-B14F-4D97-AF65-F5344CB8AC3E}">
        <p14:creationId xmlns:p14="http://schemas.microsoft.com/office/powerpoint/2010/main" val="633072997"/>
      </p:ext>
    </p:extLst>
  </p:cSld>
  <p:clrMapOvr>
    <a:masterClrMapping/>
  </p:clrMapOvr>
  <p:extLst>
    <p:ext uri="{DCECCB84-F9BA-43D5-87BE-67443E8EF086}">
      <p15:sldGuideLst xmlns:p15="http://schemas.microsoft.com/office/powerpoint/2012/main">
        <p15:guide id="2" pos="456">
          <p15:clr>
            <a:srgbClr val="FBAE40"/>
          </p15:clr>
        </p15:guide>
        <p15:guide id="3" pos="2784">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35EF88-F7D1-4F10-BBB5-F6E6D1A46B53}" type="datetimeFigureOut">
              <a:rPr lang="en-US" smtClean="0"/>
              <a:t>10/23/2020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91ED56A-4D8C-4349-A4C2-70C72D64A200}" type="slidenum">
              <a:rPr lang="en-US" smtClean="0"/>
              <a:t>‹#›</a:t>
            </a:fld>
            <a:endParaRPr lang="en-US"/>
          </a:p>
        </p:txBody>
      </p:sp>
    </p:spTree>
    <p:extLst>
      <p:ext uri="{BB962C8B-B14F-4D97-AF65-F5344CB8AC3E}">
        <p14:creationId xmlns:p14="http://schemas.microsoft.com/office/powerpoint/2010/main" val="189100532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190625" y="1151930"/>
            <a:ext cx="9810750" cy="2321719"/>
          </a:xfrm>
          <a:prstGeom prst="rect">
            <a:avLst/>
          </a:prstGeom>
        </p:spPr>
        <p:txBody>
          <a:bodyPr anchor="b"/>
          <a:lstStyle>
            <a:lvl1pPr>
              <a:defRPr sz="2531"/>
            </a:lvl1pPr>
          </a:lstStyle>
          <a:p>
            <a:r>
              <a:t>Title Text</a:t>
            </a:r>
          </a:p>
        </p:txBody>
      </p:sp>
      <p:sp>
        <p:nvSpPr>
          <p:cNvPr id="12" name="Body Level One…"/>
          <p:cNvSpPr txBox="1">
            <a:spLocks noGrp="1"/>
          </p:cNvSpPr>
          <p:nvPr>
            <p:ph type="body" sz="quarter" idx="1"/>
          </p:nvPr>
        </p:nvSpPr>
        <p:spPr>
          <a:xfrm>
            <a:off x="1190625" y="3536156"/>
            <a:ext cx="9810750" cy="794742"/>
          </a:xfrm>
          <a:prstGeom prst="rect">
            <a:avLst/>
          </a:prstGeom>
        </p:spPr>
        <p:txBody>
          <a:bodyPr/>
          <a:lstStyle>
            <a:lvl1pPr marL="0" indent="0" algn="ctr">
              <a:spcBef>
                <a:spcPts val="0"/>
              </a:spcBef>
              <a:buSzTx/>
              <a:buNone/>
              <a:defRPr sz="1687"/>
            </a:lvl1pPr>
            <a:lvl2pPr marL="0" indent="0" algn="ctr">
              <a:spcBef>
                <a:spcPts val="0"/>
              </a:spcBef>
              <a:buSzTx/>
              <a:buNone/>
              <a:defRPr sz="1687" b="0"/>
            </a:lvl2pPr>
            <a:lvl3pPr marL="0" indent="0" algn="ctr">
              <a:spcBef>
                <a:spcPts val="0"/>
              </a:spcBef>
              <a:buSzTx/>
              <a:buNone/>
              <a:defRPr sz="2531" b="0"/>
            </a:lvl3pPr>
            <a:lvl4pPr marL="0" indent="0" algn="ctr">
              <a:spcBef>
                <a:spcPts val="0"/>
              </a:spcBef>
              <a:buSzTx/>
              <a:buNone/>
              <a:defRPr sz="2531" b="0"/>
            </a:lvl4pPr>
            <a:lvl5pPr marL="0" indent="0" algn="ctr">
              <a:spcBef>
                <a:spcPts val="0"/>
              </a:spcBef>
              <a:buSzTx/>
              <a:buNone/>
              <a:defRPr sz="2531" b="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xfrm>
            <a:off x="11525250" y="6545461"/>
            <a:ext cx="208390" cy="210763"/>
          </a:xfrm>
          <a:prstGeom prst="rect">
            <a:avLst/>
          </a:prstGeom>
        </p:spPr>
        <p:txBody>
          <a:bodyPr/>
          <a:lstStyle>
            <a:lvl1pPr>
              <a:defRPr sz="703"/>
            </a:lvl1pPr>
          </a:lstStyle>
          <a:p>
            <a:fld id="{86CB4B4D-7CA3-9044-876B-883B54F8677D}" type="slidenum">
              <a:t>‹#›</a:t>
            </a:fld>
            <a:endParaRPr/>
          </a:p>
        </p:txBody>
      </p:sp>
    </p:spTree>
    <p:extLst>
      <p:ext uri="{BB962C8B-B14F-4D97-AF65-F5344CB8AC3E}">
        <p14:creationId xmlns:p14="http://schemas.microsoft.com/office/powerpoint/2010/main" val="2396892524"/>
      </p:ext>
    </p:extLst>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t>Title Text</a:t>
            </a:r>
          </a:p>
        </p:txBody>
      </p:sp>
      <p:sp>
        <p:nvSpPr>
          <p:cNvPr id="2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66918535"/>
      </p:ext>
    </p:extLst>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type="tx">
  <p:cSld name="Title &amp; Bullets - 2 Column">
    <p:spTree>
      <p:nvGrpSpPr>
        <p:cNvPr id="1" name=""/>
        <p:cNvGrpSpPr/>
        <p:nvPr/>
      </p:nvGrpSpPr>
      <p:grpSpPr>
        <a:xfrm>
          <a:off x="0" y="0"/>
          <a:ext cx="0" cy="0"/>
          <a:chOff x="0" y="0"/>
          <a:chExt cx="0" cy="0"/>
        </a:xfrm>
      </p:grpSpPr>
      <p:sp>
        <p:nvSpPr>
          <p:cNvPr id="29" name="Title Text"/>
          <p:cNvSpPr txBox="1">
            <a:spLocks noGrp="1"/>
          </p:cNvSpPr>
          <p:nvPr>
            <p:ph type="title"/>
          </p:nvPr>
        </p:nvSpPr>
        <p:spPr>
          <a:xfrm>
            <a:off x="1190625" y="178594"/>
            <a:ext cx="9810750" cy="589359"/>
          </a:xfrm>
          <a:prstGeom prst="rect">
            <a:avLst/>
          </a:prstGeom>
        </p:spPr>
        <p:txBody>
          <a:bodyPr/>
          <a:lstStyle/>
          <a:p>
            <a:r>
              <a:t>Title Text</a:t>
            </a:r>
          </a:p>
        </p:txBody>
      </p:sp>
      <p:sp>
        <p:nvSpPr>
          <p:cNvPr id="30" name="Body Level One…"/>
          <p:cNvSpPr txBox="1">
            <a:spLocks noGrp="1"/>
          </p:cNvSpPr>
          <p:nvPr>
            <p:ph type="body" idx="1"/>
          </p:nvPr>
        </p:nvSpPr>
        <p:spPr>
          <a:xfrm>
            <a:off x="1190625" y="1089422"/>
            <a:ext cx="9810750" cy="4875609"/>
          </a:xfrm>
          <a:prstGeom prst="rect">
            <a:avLst/>
          </a:prstGeom>
        </p:spPr>
        <p:txBody>
          <a:bodyPr numCol="2" spcCol="523240"/>
          <a:lstStyle>
            <a:lvl1pPr marL="571002" indent="-347767">
              <a:spcBef>
                <a:spcPts val="2672"/>
              </a:spcBef>
              <a:defRPr b="0"/>
            </a:lvl1pPr>
            <a:lvl2pPr marL="883530" indent="-347767">
              <a:spcBef>
                <a:spcPts val="2672"/>
              </a:spcBef>
              <a:defRPr b="0"/>
            </a:lvl2pPr>
            <a:lvl3pPr marL="1196057" indent="-347767">
              <a:spcBef>
                <a:spcPts val="2672"/>
              </a:spcBef>
              <a:defRPr b="0"/>
            </a:lvl3pPr>
            <a:lvl4pPr marL="1508585" indent="-347767">
              <a:spcBef>
                <a:spcPts val="2672"/>
              </a:spcBef>
              <a:defRPr b="0"/>
            </a:lvl4pPr>
            <a:lvl5pPr marL="1821113" indent="-347767">
              <a:spcBef>
                <a:spcPts val="2672"/>
              </a:spcBef>
              <a:defRPr b="0"/>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050086325"/>
      </p:ext>
    </p:extLst>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38" name="Body Level One…"/>
          <p:cNvSpPr txBox="1">
            <a:spLocks noGrp="1"/>
          </p:cNvSpPr>
          <p:nvPr>
            <p:ph type="body" idx="1"/>
          </p:nvPr>
        </p:nvSpPr>
        <p:spPr>
          <a:xfrm>
            <a:off x="1190625" y="892969"/>
            <a:ext cx="9810750" cy="5072063"/>
          </a:xfrm>
          <a:prstGeom prst="rect">
            <a:avLst/>
          </a:prstGeom>
        </p:spPr>
        <p:txBody>
          <a:bodyPr anchor="ctr"/>
          <a:lstStyle>
            <a:lvl1pPr>
              <a:spcBef>
                <a:spcPts val="3375"/>
              </a:spcBef>
              <a:defRPr sz="2953" b="0"/>
            </a:lvl1pPr>
            <a:lvl2pPr>
              <a:spcBef>
                <a:spcPts val="3375"/>
              </a:spcBef>
              <a:defRPr sz="2953" b="0"/>
            </a:lvl2pPr>
            <a:lvl3pPr>
              <a:spcBef>
                <a:spcPts val="3375"/>
              </a:spcBef>
              <a:defRPr sz="2953" b="0"/>
            </a:lvl3pPr>
            <a:lvl4pPr>
              <a:spcBef>
                <a:spcPts val="3375"/>
              </a:spcBef>
              <a:defRPr sz="2953" b="0"/>
            </a:lvl4pPr>
            <a:lvl5pPr>
              <a:spcBef>
                <a:spcPts val="3375"/>
              </a:spcBef>
              <a:defRPr sz="2953" b="0"/>
            </a:lvl5pPr>
          </a:lstStyle>
          <a:p>
            <a:r>
              <a:t>Body Level One</a:t>
            </a:r>
          </a:p>
          <a:p>
            <a:pPr lvl="1"/>
            <a:r>
              <a:t>Body Level Two</a:t>
            </a:r>
          </a:p>
          <a:p>
            <a:pPr lvl="2"/>
            <a:r>
              <a:t>Body Level Three</a:t>
            </a:r>
          </a:p>
          <a:p>
            <a:pPr lvl="3"/>
            <a:r>
              <a:t>Body Level Four</a:t>
            </a:r>
          </a:p>
          <a:p>
            <a:pPr lvl="4"/>
            <a:r>
              <a:t>Body Level Five</a:t>
            </a:r>
          </a:p>
        </p:txBody>
      </p:sp>
      <p:sp>
        <p:nvSpPr>
          <p:cNvPr id="3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723864688"/>
      </p:ext>
    </p:extLst>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4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711640688"/>
      </p:ext>
    </p:extLst>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53" name="Title Text"/>
          <p:cNvSpPr txBox="1">
            <a:spLocks noGrp="1"/>
          </p:cNvSpPr>
          <p:nvPr>
            <p:ph type="title"/>
          </p:nvPr>
        </p:nvSpPr>
        <p:spPr>
          <a:xfrm>
            <a:off x="1190625" y="178594"/>
            <a:ext cx="9810750" cy="1714500"/>
          </a:xfrm>
          <a:prstGeom prst="rect">
            <a:avLst/>
          </a:prstGeom>
        </p:spPr>
        <p:txBody>
          <a:bodyPr/>
          <a:lstStyle>
            <a:lvl1pPr>
              <a:defRPr sz="5906" b="0"/>
            </a:lvl1pPr>
          </a:lstStyle>
          <a:p>
            <a:r>
              <a:t>Title Text</a:t>
            </a:r>
          </a:p>
        </p:txBody>
      </p:sp>
      <p:sp>
        <p:nvSpPr>
          <p:cNvPr id="5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327708769"/>
      </p:ext>
    </p:extLst>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61" name="Title Text"/>
          <p:cNvSpPr txBox="1">
            <a:spLocks noGrp="1"/>
          </p:cNvSpPr>
          <p:nvPr>
            <p:ph type="title"/>
          </p:nvPr>
        </p:nvSpPr>
        <p:spPr>
          <a:xfrm>
            <a:off x="1190625" y="2089547"/>
            <a:ext cx="9810750" cy="2678906"/>
          </a:xfrm>
          <a:prstGeom prst="rect">
            <a:avLst/>
          </a:prstGeom>
        </p:spPr>
        <p:txBody>
          <a:bodyPr/>
          <a:lstStyle>
            <a:lvl1pPr>
              <a:defRPr sz="5906" b="0"/>
            </a:lvl1pPr>
          </a:lstStyle>
          <a:p>
            <a:r>
              <a:t>Title Text</a:t>
            </a:r>
          </a:p>
        </p:txBody>
      </p:sp>
      <p:sp>
        <p:nvSpPr>
          <p:cNvPr id="6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351033131"/>
      </p:ext>
    </p:extLst>
  </p:cSld>
  <p:clrMapOvr>
    <a:masterClrMapping/>
  </p:clrMapOvr>
  <p:transition spd="med"/>
</p:sldLayout>
</file>

<file path=ppt/slideLayouts/slideLayout49.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69" name="Image"/>
          <p:cNvSpPr>
            <a:spLocks noGrp="1"/>
          </p:cNvSpPr>
          <p:nvPr>
            <p:ph type="pic" sz="half" idx="21"/>
          </p:nvPr>
        </p:nvSpPr>
        <p:spPr>
          <a:xfrm>
            <a:off x="2286000" y="1151930"/>
            <a:ext cx="7620000" cy="3545301"/>
          </a:xfrm>
          <a:prstGeom prst="rect">
            <a:avLst/>
          </a:prstGeom>
        </p:spPr>
        <p:txBody>
          <a:bodyPr lIns="91439" tIns="45719" rIns="91439" bIns="45719"/>
          <a:lstStyle/>
          <a:p>
            <a:endParaRPr/>
          </a:p>
        </p:txBody>
      </p:sp>
      <p:sp>
        <p:nvSpPr>
          <p:cNvPr id="70" name="Title Text"/>
          <p:cNvSpPr txBox="1">
            <a:spLocks noGrp="1"/>
          </p:cNvSpPr>
          <p:nvPr>
            <p:ph type="title"/>
          </p:nvPr>
        </p:nvSpPr>
        <p:spPr>
          <a:xfrm>
            <a:off x="1190625" y="5179219"/>
            <a:ext cx="9810750" cy="1196578"/>
          </a:xfrm>
          <a:prstGeom prst="rect">
            <a:avLst/>
          </a:prstGeom>
        </p:spPr>
        <p:txBody>
          <a:bodyPr/>
          <a:lstStyle>
            <a:lvl1pPr>
              <a:defRPr sz="5906" b="0"/>
            </a:lvl1pPr>
          </a:lstStyle>
          <a:p>
            <a:r>
              <a:t>Title Text</a:t>
            </a:r>
          </a:p>
        </p:txBody>
      </p:sp>
      <p:sp>
        <p:nvSpPr>
          <p:cNvPr id="7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787562176"/>
      </p:ext>
    </p:extLst>
  </p:cSld>
  <p:clrMapOvr>
    <a:masterClrMapping/>
  </p:clrMapOvr>
  <p:transition spd="med"/>
</p:sldLayout>
</file>

<file path=ppt/slideLayouts/slideLayout50.xml><?xml version="1.0" encoding="utf-8"?>
<p:sldLayout xmlns:a="http://schemas.openxmlformats.org/drawingml/2006/main" xmlns:r="http://schemas.openxmlformats.org/officeDocument/2006/relationships" xmlns:p="http://schemas.openxmlformats.org/presentationml/2006/main" type="tx">
  <p:cSld name="Photo - Horizontal Reflection">
    <p:spTree>
      <p:nvGrpSpPr>
        <p:cNvPr id="1" name=""/>
        <p:cNvGrpSpPr/>
        <p:nvPr/>
      </p:nvGrpSpPr>
      <p:grpSpPr>
        <a:xfrm>
          <a:off x="0" y="0"/>
          <a:ext cx="0" cy="0"/>
          <a:chOff x="0" y="0"/>
          <a:chExt cx="0" cy="0"/>
        </a:xfrm>
      </p:grpSpPr>
      <p:sp>
        <p:nvSpPr>
          <p:cNvPr id="78" name="Image"/>
          <p:cNvSpPr>
            <a:spLocks noGrp="1"/>
          </p:cNvSpPr>
          <p:nvPr>
            <p:ph type="pic" sz="half" idx="21"/>
          </p:nvPr>
        </p:nvSpPr>
        <p:spPr>
          <a:xfrm>
            <a:off x="2286000" y="1151930"/>
            <a:ext cx="7620000" cy="3545301"/>
          </a:xfrm>
          <a:prstGeom prst="rect">
            <a:avLst/>
          </a:prstGeom>
          <a:ln w="25400"/>
          <a:effectLst>
            <a:reflection stA="50000" endPos="40000" dir="5400000" sy="-100000" algn="bl" rotWithShape="0"/>
          </a:effectLst>
        </p:spPr>
        <p:txBody>
          <a:bodyPr lIns="91439" tIns="45719" rIns="91439" bIns="45719"/>
          <a:lstStyle/>
          <a:p>
            <a:endParaRPr/>
          </a:p>
        </p:txBody>
      </p:sp>
      <p:sp>
        <p:nvSpPr>
          <p:cNvPr id="79" name="Title Text"/>
          <p:cNvSpPr txBox="1">
            <a:spLocks noGrp="1"/>
          </p:cNvSpPr>
          <p:nvPr>
            <p:ph type="title"/>
          </p:nvPr>
        </p:nvSpPr>
        <p:spPr>
          <a:xfrm>
            <a:off x="1190625" y="5179219"/>
            <a:ext cx="9810750" cy="1196578"/>
          </a:xfrm>
          <a:prstGeom prst="rect">
            <a:avLst/>
          </a:prstGeom>
        </p:spPr>
        <p:txBody>
          <a:bodyPr/>
          <a:lstStyle>
            <a:lvl1pPr>
              <a:defRPr sz="5906" b="0"/>
            </a:lvl1pPr>
          </a:lstStyle>
          <a:p>
            <a:r>
              <a:t>Title Text</a:t>
            </a:r>
          </a:p>
        </p:txBody>
      </p:sp>
      <p:sp>
        <p:nvSpPr>
          <p:cNvPr id="8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053133979"/>
      </p:ext>
    </p:extLst>
  </p:cSld>
  <p:clrMapOvr>
    <a:masterClrMapping/>
  </p:clrMapOvr>
  <p:transition spd="med"/>
</p:sldLayout>
</file>

<file path=ppt/slideLayouts/slideLayout51.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87" name="Image"/>
          <p:cNvSpPr>
            <a:spLocks noGrp="1"/>
          </p:cNvSpPr>
          <p:nvPr>
            <p:ph type="pic" sz="half" idx="21"/>
          </p:nvPr>
        </p:nvSpPr>
        <p:spPr>
          <a:xfrm>
            <a:off x="6679406" y="1134070"/>
            <a:ext cx="3952875" cy="4449897"/>
          </a:xfrm>
          <a:prstGeom prst="rect">
            <a:avLst/>
          </a:prstGeom>
        </p:spPr>
        <p:txBody>
          <a:bodyPr lIns="91439" tIns="45719" rIns="91439" bIns="45719"/>
          <a:lstStyle/>
          <a:p>
            <a:endParaRPr/>
          </a:p>
        </p:txBody>
      </p:sp>
      <p:sp>
        <p:nvSpPr>
          <p:cNvPr id="88" name="Title Text"/>
          <p:cNvSpPr txBox="1">
            <a:spLocks noGrp="1"/>
          </p:cNvSpPr>
          <p:nvPr>
            <p:ph type="title"/>
          </p:nvPr>
        </p:nvSpPr>
        <p:spPr>
          <a:xfrm>
            <a:off x="595312" y="991195"/>
            <a:ext cx="5500688" cy="2321719"/>
          </a:xfrm>
          <a:prstGeom prst="rect">
            <a:avLst/>
          </a:prstGeom>
        </p:spPr>
        <p:txBody>
          <a:bodyPr anchor="b"/>
          <a:lstStyle>
            <a:lvl1pPr>
              <a:defRPr sz="4922" b="0"/>
            </a:lvl1pPr>
          </a:lstStyle>
          <a:p>
            <a:r>
              <a:t>Title Text</a:t>
            </a:r>
          </a:p>
        </p:txBody>
      </p:sp>
      <p:sp>
        <p:nvSpPr>
          <p:cNvPr id="89" name="Body Level One…"/>
          <p:cNvSpPr txBox="1">
            <a:spLocks noGrp="1"/>
          </p:cNvSpPr>
          <p:nvPr>
            <p:ph type="body" sz="quarter" idx="1"/>
          </p:nvPr>
        </p:nvSpPr>
        <p:spPr>
          <a:xfrm>
            <a:off x="595312" y="3366492"/>
            <a:ext cx="5500688" cy="2321719"/>
          </a:xfrm>
          <a:prstGeom prst="rect">
            <a:avLst/>
          </a:prstGeom>
        </p:spPr>
        <p:txBody>
          <a:bodyPr/>
          <a:lstStyle>
            <a:lvl1pPr marL="0" indent="0" algn="ctr">
              <a:spcBef>
                <a:spcPts val="0"/>
              </a:spcBef>
              <a:buSzTx/>
              <a:buNone/>
              <a:defRPr sz="2391" b="0"/>
            </a:lvl1pPr>
            <a:lvl2pPr marL="0" indent="0" algn="ctr">
              <a:spcBef>
                <a:spcPts val="0"/>
              </a:spcBef>
              <a:buSzTx/>
              <a:buNone/>
              <a:defRPr sz="2391" b="0"/>
            </a:lvl2pPr>
            <a:lvl3pPr marL="0" indent="0" algn="ctr">
              <a:spcBef>
                <a:spcPts val="0"/>
              </a:spcBef>
              <a:buSzTx/>
              <a:buNone/>
              <a:defRPr sz="2391" b="0"/>
            </a:lvl3pPr>
            <a:lvl4pPr marL="0" indent="0" algn="ctr">
              <a:spcBef>
                <a:spcPts val="0"/>
              </a:spcBef>
              <a:buSzTx/>
              <a:buNone/>
              <a:defRPr sz="2391" b="0"/>
            </a:lvl4pPr>
            <a:lvl5pPr marL="0" indent="0" algn="ctr">
              <a:spcBef>
                <a:spcPts val="0"/>
              </a:spcBef>
              <a:buSzTx/>
              <a:buNone/>
              <a:defRPr sz="2391" b="0"/>
            </a:lvl5pPr>
          </a:lstStyle>
          <a:p>
            <a:r>
              <a:t>Body Level One</a:t>
            </a:r>
          </a:p>
          <a:p>
            <a:pPr lvl="1"/>
            <a:r>
              <a:t>Body Level Two</a:t>
            </a:r>
          </a:p>
          <a:p>
            <a:pPr lvl="2"/>
            <a:r>
              <a:t>Body Level Three</a:t>
            </a:r>
          </a:p>
          <a:p>
            <a:pPr lvl="3"/>
            <a:r>
              <a:t>Body Level Four</a:t>
            </a:r>
          </a:p>
          <a:p>
            <a:pPr lvl="4"/>
            <a:r>
              <a:t>Body Level Five</a:t>
            </a:r>
          </a:p>
        </p:txBody>
      </p:sp>
      <p:sp>
        <p:nvSpPr>
          <p:cNvPr id="9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024931363"/>
      </p:ext>
    </p:extLst>
  </p:cSld>
  <p:clrMapOvr>
    <a:masterClrMapping/>
  </p:clrMapOvr>
  <p:transition spd="med"/>
</p:sldLayout>
</file>

<file path=ppt/slideLayouts/slideLayout52.xml><?xml version="1.0" encoding="utf-8"?>
<p:sldLayout xmlns:a="http://schemas.openxmlformats.org/drawingml/2006/main" xmlns:r="http://schemas.openxmlformats.org/officeDocument/2006/relationships" xmlns:p="http://schemas.openxmlformats.org/presentationml/2006/main" type="tx">
  <p:cSld name="Photo - Vertical Reflection">
    <p:spTree>
      <p:nvGrpSpPr>
        <p:cNvPr id="1" name=""/>
        <p:cNvGrpSpPr/>
        <p:nvPr/>
      </p:nvGrpSpPr>
      <p:grpSpPr>
        <a:xfrm>
          <a:off x="0" y="0"/>
          <a:ext cx="0" cy="0"/>
          <a:chOff x="0" y="0"/>
          <a:chExt cx="0" cy="0"/>
        </a:xfrm>
      </p:grpSpPr>
      <p:sp>
        <p:nvSpPr>
          <p:cNvPr id="97" name="Image"/>
          <p:cNvSpPr>
            <a:spLocks noGrp="1"/>
          </p:cNvSpPr>
          <p:nvPr>
            <p:ph type="pic" sz="half" idx="21"/>
          </p:nvPr>
        </p:nvSpPr>
        <p:spPr>
          <a:xfrm>
            <a:off x="6679406" y="1134070"/>
            <a:ext cx="3952875" cy="4449897"/>
          </a:xfrm>
          <a:prstGeom prst="rect">
            <a:avLst/>
          </a:prstGeom>
          <a:ln w="25400"/>
          <a:effectLst>
            <a:reflection stA="50000" endPos="40000" dir="5400000" sy="-100000" algn="bl" rotWithShape="0"/>
          </a:effectLst>
        </p:spPr>
        <p:txBody>
          <a:bodyPr lIns="91439" tIns="45719" rIns="91439" bIns="45719"/>
          <a:lstStyle/>
          <a:p>
            <a:endParaRPr/>
          </a:p>
        </p:txBody>
      </p:sp>
      <p:sp>
        <p:nvSpPr>
          <p:cNvPr id="98" name="Title Text"/>
          <p:cNvSpPr txBox="1">
            <a:spLocks noGrp="1"/>
          </p:cNvSpPr>
          <p:nvPr>
            <p:ph type="title"/>
          </p:nvPr>
        </p:nvSpPr>
        <p:spPr>
          <a:xfrm>
            <a:off x="595312" y="991195"/>
            <a:ext cx="5500688" cy="2321719"/>
          </a:xfrm>
          <a:prstGeom prst="rect">
            <a:avLst/>
          </a:prstGeom>
        </p:spPr>
        <p:txBody>
          <a:bodyPr anchor="b"/>
          <a:lstStyle>
            <a:lvl1pPr>
              <a:defRPr sz="4922" b="0"/>
            </a:lvl1pPr>
          </a:lstStyle>
          <a:p>
            <a:r>
              <a:t>Title Text</a:t>
            </a:r>
          </a:p>
        </p:txBody>
      </p:sp>
      <p:sp>
        <p:nvSpPr>
          <p:cNvPr id="99" name="Body Level One…"/>
          <p:cNvSpPr txBox="1">
            <a:spLocks noGrp="1"/>
          </p:cNvSpPr>
          <p:nvPr>
            <p:ph type="body" sz="quarter" idx="1"/>
          </p:nvPr>
        </p:nvSpPr>
        <p:spPr>
          <a:xfrm>
            <a:off x="595312" y="3366492"/>
            <a:ext cx="5500688" cy="2321719"/>
          </a:xfrm>
          <a:prstGeom prst="rect">
            <a:avLst/>
          </a:prstGeom>
        </p:spPr>
        <p:txBody>
          <a:bodyPr/>
          <a:lstStyle>
            <a:lvl1pPr marL="0" indent="0" algn="ctr">
              <a:spcBef>
                <a:spcPts val="0"/>
              </a:spcBef>
              <a:buSzTx/>
              <a:buNone/>
              <a:defRPr sz="2391" b="0"/>
            </a:lvl1pPr>
            <a:lvl2pPr marL="0" indent="0" algn="ctr">
              <a:spcBef>
                <a:spcPts val="0"/>
              </a:spcBef>
              <a:buSzTx/>
              <a:buNone/>
              <a:defRPr sz="2391" b="0"/>
            </a:lvl2pPr>
            <a:lvl3pPr marL="0" indent="0" algn="ctr">
              <a:spcBef>
                <a:spcPts val="0"/>
              </a:spcBef>
              <a:buSzTx/>
              <a:buNone/>
              <a:defRPr sz="2391" b="0"/>
            </a:lvl3pPr>
            <a:lvl4pPr marL="0" indent="0" algn="ctr">
              <a:spcBef>
                <a:spcPts val="0"/>
              </a:spcBef>
              <a:buSzTx/>
              <a:buNone/>
              <a:defRPr sz="2391" b="0"/>
            </a:lvl4pPr>
            <a:lvl5pPr marL="0" indent="0" algn="ctr">
              <a:spcBef>
                <a:spcPts val="0"/>
              </a:spcBef>
              <a:buSzTx/>
              <a:buNone/>
              <a:defRPr sz="2391" b="0"/>
            </a:lvl5pPr>
          </a:lstStyle>
          <a:p>
            <a:r>
              <a:t>Body Level One</a:t>
            </a:r>
          </a:p>
          <a:p>
            <a:pPr lvl="1"/>
            <a:r>
              <a:t>Body Level Two</a:t>
            </a:r>
          </a:p>
          <a:p>
            <a:pPr lvl="2"/>
            <a:r>
              <a:t>Body Level Three</a:t>
            </a:r>
          </a:p>
          <a:p>
            <a:pPr lvl="3"/>
            <a:r>
              <a:t>Body Level Four</a:t>
            </a:r>
          </a:p>
          <a:p>
            <a:pPr lvl="4"/>
            <a:r>
              <a:t>Body Level Five</a:t>
            </a:r>
          </a:p>
        </p:txBody>
      </p:sp>
      <p:sp>
        <p:nvSpPr>
          <p:cNvPr id="10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808030523"/>
      </p:ext>
    </p:extLst>
  </p:cSld>
  <p:clrMapOvr>
    <a:masterClrMapping/>
  </p:clrMapOvr>
  <p:transition spd="med"/>
</p:sldLayout>
</file>

<file path=ppt/slideLayouts/slideLayout53.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107" name="Image"/>
          <p:cNvSpPr>
            <a:spLocks noGrp="1"/>
          </p:cNvSpPr>
          <p:nvPr>
            <p:ph type="pic" sz="quarter" idx="21"/>
          </p:nvPr>
        </p:nvSpPr>
        <p:spPr>
          <a:xfrm>
            <a:off x="6727031" y="1785938"/>
            <a:ext cx="3845719" cy="4329267"/>
          </a:xfrm>
          <a:prstGeom prst="rect">
            <a:avLst/>
          </a:prstGeom>
        </p:spPr>
        <p:txBody>
          <a:bodyPr lIns="91439" tIns="45719" rIns="91439" bIns="45719"/>
          <a:lstStyle/>
          <a:p>
            <a:endParaRPr/>
          </a:p>
        </p:txBody>
      </p:sp>
      <p:sp>
        <p:nvSpPr>
          <p:cNvPr id="108" name="Title Text"/>
          <p:cNvSpPr txBox="1">
            <a:spLocks noGrp="1"/>
          </p:cNvSpPr>
          <p:nvPr>
            <p:ph type="title"/>
          </p:nvPr>
        </p:nvSpPr>
        <p:spPr>
          <a:xfrm>
            <a:off x="1190625" y="178594"/>
            <a:ext cx="9810750" cy="1714500"/>
          </a:xfrm>
          <a:prstGeom prst="rect">
            <a:avLst/>
          </a:prstGeom>
        </p:spPr>
        <p:txBody>
          <a:bodyPr/>
          <a:lstStyle>
            <a:lvl1pPr>
              <a:defRPr sz="5906" b="0"/>
            </a:lvl1pPr>
          </a:lstStyle>
          <a:p>
            <a:r>
              <a:t>Title Text</a:t>
            </a:r>
          </a:p>
        </p:txBody>
      </p:sp>
      <p:sp>
        <p:nvSpPr>
          <p:cNvPr id="109" name="Body Level One…"/>
          <p:cNvSpPr txBox="1">
            <a:spLocks noGrp="1"/>
          </p:cNvSpPr>
          <p:nvPr>
            <p:ph type="body" sz="half" idx="1"/>
          </p:nvPr>
        </p:nvSpPr>
        <p:spPr>
          <a:xfrm>
            <a:off x="1190625" y="1946672"/>
            <a:ext cx="4726781" cy="4018359"/>
          </a:xfrm>
          <a:prstGeom prst="rect">
            <a:avLst/>
          </a:prstGeom>
        </p:spPr>
        <p:txBody>
          <a:bodyPr anchor="ctr"/>
          <a:lstStyle>
            <a:lvl1pPr marL="571002" indent="-347767">
              <a:spcBef>
                <a:spcPts val="2672"/>
              </a:spcBef>
              <a:defRPr sz="2250" b="0"/>
            </a:lvl1pPr>
            <a:lvl2pPr marL="883530" indent="-347767">
              <a:spcBef>
                <a:spcPts val="2672"/>
              </a:spcBef>
              <a:defRPr sz="2250" b="0"/>
            </a:lvl2pPr>
            <a:lvl3pPr marL="1196057" indent="-347767">
              <a:spcBef>
                <a:spcPts val="2672"/>
              </a:spcBef>
              <a:defRPr sz="2250" b="0"/>
            </a:lvl3pPr>
            <a:lvl4pPr marL="1508585" indent="-347767">
              <a:spcBef>
                <a:spcPts val="2672"/>
              </a:spcBef>
              <a:defRPr sz="2250" b="0"/>
            </a:lvl4pPr>
            <a:lvl5pPr marL="1821113" indent="-347767">
              <a:spcBef>
                <a:spcPts val="2672"/>
              </a:spcBef>
              <a:defRPr sz="2250" b="0"/>
            </a:lvl5pPr>
          </a:lstStyle>
          <a:p>
            <a:r>
              <a:t>Body Level One</a:t>
            </a:r>
          </a:p>
          <a:p>
            <a:pPr lvl="1"/>
            <a:r>
              <a:t>Body Level Two</a:t>
            </a:r>
          </a:p>
          <a:p>
            <a:pPr lvl="2"/>
            <a:r>
              <a:t>Body Level Three</a:t>
            </a:r>
          </a:p>
          <a:p>
            <a:pPr lvl="3"/>
            <a:r>
              <a:t>Body Level Four</a:t>
            </a:r>
          </a:p>
          <a:p>
            <a:pPr lvl="4"/>
            <a:r>
              <a:t>Body Level Five</a:t>
            </a:r>
          </a:p>
        </p:txBody>
      </p:sp>
      <p:sp>
        <p:nvSpPr>
          <p:cNvPr id="11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998119494"/>
      </p:ext>
    </p:extLst>
  </p:cSld>
  <p:clrMapOvr>
    <a:masterClrMapping/>
  </p:clrMapOvr>
  <p:transition spd="med"/>
</p:sldLayout>
</file>

<file path=ppt/slideLayouts/slideLayout54.xml><?xml version="1.0" encoding="utf-8"?>
<p:sldLayout xmlns:a="http://schemas.openxmlformats.org/drawingml/2006/main" xmlns:r="http://schemas.openxmlformats.org/officeDocument/2006/relationships" xmlns:p="http://schemas.openxmlformats.org/presentationml/2006/main" type="tx">
  <p:cSld name="Title &amp; Bullets - Left">
    <p:spTree>
      <p:nvGrpSpPr>
        <p:cNvPr id="1" name=""/>
        <p:cNvGrpSpPr/>
        <p:nvPr/>
      </p:nvGrpSpPr>
      <p:grpSpPr>
        <a:xfrm>
          <a:off x="0" y="0"/>
          <a:ext cx="0" cy="0"/>
          <a:chOff x="0" y="0"/>
          <a:chExt cx="0" cy="0"/>
        </a:xfrm>
      </p:grpSpPr>
      <p:sp>
        <p:nvSpPr>
          <p:cNvPr id="117" name="Title Text"/>
          <p:cNvSpPr txBox="1">
            <a:spLocks noGrp="1"/>
          </p:cNvSpPr>
          <p:nvPr>
            <p:ph type="title"/>
          </p:nvPr>
        </p:nvSpPr>
        <p:spPr>
          <a:xfrm>
            <a:off x="1190625" y="178594"/>
            <a:ext cx="9810750" cy="1714500"/>
          </a:xfrm>
          <a:prstGeom prst="rect">
            <a:avLst/>
          </a:prstGeom>
        </p:spPr>
        <p:txBody>
          <a:bodyPr/>
          <a:lstStyle>
            <a:lvl1pPr>
              <a:defRPr sz="5906" b="0"/>
            </a:lvl1pPr>
          </a:lstStyle>
          <a:p>
            <a:r>
              <a:t>Title Text</a:t>
            </a:r>
          </a:p>
        </p:txBody>
      </p:sp>
      <p:sp>
        <p:nvSpPr>
          <p:cNvPr id="118" name="Body Level One…"/>
          <p:cNvSpPr txBox="1">
            <a:spLocks noGrp="1"/>
          </p:cNvSpPr>
          <p:nvPr>
            <p:ph type="body" sz="half" idx="1"/>
          </p:nvPr>
        </p:nvSpPr>
        <p:spPr>
          <a:xfrm>
            <a:off x="1190625" y="1946672"/>
            <a:ext cx="4726781" cy="4018359"/>
          </a:xfrm>
          <a:prstGeom prst="rect">
            <a:avLst/>
          </a:prstGeom>
        </p:spPr>
        <p:txBody>
          <a:bodyPr anchor="ctr"/>
          <a:lstStyle>
            <a:lvl1pPr marL="571002" indent="-347767">
              <a:spcBef>
                <a:spcPts val="2672"/>
              </a:spcBef>
              <a:defRPr sz="2250" b="0"/>
            </a:lvl1pPr>
            <a:lvl2pPr marL="883530" indent="-347767">
              <a:spcBef>
                <a:spcPts val="2672"/>
              </a:spcBef>
              <a:defRPr sz="2250" b="0"/>
            </a:lvl2pPr>
            <a:lvl3pPr marL="1196057" indent="-347767">
              <a:spcBef>
                <a:spcPts val="2672"/>
              </a:spcBef>
              <a:defRPr sz="2250" b="0"/>
            </a:lvl3pPr>
            <a:lvl4pPr marL="1508585" indent="-347767">
              <a:spcBef>
                <a:spcPts val="2672"/>
              </a:spcBef>
              <a:defRPr sz="2250" b="0"/>
            </a:lvl4pPr>
            <a:lvl5pPr marL="1821113" indent="-347767">
              <a:spcBef>
                <a:spcPts val="2672"/>
              </a:spcBef>
              <a:defRPr sz="2250" b="0"/>
            </a:lvl5pPr>
          </a:lstStyle>
          <a:p>
            <a:r>
              <a:t>Body Level One</a:t>
            </a:r>
          </a:p>
          <a:p>
            <a:pPr lvl="1"/>
            <a:r>
              <a:t>Body Level Two</a:t>
            </a:r>
          </a:p>
          <a:p>
            <a:pPr lvl="2"/>
            <a:r>
              <a:t>Body Level Three</a:t>
            </a:r>
          </a:p>
          <a:p>
            <a:pPr lvl="3"/>
            <a:r>
              <a:t>Body Level Four</a:t>
            </a:r>
          </a:p>
          <a:p>
            <a:pPr lvl="4"/>
            <a:r>
              <a:t>Body Level Five</a:t>
            </a:r>
          </a:p>
        </p:txBody>
      </p:sp>
      <p:sp>
        <p:nvSpPr>
          <p:cNvPr id="11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6906773"/>
      </p:ext>
    </p:extLst>
  </p:cSld>
  <p:clrMapOvr>
    <a:masterClrMapping/>
  </p:clrMapOvr>
  <p:transition spd="med"/>
</p:sldLayout>
</file>

<file path=ppt/slideLayouts/slideLayout55.xml><?xml version="1.0" encoding="utf-8"?>
<p:sldLayout xmlns:a="http://schemas.openxmlformats.org/drawingml/2006/main" xmlns:r="http://schemas.openxmlformats.org/officeDocument/2006/relationships" xmlns:p="http://schemas.openxmlformats.org/presentationml/2006/main" type="tx">
  <p:cSld name="Title &amp; Bullets - Right">
    <p:spTree>
      <p:nvGrpSpPr>
        <p:cNvPr id="1" name=""/>
        <p:cNvGrpSpPr/>
        <p:nvPr/>
      </p:nvGrpSpPr>
      <p:grpSpPr>
        <a:xfrm>
          <a:off x="0" y="0"/>
          <a:ext cx="0" cy="0"/>
          <a:chOff x="0" y="0"/>
          <a:chExt cx="0" cy="0"/>
        </a:xfrm>
      </p:grpSpPr>
      <p:sp>
        <p:nvSpPr>
          <p:cNvPr id="126" name="Title Text"/>
          <p:cNvSpPr txBox="1">
            <a:spLocks noGrp="1"/>
          </p:cNvSpPr>
          <p:nvPr>
            <p:ph type="title"/>
          </p:nvPr>
        </p:nvSpPr>
        <p:spPr>
          <a:xfrm>
            <a:off x="1190625" y="178594"/>
            <a:ext cx="9810750" cy="1714500"/>
          </a:xfrm>
          <a:prstGeom prst="rect">
            <a:avLst/>
          </a:prstGeom>
        </p:spPr>
        <p:txBody>
          <a:bodyPr/>
          <a:lstStyle>
            <a:lvl1pPr>
              <a:defRPr sz="5906" b="0"/>
            </a:lvl1pPr>
          </a:lstStyle>
          <a:p>
            <a:r>
              <a:t>Title Text</a:t>
            </a:r>
          </a:p>
        </p:txBody>
      </p:sp>
      <p:sp>
        <p:nvSpPr>
          <p:cNvPr id="127" name="Body Level One…"/>
          <p:cNvSpPr txBox="1">
            <a:spLocks noGrp="1"/>
          </p:cNvSpPr>
          <p:nvPr>
            <p:ph type="body" sz="quarter" idx="1"/>
          </p:nvPr>
        </p:nvSpPr>
        <p:spPr>
          <a:xfrm>
            <a:off x="7286625" y="1946672"/>
            <a:ext cx="3714750" cy="4018359"/>
          </a:xfrm>
          <a:prstGeom prst="rect">
            <a:avLst/>
          </a:prstGeom>
        </p:spPr>
        <p:txBody>
          <a:bodyPr anchor="ctr"/>
          <a:lstStyle>
            <a:lvl1pPr marL="571002" indent="-347767">
              <a:spcBef>
                <a:spcPts val="2672"/>
              </a:spcBef>
              <a:defRPr sz="2250" b="0"/>
            </a:lvl1pPr>
            <a:lvl2pPr marL="883530" indent="-347767">
              <a:spcBef>
                <a:spcPts val="2672"/>
              </a:spcBef>
              <a:defRPr sz="2250" b="0"/>
            </a:lvl2pPr>
            <a:lvl3pPr marL="1196057" indent="-347767">
              <a:spcBef>
                <a:spcPts val="2672"/>
              </a:spcBef>
              <a:defRPr sz="2250" b="0"/>
            </a:lvl3pPr>
            <a:lvl4pPr marL="1508585" indent="-347767">
              <a:spcBef>
                <a:spcPts val="2672"/>
              </a:spcBef>
              <a:defRPr sz="2250" b="0"/>
            </a:lvl4pPr>
            <a:lvl5pPr marL="1821113" indent="-347767">
              <a:spcBef>
                <a:spcPts val="2672"/>
              </a:spcBef>
              <a:defRPr sz="2250" b="0"/>
            </a:lvl5pPr>
          </a:lstStyle>
          <a:p>
            <a:r>
              <a:t>Body Level One</a:t>
            </a:r>
          </a:p>
          <a:p>
            <a:pPr lvl="1"/>
            <a:r>
              <a:t>Body Level Two</a:t>
            </a:r>
          </a:p>
          <a:p>
            <a:pPr lvl="2"/>
            <a:r>
              <a:t>Body Level Three</a:t>
            </a:r>
          </a:p>
          <a:p>
            <a:pPr lvl="3"/>
            <a:r>
              <a:t>Body Level Four</a:t>
            </a:r>
          </a:p>
          <a:p>
            <a:pPr lvl="4"/>
            <a:r>
              <a:t>Body Level Five</a:t>
            </a:r>
          </a:p>
        </p:txBody>
      </p:sp>
      <p:sp>
        <p:nvSpPr>
          <p:cNvPr id="12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177699303"/>
      </p:ext>
    </p:extLst>
  </p:cSld>
  <p:clrMapOvr>
    <a:masterClrMapping/>
  </p:clrMapOvr>
  <p:transition spd="med"/>
</p:sldLayout>
</file>

<file path=ppt/slideLayouts/slideLayout56.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35" name="Title Text"/>
          <p:cNvSpPr txBox="1">
            <a:spLocks noGrp="1"/>
          </p:cNvSpPr>
          <p:nvPr>
            <p:ph type="title"/>
          </p:nvPr>
        </p:nvSpPr>
        <p:spPr>
          <a:xfrm>
            <a:off x="524931" y="57943"/>
            <a:ext cx="10955869" cy="711202"/>
          </a:xfrm>
          <a:prstGeom prst="rect">
            <a:avLst/>
          </a:prstGeom>
        </p:spPr>
        <p:txBody>
          <a:bodyPr lIns="65022" tIns="65022" rIns="65022" bIns="65022">
            <a:normAutofit/>
          </a:bodyPr>
          <a:lstStyle>
            <a:lvl1pPr algn="l" defTabSz="914367">
              <a:defRPr sz="2391">
                <a:solidFill>
                  <a:srgbClr val="2445A3"/>
                </a:solidFill>
              </a:defRPr>
            </a:lvl1pPr>
          </a:lstStyle>
          <a:p>
            <a:r>
              <a:t>Title Text</a:t>
            </a:r>
          </a:p>
        </p:txBody>
      </p:sp>
      <p:sp>
        <p:nvSpPr>
          <p:cNvPr id="136" name="Slide Number"/>
          <p:cNvSpPr txBox="1">
            <a:spLocks noGrp="1"/>
          </p:cNvSpPr>
          <p:nvPr>
            <p:ph type="sldNum" sz="quarter" idx="2"/>
          </p:nvPr>
        </p:nvSpPr>
        <p:spPr>
          <a:xfrm>
            <a:off x="11475045" y="6533625"/>
            <a:ext cx="280394" cy="282766"/>
          </a:xfrm>
          <a:prstGeom prst="rect">
            <a:avLst/>
          </a:prstGeom>
        </p:spPr>
        <p:txBody>
          <a:bodyPr lIns="65022" tIns="65022" rIns="65022" bIns="65022"/>
          <a:lstStyle>
            <a:lvl1pPr algn="r" defTabSz="914367">
              <a:defRPr sz="984">
                <a:solidFill>
                  <a:srgbClr val="A7A7A7"/>
                </a:solidFill>
              </a:defRPr>
            </a:lvl1pPr>
          </a:lstStyle>
          <a:p>
            <a:fld id="{86CB4B4D-7CA3-9044-876B-883B54F8677D}" type="slidenum">
              <a:t>‹#›</a:t>
            </a:fld>
            <a:endParaRPr/>
          </a:p>
        </p:txBody>
      </p:sp>
    </p:spTree>
    <p:extLst>
      <p:ext uri="{BB962C8B-B14F-4D97-AF65-F5344CB8AC3E}">
        <p14:creationId xmlns:p14="http://schemas.microsoft.com/office/powerpoint/2010/main" val="925231004"/>
      </p:ext>
    </p:extLst>
  </p:cSld>
  <p:clrMapOvr>
    <a:masterClrMapping/>
  </p:clrMapOvr>
  <p:transition spd="med"/>
</p:sldLayout>
</file>

<file path=ppt/slideLayouts/slideLayout57.xml><?xml version="1.0" encoding="utf-8"?>
<p:sldLayout xmlns:a="http://schemas.openxmlformats.org/drawingml/2006/main" xmlns:r="http://schemas.openxmlformats.org/officeDocument/2006/relationships" xmlns:p="http://schemas.openxmlformats.org/presentationml/2006/main" type="tx">
  <p:cSld name="1_Title &amp; Bullets">
    <p:spTree>
      <p:nvGrpSpPr>
        <p:cNvPr id="1" name=""/>
        <p:cNvGrpSpPr/>
        <p:nvPr/>
      </p:nvGrpSpPr>
      <p:grpSpPr>
        <a:xfrm>
          <a:off x="0" y="0"/>
          <a:ext cx="0" cy="0"/>
          <a:chOff x="0" y="0"/>
          <a:chExt cx="0" cy="0"/>
        </a:xfrm>
      </p:grpSpPr>
      <p:sp>
        <p:nvSpPr>
          <p:cNvPr id="143" name="Title Text"/>
          <p:cNvSpPr txBox="1">
            <a:spLocks noGrp="1"/>
          </p:cNvSpPr>
          <p:nvPr>
            <p:ph type="title"/>
          </p:nvPr>
        </p:nvSpPr>
        <p:spPr>
          <a:prstGeom prst="rect">
            <a:avLst/>
          </a:prstGeom>
        </p:spPr>
        <p:txBody>
          <a:bodyPr>
            <a:normAutofit/>
          </a:bodyPr>
          <a:lstStyle/>
          <a:p>
            <a:r>
              <a:t>Title Text</a:t>
            </a:r>
          </a:p>
        </p:txBody>
      </p:sp>
      <p:sp>
        <p:nvSpPr>
          <p:cNvPr id="144" name="Body Level One…"/>
          <p:cNvSpPr txBox="1">
            <a:spLocks noGrp="1"/>
          </p:cNvSpPr>
          <p:nvPr>
            <p:ph type="body" idx="1"/>
          </p:nvPr>
        </p:nvSpPr>
        <p:spPr>
          <a:prstGeom prst="rect">
            <a:avLst/>
          </a:prstGeom>
        </p:spPr>
        <p:txBody>
          <a:bodyPr>
            <a:normAutofit/>
          </a:bodyPr>
          <a:lstStyle>
            <a:lvl2pPr marL="982231" indent="-446469">
              <a:defRPr sz="1406"/>
            </a:lvl2pPr>
            <a:lvl3pPr marL="1350567" indent="-502277">
              <a:defRPr sz="1406"/>
            </a:lvl3pPr>
            <a:lvl4pPr marL="1734849" indent="-574031">
              <a:defRPr sz="1406"/>
            </a:lvl4pPr>
            <a:lvl5pPr marL="2143049" indent="-669703">
              <a:defRPr sz="1406"/>
            </a:lvl5pPr>
          </a:lstStyle>
          <a:p>
            <a:r>
              <a:t>Body Level One</a:t>
            </a:r>
          </a:p>
          <a:p>
            <a:pPr lvl="1"/>
            <a:r>
              <a:t>Body Level Two</a:t>
            </a:r>
          </a:p>
          <a:p>
            <a:pPr lvl="2"/>
            <a:r>
              <a:t>Body Level Three</a:t>
            </a:r>
          </a:p>
          <a:p>
            <a:pPr lvl="3"/>
            <a:r>
              <a:t>Body Level Four</a:t>
            </a:r>
          </a:p>
          <a:p>
            <a:pPr lvl="4"/>
            <a:r>
              <a:t>Body Level Five</a:t>
            </a:r>
          </a:p>
        </p:txBody>
      </p:sp>
      <p:sp>
        <p:nvSpPr>
          <p:cNvPr id="145" name="Slide Number"/>
          <p:cNvSpPr txBox="1">
            <a:spLocks noGrp="1"/>
          </p:cNvSpPr>
          <p:nvPr>
            <p:ph type="sldNum" sz="quarter" idx="2"/>
          </p:nvPr>
        </p:nvSpPr>
        <p:spPr>
          <a:xfrm>
            <a:off x="5929312" y="6509742"/>
            <a:ext cx="291747" cy="297389"/>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074250877"/>
      </p:ext>
    </p:extLst>
  </p:cSld>
  <p:clrMapOvr>
    <a:masterClrMapping/>
  </p:clrMapOvr>
  <p:transition spd="med"/>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76D8F-AE59-476A-AC42-5AE64EB280D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EABB46A-5E86-4128-97FB-832CB75057E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F562989-EFDA-4987-A660-E3DCA534C197}"/>
              </a:ext>
            </a:extLst>
          </p:cNvPr>
          <p:cNvSpPr>
            <a:spLocks noGrp="1"/>
          </p:cNvSpPr>
          <p:nvPr>
            <p:ph type="dt" sz="half" idx="10"/>
          </p:nvPr>
        </p:nvSpPr>
        <p:spPr/>
        <p:txBody>
          <a:bodyPr/>
          <a:lstStyle/>
          <a:p>
            <a:fld id="{DAC72028-4593-453D-9E1A-FA33C7A9A400}" type="datetimeFigureOut">
              <a:rPr lang="en-US" smtClean="0"/>
              <a:t>10/23/2020</a:t>
            </a:fld>
            <a:endParaRPr lang="en-US"/>
          </a:p>
        </p:txBody>
      </p:sp>
      <p:sp>
        <p:nvSpPr>
          <p:cNvPr id="5" name="Footer Placeholder 4">
            <a:extLst>
              <a:ext uri="{FF2B5EF4-FFF2-40B4-BE49-F238E27FC236}">
                <a16:creationId xmlns:a16="http://schemas.microsoft.com/office/drawing/2014/main" id="{EF0AEC95-01F2-4C98-8428-B800C681A6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EF1BD4-8F4C-407D-A838-FFF0C043B1B1}"/>
              </a:ext>
            </a:extLst>
          </p:cNvPr>
          <p:cNvSpPr>
            <a:spLocks noGrp="1"/>
          </p:cNvSpPr>
          <p:nvPr>
            <p:ph type="sldNum" sz="quarter" idx="12"/>
          </p:nvPr>
        </p:nvSpPr>
        <p:spPr/>
        <p:txBody>
          <a:bodyPr/>
          <a:lstStyle/>
          <a:p>
            <a:fld id="{58481784-3475-4B7D-B659-1445F0E49B21}" type="slidenum">
              <a:rPr lang="en-US" smtClean="0"/>
              <a:t>‹#›</a:t>
            </a:fld>
            <a:endParaRPr lang="en-US"/>
          </a:p>
        </p:txBody>
      </p:sp>
    </p:spTree>
    <p:extLst>
      <p:ext uri="{BB962C8B-B14F-4D97-AF65-F5344CB8AC3E}">
        <p14:creationId xmlns:p14="http://schemas.microsoft.com/office/powerpoint/2010/main" val="394660988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27168-4656-4586-B4E8-EA439ABF420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2F03E7-6A22-435A-AA7E-650373700B7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3E3B6A-82CD-4B5C-8C38-65ABC1BEA902}"/>
              </a:ext>
            </a:extLst>
          </p:cNvPr>
          <p:cNvSpPr>
            <a:spLocks noGrp="1"/>
          </p:cNvSpPr>
          <p:nvPr>
            <p:ph type="dt" sz="half" idx="10"/>
          </p:nvPr>
        </p:nvSpPr>
        <p:spPr/>
        <p:txBody>
          <a:bodyPr/>
          <a:lstStyle/>
          <a:p>
            <a:fld id="{DAC72028-4593-453D-9E1A-FA33C7A9A400}" type="datetimeFigureOut">
              <a:rPr lang="en-US" smtClean="0"/>
              <a:t>10/23/2020</a:t>
            </a:fld>
            <a:endParaRPr lang="en-US"/>
          </a:p>
        </p:txBody>
      </p:sp>
      <p:sp>
        <p:nvSpPr>
          <p:cNvPr id="5" name="Footer Placeholder 4">
            <a:extLst>
              <a:ext uri="{FF2B5EF4-FFF2-40B4-BE49-F238E27FC236}">
                <a16:creationId xmlns:a16="http://schemas.microsoft.com/office/drawing/2014/main" id="{BFEBA530-7859-4022-9043-CC220F8981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8524C4-CD7A-48C0-BE94-3CB4D6DB5724}"/>
              </a:ext>
            </a:extLst>
          </p:cNvPr>
          <p:cNvSpPr>
            <a:spLocks noGrp="1"/>
          </p:cNvSpPr>
          <p:nvPr>
            <p:ph type="sldNum" sz="quarter" idx="12"/>
          </p:nvPr>
        </p:nvSpPr>
        <p:spPr/>
        <p:txBody>
          <a:bodyPr/>
          <a:lstStyle/>
          <a:p>
            <a:fld id="{58481784-3475-4B7D-B659-1445F0E49B21}" type="slidenum">
              <a:rPr lang="en-US" smtClean="0"/>
              <a:t>‹#›</a:t>
            </a:fld>
            <a:endParaRPr lang="en-US"/>
          </a:p>
        </p:txBody>
      </p:sp>
    </p:spTree>
    <p:extLst>
      <p:ext uri="{BB962C8B-B14F-4D97-AF65-F5344CB8AC3E}">
        <p14:creationId xmlns:p14="http://schemas.microsoft.com/office/powerpoint/2010/main" val="61420906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3C19D-1BB0-41AB-ABF8-65C5A367CEF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87E94F7-0E3C-47E4-ABCA-5FB4CD021F0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DE8D972-01E3-40D7-91E3-333E98CC7923}"/>
              </a:ext>
            </a:extLst>
          </p:cNvPr>
          <p:cNvSpPr>
            <a:spLocks noGrp="1"/>
          </p:cNvSpPr>
          <p:nvPr>
            <p:ph type="dt" sz="half" idx="10"/>
          </p:nvPr>
        </p:nvSpPr>
        <p:spPr/>
        <p:txBody>
          <a:bodyPr/>
          <a:lstStyle/>
          <a:p>
            <a:fld id="{DAC72028-4593-453D-9E1A-FA33C7A9A400}" type="datetimeFigureOut">
              <a:rPr lang="en-US" smtClean="0"/>
              <a:t>10/23/2020</a:t>
            </a:fld>
            <a:endParaRPr lang="en-US"/>
          </a:p>
        </p:txBody>
      </p:sp>
      <p:sp>
        <p:nvSpPr>
          <p:cNvPr id="5" name="Footer Placeholder 4">
            <a:extLst>
              <a:ext uri="{FF2B5EF4-FFF2-40B4-BE49-F238E27FC236}">
                <a16:creationId xmlns:a16="http://schemas.microsoft.com/office/drawing/2014/main" id="{A2E25577-EB5D-405C-A9E7-0959368699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B18F5E-45E2-4BB0-8825-7B1B11AA0995}"/>
              </a:ext>
            </a:extLst>
          </p:cNvPr>
          <p:cNvSpPr>
            <a:spLocks noGrp="1"/>
          </p:cNvSpPr>
          <p:nvPr>
            <p:ph type="sldNum" sz="quarter" idx="12"/>
          </p:nvPr>
        </p:nvSpPr>
        <p:spPr/>
        <p:txBody>
          <a:bodyPr/>
          <a:lstStyle/>
          <a:p>
            <a:fld id="{58481784-3475-4B7D-B659-1445F0E49B21}" type="slidenum">
              <a:rPr lang="en-US" smtClean="0"/>
              <a:t>‹#›</a:t>
            </a:fld>
            <a:endParaRPr lang="en-US"/>
          </a:p>
        </p:txBody>
      </p:sp>
    </p:spTree>
    <p:extLst>
      <p:ext uri="{BB962C8B-B14F-4D97-AF65-F5344CB8AC3E}">
        <p14:creationId xmlns:p14="http://schemas.microsoft.com/office/powerpoint/2010/main" val="359991137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27659-2666-4BB9-8D09-17346D29CEC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13FA4A-8216-4C79-B2A2-F67F6F2578E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11E6CFC-F8D2-4EEC-91BC-B3F503A0EC3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000A6D7-CF60-4D10-AA0B-81A96F8ED066}"/>
              </a:ext>
            </a:extLst>
          </p:cNvPr>
          <p:cNvSpPr>
            <a:spLocks noGrp="1"/>
          </p:cNvSpPr>
          <p:nvPr>
            <p:ph type="dt" sz="half" idx="10"/>
          </p:nvPr>
        </p:nvSpPr>
        <p:spPr/>
        <p:txBody>
          <a:bodyPr/>
          <a:lstStyle/>
          <a:p>
            <a:fld id="{DAC72028-4593-453D-9E1A-FA33C7A9A400}" type="datetimeFigureOut">
              <a:rPr lang="en-US" smtClean="0"/>
              <a:t>10/23/2020</a:t>
            </a:fld>
            <a:endParaRPr lang="en-US"/>
          </a:p>
        </p:txBody>
      </p:sp>
      <p:sp>
        <p:nvSpPr>
          <p:cNvPr id="6" name="Footer Placeholder 5">
            <a:extLst>
              <a:ext uri="{FF2B5EF4-FFF2-40B4-BE49-F238E27FC236}">
                <a16:creationId xmlns:a16="http://schemas.microsoft.com/office/drawing/2014/main" id="{1F16DEBE-951A-4D7C-805A-18068684173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7DCE60-0218-4791-AB8F-B5FD34DE0F73}"/>
              </a:ext>
            </a:extLst>
          </p:cNvPr>
          <p:cNvSpPr>
            <a:spLocks noGrp="1"/>
          </p:cNvSpPr>
          <p:nvPr>
            <p:ph type="sldNum" sz="quarter" idx="12"/>
          </p:nvPr>
        </p:nvSpPr>
        <p:spPr/>
        <p:txBody>
          <a:bodyPr/>
          <a:lstStyle/>
          <a:p>
            <a:fld id="{58481784-3475-4B7D-B659-1445F0E49B21}" type="slidenum">
              <a:rPr lang="en-US" smtClean="0"/>
              <a:t>‹#›</a:t>
            </a:fld>
            <a:endParaRPr lang="en-US"/>
          </a:p>
        </p:txBody>
      </p:sp>
    </p:spTree>
    <p:extLst>
      <p:ext uri="{BB962C8B-B14F-4D97-AF65-F5344CB8AC3E}">
        <p14:creationId xmlns:p14="http://schemas.microsoft.com/office/powerpoint/2010/main" val="52814925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1F9B3-4874-4A24-B068-9379F5F3367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C7AF289-097C-4156-8FDB-747AEF4DF5A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0A2BD75-C6F3-4FD2-8C76-3B0CA7FFF05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ED4844D-D94D-4D72-B8C1-1B1F5C5D558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347D452-F9C4-455C-880A-3A79D3ED39D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173CB4B-6405-490C-90E9-811D29B61D37}"/>
              </a:ext>
            </a:extLst>
          </p:cNvPr>
          <p:cNvSpPr>
            <a:spLocks noGrp="1"/>
          </p:cNvSpPr>
          <p:nvPr>
            <p:ph type="dt" sz="half" idx="10"/>
          </p:nvPr>
        </p:nvSpPr>
        <p:spPr/>
        <p:txBody>
          <a:bodyPr/>
          <a:lstStyle/>
          <a:p>
            <a:fld id="{DAC72028-4593-453D-9E1A-FA33C7A9A400}" type="datetimeFigureOut">
              <a:rPr lang="en-US" smtClean="0"/>
              <a:t>10/23/2020</a:t>
            </a:fld>
            <a:endParaRPr lang="en-US"/>
          </a:p>
        </p:txBody>
      </p:sp>
      <p:sp>
        <p:nvSpPr>
          <p:cNvPr id="8" name="Footer Placeholder 7">
            <a:extLst>
              <a:ext uri="{FF2B5EF4-FFF2-40B4-BE49-F238E27FC236}">
                <a16:creationId xmlns:a16="http://schemas.microsoft.com/office/drawing/2014/main" id="{6EB2783B-AF6B-4009-9B4F-63D087746ED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7CFACF7-74E7-48BB-8003-6390D8D731EB}"/>
              </a:ext>
            </a:extLst>
          </p:cNvPr>
          <p:cNvSpPr>
            <a:spLocks noGrp="1"/>
          </p:cNvSpPr>
          <p:nvPr>
            <p:ph type="sldNum" sz="quarter" idx="12"/>
          </p:nvPr>
        </p:nvSpPr>
        <p:spPr/>
        <p:txBody>
          <a:bodyPr/>
          <a:lstStyle/>
          <a:p>
            <a:fld id="{58481784-3475-4B7D-B659-1445F0E49B21}" type="slidenum">
              <a:rPr lang="en-US" smtClean="0"/>
              <a:t>‹#›</a:t>
            </a:fld>
            <a:endParaRPr lang="en-US"/>
          </a:p>
        </p:txBody>
      </p:sp>
    </p:spTree>
    <p:extLst>
      <p:ext uri="{BB962C8B-B14F-4D97-AF65-F5344CB8AC3E}">
        <p14:creationId xmlns:p14="http://schemas.microsoft.com/office/powerpoint/2010/main" val="79845601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B0E37-C66B-4B29-9D36-180A7D84541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A477E35-E969-45DD-90F3-7EF417E69211}"/>
              </a:ext>
            </a:extLst>
          </p:cNvPr>
          <p:cNvSpPr>
            <a:spLocks noGrp="1"/>
          </p:cNvSpPr>
          <p:nvPr>
            <p:ph type="dt" sz="half" idx="10"/>
          </p:nvPr>
        </p:nvSpPr>
        <p:spPr/>
        <p:txBody>
          <a:bodyPr/>
          <a:lstStyle/>
          <a:p>
            <a:fld id="{DAC72028-4593-453D-9E1A-FA33C7A9A400}" type="datetimeFigureOut">
              <a:rPr lang="en-US" smtClean="0"/>
              <a:t>10/23/2020</a:t>
            </a:fld>
            <a:endParaRPr lang="en-US"/>
          </a:p>
        </p:txBody>
      </p:sp>
      <p:sp>
        <p:nvSpPr>
          <p:cNvPr id="4" name="Footer Placeholder 3">
            <a:extLst>
              <a:ext uri="{FF2B5EF4-FFF2-40B4-BE49-F238E27FC236}">
                <a16:creationId xmlns:a16="http://schemas.microsoft.com/office/drawing/2014/main" id="{5B5AF548-E495-4BBD-836E-E435DD6A48B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62BF8EF-A4A1-4CC2-95BB-0CB06CA93310}"/>
              </a:ext>
            </a:extLst>
          </p:cNvPr>
          <p:cNvSpPr>
            <a:spLocks noGrp="1"/>
          </p:cNvSpPr>
          <p:nvPr>
            <p:ph type="sldNum" sz="quarter" idx="12"/>
          </p:nvPr>
        </p:nvSpPr>
        <p:spPr/>
        <p:txBody>
          <a:bodyPr/>
          <a:lstStyle/>
          <a:p>
            <a:fld id="{58481784-3475-4B7D-B659-1445F0E49B21}" type="slidenum">
              <a:rPr lang="en-US" smtClean="0"/>
              <a:t>‹#›</a:t>
            </a:fld>
            <a:endParaRPr lang="en-US"/>
          </a:p>
        </p:txBody>
      </p:sp>
    </p:spTree>
    <p:extLst>
      <p:ext uri="{BB962C8B-B14F-4D97-AF65-F5344CB8AC3E}">
        <p14:creationId xmlns:p14="http://schemas.microsoft.com/office/powerpoint/2010/main" val="148704649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0D270D0-DCC3-4CCD-A746-929EE320DD62}"/>
              </a:ext>
            </a:extLst>
          </p:cNvPr>
          <p:cNvSpPr>
            <a:spLocks noGrp="1"/>
          </p:cNvSpPr>
          <p:nvPr>
            <p:ph type="dt" sz="half" idx="10"/>
          </p:nvPr>
        </p:nvSpPr>
        <p:spPr/>
        <p:txBody>
          <a:bodyPr/>
          <a:lstStyle/>
          <a:p>
            <a:fld id="{DAC72028-4593-453D-9E1A-FA33C7A9A400}" type="datetimeFigureOut">
              <a:rPr lang="en-US" smtClean="0"/>
              <a:t>10/23/2020</a:t>
            </a:fld>
            <a:endParaRPr lang="en-US"/>
          </a:p>
        </p:txBody>
      </p:sp>
      <p:sp>
        <p:nvSpPr>
          <p:cNvPr id="3" name="Footer Placeholder 2">
            <a:extLst>
              <a:ext uri="{FF2B5EF4-FFF2-40B4-BE49-F238E27FC236}">
                <a16:creationId xmlns:a16="http://schemas.microsoft.com/office/drawing/2014/main" id="{AAF974BA-6247-488E-8769-95003376A53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8FD3688-E992-4A80-89A2-5B8DBC58ABFF}"/>
              </a:ext>
            </a:extLst>
          </p:cNvPr>
          <p:cNvSpPr>
            <a:spLocks noGrp="1"/>
          </p:cNvSpPr>
          <p:nvPr>
            <p:ph type="sldNum" sz="quarter" idx="12"/>
          </p:nvPr>
        </p:nvSpPr>
        <p:spPr/>
        <p:txBody>
          <a:bodyPr/>
          <a:lstStyle/>
          <a:p>
            <a:fld id="{58481784-3475-4B7D-B659-1445F0E49B21}" type="slidenum">
              <a:rPr lang="en-US" smtClean="0"/>
              <a:t>‹#›</a:t>
            </a:fld>
            <a:endParaRPr lang="en-US"/>
          </a:p>
        </p:txBody>
      </p:sp>
    </p:spTree>
    <p:extLst>
      <p:ext uri="{BB962C8B-B14F-4D97-AF65-F5344CB8AC3E}">
        <p14:creationId xmlns:p14="http://schemas.microsoft.com/office/powerpoint/2010/main" val="102855791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D33D9-CB43-4353-AB2D-908C33EDAB7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E8E9F42-7FD5-4125-8735-E6BF82AF606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94C4647-F260-4A81-A3D6-0741A33A7C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C69047-4C13-4F66-A1CA-1AB1B8C9FDC3}"/>
              </a:ext>
            </a:extLst>
          </p:cNvPr>
          <p:cNvSpPr>
            <a:spLocks noGrp="1"/>
          </p:cNvSpPr>
          <p:nvPr>
            <p:ph type="dt" sz="half" idx="10"/>
          </p:nvPr>
        </p:nvSpPr>
        <p:spPr/>
        <p:txBody>
          <a:bodyPr/>
          <a:lstStyle/>
          <a:p>
            <a:fld id="{DAC72028-4593-453D-9E1A-FA33C7A9A400}" type="datetimeFigureOut">
              <a:rPr lang="en-US" smtClean="0"/>
              <a:t>10/23/2020</a:t>
            </a:fld>
            <a:endParaRPr lang="en-US"/>
          </a:p>
        </p:txBody>
      </p:sp>
      <p:sp>
        <p:nvSpPr>
          <p:cNvPr id="6" name="Footer Placeholder 5">
            <a:extLst>
              <a:ext uri="{FF2B5EF4-FFF2-40B4-BE49-F238E27FC236}">
                <a16:creationId xmlns:a16="http://schemas.microsoft.com/office/drawing/2014/main" id="{7DBB5079-1C2D-46D1-B032-5106284C81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408387-E8B5-4E61-90F6-C5ACC95C8674}"/>
              </a:ext>
            </a:extLst>
          </p:cNvPr>
          <p:cNvSpPr>
            <a:spLocks noGrp="1"/>
          </p:cNvSpPr>
          <p:nvPr>
            <p:ph type="sldNum" sz="quarter" idx="12"/>
          </p:nvPr>
        </p:nvSpPr>
        <p:spPr/>
        <p:txBody>
          <a:bodyPr/>
          <a:lstStyle/>
          <a:p>
            <a:fld id="{58481784-3475-4B7D-B659-1445F0E49B21}" type="slidenum">
              <a:rPr lang="en-US" smtClean="0"/>
              <a:t>‹#›</a:t>
            </a:fld>
            <a:endParaRPr lang="en-US"/>
          </a:p>
        </p:txBody>
      </p:sp>
    </p:spTree>
    <p:extLst>
      <p:ext uri="{BB962C8B-B14F-4D97-AF65-F5344CB8AC3E}">
        <p14:creationId xmlns:p14="http://schemas.microsoft.com/office/powerpoint/2010/main" val="328799818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9744A-39A1-4BDD-8151-6A0D1F69AD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2E9D931-6016-4494-84F4-C1A5CF1B39A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533772C-D12D-4424-905F-894DCAE4EF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1731BD-B336-429C-B17F-A9BE1AE76A1C}"/>
              </a:ext>
            </a:extLst>
          </p:cNvPr>
          <p:cNvSpPr>
            <a:spLocks noGrp="1"/>
          </p:cNvSpPr>
          <p:nvPr>
            <p:ph type="dt" sz="half" idx="10"/>
          </p:nvPr>
        </p:nvSpPr>
        <p:spPr/>
        <p:txBody>
          <a:bodyPr/>
          <a:lstStyle/>
          <a:p>
            <a:fld id="{DAC72028-4593-453D-9E1A-FA33C7A9A400}" type="datetimeFigureOut">
              <a:rPr lang="en-US" smtClean="0"/>
              <a:t>10/23/2020</a:t>
            </a:fld>
            <a:endParaRPr lang="en-US"/>
          </a:p>
        </p:txBody>
      </p:sp>
      <p:sp>
        <p:nvSpPr>
          <p:cNvPr id="6" name="Footer Placeholder 5">
            <a:extLst>
              <a:ext uri="{FF2B5EF4-FFF2-40B4-BE49-F238E27FC236}">
                <a16:creationId xmlns:a16="http://schemas.microsoft.com/office/drawing/2014/main" id="{F644B323-9902-45BD-B1D9-79AF498DC2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5734C6F-26C7-4537-9BE1-AFF7997644EF}"/>
              </a:ext>
            </a:extLst>
          </p:cNvPr>
          <p:cNvSpPr>
            <a:spLocks noGrp="1"/>
          </p:cNvSpPr>
          <p:nvPr>
            <p:ph type="sldNum" sz="quarter" idx="12"/>
          </p:nvPr>
        </p:nvSpPr>
        <p:spPr/>
        <p:txBody>
          <a:bodyPr/>
          <a:lstStyle/>
          <a:p>
            <a:fld id="{58481784-3475-4B7D-B659-1445F0E49B21}" type="slidenum">
              <a:rPr lang="en-US" smtClean="0"/>
              <a:t>‹#›</a:t>
            </a:fld>
            <a:endParaRPr lang="en-US"/>
          </a:p>
        </p:txBody>
      </p:sp>
    </p:spTree>
    <p:extLst>
      <p:ext uri="{BB962C8B-B14F-4D97-AF65-F5344CB8AC3E}">
        <p14:creationId xmlns:p14="http://schemas.microsoft.com/office/powerpoint/2010/main" val="134898186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BEEB4-49CE-4D1F-BC85-3154A25E365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F09C8FD-4D11-4DBF-AE07-4313B7D4029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A534BD-1986-4F77-8CC2-B62152DD8E55}"/>
              </a:ext>
            </a:extLst>
          </p:cNvPr>
          <p:cNvSpPr>
            <a:spLocks noGrp="1"/>
          </p:cNvSpPr>
          <p:nvPr>
            <p:ph type="dt" sz="half" idx="10"/>
          </p:nvPr>
        </p:nvSpPr>
        <p:spPr/>
        <p:txBody>
          <a:bodyPr/>
          <a:lstStyle/>
          <a:p>
            <a:fld id="{DAC72028-4593-453D-9E1A-FA33C7A9A400}" type="datetimeFigureOut">
              <a:rPr lang="en-US" smtClean="0"/>
              <a:t>10/23/2020</a:t>
            </a:fld>
            <a:endParaRPr lang="en-US"/>
          </a:p>
        </p:txBody>
      </p:sp>
      <p:sp>
        <p:nvSpPr>
          <p:cNvPr id="5" name="Footer Placeholder 4">
            <a:extLst>
              <a:ext uri="{FF2B5EF4-FFF2-40B4-BE49-F238E27FC236}">
                <a16:creationId xmlns:a16="http://schemas.microsoft.com/office/drawing/2014/main" id="{4E3728C7-D908-4EA7-B93B-08DC23C713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9F2D85-EE41-42B7-A11C-C8D84EAEC0E8}"/>
              </a:ext>
            </a:extLst>
          </p:cNvPr>
          <p:cNvSpPr>
            <a:spLocks noGrp="1"/>
          </p:cNvSpPr>
          <p:nvPr>
            <p:ph type="sldNum" sz="quarter" idx="12"/>
          </p:nvPr>
        </p:nvSpPr>
        <p:spPr/>
        <p:txBody>
          <a:bodyPr/>
          <a:lstStyle/>
          <a:p>
            <a:fld id="{58481784-3475-4B7D-B659-1445F0E49B21}" type="slidenum">
              <a:rPr lang="en-US" smtClean="0"/>
              <a:t>‹#›</a:t>
            </a:fld>
            <a:endParaRPr lang="en-US"/>
          </a:p>
        </p:txBody>
      </p:sp>
    </p:spTree>
    <p:extLst>
      <p:ext uri="{BB962C8B-B14F-4D97-AF65-F5344CB8AC3E}">
        <p14:creationId xmlns:p14="http://schemas.microsoft.com/office/powerpoint/2010/main" val="125406013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93A0969-D8DD-4A0D-BBDB-9D903DFAF6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767B09E-E315-4156-BD49-A3B016BB8F5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F5CA7E-8602-451F-9DB2-16E9CAE1FEE0}"/>
              </a:ext>
            </a:extLst>
          </p:cNvPr>
          <p:cNvSpPr>
            <a:spLocks noGrp="1"/>
          </p:cNvSpPr>
          <p:nvPr>
            <p:ph type="dt" sz="half" idx="10"/>
          </p:nvPr>
        </p:nvSpPr>
        <p:spPr/>
        <p:txBody>
          <a:bodyPr/>
          <a:lstStyle/>
          <a:p>
            <a:fld id="{DAC72028-4593-453D-9E1A-FA33C7A9A400}" type="datetimeFigureOut">
              <a:rPr lang="en-US" smtClean="0"/>
              <a:t>10/23/2020</a:t>
            </a:fld>
            <a:endParaRPr lang="en-US"/>
          </a:p>
        </p:txBody>
      </p:sp>
      <p:sp>
        <p:nvSpPr>
          <p:cNvPr id="5" name="Footer Placeholder 4">
            <a:extLst>
              <a:ext uri="{FF2B5EF4-FFF2-40B4-BE49-F238E27FC236}">
                <a16:creationId xmlns:a16="http://schemas.microsoft.com/office/drawing/2014/main" id="{B015E36C-3D40-4108-9CF5-FAB68A03F3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CFE560-BC26-4A73-9D5C-2D8782D9CC84}"/>
              </a:ext>
            </a:extLst>
          </p:cNvPr>
          <p:cNvSpPr>
            <a:spLocks noGrp="1"/>
          </p:cNvSpPr>
          <p:nvPr>
            <p:ph type="sldNum" sz="quarter" idx="12"/>
          </p:nvPr>
        </p:nvSpPr>
        <p:spPr/>
        <p:txBody>
          <a:bodyPr/>
          <a:lstStyle/>
          <a:p>
            <a:fld id="{58481784-3475-4B7D-B659-1445F0E49B21}" type="slidenum">
              <a:rPr lang="en-US" smtClean="0"/>
              <a:t>‹#›</a:t>
            </a:fld>
            <a:endParaRPr lang="en-US"/>
          </a:p>
        </p:txBody>
      </p:sp>
    </p:spTree>
    <p:extLst>
      <p:ext uri="{BB962C8B-B14F-4D97-AF65-F5344CB8AC3E}">
        <p14:creationId xmlns:p14="http://schemas.microsoft.com/office/powerpoint/2010/main" val="42438716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5" name="Picture 7" descr="cover_header"/>
          <p:cNvPicPr>
            <a:picLocks noChangeAspect="1" noChangeArrowheads="1"/>
          </p:cNvPicPr>
          <p:nvPr userDrawn="1"/>
        </p:nvPicPr>
        <p:blipFill>
          <a:blip r:embed="rId2">
            <a:extLst>
              <a:ext uri="{28A0092B-C50C-407E-A947-70E740481C1C}">
                <a14:useLocalDpi xmlns:a14="http://schemas.microsoft.com/office/drawing/2010/main" val="0"/>
              </a:ext>
            </a:extLst>
          </a:blip>
          <a:srcRect r="7268"/>
          <a:stretch>
            <a:fillRect/>
          </a:stretch>
        </p:blipFill>
        <p:spPr bwMode="gray">
          <a:xfrm>
            <a:off x="-13469" y="-18209"/>
            <a:ext cx="12205471" cy="958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12"/>
          <p:cNvSpPr>
            <a:spLocks noChangeArrowheads="1"/>
          </p:cNvSpPr>
          <p:nvPr userDrawn="1"/>
        </p:nvSpPr>
        <p:spPr bwMode="auto">
          <a:xfrm>
            <a:off x="1" y="3885471"/>
            <a:ext cx="12192000" cy="2976563"/>
          </a:xfrm>
          <a:prstGeom prst="rect">
            <a:avLst/>
          </a:prstGeom>
          <a:solidFill>
            <a:srgbClr val="0081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8801" tIns="54403" rIns="108801" bIns="54403" anchor="ctr"/>
          <a:lstStyle/>
          <a:p>
            <a:pPr algn="ctr" defTabSz="1086695" eaLnBrk="0" hangingPunct="0"/>
            <a:endParaRPr lang="en-US" sz="2400">
              <a:solidFill>
                <a:schemeClr val="bg1"/>
              </a:solidFill>
            </a:endParaRPr>
          </a:p>
        </p:txBody>
      </p:sp>
      <p:sp>
        <p:nvSpPr>
          <p:cNvPr id="8" name="Rectangle 2"/>
          <p:cNvSpPr>
            <a:spLocks noGrp="1" noChangeArrowheads="1"/>
          </p:cNvSpPr>
          <p:nvPr>
            <p:ph type="ctrTitle"/>
          </p:nvPr>
        </p:nvSpPr>
        <p:spPr>
          <a:xfrm>
            <a:off x="820467" y="1148428"/>
            <a:ext cx="10363604" cy="1470421"/>
          </a:xfrm>
          <a:prstGeom prst="rect">
            <a:avLst/>
          </a:prstGeom>
        </p:spPr>
        <p:txBody>
          <a:bodyPr/>
          <a:lstStyle>
            <a:lvl1pPr>
              <a:defRPr sz="3600" baseline="0">
                <a:solidFill>
                  <a:srgbClr val="0081CC"/>
                </a:solidFill>
              </a:defRPr>
            </a:lvl1pPr>
          </a:lstStyle>
          <a:p>
            <a:r>
              <a:rPr lang="en-US" dirty="0"/>
              <a:t>Click to edit Master title style</a:t>
            </a:r>
          </a:p>
        </p:txBody>
      </p:sp>
      <p:sp>
        <p:nvSpPr>
          <p:cNvPr id="9" name="Rectangle 3"/>
          <p:cNvSpPr>
            <a:spLocks noGrp="1" noChangeArrowheads="1"/>
          </p:cNvSpPr>
          <p:nvPr>
            <p:ph type="subTitle" idx="1"/>
          </p:nvPr>
        </p:nvSpPr>
        <p:spPr bwMode="gray">
          <a:xfrm>
            <a:off x="820462" y="4191005"/>
            <a:ext cx="8533191" cy="1882676"/>
          </a:xfrm>
        </p:spPr>
        <p:txBody>
          <a:bodyPr/>
          <a:lstStyle>
            <a:lvl1pPr marL="0" indent="0">
              <a:lnSpc>
                <a:spcPts val="2027"/>
              </a:lnSpc>
              <a:buFont typeface="Arial" charset="0"/>
              <a:buNone/>
              <a:defRPr sz="1600">
                <a:solidFill>
                  <a:schemeClr val="bg1"/>
                </a:solidFill>
              </a:defRPr>
            </a:lvl1pPr>
          </a:lstStyle>
          <a:p>
            <a:r>
              <a:rPr lang="en-US" dirty="0"/>
              <a:t>Click to edit Master subtitle style</a:t>
            </a:r>
          </a:p>
        </p:txBody>
      </p:sp>
    </p:spTree>
    <p:extLst>
      <p:ext uri="{BB962C8B-B14F-4D97-AF65-F5344CB8AC3E}">
        <p14:creationId xmlns:p14="http://schemas.microsoft.com/office/powerpoint/2010/main" val="89792401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6522" y="46007"/>
            <a:ext cx="11858444" cy="690568"/>
          </a:xfrm>
          <a:prstGeom prst="rect">
            <a:avLst/>
          </a:prstGeom>
        </p:spPr>
        <p:txBody>
          <a:bodyPr/>
          <a:lstStyle/>
          <a:p>
            <a:r>
              <a:rPr lang="en-US"/>
              <a:t>Click to edit Master title style</a:t>
            </a:r>
          </a:p>
        </p:txBody>
      </p:sp>
      <p:sp>
        <p:nvSpPr>
          <p:cNvPr id="3" name="Content Placeholder 2"/>
          <p:cNvSpPr>
            <a:spLocks noGrp="1"/>
          </p:cNvSpPr>
          <p:nvPr>
            <p:ph idx="1"/>
          </p:nvPr>
        </p:nvSpPr>
        <p:spPr/>
        <p:txBody>
          <a:bodyPr/>
          <a:lstStyle>
            <a:lvl2pPr marL="549281" indent="-308546">
              <a:defRPr/>
            </a:lvl2pPr>
            <a:lvl3pPr marL="533387" indent="-126997">
              <a:tabLst/>
              <a:defRPr sz="1733"/>
            </a:lvl3pPr>
            <a:lvl4pPr marL="854436" indent="183094">
              <a:defRPr/>
            </a:lvl4pPr>
            <a:lvl5pPr marL="1342685" indent="-183094">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Box 4"/>
          <p:cNvSpPr txBox="1"/>
          <p:nvPr userDrawn="1"/>
        </p:nvSpPr>
        <p:spPr>
          <a:xfrm>
            <a:off x="5476297" y="6435046"/>
            <a:ext cx="2467444" cy="338554"/>
          </a:xfrm>
          <a:prstGeom prst="rect">
            <a:avLst/>
          </a:prstGeom>
          <a:noFill/>
        </p:spPr>
        <p:txBody>
          <a:bodyPr wrap="square" rtlCol="0">
            <a:spAutoFit/>
          </a:bodyPr>
          <a:lstStyle/>
          <a:p>
            <a:pPr algn="l"/>
            <a:r>
              <a:rPr lang="en-US" sz="1600" dirty="0"/>
              <a:t>© Rajgopal</a:t>
            </a:r>
          </a:p>
        </p:txBody>
      </p:sp>
    </p:spTree>
    <p:extLst>
      <p:ext uri="{BB962C8B-B14F-4D97-AF65-F5344CB8AC3E}">
        <p14:creationId xmlns:p14="http://schemas.microsoft.com/office/powerpoint/2010/main" val="412230753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62188" y="151285"/>
            <a:ext cx="10011833" cy="539284"/>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61940" y="1479180"/>
            <a:ext cx="5334000" cy="4857751"/>
          </a:xfrm>
        </p:spPr>
        <p:txBody>
          <a:bodyPr/>
          <a:lstStyle>
            <a:lvl1pPr>
              <a:defRPr sz="2933"/>
            </a:lvl1pPr>
            <a:lvl2pPr>
              <a:defRPr sz="2533"/>
            </a:lvl2pPr>
            <a:lvl3pPr>
              <a:defRPr sz="2133"/>
            </a:lvl3pPr>
            <a:lvl4pPr>
              <a:defRPr sz="1867"/>
            </a:lvl4pPr>
            <a:lvl5pPr>
              <a:defRPr sz="1867"/>
            </a:lvl5pPr>
            <a:lvl6pPr>
              <a:defRPr sz="1867"/>
            </a:lvl6pPr>
            <a:lvl7pPr>
              <a:defRPr sz="1867"/>
            </a:lvl7pPr>
            <a:lvl8pPr>
              <a:defRPr sz="1867"/>
            </a:lvl8pPr>
            <a:lvl9pPr>
              <a:defRPr sz="18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80668" y="1479180"/>
            <a:ext cx="5334000" cy="4857751"/>
          </a:xfrm>
        </p:spPr>
        <p:txBody>
          <a:bodyPr/>
          <a:lstStyle>
            <a:lvl1pPr>
              <a:defRPr sz="2933"/>
            </a:lvl1pPr>
            <a:lvl2pPr>
              <a:defRPr sz="2533"/>
            </a:lvl2pPr>
            <a:lvl3pPr>
              <a:defRPr sz="2133"/>
            </a:lvl3pPr>
            <a:lvl4pPr>
              <a:defRPr sz="1867"/>
            </a:lvl4pPr>
            <a:lvl5pPr>
              <a:defRPr sz="1867"/>
            </a:lvl5pPr>
            <a:lvl6pPr>
              <a:defRPr sz="1867"/>
            </a:lvl6pPr>
            <a:lvl7pPr>
              <a:defRPr sz="1867"/>
            </a:lvl7pPr>
            <a:lvl8pPr>
              <a:defRPr sz="1867"/>
            </a:lvl8pPr>
            <a:lvl9pPr>
              <a:defRPr sz="1867"/>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p:cNvSpPr txBox="1"/>
          <p:nvPr userDrawn="1"/>
        </p:nvSpPr>
        <p:spPr>
          <a:xfrm>
            <a:off x="5069669" y="6488668"/>
            <a:ext cx="9079369" cy="338554"/>
          </a:xfrm>
          <a:prstGeom prst="rect">
            <a:avLst/>
          </a:prstGeom>
          <a:noFill/>
        </p:spPr>
        <p:txBody>
          <a:bodyPr wrap="square" rtlCol="0">
            <a:spAutoFit/>
          </a:bodyPr>
          <a:lstStyle/>
          <a:p>
            <a:pPr algn="l"/>
            <a:r>
              <a:rPr lang="en-US" sz="1600" dirty="0"/>
              <a:t>© Rajgopal</a:t>
            </a:r>
          </a:p>
        </p:txBody>
      </p:sp>
    </p:spTree>
    <p:extLst>
      <p:ext uri="{BB962C8B-B14F-4D97-AF65-F5344CB8AC3E}">
        <p14:creationId xmlns:p14="http://schemas.microsoft.com/office/powerpoint/2010/main" val="366199056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062188" y="109262"/>
            <a:ext cx="10011833" cy="539284"/>
          </a:xfrm>
          <a:prstGeom prst="rect">
            <a:avLst/>
          </a:prstGeom>
        </p:spPr>
        <p:txBody>
          <a:bodyPr/>
          <a:lstStyle/>
          <a:p>
            <a:r>
              <a:rPr lang="en-US"/>
              <a:t>Click to edit Master title style</a:t>
            </a:r>
          </a:p>
        </p:txBody>
      </p:sp>
      <p:sp>
        <p:nvSpPr>
          <p:cNvPr id="4" name="TextBox 3"/>
          <p:cNvSpPr txBox="1"/>
          <p:nvPr userDrawn="1"/>
        </p:nvSpPr>
        <p:spPr>
          <a:xfrm>
            <a:off x="5400299" y="6423928"/>
            <a:ext cx="8555871" cy="338554"/>
          </a:xfrm>
          <a:prstGeom prst="rect">
            <a:avLst/>
          </a:prstGeom>
          <a:noFill/>
        </p:spPr>
        <p:txBody>
          <a:bodyPr wrap="square" rtlCol="0">
            <a:spAutoFit/>
          </a:bodyPr>
          <a:lstStyle/>
          <a:p>
            <a:pPr algn="l"/>
            <a:r>
              <a:rPr lang="en-US" sz="1600" dirty="0"/>
              <a:t>© Rajgopal</a:t>
            </a:r>
          </a:p>
        </p:txBody>
      </p:sp>
    </p:spTree>
    <p:extLst>
      <p:ext uri="{BB962C8B-B14F-4D97-AF65-F5344CB8AC3E}">
        <p14:creationId xmlns:p14="http://schemas.microsoft.com/office/powerpoint/2010/main" val="80243565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TextBox 2"/>
          <p:cNvSpPr txBox="1"/>
          <p:nvPr userDrawn="1"/>
        </p:nvSpPr>
        <p:spPr>
          <a:xfrm>
            <a:off x="5792924" y="6520363"/>
            <a:ext cx="7068033" cy="338554"/>
          </a:xfrm>
          <a:prstGeom prst="rect">
            <a:avLst/>
          </a:prstGeom>
          <a:noFill/>
        </p:spPr>
        <p:txBody>
          <a:bodyPr wrap="square" rtlCol="0">
            <a:spAutoFit/>
          </a:bodyPr>
          <a:lstStyle/>
          <a:p>
            <a:pPr algn="l"/>
            <a:r>
              <a:rPr lang="en-US" sz="1600" dirty="0"/>
              <a:t>© Rajgopal</a:t>
            </a:r>
          </a:p>
        </p:txBody>
      </p:sp>
    </p:spTree>
    <p:extLst>
      <p:ext uri="{BB962C8B-B14F-4D97-AF65-F5344CB8AC3E}">
        <p14:creationId xmlns:p14="http://schemas.microsoft.com/office/powerpoint/2010/main" val="261435713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1062188" y="739594"/>
            <a:ext cx="10011833" cy="539284"/>
          </a:xfrm>
          <a:prstGeom prst="rect">
            <a:avLst/>
          </a:prstGeom>
        </p:spPr>
        <p:txBody>
          <a:bodyPr/>
          <a:lstStyle/>
          <a:p>
            <a:r>
              <a:rPr lang="en-US"/>
              <a:t>Click to edit Master title style</a:t>
            </a:r>
          </a:p>
        </p:txBody>
      </p:sp>
      <p:sp>
        <p:nvSpPr>
          <p:cNvPr id="3" name="Content Placeholder 2"/>
          <p:cNvSpPr>
            <a:spLocks noGrp="1"/>
          </p:cNvSpPr>
          <p:nvPr>
            <p:ph sz="quarter" idx="1"/>
          </p:nvPr>
        </p:nvSpPr>
        <p:spPr>
          <a:xfrm>
            <a:off x="661940" y="1479177"/>
            <a:ext cx="5334000" cy="23616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80668" y="1479177"/>
            <a:ext cx="5334000" cy="23616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61940" y="3975287"/>
            <a:ext cx="5334000" cy="23616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180668" y="3975287"/>
            <a:ext cx="5334000" cy="23616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7"/>
          <p:cNvSpPr txBox="1"/>
          <p:nvPr userDrawn="1"/>
        </p:nvSpPr>
        <p:spPr>
          <a:xfrm>
            <a:off x="5221953" y="6471396"/>
            <a:ext cx="3327776" cy="338554"/>
          </a:xfrm>
          <a:prstGeom prst="rect">
            <a:avLst/>
          </a:prstGeom>
          <a:noFill/>
        </p:spPr>
        <p:txBody>
          <a:bodyPr wrap="square" rtlCol="0">
            <a:spAutoFit/>
          </a:bodyPr>
          <a:lstStyle/>
          <a:p>
            <a:pPr algn="l"/>
            <a:r>
              <a:rPr lang="en-US" sz="1600" dirty="0"/>
              <a:t>© Rajgopal</a:t>
            </a:r>
          </a:p>
        </p:txBody>
      </p:sp>
    </p:spTree>
    <p:extLst>
      <p:ext uri="{BB962C8B-B14F-4D97-AF65-F5344CB8AC3E}">
        <p14:creationId xmlns:p14="http://schemas.microsoft.com/office/powerpoint/2010/main" val="314417474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61945" y="739589"/>
            <a:ext cx="10852727" cy="5597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Box 3"/>
          <p:cNvSpPr txBox="1"/>
          <p:nvPr userDrawn="1"/>
        </p:nvSpPr>
        <p:spPr>
          <a:xfrm>
            <a:off x="5441628" y="6520363"/>
            <a:ext cx="7419329" cy="338554"/>
          </a:xfrm>
          <a:prstGeom prst="rect">
            <a:avLst/>
          </a:prstGeom>
          <a:noFill/>
        </p:spPr>
        <p:txBody>
          <a:bodyPr wrap="square" rtlCol="0">
            <a:spAutoFit/>
          </a:bodyPr>
          <a:lstStyle/>
          <a:p>
            <a:pPr algn="l"/>
            <a:r>
              <a:rPr lang="en-US" sz="1600" dirty="0"/>
              <a:t>© Rajgopal</a:t>
            </a:r>
          </a:p>
        </p:txBody>
      </p:sp>
    </p:spTree>
    <p:extLst>
      <p:ext uri="{BB962C8B-B14F-4D97-AF65-F5344CB8AC3E}">
        <p14:creationId xmlns:p14="http://schemas.microsoft.com/office/powerpoint/2010/main" val="101628808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062188" y="739594"/>
            <a:ext cx="10011833" cy="539284"/>
          </a:xfrm>
          <a:prstGeom prst="rect">
            <a:avLst/>
          </a:prstGeom>
        </p:spPr>
        <p:txBody>
          <a:bodyPr/>
          <a:lstStyle/>
          <a:p>
            <a:r>
              <a:rPr lang="en-US"/>
              <a:t>Click to edit Master title style</a:t>
            </a:r>
          </a:p>
        </p:txBody>
      </p:sp>
      <p:sp>
        <p:nvSpPr>
          <p:cNvPr id="3" name="Table Placeholder 2"/>
          <p:cNvSpPr>
            <a:spLocks noGrp="1"/>
          </p:cNvSpPr>
          <p:nvPr>
            <p:ph type="tbl" idx="1"/>
          </p:nvPr>
        </p:nvSpPr>
        <p:spPr>
          <a:xfrm>
            <a:off x="661945" y="1479180"/>
            <a:ext cx="10852727" cy="4857751"/>
          </a:xfrm>
        </p:spPr>
        <p:txBody>
          <a:bodyPr/>
          <a:lstStyle/>
          <a:p>
            <a:pPr lvl="0"/>
            <a:endParaRPr lang="en-US" noProof="0"/>
          </a:p>
        </p:txBody>
      </p:sp>
      <p:sp>
        <p:nvSpPr>
          <p:cNvPr id="5" name="TextBox 4"/>
          <p:cNvSpPr txBox="1"/>
          <p:nvPr userDrawn="1"/>
        </p:nvSpPr>
        <p:spPr>
          <a:xfrm>
            <a:off x="5792923" y="6447631"/>
            <a:ext cx="8004820" cy="338554"/>
          </a:xfrm>
          <a:prstGeom prst="rect">
            <a:avLst/>
          </a:prstGeom>
          <a:noFill/>
        </p:spPr>
        <p:txBody>
          <a:bodyPr wrap="square" rtlCol="0">
            <a:spAutoFit/>
          </a:bodyPr>
          <a:lstStyle/>
          <a:p>
            <a:pPr algn="l"/>
            <a:r>
              <a:rPr lang="en-US" sz="1600" dirty="0"/>
              <a:t>© Rajgopal</a:t>
            </a:r>
          </a:p>
        </p:txBody>
      </p:sp>
    </p:spTree>
    <p:extLst>
      <p:ext uri="{BB962C8B-B14F-4D97-AF65-F5344CB8AC3E}">
        <p14:creationId xmlns:p14="http://schemas.microsoft.com/office/powerpoint/2010/main" val="272340366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Box 4"/>
          <p:cNvSpPr txBox="1"/>
          <p:nvPr userDrawn="1"/>
        </p:nvSpPr>
        <p:spPr>
          <a:xfrm>
            <a:off x="5469181" y="6520363"/>
            <a:ext cx="7391775" cy="338554"/>
          </a:xfrm>
          <a:prstGeom prst="rect">
            <a:avLst/>
          </a:prstGeom>
          <a:noFill/>
        </p:spPr>
        <p:txBody>
          <a:bodyPr wrap="square" rtlCol="0">
            <a:spAutoFit/>
          </a:bodyPr>
          <a:lstStyle/>
          <a:p>
            <a:pPr algn="l"/>
            <a:r>
              <a:rPr lang="en-US" sz="1600" dirty="0"/>
              <a:t>© Rajgopal</a:t>
            </a:r>
          </a:p>
        </p:txBody>
      </p:sp>
    </p:spTree>
    <p:extLst>
      <p:ext uri="{BB962C8B-B14F-4D97-AF65-F5344CB8AC3E}">
        <p14:creationId xmlns:p14="http://schemas.microsoft.com/office/powerpoint/2010/main" val="204094625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A3F1C04-3200-4425-86D0-2F9E2EAC9EF4}"/>
              </a:ext>
            </a:extLst>
          </p:cNvPr>
          <p:cNvSpPr/>
          <p:nvPr userDrawn="1"/>
        </p:nvSpPr>
        <p:spPr>
          <a:xfrm>
            <a:off x="-1" y="-1"/>
            <a:ext cx="12204001"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noProof="0"/>
          </a:p>
        </p:txBody>
      </p:sp>
      <p:sp>
        <p:nvSpPr>
          <p:cNvPr id="140" name="Subtitle 139">
            <a:extLst>
              <a:ext uri="{FF2B5EF4-FFF2-40B4-BE49-F238E27FC236}">
                <a16:creationId xmlns:a16="http://schemas.microsoft.com/office/drawing/2014/main" id="{1D7D280A-8F97-4666-B32E-23950B31DB3C}"/>
              </a:ext>
            </a:extLst>
          </p:cNvPr>
          <p:cNvSpPr>
            <a:spLocks noGrp="1"/>
          </p:cNvSpPr>
          <p:nvPr>
            <p:ph type="subTitle" idx="1" hasCustomPrompt="1"/>
          </p:nvPr>
        </p:nvSpPr>
        <p:spPr>
          <a:xfrm>
            <a:off x="649967" y="2487775"/>
            <a:ext cx="4772203" cy="2272930"/>
          </a:xfrm>
          <a:custGeom>
            <a:avLst/>
            <a:gdLst>
              <a:gd name="connsiteX0" fmla="*/ 0 w 4780344"/>
              <a:gd name="connsiteY0" fmla="*/ 0 h 3228280"/>
              <a:gd name="connsiteX1" fmla="*/ 4780344 w 4780344"/>
              <a:gd name="connsiteY1" fmla="*/ 0 h 3228280"/>
              <a:gd name="connsiteX2" fmla="*/ 4780344 w 4780344"/>
              <a:gd name="connsiteY2" fmla="*/ 3228280 h 3228280"/>
              <a:gd name="connsiteX3" fmla="*/ 0 w 4780344"/>
              <a:gd name="connsiteY3" fmla="*/ 3228280 h 3228280"/>
            </a:gdLst>
            <a:ahLst/>
            <a:cxnLst>
              <a:cxn ang="0">
                <a:pos x="connsiteX0" y="connsiteY0"/>
              </a:cxn>
              <a:cxn ang="0">
                <a:pos x="connsiteX1" y="connsiteY1"/>
              </a:cxn>
              <a:cxn ang="0">
                <a:pos x="connsiteX2" y="connsiteY2"/>
              </a:cxn>
              <a:cxn ang="0">
                <a:pos x="connsiteX3" y="connsiteY3"/>
              </a:cxn>
            </a:cxnLst>
            <a:rect l="l" t="t" r="r" b="b"/>
            <a:pathLst>
              <a:path w="4780344" h="3228280">
                <a:moveTo>
                  <a:pt x="0" y="0"/>
                </a:moveTo>
                <a:lnTo>
                  <a:pt x="4780344" y="0"/>
                </a:lnTo>
                <a:lnTo>
                  <a:pt x="4780344" y="3228280"/>
                </a:lnTo>
                <a:lnTo>
                  <a:pt x="0" y="3228280"/>
                </a:lnTo>
                <a:close/>
              </a:path>
            </a:pathLst>
          </a:custGeom>
          <a:noFill/>
        </p:spPr>
        <p:txBody>
          <a:bodyPr wrap="square" lIns="90000" tIns="90000" rIns="90000" bIns="90000" anchor="t" anchorCtr="0">
            <a:noAutofit/>
          </a:bodyPr>
          <a:lstStyle>
            <a:lvl1pPr marL="0" indent="0" algn="l">
              <a:spcAft>
                <a:spcPts val="1200"/>
              </a:spcAft>
              <a:buNone/>
              <a:defRPr sz="3800" b="1">
                <a:solidFill>
                  <a:schemeClr val="bg1"/>
                </a:solidFill>
                <a:latin typeface="+mj-lt"/>
              </a:defRPr>
            </a:lvl1pPr>
            <a:lvl2pPr marL="0" indent="0" algn="l">
              <a:spcBef>
                <a:spcPts val="2400"/>
              </a:spcBef>
              <a:buNone/>
              <a:defRPr sz="2000" b="1">
                <a:solidFill>
                  <a:schemeClr val="accent2"/>
                </a:solidFill>
              </a:defRPr>
            </a:lvl2pPr>
            <a:lvl3pPr marL="0" indent="0" algn="l">
              <a:buNone/>
              <a:defRPr sz="1800">
                <a:solidFill>
                  <a:schemeClr val="accent2"/>
                </a:solidFill>
              </a:defRPr>
            </a:lvl3pPr>
            <a:lvl4pPr marL="0" indent="0" algn="l">
              <a:buNone/>
              <a:defRPr sz="1600" b="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solidFill>
                  <a:schemeClr val="accent2"/>
                </a:solidFill>
              </a:defRPr>
            </a:lvl9pPr>
          </a:lstStyle>
          <a:p>
            <a:r>
              <a:rPr lang="en-AU" noProof="0" dirty="0"/>
              <a:t>Click to add title</a:t>
            </a:r>
          </a:p>
          <a:p>
            <a:pPr lvl="1"/>
            <a:r>
              <a:rPr lang="en-AU" noProof="0" dirty="0"/>
              <a:t>Two</a:t>
            </a:r>
          </a:p>
          <a:p>
            <a:pPr lvl="2"/>
            <a:r>
              <a:rPr lang="en-AU" noProof="0" dirty="0"/>
              <a:t>Three</a:t>
            </a:r>
          </a:p>
          <a:p>
            <a:pPr lvl="8"/>
            <a:r>
              <a:rPr lang="en-AU" noProof="0" dirty="0"/>
              <a:t>four</a:t>
            </a:r>
          </a:p>
        </p:txBody>
      </p:sp>
      <p:sp>
        <p:nvSpPr>
          <p:cNvPr id="146" name="Text Placeholder 135">
            <a:extLst>
              <a:ext uri="{FF2B5EF4-FFF2-40B4-BE49-F238E27FC236}">
                <a16:creationId xmlns:a16="http://schemas.microsoft.com/office/drawing/2014/main" id="{56E7987E-D425-4641-A476-A2F2AFEFA92C}"/>
              </a:ext>
            </a:extLst>
          </p:cNvPr>
          <p:cNvSpPr>
            <a:spLocks noGrp="1"/>
          </p:cNvSpPr>
          <p:nvPr>
            <p:ph type="body" sz="quarter" idx="16" hasCustomPrompt="1"/>
          </p:nvPr>
        </p:nvSpPr>
        <p:spPr>
          <a:xfrm>
            <a:off x="781663" y="5338960"/>
            <a:ext cx="288000" cy="10800"/>
          </a:xfrm>
          <a:solidFill>
            <a:schemeClr val="bg1"/>
          </a:solidFill>
        </p:spPr>
        <p:txBody>
          <a:bodyPr>
            <a:noAutofit/>
          </a:bodyPr>
          <a:lstStyle>
            <a:lvl1pPr>
              <a:defRPr sz="200">
                <a:solidFill>
                  <a:schemeClr val="accent2">
                    <a:alpha val="0"/>
                  </a:schemeClr>
                </a:solidFill>
              </a:defRPr>
            </a:lvl1pPr>
            <a:lvl2pPr marL="0" indent="0">
              <a:defRPr sz="200">
                <a:solidFill>
                  <a:schemeClr val="accent2">
                    <a:alpha val="0"/>
                  </a:schemeClr>
                </a:solidFill>
              </a:defRPr>
            </a:lvl2pPr>
            <a:lvl3pPr marL="0" indent="0">
              <a:defRPr sz="200">
                <a:solidFill>
                  <a:schemeClr val="accent2">
                    <a:alpha val="0"/>
                  </a:schemeClr>
                </a:solidFill>
              </a:defRPr>
            </a:lvl3pPr>
            <a:lvl4pPr>
              <a:defRPr sz="200">
                <a:solidFill>
                  <a:schemeClr val="accent2">
                    <a:alpha val="0"/>
                  </a:schemeClr>
                </a:solidFill>
              </a:defRPr>
            </a:lvl4pPr>
            <a:lvl5pPr>
              <a:defRPr sz="200">
                <a:solidFill>
                  <a:schemeClr val="tx2">
                    <a:alpha val="0"/>
                  </a:schemeClr>
                </a:solidFill>
              </a:defRPr>
            </a:lvl5pPr>
            <a:lvl6pPr>
              <a:defRPr sz="200">
                <a:solidFill>
                  <a:schemeClr val="tx2">
                    <a:alpha val="0"/>
                  </a:schemeClr>
                </a:solidFill>
              </a:defRPr>
            </a:lvl6pPr>
            <a:lvl7pPr>
              <a:defRPr sz="200">
                <a:solidFill>
                  <a:schemeClr val="tx2">
                    <a:alpha val="0"/>
                  </a:schemeClr>
                </a:solidFill>
              </a:defRPr>
            </a:lvl7pPr>
            <a:lvl8pPr>
              <a:defRPr sz="200">
                <a:solidFill>
                  <a:schemeClr val="tx2">
                    <a:alpha val="0"/>
                  </a:schemeClr>
                </a:solidFill>
              </a:defRPr>
            </a:lvl8pPr>
            <a:lvl9pPr>
              <a:defRPr sz="200">
                <a:solidFill>
                  <a:schemeClr val="tx2">
                    <a:alpha val="0"/>
                  </a:schemeClr>
                </a:solidFill>
              </a:defRPr>
            </a:lvl9pPr>
          </a:lstStyle>
          <a:p>
            <a:pPr lvl="0"/>
            <a:r>
              <a:rPr lang="en-AU" noProof="0" dirty="0"/>
              <a:t>    1</a:t>
            </a:r>
          </a:p>
          <a:p>
            <a:pPr lvl="1"/>
            <a:r>
              <a:rPr lang="en-AU" noProof="0" dirty="0"/>
              <a:t>2</a:t>
            </a:r>
          </a:p>
          <a:p>
            <a:pPr lvl="2"/>
            <a:r>
              <a:rPr lang="en-AU" noProof="0" dirty="0"/>
              <a:t>3</a:t>
            </a:r>
          </a:p>
          <a:p>
            <a:pPr lvl="3"/>
            <a:r>
              <a:rPr lang="en-AU" noProof="0" dirty="0"/>
              <a:t>4</a:t>
            </a:r>
          </a:p>
          <a:p>
            <a:pPr lvl="4"/>
            <a:r>
              <a:rPr lang="en-AU" noProof="0" dirty="0"/>
              <a:t>5</a:t>
            </a:r>
          </a:p>
          <a:p>
            <a:pPr lvl="5"/>
            <a:r>
              <a:rPr lang="en-AU" noProof="0" dirty="0"/>
              <a:t>6</a:t>
            </a:r>
          </a:p>
          <a:p>
            <a:pPr lvl="6"/>
            <a:r>
              <a:rPr lang="en-AU" noProof="0" dirty="0"/>
              <a:t>7</a:t>
            </a:r>
          </a:p>
          <a:p>
            <a:pPr lvl="7"/>
            <a:r>
              <a:rPr lang="en-AU" noProof="0" dirty="0"/>
              <a:t>8</a:t>
            </a:r>
          </a:p>
          <a:p>
            <a:pPr lvl="8"/>
            <a:r>
              <a:rPr lang="en-AU" noProof="0" dirty="0"/>
              <a:t>9   </a:t>
            </a:r>
          </a:p>
        </p:txBody>
      </p:sp>
      <p:sp>
        <p:nvSpPr>
          <p:cNvPr id="147" name="Text Placeholder 140">
            <a:extLst>
              <a:ext uri="{FF2B5EF4-FFF2-40B4-BE49-F238E27FC236}">
                <a16:creationId xmlns:a16="http://schemas.microsoft.com/office/drawing/2014/main" id="{74859718-6497-4295-886B-BD752B23C840}"/>
              </a:ext>
            </a:extLst>
          </p:cNvPr>
          <p:cNvSpPr>
            <a:spLocks noGrp="1"/>
          </p:cNvSpPr>
          <p:nvPr>
            <p:ph type="body" sz="quarter" idx="17" hasCustomPrompt="1"/>
          </p:nvPr>
        </p:nvSpPr>
        <p:spPr>
          <a:xfrm>
            <a:off x="649967" y="5394945"/>
            <a:ext cx="4772203" cy="707231"/>
          </a:xfrm>
        </p:spPr>
        <p:txBody>
          <a:bodyPr>
            <a:normAutofit/>
          </a:bodyPr>
          <a:lstStyle>
            <a:lvl1pPr>
              <a:spcBef>
                <a:spcPts val="0"/>
              </a:spcBef>
              <a:spcAft>
                <a:spcPts val="600"/>
              </a:spcAft>
              <a:defRPr sz="1600" b="1">
                <a:solidFill>
                  <a:schemeClr val="bg1"/>
                </a:solidFill>
              </a:defRPr>
            </a:lvl1pPr>
            <a:lvl2pPr marL="0" indent="0">
              <a:spcBef>
                <a:spcPts val="0"/>
              </a:spcBef>
              <a:buNone/>
              <a:defRPr sz="1600">
                <a:solidFill>
                  <a:schemeClr val="bg1"/>
                </a:solidFill>
              </a:defRPr>
            </a:lvl2pPr>
            <a:lvl3pPr marL="0" indent="0">
              <a:spcBef>
                <a:spcPts val="0"/>
              </a:spcBef>
              <a:buNone/>
              <a:defRPr sz="1600" b="0">
                <a:solidFill>
                  <a:schemeClr val="bg1"/>
                </a:solidFill>
              </a:defRPr>
            </a:lvl3pPr>
            <a:lvl4pPr>
              <a:spcBef>
                <a:spcPts val="0"/>
              </a:spcBef>
              <a:defRPr sz="1600" b="0">
                <a:solidFill>
                  <a:schemeClr val="bg1"/>
                </a:solidFill>
              </a:defRPr>
            </a:lvl4pPr>
            <a:lvl5pPr>
              <a:spcBef>
                <a:spcPts val="0"/>
              </a:spcBef>
              <a:defRPr sz="1600" b="0">
                <a:solidFill>
                  <a:schemeClr val="bg1"/>
                </a:solidFill>
              </a:defRPr>
            </a:lvl5pPr>
            <a:lvl6pPr>
              <a:spcBef>
                <a:spcPts val="0"/>
              </a:spcBef>
              <a:defRPr sz="1600" b="0">
                <a:solidFill>
                  <a:schemeClr val="bg1"/>
                </a:solidFill>
              </a:defRPr>
            </a:lvl6pPr>
            <a:lvl7pPr>
              <a:spcBef>
                <a:spcPts val="0"/>
              </a:spcBef>
              <a:defRPr sz="1600" b="0">
                <a:solidFill>
                  <a:schemeClr val="bg1"/>
                </a:solidFill>
              </a:defRPr>
            </a:lvl7pPr>
            <a:lvl8pPr>
              <a:spcBef>
                <a:spcPts val="0"/>
              </a:spcBef>
              <a:defRPr sz="1600">
                <a:solidFill>
                  <a:schemeClr val="bg1"/>
                </a:solidFill>
              </a:defRPr>
            </a:lvl8pPr>
            <a:lvl9pPr>
              <a:spcBef>
                <a:spcPts val="0"/>
              </a:spcBef>
              <a:defRPr sz="1600">
                <a:solidFill>
                  <a:schemeClr val="bg1"/>
                </a:solidFill>
              </a:defRPr>
            </a:lvl9pPr>
          </a:lstStyle>
          <a:p>
            <a:pPr lvl="0"/>
            <a:r>
              <a:rPr lang="en-AU" noProof="0" dirty="0"/>
              <a:t>Click to add Identifier</a:t>
            </a:r>
          </a:p>
          <a:p>
            <a:pPr lvl="1"/>
            <a:r>
              <a:rPr lang="en-AU" noProof="0" dirty="0"/>
              <a:t>Second level</a:t>
            </a:r>
          </a:p>
          <a:p>
            <a:pPr lvl="2"/>
            <a:r>
              <a:rPr lang="en-AU" noProof="0" dirty="0"/>
              <a:t>Third level</a:t>
            </a:r>
          </a:p>
          <a:p>
            <a:pPr lvl="3"/>
            <a:r>
              <a:rPr lang="en-AU" noProof="0" dirty="0"/>
              <a:t>Fourth level</a:t>
            </a:r>
          </a:p>
          <a:p>
            <a:pPr lvl="4"/>
            <a:r>
              <a:rPr lang="en-AU" noProof="0" dirty="0"/>
              <a:t>5</a:t>
            </a:r>
          </a:p>
          <a:p>
            <a:pPr lvl="5"/>
            <a:r>
              <a:rPr lang="en-AU" noProof="0" dirty="0"/>
              <a:t>6</a:t>
            </a:r>
          </a:p>
          <a:p>
            <a:pPr lvl="6"/>
            <a:r>
              <a:rPr lang="en-AU" noProof="0" dirty="0"/>
              <a:t>7</a:t>
            </a:r>
          </a:p>
          <a:p>
            <a:pPr lvl="7"/>
            <a:r>
              <a:rPr lang="en-AU" noProof="0" dirty="0"/>
              <a:t>8</a:t>
            </a:r>
          </a:p>
          <a:p>
            <a:pPr lvl="8"/>
            <a:r>
              <a:rPr lang="en-AU" noProof="0" dirty="0"/>
              <a:t>9</a:t>
            </a:r>
          </a:p>
          <a:p>
            <a:pPr lvl="8"/>
            <a:r>
              <a:rPr lang="en-AU" noProof="0" dirty="0"/>
              <a:t>Fifth level</a:t>
            </a:r>
          </a:p>
        </p:txBody>
      </p:sp>
      <p:grpSp>
        <p:nvGrpSpPr>
          <p:cNvPr id="139" name="Group 4">
            <a:extLst>
              <a:ext uri="{FF2B5EF4-FFF2-40B4-BE49-F238E27FC236}">
                <a16:creationId xmlns:a16="http://schemas.microsoft.com/office/drawing/2014/main" id="{D3C3B792-698C-4BC7-AB47-C8E71AA3445F}"/>
              </a:ext>
            </a:extLst>
          </p:cNvPr>
          <p:cNvGrpSpPr>
            <a:grpSpLocks noChangeAspect="1"/>
          </p:cNvGrpSpPr>
          <p:nvPr userDrawn="1"/>
        </p:nvGrpSpPr>
        <p:grpSpPr bwMode="auto">
          <a:xfrm>
            <a:off x="561421" y="453778"/>
            <a:ext cx="2216381" cy="1666547"/>
            <a:chOff x="2864" y="1181"/>
            <a:chExt cx="1952" cy="1957"/>
          </a:xfrm>
        </p:grpSpPr>
        <p:sp>
          <p:nvSpPr>
            <p:cNvPr id="189" name="AutoShape 3">
              <a:extLst>
                <a:ext uri="{FF2B5EF4-FFF2-40B4-BE49-F238E27FC236}">
                  <a16:creationId xmlns:a16="http://schemas.microsoft.com/office/drawing/2014/main" id="{F1144B68-F3AB-4FC0-BDB5-7E64FCFA89C6}"/>
                </a:ext>
              </a:extLst>
            </p:cNvPr>
            <p:cNvSpPr>
              <a:spLocks noChangeAspect="1" noChangeArrowheads="1" noTextEdit="1"/>
            </p:cNvSpPr>
            <p:nvPr userDrawn="1"/>
          </p:nvSpPr>
          <p:spPr bwMode="auto">
            <a:xfrm>
              <a:off x="2864" y="1182"/>
              <a:ext cx="1952" cy="1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90" name="Rectangle 5">
              <a:extLst>
                <a:ext uri="{FF2B5EF4-FFF2-40B4-BE49-F238E27FC236}">
                  <a16:creationId xmlns:a16="http://schemas.microsoft.com/office/drawing/2014/main" id="{DB1CA0BC-10A9-4815-AEF4-80A802AE1AE3}"/>
                </a:ext>
              </a:extLst>
            </p:cNvPr>
            <p:cNvSpPr>
              <a:spLocks noChangeArrowheads="1"/>
            </p:cNvSpPr>
            <p:nvPr userDrawn="1"/>
          </p:nvSpPr>
          <p:spPr bwMode="auto">
            <a:xfrm>
              <a:off x="2865" y="1181"/>
              <a:ext cx="1950" cy="1957"/>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91" name="Freeform 6">
              <a:extLst>
                <a:ext uri="{FF2B5EF4-FFF2-40B4-BE49-F238E27FC236}">
                  <a16:creationId xmlns:a16="http://schemas.microsoft.com/office/drawing/2014/main" id="{6E1FC530-9D25-4AFE-92F1-AA5B48437B22}"/>
                </a:ext>
              </a:extLst>
            </p:cNvPr>
            <p:cNvSpPr>
              <a:spLocks/>
            </p:cNvSpPr>
            <p:nvPr userDrawn="1"/>
          </p:nvSpPr>
          <p:spPr bwMode="auto">
            <a:xfrm>
              <a:off x="3091" y="2463"/>
              <a:ext cx="90" cy="109"/>
            </a:xfrm>
            <a:custGeom>
              <a:avLst/>
              <a:gdLst>
                <a:gd name="T0" fmla="*/ 5 w 132"/>
                <a:gd name="T1" fmla="*/ 4 h 160"/>
                <a:gd name="T2" fmla="*/ 0 w 132"/>
                <a:gd name="T3" fmla="*/ 26 h 160"/>
                <a:gd name="T4" fmla="*/ 2 w 132"/>
                <a:gd name="T5" fmla="*/ 30 h 160"/>
                <a:gd name="T6" fmla="*/ 6 w 132"/>
                <a:gd name="T7" fmla="*/ 27 h 160"/>
                <a:gd name="T8" fmla="*/ 9 w 132"/>
                <a:gd name="T9" fmla="*/ 21 h 160"/>
                <a:gd name="T10" fmla="*/ 29 w 132"/>
                <a:gd name="T11" fmla="*/ 15 h 160"/>
                <a:gd name="T12" fmla="*/ 57 w 132"/>
                <a:gd name="T13" fmla="*/ 15 h 160"/>
                <a:gd name="T14" fmla="*/ 57 w 132"/>
                <a:gd name="T15" fmla="*/ 99 h 160"/>
                <a:gd name="T16" fmla="*/ 56 w 132"/>
                <a:gd name="T17" fmla="*/ 144 h 160"/>
                <a:gd name="T18" fmla="*/ 52 w 132"/>
                <a:gd name="T19" fmla="*/ 153 h 160"/>
                <a:gd name="T20" fmla="*/ 46 w 132"/>
                <a:gd name="T21" fmla="*/ 154 h 160"/>
                <a:gd name="T22" fmla="*/ 43 w 132"/>
                <a:gd name="T23" fmla="*/ 157 h 160"/>
                <a:gd name="T24" fmla="*/ 47 w 132"/>
                <a:gd name="T25" fmla="*/ 160 h 160"/>
                <a:gd name="T26" fmla="*/ 64 w 132"/>
                <a:gd name="T27" fmla="*/ 160 h 160"/>
                <a:gd name="T28" fmla="*/ 68 w 132"/>
                <a:gd name="T29" fmla="*/ 160 h 160"/>
                <a:gd name="T30" fmla="*/ 70 w 132"/>
                <a:gd name="T31" fmla="*/ 160 h 160"/>
                <a:gd name="T32" fmla="*/ 93 w 132"/>
                <a:gd name="T33" fmla="*/ 160 h 160"/>
                <a:gd name="T34" fmla="*/ 97 w 132"/>
                <a:gd name="T35" fmla="*/ 157 h 160"/>
                <a:gd name="T36" fmla="*/ 94 w 132"/>
                <a:gd name="T37" fmla="*/ 154 h 160"/>
                <a:gd name="T38" fmla="*/ 85 w 132"/>
                <a:gd name="T39" fmla="*/ 153 h 160"/>
                <a:gd name="T40" fmla="*/ 79 w 132"/>
                <a:gd name="T41" fmla="*/ 144 h 160"/>
                <a:gd name="T42" fmla="*/ 78 w 132"/>
                <a:gd name="T43" fmla="*/ 99 h 160"/>
                <a:gd name="T44" fmla="*/ 78 w 132"/>
                <a:gd name="T45" fmla="*/ 15 h 160"/>
                <a:gd name="T46" fmla="*/ 102 w 132"/>
                <a:gd name="T47" fmla="*/ 15 h 160"/>
                <a:gd name="T48" fmla="*/ 125 w 132"/>
                <a:gd name="T49" fmla="*/ 25 h 160"/>
                <a:gd name="T50" fmla="*/ 126 w 132"/>
                <a:gd name="T51" fmla="*/ 27 h 160"/>
                <a:gd name="T52" fmla="*/ 129 w 132"/>
                <a:gd name="T53" fmla="*/ 32 h 160"/>
                <a:gd name="T54" fmla="*/ 132 w 132"/>
                <a:gd name="T55" fmla="*/ 28 h 160"/>
                <a:gd name="T56" fmla="*/ 132 w 132"/>
                <a:gd name="T57" fmla="*/ 21 h 160"/>
                <a:gd name="T58" fmla="*/ 132 w 132"/>
                <a:gd name="T59" fmla="*/ 5 h 160"/>
                <a:gd name="T60" fmla="*/ 130 w 132"/>
                <a:gd name="T61" fmla="*/ 1 h 160"/>
                <a:gd name="T62" fmla="*/ 127 w 132"/>
                <a:gd name="T63" fmla="*/ 2 h 160"/>
                <a:gd name="T64" fmla="*/ 110 w 132"/>
                <a:gd name="T65" fmla="*/ 3 h 160"/>
                <a:gd name="T66" fmla="*/ 33 w 132"/>
                <a:gd name="T67" fmla="*/ 3 h 160"/>
                <a:gd name="T68" fmla="*/ 17 w 132"/>
                <a:gd name="T69" fmla="*/ 2 h 160"/>
                <a:gd name="T70" fmla="*/ 10 w 132"/>
                <a:gd name="T71" fmla="*/ 1 h 160"/>
                <a:gd name="T72" fmla="*/ 8 w 132"/>
                <a:gd name="T73" fmla="*/ 0 h 160"/>
                <a:gd name="T74" fmla="*/ 5 w 132"/>
                <a:gd name="T75" fmla="*/ 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60">
                  <a:moveTo>
                    <a:pt x="5" y="4"/>
                  </a:moveTo>
                  <a:cubicBezTo>
                    <a:pt x="4" y="5"/>
                    <a:pt x="0" y="24"/>
                    <a:pt x="0" y="26"/>
                  </a:cubicBezTo>
                  <a:cubicBezTo>
                    <a:pt x="0" y="29"/>
                    <a:pt x="1" y="30"/>
                    <a:pt x="2" y="30"/>
                  </a:cubicBezTo>
                  <a:cubicBezTo>
                    <a:pt x="4" y="30"/>
                    <a:pt x="5" y="28"/>
                    <a:pt x="6" y="27"/>
                  </a:cubicBezTo>
                  <a:cubicBezTo>
                    <a:pt x="6" y="27"/>
                    <a:pt x="9" y="21"/>
                    <a:pt x="9" y="21"/>
                  </a:cubicBezTo>
                  <a:cubicBezTo>
                    <a:pt x="12" y="17"/>
                    <a:pt x="16" y="15"/>
                    <a:pt x="29" y="15"/>
                  </a:cubicBezTo>
                  <a:cubicBezTo>
                    <a:pt x="29" y="15"/>
                    <a:pt x="51" y="15"/>
                    <a:pt x="57" y="15"/>
                  </a:cubicBezTo>
                  <a:cubicBezTo>
                    <a:pt x="57" y="99"/>
                    <a:pt x="57" y="99"/>
                    <a:pt x="57" y="99"/>
                  </a:cubicBezTo>
                  <a:cubicBezTo>
                    <a:pt x="57" y="119"/>
                    <a:pt x="57" y="135"/>
                    <a:pt x="56" y="144"/>
                  </a:cubicBezTo>
                  <a:cubicBezTo>
                    <a:pt x="56" y="150"/>
                    <a:pt x="55" y="153"/>
                    <a:pt x="52" y="153"/>
                  </a:cubicBezTo>
                  <a:cubicBezTo>
                    <a:pt x="52" y="153"/>
                    <a:pt x="46" y="154"/>
                    <a:pt x="46" y="154"/>
                  </a:cubicBezTo>
                  <a:cubicBezTo>
                    <a:pt x="44" y="154"/>
                    <a:pt x="43" y="156"/>
                    <a:pt x="43" y="157"/>
                  </a:cubicBezTo>
                  <a:cubicBezTo>
                    <a:pt x="43" y="160"/>
                    <a:pt x="46" y="160"/>
                    <a:pt x="47" y="160"/>
                  </a:cubicBezTo>
                  <a:cubicBezTo>
                    <a:pt x="64" y="160"/>
                    <a:pt x="64" y="160"/>
                    <a:pt x="64" y="160"/>
                  </a:cubicBezTo>
                  <a:cubicBezTo>
                    <a:pt x="68" y="160"/>
                    <a:pt x="68" y="160"/>
                    <a:pt x="68" y="160"/>
                  </a:cubicBezTo>
                  <a:cubicBezTo>
                    <a:pt x="70" y="160"/>
                    <a:pt x="70" y="160"/>
                    <a:pt x="70" y="160"/>
                  </a:cubicBezTo>
                  <a:cubicBezTo>
                    <a:pt x="93" y="160"/>
                    <a:pt x="93" y="160"/>
                    <a:pt x="93" y="160"/>
                  </a:cubicBezTo>
                  <a:cubicBezTo>
                    <a:pt x="97" y="160"/>
                    <a:pt x="97" y="158"/>
                    <a:pt x="97" y="157"/>
                  </a:cubicBezTo>
                  <a:cubicBezTo>
                    <a:pt x="97" y="156"/>
                    <a:pt x="96" y="154"/>
                    <a:pt x="94" y="154"/>
                  </a:cubicBezTo>
                  <a:cubicBezTo>
                    <a:pt x="85" y="153"/>
                    <a:pt x="85" y="153"/>
                    <a:pt x="85" y="153"/>
                  </a:cubicBezTo>
                  <a:cubicBezTo>
                    <a:pt x="80" y="153"/>
                    <a:pt x="79" y="150"/>
                    <a:pt x="79" y="144"/>
                  </a:cubicBezTo>
                  <a:cubicBezTo>
                    <a:pt x="78" y="135"/>
                    <a:pt x="78" y="119"/>
                    <a:pt x="78" y="99"/>
                  </a:cubicBezTo>
                  <a:cubicBezTo>
                    <a:pt x="78" y="15"/>
                    <a:pt x="78" y="15"/>
                    <a:pt x="78" y="15"/>
                  </a:cubicBezTo>
                  <a:cubicBezTo>
                    <a:pt x="80" y="15"/>
                    <a:pt x="102" y="15"/>
                    <a:pt x="102" y="15"/>
                  </a:cubicBezTo>
                  <a:cubicBezTo>
                    <a:pt x="121" y="15"/>
                    <a:pt x="125" y="20"/>
                    <a:pt x="125" y="25"/>
                  </a:cubicBezTo>
                  <a:cubicBezTo>
                    <a:pt x="126" y="27"/>
                    <a:pt x="126" y="27"/>
                    <a:pt x="126" y="27"/>
                  </a:cubicBezTo>
                  <a:cubicBezTo>
                    <a:pt x="126" y="29"/>
                    <a:pt x="126" y="32"/>
                    <a:pt x="129" y="32"/>
                  </a:cubicBezTo>
                  <a:cubicBezTo>
                    <a:pt x="129" y="32"/>
                    <a:pt x="132" y="32"/>
                    <a:pt x="132" y="28"/>
                  </a:cubicBezTo>
                  <a:cubicBezTo>
                    <a:pt x="132" y="21"/>
                    <a:pt x="132" y="21"/>
                    <a:pt x="132" y="21"/>
                  </a:cubicBezTo>
                  <a:cubicBezTo>
                    <a:pt x="132" y="5"/>
                    <a:pt x="132" y="5"/>
                    <a:pt x="132" y="5"/>
                  </a:cubicBezTo>
                  <a:cubicBezTo>
                    <a:pt x="132" y="4"/>
                    <a:pt x="132" y="1"/>
                    <a:pt x="130" y="1"/>
                  </a:cubicBezTo>
                  <a:cubicBezTo>
                    <a:pt x="127" y="2"/>
                    <a:pt x="127" y="2"/>
                    <a:pt x="127" y="2"/>
                  </a:cubicBezTo>
                  <a:cubicBezTo>
                    <a:pt x="124" y="2"/>
                    <a:pt x="119" y="3"/>
                    <a:pt x="110" y="3"/>
                  </a:cubicBezTo>
                  <a:cubicBezTo>
                    <a:pt x="33" y="3"/>
                    <a:pt x="33" y="3"/>
                    <a:pt x="33" y="3"/>
                  </a:cubicBezTo>
                  <a:cubicBezTo>
                    <a:pt x="17" y="2"/>
                    <a:pt x="17" y="2"/>
                    <a:pt x="17" y="2"/>
                  </a:cubicBezTo>
                  <a:cubicBezTo>
                    <a:pt x="17" y="2"/>
                    <a:pt x="10" y="1"/>
                    <a:pt x="10" y="1"/>
                  </a:cubicBezTo>
                  <a:cubicBezTo>
                    <a:pt x="8" y="0"/>
                    <a:pt x="8" y="0"/>
                    <a:pt x="8" y="0"/>
                  </a:cubicBezTo>
                  <a:cubicBezTo>
                    <a:pt x="6" y="0"/>
                    <a:pt x="5" y="2"/>
                    <a:pt x="5" y="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92" name="Freeform 7">
              <a:extLst>
                <a:ext uri="{FF2B5EF4-FFF2-40B4-BE49-F238E27FC236}">
                  <a16:creationId xmlns:a16="http://schemas.microsoft.com/office/drawing/2014/main" id="{E5C9C0C4-A825-47A4-80DA-189FD4CDE719}"/>
                </a:ext>
              </a:extLst>
            </p:cNvPr>
            <p:cNvSpPr>
              <a:spLocks/>
            </p:cNvSpPr>
            <p:nvPr userDrawn="1"/>
          </p:nvSpPr>
          <p:spPr bwMode="auto">
            <a:xfrm>
              <a:off x="3187" y="2465"/>
              <a:ext cx="111" cy="107"/>
            </a:xfrm>
            <a:custGeom>
              <a:avLst/>
              <a:gdLst>
                <a:gd name="T0" fmla="*/ 134 w 164"/>
                <a:gd name="T1" fmla="*/ 0 h 157"/>
                <a:gd name="T2" fmla="*/ 111 w 164"/>
                <a:gd name="T3" fmla="*/ 0 h 157"/>
                <a:gd name="T4" fmla="*/ 110 w 164"/>
                <a:gd name="T5" fmla="*/ 6 h 157"/>
                <a:gd name="T6" fmla="*/ 124 w 164"/>
                <a:gd name="T7" fmla="*/ 16 h 157"/>
                <a:gd name="T8" fmla="*/ 124 w 164"/>
                <a:gd name="T9" fmla="*/ 65 h 157"/>
                <a:gd name="T10" fmla="*/ 38 w 164"/>
                <a:gd name="T11" fmla="*/ 60 h 157"/>
                <a:gd name="T12" fmla="*/ 45 w 164"/>
                <a:gd name="T13" fmla="*/ 6 h 157"/>
                <a:gd name="T14" fmla="*/ 53 w 164"/>
                <a:gd name="T15" fmla="*/ 3 h 157"/>
                <a:gd name="T16" fmla="*/ 31 w 164"/>
                <a:gd name="T17" fmla="*/ 0 h 157"/>
                <a:gd name="T18" fmla="*/ 25 w 164"/>
                <a:gd name="T19" fmla="*/ 0 h 157"/>
                <a:gd name="T20" fmla="*/ 0 w 164"/>
                <a:gd name="T21" fmla="*/ 3 h 157"/>
                <a:gd name="T22" fmla="*/ 10 w 164"/>
                <a:gd name="T23" fmla="*/ 6 h 157"/>
                <a:gd name="T24" fmla="*/ 18 w 164"/>
                <a:gd name="T25" fmla="*/ 60 h 157"/>
                <a:gd name="T26" fmla="*/ 17 w 164"/>
                <a:gd name="T27" fmla="*/ 141 h 157"/>
                <a:gd name="T28" fmla="*/ 6 w 164"/>
                <a:gd name="T29" fmla="*/ 151 h 157"/>
                <a:gd name="T30" fmla="*/ 8 w 164"/>
                <a:gd name="T31" fmla="*/ 157 h 157"/>
                <a:gd name="T32" fmla="*/ 28 w 164"/>
                <a:gd name="T33" fmla="*/ 157 h 157"/>
                <a:gd name="T34" fmla="*/ 53 w 164"/>
                <a:gd name="T35" fmla="*/ 157 h 157"/>
                <a:gd name="T36" fmla="*/ 55 w 164"/>
                <a:gd name="T37" fmla="*/ 151 h 157"/>
                <a:gd name="T38" fmla="*/ 39 w 164"/>
                <a:gd name="T39" fmla="*/ 141 h 157"/>
                <a:gd name="T40" fmla="*/ 38 w 164"/>
                <a:gd name="T41" fmla="*/ 75 h 157"/>
                <a:gd name="T42" fmla="*/ 124 w 164"/>
                <a:gd name="T43" fmla="*/ 96 h 157"/>
                <a:gd name="T44" fmla="*/ 118 w 164"/>
                <a:gd name="T45" fmla="*/ 150 h 157"/>
                <a:gd name="T46" fmla="*/ 109 w 164"/>
                <a:gd name="T47" fmla="*/ 154 h 157"/>
                <a:gd name="T48" fmla="*/ 131 w 164"/>
                <a:gd name="T49" fmla="*/ 157 h 157"/>
                <a:gd name="T50" fmla="*/ 137 w 164"/>
                <a:gd name="T51" fmla="*/ 157 h 157"/>
                <a:gd name="T52" fmla="*/ 164 w 164"/>
                <a:gd name="T53" fmla="*/ 154 h 157"/>
                <a:gd name="T54" fmla="*/ 152 w 164"/>
                <a:gd name="T55" fmla="*/ 150 h 157"/>
                <a:gd name="T56" fmla="*/ 144 w 164"/>
                <a:gd name="T57" fmla="*/ 96 h 157"/>
                <a:gd name="T58" fmla="*/ 145 w 164"/>
                <a:gd name="T59" fmla="*/ 16 h 157"/>
                <a:gd name="T60" fmla="*/ 156 w 164"/>
                <a:gd name="T61" fmla="*/ 6 h 157"/>
                <a:gd name="T62" fmla="*/ 154 w 164"/>
                <a:gd name="T63"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4" h="157">
                  <a:moveTo>
                    <a:pt x="138" y="0"/>
                  </a:moveTo>
                  <a:cubicBezTo>
                    <a:pt x="134" y="0"/>
                    <a:pt x="134" y="0"/>
                    <a:pt x="134" y="0"/>
                  </a:cubicBezTo>
                  <a:cubicBezTo>
                    <a:pt x="132" y="0"/>
                    <a:pt x="132" y="0"/>
                    <a:pt x="132" y="0"/>
                  </a:cubicBezTo>
                  <a:cubicBezTo>
                    <a:pt x="111" y="0"/>
                    <a:pt x="111" y="0"/>
                    <a:pt x="111" y="0"/>
                  </a:cubicBezTo>
                  <a:cubicBezTo>
                    <a:pt x="110" y="0"/>
                    <a:pt x="106" y="0"/>
                    <a:pt x="106" y="3"/>
                  </a:cubicBezTo>
                  <a:cubicBezTo>
                    <a:pt x="106" y="4"/>
                    <a:pt x="108" y="6"/>
                    <a:pt x="110" y="6"/>
                  </a:cubicBezTo>
                  <a:cubicBezTo>
                    <a:pt x="116" y="6"/>
                    <a:pt x="116" y="6"/>
                    <a:pt x="116" y="6"/>
                  </a:cubicBezTo>
                  <a:cubicBezTo>
                    <a:pt x="122" y="7"/>
                    <a:pt x="123" y="10"/>
                    <a:pt x="124" y="16"/>
                  </a:cubicBezTo>
                  <a:cubicBezTo>
                    <a:pt x="124" y="60"/>
                    <a:pt x="124" y="60"/>
                    <a:pt x="124" y="60"/>
                  </a:cubicBezTo>
                  <a:cubicBezTo>
                    <a:pt x="124" y="65"/>
                    <a:pt x="124" y="65"/>
                    <a:pt x="124" y="65"/>
                  </a:cubicBezTo>
                  <a:cubicBezTo>
                    <a:pt x="38" y="64"/>
                    <a:pt x="38" y="64"/>
                    <a:pt x="38" y="64"/>
                  </a:cubicBezTo>
                  <a:cubicBezTo>
                    <a:pt x="38" y="60"/>
                    <a:pt x="38" y="60"/>
                    <a:pt x="38" y="60"/>
                  </a:cubicBezTo>
                  <a:cubicBezTo>
                    <a:pt x="39" y="16"/>
                    <a:pt x="39" y="16"/>
                    <a:pt x="39" y="16"/>
                  </a:cubicBezTo>
                  <a:cubicBezTo>
                    <a:pt x="39" y="10"/>
                    <a:pt x="40" y="7"/>
                    <a:pt x="45" y="6"/>
                  </a:cubicBezTo>
                  <a:cubicBezTo>
                    <a:pt x="45" y="6"/>
                    <a:pt x="50" y="6"/>
                    <a:pt x="50" y="6"/>
                  </a:cubicBezTo>
                  <a:cubicBezTo>
                    <a:pt x="52" y="6"/>
                    <a:pt x="53" y="4"/>
                    <a:pt x="53" y="3"/>
                  </a:cubicBezTo>
                  <a:cubicBezTo>
                    <a:pt x="53" y="1"/>
                    <a:pt x="51" y="0"/>
                    <a:pt x="48" y="0"/>
                  </a:cubicBezTo>
                  <a:cubicBezTo>
                    <a:pt x="31" y="0"/>
                    <a:pt x="31" y="0"/>
                    <a:pt x="31" y="0"/>
                  </a:cubicBezTo>
                  <a:cubicBezTo>
                    <a:pt x="28" y="0"/>
                    <a:pt x="28" y="0"/>
                    <a:pt x="28" y="0"/>
                  </a:cubicBezTo>
                  <a:cubicBezTo>
                    <a:pt x="25" y="0"/>
                    <a:pt x="25" y="0"/>
                    <a:pt x="25" y="0"/>
                  </a:cubicBezTo>
                  <a:cubicBezTo>
                    <a:pt x="5" y="0"/>
                    <a:pt x="5" y="0"/>
                    <a:pt x="5" y="0"/>
                  </a:cubicBezTo>
                  <a:cubicBezTo>
                    <a:pt x="2" y="0"/>
                    <a:pt x="0" y="1"/>
                    <a:pt x="0" y="3"/>
                  </a:cubicBezTo>
                  <a:cubicBezTo>
                    <a:pt x="0" y="4"/>
                    <a:pt x="1" y="6"/>
                    <a:pt x="3" y="6"/>
                  </a:cubicBezTo>
                  <a:cubicBezTo>
                    <a:pt x="10" y="6"/>
                    <a:pt x="10" y="6"/>
                    <a:pt x="10" y="6"/>
                  </a:cubicBezTo>
                  <a:cubicBezTo>
                    <a:pt x="15" y="7"/>
                    <a:pt x="17" y="10"/>
                    <a:pt x="17" y="16"/>
                  </a:cubicBezTo>
                  <a:cubicBezTo>
                    <a:pt x="17" y="16"/>
                    <a:pt x="18" y="60"/>
                    <a:pt x="18" y="60"/>
                  </a:cubicBezTo>
                  <a:cubicBezTo>
                    <a:pt x="18" y="96"/>
                    <a:pt x="18" y="96"/>
                    <a:pt x="18" y="96"/>
                  </a:cubicBezTo>
                  <a:cubicBezTo>
                    <a:pt x="18" y="116"/>
                    <a:pt x="18" y="132"/>
                    <a:pt x="17" y="141"/>
                  </a:cubicBezTo>
                  <a:cubicBezTo>
                    <a:pt x="16" y="147"/>
                    <a:pt x="15" y="150"/>
                    <a:pt x="12" y="150"/>
                  </a:cubicBezTo>
                  <a:cubicBezTo>
                    <a:pt x="12" y="150"/>
                    <a:pt x="6" y="151"/>
                    <a:pt x="6" y="151"/>
                  </a:cubicBezTo>
                  <a:cubicBezTo>
                    <a:pt x="4" y="151"/>
                    <a:pt x="3" y="153"/>
                    <a:pt x="3" y="154"/>
                  </a:cubicBezTo>
                  <a:cubicBezTo>
                    <a:pt x="3" y="157"/>
                    <a:pt x="7" y="157"/>
                    <a:pt x="8" y="157"/>
                  </a:cubicBezTo>
                  <a:cubicBezTo>
                    <a:pt x="25" y="157"/>
                    <a:pt x="25" y="157"/>
                    <a:pt x="25" y="157"/>
                  </a:cubicBezTo>
                  <a:cubicBezTo>
                    <a:pt x="28" y="157"/>
                    <a:pt x="28" y="157"/>
                    <a:pt x="28" y="157"/>
                  </a:cubicBezTo>
                  <a:cubicBezTo>
                    <a:pt x="30" y="157"/>
                    <a:pt x="30" y="157"/>
                    <a:pt x="30" y="157"/>
                  </a:cubicBezTo>
                  <a:cubicBezTo>
                    <a:pt x="53" y="157"/>
                    <a:pt x="53" y="157"/>
                    <a:pt x="53" y="157"/>
                  </a:cubicBezTo>
                  <a:cubicBezTo>
                    <a:pt x="57" y="157"/>
                    <a:pt x="58" y="155"/>
                    <a:pt x="58" y="154"/>
                  </a:cubicBezTo>
                  <a:cubicBezTo>
                    <a:pt x="58" y="153"/>
                    <a:pt x="57" y="151"/>
                    <a:pt x="55" y="151"/>
                  </a:cubicBezTo>
                  <a:cubicBezTo>
                    <a:pt x="46" y="150"/>
                    <a:pt x="46" y="150"/>
                    <a:pt x="46" y="150"/>
                  </a:cubicBezTo>
                  <a:cubicBezTo>
                    <a:pt x="41" y="150"/>
                    <a:pt x="40" y="147"/>
                    <a:pt x="39" y="141"/>
                  </a:cubicBezTo>
                  <a:cubicBezTo>
                    <a:pt x="38" y="132"/>
                    <a:pt x="38" y="116"/>
                    <a:pt x="38" y="96"/>
                  </a:cubicBezTo>
                  <a:cubicBezTo>
                    <a:pt x="38" y="75"/>
                    <a:pt x="38" y="75"/>
                    <a:pt x="38" y="75"/>
                  </a:cubicBezTo>
                  <a:cubicBezTo>
                    <a:pt x="124" y="75"/>
                    <a:pt x="124" y="75"/>
                    <a:pt x="124" y="75"/>
                  </a:cubicBezTo>
                  <a:cubicBezTo>
                    <a:pt x="124" y="96"/>
                    <a:pt x="124" y="96"/>
                    <a:pt x="124" y="96"/>
                  </a:cubicBezTo>
                  <a:cubicBezTo>
                    <a:pt x="124" y="116"/>
                    <a:pt x="124" y="132"/>
                    <a:pt x="123" y="141"/>
                  </a:cubicBezTo>
                  <a:cubicBezTo>
                    <a:pt x="122" y="146"/>
                    <a:pt x="121" y="150"/>
                    <a:pt x="118" y="150"/>
                  </a:cubicBezTo>
                  <a:cubicBezTo>
                    <a:pt x="118" y="150"/>
                    <a:pt x="113" y="151"/>
                    <a:pt x="113" y="151"/>
                  </a:cubicBezTo>
                  <a:cubicBezTo>
                    <a:pt x="110" y="151"/>
                    <a:pt x="109" y="153"/>
                    <a:pt x="109" y="154"/>
                  </a:cubicBezTo>
                  <a:cubicBezTo>
                    <a:pt x="109" y="157"/>
                    <a:pt x="113" y="157"/>
                    <a:pt x="114" y="157"/>
                  </a:cubicBezTo>
                  <a:cubicBezTo>
                    <a:pt x="131" y="157"/>
                    <a:pt x="131" y="157"/>
                    <a:pt x="131" y="157"/>
                  </a:cubicBezTo>
                  <a:cubicBezTo>
                    <a:pt x="134" y="157"/>
                    <a:pt x="134" y="157"/>
                    <a:pt x="134" y="157"/>
                  </a:cubicBezTo>
                  <a:cubicBezTo>
                    <a:pt x="137" y="157"/>
                    <a:pt x="137" y="157"/>
                    <a:pt x="137" y="157"/>
                  </a:cubicBezTo>
                  <a:cubicBezTo>
                    <a:pt x="159" y="157"/>
                    <a:pt x="159" y="157"/>
                    <a:pt x="159" y="157"/>
                  </a:cubicBezTo>
                  <a:cubicBezTo>
                    <a:pt x="164" y="157"/>
                    <a:pt x="164" y="155"/>
                    <a:pt x="164" y="154"/>
                  </a:cubicBezTo>
                  <a:cubicBezTo>
                    <a:pt x="164" y="153"/>
                    <a:pt x="163" y="151"/>
                    <a:pt x="161" y="151"/>
                  </a:cubicBezTo>
                  <a:cubicBezTo>
                    <a:pt x="152" y="150"/>
                    <a:pt x="152" y="150"/>
                    <a:pt x="152" y="150"/>
                  </a:cubicBezTo>
                  <a:cubicBezTo>
                    <a:pt x="147" y="150"/>
                    <a:pt x="146" y="147"/>
                    <a:pt x="145" y="141"/>
                  </a:cubicBezTo>
                  <a:cubicBezTo>
                    <a:pt x="144" y="132"/>
                    <a:pt x="144" y="116"/>
                    <a:pt x="144" y="96"/>
                  </a:cubicBezTo>
                  <a:cubicBezTo>
                    <a:pt x="144" y="60"/>
                    <a:pt x="144" y="60"/>
                    <a:pt x="144" y="60"/>
                  </a:cubicBezTo>
                  <a:cubicBezTo>
                    <a:pt x="145" y="16"/>
                    <a:pt x="145" y="16"/>
                    <a:pt x="145" y="16"/>
                  </a:cubicBezTo>
                  <a:cubicBezTo>
                    <a:pt x="145" y="9"/>
                    <a:pt x="147" y="7"/>
                    <a:pt x="151" y="6"/>
                  </a:cubicBezTo>
                  <a:cubicBezTo>
                    <a:pt x="156" y="6"/>
                    <a:pt x="156" y="6"/>
                    <a:pt x="156" y="6"/>
                  </a:cubicBezTo>
                  <a:cubicBezTo>
                    <a:pt x="158" y="6"/>
                    <a:pt x="159" y="4"/>
                    <a:pt x="159" y="3"/>
                  </a:cubicBezTo>
                  <a:cubicBezTo>
                    <a:pt x="159" y="0"/>
                    <a:pt x="155" y="0"/>
                    <a:pt x="154" y="0"/>
                  </a:cubicBezTo>
                  <a:lnTo>
                    <a:pt x="13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93" name="Freeform 8">
              <a:extLst>
                <a:ext uri="{FF2B5EF4-FFF2-40B4-BE49-F238E27FC236}">
                  <a16:creationId xmlns:a16="http://schemas.microsoft.com/office/drawing/2014/main" id="{BF404745-ED8B-4880-AA08-7FB593373BD3}"/>
                </a:ext>
              </a:extLst>
            </p:cNvPr>
            <p:cNvSpPr>
              <a:spLocks/>
            </p:cNvSpPr>
            <p:nvPr userDrawn="1"/>
          </p:nvSpPr>
          <p:spPr bwMode="auto">
            <a:xfrm>
              <a:off x="3312" y="2464"/>
              <a:ext cx="64" cy="108"/>
            </a:xfrm>
            <a:custGeom>
              <a:avLst/>
              <a:gdLst>
                <a:gd name="T0" fmla="*/ 84 w 94"/>
                <a:gd name="T1" fmla="*/ 1 h 160"/>
                <a:gd name="T2" fmla="*/ 83 w 94"/>
                <a:gd name="T3" fmla="*/ 1 h 160"/>
                <a:gd name="T4" fmla="*/ 75 w 94"/>
                <a:gd name="T5" fmla="*/ 2 h 160"/>
                <a:gd name="T6" fmla="*/ 28 w 94"/>
                <a:gd name="T7" fmla="*/ 2 h 160"/>
                <a:gd name="T8" fmla="*/ 25 w 94"/>
                <a:gd name="T9" fmla="*/ 2 h 160"/>
                <a:gd name="T10" fmla="*/ 5 w 94"/>
                <a:gd name="T11" fmla="*/ 2 h 160"/>
                <a:gd name="T12" fmla="*/ 0 w 94"/>
                <a:gd name="T13" fmla="*/ 5 h 160"/>
                <a:gd name="T14" fmla="*/ 3 w 94"/>
                <a:gd name="T15" fmla="*/ 8 h 160"/>
                <a:gd name="T16" fmla="*/ 10 w 94"/>
                <a:gd name="T17" fmla="*/ 8 h 160"/>
                <a:gd name="T18" fmla="*/ 17 w 94"/>
                <a:gd name="T19" fmla="*/ 18 h 160"/>
                <a:gd name="T20" fmla="*/ 18 w 94"/>
                <a:gd name="T21" fmla="*/ 62 h 160"/>
                <a:gd name="T22" fmla="*/ 18 w 94"/>
                <a:gd name="T23" fmla="*/ 98 h 160"/>
                <a:gd name="T24" fmla="*/ 17 w 94"/>
                <a:gd name="T25" fmla="*/ 143 h 160"/>
                <a:gd name="T26" fmla="*/ 12 w 94"/>
                <a:gd name="T27" fmla="*/ 152 h 160"/>
                <a:gd name="T28" fmla="*/ 6 w 94"/>
                <a:gd name="T29" fmla="*/ 153 h 160"/>
                <a:gd name="T30" fmla="*/ 3 w 94"/>
                <a:gd name="T31" fmla="*/ 156 h 160"/>
                <a:gd name="T32" fmla="*/ 8 w 94"/>
                <a:gd name="T33" fmla="*/ 159 h 160"/>
                <a:gd name="T34" fmla="*/ 24 w 94"/>
                <a:gd name="T35" fmla="*/ 159 h 160"/>
                <a:gd name="T36" fmla="*/ 28 w 94"/>
                <a:gd name="T37" fmla="*/ 159 h 160"/>
                <a:gd name="T38" fmla="*/ 36 w 94"/>
                <a:gd name="T39" fmla="*/ 159 h 160"/>
                <a:gd name="T40" fmla="*/ 78 w 94"/>
                <a:gd name="T41" fmla="*/ 160 h 160"/>
                <a:gd name="T42" fmla="*/ 91 w 94"/>
                <a:gd name="T43" fmla="*/ 153 h 160"/>
                <a:gd name="T44" fmla="*/ 94 w 94"/>
                <a:gd name="T45" fmla="*/ 133 h 160"/>
                <a:gd name="T46" fmla="*/ 91 w 94"/>
                <a:gd name="T47" fmla="*/ 129 h 160"/>
                <a:gd name="T48" fmla="*/ 87 w 94"/>
                <a:gd name="T49" fmla="*/ 133 h 160"/>
                <a:gd name="T50" fmla="*/ 79 w 94"/>
                <a:gd name="T51" fmla="*/ 146 h 160"/>
                <a:gd name="T52" fmla="*/ 60 w 94"/>
                <a:gd name="T53" fmla="*/ 149 h 160"/>
                <a:gd name="T54" fmla="*/ 38 w 94"/>
                <a:gd name="T55" fmla="*/ 133 h 160"/>
                <a:gd name="T56" fmla="*/ 38 w 94"/>
                <a:gd name="T57" fmla="*/ 107 h 160"/>
                <a:gd name="T58" fmla="*/ 38 w 94"/>
                <a:gd name="T59" fmla="*/ 98 h 160"/>
                <a:gd name="T60" fmla="*/ 38 w 94"/>
                <a:gd name="T61" fmla="*/ 80 h 160"/>
                <a:gd name="T62" fmla="*/ 67 w 94"/>
                <a:gd name="T63" fmla="*/ 82 h 160"/>
                <a:gd name="T64" fmla="*/ 76 w 94"/>
                <a:gd name="T65" fmla="*/ 88 h 160"/>
                <a:gd name="T66" fmla="*/ 77 w 94"/>
                <a:gd name="T67" fmla="*/ 94 h 160"/>
                <a:gd name="T68" fmla="*/ 80 w 94"/>
                <a:gd name="T69" fmla="*/ 97 h 160"/>
                <a:gd name="T70" fmla="*/ 83 w 94"/>
                <a:gd name="T71" fmla="*/ 92 h 160"/>
                <a:gd name="T72" fmla="*/ 84 w 94"/>
                <a:gd name="T73" fmla="*/ 79 h 160"/>
                <a:gd name="T74" fmla="*/ 85 w 94"/>
                <a:gd name="T75" fmla="*/ 67 h 160"/>
                <a:gd name="T76" fmla="*/ 83 w 94"/>
                <a:gd name="T77" fmla="*/ 64 h 160"/>
                <a:gd name="T78" fmla="*/ 79 w 94"/>
                <a:gd name="T79" fmla="*/ 67 h 160"/>
                <a:gd name="T80" fmla="*/ 70 w 94"/>
                <a:gd name="T81" fmla="*/ 70 h 160"/>
                <a:gd name="T82" fmla="*/ 38 w 94"/>
                <a:gd name="T83" fmla="*/ 70 h 160"/>
                <a:gd name="T84" fmla="*/ 38 w 94"/>
                <a:gd name="T85" fmla="*/ 13 h 160"/>
                <a:gd name="T86" fmla="*/ 65 w 94"/>
                <a:gd name="T87" fmla="*/ 13 h 160"/>
                <a:gd name="T88" fmla="*/ 79 w 94"/>
                <a:gd name="T89" fmla="*/ 19 h 160"/>
                <a:gd name="T90" fmla="*/ 80 w 94"/>
                <a:gd name="T91" fmla="*/ 26 h 160"/>
                <a:gd name="T92" fmla="*/ 83 w 94"/>
                <a:gd name="T93" fmla="*/ 30 h 160"/>
                <a:gd name="T94" fmla="*/ 86 w 94"/>
                <a:gd name="T95" fmla="*/ 27 h 160"/>
                <a:gd name="T96" fmla="*/ 87 w 94"/>
                <a:gd name="T97" fmla="*/ 16 h 160"/>
                <a:gd name="T98" fmla="*/ 87 w 94"/>
                <a:gd name="T99" fmla="*/ 13 h 160"/>
                <a:gd name="T100" fmla="*/ 88 w 94"/>
                <a:gd name="T101" fmla="*/ 6 h 160"/>
                <a:gd name="T102" fmla="*/ 89 w 94"/>
                <a:gd name="T103" fmla="*/ 3 h 160"/>
                <a:gd name="T104" fmla="*/ 86 w 94"/>
                <a:gd name="T105" fmla="*/ 0 h 160"/>
                <a:gd name="T106" fmla="*/ 84 w 94"/>
                <a:gd name="T107" fmla="*/ 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4" h="160">
                  <a:moveTo>
                    <a:pt x="84" y="1"/>
                  </a:moveTo>
                  <a:cubicBezTo>
                    <a:pt x="83" y="1"/>
                    <a:pt x="83" y="1"/>
                    <a:pt x="83" y="1"/>
                  </a:cubicBezTo>
                  <a:cubicBezTo>
                    <a:pt x="75" y="2"/>
                    <a:pt x="75" y="2"/>
                    <a:pt x="75" y="2"/>
                  </a:cubicBezTo>
                  <a:cubicBezTo>
                    <a:pt x="28" y="2"/>
                    <a:pt x="28" y="2"/>
                    <a:pt x="28" y="2"/>
                  </a:cubicBezTo>
                  <a:cubicBezTo>
                    <a:pt x="25" y="2"/>
                    <a:pt x="25" y="2"/>
                    <a:pt x="25" y="2"/>
                  </a:cubicBezTo>
                  <a:cubicBezTo>
                    <a:pt x="5" y="2"/>
                    <a:pt x="5" y="2"/>
                    <a:pt x="5" y="2"/>
                  </a:cubicBezTo>
                  <a:cubicBezTo>
                    <a:pt x="4" y="2"/>
                    <a:pt x="0" y="2"/>
                    <a:pt x="0" y="5"/>
                  </a:cubicBezTo>
                  <a:cubicBezTo>
                    <a:pt x="0" y="6"/>
                    <a:pt x="1" y="8"/>
                    <a:pt x="3" y="8"/>
                  </a:cubicBezTo>
                  <a:cubicBezTo>
                    <a:pt x="10" y="8"/>
                    <a:pt x="10" y="8"/>
                    <a:pt x="10" y="8"/>
                  </a:cubicBezTo>
                  <a:cubicBezTo>
                    <a:pt x="15" y="9"/>
                    <a:pt x="17" y="12"/>
                    <a:pt x="17" y="18"/>
                  </a:cubicBezTo>
                  <a:cubicBezTo>
                    <a:pt x="18" y="62"/>
                    <a:pt x="18" y="62"/>
                    <a:pt x="18" y="62"/>
                  </a:cubicBezTo>
                  <a:cubicBezTo>
                    <a:pt x="18" y="98"/>
                    <a:pt x="18" y="98"/>
                    <a:pt x="18" y="98"/>
                  </a:cubicBezTo>
                  <a:cubicBezTo>
                    <a:pt x="18" y="118"/>
                    <a:pt x="18" y="134"/>
                    <a:pt x="17" y="143"/>
                  </a:cubicBezTo>
                  <a:cubicBezTo>
                    <a:pt x="16" y="149"/>
                    <a:pt x="15" y="152"/>
                    <a:pt x="12" y="152"/>
                  </a:cubicBezTo>
                  <a:cubicBezTo>
                    <a:pt x="12" y="152"/>
                    <a:pt x="6" y="153"/>
                    <a:pt x="6" y="153"/>
                  </a:cubicBezTo>
                  <a:cubicBezTo>
                    <a:pt x="4" y="153"/>
                    <a:pt x="3" y="155"/>
                    <a:pt x="3" y="156"/>
                  </a:cubicBezTo>
                  <a:cubicBezTo>
                    <a:pt x="3" y="159"/>
                    <a:pt x="7" y="159"/>
                    <a:pt x="8" y="159"/>
                  </a:cubicBezTo>
                  <a:cubicBezTo>
                    <a:pt x="24" y="159"/>
                    <a:pt x="24" y="159"/>
                    <a:pt x="24" y="159"/>
                  </a:cubicBezTo>
                  <a:cubicBezTo>
                    <a:pt x="28" y="159"/>
                    <a:pt x="28" y="159"/>
                    <a:pt x="28" y="159"/>
                  </a:cubicBezTo>
                  <a:cubicBezTo>
                    <a:pt x="36" y="159"/>
                    <a:pt x="36" y="159"/>
                    <a:pt x="36" y="159"/>
                  </a:cubicBezTo>
                  <a:cubicBezTo>
                    <a:pt x="78" y="160"/>
                    <a:pt x="78" y="160"/>
                    <a:pt x="78" y="160"/>
                  </a:cubicBezTo>
                  <a:cubicBezTo>
                    <a:pt x="86" y="160"/>
                    <a:pt x="89" y="160"/>
                    <a:pt x="91" y="153"/>
                  </a:cubicBezTo>
                  <a:cubicBezTo>
                    <a:pt x="92" y="149"/>
                    <a:pt x="94" y="135"/>
                    <a:pt x="94" y="133"/>
                  </a:cubicBezTo>
                  <a:cubicBezTo>
                    <a:pt x="94" y="132"/>
                    <a:pt x="94" y="129"/>
                    <a:pt x="91" y="129"/>
                  </a:cubicBezTo>
                  <a:cubicBezTo>
                    <a:pt x="88" y="129"/>
                    <a:pt x="88" y="131"/>
                    <a:pt x="87" y="133"/>
                  </a:cubicBezTo>
                  <a:cubicBezTo>
                    <a:pt x="86" y="141"/>
                    <a:pt x="84" y="144"/>
                    <a:pt x="79" y="146"/>
                  </a:cubicBezTo>
                  <a:cubicBezTo>
                    <a:pt x="74" y="149"/>
                    <a:pt x="65" y="149"/>
                    <a:pt x="60" y="149"/>
                  </a:cubicBezTo>
                  <a:cubicBezTo>
                    <a:pt x="40" y="149"/>
                    <a:pt x="39" y="146"/>
                    <a:pt x="38" y="133"/>
                  </a:cubicBezTo>
                  <a:cubicBezTo>
                    <a:pt x="38" y="107"/>
                    <a:pt x="38" y="107"/>
                    <a:pt x="38" y="107"/>
                  </a:cubicBezTo>
                  <a:cubicBezTo>
                    <a:pt x="38" y="98"/>
                    <a:pt x="38" y="98"/>
                    <a:pt x="38" y="98"/>
                  </a:cubicBezTo>
                  <a:cubicBezTo>
                    <a:pt x="38" y="80"/>
                    <a:pt x="38" y="80"/>
                    <a:pt x="38" y="80"/>
                  </a:cubicBezTo>
                  <a:cubicBezTo>
                    <a:pt x="38" y="81"/>
                    <a:pt x="67" y="82"/>
                    <a:pt x="67" y="82"/>
                  </a:cubicBezTo>
                  <a:cubicBezTo>
                    <a:pt x="74" y="82"/>
                    <a:pt x="76" y="85"/>
                    <a:pt x="76" y="88"/>
                  </a:cubicBezTo>
                  <a:cubicBezTo>
                    <a:pt x="76" y="88"/>
                    <a:pt x="77" y="94"/>
                    <a:pt x="77" y="94"/>
                  </a:cubicBezTo>
                  <a:cubicBezTo>
                    <a:pt x="77" y="96"/>
                    <a:pt x="78" y="97"/>
                    <a:pt x="80" y="97"/>
                  </a:cubicBezTo>
                  <a:cubicBezTo>
                    <a:pt x="83" y="97"/>
                    <a:pt x="83" y="94"/>
                    <a:pt x="83" y="92"/>
                  </a:cubicBezTo>
                  <a:cubicBezTo>
                    <a:pt x="84" y="79"/>
                    <a:pt x="84" y="79"/>
                    <a:pt x="84" y="79"/>
                  </a:cubicBezTo>
                  <a:cubicBezTo>
                    <a:pt x="85" y="67"/>
                    <a:pt x="85" y="67"/>
                    <a:pt x="85" y="67"/>
                  </a:cubicBezTo>
                  <a:cubicBezTo>
                    <a:pt x="85" y="64"/>
                    <a:pt x="83" y="64"/>
                    <a:pt x="83" y="64"/>
                  </a:cubicBezTo>
                  <a:cubicBezTo>
                    <a:pt x="79" y="67"/>
                    <a:pt x="79" y="67"/>
                    <a:pt x="79" y="67"/>
                  </a:cubicBezTo>
                  <a:cubicBezTo>
                    <a:pt x="77" y="69"/>
                    <a:pt x="75" y="69"/>
                    <a:pt x="70" y="70"/>
                  </a:cubicBezTo>
                  <a:cubicBezTo>
                    <a:pt x="38" y="70"/>
                    <a:pt x="38" y="70"/>
                    <a:pt x="38" y="70"/>
                  </a:cubicBezTo>
                  <a:cubicBezTo>
                    <a:pt x="38" y="13"/>
                    <a:pt x="38" y="13"/>
                    <a:pt x="38" y="13"/>
                  </a:cubicBezTo>
                  <a:cubicBezTo>
                    <a:pt x="40" y="13"/>
                    <a:pt x="62" y="13"/>
                    <a:pt x="65" y="13"/>
                  </a:cubicBezTo>
                  <a:cubicBezTo>
                    <a:pt x="77" y="15"/>
                    <a:pt x="78" y="17"/>
                    <a:pt x="79" y="19"/>
                  </a:cubicBezTo>
                  <a:cubicBezTo>
                    <a:pt x="79" y="19"/>
                    <a:pt x="80" y="26"/>
                    <a:pt x="80" y="26"/>
                  </a:cubicBezTo>
                  <a:cubicBezTo>
                    <a:pt x="80" y="30"/>
                    <a:pt x="82" y="30"/>
                    <a:pt x="83" y="30"/>
                  </a:cubicBezTo>
                  <a:cubicBezTo>
                    <a:pt x="84" y="30"/>
                    <a:pt x="85" y="30"/>
                    <a:pt x="86" y="27"/>
                  </a:cubicBezTo>
                  <a:cubicBezTo>
                    <a:pt x="86" y="27"/>
                    <a:pt x="87" y="16"/>
                    <a:pt x="87" y="16"/>
                  </a:cubicBezTo>
                  <a:cubicBezTo>
                    <a:pt x="87" y="13"/>
                    <a:pt x="87" y="13"/>
                    <a:pt x="87" y="13"/>
                  </a:cubicBezTo>
                  <a:cubicBezTo>
                    <a:pt x="87" y="13"/>
                    <a:pt x="88" y="6"/>
                    <a:pt x="88" y="6"/>
                  </a:cubicBezTo>
                  <a:cubicBezTo>
                    <a:pt x="89" y="3"/>
                    <a:pt x="89" y="3"/>
                    <a:pt x="89" y="3"/>
                  </a:cubicBezTo>
                  <a:cubicBezTo>
                    <a:pt x="89" y="0"/>
                    <a:pt x="87" y="0"/>
                    <a:pt x="86" y="0"/>
                  </a:cubicBezTo>
                  <a:lnTo>
                    <a:pt x="8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94" name="Freeform 9">
              <a:extLst>
                <a:ext uri="{FF2B5EF4-FFF2-40B4-BE49-F238E27FC236}">
                  <a16:creationId xmlns:a16="http://schemas.microsoft.com/office/drawing/2014/main" id="{3012DFAC-9036-4733-B93A-67CAA6065A5D}"/>
                </a:ext>
              </a:extLst>
            </p:cNvPr>
            <p:cNvSpPr>
              <a:spLocks/>
            </p:cNvSpPr>
            <p:nvPr userDrawn="1"/>
          </p:nvSpPr>
          <p:spPr bwMode="auto">
            <a:xfrm>
              <a:off x="3433" y="2465"/>
              <a:ext cx="106" cy="109"/>
            </a:xfrm>
            <a:custGeom>
              <a:avLst/>
              <a:gdLst>
                <a:gd name="T0" fmla="*/ 138 w 156"/>
                <a:gd name="T1" fmla="*/ 0 h 160"/>
                <a:gd name="T2" fmla="*/ 134 w 156"/>
                <a:gd name="T3" fmla="*/ 0 h 160"/>
                <a:gd name="T4" fmla="*/ 132 w 156"/>
                <a:gd name="T5" fmla="*/ 0 h 160"/>
                <a:gd name="T6" fmla="*/ 113 w 156"/>
                <a:gd name="T7" fmla="*/ 0 h 160"/>
                <a:gd name="T8" fmla="*/ 108 w 156"/>
                <a:gd name="T9" fmla="*/ 3 h 160"/>
                <a:gd name="T10" fmla="*/ 111 w 156"/>
                <a:gd name="T11" fmla="*/ 6 h 160"/>
                <a:gd name="T12" fmla="*/ 118 w 156"/>
                <a:gd name="T13" fmla="*/ 6 h 160"/>
                <a:gd name="T14" fmla="*/ 125 w 156"/>
                <a:gd name="T15" fmla="*/ 16 h 160"/>
                <a:gd name="T16" fmla="*/ 126 w 156"/>
                <a:gd name="T17" fmla="*/ 60 h 160"/>
                <a:gd name="T18" fmla="*/ 126 w 156"/>
                <a:gd name="T19" fmla="*/ 86 h 160"/>
                <a:gd name="T20" fmla="*/ 114 w 156"/>
                <a:gd name="T21" fmla="*/ 135 h 160"/>
                <a:gd name="T22" fmla="*/ 83 w 156"/>
                <a:gd name="T23" fmla="*/ 149 h 160"/>
                <a:gd name="T24" fmla="*/ 54 w 156"/>
                <a:gd name="T25" fmla="*/ 138 h 160"/>
                <a:gd name="T26" fmla="*/ 39 w 156"/>
                <a:gd name="T27" fmla="*/ 89 h 160"/>
                <a:gd name="T28" fmla="*/ 39 w 156"/>
                <a:gd name="T29" fmla="*/ 60 h 160"/>
                <a:gd name="T30" fmla="*/ 39 w 156"/>
                <a:gd name="T31" fmla="*/ 16 h 160"/>
                <a:gd name="T32" fmla="*/ 45 w 156"/>
                <a:gd name="T33" fmla="*/ 6 h 160"/>
                <a:gd name="T34" fmla="*/ 50 w 156"/>
                <a:gd name="T35" fmla="*/ 6 h 160"/>
                <a:gd name="T36" fmla="*/ 53 w 156"/>
                <a:gd name="T37" fmla="*/ 3 h 160"/>
                <a:gd name="T38" fmla="*/ 49 w 156"/>
                <a:gd name="T39" fmla="*/ 0 h 160"/>
                <a:gd name="T40" fmla="*/ 34 w 156"/>
                <a:gd name="T41" fmla="*/ 0 h 160"/>
                <a:gd name="T42" fmla="*/ 28 w 156"/>
                <a:gd name="T43" fmla="*/ 0 h 160"/>
                <a:gd name="T44" fmla="*/ 24 w 156"/>
                <a:gd name="T45" fmla="*/ 0 h 160"/>
                <a:gd name="T46" fmla="*/ 5 w 156"/>
                <a:gd name="T47" fmla="*/ 0 h 160"/>
                <a:gd name="T48" fmla="*/ 0 w 156"/>
                <a:gd name="T49" fmla="*/ 3 h 160"/>
                <a:gd name="T50" fmla="*/ 3 w 156"/>
                <a:gd name="T51" fmla="*/ 6 h 160"/>
                <a:gd name="T52" fmla="*/ 10 w 156"/>
                <a:gd name="T53" fmla="*/ 6 h 160"/>
                <a:gd name="T54" fmla="*/ 17 w 156"/>
                <a:gd name="T55" fmla="*/ 16 h 160"/>
                <a:gd name="T56" fmla="*/ 18 w 156"/>
                <a:gd name="T57" fmla="*/ 60 h 160"/>
                <a:gd name="T58" fmla="*/ 18 w 156"/>
                <a:gd name="T59" fmla="*/ 90 h 160"/>
                <a:gd name="T60" fmla="*/ 36 w 156"/>
                <a:gd name="T61" fmla="*/ 145 h 160"/>
                <a:gd name="T62" fmla="*/ 79 w 156"/>
                <a:gd name="T63" fmla="*/ 160 h 160"/>
                <a:gd name="T64" fmla="*/ 122 w 156"/>
                <a:gd name="T65" fmla="*/ 145 h 160"/>
                <a:gd name="T66" fmla="*/ 142 w 156"/>
                <a:gd name="T67" fmla="*/ 82 h 160"/>
                <a:gd name="T68" fmla="*/ 142 w 156"/>
                <a:gd name="T69" fmla="*/ 60 h 160"/>
                <a:gd name="T70" fmla="*/ 142 w 156"/>
                <a:gd name="T71" fmla="*/ 16 h 160"/>
                <a:gd name="T72" fmla="*/ 148 w 156"/>
                <a:gd name="T73" fmla="*/ 6 h 160"/>
                <a:gd name="T74" fmla="*/ 153 w 156"/>
                <a:gd name="T75" fmla="*/ 6 h 160"/>
                <a:gd name="T76" fmla="*/ 156 w 156"/>
                <a:gd name="T77" fmla="*/ 3 h 160"/>
                <a:gd name="T78" fmla="*/ 152 w 156"/>
                <a:gd name="T79" fmla="*/ 0 h 160"/>
                <a:gd name="T80" fmla="*/ 138 w 156"/>
                <a:gd name="T81"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6" h="160">
                  <a:moveTo>
                    <a:pt x="138" y="0"/>
                  </a:moveTo>
                  <a:cubicBezTo>
                    <a:pt x="134" y="0"/>
                    <a:pt x="134" y="0"/>
                    <a:pt x="134" y="0"/>
                  </a:cubicBezTo>
                  <a:cubicBezTo>
                    <a:pt x="132" y="0"/>
                    <a:pt x="132" y="0"/>
                    <a:pt x="132" y="0"/>
                  </a:cubicBezTo>
                  <a:cubicBezTo>
                    <a:pt x="113" y="0"/>
                    <a:pt x="113" y="0"/>
                    <a:pt x="113" y="0"/>
                  </a:cubicBezTo>
                  <a:cubicBezTo>
                    <a:pt x="112" y="0"/>
                    <a:pt x="108" y="0"/>
                    <a:pt x="108" y="3"/>
                  </a:cubicBezTo>
                  <a:cubicBezTo>
                    <a:pt x="108" y="4"/>
                    <a:pt x="109" y="6"/>
                    <a:pt x="111" y="6"/>
                  </a:cubicBezTo>
                  <a:cubicBezTo>
                    <a:pt x="118" y="6"/>
                    <a:pt x="118" y="6"/>
                    <a:pt x="118" y="6"/>
                  </a:cubicBezTo>
                  <a:cubicBezTo>
                    <a:pt x="124" y="7"/>
                    <a:pt x="125" y="10"/>
                    <a:pt x="125" y="16"/>
                  </a:cubicBezTo>
                  <a:cubicBezTo>
                    <a:pt x="125" y="16"/>
                    <a:pt x="126" y="60"/>
                    <a:pt x="126" y="60"/>
                  </a:cubicBezTo>
                  <a:cubicBezTo>
                    <a:pt x="126" y="86"/>
                    <a:pt x="126" y="86"/>
                    <a:pt x="126" y="86"/>
                  </a:cubicBezTo>
                  <a:cubicBezTo>
                    <a:pt x="126" y="110"/>
                    <a:pt x="122" y="125"/>
                    <a:pt x="114" y="135"/>
                  </a:cubicBezTo>
                  <a:cubicBezTo>
                    <a:pt x="107" y="144"/>
                    <a:pt x="95" y="149"/>
                    <a:pt x="83" y="149"/>
                  </a:cubicBezTo>
                  <a:cubicBezTo>
                    <a:pt x="72" y="149"/>
                    <a:pt x="63" y="147"/>
                    <a:pt x="54" y="138"/>
                  </a:cubicBezTo>
                  <a:cubicBezTo>
                    <a:pt x="46" y="131"/>
                    <a:pt x="39" y="120"/>
                    <a:pt x="39" y="89"/>
                  </a:cubicBezTo>
                  <a:cubicBezTo>
                    <a:pt x="39" y="60"/>
                    <a:pt x="39" y="60"/>
                    <a:pt x="39" y="60"/>
                  </a:cubicBezTo>
                  <a:cubicBezTo>
                    <a:pt x="39" y="16"/>
                    <a:pt x="39" y="16"/>
                    <a:pt x="39" y="16"/>
                  </a:cubicBezTo>
                  <a:cubicBezTo>
                    <a:pt x="40" y="9"/>
                    <a:pt x="41" y="7"/>
                    <a:pt x="45" y="6"/>
                  </a:cubicBezTo>
                  <a:cubicBezTo>
                    <a:pt x="45" y="6"/>
                    <a:pt x="50" y="6"/>
                    <a:pt x="50" y="6"/>
                  </a:cubicBezTo>
                  <a:cubicBezTo>
                    <a:pt x="52" y="6"/>
                    <a:pt x="53" y="4"/>
                    <a:pt x="53" y="3"/>
                  </a:cubicBezTo>
                  <a:cubicBezTo>
                    <a:pt x="53" y="0"/>
                    <a:pt x="50" y="0"/>
                    <a:pt x="49" y="0"/>
                  </a:cubicBezTo>
                  <a:cubicBezTo>
                    <a:pt x="34" y="0"/>
                    <a:pt x="34" y="0"/>
                    <a:pt x="34" y="0"/>
                  </a:cubicBezTo>
                  <a:cubicBezTo>
                    <a:pt x="28" y="0"/>
                    <a:pt x="28" y="0"/>
                    <a:pt x="28" y="0"/>
                  </a:cubicBezTo>
                  <a:cubicBezTo>
                    <a:pt x="24" y="0"/>
                    <a:pt x="24" y="0"/>
                    <a:pt x="24" y="0"/>
                  </a:cubicBezTo>
                  <a:cubicBezTo>
                    <a:pt x="5" y="0"/>
                    <a:pt x="5" y="0"/>
                    <a:pt x="5" y="0"/>
                  </a:cubicBezTo>
                  <a:cubicBezTo>
                    <a:pt x="4" y="0"/>
                    <a:pt x="0" y="0"/>
                    <a:pt x="0" y="3"/>
                  </a:cubicBezTo>
                  <a:cubicBezTo>
                    <a:pt x="0" y="4"/>
                    <a:pt x="1" y="6"/>
                    <a:pt x="3" y="6"/>
                  </a:cubicBezTo>
                  <a:cubicBezTo>
                    <a:pt x="10" y="6"/>
                    <a:pt x="10" y="6"/>
                    <a:pt x="10" y="6"/>
                  </a:cubicBezTo>
                  <a:cubicBezTo>
                    <a:pt x="15" y="7"/>
                    <a:pt x="17" y="10"/>
                    <a:pt x="17" y="16"/>
                  </a:cubicBezTo>
                  <a:cubicBezTo>
                    <a:pt x="18" y="60"/>
                    <a:pt x="18" y="60"/>
                    <a:pt x="18" y="60"/>
                  </a:cubicBezTo>
                  <a:cubicBezTo>
                    <a:pt x="18" y="90"/>
                    <a:pt x="18" y="90"/>
                    <a:pt x="18" y="90"/>
                  </a:cubicBezTo>
                  <a:cubicBezTo>
                    <a:pt x="18" y="123"/>
                    <a:pt x="28" y="137"/>
                    <a:pt x="36" y="145"/>
                  </a:cubicBezTo>
                  <a:cubicBezTo>
                    <a:pt x="50" y="158"/>
                    <a:pt x="69" y="160"/>
                    <a:pt x="79" y="160"/>
                  </a:cubicBezTo>
                  <a:cubicBezTo>
                    <a:pt x="90" y="160"/>
                    <a:pt x="107" y="159"/>
                    <a:pt x="122" y="145"/>
                  </a:cubicBezTo>
                  <a:cubicBezTo>
                    <a:pt x="140" y="129"/>
                    <a:pt x="142" y="103"/>
                    <a:pt x="142" y="82"/>
                  </a:cubicBezTo>
                  <a:cubicBezTo>
                    <a:pt x="142" y="60"/>
                    <a:pt x="142" y="60"/>
                    <a:pt x="142" y="60"/>
                  </a:cubicBezTo>
                  <a:cubicBezTo>
                    <a:pt x="142" y="16"/>
                    <a:pt x="142" y="16"/>
                    <a:pt x="142" y="16"/>
                  </a:cubicBezTo>
                  <a:cubicBezTo>
                    <a:pt x="143" y="9"/>
                    <a:pt x="144" y="7"/>
                    <a:pt x="148" y="6"/>
                  </a:cubicBezTo>
                  <a:cubicBezTo>
                    <a:pt x="149" y="6"/>
                    <a:pt x="153" y="6"/>
                    <a:pt x="153" y="6"/>
                  </a:cubicBezTo>
                  <a:cubicBezTo>
                    <a:pt x="155" y="6"/>
                    <a:pt x="156" y="4"/>
                    <a:pt x="156" y="3"/>
                  </a:cubicBezTo>
                  <a:cubicBezTo>
                    <a:pt x="156" y="0"/>
                    <a:pt x="153" y="0"/>
                    <a:pt x="152" y="0"/>
                  </a:cubicBezTo>
                  <a:lnTo>
                    <a:pt x="13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95" name="Freeform 10">
              <a:extLst>
                <a:ext uri="{FF2B5EF4-FFF2-40B4-BE49-F238E27FC236}">
                  <a16:creationId xmlns:a16="http://schemas.microsoft.com/office/drawing/2014/main" id="{62CE831A-B761-4D49-94FE-CD1FF83810F8}"/>
                </a:ext>
              </a:extLst>
            </p:cNvPr>
            <p:cNvSpPr>
              <a:spLocks/>
            </p:cNvSpPr>
            <p:nvPr userDrawn="1"/>
          </p:nvSpPr>
          <p:spPr bwMode="auto">
            <a:xfrm>
              <a:off x="3553" y="2463"/>
              <a:ext cx="114" cy="110"/>
            </a:xfrm>
            <a:custGeom>
              <a:avLst/>
              <a:gdLst>
                <a:gd name="T0" fmla="*/ 17 w 168"/>
                <a:gd name="T1" fmla="*/ 12 h 162"/>
                <a:gd name="T2" fmla="*/ 17 w 168"/>
                <a:gd name="T3" fmla="*/ 129 h 162"/>
                <a:gd name="T4" fmla="*/ 12 w 168"/>
                <a:gd name="T5" fmla="*/ 153 h 162"/>
                <a:gd name="T6" fmla="*/ 4 w 168"/>
                <a:gd name="T7" fmla="*/ 154 h 162"/>
                <a:gd name="T8" fmla="*/ 0 w 168"/>
                <a:gd name="T9" fmla="*/ 157 h 162"/>
                <a:gd name="T10" fmla="*/ 5 w 168"/>
                <a:gd name="T11" fmla="*/ 160 h 162"/>
                <a:gd name="T12" fmla="*/ 22 w 168"/>
                <a:gd name="T13" fmla="*/ 160 h 162"/>
                <a:gd name="T14" fmla="*/ 25 w 168"/>
                <a:gd name="T15" fmla="*/ 160 h 162"/>
                <a:gd name="T16" fmla="*/ 28 w 168"/>
                <a:gd name="T17" fmla="*/ 160 h 162"/>
                <a:gd name="T18" fmla="*/ 46 w 168"/>
                <a:gd name="T19" fmla="*/ 160 h 162"/>
                <a:gd name="T20" fmla="*/ 52 w 168"/>
                <a:gd name="T21" fmla="*/ 157 h 162"/>
                <a:gd name="T22" fmla="*/ 49 w 168"/>
                <a:gd name="T23" fmla="*/ 154 h 162"/>
                <a:gd name="T24" fmla="*/ 39 w 168"/>
                <a:gd name="T25" fmla="*/ 153 h 162"/>
                <a:gd name="T26" fmla="*/ 32 w 168"/>
                <a:gd name="T27" fmla="*/ 131 h 162"/>
                <a:gd name="T28" fmla="*/ 29 w 168"/>
                <a:gd name="T29" fmla="*/ 37 h 162"/>
                <a:gd name="T30" fmla="*/ 80 w 168"/>
                <a:gd name="T31" fmla="*/ 93 h 162"/>
                <a:gd name="T32" fmla="*/ 133 w 168"/>
                <a:gd name="T33" fmla="*/ 148 h 162"/>
                <a:gd name="T34" fmla="*/ 149 w 168"/>
                <a:gd name="T35" fmla="*/ 162 h 162"/>
                <a:gd name="T36" fmla="*/ 153 w 168"/>
                <a:gd name="T37" fmla="*/ 146 h 162"/>
                <a:gd name="T38" fmla="*/ 153 w 168"/>
                <a:gd name="T39" fmla="*/ 26 h 162"/>
                <a:gd name="T40" fmla="*/ 159 w 168"/>
                <a:gd name="T41" fmla="*/ 9 h 162"/>
                <a:gd name="T42" fmla="*/ 164 w 168"/>
                <a:gd name="T43" fmla="*/ 9 h 162"/>
                <a:gd name="T44" fmla="*/ 168 w 168"/>
                <a:gd name="T45" fmla="*/ 6 h 162"/>
                <a:gd name="T46" fmla="*/ 163 w 168"/>
                <a:gd name="T47" fmla="*/ 3 h 162"/>
                <a:gd name="T48" fmla="*/ 149 w 168"/>
                <a:gd name="T49" fmla="*/ 3 h 162"/>
                <a:gd name="T50" fmla="*/ 145 w 168"/>
                <a:gd name="T51" fmla="*/ 3 h 162"/>
                <a:gd name="T52" fmla="*/ 141 w 168"/>
                <a:gd name="T53" fmla="*/ 3 h 162"/>
                <a:gd name="T54" fmla="*/ 124 w 168"/>
                <a:gd name="T55" fmla="*/ 3 h 162"/>
                <a:gd name="T56" fmla="*/ 118 w 168"/>
                <a:gd name="T57" fmla="*/ 6 h 162"/>
                <a:gd name="T58" fmla="*/ 121 w 168"/>
                <a:gd name="T59" fmla="*/ 9 h 162"/>
                <a:gd name="T60" fmla="*/ 131 w 168"/>
                <a:gd name="T61" fmla="*/ 10 h 162"/>
                <a:gd name="T62" fmla="*/ 138 w 168"/>
                <a:gd name="T63" fmla="*/ 28 h 162"/>
                <a:gd name="T64" fmla="*/ 140 w 168"/>
                <a:gd name="T65" fmla="*/ 127 h 162"/>
                <a:gd name="T66" fmla="*/ 125 w 168"/>
                <a:gd name="T67" fmla="*/ 111 h 162"/>
                <a:gd name="T68" fmla="*/ 94 w 168"/>
                <a:gd name="T69" fmla="*/ 77 h 162"/>
                <a:gd name="T70" fmla="*/ 27 w 168"/>
                <a:gd name="T71" fmla="*/ 5 h 162"/>
                <a:gd name="T72" fmla="*/ 21 w 168"/>
                <a:gd name="T73" fmla="*/ 0 h 162"/>
                <a:gd name="T74" fmla="*/ 17 w 168"/>
                <a:gd name="T75" fmla="*/ 1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8" h="162">
                  <a:moveTo>
                    <a:pt x="17" y="12"/>
                  </a:moveTo>
                  <a:cubicBezTo>
                    <a:pt x="17" y="129"/>
                    <a:pt x="17" y="129"/>
                    <a:pt x="17" y="129"/>
                  </a:cubicBezTo>
                  <a:cubicBezTo>
                    <a:pt x="17" y="147"/>
                    <a:pt x="16" y="152"/>
                    <a:pt x="12" y="153"/>
                  </a:cubicBezTo>
                  <a:cubicBezTo>
                    <a:pt x="11" y="153"/>
                    <a:pt x="4" y="154"/>
                    <a:pt x="4" y="154"/>
                  </a:cubicBezTo>
                  <a:cubicBezTo>
                    <a:pt x="1" y="154"/>
                    <a:pt x="0" y="156"/>
                    <a:pt x="0" y="157"/>
                  </a:cubicBezTo>
                  <a:cubicBezTo>
                    <a:pt x="0" y="160"/>
                    <a:pt x="4" y="160"/>
                    <a:pt x="5" y="160"/>
                  </a:cubicBezTo>
                  <a:cubicBezTo>
                    <a:pt x="22" y="160"/>
                    <a:pt x="22" y="160"/>
                    <a:pt x="22" y="160"/>
                  </a:cubicBezTo>
                  <a:cubicBezTo>
                    <a:pt x="25" y="160"/>
                    <a:pt x="25" y="160"/>
                    <a:pt x="25" y="160"/>
                  </a:cubicBezTo>
                  <a:cubicBezTo>
                    <a:pt x="28" y="160"/>
                    <a:pt x="28" y="160"/>
                    <a:pt x="28" y="160"/>
                  </a:cubicBezTo>
                  <a:cubicBezTo>
                    <a:pt x="46" y="160"/>
                    <a:pt x="46" y="160"/>
                    <a:pt x="46" y="160"/>
                  </a:cubicBezTo>
                  <a:cubicBezTo>
                    <a:pt x="48" y="160"/>
                    <a:pt x="52" y="160"/>
                    <a:pt x="52" y="157"/>
                  </a:cubicBezTo>
                  <a:cubicBezTo>
                    <a:pt x="52" y="156"/>
                    <a:pt x="51" y="154"/>
                    <a:pt x="49" y="154"/>
                  </a:cubicBezTo>
                  <a:cubicBezTo>
                    <a:pt x="39" y="153"/>
                    <a:pt x="39" y="153"/>
                    <a:pt x="39" y="153"/>
                  </a:cubicBezTo>
                  <a:cubicBezTo>
                    <a:pt x="35" y="152"/>
                    <a:pt x="32" y="148"/>
                    <a:pt x="32" y="131"/>
                  </a:cubicBezTo>
                  <a:cubicBezTo>
                    <a:pt x="32" y="131"/>
                    <a:pt x="30" y="45"/>
                    <a:pt x="29" y="37"/>
                  </a:cubicBezTo>
                  <a:cubicBezTo>
                    <a:pt x="34" y="43"/>
                    <a:pt x="80" y="93"/>
                    <a:pt x="80" y="93"/>
                  </a:cubicBezTo>
                  <a:cubicBezTo>
                    <a:pt x="102" y="117"/>
                    <a:pt x="131" y="146"/>
                    <a:pt x="133" y="148"/>
                  </a:cubicBezTo>
                  <a:cubicBezTo>
                    <a:pt x="145" y="160"/>
                    <a:pt x="147" y="162"/>
                    <a:pt x="149" y="162"/>
                  </a:cubicBezTo>
                  <a:cubicBezTo>
                    <a:pt x="152" y="162"/>
                    <a:pt x="153" y="159"/>
                    <a:pt x="153" y="146"/>
                  </a:cubicBezTo>
                  <a:cubicBezTo>
                    <a:pt x="153" y="146"/>
                    <a:pt x="153" y="26"/>
                    <a:pt x="153" y="26"/>
                  </a:cubicBezTo>
                  <a:cubicBezTo>
                    <a:pt x="153" y="13"/>
                    <a:pt x="154" y="10"/>
                    <a:pt x="159" y="9"/>
                  </a:cubicBezTo>
                  <a:cubicBezTo>
                    <a:pt x="159" y="9"/>
                    <a:pt x="164" y="9"/>
                    <a:pt x="164" y="9"/>
                  </a:cubicBezTo>
                  <a:cubicBezTo>
                    <a:pt x="167" y="9"/>
                    <a:pt x="168" y="7"/>
                    <a:pt x="168" y="6"/>
                  </a:cubicBezTo>
                  <a:cubicBezTo>
                    <a:pt x="168" y="3"/>
                    <a:pt x="164" y="3"/>
                    <a:pt x="163" y="3"/>
                  </a:cubicBezTo>
                  <a:cubicBezTo>
                    <a:pt x="149" y="3"/>
                    <a:pt x="149" y="3"/>
                    <a:pt x="149" y="3"/>
                  </a:cubicBezTo>
                  <a:cubicBezTo>
                    <a:pt x="145" y="3"/>
                    <a:pt x="145" y="3"/>
                    <a:pt x="145" y="3"/>
                  </a:cubicBezTo>
                  <a:cubicBezTo>
                    <a:pt x="141" y="3"/>
                    <a:pt x="141" y="3"/>
                    <a:pt x="141" y="3"/>
                  </a:cubicBezTo>
                  <a:cubicBezTo>
                    <a:pt x="124" y="3"/>
                    <a:pt x="124" y="3"/>
                    <a:pt x="124" y="3"/>
                  </a:cubicBezTo>
                  <a:cubicBezTo>
                    <a:pt x="122" y="3"/>
                    <a:pt x="118" y="3"/>
                    <a:pt x="118" y="6"/>
                  </a:cubicBezTo>
                  <a:cubicBezTo>
                    <a:pt x="118" y="8"/>
                    <a:pt x="119" y="9"/>
                    <a:pt x="121" y="9"/>
                  </a:cubicBezTo>
                  <a:cubicBezTo>
                    <a:pt x="131" y="10"/>
                    <a:pt x="131" y="10"/>
                    <a:pt x="131" y="10"/>
                  </a:cubicBezTo>
                  <a:cubicBezTo>
                    <a:pt x="136" y="11"/>
                    <a:pt x="138" y="14"/>
                    <a:pt x="138" y="28"/>
                  </a:cubicBezTo>
                  <a:cubicBezTo>
                    <a:pt x="138" y="28"/>
                    <a:pt x="140" y="108"/>
                    <a:pt x="140" y="127"/>
                  </a:cubicBezTo>
                  <a:cubicBezTo>
                    <a:pt x="136" y="123"/>
                    <a:pt x="125" y="111"/>
                    <a:pt x="125" y="111"/>
                  </a:cubicBezTo>
                  <a:cubicBezTo>
                    <a:pt x="94" y="77"/>
                    <a:pt x="94" y="77"/>
                    <a:pt x="94" y="77"/>
                  </a:cubicBezTo>
                  <a:cubicBezTo>
                    <a:pt x="27" y="5"/>
                    <a:pt x="27" y="5"/>
                    <a:pt x="27" y="5"/>
                  </a:cubicBezTo>
                  <a:cubicBezTo>
                    <a:pt x="24" y="2"/>
                    <a:pt x="22" y="0"/>
                    <a:pt x="21" y="0"/>
                  </a:cubicBezTo>
                  <a:cubicBezTo>
                    <a:pt x="17" y="0"/>
                    <a:pt x="17" y="4"/>
                    <a:pt x="17" y="1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96" name="Freeform 11">
              <a:extLst>
                <a:ext uri="{FF2B5EF4-FFF2-40B4-BE49-F238E27FC236}">
                  <a16:creationId xmlns:a16="http://schemas.microsoft.com/office/drawing/2014/main" id="{4060AB50-F13B-4CAE-901B-119BFD5541AC}"/>
                </a:ext>
              </a:extLst>
            </p:cNvPr>
            <p:cNvSpPr>
              <a:spLocks/>
            </p:cNvSpPr>
            <p:nvPr userDrawn="1"/>
          </p:nvSpPr>
          <p:spPr bwMode="auto">
            <a:xfrm>
              <a:off x="3686" y="2465"/>
              <a:ext cx="38" cy="107"/>
            </a:xfrm>
            <a:custGeom>
              <a:avLst/>
              <a:gdLst>
                <a:gd name="T0" fmla="*/ 29 w 56"/>
                <a:gd name="T1" fmla="*/ 0 h 157"/>
                <a:gd name="T2" fmla="*/ 26 w 56"/>
                <a:gd name="T3" fmla="*/ 0 h 157"/>
                <a:gd name="T4" fmla="*/ 23 w 56"/>
                <a:gd name="T5" fmla="*/ 0 h 157"/>
                <a:gd name="T6" fmla="*/ 5 w 56"/>
                <a:gd name="T7" fmla="*/ 0 h 157"/>
                <a:gd name="T8" fmla="*/ 0 w 56"/>
                <a:gd name="T9" fmla="*/ 3 h 157"/>
                <a:gd name="T10" fmla="*/ 4 w 56"/>
                <a:gd name="T11" fmla="*/ 6 h 157"/>
                <a:gd name="T12" fmla="*/ 10 w 56"/>
                <a:gd name="T13" fmla="*/ 6 h 157"/>
                <a:gd name="T14" fmla="*/ 15 w 56"/>
                <a:gd name="T15" fmla="*/ 16 h 157"/>
                <a:gd name="T16" fmla="*/ 16 w 56"/>
                <a:gd name="T17" fmla="*/ 60 h 157"/>
                <a:gd name="T18" fmla="*/ 16 w 56"/>
                <a:gd name="T19" fmla="*/ 96 h 157"/>
                <a:gd name="T20" fmla="*/ 15 w 56"/>
                <a:gd name="T21" fmla="*/ 141 h 157"/>
                <a:gd name="T22" fmla="*/ 10 w 56"/>
                <a:gd name="T23" fmla="*/ 150 h 157"/>
                <a:gd name="T24" fmla="*/ 4 w 56"/>
                <a:gd name="T25" fmla="*/ 151 h 157"/>
                <a:gd name="T26" fmla="*/ 1 w 56"/>
                <a:gd name="T27" fmla="*/ 154 h 157"/>
                <a:gd name="T28" fmla="*/ 6 w 56"/>
                <a:gd name="T29" fmla="*/ 157 h 157"/>
                <a:gd name="T30" fmla="*/ 22 w 56"/>
                <a:gd name="T31" fmla="*/ 157 h 157"/>
                <a:gd name="T32" fmla="*/ 26 w 56"/>
                <a:gd name="T33" fmla="*/ 157 h 157"/>
                <a:gd name="T34" fmla="*/ 28 w 56"/>
                <a:gd name="T35" fmla="*/ 157 h 157"/>
                <a:gd name="T36" fmla="*/ 51 w 56"/>
                <a:gd name="T37" fmla="*/ 157 h 157"/>
                <a:gd name="T38" fmla="*/ 56 w 56"/>
                <a:gd name="T39" fmla="*/ 154 h 157"/>
                <a:gd name="T40" fmla="*/ 53 w 56"/>
                <a:gd name="T41" fmla="*/ 151 h 157"/>
                <a:gd name="T42" fmla="*/ 44 w 56"/>
                <a:gd name="T43" fmla="*/ 150 h 157"/>
                <a:gd name="T44" fmla="*/ 37 w 56"/>
                <a:gd name="T45" fmla="*/ 141 h 157"/>
                <a:gd name="T46" fmla="*/ 36 w 56"/>
                <a:gd name="T47" fmla="*/ 96 h 157"/>
                <a:gd name="T48" fmla="*/ 36 w 56"/>
                <a:gd name="T49" fmla="*/ 60 h 157"/>
                <a:gd name="T50" fmla="*/ 36 w 56"/>
                <a:gd name="T51" fmla="*/ 16 h 157"/>
                <a:gd name="T52" fmla="*/ 43 w 56"/>
                <a:gd name="T53" fmla="*/ 6 h 157"/>
                <a:gd name="T54" fmla="*/ 47 w 56"/>
                <a:gd name="T55" fmla="*/ 6 h 157"/>
                <a:gd name="T56" fmla="*/ 51 w 56"/>
                <a:gd name="T57" fmla="*/ 3 h 157"/>
                <a:gd name="T58" fmla="*/ 46 w 56"/>
                <a:gd name="T59" fmla="*/ 0 h 157"/>
                <a:gd name="T60" fmla="*/ 29 w 56"/>
                <a:gd name="T61"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6" h="157">
                  <a:moveTo>
                    <a:pt x="29" y="0"/>
                  </a:moveTo>
                  <a:cubicBezTo>
                    <a:pt x="26" y="0"/>
                    <a:pt x="26" y="0"/>
                    <a:pt x="26" y="0"/>
                  </a:cubicBezTo>
                  <a:cubicBezTo>
                    <a:pt x="23" y="0"/>
                    <a:pt x="23" y="0"/>
                    <a:pt x="23" y="0"/>
                  </a:cubicBezTo>
                  <a:cubicBezTo>
                    <a:pt x="5" y="0"/>
                    <a:pt x="5" y="0"/>
                    <a:pt x="5" y="0"/>
                  </a:cubicBezTo>
                  <a:cubicBezTo>
                    <a:pt x="4" y="0"/>
                    <a:pt x="0" y="0"/>
                    <a:pt x="0" y="3"/>
                  </a:cubicBezTo>
                  <a:cubicBezTo>
                    <a:pt x="0" y="4"/>
                    <a:pt x="2" y="6"/>
                    <a:pt x="4" y="6"/>
                  </a:cubicBezTo>
                  <a:cubicBezTo>
                    <a:pt x="10" y="6"/>
                    <a:pt x="10" y="6"/>
                    <a:pt x="10" y="6"/>
                  </a:cubicBezTo>
                  <a:cubicBezTo>
                    <a:pt x="13" y="7"/>
                    <a:pt x="15" y="9"/>
                    <a:pt x="15" y="16"/>
                  </a:cubicBezTo>
                  <a:cubicBezTo>
                    <a:pt x="15" y="16"/>
                    <a:pt x="16" y="60"/>
                    <a:pt x="16" y="60"/>
                  </a:cubicBezTo>
                  <a:cubicBezTo>
                    <a:pt x="16" y="96"/>
                    <a:pt x="16" y="96"/>
                    <a:pt x="16" y="96"/>
                  </a:cubicBezTo>
                  <a:cubicBezTo>
                    <a:pt x="16" y="116"/>
                    <a:pt x="16" y="132"/>
                    <a:pt x="15" y="141"/>
                  </a:cubicBezTo>
                  <a:cubicBezTo>
                    <a:pt x="14" y="147"/>
                    <a:pt x="13" y="150"/>
                    <a:pt x="10" y="150"/>
                  </a:cubicBezTo>
                  <a:cubicBezTo>
                    <a:pt x="10" y="150"/>
                    <a:pt x="4" y="151"/>
                    <a:pt x="4" y="151"/>
                  </a:cubicBezTo>
                  <a:cubicBezTo>
                    <a:pt x="2" y="151"/>
                    <a:pt x="1" y="153"/>
                    <a:pt x="1" y="154"/>
                  </a:cubicBezTo>
                  <a:cubicBezTo>
                    <a:pt x="1" y="157"/>
                    <a:pt x="5" y="157"/>
                    <a:pt x="6" y="157"/>
                  </a:cubicBezTo>
                  <a:cubicBezTo>
                    <a:pt x="22" y="157"/>
                    <a:pt x="22" y="157"/>
                    <a:pt x="22" y="157"/>
                  </a:cubicBezTo>
                  <a:cubicBezTo>
                    <a:pt x="26" y="157"/>
                    <a:pt x="26" y="157"/>
                    <a:pt x="26" y="157"/>
                  </a:cubicBezTo>
                  <a:cubicBezTo>
                    <a:pt x="28" y="157"/>
                    <a:pt x="28" y="157"/>
                    <a:pt x="28" y="157"/>
                  </a:cubicBezTo>
                  <a:cubicBezTo>
                    <a:pt x="51" y="157"/>
                    <a:pt x="51" y="157"/>
                    <a:pt x="51" y="157"/>
                  </a:cubicBezTo>
                  <a:cubicBezTo>
                    <a:pt x="55" y="157"/>
                    <a:pt x="56" y="155"/>
                    <a:pt x="56" y="154"/>
                  </a:cubicBezTo>
                  <a:cubicBezTo>
                    <a:pt x="56" y="153"/>
                    <a:pt x="55" y="151"/>
                    <a:pt x="53" y="151"/>
                  </a:cubicBezTo>
                  <a:cubicBezTo>
                    <a:pt x="44" y="150"/>
                    <a:pt x="44" y="150"/>
                    <a:pt x="44" y="150"/>
                  </a:cubicBezTo>
                  <a:cubicBezTo>
                    <a:pt x="39" y="150"/>
                    <a:pt x="38" y="147"/>
                    <a:pt x="37" y="141"/>
                  </a:cubicBezTo>
                  <a:cubicBezTo>
                    <a:pt x="36" y="132"/>
                    <a:pt x="36" y="116"/>
                    <a:pt x="36" y="96"/>
                  </a:cubicBezTo>
                  <a:cubicBezTo>
                    <a:pt x="36" y="60"/>
                    <a:pt x="36" y="60"/>
                    <a:pt x="36" y="60"/>
                  </a:cubicBezTo>
                  <a:cubicBezTo>
                    <a:pt x="36" y="16"/>
                    <a:pt x="36" y="16"/>
                    <a:pt x="36" y="16"/>
                  </a:cubicBezTo>
                  <a:cubicBezTo>
                    <a:pt x="37" y="10"/>
                    <a:pt x="38" y="7"/>
                    <a:pt x="43" y="6"/>
                  </a:cubicBezTo>
                  <a:cubicBezTo>
                    <a:pt x="43" y="6"/>
                    <a:pt x="47" y="6"/>
                    <a:pt x="47" y="6"/>
                  </a:cubicBezTo>
                  <a:cubicBezTo>
                    <a:pt x="49" y="6"/>
                    <a:pt x="51" y="4"/>
                    <a:pt x="51" y="3"/>
                  </a:cubicBezTo>
                  <a:cubicBezTo>
                    <a:pt x="51" y="0"/>
                    <a:pt x="47" y="0"/>
                    <a:pt x="46" y="0"/>
                  </a:cubicBez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97" name="Freeform 12">
              <a:extLst>
                <a:ext uri="{FF2B5EF4-FFF2-40B4-BE49-F238E27FC236}">
                  <a16:creationId xmlns:a16="http://schemas.microsoft.com/office/drawing/2014/main" id="{162D76C8-1A91-43A1-B2FA-120613EAC3F8}"/>
                </a:ext>
              </a:extLst>
            </p:cNvPr>
            <p:cNvSpPr>
              <a:spLocks/>
            </p:cNvSpPr>
            <p:nvPr userDrawn="1"/>
          </p:nvSpPr>
          <p:spPr bwMode="auto">
            <a:xfrm>
              <a:off x="3730" y="2465"/>
              <a:ext cx="112" cy="109"/>
            </a:xfrm>
            <a:custGeom>
              <a:avLst/>
              <a:gdLst>
                <a:gd name="T0" fmla="*/ 148 w 166"/>
                <a:gd name="T1" fmla="*/ 0 h 160"/>
                <a:gd name="T2" fmla="*/ 145 w 166"/>
                <a:gd name="T3" fmla="*/ 0 h 160"/>
                <a:gd name="T4" fmla="*/ 140 w 166"/>
                <a:gd name="T5" fmla="*/ 0 h 160"/>
                <a:gd name="T6" fmla="*/ 125 w 166"/>
                <a:gd name="T7" fmla="*/ 0 h 160"/>
                <a:gd name="T8" fmla="*/ 119 w 166"/>
                <a:gd name="T9" fmla="*/ 3 h 160"/>
                <a:gd name="T10" fmla="*/ 123 w 166"/>
                <a:gd name="T11" fmla="*/ 6 h 160"/>
                <a:gd name="T12" fmla="*/ 130 w 166"/>
                <a:gd name="T13" fmla="*/ 6 h 160"/>
                <a:gd name="T14" fmla="*/ 131 w 166"/>
                <a:gd name="T15" fmla="*/ 10 h 160"/>
                <a:gd name="T16" fmla="*/ 130 w 166"/>
                <a:gd name="T17" fmla="*/ 17 h 160"/>
                <a:gd name="T18" fmla="*/ 88 w 166"/>
                <a:gd name="T19" fmla="*/ 127 h 160"/>
                <a:gd name="T20" fmla="*/ 50 w 166"/>
                <a:gd name="T21" fmla="*/ 26 h 160"/>
                <a:gd name="T22" fmla="*/ 44 w 166"/>
                <a:gd name="T23" fmla="*/ 9 h 160"/>
                <a:gd name="T24" fmla="*/ 46 w 166"/>
                <a:gd name="T25" fmla="*/ 7 h 160"/>
                <a:gd name="T26" fmla="*/ 53 w 166"/>
                <a:gd name="T27" fmla="*/ 6 h 160"/>
                <a:gd name="T28" fmla="*/ 57 w 166"/>
                <a:gd name="T29" fmla="*/ 3 h 160"/>
                <a:gd name="T30" fmla="*/ 50 w 166"/>
                <a:gd name="T31" fmla="*/ 0 h 160"/>
                <a:gd name="T32" fmla="*/ 35 w 166"/>
                <a:gd name="T33" fmla="*/ 0 h 160"/>
                <a:gd name="T34" fmla="*/ 31 w 166"/>
                <a:gd name="T35" fmla="*/ 0 h 160"/>
                <a:gd name="T36" fmla="*/ 26 w 166"/>
                <a:gd name="T37" fmla="*/ 0 h 160"/>
                <a:gd name="T38" fmla="*/ 7 w 166"/>
                <a:gd name="T39" fmla="*/ 0 h 160"/>
                <a:gd name="T40" fmla="*/ 0 w 166"/>
                <a:gd name="T41" fmla="*/ 3 h 160"/>
                <a:gd name="T42" fmla="*/ 3 w 166"/>
                <a:gd name="T43" fmla="*/ 6 h 160"/>
                <a:gd name="T44" fmla="*/ 10 w 166"/>
                <a:gd name="T45" fmla="*/ 6 h 160"/>
                <a:gd name="T46" fmla="*/ 24 w 166"/>
                <a:gd name="T47" fmla="*/ 21 h 160"/>
                <a:gd name="T48" fmla="*/ 75 w 166"/>
                <a:gd name="T49" fmla="*/ 148 h 160"/>
                <a:gd name="T50" fmla="*/ 83 w 166"/>
                <a:gd name="T51" fmla="*/ 160 h 160"/>
                <a:gd name="T52" fmla="*/ 89 w 166"/>
                <a:gd name="T53" fmla="*/ 151 h 160"/>
                <a:gd name="T54" fmla="*/ 93 w 166"/>
                <a:gd name="T55" fmla="*/ 144 h 160"/>
                <a:gd name="T56" fmla="*/ 118 w 166"/>
                <a:gd name="T57" fmla="*/ 84 h 160"/>
                <a:gd name="T58" fmla="*/ 130 w 166"/>
                <a:gd name="T59" fmla="*/ 55 h 160"/>
                <a:gd name="T60" fmla="*/ 142 w 166"/>
                <a:gd name="T61" fmla="*/ 26 h 160"/>
                <a:gd name="T62" fmla="*/ 153 w 166"/>
                <a:gd name="T63" fmla="*/ 8 h 160"/>
                <a:gd name="T64" fmla="*/ 162 w 166"/>
                <a:gd name="T65" fmla="*/ 6 h 160"/>
                <a:gd name="T66" fmla="*/ 166 w 166"/>
                <a:gd name="T67" fmla="*/ 3 h 160"/>
                <a:gd name="T68" fmla="*/ 161 w 166"/>
                <a:gd name="T69" fmla="*/ 0 h 160"/>
                <a:gd name="T70" fmla="*/ 148 w 166"/>
                <a:gd name="T71"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6" h="160">
                  <a:moveTo>
                    <a:pt x="148" y="0"/>
                  </a:moveTo>
                  <a:cubicBezTo>
                    <a:pt x="145" y="0"/>
                    <a:pt x="145" y="0"/>
                    <a:pt x="145" y="0"/>
                  </a:cubicBezTo>
                  <a:cubicBezTo>
                    <a:pt x="140" y="0"/>
                    <a:pt x="140" y="0"/>
                    <a:pt x="140" y="0"/>
                  </a:cubicBezTo>
                  <a:cubicBezTo>
                    <a:pt x="125" y="0"/>
                    <a:pt x="125" y="0"/>
                    <a:pt x="125" y="0"/>
                  </a:cubicBezTo>
                  <a:cubicBezTo>
                    <a:pt x="123" y="0"/>
                    <a:pt x="119" y="0"/>
                    <a:pt x="119" y="3"/>
                  </a:cubicBezTo>
                  <a:cubicBezTo>
                    <a:pt x="119" y="4"/>
                    <a:pt x="119" y="6"/>
                    <a:pt x="123" y="6"/>
                  </a:cubicBezTo>
                  <a:cubicBezTo>
                    <a:pt x="130" y="6"/>
                    <a:pt x="130" y="6"/>
                    <a:pt x="130" y="6"/>
                  </a:cubicBezTo>
                  <a:cubicBezTo>
                    <a:pt x="131" y="7"/>
                    <a:pt x="131" y="9"/>
                    <a:pt x="131" y="10"/>
                  </a:cubicBezTo>
                  <a:cubicBezTo>
                    <a:pt x="130" y="17"/>
                    <a:pt x="130" y="17"/>
                    <a:pt x="130" y="17"/>
                  </a:cubicBezTo>
                  <a:cubicBezTo>
                    <a:pt x="126" y="30"/>
                    <a:pt x="100" y="97"/>
                    <a:pt x="88" y="127"/>
                  </a:cubicBezTo>
                  <a:cubicBezTo>
                    <a:pt x="85" y="120"/>
                    <a:pt x="50" y="26"/>
                    <a:pt x="50" y="26"/>
                  </a:cubicBezTo>
                  <a:cubicBezTo>
                    <a:pt x="47" y="18"/>
                    <a:pt x="44" y="12"/>
                    <a:pt x="44" y="9"/>
                  </a:cubicBezTo>
                  <a:cubicBezTo>
                    <a:pt x="44" y="8"/>
                    <a:pt x="45" y="7"/>
                    <a:pt x="46" y="7"/>
                  </a:cubicBezTo>
                  <a:cubicBezTo>
                    <a:pt x="53" y="6"/>
                    <a:pt x="53" y="6"/>
                    <a:pt x="53" y="6"/>
                  </a:cubicBezTo>
                  <a:cubicBezTo>
                    <a:pt x="56" y="6"/>
                    <a:pt x="57" y="4"/>
                    <a:pt x="57" y="3"/>
                  </a:cubicBezTo>
                  <a:cubicBezTo>
                    <a:pt x="57" y="0"/>
                    <a:pt x="52" y="0"/>
                    <a:pt x="50" y="0"/>
                  </a:cubicBezTo>
                  <a:cubicBezTo>
                    <a:pt x="35" y="0"/>
                    <a:pt x="35" y="0"/>
                    <a:pt x="35" y="0"/>
                  </a:cubicBezTo>
                  <a:cubicBezTo>
                    <a:pt x="31" y="0"/>
                    <a:pt x="31" y="0"/>
                    <a:pt x="31" y="0"/>
                  </a:cubicBezTo>
                  <a:cubicBezTo>
                    <a:pt x="26" y="0"/>
                    <a:pt x="26" y="0"/>
                    <a:pt x="26" y="0"/>
                  </a:cubicBezTo>
                  <a:cubicBezTo>
                    <a:pt x="7" y="0"/>
                    <a:pt x="7" y="0"/>
                    <a:pt x="7" y="0"/>
                  </a:cubicBezTo>
                  <a:cubicBezTo>
                    <a:pt x="4" y="0"/>
                    <a:pt x="0" y="0"/>
                    <a:pt x="0" y="3"/>
                  </a:cubicBezTo>
                  <a:cubicBezTo>
                    <a:pt x="0" y="4"/>
                    <a:pt x="1" y="6"/>
                    <a:pt x="3" y="6"/>
                  </a:cubicBezTo>
                  <a:cubicBezTo>
                    <a:pt x="10" y="6"/>
                    <a:pt x="10" y="6"/>
                    <a:pt x="10" y="6"/>
                  </a:cubicBezTo>
                  <a:cubicBezTo>
                    <a:pt x="17" y="8"/>
                    <a:pt x="20" y="10"/>
                    <a:pt x="24" y="21"/>
                  </a:cubicBezTo>
                  <a:cubicBezTo>
                    <a:pt x="75" y="148"/>
                    <a:pt x="75" y="148"/>
                    <a:pt x="75" y="148"/>
                  </a:cubicBezTo>
                  <a:cubicBezTo>
                    <a:pt x="78" y="157"/>
                    <a:pt x="80" y="160"/>
                    <a:pt x="83" y="160"/>
                  </a:cubicBezTo>
                  <a:cubicBezTo>
                    <a:pt x="86" y="160"/>
                    <a:pt x="86" y="158"/>
                    <a:pt x="89" y="151"/>
                  </a:cubicBezTo>
                  <a:cubicBezTo>
                    <a:pt x="93" y="144"/>
                    <a:pt x="93" y="144"/>
                    <a:pt x="93" y="144"/>
                  </a:cubicBezTo>
                  <a:cubicBezTo>
                    <a:pt x="118" y="84"/>
                    <a:pt x="118" y="84"/>
                    <a:pt x="118" y="84"/>
                  </a:cubicBezTo>
                  <a:cubicBezTo>
                    <a:pt x="130" y="55"/>
                    <a:pt x="130" y="55"/>
                    <a:pt x="130" y="55"/>
                  </a:cubicBezTo>
                  <a:cubicBezTo>
                    <a:pt x="142" y="26"/>
                    <a:pt x="142" y="26"/>
                    <a:pt x="142" y="26"/>
                  </a:cubicBezTo>
                  <a:cubicBezTo>
                    <a:pt x="148" y="13"/>
                    <a:pt x="151" y="9"/>
                    <a:pt x="153" y="8"/>
                  </a:cubicBezTo>
                  <a:cubicBezTo>
                    <a:pt x="156" y="6"/>
                    <a:pt x="160" y="6"/>
                    <a:pt x="162" y="6"/>
                  </a:cubicBezTo>
                  <a:cubicBezTo>
                    <a:pt x="165" y="6"/>
                    <a:pt x="166" y="4"/>
                    <a:pt x="166" y="3"/>
                  </a:cubicBezTo>
                  <a:cubicBezTo>
                    <a:pt x="166" y="1"/>
                    <a:pt x="164" y="0"/>
                    <a:pt x="161" y="0"/>
                  </a:cubicBezTo>
                  <a:lnTo>
                    <a:pt x="14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98" name="Freeform 13">
              <a:extLst>
                <a:ext uri="{FF2B5EF4-FFF2-40B4-BE49-F238E27FC236}">
                  <a16:creationId xmlns:a16="http://schemas.microsoft.com/office/drawing/2014/main" id="{A867129F-9514-4F98-861D-4935041756A7}"/>
                </a:ext>
              </a:extLst>
            </p:cNvPr>
            <p:cNvSpPr>
              <a:spLocks/>
            </p:cNvSpPr>
            <p:nvPr userDrawn="1"/>
          </p:nvSpPr>
          <p:spPr bwMode="auto">
            <a:xfrm>
              <a:off x="3848" y="2464"/>
              <a:ext cx="64" cy="108"/>
            </a:xfrm>
            <a:custGeom>
              <a:avLst/>
              <a:gdLst>
                <a:gd name="T0" fmla="*/ 84 w 94"/>
                <a:gd name="T1" fmla="*/ 1 h 160"/>
                <a:gd name="T2" fmla="*/ 83 w 94"/>
                <a:gd name="T3" fmla="*/ 1 h 160"/>
                <a:gd name="T4" fmla="*/ 75 w 94"/>
                <a:gd name="T5" fmla="*/ 2 h 160"/>
                <a:gd name="T6" fmla="*/ 28 w 94"/>
                <a:gd name="T7" fmla="*/ 2 h 160"/>
                <a:gd name="T8" fmla="*/ 26 w 94"/>
                <a:gd name="T9" fmla="*/ 2 h 160"/>
                <a:gd name="T10" fmla="*/ 5 w 94"/>
                <a:gd name="T11" fmla="*/ 2 h 160"/>
                <a:gd name="T12" fmla="*/ 0 w 94"/>
                <a:gd name="T13" fmla="*/ 5 h 160"/>
                <a:gd name="T14" fmla="*/ 4 w 94"/>
                <a:gd name="T15" fmla="*/ 8 h 160"/>
                <a:gd name="T16" fmla="*/ 10 w 94"/>
                <a:gd name="T17" fmla="*/ 8 h 160"/>
                <a:gd name="T18" fmla="*/ 18 w 94"/>
                <a:gd name="T19" fmla="*/ 18 h 160"/>
                <a:gd name="T20" fmla="*/ 18 w 94"/>
                <a:gd name="T21" fmla="*/ 62 h 160"/>
                <a:gd name="T22" fmla="*/ 18 w 94"/>
                <a:gd name="T23" fmla="*/ 98 h 160"/>
                <a:gd name="T24" fmla="*/ 17 w 94"/>
                <a:gd name="T25" fmla="*/ 143 h 160"/>
                <a:gd name="T26" fmla="*/ 12 w 94"/>
                <a:gd name="T27" fmla="*/ 152 h 160"/>
                <a:gd name="T28" fmla="*/ 7 w 94"/>
                <a:gd name="T29" fmla="*/ 153 h 160"/>
                <a:gd name="T30" fmla="*/ 3 w 94"/>
                <a:gd name="T31" fmla="*/ 156 h 160"/>
                <a:gd name="T32" fmla="*/ 8 w 94"/>
                <a:gd name="T33" fmla="*/ 159 h 160"/>
                <a:gd name="T34" fmla="*/ 25 w 94"/>
                <a:gd name="T35" fmla="*/ 159 h 160"/>
                <a:gd name="T36" fmla="*/ 28 w 94"/>
                <a:gd name="T37" fmla="*/ 159 h 160"/>
                <a:gd name="T38" fmla="*/ 36 w 94"/>
                <a:gd name="T39" fmla="*/ 159 h 160"/>
                <a:gd name="T40" fmla="*/ 79 w 94"/>
                <a:gd name="T41" fmla="*/ 160 h 160"/>
                <a:gd name="T42" fmla="*/ 91 w 94"/>
                <a:gd name="T43" fmla="*/ 153 h 160"/>
                <a:gd name="T44" fmla="*/ 94 w 94"/>
                <a:gd name="T45" fmla="*/ 133 h 160"/>
                <a:gd name="T46" fmla="*/ 91 w 94"/>
                <a:gd name="T47" fmla="*/ 129 h 160"/>
                <a:gd name="T48" fmla="*/ 88 w 94"/>
                <a:gd name="T49" fmla="*/ 133 h 160"/>
                <a:gd name="T50" fmla="*/ 80 w 94"/>
                <a:gd name="T51" fmla="*/ 146 h 160"/>
                <a:gd name="T52" fmla="*/ 61 w 94"/>
                <a:gd name="T53" fmla="*/ 149 h 160"/>
                <a:gd name="T54" fmla="*/ 38 w 94"/>
                <a:gd name="T55" fmla="*/ 133 h 160"/>
                <a:gd name="T56" fmla="*/ 38 w 94"/>
                <a:gd name="T57" fmla="*/ 107 h 160"/>
                <a:gd name="T58" fmla="*/ 38 w 94"/>
                <a:gd name="T59" fmla="*/ 98 h 160"/>
                <a:gd name="T60" fmla="*/ 38 w 94"/>
                <a:gd name="T61" fmla="*/ 80 h 160"/>
                <a:gd name="T62" fmla="*/ 67 w 94"/>
                <a:gd name="T63" fmla="*/ 82 h 160"/>
                <a:gd name="T64" fmla="*/ 77 w 94"/>
                <a:gd name="T65" fmla="*/ 88 h 160"/>
                <a:gd name="T66" fmla="*/ 77 w 94"/>
                <a:gd name="T67" fmla="*/ 94 h 160"/>
                <a:gd name="T68" fmla="*/ 80 w 94"/>
                <a:gd name="T69" fmla="*/ 97 h 160"/>
                <a:gd name="T70" fmla="*/ 83 w 94"/>
                <a:gd name="T71" fmla="*/ 92 h 160"/>
                <a:gd name="T72" fmla="*/ 84 w 94"/>
                <a:gd name="T73" fmla="*/ 79 h 160"/>
                <a:gd name="T74" fmla="*/ 86 w 94"/>
                <a:gd name="T75" fmla="*/ 67 h 160"/>
                <a:gd name="T76" fmla="*/ 83 w 94"/>
                <a:gd name="T77" fmla="*/ 64 h 160"/>
                <a:gd name="T78" fmla="*/ 79 w 94"/>
                <a:gd name="T79" fmla="*/ 67 h 160"/>
                <a:gd name="T80" fmla="*/ 70 w 94"/>
                <a:gd name="T81" fmla="*/ 70 h 160"/>
                <a:gd name="T82" fmla="*/ 38 w 94"/>
                <a:gd name="T83" fmla="*/ 70 h 160"/>
                <a:gd name="T84" fmla="*/ 38 w 94"/>
                <a:gd name="T85" fmla="*/ 13 h 160"/>
                <a:gd name="T86" fmla="*/ 66 w 94"/>
                <a:gd name="T87" fmla="*/ 13 h 160"/>
                <a:gd name="T88" fmla="*/ 79 w 94"/>
                <a:gd name="T89" fmla="*/ 19 h 160"/>
                <a:gd name="T90" fmla="*/ 80 w 94"/>
                <a:gd name="T91" fmla="*/ 26 h 160"/>
                <a:gd name="T92" fmla="*/ 83 w 94"/>
                <a:gd name="T93" fmla="*/ 30 h 160"/>
                <a:gd name="T94" fmla="*/ 86 w 94"/>
                <a:gd name="T95" fmla="*/ 27 h 160"/>
                <a:gd name="T96" fmla="*/ 87 w 94"/>
                <a:gd name="T97" fmla="*/ 17 h 160"/>
                <a:gd name="T98" fmla="*/ 87 w 94"/>
                <a:gd name="T99" fmla="*/ 13 h 160"/>
                <a:gd name="T100" fmla="*/ 89 w 94"/>
                <a:gd name="T101" fmla="*/ 3 h 160"/>
                <a:gd name="T102" fmla="*/ 87 w 94"/>
                <a:gd name="T103" fmla="*/ 0 h 160"/>
                <a:gd name="T104" fmla="*/ 84 w 94"/>
                <a:gd name="T105" fmla="*/ 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4" h="160">
                  <a:moveTo>
                    <a:pt x="84" y="1"/>
                  </a:moveTo>
                  <a:cubicBezTo>
                    <a:pt x="83" y="1"/>
                    <a:pt x="83" y="1"/>
                    <a:pt x="83" y="1"/>
                  </a:cubicBezTo>
                  <a:cubicBezTo>
                    <a:pt x="75" y="2"/>
                    <a:pt x="75" y="2"/>
                    <a:pt x="75" y="2"/>
                  </a:cubicBezTo>
                  <a:cubicBezTo>
                    <a:pt x="75" y="2"/>
                    <a:pt x="28" y="2"/>
                    <a:pt x="28" y="2"/>
                  </a:cubicBezTo>
                  <a:cubicBezTo>
                    <a:pt x="26" y="2"/>
                    <a:pt x="26" y="2"/>
                    <a:pt x="26" y="2"/>
                  </a:cubicBezTo>
                  <a:cubicBezTo>
                    <a:pt x="5" y="2"/>
                    <a:pt x="5" y="2"/>
                    <a:pt x="5" y="2"/>
                  </a:cubicBezTo>
                  <a:cubicBezTo>
                    <a:pt x="4" y="2"/>
                    <a:pt x="0" y="2"/>
                    <a:pt x="0" y="5"/>
                  </a:cubicBezTo>
                  <a:cubicBezTo>
                    <a:pt x="0" y="6"/>
                    <a:pt x="2" y="8"/>
                    <a:pt x="4" y="8"/>
                  </a:cubicBezTo>
                  <a:cubicBezTo>
                    <a:pt x="10" y="8"/>
                    <a:pt x="10" y="8"/>
                    <a:pt x="10" y="8"/>
                  </a:cubicBezTo>
                  <a:cubicBezTo>
                    <a:pt x="16" y="9"/>
                    <a:pt x="17" y="12"/>
                    <a:pt x="18" y="18"/>
                  </a:cubicBezTo>
                  <a:cubicBezTo>
                    <a:pt x="18" y="18"/>
                    <a:pt x="18" y="62"/>
                    <a:pt x="18" y="62"/>
                  </a:cubicBezTo>
                  <a:cubicBezTo>
                    <a:pt x="18" y="98"/>
                    <a:pt x="18" y="98"/>
                    <a:pt x="18" y="98"/>
                  </a:cubicBezTo>
                  <a:cubicBezTo>
                    <a:pt x="18" y="118"/>
                    <a:pt x="18" y="134"/>
                    <a:pt x="17" y="143"/>
                  </a:cubicBezTo>
                  <a:cubicBezTo>
                    <a:pt x="16" y="149"/>
                    <a:pt x="15" y="152"/>
                    <a:pt x="12" y="152"/>
                  </a:cubicBezTo>
                  <a:cubicBezTo>
                    <a:pt x="12" y="152"/>
                    <a:pt x="7" y="153"/>
                    <a:pt x="7" y="153"/>
                  </a:cubicBezTo>
                  <a:cubicBezTo>
                    <a:pt x="4" y="153"/>
                    <a:pt x="3" y="155"/>
                    <a:pt x="3" y="156"/>
                  </a:cubicBezTo>
                  <a:cubicBezTo>
                    <a:pt x="3" y="159"/>
                    <a:pt x="7" y="159"/>
                    <a:pt x="8" y="159"/>
                  </a:cubicBezTo>
                  <a:cubicBezTo>
                    <a:pt x="25" y="159"/>
                    <a:pt x="25" y="159"/>
                    <a:pt x="25" y="159"/>
                  </a:cubicBezTo>
                  <a:cubicBezTo>
                    <a:pt x="28" y="159"/>
                    <a:pt x="28" y="159"/>
                    <a:pt x="28" y="159"/>
                  </a:cubicBezTo>
                  <a:cubicBezTo>
                    <a:pt x="36" y="159"/>
                    <a:pt x="36" y="159"/>
                    <a:pt x="36" y="159"/>
                  </a:cubicBezTo>
                  <a:cubicBezTo>
                    <a:pt x="79" y="160"/>
                    <a:pt x="79" y="160"/>
                    <a:pt x="79" y="160"/>
                  </a:cubicBezTo>
                  <a:cubicBezTo>
                    <a:pt x="87" y="160"/>
                    <a:pt x="90" y="160"/>
                    <a:pt x="91" y="153"/>
                  </a:cubicBezTo>
                  <a:cubicBezTo>
                    <a:pt x="92" y="149"/>
                    <a:pt x="94" y="135"/>
                    <a:pt x="94" y="133"/>
                  </a:cubicBezTo>
                  <a:cubicBezTo>
                    <a:pt x="94" y="132"/>
                    <a:pt x="94" y="129"/>
                    <a:pt x="91" y="129"/>
                  </a:cubicBezTo>
                  <a:cubicBezTo>
                    <a:pt x="89" y="129"/>
                    <a:pt x="88" y="131"/>
                    <a:pt x="88" y="133"/>
                  </a:cubicBezTo>
                  <a:cubicBezTo>
                    <a:pt x="86" y="141"/>
                    <a:pt x="84" y="144"/>
                    <a:pt x="80" y="146"/>
                  </a:cubicBezTo>
                  <a:cubicBezTo>
                    <a:pt x="75" y="149"/>
                    <a:pt x="66" y="149"/>
                    <a:pt x="61" y="149"/>
                  </a:cubicBezTo>
                  <a:cubicBezTo>
                    <a:pt x="41" y="149"/>
                    <a:pt x="39" y="146"/>
                    <a:pt x="38" y="133"/>
                  </a:cubicBezTo>
                  <a:cubicBezTo>
                    <a:pt x="38" y="107"/>
                    <a:pt x="38" y="107"/>
                    <a:pt x="38" y="107"/>
                  </a:cubicBezTo>
                  <a:cubicBezTo>
                    <a:pt x="38" y="98"/>
                    <a:pt x="38" y="98"/>
                    <a:pt x="38" y="98"/>
                  </a:cubicBezTo>
                  <a:cubicBezTo>
                    <a:pt x="38" y="80"/>
                    <a:pt x="38" y="80"/>
                    <a:pt x="38" y="80"/>
                  </a:cubicBezTo>
                  <a:cubicBezTo>
                    <a:pt x="38" y="81"/>
                    <a:pt x="67" y="82"/>
                    <a:pt x="67" y="82"/>
                  </a:cubicBezTo>
                  <a:cubicBezTo>
                    <a:pt x="75" y="82"/>
                    <a:pt x="76" y="86"/>
                    <a:pt x="77" y="88"/>
                  </a:cubicBezTo>
                  <a:cubicBezTo>
                    <a:pt x="77" y="94"/>
                    <a:pt x="77" y="94"/>
                    <a:pt x="77" y="94"/>
                  </a:cubicBezTo>
                  <a:cubicBezTo>
                    <a:pt x="77" y="96"/>
                    <a:pt x="79" y="97"/>
                    <a:pt x="80" y="97"/>
                  </a:cubicBezTo>
                  <a:cubicBezTo>
                    <a:pt x="83" y="97"/>
                    <a:pt x="83" y="94"/>
                    <a:pt x="83" y="92"/>
                  </a:cubicBezTo>
                  <a:cubicBezTo>
                    <a:pt x="84" y="79"/>
                    <a:pt x="84" y="79"/>
                    <a:pt x="84" y="79"/>
                  </a:cubicBezTo>
                  <a:cubicBezTo>
                    <a:pt x="84" y="79"/>
                    <a:pt x="86" y="67"/>
                    <a:pt x="86" y="67"/>
                  </a:cubicBezTo>
                  <a:cubicBezTo>
                    <a:pt x="86" y="64"/>
                    <a:pt x="84" y="64"/>
                    <a:pt x="83" y="64"/>
                  </a:cubicBezTo>
                  <a:cubicBezTo>
                    <a:pt x="79" y="67"/>
                    <a:pt x="79" y="67"/>
                    <a:pt x="79" y="67"/>
                  </a:cubicBezTo>
                  <a:cubicBezTo>
                    <a:pt x="78" y="69"/>
                    <a:pt x="75" y="69"/>
                    <a:pt x="70" y="70"/>
                  </a:cubicBezTo>
                  <a:cubicBezTo>
                    <a:pt x="38" y="70"/>
                    <a:pt x="38" y="70"/>
                    <a:pt x="38" y="70"/>
                  </a:cubicBezTo>
                  <a:cubicBezTo>
                    <a:pt x="38" y="13"/>
                    <a:pt x="38" y="13"/>
                    <a:pt x="38" y="13"/>
                  </a:cubicBezTo>
                  <a:cubicBezTo>
                    <a:pt x="38" y="13"/>
                    <a:pt x="66" y="13"/>
                    <a:pt x="66" y="13"/>
                  </a:cubicBezTo>
                  <a:cubicBezTo>
                    <a:pt x="77" y="15"/>
                    <a:pt x="78" y="17"/>
                    <a:pt x="79" y="19"/>
                  </a:cubicBezTo>
                  <a:cubicBezTo>
                    <a:pt x="80" y="26"/>
                    <a:pt x="80" y="26"/>
                    <a:pt x="80" y="26"/>
                  </a:cubicBezTo>
                  <a:cubicBezTo>
                    <a:pt x="80" y="30"/>
                    <a:pt x="82" y="30"/>
                    <a:pt x="83" y="30"/>
                  </a:cubicBezTo>
                  <a:cubicBezTo>
                    <a:pt x="84" y="30"/>
                    <a:pt x="86" y="30"/>
                    <a:pt x="86" y="27"/>
                  </a:cubicBezTo>
                  <a:cubicBezTo>
                    <a:pt x="86" y="27"/>
                    <a:pt x="87" y="17"/>
                    <a:pt x="87" y="17"/>
                  </a:cubicBezTo>
                  <a:cubicBezTo>
                    <a:pt x="87" y="13"/>
                    <a:pt x="87" y="13"/>
                    <a:pt x="87" y="13"/>
                  </a:cubicBezTo>
                  <a:cubicBezTo>
                    <a:pt x="89" y="3"/>
                    <a:pt x="89" y="3"/>
                    <a:pt x="89" y="3"/>
                  </a:cubicBezTo>
                  <a:cubicBezTo>
                    <a:pt x="89" y="0"/>
                    <a:pt x="87" y="0"/>
                    <a:pt x="87" y="0"/>
                  </a:cubicBezTo>
                  <a:lnTo>
                    <a:pt x="8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99" name="Freeform 14">
              <a:extLst>
                <a:ext uri="{FF2B5EF4-FFF2-40B4-BE49-F238E27FC236}">
                  <a16:creationId xmlns:a16="http://schemas.microsoft.com/office/drawing/2014/main" id="{179BCBE1-F15B-452A-9454-5A9D92634433}"/>
                </a:ext>
              </a:extLst>
            </p:cNvPr>
            <p:cNvSpPr>
              <a:spLocks noEditPoints="1"/>
            </p:cNvSpPr>
            <p:nvPr userDrawn="1"/>
          </p:nvSpPr>
          <p:spPr bwMode="auto">
            <a:xfrm>
              <a:off x="3930" y="2465"/>
              <a:ext cx="107" cy="107"/>
            </a:xfrm>
            <a:custGeom>
              <a:avLst/>
              <a:gdLst>
                <a:gd name="T0" fmla="*/ 35 w 157"/>
                <a:gd name="T1" fmla="*/ 0 h 157"/>
                <a:gd name="T2" fmla="*/ 28 w 157"/>
                <a:gd name="T3" fmla="*/ 0 h 157"/>
                <a:gd name="T4" fmla="*/ 25 w 157"/>
                <a:gd name="T5" fmla="*/ 0 h 157"/>
                <a:gd name="T6" fmla="*/ 5 w 157"/>
                <a:gd name="T7" fmla="*/ 0 h 157"/>
                <a:gd name="T8" fmla="*/ 0 w 157"/>
                <a:gd name="T9" fmla="*/ 3 h 157"/>
                <a:gd name="T10" fmla="*/ 3 w 157"/>
                <a:gd name="T11" fmla="*/ 6 h 157"/>
                <a:gd name="T12" fmla="*/ 10 w 157"/>
                <a:gd name="T13" fmla="*/ 6 h 157"/>
                <a:gd name="T14" fmla="*/ 17 w 157"/>
                <a:gd name="T15" fmla="*/ 16 h 157"/>
                <a:gd name="T16" fmla="*/ 18 w 157"/>
                <a:gd name="T17" fmla="*/ 60 h 157"/>
                <a:gd name="T18" fmla="*/ 18 w 157"/>
                <a:gd name="T19" fmla="*/ 96 h 157"/>
                <a:gd name="T20" fmla="*/ 17 w 157"/>
                <a:gd name="T21" fmla="*/ 141 h 157"/>
                <a:gd name="T22" fmla="*/ 12 w 157"/>
                <a:gd name="T23" fmla="*/ 150 h 157"/>
                <a:gd name="T24" fmla="*/ 6 w 157"/>
                <a:gd name="T25" fmla="*/ 151 h 157"/>
                <a:gd name="T26" fmla="*/ 3 w 157"/>
                <a:gd name="T27" fmla="*/ 154 h 157"/>
                <a:gd name="T28" fmla="*/ 8 w 157"/>
                <a:gd name="T29" fmla="*/ 157 h 157"/>
                <a:gd name="T30" fmla="*/ 26 w 157"/>
                <a:gd name="T31" fmla="*/ 157 h 157"/>
                <a:gd name="T32" fmla="*/ 29 w 157"/>
                <a:gd name="T33" fmla="*/ 157 h 157"/>
                <a:gd name="T34" fmla="*/ 52 w 157"/>
                <a:gd name="T35" fmla="*/ 157 h 157"/>
                <a:gd name="T36" fmla="*/ 57 w 157"/>
                <a:gd name="T37" fmla="*/ 154 h 157"/>
                <a:gd name="T38" fmla="*/ 54 w 157"/>
                <a:gd name="T39" fmla="*/ 151 h 157"/>
                <a:gd name="T40" fmla="*/ 45 w 157"/>
                <a:gd name="T41" fmla="*/ 150 h 157"/>
                <a:gd name="T42" fmla="*/ 38 w 157"/>
                <a:gd name="T43" fmla="*/ 141 h 157"/>
                <a:gd name="T44" fmla="*/ 37 w 157"/>
                <a:gd name="T45" fmla="*/ 96 h 157"/>
                <a:gd name="T46" fmla="*/ 37 w 157"/>
                <a:gd name="T47" fmla="*/ 92 h 157"/>
                <a:gd name="T48" fmla="*/ 62 w 157"/>
                <a:gd name="T49" fmla="*/ 92 h 157"/>
                <a:gd name="T50" fmla="*/ 64 w 157"/>
                <a:gd name="T51" fmla="*/ 93 h 157"/>
                <a:gd name="T52" fmla="*/ 71 w 157"/>
                <a:gd name="T53" fmla="*/ 102 h 157"/>
                <a:gd name="T54" fmla="*/ 86 w 157"/>
                <a:gd name="T55" fmla="*/ 123 h 157"/>
                <a:gd name="T56" fmla="*/ 89 w 157"/>
                <a:gd name="T57" fmla="*/ 126 h 157"/>
                <a:gd name="T58" fmla="*/ 114 w 157"/>
                <a:gd name="T59" fmla="*/ 153 h 157"/>
                <a:gd name="T60" fmla="*/ 136 w 157"/>
                <a:gd name="T61" fmla="*/ 157 h 157"/>
                <a:gd name="T62" fmla="*/ 151 w 157"/>
                <a:gd name="T63" fmla="*/ 157 h 157"/>
                <a:gd name="T64" fmla="*/ 157 w 157"/>
                <a:gd name="T65" fmla="*/ 154 h 157"/>
                <a:gd name="T66" fmla="*/ 154 w 157"/>
                <a:gd name="T67" fmla="*/ 151 h 157"/>
                <a:gd name="T68" fmla="*/ 146 w 157"/>
                <a:gd name="T69" fmla="*/ 151 h 157"/>
                <a:gd name="T70" fmla="*/ 122 w 157"/>
                <a:gd name="T71" fmla="*/ 136 h 157"/>
                <a:gd name="T72" fmla="*/ 85 w 157"/>
                <a:gd name="T73" fmla="*/ 90 h 157"/>
                <a:gd name="T74" fmla="*/ 81 w 157"/>
                <a:gd name="T75" fmla="*/ 85 h 157"/>
                <a:gd name="T76" fmla="*/ 105 w 157"/>
                <a:gd name="T77" fmla="*/ 38 h 157"/>
                <a:gd name="T78" fmla="*/ 90 w 157"/>
                <a:gd name="T79" fmla="*/ 9 h 157"/>
                <a:gd name="T80" fmla="*/ 52 w 157"/>
                <a:gd name="T81" fmla="*/ 0 h 157"/>
                <a:gd name="T82" fmla="*/ 35 w 157"/>
                <a:gd name="T83" fmla="*/ 0 h 157"/>
                <a:gd name="T84" fmla="*/ 38 w 157"/>
                <a:gd name="T85" fmla="*/ 79 h 157"/>
                <a:gd name="T86" fmla="*/ 37 w 157"/>
                <a:gd name="T87" fmla="*/ 78 h 157"/>
                <a:gd name="T88" fmla="*/ 37 w 157"/>
                <a:gd name="T89" fmla="*/ 11 h 157"/>
                <a:gd name="T90" fmla="*/ 38 w 157"/>
                <a:gd name="T91" fmla="*/ 10 h 157"/>
                <a:gd name="T92" fmla="*/ 51 w 157"/>
                <a:gd name="T93" fmla="*/ 9 h 157"/>
                <a:gd name="T94" fmla="*/ 85 w 157"/>
                <a:gd name="T95" fmla="*/ 49 h 157"/>
                <a:gd name="T96" fmla="*/ 73 w 157"/>
                <a:gd name="T97" fmla="*/ 79 h 157"/>
                <a:gd name="T98" fmla="*/ 58 w 157"/>
                <a:gd name="T99" fmla="*/ 82 h 157"/>
                <a:gd name="T100" fmla="*/ 38 w 157"/>
                <a:gd name="T101" fmla="*/ 79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7" h="157">
                  <a:moveTo>
                    <a:pt x="35" y="0"/>
                  </a:moveTo>
                  <a:cubicBezTo>
                    <a:pt x="28" y="0"/>
                    <a:pt x="28" y="0"/>
                    <a:pt x="28" y="0"/>
                  </a:cubicBezTo>
                  <a:cubicBezTo>
                    <a:pt x="25" y="0"/>
                    <a:pt x="25" y="0"/>
                    <a:pt x="25" y="0"/>
                  </a:cubicBezTo>
                  <a:cubicBezTo>
                    <a:pt x="5" y="0"/>
                    <a:pt x="5" y="0"/>
                    <a:pt x="5" y="0"/>
                  </a:cubicBezTo>
                  <a:cubicBezTo>
                    <a:pt x="4" y="0"/>
                    <a:pt x="0" y="0"/>
                    <a:pt x="0" y="3"/>
                  </a:cubicBezTo>
                  <a:cubicBezTo>
                    <a:pt x="0" y="4"/>
                    <a:pt x="1" y="6"/>
                    <a:pt x="3" y="6"/>
                  </a:cubicBezTo>
                  <a:cubicBezTo>
                    <a:pt x="10" y="6"/>
                    <a:pt x="10" y="6"/>
                    <a:pt x="10" y="6"/>
                  </a:cubicBezTo>
                  <a:cubicBezTo>
                    <a:pt x="15" y="7"/>
                    <a:pt x="17" y="10"/>
                    <a:pt x="17" y="16"/>
                  </a:cubicBezTo>
                  <a:cubicBezTo>
                    <a:pt x="18" y="60"/>
                    <a:pt x="18" y="60"/>
                    <a:pt x="18" y="60"/>
                  </a:cubicBezTo>
                  <a:cubicBezTo>
                    <a:pt x="18" y="96"/>
                    <a:pt x="18" y="96"/>
                    <a:pt x="18" y="96"/>
                  </a:cubicBezTo>
                  <a:cubicBezTo>
                    <a:pt x="18" y="116"/>
                    <a:pt x="18" y="132"/>
                    <a:pt x="17" y="141"/>
                  </a:cubicBezTo>
                  <a:cubicBezTo>
                    <a:pt x="16" y="146"/>
                    <a:pt x="15" y="150"/>
                    <a:pt x="12" y="150"/>
                  </a:cubicBezTo>
                  <a:cubicBezTo>
                    <a:pt x="12" y="150"/>
                    <a:pt x="6" y="151"/>
                    <a:pt x="6" y="151"/>
                  </a:cubicBezTo>
                  <a:cubicBezTo>
                    <a:pt x="4" y="151"/>
                    <a:pt x="3" y="153"/>
                    <a:pt x="3" y="154"/>
                  </a:cubicBezTo>
                  <a:cubicBezTo>
                    <a:pt x="3" y="157"/>
                    <a:pt x="7" y="157"/>
                    <a:pt x="8" y="157"/>
                  </a:cubicBezTo>
                  <a:cubicBezTo>
                    <a:pt x="26" y="157"/>
                    <a:pt x="26" y="157"/>
                    <a:pt x="26" y="157"/>
                  </a:cubicBezTo>
                  <a:cubicBezTo>
                    <a:pt x="27" y="157"/>
                    <a:pt x="29" y="157"/>
                    <a:pt x="29" y="157"/>
                  </a:cubicBezTo>
                  <a:cubicBezTo>
                    <a:pt x="52" y="157"/>
                    <a:pt x="52" y="157"/>
                    <a:pt x="52" y="157"/>
                  </a:cubicBezTo>
                  <a:cubicBezTo>
                    <a:pt x="56" y="157"/>
                    <a:pt x="57" y="155"/>
                    <a:pt x="57" y="154"/>
                  </a:cubicBezTo>
                  <a:cubicBezTo>
                    <a:pt x="57" y="153"/>
                    <a:pt x="56" y="151"/>
                    <a:pt x="54" y="151"/>
                  </a:cubicBezTo>
                  <a:cubicBezTo>
                    <a:pt x="45" y="150"/>
                    <a:pt x="45" y="150"/>
                    <a:pt x="45" y="150"/>
                  </a:cubicBezTo>
                  <a:cubicBezTo>
                    <a:pt x="40" y="150"/>
                    <a:pt x="39" y="147"/>
                    <a:pt x="38" y="141"/>
                  </a:cubicBezTo>
                  <a:cubicBezTo>
                    <a:pt x="37" y="132"/>
                    <a:pt x="37" y="116"/>
                    <a:pt x="37" y="96"/>
                  </a:cubicBezTo>
                  <a:cubicBezTo>
                    <a:pt x="37" y="92"/>
                    <a:pt x="37" y="92"/>
                    <a:pt x="37" y="92"/>
                  </a:cubicBezTo>
                  <a:cubicBezTo>
                    <a:pt x="37" y="91"/>
                    <a:pt x="62" y="92"/>
                    <a:pt x="62" y="92"/>
                  </a:cubicBezTo>
                  <a:cubicBezTo>
                    <a:pt x="64" y="93"/>
                    <a:pt x="64" y="93"/>
                    <a:pt x="64" y="93"/>
                  </a:cubicBezTo>
                  <a:cubicBezTo>
                    <a:pt x="64" y="93"/>
                    <a:pt x="71" y="102"/>
                    <a:pt x="71" y="102"/>
                  </a:cubicBezTo>
                  <a:cubicBezTo>
                    <a:pt x="86" y="123"/>
                    <a:pt x="86" y="123"/>
                    <a:pt x="86" y="123"/>
                  </a:cubicBezTo>
                  <a:cubicBezTo>
                    <a:pt x="89" y="126"/>
                    <a:pt x="89" y="126"/>
                    <a:pt x="89" y="126"/>
                  </a:cubicBezTo>
                  <a:cubicBezTo>
                    <a:pt x="99" y="140"/>
                    <a:pt x="106" y="149"/>
                    <a:pt x="114" y="153"/>
                  </a:cubicBezTo>
                  <a:cubicBezTo>
                    <a:pt x="120" y="156"/>
                    <a:pt x="125" y="157"/>
                    <a:pt x="136" y="157"/>
                  </a:cubicBezTo>
                  <a:cubicBezTo>
                    <a:pt x="151" y="157"/>
                    <a:pt x="151" y="157"/>
                    <a:pt x="151" y="157"/>
                  </a:cubicBezTo>
                  <a:cubicBezTo>
                    <a:pt x="154" y="157"/>
                    <a:pt x="157" y="157"/>
                    <a:pt x="157" y="154"/>
                  </a:cubicBezTo>
                  <a:cubicBezTo>
                    <a:pt x="157" y="152"/>
                    <a:pt x="156" y="151"/>
                    <a:pt x="154" y="151"/>
                  </a:cubicBezTo>
                  <a:cubicBezTo>
                    <a:pt x="146" y="151"/>
                    <a:pt x="146" y="151"/>
                    <a:pt x="146" y="151"/>
                  </a:cubicBezTo>
                  <a:cubicBezTo>
                    <a:pt x="141" y="150"/>
                    <a:pt x="133" y="147"/>
                    <a:pt x="122" y="136"/>
                  </a:cubicBezTo>
                  <a:cubicBezTo>
                    <a:pt x="112" y="125"/>
                    <a:pt x="99" y="109"/>
                    <a:pt x="85" y="90"/>
                  </a:cubicBezTo>
                  <a:cubicBezTo>
                    <a:pt x="85" y="90"/>
                    <a:pt x="82" y="87"/>
                    <a:pt x="81" y="85"/>
                  </a:cubicBezTo>
                  <a:cubicBezTo>
                    <a:pt x="97" y="70"/>
                    <a:pt x="105" y="55"/>
                    <a:pt x="105" y="38"/>
                  </a:cubicBezTo>
                  <a:cubicBezTo>
                    <a:pt x="105" y="23"/>
                    <a:pt x="96" y="13"/>
                    <a:pt x="90" y="9"/>
                  </a:cubicBezTo>
                  <a:cubicBezTo>
                    <a:pt x="79" y="1"/>
                    <a:pt x="64" y="0"/>
                    <a:pt x="52" y="0"/>
                  </a:cubicBezTo>
                  <a:lnTo>
                    <a:pt x="35" y="0"/>
                  </a:lnTo>
                  <a:close/>
                  <a:moveTo>
                    <a:pt x="38" y="79"/>
                  </a:moveTo>
                  <a:cubicBezTo>
                    <a:pt x="37" y="79"/>
                    <a:pt x="37" y="79"/>
                    <a:pt x="37" y="78"/>
                  </a:cubicBezTo>
                  <a:cubicBezTo>
                    <a:pt x="37" y="11"/>
                    <a:pt x="37" y="11"/>
                    <a:pt x="37" y="11"/>
                  </a:cubicBezTo>
                  <a:cubicBezTo>
                    <a:pt x="37" y="11"/>
                    <a:pt x="37" y="11"/>
                    <a:pt x="38" y="10"/>
                  </a:cubicBezTo>
                  <a:cubicBezTo>
                    <a:pt x="39" y="10"/>
                    <a:pt x="45" y="9"/>
                    <a:pt x="51" y="9"/>
                  </a:cubicBezTo>
                  <a:cubicBezTo>
                    <a:pt x="72" y="9"/>
                    <a:pt x="85" y="24"/>
                    <a:pt x="85" y="49"/>
                  </a:cubicBezTo>
                  <a:cubicBezTo>
                    <a:pt x="85" y="63"/>
                    <a:pt x="80" y="74"/>
                    <a:pt x="73" y="79"/>
                  </a:cubicBezTo>
                  <a:cubicBezTo>
                    <a:pt x="68" y="82"/>
                    <a:pt x="63" y="82"/>
                    <a:pt x="58" y="82"/>
                  </a:cubicBezTo>
                  <a:cubicBezTo>
                    <a:pt x="49" y="82"/>
                    <a:pt x="40" y="81"/>
                    <a:pt x="38" y="7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00" name="Freeform 15">
              <a:extLst>
                <a:ext uri="{FF2B5EF4-FFF2-40B4-BE49-F238E27FC236}">
                  <a16:creationId xmlns:a16="http://schemas.microsoft.com/office/drawing/2014/main" id="{DE02BC67-4E10-445C-9BF2-905266BF2AF3}"/>
                </a:ext>
              </a:extLst>
            </p:cNvPr>
            <p:cNvSpPr>
              <a:spLocks/>
            </p:cNvSpPr>
            <p:nvPr userDrawn="1"/>
          </p:nvSpPr>
          <p:spPr bwMode="auto">
            <a:xfrm>
              <a:off x="4040" y="2463"/>
              <a:ext cx="55" cy="111"/>
            </a:xfrm>
            <a:custGeom>
              <a:avLst/>
              <a:gdLst>
                <a:gd name="T0" fmla="*/ 5 w 81"/>
                <a:gd name="T1" fmla="*/ 38 h 163"/>
                <a:gd name="T2" fmla="*/ 32 w 81"/>
                <a:gd name="T3" fmla="*/ 84 h 163"/>
                <a:gd name="T4" fmla="*/ 41 w 81"/>
                <a:gd name="T5" fmla="*/ 91 h 163"/>
                <a:gd name="T6" fmla="*/ 64 w 81"/>
                <a:gd name="T7" fmla="*/ 127 h 163"/>
                <a:gd name="T8" fmla="*/ 36 w 81"/>
                <a:gd name="T9" fmla="*/ 152 h 163"/>
                <a:gd name="T10" fmla="*/ 7 w 81"/>
                <a:gd name="T11" fmla="*/ 133 h 163"/>
                <a:gd name="T12" fmla="*/ 7 w 81"/>
                <a:gd name="T13" fmla="*/ 126 h 163"/>
                <a:gd name="T14" fmla="*/ 4 w 81"/>
                <a:gd name="T15" fmla="*/ 122 h 163"/>
                <a:gd name="T16" fmla="*/ 1 w 81"/>
                <a:gd name="T17" fmla="*/ 126 h 163"/>
                <a:gd name="T18" fmla="*/ 1 w 81"/>
                <a:gd name="T19" fmla="*/ 128 h 163"/>
                <a:gd name="T20" fmla="*/ 0 w 81"/>
                <a:gd name="T21" fmla="*/ 148 h 163"/>
                <a:gd name="T22" fmla="*/ 4 w 81"/>
                <a:gd name="T23" fmla="*/ 157 h 163"/>
                <a:gd name="T24" fmla="*/ 32 w 81"/>
                <a:gd name="T25" fmla="*/ 163 h 163"/>
                <a:gd name="T26" fmla="*/ 63 w 81"/>
                <a:gd name="T27" fmla="*/ 154 h 163"/>
                <a:gd name="T28" fmla="*/ 81 w 81"/>
                <a:gd name="T29" fmla="*/ 119 h 163"/>
                <a:gd name="T30" fmla="*/ 51 w 81"/>
                <a:gd name="T31" fmla="*/ 70 h 163"/>
                <a:gd name="T32" fmla="*/ 45 w 81"/>
                <a:gd name="T33" fmla="*/ 65 h 163"/>
                <a:gd name="T34" fmla="*/ 21 w 81"/>
                <a:gd name="T35" fmla="*/ 32 h 163"/>
                <a:gd name="T36" fmla="*/ 45 w 81"/>
                <a:gd name="T37" fmla="*/ 10 h 163"/>
                <a:gd name="T38" fmla="*/ 69 w 81"/>
                <a:gd name="T39" fmla="*/ 20 h 163"/>
                <a:gd name="T40" fmla="*/ 71 w 81"/>
                <a:gd name="T41" fmla="*/ 30 h 163"/>
                <a:gd name="T42" fmla="*/ 74 w 81"/>
                <a:gd name="T43" fmla="*/ 34 h 163"/>
                <a:gd name="T44" fmla="*/ 77 w 81"/>
                <a:gd name="T45" fmla="*/ 27 h 163"/>
                <a:gd name="T46" fmla="*/ 78 w 81"/>
                <a:gd name="T47" fmla="*/ 7 h 163"/>
                <a:gd name="T48" fmla="*/ 78 w 81"/>
                <a:gd name="T49" fmla="*/ 6 h 163"/>
                <a:gd name="T50" fmla="*/ 75 w 81"/>
                <a:gd name="T51" fmla="*/ 3 h 163"/>
                <a:gd name="T52" fmla="*/ 68 w 81"/>
                <a:gd name="T53" fmla="*/ 2 h 163"/>
                <a:gd name="T54" fmla="*/ 48 w 81"/>
                <a:gd name="T55" fmla="*/ 0 h 163"/>
                <a:gd name="T56" fmla="*/ 5 w 81"/>
                <a:gd name="T57" fmla="*/ 3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 h="163">
                  <a:moveTo>
                    <a:pt x="5" y="38"/>
                  </a:moveTo>
                  <a:cubicBezTo>
                    <a:pt x="5" y="52"/>
                    <a:pt x="9" y="65"/>
                    <a:pt x="32" y="84"/>
                  </a:cubicBezTo>
                  <a:cubicBezTo>
                    <a:pt x="41" y="91"/>
                    <a:pt x="41" y="91"/>
                    <a:pt x="41" y="91"/>
                  </a:cubicBezTo>
                  <a:cubicBezTo>
                    <a:pt x="59" y="106"/>
                    <a:pt x="64" y="114"/>
                    <a:pt x="64" y="127"/>
                  </a:cubicBezTo>
                  <a:cubicBezTo>
                    <a:pt x="64" y="140"/>
                    <a:pt x="54" y="152"/>
                    <a:pt x="36" y="152"/>
                  </a:cubicBezTo>
                  <a:cubicBezTo>
                    <a:pt x="29" y="152"/>
                    <a:pt x="11" y="150"/>
                    <a:pt x="7" y="133"/>
                  </a:cubicBezTo>
                  <a:cubicBezTo>
                    <a:pt x="7" y="126"/>
                    <a:pt x="7" y="126"/>
                    <a:pt x="7" y="126"/>
                  </a:cubicBezTo>
                  <a:cubicBezTo>
                    <a:pt x="7" y="124"/>
                    <a:pt x="7" y="122"/>
                    <a:pt x="4" y="122"/>
                  </a:cubicBezTo>
                  <a:cubicBezTo>
                    <a:pt x="1" y="122"/>
                    <a:pt x="1" y="125"/>
                    <a:pt x="1" y="126"/>
                  </a:cubicBezTo>
                  <a:cubicBezTo>
                    <a:pt x="1" y="126"/>
                    <a:pt x="1" y="128"/>
                    <a:pt x="1" y="128"/>
                  </a:cubicBezTo>
                  <a:cubicBezTo>
                    <a:pt x="0" y="148"/>
                    <a:pt x="0" y="148"/>
                    <a:pt x="0" y="148"/>
                  </a:cubicBezTo>
                  <a:cubicBezTo>
                    <a:pt x="0" y="154"/>
                    <a:pt x="0" y="156"/>
                    <a:pt x="4" y="157"/>
                  </a:cubicBezTo>
                  <a:cubicBezTo>
                    <a:pt x="11" y="161"/>
                    <a:pt x="21" y="163"/>
                    <a:pt x="32" y="163"/>
                  </a:cubicBezTo>
                  <a:cubicBezTo>
                    <a:pt x="44" y="163"/>
                    <a:pt x="55" y="160"/>
                    <a:pt x="63" y="154"/>
                  </a:cubicBezTo>
                  <a:cubicBezTo>
                    <a:pt x="77" y="145"/>
                    <a:pt x="81" y="130"/>
                    <a:pt x="81" y="119"/>
                  </a:cubicBezTo>
                  <a:cubicBezTo>
                    <a:pt x="81" y="103"/>
                    <a:pt x="76" y="90"/>
                    <a:pt x="51" y="70"/>
                  </a:cubicBezTo>
                  <a:cubicBezTo>
                    <a:pt x="45" y="65"/>
                    <a:pt x="45" y="65"/>
                    <a:pt x="45" y="65"/>
                  </a:cubicBezTo>
                  <a:cubicBezTo>
                    <a:pt x="26" y="49"/>
                    <a:pt x="21" y="43"/>
                    <a:pt x="21" y="32"/>
                  </a:cubicBezTo>
                  <a:cubicBezTo>
                    <a:pt x="21" y="19"/>
                    <a:pt x="30" y="10"/>
                    <a:pt x="45" y="10"/>
                  </a:cubicBezTo>
                  <a:cubicBezTo>
                    <a:pt x="61" y="10"/>
                    <a:pt x="67" y="17"/>
                    <a:pt x="69" y="20"/>
                  </a:cubicBezTo>
                  <a:cubicBezTo>
                    <a:pt x="70" y="22"/>
                    <a:pt x="71" y="27"/>
                    <a:pt x="71" y="30"/>
                  </a:cubicBezTo>
                  <a:cubicBezTo>
                    <a:pt x="71" y="31"/>
                    <a:pt x="72" y="34"/>
                    <a:pt x="74" y="34"/>
                  </a:cubicBezTo>
                  <a:cubicBezTo>
                    <a:pt x="77" y="34"/>
                    <a:pt x="77" y="30"/>
                    <a:pt x="77" y="27"/>
                  </a:cubicBezTo>
                  <a:cubicBezTo>
                    <a:pt x="78" y="7"/>
                    <a:pt x="78" y="7"/>
                    <a:pt x="78" y="7"/>
                  </a:cubicBezTo>
                  <a:cubicBezTo>
                    <a:pt x="78" y="6"/>
                    <a:pt x="78" y="6"/>
                    <a:pt x="78" y="6"/>
                  </a:cubicBezTo>
                  <a:cubicBezTo>
                    <a:pt x="78" y="3"/>
                    <a:pt x="75" y="3"/>
                    <a:pt x="75" y="3"/>
                  </a:cubicBezTo>
                  <a:cubicBezTo>
                    <a:pt x="68" y="2"/>
                    <a:pt x="68" y="2"/>
                    <a:pt x="68" y="2"/>
                  </a:cubicBezTo>
                  <a:cubicBezTo>
                    <a:pt x="62" y="1"/>
                    <a:pt x="56" y="0"/>
                    <a:pt x="48" y="0"/>
                  </a:cubicBezTo>
                  <a:cubicBezTo>
                    <a:pt x="22" y="0"/>
                    <a:pt x="5" y="15"/>
                    <a:pt x="5" y="3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01" name="Freeform 16">
              <a:extLst>
                <a:ext uri="{FF2B5EF4-FFF2-40B4-BE49-F238E27FC236}">
                  <a16:creationId xmlns:a16="http://schemas.microsoft.com/office/drawing/2014/main" id="{D1CDDC45-84E7-48D0-A493-CB35939ACA7D}"/>
                </a:ext>
              </a:extLst>
            </p:cNvPr>
            <p:cNvSpPr>
              <a:spLocks/>
            </p:cNvSpPr>
            <p:nvPr userDrawn="1"/>
          </p:nvSpPr>
          <p:spPr bwMode="auto">
            <a:xfrm>
              <a:off x="4117" y="2465"/>
              <a:ext cx="37" cy="107"/>
            </a:xfrm>
            <a:custGeom>
              <a:avLst/>
              <a:gdLst>
                <a:gd name="T0" fmla="*/ 29 w 55"/>
                <a:gd name="T1" fmla="*/ 0 h 157"/>
                <a:gd name="T2" fmla="*/ 25 w 55"/>
                <a:gd name="T3" fmla="*/ 0 h 157"/>
                <a:gd name="T4" fmla="*/ 22 w 55"/>
                <a:gd name="T5" fmla="*/ 0 h 157"/>
                <a:gd name="T6" fmla="*/ 5 w 55"/>
                <a:gd name="T7" fmla="*/ 0 h 157"/>
                <a:gd name="T8" fmla="*/ 0 w 55"/>
                <a:gd name="T9" fmla="*/ 3 h 157"/>
                <a:gd name="T10" fmla="*/ 3 w 55"/>
                <a:gd name="T11" fmla="*/ 6 h 157"/>
                <a:gd name="T12" fmla="*/ 9 w 55"/>
                <a:gd name="T13" fmla="*/ 6 h 157"/>
                <a:gd name="T14" fmla="*/ 15 w 55"/>
                <a:gd name="T15" fmla="*/ 16 h 157"/>
                <a:gd name="T16" fmla="*/ 15 w 55"/>
                <a:gd name="T17" fmla="*/ 60 h 157"/>
                <a:gd name="T18" fmla="*/ 15 w 55"/>
                <a:gd name="T19" fmla="*/ 96 h 157"/>
                <a:gd name="T20" fmla="*/ 14 w 55"/>
                <a:gd name="T21" fmla="*/ 141 h 157"/>
                <a:gd name="T22" fmla="*/ 9 w 55"/>
                <a:gd name="T23" fmla="*/ 150 h 157"/>
                <a:gd name="T24" fmla="*/ 4 w 55"/>
                <a:gd name="T25" fmla="*/ 151 h 157"/>
                <a:gd name="T26" fmla="*/ 0 w 55"/>
                <a:gd name="T27" fmla="*/ 154 h 157"/>
                <a:gd name="T28" fmla="*/ 5 w 55"/>
                <a:gd name="T29" fmla="*/ 157 h 157"/>
                <a:gd name="T30" fmla="*/ 22 w 55"/>
                <a:gd name="T31" fmla="*/ 157 h 157"/>
                <a:gd name="T32" fmla="*/ 25 w 55"/>
                <a:gd name="T33" fmla="*/ 157 h 157"/>
                <a:gd name="T34" fmla="*/ 28 w 55"/>
                <a:gd name="T35" fmla="*/ 157 h 157"/>
                <a:gd name="T36" fmla="*/ 50 w 55"/>
                <a:gd name="T37" fmla="*/ 157 h 157"/>
                <a:gd name="T38" fmla="*/ 55 w 55"/>
                <a:gd name="T39" fmla="*/ 154 h 157"/>
                <a:gd name="T40" fmla="*/ 52 w 55"/>
                <a:gd name="T41" fmla="*/ 151 h 157"/>
                <a:gd name="T42" fmla="*/ 43 w 55"/>
                <a:gd name="T43" fmla="*/ 150 h 157"/>
                <a:gd name="T44" fmla="*/ 36 w 55"/>
                <a:gd name="T45" fmla="*/ 141 h 157"/>
                <a:gd name="T46" fmla="*/ 35 w 55"/>
                <a:gd name="T47" fmla="*/ 96 h 157"/>
                <a:gd name="T48" fmla="*/ 35 w 55"/>
                <a:gd name="T49" fmla="*/ 60 h 157"/>
                <a:gd name="T50" fmla="*/ 36 w 55"/>
                <a:gd name="T51" fmla="*/ 16 h 157"/>
                <a:gd name="T52" fmla="*/ 42 w 55"/>
                <a:gd name="T53" fmla="*/ 6 h 157"/>
                <a:gd name="T54" fmla="*/ 47 w 55"/>
                <a:gd name="T55" fmla="*/ 6 h 157"/>
                <a:gd name="T56" fmla="*/ 50 w 55"/>
                <a:gd name="T57" fmla="*/ 3 h 157"/>
                <a:gd name="T58" fmla="*/ 45 w 55"/>
                <a:gd name="T59" fmla="*/ 0 h 157"/>
                <a:gd name="T60" fmla="*/ 29 w 55"/>
                <a:gd name="T61"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 h="157">
                  <a:moveTo>
                    <a:pt x="29" y="0"/>
                  </a:moveTo>
                  <a:cubicBezTo>
                    <a:pt x="25" y="0"/>
                    <a:pt x="25" y="0"/>
                    <a:pt x="25" y="0"/>
                  </a:cubicBezTo>
                  <a:cubicBezTo>
                    <a:pt x="22" y="0"/>
                    <a:pt x="22" y="0"/>
                    <a:pt x="22" y="0"/>
                  </a:cubicBezTo>
                  <a:cubicBezTo>
                    <a:pt x="5" y="0"/>
                    <a:pt x="5" y="0"/>
                    <a:pt x="5" y="0"/>
                  </a:cubicBezTo>
                  <a:cubicBezTo>
                    <a:pt x="1" y="0"/>
                    <a:pt x="0" y="1"/>
                    <a:pt x="0" y="3"/>
                  </a:cubicBezTo>
                  <a:cubicBezTo>
                    <a:pt x="0" y="4"/>
                    <a:pt x="1" y="6"/>
                    <a:pt x="3" y="6"/>
                  </a:cubicBezTo>
                  <a:cubicBezTo>
                    <a:pt x="9" y="6"/>
                    <a:pt x="9" y="6"/>
                    <a:pt x="9" y="6"/>
                  </a:cubicBezTo>
                  <a:cubicBezTo>
                    <a:pt x="12" y="7"/>
                    <a:pt x="14" y="9"/>
                    <a:pt x="15" y="16"/>
                  </a:cubicBezTo>
                  <a:cubicBezTo>
                    <a:pt x="15" y="60"/>
                    <a:pt x="15" y="60"/>
                    <a:pt x="15" y="60"/>
                  </a:cubicBezTo>
                  <a:cubicBezTo>
                    <a:pt x="15" y="96"/>
                    <a:pt x="15" y="96"/>
                    <a:pt x="15" y="96"/>
                  </a:cubicBezTo>
                  <a:cubicBezTo>
                    <a:pt x="15" y="116"/>
                    <a:pt x="15" y="132"/>
                    <a:pt x="14" y="141"/>
                  </a:cubicBezTo>
                  <a:cubicBezTo>
                    <a:pt x="13" y="147"/>
                    <a:pt x="12" y="150"/>
                    <a:pt x="9" y="150"/>
                  </a:cubicBezTo>
                  <a:cubicBezTo>
                    <a:pt x="9" y="150"/>
                    <a:pt x="4" y="151"/>
                    <a:pt x="4" y="151"/>
                  </a:cubicBezTo>
                  <a:cubicBezTo>
                    <a:pt x="1" y="151"/>
                    <a:pt x="0" y="153"/>
                    <a:pt x="0" y="154"/>
                  </a:cubicBezTo>
                  <a:cubicBezTo>
                    <a:pt x="0" y="157"/>
                    <a:pt x="4" y="157"/>
                    <a:pt x="5" y="157"/>
                  </a:cubicBezTo>
                  <a:cubicBezTo>
                    <a:pt x="22" y="157"/>
                    <a:pt x="22" y="157"/>
                    <a:pt x="22" y="157"/>
                  </a:cubicBezTo>
                  <a:cubicBezTo>
                    <a:pt x="25" y="157"/>
                    <a:pt x="25" y="157"/>
                    <a:pt x="25" y="157"/>
                  </a:cubicBezTo>
                  <a:cubicBezTo>
                    <a:pt x="28" y="157"/>
                    <a:pt x="28" y="157"/>
                    <a:pt x="28" y="157"/>
                  </a:cubicBezTo>
                  <a:cubicBezTo>
                    <a:pt x="50" y="157"/>
                    <a:pt x="50" y="157"/>
                    <a:pt x="50" y="157"/>
                  </a:cubicBezTo>
                  <a:cubicBezTo>
                    <a:pt x="55" y="157"/>
                    <a:pt x="55" y="155"/>
                    <a:pt x="55" y="154"/>
                  </a:cubicBezTo>
                  <a:cubicBezTo>
                    <a:pt x="55" y="153"/>
                    <a:pt x="54" y="151"/>
                    <a:pt x="52" y="151"/>
                  </a:cubicBezTo>
                  <a:cubicBezTo>
                    <a:pt x="43" y="150"/>
                    <a:pt x="43" y="150"/>
                    <a:pt x="43" y="150"/>
                  </a:cubicBezTo>
                  <a:cubicBezTo>
                    <a:pt x="38" y="150"/>
                    <a:pt x="37" y="147"/>
                    <a:pt x="36" y="141"/>
                  </a:cubicBezTo>
                  <a:cubicBezTo>
                    <a:pt x="35" y="132"/>
                    <a:pt x="35" y="116"/>
                    <a:pt x="35" y="96"/>
                  </a:cubicBezTo>
                  <a:cubicBezTo>
                    <a:pt x="35" y="60"/>
                    <a:pt x="35" y="60"/>
                    <a:pt x="35" y="60"/>
                  </a:cubicBezTo>
                  <a:cubicBezTo>
                    <a:pt x="36" y="16"/>
                    <a:pt x="36" y="16"/>
                    <a:pt x="36" y="16"/>
                  </a:cubicBezTo>
                  <a:cubicBezTo>
                    <a:pt x="36" y="10"/>
                    <a:pt x="38" y="7"/>
                    <a:pt x="42" y="6"/>
                  </a:cubicBezTo>
                  <a:cubicBezTo>
                    <a:pt x="47" y="6"/>
                    <a:pt x="47" y="6"/>
                    <a:pt x="47" y="6"/>
                  </a:cubicBezTo>
                  <a:cubicBezTo>
                    <a:pt x="49" y="6"/>
                    <a:pt x="50" y="4"/>
                    <a:pt x="50" y="3"/>
                  </a:cubicBezTo>
                  <a:cubicBezTo>
                    <a:pt x="50" y="0"/>
                    <a:pt x="46" y="0"/>
                    <a:pt x="45" y="0"/>
                  </a:cubicBez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02" name="Freeform 17">
              <a:extLst>
                <a:ext uri="{FF2B5EF4-FFF2-40B4-BE49-F238E27FC236}">
                  <a16:creationId xmlns:a16="http://schemas.microsoft.com/office/drawing/2014/main" id="{FA8704D9-4A78-426D-B194-AB6AEAFA4616}"/>
                </a:ext>
              </a:extLst>
            </p:cNvPr>
            <p:cNvSpPr>
              <a:spLocks/>
            </p:cNvSpPr>
            <p:nvPr userDrawn="1"/>
          </p:nvSpPr>
          <p:spPr bwMode="auto">
            <a:xfrm>
              <a:off x="4164" y="2463"/>
              <a:ext cx="89" cy="109"/>
            </a:xfrm>
            <a:custGeom>
              <a:avLst/>
              <a:gdLst>
                <a:gd name="T0" fmla="*/ 4 w 132"/>
                <a:gd name="T1" fmla="*/ 5 h 160"/>
                <a:gd name="T2" fmla="*/ 0 w 132"/>
                <a:gd name="T3" fmla="*/ 27 h 160"/>
                <a:gd name="T4" fmla="*/ 2 w 132"/>
                <a:gd name="T5" fmla="*/ 30 h 160"/>
                <a:gd name="T6" fmla="*/ 6 w 132"/>
                <a:gd name="T7" fmla="*/ 27 h 160"/>
                <a:gd name="T8" fmla="*/ 9 w 132"/>
                <a:gd name="T9" fmla="*/ 21 h 160"/>
                <a:gd name="T10" fmla="*/ 29 w 132"/>
                <a:gd name="T11" fmla="*/ 15 h 160"/>
                <a:gd name="T12" fmla="*/ 57 w 132"/>
                <a:gd name="T13" fmla="*/ 15 h 160"/>
                <a:gd name="T14" fmla="*/ 57 w 132"/>
                <a:gd name="T15" fmla="*/ 99 h 160"/>
                <a:gd name="T16" fmla="*/ 56 w 132"/>
                <a:gd name="T17" fmla="*/ 144 h 160"/>
                <a:gd name="T18" fmla="*/ 52 w 132"/>
                <a:gd name="T19" fmla="*/ 153 h 160"/>
                <a:gd name="T20" fmla="*/ 46 w 132"/>
                <a:gd name="T21" fmla="*/ 154 h 160"/>
                <a:gd name="T22" fmla="*/ 43 w 132"/>
                <a:gd name="T23" fmla="*/ 157 h 160"/>
                <a:gd name="T24" fmla="*/ 47 w 132"/>
                <a:gd name="T25" fmla="*/ 160 h 160"/>
                <a:gd name="T26" fmla="*/ 64 w 132"/>
                <a:gd name="T27" fmla="*/ 160 h 160"/>
                <a:gd name="T28" fmla="*/ 67 w 132"/>
                <a:gd name="T29" fmla="*/ 160 h 160"/>
                <a:gd name="T30" fmla="*/ 70 w 132"/>
                <a:gd name="T31" fmla="*/ 160 h 160"/>
                <a:gd name="T32" fmla="*/ 93 w 132"/>
                <a:gd name="T33" fmla="*/ 160 h 160"/>
                <a:gd name="T34" fmla="*/ 97 w 132"/>
                <a:gd name="T35" fmla="*/ 157 h 160"/>
                <a:gd name="T36" fmla="*/ 94 w 132"/>
                <a:gd name="T37" fmla="*/ 154 h 160"/>
                <a:gd name="T38" fmla="*/ 85 w 132"/>
                <a:gd name="T39" fmla="*/ 153 h 160"/>
                <a:gd name="T40" fmla="*/ 79 w 132"/>
                <a:gd name="T41" fmla="*/ 144 h 160"/>
                <a:gd name="T42" fmla="*/ 78 w 132"/>
                <a:gd name="T43" fmla="*/ 99 h 160"/>
                <a:gd name="T44" fmla="*/ 78 w 132"/>
                <a:gd name="T45" fmla="*/ 15 h 160"/>
                <a:gd name="T46" fmla="*/ 102 w 132"/>
                <a:gd name="T47" fmla="*/ 15 h 160"/>
                <a:gd name="T48" fmla="*/ 125 w 132"/>
                <a:gd name="T49" fmla="*/ 25 h 160"/>
                <a:gd name="T50" fmla="*/ 126 w 132"/>
                <a:gd name="T51" fmla="*/ 27 h 160"/>
                <a:gd name="T52" fmla="*/ 129 w 132"/>
                <a:gd name="T53" fmla="*/ 32 h 160"/>
                <a:gd name="T54" fmla="*/ 132 w 132"/>
                <a:gd name="T55" fmla="*/ 28 h 160"/>
                <a:gd name="T56" fmla="*/ 132 w 132"/>
                <a:gd name="T57" fmla="*/ 21 h 160"/>
                <a:gd name="T58" fmla="*/ 132 w 132"/>
                <a:gd name="T59" fmla="*/ 5 h 160"/>
                <a:gd name="T60" fmla="*/ 130 w 132"/>
                <a:gd name="T61" fmla="*/ 1 h 160"/>
                <a:gd name="T62" fmla="*/ 127 w 132"/>
                <a:gd name="T63" fmla="*/ 2 h 160"/>
                <a:gd name="T64" fmla="*/ 110 w 132"/>
                <a:gd name="T65" fmla="*/ 3 h 160"/>
                <a:gd name="T66" fmla="*/ 33 w 132"/>
                <a:gd name="T67" fmla="*/ 3 h 160"/>
                <a:gd name="T68" fmla="*/ 17 w 132"/>
                <a:gd name="T69" fmla="*/ 2 h 160"/>
                <a:gd name="T70" fmla="*/ 10 w 132"/>
                <a:gd name="T71" fmla="*/ 1 h 160"/>
                <a:gd name="T72" fmla="*/ 8 w 132"/>
                <a:gd name="T73" fmla="*/ 0 h 160"/>
                <a:gd name="T74" fmla="*/ 4 w 132"/>
                <a:gd name="T75" fmla="*/ 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60">
                  <a:moveTo>
                    <a:pt x="4" y="5"/>
                  </a:moveTo>
                  <a:cubicBezTo>
                    <a:pt x="4" y="5"/>
                    <a:pt x="0" y="24"/>
                    <a:pt x="0" y="27"/>
                  </a:cubicBezTo>
                  <a:cubicBezTo>
                    <a:pt x="0" y="29"/>
                    <a:pt x="1" y="30"/>
                    <a:pt x="2" y="30"/>
                  </a:cubicBezTo>
                  <a:cubicBezTo>
                    <a:pt x="4" y="30"/>
                    <a:pt x="5" y="28"/>
                    <a:pt x="6" y="27"/>
                  </a:cubicBezTo>
                  <a:cubicBezTo>
                    <a:pt x="9" y="21"/>
                    <a:pt x="9" y="21"/>
                    <a:pt x="9" y="21"/>
                  </a:cubicBezTo>
                  <a:cubicBezTo>
                    <a:pt x="12" y="16"/>
                    <a:pt x="16" y="15"/>
                    <a:pt x="29" y="15"/>
                  </a:cubicBezTo>
                  <a:cubicBezTo>
                    <a:pt x="29" y="15"/>
                    <a:pt x="51" y="15"/>
                    <a:pt x="57" y="15"/>
                  </a:cubicBezTo>
                  <a:cubicBezTo>
                    <a:pt x="57" y="99"/>
                    <a:pt x="57" y="99"/>
                    <a:pt x="57" y="99"/>
                  </a:cubicBezTo>
                  <a:cubicBezTo>
                    <a:pt x="57" y="119"/>
                    <a:pt x="57" y="135"/>
                    <a:pt x="56" y="144"/>
                  </a:cubicBezTo>
                  <a:cubicBezTo>
                    <a:pt x="56" y="150"/>
                    <a:pt x="55" y="153"/>
                    <a:pt x="52" y="153"/>
                  </a:cubicBezTo>
                  <a:cubicBezTo>
                    <a:pt x="52" y="153"/>
                    <a:pt x="46" y="154"/>
                    <a:pt x="46" y="154"/>
                  </a:cubicBezTo>
                  <a:cubicBezTo>
                    <a:pt x="44" y="154"/>
                    <a:pt x="43" y="156"/>
                    <a:pt x="43" y="157"/>
                  </a:cubicBezTo>
                  <a:cubicBezTo>
                    <a:pt x="43" y="160"/>
                    <a:pt x="46" y="160"/>
                    <a:pt x="47" y="160"/>
                  </a:cubicBezTo>
                  <a:cubicBezTo>
                    <a:pt x="64" y="160"/>
                    <a:pt x="64" y="160"/>
                    <a:pt x="64" y="160"/>
                  </a:cubicBezTo>
                  <a:cubicBezTo>
                    <a:pt x="67" y="160"/>
                    <a:pt x="67" y="160"/>
                    <a:pt x="67" y="160"/>
                  </a:cubicBezTo>
                  <a:cubicBezTo>
                    <a:pt x="70" y="160"/>
                    <a:pt x="70" y="160"/>
                    <a:pt x="70" y="160"/>
                  </a:cubicBezTo>
                  <a:cubicBezTo>
                    <a:pt x="93" y="160"/>
                    <a:pt x="93" y="160"/>
                    <a:pt x="93" y="160"/>
                  </a:cubicBezTo>
                  <a:cubicBezTo>
                    <a:pt x="97" y="160"/>
                    <a:pt x="97" y="158"/>
                    <a:pt x="97" y="157"/>
                  </a:cubicBezTo>
                  <a:cubicBezTo>
                    <a:pt x="97" y="156"/>
                    <a:pt x="96" y="154"/>
                    <a:pt x="94" y="154"/>
                  </a:cubicBezTo>
                  <a:cubicBezTo>
                    <a:pt x="85" y="153"/>
                    <a:pt x="85" y="153"/>
                    <a:pt x="85" y="153"/>
                  </a:cubicBezTo>
                  <a:cubicBezTo>
                    <a:pt x="80" y="153"/>
                    <a:pt x="79" y="150"/>
                    <a:pt x="79" y="144"/>
                  </a:cubicBezTo>
                  <a:cubicBezTo>
                    <a:pt x="78" y="135"/>
                    <a:pt x="78" y="119"/>
                    <a:pt x="78" y="99"/>
                  </a:cubicBezTo>
                  <a:cubicBezTo>
                    <a:pt x="78" y="15"/>
                    <a:pt x="78" y="15"/>
                    <a:pt x="78" y="15"/>
                  </a:cubicBezTo>
                  <a:cubicBezTo>
                    <a:pt x="80" y="15"/>
                    <a:pt x="102" y="15"/>
                    <a:pt x="102" y="15"/>
                  </a:cubicBezTo>
                  <a:cubicBezTo>
                    <a:pt x="121" y="15"/>
                    <a:pt x="125" y="20"/>
                    <a:pt x="125" y="25"/>
                  </a:cubicBezTo>
                  <a:cubicBezTo>
                    <a:pt x="125" y="25"/>
                    <a:pt x="126" y="27"/>
                    <a:pt x="126" y="27"/>
                  </a:cubicBezTo>
                  <a:cubicBezTo>
                    <a:pt x="126" y="29"/>
                    <a:pt x="126" y="32"/>
                    <a:pt x="129" y="32"/>
                  </a:cubicBezTo>
                  <a:cubicBezTo>
                    <a:pt x="129" y="32"/>
                    <a:pt x="132" y="32"/>
                    <a:pt x="132" y="28"/>
                  </a:cubicBezTo>
                  <a:cubicBezTo>
                    <a:pt x="132" y="21"/>
                    <a:pt x="132" y="21"/>
                    <a:pt x="132" y="21"/>
                  </a:cubicBezTo>
                  <a:cubicBezTo>
                    <a:pt x="132" y="5"/>
                    <a:pt x="132" y="5"/>
                    <a:pt x="132" y="5"/>
                  </a:cubicBezTo>
                  <a:cubicBezTo>
                    <a:pt x="132" y="4"/>
                    <a:pt x="132" y="1"/>
                    <a:pt x="130" y="1"/>
                  </a:cubicBezTo>
                  <a:cubicBezTo>
                    <a:pt x="127" y="2"/>
                    <a:pt x="127" y="2"/>
                    <a:pt x="127" y="2"/>
                  </a:cubicBezTo>
                  <a:cubicBezTo>
                    <a:pt x="124" y="2"/>
                    <a:pt x="119" y="3"/>
                    <a:pt x="110" y="3"/>
                  </a:cubicBezTo>
                  <a:cubicBezTo>
                    <a:pt x="33" y="3"/>
                    <a:pt x="33" y="3"/>
                    <a:pt x="33" y="3"/>
                  </a:cubicBezTo>
                  <a:cubicBezTo>
                    <a:pt x="17" y="2"/>
                    <a:pt x="17" y="2"/>
                    <a:pt x="17" y="2"/>
                  </a:cubicBezTo>
                  <a:cubicBezTo>
                    <a:pt x="17" y="2"/>
                    <a:pt x="10" y="1"/>
                    <a:pt x="10" y="1"/>
                  </a:cubicBezTo>
                  <a:cubicBezTo>
                    <a:pt x="8" y="0"/>
                    <a:pt x="8" y="0"/>
                    <a:pt x="8" y="0"/>
                  </a:cubicBezTo>
                  <a:cubicBezTo>
                    <a:pt x="6" y="0"/>
                    <a:pt x="5" y="2"/>
                    <a:pt x="4" y="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03" name="Freeform 18">
              <a:extLst>
                <a:ext uri="{FF2B5EF4-FFF2-40B4-BE49-F238E27FC236}">
                  <a16:creationId xmlns:a16="http://schemas.microsoft.com/office/drawing/2014/main" id="{5E07D196-8F38-4460-8C15-EECBE3088D69}"/>
                </a:ext>
              </a:extLst>
            </p:cNvPr>
            <p:cNvSpPr>
              <a:spLocks/>
            </p:cNvSpPr>
            <p:nvPr userDrawn="1"/>
          </p:nvSpPr>
          <p:spPr bwMode="auto">
            <a:xfrm>
              <a:off x="4258" y="2465"/>
              <a:ext cx="102" cy="107"/>
            </a:xfrm>
            <a:custGeom>
              <a:avLst/>
              <a:gdLst>
                <a:gd name="T0" fmla="*/ 132 w 151"/>
                <a:gd name="T1" fmla="*/ 0 h 157"/>
                <a:gd name="T2" fmla="*/ 127 w 151"/>
                <a:gd name="T3" fmla="*/ 0 h 157"/>
                <a:gd name="T4" fmla="*/ 123 w 151"/>
                <a:gd name="T5" fmla="*/ 0 h 157"/>
                <a:gd name="T6" fmla="*/ 113 w 151"/>
                <a:gd name="T7" fmla="*/ 0 h 157"/>
                <a:gd name="T8" fmla="*/ 108 w 151"/>
                <a:gd name="T9" fmla="*/ 2 h 157"/>
                <a:gd name="T10" fmla="*/ 112 w 151"/>
                <a:gd name="T11" fmla="*/ 6 h 157"/>
                <a:gd name="T12" fmla="*/ 115 w 151"/>
                <a:gd name="T13" fmla="*/ 10 h 157"/>
                <a:gd name="T14" fmla="*/ 111 w 151"/>
                <a:gd name="T15" fmla="*/ 20 h 157"/>
                <a:gd name="T16" fmla="*/ 79 w 151"/>
                <a:gd name="T17" fmla="*/ 77 h 157"/>
                <a:gd name="T18" fmla="*/ 43 w 151"/>
                <a:gd name="T19" fmla="*/ 15 h 157"/>
                <a:gd name="T20" fmla="*/ 40 w 151"/>
                <a:gd name="T21" fmla="*/ 8 h 157"/>
                <a:gd name="T22" fmla="*/ 42 w 151"/>
                <a:gd name="T23" fmla="*/ 6 h 157"/>
                <a:gd name="T24" fmla="*/ 43 w 151"/>
                <a:gd name="T25" fmla="*/ 5 h 157"/>
                <a:gd name="T26" fmla="*/ 46 w 151"/>
                <a:gd name="T27" fmla="*/ 3 h 157"/>
                <a:gd name="T28" fmla="*/ 42 w 151"/>
                <a:gd name="T29" fmla="*/ 0 h 157"/>
                <a:gd name="T30" fmla="*/ 27 w 151"/>
                <a:gd name="T31" fmla="*/ 0 h 157"/>
                <a:gd name="T32" fmla="*/ 24 w 151"/>
                <a:gd name="T33" fmla="*/ 0 h 157"/>
                <a:gd name="T34" fmla="*/ 20 w 151"/>
                <a:gd name="T35" fmla="*/ 0 h 157"/>
                <a:gd name="T36" fmla="*/ 4 w 151"/>
                <a:gd name="T37" fmla="*/ 0 h 157"/>
                <a:gd name="T38" fmla="*/ 0 w 151"/>
                <a:gd name="T39" fmla="*/ 3 h 157"/>
                <a:gd name="T40" fmla="*/ 4 w 151"/>
                <a:gd name="T41" fmla="*/ 6 h 157"/>
                <a:gd name="T42" fmla="*/ 12 w 151"/>
                <a:gd name="T43" fmla="*/ 9 h 157"/>
                <a:gd name="T44" fmla="*/ 25 w 151"/>
                <a:gd name="T45" fmla="*/ 23 h 157"/>
                <a:gd name="T46" fmla="*/ 61 w 151"/>
                <a:gd name="T47" fmla="*/ 82 h 157"/>
                <a:gd name="T48" fmla="*/ 65 w 151"/>
                <a:gd name="T49" fmla="*/ 103 h 157"/>
                <a:gd name="T50" fmla="*/ 65 w 151"/>
                <a:gd name="T51" fmla="*/ 120 h 157"/>
                <a:gd name="T52" fmla="*/ 65 w 151"/>
                <a:gd name="T53" fmla="*/ 141 h 157"/>
                <a:gd name="T54" fmla="*/ 60 w 151"/>
                <a:gd name="T55" fmla="*/ 150 h 157"/>
                <a:gd name="T56" fmla="*/ 54 w 151"/>
                <a:gd name="T57" fmla="*/ 151 h 157"/>
                <a:gd name="T58" fmla="*/ 51 w 151"/>
                <a:gd name="T59" fmla="*/ 154 h 157"/>
                <a:gd name="T60" fmla="*/ 56 w 151"/>
                <a:gd name="T61" fmla="*/ 157 h 157"/>
                <a:gd name="T62" fmla="*/ 72 w 151"/>
                <a:gd name="T63" fmla="*/ 157 h 157"/>
                <a:gd name="T64" fmla="*/ 76 w 151"/>
                <a:gd name="T65" fmla="*/ 157 h 157"/>
                <a:gd name="T66" fmla="*/ 78 w 151"/>
                <a:gd name="T67" fmla="*/ 157 h 157"/>
                <a:gd name="T68" fmla="*/ 101 w 151"/>
                <a:gd name="T69" fmla="*/ 157 h 157"/>
                <a:gd name="T70" fmla="*/ 105 w 151"/>
                <a:gd name="T71" fmla="*/ 154 h 157"/>
                <a:gd name="T72" fmla="*/ 102 w 151"/>
                <a:gd name="T73" fmla="*/ 151 h 157"/>
                <a:gd name="T74" fmla="*/ 93 w 151"/>
                <a:gd name="T75" fmla="*/ 150 h 157"/>
                <a:gd name="T76" fmla="*/ 86 w 151"/>
                <a:gd name="T77" fmla="*/ 141 h 157"/>
                <a:gd name="T78" fmla="*/ 86 w 151"/>
                <a:gd name="T79" fmla="*/ 120 h 157"/>
                <a:gd name="T80" fmla="*/ 86 w 151"/>
                <a:gd name="T81" fmla="*/ 103 h 157"/>
                <a:gd name="T82" fmla="*/ 89 w 151"/>
                <a:gd name="T83" fmla="*/ 83 h 157"/>
                <a:gd name="T84" fmla="*/ 127 w 151"/>
                <a:gd name="T85" fmla="*/ 18 h 157"/>
                <a:gd name="T86" fmla="*/ 138 w 151"/>
                <a:gd name="T87" fmla="*/ 8 h 157"/>
                <a:gd name="T88" fmla="*/ 146 w 151"/>
                <a:gd name="T89" fmla="*/ 6 h 157"/>
                <a:gd name="T90" fmla="*/ 151 w 151"/>
                <a:gd name="T91" fmla="*/ 2 h 157"/>
                <a:gd name="T92" fmla="*/ 146 w 151"/>
                <a:gd name="T93" fmla="*/ 0 h 157"/>
                <a:gd name="T94" fmla="*/ 132 w 151"/>
                <a:gd name="T9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1" h="157">
                  <a:moveTo>
                    <a:pt x="132" y="0"/>
                  </a:moveTo>
                  <a:cubicBezTo>
                    <a:pt x="127" y="0"/>
                    <a:pt x="127" y="0"/>
                    <a:pt x="127" y="0"/>
                  </a:cubicBezTo>
                  <a:cubicBezTo>
                    <a:pt x="123" y="0"/>
                    <a:pt x="123" y="0"/>
                    <a:pt x="123" y="0"/>
                  </a:cubicBezTo>
                  <a:cubicBezTo>
                    <a:pt x="113" y="0"/>
                    <a:pt x="113" y="0"/>
                    <a:pt x="113" y="0"/>
                  </a:cubicBezTo>
                  <a:cubicBezTo>
                    <a:pt x="109" y="0"/>
                    <a:pt x="108" y="1"/>
                    <a:pt x="108" y="2"/>
                  </a:cubicBezTo>
                  <a:cubicBezTo>
                    <a:pt x="108" y="5"/>
                    <a:pt x="110" y="5"/>
                    <a:pt x="112" y="6"/>
                  </a:cubicBezTo>
                  <a:cubicBezTo>
                    <a:pt x="113" y="6"/>
                    <a:pt x="115" y="6"/>
                    <a:pt x="115" y="10"/>
                  </a:cubicBezTo>
                  <a:cubicBezTo>
                    <a:pt x="115" y="13"/>
                    <a:pt x="114" y="16"/>
                    <a:pt x="111" y="20"/>
                  </a:cubicBezTo>
                  <a:cubicBezTo>
                    <a:pt x="108" y="26"/>
                    <a:pt x="85" y="65"/>
                    <a:pt x="79" y="77"/>
                  </a:cubicBezTo>
                  <a:cubicBezTo>
                    <a:pt x="72" y="66"/>
                    <a:pt x="46" y="21"/>
                    <a:pt x="43" y="15"/>
                  </a:cubicBezTo>
                  <a:cubicBezTo>
                    <a:pt x="41" y="12"/>
                    <a:pt x="40" y="10"/>
                    <a:pt x="40" y="8"/>
                  </a:cubicBezTo>
                  <a:cubicBezTo>
                    <a:pt x="40" y="7"/>
                    <a:pt x="41" y="6"/>
                    <a:pt x="42" y="6"/>
                  </a:cubicBezTo>
                  <a:cubicBezTo>
                    <a:pt x="42" y="6"/>
                    <a:pt x="43" y="5"/>
                    <a:pt x="43" y="5"/>
                  </a:cubicBezTo>
                  <a:cubicBezTo>
                    <a:pt x="44" y="5"/>
                    <a:pt x="46" y="4"/>
                    <a:pt x="46" y="3"/>
                  </a:cubicBezTo>
                  <a:cubicBezTo>
                    <a:pt x="46" y="1"/>
                    <a:pt x="44" y="0"/>
                    <a:pt x="42" y="0"/>
                  </a:cubicBezTo>
                  <a:cubicBezTo>
                    <a:pt x="27" y="0"/>
                    <a:pt x="27" y="0"/>
                    <a:pt x="27" y="0"/>
                  </a:cubicBezTo>
                  <a:cubicBezTo>
                    <a:pt x="24" y="0"/>
                    <a:pt x="24" y="0"/>
                    <a:pt x="24" y="0"/>
                  </a:cubicBezTo>
                  <a:cubicBezTo>
                    <a:pt x="20" y="0"/>
                    <a:pt x="20" y="0"/>
                    <a:pt x="20" y="0"/>
                  </a:cubicBezTo>
                  <a:cubicBezTo>
                    <a:pt x="4" y="0"/>
                    <a:pt x="4" y="0"/>
                    <a:pt x="4" y="0"/>
                  </a:cubicBezTo>
                  <a:cubicBezTo>
                    <a:pt x="0" y="0"/>
                    <a:pt x="0" y="2"/>
                    <a:pt x="0" y="3"/>
                  </a:cubicBezTo>
                  <a:cubicBezTo>
                    <a:pt x="0" y="4"/>
                    <a:pt x="1" y="6"/>
                    <a:pt x="4" y="6"/>
                  </a:cubicBezTo>
                  <a:cubicBezTo>
                    <a:pt x="5" y="6"/>
                    <a:pt x="9" y="7"/>
                    <a:pt x="12" y="9"/>
                  </a:cubicBezTo>
                  <a:cubicBezTo>
                    <a:pt x="16" y="11"/>
                    <a:pt x="21" y="17"/>
                    <a:pt x="25" y="23"/>
                  </a:cubicBezTo>
                  <a:cubicBezTo>
                    <a:pt x="32" y="34"/>
                    <a:pt x="60" y="79"/>
                    <a:pt x="61" y="82"/>
                  </a:cubicBezTo>
                  <a:cubicBezTo>
                    <a:pt x="64" y="88"/>
                    <a:pt x="65" y="92"/>
                    <a:pt x="65" y="103"/>
                  </a:cubicBezTo>
                  <a:cubicBezTo>
                    <a:pt x="65" y="120"/>
                    <a:pt x="65" y="120"/>
                    <a:pt x="65" y="120"/>
                  </a:cubicBezTo>
                  <a:cubicBezTo>
                    <a:pt x="65" y="141"/>
                    <a:pt x="65" y="141"/>
                    <a:pt x="65" y="141"/>
                  </a:cubicBezTo>
                  <a:cubicBezTo>
                    <a:pt x="65" y="145"/>
                    <a:pt x="63" y="150"/>
                    <a:pt x="60" y="150"/>
                  </a:cubicBezTo>
                  <a:cubicBezTo>
                    <a:pt x="54" y="151"/>
                    <a:pt x="54" y="151"/>
                    <a:pt x="54" y="151"/>
                  </a:cubicBezTo>
                  <a:cubicBezTo>
                    <a:pt x="52" y="151"/>
                    <a:pt x="51" y="153"/>
                    <a:pt x="51" y="154"/>
                  </a:cubicBezTo>
                  <a:cubicBezTo>
                    <a:pt x="51" y="157"/>
                    <a:pt x="54" y="157"/>
                    <a:pt x="56" y="157"/>
                  </a:cubicBezTo>
                  <a:cubicBezTo>
                    <a:pt x="72" y="157"/>
                    <a:pt x="72" y="157"/>
                    <a:pt x="72" y="157"/>
                  </a:cubicBezTo>
                  <a:cubicBezTo>
                    <a:pt x="76" y="157"/>
                    <a:pt x="76" y="157"/>
                    <a:pt x="76" y="157"/>
                  </a:cubicBezTo>
                  <a:cubicBezTo>
                    <a:pt x="78" y="157"/>
                    <a:pt x="78" y="157"/>
                    <a:pt x="78" y="157"/>
                  </a:cubicBezTo>
                  <a:cubicBezTo>
                    <a:pt x="101" y="157"/>
                    <a:pt x="101" y="157"/>
                    <a:pt x="101" y="157"/>
                  </a:cubicBezTo>
                  <a:cubicBezTo>
                    <a:pt x="105" y="157"/>
                    <a:pt x="105" y="155"/>
                    <a:pt x="105" y="154"/>
                  </a:cubicBezTo>
                  <a:cubicBezTo>
                    <a:pt x="105" y="153"/>
                    <a:pt x="104" y="151"/>
                    <a:pt x="102" y="151"/>
                  </a:cubicBezTo>
                  <a:cubicBezTo>
                    <a:pt x="93" y="150"/>
                    <a:pt x="93" y="150"/>
                    <a:pt x="93" y="150"/>
                  </a:cubicBezTo>
                  <a:cubicBezTo>
                    <a:pt x="89" y="150"/>
                    <a:pt x="87" y="147"/>
                    <a:pt x="86" y="141"/>
                  </a:cubicBezTo>
                  <a:cubicBezTo>
                    <a:pt x="86" y="120"/>
                    <a:pt x="86" y="120"/>
                    <a:pt x="86" y="120"/>
                  </a:cubicBezTo>
                  <a:cubicBezTo>
                    <a:pt x="86" y="103"/>
                    <a:pt x="86" y="103"/>
                    <a:pt x="86" y="103"/>
                  </a:cubicBezTo>
                  <a:cubicBezTo>
                    <a:pt x="86" y="96"/>
                    <a:pt x="86" y="90"/>
                    <a:pt x="89" y="83"/>
                  </a:cubicBezTo>
                  <a:cubicBezTo>
                    <a:pt x="92" y="75"/>
                    <a:pt x="121" y="27"/>
                    <a:pt x="127" y="18"/>
                  </a:cubicBezTo>
                  <a:cubicBezTo>
                    <a:pt x="132" y="13"/>
                    <a:pt x="134" y="10"/>
                    <a:pt x="138" y="8"/>
                  </a:cubicBezTo>
                  <a:cubicBezTo>
                    <a:pt x="141" y="6"/>
                    <a:pt x="144" y="6"/>
                    <a:pt x="146" y="6"/>
                  </a:cubicBezTo>
                  <a:cubicBezTo>
                    <a:pt x="150" y="6"/>
                    <a:pt x="151" y="4"/>
                    <a:pt x="151" y="2"/>
                  </a:cubicBezTo>
                  <a:cubicBezTo>
                    <a:pt x="151" y="1"/>
                    <a:pt x="150" y="0"/>
                    <a:pt x="146" y="0"/>
                  </a:cubicBezTo>
                  <a:lnTo>
                    <a:pt x="13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04" name="Freeform 19">
              <a:extLst>
                <a:ext uri="{FF2B5EF4-FFF2-40B4-BE49-F238E27FC236}">
                  <a16:creationId xmlns:a16="http://schemas.microsoft.com/office/drawing/2014/main" id="{DDD09126-BC8A-4A4C-87B0-84175BDD6E71}"/>
                </a:ext>
              </a:extLst>
            </p:cNvPr>
            <p:cNvSpPr>
              <a:spLocks noEditPoints="1"/>
            </p:cNvSpPr>
            <p:nvPr userDrawn="1"/>
          </p:nvSpPr>
          <p:spPr bwMode="auto">
            <a:xfrm>
              <a:off x="4406" y="2463"/>
              <a:ext cx="111" cy="111"/>
            </a:xfrm>
            <a:custGeom>
              <a:avLst/>
              <a:gdLst>
                <a:gd name="T0" fmla="*/ 0 w 164"/>
                <a:gd name="T1" fmla="*/ 81 h 163"/>
                <a:gd name="T2" fmla="*/ 81 w 164"/>
                <a:gd name="T3" fmla="*/ 163 h 163"/>
                <a:gd name="T4" fmla="*/ 164 w 164"/>
                <a:gd name="T5" fmla="*/ 78 h 163"/>
                <a:gd name="T6" fmla="*/ 82 w 164"/>
                <a:gd name="T7" fmla="*/ 0 h 163"/>
                <a:gd name="T8" fmla="*/ 0 w 164"/>
                <a:gd name="T9" fmla="*/ 81 h 163"/>
                <a:gd name="T10" fmla="*/ 23 w 164"/>
                <a:gd name="T11" fmla="*/ 76 h 163"/>
                <a:gd name="T12" fmla="*/ 81 w 164"/>
                <a:gd name="T13" fmla="*/ 10 h 163"/>
                <a:gd name="T14" fmla="*/ 142 w 164"/>
                <a:gd name="T15" fmla="*/ 84 h 163"/>
                <a:gd name="T16" fmla="*/ 87 w 164"/>
                <a:gd name="T17" fmla="*/ 152 h 163"/>
                <a:gd name="T18" fmla="*/ 23 w 164"/>
                <a:gd name="T19" fmla="*/ 76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4" h="163">
                  <a:moveTo>
                    <a:pt x="0" y="81"/>
                  </a:moveTo>
                  <a:cubicBezTo>
                    <a:pt x="0" y="121"/>
                    <a:pt x="26" y="163"/>
                    <a:pt x="81" y="163"/>
                  </a:cubicBezTo>
                  <a:cubicBezTo>
                    <a:pt x="129" y="163"/>
                    <a:pt x="164" y="127"/>
                    <a:pt x="164" y="78"/>
                  </a:cubicBezTo>
                  <a:cubicBezTo>
                    <a:pt x="164" y="31"/>
                    <a:pt x="131" y="0"/>
                    <a:pt x="82" y="0"/>
                  </a:cubicBezTo>
                  <a:cubicBezTo>
                    <a:pt x="23" y="0"/>
                    <a:pt x="0" y="50"/>
                    <a:pt x="0" y="81"/>
                  </a:cubicBezTo>
                  <a:moveTo>
                    <a:pt x="23" y="76"/>
                  </a:moveTo>
                  <a:cubicBezTo>
                    <a:pt x="23" y="35"/>
                    <a:pt x="45" y="10"/>
                    <a:pt x="81" y="10"/>
                  </a:cubicBezTo>
                  <a:cubicBezTo>
                    <a:pt x="110" y="10"/>
                    <a:pt x="142" y="33"/>
                    <a:pt x="142" y="84"/>
                  </a:cubicBezTo>
                  <a:cubicBezTo>
                    <a:pt x="142" y="149"/>
                    <a:pt x="96" y="152"/>
                    <a:pt x="87" y="152"/>
                  </a:cubicBezTo>
                  <a:cubicBezTo>
                    <a:pt x="49" y="152"/>
                    <a:pt x="23" y="121"/>
                    <a:pt x="23" y="7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05" name="Freeform 20">
              <a:extLst>
                <a:ext uri="{FF2B5EF4-FFF2-40B4-BE49-F238E27FC236}">
                  <a16:creationId xmlns:a16="http://schemas.microsoft.com/office/drawing/2014/main" id="{0AC35AB2-A2B5-43E4-8A07-5FF76AB1D97A}"/>
                </a:ext>
              </a:extLst>
            </p:cNvPr>
            <p:cNvSpPr>
              <a:spLocks/>
            </p:cNvSpPr>
            <p:nvPr userDrawn="1"/>
          </p:nvSpPr>
          <p:spPr bwMode="auto">
            <a:xfrm>
              <a:off x="4530" y="2464"/>
              <a:ext cx="62" cy="108"/>
            </a:xfrm>
            <a:custGeom>
              <a:avLst/>
              <a:gdLst>
                <a:gd name="T0" fmla="*/ 87 w 92"/>
                <a:gd name="T1" fmla="*/ 1 h 159"/>
                <a:gd name="T2" fmla="*/ 86 w 92"/>
                <a:gd name="T3" fmla="*/ 1 h 159"/>
                <a:gd name="T4" fmla="*/ 80 w 92"/>
                <a:gd name="T5" fmla="*/ 2 h 159"/>
                <a:gd name="T6" fmla="*/ 78 w 92"/>
                <a:gd name="T7" fmla="*/ 2 h 159"/>
                <a:gd name="T8" fmla="*/ 28 w 92"/>
                <a:gd name="T9" fmla="*/ 2 h 159"/>
                <a:gd name="T10" fmla="*/ 25 w 92"/>
                <a:gd name="T11" fmla="*/ 2 h 159"/>
                <a:gd name="T12" fmla="*/ 4 w 92"/>
                <a:gd name="T13" fmla="*/ 2 h 159"/>
                <a:gd name="T14" fmla="*/ 0 w 92"/>
                <a:gd name="T15" fmla="*/ 5 h 159"/>
                <a:gd name="T16" fmla="*/ 3 w 92"/>
                <a:gd name="T17" fmla="*/ 8 h 159"/>
                <a:gd name="T18" fmla="*/ 9 w 92"/>
                <a:gd name="T19" fmla="*/ 8 h 159"/>
                <a:gd name="T20" fmla="*/ 17 w 92"/>
                <a:gd name="T21" fmla="*/ 18 h 159"/>
                <a:gd name="T22" fmla="*/ 17 w 92"/>
                <a:gd name="T23" fmla="*/ 62 h 159"/>
                <a:gd name="T24" fmla="*/ 17 w 92"/>
                <a:gd name="T25" fmla="*/ 98 h 159"/>
                <a:gd name="T26" fmla="*/ 16 w 92"/>
                <a:gd name="T27" fmla="*/ 143 h 159"/>
                <a:gd name="T28" fmla="*/ 12 w 92"/>
                <a:gd name="T29" fmla="*/ 152 h 159"/>
                <a:gd name="T30" fmla="*/ 6 w 92"/>
                <a:gd name="T31" fmla="*/ 153 h 159"/>
                <a:gd name="T32" fmla="*/ 3 w 92"/>
                <a:gd name="T33" fmla="*/ 156 h 159"/>
                <a:gd name="T34" fmla="*/ 8 w 92"/>
                <a:gd name="T35" fmla="*/ 159 h 159"/>
                <a:gd name="T36" fmla="*/ 24 w 92"/>
                <a:gd name="T37" fmla="*/ 159 h 159"/>
                <a:gd name="T38" fmla="*/ 28 w 92"/>
                <a:gd name="T39" fmla="*/ 159 h 159"/>
                <a:gd name="T40" fmla="*/ 30 w 92"/>
                <a:gd name="T41" fmla="*/ 159 h 159"/>
                <a:gd name="T42" fmla="*/ 53 w 92"/>
                <a:gd name="T43" fmla="*/ 159 h 159"/>
                <a:gd name="T44" fmla="*/ 58 w 92"/>
                <a:gd name="T45" fmla="*/ 156 h 159"/>
                <a:gd name="T46" fmla="*/ 54 w 92"/>
                <a:gd name="T47" fmla="*/ 153 h 159"/>
                <a:gd name="T48" fmla="*/ 45 w 92"/>
                <a:gd name="T49" fmla="*/ 152 h 159"/>
                <a:gd name="T50" fmla="*/ 39 w 92"/>
                <a:gd name="T51" fmla="*/ 143 h 159"/>
                <a:gd name="T52" fmla="*/ 38 w 92"/>
                <a:gd name="T53" fmla="*/ 98 h 159"/>
                <a:gd name="T54" fmla="*/ 38 w 92"/>
                <a:gd name="T55" fmla="*/ 81 h 159"/>
                <a:gd name="T56" fmla="*/ 68 w 92"/>
                <a:gd name="T57" fmla="*/ 81 h 159"/>
                <a:gd name="T58" fmla="*/ 78 w 92"/>
                <a:gd name="T59" fmla="*/ 88 h 159"/>
                <a:gd name="T60" fmla="*/ 79 w 92"/>
                <a:gd name="T61" fmla="*/ 94 h 159"/>
                <a:gd name="T62" fmla="*/ 79 w 92"/>
                <a:gd name="T63" fmla="*/ 95 h 159"/>
                <a:gd name="T64" fmla="*/ 82 w 92"/>
                <a:gd name="T65" fmla="*/ 98 h 159"/>
                <a:gd name="T66" fmla="*/ 85 w 92"/>
                <a:gd name="T67" fmla="*/ 92 h 159"/>
                <a:gd name="T68" fmla="*/ 85 w 92"/>
                <a:gd name="T69" fmla="*/ 79 h 159"/>
                <a:gd name="T70" fmla="*/ 87 w 92"/>
                <a:gd name="T71" fmla="*/ 67 h 159"/>
                <a:gd name="T72" fmla="*/ 85 w 92"/>
                <a:gd name="T73" fmla="*/ 64 h 159"/>
                <a:gd name="T74" fmla="*/ 81 w 92"/>
                <a:gd name="T75" fmla="*/ 66 h 159"/>
                <a:gd name="T76" fmla="*/ 73 w 92"/>
                <a:gd name="T77" fmla="*/ 70 h 159"/>
                <a:gd name="T78" fmla="*/ 64 w 92"/>
                <a:gd name="T79" fmla="*/ 70 h 159"/>
                <a:gd name="T80" fmla="*/ 38 w 92"/>
                <a:gd name="T81" fmla="*/ 70 h 159"/>
                <a:gd name="T82" fmla="*/ 38 w 92"/>
                <a:gd name="T83" fmla="*/ 14 h 159"/>
                <a:gd name="T84" fmla="*/ 69 w 92"/>
                <a:gd name="T85" fmla="*/ 14 h 159"/>
                <a:gd name="T86" fmla="*/ 82 w 92"/>
                <a:gd name="T87" fmla="*/ 19 h 159"/>
                <a:gd name="T88" fmla="*/ 84 w 92"/>
                <a:gd name="T89" fmla="*/ 26 h 159"/>
                <a:gd name="T90" fmla="*/ 87 w 92"/>
                <a:gd name="T91" fmla="*/ 30 h 159"/>
                <a:gd name="T92" fmla="*/ 90 w 92"/>
                <a:gd name="T93" fmla="*/ 27 h 159"/>
                <a:gd name="T94" fmla="*/ 91 w 92"/>
                <a:gd name="T95" fmla="*/ 17 h 159"/>
                <a:gd name="T96" fmla="*/ 91 w 92"/>
                <a:gd name="T97" fmla="*/ 13 h 159"/>
                <a:gd name="T98" fmla="*/ 92 w 92"/>
                <a:gd name="T99" fmla="*/ 6 h 159"/>
                <a:gd name="T100" fmla="*/ 92 w 92"/>
                <a:gd name="T101" fmla="*/ 3 h 159"/>
                <a:gd name="T102" fmla="*/ 90 w 92"/>
                <a:gd name="T103" fmla="*/ 0 h 159"/>
                <a:gd name="T104" fmla="*/ 87 w 92"/>
                <a:gd name="T105" fmla="*/ 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2" h="159">
                  <a:moveTo>
                    <a:pt x="87" y="1"/>
                  </a:moveTo>
                  <a:cubicBezTo>
                    <a:pt x="86" y="1"/>
                    <a:pt x="86" y="1"/>
                    <a:pt x="86" y="1"/>
                  </a:cubicBezTo>
                  <a:cubicBezTo>
                    <a:pt x="80" y="2"/>
                    <a:pt x="80" y="2"/>
                    <a:pt x="80" y="2"/>
                  </a:cubicBezTo>
                  <a:cubicBezTo>
                    <a:pt x="78" y="2"/>
                    <a:pt x="78" y="2"/>
                    <a:pt x="78" y="2"/>
                  </a:cubicBezTo>
                  <a:cubicBezTo>
                    <a:pt x="78" y="2"/>
                    <a:pt x="28" y="2"/>
                    <a:pt x="28" y="2"/>
                  </a:cubicBezTo>
                  <a:cubicBezTo>
                    <a:pt x="25" y="2"/>
                    <a:pt x="25" y="2"/>
                    <a:pt x="25" y="2"/>
                  </a:cubicBezTo>
                  <a:cubicBezTo>
                    <a:pt x="4" y="2"/>
                    <a:pt x="4" y="2"/>
                    <a:pt x="4" y="2"/>
                  </a:cubicBezTo>
                  <a:cubicBezTo>
                    <a:pt x="3" y="2"/>
                    <a:pt x="0" y="2"/>
                    <a:pt x="0" y="5"/>
                  </a:cubicBezTo>
                  <a:cubicBezTo>
                    <a:pt x="0" y="6"/>
                    <a:pt x="1" y="8"/>
                    <a:pt x="3" y="8"/>
                  </a:cubicBezTo>
                  <a:cubicBezTo>
                    <a:pt x="9" y="8"/>
                    <a:pt x="9" y="8"/>
                    <a:pt x="9" y="8"/>
                  </a:cubicBezTo>
                  <a:cubicBezTo>
                    <a:pt x="15" y="9"/>
                    <a:pt x="17" y="12"/>
                    <a:pt x="17" y="18"/>
                  </a:cubicBezTo>
                  <a:cubicBezTo>
                    <a:pt x="17" y="18"/>
                    <a:pt x="17" y="62"/>
                    <a:pt x="17" y="62"/>
                  </a:cubicBezTo>
                  <a:cubicBezTo>
                    <a:pt x="17" y="98"/>
                    <a:pt x="17" y="98"/>
                    <a:pt x="17" y="98"/>
                  </a:cubicBezTo>
                  <a:cubicBezTo>
                    <a:pt x="17" y="118"/>
                    <a:pt x="17" y="134"/>
                    <a:pt x="16" y="143"/>
                  </a:cubicBezTo>
                  <a:cubicBezTo>
                    <a:pt x="16" y="149"/>
                    <a:pt x="15" y="152"/>
                    <a:pt x="12" y="152"/>
                  </a:cubicBezTo>
                  <a:cubicBezTo>
                    <a:pt x="12" y="152"/>
                    <a:pt x="6" y="153"/>
                    <a:pt x="6" y="153"/>
                  </a:cubicBezTo>
                  <a:cubicBezTo>
                    <a:pt x="4" y="153"/>
                    <a:pt x="3" y="155"/>
                    <a:pt x="3" y="156"/>
                  </a:cubicBezTo>
                  <a:cubicBezTo>
                    <a:pt x="3" y="159"/>
                    <a:pt x="6" y="159"/>
                    <a:pt x="8" y="159"/>
                  </a:cubicBezTo>
                  <a:cubicBezTo>
                    <a:pt x="24" y="159"/>
                    <a:pt x="24" y="159"/>
                    <a:pt x="24" y="159"/>
                  </a:cubicBezTo>
                  <a:cubicBezTo>
                    <a:pt x="28" y="159"/>
                    <a:pt x="28" y="159"/>
                    <a:pt x="28" y="159"/>
                  </a:cubicBezTo>
                  <a:cubicBezTo>
                    <a:pt x="30" y="159"/>
                    <a:pt x="30" y="159"/>
                    <a:pt x="30" y="159"/>
                  </a:cubicBezTo>
                  <a:cubicBezTo>
                    <a:pt x="53" y="159"/>
                    <a:pt x="53" y="159"/>
                    <a:pt x="53" y="159"/>
                  </a:cubicBezTo>
                  <a:cubicBezTo>
                    <a:pt x="57" y="159"/>
                    <a:pt x="58" y="157"/>
                    <a:pt x="58" y="156"/>
                  </a:cubicBezTo>
                  <a:cubicBezTo>
                    <a:pt x="58" y="155"/>
                    <a:pt x="57" y="153"/>
                    <a:pt x="54" y="153"/>
                  </a:cubicBezTo>
                  <a:cubicBezTo>
                    <a:pt x="45" y="152"/>
                    <a:pt x="45" y="152"/>
                    <a:pt x="45" y="152"/>
                  </a:cubicBezTo>
                  <a:cubicBezTo>
                    <a:pt x="41" y="152"/>
                    <a:pt x="39" y="149"/>
                    <a:pt x="39" y="143"/>
                  </a:cubicBezTo>
                  <a:cubicBezTo>
                    <a:pt x="38" y="134"/>
                    <a:pt x="38" y="118"/>
                    <a:pt x="38" y="98"/>
                  </a:cubicBezTo>
                  <a:cubicBezTo>
                    <a:pt x="38" y="81"/>
                    <a:pt x="38" y="81"/>
                    <a:pt x="38" y="81"/>
                  </a:cubicBezTo>
                  <a:cubicBezTo>
                    <a:pt x="45" y="81"/>
                    <a:pt x="64" y="81"/>
                    <a:pt x="68" y="81"/>
                  </a:cubicBezTo>
                  <a:cubicBezTo>
                    <a:pt x="74" y="82"/>
                    <a:pt x="77" y="85"/>
                    <a:pt x="78" y="88"/>
                  </a:cubicBezTo>
                  <a:cubicBezTo>
                    <a:pt x="79" y="94"/>
                    <a:pt x="79" y="94"/>
                    <a:pt x="79" y="94"/>
                  </a:cubicBezTo>
                  <a:cubicBezTo>
                    <a:pt x="79" y="95"/>
                    <a:pt x="79" y="95"/>
                    <a:pt x="79" y="95"/>
                  </a:cubicBezTo>
                  <a:cubicBezTo>
                    <a:pt x="79" y="97"/>
                    <a:pt x="80" y="98"/>
                    <a:pt x="82" y="98"/>
                  </a:cubicBezTo>
                  <a:cubicBezTo>
                    <a:pt x="85" y="98"/>
                    <a:pt x="85" y="94"/>
                    <a:pt x="85" y="92"/>
                  </a:cubicBezTo>
                  <a:cubicBezTo>
                    <a:pt x="85" y="79"/>
                    <a:pt x="85" y="79"/>
                    <a:pt x="85" y="79"/>
                  </a:cubicBezTo>
                  <a:cubicBezTo>
                    <a:pt x="87" y="67"/>
                    <a:pt x="87" y="67"/>
                    <a:pt x="87" y="67"/>
                  </a:cubicBezTo>
                  <a:cubicBezTo>
                    <a:pt x="87" y="64"/>
                    <a:pt x="85" y="64"/>
                    <a:pt x="85" y="64"/>
                  </a:cubicBezTo>
                  <a:cubicBezTo>
                    <a:pt x="83" y="64"/>
                    <a:pt x="82" y="65"/>
                    <a:pt x="81" y="66"/>
                  </a:cubicBezTo>
                  <a:cubicBezTo>
                    <a:pt x="80" y="69"/>
                    <a:pt x="78" y="69"/>
                    <a:pt x="73" y="70"/>
                  </a:cubicBezTo>
                  <a:cubicBezTo>
                    <a:pt x="64" y="70"/>
                    <a:pt x="64" y="70"/>
                    <a:pt x="64" y="70"/>
                  </a:cubicBezTo>
                  <a:cubicBezTo>
                    <a:pt x="38" y="70"/>
                    <a:pt x="38" y="70"/>
                    <a:pt x="38" y="70"/>
                  </a:cubicBezTo>
                  <a:cubicBezTo>
                    <a:pt x="38" y="14"/>
                    <a:pt x="38" y="14"/>
                    <a:pt x="38" y="14"/>
                  </a:cubicBezTo>
                  <a:cubicBezTo>
                    <a:pt x="38" y="13"/>
                    <a:pt x="69" y="14"/>
                    <a:pt x="69" y="14"/>
                  </a:cubicBezTo>
                  <a:cubicBezTo>
                    <a:pt x="77" y="14"/>
                    <a:pt x="81" y="17"/>
                    <a:pt x="82" y="19"/>
                  </a:cubicBezTo>
                  <a:cubicBezTo>
                    <a:pt x="82" y="19"/>
                    <a:pt x="84" y="26"/>
                    <a:pt x="84" y="26"/>
                  </a:cubicBezTo>
                  <a:cubicBezTo>
                    <a:pt x="84" y="30"/>
                    <a:pt x="86" y="30"/>
                    <a:pt x="87" y="30"/>
                  </a:cubicBezTo>
                  <a:cubicBezTo>
                    <a:pt x="88" y="30"/>
                    <a:pt x="89" y="30"/>
                    <a:pt x="90" y="27"/>
                  </a:cubicBezTo>
                  <a:cubicBezTo>
                    <a:pt x="90" y="27"/>
                    <a:pt x="91" y="17"/>
                    <a:pt x="91" y="17"/>
                  </a:cubicBezTo>
                  <a:cubicBezTo>
                    <a:pt x="91" y="13"/>
                    <a:pt x="91" y="13"/>
                    <a:pt x="91" y="13"/>
                  </a:cubicBezTo>
                  <a:cubicBezTo>
                    <a:pt x="92" y="6"/>
                    <a:pt x="92" y="6"/>
                    <a:pt x="92" y="6"/>
                  </a:cubicBezTo>
                  <a:cubicBezTo>
                    <a:pt x="92" y="3"/>
                    <a:pt x="92" y="3"/>
                    <a:pt x="92" y="3"/>
                  </a:cubicBezTo>
                  <a:cubicBezTo>
                    <a:pt x="92" y="1"/>
                    <a:pt x="91" y="0"/>
                    <a:pt x="90" y="0"/>
                  </a:cubicBezTo>
                  <a:lnTo>
                    <a:pt x="87"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06" name="Rectangle 21">
              <a:extLst>
                <a:ext uri="{FF2B5EF4-FFF2-40B4-BE49-F238E27FC236}">
                  <a16:creationId xmlns:a16="http://schemas.microsoft.com/office/drawing/2014/main" id="{000AEDDA-4FA6-4D65-B88F-9E0DEA65B80D}"/>
                </a:ext>
              </a:extLst>
            </p:cNvPr>
            <p:cNvSpPr>
              <a:spLocks noChangeArrowheads="1"/>
            </p:cNvSpPr>
            <p:nvPr userDrawn="1"/>
          </p:nvSpPr>
          <p:spPr bwMode="auto">
            <a:xfrm>
              <a:off x="3108" y="2653"/>
              <a:ext cx="1477" cy="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07" name="Freeform 22">
              <a:extLst>
                <a:ext uri="{FF2B5EF4-FFF2-40B4-BE49-F238E27FC236}">
                  <a16:creationId xmlns:a16="http://schemas.microsoft.com/office/drawing/2014/main" id="{DBB97ECE-A7A8-4866-A47B-56068F861ACE}"/>
                </a:ext>
              </a:extLst>
            </p:cNvPr>
            <p:cNvSpPr>
              <a:spLocks/>
            </p:cNvSpPr>
            <p:nvPr userDrawn="1"/>
          </p:nvSpPr>
          <p:spPr bwMode="auto">
            <a:xfrm>
              <a:off x="3091" y="2736"/>
              <a:ext cx="222" cy="168"/>
            </a:xfrm>
            <a:custGeom>
              <a:avLst/>
              <a:gdLst>
                <a:gd name="T0" fmla="*/ 245 w 327"/>
                <a:gd name="T1" fmla="*/ 8 h 247"/>
                <a:gd name="T2" fmla="*/ 159 w 327"/>
                <a:gd name="T3" fmla="*/ 186 h 247"/>
                <a:gd name="T4" fmla="*/ 74 w 327"/>
                <a:gd name="T5" fmla="*/ 10 h 247"/>
                <a:gd name="T6" fmla="*/ 65 w 327"/>
                <a:gd name="T7" fmla="*/ 0 h 247"/>
                <a:gd name="T8" fmla="*/ 59 w 327"/>
                <a:gd name="T9" fmla="*/ 8 h 247"/>
                <a:gd name="T10" fmla="*/ 27 w 327"/>
                <a:gd name="T11" fmla="*/ 214 h 247"/>
                <a:gd name="T12" fmla="*/ 15 w 327"/>
                <a:gd name="T13" fmla="*/ 238 h 247"/>
                <a:gd name="T14" fmla="*/ 6 w 327"/>
                <a:gd name="T15" fmla="*/ 239 h 247"/>
                <a:gd name="T16" fmla="*/ 0 w 327"/>
                <a:gd name="T17" fmla="*/ 242 h 247"/>
                <a:gd name="T18" fmla="*/ 6 w 327"/>
                <a:gd name="T19" fmla="*/ 247 h 247"/>
                <a:gd name="T20" fmla="*/ 26 w 327"/>
                <a:gd name="T21" fmla="*/ 246 h 247"/>
                <a:gd name="T22" fmla="*/ 38 w 327"/>
                <a:gd name="T23" fmla="*/ 246 h 247"/>
                <a:gd name="T24" fmla="*/ 48 w 327"/>
                <a:gd name="T25" fmla="*/ 246 h 247"/>
                <a:gd name="T26" fmla="*/ 71 w 327"/>
                <a:gd name="T27" fmla="*/ 247 h 247"/>
                <a:gd name="T28" fmla="*/ 79 w 327"/>
                <a:gd name="T29" fmla="*/ 242 h 247"/>
                <a:gd name="T30" fmla="*/ 74 w 327"/>
                <a:gd name="T31" fmla="*/ 239 h 247"/>
                <a:gd name="T32" fmla="*/ 61 w 327"/>
                <a:gd name="T33" fmla="*/ 238 h 247"/>
                <a:gd name="T34" fmla="*/ 52 w 327"/>
                <a:gd name="T35" fmla="*/ 228 h 247"/>
                <a:gd name="T36" fmla="*/ 53 w 327"/>
                <a:gd name="T37" fmla="*/ 214 h 247"/>
                <a:gd name="T38" fmla="*/ 69 w 327"/>
                <a:gd name="T39" fmla="*/ 90 h 247"/>
                <a:gd name="T40" fmla="*/ 84 w 327"/>
                <a:gd name="T41" fmla="*/ 121 h 247"/>
                <a:gd name="T42" fmla="*/ 102 w 327"/>
                <a:gd name="T43" fmla="*/ 158 h 247"/>
                <a:gd name="T44" fmla="*/ 138 w 327"/>
                <a:gd name="T45" fmla="*/ 230 h 247"/>
                <a:gd name="T46" fmla="*/ 139 w 327"/>
                <a:gd name="T47" fmla="*/ 232 h 247"/>
                <a:gd name="T48" fmla="*/ 150 w 327"/>
                <a:gd name="T49" fmla="*/ 246 h 247"/>
                <a:gd name="T50" fmla="*/ 162 w 327"/>
                <a:gd name="T51" fmla="*/ 228 h 247"/>
                <a:gd name="T52" fmla="*/ 231 w 327"/>
                <a:gd name="T53" fmla="*/ 85 h 247"/>
                <a:gd name="T54" fmla="*/ 250 w 327"/>
                <a:gd name="T55" fmla="*/ 223 h 247"/>
                <a:gd name="T56" fmla="*/ 250 w 327"/>
                <a:gd name="T57" fmla="*/ 230 h 247"/>
                <a:gd name="T58" fmla="*/ 248 w 327"/>
                <a:gd name="T59" fmla="*/ 236 h 247"/>
                <a:gd name="T60" fmla="*/ 244 w 327"/>
                <a:gd name="T61" fmla="*/ 240 h 247"/>
                <a:gd name="T62" fmla="*/ 254 w 327"/>
                <a:gd name="T63" fmla="*/ 245 h 247"/>
                <a:gd name="T64" fmla="*/ 318 w 327"/>
                <a:gd name="T65" fmla="*/ 247 h 247"/>
                <a:gd name="T66" fmla="*/ 327 w 327"/>
                <a:gd name="T67" fmla="*/ 242 h 247"/>
                <a:gd name="T68" fmla="*/ 322 w 327"/>
                <a:gd name="T69" fmla="*/ 239 h 247"/>
                <a:gd name="T70" fmla="*/ 302 w 327"/>
                <a:gd name="T71" fmla="*/ 236 h 247"/>
                <a:gd name="T72" fmla="*/ 287 w 327"/>
                <a:gd name="T73" fmla="*/ 205 h 247"/>
                <a:gd name="T74" fmla="*/ 259 w 327"/>
                <a:gd name="T75" fmla="*/ 10 h 247"/>
                <a:gd name="T76" fmla="*/ 252 w 327"/>
                <a:gd name="T77" fmla="*/ 0 h 247"/>
                <a:gd name="T78" fmla="*/ 245 w 327"/>
                <a:gd name="T79" fmla="*/ 8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7" h="247">
                  <a:moveTo>
                    <a:pt x="245" y="8"/>
                  </a:moveTo>
                  <a:cubicBezTo>
                    <a:pt x="245" y="8"/>
                    <a:pt x="167" y="171"/>
                    <a:pt x="159" y="186"/>
                  </a:cubicBezTo>
                  <a:cubicBezTo>
                    <a:pt x="158" y="183"/>
                    <a:pt x="74" y="10"/>
                    <a:pt x="74" y="10"/>
                  </a:cubicBezTo>
                  <a:cubicBezTo>
                    <a:pt x="70" y="2"/>
                    <a:pt x="68" y="0"/>
                    <a:pt x="65" y="0"/>
                  </a:cubicBezTo>
                  <a:cubicBezTo>
                    <a:pt x="63" y="0"/>
                    <a:pt x="60" y="1"/>
                    <a:pt x="59" y="8"/>
                  </a:cubicBezTo>
                  <a:cubicBezTo>
                    <a:pt x="27" y="214"/>
                    <a:pt x="27" y="214"/>
                    <a:pt x="27" y="214"/>
                  </a:cubicBezTo>
                  <a:cubicBezTo>
                    <a:pt x="26" y="226"/>
                    <a:pt x="23" y="237"/>
                    <a:pt x="15" y="238"/>
                  </a:cubicBezTo>
                  <a:cubicBezTo>
                    <a:pt x="15" y="238"/>
                    <a:pt x="6" y="239"/>
                    <a:pt x="6" y="239"/>
                  </a:cubicBezTo>
                  <a:cubicBezTo>
                    <a:pt x="4" y="239"/>
                    <a:pt x="0" y="239"/>
                    <a:pt x="0" y="242"/>
                  </a:cubicBezTo>
                  <a:cubicBezTo>
                    <a:pt x="0" y="247"/>
                    <a:pt x="5" y="247"/>
                    <a:pt x="6" y="247"/>
                  </a:cubicBezTo>
                  <a:cubicBezTo>
                    <a:pt x="26" y="246"/>
                    <a:pt x="26" y="246"/>
                    <a:pt x="26" y="246"/>
                  </a:cubicBezTo>
                  <a:cubicBezTo>
                    <a:pt x="38" y="246"/>
                    <a:pt x="38" y="246"/>
                    <a:pt x="38" y="246"/>
                  </a:cubicBezTo>
                  <a:cubicBezTo>
                    <a:pt x="48" y="246"/>
                    <a:pt x="48" y="246"/>
                    <a:pt x="48" y="246"/>
                  </a:cubicBezTo>
                  <a:cubicBezTo>
                    <a:pt x="71" y="247"/>
                    <a:pt x="71" y="247"/>
                    <a:pt x="71" y="247"/>
                  </a:cubicBezTo>
                  <a:cubicBezTo>
                    <a:pt x="75" y="247"/>
                    <a:pt x="79" y="246"/>
                    <a:pt x="79" y="242"/>
                  </a:cubicBezTo>
                  <a:cubicBezTo>
                    <a:pt x="79" y="240"/>
                    <a:pt x="77" y="239"/>
                    <a:pt x="74" y="239"/>
                  </a:cubicBezTo>
                  <a:cubicBezTo>
                    <a:pt x="61" y="238"/>
                    <a:pt x="61" y="238"/>
                    <a:pt x="61" y="238"/>
                  </a:cubicBezTo>
                  <a:cubicBezTo>
                    <a:pt x="55" y="236"/>
                    <a:pt x="52" y="233"/>
                    <a:pt x="52" y="228"/>
                  </a:cubicBezTo>
                  <a:cubicBezTo>
                    <a:pt x="53" y="214"/>
                    <a:pt x="53" y="214"/>
                    <a:pt x="53" y="214"/>
                  </a:cubicBezTo>
                  <a:cubicBezTo>
                    <a:pt x="53" y="214"/>
                    <a:pt x="67" y="104"/>
                    <a:pt x="69" y="90"/>
                  </a:cubicBezTo>
                  <a:cubicBezTo>
                    <a:pt x="71" y="94"/>
                    <a:pt x="84" y="121"/>
                    <a:pt x="84" y="121"/>
                  </a:cubicBezTo>
                  <a:cubicBezTo>
                    <a:pt x="102" y="158"/>
                    <a:pt x="102" y="158"/>
                    <a:pt x="102" y="158"/>
                  </a:cubicBezTo>
                  <a:cubicBezTo>
                    <a:pt x="105" y="167"/>
                    <a:pt x="130" y="215"/>
                    <a:pt x="138" y="230"/>
                  </a:cubicBezTo>
                  <a:cubicBezTo>
                    <a:pt x="139" y="232"/>
                    <a:pt x="139" y="232"/>
                    <a:pt x="139" y="232"/>
                  </a:cubicBezTo>
                  <a:cubicBezTo>
                    <a:pt x="144" y="241"/>
                    <a:pt x="147" y="246"/>
                    <a:pt x="150" y="246"/>
                  </a:cubicBezTo>
                  <a:cubicBezTo>
                    <a:pt x="153" y="246"/>
                    <a:pt x="155" y="243"/>
                    <a:pt x="162" y="228"/>
                  </a:cubicBezTo>
                  <a:cubicBezTo>
                    <a:pt x="162" y="228"/>
                    <a:pt x="231" y="85"/>
                    <a:pt x="231" y="85"/>
                  </a:cubicBezTo>
                  <a:cubicBezTo>
                    <a:pt x="231" y="86"/>
                    <a:pt x="250" y="223"/>
                    <a:pt x="250" y="223"/>
                  </a:cubicBezTo>
                  <a:cubicBezTo>
                    <a:pt x="250" y="226"/>
                    <a:pt x="250" y="228"/>
                    <a:pt x="250" y="230"/>
                  </a:cubicBezTo>
                  <a:cubicBezTo>
                    <a:pt x="250" y="234"/>
                    <a:pt x="249" y="236"/>
                    <a:pt x="248" y="236"/>
                  </a:cubicBezTo>
                  <a:cubicBezTo>
                    <a:pt x="246" y="237"/>
                    <a:pt x="244" y="238"/>
                    <a:pt x="244" y="240"/>
                  </a:cubicBezTo>
                  <a:cubicBezTo>
                    <a:pt x="244" y="243"/>
                    <a:pt x="248" y="244"/>
                    <a:pt x="254" y="245"/>
                  </a:cubicBezTo>
                  <a:cubicBezTo>
                    <a:pt x="267" y="246"/>
                    <a:pt x="310" y="247"/>
                    <a:pt x="318" y="247"/>
                  </a:cubicBezTo>
                  <a:cubicBezTo>
                    <a:pt x="324" y="247"/>
                    <a:pt x="327" y="245"/>
                    <a:pt x="327" y="242"/>
                  </a:cubicBezTo>
                  <a:cubicBezTo>
                    <a:pt x="327" y="239"/>
                    <a:pt x="323" y="239"/>
                    <a:pt x="322" y="239"/>
                  </a:cubicBezTo>
                  <a:cubicBezTo>
                    <a:pt x="317" y="239"/>
                    <a:pt x="311" y="239"/>
                    <a:pt x="302" y="236"/>
                  </a:cubicBezTo>
                  <a:cubicBezTo>
                    <a:pt x="293" y="233"/>
                    <a:pt x="290" y="224"/>
                    <a:pt x="287" y="205"/>
                  </a:cubicBezTo>
                  <a:cubicBezTo>
                    <a:pt x="259" y="10"/>
                    <a:pt x="259" y="10"/>
                    <a:pt x="259" y="10"/>
                  </a:cubicBezTo>
                  <a:cubicBezTo>
                    <a:pt x="258" y="3"/>
                    <a:pt x="256" y="0"/>
                    <a:pt x="252" y="0"/>
                  </a:cubicBezTo>
                  <a:cubicBezTo>
                    <a:pt x="249" y="0"/>
                    <a:pt x="247" y="3"/>
                    <a:pt x="245" y="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08" name="Freeform 23">
              <a:extLst>
                <a:ext uri="{FF2B5EF4-FFF2-40B4-BE49-F238E27FC236}">
                  <a16:creationId xmlns:a16="http://schemas.microsoft.com/office/drawing/2014/main" id="{2ACF1A60-34FB-44A0-86D7-072E098CB565}"/>
                </a:ext>
              </a:extLst>
            </p:cNvPr>
            <p:cNvSpPr>
              <a:spLocks/>
            </p:cNvSpPr>
            <p:nvPr userDrawn="1"/>
          </p:nvSpPr>
          <p:spPr bwMode="auto">
            <a:xfrm>
              <a:off x="3324" y="2739"/>
              <a:ext cx="109" cy="165"/>
            </a:xfrm>
            <a:custGeom>
              <a:avLst/>
              <a:gdLst>
                <a:gd name="T0" fmla="*/ 147 w 161"/>
                <a:gd name="T1" fmla="*/ 1 h 243"/>
                <a:gd name="T2" fmla="*/ 146 w 161"/>
                <a:gd name="T3" fmla="*/ 1 h 243"/>
                <a:gd name="T4" fmla="*/ 132 w 161"/>
                <a:gd name="T5" fmla="*/ 3 h 243"/>
                <a:gd name="T6" fmla="*/ 53 w 161"/>
                <a:gd name="T7" fmla="*/ 3 h 243"/>
                <a:gd name="T8" fmla="*/ 37 w 161"/>
                <a:gd name="T9" fmla="*/ 3 h 243"/>
                <a:gd name="T10" fmla="*/ 33 w 161"/>
                <a:gd name="T11" fmla="*/ 3 h 243"/>
                <a:gd name="T12" fmla="*/ 8 w 161"/>
                <a:gd name="T13" fmla="*/ 2 h 243"/>
                <a:gd name="T14" fmla="*/ 0 w 161"/>
                <a:gd name="T15" fmla="*/ 6 h 243"/>
                <a:gd name="T16" fmla="*/ 6 w 161"/>
                <a:gd name="T17" fmla="*/ 10 h 243"/>
                <a:gd name="T18" fmla="*/ 18 w 161"/>
                <a:gd name="T19" fmla="*/ 11 h 243"/>
                <a:gd name="T20" fmla="*/ 31 w 161"/>
                <a:gd name="T21" fmla="*/ 28 h 243"/>
                <a:gd name="T22" fmla="*/ 32 w 161"/>
                <a:gd name="T23" fmla="*/ 95 h 243"/>
                <a:gd name="T24" fmla="*/ 32 w 161"/>
                <a:gd name="T25" fmla="*/ 150 h 243"/>
                <a:gd name="T26" fmla="*/ 30 w 161"/>
                <a:gd name="T27" fmla="*/ 217 h 243"/>
                <a:gd name="T28" fmla="*/ 22 w 161"/>
                <a:gd name="T29" fmla="*/ 234 h 243"/>
                <a:gd name="T30" fmla="*/ 11 w 161"/>
                <a:gd name="T31" fmla="*/ 235 h 243"/>
                <a:gd name="T32" fmla="*/ 5 w 161"/>
                <a:gd name="T33" fmla="*/ 239 h 243"/>
                <a:gd name="T34" fmla="*/ 12 w 161"/>
                <a:gd name="T35" fmla="*/ 243 h 243"/>
                <a:gd name="T36" fmla="*/ 34 w 161"/>
                <a:gd name="T37" fmla="*/ 242 h 243"/>
                <a:gd name="T38" fmla="*/ 52 w 161"/>
                <a:gd name="T39" fmla="*/ 242 h 243"/>
                <a:gd name="T40" fmla="*/ 84 w 161"/>
                <a:gd name="T41" fmla="*/ 243 h 243"/>
                <a:gd name="T42" fmla="*/ 94 w 161"/>
                <a:gd name="T43" fmla="*/ 243 h 243"/>
                <a:gd name="T44" fmla="*/ 139 w 161"/>
                <a:gd name="T45" fmla="*/ 243 h 243"/>
                <a:gd name="T46" fmla="*/ 157 w 161"/>
                <a:gd name="T47" fmla="*/ 235 h 243"/>
                <a:gd name="T48" fmla="*/ 161 w 161"/>
                <a:gd name="T49" fmla="*/ 199 h 243"/>
                <a:gd name="T50" fmla="*/ 158 w 161"/>
                <a:gd name="T51" fmla="*/ 193 h 243"/>
                <a:gd name="T52" fmla="*/ 153 w 161"/>
                <a:gd name="T53" fmla="*/ 198 h 243"/>
                <a:gd name="T54" fmla="*/ 140 w 161"/>
                <a:gd name="T55" fmla="*/ 221 h 243"/>
                <a:gd name="T56" fmla="*/ 110 w 161"/>
                <a:gd name="T57" fmla="*/ 225 h 243"/>
                <a:gd name="T58" fmla="*/ 73 w 161"/>
                <a:gd name="T59" fmla="*/ 199 h 243"/>
                <a:gd name="T60" fmla="*/ 73 w 161"/>
                <a:gd name="T61" fmla="*/ 163 h 243"/>
                <a:gd name="T62" fmla="*/ 73 w 161"/>
                <a:gd name="T63" fmla="*/ 150 h 243"/>
                <a:gd name="T64" fmla="*/ 73 w 161"/>
                <a:gd name="T65" fmla="*/ 125 h 243"/>
                <a:gd name="T66" fmla="*/ 74 w 161"/>
                <a:gd name="T67" fmla="*/ 123 h 243"/>
                <a:gd name="T68" fmla="*/ 119 w 161"/>
                <a:gd name="T69" fmla="*/ 124 h 243"/>
                <a:gd name="T70" fmla="*/ 136 w 161"/>
                <a:gd name="T71" fmla="*/ 136 h 243"/>
                <a:gd name="T72" fmla="*/ 137 w 161"/>
                <a:gd name="T73" fmla="*/ 144 h 243"/>
                <a:gd name="T74" fmla="*/ 137 w 161"/>
                <a:gd name="T75" fmla="*/ 147 h 243"/>
                <a:gd name="T76" fmla="*/ 141 w 161"/>
                <a:gd name="T77" fmla="*/ 150 h 243"/>
                <a:gd name="T78" fmla="*/ 145 w 161"/>
                <a:gd name="T79" fmla="*/ 144 h 243"/>
                <a:gd name="T80" fmla="*/ 145 w 161"/>
                <a:gd name="T81" fmla="*/ 134 h 243"/>
                <a:gd name="T82" fmla="*/ 146 w 161"/>
                <a:gd name="T83" fmla="*/ 123 h 243"/>
                <a:gd name="T84" fmla="*/ 148 w 161"/>
                <a:gd name="T85" fmla="*/ 103 h 243"/>
                <a:gd name="T86" fmla="*/ 148 w 161"/>
                <a:gd name="T87" fmla="*/ 99 h 243"/>
                <a:gd name="T88" fmla="*/ 145 w 161"/>
                <a:gd name="T89" fmla="*/ 96 h 243"/>
                <a:gd name="T90" fmla="*/ 140 w 161"/>
                <a:gd name="T91" fmla="*/ 100 h 243"/>
                <a:gd name="T92" fmla="*/ 125 w 161"/>
                <a:gd name="T93" fmla="*/ 105 h 243"/>
                <a:gd name="T94" fmla="*/ 75 w 161"/>
                <a:gd name="T95" fmla="*/ 106 h 243"/>
                <a:gd name="T96" fmla="*/ 73 w 161"/>
                <a:gd name="T97" fmla="*/ 103 h 243"/>
                <a:gd name="T98" fmla="*/ 73 w 161"/>
                <a:gd name="T99" fmla="*/ 23 h 243"/>
                <a:gd name="T100" fmla="*/ 75 w 161"/>
                <a:gd name="T101" fmla="*/ 21 h 243"/>
                <a:gd name="T102" fmla="*/ 119 w 161"/>
                <a:gd name="T103" fmla="*/ 22 h 243"/>
                <a:gd name="T104" fmla="*/ 140 w 161"/>
                <a:gd name="T105" fmla="*/ 33 h 243"/>
                <a:gd name="T106" fmla="*/ 142 w 161"/>
                <a:gd name="T107" fmla="*/ 44 h 243"/>
                <a:gd name="T108" fmla="*/ 145 w 161"/>
                <a:gd name="T109" fmla="*/ 49 h 243"/>
                <a:gd name="T110" fmla="*/ 149 w 161"/>
                <a:gd name="T111" fmla="*/ 45 h 243"/>
                <a:gd name="T112" fmla="*/ 150 w 161"/>
                <a:gd name="T113" fmla="*/ 31 h 243"/>
                <a:gd name="T114" fmla="*/ 151 w 161"/>
                <a:gd name="T115" fmla="*/ 24 h 243"/>
                <a:gd name="T116" fmla="*/ 153 w 161"/>
                <a:gd name="T117" fmla="*/ 7 h 243"/>
                <a:gd name="T118" fmla="*/ 153 w 161"/>
                <a:gd name="T119" fmla="*/ 4 h 243"/>
                <a:gd name="T120" fmla="*/ 151 w 161"/>
                <a:gd name="T121" fmla="*/ 0 h 243"/>
                <a:gd name="T122" fmla="*/ 147 w 161"/>
                <a:gd name="T123" fmla="*/ 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1" h="243">
                  <a:moveTo>
                    <a:pt x="147" y="1"/>
                  </a:moveTo>
                  <a:cubicBezTo>
                    <a:pt x="146" y="1"/>
                    <a:pt x="146" y="1"/>
                    <a:pt x="146" y="1"/>
                  </a:cubicBezTo>
                  <a:cubicBezTo>
                    <a:pt x="132" y="3"/>
                    <a:pt x="132" y="3"/>
                    <a:pt x="132" y="3"/>
                  </a:cubicBezTo>
                  <a:cubicBezTo>
                    <a:pt x="127" y="3"/>
                    <a:pt x="75" y="3"/>
                    <a:pt x="53" y="3"/>
                  </a:cubicBezTo>
                  <a:cubicBezTo>
                    <a:pt x="37" y="3"/>
                    <a:pt x="37" y="3"/>
                    <a:pt x="37" y="3"/>
                  </a:cubicBezTo>
                  <a:cubicBezTo>
                    <a:pt x="33" y="3"/>
                    <a:pt x="33" y="3"/>
                    <a:pt x="33" y="3"/>
                  </a:cubicBezTo>
                  <a:cubicBezTo>
                    <a:pt x="33" y="3"/>
                    <a:pt x="8" y="2"/>
                    <a:pt x="8" y="2"/>
                  </a:cubicBezTo>
                  <a:cubicBezTo>
                    <a:pt x="4" y="2"/>
                    <a:pt x="0" y="3"/>
                    <a:pt x="0" y="6"/>
                  </a:cubicBezTo>
                  <a:cubicBezTo>
                    <a:pt x="0" y="10"/>
                    <a:pt x="4" y="10"/>
                    <a:pt x="6" y="10"/>
                  </a:cubicBezTo>
                  <a:cubicBezTo>
                    <a:pt x="18" y="11"/>
                    <a:pt x="18" y="11"/>
                    <a:pt x="18" y="11"/>
                  </a:cubicBezTo>
                  <a:cubicBezTo>
                    <a:pt x="29" y="13"/>
                    <a:pt x="31" y="18"/>
                    <a:pt x="31" y="28"/>
                  </a:cubicBezTo>
                  <a:cubicBezTo>
                    <a:pt x="32" y="38"/>
                    <a:pt x="32" y="47"/>
                    <a:pt x="32" y="95"/>
                  </a:cubicBezTo>
                  <a:cubicBezTo>
                    <a:pt x="32" y="150"/>
                    <a:pt x="32" y="150"/>
                    <a:pt x="32" y="150"/>
                  </a:cubicBezTo>
                  <a:cubicBezTo>
                    <a:pt x="32" y="179"/>
                    <a:pt x="32" y="204"/>
                    <a:pt x="30" y="217"/>
                  </a:cubicBezTo>
                  <a:cubicBezTo>
                    <a:pt x="29" y="228"/>
                    <a:pt x="27" y="233"/>
                    <a:pt x="22" y="234"/>
                  </a:cubicBezTo>
                  <a:cubicBezTo>
                    <a:pt x="11" y="235"/>
                    <a:pt x="11" y="235"/>
                    <a:pt x="11" y="235"/>
                  </a:cubicBezTo>
                  <a:cubicBezTo>
                    <a:pt x="8" y="235"/>
                    <a:pt x="5" y="236"/>
                    <a:pt x="5" y="239"/>
                  </a:cubicBezTo>
                  <a:cubicBezTo>
                    <a:pt x="5" y="241"/>
                    <a:pt x="7" y="243"/>
                    <a:pt x="12" y="243"/>
                  </a:cubicBezTo>
                  <a:cubicBezTo>
                    <a:pt x="34" y="242"/>
                    <a:pt x="34" y="242"/>
                    <a:pt x="34" y="242"/>
                  </a:cubicBezTo>
                  <a:cubicBezTo>
                    <a:pt x="52" y="242"/>
                    <a:pt x="52" y="242"/>
                    <a:pt x="52" y="242"/>
                  </a:cubicBezTo>
                  <a:cubicBezTo>
                    <a:pt x="84" y="243"/>
                    <a:pt x="84" y="243"/>
                    <a:pt x="84" y="243"/>
                  </a:cubicBezTo>
                  <a:cubicBezTo>
                    <a:pt x="94" y="243"/>
                    <a:pt x="94" y="243"/>
                    <a:pt x="94" y="243"/>
                  </a:cubicBezTo>
                  <a:cubicBezTo>
                    <a:pt x="139" y="243"/>
                    <a:pt x="139" y="243"/>
                    <a:pt x="139" y="243"/>
                  </a:cubicBezTo>
                  <a:cubicBezTo>
                    <a:pt x="151" y="243"/>
                    <a:pt x="154" y="243"/>
                    <a:pt x="157" y="235"/>
                  </a:cubicBezTo>
                  <a:cubicBezTo>
                    <a:pt x="158" y="228"/>
                    <a:pt x="161" y="207"/>
                    <a:pt x="161" y="199"/>
                  </a:cubicBezTo>
                  <a:cubicBezTo>
                    <a:pt x="161" y="196"/>
                    <a:pt x="161" y="193"/>
                    <a:pt x="158" y="193"/>
                  </a:cubicBezTo>
                  <a:cubicBezTo>
                    <a:pt x="155" y="193"/>
                    <a:pt x="154" y="195"/>
                    <a:pt x="153" y="198"/>
                  </a:cubicBezTo>
                  <a:cubicBezTo>
                    <a:pt x="151" y="211"/>
                    <a:pt x="147" y="218"/>
                    <a:pt x="140" y="221"/>
                  </a:cubicBezTo>
                  <a:cubicBezTo>
                    <a:pt x="132" y="225"/>
                    <a:pt x="118" y="225"/>
                    <a:pt x="110" y="225"/>
                  </a:cubicBezTo>
                  <a:cubicBezTo>
                    <a:pt x="78" y="225"/>
                    <a:pt x="74" y="220"/>
                    <a:pt x="73" y="199"/>
                  </a:cubicBezTo>
                  <a:cubicBezTo>
                    <a:pt x="73" y="163"/>
                    <a:pt x="73" y="163"/>
                    <a:pt x="73" y="163"/>
                  </a:cubicBezTo>
                  <a:cubicBezTo>
                    <a:pt x="73" y="150"/>
                    <a:pt x="73" y="150"/>
                    <a:pt x="73" y="150"/>
                  </a:cubicBezTo>
                  <a:cubicBezTo>
                    <a:pt x="73" y="125"/>
                    <a:pt x="73" y="125"/>
                    <a:pt x="73" y="125"/>
                  </a:cubicBezTo>
                  <a:cubicBezTo>
                    <a:pt x="73" y="123"/>
                    <a:pt x="74" y="123"/>
                    <a:pt x="74" y="123"/>
                  </a:cubicBezTo>
                  <a:cubicBezTo>
                    <a:pt x="81" y="123"/>
                    <a:pt x="113" y="123"/>
                    <a:pt x="119" y="124"/>
                  </a:cubicBezTo>
                  <a:cubicBezTo>
                    <a:pt x="129" y="125"/>
                    <a:pt x="134" y="129"/>
                    <a:pt x="136" y="136"/>
                  </a:cubicBezTo>
                  <a:cubicBezTo>
                    <a:pt x="136" y="136"/>
                    <a:pt x="137" y="144"/>
                    <a:pt x="137" y="144"/>
                  </a:cubicBezTo>
                  <a:cubicBezTo>
                    <a:pt x="137" y="147"/>
                    <a:pt x="137" y="147"/>
                    <a:pt x="137" y="147"/>
                  </a:cubicBezTo>
                  <a:cubicBezTo>
                    <a:pt x="137" y="149"/>
                    <a:pt x="139" y="150"/>
                    <a:pt x="141" y="150"/>
                  </a:cubicBezTo>
                  <a:cubicBezTo>
                    <a:pt x="145" y="150"/>
                    <a:pt x="145" y="146"/>
                    <a:pt x="145" y="144"/>
                  </a:cubicBezTo>
                  <a:cubicBezTo>
                    <a:pt x="145" y="134"/>
                    <a:pt x="145" y="134"/>
                    <a:pt x="145" y="134"/>
                  </a:cubicBezTo>
                  <a:cubicBezTo>
                    <a:pt x="146" y="123"/>
                    <a:pt x="146" y="123"/>
                    <a:pt x="146" y="123"/>
                  </a:cubicBezTo>
                  <a:cubicBezTo>
                    <a:pt x="148" y="103"/>
                    <a:pt x="148" y="103"/>
                    <a:pt x="148" y="103"/>
                  </a:cubicBezTo>
                  <a:cubicBezTo>
                    <a:pt x="148" y="99"/>
                    <a:pt x="148" y="99"/>
                    <a:pt x="148" y="99"/>
                  </a:cubicBezTo>
                  <a:cubicBezTo>
                    <a:pt x="148" y="97"/>
                    <a:pt x="147" y="96"/>
                    <a:pt x="145" y="96"/>
                  </a:cubicBezTo>
                  <a:cubicBezTo>
                    <a:pt x="144" y="96"/>
                    <a:pt x="142" y="98"/>
                    <a:pt x="140" y="100"/>
                  </a:cubicBezTo>
                  <a:cubicBezTo>
                    <a:pt x="137" y="104"/>
                    <a:pt x="133" y="104"/>
                    <a:pt x="125" y="105"/>
                  </a:cubicBezTo>
                  <a:cubicBezTo>
                    <a:pt x="120" y="105"/>
                    <a:pt x="103" y="106"/>
                    <a:pt x="75" y="106"/>
                  </a:cubicBezTo>
                  <a:cubicBezTo>
                    <a:pt x="74" y="106"/>
                    <a:pt x="73" y="105"/>
                    <a:pt x="73" y="103"/>
                  </a:cubicBezTo>
                  <a:cubicBezTo>
                    <a:pt x="73" y="23"/>
                    <a:pt x="73" y="23"/>
                    <a:pt x="73" y="23"/>
                  </a:cubicBezTo>
                  <a:cubicBezTo>
                    <a:pt x="73" y="21"/>
                    <a:pt x="74" y="21"/>
                    <a:pt x="75" y="21"/>
                  </a:cubicBezTo>
                  <a:cubicBezTo>
                    <a:pt x="81" y="21"/>
                    <a:pt x="114" y="21"/>
                    <a:pt x="119" y="22"/>
                  </a:cubicBezTo>
                  <a:cubicBezTo>
                    <a:pt x="135" y="24"/>
                    <a:pt x="138" y="28"/>
                    <a:pt x="140" y="33"/>
                  </a:cubicBezTo>
                  <a:cubicBezTo>
                    <a:pt x="142" y="37"/>
                    <a:pt x="142" y="43"/>
                    <a:pt x="142" y="44"/>
                  </a:cubicBezTo>
                  <a:cubicBezTo>
                    <a:pt x="142" y="46"/>
                    <a:pt x="142" y="49"/>
                    <a:pt x="145" y="49"/>
                  </a:cubicBezTo>
                  <a:cubicBezTo>
                    <a:pt x="148" y="49"/>
                    <a:pt x="149" y="46"/>
                    <a:pt x="149" y="45"/>
                  </a:cubicBezTo>
                  <a:cubicBezTo>
                    <a:pt x="149" y="45"/>
                    <a:pt x="150" y="31"/>
                    <a:pt x="150" y="31"/>
                  </a:cubicBezTo>
                  <a:cubicBezTo>
                    <a:pt x="151" y="24"/>
                    <a:pt x="151" y="24"/>
                    <a:pt x="151" y="24"/>
                  </a:cubicBezTo>
                  <a:cubicBezTo>
                    <a:pt x="151" y="24"/>
                    <a:pt x="153" y="7"/>
                    <a:pt x="153" y="7"/>
                  </a:cubicBezTo>
                  <a:cubicBezTo>
                    <a:pt x="153" y="4"/>
                    <a:pt x="153" y="4"/>
                    <a:pt x="153" y="4"/>
                  </a:cubicBezTo>
                  <a:cubicBezTo>
                    <a:pt x="153" y="3"/>
                    <a:pt x="153" y="0"/>
                    <a:pt x="151" y="0"/>
                  </a:cubicBezTo>
                  <a:lnTo>
                    <a:pt x="147"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09" name="Freeform 24">
              <a:extLst>
                <a:ext uri="{FF2B5EF4-FFF2-40B4-BE49-F238E27FC236}">
                  <a16:creationId xmlns:a16="http://schemas.microsoft.com/office/drawing/2014/main" id="{D86E9C6F-1848-4525-9384-03368E8DC2FF}"/>
                </a:ext>
              </a:extLst>
            </p:cNvPr>
            <p:cNvSpPr>
              <a:spLocks/>
            </p:cNvSpPr>
            <p:nvPr userDrawn="1"/>
          </p:nvSpPr>
          <p:spPr bwMode="auto">
            <a:xfrm>
              <a:off x="3460" y="2740"/>
              <a:ext cx="114" cy="164"/>
            </a:xfrm>
            <a:custGeom>
              <a:avLst/>
              <a:gdLst>
                <a:gd name="T0" fmla="*/ 68 w 167"/>
                <a:gd name="T1" fmla="*/ 1 h 241"/>
                <a:gd name="T2" fmla="*/ 51 w 167"/>
                <a:gd name="T3" fmla="*/ 1 h 241"/>
                <a:gd name="T4" fmla="*/ 35 w 167"/>
                <a:gd name="T5" fmla="*/ 1 h 241"/>
                <a:gd name="T6" fmla="*/ 8 w 167"/>
                <a:gd name="T7" fmla="*/ 0 h 241"/>
                <a:gd name="T8" fmla="*/ 0 w 167"/>
                <a:gd name="T9" fmla="*/ 4 h 241"/>
                <a:gd name="T10" fmla="*/ 7 w 167"/>
                <a:gd name="T11" fmla="*/ 8 h 241"/>
                <a:gd name="T12" fmla="*/ 17 w 167"/>
                <a:gd name="T13" fmla="*/ 9 h 241"/>
                <a:gd name="T14" fmla="*/ 30 w 167"/>
                <a:gd name="T15" fmla="*/ 26 h 241"/>
                <a:gd name="T16" fmla="*/ 30 w 167"/>
                <a:gd name="T17" fmla="*/ 93 h 241"/>
                <a:gd name="T18" fmla="*/ 30 w 167"/>
                <a:gd name="T19" fmla="*/ 148 h 241"/>
                <a:gd name="T20" fmla="*/ 29 w 167"/>
                <a:gd name="T21" fmla="*/ 215 h 241"/>
                <a:gd name="T22" fmla="*/ 20 w 167"/>
                <a:gd name="T23" fmla="*/ 232 h 241"/>
                <a:gd name="T24" fmla="*/ 9 w 167"/>
                <a:gd name="T25" fmla="*/ 233 h 241"/>
                <a:gd name="T26" fmla="*/ 3 w 167"/>
                <a:gd name="T27" fmla="*/ 237 h 241"/>
                <a:gd name="T28" fmla="*/ 10 w 167"/>
                <a:gd name="T29" fmla="*/ 240 h 241"/>
                <a:gd name="T30" fmla="*/ 32 w 167"/>
                <a:gd name="T31" fmla="*/ 240 h 241"/>
                <a:gd name="T32" fmla="*/ 50 w 167"/>
                <a:gd name="T33" fmla="*/ 240 h 241"/>
                <a:gd name="T34" fmla="*/ 99 w 167"/>
                <a:gd name="T35" fmla="*/ 241 h 241"/>
                <a:gd name="T36" fmla="*/ 142 w 167"/>
                <a:gd name="T37" fmla="*/ 241 h 241"/>
                <a:gd name="T38" fmla="*/ 162 w 167"/>
                <a:gd name="T39" fmla="*/ 232 h 241"/>
                <a:gd name="T40" fmla="*/ 167 w 167"/>
                <a:gd name="T41" fmla="*/ 196 h 241"/>
                <a:gd name="T42" fmla="*/ 164 w 167"/>
                <a:gd name="T43" fmla="*/ 190 h 241"/>
                <a:gd name="T44" fmla="*/ 160 w 167"/>
                <a:gd name="T45" fmla="*/ 195 h 241"/>
                <a:gd name="T46" fmla="*/ 152 w 167"/>
                <a:gd name="T47" fmla="*/ 214 h 241"/>
                <a:gd name="T48" fmla="*/ 115 w 167"/>
                <a:gd name="T49" fmla="*/ 222 h 241"/>
                <a:gd name="T50" fmla="*/ 78 w 167"/>
                <a:gd name="T51" fmla="*/ 216 h 241"/>
                <a:gd name="T52" fmla="*/ 71 w 167"/>
                <a:gd name="T53" fmla="*/ 148 h 241"/>
                <a:gd name="T54" fmla="*/ 71 w 167"/>
                <a:gd name="T55" fmla="*/ 93 h 241"/>
                <a:gd name="T56" fmla="*/ 72 w 167"/>
                <a:gd name="T57" fmla="*/ 26 h 241"/>
                <a:gd name="T58" fmla="*/ 83 w 167"/>
                <a:gd name="T59" fmla="*/ 9 h 241"/>
                <a:gd name="T60" fmla="*/ 95 w 167"/>
                <a:gd name="T61" fmla="*/ 8 h 241"/>
                <a:gd name="T62" fmla="*/ 102 w 167"/>
                <a:gd name="T63" fmla="*/ 4 h 241"/>
                <a:gd name="T64" fmla="*/ 94 w 167"/>
                <a:gd name="T65" fmla="*/ 0 h 241"/>
                <a:gd name="T66" fmla="*/ 68 w 167"/>
                <a:gd name="T67" fmla="*/ 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7" h="241">
                  <a:moveTo>
                    <a:pt x="68" y="1"/>
                  </a:moveTo>
                  <a:cubicBezTo>
                    <a:pt x="51" y="1"/>
                    <a:pt x="51" y="1"/>
                    <a:pt x="51" y="1"/>
                  </a:cubicBezTo>
                  <a:cubicBezTo>
                    <a:pt x="35" y="1"/>
                    <a:pt x="35" y="1"/>
                    <a:pt x="35" y="1"/>
                  </a:cubicBezTo>
                  <a:cubicBezTo>
                    <a:pt x="8" y="0"/>
                    <a:pt x="8" y="0"/>
                    <a:pt x="8" y="0"/>
                  </a:cubicBezTo>
                  <a:cubicBezTo>
                    <a:pt x="4" y="0"/>
                    <a:pt x="0" y="1"/>
                    <a:pt x="0" y="4"/>
                  </a:cubicBezTo>
                  <a:cubicBezTo>
                    <a:pt x="0" y="8"/>
                    <a:pt x="5" y="8"/>
                    <a:pt x="7" y="8"/>
                  </a:cubicBezTo>
                  <a:cubicBezTo>
                    <a:pt x="17" y="9"/>
                    <a:pt x="17" y="9"/>
                    <a:pt x="17" y="9"/>
                  </a:cubicBezTo>
                  <a:cubicBezTo>
                    <a:pt x="27" y="11"/>
                    <a:pt x="29" y="16"/>
                    <a:pt x="30" y="26"/>
                  </a:cubicBezTo>
                  <a:cubicBezTo>
                    <a:pt x="30" y="36"/>
                    <a:pt x="30" y="45"/>
                    <a:pt x="30" y="93"/>
                  </a:cubicBezTo>
                  <a:cubicBezTo>
                    <a:pt x="30" y="148"/>
                    <a:pt x="30" y="148"/>
                    <a:pt x="30" y="148"/>
                  </a:cubicBezTo>
                  <a:cubicBezTo>
                    <a:pt x="30" y="177"/>
                    <a:pt x="30" y="202"/>
                    <a:pt x="29" y="215"/>
                  </a:cubicBezTo>
                  <a:cubicBezTo>
                    <a:pt x="27" y="226"/>
                    <a:pt x="26" y="231"/>
                    <a:pt x="20" y="232"/>
                  </a:cubicBezTo>
                  <a:cubicBezTo>
                    <a:pt x="20" y="232"/>
                    <a:pt x="9" y="233"/>
                    <a:pt x="9" y="233"/>
                  </a:cubicBezTo>
                  <a:cubicBezTo>
                    <a:pt x="7" y="233"/>
                    <a:pt x="3" y="234"/>
                    <a:pt x="3" y="237"/>
                  </a:cubicBezTo>
                  <a:cubicBezTo>
                    <a:pt x="3" y="240"/>
                    <a:pt x="9" y="240"/>
                    <a:pt x="10" y="240"/>
                  </a:cubicBezTo>
                  <a:cubicBezTo>
                    <a:pt x="32" y="240"/>
                    <a:pt x="32" y="240"/>
                    <a:pt x="32" y="240"/>
                  </a:cubicBezTo>
                  <a:cubicBezTo>
                    <a:pt x="32" y="240"/>
                    <a:pt x="50" y="240"/>
                    <a:pt x="50" y="240"/>
                  </a:cubicBezTo>
                  <a:cubicBezTo>
                    <a:pt x="99" y="241"/>
                    <a:pt x="99" y="241"/>
                    <a:pt x="99" y="241"/>
                  </a:cubicBezTo>
                  <a:cubicBezTo>
                    <a:pt x="142" y="241"/>
                    <a:pt x="142" y="241"/>
                    <a:pt x="142" y="241"/>
                  </a:cubicBezTo>
                  <a:cubicBezTo>
                    <a:pt x="158" y="241"/>
                    <a:pt x="160" y="240"/>
                    <a:pt x="162" y="232"/>
                  </a:cubicBezTo>
                  <a:cubicBezTo>
                    <a:pt x="165" y="223"/>
                    <a:pt x="167" y="200"/>
                    <a:pt x="167" y="196"/>
                  </a:cubicBezTo>
                  <a:cubicBezTo>
                    <a:pt x="167" y="193"/>
                    <a:pt x="167" y="190"/>
                    <a:pt x="164" y="190"/>
                  </a:cubicBezTo>
                  <a:cubicBezTo>
                    <a:pt x="160" y="190"/>
                    <a:pt x="160" y="193"/>
                    <a:pt x="160" y="195"/>
                  </a:cubicBezTo>
                  <a:cubicBezTo>
                    <a:pt x="159" y="201"/>
                    <a:pt x="155" y="210"/>
                    <a:pt x="152" y="214"/>
                  </a:cubicBezTo>
                  <a:cubicBezTo>
                    <a:pt x="144" y="222"/>
                    <a:pt x="133" y="222"/>
                    <a:pt x="115" y="222"/>
                  </a:cubicBezTo>
                  <a:cubicBezTo>
                    <a:pt x="90" y="222"/>
                    <a:pt x="83" y="220"/>
                    <a:pt x="78" y="216"/>
                  </a:cubicBezTo>
                  <a:cubicBezTo>
                    <a:pt x="71" y="210"/>
                    <a:pt x="71" y="188"/>
                    <a:pt x="71" y="148"/>
                  </a:cubicBezTo>
                  <a:cubicBezTo>
                    <a:pt x="71" y="93"/>
                    <a:pt x="71" y="93"/>
                    <a:pt x="71" y="93"/>
                  </a:cubicBezTo>
                  <a:cubicBezTo>
                    <a:pt x="71" y="45"/>
                    <a:pt x="71" y="36"/>
                    <a:pt x="72" y="26"/>
                  </a:cubicBezTo>
                  <a:cubicBezTo>
                    <a:pt x="73" y="14"/>
                    <a:pt x="75" y="10"/>
                    <a:pt x="83" y="9"/>
                  </a:cubicBezTo>
                  <a:cubicBezTo>
                    <a:pt x="95" y="8"/>
                    <a:pt x="95" y="8"/>
                    <a:pt x="95" y="8"/>
                  </a:cubicBezTo>
                  <a:cubicBezTo>
                    <a:pt x="99" y="8"/>
                    <a:pt x="102" y="7"/>
                    <a:pt x="102" y="4"/>
                  </a:cubicBezTo>
                  <a:cubicBezTo>
                    <a:pt x="102" y="1"/>
                    <a:pt x="98" y="0"/>
                    <a:pt x="94" y="0"/>
                  </a:cubicBezTo>
                  <a:lnTo>
                    <a:pt x="68"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10" name="Freeform 25">
              <a:extLst>
                <a:ext uri="{FF2B5EF4-FFF2-40B4-BE49-F238E27FC236}">
                  <a16:creationId xmlns:a16="http://schemas.microsoft.com/office/drawing/2014/main" id="{F0B2A1C4-4775-40E9-B622-F705310060CD}"/>
                </a:ext>
              </a:extLst>
            </p:cNvPr>
            <p:cNvSpPr>
              <a:spLocks noEditPoints="1"/>
            </p:cNvSpPr>
            <p:nvPr userDrawn="1"/>
          </p:nvSpPr>
          <p:spPr bwMode="auto">
            <a:xfrm>
              <a:off x="3589" y="2740"/>
              <a:ext cx="124" cy="164"/>
            </a:xfrm>
            <a:custGeom>
              <a:avLst/>
              <a:gdLst>
                <a:gd name="T0" fmla="*/ 82 w 183"/>
                <a:gd name="T1" fmla="*/ 222 h 241"/>
                <a:gd name="T2" fmla="*/ 72 w 183"/>
                <a:gd name="T3" fmla="*/ 192 h 241"/>
                <a:gd name="T4" fmla="*/ 72 w 183"/>
                <a:gd name="T5" fmla="*/ 118 h 241"/>
                <a:gd name="T6" fmla="*/ 73 w 183"/>
                <a:gd name="T7" fmla="*/ 116 h 241"/>
                <a:gd name="T8" fmla="*/ 86 w 183"/>
                <a:gd name="T9" fmla="*/ 117 h 241"/>
                <a:gd name="T10" fmla="*/ 112 w 183"/>
                <a:gd name="T11" fmla="*/ 124 h 241"/>
                <a:gd name="T12" fmla="*/ 112 w 183"/>
                <a:gd name="T13" fmla="*/ 124 h 241"/>
                <a:gd name="T14" fmla="*/ 142 w 183"/>
                <a:gd name="T15" fmla="*/ 186 h 241"/>
                <a:gd name="T16" fmla="*/ 105 w 183"/>
                <a:gd name="T17" fmla="*/ 226 h 241"/>
                <a:gd name="T18" fmla="*/ 82 w 183"/>
                <a:gd name="T19" fmla="*/ 222 h 241"/>
                <a:gd name="T20" fmla="*/ 84 w 183"/>
                <a:gd name="T21" fmla="*/ 15 h 241"/>
                <a:gd name="T22" fmla="*/ 123 w 183"/>
                <a:gd name="T23" fmla="*/ 63 h 241"/>
                <a:gd name="T24" fmla="*/ 110 w 183"/>
                <a:gd name="T25" fmla="*/ 96 h 241"/>
                <a:gd name="T26" fmla="*/ 88 w 183"/>
                <a:gd name="T27" fmla="*/ 102 h 241"/>
                <a:gd name="T28" fmla="*/ 73 w 183"/>
                <a:gd name="T29" fmla="*/ 101 h 241"/>
                <a:gd name="T30" fmla="*/ 72 w 183"/>
                <a:gd name="T31" fmla="*/ 98 h 241"/>
                <a:gd name="T32" fmla="*/ 72 w 183"/>
                <a:gd name="T33" fmla="*/ 20 h 241"/>
                <a:gd name="T34" fmla="*/ 74 w 183"/>
                <a:gd name="T35" fmla="*/ 16 h 241"/>
                <a:gd name="T36" fmla="*/ 84 w 183"/>
                <a:gd name="T37" fmla="*/ 15 h 241"/>
                <a:gd name="T38" fmla="*/ 74 w 183"/>
                <a:gd name="T39" fmla="*/ 1 h 241"/>
                <a:gd name="T40" fmla="*/ 51 w 183"/>
                <a:gd name="T41" fmla="*/ 1 h 241"/>
                <a:gd name="T42" fmla="*/ 39 w 183"/>
                <a:gd name="T43" fmla="*/ 1 h 241"/>
                <a:gd name="T44" fmla="*/ 8 w 183"/>
                <a:gd name="T45" fmla="*/ 0 h 241"/>
                <a:gd name="T46" fmla="*/ 0 w 183"/>
                <a:gd name="T47" fmla="*/ 4 h 241"/>
                <a:gd name="T48" fmla="*/ 6 w 183"/>
                <a:gd name="T49" fmla="*/ 8 h 241"/>
                <a:gd name="T50" fmla="*/ 19 w 183"/>
                <a:gd name="T51" fmla="*/ 9 h 241"/>
                <a:gd name="T52" fmla="*/ 32 w 183"/>
                <a:gd name="T53" fmla="*/ 26 h 241"/>
                <a:gd name="T54" fmla="*/ 32 w 183"/>
                <a:gd name="T55" fmla="*/ 93 h 241"/>
                <a:gd name="T56" fmla="*/ 32 w 183"/>
                <a:gd name="T57" fmla="*/ 148 h 241"/>
                <a:gd name="T58" fmla="*/ 31 w 183"/>
                <a:gd name="T59" fmla="*/ 215 h 241"/>
                <a:gd name="T60" fmla="*/ 22 w 183"/>
                <a:gd name="T61" fmla="*/ 232 h 241"/>
                <a:gd name="T62" fmla="*/ 11 w 183"/>
                <a:gd name="T63" fmla="*/ 233 h 241"/>
                <a:gd name="T64" fmla="*/ 5 w 183"/>
                <a:gd name="T65" fmla="*/ 237 h 241"/>
                <a:gd name="T66" fmla="*/ 12 w 183"/>
                <a:gd name="T67" fmla="*/ 241 h 241"/>
                <a:gd name="T68" fmla="*/ 34 w 183"/>
                <a:gd name="T69" fmla="*/ 240 h 241"/>
                <a:gd name="T70" fmla="*/ 52 w 183"/>
                <a:gd name="T71" fmla="*/ 240 h 241"/>
                <a:gd name="T72" fmla="*/ 76 w 183"/>
                <a:gd name="T73" fmla="*/ 241 h 241"/>
                <a:gd name="T74" fmla="*/ 88 w 183"/>
                <a:gd name="T75" fmla="*/ 241 h 241"/>
                <a:gd name="T76" fmla="*/ 98 w 183"/>
                <a:gd name="T77" fmla="*/ 241 h 241"/>
                <a:gd name="T78" fmla="*/ 183 w 183"/>
                <a:gd name="T79" fmla="*/ 172 h 241"/>
                <a:gd name="T80" fmla="*/ 126 w 183"/>
                <a:gd name="T81" fmla="*/ 103 h 241"/>
                <a:gd name="T82" fmla="*/ 157 w 183"/>
                <a:gd name="T83" fmla="*/ 49 h 241"/>
                <a:gd name="T84" fmla="*/ 89 w 183"/>
                <a:gd name="T85" fmla="*/ 0 h 241"/>
                <a:gd name="T86" fmla="*/ 74 w 183"/>
                <a:gd name="T87" fmla="*/ 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3" h="241">
                  <a:moveTo>
                    <a:pt x="82" y="222"/>
                  </a:moveTo>
                  <a:cubicBezTo>
                    <a:pt x="72" y="218"/>
                    <a:pt x="72" y="213"/>
                    <a:pt x="72" y="192"/>
                  </a:cubicBezTo>
                  <a:cubicBezTo>
                    <a:pt x="72" y="118"/>
                    <a:pt x="72" y="118"/>
                    <a:pt x="72" y="118"/>
                  </a:cubicBezTo>
                  <a:cubicBezTo>
                    <a:pt x="72" y="116"/>
                    <a:pt x="72" y="116"/>
                    <a:pt x="73" y="116"/>
                  </a:cubicBezTo>
                  <a:cubicBezTo>
                    <a:pt x="86" y="117"/>
                    <a:pt x="86" y="117"/>
                    <a:pt x="86" y="117"/>
                  </a:cubicBezTo>
                  <a:cubicBezTo>
                    <a:pt x="98" y="117"/>
                    <a:pt x="105" y="119"/>
                    <a:pt x="112" y="124"/>
                  </a:cubicBezTo>
                  <a:cubicBezTo>
                    <a:pt x="112" y="124"/>
                    <a:pt x="112" y="124"/>
                    <a:pt x="112" y="124"/>
                  </a:cubicBezTo>
                  <a:cubicBezTo>
                    <a:pt x="139" y="143"/>
                    <a:pt x="142" y="174"/>
                    <a:pt x="142" y="186"/>
                  </a:cubicBezTo>
                  <a:cubicBezTo>
                    <a:pt x="142" y="224"/>
                    <a:pt x="111" y="226"/>
                    <a:pt x="105" y="226"/>
                  </a:cubicBezTo>
                  <a:cubicBezTo>
                    <a:pt x="98" y="226"/>
                    <a:pt x="91" y="225"/>
                    <a:pt x="82" y="222"/>
                  </a:cubicBezTo>
                  <a:moveTo>
                    <a:pt x="84" y="15"/>
                  </a:moveTo>
                  <a:cubicBezTo>
                    <a:pt x="112" y="15"/>
                    <a:pt x="123" y="44"/>
                    <a:pt x="123" y="63"/>
                  </a:cubicBezTo>
                  <a:cubicBezTo>
                    <a:pt x="123" y="78"/>
                    <a:pt x="118" y="89"/>
                    <a:pt x="110" y="96"/>
                  </a:cubicBezTo>
                  <a:cubicBezTo>
                    <a:pt x="105" y="101"/>
                    <a:pt x="97" y="102"/>
                    <a:pt x="88" y="102"/>
                  </a:cubicBezTo>
                  <a:cubicBezTo>
                    <a:pt x="73" y="101"/>
                    <a:pt x="73" y="101"/>
                    <a:pt x="73" y="101"/>
                  </a:cubicBezTo>
                  <a:cubicBezTo>
                    <a:pt x="72" y="101"/>
                    <a:pt x="72" y="100"/>
                    <a:pt x="72" y="98"/>
                  </a:cubicBezTo>
                  <a:cubicBezTo>
                    <a:pt x="72" y="20"/>
                    <a:pt x="72" y="20"/>
                    <a:pt x="72" y="20"/>
                  </a:cubicBezTo>
                  <a:cubicBezTo>
                    <a:pt x="72" y="17"/>
                    <a:pt x="72" y="16"/>
                    <a:pt x="74" y="16"/>
                  </a:cubicBezTo>
                  <a:cubicBezTo>
                    <a:pt x="74" y="16"/>
                    <a:pt x="84" y="15"/>
                    <a:pt x="84" y="15"/>
                  </a:cubicBezTo>
                  <a:moveTo>
                    <a:pt x="74" y="1"/>
                  </a:moveTo>
                  <a:cubicBezTo>
                    <a:pt x="51" y="1"/>
                    <a:pt x="51" y="1"/>
                    <a:pt x="51" y="1"/>
                  </a:cubicBezTo>
                  <a:cubicBezTo>
                    <a:pt x="39" y="1"/>
                    <a:pt x="39" y="1"/>
                    <a:pt x="39" y="1"/>
                  </a:cubicBezTo>
                  <a:cubicBezTo>
                    <a:pt x="8" y="0"/>
                    <a:pt x="8" y="0"/>
                    <a:pt x="8" y="0"/>
                  </a:cubicBezTo>
                  <a:cubicBezTo>
                    <a:pt x="4" y="0"/>
                    <a:pt x="0" y="1"/>
                    <a:pt x="0" y="4"/>
                  </a:cubicBezTo>
                  <a:cubicBezTo>
                    <a:pt x="0" y="8"/>
                    <a:pt x="4" y="8"/>
                    <a:pt x="6" y="8"/>
                  </a:cubicBezTo>
                  <a:cubicBezTo>
                    <a:pt x="19" y="9"/>
                    <a:pt x="19" y="9"/>
                    <a:pt x="19" y="9"/>
                  </a:cubicBezTo>
                  <a:cubicBezTo>
                    <a:pt x="29" y="11"/>
                    <a:pt x="31" y="16"/>
                    <a:pt x="32" y="26"/>
                  </a:cubicBezTo>
                  <a:cubicBezTo>
                    <a:pt x="32" y="36"/>
                    <a:pt x="32" y="45"/>
                    <a:pt x="32" y="93"/>
                  </a:cubicBezTo>
                  <a:cubicBezTo>
                    <a:pt x="32" y="148"/>
                    <a:pt x="32" y="148"/>
                    <a:pt x="32" y="148"/>
                  </a:cubicBezTo>
                  <a:cubicBezTo>
                    <a:pt x="32" y="177"/>
                    <a:pt x="32" y="202"/>
                    <a:pt x="31" y="215"/>
                  </a:cubicBezTo>
                  <a:cubicBezTo>
                    <a:pt x="29" y="224"/>
                    <a:pt x="28" y="231"/>
                    <a:pt x="22" y="232"/>
                  </a:cubicBezTo>
                  <a:cubicBezTo>
                    <a:pt x="22" y="232"/>
                    <a:pt x="11" y="233"/>
                    <a:pt x="11" y="233"/>
                  </a:cubicBezTo>
                  <a:cubicBezTo>
                    <a:pt x="8" y="233"/>
                    <a:pt x="5" y="234"/>
                    <a:pt x="5" y="237"/>
                  </a:cubicBezTo>
                  <a:cubicBezTo>
                    <a:pt x="5" y="241"/>
                    <a:pt x="10" y="241"/>
                    <a:pt x="12" y="241"/>
                  </a:cubicBezTo>
                  <a:cubicBezTo>
                    <a:pt x="34" y="240"/>
                    <a:pt x="34" y="240"/>
                    <a:pt x="34" y="240"/>
                  </a:cubicBezTo>
                  <a:cubicBezTo>
                    <a:pt x="34" y="240"/>
                    <a:pt x="52" y="240"/>
                    <a:pt x="52" y="240"/>
                  </a:cubicBezTo>
                  <a:cubicBezTo>
                    <a:pt x="76" y="241"/>
                    <a:pt x="76" y="241"/>
                    <a:pt x="76" y="241"/>
                  </a:cubicBezTo>
                  <a:cubicBezTo>
                    <a:pt x="76" y="241"/>
                    <a:pt x="88" y="241"/>
                    <a:pt x="88" y="241"/>
                  </a:cubicBezTo>
                  <a:cubicBezTo>
                    <a:pt x="98" y="241"/>
                    <a:pt x="98" y="241"/>
                    <a:pt x="98" y="241"/>
                  </a:cubicBezTo>
                  <a:cubicBezTo>
                    <a:pt x="156" y="241"/>
                    <a:pt x="183" y="206"/>
                    <a:pt x="183" y="172"/>
                  </a:cubicBezTo>
                  <a:cubicBezTo>
                    <a:pt x="183" y="136"/>
                    <a:pt x="154" y="113"/>
                    <a:pt x="126" y="103"/>
                  </a:cubicBezTo>
                  <a:cubicBezTo>
                    <a:pt x="145" y="88"/>
                    <a:pt x="157" y="73"/>
                    <a:pt x="157" y="49"/>
                  </a:cubicBezTo>
                  <a:cubicBezTo>
                    <a:pt x="157" y="37"/>
                    <a:pt x="152" y="0"/>
                    <a:pt x="89" y="0"/>
                  </a:cubicBezTo>
                  <a:lnTo>
                    <a:pt x="7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11" name="Freeform 26">
              <a:extLst>
                <a:ext uri="{FF2B5EF4-FFF2-40B4-BE49-F238E27FC236}">
                  <a16:creationId xmlns:a16="http://schemas.microsoft.com/office/drawing/2014/main" id="{426AD5F6-C8F1-4CB7-AC8A-23C1BA42CDB8}"/>
                </a:ext>
              </a:extLst>
            </p:cNvPr>
            <p:cNvSpPr>
              <a:spLocks noEditPoints="1"/>
            </p:cNvSpPr>
            <p:nvPr userDrawn="1"/>
          </p:nvSpPr>
          <p:spPr bwMode="auto">
            <a:xfrm>
              <a:off x="3734" y="2738"/>
              <a:ext cx="176" cy="169"/>
            </a:xfrm>
            <a:custGeom>
              <a:avLst/>
              <a:gdLst>
                <a:gd name="T0" fmla="*/ 45 w 259"/>
                <a:gd name="T1" fmla="*/ 115 h 249"/>
                <a:gd name="T2" fmla="*/ 121 w 259"/>
                <a:gd name="T3" fmla="*/ 17 h 249"/>
                <a:gd name="T4" fmla="*/ 213 w 259"/>
                <a:gd name="T5" fmla="*/ 130 h 249"/>
                <a:gd name="T6" fmla="*/ 141 w 259"/>
                <a:gd name="T7" fmla="*/ 232 h 249"/>
                <a:gd name="T8" fmla="*/ 45 w 259"/>
                <a:gd name="T9" fmla="*/ 115 h 249"/>
                <a:gd name="T10" fmla="*/ 0 w 259"/>
                <a:gd name="T11" fmla="*/ 125 h 249"/>
                <a:gd name="T12" fmla="*/ 127 w 259"/>
                <a:gd name="T13" fmla="*/ 249 h 249"/>
                <a:gd name="T14" fmla="*/ 259 w 259"/>
                <a:gd name="T15" fmla="*/ 119 h 249"/>
                <a:gd name="T16" fmla="*/ 131 w 259"/>
                <a:gd name="T17" fmla="*/ 0 h 249"/>
                <a:gd name="T18" fmla="*/ 0 w 259"/>
                <a:gd name="T19" fmla="*/ 125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9" h="249">
                  <a:moveTo>
                    <a:pt x="45" y="115"/>
                  </a:moveTo>
                  <a:cubicBezTo>
                    <a:pt x="45" y="29"/>
                    <a:pt x="93" y="17"/>
                    <a:pt x="121" y="17"/>
                  </a:cubicBezTo>
                  <a:cubicBezTo>
                    <a:pt x="175" y="17"/>
                    <a:pt x="213" y="64"/>
                    <a:pt x="213" y="130"/>
                  </a:cubicBezTo>
                  <a:cubicBezTo>
                    <a:pt x="213" y="222"/>
                    <a:pt x="162" y="232"/>
                    <a:pt x="141" y="232"/>
                  </a:cubicBezTo>
                  <a:cubicBezTo>
                    <a:pt x="84" y="232"/>
                    <a:pt x="45" y="184"/>
                    <a:pt x="45" y="115"/>
                  </a:cubicBezTo>
                  <a:moveTo>
                    <a:pt x="0" y="125"/>
                  </a:moveTo>
                  <a:cubicBezTo>
                    <a:pt x="0" y="184"/>
                    <a:pt x="40" y="249"/>
                    <a:pt x="127" y="249"/>
                  </a:cubicBezTo>
                  <a:cubicBezTo>
                    <a:pt x="205" y="249"/>
                    <a:pt x="259" y="195"/>
                    <a:pt x="259" y="119"/>
                  </a:cubicBezTo>
                  <a:cubicBezTo>
                    <a:pt x="259" y="46"/>
                    <a:pt x="210" y="0"/>
                    <a:pt x="131" y="0"/>
                  </a:cubicBezTo>
                  <a:cubicBezTo>
                    <a:pt x="41" y="0"/>
                    <a:pt x="0" y="65"/>
                    <a:pt x="0" y="12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12" name="Freeform 27">
              <a:extLst>
                <a:ext uri="{FF2B5EF4-FFF2-40B4-BE49-F238E27FC236}">
                  <a16:creationId xmlns:a16="http://schemas.microsoft.com/office/drawing/2014/main" id="{B0ECAB00-918C-4065-B7EB-7655CD9CF0D7}"/>
                </a:ext>
              </a:extLst>
            </p:cNvPr>
            <p:cNvSpPr>
              <a:spLocks/>
            </p:cNvSpPr>
            <p:nvPr userDrawn="1"/>
          </p:nvSpPr>
          <p:spPr bwMode="auto">
            <a:xfrm>
              <a:off x="3925" y="2740"/>
              <a:ext cx="172" cy="167"/>
            </a:xfrm>
            <a:custGeom>
              <a:avLst/>
              <a:gdLst>
                <a:gd name="T0" fmla="*/ 220 w 254"/>
                <a:gd name="T1" fmla="*/ 1 h 245"/>
                <a:gd name="T2" fmla="*/ 211 w 254"/>
                <a:gd name="T3" fmla="*/ 1 h 245"/>
                <a:gd name="T4" fmla="*/ 174 w 254"/>
                <a:gd name="T5" fmla="*/ 0 h 245"/>
                <a:gd name="T6" fmla="*/ 167 w 254"/>
                <a:gd name="T7" fmla="*/ 4 h 245"/>
                <a:gd name="T8" fmla="*/ 173 w 254"/>
                <a:gd name="T9" fmla="*/ 8 h 245"/>
                <a:gd name="T10" fmla="*/ 184 w 254"/>
                <a:gd name="T11" fmla="*/ 9 h 245"/>
                <a:gd name="T12" fmla="*/ 197 w 254"/>
                <a:gd name="T13" fmla="*/ 26 h 245"/>
                <a:gd name="T14" fmla="*/ 198 w 254"/>
                <a:gd name="T15" fmla="*/ 93 h 245"/>
                <a:gd name="T16" fmla="*/ 198 w 254"/>
                <a:gd name="T17" fmla="*/ 132 h 245"/>
                <a:gd name="T18" fmla="*/ 180 w 254"/>
                <a:gd name="T19" fmla="*/ 210 h 245"/>
                <a:gd name="T20" fmla="*/ 137 w 254"/>
                <a:gd name="T21" fmla="*/ 227 h 245"/>
                <a:gd name="T22" fmla="*/ 98 w 254"/>
                <a:gd name="T23" fmla="*/ 214 h 245"/>
                <a:gd name="T24" fmla="*/ 74 w 254"/>
                <a:gd name="T25" fmla="*/ 137 h 245"/>
                <a:gd name="T26" fmla="*/ 74 w 254"/>
                <a:gd name="T27" fmla="*/ 93 h 245"/>
                <a:gd name="T28" fmla="*/ 74 w 254"/>
                <a:gd name="T29" fmla="*/ 26 h 245"/>
                <a:gd name="T30" fmla="*/ 85 w 254"/>
                <a:gd name="T31" fmla="*/ 9 h 245"/>
                <a:gd name="T32" fmla="*/ 94 w 254"/>
                <a:gd name="T33" fmla="*/ 8 h 245"/>
                <a:gd name="T34" fmla="*/ 100 w 254"/>
                <a:gd name="T35" fmla="*/ 4 h 245"/>
                <a:gd name="T36" fmla="*/ 92 w 254"/>
                <a:gd name="T37" fmla="*/ 0 h 245"/>
                <a:gd name="T38" fmla="*/ 69 w 254"/>
                <a:gd name="T39" fmla="*/ 1 h 245"/>
                <a:gd name="T40" fmla="*/ 54 w 254"/>
                <a:gd name="T41" fmla="*/ 1 h 245"/>
                <a:gd name="T42" fmla="*/ 37 w 254"/>
                <a:gd name="T43" fmla="*/ 1 h 245"/>
                <a:gd name="T44" fmla="*/ 8 w 254"/>
                <a:gd name="T45" fmla="*/ 0 h 245"/>
                <a:gd name="T46" fmla="*/ 0 w 254"/>
                <a:gd name="T47" fmla="*/ 4 h 245"/>
                <a:gd name="T48" fmla="*/ 6 w 254"/>
                <a:gd name="T49" fmla="*/ 8 h 245"/>
                <a:gd name="T50" fmla="*/ 18 w 254"/>
                <a:gd name="T51" fmla="*/ 9 h 245"/>
                <a:gd name="T52" fmla="*/ 31 w 254"/>
                <a:gd name="T53" fmla="*/ 26 h 245"/>
                <a:gd name="T54" fmla="*/ 32 w 254"/>
                <a:gd name="T55" fmla="*/ 93 h 245"/>
                <a:gd name="T56" fmla="*/ 32 w 254"/>
                <a:gd name="T57" fmla="*/ 139 h 245"/>
                <a:gd name="T58" fmla="*/ 60 w 254"/>
                <a:gd name="T59" fmla="*/ 223 h 245"/>
                <a:gd name="T60" fmla="*/ 131 w 254"/>
                <a:gd name="T61" fmla="*/ 245 h 245"/>
                <a:gd name="T62" fmla="*/ 197 w 254"/>
                <a:gd name="T63" fmla="*/ 222 h 245"/>
                <a:gd name="T64" fmla="*/ 227 w 254"/>
                <a:gd name="T65" fmla="*/ 126 h 245"/>
                <a:gd name="T66" fmla="*/ 227 w 254"/>
                <a:gd name="T67" fmla="*/ 93 h 245"/>
                <a:gd name="T68" fmla="*/ 228 w 254"/>
                <a:gd name="T69" fmla="*/ 26 h 245"/>
                <a:gd name="T70" fmla="*/ 239 w 254"/>
                <a:gd name="T71" fmla="*/ 9 h 245"/>
                <a:gd name="T72" fmla="*/ 248 w 254"/>
                <a:gd name="T73" fmla="*/ 8 h 245"/>
                <a:gd name="T74" fmla="*/ 254 w 254"/>
                <a:gd name="T75" fmla="*/ 4 h 245"/>
                <a:gd name="T76" fmla="*/ 247 w 254"/>
                <a:gd name="T77" fmla="*/ 0 h 245"/>
                <a:gd name="T78" fmla="*/ 220 w 254"/>
                <a:gd name="T79" fmla="*/ 1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4" h="245">
                  <a:moveTo>
                    <a:pt x="220" y="1"/>
                  </a:moveTo>
                  <a:cubicBezTo>
                    <a:pt x="211" y="1"/>
                    <a:pt x="211" y="1"/>
                    <a:pt x="211" y="1"/>
                  </a:cubicBezTo>
                  <a:cubicBezTo>
                    <a:pt x="210" y="1"/>
                    <a:pt x="174" y="0"/>
                    <a:pt x="174" y="0"/>
                  </a:cubicBezTo>
                  <a:cubicBezTo>
                    <a:pt x="171" y="0"/>
                    <a:pt x="167" y="1"/>
                    <a:pt x="167" y="4"/>
                  </a:cubicBezTo>
                  <a:cubicBezTo>
                    <a:pt x="167" y="8"/>
                    <a:pt x="171" y="8"/>
                    <a:pt x="173" y="8"/>
                  </a:cubicBezTo>
                  <a:cubicBezTo>
                    <a:pt x="184" y="9"/>
                    <a:pt x="184" y="9"/>
                    <a:pt x="184" y="9"/>
                  </a:cubicBezTo>
                  <a:cubicBezTo>
                    <a:pt x="195" y="11"/>
                    <a:pt x="197" y="16"/>
                    <a:pt x="197" y="26"/>
                  </a:cubicBezTo>
                  <a:cubicBezTo>
                    <a:pt x="198" y="36"/>
                    <a:pt x="198" y="45"/>
                    <a:pt x="198" y="93"/>
                  </a:cubicBezTo>
                  <a:cubicBezTo>
                    <a:pt x="198" y="132"/>
                    <a:pt x="198" y="132"/>
                    <a:pt x="198" y="132"/>
                  </a:cubicBezTo>
                  <a:cubicBezTo>
                    <a:pt x="198" y="166"/>
                    <a:pt x="197" y="193"/>
                    <a:pt x="180" y="210"/>
                  </a:cubicBezTo>
                  <a:cubicBezTo>
                    <a:pt x="165" y="225"/>
                    <a:pt x="145" y="227"/>
                    <a:pt x="137" y="227"/>
                  </a:cubicBezTo>
                  <a:cubicBezTo>
                    <a:pt x="126" y="227"/>
                    <a:pt x="112" y="225"/>
                    <a:pt x="98" y="214"/>
                  </a:cubicBezTo>
                  <a:cubicBezTo>
                    <a:pt x="85" y="204"/>
                    <a:pt x="74" y="187"/>
                    <a:pt x="74" y="137"/>
                  </a:cubicBezTo>
                  <a:cubicBezTo>
                    <a:pt x="74" y="93"/>
                    <a:pt x="74" y="93"/>
                    <a:pt x="74" y="93"/>
                  </a:cubicBezTo>
                  <a:cubicBezTo>
                    <a:pt x="74" y="45"/>
                    <a:pt x="74" y="36"/>
                    <a:pt x="74" y="26"/>
                  </a:cubicBezTo>
                  <a:cubicBezTo>
                    <a:pt x="75" y="14"/>
                    <a:pt x="78" y="10"/>
                    <a:pt x="85" y="9"/>
                  </a:cubicBezTo>
                  <a:cubicBezTo>
                    <a:pt x="94" y="8"/>
                    <a:pt x="94" y="8"/>
                    <a:pt x="94" y="8"/>
                  </a:cubicBezTo>
                  <a:cubicBezTo>
                    <a:pt x="96" y="8"/>
                    <a:pt x="100" y="8"/>
                    <a:pt x="100" y="4"/>
                  </a:cubicBezTo>
                  <a:cubicBezTo>
                    <a:pt x="100" y="1"/>
                    <a:pt x="96" y="0"/>
                    <a:pt x="92" y="0"/>
                  </a:cubicBezTo>
                  <a:cubicBezTo>
                    <a:pt x="69" y="1"/>
                    <a:pt x="69" y="1"/>
                    <a:pt x="69" y="1"/>
                  </a:cubicBezTo>
                  <a:cubicBezTo>
                    <a:pt x="54" y="1"/>
                    <a:pt x="54" y="1"/>
                    <a:pt x="54" y="1"/>
                  </a:cubicBezTo>
                  <a:cubicBezTo>
                    <a:pt x="37" y="1"/>
                    <a:pt x="37" y="1"/>
                    <a:pt x="37" y="1"/>
                  </a:cubicBezTo>
                  <a:cubicBezTo>
                    <a:pt x="8" y="0"/>
                    <a:pt x="8" y="0"/>
                    <a:pt x="8" y="0"/>
                  </a:cubicBezTo>
                  <a:cubicBezTo>
                    <a:pt x="4" y="0"/>
                    <a:pt x="0" y="1"/>
                    <a:pt x="0" y="4"/>
                  </a:cubicBezTo>
                  <a:cubicBezTo>
                    <a:pt x="0" y="8"/>
                    <a:pt x="4" y="8"/>
                    <a:pt x="6" y="8"/>
                  </a:cubicBezTo>
                  <a:cubicBezTo>
                    <a:pt x="18" y="9"/>
                    <a:pt x="18" y="9"/>
                    <a:pt x="18" y="9"/>
                  </a:cubicBezTo>
                  <a:cubicBezTo>
                    <a:pt x="28" y="11"/>
                    <a:pt x="31" y="16"/>
                    <a:pt x="31" y="26"/>
                  </a:cubicBezTo>
                  <a:cubicBezTo>
                    <a:pt x="32" y="36"/>
                    <a:pt x="32" y="45"/>
                    <a:pt x="32" y="93"/>
                  </a:cubicBezTo>
                  <a:cubicBezTo>
                    <a:pt x="32" y="139"/>
                    <a:pt x="32" y="139"/>
                    <a:pt x="32" y="139"/>
                  </a:cubicBezTo>
                  <a:cubicBezTo>
                    <a:pt x="32" y="179"/>
                    <a:pt x="41" y="206"/>
                    <a:pt x="60" y="223"/>
                  </a:cubicBezTo>
                  <a:cubicBezTo>
                    <a:pt x="84" y="245"/>
                    <a:pt x="117" y="245"/>
                    <a:pt x="131" y="245"/>
                  </a:cubicBezTo>
                  <a:cubicBezTo>
                    <a:pt x="149" y="245"/>
                    <a:pt x="173" y="242"/>
                    <a:pt x="197" y="222"/>
                  </a:cubicBezTo>
                  <a:cubicBezTo>
                    <a:pt x="223" y="199"/>
                    <a:pt x="227" y="163"/>
                    <a:pt x="227" y="126"/>
                  </a:cubicBezTo>
                  <a:cubicBezTo>
                    <a:pt x="227" y="93"/>
                    <a:pt x="227" y="93"/>
                    <a:pt x="227" y="93"/>
                  </a:cubicBezTo>
                  <a:cubicBezTo>
                    <a:pt x="227" y="45"/>
                    <a:pt x="227" y="36"/>
                    <a:pt x="228" y="26"/>
                  </a:cubicBezTo>
                  <a:cubicBezTo>
                    <a:pt x="228" y="14"/>
                    <a:pt x="231" y="10"/>
                    <a:pt x="239" y="9"/>
                  </a:cubicBezTo>
                  <a:cubicBezTo>
                    <a:pt x="239" y="9"/>
                    <a:pt x="248" y="8"/>
                    <a:pt x="248" y="8"/>
                  </a:cubicBezTo>
                  <a:cubicBezTo>
                    <a:pt x="251" y="8"/>
                    <a:pt x="254" y="7"/>
                    <a:pt x="254" y="4"/>
                  </a:cubicBezTo>
                  <a:cubicBezTo>
                    <a:pt x="254" y="1"/>
                    <a:pt x="250" y="0"/>
                    <a:pt x="247" y="0"/>
                  </a:cubicBezTo>
                  <a:lnTo>
                    <a:pt x="22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13" name="Freeform 28">
              <a:extLst>
                <a:ext uri="{FF2B5EF4-FFF2-40B4-BE49-F238E27FC236}">
                  <a16:creationId xmlns:a16="http://schemas.microsoft.com/office/drawing/2014/main" id="{D1D8B02A-1DB2-480F-B6EE-3A23974B8955}"/>
                </a:ext>
              </a:extLst>
            </p:cNvPr>
            <p:cNvSpPr>
              <a:spLocks noEditPoints="1"/>
            </p:cNvSpPr>
            <p:nvPr userDrawn="1"/>
          </p:nvSpPr>
          <p:spPr bwMode="auto">
            <a:xfrm>
              <a:off x="4116" y="2740"/>
              <a:ext cx="170" cy="164"/>
            </a:xfrm>
            <a:custGeom>
              <a:avLst/>
              <a:gdLst>
                <a:gd name="T0" fmla="*/ 73 w 251"/>
                <a:gd name="T1" fmla="*/ 123 h 241"/>
                <a:gd name="T2" fmla="*/ 71 w 251"/>
                <a:gd name="T3" fmla="*/ 118 h 241"/>
                <a:gd name="T4" fmla="*/ 71 w 251"/>
                <a:gd name="T5" fmla="*/ 22 h 241"/>
                <a:gd name="T6" fmla="*/ 73 w 251"/>
                <a:gd name="T7" fmla="*/ 18 h 241"/>
                <a:gd name="T8" fmla="*/ 90 w 251"/>
                <a:gd name="T9" fmla="*/ 17 h 241"/>
                <a:gd name="T10" fmla="*/ 137 w 251"/>
                <a:gd name="T11" fmla="*/ 74 h 241"/>
                <a:gd name="T12" fmla="*/ 119 w 251"/>
                <a:gd name="T13" fmla="*/ 120 h 241"/>
                <a:gd name="T14" fmla="*/ 97 w 251"/>
                <a:gd name="T15" fmla="*/ 126 h 241"/>
                <a:gd name="T16" fmla="*/ 73 w 251"/>
                <a:gd name="T17" fmla="*/ 123 h 241"/>
                <a:gd name="T18" fmla="*/ 74 w 251"/>
                <a:gd name="T19" fmla="*/ 1 h 241"/>
                <a:gd name="T20" fmla="*/ 51 w 251"/>
                <a:gd name="T21" fmla="*/ 1 h 241"/>
                <a:gd name="T22" fmla="*/ 38 w 251"/>
                <a:gd name="T23" fmla="*/ 1 h 241"/>
                <a:gd name="T24" fmla="*/ 8 w 251"/>
                <a:gd name="T25" fmla="*/ 0 h 241"/>
                <a:gd name="T26" fmla="*/ 0 w 251"/>
                <a:gd name="T27" fmla="*/ 4 h 241"/>
                <a:gd name="T28" fmla="*/ 6 w 251"/>
                <a:gd name="T29" fmla="*/ 8 h 241"/>
                <a:gd name="T30" fmla="*/ 18 w 251"/>
                <a:gd name="T31" fmla="*/ 9 h 241"/>
                <a:gd name="T32" fmla="*/ 31 w 251"/>
                <a:gd name="T33" fmla="*/ 26 h 241"/>
                <a:gd name="T34" fmla="*/ 32 w 251"/>
                <a:gd name="T35" fmla="*/ 93 h 241"/>
                <a:gd name="T36" fmla="*/ 32 w 251"/>
                <a:gd name="T37" fmla="*/ 148 h 241"/>
                <a:gd name="T38" fmla="*/ 30 w 251"/>
                <a:gd name="T39" fmla="*/ 215 h 241"/>
                <a:gd name="T40" fmla="*/ 22 w 251"/>
                <a:gd name="T41" fmla="*/ 232 h 241"/>
                <a:gd name="T42" fmla="*/ 11 w 251"/>
                <a:gd name="T43" fmla="*/ 233 h 241"/>
                <a:gd name="T44" fmla="*/ 5 w 251"/>
                <a:gd name="T45" fmla="*/ 237 h 241"/>
                <a:gd name="T46" fmla="*/ 12 w 251"/>
                <a:gd name="T47" fmla="*/ 241 h 241"/>
                <a:gd name="T48" fmla="*/ 38 w 251"/>
                <a:gd name="T49" fmla="*/ 240 h 241"/>
                <a:gd name="T50" fmla="*/ 50 w 251"/>
                <a:gd name="T51" fmla="*/ 240 h 241"/>
                <a:gd name="T52" fmla="*/ 61 w 251"/>
                <a:gd name="T53" fmla="*/ 240 h 241"/>
                <a:gd name="T54" fmla="*/ 97 w 251"/>
                <a:gd name="T55" fmla="*/ 241 h 241"/>
                <a:gd name="T56" fmla="*/ 104 w 251"/>
                <a:gd name="T57" fmla="*/ 237 h 241"/>
                <a:gd name="T58" fmla="*/ 99 w 251"/>
                <a:gd name="T59" fmla="*/ 233 h 241"/>
                <a:gd name="T60" fmla="*/ 84 w 251"/>
                <a:gd name="T61" fmla="*/ 232 h 241"/>
                <a:gd name="T62" fmla="*/ 72 w 251"/>
                <a:gd name="T63" fmla="*/ 215 h 241"/>
                <a:gd name="T64" fmla="*/ 71 w 251"/>
                <a:gd name="T65" fmla="*/ 148 h 241"/>
                <a:gd name="T66" fmla="*/ 71 w 251"/>
                <a:gd name="T67" fmla="*/ 143 h 241"/>
                <a:gd name="T68" fmla="*/ 73 w 251"/>
                <a:gd name="T69" fmla="*/ 142 h 241"/>
                <a:gd name="T70" fmla="*/ 100 w 251"/>
                <a:gd name="T71" fmla="*/ 142 h 241"/>
                <a:gd name="T72" fmla="*/ 105 w 251"/>
                <a:gd name="T73" fmla="*/ 144 h 241"/>
                <a:gd name="T74" fmla="*/ 120 w 251"/>
                <a:gd name="T75" fmla="*/ 165 h 241"/>
                <a:gd name="T76" fmla="*/ 136 w 251"/>
                <a:gd name="T77" fmla="*/ 188 h 241"/>
                <a:gd name="T78" fmla="*/ 180 w 251"/>
                <a:gd name="T79" fmla="*/ 234 h 241"/>
                <a:gd name="T80" fmla="*/ 214 w 251"/>
                <a:gd name="T81" fmla="*/ 241 h 241"/>
                <a:gd name="T82" fmla="*/ 244 w 251"/>
                <a:gd name="T83" fmla="*/ 241 h 241"/>
                <a:gd name="T84" fmla="*/ 251 w 251"/>
                <a:gd name="T85" fmla="*/ 237 h 241"/>
                <a:gd name="T86" fmla="*/ 246 w 251"/>
                <a:gd name="T87" fmla="*/ 233 h 241"/>
                <a:gd name="T88" fmla="*/ 237 w 251"/>
                <a:gd name="T89" fmla="*/ 232 h 241"/>
                <a:gd name="T90" fmla="*/ 202 w 251"/>
                <a:gd name="T91" fmla="*/ 211 h 241"/>
                <a:gd name="T92" fmla="*/ 145 w 251"/>
                <a:gd name="T93" fmla="*/ 142 h 241"/>
                <a:gd name="T94" fmla="*/ 134 w 251"/>
                <a:gd name="T95" fmla="*/ 129 h 241"/>
                <a:gd name="T96" fmla="*/ 176 w 251"/>
                <a:gd name="T97" fmla="*/ 58 h 241"/>
                <a:gd name="T98" fmla="*/ 154 w 251"/>
                <a:gd name="T99" fmla="*/ 14 h 241"/>
                <a:gd name="T100" fmla="*/ 96 w 251"/>
                <a:gd name="T101" fmla="*/ 0 h 241"/>
                <a:gd name="T102" fmla="*/ 74 w 251"/>
                <a:gd name="T103" fmla="*/ 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1" h="241">
                  <a:moveTo>
                    <a:pt x="73" y="123"/>
                  </a:moveTo>
                  <a:cubicBezTo>
                    <a:pt x="71" y="122"/>
                    <a:pt x="71" y="121"/>
                    <a:pt x="71" y="118"/>
                  </a:cubicBezTo>
                  <a:cubicBezTo>
                    <a:pt x="71" y="22"/>
                    <a:pt x="71" y="22"/>
                    <a:pt x="71" y="22"/>
                  </a:cubicBezTo>
                  <a:cubicBezTo>
                    <a:pt x="71" y="19"/>
                    <a:pt x="71" y="19"/>
                    <a:pt x="73" y="18"/>
                  </a:cubicBezTo>
                  <a:cubicBezTo>
                    <a:pt x="76" y="17"/>
                    <a:pt x="81" y="17"/>
                    <a:pt x="90" y="17"/>
                  </a:cubicBezTo>
                  <a:cubicBezTo>
                    <a:pt x="107" y="17"/>
                    <a:pt x="137" y="29"/>
                    <a:pt x="137" y="74"/>
                  </a:cubicBezTo>
                  <a:cubicBezTo>
                    <a:pt x="137" y="103"/>
                    <a:pt x="126" y="115"/>
                    <a:pt x="119" y="120"/>
                  </a:cubicBezTo>
                  <a:cubicBezTo>
                    <a:pt x="113" y="124"/>
                    <a:pt x="109" y="126"/>
                    <a:pt x="97" y="126"/>
                  </a:cubicBezTo>
                  <a:cubicBezTo>
                    <a:pt x="88" y="126"/>
                    <a:pt x="79" y="125"/>
                    <a:pt x="73" y="123"/>
                  </a:cubicBezTo>
                  <a:moveTo>
                    <a:pt x="74" y="1"/>
                  </a:moveTo>
                  <a:cubicBezTo>
                    <a:pt x="51" y="1"/>
                    <a:pt x="51" y="1"/>
                    <a:pt x="51" y="1"/>
                  </a:cubicBezTo>
                  <a:cubicBezTo>
                    <a:pt x="38" y="1"/>
                    <a:pt x="38" y="1"/>
                    <a:pt x="38" y="1"/>
                  </a:cubicBezTo>
                  <a:cubicBezTo>
                    <a:pt x="8" y="0"/>
                    <a:pt x="8" y="0"/>
                    <a:pt x="8" y="0"/>
                  </a:cubicBezTo>
                  <a:cubicBezTo>
                    <a:pt x="4" y="0"/>
                    <a:pt x="0" y="1"/>
                    <a:pt x="0" y="4"/>
                  </a:cubicBezTo>
                  <a:cubicBezTo>
                    <a:pt x="0" y="8"/>
                    <a:pt x="4" y="8"/>
                    <a:pt x="6" y="8"/>
                  </a:cubicBezTo>
                  <a:cubicBezTo>
                    <a:pt x="18" y="9"/>
                    <a:pt x="18" y="9"/>
                    <a:pt x="18" y="9"/>
                  </a:cubicBezTo>
                  <a:cubicBezTo>
                    <a:pt x="29" y="11"/>
                    <a:pt x="31" y="16"/>
                    <a:pt x="31" y="26"/>
                  </a:cubicBezTo>
                  <a:cubicBezTo>
                    <a:pt x="32" y="36"/>
                    <a:pt x="32" y="45"/>
                    <a:pt x="32" y="93"/>
                  </a:cubicBezTo>
                  <a:cubicBezTo>
                    <a:pt x="32" y="148"/>
                    <a:pt x="32" y="148"/>
                    <a:pt x="32" y="148"/>
                  </a:cubicBezTo>
                  <a:cubicBezTo>
                    <a:pt x="32" y="177"/>
                    <a:pt x="32" y="202"/>
                    <a:pt x="30" y="215"/>
                  </a:cubicBezTo>
                  <a:cubicBezTo>
                    <a:pt x="29" y="224"/>
                    <a:pt x="28" y="231"/>
                    <a:pt x="22" y="232"/>
                  </a:cubicBezTo>
                  <a:cubicBezTo>
                    <a:pt x="11" y="233"/>
                    <a:pt x="11" y="233"/>
                    <a:pt x="11" y="233"/>
                  </a:cubicBezTo>
                  <a:cubicBezTo>
                    <a:pt x="8" y="233"/>
                    <a:pt x="5" y="234"/>
                    <a:pt x="5" y="237"/>
                  </a:cubicBezTo>
                  <a:cubicBezTo>
                    <a:pt x="5" y="241"/>
                    <a:pt x="10" y="241"/>
                    <a:pt x="12" y="241"/>
                  </a:cubicBezTo>
                  <a:cubicBezTo>
                    <a:pt x="38" y="240"/>
                    <a:pt x="38" y="240"/>
                    <a:pt x="38" y="240"/>
                  </a:cubicBezTo>
                  <a:cubicBezTo>
                    <a:pt x="50" y="240"/>
                    <a:pt x="50" y="240"/>
                    <a:pt x="50" y="240"/>
                  </a:cubicBezTo>
                  <a:cubicBezTo>
                    <a:pt x="61" y="240"/>
                    <a:pt x="61" y="240"/>
                    <a:pt x="61" y="240"/>
                  </a:cubicBezTo>
                  <a:cubicBezTo>
                    <a:pt x="97" y="241"/>
                    <a:pt x="97" y="241"/>
                    <a:pt x="97" y="241"/>
                  </a:cubicBezTo>
                  <a:cubicBezTo>
                    <a:pt x="99" y="241"/>
                    <a:pt x="104" y="241"/>
                    <a:pt x="104" y="237"/>
                  </a:cubicBezTo>
                  <a:cubicBezTo>
                    <a:pt x="104" y="236"/>
                    <a:pt x="103" y="233"/>
                    <a:pt x="99" y="233"/>
                  </a:cubicBezTo>
                  <a:cubicBezTo>
                    <a:pt x="84" y="232"/>
                    <a:pt x="84" y="232"/>
                    <a:pt x="84" y="232"/>
                  </a:cubicBezTo>
                  <a:cubicBezTo>
                    <a:pt x="76" y="231"/>
                    <a:pt x="73" y="225"/>
                    <a:pt x="72" y="215"/>
                  </a:cubicBezTo>
                  <a:cubicBezTo>
                    <a:pt x="71" y="202"/>
                    <a:pt x="71" y="177"/>
                    <a:pt x="71" y="148"/>
                  </a:cubicBezTo>
                  <a:cubicBezTo>
                    <a:pt x="71" y="143"/>
                    <a:pt x="71" y="143"/>
                    <a:pt x="71" y="143"/>
                  </a:cubicBezTo>
                  <a:cubicBezTo>
                    <a:pt x="71" y="142"/>
                    <a:pt x="71" y="142"/>
                    <a:pt x="73" y="142"/>
                  </a:cubicBezTo>
                  <a:cubicBezTo>
                    <a:pt x="100" y="142"/>
                    <a:pt x="100" y="142"/>
                    <a:pt x="100" y="142"/>
                  </a:cubicBezTo>
                  <a:cubicBezTo>
                    <a:pt x="102" y="142"/>
                    <a:pt x="104" y="143"/>
                    <a:pt x="105" y="144"/>
                  </a:cubicBezTo>
                  <a:cubicBezTo>
                    <a:pt x="105" y="144"/>
                    <a:pt x="120" y="165"/>
                    <a:pt x="120" y="165"/>
                  </a:cubicBezTo>
                  <a:cubicBezTo>
                    <a:pt x="136" y="188"/>
                    <a:pt x="136" y="188"/>
                    <a:pt x="136" y="188"/>
                  </a:cubicBezTo>
                  <a:cubicBezTo>
                    <a:pt x="155" y="213"/>
                    <a:pt x="166" y="227"/>
                    <a:pt x="180" y="234"/>
                  </a:cubicBezTo>
                  <a:cubicBezTo>
                    <a:pt x="188" y="239"/>
                    <a:pt x="197" y="241"/>
                    <a:pt x="214" y="241"/>
                  </a:cubicBezTo>
                  <a:cubicBezTo>
                    <a:pt x="244" y="241"/>
                    <a:pt x="244" y="241"/>
                    <a:pt x="244" y="241"/>
                  </a:cubicBezTo>
                  <a:cubicBezTo>
                    <a:pt x="246" y="241"/>
                    <a:pt x="251" y="241"/>
                    <a:pt x="251" y="237"/>
                  </a:cubicBezTo>
                  <a:cubicBezTo>
                    <a:pt x="251" y="236"/>
                    <a:pt x="250" y="233"/>
                    <a:pt x="246" y="233"/>
                  </a:cubicBezTo>
                  <a:cubicBezTo>
                    <a:pt x="237" y="232"/>
                    <a:pt x="237" y="232"/>
                    <a:pt x="237" y="232"/>
                  </a:cubicBezTo>
                  <a:cubicBezTo>
                    <a:pt x="232" y="231"/>
                    <a:pt x="220" y="229"/>
                    <a:pt x="202" y="211"/>
                  </a:cubicBezTo>
                  <a:cubicBezTo>
                    <a:pt x="186" y="194"/>
                    <a:pt x="168" y="171"/>
                    <a:pt x="145" y="142"/>
                  </a:cubicBezTo>
                  <a:cubicBezTo>
                    <a:pt x="145" y="142"/>
                    <a:pt x="135" y="130"/>
                    <a:pt x="134" y="129"/>
                  </a:cubicBezTo>
                  <a:cubicBezTo>
                    <a:pt x="163" y="105"/>
                    <a:pt x="176" y="84"/>
                    <a:pt x="176" y="58"/>
                  </a:cubicBezTo>
                  <a:cubicBezTo>
                    <a:pt x="176" y="35"/>
                    <a:pt x="162" y="19"/>
                    <a:pt x="154" y="14"/>
                  </a:cubicBezTo>
                  <a:cubicBezTo>
                    <a:pt x="136" y="2"/>
                    <a:pt x="115" y="0"/>
                    <a:pt x="96" y="0"/>
                  </a:cubicBezTo>
                  <a:lnTo>
                    <a:pt x="7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14" name="Freeform 29">
              <a:extLst>
                <a:ext uri="{FF2B5EF4-FFF2-40B4-BE49-F238E27FC236}">
                  <a16:creationId xmlns:a16="http://schemas.microsoft.com/office/drawing/2014/main" id="{982FB33C-4F8F-439A-A771-348BF42D8649}"/>
                </a:ext>
              </a:extLst>
            </p:cNvPr>
            <p:cNvSpPr>
              <a:spLocks/>
            </p:cNvSpPr>
            <p:nvPr userDrawn="1"/>
          </p:nvSpPr>
          <p:spPr bwMode="auto">
            <a:xfrm>
              <a:off x="4290" y="2737"/>
              <a:ext cx="180" cy="169"/>
            </a:xfrm>
            <a:custGeom>
              <a:avLst/>
              <a:gdLst>
                <a:gd name="T0" fmla="*/ 31 w 266"/>
                <a:gd name="T1" fmla="*/ 12 h 249"/>
                <a:gd name="T2" fmla="*/ 29 w 266"/>
                <a:gd name="T3" fmla="*/ 198 h 249"/>
                <a:gd name="T4" fmla="*/ 19 w 266"/>
                <a:gd name="T5" fmla="*/ 237 h 249"/>
                <a:gd name="T6" fmla="*/ 5 w 266"/>
                <a:gd name="T7" fmla="*/ 238 h 249"/>
                <a:gd name="T8" fmla="*/ 0 w 266"/>
                <a:gd name="T9" fmla="*/ 242 h 249"/>
                <a:gd name="T10" fmla="*/ 7 w 266"/>
                <a:gd name="T11" fmla="*/ 246 h 249"/>
                <a:gd name="T12" fmla="*/ 36 w 266"/>
                <a:gd name="T13" fmla="*/ 245 h 249"/>
                <a:gd name="T14" fmla="*/ 41 w 266"/>
                <a:gd name="T15" fmla="*/ 245 h 249"/>
                <a:gd name="T16" fmla="*/ 50 w 266"/>
                <a:gd name="T17" fmla="*/ 245 h 249"/>
                <a:gd name="T18" fmla="*/ 80 w 266"/>
                <a:gd name="T19" fmla="*/ 246 h 249"/>
                <a:gd name="T20" fmla="*/ 88 w 266"/>
                <a:gd name="T21" fmla="*/ 242 h 249"/>
                <a:gd name="T22" fmla="*/ 82 w 266"/>
                <a:gd name="T23" fmla="*/ 238 h 249"/>
                <a:gd name="T24" fmla="*/ 66 w 266"/>
                <a:gd name="T25" fmla="*/ 236 h 249"/>
                <a:gd name="T26" fmla="*/ 56 w 266"/>
                <a:gd name="T27" fmla="*/ 202 h 249"/>
                <a:gd name="T28" fmla="*/ 52 w 266"/>
                <a:gd name="T29" fmla="*/ 71 h 249"/>
                <a:gd name="T30" fmla="*/ 59 w 266"/>
                <a:gd name="T31" fmla="*/ 77 h 249"/>
                <a:gd name="T32" fmla="*/ 127 w 266"/>
                <a:gd name="T33" fmla="*/ 149 h 249"/>
                <a:gd name="T34" fmla="*/ 169 w 266"/>
                <a:gd name="T35" fmla="*/ 191 h 249"/>
                <a:gd name="T36" fmla="*/ 220 w 266"/>
                <a:gd name="T37" fmla="*/ 242 h 249"/>
                <a:gd name="T38" fmla="*/ 231 w 266"/>
                <a:gd name="T39" fmla="*/ 249 h 249"/>
                <a:gd name="T40" fmla="*/ 236 w 266"/>
                <a:gd name="T41" fmla="*/ 239 h 249"/>
                <a:gd name="T42" fmla="*/ 240 w 266"/>
                <a:gd name="T43" fmla="*/ 40 h 249"/>
                <a:gd name="T44" fmla="*/ 251 w 266"/>
                <a:gd name="T45" fmla="*/ 14 h 249"/>
                <a:gd name="T46" fmla="*/ 260 w 266"/>
                <a:gd name="T47" fmla="*/ 13 h 249"/>
                <a:gd name="T48" fmla="*/ 266 w 266"/>
                <a:gd name="T49" fmla="*/ 9 h 249"/>
                <a:gd name="T50" fmla="*/ 258 w 266"/>
                <a:gd name="T51" fmla="*/ 5 h 249"/>
                <a:gd name="T52" fmla="*/ 233 w 266"/>
                <a:gd name="T53" fmla="*/ 6 h 249"/>
                <a:gd name="T54" fmla="*/ 227 w 266"/>
                <a:gd name="T55" fmla="*/ 6 h 249"/>
                <a:gd name="T56" fmla="*/ 216 w 266"/>
                <a:gd name="T57" fmla="*/ 6 h 249"/>
                <a:gd name="T58" fmla="*/ 189 w 266"/>
                <a:gd name="T59" fmla="*/ 5 h 249"/>
                <a:gd name="T60" fmla="*/ 180 w 266"/>
                <a:gd name="T61" fmla="*/ 9 h 249"/>
                <a:gd name="T62" fmla="*/ 186 w 266"/>
                <a:gd name="T63" fmla="*/ 13 h 249"/>
                <a:gd name="T64" fmla="*/ 203 w 266"/>
                <a:gd name="T65" fmla="*/ 15 h 249"/>
                <a:gd name="T66" fmla="*/ 213 w 266"/>
                <a:gd name="T67" fmla="*/ 42 h 249"/>
                <a:gd name="T68" fmla="*/ 216 w 266"/>
                <a:gd name="T69" fmla="*/ 183 h 249"/>
                <a:gd name="T70" fmla="*/ 215 w 266"/>
                <a:gd name="T71" fmla="*/ 183 h 249"/>
                <a:gd name="T72" fmla="*/ 193 w 266"/>
                <a:gd name="T73" fmla="*/ 160 h 249"/>
                <a:gd name="T74" fmla="*/ 146 w 266"/>
                <a:gd name="T75" fmla="*/ 111 h 249"/>
                <a:gd name="T76" fmla="*/ 49 w 266"/>
                <a:gd name="T77" fmla="*/ 10 h 249"/>
                <a:gd name="T78" fmla="*/ 46 w 266"/>
                <a:gd name="T79" fmla="*/ 7 h 249"/>
                <a:gd name="T80" fmla="*/ 36 w 266"/>
                <a:gd name="T81" fmla="*/ 0 h 249"/>
                <a:gd name="T82" fmla="*/ 31 w 266"/>
                <a:gd name="T83" fmla="*/ 12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6" h="249">
                  <a:moveTo>
                    <a:pt x="31" y="12"/>
                  </a:moveTo>
                  <a:cubicBezTo>
                    <a:pt x="29" y="198"/>
                    <a:pt x="29" y="198"/>
                    <a:pt x="29" y="198"/>
                  </a:cubicBezTo>
                  <a:cubicBezTo>
                    <a:pt x="28" y="226"/>
                    <a:pt x="27" y="234"/>
                    <a:pt x="19" y="237"/>
                  </a:cubicBezTo>
                  <a:cubicBezTo>
                    <a:pt x="15" y="238"/>
                    <a:pt x="9" y="238"/>
                    <a:pt x="5" y="238"/>
                  </a:cubicBezTo>
                  <a:cubicBezTo>
                    <a:pt x="4" y="238"/>
                    <a:pt x="0" y="238"/>
                    <a:pt x="0" y="242"/>
                  </a:cubicBezTo>
                  <a:cubicBezTo>
                    <a:pt x="0" y="246"/>
                    <a:pt x="4" y="246"/>
                    <a:pt x="7" y="246"/>
                  </a:cubicBezTo>
                  <a:cubicBezTo>
                    <a:pt x="36" y="245"/>
                    <a:pt x="36" y="245"/>
                    <a:pt x="36" y="245"/>
                  </a:cubicBezTo>
                  <a:cubicBezTo>
                    <a:pt x="41" y="245"/>
                    <a:pt x="41" y="245"/>
                    <a:pt x="41" y="245"/>
                  </a:cubicBezTo>
                  <a:cubicBezTo>
                    <a:pt x="50" y="245"/>
                    <a:pt x="50" y="245"/>
                    <a:pt x="50" y="245"/>
                  </a:cubicBezTo>
                  <a:cubicBezTo>
                    <a:pt x="80" y="246"/>
                    <a:pt x="80" y="246"/>
                    <a:pt x="80" y="246"/>
                  </a:cubicBezTo>
                  <a:cubicBezTo>
                    <a:pt x="83" y="246"/>
                    <a:pt x="88" y="246"/>
                    <a:pt x="88" y="242"/>
                  </a:cubicBezTo>
                  <a:cubicBezTo>
                    <a:pt x="88" y="238"/>
                    <a:pt x="84" y="238"/>
                    <a:pt x="82" y="238"/>
                  </a:cubicBezTo>
                  <a:cubicBezTo>
                    <a:pt x="78" y="238"/>
                    <a:pt x="72" y="238"/>
                    <a:pt x="66" y="236"/>
                  </a:cubicBezTo>
                  <a:cubicBezTo>
                    <a:pt x="59" y="234"/>
                    <a:pt x="56" y="223"/>
                    <a:pt x="56" y="202"/>
                  </a:cubicBezTo>
                  <a:cubicBezTo>
                    <a:pt x="56" y="202"/>
                    <a:pt x="52" y="74"/>
                    <a:pt x="52" y="71"/>
                  </a:cubicBezTo>
                  <a:cubicBezTo>
                    <a:pt x="54" y="72"/>
                    <a:pt x="59" y="77"/>
                    <a:pt x="59" y="77"/>
                  </a:cubicBezTo>
                  <a:cubicBezTo>
                    <a:pt x="72" y="92"/>
                    <a:pt x="100" y="122"/>
                    <a:pt x="127" y="149"/>
                  </a:cubicBezTo>
                  <a:cubicBezTo>
                    <a:pt x="169" y="191"/>
                    <a:pt x="169" y="191"/>
                    <a:pt x="169" y="191"/>
                  </a:cubicBezTo>
                  <a:cubicBezTo>
                    <a:pt x="220" y="242"/>
                    <a:pt x="220" y="242"/>
                    <a:pt x="220" y="242"/>
                  </a:cubicBezTo>
                  <a:cubicBezTo>
                    <a:pt x="224" y="246"/>
                    <a:pt x="227" y="249"/>
                    <a:pt x="231" y="249"/>
                  </a:cubicBezTo>
                  <a:cubicBezTo>
                    <a:pt x="236" y="249"/>
                    <a:pt x="236" y="244"/>
                    <a:pt x="236" y="239"/>
                  </a:cubicBezTo>
                  <a:cubicBezTo>
                    <a:pt x="240" y="40"/>
                    <a:pt x="240" y="40"/>
                    <a:pt x="240" y="40"/>
                  </a:cubicBezTo>
                  <a:cubicBezTo>
                    <a:pt x="240" y="22"/>
                    <a:pt x="242" y="16"/>
                    <a:pt x="251" y="14"/>
                  </a:cubicBezTo>
                  <a:cubicBezTo>
                    <a:pt x="251" y="14"/>
                    <a:pt x="260" y="13"/>
                    <a:pt x="260" y="13"/>
                  </a:cubicBezTo>
                  <a:cubicBezTo>
                    <a:pt x="264" y="13"/>
                    <a:pt x="266" y="11"/>
                    <a:pt x="266" y="9"/>
                  </a:cubicBezTo>
                  <a:cubicBezTo>
                    <a:pt x="266" y="5"/>
                    <a:pt x="262" y="5"/>
                    <a:pt x="258" y="5"/>
                  </a:cubicBezTo>
                  <a:cubicBezTo>
                    <a:pt x="233" y="6"/>
                    <a:pt x="233" y="6"/>
                    <a:pt x="233" y="6"/>
                  </a:cubicBezTo>
                  <a:cubicBezTo>
                    <a:pt x="227" y="6"/>
                    <a:pt x="227" y="6"/>
                    <a:pt x="227" y="6"/>
                  </a:cubicBezTo>
                  <a:cubicBezTo>
                    <a:pt x="216" y="6"/>
                    <a:pt x="216" y="6"/>
                    <a:pt x="216" y="6"/>
                  </a:cubicBezTo>
                  <a:cubicBezTo>
                    <a:pt x="189" y="5"/>
                    <a:pt x="189" y="5"/>
                    <a:pt x="189" y="5"/>
                  </a:cubicBezTo>
                  <a:cubicBezTo>
                    <a:pt x="185" y="5"/>
                    <a:pt x="180" y="5"/>
                    <a:pt x="180" y="9"/>
                  </a:cubicBezTo>
                  <a:cubicBezTo>
                    <a:pt x="180" y="12"/>
                    <a:pt x="183" y="13"/>
                    <a:pt x="186" y="13"/>
                  </a:cubicBezTo>
                  <a:cubicBezTo>
                    <a:pt x="191" y="13"/>
                    <a:pt x="198" y="13"/>
                    <a:pt x="203" y="15"/>
                  </a:cubicBezTo>
                  <a:cubicBezTo>
                    <a:pt x="209" y="17"/>
                    <a:pt x="212" y="22"/>
                    <a:pt x="213" y="42"/>
                  </a:cubicBezTo>
                  <a:cubicBezTo>
                    <a:pt x="213" y="42"/>
                    <a:pt x="216" y="175"/>
                    <a:pt x="216" y="183"/>
                  </a:cubicBezTo>
                  <a:cubicBezTo>
                    <a:pt x="215" y="183"/>
                    <a:pt x="215" y="183"/>
                    <a:pt x="215" y="183"/>
                  </a:cubicBezTo>
                  <a:cubicBezTo>
                    <a:pt x="215" y="183"/>
                    <a:pt x="193" y="160"/>
                    <a:pt x="193" y="160"/>
                  </a:cubicBezTo>
                  <a:cubicBezTo>
                    <a:pt x="146" y="111"/>
                    <a:pt x="146" y="111"/>
                    <a:pt x="146" y="111"/>
                  </a:cubicBezTo>
                  <a:cubicBezTo>
                    <a:pt x="98" y="64"/>
                    <a:pt x="49" y="11"/>
                    <a:pt x="49" y="10"/>
                  </a:cubicBezTo>
                  <a:cubicBezTo>
                    <a:pt x="46" y="7"/>
                    <a:pt x="46" y="7"/>
                    <a:pt x="46" y="7"/>
                  </a:cubicBezTo>
                  <a:cubicBezTo>
                    <a:pt x="42" y="3"/>
                    <a:pt x="39" y="0"/>
                    <a:pt x="36" y="0"/>
                  </a:cubicBezTo>
                  <a:cubicBezTo>
                    <a:pt x="32" y="0"/>
                    <a:pt x="31" y="7"/>
                    <a:pt x="31" y="1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15" name="Freeform 30">
              <a:extLst>
                <a:ext uri="{FF2B5EF4-FFF2-40B4-BE49-F238E27FC236}">
                  <a16:creationId xmlns:a16="http://schemas.microsoft.com/office/drawing/2014/main" id="{D454DB91-C669-405D-AD62-F96718703A2F}"/>
                </a:ext>
              </a:extLst>
            </p:cNvPr>
            <p:cNvSpPr>
              <a:spLocks/>
            </p:cNvSpPr>
            <p:nvPr userDrawn="1"/>
          </p:nvSpPr>
          <p:spPr bwMode="auto">
            <a:xfrm>
              <a:off x="4480" y="2739"/>
              <a:ext cx="109" cy="165"/>
            </a:xfrm>
            <a:custGeom>
              <a:avLst/>
              <a:gdLst>
                <a:gd name="T0" fmla="*/ 147 w 161"/>
                <a:gd name="T1" fmla="*/ 1 h 243"/>
                <a:gd name="T2" fmla="*/ 145 w 161"/>
                <a:gd name="T3" fmla="*/ 1 h 243"/>
                <a:gd name="T4" fmla="*/ 132 w 161"/>
                <a:gd name="T5" fmla="*/ 3 h 243"/>
                <a:gd name="T6" fmla="*/ 53 w 161"/>
                <a:gd name="T7" fmla="*/ 3 h 243"/>
                <a:gd name="T8" fmla="*/ 37 w 161"/>
                <a:gd name="T9" fmla="*/ 3 h 243"/>
                <a:gd name="T10" fmla="*/ 33 w 161"/>
                <a:gd name="T11" fmla="*/ 3 h 243"/>
                <a:gd name="T12" fmla="*/ 8 w 161"/>
                <a:gd name="T13" fmla="*/ 2 h 243"/>
                <a:gd name="T14" fmla="*/ 0 w 161"/>
                <a:gd name="T15" fmla="*/ 6 h 243"/>
                <a:gd name="T16" fmla="*/ 6 w 161"/>
                <a:gd name="T17" fmla="*/ 10 h 243"/>
                <a:gd name="T18" fmla="*/ 18 w 161"/>
                <a:gd name="T19" fmla="*/ 11 h 243"/>
                <a:gd name="T20" fmla="*/ 31 w 161"/>
                <a:gd name="T21" fmla="*/ 28 h 243"/>
                <a:gd name="T22" fmla="*/ 32 w 161"/>
                <a:gd name="T23" fmla="*/ 95 h 243"/>
                <a:gd name="T24" fmla="*/ 32 w 161"/>
                <a:gd name="T25" fmla="*/ 150 h 243"/>
                <a:gd name="T26" fmla="*/ 30 w 161"/>
                <a:gd name="T27" fmla="*/ 217 h 243"/>
                <a:gd name="T28" fmla="*/ 22 w 161"/>
                <a:gd name="T29" fmla="*/ 234 h 243"/>
                <a:gd name="T30" fmla="*/ 11 w 161"/>
                <a:gd name="T31" fmla="*/ 235 h 243"/>
                <a:gd name="T32" fmla="*/ 5 w 161"/>
                <a:gd name="T33" fmla="*/ 239 h 243"/>
                <a:gd name="T34" fmla="*/ 12 w 161"/>
                <a:gd name="T35" fmla="*/ 243 h 243"/>
                <a:gd name="T36" fmla="*/ 34 w 161"/>
                <a:gd name="T37" fmla="*/ 242 h 243"/>
                <a:gd name="T38" fmla="*/ 52 w 161"/>
                <a:gd name="T39" fmla="*/ 242 h 243"/>
                <a:gd name="T40" fmla="*/ 84 w 161"/>
                <a:gd name="T41" fmla="*/ 243 h 243"/>
                <a:gd name="T42" fmla="*/ 94 w 161"/>
                <a:gd name="T43" fmla="*/ 243 h 243"/>
                <a:gd name="T44" fmla="*/ 139 w 161"/>
                <a:gd name="T45" fmla="*/ 243 h 243"/>
                <a:gd name="T46" fmla="*/ 157 w 161"/>
                <a:gd name="T47" fmla="*/ 235 h 243"/>
                <a:gd name="T48" fmla="*/ 161 w 161"/>
                <a:gd name="T49" fmla="*/ 199 h 243"/>
                <a:gd name="T50" fmla="*/ 158 w 161"/>
                <a:gd name="T51" fmla="*/ 193 h 243"/>
                <a:gd name="T52" fmla="*/ 153 w 161"/>
                <a:gd name="T53" fmla="*/ 198 h 243"/>
                <a:gd name="T54" fmla="*/ 140 w 161"/>
                <a:gd name="T55" fmla="*/ 221 h 243"/>
                <a:gd name="T56" fmla="*/ 110 w 161"/>
                <a:gd name="T57" fmla="*/ 225 h 243"/>
                <a:gd name="T58" fmla="*/ 73 w 161"/>
                <a:gd name="T59" fmla="*/ 199 h 243"/>
                <a:gd name="T60" fmla="*/ 73 w 161"/>
                <a:gd name="T61" fmla="*/ 163 h 243"/>
                <a:gd name="T62" fmla="*/ 73 w 161"/>
                <a:gd name="T63" fmla="*/ 150 h 243"/>
                <a:gd name="T64" fmla="*/ 73 w 161"/>
                <a:gd name="T65" fmla="*/ 125 h 243"/>
                <a:gd name="T66" fmla="*/ 74 w 161"/>
                <a:gd name="T67" fmla="*/ 123 h 243"/>
                <a:gd name="T68" fmla="*/ 119 w 161"/>
                <a:gd name="T69" fmla="*/ 124 h 243"/>
                <a:gd name="T70" fmla="*/ 136 w 161"/>
                <a:gd name="T71" fmla="*/ 136 h 243"/>
                <a:gd name="T72" fmla="*/ 137 w 161"/>
                <a:gd name="T73" fmla="*/ 144 h 243"/>
                <a:gd name="T74" fmla="*/ 137 w 161"/>
                <a:gd name="T75" fmla="*/ 147 h 243"/>
                <a:gd name="T76" fmla="*/ 141 w 161"/>
                <a:gd name="T77" fmla="*/ 150 h 243"/>
                <a:gd name="T78" fmla="*/ 144 w 161"/>
                <a:gd name="T79" fmla="*/ 144 h 243"/>
                <a:gd name="T80" fmla="*/ 145 w 161"/>
                <a:gd name="T81" fmla="*/ 133 h 243"/>
                <a:gd name="T82" fmla="*/ 146 w 161"/>
                <a:gd name="T83" fmla="*/ 123 h 243"/>
                <a:gd name="T84" fmla="*/ 148 w 161"/>
                <a:gd name="T85" fmla="*/ 103 h 243"/>
                <a:gd name="T86" fmla="*/ 148 w 161"/>
                <a:gd name="T87" fmla="*/ 99 h 243"/>
                <a:gd name="T88" fmla="*/ 145 w 161"/>
                <a:gd name="T89" fmla="*/ 96 h 243"/>
                <a:gd name="T90" fmla="*/ 140 w 161"/>
                <a:gd name="T91" fmla="*/ 100 h 243"/>
                <a:gd name="T92" fmla="*/ 125 w 161"/>
                <a:gd name="T93" fmla="*/ 105 h 243"/>
                <a:gd name="T94" fmla="*/ 75 w 161"/>
                <a:gd name="T95" fmla="*/ 106 h 243"/>
                <a:gd name="T96" fmla="*/ 73 w 161"/>
                <a:gd name="T97" fmla="*/ 103 h 243"/>
                <a:gd name="T98" fmla="*/ 73 w 161"/>
                <a:gd name="T99" fmla="*/ 23 h 243"/>
                <a:gd name="T100" fmla="*/ 75 w 161"/>
                <a:gd name="T101" fmla="*/ 21 h 243"/>
                <a:gd name="T102" fmla="*/ 119 w 161"/>
                <a:gd name="T103" fmla="*/ 22 h 243"/>
                <a:gd name="T104" fmla="*/ 140 w 161"/>
                <a:gd name="T105" fmla="*/ 33 h 243"/>
                <a:gd name="T106" fmla="*/ 142 w 161"/>
                <a:gd name="T107" fmla="*/ 44 h 243"/>
                <a:gd name="T108" fmla="*/ 145 w 161"/>
                <a:gd name="T109" fmla="*/ 49 h 243"/>
                <a:gd name="T110" fmla="*/ 149 w 161"/>
                <a:gd name="T111" fmla="*/ 45 h 243"/>
                <a:gd name="T112" fmla="*/ 150 w 161"/>
                <a:gd name="T113" fmla="*/ 31 h 243"/>
                <a:gd name="T114" fmla="*/ 151 w 161"/>
                <a:gd name="T115" fmla="*/ 24 h 243"/>
                <a:gd name="T116" fmla="*/ 153 w 161"/>
                <a:gd name="T117" fmla="*/ 7 h 243"/>
                <a:gd name="T118" fmla="*/ 153 w 161"/>
                <a:gd name="T119" fmla="*/ 4 h 243"/>
                <a:gd name="T120" fmla="*/ 151 w 161"/>
                <a:gd name="T121" fmla="*/ 0 h 243"/>
                <a:gd name="T122" fmla="*/ 147 w 161"/>
                <a:gd name="T123" fmla="*/ 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1" h="243">
                  <a:moveTo>
                    <a:pt x="147" y="1"/>
                  </a:moveTo>
                  <a:cubicBezTo>
                    <a:pt x="145" y="1"/>
                    <a:pt x="145" y="1"/>
                    <a:pt x="145" y="1"/>
                  </a:cubicBezTo>
                  <a:cubicBezTo>
                    <a:pt x="145" y="1"/>
                    <a:pt x="132" y="3"/>
                    <a:pt x="132" y="3"/>
                  </a:cubicBezTo>
                  <a:cubicBezTo>
                    <a:pt x="127" y="3"/>
                    <a:pt x="75" y="3"/>
                    <a:pt x="53" y="3"/>
                  </a:cubicBezTo>
                  <a:cubicBezTo>
                    <a:pt x="37" y="3"/>
                    <a:pt x="37" y="3"/>
                    <a:pt x="37" y="3"/>
                  </a:cubicBezTo>
                  <a:cubicBezTo>
                    <a:pt x="33" y="3"/>
                    <a:pt x="33" y="3"/>
                    <a:pt x="33" y="3"/>
                  </a:cubicBezTo>
                  <a:cubicBezTo>
                    <a:pt x="33" y="3"/>
                    <a:pt x="8" y="2"/>
                    <a:pt x="8" y="2"/>
                  </a:cubicBezTo>
                  <a:cubicBezTo>
                    <a:pt x="4" y="2"/>
                    <a:pt x="0" y="3"/>
                    <a:pt x="0" y="6"/>
                  </a:cubicBezTo>
                  <a:cubicBezTo>
                    <a:pt x="0" y="10"/>
                    <a:pt x="4" y="10"/>
                    <a:pt x="6" y="10"/>
                  </a:cubicBezTo>
                  <a:cubicBezTo>
                    <a:pt x="18" y="11"/>
                    <a:pt x="18" y="11"/>
                    <a:pt x="18" y="11"/>
                  </a:cubicBezTo>
                  <a:cubicBezTo>
                    <a:pt x="29" y="13"/>
                    <a:pt x="31" y="18"/>
                    <a:pt x="31" y="28"/>
                  </a:cubicBezTo>
                  <a:cubicBezTo>
                    <a:pt x="32" y="38"/>
                    <a:pt x="32" y="47"/>
                    <a:pt x="32" y="95"/>
                  </a:cubicBezTo>
                  <a:cubicBezTo>
                    <a:pt x="32" y="150"/>
                    <a:pt x="32" y="150"/>
                    <a:pt x="32" y="150"/>
                  </a:cubicBezTo>
                  <a:cubicBezTo>
                    <a:pt x="32" y="179"/>
                    <a:pt x="32" y="204"/>
                    <a:pt x="30" y="217"/>
                  </a:cubicBezTo>
                  <a:cubicBezTo>
                    <a:pt x="29" y="226"/>
                    <a:pt x="28" y="233"/>
                    <a:pt x="22" y="234"/>
                  </a:cubicBezTo>
                  <a:cubicBezTo>
                    <a:pt x="11" y="235"/>
                    <a:pt x="11" y="235"/>
                    <a:pt x="11" y="235"/>
                  </a:cubicBezTo>
                  <a:cubicBezTo>
                    <a:pt x="8" y="235"/>
                    <a:pt x="5" y="236"/>
                    <a:pt x="5" y="239"/>
                  </a:cubicBezTo>
                  <a:cubicBezTo>
                    <a:pt x="5" y="243"/>
                    <a:pt x="10" y="243"/>
                    <a:pt x="12" y="243"/>
                  </a:cubicBezTo>
                  <a:cubicBezTo>
                    <a:pt x="34" y="242"/>
                    <a:pt x="34" y="242"/>
                    <a:pt x="34" y="242"/>
                  </a:cubicBezTo>
                  <a:cubicBezTo>
                    <a:pt x="34" y="242"/>
                    <a:pt x="52" y="242"/>
                    <a:pt x="52" y="242"/>
                  </a:cubicBezTo>
                  <a:cubicBezTo>
                    <a:pt x="84" y="243"/>
                    <a:pt x="84" y="243"/>
                    <a:pt x="84" y="243"/>
                  </a:cubicBezTo>
                  <a:cubicBezTo>
                    <a:pt x="94" y="243"/>
                    <a:pt x="94" y="243"/>
                    <a:pt x="94" y="243"/>
                  </a:cubicBezTo>
                  <a:cubicBezTo>
                    <a:pt x="139" y="243"/>
                    <a:pt x="139" y="243"/>
                    <a:pt x="139" y="243"/>
                  </a:cubicBezTo>
                  <a:cubicBezTo>
                    <a:pt x="151" y="243"/>
                    <a:pt x="154" y="243"/>
                    <a:pt x="157" y="235"/>
                  </a:cubicBezTo>
                  <a:cubicBezTo>
                    <a:pt x="158" y="228"/>
                    <a:pt x="161" y="207"/>
                    <a:pt x="161" y="199"/>
                  </a:cubicBezTo>
                  <a:cubicBezTo>
                    <a:pt x="161" y="196"/>
                    <a:pt x="161" y="193"/>
                    <a:pt x="158" y="193"/>
                  </a:cubicBezTo>
                  <a:cubicBezTo>
                    <a:pt x="155" y="193"/>
                    <a:pt x="154" y="195"/>
                    <a:pt x="153" y="198"/>
                  </a:cubicBezTo>
                  <a:cubicBezTo>
                    <a:pt x="151" y="211"/>
                    <a:pt x="147" y="218"/>
                    <a:pt x="140" y="221"/>
                  </a:cubicBezTo>
                  <a:cubicBezTo>
                    <a:pt x="132" y="225"/>
                    <a:pt x="118" y="225"/>
                    <a:pt x="110" y="225"/>
                  </a:cubicBezTo>
                  <a:cubicBezTo>
                    <a:pt x="78" y="225"/>
                    <a:pt x="74" y="220"/>
                    <a:pt x="73" y="199"/>
                  </a:cubicBezTo>
                  <a:cubicBezTo>
                    <a:pt x="73" y="163"/>
                    <a:pt x="73" y="163"/>
                    <a:pt x="73" y="163"/>
                  </a:cubicBezTo>
                  <a:cubicBezTo>
                    <a:pt x="73" y="150"/>
                    <a:pt x="73" y="150"/>
                    <a:pt x="73" y="150"/>
                  </a:cubicBezTo>
                  <a:cubicBezTo>
                    <a:pt x="73" y="125"/>
                    <a:pt x="73" y="125"/>
                    <a:pt x="73" y="125"/>
                  </a:cubicBezTo>
                  <a:cubicBezTo>
                    <a:pt x="73" y="123"/>
                    <a:pt x="74" y="123"/>
                    <a:pt x="74" y="123"/>
                  </a:cubicBezTo>
                  <a:cubicBezTo>
                    <a:pt x="81" y="123"/>
                    <a:pt x="113" y="123"/>
                    <a:pt x="119" y="124"/>
                  </a:cubicBezTo>
                  <a:cubicBezTo>
                    <a:pt x="129" y="125"/>
                    <a:pt x="134" y="129"/>
                    <a:pt x="136" y="136"/>
                  </a:cubicBezTo>
                  <a:cubicBezTo>
                    <a:pt x="137" y="144"/>
                    <a:pt x="137" y="144"/>
                    <a:pt x="137" y="144"/>
                  </a:cubicBezTo>
                  <a:cubicBezTo>
                    <a:pt x="137" y="147"/>
                    <a:pt x="137" y="147"/>
                    <a:pt x="137" y="147"/>
                  </a:cubicBezTo>
                  <a:cubicBezTo>
                    <a:pt x="137" y="149"/>
                    <a:pt x="139" y="150"/>
                    <a:pt x="141" y="150"/>
                  </a:cubicBezTo>
                  <a:cubicBezTo>
                    <a:pt x="144" y="150"/>
                    <a:pt x="144" y="146"/>
                    <a:pt x="144" y="144"/>
                  </a:cubicBezTo>
                  <a:cubicBezTo>
                    <a:pt x="145" y="133"/>
                    <a:pt x="145" y="133"/>
                    <a:pt x="145" y="133"/>
                  </a:cubicBezTo>
                  <a:cubicBezTo>
                    <a:pt x="146" y="123"/>
                    <a:pt x="146" y="123"/>
                    <a:pt x="146" y="123"/>
                  </a:cubicBezTo>
                  <a:cubicBezTo>
                    <a:pt x="148" y="103"/>
                    <a:pt x="148" y="103"/>
                    <a:pt x="148" y="103"/>
                  </a:cubicBezTo>
                  <a:cubicBezTo>
                    <a:pt x="148" y="99"/>
                    <a:pt x="148" y="99"/>
                    <a:pt x="148" y="99"/>
                  </a:cubicBezTo>
                  <a:cubicBezTo>
                    <a:pt x="148" y="97"/>
                    <a:pt x="147" y="96"/>
                    <a:pt x="145" y="96"/>
                  </a:cubicBezTo>
                  <a:cubicBezTo>
                    <a:pt x="143" y="96"/>
                    <a:pt x="142" y="98"/>
                    <a:pt x="140" y="100"/>
                  </a:cubicBezTo>
                  <a:cubicBezTo>
                    <a:pt x="137" y="103"/>
                    <a:pt x="132" y="104"/>
                    <a:pt x="125" y="105"/>
                  </a:cubicBezTo>
                  <a:cubicBezTo>
                    <a:pt x="120" y="105"/>
                    <a:pt x="102" y="106"/>
                    <a:pt x="75" y="106"/>
                  </a:cubicBezTo>
                  <a:cubicBezTo>
                    <a:pt x="74" y="106"/>
                    <a:pt x="73" y="105"/>
                    <a:pt x="73" y="103"/>
                  </a:cubicBezTo>
                  <a:cubicBezTo>
                    <a:pt x="73" y="23"/>
                    <a:pt x="73" y="23"/>
                    <a:pt x="73" y="23"/>
                  </a:cubicBezTo>
                  <a:cubicBezTo>
                    <a:pt x="73" y="21"/>
                    <a:pt x="74" y="21"/>
                    <a:pt x="75" y="21"/>
                  </a:cubicBezTo>
                  <a:cubicBezTo>
                    <a:pt x="81" y="21"/>
                    <a:pt x="114" y="21"/>
                    <a:pt x="119" y="22"/>
                  </a:cubicBezTo>
                  <a:cubicBezTo>
                    <a:pt x="135" y="24"/>
                    <a:pt x="138" y="28"/>
                    <a:pt x="140" y="33"/>
                  </a:cubicBezTo>
                  <a:cubicBezTo>
                    <a:pt x="142" y="37"/>
                    <a:pt x="142" y="43"/>
                    <a:pt x="142" y="44"/>
                  </a:cubicBezTo>
                  <a:cubicBezTo>
                    <a:pt x="142" y="46"/>
                    <a:pt x="142" y="49"/>
                    <a:pt x="145" y="49"/>
                  </a:cubicBezTo>
                  <a:cubicBezTo>
                    <a:pt x="148" y="49"/>
                    <a:pt x="149" y="46"/>
                    <a:pt x="149" y="45"/>
                  </a:cubicBezTo>
                  <a:cubicBezTo>
                    <a:pt x="149" y="45"/>
                    <a:pt x="150" y="31"/>
                    <a:pt x="150" y="31"/>
                  </a:cubicBezTo>
                  <a:cubicBezTo>
                    <a:pt x="151" y="24"/>
                    <a:pt x="151" y="24"/>
                    <a:pt x="151" y="24"/>
                  </a:cubicBezTo>
                  <a:cubicBezTo>
                    <a:pt x="151" y="24"/>
                    <a:pt x="153" y="7"/>
                    <a:pt x="153" y="7"/>
                  </a:cubicBezTo>
                  <a:cubicBezTo>
                    <a:pt x="153" y="4"/>
                    <a:pt x="153" y="4"/>
                    <a:pt x="153" y="4"/>
                  </a:cubicBezTo>
                  <a:cubicBezTo>
                    <a:pt x="153" y="1"/>
                    <a:pt x="152" y="0"/>
                    <a:pt x="151" y="0"/>
                  </a:cubicBezTo>
                  <a:lnTo>
                    <a:pt x="147"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16" name="Freeform 31">
              <a:extLst>
                <a:ext uri="{FF2B5EF4-FFF2-40B4-BE49-F238E27FC236}">
                  <a16:creationId xmlns:a16="http://schemas.microsoft.com/office/drawing/2014/main" id="{0285A4AF-21DD-4EB1-AA08-762FBD3A208D}"/>
                </a:ext>
              </a:extLst>
            </p:cNvPr>
            <p:cNvSpPr>
              <a:spLocks/>
            </p:cNvSpPr>
            <p:nvPr userDrawn="1"/>
          </p:nvSpPr>
          <p:spPr bwMode="auto">
            <a:xfrm>
              <a:off x="3433" y="1396"/>
              <a:ext cx="862" cy="953"/>
            </a:xfrm>
            <a:custGeom>
              <a:avLst/>
              <a:gdLst>
                <a:gd name="T0" fmla="*/ 420 w 1271"/>
                <a:gd name="T1" fmla="*/ 1289 h 1401"/>
                <a:gd name="T2" fmla="*/ 381 w 1271"/>
                <a:gd name="T3" fmla="*/ 1274 h 1401"/>
                <a:gd name="T4" fmla="*/ 367 w 1271"/>
                <a:gd name="T5" fmla="*/ 1268 h 1401"/>
                <a:gd name="T6" fmla="*/ 29 w 1271"/>
                <a:gd name="T7" fmla="*/ 813 h 1401"/>
                <a:gd name="T8" fmla="*/ 34 w 1271"/>
                <a:gd name="T9" fmla="*/ 686 h 1401"/>
                <a:gd name="T10" fmla="*/ 62 w 1271"/>
                <a:gd name="T11" fmla="*/ 509 h 1401"/>
                <a:gd name="T12" fmla="*/ 67 w 1271"/>
                <a:gd name="T13" fmla="*/ 483 h 1401"/>
                <a:gd name="T14" fmla="*/ 68 w 1271"/>
                <a:gd name="T15" fmla="*/ 431 h 1401"/>
                <a:gd name="T16" fmla="*/ 6 w 1271"/>
                <a:gd name="T17" fmla="*/ 277 h 1401"/>
                <a:gd name="T18" fmla="*/ 92 w 1271"/>
                <a:gd name="T19" fmla="*/ 152 h 1401"/>
                <a:gd name="T20" fmla="*/ 77 w 1271"/>
                <a:gd name="T21" fmla="*/ 119 h 1401"/>
                <a:gd name="T22" fmla="*/ 89 w 1271"/>
                <a:gd name="T23" fmla="*/ 110 h 1401"/>
                <a:gd name="T24" fmla="*/ 118 w 1271"/>
                <a:gd name="T25" fmla="*/ 119 h 1401"/>
                <a:gd name="T26" fmla="*/ 213 w 1271"/>
                <a:gd name="T27" fmla="*/ 7 h 1401"/>
                <a:gd name="T28" fmla="*/ 374 w 1271"/>
                <a:gd name="T29" fmla="*/ 43 h 1401"/>
                <a:gd name="T30" fmla="*/ 541 w 1271"/>
                <a:gd name="T31" fmla="*/ 20 h 1401"/>
                <a:gd name="T32" fmla="*/ 604 w 1271"/>
                <a:gd name="T33" fmla="*/ 17 h 1401"/>
                <a:gd name="T34" fmla="*/ 795 w 1271"/>
                <a:gd name="T35" fmla="*/ 36 h 1401"/>
                <a:gd name="T36" fmla="*/ 913 w 1271"/>
                <a:gd name="T37" fmla="*/ 52 h 1401"/>
                <a:gd name="T38" fmla="*/ 1002 w 1271"/>
                <a:gd name="T39" fmla="*/ 15 h 1401"/>
                <a:gd name="T40" fmla="*/ 1095 w 1271"/>
                <a:gd name="T41" fmla="*/ 115 h 1401"/>
                <a:gd name="T42" fmla="*/ 1155 w 1271"/>
                <a:gd name="T43" fmla="*/ 92 h 1401"/>
                <a:gd name="T44" fmla="*/ 1248 w 1271"/>
                <a:gd name="T45" fmla="*/ 63 h 1401"/>
                <a:gd name="T46" fmla="*/ 1257 w 1271"/>
                <a:gd name="T47" fmla="*/ 75 h 1401"/>
                <a:gd name="T48" fmla="*/ 1231 w 1271"/>
                <a:gd name="T49" fmla="*/ 122 h 1401"/>
                <a:gd name="T50" fmla="*/ 1271 w 1271"/>
                <a:gd name="T51" fmla="*/ 106 h 1401"/>
                <a:gd name="T52" fmla="*/ 1212 w 1271"/>
                <a:gd name="T53" fmla="*/ 187 h 1401"/>
                <a:gd name="T54" fmla="*/ 1210 w 1271"/>
                <a:gd name="T55" fmla="*/ 195 h 1401"/>
                <a:gd name="T56" fmla="*/ 1214 w 1271"/>
                <a:gd name="T57" fmla="*/ 210 h 1401"/>
                <a:gd name="T58" fmla="*/ 1199 w 1271"/>
                <a:gd name="T59" fmla="*/ 243 h 1401"/>
                <a:gd name="T60" fmla="*/ 1218 w 1271"/>
                <a:gd name="T61" fmla="*/ 276 h 1401"/>
                <a:gd name="T62" fmla="*/ 1149 w 1271"/>
                <a:gd name="T63" fmla="*/ 434 h 1401"/>
                <a:gd name="T64" fmla="*/ 1149 w 1271"/>
                <a:gd name="T65" fmla="*/ 447 h 1401"/>
                <a:gd name="T66" fmla="*/ 1163 w 1271"/>
                <a:gd name="T67" fmla="*/ 569 h 1401"/>
                <a:gd name="T68" fmla="*/ 1183 w 1271"/>
                <a:gd name="T69" fmla="*/ 718 h 1401"/>
                <a:gd name="T70" fmla="*/ 1186 w 1271"/>
                <a:gd name="T71" fmla="*/ 798 h 1401"/>
                <a:gd name="T72" fmla="*/ 1084 w 1271"/>
                <a:gd name="T73" fmla="*/ 1103 h 1401"/>
                <a:gd name="T74" fmla="*/ 614 w 1271"/>
                <a:gd name="T75" fmla="*/ 1390 h 1401"/>
                <a:gd name="T76" fmla="*/ 611 w 1271"/>
                <a:gd name="T77" fmla="*/ 1393 h 1401"/>
                <a:gd name="T78" fmla="*/ 605 w 1271"/>
                <a:gd name="T79" fmla="*/ 1401 h 1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71" h="1401">
                  <a:moveTo>
                    <a:pt x="601" y="1396"/>
                  </a:moveTo>
                  <a:cubicBezTo>
                    <a:pt x="548" y="1344"/>
                    <a:pt x="483" y="1316"/>
                    <a:pt x="420" y="1289"/>
                  </a:cubicBezTo>
                  <a:cubicBezTo>
                    <a:pt x="415" y="1287"/>
                    <a:pt x="415" y="1287"/>
                    <a:pt x="415" y="1287"/>
                  </a:cubicBezTo>
                  <a:cubicBezTo>
                    <a:pt x="414" y="1286"/>
                    <a:pt x="381" y="1274"/>
                    <a:pt x="381" y="1274"/>
                  </a:cubicBezTo>
                  <a:cubicBezTo>
                    <a:pt x="377" y="1273"/>
                    <a:pt x="375" y="1272"/>
                    <a:pt x="373" y="1271"/>
                  </a:cubicBezTo>
                  <a:cubicBezTo>
                    <a:pt x="367" y="1268"/>
                    <a:pt x="367" y="1268"/>
                    <a:pt x="367" y="1268"/>
                  </a:cubicBezTo>
                  <a:cubicBezTo>
                    <a:pt x="367" y="1269"/>
                    <a:pt x="367" y="1269"/>
                    <a:pt x="367" y="1269"/>
                  </a:cubicBezTo>
                  <a:cubicBezTo>
                    <a:pt x="161" y="1196"/>
                    <a:pt x="35" y="1026"/>
                    <a:pt x="29" y="813"/>
                  </a:cubicBezTo>
                  <a:cubicBezTo>
                    <a:pt x="29" y="805"/>
                    <a:pt x="29" y="796"/>
                    <a:pt x="29" y="786"/>
                  </a:cubicBezTo>
                  <a:cubicBezTo>
                    <a:pt x="29" y="754"/>
                    <a:pt x="31" y="721"/>
                    <a:pt x="34" y="686"/>
                  </a:cubicBezTo>
                  <a:cubicBezTo>
                    <a:pt x="37" y="666"/>
                    <a:pt x="43" y="619"/>
                    <a:pt x="43" y="617"/>
                  </a:cubicBezTo>
                  <a:cubicBezTo>
                    <a:pt x="62" y="509"/>
                    <a:pt x="62" y="509"/>
                    <a:pt x="62" y="509"/>
                  </a:cubicBezTo>
                  <a:cubicBezTo>
                    <a:pt x="64" y="498"/>
                    <a:pt x="65" y="492"/>
                    <a:pt x="65" y="489"/>
                  </a:cubicBezTo>
                  <a:cubicBezTo>
                    <a:pt x="67" y="483"/>
                    <a:pt x="67" y="483"/>
                    <a:pt x="67" y="483"/>
                  </a:cubicBezTo>
                  <a:cubicBezTo>
                    <a:pt x="66" y="483"/>
                    <a:pt x="66" y="483"/>
                    <a:pt x="66" y="483"/>
                  </a:cubicBezTo>
                  <a:cubicBezTo>
                    <a:pt x="67" y="468"/>
                    <a:pt x="68" y="449"/>
                    <a:pt x="68" y="431"/>
                  </a:cubicBezTo>
                  <a:cubicBezTo>
                    <a:pt x="68" y="356"/>
                    <a:pt x="49" y="309"/>
                    <a:pt x="6" y="278"/>
                  </a:cubicBezTo>
                  <a:cubicBezTo>
                    <a:pt x="6" y="277"/>
                    <a:pt x="6" y="277"/>
                    <a:pt x="6" y="277"/>
                  </a:cubicBezTo>
                  <a:cubicBezTo>
                    <a:pt x="0" y="272"/>
                    <a:pt x="0" y="272"/>
                    <a:pt x="0" y="272"/>
                  </a:cubicBezTo>
                  <a:cubicBezTo>
                    <a:pt x="92" y="152"/>
                    <a:pt x="92" y="152"/>
                    <a:pt x="92" y="152"/>
                  </a:cubicBezTo>
                  <a:cubicBezTo>
                    <a:pt x="90" y="149"/>
                    <a:pt x="90" y="149"/>
                    <a:pt x="90" y="149"/>
                  </a:cubicBezTo>
                  <a:cubicBezTo>
                    <a:pt x="82" y="139"/>
                    <a:pt x="78" y="129"/>
                    <a:pt x="77" y="119"/>
                  </a:cubicBezTo>
                  <a:cubicBezTo>
                    <a:pt x="76" y="105"/>
                    <a:pt x="76" y="105"/>
                    <a:pt x="76" y="105"/>
                  </a:cubicBezTo>
                  <a:cubicBezTo>
                    <a:pt x="89" y="110"/>
                    <a:pt x="89" y="110"/>
                    <a:pt x="89" y="110"/>
                  </a:cubicBezTo>
                  <a:cubicBezTo>
                    <a:pt x="97" y="113"/>
                    <a:pt x="105" y="116"/>
                    <a:pt x="114" y="118"/>
                  </a:cubicBezTo>
                  <a:cubicBezTo>
                    <a:pt x="118" y="119"/>
                    <a:pt x="118" y="119"/>
                    <a:pt x="118" y="119"/>
                  </a:cubicBezTo>
                  <a:cubicBezTo>
                    <a:pt x="209" y="0"/>
                    <a:pt x="209" y="0"/>
                    <a:pt x="209" y="0"/>
                  </a:cubicBezTo>
                  <a:cubicBezTo>
                    <a:pt x="213" y="7"/>
                    <a:pt x="213" y="7"/>
                    <a:pt x="213" y="7"/>
                  </a:cubicBezTo>
                  <a:cubicBezTo>
                    <a:pt x="230" y="36"/>
                    <a:pt x="261" y="50"/>
                    <a:pt x="306" y="50"/>
                  </a:cubicBezTo>
                  <a:cubicBezTo>
                    <a:pt x="325" y="50"/>
                    <a:pt x="347" y="48"/>
                    <a:pt x="374" y="43"/>
                  </a:cubicBezTo>
                  <a:cubicBezTo>
                    <a:pt x="374" y="43"/>
                    <a:pt x="464" y="29"/>
                    <a:pt x="465" y="29"/>
                  </a:cubicBezTo>
                  <a:cubicBezTo>
                    <a:pt x="528" y="22"/>
                    <a:pt x="539" y="20"/>
                    <a:pt x="541" y="20"/>
                  </a:cubicBezTo>
                  <a:cubicBezTo>
                    <a:pt x="547" y="19"/>
                    <a:pt x="547" y="19"/>
                    <a:pt x="547" y="19"/>
                  </a:cubicBezTo>
                  <a:cubicBezTo>
                    <a:pt x="565" y="18"/>
                    <a:pt x="584" y="17"/>
                    <a:pt x="604" y="17"/>
                  </a:cubicBezTo>
                  <a:cubicBezTo>
                    <a:pt x="643" y="17"/>
                    <a:pt x="686" y="20"/>
                    <a:pt x="731" y="27"/>
                  </a:cubicBezTo>
                  <a:cubicBezTo>
                    <a:pt x="731" y="27"/>
                    <a:pt x="795" y="36"/>
                    <a:pt x="795" y="36"/>
                  </a:cubicBezTo>
                  <a:cubicBezTo>
                    <a:pt x="875" y="49"/>
                    <a:pt x="875" y="49"/>
                    <a:pt x="875" y="49"/>
                  </a:cubicBezTo>
                  <a:cubicBezTo>
                    <a:pt x="886" y="51"/>
                    <a:pt x="900" y="52"/>
                    <a:pt x="913" y="52"/>
                  </a:cubicBezTo>
                  <a:cubicBezTo>
                    <a:pt x="949" y="52"/>
                    <a:pt x="974" y="44"/>
                    <a:pt x="992" y="27"/>
                  </a:cubicBezTo>
                  <a:cubicBezTo>
                    <a:pt x="995" y="23"/>
                    <a:pt x="999" y="19"/>
                    <a:pt x="1002" y="15"/>
                  </a:cubicBezTo>
                  <a:cubicBezTo>
                    <a:pt x="1011" y="4"/>
                    <a:pt x="1011" y="4"/>
                    <a:pt x="1011" y="4"/>
                  </a:cubicBezTo>
                  <a:cubicBezTo>
                    <a:pt x="1095" y="115"/>
                    <a:pt x="1095" y="115"/>
                    <a:pt x="1095" y="115"/>
                  </a:cubicBezTo>
                  <a:cubicBezTo>
                    <a:pt x="1099" y="113"/>
                    <a:pt x="1099" y="113"/>
                    <a:pt x="1099" y="113"/>
                  </a:cubicBezTo>
                  <a:cubicBezTo>
                    <a:pt x="1112" y="108"/>
                    <a:pt x="1131" y="101"/>
                    <a:pt x="1155" y="92"/>
                  </a:cubicBezTo>
                  <a:cubicBezTo>
                    <a:pt x="1155" y="92"/>
                    <a:pt x="1167" y="88"/>
                    <a:pt x="1171" y="87"/>
                  </a:cubicBezTo>
                  <a:cubicBezTo>
                    <a:pt x="1202" y="75"/>
                    <a:pt x="1227" y="68"/>
                    <a:pt x="1248" y="63"/>
                  </a:cubicBezTo>
                  <a:cubicBezTo>
                    <a:pt x="1264" y="60"/>
                    <a:pt x="1264" y="60"/>
                    <a:pt x="1264" y="60"/>
                  </a:cubicBezTo>
                  <a:cubicBezTo>
                    <a:pt x="1257" y="75"/>
                    <a:pt x="1257" y="75"/>
                    <a:pt x="1257" y="75"/>
                  </a:cubicBezTo>
                  <a:cubicBezTo>
                    <a:pt x="1252" y="88"/>
                    <a:pt x="1247" y="98"/>
                    <a:pt x="1241" y="106"/>
                  </a:cubicBezTo>
                  <a:cubicBezTo>
                    <a:pt x="1231" y="122"/>
                    <a:pt x="1231" y="122"/>
                    <a:pt x="1231" y="122"/>
                  </a:cubicBezTo>
                  <a:cubicBezTo>
                    <a:pt x="1248" y="115"/>
                    <a:pt x="1248" y="115"/>
                    <a:pt x="1248" y="115"/>
                  </a:cubicBezTo>
                  <a:cubicBezTo>
                    <a:pt x="1249" y="115"/>
                    <a:pt x="1261" y="110"/>
                    <a:pt x="1271" y="106"/>
                  </a:cubicBezTo>
                  <a:cubicBezTo>
                    <a:pt x="1260" y="126"/>
                    <a:pt x="1260" y="126"/>
                    <a:pt x="1260" y="126"/>
                  </a:cubicBezTo>
                  <a:cubicBezTo>
                    <a:pt x="1254" y="137"/>
                    <a:pt x="1232" y="172"/>
                    <a:pt x="1212" y="187"/>
                  </a:cubicBezTo>
                  <a:cubicBezTo>
                    <a:pt x="1207" y="191"/>
                    <a:pt x="1207" y="191"/>
                    <a:pt x="1207" y="191"/>
                  </a:cubicBezTo>
                  <a:cubicBezTo>
                    <a:pt x="1210" y="195"/>
                    <a:pt x="1210" y="195"/>
                    <a:pt x="1210" y="195"/>
                  </a:cubicBezTo>
                  <a:cubicBezTo>
                    <a:pt x="1210" y="195"/>
                    <a:pt x="1211" y="196"/>
                    <a:pt x="1211" y="196"/>
                  </a:cubicBezTo>
                  <a:cubicBezTo>
                    <a:pt x="1213" y="199"/>
                    <a:pt x="1214" y="205"/>
                    <a:pt x="1214" y="210"/>
                  </a:cubicBezTo>
                  <a:cubicBezTo>
                    <a:pt x="1214" y="216"/>
                    <a:pt x="1213" y="221"/>
                    <a:pt x="1211" y="225"/>
                  </a:cubicBezTo>
                  <a:cubicBezTo>
                    <a:pt x="1209" y="230"/>
                    <a:pt x="1205" y="236"/>
                    <a:pt x="1199" y="243"/>
                  </a:cubicBezTo>
                  <a:cubicBezTo>
                    <a:pt x="1195" y="247"/>
                    <a:pt x="1195" y="247"/>
                    <a:pt x="1195" y="247"/>
                  </a:cubicBezTo>
                  <a:cubicBezTo>
                    <a:pt x="1218" y="276"/>
                    <a:pt x="1218" y="276"/>
                    <a:pt x="1218" y="276"/>
                  </a:cubicBezTo>
                  <a:cubicBezTo>
                    <a:pt x="1213" y="280"/>
                    <a:pt x="1213" y="280"/>
                    <a:pt x="1213" y="280"/>
                  </a:cubicBezTo>
                  <a:cubicBezTo>
                    <a:pt x="1170" y="312"/>
                    <a:pt x="1149" y="363"/>
                    <a:pt x="1149" y="434"/>
                  </a:cubicBezTo>
                  <a:cubicBezTo>
                    <a:pt x="1149" y="436"/>
                    <a:pt x="1149" y="436"/>
                    <a:pt x="1149" y="436"/>
                  </a:cubicBezTo>
                  <a:cubicBezTo>
                    <a:pt x="1149" y="440"/>
                    <a:pt x="1149" y="443"/>
                    <a:pt x="1149" y="447"/>
                  </a:cubicBezTo>
                  <a:cubicBezTo>
                    <a:pt x="1149" y="464"/>
                    <a:pt x="1150" y="481"/>
                    <a:pt x="1152" y="500"/>
                  </a:cubicBezTo>
                  <a:cubicBezTo>
                    <a:pt x="1163" y="569"/>
                    <a:pt x="1163" y="569"/>
                    <a:pt x="1163" y="569"/>
                  </a:cubicBezTo>
                  <a:cubicBezTo>
                    <a:pt x="1171" y="616"/>
                    <a:pt x="1175" y="640"/>
                    <a:pt x="1175" y="641"/>
                  </a:cubicBezTo>
                  <a:cubicBezTo>
                    <a:pt x="1177" y="661"/>
                    <a:pt x="1183" y="714"/>
                    <a:pt x="1183" y="718"/>
                  </a:cubicBezTo>
                  <a:cubicBezTo>
                    <a:pt x="1186" y="783"/>
                    <a:pt x="1186" y="789"/>
                    <a:pt x="1186" y="790"/>
                  </a:cubicBezTo>
                  <a:cubicBezTo>
                    <a:pt x="1186" y="792"/>
                    <a:pt x="1186" y="795"/>
                    <a:pt x="1186" y="798"/>
                  </a:cubicBezTo>
                  <a:cubicBezTo>
                    <a:pt x="1186" y="913"/>
                    <a:pt x="1148" y="1029"/>
                    <a:pt x="1086" y="1101"/>
                  </a:cubicBezTo>
                  <a:cubicBezTo>
                    <a:pt x="1084" y="1103"/>
                    <a:pt x="1084" y="1103"/>
                    <a:pt x="1084" y="1103"/>
                  </a:cubicBezTo>
                  <a:cubicBezTo>
                    <a:pt x="1044" y="1152"/>
                    <a:pt x="989" y="1219"/>
                    <a:pt x="838" y="1272"/>
                  </a:cubicBezTo>
                  <a:cubicBezTo>
                    <a:pt x="754" y="1303"/>
                    <a:pt x="679" y="1333"/>
                    <a:pt x="614" y="1390"/>
                  </a:cubicBezTo>
                  <a:cubicBezTo>
                    <a:pt x="614" y="1390"/>
                    <a:pt x="614" y="1390"/>
                    <a:pt x="614" y="1390"/>
                  </a:cubicBezTo>
                  <a:cubicBezTo>
                    <a:pt x="611" y="1393"/>
                    <a:pt x="611" y="1393"/>
                    <a:pt x="611" y="1393"/>
                  </a:cubicBezTo>
                  <a:cubicBezTo>
                    <a:pt x="609" y="1395"/>
                    <a:pt x="609" y="1395"/>
                    <a:pt x="609" y="1395"/>
                  </a:cubicBezTo>
                  <a:cubicBezTo>
                    <a:pt x="605" y="1401"/>
                    <a:pt x="605" y="1401"/>
                    <a:pt x="605" y="1401"/>
                  </a:cubicBezTo>
                  <a:lnTo>
                    <a:pt x="601" y="13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17" name="Freeform 32">
              <a:extLst>
                <a:ext uri="{FF2B5EF4-FFF2-40B4-BE49-F238E27FC236}">
                  <a16:creationId xmlns:a16="http://schemas.microsoft.com/office/drawing/2014/main" id="{0A30254D-7806-43F0-A801-9DE9A17AE772}"/>
                </a:ext>
              </a:extLst>
            </p:cNvPr>
            <p:cNvSpPr>
              <a:spLocks noEditPoints="1"/>
            </p:cNvSpPr>
            <p:nvPr userDrawn="1"/>
          </p:nvSpPr>
          <p:spPr bwMode="auto">
            <a:xfrm>
              <a:off x="3429" y="1389"/>
              <a:ext cx="874" cy="964"/>
            </a:xfrm>
            <a:custGeom>
              <a:avLst/>
              <a:gdLst>
                <a:gd name="T0" fmla="*/ 749 w 1290"/>
                <a:gd name="T1" fmla="*/ 675 h 1419"/>
                <a:gd name="T2" fmla="*/ 440 w 1290"/>
                <a:gd name="T3" fmla="*/ 333 h 1419"/>
                <a:gd name="T4" fmla="*/ 318 w 1290"/>
                <a:gd name="T5" fmla="*/ 282 h 1419"/>
                <a:gd name="T6" fmla="*/ 512 w 1290"/>
                <a:gd name="T7" fmla="*/ 271 h 1419"/>
                <a:gd name="T8" fmla="*/ 861 w 1290"/>
                <a:gd name="T9" fmla="*/ 775 h 1419"/>
                <a:gd name="T10" fmla="*/ 645 w 1290"/>
                <a:gd name="T11" fmla="*/ 693 h 1419"/>
                <a:gd name="T12" fmla="*/ 543 w 1290"/>
                <a:gd name="T13" fmla="*/ 673 h 1419"/>
                <a:gd name="T14" fmla="*/ 935 w 1290"/>
                <a:gd name="T15" fmla="*/ 783 h 1419"/>
                <a:gd name="T16" fmla="*/ 652 w 1290"/>
                <a:gd name="T17" fmla="*/ 507 h 1419"/>
                <a:gd name="T18" fmla="*/ 557 w 1290"/>
                <a:gd name="T19" fmla="*/ 529 h 1419"/>
                <a:gd name="T20" fmla="*/ 692 w 1290"/>
                <a:gd name="T21" fmla="*/ 506 h 1419"/>
                <a:gd name="T22" fmla="*/ 356 w 1290"/>
                <a:gd name="T23" fmla="*/ 342 h 1419"/>
                <a:gd name="T24" fmla="*/ 1004 w 1290"/>
                <a:gd name="T25" fmla="*/ 332 h 1419"/>
                <a:gd name="T26" fmla="*/ 1016 w 1290"/>
                <a:gd name="T27" fmla="*/ 287 h 1419"/>
                <a:gd name="T28" fmla="*/ 350 w 1290"/>
                <a:gd name="T29" fmla="*/ 337 h 1419"/>
                <a:gd name="T30" fmla="*/ 675 w 1290"/>
                <a:gd name="T31" fmla="*/ 254 h 1419"/>
                <a:gd name="T32" fmla="*/ 270 w 1290"/>
                <a:gd name="T33" fmla="*/ 239 h 1419"/>
                <a:gd name="T34" fmla="*/ 691 w 1290"/>
                <a:gd name="T35" fmla="*/ 229 h 1419"/>
                <a:gd name="T36" fmla="*/ 626 w 1290"/>
                <a:gd name="T37" fmla="*/ 248 h 1419"/>
                <a:gd name="T38" fmla="*/ 641 w 1290"/>
                <a:gd name="T39" fmla="*/ 229 h 1419"/>
                <a:gd name="T40" fmla="*/ 1076 w 1290"/>
                <a:gd name="T41" fmla="*/ 236 h 1419"/>
                <a:gd name="T42" fmla="*/ 600 w 1290"/>
                <a:gd name="T43" fmla="*/ 199 h 1419"/>
                <a:gd name="T44" fmla="*/ 953 w 1290"/>
                <a:gd name="T45" fmla="*/ 204 h 1419"/>
                <a:gd name="T46" fmla="*/ 572 w 1290"/>
                <a:gd name="T47" fmla="*/ 194 h 1419"/>
                <a:gd name="T48" fmla="*/ 1198 w 1290"/>
                <a:gd name="T49" fmla="*/ 148 h 1419"/>
                <a:gd name="T50" fmla="*/ 808 w 1290"/>
                <a:gd name="T51" fmla="*/ 336 h 1419"/>
                <a:gd name="T52" fmla="*/ 839 w 1290"/>
                <a:gd name="T53" fmla="*/ 188 h 1419"/>
                <a:gd name="T54" fmla="*/ 1180 w 1290"/>
                <a:gd name="T55" fmla="*/ 797 h 1419"/>
                <a:gd name="T56" fmla="*/ 26 w 1290"/>
                <a:gd name="T57" fmla="*/ 281 h 1419"/>
                <a:gd name="T58" fmla="*/ 91 w 1290"/>
                <a:gd name="T59" fmla="*/ 731 h 1419"/>
                <a:gd name="T60" fmla="*/ 1149 w 1290"/>
                <a:gd name="T61" fmla="*/ 324 h 1419"/>
                <a:gd name="T62" fmla="*/ 671 w 1290"/>
                <a:gd name="T63" fmla="*/ 473 h 1419"/>
                <a:gd name="T64" fmla="*/ 584 w 1290"/>
                <a:gd name="T65" fmla="*/ 402 h 1419"/>
                <a:gd name="T66" fmla="*/ 802 w 1290"/>
                <a:gd name="T67" fmla="*/ 969 h 1419"/>
                <a:gd name="T68" fmla="*/ 945 w 1290"/>
                <a:gd name="T69" fmla="*/ 1033 h 1419"/>
                <a:gd name="T70" fmla="*/ 781 w 1290"/>
                <a:gd name="T71" fmla="*/ 1037 h 1419"/>
                <a:gd name="T72" fmla="*/ 581 w 1290"/>
                <a:gd name="T73" fmla="*/ 714 h 1419"/>
                <a:gd name="T74" fmla="*/ 798 w 1290"/>
                <a:gd name="T75" fmla="*/ 868 h 1419"/>
                <a:gd name="T76" fmla="*/ 943 w 1290"/>
                <a:gd name="T77" fmla="*/ 892 h 1419"/>
                <a:gd name="T78" fmla="*/ 576 w 1290"/>
                <a:gd name="T79" fmla="*/ 320 h 1419"/>
                <a:gd name="T80" fmla="*/ 563 w 1290"/>
                <a:gd name="T81" fmla="*/ 262 h 1419"/>
                <a:gd name="T82" fmla="*/ 636 w 1290"/>
                <a:gd name="T83" fmla="*/ 271 h 1419"/>
                <a:gd name="T84" fmla="*/ 708 w 1290"/>
                <a:gd name="T85" fmla="*/ 1000 h 1419"/>
                <a:gd name="T86" fmla="*/ 519 w 1290"/>
                <a:gd name="T87" fmla="*/ 720 h 1419"/>
                <a:gd name="T88" fmla="*/ 480 w 1290"/>
                <a:gd name="T89" fmla="*/ 486 h 1419"/>
                <a:gd name="T90" fmla="*/ 840 w 1290"/>
                <a:gd name="T91" fmla="*/ 494 h 1419"/>
                <a:gd name="T92" fmla="*/ 687 w 1290"/>
                <a:gd name="T93" fmla="*/ 474 h 1419"/>
                <a:gd name="T94" fmla="*/ 958 w 1290"/>
                <a:gd name="T95" fmla="*/ 412 h 1419"/>
                <a:gd name="T96" fmla="*/ 1084 w 1290"/>
                <a:gd name="T97" fmla="*/ 383 h 1419"/>
                <a:gd name="T98" fmla="*/ 554 w 1290"/>
                <a:gd name="T99" fmla="*/ 403 h 1419"/>
                <a:gd name="T100" fmla="*/ 304 w 1290"/>
                <a:gd name="T101" fmla="*/ 381 h 1419"/>
                <a:gd name="T102" fmla="*/ 865 w 1290"/>
                <a:gd name="T103" fmla="*/ 410 h 1419"/>
                <a:gd name="T104" fmla="*/ 861 w 1290"/>
                <a:gd name="T105" fmla="*/ 378 h 1419"/>
                <a:gd name="T106" fmla="*/ 554 w 1290"/>
                <a:gd name="T107" fmla="*/ 44 h 1419"/>
                <a:gd name="T108" fmla="*/ 1047 w 1290"/>
                <a:gd name="T109" fmla="*/ 140 h 1419"/>
                <a:gd name="T110" fmla="*/ 186 w 1290"/>
                <a:gd name="T111" fmla="*/ 138 h 1419"/>
                <a:gd name="T112" fmla="*/ 1018 w 1290"/>
                <a:gd name="T113" fmla="*/ 5 h 1419"/>
                <a:gd name="T114" fmla="*/ 472 w 1290"/>
                <a:gd name="T115" fmla="*/ 34 h 1419"/>
                <a:gd name="T116" fmla="*/ 0 w 1290"/>
                <a:gd name="T117" fmla="*/ 283 h 1419"/>
                <a:gd name="T118" fmla="*/ 31 w 1290"/>
                <a:gd name="T119" fmla="*/ 824 h 1419"/>
                <a:gd name="T120" fmla="*/ 625 w 1290"/>
                <a:gd name="T121" fmla="*/ 1405 h 1419"/>
                <a:gd name="T122" fmla="*/ 1162 w 1290"/>
                <a:gd name="T123" fmla="*/ 458 h 1419"/>
                <a:gd name="T124" fmla="*/ 1290 w 1290"/>
                <a:gd name="T125" fmla="*/ 105 h 1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90" h="1419">
                  <a:moveTo>
                    <a:pt x="445" y="234"/>
                  </a:moveTo>
                  <a:cubicBezTo>
                    <a:pt x="411" y="216"/>
                    <a:pt x="362" y="217"/>
                    <a:pt x="334" y="210"/>
                  </a:cubicBezTo>
                  <a:cubicBezTo>
                    <a:pt x="306" y="203"/>
                    <a:pt x="302" y="201"/>
                    <a:pt x="302" y="201"/>
                  </a:cubicBezTo>
                  <a:cubicBezTo>
                    <a:pt x="313" y="203"/>
                    <a:pt x="323" y="206"/>
                    <a:pt x="335" y="208"/>
                  </a:cubicBezTo>
                  <a:cubicBezTo>
                    <a:pt x="373" y="212"/>
                    <a:pt x="414" y="214"/>
                    <a:pt x="445" y="228"/>
                  </a:cubicBezTo>
                  <a:cubicBezTo>
                    <a:pt x="463" y="235"/>
                    <a:pt x="473" y="253"/>
                    <a:pt x="477" y="272"/>
                  </a:cubicBezTo>
                  <a:cubicBezTo>
                    <a:pt x="470" y="257"/>
                    <a:pt x="459" y="242"/>
                    <a:pt x="445" y="234"/>
                  </a:cubicBezTo>
                  <a:moveTo>
                    <a:pt x="752" y="668"/>
                  </a:moveTo>
                  <a:cubicBezTo>
                    <a:pt x="781" y="704"/>
                    <a:pt x="783" y="704"/>
                    <a:pt x="807" y="728"/>
                  </a:cubicBezTo>
                  <a:cubicBezTo>
                    <a:pt x="794" y="722"/>
                    <a:pt x="765" y="695"/>
                    <a:pt x="749" y="675"/>
                  </a:cubicBezTo>
                  <a:cubicBezTo>
                    <a:pt x="725" y="645"/>
                    <a:pt x="714" y="619"/>
                    <a:pt x="710" y="591"/>
                  </a:cubicBezTo>
                  <a:cubicBezTo>
                    <a:pt x="710" y="591"/>
                    <a:pt x="724" y="632"/>
                    <a:pt x="752" y="668"/>
                  </a:cubicBezTo>
                  <a:moveTo>
                    <a:pt x="562" y="345"/>
                  </a:moveTo>
                  <a:cubicBezTo>
                    <a:pt x="539" y="342"/>
                    <a:pt x="519" y="352"/>
                    <a:pt x="501" y="375"/>
                  </a:cubicBezTo>
                  <a:cubicBezTo>
                    <a:pt x="478" y="382"/>
                    <a:pt x="464" y="391"/>
                    <a:pt x="447" y="409"/>
                  </a:cubicBezTo>
                  <a:cubicBezTo>
                    <a:pt x="434" y="405"/>
                    <a:pt x="419" y="397"/>
                    <a:pt x="415" y="394"/>
                  </a:cubicBezTo>
                  <a:cubicBezTo>
                    <a:pt x="418" y="387"/>
                    <a:pt x="422" y="382"/>
                    <a:pt x="429" y="379"/>
                  </a:cubicBezTo>
                  <a:cubicBezTo>
                    <a:pt x="423" y="376"/>
                    <a:pt x="413" y="371"/>
                    <a:pt x="415" y="364"/>
                  </a:cubicBezTo>
                  <a:cubicBezTo>
                    <a:pt x="418" y="352"/>
                    <a:pt x="434" y="359"/>
                    <a:pt x="452" y="352"/>
                  </a:cubicBezTo>
                  <a:cubicBezTo>
                    <a:pt x="445" y="348"/>
                    <a:pt x="436" y="343"/>
                    <a:pt x="440" y="333"/>
                  </a:cubicBezTo>
                  <a:cubicBezTo>
                    <a:pt x="443" y="323"/>
                    <a:pt x="459" y="324"/>
                    <a:pt x="471" y="327"/>
                  </a:cubicBezTo>
                  <a:cubicBezTo>
                    <a:pt x="464" y="321"/>
                    <a:pt x="463" y="309"/>
                    <a:pt x="470" y="304"/>
                  </a:cubicBezTo>
                  <a:cubicBezTo>
                    <a:pt x="478" y="300"/>
                    <a:pt x="494" y="301"/>
                    <a:pt x="494" y="301"/>
                  </a:cubicBezTo>
                  <a:cubicBezTo>
                    <a:pt x="494" y="293"/>
                    <a:pt x="501" y="287"/>
                    <a:pt x="505" y="280"/>
                  </a:cubicBezTo>
                  <a:cubicBezTo>
                    <a:pt x="498" y="282"/>
                    <a:pt x="493" y="291"/>
                    <a:pt x="491" y="297"/>
                  </a:cubicBezTo>
                  <a:cubicBezTo>
                    <a:pt x="468" y="295"/>
                    <a:pt x="457" y="306"/>
                    <a:pt x="463" y="321"/>
                  </a:cubicBezTo>
                  <a:cubicBezTo>
                    <a:pt x="452" y="318"/>
                    <a:pt x="440" y="320"/>
                    <a:pt x="436" y="330"/>
                  </a:cubicBezTo>
                  <a:cubicBezTo>
                    <a:pt x="408" y="313"/>
                    <a:pt x="365" y="301"/>
                    <a:pt x="335" y="299"/>
                  </a:cubicBezTo>
                  <a:cubicBezTo>
                    <a:pt x="331" y="299"/>
                    <a:pt x="329" y="299"/>
                    <a:pt x="325" y="298"/>
                  </a:cubicBezTo>
                  <a:cubicBezTo>
                    <a:pt x="322" y="295"/>
                    <a:pt x="319" y="286"/>
                    <a:pt x="318" y="282"/>
                  </a:cubicBezTo>
                  <a:cubicBezTo>
                    <a:pt x="314" y="269"/>
                    <a:pt x="308" y="251"/>
                    <a:pt x="295" y="245"/>
                  </a:cubicBezTo>
                  <a:cubicBezTo>
                    <a:pt x="323" y="249"/>
                    <a:pt x="397" y="263"/>
                    <a:pt x="443" y="282"/>
                  </a:cubicBezTo>
                  <a:cubicBezTo>
                    <a:pt x="409" y="257"/>
                    <a:pt x="317" y="245"/>
                    <a:pt x="261" y="231"/>
                  </a:cubicBezTo>
                  <a:cubicBezTo>
                    <a:pt x="219" y="222"/>
                    <a:pt x="162" y="204"/>
                    <a:pt x="126" y="179"/>
                  </a:cubicBezTo>
                  <a:cubicBezTo>
                    <a:pt x="106" y="164"/>
                    <a:pt x="95" y="148"/>
                    <a:pt x="93" y="129"/>
                  </a:cubicBezTo>
                  <a:cubicBezTo>
                    <a:pt x="118" y="138"/>
                    <a:pt x="140" y="143"/>
                    <a:pt x="169" y="149"/>
                  </a:cubicBezTo>
                  <a:cubicBezTo>
                    <a:pt x="189" y="153"/>
                    <a:pt x="205" y="156"/>
                    <a:pt x="233" y="162"/>
                  </a:cubicBezTo>
                  <a:cubicBezTo>
                    <a:pt x="260" y="167"/>
                    <a:pt x="298" y="179"/>
                    <a:pt x="298" y="179"/>
                  </a:cubicBezTo>
                  <a:cubicBezTo>
                    <a:pt x="358" y="196"/>
                    <a:pt x="425" y="185"/>
                    <a:pt x="483" y="205"/>
                  </a:cubicBezTo>
                  <a:cubicBezTo>
                    <a:pt x="509" y="215"/>
                    <a:pt x="508" y="247"/>
                    <a:pt x="512" y="271"/>
                  </a:cubicBezTo>
                  <a:cubicBezTo>
                    <a:pt x="518" y="277"/>
                    <a:pt x="518" y="277"/>
                    <a:pt x="518" y="277"/>
                  </a:cubicBezTo>
                  <a:cubicBezTo>
                    <a:pt x="518" y="311"/>
                    <a:pt x="535" y="325"/>
                    <a:pt x="562" y="345"/>
                  </a:cubicBezTo>
                  <a:moveTo>
                    <a:pt x="774" y="670"/>
                  </a:moveTo>
                  <a:cubicBezTo>
                    <a:pt x="803" y="705"/>
                    <a:pt x="830" y="724"/>
                    <a:pt x="836" y="728"/>
                  </a:cubicBezTo>
                  <a:cubicBezTo>
                    <a:pt x="836" y="728"/>
                    <a:pt x="796" y="691"/>
                    <a:pt x="788" y="676"/>
                  </a:cubicBezTo>
                  <a:cubicBezTo>
                    <a:pt x="855" y="728"/>
                    <a:pt x="908" y="749"/>
                    <a:pt x="933" y="767"/>
                  </a:cubicBezTo>
                  <a:cubicBezTo>
                    <a:pt x="923" y="765"/>
                    <a:pt x="912" y="764"/>
                    <a:pt x="906" y="771"/>
                  </a:cubicBezTo>
                  <a:cubicBezTo>
                    <a:pt x="901" y="779"/>
                    <a:pt x="905" y="791"/>
                    <a:pt x="901" y="802"/>
                  </a:cubicBezTo>
                  <a:cubicBezTo>
                    <a:pt x="899" y="810"/>
                    <a:pt x="894" y="811"/>
                    <a:pt x="891" y="811"/>
                  </a:cubicBezTo>
                  <a:cubicBezTo>
                    <a:pt x="886" y="780"/>
                    <a:pt x="861" y="775"/>
                    <a:pt x="861" y="775"/>
                  </a:cubicBezTo>
                  <a:cubicBezTo>
                    <a:pt x="867" y="782"/>
                    <a:pt x="875" y="790"/>
                    <a:pt x="877" y="801"/>
                  </a:cubicBezTo>
                  <a:cubicBezTo>
                    <a:pt x="853" y="797"/>
                    <a:pt x="809" y="770"/>
                    <a:pt x="809" y="769"/>
                  </a:cubicBezTo>
                  <a:cubicBezTo>
                    <a:pt x="786" y="771"/>
                    <a:pt x="758" y="768"/>
                    <a:pt x="743" y="758"/>
                  </a:cubicBezTo>
                  <a:cubicBezTo>
                    <a:pt x="726" y="747"/>
                    <a:pt x="761" y="745"/>
                    <a:pt x="747" y="734"/>
                  </a:cubicBezTo>
                  <a:cubicBezTo>
                    <a:pt x="740" y="729"/>
                    <a:pt x="733" y="734"/>
                    <a:pt x="728" y="726"/>
                  </a:cubicBezTo>
                  <a:cubicBezTo>
                    <a:pt x="724" y="721"/>
                    <a:pt x="737" y="709"/>
                    <a:pt x="732" y="698"/>
                  </a:cubicBezTo>
                  <a:cubicBezTo>
                    <a:pt x="728" y="690"/>
                    <a:pt x="721" y="691"/>
                    <a:pt x="715" y="696"/>
                  </a:cubicBezTo>
                  <a:cubicBezTo>
                    <a:pt x="709" y="702"/>
                    <a:pt x="705" y="725"/>
                    <a:pt x="687" y="721"/>
                  </a:cubicBezTo>
                  <a:cubicBezTo>
                    <a:pt x="677" y="718"/>
                    <a:pt x="680" y="700"/>
                    <a:pt x="669" y="692"/>
                  </a:cubicBezTo>
                  <a:cubicBezTo>
                    <a:pt x="661" y="686"/>
                    <a:pt x="651" y="686"/>
                    <a:pt x="645" y="693"/>
                  </a:cubicBezTo>
                  <a:cubicBezTo>
                    <a:pt x="637" y="700"/>
                    <a:pt x="639" y="711"/>
                    <a:pt x="639" y="711"/>
                  </a:cubicBezTo>
                  <a:cubicBezTo>
                    <a:pt x="618" y="669"/>
                    <a:pt x="638" y="578"/>
                    <a:pt x="638" y="578"/>
                  </a:cubicBezTo>
                  <a:cubicBezTo>
                    <a:pt x="616" y="637"/>
                    <a:pt x="616" y="688"/>
                    <a:pt x="633" y="719"/>
                  </a:cubicBezTo>
                  <a:cubicBezTo>
                    <a:pt x="628" y="716"/>
                    <a:pt x="619" y="707"/>
                    <a:pt x="616" y="702"/>
                  </a:cubicBezTo>
                  <a:cubicBezTo>
                    <a:pt x="612" y="691"/>
                    <a:pt x="605" y="676"/>
                    <a:pt x="606" y="661"/>
                  </a:cubicBezTo>
                  <a:cubicBezTo>
                    <a:pt x="593" y="684"/>
                    <a:pt x="619" y="727"/>
                    <a:pt x="609" y="727"/>
                  </a:cubicBezTo>
                  <a:cubicBezTo>
                    <a:pt x="600" y="727"/>
                    <a:pt x="600" y="710"/>
                    <a:pt x="589" y="705"/>
                  </a:cubicBezTo>
                  <a:cubicBezTo>
                    <a:pt x="578" y="699"/>
                    <a:pt x="574" y="709"/>
                    <a:pt x="570" y="705"/>
                  </a:cubicBezTo>
                  <a:cubicBezTo>
                    <a:pt x="565" y="701"/>
                    <a:pt x="588" y="684"/>
                    <a:pt x="568" y="672"/>
                  </a:cubicBezTo>
                  <a:cubicBezTo>
                    <a:pt x="557" y="666"/>
                    <a:pt x="552" y="678"/>
                    <a:pt x="543" y="673"/>
                  </a:cubicBezTo>
                  <a:cubicBezTo>
                    <a:pt x="534" y="668"/>
                    <a:pt x="522" y="670"/>
                    <a:pt x="522" y="670"/>
                  </a:cubicBezTo>
                  <a:cubicBezTo>
                    <a:pt x="518" y="649"/>
                    <a:pt x="544" y="556"/>
                    <a:pt x="544" y="556"/>
                  </a:cubicBezTo>
                  <a:cubicBezTo>
                    <a:pt x="560" y="564"/>
                    <a:pt x="582" y="551"/>
                    <a:pt x="582" y="551"/>
                  </a:cubicBezTo>
                  <a:cubicBezTo>
                    <a:pt x="593" y="573"/>
                    <a:pt x="617" y="555"/>
                    <a:pt x="627" y="547"/>
                  </a:cubicBezTo>
                  <a:cubicBezTo>
                    <a:pt x="635" y="540"/>
                    <a:pt x="637" y="535"/>
                    <a:pt x="646" y="531"/>
                  </a:cubicBezTo>
                  <a:cubicBezTo>
                    <a:pt x="656" y="526"/>
                    <a:pt x="667" y="533"/>
                    <a:pt x="677" y="528"/>
                  </a:cubicBezTo>
                  <a:cubicBezTo>
                    <a:pt x="688" y="524"/>
                    <a:pt x="691" y="517"/>
                    <a:pt x="691" y="517"/>
                  </a:cubicBezTo>
                  <a:cubicBezTo>
                    <a:pt x="704" y="529"/>
                    <a:pt x="721" y="574"/>
                    <a:pt x="728" y="589"/>
                  </a:cubicBezTo>
                  <a:cubicBezTo>
                    <a:pt x="751" y="640"/>
                    <a:pt x="774" y="670"/>
                    <a:pt x="774" y="670"/>
                  </a:cubicBezTo>
                  <a:moveTo>
                    <a:pt x="935" y="783"/>
                  </a:moveTo>
                  <a:cubicBezTo>
                    <a:pt x="937" y="794"/>
                    <a:pt x="923" y="801"/>
                    <a:pt x="913" y="802"/>
                  </a:cubicBezTo>
                  <a:cubicBezTo>
                    <a:pt x="910" y="803"/>
                    <a:pt x="910" y="803"/>
                    <a:pt x="910" y="803"/>
                  </a:cubicBezTo>
                  <a:cubicBezTo>
                    <a:pt x="910" y="793"/>
                    <a:pt x="908" y="774"/>
                    <a:pt x="918" y="772"/>
                  </a:cubicBezTo>
                  <a:cubicBezTo>
                    <a:pt x="929" y="770"/>
                    <a:pt x="933" y="775"/>
                    <a:pt x="935" y="783"/>
                  </a:cubicBezTo>
                  <a:moveTo>
                    <a:pt x="692" y="506"/>
                  </a:moveTo>
                  <a:cubicBezTo>
                    <a:pt x="686" y="507"/>
                    <a:pt x="690" y="510"/>
                    <a:pt x="676" y="520"/>
                  </a:cubicBezTo>
                  <a:cubicBezTo>
                    <a:pt x="673" y="522"/>
                    <a:pt x="663" y="524"/>
                    <a:pt x="655" y="523"/>
                  </a:cubicBezTo>
                  <a:cubicBezTo>
                    <a:pt x="657" y="519"/>
                    <a:pt x="661" y="515"/>
                    <a:pt x="656" y="505"/>
                  </a:cubicBezTo>
                  <a:cubicBezTo>
                    <a:pt x="651" y="495"/>
                    <a:pt x="643" y="492"/>
                    <a:pt x="639" y="492"/>
                  </a:cubicBezTo>
                  <a:cubicBezTo>
                    <a:pt x="645" y="496"/>
                    <a:pt x="649" y="501"/>
                    <a:pt x="652" y="507"/>
                  </a:cubicBezTo>
                  <a:cubicBezTo>
                    <a:pt x="654" y="512"/>
                    <a:pt x="653" y="518"/>
                    <a:pt x="648" y="522"/>
                  </a:cubicBezTo>
                  <a:cubicBezTo>
                    <a:pt x="644" y="523"/>
                    <a:pt x="638" y="526"/>
                    <a:pt x="635" y="530"/>
                  </a:cubicBezTo>
                  <a:cubicBezTo>
                    <a:pt x="638" y="517"/>
                    <a:pt x="627" y="498"/>
                    <a:pt x="617" y="495"/>
                  </a:cubicBezTo>
                  <a:cubicBezTo>
                    <a:pt x="626" y="507"/>
                    <a:pt x="633" y="514"/>
                    <a:pt x="628" y="534"/>
                  </a:cubicBezTo>
                  <a:cubicBezTo>
                    <a:pt x="625" y="540"/>
                    <a:pt x="599" y="558"/>
                    <a:pt x="592" y="552"/>
                  </a:cubicBezTo>
                  <a:cubicBezTo>
                    <a:pt x="579" y="541"/>
                    <a:pt x="589" y="532"/>
                    <a:pt x="585" y="519"/>
                  </a:cubicBezTo>
                  <a:cubicBezTo>
                    <a:pt x="583" y="517"/>
                    <a:pt x="583" y="514"/>
                    <a:pt x="581" y="515"/>
                  </a:cubicBezTo>
                  <a:cubicBezTo>
                    <a:pt x="584" y="527"/>
                    <a:pt x="579" y="532"/>
                    <a:pt x="580" y="545"/>
                  </a:cubicBezTo>
                  <a:cubicBezTo>
                    <a:pt x="571" y="548"/>
                    <a:pt x="567" y="549"/>
                    <a:pt x="561" y="548"/>
                  </a:cubicBezTo>
                  <a:cubicBezTo>
                    <a:pt x="558" y="545"/>
                    <a:pt x="555" y="539"/>
                    <a:pt x="557" y="529"/>
                  </a:cubicBezTo>
                  <a:cubicBezTo>
                    <a:pt x="559" y="520"/>
                    <a:pt x="567" y="508"/>
                    <a:pt x="574" y="498"/>
                  </a:cubicBezTo>
                  <a:cubicBezTo>
                    <a:pt x="574" y="498"/>
                    <a:pt x="570" y="500"/>
                    <a:pt x="567" y="503"/>
                  </a:cubicBezTo>
                  <a:cubicBezTo>
                    <a:pt x="555" y="514"/>
                    <a:pt x="550" y="527"/>
                    <a:pt x="550" y="537"/>
                  </a:cubicBezTo>
                  <a:cubicBezTo>
                    <a:pt x="551" y="541"/>
                    <a:pt x="551" y="545"/>
                    <a:pt x="555" y="548"/>
                  </a:cubicBezTo>
                  <a:cubicBezTo>
                    <a:pt x="552" y="548"/>
                    <a:pt x="540" y="548"/>
                    <a:pt x="537" y="541"/>
                  </a:cubicBezTo>
                  <a:cubicBezTo>
                    <a:pt x="530" y="527"/>
                    <a:pt x="540" y="514"/>
                    <a:pt x="547" y="505"/>
                  </a:cubicBezTo>
                  <a:cubicBezTo>
                    <a:pt x="554" y="497"/>
                    <a:pt x="564" y="492"/>
                    <a:pt x="564" y="492"/>
                  </a:cubicBezTo>
                  <a:cubicBezTo>
                    <a:pt x="579" y="485"/>
                    <a:pt x="602" y="488"/>
                    <a:pt x="618" y="485"/>
                  </a:cubicBezTo>
                  <a:cubicBezTo>
                    <a:pt x="634" y="483"/>
                    <a:pt x="647" y="486"/>
                    <a:pt x="661" y="490"/>
                  </a:cubicBezTo>
                  <a:cubicBezTo>
                    <a:pt x="674" y="494"/>
                    <a:pt x="682" y="499"/>
                    <a:pt x="692" y="506"/>
                  </a:cubicBezTo>
                  <a:moveTo>
                    <a:pt x="416" y="356"/>
                  </a:moveTo>
                  <a:cubicBezTo>
                    <a:pt x="408" y="360"/>
                    <a:pt x="410" y="366"/>
                    <a:pt x="411" y="370"/>
                  </a:cubicBezTo>
                  <a:cubicBezTo>
                    <a:pt x="414" y="376"/>
                    <a:pt x="420" y="379"/>
                    <a:pt x="420" y="379"/>
                  </a:cubicBezTo>
                  <a:cubicBezTo>
                    <a:pt x="417" y="381"/>
                    <a:pt x="412" y="386"/>
                    <a:pt x="409" y="391"/>
                  </a:cubicBezTo>
                  <a:cubicBezTo>
                    <a:pt x="401" y="386"/>
                    <a:pt x="389" y="380"/>
                    <a:pt x="379" y="376"/>
                  </a:cubicBezTo>
                  <a:cubicBezTo>
                    <a:pt x="360" y="365"/>
                    <a:pt x="341" y="358"/>
                    <a:pt x="321" y="360"/>
                  </a:cubicBezTo>
                  <a:cubicBezTo>
                    <a:pt x="316" y="360"/>
                    <a:pt x="303" y="365"/>
                    <a:pt x="299" y="366"/>
                  </a:cubicBezTo>
                  <a:cubicBezTo>
                    <a:pt x="285" y="364"/>
                    <a:pt x="265" y="352"/>
                    <a:pt x="260" y="346"/>
                  </a:cubicBezTo>
                  <a:cubicBezTo>
                    <a:pt x="284" y="349"/>
                    <a:pt x="301" y="348"/>
                    <a:pt x="315" y="348"/>
                  </a:cubicBezTo>
                  <a:cubicBezTo>
                    <a:pt x="340" y="346"/>
                    <a:pt x="356" y="342"/>
                    <a:pt x="356" y="342"/>
                  </a:cubicBezTo>
                  <a:cubicBezTo>
                    <a:pt x="376" y="350"/>
                    <a:pt x="391" y="356"/>
                    <a:pt x="416" y="356"/>
                  </a:cubicBezTo>
                  <a:moveTo>
                    <a:pt x="1138" y="317"/>
                  </a:moveTo>
                  <a:cubicBezTo>
                    <a:pt x="1120" y="376"/>
                    <a:pt x="1068" y="368"/>
                    <a:pt x="1049" y="357"/>
                  </a:cubicBezTo>
                  <a:cubicBezTo>
                    <a:pt x="1068" y="351"/>
                    <a:pt x="1076" y="334"/>
                    <a:pt x="1076" y="334"/>
                  </a:cubicBezTo>
                  <a:cubicBezTo>
                    <a:pt x="1102" y="337"/>
                    <a:pt x="1120" y="332"/>
                    <a:pt x="1138" y="317"/>
                  </a:cubicBezTo>
                  <a:moveTo>
                    <a:pt x="1069" y="333"/>
                  </a:moveTo>
                  <a:cubicBezTo>
                    <a:pt x="1068" y="340"/>
                    <a:pt x="1053" y="351"/>
                    <a:pt x="1038" y="354"/>
                  </a:cubicBezTo>
                  <a:cubicBezTo>
                    <a:pt x="1038" y="354"/>
                    <a:pt x="1036" y="342"/>
                    <a:pt x="1020" y="343"/>
                  </a:cubicBezTo>
                  <a:cubicBezTo>
                    <a:pt x="1011" y="344"/>
                    <a:pt x="1011" y="345"/>
                    <a:pt x="1005" y="347"/>
                  </a:cubicBezTo>
                  <a:cubicBezTo>
                    <a:pt x="1007" y="343"/>
                    <a:pt x="1007" y="337"/>
                    <a:pt x="1004" y="332"/>
                  </a:cubicBezTo>
                  <a:cubicBezTo>
                    <a:pt x="1003" y="331"/>
                    <a:pt x="1002" y="330"/>
                    <a:pt x="1000" y="330"/>
                  </a:cubicBezTo>
                  <a:cubicBezTo>
                    <a:pt x="996" y="330"/>
                    <a:pt x="991" y="331"/>
                    <a:pt x="986" y="334"/>
                  </a:cubicBezTo>
                  <a:cubicBezTo>
                    <a:pt x="981" y="338"/>
                    <a:pt x="975" y="337"/>
                    <a:pt x="971" y="339"/>
                  </a:cubicBezTo>
                  <a:cubicBezTo>
                    <a:pt x="963" y="341"/>
                    <a:pt x="958" y="346"/>
                    <a:pt x="952" y="355"/>
                  </a:cubicBezTo>
                  <a:cubicBezTo>
                    <a:pt x="951" y="356"/>
                    <a:pt x="948" y="355"/>
                    <a:pt x="945" y="355"/>
                  </a:cubicBezTo>
                  <a:cubicBezTo>
                    <a:pt x="941" y="354"/>
                    <a:pt x="880" y="363"/>
                    <a:pt x="880" y="363"/>
                  </a:cubicBezTo>
                  <a:cubicBezTo>
                    <a:pt x="869" y="362"/>
                    <a:pt x="853" y="363"/>
                    <a:pt x="833" y="357"/>
                  </a:cubicBezTo>
                  <a:cubicBezTo>
                    <a:pt x="833" y="357"/>
                    <a:pt x="850" y="349"/>
                    <a:pt x="841" y="334"/>
                  </a:cubicBezTo>
                  <a:cubicBezTo>
                    <a:pt x="841" y="334"/>
                    <a:pt x="923" y="316"/>
                    <a:pt x="955" y="307"/>
                  </a:cubicBezTo>
                  <a:cubicBezTo>
                    <a:pt x="988" y="298"/>
                    <a:pt x="1005" y="292"/>
                    <a:pt x="1016" y="287"/>
                  </a:cubicBezTo>
                  <a:cubicBezTo>
                    <a:pt x="1014" y="294"/>
                    <a:pt x="1022" y="308"/>
                    <a:pt x="1035" y="318"/>
                  </a:cubicBezTo>
                  <a:cubicBezTo>
                    <a:pt x="1044" y="325"/>
                    <a:pt x="1062" y="332"/>
                    <a:pt x="1069" y="333"/>
                  </a:cubicBezTo>
                  <a:moveTo>
                    <a:pt x="435" y="335"/>
                  </a:moveTo>
                  <a:cubicBezTo>
                    <a:pt x="434" y="339"/>
                    <a:pt x="435" y="345"/>
                    <a:pt x="442" y="350"/>
                  </a:cubicBezTo>
                  <a:cubicBezTo>
                    <a:pt x="437" y="351"/>
                    <a:pt x="427" y="351"/>
                    <a:pt x="421" y="353"/>
                  </a:cubicBezTo>
                  <a:cubicBezTo>
                    <a:pt x="385" y="351"/>
                    <a:pt x="349" y="340"/>
                    <a:pt x="328" y="305"/>
                  </a:cubicBezTo>
                  <a:cubicBezTo>
                    <a:pt x="337" y="305"/>
                    <a:pt x="346" y="304"/>
                    <a:pt x="359" y="307"/>
                  </a:cubicBezTo>
                  <a:cubicBezTo>
                    <a:pt x="379" y="312"/>
                    <a:pt x="408" y="320"/>
                    <a:pt x="435" y="335"/>
                  </a:cubicBezTo>
                  <a:moveTo>
                    <a:pt x="322" y="306"/>
                  </a:moveTo>
                  <a:cubicBezTo>
                    <a:pt x="325" y="309"/>
                    <a:pt x="331" y="323"/>
                    <a:pt x="350" y="337"/>
                  </a:cubicBezTo>
                  <a:cubicBezTo>
                    <a:pt x="339" y="340"/>
                    <a:pt x="328" y="341"/>
                    <a:pt x="310" y="342"/>
                  </a:cubicBezTo>
                  <a:cubicBezTo>
                    <a:pt x="287" y="343"/>
                    <a:pt x="266" y="341"/>
                    <a:pt x="266" y="341"/>
                  </a:cubicBezTo>
                  <a:cubicBezTo>
                    <a:pt x="232" y="338"/>
                    <a:pt x="188" y="296"/>
                    <a:pt x="177" y="280"/>
                  </a:cubicBezTo>
                  <a:cubicBezTo>
                    <a:pt x="200" y="293"/>
                    <a:pt x="231" y="302"/>
                    <a:pt x="255" y="305"/>
                  </a:cubicBezTo>
                  <a:cubicBezTo>
                    <a:pt x="279" y="308"/>
                    <a:pt x="302" y="309"/>
                    <a:pt x="322" y="306"/>
                  </a:cubicBezTo>
                  <a:moveTo>
                    <a:pt x="691" y="256"/>
                  </a:moveTo>
                  <a:cubicBezTo>
                    <a:pt x="692" y="256"/>
                    <a:pt x="694" y="255"/>
                    <a:pt x="696" y="255"/>
                  </a:cubicBezTo>
                  <a:cubicBezTo>
                    <a:pt x="698" y="263"/>
                    <a:pt x="689" y="266"/>
                    <a:pt x="684" y="267"/>
                  </a:cubicBezTo>
                  <a:cubicBezTo>
                    <a:pt x="680" y="268"/>
                    <a:pt x="678" y="264"/>
                    <a:pt x="677" y="262"/>
                  </a:cubicBezTo>
                  <a:cubicBezTo>
                    <a:pt x="677" y="259"/>
                    <a:pt x="677" y="256"/>
                    <a:pt x="675" y="254"/>
                  </a:cubicBezTo>
                  <a:cubicBezTo>
                    <a:pt x="675" y="253"/>
                    <a:pt x="675" y="252"/>
                    <a:pt x="677" y="251"/>
                  </a:cubicBezTo>
                  <a:cubicBezTo>
                    <a:pt x="680" y="255"/>
                    <a:pt x="685" y="258"/>
                    <a:pt x="691" y="256"/>
                  </a:cubicBezTo>
                  <a:moveTo>
                    <a:pt x="1189" y="264"/>
                  </a:moveTo>
                  <a:cubicBezTo>
                    <a:pt x="1169" y="293"/>
                    <a:pt x="1130" y="317"/>
                    <a:pt x="1116" y="323"/>
                  </a:cubicBezTo>
                  <a:cubicBezTo>
                    <a:pt x="1105" y="328"/>
                    <a:pt x="1091" y="332"/>
                    <a:pt x="1068" y="326"/>
                  </a:cubicBezTo>
                  <a:cubicBezTo>
                    <a:pt x="1056" y="323"/>
                    <a:pt x="1045" y="318"/>
                    <a:pt x="1037" y="312"/>
                  </a:cubicBezTo>
                  <a:cubicBezTo>
                    <a:pt x="1021" y="299"/>
                    <a:pt x="1022" y="291"/>
                    <a:pt x="1022" y="287"/>
                  </a:cubicBezTo>
                  <a:cubicBezTo>
                    <a:pt x="1023" y="284"/>
                    <a:pt x="1028" y="277"/>
                    <a:pt x="1033" y="279"/>
                  </a:cubicBezTo>
                  <a:cubicBezTo>
                    <a:pt x="1090" y="293"/>
                    <a:pt x="1171" y="276"/>
                    <a:pt x="1189" y="264"/>
                  </a:cubicBezTo>
                  <a:moveTo>
                    <a:pt x="270" y="239"/>
                  </a:moveTo>
                  <a:cubicBezTo>
                    <a:pt x="311" y="246"/>
                    <a:pt x="309" y="283"/>
                    <a:pt x="319" y="299"/>
                  </a:cubicBezTo>
                  <a:cubicBezTo>
                    <a:pt x="284" y="301"/>
                    <a:pt x="269" y="302"/>
                    <a:pt x="242" y="296"/>
                  </a:cubicBezTo>
                  <a:cubicBezTo>
                    <a:pt x="148" y="275"/>
                    <a:pt x="130" y="230"/>
                    <a:pt x="104" y="170"/>
                  </a:cubicBezTo>
                  <a:cubicBezTo>
                    <a:pt x="150" y="211"/>
                    <a:pt x="251" y="236"/>
                    <a:pt x="270" y="239"/>
                  </a:cubicBezTo>
                  <a:moveTo>
                    <a:pt x="698" y="232"/>
                  </a:moveTo>
                  <a:cubicBezTo>
                    <a:pt x="697" y="235"/>
                    <a:pt x="699" y="234"/>
                    <a:pt x="702" y="237"/>
                  </a:cubicBezTo>
                  <a:cubicBezTo>
                    <a:pt x="702" y="242"/>
                    <a:pt x="698" y="246"/>
                    <a:pt x="694" y="249"/>
                  </a:cubicBezTo>
                  <a:cubicBezTo>
                    <a:pt x="690" y="251"/>
                    <a:pt x="684" y="252"/>
                    <a:pt x="680" y="249"/>
                  </a:cubicBezTo>
                  <a:cubicBezTo>
                    <a:pt x="678" y="248"/>
                    <a:pt x="672" y="246"/>
                    <a:pt x="672" y="246"/>
                  </a:cubicBezTo>
                  <a:cubicBezTo>
                    <a:pt x="672" y="237"/>
                    <a:pt x="683" y="232"/>
                    <a:pt x="691" y="229"/>
                  </a:cubicBezTo>
                  <a:cubicBezTo>
                    <a:pt x="694" y="228"/>
                    <a:pt x="697" y="229"/>
                    <a:pt x="698" y="232"/>
                  </a:cubicBezTo>
                  <a:moveTo>
                    <a:pt x="641" y="229"/>
                  </a:moveTo>
                  <a:cubicBezTo>
                    <a:pt x="651" y="232"/>
                    <a:pt x="668" y="249"/>
                    <a:pt x="672" y="257"/>
                  </a:cubicBezTo>
                  <a:cubicBezTo>
                    <a:pt x="673" y="264"/>
                    <a:pt x="670" y="271"/>
                    <a:pt x="666" y="276"/>
                  </a:cubicBezTo>
                  <a:cubicBezTo>
                    <a:pt x="662" y="277"/>
                    <a:pt x="658" y="281"/>
                    <a:pt x="656" y="285"/>
                  </a:cubicBezTo>
                  <a:cubicBezTo>
                    <a:pt x="657" y="281"/>
                    <a:pt x="656" y="277"/>
                    <a:pt x="654" y="274"/>
                  </a:cubicBezTo>
                  <a:cubicBezTo>
                    <a:pt x="650" y="271"/>
                    <a:pt x="645" y="267"/>
                    <a:pt x="644" y="262"/>
                  </a:cubicBezTo>
                  <a:cubicBezTo>
                    <a:pt x="629" y="263"/>
                    <a:pt x="607" y="263"/>
                    <a:pt x="599" y="256"/>
                  </a:cubicBezTo>
                  <a:cubicBezTo>
                    <a:pt x="599" y="253"/>
                    <a:pt x="598" y="250"/>
                    <a:pt x="595" y="247"/>
                  </a:cubicBezTo>
                  <a:cubicBezTo>
                    <a:pt x="599" y="246"/>
                    <a:pt x="617" y="248"/>
                    <a:pt x="626" y="248"/>
                  </a:cubicBezTo>
                  <a:cubicBezTo>
                    <a:pt x="636" y="248"/>
                    <a:pt x="648" y="248"/>
                    <a:pt x="651" y="252"/>
                  </a:cubicBezTo>
                  <a:cubicBezTo>
                    <a:pt x="651" y="254"/>
                    <a:pt x="649" y="254"/>
                    <a:pt x="648" y="254"/>
                  </a:cubicBezTo>
                  <a:cubicBezTo>
                    <a:pt x="647" y="255"/>
                    <a:pt x="646" y="254"/>
                    <a:pt x="645" y="255"/>
                  </a:cubicBezTo>
                  <a:cubicBezTo>
                    <a:pt x="648" y="259"/>
                    <a:pt x="654" y="260"/>
                    <a:pt x="659" y="259"/>
                  </a:cubicBezTo>
                  <a:cubicBezTo>
                    <a:pt x="661" y="257"/>
                    <a:pt x="663" y="255"/>
                    <a:pt x="661" y="251"/>
                  </a:cubicBezTo>
                  <a:cubicBezTo>
                    <a:pt x="658" y="246"/>
                    <a:pt x="652" y="245"/>
                    <a:pt x="644" y="243"/>
                  </a:cubicBezTo>
                  <a:cubicBezTo>
                    <a:pt x="635" y="242"/>
                    <a:pt x="592" y="242"/>
                    <a:pt x="592" y="242"/>
                  </a:cubicBezTo>
                  <a:cubicBezTo>
                    <a:pt x="587" y="237"/>
                    <a:pt x="577" y="229"/>
                    <a:pt x="571" y="226"/>
                  </a:cubicBezTo>
                  <a:cubicBezTo>
                    <a:pt x="570" y="223"/>
                    <a:pt x="574" y="220"/>
                    <a:pt x="576" y="221"/>
                  </a:cubicBezTo>
                  <a:cubicBezTo>
                    <a:pt x="593" y="227"/>
                    <a:pt x="622" y="227"/>
                    <a:pt x="641" y="229"/>
                  </a:cubicBezTo>
                  <a:moveTo>
                    <a:pt x="1076" y="236"/>
                  </a:moveTo>
                  <a:cubicBezTo>
                    <a:pt x="1074" y="244"/>
                    <a:pt x="1061" y="255"/>
                    <a:pt x="1051" y="260"/>
                  </a:cubicBezTo>
                  <a:cubicBezTo>
                    <a:pt x="1040" y="267"/>
                    <a:pt x="1024" y="271"/>
                    <a:pt x="1018" y="279"/>
                  </a:cubicBezTo>
                  <a:cubicBezTo>
                    <a:pt x="1011" y="286"/>
                    <a:pt x="949" y="303"/>
                    <a:pt x="919" y="311"/>
                  </a:cubicBezTo>
                  <a:cubicBezTo>
                    <a:pt x="890" y="318"/>
                    <a:pt x="866" y="325"/>
                    <a:pt x="838" y="329"/>
                  </a:cubicBezTo>
                  <a:cubicBezTo>
                    <a:pt x="833" y="325"/>
                    <a:pt x="825" y="325"/>
                    <a:pt x="819" y="326"/>
                  </a:cubicBezTo>
                  <a:cubicBezTo>
                    <a:pt x="827" y="311"/>
                    <a:pt x="824" y="301"/>
                    <a:pt x="811" y="297"/>
                  </a:cubicBezTo>
                  <a:cubicBezTo>
                    <a:pt x="953" y="246"/>
                    <a:pt x="953" y="246"/>
                    <a:pt x="953" y="246"/>
                  </a:cubicBezTo>
                  <a:cubicBezTo>
                    <a:pt x="979" y="238"/>
                    <a:pt x="1012" y="229"/>
                    <a:pt x="1034" y="228"/>
                  </a:cubicBezTo>
                  <a:cubicBezTo>
                    <a:pt x="1049" y="232"/>
                    <a:pt x="1058" y="236"/>
                    <a:pt x="1076" y="236"/>
                  </a:cubicBezTo>
                  <a:moveTo>
                    <a:pt x="687" y="221"/>
                  </a:moveTo>
                  <a:cubicBezTo>
                    <a:pt x="687" y="223"/>
                    <a:pt x="686" y="224"/>
                    <a:pt x="685" y="226"/>
                  </a:cubicBezTo>
                  <a:cubicBezTo>
                    <a:pt x="684" y="229"/>
                    <a:pt x="681" y="232"/>
                    <a:pt x="675" y="230"/>
                  </a:cubicBezTo>
                  <a:cubicBezTo>
                    <a:pt x="674" y="225"/>
                    <a:pt x="677" y="220"/>
                    <a:pt x="682" y="217"/>
                  </a:cubicBezTo>
                  <a:cubicBezTo>
                    <a:pt x="684" y="216"/>
                    <a:pt x="687" y="218"/>
                    <a:pt x="687" y="221"/>
                  </a:cubicBezTo>
                  <a:moveTo>
                    <a:pt x="672" y="214"/>
                  </a:moveTo>
                  <a:cubicBezTo>
                    <a:pt x="673" y="218"/>
                    <a:pt x="673" y="227"/>
                    <a:pt x="666" y="230"/>
                  </a:cubicBezTo>
                  <a:cubicBezTo>
                    <a:pt x="654" y="236"/>
                    <a:pt x="646" y="223"/>
                    <a:pt x="636" y="220"/>
                  </a:cubicBezTo>
                  <a:cubicBezTo>
                    <a:pt x="618" y="217"/>
                    <a:pt x="596" y="221"/>
                    <a:pt x="578" y="216"/>
                  </a:cubicBezTo>
                  <a:cubicBezTo>
                    <a:pt x="583" y="209"/>
                    <a:pt x="591" y="202"/>
                    <a:pt x="600" y="199"/>
                  </a:cubicBezTo>
                  <a:cubicBezTo>
                    <a:pt x="612" y="195"/>
                    <a:pt x="633" y="190"/>
                    <a:pt x="649" y="195"/>
                  </a:cubicBezTo>
                  <a:cubicBezTo>
                    <a:pt x="664" y="200"/>
                    <a:pt x="671" y="208"/>
                    <a:pt x="672" y="214"/>
                  </a:cubicBezTo>
                  <a:moveTo>
                    <a:pt x="996" y="211"/>
                  </a:moveTo>
                  <a:cubicBezTo>
                    <a:pt x="1007" y="215"/>
                    <a:pt x="1025" y="223"/>
                    <a:pt x="1017" y="225"/>
                  </a:cubicBezTo>
                  <a:cubicBezTo>
                    <a:pt x="954" y="236"/>
                    <a:pt x="912" y="253"/>
                    <a:pt x="804" y="295"/>
                  </a:cubicBezTo>
                  <a:cubicBezTo>
                    <a:pt x="800" y="295"/>
                    <a:pt x="796" y="295"/>
                    <a:pt x="792" y="297"/>
                  </a:cubicBezTo>
                  <a:cubicBezTo>
                    <a:pt x="793" y="291"/>
                    <a:pt x="793" y="285"/>
                    <a:pt x="786" y="278"/>
                  </a:cubicBezTo>
                  <a:cubicBezTo>
                    <a:pt x="781" y="273"/>
                    <a:pt x="773" y="271"/>
                    <a:pt x="760" y="275"/>
                  </a:cubicBezTo>
                  <a:cubicBezTo>
                    <a:pt x="792" y="255"/>
                    <a:pt x="824" y="234"/>
                    <a:pt x="860" y="221"/>
                  </a:cubicBezTo>
                  <a:cubicBezTo>
                    <a:pt x="889" y="210"/>
                    <a:pt x="920" y="205"/>
                    <a:pt x="953" y="204"/>
                  </a:cubicBezTo>
                  <a:cubicBezTo>
                    <a:pt x="974" y="204"/>
                    <a:pt x="986" y="207"/>
                    <a:pt x="996" y="211"/>
                  </a:cubicBezTo>
                  <a:moveTo>
                    <a:pt x="1210" y="232"/>
                  </a:moveTo>
                  <a:cubicBezTo>
                    <a:pt x="1207" y="239"/>
                    <a:pt x="1202" y="247"/>
                    <a:pt x="1192" y="255"/>
                  </a:cubicBezTo>
                  <a:cubicBezTo>
                    <a:pt x="1172" y="272"/>
                    <a:pt x="1073" y="286"/>
                    <a:pt x="1036" y="274"/>
                  </a:cubicBezTo>
                  <a:cubicBezTo>
                    <a:pt x="1076" y="258"/>
                    <a:pt x="1080" y="244"/>
                    <a:pt x="1082" y="234"/>
                  </a:cubicBezTo>
                  <a:cubicBezTo>
                    <a:pt x="1112" y="233"/>
                    <a:pt x="1157" y="229"/>
                    <a:pt x="1207" y="208"/>
                  </a:cubicBezTo>
                  <a:cubicBezTo>
                    <a:pt x="1213" y="206"/>
                    <a:pt x="1214" y="225"/>
                    <a:pt x="1210" y="232"/>
                  </a:cubicBezTo>
                  <a:moveTo>
                    <a:pt x="612" y="189"/>
                  </a:moveTo>
                  <a:cubicBezTo>
                    <a:pt x="598" y="191"/>
                    <a:pt x="581" y="194"/>
                    <a:pt x="570" y="213"/>
                  </a:cubicBezTo>
                  <a:cubicBezTo>
                    <a:pt x="565" y="209"/>
                    <a:pt x="567" y="201"/>
                    <a:pt x="572" y="194"/>
                  </a:cubicBezTo>
                  <a:cubicBezTo>
                    <a:pt x="576" y="189"/>
                    <a:pt x="591" y="183"/>
                    <a:pt x="612" y="189"/>
                  </a:cubicBezTo>
                  <a:moveTo>
                    <a:pt x="1259" y="133"/>
                  </a:moveTo>
                  <a:cubicBezTo>
                    <a:pt x="1253" y="149"/>
                    <a:pt x="1232" y="186"/>
                    <a:pt x="1209" y="198"/>
                  </a:cubicBezTo>
                  <a:cubicBezTo>
                    <a:pt x="1177" y="216"/>
                    <a:pt x="1132" y="223"/>
                    <a:pt x="1098" y="227"/>
                  </a:cubicBezTo>
                  <a:cubicBezTo>
                    <a:pt x="1070" y="231"/>
                    <a:pt x="1049" y="226"/>
                    <a:pt x="1039" y="223"/>
                  </a:cubicBezTo>
                  <a:cubicBezTo>
                    <a:pt x="1039" y="223"/>
                    <a:pt x="1029" y="219"/>
                    <a:pt x="1025" y="217"/>
                  </a:cubicBezTo>
                  <a:cubicBezTo>
                    <a:pt x="1077" y="189"/>
                    <a:pt x="1139" y="170"/>
                    <a:pt x="1205" y="153"/>
                  </a:cubicBezTo>
                  <a:cubicBezTo>
                    <a:pt x="1242" y="140"/>
                    <a:pt x="1246" y="139"/>
                    <a:pt x="1259" y="133"/>
                  </a:cubicBezTo>
                  <a:moveTo>
                    <a:pt x="1257" y="83"/>
                  </a:moveTo>
                  <a:cubicBezTo>
                    <a:pt x="1238" y="125"/>
                    <a:pt x="1226" y="138"/>
                    <a:pt x="1198" y="148"/>
                  </a:cubicBezTo>
                  <a:cubicBezTo>
                    <a:pt x="1198" y="148"/>
                    <a:pt x="1105" y="176"/>
                    <a:pt x="1082" y="185"/>
                  </a:cubicBezTo>
                  <a:cubicBezTo>
                    <a:pt x="1054" y="196"/>
                    <a:pt x="1033" y="207"/>
                    <a:pt x="1019" y="215"/>
                  </a:cubicBezTo>
                  <a:cubicBezTo>
                    <a:pt x="970" y="185"/>
                    <a:pt x="880" y="207"/>
                    <a:pt x="858" y="216"/>
                  </a:cubicBezTo>
                  <a:cubicBezTo>
                    <a:pt x="822" y="229"/>
                    <a:pt x="786" y="251"/>
                    <a:pt x="756" y="272"/>
                  </a:cubicBezTo>
                  <a:cubicBezTo>
                    <a:pt x="752" y="268"/>
                    <a:pt x="746" y="260"/>
                    <a:pt x="741" y="260"/>
                  </a:cubicBezTo>
                  <a:cubicBezTo>
                    <a:pt x="741" y="260"/>
                    <a:pt x="756" y="269"/>
                    <a:pt x="753" y="286"/>
                  </a:cubicBezTo>
                  <a:cubicBezTo>
                    <a:pt x="757" y="284"/>
                    <a:pt x="772" y="273"/>
                    <a:pt x="782" y="282"/>
                  </a:cubicBezTo>
                  <a:cubicBezTo>
                    <a:pt x="793" y="291"/>
                    <a:pt x="782" y="302"/>
                    <a:pt x="779" y="311"/>
                  </a:cubicBezTo>
                  <a:cubicBezTo>
                    <a:pt x="790" y="302"/>
                    <a:pt x="802" y="295"/>
                    <a:pt x="814" y="303"/>
                  </a:cubicBezTo>
                  <a:cubicBezTo>
                    <a:pt x="827" y="312"/>
                    <a:pt x="812" y="328"/>
                    <a:pt x="808" y="336"/>
                  </a:cubicBezTo>
                  <a:cubicBezTo>
                    <a:pt x="817" y="334"/>
                    <a:pt x="828" y="326"/>
                    <a:pt x="835" y="337"/>
                  </a:cubicBezTo>
                  <a:cubicBezTo>
                    <a:pt x="842" y="347"/>
                    <a:pt x="831" y="352"/>
                    <a:pt x="821" y="358"/>
                  </a:cubicBezTo>
                  <a:cubicBezTo>
                    <a:pt x="831" y="357"/>
                    <a:pt x="832" y="365"/>
                    <a:pt x="859" y="367"/>
                  </a:cubicBezTo>
                  <a:cubicBezTo>
                    <a:pt x="846" y="368"/>
                    <a:pt x="833" y="369"/>
                    <a:pt x="824" y="370"/>
                  </a:cubicBezTo>
                  <a:cubicBezTo>
                    <a:pt x="818" y="369"/>
                    <a:pt x="811" y="365"/>
                    <a:pt x="799" y="362"/>
                  </a:cubicBezTo>
                  <a:cubicBezTo>
                    <a:pt x="767" y="353"/>
                    <a:pt x="748" y="343"/>
                    <a:pt x="735" y="339"/>
                  </a:cubicBezTo>
                  <a:cubicBezTo>
                    <a:pt x="723" y="335"/>
                    <a:pt x="708" y="333"/>
                    <a:pt x="698" y="336"/>
                  </a:cubicBezTo>
                  <a:cubicBezTo>
                    <a:pt x="693" y="336"/>
                    <a:pt x="693" y="338"/>
                    <a:pt x="689" y="339"/>
                  </a:cubicBezTo>
                  <a:cubicBezTo>
                    <a:pt x="731" y="324"/>
                    <a:pt x="718" y="273"/>
                    <a:pt x="738" y="242"/>
                  </a:cubicBezTo>
                  <a:cubicBezTo>
                    <a:pt x="759" y="204"/>
                    <a:pt x="801" y="195"/>
                    <a:pt x="839" y="188"/>
                  </a:cubicBezTo>
                  <a:cubicBezTo>
                    <a:pt x="889" y="181"/>
                    <a:pt x="966" y="174"/>
                    <a:pt x="989" y="169"/>
                  </a:cubicBezTo>
                  <a:cubicBezTo>
                    <a:pt x="1030" y="161"/>
                    <a:pt x="1081" y="144"/>
                    <a:pt x="1092" y="139"/>
                  </a:cubicBezTo>
                  <a:cubicBezTo>
                    <a:pt x="1104" y="133"/>
                    <a:pt x="1160" y="113"/>
                    <a:pt x="1181" y="106"/>
                  </a:cubicBezTo>
                  <a:cubicBezTo>
                    <a:pt x="1203" y="98"/>
                    <a:pt x="1231" y="88"/>
                    <a:pt x="1257" y="83"/>
                  </a:cubicBezTo>
                  <a:moveTo>
                    <a:pt x="1206" y="285"/>
                  </a:moveTo>
                  <a:cubicBezTo>
                    <a:pt x="1164" y="319"/>
                    <a:pt x="1151" y="370"/>
                    <a:pt x="1148" y="385"/>
                  </a:cubicBezTo>
                  <a:cubicBezTo>
                    <a:pt x="1141" y="430"/>
                    <a:pt x="1140" y="481"/>
                    <a:pt x="1148" y="525"/>
                  </a:cubicBezTo>
                  <a:cubicBezTo>
                    <a:pt x="1170" y="665"/>
                    <a:pt x="1170" y="665"/>
                    <a:pt x="1170" y="665"/>
                  </a:cubicBezTo>
                  <a:cubicBezTo>
                    <a:pt x="1177" y="726"/>
                    <a:pt x="1177" y="726"/>
                    <a:pt x="1177" y="726"/>
                  </a:cubicBezTo>
                  <a:cubicBezTo>
                    <a:pt x="1180" y="797"/>
                    <a:pt x="1180" y="797"/>
                    <a:pt x="1180" y="797"/>
                  </a:cubicBezTo>
                  <a:cubicBezTo>
                    <a:pt x="1184" y="962"/>
                    <a:pt x="1105" y="1183"/>
                    <a:pt x="834" y="1272"/>
                  </a:cubicBezTo>
                  <a:cubicBezTo>
                    <a:pt x="768" y="1298"/>
                    <a:pt x="768" y="1298"/>
                    <a:pt x="768" y="1298"/>
                  </a:cubicBezTo>
                  <a:cubicBezTo>
                    <a:pt x="713" y="1322"/>
                    <a:pt x="659" y="1348"/>
                    <a:pt x="612" y="1391"/>
                  </a:cubicBezTo>
                  <a:cubicBezTo>
                    <a:pt x="546" y="1333"/>
                    <a:pt x="469" y="1301"/>
                    <a:pt x="391" y="1271"/>
                  </a:cubicBezTo>
                  <a:cubicBezTo>
                    <a:pt x="142" y="1192"/>
                    <a:pt x="55" y="982"/>
                    <a:pt x="50" y="837"/>
                  </a:cubicBezTo>
                  <a:cubicBezTo>
                    <a:pt x="48" y="789"/>
                    <a:pt x="50" y="737"/>
                    <a:pt x="56" y="688"/>
                  </a:cubicBezTo>
                  <a:cubicBezTo>
                    <a:pt x="66" y="614"/>
                    <a:pt x="66" y="614"/>
                    <a:pt x="66" y="614"/>
                  </a:cubicBezTo>
                  <a:cubicBezTo>
                    <a:pt x="83" y="515"/>
                    <a:pt x="83" y="515"/>
                    <a:pt x="83" y="515"/>
                  </a:cubicBezTo>
                  <a:cubicBezTo>
                    <a:pt x="91" y="458"/>
                    <a:pt x="91" y="395"/>
                    <a:pt x="73" y="344"/>
                  </a:cubicBezTo>
                  <a:cubicBezTo>
                    <a:pt x="63" y="320"/>
                    <a:pt x="46" y="299"/>
                    <a:pt x="26" y="281"/>
                  </a:cubicBezTo>
                  <a:cubicBezTo>
                    <a:pt x="49" y="250"/>
                    <a:pt x="75" y="216"/>
                    <a:pt x="98" y="185"/>
                  </a:cubicBezTo>
                  <a:cubicBezTo>
                    <a:pt x="99" y="186"/>
                    <a:pt x="99" y="187"/>
                    <a:pt x="100" y="188"/>
                  </a:cubicBezTo>
                  <a:cubicBezTo>
                    <a:pt x="100" y="188"/>
                    <a:pt x="100" y="189"/>
                    <a:pt x="100" y="189"/>
                  </a:cubicBezTo>
                  <a:cubicBezTo>
                    <a:pt x="104" y="200"/>
                    <a:pt x="108" y="209"/>
                    <a:pt x="112" y="214"/>
                  </a:cubicBezTo>
                  <a:cubicBezTo>
                    <a:pt x="114" y="218"/>
                    <a:pt x="116" y="221"/>
                    <a:pt x="118" y="224"/>
                  </a:cubicBezTo>
                  <a:cubicBezTo>
                    <a:pt x="78" y="277"/>
                    <a:pt x="78" y="277"/>
                    <a:pt x="78" y="277"/>
                  </a:cubicBezTo>
                  <a:cubicBezTo>
                    <a:pt x="127" y="332"/>
                    <a:pt x="129" y="410"/>
                    <a:pt x="127" y="483"/>
                  </a:cubicBezTo>
                  <a:cubicBezTo>
                    <a:pt x="121" y="528"/>
                    <a:pt x="121" y="528"/>
                    <a:pt x="121" y="528"/>
                  </a:cubicBezTo>
                  <a:cubicBezTo>
                    <a:pt x="100" y="658"/>
                    <a:pt x="100" y="658"/>
                    <a:pt x="100" y="658"/>
                  </a:cubicBezTo>
                  <a:cubicBezTo>
                    <a:pt x="91" y="731"/>
                    <a:pt x="91" y="731"/>
                    <a:pt x="91" y="731"/>
                  </a:cubicBezTo>
                  <a:cubicBezTo>
                    <a:pt x="89" y="799"/>
                    <a:pt x="89" y="799"/>
                    <a:pt x="89" y="799"/>
                  </a:cubicBezTo>
                  <a:cubicBezTo>
                    <a:pt x="80" y="965"/>
                    <a:pt x="207" y="1177"/>
                    <a:pt x="438" y="1246"/>
                  </a:cubicBezTo>
                  <a:cubicBezTo>
                    <a:pt x="499" y="1271"/>
                    <a:pt x="558" y="1299"/>
                    <a:pt x="612" y="1338"/>
                  </a:cubicBezTo>
                  <a:cubicBezTo>
                    <a:pt x="666" y="1299"/>
                    <a:pt x="725" y="1271"/>
                    <a:pt x="786" y="1248"/>
                  </a:cubicBezTo>
                  <a:cubicBezTo>
                    <a:pt x="1054" y="1172"/>
                    <a:pt x="1136" y="965"/>
                    <a:pt x="1139" y="828"/>
                  </a:cubicBezTo>
                  <a:cubicBezTo>
                    <a:pt x="1142" y="778"/>
                    <a:pt x="1137" y="728"/>
                    <a:pt x="1132" y="680"/>
                  </a:cubicBezTo>
                  <a:cubicBezTo>
                    <a:pt x="1122" y="611"/>
                    <a:pt x="1122" y="611"/>
                    <a:pt x="1122" y="611"/>
                  </a:cubicBezTo>
                  <a:cubicBezTo>
                    <a:pt x="1108" y="526"/>
                    <a:pt x="1108" y="526"/>
                    <a:pt x="1108" y="526"/>
                  </a:cubicBezTo>
                  <a:cubicBezTo>
                    <a:pt x="1100" y="479"/>
                    <a:pt x="1101" y="421"/>
                    <a:pt x="1110" y="375"/>
                  </a:cubicBezTo>
                  <a:cubicBezTo>
                    <a:pt x="1124" y="368"/>
                    <a:pt x="1140" y="354"/>
                    <a:pt x="1149" y="324"/>
                  </a:cubicBezTo>
                  <a:cubicBezTo>
                    <a:pt x="1150" y="320"/>
                    <a:pt x="1150" y="320"/>
                    <a:pt x="1150" y="320"/>
                  </a:cubicBezTo>
                  <a:cubicBezTo>
                    <a:pt x="1166" y="309"/>
                    <a:pt x="1185" y="292"/>
                    <a:pt x="1198" y="274"/>
                  </a:cubicBezTo>
                  <a:cubicBezTo>
                    <a:pt x="1200" y="275"/>
                    <a:pt x="1202" y="278"/>
                    <a:pt x="1206" y="285"/>
                  </a:cubicBezTo>
                  <a:moveTo>
                    <a:pt x="654" y="446"/>
                  </a:moveTo>
                  <a:cubicBezTo>
                    <a:pt x="649" y="455"/>
                    <a:pt x="644" y="461"/>
                    <a:pt x="626" y="462"/>
                  </a:cubicBezTo>
                  <a:cubicBezTo>
                    <a:pt x="603" y="463"/>
                    <a:pt x="597" y="450"/>
                    <a:pt x="597" y="450"/>
                  </a:cubicBezTo>
                  <a:cubicBezTo>
                    <a:pt x="599" y="457"/>
                    <a:pt x="604" y="472"/>
                    <a:pt x="626" y="471"/>
                  </a:cubicBezTo>
                  <a:cubicBezTo>
                    <a:pt x="654" y="469"/>
                    <a:pt x="654" y="446"/>
                    <a:pt x="654" y="446"/>
                  </a:cubicBezTo>
                  <a:moveTo>
                    <a:pt x="685" y="353"/>
                  </a:moveTo>
                  <a:cubicBezTo>
                    <a:pt x="657" y="380"/>
                    <a:pt x="690" y="446"/>
                    <a:pt x="671" y="473"/>
                  </a:cubicBezTo>
                  <a:cubicBezTo>
                    <a:pt x="669" y="476"/>
                    <a:pt x="667" y="480"/>
                    <a:pt x="665" y="483"/>
                  </a:cubicBezTo>
                  <a:cubicBezTo>
                    <a:pt x="651" y="478"/>
                    <a:pt x="642" y="477"/>
                    <a:pt x="629" y="477"/>
                  </a:cubicBezTo>
                  <a:cubicBezTo>
                    <a:pt x="621" y="477"/>
                    <a:pt x="613" y="479"/>
                    <a:pt x="607" y="480"/>
                  </a:cubicBezTo>
                  <a:cubicBezTo>
                    <a:pt x="592" y="481"/>
                    <a:pt x="581" y="479"/>
                    <a:pt x="567" y="482"/>
                  </a:cubicBezTo>
                  <a:cubicBezTo>
                    <a:pt x="568" y="479"/>
                    <a:pt x="570" y="477"/>
                    <a:pt x="573" y="473"/>
                  </a:cubicBezTo>
                  <a:cubicBezTo>
                    <a:pt x="560" y="473"/>
                    <a:pt x="550" y="471"/>
                    <a:pt x="543" y="461"/>
                  </a:cubicBezTo>
                  <a:cubicBezTo>
                    <a:pt x="539" y="455"/>
                    <a:pt x="538" y="447"/>
                    <a:pt x="540" y="441"/>
                  </a:cubicBezTo>
                  <a:cubicBezTo>
                    <a:pt x="544" y="431"/>
                    <a:pt x="554" y="422"/>
                    <a:pt x="558" y="413"/>
                  </a:cubicBezTo>
                  <a:cubicBezTo>
                    <a:pt x="558" y="413"/>
                    <a:pt x="566" y="401"/>
                    <a:pt x="568" y="387"/>
                  </a:cubicBezTo>
                  <a:cubicBezTo>
                    <a:pt x="570" y="392"/>
                    <a:pt x="572" y="399"/>
                    <a:pt x="584" y="402"/>
                  </a:cubicBezTo>
                  <a:cubicBezTo>
                    <a:pt x="596" y="405"/>
                    <a:pt x="608" y="401"/>
                    <a:pt x="629" y="390"/>
                  </a:cubicBezTo>
                  <a:cubicBezTo>
                    <a:pt x="620" y="405"/>
                    <a:pt x="606" y="414"/>
                    <a:pt x="581" y="418"/>
                  </a:cubicBezTo>
                  <a:cubicBezTo>
                    <a:pt x="590" y="420"/>
                    <a:pt x="606" y="417"/>
                    <a:pt x="623" y="408"/>
                  </a:cubicBezTo>
                  <a:cubicBezTo>
                    <a:pt x="643" y="397"/>
                    <a:pt x="669" y="362"/>
                    <a:pt x="669" y="362"/>
                  </a:cubicBezTo>
                  <a:cubicBezTo>
                    <a:pt x="675" y="357"/>
                    <a:pt x="687" y="352"/>
                    <a:pt x="685" y="353"/>
                  </a:cubicBezTo>
                  <a:moveTo>
                    <a:pt x="802" y="969"/>
                  </a:moveTo>
                  <a:cubicBezTo>
                    <a:pt x="737" y="900"/>
                    <a:pt x="673" y="796"/>
                    <a:pt x="665" y="792"/>
                  </a:cubicBezTo>
                  <a:cubicBezTo>
                    <a:pt x="665" y="792"/>
                    <a:pt x="744" y="913"/>
                    <a:pt x="759" y="934"/>
                  </a:cubicBezTo>
                  <a:cubicBezTo>
                    <a:pt x="773" y="954"/>
                    <a:pt x="793" y="974"/>
                    <a:pt x="802" y="990"/>
                  </a:cubicBezTo>
                  <a:cubicBezTo>
                    <a:pt x="805" y="985"/>
                    <a:pt x="810" y="977"/>
                    <a:pt x="802" y="969"/>
                  </a:cubicBezTo>
                  <a:moveTo>
                    <a:pt x="1035" y="1005"/>
                  </a:moveTo>
                  <a:cubicBezTo>
                    <a:pt x="1021" y="1003"/>
                    <a:pt x="1008" y="1004"/>
                    <a:pt x="1003" y="1018"/>
                  </a:cubicBezTo>
                  <a:cubicBezTo>
                    <a:pt x="995" y="1035"/>
                    <a:pt x="991" y="1048"/>
                    <a:pt x="985" y="1057"/>
                  </a:cubicBezTo>
                  <a:cubicBezTo>
                    <a:pt x="978" y="1069"/>
                    <a:pt x="967" y="1080"/>
                    <a:pt x="948" y="1085"/>
                  </a:cubicBezTo>
                  <a:cubicBezTo>
                    <a:pt x="929" y="1090"/>
                    <a:pt x="902" y="1091"/>
                    <a:pt x="899" y="1080"/>
                  </a:cubicBezTo>
                  <a:cubicBezTo>
                    <a:pt x="903" y="1057"/>
                    <a:pt x="935" y="1053"/>
                    <a:pt x="949" y="1046"/>
                  </a:cubicBezTo>
                  <a:cubicBezTo>
                    <a:pt x="974" y="1034"/>
                    <a:pt x="976" y="1012"/>
                    <a:pt x="977" y="989"/>
                  </a:cubicBezTo>
                  <a:cubicBezTo>
                    <a:pt x="942" y="966"/>
                    <a:pt x="870" y="909"/>
                    <a:pt x="870" y="909"/>
                  </a:cubicBezTo>
                  <a:cubicBezTo>
                    <a:pt x="870" y="909"/>
                    <a:pt x="932" y="971"/>
                    <a:pt x="966" y="994"/>
                  </a:cubicBezTo>
                  <a:cubicBezTo>
                    <a:pt x="966" y="1013"/>
                    <a:pt x="961" y="1024"/>
                    <a:pt x="945" y="1033"/>
                  </a:cubicBezTo>
                  <a:cubicBezTo>
                    <a:pt x="935" y="1038"/>
                    <a:pt x="924" y="1042"/>
                    <a:pt x="909" y="1049"/>
                  </a:cubicBezTo>
                  <a:cubicBezTo>
                    <a:pt x="885" y="1063"/>
                    <a:pt x="892" y="1083"/>
                    <a:pt x="859" y="1096"/>
                  </a:cubicBezTo>
                  <a:cubicBezTo>
                    <a:pt x="845" y="1101"/>
                    <a:pt x="812" y="1105"/>
                    <a:pt x="821" y="1087"/>
                  </a:cubicBezTo>
                  <a:cubicBezTo>
                    <a:pt x="833" y="1069"/>
                    <a:pt x="820" y="1069"/>
                    <a:pt x="820" y="1069"/>
                  </a:cubicBezTo>
                  <a:cubicBezTo>
                    <a:pt x="812" y="1071"/>
                    <a:pt x="792" y="1076"/>
                    <a:pt x="782" y="1077"/>
                  </a:cubicBezTo>
                  <a:cubicBezTo>
                    <a:pt x="775" y="1077"/>
                    <a:pt x="769" y="1072"/>
                    <a:pt x="774" y="1067"/>
                  </a:cubicBezTo>
                  <a:cubicBezTo>
                    <a:pt x="776" y="1065"/>
                    <a:pt x="780" y="1064"/>
                    <a:pt x="783" y="1061"/>
                  </a:cubicBezTo>
                  <a:cubicBezTo>
                    <a:pt x="788" y="1057"/>
                    <a:pt x="791" y="1055"/>
                    <a:pt x="793" y="1051"/>
                  </a:cubicBezTo>
                  <a:cubicBezTo>
                    <a:pt x="797" y="1045"/>
                    <a:pt x="799" y="1036"/>
                    <a:pt x="796" y="1034"/>
                  </a:cubicBezTo>
                  <a:cubicBezTo>
                    <a:pt x="791" y="1032"/>
                    <a:pt x="784" y="1033"/>
                    <a:pt x="781" y="1037"/>
                  </a:cubicBezTo>
                  <a:cubicBezTo>
                    <a:pt x="767" y="1052"/>
                    <a:pt x="766" y="1078"/>
                    <a:pt x="727" y="1070"/>
                  </a:cubicBezTo>
                  <a:cubicBezTo>
                    <a:pt x="727" y="1070"/>
                    <a:pt x="681" y="1060"/>
                    <a:pt x="718" y="1007"/>
                  </a:cubicBezTo>
                  <a:cubicBezTo>
                    <a:pt x="729" y="994"/>
                    <a:pt x="700" y="977"/>
                    <a:pt x="683" y="956"/>
                  </a:cubicBezTo>
                  <a:cubicBezTo>
                    <a:pt x="650" y="916"/>
                    <a:pt x="557" y="766"/>
                    <a:pt x="557" y="766"/>
                  </a:cubicBezTo>
                  <a:cubicBezTo>
                    <a:pt x="547" y="752"/>
                    <a:pt x="537" y="735"/>
                    <a:pt x="528" y="722"/>
                  </a:cubicBezTo>
                  <a:cubicBezTo>
                    <a:pt x="520" y="708"/>
                    <a:pt x="517" y="679"/>
                    <a:pt x="537" y="682"/>
                  </a:cubicBezTo>
                  <a:cubicBezTo>
                    <a:pt x="547" y="684"/>
                    <a:pt x="550" y="688"/>
                    <a:pt x="561" y="683"/>
                  </a:cubicBezTo>
                  <a:cubicBezTo>
                    <a:pt x="568" y="680"/>
                    <a:pt x="568" y="692"/>
                    <a:pt x="561" y="698"/>
                  </a:cubicBezTo>
                  <a:cubicBezTo>
                    <a:pt x="556" y="702"/>
                    <a:pt x="556" y="711"/>
                    <a:pt x="562" y="716"/>
                  </a:cubicBezTo>
                  <a:cubicBezTo>
                    <a:pt x="570" y="720"/>
                    <a:pt x="572" y="711"/>
                    <a:pt x="581" y="714"/>
                  </a:cubicBezTo>
                  <a:cubicBezTo>
                    <a:pt x="590" y="716"/>
                    <a:pt x="597" y="738"/>
                    <a:pt x="613" y="743"/>
                  </a:cubicBezTo>
                  <a:cubicBezTo>
                    <a:pt x="617" y="744"/>
                    <a:pt x="620" y="744"/>
                    <a:pt x="621" y="741"/>
                  </a:cubicBezTo>
                  <a:cubicBezTo>
                    <a:pt x="623" y="734"/>
                    <a:pt x="616" y="725"/>
                    <a:pt x="618" y="717"/>
                  </a:cubicBezTo>
                  <a:cubicBezTo>
                    <a:pt x="620" y="722"/>
                    <a:pt x="627" y="727"/>
                    <a:pt x="637" y="732"/>
                  </a:cubicBezTo>
                  <a:cubicBezTo>
                    <a:pt x="648" y="739"/>
                    <a:pt x="654" y="740"/>
                    <a:pt x="651" y="731"/>
                  </a:cubicBezTo>
                  <a:cubicBezTo>
                    <a:pt x="648" y="720"/>
                    <a:pt x="646" y="713"/>
                    <a:pt x="646" y="713"/>
                  </a:cubicBezTo>
                  <a:cubicBezTo>
                    <a:pt x="645" y="705"/>
                    <a:pt x="652" y="699"/>
                    <a:pt x="658" y="699"/>
                  </a:cubicBezTo>
                  <a:cubicBezTo>
                    <a:pt x="661" y="699"/>
                    <a:pt x="664" y="701"/>
                    <a:pt x="666" y="705"/>
                  </a:cubicBezTo>
                  <a:cubicBezTo>
                    <a:pt x="674" y="718"/>
                    <a:pt x="670" y="725"/>
                    <a:pt x="686" y="730"/>
                  </a:cubicBezTo>
                  <a:cubicBezTo>
                    <a:pt x="711" y="782"/>
                    <a:pt x="773" y="847"/>
                    <a:pt x="798" y="868"/>
                  </a:cubicBezTo>
                  <a:cubicBezTo>
                    <a:pt x="803" y="872"/>
                    <a:pt x="812" y="877"/>
                    <a:pt x="820" y="880"/>
                  </a:cubicBezTo>
                  <a:cubicBezTo>
                    <a:pt x="814" y="875"/>
                    <a:pt x="805" y="867"/>
                    <a:pt x="801" y="863"/>
                  </a:cubicBezTo>
                  <a:cubicBezTo>
                    <a:pt x="736" y="800"/>
                    <a:pt x="695" y="742"/>
                    <a:pt x="696" y="730"/>
                  </a:cubicBezTo>
                  <a:cubicBezTo>
                    <a:pt x="714" y="722"/>
                    <a:pt x="717" y="704"/>
                    <a:pt x="723" y="707"/>
                  </a:cubicBezTo>
                  <a:cubicBezTo>
                    <a:pt x="725" y="708"/>
                    <a:pt x="717" y="723"/>
                    <a:pt x="718" y="731"/>
                  </a:cubicBezTo>
                  <a:cubicBezTo>
                    <a:pt x="719" y="735"/>
                    <a:pt x="724" y="741"/>
                    <a:pt x="735" y="741"/>
                  </a:cubicBezTo>
                  <a:cubicBezTo>
                    <a:pt x="714" y="762"/>
                    <a:pt x="768" y="780"/>
                    <a:pt x="808" y="779"/>
                  </a:cubicBezTo>
                  <a:cubicBezTo>
                    <a:pt x="823" y="788"/>
                    <a:pt x="848" y="803"/>
                    <a:pt x="878" y="810"/>
                  </a:cubicBezTo>
                  <a:cubicBezTo>
                    <a:pt x="878" y="810"/>
                    <a:pt x="881" y="824"/>
                    <a:pt x="890" y="825"/>
                  </a:cubicBezTo>
                  <a:cubicBezTo>
                    <a:pt x="890" y="825"/>
                    <a:pt x="912" y="859"/>
                    <a:pt x="943" y="892"/>
                  </a:cubicBezTo>
                  <a:cubicBezTo>
                    <a:pt x="973" y="924"/>
                    <a:pt x="1007" y="977"/>
                    <a:pt x="1035" y="1005"/>
                  </a:cubicBezTo>
                  <a:moveTo>
                    <a:pt x="679" y="342"/>
                  </a:moveTo>
                  <a:cubicBezTo>
                    <a:pt x="661" y="355"/>
                    <a:pt x="657" y="367"/>
                    <a:pt x="627" y="382"/>
                  </a:cubicBezTo>
                  <a:cubicBezTo>
                    <a:pt x="610" y="391"/>
                    <a:pt x="593" y="398"/>
                    <a:pt x="582" y="393"/>
                  </a:cubicBezTo>
                  <a:cubicBezTo>
                    <a:pt x="571" y="387"/>
                    <a:pt x="575" y="367"/>
                    <a:pt x="575" y="364"/>
                  </a:cubicBezTo>
                  <a:cubicBezTo>
                    <a:pt x="575" y="362"/>
                    <a:pt x="575" y="359"/>
                    <a:pt x="575" y="357"/>
                  </a:cubicBezTo>
                  <a:cubicBezTo>
                    <a:pt x="583" y="353"/>
                    <a:pt x="595" y="355"/>
                    <a:pt x="598" y="345"/>
                  </a:cubicBezTo>
                  <a:cubicBezTo>
                    <a:pt x="601" y="337"/>
                    <a:pt x="600" y="327"/>
                    <a:pt x="602" y="318"/>
                  </a:cubicBezTo>
                  <a:cubicBezTo>
                    <a:pt x="606" y="311"/>
                    <a:pt x="617" y="307"/>
                    <a:pt x="619" y="299"/>
                  </a:cubicBezTo>
                  <a:cubicBezTo>
                    <a:pt x="605" y="308"/>
                    <a:pt x="594" y="321"/>
                    <a:pt x="576" y="320"/>
                  </a:cubicBezTo>
                  <a:cubicBezTo>
                    <a:pt x="571" y="319"/>
                    <a:pt x="575" y="312"/>
                    <a:pt x="572" y="309"/>
                  </a:cubicBezTo>
                  <a:cubicBezTo>
                    <a:pt x="568" y="308"/>
                    <a:pt x="568" y="305"/>
                    <a:pt x="568" y="302"/>
                  </a:cubicBezTo>
                  <a:cubicBezTo>
                    <a:pt x="569" y="303"/>
                    <a:pt x="570" y="303"/>
                    <a:pt x="571" y="303"/>
                  </a:cubicBezTo>
                  <a:cubicBezTo>
                    <a:pt x="571" y="303"/>
                    <a:pt x="572" y="302"/>
                    <a:pt x="572" y="301"/>
                  </a:cubicBezTo>
                  <a:cubicBezTo>
                    <a:pt x="572" y="300"/>
                    <a:pt x="571" y="300"/>
                    <a:pt x="571" y="300"/>
                  </a:cubicBezTo>
                  <a:cubicBezTo>
                    <a:pt x="570" y="300"/>
                    <a:pt x="568" y="300"/>
                    <a:pt x="566" y="299"/>
                  </a:cubicBezTo>
                  <a:cubicBezTo>
                    <a:pt x="566" y="299"/>
                    <a:pt x="566" y="299"/>
                    <a:pt x="566" y="299"/>
                  </a:cubicBezTo>
                  <a:cubicBezTo>
                    <a:pt x="565" y="296"/>
                    <a:pt x="567" y="292"/>
                    <a:pt x="565" y="290"/>
                  </a:cubicBezTo>
                  <a:cubicBezTo>
                    <a:pt x="556" y="288"/>
                    <a:pt x="556" y="288"/>
                    <a:pt x="556" y="288"/>
                  </a:cubicBezTo>
                  <a:cubicBezTo>
                    <a:pt x="557" y="279"/>
                    <a:pt x="563" y="272"/>
                    <a:pt x="563" y="262"/>
                  </a:cubicBezTo>
                  <a:cubicBezTo>
                    <a:pt x="565" y="264"/>
                    <a:pt x="570" y="263"/>
                    <a:pt x="568" y="267"/>
                  </a:cubicBezTo>
                  <a:cubicBezTo>
                    <a:pt x="566" y="268"/>
                    <a:pt x="567" y="271"/>
                    <a:pt x="567" y="272"/>
                  </a:cubicBezTo>
                  <a:cubicBezTo>
                    <a:pt x="567" y="268"/>
                    <a:pt x="582" y="262"/>
                    <a:pt x="574" y="260"/>
                  </a:cubicBezTo>
                  <a:cubicBezTo>
                    <a:pt x="570" y="259"/>
                    <a:pt x="560" y="261"/>
                    <a:pt x="560" y="256"/>
                  </a:cubicBezTo>
                  <a:cubicBezTo>
                    <a:pt x="560" y="248"/>
                    <a:pt x="563" y="241"/>
                    <a:pt x="567" y="235"/>
                  </a:cubicBezTo>
                  <a:cubicBezTo>
                    <a:pt x="576" y="242"/>
                    <a:pt x="588" y="249"/>
                    <a:pt x="591" y="261"/>
                  </a:cubicBezTo>
                  <a:cubicBezTo>
                    <a:pt x="594" y="264"/>
                    <a:pt x="598" y="269"/>
                    <a:pt x="602" y="269"/>
                  </a:cubicBezTo>
                  <a:cubicBezTo>
                    <a:pt x="612" y="265"/>
                    <a:pt x="617" y="275"/>
                    <a:pt x="627" y="274"/>
                  </a:cubicBezTo>
                  <a:cubicBezTo>
                    <a:pt x="627" y="272"/>
                    <a:pt x="628" y="270"/>
                    <a:pt x="630" y="269"/>
                  </a:cubicBezTo>
                  <a:cubicBezTo>
                    <a:pt x="632" y="268"/>
                    <a:pt x="635" y="269"/>
                    <a:pt x="636" y="271"/>
                  </a:cubicBezTo>
                  <a:cubicBezTo>
                    <a:pt x="637" y="276"/>
                    <a:pt x="634" y="279"/>
                    <a:pt x="632" y="282"/>
                  </a:cubicBezTo>
                  <a:cubicBezTo>
                    <a:pt x="629" y="284"/>
                    <a:pt x="624" y="285"/>
                    <a:pt x="620" y="286"/>
                  </a:cubicBezTo>
                  <a:cubicBezTo>
                    <a:pt x="628" y="291"/>
                    <a:pt x="634" y="283"/>
                    <a:pt x="642" y="281"/>
                  </a:cubicBezTo>
                  <a:cubicBezTo>
                    <a:pt x="645" y="280"/>
                    <a:pt x="649" y="282"/>
                    <a:pt x="651" y="285"/>
                  </a:cubicBezTo>
                  <a:cubicBezTo>
                    <a:pt x="654" y="303"/>
                    <a:pt x="646" y="330"/>
                    <a:pt x="669" y="339"/>
                  </a:cubicBezTo>
                  <a:cubicBezTo>
                    <a:pt x="672" y="340"/>
                    <a:pt x="676" y="341"/>
                    <a:pt x="679" y="342"/>
                  </a:cubicBezTo>
                  <a:moveTo>
                    <a:pt x="546" y="767"/>
                  </a:moveTo>
                  <a:cubicBezTo>
                    <a:pt x="564" y="796"/>
                    <a:pt x="565" y="797"/>
                    <a:pt x="575" y="814"/>
                  </a:cubicBezTo>
                  <a:cubicBezTo>
                    <a:pt x="585" y="830"/>
                    <a:pt x="625" y="892"/>
                    <a:pt x="632" y="904"/>
                  </a:cubicBezTo>
                  <a:cubicBezTo>
                    <a:pt x="640" y="917"/>
                    <a:pt x="681" y="987"/>
                    <a:pt x="708" y="1000"/>
                  </a:cubicBezTo>
                  <a:cubicBezTo>
                    <a:pt x="687" y="1023"/>
                    <a:pt x="697" y="1050"/>
                    <a:pt x="663" y="1056"/>
                  </a:cubicBezTo>
                  <a:cubicBezTo>
                    <a:pt x="644" y="1059"/>
                    <a:pt x="589" y="1076"/>
                    <a:pt x="570" y="1044"/>
                  </a:cubicBezTo>
                  <a:cubicBezTo>
                    <a:pt x="551" y="1012"/>
                    <a:pt x="543" y="962"/>
                    <a:pt x="548" y="922"/>
                  </a:cubicBezTo>
                  <a:cubicBezTo>
                    <a:pt x="572" y="959"/>
                    <a:pt x="590" y="975"/>
                    <a:pt x="603" y="983"/>
                  </a:cubicBezTo>
                  <a:cubicBezTo>
                    <a:pt x="559" y="934"/>
                    <a:pt x="564" y="924"/>
                    <a:pt x="543" y="898"/>
                  </a:cubicBezTo>
                  <a:cubicBezTo>
                    <a:pt x="535" y="887"/>
                    <a:pt x="533" y="870"/>
                    <a:pt x="532" y="857"/>
                  </a:cubicBezTo>
                  <a:cubicBezTo>
                    <a:pt x="530" y="834"/>
                    <a:pt x="531" y="812"/>
                    <a:pt x="530" y="790"/>
                  </a:cubicBezTo>
                  <a:cubicBezTo>
                    <a:pt x="529" y="778"/>
                    <a:pt x="530" y="765"/>
                    <a:pt x="526" y="753"/>
                  </a:cubicBezTo>
                  <a:cubicBezTo>
                    <a:pt x="524" y="749"/>
                    <a:pt x="521" y="736"/>
                    <a:pt x="520" y="731"/>
                  </a:cubicBezTo>
                  <a:cubicBezTo>
                    <a:pt x="519" y="726"/>
                    <a:pt x="519" y="720"/>
                    <a:pt x="519" y="720"/>
                  </a:cubicBezTo>
                  <a:cubicBezTo>
                    <a:pt x="519" y="720"/>
                    <a:pt x="528" y="739"/>
                    <a:pt x="546" y="767"/>
                  </a:cubicBezTo>
                  <a:moveTo>
                    <a:pt x="538" y="425"/>
                  </a:moveTo>
                  <a:cubicBezTo>
                    <a:pt x="534" y="429"/>
                    <a:pt x="532" y="432"/>
                    <a:pt x="529" y="437"/>
                  </a:cubicBezTo>
                  <a:cubicBezTo>
                    <a:pt x="525" y="449"/>
                    <a:pt x="529" y="467"/>
                    <a:pt x="542" y="476"/>
                  </a:cubicBezTo>
                  <a:cubicBezTo>
                    <a:pt x="550" y="482"/>
                    <a:pt x="553" y="483"/>
                    <a:pt x="560" y="485"/>
                  </a:cubicBezTo>
                  <a:cubicBezTo>
                    <a:pt x="543" y="490"/>
                    <a:pt x="525" y="513"/>
                    <a:pt x="525" y="526"/>
                  </a:cubicBezTo>
                  <a:cubicBezTo>
                    <a:pt x="519" y="520"/>
                    <a:pt x="517" y="508"/>
                    <a:pt x="519" y="498"/>
                  </a:cubicBezTo>
                  <a:cubicBezTo>
                    <a:pt x="514" y="504"/>
                    <a:pt x="504" y="508"/>
                    <a:pt x="498" y="509"/>
                  </a:cubicBezTo>
                  <a:cubicBezTo>
                    <a:pt x="496" y="504"/>
                    <a:pt x="497" y="490"/>
                    <a:pt x="503" y="483"/>
                  </a:cubicBezTo>
                  <a:cubicBezTo>
                    <a:pt x="501" y="479"/>
                    <a:pt x="487" y="481"/>
                    <a:pt x="480" y="486"/>
                  </a:cubicBezTo>
                  <a:cubicBezTo>
                    <a:pt x="479" y="477"/>
                    <a:pt x="482" y="471"/>
                    <a:pt x="490" y="465"/>
                  </a:cubicBezTo>
                  <a:cubicBezTo>
                    <a:pt x="488" y="460"/>
                    <a:pt x="483" y="464"/>
                    <a:pt x="471" y="465"/>
                  </a:cubicBezTo>
                  <a:cubicBezTo>
                    <a:pt x="479" y="462"/>
                    <a:pt x="490" y="456"/>
                    <a:pt x="502" y="448"/>
                  </a:cubicBezTo>
                  <a:cubicBezTo>
                    <a:pt x="523" y="435"/>
                    <a:pt x="538" y="425"/>
                    <a:pt x="538" y="425"/>
                  </a:cubicBezTo>
                  <a:moveTo>
                    <a:pt x="816" y="430"/>
                  </a:moveTo>
                  <a:cubicBezTo>
                    <a:pt x="831" y="432"/>
                    <a:pt x="852" y="428"/>
                    <a:pt x="859" y="426"/>
                  </a:cubicBezTo>
                  <a:cubicBezTo>
                    <a:pt x="863" y="432"/>
                    <a:pt x="856" y="442"/>
                    <a:pt x="850" y="440"/>
                  </a:cubicBezTo>
                  <a:cubicBezTo>
                    <a:pt x="852" y="449"/>
                    <a:pt x="860" y="460"/>
                    <a:pt x="859" y="470"/>
                  </a:cubicBezTo>
                  <a:cubicBezTo>
                    <a:pt x="851" y="467"/>
                    <a:pt x="829" y="458"/>
                    <a:pt x="829" y="458"/>
                  </a:cubicBezTo>
                  <a:cubicBezTo>
                    <a:pt x="835" y="467"/>
                    <a:pt x="842" y="483"/>
                    <a:pt x="840" y="494"/>
                  </a:cubicBezTo>
                  <a:cubicBezTo>
                    <a:pt x="831" y="488"/>
                    <a:pt x="812" y="487"/>
                    <a:pt x="804" y="481"/>
                  </a:cubicBezTo>
                  <a:cubicBezTo>
                    <a:pt x="808" y="495"/>
                    <a:pt x="817" y="515"/>
                    <a:pt x="805" y="528"/>
                  </a:cubicBezTo>
                  <a:cubicBezTo>
                    <a:pt x="794" y="520"/>
                    <a:pt x="788" y="507"/>
                    <a:pt x="779" y="498"/>
                  </a:cubicBezTo>
                  <a:cubicBezTo>
                    <a:pt x="781" y="511"/>
                    <a:pt x="784" y="531"/>
                    <a:pt x="775" y="543"/>
                  </a:cubicBezTo>
                  <a:cubicBezTo>
                    <a:pt x="769" y="536"/>
                    <a:pt x="745" y="526"/>
                    <a:pt x="745" y="518"/>
                  </a:cubicBezTo>
                  <a:cubicBezTo>
                    <a:pt x="743" y="517"/>
                    <a:pt x="736" y="544"/>
                    <a:pt x="728" y="549"/>
                  </a:cubicBezTo>
                  <a:cubicBezTo>
                    <a:pt x="720" y="538"/>
                    <a:pt x="713" y="521"/>
                    <a:pt x="702" y="511"/>
                  </a:cubicBezTo>
                  <a:cubicBezTo>
                    <a:pt x="705" y="508"/>
                    <a:pt x="709" y="510"/>
                    <a:pt x="707" y="504"/>
                  </a:cubicBezTo>
                  <a:cubicBezTo>
                    <a:pt x="704" y="496"/>
                    <a:pt x="692" y="491"/>
                    <a:pt x="679" y="486"/>
                  </a:cubicBezTo>
                  <a:cubicBezTo>
                    <a:pt x="681" y="482"/>
                    <a:pt x="683" y="480"/>
                    <a:pt x="687" y="474"/>
                  </a:cubicBezTo>
                  <a:cubicBezTo>
                    <a:pt x="697" y="459"/>
                    <a:pt x="704" y="445"/>
                    <a:pt x="706" y="438"/>
                  </a:cubicBezTo>
                  <a:cubicBezTo>
                    <a:pt x="710" y="426"/>
                    <a:pt x="712" y="423"/>
                    <a:pt x="713" y="414"/>
                  </a:cubicBezTo>
                  <a:cubicBezTo>
                    <a:pt x="726" y="416"/>
                    <a:pt x="735" y="418"/>
                    <a:pt x="752" y="420"/>
                  </a:cubicBezTo>
                  <a:cubicBezTo>
                    <a:pt x="768" y="422"/>
                    <a:pt x="793" y="427"/>
                    <a:pt x="816" y="430"/>
                  </a:cubicBezTo>
                  <a:moveTo>
                    <a:pt x="1084" y="383"/>
                  </a:moveTo>
                  <a:cubicBezTo>
                    <a:pt x="1085" y="388"/>
                    <a:pt x="1074" y="400"/>
                    <a:pt x="1061" y="403"/>
                  </a:cubicBezTo>
                  <a:cubicBezTo>
                    <a:pt x="1045" y="407"/>
                    <a:pt x="1032" y="404"/>
                    <a:pt x="1021" y="398"/>
                  </a:cubicBezTo>
                  <a:cubicBezTo>
                    <a:pt x="1022" y="409"/>
                    <a:pt x="1041" y="414"/>
                    <a:pt x="1055" y="411"/>
                  </a:cubicBezTo>
                  <a:cubicBezTo>
                    <a:pt x="1047" y="422"/>
                    <a:pt x="1023" y="429"/>
                    <a:pt x="1006" y="428"/>
                  </a:cubicBezTo>
                  <a:cubicBezTo>
                    <a:pt x="987" y="428"/>
                    <a:pt x="975" y="422"/>
                    <a:pt x="958" y="412"/>
                  </a:cubicBezTo>
                  <a:cubicBezTo>
                    <a:pt x="956" y="423"/>
                    <a:pt x="977" y="433"/>
                    <a:pt x="993" y="434"/>
                  </a:cubicBezTo>
                  <a:cubicBezTo>
                    <a:pt x="963" y="450"/>
                    <a:pt x="929" y="438"/>
                    <a:pt x="925" y="437"/>
                  </a:cubicBezTo>
                  <a:cubicBezTo>
                    <a:pt x="917" y="435"/>
                    <a:pt x="905" y="430"/>
                    <a:pt x="898" y="423"/>
                  </a:cubicBezTo>
                  <a:cubicBezTo>
                    <a:pt x="898" y="432"/>
                    <a:pt x="910" y="439"/>
                    <a:pt x="920" y="441"/>
                  </a:cubicBezTo>
                  <a:cubicBezTo>
                    <a:pt x="900" y="451"/>
                    <a:pt x="875" y="440"/>
                    <a:pt x="866" y="424"/>
                  </a:cubicBezTo>
                  <a:cubicBezTo>
                    <a:pt x="898" y="415"/>
                    <a:pt x="922" y="406"/>
                    <a:pt x="955" y="398"/>
                  </a:cubicBezTo>
                  <a:cubicBezTo>
                    <a:pt x="987" y="403"/>
                    <a:pt x="1017" y="390"/>
                    <a:pt x="1029" y="376"/>
                  </a:cubicBezTo>
                  <a:cubicBezTo>
                    <a:pt x="1033" y="371"/>
                    <a:pt x="1037" y="364"/>
                    <a:pt x="1037" y="362"/>
                  </a:cubicBezTo>
                  <a:cubicBezTo>
                    <a:pt x="1040" y="361"/>
                    <a:pt x="1044" y="362"/>
                    <a:pt x="1047" y="363"/>
                  </a:cubicBezTo>
                  <a:cubicBezTo>
                    <a:pt x="1050" y="364"/>
                    <a:pt x="1081" y="371"/>
                    <a:pt x="1084" y="383"/>
                  </a:cubicBezTo>
                  <a:moveTo>
                    <a:pt x="306" y="378"/>
                  </a:moveTo>
                  <a:cubicBezTo>
                    <a:pt x="310" y="375"/>
                    <a:pt x="321" y="372"/>
                    <a:pt x="331" y="374"/>
                  </a:cubicBezTo>
                  <a:cubicBezTo>
                    <a:pt x="342" y="375"/>
                    <a:pt x="361" y="380"/>
                    <a:pt x="375" y="390"/>
                  </a:cubicBezTo>
                  <a:cubicBezTo>
                    <a:pt x="404" y="400"/>
                    <a:pt x="427" y="420"/>
                    <a:pt x="456" y="429"/>
                  </a:cubicBezTo>
                  <a:cubicBezTo>
                    <a:pt x="457" y="426"/>
                    <a:pt x="454" y="424"/>
                    <a:pt x="452" y="422"/>
                  </a:cubicBezTo>
                  <a:cubicBezTo>
                    <a:pt x="470" y="408"/>
                    <a:pt x="489" y="396"/>
                    <a:pt x="510" y="387"/>
                  </a:cubicBezTo>
                  <a:cubicBezTo>
                    <a:pt x="523" y="372"/>
                    <a:pt x="540" y="356"/>
                    <a:pt x="562" y="359"/>
                  </a:cubicBezTo>
                  <a:cubicBezTo>
                    <a:pt x="567" y="359"/>
                    <a:pt x="567" y="359"/>
                    <a:pt x="567" y="359"/>
                  </a:cubicBezTo>
                  <a:cubicBezTo>
                    <a:pt x="567" y="359"/>
                    <a:pt x="567" y="364"/>
                    <a:pt x="567" y="366"/>
                  </a:cubicBezTo>
                  <a:cubicBezTo>
                    <a:pt x="566" y="377"/>
                    <a:pt x="560" y="388"/>
                    <a:pt x="554" y="403"/>
                  </a:cubicBezTo>
                  <a:cubicBezTo>
                    <a:pt x="554" y="403"/>
                    <a:pt x="536" y="410"/>
                    <a:pt x="528" y="415"/>
                  </a:cubicBezTo>
                  <a:cubicBezTo>
                    <a:pt x="521" y="419"/>
                    <a:pt x="459" y="456"/>
                    <a:pt x="459" y="456"/>
                  </a:cubicBezTo>
                  <a:cubicBezTo>
                    <a:pt x="441" y="470"/>
                    <a:pt x="433" y="454"/>
                    <a:pt x="415" y="442"/>
                  </a:cubicBezTo>
                  <a:cubicBezTo>
                    <a:pt x="393" y="431"/>
                    <a:pt x="372" y="420"/>
                    <a:pt x="353" y="403"/>
                  </a:cubicBezTo>
                  <a:cubicBezTo>
                    <a:pt x="353" y="400"/>
                    <a:pt x="359" y="402"/>
                    <a:pt x="356" y="399"/>
                  </a:cubicBezTo>
                  <a:cubicBezTo>
                    <a:pt x="346" y="400"/>
                    <a:pt x="338" y="404"/>
                    <a:pt x="329" y="406"/>
                  </a:cubicBezTo>
                  <a:cubicBezTo>
                    <a:pt x="325" y="408"/>
                    <a:pt x="315" y="411"/>
                    <a:pt x="312" y="405"/>
                  </a:cubicBezTo>
                  <a:cubicBezTo>
                    <a:pt x="317" y="404"/>
                    <a:pt x="317" y="404"/>
                    <a:pt x="317" y="404"/>
                  </a:cubicBezTo>
                  <a:cubicBezTo>
                    <a:pt x="322" y="400"/>
                    <a:pt x="324" y="393"/>
                    <a:pt x="334" y="390"/>
                  </a:cubicBezTo>
                  <a:cubicBezTo>
                    <a:pt x="327" y="384"/>
                    <a:pt x="314" y="381"/>
                    <a:pt x="304" y="381"/>
                  </a:cubicBezTo>
                  <a:lnTo>
                    <a:pt x="306" y="378"/>
                  </a:lnTo>
                  <a:close/>
                  <a:moveTo>
                    <a:pt x="999" y="340"/>
                  </a:moveTo>
                  <a:cubicBezTo>
                    <a:pt x="998" y="351"/>
                    <a:pt x="986" y="353"/>
                    <a:pt x="981" y="362"/>
                  </a:cubicBezTo>
                  <a:cubicBezTo>
                    <a:pt x="975" y="367"/>
                    <a:pt x="975" y="367"/>
                    <a:pt x="975" y="367"/>
                  </a:cubicBezTo>
                  <a:cubicBezTo>
                    <a:pt x="980" y="366"/>
                    <a:pt x="986" y="363"/>
                    <a:pt x="990" y="358"/>
                  </a:cubicBezTo>
                  <a:cubicBezTo>
                    <a:pt x="999" y="356"/>
                    <a:pt x="1027" y="350"/>
                    <a:pt x="1028" y="355"/>
                  </a:cubicBezTo>
                  <a:cubicBezTo>
                    <a:pt x="1029" y="361"/>
                    <a:pt x="1027" y="366"/>
                    <a:pt x="1018" y="372"/>
                  </a:cubicBezTo>
                  <a:cubicBezTo>
                    <a:pt x="1010" y="378"/>
                    <a:pt x="980" y="390"/>
                    <a:pt x="959" y="387"/>
                  </a:cubicBezTo>
                  <a:cubicBezTo>
                    <a:pt x="947" y="386"/>
                    <a:pt x="935" y="390"/>
                    <a:pt x="924" y="392"/>
                  </a:cubicBezTo>
                  <a:cubicBezTo>
                    <a:pt x="865" y="410"/>
                    <a:pt x="865" y="410"/>
                    <a:pt x="865" y="410"/>
                  </a:cubicBezTo>
                  <a:cubicBezTo>
                    <a:pt x="845" y="415"/>
                    <a:pt x="821" y="418"/>
                    <a:pt x="799" y="412"/>
                  </a:cubicBezTo>
                  <a:cubicBezTo>
                    <a:pt x="766" y="406"/>
                    <a:pt x="734" y="398"/>
                    <a:pt x="700" y="400"/>
                  </a:cubicBezTo>
                  <a:cubicBezTo>
                    <a:pt x="696" y="400"/>
                    <a:pt x="691" y="403"/>
                    <a:pt x="688" y="408"/>
                  </a:cubicBezTo>
                  <a:cubicBezTo>
                    <a:pt x="692" y="407"/>
                    <a:pt x="697" y="405"/>
                    <a:pt x="701" y="408"/>
                  </a:cubicBezTo>
                  <a:cubicBezTo>
                    <a:pt x="700" y="412"/>
                    <a:pt x="700" y="437"/>
                    <a:pt x="690" y="446"/>
                  </a:cubicBezTo>
                  <a:cubicBezTo>
                    <a:pt x="688" y="443"/>
                    <a:pt x="687" y="439"/>
                    <a:pt x="685" y="435"/>
                  </a:cubicBezTo>
                  <a:cubicBezTo>
                    <a:pt x="684" y="431"/>
                    <a:pt x="670" y="368"/>
                    <a:pt x="697" y="349"/>
                  </a:cubicBezTo>
                  <a:cubicBezTo>
                    <a:pt x="713" y="344"/>
                    <a:pt x="735" y="353"/>
                    <a:pt x="740" y="356"/>
                  </a:cubicBezTo>
                  <a:cubicBezTo>
                    <a:pt x="761" y="368"/>
                    <a:pt x="797" y="374"/>
                    <a:pt x="825" y="385"/>
                  </a:cubicBezTo>
                  <a:cubicBezTo>
                    <a:pt x="837" y="383"/>
                    <a:pt x="849" y="379"/>
                    <a:pt x="861" y="378"/>
                  </a:cubicBezTo>
                  <a:cubicBezTo>
                    <a:pt x="945" y="367"/>
                    <a:pt x="945" y="367"/>
                    <a:pt x="945" y="367"/>
                  </a:cubicBezTo>
                  <a:cubicBezTo>
                    <a:pt x="960" y="369"/>
                    <a:pt x="962" y="350"/>
                    <a:pt x="975" y="349"/>
                  </a:cubicBezTo>
                  <a:cubicBezTo>
                    <a:pt x="984" y="349"/>
                    <a:pt x="989" y="343"/>
                    <a:pt x="996" y="339"/>
                  </a:cubicBezTo>
                  <a:cubicBezTo>
                    <a:pt x="997" y="338"/>
                    <a:pt x="999" y="338"/>
                    <a:pt x="999" y="340"/>
                  </a:cubicBezTo>
                  <a:moveTo>
                    <a:pt x="143" y="129"/>
                  </a:moveTo>
                  <a:cubicBezTo>
                    <a:pt x="216" y="34"/>
                    <a:pt x="216" y="34"/>
                    <a:pt x="216" y="34"/>
                  </a:cubicBezTo>
                  <a:cubicBezTo>
                    <a:pt x="242" y="71"/>
                    <a:pt x="284" y="73"/>
                    <a:pt x="326" y="75"/>
                  </a:cubicBezTo>
                  <a:cubicBezTo>
                    <a:pt x="354" y="72"/>
                    <a:pt x="354" y="72"/>
                    <a:pt x="354" y="72"/>
                  </a:cubicBezTo>
                  <a:cubicBezTo>
                    <a:pt x="473" y="53"/>
                    <a:pt x="473" y="53"/>
                    <a:pt x="473" y="53"/>
                  </a:cubicBezTo>
                  <a:cubicBezTo>
                    <a:pt x="554" y="44"/>
                    <a:pt x="554" y="44"/>
                    <a:pt x="554" y="44"/>
                  </a:cubicBezTo>
                  <a:cubicBezTo>
                    <a:pt x="631" y="35"/>
                    <a:pt x="709" y="47"/>
                    <a:pt x="782" y="57"/>
                  </a:cubicBezTo>
                  <a:cubicBezTo>
                    <a:pt x="889" y="75"/>
                    <a:pt x="889" y="75"/>
                    <a:pt x="889" y="75"/>
                  </a:cubicBezTo>
                  <a:cubicBezTo>
                    <a:pt x="934" y="78"/>
                    <a:pt x="982" y="77"/>
                    <a:pt x="1012" y="43"/>
                  </a:cubicBezTo>
                  <a:cubicBezTo>
                    <a:pt x="1018" y="37"/>
                    <a:pt x="1018" y="37"/>
                    <a:pt x="1018" y="37"/>
                  </a:cubicBezTo>
                  <a:cubicBezTo>
                    <a:pt x="1086" y="126"/>
                    <a:pt x="1086" y="126"/>
                    <a:pt x="1086" y="126"/>
                  </a:cubicBezTo>
                  <a:cubicBezTo>
                    <a:pt x="1086" y="126"/>
                    <a:pt x="1086" y="126"/>
                    <a:pt x="1086" y="126"/>
                  </a:cubicBezTo>
                  <a:cubicBezTo>
                    <a:pt x="1084" y="127"/>
                    <a:pt x="1082" y="128"/>
                    <a:pt x="1079" y="129"/>
                  </a:cubicBezTo>
                  <a:cubicBezTo>
                    <a:pt x="1071" y="132"/>
                    <a:pt x="1061" y="135"/>
                    <a:pt x="1052" y="139"/>
                  </a:cubicBezTo>
                  <a:cubicBezTo>
                    <a:pt x="1050" y="139"/>
                    <a:pt x="1049" y="140"/>
                    <a:pt x="1048" y="140"/>
                  </a:cubicBezTo>
                  <a:cubicBezTo>
                    <a:pt x="1047" y="140"/>
                    <a:pt x="1047" y="140"/>
                    <a:pt x="1047" y="140"/>
                  </a:cubicBezTo>
                  <a:cubicBezTo>
                    <a:pt x="1012" y="95"/>
                    <a:pt x="1012" y="95"/>
                    <a:pt x="1012" y="95"/>
                  </a:cubicBezTo>
                  <a:cubicBezTo>
                    <a:pt x="977" y="115"/>
                    <a:pt x="932" y="118"/>
                    <a:pt x="889" y="115"/>
                  </a:cubicBezTo>
                  <a:cubicBezTo>
                    <a:pt x="827" y="105"/>
                    <a:pt x="827" y="105"/>
                    <a:pt x="827" y="105"/>
                  </a:cubicBezTo>
                  <a:cubicBezTo>
                    <a:pt x="750" y="93"/>
                    <a:pt x="750" y="93"/>
                    <a:pt x="750" y="93"/>
                  </a:cubicBezTo>
                  <a:cubicBezTo>
                    <a:pt x="669" y="83"/>
                    <a:pt x="669" y="83"/>
                    <a:pt x="669" y="83"/>
                  </a:cubicBezTo>
                  <a:cubicBezTo>
                    <a:pt x="620" y="79"/>
                    <a:pt x="570" y="81"/>
                    <a:pt x="522" y="87"/>
                  </a:cubicBezTo>
                  <a:cubicBezTo>
                    <a:pt x="454" y="96"/>
                    <a:pt x="454" y="96"/>
                    <a:pt x="454" y="96"/>
                  </a:cubicBezTo>
                  <a:cubicBezTo>
                    <a:pt x="341" y="113"/>
                    <a:pt x="341" y="113"/>
                    <a:pt x="341" y="113"/>
                  </a:cubicBezTo>
                  <a:cubicBezTo>
                    <a:pt x="298" y="117"/>
                    <a:pt x="256" y="112"/>
                    <a:pt x="221" y="92"/>
                  </a:cubicBezTo>
                  <a:cubicBezTo>
                    <a:pt x="186" y="138"/>
                    <a:pt x="186" y="138"/>
                    <a:pt x="186" y="138"/>
                  </a:cubicBezTo>
                  <a:cubicBezTo>
                    <a:pt x="181" y="137"/>
                    <a:pt x="177" y="136"/>
                    <a:pt x="172" y="135"/>
                  </a:cubicBezTo>
                  <a:cubicBezTo>
                    <a:pt x="161" y="133"/>
                    <a:pt x="152" y="131"/>
                    <a:pt x="143" y="129"/>
                  </a:cubicBezTo>
                  <a:moveTo>
                    <a:pt x="1254" y="120"/>
                  </a:moveTo>
                  <a:cubicBezTo>
                    <a:pt x="1259" y="111"/>
                    <a:pt x="1265" y="101"/>
                    <a:pt x="1270" y="88"/>
                  </a:cubicBezTo>
                  <a:cubicBezTo>
                    <a:pt x="1281" y="63"/>
                    <a:pt x="1281" y="63"/>
                    <a:pt x="1281" y="63"/>
                  </a:cubicBezTo>
                  <a:cubicBezTo>
                    <a:pt x="1254" y="68"/>
                    <a:pt x="1254" y="68"/>
                    <a:pt x="1254" y="68"/>
                  </a:cubicBezTo>
                  <a:cubicBezTo>
                    <a:pt x="1233" y="73"/>
                    <a:pt x="1208" y="80"/>
                    <a:pt x="1177" y="92"/>
                  </a:cubicBezTo>
                  <a:cubicBezTo>
                    <a:pt x="1172" y="93"/>
                    <a:pt x="1167" y="95"/>
                    <a:pt x="1160" y="98"/>
                  </a:cubicBezTo>
                  <a:cubicBezTo>
                    <a:pt x="1139" y="105"/>
                    <a:pt x="1119" y="113"/>
                    <a:pt x="1104" y="118"/>
                  </a:cubicBezTo>
                  <a:cubicBezTo>
                    <a:pt x="1018" y="5"/>
                    <a:pt x="1018" y="5"/>
                    <a:pt x="1018" y="5"/>
                  </a:cubicBezTo>
                  <a:cubicBezTo>
                    <a:pt x="1005" y="22"/>
                    <a:pt x="1005" y="22"/>
                    <a:pt x="1005" y="22"/>
                  </a:cubicBezTo>
                  <a:cubicBezTo>
                    <a:pt x="1002" y="26"/>
                    <a:pt x="999" y="30"/>
                    <a:pt x="995" y="33"/>
                  </a:cubicBezTo>
                  <a:cubicBezTo>
                    <a:pt x="978" y="49"/>
                    <a:pt x="955" y="56"/>
                    <a:pt x="921" y="56"/>
                  </a:cubicBezTo>
                  <a:cubicBezTo>
                    <a:pt x="907" y="56"/>
                    <a:pt x="894" y="55"/>
                    <a:pt x="883" y="54"/>
                  </a:cubicBezTo>
                  <a:cubicBezTo>
                    <a:pt x="804" y="41"/>
                    <a:pt x="804" y="41"/>
                    <a:pt x="804" y="41"/>
                  </a:cubicBezTo>
                  <a:cubicBezTo>
                    <a:pt x="803" y="41"/>
                    <a:pt x="739" y="31"/>
                    <a:pt x="739" y="31"/>
                  </a:cubicBezTo>
                  <a:cubicBezTo>
                    <a:pt x="694" y="25"/>
                    <a:pt x="651" y="22"/>
                    <a:pt x="611" y="22"/>
                  </a:cubicBezTo>
                  <a:cubicBezTo>
                    <a:pt x="589" y="22"/>
                    <a:pt x="568" y="23"/>
                    <a:pt x="548" y="25"/>
                  </a:cubicBezTo>
                  <a:cubicBezTo>
                    <a:pt x="548" y="25"/>
                    <a:pt x="548" y="25"/>
                    <a:pt x="548" y="25"/>
                  </a:cubicBezTo>
                  <a:cubicBezTo>
                    <a:pt x="546" y="25"/>
                    <a:pt x="536" y="26"/>
                    <a:pt x="472" y="34"/>
                  </a:cubicBezTo>
                  <a:cubicBezTo>
                    <a:pt x="471" y="34"/>
                    <a:pt x="381" y="48"/>
                    <a:pt x="381" y="48"/>
                  </a:cubicBezTo>
                  <a:cubicBezTo>
                    <a:pt x="353" y="53"/>
                    <a:pt x="332" y="55"/>
                    <a:pt x="314" y="55"/>
                  </a:cubicBezTo>
                  <a:cubicBezTo>
                    <a:pt x="270" y="55"/>
                    <a:pt x="241" y="42"/>
                    <a:pt x="225" y="15"/>
                  </a:cubicBezTo>
                  <a:cubicBezTo>
                    <a:pt x="217" y="0"/>
                    <a:pt x="217" y="0"/>
                    <a:pt x="217" y="0"/>
                  </a:cubicBezTo>
                  <a:cubicBezTo>
                    <a:pt x="123" y="123"/>
                    <a:pt x="123" y="123"/>
                    <a:pt x="123" y="123"/>
                  </a:cubicBezTo>
                  <a:cubicBezTo>
                    <a:pt x="115" y="121"/>
                    <a:pt x="106" y="118"/>
                    <a:pt x="98" y="115"/>
                  </a:cubicBezTo>
                  <a:cubicBezTo>
                    <a:pt x="77" y="108"/>
                    <a:pt x="77" y="108"/>
                    <a:pt x="77" y="108"/>
                  </a:cubicBezTo>
                  <a:cubicBezTo>
                    <a:pt x="79" y="130"/>
                    <a:pt x="79" y="130"/>
                    <a:pt x="79" y="130"/>
                  </a:cubicBezTo>
                  <a:cubicBezTo>
                    <a:pt x="80" y="142"/>
                    <a:pt x="85" y="153"/>
                    <a:pt x="92" y="163"/>
                  </a:cubicBezTo>
                  <a:cubicBezTo>
                    <a:pt x="0" y="283"/>
                    <a:pt x="0" y="283"/>
                    <a:pt x="0" y="283"/>
                  </a:cubicBezTo>
                  <a:cubicBezTo>
                    <a:pt x="10" y="292"/>
                    <a:pt x="10" y="292"/>
                    <a:pt x="10" y="292"/>
                  </a:cubicBezTo>
                  <a:cubicBezTo>
                    <a:pt x="10" y="293"/>
                    <a:pt x="10" y="293"/>
                    <a:pt x="10" y="293"/>
                  </a:cubicBezTo>
                  <a:cubicBezTo>
                    <a:pt x="51" y="323"/>
                    <a:pt x="69" y="369"/>
                    <a:pt x="69" y="441"/>
                  </a:cubicBezTo>
                  <a:cubicBezTo>
                    <a:pt x="69" y="462"/>
                    <a:pt x="68" y="483"/>
                    <a:pt x="67" y="499"/>
                  </a:cubicBezTo>
                  <a:cubicBezTo>
                    <a:pt x="67" y="499"/>
                    <a:pt x="67" y="499"/>
                    <a:pt x="67" y="499"/>
                  </a:cubicBezTo>
                  <a:cubicBezTo>
                    <a:pt x="66" y="501"/>
                    <a:pt x="65" y="507"/>
                    <a:pt x="64" y="518"/>
                  </a:cubicBezTo>
                  <a:cubicBezTo>
                    <a:pt x="45" y="627"/>
                    <a:pt x="45" y="627"/>
                    <a:pt x="45" y="627"/>
                  </a:cubicBezTo>
                  <a:cubicBezTo>
                    <a:pt x="45" y="628"/>
                    <a:pt x="39" y="673"/>
                    <a:pt x="36" y="696"/>
                  </a:cubicBezTo>
                  <a:cubicBezTo>
                    <a:pt x="32" y="731"/>
                    <a:pt x="30" y="765"/>
                    <a:pt x="30" y="797"/>
                  </a:cubicBezTo>
                  <a:cubicBezTo>
                    <a:pt x="30" y="806"/>
                    <a:pt x="30" y="815"/>
                    <a:pt x="31" y="824"/>
                  </a:cubicBezTo>
                  <a:cubicBezTo>
                    <a:pt x="36" y="1041"/>
                    <a:pt x="166" y="1214"/>
                    <a:pt x="378" y="1287"/>
                  </a:cubicBezTo>
                  <a:cubicBezTo>
                    <a:pt x="378" y="1287"/>
                    <a:pt x="378" y="1287"/>
                    <a:pt x="378" y="1287"/>
                  </a:cubicBezTo>
                  <a:cubicBezTo>
                    <a:pt x="380" y="1288"/>
                    <a:pt x="383" y="1289"/>
                    <a:pt x="387" y="1290"/>
                  </a:cubicBezTo>
                  <a:cubicBezTo>
                    <a:pt x="387" y="1290"/>
                    <a:pt x="420" y="1303"/>
                    <a:pt x="420" y="1303"/>
                  </a:cubicBezTo>
                  <a:cubicBezTo>
                    <a:pt x="425" y="1305"/>
                    <a:pt x="425" y="1305"/>
                    <a:pt x="425" y="1305"/>
                  </a:cubicBezTo>
                  <a:cubicBezTo>
                    <a:pt x="488" y="1331"/>
                    <a:pt x="552" y="1359"/>
                    <a:pt x="604" y="1411"/>
                  </a:cubicBezTo>
                  <a:cubicBezTo>
                    <a:pt x="612" y="1419"/>
                    <a:pt x="612" y="1419"/>
                    <a:pt x="612" y="1419"/>
                  </a:cubicBezTo>
                  <a:cubicBezTo>
                    <a:pt x="621" y="1410"/>
                    <a:pt x="621" y="1410"/>
                    <a:pt x="621" y="1410"/>
                  </a:cubicBezTo>
                  <a:cubicBezTo>
                    <a:pt x="623" y="1408"/>
                    <a:pt x="623" y="1408"/>
                    <a:pt x="623" y="1408"/>
                  </a:cubicBezTo>
                  <a:cubicBezTo>
                    <a:pt x="623" y="1408"/>
                    <a:pt x="624" y="1406"/>
                    <a:pt x="625" y="1405"/>
                  </a:cubicBezTo>
                  <a:cubicBezTo>
                    <a:pt x="689" y="1348"/>
                    <a:pt x="764" y="1319"/>
                    <a:pt x="848" y="1288"/>
                  </a:cubicBezTo>
                  <a:cubicBezTo>
                    <a:pt x="1000" y="1234"/>
                    <a:pt x="1056" y="1167"/>
                    <a:pt x="1096" y="1117"/>
                  </a:cubicBezTo>
                  <a:cubicBezTo>
                    <a:pt x="1097" y="1115"/>
                    <a:pt x="1097" y="1115"/>
                    <a:pt x="1097" y="1115"/>
                  </a:cubicBezTo>
                  <a:cubicBezTo>
                    <a:pt x="1160" y="1042"/>
                    <a:pt x="1199" y="925"/>
                    <a:pt x="1199" y="809"/>
                  </a:cubicBezTo>
                  <a:cubicBezTo>
                    <a:pt x="1199" y="806"/>
                    <a:pt x="1199" y="803"/>
                    <a:pt x="1199" y="800"/>
                  </a:cubicBezTo>
                  <a:cubicBezTo>
                    <a:pt x="1199" y="800"/>
                    <a:pt x="1199" y="800"/>
                    <a:pt x="1196" y="728"/>
                  </a:cubicBezTo>
                  <a:cubicBezTo>
                    <a:pt x="1196" y="727"/>
                    <a:pt x="1191" y="677"/>
                    <a:pt x="1188" y="651"/>
                  </a:cubicBezTo>
                  <a:cubicBezTo>
                    <a:pt x="1188" y="650"/>
                    <a:pt x="1188" y="650"/>
                    <a:pt x="1176" y="579"/>
                  </a:cubicBezTo>
                  <a:cubicBezTo>
                    <a:pt x="1165" y="510"/>
                    <a:pt x="1165" y="510"/>
                    <a:pt x="1165" y="510"/>
                  </a:cubicBezTo>
                  <a:cubicBezTo>
                    <a:pt x="1163" y="492"/>
                    <a:pt x="1162" y="474"/>
                    <a:pt x="1162" y="458"/>
                  </a:cubicBezTo>
                  <a:cubicBezTo>
                    <a:pt x="1162" y="454"/>
                    <a:pt x="1162" y="450"/>
                    <a:pt x="1162" y="446"/>
                  </a:cubicBezTo>
                  <a:cubicBezTo>
                    <a:pt x="1162" y="444"/>
                    <a:pt x="1162" y="444"/>
                    <a:pt x="1162" y="444"/>
                  </a:cubicBezTo>
                  <a:cubicBezTo>
                    <a:pt x="1162" y="375"/>
                    <a:pt x="1182" y="326"/>
                    <a:pt x="1224" y="295"/>
                  </a:cubicBezTo>
                  <a:cubicBezTo>
                    <a:pt x="1233" y="288"/>
                    <a:pt x="1233" y="288"/>
                    <a:pt x="1233" y="288"/>
                  </a:cubicBezTo>
                  <a:cubicBezTo>
                    <a:pt x="1210" y="258"/>
                    <a:pt x="1210" y="258"/>
                    <a:pt x="1210" y="258"/>
                  </a:cubicBezTo>
                  <a:cubicBezTo>
                    <a:pt x="1217" y="251"/>
                    <a:pt x="1221" y="244"/>
                    <a:pt x="1224" y="238"/>
                  </a:cubicBezTo>
                  <a:cubicBezTo>
                    <a:pt x="1228" y="229"/>
                    <a:pt x="1229" y="213"/>
                    <a:pt x="1223" y="203"/>
                  </a:cubicBezTo>
                  <a:cubicBezTo>
                    <a:pt x="1223" y="203"/>
                    <a:pt x="1223" y="203"/>
                    <a:pt x="1222" y="203"/>
                  </a:cubicBezTo>
                  <a:cubicBezTo>
                    <a:pt x="1244" y="187"/>
                    <a:pt x="1266" y="152"/>
                    <a:pt x="1272" y="140"/>
                  </a:cubicBezTo>
                  <a:cubicBezTo>
                    <a:pt x="1290" y="105"/>
                    <a:pt x="1290" y="105"/>
                    <a:pt x="1290" y="105"/>
                  </a:cubicBezTo>
                  <a:cubicBezTo>
                    <a:pt x="1290" y="105"/>
                    <a:pt x="1254" y="120"/>
                    <a:pt x="1254" y="120"/>
                  </a:cubicBezTo>
                  <a:moveTo>
                    <a:pt x="1201" y="277"/>
                  </a:moveTo>
                  <a:cubicBezTo>
                    <a:pt x="1201" y="277"/>
                    <a:pt x="1201" y="277"/>
                    <a:pt x="1201" y="277"/>
                  </a:cubicBezTo>
                  <a:cubicBezTo>
                    <a:pt x="1201" y="277"/>
                    <a:pt x="1201" y="277"/>
                    <a:pt x="1201" y="277"/>
                  </a:cubicBezTo>
                  <a:moveTo>
                    <a:pt x="1201" y="277"/>
                  </a:moveTo>
                  <a:cubicBezTo>
                    <a:pt x="1200" y="275"/>
                    <a:pt x="1199" y="274"/>
                    <a:pt x="1198" y="274"/>
                  </a:cubicBezTo>
                  <a:cubicBezTo>
                    <a:pt x="1199" y="274"/>
                    <a:pt x="1200" y="275"/>
                    <a:pt x="1201" y="277"/>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18" name="Freeform 34">
              <a:extLst>
                <a:ext uri="{FF2B5EF4-FFF2-40B4-BE49-F238E27FC236}">
                  <a16:creationId xmlns:a16="http://schemas.microsoft.com/office/drawing/2014/main" id="{00710D5E-0C7C-405D-8C3E-1B138A272678}"/>
                </a:ext>
              </a:extLst>
            </p:cNvPr>
            <p:cNvSpPr>
              <a:spLocks/>
            </p:cNvSpPr>
            <p:nvPr userDrawn="1"/>
          </p:nvSpPr>
          <p:spPr bwMode="auto">
            <a:xfrm>
              <a:off x="3372" y="2167"/>
              <a:ext cx="82" cy="78"/>
            </a:xfrm>
            <a:custGeom>
              <a:avLst/>
              <a:gdLst>
                <a:gd name="T0" fmla="*/ 71 w 121"/>
                <a:gd name="T1" fmla="*/ 25 h 115"/>
                <a:gd name="T2" fmla="*/ 121 w 121"/>
                <a:gd name="T3" fmla="*/ 0 h 115"/>
                <a:gd name="T4" fmla="*/ 121 w 121"/>
                <a:gd name="T5" fmla="*/ 115 h 115"/>
                <a:gd name="T6" fmla="*/ 8 w 121"/>
                <a:gd name="T7" fmla="*/ 80 h 115"/>
                <a:gd name="T8" fmla="*/ 6 w 121"/>
                <a:gd name="T9" fmla="*/ 78 h 115"/>
                <a:gd name="T10" fmla="*/ 0 w 121"/>
                <a:gd name="T11" fmla="*/ 65 h 115"/>
                <a:gd name="T12" fmla="*/ 1 w 121"/>
                <a:gd name="T13" fmla="*/ 59 h 115"/>
                <a:gd name="T14" fmla="*/ 47 w 121"/>
                <a:gd name="T15" fmla="*/ 32 h 115"/>
                <a:gd name="T16" fmla="*/ 61 w 121"/>
                <a:gd name="T17" fmla="*/ 28 h 115"/>
                <a:gd name="T18" fmla="*/ 71 w 121"/>
                <a:gd name="T19" fmla="*/ 2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15">
                  <a:moveTo>
                    <a:pt x="71" y="25"/>
                  </a:moveTo>
                  <a:cubicBezTo>
                    <a:pt x="89" y="20"/>
                    <a:pt x="107" y="14"/>
                    <a:pt x="121" y="0"/>
                  </a:cubicBezTo>
                  <a:cubicBezTo>
                    <a:pt x="121" y="8"/>
                    <a:pt x="121" y="111"/>
                    <a:pt x="121" y="115"/>
                  </a:cubicBezTo>
                  <a:cubicBezTo>
                    <a:pt x="83" y="114"/>
                    <a:pt x="40" y="109"/>
                    <a:pt x="8" y="80"/>
                  </a:cubicBezTo>
                  <a:cubicBezTo>
                    <a:pt x="8" y="80"/>
                    <a:pt x="6" y="78"/>
                    <a:pt x="6" y="78"/>
                  </a:cubicBezTo>
                  <a:cubicBezTo>
                    <a:pt x="3" y="73"/>
                    <a:pt x="0" y="70"/>
                    <a:pt x="0" y="65"/>
                  </a:cubicBezTo>
                  <a:cubicBezTo>
                    <a:pt x="0" y="63"/>
                    <a:pt x="0" y="61"/>
                    <a:pt x="1" y="59"/>
                  </a:cubicBezTo>
                  <a:cubicBezTo>
                    <a:pt x="10" y="42"/>
                    <a:pt x="29" y="37"/>
                    <a:pt x="47" y="32"/>
                  </a:cubicBezTo>
                  <a:cubicBezTo>
                    <a:pt x="61" y="28"/>
                    <a:pt x="61" y="28"/>
                    <a:pt x="61" y="28"/>
                  </a:cubicBezTo>
                  <a:cubicBezTo>
                    <a:pt x="61" y="28"/>
                    <a:pt x="71" y="25"/>
                    <a:pt x="71" y="2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19" name="Freeform 35">
              <a:extLst>
                <a:ext uri="{FF2B5EF4-FFF2-40B4-BE49-F238E27FC236}">
                  <a16:creationId xmlns:a16="http://schemas.microsoft.com/office/drawing/2014/main" id="{45980DE5-A695-41D4-B58E-41388D6C9CC4}"/>
                </a:ext>
              </a:extLst>
            </p:cNvPr>
            <p:cNvSpPr>
              <a:spLocks/>
            </p:cNvSpPr>
            <p:nvPr userDrawn="1"/>
          </p:nvSpPr>
          <p:spPr bwMode="auto">
            <a:xfrm>
              <a:off x="4222" y="2172"/>
              <a:ext cx="81" cy="75"/>
            </a:xfrm>
            <a:custGeom>
              <a:avLst/>
              <a:gdLst>
                <a:gd name="T0" fmla="*/ 0 w 120"/>
                <a:gd name="T1" fmla="*/ 0 h 111"/>
                <a:gd name="T2" fmla="*/ 60 w 120"/>
                <a:gd name="T3" fmla="*/ 27 h 111"/>
                <a:gd name="T4" fmla="*/ 113 w 120"/>
                <a:gd name="T5" fmla="*/ 49 h 111"/>
                <a:gd name="T6" fmla="*/ 120 w 120"/>
                <a:gd name="T7" fmla="*/ 61 h 111"/>
                <a:gd name="T8" fmla="*/ 119 w 120"/>
                <a:gd name="T9" fmla="*/ 67 h 111"/>
                <a:gd name="T10" fmla="*/ 68 w 120"/>
                <a:gd name="T11" fmla="*/ 101 h 111"/>
                <a:gd name="T12" fmla="*/ 0 w 120"/>
                <a:gd name="T13" fmla="*/ 111 h 111"/>
                <a:gd name="T14" fmla="*/ 0 w 120"/>
                <a:gd name="T15" fmla="*/ 0 h 1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0" h="111">
                  <a:moveTo>
                    <a:pt x="0" y="0"/>
                  </a:moveTo>
                  <a:cubicBezTo>
                    <a:pt x="17" y="15"/>
                    <a:pt x="39" y="21"/>
                    <a:pt x="60" y="27"/>
                  </a:cubicBezTo>
                  <a:cubicBezTo>
                    <a:pt x="78" y="32"/>
                    <a:pt x="97" y="38"/>
                    <a:pt x="113" y="49"/>
                  </a:cubicBezTo>
                  <a:cubicBezTo>
                    <a:pt x="118" y="54"/>
                    <a:pt x="120" y="57"/>
                    <a:pt x="120" y="61"/>
                  </a:cubicBezTo>
                  <a:cubicBezTo>
                    <a:pt x="120" y="63"/>
                    <a:pt x="120" y="65"/>
                    <a:pt x="119" y="67"/>
                  </a:cubicBezTo>
                  <a:cubicBezTo>
                    <a:pt x="109" y="86"/>
                    <a:pt x="85" y="95"/>
                    <a:pt x="68" y="101"/>
                  </a:cubicBezTo>
                  <a:cubicBezTo>
                    <a:pt x="46" y="107"/>
                    <a:pt x="23" y="110"/>
                    <a:pt x="0" y="111"/>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20" name="Freeform 36">
              <a:extLst>
                <a:ext uri="{FF2B5EF4-FFF2-40B4-BE49-F238E27FC236}">
                  <a16:creationId xmlns:a16="http://schemas.microsoft.com/office/drawing/2014/main" id="{9F5515FD-58D3-49B5-8DCA-A2C061250032}"/>
                </a:ext>
              </a:extLst>
            </p:cNvPr>
            <p:cNvSpPr>
              <a:spLocks/>
            </p:cNvSpPr>
            <p:nvPr userDrawn="1"/>
          </p:nvSpPr>
          <p:spPr bwMode="auto">
            <a:xfrm>
              <a:off x="3269" y="2086"/>
              <a:ext cx="185" cy="119"/>
            </a:xfrm>
            <a:custGeom>
              <a:avLst/>
              <a:gdLst>
                <a:gd name="T0" fmla="*/ 37 w 273"/>
                <a:gd name="T1" fmla="*/ 37 h 175"/>
                <a:gd name="T2" fmla="*/ 33 w 273"/>
                <a:gd name="T3" fmla="*/ 0 h 175"/>
                <a:gd name="T4" fmla="*/ 239 w 273"/>
                <a:gd name="T5" fmla="*/ 46 h 175"/>
                <a:gd name="T6" fmla="*/ 273 w 273"/>
                <a:gd name="T7" fmla="*/ 89 h 175"/>
                <a:gd name="T8" fmla="*/ 273 w 273"/>
                <a:gd name="T9" fmla="*/ 91 h 175"/>
                <a:gd name="T10" fmla="*/ 224 w 273"/>
                <a:gd name="T11" fmla="*/ 129 h 175"/>
                <a:gd name="T12" fmla="*/ 196 w 273"/>
                <a:gd name="T13" fmla="*/ 138 h 175"/>
                <a:gd name="T14" fmla="*/ 139 w 273"/>
                <a:gd name="T15" fmla="*/ 175 h 175"/>
                <a:gd name="T16" fmla="*/ 0 w 273"/>
                <a:gd name="T17" fmla="*/ 144 h 175"/>
                <a:gd name="T18" fmla="*/ 37 w 273"/>
                <a:gd name="T19" fmla="*/ 3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3" h="175">
                  <a:moveTo>
                    <a:pt x="37" y="37"/>
                  </a:moveTo>
                  <a:cubicBezTo>
                    <a:pt x="37" y="25"/>
                    <a:pt x="36" y="13"/>
                    <a:pt x="33" y="0"/>
                  </a:cubicBezTo>
                  <a:cubicBezTo>
                    <a:pt x="99" y="3"/>
                    <a:pt x="174" y="11"/>
                    <a:pt x="239" y="46"/>
                  </a:cubicBezTo>
                  <a:cubicBezTo>
                    <a:pt x="255" y="56"/>
                    <a:pt x="273" y="70"/>
                    <a:pt x="273" y="89"/>
                  </a:cubicBezTo>
                  <a:cubicBezTo>
                    <a:pt x="273" y="90"/>
                    <a:pt x="273" y="90"/>
                    <a:pt x="273" y="91"/>
                  </a:cubicBezTo>
                  <a:cubicBezTo>
                    <a:pt x="270" y="115"/>
                    <a:pt x="246" y="122"/>
                    <a:pt x="224" y="129"/>
                  </a:cubicBezTo>
                  <a:cubicBezTo>
                    <a:pt x="196" y="138"/>
                    <a:pt x="196" y="138"/>
                    <a:pt x="196" y="138"/>
                  </a:cubicBezTo>
                  <a:cubicBezTo>
                    <a:pt x="173" y="144"/>
                    <a:pt x="150" y="151"/>
                    <a:pt x="139" y="175"/>
                  </a:cubicBezTo>
                  <a:cubicBezTo>
                    <a:pt x="102" y="153"/>
                    <a:pt x="55" y="142"/>
                    <a:pt x="0" y="144"/>
                  </a:cubicBezTo>
                  <a:cubicBezTo>
                    <a:pt x="24" y="116"/>
                    <a:pt x="37" y="78"/>
                    <a:pt x="37" y="3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21" name="Freeform 37">
              <a:extLst>
                <a:ext uri="{FF2B5EF4-FFF2-40B4-BE49-F238E27FC236}">
                  <a16:creationId xmlns:a16="http://schemas.microsoft.com/office/drawing/2014/main" id="{E65F5310-B34D-48B6-BB72-5824A90CA7CC}"/>
                </a:ext>
              </a:extLst>
            </p:cNvPr>
            <p:cNvSpPr>
              <a:spLocks/>
            </p:cNvSpPr>
            <p:nvPr userDrawn="1"/>
          </p:nvSpPr>
          <p:spPr bwMode="auto">
            <a:xfrm>
              <a:off x="4222" y="2091"/>
              <a:ext cx="185" cy="118"/>
            </a:xfrm>
            <a:custGeom>
              <a:avLst/>
              <a:gdLst>
                <a:gd name="T0" fmla="*/ 93 w 274"/>
                <a:gd name="T1" fmla="*/ 140 h 173"/>
                <a:gd name="T2" fmla="*/ 91 w 274"/>
                <a:gd name="T3" fmla="*/ 139 h 173"/>
                <a:gd name="T4" fmla="*/ 63 w 274"/>
                <a:gd name="T5" fmla="*/ 131 h 173"/>
                <a:gd name="T6" fmla="*/ 4 w 274"/>
                <a:gd name="T7" fmla="*/ 102 h 173"/>
                <a:gd name="T8" fmla="*/ 0 w 274"/>
                <a:gd name="T9" fmla="*/ 87 h 173"/>
                <a:gd name="T10" fmla="*/ 3 w 274"/>
                <a:gd name="T11" fmla="*/ 74 h 173"/>
                <a:gd name="T12" fmla="*/ 92 w 274"/>
                <a:gd name="T13" fmla="*/ 21 h 173"/>
                <a:gd name="T14" fmla="*/ 101 w 274"/>
                <a:gd name="T15" fmla="*/ 18 h 173"/>
                <a:gd name="T16" fmla="*/ 242 w 274"/>
                <a:gd name="T17" fmla="*/ 0 h 173"/>
                <a:gd name="T18" fmla="*/ 238 w 274"/>
                <a:gd name="T19" fmla="*/ 39 h 173"/>
                <a:gd name="T20" fmla="*/ 274 w 274"/>
                <a:gd name="T21" fmla="*/ 144 h 173"/>
                <a:gd name="T22" fmla="*/ 135 w 274"/>
                <a:gd name="T23" fmla="*/ 173 h 173"/>
                <a:gd name="T24" fmla="*/ 93 w 274"/>
                <a:gd name="T25" fmla="*/ 14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4" h="173">
                  <a:moveTo>
                    <a:pt x="93" y="140"/>
                  </a:moveTo>
                  <a:cubicBezTo>
                    <a:pt x="91" y="139"/>
                    <a:pt x="91" y="139"/>
                    <a:pt x="91" y="139"/>
                  </a:cubicBezTo>
                  <a:cubicBezTo>
                    <a:pt x="63" y="131"/>
                    <a:pt x="63" y="131"/>
                    <a:pt x="63" y="131"/>
                  </a:cubicBezTo>
                  <a:cubicBezTo>
                    <a:pt x="41" y="125"/>
                    <a:pt x="20" y="120"/>
                    <a:pt x="4" y="102"/>
                  </a:cubicBezTo>
                  <a:cubicBezTo>
                    <a:pt x="1" y="98"/>
                    <a:pt x="0" y="93"/>
                    <a:pt x="0" y="87"/>
                  </a:cubicBezTo>
                  <a:cubicBezTo>
                    <a:pt x="0" y="83"/>
                    <a:pt x="1" y="78"/>
                    <a:pt x="3" y="74"/>
                  </a:cubicBezTo>
                  <a:cubicBezTo>
                    <a:pt x="23" y="43"/>
                    <a:pt x="58" y="32"/>
                    <a:pt x="92" y="21"/>
                  </a:cubicBezTo>
                  <a:cubicBezTo>
                    <a:pt x="101" y="18"/>
                    <a:pt x="101" y="18"/>
                    <a:pt x="101" y="18"/>
                  </a:cubicBezTo>
                  <a:cubicBezTo>
                    <a:pt x="143" y="7"/>
                    <a:pt x="189" y="1"/>
                    <a:pt x="242" y="0"/>
                  </a:cubicBezTo>
                  <a:cubicBezTo>
                    <a:pt x="240" y="13"/>
                    <a:pt x="238" y="26"/>
                    <a:pt x="238" y="39"/>
                  </a:cubicBezTo>
                  <a:cubicBezTo>
                    <a:pt x="238" y="80"/>
                    <a:pt x="251" y="116"/>
                    <a:pt x="274" y="144"/>
                  </a:cubicBezTo>
                  <a:cubicBezTo>
                    <a:pt x="220" y="141"/>
                    <a:pt x="173" y="151"/>
                    <a:pt x="135" y="173"/>
                  </a:cubicBezTo>
                  <a:cubicBezTo>
                    <a:pt x="128" y="154"/>
                    <a:pt x="109" y="146"/>
                    <a:pt x="93" y="14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22" name="Freeform 38">
              <a:extLst>
                <a:ext uri="{FF2B5EF4-FFF2-40B4-BE49-F238E27FC236}">
                  <a16:creationId xmlns:a16="http://schemas.microsoft.com/office/drawing/2014/main" id="{34B7A193-8B0F-4830-B860-04F654C0EF1C}"/>
                </a:ext>
              </a:extLst>
            </p:cNvPr>
            <p:cNvSpPr>
              <a:spLocks/>
            </p:cNvSpPr>
            <p:nvPr userDrawn="1"/>
          </p:nvSpPr>
          <p:spPr bwMode="auto">
            <a:xfrm>
              <a:off x="3350" y="2108"/>
              <a:ext cx="975" cy="256"/>
            </a:xfrm>
            <a:custGeom>
              <a:avLst/>
              <a:gdLst>
                <a:gd name="T0" fmla="*/ 324 w 1439"/>
                <a:gd name="T1" fmla="*/ 163 h 376"/>
                <a:gd name="T2" fmla="*/ 419 w 1439"/>
                <a:gd name="T3" fmla="*/ 102 h 376"/>
                <a:gd name="T4" fmla="*/ 786 w 1439"/>
                <a:gd name="T5" fmla="*/ 16 h 376"/>
                <a:gd name="T6" fmla="*/ 1002 w 1439"/>
                <a:gd name="T7" fmla="*/ 93 h 376"/>
                <a:gd name="T8" fmla="*/ 1063 w 1439"/>
                <a:gd name="T9" fmla="*/ 131 h 376"/>
                <a:gd name="T10" fmla="*/ 1125 w 1439"/>
                <a:gd name="T11" fmla="*/ 172 h 376"/>
                <a:gd name="T12" fmla="*/ 1331 w 1439"/>
                <a:gd name="T13" fmla="*/ 218 h 376"/>
                <a:gd name="T14" fmla="*/ 1414 w 1439"/>
                <a:gd name="T15" fmla="*/ 177 h 376"/>
                <a:gd name="T16" fmla="*/ 1439 w 1439"/>
                <a:gd name="T17" fmla="*/ 307 h 376"/>
                <a:gd name="T18" fmla="*/ 1402 w 1439"/>
                <a:gd name="T19" fmla="*/ 339 h 376"/>
                <a:gd name="T20" fmla="*/ 1398 w 1439"/>
                <a:gd name="T21" fmla="*/ 340 h 376"/>
                <a:gd name="T22" fmla="*/ 1054 w 1439"/>
                <a:gd name="T23" fmla="*/ 284 h 376"/>
                <a:gd name="T24" fmla="*/ 960 w 1439"/>
                <a:gd name="T25" fmla="*/ 222 h 376"/>
                <a:gd name="T26" fmla="*/ 631 w 1439"/>
                <a:gd name="T27" fmla="*/ 158 h 376"/>
                <a:gd name="T28" fmla="*/ 458 w 1439"/>
                <a:gd name="T29" fmla="*/ 233 h 376"/>
                <a:gd name="T30" fmla="*/ 371 w 1439"/>
                <a:gd name="T31" fmla="*/ 289 h 376"/>
                <a:gd name="T32" fmla="*/ 91 w 1439"/>
                <a:gd name="T33" fmla="*/ 348 h 376"/>
                <a:gd name="T34" fmla="*/ 8 w 1439"/>
                <a:gd name="T35" fmla="*/ 315 h 376"/>
                <a:gd name="T36" fmla="*/ 0 w 1439"/>
                <a:gd name="T37" fmla="*/ 300 h 376"/>
                <a:gd name="T38" fmla="*/ 26 w 1439"/>
                <a:gd name="T39" fmla="*/ 172 h 376"/>
                <a:gd name="T40" fmla="*/ 148 w 1439"/>
                <a:gd name="T41" fmla="*/ 217 h 376"/>
                <a:gd name="T42" fmla="*/ 324 w 1439"/>
                <a:gd name="T43" fmla="*/ 163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39" h="376">
                  <a:moveTo>
                    <a:pt x="324" y="163"/>
                  </a:moveTo>
                  <a:cubicBezTo>
                    <a:pt x="419" y="102"/>
                    <a:pt x="419" y="102"/>
                    <a:pt x="419" y="102"/>
                  </a:cubicBezTo>
                  <a:cubicBezTo>
                    <a:pt x="534" y="29"/>
                    <a:pt x="657" y="0"/>
                    <a:pt x="786" y="16"/>
                  </a:cubicBezTo>
                  <a:cubicBezTo>
                    <a:pt x="860" y="26"/>
                    <a:pt x="931" y="51"/>
                    <a:pt x="1002" y="93"/>
                  </a:cubicBezTo>
                  <a:cubicBezTo>
                    <a:pt x="1063" y="131"/>
                    <a:pt x="1063" y="131"/>
                    <a:pt x="1063" y="131"/>
                  </a:cubicBezTo>
                  <a:cubicBezTo>
                    <a:pt x="1125" y="172"/>
                    <a:pt x="1125" y="172"/>
                    <a:pt x="1125" y="172"/>
                  </a:cubicBezTo>
                  <a:cubicBezTo>
                    <a:pt x="1185" y="213"/>
                    <a:pt x="1258" y="229"/>
                    <a:pt x="1331" y="218"/>
                  </a:cubicBezTo>
                  <a:cubicBezTo>
                    <a:pt x="1360" y="211"/>
                    <a:pt x="1392" y="204"/>
                    <a:pt x="1414" y="177"/>
                  </a:cubicBezTo>
                  <a:cubicBezTo>
                    <a:pt x="1416" y="184"/>
                    <a:pt x="1439" y="307"/>
                    <a:pt x="1439" y="307"/>
                  </a:cubicBezTo>
                  <a:cubicBezTo>
                    <a:pt x="1436" y="324"/>
                    <a:pt x="1417" y="332"/>
                    <a:pt x="1402" y="339"/>
                  </a:cubicBezTo>
                  <a:cubicBezTo>
                    <a:pt x="1398" y="340"/>
                    <a:pt x="1398" y="340"/>
                    <a:pt x="1398" y="340"/>
                  </a:cubicBezTo>
                  <a:cubicBezTo>
                    <a:pt x="1290" y="376"/>
                    <a:pt x="1158" y="355"/>
                    <a:pt x="1054" y="284"/>
                  </a:cubicBezTo>
                  <a:cubicBezTo>
                    <a:pt x="1054" y="284"/>
                    <a:pt x="960" y="222"/>
                    <a:pt x="960" y="222"/>
                  </a:cubicBezTo>
                  <a:cubicBezTo>
                    <a:pt x="862" y="159"/>
                    <a:pt x="746" y="136"/>
                    <a:pt x="631" y="158"/>
                  </a:cubicBezTo>
                  <a:cubicBezTo>
                    <a:pt x="575" y="169"/>
                    <a:pt x="520" y="193"/>
                    <a:pt x="458" y="233"/>
                  </a:cubicBezTo>
                  <a:cubicBezTo>
                    <a:pt x="371" y="289"/>
                    <a:pt x="371" y="289"/>
                    <a:pt x="371" y="289"/>
                  </a:cubicBezTo>
                  <a:cubicBezTo>
                    <a:pt x="286" y="343"/>
                    <a:pt x="187" y="364"/>
                    <a:pt x="91" y="348"/>
                  </a:cubicBezTo>
                  <a:cubicBezTo>
                    <a:pt x="62" y="343"/>
                    <a:pt x="31" y="337"/>
                    <a:pt x="8" y="315"/>
                  </a:cubicBezTo>
                  <a:cubicBezTo>
                    <a:pt x="3" y="310"/>
                    <a:pt x="1" y="306"/>
                    <a:pt x="0" y="300"/>
                  </a:cubicBezTo>
                  <a:cubicBezTo>
                    <a:pt x="0" y="300"/>
                    <a:pt x="23" y="188"/>
                    <a:pt x="26" y="172"/>
                  </a:cubicBezTo>
                  <a:cubicBezTo>
                    <a:pt x="58" y="207"/>
                    <a:pt x="103" y="215"/>
                    <a:pt x="148" y="217"/>
                  </a:cubicBezTo>
                  <a:cubicBezTo>
                    <a:pt x="206" y="220"/>
                    <a:pt x="262" y="203"/>
                    <a:pt x="324" y="16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23" name="Freeform 39">
              <a:extLst>
                <a:ext uri="{FF2B5EF4-FFF2-40B4-BE49-F238E27FC236}">
                  <a16:creationId xmlns:a16="http://schemas.microsoft.com/office/drawing/2014/main" id="{E17F19F7-E66B-4348-9126-4760CECBB285}"/>
                </a:ext>
              </a:extLst>
            </p:cNvPr>
            <p:cNvSpPr>
              <a:spLocks noEditPoints="1"/>
            </p:cNvSpPr>
            <p:nvPr userDrawn="1"/>
          </p:nvSpPr>
          <p:spPr bwMode="auto">
            <a:xfrm>
              <a:off x="3374" y="2137"/>
              <a:ext cx="925" cy="195"/>
            </a:xfrm>
            <a:custGeom>
              <a:avLst/>
              <a:gdLst>
                <a:gd name="T0" fmla="*/ 437 w 1365"/>
                <a:gd name="T1" fmla="*/ 67 h 287"/>
                <a:gd name="T2" fmla="*/ 431 w 1365"/>
                <a:gd name="T3" fmla="*/ 150 h 287"/>
                <a:gd name="T4" fmla="*/ 474 w 1365"/>
                <a:gd name="T5" fmla="*/ 123 h 287"/>
                <a:gd name="T6" fmla="*/ 1358 w 1365"/>
                <a:gd name="T7" fmla="*/ 254 h 287"/>
                <a:gd name="T8" fmla="*/ 1336 w 1365"/>
                <a:gd name="T9" fmla="*/ 226 h 287"/>
                <a:gd name="T10" fmla="*/ 1340 w 1365"/>
                <a:gd name="T11" fmla="*/ 194 h 287"/>
                <a:gd name="T12" fmla="*/ 1362 w 1365"/>
                <a:gd name="T13" fmla="*/ 272 h 287"/>
                <a:gd name="T14" fmla="*/ 1270 w 1365"/>
                <a:gd name="T15" fmla="*/ 248 h 287"/>
                <a:gd name="T16" fmla="*/ 1276 w 1365"/>
                <a:gd name="T17" fmla="*/ 277 h 287"/>
                <a:gd name="T18" fmla="*/ 1167 w 1365"/>
                <a:gd name="T19" fmla="*/ 204 h 287"/>
                <a:gd name="T20" fmla="*/ 1164 w 1365"/>
                <a:gd name="T21" fmla="*/ 276 h 287"/>
                <a:gd name="T22" fmla="*/ 1110 w 1365"/>
                <a:gd name="T23" fmla="*/ 225 h 287"/>
                <a:gd name="T24" fmla="*/ 1061 w 1365"/>
                <a:gd name="T25" fmla="*/ 231 h 287"/>
                <a:gd name="T26" fmla="*/ 1109 w 1365"/>
                <a:gd name="T27" fmla="*/ 237 h 287"/>
                <a:gd name="T28" fmla="*/ 1129 w 1365"/>
                <a:gd name="T29" fmla="*/ 189 h 287"/>
                <a:gd name="T30" fmla="*/ 1063 w 1365"/>
                <a:gd name="T31" fmla="*/ 149 h 287"/>
                <a:gd name="T32" fmla="*/ 1048 w 1365"/>
                <a:gd name="T33" fmla="*/ 228 h 287"/>
                <a:gd name="T34" fmla="*/ 986 w 1365"/>
                <a:gd name="T35" fmla="*/ 97 h 287"/>
                <a:gd name="T36" fmla="*/ 963 w 1365"/>
                <a:gd name="T37" fmla="*/ 80 h 287"/>
                <a:gd name="T38" fmla="*/ 919 w 1365"/>
                <a:gd name="T39" fmla="*/ 139 h 287"/>
                <a:gd name="T40" fmla="*/ 985 w 1365"/>
                <a:gd name="T41" fmla="*/ 116 h 287"/>
                <a:gd name="T42" fmla="*/ 887 w 1365"/>
                <a:gd name="T43" fmla="*/ 93 h 287"/>
                <a:gd name="T44" fmla="*/ 909 w 1365"/>
                <a:gd name="T45" fmla="*/ 52 h 287"/>
                <a:gd name="T46" fmla="*/ 854 w 1365"/>
                <a:gd name="T47" fmla="*/ 111 h 287"/>
                <a:gd name="T48" fmla="*/ 885 w 1365"/>
                <a:gd name="T49" fmla="*/ 120 h 287"/>
                <a:gd name="T50" fmla="*/ 833 w 1365"/>
                <a:gd name="T51" fmla="*/ 77 h 287"/>
                <a:gd name="T52" fmla="*/ 840 w 1365"/>
                <a:gd name="T53" fmla="*/ 50 h 287"/>
                <a:gd name="T54" fmla="*/ 805 w 1365"/>
                <a:gd name="T55" fmla="*/ 26 h 287"/>
                <a:gd name="T56" fmla="*/ 782 w 1365"/>
                <a:gd name="T57" fmla="*/ 16 h 287"/>
                <a:gd name="T58" fmla="*/ 764 w 1365"/>
                <a:gd name="T59" fmla="*/ 63 h 287"/>
                <a:gd name="T60" fmla="*/ 716 w 1365"/>
                <a:gd name="T61" fmla="*/ 76 h 287"/>
                <a:gd name="T62" fmla="*/ 742 w 1365"/>
                <a:gd name="T63" fmla="*/ 20 h 287"/>
                <a:gd name="T64" fmla="*/ 689 w 1365"/>
                <a:gd name="T65" fmla="*/ 47 h 287"/>
                <a:gd name="T66" fmla="*/ 706 w 1365"/>
                <a:gd name="T67" fmla="*/ 18 h 287"/>
                <a:gd name="T68" fmla="*/ 652 w 1365"/>
                <a:gd name="T69" fmla="*/ 76 h 287"/>
                <a:gd name="T70" fmla="*/ 610 w 1365"/>
                <a:gd name="T71" fmla="*/ 40 h 287"/>
                <a:gd name="T72" fmla="*/ 623 w 1365"/>
                <a:gd name="T73" fmla="*/ 48 h 287"/>
                <a:gd name="T74" fmla="*/ 582 w 1365"/>
                <a:gd name="T75" fmla="*/ 88 h 287"/>
                <a:gd name="T76" fmla="*/ 625 w 1365"/>
                <a:gd name="T77" fmla="*/ 78 h 287"/>
                <a:gd name="T78" fmla="*/ 560 w 1365"/>
                <a:gd name="T79" fmla="*/ 72 h 287"/>
                <a:gd name="T80" fmla="*/ 551 w 1365"/>
                <a:gd name="T81" fmla="*/ 42 h 287"/>
                <a:gd name="T82" fmla="*/ 507 w 1365"/>
                <a:gd name="T83" fmla="*/ 72 h 287"/>
                <a:gd name="T84" fmla="*/ 367 w 1365"/>
                <a:gd name="T85" fmla="*/ 140 h 287"/>
                <a:gd name="T86" fmla="*/ 396 w 1365"/>
                <a:gd name="T87" fmla="*/ 133 h 287"/>
                <a:gd name="T88" fmla="*/ 394 w 1365"/>
                <a:gd name="T89" fmla="*/ 175 h 287"/>
                <a:gd name="T90" fmla="*/ 409 w 1365"/>
                <a:gd name="T91" fmla="*/ 161 h 287"/>
                <a:gd name="T92" fmla="*/ 325 w 1365"/>
                <a:gd name="T93" fmla="*/ 204 h 287"/>
                <a:gd name="T94" fmla="*/ 323 w 1365"/>
                <a:gd name="T95" fmla="*/ 166 h 287"/>
                <a:gd name="T96" fmla="*/ 317 w 1365"/>
                <a:gd name="T97" fmla="*/ 134 h 287"/>
                <a:gd name="T98" fmla="*/ 367 w 1365"/>
                <a:gd name="T99" fmla="*/ 196 h 287"/>
                <a:gd name="T100" fmla="*/ 266 w 1365"/>
                <a:gd name="T101" fmla="*/ 165 h 287"/>
                <a:gd name="T102" fmla="*/ 240 w 1365"/>
                <a:gd name="T103" fmla="*/ 195 h 287"/>
                <a:gd name="T104" fmla="*/ 281 w 1365"/>
                <a:gd name="T105" fmla="*/ 242 h 287"/>
                <a:gd name="T106" fmla="*/ 208 w 1365"/>
                <a:gd name="T107" fmla="*/ 196 h 287"/>
                <a:gd name="T108" fmla="*/ 204 w 1365"/>
                <a:gd name="T109" fmla="*/ 256 h 287"/>
                <a:gd name="T110" fmla="*/ 165 w 1365"/>
                <a:gd name="T111" fmla="*/ 277 h 287"/>
                <a:gd name="T112" fmla="*/ 121 w 1365"/>
                <a:gd name="T113" fmla="*/ 265 h 287"/>
                <a:gd name="T114" fmla="*/ 86 w 1365"/>
                <a:gd name="T115" fmla="*/ 214 h 287"/>
                <a:gd name="T116" fmla="*/ 28 w 1365"/>
                <a:gd name="T117" fmla="*/ 208 h 287"/>
                <a:gd name="T118" fmla="*/ 4 w 1365"/>
                <a:gd name="T119" fmla="*/ 262 h 287"/>
                <a:gd name="T120" fmla="*/ 39 w 1365"/>
                <a:gd name="T121" fmla="*/ 242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65" h="287">
                  <a:moveTo>
                    <a:pt x="454" y="105"/>
                  </a:moveTo>
                  <a:cubicBezTo>
                    <a:pt x="452" y="105"/>
                    <a:pt x="441" y="110"/>
                    <a:pt x="439" y="112"/>
                  </a:cubicBezTo>
                  <a:cubicBezTo>
                    <a:pt x="439" y="110"/>
                    <a:pt x="434" y="85"/>
                    <a:pt x="434" y="82"/>
                  </a:cubicBezTo>
                  <a:cubicBezTo>
                    <a:pt x="434" y="83"/>
                    <a:pt x="434" y="83"/>
                    <a:pt x="434" y="83"/>
                  </a:cubicBezTo>
                  <a:cubicBezTo>
                    <a:pt x="438" y="88"/>
                    <a:pt x="454" y="104"/>
                    <a:pt x="455" y="104"/>
                  </a:cubicBezTo>
                  <a:lnTo>
                    <a:pt x="454" y="105"/>
                  </a:lnTo>
                  <a:close/>
                  <a:moveTo>
                    <a:pt x="487" y="114"/>
                  </a:moveTo>
                  <a:cubicBezTo>
                    <a:pt x="441" y="71"/>
                    <a:pt x="441" y="71"/>
                    <a:pt x="441" y="71"/>
                  </a:cubicBezTo>
                  <a:cubicBezTo>
                    <a:pt x="440" y="70"/>
                    <a:pt x="437" y="67"/>
                    <a:pt x="437" y="67"/>
                  </a:cubicBezTo>
                  <a:cubicBezTo>
                    <a:pt x="436" y="66"/>
                    <a:pt x="436" y="65"/>
                    <a:pt x="438" y="64"/>
                  </a:cubicBezTo>
                  <a:cubicBezTo>
                    <a:pt x="438" y="63"/>
                    <a:pt x="437" y="62"/>
                    <a:pt x="437" y="62"/>
                  </a:cubicBezTo>
                  <a:cubicBezTo>
                    <a:pt x="436" y="61"/>
                    <a:pt x="415" y="72"/>
                    <a:pt x="415" y="72"/>
                  </a:cubicBezTo>
                  <a:cubicBezTo>
                    <a:pt x="415" y="73"/>
                    <a:pt x="416" y="75"/>
                    <a:pt x="416" y="75"/>
                  </a:cubicBezTo>
                  <a:cubicBezTo>
                    <a:pt x="419" y="75"/>
                    <a:pt x="419" y="75"/>
                    <a:pt x="419" y="75"/>
                  </a:cubicBezTo>
                  <a:cubicBezTo>
                    <a:pt x="419" y="75"/>
                    <a:pt x="420" y="80"/>
                    <a:pt x="420" y="80"/>
                  </a:cubicBezTo>
                  <a:cubicBezTo>
                    <a:pt x="421" y="80"/>
                    <a:pt x="431" y="143"/>
                    <a:pt x="431" y="143"/>
                  </a:cubicBezTo>
                  <a:cubicBezTo>
                    <a:pt x="431" y="145"/>
                    <a:pt x="431" y="146"/>
                    <a:pt x="430" y="147"/>
                  </a:cubicBezTo>
                  <a:cubicBezTo>
                    <a:pt x="430" y="148"/>
                    <a:pt x="431" y="150"/>
                    <a:pt x="431" y="150"/>
                  </a:cubicBezTo>
                  <a:cubicBezTo>
                    <a:pt x="432" y="150"/>
                    <a:pt x="448" y="141"/>
                    <a:pt x="448" y="141"/>
                  </a:cubicBezTo>
                  <a:cubicBezTo>
                    <a:pt x="449" y="141"/>
                    <a:pt x="449" y="141"/>
                    <a:pt x="449" y="141"/>
                  </a:cubicBezTo>
                  <a:cubicBezTo>
                    <a:pt x="448" y="139"/>
                    <a:pt x="448" y="139"/>
                    <a:pt x="448" y="139"/>
                  </a:cubicBezTo>
                  <a:cubicBezTo>
                    <a:pt x="445" y="139"/>
                    <a:pt x="444" y="139"/>
                    <a:pt x="444" y="138"/>
                  </a:cubicBezTo>
                  <a:cubicBezTo>
                    <a:pt x="444" y="138"/>
                    <a:pt x="443" y="135"/>
                    <a:pt x="443" y="135"/>
                  </a:cubicBezTo>
                  <a:cubicBezTo>
                    <a:pt x="443" y="135"/>
                    <a:pt x="441" y="123"/>
                    <a:pt x="441" y="123"/>
                  </a:cubicBezTo>
                  <a:cubicBezTo>
                    <a:pt x="441" y="124"/>
                    <a:pt x="463" y="112"/>
                    <a:pt x="463" y="112"/>
                  </a:cubicBezTo>
                  <a:cubicBezTo>
                    <a:pt x="463" y="113"/>
                    <a:pt x="472" y="121"/>
                    <a:pt x="472" y="121"/>
                  </a:cubicBezTo>
                  <a:cubicBezTo>
                    <a:pt x="473" y="121"/>
                    <a:pt x="474" y="123"/>
                    <a:pt x="474" y="123"/>
                  </a:cubicBezTo>
                  <a:cubicBezTo>
                    <a:pt x="474" y="123"/>
                    <a:pt x="474" y="123"/>
                    <a:pt x="474" y="123"/>
                  </a:cubicBezTo>
                  <a:cubicBezTo>
                    <a:pt x="474" y="123"/>
                    <a:pt x="474" y="124"/>
                    <a:pt x="473" y="124"/>
                  </a:cubicBezTo>
                  <a:cubicBezTo>
                    <a:pt x="473" y="125"/>
                    <a:pt x="473" y="125"/>
                    <a:pt x="473" y="125"/>
                  </a:cubicBezTo>
                  <a:cubicBezTo>
                    <a:pt x="473" y="126"/>
                    <a:pt x="473" y="127"/>
                    <a:pt x="473" y="127"/>
                  </a:cubicBezTo>
                  <a:cubicBezTo>
                    <a:pt x="474" y="128"/>
                    <a:pt x="492" y="119"/>
                    <a:pt x="492" y="119"/>
                  </a:cubicBezTo>
                  <a:cubicBezTo>
                    <a:pt x="492" y="117"/>
                    <a:pt x="491" y="116"/>
                    <a:pt x="491" y="116"/>
                  </a:cubicBezTo>
                  <a:cubicBezTo>
                    <a:pt x="489" y="116"/>
                    <a:pt x="488" y="116"/>
                    <a:pt x="487" y="114"/>
                  </a:cubicBezTo>
                  <a:moveTo>
                    <a:pt x="1361" y="254"/>
                  </a:moveTo>
                  <a:cubicBezTo>
                    <a:pt x="1360" y="253"/>
                    <a:pt x="1358" y="254"/>
                    <a:pt x="1358" y="254"/>
                  </a:cubicBezTo>
                  <a:cubicBezTo>
                    <a:pt x="1358" y="256"/>
                    <a:pt x="1357" y="257"/>
                    <a:pt x="1354" y="258"/>
                  </a:cubicBezTo>
                  <a:cubicBezTo>
                    <a:pt x="1354" y="258"/>
                    <a:pt x="1323" y="266"/>
                    <a:pt x="1322" y="266"/>
                  </a:cubicBezTo>
                  <a:cubicBezTo>
                    <a:pt x="1322" y="266"/>
                    <a:pt x="1323" y="266"/>
                    <a:pt x="1323" y="266"/>
                  </a:cubicBezTo>
                  <a:cubicBezTo>
                    <a:pt x="1323" y="263"/>
                    <a:pt x="1319" y="249"/>
                    <a:pt x="1318" y="247"/>
                  </a:cubicBezTo>
                  <a:cubicBezTo>
                    <a:pt x="1320" y="247"/>
                    <a:pt x="1335" y="243"/>
                    <a:pt x="1335" y="243"/>
                  </a:cubicBezTo>
                  <a:cubicBezTo>
                    <a:pt x="1339" y="242"/>
                    <a:pt x="1339" y="242"/>
                    <a:pt x="1340" y="244"/>
                  </a:cubicBezTo>
                  <a:cubicBezTo>
                    <a:pt x="1340" y="244"/>
                    <a:pt x="1342" y="243"/>
                    <a:pt x="1342" y="243"/>
                  </a:cubicBezTo>
                  <a:cubicBezTo>
                    <a:pt x="1343" y="243"/>
                    <a:pt x="1339" y="226"/>
                    <a:pt x="1339" y="226"/>
                  </a:cubicBezTo>
                  <a:cubicBezTo>
                    <a:pt x="1338" y="226"/>
                    <a:pt x="1336" y="226"/>
                    <a:pt x="1336" y="226"/>
                  </a:cubicBezTo>
                  <a:cubicBezTo>
                    <a:pt x="1335" y="228"/>
                    <a:pt x="1335" y="229"/>
                    <a:pt x="1332" y="230"/>
                  </a:cubicBezTo>
                  <a:cubicBezTo>
                    <a:pt x="1332" y="230"/>
                    <a:pt x="1314" y="234"/>
                    <a:pt x="1314" y="234"/>
                  </a:cubicBezTo>
                  <a:cubicBezTo>
                    <a:pt x="1314" y="234"/>
                    <a:pt x="1314" y="234"/>
                    <a:pt x="1314" y="234"/>
                  </a:cubicBezTo>
                  <a:cubicBezTo>
                    <a:pt x="1314" y="232"/>
                    <a:pt x="1311" y="217"/>
                    <a:pt x="1311" y="217"/>
                  </a:cubicBezTo>
                  <a:cubicBezTo>
                    <a:pt x="1311" y="218"/>
                    <a:pt x="1340" y="210"/>
                    <a:pt x="1340" y="210"/>
                  </a:cubicBezTo>
                  <a:cubicBezTo>
                    <a:pt x="1343" y="210"/>
                    <a:pt x="1344" y="210"/>
                    <a:pt x="1344" y="211"/>
                  </a:cubicBezTo>
                  <a:cubicBezTo>
                    <a:pt x="1345" y="211"/>
                    <a:pt x="1347" y="211"/>
                    <a:pt x="1347" y="211"/>
                  </a:cubicBezTo>
                  <a:cubicBezTo>
                    <a:pt x="1347" y="210"/>
                    <a:pt x="1343" y="194"/>
                    <a:pt x="1343" y="194"/>
                  </a:cubicBezTo>
                  <a:cubicBezTo>
                    <a:pt x="1342" y="193"/>
                    <a:pt x="1340" y="194"/>
                    <a:pt x="1340" y="194"/>
                  </a:cubicBezTo>
                  <a:cubicBezTo>
                    <a:pt x="1340" y="196"/>
                    <a:pt x="1340" y="196"/>
                    <a:pt x="1336" y="197"/>
                  </a:cubicBezTo>
                  <a:cubicBezTo>
                    <a:pt x="1288" y="210"/>
                    <a:pt x="1288" y="210"/>
                    <a:pt x="1288" y="210"/>
                  </a:cubicBezTo>
                  <a:cubicBezTo>
                    <a:pt x="1288" y="211"/>
                    <a:pt x="1288" y="213"/>
                    <a:pt x="1288" y="213"/>
                  </a:cubicBezTo>
                  <a:cubicBezTo>
                    <a:pt x="1293" y="213"/>
                    <a:pt x="1293" y="213"/>
                    <a:pt x="1294" y="215"/>
                  </a:cubicBezTo>
                  <a:cubicBezTo>
                    <a:pt x="1310" y="276"/>
                    <a:pt x="1310" y="276"/>
                    <a:pt x="1310" y="276"/>
                  </a:cubicBezTo>
                  <a:cubicBezTo>
                    <a:pt x="1310" y="278"/>
                    <a:pt x="1310" y="279"/>
                    <a:pt x="1307" y="280"/>
                  </a:cubicBezTo>
                  <a:cubicBezTo>
                    <a:pt x="1306" y="281"/>
                    <a:pt x="1307" y="283"/>
                    <a:pt x="1307" y="283"/>
                  </a:cubicBezTo>
                  <a:cubicBezTo>
                    <a:pt x="1308" y="284"/>
                    <a:pt x="1357" y="271"/>
                    <a:pt x="1357" y="271"/>
                  </a:cubicBezTo>
                  <a:cubicBezTo>
                    <a:pt x="1361" y="270"/>
                    <a:pt x="1361" y="270"/>
                    <a:pt x="1362" y="272"/>
                  </a:cubicBezTo>
                  <a:cubicBezTo>
                    <a:pt x="1363" y="272"/>
                    <a:pt x="1365" y="272"/>
                    <a:pt x="1365" y="272"/>
                  </a:cubicBezTo>
                  <a:cubicBezTo>
                    <a:pt x="1365" y="271"/>
                    <a:pt x="1361" y="254"/>
                    <a:pt x="1361" y="254"/>
                  </a:cubicBezTo>
                  <a:moveTo>
                    <a:pt x="1270" y="248"/>
                  </a:moveTo>
                  <a:cubicBezTo>
                    <a:pt x="1270" y="267"/>
                    <a:pt x="1264" y="273"/>
                    <a:pt x="1246" y="273"/>
                  </a:cubicBezTo>
                  <a:cubicBezTo>
                    <a:pt x="1246" y="273"/>
                    <a:pt x="1237" y="273"/>
                    <a:pt x="1237" y="273"/>
                  </a:cubicBezTo>
                  <a:cubicBezTo>
                    <a:pt x="1237" y="273"/>
                    <a:pt x="1237" y="273"/>
                    <a:pt x="1237" y="273"/>
                  </a:cubicBezTo>
                  <a:cubicBezTo>
                    <a:pt x="1238" y="273"/>
                    <a:pt x="1238" y="228"/>
                    <a:pt x="1238" y="224"/>
                  </a:cubicBezTo>
                  <a:cubicBezTo>
                    <a:pt x="1240" y="224"/>
                    <a:pt x="1246" y="224"/>
                    <a:pt x="1246" y="224"/>
                  </a:cubicBezTo>
                  <a:cubicBezTo>
                    <a:pt x="1264" y="224"/>
                    <a:pt x="1270" y="230"/>
                    <a:pt x="1270" y="248"/>
                  </a:cubicBezTo>
                  <a:close/>
                  <a:moveTo>
                    <a:pt x="1251" y="210"/>
                  </a:moveTo>
                  <a:cubicBezTo>
                    <a:pt x="1220" y="210"/>
                    <a:pt x="1220" y="210"/>
                    <a:pt x="1220" y="210"/>
                  </a:cubicBezTo>
                  <a:cubicBezTo>
                    <a:pt x="1219" y="211"/>
                    <a:pt x="1219" y="213"/>
                    <a:pt x="1219" y="213"/>
                  </a:cubicBezTo>
                  <a:cubicBezTo>
                    <a:pt x="1222" y="214"/>
                    <a:pt x="1223" y="215"/>
                    <a:pt x="1222" y="217"/>
                  </a:cubicBezTo>
                  <a:cubicBezTo>
                    <a:pt x="1222" y="217"/>
                    <a:pt x="1222" y="280"/>
                    <a:pt x="1222" y="280"/>
                  </a:cubicBezTo>
                  <a:cubicBezTo>
                    <a:pt x="1222" y="282"/>
                    <a:pt x="1222" y="283"/>
                    <a:pt x="1219" y="283"/>
                  </a:cubicBezTo>
                  <a:cubicBezTo>
                    <a:pt x="1219" y="286"/>
                    <a:pt x="1219" y="286"/>
                    <a:pt x="1219" y="286"/>
                  </a:cubicBezTo>
                  <a:cubicBezTo>
                    <a:pt x="1220" y="286"/>
                    <a:pt x="1248" y="287"/>
                    <a:pt x="1248" y="287"/>
                  </a:cubicBezTo>
                  <a:cubicBezTo>
                    <a:pt x="1260" y="287"/>
                    <a:pt x="1270" y="283"/>
                    <a:pt x="1276" y="277"/>
                  </a:cubicBezTo>
                  <a:cubicBezTo>
                    <a:pt x="1283" y="271"/>
                    <a:pt x="1286" y="261"/>
                    <a:pt x="1286" y="249"/>
                  </a:cubicBezTo>
                  <a:cubicBezTo>
                    <a:pt x="1286" y="225"/>
                    <a:pt x="1273" y="210"/>
                    <a:pt x="1251" y="210"/>
                  </a:cubicBezTo>
                  <a:moveTo>
                    <a:pt x="1194" y="207"/>
                  </a:moveTo>
                  <a:cubicBezTo>
                    <a:pt x="1197" y="209"/>
                    <a:pt x="1197" y="210"/>
                    <a:pt x="1197" y="211"/>
                  </a:cubicBezTo>
                  <a:cubicBezTo>
                    <a:pt x="1186" y="252"/>
                    <a:pt x="1186" y="252"/>
                    <a:pt x="1186" y="252"/>
                  </a:cubicBezTo>
                  <a:cubicBezTo>
                    <a:pt x="1184" y="262"/>
                    <a:pt x="1177" y="266"/>
                    <a:pt x="1168" y="263"/>
                  </a:cubicBezTo>
                  <a:cubicBezTo>
                    <a:pt x="1163" y="262"/>
                    <a:pt x="1160" y="260"/>
                    <a:pt x="1158" y="257"/>
                  </a:cubicBezTo>
                  <a:cubicBezTo>
                    <a:pt x="1156" y="254"/>
                    <a:pt x="1156" y="250"/>
                    <a:pt x="1157" y="245"/>
                  </a:cubicBezTo>
                  <a:cubicBezTo>
                    <a:pt x="1167" y="204"/>
                    <a:pt x="1167" y="204"/>
                    <a:pt x="1167" y="204"/>
                  </a:cubicBezTo>
                  <a:cubicBezTo>
                    <a:pt x="1168" y="202"/>
                    <a:pt x="1168" y="202"/>
                    <a:pt x="1171" y="202"/>
                  </a:cubicBezTo>
                  <a:cubicBezTo>
                    <a:pt x="1171" y="201"/>
                    <a:pt x="1172" y="199"/>
                    <a:pt x="1172" y="199"/>
                  </a:cubicBezTo>
                  <a:cubicBezTo>
                    <a:pt x="1171" y="199"/>
                    <a:pt x="1150" y="193"/>
                    <a:pt x="1150" y="193"/>
                  </a:cubicBezTo>
                  <a:cubicBezTo>
                    <a:pt x="1149" y="193"/>
                    <a:pt x="1149" y="193"/>
                    <a:pt x="1149" y="193"/>
                  </a:cubicBezTo>
                  <a:cubicBezTo>
                    <a:pt x="1149" y="194"/>
                    <a:pt x="1149" y="194"/>
                    <a:pt x="1149" y="194"/>
                  </a:cubicBezTo>
                  <a:cubicBezTo>
                    <a:pt x="1149" y="196"/>
                    <a:pt x="1149" y="196"/>
                    <a:pt x="1149" y="196"/>
                  </a:cubicBezTo>
                  <a:cubicBezTo>
                    <a:pt x="1152" y="198"/>
                    <a:pt x="1152" y="199"/>
                    <a:pt x="1152" y="200"/>
                  </a:cubicBezTo>
                  <a:cubicBezTo>
                    <a:pt x="1142" y="241"/>
                    <a:pt x="1142" y="241"/>
                    <a:pt x="1142" y="241"/>
                  </a:cubicBezTo>
                  <a:cubicBezTo>
                    <a:pt x="1137" y="260"/>
                    <a:pt x="1145" y="272"/>
                    <a:pt x="1164" y="276"/>
                  </a:cubicBezTo>
                  <a:cubicBezTo>
                    <a:pt x="1174" y="279"/>
                    <a:pt x="1182" y="278"/>
                    <a:pt x="1189" y="274"/>
                  </a:cubicBezTo>
                  <a:cubicBezTo>
                    <a:pt x="1194" y="271"/>
                    <a:pt x="1198" y="265"/>
                    <a:pt x="1201" y="256"/>
                  </a:cubicBezTo>
                  <a:cubicBezTo>
                    <a:pt x="1211" y="215"/>
                    <a:pt x="1211" y="215"/>
                    <a:pt x="1211" y="215"/>
                  </a:cubicBezTo>
                  <a:cubicBezTo>
                    <a:pt x="1211" y="213"/>
                    <a:pt x="1212" y="213"/>
                    <a:pt x="1214" y="213"/>
                  </a:cubicBezTo>
                  <a:cubicBezTo>
                    <a:pt x="1215" y="212"/>
                    <a:pt x="1216" y="210"/>
                    <a:pt x="1216" y="210"/>
                  </a:cubicBezTo>
                  <a:cubicBezTo>
                    <a:pt x="1215" y="209"/>
                    <a:pt x="1196" y="205"/>
                    <a:pt x="1196" y="205"/>
                  </a:cubicBezTo>
                  <a:cubicBezTo>
                    <a:pt x="1195" y="205"/>
                    <a:pt x="1194" y="207"/>
                    <a:pt x="1194" y="207"/>
                  </a:cubicBezTo>
                  <a:moveTo>
                    <a:pt x="1114" y="197"/>
                  </a:moveTo>
                  <a:cubicBezTo>
                    <a:pt x="1113" y="202"/>
                    <a:pt x="1110" y="225"/>
                    <a:pt x="1110" y="225"/>
                  </a:cubicBezTo>
                  <a:cubicBezTo>
                    <a:pt x="1109" y="225"/>
                    <a:pt x="1109" y="225"/>
                    <a:pt x="1109" y="225"/>
                  </a:cubicBezTo>
                  <a:cubicBezTo>
                    <a:pt x="1108" y="224"/>
                    <a:pt x="1097" y="219"/>
                    <a:pt x="1095" y="217"/>
                  </a:cubicBezTo>
                  <a:cubicBezTo>
                    <a:pt x="1096" y="216"/>
                    <a:pt x="1112" y="198"/>
                    <a:pt x="1115" y="196"/>
                  </a:cubicBezTo>
                  <a:lnTo>
                    <a:pt x="1114" y="197"/>
                  </a:lnTo>
                  <a:close/>
                  <a:moveTo>
                    <a:pt x="1110" y="177"/>
                  </a:moveTo>
                  <a:cubicBezTo>
                    <a:pt x="1112" y="179"/>
                    <a:pt x="1112" y="180"/>
                    <a:pt x="1112" y="180"/>
                  </a:cubicBezTo>
                  <a:cubicBezTo>
                    <a:pt x="1109" y="183"/>
                    <a:pt x="1109" y="183"/>
                    <a:pt x="1109" y="183"/>
                  </a:cubicBezTo>
                  <a:cubicBezTo>
                    <a:pt x="1109" y="184"/>
                    <a:pt x="1064" y="230"/>
                    <a:pt x="1064" y="230"/>
                  </a:cubicBezTo>
                  <a:cubicBezTo>
                    <a:pt x="1063" y="231"/>
                    <a:pt x="1062" y="232"/>
                    <a:pt x="1061" y="231"/>
                  </a:cubicBezTo>
                  <a:cubicBezTo>
                    <a:pt x="1060" y="232"/>
                    <a:pt x="1059" y="234"/>
                    <a:pt x="1059" y="234"/>
                  </a:cubicBezTo>
                  <a:cubicBezTo>
                    <a:pt x="1059" y="235"/>
                    <a:pt x="1076" y="243"/>
                    <a:pt x="1076" y="243"/>
                  </a:cubicBezTo>
                  <a:cubicBezTo>
                    <a:pt x="1077" y="243"/>
                    <a:pt x="1077" y="243"/>
                    <a:pt x="1077" y="243"/>
                  </a:cubicBezTo>
                  <a:cubicBezTo>
                    <a:pt x="1078" y="240"/>
                    <a:pt x="1078" y="240"/>
                    <a:pt x="1078" y="240"/>
                  </a:cubicBezTo>
                  <a:cubicBezTo>
                    <a:pt x="1077" y="239"/>
                    <a:pt x="1076" y="238"/>
                    <a:pt x="1076" y="238"/>
                  </a:cubicBezTo>
                  <a:cubicBezTo>
                    <a:pt x="1076" y="237"/>
                    <a:pt x="1076" y="237"/>
                    <a:pt x="1076" y="237"/>
                  </a:cubicBezTo>
                  <a:cubicBezTo>
                    <a:pt x="1078" y="235"/>
                    <a:pt x="1078" y="235"/>
                    <a:pt x="1078" y="235"/>
                  </a:cubicBezTo>
                  <a:cubicBezTo>
                    <a:pt x="1078" y="235"/>
                    <a:pt x="1086" y="226"/>
                    <a:pt x="1087" y="226"/>
                  </a:cubicBezTo>
                  <a:cubicBezTo>
                    <a:pt x="1087" y="226"/>
                    <a:pt x="1109" y="237"/>
                    <a:pt x="1109" y="237"/>
                  </a:cubicBezTo>
                  <a:cubicBezTo>
                    <a:pt x="1108" y="237"/>
                    <a:pt x="1107" y="250"/>
                    <a:pt x="1107" y="250"/>
                  </a:cubicBezTo>
                  <a:cubicBezTo>
                    <a:pt x="1107" y="250"/>
                    <a:pt x="1107" y="252"/>
                    <a:pt x="1107" y="252"/>
                  </a:cubicBezTo>
                  <a:cubicBezTo>
                    <a:pt x="1106" y="252"/>
                    <a:pt x="1106" y="253"/>
                    <a:pt x="1104" y="252"/>
                  </a:cubicBezTo>
                  <a:cubicBezTo>
                    <a:pt x="1104" y="252"/>
                    <a:pt x="1103" y="254"/>
                    <a:pt x="1103" y="254"/>
                  </a:cubicBezTo>
                  <a:cubicBezTo>
                    <a:pt x="1103" y="255"/>
                    <a:pt x="1121" y="263"/>
                    <a:pt x="1121" y="263"/>
                  </a:cubicBezTo>
                  <a:cubicBezTo>
                    <a:pt x="1122" y="263"/>
                    <a:pt x="1122" y="261"/>
                    <a:pt x="1122" y="261"/>
                  </a:cubicBezTo>
                  <a:cubicBezTo>
                    <a:pt x="1121" y="260"/>
                    <a:pt x="1121" y="259"/>
                    <a:pt x="1121" y="257"/>
                  </a:cubicBezTo>
                  <a:cubicBezTo>
                    <a:pt x="1128" y="194"/>
                    <a:pt x="1128" y="194"/>
                    <a:pt x="1128" y="194"/>
                  </a:cubicBezTo>
                  <a:cubicBezTo>
                    <a:pt x="1129" y="189"/>
                    <a:pt x="1129" y="189"/>
                    <a:pt x="1129" y="189"/>
                  </a:cubicBezTo>
                  <a:cubicBezTo>
                    <a:pt x="1129" y="188"/>
                    <a:pt x="1130" y="187"/>
                    <a:pt x="1132" y="188"/>
                  </a:cubicBezTo>
                  <a:cubicBezTo>
                    <a:pt x="1133" y="188"/>
                    <a:pt x="1133" y="186"/>
                    <a:pt x="1133" y="186"/>
                  </a:cubicBezTo>
                  <a:cubicBezTo>
                    <a:pt x="1133" y="185"/>
                    <a:pt x="1112" y="175"/>
                    <a:pt x="1112" y="175"/>
                  </a:cubicBezTo>
                  <a:cubicBezTo>
                    <a:pt x="1111" y="175"/>
                    <a:pt x="1110" y="177"/>
                    <a:pt x="1110" y="177"/>
                  </a:cubicBezTo>
                  <a:moveTo>
                    <a:pt x="1058" y="213"/>
                  </a:moveTo>
                  <a:cubicBezTo>
                    <a:pt x="1056" y="215"/>
                    <a:pt x="1055" y="215"/>
                    <a:pt x="1053" y="213"/>
                  </a:cubicBezTo>
                  <a:cubicBezTo>
                    <a:pt x="1053" y="213"/>
                    <a:pt x="1026" y="196"/>
                    <a:pt x="1026" y="196"/>
                  </a:cubicBezTo>
                  <a:cubicBezTo>
                    <a:pt x="1027" y="196"/>
                    <a:pt x="1058" y="149"/>
                    <a:pt x="1058" y="149"/>
                  </a:cubicBezTo>
                  <a:cubicBezTo>
                    <a:pt x="1059" y="148"/>
                    <a:pt x="1060" y="147"/>
                    <a:pt x="1063" y="149"/>
                  </a:cubicBezTo>
                  <a:cubicBezTo>
                    <a:pt x="1064" y="149"/>
                    <a:pt x="1065" y="147"/>
                    <a:pt x="1065" y="147"/>
                  </a:cubicBezTo>
                  <a:cubicBezTo>
                    <a:pt x="1065" y="146"/>
                    <a:pt x="1045" y="133"/>
                    <a:pt x="1045" y="133"/>
                  </a:cubicBezTo>
                  <a:cubicBezTo>
                    <a:pt x="1044" y="133"/>
                    <a:pt x="1043" y="135"/>
                    <a:pt x="1043" y="135"/>
                  </a:cubicBezTo>
                  <a:cubicBezTo>
                    <a:pt x="1046" y="138"/>
                    <a:pt x="1046" y="139"/>
                    <a:pt x="1045" y="141"/>
                  </a:cubicBezTo>
                  <a:cubicBezTo>
                    <a:pt x="1010" y="194"/>
                    <a:pt x="1010" y="194"/>
                    <a:pt x="1010" y="194"/>
                  </a:cubicBezTo>
                  <a:cubicBezTo>
                    <a:pt x="1009" y="195"/>
                    <a:pt x="1008" y="196"/>
                    <a:pt x="1006" y="194"/>
                  </a:cubicBezTo>
                  <a:cubicBezTo>
                    <a:pt x="1005" y="194"/>
                    <a:pt x="1004" y="196"/>
                    <a:pt x="1004" y="196"/>
                  </a:cubicBezTo>
                  <a:cubicBezTo>
                    <a:pt x="1004" y="197"/>
                    <a:pt x="1045" y="224"/>
                    <a:pt x="1045" y="224"/>
                  </a:cubicBezTo>
                  <a:cubicBezTo>
                    <a:pt x="1048" y="226"/>
                    <a:pt x="1048" y="227"/>
                    <a:pt x="1048" y="228"/>
                  </a:cubicBezTo>
                  <a:cubicBezTo>
                    <a:pt x="1048" y="229"/>
                    <a:pt x="1049" y="230"/>
                    <a:pt x="1049" y="230"/>
                  </a:cubicBezTo>
                  <a:cubicBezTo>
                    <a:pt x="1051" y="230"/>
                    <a:pt x="1060" y="215"/>
                    <a:pt x="1060" y="215"/>
                  </a:cubicBezTo>
                  <a:cubicBezTo>
                    <a:pt x="1060" y="214"/>
                    <a:pt x="1058" y="213"/>
                    <a:pt x="1058" y="213"/>
                  </a:cubicBezTo>
                  <a:moveTo>
                    <a:pt x="969" y="167"/>
                  </a:moveTo>
                  <a:cubicBezTo>
                    <a:pt x="1004" y="112"/>
                    <a:pt x="1004" y="112"/>
                    <a:pt x="1004" y="112"/>
                  </a:cubicBezTo>
                  <a:cubicBezTo>
                    <a:pt x="1005" y="111"/>
                    <a:pt x="1005" y="110"/>
                    <a:pt x="1007" y="111"/>
                  </a:cubicBezTo>
                  <a:cubicBezTo>
                    <a:pt x="1008" y="111"/>
                    <a:pt x="1009" y="109"/>
                    <a:pt x="1009" y="109"/>
                  </a:cubicBezTo>
                  <a:cubicBezTo>
                    <a:pt x="1009" y="108"/>
                    <a:pt x="988" y="95"/>
                    <a:pt x="988" y="95"/>
                  </a:cubicBezTo>
                  <a:cubicBezTo>
                    <a:pt x="987" y="95"/>
                    <a:pt x="986" y="97"/>
                    <a:pt x="986" y="97"/>
                  </a:cubicBezTo>
                  <a:cubicBezTo>
                    <a:pt x="986" y="98"/>
                    <a:pt x="987" y="99"/>
                    <a:pt x="987" y="99"/>
                  </a:cubicBezTo>
                  <a:cubicBezTo>
                    <a:pt x="987" y="100"/>
                    <a:pt x="987" y="100"/>
                    <a:pt x="986" y="100"/>
                  </a:cubicBezTo>
                  <a:cubicBezTo>
                    <a:pt x="986" y="101"/>
                    <a:pt x="978" y="106"/>
                    <a:pt x="970" y="112"/>
                  </a:cubicBezTo>
                  <a:cubicBezTo>
                    <a:pt x="970" y="112"/>
                    <a:pt x="953" y="124"/>
                    <a:pt x="950" y="126"/>
                  </a:cubicBezTo>
                  <a:cubicBezTo>
                    <a:pt x="950" y="126"/>
                    <a:pt x="950" y="125"/>
                    <a:pt x="951" y="125"/>
                  </a:cubicBezTo>
                  <a:cubicBezTo>
                    <a:pt x="952" y="121"/>
                    <a:pt x="954" y="108"/>
                    <a:pt x="954" y="108"/>
                  </a:cubicBezTo>
                  <a:cubicBezTo>
                    <a:pt x="956" y="98"/>
                    <a:pt x="958" y="84"/>
                    <a:pt x="959" y="83"/>
                  </a:cubicBezTo>
                  <a:cubicBezTo>
                    <a:pt x="959" y="82"/>
                    <a:pt x="959" y="82"/>
                    <a:pt x="961" y="82"/>
                  </a:cubicBezTo>
                  <a:cubicBezTo>
                    <a:pt x="962" y="82"/>
                    <a:pt x="963" y="80"/>
                    <a:pt x="963" y="80"/>
                  </a:cubicBezTo>
                  <a:cubicBezTo>
                    <a:pt x="963" y="79"/>
                    <a:pt x="941" y="66"/>
                    <a:pt x="941" y="66"/>
                  </a:cubicBezTo>
                  <a:cubicBezTo>
                    <a:pt x="940" y="66"/>
                    <a:pt x="939" y="68"/>
                    <a:pt x="939" y="68"/>
                  </a:cubicBezTo>
                  <a:cubicBezTo>
                    <a:pt x="941" y="70"/>
                    <a:pt x="941" y="71"/>
                    <a:pt x="940" y="72"/>
                  </a:cubicBezTo>
                  <a:cubicBezTo>
                    <a:pt x="906" y="127"/>
                    <a:pt x="906" y="127"/>
                    <a:pt x="906" y="127"/>
                  </a:cubicBezTo>
                  <a:cubicBezTo>
                    <a:pt x="905" y="128"/>
                    <a:pt x="904" y="128"/>
                    <a:pt x="903" y="128"/>
                  </a:cubicBezTo>
                  <a:cubicBezTo>
                    <a:pt x="902" y="128"/>
                    <a:pt x="901" y="130"/>
                    <a:pt x="901" y="130"/>
                  </a:cubicBezTo>
                  <a:cubicBezTo>
                    <a:pt x="901" y="131"/>
                    <a:pt x="917" y="141"/>
                    <a:pt x="917" y="141"/>
                  </a:cubicBezTo>
                  <a:cubicBezTo>
                    <a:pt x="918" y="141"/>
                    <a:pt x="918" y="141"/>
                    <a:pt x="918" y="141"/>
                  </a:cubicBezTo>
                  <a:cubicBezTo>
                    <a:pt x="919" y="139"/>
                    <a:pt x="919" y="139"/>
                    <a:pt x="919" y="139"/>
                  </a:cubicBezTo>
                  <a:cubicBezTo>
                    <a:pt x="918" y="138"/>
                    <a:pt x="918" y="137"/>
                    <a:pt x="918" y="136"/>
                  </a:cubicBezTo>
                  <a:cubicBezTo>
                    <a:pt x="918" y="136"/>
                    <a:pt x="918" y="135"/>
                    <a:pt x="918" y="135"/>
                  </a:cubicBezTo>
                  <a:cubicBezTo>
                    <a:pt x="918" y="135"/>
                    <a:pt x="942" y="97"/>
                    <a:pt x="945" y="92"/>
                  </a:cubicBezTo>
                  <a:cubicBezTo>
                    <a:pt x="945" y="92"/>
                    <a:pt x="945" y="93"/>
                    <a:pt x="945" y="93"/>
                  </a:cubicBezTo>
                  <a:cubicBezTo>
                    <a:pt x="942" y="101"/>
                    <a:pt x="936" y="129"/>
                    <a:pt x="936" y="129"/>
                  </a:cubicBezTo>
                  <a:cubicBezTo>
                    <a:pt x="933" y="150"/>
                    <a:pt x="933" y="150"/>
                    <a:pt x="933" y="150"/>
                  </a:cubicBezTo>
                  <a:cubicBezTo>
                    <a:pt x="933" y="151"/>
                    <a:pt x="935" y="152"/>
                    <a:pt x="935" y="152"/>
                  </a:cubicBezTo>
                  <a:cubicBezTo>
                    <a:pt x="936" y="152"/>
                    <a:pt x="955" y="139"/>
                    <a:pt x="955" y="139"/>
                  </a:cubicBezTo>
                  <a:cubicBezTo>
                    <a:pt x="955" y="139"/>
                    <a:pt x="980" y="119"/>
                    <a:pt x="985" y="116"/>
                  </a:cubicBezTo>
                  <a:cubicBezTo>
                    <a:pt x="984" y="118"/>
                    <a:pt x="984" y="118"/>
                    <a:pt x="984" y="118"/>
                  </a:cubicBezTo>
                  <a:cubicBezTo>
                    <a:pt x="977" y="127"/>
                    <a:pt x="957" y="159"/>
                    <a:pt x="957" y="159"/>
                  </a:cubicBezTo>
                  <a:cubicBezTo>
                    <a:pt x="956" y="160"/>
                    <a:pt x="956" y="161"/>
                    <a:pt x="954" y="160"/>
                  </a:cubicBezTo>
                  <a:cubicBezTo>
                    <a:pt x="953" y="160"/>
                    <a:pt x="952" y="161"/>
                    <a:pt x="952" y="161"/>
                  </a:cubicBezTo>
                  <a:cubicBezTo>
                    <a:pt x="952" y="163"/>
                    <a:pt x="969" y="173"/>
                    <a:pt x="969" y="173"/>
                  </a:cubicBezTo>
                  <a:cubicBezTo>
                    <a:pt x="970" y="173"/>
                    <a:pt x="971" y="171"/>
                    <a:pt x="971" y="171"/>
                  </a:cubicBezTo>
                  <a:cubicBezTo>
                    <a:pt x="969" y="169"/>
                    <a:pt x="969" y="168"/>
                    <a:pt x="969" y="167"/>
                  </a:cubicBezTo>
                  <a:moveTo>
                    <a:pt x="890" y="64"/>
                  </a:moveTo>
                  <a:cubicBezTo>
                    <a:pt x="889" y="69"/>
                    <a:pt x="887" y="92"/>
                    <a:pt x="887" y="93"/>
                  </a:cubicBezTo>
                  <a:cubicBezTo>
                    <a:pt x="886" y="93"/>
                    <a:pt x="886" y="93"/>
                    <a:pt x="886" y="93"/>
                  </a:cubicBezTo>
                  <a:cubicBezTo>
                    <a:pt x="884" y="91"/>
                    <a:pt x="874" y="86"/>
                    <a:pt x="871" y="85"/>
                  </a:cubicBezTo>
                  <a:cubicBezTo>
                    <a:pt x="873" y="84"/>
                    <a:pt x="888" y="65"/>
                    <a:pt x="890" y="63"/>
                  </a:cubicBezTo>
                  <a:lnTo>
                    <a:pt x="890" y="64"/>
                  </a:lnTo>
                  <a:close/>
                  <a:moveTo>
                    <a:pt x="899" y="124"/>
                  </a:moveTo>
                  <a:cubicBezTo>
                    <a:pt x="904" y="59"/>
                    <a:pt x="904" y="59"/>
                    <a:pt x="904" y="59"/>
                  </a:cubicBezTo>
                  <a:cubicBezTo>
                    <a:pt x="904" y="55"/>
                    <a:pt x="904" y="55"/>
                    <a:pt x="904" y="55"/>
                  </a:cubicBezTo>
                  <a:cubicBezTo>
                    <a:pt x="905" y="55"/>
                    <a:pt x="905" y="54"/>
                    <a:pt x="907" y="55"/>
                  </a:cubicBezTo>
                  <a:cubicBezTo>
                    <a:pt x="908" y="54"/>
                    <a:pt x="909" y="52"/>
                    <a:pt x="909" y="52"/>
                  </a:cubicBezTo>
                  <a:cubicBezTo>
                    <a:pt x="908" y="51"/>
                    <a:pt x="887" y="42"/>
                    <a:pt x="887" y="42"/>
                  </a:cubicBezTo>
                  <a:cubicBezTo>
                    <a:pt x="886" y="43"/>
                    <a:pt x="885" y="44"/>
                    <a:pt x="885" y="44"/>
                  </a:cubicBezTo>
                  <a:cubicBezTo>
                    <a:pt x="887" y="46"/>
                    <a:pt x="887" y="47"/>
                    <a:pt x="887" y="47"/>
                  </a:cubicBezTo>
                  <a:cubicBezTo>
                    <a:pt x="887" y="47"/>
                    <a:pt x="887" y="47"/>
                    <a:pt x="887" y="47"/>
                  </a:cubicBezTo>
                  <a:cubicBezTo>
                    <a:pt x="884" y="51"/>
                    <a:pt x="884" y="51"/>
                    <a:pt x="884" y="51"/>
                  </a:cubicBezTo>
                  <a:cubicBezTo>
                    <a:pt x="884" y="51"/>
                    <a:pt x="841" y="99"/>
                    <a:pt x="841" y="99"/>
                  </a:cubicBezTo>
                  <a:cubicBezTo>
                    <a:pt x="840" y="100"/>
                    <a:pt x="839" y="101"/>
                    <a:pt x="838" y="101"/>
                  </a:cubicBezTo>
                  <a:cubicBezTo>
                    <a:pt x="837" y="101"/>
                    <a:pt x="836" y="103"/>
                    <a:pt x="836" y="103"/>
                  </a:cubicBezTo>
                  <a:cubicBezTo>
                    <a:pt x="837" y="104"/>
                    <a:pt x="854" y="111"/>
                    <a:pt x="854" y="111"/>
                  </a:cubicBezTo>
                  <a:cubicBezTo>
                    <a:pt x="855" y="112"/>
                    <a:pt x="855" y="112"/>
                    <a:pt x="855" y="112"/>
                  </a:cubicBezTo>
                  <a:cubicBezTo>
                    <a:pt x="856" y="109"/>
                    <a:pt x="856" y="109"/>
                    <a:pt x="856" y="109"/>
                  </a:cubicBezTo>
                  <a:cubicBezTo>
                    <a:pt x="854" y="108"/>
                    <a:pt x="854" y="107"/>
                    <a:pt x="854" y="106"/>
                  </a:cubicBezTo>
                  <a:cubicBezTo>
                    <a:pt x="854" y="106"/>
                    <a:pt x="854" y="105"/>
                    <a:pt x="854" y="105"/>
                  </a:cubicBezTo>
                  <a:cubicBezTo>
                    <a:pt x="855" y="103"/>
                    <a:pt x="855" y="103"/>
                    <a:pt x="855" y="103"/>
                  </a:cubicBezTo>
                  <a:cubicBezTo>
                    <a:pt x="855" y="103"/>
                    <a:pt x="864" y="94"/>
                    <a:pt x="864" y="94"/>
                  </a:cubicBezTo>
                  <a:cubicBezTo>
                    <a:pt x="864" y="95"/>
                    <a:pt x="886" y="104"/>
                    <a:pt x="886" y="104"/>
                  </a:cubicBezTo>
                  <a:cubicBezTo>
                    <a:pt x="886" y="104"/>
                    <a:pt x="885" y="117"/>
                    <a:pt x="885" y="117"/>
                  </a:cubicBezTo>
                  <a:cubicBezTo>
                    <a:pt x="885" y="117"/>
                    <a:pt x="885" y="120"/>
                    <a:pt x="885" y="120"/>
                  </a:cubicBezTo>
                  <a:cubicBezTo>
                    <a:pt x="884" y="120"/>
                    <a:pt x="884" y="120"/>
                    <a:pt x="882" y="120"/>
                  </a:cubicBezTo>
                  <a:cubicBezTo>
                    <a:pt x="882" y="120"/>
                    <a:pt x="881" y="122"/>
                    <a:pt x="881" y="122"/>
                  </a:cubicBezTo>
                  <a:cubicBezTo>
                    <a:pt x="881" y="123"/>
                    <a:pt x="899" y="130"/>
                    <a:pt x="899" y="130"/>
                  </a:cubicBezTo>
                  <a:cubicBezTo>
                    <a:pt x="900" y="130"/>
                    <a:pt x="901" y="128"/>
                    <a:pt x="901" y="128"/>
                  </a:cubicBezTo>
                  <a:cubicBezTo>
                    <a:pt x="900" y="127"/>
                    <a:pt x="899" y="126"/>
                    <a:pt x="899" y="124"/>
                  </a:cubicBezTo>
                  <a:moveTo>
                    <a:pt x="840" y="97"/>
                  </a:moveTo>
                  <a:cubicBezTo>
                    <a:pt x="841" y="97"/>
                    <a:pt x="842" y="96"/>
                    <a:pt x="842" y="96"/>
                  </a:cubicBezTo>
                  <a:cubicBezTo>
                    <a:pt x="843" y="95"/>
                    <a:pt x="835" y="77"/>
                    <a:pt x="835" y="77"/>
                  </a:cubicBezTo>
                  <a:cubicBezTo>
                    <a:pt x="834" y="77"/>
                    <a:pt x="833" y="77"/>
                    <a:pt x="833" y="77"/>
                  </a:cubicBezTo>
                  <a:cubicBezTo>
                    <a:pt x="832" y="78"/>
                    <a:pt x="832" y="80"/>
                    <a:pt x="832" y="80"/>
                  </a:cubicBezTo>
                  <a:cubicBezTo>
                    <a:pt x="832" y="80"/>
                    <a:pt x="828" y="84"/>
                    <a:pt x="828" y="84"/>
                  </a:cubicBezTo>
                  <a:cubicBezTo>
                    <a:pt x="825" y="86"/>
                    <a:pt x="820" y="86"/>
                    <a:pt x="815" y="85"/>
                  </a:cubicBezTo>
                  <a:cubicBezTo>
                    <a:pt x="804" y="82"/>
                    <a:pt x="798" y="70"/>
                    <a:pt x="802" y="56"/>
                  </a:cubicBezTo>
                  <a:cubicBezTo>
                    <a:pt x="805" y="46"/>
                    <a:pt x="809" y="40"/>
                    <a:pt x="814" y="37"/>
                  </a:cubicBezTo>
                  <a:cubicBezTo>
                    <a:pt x="818" y="35"/>
                    <a:pt x="823" y="34"/>
                    <a:pt x="829" y="36"/>
                  </a:cubicBezTo>
                  <a:cubicBezTo>
                    <a:pt x="834" y="37"/>
                    <a:pt x="837" y="40"/>
                    <a:pt x="839" y="43"/>
                  </a:cubicBezTo>
                  <a:cubicBezTo>
                    <a:pt x="840" y="49"/>
                    <a:pt x="840" y="49"/>
                    <a:pt x="840" y="49"/>
                  </a:cubicBezTo>
                  <a:cubicBezTo>
                    <a:pt x="840" y="50"/>
                    <a:pt x="840" y="50"/>
                    <a:pt x="840" y="50"/>
                  </a:cubicBezTo>
                  <a:cubicBezTo>
                    <a:pt x="841" y="51"/>
                    <a:pt x="841" y="51"/>
                    <a:pt x="841" y="51"/>
                  </a:cubicBezTo>
                  <a:cubicBezTo>
                    <a:pt x="842" y="51"/>
                    <a:pt x="855" y="37"/>
                    <a:pt x="855" y="37"/>
                  </a:cubicBezTo>
                  <a:cubicBezTo>
                    <a:pt x="857" y="36"/>
                    <a:pt x="857" y="36"/>
                    <a:pt x="857" y="36"/>
                  </a:cubicBezTo>
                  <a:cubicBezTo>
                    <a:pt x="854" y="35"/>
                    <a:pt x="854" y="35"/>
                    <a:pt x="854" y="35"/>
                  </a:cubicBezTo>
                  <a:cubicBezTo>
                    <a:pt x="851" y="36"/>
                    <a:pt x="851" y="36"/>
                    <a:pt x="851" y="36"/>
                  </a:cubicBezTo>
                  <a:cubicBezTo>
                    <a:pt x="849" y="33"/>
                    <a:pt x="849" y="33"/>
                    <a:pt x="849" y="33"/>
                  </a:cubicBezTo>
                  <a:cubicBezTo>
                    <a:pt x="846" y="31"/>
                    <a:pt x="846" y="31"/>
                    <a:pt x="846" y="31"/>
                  </a:cubicBezTo>
                  <a:cubicBezTo>
                    <a:pt x="843" y="27"/>
                    <a:pt x="838" y="25"/>
                    <a:pt x="833" y="23"/>
                  </a:cubicBezTo>
                  <a:cubicBezTo>
                    <a:pt x="823" y="20"/>
                    <a:pt x="813" y="21"/>
                    <a:pt x="805" y="26"/>
                  </a:cubicBezTo>
                  <a:cubicBezTo>
                    <a:pt x="796" y="31"/>
                    <a:pt x="790" y="40"/>
                    <a:pt x="787" y="52"/>
                  </a:cubicBezTo>
                  <a:cubicBezTo>
                    <a:pt x="781" y="73"/>
                    <a:pt x="791" y="92"/>
                    <a:pt x="811" y="98"/>
                  </a:cubicBezTo>
                  <a:cubicBezTo>
                    <a:pt x="823" y="101"/>
                    <a:pt x="830" y="98"/>
                    <a:pt x="835" y="96"/>
                  </a:cubicBezTo>
                  <a:cubicBezTo>
                    <a:pt x="838" y="95"/>
                    <a:pt x="838" y="95"/>
                    <a:pt x="838" y="95"/>
                  </a:cubicBezTo>
                  <a:cubicBezTo>
                    <a:pt x="839" y="95"/>
                    <a:pt x="839" y="96"/>
                    <a:pt x="840" y="97"/>
                  </a:cubicBezTo>
                  <a:moveTo>
                    <a:pt x="769" y="33"/>
                  </a:moveTo>
                  <a:cubicBezTo>
                    <a:pt x="770" y="33"/>
                    <a:pt x="782" y="17"/>
                    <a:pt x="782" y="17"/>
                  </a:cubicBezTo>
                  <a:cubicBezTo>
                    <a:pt x="782" y="16"/>
                    <a:pt x="782" y="16"/>
                    <a:pt x="782" y="16"/>
                  </a:cubicBezTo>
                  <a:cubicBezTo>
                    <a:pt x="782" y="16"/>
                    <a:pt x="782" y="16"/>
                    <a:pt x="782" y="16"/>
                  </a:cubicBezTo>
                  <a:cubicBezTo>
                    <a:pt x="782" y="16"/>
                    <a:pt x="782" y="16"/>
                    <a:pt x="782" y="16"/>
                  </a:cubicBezTo>
                  <a:cubicBezTo>
                    <a:pt x="780" y="15"/>
                    <a:pt x="780" y="15"/>
                    <a:pt x="780" y="15"/>
                  </a:cubicBezTo>
                  <a:cubicBezTo>
                    <a:pt x="779" y="16"/>
                    <a:pt x="778" y="16"/>
                    <a:pt x="777" y="16"/>
                  </a:cubicBezTo>
                  <a:cubicBezTo>
                    <a:pt x="774" y="14"/>
                    <a:pt x="774" y="14"/>
                    <a:pt x="774" y="14"/>
                  </a:cubicBezTo>
                  <a:cubicBezTo>
                    <a:pt x="770" y="12"/>
                    <a:pt x="770" y="12"/>
                    <a:pt x="770" y="12"/>
                  </a:cubicBezTo>
                  <a:cubicBezTo>
                    <a:pt x="766" y="9"/>
                    <a:pt x="760" y="8"/>
                    <a:pt x="754" y="7"/>
                  </a:cubicBezTo>
                  <a:cubicBezTo>
                    <a:pt x="733" y="4"/>
                    <a:pt x="725" y="15"/>
                    <a:pt x="723" y="25"/>
                  </a:cubicBezTo>
                  <a:cubicBezTo>
                    <a:pt x="721" y="41"/>
                    <a:pt x="736" y="46"/>
                    <a:pt x="748" y="51"/>
                  </a:cubicBezTo>
                  <a:cubicBezTo>
                    <a:pt x="757" y="54"/>
                    <a:pt x="764" y="57"/>
                    <a:pt x="764" y="63"/>
                  </a:cubicBezTo>
                  <a:cubicBezTo>
                    <a:pt x="760" y="69"/>
                    <a:pt x="760" y="69"/>
                    <a:pt x="760" y="69"/>
                  </a:cubicBezTo>
                  <a:cubicBezTo>
                    <a:pt x="757" y="71"/>
                    <a:pt x="752" y="72"/>
                    <a:pt x="746" y="71"/>
                  </a:cubicBezTo>
                  <a:cubicBezTo>
                    <a:pt x="740" y="70"/>
                    <a:pt x="731" y="67"/>
                    <a:pt x="729" y="63"/>
                  </a:cubicBezTo>
                  <a:cubicBezTo>
                    <a:pt x="728" y="60"/>
                    <a:pt x="728" y="60"/>
                    <a:pt x="728" y="60"/>
                  </a:cubicBezTo>
                  <a:cubicBezTo>
                    <a:pt x="728" y="58"/>
                    <a:pt x="728" y="58"/>
                    <a:pt x="728" y="58"/>
                  </a:cubicBezTo>
                  <a:cubicBezTo>
                    <a:pt x="726" y="57"/>
                    <a:pt x="726" y="57"/>
                    <a:pt x="726" y="57"/>
                  </a:cubicBezTo>
                  <a:cubicBezTo>
                    <a:pt x="725" y="58"/>
                    <a:pt x="714" y="74"/>
                    <a:pt x="714" y="74"/>
                  </a:cubicBezTo>
                  <a:cubicBezTo>
                    <a:pt x="714" y="75"/>
                    <a:pt x="714" y="75"/>
                    <a:pt x="714" y="75"/>
                  </a:cubicBezTo>
                  <a:cubicBezTo>
                    <a:pt x="716" y="76"/>
                    <a:pt x="716" y="76"/>
                    <a:pt x="716" y="76"/>
                  </a:cubicBezTo>
                  <a:cubicBezTo>
                    <a:pt x="717" y="76"/>
                    <a:pt x="719" y="74"/>
                    <a:pt x="719" y="74"/>
                  </a:cubicBezTo>
                  <a:cubicBezTo>
                    <a:pt x="719" y="74"/>
                    <a:pt x="723" y="76"/>
                    <a:pt x="723" y="76"/>
                  </a:cubicBezTo>
                  <a:cubicBezTo>
                    <a:pt x="727" y="79"/>
                    <a:pt x="727" y="79"/>
                    <a:pt x="727" y="79"/>
                  </a:cubicBezTo>
                  <a:cubicBezTo>
                    <a:pt x="727" y="79"/>
                    <a:pt x="743" y="84"/>
                    <a:pt x="743" y="84"/>
                  </a:cubicBezTo>
                  <a:cubicBezTo>
                    <a:pt x="757" y="86"/>
                    <a:pt x="766" y="82"/>
                    <a:pt x="771" y="79"/>
                  </a:cubicBezTo>
                  <a:cubicBezTo>
                    <a:pt x="775" y="75"/>
                    <a:pt x="778" y="70"/>
                    <a:pt x="779" y="64"/>
                  </a:cubicBezTo>
                  <a:cubicBezTo>
                    <a:pt x="782" y="47"/>
                    <a:pt x="766" y="41"/>
                    <a:pt x="754" y="37"/>
                  </a:cubicBezTo>
                  <a:cubicBezTo>
                    <a:pt x="746" y="34"/>
                    <a:pt x="738" y="31"/>
                    <a:pt x="739" y="25"/>
                  </a:cubicBezTo>
                  <a:cubicBezTo>
                    <a:pt x="742" y="20"/>
                    <a:pt x="742" y="20"/>
                    <a:pt x="742" y="20"/>
                  </a:cubicBezTo>
                  <a:cubicBezTo>
                    <a:pt x="744" y="19"/>
                    <a:pt x="747" y="18"/>
                    <a:pt x="751" y="19"/>
                  </a:cubicBezTo>
                  <a:cubicBezTo>
                    <a:pt x="761" y="20"/>
                    <a:pt x="765" y="24"/>
                    <a:pt x="766" y="26"/>
                  </a:cubicBezTo>
                  <a:cubicBezTo>
                    <a:pt x="767" y="29"/>
                    <a:pt x="767" y="29"/>
                    <a:pt x="767" y="29"/>
                  </a:cubicBezTo>
                  <a:cubicBezTo>
                    <a:pt x="767" y="30"/>
                    <a:pt x="766" y="31"/>
                    <a:pt x="766" y="31"/>
                  </a:cubicBezTo>
                  <a:cubicBezTo>
                    <a:pt x="767" y="32"/>
                    <a:pt x="769" y="33"/>
                    <a:pt x="769" y="33"/>
                  </a:cubicBezTo>
                  <a:moveTo>
                    <a:pt x="703" y="66"/>
                  </a:moveTo>
                  <a:cubicBezTo>
                    <a:pt x="671" y="66"/>
                    <a:pt x="671" y="66"/>
                    <a:pt x="671" y="66"/>
                  </a:cubicBezTo>
                  <a:cubicBezTo>
                    <a:pt x="671" y="66"/>
                    <a:pt x="671" y="48"/>
                    <a:pt x="671" y="47"/>
                  </a:cubicBezTo>
                  <a:cubicBezTo>
                    <a:pt x="689" y="47"/>
                    <a:pt x="689" y="47"/>
                    <a:pt x="689" y="47"/>
                  </a:cubicBezTo>
                  <a:cubicBezTo>
                    <a:pt x="692" y="47"/>
                    <a:pt x="693" y="47"/>
                    <a:pt x="693" y="48"/>
                  </a:cubicBezTo>
                  <a:cubicBezTo>
                    <a:pt x="696" y="49"/>
                    <a:pt x="696" y="49"/>
                    <a:pt x="696" y="49"/>
                  </a:cubicBezTo>
                  <a:cubicBezTo>
                    <a:pt x="697" y="31"/>
                    <a:pt x="697" y="31"/>
                    <a:pt x="697" y="31"/>
                  </a:cubicBezTo>
                  <a:cubicBezTo>
                    <a:pt x="694" y="31"/>
                    <a:pt x="694" y="31"/>
                    <a:pt x="694" y="31"/>
                  </a:cubicBezTo>
                  <a:cubicBezTo>
                    <a:pt x="693" y="33"/>
                    <a:pt x="692" y="33"/>
                    <a:pt x="689" y="33"/>
                  </a:cubicBezTo>
                  <a:cubicBezTo>
                    <a:pt x="671" y="33"/>
                    <a:pt x="671" y="33"/>
                    <a:pt x="671" y="33"/>
                  </a:cubicBezTo>
                  <a:cubicBezTo>
                    <a:pt x="671" y="15"/>
                    <a:pt x="671" y="15"/>
                    <a:pt x="671" y="15"/>
                  </a:cubicBezTo>
                  <a:cubicBezTo>
                    <a:pt x="701" y="16"/>
                    <a:pt x="701" y="16"/>
                    <a:pt x="701" y="16"/>
                  </a:cubicBezTo>
                  <a:cubicBezTo>
                    <a:pt x="705" y="16"/>
                    <a:pt x="705" y="17"/>
                    <a:pt x="706" y="18"/>
                  </a:cubicBezTo>
                  <a:cubicBezTo>
                    <a:pt x="708" y="19"/>
                    <a:pt x="708" y="19"/>
                    <a:pt x="708" y="19"/>
                  </a:cubicBezTo>
                  <a:cubicBezTo>
                    <a:pt x="709" y="1"/>
                    <a:pt x="709" y="1"/>
                    <a:pt x="709" y="1"/>
                  </a:cubicBezTo>
                  <a:cubicBezTo>
                    <a:pt x="706" y="0"/>
                    <a:pt x="706" y="0"/>
                    <a:pt x="706" y="0"/>
                  </a:cubicBezTo>
                  <a:cubicBezTo>
                    <a:pt x="705" y="2"/>
                    <a:pt x="705" y="3"/>
                    <a:pt x="701" y="3"/>
                  </a:cubicBezTo>
                  <a:cubicBezTo>
                    <a:pt x="652" y="3"/>
                    <a:pt x="652" y="3"/>
                    <a:pt x="652" y="3"/>
                  </a:cubicBezTo>
                  <a:cubicBezTo>
                    <a:pt x="651" y="5"/>
                    <a:pt x="651" y="5"/>
                    <a:pt x="651" y="5"/>
                  </a:cubicBezTo>
                  <a:cubicBezTo>
                    <a:pt x="656" y="7"/>
                    <a:pt x="656" y="7"/>
                    <a:pt x="656" y="9"/>
                  </a:cubicBezTo>
                  <a:cubicBezTo>
                    <a:pt x="656" y="73"/>
                    <a:pt x="656" y="73"/>
                    <a:pt x="656" y="73"/>
                  </a:cubicBezTo>
                  <a:cubicBezTo>
                    <a:pt x="656" y="75"/>
                    <a:pt x="656" y="75"/>
                    <a:pt x="652" y="76"/>
                  </a:cubicBezTo>
                  <a:cubicBezTo>
                    <a:pt x="651" y="78"/>
                    <a:pt x="651" y="78"/>
                    <a:pt x="651" y="78"/>
                  </a:cubicBezTo>
                  <a:cubicBezTo>
                    <a:pt x="703" y="79"/>
                    <a:pt x="703" y="79"/>
                    <a:pt x="703" y="79"/>
                  </a:cubicBezTo>
                  <a:cubicBezTo>
                    <a:pt x="707" y="79"/>
                    <a:pt x="707" y="80"/>
                    <a:pt x="708" y="81"/>
                  </a:cubicBezTo>
                  <a:cubicBezTo>
                    <a:pt x="710" y="82"/>
                    <a:pt x="710" y="82"/>
                    <a:pt x="710" y="82"/>
                  </a:cubicBezTo>
                  <a:cubicBezTo>
                    <a:pt x="711" y="64"/>
                    <a:pt x="711" y="64"/>
                    <a:pt x="711" y="64"/>
                  </a:cubicBezTo>
                  <a:cubicBezTo>
                    <a:pt x="708" y="63"/>
                    <a:pt x="708" y="63"/>
                    <a:pt x="708" y="63"/>
                  </a:cubicBezTo>
                  <a:cubicBezTo>
                    <a:pt x="707" y="65"/>
                    <a:pt x="707" y="66"/>
                    <a:pt x="703" y="66"/>
                  </a:cubicBezTo>
                  <a:moveTo>
                    <a:pt x="619" y="35"/>
                  </a:moveTo>
                  <a:cubicBezTo>
                    <a:pt x="617" y="38"/>
                    <a:pt x="614" y="39"/>
                    <a:pt x="610" y="40"/>
                  </a:cubicBezTo>
                  <a:cubicBezTo>
                    <a:pt x="610" y="40"/>
                    <a:pt x="594" y="42"/>
                    <a:pt x="594" y="42"/>
                  </a:cubicBezTo>
                  <a:cubicBezTo>
                    <a:pt x="594" y="42"/>
                    <a:pt x="594" y="42"/>
                    <a:pt x="594" y="41"/>
                  </a:cubicBezTo>
                  <a:cubicBezTo>
                    <a:pt x="594" y="38"/>
                    <a:pt x="592" y="26"/>
                    <a:pt x="592" y="24"/>
                  </a:cubicBezTo>
                  <a:cubicBezTo>
                    <a:pt x="593" y="23"/>
                    <a:pt x="607" y="21"/>
                    <a:pt x="607" y="21"/>
                  </a:cubicBezTo>
                  <a:cubicBezTo>
                    <a:pt x="615" y="20"/>
                    <a:pt x="619" y="23"/>
                    <a:pt x="620" y="29"/>
                  </a:cubicBezTo>
                  <a:lnTo>
                    <a:pt x="619" y="35"/>
                  </a:lnTo>
                  <a:close/>
                  <a:moveTo>
                    <a:pt x="638" y="71"/>
                  </a:moveTo>
                  <a:cubicBezTo>
                    <a:pt x="637" y="68"/>
                    <a:pt x="637" y="68"/>
                    <a:pt x="637" y="68"/>
                  </a:cubicBezTo>
                  <a:cubicBezTo>
                    <a:pt x="637" y="68"/>
                    <a:pt x="623" y="49"/>
                    <a:pt x="623" y="48"/>
                  </a:cubicBezTo>
                  <a:cubicBezTo>
                    <a:pt x="623" y="48"/>
                    <a:pt x="623" y="48"/>
                    <a:pt x="623" y="48"/>
                  </a:cubicBezTo>
                  <a:cubicBezTo>
                    <a:pt x="633" y="45"/>
                    <a:pt x="637" y="37"/>
                    <a:pt x="636" y="25"/>
                  </a:cubicBezTo>
                  <a:cubicBezTo>
                    <a:pt x="634" y="12"/>
                    <a:pt x="623" y="6"/>
                    <a:pt x="607" y="8"/>
                  </a:cubicBezTo>
                  <a:cubicBezTo>
                    <a:pt x="572" y="13"/>
                    <a:pt x="572" y="13"/>
                    <a:pt x="572" y="13"/>
                  </a:cubicBezTo>
                  <a:cubicBezTo>
                    <a:pt x="571" y="14"/>
                    <a:pt x="572" y="16"/>
                    <a:pt x="572" y="16"/>
                  </a:cubicBezTo>
                  <a:cubicBezTo>
                    <a:pt x="575" y="16"/>
                    <a:pt x="575" y="17"/>
                    <a:pt x="575" y="19"/>
                  </a:cubicBezTo>
                  <a:cubicBezTo>
                    <a:pt x="584" y="82"/>
                    <a:pt x="584" y="82"/>
                    <a:pt x="584" y="82"/>
                  </a:cubicBezTo>
                  <a:cubicBezTo>
                    <a:pt x="584" y="84"/>
                    <a:pt x="584" y="84"/>
                    <a:pt x="582" y="85"/>
                  </a:cubicBezTo>
                  <a:cubicBezTo>
                    <a:pt x="582" y="86"/>
                    <a:pt x="582" y="88"/>
                    <a:pt x="582" y="88"/>
                  </a:cubicBezTo>
                  <a:cubicBezTo>
                    <a:pt x="583" y="88"/>
                    <a:pt x="603" y="85"/>
                    <a:pt x="603" y="85"/>
                  </a:cubicBezTo>
                  <a:cubicBezTo>
                    <a:pt x="604" y="85"/>
                    <a:pt x="604" y="85"/>
                    <a:pt x="604" y="85"/>
                  </a:cubicBezTo>
                  <a:cubicBezTo>
                    <a:pt x="604" y="83"/>
                    <a:pt x="604" y="83"/>
                    <a:pt x="604" y="83"/>
                  </a:cubicBezTo>
                  <a:cubicBezTo>
                    <a:pt x="601" y="82"/>
                    <a:pt x="600" y="81"/>
                    <a:pt x="600" y="79"/>
                  </a:cubicBezTo>
                  <a:cubicBezTo>
                    <a:pt x="600" y="79"/>
                    <a:pt x="596" y="55"/>
                    <a:pt x="596" y="54"/>
                  </a:cubicBezTo>
                  <a:cubicBezTo>
                    <a:pt x="597" y="55"/>
                    <a:pt x="608" y="53"/>
                    <a:pt x="608" y="53"/>
                  </a:cubicBezTo>
                  <a:cubicBezTo>
                    <a:pt x="608" y="54"/>
                    <a:pt x="623" y="74"/>
                    <a:pt x="623" y="74"/>
                  </a:cubicBezTo>
                  <a:cubicBezTo>
                    <a:pt x="625" y="78"/>
                    <a:pt x="625" y="78"/>
                    <a:pt x="625" y="78"/>
                  </a:cubicBezTo>
                  <a:cubicBezTo>
                    <a:pt x="625" y="78"/>
                    <a:pt x="625" y="78"/>
                    <a:pt x="625" y="78"/>
                  </a:cubicBezTo>
                  <a:cubicBezTo>
                    <a:pt x="625" y="78"/>
                    <a:pt x="625" y="79"/>
                    <a:pt x="623" y="79"/>
                  </a:cubicBezTo>
                  <a:cubicBezTo>
                    <a:pt x="623" y="80"/>
                    <a:pt x="622" y="80"/>
                    <a:pt x="622" y="81"/>
                  </a:cubicBezTo>
                  <a:cubicBezTo>
                    <a:pt x="622" y="82"/>
                    <a:pt x="623" y="82"/>
                    <a:pt x="623" y="82"/>
                  </a:cubicBezTo>
                  <a:cubicBezTo>
                    <a:pt x="623" y="83"/>
                    <a:pt x="644" y="80"/>
                    <a:pt x="644" y="80"/>
                  </a:cubicBezTo>
                  <a:cubicBezTo>
                    <a:pt x="645" y="79"/>
                    <a:pt x="645" y="77"/>
                    <a:pt x="645" y="77"/>
                  </a:cubicBezTo>
                  <a:cubicBezTo>
                    <a:pt x="642" y="76"/>
                    <a:pt x="641" y="75"/>
                    <a:pt x="638" y="71"/>
                  </a:cubicBezTo>
                  <a:moveTo>
                    <a:pt x="561" y="67"/>
                  </a:moveTo>
                  <a:cubicBezTo>
                    <a:pt x="560" y="67"/>
                    <a:pt x="559" y="68"/>
                    <a:pt x="559" y="68"/>
                  </a:cubicBezTo>
                  <a:cubicBezTo>
                    <a:pt x="558" y="70"/>
                    <a:pt x="560" y="72"/>
                    <a:pt x="560" y="72"/>
                  </a:cubicBezTo>
                  <a:cubicBezTo>
                    <a:pt x="560" y="72"/>
                    <a:pt x="559" y="77"/>
                    <a:pt x="559" y="77"/>
                  </a:cubicBezTo>
                  <a:cubicBezTo>
                    <a:pt x="557" y="80"/>
                    <a:pt x="553" y="84"/>
                    <a:pt x="549" y="85"/>
                  </a:cubicBezTo>
                  <a:cubicBezTo>
                    <a:pt x="544" y="86"/>
                    <a:pt x="538" y="86"/>
                    <a:pt x="534" y="84"/>
                  </a:cubicBezTo>
                  <a:cubicBezTo>
                    <a:pt x="528" y="81"/>
                    <a:pt x="524" y="75"/>
                    <a:pt x="522" y="67"/>
                  </a:cubicBezTo>
                  <a:cubicBezTo>
                    <a:pt x="519" y="58"/>
                    <a:pt x="519" y="50"/>
                    <a:pt x="522" y="45"/>
                  </a:cubicBezTo>
                  <a:cubicBezTo>
                    <a:pt x="524" y="41"/>
                    <a:pt x="528" y="38"/>
                    <a:pt x="534" y="36"/>
                  </a:cubicBezTo>
                  <a:cubicBezTo>
                    <a:pt x="541" y="34"/>
                    <a:pt x="548" y="36"/>
                    <a:pt x="550" y="40"/>
                  </a:cubicBezTo>
                  <a:cubicBezTo>
                    <a:pt x="550" y="41"/>
                    <a:pt x="550" y="41"/>
                    <a:pt x="550" y="41"/>
                  </a:cubicBezTo>
                  <a:cubicBezTo>
                    <a:pt x="551" y="42"/>
                    <a:pt x="551" y="42"/>
                    <a:pt x="551" y="42"/>
                  </a:cubicBezTo>
                  <a:cubicBezTo>
                    <a:pt x="552" y="42"/>
                    <a:pt x="552" y="42"/>
                    <a:pt x="552" y="42"/>
                  </a:cubicBezTo>
                  <a:cubicBezTo>
                    <a:pt x="553" y="42"/>
                    <a:pt x="557" y="23"/>
                    <a:pt x="557" y="23"/>
                  </a:cubicBezTo>
                  <a:cubicBezTo>
                    <a:pt x="557" y="21"/>
                    <a:pt x="557" y="21"/>
                    <a:pt x="557" y="21"/>
                  </a:cubicBezTo>
                  <a:cubicBezTo>
                    <a:pt x="555" y="22"/>
                    <a:pt x="555" y="22"/>
                    <a:pt x="555" y="22"/>
                  </a:cubicBezTo>
                  <a:cubicBezTo>
                    <a:pt x="552" y="24"/>
                    <a:pt x="552" y="24"/>
                    <a:pt x="552" y="24"/>
                  </a:cubicBezTo>
                  <a:cubicBezTo>
                    <a:pt x="552" y="24"/>
                    <a:pt x="549" y="23"/>
                    <a:pt x="549" y="23"/>
                  </a:cubicBezTo>
                  <a:cubicBezTo>
                    <a:pt x="545" y="22"/>
                    <a:pt x="545" y="22"/>
                    <a:pt x="545" y="22"/>
                  </a:cubicBezTo>
                  <a:cubicBezTo>
                    <a:pt x="540" y="21"/>
                    <a:pt x="535" y="21"/>
                    <a:pt x="530" y="23"/>
                  </a:cubicBezTo>
                  <a:cubicBezTo>
                    <a:pt x="513" y="28"/>
                    <a:pt x="499" y="45"/>
                    <a:pt x="507" y="72"/>
                  </a:cubicBezTo>
                  <a:cubicBezTo>
                    <a:pt x="513" y="93"/>
                    <a:pt x="532" y="104"/>
                    <a:pt x="551" y="98"/>
                  </a:cubicBezTo>
                  <a:cubicBezTo>
                    <a:pt x="564" y="94"/>
                    <a:pt x="568" y="88"/>
                    <a:pt x="571" y="84"/>
                  </a:cubicBezTo>
                  <a:cubicBezTo>
                    <a:pt x="573" y="81"/>
                    <a:pt x="573" y="81"/>
                    <a:pt x="573" y="81"/>
                  </a:cubicBezTo>
                  <a:cubicBezTo>
                    <a:pt x="574" y="81"/>
                    <a:pt x="574" y="81"/>
                    <a:pt x="575" y="82"/>
                  </a:cubicBezTo>
                  <a:cubicBezTo>
                    <a:pt x="576" y="81"/>
                    <a:pt x="577" y="80"/>
                    <a:pt x="577" y="80"/>
                  </a:cubicBezTo>
                  <a:cubicBezTo>
                    <a:pt x="577" y="79"/>
                    <a:pt x="561" y="67"/>
                    <a:pt x="561" y="67"/>
                  </a:cubicBezTo>
                  <a:moveTo>
                    <a:pt x="381" y="131"/>
                  </a:moveTo>
                  <a:cubicBezTo>
                    <a:pt x="381" y="131"/>
                    <a:pt x="367" y="139"/>
                    <a:pt x="367" y="140"/>
                  </a:cubicBezTo>
                  <a:cubicBezTo>
                    <a:pt x="367" y="140"/>
                    <a:pt x="367" y="140"/>
                    <a:pt x="367" y="140"/>
                  </a:cubicBezTo>
                  <a:cubicBezTo>
                    <a:pt x="367" y="138"/>
                    <a:pt x="359" y="125"/>
                    <a:pt x="357" y="124"/>
                  </a:cubicBezTo>
                  <a:cubicBezTo>
                    <a:pt x="359" y="123"/>
                    <a:pt x="371" y="115"/>
                    <a:pt x="371" y="115"/>
                  </a:cubicBezTo>
                  <a:cubicBezTo>
                    <a:pt x="377" y="111"/>
                    <a:pt x="382" y="111"/>
                    <a:pt x="385" y="117"/>
                  </a:cubicBezTo>
                  <a:cubicBezTo>
                    <a:pt x="385" y="117"/>
                    <a:pt x="387" y="123"/>
                    <a:pt x="387" y="123"/>
                  </a:cubicBezTo>
                  <a:cubicBezTo>
                    <a:pt x="386" y="126"/>
                    <a:pt x="384" y="128"/>
                    <a:pt x="381" y="131"/>
                  </a:cubicBezTo>
                  <a:moveTo>
                    <a:pt x="419" y="147"/>
                  </a:moveTo>
                  <a:cubicBezTo>
                    <a:pt x="417" y="146"/>
                    <a:pt x="417" y="146"/>
                    <a:pt x="417" y="146"/>
                  </a:cubicBezTo>
                  <a:cubicBezTo>
                    <a:pt x="396" y="133"/>
                    <a:pt x="396" y="133"/>
                    <a:pt x="396" y="133"/>
                  </a:cubicBezTo>
                  <a:cubicBezTo>
                    <a:pt x="396" y="133"/>
                    <a:pt x="396" y="133"/>
                    <a:pt x="396" y="133"/>
                  </a:cubicBezTo>
                  <a:cubicBezTo>
                    <a:pt x="403" y="126"/>
                    <a:pt x="404" y="117"/>
                    <a:pt x="398" y="107"/>
                  </a:cubicBezTo>
                  <a:cubicBezTo>
                    <a:pt x="391" y="96"/>
                    <a:pt x="378" y="94"/>
                    <a:pt x="365" y="103"/>
                  </a:cubicBezTo>
                  <a:cubicBezTo>
                    <a:pt x="335" y="122"/>
                    <a:pt x="335" y="122"/>
                    <a:pt x="335" y="122"/>
                  </a:cubicBezTo>
                  <a:cubicBezTo>
                    <a:pt x="334" y="123"/>
                    <a:pt x="336" y="125"/>
                    <a:pt x="336" y="125"/>
                  </a:cubicBezTo>
                  <a:cubicBezTo>
                    <a:pt x="339" y="124"/>
                    <a:pt x="339" y="125"/>
                    <a:pt x="340" y="126"/>
                  </a:cubicBezTo>
                  <a:cubicBezTo>
                    <a:pt x="375" y="180"/>
                    <a:pt x="375" y="180"/>
                    <a:pt x="375" y="180"/>
                  </a:cubicBezTo>
                  <a:cubicBezTo>
                    <a:pt x="376" y="181"/>
                    <a:pt x="376" y="182"/>
                    <a:pt x="374" y="183"/>
                  </a:cubicBezTo>
                  <a:cubicBezTo>
                    <a:pt x="374" y="184"/>
                    <a:pt x="375" y="186"/>
                    <a:pt x="375" y="186"/>
                  </a:cubicBezTo>
                  <a:cubicBezTo>
                    <a:pt x="376" y="186"/>
                    <a:pt x="394" y="175"/>
                    <a:pt x="394" y="175"/>
                  </a:cubicBezTo>
                  <a:cubicBezTo>
                    <a:pt x="395" y="175"/>
                    <a:pt x="395" y="175"/>
                    <a:pt x="395" y="175"/>
                  </a:cubicBezTo>
                  <a:cubicBezTo>
                    <a:pt x="393" y="172"/>
                    <a:pt x="393" y="172"/>
                    <a:pt x="393" y="172"/>
                  </a:cubicBezTo>
                  <a:cubicBezTo>
                    <a:pt x="390" y="173"/>
                    <a:pt x="389" y="173"/>
                    <a:pt x="388" y="171"/>
                  </a:cubicBezTo>
                  <a:cubicBezTo>
                    <a:pt x="388" y="171"/>
                    <a:pt x="375" y="150"/>
                    <a:pt x="374" y="150"/>
                  </a:cubicBezTo>
                  <a:cubicBezTo>
                    <a:pt x="375" y="150"/>
                    <a:pt x="385" y="144"/>
                    <a:pt x="385" y="144"/>
                  </a:cubicBezTo>
                  <a:cubicBezTo>
                    <a:pt x="385" y="144"/>
                    <a:pt x="407" y="157"/>
                    <a:pt x="407" y="157"/>
                  </a:cubicBezTo>
                  <a:cubicBezTo>
                    <a:pt x="410" y="159"/>
                    <a:pt x="410" y="159"/>
                    <a:pt x="410" y="159"/>
                  </a:cubicBezTo>
                  <a:cubicBezTo>
                    <a:pt x="410" y="159"/>
                    <a:pt x="410" y="159"/>
                    <a:pt x="410" y="159"/>
                  </a:cubicBezTo>
                  <a:cubicBezTo>
                    <a:pt x="410" y="160"/>
                    <a:pt x="410" y="160"/>
                    <a:pt x="409" y="161"/>
                  </a:cubicBezTo>
                  <a:cubicBezTo>
                    <a:pt x="409" y="161"/>
                    <a:pt x="409" y="161"/>
                    <a:pt x="409" y="161"/>
                  </a:cubicBezTo>
                  <a:cubicBezTo>
                    <a:pt x="409" y="162"/>
                    <a:pt x="410" y="164"/>
                    <a:pt x="410" y="164"/>
                  </a:cubicBezTo>
                  <a:cubicBezTo>
                    <a:pt x="411" y="164"/>
                    <a:pt x="429" y="153"/>
                    <a:pt x="429" y="153"/>
                  </a:cubicBezTo>
                  <a:cubicBezTo>
                    <a:pt x="429" y="152"/>
                    <a:pt x="428" y="150"/>
                    <a:pt x="428" y="150"/>
                  </a:cubicBezTo>
                  <a:cubicBezTo>
                    <a:pt x="425" y="150"/>
                    <a:pt x="424" y="150"/>
                    <a:pt x="419" y="147"/>
                  </a:cubicBezTo>
                  <a:moveTo>
                    <a:pt x="355" y="181"/>
                  </a:moveTo>
                  <a:cubicBezTo>
                    <a:pt x="355" y="182"/>
                    <a:pt x="355" y="182"/>
                    <a:pt x="355" y="182"/>
                  </a:cubicBezTo>
                  <a:cubicBezTo>
                    <a:pt x="355" y="184"/>
                    <a:pt x="355" y="184"/>
                    <a:pt x="352" y="186"/>
                  </a:cubicBezTo>
                  <a:cubicBezTo>
                    <a:pt x="352" y="186"/>
                    <a:pt x="325" y="204"/>
                    <a:pt x="325" y="204"/>
                  </a:cubicBezTo>
                  <a:cubicBezTo>
                    <a:pt x="325" y="204"/>
                    <a:pt x="325" y="204"/>
                    <a:pt x="325" y="204"/>
                  </a:cubicBezTo>
                  <a:cubicBezTo>
                    <a:pt x="325" y="202"/>
                    <a:pt x="317" y="189"/>
                    <a:pt x="315" y="187"/>
                  </a:cubicBezTo>
                  <a:cubicBezTo>
                    <a:pt x="317" y="187"/>
                    <a:pt x="330" y="178"/>
                    <a:pt x="330" y="178"/>
                  </a:cubicBezTo>
                  <a:cubicBezTo>
                    <a:pt x="333" y="176"/>
                    <a:pt x="333" y="176"/>
                    <a:pt x="334" y="177"/>
                  </a:cubicBezTo>
                  <a:cubicBezTo>
                    <a:pt x="335" y="177"/>
                    <a:pt x="337" y="176"/>
                    <a:pt x="337" y="176"/>
                  </a:cubicBezTo>
                  <a:cubicBezTo>
                    <a:pt x="337" y="175"/>
                    <a:pt x="328" y="161"/>
                    <a:pt x="328" y="161"/>
                  </a:cubicBezTo>
                  <a:cubicBezTo>
                    <a:pt x="327" y="161"/>
                    <a:pt x="325" y="162"/>
                    <a:pt x="325" y="162"/>
                  </a:cubicBezTo>
                  <a:cubicBezTo>
                    <a:pt x="325" y="162"/>
                    <a:pt x="325" y="163"/>
                    <a:pt x="325" y="163"/>
                  </a:cubicBezTo>
                  <a:cubicBezTo>
                    <a:pt x="325" y="164"/>
                    <a:pt x="325" y="165"/>
                    <a:pt x="323" y="166"/>
                  </a:cubicBezTo>
                  <a:cubicBezTo>
                    <a:pt x="323" y="166"/>
                    <a:pt x="307" y="176"/>
                    <a:pt x="307" y="176"/>
                  </a:cubicBezTo>
                  <a:cubicBezTo>
                    <a:pt x="307" y="176"/>
                    <a:pt x="307" y="176"/>
                    <a:pt x="307" y="176"/>
                  </a:cubicBezTo>
                  <a:cubicBezTo>
                    <a:pt x="307" y="175"/>
                    <a:pt x="298" y="161"/>
                    <a:pt x="298" y="161"/>
                  </a:cubicBezTo>
                  <a:cubicBezTo>
                    <a:pt x="299" y="162"/>
                    <a:pt x="324" y="145"/>
                    <a:pt x="324" y="145"/>
                  </a:cubicBezTo>
                  <a:cubicBezTo>
                    <a:pt x="327" y="144"/>
                    <a:pt x="327" y="144"/>
                    <a:pt x="328" y="145"/>
                  </a:cubicBezTo>
                  <a:cubicBezTo>
                    <a:pt x="329" y="145"/>
                    <a:pt x="331" y="144"/>
                    <a:pt x="331" y="144"/>
                  </a:cubicBezTo>
                  <a:cubicBezTo>
                    <a:pt x="331" y="143"/>
                    <a:pt x="322" y="128"/>
                    <a:pt x="322" y="128"/>
                  </a:cubicBezTo>
                  <a:cubicBezTo>
                    <a:pt x="321" y="128"/>
                    <a:pt x="319" y="129"/>
                    <a:pt x="319" y="129"/>
                  </a:cubicBezTo>
                  <a:cubicBezTo>
                    <a:pt x="320" y="132"/>
                    <a:pt x="320" y="132"/>
                    <a:pt x="317" y="134"/>
                  </a:cubicBezTo>
                  <a:cubicBezTo>
                    <a:pt x="275" y="161"/>
                    <a:pt x="275" y="161"/>
                    <a:pt x="275" y="161"/>
                  </a:cubicBezTo>
                  <a:cubicBezTo>
                    <a:pt x="275" y="162"/>
                    <a:pt x="276" y="164"/>
                    <a:pt x="276" y="164"/>
                  </a:cubicBezTo>
                  <a:cubicBezTo>
                    <a:pt x="280" y="162"/>
                    <a:pt x="281" y="163"/>
                    <a:pt x="282" y="164"/>
                  </a:cubicBezTo>
                  <a:cubicBezTo>
                    <a:pt x="316" y="218"/>
                    <a:pt x="316" y="218"/>
                    <a:pt x="316" y="218"/>
                  </a:cubicBezTo>
                  <a:cubicBezTo>
                    <a:pt x="317" y="219"/>
                    <a:pt x="317" y="220"/>
                    <a:pt x="315" y="222"/>
                  </a:cubicBezTo>
                  <a:cubicBezTo>
                    <a:pt x="314" y="223"/>
                    <a:pt x="315" y="225"/>
                    <a:pt x="315" y="225"/>
                  </a:cubicBezTo>
                  <a:cubicBezTo>
                    <a:pt x="317" y="225"/>
                    <a:pt x="360" y="197"/>
                    <a:pt x="360" y="197"/>
                  </a:cubicBezTo>
                  <a:cubicBezTo>
                    <a:pt x="363" y="195"/>
                    <a:pt x="363" y="196"/>
                    <a:pt x="364" y="197"/>
                  </a:cubicBezTo>
                  <a:cubicBezTo>
                    <a:pt x="365" y="197"/>
                    <a:pt x="367" y="196"/>
                    <a:pt x="367" y="196"/>
                  </a:cubicBezTo>
                  <a:cubicBezTo>
                    <a:pt x="367" y="195"/>
                    <a:pt x="358" y="180"/>
                    <a:pt x="358" y="180"/>
                  </a:cubicBezTo>
                  <a:cubicBezTo>
                    <a:pt x="357" y="180"/>
                    <a:pt x="355" y="181"/>
                    <a:pt x="355" y="181"/>
                  </a:cubicBezTo>
                  <a:moveTo>
                    <a:pt x="277" y="240"/>
                  </a:moveTo>
                  <a:cubicBezTo>
                    <a:pt x="277" y="240"/>
                    <a:pt x="253" y="188"/>
                    <a:pt x="253" y="188"/>
                  </a:cubicBezTo>
                  <a:cubicBezTo>
                    <a:pt x="253" y="188"/>
                    <a:pt x="268" y="182"/>
                    <a:pt x="268" y="182"/>
                  </a:cubicBezTo>
                  <a:cubicBezTo>
                    <a:pt x="271" y="180"/>
                    <a:pt x="272" y="180"/>
                    <a:pt x="273" y="182"/>
                  </a:cubicBezTo>
                  <a:cubicBezTo>
                    <a:pt x="274" y="183"/>
                    <a:pt x="276" y="182"/>
                    <a:pt x="276" y="182"/>
                  </a:cubicBezTo>
                  <a:cubicBezTo>
                    <a:pt x="276" y="181"/>
                    <a:pt x="269" y="165"/>
                    <a:pt x="269" y="165"/>
                  </a:cubicBezTo>
                  <a:cubicBezTo>
                    <a:pt x="268" y="164"/>
                    <a:pt x="266" y="165"/>
                    <a:pt x="266" y="165"/>
                  </a:cubicBezTo>
                  <a:cubicBezTo>
                    <a:pt x="266" y="168"/>
                    <a:pt x="265" y="168"/>
                    <a:pt x="262" y="169"/>
                  </a:cubicBezTo>
                  <a:cubicBezTo>
                    <a:pt x="218" y="189"/>
                    <a:pt x="218" y="189"/>
                    <a:pt x="218" y="189"/>
                  </a:cubicBezTo>
                  <a:cubicBezTo>
                    <a:pt x="215" y="191"/>
                    <a:pt x="215" y="191"/>
                    <a:pt x="214" y="189"/>
                  </a:cubicBezTo>
                  <a:cubicBezTo>
                    <a:pt x="213" y="189"/>
                    <a:pt x="211" y="190"/>
                    <a:pt x="211" y="190"/>
                  </a:cubicBezTo>
                  <a:cubicBezTo>
                    <a:pt x="211" y="191"/>
                    <a:pt x="218" y="207"/>
                    <a:pt x="218" y="207"/>
                  </a:cubicBezTo>
                  <a:cubicBezTo>
                    <a:pt x="219" y="208"/>
                    <a:pt x="221" y="207"/>
                    <a:pt x="221" y="207"/>
                  </a:cubicBezTo>
                  <a:cubicBezTo>
                    <a:pt x="221" y="206"/>
                    <a:pt x="221" y="206"/>
                    <a:pt x="221" y="206"/>
                  </a:cubicBezTo>
                  <a:cubicBezTo>
                    <a:pt x="221" y="203"/>
                    <a:pt x="222" y="203"/>
                    <a:pt x="224" y="202"/>
                  </a:cubicBezTo>
                  <a:cubicBezTo>
                    <a:pt x="224" y="202"/>
                    <a:pt x="239" y="195"/>
                    <a:pt x="240" y="195"/>
                  </a:cubicBezTo>
                  <a:cubicBezTo>
                    <a:pt x="240" y="195"/>
                    <a:pt x="240" y="195"/>
                    <a:pt x="240" y="195"/>
                  </a:cubicBezTo>
                  <a:cubicBezTo>
                    <a:pt x="240" y="196"/>
                    <a:pt x="262" y="246"/>
                    <a:pt x="262" y="246"/>
                  </a:cubicBezTo>
                  <a:cubicBezTo>
                    <a:pt x="263" y="247"/>
                    <a:pt x="263" y="248"/>
                    <a:pt x="263" y="248"/>
                  </a:cubicBezTo>
                  <a:cubicBezTo>
                    <a:pt x="263" y="249"/>
                    <a:pt x="262" y="249"/>
                    <a:pt x="261" y="250"/>
                  </a:cubicBezTo>
                  <a:cubicBezTo>
                    <a:pt x="261" y="250"/>
                    <a:pt x="261" y="250"/>
                    <a:pt x="261" y="250"/>
                  </a:cubicBezTo>
                  <a:cubicBezTo>
                    <a:pt x="261" y="251"/>
                    <a:pt x="262" y="253"/>
                    <a:pt x="262" y="253"/>
                  </a:cubicBezTo>
                  <a:cubicBezTo>
                    <a:pt x="263" y="253"/>
                    <a:pt x="282" y="245"/>
                    <a:pt x="282" y="245"/>
                  </a:cubicBezTo>
                  <a:cubicBezTo>
                    <a:pt x="282" y="244"/>
                    <a:pt x="282" y="244"/>
                    <a:pt x="282" y="244"/>
                  </a:cubicBezTo>
                  <a:cubicBezTo>
                    <a:pt x="281" y="242"/>
                    <a:pt x="281" y="242"/>
                    <a:pt x="281" y="242"/>
                  </a:cubicBezTo>
                  <a:cubicBezTo>
                    <a:pt x="278" y="242"/>
                    <a:pt x="277" y="242"/>
                    <a:pt x="277" y="240"/>
                  </a:cubicBezTo>
                  <a:moveTo>
                    <a:pt x="188" y="227"/>
                  </a:moveTo>
                  <a:cubicBezTo>
                    <a:pt x="179" y="227"/>
                    <a:pt x="171" y="227"/>
                    <a:pt x="170" y="222"/>
                  </a:cubicBezTo>
                  <a:cubicBezTo>
                    <a:pt x="169" y="217"/>
                    <a:pt x="172" y="213"/>
                    <a:pt x="178" y="212"/>
                  </a:cubicBezTo>
                  <a:cubicBezTo>
                    <a:pt x="189" y="209"/>
                    <a:pt x="196" y="213"/>
                    <a:pt x="197" y="216"/>
                  </a:cubicBezTo>
                  <a:cubicBezTo>
                    <a:pt x="197" y="217"/>
                    <a:pt x="197" y="217"/>
                    <a:pt x="197" y="217"/>
                  </a:cubicBezTo>
                  <a:cubicBezTo>
                    <a:pt x="198" y="219"/>
                    <a:pt x="200" y="219"/>
                    <a:pt x="200" y="219"/>
                  </a:cubicBezTo>
                  <a:cubicBezTo>
                    <a:pt x="201" y="218"/>
                    <a:pt x="207" y="199"/>
                    <a:pt x="207" y="199"/>
                  </a:cubicBezTo>
                  <a:cubicBezTo>
                    <a:pt x="208" y="196"/>
                    <a:pt x="208" y="196"/>
                    <a:pt x="208" y="196"/>
                  </a:cubicBezTo>
                  <a:cubicBezTo>
                    <a:pt x="205" y="198"/>
                    <a:pt x="205" y="198"/>
                    <a:pt x="205" y="198"/>
                  </a:cubicBezTo>
                  <a:cubicBezTo>
                    <a:pt x="202" y="200"/>
                    <a:pt x="202" y="200"/>
                    <a:pt x="202" y="200"/>
                  </a:cubicBezTo>
                  <a:cubicBezTo>
                    <a:pt x="199" y="199"/>
                    <a:pt x="199" y="199"/>
                    <a:pt x="199" y="199"/>
                  </a:cubicBezTo>
                  <a:cubicBezTo>
                    <a:pt x="195" y="199"/>
                    <a:pt x="195" y="199"/>
                    <a:pt x="195" y="199"/>
                  </a:cubicBezTo>
                  <a:cubicBezTo>
                    <a:pt x="189" y="198"/>
                    <a:pt x="183" y="198"/>
                    <a:pt x="177" y="199"/>
                  </a:cubicBezTo>
                  <a:cubicBezTo>
                    <a:pt x="157" y="204"/>
                    <a:pt x="152" y="217"/>
                    <a:pt x="155" y="227"/>
                  </a:cubicBezTo>
                  <a:cubicBezTo>
                    <a:pt x="158" y="242"/>
                    <a:pt x="173" y="242"/>
                    <a:pt x="186" y="243"/>
                  </a:cubicBezTo>
                  <a:cubicBezTo>
                    <a:pt x="196" y="243"/>
                    <a:pt x="204" y="243"/>
                    <a:pt x="205" y="249"/>
                  </a:cubicBezTo>
                  <a:cubicBezTo>
                    <a:pt x="205" y="249"/>
                    <a:pt x="204" y="256"/>
                    <a:pt x="204" y="256"/>
                  </a:cubicBezTo>
                  <a:cubicBezTo>
                    <a:pt x="202" y="259"/>
                    <a:pt x="198" y="261"/>
                    <a:pt x="191" y="262"/>
                  </a:cubicBezTo>
                  <a:cubicBezTo>
                    <a:pt x="185" y="264"/>
                    <a:pt x="176" y="263"/>
                    <a:pt x="172" y="261"/>
                  </a:cubicBezTo>
                  <a:cubicBezTo>
                    <a:pt x="171" y="259"/>
                    <a:pt x="171" y="259"/>
                    <a:pt x="171" y="259"/>
                  </a:cubicBezTo>
                  <a:cubicBezTo>
                    <a:pt x="170" y="257"/>
                    <a:pt x="170" y="257"/>
                    <a:pt x="170" y="257"/>
                  </a:cubicBezTo>
                  <a:cubicBezTo>
                    <a:pt x="168" y="256"/>
                    <a:pt x="168" y="256"/>
                    <a:pt x="168" y="256"/>
                  </a:cubicBezTo>
                  <a:cubicBezTo>
                    <a:pt x="167" y="257"/>
                    <a:pt x="162" y="276"/>
                    <a:pt x="162" y="276"/>
                  </a:cubicBezTo>
                  <a:cubicBezTo>
                    <a:pt x="162" y="276"/>
                    <a:pt x="163" y="276"/>
                    <a:pt x="163" y="276"/>
                  </a:cubicBezTo>
                  <a:cubicBezTo>
                    <a:pt x="163" y="276"/>
                    <a:pt x="163" y="276"/>
                    <a:pt x="163" y="276"/>
                  </a:cubicBezTo>
                  <a:cubicBezTo>
                    <a:pt x="165" y="277"/>
                    <a:pt x="165" y="277"/>
                    <a:pt x="165" y="277"/>
                  </a:cubicBezTo>
                  <a:cubicBezTo>
                    <a:pt x="165" y="276"/>
                    <a:pt x="165" y="276"/>
                    <a:pt x="165" y="276"/>
                  </a:cubicBezTo>
                  <a:cubicBezTo>
                    <a:pt x="165" y="276"/>
                    <a:pt x="166" y="276"/>
                    <a:pt x="166" y="276"/>
                  </a:cubicBezTo>
                  <a:cubicBezTo>
                    <a:pt x="166" y="275"/>
                    <a:pt x="166" y="275"/>
                    <a:pt x="167" y="275"/>
                  </a:cubicBezTo>
                  <a:cubicBezTo>
                    <a:pt x="167" y="275"/>
                    <a:pt x="171" y="275"/>
                    <a:pt x="171" y="275"/>
                  </a:cubicBezTo>
                  <a:cubicBezTo>
                    <a:pt x="176" y="276"/>
                    <a:pt x="176" y="276"/>
                    <a:pt x="176" y="276"/>
                  </a:cubicBezTo>
                  <a:cubicBezTo>
                    <a:pt x="193" y="276"/>
                    <a:pt x="193" y="276"/>
                    <a:pt x="193" y="276"/>
                  </a:cubicBezTo>
                  <a:cubicBezTo>
                    <a:pt x="215" y="271"/>
                    <a:pt x="223" y="256"/>
                    <a:pt x="220" y="245"/>
                  </a:cubicBezTo>
                  <a:cubicBezTo>
                    <a:pt x="217" y="228"/>
                    <a:pt x="201" y="228"/>
                    <a:pt x="188" y="227"/>
                  </a:cubicBezTo>
                  <a:moveTo>
                    <a:pt x="121" y="265"/>
                  </a:moveTo>
                  <a:cubicBezTo>
                    <a:pt x="117" y="268"/>
                    <a:pt x="113" y="270"/>
                    <a:pt x="108" y="270"/>
                  </a:cubicBezTo>
                  <a:cubicBezTo>
                    <a:pt x="96" y="269"/>
                    <a:pt x="89" y="260"/>
                    <a:pt x="90" y="243"/>
                  </a:cubicBezTo>
                  <a:cubicBezTo>
                    <a:pt x="90" y="234"/>
                    <a:pt x="92" y="227"/>
                    <a:pt x="97" y="223"/>
                  </a:cubicBezTo>
                  <a:cubicBezTo>
                    <a:pt x="100" y="220"/>
                    <a:pt x="104" y="218"/>
                    <a:pt x="109" y="219"/>
                  </a:cubicBezTo>
                  <a:cubicBezTo>
                    <a:pt x="115" y="219"/>
                    <a:pt x="119" y="220"/>
                    <a:pt x="122" y="224"/>
                  </a:cubicBezTo>
                  <a:cubicBezTo>
                    <a:pt x="126" y="228"/>
                    <a:pt x="128" y="235"/>
                    <a:pt x="128" y="245"/>
                  </a:cubicBezTo>
                  <a:cubicBezTo>
                    <a:pt x="128" y="254"/>
                    <a:pt x="125" y="261"/>
                    <a:pt x="121" y="265"/>
                  </a:cubicBezTo>
                  <a:moveTo>
                    <a:pt x="110" y="205"/>
                  </a:moveTo>
                  <a:cubicBezTo>
                    <a:pt x="100" y="205"/>
                    <a:pt x="92" y="208"/>
                    <a:pt x="86" y="214"/>
                  </a:cubicBezTo>
                  <a:cubicBezTo>
                    <a:pt x="78" y="220"/>
                    <a:pt x="74" y="231"/>
                    <a:pt x="74" y="243"/>
                  </a:cubicBezTo>
                  <a:cubicBezTo>
                    <a:pt x="73" y="266"/>
                    <a:pt x="87" y="282"/>
                    <a:pt x="107" y="283"/>
                  </a:cubicBezTo>
                  <a:cubicBezTo>
                    <a:pt x="117" y="283"/>
                    <a:pt x="125" y="280"/>
                    <a:pt x="132" y="274"/>
                  </a:cubicBezTo>
                  <a:cubicBezTo>
                    <a:pt x="139" y="268"/>
                    <a:pt x="143" y="257"/>
                    <a:pt x="144" y="245"/>
                  </a:cubicBezTo>
                  <a:cubicBezTo>
                    <a:pt x="144" y="233"/>
                    <a:pt x="140" y="222"/>
                    <a:pt x="134" y="215"/>
                  </a:cubicBezTo>
                  <a:cubicBezTo>
                    <a:pt x="128" y="209"/>
                    <a:pt x="119" y="205"/>
                    <a:pt x="110" y="205"/>
                  </a:cubicBezTo>
                  <a:moveTo>
                    <a:pt x="38" y="228"/>
                  </a:moveTo>
                  <a:cubicBezTo>
                    <a:pt x="38" y="228"/>
                    <a:pt x="25" y="227"/>
                    <a:pt x="25" y="227"/>
                  </a:cubicBezTo>
                  <a:cubicBezTo>
                    <a:pt x="26" y="226"/>
                    <a:pt x="28" y="211"/>
                    <a:pt x="28" y="208"/>
                  </a:cubicBezTo>
                  <a:cubicBezTo>
                    <a:pt x="30" y="209"/>
                    <a:pt x="41" y="210"/>
                    <a:pt x="41" y="210"/>
                  </a:cubicBezTo>
                  <a:cubicBezTo>
                    <a:pt x="47" y="211"/>
                    <a:pt x="50" y="213"/>
                    <a:pt x="52" y="215"/>
                  </a:cubicBezTo>
                  <a:cubicBezTo>
                    <a:pt x="53" y="221"/>
                    <a:pt x="53" y="221"/>
                    <a:pt x="53" y="221"/>
                  </a:cubicBezTo>
                  <a:cubicBezTo>
                    <a:pt x="52" y="228"/>
                    <a:pt x="48" y="230"/>
                    <a:pt x="38" y="228"/>
                  </a:cubicBezTo>
                  <a:moveTo>
                    <a:pt x="45" y="197"/>
                  </a:moveTo>
                  <a:cubicBezTo>
                    <a:pt x="12" y="192"/>
                    <a:pt x="12" y="192"/>
                    <a:pt x="12" y="192"/>
                  </a:cubicBezTo>
                  <a:cubicBezTo>
                    <a:pt x="11" y="193"/>
                    <a:pt x="11" y="195"/>
                    <a:pt x="11" y="195"/>
                  </a:cubicBezTo>
                  <a:cubicBezTo>
                    <a:pt x="14" y="197"/>
                    <a:pt x="14" y="197"/>
                    <a:pt x="14" y="199"/>
                  </a:cubicBezTo>
                  <a:cubicBezTo>
                    <a:pt x="4" y="262"/>
                    <a:pt x="4" y="262"/>
                    <a:pt x="4" y="262"/>
                  </a:cubicBezTo>
                  <a:cubicBezTo>
                    <a:pt x="4" y="264"/>
                    <a:pt x="4" y="264"/>
                    <a:pt x="1" y="264"/>
                  </a:cubicBezTo>
                  <a:cubicBezTo>
                    <a:pt x="0" y="265"/>
                    <a:pt x="0" y="267"/>
                    <a:pt x="0" y="267"/>
                  </a:cubicBezTo>
                  <a:cubicBezTo>
                    <a:pt x="1" y="268"/>
                    <a:pt x="22" y="271"/>
                    <a:pt x="22" y="271"/>
                  </a:cubicBezTo>
                  <a:cubicBezTo>
                    <a:pt x="23" y="271"/>
                    <a:pt x="23" y="271"/>
                    <a:pt x="23" y="271"/>
                  </a:cubicBezTo>
                  <a:cubicBezTo>
                    <a:pt x="23" y="268"/>
                    <a:pt x="23" y="268"/>
                    <a:pt x="23" y="268"/>
                  </a:cubicBezTo>
                  <a:cubicBezTo>
                    <a:pt x="21" y="267"/>
                    <a:pt x="20" y="267"/>
                    <a:pt x="20" y="265"/>
                  </a:cubicBezTo>
                  <a:cubicBezTo>
                    <a:pt x="20" y="265"/>
                    <a:pt x="20" y="265"/>
                    <a:pt x="20" y="264"/>
                  </a:cubicBezTo>
                  <a:cubicBezTo>
                    <a:pt x="20" y="264"/>
                    <a:pt x="24" y="240"/>
                    <a:pt x="24" y="239"/>
                  </a:cubicBezTo>
                  <a:cubicBezTo>
                    <a:pt x="24" y="240"/>
                    <a:pt x="39" y="242"/>
                    <a:pt x="39" y="242"/>
                  </a:cubicBezTo>
                  <a:cubicBezTo>
                    <a:pt x="58" y="245"/>
                    <a:pt x="67" y="235"/>
                    <a:pt x="68" y="224"/>
                  </a:cubicBezTo>
                  <a:cubicBezTo>
                    <a:pt x="70" y="213"/>
                    <a:pt x="65" y="200"/>
                    <a:pt x="45" y="197"/>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24" name="Freeform 40">
              <a:extLst>
                <a:ext uri="{FF2B5EF4-FFF2-40B4-BE49-F238E27FC236}">
                  <a16:creationId xmlns:a16="http://schemas.microsoft.com/office/drawing/2014/main" id="{B1A5512D-9F93-43B4-8866-823F4D2000B7}"/>
                </a:ext>
              </a:extLst>
            </p:cNvPr>
            <p:cNvSpPr>
              <a:spLocks/>
            </p:cNvSpPr>
            <p:nvPr userDrawn="1"/>
          </p:nvSpPr>
          <p:spPr bwMode="auto">
            <a:xfrm>
              <a:off x="3547" y="1746"/>
              <a:ext cx="70" cy="69"/>
            </a:xfrm>
            <a:custGeom>
              <a:avLst/>
              <a:gdLst>
                <a:gd name="T0" fmla="*/ 39 w 104"/>
                <a:gd name="T1" fmla="*/ 28 h 101"/>
                <a:gd name="T2" fmla="*/ 12 w 104"/>
                <a:gd name="T3" fmla="*/ 18 h 101"/>
                <a:gd name="T4" fmla="*/ 26 w 104"/>
                <a:gd name="T5" fmla="*/ 46 h 101"/>
                <a:gd name="T6" fmla="*/ 0 w 104"/>
                <a:gd name="T7" fmla="*/ 64 h 101"/>
                <a:gd name="T8" fmla="*/ 29 w 104"/>
                <a:gd name="T9" fmla="*/ 71 h 101"/>
                <a:gd name="T10" fmla="*/ 27 w 104"/>
                <a:gd name="T11" fmla="*/ 101 h 101"/>
                <a:gd name="T12" fmla="*/ 52 w 104"/>
                <a:gd name="T13" fmla="*/ 81 h 101"/>
                <a:gd name="T14" fmla="*/ 74 w 104"/>
                <a:gd name="T15" fmla="*/ 101 h 101"/>
                <a:gd name="T16" fmla="*/ 73 w 104"/>
                <a:gd name="T17" fmla="*/ 69 h 101"/>
                <a:gd name="T18" fmla="*/ 104 w 104"/>
                <a:gd name="T19" fmla="*/ 67 h 101"/>
                <a:gd name="T20" fmla="*/ 78 w 104"/>
                <a:gd name="T21" fmla="*/ 47 h 101"/>
                <a:gd name="T22" fmla="*/ 93 w 104"/>
                <a:gd name="T23" fmla="*/ 20 h 101"/>
                <a:gd name="T24" fmla="*/ 63 w 104"/>
                <a:gd name="T25" fmla="*/ 29 h 101"/>
                <a:gd name="T26" fmla="*/ 51 w 104"/>
                <a:gd name="T27" fmla="*/ 0 h 101"/>
                <a:gd name="T28" fmla="*/ 39 w 104"/>
                <a:gd name="T29" fmla="*/ 2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4" h="101">
                  <a:moveTo>
                    <a:pt x="39" y="28"/>
                  </a:moveTo>
                  <a:cubicBezTo>
                    <a:pt x="12" y="18"/>
                    <a:pt x="12" y="18"/>
                    <a:pt x="12" y="18"/>
                  </a:cubicBezTo>
                  <a:cubicBezTo>
                    <a:pt x="26" y="46"/>
                    <a:pt x="26" y="46"/>
                    <a:pt x="26" y="46"/>
                  </a:cubicBezTo>
                  <a:cubicBezTo>
                    <a:pt x="0" y="64"/>
                    <a:pt x="0" y="64"/>
                    <a:pt x="0" y="64"/>
                  </a:cubicBezTo>
                  <a:cubicBezTo>
                    <a:pt x="29" y="71"/>
                    <a:pt x="29" y="71"/>
                    <a:pt x="29" y="71"/>
                  </a:cubicBezTo>
                  <a:cubicBezTo>
                    <a:pt x="27" y="101"/>
                    <a:pt x="27" y="101"/>
                    <a:pt x="27" y="101"/>
                  </a:cubicBezTo>
                  <a:cubicBezTo>
                    <a:pt x="52" y="81"/>
                    <a:pt x="52" y="81"/>
                    <a:pt x="52" y="81"/>
                  </a:cubicBezTo>
                  <a:cubicBezTo>
                    <a:pt x="74" y="101"/>
                    <a:pt x="74" y="101"/>
                    <a:pt x="74" y="101"/>
                  </a:cubicBezTo>
                  <a:cubicBezTo>
                    <a:pt x="73" y="69"/>
                    <a:pt x="73" y="69"/>
                    <a:pt x="73" y="69"/>
                  </a:cubicBezTo>
                  <a:cubicBezTo>
                    <a:pt x="73" y="69"/>
                    <a:pt x="104" y="67"/>
                    <a:pt x="104" y="67"/>
                  </a:cubicBezTo>
                  <a:cubicBezTo>
                    <a:pt x="78" y="47"/>
                    <a:pt x="78" y="47"/>
                    <a:pt x="78" y="47"/>
                  </a:cubicBezTo>
                  <a:cubicBezTo>
                    <a:pt x="93" y="20"/>
                    <a:pt x="93" y="20"/>
                    <a:pt x="93" y="20"/>
                  </a:cubicBezTo>
                  <a:cubicBezTo>
                    <a:pt x="63" y="29"/>
                    <a:pt x="63" y="29"/>
                    <a:pt x="63" y="29"/>
                  </a:cubicBezTo>
                  <a:cubicBezTo>
                    <a:pt x="51" y="0"/>
                    <a:pt x="51" y="0"/>
                    <a:pt x="51" y="0"/>
                  </a:cubicBezTo>
                  <a:lnTo>
                    <a:pt x="39" y="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25" name="Freeform 41">
              <a:extLst>
                <a:ext uri="{FF2B5EF4-FFF2-40B4-BE49-F238E27FC236}">
                  <a16:creationId xmlns:a16="http://schemas.microsoft.com/office/drawing/2014/main" id="{0B1CF15D-B9CB-41DB-B8CC-E7782B62C6D0}"/>
                </a:ext>
              </a:extLst>
            </p:cNvPr>
            <p:cNvSpPr>
              <a:spLocks/>
            </p:cNvSpPr>
            <p:nvPr userDrawn="1"/>
          </p:nvSpPr>
          <p:spPr bwMode="auto">
            <a:xfrm>
              <a:off x="3668" y="1778"/>
              <a:ext cx="70" cy="69"/>
            </a:xfrm>
            <a:custGeom>
              <a:avLst/>
              <a:gdLst>
                <a:gd name="T0" fmla="*/ 26 w 70"/>
                <a:gd name="T1" fmla="*/ 19 h 69"/>
                <a:gd name="T2" fmla="*/ 8 w 70"/>
                <a:gd name="T3" fmla="*/ 13 h 69"/>
                <a:gd name="T4" fmla="*/ 17 w 70"/>
                <a:gd name="T5" fmla="*/ 31 h 69"/>
                <a:gd name="T6" fmla="*/ 0 w 70"/>
                <a:gd name="T7" fmla="*/ 43 h 69"/>
                <a:gd name="T8" fmla="*/ 20 w 70"/>
                <a:gd name="T9" fmla="*/ 48 h 69"/>
                <a:gd name="T10" fmla="*/ 18 w 70"/>
                <a:gd name="T11" fmla="*/ 69 h 69"/>
                <a:gd name="T12" fmla="*/ 34 w 70"/>
                <a:gd name="T13" fmla="*/ 55 h 69"/>
                <a:gd name="T14" fmla="*/ 51 w 70"/>
                <a:gd name="T15" fmla="*/ 69 h 69"/>
                <a:gd name="T16" fmla="*/ 49 w 70"/>
                <a:gd name="T17" fmla="*/ 47 h 69"/>
                <a:gd name="T18" fmla="*/ 70 w 70"/>
                <a:gd name="T19" fmla="*/ 45 h 69"/>
                <a:gd name="T20" fmla="*/ 53 w 70"/>
                <a:gd name="T21" fmla="*/ 32 h 69"/>
                <a:gd name="T22" fmla="*/ 63 w 70"/>
                <a:gd name="T23" fmla="*/ 13 h 69"/>
                <a:gd name="T24" fmla="*/ 43 w 70"/>
                <a:gd name="T25" fmla="*/ 19 h 69"/>
                <a:gd name="T26" fmla="*/ 34 w 70"/>
                <a:gd name="T27" fmla="*/ 0 h 69"/>
                <a:gd name="T28" fmla="*/ 26 w 70"/>
                <a:gd name="T29" fmla="*/ 1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 h="69">
                  <a:moveTo>
                    <a:pt x="26" y="19"/>
                  </a:moveTo>
                  <a:lnTo>
                    <a:pt x="8" y="13"/>
                  </a:lnTo>
                  <a:lnTo>
                    <a:pt x="17" y="31"/>
                  </a:lnTo>
                  <a:lnTo>
                    <a:pt x="0" y="43"/>
                  </a:lnTo>
                  <a:lnTo>
                    <a:pt x="20" y="48"/>
                  </a:lnTo>
                  <a:lnTo>
                    <a:pt x="18" y="69"/>
                  </a:lnTo>
                  <a:lnTo>
                    <a:pt x="34" y="55"/>
                  </a:lnTo>
                  <a:lnTo>
                    <a:pt x="51" y="69"/>
                  </a:lnTo>
                  <a:lnTo>
                    <a:pt x="49" y="47"/>
                  </a:lnTo>
                  <a:lnTo>
                    <a:pt x="70" y="45"/>
                  </a:lnTo>
                  <a:lnTo>
                    <a:pt x="53" y="32"/>
                  </a:lnTo>
                  <a:lnTo>
                    <a:pt x="63" y="13"/>
                  </a:lnTo>
                  <a:lnTo>
                    <a:pt x="43" y="19"/>
                  </a:lnTo>
                  <a:lnTo>
                    <a:pt x="34" y="0"/>
                  </a:lnTo>
                  <a:lnTo>
                    <a:pt x="26"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26" name="Freeform 42">
              <a:extLst>
                <a:ext uri="{FF2B5EF4-FFF2-40B4-BE49-F238E27FC236}">
                  <a16:creationId xmlns:a16="http://schemas.microsoft.com/office/drawing/2014/main" id="{29F228CC-1FD8-4363-AE7A-88B9DE20A61E}"/>
                </a:ext>
              </a:extLst>
            </p:cNvPr>
            <p:cNvSpPr>
              <a:spLocks/>
            </p:cNvSpPr>
            <p:nvPr userDrawn="1"/>
          </p:nvSpPr>
          <p:spPr bwMode="auto">
            <a:xfrm>
              <a:off x="3524" y="1902"/>
              <a:ext cx="71" cy="69"/>
            </a:xfrm>
            <a:custGeom>
              <a:avLst/>
              <a:gdLst>
                <a:gd name="T0" fmla="*/ 51 w 104"/>
                <a:gd name="T1" fmla="*/ 0 h 101"/>
                <a:gd name="T2" fmla="*/ 62 w 104"/>
                <a:gd name="T3" fmla="*/ 28 h 101"/>
                <a:gd name="T4" fmla="*/ 93 w 104"/>
                <a:gd name="T5" fmla="*/ 20 h 101"/>
                <a:gd name="T6" fmla="*/ 78 w 104"/>
                <a:gd name="T7" fmla="*/ 46 h 101"/>
                <a:gd name="T8" fmla="*/ 104 w 104"/>
                <a:gd name="T9" fmla="*/ 66 h 101"/>
                <a:gd name="T10" fmla="*/ 72 w 104"/>
                <a:gd name="T11" fmla="*/ 69 h 101"/>
                <a:gd name="T12" fmla="*/ 74 w 104"/>
                <a:gd name="T13" fmla="*/ 101 h 101"/>
                <a:gd name="T14" fmla="*/ 51 w 104"/>
                <a:gd name="T15" fmla="*/ 80 h 101"/>
                <a:gd name="T16" fmla="*/ 27 w 104"/>
                <a:gd name="T17" fmla="*/ 101 h 101"/>
                <a:gd name="T18" fmla="*/ 29 w 104"/>
                <a:gd name="T19" fmla="*/ 70 h 101"/>
                <a:gd name="T20" fmla="*/ 0 w 104"/>
                <a:gd name="T21" fmla="*/ 64 h 101"/>
                <a:gd name="T22" fmla="*/ 26 w 104"/>
                <a:gd name="T23" fmla="*/ 45 h 101"/>
                <a:gd name="T24" fmla="*/ 11 w 104"/>
                <a:gd name="T25" fmla="*/ 19 h 101"/>
                <a:gd name="T26" fmla="*/ 39 w 104"/>
                <a:gd name="T27" fmla="*/ 28 h 101"/>
                <a:gd name="T28" fmla="*/ 51 w 104"/>
                <a:gd name="T29"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4" h="101">
                  <a:moveTo>
                    <a:pt x="51" y="0"/>
                  </a:moveTo>
                  <a:cubicBezTo>
                    <a:pt x="62" y="28"/>
                    <a:pt x="62" y="28"/>
                    <a:pt x="62" y="28"/>
                  </a:cubicBezTo>
                  <a:cubicBezTo>
                    <a:pt x="93" y="20"/>
                    <a:pt x="93" y="20"/>
                    <a:pt x="93" y="20"/>
                  </a:cubicBezTo>
                  <a:cubicBezTo>
                    <a:pt x="78" y="46"/>
                    <a:pt x="78" y="46"/>
                    <a:pt x="78" y="46"/>
                  </a:cubicBezTo>
                  <a:cubicBezTo>
                    <a:pt x="104" y="66"/>
                    <a:pt x="104" y="66"/>
                    <a:pt x="104" y="66"/>
                  </a:cubicBezTo>
                  <a:cubicBezTo>
                    <a:pt x="104" y="66"/>
                    <a:pt x="72" y="69"/>
                    <a:pt x="72" y="69"/>
                  </a:cubicBezTo>
                  <a:cubicBezTo>
                    <a:pt x="74" y="101"/>
                    <a:pt x="74" y="101"/>
                    <a:pt x="74" y="101"/>
                  </a:cubicBezTo>
                  <a:cubicBezTo>
                    <a:pt x="51" y="80"/>
                    <a:pt x="51" y="80"/>
                    <a:pt x="51" y="80"/>
                  </a:cubicBezTo>
                  <a:cubicBezTo>
                    <a:pt x="27" y="101"/>
                    <a:pt x="27" y="101"/>
                    <a:pt x="27" y="101"/>
                  </a:cubicBezTo>
                  <a:cubicBezTo>
                    <a:pt x="29" y="70"/>
                    <a:pt x="29" y="70"/>
                    <a:pt x="29" y="70"/>
                  </a:cubicBezTo>
                  <a:cubicBezTo>
                    <a:pt x="0" y="64"/>
                    <a:pt x="0" y="64"/>
                    <a:pt x="0" y="64"/>
                  </a:cubicBezTo>
                  <a:cubicBezTo>
                    <a:pt x="26" y="45"/>
                    <a:pt x="26" y="45"/>
                    <a:pt x="26" y="45"/>
                  </a:cubicBezTo>
                  <a:cubicBezTo>
                    <a:pt x="11" y="19"/>
                    <a:pt x="11" y="19"/>
                    <a:pt x="11" y="19"/>
                  </a:cubicBezTo>
                  <a:cubicBezTo>
                    <a:pt x="39" y="28"/>
                    <a:pt x="39" y="28"/>
                    <a:pt x="39" y="28"/>
                  </a:cubicBezTo>
                  <a:lnTo>
                    <a:pt x="5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27" name="Freeform 43">
              <a:extLst>
                <a:ext uri="{FF2B5EF4-FFF2-40B4-BE49-F238E27FC236}">
                  <a16:creationId xmlns:a16="http://schemas.microsoft.com/office/drawing/2014/main" id="{5C5ABF27-F04C-4B3A-8D23-99291DA99143}"/>
                </a:ext>
              </a:extLst>
            </p:cNvPr>
            <p:cNvSpPr>
              <a:spLocks/>
            </p:cNvSpPr>
            <p:nvPr userDrawn="1"/>
          </p:nvSpPr>
          <p:spPr bwMode="auto">
            <a:xfrm>
              <a:off x="3677" y="1911"/>
              <a:ext cx="50" cy="48"/>
            </a:xfrm>
            <a:custGeom>
              <a:avLst/>
              <a:gdLst>
                <a:gd name="T0" fmla="*/ 25 w 50"/>
                <a:gd name="T1" fmla="*/ 0 h 48"/>
                <a:gd name="T2" fmla="*/ 32 w 50"/>
                <a:gd name="T3" fmla="*/ 18 h 48"/>
                <a:gd name="T4" fmla="*/ 50 w 50"/>
                <a:gd name="T5" fmla="*/ 18 h 48"/>
                <a:gd name="T6" fmla="*/ 35 w 50"/>
                <a:gd name="T7" fmla="*/ 30 h 48"/>
                <a:gd name="T8" fmla="*/ 40 w 50"/>
                <a:gd name="T9" fmla="*/ 48 h 48"/>
                <a:gd name="T10" fmla="*/ 25 w 50"/>
                <a:gd name="T11" fmla="*/ 37 h 48"/>
                <a:gd name="T12" fmla="*/ 10 w 50"/>
                <a:gd name="T13" fmla="*/ 48 h 48"/>
                <a:gd name="T14" fmla="*/ 15 w 50"/>
                <a:gd name="T15" fmla="*/ 30 h 48"/>
                <a:gd name="T16" fmla="*/ 0 w 50"/>
                <a:gd name="T17" fmla="*/ 18 h 48"/>
                <a:gd name="T18" fmla="*/ 19 w 50"/>
                <a:gd name="T19" fmla="*/ 18 h 48"/>
                <a:gd name="T20" fmla="*/ 25 w 50"/>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 h="48">
                  <a:moveTo>
                    <a:pt x="25" y="0"/>
                  </a:moveTo>
                  <a:lnTo>
                    <a:pt x="32" y="18"/>
                  </a:lnTo>
                  <a:lnTo>
                    <a:pt x="50" y="18"/>
                  </a:lnTo>
                  <a:lnTo>
                    <a:pt x="35" y="30"/>
                  </a:lnTo>
                  <a:lnTo>
                    <a:pt x="40" y="48"/>
                  </a:lnTo>
                  <a:lnTo>
                    <a:pt x="25" y="37"/>
                  </a:lnTo>
                  <a:lnTo>
                    <a:pt x="10" y="48"/>
                  </a:lnTo>
                  <a:lnTo>
                    <a:pt x="15" y="30"/>
                  </a:lnTo>
                  <a:lnTo>
                    <a:pt x="0" y="18"/>
                  </a:lnTo>
                  <a:lnTo>
                    <a:pt x="19" y="18"/>
                  </a:lnTo>
                  <a:lnTo>
                    <a:pt x="2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28" name="Freeform 44">
              <a:extLst>
                <a:ext uri="{FF2B5EF4-FFF2-40B4-BE49-F238E27FC236}">
                  <a16:creationId xmlns:a16="http://schemas.microsoft.com/office/drawing/2014/main" id="{73849F8F-BA7F-4A94-BC3D-74DDA3CA0236}"/>
                </a:ext>
              </a:extLst>
            </p:cNvPr>
            <p:cNvSpPr>
              <a:spLocks/>
            </p:cNvSpPr>
            <p:nvPr userDrawn="1"/>
          </p:nvSpPr>
          <p:spPr bwMode="auto">
            <a:xfrm>
              <a:off x="3667" y="2037"/>
              <a:ext cx="71" cy="69"/>
            </a:xfrm>
            <a:custGeom>
              <a:avLst/>
              <a:gdLst>
                <a:gd name="T0" fmla="*/ 27 w 71"/>
                <a:gd name="T1" fmla="*/ 19 h 69"/>
                <a:gd name="T2" fmla="*/ 8 w 71"/>
                <a:gd name="T3" fmla="*/ 13 h 69"/>
                <a:gd name="T4" fmla="*/ 18 w 71"/>
                <a:gd name="T5" fmla="*/ 31 h 69"/>
                <a:gd name="T6" fmla="*/ 0 w 71"/>
                <a:gd name="T7" fmla="*/ 43 h 69"/>
                <a:gd name="T8" fmla="*/ 20 w 71"/>
                <a:gd name="T9" fmla="*/ 48 h 69"/>
                <a:gd name="T10" fmla="*/ 18 w 71"/>
                <a:gd name="T11" fmla="*/ 69 h 69"/>
                <a:gd name="T12" fmla="*/ 35 w 71"/>
                <a:gd name="T13" fmla="*/ 55 h 69"/>
                <a:gd name="T14" fmla="*/ 50 w 71"/>
                <a:gd name="T15" fmla="*/ 69 h 69"/>
                <a:gd name="T16" fmla="*/ 49 w 71"/>
                <a:gd name="T17" fmla="*/ 48 h 69"/>
                <a:gd name="T18" fmla="*/ 71 w 71"/>
                <a:gd name="T19" fmla="*/ 45 h 69"/>
                <a:gd name="T20" fmla="*/ 53 w 71"/>
                <a:gd name="T21" fmla="*/ 32 h 69"/>
                <a:gd name="T22" fmla="*/ 63 w 71"/>
                <a:gd name="T23" fmla="*/ 13 h 69"/>
                <a:gd name="T24" fmla="*/ 42 w 71"/>
                <a:gd name="T25" fmla="*/ 19 h 69"/>
                <a:gd name="T26" fmla="*/ 35 w 71"/>
                <a:gd name="T27" fmla="*/ 0 h 69"/>
                <a:gd name="T28" fmla="*/ 27 w 71"/>
                <a:gd name="T29" fmla="*/ 1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69">
                  <a:moveTo>
                    <a:pt x="27" y="19"/>
                  </a:moveTo>
                  <a:lnTo>
                    <a:pt x="8" y="13"/>
                  </a:lnTo>
                  <a:lnTo>
                    <a:pt x="18" y="31"/>
                  </a:lnTo>
                  <a:lnTo>
                    <a:pt x="0" y="43"/>
                  </a:lnTo>
                  <a:lnTo>
                    <a:pt x="20" y="48"/>
                  </a:lnTo>
                  <a:lnTo>
                    <a:pt x="18" y="69"/>
                  </a:lnTo>
                  <a:lnTo>
                    <a:pt x="35" y="55"/>
                  </a:lnTo>
                  <a:lnTo>
                    <a:pt x="50" y="69"/>
                  </a:lnTo>
                  <a:lnTo>
                    <a:pt x="49" y="48"/>
                  </a:lnTo>
                  <a:lnTo>
                    <a:pt x="71" y="45"/>
                  </a:lnTo>
                  <a:lnTo>
                    <a:pt x="53" y="32"/>
                  </a:lnTo>
                  <a:lnTo>
                    <a:pt x="63" y="13"/>
                  </a:lnTo>
                  <a:lnTo>
                    <a:pt x="42" y="19"/>
                  </a:lnTo>
                  <a:lnTo>
                    <a:pt x="35" y="0"/>
                  </a:lnTo>
                  <a:lnTo>
                    <a:pt x="27"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29" name="Freeform 45">
              <a:extLst>
                <a:ext uri="{FF2B5EF4-FFF2-40B4-BE49-F238E27FC236}">
                  <a16:creationId xmlns:a16="http://schemas.microsoft.com/office/drawing/2014/main" id="{D57F78E2-9509-4870-B404-467A5C44C2A9}"/>
                </a:ext>
              </a:extLst>
            </p:cNvPr>
            <p:cNvSpPr>
              <a:spLocks/>
            </p:cNvSpPr>
            <p:nvPr userDrawn="1"/>
          </p:nvSpPr>
          <p:spPr bwMode="auto">
            <a:xfrm>
              <a:off x="3639" y="1671"/>
              <a:ext cx="20" cy="12"/>
            </a:xfrm>
            <a:custGeom>
              <a:avLst/>
              <a:gdLst>
                <a:gd name="T0" fmla="*/ 28 w 30"/>
                <a:gd name="T1" fmla="*/ 0 h 18"/>
                <a:gd name="T2" fmla="*/ 0 w 30"/>
                <a:gd name="T3" fmla="*/ 18 h 18"/>
                <a:gd name="T4" fmla="*/ 29 w 30"/>
                <a:gd name="T5" fmla="*/ 9 h 18"/>
                <a:gd name="T6" fmla="*/ 28 w 30"/>
                <a:gd name="T7" fmla="*/ 0 h 18"/>
              </a:gdLst>
              <a:ahLst/>
              <a:cxnLst>
                <a:cxn ang="0">
                  <a:pos x="T0" y="T1"/>
                </a:cxn>
                <a:cxn ang="0">
                  <a:pos x="T2" y="T3"/>
                </a:cxn>
                <a:cxn ang="0">
                  <a:pos x="T4" y="T5"/>
                </a:cxn>
                <a:cxn ang="0">
                  <a:pos x="T6" y="T7"/>
                </a:cxn>
              </a:cxnLst>
              <a:rect l="0" t="0" r="r" b="b"/>
              <a:pathLst>
                <a:path w="30" h="18">
                  <a:moveTo>
                    <a:pt x="28" y="0"/>
                  </a:moveTo>
                  <a:cubicBezTo>
                    <a:pt x="19" y="0"/>
                    <a:pt x="5" y="13"/>
                    <a:pt x="0" y="18"/>
                  </a:cubicBezTo>
                  <a:cubicBezTo>
                    <a:pt x="18" y="11"/>
                    <a:pt x="25" y="15"/>
                    <a:pt x="29" y="9"/>
                  </a:cubicBezTo>
                  <a:cubicBezTo>
                    <a:pt x="30" y="6"/>
                    <a:pt x="30" y="2"/>
                    <a:pt x="2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30" name="Freeform 46">
              <a:extLst>
                <a:ext uri="{FF2B5EF4-FFF2-40B4-BE49-F238E27FC236}">
                  <a16:creationId xmlns:a16="http://schemas.microsoft.com/office/drawing/2014/main" id="{2A6B04D5-A08E-4CE2-AD1F-DBA8858BEB0D}"/>
                </a:ext>
              </a:extLst>
            </p:cNvPr>
            <p:cNvSpPr>
              <a:spLocks/>
            </p:cNvSpPr>
            <p:nvPr userDrawn="1"/>
          </p:nvSpPr>
          <p:spPr bwMode="auto">
            <a:xfrm>
              <a:off x="3664" y="1674"/>
              <a:ext cx="12" cy="20"/>
            </a:xfrm>
            <a:custGeom>
              <a:avLst/>
              <a:gdLst>
                <a:gd name="T0" fmla="*/ 2 w 18"/>
                <a:gd name="T1" fmla="*/ 0 h 29"/>
                <a:gd name="T2" fmla="*/ 17 w 18"/>
                <a:gd name="T3" fmla="*/ 29 h 29"/>
                <a:gd name="T4" fmla="*/ 18 w 18"/>
                <a:gd name="T5" fmla="*/ 20 h 29"/>
                <a:gd name="T6" fmla="*/ 2 w 18"/>
                <a:gd name="T7" fmla="*/ 0 h 29"/>
              </a:gdLst>
              <a:ahLst/>
              <a:cxnLst>
                <a:cxn ang="0">
                  <a:pos x="T0" y="T1"/>
                </a:cxn>
                <a:cxn ang="0">
                  <a:pos x="T2" y="T3"/>
                </a:cxn>
                <a:cxn ang="0">
                  <a:pos x="T4" y="T5"/>
                </a:cxn>
                <a:cxn ang="0">
                  <a:pos x="T6" y="T7"/>
                </a:cxn>
              </a:cxnLst>
              <a:rect l="0" t="0" r="r" b="b"/>
              <a:pathLst>
                <a:path w="18" h="29">
                  <a:moveTo>
                    <a:pt x="2" y="0"/>
                  </a:moveTo>
                  <a:cubicBezTo>
                    <a:pt x="0" y="12"/>
                    <a:pt x="8" y="23"/>
                    <a:pt x="17" y="29"/>
                  </a:cubicBezTo>
                  <a:cubicBezTo>
                    <a:pt x="18" y="20"/>
                    <a:pt x="18" y="20"/>
                    <a:pt x="18" y="20"/>
                  </a:cubicBezTo>
                  <a:cubicBezTo>
                    <a:pt x="17" y="12"/>
                    <a:pt x="9" y="4"/>
                    <a:pt x="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31" name="Freeform 47">
              <a:extLst>
                <a:ext uri="{FF2B5EF4-FFF2-40B4-BE49-F238E27FC236}">
                  <a16:creationId xmlns:a16="http://schemas.microsoft.com/office/drawing/2014/main" id="{0CA78EF8-ED6E-45F1-A49B-6DD19E31D487}"/>
                </a:ext>
              </a:extLst>
            </p:cNvPr>
            <p:cNvSpPr>
              <a:spLocks/>
            </p:cNvSpPr>
            <p:nvPr userDrawn="1"/>
          </p:nvSpPr>
          <p:spPr bwMode="auto">
            <a:xfrm>
              <a:off x="3659" y="1689"/>
              <a:ext cx="14" cy="21"/>
            </a:xfrm>
            <a:custGeom>
              <a:avLst/>
              <a:gdLst>
                <a:gd name="T0" fmla="*/ 4 w 21"/>
                <a:gd name="T1" fmla="*/ 0 h 30"/>
                <a:gd name="T2" fmla="*/ 1 w 21"/>
                <a:gd name="T3" fmla="*/ 11 h 30"/>
                <a:gd name="T4" fmla="*/ 16 w 21"/>
                <a:gd name="T5" fmla="*/ 30 h 30"/>
                <a:gd name="T6" fmla="*/ 4 w 21"/>
                <a:gd name="T7" fmla="*/ 0 h 30"/>
              </a:gdLst>
              <a:ahLst/>
              <a:cxnLst>
                <a:cxn ang="0">
                  <a:pos x="T0" y="T1"/>
                </a:cxn>
                <a:cxn ang="0">
                  <a:pos x="T2" y="T3"/>
                </a:cxn>
                <a:cxn ang="0">
                  <a:pos x="T4" y="T5"/>
                </a:cxn>
                <a:cxn ang="0">
                  <a:pos x="T6" y="T7"/>
                </a:cxn>
              </a:cxnLst>
              <a:rect l="0" t="0" r="r" b="b"/>
              <a:pathLst>
                <a:path w="21" h="30">
                  <a:moveTo>
                    <a:pt x="4" y="0"/>
                  </a:moveTo>
                  <a:cubicBezTo>
                    <a:pt x="3" y="3"/>
                    <a:pt x="0" y="8"/>
                    <a:pt x="1" y="11"/>
                  </a:cubicBezTo>
                  <a:cubicBezTo>
                    <a:pt x="2" y="18"/>
                    <a:pt x="12" y="20"/>
                    <a:pt x="16" y="30"/>
                  </a:cubicBezTo>
                  <a:cubicBezTo>
                    <a:pt x="21" y="21"/>
                    <a:pt x="14" y="3"/>
                    <a:pt x="4"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32" name="Freeform 48">
              <a:extLst>
                <a:ext uri="{FF2B5EF4-FFF2-40B4-BE49-F238E27FC236}">
                  <a16:creationId xmlns:a16="http://schemas.microsoft.com/office/drawing/2014/main" id="{A57AD615-01C2-47B5-A0EB-A98FAB2420F2}"/>
                </a:ext>
              </a:extLst>
            </p:cNvPr>
            <p:cNvSpPr>
              <a:spLocks/>
            </p:cNvSpPr>
            <p:nvPr userDrawn="1"/>
          </p:nvSpPr>
          <p:spPr bwMode="auto">
            <a:xfrm>
              <a:off x="3649" y="1702"/>
              <a:ext cx="15" cy="24"/>
            </a:xfrm>
            <a:custGeom>
              <a:avLst/>
              <a:gdLst>
                <a:gd name="T0" fmla="*/ 12 w 22"/>
                <a:gd name="T1" fmla="*/ 0 h 35"/>
                <a:gd name="T2" fmla="*/ 7 w 22"/>
                <a:gd name="T3" fmla="*/ 8 h 35"/>
                <a:gd name="T4" fmla="*/ 13 w 22"/>
                <a:gd name="T5" fmla="*/ 35 h 35"/>
                <a:gd name="T6" fmla="*/ 19 w 22"/>
                <a:gd name="T7" fmla="*/ 11 h 35"/>
                <a:gd name="T8" fmla="*/ 12 w 22"/>
                <a:gd name="T9" fmla="*/ 0 h 35"/>
              </a:gdLst>
              <a:ahLst/>
              <a:cxnLst>
                <a:cxn ang="0">
                  <a:pos x="T0" y="T1"/>
                </a:cxn>
                <a:cxn ang="0">
                  <a:pos x="T2" y="T3"/>
                </a:cxn>
                <a:cxn ang="0">
                  <a:pos x="T4" y="T5"/>
                </a:cxn>
                <a:cxn ang="0">
                  <a:pos x="T6" y="T7"/>
                </a:cxn>
                <a:cxn ang="0">
                  <a:pos x="T8" y="T9"/>
                </a:cxn>
              </a:cxnLst>
              <a:rect l="0" t="0" r="r" b="b"/>
              <a:pathLst>
                <a:path w="22" h="35">
                  <a:moveTo>
                    <a:pt x="12" y="0"/>
                  </a:moveTo>
                  <a:cubicBezTo>
                    <a:pt x="7" y="8"/>
                    <a:pt x="7" y="8"/>
                    <a:pt x="7" y="8"/>
                  </a:cubicBezTo>
                  <a:cubicBezTo>
                    <a:pt x="0" y="19"/>
                    <a:pt x="13" y="28"/>
                    <a:pt x="13" y="35"/>
                  </a:cubicBezTo>
                  <a:cubicBezTo>
                    <a:pt x="17" y="31"/>
                    <a:pt x="22" y="19"/>
                    <a:pt x="19" y="11"/>
                  </a:cubicBezTo>
                  <a:cubicBezTo>
                    <a:pt x="18" y="7"/>
                    <a:pt x="16" y="3"/>
                    <a:pt x="1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33" name="Freeform 49">
              <a:extLst>
                <a:ext uri="{FF2B5EF4-FFF2-40B4-BE49-F238E27FC236}">
                  <a16:creationId xmlns:a16="http://schemas.microsoft.com/office/drawing/2014/main" id="{55F52E64-BCB6-450A-A3B9-C5856F86FD4A}"/>
                </a:ext>
              </a:extLst>
            </p:cNvPr>
            <p:cNvSpPr>
              <a:spLocks/>
            </p:cNvSpPr>
            <p:nvPr userDrawn="1"/>
          </p:nvSpPr>
          <p:spPr bwMode="auto">
            <a:xfrm>
              <a:off x="3622" y="1701"/>
              <a:ext cx="27" cy="11"/>
            </a:xfrm>
            <a:custGeom>
              <a:avLst/>
              <a:gdLst>
                <a:gd name="T0" fmla="*/ 23 w 39"/>
                <a:gd name="T1" fmla="*/ 3 h 16"/>
                <a:gd name="T2" fmla="*/ 0 w 39"/>
                <a:gd name="T3" fmla="*/ 12 h 16"/>
                <a:gd name="T4" fmla="*/ 21 w 39"/>
                <a:gd name="T5" fmla="*/ 16 h 16"/>
                <a:gd name="T6" fmla="*/ 39 w 39"/>
                <a:gd name="T7" fmla="*/ 0 h 16"/>
                <a:gd name="T8" fmla="*/ 23 w 39"/>
                <a:gd name="T9" fmla="*/ 3 h 16"/>
              </a:gdLst>
              <a:ahLst/>
              <a:cxnLst>
                <a:cxn ang="0">
                  <a:pos x="T0" y="T1"/>
                </a:cxn>
                <a:cxn ang="0">
                  <a:pos x="T2" y="T3"/>
                </a:cxn>
                <a:cxn ang="0">
                  <a:pos x="T4" y="T5"/>
                </a:cxn>
                <a:cxn ang="0">
                  <a:pos x="T6" y="T7"/>
                </a:cxn>
                <a:cxn ang="0">
                  <a:pos x="T8" y="T9"/>
                </a:cxn>
              </a:cxnLst>
              <a:rect l="0" t="0" r="r" b="b"/>
              <a:pathLst>
                <a:path w="39" h="16">
                  <a:moveTo>
                    <a:pt x="23" y="3"/>
                  </a:moveTo>
                  <a:cubicBezTo>
                    <a:pt x="18" y="5"/>
                    <a:pt x="6" y="13"/>
                    <a:pt x="0" y="12"/>
                  </a:cubicBezTo>
                  <a:cubicBezTo>
                    <a:pt x="3" y="16"/>
                    <a:pt x="16" y="15"/>
                    <a:pt x="21" y="16"/>
                  </a:cubicBezTo>
                  <a:cubicBezTo>
                    <a:pt x="29" y="16"/>
                    <a:pt x="35" y="7"/>
                    <a:pt x="39" y="0"/>
                  </a:cubicBezTo>
                  <a:lnTo>
                    <a:pt x="23"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34" name="Freeform 50">
              <a:extLst>
                <a:ext uri="{FF2B5EF4-FFF2-40B4-BE49-F238E27FC236}">
                  <a16:creationId xmlns:a16="http://schemas.microsoft.com/office/drawing/2014/main" id="{FE8DED9C-BC2F-4E90-AF3B-4FF92BFBEA41}"/>
                </a:ext>
              </a:extLst>
            </p:cNvPr>
            <p:cNvSpPr>
              <a:spLocks/>
            </p:cNvSpPr>
            <p:nvPr userDrawn="1"/>
          </p:nvSpPr>
          <p:spPr bwMode="auto">
            <a:xfrm>
              <a:off x="3634" y="1717"/>
              <a:ext cx="16" cy="23"/>
            </a:xfrm>
            <a:custGeom>
              <a:avLst/>
              <a:gdLst>
                <a:gd name="T0" fmla="*/ 19 w 23"/>
                <a:gd name="T1" fmla="*/ 0 h 34"/>
                <a:gd name="T2" fmla="*/ 0 w 23"/>
                <a:gd name="T3" fmla="*/ 34 h 34"/>
                <a:gd name="T4" fmla="*/ 19 w 23"/>
                <a:gd name="T5" fmla="*/ 21 h 34"/>
                <a:gd name="T6" fmla="*/ 19 w 23"/>
                <a:gd name="T7" fmla="*/ 0 h 34"/>
              </a:gdLst>
              <a:ahLst/>
              <a:cxnLst>
                <a:cxn ang="0">
                  <a:pos x="T0" y="T1"/>
                </a:cxn>
                <a:cxn ang="0">
                  <a:pos x="T2" y="T3"/>
                </a:cxn>
                <a:cxn ang="0">
                  <a:pos x="T4" y="T5"/>
                </a:cxn>
                <a:cxn ang="0">
                  <a:pos x="T6" y="T7"/>
                </a:cxn>
              </a:cxnLst>
              <a:rect l="0" t="0" r="r" b="b"/>
              <a:pathLst>
                <a:path w="23" h="34">
                  <a:moveTo>
                    <a:pt x="19" y="0"/>
                  </a:moveTo>
                  <a:cubicBezTo>
                    <a:pt x="3" y="4"/>
                    <a:pt x="13" y="23"/>
                    <a:pt x="0" y="34"/>
                  </a:cubicBezTo>
                  <a:cubicBezTo>
                    <a:pt x="9" y="32"/>
                    <a:pt x="13" y="32"/>
                    <a:pt x="19" y="21"/>
                  </a:cubicBezTo>
                  <a:cubicBezTo>
                    <a:pt x="22" y="15"/>
                    <a:pt x="23" y="5"/>
                    <a:pt x="1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35" name="Freeform 51">
              <a:extLst>
                <a:ext uri="{FF2B5EF4-FFF2-40B4-BE49-F238E27FC236}">
                  <a16:creationId xmlns:a16="http://schemas.microsoft.com/office/drawing/2014/main" id="{DFAC6AEA-F0C8-49D8-8D23-8F1ABED54046}"/>
                </a:ext>
              </a:extLst>
            </p:cNvPr>
            <p:cNvSpPr>
              <a:spLocks/>
            </p:cNvSpPr>
            <p:nvPr userDrawn="1"/>
          </p:nvSpPr>
          <p:spPr bwMode="auto">
            <a:xfrm>
              <a:off x="3559" y="1682"/>
              <a:ext cx="18" cy="26"/>
            </a:xfrm>
            <a:custGeom>
              <a:avLst/>
              <a:gdLst>
                <a:gd name="T0" fmla="*/ 3 w 26"/>
                <a:gd name="T1" fmla="*/ 16 h 39"/>
                <a:gd name="T2" fmla="*/ 9 w 26"/>
                <a:gd name="T3" fmla="*/ 39 h 39"/>
                <a:gd name="T4" fmla="*/ 17 w 26"/>
                <a:gd name="T5" fmla="*/ 0 h 39"/>
                <a:gd name="T6" fmla="*/ 3 w 26"/>
                <a:gd name="T7" fmla="*/ 16 h 39"/>
              </a:gdLst>
              <a:ahLst/>
              <a:cxnLst>
                <a:cxn ang="0">
                  <a:pos x="T0" y="T1"/>
                </a:cxn>
                <a:cxn ang="0">
                  <a:pos x="T2" y="T3"/>
                </a:cxn>
                <a:cxn ang="0">
                  <a:pos x="T4" y="T5"/>
                </a:cxn>
                <a:cxn ang="0">
                  <a:pos x="T6" y="T7"/>
                </a:cxn>
              </a:cxnLst>
              <a:rect l="0" t="0" r="r" b="b"/>
              <a:pathLst>
                <a:path w="26" h="39">
                  <a:moveTo>
                    <a:pt x="3" y="16"/>
                  </a:moveTo>
                  <a:cubicBezTo>
                    <a:pt x="0" y="28"/>
                    <a:pt x="3" y="31"/>
                    <a:pt x="9" y="39"/>
                  </a:cubicBezTo>
                  <a:cubicBezTo>
                    <a:pt x="6" y="21"/>
                    <a:pt x="26" y="14"/>
                    <a:pt x="17" y="0"/>
                  </a:cubicBezTo>
                  <a:cubicBezTo>
                    <a:pt x="10" y="2"/>
                    <a:pt x="5" y="10"/>
                    <a:pt x="3" y="1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36" name="Freeform 52">
              <a:extLst>
                <a:ext uri="{FF2B5EF4-FFF2-40B4-BE49-F238E27FC236}">
                  <a16:creationId xmlns:a16="http://schemas.microsoft.com/office/drawing/2014/main" id="{94784C7C-B8A9-41FB-B6DD-07C0D21FE92B}"/>
                </a:ext>
              </a:extLst>
            </p:cNvPr>
            <p:cNvSpPr>
              <a:spLocks/>
            </p:cNvSpPr>
            <p:nvPr userDrawn="1"/>
          </p:nvSpPr>
          <p:spPr bwMode="auto">
            <a:xfrm>
              <a:off x="3608" y="1714"/>
              <a:ext cx="27" cy="14"/>
            </a:xfrm>
            <a:custGeom>
              <a:avLst/>
              <a:gdLst>
                <a:gd name="T0" fmla="*/ 0 w 40"/>
                <a:gd name="T1" fmla="*/ 17 h 21"/>
                <a:gd name="T2" fmla="*/ 23 w 40"/>
                <a:gd name="T3" fmla="*/ 17 h 21"/>
                <a:gd name="T4" fmla="*/ 40 w 40"/>
                <a:gd name="T5" fmla="*/ 7 h 21"/>
                <a:gd name="T6" fmla="*/ 0 w 40"/>
                <a:gd name="T7" fmla="*/ 17 h 21"/>
              </a:gdLst>
              <a:ahLst/>
              <a:cxnLst>
                <a:cxn ang="0">
                  <a:pos x="T0" y="T1"/>
                </a:cxn>
                <a:cxn ang="0">
                  <a:pos x="T2" y="T3"/>
                </a:cxn>
                <a:cxn ang="0">
                  <a:pos x="T4" y="T5"/>
                </a:cxn>
                <a:cxn ang="0">
                  <a:pos x="T6" y="T7"/>
                </a:cxn>
              </a:cxnLst>
              <a:rect l="0" t="0" r="r" b="b"/>
              <a:pathLst>
                <a:path w="40" h="21">
                  <a:moveTo>
                    <a:pt x="0" y="17"/>
                  </a:moveTo>
                  <a:cubicBezTo>
                    <a:pt x="0" y="21"/>
                    <a:pt x="16" y="20"/>
                    <a:pt x="23" y="17"/>
                  </a:cubicBezTo>
                  <a:cubicBezTo>
                    <a:pt x="27" y="16"/>
                    <a:pt x="39" y="11"/>
                    <a:pt x="40" y="7"/>
                  </a:cubicBezTo>
                  <a:cubicBezTo>
                    <a:pt x="12" y="0"/>
                    <a:pt x="22" y="11"/>
                    <a:pt x="0" y="1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37" name="Freeform 53">
              <a:extLst>
                <a:ext uri="{FF2B5EF4-FFF2-40B4-BE49-F238E27FC236}">
                  <a16:creationId xmlns:a16="http://schemas.microsoft.com/office/drawing/2014/main" id="{DD3A09B1-9740-4B7F-ADCB-6967BBD8725F}"/>
                </a:ext>
              </a:extLst>
            </p:cNvPr>
            <p:cNvSpPr>
              <a:spLocks/>
            </p:cNvSpPr>
            <p:nvPr userDrawn="1"/>
          </p:nvSpPr>
          <p:spPr bwMode="auto">
            <a:xfrm>
              <a:off x="3631" y="1685"/>
              <a:ext cx="25" cy="15"/>
            </a:xfrm>
            <a:custGeom>
              <a:avLst/>
              <a:gdLst>
                <a:gd name="T0" fmla="*/ 0 w 37"/>
                <a:gd name="T1" fmla="*/ 18 h 22"/>
                <a:gd name="T2" fmla="*/ 23 w 37"/>
                <a:gd name="T3" fmla="*/ 14 h 22"/>
                <a:gd name="T4" fmla="*/ 37 w 37"/>
                <a:gd name="T5" fmla="*/ 1 h 22"/>
                <a:gd name="T6" fmla="*/ 0 w 37"/>
                <a:gd name="T7" fmla="*/ 18 h 22"/>
              </a:gdLst>
              <a:ahLst/>
              <a:cxnLst>
                <a:cxn ang="0">
                  <a:pos x="T0" y="T1"/>
                </a:cxn>
                <a:cxn ang="0">
                  <a:pos x="T2" y="T3"/>
                </a:cxn>
                <a:cxn ang="0">
                  <a:pos x="T4" y="T5"/>
                </a:cxn>
                <a:cxn ang="0">
                  <a:pos x="T6" y="T7"/>
                </a:cxn>
              </a:cxnLst>
              <a:rect l="0" t="0" r="r" b="b"/>
              <a:pathLst>
                <a:path w="37" h="22">
                  <a:moveTo>
                    <a:pt x="0" y="18"/>
                  </a:moveTo>
                  <a:cubicBezTo>
                    <a:pt x="1" y="22"/>
                    <a:pt x="16" y="18"/>
                    <a:pt x="23" y="14"/>
                  </a:cubicBezTo>
                  <a:cubicBezTo>
                    <a:pt x="26" y="12"/>
                    <a:pt x="37" y="6"/>
                    <a:pt x="37" y="1"/>
                  </a:cubicBezTo>
                  <a:cubicBezTo>
                    <a:pt x="9" y="0"/>
                    <a:pt x="20" y="8"/>
                    <a:pt x="0" y="1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38" name="Freeform 54">
              <a:extLst>
                <a:ext uri="{FF2B5EF4-FFF2-40B4-BE49-F238E27FC236}">
                  <a16:creationId xmlns:a16="http://schemas.microsoft.com/office/drawing/2014/main" id="{5D76697D-E67D-4DBE-9B4E-C9C6303D13DE}"/>
                </a:ext>
              </a:extLst>
            </p:cNvPr>
            <p:cNvSpPr>
              <a:spLocks/>
            </p:cNvSpPr>
            <p:nvPr userDrawn="1"/>
          </p:nvSpPr>
          <p:spPr bwMode="auto">
            <a:xfrm>
              <a:off x="3542" y="1671"/>
              <a:ext cx="26" cy="18"/>
            </a:xfrm>
            <a:custGeom>
              <a:avLst/>
              <a:gdLst>
                <a:gd name="T0" fmla="*/ 37 w 37"/>
                <a:gd name="T1" fmla="*/ 2 h 27"/>
                <a:gd name="T2" fmla="*/ 19 w 37"/>
                <a:gd name="T3" fmla="*/ 8 h 27"/>
                <a:gd name="T4" fmla="*/ 3 w 37"/>
                <a:gd name="T5" fmla="*/ 25 h 27"/>
                <a:gd name="T6" fmla="*/ 37 w 37"/>
                <a:gd name="T7" fmla="*/ 2 h 27"/>
              </a:gdLst>
              <a:ahLst/>
              <a:cxnLst>
                <a:cxn ang="0">
                  <a:pos x="T0" y="T1"/>
                </a:cxn>
                <a:cxn ang="0">
                  <a:pos x="T2" y="T3"/>
                </a:cxn>
                <a:cxn ang="0">
                  <a:pos x="T4" y="T5"/>
                </a:cxn>
                <a:cxn ang="0">
                  <a:pos x="T6" y="T7"/>
                </a:cxn>
              </a:cxnLst>
              <a:rect l="0" t="0" r="r" b="b"/>
              <a:pathLst>
                <a:path w="37" h="27">
                  <a:moveTo>
                    <a:pt x="37" y="2"/>
                  </a:moveTo>
                  <a:cubicBezTo>
                    <a:pt x="33" y="0"/>
                    <a:pt x="21" y="6"/>
                    <a:pt x="19" y="8"/>
                  </a:cubicBezTo>
                  <a:cubicBezTo>
                    <a:pt x="11" y="11"/>
                    <a:pt x="0" y="22"/>
                    <a:pt x="3" y="25"/>
                  </a:cubicBezTo>
                  <a:cubicBezTo>
                    <a:pt x="22" y="13"/>
                    <a:pt x="23" y="27"/>
                    <a:pt x="37"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39" name="Freeform 55">
              <a:extLst>
                <a:ext uri="{FF2B5EF4-FFF2-40B4-BE49-F238E27FC236}">
                  <a16:creationId xmlns:a16="http://schemas.microsoft.com/office/drawing/2014/main" id="{3D6D6FE0-1DC5-4D12-9C4D-F201F793ACD4}"/>
                </a:ext>
              </a:extLst>
            </p:cNvPr>
            <p:cNvSpPr>
              <a:spLocks/>
            </p:cNvSpPr>
            <p:nvPr userDrawn="1"/>
          </p:nvSpPr>
          <p:spPr bwMode="auto">
            <a:xfrm>
              <a:off x="3594" y="1635"/>
              <a:ext cx="22" cy="11"/>
            </a:xfrm>
            <a:custGeom>
              <a:avLst/>
              <a:gdLst>
                <a:gd name="T0" fmla="*/ 0 w 32"/>
                <a:gd name="T1" fmla="*/ 5 h 15"/>
                <a:gd name="T2" fmla="*/ 20 w 32"/>
                <a:gd name="T3" fmla="*/ 15 h 15"/>
                <a:gd name="T4" fmla="*/ 32 w 32"/>
                <a:gd name="T5" fmla="*/ 10 h 15"/>
                <a:gd name="T6" fmla="*/ 0 w 32"/>
                <a:gd name="T7" fmla="*/ 5 h 15"/>
              </a:gdLst>
              <a:ahLst/>
              <a:cxnLst>
                <a:cxn ang="0">
                  <a:pos x="T0" y="T1"/>
                </a:cxn>
                <a:cxn ang="0">
                  <a:pos x="T2" y="T3"/>
                </a:cxn>
                <a:cxn ang="0">
                  <a:pos x="T4" y="T5"/>
                </a:cxn>
                <a:cxn ang="0">
                  <a:pos x="T6" y="T7"/>
                </a:cxn>
              </a:cxnLst>
              <a:rect l="0" t="0" r="r" b="b"/>
              <a:pathLst>
                <a:path w="32" h="15">
                  <a:moveTo>
                    <a:pt x="0" y="5"/>
                  </a:moveTo>
                  <a:cubicBezTo>
                    <a:pt x="9" y="8"/>
                    <a:pt x="14" y="14"/>
                    <a:pt x="20" y="15"/>
                  </a:cubicBezTo>
                  <a:cubicBezTo>
                    <a:pt x="28" y="15"/>
                    <a:pt x="30" y="13"/>
                    <a:pt x="32" y="10"/>
                  </a:cubicBezTo>
                  <a:cubicBezTo>
                    <a:pt x="29" y="0"/>
                    <a:pt x="9" y="1"/>
                    <a:pt x="0" y="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40" name="Freeform 56">
              <a:extLst>
                <a:ext uri="{FF2B5EF4-FFF2-40B4-BE49-F238E27FC236}">
                  <a16:creationId xmlns:a16="http://schemas.microsoft.com/office/drawing/2014/main" id="{F97BE177-7241-4BB5-95E3-C738C0DEA200}"/>
                </a:ext>
              </a:extLst>
            </p:cNvPr>
            <p:cNvSpPr>
              <a:spLocks/>
            </p:cNvSpPr>
            <p:nvPr userDrawn="1"/>
          </p:nvSpPr>
          <p:spPr bwMode="auto">
            <a:xfrm>
              <a:off x="3614" y="1646"/>
              <a:ext cx="13" cy="22"/>
            </a:xfrm>
            <a:custGeom>
              <a:avLst/>
              <a:gdLst>
                <a:gd name="T0" fmla="*/ 14 w 18"/>
                <a:gd name="T1" fmla="*/ 32 h 32"/>
                <a:gd name="T2" fmla="*/ 16 w 18"/>
                <a:gd name="T3" fmla="*/ 10 h 32"/>
                <a:gd name="T4" fmla="*/ 8 w 18"/>
                <a:gd name="T5" fmla="*/ 0 h 32"/>
                <a:gd name="T6" fmla="*/ 14 w 18"/>
                <a:gd name="T7" fmla="*/ 32 h 32"/>
              </a:gdLst>
              <a:ahLst/>
              <a:cxnLst>
                <a:cxn ang="0">
                  <a:pos x="T0" y="T1"/>
                </a:cxn>
                <a:cxn ang="0">
                  <a:pos x="T2" y="T3"/>
                </a:cxn>
                <a:cxn ang="0">
                  <a:pos x="T4" y="T5"/>
                </a:cxn>
                <a:cxn ang="0">
                  <a:pos x="T6" y="T7"/>
                </a:cxn>
              </a:cxnLst>
              <a:rect l="0" t="0" r="r" b="b"/>
              <a:pathLst>
                <a:path w="18" h="32">
                  <a:moveTo>
                    <a:pt x="14" y="32"/>
                  </a:moveTo>
                  <a:cubicBezTo>
                    <a:pt x="14" y="22"/>
                    <a:pt x="18" y="16"/>
                    <a:pt x="16" y="10"/>
                  </a:cubicBezTo>
                  <a:cubicBezTo>
                    <a:pt x="14" y="2"/>
                    <a:pt x="11" y="1"/>
                    <a:pt x="8" y="0"/>
                  </a:cubicBezTo>
                  <a:cubicBezTo>
                    <a:pt x="0" y="6"/>
                    <a:pt x="7" y="24"/>
                    <a:pt x="14" y="3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41" name="Freeform 57">
              <a:extLst>
                <a:ext uri="{FF2B5EF4-FFF2-40B4-BE49-F238E27FC236}">
                  <a16:creationId xmlns:a16="http://schemas.microsoft.com/office/drawing/2014/main" id="{B312547D-8055-4202-B3C2-8163B48F6E2B}"/>
                </a:ext>
              </a:extLst>
            </p:cNvPr>
            <p:cNvSpPr>
              <a:spLocks/>
            </p:cNvSpPr>
            <p:nvPr userDrawn="1"/>
          </p:nvSpPr>
          <p:spPr bwMode="auto">
            <a:xfrm>
              <a:off x="3574" y="1643"/>
              <a:ext cx="26" cy="14"/>
            </a:xfrm>
            <a:custGeom>
              <a:avLst/>
              <a:gdLst>
                <a:gd name="T0" fmla="*/ 27 w 38"/>
                <a:gd name="T1" fmla="*/ 2 h 20"/>
                <a:gd name="T2" fmla="*/ 0 w 38"/>
                <a:gd name="T3" fmla="*/ 9 h 20"/>
                <a:gd name="T4" fmla="*/ 30 w 38"/>
                <a:gd name="T5" fmla="*/ 15 h 20"/>
                <a:gd name="T6" fmla="*/ 38 w 38"/>
                <a:gd name="T7" fmla="*/ 11 h 20"/>
                <a:gd name="T8" fmla="*/ 27 w 38"/>
                <a:gd name="T9" fmla="*/ 2 h 20"/>
              </a:gdLst>
              <a:ahLst/>
              <a:cxnLst>
                <a:cxn ang="0">
                  <a:pos x="T0" y="T1"/>
                </a:cxn>
                <a:cxn ang="0">
                  <a:pos x="T2" y="T3"/>
                </a:cxn>
                <a:cxn ang="0">
                  <a:pos x="T4" y="T5"/>
                </a:cxn>
                <a:cxn ang="0">
                  <a:pos x="T6" y="T7"/>
                </a:cxn>
                <a:cxn ang="0">
                  <a:pos x="T8" y="T9"/>
                </a:cxn>
              </a:cxnLst>
              <a:rect l="0" t="0" r="r" b="b"/>
              <a:pathLst>
                <a:path w="38" h="20">
                  <a:moveTo>
                    <a:pt x="27" y="2"/>
                  </a:moveTo>
                  <a:cubicBezTo>
                    <a:pt x="19" y="0"/>
                    <a:pt x="5" y="5"/>
                    <a:pt x="0" y="9"/>
                  </a:cubicBezTo>
                  <a:cubicBezTo>
                    <a:pt x="11" y="8"/>
                    <a:pt x="17" y="20"/>
                    <a:pt x="30" y="15"/>
                  </a:cubicBezTo>
                  <a:cubicBezTo>
                    <a:pt x="38" y="11"/>
                    <a:pt x="38" y="11"/>
                    <a:pt x="38" y="11"/>
                  </a:cubicBezTo>
                  <a:cubicBezTo>
                    <a:pt x="35" y="6"/>
                    <a:pt x="31" y="4"/>
                    <a:pt x="27"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42" name="Freeform 58">
              <a:extLst>
                <a:ext uri="{FF2B5EF4-FFF2-40B4-BE49-F238E27FC236}">
                  <a16:creationId xmlns:a16="http://schemas.microsoft.com/office/drawing/2014/main" id="{C48F8059-7D4B-4B04-8A12-C162D91D5DFD}"/>
                </a:ext>
              </a:extLst>
            </p:cNvPr>
            <p:cNvSpPr>
              <a:spLocks/>
            </p:cNvSpPr>
            <p:nvPr userDrawn="1"/>
          </p:nvSpPr>
          <p:spPr bwMode="auto">
            <a:xfrm>
              <a:off x="3602" y="1651"/>
              <a:ext cx="14" cy="25"/>
            </a:xfrm>
            <a:custGeom>
              <a:avLst/>
              <a:gdLst>
                <a:gd name="T0" fmla="*/ 2 w 20"/>
                <a:gd name="T1" fmla="*/ 11 h 37"/>
                <a:gd name="T2" fmla="*/ 10 w 20"/>
                <a:gd name="T3" fmla="*/ 37 h 37"/>
                <a:gd name="T4" fmla="*/ 14 w 20"/>
                <a:gd name="T5" fmla="*/ 8 h 37"/>
                <a:gd name="T6" fmla="*/ 10 w 20"/>
                <a:gd name="T7" fmla="*/ 0 h 37"/>
                <a:gd name="T8" fmla="*/ 2 w 20"/>
                <a:gd name="T9" fmla="*/ 11 h 37"/>
              </a:gdLst>
              <a:ahLst/>
              <a:cxnLst>
                <a:cxn ang="0">
                  <a:pos x="T0" y="T1"/>
                </a:cxn>
                <a:cxn ang="0">
                  <a:pos x="T2" y="T3"/>
                </a:cxn>
                <a:cxn ang="0">
                  <a:pos x="T4" y="T5"/>
                </a:cxn>
                <a:cxn ang="0">
                  <a:pos x="T6" y="T7"/>
                </a:cxn>
                <a:cxn ang="0">
                  <a:pos x="T8" y="T9"/>
                </a:cxn>
              </a:cxnLst>
              <a:rect l="0" t="0" r="r" b="b"/>
              <a:pathLst>
                <a:path w="20" h="37">
                  <a:moveTo>
                    <a:pt x="2" y="11"/>
                  </a:moveTo>
                  <a:cubicBezTo>
                    <a:pt x="0" y="19"/>
                    <a:pt x="6" y="33"/>
                    <a:pt x="10" y="37"/>
                  </a:cubicBezTo>
                  <a:cubicBezTo>
                    <a:pt x="9" y="27"/>
                    <a:pt x="20" y="20"/>
                    <a:pt x="14" y="8"/>
                  </a:cubicBezTo>
                  <a:cubicBezTo>
                    <a:pt x="10" y="0"/>
                    <a:pt x="10" y="0"/>
                    <a:pt x="10" y="0"/>
                  </a:cubicBezTo>
                  <a:cubicBezTo>
                    <a:pt x="6" y="3"/>
                    <a:pt x="3" y="6"/>
                    <a:pt x="2" y="1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43" name="Freeform 59">
              <a:extLst>
                <a:ext uri="{FF2B5EF4-FFF2-40B4-BE49-F238E27FC236}">
                  <a16:creationId xmlns:a16="http://schemas.microsoft.com/office/drawing/2014/main" id="{E26410F2-EB45-4288-9F0D-893860511F95}"/>
                </a:ext>
              </a:extLst>
            </p:cNvPr>
            <p:cNvSpPr>
              <a:spLocks/>
            </p:cNvSpPr>
            <p:nvPr userDrawn="1"/>
          </p:nvSpPr>
          <p:spPr bwMode="auto">
            <a:xfrm>
              <a:off x="3610" y="1731"/>
              <a:ext cx="21" cy="14"/>
            </a:xfrm>
            <a:custGeom>
              <a:avLst/>
              <a:gdLst>
                <a:gd name="T0" fmla="*/ 32 w 32"/>
                <a:gd name="T1" fmla="*/ 0 h 21"/>
                <a:gd name="T2" fmla="*/ 23 w 32"/>
                <a:gd name="T3" fmla="*/ 0 h 21"/>
                <a:gd name="T4" fmla="*/ 0 w 32"/>
                <a:gd name="T5" fmla="*/ 20 h 21"/>
                <a:gd name="T6" fmla="*/ 27 w 32"/>
                <a:gd name="T7" fmla="*/ 12 h 21"/>
                <a:gd name="T8" fmla="*/ 32 w 32"/>
                <a:gd name="T9" fmla="*/ 0 h 21"/>
              </a:gdLst>
              <a:ahLst/>
              <a:cxnLst>
                <a:cxn ang="0">
                  <a:pos x="T0" y="T1"/>
                </a:cxn>
                <a:cxn ang="0">
                  <a:pos x="T2" y="T3"/>
                </a:cxn>
                <a:cxn ang="0">
                  <a:pos x="T4" y="T5"/>
                </a:cxn>
                <a:cxn ang="0">
                  <a:pos x="T6" y="T7"/>
                </a:cxn>
                <a:cxn ang="0">
                  <a:pos x="T8" y="T9"/>
                </a:cxn>
              </a:cxnLst>
              <a:rect l="0" t="0" r="r" b="b"/>
              <a:pathLst>
                <a:path w="32" h="21">
                  <a:moveTo>
                    <a:pt x="32" y="0"/>
                  </a:moveTo>
                  <a:cubicBezTo>
                    <a:pt x="23" y="0"/>
                    <a:pt x="23" y="0"/>
                    <a:pt x="23" y="0"/>
                  </a:cubicBezTo>
                  <a:cubicBezTo>
                    <a:pt x="9" y="2"/>
                    <a:pt x="10" y="16"/>
                    <a:pt x="0" y="20"/>
                  </a:cubicBezTo>
                  <a:cubicBezTo>
                    <a:pt x="6" y="21"/>
                    <a:pt x="21" y="19"/>
                    <a:pt x="27" y="12"/>
                  </a:cubicBezTo>
                  <a:cubicBezTo>
                    <a:pt x="30" y="9"/>
                    <a:pt x="31" y="5"/>
                    <a:pt x="3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44" name="Freeform 60">
              <a:extLst>
                <a:ext uri="{FF2B5EF4-FFF2-40B4-BE49-F238E27FC236}">
                  <a16:creationId xmlns:a16="http://schemas.microsoft.com/office/drawing/2014/main" id="{6C0E53F1-9B8F-4865-85ED-193C56960D7E}"/>
                </a:ext>
              </a:extLst>
            </p:cNvPr>
            <p:cNvSpPr>
              <a:spLocks/>
            </p:cNvSpPr>
            <p:nvPr userDrawn="1"/>
          </p:nvSpPr>
          <p:spPr bwMode="auto">
            <a:xfrm>
              <a:off x="3559" y="1655"/>
              <a:ext cx="24" cy="14"/>
            </a:xfrm>
            <a:custGeom>
              <a:avLst/>
              <a:gdLst>
                <a:gd name="T0" fmla="*/ 16 w 36"/>
                <a:gd name="T1" fmla="*/ 2 h 20"/>
                <a:gd name="T2" fmla="*/ 0 w 36"/>
                <a:gd name="T3" fmla="*/ 19 h 20"/>
                <a:gd name="T4" fmla="*/ 36 w 36"/>
                <a:gd name="T5" fmla="*/ 4 h 20"/>
                <a:gd name="T6" fmla="*/ 16 w 36"/>
                <a:gd name="T7" fmla="*/ 2 h 20"/>
              </a:gdLst>
              <a:ahLst/>
              <a:cxnLst>
                <a:cxn ang="0">
                  <a:pos x="T0" y="T1"/>
                </a:cxn>
                <a:cxn ang="0">
                  <a:pos x="T2" y="T3"/>
                </a:cxn>
                <a:cxn ang="0">
                  <a:pos x="T4" y="T5"/>
                </a:cxn>
                <a:cxn ang="0">
                  <a:pos x="T6" y="T7"/>
                </a:cxn>
              </a:cxnLst>
              <a:rect l="0" t="0" r="r" b="b"/>
              <a:pathLst>
                <a:path w="36" h="20">
                  <a:moveTo>
                    <a:pt x="16" y="2"/>
                  </a:moveTo>
                  <a:cubicBezTo>
                    <a:pt x="4" y="6"/>
                    <a:pt x="3" y="10"/>
                    <a:pt x="0" y="19"/>
                  </a:cubicBezTo>
                  <a:cubicBezTo>
                    <a:pt x="13" y="7"/>
                    <a:pt x="30" y="20"/>
                    <a:pt x="36" y="4"/>
                  </a:cubicBezTo>
                  <a:cubicBezTo>
                    <a:pt x="31" y="0"/>
                    <a:pt x="21" y="0"/>
                    <a:pt x="16"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45" name="Freeform 61">
              <a:extLst>
                <a:ext uri="{FF2B5EF4-FFF2-40B4-BE49-F238E27FC236}">
                  <a16:creationId xmlns:a16="http://schemas.microsoft.com/office/drawing/2014/main" id="{59D3D0CD-1B8D-4C2B-8D0A-D68187B7D41E}"/>
                </a:ext>
              </a:extLst>
            </p:cNvPr>
            <p:cNvSpPr>
              <a:spLocks/>
            </p:cNvSpPr>
            <p:nvPr userDrawn="1"/>
          </p:nvSpPr>
          <p:spPr bwMode="auto">
            <a:xfrm>
              <a:off x="3588" y="1659"/>
              <a:ext cx="15" cy="27"/>
            </a:xfrm>
            <a:custGeom>
              <a:avLst/>
              <a:gdLst>
                <a:gd name="T0" fmla="*/ 1 w 22"/>
                <a:gd name="T1" fmla="*/ 19 h 39"/>
                <a:gd name="T2" fmla="*/ 13 w 22"/>
                <a:gd name="T3" fmla="*/ 39 h 39"/>
                <a:gd name="T4" fmla="*/ 9 w 22"/>
                <a:gd name="T5" fmla="*/ 0 h 39"/>
                <a:gd name="T6" fmla="*/ 1 w 22"/>
                <a:gd name="T7" fmla="*/ 19 h 39"/>
              </a:gdLst>
              <a:ahLst/>
              <a:cxnLst>
                <a:cxn ang="0">
                  <a:pos x="T0" y="T1"/>
                </a:cxn>
                <a:cxn ang="0">
                  <a:pos x="T2" y="T3"/>
                </a:cxn>
                <a:cxn ang="0">
                  <a:pos x="T4" y="T5"/>
                </a:cxn>
                <a:cxn ang="0">
                  <a:pos x="T6" y="T7"/>
                </a:cxn>
              </a:cxnLst>
              <a:rect l="0" t="0" r="r" b="b"/>
              <a:pathLst>
                <a:path w="22" h="39">
                  <a:moveTo>
                    <a:pt x="1" y="19"/>
                  </a:moveTo>
                  <a:cubicBezTo>
                    <a:pt x="2" y="32"/>
                    <a:pt x="5" y="34"/>
                    <a:pt x="13" y="39"/>
                  </a:cubicBezTo>
                  <a:cubicBezTo>
                    <a:pt x="5" y="23"/>
                    <a:pt x="22" y="10"/>
                    <a:pt x="9" y="0"/>
                  </a:cubicBezTo>
                  <a:cubicBezTo>
                    <a:pt x="3" y="4"/>
                    <a:pt x="0" y="13"/>
                    <a:pt x="1" y="1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46" name="Freeform 62">
              <a:extLst>
                <a:ext uri="{FF2B5EF4-FFF2-40B4-BE49-F238E27FC236}">
                  <a16:creationId xmlns:a16="http://schemas.microsoft.com/office/drawing/2014/main" id="{0A819554-1D18-455B-B0DB-80E67DC04F63}"/>
                </a:ext>
              </a:extLst>
            </p:cNvPr>
            <p:cNvSpPr>
              <a:spLocks/>
            </p:cNvSpPr>
            <p:nvPr userDrawn="1"/>
          </p:nvSpPr>
          <p:spPr bwMode="auto">
            <a:xfrm>
              <a:off x="3578" y="1672"/>
              <a:ext cx="9" cy="26"/>
            </a:xfrm>
            <a:custGeom>
              <a:avLst/>
              <a:gdLst>
                <a:gd name="T0" fmla="*/ 1 w 13"/>
                <a:gd name="T1" fmla="*/ 0 h 39"/>
                <a:gd name="T2" fmla="*/ 8 w 13"/>
                <a:gd name="T3" fmla="*/ 39 h 39"/>
                <a:gd name="T4" fmla="*/ 9 w 13"/>
                <a:gd name="T5" fmla="*/ 10 h 39"/>
                <a:gd name="T6" fmla="*/ 1 w 13"/>
                <a:gd name="T7" fmla="*/ 0 h 39"/>
              </a:gdLst>
              <a:ahLst/>
              <a:cxnLst>
                <a:cxn ang="0">
                  <a:pos x="T0" y="T1"/>
                </a:cxn>
                <a:cxn ang="0">
                  <a:pos x="T2" y="T3"/>
                </a:cxn>
                <a:cxn ang="0">
                  <a:pos x="T4" y="T5"/>
                </a:cxn>
                <a:cxn ang="0">
                  <a:pos x="T6" y="T7"/>
                </a:cxn>
              </a:cxnLst>
              <a:rect l="0" t="0" r="r" b="b"/>
              <a:pathLst>
                <a:path w="13" h="39">
                  <a:moveTo>
                    <a:pt x="1" y="0"/>
                  </a:moveTo>
                  <a:cubicBezTo>
                    <a:pt x="0" y="17"/>
                    <a:pt x="0" y="31"/>
                    <a:pt x="8" y="39"/>
                  </a:cubicBezTo>
                  <a:cubicBezTo>
                    <a:pt x="13" y="25"/>
                    <a:pt x="13" y="19"/>
                    <a:pt x="9" y="10"/>
                  </a:cubicBezTo>
                  <a:cubicBezTo>
                    <a:pt x="8" y="6"/>
                    <a:pt x="4" y="0"/>
                    <a:pt x="1"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grpSp>
      <p:sp>
        <p:nvSpPr>
          <p:cNvPr id="252" name="Picture Placeholder 251">
            <a:extLst>
              <a:ext uri="{FF2B5EF4-FFF2-40B4-BE49-F238E27FC236}">
                <a16:creationId xmlns:a16="http://schemas.microsoft.com/office/drawing/2014/main" id="{9543297A-9A00-45E2-9D6B-76630245E460}"/>
              </a:ext>
            </a:extLst>
          </p:cNvPr>
          <p:cNvSpPr>
            <a:spLocks noGrp="1"/>
          </p:cNvSpPr>
          <p:nvPr>
            <p:ph type="pic" sz="quarter" idx="18" hasCustomPrompt="1"/>
          </p:nvPr>
        </p:nvSpPr>
        <p:spPr>
          <a:xfrm>
            <a:off x="5496040" y="1032581"/>
            <a:ext cx="6707960" cy="5829165"/>
          </a:xfrm>
          <a:custGeom>
            <a:avLst/>
            <a:gdLst>
              <a:gd name="connsiteX0" fmla="*/ 5030970 w 5030970"/>
              <a:gd name="connsiteY0" fmla="*/ 0 h 5829165"/>
              <a:gd name="connsiteX1" fmla="*/ 5030970 w 5030970"/>
              <a:gd name="connsiteY1" fmla="*/ 3728125 h 5829165"/>
              <a:gd name="connsiteX2" fmla="*/ 5030970 w 5030970"/>
              <a:gd name="connsiteY2" fmla="*/ 4950795 h 5829165"/>
              <a:gd name="connsiteX3" fmla="*/ 5030970 w 5030970"/>
              <a:gd name="connsiteY3" fmla="*/ 5825420 h 5829165"/>
              <a:gd name="connsiteX4" fmla="*/ 1203343 w 5030970"/>
              <a:gd name="connsiteY4" fmla="*/ 5825420 h 5829165"/>
              <a:gd name="connsiteX5" fmla="*/ 1189166 w 5030970"/>
              <a:gd name="connsiteY5" fmla="*/ 5829165 h 5829165"/>
              <a:gd name="connsiteX6" fmla="*/ 957128 w 5030970"/>
              <a:gd name="connsiteY6" fmla="*/ 4950795 h 5829165"/>
              <a:gd name="connsiteX7" fmla="*/ 952075 w 5030970"/>
              <a:gd name="connsiteY7" fmla="*/ 4950795 h 5829165"/>
              <a:gd name="connsiteX8" fmla="*/ 0 w 5030970"/>
              <a:gd name="connsiteY8" fmla="*/ 1349609 h 5829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30970" h="5829165">
                <a:moveTo>
                  <a:pt x="5030970" y="0"/>
                </a:moveTo>
                <a:lnTo>
                  <a:pt x="5030970" y="3728125"/>
                </a:lnTo>
                <a:lnTo>
                  <a:pt x="5030970" y="4950795"/>
                </a:lnTo>
                <a:lnTo>
                  <a:pt x="5030970" y="5825420"/>
                </a:lnTo>
                <a:lnTo>
                  <a:pt x="1203343" y="5825420"/>
                </a:lnTo>
                <a:lnTo>
                  <a:pt x="1189166" y="5829165"/>
                </a:lnTo>
                <a:lnTo>
                  <a:pt x="957128" y="4950795"/>
                </a:lnTo>
                <a:lnTo>
                  <a:pt x="952075" y="4950795"/>
                </a:lnTo>
                <a:lnTo>
                  <a:pt x="0" y="1349609"/>
                </a:lnTo>
                <a:close/>
              </a:path>
            </a:pathLst>
          </a:custGeom>
          <a:noFill/>
        </p:spPr>
        <p:txBody>
          <a:bodyPr wrap="square" lIns="576000" tIns="1728000" rIns="360000" bIns="360000">
            <a:noAutofit/>
          </a:bodyPr>
          <a:lstStyle>
            <a:lvl1pPr algn="l">
              <a:defRPr sz="1600">
                <a:solidFill>
                  <a:schemeClr val="tx1">
                    <a:lumMod val="50000"/>
                    <a:lumOff val="50000"/>
                  </a:schemeClr>
                </a:solidFill>
              </a:defRPr>
            </a:lvl1pPr>
          </a:lstStyle>
          <a:p>
            <a:r>
              <a:rPr lang="en-AU" noProof="0" dirty="0"/>
              <a:t>Click central icon to add picture or pattern</a:t>
            </a:r>
          </a:p>
        </p:txBody>
      </p:sp>
    </p:spTree>
    <p:extLst>
      <p:ext uri="{BB962C8B-B14F-4D97-AF65-F5344CB8AC3E}">
        <p14:creationId xmlns:p14="http://schemas.microsoft.com/office/powerpoint/2010/main" val="331895281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Slide B">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890DF213-662F-4F0F-AF3A-12E90D6AB403}"/>
              </a:ext>
            </a:extLst>
          </p:cNvPr>
          <p:cNvSpPr/>
          <p:nvPr userDrawn="1"/>
        </p:nvSpPr>
        <p:spPr>
          <a:xfrm>
            <a:off x="-1" y="-1"/>
            <a:ext cx="12204001"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noProof="0"/>
          </a:p>
        </p:txBody>
      </p:sp>
      <p:sp>
        <p:nvSpPr>
          <p:cNvPr id="140" name="Subtitle 139">
            <a:extLst>
              <a:ext uri="{FF2B5EF4-FFF2-40B4-BE49-F238E27FC236}">
                <a16:creationId xmlns:a16="http://schemas.microsoft.com/office/drawing/2014/main" id="{1D7D280A-8F97-4666-B32E-23950B31DB3C}"/>
              </a:ext>
            </a:extLst>
          </p:cNvPr>
          <p:cNvSpPr>
            <a:spLocks noGrp="1"/>
          </p:cNvSpPr>
          <p:nvPr>
            <p:ph type="subTitle" idx="1" hasCustomPrompt="1"/>
          </p:nvPr>
        </p:nvSpPr>
        <p:spPr>
          <a:xfrm>
            <a:off x="648111" y="2487775"/>
            <a:ext cx="4772203" cy="2272930"/>
          </a:xfrm>
          <a:custGeom>
            <a:avLst/>
            <a:gdLst>
              <a:gd name="connsiteX0" fmla="*/ 0 w 4780344"/>
              <a:gd name="connsiteY0" fmla="*/ 0 h 3228280"/>
              <a:gd name="connsiteX1" fmla="*/ 4780344 w 4780344"/>
              <a:gd name="connsiteY1" fmla="*/ 0 h 3228280"/>
              <a:gd name="connsiteX2" fmla="*/ 4780344 w 4780344"/>
              <a:gd name="connsiteY2" fmla="*/ 3228280 h 3228280"/>
              <a:gd name="connsiteX3" fmla="*/ 0 w 4780344"/>
              <a:gd name="connsiteY3" fmla="*/ 3228280 h 3228280"/>
            </a:gdLst>
            <a:ahLst/>
            <a:cxnLst>
              <a:cxn ang="0">
                <a:pos x="connsiteX0" y="connsiteY0"/>
              </a:cxn>
              <a:cxn ang="0">
                <a:pos x="connsiteX1" y="connsiteY1"/>
              </a:cxn>
              <a:cxn ang="0">
                <a:pos x="connsiteX2" y="connsiteY2"/>
              </a:cxn>
              <a:cxn ang="0">
                <a:pos x="connsiteX3" y="connsiteY3"/>
              </a:cxn>
            </a:cxnLst>
            <a:rect l="l" t="t" r="r" b="b"/>
            <a:pathLst>
              <a:path w="4780344" h="3228280">
                <a:moveTo>
                  <a:pt x="0" y="0"/>
                </a:moveTo>
                <a:lnTo>
                  <a:pt x="4780344" y="0"/>
                </a:lnTo>
                <a:lnTo>
                  <a:pt x="4780344" y="3228280"/>
                </a:lnTo>
                <a:lnTo>
                  <a:pt x="0" y="3228280"/>
                </a:lnTo>
                <a:close/>
              </a:path>
            </a:pathLst>
          </a:custGeom>
          <a:noFill/>
        </p:spPr>
        <p:txBody>
          <a:bodyPr wrap="square" lIns="90000" tIns="90000" rIns="90000" bIns="90000" anchor="t" anchorCtr="0">
            <a:noAutofit/>
          </a:bodyPr>
          <a:lstStyle>
            <a:lvl1pPr marL="0" indent="0" algn="l">
              <a:spcAft>
                <a:spcPts val="600"/>
              </a:spcAft>
              <a:buNone/>
              <a:defRPr sz="3800" b="1">
                <a:solidFill>
                  <a:schemeClr val="tx2"/>
                </a:solidFill>
                <a:latin typeface="+mj-lt"/>
              </a:defRPr>
            </a:lvl1pPr>
            <a:lvl2pPr marL="0" indent="0" algn="l">
              <a:spcBef>
                <a:spcPts val="2400"/>
              </a:spcBef>
              <a:buNone/>
              <a:defRPr sz="2000" b="1">
                <a:solidFill>
                  <a:schemeClr val="accent2"/>
                </a:solidFill>
              </a:defRPr>
            </a:lvl2pPr>
            <a:lvl3pPr marL="0" indent="0" algn="l">
              <a:buNone/>
              <a:defRPr sz="1800">
                <a:solidFill>
                  <a:schemeClr val="accent2"/>
                </a:solidFill>
              </a:defRPr>
            </a:lvl3pPr>
            <a:lvl4pPr marL="0" indent="0" algn="l">
              <a:buNone/>
              <a:defRPr sz="1600" b="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solidFill>
                  <a:schemeClr val="accent2"/>
                </a:solidFill>
              </a:defRPr>
            </a:lvl9pPr>
          </a:lstStyle>
          <a:p>
            <a:r>
              <a:rPr lang="en-AU" noProof="0" dirty="0"/>
              <a:t>Click to add title</a:t>
            </a:r>
          </a:p>
          <a:p>
            <a:pPr lvl="1"/>
            <a:r>
              <a:rPr lang="en-AU" noProof="0" dirty="0"/>
              <a:t>Two</a:t>
            </a:r>
          </a:p>
          <a:p>
            <a:pPr lvl="2"/>
            <a:r>
              <a:rPr lang="en-AU" noProof="0" dirty="0"/>
              <a:t>Three</a:t>
            </a:r>
          </a:p>
          <a:p>
            <a:pPr lvl="8"/>
            <a:r>
              <a:rPr lang="en-AU" noProof="0" dirty="0"/>
              <a:t>four</a:t>
            </a:r>
          </a:p>
        </p:txBody>
      </p:sp>
      <p:sp>
        <p:nvSpPr>
          <p:cNvPr id="75" name="Text Placeholder 140">
            <a:extLst>
              <a:ext uri="{FF2B5EF4-FFF2-40B4-BE49-F238E27FC236}">
                <a16:creationId xmlns:a16="http://schemas.microsoft.com/office/drawing/2014/main" id="{F8C9875D-6ED4-4691-B4EE-6BE289CEFD87}"/>
              </a:ext>
            </a:extLst>
          </p:cNvPr>
          <p:cNvSpPr>
            <a:spLocks noGrp="1"/>
          </p:cNvSpPr>
          <p:nvPr>
            <p:ph type="body" sz="quarter" idx="17" hasCustomPrompt="1"/>
          </p:nvPr>
        </p:nvSpPr>
        <p:spPr>
          <a:xfrm>
            <a:off x="648111" y="5394945"/>
            <a:ext cx="4772203" cy="707231"/>
          </a:xfrm>
        </p:spPr>
        <p:txBody>
          <a:bodyPr>
            <a:normAutofit/>
          </a:bodyPr>
          <a:lstStyle>
            <a:lvl1pPr>
              <a:spcBef>
                <a:spcPts val="0"/>
              </a:spcBef>
              <a:spcAft>
                <a:spcPts val="600"/>
              </a:spcAft>
              <a:defRPr sz="1600" b="1">
                <a:solidFill>
                  <a:schemeClr val="tx2"/>
                </a:solidFill>
              </a:defRPr>
            </a:lvl1pPr>
            <a:lvl2pPr marL="0" indent="0">
              <a:spcBef>
                <a:spcPts val="0"/>
              </a:spcBef>
              <a:buNone/>
              <a:defRPr sz="1600">
                <a:solidFill>
                  <a:schemeClr val="tx2"/>
                </a:solidFill>
              </a:defRPr>
            </a:lvl2pPr>
            <a:lvl3pPr marL="0" indent="0">
              <a:spcBef>
                <a:spcPts val="0"/>
              </a:spcBef>
              <a:buNone/>
              <a:defRPr sz="1600" b="0">
                <a:solidFill>
                  <a:schemeClr val="tx2"/>
                </a:solidFill>
              </a:defRPr>
            </a:lvl3pPr>
            <a:lvl4pPr>
              <a:spcBef>
                <a:spcPts val="0"/>
              </a:spcBef>
              <a:defRPr sz="1600" b="0">
                <a:solidFill>
                  <a:schemeClr val="tx2"/>
                </a:solidFill>
              </a:defRPr>
            </a:lvl4pPr>
            <a:lvl5pPr>
              <a:spcBef>
                <a:spcPts val="0"/>
              </a:spcBef>
              <a:defRPr sz="1600" b="0">
                <a:solidFill>
                  <a:schemeClr val="tx2"/>
                </a:solidFill>
              </a:defRPr>
            </a:lvl5pPr>
            <a:lvl6pPr>
              <a:spcBef>
                <a:spcPts val="0"/>
              </a:spcBef>
              <a:defRPr sz="1600" b="0">
                <a:solidFill>
                  <a:schemeClr val="tx2"/>
                </a:solidFill>
              </a:defRPr>
            </a:lvl6pPr>
            <a:lvl7pPr>
              <a:spcBef>
                <a:spcPts val="0"/>
              </a:spcBef>
              <a:defRPr sz="1600" b="0">
                <a:solidFill>
                  <a:schemeClr val="tx2"/>
                </a:solidFill>
              </a:defRPr>
            </a:lvl7pPr>
            <a:lvl8pPr>
              <a:spcBef>
                <a:spcPts val="0"/>
              </a:spcBef>
              <a:defRPr sz="1600">
                <a:solidFill>
                  <a:schemeClr val="tx2"/>
                </a:solidFill>
              </a:defRPr>
            </a:lvl8pPr>
            <a:lvl9pPr>
              <a:spcBef>
                <a:spcPts val="0"/>
              </a:spcBef>
              <a:defRPr sz="1600">
                <a:solidFill>
                  <a:schemeClr val="tx2"/>
                </a:solidFill>
              </a:defRPr>
            </a:lvl9pPr>
          </a:lstStyle>
          <a:p>
            <a:pPr lvl="0"/>
            <a:r>
              <a:rPr lang="en-AU" noProof="0" dirty="0"/>
              <a:t>Click to add Identifier</a:t>
            </a:r>
          </a:p>
          <a:p>
            <a:pPr lvl="1"/>
            <a:r>
              <a:rPr lang="en-AU" noProof="0" dirty="0"/>
              <a:t>Second level</a:t>
            </a:r>
          </a:p>
          <a:p>
            <a:pPr lvl="2"/>
            <a:r>
              <a:rPr lang="en-AU" noProof="0" dirty="0"/>
              <a:t>Third level</a:t>
            </a:r>
          </a:p>
          <a:p>
            <a:pPr lvl="3"/>
            <a:r>
              <a:rPr lang="en-AU" noProof="0" dirty="0"/>
              <a:t>Fourth level</a:t>
            </a:r>
          </a:p>
          <a:p>
            <a:pPr lvl="4"/>
            <a:r>
              <a:rPr lang="en-AU" noProof="0" dirty="0"/>
              <a:t>5</a:t>
            </a:r>
          </a:p>
          <a:p>
            <a:pPr lvl="5"/>
            <a:r>
              <a:rPr lang="en-AU" noProof="0" dirty="0"/>
              <a:t>6</a:t>
            </a:r>
          </a:p>
          <a:p>
            <a:pPr lvl="6"/>
            <a:r>
              <a:rPr lang="en-AU" noProof="0" dirty="0"/>
              <a:t>7</a:t>
            </a:r>
          </a:p>
          <a:p>
            <a:pPr lvl="7"/>
            <a:r>
              <a:rPr lang="en-AU" noProof="0" dirty="0"/>
              <a:t>8</a:t>
            </a:r>
          </a:p>
          <a:p>
            <a:pPr lvl="8"/>
            <a:r>
              <a:rPr lang="en-AU" noProof="0" dirty="0"/>
              <a:t>9</a:t>
            </a:r>
          </a:p>
          <a:p>
            <a:pPr lvl="8"/>
            <a:r>
              <a:rPr lang="en-AU" noProof="0" dirty="0"/>
              <a:t>Fifth level</a:t>
            </a:r>
          </a:p>
        </p:txBody>
      </p:sp>
      <p:sp>
        <p:nvSpPr>
          <p:cNvPr id="66" name="Text Placeholder 135">
            <a:extLst>
              <a:ext uri="{FF2B5EF4-FFF2-40B4-BE49-F238E27FC236}">
                <a16:creationId xmlns:a16="http://schemas.microsoft.com/office/drawing/2014/main" id="{601F3602-2361-40F0-A995-ABA050961AB0}"/>
              </a:ext>
            </a:extLst>
          </p:cNvPr>
          <p:cNvSpPr>
            <a:spLocks noGrp="1"/>
          </p:cNvSpPr>
          <p:nvPr>
            <p:ph type="body" sz="quarter" idx="16" hasCustomPrompt="1"/>
          </p:nvPr>
        </p:nvSpPr>
        <p:spPr>
          <a:xfrm>
            <a:off x="779807" y="5338960"/>
            <a:ext cx="288000" cy="10800"/>
          </a:xfrm>
          <a:solidFill>
            <a:schemeClr val="tx2"/>
          </a:solidFill>
        </p:spPr>
        <p:txBody>
          <a:bodyPr>
            <a:noAutofit/>
          </a:bodyPr>
          <a:lstStyle>
            <a:lvl1pPr>
              <a:defRPr sz="200">
                <a:solidFill>
                  <a:schemeClr val="accent2">
                    <a:alpha val="0"/>
                  </a:schemeClr>
                </a:solidFill>
              </a:defRPr>
            </a:lvl1pPr>
            <a:lvl2pPr marL="0" indent="0">
              <a:defRPr sz="200">
                <a:solidFill>
                  <a:schemeClr val="accent2">
                    <a:alpha val="0"/>
                  </a:schemeClr>
                </a:solidFill>
              </a:defRPr>
            </a:lvl2pPr>
            <a:lvl3pPr marL="0" indent="0">
              <a:defRPr sz="200">
                <a:solidFill>
                  <a:schemeClr val="accent2">
                    <a:alpha val="0"/>
                  </a:schemeClr>
                </a:solidFill>
              </a:defRPr>
            </a:lvl3pPr>
            <a:lvl4pPr>
              <a:defRPr sz="200">
                <a:solidFill>
                  <a:schemeClr val="accent2">
                    <a:alpha val="0"/>
                  </a:schemeClr>
                </a:solidFill>
              </a:defRPr>
            </a:lvl4pPr>
            <a:lvl5pPr>
              <a:defRPr sz="200">
                <a:solidFill>
                  <a:schemeClr val="tx2">
                    <a:alpha val="0"/>
                  </a:schemeClr>
                </a:solidFill>
              </a:defRPr>
            </a:lvl5pPr>
            <a:lvl6pPr>
              <a:defRPr sz="200">
                <a:solidFill>
                  <a:schemeClr val="tx2">
                    <a:alpha val="0"/>
                  </a:schemeClr>
                </a:solidFill>
              </a:defRPr>
            </a:lvl6pPr>
            <a:lvl7pPr>
              <a:defRPr sz="200">
                <a:solidFill>
                  <a:schemeClr val="tx2">
                    <a:alpha val="0"/>
                  </a:schemeClr>
                </a:solidFill>
              </a:defRPr>
            </a:lvl7pPr>
            <a:lvl8pPr>
              <a:defRPr sz="200">
                <a:solidFill>
                  <a:schemeClr val="tx2">
                    <a:alpha val="0"/>
                  </a:schemeClr>
                </a:solidFill>
              </a:defRPr>
            </a:lvl8pPr>
            <a:lvl9pPr>
              <a:defRPr sz="200">
                <a:solidFill>
                  <a:schemeClr val="tx2">
                    <a:alpha val="0"/>
                  </a:schemeClr>
                </a:solidFill>
              </a:defRPr>
            </a:lvl9pPr>
          </a:lstStyle>
          <a:p>
            <a:pPr lvl="0"/>
            <a:r>
              <a:rPr lang="en-AU" noProof="0" dirty="0"/>
              <a:t>    1</a:t>
            </a:r>
          </a:p>
          <a:p>
            <a:pPr lvl="1"/>
            <a:r>
              <a:rPr lang="en-AU" noProof="0" dirty="0"/>
              <a:t>2</a:t>
            </a:r>
          </a:p>
          <a:p>
            <a:pPr lvl="2"/>
            <a:r>
              <a:rPr lang="en-AU" noProof="0" dirty="0"/>
              <a:t>3</a:t>
            </a:r>
          </a:p>
          <a:p>
            <a:pPr lvl="3"/>
            <a:r>
              <a:rPr lang="en-AU" noProof="0" dirty="0"/>
              <a:t>4</a:t>
            </a:r>
          </a:p>
          <a:p>
            <a:pPr lvl="4"/>
            <a:r>
              <a:rPr lang="en-AU" noProof="0" dirty="0"/>
              <a:t>5</a:t>
            </a:r>
          </a:p>
          <a:p>
            <a:pPr lvl="5"/>
            <a:r>
              <a:rPr lang="en-AU" noProof="0" dirty="0"/>
              <a:t>6</a:t>
            </a:r>
          </a:p>
          <a:p>
            <a:pPr lvl="6"/>
            <a:r>
              <a:rPr lang="en-AU" noProof="0" dirty="0"/>
              <a:t>7</a:t>
            </a:r>
          </a:p>
          <a:p>
            <a:pPr lvl="7"/>
            <a:r>
              <a:rPr lang="en-AU" noProof="0" dirty="0"/>
              <a:t>8</a:t>
            </a:r>
          </a:p>
          <a:p>
            <a:pPr lvl="8"/>
            <a:r>
              <a:rPr lang="en-AU" noProof="0" dirty="0"/>
              <a:t>9   </a:t>
            </a:r>
          </a:p>
        </p:txBody>
      </p:sp>
      <p:sp>
        <p:nvSpPr>
          <p:cNvPr id="67" name="Picture Placeholder 66">
            <a:extLst>
              <a:ext uri="{FF2B5EF4-FFF2-40B4-BE49-F238E27FC236}">
                <a16:creationId xmlns:a16="http://schemas.microsoft.com/office/drawing/2014/main" id="{8FD03934-1038-48BB-99F7-5E65A0E0DE7B}"/>
              </a:ext>
            </a:extLst>
          </p:cNvPr>
          <p:cNvSpPr>
            <a:spLocks noGrp="1"/>
          </p:cNvSpPr>
          <p:nvPr>
            <p:ph type="pic" sz="quarter" idx="18" hasCustomPrompt="1"/>
          </p:nvPr>
        </p:nvSpPr>
        <p:spPr>
          <a:xfrm>
            <a:off x="5496040" y="1032581"/>
            <a:ext cx="6707960" cy="5829165"/>
          </a:xfrm>
          <a:custGeom>
            <a:avLst/>
            <a:gdLst>
              <a:gd name="connsiteX0" fmla="*/ 5030970 w 5030970"/>
              <a:gd name="connsiteY0" fmla="*/ 0 h 5829165"/>
              <a:gd name="connsiteX1" fmla="*/ 5030970 w 5030970"/>
              <a:gd name="connsiteY1" fmla="*/ 3728125 h 5829165"/>
              <a:gd name="connsiteX2" fmla="*/ 5030970 w 5030970"/>
              <a:gd name="connsiteY2" fmla="*/ 4950795 h 5829165"/>
              <a:gd name="connsiteX3" fmla="*/ 5030970 w 5030970"/>
              <a:gd name="connsiteY3" fmla="*/ 5825420 h 5829165"/>
              <a:gd name="connsiteX4" fmla="*/ 1203343 w 5030970"/>
              <a:gd name="connsiteY4" fmla="*/ 5825420 h 5829165"/>
              <a:gd name="connsiteX5" fmla="*/ 1189166 w 5030970"/>
              <a:gd name="connsiteY5" fmla="*/ 5829165 h 5829165"/>
              <a:gd name="connsiteX6" fmla="*/ 957128 w 5030970"/>
              <a:gd name="connsiteY6" fmla="*/ 4950795 h 5829165"/>
              <a:gd name="connsiteX7" fmla="*/ 952075 w 5030970"/>
              <a:gd name="connsiteY7" fmla="*/ 4950795 h 5829165"/>
              <a:gd name="connsiteX8" fmla="*/ 0 w 5030970"/>
              <a:gd name="connsiteY8" fmla="*/ 1349609 h 5829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30970" h="5829165">
                <a:moveTo>
                  <a:pt x="5030970" y="0"/>
                </a:moveTo>
                <a:lnTo>
                  <a:pt x="5030970" y="3728125"/>
                </a:lnTo>
                <a:lnTo>
                  <a:pt x="5030970" y="4950795"/>
                </a:lnTo>
                <a:lnTo>
                  <a:pt x="5030970" y="5825420"/>
                </a:lnTo>
                <a:lnTo>
                  <a:pt x="1203343" y="5825420"/>
                </a:lnTo>
                <a:lnTo>
                  <a:pt x="1189166" y="5829165"/>
                </a:lnTo>
                <a:lnTo>
                  <a:pt x="957128" y="4950795"/>
                </a:lnTo>
                <a:lnTo>
                  <a:pt x="952075" y="4950795"/>
                </a:lnTo>
                <a:lnTo>
                  <a:pt x="0" y="1349609"/>
                </a:lnTo>
                <a:close/>
              </a:path>
            </a:pathLst>
          </a:custGeom>
          <a:noFill/>
        </p:spPr>
        <p:txBody>
          <a:bodyPr wrap="square" lIns="576000" tIns="1728000" rIns="360000" bIns="360000">
            <a:noAutofit/>
          </a:bodyPr>
          <a:lstStyle>
            <a:lvl1pPr algn="l">
              <a:defRPr sz="1600">
                <a:solidFill>
                  <a:schemeClr val="tx1">
                    <a:lumMod val="50000"/>
                    <a:lumOff val="50000"/>
                  </a:schemeClr>
                </a:solidFill>
              </a:defRPr>
            </a:lvl1pPr>
          </a:lstStyle>
          <a:p>
            <a:r>
              <a:rPr lang="en-AU" noProof="0" dirty="0"/>
              <a:t>Click central icon to add picture or pattern</a:t>
            </a:r>
          </a:p>
        </p:txBody>
      </p:sp>
      <p:grpSp>
        <p:nvGrpSpPr>
          <p:cNvPr id="68" name="Group 4">
            <a:extLst>
              <a:ext uri="{FF2B5EF4-FFF2-40B4-BE49-F238E27FC236}">
                <a16:creationId xmlns:a16="http://schemas.microsoft.com/office/drawing/2014/main" id="{D8028177-8E83-432F-BACB-E807F3191E75}"/>
              </a:ext>
            </a:extLst>
          </p:cNvPr>
          <p:cNvGrpSpPr>
            <a:grpSpLocks noChangeAspect="1"/>
          </p:cNvGrpSpPr>
          <p:nvPr userDrawn="1"/>
        </p:nvGrpSpPr>
        <p:grpSpPr bwMode="auto">
          <a:xfrm>
            <a:off x="809673" y="616634"/>
            <a:ext cx="1920000" cy="1443689"/>
            <a:chOff x="2864" y="1181"/>
            <a:chExt cx="1952" cy="1957"/>
          </a:xfrm>
        </p:grpSpPr>
        <p:sp>
          <p:nvSpPr>
            <p:cNvPr id="69" name="AutoShape 3">
              <a:extLst>
                <a:ext uri="{FF2B5EF4-FFF2-40B4-BE49-F238E27FC236}">
                  <a16:creationId xmlns:a16="http://schemas.microsoft.com/office/drawing/2014/main" id="{E52450A5-24E9-4A2A-9608-6B511DFE44DF}"/>
                </a:ext>
              </a:extLst>
            </p:cNvPr>
            <p:cNvSpPr>
              <a:spLocks noChangeAspect="1" noChangeArrowheads="1" noTextEdit="1"/>
            </p:cNvSpPr>
            <p:nvPr userDrawn="1"/>
          </p:nvSpPr>
          <p:spPr bwMode="auto">
            <a:xfrm>
              <a:off x="2864" y="1182"/>
              <a:ext cx="1952" cy="1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74" name="Rectangle 5">
              <a:extLst>
                <a:ext uri="{FF2B5EF4-FFF2-40B4-BE49-F238E27FC236}">
                  <a16:creationId xmlns:a16="http://schemas.microsoft.com/office/drawing/2014/main" id="{8F6E39B7-21CE-4EC7-8450-0C807EEC3654}"/>
                </a:ext>
              </a:extLst>
            </p:cNvPr>
            <p:cNvSpPr>
              <a:spLocks noChangeArrowheads="1"/>
            </p:cNvSpPr>
            <p:nvPr userDrawn="1"/>
          </p:nvSpPr>
          <p:spPr bwMode="auto">
            <a:xfrm>
              <a:off x="2865" y="1181"/>
              <a:ext cx="1950" cy="1957"/>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32" name="Freeform 6">
              <a:extLst>
                <a:ext uri="{FF2B5EF4-FFF2-40B4-BE49-F238E27FC236}">
                  <a16:creationId xmlns:a16="http://schemas.microsoft.com/office/drawing/2014/main" id="{B9D0D64D-2220-47E1-BBEE-2BB809DDCFC8}"/>
                </a:ext>
              </a:extLst>
            </p:cNvPr>
            <p:cNvSpPr>
              <a:spLocks/>
            </p:cNvSpPr>
            <p:nvPr userDrawn="1"/>
          </p:nvSpPr>
          <p:spPr bwMode="auto">
            <a:xfrm>
              <a:off x="3091" y="2463"/>
              <a:ext cx="90" cy="109"/>
            </a:xfrm>
            <a:custGeom>
              <a:avLst/>
              <a:gdLst>
                <a:gd name="T0" fmla="*/ 5 w 132"/>
                <a:gd name="T1" fmla="*/ 4 h 160"/>
                <a:gd name="T2" fmla="*/ 0 w 132"/>
                <a:gd name="T3" fmla="*/ 26 h 160"/>
                <a:gd name="T4" fmla="*/ 2 w 132"/>
                <a:gd name="T5" fmla="*/ 30 h 160"/>
                <a:gd name="T6" fmla="*/ 6 w 132"/>
                <a:gd name="T7" fmla="*/ 27 h 160"/>
                <a:gd name="T8" fmla="*/ 9 w 132"/>
                <a:gd name="T9" fmla="*/ 21 h 160"/>
                <a:gd name="T10" fmla="*/ 29 w 132"/>
                <a:gd name="T11" fmla="*/ 15 h 160"/>
                <a:gd name="T12" fmla="*/ 57 w 132"/>
                <a:gd name="T13" fmla="*/ 15 h 160"/>
                <a:gd name="T14" fmla="*/ 57 w 132"/>
                <a:gd name="T15" fmla="*/ 99 h 160"/>
                <a:gd name="T16" fmla="*/ 56 w 132"/>
                <a:gd name="T17" fmla="*/ 144 h 160"/>
                <a:gd name="T18" fmla="*/ 52 w 132"/>
                <a:gd name="T19" fmla="*/ 153 h 160"/>
                <a:gd name="T20" fmla="*/ 46 w 132"/>
                <a:gd name="T21" fmla="*/ 154 h 160"/>
                <a:gd name="T22" fmla="*/ 43 w 132"/>
                <a:gd name="T23" fmla="*/ 157 h 160"/>
                <a:gd name="T24" fmla="*/ 47 w 132"/>
                <a:gd name="T25" fmla="*/ 160 h 160"/>
                <a:gd name="T26" fmla="*/ 64 w 132"/>
                <a:gd name="T27" fmla="*/ 160 h 160"/>
                <a:gd name="T28" fmla="*/ 68 w 132"/>
                <a:gd name="T29" fmla="*/ 160 h 160"/>
                <a:gd name="T30" fmla="*/ 70 w 132"/>
                <a:gd name="T31" fmla="*/ 160 h 160"/>
                <a:gd name="T32" fmla="*/ 93 w 132"/>
                <a:gd name="T33" fmla="*/ 160 h 160"/>
                <a:gd name="T34" fmla="*/ 97 w 132"/>
                <a:gd name="T35" fmla="*/ 157 h 160"/>
                <a:gd name="T36" fmla="*/ 94 w 132"/>
                <a:gd name="T37" fmla="*/ 154 h 160"/>
                <a:gd name="T38" fmla="*/ 85 w 132"/>
                <a:gd name="T39" fmla="*/ 153 h 160"/>
                <a:gd name="T40" fmla="*/ 79 w 132"/>
                <a:gd name="T41" fmla="*/ 144 h 160"/>
                <a:gd name="T42" fmla="*/ 78 w 132"/>
                <a:gd name="T43" fmla="*/ 99 h 160"/>
                <a:gd name="T44" fmla="*/ 78 w 132"/>
                <a:gd name="T45" fmla="*/ 15 h 160"/>
                <a:gd name="T46" fmla="*/ 102 w 132"/>
                <a:gd name="T47" fmla="*/ 15 h 160"/>
                <a:gd name="T48" fmla="*/ 125 w 132"/>
                <a:gd name="T49" fmla="*/ 25 h 160"/>
                <a:gd name="T50" fmla="*/ 126 w 132"/>
                <a:gd name="T51" fmla="*/ 27 h 160"/>
                <a:gd name="T52" fmla="*/ 129 w 132"/>
                <a:gd name="T53" fmla="*/ 32 h 160"/>
                <a:gd name="T54" fmla="*/ 132 w 132"/>
                <a:gd name="T55" fmla="*/ 28 h 160"/>
                <a:gd name="T56" fmla="*/ 132 w 132"/>
                <a:gd name="T57" fmla="*/ 21 h 160"/>
                <a:gd name="T58" fmla="*/ 132 w 132"/>
                <a:gd name="T59" fmla="*/ 5 h 160"/>
                <a:gd name="T60" fmla="*/ 130 w 132"/>
                <a:gd name="T61" fmla="*/ 1 h 160"/>
                <a:gd name="T62" fmla="*/ 127 w 132"/>
                <a:gd name="T63" fmla="*/ 2 h 160"/>
                <a:gd name="T64" fmla="*/ 110 w 132"/>
                <a:gd name="T65" fmla="*/ 3 h 160"/>
                <a:gd name="T66" fmla="*/ 33 w 132"/>
                <a:gd name="T67" fmla="*/ 3 h 160"/>
                <a:gd name="T68" fmla="*/ 17 w 132"/>
                <a:gd name="T69" fmla="*/ 2 h 160"/>
                <a:gd name="T70" fmla="*/ 10 w 132"/>
                <a:gd name="T71" fmla="*/ 1 h 160"/>
                <a:gd name="T72" fmla="*/ 8 w 132"/>
                <a:gd name="T73" fmla="*/ 0 h 160"/>
                <a:gd name="T74" fmla="*/ 5 w 132"/>
                <a:gd name="T75" fmla="*/ 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60">
                  <a:moveTo>
                    <a:pt x="5" y="4"/>
                  </a:moveTo>
                  <a:cubicBezTo>
                    <a:pt x="4" y="5"/>
                    <a:pt x="0" y="24"/>
                    <a:pt x="0" y="26"/>
                  </a:cubicBezTo>
                  <a:cubicBezTo>
                    <a:pt x="0" y="29"/>
                    <a:pt x="1" y="30"/>
                    <a:pt x="2" y="30"/>
                  </a:cubicBezTo>
                  <a:cubicBezTo>
                    <a:pt x="4" y="30"/>
                    <a:pt x="5" y="28"/>
                    <a:pt x="6" y="27"/>
                  </a:cubicBezTo>
                  <a:cubicBezTo>
                    <a:pt x="6" y="27"/>
                    <a:pt x="9" y="21"/>
                    <a:pt x="9" y="21"/>
                  </a:cubicBezTo>
                  <a:cubicBezTo>
                    <a:pt x="12" y="17"/>
                    <a:pt x="16" y="15"/>
                    <a:pt x="29" y="15"/>
                  </a:cubicBezTo>
                  <a:cubicBezTo>
                    <a:pt x="29" y="15"/>
                    <a:pt x="51" y="15"/>
                    <a:pt x="57" y="15"/>
                  </a:cubicBezTo>
                  <a:cubicBezTo>
                    <a:pt x="57" y="99"/>
                    <a:pt x="57" y="99"/>
                    <a:pt x="57" y="99"/>
                  </a:cubicBezTo>
                  <a:cubicBezTo>
                    <a:pt x="57" y="119"/>
                    <a:pt x="57" y="135"/>
                    <a:pt x="56" y="144"/>
                  </a:cubicBezTo>
                  <a:cubicBezTo>
                    <a:pt x="56" y="150"/>
                    <a:pt x="55" y="153"/>
                    <a:pt x="52" y="153"/>
                  </a:cubicBezTo>
                  <a:cubicBezTo>
                    <a:pt x="52" y="153"/>
                    <a:pt x="46" y="154"/>
                    <a:pt x="46" y="154"/>
                  </a:cubicBezTo>
                  <a:cubicBezTo>
                    <a:pt x="44" y="154"/>
                    <a:pt x="43" y="156"/>
                    <a:pt x="43" y="157"/>
                  </a:cubicBezTo>
                  <a:cubicBezTo>
                    <a:pt x="43" y="160"/>
                    <a:pt x="46" y="160"/>
                    <a:pt x="47" y="160"/>
                  </a:cubicBezTo>
                  <a:cubicBezTo>
                    <a:pt x="64" y="160"/>
                    <a:pt x="64" y="160"/>
                    <a:pt x="64" y="160"/>
                  </a:cubicBezTo>
                  <a:cubicBezTo>
                    <a:pt x="68" y="160"/>
                    <a:pt x="68" y="160"/>
                    <a:pt x="68" y="160"/>
                  </a:cubicBezTo>
                  <a:cubicBezTo>
                    <a:pt x="70" y="160"/>
                    <a:pt x="70" y="160"/>
                    <a:pt x="70" y="160"/>
                  </a:cubicBezTo>
                  <a:cubicBezTo>
                    <a:pt x="93" y="160"/>
                    <a:pt x="93" y="160"/>
                    <a:pt x="93" y="160"/>
                  </a:cubicBezTo>
                  <a:cubicBezTo>
                    <a:pt x="97" y="160"/>
                    <a:pt x="97" y="158"/>
                    <a:pt x="97" y="157"/>
                  </a:cubicBezTo>
                  <a:cubicBezTo>
                    <a:pt x="97" y="156"/>
                    <a:pt x="96" y="154"/>
                    <a:pt x="94" y="154"/>
                  </a:cubicBezTo>
                  <a:cubicBezTo>
                    <a:pt x="85" y="153"/>
                    <a:pt x="85" y="153"/>
                    <a:pt x="85" y="153"/>
                  </a:cubicBezTo>
                  <a:cubicBezTo>
                    <a:pt x="80" y="153"/>
                    <a:pt x="79" y="150"/>
                    <a:pt x="79" y="144"/>
                  </a:cubicBezTo>
                  <a:cubicBezTo>
                    <a:pt x="78" y="135"/>
                    <a:pt x="78" y="119"/>
                    <a:pt x="78" y="99"/>
                  </a:cubicBezTo>
                  <a:cubicBezTo>
                    <a:pt x="78" y="15"/>
                    <a:pt x="78" y="15"/>
                    <a:pt x="78" y="15"/>
                  </a:cubicBezTo>
                  <a:cubicBezTo>
                    <a:pt x="80" y="15"/>
                    <a:pt x="102" y="15"/>
                    <a:pt x="102" y="15"/>
                  </a:cubicBezTo>
                  <a:cubicBezTo>
                    <a:pt x="121" y="15"/>
                    <a:pt x="125" y="20"/>
                    <a:pt x="125" y="25"/>
                  </a:cubicBezTo>
                  <a:cubicBezTo>
                    <a:pt x="126" y="27"/>
                    <a:pt x="126" y="27"/>
                    <a:pt x="126" y="27"/>
                  </a:cubicBezTo>
                  <a:cubicBezTo>
                    <a:pt x="126" y="29"/>
                    <a:pt x="126" y="32"/>
                    <a:pt x="129" y="32"/>
                  </a:cubicBezTo>
                  <a:cubicBezTo>
                    <a:pt x="129" y="32"/>
                    <a:pt x="132" y="32"/>
                    <a:pt x="132" y="28"/>
                  </a:cubicBezTo>
                  <a:cubicBezTo>
                    <a:pt x="132" y="21"/>
                    <a:pt x="132" y="21"/>
                    <a:pt x="132" y="21"/>
                  </a:cubicBezTo>
                  <a:cubicBezTo>
                    <a:pt x="132" y="5"/>
                    <a:pt x="132" y="5"/>
                    <a:pt x="132" y="5"/>
                  </a:cubicBezTo>
                  <a:cubicBezTo>
                    <a:pt x="132" y="4"/>
                    <a:pt x="132" y="1"/>
                    <a:pt x="130" y="1"/>
                  </a:cubicBezTo>
                  <a:cubicBezTo>
                    <a:pt x="127" y="2"/>
                    <a:pt x="127" y="2"/>
                    <a:pt x="127" y="2"/>
                  </a:cubicBezTo>
                  <a:cubicBezTo>
                    <a:pt x="124" y="2"/>
                    <a:pt x="119" y="3"/>
                    <a:pt x="110" y="3"/>
                  </a:cubicBezTo>
                  <a:cubicBezTo>
                    <a:pt x="33" y="3"/>
                    <a:pt x="33" y="3"/>
                    <a:pt x="33" y="3"/>
                  </a:cubicBezTo>
                  <a:cubicBezTo>
                    <a:pt x="17" y="2"/>
                    <a:pt x="17" y="2"/>
                    <a:pt x="17" y="2"/>
                  </a:cubicBezTo>
                  <a:cubicBezTo>
                    <a:pt x="17" y="2"/>
                    <a:pt x="10" y="1"/>
                    <a:pt x="10" y="1"/>
                  </a:cubicBezTo>
                  <a:cubicBezTo>
                    <a:pt x="8" y="0"/>
                    <a:pt x="8" y="0"/>
                    <a:pt x="8" y="0"/>
                  </a:cubicBezTo>
                  <a:cubicBezTo>
                    <a:pt x="6" y="0"/>
                    <a:pt x="5" y="2"/>
                    <a:pt x="5" y="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33" name="Freeform 7">
              <a:extLst>
                <a:ext uri="{FF2B5EF4-FFF2-40B4-BE49-F238E27FC236}">
                  <a16:creationId xmlns:a16="http://schemas.microsoft.com/office/drawing/2014/main" id="{EC7F13C6-30B5-4789-A9CA-C5D5358E9295}"/>
                </a:ext>
              </a:extLst>
            </p:cNvPr>
            <p:cNvSpPr>
              <a:spLocks/>
            </p:cNvSpPr>
            <p:nvPr userDrawn="1"/>
          </p:nvSpPr>
          <p:spPr bwMode="auto">
            <a:xfrm>
              <a:off x="3187" y="2465"/>
              <a:ext cx="111" cy="107"/>
            </a:xfrm>
            <a:custGeom>
              <a:avLst/>
              <a:gdLst>
                <a:gd name="T0" fmla="*/ 134 w 164"/>
                <a:gd name="T1" fmla="*/ 0 h 157"/>
                <a:gd name="T2" fmla="*/ 111 w 164"/>
                <a:gd name="T3" fmla="*/ 0 h 157"/>
                <a:gd name="T4" fmla="*/ 110 w 164"/>
                <a:gd name="T5" fmla="*/ 6 h 157"/>
                <a:gd name="T6" fmla="*/ 124 w 164"/>
                <a:gd name="T7" fmla="*/ 16 h 157"/>
                <a:gd name="T8" fmla="*/ 124 w 164"/>
                <a:gd name="T9" fmla="*/ 65 h 157"/>
                <a:gd name="T10" fmla="*/ 38 w 164"/>
                <a:gd name="T11" fmla="*/ 60 h 157"/>
                <a:gd name="T12" fmla="*/ 45 w 164"/>
                <a:gd name="T13" fmla="*/ 6 h 157"/>
                <a:gd name="T14" fmla="*/ 53 w 164"/>
                <a:gd name="T15" fmla="*/ 3 h 157"/>
                <a:gd name="T16" fmla="*/ 31 w 164"/>
                <a:gd name="T17" fmla="*/ 0 h 157"/>
                <a:gd name="T18" fmla="*/ 25 w 164"/>
                <a:gd name="T19" fmla="*/ 0 h 157"/>
                <a:gd name="T20" fmla="*/ 0 w 164"/>
                <a:gd name="T21" fmla="*/ 3 h 157"/>
                <a:gd name="T22" fmla="*/ 10 w 164"/>
                <a:gd name="T23" fmla="*/ 6 h 157"/>
                <a:gd name="T24" fmla="*/ 18 w 164"/>
                <a:gd name="T25" fmla="*/ 60 h 157"/>
                <a:gd name="T26" fmla="*/ 17 w 164"/>
                <a:gd name="T27" fmla="*/ 141 h 157"/>
                <a:gd name="T28" fmla="*/ 6 w 164"/>
                <a:gd name="T29" fmla="*/ 151 h 157"/>
                <a:gd name="T30" fmla="*/ 8 w 164"/>
                <a:gd name="T31" fmla="*/ 157 h 157"/>
                <a:gd name="T32" fmla="*/ 28 w 164"/>
                <a:gd name="T33" fmla="*/ 157 h 157"/>
                <a:gd name="T34" fmla="*/ 53 w 164"/>
                <a:gd name="T35" fmla="*/ 157 h 157"/>
                <a:gd name="T36" fmla="*/ 55 w 164"/>
                <a:gd name="T37" fmla="*/ 151 h 157"/>
                <a:gd name="T38" fmla="*/ 39 w 164"/>
                <a:gd name="T39" fmla="*/ 141 h 157"/>
                <a:gd name="T40" fmla="*/ 38 w 164"/>
                <a:gd name="T41" fmla="*/ 75 h 157"/>
                <a:gd name="T42" fmla="*/ 124 w 164"/>
                <a:gd name="T43" fmla="*/ 96 h 157"/>
                <a:gd name="T44" fmla="*/ 118 w 164"/>
                <a:gd name="T45" fmla="*/ 150 h 157"/>
                <a:gd name="T46" fmla="*/ 109 w 164"/>
                <a:gd name="T47" fmla="*/ 154 h 157"/>
                <a:gd name="T48" fmla="*/ 131 w 164"/>
                <a:gd name="T49" fmla="*/ 157 h 157"/>
                <a:gd name="T50" fmla="*/ 137 w 164"/>
                <a:gd name="T51" fmla="*/ 157 h 157"/>
                <a:gd name="T52" fmla="*/ 164 w 164"/>
                <a:gd name="T53" fmla="*/ 154 h 157"/>
                <a:gd name="T54" fmla="*/ 152 w 164"/>
                <a:gd name="T55" fmla="*/ 150 h 157"/>
                <a:gd name="T56" fmla="*/ 144 w 164"/>
                <a:gd name="T57" fmla="*/ 96 h 157"/>
                <a:gd name="T58" fmla="*/ 145 w 164"/>
                <a:gd name="T59" fmla="*/ 16 h 157"/>
                <a:gd name="T60" fmla="*/ 156 w 164"/>
                <a:gd name="T61" fmla="*/ 6 h 157"/>
                <a:gd name="T62" fmla="*/ 154 w 164"/>
                <a:gd name="T63"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4" h="157">
                  <a:moveTo>
                    <a:pt x="138" y="0"/>
                  </a:moveTo>
                  <a:cubicBezTo>
                    <a:pt x="134" y="0"/>
                    <a:pt x="134" y="0"/>
                    <a:pt x="134" y="0"/>
                  </a:cubicBezTo>
                  <a:cubicBezTo>
                    <a:pt x="132" y="0"/>
                    <a:pt x="132" y="0"/>
                    <a:pt x="132" y="0"/>
                  </a:cubicBezTo>
                  <a:cubicBezTo>
                    <a:pt x="111" y="0"/>
                    <a:pt x="111" y="0"/>
                    <a:pt x="111" y="0"/>
                  </a:cubicBezTo>
                  <a:cubicBezTo>
                    <a:pt x="110" y="0"/>
                    <a:pt x="106" y="0"/>
                    <a:pt x="106" y="3"/>
                  </a:cubicBezTo>
                  <a:cubicBezTo>
                    <a:pt x="106" y="4"/>
                    <a:pt x="108" y="6"/>
                    <a:pt x="110" y="6"/>
                  </a:cubicBezTo>
                  <a:cubicBezTo>
                    <a:pt x="116" y="6"/>
                    <a:pt x="116" y="6"/>
                    <a:pt x="116" y="6"/>
                  </a:cubicBezTo>
                  <a:cubicBezTo>
                    <a:pt x="122" y="7"/>
                    <a:pt x="123" y="10"/>
                    <a:pt x="124" y="16"/>
                  </a:cubicBezTo>
                  <a:cubicBezTo>
                    <a:pt x="124" y="60"/>
                    <a:pt x="124" y="60"/>
                    <a:pt x="124" y="60"/>
                  </a:cubicBezTo>
                  <a:cubicBezTo>
                    <a:pt x="124" y="65"/>
                    <a:pt x="124" y="65"/>
                    <a:pt x="124" y="65"/>
                  </a:cubicBezTo>
                  <a:cubicBezTo>
                    <a:pt x="38" y="64"/>
                    <a:pt x="38" y="64"/>
                    <a:pt x="38" y="64"/>
                  </a:cubicBezTo>
                  <a:cubicBezTo>
                    <a:pt x="38" y="60"/>
                    <a:pt x="38" y="60"/>
                    <a:pt x="38" y="60"/>
                  </a:cubicBezTo>
                  <a:cubicBezTo>
                    <a:pt x="39" y="16"/>
                    <a:pt x="39" y="16"/>
                    <a:pt x="39" y="16"/>
                  </a:cubicBezTo>
                  <a:cubicBezTo>
                    <a:pt x="39" y="10"/>
                    <a:pt x="40" y="7"/>
                    <a:pt x="45" y="6"/>
                  </a:cubicBezTo>
                  <a:cubicBezTo>
                    <a:pt x="45" y="6"/>
                    <a:pt x="50" y="6"/>
                    <a:pt x="50" y="6"/>
                  </a:cubicBezTo>
                  <a:cubicBezTo>
                    <a:pt x="52" y="6"/>
                    <a:pt x="53" y="4"/>
                    <a:pt x="53" y="3"/>
                  </a:cubicBezTo>
                  <a:cubicBezTo>
                    <a:pt x="53" y="1"/>
                    <a:pt x="51" y="0"/>
                    <a:pt x="48" y="0"/>
                  </a:cubicBezTo>
                  <a:cubicBezTo>
                    <a:pt x="31" y="0"/>
                    <a:pt x="31" y="0"/>
                    <a:pt x="31" y="0"/>
                  </a:cubicBezTo>
                  <a:cubicBezTo>
                    <a:pt x="28" y="0"/>
                    <a:pt x="28" y="0"/>
                    <a:pt x="28" y="0"/>
                  </a:cubicBezTo>
                  <a:cubicBezTo>
                    <a:pt x="25" y="0"/>
                    <a:pt x="25" y="0"/>
                    <a:pt x="25" y="0"/>
                  </a:cubicBezTo>
                  <a:cubicBezTo>
                    <a:pt x="5" y="0"/>
                    <a:pt x="5" y="0"/>
                    <a:pt x="5" y="0"/>
                  </a:cubicBezTo>
                  <a:cubicBezTo>
                    <a:pt x="2" y="0"/>
                    <a:pt x="0" y="1"/>
                    <a:pt x="0" y="3"/>
                  </a:cubicBezTo>
                  <a:cubicBezTo>
                    <a:pt x="0" y="4"/>
                    <a:pt x="1" y="6"/>
                    <a:pt x="3" y="6"/>
                  </a:cubicBezTo>
                  <a:cubicBezTo>
                    <a:pt x="10" y="6"/>
                    <a:pt x="10" y="6"/>
                    <a:pt x="10" y="6"/>
                  </a:cubicBezTo>
                  <a:cubicBezTo>
                    <a:pt x="15" y="7"/>
                    <a:pt x="17" y="10"/>
                    <a:pt x="17" y="16"/>
                  </a:cubicBezTo>
                  <a:cubicBezTo>
                    <a:pt x="17" y="16"/>
                    <a:pt x="18" y="60"/>
                    <a:pt x="18" y="60"/>
                  </a:cubicBezTo>
                  <a:cubicBezTo>
                    <a:pt x="18" y="96"/>
                    <a:pt x="18" y="96"/>
                    <a:pt x="18" y="96"/>
                  </a:cubicBezTo>
                  <a:cubicBezTo>
                    <a:pt x="18" y="116"/>
                    <a:pt x="18" y="132"/>
                    <a:pt x="17" y="141"/>
                  </a:cubicBezTo>
                  <a:cubicBezTo>
                    <a:pt x="16" y="147"/>
                    <a:pt x="15" y="150"/>
                    <a:pt x="12" y="150"/>
                  </a:cubicBezTo>
                  <a:cubicBezTo>
                    <a:pt x="12" y="150"/>
                    <a:pt x="6" y="151"/>
                    <a:pt x="6" y="151"/>
                  </a:cubicBezTo>
                  <a:cubicBezTo>
                    <a:pt x="4" y="151"/>
                    <a:pt x="3" y="153"/>
                    <a:pt x="3" y="154"/>
                  </a:cubicBezTo>
                  <a:cubicBezTo>
                    <a:pt x="3" y="157"/>
                    <a:pt x="7" y="157"/>
                    <a:pt x="8" y="157"/>
                  </a:cubicBezTo>
                  <a:cubicBezTo>
                    <a:pt x="25" y="157"/>
                    <a:pt x="25" y="157"/>
                    <a:pt x="25" y="157"/>
                  </a:cubicBezTo>
                  <a:cubicBezTo>
                    <a:pt x="28" y="157"/>
                    <a:pt x="28" y="157"/>
                    <a:pt x="28" y="157"/>
                  </a:cubicBezTo>
                  <a:cubicBezTo>
                    <a:pt x="30" y="157"/>
                    <a:pt x="30" y="157"/>
                    <a:pt x="30" y="157"/>
                  </a:cubicBezTo>
                  <a:cubicBezTo>
                    <a:pt x="53" y="157"/>
                    <a:pt x="53" y="157"/>
                    <a:pt x="53" y="157"/>
                  </a:cubicBezTo>
                  <a:cubicBezTo>
                    <a:pt x="57" y="157"/>
                    <a:pt x="58" y="155"/>
                    <a:pt x="58" y="154"/>
                  </a:cubicBezTo>
                  <a:cubicBezTo>
                    <a:pt x="58" y="153"/>
                    <a:pt x="57" y="151"/>
                    <a:pt x="55" y="151"/>
                  </a:cubicBezTo>
                  <a:cubicBezTo>
                    <a:pt x="46" y="150"/>
                    <a:pt x="46" y="150"/>
                    <a:pt x="46" y="150"/>
                  </a:cubicBezTo>
                  <a:cubicBezTo>
                    <a:pt x="41" y="150"/>
                    <a:pt x="40" y="147"/>
                    <a:pt x="39" y="141"/>
                  </a:cubicBezTo>
                  <a:cubicBezTo>
                    <a:pt x="38" y="132"/>
                    <a:pt x="38" y="116"/>
                    <a:pt x="38" y="96"/>
                  </a:cubicBezTo>
                  <a:cubicBezTo>
                    <a:pt x="38" y="75"/>
                    <a:pt x="38" y="75"/>
                    <a:pt x="38" y="75"/>
                  </a:cubicBezTo>
                  <a:cubicBezTo>
                    <a:pt x="124" y="75"/>
                    <a:pt x="124" y="75"/>
                    <a:pt x="124" y="75"/>
                  </a:cubicBezTo>
                  <a:cubicBezTo>
                    <a:pt x="124" y="96"/>
                    <a:pt x="124" y="96"/>
                    <a:pt x="124" y="96"/>
                  </a:cubicBezTo>
                  <a:cubicBezTo>
                    <a:pt x="124" y="116"/>
                    <a:pt x="124" y="132"/>
                    <a:pt x="123" y="141"/>
                  </a:cubicBezTo>
                  <a:cubicBezTo>
                    <a:pt x="122" y="146"/>
                    <a:pt x="121" y="150"/>
                    <a:pt x="118" y="150"/>
                  </a:cubicBezTo>
                  <a:cubicBezTo>
                    <a:pt x="118" y="150"/>
                    <a:pt x="113" y="151"/>
                    <a:pt x="113" y="151"/>
                  </a:cubicBezTo>
                  <a:cubicBezTo>
                    <a:pt x="110" y="151"/>
                    <a:pt x="109" y="153"/>
                    <a:pt x="109" y="154"/>
                  </a:cubicBezTo>
                  <a:cubicBezTo>
                    <a:pt x="109" y="157"/>
                    <a:pt x="113" y="157"/>
                    <a:pt x="114" y="157"/>
                  </a:cubicBezTo>
                  <a:cubicBezTo>
                    <a:pt x="131" y="157"/>
                    <a:pt x="131" y="157"/>
                    <a:pt x="131" y="157"/>
                  </a:cubicBezTo>
                  <a:cubicBezTo>
                    <a:pt x="134" y="157"/>
                    <a:pt x="134" y="157"/>
                    <a:pt x="134" y="157"/>
                  </a:cubicBezTo>
                  <a:cubicBezTo>
                    <a:pt x="137" y="157"/>
                    <a:pt x="137" y="157"/>
                    <a:pt x="137" y="157"/>
                  </a:cubicBezTo>
                  <a:cubicBezTo>
                    <a:pt x="159" y="157"/>
                    <a:pt x="159" y="157"/>
                    <a:pt x="159" y="157"/>
                  </a:cubicBezTo>
                  <a:cubicBezTo>
                    <a:pt x="164" y="157"/>
                    <a:pt x="164" y="155"/>
                    <a:pt x="164" y="154"/>
                  </a:cubicBezTo>
                  <a:cubicBezTo>
                    <a:pt x="164" y="153"/>
                    <a:pt x="163" y="151"/>
                    <a:pt x="161" y="151"/>
                  </a:cubicBezTo>
                  <a:cubicBezTo>
                    <a:pt x="152" y="150"/>
                    <a:pt x="152" y="150"/>
                    <a:pt x="152" y="150"/>
                  </a:cubicBezTo>
                  <a:cubicBezTo>
                    <a:pt x="147" y="150"/>
                    <a:pt x="146" y="147"/>
                    <a:pt x="145" y="141"/>
                  </a:cubicBezTo>
                  <a:cubicBezTo>
                    <a:pt x="144" y="132"/>
                    <a:pt x="144" y="116"/>
                    <a:pt x="144" y="96"/>
                  </a:cubicBezTo>
                  <a:cubicBezTo>
                    <a:pt x="144" y="60"/>
                    <a:pt x="144" y="60"/>
                    <a:pt x="144" y="60"/>
                  </a:cubicBezTo>
                  <a:cubicBezTo>
                    <a:pt x="145" y="16"/>
                    <a:pt x="145" y="16"/>
                    <a:pt x="145" y="16"/>
                  </a:cubicBezTo>
                  <a:cubicBezTo>
                    <a:pt x="145" y="9"/>
                    <a:pt x="147" y="7"/>
                    <a:pt x="151" y="6"/>
                  </a:cubicBezTo>
                  <a:cubicBezTo>
                    <a:pt x="156" y="6"/>
                    <a:pt x="156" y="6"/>
                    <a:pt x="156" y="6"/>
                  </a:cubicBezTo>
                  <a:cubicBezTo>
                    <a:pt x="158" y="6"/>
                    <a:pt x="159" y="4"/>
                    <a:pt x="159" y="3"/>
                  </a:cubicBezTo>
                  <a:cubicBezTo>
                    <a:pt x="159" y="0"/>
                    <a:pt x="155" y="0"/>
                    <a:pt x="154" y="0"/>
                  </a:cubicBezTo>
                  <a:lnTo>
                    <a:pt x="13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34" name="Freeform 8">
              <a:extLst>
                <a:ext uri="{FF2B5EF4-FFF2-40B4-BE49-F238E27FC236}">
                  <a16:creationId xmlns:a16="http://schemas.microsoft.com/office/drawing/2014/main" id="{A3083010-51A6-4BBD-B2CD-80A24C3B2A0A}"/>
                </a:ext>
              </a:extLst>
            </p:cNvPr>
            <p:cNvSpPr>
              <a:spLocks/>
            </p:cNvSpPr>
            <p:nvPr userDrawn="1"/>
          </p:nvSpPr>
          <p:spPr bwMode="auto">
            <a:xfrm>
              <a:off x="3312" y="2464"/>
              <a:ext cx="64" cy="108"/>
            </a:xfrm>
            <a:custGeom>
              <a:avLst/>
              <a:gdLst>
                <a:gd name="T0" fmla="*/ 84 w 94"/>
                <a:gd name="T1" fmla="*/ 1 h 160"/>
                <a:gd name="T2" fmla="*/ 83 w 94"/>
                <a:gd name="T3" fmla="*/ 1 h 160"/>
                <a:gd name="T4" fmla="*/ 75 w 94"/>
                <a:gd name="T5" fmla="*/ 2 h 160"/>
                <a:gd name="T6" fmla="*/ 28 w 94"/>
                <a:gd name="T7" fmla="*/ 2 h 160"/>
                <a:gd name="T8" fmla="*/ 25 w 94"/>
                <a:gd name="T9" fmla="*/ 2 h 160"/>
                <a:gd name="T10" fmla="*/ 5 w 94"/>
                <a:gd name="T11" fmla="*/ 2 h 160"/>
                <a:gd name="T12" fmla="*/ 0 w 94"/>
                <a:gd name="T13" fmla="*/ 5 h 160"/>
                <a:gd name="T14" fmla="*/ 3 w 94"/>
                <a:gd name="T15" fmla="*/ 8 h 160"/>
                <a:gd name="T16" fmla="*/ 10 w 94"/>
                <a:gd name="T17" fmla="*/ 8 h 160"/>
                <a:gd name="T18" fmla="*/ 17 w 94"/>
                <a:gd name="T19" fmla="*/ 18 h 160"/>
                <a:gd name="T20" fmla="*/ 18 w 94"/>
                <a:gd name="T21" fmla="*/ 62 h 160"/>
                <a:gd name="T22" fmla="*/ 18 w 94"/>
                <a:gd name="T23" fmla="*/ 98 h 160"/>
                <a:gd name="T24" fmla="*/ 17 w 94"/>
                <a:gd name="T25" fmla="*/ 143 h 160"/>
                <a:gd name="T26" fmla="*/ 12 w 94"/>
                <a:gd name="T27" fmla="*/ 152 h 160"/>
                <a:gd name="T28" fmla="*/ 6 w 94"/>
                <a:gd name="T29" fmla="*/ 153 h 160"/>
                <a:gd name="T30" fmla="*/ 3 w 94"/>
                <a:gd name="T31" fmla="*/ 156 h 160"/>
                <a:gd name="T32" fmla="*/ 8 w 94"/>
                <a:gd name="T33" fmla="*/ 159 h 160"/>
                <a:gd name="T34" fmla="*/ 24 w 94"/>
                <a:gd name="T35" fmla="*/ 159 h 160"/>
                <a:gd name="T36" fmla="*/ 28 w 94"/>
                <a:gd name="T37" fmla="*/ 159 h 160"/>
                <a:gd name="T38" fmla="*/ 36 w 94"/>
                <a:gd name="T39" fmla="*/ 159 h 160"/>
                <a:gd name="T40" fmla="*/ 78 w 94"/>
                <a:gd name="T41" fmla="*/ 160 h 160"/>
                <a:gd name="T42" fmla="*/ 91 w 94"/>
                <a:gd name="T43" fmla="*/ 153 h 160"/>
                <a:gd name="T44" fmla="*/ 94 w 94"/>
                <a:gd name="T45" fmla="*/ 133 h 160"/>
                <a:gd name="T46" fmla="*/ 91 w 94"/>
                <a:gd name="T47" fmla="*/ 129 h 160"/>
                <a:gd name="T48" fmla="*/ 87 w 94"/>
                <a:gd name="T49" fmla="*/ 133 h 160"/>
                <a:gd name="T50" fmla="*/ 79 w 94"/>
                <a:gd name="T51" fmla="*/ 146 h 160"/>
                <a:gd name="T52" fmla="*/ 60 w 94"/>
                <a:gd name="T53" fmla="*/ 149 h 160"/>
                <a:gd name="T54" fmla="*/ 38 w 94"/>
                <a:gd name="T55" fmla="*/ 133 h 160"/>
                <a:gd name="T56" fmla="*/ 38 w 94"/>
                <a:gd name="T57" fmla="*/ 107 h 160"/>
                <a:gd name="T58" fmla="*/ 38 w 94"/>
                <a:gd name="T59" fmla="*/ 98 h 160"/>
                <a:gd name="T60" fmla="*/ 38 w 94"/>
                <a:gd name="T61" fmla="*/ 80 h 160"/>
                <a:gd name="T62" fmla="*/ 67 w 94"/>
                <a:gd name="T63" fmla="*/ 82 h 160"/>
                <a:gd name="T64" fmla="*/ 76 w 94"/>
                <a:gd name="T65" fmla="*/ 88 h 160"/>
                <a:gd name="T66" fmla="*/ 77 w 94"/>
                <a:gd name="T67" fmla="*/ 94 h 160"/>
                <a:gd name="T68" fmla="*/ 80 w 94"/>
                <a:gd name="T69" fmla="*/ 97 h 160"/>
                <a:gd name="T70" fmla="*/ 83 w 94"/>
                <a:gd name="T71" fmla="*/ 92 h 160"/>
                <a:gd name="T72" fmla="*/ 84 w 94"/>
                <a:gd name="T73" fmla="*/ 79 h 160"/>
                <a:gd name="T74" fmla="*/ 85 w 94"/>
                <a:gd name="T75" fmla="*/ 67 h 160"/>
                <a:gd name="T76" fmla="*/ 83 w 94"/>
                <a:gd name="T77" fmla="*/ 64 h 160"/>
                <a:gd name="T78" fmla="*/ 79 w 94"/>
                <a:gd name="T79" fmla="*/ 67 h 160"/>
                <a:gd name="T80" fmla="*/ 70 w 94"/>
                <a:gd name="T81" fmla="*/ 70 h 160"/>
                <a:gd name="T82" fmla="*/ 38 w 94"/>
                <a:gd name="T83" fmla="*/ 70 h 160"/>
                <a:gd name="T84" fmla="*/ 38 w 94"/>
                <a:gd name="T85" fmla="*/ 13 h 160"/>
                <a:gd name="T86" fmla="*/ 65 w 94"/>
                <a:gd name="T87" fmla="*/ 13 h 160"/>
                <a:gd name="T88" fmla="*/ 79 w 94"/>
                <a:gd name="T89" fmla="*/ 19 h 160"/>
                <a:gd name="T90" fmla="*/ 80 w 94"/>
                <a:gd name="T91" fmla="*/ 26 h 160"/>
                <a:gd name="T92" fmla="*/ 83 w 94"/>
                <a:gd name="T93" fmla="*/ 30 h 160"/>
                <a:gd name="T94" fmla="*/ 86 w 94"/>
                <a:gd name="T95" fmla="*/ 27 h 160"/>
                <a:gd name="T96" fmla="*/ 87 w 94"/>
                <a:gd name="T97" fmla="*/ 16 h 160"/>
                <a:gd name="T98" fmla="*/ 87 w 94"/>
                <a:gd name="T99" fmla="*/ 13 h 160"/>
                <a:gd name="T100" fmla="*/ 88 w 94"/>
                <a:gd name="T101" fmla="*/ 6 h 160"/>
                <a:gd name="T102" fmla="*/ 89 w 94"/>
                <a:gd name="T103" fmla="*/ 3 h 160"/>
                <a:gd name="T104" fmla="*/ 86 w 94"/>
                <a:gd name="T105" fmla="*/ 0 h 160"/>
                <a:gd name="T106" fmla="*/ 84 w 94"/>
                <a:gd name="T107" fmla="*/ 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4" h="160">
                  <a:moveTo>
                    <a:pt x="84" y="1"/>
                  </a:moveTo>
                  <a:cubicBezTo>
                    <a:pt x="83" y="1"/>
                    <a:pt x="83" y="1"/>
                    <a:pt x="83" y="1"/>
                  </a:cubicBezTo>
                  <a:cubicBezTo>
                    <a:pt x="75" y="2"/>
                    <a:pt x="75" y="2"/>
                    <a:pt x="75" y="2"/>
                  </a:cubicBezTo>
                  <a:cubicBezTo>
                    <a:pt x="28" y="2"/>
                    <a:pt x="28" y="2"/>
                    <a:pt x="28" y="2"/>
                  </a:cubicBezTo>
                  <a:cubicBezTo>
                    <a:pt x="25" y="2"/>
                    <a:pt x="25" y="2"/>
                    <a:pt x="25" y="2"/>
                  </a:cubicBezTo>
                  <a:cubicBezTo>
                    <a:pt x="5" y="2"/>
                    <a:pt x="5" y="2"/>
                    <a:pt x="5" y="2"/>
                  </a:cubicBezTo>
                  <a:cubicBezTo>
                    <a:pt x="4" y="2"/>
                    <a:pt x="0" y="2"/>
                    <a:pt x="0" y="5"/>
                  </a:cubicBezTo>
                  <a:cubicBezTo>
                    <a:pt x="0" y="6"/>
                    <a:pt x="1" y="8"/>
                    <a:pt x="3" y="8"/>
                  </a:cubicBezTo>
                  <a:cubicBezTo>
                    <a:pt x="10" y="8"/>
                    <a:pt x="10" y="8"/>
                    <a:pt x="10" y="8"/>
                  </a:cubicBezTo>
                  <a:cubicBezTo>
                    <a:pt x="15" y="9"/>
                    <a:pt x="17" y="12"/>
                    <a:pt x="17" y="18"/>
                  </a:cubicBezTo>
                  <a:cubicBezTo>
                    <a:pt x="18" y="62"/>
                    <a:pt x="18" y="62"/>
                    <a:pt x="18" y="62"/>
                  </a:cubicBezTo>
                  <a:cubicBezTo>
                    <a:pt x="18" y="98"/>
                    <a:pt x="18" y="98"/>
                    <a:pt x="18" y="98"/>
                  </a:cubicBezTo>
                  <a:cubicBezTo>
                    <a:pt x="18" y="118"/>
                    <a:pt x="18" y="134"/>
                    <a:pt x="17" y="143"/>
                  </a:cubicBezTo>
                  <a:cubicBezTo>
                    <a:pt x="16" y="149"/>
                    <a:pt x="15" y="152"/>
                    <a:pt x="12" y="152"/>
                  </a:cubicBezTo>
                  <a:cubicBezTo>
                    <a:pt x="12" y="152"/>
                    <a:pt x="6" y="153"/>
                    <a:pt x="6" y="153"/>
                  </a:cubicBezTo>
                  <a:cubicBezTo>
                    <a:pt x="4" y="153"/>
                    <a:pt x="3" y="155"/>
                    <a:pt x="3" y="156"/>
                  </a:cubicBezTo>
                  <a:cubicBezTo>
                    <a:pt x="3" y="159"/>
                    <a:pt x="7" y="159"/>
                    <a:pt x="8" y="159"/>
                  </a:cubicBezTo>
                  <a:cubicBezTo>
                    <a:pt x="24" y="159"/>
                    <a:pt x="24" y="159"/>
                    <a:pt x="24" y="159"/>
                  </a:cubicBezTo>
                  <a:cubicBezTo>
                    <a:pt x="28" y="159"/>
                    <a:pt x="28" y="159"/>
                    <a:pt x="28" y="159"/>
                  </a:cubicBezTo>
                  <a:cubicBezTo>
                    <a:pt x="36" y="159"/>
                    <a:pt x="36" y="159"/>
                    <a:pt x="36" y="159"/>
                  </a:cubicBezTo>
                  <a:cubicBezTo>
                    <a:pt x="78" y="160"/>
                    <a:pt x="78" y="160"/>
                    <a:pt x="78" y="160"/>
                  </a:cubicBezTo>
                  <a:cubicBezTo>
                    <a:pt x="86" y="160"/>
                    <a:pt x="89" y="160"/>
                    <a:pt x="91" y="153"/>
                  </a:cubicBezTo>
                  <a:cubicBezTo>
                    <a:pt x="92" y="149"/>
                    <a:pt x="94" y="135"/>
                    <a:pt x="94" y="133"/>
                  </a:cubicBezTo>
                  <a:cubicBezTo>
                    <a:pt x="94" y="132"/>
                    <a:pt x="94" y="129"/>
                    <a:pt x="91" y="129"/>
                  </a:cubicBezTo>
                  <a:cubicBezTo>
                    <a:pt x="88" y="129"/>
                    <a:pt x="88" y="131"/>
                    <a:pt x="87" y="133"/>
                  </a:cubicBezTo>
                  <a:cubicBezTo>
                    <a:pt x="86" y="141"/>
                    <a:pt x="84" y="144"/>
                    <a:pt x="79" y="146"/>
                  </a:cubicBezTo>
                  <a:cubicBezTo>
                    <a:pt x="74" y="149"/>
                    <a:pt x="65" y="149"/>
                    <a:pt x="60" y="149"/>
                  </a:cubicBezTo>
                  <a:cubicBezTo>
                    <a:pt x="40" y="149"/>
                    <a:pt x="39" y="146"/>
                    <a:pt x="38" y="133"/>
                  </a:cubicBezTo>
                  <a:cubicBezTo>
                    <a:pt x="38" y="107"/>
                    <a:pt x="38" y="107"/>
                    <a:pt x="38" y="107"/>
                  </a:cubicBezTo>
                  <a:cubicBezTo>
                    <a:pt x="38" y="98"/>
                    <a:pt x="38" y="98"/>
                    <a:pt x="38" y="98"/>
                  </a:cubicBezTo>
                  <a:cubicBezTo>
                    <a:pt x="38" y="80"/>
                    <a:pt x="38" y="80"/>
                    <a:pt x="38" y="80"/>
                  </a:cubicBezTo>
                  <a:cubicBezTo>
                    <a:pt x="38" y="81"/>
                    <a:pt x="67" y="82"/>
                    <a:pt x="67" y="82"/>
                  </a:cubicBezTo>
                  <a:cubicBezTo>
                    <a:pt x="74" y="82"/>
                    <a:pt x="76" y="85"/>
                    <a:pt x="76" y="88"/>
                  </a:cubicBezTo>
                  <a:cubicBezTo>
                    <a:pt x="76" y="88"/>
                    <a:pt x="77" y="94"/>
                    <a:pt x="77" y="94"/>
                  </a:cubicBezTo>
                  <a:cubicBezTo>
                    <a:pt x="77" y="96"/>
                    <a:pt x="78" y="97"/>
                    <a:pt x="80" y="97"/>
                  </a:cubicBezTo>
                  <a:cubicBezTo>
                    <a:pt x="83" y="97"/>
                    <a:pt x="83" y="94"/>
                    <a:pt x="83" y="92"/>
                  </a:cubicBezTo>
                  <a:cubicBezTo>
                    <a:pt x="84" y="79"/>
                    <a:pt x="84" y="79"/>
                    <a:pt x="84" y="79"/>
                  </a:cubicBezTo>
                  <a:cubicBezTo>
                    <a:pt x="85" y="67"/>
                    <a:pt x="85" y="67"/>
                    <a:pt x="85" y="67"/>
                  </a:cubicBezTo>
                  <a:cubicBezTo>
                    <a:pt x="85" y="64"/>
                    <a:pt x="83" y="64"/>
                    <a:pt x="83" y="64"/>
                  </a:cubicBezTo>
                  <a:cubicBezTo>
                    <a:pt x="79" y="67"/>
                    <a:pt x="79" y="67"/>
                    <a:pt x="79" y="67"/>
                  </a:cubicBezTo>
                  <a:cubicBezTo>
                    <a:pt x="77" y="69"/>
                    <a:pt x="75" y="69"/>
                    <a:pt x="70" y="70"/>
                  </a:cubicBezTo>
                  <a:cubicBezTo>
                    <a:pt x="38" y="70"/>
                    <a:pt x="38" y="70"/>
                    <a:pt x="38" y="70"/>
                  </a:cubicBezTo>
                  <a:cubicBezTo>
                    <a:pt x="38" y="13"/>
                    <a:pt x="38" y="13"/>
                    <a:pt x="38" y="13"/>
                  </a:cubicBezTo>
                  <a:cubicBezTo>
                    <a:pt x="40" y="13"/>
                    <a:pt x="62" y="13"/>
                    <a:pt x="65" y="13"/>
                  </a:cubicBezTo>
                  <a:cubicBezTo>
                    <a:pt x="77" y="15"/>
                    <a:pt x="78" y="17"/>
                    <a:pt x="79" y="19"/>
                  </a:cubicBezTo>
                  <a:cubicBezTo>
                    <a:pt x="79" y="19"/>
                    <a:pt x="80" y="26"/>
                    <a:pt x="80" y="26"/>
                  </a:cubicBezTo>
                  <a:cubicBezTo>
                    <a:pt x="80" y="30"/>
                    <a:pt x="82" y="30"/>
                    <a:pt x="83" y="30"/>
                  </a:cubicBezTo>
                  <a:cubicBezTo>
                    <a:pt x="84" y="30"/>
                    <a:pt x="85" y="30"/>
                    <a:pt x="86" y="27"/>
                  </a:cubicBezTo>
                  <a:cubicBezTo>
                    <a:pt x="86" y="27"/>
                    <a:pt x="87" y="16"/>
                    <a:pt x="87" y="16"/>
                  </a:cubicBezTo>
                  <a:cubicBezTo>
                    <a:pt x="87" y="13"/>
                    <a:pt x="87" y="13"/>
                    <a:pt x="87" y="13"/>
                  </a:cubicBezTo>
                  <a:cubicBezTo>
                    <a:pt x="87" y="13"/>
                    <a:pt x="88" y="6"/>
                    <a:pt x="88" y="6"/>
                  </a:cubicBezTo>
                  <a:cubicBezTo>
                    <a:pt x="89" y="3"/>
                    <a:pt x="89" y="3"/>
                    <a:pt x="89" y="3"/>
                  </a:cubicBezTo>
                  <a:cubicBezTo>
                    <a:pt x="89" y="0"/>
                    <a:pt x="87" y="0"/>
                    <a:pt x="86" y="0"/>
                  </a:cubicBezTo>
                  <a:lnTo>
                    <a:pt x="8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35" name="Freeform 9">
              <a:extLst>
                <a:ext uri="{FF2B5EF4-FFF2-40B4-BE49-F238E27FC236}">
                  <a16:creationId xmlns:a16="http://schemas.microsoft.com/office/drawing/2014/main" id="{5E898951-C5EB-4B83-A8D2-16B7645D31D7}"/>
                </a:ext>
              </a:extLst>
            </p:cNvPr>
            <p:cNvSpPr>
              <a:spLocks/>
            </p:cNvSpPr>
            <p:nvPr userDrawn="1"/>
          </p:nvSpPr>
          <p:spPr bwMode="auto">
            <a:xfrm>
              <a:off x="3433" y="2465"/>
              <a:ext cx="106" cy="109"/>
            </a:xfrm>
            <a:custGeom>
              <a:avLst/>
              <a:gdLst>
                <a:gd name="T0" fmla="*/ 138 w 156"/>
                <a:gd name="T1" fmla="*/ 0 h 160"/>
                <a:gd name="T2" fmla="*/ 134 w 156"/>
                <a:gd name="T3" fmla="*/ 0 h 160"/>
                <a:gd name="T4" fmla="*/ 132 w 156"/>
                <a:gd name="T5" fmla="*/ 0 h 160"/>
                <a:gd name="T6" fmla="*/ 113 w 156"/>
                <a:gd name="T7" fmla="*/ 0 h 160"/>
                <a:gd name="T8" fmla="*/ 108 w 156"/>
                <a:gd name="T9" fmla="*/ 3 h 160"/>
                <a:gd name="T10" fmla="*/ 111 w 156"/>
                <a:gd name="T11" fmla="*/ 6 h 160"/>
                <a:gd name="T12" fmla="*/ 118 w 156"/>
                <a:gd name="T13" fmla="*/ 6 h 160"/>
                <a:gd name="T14" fmla="*/ 125 w 156"/>
                <a:gd name="T15" fmla="*/ 16 h 160"/>
                <a:gd name="T16" fmla="*/ 126 w 156"/>
                <a:gd name="T17" fmla="*/ 60 h 160"/>
                <a:gd name="T18" fmla="*/ 126 w 156"/>
                <a:gd name="T19" fmla="*/ 86 h 160"/>
                <a:gd name="T20" fmla="*/ 114 w 156"/>
                <a:gd name="T21" fmla="*/ 135 h 160"/>
                <a:gd name="T22" fmla="*/ 83 w 156"/>
                <a:gd name="T23" fmla="*/ 149 h 160"/>
                <a:gd name="T24" fmla="*/ 54 w 156"/>
                <a:gd name="T25" fmla="*/ 138 h 160"/>
                <a:gd name="T26" fmla="*/ 39 w 156"/>
                <a:gd name="T27" fmla="*/ 89 h 160"/>
                <a:gd name="T28" fmla="*/ 39 w 156"/>
                <a:gd name="T29" fmla="*/ 60 h 160"/>
                <a:gd name="T30" fmla="*/ 39 w 156"/>
                <a:gd name="T31" fmla="*/ 16 h 160"/>
                <a:gd name="T32" fmla="*/ 45 w 156"/>
                <a:gd name="T33" fmla="*/ 6 h 160"/>
                <a:gd name="T34" fmla="*/ 50 w 156"/>
                <a:gd name="T35" fmla="*/ 6 h 160"/>
                <a:gd name="T36" fmla="*/ 53 w 156"/>
                <a:gd name="T37" fmla="*/ 3 h 160"/>
                <a:gd name="T38" fmla="*/ 49 w 156"/>
                <a:gd name="T39" fmla="*/ 0 h 160"/>
                <a:gd name="T40" fmla="*/ 34 w 156"/>
                <a:gd name="T41" fmla="*/ 0 h 160"/>
                <a:gd name="T42" fmla="*/ 28 w 156"/>
                <a:gd name="T43" fmla="*/ 0 h 160"/>
                <a:gd name="T44" fmla="*/ 24 w 156"/>
                <a:gd name="T45" fmla="*/ 0 h 160"/>
                <a:gd name="T46" fmla="*/ 5 w 156"/>
                <a:gd name="T47" fmla="*/ 0 h 160"/>
                <a:gd name="T48" fmla="*/ 0 w 156"/>
                <a:gd name="T49" fmla="*/ 3 h 160"/>
                <a:gd name="T50" fmla="*/ 3 w 156"/>
                <a:gd name="T51" fmla="*/ 6 h 160"/>
                <a:gd name="T52" fmla="*/ 10 w 156"/>
                <a:gd name="T53" fmla="*/ 6 h 160"/>
                <a:gd name="T54" fmla="*/ 17 w 156"/>
                <a:gd name="T55" fmla="*/ 16 h 160"/>
                <a:gd name="T56" fmla="*/ 18 w 156"/>
                <a:gd name="T57" fmla="*/ 60 h 160"/>
                <a:gd name="T58" fmla="*/ 18 w 156"/>
                <a:gd name="T59" fmla="*/ 90 h 160"/>
                <a:gd name="T60" fmla="*/ 36 w 156"/>
                <a:gd name="T61" fmla="*/ 145 h 160"/>
                <a:gd name="T62" fmla="*/ 79 w 156"/>
                <a:gd name="T63" fmla="*/ 160 h 160"/>
                <a:gd name="T64" fmla="*/ 122 w 156"/>
                <a:gd name="T65" fmla="*/ 145 h 160"/>
                <a:gd name="T66" fmla="*/ 142 w 156"/>
                <a:gd name="T67" fmla="*/ 82 h 160"/>
                <a:gd name="T68" fmla="*/ 142 w 156"/>
                <a:gd name="T69" fmla="*/ 60 h 160"/>
                <a:gd name="T70" fmla="*/ 142 w 156"/>
                <a:gd name="T71" fmla="*/ 16 h 160"/>
                <a:gd name="T72" fmla="*/ 148 w 156"/>
                <a:gd name="T73" fmla="*/ 6 h 160"/>
                <a:gd name="T74" fmla="*/ 153 w 156"/>
                <a:gd name="T75" fmla="*/ 6 h 160"/>
                <a:gd name="T76" fmla="*/ 156 w 156"/>
                <a:gd name="T77" fmla="*/ 3 h 160"/>
                <a:gd name="T78" fmla="*/ 152 w 156"/>
                <a:gd name="T79" fmla="*/ 0 h 160"/>
                <a:gd name="T80" fmla="*/ 138 w 156"/>
                <a:gd name="T81"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6" h="160">
                  <a:moveTo>
                    <a:pt x="138" y="0"/>
                  </a:moveTo>
                  <a:cubicBezTo>
                    <a:pt x="134" y="0"/>
                    <a:pt x="134" y="0"/>
                    <a:pt x="134" y="0"/>
                  </a:cubicBezTo>
                  <a:cubicBezTo>
                    <a:pt x="132" y="0"/>
                    <a:pt x="132" y="0"/>
                    <a:pt x="132" y="0"/>
                  </a:cubicBezTo>
                  <a:cubicBezTo>
                    <a:pt x="113" y="0"/>
                    <a:pt x="113" y="0"/>
                    <a:pt x="113" y="0"/>
                  </a:cubicBezTo>
                  <a:cubicBezTo>
                    <a:pt x="112" y="0"/>
                    <a:pt x="108" y="0"/>
                    <a:pt x="108" y="3"/>
                  </a:cubicBezTo>
                  <a:cubicBezTo>
                    <a:pt x="108" y="4"/>
                    <a:pt x="109" y="6"/>
                    <a:pt x="111" y="6"/>
                  </a:cubicBezTo>
                  <a:cubicBezTo>
                    <a:pt x="118" y="6"/>
                    <a:pt x="118" y="6"/>
                    <a:pt x="118" y="6"/>
                  </a:cubicBezTo>
                  <a:cubicBezTo>
                    <a:pt x="124" y="7"/>
                    <a:pt x="125" y="10"/>
                    <a:pt x="125" y="16"/>
                  </a:cubicBezTo>
                  <a:cubicBezTo>
                    <a:pt x="125" y="16"/>
                    <a:pt x="126" y="60"/>
                    <a:pt x="126" y="60"/>
                  </a:cubicBezTo>
                  <a:cubicBezTo>
                    <a:pt x="126" y="86"/>
                    <a:pt x="126" y="86"/>
                    <a:pt x="126" y="86"/>
                  </a:cubicBezTo>
                  <a:cubicBezTo>
                    <a:pt x="126" y="110"/>
                    <a:pt x="122" y="125"/>
                    <a:pt x="114" y="135"/>
                  </a:cubicBezTo>
                  <a:cubicBezTo>
                    <a:pt x="107" y="144"/>
                    <a:pt x="95" y="149"/>
                    <a:pt x="83" y="149"/>
                  </a:cubicBezTo>
                  <a:cubicBezTo>
                    <a:pt x="72" y="149"/>
                    <a:pt x="63" y="147"/>
                    <a:pt x="54" y="138"/>
                  </a:cubicBezTo>
                  <a:cubicBezTo>
                    <a:pt x="46" y="131"/>
                    <a:pt x="39" y="120"/>
                    <a:pt x="39" y="89"/>
                  </a:cubicBezTo>
                  <a:cubicBezTo>
                    <a:pt x="39" y="60"/>
                    <a:pt x="39" y="60"/>
                    <a:pt x="39" y="60"/>
                  </a:cubicBezTo>
                  <a:cubicBezTo>
                    <a:pt x="39" y="16"/>
                    <a:pt x="39" y="16"/>
                    <a:pt x="39" y="16"/>
                  </a:cubicBezTo>
                  <a:cubicBezTo>
                    <a:pt x="40" y="9"/>
                    <a:pt x="41" y="7"/>
                    <a:pt x="45" y="6"/>
                  </a:cubicBezTo>
                  <a:cubicBezTo>
                    <a:pt x="45" y="6"/>
                    <a:pt x="50" y="6"/>
                    <a:pt x="50" y="6"/>
                  </a:cubicBezTo>
                  <a:cubicBezTo>
                    <a:pt x="52" y="6"/>
                    <a:pt x="53" y="4"/>
                    <a:pt x="53" y="3"/>
                  </a:cubicBezTo>
                  <a:cubicBezTo>
                    <a:pt x="53" y="0"/>
                    <a:pt x="50" y="0"/>
                    <a:pt x="49" y="0"/>
                  </a:cubicBezTo>
                  <a:cubicBezTo>
                    <a:pt x="34" y="0"/>
                    <a:pt x="34" y="0"/>
                    <a:pt x="34" y="0"/>
                  </a:cubicBezTo>
                  <a:cubicBezTo>
                    <a:pt x="28" y="0"/>
                    <a:pt x="28" y="0"/>
                    <a:pt x="28" y="0"/>
                  </a:cubicBezTo>
                  <a:cubicBezTo>
                    <a:pt x="24" y="0"/>
                    <a:pt x="24" y="0"/>
                    <a:pt x="24" y="0"/>
                  </a:cubicBezTo>
                  <a:cubicBezTo>
                    <a:pt x="5" y="0"/>
                    <a:pt x="5" y="0"/>
                    <a:pt x="5" y="0"/>
                  </a:cubicBezTo>
                  <a:cubicBezTo>
                    <a:pt x="4" y="0"/>
                    <a:pt x="0" y="0"/>
                    <a:pt x="0" y="3"/>
                  </a:cubicBezTo>
                  <a:cubicBezTo>
                    <a:pt x="0" y="4"/>
                    <a:pt x="1" y="6"/>
                    <a:pt x="3" y="6"/>
                  </a:cubicBezTo>
                  <a:cubicBezTo>
                    <a:pt x="10" y="6"/>
                    <a:pt x="10" y="6"/>
                    <a:pt x="10" y="6"/>
                  </a:cubicBezTo>
                  <a:cubicBezTo>
                    <a:pt x="15" y="7"/>
                    <a:pt x="17" y="10"/>
                    <a:pt x="17" y="16"/>
                  </a:cubicBezTo>
                  <a:cubicBezTo>
                    <a:pt x="18" y="60"/>
                    <a:pt x="18" y="60"/>
                    <a:pt x="18" y="60"/>
                  </a:cubicBezTo>
                  <a:cubicBezTo>
                    <a:pt x="18" y="90"/>
                    <a:pt x="18" y="90"/>
                    <a:pt x="18" y="90"/>
                  </a:cubicBezTo>
                  <a:cubicBezTo>
                    <a:pt x="18" y="123"/>
                    <a:pt x="28" y="137"/>
                    <a:pt x="36" y="145"/>
                  </a:cubicBezTo>
                  <a:cubicBezTo>
                    <a:pt x="50" y="158"/>
                    <a:pt x="69" y="160"/>
                    <a:pt x="79" y="160"/>
                  </a:cubicBezTo>
                  <a:cubicBezTo>
                    <a:pt x="90" y="160"/>
                    <a:pt x="107" y="159"/>
                    <a:pt x="122" y="145"/>
                  </a:cubicBezTo>
                  <a:cubicBezTo>
                    <a:pt x="140" y="129"/>
                    <a:pt x="142" y="103"/>
                    <a:pt x="142" y="82"/>
                  </a:cubicBezTo>
                  <a:cubicBezTo>
                    <a:pt x="142" y="60"/>
                    <a:pt x="142" y="60"/>
                    <a:pt x="142" y="60"/>
                  </a:cubicBezTo>
                  <a:cubicBezTo>
                    <a:pt x="142" y="16"/>
                    <a:pt x="142" y="16"/>
                    <a:pt x="142" y="16"/>
                  </a:cubicBezTo>
                  <a:cubicBezTo>
                    <a:pt x="143" y="9"/>
                    <a:pt x="144" y="7"/>
                    <a:pt x="148" y="6"/>
                  </a:cubicBezTo>
                  <a:cubicBezTo>
                    <a:pt x="149" y="6"/>
                    <a:pt x="153" y="6"/>
                    <a:pt x="153" y="6"/>
                  </a:cubicBezTo>
                  <a:cubicBezTo>
                    <a:pt x="155" y="6"/>
                    <a:pt x="156" y="4"/>
                    <a:pt x="156" y="3"/>
                  </a:cubicBezTo>
                  <a:cubicBezTo>
                    <a:pt x="156" y="0"/>
                    <a:pt x="153" y="0"/>
                    <a:pt x="152" y="0"/>
                  </a:cubicBezTo>
                  <a:lnTo>
                    <a:pt x="13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36" name="Freeform 10">
              <a:extLst>
                <a:ext uri="{FF2B5EF4-FFF2-40B4-BE49-F238E27FC236}">
                  <a16:creationId xmlns:a16="http://schemas.microsoft.com/office/drawing/2014/main" id="{BFA480E4-F894-4BFB-B82D-99C8CEF8FCEF}"/>
                </a:ext>
              </a:extLst>
            </p:cNvPr>
            <p:cNvSpPr>
              <a:spLocks/>
            </p:cNvSpPr>
            <p:nvPr userDrawn="1"/>
          </p:nvSpPr>
          <p:spPr bwMode="auto">
            <a:xfrm>
              <a:off x="3553" y="2463"/>
              <a:ext cx="114" cy="110"/>
            </a:xfrm>
            <a:custGeom>
              <a:avLst/>
              <a:gdLst>
                <a:gd name="T0" fmla="*/ 17 w 168"/>
                <a:gd name="T1" fmla="*/ 12 h 162"/>
                <a:gd name="T2" fmla="*/ 17 w 168"/>
                <a:gd name="T3" fmla="*/ 129 h 162"/>
                <a:gd name="T4" fmla="*/ 12 w 168"/>
                <a:gd name="T5" fmla="*/ 153 h 162"/>
                <a:gd name="T6" fmla="*/ 4 w 168"/>
                <a:gd name="T7" fmla="*/ 154 h 162"/>
                <a:gd name="T8" fmla="*/ 0 w 168"/>
                <a:gd name="T9" fmla="*/ 157 h 162"/>
                <a:gd name="T10" fmla="*/ 5 w 168"/>
                <a:gd name="T11" fmla="*/ 160 h 162"/>
                <a:gd name="T12" fmla="*/ 22 w 168"/>
                <a:gd name="T13" fmla="*/ 160 h 162"/>
                <a:gd name="T14" fmla="*/ 25 w 168"/>
                <a:gd name="T15" fmla="*/ 160 h 162"/>
                <a:gd name="T16" fmla="*/ 28 w 168"/>
                <a:gd name="T17" fmla="*/ 160 h 162"/>
                <a:gd name="T18" fmla="*/ 46 w 168"/>
                <a:gd name="T19" fmla="*/ 160 h 162"/>
                <a:gd name="T20" fmla="*/ 52 w 168"/>
                <a:gd name="T21" fmla="*/ 157 h 162"/>
                <a:gd name="T22" fmla="*/ 49 w 168"/>
                <a:gd name="T23" fmla="*/ 154 h 162"/>
                <a:gd name="T24" fmla="*/ 39 w 168"/>
                <a:gd name="T25" fmla="*/ 153 h 162"/>
                <a:gd name="T26" fmla="*/ 32 w 168"/>
                <a:gd name="T27" fmla="*/ 131 h 162"/>
                <a:gd name="T28" fmla="*/ 29 w 168"/>
                <a:gd name="T29" fmla="*/ 37 h 162"/>
                <a:gd name="T30" fmla="*/ 80 w 168"/>
                <a:gd name="T31" fmla="*/ 93 h 162"/>
                <a:gd name="T32" fmla="*/ 133 w 168"/>
                <a:gd name="T33" fmla="*/ 148 h 162"/>
                <a:gd name="T34" fmla="*/ 149 w 168"/>
                <a:gd name="T35" fmla="*/ 162 h 162"/>
                <a:gd name="T36" fmla="*/ 153 w 168"/>
                <a:gd name="T37" fmla="*/ 146 h 162"/>
                <a:gd name="T38" fmla="*/ 153 w 168"/>
                <a:gd name="T39" fmla="*/ 26 h 162"/>
                <a:gd name="T40" fmla="*/ 159 w 168"/>
                <a:gd name="T41" fmla="*/ 9 h 162"/>
                <a:gd name="T42" fmla="*/ 164 w 168"/>
                <a:gd name="T43" fmla="*/ 9 h 162"/>
                <a:gd name="T44" fmla="*/ 168 w 168"/>
                <a:gd name="T45" fmla="*/ 6 h 162"/>
                <a:gd name="T46" fmla="*/ 163 w 168"/>
                <a:gd name="T47" fmla="*/ 3 h 162"/>
                <a:gd name="T48" fmla="*/ 149 w 168"/>
                <a:gd name="T49" fmla="*/ 3 h 162"/>
                <a:gd name="T50" fmla="*/ 145 w 168"/>
                <a:gd name="T51" fmla="*/ 3 h 162"/>
                <a:gd name="T52" fmla="*/ 141 w 168"/>
                <a:gd name="T53" fmla="*/ 3 h 162"/>
                <a:gd name="T54" fmla="*/ 124 w 168"/>
                <a:gd name="T55" fmla="*/ 3 h 162"/>
                <a:gd name="T56" fmla="*/ 118 w 168"/>
                <a:gd name="T57" fmla="*/ 6 h 162"/>
                <a:gd name="T58" fmla="*/ 121 w 168"/>
                <a:gd name="T59" fmla="*/ 9 h 162"/>
                <a:gd name="T60" fmla="*/ 131 w 168"/>
                <a:gd name="T61" fmla="*/ 10 h 162"/>
                <a:gd name="T62" fmla="*/ 138 w 168"/>
                <a:gd name="T63" fmla="*/ 28 h 162"/>
                <a:gd name="T64" fmla="*/ 140 w 168"/>
                <a:gd name="T65" fmla="*/ 127 h 162"/>
                <a:gd name="T66" fmla="*/ 125 w 168"/>
                <a:gd name="T67" fmla="*/ 111 h 162"/>
                <a:gd name="T68" fmla="*/ 94 w 168"/>
                <a:gd name="T69" fmla="*/ 77 h 162"/>
                <a:gd name="T70" fmla="*/ 27 w 168"/>
                <a:gd name="T71" fmla="*/ 5 h 162"/>
                <a:gd name="T72" fmla="*/ 21 w 168"/>
                <a:gd name="T73" fmla="*/ 0 h 162"/>
                <a:gd name="T74" fmla="*/ 17 w 168"/>
                <a:gd name="T75" fmla="*/ 1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8" h="162">
                  <a:moveTo>
                    <a:pt x="17" y="12"/>
                  </a:moveTo>
                  <a:cubicBezTo>
                    <a:pt x="17" y="129"/>
                    <a:pt x="17" y="129"/>
                    <a:pt x="17" y="129"/>
                  </a:cubicBezTo>
                  <a:cubicBezTo>
                    <a:pt x="17" y="147"/>
                    <a:pt x="16" y="152"/>
                    <a:pt x="12" y="153"/>
                  </a:cubicBezTo>
                  <a:cubicBezTo>
                    <a:pt x="11" y="153"/>
                    <a:pt x="4" y="154"/>
                    <a:pt x="4" y="154"/>
                  </a:cubicBezTo>
                  <a:cubicBezTo>
                    <a:pt x="1" y="154"/>
                    <a:pt x="0" y="156"/>
                    <a:pt x="0" y="157"/>
                  </a:cubicBezTo>
                  <a:cubicBezTo>
                    <a:pt x="0" y="160"/>
                    <a:pt x="4" y="160"/>
                    <a:pt x="5" y="160"/>
                  </a:cubicBezTo>
                  <a:cubicBezTo>
                    <a:pt x="22" y="160"/>
                    <a:pt x="22" y="160"/>
                    <a:pt x="22" y="160"/>
                  </a:cubicBezTo>
                  <a:cubicBezTo>
                    <a:pt x="25" y="160"/>
                    <a:pt x="25" y="160"/>
                    <a:pt x="25" y="160"/>
                  </a:cubicBezTo>
                  <a:cubicBezTo>
                    <a:pt x="28" y="160"/>
                    <a:pt x="28" y="160"/>
                    <a:pt x="28" y="160"/>
                  </a:cubicBezTo>
                  <a:cubicBezTo>
                    <a:pt x="46" y="160"/>
                    <a:pt x="46" y="160"/>
                    <a:pt x="46" y="160"/>
                  </a:cubicBezTo>
                  <a:cubicBezTo>
                    <a:pt x="48" y="160"/>
                    <a:pt x="52" y="160"/>
                    <a:pt x="52" y="157"/>
                  </a:cubicBezTo>
                  <a:cubicBezTo>
                    <a:pt x="52" y="156"/>
                    <a:pt x="51" y="154"/>
                    <a:pt x="49" y="154"/>
                  </a:cubicBezTo>
                  <a:cubicBezTo>
                    <a:pt x="39" y="153"/>
                    <a:pt x="39" y="153"/>
                    <a:pt x="39" y="153"/>
                  </a:cubicBezTo>
                  <a:cubicBezTo>
                    <a:pt x="35" y="152"/>
                    <a:pt x="32" y="148"/>
                    <a:pt x="32" y="131"/>
                  </a:cubicBezTo>
                  <a:cubicBezTo>
                    <a:pt x="32" y="131"/>
                    <a:pt x="30" y="45"/>
                    <a:pt x="29" y="37"/>
                  </a:cubicBezTo>
                  <a:cubicBezTo>
                    <a:pt x="34" y="43"/>
                    <a:pt x="80" y="93"/>
                    <a:pt x="80" y="93"/>
                  </a:cubicBezTo>
                  <a:cubicBezTo>
                    <a:pt x="102" y="117"/>
                    <a:pt x="131" y="146"/>
                    <a:pt x="133" y="148"/>
                  </a:cubicBezTo>
                  <a:cubicBezTo>
                    <a:pt x="145" y="160"/>
                    <a:pt x="147" y="162"/>
                    <a:pt x="149" y="162"/>
                  </a:cubicBezTo>
                  <a:cubicBezTo>
                    <a:pt x="152" y="162"/>
                    <a:pt x="153" y="159"/>
                    <a:pt x="153" y="146"/>
                  </a:cubicBezTo>
                  <a:cubicBezTo>
                    <a:pt x="153" y="146"/>
                    <a:pt x="153" y="26"/>
                    <a:pt x="153" y="26"/>
                  </a:cubicBezTo>
                  <a:cubicBezTo>
                    <a:pt x="153" y="13"/>
                    <a:pt x="154" y="10"/>
                    <a:pt x="159" y="9"/>
                  </a:cubicBezTo>
                  <a:cubicBezTo>
                    <a:pt x="159" y="9"/>
                    <a:pt x="164" y="9"/>
                    <a:pt x="164" y="9"/>
                  </a:cubicBezTo>
                  <a:cubicBezTo>
                    <a:pt x="167" y="9"/>
                    <a:pt x="168" y="7"/>
                    <a:pt x="168" y="6"/>
                  </a:cubicBezTo>
                  <a:cubicBezTo>
                    <a:pt x="168" y="3"/>
                    <a:pt x="164" y="3"/>
                    <a:pt x="163" y="3"/>
                  </a:cubicBezTo>
                  <a:cubicBezTo>
                    <a:pt x="149" y="3"/>
                    <a:pt x="149" y="3"/>
                    <a:pt x="149" y="3"/>
                  </a:cubicBezTo>
                  <a:cubicBezTo>
                    <a:pt x="145" y="3"/>
                    <a:pt x="145" y="3"/>
                    <a:pt x="145" y="3"/>
                  </a:cubicBezTo>
                  <a:cubicBezTo>
                    <a:pt x="141" y="3"/>
                    <a:pt x="141" y="3"/>
                    <a:pt x="141" y="3"/>
                  </a:cubicBezTo>
                  <a:cubicBezTo>
                    <a:pt x="124" y="3"/>
                    <a:pt x="124" y="3"/>
                    <a:pt x="124" y="3"/>
                  </a:cubicBezTo>
                  <a:cubicBezTo>
                    <a:pt x="122" y="3"/>
                    <a:pt x="118" y="3"/>
                    <a:pt x="118" y="6"/>
                  </a:cubicBezTo>
                  <a:cubicBezTo>
                    <a:pt x="118" y="8"/>
                    <a:pt x="119" y="9"/>
                    <a:pt x="121" y="9"/>
                  </a:cubicBezTo>
                  <a:cubicBezTo>
                    <a:pt x="131" y="10"/>
                    <a:pt x="131" y="10"/>
                    <a:pt x="131" y="10"/>
                  </a:cubicBezTo>
                  <a:cubicBezTo>
                    <a:pt x="136" y="11"/>
                    <a:pt x="138" y="14"/>
                    <a:pt x="138" y="28"/>
                  </a:cubicBezTo>
                  <a:cubicBezTo>
                    <a:pt x="138" y="28"/>
                    <a:pt x="140" y="108"/>
                    <a:pt x="140" y="127"/>
                  </a:cubicBezTo>
                  <a:cubicBezTo>
                    <a:pt x="136" y="123"/>
                    <a:pt x="125" y="111"/>
                    <a:pt x="125" y="111"/>
                  </a:cubicBezTo>
                  <a:cubicBezTo>
                    <a:pt x="94" y="77"/>
                    <a:pt x="94" y="77"/>
                    <a:pt x="94" y="77"/>
                  </a:cubicBezTo>
                  <a:cubicBezTo>
                    <a:pt x="27" y="5"/>
                    <a:pt x="27" y="5"/>
                    <a:pt x="27" y="5"/>
                  </a:cubicBezTo>
                  <a:cubicBezTo>
                    <a:pt x="24" y="2"/>
                    <a:pt x="22" y="0"/>
                    <a:pt x="21" y="0"/>
                  </a:cubicBezTo>
                  <a:cubicBezTo>
                    <a:pt x="17" y="0"/>
                    <a:pt x="17" y="4"/>
                    <a:pt x="17" y="1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37" name="Freeform 11">
              <a:extLst>
                <a:ext uri="{FF2B5EF4-FFF2-40B4-BE49-F238E27FC236}">
                  <a16:creationId xmlns:a16="http://schemas.microsoft.com/office/drawing/2014/main" id="{D3190D5E-F207-4CD9-B0B9-790E48047249}"/>
                </a:ext>
              </a:extLst>
            </p:cNvPr>
            <p:cNvSpPr>
              <a:spLocks/>
            </p:cNvSpPr>
            <p:nvPr userDrawn="1"/>
          </p:nvSpPr>
          <p:spPr bwMode="auto">
            <a:xfrm>
              <a:off x="3686" y="2465"/>
              <a:ext cx="38" cy="107"/>
            </a:xfrm>
            <a:custGeom>
              <a:avLst/>
              <a:gdLst>
                <a:gd name="T0" fmla="*/ 29 w 56"/>
                <a:gd name="T1" fmla="*/ 0 h 157"/>
                <a:gd name="T2" fmla="*/ 26 w 56"/>
                <a:gd name="T3" fmla="*/ 0 h 157"/>
                <a:gd name="T4" fmla="*/ 23 w 56"/>
                <a:gd name="T5" fmla="*/ 0 h 157"/>
                <a:gd name="T6" fmla="*/ 5 w 56"/>
                <a:gd name="T7" fmla="*/ 0 h 157"/>
                <a:gd name="T8" fmla="*/ 0 w 56"/>
                <a:gd name="T9" fmla="*/ 3 h 157"/>
                <a:gd name="T10" fmla="*/ 4 w 56"/>
                <a:gd name="T11" fmla="*/ 6 h 157"/>
                <a:gd name="T12" fmla="*/ 10 w 56"/>
                <a:gd name="T13" fmla="*/ 6 h 157"/>
                <a:gd name="T14" fmla="*/ 15 w 56"/>
                <a:gd name="T15" fmla="*/ 16 h 157"/>
                <a:gd name="T16" fmla="*/ 16 w 56"/>
                <a:gd name="T17" fmla="*/ 60 h 157"/>
                <a:gd name="T18" fmla="*/ 16 w 56"/>
                <a:gd name="T19" fmla="*/ 96 h 157"/>
                <a:gd name="T20" fmla="*/ 15 w 56"/>
                <a:gd name="T21" fmla="*/ 141 h 157"/>
                <a:gd name="T22" fmla="*/ 10 w 56"/>
                <a:gd name="T23" fmla="*/ 150 h 157"/>
                <a:gd name="T24" fmla="*/ 4 w 56"/>
                <a:gd name="T25" fmla="*/ 151 h 157"/>
                <a:gd name="T26" fmla="*/ 1 w 56"/>
                <a:gd name="T27" fmla="*/ 154 h 157"/>
                <a:gd name="T28" fmla="*/ 6 w 56"/>
                <a:gd name="T29" fmla="*/ 157 h 157"/>
                <a:gd name="T30" fmla="*/ 22 w 56"/>
                <a:gd name="T31" fmla="*/ 157 h 157"/>
                <a:gd name="T32" fmla="*/ 26 w 56"/>
                <a:gd name="T33" fmla="*/ 157 h 157"/>
                <a:gd name="T34" fmla="*/ 28 w 56"/>
                <a:gd name="T35" fmla="*/ 157 h 157"/>
                <a:gd name="T36" fmla="*/ 51 w 56"/>
                <a:gd name="T37" fmla="*/ 157 h 157"/>
                <a:gd name="T38" fmla="*/ 56 w 56"/>
                <a:gd name="T39" fmla="*/ 154 h 157"/>
                <a:gd name="T40" fmla="*/ 53 w 56"/>
                <a:gd name="T41" fmla="*/ 151 h 157"/>
                <a:gd name="T42" fmla="*/ 44 w 56"/>
                <a:gd name="T43" fmla="*/ 150 h 157"/>
                <a:gd name="T44" fmla="*/ 37 w 56"/>
                <a:gd name="T45" fmla="*/ 141 h 157"/>
                <a:gd name="T46" fmla="*/ 36 w 56"/>
                <a:gd name="T47" fmla="*/ 96 h 157"/>
                <a:gd name="T48" fmla="*/ 36 w 56"/>
                <a:gd name="T49" fmla="*/ 60 h 157"/>
                <a:gd name="T50" fmla="*/ 36 w 56"/>
                <a:gd name="T51" fmla="*/ 16 h 157"/>
                <a:gd name="T52" fmla="*/ 43 w 56"/>
                <a:gd name="T53" fmla="*/ 6 h 157"/>
                <a:gd name="T54" fmla="*/ 47 w 56"/>
                <a:gd name="T55" fmla="*/ 6 h 157"/>
                <a:gd name="T56" fmla="*/ 51 w 56"/>
                <a:gd name="T57" fmla="*/ 3 h 157"/>
                <a:gd name="T58" fmla="*/ 46 w 56"/>
                <a:gd name="T59" fmla="*/ 0 h 157"/>
                <a:gd name="T60" fmla="*/ 29 w 56"/>
                <a:gd name="T61"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6" h="157">
                  <a:moveTo>
                    <a:pt x="29" y="0"/>
                  </a:moveTo>
                  <a:cubicBezTo>
                    <a:pt x="26" y="0"/>
                    <a:pt x="26" y="0"/>
                    <a:pt x="26" y="0"/>
                  </a:cubicBezTo>
                  <a:cubicBezTo>
                    <a:pt x="23" y="0"/>
                    <a:pt x="23" y="0"/>
                    <a:pt x="23" y="0"/>
                  </a:cubicBezTo>
                  <a:cubicBezTo>
                    <a:pt x="5" y="0"/>
                    <a:pt x="5" y="0"/>
                    <a:pt x="5" y="0"/>
                  </a:cubicBezTo>
                  <a:cubicBezTo>
                    <a:pt x="4" y="0"/>
                    <a:pt x="0" y="0"/>
                    <a:pt x="0" y="3"/>
                  </a:cubicBezTo>
                  <a:cubicBezTo>
                    <a:pt x="0" y="4"/>
                    <a:pt x="2" y="6"/>
                    <a:pt x="4" y="6"/>
                  </a:cubicBezTo>
                  <a:cubicBezTo>
                    <a:pt x="10" y="6"/>
                    <a:pt x="10" y="6"/>
                    <a:pt x="10" y="6"/>
                  </a:cubicBezTo>
                  <a:cubicBezTo>
                    <a:pt x="13" y="7"/>
                    <a:pt x="15" y="9"/>
                    <a:pt x="15" y="16"/>
                  </a:cubicBezTo>
                  <a:cubicBezTo>
                    <a:pt x="15" y="16"/>
                    <a:pt x="16" y="60"/>
                    <a:pt x="16" y="60"/>
                  </a:cubicBezTo>
                  <a:cubicBezTo>
                    <a:pt x="16" y="96"/>
                    <a:pt x="16" y="96"/>
                    <a:pt x="16" y="96"/>
                  </a:cubicBezTo>
                  <a:cubicBezTo>
                    <a:pt x="16" y="116"/>
                    <a:pt x="16" y="132"/>
                    <a:pt x="15" y="141"/>
                  </a:cubicBezTo>
                  <a:cubicBezTo>
                    <a:pt x="14" y="147"/>
                    <a:pt x="13" y="150"/>
                    <a:pt x="10" y="150"/>
                  </a:cubicBezTo>
                  <a:cubicBezTo>
                    <a:pt x="10" y="150"/>
                    <a:pt x="4" y="151"/>
                    <a:pt x="4" y="151"/>
                  </a:cubicBezTo>
                  <a:cubicBezTo>
                    <a:pt x="2" y="151"/>
                    <a:pt x="1" y="153"/>
                    <a:pt x="1" y="154"/>
                  </a:cubicBezTo>
                  <a:cubicBezTo>
                    <a:pt x="1" y="157"/>
                    <a:pt x="5" y="157"/>
                    <a:pt x="6" y="157"/>
                  </a:cubicBezTo>
                  <a:cubicBezTo>
                    <a:pt x="22" y="157"/>
                    <a:pt x="22" y="157"/>
                    <a:pt x="22" y="157"/>
                  </a:cubicBezTo>
                  <a:cubicBezTo>
                    <a:pt x="26" y="157"/>
                    <a:pt x="26" y="157"/>
                    <a:pt x="26" y="157"/>
                  </a:cubicBezTo>
                  <a:cubicBezTo>
                    <a:pt x="28" y="157"/>
                    <a:pt x="28" y="157"/>
                    <a:pt x="28" y="157"/>
                  </a:cubicBezTo>
                  <a:cubicBezTo>
                    <a:pt x="51" y="157"/>
                    <a:pt x="51" y="157"/>
                    <a:pt x="51" y="157"/>
                  </a:cubicBezTo>
                  <a:cubicBezTo>
                    <a:pt x="55" y="157"/>
                    <a:pt x="56" y="155"/>
                    <a:pt x="56" y="154"/>
                  </a:cubicBezTo>
                  <a:cubicBezTo>
                    <a:pt x="56" y="153"/>
                    <a:pt x="55" y="151"/>
                    <a:pt x="53" y="151"/>
                  </a:cubicBezTo>
                  <a:cubicBezTo>
                    <a:pt x="44" y="150"/>
                    <a:pt x="44" y="150"/>
                    <a:pt x="44" y="150"/>
                  </a:cubicBezTo>
                  <a:cubicBezTo>
                    <a:pt x="39" y="150"/>
                    <a:pt x="38" y="147"/>
                    <a:pt x="37" y="141"/>
                  </a:cubicBezTo>
                  <a:cubicBezTo>
                    <a:pt x="36" y="132"/>
                    <a:pt x="36" y="116"/>
                    <a:pt x="36" y="96"/>
                  </a:cubicBezTo>
                  <a:cubicBezTo>
                    <a:pt x="36" y="60"/>
                    <a:pt x="36" y="60"/>
                    <a:pt x="36" y="60"/>
                  </a:cubicBezTo>
                  <a:cubicBezTo>
                    <a:pt x="36" y="16"/>
                    <a:pt x="36" y="16"/>
                    <a:pt x="36" y="16"/>
                  </a:cubicBezTo>
                  <a:cubicBezTo>
                    <a:pt x="37" y="10"/>
                    <a:pt x="38" y="7"/>
                    <a:pt x="43" y="6"/>
                  </a:cubicBezTo>
                  <a:cubicBezTo>
                    <a:pt x="43" y="6"/>
                    <a:pt x="47" y="6"/>
                    <a:pt x="47" y="6"/>
                  </a:cubicBezTo>
                  <a:cubicBezTo>
                    <a:pt x="49" y="6"/>
                    <a:pt x="51" y="4"/>
                    <a:pt x="51" y="3"/>
                  </a:cubicBezTo>
                  <a:cubicBezTo>
                    <a:pt x="51" y="0"/>
                    <a:pt x="47" y="0"/>
                    <a:pt x="46" y="0"/>
                  </a:cubicBez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38" name="Freeform 12">
              <a:extLst>
                <a:ext uri="{FF2B5EF4-FFF2-40B4-BE49-F238E27FC236}">
                  <a16:creationId xmlns:a16="http://schemas.microsoft.com/office/drawing/2014/main" id="{93786209-7857-466A-86D1-A8269FDF2127}"/>
                </a:ext>
              </a:extLst>
            </p:cNvPr>
            <p:cNvSpPr>
              <a:spLocks/>
            </p:cNvSpPr>
            <p:nvPr userDrawn="1"/>
          </p:nvSpPr>
          <p:spPr bwMode="auto">
            <a:xfrm>
              <a:off x="3730" y="2465"/>
              <a:ext cx="112" cy="109"/>
            </a:xfrm>
            <a:custGeom>
              <a:avLst/>
              <a:gdLst>
                <a:gd name="T0" fmla="*/ 148 w 166"/>
                <a:gd name="T1" fmla="*/ 0 h 160"/>
                <a:gd name="T2" fmla="*/ 145 w 166"/>
                <a:gd name="T3" fmla="*/ 0 h 160"/>
                <a:gd name="T4" fmla="*/ 140 w 166"/>
                <a:gd name="T5" fmla="*/ 0 h 160"/>
                <a:gd name="T6" fmla="*/ 125 w 166"/>
                <a:gd name="T7" fmla="*/ 0 h 160"/>
                <a:gd name="T8" fmla="*/ 119 w 166"/>
                <a:gd name="T9" fmla="*/ 3 h 160"/>
                <a:gd name="T10" fmla="*/ 123 w 166"/>
                <a:gd name="T11" fmla="*/ 6 h 160"/>
                <a:gd name="T12" fmla="*/ 130 w 166"/>
                <a:gd name="T13" fmla="*/ 6 h 160"/>
                <a:gd name="T14" fmla="*/ 131 w 166"/>
                <a:gd name="T15" fmla="*/ 10 h 160"/>
                <a:gd name="T16" fmla="*/ 130 w 166"/>
                <a:gd name="T17" fmla="*/ 17 h 160"/>
                <a:gd name="T18" fmla="*/ 88 w 166"/>
                <a:gd name="T19" fmla="*/ 127 h 160"/>
                <a:gd name="T20" fmla="*/ 50 w 166"/>
                <a:gd name="T21" fmla="*/ 26 h 160"/>
                <a:gd name="T22" fmla="*/ 44 w 166"/>
                <a:gd name="T23" fmla="*/ 9 h 160"/>
                <a:gd name="T24" fmla="*/ 46 w 166"/>
                <a:gd name="T25" fmla="*/ 7 h 160"/>
                <a:gd name="T26" fmla="*/ 53 w 166"/>
                <a:gd name="T27" fmla="*/ 6 h 160"/>
                <a:gd name="T28" fmla="*/ 57 w 166"/>
                <a:gd name="T29" fmla="*/ 3 h 160"/>
                <a:gd name="T30" fmla="*/ 50 w 166"/>
                <a:gd name="T31" fmla="*/ 0 h 160"/>
                <a:gd name="T32" fmla="*/ 35 w 166"/>
                <a:gd name="T33" fmla="*/ 0 h 160"/>
                <a:gd name="T34" fmla="*/ 31 w 166"/>
                <a:gd name="T35" fmla="*/ 0 h 160"/>
                <a:gd name="T36" fmla="*/ 26 w 166"/>
                <a:gd name="T37" fmla="*/ 0 h 160"/>
                <a:gd name="T38" fmla="*/ 7 w 166"/>
                <a:gd name="T39" fmla="*/ 0 h 160"/>
                <a:gd name="T40" fmla="*/ 0 w 166"/>
                <a:gd name="T41" fmla="*/ 3 h 160"/>
                <a:gd name="T42" fmla="*/ 3 w 166"/>
                <a:gd name="T43" fmla="*/ 6 h 160"/>
                <a:gd name="T44" fmla="*/ 10 w 166"/>
                <a:gd name="T45" fmla="*/ 6 h 160"/>
                <a:gd name="T46" fmla="*/ 24 w 166"/>
                <a:gd name="T47" fmla="*/ 21 h 160"/>
                <a:gd name="T48" fmla="*/ 75 w 166"/>
                <a:gd name="T49" fmla="*/ 148 h 160"/>
                <a:gd name="T50" fmla="*/ 83 w 166"/>
                <a:gd name="T51" fmla="*/ 160 h 160"/>
                <a:gd name="T52" fmla="*/ 89 w 166"/>
                <a:gd name="T53" fmla="*/ 151 h 160"/>
                <a:gd name="T54" fmla="*/ 93 w 166"/>
                <a:gd name="T55" fmla="*/ 144 h 160"/>
                <a:gd name="T56" fmla="*/ 118 w 166"/>
                <a:gd name="T57" fmla="*/ 84 h 160"/>
                <a:gd name="T58" fmla="*/ 130 w 166"/>
                <a:gd name="T59" fmla="*/ 55 h 160"/>
                <a:gd name="T60" fmla="*/ 142 w 166"/>
                <a:gd name="T61" fmla="*/ 26 h 160"/>
                <a:gd name="T62" fmla="*/ 153 w 166"/>
                <a:gd name="T63" fmla="*/ 8 h 160"/>
                <a:gd name="T64" fmla="*/ 162 w 166"/>
                <a:gd name="T65" fmla="*/ 6 h 160"/>
                <a:gd name="T66" fmla="*/ 166 w 166"/>
                <a:gd name="T67" fmla="*/ 3 h 160"/>
                <a:gd name="T68" fmla="*/ 161 w 166"/>
                <a:gd name="T69" fmla="*/ 0 h 160"/>
                <a:gd name="T70" fmla="*/ 148 w 166"/>
                <a:gd name="T71"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6" h="160">
                  <a:moveTo>
                    <a:pt x="148" y="0"/>
                  </a:moveTo>
                  <a:cubicBezTo>
                    <a:pt x="145" y="0"/>
                    <a:pt x="145" y="0"/>
                    <a:pt x="145" y="0"/>
                  </a:cubicBezTo>
                  <a:cubicBezTo>
                    <a:pt x="140" y="0"/>
                    <a:pt x="140" y="0"/>
                    <a:pt x="140" y="0"/>
                  </a:cubicBezTo>
                  <a:cubicBezTo>
                    <a:pt x="125" y="0"/>
                    <a:pt x="125" y="0"/>
                    <a:pt x="125" y="0"/>
                  </a:cubicBezTo>
                  <a:cubicBezTo>
                    <a:pt x="123" y="0"/>
                    <a:pt x="119" y="0"/>
                    <a:pt x="119" y="3"/>
                  </a:cubicBezTo>
                  <a:cubicBezTo>
                    <a:pt x="119" y="4"/>
                    <a:pt x="119" y="6"/>
                    <a:pt x="123" y="6"/>
                  </a:cubicBezTo>
                  <a:cubicBezTo>
                    <a:pt x="130" y="6"/>
                    <a:pt x="130" y="6"/>
                    <a:pt x="130" y="6"/>
                  </a:cubicBezTo>
                  <a:cubicBezTo>
                    <a:pt x="131" y="7"/>
                    <a:pt x="131" y="9"/>
                    <a:pt x="131" y="10"/>
                  </a:cubicBezTo>
                  <a:cubicBezTo>
                    <a:pt x="130" y="17"/>
                    <a:pt x="130" y="17"/>
                    <a:pt x="130" y="17"/>
                  </a:cubicBezTo>
                  <a:cubicBezTo>
                    <a:pt x="126" y="30"/>
                    <a:pt x="100" y="97"/>
                    <a:pt x="88" y="127"/>
                  </a:cubicBezTo>
                  <a:cubicBezTo>
                    <a:pt x="85" y="120"/>
                    <a:pt x="50" y="26"/>
                    <a:pt x="50" y="26"/>
                  </a:cubicBezTo>
                  <a:cubicBezTo>
                    <a:pt x="47" y="18"/>
                    <a:pt x="44" y="12"/>
                    <a:pt x="44" y="9"/>
                  </a:cubicBezTo>
                  <a:cubicBezTo>
                    <a:pt x="44" y="8"/>
                    <a:pt x="45" y="7"/>
                    <a:pt x="46" y="7"/>
                  </a:cubicBezTo>
                  <a:cubicBezTo>
                    <a:pt x="53" y="6"/>
                    <a:pt x="53" y="6"/>
                    <a:pt x="53" y="6"/>
                  </a:cubicBezTo>
                  <a:cubicBezTo>
                    <a:pt x="56" y="6"/>
                    <a:pt x="57" y="4"/>
                    <a:pt x="57" y="3"/>
                  </a:cubicBezTo>
                  <a:cubicBezTo>
                    <a:pt x="57" y="0"/>
                    <a:pt x="52" y="0"/>
                    <a:pt x="50" y="0"/>
                  </a:cubicBezTo>
                  <a:cubicBezTo>
                    <a:pt x="35" y="0"/>
                    <a:pt x="35" y="0"/>
                    <a:pt x="35" y="0"/>
                  </a:cubicBezTo>
                  <a:cubicBezTo>
                    <a:pt x="31" y="0"/>
                    <a:pt x="31" y="0"/>
                    <a:pt x="31" y="0"/>
                  </a:cubicBezTo>
                  <a:cubicBezTo>
                    <a:pt x="26" y="0"/>
                    <a:pt x="26" y="0"/>
                    <a:pt x="26" y="0"/>
                  </a:cubicBezTo>
                  <a:cubicBezTo>
                    <a:pt x="7" y="0"/>
                    <a:pt x="7" y="0"/>
                    <a:pt x="7" y="0"/>
                  </a:cubicBezTo>
                  <a:cubicBezTo>
                    <a:pt x="4" y="0"/>
                    <a:pt x="0" y="0"/>
                    <a:pt x="0" y="3"/>
                  </a:cubicBezTo>
                  <a:cubicBezTo>
                    <a:pt x="0" y="4"/>
                    <a:pt x="1" y="6"/>
                    <a:pt x="3" y="6"/>
                  </a:cubicBezTo>
                  <a:cubicBezTo>
                    <a:pt x="10" y="6"/>
                    <a:pt x="10" y="6"/>
                    <a:pt x="10" y="6"/>
                  </a:cubicBezTo>
                  <a:cubicBezTo>
                    <a:pt x="17" y="8"/>
                    <a:pt x="20" y="10"/>
                    <a:pt x="24" y="21"/>
                  </a:cubicBezTo>
                  <a:cubicBezTo>
                    <a:pt x="75" y="148"/>
                    <a:pt x="75" y="148"/>
                    <a:pt x="75" y="148"/>
                  </a:cubicBezTo>
                  <a:cubicBezTo>
                    <a:pt x="78" y="157"/>
                    <a:pt x="80" y="160"/>
                    <a:pt x="83" y="160"/>
                  </a:cubicBezTo>
                  <a:cubicBezTo>
                    <a:pt x="86" y="160"/>
                    <a:pt x="86" y="158"/>
                    <a:pt x="89" y="151"/>
                  </a:cubicBezTo>
                  <a:cubicBezTo>
                    <a:pt x="93" y="144"/>
                    <a:pt x="93" y="144"/>
                    <a:pt x="93" y="144"/>
                  </a:cubicBezTo>
                  <a:cubicBezTo>
                    <a:pt x="118" y="84"/>
                    <a:pt x="118" y="84"/>
                    <a:pt x="118" y="84"/>
                  </a:cubicBezTo>
                  <a:cubicBezTo>
                    <a:pt x="130" y="55"/>
                    <a:pt x="130" y="55"/>
                    <a:pt x="130" y="55"/>
                  </a:cubicBezTo>
                  <a:cubicBezTo>
                    <a:pt x="142" y="26"/>
                    <a:pt x="142" y="26"/>
                    <a:pt x="142" y="26"/>
                  </a:cubicBezTo>
                  <a:cubicBezTo>
                    <a:pt x="148" y="13"/>
                    <a:pt x="151" y="9"/>
                    <a:pt x="153" y="8"/>
                  </a:cubicBezTo>
                  <a:cubicBezTo>
                    <a:pt x="156" y="6"/>
                    <a:pt x="160" y="6"/>
                    <a:pt x="162" y="6"/>
                  </a:cubicBezTo>
                  <a:cubicBezTo>
                    <a:pt x="165" y="6"/>
                    <a:pt x="166" y="4"/>
                    <a:pt x="166" y="3"/>
                  </a:cubicBezTo>
                  <a:cubicBezTo>
                    <a:pt x="166" y="1"/>
                    <a:pt x="164" y="0"/>
                    <a:pt x="161" y="0"/>
                  </a:cubicBezTo>
                  <a:lnTo>
                    <a:pt x="14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39" name="Freeform 13">
              <a:extLst>
                <a:ext uri="{FF2B5EF4-FFF2-40B4-BE49-F238E27FC236}">
                  <a16:creationId xmlns:a16="http://schemas.microsoft.com/office/drawing/2014/main" id="{9CEFA7CF-3571-499B-B975-97CD9F48DADE}"/>
                </a:ext>
              </a:extLst>
            </p:cNvPr>
            <p:cNvSpPr>
              <a:spLocks/>
            </p:cNvSpPr>
            <p:nvPr userDrawn="1"/>
          </p:nvSpPr>
          <p:spPr bwMode="auto">
            <a:xfrm>
              <a:off x="3848" y="2464"/>
              <a:ext cx="64" cy="108"/>
            </a:xfrm>
            <a:custGeom>
              <a:avLst/>
              <a:gdLst>
                <a:gd name="T0" fmla="*/ 84 w 94"/>
                <a:gd name="T1" fmla="*/ 1 h 160"/>
                <a:gd name="T2" fmla="*/ 83 w 94"/>
                <a:gd name="T3" fmla="*/ 1 h 160"/>
                <a:gd name="T4" fmla="*/ 75 w 94"/>
                <a:gd name="T5" fmla="*/ 2 h 160"/>
                <a:gd name="T6" fmla="*/ 28 w 94"/>
                <a:gd name="T7" fmla="*/ 2 h 160"/>
                <a:gd name="T8" fmla="*/ 26 w 94"/>
                <a:gd name="T9" fmla="*/ 2 h 160"/>
                <a:gd name="T10" fmla="*/ 5 w 94"/>
                <a:gd name="T11" fmla="*/ 2 h 160"/>
                <a:gd name="T12" fmla="*/ 0 w 94"/>
                <a:gd name="T13" fmla="*/ 5 h 160"/>
                <a:gd name="T14" fmla="*/ 4 w 94"/>
                <a:gd name="T15" fmla="*/ 8 h 160"/>
                <a:gd name="T16" fmla="*/ 10 w 94"/>
                <a:gd name="T17" fmla="*/ 8 h 160"/>
                <a:gd name="T18" fmla="*/ 18 w 94"/>
                <a:gd name="T19" fmla="*/ 18 h 160"/>
                <a:gd name="T20" fmla="*/ 18 w 94"/>
                <a:gd name="T21" fmla="*/ 62 h 160"/>
                <a:gd name="T22" fmla="*/ 18 w 94"/>
                <a:gd name="T23" fmla="*/ 98 h 160"/>
                <a:gd name="T24" fmla="*/ 17 w 94"/>
                <a:gd name="T25" fmla="*/ 143 h 160"/>
                <a:gd name="T26" fmla="*/ 12 w 94"/>
                <a:gd name="T27" fmla="*/ 152 h 160"/>
                <a:gd name="T28" fmla="*/ 7 w 94"/>
                <a:gd name="T29" fmla="*/ 153 h 160"/>
                <a:gd name="T30" fmla="*/ 3 w 94"/>
                <a:gd name="T31" fmla="*/ 156 h 160"/>
                <a:gd name="T32" fmla="*/ 8 w 94"/>
                <a:gd name="T33" fmla="*/ 159 h 160"/>
                <a:gd name="T34" fmla="*/ 25 w 94"/>
                <a:gd name="T35" fmla="*/ 159 h 160"/>
                <a:gd name="T36" fmla="*/ 28 w 94"/>
                <a:gd name="T37" fmla="*/ 159 h 160"/>
                <a:gd name="T38" fmla="*/ 36 w 94"/>
                <a:gd name="T39" fmla="*/ 159 h 160"/>
                <a:gd name="T40" fmla="*/ 79 w 94"/>
                <a:gd name="T41" fmla="*/ 160 h 160"/>
                <a:gd name="T42" fmla="*/ 91 w 94"/>
                <a:gd name="T43" fmla="*/ 153 h 160"/>
                <a:gd name="T44" fmla="*/ 94 w 94"/>
                <a:gd name="T45" fmla="*/ 133 h 160"/>
                <a:gd name="T46" fmla="*/ 91 w 94"/>
                <a:gd name="T47" fmla="*/ 129 h 160"/>
                <a:gd name="T48" fmla="*/ 88 w 94"/>
                <a:gd name="T49" fmla="*/ 133 h 160"/>
                <a:gd name="T50" fmla="*/ 80 w 94"/>
                <a:gd name="T51" fmla="*/ 146 h 160"/>
                <a:gd name="T52" fmla="*/ 61 w 94"/>
                <a:gd name="T53" fmla="*/ 149 h 160"/>
                <a:gd name="T54" fmla="*/ 38 w 94"/>
                <a:gd name="T55" fmla="*/ 133 h 160"/>
                <a:gd name="T56" fmla="*/ 38 w 94"/>
                <a:gd name="T57" fmla="*/ 107 h 160"/>
                <a:gd name="T58" fmla="*/ 38 w 94"/>
                <a:gd name="T59" fmla="*/ 98 h 160"/>
                <a:gd name="T60" fmla="*/ 38 w 94"/>
                <a:gd name="T61" fmla="*/ 80 h 160"/>
                <a:gd name="T62" fmla="*/ 67 w 94"/>
                <a:gd name="T63" fmla="*/ 82 h 160"/>
                <a:gd name="T64" fmla="*/ 77 w 94"/>
                <a:gd name="T65" fmla="*/ 88 h 160"/>
                <a:gd name="T66" fmla="*/ 77 w 94"/>
                <a:gd name="T67" fmla="*/ 94 h 160"/>
                <a:gd name="T68" fmla="*/ 80 w 94"/>
                <a:gd name="T69" fmla="*/ 97 h 160"/>
                <a:gd name="T70" fmla="*/ 83 w 94"/>
                <a:gd name="T71" fmla="*/ 92 h 160"/>
                <a:gd name="T72" fmla="*/ 84 w 94"/>
                <a:gd name="T73" fmla="*/ 79 h 160"/>
                <a:gd name="T74" fmla="*/ 86 w 94"/>
                <a:gd name="T75" fmla="*/ 67 h 160"/>
                <a:gd name="T76" fmla="*/ 83 w 94"/>
                <a:gd name="T77" fmla="*/ 64 h 160"/>
                <a:gd name="T78" fmla="*/ 79 w 94"/>
                <a:gd name="T79" fmla="*/ 67 h 160"/>
                <a:gd name="T80" fmla="*/ 70 w 94"/>
                <a:gd name="T81" fmla="*/ 70 h 160"/>
                <a:gd name="T82" fmla="*/ 38 w 94"/>
                <a:gd name="T83" fmla="*/ 70 h 160"/>
                <a:gd name="T84" fmla="*/ 38 w 94"/>
                <a:gd name="T85" fmla="*/ 13 h 160"/>
                <a:gd name="T86" fmla="*/ 66 w 94"/>
                <a:gd name="T87" fmla="*/ 13 h 160"/>
                <a:gd name="T88" fmla="*/ 79 w 94"/>
                <a:gd name="T89" fmla="*/ 19 h 160"/>
                <a:gd name="T90" fmla="*/ 80 w 94"/>
                <a:gd name="T91" fmla="*/ 26 h 160"/>
                <a:gd name="T92" fmla="*/ 83 w 94"/>
                <a:gd name="T93" fmla="*/ 30 h 160"/>
                <a:gd name="T94" fmla="*/ 86 w 94"/>
                <a:gd name="T95" fmla="*/ 27 h 160"/>
                <a:gd name="T96" fmla="*/ 87 w 94"/>
                <a:gd name="T97" fmla="*/ 17 h 160"/>
                <a:gd name="T98" fmla="*/ 87 w 94"/>
                <a:gd name="T99" fmla="*/ 13 h 160"/>
                <a:gd name="T100" fmla="*/ 89 w 94"/>
                <a:gd name="T101" fmla="*/ 3 h 160"/>
                <a:gd name="T102" fmla="*/ 87 w 94"/>
                <a:gd name="T103" fmla="*/ 0 h 160"/>
                <a:gd name="T104" fmla="*/ 84 w 94"/>
                <a:gd name="T105" fmla="*/ 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4" h="160">
                  <a:moveTo>
                    <a:pt x="84" y="1"/>
                  </a:moveTo>
                  <a:cubicBezTo>
                    <a:pt x="83" y="1"/>
                    <a:pt x="83" y="1"/>
                    <a:pt x="83" y="1"/>
                  </a:cubicBezTo>
                  <a:cubicBezTo>
                    <a:pt x="75" y="2"/>
                    <a:pt x="75" y="2"/>
                    <a:pt x="75" y="2"/>
                  </a:cubicBezTo>
                  <a:cubicBezTo>
                    <a:pt x="75" y="2"/>
                    <a:pt x="28" y="2"/>
                    <a:pt x="28" y="2"/>
                  </a:cubicBezTo>
                  <a:cubicBezTo>
                    <a:pt x="26" y="2"/>
                    <a:pt x="26" y="2"/>
                    <a:pt x="26" y="2"/>
                  </a:cubicBezTo>
                  <a:cubicBezTo>
                    <a:pt x="5" y="2"/>
                    <a:pt x="5" y="2"/>
                    <a:pt x="5" y="2"/>
                  </a:cubicBezTo>
                  <a:cubicBezTo>
                    <a:pt x="4" y="2"/>
                    <a:pt x="0" y="2"/>
                    <a:pt x="0" y="5"/>
                  </a:cubicBezTo>
                  <a:cubicBezTo>
                    <a:pt x="0" y="6"/>
                    <a:pt x="2" y="8"/>
                    <a:pt x="4" y="8"/>
                  </a:cubicBezTo>
                  <a:cubicBezTo>
                    <a:pt x="10" y="8"/>
                    <a:pt x="10" y="8"/>
                    <a:pt x="10" y="8"/>
                  </a:cubicBezTo>
                  <a:cubicBezTo>
                    <a:pt x="16" y="9"/>
                    <a:pt x="17" y="12"/>
                    <a:pt x="18" y="18"/>
                  </a:cubicBezTo>
                  <a:cubicBezTo>
                    <a:pt x="18" y="18"/>
                    <a:pt x="18" y="62"/>
                    <a:pt x="18" y="62"/>
                  </a:cubicBezTo>
                  <a:cubicBezTo>
                    <a:pt x="18" y="98"/>
                    <a:pt x="18" y="98"/>
                    <a:pt x="18" y="98"/>
                  </a:cubicBezTo>
                  <a:cubicBezTo>
                    <a:pt x="18" y="118"/>
                    <a:pt x="18" y="134"/>
                    <a:pt x="17" y="143"/>
                  </a:cubicBezTo>
                  <a:cubicBezTo>
                    <a:pt x="16" y="149"/>
                    <a:pt x="15" y="152"/>
                    <a:pt x="12" y="152"/>
                  </a:cubicBezTo>
                  <a:cubicBezTo>
                    <a:pt x="12" y="152"/>
                    <a:pt x="7" y="153"/>
                    <a:pt x="7" y="153"/>
                  </a:cubicBezTo>
                  <a:cubicBezTo>
                    <a:pt x="4" y="153"/>
                    <a:pt x="3" y="155"/>
                    <a:pt x="3" y="156"/>
                  </a:cubicBezTo>
                  <a:cubicBezTo>
                    <a:pt x="3" y="159"/>
                    <a:pt x="7" y="159"/>
                    <a:pt x="8" y="159"/>
                  </a:cubicBezTo>
                  <a:cubicBezTo>
                    <a:pt x="25" y="159"/>
                    <a:pt x="25" y="159"/>
                    <a:pt x="25" y="159"/>
                  </a:cubicBezTo>
                  <a:cubicBezTo>
                    <a:pt x="28" y="159"/>
                    <a:pt x="28" y="159"/>
                    <a:pt x="28" y="159"/>
                  </a:cubicBezTo>
                  <a:cubicBezTo>
                    <a:pt x="36" y="159"/>
                    <a:pt x="36" y="159"/>
                    <a:pt x="36" y="159"/>
                  </a:cubicBezTo>
                  <a:cubicBezTo>
                    <a:pt x="79" y="160"/>
                    <a:pt x="79" y="160"/>
                    <a:pt x="79" y="160"/>
                  </a:cubicBezTo>
                  <a:cubicBezTo>
                    <a:pt x="87" y="160"/>
                    <a:pt x="90" y="160"/>
                    <a:pt x="91" y="153"/>
                  </a:cubicBezTo>
                  <a:cubicBezTo>
                    <a:pt x="92" y="149"/>
                    <a:pt x="94" y="135"/>
                    <a:pt x="94" y="133"/>
                  </a:cubicBezTo>
                  <a:cubicBezTo>
                    <a:pt x="94" y="132"/>
                    <a:pt x="94" y="129"/>
                    <a:pt x="91" y="129"/>
                  </a:cubicBezTo>
                  <a:cubicBezTo>
                    <a:pt x="89" y="129"/>
                    <a:pt x="88" y="131"/>
                    <a:pt x="88" y="133"/>
                  </a:cubicBezTo>
                  <a:cubicBezTo>
                    <a:pt x="86" y="141"/>
                    <a:pt x="84" y="144"/>
                    <a:pt x="80" y="146"/>
                  </a:cubicBezTo>
                  <a:cubicBezTo>
                    <a:pt x="75" y="149"/>
                    <a:pt x="66" y="149"/>
                    <a:pt x="61" y="149"/>
                  </a:cubicBezTo>
                  <a:cubicBezTo>
                    <a:pt x="41" y="149"/>
                    <a:pt x="39" y="146"/>
                    <a:pt x="38" y="133"/>
                  </a:cubicBezTo>
                  <a:cubicBezTo>
                    <a:pt x="38" y="107"/>
                    <a:pt x="38" y="107"/>
                    <a:pt x="38" y="107"/>
                  </a:cubicBezTo>
                  <a:cubicBezTo>
                    <a:pt x="38" y="98"/>
                    <a:pt x="38" y="98"/>
                    <a:pt x="38" y="98"/>
                  </a:cubicBezTo>
                  <a:cubicBezTo>
                    <a:pt x="38" y="80"/>
                    <a:pt x="38" y="80"/>
                    <a:pt x="38" y="80"/>
                  </a:cubicBezTo>
                  <a:cubicBezTo>
                    <a:pt x="38" y="81"/>
                    <a:pt x="67" y="82"/>
                    <a:pt x="67" y="82"/>
                  </a:cubicBezTo>
                  <a:cubicBezTo>
                    <a:pt x="75" y="82"/>
                    <a:pt x="76" y="86"/>
                    <a:pt x="77" y="88"/>
                  </a:cubicBezTo>
                  <a:cubicBezTo>
                    <a:pt x="77" y="94"/>
                    <a:pt x="77" y="94"/>
                    <a:pt x="77" y="94"/>
                  </a:cubicBezTo>
                  <a:cubicBezTo>
                    <a:pt x="77" y="96"/>
                    <a:pt x="79" y="97"/>
                    <a:pt x="80" y="97"/>
                  </a:cubicBezTo>
                  <a:cubicBezTo>
                    <a:pt x="83" y="97"/>
                    <a:pt x="83" y="94"/>
                    <a:pt x="83" y="92"/>
                  </a:cubicBezTo>
                  <a:cubicBezTo>
                    <a:pt x="84" y="79"/>
                    <a:pt x="84" y="79"/>
                    <a:pt x="84" y="79"/>
                  </a:cubicBezTo>
                  <a:cubicBezTo>
                    <a:pt x="84" y="79"/>
                    <a:pt x="86" y="67"/>
                    <a:pt x="86" y="67"/>
                  </a:cubicBezTo>
                  <a:cubicBezTo>
                    <a:pt x="86" y="64"/>
                    <a:pt x="84" y="64"/>
                    <a:pt x="83" y="64"/>
                  </a:cubicBezTo>
                  <a:cubicBezTo>
                    <a:pt x="79" y="67"/>
                    <a:pt x="79" y="67"/>
                    <a:pt x="79" y="67"/>
                  </a:cubicBezTo>
                  <a:cubicBezTo>
                    <a:pt x="78" y="69"/>
                    <a:pt x="75" y="69"/>
                    <a:pt x="70" y="70"/>
                  </a:cubicBezTo>
                  <a:cubicBezTo>
                    <a:pt x="38" y="70"/>
                    <a:pt x="38" y="70"/>
                    <a:pt x="38" y="70"/>
                  </a:cubicBezTo>
                  <a:cubicBezTo>
                    <a:pt x="38" y="13"/>
                    <a:pt x="38" y="13"/>
                    <a:pt x="38" y="13"/>
                  </a:cubicBezTo>
                  <a:cubicBezTo>
                    <a:pt x="38" y="13"/>
                    <a:pt x="66" y="13"/>
                    <a:pt x="66" y="13"/>
                  </a:cubicBezTo>
                  <a:cubicBezTo>
                    <a:pt x="77" y="15"/>
                    <a:pt x="78" y="17"/>
                    <a:pt x="79" y="19"/>
                  </a:cubicBezTo>
                  <a:cubicBezTo>
                    <a:pt x="80" y="26"/>
                    <a:pt x="80" y="26"/>
                    <a:pt x="80" y="26"/>
                  </a:cubicBezTo>
                  <a:cubicBezTo>
                    <a:pt x="80" y="30"/>
                    <a:pt x="82" y="30"/>
                    <a:pt x="83" y="30"/>
                  </a:cubicBezTo>
                  <a:cubicBezTo>
                    <a:pt x="84" y="30"/>
                    <a:pt x="86" y="30"/>
                    <a:pt x="86" y="27"/>
                  </a:cubicBezTo>
                  <a:cubicBezTo>
                    <a:pt x="86" y="27"/>
                    <a:pt x="87" y="17"/>
                    <a:pt x="87" y="17"/>
                  </a:cubicBezTo>
                  <a:cubicBezTo>
                    <a:pt x="87" y="13"/>
                    <a:pt x="87" y="13"/>
                    <a:pt x="87" y="13"/>
                  </a:cubicBezTo>
                  <a:cubicBezTo>
                    <a:pt x="89" y="3"/>
                    <a:pt x="89" y="3"/>
                    <a:pt x="89" y="3"/>
                  </a:cubicBezTo>
                  <a:cubicBezTo>
                    <a:pt x="89" y="0"/>
                    <a:pt x="87" y="0"/>
                    <a:pt x="87" y="0"/>
                  </a:cubicBezTo>
                  <a:lnTo>
                    <a:pt x="8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41" name="Freeform 14">
              <a:extLst>
                <a:ext uri="{FF2B5EF4-FFF2-40B4-BE49-F238E27FC236}">
                  <a16:creationId xmlns:a16="http://schemas.microsoft.com/office/drawing/2014/main" id="{E2D21E27-3698-4A5C-80DB-06E7B72F1FBF}"/>
                </a:ext>
              </a:extLst>
            </p:cNvPr>
            <p:cNvSpPr>
              <a:spLocks noEditPoints="1"/>
            </p:cNvSpPr>
            <p:nvPr userDrawn="1"/>
          </p:nvSpPr>
          <p:spPr bwMode="auto">
            <a:xfrm>
              <a:off x="3930" y="2465"/>
              <a:ext cx="107" cy="107"/>
            </a:xfrm>
            <a:custGeom>
              <a:avLst/>
              <a:gdLst>
                <a:gd name="T0" fmla="*/ 35 w 157"/>
                <a:gd name="T1" fmla="*/ 0 h 157"/>
                <a:gd name="T2" fmla="*/ 28 w 157"/>
                <a:gd name="T3" fmla="*/ 0 h 157"/>
                <a:gd name="T4" fmla="*/ 25 w 157"/>
                <a:gd name="T5" fmla="*/ 0 h 157"/>
                <a:gd name="T6" fmla="*/ 5 w 157"/>
                <a:gd name="T7" fmla="*/ 0 h 157"/>
                <a:gd name="T8" fmla="*/ 0 w 157"/>
                <a:gd name="T9" fmla="*/ 3 h 157"/>
                <a:gd name="T10" fmla="*/ 3 w 157"/>
                <a:gd name="T11" fmla="*/ 6 h 157"/>
                <a:gd name="T12" fmla="*/ 10 w 157"/>
                <a:gd name="T13" fmla="*/ 6 h 157"/>
                <a:gd name="T14" fmla="*/ 17 w 157"/>
                <a:gd name="T15" fmla="*/ 16 h 157"/>
                <a:gd name="T16" fmla="*/ 18 w 157"/>
                <a:gd name="T17" fmla="*/ 60 h 157"/>
                <a:gd name="T18" fmla="*/ 18 w 157"/>
                <a:gd name="T19" fmla="*/ 96 h 157"/>
                <a:gd name="T20" fmla="*/ 17 w 157"/>
                <a:gd name="T21" fmla="*/ 141 h 157"/>
                <a:gd name="T22" fmla="*/ 12 w 157"/>
                <a:gd name="T23" fmla="*/ 150 h 157"/>
                <a:gd name="T24" fmla="*/ 6 w 157"/>
                <a:gd name="T25" fmla="*/ 151 h 157"/>
                <a:gd name="T26" fmla="*/ 3 w 157"/>
                <a:gd name="T27" fmla="*/ 154 h 157"/>
                <a:gd name="T28" fmla="*/ 8 w 157"/>
                <a:gd name="T29" fmla="*/ 157 h 157"/>
                <a:gd name="T30" fmla="*/ 26 w 157"/>
                <a:gd name="T31" fmla="*/ 157 h 157"/>
                <a:gd name="T32" fmla="*/ 29 w 157"/>
                <a:gd name="T33" fmla="*/ 157 h 157"/>
                <a:gd name="T34" fmla="*/ 52 w 157"/>
                <a:gd name="T35" fmla="*/ 157 h 157"/>
                <a:gd name="T36" fmla="*/ 57 w 157"/>
                <a:gd name="T37" fmla="*/ 154 h 157"/>
                <a:gd name="T38" fmla="*/ 54 w 157"/>
                <a:gd name="T39" fmla="*/ 151 h 157"/>
                <a:gd name="T40" fmla="*/ 45 w 157"/>
                <a:gd name="T41" fmla="*/ 150 h 157"/>
                <a:gd name="T42" fmla="*/ 38 w 157"/>
                <a:gd name="T43" fmla="*/ 141 h 157"/>
                <a:gd name="T44" fmla="*/ 37 w 157"/>
                <a:gd name="T45" fmla="*/ 96 h 157"/>
                <a:gd name="T46" fmla="*/ 37 w 157"/>
                <a:gd name="T47" fmla="*/ 92 h 157"/>
                <a:gd name="T48" fmla="*/ 62 w 157"/>
                <a:gd name="T49" fmla="*/ 92 h 157"/>
                <a:gd name="T50" fmla="*/ 64 w 157"/>
                <a:gd name="T51" fmla="*/ 93 h 157"/>
                <a:gd name="T52" fmla="*/ 71 w 157"/>
                <a:gd name="T53" fmla="*/ 102 h 157"/>
                <a:gd name="T54" fmla="*/ 86 w 157"/>
                <a:gd name="T55" fmla="*/ 123 h 157"/>
                <a:gd name="T56" fmla="*/ 89 w 157"/>
                <a:gd name="T57" fmla="*/ 126 h 157"/>
                <a:gd name="T58" fmla="*/ 114 w 157"/>
                <a:gd name="T59" fmla="*/ 153 h 157"/>
                <a:gd name="T60" fmla="*/ 136 w 157"/>
                <a:gd name="T61" fmla="*/ 157 h 157"/>
                <a:gd name="T62" fmla="*/ 151 w 157"/>
                <a:gd name="T63" fmla="*/ 157 h 157"/>
                <a:gd name="T64" fmla="*/ 157 w 157"/>
                <a:gd name="T65" fmla="*/ 154 h 157"/>
                <a:gd name="T66" fmla="*/ 154 w 157"/>
                <a:gd name="T67" fmla="*/ 151 h 157"/>
                <a:gd name="T68" fmla="*/ 146 w 157"/>
                <a:gd name="T69" fmla="*/ 151 h 157"/>
                <a:gd name="T70" fmla="*/ 122 w 157"/>
                <a:gd name="T71" fmla="*/ 136 h 157"/>
                <a:gd name="T72" fmla="*/ 85 w 157"/>
                <a:gd name="T73" fmla="*/ 90 h 157"/>
                <a:gd name="T74" fmla="*/ 81 w 157"/>
                <a:gd name="T75" fmla="*/ 85 h 157"/>
                <a:gd name="T76" fmla="*/ 105 w 157"/>
                <a:gd name="T77" fmla="*/ 38 h 157"/>
                <a:gd name="T78" fmla="*/ 90 w 157"/>
                <a:gd name="T79" fmla="*/ 9 h 157"/>
                <a:gd name="T80" fmla="*/ 52 w 157"/>
                <a:gd name="T81" fmla="*/ 0 h 157"/>
                <a:gd name="T82" fmla="*/ 35 w 157"/>
                <a:gd name="T83" fmla="*/ 0 h 157"/>
                <a:gd name="T84" fmla="*/ 38 w 157"/>
                <a:gd name="T85" fmla="*/ 79 h 157"/>
                <a:gd name="T86" fmla="*/ 37 w 157"/>
                <a:gd name="T87" fmla="*/ 78 h 157"/>
                <a:gd name="T88" fmla="*/ 37 w 157"/>
                <a:gd name="T89" fmla="*/ 11 h 157"/>
                <a:gd name="T90" fmla="*/ 38 w 157"/>
                <a:gd name="T91" fmla="*/ 10 h 157"/>
                <a:gd name="T92" fmla="*/ 51 w 157"/>
                <a:gd name="T93" fmla="*/ 9 h 157"/>
                <a:gd name="T94" fmla="*/ 85 w 157"/>
                <a:gd name="T95" fmla="*/ 49 h 157"/>
                <a:gd name="T96" fmla="*/ 73 w 157"/>
                <a:gd name="T97" fmla="*/ 79 h 157"/>
                <a:gd name="T98" fmla="*/ 58 w 157"/>
                <a:gd name="T99" fmla="*/ 82 h 157"/>
                <a:gd name="T100" fmla="*/ 38 w 157"/>
                <a:gd name="T101" fmla="*/ 79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7" h="157">
                  <a:moveTo>
                    <a:pt x="35" y="0"/>
                  </a:moveTo>
                  <a:cubicBezTo>
                    <a:pt x="28" y="0"/>
                    <a:pt x="28" y="0"/>
                    <a:pt x="28" y="0"/>
                  </a:cubicBezTo>
                  <a:cubicBezTo>
                    <a:pt x="25" y="0"/>
                    <a:pt x="25" y="0"/>
                    <a:pt x="25" y="0"/>
                  </a:cubicBezTo>
                  <a:cubicBezTo>
                    <a:pt x="5" y="0"/>
                    <a:pt x="5" y="0"/>
                    <a:pt x="5" y="0"/>
                  </a:cubicBezTo>
                  <a:cubicBezTo>
                    <a:pt x="4" y="0"/>
                    <a:pt x="0" y="0"/>
                    <a:pt x="0" y="3"/>
                  </a:cubicBezTo>
                  <a:cubicBezTo>
                    <a:pt x="0" y="4"/>
                    <a:pt x="1" y="6"/>
                    <a:pt x="3" y="6"/>
                  </a:cubicBezTo>
                  <a:cubicBezTo>
                    <a:pt x="10" y="6"/>
                    <a:pt x="10" y="6"/>
                    <a:pt x="10" y="6"/>
                  </a:cubicBezTo>
                  <a:cubicBezTo>
                    <a:pt x="15" y="7"/>
                    <a:pt x="17" y="10"/>
                    <a:pt x="17" y="16"/>
                  </a:cubicBezTo>
                  <a:cubicBezTo>
                    <a:pt x="18" y="60"/>
                    <a:pt x="18" y="60"/>
                    <a:pt x="18" y="60"/>
                  </a:cubicBezTo>
                  <a:cubicBezTo>
                    <a:pt x="18" y="96"/>
                    <a:pt x="18" y="96"/>
                    <a:pt x="18" y="96"/>
                  </a:cubicBezTo>
                  <a:cubicBezTo>
                    <a:pt x="18" y="116"/>
                    <a:pt x="18" y="132"/>
                    <a:pt x="17" y="141"/>
                  </a:cubicBezTo>
                  <a:cubicBezTo>
                    <a:pt x="16" y="146"/>
                    <a:pt x="15" y="150"/>
                    <a:pt x="12" y="150"/>
                  </a:cubicBezTo>
                  <a:cubicBezTo>
                    <a:pt x="12" y="150"/>
                    <a:pt x="6" y="151"/>
                    <a:pt x="6" y="151"/>
                  </a:cubicBezTo>
                  <a:cubicBezTo>
                    <a:pt x="4" y="151"/>
                    <a:pt x="3" y="153"/>
                    <a:pt x="3" y="154"/>
                  </a:cubicBezTo>
                  <a:cubicBezTo>
                    <a:pt x="3" y="157"/>
                    <a:pt x="7" y="157"/>
                    <a:pt x="8" y="157"/>
                  </a:cubicBezTo>
                  <a:cubicBezTo>
                    <a:pt x="26" y="157"/>
                    <a:pt x="26" y="157"/>
                    <a:pt x="26" y="157"/>
                  </a:cubicBezTo>
                  <a:cubicBezTo>
                    <a:pt x="27" y="157"/>
                    <a:pt x="29" y="157"/>
                    <a:pt x="29" y="157"/>
                  </a:cubicBezTo>
                  <a:cubicBezTo>
                    <a:pt x="52" y="157"/>
                    <a:pt x="52" y="157"/>
                    <a:pt x="52" y="157"/>
                  </a:cubicBezTo>
                  <a:cubicBezTo>
                    <a:pt x="56" y="157"/>
                    <a:pt x="57" y="155"/>
                    <a:pt x="57" y="154"/>
                  </a:cubicBezTo>
                  <a:cubicBezTo>
                    <a:pt x="57" y="153"/>
                    <a:pt x="56" y="151"/>
                    <a:pt x="54" y="151"/>
                  </a:cubicBezTo>
                  <a:cubicBezTo>
                    <a:pt x="45" y="150"/>
                    <a:pt x="45" y="150"/>
                    <a:pt x="45" y="150"/>
                  </a:cubicBezTo>
                  <a:cubicBezTo>
                    <a:pt x="40" y="150"/>
                    <a:pt x="39" y="147"/>
                    <a:pt x="38" y="141"/>
                  </a:cubicBezTo>
                  <a:cubicBezTo>
                    <a:pt x="37" y="132"/>
                    <a:pt x="37" y="116"/>
                    <a:pt x="37" y="96"/>
                  </a:cubicBezTo>
                  <a:cubicBezTo>
                    <a:pt x="37" y="92"/>
                    <a:pt x="37" y="92"/>
                    <a:pt x="37" y="92"/>
                  </a:cubicBezTo>
                  <a:cubicBezTo>
                    <a:pt x="37" y="91"/>
                    <a:pt x="62" y="92"/>
                    <a:pt x="62" y="92"/>
                  </a:cubicBezTo>
                  <a:cubicBezTo>
                    <a:pt x="64" y="93"/>
                    <a:pt x="64" y="93"/>
                    <a:pt x="64" y="93"/>
                  </a:cubicBezTo>
                  <a:cubicBezTo>
                    <a:pt x="64" y="93"/>
                    <a:pt x="71" y="102"/>
                    <a:pt x="71" y="102"/>
                  </a:cubicBezTo>
                  <a:cubicBezTo>
                    <a:pt x="86" y="123"/>
                    <a:pt x="86" y="123"/>
                    <a:pt x="86" y="123"/>
                  </a:cubicBezTo>
                  <a:cubicBezTo>
                    <a:pt x="89" y="126"/>
                    <a:pt x="89" y="126"/>
                    <a:pt x="89" y="126"/>
                  </a:cubicBezTo>
                  <a:cubicBezTo>
                    <a:pt x="99" y="140"/>
                    <a:pt x="106" y="149"/>
                    <a:pt x="114" y="153"/>
                  </a:cubicBezTo>
                  <a:cubicBezTo>
                    <a:pt x="120" y="156"/>
                    <a:pt x="125" y="157"/>
                    <a:pt x="136" y="157"/>
                  </a:cubicBezTo>
                  <a:cubicBezTo>
                    <a:pt x="151" y="157"/>
                    <a:pt x="151" y="157"/>
                    <a:pt x="151" y="157"/>
                  </a:cubicBezTo>
                  <a:cubicBezTo>
                    <a:pt x="154" y="157"/>
                    <a:pt x="157" y="157"/>
                    <a:pt x="157" y="154"/>
                  </a:cubicBezTo>
                  <a:cubicBezTo>
                    <a:pt x="157" y="152"/>
                    <a:pt x="156" y="151"/>
                    <a:pt x="154" y="151"/>
                  </a:cubicBezTo>
                  <a:cubicBezTo>
                    <a:pt x="146" y="151"/>
                    <a:pt x="146" y="151"/>
                    <a:pt x="146" y="151"/>
                  </a:cubicBezTo>
                  <a:cubicBezTo>
                    <a:pt x="141" y="150"/>
                    <a:pt x="133" y="147"/>
                    <a:pt x="122" y="136"/>
                  </a:cubicBezTo>
                  <a:cubicBezTo>
                    <a:pt x="112" y="125"/>
                    <a:pt x="99" y="109"/>
                    <a:pt x="85" y="90"/>
                  </a:cubicBezTo>
                  <a:cubicBezTo>
                    <a:pt x="85" y="90"/>
                    <a:pt x="82" y="87"/>
                    <a:pt x="81" y="85"/>
                  </a:cubicBezTo>
                  <a:cubicBezTo>
                    <a:pt x="97" y="70"/>
                    <a:pt x="105" y="55"/>
                    <a:pt x="105" y="38"/>
                  </a:cubicBezTo>
                  <a:cubicBezTo>
                    <a:pt x="105" y="23"/>
                    <a:pt x="96" y="13"/>
                    <a:pt x="90" y="9"/>
                  </a:cubicBezTo>
                  <a:cubicBezTo>
                    <a:pt x="79" y="1"/>
                    <a:pt x="64" y="0"/>
                    <a:pt x="52" y="0"/>
                  </a:cubicBezTo>
                  <a:lnTo>
                    <a:pt x="35" y="0"/>
                  </a:lnTo>
                  <a:close/>
                  <a:moveTo>
                    <a:pt x="38" y="79"/>
                  </a:moveTo>
                  <a:cubicBezTo>
                    <a:pt x="37" y="79"/>
                    <a:pt x="37" y="79"/>
                    <a:pt x="37" y="78"/>
                  </a:cubicBezTo>
                  <a:cubicBezTo>
                    <a:pt x="37" y="11"/>
                    <a:pt x="37" y="11"/>
                    <a:pt x="37" y="11"/>
                  </a:cubicBezTo>
                  <a:cubicBezTo>
                    <a:pt x="37" y="11"/>
                    <a:pt x="37" y="11"/>
                    <a:pt x="38" y="10"/>
                  </a:cubicBezTo>
                  <a:cubicBezTo>
                    <a:pt x="39" y="10"/>
                    <a:pt x="45" y="9"/>
                    <a:pt x="51" y="9"/>
                  </a:cubicBezTo>
                  <a:cubicBezTo>
                    <a:pt x="72" y="9"/>
                    <a:pt x="85" y="24"/>
                    <a:pt x="85" y="49"/>
                  </a:cubicBezTo>
                  <a:cubicBezTo>
                    <a:pt x="85" y="63"/>
                    <a:pt x="80" y="74"/>
                    <a:pt x="73" y="79"/>
                  </a:cubicBezTo>
                  <a:cubicBezTo>
                    <a:pt x="68" y="82"/>
                    <a:pt x="63" y="82"/>
                    <a:pt x="58" y="82"/>
                  </a:cubicBezTo>
                  <a:cubicBezTo>
                    <a:pt x="49" y="82"/>
                    <a:pt x="40" y="81"/>
                    <a:pt x="38" y="7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42" name="Freeform 15">
              <a:extLst>
                <a:ext uri="{FF2B5EF4-FFF2-40B4-BE49-F238E27FC236}">
                  <a16:creationId xmlns:a16="http://schemas.microsoft.com/office/drawing/2014/main" id="{12F5D869-32E2-4A28-9341-A5FF3235FE55}"/>
                </a:ext>
              </a:extLst>
            </p:cNvPr>
            <p:cNvSpPr>
              <a:spLocks/>
            </p:cNvSpPr>
            <p:nvPr userDrawn="1"/>
          </p:nvSpPr>
          <p:spPr bwMode="auto">
            <a:xfrm>
              <a:off x="4040" y="2463"/>
              <a:ext cx="55" cy="111"/>
            </a:xfrm>
            <a:custGeom>
              <a:avLst/>
              <a:gdLst>
                <a:gd name="T0" fmla="*/ 5 w 81"/>
                <a:gd name="T1" fmla="*/ 38 h 163"/>
                <a:gd name="T2" fmla="*/ 32 w 81"/>
                <a:gd name="T3" fmla="*/ 84 h 163"/>
                <a:gd name="T4" fmla="*/ 41 w 81"/>
                <a:gd name="T5" fmla="*/ 91 h 163"/>
                <a:gd name="T6" fmla="*/ 64 w 81"/>
                <a:gd name="T7" fmla="*/ 127 h 163"/>
                <a:gd name="T8" fmla="*/ 36 w 81"/>
                <a:gd name="T9" fmla="*/ 152 h 163"/>
                <a:gd name="T10" fmla="*/ 7 w 81"/>
                <a:gd name="T11" fmla="*/ 133 h 163"/>
                <a:gd name="T12" fmla="*/ 7 w 81"/>
                <a:gd name="T13" fmla="*/ 126 h 163"/>
                <a:gd name="T14" fmla="*/ 4 w 81"/>
                <a:gd name="T15" fmla="*/ 122 h 163"/>
                <a:gd name="T16" fmla="*/ 1 w 81"/>
                <a:gd name="T17" fmla="*/ 126 h 163"/>
                <a:gd name="T18" fmla="*/ 1 w 81"/>
                <a:gd name="T19" fmla="*/ 128 h 163"/>
                <a:gd name="T20" fmla="*/ 0 w 81"/>
                <a:gd name="T21" fmla="*/ 148 h 163"/>
                <a:gd name="T22" fmla="*/ 4 w 81"/>
                <a:gd name="T23" fmla="*/ 157 h 163"/>
                <a:gd name="T24" fmla="*/ 32 w 81"/>
                <a:gd name="T25" fmla="*/ 163 h 163"/>
                <a:gd name="T26" fmla="*/ 63 w 81"/>
                <a:gd name="T27" fmla="*/ 154 h 163"/>
                <a:gd name="T28" fmla="*/ 81 w 81"/>
                <a:gd name="T29" fmla="*/ 119 h 163"/>
                <a:gd name="T30" fmla="*/ 51 w 81"/>
                <a:gd name="T31" fmla="*/ 70 h 163"/>
                <a:gd name="T32" fmla="*/ 45 w 81"/>
                <a:gd name="T33" fmla="*/ 65 h 163"/>
                <a:gd name="T34" fmla="*/ 21 w 81"/>
                <a:gd name="T35" fmla="*/ 32 h 163"/>
                <a:gd name="T36" fmla="*/ 45 w 81"/>
                <a:gd name="T37" fmla="*/ 10 h 163"/>
                <a:gd name="T38" fmla="*/ 69 w 81"/>
                <a:gd name="T39" fmla="*/ 20 h 163"/>
                <a:gd name="T40" fmla="*/ 71 w 81"/>
                <a:gd name="T41" fmla="*/ 30 h 163"/>
                <a:gd name="T42" fmla="*/ 74 w 81"/>
                <a:gd name="T43" fmla="*/ 34 h 163"/>
                <a:gd name="T44" fmla="*/ 77 w 81"/>
                <a:gd name="T45" fmla="*/ 27 h 163"/>
                <a:gd name="T46" fmla="*/ 78 w 81"/>
                <a:gd name="T47" fmla="*/ 7 h 163"/>
                <a:gd name="T48" fmla="*/ 78 w 81"/>
                <a:gd name="T49" fmla="*/ 6 h 163"/>
                <a:gd name="T50" fmla="*/ 75 w 81"/>
                <a:gd name="T51" fmla="*/ 3 h 163"/>
                <a:gd name="T52" fmla="*/ 68 w 81"/>
                <a:gd name="T53" fmla="*/ 2 h 163"/>
                <a:gd name="T54" fmla="*/ 48 w 81"/>
                <a:gd name="T55" fmla="*/ 0 h 163"/>
                <a:gd name="T56" fmla="*/ 5 w 81"/>
                <a:gd name="T57" fmla="*/ 3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 h="163">
                  <a:moveTo>
                    <a:pt x="5" y="38"/>
                  </a:moveTo>
                  <a:cubicBezTo>
                    <a:pt x="5" y="52"/>
                    <a:pt x="9" y="65"/>
                    <a:pt x="32" y="84"/>
                  </a:cubicBezTo>
                  <a:cubicBezTo>
                    <a:pt x="41" y="91"/>
                    <a:pt x="41" y="91"/>
                    <a:pt x="41" y="91"/>
                  </a:cubicBezTo>
                  <a:cubicBezTo>
                    <a:pt x="59" y="106"/>
                    <a:pt x="64" y="114"/>
                    <a:pt x="64" y="127"/>
                  </a:cubicBezTo>
                  <a:cubicBezTo>
                    <a:pt x="64" y="140"/>
                    <a:pt x="54" y="152"/>
                    <a:pt x="36" y="152"/>
                  </a:cubicBezTo>
                  <a:cubicBezTo>
                    <a:pt x="29" y="152"/>
                    <a:pt x="11" y="150"/>
                    <a:pt x="7" y="133"/>
                  </a:cubicBezTo>
                  <a:cubicBezTo>
                    <a:pt x="7" y="126"/>
                    <a:pt x="7" y="126"/>
                    <a:pt x="7" y="126"/>
                  </a:cubicBezTo>
                  <a:cubicBezTo>
                    <a:pt x="7" y="124"/>
                    <a:pt x="7" y="122"/>
                    <a:pt x="4" y="122"/>
                  </a:cubicBezTo>
                  <a:cubicBezTo>
                    <a:pt x="1" y="122"/>
                    <a:pt x="1" y="125"/>
                    <a:pt x="1" y="126"/>
                  </a:cubicBezTo>
                  <a:cubicBezTo>
                    <a:pt x="1" y="126"/>
                    <a:pt x="1" y="128"/>
                    <a:pt x="1" y="128"/>
                  </a:cubicBezTo>
                  <a:cubicBezTo>
                    <a:pt x="0" y="148"/>
                    <a:pt x="0" y="148"/>
                    <a:pt x="0" y="148"/>
                  </a:cubicBezTo>
                  <a:cubicBezTo>
                    <a:pt x="0" y="154"/>
                    <a:pt x="0" y="156"/>
                    <a:pt x="4" y="157"/>
                  </a:cubicBezTo>
                  <a:cubicBezTo>
                    <a:pt x="11" y="161"/>
                    <a:pt x="21" y="163"/>
                    <a:pt x="32" y="163"/>
                  </a:cubicBezTo>
                  <a:cubicBezTo>
                    <a:pt x="44" y="163"/>
                    <a:pt x="55" y="160"/>
                    <a:pt x="63" y="154"/>
                  </a:cubicBezTo>
                  <a:cubicBezTo>
                    <a:pt x="77" y="145"/>
                    <a:pt x="81" y="130"/>
                    <a:pt x="81" y="119"/>
                  </a:cubicBezTo>
                  <a:cubicBezTo>
                    <a:pt x="81" y="103"/>
                    <a:pt x="76" y="90"/>
                    <a:pt x="51" y="70"/>
                  </a:cubicBezTo>
                  <a:cubicBezTo>
                    <a:pt x="45" y="65"/>
                    <a:pt x="45" y="65"/>
                    <a:pt x="45" y="65"/>
                  </a:cubicBezTo>
                  <a:cubicBezTo>
                    <a:pt x="26" y="49"/>
                    <a:pt x="21" y="43"/>
                    <a:pt x="21" y="32"/>
                  </a:cubicBezTo>
                  <a:cubicBezTo>
                    <a:pt x="21" y="19"/>
                    <a:pt x="30" y="10"/>
                    <a:pt x="45" y="10"/>
                  </a:cubicBezTo>
                  <a:cubicBezTo>
                    <a:pt x="61" y="10"/>
                    <a:pt x="67" y="17"/>
                    <a:pt x="69" y="20"/>
                  </a:cubicBezTo>
                  <a:cubicBezTo>
                    <a:pt x="70" y="22"/>
                    <a:pt x="71" y="27"/>
                    <a:pt x="71" y="30"/>
                  </a:cubicBezTo>
                  <a:cubicBezTo>
                    <a:pt x="71" y="31"/>
                    <a:pt x="72" y="34"/>
                    <a:pt x="74" y="34"/>
                  </a:cubicBezTo>
                  <a:cubicBezTo>
                    <a:pt x="77" y="34"/>
                    <a:pt x="77" y="30"/>
                    <a:pt x="77" y="27"/>
                  </a:cubicBezTo>
                  <a:cubicBezTo>
                    <a:pt x="78" y="7"/>
                    <a:pt x="78" y="7"/>
                    <a:pt x="78" y="7"/>
                  </a:cubicBezTo>
                  <a:cubicBezTo>
                    <a:pt x="78" y="6"/>
                    <a:pt x="78" y="6"/>
                    <a:pt x="78" y="6"/>
                  </a:cubicBezTo>
                  <a:cubicBezTo>
                    <a:pt x="78" y="3"/>
                    <a:pt x="75" y="3"/>
                    <a:pt x="75" y="3"/>
                  </a:cubicBezTo>
                  <a:cubicBezTo>
                    <a:pt x="68" y="2"/>
                    <a:pt x="68" y="2"/>
                    <a:pt x="68" y="2"/>
                  </a:cubicBezTo>
                  <a:cubicBezTo>
                    <a:pt x="62" y="1"/>
                    <a:pt x="56" y="0"/>
                    <a:pt x="48" y="0"/>
                  </a:cubicBezTo>
                  <a:cubicBezTo>
                    <a:pt x="22" y="0"/>
                    <a:pt x="5" y="15"/>
                    <a:pt x="5" y="3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43" name="Freeform 16">
              <a:extLst>
                <a:ext uri="{FF2B5EF4-FFF2-40B4-BE49-F238E27FC236}">
                  <a16:creationId xmlns:a16="http://schemas.microsoft.com/office/drawing/2014/main" id="{46C5A8B1-884D-404F-ADBE-CF206C6E9AF8}"/>
                </a:ext>
              </a:extLst>
            </p:cNvPr>
            <p:cNvSpPr>
              <a:spLocks/>
            </p:cNvSpPr>
            <p:nvPr userDrawn="1"/>
          </p:nvSpPr>
          <p:spPr bwMode="auto">
            <a:xfrm>
              <a:off x="4117" y="2465"/>
              <a:ext cx="37" cy="107"/>
            </a:xfrm>
            <a:custGeom>
              <a:avLst/>
              <a:gdLst>
                <a:gd name="T0" fmla="*/ 29 w 55"/>
                <a:gd name="T1" fmla="*/ 0 h 157"/>
                <a:gd name="T2" fmla="*/ 25 w 55"/>
                <a:gd name="T3" fmla="*/ 0 h 157"/>
                <a:gd name="T4" fmla="*/ 22 w 55"/>
                <a:gd name="T5" fmla="*/ 0 h 157"/>
                <a:gd name="T6" fmla="*/ 5 w 55"/>
                <a:gd name="T7" fmla="*/ 0 h 157"/>
                <a:gd name="T8" fmla="*/ 0 w 55"/>
                <a:gd name="T9" fmla="*/ 3 h 157"/>
                <a:gd name="T10" fmla="*/ 3 w 55"/>
                <a:gd name="T11" fmla="*/ 6 h 157"/>
                <a:gd name="T12" fmla="*/ 9 w 55"/>
                <a:gd name="T13" fmla="*/ 6 h 157"/>
                <a:gd name="T14" fmla="*/ 15 w 55"/>
                <a:gd name="T15" fmla="*/ 16 h 157"/>
                <a:gd name="T16" fmla="*/ 15 w 55"/>
                <a:gd name="T17" fmla="*/ 60 h 157"/>
                <a:gd name="T18" fmla="*/ 15 w 55"/>
                <a:gd name="T19" fmla="*/ 96 h 157"/>
                <a:gd name="T20" fmla="*/ 14 w 55"/>
                <a:gd name="T21" fmla="*/ 141 h 157"/>
                <a:gd name="T22" fmla="*/ 9 w 55"/>
                <a:gd name="T23" fmla="*/ 150 h 157"/>
                <a:gd name="T24" fmla="*/ 4 w 55"/>
                <a:gd name="T25" fmla="*/ 151 h 157"/>
                <a:gd name="T26" fmla="*/ 0 w 55"/>
                <a:gd name="T27" fmla="*/ 154 h 157"/>
                <a:gd name="T28" fmla="*/ 5 w 55"/>
                <a:gd name="T29" fmla="*/ 157 h 157"/>
                <a:gd name="T30" fmla="*/ 22 w 55"/>
                <a:gd name="T31" fmla="*/ 157 h 157"/>
                <a:gd name="T32" fmla="*/ 25 w 55"/>
                <a:gd name="T33" fmla="*/ 157 h 157"/>
                <a:gd name="T34" fmla="*/ 28 w 55"/>
                <a:gd name="T35" fmla="*/ 157 h 157"/>
                <a:gd name="T36" fmla="*/ 50 w 55"/>
                <a:gd name="T37" fmla="*/ 157 h 157"/>
                <a:gd name="T38" fmla="*/ 55 w 55"/>
                <a:gd name="T39" fmla="*/ 154 h 157"/>
                <a:gd name="T40" fmla="*/ 52 w 55"/>
                <a:gd name="T41" fmla="*/ 151 h 157"/>
                <a:gd name="T42" fmla="*/ 43 w 55"/>
                <a:gd name="T43" fmla="*/ 150 h 157"/>
                <a:gd name="T44" fmla="*/ 36 w 55"/>
                <a:gd name="T45" fmla="*/ 141 h 157"/>
                <a:gd name="T46" fmla="*/ 35 w 55"/>
                <a:gd name="T47" fmla="*/ 96 h 157"/>
                <a:gd name="T48" fmla="*/ 35 w 55"/>
                <a:gd name="T49" fmla="*/ 60 h 157"/>
                <a:gd name="T50" fmla="*/ 36 w 55"/>
                <a:gd name="T51" fmla="*/ 16 h 157"/>
                <a:gd name="T52" fmla="*/ 42 w 55"/>
                <a:gd name="T53" fmla="*/ 6 h 157"/>
                <a:gd name="T54" fmla="*/ 47 w 55"/>
                <a:gd name="T55" fmla="*/ 6 h 157"/>
                <a:gd name="T56" fmla="*/ 50 w 55"/>
                <a:gd name="T57" fmla="*/ 3 h 157"/>
                <a:gd name="T58" fmla="*/ 45 w 55"/>
                <a:gd name="T59" fmla="*/ 0 h 157"/>
                <a:gd name="T60" fmla="*/ 29 w 55"/>
                <a:gd name="T61"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 h="157">
                  <a:moveTo>
                    <a:pt x="29" y="0"/>
                  </a:moveTo>
                  <a:cubicBezTo>
                    <a:pt x="25" y="0"/>
                    <a:pt x="25" y="0"/>
                    <a:pt x="25" y="0"/>
                  </a:cubicBezTo>
                  <a:cubicBezTo>
                    <a:pt x="22" y="0"/>
                    <a:pt x="22" y="0"/>
                    <a:pt x="22" y="0"/>
                  </a:cubicBezTo>
                  <a:cubicBezTo>
                    <a:pt x="5" y="0"/>
                    <a:pt x="5" y="0"/>
                    <a:pt x="5" y="0"/>
                  </a:cubicBezTo>
                  <a:cubicBezTo>
                    <a:pt x="1" y="0"/>
                    <a:pt x="0" y="1"/>
                    <a:pt x="0" y="3"/>
                  </a:cubicBezTo>
                  <a:cubicBezTo>
                    <a:pt x="0" y="4"/>
                    <a:pt x="1" y="6"/>
                    <a:pt x="3" y="6"/>
                  </a:cubicBezTo>
                  <a:cubicBezTo>
                    <a:pt x="9" y="6"/>
                    <a:pt x="9" y="6"/>
                    <a:pt x="9" y="6"/>
                  </a:cubicBezTo>
                  <a:cubicBezTo>
                    <a:pt x="12" y="7"/>
                    <a:pt x="14" y="9"/>
                    <a:pt x="15" y="16"/>
                  </a:cubicBezTo>
                  <a:cubicBezTo>
                    <a:pt x="15" y="60"/>
                    <a:pt x="15" y="60"/>
                    <a:pt x="15" y="60"/>
                  </a:cubicBezTo>
                  <a:cubicBezTo>
                    <a:pt x="15" y="96"/>
                    <a:pt x="15" y="96"/>
                    <a:pt x="15" y="96"/>
                  </a:cubicBezTo>
                  <a:cubicBezTo>
                    <a:pt x="15" y="116"/>
                    <a:pt x="15" y="132"/>
                    <a:pt x="14" y="141"/>
                  </a:cubicBezTo>
                  <a:cubicBezTo>
                    <a:pt x="13" y="147"/>
                    <a:pt x="12" y="150"/>
                    <a:pt x="9" y="150"/>
                  </a:cubicBezTo>
                  <a:cubicBezTo>
                    <a:pt x="9" y="150"/>
                    <a:pt x="4" y="151"/>
                    <a:pt x="4" y="151"/>
                  </a:cubicBezTo>
                  <a:cubicBezTo>
                    <a:pt x="1" y="151"/>
                    <a:pt x="0" y="153"/>
                    <a:pt x="0" y="154"/>
                  </a:cubicBezTo>
                  <a:cubicBezTo>
                    <a:pt x="0" y="157"/>
                    <a:pt x="4" y="157"/>
                    <a:pt x="5" y="157"/>
                  </a:cubicBezTo>
                  <a:cubicBezTo>
                    <a:pt x="22" y="157"/>
                    <a:pt x="22" y="157"/>
                    <a:pt x="22" y="157"/>
                  </a:cubicBezTo>
                  <a:cubicBezTo>
                    <a:pt x="25" y="157"/>
                    <a:pt x="25" y="157"/>
                    <a:pt x="25" y="157"/>
                  </a:cubicBezTo>
                  <a:cubicBezTo>
                    <a:pt x="28" y="157"/>
                    <a:pt x="28" y="157"/>
                    <a:pt x="28" y="157"/>
                  </a:cubicBezTo>
                  <a:cubicBezTo>
                    <a:pt x="50" y="157"/>
                    <a:pt x="50" y="157"/>
                    <a:pt x="50" y="157"/>
                  </a:cubicBezTo>
                  <a:cubicBezTo>
                    <a:pt x="55" y="157"/>
                    <a:pt x="55" y="155"/>
                    <a:pt x="55" y="154"/>
                  </a:cubicBezTo>
                  <a:cubicBezTo>
                    <a:pt x="55" y="153"/>
                    <a:pt x="54" y="151"/>
                    <a:pt x="52" y="151"/>
                  </a:cubicBezTo>
                  <a:cubicBezTo>
                    <a:pt x="43" y="150"/>
                    <a:pt x="43" y="150"/>
                    <a:pt x="43" y="150"/>
                  </a:cubicBezTo>
                  <a:cubicBezTo>
                    <a:pt x="38" y="150"/>
                    <a:pt x="37" y="147"/>
                    <a:pt x="36" y="141"/>
                  </a:cubicBezTo>
                  <a:cubicBezTo>
                    <a:pt x="35" y="132"/>
                    <a:pt x="35" y="116"/>
                    <a:pt x="35" y="96"/>
                  </a:cubicBezTo>
                  <a:cubicBezTo>
                    <a:pt x="35" y="60"/>
                    <a:pt x="35" y="60"/>
                    <a:pt x="35" y="60"/>
                  </a:cubicBezTo>
                  <a:cubicBezTo>
                    <a:pt x="36" y="16"/>
                    <a:pt x="36" y="16"/>
                    <a:pt x="36" y="16"/>
                  </a:cubicBezTo>
                  <a:cubicBezTo>
                    <a:pt x="36" y="10"/>
                    <a:pt x="38" y="7"/>
                    <a:pt x="42" y="6"/>
                  </a:cubicBezTo>
                  <a:cubicBezTo>
                    <a:pt x="47" y="6"/>
                    <a:pt x="47" y="6"/>
                    <a:pt x="47" y="6"/>
                  </a:cubicBezTo>
                  <a:cubicBezTo>
                    <a:pt x="49" y="6"/>
                    <a:pt x="50" y="4"/>
                    <a:pt x="50" y="3"/>
                  </a:cubicBezTo>
                  <a:cubicBezTo>
                    <a:pt x="50" y="0"/>
                    <a:pt x="46" y="0"/>
                    <a:pt x="45" y="0"/>
                  </a:cubicBez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44" name="Freeform 17">
              <a:extLst>
                <a:ext uri="{FF2B5EF4-FFF2-40B4-BE49-F238E27FC236}">
                  <a16:creationId xmlns:a16="http://schemas.microsoft.com/office/drawing/2014/main" id="{F226FACD-A8F6-460B-BD87-A87B75EC05D4}"/>
                </a:ext>
              </a:extLst>
            </p:cNvPr>
            <p:cNvSpPr>
              <a:spLocks/>
            </p:cNvSpPr>
            <p:nvPr userDrawn="1"/>
          </p:nvSpPr>
          <p:spPr bwMode="auto">
            <a:xfrm>
              <a:off x="4164" y="2463"/>
              <a:ext cx="89" cy="109"/>
            </a:xfrm>
            <a:custGeom>
              <a:avLst/>
              <a:gdLst>
                <a:gd name="T0" fmla="*/ 4 w 132"/>
                <a:gd name="T1" fmla="*/ 5 h 160"/>
                <a:gd name="T2" fmla="*/ 0 w 132"/>
                <a:gd name="T3" fmla="*/ 27 h 160"/>
                <a:gd name="T4" fmla="*/ 2 w 132"/>
                <a:gd name="T5" fmla="*/ 30 h 160"/>
                <a:gd name="T6" fmla="*/ 6 w 132"/>
                <a:gd name="T7" fmla="*/ 27 h 160"/>
                <a:gd name="T8" fmla="*/ 9 w 132"/>
                <a:gd name="T9" fmla="*/ 21 h 160"/>
                <a:gd name="T10" fmla="*/ 29 w 132"/>
                <a:gd name="T11" fmla="*/ 15 h 160"/>
                <a:gd name="T12" fmla="*/ 57 w 132"/>
                <a:gd name="T13" fmla="*/ 15 h 160"/>
                <a:gd name="T14" fmla="*/ 57 w 132"/>
                <a:gd name="T15" fmla="*/ 99 h 160"/>
                <a:gd name="T16" fmla="*/ 56 w 132"/>
                <a:gd name="T17" fmla="*/ 144 h 160"/>
                <a:gd name="T18" fmla="*/ 52 w 132"/>
                <a:gd name="T19" fmla="*/ 153 h 160"/>
                <a:gd name="T20" fmla="*/ 46 w 132"/>
                <a:gd name="T21" fmla="*/ 154 h 160"/>
                <a:gd name="T22" fmla="*/ 43 w 132"/>
                <a:gd name="T23" fmla="*/ 157 h 160"/>
                <a:gd name="T24" fmla="*/ 47 w 132"/>
                <a:gd name="T25" fmla="*/ 160 h 160"/>
                <a:gd name="T26" fmla="*/ 64 w 132"/>
                <a:gd name="T27" fmla="*/ 160 h 160"/>
                <a:gd name="T28" fmla="*/ 67 w 132"/>
                <a:gd name="T29" fmla="*/ 160 h 160"/>
                <a:gd name="T30" fmla="*/ 70 w 132"/>
                <a:gd name="T31" fmla="*/ 160 h 160"/>
                <a:gd name="T32" fmla="*/ 93 w 132"/>
                <a:gd name="T33" fmla="*/ 160 h 160"/>
                <a:gd name="T34" fmla="*/ 97 w 132"/>
                <a:gd name="T35" fmla="*/ 157 h 160"/>
                <a:gd name="T36" fmla="*/ 94 w 132"/>
                <a:gd name="T37" fmla="*/ 154 h 160"/>
                <a:gd name="T38" fmla="*/ 85 w 132"/>
                <a:gd name="T39" fmla="*/ 153 h 160"/>
                <a:gd name="T40" fmla="*/ 79 w 132"/>
                <a:gd name="T41" fmla="*/ 144 h 160"/>
                <a:gd name="T42" fmla="*/ 78 w 132"/>
                <a:gd name="T43" fmla="*/ 99 h 160"/>
                <a:gd name="T44" fmla="*/ 78 w 132"/>
                <a:gd name="T45" fmla="*/ 15 h 160"/>
                <a:gd name="T46" fmla="*/ 102 w 132"/>
                <a:gd name="T47" fmla="*/ 15 h 160"/>
                <a:gd name="T48" fmla="*/ 125 w 132"/>
                <a:gd name="T49" fmla="*/ 25 h 160"/>
                <a:gd name="T50" fmla="*/ 126 w 132"/>
                <a:gd name="T51" fmla="*/ 27 h 160"/>
                <a:gd name="T52" fmla="*/ 129 w 132"/>
                <a:gd name="T53" fmla="*/ 32 h 160"/>
                <a:gd name="T54" fmla="*/ 132 w 132"/>
                <a:gd name="T55" fmla="*/ 28 h 160"/>
                <a:gd name="T56" fmla="*/ 132 w 132"/>
                <a:gd name="T57" fmla="*/ 21 h 160"/>
                <a:gd name="T58" fmla="*/ 132 w 132"/>
                <a:gd name="T59" fmla="*/ 5 h 160"/>
                <a:gd name="T60" fmla="*/ 130 w 132"/>
                <a:gd name="T61" fmla="*/ 1 h 160"/>
                <a:gd name="T62" fmla="*/ 127 w 132"/>
                <a:gd name="T63" fmla="*/ 2 h 160"/>
                <a:gd name="T64" fmla="*/ 110 w 132"/>
                <a:gd name="T65" fmla="*/ 3 h 160"/>
                <a:gd name="T66" fmla="*/ 33 w 132"/>
                <a:gd name="T67" fmla="*/ 3 h 160"/>
                <a:gd name="T68" fmla="*/ 17 w 132"/>
                <a:gd name="T69" fmla="*/ 2 h 160"/>
                <a:gd name="T70" fmla="*/ 10 w 132"/>
                <a:gd name="T71" fmla="*/ 1 h 160"/>
                <a:gd name="T72" fmla="*/ 8 w 132"/>
                <a:gd name="T73" fmla="*/ 0 h 160"/>
                <a:gd name="T74" fmla="*/ 4 w 132"/>
                <a:gd name="T75" fmla="*/ 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60">
                  <a:moveTo>
                    <a:pt x="4" y="5"/>
                  </a:moveTo>
                  <a:cubicBezTo>
                    <a:pt x="4" y="5"/>
                    <a:pt x="0" y="24"/>
                    <a:pt x="0" y="27"/>
                  </a:cubicBezTo>
                  <a:cubicBezTo>
                    <a:pt x="0" y="29"/>
                    <a:pt x="1" y="30"/>
                    <a:pt x="2" y="30"/>
                  </a:cubicBezTo>
                  <a:cubicBezTo>
                    <a:pt x="4" y="30"/>
                    <a:pt x="5" y="28"/>
                    <a:pt x="6" y="27"/>
                  </a:cubicBezTo>
                  <a:cubicBezTo>
                    <a:pt x="9" y="21"/>
                    <a:pt x="9" y="21"/>
                    <a:pt x="9" y="21"/>
                  </a:cubicBezTo>
                  <a:cubicBezTo>
                    <a:pt x="12" y="16"/>
                    <a:pt x="16" y="15"/>
                    <a:pt x="29" y="15"/>
                  </a:cubicBezTo>
                  <a:cubicBezTo>
                    <a:pt x="29" y="15"/>
                    <a:pt x="51" y="15"/>
                    <a:pt x="57" y="15"/>
                  </a:cubicBezTo>
                  <a:cubicBezTo>
                    <a:pt x="57" y="99"/>
                    <a:pt x="57" y="99"/>
                    <a:pt x="57" y="99"/>
                  </a:cubicBezTo>
                  <a:cubicBezTo>
                    <a:pt x="57" y="119"/>
                    <a:pt x="57" y="135"/>
                    <a:pt x="56" y="144"/>
                  </a:cubicBezTo>
                  <a:cubicBezTo>
                    <a:pt x="56" y="150"/>
                    <a:pt x="55" y="153"/>
                    <a:pt x="52" y="153"/>
                  </a:cubicBezTo>
                  <a:cubicBezTo>
                    <a:pt x="52" y="153"/>
                    <a:pt x="46" y="154"/>
                    <a:pt x="46" y="154"/>
                  </a:cubicBezTo>
                  <a:cubicBezTo>
                    <a:pt x="44" y="154"/>
                    <a:pt x="43" y="156"/>
                    <a:pt x="43" y="157"/>
                  </a:cubicBezTo>
                  <a:cubicBezTo>
                    <a:pt x="43" y="160"/>
                    <a:pt x="46" y="160"/>
                    <a:pt x="47" y="160"/>
                  </a:cubicBezTo>
                  <a:cubicBezTo>
                    <a:pt x="64" y="160"/>
                    <a:pt x="64" y="160"/>
                    <a:pt x="64" y="160"/>
                  </a:cubicBezTo>
                  <a:cubicBezTo>
                    <a:pt x="67" y="160"/>
                    <a:pt x="67" y="160"/>
                    <a:pt x="67" y="160"/>
                  </a:cubicBezTo>
                  <a:cubicBezTo>
                    <a:pt x="70" y="160"/>
                    <a:pt x="70" y="160"/>
                    <a:pt x="70" y="160"/>
                  </a:cubicBezTo>
                  <a:cubicBezTo>
                    <a:pt x="93" y="160"/>
                    <a:pt x="93" y="160"/>
                    <a:pt x="93" y="160"/>
                  </a:cubicBezTo>
                  <a:cubicBezTo>
                    <a:pt x="97" y="160"/>
                    <a:pt x="97" y="158"/>
                    <a:pt x="97" y="157"/>
                  </a:cubicBezTo>
                  <a:cubicBezTo>
                    <a:pt x="97" y="156"/>
                    <a:pt x="96" y="154"/>
                    <a:pt x="94" y="154"/>
                  </a:cubicBezTo>
                  <a:cubicBezTo>
                    <a:pt x="85" y="153"/>
                    <a:pt x="85" y="153"/>
                    <a:pt x="85" y="153"/>
                  </a:cubicBezTo>
                  <a:cubicBezTo>
                    <a:pt x="80" y="153"/>
                    <a:pt x="79" y="150"/>
                    <a:pt x="79" y="144"/>
                  </a:cubicBezTo>
                  <a:cubicBezTo>
                    <a:pt x="78" y="135"/>
                    <a:pt x="78" y="119"/>
                    <a:pt x="78" y="99"/>
                  </a:cubicBezTo>
                  <a:cubicBezTo>
                    <a:pt x="78" y="15"/>
                    <a:pt x="78" y="15"/>
                    <a:pt x="78" y="15"/>
                  </a:cubicBezTo>
                  <a:cubicBezTo>
                    <a:pt x="80" y="15"/>
                    <a:pt x="102" y="15"/>
                    <a:pt x="102" y="15"/>
                  </a:cubicBezTo>
                  <a:cubicBezTo>
                    <a:pt x="121" y="15"/>
                    <a:pt x="125" y="20"/>
                    <a:pt x="125" y="25"/>
                  </a:cubicBezTo>
                  <a:cubicBezTo>
                    <a:pt x="125" y="25"/>
                    <a:pt x="126" y="27"/>
                    <a:pt x="126" y="27"/>
                  </a:cubicBezTo>
                  <a:cubicBezTo>
                    <a:pt x="126" y="29"/>
                    <a:pt x="126" y="32"/>
                    <a:pt x="129" y="32"/>
                  </a:cubicBezTo>
                  <a:cubicBezTo>
                    <a:pt x="129" y="32"/>
                    <a:pt x="132" y="32"/>
                    <a:pt x="132" y="28"/>
                  </a:cubicBezTo>
                  <a:cubicBezTo>
                    <a:pt x="132" y="21"/>
                    <a:pt x="132" y="21"/>
                    <a:pt x="132" y="21"/>
                  </a:cubicBezTo>
                  <a:cubicBezTo>
                    <a:pt x="132" y="5"/>
                    <a:pt x="132" y="5"/>
                    <a:pt x="132" y="5"/>
                  </a:cubicBezTo>
                  <a:cubicBezTo>
                    <a:pt x="132" y="4"/>
                    <a:pt x="132" y="1"/>
                    <a:pt x="130" y="1"/>
                  </a:cubicBezTo>
                  <a:cubicBezTo>
                    <a:pt x="127" y="2"/>
                    <a:pt x="127" y="2"/>
                    <a:pt x="127" y="2"/>
                  </a:cubicBezTo>
                  <a:cubicBezTo>
                    <a:pt x="124" y="2"/>
                    <a:pt x="119" y="3"/>
                    <a:pt x="110" y="3"/>
                  </a:cubicBezTo>
                  <a:cubicBezTo>
                    <a:pt x="33" y="3"/>
                    <a:pt x="33" y="3"/>
                    <a:pt x="33" y="3"/>
                  </a:cubicBezTo>
                  <a:cubicBezTo>
                    <a:pt x="17" y="2"/>
                    <a:pt x="17" y="2"/>
                    <a:pt x="17" y="2"/>
                  </a:cubicBezTo>
                  <a:cubicBezTo>
                    <a:pt x="17" y="2"/>
                    <a:pt x="10" y="1"/>
                    <a:pt x="10" y="1"/>
                  </a:cubicBezTo>
                  <a:cubicBezTo>
                    <a:pt x="8" y="0"/>
                    <a:pt x="8" y="0"/>
                    <a:pt x="8" y="0"/>
                  </a:cubicBezTo>
                  <a:cubicBezTo>
                    <a:pt x="6" y="0"/>
                    <a:pt x="5" y="2"/>
                    <a:pt x="4" y="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45" name="Freeform 18">
              <a:extLst>
                <a:ext uri="{FF2B5EF4-FFF2-40B4-BE49-F238E27FC236}">
                  <a16:creationId xmlns:a16="http://schemas.microsoft.com/office/drawing/2014/main" id="{8B5F0318-B82F-4B24-8BEA-FA118C276C0B}"/>
                </a:ext>
              </a:extLst>
            </p:cNvPr>
            <p:cNvSpPr>
              <a:spLocks/>
            </p:cNvSpPr>
            <p:nvPr userDrawn="1"/>
          </p:nvSpPr>
          <p:spPr bwMode="auto">
            <a:xfrm>
              <a:off x="4258" y="2465"/>
              <a:ext cx="102" cy="107"/>
            </a:xfrm>
            <a:custGeom>
              <a:avLst/>
              <a:gdLst>
                <a:gd name="T0" fmla="*/ 132 w 151"/>
                <a:gd name="T1" fmla="*/ 0 h 157"/>
                <a:gd name="T2" fmla="*/ 127 w 151"/>
                <a:gd name="T3" fmla="*/ 0 h 157"/>
                <a:gd name="T4" fmla="*/ 123 w 151"/>
                <a:gd name="T5" fmla="*/ 0 h 157"/>
                <a:gd name="T6" fmla="*/ 113 w 151"/>
                <a:gd name="T7" fmla="*/ 0 h 157"/>
                <a:gd name="T8" fmla="*/ 108 w 151"/>
                <a:gd name="T9" fmla="*/ 2 h 157"/>
                <a:gd name="T10" fmla="*/ 112 w 151"/>
                <a:gd name="T11" fmla="*/ 6 h 157"/>
                <a:gd name="T12" fmla="*/ 115 w 151"/>
                <a:gd name="T13" fmla="*/ 10 h 157"/>
                <a:gd name="T14" fmla="*/ 111 w 151"/>
                <a:gd name="T15" fmla="*/ 20 h 157"/>
                <a:gd name="T16" fmla="*/ 79 w 151"/>
                <a:gd name="T17" fmla="*/ 77 h 157"/>
                <a:gd name="T18" fmla="*/ 43 w 151"/>
                <a:gd name="T19" fmla="*/ 15 h 157"/>
                <a:gd name="T20" fmla="*/ 40 w 151"/>
                <a:gd name="T21" fmla="*/ 8 h 157"/>
                <a:gd name="T22" fmla="*/ 42 w 151"/>
                <a:gd name="T23" fmla="*/ 6 h 157"/>
                <a:gd name="T24" fmla="*/ 43 w 151"/>
                <a:gd name="T25" fmla="*/ 5 h 157"/>
                <a:gd name="T26" fmla="*/ 46 w 151"/>
                <a:gd name="T27" fmla="*/ 3 h 157"/>
                <a:gd name="T28" fmla="*/ 42 w 151"/>
                <a:gd name="T29" fmla="*/ 0 h 157"/>
                <a:gd name="T30" fmla="*/ 27 w 151"/>
                <a:gd name="T31" fmla="*/ 0 h 157"/>
                <a:gd name="T32" fmla="*/ 24 w 151"/>
                <a:gd name="T33" fmla="*/ 0 h 157"/>
                <a:gd name="T34" fmla="*/ 20 w 151"/>
                <a:gd name="T35" fmla="*/ 0 h 157"/>
                <a:gd name="T36" fmla="*/ 4 w 151"/>
                <a:gd name="T37" fmla="*/ 0 h 157"/>
                <a:gd name="T38" fmla="*/ 0 w 151"/>
                <a:gd name="T39" fmla="*/ 3 h 157"/>
                <a:gd name="T40" fmla="*/ 4 w 151"/>
                <a:gd name="T41" fmla="*/ 6 h 157"/>
                <a:gd name="T42" fmla="*/ 12 w 151"/>
                <a:gd name="T43" fmla="*/ 9 h 157"/>
                <a:gd name="T44" fmla="*/ 25 w 151"/>
                <a:gd name="T45" fmla="*/ 23 h 157"/>
                <a:gd name="T46" fmla="*/ 61 w 151"/>
                <a:gd name="T47" fmla="*/ 82 h 157"/>
                <a:gd name="T48" fmla="*/ 65 w 151"/>
                <a:gd name="T49" fmla="*/ 103 h 157"/>
                <a:gd name="T50" fmla="*/ 65 w 151"/>
                <a:gd name="T51" fmla="*/ 120 h 157"/>
                <a:gd name="T52" fmla="*/ 65 w 151"/>
                <a:gd name="T53" fmla="*/ 141 h 157"/>
                <a:gd name="T54" fmla="*/ 60 w 151"/>
                <a:gd name="T55" fmla="*/ 150 h 157"/>
                <a:gd name="T56" fmla="*/ 54 w 151"/>
                <a:gd name="T57" fmla="*/ 151 h 157"/>
                <a:gd name="T58" fmla="*/ 51 w 151"/>
                <a:gd name="T59" fmla="*/ 154 h 157"/>
                <a:gd name="T60" fmla="*/ 56 w 151"/>
                <a:gd name="T61" fmla="*/ 157 h 157"/>
                <a:gd name="T62" fmla="*/ 72 w 151"/>
                <a:gd name="T63" fmla="*/ 157 h 157"/>
                <a:gd name="T64" fmla="*/ 76 w 151"/>
                <a:gd name="T65" fmla="*/ 157 h 157"/>
                <a:gd name="T66" fmla="*/ 78 w 151"/>
                <a:gd name="T67" fmla="*/ 157 h 157"/>
                <a:gd name="T68" fmla="*/ 101 w 151"/>
                <a:gd name="T69" fmla="*/ 157 h 157"/>
                <a:gd name="T70" fmla="*/ 105 w 151"/>
                <a:gd name="T71" fmla="*/ 154 h 157"/>
                <a:gd name="T72" fmla="*/ 102 w 151"/>
                <a:gd name="T73" fmla="*/ 151 h 157"/>
                <a:gd name="T74" fmla="*/ 93 w 151"/>
                <a:gd name="T75" fmla="*/ 150 h 157"/>
                <a:gd name="T76" fmla="*/ 86 w 151"/>
                <a:gd name="T77" fmla="*/ 141 h 157"/>
                <a:gd name="T78" fmla="*/ 86 w 151"/>
                <a:gd name="T79" fmla="*/ 120 h 157"/>
                <a:gd name="T80" fmla="*/ 86 w 151"/>
                <a:gd name="T81" fmla="*/ 103 h 157"/>
                <a:gd name="T82" fmla="*/ 89 w 151"/>
                <a:gd name="T83" fmla="*/ 83 h 157"/>
                <a:gd name="T84" fmla="*/ 127 w 151"/>
                <a:gd name="T85" fmla="*/ 18 h 157"/>
                <a:gd name="T86" fmla="*/ 138 w 151"/>
                <a:gd name="T87" fmla="*/ 8 h 157"/>
                <a:gd name="T88" fmla="*/ 146 w 151"/>
                <a:gd name="T89" fmla="*/ 6 h 157"/>
                <a:gd name="T90" fmla="*/ 151 w 151"/>
                <a:gd name="T91" fmla="*/ 2 h 157"/>
                <a:gd name="T92" fmla="*/ 146 w 151"/>
                <a:gd name="T93" fmla="*/ 0 h 157"/>
                <a:gd name="T94" fmla="*/ 132 w 151"/>
                <a:gd name="T9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1" h="157">
                  <a:moveTo>
                    <a:pt x="132" y="0"/>
                  </a:moveTo>
                  <a:cubicBezTo>
                    <a:pt x="127" y="0"/>
                    <a:pt x="127" y="0"/>
                    <a:pt x="127" y="0"/>
                  </a:cubicBezTo>
                  <a:cubicBezTo>
                    <a:pt x="123" y="0"/>
                    <a:pt x="123" y="0"/>
                    <a:pt x="123" y="0"/>
                  </a:cubicBezTo>
                  <a:cubicBezTo>
                    <a:pt x="113" y="0"/>
                    <a:pt x="113" y="0"/>
                    <a:pt x="113" y="0"/>
                  </a:cubicBezTo>
                  <a:cubicBezTo>
                    <a:pt x="109" y="0"/>
                    <a:pt x="108" y="1"/>
                    <a:pt x="108" y="2"/>
                  </a:cubicBezTo>
                  <a:cubicBezTo>
                    <a:pt x="108" y="5"/>
                    <a:pt x="110" y="5"/>
                    <a:pt x="112" y="6"/>
                  </a:cubicBezTo>
                  <a:cubicBezTo>
                    <a:pt x="113" y="6"/>
                    <a:pt x="115" y="6"/>
                    <a:pt x="115" y="10"/>
                  </a:cubicBezTo>
                  <a:cubicBezTo>
                    <a:pt x="115" y="13"/>
                    <a:pt x="114" y="16"/>
                    <a:pt x="111" y="20"/>
                  </a:cubicBezTo>
                  <a:cubicBezTo>
                    <a:pt x="108" y="26"/>
                    <a:pt x="85" y="65"/>
                    <a:pt x="79" y="77"/>
                  </a:cubicBezTo>
                  <a:cubicBezTo>
                    <a:pt x="72" y="66"/>
                    <a:pt x="46" y="21"/>
                    <a:pt x="43" y="15"/>
                  </a:cubicBezTo>
                  <a:cubicBezTo>
                    <a:pt x="41" y="12"/>
                    <a:pt x="40" y="10"/>
                    <a:pt x="40" y="8"/>
                  </a:cubicBezTo>
                  <a:cubicBezTo>
                    <a:pt x="40" y="7"/>
                    <a:pt x="41" y="6"/>
                    <a:pt x="42" y="6"/>
                  </a:cubicBezTo>
                  <a:cubicBezTo>
                    <a:pt x="42" y="6"/>
                    <a:pt x="43" y="5"/>
                    <a:pt x="43" y="5"/>
                  </a:cubicBezTo>
                  <a:cubicBezTo>
                    <a:pt x="44" y="5"/>
                    <a:pt x="46" y="4"/>
                    <a:pt x="46" y="3"/>
                  </a:cubicBezTo>
                  <a:cubicBezTo>
                    <a:pt x="46" y="1"/>
                    <a:pt x="44" y="0"/>
                    <a:pt x="42" y="0"/>
                  </a:cubicBezTo>
                  <a:cubicBezTo>
                    <a:pt x="27" y="0"/>
                    <a:pt x="27" y="0"/>
                    <a:pt x="27" y="0"/>
                  </a:cubicBezTo>
                  <a:cubicBezTo>
                    <a:pt x="24" y="0"/>
                    <a:pt x="24" y="0"/>
                    <a:pt x="24" y="0"/>
                  </a:cubicBezTo>
                  <a:cubicBezTo>
                    <a:pt x="20" y="0"/>
                    <a:pt x="20" y="0"/>
                    <a:pt x="20" y="0"/>
                  </a:cubicBezTo>
                  <a:cubicBezTo>
                    <a:pt x="4" y="0"/>
                    <a:pt x="4" y="0"/>
                    <a:pt x="4" y="0"/>
                  </a:cubicBezTo>
                  <a:cubicBezTo>
                    <a:pt x="0" y="0"/>
                    <a:pt x="0" y="2"/>
                    <a:pt x="0" y="3"/>
                  </a:cubicBezTo>
                  <a:cubicBezTo>
                    <a:pt x="0" y="4"/>
                    <a:pt x="1" y="6"/>
                    <a:pt x="4" y="6"/>
                  </a:cubicBezTo>
                  <a:cubicBezTo>
                    <a:pt x="5" y="6"/>
                    <a:pt x="9" y="7"/>
                    <a:pt x="12" y="9"/>
                  </a:cubicBezTo>
                  <a:cubicBezTo>
                    <a:pt x="16" y="11"/>
                    <a:pt x="21" y="17"/>
                    <a:pt x="25" y="23"/>
                  </a:cubicBezTo>
                  <a:cubicBezTo>
                    <a:pt x="32" y="34"/>
                    <a:pt x="60" y="79"/>
                    <a:pt x="61" y="82"/>
                  </a:cubicBezTo>
                  <a:cubicBezTo>
                    <a:pt x="64" y="88"/>
                    <a:pt x="65" y="92"/>
                    <a:pt x="65" y="103"/>
                  </a:cubicBezTo>
                  <a:cubicBezTo>
                    <a:pt x="65" y="120"/>
                    <a:pt x="65" y="120"/>
                    <a:pt x="65" y="120"/>
                  </a:cubicBezTo>
                  <a:cubicBezTo>
                    <a:pt x="65" y="141"/>
                    <a:pt x="65" y="141"/>
                    <a:pt x="65" y="141"/>
                  </a:cubicBezTo>
                  <a:cubicBezTo>
                    <a:pt x="65" y="145"/>
                    <a:pt x="63" y="150"/>
                    <a:pt x="60" y="150"/>
                  </a:cubicBezTo>
                  <a:cubicBezTo>
                    <a:pt x="54" y="151"/>
                    <a:pt x="54" y="151"/>
                    <a:pt x="54" y="151"/>
                  </a:cubicBezTo>
                  <a:cubicBezTo>
                    <a:pt x="52" y="151"/>
                    <a:pt x="51" y="153"/>
                    <a:pt x="51" y="154"/>
                  </a:cubicBezTo>
                  <a:cubicBezTo>
                    <a:pt x="51" y="157"/>
                    <a:pt x="54" y="157"/>
                    <a:pt x="56" y="157"/>
                  </a:cubicBezTo>
                  <a:cubicBezTo>
                    <a:pt x="72" y="157"/>
                    <a:pt x="72" y="157"/>
                    <a:pt x="72" y="157"/>
                  </a:cubicBezTo>
                  <a:cubicBezTo>
                    <a:pt x="76" y="157"/>
                    <a:pt x="76" y="157"/>
                    <a:pt x="76" y="157"/>
                  </a:cubicBezTo>
                  <a:cubicBezTo>
                    <a:pt x="78" y="157"/>
                    <a:pt x="78" y="157"/>
                    <a:pt x="78" y="157"/>
                  </a:cubicBezTo>
                  <a:cubicBezTo>
                    <a:pt x="101" y="157"/>
                    <a:pt x="101" y="157"/>
                    <a:pt x="101" y="157"/>
                  </a:cubicBezTo>
                  <a:cubicBezTo>
                    <a:pt x="105" y="157"/>
                    <a:pt x="105" y="155"/>
                    <a:pt x="105" y="154"/>
                  </a:cubicBezTo>
                  <a:cubicBezTo>
                    <a:pt x="105" y="153"/>
                    <a:pt x="104" y="151"/>
                    <a:pt x="102" y="151"/>
                  </a:cubicBezTo>
                  <a:cubicBezTo>
                    <a:pt x="93" y="150"/>
                    <a:pt x="93" y="150"/>
                    <a:pt x="93" y="150"/>
                  </a:cubicBezTo>
                  <a:cubicBezTo>
                    <a:pt x="89" y="150"/>
                    <a:pt x="87" y="147"/>
                    <a:pt x="86" y="141"/>
                  </a:cubicBezTo>
                  <a:cubicBezTo>
                    <a:pt x="86" y="120"/>
                    <a:pt x="86" y="120"/>
                    <a:pt x="86" y="120"/>
                  </a:cubicBezTo>
                  <a:cubicBezTo>
                    <a:pt x="86" y="103"/>
                    <a:pt x="86" y="103"/>
                    <a:pt x="86" y="103"/>
                  </a:cubicBezTo>
                  <a:cubicBezTo>
                    <a:pt x="86" y="96"/>
                    <a:pt x="86" y="90"/>
                    <a:pt x="89" y="83"/>
                  </a:cubicBezTo>
                  <a:cubicBezTo>
                    <a:pt x="92" y="75"/>
                    <a:pt x="121" y="27"/>
                    <a:pt x="127" y="18"/>
                  </a:cubicBezTo>
                  <a:cubicBezTo>
                    <a:pt x="132" y="13"/>
                    <a:pt x="134" y="10"/>
                    <a:pt x="138" y="8"/>
                  </a:cubicBezTo>
                  <a:cubicBezTo>
                    <a:pt x="141" y="6"/>
                    <a:pt x="144" y="6"/>
                    <a:pt x="146" y="6"/>
                  </a:cubicBezTo>
                  <a:cubicBezTo>
                    <a:pt x="150" y="6"/>
                    <a:pt x="151" y="4"/>
                    <a:pt x="151" y="2"/>
                  </a:cubicBezTo>
                  <a:cubicBezTo>
                    <a:pt x="151" y="1"/>
                    <a:pt x="150" y="0"/>
                    <a:pt x="146" y="0"/>
                  </a:cubicBezTo>
                  <a:lnTo>
                    <a:pt x="13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46" name="Freeform 19">
              <a:extLst>
                <a:ext uri="{FF2B5EF4-FFF2-40B4-BE49-F238E27FC236}">
                  <a16:creationId xmlns:a16="http://schemas.microsoft.com/office/drawing/2014/main" id="{FBADB5E1-ABB1-420D-B065-10A007FED996}"/>
                </a:ext>
              </a:extLst>
            </p:cNvPr>
            <p:cNvSpPr>
              <a:spLocks noEditPoints="1"/>
            </p:cNvSpPr>
            <p:nvPr userDrawn="1"/>
          </p:nvSpPr>
          <p:spPr bwMode="auto">
            <a:xfrm>
              <a:off x="4406" y="2463"/>
              <a:ext cx="111" cy="111"/>
            </a:xfrm>
            <a:custGeom>
              <a:avLst/>
              <a:gdLst>
                <a:gd name="T0" fmla="*/ 0 w 164"/>
                <a:gd name="T1" fmla="*/ 81 h 163"/>
                <a:gd name="T2" fmla="*/ 81 w 164"/>
                <a:gd name="T3" fmla="*/ 163 h 163"/>
                <a:gd name="T4" fmla="*/ 164 w 164"/>
                <a:gd name="T5" fmla="*/ 78 h 163"/>
                <a:gd name="T6" fmla="*/ 82 w 164"/>
                <a:gd name="T7" fmla="*/ 0 h 163"/>
                <a:gd name="T8" fmla="*/ 0 w 164"/>
                <a:gd name="T9" fmla="*/ 81 h 163"/>
                <a:gd name="T10" fmla="*/ 23 w 164"/>
                <a:gd name="T11" fmla="*/ 76 h 163"/>
                <a:gd name="T12" fmla="*/ 81 w 164"/>
                <a:gd name="T13" fmla="*/ 10 h 163"/>
                <a:gd name="T14" fmla="*/ 142 w 164"/>
                <a:gd name="T15" fmla="*/ 84 h 163"/>
                <a:gd name="T16" fmla="*/ 87 w 164"/>
                <a:gd name="T17" fmla="*/ 152 h 163"/>
                <a:gd name="T18" fmla="*/ 23 w 164"/>
                <a:gd name="T19" fmla="*/ 76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4" h="163">
                  <a:moveTo>
                    <a:pt x="0" y="81"/>
                  </a:moveTo>
                  <a:cubicBezTo>
                    <a:pt x="0" y="121"/>
                    <a:pt x="26" y="163"/>
                    <a:pt x="81" y="163"/>
                  </a:cubicBezTo>
                  <a:cubicBezTo>
                    <a:pt x="129" y="163"/>
                    <a:pt x="164" y="127"/>
                    <a:pt x="164" y="78"/>
                  </a:cubicBezTo>
                  <a:cubicBezTo>
                    <a:pt x="164" y="31"/>
                    <a:pt x="131" y="0"/>
                    <a:pt x="82" y="0"/>
                  </a:cubicBezTo>
                  <a:cubicBezTo>
                    <a:pt x="23" y="0"/>
                    <a:pt x="0" y="50"/>
                    <a:pt x="0" y="81"/>
                  </a:cubicBezTo>
                  <a:moveTo>
                    <a:pt x="23" y="76"/>
                  </a:moveTo>
                  <a:cubicBezTo>
                    <a:pt x="23" y="35"/>
                    <a:pt x="45" y="10"/>
                    <a:pt x="81" y="10"/>
                  </a:cubicBezTo>
                  <a:cubicBezTo>
                    <a:pt x="110" y="10"/>
                    <a:pt x="142" y="33"/>
                    <a:pt x="142" y="84"/>
                  </a:cubicBezTo>
                  <a:cubicBezTo>
                    <a:pt x="142" y="149"/>
                    <a:pt x="96" y="152"/>
                    <a:pt x="87" y="152"/>
                  </a:cubicBezTo>
                  <a:cubicBezTo>
                    <a:pt x="49" y="152"/>
                    <a:pt x="23" y="121"/>
                    <a:pt x="23" y="7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47" name="Freeform 20">
              <a:extLst>
                <a:ext uri="{FF2B5EF4-FFF2-40B4-BE49-F238E27FC236}">
                  <a16:creationId xmlns:a16="http://schemas.microsoft.com/office/drawing/2014/main" id="{972885BC-1538-42CC-ACB0-44375E41252B}"/>
                </a:ext>
              </a:extLst>
            </p:cNvPr>
            <p:cNvSpPr>
              <a:spLocks/>
            </p:cNvSpPr>
            <p:nvPr userDrawn="1"/>
          </p:nvSpPr>
          <p:spPr bwMode="auto">
            <a:xfrm>
              <a:off x="4530" y="2464"/>
              <a:ext cx="62" cy="108"/>
            </a:xfrm>
            <a:custGeom>
              <a:avLst/>
              <a:gdLst>
                <a:gd name="T0" fmla="*/ 87 w 92"/>
                <a:gd name="T1" fmla="*/ 1 h 159"/>
                <a:gd name="T2" fmla="*/ 86 w 92"/>
                <a:gd name="T3" fmla="*/ 1 h 159"/>
                <a:gd name="T4" fmla="*/ 80 w 92"/>
                <a:gd name="T5" fmla="*/ 2 h 159"/>
                <a:gd name="T6" fmla="*/ 78 w 92"/>
                <a:gd name="T7" fmla="*/ 2 h 159"/>
                <a:gd name="T8" fmla="*/ 28 w 92"/>
                <a:gd name="T9" fmla="*/ 2 h 159"/>
                <a:gd name="T10" fmla="*/ 25 w 92"/>
                <a:gd name="T11" fmla="*/ 2 h 159"/>
                <a:gd name="T12" fmla="*/ 4 w 92"/>
                <a:gd name="T13" fmla="*/ 2 h 159"/>
                <a:gd name="T14" fmla="*/ 0 w 92"/>
                <a:gd name="T15" fmla="*/ 5 h 159"/>
                <a:gd name="T16" fmla="*/ 3 w 92"/>
                <a:gd name="T17" fmla="*/ 8 h 159"/>
                <a:gd name="T18" fmla="*/ 9 w 92"/>
                <a:gd name="T19" fmla="*/ 8 h 159"/>
                <a:gd name="T20" fmla="*/ 17 w 92"/>
                <a:gd name="T21" fmla="*/ 18 h 159"/>
                <a:gd name="T22" fmla="*/ 17 w 92"/>
                <a:gd name="T23" fmla="*/ 62 h 159"/>
                <a:gd name="T24" fmla="*/ 17 w 92"/>
                <a:gd name="T25" fmla="*/ 98 h 159"/>
                <a:gd name="T26" fmla="*/ 16 w 92"/>
                <a:gd name="T27" fmla="*/ 143 h 159"/>
                <a:gd name="T28" fmla="*/ 12 w 92"/>
                <a:gd name="T29" fmla="*/ 152 h 159"/>
                <a:gd name="T30" fmla="*/ 6 w 92"/>
                <a:gd name="T31" fmla="*/ 153 h 159"/>
                <a:gd name="T32" fmla="*/ 3 w 92"/>
                <a:gd name="T33" fmla="*/ 156 h 159"/>
                <a:gd name="T34" fmla="*/ 8 w 92"/>
                <a:gd name="T35" fmla="*/ 159 h 159"/>
                <a:gd name="T36" fmla="*/ 24 w 92"/>
                <a:gd name="T37" fmla="*/ 159 h 159"/>
                <a:gd name="T38" fmla="*/ 28 w 92"/>
                <a:gd name="T39" fmla="*/ 159 h 159"/>
                <a:gd name="T40" fmla="*/ 30 w 92"/>
                <a:gd name="T41" fmla="*/ 159 h 159"/>
                <a:gd name="T42" fmla="*/ 53 w 92"/>
                <a:gd name="T43" fmla="*/ 159 h 159"/>
                <a:gd name="T44" fmla="*/ 58 w 92"/>
                <a:gd name="T45" fmla="*/ 156 h 159"/>
                <a:gd name="T46" fmla="*/ 54 w 92"/>
                <a:gd name="T47" fmla="*/ 153 h 159"/>
                <a:gd name="T48" fmla="*/ 45 w 92"/>
                <a:gd name="T49" fmla="*/ 152 h 159"/>
                <a:gd name="T50" fmla="*/ 39 w 92"/>
                <a:gd name="T51" fmla="*/ 143 h 159"/>
                <a:gd name="T52" fmla="*/ 38 w 92"/>
                <a:gd name="T53" fmla="*/ 98 h 159"/>
                <a:gd name="T54" fmla="*/ 38 w 92"/>
                <a:gd name="T55" fmla="*/ 81 h 159"/>
                <a:gd name="T56" fmla="*/ 68 w 92"/>
                <a:gd name="T57" fmla="*/ 81 h 159"/>
                <a:gd name="T58" fmla="*/ 78 w 92"/>
                <a:gd name="T59" fmla="*/ 88 h 159"/>
                <a:gd name="T60" fmla="*/ 79 w 92"/>
                <a:gd name="T61" fmla="*/ 94 h 159"/>
                <a:gd name="T62" fmla="*/ 79 w 92"/>
                <a:gd name="T63" fmla="*/ 95 h 159"/>
                <a:gd name="T64" fmla="*/ 82 w 92"/>
                <a:gd name="T65" fmla="*/ 98 h 159"/>
                <a:gd name="T66" fmla="*/ 85 w 92"/>
                <a:gd name="T67" fmla="*/ 92 h 159"/>
                <a:gd name="T68" fmla="*/ 85 w 92"/>
                <a:gd name="T69" fmla="*/ 79 h 159"/>
                <a:gd name="T70" fmla="*/ 87 w 92"/>
                <a:gd name="T71" fmla="*/ 67 h 159"/>
                <a:gd name="T72" fmla="*/ 85 w 92"/>
                <a:gd name="T73" fmla="*/ 64 h 159"/>
                <a:gd name="T74" fmla="*/ 81 w 92"/>
                <a:gd name="T75" fmla="*/ 66 h 159"/>
                <a:gd name="T76" fmla="*/ 73 w 92"/>
                <a:gd name="T77" fmla="*/ 70 h 159"/>
                <a:gd name="T78" fmla="*/ 64 w 92"/>
                <a:gd name="T79" fmla="*/ 70 h 159"/>
                <a:gd name="T80" fmla="*/ 38 w 92"/>
                <a:gd name="T81" fmla="*/ 70 h 159"/>
                <a:gd name="T82" fmla="*/ 38 w 92"/>
                <a:gd name="T83" fmla="*/ 14 h 159"/>
                <a:gd name="T84" fmla="*/ 69 w 92"/>
                <a:gd name="T85" fmla="*/ 14 h 159"/>
                <a:gd name="T86" fmla="*/ 82 w 92"/>
                <a:gd name="T87" fmla="*/ 19 h 159"/>
                <a:gd name="T88" fmla="*/ 84 w 92"/>
                <a:gd name="T89" fmla="*/ 26 h 159"/>
                <a:gd name="T90" fmla="*/ 87 w 92"/>
                <a:gd name="T91" fmla="*/ 30 h 159"/>
                <a:gd name="T92" fmla="*/ 90 w 92"/>
                <a:gd name="T93" fmla="*/ 27 h 159"/>
                <a:gd name="T94" fmla="*/ 91 w 92"/>
                <a:gd name="T95" fmla="*/ 17 h 159"/>
                <a:gd name="T96" fmla="*/ 91 w 92"/>
                <a:gd name="T97" fmla="*/ 13 h 159"/>
                <a:gd name="T98" fmla="*/ 92 w 92"/>
                <a:gd name="T99" fmla="*/ 6 h 159"/>
                <a:gd name="T100" fmla="*/ 92 w 92"/>
                <a:gd name="T101" fmla="*/ 3 h 159"/>
                <a:gd name="T102" fmla="*/ 90 w 92"/>
                <a:gd name="T103" fmla="*/ 0 h 159"/>
                <a:gd name="T104" fmla="*/ 87 w 92"/>
                <a:gd name="T105" fmla="*/ 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2" h="159">
                  <a:moveTo>
                    <a:pt x="87" y="1"/>
                  </a:moveTo>
                  <a:cubicBezTo>
                    <a:pt x="86" y="1"/>
                    <a:pt x="86" y="1"/>
                    <a:pt x="86" y="1"/>
                  </a:cubicBezTo>
                  <a:cubicBezTo>
                    <a:pt x="80" y="2"/>
                    <a:pt x="80" y="2"/>
                    <a:pt x="80" y="2"/>
                  </a:cubicBezTo>
                  <a:cubicBezTo>
                    <a:pt x="78" y="2"/>
                    <a:pt x="78" y="2"/>
                    <a:pt x="78" y="2"/>
                  </a:cubicBezTo>
                  <a:cubicBezTo>
                    <a:pt x="78" y="2"/>
                    <a:pt x="28" y="2"/>
                    <a:pt x="28" y="2"/>
                  </a:cubicBezTo>
                  <a:cubicBezTo>
                    <a:pt x="25" y="2"/>
                    <a:pt x="25" y="2"/>
                    <a:pt x="25" y="2"/>
                  </a:cubicBezTo>
                  <a:cubicBezTo>
                    <a:pt x="4" y="2"/>
                    <a:pt x="4" y="2"/>
                    <a:pt x="4" y="2"/>
                  </a:cubicBezTo>
                  <a:cubicBezTo>
                    <a:pt x="3" y="2"/>
                    <a:pt x="0" y="2"/>
                    <a:pt x="0" y="5"/>
                  </a:cubicBezTo>
                  <a:cubicBezTo>
                    <a:pt x="0" y="6"/>
                    <a:pt x="1" y="8"/>
                    <a:pt x="3" y="8"/>
                  </a:cubicBezTo>
                  <a:cubicBezTo>
                    <a:pt x="9" y="8"/>
                    <a:pt x="9" y="8"/>
                    <a:pt x="9" y="8"/>
                  </a:cubicBezTo>
                  <a:cubicBezTo>
                    <a:pt x="15" y="9"/>
                    <a:pt x="17" y="12"/>
                    <a:pt x="17" y="18"/>
                  </a:cubicBezTo>
                  <a:cubicBezTo>
                    <a:pt x="17" y="18"/>
                    <a:pt x="17" y="62"/>
                    <a:pt x="17" y="62"/>
                  </a:cubicBezTo>
                  <a:cubicBezTo>
                    <a:pt x="17" y="98"/>
                    <a:pt x="17" y="98"/>
                    <a:pt x="17" y="98"/>
                  </a:cubicBezTo>
                  <a:cubicBezTo>
                    <a:pt x="17" y="118"/>
                    <a:pt x="17" y="134"/>
                    <a:pt x="16" y="143"/>
                  </a:cubicBezTo>
                  <a:cubicBezTo>
                    <a:pt x="16" y="149"/>
                    <a:pt x="15" y="152"/>
                    <a:pt x="12" y="152"/>
                  </a:cubicBezTo>
                  <a:cubicBezTo>
                    <a:pt x="12" y="152"/>
                    <a:pt x="6" y="153"/>
                    <a:pt x="6" y="153"/>
                  </a:cubicBezTo>
                  <a:cubicBezTo>
                    <a:pt x="4" y="153"/>
                    <a:pt x="3" y="155"/>
                    <a:pt x="3" y="156"/>
                  </a:cubicBezTo>
                  <a:cubicBezTo>
                    <a:pt x="3" y="159"/>
                    <a:pt x="6" y="159"/>
                    <a:pt x="8" y="159"/>
                  </a:cubicBezTo>
                  <a:cubicBezTo>
                    <a:pt x="24" y="159"/>
                    <a:pt x="24" y="159"/>
                    <a:pt x="24" y="159"/>
                  </a:cubicBezTo>
                  <a:cubicBezTo>
                    <a:pt x="28" y="159"/>
                    <a:pt x="28" y="159"/>
                    <a:pt x="28" y="159"/>
                  </a:cubicBezTo>
                  <a:cubicBezTo>
                    <a:pt x="30" y="159"/>
                    <a:pt x="30" y="159"/>
                    <a:pt x="30" y="159"/>
                  </a:cubicBezTo>
                  <a:cubicBezTo>
                    <a:pt x="53" y="159"/>
                    <a:pt x="53" y="159"/>
                    <a:pt x="53" y="159"/>
                  </a:cubicBezTo>
                  <a:cubicBezTo>
                    <a:pt x="57" y="159"/>
                    <a:pt x="58" y="157"/>
                    <a:pt x="58" y="156"/>
                  </a:cubicBezTo>
                  <a:cubicBezTo>
                    <a:pt x="58" y="155"/>
                    <a:pt x="57" y="153"/>
                    <a:pt x="54" y="153"/>
                  </a:cubicBezTo>
                  <a:cubicBezTo>
                    <a:pt x="45" y="152"/>
                    <a:pt x="45" y="152"/>
                    <a:pt x="45" y="152"/>
                  </a:cubicBezTo>
                  <a:cubicBezTo>
                    <a:pt x="41" y="152"/>
                    <a:pt x="39" y="149"/>
                    <a:pt x="39" y="143"/>
                  </a:cubicBezTo>
                  <a:cubicBezTo>
                    <a:pt x="38" y="134"/>
                    <a:pt x="38" y="118"/>
                    <a:pt x="38" y="98"/>
                  </a:cubicBezTo>
                  <a:cubicBezTo>
                    <a:pt x="38" y="81"/>
                    <a:pt x="38" y="81"/>
                    <a:pt x="38" y="81"/>
                  </a:cubicBezTo>
                  <a:cubicBezTo>
                    <a:pt x="45" y="81"/>
                    <a:pt x="64" y="81"/>
                    <a:pt x="68" y="81"/>
                  </a:cubicBezTo>
                  <a:cubicBezTo>
                    <a:pt x="74" y="82"/>
                    <a:pt x="77" y="85"/>
                    <a:pt x="78" y="88"/>
                  </a:cubicBezTo>
                  <a:cubicBezTo>
                    <a:pt x="79" y="94"/>
                    <a:pt x="79" y="94"/>
                    <a:pt x="79" y="94"/>
                  </a:cubicBezTo>
                  <a:cubicBezTo>
                    <a:pt x="79" y="95"/>
                    <a:pt x="79" y="95"/>
                    <a:pt x="79" y="95"/>
                  </a:cubicBezTo>
                  <a:cubicBezTo>
                    <a:pt x="79" y="97"/>
                    <a:pt x="80" y="98"/>
                    <a:pt x="82" y="98"/>
                  </a:cubicBezTo>
                  <a:cubicBezTo>
                    <a:pt x="85" y="98"/>
                    <a:pt x="85" y="94"/>
                    <a:pt x="85" y="92"/>
                  </a:cubicBezTo>
                  <a:cubicBezTo>
                    <a:pt x="85" y="79"/>
                    <a:pt x="85" y="79"/>
                    <a:pt x="85" y="79"/>
                  </a:cubicBezTo>
                  <a:cubicBezTo>
                    <a:pt x="87" y="67"/>
                    <a:pt x="87" y="67"/>
                    <a:pt x="87" y="67"/>
                  </a:cubicBezTo>
                  <a:cubicBezTo>
                    <a:pt x="87" y="64"/>
                    <a:pt x="85" y="64"/>
                    <a:pt x="85" y="64"/>
                  </a:cubicBezTo>
                  <a:cubicBezTo>
                    <a:pt x="83" y="64"/>
                    <a:pt x="82" y="65"/>
                    <a:pt x="81" y="66"/>
                  </a:cubicBezTo>
                  <a:cubicBezTo>
                    <a:pt x="80" y="69"/>
                    <a:pt x="78" y="69"/>
                    <a:pt x="73" y="70"/>
                  </a:cubicBezTo>
                  <a:cubicBezTo>
                    <a:pt x="64" y="70"/>
                    <a:pt x="64" y="70"/>
                    <a:pt x="64" y="70"/>
                  </a:cubicBezTo>
                  <a:cubicBezTo>
                    <a:pt x="38" y="70"/>
                    <a:pt x="38" y="70"/>
                    <a:pt x="38" y="70"/>
                  </a:cubicBezTo>
                  <a:cubicBezTo>
                    <a:pt x="38" y="14"/>
                    <a:pt x="38" y="14"/>
                    <a:pt x="38" y="14"/>
                  </a:cubicBezTo>
                  <a:cubicBezTo>
                    <a:pt x="38" y="13"/>
                    <a:pt x="69" y="14"/>
                    <a:pt x="69" y="14"/>
                  </a:cubicBezTo>
                  <a:cubicBezTo>
                    <a:pt x="77" y="14"/>
                    <a:pt x="81" y="17"/>
                    <a:pt x="82" y="19"/>
                  </a:cubicBezTo>
                  <a:cubicBezTo>
                    <a:pt x="82" y="19"/>
                    <a:pt x="84" y="26"/>
                    <a:pt x="84" y="26"/>
                  </a:cubicBezTo>
                  <a:cubicBezTo>
                    <a:pt x="84" y="30"/>
                    <a:pt x="86" y="30"/>
                    <a:pt x="87" y="30"/>
                  </a:cubicBezTo>
                  <a:cubicBezTo>
                    <a:pt x="88" y="30"/>
                    <a:pt x="89" y="30"/>
                    <a:pt x="90" y="27"/>
                  </a:cubicBezTo>
                  <a:cubicBezTo>
                    <a:pt x="90" y="27"/>
                    <a:pt x="91" y="17"/>
                    <a:pt x="91" y="17"/>
                  </a:cubicBezTo>
                  <a:cubicBezTo>
                    <a:pt x="91" y="13"/>
                    <a:pt x="91" y="13"/>
                    <a:pt x="91" y="13"/>
                  </a:cubicBezTo>
                  <a:cubicBezTo>
                    <a:pt x="92" y="6"/>
                    <a:pt x="92" y="6"/>
                    <a:pt x="92" y="6"/>
                  </a:cubicBezTo>
                  <a:cubicBezTo>
                    <a:pt x="92" y="3"/>
                    <a:pt x="92" y="3"/>
                    <a:pt x="92" y="3"/>
                  </a:cubicBezTo>
                  <a:cubicBezTo>
                    <a:pt x="92" y="1"/>
                    <a:pt x="91" y="0"/>
                    <a:pt x="90" y="0"/>
                  </a:cubicBezTo>
                  <a:lnTo>
                    <a:pt x="87"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48" name="Rectangle 21">
              <a:extLst>
                <a:ext uri="{FF2B5EF4-FFF2-40B4-BE49-F238E27FC236}">
                  <a16:creationId xmlns:a16="http://schemas.microsoft.com/office/drawing/2014/main" id="{C99AFF5E-4521-4A7F-B4FD-D5981155088C}"/>
                </a:ext>
              </a:extLst>
            </p:cNvPr>
            <p:cNvSpPr>
              <a:spLocks noChangeArrowheads="1"/>
            </p:cNvSpPr>
            <p:nvPr userDrawn="1"/>
          </p:nvSpPr>
          <p:spPr bwMode="auto">
            <a:xfrm>
              <a:off x="3108" y="2653"/>
              <a:ext cx="1477" cy="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49" name="Freeform 22">
              <a:extLst>
                <a:ext uri="{FF2B5EF4-FFF2-40B4-BE49-F238E27FC236}">
                  <a16:creationId xmlns:a16="http://schemas.microsoft.com/office/drawing/2014/main" id="{C61E904B-66BB-4FDE-A7DB-9DDBA0E201B5}"/>
                </a:ext>
              </a:extLst>
            </p:cNvPr>
            <p:cNvSpPr>
              <a:spLocks/>
            </p:cNvSpPr>
            <p:nvPr userDrawn="1"/>
          </p:nvSpPr>
          <p:spPr bwMode="auto">
            <a:xfrm>
              <a:off x="3091" y="2736"/>
              <a:ext cx="222" cy="168"/>
            </a:xfrm>
            <a:custGeom>
              <a:avLst/>
              <a:gdLst>
                <a:gd name="T0" fmla="*/ 245 w 327"/>
                <a:gd name="T1" fmla="*/ 8 h 247"/>
                <a:gd name="T2" fmla="*/ 159 w 327"/>
                <a:gd name="T3" fmla="*/ 186 h 247"/>
                <a:gd name="T4" fmla="*/ 74 w 327"/>
                <a:gd name="T5" fmla="*/ 10 h 247"/>
                <a:gd name="T6" fmla="*/ 65 w 327"/>
                <a:gd name="T7" fmla="*/ 0 h 247"/>
                <a:gd name="T8" fmla="*/ 59 w 327"/>
                <a:gd name="T9" fmla="*/ 8 h 247"/>
                <a:gd name="T10" fmla="*/ 27 w 327"/>
                <a:gd name="T11" fmla="*/ 214 h 247"/>
                <a:gd name="T12" fmla="*/ 15 w 327"/>
                <a:gd name="T13" fmla="*/ 238 h 247"/>
                <a:gd name="T14" fmla="*/ 6 w 327"/>
                <a:gd name="T15" fmla="*/ 239 h 247"/>
                <a:gd name="T16" fmla="*/ 0 w 327"/>
                <a:gd name="T17" fmla="*/ 242 h 247"/>
                <a:gd name="T18" fmla="*/ 6 w 327"/>
                <a:gd name="T19" fmla="*/ 247 h 247"/>
                <a:gd name="T20" fmla="*/ 26 w 327"/>
                <a:gd name="T21" fmla="*/ 246 h 247"/>
                <a:gd name="T22" fmla="*/ 38 w 327"/>
                <a:gd name="T23" fmla="*/ 246 h 247"/>
                <a:gd name="T24" fmla="*/ 48 w 327"/>
                <a:gd name="T25" fmla="*/ 246 h 247"/>
                <a:gd name="T26" fmla="*/ 71 w 327"/>
                <a:gd name="T27" fmla="*/ 247 h 247"/>
                <a:gd name="T28" fmla="*/ 79 w 327"/>
                <a:gd name="T29" fmla="*/ 242 h 247"/>
                <a:gd name="T30" fmla="*/ 74 w 327"/>
                <a:gd name="T31" fmla="*/ 239 h 247"/>
                <a:gd name="T32" fmla="*/ 61 w 327"/>
                <a:gd name="T33" fmla="*/ 238 h 247"/>
                <a:gd name="T34" fmla="*/ 52 w 327"/>
                <a:gd name="T35" fmla="*/ 228 h 247"/>
                <a:gd name="T36" fmla="*/ 53 w 327"/>
                <a:gd name="T37" fmla="*/ 214 h 247"/>
                <a:gd name="T38" fmla="*/ 69 w 327"/>
                <a:gd name="T39" fmla="*/ 90 h 247"/>
                <a:gd name="T40" fmla="*/ 84 w 327"/>
                <a:gd name="T41" fmla="*/ 121 h 247"/>
                <a:gd name="T42" fmla="*/ 102 w 327"/>
                <a:gd name="T43" fmla="*/ 158 h 247"/>
                <a:gd name="T44" fmla="*/ 138 w 327"/>
                <a:gd name="T45" fmla="*/ 230 h 247"/>
                <a:gd name="T46" fmla="*/ 139 w 327"/>
                <a:gd name="T47" fmla="*/ 232 h 247"/>
                <a:gd name="T48" fmla="*/ 150 w 327"/>
                <a:gd name="T49" fmla="*/ 246 h 247"/>
                <a:gd name="T50" fmla="*/ 162 w 327"/>
                <a:gd name="T51" fmla="*/ 228 h 247"/>
                <a:gd name="T52" fmla="*/ 231 w 327"/>
                <a:gd name="T53" fmla="*/ 85 h 247"/>
                <a:gd name="T54" fmla="*/ 250 w 327"/>
                <a:gd name="T55" fmla="*/ 223 h 247"/>
                <a:gd name="T56" fmla="*/ 250 w 327"/>
                <a:gd name="T57" fmla="*/ 230 h 247"/>
                <a:gd name="T58" fmla="*/ 248 w 327"/>
                <a:gd name="T59" fmla="*/ 236 h 247"/>
                <a:gd name="T60" fmla="*/ 244 w 327"/>
                <a:gd name="T61" fmla="*/ 240 h 247"/>
                <a:gd name="T62" fmla="*/ 254 w 327"/>
                <a:gd name="T63" fmla="*/ 245 h 247"/>
                <a:gd name="T64" fmla="*/ 318 w 327"/>
                <a:gd name="T65" fmla="*/ 247 h 247"/>
                <a:gd name="T66" fmla="*/ 327 w 327"/>
                <a:gd name="T67" fmla="*/ 242 h 247"/>
                <a:gd name="T68" fmla="*/ 322 w 327"/>
                <a:gd name="T69" fmla="*/ 239 h 247"/>
                <a:gd name="T70" fmla="*/ 302 w 327"/>
                <a:gd name="T71" fmla="*/ 236 h 247"/>
                <a:gd name="T72" fmla="*/ 287 w 327"/>
                <a:gd name="T73" fmla="*/ 205 h 247"/>
                <a:gd name="T74" fmla="*/ 259 w 327"/>
                <a:gd name="T75" fmla="*/ 10 h 247"/>
                <a:gd name="T76" fmla="*/ 252 w 327"/>
                <a:gd name="T77" fmla="*/ 0 h 247"/>
                <a:gd name="T78" fmla="*/ 245 w 327"/>
                <a:gd name="T79" fmla="*/ 8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7" h="247">
                  <a:moveTo>
                    <a:pt x="245" y="8"/>
                  </a:moveTo>
                  <a:cubicBezTo>
                    <a:pt x="245" y="8"/>
                    <a:pt x="167" y="171"/>
                    <a:pt x="159" y="186"/>
                  </a:cubicBezTo>
                  <a:cubicBezTo>
                    <a:pt x="158" y="183"/>
                    <a:pt x="74" y="10"/>
                    <a:pt x="74" y="10"/>
                  </a:cubicBezTo>
                  <a:cubicBezTo>
                    <a:pt x="70" y="2"/>
                    <a:pt x="68" y="0"/>
                    <a:pt x="65" y="0"/>
                  </a:cubicBezTo>
                  <a:cubicBezTo>
                    <a:pt x="63" y="0"/>
                    <a:pt x="60" y="1"/>
                    <a:pt x="59" y="8"/>
                  </a:cubicBezTo>
                  <a:cubicBezTo>
                    <a:pt x="27" y="214"/>
                    <a:pt x="27" y="214"/>
                    <a:pt x="27" y="214"/>
                  </a:cubicBezTo>
                  <a:cubicBezTo>
                    <a:pt x="26" y="226"/>
                    <a:pt x="23" y="237"/>
                    <a:pt x="15" y="238"/>
                  </a:cubicBezTo>
                  <a:cubicBezTo>
                    <a:pt x="15" y="238"/>
                    <a:pt x="6" y="239"/>
                    <a:pt x="6" y="239"/>
                  </a:cubicBezTo>
                  <a:cubicBezTo>
                    <a:pt x="4" y="239"/>
                    <a:pt x="0" y="239"/>
                    <a:pt x="0" y="242"/>
                  </a:cubicBezTo>
                  <a:cubicBezTo>
                    <a:pt x="0" y="247"/>
                    <a:pt x="5" y="247"/>
                    <a:pt x="6" y="247"/>
                  </a:cubicBezTo>
                  <a:cubicBezTo>
                    <a:pt x="26" y="246"/>
                    <a:pt x="26" y="246"/>
                    <a:pt x="26" y="246"/>
                  </a:cubicBezTo>
                  <a:cubicBezTo>
                    <a:pt x="38" y="246"/>
                    <a:pt x="38" y="246"/>
                    <a:pt x="38" y="246"/>
                  </a:cubicBezTo>
                  <a:cubicBezTo>
                    <a:pt x="48" y="246"/>
                    <a:pt x="48" y="246"/>
                    <a:pt x="48" y="246"/>
                  </a:cubicBezTo>
                  <a:cubicBezTo>
                    <a:pt x="71" y="247"/>
                    <a:pt x="71" y="247"/>
                    <a:pt x="71" y="247"/>
                  </a:cubicBezTo>
                  <a:cubicBezTo>
                    <a:pt x="75" y="247"/>
                    <a:pt x="79" y="246"/>
                    <a:pt x="79" y="242"/>
                  </a:cubicBezTo>
                  <a:cubicBezTo>
                    <a:pt x="79" y="240"/>
                    <a:pt x="77" y="239"/>
                    <a:pt x="74" y="239"/>
                  </a:cubicBezTo>
                  <a:cubicBezTo>
                    <a:pt x="61" y="238"/>
                    <a:pt x="61" y="238"/>
                    <a:pt x="61" y="238"/>
                  </a:cubicBezTo>
                  <a:cubicBezTo>
                    <a:pt x="55" y="236"/>
                    <a:pt x="52" y="233"/>
                    <a:pt x="52" y="228"/>
                  </a:cubicBezTo>
                  <a:cubicBezTo>
                    <a:pt x="53" y="214"/>
                    <a:pt x="53" y="214"/>
                    <a:pt x="53" y="214"/>
                  </a:cubicBezTo>
                  <a:cubicBezTo>
                    <a:pt x="53" y="214"/>
                    <a:pt x="67" y="104"/>
                    <a:pt x="69" y="90"/>
                  </a:cubicBezTo>
                  <a:cubicBezTo>
                    <a:pt x="71" y="94"/>
                    <a:pt x="84" y="121"/>
                    <a:pt x="84" y="121"/>
                  </a:cubicBezTo>
                  <a:cubicBezTo>
                    <a:pt x="102" y="158"/>
                    <a:pt x="102" y="158"/>
                    <a:pt x="102" y="158"/>
                  </a:cubicBezTo>
                  <a:cubicBezTo>
                    <a:pt x="105" y="167"/>
                    <a:pt x="130" y="215"/>
                    <a:pt x="138" y="230"/>
                  </a:cubicBezTo>
                  <a:cubicBezTo>
                    <a:pt x="139" y="232"/>
                    <a:pt x="139" y="232"/>
                    <a:pt x="139" y="232"/>
                  </a:cubicBezTo>
                  <a:cubicBezTo>
                    <a:pt x="144" y="241"/>
                    <a:pt x="147" y="246"/>
                    <a:pt x="150" y="246"/>
                  </a:cubicBezTo>
                  <a:cubicBezTo>
                    <a:pt x="153" y="246"/>
                    <a:pt x="155" y="243"/>
                    <a:pt x="162" y="228"/>
                  </a:cubicBezTo>
                  <a:cubicBezTo>
                    <a:pt x="162" y="228"/>
                    <a:pt x="231" y="85"/>
                    <a:pt x="231" y="85"/>
                  </a:cubicBezTo>
                  <a:cubicBezTo>
                    <a:pt x="231" y="86"/>
                    <a:pt x="250" y="223"/>
                    <a:pt x="250" y="223"/>
                  </a:cubicBezTo>
                  <a:cubicBezTo>
                    <a:pt x="250" y="226"/>
                    <a:pt x="250" y="228"/>
                    <a:pt x="250" y="230"/>
                  </a:cubicBezTo>
                  <a:cubicBezTo>
                    <a:pt x="250" y="234"/>
                    <a:pt x="249" y="236"/>
                    <a:pt x="248" y="236"/>
                  </a:cubicBezTo>
                  <a:cubicBezTo>
                    <a:pt x="246" y="237"/>
                    <a:pt x="244" y="238"/>
                    <a:pt x="244" y="240"/>
                  </a:cubicBezTo>
                  <a:cubicBezTo>
                    <a:pt x="244" y="243"/>
                    <a:pt x="248" y="244"/>
                    <a:pt x="254" y="245"/>
                  </a:cubicBezTo>
                  <a:cubicBezTo>
                    <a:pt x="267" y="246"/>
                    <a:pt x="310" y="247"/>
                    <a:pt x="318" y="247"/>
                  </a:cubicBezTo>
                  <a:cubicBezTo>
                    <a:pt x="324" y="247"/>
                    <a:pt x="327" y="245"/>
                    <a:pt x="327" y="242"/>
                  </a:cubicBezTo>
                  <a:cubicBezTo>
                    <a:pt x="327" y="239"/>
                    <a:pt x="323" y="239"/>
                    <a:pt x="322" y="239"/>
                  </a:cubicBezTo>
                  <a:cubicBezTo>
                    <a:pt x="317" y="239"/>
                    <a:pt x="311" y="239"/>
                    <a:pt x="302" y="236"/>
                  </a:cubicBezTo>
                  <a:cubicBezTo>
                    <a:pt x="293" y="233"/>
                    <a:pt x="290" y="224"/>
                    <a:pt x="287" y="205"/>
                  </a:cubicBezTo>
                  <a:cubicBezTo>
                    <a:pt x="259" y="10"/>
                    <a:pt x="259" y="10"/>
                    <a:pt x="259" y="10"/>
                  </a:cubicBezTo>
                  <a:cubicBezTo>
                    <a:pt x="258" y="3"/>
                    <a:pt x="256" y="0"/>
                    <a:pt x="252" y="0"/>
                  </a:cubicBezTo>
                  <a:cubicBezTo>
                    <a:pt x="249" y="0"/>
                    <a:pt x="247" y="3"/>
                    <a:pt x="245" y="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50" name="Freeform 23">
              <a:extLst>
                <a:ext uri="{FF2B5EF4-FFF2-40B4-BE49-F238E27FC236}">
                  <a16:creationId xmlns:a16="http://schemas.microsoft.com/office/drawing/2014/main" id="{0E70CA99-897A-4256-A90A-FFCFB226B889}"/>
                </a:ext>
              </a:extLst>
            </p:cNvPr>
            <p:cNvSpPr>
              <a:spLocks/>
            </p:cNvSpPr>
            <p:nvPr userDrawn="1"/>
          </p:nvSpPr>
          <p:spPr bwMode="auto">
            <a:xfrm>
              <a:off x="3324" y="2739"/>
              <a:ext cx="109" cy="165"/>
            </a:xfrm>
            <a:custGeom>
              <a:avLst/>
              <a:gdLst>
                <a:gd name="T0" fmla="*/ 147 w 161"/>
                <a:gd name="T1" fmla="*/ 1 h 243"/>
                <a:gd name="T2" fmla="*/ 146 w 161"/>
                <a:gd name="T3" fmla="*/ 1 h 243"/>
                <a:gd name="T4" fmla="*/ 132 w 161"/>
                <a:gd name="T5" fmla="*/ 3 h 243"/>
                <a:gd name="T6" fmla="*/ 53 w 161"/>
                <a:gd name="T7" fmla="*/ 3 h 243"/>
                <a:gd name="T8" fmla="*/ 37 w 161"/>
                <a:gd name="T9" fmla="*/ 3 h 243"/>
                <a:gd name="T10" fmla="*/ 33 w 161"/>
                <a:gd name="T11" fmla="*/ 3 h 243"/>
                <a:gd name="T12" fmla="*/ 8 w 161"/>
                <a:gd name="T13" fmla="*/ 2 h 243"/>
                <a:gd name="T14" fmla="*/ 0 w 161"/>
                <a:gd name="T15" fmla="*/ 6 h 243"/>
                <a:gd name="T16" fmla="*/ 6 w 161"/>
                <a:gd name="T17" fmla="*/ 10 h 243"/>
                <a:gd name="T18" fmla="*/ 18 w 161"/>
                <a:gd name="T19" fmla="*/ 11 h 243"/>
                <a:gd name="T20" fmla="*/ 31 w 161"/>
                <a:gd name="T21" fmla="*/ 28 h 243"/>
                <a:gd name="T22" fmla="*/ 32 w 161"/>
                <a:gd name="T23" fmla="*/ 95 h 243"/>
                <a:gd name="T24" fmla="*/ 32 w 161"/>
                <a:gd name="T25" fmla="*/ 150 h 243"/>
                <a:gd name="T26" fmla="*/ 30 w 161"/>
                <a:gd name="T27" fmla="*/ 217 h 243"/>
                <a:gd name="T28" fmla="*/ 22 w 161"/>
                <a:gd name="T29" fmla="*/ 234 h 243"/>
                <a:gd name="T30" fmla="*/ 11 w 161"/>
                <a:gd name="T31" fmla="*/ 235 h 243"/>
                <a:gd name="T32" fmla="*/ 5 w 161"/>
                <a:gd name="T33" fmla="*/ 239 h 243"/>
                <a:gd name="T34" fmla="*/ 12 w 161"/>
                <a:gd name="T35" fmla="*/ 243 h 243"/>
                <a:gd name="T36" fmla="*/ 34 w 161"/>
                <a:gd name="T37" fmla="*/ 242 h 243"/>
                <a:gd name="T38" fmla="*/ 52 w 161"/>
                <a:gd name="T39" fmla="*/ 242 h 243"/>
                <a:gd name="T40" fmla="*/ 84 w 161"/>
                <a:gd name="T41" fmla="*/ 243 h 243"/>
                <a:gd name="T42" fmla="*/ 94 w 161"/>
                <a:gd name="T43" fmla="*/ 243 h 243"/>
                <a:gd name="T44" fmla="*/ 139 w 161"/>
                <a:gd name="T45" fmla="*/ 243 h 243"/>
                <a:gd name="T46" fmla="*/ 157 w 161"/>
                <a:gd name="T47" fmla="*/ 235 h 243"/>
                <a:gd name="T48" fmla="*/ 161 w 161"/>
                <a:gd name="T49" fmla="*/ 199 h 243"/>
                <a:gd name="T50" fmla="*/ 158 w 161"/>
                <a:gd name="T51" fmla="*/ 193 h 243"/>
                <a:gd name="T52" fmla="*/ 153 w 161"/>
                <a:gd name="T53" fmla="*/ 198 h 243"/>
                <a:gd name="T54" fmla="*/ 140 w 161"/>
                <a:gd name="T55" fmla="*/ 221 h 243"/>
                <a:gd name="T56" fmla="*/ 110 w 161"/>
                <a:gd name="T57" fmla="*/ 225 h 243"/>
                <a:gd name="T58" fmla="*/ 73 w 161"/>
                <a:gd name="T59" fmla="*/ 199 h 243"/>
                <a:gd name="T60" fmla="*/ 73 w 161"/>
                <a:gd name="T61" fmla="*/ 163 h 243"/>
                <a:gd name="T62" fmla="*/ 73 w 161"/>
                <a:gd name="T63" fmla="*/ 150 h 243"/>
                <a:gd name="T64" fmla="*/ 73 w 161"/>
                <a:gd name="T65" fmla="*/ 125 h 243"/>
                <a:gd name="T66" fmla="*/ 74 w 161"/>
                <a:gd name="T67" fmla="*/ 123 h 243"/>
                <a:gd name="T68" fmla="*/ 119 w 161"/>
                <a:gd name="T69" fmla="*/ 124 h 243"/>
                <a:gd name="T70" fmla="*/ 136 w 161"/>
                <a:gd name="T71" fmla="*/ 136 h 243"/>
                <a:gd name="T72" fmla="*/ 137 w 161"/>
                <a:gd name="T73" fmla="*/ 144 h 243"/>
                <a:gd name="T74" fmla="*/ 137 w 161"/>
                <a:gd name="T75" fmla="*/ 147 h 243"/>
                <a:gd name="T76" fmla="*/ 141 w 161"/>
                <a:gd name="T77" fmla="*/ 150 h 243"/>
                <a:gd name="T78" fmla="*/ 145 w 161"/>
                <a:gd name="T79" fmla="*/ 144 h 243"/>
                <a:gd name="T80" fmla="*/ 145 w 161"/>
                <a:gd name="T81" fmla="*/ 134 h 243"/>
                <a:gd name="T82" fmla="*/ 146 w 161"/>
                <a:gd name="T83" fmla="*/ 123 h 243"/>
                <a:gd name="T84" fmla="*/ 148 w 161"/>
                <a:gd name="T85" fmla="*/ 103 h 243"/>
                <a:gd name="T86" fmla="*/ 148 w 161"/>
                <a:gd name="T87" fmla="*/ 99 h 243"/>
                <a:gd name="T88" fmla="*/ 145 w 161"/>
                <a:gd name="T89" fmla="*/ 96 h 243"/>
                <a:gd name="T90" fmla="*/ 140 w 161"/>
                <a:gd name="T91" fmla="*/ 100 h 243"/>
                <a:gd name="T92" fmla="*/ 125 w 161"/>
                <a:gd name="T93" fmla="*/ 105 h 243"/>
                <a:gd name="T94" fmla="*/ 75 w 161"/>
                <a:gd name="T95" fmla="*/ 106 h 243"/>
                <a:gd name="T96" fmla="*/ 73 w 161"/>
                <a:gd name="T97" fmla="*/ 103 h 243"/>
                <a:gd name="T98" fmla="*/ 73 w 161"/>
                <a:gd name="T99" fmla="*/ 23 h 243"/>
                <a:gd name="T100" fmla="*/ 75 w 161"/>
                <a:gd name="T101" fmla="*/ 21 h 243"/>
                <a:gd name="T102" fmla="*/ 119 w 161"/>
                <a:gd name="T103" fmla="*/ 22 h 243"/>
                <a:gd name="T104" fmla="*/ 140 w 161"/>
                <a:gd name="T105" fmla="*/ 33 h 243"/>
                <a:gd name="T106" fmla="*/ 142 w 161"/>
                <a:gd name="T107" fmla="*/ 44 h 243"/>
                <a:gd name="T108" fmla="*/ 145 w 161"/>
                <a:gd name="T109" fmla="*/ 49 h 243"/>
                <a:gd name="T110" fmla="*/ 149 w 161"/>
                <a:gd name="T111" fmla="*/ 45 h 243"/>
                <a:gd name="T112" fmla="*/ 150 w 161"/>
                <a:gd name="T113" fmla="*/ 31 h 243"/>
                <a:gd name="T114" fmla="*/ 151 w 161"/>
                <a:gd name="T115" fmla="*/ 24 h 243"/>
                <a:gd name="T116" fmla="*/ 153 w 161"/>
                <a:gd name="T117" fmla="*/ 7 h 243"/>
                <a:gd name="T118" fmla="*/ 153 w 161"/>
                <a:gd name="T119" fmla="*/ 4 h 243"/>
                <a:gd name="T120" fmla="*/ 151 w 161"/>
                <a:gd name="T121" fmla="*/ 0 h 243"/>
                <a:gd name="T122" fmla="*/ 147 w 161"/>
                <a:gd name="T123" fmla="*/ 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1" h="243">
                  <a:moveTo>
                    <a:pt x="147" y="1"/>
                  </a:moveTo>
                  <a:cubicBezTo>
                    <a:pt x="146" y="1"/>
                    <a:pt x="146" y="1"/>
                    <a:pt x="146" y="1"/>
                  </a:cubicBezTo>
                  <a:cubicBezTo>
                    <a:pt x="132" y="3"/>
                    <a:pt x="132" y="3"/>
                    <a:pt x="132" y="3"/>
                  </a:cubicBezTo>
                  <a:cubicBezTo>
                    <a:pt x="127" y="3"/>
                    <a:pt x="75" y="3"/>
                    <a:pt x="53" y="3"/>
                  </a:cubicBezTo>
                  <a:cubicBezTo>
                    <a:pt x="37" y="3"/>
                    <a:pt x="37" y="3"/>
                    <a:pt x="37" y="3"/>
                  </a:cubicBezTo>
                  <a:cubicBezTo>
                    <a:pt x="33" y="3"/>
                    <a:pt x="33" y="3"/>
                    <a:pt x="33" y="3"/>
                  </a:cubicBezTo>
                  <a:cubicBezTo>
                    <a:pt x="33" y="3"/>
                    <a:pt x="8" y="2"/>
                    <a:pt x="8" y="2"/>
                  </a:cubicBezTo>
                  <a:cubicBezTo>
                    <a:pt x="4" y="2"/>
                    <a:pt x="0" y="3"/>
                    <a:pt x="0" y="6"/>
                  </a:cubicBezTo>
                  <a:cubicBezTo>
                    <a:pt x="0" y="10"/>
                    <a:pt x="4" y="10"/>
                    <a:pt x="6" y="10"/>
                  </a:cubicBezTo>
                  <a:cubicBezTo>
                    <a:pt x="18" y="11"/>
                    <a:pt x="18" y="11"/>
                    <a:pt x="18" y="11"/>
                  </a:cubicBezTo>
                  <a:cubicBezTo>
                    <a:pt x="29" y="13"/>
                    <a:pt x="31" y="18"/>
                    <a:pt x="31" y="28"/>
                  </a:cubicBezTo>
                  <a:cubicBezTo>
                    <a:pt x="32" y="38"/>
                    <a:pt x="32" y="47"/>
                    <a:pt x="32" y="95"/>
                  </a:cubicBezTo>
                  <a:cubicBezTo>
                    <a:pt x="32" y="150"/>
                    <a:pt x="32" y="150"/>
                    <a:pt x="32" y="150"/>
                  </a:cubicBezTo>
                  <a:cubicBezTo>
                    <a:pt x="32" y="179"/>
                    <a:pt x="32" y="204"/>
                    <a:pt x="30" y="217"/>
                  </a:cubicBezTo>
                  <a:cubicBezTo>
                    <a:pt x="29" y="228"/>
                    <a:pt x="27" y="233"/>
                    <a:pt x="22" y="234"/>
                  </a:cubicBezTo>
                  <a:cubicBezTo>
                    <a:pt x="11" y="235"/>
                    <a:pt x="11" y="235"/>
                    <a:pt x="11" y="235"/>
                  </a:cubicBezTo>
                  <a:cubicBezTo>
                    <a:pt x="8" y="235"/>
                    <a:pt x="5" y="236"/>
                    <a:pt x="5" y="239"/>
                  </a:cubicBezTo>
                  <a:cubicBezTo>
                    <a:pt x="5" y="241"/>
                    <a:pt x="7" y="243"/>
                    <a:pt x="12" y="243"/>
                  </a:cubicBezTo>
                  <a:cubicBezTo>
                    <a:pt x="34" y="242"/>
                    <a:pt x="34" y="242"/>
                    <a:pt x="34" y="242"/>
                  </a:cubicBezTo>
                  <a:cubicBezTo>
                    <a:pt x="52" y="242"/>
                    <a:pt x="52" y="242"/>
                    <a:pt x="52" y="242"/>
                  </a:cubicBezTo>
                  <a:cubicBezTo>
                    <a:pt x="84" y="243"/>
                    <a:pt x="84" y="243"/>
                    <a:pt x="84" y="243"/>
                  </a:cubicBezTo>
                  <a:cubicBezTo>
                    <a:pt x="94" y="243"/>
                    <a:pt x="94" y="243"/>
                    <a:pt x="94" y="243"/>
                  </a:cubicBezTo>
                  <a:cubicBezTo>
                    <a:pt x="139" y="243"/>
                    <a:pt x="139" y="243"/>
                    <a:pt x="139" y="243"/>
                  </a:cubicBezTo>
                  <a:cubicBezTo>
                    <a:pt x="151" y="243"/>
                    <a:pt x="154" y="243"/>
                    <a:pt x="157" y="235"/>
                  </a:cubicBezTo>
                  <a:cubicBezTo>
                    <a:pt x="158" y="228"/>
                    <a:pt x="161" y="207"/>
                    <a:pt x="161" y="199"/>
                  </a:cubicBezTo>
                  <a:cubicBezTo>
                    <a:pt x="161" y="196"/>
                    <a:pt x="161" y="193"/>
                    <a:pt x="158" y="193"/>
                  </a:cubicBezTo>
                  <a:cubicBezTo>
                    <a:pt x="155" y="193"/>
                    <a:pt x="154" y="195"/>
                    <a:pt x="153" y="198"/>
                  </a:cubicBezTo>
                  <a:cubicBezTo>
                    <a:pt x="151" y="211"/>
                    <a:pt x="147" y="218"/>
                    <a:pt x="140" y="221"/>
                  </a:cubicBezTo>
                  <a:cubicBezTo>
                    <a:pt x="132" y="225"/>
                    <a:pt x="118" y="225"/>
                    <a:pt x="110" y="225"/>
                  </a:cubicBezTo>
                  <a:cubicBezTo>
                    <a:pt x="78" y="225"/>
                    <a:pt x="74" y="220"/>
                    <a:pt x="73" y="199"/>
                  </a:cubicBezTo>
                  <a:cubicBezTo>
                    <a:pt x="73" y="163"/>
                    <a:pt x="73" y="163"/>
                    <a:pt x="73" y="163"/>
                  </a:cubicBezTo>
                  <a:cubicBezTo>
                    <a:pt x="73" y="150"/>
                    <a:pt x="73" y="150"/>
                    <a:pt x="73" y="150"/>
                  </a:cubicBezTo>
                  <a:cubicBezTo>
                    <a:pt x="73" y="125"/>
                    <a:pt x="73" y="125"/>
                    <a:pt x="73" y="125"/>
                  </a:cubicBezTo>
                  <a:cubicBezTo>
                    <a:pt x="73" y="123"/>
                    <a:pt x="74" y="123"/>
                    <a:pt x="74" y="123"/>
                  </a:cubicBezTo>
                  <a:cubicBezTo>
                    <a:pt x="81" y="123"/>
                    <a:pt x="113" y="123"/>
                    <a:pt x="119" y="124"/>
                  </a:cubicBezTo>
                  <a:cubicBezTo>
                    <a:pt x="129" y="125"/>
                    <a:pt x="134" y="129"/>
                    <a:pt x="136" y="136"/>
                  </a:cubicBezTo>
                  <a:cubicBezTo>
                    <a:pt x="136" y="136"/>
                    <a:pt x="137" y="144"/>
                    <a:pt x="137" y="144"/>
                  </a:cubicBezTo>
                  <a:cubicBezTo>
                    <a:pt x="137" y="147"/>
                    <a:pt x="137" y="147"/>
                    <a:pt x="137" y="147"/>
                  </a:cubicBezTo>
                  <a:cubicBezTo>
                    <a:pt x="137" y="149"/>
                    <a:pt x="139" y="150"/>
                    <a:pt x="141" y="150"/>
                  </a:cubicBezTo>
                  <a:cubicBezTo>
                    <a:pt x="145" y="150"/>
                    <a:pt x="145" y="146"/>
                    <a:pt x="145" y="144"/>
                  </a:cubicBezTo>
                  <a:cubicBezTo>
                    <a:pt x="145" y="134"/>
                    <a:pt x="145" y="134"/>
                    <a:pt x="145" y="134"/>
                  </a:cubicBezTo>
                  <a:cubicBezTo>
                    <a:pt x="146" y="123"/>
                    <a:pt x="146" y="123"/>
                    <a:pt x="146" y="123"/>
                  </a:cubicBezTo>
                  <a:cubicBezTo>
                    <a:pt x="148" y="103"/>
                    <a:pt x="148" y="103"/>
                    <a:pt x="148" y="103"/>
                  </a:cubicBezTo>
                  <a:cubicBezTo>
                    <a:pt x="148" y="99"/>
                    <a:pt x="148" y="99"/>
                    <a:pt x="148" y="99"/>
                  </a:cubicBezTo>
                  <a:cubicBezTo>
                    <a:pt x="148" y="97"/>
                    <a:pt x="147" y="96"/>
                    <a:pt x="145" y="96"/>
                  </a:cubicBezTo>
                  <a:cubicBezTo>
                    <a:pt x="144" y="96"/>
                    <a:pt x="142" y="98"/>
                    <a:pt x="140" y="100"/>
                  </a:cubicBezTo>
                  <a:cubicBezTo>
                    <a:pt x="137" y="104"/>
                    <a:pt x="133" y="104"/>
                    <a:pt x="125" y="105"/>
                  </a:cubicBezTo>
                  <a:cubicBezTo>
                    <a:pt x="120" y="105"/>
                    <a:pt x="103" y="106"/>
                    <a:pt x="75" y="106"/>
                  </a:cubicBezTo>
                  <a:cubicBezTo>
                    <a:pt x="74" y="106"/>
                    <a:pt x="73" y="105"/>
                    <a:pt x="73" y="103"/>
                  </a:cubicBezTo>
                  <a:cubicBezTo>
                    <a:pt x="73" y="23"/>
                    <a:pt x="73" y="23"/>
                    <a:pt x="73" y="23"/>
                  </a:cubicBezTo>
                  <a:cubicBezTo>
                    <a:pt x="73" y="21"/>
                    <a:pt x="74" y="21"/>
                    <a:pt x="75" y="21"/>
                  </a:cubicBezTo>
                  <a:cubicBezTo>
                    <a:pt x="81" y="21"/>
                    <a:pt x="114" y="21"/>
                    <a:pt x="119" y="22"/>
                  </a:cubicBezTo>
                  <a:cubicBezTo>
                    <a:pt x="135" y="24"/>
                    <a:pt x="138" y="28"/>
                    <a:pt x="140" y="33"/>
                  </a:cubicBezTo>
                  <a:cubicBezTo>
                    <a:pt x="142" y="37"/>
                    <a:pt x="142" y="43"/>
                    <a:pt x="142" y="44"/>
                  </a:cubicBezTo>
                  <a:cubicBezTo>
                    <a:pt x="142" y="46"/>
                    <a:pt x="142" y="49"/>
                    <a:pt x="145" y="49"/>
                  </a:cubicBezTo>
                  <a:cubicBezTo>
                    <a:pt x="148" y="49"/>
                    <a:pt x="149" y="46"/>
                    <a:pt x="149" y="45"/>
                  </a:cubicBezTo>
                  <a:cubicBezTo>
                    <a:pt x="149" y="45"/>
                    <a:pt x="150" y="31"/>
                    <a:pt x="150" y="31"/>
                  </a:cubicBezTo>
                  <a:cubicBezTo>
                    <a:pt x="151" y="24"/>
                    <a:pt x="151" y="24"/>
                    <a:pt x="151" y="24"/>
                  </a:cubicBezTo>
                  <a:cubicBezTo>
                    <a:pt x="151" y="24"/>
                    <a:pt x="153" y="7"/>
                    <a:pt x="153" y="7"/>
                  </a:cubicBezTo>
                  <a:cubicBezTo>
                    <a:pt x="153" y="4"/>
                    <a:pt x="153" y="4"/>
                    <a:pt x="153" y="4"/>
                  </a:cubicBezTo>
                  <a:cubicBezTo>
                    <a:pt x="153" y="3"/>
                    <a:pt x="153" y="0"/>
                    <a:pt x="151" y="0"/>
                  </a:cubicBezTo>
                  <a:lnTo>
                    <a:pt x="147"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51" name="Freeform 24">
              <a:extLst>
                <a:ext uri="{FF2B5EF4-FFF2-40B4-BE49-F238E27FC236}">
                  <a16:creationId xmlns:a16="http://schemas.microsoft.com/office/drawing/2014/main" id="{BEE4EB4C-A787-45D5-86C1-FB4972DE0740}"/>
                </a:ext>
              </a:extLst>
            </p:cNvPr>
            <p:cNvSpPr>
              <a:spLocks/>
            </p:cNvSpPr>
            <p:nvPr userDrawn="1"/>
          </p:nvSpPr>
          <p:spPr bwMode="auto">
            <a:xfrm>
              <a:off x="3460" y="2740"/>
              <a:ext cx="114" cy="164"/>
            </a:xfrm>
            <a:custGeom>
              <a:avLst/>
              <a:gdLst>
                <a:gd name="T0" fmla="*/ 68 w 167"/>
                <a:gd name="T1" fmla="*/ 1 h 241"/>
                <a:gd name="T2" fmla="*/ 51 w 167"/>
                <a:gd name="T3" fmla="*/ 1 h 241"/>
                <a:gd name="T4" fmla="*/ 35 w 167"/>
                <a:gd name="T5" fmla="*/ 1 h 241"/>
                <a:gd name="T6" fmla="*/ 8 w 167"/>
                <a:gd name="T7" fmla="*/ 0 h 241"/>
                <a:gd name="T8" fmla="*/ 0 w 167"/>
                <a:gd name="T9" fmla="*/ 4 h 241"/>
                <a:gd name="T10" fmla="*/ 7 w 167"/>
                <a:gd name="T11" fmla="*/ 8 h 241"/>
                <a:gd name="T12" fmla="*/ 17 w 167"/>
                <a:gd name="T13" fmla="*/ 9 h 241"/>
                <a:gd name="T14" fmla="*/ 30 w 167"/>
                <a:gd name="T15" fmla="*/ 26 h 241"/>
                <a:gd name="T16" fmla="*/ 30 w 167"/>
                <a:gd name="T17" fmla="*/ 93 h 241"/>
                <a:gd name="T18" fmla="*/ 30 w 167"/>
                <a:gd name="T19" fmla="*/ 148 h 241"/>
                <a:gd name="T20" fmla="*/ 29 w 167"/>
                <a:gd name="T21" fmla="*/ 215 h 241"/>
                <a:gd name="T22" fmla="*/ 20 w 167"/>
                <a:gd name="T23" fmla="*/ 232 h 241"/>
                <a:gd name="T24" fmla="*/ 9 w 167"/>
                <a:gd name="T25" fmla="*/ 233 h 241"/>
                <a:gd name="T26" fmla="*/ 3 w 167"/>
                <a:gd name="T27" fmla="*/ 237 h 241"/>
                <a:gd name="T28" fmla="*/ 10 w 167"/>
                <a:gd name="T29" fmla="*/ 240 h 241"/>
                <a:gd name="T30" fmla="*/ 32 w 167"/>
                <a:gd name="T31" fmla="*/ 240 h 241"/>
                <a:gd name="T32" fmla="*/ 50 w 167"/>
                <a:gd name="T33" fmla="*/ 240 h 241"/>
                <a:gd name="T34" fmla="*/ 99 w 167"/>
                <a:gd name="T35" fmla="*/ 241 h 241"/>
                <a:gd name="T36" fmla="*/ 142 w 167"/>
                <a:gd name="T37" fmla="*/ 241 h 241"/>
                <a:gd name="T38" fmla="*/ 162 w 167"/>
                <a:gd name="T39" fmla="*/ 232 h 241"/>
                <a:gd name="T40" fmla="*/ 167 w 167"/>
                <a:gd name="T41" fmla="*/ 196 h 241"/>
                <a:gd name="T42" fmla="*/ 164 w 167"/>
                <a:gd name="T43" fmla="*/ 190 h 241"/>
                <a:gd name="T44" fmla="*/ 160 w 167"/>
                <a:gd name="T45" fmla="*/ 195 h 241"/>
                <a:gd name="T46" fmla="*/ 152 w 167"/>
                <a:gd name="T47" fmla="*/ 214 h 241"/>
                <a:gd name="T48" fmla="*/ 115 w 167"/>
                <a:gd name="T49" fmla="*/ 222 h 241"/>
                <a:gd name="T50" fmla="*/ 78 w 167"/>
                <a:gd name="T51" fmla="*/ 216 h 241"/>
                <a:gd name="T52" fmla="*/ 71 w 167"/>
                <a:gd name="T53" fmla="*/ 148 h 241"/>
                <a:gd name="T54" fmla="*/ 71 w 167"/>
                <a:gd name="T55" fmla="*/ 93 h 241"/>
                <a:gd name="T56" fmla="*/ 72 w 167"/>
                <a:gd name="T57" fmla="*/ 26 h 241"/>
                <a:gd name="T58" fmla="*/ 83 w 167"/>
                <a:gd name="T59" fmla="*/ 9 h 241"/>
                <a:gd name="T60" fmla="*/ 95 w 167"/>
                <a:gd name="T61" fmla="*/ 8 h 241"/>
                <a:gd name="T62" fmla="*/ 102 w 167"/>
                <a:gd name="T63" fmla="*/ 4 h 241"/>
                <a:gd name="T64" fmla="*/ 94 w 167"/>
                <a:gd name="T65" fmla="*/ 0 h 241"/>
                <a:gd name="T66" fmla="*/ 68 w 167"/>
                <a:gd name="T67" fmla="*/ 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7" h="241">
                  <a:moveTo>
                    <a:pt x="68" y="1"/>
                  </a:moveTo>
                  <a:cubicBezTo>
                    <a:pt x="51" y="1"/>
                    <a:pt x="51" y="1"/>
                    <a:pt x="51" y="1"/>
                  </a:cubicBezTo>
                  <a:cubicBezTo>
                    <a:pt x="35" y="1"/>
                    <a:pt x="35" y="1"/>
                    <a:pt x="35" y="1"/>
                  </a:cubicBezTo>
                  <a:cubicBezTo>
                    <a:pt x="8" y="0"/>
                    <a:pt x="8" y="0"/>
                    <a:pt x="8" y="0"/>
                  </a:cubicBezTo>
                  <a:cubicBezTo>
                    <a:pt x="4" y="0"/>
                    <a:pt x="0" y="1"/>
                    <a:pt x="0" y="4"/>
                  </a:cubicBezTo>
                  <a:cubicBezTo>
                    <a:pt x="0" y="8"/>
                    <a:pt x="5" y="8"/>
                    <a:pt x="7" y="8"/>
                  </a:cubicBezTo>
                  <a:cubicBezTo>
                    <a:pt x="17" y="9"/>
                    <a:pt x="17" y="9"/>
                    <a:pt x="17" y="9"/>
                  </a:cubicBezTo>
                  <a:cubicBezTo>
                    <a:pt x="27" y="11"/>
                    <a:pt x="29" y="16"/>
                    <a:pt x="30" y="26"/>
                  </a:cubicBezTo>
                  <a:cubicBezTo>
                    <a:pt x="30" y="36"/>
                    <a:pt x="30" y="45"/>
                    <a:pt x="30" y="93"/>
                  </a:cubicBezTo>
                  <a:cubicBezTo>
                    <a:pt x="30" y="148"/>
                    <a:pt x="30" y="148"/>
                    <a:pt x="30" y="148"/>
                  </a:cubicBezTo>
                  <a:cubicBezTo>
                    <a:pt x="30" y="177"/>
                    <a:pt x="30" y="202"/>
                    <a:pt x="29" y="215"/>
                  </a:cubicBezTo>
                  <a:cubicBezTo>
                    <a:pt x="27" y="226"/>
                    <a:pt x="26" y="231"/>
                    <a:pt x="20" y="232"/>
                  </a:cubicBezTo>
                  <a:cubicBezTo>
                    <a:pt x="20" y="232"/>
                    <a:pt x="9" y="233"/>
                    <a:pt x="9" y="233"/>
                  </a:cubicBezTo>
                  <a:cubicBezTo>
                    <a:pt x="7" y="233"/>
                    <a:pt x="3" y="234"/>
                    <a:pt x="3" y="237"/>
                  </a:cubicBezTo>
                  <a:cubicBezTo>
                    <a:pt x="3" y="240"/>
                    <a:pt x="9" y="240"/>
                    <a:pt x="10" y="240"/>
                  </a:cubicBezTo>
                  <a:cubicBezTo>
                    <a:pt x="32" y="240"/>
                    <a:pt x="32" y="240"/>
                    <a:pt x="32" y="240"/>
                  </a:cubicBezTo>
                  <a:cubicBezTo>
                    <a:pt x="32" y="240"/>
                    <a:pt x="50" y="240"/>
                    <a:pt x="50" y="240"/>
                  </a:cubicBezTo>
                  <a:cubicBezTo>
                    <a:pt x="99" y="241"/>
                    <a:pt x="99" y="241"/>
                    <a:pt x="99" y="241"/>
                  </a:cubicBezTo>
                  <a:cubicBezTo>
                    <a:pt x="142" y="241"/>
                    <a:pt x="142" y="241"/>
                    <a:pt x="142" y="241"/>
                  </a:cubicBezTo>
                  <a:cubicBezTo>
                    <a:pt x="158" y="241"/>
                    <a:pt x="160" y="240"/>
                    <a:pt x="162" y="232"/>
                  </a:cubicBezTo>
                  <a:cubicBezTo>
                    <a:pt x="165" y="223"/>
                    <a:pt x="167" y="200"/>
                    <a:pt x="167" y="196"/>
                  </a:cubicBezTo>
                  <a:cubicBezTo>
                    <a:pt x="167" y="193"/>
                    <a:pt x="167" y="190"/>
                    <a:pt x="164" y="190"/>
                  </a:cubicBezTo>
                  <a:cubicBezTo>
                    <a:pt x="160" y="190"/>
                    <a:pt x="160" y="193"/>
                    <a:pt x="160" y="195"/>
                  </a:cubicBezTo>
                  <a:cubicBezTo>
                    <a:pt x="159" y="201"/>
                    <a:pt x="155" y="210"/>
                    <a:pt x="152" y="214"/>
                  </a:cubicBezTo>
                  <a:cubicBezTo>
                    <a:pt x="144" y="222"/>
                    <a:pt x="133" y="222"/>
                    <a:pt x="115" y="222"/>
                  </a:cubicBezTo>
                  <a:cubicBezTo>
                    <a:pt x="90" y="222"/>
                    <a:pt x="83" y="220"/>
                    <a:pt x="78" y="216"/>
                  </a:cubicBezTo>
                  <a:cubicBezTo>
                    <a:pt x="71" y="210"/>
                    <a:pt x="71" y="188"/>
                    <a:pt x="71" y="148"/>
                  </a:cubicBezTo>
                  <a:cubicBezTo>
                    <a:pt x="71" y="93"/>
                    <a:pt x="71" y="93"/>
                    <a:pt x="71" y="93"/>
                  </a:cubicBezTo>
                  <a:cubicBezTo>
                    <a:pt x="71" y="45"/>
                    <a:pt x="71" y="36"/>
                    <a:pt x="72" y="26"/>
                  </a:cubicBezTo>
                  <a:cubicBezTo>
                    <a:pt x="73" y="14"/>
                    <a:pt x="75" y="10"/>
                    <a:pt x="83" y="9"/>
                  </a:cubicBezTo>
                  <a:cubicBezTo>
                    <a:pt x="95" y="8"/>
                    <a:pt x="95" y="8"/>
                    <a:pt x="95" y="8"/>
                  </a:cubicBezTo>
                  <a:cubicBezTo>
                    <a:pt x="99" y="8"/>
                    <a:pt x="102" y="7"/>
                    <a:pt x="102" y="4"/>
                  </a:cubicBezTo>
                  <a:cubicBezTo>
                    <a:pt x="102" y="1"/>
                    <a:pt x="98" y="0"/>
                    <a:pt x="94" y="0"/>
                  </a:cubicBezTo>
                  <a:lnTo>
                    <a:pt x="68"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52" name="Freeform 25">
              <a:extLst>
                <a:ext uri="{FF2B5EF4-FFF2-40B4-BE49-F238E27FC236}">
                  <a16:creationId xmlns:a16="http://schemas.microsoft.com/office/drawing/2014/main" id="{97612278-5E29-430B-8711-1FFE42588241}"/>
                </a:ext>
              </a:extLst>
            </p:cNvPr>
            <p:cNvSpPr>
              <a:spLocks noEditPoints="1"/>
            </p:cNvSpPr>
            <p:nvPr userDrawn="1"/>
          </p:nvSpPr>
          <p:spPr bwMode="auto">
            <a:xfrm>
              <a:off x="3589" y="2740"/>
              <a:ext cx="124" cy="164"/>
            </a:xfrm>
            <a:custGeom>
              <a:avLst/>
              <a:gdLst>
                <a:gd name="T0" fmla="*/ 82 w 183"/>
                <a:gd name="T1" fmla="*/ 222 h 241"/>
                <a:gd name="T2" fmla="*/ 72 w 183"/>
                <a:gd name="T3" fmla="*/ 192 h 241"/>
                <a:gd name="T4" fmla="*/ 72 w 183"/>
                <a:gd name="T5" fmla="*/ 118 h 241"/>
                <a:gd name="T6" fmla="*/ 73 w 183"/>
                <a:gd name="T7" fmla="*/ 116 h 241"/>
                <a:gd name="T8" fmla="*/ 86 w 183"/>
                <a:gd name="T9" fmla="*/ 117 h 241"/>
                <a:gd name="T10" fmla="*/ 112 w 183"/>
                <a:gd name="T11" fmla="*/ 124 h 241"/>
                <a:gd name="T12" fmla="*/ 112 w 183"/>
                <a:gd name="T13" fmla="*/ 124 h 241"/>
                <a:gd name="T14" fmla="*/ 142 w 183"/>
                <a:gd name="T15" fmla="*/ 186 h 241"/>
                <a:gd name="T16" fmla="*/ 105 w 183"/>
                <a:gd name="T17" fmla="*/ 226 h 241"/>
                <a:gd name="T18" fmla="*/ 82 w 183"/>
                <a:gd name="T19" fmla="*/ 222 h 241"/>
                <a:gd name="T20" fmla="*/ 84 w 183"/>
                <a:gd name="T21" fmla="*/ 15 h 241"/>
                <a:gd name="T22" fmla="*/ 123 w 183"/>
                <a:gd name="T23" fmla="*/ 63 h 241"/>
                <a:gd name="T24" fmla="*/ 110 w 183"/>
                <a:gd name="T25" fmla="*/ 96 h 241"/>
                <a:gd name="T26" fmla="*/ 88 w 183"/>
                <a:gd name="T27" fmla="*/ 102 h 241"/>
                <a:gd name="T28" fmla="*/ 73 w 183"/>
                <a:gd name="T29" fmla="*/ 101 h 241"/>
                <a:gd name="T30" fmla="*/ 72 w 183"/>
                <a:gd name="T31" fmla="*/ 98 h 241"/>
                <a:gd name="T32" fmla="*/ 72 w 183"/>
                <a:gd name="T33" fmla="*/ 20 h 241"/>
                <a:gd name="T34" fmla="*/ 74 w 183"/>
                <a:gd name="T35" fmla="*/ 16 h 241"/>
                <a:gd name="T36" fmla="*/ 84 w 183"/>
                <a:gd name="T37" fmla="*/ 15 h 241"/>
                <a:gd name="T38" fmla="*/ 74 w 183"/>
                <a:gd name="T39" fmla="*/ 1 h 241"/>
                <a:gd name="T40" fmla="*/ 51 w 183"/>
                <a:gd name="T41" fmla="*/ 1 h 241"/>
                <a:gd name="T42" fmla="*/ 39 w 183"/>
                <a:gd name="T43" fmla="*/ 1 h 241"/>
                <a:gd name="T44" fmla="*/ 8 w 183"/>
                <a:gd name="T45" fmla="*/ 0 h 241"/>
                <a:gd name="T46" fmla="*/ 0 w 183"/>
                <a:gd name="T47" fmla="*/ 4 h 241"/>
                <a:gd name="T48" fmla="*/ 6 w 183"/>
                <a:gd name="T49" fmla="*/ 8 h 241"/>
                <a:gd name="T50" fmla="*/ 19 w 183"/>
                <a:gd name="T51" fmla="*/ 9 h 241"/>
                <a:gd name="T52" fmla="*/ 32 w 183"/>
                <a:gd name="T53" fmla="*/ 26 h 241"/>
                <a:gd name="T54" fmla="*/ 32 w 183"/>
                <a:gd name="T55" fmla="*/ 93 h 241"/>
                <a:gd name="T56" fmla="*/ 32 w 183"/>
                <a:gd name="T57" fmla="*/ 148 h 241"/>
                <a:gd name="T58" fmla="*/ 31 w 183"/>
                <a:gd name="T59" fmla="*/ 215 h 241"/>
                <a:gd name="T60" fmla="*/ 22 w 183"/>
                <a:gd name="T61" fmla="*/ 232 h 241"/>
                <a:gd name="T62" fmla="*/ 11 w 183"/>
                <a:gd name="T63" fmla="*/ 233 h 241"/>
                <a:gd name="T64" fmla="*/ 5 w 183"/>
                <a:gd name="T65" fmla="*/ 237 h 241"/>
                <a:gd name="T66" fmla="*/ 12 w 183"/>
                <a:gd name="T67" fmla="*/ 241 h 241"/>
                <a:gd name="T68" fmla="*/ 34 w 183"/>
                <a:gd name="T69" fmla="*/ 240 h 241"/>
                <a:gd name="T70" fmla="*/ 52 w 183"/>
                <a:gd name="T71" fmla="*/ 240 h 241"/>
                <a:gd name="T72" fmla="*/ 76 w 183"/>
                <a:gd name="T73" fmla="*/ 241 h 241"/>
                <a:gd name="T74" fmla="*/ 88 w 183"/>
                <a:gd name="T75" fmla="*/ 241 h 241"/>
                <a:gd name="T76" fmla="*/ 98 w 183"/>
                <a:gd name="T77" fmla="*/ 241 h 241"/>
                <a:gd name="T78" fmla="*/ 183 w 183"/>
                <a:gd name="T79" fmla="*/ 172 h 241"/>
                <a:gd name="T80" fmla="*/ 126 w 183"/>
                <a:gd name="T81" fmla="*/ 103 h 241"/>
                <a:gd name="T82" fmla="*/ 157 w 183"/>
                <a:gd name="T83" fmla="*/ 49 h 241"/>
                <a:gd name="T84" fmla="*/ 89 w 183"/>
                <a:gd name="T85" fmla="*/ 0 h 241"/>
                <a:gd name="T86" fmla="*/ 74 w 183"/>
                <a:gd name="T87" fmla="*/ 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3" h="241">
                  <a:moveTo>
                    <a:pt x="82" y="222"/>
                  </a:moveTo>
                  <a:cubicBezTo>
                    <a:pt x="72" y="218"/>
                    <a:pt x="72" y="213"/>
                    <a:pt x="72" y="192"/>
                  </a:cubicBezTo>
                  <a:cubicBezTo>
                    <a:pt x="72" y="118"/>
                    <a:pt x="72" y="118"/>
                    <a:pt x="72" y="118"/>
                  </a:cubicBezTo>
                  <a:cubicBezTo>
                    <a:pt x="72" y="116"/>
                    <a:pt x="72" y="116"/>
                    <a:pt x="73" y="116"/>
                  </a:cubicBezTo>
                  <a:cubicBezTo>
                    <a:pt x="86" y="117"/>
                    <a:pt x="86" y="117"/>
                    <a:pt x="86" y="117"/>
                  </a:cubicBezTo>
                  <a:cubicBezTo>
                    <a:pt x="98" y="117"/>
                    <a:pt x="105" y="119"/>
                    <a:pt x="112" y="124"/>
                  </a:cubicBezTo>
                  <a:cubicBezTo>
                    <a:pt x="112" y="124"/>
                    <a:pt x="112" y="124"/>
                    <a:pt x="112" y="124"/>
                  </a:cubicBezTo>
                  <a:cubicBezTo>
                    <a:pt x="139" y="143"/>
                    <a:pt x="142" y="174"/>
                    <a:pt x="142" y="186"/>
                  </a:cubicBezTo>
                  <a:cubicBezTo>
                    <a:pt x="142" y="224"/>
                    <a:pt x="111" y="226"/>
                    <a:pt x="105" y="226"/>
                  </a:cubicBezTo>
                  <a:cubicBezTo>
                    <a:pt x="98" y="226"/>
                    <a:pt x="91" y="225"/>
                    <a:pt x="82" y="222"/>
                  </a:cubicBezTo>
                  <a:moveTo>
                    <a:pt x="84" y="15"/>
                  </a:moveTo>
                  <a:cubicBezTo>
                    <a:pt x="112" y="15"/>
                    <a:pt x="123" y="44"/>
                    <a:pt x="123" y="63"/>
                  </a:cubicBezTo>
                  <a:cubicBezTo>
                    <a:pt x="123" y="78"/>
                    <a:pt x="118" y="89"/>
                    <a:pt x="110" y="96"/>
                  </a:cubicBezTo>
                  <a:cubicBezTo>
                    <a:pt x="105" y="101"/>
                    <a:pt x="97" y="102"/>
                    <a:pt x="88" y="102"/>
                  </a:cubicBezTo>
                  <a:cubicBezTo>
                    <a:pt x="73" y="101"/>
                    <a:pt x="73" y="101"/>
                    <a:pt x="73" y="101"/>
                  </a:cubicBezTo>
                  <a:cubicBezTo>
                    <a:pt x="72" y="101"/>
                    <a:pt x="72" y="100"/>
                    <a:pt x="72" y="98"/>
                  </a:cubicBezTo>
                  <a:cubicBezTo>
                    <a:pt x="72" y="20"/>
                    <a:pt x="72" y="20"/>
                    <a:pt x="72" y="20"/>
                  </a:cubicBezTo>
                  <a:cubicBezTo>
                    <a:pt x="72" y="17"/>
                    <a:pt x="72" y="16"/>
                    <a:pt x="74" y="16"/>
                  </a:cubicBezTo>
                  <a:cubicBezTo>
                    <a:pt x="74" y="16"/>
                    <a:pt x="84" y="15"/>
                    <a:pt x="84" y="15"/>
                  </a:cubicBezTo>
                  <a:moveTo>
                    <a:pt x="74" y="1"/>
                  </a:moveTo>
                  <a:cubicBezTo>
                    <a:pt x="51" y="1"/>
                    <a:pt x="51" y="1"/>
                    <a:pt x="51" y="1"/>
                  </a:cubicBezTo>
                  <a:cubicBezTo>
                    <a:pt x="39" y="1"/>
                    <a:pt x="39" y="1"/>
                    <a:pt x="39" y="1"/>
                  </a:cubicBezTo>
                  <a:cubicBezTo>
                    <a:pt x="8" y="0"/>
                    <a:pt x="8" y="0"/>
                    <a:pt x="8" y="0"/>
                  </a:cubicBezTo>
                  <a:cubicBezTo>
                    <a:pt x="4" y="0"/>
                    <a:pt x="0" y="1"/>
                    <a:pt x="0" y="4"/>
                  </a:cubicBezTo>
                  <a:cubicBezTo>
                    <a:pt x="0" y="8"/>
                    <a:pt x="4" y="8"/>
                    <a:pt x="6" y="8"/>
                  </a:cubicBezTo>
                  <a:cubicBezTo>
                    <a:pt x="19" y="9"/>
                    <a:pt x="19" y="9"/>
                    <a:pt x="19" y="9"/>
                  </a:cubicBezTo>
                  <a:cubicBezTo>
                    <a:pt x="29" y="11"/>
                    <a:pt x="31" y="16"/>
                    <a:pt x="32" y="26"/>
                  </a:cubicBezTo>
                  <a:cubicBezTo>
                    <a:pt x="32" y="36"/>
                    <a:pt x="32" y="45"/>
                    <a:pt x="32" y="93"/>
                  </a:cubicBezTo>
                  <a:cubicBezTo>
                    <a:pt x="32" y="148"/>
                    <a:pt x="32" y="148"/>
                    <a:pt x="32" y="148"/>
                  </a:cubicBezTo>
                  <a:cubicBezTo>
                    <a:pt x="32" y="177"/>
                    <a:pt x="32" y="202"/>
                    <a:pt x="31" y="215"/>
                  </a:cubicBezTo>
                  <a:cubicBezTo>
                    <a:pt x="29" y="224"/>
                    <a:pt x="28" y="231"/>
                    <a:pt x="22" y="232"/>
                  </a:cubicBezTo>
                  <a:cubicBezTo>
                    <a:pt x="22" y="232"/>
                    <a:pt x="11" y="233"/>
                    <a:pt x="11" y="233"/>
                  </a:cubicBezTo>
                  <a:cubicBezTo>
                    <a:pt x="8" y="233"/>
                    <a:pt x="5" y="234"/>
                    <a:pt x="5" y="237"/>
                  </a:cubicBezTo>
                  <a:cubicBezTo>
                    <a:pt x="5" y="241"/>
                    <a:pt x="10" y="241"/>
                    <a:pt x="12" y="241"/>
                  </a:cubicBezTo>
                  <a:cubicBezTo>
                    <a:pt x="34" y="240"/>
                    <a:pt x="34" y="240"/>
                    <a:pt x="34" y="240"/>
                  </a:cubicBezTo>
                  <a:cubicBezTo>
                    <a:pt x="34" y="240"/>
                    <a:pt x="52" y="240"/>
                    <a:pt x="52" y="240"/>
                  </a:cubicBezTo>
                  <a:cubicBezTo>
                    <a:pt x="76" y="241"/>
                    <a:pt x="76" y="241"/>
                    <a:pt x="76" y="241"/>
                  </a:cubicBezTo>
                  <a:cubicBezTo>
                    <a:pt x="76" y="241"/>
                    <a:pt x="88" y="241"/>
                    <a:pt x="88" y="241"/>
                  </a:cubicBezTo>
                  <a:cubicBezTo>
                    <a:pt x="98" y="241"/>
                    <a:pt x="98" y="241"/>
                    <a:pt x="98" y="241"/>
                  </a:cubicBezTo>
                  <a:cubicBezTo>
                    <a:pt x="156" y="241"/>
                    <a:pt x="183" y="206"/>
                    <a:pt x="183" y="172"/>
                  </a:cubicBezTo>
                  <a:cubicBezTo>
                    <a:pt x="183" y="136"/>
                    <a:pt x="154" y="113"/>
                    <a:pt x="126" y="103"/>
                  </a:cubicBezTo>
                  <a:cubicBezTo>
                    <a:pt x="145" y="88"/>
                    <a:pt x="157" y="73"/>
                    <a:pt x="157" y="49"/>
                  </a:cubicBezTo>
                  <a:cubicBezTo>
                    <a:pt x="157" y="37"/>
                    <a:pt x="152" y="0"/>
                    <a:pt x="89" y="0"/>
                  </a:cubicBezTo>
                  <a:lnTo>
                    <a:pt x="7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53" name="Freeform 26">
              <a:extLst>
                <a:ext uri="{FF2B5EF4-FFF2-40B4-BE49-F238E27FC236}">
                  <a16:creationId xmlns:a16="http://schemas.microsoft.com/office/drawing/2014/main" id="{4A817AF0-9F6D-4225-B5E8-028D8BE968D6}"/>
                </a:ext>
              </a:extLst>
            </p:cNvPr>
            <p:cNvSpPr>
              <a:spLocks noEditPoints="1"/>
            </p:cNvSpPr>
            <p:nvPr userDrawn="1"/>
          </p:nvSpPr>
          <p:spPr bwMode="auto">
            <a:xfrm>
              <a:off x="3734" y="2738"/>
              <a:ext cx="176" cy="169"/>
            </a:xfrm>
            <a:custGeom>
              <a:avLst/>
              <a:gdLst>
                <a:gd name="T0" fmla="*/ 45 w 259"/>
                <a:gd name="T1" fmla="*/ 115 h 249"/>
                <a:gd name="T2" fmla="*/ 121 w 259"/>
                <a:gd name="T3" fmla="*/ 17 h 249"/>
                <a:gd name="T4" fmla="*/ 213 w 259"/>
                <a:gd name="T5" fmla="*/ 130 h 249"/>
                <a:gd name="T6" fmla="*/ 141 w 259"/>
                <a:gd name="T7" fmla="*/ 232 h 249"/>
                <a:gd name="T8" fmla="*/ 45 w 259"/>
                <a:gd name="T9" fmla="*/ 115 h 249"/>
                <a:gd name="T10" fmla="*/ 0 w 259"/>
                <a:gd name="T11" fmla="*/ 125 h 249"/>
                <a:gd name="T12" fmla="*/ 127 w 259"/>
                <a:gd name="T13" fmla="*/ 249 h 249"/>
                <a:gd name="T14" fmla="*/ 259 w 259"/>
                <a:gd name="T15" fmla="*/ 119 h 249"/>
                <a:gd name="T16" fmla="*/ 131 w 259"/>
                <a:gd name="T17" fmla="*/ 0 h 249"/>
                <a:gd name="T18" fmla="*/ 0 w 259"/>
                <a:gd name="T19" fmla="*/ 125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9" h="249">
                  <a:moveTo>
                    <a:pt x="45" y="115"/>
                  </a:moveTo>
                  <a:cubicBezTo>
                    <a:pt x="45" y="29"/>
                    <a:pt x="93" y="17"/>
                    <a:pt x="121" y="17"/>
                  </a:cubicBezTo>
                  <a:cubicBezTo>
                    <a:pt x="175" y="17"/>
                    <a:pt x="213" y="64"/>
                    <a:pt x="213" y="130"/>
                  </a:cubicBezTo>
                  <a:cubicBezTo>
                    <a:pt x="213" y="222"/>
                    <a:pt x="162" y="232"/>
                    <a:pt x="141" y="232"/>
                  </a:cubicBezTo>
                  <a:cubicBezTo>
                    <a:pt x="84" y="232"/>
                    <a:pt x="45" y="184"/>
                    <a:pt x="45" y="115"/>
                  </a:cubicBezTo>
                  <a:moveTo>
                    <a:pt x="0" y="125"/>
                  </a:moveTo>
                  <a:cubicBezTo>
                    <a:pt x="0" y="184"/>
                    <a:pt x="40" y="249"/>
                    <a:pt x="127" y="249"/>
                  </a:cubicBezTo>
                  <a:cubicBezTo>
                    <a:pt x="205" y="249"/>
                    <a:pt x="259" y="195"/>
                    <a:pt x="259" y="119"/>
                  </a:cubicBezTo>
                  <a:cubicBezTo>
                    <a:pt x="259" y="46"/>
                    <a:pt x="210" y="0"/>
                    <a:pt x="131" y="0"/>
                  </a:cubicBezTo>
                  <a:cubicBezTo>
                    <a:pt x="41" y="0"/>
                    <a:pt x="0" y="65"/>
                    <a:pt x="0" y="12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54" name="Freeform 27">
              <a:extLst>
                <a:ext uri="{FF2B5EF4-FFF2-40B4-BE49-F238E27FC236}">
                  <a16:creationId xmlns:a16="http://schemas.microsoft.com/office/drawing/2014/main" id="{5FC0D95E-4634-4CF4-81CD-F97C445B3FF5}"/>
                </a:ext>
              </a:extLst>
            </p:cNvPr>
            <p:cNvSpPr>
              <a:spLocks/>
            </p:cNvSpPr>
            <p:nvPr userDrawn="1"/>
          </p:nvSpPr>
          <p:spPr bwMode="auto">
            <a:xfrm>
              <a:off x="3925" y="2740"/>
              <a:ext cx="172" cy="167"/>
            </a:xfrm>
            <a:custGeom>
              <a:avLst/>
              <a:gdLst>
                <a:gd name="T0" fmla="*/ 220 w 254"/>
                <a:gd name="T1" fmla="*/ 1 h 245"/>
                <a:gd name="T2" fmla="*/ 211 w 254"/>
                <a:gd name="T3" fmla="*/ 1 h 245"/>
                <a:gd name="T4" fmla="*/ 174 w 254"/>
                <a:gd name="T5" fmla="*/ 0 h 245"/>
                <a:gd name="T6" fmla="*/ 167 w 254"/>
                <a:gd name="T7" fmla="*/ 4 h 245"/>
                <a:gd name="T8" fmla="*/ 173 w 254"/>
                <a:gd name="T9" fmla="*/ 8 h 245"/>
                <a:gd name="T10" fmla="*/ 184 w 254"/>
                <a:gd name="T11" fmla="*/ 9 h 245"/>
                <a:gd name="T12" fmla="*/ 197 w 254"/>
                <a:gd name="T13" fmla="*/ 26 h 245"/>
                <a:gd name="T14" fmla="*/ 198 w 254"/>
                <a:gd name="T15" fmla="*/ 93 h 245"/>
                <a:gd name="T16" fmla="*/ 198 w 254"/>
                <a:gd name="T17" fmla="*/ 132 h 245"/>
                <a:gd name="T18" fmla="*/ 180 w 254"/>
                <a:gd name="T19" fmla="*/ 210 h 245"/>
                <a:gd name="T20" fmla="*/ 137 w 254"/>
                <a:gd name="T21" fmla="*/ 227 h 245"/>
                <a:gd name="T22" fmla="*/ 98 w 254"/>
                <a:gd name="T23" fmla="*/ 214 h 245"/>
                <a:gd name="T24" fmla="*/ 74 w 254"/>
                <a:gd name="T25" fmla="*/ 137 h 245"/>
                <a:gd name="T26" fmla="*/ 74 w 254"/>
                <a:gd name="T27" fmla="*/ 93 h 245"/>
                <a:gd name="T28" fmla="*/ 74 w 254"/>
                <a:gd name="T29" fmla="*/ 26 h 245"/>
                <a:gd name="T30" fmla="*/ 85 w 254"/>
                <a:gd name="T31" fmla="*/ 9 h 245"/>
                <a:gd name="T32" fmla="*/ 94 w 254"/>
                <a:gd name="T33" fmla="*/ 8 h 245"/>
                <a:gd name="T34" fmla="*/ 100 w 254"/>
                <a:gd name="T35" fmla="*/ 4 h 245"/>
                <a:gd name="T36" fmla="*/ 92 w 254"/>
                <a:gd name="T37" fmla="*/ 0 h 245"/>
                <a:gd name="T38" fmla="*/ 69 w 254"/>
                <a:gd name="T39" fmla="*/ 1 h 245"/>
                <a:gd name="T40" fmla="*/ 54 w 254"/>
                <a:gd name="T41" fmla="*/ 1 h 245"/>
                <a:gd name="T42" fmla="*/ 37 w 254"/>
                <a:gd name="T43" fmla="*/ 1 h 245"/>
                <a:gd name="T44" fmla="*/ 8 w 254"/>
                <a:gd name="T45" fmla="*/ 0 h 245"/>
                <a:gd name="T46" fmla="*/ 0 w 254"/>
                <a:gd name="T47" fmla="*/ 4 h 245"/>
                <a:gd name="T48" fmla="*/ 6 w 254"/>
                <a:gd name="T49" fmla="*/ 8 h 245"/>
                <a:gd name="T50" fmla="*/ 18 w 254"/>
                <a:gd name="T51" fmla="*/ 9 h 245"/>
                <a:gd name="T52" fmla="*/ 31 w 254"/>
                <a:gd name="T53" fmla="*/ 26 h 245"/>
                <a:gd name="T54" fmla="*/ 32 w 254"/>
                <a:gd name="T55" fmla="*/ 93 h 245"/>
                <a:gd name="T56" fmla="*/ 32 w 254"/>
                <a:gd name="T57" fmla="*/ 139 h 245"/>
                <a:gd name="T58" fmla="*/ 60 w 254"/>
                <a:gd name="T59" fmla="*/ 223 h 245"/>
                <a:gd name="T60" fmla="*/ 131 w 254"/>
                <a:gd name="T61" fmla="*/ 245 h 245"/>
                <a:gd name="T62" fmla="*/ 197 w 254"/>
                <a:gd name="T63" fmla="*/ 222 h 245"/>
                <a:gd name="T64" fmla="*/ 227 w 254"/>
                <a:gd name="T65" fmla="*/ 126 h 245"/>
                <a:gd name="T66" fmla="*/ 227 w 254"/>
                <a:gd name="T67" fmla="*/ 93 h 245"/>
                <a:gd name="T68" fmla="*/ 228 w 254"/>
                <a:gd name="T69" fmla="*/ 26 h 245"/>
                <a:gd name="T70" fmla="*/ 239 w 254"/>
                <a:gd name="T71" fmla="*/ 9 h 245"/>
                <a:gd name="T72" fmla="*/ 248 w 254"/>
                <a:gd name="T73" fmla="*/ 8 h 245"/>
                <a:gd name="T74" fmla="*/ 254 w 254"/>
                <a:gd name="T75" fmla="*/ 4 h 245"/>
                <a:gd name="T76" fmla="*/ 247 w 254"/>
                <a:gd name="T77" fmla="*/ 0 h 245"/>
                <a:gd name="T78" fmla="*/ 220 w 254"/>
                <a:gd name="T79" fmla="*/ 1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4" h="245">
                  <a:moveTo>
                    <a:pt x="220" y="1"/>
                  </a:moveTo>
                  <a:cubicBezTo>
                    <a:pt x="211" y="1"/>
                    <a:pt x="211" y="1"/>
                    <a:pt x="211" y="1"/>
                  </a:cubicBezTo>
                  <a:cubicBezTo>
                    <a:pt x="210" y="1"/>
                    <a:pt x="174" y="0"/>
                    <a:pt x="174" y="0"/>
                  </a:cubicBezTo>
                  <a:cubicBezTo>
                    <a:pt x="171" y="0"/>
                    <a:pt x="167" y="1"/>
                    <a:pt x="167" y="4"/>
                  </a:cubicBezTo>
                  <a:cubicBezTo>
                    <a:pt x="167" y="8"/>
                    <a:pt x="171" y="8"/>
                    <a:pt x="173" y="8"/>
                  </a:cubicBezTo>
                  <a:cubicBezTo>
                    <a:pt x="184" y="9"/>
                    <a:pt x="184" y="9"/>
                    <a:pt x="184" y="9"/>
                  </a:cubicBezTo>
                  <a:cubicBezTo>
                    <a:pt x="195" y="11"/>
                    <a:pt x="197" y="16"/>
                    <a:pt x="197" y="26"/>
                  </a:cubicBezTo>
                  <a:cubicBezTo>
                    <a:pt x="198" y="36"/>
                    <a:pt x="198" y="45"/>
                    <a:pt x="198" y="93"/>
                  </a:cubicBezTo>
                  <a:cubicBezTo>
                    <a:pt x="198" y="132"/>
                    <a:pt x="198" y="132"/>
                    <a:pt x="198" y="132"/>
                  </a:cubicBezTo>
                  <a:cubicBezTo>
                    <a:pt x="198" y="166"/>
                    <a:pt x="197" y="193"/>
                    <a:pt x="180" y="210"/>
                  </a:cubicBezTo>
                  <a:cubicBezTo>
                    <a:pt x="165" y="225"/>
                    <a:pt x="145" y="227"/>
                    <a:pt x="137" y="227"/>
                  </a:cubicBezTo>
                  <a:cubicBezTo>
                    <a:pt x="126" y="227"/>
                    <a:pt x="112" y="225"/>
                    <a:pt x="98" y="214"/>
                  </a:cubicBezTo>
                  <a:cubicBezTo>
                    <a:pt x="85" y="204"/>
                    <a:pt x="74" y="187"/>
                    <a:pt x="74" y="137"/>
                  </a:cubicBezTo>
                  <a:cubicBezTo>
                    <a:pt x="74" y="93"/>
                    <a:pt x="74" y="93"/>
                    <a:pt x="74" y="93"/>
                  </a:cubicBezTo>
                  <a:cubicBezTo>
                    <a:pt x="74" y="45"/>
                    <a:pt x="74" y="36"/>
                    <a:pt x="74" y="26"/>
                  </a:cubicBezTo>
                  <a:cubicBezTo>
                    <a:pt x="75" y="14"/>
                    <a:pt x="78" y="10"/>
                    <a:pt x="85" y="9"/>
                  </a:cubicBezTo>
                  <a:cubicBezTo>
                    <a:pt x="94" y="8"/>
                    <a:pt x="94" y="8"/>
                    <a:pt x="94" y="8"/>
                  </a:cubicBezTo>
                  <a:cubicBezTo>
                    <a:pt x="96" y="8"/>
                    <a:pt x="100" y="8"/>
                    <a:pt x="100" y="4"/>
                  </a:cubicBezTo>
                  <a:cubicBezTo>
                    <a:pt x="100" y="1"/>
                    <a:pt x="96" y="0"/>
                    <a:pt x="92" y="0"/>
                  </a:cubicBezTo>
                  <a:cubicBezTo>
                    <a:pt x="69" y="1"/>
                    <a:pt x="69" y="1"/>
                    <a:pt x="69" y="1"/>
                  </a:cubicBezTo>
                  <a:cubicBezTo>
                    <a:pt x="54" y="1"/>
                    <a:pt x="54" y="1"/>
                    <a:pt x="54" y="1"/>
                  </a:cubicBezTo>
                  <a:cubicBezTo>
                    <a:pt x="37" y="1"/>
                    <a:pt x="37" y="1"/>
                    <a:pt x="37" y="1"/>
                  </a:cubicBezTo>
                  <a:cubicBezTo>
                    <a:pt x="8" y="0"/>
                    <a:pt x="8" y="0"/>
                    <a:pt x="8" y="0"/>
                  </a:cubicBezTo>
                  <a:cubicBezTo>
                    <a:pt x="4" y="0"/>
                    <a:pt x="0" y="1"/>
                    <a:pt x="0" y="4"/>
                  </a:cubicBezTo>
                  <a:cubicBezTo>
                    <a:pt x="0" y="8"/>
                    <a:pt x="4" y="8"/>
                    <a:pt x="6" y="8"/>
                  </a:cubicBezTo>
                  <a:cubicBezTo>
                    <a:pt x="18" y="9"/>
                    <a:pt x="18" y="9"/>
                    <a:pt x="18" y="9"/>
                  </a:cubicBezTo>
                  <a:cubicBezTo>
                    <a:pt x="28" y="11"/>
                    <a:pt x="31" y="16"/>
                    <a:pt x="31" y="26"/>
                  </a:cubicBezTo>
                  <a:cubicBezTo>
                    <a:pt x="32" y="36"/>
                    <a:pt x="32" y="45"/>
                    <a:pt x="32" y="93"/>
                  </a:cubicBezTo>
                  <a:cubicBezTo>
                    <a:pt x="32" y="139"/>
                    <a:pt x="32" y="139"/>
                    <a:pt x="32" y="139"/>
                  </a:cubicBezTo>
                  <a:cubicBezTo>
                    <a:pt x="32" y="179"/>
                    <a:pt x="41" y="206"/>
                    <a:pt x="60" y="223"/>
                  </a:cubicBezTo>
                  <a:cubicBezTo>
                    <a:pt x="84" y="245"/>
                    <a:pt x="117" y="245"/>
                    <a:pt x="131" y="245"/>
                  </a:cubicBezTo>
                  <a:cubicBezTo>
                    <a:pt x="149" y="245"/>
                    <a:pt x="173" y="242"/>
                    <a:pt x="197" y="222"/>
                  </a:cubicBezTo>
                  <a:cubicBezTo>
                    <a:pt x="223" y="199"/>
                    <a:pt x="227" y="163"/>
                    <a:pt x="227" y="126"/>
                  </a:cubicBezTo>
                  <a:cubicBezTo>
                    <a:pt x="227" y="93"/>
                    <a:pt x="227" y="93"/>
                    <a:pt x="227" y="93"/>
                  </a:cubicBezTo>
                  <a:cubicBezTo>
                    <a:pt x="227" y="45"/>
                    <a:pt x="227" y="36"/>
                    <a:pt x="228" y="26"/>
                  </a:cubicBezTo>
                  <a:cubicBezTo>
                    <a:pt x="228" y="14"/>
                    <a:pt x="231" y="10"/>
                    <a:pt x="239" y="9"/>
                  </a:cubicBezTo>
                  <a:cubicBezTo>
                    <a:pt x="239" y="9"/>
                    <a:pt x="248" y="8"/>
                    <a:pt x="248" y="8"/>
                  </a:cubicBezTo>
                  <a:cubicBezTo>
                    <a:pt x="251" y="8"/>
                    <a:pt x="254" y="7"/>
                    <a:pt x="254" y="4"/>
                  </a:cubicBezTo>
                  <a:cubicBezTo>
                    <a:pt x="254" y="1"/>
                    <a:pt x="250" y="0"/>
                    <a:pt x="247" y="0"/>
                  </a:cubicBezTo>
                  <a:lnTo>
                    <a:pt x="22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55" name="Freeform 28">
              <a:extLst>
                <a:ext uri="{FF2B5EF4-FFF2-40B4-BE49-F238E27FC236}">
                  <a16:creationId xmlns:a16="http://schemas.microsoft.com/office/drawing/2014/main" id="{BFDA76B1-4296-466F-B8D3-59BE03C3C8B3}"/>
                </a:ext>
              </a:extLst>
            </p:cNvPr>
            <p:cNvSpPr>
              <a:spLocks noEditPoints="1"/>
            </p:cNvSpPr>
            <p:nvPr userDrawn="1"/>
          </p:nvSpPr>
          <p:spPr bwMode="auto">
            <a:xfrm>
              <a:off x="4116" y="2740"/>
              <a:ext cx="170" cy="164"/>
            </a:xfrm>
            <a:custGeom>
              <a:avLst/>
              <a:gdLst>
                <a:gd name="T0" fmla="*/ 73 w 251"/>
                <a:gd name="T1" fmla="*/ 123 h 241"/>
                <a:gd name="T2" fmla="*/ 71 w 251"/>
                <a:gd name="T3" fmla="*/ 118 h 241"/>
                <a:gd name="T4" fmla="*/ 71 w 251"/>
                <a:gd name="T5" fmla="*/ 22 h 241"/>
                <a:gd name="T6" fmla="*/ 73 w 251"/>
                <a:gd name="T7" fmla="*/ 18 h 241"/>
                <a:gd name="T8" fmla="*/ 90 w 251"/>
                <a:gd name="T9" fmla="*/ 17 h 241"/>
                <a:gd name="T10" fmla="*/ 137 w 251"/>
                <a:gd name="T11" fmla="*/ 74 h 241"/>
                <a:gd name="T12" fmla="*/ 119 w 251"/>
                <a:gd name="T13" fmla="*/ 120 h 241"/>
                <a:gd name="T14" fmla="*/ 97 w 251"/>
                <a:gd name="T15" fmla="*/ 126 h 241"/>
                <a:gd name="T16" fmla="*/ 73 w 251"/>
                <a:gd name="T17" fmla="*/ 123 h 241"/>
                <a:gd name="T18" fmla="*/ 74 w 251"/>
                <a:gd name="T19" fmla="*/ 1 h 241"/>
                <a:gd name="T20" fmla="*/ 51 w 251"/>
                <a:gd name="T21" fmla="*/ 1 h 241"/>
                <a:gd name="T22" fmla="*/ 38 w 251"/>
                <a:gd name="T23" fmla="*/ 1 h 241"/>
                <a:gd name="T24" fmla="*/ 8 w 251"/>
                <a:gd name="T25" fmla="*/ 0 h 241"/>
                <a:gd name="T26" fmla="*/ 0 w 251"/>
                <a:gd name="T27" fmla="*/ 4 h 241"/>
                <a:gd name="T28" fmla="*/ 6 w 251"/>
                <a:gd name="T29" fmla="*/ 8 h 241"/>
                <a:gd name="T30" fmla="*/ 18 w 251"/>
                <a:gd name="T31" fmla="*/ 9 h 241"/>
                <a:gd name="T32" fmla="*/ 31 w 251"/>
                <a:gd name="T33" fmla="*/ 26 h 241"/>
                <a:gd name="T34" fmla="*/ 32 w 251"/>
                <a:gd name="T35" fmla="*/ 93 h 241"/>
                <a:gd name="T36" fmla="*/ 32 w 251"/>
                <a:gd name="T37" fmla="*/ 148 h 241"/>
                <a:gd name="T38" fmla="*/ 30 w 251"/>
                <a:gd name="T39" fmla="*/ 215 h 241"/>
                <a:gd name="T40" fmla="*/ 22 w 251"/>
                <a:gd name="T41" fmla="*/ 232 h 241"/>
                <a:gd name="T42" fmla="*/ 11 w 251"/>
                <a:gd name="T43" fmla="*/ 233 h 241"/>
                <a:gd name="T44" fmla="*/ 5 w 251"/>
                <a:gd name="T45" fmla="*/ 237 h 241"/>
                <a:gd name="T46" fmla="*/ 12 w 251"/>
                <a:gd name="T47" fmla="*/ 241 h 241"/>
                <a:gd name="T48" fmla="*/ 38 w 251"/>
                <a:gd name="T49" fmla="*/ 240 h 241"/>
                <a:gd name="T50" fmla="*/ 50 w 251"/>
                <a:gd name="T51" fmla="*/ 240 h 241"/>
                <a:gd name="T52" fmla="*/ 61 w 251"/>
                <a:gd name="T53" fmla="*/ 240 h 241"/>
                <a:gd name="T54" fmla="*/ 97 w 251"/>
                <a:gd name="T55" fmla="*/ 241 h 241"/>
                <a:gd name="T56" fmla="*/ 104 w 251"/>
                <a:gd name="T57" fmla="*/ 237 h 241"/>
                <a:gd name="T58" fmla="*/ 99 w 251"/>
                <a:gd name="T59" fmla="*/ 233 h 241"/>
                <a:gd name="T60" fmla="*/ 84 w 251"/>
                <a:gd name="T61" fmla="*/ 232 h 241"/>
                <a:gd name="T62" fmla="*/ 72 w 251"/>
                <a:gd name="T63" fmla="*/ 215 h 241"/>
                <a:gd name="T64" fmla="*/ 71 w 251"/>
                <a:gd name="T65" fmla="*/ 148 h 241"/>
                <a:gd name="T66" fmla="*/ 71 w 251"/>
                <a:gd name="T67" fmla="*/ 143 h 241"/>
                <a:gd name="T68" fmla="*/ 73 w 251"/>
                <a:gd name="T69" fmla="*/ 142 h 241"/>
                <a:gd name="T70" fmla="*/ 100 w 251"/>
                <a:gd name="T71" fmla="*/ 142 h 241"/>
                <a:gd name="T72" fmla="*/ 105 w 251"/>
                <a:gd name="T73" fmla="*/ 144 h 241"/>
                <a:gd name="T74" fmla="*/ 120 w 251"/>
                <a:gd name="T75" fmla="*/ 165 h 241"/>
                <a:gd name="T76" fmla="*/ 136 w 251"/>
                <a:gd name="T77" fmla="*/ 188 h 241"/>
                <a:gd name="T78" fmla="*/ 180 w 251"/>
                <a:gd name="T79" fmla="*/ 234 h 241"/>
                <a:gd name="T80" fmla="*/ 214 w 251"/>
                <a:gd name="T81" fmla="*/ 241 h 241"/>
                <a:gd name="T82" fmla="*/ 244 w 251"/>
                <a:gd name="T83" fmla="*/ 241 h 241"/>
                <a:gd name="T84" fmla="*/ 251 w 251"/>
                <a:gd name="T85" fmla="*/ 237 h 241"/>
                <a:gd name="T86" fmla="*/ 246 w 251"/>
                <a:gd name="T87" fmla="*/ 233 h 241"/>
                <a:gd name="T88" fmla="*/ 237 w 251"/>
                <a:gd name="T89" fmla="*/ 232 h 241"/>
                <a:gd name="T90" fmla="*/ 202 w 251"/>
                <a:gd name="T91" fmla="*/ 211 h 241"/>
                <a:gd name="T92" fmla="*/ 145 w 251"/>
                <a:gd name="T93" fmla="*/ 142 h 241"/>
                <a:gd name="T94" fmla="*/ 134 w 251"/>
                <a:gd name="T95" fmla="*/ 129 h 241"/>
                <a:gd name="T96" fmla="*/ 176 w 251"/>
                <a:gd name="T97" fmla="*/ 58 h 241"/>
                <a:gd name="T98" fmla="*/ 154 w 251"/>
                <a:gd name="T99" fmla="*/ 14 h 241"/>
                <a:gd name="T100" fmla="*/ 96 w 251"/>
                <a:gd name="T101" fmla="*/ 0 h 241"/>
                <a:gd name="T102" fmla="*/ 74 w 251"/>
                <a:gd name="T103" fmla="*/ 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1" h="241">
                  <a:moveTo>
                    <a:pt x="73" y="123"/>
                  </a:moveTo>
                  <a:cubicBezTo>
                    <a:pt x="71" y="122"/>
                    <a:pt x="71" y="121"/>
                    <a:pt x="71" y="118"/>
                  </a:cubicBezTo>
                  <a:cubicBezTo>
                    <a:pt x="71" y="22"/>
                    <a:pt x="71" y="22"/>
                    <a:pt x="71" y="22"/>
                  </a:cubicBezTo>
                  <a:cubicBezTo>
                    <a:pt x="71" y="19"/>
                    <a:pt x="71" y="19"/>
                    <a:pt x="73" y="18"/>
                  </a:cubicBezTo>
                  <a:cubicBezTo>
                    <a:pt x="76" y="17"/>
                    <a:pt x="81" y="17"/>
                    <a:pt x="90" y="17"/>
                  </a:cubicBezTo>
                  <a:cubicBezTo>
                    <a:pt x="107" y="17"/>
                    <a:pt x="137" y="29"/>
                    <a:pt x="137" y="74"/>
                  </a:cubicBezTo>
                  <a:cubicBezTo>
                    <a:pt x="137" y="103"/>
                    <a:pt x="126" y="115"/>
                    <a:pt x="119" y="120"/>
                  </a:cubicBezTo>
                  <a:cubicBezTo>
                    <a:pt x="113" y="124"/>
                    <a:pt x="109" y="126"/>
                    <a:pt x="97" y="126"/>
                  </a:cubicBezTo>
                  <a:cubicBezTo>
                    <a:pt x="88" y="126"/>
                    <a:pt x="79" y="125"/>
                    <a:pt x="73" y="123"/>
                  </a:cubicBezTo>
                  <a:moveTo>
                    <a:pt x="74" y="1"/>
                  </a:moveTo>
                  <a:cubicBezTo>
                    <a:pt x="51" y="1"/>
                    <a:pt x="51" y="1"/>
                    <a:pt x="51" y="1"/>
                  </a:cubicBezTo>
                  <a:cubicBezTo>
                    <a:pt x="38" y="1"/>
                    <a:pt x="38" y="1"/>
                    <a:pt x="38" y="1"/>
                  </a:cubicBezTo>
                  <a:cubicBezTo>
                    <a:pt x="8" y="0"/>
                    <a:pt x="8" y="0"/>
                    <a:pt x="8" y="0"/>
                  </a:cubicBezTo>
                  <a:cubicBezTo>
                    <a:pt x="4" y="0"/>
                    <a:pt x="0" y="1"/>
                    <a:pt x="0" y="4"/>
                  </a:cubicBezTo>
                  <a:cubicBezTo>
                    <a:pt x="0" y="8"/>
                    <a:pt x="4" y="8"/>
                    <a:pt x="6" y="8"/>
                  </a:cubicBezTo>
                  <a:cubicBezTo>
                    <a:pt x="18" y="9"/>
                    <a:pt x="18" y="9"/>
                    <a:pt x="18" y="9"/>
                  </a:cubicBezTo>
                  <a:cubicBezTo>
                    <a:pt x="29" y="11"/>
                    <a:pt x="31" y="16"/>
                    <a:pt x="31" y="26"/>
                  </a:cubicBezTo>
                  <a:cubicBezTo>
                    <a:pt x="32" y="36"/>
                    <a:pt x="32" y="45"/>
                    <a:pt x="32" y="93"/>
                  </a:cubicBezTo>
                  <a:cubicBezTo>
                    <a:pt x="32" y="148"/>
                    <a:pt x="32" y="148"/>
                    <a:pt x="32" y="148"/>
                  </a:cubicBezTo>
                  <a:cubicBezTo>
                    <a:pt x="32" y="177"/>
                    <a:pt x="32" y="202"/>
                    <a:pt x="30" y="215"/>
                  </a:cubicBezTo>
                  <a:cubicBezTo>
                    <a:pt x="29" y="224"/>
                    <a:pt x="28" y="231"/>
                    <a:pt x="22" y="232"/>
                  </a:cubicBezTo>
                  <a:cubicBezTo>
                    <a:pt x="11" y="233"/>
                    <a:pt x="11" y="233"/>
                    <a:pt x="11" y="233"/>
                  </a:cubicBezTo>
                  <a:cubicBezTo>
                    <a:pt x="8" y="233"/>
                    <a:pt x="5" y="234"/>
                    <a:pt x="5" y="237"/>
                  </a:cubicBezTo>
                  <a:cubicBezTo>
                    <a:pt x="5" y="241"/>
                    <a:pt x="10" y="241"/>
                    <a:pt x="12" y="241"/>
                  </a:cubicBezTo>
                  <a:cubicBezTo>
                    <a:pt x="38" y="240"/>
                    <a:pt x="38" y="240"/>
                    <a:pt x="38" y="240"/>
                  </a:cubicBezTo>
                  <a:cubicBezTo>
                    <a:pt x="50" y="240"/>
                    <a:pt x="50" y="240"/>
                    <a:pt x="50" y="240"/>
                  </a:cubicBezTo>
                  <a:cubicBezTo>
                    <a:pt x="61" y="240"/>
                    <a:pt x="61" y="240"/>
                    <a:pt x="61" y="240"/>
                  </a:cubicBezTo>
                  <a:cubicBezTo>
                    <a:pt x="97" y="241"/>
                    <a:pt x="97" y="241"/>
                    <a:pt x="97" y="241"/>
                  </a:cubicBezTo>
                  <a:cubicBezTo>
                    <a:pt x="99" y="241"/>
                    <a:pt x="104" y="241"/>
                    <a:pt x="104" y="237"/>
                  </a:cubicBezTo>
                  <a:cubicBezTo>
                    <a:pt x="104" y="236"/>
                    <a:pt x="103" y="233"/>
                    <a:pt x="99" y="233"/>
                  </a:cubicBezTo>
                  <a:cubicBezTo>
                    <a:pt x="84" y="232"/>
                    <a:pt x="84" y="232"/>
                    <a:pt x="84" y="232"/>
                  </a:cubicBezTo>
                  <a:cubicBezTo>
                    <a:pt x="76" y="231"/>
                    <a:pt x="73" y="225"/>
                    <a:pt x="72" y="215"/>
                  </a:cubicBezTo>
                  <a:cubicBezTo>
                    <a:pt x="71" y="202"/>
                    <a:pt x="71" y="177"/>
                    <a:pt x="71" y="148"/>
                  </a:cubicBezTo>
                  <a:cubicBezTo>
                    <a:pt x="71" y="143"/>
                    <a:pt x="71" y="143"/>
                    <a:pt x="71" y="143"/>
                  </a:cubicBezTo>
                  <a:cubicBezTo>
                    <a:pt x="71" y="142"/>
                    <a:pt x="71" y="142"/>
                    <a:pt x="73" y="142"/>
                  </a:cubicBezTo>
                  <a:cubicBezTo>
                    <a:pt x="100" y="142"/>
                    <a:pt x="100" y="142"/>
                    <a:pt x="100" y="142"/>
                  </a:cubicBezTo>
                  <a:cubicBezTo>
                    <a:pt x="102" y="142"/>
                    <a:pt x="104" y="143"/>
                    <a:pt x="105" y="144"/>
                  </a:cubicBezTo>
                  <a:cubicBezTo>
                    <a:pt x="105" y="144"/>
                    <a:pt x="120" y="165"/>
                    <a:pt x="120" y="165"/>
                  </a:cubicBezTo>
                  <a:cubicBezTo>
                    <a:pt x="136" y="188"/>
                    <a:pt x="136" y="188"/>
                    <a:pt x="136" y="188"/>
                  </a:cubicBezTo>
                  <a:cubicBezTo>
                    <a:pt x="155" y="213"/>
                    <a:pt x="166" y="227"/>
                    <a:pt x="180" y="234"/>
                  </a:cubicBezTo>
                  <a:cubicBezTo>
                    <a:pt x="188" y="239"/>
                    <a:pt x="197" y="241"/>
                    <a:pt x="214" y="241"/>
                  </a:cubicBezTo>
                  <a:cubicBezTo>
                    <a:pt x="244" y="241"/>
                    <a:pt x="244" y="241"/>
                    <a:pt x="244" y="241"/>
                  </a:cubicBezTo>
                  <a:cubicBezTo>
                    <a:pt x="246" y="241"/>
                    <a:pt x="251" y="241"/>
                    <a:pt x="251" y="237"/>
                  </a:cubicBezTo>
                  <a:cubicBezTo>
                    <a:pt x="251" y="236"/>
                    <a:pt x="250" y="233"/>
                    <a:pt x="246" y="233"/>
                  </a:cubicBezTo>
                  <a:cubicBezTo>
                    <a:pt x="237" y="232"/>
                    <a:pt x="237" y="232"/>
                    <a:pt x="237" y="232"/>
                  </a:cubicBezTo>
                  <a:cubicBezTo>
                    <a:pt x="232" y="231"/>
                    <a:pt x="220" y="229"/>
                    <a:pt x="202" y="211"/>
                  </a:cubicBezTo>
                  <a:cubicBezTo>
                    <a:pt x="186" y="194"/>
                    <a:pt x="168" y="171"/>
                    <a:pt x="145" y="142"/>
                  </a:cubicBezTo>
                  <a:cubicBezTo>
                    <a:pt x="145" y="142"/>
                    <a:pt x="135" y="130"/>
                    <a:pt x="134" y="129"/>
                  </a:cubicBezTo>
                  <a:cubicBezTo>
                    <a:pt x="163" y="105"/>
                    <a:pt x="176" y="84"/>
                    <a:pt x="176" y="58"/>
                  </a:cubicBezTo>
                  <a:cubicBezTo>
                    <a:pt x="176" y="35"/>
                    <a:pt x="162" y="19"/>
                    <a:pt x="154" y="14"/>
                  </a:cubicBezTo>
                  <a:cubicBezTo>
                    <a:pt x="136" y="2"/>
                    <a:pt x="115" y="0"/>
                    <a:pt x="96" y="0"/>
                  </a:cubicBezTo>
                  <a:lnTo>
                    <a:pt x="7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56" name="Freeform 29">
              <a:extLst>
                <a:ext uri="{FF2B5EF4-FFF2-40B4-BE49-F238E27FC236}">
                  <a16:creationId xmlns:a16="http://schemas.microsoft.com/office/drawing/2014/main" id="{523E1371-4810-4B97-A162-BD09ADFE2030}"/>
                </a:ext>
              </a:extLst>
            </p:cNvPr>
            <p:cNvSpPr>
              <a:spLocks/>
            </p:cNvSpPr>
            <p:nvPr userDrawn="1"/>
          </p:nvSpPr>
          <p:spPr bwMode="auto">
            <a:xfrm>
              <a:off x="4290" y="2737"/>
              <a:ext cx="180" cy="169"/>
            </a:xfrm>
            <a:custGeom>
              <a:avLst/>
              <a:gdLst>
                <a:gd name="T0" fmla="*/ 31 w 266"/>
                <a:gd name="T1" fmla="*/ 12 h 249"/>
                <a:gd name="T2" fmla="*/ 29 w 266"/>
                <a:gd name="T3" fmla="*/ 198 h 249"/>
                <a:gd name="T4" fmla="*/ 19 w 266"/>
                <a:gd name="T5" fmla="*/ 237 h 249"/>
                <a:gd name="T6" fmla="*/ 5 w 266"/>
                <a:gd name="T7" fmla="*/ 238 h 249"/>
                <a:gd name="T8" fmla="*/ 0 w 266"/>
                <a:gd name="T9" fmla="*/ 242 h 249"/>
                <a:gd name="T10" fmla="*/ 7 w 266"/>
                <a:gd name="T11" fmla="*/ 246 h 249"/>
                <a:gd name="T12" fmla="*/ 36 w 266"/>
                <a:gd name="T13" fmla="*/ 245 h 249"/>
                <a:gd name="T14" fmla="*/ 41 w 266"/>
                <a:gd name="T15" fmla="*/ 245 h 249"/>
                <a:gd name="T16" fmla="*/ 50 w 266"/>
                <a:gd name="T17" fmla="*/ 245 h 249"/>
                <a:gd name="T18" fmla="*/ 80 w 266"/>
                <a:gd name="T19" fmla="*/ 246 h 249"/>
                <a:gd name="T20" fmla="*/ 88 w 266"/>
                <a:gd name="T21" fmla="*/ 242 h 249"/>
                <a:gd name="T22" fmla="*/ 82 w 266"/>
                <a:gd name="T23" fmla="*/ 238 h 249"/>
                <a:gd name="T24" fmla="*/ 66 w 266"/>
                <a:gd name="T25" fmla="*/ 236 h 249"/>
                <a:gd name="T26" fmla="*/ 56 w 266"/>
                <a:gd name="T27" fmla="*/ 202 h 249"/>
                <a:gd name="T28" fmla="*/ 52 w 266"/>
                <a:gd name="T29" fmla="*/ 71 h 249"/>
                <a:gd name="T30" fmla="*/ 59 w 266"/>
                <a:gd name="T31" fmla="*/ 77 h 249"/>
                <a:gd name="T32" fmla="*/ 127 w 266"/>
                <a:gd name="T33" fmla="*/ 149 h 249"/>
                <a:gd name="T34" fmla="*/ 169 w 266"/>
                <a:gd name="T35" fmla="*/ 191 h 249"/>
                <a:gd name="T36" fmla="*/ 220 w 266"/>
                <a:gd name="T37" fmla="*/ 242 h 249"/>
                <a:gd name="T38" fmla="*/ 231 w 266"/>
                <a:gd name="T39" fmla="*/ 249 h 249"/>
                <a:gd name="T40" fmla="*/ 236 w 266"/>
                <a:gd name="T41" fmla="*/ 239 h 249"/>
                <a:gd name="T42" fmla="*/ 240 w 266"/>
                <a:gd name="T43" fmla="*/ 40 h 249"/>
                <a:gd name="T44" fmla="*/ 251 w 266"/>
                <a:gd name="T45" fmla="*/ 14 h 249"/>
                <a:gd name="T46" fmla="*/ 260 w 266"/>
                <a:gd name="T47" fmla="*/ 13 h 249"/>
                <a:gd name="T48" fmla="*/ 266 w 266"/>
                <a:gd name="T49" fmla="*/ 9 h 249"/>
                <a:gd name="T50" fmla="*/ 258 w 266"/>
                <a:gd name="T51" fmla="*/ 5 h 249"/>
                <a:gd name="T52" fmla="*/ 233 w 266"/>
                <a:gd name="T53" fmla="*/ 6 h 249"/>
                <a:gd name="T54" fmla="*/ 227 w 266"/>
                <a:gd name="T55" fmla="*/ 6 h 249"/>
                <a:gd name="T56" fmla="*/ 216 w 266"/>
                <a:gd name="T57" fmla="*/ 6 h 249"/>
                <a:gd name="T58" fmla="*/ 189 w 266"/>
                <a:gd name="T59" fmla="*/ 5 h 249"/>
                <a:gd name="T60" fmla="*/ 180 w 266"/>
                <a:gd name="T61" fmla="*/ 9 h 249"/>
                <a:gd name="T62" fmla="*/ 186 w 266"/>
                <a:gd name="T63" fmla="*/ 13 h 249"/>
                <a:gd name="T64" fmla="*/ 203 w 266"/>
                <a:gd name="T65" fmla="*/ 15 h 249"/>
                <a:gd name="T66" fmla="*/ 213 w 266"/>
                <a:gd name="T67" fmla="*/ 42 h 249"/>
                <a:gd name="T68" fmla="*/ 216 w 266"/>
                <a:gd name="T69" fmla="*/ 183 h 249"/>
                <a:gd name="T70" fmla="*/ 215 w 266"/>
                <a:gd name="T71" fmla="*/ 183 h 249"/>
                <a:gd name="T72" fmla="*/ 193 w 266"/>
                <a:gd name="T73" fmla="*/ 160 h 249"/>
                <a:gd name="T74" fmla="*/ 146 w 266"/>
                <a:gd name="T75" fmla="*/ 111 h 249"/>
                <a:gd name="T76" fmla="*/ 49 w 266"/>
                <a:gd name="T77" fmla="*/ 10 h 249"/>
                <a:gd name="T78" fmla="*/ 46 w 266"/>
                <a:gd name="T79" fmla="*/ 7 h 249"/>
                <a:gd name="T80" fmla="*/ 36 w 266"/>
                <a:gd name="T81" fmla="*/ 0 h 249"/>
                <a:gd name="T82" fmla="*/ 31 w 266"/>
                <a:gd name="T83" fmla="*/ 12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6" h="249">
                  <a:moveTo>
                    <a:pt x="31" y="12"/>
                  </a:moveTo>
                  <a:cubicBezTo>
                    <a:pt x="29" y="198"/>
                    <a:pt x="29" y="198"/>
                    <a:pt x="29" y="198"/>
                  </a:cubicBezTo>
                  <a:cubicBezTo>
                    <a:pt x="28" y="226"/>
                    <a:pt x="27" y="234"/>
                    <a:pt x="19" y="237"/>
                  </a:cubicBezTo>
                  <a:cubicBezTo>
                    <a:pt x="15" y="238"/>
                    <a:pt x="9" y="238"/>
                    <a:pt x="5" y="238"/>
                  </a:cubicBezTo>
                  <a:cubicBezTo>
                    <a:pt x="4" y="238"/>
                    <a:pt x="0" y="238"/>
                    <a:pt x="0" y="242"/>
                  </a:cubicBezTo>
                  <a:cubicBezTo>
                    <a:pt x="0" y="246"/>
                    <a:pt x="4" y="246"/>
                    <a:pt x="7" y="246"/>
                  </a:cubicBezTo>
                  <a:cubicBezTo>
                    <a:pt x="36" y="245"/>
                    <a:pt x="36" y="245"/>
                    <a:pt x="36" y="245"/>
                  </a:cubicBezTo>
                  <a:cubicBezTo>
                    <a:pt x="41" y="245"/>
                    <a:pt x="41" y="245"/>
                    <a:pt x="41" y="245"/>
                  </a:cubicBezTo>
                  <a:cubicBezTo>
                    <a:pt x="50" y="245"/>
                    <a:pt x="50" y="245"/>
                    <a:pt x="50" y="245"/>
                  </a:cubicBezTo>
                  <a:cubicBezTo>
                    <a:pt x="80" y="246"/>
                    <a:pt x="80" y="246"/>
                    <a:pt x="80" y="246"/>
                  </a:cubicBezTo>
                  <a:cubicBezTo>
                    <a:pt x="83" y="246"/>
                    <a:pt x="88" y="246"/>
                    <a:pt x="88" y="242"/>
                  </a:cubicBezTo>
                  <a:cubicBezTo>
                    <a:pt x="88" y="238"/>
                    <a:pt x="84" y="238"/>
                    <a:pt x="82" y="238"/>
                  </a:cubicBezTo>
                  <a:cubicBezTo>
                    <a:pt x="78" y="238"/>
                    <a:pt x="72" y="238"/>
                    <a:pt x="66" y="236"/>
                  </a:cubicBezTo>
                  <a:cubicBezTo>
                    <a:pt x="59" y="234"/>
                    <a:pt x="56" y="223"/>
                    <a:pt x="56" y="202"/>
                  </a:cubicBezTo>
                  <a:cubicBezTo>
                    <a:pt x="56" y="202"/>
                    <a:pt x="52" y="74"/>
                    <a:pt x="52" y="71"/>
                  </a:cubicBezTo>
                  <a:cubicBezTo>
                    <a:pt x="54" y="72"/>
                    <a:pt x="59" y="77"/>
                    <a:pt x="59" y="77"/>
                  </a:cubicBezTo>
                  <a:cubicBezTo>
                    <a:pt x="72" y="92"/>
                    <a:pt x="100" y="122"/>
                    <a:pt x="127" y="149"/>
                  </a:cubicBezTo>
                  <a:cubicBezTo>
                    <a:pt x="169" y="191"/>
                    <a:pt x="169" y="191"/>
                    <a:pt x="169" y="191"/>
                  </a:cubicBezTo>
                  <a:cubicBezTo>
                    <a:pt x="220" y="242"/>
                    <a:pt x="220" y="242"/>
                    <a:pt x="220" y="242"/>
                  </a:cubicBezTo>
                  <a:cubicBezTo>
                    <a:pt x="224" y="246"/>
                    <a:pt x="227" y="249"/>
                    <a:pt x="231" y="249"/>
                  </a:cubicBezTo>
                  <a:cubicBezTo>
                    <a:pt x="236" y="249"/>
                    <a:pt x="236" y="244"/>
                    <a:pt x="236" y="239"/>
                  </a:cubicBezTo>
                  <a:cubicBezTo>
                    <a:pt x="240" y="40"/>
                    <a:pt x="240" y="40"/>
                    <a:pt x="240" y="40"/>
                  </a:cubicBezTo>
                  <a:cubicBezTo>
                    <a:pt x="240" y="22"/>
                    <a:pt x="242" y="16"/>
                    <a:pt x="251" y="14"/>
                  </a:cubicBezTo>
                  <a:cubicBezTo>
                    <a:pt x="251" y="14"/>
                    <a:pt x="260" y="13"/>
                    <a:pt x="260" y="13"/>
                  </a:cubicBezTo>
                  <a:cubicBezTo>
                    <a:pt x="264" y="13"/>
                    <a:pt x="266" y="11"/>
                    <a:pt x="266" y="9"/>
                  </a:cubicBezTo>
                  <a:cubicBezTo>
                    <a:pt x="266" y="5"/>
                    <a:pt x="262" y="5"/>
                    <a:pt x="258" y="5"/>
                  </a:cubicBezTo>
                  <a:cubicBezTo>
                    <a:pt x="233" y="6"/>
                    <a:pt x="233" y="6"/>
                    <a:pt x="233" y="6"/>
                  </a:cubicBezTo>
                  <a:cubicBezTo>
                    <a:pt x="227" y="6"/>
                    <a:pt x="227" y="6"/>
                    <a:pt x="227" y="6"/>
                  </a:cubicBezTo>
                  <a:cubicBezTo>
                    <a:pt x="216" y="6"/>
                    <a:pt x="216" y="6"/>
                    <a:pt x="216" y="6"/>
                  </a:cubicBezTo>
                  <a:cubicBezTo>
                    <a:pt x="189" y="5"/>
                    <a:pt x="189" y="5"/>
                    <a:pt x="189" y="5"/>
                  </a:cubicBezTo>
                  <a:cubicBezTo>
                    <a:pt x="185" y="5"/>
                    <a:pt x="180" y="5"/>
                    <a:pt x="180" y="9"/>
                  </a:cubicBezTo>
                  <a:cubicBezTo>
                    <a:pt x="180" y="12"/>
                    <a:pt x="183" y="13"/>
                    <a:pt x="186" y="13"/>
                  </a:cubicBezTo>
                  <a:cubicBezTo>
                    <a:pt x="191" y="13"/>
                    <a:pt x="198" y="13"/>
                    <a:pt x="203" y="15"/>
                  </a:cubicBezTo>
                  <a:cubicBezTo>
                    <a:pt x="209" y="17"/>
                    <a:pt x="212" y="22"/>
                    <a:pt x="213" y="42"/>
                  </a:cubicBezTo>
                  <a:cubicBezTo>
                    <a:pt x="213" y="42"/>
                    <a:pt x="216" y="175"/>
                    <a:pt x="216" y="183"/>
                  </a:cubicBezTo>
                  <a:cubicBezTo>
                    <a:pt x="215" y="183"/>
                    <a:pt x="215" y="183"/>
                    <a:pt x="215" y="183"/>
                  </a:cubicBezTo>
                  <a:cubicBezTo>
                    <a:pt x="215" y="183"/>
                    <a:pt x="193" y="160"/>
                    <a:pt x="193" y="160"/>
                  </a:cubicBezTo>
                  <a:cubicBezTo>
                    <a:pt x="146" y="111"/>
                    <a:pt x="146" y="111"/>
                    <a:pt x="146" y="111"/>
                  </a:cubicBezTo>
                  <a:cubicBezTo>
                    <a:pt x="98" y="64"/>
                    <a:pt x="49" y="11"/>
                    <a:pt x="49" y="10"/>
                  </a:cubicBezTo>
                  <a:cubicBezTo>
                    <a:pt x="46" y="7"/>
                    <a:pt x="46" y="7"/>
                    <a:pt x="46" y="7"/>
                  </a:cubicBezTo>
                  <a:cubicBezTo>
                    <a:pt x="42" y="3"/>
                    <a:pt x="39" y="0"/>
                    <a:pt x="36" y="0"/>
                  </a:cubicBezTo>
                  <a:cubicBezTo>
                    <a:pt x="32" y="0"/>
                    <a:pt x="31" y="7"/>
                    <a:pt x="31" y="1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57" name="Freeform 30">
              <a:extLst>
                <a:ext uri="{FF2B5EF4-FFF2-40B4-BE49-F238E27FC236}">
                  <a16:creationId xmlns:a16="http://schemas.microsoft.com/office/drawing/2014/main" id="{0C62F7A3-C883-4866-8777-CB0193E03AA7}"/>
                </a:ext>
              </a:extLst>
            </p:cNvPr>
            <p:cNvSpPr>
              <a:spLocks/>
            </p:cNvSpPr>
            <p:nvPr userDrawn="1"/>
          </p:nvSpPr>
          <p:spPr bwMode="auto">
            <a:xfrm>
              <a:off x="4480" y="2739"/>
              <a:ext cx="109" cy="165"/>
            </a:xfrm>
            <a:custGeom>
              <a:avLst/>
              <a:gdLst>
                <a:gd name="T0" fmla="*/ 147 w 161"/>
                <a:gd name="T1" fmla="*/ 1 h 243"/>
                <a:gd name="T2" fmla="*/ 145 w 161"/>
                <a:gd name="T3" fmla="*/ 1 h 243"/>
                <a:gd name="T4" fmla="*/ 132 w 161"/>
                <a:gd name="T5" fmla="*/ 3 h 243"/>
                <a:gd name="T6" fmla="*/ 53 w 161"/>
                <a:gd name="T7" fmla="*/ 3 h 243"/>
                <a:gd name="T8" fmla="*/ 37 w 161"/>
                <a:gd name="T9" fmla="*/ 3 h 243"/>
                <a:gd name="T10" fmla="*/ 33 w 161"/>
                <a:gd name="T11" fmla="*/ 3 h 243"/>
                <a:gd name="T12" fmla="*/ 8 w 161"/>
                <a:gd name="T13" fmla="*/ 2 h 243"/>
                <a:gd name="T14" fmla="*/ 0 w 161"/>
                <a:gd name="T15" fmla="*/ 6 h 243"/>
                <a:gd name="T16" fmla="*/ 6 w 161"/>
                <a:gd name="T17" fmla="*/ 10 h 243"/>
                <a:gd name="T18" fmla="*/ 18 w 161"/>
                <a:gd name="T19" fmla="*/ 11 h 243"/>
                <a:gd name="T20" fmla="*/ 31 w 161"/>
                <a:gd name="T21" fmla="*/ 28 h 243"/>
                <a:gd name="T22" fmla="*/ 32 w 161"/>
                <a:gd name="T23" fmla="*/ 95 h 243"/>
                <a:gd name="T24" fmla="*/ 32 w 161"/>
                <a:gd name="T25" fmla="*/ 150 h 243"/>
                <a:gd name="T26" fmla="*/ 30 w 161"/>
                <a:gd name="T27" fmla="*/ 217 h 243"/>
                <a:gd name="T28" fmla="*/ 22 w 161"/>
                <a:gd name="T29" fmla="*/ 234 h 243"/>
                <a:gd name="T30" fmla="*/ 11 w 161"/>
                <a:gd name="T31" fmla="*/ 235 h 243"/>
                <a:gd name="T32" fmla="*/ 5 w 161"/>
                <a:gd name="T33" fmla="*/ 239 h 243"/>
                <a:gd name="T34" fmla="*/ 12 w 161"/>
                <a:gd name="T35" fmla="*/ 243 h 243"/>
                <a:gd name="T36" fmla="*/ 34 w 161"/>
                <a:gd name="T37" fmla="*/ 242 h 243"/>
                <a:gd name="T38" fmla="*/ 52 w 161"/>
                <a:gd name="T39" fmla="*/ 242 h 243"/>
                <a:gd name="T40" fmla="*/ 84 w 161"/>
                <a:gd name="T41" fmla="*/ 243 h 243"/>
                <a:gd name="T42" fmla="*/ 94 w 161"/>
                <a:gd name="T43" fmla="*/ 243 h 243"/>
                <a:gd name="T44" fmla="*/ 139 w 161"/>
                <a:gd name="T45" fmla="*/ 243 h 243"/>
                <a:gd name="T46" fmla="*/ 157 w 161"/>
                <a:gd name="T47" fmla="*/ 235 h 243"/>
                <a:gd name="T48" fmla="*/ 161 w 161"/>
                <a:gd name="T49" fmla="*/ 199 h 243"/>
                <a:gd name="T50" fmla="*/ 158 w 161"/>
                <a:gd name="T51" fmla="*/ 193 h 243"/>
                <a:gd name="T52" fmla="*/ 153 w 161"/>
                <a:gd name="T53" fmla="*/ 198 h 243"/>
                <a:gd name="T54" fmla="*/ 140 w 161"/>
                <a:gd name="T55" fmla="*/ 221 h 243"/>
                <a:gd name="T56" fmla="*/ 110 w 161"/>
                <a:gd name="T57" fmla="*/ 225 h 243"/>
                <a:gd name="T58" fmla="*/ 73 w 161"/>
                <a:gd name="T59" fmla="*/ 199 h 243"/>
                <a:gd name="T60" fmla="*/ 73 w 161"/>
                <a:gd name="T61" fmla="*/ 163 h 243"/>
                <a:gd name="T62" fmla="*/ 73 w 161"/>
                <a:gd name="T63" fmla="*/ 150 h 243"/>
                <a:gd name="T64" fmla="*/ 73 w 161"/>
                <a:gd name="T65" fmla="*/ 125 h 243"/>
                <a:gd name="T66" fmla="*/ 74 w 161"/>
                <a:gd name="T67" fmla="*/ 123 h 243"/>
                <a:gd name="T68" fmla="*/ 119 w 161"/>
                <a:gd name="T69" fmla="*/ 124 h 243"/>
                <a:gd name="T70" fmla="*/ 136 w 161"/>
                <a:gd name="T71" fmla="*/ 136 h 243"/>
                <a:gd name="T72" fmla="*/ 137 w 161"/>
                <a:gd name="T73" fmla="*/ 144 h 243"/>
                <a:gd name="T74" fmla="*/ 137 w 161"/>
                <a:gd name="T75" fmla="*/ 147 h 243"/>
                <a:gd name="T76" fmla="*/ 141 w 161"/>
                <a:gd name="T77" fmla="*/ 150 h 243"/>
                <a:gd name="T78" fmla="*/ 144 w 161"/>
                <a:gd name="T79" fmla="*/ 144 h 243"/>
                <a:gd name="T80" fmla="*/ 145 w 161"/>
                <a:gd name="T81" fmla="*/ 133 h 243"/>
                <a:gd name="T82" fmla="*/ 146 w 161"/>
                <a:gd name="T83" fmla="*/ 123 h 243"/>
                <a:gd name="T84" fmla="*/ 148 w 161"/>
                <a:gd name="T85" fmla="*/ 103 h 243"/>
                <a:gd name="T86" fmla="*/ 148 w 161"/>
                <a:gd name="T87" fmla="*/ 99 h 243"/>
                <a:gd name="T88" fmla="*/ 145 w 161"/>
                <a:gd name="T89" fmla="*/ 96 h 243"/>
                <a:gd name="T90" fmla="*/ 140 w 161"/>
                <a:gd name="T91" fmla="*/ 100 h 243"/>
                <a:gd name="T92" fmla="*/ 125 w 161"/>
                <a:gd name="T93" fmla="*/ 105 h 243"/>
                <a:gd name="T94" fmla="*/ 75 w 161"/>
                <a:gd name="T95" fmla="*/ 106 h 243"/>
                <a:gd name="T96" fmla="*/ 73 w 161"/>
                <a:gd name="T97" fmla="*/ 103 h 243"/>
                <a:gd name="T98" fmla="*/ 73 w 161"/>
                <a:gd name="T99" fmla="*/ 23 h 243"/>
                <a:gd name="T100" fmla="*/ 75 w 161"/>
                <a:gd name="T101" fmla="*/ 21 h 243"/>
                <a:gd name="T102" fmla="*/ 119 w 161"/>
                <a:gd name="T103" fmla="*/ 22 h 243"/>
                <a:gd name="T104" fmla="*/ 140 w 161"/>
                <a:gd name="T105" fmla="*/ 33 h 243"/>
                <a:gd name="T106" fmla="*/ 142 w 161"/>
                <a:gd name="T107" fmla="*/ 44 h 243"/>
                <a:gd name="T108" fmla="*/ 145 w 161"/>
                <a:gd name="T109" fmla="*/ 49 h 243"/>
                <a:gd name="T110" fmla="*/ 149 w 161"/>
                <a:gd name="T111" fmla="*/ 45 h 243"/>
                <a:gd name="T112" fmla="*/ 150 w 161"/>
                <a:gd name="T113" fmla="*/ 31 h 243"/>
                <a:gd name="T114" fmla="*/ 151 w 161"/>
                <a:gd name="T115" fmla="*/ 24 h 243"/>
                <a:gd name="T116" fmla="*/ 153 w 161"/>
                <a:gd name="T117" fmla="*/ 7 h 243"/>
                <a:gd name="T118" fmla="*/ 153 w 161"/>
                <a:gd name="T119" fmla="*/ 4 h 243"/>
                <a:gd name="T120" fmla="*/ 151 w 161"/>
                <a:gd name="T121" fmla="*/ 0 h 243"/>
                <a:gd name="T122" fmla="*/ 147 w 161"/>
                <a:gd name="T123" fmla="*/ 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1" h="243">
                  <a:moveTo>
                    <a:pt x="147" y="1"/>
                  </a:moveTo>
                  <a:cubicBezTo>
                    <a:pt x="145" y="1"/>
                    <a:pt x="145" y="1"/>
                    <a:pt x="145" y="1"/>
                  </a:cubicBezTo>
                  <a:cubicBezTo>
                    <a:pt x="145" y="1"/>
                    <a:pt x="132" y="3"/>
                    <a:pt x="132" y="3"/>
                  </a:cubicBezTo>
                  <a:cubicBezTo>
                    <a:pt x="127" y="3"/>
                    <a:pt x="75" y="3"/>
                    <a:pt x="53" y="3"/>
                  </a:cubicBezTo>
                  <a:cubicBezTo>
                    <a:pt x="37" y="3"/>
                    <a:pt x="37" y="3"/>
                    <a:pt x="37" y="3"/>
                  </a:cubicBezTo>
                  <a:cubicBezTo>
                    <a:pt x="33" y="3"/>
                    <a:pt x="33" y="3"/>
                    <a:pt x="33" y="3"/>
                  </a:cubicBezTo>
                  <a:cubicBezTo>
                    <a:pt x="33" y="3"/>
                    <a:pt x="8" y="2"/>
                    <a:pt x="8" y="2"/>
                  </a:cubicBezTo>
                  <a:cubicBezTo>
                    <a:pt x="4" y="2"/>
                    <a:pt x="0" y="3"/>
                    <a:pt x="0" y="6"/>
                  </a:cubicBezTo>
                  <a:cubicBezTo>
                    <a:pt x="0" y="10"/>
                    <a:pt x="4" y="10"/>
                    <a:pt x="6" y="10"/>
                  </a:cubicBezTo>
                  <a:cubicBezTo>
                    <a:pt x="18" y="11"/>
                    <a:pt x="18" y="11"/>
                    <a:pt x="18" y="11"/>
                  </a:cubicBezTo>
                  <a:cubicBezTo>
                    <a:pt x="29" y="13"/>
                    <a:pt x="31" y="18"/>
                    <a:pt x="31" y="28"/>
                  </a:cubicBezTo>
                  <a:cubicBezTo>
                    <a:pt x="32" y="38"/>
                    <a:pt x="32" y="47"/>
                    <a:pt x="32" y="95"/>
                  </a:cubicBezTo>
                  <a:cubicBezTo>
                    <a:pt x="32" y="150"/>
                    <a:pt x="32" y="150"/>
                    <a:pt x="32" y="150"/>
                  </a:cubicBezTo>
                  <a:cubicBezTo>
                    <a:pt x="32" y="179"/>
                    <a:pt x="32" y="204"/>
                    <a:pt x="30" y="217"/>
                  </a:cubicBezTo>
                  <a:cubicBezTo>
                    <a:pt x="29" y="226"/>
                    <a:pt x="28" y="233"/>
                    <a:pt x="22" y="234"/>
                  </a:cubicBezTo>
                  <a:cubicBezTo>
                    <a:pt x="11" y="235"/>
                    <a:pt x="11" y="235"/>
                    <a:pt x="11" y="235"/>
                  </a:cubicBezTo>
                  <a:cubicBezTo>
                    <a:pt x="8" y="235"/>
                    <a:pt x="5" y="236"/>
                    <a:pt x="5" y="239"/>
                  </a:cubicBezTo>
                  <a:cubicBezTo>
                    <a:pt x="5" y="243"/>
                    <a:pt x="10" y="243"/>
                    <a:pt x="12" y="243"/>
                  </a:cubicBezTo>
                  <a:cubicBezTo>
                    <a:pt x="34" y="242"/>
                    <a:pt x="34" y="242"/>
                    <a:pt x="34" y="242"/>
                  </a:cubicBezTo>
                  <a:cubicBezTo>
                    <a:pt x="34" y="242"/>
                    <a:pt x="52" y="242"/>
                    <a:pt x="52" y="242"/>
                  </a:cubicBezTo>
                  <a:cubicBezTo>
                    <a:pt x="84" y="243"/>
                    <a:pt x="84" y="243"/>
                    <a:pt x="84" y="243"/>
                  </a:cubicBezTo>
                  <a:cubicBezTo>
                    <a:pt x="94" y="243"/>
                    <a:pt x="94" y="243"/>
                    <a:pt x="94" y="243"/>
                  </a:cubicBezTo>
                  <a:cubicBezTo>
                    <a:pt x="139" y="243"/>
                    <a:pt x="139" y="243"/>
                    <a:pt x="139" y="243"/>
                  </a:cubicBezTo>
                  <a:cubicBezTo>
                    <a:pt x="151" y="243"/>
                    <a:pt x="154" y="243"/>
                    <a:pt x="157" y="235"/>
                  </a:cubicBezTo>
                  <a:cubicBezTo>
                    <a:pt x="158" y="228"/>
                    <a:pt x="161" y="207"/>
                    <a:pt x="161" y="199"/>
                  </a:cubicBezTo>
                  <a:cubicBezTo>
                    <a:pt x="161" y="196"/>
                    <a:pt x="161" y="193"/>
                    <a:pt x="158" y="193"/>
                  </a:cubicBezTo>
                  <a:cubicBezTo>
                    <a:pt x="155" y="193"/>
                    <a:pt x="154" y="195"/>
                    <a:pt x="153" y="198"/>
                  </a:cubicBezTo>
                  <a:cubicBezTo>
                    <a:pt x="151" y="211"/>
                    <a:pt x="147" y="218"/>
                    <a:pt x="140" y="221"/>
                  </a:cubicBezTo>
                  <a:cubicBezTo>
                    <a:pt x="132" y="225"/>
                    <a:pt x="118" y="225"/>
                    <a:pt x="110" y="225"/>
                  </a:cubicBezTo>
                  <a:cubicBezTo>
                    <a:pt x="78" y="225"/>
                    <a:pt x="74" y="220"/>
                    <a:pt x="73" y="199"/>
                  </a:cubicBezTo>
                  <a:cubicBezTo>
                    <a:pt x="73" y="163"/>
                    <a:pt x="73" y="163"/>
                    <a:pt x="73" y="163"/>
                  </a:cubicBezTo>
                  <a:cubicBezTo>
                    <a:pt x="73" y="150"/>
                    <a:pt x="73" y="150"/>
                    <a:pt x="73" y="150"/>
                  </a:cubicBezTo>
                  <a:cubicBezTo>
                    <a:pt x="73" y="125"/>
                    <a:pt x="73" y="125"/>
                    <a:pt x="73" y="125"/>
                  </a:cubicBezTo>
                  <a:cubicBezTo>
                    <a:pt x="73" y="123"/>
                    <a:pt x="74" y="123"/>
                    <a:pt x="74" y="123"/>
                  </a:cubicBezTo>
                  <a:cubicBezTo>
                    <a:pt x="81" y="123"/>
                    <a:pt x="113" y="123"/>
                    <a:pt x="119" y="124"/>
                  </a:cubicBezTo>
                  <a:cubicBezTo>
                    <a:pt x="129" y="125"/>
                    <a:pt x="134" y="129"/>
                    <a:pt x="136" y="136"/>
                  </a:cubicBezTo>
                  <a:cubicBezTo>
                    <a:pt x="137" y="144"/>
                    <a:pt x="137" y="144"/>
                    <a:pt x="137" y="144"/>
                  </a:cubicBezTo>
                  <a:cubicBezTo>
                    <a:pt x="137" y="147"/>
                    <a:pt x="137" y="147"/>
                    <a:pt x="137" y="147"/>
                  </a:cubicBezTo>
                  <a:cubicBezTo>
                    <a:pt x="137" y="149"/>
                    <a:pt x="139" y="150"/>
                    <a:pt x="141" y="150"/>
                  </a:cubicBezTo>
                  <a:cubicBezTo>
                    <a:pt x="144" y="150"/>
                    <a:pt x="144" y="146"/>
                    <a:pt x="144" y="144"/>
                  </a:cubicBezTo>
                  <a:cubicBezTo>
                    <a:pt x="145" y="133"/>
                    <a:pt x="145" y="133"/>
                    <a:pt x="145" y="133"/>
                  </a:cubicBezTo>
                  <a:cubicBezTo>
                    <a:pt x="146" y="123"/>
                    <a:pt x="146" y="123"/>
                    <a:pt x="146" y="123"/>
                  </a:cubicBezTo>
                  <a:cubicBezTo>
                    <a:pt x="148" y="103"/>
                    <a:pt x="148" y="103"/>
                    <a:pt x="148" y="103"/>
                  </a:cubicBezTo>
                  <a:cubicBezTo>
                    <a:pt x="148" y="99"/>
                    <a:pt x="148" y="99"/>
                    <a:pt x="148" y="99"/>
                  </a:cubicBezTo>
                  <a:cubicBezTo>
                    <a:pt x="148" y="97"/>
                    <a:pt x="147" y="96"/>
                    <a:pt x="145" y="96"/>
                  </a:cubicBezTo>
                  <a:cubicBezTo>
                    <a:pt x="143" y="96"/>
                    <a:pt x="142" y="98"/>
                    <a:pt x="140" y="100"/>
                  </a:cubicBezTo>
                  <a:cubicBezTo>
                    <a:pt x="137" y="103"/>
                    <a:pt x="132" y="104"/>
                    <a:pt x="125" y="105"/>
                  </a:cubicBezTo>
                  <a:cubicBezTo>
                    <a:pt x="120" y="105"/>
                    <a:pt x="102" y="106"/>
                    <a:pt x="75" y="106"/>
                  </a:cubicBezTo>
                  <a:cubicBezTo>
                    <a:pt x="74" y="106"/>
                    <a:pt x="73" y="105"/>
                    <a:pt x="73" y="103"/>
                  </a:cubicBezTo>
                  <a:cubicBezTo>
                    <a:pt x="73" y="23"/>
                    <a:pt x="73" y="23"/>
                    <a:pt x="73" y="23"/>
                  </a:cubicBezTo>
                  <a:cubicBezTo>
                    <a:pt x="73" y="21"/>
                    <a:pt x="74" y="21"/>
                    <a:pt x="75" y="21"/>
                  </a:cubicBezTo>
                  <a:cubicBezTo>
                    <a:pt x="81" y="21"/>
                    <a:pt x="114" y="21"/>
                    <a:pt x="119" y="22"/>
                  </a:cubicBezTo>
                  <a:cubicBezTo>
                    <a:pt x="135" y="24"/>
                    <a:pt x="138" y="28"/>
                    <a:pt x="140" y="33"/>
                  </a:cubicBezTo>
                  <a:cubicBezTo>
                    <a:pt x="142" y="37"/>
                    <a:pt x="142" y="43"/>
                    <a:pt x="142" y="44"/>
                  </a:cubicBezTo>
                  <a:cubicBezTo>
                    <a:pt x="142" y="46"/>
                    <a:pt x="142" y="49"/>
                    <a:pt x="145" y="49"/>
                  </a:cubicBezTo>
                  <a:cubicBezTo>
                    <a:pt x="148" y="49"/>
                    <a:pt x="149" y="46"/>
                    <a:pt x="149" y="45"/>
                  </a:cubicBezTo>
                  <a:cubicBezTo>
                    <a:pt x="149" y="45"/>
                    <a:pt x="150" y="31"/>
                    <a:pt x="150" y="31"/>
                  </a:cubicBezTo>
                  <a:cubicBezTo>
                    <a:pt x="151" y="24"/>
                    <a:pt x="151" y="24"/>
                    <a:pt x="151" y="24"/>
                  </a:cubicBezTo>
                  <a:cubicBezTo>
                    <a:pt x="151" y="24"/>
                    <a:pt x="153" y="7"/>
                    <a:pt x="153" y="7"/>
                  </a:cubicBezTo>
                  <a:cubicBezTo>
                    <a:pt x="153" y="4"/>
                    <a:pt x="153" y="4"/>
                    <a:pt x="153" y="4"/>
                  </a:cubicBezTo>
                  <a:cubicBezTo>
                    <a:pt x="153" y="1"/>
                    <a:pt x="152" y="0"/>
                    <a:pt x="151" y="0"/>
                  </a:cubicBezTo>
                  <a:lnTo>
                    <a:pt x="147"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58" name="Freeform 31">
              <a:extLst>
                <a:ext uri="{FF2B5EF4-FFF2-40B4-BE49-F238E27FC236}">
                  <a16:creationId xmlns:a16="http://schemas.microsoft.com/office/drawing/2014/main" id="{0A565D83-C19C-431C-965B-BD12E5AC1672}"/>
                </a:ext>
              </a:extLst>
            </p:cNvPr>
            <p:cNvSpPr>
              <a:spLocks/>
            </p:cNvSpPr>
            <p:nvPr userDrawn="1"/>
          </p:nvSpPr>
          <p:spPr bwMode="auto">
            <a:xfrm>
              <a:off x="3433" y="1396"/>
              <a:ext cx="862" cy="953"/>
            </a:xfrm>
            <a:custGeom>
              <a:avLst/>
              <a:gdLst>
                <a:gd name="T0" fmla="*/ 420 w 1271"/>
                <a:gd name="T1" fmla="*/ 1289 h 1401"/>
                <a:gd name="T2" fmla="*/ 381 w 1271"/>
                <a:gd name="T3" fmla="*/ 1274 h 1401"/>
                <a:gd name="T4" fmla="*/ 367 w 1271"/>
                <a:gd name="T5" fmla="*/ 1268 h 1401"/>
                <a:gd name="T6" fmla="*/ 29 w 1271"/>
                <a:gd name="T7" fmla="*/ 813 h 1401"/>
                <a:gd name="T8" fmla="*/ 34 w 1271"/>
                <a:gd name="T9" fmla="*/ 686 h 1401"/>
                <a:gd name="T10" fmla="*/ 62 w 1271"/>
                <a:gd name="T11" fmla="*/ 509 h 1401"/>
                <a:gd name="T12" fmla="*/ 67 w 1271"/>
                <a:gd name="T13" fmla="*/ 483 h 1401"/>
                <a:gd name="T14" fmla="*/ 68 w 1271"/>
                <a:gd name="T15" fmla="*/ 431 h 1401"/>
                <a:gd name="T16" fmla="*/ 6 w 1271"/>
                <a:gd name="T17" fmla="*/ 277 h 1401"/>
                <a:gd name="T18" fmla="*/ 92 w 1271"/>
                <a:gd name="T19" fmla="*/ 152 h 1401"/>
                <a:gd name="T20" fmla="*/ 77 w 1271"/>
                <a:gd name="T21" fmla="*/ 119 h 1401"/>
                <a:gd name="T22" fmla="*/ 89 w 1271"/>
                <a:gd name="T23" fmla="*/ 110 h 1401"/>
                <a:gd name="T24" fmla="*/ 118 w 1271"/>
                <a:gd name="T25" fmla="*/ 119 h 1401"/>
                <a:gd name="T26" fmla="*/ 213 w 1271"/>
                <a:gd name="T27" fmla="*/ 7 h 1401"/>
                <a:gd name="T28" fmla="*/ 374 w 1271"/>
                <a:gd name="T29" fmla="*/ 43 h 1401"/>
                <a:gd name="T30" fmla="*/ 541 w 1271"/>
                <a:gd name="T31" fmla="*/ 20 h 1401"/>
                <a:gd name="T32" fmla="*/ 604 w 1271"/>
                <a:gd name="T33" fmla="*/ 17 h 1401"/>
                <a:gd name="T34" fmla="*/ 795 w 1271"/>
                <a:gd name="T35" fmla="*/ 36 h 1401"/>
                <a:gd name="T36" fmla="*/ 913 w 1271"/>
                <a:gd name="T37" fmla="*/ 52 h 1401"/>
                <a:gd name="T38" fmla="*/ 1002 w 1271"/>
                <a:gd name="T39" fmla="*/ 15 h 1401"/>
                <a:gd name="T40" fmla="*/ 1095 w 1271"/>
                <a:gd name="T41" fmla="*/ 115 h 1401"/>
                <a:gd name="T42" fmla="*/ 1155 w 1271"/>
                <a:gd name="T43" fmla="*/ 92 h 1401"/>
                <a:gd name="T44" fmla="*/ 1248 w 1271"/>
                <a:gd name="T45" fmla="*/ 63 h 1401"/>
                <a:gd name="T46" fmla="*/ 1257 w 1271"/>
                <a:gd name="T47" fmla="*/ 75 h 1401"/>
                <a:gd name="T48" fmla="*/ 1231 w 1271"/>
                <a:gd name="T49" fmla="*/ 122 h 1401"/>
                <a:gd name="T50" fmla="*/ 1271 w 1271"/>
                <a:gd name="T51" fmla="*/ 106 h 1401"/>
                <a:gd name="T52" fmla="*/ 1212 w 1271"/>
                <a:gd name="T53" fmla="*/ 187 h 1401"/>
                <a:gd name="T54" fmla="*/ 1210 w 1271"/>
                <a:gd name="T55" fmla="*/ 195 h 1401"/>
                <a:gd name="T56" fmla="*/ 1214 w 1271"/>
                <a:gd name="T57" fmla="*/ 210 h 1401"/>
                <a:gd name="T58" fmla="*/ 1199 w 1271"/>
                <a:gd name="T59" fmla="*/ 243 h 1401"/>
                <a:gd name="T60" fmla="*/ 1218 w 1271"/>
                <a:gd name="T61" fmla="*/ 276 h 1401"/>
                <a:gd name="T62" fmla="*/ 1149 w 1271"/>
                <a:gd name="T63" fmla="*/ 434 h 1401"/>
                <a:gd name="T64" fmla="*/ 1149 w 1271"/>
                <a:gd name="T65" fmla="*/ 447 h 1401"/>
                <a:gd name="T66" fmla="*/ 1163 w 1271"/>
                <a:gd name="T67" fmla="*/ 569 h 1401"/>
                <a:gd name="T68" fmla="*/ 1183 w 1271"/>
                <a:gd name="T69" fmla="*/ 718 h 1401"/>
                <a:gd name="T70" fmla="*/ 1186 w 1271"/>
                <a:gd name="T71" fmla="*/ 798 h 1401"/>
                <a:gd name="T72" fmla="*/ 1084 w 1271"/>
                <a:gd name="T73" fmla="*/ 1103 h 1401"/>
                <a:gd name="T74" fmla="*/ 614 w 1271"/>
                <a:gd name="T75" fmla="*/ 1390 h 1401"/>
                <a:gd name="T76" fmla="*/ 611 w 1271"/>
                <a:gd name="T77" fmla="*/ 1393 h 1401"/>
                <a:gd name="T78" fmla="*/ 605 w 1271"/>
                <a:gd name="T79" fmla="*/ 1401 h 1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71" h="1401">
                  <a:moveTo>
                    <a:pt x="601" y="1396"/>
                  </a:moveTo>
                  <a:cubicBezTo>
                    <a:pt x="548" y="1344"/>
                    <a:pt x="483" y="1316"/>
                    <a:pt x="420" y="1289"/>
                  </a:cubicBezTo>
                  <a:cubicBezTo>
                    <a:pt x="415" y="1287"/>
                    <a:pt x="415" y="1287"/>
                    <a:pt x="415" y="1287"/>
                  </a:cubicBezTo>
                  <a:cubicBezTo>
                    <a:pt x="414" y="1286"/>
                    <a:pt x="381" y="1274"/>
                    <a:pt x="381" y="1274"/>
                  </a:cubicBezTo>
                  <a:cubicBezTo>
                    <a:pt x="377" y="1273"/>
                    <a:pt x="375" y="1272"/>
                    <a:pt x="373" y="1271"/>
                  </a:cubicBezTo>
                  <a:cubicBezTo>
                    <a:pt x="367" y="1268"/>
                    <a:pt x="367" y="1268"/>
                    <a:pt x="367" y="1268"/>
                  </a:cubicBezTo>
                  <a:cubicBezTo>
                    <a:pt x="367" y="1269"/>
                    <a:pt x="367" y="1269"/>
                    <a:pt x="367" y="1269"/>
                  </a:cubicBezTo>
                  <a:cubicBezTo>
                    <a:pt x="161" y="1196"/>
                    <a:pt x="35" y="1026"/>
                    <a:pt x="29" y="813"/>
                  </a:cubicBezTo>
                  <a:cubicBezTo>
                    <a:pt x="29" y="805"/>
                    <a:pt x="29" y="796"/>
                    <a:pt x="29" y="786"/>
                  </a:cubicBezTo>
                  <a:cubicBezTo>
                    <a:pt x="29" y="754"/>
                    <a:pt x="31" y="721"/>
                    <a:pt x="34" y="686"/>
                  </a:cubicBezTo>
                  <a:cubicBezTo>
                    <a:pt x="37" y="666"/>
                    <a:pt x="43" y="619"/>
                    <a:pt x="43" y="617"/>
                  </a:cubicBezTo>
                  <a:cubicBezTo>
                    <a:pt x="62" y="509"/>
                    <a:pt x="62" y="509"/>
                    <a:pt x="62" y="509"/>
                  </a:cubicBezTo>
                  <a:cubicBezTo>
                    <a:pt x="64" y="498"/>
                    <a:pt x="65" y="492"/>
                    <a:pt x="65" y="489"/>
                  </a:cubicBezTo>
                  <a:cubicBezTo>
                    <a:pt x="67" y="483"/>
                    <a:pt x="67" y="483"/>
                    <a:pt x="67" y="483"/>
                  </a:cubicBezTo>
                  <a:cubicBezTo>
                    <a:pt x="66" y="483"/>
                    <a:pt x="66" y="483"/>
                    <a:pt x="66" y="483"/>
                  </a:cubicBezTo>
                  <a:cubicBezTo>
                    <a:pt x="67" y="468"/>
                    <a:pt x="68" y="449"/>
                    <a:pt x="68" y="431"/>
                  </a:cubicBezTo>
                  <a:cubicBezTo>
                    <a:pt x="68" y="356"/>
                    <a:pt x="49" y="309"/>
                    <a:pt x="6" y="278"/>
                  </a:cubicBezTo>
                  <a:cubicBezTo>
                    <a:pt x="6" y="277"/>
                    <a:pt x="6" y="277"/>
                    <a:pt x="6" y="277"/>
                  </a:cubicBezTo>
                  <a:cubicBezTo>
                    <a:pt x="0" y="272"/>
                    <a:pt x="0" y="272"/>
                    <a:pt x="0" y="272"/>
                  </a:cubicBezTo>
                  <a:cubicBezTo>
                    <a:pt x="92" y="152"/>
                    <a:pt x="92" y="152"/>
                    <a:pt x="92" y="152"/>
                  </a:cubicBezTo>
                  <a:cubicBezTo>
                    <a:pt x="90" y="149"/>
                    <a:pt x="90" y="149"/>
                    <a:pt x="90" y="149"/>
                  </a:cubicBezTo>
                  <a:cubicBezTo>
                    <a:pt x="82" y="139"/>
                    <a:pt x="78" y="129"/>
                    <a:pt x="77" y="119"/>
                  </a:cubicBezTo>
                  <a:cubicBezTo>
                    <a:pt x="76" y="105"/>
                    <a:pt x="76" y="105"/>
                    <a:pt x="76" y="105"/>
                  </a:cubicBezTo>
                  <a:cubicBezTo>
                    <a:pt x="89" y="110"/>
                    <a:pt x="89" y="110"/>
                    <a:pt x="89" y="110"/>
                  </a:cubicBezTo>
                  <a:cubicBezTo>
                    <a:pt x="97" y="113"/>
                    <a:pt x="105" y="116"/>
                    <a:pt x="114" y="118"/>
                  </a:cubicBezTo>
                  <a:cubicBezTo>
                    <a:pt x="118" y="119"/>
                    <a:pt x="118" y="119"/>
                    <a:pt x="118" y="119"/>
                  </a:cubicBezTo>
                  <a:cubicBezTo>
                    <a:pt x="209" y="0"/>
                    <a:pt x="209" y="0"/>
                    <a:pt x="209" y="0"/>
                  </a:cubicBezTo>
                  <a:cubicBezTo>
                    <a:pt x="213" y="7"/>
                    <a:pt x="213" y="7"/>
                    <a:pt x="213" y="7"/>
                  </a:cubicBezTo>
                  <a:cubicBezTo>
                    <a:pt x="230" y="36"/>
                    <a:pt x="261" y="50"/>
                    <a:pt x="306" y="50"/>
                  </a:cubicBezTo>
                  <a:cubicBezTo>
                    <a:pt x="325" y="50"/>
                    <a:pt x="347" y="48"/>
                    <a:pt x="374" y="43"/>
                  </a:cubicBezTo>
                  <a:cubicBezTo>
                    <a:pt x="374" y="43"/>
                    <a:pt x="464" y="29"/>
                    <a:pt x="465" y="29"/>
                  </a:cubicBezTo>
                  <a:cubicBezTo>
                    <a:pt x="528" y="22"/>
                    <a:pt x="539" y="20"/>
                    <a:pt x="541" y="20"/>
                  </a:cubicBezTo>
                  <a:cubicBezTo>
                    <a:pt x="547" y="19"/>
                    <a:pt x="547" y="19"/>
                    <a:pt x="547" y="19"/>
                  </a:cubicBezTo>
                  <a:cubicBezTo>
                    <a:pt x="565" y="18"/>
                    <a:pt x="584" y="17"/>
                    <a:pt x="604" y="17"/>
                  </a:cubicBezTo>
                  <a:cubicBezTo>
                    <a:pt x="643" y="17"/>
                    <a:pt x="686" y="20"/>
                    <a:pt x="731" y="27"/>
                  </a:cubicBezTo>
                  <a:cubicBezTo>
                    <a:pt x="731" y="27"/>
                    <a:pt x="795" y="36"/>
                    <a:pt x="795" y="36"/>
                  </a:cubicBezTo>
                  <a:cubicBezTo>
                    <a:pt x="875" y="49"/>
                    <a:pt x="875" y="49"/>
                    <a:pt x="875" y="49"/>
                  </a:cubicBezTo>
                  <a:cubicBezTo>
                    <a:pt x="886" y="51"/>
                    <a:pt x="900" y="52"/>
                    <a:pt x="913" y="52"/>
                  </a:cubicBezTo>
                  <a:cubicBezTo>
                    <a:pt x="949" y="52"/>
                    <a:pt x="974" y="44"/>
                    <a:pt x="992" y="27"/>
                  </a:cubicBezTo>
                  <a:cubicBezTo>
                    <a:pt x="995" y="23"/>
                    <a:pt x="999" y="19"/>
                    <a:pt x="1002" y="15"/>
                  </a:cubicBezTo>
                  <a:cubicBezTo>
                    <a:pt x="1011" y="4"/>
                    <a:pt x="1011" y="4"/>
                    <a:pt x="1011" y="4"/>
                  </a:cubicBezTo>
                  <a:cubicBezTo>
                    <a:pt x="1095" y="115"/>
                    <a:pt x="1095" y="115"/>
                    <a:pt x="1095" y="115"/>
                  </a:cubicBezTo>
                  <a:cubicBezTo>
                    <a:pt x="1099" y="113"/>
                    <a:pt x="1099" y="113"/>
                    <a:pt x="1099" y="113"/>
                  </a:cubicBezTo>
                  <a:cubicBezTo>
                    <a:pt x="1112" y="108"/>
                    <a:pt x="1131" y="101"/>
                    <a:pt x="1155" y="92"/>
                  </a:cubicBezTo>
                  <a:cubicBezTo>
                    <a:pt x="1155" y="92"/>
                    <a:pt x="1167" y="88"/>
                    <a:pt x="1171" y="87"/>
                  </a:cubicBezTo>
                  <a:cubicBezTo>
                    <a:pt x="1202" y="75"/>
                    <a:pt x="1227" y="68"/>
                    <a:pt x="1248" y="63"/>
                  </a:cubicBezTo>
                  <a:cubicBezTo>
                    <a:pt x="1264" y="60"/>
                    <a:pt x="1264" y="60"/>
                    <a:pt x="1264" y="60"/>
                  </a:cubicBezTo>
                  <a:cubicBezTo>
                    <a:pt x="1257" y="75"/>
                    <a:pt x="1257" y="75"/>
                    <a:pt x="1257" y="75"/>
                  </a:cubicBezTo>
                  <a:cubicBezTo>
                    <a:pt x="1252" y="88"/>
                    <a:pt x="1247" y="98"/>
                    <a:pt x="1241" y="106"/>
                  </a:cubicBezTo>
                  <a:cubicBezTo>
                    <a:pt x="1231" y="122"/>
                    <a:pt x="1231" y="122"/>
                    <a:pt x="1231" y="122"/>
                  </a:cubicBezTo>
                  <a:cubicBezTo>
                    <a:pt x="1248" y="115"/>
                    <a:pt x="1248" y="115"/>
                    <a:pt x="1248" y="115"/>
                  </a:cubicBezTo>
                  <a:cubicBezTo>
                    <a:pt x="1249" y="115"/>
                    <a:pt x="1261" y="110"/>
                    <a:pt x="1271" y="106"/>
                  </a:cubicBezTo>
                  <a:cubicBezTo>
                    <a:pt x="1260" y="126"/>
                    <a:pt x="1260" y="126"/>
                    <a:pt x="1260" y="126"/>
                  </a:cubicBezTo>
                  <a:cubicBezTo>
                    <a:pt x="1254" y="137"/>
                    <a:pt x="1232" y="172"/>
                    <a:pt x="1212" y="187"/>
                  </a:cubicBezTo>
                  <a:cubicBezTo>
                    <a:pt x="1207" y="191"/>
                    <a:pt x="1207" y="191"/>
                    <a:pt x="1207" y="191"/>
                  </a:cubicBezTo>
                  <a:cubicBezTo>
                    <a:pt x="1210" y="195"/>
                    <a:pt x="1210" y="195"/>
                    <a:pt x="1210" y="195"/>
                  </a:cubicBezTo>
                  <a:cubicBezTo>
                    <a:pt x="1210" y="195"/>
                    <a:pt x="1211" y="196"/>
                    <a:pt x="1211" y="196"/>
                  </a:cubicBezTo>
                  <a:cubicBezTo>
                    <a:pt x="1213" y="199"/>
                    <a:pt x="1214" y="205"/>
                    <a:pt x="1214" y="210"/>
                  </a:cubicBezTo>
                  <a:cubicBezTo>
                    <a:pt x="1214" y="216"/>
                    <a:pt x="1213" y="221"/>
                    <a:pt x="1211" y="225"/>
                  </a:cubicBezTo>
                  <a:cubicBezTo>
                    <a:pt x="1209" y="230"/>
                    <a:pt x="1205" y="236"/>
                    <a:pt x="1199" y="243"/>
                  </a:cubicBezTo>
                  <a:cubicBezTo>
                    <a:pt x="1195" y="247"/>
                    <a:pt x="1195" y="247"/>
                    <a:pt x="1195" y="247"/>
                  </a:cubicBezTo>
                  <a:cubicBezTo>
                    <a:pt x="1218" y="276"/>
                    <a:pt x="1218" y="276"/>
                    <a:pt x="1218" y="276"/>
                  </a:cubicBezTo>
                  <a:cubicBezTo>
                    <a:pt x="1213" y="280"/>
                    <a:pt x="1213" y="280"/>
                    <a:pt x="1213" y="280"/>
                  </a:cubicBezTo>
                  <a:cubicBezTo>
                    <a:pt x="1170" y="312"/>
                    <a:pt x="1149" y="363"/>
                    <a:pt x="1149" y="434"/>
                  </a:cubicBezTo>
                  <a:cubicBezTo>
                    <a:pt x="1149" y="436"/>
                    <a:pt x="1149" y="436"/>
                    <a:pt x="1149" y="436"/>
                  </a:cubicBezTo>
                  <a:cubicBezTo>
                    <a:pt x="1149" y="440"/>
                    <a:pt x="1149" y="443"/>
                    <a:pt x="1149" y="447"/>
                  </a:cubicBezTo>
                  <a:cubicBezTo>
                    <a:pt x="1149" y="464"/>
                    <a:pt x="1150" y="481"/>
                    <a:pt x="1152" y="500"/>
                  </a:cubicBezTo>
                  <a:cubicBezTo>
                    <a:pt x="1163" y="569"/>
                    <a:pt x="1163" y="569"/>
                    <a:pt x="1163" y="569"/>
                  </a:cubicBezTo>
                  <a:cubicBezTo>
                    <a:pt x="1171" y="616"/>
                    <a:pt x="1175" y="640"/>
                    <a:pt x="1175" y="641"/>
                  </a:cubicBezTo>
                  <a:cubicBezTo>
                    <a:pt x="1177" y="661"/>
                    <a:pt x="1183" y="714"/>
                    <a:pt x="1183" y="718"/>
                  </a:cubicBezTo>
                  <a:cubicBezTo>
                    <a:pt x="1186" y="783"/>
                    <a:pt x="1186" y="789"/>
                    <a:pt x="1186" y="790"/>
                  </a:cubicBezTo>
                  <a:cubicBezTo>
                    <a:pt x="1186" y="792"/>
                    <a:pt x="1186" y="795"/>
                    <a:pt x="1186" y="798"/>
                  </a:cubicBezTo>
                  <a:cubicBezTo>
                    <a:pt x="1186" y="913"/>
                    <a:pt x="1148" y="1029"/>
                    <a:pt x="1086" y="1101"/>
                  </a:cubicBezTo>
                  <a:cubicBezTo>
                    <a:pt x="1084" y="1103"/>
                    <a:pt x="1084" y="1103"/>
                    <a:pt x="1084" y="1103"/>
                  </a:cubicBezTo>
                  <a:cubicBezTo>
                    <a:pt x="1044" y="1152"/>
                    <a:pt x="989" y="1219"/>
                    <a:pt x="838" y="1272"/>
                  </a:cubicBezTo>
                  <a:cubicBezTo>
                    <a:pt x="754" y="1303"/>
                    <a:pt x="679" y="1333"/>
                    <a:pt x="614" y="1390"/>
                  </a:cubicBezTo>
                  <a:cubicBezTo>
                    <a:pt x="614" y="1390"/>
                    <a:pt x="614" y="1390"/>
                    <a:pt x="614" y="1390"/>
                  </a:cubicBezTo>
                  <a:cubicBezTo>
                    <a:pt x="611" y="1393"/>
                    <a:pt x="611" y="1393"/>
                    <a:pt x="611" y="1393"/>
                  </a:cubicBezTo>
                  <a:cubicBezTo>
                    <a:pt x="609" y="1395"/>
                    <a:pt x="609" y="1395"/>
                    <a:pt x="609" y="1395"/>
                  </a:cubicBezTo>
                  <a:cubicBezTo>
                    <a:pt x="605" y="1401"/>
                    <a:pt x="605" y="1401"/>
                    <a:pt x="605" y="1401"/>
                  </a:cubicBezTo>
                  <a:lnTo>
                    <a:pt x="601" y="13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59" name="Freeform 32">
              <a:extLst>
                <a:ext uri="{FF2B5EF4-FFF2-40B4-BE49-F238E27FC236}">
                  <a16:creationId xmlns:a16="http://schemas.microsoft.com/office/drawing/2014/main" id="{610466EB-4655-492E-955B-548189535D80}"/>
                </a:ext>
              </a:extLst>
            </p:cNvPr>
            <p:cNvSpPr>
              <a:spLocks noEditPoints="1"/>
            </p:cNvSpPr>
            <p:nvPr userDrawn="1"/>
          </p:nvSpPr>
          <p:spPr bwMode="auto">
            <a:xfrm>
              <a:off x="3429" y="1389"/>
              <a:ext cx="874" cy="964"/>
            </a:xfrm>
            <a:custGeom>
              <a:avLst/>
              <a:gdLst>
                <a:gd name="T0" fmla="*/ 749 w 1290"/>
                <a:gd name="T1" fmla="*/ 675 h 1419"/>
                <a:gd name="T2" fmla="*/ 440 w 1290"/>
                <a:gd name="T3" fmla="*/ 333 h 1419"/>
                <a:gd name="T4" fmla="*/ 318 w 1290"/>
                <a:gd name="T5" fmla="*/ 282 h 1419"/>
                <a:gd name="T6" fmla="*/ 512 w 1290"/>
                <a:gd name="T7" fmla="*/ 271 h 1419"/>
                <a:gd name="T8" fmla="*/ 861 w 1290"/>
                <a:gd name="T9" fmla="*/ 775 h 1419"/>
                <a:gd name="T10" fmla="*/ 645 w 1290"/>
                <a:gd name="T11" fmla="*/ 693 h 1419"/>
                <a:gd name="T12" fmla="*/ 543 w 1290"/>
                <a:gd name="T13" fmla="*/ 673 h 1419"/>
                <a:gd name="T14" fmla="*/ 935 w 1290"/>
                <a:gd name="T15" fmla="*/ 783 h 1419"/>
                <a:gd name="T16" fmla="*/ 652 w 1290"/>
                <a:gd name="T17" fmla="*/ 507 h 1419"/>
                <a:gd name="T18" fmla="*/ 557 w 1290"/>
                <a:gd name="T19" fmla="*/ 529 h 1419"/>
                <a:gd name="T20" fmla="*/ 692 w 1290"/>
                <a:gd name="T21" fmla="*/ 506 h 1419"/>
                <a:gd name="T22" fmla="*/ 356 w 1290"/>
                <a:gd name="T23" fmla="*/ 342 h 1419"/>
                <a:gd name="T24" fmla="*/ 1004 w 1290"/>
                <a:gd name="T25" fmla="*/ 332 h 1419"/>
                <a:gd name="T26" fmla="*/ 1016 w 1290"/>
                <a:gd name="T27" fmla="*/ 287 h 1419"/>
                <a:gd name="T28" fmla="*/ 350 w 1290"/>
                <a:gd name="T29" fmla="*/ 337 h 1419"/>
                <a:gd name="T30" fmla="*/ 675 w 1290"/>
                <a:gd name="T31" fmla="*/ 254 h 1419"/>
                <a:gd name="T32" fmla="*/ 270 w 1290"/>
                <a:gd name="T33" fmla="*/ 239 h 1419"/>
                <a:gd name="T34" fmla="*/ 691 w 1290"/>
                <a:gd name="T35" fmla="*/ 229 h 1419"/>
                <a:gd name="T36" fmla="*/ 626 w 1290"/>
                <a:gd name="T37" fmla="*/ 248 h 1419"/>
                <a:gd name="T38" fmla="*/ 641 w 1290"/>
                <a:gd name="T39" fmla="*/ 229 h 1419"/>
                <a:gd name="T40" fmla="*/ 1076 w 1290"/>
                <a:gd name="T41" fmla="*/ 236 h 1419"/>
                <a:gd name="T42" fmla="*/ 600 w 1290"/>
                <a:gd name="T43" fmla="*/ 199 h 1419"/>
                <a:gd name="T44" fmla="*/ 953 w 1290"/>
                <a:gd name="T45" fmla="*/ 204 h 1419"/>
                <a:gd name="T46" fmla="*/ 572 w 1290"/>
                <a:gd name="T47" fmla="*/ 194 h 1419"/>
                <a:gd name="T48" fmla="*/ 1198 w 1290"/>
                <a:gd name="T49" fmla="*/ 148 h 1419"/>
                <a:gd name="T50" fmla="*/ 808 w 1290"/>
                <a:gd name="T51" fmla="*/ 336 h 1419"/>
                <a:gd name="T52" fmla="*/ 839 w 1290"/>
                <a:gd name="T53" fmla="*/ 188 h 1419"/>
                <a:gd name="T54" fmla="*/ 1180 w 1290"/>
                <a:gd name="T55" fmla="*/ 797 h 1419"/>
                <a:gd name="T56" fmla="*/ 26 w 1290"/>
                <a:gd name="T57" fmla="*/ 281 h 1419"/>
                <a:gd name="T58" fmla="*/ 91 w 1290"/>
                <a:gd name="T59" fmla="*/ 731 h 1419"/>
                <a:gd name="T60" fmla="*/ 1149 w 1290"/>
                <a:gd name="T61" fmla="*/ 324 h 1419"/>
                <a:gd name="T62" fmla="*/ 671 w 1290"/>
                <a:gd name="T63" fmla="*/ 473 h 1419"/>
                <a:gd name="T64" fmla="*/ 584 w 1290"/>
                <a:gd name="T65" fmla="*/ 402 h 1419"/>
                <a:gd name="T66" fmla="*/ 802 w 1290"/>
                <a:gd name="T67" fmla="*/ 969 h 1419"/>
                <a:gd name="T68" fmla="*/ 945 w 1290"/>
                <a:gd name="T69" fmla="*/ 1033 h 1419"/>
                <a:gd name="T70" fmla="*/ 781 w 1290"/>
                <a:gd name="T71" fmla="*/ 1037 h 1419"/>
                <a:gd name="T72" fmla="*/ 581 w 1290"/>
                <a:gd name="T73" fmla="*/ 714 h 1419"/>
                <a:gd name="T74" fmla="*/ 798 w 1290"/>
                <a:gd name="T75" fmla="*/ 868 h 1419"/>
                <a:gd name="T76" fmla="*/ 943 w 1290"/>
                <a:gd name="T77" fmla="*/ 892 h 1419"/>
                <a:gd name="T78" fmla="*/ 576 w 1290"/>
                <a:gd name="T79" fmla="*/ 320 h 1419"/>
                <a:gd name="T80" fmla="*/ 563 w 1290"/>
                <a:gd name="T81" fmla="*/ 262 h 1419"/>
                <a:gd name="T82" fmla="*/ 636 w 1290"/>
                <a:gd name="T83" fmla="*/ 271 h 1419"/>
                <a:gd name="T84" fmla="*/ 708 w 1290"/>
                <a:gd name="T85" fmla="*/ 1000 h 1419"/>
                <a:gd name="T86" fmla="*/ 519 w 1290"/>
                <a:gd name="T87" fmla="*/ 720 h 1419"/>
                <a:gd name="T88" fmla="*/ 480 w 1290"/>
                <a:gd name="T89" fmla="*/ 486 h 1419"/>
                <a:gd name="T90" fmla="*/ 840 w 1290"/>
                <a:gd name="T91" fmla="*/ 494 h 1419"/>
                <a:gd name="T92" fmla="*/ 687 w 1290"/>
                <a:gd name="T93" fmla="*/ 474 h 1419"/>
                <a:gd name="T94" fmla="*/ 958 w 1290"/>
                <a:gd name="T95" fmla="*/ 412 h 1419"/>
                <a:gd name="T96" fmla="*/ 1084 w 1290"/>
                <a:gd name="T97" fmla="*/ 383 h 1419"/>
                <a:gd name="T98" fmla="*/ 554 w 1290"/>
                <a:gd name="T99" fmla="*/ 403 h 1419"/>
                <a:gd name="T100" fmla="*/ 304 w 1290"/>
                <a:gd name="T101" fmla="*/ 381 h 1419"/>
                <a:gd name="T102" fmla="*/ 865 w 1290"/>
                <a:gd name="T103" fmla="*/ 410 h 1419"/>
                <a:gd name="T104" fmla="*/ 861 w 1290"/>
                <a:gd name="T105" fmla="*/ 378 h 1419"/>
                <a:gd name="T106" fmla="*/ 554 w 1290"/>
                <a:gd name="T107" fmla="*/ 44 h 1419"/>
                <a:gd name="T108" fmla="*/ 1047 w 1290"/>
                <a:gd name="T109" fmla="*/ 140 h 1419"/>
                <a:gd name="T110" fmla="*/ 186 w 1290"/>
                <a:gd name="T111" fmla="*/ 138 h 1419"/>
                <a:gd name="T112" fmla="*/ 1018 w 1290"/>
                <a:gd name="T113" fmla="*/ 5 h 1419"/>
                <a:gd name="T114" fmla="*/ 472 w 1290"/>
                <a:gd name="T115" fmla="*/ 34 h 1419"/>
                <a:gd name="T116" fmla="*/ 0 w 1290"/>
                <a:gd name="T117" fmla="*/ 283 h 1419"/>
                <a:gd name="T118" fmla="*/ 31 w 1290"/>
                <a:gd name="T119" fmla="*/ 824 h 1419"/>
                <a:gd name="T120" fmla="*/ 625 w 1290"/>
                <a:gd name="T121" fmla="*/ 1405 h 1419"/>
                <a:gd name="T122" fmla="*/ 1162 w 1290"/>
                <a:gd name="T123" fmla="*/ 458 h 1419"/>
                <a:gd name="T124" fmla="*/ 1290 w 1290"/>
                <a:gd name="T125" fmla="*/ 105 h 1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90" h="1419">
                  <a:moveTo>
                    <a:pt x="445" y="234"/>
                  </a:moveTo>
                  <a:cubicBezTo>
                    <a:pt x="411" y="216"/>
                    <a:pt x="362" y="217"/>
                    <a:pt x="334" y="210"/>
                  </a:cubicBezTo>
                  <a:cubicBezTo>
                    <a:pt x="306" y="203"/>
                    <a:pt x="302" y="201"/>
                    <a:pt x="302" y="201"/>
                  </a:cubicBezTo>
                  <a:cubicBezTo>
                    <a:pt x="313" y="203"/>
                    <a:pt x="323" y="206"/>
                    <a:pt x="335" y="208"/>
                  </a:cubicBezTo>
                  <a:cubicBezTo>
                    <a:pt x="373" y="212"/>
                    <a:pt x="414" y="214"/>
                    <a:pt x="445" y="228"/>
                  </a:cubicBezTo>
                  <a:cubicBezTo>
                    <a:pt x="463" y="235"/>
                    <a:pt x="473" y="253"/>
                    <a:pt x="477" y="272"/>
                  </a:cubicBezTo>
                  <a:cubicBezTo>
                    <a:pt x="470" y="257"/>
                    <a:pt x="459" y="242"/>
                    <a:pt x="445" y="234"/>
                  </a:cubicBezTo>
                  <a:moveTo>
                    <a:pt x="752" y="668"/>
                  </a:moveTo>
                  <a:cubicBezTo>
                    <a:pt x="781" y="704"/>
                    <a:pt x="783" y="704"/>
                    <a:pt x="807" y="728"/>
                  </a:cubicBezTo>
                  <a:cubicBezTo>
                    <a:pt x="794" y="722"/>
                    <a:pt x="765" y="695"/>
                    <a:pt x="749" y="675"/>
                  </a:cubicBezTo>
                  <a:cubicBezTo>
                    <a:pt x="725" y="645"/>
                    <a:pt x="714" y="619"/>
                    <a:pt x="710" y="591"/>
                  </a:cubicBezTo>
                  <a:cubicBezTo>
                    <a:pt x="710" y="591"/>
                    <a:pt x="724" y="632"/>
                    <a:pt x="752" y="668"/>
                  </a:cubicBezTo>
                  <a:moveTo>
                    <a:pt x="562" y="345"/>
                  </a:moveTo>
                  <a:cubicBezTo>
                    <a:pt x="539" y="342"/>
                    <a:pt x="519" y="352"/>
                    <a:pt x="501" y="375"/>
                  </a:cubicBezTo>
                  <a:cubicBezTo>
                    <a:pt x="478" y="382"/>
                    <a:pt x="464" y="391"/>
                    <a:pt x="447" y="409"/>
                  </a:cubicBezTo>
                  <a:cubicBezTo>
                    <a:pt x="434" y="405"/>
                    <a:pt x="419" y="397"/>
                    <a:pt x="415" y="394"/>
                  </a:cubicBezTo>
                  <a:cubicBezTo>
                    <a:pt x="418" y="387"/>
                    <a:pt x="422" y="382"/>
                    <a:pt x="429" y="379"/>
                  </a:cubicBezTo>
                  <a:cubicBezTo>
                    <a:pt x="423" y="376"/>
                    <a:pt x="413" y="371"/>
                    <a:pt x="415" y="364"/>
                  </a:cubicBezTo>
                  <a:cubicBezTo>
                    <a:pt x="418" y="352"/>
                    <a:pt x="434" y="359"/>
                    <a:pt x="452" y="352"/>
                  </a:cubicBezTo>
                  <a:cubicBezTo>
                    <a:pt x="445" y="348"/>
                    <a:pt x="436" y="343"/>
                    <a:pt x="440" y="333"/>
                  </a:cubicBezTo>
                  <a:cubicBezTo>
                    <a:pt x="443" y="323"/>
                    <a:pt x="459" y="324"/>
                    <a:pt x="471" y="327"/>
                  </a:cubicBezTo>
                  <a:cubicBezTo>
                    <a:pt x="464" y="321"/>
                    <a:pt x="463" y="309"/>
                    <a:pt x="470" y="304"/>
                  </a:cubicBezTo>
                  <a:cubicBezTo>
                    <a:pt x="478" y="300"/>
                    <a:pt x="494" y="301"/>
                    <a:pt x="494" y="301"/>
                  </a:cubicBezTo>
                  <a:cubicBezTo>
                    <a:pt x="494" y="293"/>
                    <a:pt x="501" y="287"/>
                    <a:pt x="505" y="280"/>
                  </a:cubicBezTo>
                  <a:cubicBezTo>
                    <a:pt x="498" y="282"/>
                    <a:pt x="493" y="291"/>
                    <a:pt x="491" y="297"/>
                  </a:cubicBezTo>
                  <a:cubicBezTo>
                    <a:pt x="468" y="295"/>
                    <a:pt x="457" y="306"/>
                    <a:pt x="463" y="321"/>
                  </a:cubicBezTo>
                  <a:cubicBezTo>
                    <a:pt x="452" y="318"/>
                    <a:pt x="440" y="320"/>
                    <a:pt x="436" y="330"/>
                  </a:cubicBezTo>
                  <a:cubicBezTo>
                    <a:pt x="408" y="313"/>
                    <a:pt x="365" y="301"/>
                    <a:pt x="335" y="299"/>
                  </a:cubicBezTo>
                  <a:cubicBezTo>
                    <a:pt x="331" y="299"/>
                    <a:pt x="329" y="299"/>
                    <a:pt x="325" y="298"/>
                  </a:cubicBezTo>
                  <a:cubicBezTo>
                    <a:pt x="322" y="295"/>
                    <a:pt x="319" y="286"/>
                    <a:pt x="318" y="282"/>
                  </a:cubicBezTo>
                  <a:cubicBezTo>
                    <a:pt x="314" y="269"/>
                    <a:pt x="308" y="251"/>
                    <a:pt x="295" y="245"/>
                  </a:cubicBezTo>
                  <a:cubicBezTo>
                    <a:pt x="323" y="249"/>
                    <a:pt x="397" y="263"/>
                    <a:pt x="443" y="282"/>
                  </a:cubicBezTo>
                  <a:cubicBezTo>
                    <a:pt x="409" y="257"/>
                    <a:pt x="317" y="245"/>
                    <a:pt x="261" y="231"/>
                  </a:cubicBezTo>
                  <a:cubicBezTo>
                    <a:pt x="219" y="222"/>
                    <a:pt x="162" y="204"/>
                    <a:pt x="126" y="179"/>
                  </a:cubicBezTo>
                  <a:cubicBezTo>
                    <a:pt x="106" y="164"/>
                    <a:pt x="95" y="148"/>
                    <a:pt x="93" y="129"/>
                  </a:cubicBezTo>
                  <a:cubicBezTo>
                    <a:pt x="118" y="138"/>
                    <a:pt x="140" y="143"/>
                    <a:pt x="169" y="149"/>
                  </a:cubicBezTo>
                  <a:cubicBezTo>
                    <a:pt x="189" y="153"/>
                    <a:pt x="205" y="156"/>
                    <a:pt x="233" y="162"/>
                  </a:cubicBezTo>
                  <a:cubicBezTo>
                    <a:pt x="260" y="167"/>
                    <a:pt x="298" y="179"/>
                    <a:pt x="298" y="179"/>
                  </a:cubicBezTo>
                  <a:cubicBezTo>
                    <a:pt x="358" y="196"/>
                    <a:pt x="425" y="185"/>
                    <a:pt x="483" y="205"/>
                  </a:cubicBezTo>
                  <a:cubicBezTo>
                    <a:pt x="509" y="215"/>
                    <a:pt x="508" y="247"/>
                    <a:pt x="512" y="271"/>
                  </a:cubicBezTo>
                  <a:cubicBezTo>
                    <a:pt x="518" y="277"/>
                    <a:pt x="518" y="277"/>
                    <a:pt x="518" y="277"/>
                  </a:cubicBezTo>
                  <a:cubicBezTo>
                    <a:pt x="518" y="311"/>
                    <a:pt x="535" y="325"/>
                    <a:pt x="562" y="345"/>
                  </a:cubicBezTo>
                  <a:moveTo>
                    <a:pt x="774" y="670"/>
                  </a:moveTo>
                  <a:cubicBezTo>
                    <a:pt x="803" y="705"/>
                    <a:pt x="830" y="724"/>
                    <a:pt x="836" y="728"/>
                  </a:cubicBezTo>
                  <a:cubicBezTo>
                    <a:pt x="836" y="728"/>
                    <a:pt x="796" y="691"/>
                    <a:pt x="788" y="676"/>
                  </a:cubicBezTo>
                  <a:cubicBezTo>
                    <a:pt x="855" y="728"/>
                    <a:pt x="908" y="749"/>
                    <a:pt x="933" y="767"/>
                  </a:cubicBezTo>
                  <a:cubicBezTo>
                    <a:pt x="923" y="765"/>
                    <a:pt x="912" y="764"/>
                    <a:pt x="906" y="771"/>
                  </a:cubicBezTo>
                  <a:cubicBezTo>
                    <a:pt x="901" y="779"/>
                    <a:pt x="905" y="791"/>
                    <a:pt x="901" y="802"/>
                  </a:cubicBezTo>
                  <a:cubicBezTo>
                    <a:pt x="899" y="810"/>
                    <a:pt x="894" y="811"/>
                    <a:pt x="891" y="811"/>
                  </a:cubicBezTo>
                  <a:cubicBezTo>
                    <a:pt x="886" y="780"/>
                    <a:pt x="861" y="775"/>
                    <a:pt x="861" y="775"/>
                  </a:cubicBezTo>
                  <a:cubicBezTo>
                    <a:pt x="867" y="782"/>
                    <a:pt x="875" y="790"/>
                    <a:pt x="877" y="801"/>
                  </a:cubicBezTo>
                  <a:cubicBezTo>
                    <a:pt x="853" y="797"/>
                    <a:pt x="809" y="770"/>
                    <a:pt x="809" y="769"/>
                  </a:cubicBezTo>
                  <a:cubicBezTo>
                    <a:pt x="786" y="771"/>
                    <a:pt x="758" y="768"/>
                    <a:pt x="743" y="758"/>
                  </a:cubicBezTo>
                  <a:cubicBezTo>
                    <a:pt x="726" y="747"/>
                    <a:pt x="761" y="745"/>
                    <a:pt x="747" y="734"/>
                  </a:cubicBezTo>
                  <a:cubicBezTo>
                    <a:pt x="740" y="729"/>
                    <a:pt x="733" y="734"/>
                    <a:pt x="728" y="726"/>
                  </a:cubicBezTo>
                  <a:cubicBezTo>
                    <a:pt x="724" y="721"/>
                    <a:pt x="737" y="709"/>
                    <a:pt x="732" y="698"/>
                  </a:cubicBezTo>
                  <a:cubicBezTo>
                    <a:pt x="728" y="690"/>
                    <a:pt x="721" y="691"/>
                    <a:pt x="715" y="696"/>
                  </a:cubicBezTo>
                  <a:cubicBezTo>
                    <a:pt x="709" y="702"/>
                    <a:pt x="705" y="725"/>
                    <a:pt x="687" y="721"/>
                  </a:cubicBezTo>
                  <a:cubicBezTo>
                    <a:pt x="677" y="718"/>
                    <a:pt x="680" y="700"/>
                    <a:pt x="669" y="692"/>
                  </a:cubicBezTo>
                  <a:cubicBezTo>
                    <a:pt x="661" y="686"/>
                    <a:pt x="651" y="686"/>
                    <a:pt x="645" y="693"/>
                  </a:cubicBezTo>
                  <a:cubicBezTo>
                    <a:pt x="637" y="700"/>
                    <a:pt x="639" y="711"/>
                    <a:pt x="639" y="711"/>
                  </a:cubicBezTo>
                  <a:cubicBezTo>
                    <a:pt x="618" y="669"/>
                    <a:pt x="638" y="578"/>
                    <a:pt x="638" y="578"/>
                  </a:cubicBezTo>
                  <a:cubicBezTo>
                    <a:pt x="616" y="637"/>
                    <a:pt x="616" y="688"/>
                    <a:pt x="633" y="719"/>
                  </a:cubicBezTo>
                  <a:cubicBezTo>
                    <a:pt x="628" y="716"/>
                    <a:pt x="619" y="707"/>
                    <a:pt x="616" y="702"/>
                  </a:cubicBezTo>
                  <a:cubicBezTo>
                    <a:pt x="612" y="691"/>
                    <a:pt x="605" y="676"/>
                    <a:pt x="606" y="661"/>
                  </a:cubicBezTo>
                  <a:cubicBezTo>
                    <a:pt x="593" y="684"/>
                    <a:pt x="619" y="727"/>
                    <a:pt x="609" y="727"/>
                  </a:cubicBezTo>
                  <a:cubicBezTo>
                    <a:pt x="600" y="727"/>
                    <a:pt x="600" y="710"/>
                    <a:pt x="589" y="705"/>
                  </a:cubicBezTo>
                  <a:cubicBezTo>
                    <a:pt x="578" y="699"/>
                    <a:pt x="574" y="709"/>
                    <a:pt x="570" y="705"/>
                  </a:cubicBezTo>
                  <a:cubicBezTo>
                    <a:pt x="565" y="701"/>
                    <a:pt x="588" y="684"/>
                    <a:pt x="568" y="672"/>
                  </a:cubicBezTo>
                  <a:cubicBezTo>
                    <a:pt x="557" y="666"/>
                    <a:pt x="552" y="678"/>
                    <a:pt x="543" y="673"/>
                  </a:cubicBezTo>
                  <a:cubicBezTo>
                    <a:pt x="534" y="668"/>
                    <a:pt x="522" y="670"/>
                    <a:pt x="522" y="670"/>
                  </a:cubicBezTo>
                  <a:cubicBezTo>
                    <a:pt x="518" y="649"/>
                    <a:pt x="544" y="556"/>
                    <a:pt x="544" y="556"/>
                  </a:cubicBezTo>
                  <a:cubicBezTo>
                    <a:pt x="560" y="564"/>
                    <a:pt x="582" y="551"/>
                    <a:pt x="582" y="551"/>
                  </a:cubicBezTo>
                  <a:cubicBezTo>
                    <a:pt x="593" y="573"/>
                    <a:pt x="617" y="555"/>
                    <a:pt x="627" y="547"/>
                  </a:cubicBezTo>
                  <a:cubicBezTo>
                    <a:pt x="635" y="540"/>
                    <a:pt x="637" y="535"/>
                    <a:pt x="646" y="531"/>
                  </a:cubicBezTo>
                  <a:cubicBezTo>
                    <a:pt x="656" y="526"/>
                    <a:pt x="667" y="533"/>
                    <a:pt x="677" y="528"/>
                  </a:cubicBezTo>
                  <a:cubicBezTo>
                    <a:pt x="688" y="524"/>
                    <a:pt x="691" y="517"/>
                    <a:pt x="691" y="517"/>
                  </a:cubicBezTo>
                  <a:cubicBezTo>
                    <a:pt x="704" y="529"/>
                    <a:pt x="721" y="574"/>
                    <a:pt x="728" y="589"/>
                  </a:cubicBezTo>
                  <a:cubicBezTo>
                    <a:pt x="751" y="640"/>
                    <a:pt x="774" y="670"/>
                    <a:pt x="774" y="670"/>
                  </a:cubicBezTo>
                  <a:moveTo>
                    <a:pt x="935" y="783"/>
                  </a:moveTo>
                  <a:cubicBezTo>
                    <a:pt x="937" y="794"/>
                    <a:pt x="923" y="801"/>
                    <a:pt x="913" y="802"/>
                  </a:cubicBezTo>
                  <a:cubicBezTo>
                    <a:pt x="910" y="803"/>
                    <a:pt x="910" y="803"/>
                    <a:pt x="910" y="803"/>
                  </a:cubicBezTo>
                  <a:cubicBezTo>
                    <a:pt x="910" y="793"/>
                    <a:pt x="908" y="774"/>
                    <a:pt x="918" y="772"/>
                  </a:cubicBezTo>
                  <a:cubicBezTo>
                    <a:pt x="929" y="770"/>
                    <a:pt x="933" y="775"/>
                    <a:pt x="935" y="783"/>
                  </a:cubicBezTo>
                  <a:moveTo>
                    <a:pt x="692" y="506"/>
                  </a:moveTo>
                  <a:cubicBezTo>
                    <a:pt x="686" y="507"/>
                    <a:pt x="690" y="510"/>
                    <a:pt x="676" y="520"/>
                  </a:cubicBezTo>
                  <a:cubicBezTo>
                    <a:pt x="673" y="522"/>
                    <a:pt x="663" y="524"/>
                    <a:pt x="655" y="523"/>
                  </a:cubicBezTo>
                  <a:cubicBezTo>
                    <a:pt x="657" y="519"/>
                    <a:pt x="661" y="515"/>
                    <a:pt x="656" y="505"/>
                  </a:cubicBezTo>
                  <a:cubicBezTo>
                    <a:pt x="651" y="495"/>
                    <a:pt x="643" y="492"/>
                    <a:pt x="639" y="492"/>
                  </a:cubicBezTo>
                  <a:cubicBezTo>
                    <a:pt x="645" y="496"/>
                    <a:pt x="649" y="501"/>
                    <a:pt x="652" y="507"/>
                  </a:cubicBezTo>
                  <a:cubicBezTo>
                    <a:pt x="654" y="512"/>
                    <a:pt x="653" y="518"/>
                    <a:pt x="648" y="522"/>
                  </a:cubicBezTo>
                  <a:cubicBezTo>
                    <a:pt x="644" y="523"/>
                    <a:pt x="638" y="526"/>
                    <a:pt x="635" y="530"/>
                  </a:cubicBezTo>
                  <a:cubicBezTo>
                    <a:pt x="638" y="517"/>
                    <a:pt x="627" y="498"/>
                    <a:pt x="617" y="495"/>
                  </a:cubicBezTo>
                  <a:cubicBezTo>
                    <a:pt x="626" y="507"/>
                    <a:pt x="633" y="514"/>
                    <a:pt x="628" y="534"/>
                  </a:cubicBezTo>
                  <a:cubicBezTo>
                    <a:pt x="625" y="540"/>
                    <a:pt x="599" y="558"/>
                    <a:pt x="592" y="552"/>
                  </a:cubicBezTo>
                  <a:cubicBezTo>
                    <a:pt x="579" y="541"/>
                    <a:pt x="589" y="532"/>
                    <a:pt x="585" y="519"/>
                  </a:cubicBezTo>
                  <a:cubicBezTo>
                    <a:pt x="583" y="517"/>
                    <a:pt x="583" y="514"/>
                    <a:pt x="581" y="515"/>
                  </a:cubicBezTo>
                  <a:cubicBezTo>
                    <a:pt x="584" y="527"/>
                    <a:pt x="579" y="532"/>
                    <a:pt x="580" y="545"/>
                  </a:cubicBezTo>
                  <a:cubicBezTo>
                    <a:pt x="571" y="548"/>
                    <a:pt x="567" y="549"/>
                    <a:pt x="561" y="548"/>
                  </a:cubicBezTo>
                  <a:cubicBezTo>
                    <a:pt x="558" y="545"/>
                    <a:pt x="555" y="539"/>
                    <a:pt x="557" y="529"/>
                  </a:cubicBezTo>
                  <a:cubicBezTo>
                    <a:pt x="559" y="520"/>
                    <a:pt x="567" y="508"/>
                    <a:pt x="574" y="498"/>
                  </a:cubicBezTo>
                  <a:cubicBezTo>
                    <a:pt x="574" y="498"/>
                    <a:pt x="570" y="500"/>
                    <a:pt x="567" y="503"/>
                  </a:cubicBezTo>
                  <a:cubicBezTo>
                    <a:pt x="555" y="514"/>
                    <a:pt x="550" y="527"/>
                    <a:pt x="550" y="537"/>
                  </a:cubicBezTo>
                  <a:cubicBezTo>
                    <a:pt x="551" y="541"/>
                    <a:pt x="551" y="545"/>
                    <a:pt x="555" y="548"/>
                  </a:cubicBezTo>
                  <a:cubicBezTo>
                    <a:pt x="552" y="548"/>
                    <a:pt x="540" y="548"/>
                    <a:pt x="537" y="541"/>
                  </a:cubicBezTo>
                  <a:cubicBezTo>
                    <a:pt x="530" y="527"/>
                    <a:pt x="540" y="514"/>
                    <a:pt x="547" y="505"/>
                  </a:cubicBezTo>
                  <a:cubicBezTo>
                    <a:pt x="554" y="497"/>
                    <a:pt x="564" y="492"/>
                    <a:pt x="564" y="492"/>
                  </a:cubicBezTo>
                  <a:cubicBezTo>
                    <a:pt x="579" y="485"/>
                    <a:pt x="602" y="488"/>
                    <a:pt x="618" y="485"/>
                  </a:cubicBezTo>
                  <a:cubicBezTo>
                    <a:pt x="634" y="483"/>
                    <a:pt x="647" y="486"/>
                    <a:pt x="661" y="490"/>
                  </a:cubicBezTo>
                  <a:cubicBezTo>
                    <a:pt x="674" y="494"/>
                    <a:pt x="682" y="499"/>
                    <a:pt x="692" y="506"/>
                  </a:cubicBezTo>
                  <a:moveTo>
                    <a:pt x="416" y="356"/>
                  </a:moveTo>
                  <a:cubicBezTo>
                    <a:pt x="408" y="360"/>
                    <a:pt x="410" y="366"/>
                    <a:pt x="411" y="370"/>
                  </a:cubicBezTo>
                  <a:cubicBezTo>
                    <a:pt x="414" y="376"/>
                    <a:pt x="420" y="379"/>
                    <a:pt x="420" y="379"/>
                  </a:cubicBezTo>
                  <a:cubicBezTo>
                    <a:pt x="417" y="381"/>
                    <a:pt x="412" y="386"/>
                    <a:pt x="409" y="391"/>
                  </a:cubicBezTo>
                  <a:cubicBezTo>
                    <a:pt x="401" y="386"/>
                    <a:pt x="389" y="380"/>
                    <a:pt x="379" y="376"/>
                  </a:cubicBezTo>
                  <a:cubicBezTo>
                    <a:pt x="360" y="365"/>
                    <a:pt x="341" y="358"/>
                    <a:pt x="321" y="360"/>
                  </a:cubicBezTo>
                  <a:cubicBezTo>
                    <a:pt x="316" y="360"/>
                    <a:pt x="303" y="365"/>
                    <a:pt x="299" y="366"/>
                  </a:cubicBezTo>
                  <a:cubicBezTo>
                    <a:pt x="285" y="364"/>
                    <a:pt x="265" y="352"/>
                    <a:pt x="260" y="346"/>
                  </a:cubicBezTo>
                  <a:cubicBezTo>
                    <a:pt x="284" y="349"/>
                    <a:pt x="301" y="348"/>
                    <a:pt x="315" y="348"/>
                  </a:cubicBezTo>
                  <a:cubicBezTo>
                    <a:pt x="340" y="346"/>
                    <a:pt x="356" y="342"/>
                    <a:pt x="356" y="342"/>
                  </a:cubicBezTo>
                  <a:cubicBezTo>
                    <a:pt x="376" y="350"/>
                    <a:pt x="391" y="356"/>
                    <a:pt x="416" y="356"/>
                  </a:cubicBezTo>
                  <a:moveTo>
                    <a:pt x="1138" y="317"/>
                  </a:moveTo>
                  <a:cubicBezTo>
                    <a:pt x="1120" y="376"/>
                    <a:pt x="1068" y="368"/>
                    <a:pt x="1049" y="357"/>
                  </a:cubicBezTo>
                  <a:cubicBezTo>
                    <a:pt x="1068" y="351"/>
                    <a:pt x="1076" y="334"/>
                    <a:pt x="1076" y="334"/>
                  </a:cubicBezTo>
                  <a:cubicBezTo>
                    <a:pt x="1102" y="337"/>
                    <a:pt x="1120" y="332"/>
                    <a:pt x="1138" y="317"/>
                  </a:cubicBezTo>
                  <a:moveTo>
                    <a:pt x="1069" y="333"/>
                  </a:moveTo>
                  <a:cubicBezTo>
                    <a:pt x="1068" y="340"/>
                    <a:pt x="1053" y="351"/>
                    <a:pt x="1038" y="354"/>
                  </a:cubicBezTo>
                  <a:cubicBezTo>
                    <a:pt x="1038" y="354"/>
                    <a:pt x="1036" y="342"/>
                    <a:pt x="1020" y="343"/>
                  </a:cubicBezTo>
                  <a:cubicBezTo>
                    <a:pt x="1011" y="344"/>
                    <a:pt x="1011" y="345"/>
                    <a:pt x="1005" y="347"/>
                  </a:cubicBezTo>
                  <a:cubicBezTo>
                    <a:pt x="1007" y="343"/>
                    <a:pt x="1007" y="337"/>
                    <a:pt x="1004" y="332"/>
                  </a:cubicBezTo>
                  <a:cubicBezTo>
                    <a:pt x="1003" y="331"/>
                    <a:pt x="1002" y="330"/>
                    <a:pt x="1000" y="330"/>
                  </a:cubicBezTo>
                  <a:cubicBezTo>
                    <a:pt x="996" y="330"/>
                    <a:pt x="991" y="331"/>
                    <a:pt x="986" y="334"/>
                  </a:cubicBezTo>
                  <a:cubicBezTo>
                    <a:pt x="981" y="338"/>
                    <a:pt x="975" y="337"/>
                    <a:pt x="971" y="339"/>
                  </a:cubicBezTo>
                  <a:cubicBezTo>
                    <a:pt x="963" y="341"/>
                    <a:pt x="958" y="346"/>
                    <a:pt x="952" y="355"/>
                  </a:cubicBezTo>
                  <a:cubicBezTo>
                    <a:pt x="951" y="356"/>
                    <a:pt x="948" y="355"/>
                    <a:pt x="945" y="355"/>
                  </a:cubicBezTo>
                  <a:cubicBezTo>
                    <a:pt x="941" y="354"/>
                    <a:pt x="880" y="363"/>
                    <a:pt x="880" y="363"/>
                  </a:cubicBezTo>
                  <a:cubicBezTo>
                    <a:pt x="869" y="362"/>
                    <a:pt x="853" y="363"/>
                    <a:pt x="833" y="357"/>
                  </a:cubicBezTo>
                  <a:cubicBezTo>
                    <a:pt x="833" y="357"/>
                    <a:pt x="850" y="349"/>
                    <a:pt x="841" y="334"/>
                  </a:cubicBezTo>
                  <a:cubicBezTo>
                    <a:pt x="841" y="334"/>
                    <a:pt x="923" y="316"/>
                    <a:pt x="955" y="307"/>
                  </a:cubicBezTo>
                  <a:cubicBezTo>
                    <a:pt x="988" y="298"/>
                    <a:pt x="1005" y="292"/>
                    <a:pt x="1016" y="287"/>
                  </a:cubicBezTo>
                  <a:cubicBezTo>
                    <a:pt x="1014" y="294"/>
                    <a:pt x="1022" y="308"/>
                    <a:pt x="1035" y="318"/>
                  </a:cubicBezTo>
                  <a:cubicBezTo>
                    <a:pt x="1044" y="325"/>
                    <a:pt x="1062" y="332"/>
                    <a:pt x="1069" y="333"/>
                  </a:cubicBezTo>
                  <a:moveTo>
                    <a:pt x="435" y="335"/>
                  </a:moveTo>
                  <a:cubicBezTo>
                    <a:pt x="434" y="339"/>
                    <a:pt x="435" y="345"/>
                    <a:pt x="442" y="350"/>
                  </a:cubicBezTo>
                  <a:cubicBezTo>
                    <a:pt x="437" y="351"/>
                    <a:pt x="427" y="351"/>
                    <a:pt x="421" y="353"/>
                  </a:cubicBezTo>
                  <a:cubicBezTo>
                    <a:pt x="385" y="351"/>
                    <a:pt x="349" y="340"/>
                    <a:pt x="328" y="305"/>
                  </a:cubicBezTo>
                  <a:cubicBezTo>
                    <a:pt x="337" y="305"/>
                    <a:pt x="346" y="304"/>
                    <a:pt x="359" y="307"/>
                  </a:cubicBezTo>
                  <a:cubicBezTo>
                    <a:pt x="379" y="312"/>
                    <a:pt x="408" y="320"/>
                    <a:pt x="435" y="335"/>
                  </a:cubicBezTo>
                  <a:moveTo>
                    <a:pt x="322" y="306"/>
                  </a:moveTo>
                  <a:cubicBezTo>
                    <a:pt x="325" y="309"/>
                    <a:pt x="331" y="323"/>
                    <a:pt x="350" y="337"/>
                  </a:cubicBezTo>
                  <a:cubicBezTo>
                    <a:pt x="339" y="340"/>
                    <a:pt x="328" y="341"/>
                    <a:pt x="310" y="342"/>
                  </a:cubicBezTo>
                  <a:cubicBezTo>
                    <a:pt x="287" y="343"/>
                    <a:pt x="266" y="341"/>
                    <a:pt x="266" y="341"/>
                  </a:cubicBezTo>
                  <a:cubicBezTo>
                    <a:pt x="232" y="338"/>
                    <a:pt x="188" y="296"/>
                    <a:pt x="177" y="280"/>
                  </a:cubicBezTo>
                  <a:cubicBezTo>
                    <a:pt x="200" y="293"/>
                    <a:pt x="231" y="302"/>
                    <a:pt x="255" y="305"/>
                  </a:cubicBezTo>
                  <a:cubicBezTo>
                    <a:pt x="279" y="308"/>
                    <a:pt x="302" y="309"/>
                    <a:pt x="322" y="306"/>
                  </a:cubicBezTo>
                  <a:moveTo>
                    <a:pt x="691" y="256"/>
                  </a:moveTo>
                  <a:cubicBezTo>
                    <a:pt x="692" y="256"/>
                    <a:pt x="694" y="255"/>
                    <a:pt x="696" y="255"/>
                  </a:cubicBezTo>
                  <a:cubicBezTo>
                    <a:pt x="698" y="263"/>
                    <a:pt x="689" y="266"/>
                    <a:pt x="684" y="267"/>
                  </a:cubicBezTo>
                  <a:cubicBezTo>
                    <a:pt x="680" y="268"/>
                    <a:pt x="678" y="264"/>
                    <a:pt x="677" y="262"/>
                  </a:cubicBezTo>
                  <a:cubicBezTo>
                    <a:pt x="677" y="259"/>
                    <a:pt x="677" y="256"/>
                    <a:pt x="675" y="254"/>
                  </a:cubicBezTo>
                  <a:cubicBezTo>
                    <a:pt x="675" y="253"/>
                    <a:pt x="675" y="252"/>
                    <a:pt x="677" y="251"/>
                  </a:cubicBezTo>
                  <a:cubicBezTo>
                    <a:pt x="680" y="255"/>
                    <a:pt x="685" y="258"/>
                    <a:pt x="691" y="256"/>
                  </a:cubicBezTo>
                  <a:moveTo>
                    <a:pt x="1189" y="264"/>
                  </a:moveTo>
                  <a:cubicBezTo>
                    <a:pt x="1169" y="293"/>
                    <a:pt x="1130" y="317"/>
                    <a:pt x="1116" y="323"/>
                  </a:cubicBezTo>
                  <a:cubicBezTo>
                    <a:pt x="1105" y="328"/>
                    <a:pt x="1091" y="332"/>
                    <a:pt x="1068" y="326"/>
                  </a:cubicBezTo>
                  <a:cubicBezTo>
                    <a:pt x="1056" y="323"/>
                    <a:pt x="1045" y="318"/>
                    <a:pt x="1037" y="312"/>
                  </a:cubicBezTo>
                  <a:cubicBezTo>
                    <a:pt x="1021" y="299"/>
                    <a:pt x="1022" y="291"/>
                    <a:pt x="1022" y="287"/>
                  </a:cubicBezTo>
                  <a:cubicBezTo>
                    <a:pt x="1023" y="284"/>
                    <a:pt x="1028" y="277"/>
                    <a:pt x="1033" y="279"/>
                  </a:cubicBezTo>
                  <a:cubicBezTo>
                    <a:pt x="1090" y="293"/>
                    <a:pt x="1171" y="276"/>
                    <a:pt x="1189" y="264"/>
                  </a:cubicBezTo>
                  <a:moveTo>
                    <a:pt x="270" y="239"/>
                  </a:moveTo>
                  <a:cubicBezTo>
                    <a:pt x="311" y="246"/>
                    <a:pt x="309" y="283"/>
                    <a:pt x="319" y="299"/>
                  </a:cubicBezTo>
                  <a:cubicBezTo>
                    <a:pt x="284" y="301"/>
                    <a:pt x="269" y="302"/>
                    <a:pt x="242" y="296"/>
                  </a:cubicBezTo>
                  <a:cubicBezTo>
                    <a:pt x="148" y="275"/>
                    <a:pt x="130" y="230"/>
                    <a:pt x="104" y="170"/>
                  </a:cubicBezTo>
                  <a:cubicBezTo>
                    <a:pt x="150" y="211"/>
                    <a:pt x="251" y="236"/>
                    <a:pt x="270" y="239"/>
                  </a:cubicBezTo>
                  <a:moveTo>
                    <a:pt x="698" y="232"/>
                  </a:moveTo>
                  <a:cubicBezTo>
                    <a:pt x="697" y="235"/>
                    <a:pt x="699" y="234"/>
                    <a:pt x="702" y="237"/>
                  </a:cubicBezTo>
                  <a:cubicBezTo>
                    <a:pt x="702" y="242"/>
                    <a:pt x="698" y="246"/>
                    <a:pt x="694" y="249"/>
                  </a:cubicBezTo>
                  <a:cubicBezTo>
                    <a:pt x="690" y="251"/>
                    <a:pt x="684" y="252"/>
                    <a:pt x="680" y="249"/>
                  </a:cubicBezTo>
                  <a:cubicBezTo>
                    <a:pt x="678" y="248"/>
                    <a:pt x="672" y="246"/>
                    <a:pt x="672" y="246"/>
                  </a:cubicBezTo>
                  <a:cubicBezTo>
                    <a:pt x="672" y="237"/>
                    <a:pt x="683" y="232"/>
                    <a:pt x="691" y="229"/>
                  </a:cubicBezTo>
                  <a:cubicBezTo>
                    <a:pt x="694" y="228"/>
                    <a:pt x="697" y="229"/>
                    <a:pt x="698" y="232"/>
                  </a:cubicBezTo>
                  <a:moveTo>
                    <a:pt x="641" y="229"/>
                  </a:moveTo>
                  <a:cubicBezTo>
                    <a:pt x="651" y="232"/>
                    <a:pt x="668" y="249"/>
                    <a:pt x="672" y="257"/>
                  </a:cubicBezTo>
                  <a:cubicBezTo>
                    <a:pt x="673" y="264"/>
                    <a:pt x="670" y="271"/>
                    <a:pt x="666" y="276"/>
                  </a:cubicBezTo>
                  <a:cubicBezTo>
                    <a:pt x="662" y="277"/>
                    <a:pt x="658" y="281"/>
                    <a:pt x="656" y="285"/>
                  </a:cubicBezTo>
                  <a:cubicBezTo>
                    <a:pt x="657" y="281"/>
                    <a:pt x="656" y="277"/>
                    <a:pt x="654" y="274"/>
                  </a:cubicBezTo>
                  <a:cubicBezTo>
                    <a:pt x="650" y="271"/>
                    <a:pt x="645" y="267"/>
                    <a:pt x="644" y="262"/>
                  </a:cubicBezTo>
                  <a:cubicBezTo>
                    <a:pt x="629" y="263"/>
                    <a:pt x="607" y="263"/>
                    <a:pt x="599" y="256"/>
                  </a:cubicBezTo>
                  <a:cubicBezTo>
                    <a:pt x="599" y="253"/>
                    <a:pt x="598" y="250"/>
                    <a:pt x="595" y="247"/>
                  </a:cubicBezTo>
                  <a:cubicBezTo>
                    <a:pt x="599" y="246"/>
                    <a:pt x="617" y="248"/>
                    <a:pt x="626" y="248"/>
                  </a:cubicBezTo>
                  <a:cubicBezTo>
                    <a:pt x="636" y="248"/>
                    <a:pt x="648" y="248"/>
                    <a:pt x="651" y="252"/>
                  </a:cubicBezTo>
                  <a:cubicBezTo>
                    <a:pt x="651" y="254"/>
                    <a:pt x="649" y="254"/>
                    <a:pt x="648" y="254"/>
                  </a:cubicBezTo>
                  <a:cubicBezTo>
                    <a:pt x="647" y="255"/>
                    <a:pt x="646" y="254"/>
                    <a:pt x="645" y="255"/>
                  </a:cubicBezTo>
                  <a:cubicBezTo>
                    <a:pt x="648" y="259"/>
                    <a:pt x="654" y="260"/>
                    <a:pt x="659" y="259"/>
                  </a:cubicBezTo>
                  <a:cubicBezTo>
                    <a:pt x="661" y="257"/>
                    <a:pt x="663" y="255"/>
                    <a:pt x="661" y="251"/>
                  </a:cubicBezTo>
                  <a:cubicBezTo>
                    <a:pt x="658" y="246"/>
                    <a:pt x="652" y="245"/>
                    <a:pt x="644" y="243"/>
                  </a:cubicBezTo>
                  <a:cubicBezTo>
                    <a:pt x="635" y="242"/>
                    <a:pt x="592" y="242"/>
                    <a:pt x="592" y="242"/>
                  </a:cubicBezTo>
                  <a:cubicBezTo>
                    <a:pt x="587" y="237"/>
                    <a:pt x="577" y="229"/>
                    <a:pt x="571" y="226"/>
                  </a:cubicBezTo>
                  <a:cubicBezTo>
                    <a:pt x="570" y="223"/>
                    <a:pt x="574" y="220"/>
                    <a:pt x="576" y="221"/>
                  </a:cubicBezTo>
                  <a:cubicBezTo>
                    <a:pt x="593" y="227"/>
                    <a:pt x="622" y="227"/>
                    <a:pt x="641" y="229"/>
                  </a:cubicBezTo>
                  <a:moveTo>
                    <a:pt x="1076" y="236"/>
                  </a:moveTo>
                  <a:cubicBezTo>
                    <a:pt x="1074" y="244"/>
                    <a:pt x="1061" y="255"/>
                    <a:pt x="1051" y="260"/>
                  </a:cubicBezTo>
                  <a:cubicBezTo>
                    <a:pt x="1040" y="267"/>
                    <a:pt x="1024" y="271"/>
                    <a:pt x="1018" y="279"/>
                  </a:cubicBezTo>
                  <a:cubicBezTo>
                    <a:pt x="1011" y="286"/>
                    <a:pt x="949" y="303"/>
                    <a:pt x="919" y="311"/>
                  </a:cubicBezTo>
                  <a:cubicBezTo>
                    <a:pt x="890" y="318"/>
                    <a:pt x="866" y="325"/>
                    <a:pt x="838" y="329"/>
                  </a:cubicBezTo>
                  <a:cubicBezTo>
                    <a:pt x="833" y="325"/>
                    <a:pt x="825" y="325"/>
                    <a:pt x="819" y="326"/>
                  </a:cubicBezTo>
                  <a:cubicBezTo>
                    <a:pt x="827" y="311"/>
                    <a:pt x="824" y="301"/>
                    <a:pt x="811" y="297"/>
                  </a:cubicBezTo>
                  <a:cubicBezTo>
                    <a:pt x="953" y="246"/>
                    <a:pt x="953" y="246"/>
                    <a:pt x="953" y="246"/>
                  </a:cubicBezTo>
                  <a:cubicBezTo>
                    <a:pt x="979" y="238"/>
                    <a:pt x="1012" y="229"/>
                    <a:pt x="1034" y="228"/>
                  </a:cubicBezTo>
                  <a:cubicBezTo>
                    <a:pt x="1049" y="232"/>
                    <a:pt x="1058" y="236"/>
                    <a:pt x="1076" y="236"/>
                  </a:cubicBezTo>
                  <a:moveTo>
                    <a:pt x="687" y="221"/>
                  </a:moveTo>
                  <a:cubicBezTo>
                    <a:pt x="687" y="223"/>
                    <a:pt x="686" y="224"/>
                    <a:pt x="685" y="226"/>
                  </a:cubicBezTo>
                  <a:cubicBezTo>
                    <a:pt x="684" y="229"/>
                    <a:pt x="681" y="232"/>
                    <a:pt x="675" y="230"/>
                  </a:cubicBezTo>
                  <a:cubicBezTo>
                    <a:pt x="674" y="225"/>
                    <a:pt x="677" y="220"/>
                    <a:pt x="682" y="217"/>
                  </a:cubicBezTo>
                  <a:cubicBezTo>
                    <a:pt x="684" y="216"/>
                    <a:pt x="687" y="218"/>
                    <a:pt x="687" y="221"/>
                  </a:cubicBezTo>
                  <a:moveTo>
                    <a:pt x="672" y="214"/>
                  </a:moveTo>
                  <a:cubicBezTo>
                    <a:pt x="673" y="218"/>
                    <a:pt x="673" y="227"/>
                    <a:pt x="666" y="230"/>
                  </a:cubicBezTo>
                  <a:cubicBezTo>
                    <a:pt x="654" y="236"/>
                    <a:pt x="646" y="223"/>
                    <a:pt x="636" y="220"/>
                  </a:cubicBezTo>
                  <a:cubicBezTo>
                    <a:pt x="618" y="217"/>
                    <a:pt x="596" y="221"/>
                    <a:pt x="578" y="216"/>
                  </a:cubicBezTo>
                  <a:cubicBezTo>
                    <a:pt x="583" y="209"/>
                    <a:pt x="591" y="202"/>
                    <a:pt x="600" y="199"/>
                  </a:cubicBezTo>
                  <a:cubicBezTo>
                    <a:pt x="612" y="195"/>
                    <a:pt x="633" y="190"/>
                    <a:pt x="649" y="195"/>
                  </a:cubicBezTo>
                  <a:cubicBezTo>
                    <a:pt x="664" y="200"/>
                    <a:pt x="671" y="208"/>
                    <a:pt x="672" y="214"/>
                  </a:cubicBezTo>
                  <a:moveTo>
                    <a:pt x="996" y="211"/>
                  </a:moveTo>
                  <a:cubicBezTo>
                    <a:pt x="1007" y="215"/>
                    <a:pt x="1025" y="223"/>
                    <a:pt x="1017" y="225"/>
                  </a:cubicBezTo>
                  <a:cubicBezTo>
                    <a:pt x="954" y="236"/>
                    <a:pt x="912" y="253"/>
                    <a:pt x="804" y="295"/>
                  </a:cubicBezTo>
                  <a:cubicBezTo>
                    <a:pt x="800" y="295"/>
                    <a:pt x="796" y="295"/>
                    <a:pt x="792" y="297"/>
                  </a:cubicBezTo>
                  <a:cubicBezTo>
                    <a:pt x="793" y="291"/>
                    <a:pt x="793" y="285"/>
                    <a:pt x="786" y="278"/>
                  </a:cubicBezTo>
                  <a:cubicBezTo>
                    <a:pt x="781" y="273"/>
                    <a:pt x="773" y="271"/>
                    <a:pt x="760" y="275"/>
                  </a:cubicBezTo>
                  <a:cubicBezTo>
                    <a:pt x="792" y="255"/>
                    <a:pt x="824" y="234"/>
                    <a:pt x="860" y="221"/>
                  </a:cubicBezTo>
                  <a:cubicBezTo>
                    <a:pt x="889" y="210"/>
                    <a:pt x="920" y="205"/>
                    <a:pt x="953" y="204"/>
                  </a:cubicBezTo>
                  <a:cubicBezTo>
                    <a:pt x="974" y="204"/>
                    <a:pt x="986" y="207"/>
                    <a:pt x="996" y="211"/>
                  </a:cubicBezTo>
                  <a:moveTo>
                    <a:pt x="1210" y="232"/>
                  </a:moveTo>
                  <a:cubicBezTo>
                    <a:pt x="1207" y="239"/>
                    <a:pt x="1202" y="247"/>
                    <a:pt x="1192" y="255"/>
                  </a:cubicBezTo>
                  <a:cubicBezTo>
                    <a:pt x="1172" y="272"/>
                    <a:pt x="1073" y="286"/>
                    <a:pt x="1036" y="274"/>
                  </a:cubicBezTo>
                  <a:cubicBezTo>
                    <a:pt x="1076" y="258"/>
                    <a:pt x="1080" y="244"/>
                    <a:pt x="1082" y="234"/>
                  </a:cubicBezTo>
                  <a:cubicBezTo>
                    <a:pt x="1112" y="233"/>
                    <a:pt x="1157" y="229"/>
                    <a:pt x="1207" y="208"/>
                  </a:cubicBezTo>
                  <a:cubicBezTo>
                    <a:pt x="1213" y="206"/>
                    <a:pt x="1214" y="225"/>
                    <a:pt x="1210" y="232"/>
                  </a:cubicBezTo>
                  <a:moveTo>
                    <a:pt x="612" y="189"/>
                  </a:moveTo>
                  <a:cubicBezTo>
                    <a:pt x="598" y="191"/>
                    <a:pt x="581" y="194"/>
                    <a:pt x="570" y="213"/>
                  </a:cubicBezTo>
                  <a:cubicBezTo>
                    <a:pt x="565" y="209"/>
                    <a:pt x="567" y="201"/>
                    <a:pt x="572" y="194"/>
                  </a:cubicBezTo>
                  <a:cubicBezTo>
                    <a:pt x="576" y="189"/>
                    <a:pt x="591" y="183"/>
                    <a:pt x="612" y="189"/>
                  </a:cubicBezTo>
                  <a:moveTo>
                    <a:pt x="1259" y="133"/>
                  </a:moveTo>
                  <a:cubicBezTo>
                    <a:pt x="1253" y="149"/>
                    <a:pt x="1232" y="186"/>
                    <a:pt x="1209" y="198"/>
                  </a:cubicBezTo>
                  <a:cubicBezTo>
                    <a:pt x="1177" y="216"/>
                    <a:pt x="1132" y="223"/>
                    <a:pt x="1098" y="227"/>
                  </a:cubicBezTo>
                  <a:cubicBezTo>
                    <a:pt x="1070" y="231"/>
                    <a:pt x="1049" y="226"/>
                    <a:pt x="1039" y="223"/>
                  </a:cubicBezTo>
                  <a:cubicBezTo>
                    <a:pt x="1039" y="223"/>
                    <a:pt x="1029" y="219"/>
                    <a:pt x="1025" y="217"/>
                  </a:cubicBezTo>
                  <a:cubicBezTo>
                    <a:pt x="1077" y="189"/>
                    <a:pt x="1139" y="170"/>
                    <a:pt x="1205" y="153"/>
                  </a:cubicBezTo>
                  <a:cubicBezTo>
                    <a:pt x="1242" y="140"/>
                    <a:pt x="1246" y="139"/>
                    <a:pt x="1259" y="133"/>
                  </a:cubicBezTo>
                  <a:moveTo>
                    <a:pt x="1257" y="83"/>
                  </a:moveTo>
                  <a:cubicBezTo>
                    <a:pt x="1238" y="125"/>
                    <a:pt x="1226" y="138"/>
                    <a:pt x="1198" y="148"/>
                  </a:cubicBezTo>
                  <a:cubicBezTo>
                    <a:pt x="1198" y="148"/>
                    <a:pt x="1105" y="176"/>
                    <a:pt x="1082" y="185"/>
                  </a:cubicBezTo>
                  <a:cubicBezTo>
                    <a:pt x="1054" y="196"/>
                    <a:pt x="1033" y="207"/>
                    <a:pt x="1019" y="215"/>
                  </a:cubicBezTo>
                  <a:cubicBezTo>
                    <a:pt x="970" y="185"/>
                    <a:pt x="880" y="207"/>
                    <a:pt x="858" y="216"/>
                  </a:cubicBezTo>
                  <a:cubicBezTo>
                    <a:pt x="822" y="229"/>
                    <a:pt x="786" y="251"/>
                    <a:pt x="756" y="272"/>
                  </a:cubicBezTo>
                  <a:cubicBezTo>
                    <a:pt x="752" y="268"/>
                    <a:pt x="746" y="260"/>
                    <a:pt x="741" y="260"/>
                  </a:cubicBezTo>
                  <a:cubicBezTo>
                    <a:pt x="741" y="260"/>
                    <a:pt x="756" y="269"/>
                    <a:pt x="753" y="286"/>
                  </a:cubicBezTo>
                  <a:cubicBezTo>
                    <a:pt x="757" y="284"/>
                    <a:pt x="772" y="273"/>
                    <a:pt x="782" y="282"/>
                  </a:cubicBezTo>
                  <a:cubicBezTo>
                    <a:pt x="793" y="291"/>
                    <a:pt x="782" y="302"/>
                    <a:pt x="779" y="311"/>
                  </a:cubicBezTo>
                  <a:cubicBezTo>
                    <a:pt x="790" y="302"/>
                    <a:pt x="802" y="295"/>
                    <a:pt x="814" y="303"/>
                  </a:cubicBezTo>
                  <a:cubicBezTo>
                    <a:pt x="827" y="312"/>
                    <a:pt x="812" y="328"/>
                    <a:pt x="808" y="336"/>
                  </a:cubicBezTo>
                  <a:cubicBezTo>
                    <a:pt x="817" y="334"/>
                    <a:pt x="828" y="326"/>
                    <a:pt x="835" y="337"/>
                  </a:cubicBezTo>
                  <a:cubicBezTo>
                    <a:pt x="842" y="347"/>
                    <a:pt x="831" y="352"/>
                    <a:pt x="821" y="358"/>
                  </a:cubicBezTo>
                  <a:cubicBezTo>
                    <a:pt x="831" y="357"/>
                    <a:pt x="832" y="365"/>
                    <a:pt x="859" y="367"/>
                  </a:cubicBezTo>
                  <a:cubicBezTo>
                    <a:pt x="846" y="368"/>
                    <a:pt x="833" y="369"/>
                    <a:pt x="824" y="370"/>
                  </a:cubicBezTo>
                  <a:cubicBezTo>
                    <a:pt x="818" y="369"/>
                    <a:pt x="811" y="365"/>
                    <a:pt x="799" y="362"/>
                  </a:cubicBezTo>
                  <a:cubicBezTo>
                    <a:pt x="767" y="353"/>
                    <a:pt x="748" y="343"/>
                    <a:pt x="735" y="339"/>
                  </a:cubicBezTo>
                  <a:cubicBezTo>
                    <a:pt x="723" y="335"/>
                    <a:pt x="708" y="333"/>
                    <a:pt x="698" y="336"/>
                  </a:cubicBezTo>
                  <a:cubicBezTo>
                    <a:pt x="693" y="336"/>
                    <a:pt x="693" y="338"/>
                    <a:pt x="689" y="339"/>
                  </a:cubicBezTo>
                  <a:cubicBezTo>
                    <a:pt x="731" y="324"/>
                    <a:pt x="718" y="273"/>
                    <a:pt x="738" y="242"/>
                  </a:cubicBezTo>
                  <a:cubicBezTo>
                    <a:pt x="759" y="204"/>
                    <a:pt x="801" y="195"/>
                    <a:pt x="839" y="188"/>
                  </a:cubicBezTo>
                  <a:cubicBezTo>
                    <a:pt x="889" y="181"/>
                    <a:pt x="966" y="174"/>
                    <a:pt x="989" y="169"/>
                  </a:cubicBezTo>
                  <a:cubicBezTo>
                    <a:pt x="1030" y="161"/>
                    <a:pt x="1081" y="144"/>
                    <a:pt x="1092" y="139"/>
                  </a:cubicBezTo>
                  <a:cubicBezTo>
                    <a:pt x="1104" y="133"/>
                    <a:pt x="1160" y="113"/>
                    <a:pt x="1181" y="106"/>
                  </a:cubicBezTo>
                  <a:cubicBezTo>
                    <a:pt x="1203" y="98"/>
                    <a:pt x="1231" y="88"/>
                    <a:pt x="1257" y="83"/>
                  </a:cubicBezTo>
                  <a:moveTo>
                    <a:pt x="1206" y="285"/>
                  </a:moveTo>
                  <a:cubicBezTo>
                    <a:pt x="1164" y="319"/>
                    <a:pt x="1151" y="370"/>
                    <a:pt x="1148" y="385"/>
                  </a:cubicBezTo>
                  <a:cubicBezTo>
                    <a:pt x="1141" y="430"/>
                    <a:pt x="1140" y="481"/>
                    <a:pt x="1148" y="525"/>
                  </a:cubicBezTo>
                  <a:cubicBezTo>
                    <a:pt x="1170" y="665"/>
                    <a:pt x="1170" y="665"/>
                    <a:pt x="1170" y="665"/>
                  </a:cubicBezTo>
                  <a:cubicBezTo>
                    <a:pt x="1177" y="726"/>
                    <a:pt x="1177" y="726"/>
                    <a:pt x="1177" y="726"/>
                  </a:cubicBezTo>
                  <a:cubicBezTo>
                    <a:pt x="1180" y="797"/>
                    <a:pt x="1180" y="797"/>
                    <a:pt x="1180" y="797"/>
                  </a:cubicBezTo>
                  <a:cubicBezTo>
                    <a:pt x="1184" y="962"/>
                    <a:pt x="1105" y="1183"/>
                    <a:pt x="834" y="1272"/>
                  </a:cubicBezTo>
                  <a:cubicBezTo>
                    <a:pt x="768" y="1298"/>
                    <a:pt x="768" y="1298"/>
                    <a:pt x="768" y="1298"/>
                  </a:cubicBezTo>
                  <a:cubicBezTo>
                    <a:pt x="713" y="1322"/>
                    <a:pt x="659" y="1348"/>
                    <a:pt x="612" y="1391"/>
                  </a:cubicBezTo>
                  <a:cubicBezTo>
                    <a:pt x="546" y="1333"/>
                    <a:pt x="469" y="1301"/>
                    <a:pt x="391" y="1271"/>
                  </a:cubicBezTo>
                  <a:cubicBezTo>
                    <a:pt x="142" y="1192"/>
                    <a:pt x="55" y="982"/>
                    <a:pt x="50" y="837"/>
                  </a:cubicBezTo>
                  <a:cubicBezTo>
                    <a:pt x="48" y="789"/>
                    <a:pt x="50" y="737"/>
                    <a:pt x="56" y="688"/>
                  </a:cubicBezTo>
                  <a:cubicBezTo>
                    <a:pt x="66" y="614"/>
                    <a:pt x="66" y="614"/>
                    <a:pt x="66" y="614"/>
                  </a:cubicBezTo>
                  <a:cubicBezTo>
                    <a:pt x="83" y="515"/>
                    <a:pt x="83" y="515"/>
                    <a:pt x="83" y="515"/>
                  </a:cubicBezTo>
                  <a:cubicBezTo>
                    <a:pt x="91" y="458"/>
                    <a:pt x="91" y="395"/>
                    <a:pt x="73" y="344"/>
                  </a:cubicBezTo>
                  <a:cubicBezTo>
                    <a:pt x="63" y="320"/>
                    <a:pt x="46" y="299"/>
                    <a:pt x="26" y="281"/>
                  </a:cubicBezTo>
                  <a:cubicBezTo>
                    <a:pt x="49" y="250"/>
                    <a:pt x="75" y="216"/>
                    <a:pt x="98" y="185"/>
                  </a:cubicBezTo>
                  <a:cubicBezTo>
                    <a:pt x="99" y="186"/>
                    <a:pt x="99" y="187"/>
                    <a:pt x="100" y="188"/>
                  </a:cubicBezTo>
                  <a:cubicBezTo>
                    <a:pt x="100" y="188"/>
                    <a:pt x="100" y="189"/>
                    <a:pt x="100" y="189"/>
                  </a:cubicBezTo>
                  <a:cubicBezTo>
                    <a:pt x="104" y="200"/>
                    <a:pt x="108" y="209"/>
                    <a:pt x="112" y="214"/>
                  </a:cubicBezTo>
                  <a:cubicBezTo>
                    <a:pt x="114" y="218"/>
                    <a:pt x="116" y="221"/>
                    <a:pt x="118" y="224"/>
                  </a:cubicBezTo>
                  <a:cubicBezTo>
                    <a:pt x="78" y="277"/>
                    <a:pt x="78" y="277"/>
                    <a:pt x="78" y="277"/>
                  </a:cubicBezTo>
                  <a:cubicBezTo>
                    <a:pt x="127" y="332"/>
                    <a:pt x="129" y="410"/>
                    <a:pt x="127" y="483"/>
                  </a:cubicBezTo>
                  <a:cubicBezTo>
                    <a:pt x="121" y="528"/>
                    <a:pt x="121" y="528"/>
                    <a:pt x="121" y="528"/>
                  </a:cubicBezTo>
                  <a:cubicBezTo>
                    <a:pt x="100" y="658"/>
                    <a:pt x="100" y="658"/>
                    <a:pt x="100" y="658"/>
                  </a:cubicBezTo>
                  <a:cubicBezTo>
                    <a:pt x="91" y="731"/>
                    <a:pt x="91" y="731"/>
                    <a:pt x="91" y="731"/>
                  </a:cubicBezTo>
                  <a:cubicBezTo>
                    <a:pt x="89" y="799"/>
                    <a:pt x="89" y="799"/>
                    <a:pt x="89" y="799"/>
                  </a:cubicBezTo>
                  <a:cubicBezTo>
                    <a:pt x="80" y="965"/>
                    <a:pt x="207" y="1177"/>
                    <a:pt x="438" y="1246"/>
                  </a:cubicBezTo>
                  <a:cubicBezTo>
                    <a:pt x="499" y="1271"/>
                    <a:pt x="558" y="1299"/>
                    <a:pt x="612" y="1338"/>
                  </a:cubicBezTo>
                  <a:cubicBezTo>
                    <a:pt x="666" y="1299"/>
                    <a:pt x="725" y="1271"/>
                    <a:pt x="786" y="1248"/>
                  </a:cubicBezTo>
                  <a:cubicBezTo>
                    <a:pt x="1054" y="1172"/>
                    <a:pt x="1136" y="965"/>
                    <a:pt x="1139" y="828"/>
                  </a:cubicBezTo>
                  <a:cubicBezTo>
                    <a:pt x="1142" y="778"/>
                    <a:pt x="1137" y="728"/>
                    <a:pt x="1132" y="680"/>
                  </a:cubicBezTo>
                  <a:cubicBezTo>
                    <a:pt x="1122" y="611"/>
                    <a:pt x="1122" y="611"/>
                    <a:pt x="1122" y="611"/>
                  </a:cubicBezTo>
                  <a:cubicBezTo>
                    <a:pt x="1108" y="526"/>
                    <a:pt x="1108" y="526"/>
                    <a:pt x="1108" y="526"/>
                  </a:cubicBezTo>
                  <a:cubicBezTo>
                    <a:pt x="1100" y="479"/>
                    <a:pt x="1101" y="421"/>
                    <a:pt x="1110" y="375"/>
                  </a:cubicBezTo>
                  <a:cubicBezTo>
                    <a:pt x="1124" y="368"/>
                    <a:pt x="1140" y="354"/>
                    <a:pt x="1149" y="324"/>
                  </a:cubicBezTo>
                  <a:cubicBezTo>
                    <a:pt x="1150" y="320"/>
                    <a:pt x="1150" y="320"/>
                    <a:pt x="1150" y="320"/>
                  </a:cubicBezTo>
                  <a:cubicBezTo>
                    <a:pt x="1166" y="309"/>
                    <a:pt x="1185" y="292"/>
                    <a:pt x="1198" y="274"/>
                  </a:cubicBezTo>
                  <a:cubicBezTo>
                    <a:pt x="1200" y="275"/>
                    <a:pt x="1202" y="278"/>
                    <a:pt x="1206" y="285"/>
                  </a:cubicBezTo>
                  <a:moveTo>
                    <a:pt x="654" y="446"/>
                  </a:moveTo>
                  <a:cubicBezTo>
                    <a:pt x="649" y="455"/>
                    <a:pt x="644" y="461"/>
                    <a:pt x="626" y="462"/>
                  </a:cubicBezTo>
                  <a:cubicBezTo>
                    <a:pt x="603" y="463"/>
                    <a:pt x="597" y="450"/>
                    <a:pt x="597" y="450"/>
                  </a:cubicBezTo>
                  <a:cubicBezTo>
                    <a:pt x="599" y="457"/>
                    <a:pt x="604" y="472"/>
                    <a:pt x="626" y="471"/>
                  </a:cubicBezTo>
                  <a:cubicBezTo>
                    <a:pt x="654" y="469"/>
                    <a:pt x="654" y="446"/>
                    <a:pt x="654" y="446"/>
                  </a:cubicBezTo>
                  <a:moveTo>
                    <a:pt x="685" y="353"/>
                  </a:moveTo>
                  <a:cubicBezTo>
                    <a:pt x="657" y="380"/>
                    <a:pt x="690" y="446"/>
                    <a:pt x="671" y="473"/>
                  </a:cubicBezTo>
                  <a:cubicBezTo>
                    <a:pt x="669" y="476"/>
                    <a:pt x="667" y="480"/>
                    <a:pt x="665" y="483"/>
                  </a:cubicBezTo>
                  <a:cubicBezTo>
                    <a:pt x="651" y="478"/>
                    <a:pt x="642" y="477"/>
                    <a:pt x="629" y="477"/>
                  </a:cubicBezTo>
                  <a:cubicBezTo>
                    <a:pt x="621" y="477"/>
                    <a:pt x="613" y="479"/>
                    <a:pt x="607" y="480"/>
                  </a:cubicBezTo>
                  <a:cubicBezTo>
                    <a:pt x="592" y="481"/>
                    <a:pt x="581" y="479"/>
                    <a:pt x="567" y="482"/>
                  </a:cubicBezTo>
                  <a:cubicBezTo>
                    <a:pt x="568" y="479"/>
                    <a:pt x="570" y="477"/>
                    <a:pt x="573" y="473"/>
                  </a:cubicBezTo>
                  <a:cubicBezTo>
                    <a:pt x="560" y="473"/>
                    <a:pt x="550" y="471"/>
                    <a:pt x="543" y="461"/>
                  </a:cubicBezTo>
                  <a:cubicBezTo>
                    <a:pt x="539" y="455"/>
                    <a:pt x="538" y="447"/>
                    <a:pt x="540" y="441"/>
                  </a:cubicBezTo>
                  <a:cubicBezTo>
                    <a:pt x="544" y="431"/>
                    <a:pt x="554" y="422"/>
                    <a:pt x="558" y="413"/>
                  </a:cubicBezTo>
                  <a:cubicBezTo>
                    <a:pt x="558" y="413"/>
                    <a:pt x="566" y="401"/>
                    <a:pt x="568" y="387"/>
                  </a:cubicBezTo>
                  <a:cubicBezTo>
                    <a:pt x="570" y="392"/>
                    <a:pt x="572" y="399"/>
                    <a:pt x="584" y="402"/>
                  </a:cubicBezTo>
                  <a:cubicBezTo>
                    <a:pt x="596" y="405"/>
                    <a:pt x="608" y="401"/>
                    <a:pt x="629" y="390"/>
                  </a:cubicBezTo>
                  <a:cubicBezTo>
                    <a:pt x="620" y="405"/>
                    <a:pt x="606" y="414"/>
                    <a:pt x="581" y="418"/>
                  </a:cubicBezTo>
                  <a:cubicBezTo>
                    <a:pt x="590" y="420"/>
                    <a:pt x="606" y="417"/>
                    <a:pt x="623" y="408"/>
                  </a:cubicBezTo>
                  <a:cubicBezTo>
                    <a:pt x="643" y="397"/>
                    <a:pt x="669" y="362"/>
                    <a:pt x="669" y="362"/>
                  </a:cubicBezTo>
                  <a:cubicBezTo>
                    <a:pt x="675" y="357"/>
                    <a:pt x="687" y="352"/>
                    <a:pt x="685" y="353"/>
                  </a:cubicBezTo>
                  <a:moveTo>
                    <a:pt x="802" y="969"/>
                  </a:moveTo>
                  <a:cubicBezTo>
                    <a:pt x="737" y="900"/>
                    <a:pt x="673" y="796"/>
                    <a:pt x="665" y="792"/>
                  </a:cubicBezTo>
                  <a:cubicBezTo>
                    <a:pt x="665" y="792"/>
                    <a:pt x="744" y="913"/>
                    <a:pt x="759" y="934"/>
                  </a:cubicBezTo>
                  <a:cubicBezTo>
                    <a:pt x="773" y="954"/>
                    <a:pt x="793" y="974"/>
                    <a:pt x="802" y="990"/>
                  </a:cubicBezTo>
                  <a:cubicBezTo>
                    <a:pt x="805" y="985"/>
                    <a:pt x="810" y="977"/>
                    <a:pt x="802" y="969"/>
                  </a:cubicBezTo>
                  <a:moveTo>
                    <a:pt x="1035" y="1005"/>
                  </a:moveTo>
                  <a:cubicBezTo>
                    <a:pt x="1021" y="1003"/>
                    <a:pt x="1008" y="1004"/>
                    <a:pt x="1003" y="1018"/>
                  </a:cubicBezTo>
                  <a:cubicBezTo>
                    <a:pt x="995" y="1035"/>
                    <a:pt x="991" y="1048"/>
                    <a:pt x="985" y="1057"/>
                  </a:cubicBezTo>
                  <a:cubicBezTo>
                    <a:pt x="978" y="1069"/>
                    <a:pt x="967" y="1080"/>
                    <a:pt x="948" y="1085"/>
                  </a:cubicBezTo>
                  <a:cubicBezTo>
                    <a:pt x="929" y="1090"/>
                    <a:pt x="902" y="1091"/>
                    <a:pt x="899" y="1080"/>
                  </a:cubicBezTo>
                  <a:cubicBezTo>
                    <a:pt x="903" y="1057"/>
                    <a:pt x="935" y="1053"/>
                    <a:pt x="949" y="1046"/>
                  </a:cubicBezTo>
                  <a:cubicBezTo>
                    <a:pt x="974" y="1034"/>
                    <a:pt x="976" y="1012"/>
                    <a:pt x="977" y="989"/>
                  </a:cubicBezTo>
                  <a:cubicBezTo>
                    <a:pt x="942" y="966"/>
                    <a:pt x="870" y="909"/>
                    <a:pt x="870" y="909"/>
                  </a:cubicBezTo>
                  <a:cubicBezTo>
                    <a:pt x="870" y="909"/>
                    <a:pt x="932" y="971"/>
                    <a:pt x="966" y="994"/>
                  </a:cubicBezTo>
                  <a:cubicBezTo>
                    <a:pt x="966" y="1013"/>
                    <a:pt x="961" y="1024"/>
                    <a:pt x="945" y="1033"/>
                  </a:cubicBezTo>
                  <a:cubicBezTo>
                    <a:pt x="935" y="1038"/>
                    <a:pt x="924" y="1042"/>
                    <a:pt x="909" y="1049"/>
                  </a:cubicBezTo>
                  <a:cubicBezTo>
                    <a:pt x="885" y="1063"/>
                    <a:pt x="892" y="1083"/>
                    <a:pt x="859" y="1096"/>
                  </a:cubicBezTo>
                  <a:cubicBezTo>
                    <a:pt x="845" y="1101"/>
                    <a:pt x="812" y="1105"/>
                    <a:pt x="821" y="1087"/>
                  </a:cubicBezTo>
                  <a:cubicBezTo>
                    <a:pt x="833" y="1069"/>
                    <a:pt x="820" y="1069"/>
                    <a:pt x="820" y="1069"/>
                  </a:cubicBezTo>
                  <a:cubicBezTo>
                    <a:pt x="812" y="1071"/>
                    <a:pt x="792" y="1076"/>
                    <a:pt x="782" y="1077"/>
                  </a:cubicBezTo>
                  <a:cubicBezTo>
                    <a:pt x="775" y="1077"/>
                    <a:pt x="769" y="1072"/>
                    <a:pt x="774" y="1067"/>
                  </a:cubicBezTo>
                  <a:cubicBezTo>
                    <a:pt x="776" y="1065"/>
                    <a:pt x="780" y="1064"/>
                    <a:pt x="783" y="1061"/>
                  </a:cubicBezTo>
                  <a:cubicBezTo>
                    <a:pt x="788" y="1057"/>
                    <a:pt x="791" y="1055"/>
                    <a:pt x="793" y="1051"/>
                  </a:cubicBezTo>
                  <a:cubicBezTo>
                    <a:pt x="797" y="1045"/>
                    <a:pt x="799" y="1036"/>
                    <a:pt x="796" y="1034"/>
                  </a:cubicBezTo>
                  <a:cubicBezTo>
                    <a:pt x="791" y="1032"/>
                    <a:pt x="784" y="1033"/>
                    <a:pt x="781" y="1037"/>
                  </a:cubicBezTo>
                  <a:cubicBezTo>
                    <a:pt x="767" y="1052"/>
                    <a:pt x="766" y="1078"/>
                    <a:pt x="727" y="1070"/>
                  </a:cubicBezTo>
                  <a:cubicBezTo>
                    <a:pt x="727" y="1070"/>
                    <a:pt x="681" y="1060"/>
                    <a:pt x="718" y="1007"/>
                  </a:cubicBezTo>
                  <a:cubicBezTo>
                    <a:pt x="729" y="994"/>
                    <a:pt x="700" y="977"/>
                    <a:pt x="683" y="956"/>
                  </a:cubicBezTo>
                  <a:cubicBezTo>
                    <a:pt x="650" y="916"/>
                    <a:pt x="557" y="766"/>
                    <a:pt x="557" y="766"/>
                  </a:cubicBezTo>
                  <a:cubicBezTo>
                    <a:pt x="547" y="752"/>
                    <a:pt x="537" y="735"/>
                    <a:pt x="528" y="722"/>
                  </a:cubicBezTo>
                  <a:cubicBezTo>
                    <a:pt x="520" y="708"/>
                    <a:pt x="517" y="679"/>
                    <a:pt x="537" y="682"/>
                  </a:cubicBezTo>
                  <a:cubicBezTo>
                    <a:pt x="547" y="684"/>
                    <a:pt x="550" y="688"/>
                    <a:pt x="561" y="683"/>
                  </a:cubicBezTo>
                  <a:cubicBezTo>
                    <a:pt x="568" y="680"/>
                    <a:pt x="568" y="692"/>
                    <a:pt x="561" y="698"/>
                  </a:cubicBezTo>
                  <a:cubicBezTo>
                    <a:pt x="556" y="702"/>
                    <a:pt x="556" y="711"/>
                    <a:pt x="562" y="716"/>
                  </a:cubicBezTo>
                  <a:cubicBezTo>
                    <a:pt x="570" y="720"/>
                    <a:pt x="572" y="711"/>
                    <a:pt x="581" y="714"/>
                  </a:cubicBezTo>
                  <a:cubicBezTo>
                    <a:pt x="590" y="716"/>
                    <a:pt x="597" y="738"/>
                    <a:pt x="613" y="743"/>
                  </a:cubicBezTo>
                  <a:cubicBezTo>
                    <a:pt x="617" y="744"/>
                    <a:pt x="620" y="744"/>
                    <a:pt x="621" y="741"/>
                  </a:cubicBezTo>
                  <a:cubicBezTo>
                    <a:pt x="623" y="734"/>
                    <a:pt x="616" y="725"/>
                    <a:pt x="618" y="717"/>
                  </a:cubicBezTo>
                  <a:cubicBezTo>
                    <a:pt x="620" y="722"/>
                    <a:pt x="627" y="727"/>
                    <a:pt x="637" y="732"/>
                  </a:cubicBezTo>
                  <a:cubicBezTo>
                    <a:pt x="648" y="739"/>
                    <a:pt x="654" y="740"/>
                    <a:pt x="651" y="731"/>
                  </a:cubicBezTo>
                  <a:cubicBezTo>
                    <a:pt x="648" y="720"/>
                    <a:pt x="646" y="713"/>
                    <a:pt x="646" y="713"/>
                  </a:cubicBezTo>
                  <a:cubicBezTo>
                    <a:pt x="645" y="705"/>
                    <a:pt x="652" y="699"/>
                    <a:pt x="658" y="699"/>
                  </a:cubicBezTo>
                  <a:cubicBezTo>
                    <a:pt x="661" y="699"/>
                    <a:pt x="664" y="701"/>
                    <a:pt x="666" y="705"/>
                  </a:cubicBezTo>
                  <a:cubicBezTo>
                    <a:pt x="674" y="718"/>
                    <a:pt x="670" y="725"/>
                    <a:pt x="686" y="730"/>
                  </a:cubicBezTo>
                  <a:cubicBezTo>
                    <a:pt x="711" y="782"/>
                    <a:pt x="773" y="847"/>
                    <a:pt x="798" y="868"/>
                  </a:cubicBezTo>
                  <a:cubicBezTo>
                    <a:pt x="803" y="872"/>
                    <a:pt x="812" y="877"/>
                    <a:pt x="820" y="880"/>
                  </a:cubicBezTo>
                  <a:cubicBezTo>
                    <a:pt x="814" y="875"/>
                    <a:pt x="805" y="867"/>
                    <a:pt x="801" y="863"/>
                  </a:cubicBezTo>
                  <a:cubicBezTo>
                    <a:pt x="736" y="800"/>
                    <a:pt x="695" y="742"/>
                    <a:pt x="696" y="730"/>
                  </a:cubicBezTo>
                  <a:cubicBezTo>
                    <a:pt x="714" y="722"/>
                    <a:pt x="717" y="704"/>
                    <a:pt x="723" y="707"/>
                  </a:cubicBezTo>
                  <a:cubicBezTo>
                    <a:pt x="725" y="708"/>
                    <a:pt x="717" y="723"/>
                    <a:pt x="718" y="731"/>
                  </a:cubicBezTo>
                  <a:cubicBezTo>
                    <a:pt x="719" y="735"/>
                    <a:pt x="724" y="741"/>
                    <a:pt x="735" y="741"/>
                  </a:cubicBezTo>
                  <a:cubicBezTo>
                    <a:pt x="714" y="762"/>
                    <a:pt x="768" y="780"/>
                    <a:pt x="808" y="779"/>
                  </a:cubicBezTo>
                  <a:cubicBezTo>
                    <a:pt x="823" y="788"/>
                    <a:pt x="848" y="803"/>
                    <a:pt x="878" y="810"/>
                  </a:cubicBezTo>
                  <a:cubicBezTo>
                    <a:pt x="878" y="810"/>
                    <a:pt x="881" y="824"/>
                    <a:pt x="890" y="825"/>
                  </a:cubicBezTo>
                  <a:cubicBezTo>
                    <a:pt x="890" y="825"/>
                    <a:pt x="912" y="859"/>
                    <a:pt x="943" y="892"/>
                  </a:cubicBezTo>
                  <a:cubicBezTo>
                    <a:pt x="973" y="924"/>
                    <a:pt x="1007" y="977"/>
                    <a:pt x="1035" y="1005"/>
                  </a:cubicBezTo>
                  <a:moveTo>
                    <a:pt x="679" y="342"/>
                  </a:moveTo>
                  <a:cubicBezTo>
                    <a:pt x="661" y="355"/>
                    <a:pt x="657" y="367"/>
                    <a:pt x="627" y="382"/>
                  </a:cubicBezTo>
                  <a:cubicBezTo>
                    <a:pt x="610" y="391"/>
                    <a:pt x="593" y="398"/>
                    <a:pt x="582" y="393"/>
                  </a:cubicBezTo>
                  <a:cubicBezTo>
                    <a:pt x="571" y="387"/>
                    <a:pt x="575" y="367"/>
                    <a:pt x="575" y="364"/>
                  </a:cubicBezTo>
                  <a:cubicBezTo>
                    <a:pt x="575" y="362"/>
                    <a:pt x="575" y="359"/>
                    <a:pt x="575" y="357"/>
                  </a:cubicBezTo>
                  <a:cubicBezTo>
                    <a:pt x="583" y="353"/>
                    <a:pt x="595" y="355"/>
                    <a:pt x="598" y="345"/>
                  </a:cubicBezTo>
                  <a:cubicBezTo>
                    <a:pt x="601" y="337"/>
                    <a:pt x="600" y="327"/>
                    <a:pt x="602" y="318"/>
                  </a:cubicBezTo>
                  <a:cubicBezTo>
                    <a:pt x="606" y="311"/>
                    <a:pt x="617" y="307"/>
                    <a:pt x="619" y="299"/>
                  </a:cubicBezTo>
                  <a:cubicBezTo>
                    <a:pt x="605" y="308"/>
                    <a:pt x="594" y="321"/>
                    <a:pt x="576" y="320"/>
                  </a:cubicBezTo>
                  <a:cubicBezTo>
                    <a:pt x="571" y="319"/>
                    <a:pt x="575" y="312"/>
                    <a:pt x="572" y="309"/>
                  </a:cubicBezTo>
                  <a:cubicBezTo>
                    <a:pt x="568" y="308"/>
                    <a:pt x="568" y="305"/>
                    <a:pt x="568" y="302"/>
                  </a:cubicBezTo>
                  <a:cubicBezTo>
                    <a:pt x="569" y="303"/>
                    <a:pt x="570" y="303"/>
                    <a:pt x="571" y="303"/>
                  </a:cubicBezTo>
                  <a:cubicBezTo>
                    <a:pt x="571" y="303"/>
                    <a:pt x="572" y="302"/>
                    <a:pt x="572" y="301"/>
                  </a:cubicBezTo>
                  <a:cubicBezTo>
                    <a:pt x="572" y="300"/>
                    <a:pt x="571" y="300"/>
                    <a:pt x="571" y="300"/>
                  </a:cubicBezTo>
                  <a:cubicBezTo>
                    <a:pt x="570" y="300"/>
                    <a:pt x="568" y="300"/>
                    <a:pt x="566" y="299"/>
                  </a:cubicBezTo>
                  <a:cubicBezTo>
                    <a:pt x="566" y="299"/>
                    <a:pt x="566" y="299"/>
                    <a:pt x="566" y="299"/>
                  </a:cubicBezTo>
                  <a:cubicBezTo>
                    <a:pt x="565" y="296"/>
                    <a:pt x="567" y="292"/>
                    <a:pt x="565" y="290"/>
                  </a:cubicBezTo>
                  <a:cubicBezTo>
                    <a:pt x="556" y="288"/>
                    <a:pt x="556" y="288"/>
                    <a:pt x="556" y="288"/>
                  </a:cubicBezTo>
                  <a:cubicBezTo>
                    <a:pt x="557" y="279"/>
                    <a:pt x="563" y="272"/>
                    <a:pt x="563" y="262"/>
                  </a:cubicBezTo>
                  <a:cubicBezTo>
                    <a:pt x="565" y="264"/>
                    <a:pt x="570" y="263"/>
                    <a:pt x="568" y="267"/>
                  </a:cubicBezTo>
                  <a:cubicBezTo>
                    <a:pt x="566" y="268"/>
                    <a:pt x="567" y="271"/>
                    <a:pt x="567" y="272"/>
                  </a:cubicBezTo>
                  <a:cubicBezTo>
                    <a:pt x="567" y="268"/>
                    <a:pt x="582" y="262"/>
                    <a:pt x="574" y="260"/>
                  </a:cubicBezTo>
                  <a:cubicBezTo>
                    <a:pt x="570" y="259"/>
                    <a:pt x="560" y="261"/>
                    <a:pt x="560" y="256"/>
                  </a:cubicBezTo>
                  <a:cubicBezTo>
                    <a:pt x="560" y="248"/>
                    <a:pt x="563" y="241"/>
                    <a:pt x="567" y="235"/>
                  </a:cubicBezTo>
                  <a:cubicBezTo>
                    <a:pt x="576" y="242"/>
                    <a:pt x="588" y="249"/>
                    <a:pt x="591" y="261"/>
                  </a:cubicBezTo>
                  <a:cubicBezTo>
                    <a:pt x="594" y="264"/>
                    <a:pt x="598" y="269"/>
                    <a:pt x="602" y="269"/>
                  </a:cubicBezTo>
                  <a:cubicBezTo>
                    <a:pt x="612" y="265"/>
                    <a:pt x="617" y="275"/>
                    <a:pt x="627" y="274"/>
                  </a:cubicBezTo>
                  <a:cubicBezTo>
                    <a:pt x="627" y="272"/>
                    <a:pt x="628" y="270"/>
                    <a:pt x="630" y="269"/>
                  </a:cubicBezTo>
                  <a:cubicBezTo>
                    <a:pt x="632" y="268"/>
                    <a:pt x="635" y="269"/>
                    <a:pt x="636" y="271"/>
                  </a:cubicBezTo>
                  <a:cubicBezTo>
                    <a:pt x="637" y="276"/>
                    <a:pt x="634" y="279"/>
                    <a:pt x="632" y="282"/>
                  </a:cubicBezTo>
                  <a:cubicBezTo>
                    <a:pt x="629" y="284"/>
                    <a:pt x="624" y="285"/>
                    <a:pt x="620" y="286"/>
                  </a:cubicBezTo>
                  <a:cubicBezTo>
                    <a:pt x="628" y="291"/>
                    <a:pt x="634" y="283"/>
                    <a:pt x="642" y="281"/>
                  </a:cubicBezTo>
                  <a:cubicBezTo>
                    <a:pt x="645" y="280"/>
                    <a:pt x="649" y="282"/>
                    <a:pt x="651" y="285"/>
                  </a:cubicBezTo>
                  <a:cubicBezTo>
                    <a:pt x="654" y="303"/>
                    <a:pt x="646" y="330"/>
                    <a:pt x="669" y="339"/>
                  </a:cubicBezTo>
                  <a:cubicBezTo>
                    <a:pt x="672" y="340"/>
                    <a:pt x="676" y="341"/>
                    <a:pt x="679" y="342"/>
                  </a:cubicBezTo>
                  <a:moveTo>
                    <a:pt x="546" y="767"/>
                  </a:moveTo>
                  <a:cubicBezTo>
                    <a:pt x="564" y="796"/>
                    <a:pt x="565" y="797"/>
                    <a:pt x="575" y="814"/>
                  </a:cubicBezTo>
                  <a:cubicBezTo>
                    <a:pt x="585" y="830"/>
                    <a:pt x="625" y="892"/>
                    <a:pt x="632" y="904"/>
                  </a:cubicBezTo>
                  <a:cubicBezTo>
                    <a:pt x="640" y="917"/>
                    <a:pt x="681" y="987"/>
                    <a:pt x="708" y="1000"/>
                  </a:cubicBezTo>
                  <a:cubicBezTo>
                    <a:pt x="687" y="1023"/>
                    <a:pt x="697" y="1050"/>
                    <a:pt x="663" y="1056"/>
                  </a:cubicBezTo>
                  <a:cubicBezTo>
                    <a:pt x="644" y="1059"/>
                    <a:pt x="589" y="1076"/>
                    <a:pt x="570" y="1044"/>
                  </a:cubicBezTo>
                  <a:cubicBezTo>
                    <a:pt x="551" y="1012"/>
                    <a:pt x="543" y="962"/>
                    <a:pt x="548" y="922"/>
                  </a:cubicBezTo>
                  <a:cubicBezTo>
                    <a:pt x="572" y="959"/>
                    <a:pt x="590" y="975"/>
                    <a:pt x="603" y="983"/>
                  </a:cubicBezTo>
                  <a:cubicBezTo>
                    <a:pt x="559" y="934"/>
                    <a:pt x="564" y="924"/>
                    <a:pt x="543" y="898"/>
                  </a:cubicBezTo>
                  <a:cubicBezTo>
                    <a:pt x="535" y="887"/>
                    <a:pt x="533" y="870"/>
                    <a:pt x="532" y="857"/>
                  </a:cubicBezTo>
                  <a:cubicBezTo>
                    <a:pt x="530" y="834"/>
                    <a:pt x="531" y="812"/>
                    <a:pt x="530" y="790"/>
                  </a:cubicBezTo>
                  <a:cubicBezTo>
                    <a:pt x="529" y="778"/>
                    <a:pt x="530" y="765"/>
                    <a:pt x="526" y="753"/>
                  </a:cubicBezTo>
                  <a:cubicBezTo>
                    <a:pt x="524" y="749"/>
                    <a:pt x="521" y="736"/>
                    <a:pt x="520" y="731"/>
                  </a:cubicBezTo>
                  <a:cubicBezTo>
                    <a:pt x="519" y="726"/>
                    <a:pt x="519" y="720"/>
                    <a:pt x="519" y="720"/>
                  </a:cubicBezTo>
                  <a:cubicBezTo>
                    <a:pt x="519" y="720"/>
                    <a:pt x="528" y="739"/>
                    <a:pt x="546" y="767"/>
                  </a:cubicBezTo>
                  <a:moveTo>
                    <a:pt x="538" y="425"/>
                  </a:moveTo>
                  <a:cubicBezTo>
                    <a:pt x="534" y="429"/>
                    <a:pt x="532" y="432"/>
                    <a:pt x="529" y="437"/>
                  </a:cubicBezTo>
                  <a:cubicBezTo>
                    <a:pt x="525" y="449"/>
                    <a:pt x="529" y="467"/>
                    <a:pt x="542" y="476"/>
                  </a:cubicBezTo>
                  <a:cubicBezTo>
                    <a:pt x="550" y="482"/>
                    <a:pt x="553" y="483"/>
                    <a:pt x="560" y="485"/>
                  </a:cubicBezTo>
                  <a:cubicBezTo>
                    <a:pt x="543" y="490"/>
                    <a:pt x="525" y="513"/>
                    <a:pt x="525" y="526"/>
                  </a:cubicBezTo>
                  <a:cubicBezTo>
                    <a:pt x="519" y="520"/>
                    <a:pt x="517" y="508"/>
                    <a:pt x="519" y="498"/>
                  </a:cubicBezTo>
                  <a:cubicBezTo>
                    <a:pt x="514" y="504"/>
                    <a:pt x="504" y="508"/>
                    <a:pt x="498" y="509"/>
                  </a:cubicBezTo>
                  <a:cubicBezTo>
                    <a:pt x="496" y="504"/>
                    <a:pt x="497" y="490"/>
                    <a:pt x="503" y="483"/>
                  </a:cubicBezTo>
                  <a:cubicBezTo>
                    <a:pt x="501" y="479"/>
                    <a:pt x="487" y="481"/>
                    <a:pt x="480" y="486"/>
                  </a:cubicBezTo>
                  <a:cubicBezTo>
                    <a:pt x="479" y="477"/>
                    <a:pt x="482" y="471"/>
                    <a:pt x="490" y="465"/>
                  </a:cubicBezTo>
                  <a:cubicBezTo>
                    <a:pt x="488" y="460"/>
                    <a:pt x="483" y="464"/>
                    <a:pt x="471" y="465"/>
                  </a:cubicBezTo>
                  <a:cubicBezTo>
                    <a:pt x="479" y="462"/>
                    <a:pt x="490" y="456"/>
                    <a:pt x="502" y="448"/>
                  </a:cubicBezTo>
                  <a:cubicBezTo>
                    <a:pt x="523" y="435"/>
                    <a:pt x="538" y="425"/>
                    <a:pt x="538" y="425"/>
                  </a:cubicBezTo>
                  <a:moveTo>
                    <a:pt x="816" y="430"/>
                  </a:moveTo>
                  <a:cubicBezTo>
                    <a:pt x="831" y="432"/>
                    <a:pt x="852" y="428"/>
                    <a:pt x="859" y="426"/>
                  </a:cubicBezTo>
                  <a:cubicBezTo>
                    <a:pt x="863" y="432"/>
                    <a:pt x="856" y="442"/>
                    <a:pt x="850" y="440"/>
                  </a:cubicBezTo>
                  <a:cubicBezTo>
                    <a:pt x="852" y="449"/>
                    <a:pt x="860" y="460"/>
                    <a:pt x="859" y="470"/>
                  </a:cubicBezTo>
                  <a:cubicBezTo>
                    <a:pt x="851" y="467"/>
                    <a:pt x="829" y="458"/>
                    <a:pt x="829" y="458"/>
                  </a:cubicBezTo>
                  <a:cubicBezTo>
                    <a:pt x="835" y="467"/>
                    <a:pt x="842" y="483"/>
                    <a:pt x="840" y="494"/>
                  </a:cubicBezTo>
                  <a:cubicBezTo>
                    <a:pt x="831" y="488"/>
                    <a:pt x="812" y="487"/>
                    <a:pt x="804" y="481"/>
                  </a:cubicBezTo>
                  <a:cubicBezTo>
                    <a:pt x="808" y="495"/>
                    <a:pt x="817" y="515"/>
                    <a:pt x="805" y="528"/>
                  </a:cubicBezTo>
                  <a:cubicBezTo>
                    <a:pt x="794" y="520"/>
                    <a:pt x="788" y="507"/>
                    <a:pt x="779" y="498"/>
                  </a:cubicBezTo>
                  <a:cubicBezTo>
                    <a:pt x="781" y="511"/>
                    <a:pt x="784" y="531"/>
                    <a:pt x="775" y="543"/>
                  </a:cubicBezTo>
                  <a:cubicBezTo>
                    <a:pt x="769" y="536"/>
                    <a:pt x="745" y="526"/>
                    <a:pt x="745" y="518"/>
                  </a:cubicBezTo>
                  <a:cubicBezTo>
                    <a:pt x="743" y="517"/>
                    <a:pt x="736" y="544"/>
                    <a:pt x="728" y="549"/>
                  </a:cubicBezTo>
                  <a:cubicBezTo>
                    <a:pt x="720" y="538"/>
                    <a:pt x="713" y="521"/>
                    <a:pt x="702" y="511"/>
                  </a:cubicBezTo>
                  <a:cubicBezTo>
                    <a:pt x="705" y="508"/>
                    <a:pt x="709" y="510"/>
                    <a:pt x="707" y="504"/>
                  </a:cubicBezTo>
                  <a:cubicBezTo>
                    <a:pt x="704" y="496"/>
                    <a:pt x="692" y="491"/>
                    <a:pt x="679" y="486"/>
                  </a:cubicBezTo>
                  <a:cubicBezTo>
                    <a:pt x="681" y="482"/>
                    <a:pt x="683" y="480"/>
                    <a:pt x="687" y="474"/>
                  </a:cubicBezTo>
                  <a:cubicBezTo>
                    <a:pt x="697" y="459"/>
                    <a:pt x="704" y="445"/>
                    <a:pt x="706" y="438"/>
                  </a:cubicBezTo>
                  <a:cubicBezTo>
                    <a:pt x="710" y="426"/>
                    <a:pt x="712" y="423"/>
                    <a:pt x="713" y="414"/>
                  </a:cubicBezTo>
                  <a:cubicBezTo>
                    <a:pt x="726" y="416"/>
                    <a:pt x="735" y="418"/>
                    <a:pt x="752" y="420"/>
                  </a:cubicBezTo>
                  <a:cubicBezTo>
                    <a:pt x="768" y="422"/>
                    <a:pt x="793" y="427"/>
                    <a:pt x="816" y="430"/>
                  </a:cubicBezTo>
                  <a:moveTo>
                    <a:pt x="1084" y="383"/>
                  </a:moveTo>
                  <a:cubicBezTo>
                    <a:pt x="1085" y="388"/>
                    <a:pt x="1074" y="400"/>
                    <a:pt x="1061" y="403"/>
                  </a:cubicBezTo>
                  <a:cubicBezTo>
                    <a:pt x="1045" y="407"/>
                    <a:pt x="1032" y="404"/>
                    <a:pt x="1021" y="398"/>
                  </a:cubicBezTo>
                  <a:cubicBezTo>
                    <a:pt x="1022" y="409"/>
                    <a:pt x="1041" y="414"/>
                    <a:pt x="1055" y="411"/>
                  </a:cubicBezTo>
                  <a:cubicBezTo>
                    <a:pt x="1047" y="422"/>
                    <a:pt x="1023" y="429"/>
                    <a:pt x="1006" y="428"/>
                  </a:cubicBezTo>
                  <a:cubicBezTo>
                    <a:pt x="987" y="428"/>
                    <a:pt x="975" y="422"/>
                    <a:pt x="958" y="412"/>
                  </a:cubicBezTo>
                  <a:cubicBezTo>
                    <a:pt x="956" y="423"/>
                    <a:pt x="977" y="433"/>
                    <a:pt x="993" y="434"/>
                  </a:cubicBezTo>
                  <a:cubicBezTo>
                    <a:pt x="963" y="450"/>
                    <a:pt x="929" y="438"/>
                    <a:pt x="925" y="437"/>
                  </a:cubicBezTo>
                  <a:cubicBezTo>
                    <a:pt x="917" y="435"/>
                    <a:pt x="905" y="430"/>
                    <a:pt x="898" y="423"/>
                  </a:cubicBezTo>
                  <a:cubicBezTo>
                    <a:pt x="898" y="432"/>
                    <a:pt x="910" y="439"/>
                    <a:pt x="920" y="441"/>
                  </a:cubicBezTo>
                  <a:cubicBezTo>
                    <a:pt x="900" y="451"/>
                    <a:pt x="875" y="440"/>
                    <a:pt x="866" y="424"/>
                  </a:cubicBezTo>
                  <a:cubicBezTo>
                    <a:pt x="898" y="415"/>
                    <a:pt x="922" y="406"/>
                    <a:pt x="955" y="398"/>
                  </a:cubicBezTo>
                  <a:cubicBezTo>
                    <a:pt x="987" y="403"/>
                    <a:pt x="1017" y="390"/>
                    <a:pt x="1029" y="376"/>
                  </a:cubicBezTo>
                  <a:cubicBezTo>
                    <a:pt x="1033" y="371"/>
                    <a:pt x="1037" y="364"/>
                    <a:pt x="1037" y="362"/>
                  </a:cubicBezTo>
                  <a:cubicBezTo>
                    <a:pt x="1040" y="361"/>
                    <a:pt x="1044" y="362"/>
                    <a:pt x="1047" y="363"/>
                  </a:cubicBezTo>
                  <a:cubicBezTo>
                    <a:pt x="1050" y="364"/>
                    <a:pt x="1081" y="371"/>
                    <a:pt x="1084" y="383"/>
                  </a:cubicBezTo>
                  <a:moveTo>
                    <a:pt x="306" y="378"/>
                  </a:moveTo>
                  <a:cubicBezTo>
                    <a:pt x="310" y="375"/>
                    <a:pt x="321" y="372"/>
                    <a:pt x="331" y="374"/>
                  </a:cubicBezTo>
                  <a:cubicBezTo>
                    <a:pt x="342" y="375"/>
                    <a:pt x="361" y="380"/>
                    <a:pt x="375" y="390"/>
                  </a:cubicBezTo>
                  <a:cubicBezTo>
                    <a:pt x="404" y="400"/>
                    <a:pt x="427" y="420"/>
                    <a:pt x="456" y="429"/>
                  </a:cubicBezTo>
                  <a:cubicBezTo>
                    <a:pt x="457" y="426"/>
                    <a:pt x="454" y="424"/>
                    <a:pt x="452" y="422"/>
                  </a:cubicBezTo>
                  <a:cubicBezTo>
                    <a:pt x="470" y="408"/>
                    <a:pt x="489" y="396"/>
                    <a:pt x="510" y="387"/>
                  </a:cubicBezTo>
                  <a:cubicBezTo>
                    <a:pt x="523" y="372"/>
                    <a:pt x="540" y="356"/>
                    <a:pt x="562" y="359"/>
                  </a:cubicBezTo>
                  <a:cubicBezTo>
                    <a:pt x="567" y="359"/>
                    <a:pt x="567" y="359"/>
                    <a:pt x="567" y="359"/>
                  </a:cubicBezTo>
                  <a:cubicBezTo>
                    <a:pt x="567" y="359"/>
                    <a:pt x="567" y="364"/>
                    <a:pt x="567" y="366"/>
                  </a:cubicBezTo>
                  <a:cubicBezTo>
                    <a:pt x="566" y="377"/>
                    <a:pt x="560" y="388"/>
                    <a:pt x="554" y="403"/>
                  </a:cubicBezTo>
                  <a:cubicBezTo>
                    <a:pt x="554" y="403"/>
                    <a:pt x="536" y="410"/>
                    <a:pt x="528" y="415"/>
                  </a:cubicBezTo>
                  <a:cubicBezTo>
                    <a:pt x="521" y="419"/>
                    <a:pt x="459" y="456"/>
                    <a:pt x="459" y="456"/>
                  </a:cubicBezTo>
                  <a:cubicBezTo>
                    <a:pt x="441" y="470"/>
                    <a:pt x="433" y="454"/>
                    <a:pt x="415" y="442"/>
                  </a:cubicBezTo>
                  <a:cubicBezTo>
                    <a:pt x="393" y="431"/>
                    <a:pt x="372" y="420"/>
                    <a:pt x="353" y="403"/>
                  </a:cubicBezTo>
                  <a:cubicBezTo>
                    <a:pt x="353" y="400"/>
                    <a:pt x="359" y="402"/>
                    <a:pt x="356" y="399"/>
                  </a:cubicBezTo>
                  <a:cubicBezTo>
                    <a:pt x="346" y="400"/>
                    <a:pt x="338" y="404"/>
                    <a:pt x="329" y="406"/>
                  </a:cubicBezTo>
                  <a:cubicBezTo>
                    <a:pt x="325" y="408"/>
                    <a:pt x="315" y="411"/>
                    <a:pt x="312" y="405"/>
                  </a:cubicBezTo>
                  <a:cubicBezTo>
                    <a:pt x="317" y="404"/>
                    <a:pt x="317" y="404"/>
                    <a:pt x="317" y="404"/>
                  </a:cubicBezTo>
                  <a:cubicBezTo>
                    <a:pt x="322" y="400"/>
                    <a:pt x="324" y="393"/>
                    <a:pt x="334" y="390"/>
                  </a:cubicBezTo>
                  <a:cubicBezTo>
                    <a:pt x="327" y="384"/>
                    <a:pt x="314" y="381"/>
                    <a:pt x="304" y="381"/>
                  </a:cubicBezTo>
                  <a:lnTo>
                    <a:pt x="306" y="378"/>
                  </a:lnTo>
                  <a:close/>
                  <a:moveTo>
                    <a:pt x="999" y="340"/>
                  </a:moveTo>
                  <a:cubicBezTo>
                    <a:pt x="998" y="351"/>
                    <a:pt x="986" y="353"/>
                    <a:pt x="981" y="362"/>
                  </a:cubicBezTo>
                  <a:cubicBezTo>
                    <a:pt x="975" y="367"/>
                    <a:pt x="975" y="367"/>
                    <a:pt x="975" y="367"/>
                  </a:cubicBezTo>
                  <a:cubicBezTo>
                    <a:pt x="980" y="366"/>
                    <a:pt x="986" y="363"/>
                    <a:pt x="990" y="358"/>
                  </a:cubicBezTo>
                  <a:cubicBezTo>
                    <a:pt x="999" y="356"/>
                    <a:pt x="1027" y="350"/>
                    <a:pt x="1028" y="355"/>
                  </a:cubicBezTo>
                  <a:cubicBezTo>
                    <a:pt x="1029" y="361"/>
                    <a:pt x="1027" y="366"/>
                    <a:pt x="1018" y="372"/>
                  </a:cubicBezTo>
                  <a:cubicBezTo>
                    <a:pt x="1010" y="378"/>
                    <a:pt x="980" y="390"/>
                    <a:pt x="959" y="387"/>
                  </a:cubicBezTo>
                  <a:cubicBezTo>
                    <a:pt x="947" y="386"/>
                    <a:pt x="935" y="390"/>
                    <a:pt x="924" y="392"/>
                  </a:cubicBezTo>
                  <a:cubicBezTo>
                    <a:pt x="865" y="410"/>
                    <a:pt x="865" y="410"/>
                    <a:pt x="865" y="410"/>
                  </a:cubicBezTo>
                  <a:cubicBezTo>
                    <a:pt x="845" y="415"/>
                    <a:pt x="821" y="418"/>
                    <a:pt x="799" y="412"/>
                  </a:cubicBezTo>
                  <a:cubicBezTo>
                    <a:pt x="766" y="406"/>
                    <a:pt x="734" y="398"/>
                    <a:pt x="700" y="400"/>
                  </a:cubicBezTo>
                  <a:cubicBezTo>
                    <a:pt x="696" y="400"/>
                    <a:pt x="691" y="403"/>
                    <a:pt x="688" y="408"/>
                  </a:cubicBezTo>
                  <a:cubicBezTo>
                    <a:pt x="692" y="407"/>
                    <a:pt x="697" y="405"/>
                    <a:pt x="701" y="408"/>
                  </a:cubicBezTo>
                  <a:cubicBezTo>
                    <a:pt x="700" y="412"/>
                    <a:pt x="700" y="437"/>
                    <a:pt x="690" y="446"/>
                  </a:cubicBezTo>
                  <a:cubicBezTo>
                    <a:pt x="688" y="443"/>
                    <a:pt x="687" y="439"/>
                    <a:pt x="685" y="435"/>
                  </a:cubicBezTo>
                  <a:cubicBezTo>
                    <a:pt x="684" y="431"/>
                    <a:pt x="670" y="368"/>
                    <a:pt x="697" y="349"/>
                  </a:cubicBezTo>
                  <a:cubicBezTo>
                    <a:pt x="713" y="344"/>
                    <a:pt x="735" y="353"/>
                    <a:pt x="740" y="356"/>
                  </a:cubicBezTo>
                  <a:cubicBezTo>
                    <a:pt x="761" y="368"/>
                    <a:pt x="797" y="374"/>
                    <a:pt x="825" y="385"/>
                  </a:cubicBezTo>
                  <a:cubicBezTo>
                    <a:pt x="837" y="383"/>
                    <a:pt x="849" y="379"/>
                    <a:pt x="861" y="378"/>
                  </a:cubicBezTo>
                  <a:cubicBezTo>
                    <a:pt x="945" y="367"/>
                    <a:pt x="945" y="367"/>
                    <a:pt x="945" y="367"/>
                  </a:cubicBezTo>
                  <a:cubicBezTo>
                    <a:pt x="960" y="369"/>
                    <a:pt x="962" y="350"/>
                    <a:pt x="975" y="349"/>
                  </a:cubicBezTo>
                  <a:cubicBezTo>
                    <a:pt x="984" y="349"/>
                    <a:pt x="989" y="343"/>
                    <a:pt x="996" y="339"/>
                  </a:cubicBezTo>
                  <a:cubicBezTo>
                    <a:pt x="997" y="338"/>
                    <a:pt x="999" y="338"/>
                    <a:pt x="999" y="340"/>
                  </a:cubicBezTo>
                  <a:moveTo>
                    <a:pt x="143" y="129"/>
                  </a:moveTo>
                  <a:cubicBezTo>
                    <a:pt x="216" y="34"/>
                    <a:pt x="216" y="34"/>
                    <a:pt x="216" y="34"/>
                  </a:cubicBezTo>
                  <a:cubicBezTo>
                    <a:pt x="242" y="71"/>
                    <a:pt x="284" y="73"/>
                    <a:pt x="326" y="75"/>
                  </a:cubicBezTo>
                  <a:cubicBezTo>
                    <a:pt x="354" y="72"/>
                    <a:pt x="354" y="72"/>
                    <a:pt x="354" y="72"/>
                  </a:cubicBezTo>
                  <a:cubicBezTo>
                    <a:pt x="473" y="53"/>
                    <a:pt x="473" y="53"/>
                    <a:pt x="473" y="53"/>
                  </a:cubicBezTo>
                  <a:cubicBezTo>
                    <a:pt x="554" y="44"/>
                    <a:pt x="554" y="44"/>
                    <a:pt x="554" y="44"/>
                  </a:cubicBezTo>
                  <a:cubicBezTo>
                    <a:pt x="631" y="35"/>
                    <a:pt x="709" y="47"/>
                    <a:pt x="782" y="57"/>
                  </a:cubicBezTo>
                  <a:cubicBezTo>
                    <a:pt x="889" y="75"/>
                    <a:pt x="889" y="75"/>
                    <a:pt x="889" y="75"/>
                  </a:cubicBezTo>
                  <a:cubicBezTo>
                    <a:pt x="934" y="78"/>
                    <a:pt x="982" y="77"/>
                    <a:pt x="1012" y="43"/>
                  </a:cubicBezTo>
                  <a:cubicBezTo>
                    <a:pt x="1018" y="37"/>
                    <a:pt x="1018" y="37"/>
                    <a:pt x="1018" y="37"/>
                  </a:cubicBezTo>
                  <a:cubicBezTo>
                    <a:pt x="1086" y="126"/>
                    <a:pt x="1086" y="126"/>
                    <a:pt x="1086" y="126"/>
                  </a:cubicBezTo>
                  <a:cubicBezTo>
                    <a:pt x="1086" y="126"/>
                    <a:pt x="1086" y="126"/>
                    <a:pt x="1086" y="126"/>
                  </a:cubicBezTo>
                  <a:cubicBezTo>
                    <a:pt x="1084" y="127"/>
                    <a:pt x="1082" y="128"/>
                    <a:pt x="1079" y="129"/>
                  </a:cubicBezTo>
                  <a:cubicBezTo>
                    <a:pt x="1071" y="132"/>
                    <a:pt x="1061" y="135"/>
                    <a:pt x="1052" y="139"/>
                  </a:cubicBezTo>
                  <a:cubicBezTo>
                    <a:pt x="1050" y="139"/>
                    <a:pt x="1049" y="140"/>
                    <a:pt x="1048" y="140"/>
                  </a:cubicBezTo>
                  <a:cubicBezTo>
                    <a:pt x="1047" y="140"/>
                    <a:pt x="1047" y="140"/>
                    <a:pt x="1047" y="140"/>
                  </a:cubicBezTo>
                  <a:cubicBezTo>
                    <a:pt x="1012" y="95"/>
                    <a:pt x="1012" y="95"/>
                    <a:pt x="1012" y="95"/>
                  </a:cubicBezTo>
                  <a:cubicBezTo>
                    <a:pt x="977" y="115"/>
                    <a:pt x="932" y="118"/>
                    <a:pt x="889" y="115"/>
                  </a:cubicBezTo>
                  <a:cubicBezTo>
                    <a:pt x="827" y="105"/>
                    <a:pt x="827" y="105"/>
                    <a:pt x="827" y="105"/>
                  </a:cubicBezTo>
                  <a:cubicBezTo>
                    <a:pt x="750" y="93"/>
                    <a:pt x="750" y="93"/>
                    <a:pt x="750" y="93"/>
                  </a:cubicBezTo>
                  <a:cubicBezTo>
                    <a:pt x="669" y="83"/>
                    <a:pt x="669" y="83"/>
                    <a:pt x="669" y="83"/>
                  </a:cubicBezTo>
                  <a:cubicBezTo>
                    <a:pt x="620" y="79"/>
                    <a:pt x="570" y="81"/>
                    <a:pt x="522" y="87"/>
                  </a:cubicBezTo>
                  <a:cubicBezTo>
                    <a:pt x="454" y="96"/>
                    <a:pt x="454" y="96"/>
                    <a:pt x="454" y="96"/>
                  </a:cubicBezTo>
                  <a:cubicBezTo>
                    <a:pt x="341" y="113"/>
                    <a:pt x="341" y="113"/>
                    <a:pt x="341" y="113"/>
                  </a:cubicBezTo>
                  <a:cubicBezTo>
                    <a:pt x="298" y="117"/>
                    <a:pt x="256" y="112"/>
                    <a:pt x="221" y="92"/>
                  </a:cubicBezTo>
                  <a:cubicBezTo>
                    <a:pt x="186" y="138"/>
                    <a:pt x="186" y="138"/>
                    <a:pt x="186" y="138"/>
                  </a:cubicBezTo>
                  <a:cubicBezTo>
                    <a:pt x="181" y="137"/>
                    <a:pt x="177" y="136"/>
                    <a:pt x="172" y="135"/>
                  </a:cubicBezTo>
                  <a:cubicBezTo>
                    <a:pt x="161" y="133"/>
                    <a:pt x="152" y="131"/>
                    <a:pt x="143" y="129"/>
                  </a:cubicBezTo>
                  <a:moveTo>
                    <a:pt x="1254" y="120"/>
                  </a:moveTo>
                  <a:cubicBezTo>
                    <a:pt x="1259" y="111"/>
                    <a:pt x="1265" y="101"/>
                    <a:pt x="1270" y="88"/>
                  </a:cubicBezTo>
                  <a:cubicBezTo>
                    <a:pt x="1281" y="63"/>
                    <a:pt x="1281" y="63"/>
                    <a:pt x="1281" y="63"/>
                  </a:cubicBezTo>
                  <a:cubicBezTo>
                    <a:pt x="1254" y="68"/>
                    <a:pt x="1254" y="68"/>
                    <a:pt x="1254" y="68"/>
                  </a:cubicBezTo>
                  <a:cubicBezTo>
                    <a:pt x="1233" y="73"/>
                    <a:pt x="1208" y="80"/>
                    <a:pt x="1177" y="92"/>
                  </a:cubicBezTo>
                  <a:cubicBezTo>
                    <a:pt x="1172" y="93"/>
                    <a:pt x="1167" y="95"/>
                    <a:pt x="1160" y="98"/>
                  </a:cubicBezTo>
                  <a:cubicBezTo>
                    <a:pt x="1139" y="105"/>
                    <a:pt x="1119" y="113"/>
                    <a:pt x="1104" y="118"/>
                  </a:cubicBezTo>
                  <a:cubicBezTo>
                    <a:pt x="1018" y="5"/>
                    <a:pt x="1018" y="5"/>
                    <a:pt x="1018" y="5"/>
                  </a:cubicBezTo>
                  <a:cubicBezTo>
                    <a:pt x="1005" y="22"/>
                    <a:pt x="1005" y="22"/>
                    <a:pt x="1005" y="22"/>
                  </a:cubicBezTo>
                  <a:cubicBezTo>
                    <a:pt x="1002" y="26"/>
                    <a:pt x="999" y="30"/>
                    <a:pt x="995" y="33"/>
                  </a:cubicBezTo>
                  <a:cubicBezTo>
                    <a:pt x="978" y="49"/>
                    <a:pt x="955" y="56"/>
                    <a:pt x="921" y="56"/>
                  </a:cubicBezTo>
                  <a:cubicBezTo>
                    <a:pt x="907" y="56"/>
                    <a:pt x="894" y="55"/>
                    <a:pt x="883" y="54"/>
                  </a:cubicBezTo>
                  <a:cubicBezTo>
                    <a:pt x="804" y="41"/>
                    <a:pt x="804" y="41"/>
                    <a:pt x="804" y="41"/>
                  </a:cubicBezTo>
                  <a:cubicBezTo>
                    <a:pt x="803" y="41"/>
                    <a:pt x="739" y="31"/>
                    <a:pt x="739" y="31"/>
                  </a:cubicBezTo>
                  <a:cubicBezTo>
                    <a:pt x="694" y="25"/>
                    <a:pt x="651" y="22"/>
                    <a:pt x="611" y="22"/>
                  </a:cubicBezTo>
                  <a:cubicBezTo>
                    <a:pt x="589" y="22"/>
                    <a:pt x="568" y="23"/>
                    <a:pt x="548" y="25"/>
                  </a:cubicBezTo>
                  <a:cubicBezTo>
                    <a:pt x="548" y="25"/>
                    <a:pt x="548" y="25"/>
                    <a:pt x="548" y="25"/>
                  </a:cubicBezTo>
                  <a:cubicBezTo>
                    <a:pt x="546" y="25"/>
                    <a:pt x="536" y="26"/>
                    <a:pt x="472" y="34"/>
                  </a:cubicBezTo>
                  <a:cubicBezTo>
                    <a:pt x="471" y="34"/>
                    <a:pt x="381" y="48"/>
                    <a:pt x="381" y="48"/>
                  </a:cubicBezTo>
                  <a:cubicBezTo>
                    <a:pt x="353" y="53"/>
                    <a:pt x="332" y="55"/>
                    <a:pt x="314" y="55"/>
                  </a:cubicBezTo>
                  <a:cubicBezTo>
                    <a:pt x="270" y="55"/>
                    <a:pt x="241" y="42"/>
                    <a:pt x="225" y="15"/>
                  </a:cubicBezTo>
                  <a:cubicBezTo>
                    <a:pt x="217" y="0"/>
                    <a:pt x="217" y="0"/>
                    <a:pt x="217" y="0"/>
                  </a:cubicBezTo>
                  <a:cubicBezTo>
                    <a:pt x="123" y="123"/>
                    <a:pt x="123" y="123"/>
                    <a:pt x="123" y="123"/>
                  </a:cubicBezTo>
                  <a:cubicBezTo>
                    <a:pt x="115" y="121"/>
                    <a:pt x="106" y="118"/>
                    <a:pt x="98" y="115"/>
                  </a:cubicBezTo>
                  <a:cubicBezTo>
                    <a:pt x="77" y="108"/>
                    <a:pt x="77" y="108"/>
                    <a:pt x="77" y="108"/>
                  </a:cubicBezTo>
                  <a:cubicBezTo>
                    <a:pt x="79" y="130"/>
                    <a:pt x="79" y="130"/>
                    <a:pt x="79" y="130"/>
                  </a:cubicBezTo>
                  <a:cubicBezTo>
                    <a:pt x="80" y="142"/>
                    <a:pt x="85" y="153"/>
                    <a:pt x="92" y="163"/>
                  </a:cubicBezTo>
                  <a:cubicBezTo>
                    <a:pt x="0" y="283"/>
                    <a:pt x="0" y="283"/>
                    <a:pt x="0" y="283"/>
                  </a:cubicBezTo>
                  <a:cubicBezTo>
                    <a:pt x="10" y="292"/>
                    <a:pt x="10" y="292"/>
                    <a:pt x="10" y="292"/>
                  </a:cubicBezTo>
                  <a:cubicBezTo>
                    <a:pt x="10" y="293"/>
                    <a:pt x="10" y="293"/>
                    <a:pt x="10" y="293"/>
                  </a:cubicBezTo>
                  <a:cubicBezTo>
                    <a:pt x="51" y="323"/>
                    <a:pt x="69" y="369"/>
                    <a:pt x="69" y="441"/>
                  </a:cubicBezTo>
                  <a:cubicBezTo>
                    <a:pt x="69" y="462"/>
                    <a:pt x="68" y="483"/>
                    <a:pt x="67" y="499"/>
                  </a:cubicBezTo>
                  <a:cubicBezTo>
                    <a:pt x="67" y="499"/>
                    <a:pt x="67" y="499"/>
                    <a:pt x="67" y="499"/>
                  </a:cubicBezTo>
                  <a:cubicBezTo>
                    <a:pt x="66" y="501"/>
                    <a:pt x="65" y="507"/>
                    <a:pt x="64" y="518"/>
                  </a:cubicBezTo>
                  <a:cubicBezTo>
                    <a:pt x="45" y="627"/>
                    <a:pt x="45" y="627"/>
                    <a:pt x="45" y="627"/>
                  </a:cubicBezTo>
                  <a:cubicBezTo>
                    <a:pt x="45" y="628"/>
                    <a:pt x="39" y="673"/>
                    <a:pt x="36" y="696"/>
                  </a:cubicBezTo>
                  <a:cubicBezTo>
                    <a:pt x="32" y="731"/>
                    <a:pt x="30" y="765"/>
                    <a:pt x="30" y="797"/>
                  </a:cubicBezTo>
                  <a:cubicBezTo>
                    <a:pt x="30" y="806"/>
                    <a:pt x="30" y="815"/>
                    <a:pt x="31" y="824"/>
                  </a:cubicBezTo>
                  <a:cubicBezTo>
                    <a:pt x="36" y="1041"/>
                    <a:pt x="166" y="1214"/>
                    <a:pt x="378" y="1287"/>
                  </a:cubicBezTo>
                  <a:cubicBezTo>
                    <a:pt x="378" y="1287"/>
                    <a:pt x="378" y="1287"/>
                    <a:pt x="378" y="1287"/>
                  </a:cubicBezTo>
                  <a:cubicBezTo>
                    <a:pt x="380" y="1288"/>
                    <a:pt x="383" y="1289"/>
                    <a:pt x="387" y="1290"/>
                  </a:cubicBezTo>
                  <a:cubicBezTo>
                    <a:pt x="387" y="1290"/>
                    <a:pt x="420" y="1303"/>
                    <a:pt x="420" y="1303"/>
                  </a:cubicBezTo>
                  <a:cubicBezTo>
                    <a:pt x="425" y="1305"/>
                    <a:pt x="425" y="1305"/>
                    <a:pt x="425" y="1305"/>
                  </a:cubicBezTo>
                  <a:cubicBezTo>
                    <a:pt x="488" y="1331"/>
                    <a:pt x="552" y="1359"/>
                    <a:pt x="604" y="1411"/>
                  </a:cubicBezTo>
                  <a:cubicBezTo>
                    <a:pt x="612" y="1419"/>
                    <a:pt x="612" y="1419"/>
                    <a:pt x="612" y="1419"/>
                  </a:cubicBezTo>
                  <a:cubicBezTo>
                    <a:pt x="621" y="1410"/>
                    <a:pt x="621" y="1410"/>
                    <a:pt x="621" y="1410"/>
                  </a:cubicBezTo>
                  <a:cubicBezTo>
                    <a:pt x="623" y="1408"/>
                    <a:pt x="623" y="1408"/>
                    <a:pt x="623" y="1408"/>
                  </a:cubicBezTo>
                  <a:cubicBezTo>
                    <a:pt x="623" y="1408"/>
                    <a:pt x="624" y="1406"/>
                    <a:pt x="625" y="1405"/>
                  </a:cubicBezTo>
                  <a:cubicBezTo>
                    <a:pt x="689" y="1348"/>
                    <a:pt x="764" y="1319"/>
                    <a:pt x="848" y="1288"/>
                  </a:cubicBezTo>
                  <a:cubicBezTo>
                    <a:pt x="1000" y="1234"/>
                    <a:pt x="1056" y="1167"/>
                    <a:pt x="1096" y="1117"/>
                  </a:cubicBezTo>
                  <a:cubicBezTo>
                    <a:pt x="1097" y="1115"/>
                    <a:pt x="1097" y="1115"/>
                    <a:pt x="1097" y="1115"/>
                  </a:cubicBezTo>
                  <a:cubicBezTo>
                    <a:pt x="1160" y="1042"/>
                    <a:pt x="1199" y="925"/>
                    <a:pt x="1199" y="809"/>
                  </a:cubicBezTo>
                  <a:cubicBezTo>
                    <a:pt x="1199" y="806"/>
                    <a:pt x="1199" y="803"/>
                    <a:pt x="1199" y="800"/>
                  </a:cubicBezTo>
                  <a:cubicBezTo>
                    <a:pt x="1199" y="800"/>
                    <a:pt x="1199" y="800"/>
                    <a:pt x="1196" y="728"/>
                  </a:cubicBezTo>
                  <a:cubicBezTo>
                    <a:pt x="1196" y="727"/>
                    <a:pt x="1191" y="677"/>
                    <a:pt x="1188" y="651"/>
                  </a:cubicBezTo>
                  <a:cubicBezTo>
                    <a:pt x="1188" y="650"/>
                    <a:pt x="1188" y="650"/>
                    <a:pt x="1176" y="579"/>
                  </a:cubicBezTo>
                  <a:cubicBezTo>
                    <a:pt x="1165" y="510"/>
                    <a:pt x="1165" y="510"/>
                    <a:pt x="1165" y="510"/>
                  </a:cubicBezTo>
                  <a:cubicBezTo>
                    <a:pt x="1163" y="492"/>
                    <a:pt x="1162" y="474"/>
                    <a:pt x="1162" y="458"/>
                  </a:cubicBezTo>
                  <a:cubicBezTo>
                    <a:pt x="1162" y="454"/>
                    <a:pt x="1162" y="450"/>
                    <a:pt x="1162" y="446"/>
                  </a:cubicBezTo>
                  <a:cubicBezTo>
                    <a:pt x="1162" y="444"/>
                    <a:pt x="1162" y="444"/>
                    <a:pt x="1162" y="444"/>
                  </a:cubicBezTo>
                  <a:cubicBezTo>
                    <a:pt x="1162" y="375"/>
                    <a:pt x="1182" y="326"/>
                    <a:pt x="1224" y="295"/>
                  </a:cubicBezTo>
                  <a:cubicBezTo>
                    <a:pt x="1233" y="288"/>
                    <a:pt x="1233" y="288"/>
                    <a:pt x="1233" y="288"/>
                  </a:cubicBezTo>
                  <a:cubicBezTo>
                    <a:pt x="1210" y="258"/>
                    <a:pt x="1210" y="258"/>
                    <a:pt x="1210" y="258"/>
                  </a:cubicBezTo>
                  <a:cubicBezTo>
                    <a:pt x="1217" y="251"/>
                    <a:pt x="1221" y="244"/>
                    <a:pt x="1224" y="238"/>
                  </a:cubicBezTo>
                  <a:cubicBezTo>
                    <a:pt x="1228" y="229"/>
                    <a:pt x="1229" y="213"/>
                    <a:pt x="1223" y="203"/>
                  </a:cubicBezTo>
                  <a:cubicBezTo>
                    <a:pt x="1223" y="203"/>
                    <a:pt x="1223" y="203"/>
                    <a:pt x="1222" y="203"/>
                  </a:cubicBezTo>
                  <a:cubicBezTo>
                    <a:pt x="1244" y="187"/>
                    <a:pt x="1266" y="152"/>
                    <a:pt x="1272" y="140"/>
                  </a:cubicBezTo>
                  <a:cubicBezTo>
                    <a:pt x="1290" y="105"/>
                    <a:pt x="1290" y="105"/>
                    <a:pt x="1290" y="105"/>
                  </a:cubicBezTo>
                  <a:cubicBezTo>
                    <a:pt x="1290" y="105"/>
                    <a:pt x="1254" y="120"/>
                    <a:pt x="1254" y="120"/>
                  </a:cubicBezTo>
                  <a:moveTo>
                    <a:pt x="1201" y="277"/>
                  </a:moveTo>
                  <a:cubicBezTo>
                    <a:pt x="1201" y="277"/>
                    <a:pt x="1201" y="277"/>
                    <a:pt x="1201" y="277"/>
                  </a:cubicBezTo>
                  <a:cubicBezTo>
                    <a:pt x="1201" y="277"/>
                    <a:pt x="1201" y="277"/>
                    <a:pt x="1201" y="277"/>
                  </a:cubicBezTo>
                  <a:moveTo>
                    <a:pt x="1201" y="277"/>
                  </a:moveTo>
                  <a:cubicBezTo>
                    <a:pt x="1200" y="275"/>
                    <a:pt x="1199" y="274"/>
                    <a:pt x="1198" y="274"/>
                  </a:cubicBezTo>
                  <a:cubicBezTo>
                    <a:pt x="1199" y="274"/>
                    <a:pt x="1200" y="275"/>
                    <a:pt x="1201" y="277"/>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60" name="Freeform 34">
              <a:extLst>
                <a:ext uri="{FF2B5EF4-FFF2-40B4-BE49-F238E27FC236}">
                  <a16:creationId xmlns:a16="http://schemas.microsoft.com/office/drawing/2014/main" id="{E2C57738-1257-4C3A-A7FA-EA653FB70DF0}"/>
                </a:ext>
              </a:extLst>
            </p:cNvPr>
            <p:cNvSpPr>
              <a:spLocks/>
            </p:cNvSpPr>
            <p:nvPr userDrawn="1"/>
          </p:nvSpPr>
          <p:spPr bwMode="auto">
            <a:xfrm>
              <a:off x="3372" y="2167"/>
              <a:ext cx="82" cy="78"/>
            </a:xfrm>
            <a:custGeom>
              <a:avLst/>
              <a:gdLst>
                <a:gd name="T0" fmla="*/ 71 w 121"/>
                <a:gd name="T1" fmla="*/ 25 h 115"/>
                <a:gd name="T2" fmla="*/ 121 w 121"/>
                <a:gd name="T3" fmla="*/ 0 h 115"/>
                <a:gd name="T4" fmla="*/ 121 w 121"/>
                <a:gd name="T5" fmla="*/ 115 h 115"/>
                <a:gd name="T6" fmla="*/ 8 w 121"/>
                <a:gd name="T7" fmla="*/ 80 h 115"/>
                <a:gd name="T8" fmla="*/ 6 w 121"/>
                <a:gd name="T9" fmla="*/ 78 h 115"/>
                <a:gd name="T10" fmla="*/ 0 w 121"/>
                <a:gd name="T11" fmla="*/ 65 h 115"/>
                <a:gd name="T12" fmla="*/ 1 w 121"/>
                <a:gd name="T13" fmla="*/ 59 h 115"/>
                <a:gd name="T14" fmla="*/ 47 w 121"/>
                <a:gd name="T15" fmla="*/ 32 h 115"/>
                <a:gd name="T16" fmla="*/ 61 w 121"/>
                <a:gd name="T17" fmla="*/ 28 h 115"/>
                <a:gd name="T18" fmla="*/ 71 w 121"/>
                <a:gd name="T19" fmla="*/ 2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15">
                  <a:moveTo>
                    <a:pt x="71" y="25"/>
                  </a:moveTo>
                  <a:cubicBezTo>
                    <a:pt x="89" y="20"/>
                    <a:pt x="107" y="14"/>
                    <a:pt x="121" y="0"/>
                  </a:cubicBezTo>
                  <a:cubicBezTo>
                    <a:pt x="121" y="8"/>
                    <a:pt x="121" y="111"/>
                    <a:pt x="121" y="115"/>
                  </a:cubicBezTo>
                  <a:cubicBezTo>
                    <a:pt x="83" y="114"/>
                    <a:pt x="40" y="109"/>
                    <a:pt x="8" y="80"/>
                  </a:cubicBezTo>
                  <a:cubicBezTo>
                    <a:pt x="8" y="80"/>
                    <a:pt x="6" y="78"/>
                    <a:pt x="6" y="78"/>
                  </a:cubicBezTo>
                  <a:cubicBezTo>
                    <a:pt x="3" y="73"/>
                    <a:pt x="0" y="70"/>
                    <a:pt x="0" y="65"/>
                  </a:cubicBezTo>
                  <a:cubicBezTo>
                    <a:pt x="0" y="63"/>
                    <a:pt x="0" y="61"/>
                    <a:pt x="1" y="59"/>
                  </a:cubicBezTo>
                  <a:cubicBezTo>
                    <a:pt x="10" y="42"/>
                    <a:pt x="29" y="37"/>
                    <a:pt x="47" y="32"/>
                  </a:cubicBezTo>
                  <a:cubicBezTo>
                    <a:pt x="61" y="28"/>
                    <a:pt x="61" y="28"/>
                    <a:pt x="61" y="28"/>
                  </a:cubicBezTo>
                  <a:cubicBezTo>
                    <a:pt x="61" y="28"/>
                    <a:pt x="71" y="25"/>
                    <a:pt x="71" y="2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61" name="Freeform 35">
              <a:extLst>
                <a:ext uri="{FF2B5EF4-FFF2-40B4-BE49-F238E27FC236}">
                  <a16:creationId xmlns:a16="http://schemas.microsoft.com/office/drawing/2014/main" id="{84FF9AB7-2451-4AD8-B43A-265371D37D1D}"/>
                </a:ext>
              </a:extLst>
            </p:cNvPr>
            <p:cNvSpPr>
              <a:spLocks/>
            </p:cNvSpPr>
            <p:nvPr userDrawn="1"/>
          </p:nvSpPr>
          <p:spPr bwMode="auto">
            <a:xfrm>
              <a:off x="4222" y="2172"/>
              <a:ext cx="81" cy="75"/>
            </a:xfrm>
            <a:custGeom>
              <a:avLst/>
              <a:gdLst>
                <a:gd name="T0" fmla="*/ 0 w 120"/>
                <a:gd name="T1" fmla="*/ 0 h 111"/>
                <a:gd name="T2" fmla="*/ 60 w 120"/>
                <a:gd name="T3" fmla="*/ 27 h 111"/>
                <a:gd name="T4" fmla="*/ 113 w 120"/>
                <a:gd name="T5" fmla="*/ 49 h 111"/>
                <a:gd name="T6" fmla="*/ 120 w 120"/>
                <a:gd name="T7" fmla="*/ 61 h 111"/>
                <a:gd name="T8" fmla="*/ 119 w 120"/>
                <a:gd name="T9" fmla="*/ 67 h 111"/>
                <a:gd name="T10" fmla="*/ 68 w 120"/>
                <a:gd name="T11" fmla="*/ 101 h 111"/>
                <a:gd name="T12" fmla="*/ 0 w 120"/>
                <a:gd name="T13" fmla="*/ 111 h 111"/>
                <a:gd name="T14" fmla="*/ 0 w 120"/>
                <a:gd name="T15" fmla="*/ 0 h 1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0" h="111">
                  <a:moveTo>
                    <a:pt x="0" y="0"/>
                  </a:moveTo>
                  <a:cubicBezTo>
                    <a:pt x="17" y="15"/>
                    <a:pt x="39" y="21"/>
                    <a:pt x="60" y="27"/>
                  </a:cubicBezTo>
                  <a:cubicBezTo>
                    <a:pt x="78" y="32"/>
                    <a:pt x="97" y="38"/>
                    <a:pt x="113" y="49"/>
                  </a:cubicBezTo>
                  <a:cubicBezTo>
                    <a:pt x="118" y="54"/>
                    <a:pt x="120" y="57"/>
                    <a:pt x="120" y="61"/>
                  </a:cubicBezTo>
                  <a:cubicBezTo>
                    <a:pt x="120" y="63"/>
                    <a:pt x="120" y="65"/>
                    <a:pt x="119" y="67"/>
                  </a:cubicBezTo>
                  <a:cubicBezTo>
                    <a:pt x="109" y="86"/>
                    <a:pt x="85" y="95"/>
                    <a:pt x="68" y="101"/>
                  </a:cubicBezTo>
                  <a:cubicBezTo>
                    <a:pt x="46" y="107"/>
                    <a:pt x="23" y="110"/>
                    <a:pt x="0" y="111"/>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62" name="Freeform 36">
              <a:extLst>
                <a:ext uri="{FF2B5EF4-FFF2-40B4-BE49-F238E27FC236}">
                  <a16:creationId xmlns:a16="http://schemas.microsoft.com/office/drawing/2014/main" id="{4A615ACA-91B0-4A7D-B92E-9764FFB145FE}"/>
                </a:ext>
              </a:extLst>
            </p:cNvPr>
            <p:cNvSpPr>
              <a:spLocks/>
            </p:cNvSpPr>
            <p:nvPr userDrawn="1"/>
          </p:nvSpPr>
          <p:spPr bwMode="auto">
            <a:xfrm>
              <a:off x="3269" y="2086"/>
              <a:ext cx="185" cy="119"/>
            </a:xfrm>
            <a:custGeom>
              <a:avLst/>
              <a:gdLst>
                <a:gd name="T0" fmla="*/ 37 w 273"/>
                <a:gd name="T1" fmla="*/ 37 h 175"/>
                <a:gd name="T2" fmla="*/ 33 w 273"/>
                <a:gd name="T3" fmla="*/ 0 h 175"/>
                <a:gd name="T4" fmla="*/ 239 w 273"/>
                <a:gd name="T5" fmla="*/ 46 h 175"/>
                <a:gd name="T6" fmla="*/ 273 w 273"/>
                <a:gd name="T7" fmla="*/ 89 h 175"/>
                <a:gd name="T8" fmla="*/ 273 w 273"/>
                <a:gd name="T9" fmla="*/ 91 h 175"/>
                <a:gd name="T10" fmla="*/ 224 w 273"/>
                <a:gd name="T11" fmla="*/ 129 h 175"/>
                <a:gd name="T12" fmla="*/ 196 w 273"/>
                <a:gd name="T13" fmla="*/ 138 h 175"/>
                <a:gd name="T14" fmla="*/ 139 w 273"/>
                <a:gd name="T15" fmla="*/ 175 h 175"/>
                <a:gd name="T16" fmla="*/ 0 w 273"/>
                <a:gd name="T17" fmla="*/ 144 h 175"/>
                <a:gd name="T18" fmla="*/ 37 w 273"/>
                <a:gd name="T19" fmla="*/ 3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3" h="175">
                  <a:moveTo>
                    <a:pt x="37" y="37"/>
                  </a:moveTo>
                  <a:cubicBezTo>
                    <a:pt x="37" y="25"/>
                    <a:pt x="36" y="13"/>
                    <a:pt x="33" y="0"/>
                  </a:cubicBezTo>
                  <a:cubicBezTo>
                    <a:pt x="99" y="3"/>
                    <a:pt x="174" y="11"/>
                    <a:pt x="239" y="46"/>
                  </a:cubicBezTo>
                  <a:cubicBezTo>
                    <a:pt x="255" y="56"/>
                    <a:pt x="273" y="70"/>
                    <a:pt x="273" y="89"/>
                  </a:cubicBezTo>
                  <a:cubicBezTo>
                    <a:pt x="273" y="90"/>
                    <a:pt x="273" y="90"/>
                    <a:pt x="273" y="91"/>
                  </a:cubicBezTo>
                  <a:cubicBezTo>
                    <a:pt x="270" y="115"/>
                    <a:pt x="246" y="122"/>
                    <a:pt x="224" y="129"/>
                  </a:cubicBezTo>
                  <a:cubicBezTo>
                    <a:pt x="196" y="138"/>
                    <a:pt x="196" y="138"/>
                    <a:pt x="196" y="138"/>
                  </a:cubicBezTo>
                  <a:cubicBezTo>
                    <a:pt x="173" y="144"/>
                    <a:pt x="150" y="151"/>
                    <a:pt x="139" y="175"/>
                  </a:cubicBezTo>
                  <a:cubicBezTo>
                    <a:pt x="102" y="153"/>
                    <a:pt x="55" y="142"/>
                    <a:pt x="0" y="144"/>
                  </a:cubicBezTo>
                  <a:cubicBezTo>
                    <a:pt x="24" y="116"/>
                    <a:pt x="37" y="78"/>
                    <a:pt x="37" y="3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63" name="Freeform 37">
              <a:extLst>
                <a:ext uri="{FF2B5EF4-FFF2-40B4-BE49-F238E27FC236}">
                  <a16:creationId xmlns:a16="http://schemas.microsoft.com/office/drawing/2014/main" id="{FA488F50-DDFF-49CC-9BD8-0AE268ECF13C}"/>
                </a:ext>
              </a:extLst>
            </p:cNvPr>
            <p:cNvSpPr>
              <a:spLocks/>
            </p:cNvSpPr>
            <p:nvPr userDrawn="1"/>
          </p:nvSpPr>
          <p:spPr bwMode="auto">
            <a:xfrm>
              <a:off x="4222" y="2091"/>
              <a:ext cx="185" cy="118"/>
            </a:xfrm>
            <a:custGeom>
              <a:avLst/>
              <a:gdLst>
                <a:gd name="T0" fmla="*/ 93 w 274"/>
                <a:gd name="T1" fmla="*/ 140 h 173"/>
                <a:gd name="T2" fmla="*/ 91 w 274"/>
                <a:gd name="T3" fmla="*/ 139 h 173"/>
                <a:gd name="T4" fmla="*/ 63 w 274"/>
                <a:gd name="T5" fmla="*/ 131 h 173"/>
                <a:gd name="T6" fmla="*/ 4 w 274"/>
                <a:gd name="T7" fmla="*/ 102 h 173"/>
                <a:gd name="T8" fmla="*/ 0 w 274"/>
                <a:gd name="T9" fmla="*/ 87 h 173"/>
                <a:gd name="T10" fmla="*/ 3 w 274"/>
                <a:gd name="T11" fmla="*/ 74 h 173"/>
                <a:gd name="T12" fmla="*/ 92 w 274"/>
                <a:gd name="T13" fmla="*/ 21 h 173"/>
                <a:gd name="T14" fmla="*/ 101 w 274"/>
                <a:gd name="T15" fmla="*/ 18 h 173"/>
                <a:gd name="T16" fmla="*/ 242 w 274"/>
                <a:gd name="T17" fmla="*/ 0 h 173"/>
                <a:gd name="T18" fmla="*/ 238 w 274"/>
                <a:gd name="T19" fmla="*/ 39 h 173"/>
                <a:gd name="T20" fmla="*/ 274 w 274"/>
                <a:gd name="T21" fmla="*/ 144 h 173"/>
                <a:gd name="T22" fmla="*/ 135 w 274"/>
                <a:gd name="T23" fmla="*/ 173 h 173"/>
                <a:gd name="T24" fmla="*/ 93 w 274"/>
                <a:gd name="T25" fmla="*/ 14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4" h="173">
                  <a:moveTo>
                    <a:pt x="93" y="140"/>
                  </a:moveTo>
                  <a:cubicBezTo>
                    <a:pt x="91" y="139"/>
                    <a:pt x="91" y="139"/>
                    <a:pt x="91" y="139"/>
                  </a:cubicBezTo>
                  <a:cubicBezTo>
                    <a:pt x="63" y="131"/>
                    <a:pt x="63" y="131"/>
                    <a:pt x="63" y="131"/>
                  </a:cubicBezTo>
                  <a:cubicBezTo>
                    <a:pt x="41" y="125"/>
                    <a:pt x="20" y="120"/>
                    <a:pt x="4" y="102"/>
                  </a:cubicBezTo>
                  <a:cubicBezTo>
                    <a:pt x="1" y="98"/>
                    <a:pt x="0" y="93"/>
                    <a:pt x="0" y="87"/>
                  </a:cubicBezTo>
                  <a:cubicBezTo>
                    <a:pt x="0" y="83"/>
                    <a:pt x="1" y="78"/>
                    <a:pt x="3" y="74"/>
                  </a:cubicBezTo>
                  <a:cubicBezTo>
                    <a:pt x="23" y="43"/>
                    <a:pt x="58" y="32"/>
                    <a:pt x="92" y="21"/>
                  </a:cubicBezTo>
                  <a:cubicBezTo>
                    <a:pt x="101" y="18"/>
                    <a:pt x="101" y="18"/>
                    <a:pt x="101" y="18"/>
                  </a:cubicBezTo>
                  <a:cubicBezTo>
                    <a:pt x="143" y="7"/>
                    <a:pt x="189" y="1"/>
                    <a:pt x="242" y="0"/>
                  </a:cubicBezTo>
                  <a:cubicBezTo>
                    <a:pt x="240" y="13"/>
                    <a:pt x="238" y="26"/>
                    <a:pt x="238" y="39"/>
                  </a:cubicBezTo>
                  <a:cubicBezTo>
                    <a:pt x="238" y="80"/>
                    <a:pt x="251" y="116"/>
                    <a:pt x="274" y="144"/>
                  </a:cubicBezTo>
                  <a:cubicBezTo>
                    <a:pt x="220" y="141"/>
                    <a:pt x="173" y="151"/>
                    <a:pt x="135" y="173"/>
                  </a:cubicBezTo>
                  <a:cubicBezTo>
                    <a:pt x="128" y="154"/>
                    <a:pt x="109" y="146"/>
                    <a:pt x="93" y="14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64" name="Freeform 38">
              <a:extLst>
                <a:ext uri="{FF2B5EF4-FFF2-40B4-BE49-F238E27FC236}">
                  <a16:creationId xmlns:a16="http://schemas.microsoft.com/office/drawing/2014/main" id="{9B423368-4192-4F14-960D-6C2C12606139}"/>
                </a:ext>
              </a:extLst>
            </p:cNvPr>
            <p:cNvSpPr>
              <a:spLocks/>
            </p:cNvSpPr>
            <p:nvPr userDrawn="1"/>
          </p:nvSpPr>
          <p:spPr bwMode="auto">
            <a:xfrm>
              <a:off x="3350" y="2108"/>
              <a:ext cx="975" cy="256"/>
            </a:xfrm>
            <a:custGeom>
              <a:avLst/>
              <a:gdLst>
                <a:gd name="T0" fmla="*/ 324 w 1439"/>
                <a:gd name="T1" fmla="*/ 163 h 376"/>
                <a:gd name="T2" fmla="*/ 419 w 1439"/>
                <a:gd name="T3" fmla="*/ 102 h 376"/>
                <a:gd name="T4" fmla="*/ 786 w 1439"/>
                <a:gd name="T5" fmla="*/ 16 h 376"/>
                <a:gd name="T6" fmla="*/ 1002 w 1439"/>
                <a:gd name="T7" fmla="*/ 93 h 376"/>
                <a:gd name="T8" fmla="*/ 1063 w 1439"/>
                <a:gd name="T9" fmla="*/ 131 h 376"/>
                <a:gd name="T10" fmla="*/ 1125 w 1439"/>
                <a:gd name="T11" fmla="*/ 172 h 376"/>
                <a:gd name="T12" fmla="*/ 1331 w 1439"/>
                <a:gd name="T13" fmla="*/ 218 h 376"/>
                <a:gd name="T14" fmla="*/ 1414 w 1439"/>
                <a:gd name="T15" fmla="*/ 177 h 376"/>
                <a:gd name="T16" fmla="*/ 1439 w 1439"/>
                <a:gd name="T17" fmla="*/ 307 h 376"/>
                <a:gd name="T18" fmla="*/ 1402 w 1439"/>
                <a:gd name="T19" fmla="*/ 339 h 376"/>
                <a:gd name="T20" fmla="*/ 1398 w 1439"/>
                <a:gd name="T21" fmla="*/ 340 h 376"/>
                <a:gd name="T22" fmla="*/ 1054 w 1439"/>
                <a:gd name="T23" fmla="*/ 284 h 376"/>
                <a:gd name="T24" fmla="*/ 960 w 1439"/>
                <a:gd name="T25" fmla="*/ 222 h 376"/>
                <a:gd name="T26" fmla="*/ 631 w 1439"/>
                <a:gd name="T27" fmla="*/ 158 h 376"/>
                <a:gd name="T28" fmla="*/ 458 w 1439"/>
                <a:gd name="T29" fmla="*/ 233 h 376"/>
                <a:gd name="T30" fmla="*/ 371 w 1439"/>
                <a:gd name="T31" fmla="*/ 289 h 376"/>
                <a:gd name="T32" fmla="*/ 91 w 1439"/>
                <a:gd name="T33" fmla="*/ 348 h 376"/>
                <a:gd name="T34" fmla="*/ 8 w 1439"/>
                <a:gd name="T35" fmla="*/ 315 h 376"/>
                <a:gd name="T36" fmla="*/ 0 w 1439"/>
                <a:gd name="T37" fmla="*/ 300 h 376"/>
                <a:gd name="T38" fmla="*/ 26 w 1439"/>
                <a:gd name="T39" fmla="*/ 172 h 376"/>
                <a:gd name="T40" fmla="*/ 148 w 1439"/>
                <a:gd name="T41" fmla="*/ 217 h 376"/>
                <a:gd name="T42" fmla="*/ 324 w 1439"/>
                <a:gd name="T43" fmla="*/ 163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39" h="376">
                  <a:moveTo>
                    <a:pt x="324" y="163"/>
                  </a:moveTo>
                  <a:cubicBezTo>
                    <a:pt x="419" y="102"/>
                    <a:pt x="419" y="102"/>
                    <a:pt x="419" y="102"/>
                  </a:cubicBezTo>
                  <a:cubicBezTo>
                    <a:pt x="534" y="29"/>
                    <a:pt x="657" y="0"/>
                    <a:pt x="786" y="16"/>
                  </a:cubicBezTo>
                  <a:cubicBezTo>
                    <a:pt x="860" y="26"/>
                    <a:pt x="931" y="51"/>
                    <a:pt x="1002" y="93"/>
                  </a:cubicBezTo>
                  <a:cubicBezTo>
                    <a:pt x="1063" y="131"/>
                    <a:pt x="1063" y="131"/>
                    <a:pt x="1063" y="131"/>
                  </a:cubicBezTo>
                  <a:cubicBezTo>
                    <a:pt x="1125" y="172"/>
                    <a:pt x="1125" y="172"/>
                    <a:pt x="1125" y="172"/>
                  </a:cubicBezTo>
                  <a:cubicBezTo>
                    <a:pt x="1185" y="213"/>
                    <a:pt x="1258" y="229"/>
                    <a:pt x="1331" y="218"/>
                  </a:cubicBezTo>
                  <a:cubicBezTo>
                    <a:pt x="1360" y="211"/>
                    <a:pt x="1392" y="204"/>
                    <a:pt x="1414" y="177"/>
                  </a:cubicBezTo>
                  <a:cubicBezTo>
                    <a:pt x="1416" y="184"/>
                    <a:pt x="1439" y="307"/>
                    <a:pt x="1439" y="307"/>
                  </a:cubicBezTo>
                  <a:cubicBezTo>
                    <a:pt x="1436" y="324"/>
                    <a:pt x="1417" y="332"/>
                    <a:pt x="1402" y="339"/>
                  </a:cubicBezTo>
                  <a:cubicBezTo>
                    <a:pt x="1398" y="340"/>
                    <a:pt x="1398" y="340"/>
                    <a:pt x="1398" y="340"/>
                  </a:cubicBezTo>
                  <a:cubicBezTo>
                    <a:pt x="1290" y="376"/>
                    <a:pt x="1158" y="355"/>
                    <a:pt x="1054" y="284"/>
                  </a:cubicBezTo>
                  <a:cubicBezTo>
                    <a:pt x="1054" y="284"/>
                    <a:pt x="960" y="222"/>
                    <a:pt x="960" y="222"/>
                  </a:cubicBezTo>
                  <a:cubicBezTo>
                    <a:pt x="862" y="159"/>
                    <a:pt x="746" y="136"/>
                    <a:pt x="631" y="158"/>
                  </a:cubicBezTo>
                  <a:cubicBezTo>
                    <a:pt x="575" y="169"/>
                    <a:pt x="520" y="193"/>
                    <a:pt x="458" y="233"/>
                  </a:cubicBezTo>
                  <a:cubicBezTo>
                    <a:pt x="371" y="289"/>
                    <a:pt x="371" y="289"/>
                    <a:pt x="371" y="289"/>
                  </a:cubicBezTo>
                  <a:cubicBezTo>
                    <a:pt x="286" y="343"/>
                    <a:pt x="187" y="364"/>
                    <a:pt x="91" y="348"/>
                  </a:cubicBezTo>
                  <a:cubicBezTo>
                    <a:pt x="62" y="343"/>
                    <a:pt x="31" y="337"/>
                    <a:pt x="8" y="315"/>
                  </a:cubicBezTo>
                  <a:cubicBezTo>
                    <a:pt x="3" y="310"/>
                    <a:pt x="1" y="306"/>
                    <a:pt x="0" y="300"/>
                  </a:cubicBezTo>
                  <a:cubicBezTo>
                    <a:pt x="0" y="300"/>
                    <a:pt x="23" y="188"/>
                    <a:pt x="26" y="172"/>
                  </a:cubicBezTo>
                  <a:cubicBezTo>
                    <a:pt x="58" y="207"/>
                    <a:pt x="103" y="215"/>
                    <a:pt x="148" y="217"/>
                  </a:cubicBezTo>
                  <a:cubicBezTo>
                    <a:pt x="206" y="220"/>
                    <a:pt x="262" y="203"/>
                    <a:pt x="324" y="16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65" name="Freeform 39">
              <a:extLst>
                <a:ext uri="{FF2B5EF4-FFF2-40B4-BE49-F238E27FC236}">
                  <a16:creationId xmlns:a16="http://schemas.microsoft.com/office/drawing/2014/main" id="{C004167E-2022-45FA-AD88-F3A6D7EEA562}"/>
                </a:ext>
              </a:extLst>
            </p:cNvPr>
            <p:cNvSpPr>
              <a:spLocks noEditPoints="1"/>
            </p:cNvSpPr>
            <p:nvPr userDrawn="1"/>
          </p:nvSpPr>
          <p:spPr bwMode="auto">
            <a:xfrm>
              <a:off x="3374" y="2137"/>
              <a:ext cx="925" cy="195"/>
            </a:xfrm>
            <a:custGeom>
              <a:avLst/>
              <a:gdLst>
                <a:gd name="T0" fmla="*/ 437 w 1365"/>
                <a:gd name="T1" fmla="*/ 67 h 287"/>
                <a:gd name="T2" fmla="*/ 431 w 1365"/>
                <a:gd name="T3" fmla="*/ 150 h 287"/>
                <a:gd name="T4" fmla="*/ 474 w 1365"/>
                <a:gd name="T5" fmla="*/ 123 h 287"/>
                <a:gd name="T6" fmla="*/ 1358 w 1365"/>
                <a:gd name="T7" fmla="*/ 254 h 287"/>
                <a:gd name="T8" fmla="*/ 1336 w 1365"/>
                <a:gd name="T9" fmla="*/ 226 h 287"/>
                <a:gd name="T10" fmla="*/ 1340 w 1365"/>
                <a:gd name="T11" fmla="*/ 194 h 287"/>
                <a:gd name="T12" fmla="*/ 1362 w 1365"/>
                <a:gd name="T13" fmla="*/ 272 h 287"/>
                <a:gd name="T14" fmla="*/ 1270 w 1365"/>
                <a:gd name="T15" fmla="*/ 248 h 287"/>
                <a:gd name="T16" fmla="*/ 1276 w 1365"/>
                <a:gd name="T17" fmla="*/ 277 h 287"/>
                <a:gd name="T18" fmla="*/ 1167 w 1365"/>
                <a:gd name="T19" fmla="*/ 204 h 287"/>
                <a:gd name="T20" fmla="*/ 1164 w 1365"/>
                <a:gd name="T21" fmla="*/ 276 h 287"/>
                <a:gd name="T22" fmla="*/ 1110 w 1365"/>
                <a:gd name="T23" fmla="*/ 225 h 287"/>
                <a:gd name="T24" fmla="*/ 1061 w 1365"/>
                <a:gd name="T25" fmla="*/ 231 h 287"/>
                <a:gd name="T26" fmla="*/ 1109 w 1365"/>
                <a:gd name="T27" fmla="*/ 237 h 287"/>
                <a:gd name="T28" fmla="*/ 1129 w 1365"/>
                <a:gd name="T29" fmla="*/ 189 h 287"/>
                <a:gd name="T30" fmla="*/ 1063 w 1365"/>
                <a:gd name="T31" fmla="*/ 149 h 287"/>
                <a:gd name="T32" fmla="*/ 1048 w 1365"/>
                <a:gd name="T33" fmla="*/ 228 h 287"/>
                <a:gd name="T34" fmla="*/ 986 w 1365"/>
                <a:gd name="T35" fmla="*/ 97 h 287"/>
                <a:gd name="T36" fmla="*/ 963 w 1365"/>
                <a:gd name="T37" fmla="*/ 80 h 287"/>
                <a:gd name="T38" fmla="*/ 919 w 1365"/>
                <a:gd name="T39" fmla="*/ 139 h 287"/>
                <a:gd name="T40" fmla="*/ 985 w 1365"/>
                <a:gd name="T41" fmla="*/ 116 h 287"/>
                <a:gd name="T42" fmla="*/ 887 w 1365"/>
                <a:gd name="T43" fmla="*/ 93 h 287"/>
                <a:gd name="T44" fmla="*/ 909 w 1365"/>
                <a:gd name="T45" fmla="*/ 52 h 287"/>
                <a:gd name="T46" fmla="*/ 854 w 1365"/>
                <a:gd name="T47" fmla="*/ 111 h 287"/>
                <a:gd name="T48" fmla="*/ 885 w 1365"/>
                <a:gd name="T49" fmla="*/ 120 h 287"/>
                <a:gd name="T50" fmla="*/ 833 w 1365"/>
                <a:gd name="T51" fmla="*/ 77 h 287"/>
                <a:gd name="T52" fmla="*/ 840 w 1365"/>
                <a:gd name="T53" fmla="*/ 50 h 287"/>
                <a:gd name="T54" fmla="*/ 805 w 1365"/>
                <a:gd name="T55" fmla="*/ 26 h 287"/>
                <a:gd name="T56" fmla="*/ 782 w 1365"/>
                <a:gd name="T57" fmla="*/ 16 h 287"/>
                <a:gd name="T58" fmla="*/ 764 w 1365"/>
                <a:gd name="T59" fmla="*/ 63 h 287"/>
                <a:gd name="T60" fmla="*/ 716 w 1365"/>
                <a:gd name="T61" fmla="*/ 76 h 287"/>
                <a:gd name="T62" fmla="*/ 742 w 1365"/>
                <a:gd name="T63" fmla="*/ 20 h 287"/>
                <a:gd name="T64" fmla="*/ 689 w 1365"/>
                <a:gd name="T65" fmla="*/ 47 h 287"/>
                <a:gd name="T66" fmla="*/ 706 w 1365"/>
                <a:gd name="T67" fmla="*/ 18 h 287"/>
                <a:gd name="T68" fmla="*/ 652 w 1365"/>
                <a:gd name="T69" fmla="*/ 76 h 287"/>
                <a:gd name="T70" fmla="*/ 610 w 1365"/>
                <a:gd name="T71" fmla="*/ 40 h 287"/>
                <a:gd name="T72" fmla="*/ 623 w 1365"/>
                <a:gd name="T73" fmla="*/ 48 h 287"/>
                <a:gd name="T74" fmla="*/ 582 w 1365"/>
                <a:gd name="T75" fmla="*/ 88 h 287"/>
                <a:gd name="T76" fmla="*/ 625 w 1365"/>
                <a:gd name="T77" fmla="*/ 78 h 287"/>
                <a:gd name="T78" fmla="*/ 560 w 1365"/>
                <a:gd name="T79" fmla="*/ 72 h 287"/>
                <a:gd name="T80" fmla="*/ 551 w 1365"/>
                <a:gd name="T81" fmla="*/ 42 h 287"/>
                <a:gd name="T82" fmla="*/ 507 w 1365"/>
                <a:gd name="T83" fmla="*/ 72 h 287"/>
                <a:gd name="T84" fmla="*/ 367 w 1365"/>
                <a:gd name="T85" fmla="*/ 140 h 287"/>
                <a:gd name="T86" fmla="*/ 396 w 1365"/>
                <a:gd name="T87" fmla="*/ 133 h 287"/>
                <a:gd name="T88" fmla="*/ 394 w 1365"/>
                <a:gd name="T89" fmla="*/ 175 h 287"/>
                <a:gd name="T90" fmla="*/ 409 w 1365"/>
                <a:gd name="T91" fmla="*/ 161 h 287"/>
                <a:gd name="T92" fmla="*/ 325 w 1365"/>
                <a:gd name="T93" fmla="*/ 204 h 287"/>
                <a:gd name="T94" fmla="*/ 323 w 1365"/>
                <a:gd name="T95" fmla="*/ 166 h 287"/>
                <a:gd name="T96" fmla="*/ 317 w 1365"/>
                <a:gd name="T97" fmla="*/ 134 h 287"/>
                <a:gd name="T98" fmla="*/ 367 w 1365"/>
                <a:gd name="T99" fmla="*/ 196 h 287"/>
                <a:gd name="T100" fmla="*/ 266 w 1365"/>
                <a:gd name="T101" fmla="*/ 165 h 287"/>
                <a:gd name="T102" fmla="*/ 240 w 1365"/>
                <a:gd name="T103" fmla="*/ 195 h 287"/>
                <a:gd name="T104" fmla="*/ 281 w 1365"/>
                <a:gd name="T105" fmla="*/ 242 h 287"/>
                <a:gd name="T106" fmla="*/ 208 w 1365"/>
                <a:gd name="T107" fmla="*/ 196 h 287"/>
                <a:gd name="T108" fmla="*/ 204 w 1365"/>
                <a:gd name="T109" fmla="*/ 256 h 287"/>
                <a:gd name="T110" fmla="*/ 165 w 1365"/>
                <a:gd name="T111" fmla="*/ 277 h 287"/>
                <a:gd name="T112" fmla="*/ 121 w 1365"/>
                <a:gd name="T113" fmla="*/ 265 h 287"/>
                <a:gd name="T114" fmla="*/ 86 w 1365"/>
                <a:gd name="T115" fmla="*/ 214 h 287"/>
                <a:gd name="T116" fmla="*/ 28 w 1365"/>
                <a:gd name="T117" fmla="*/ 208 h 287"/>
                <a:gd name="T118" fmla="*/ 4 w 1365"/>
                <a:gd name="T119" fmla="*/ 262 h 287"/>
                <a:gd name="T120" fmla="*/ 39 w 1365"/>
                <a:gd name="T121" fmla="*/ 242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65" h="287">
                  <a:moveTo>
                    <a:pt x="454" y="105"/>
                  </a:moveTo>
                  <a:cubicBezTo>
                    <a:pt x="452" y="105"/>
                    <a:pt x="441" y="110"/>
                    <a:pt x="439" y="112"/>
                  </a:cubicBezTo>
                  <a:cubicBezTo>
                    <a:pt x="439" y="110"/>
                    <a:pt x="434" y="85"/>
                    <a:pt x="434" y="82"/>
                  </a:cubicBezTo>
                  <a:cubicBezTo>
                    <a:pt x="434" y="83"/>
                    <a:pt x="434" y="83"/>
                    <a:pt x="434" y="83"/>
                  </a:cubicBezTo>
                  <a:cubicBezTo>
                    <a:pt x="438" y="88"/>
                    <a:pt x="454" y="104"/>
                    <a:pt x="455" y="104"/>
                  </a:cubicBezTo>
                  <a:lnTo>
                    <a:pt x="454" y="105"/>
                  </a:lnTo>
                  <a:close/>
                  <a:moveTo>
                    <a:pt x="487" y="114"/>
                  </a:moveTo>
                  <a:cubicBezTo>
                    <a:pt x="441" y="71"/>
                    <a:pt x="441" y="71"/>
                    <a:pt x="441" y="71"/>
                  </a:cubicBezTo>
                  <a:cubicBezTo>
                    <a:pt x="440" y="70"/>
                    <a:pt x="437" y="67"/>
                    <a:pt x="437" y="67"/>
                  </a:cubicBezTo>
                  <a:cubicBezTo>
                    <a:pt x="436" y="66"/>
                    <a:pt x="436" y="65"/>
                    <a:pt x="438" y="64"/>
                  </a:cubicBezTo>
                  <a:cubicBezTo>
                    <a:pt x="438" y="63"/>
                    <a:pt x="437" y="62"/>
                    <a:pt x="437" y="62"/>
                  </a:cubicBezTo>
                  <a:cubicBezTo>
                    <a:pt x="436" y="61"/>
                    <a:pt x="415" y="72"/>
                    <a:pt x="415" y="72"/>
                  </a:cubicBezTo>
                  <a:cubicBezTo>
                    <a:pt x="415" y="73"/>
                    <a:pt x="416" y="75"/>
                    <a:pt x="416" y="75"/>
                  </a:cubicBezTo>
                  <a:cubicBezTo>
                    <a:pt x="419" y="75"/>
                    <a:pt x="419" y="75"/>
                    <a:pt x="419" y="75"/>
                  </a:cubicBezTo>
                  <a:cubicBezTo>
                    <a:pt x="419" y="75"/>
                    <a:pt x="420" y="80"/>
                    <a:pt x="420" y="80"/>
                  </a:cubicBezTo>
                  <a:cubicBezTo>
                    <a:pt x="421" y="80"/>
                    <a:pt x="431" y="143"/>
                    <a:pt x="431" y="143"/>
                  </a:cubicBezTo>
                  <a:cubicBezTo>
                    <a:pt x="431" y="145"/>
                    <a:pt x="431" y="146"/>
                    <a:pt x="430" y="147"/>
                  </a:cubicBezTo>
                  <a:cubicBezTo>
                    <a:pt x="430" y="148"/>
                    <a:pt x="431" y="150"/>
                    <a:pt x="431" y="150"/>
                  </a:cubicBezTo>
                  <a:cubicBezTo>
                    <a:pt x="432" y="150"/>
                    <a:pt x="448" y="141"/>
                    <a:pt x="448" y="141"/>
                  </a:cubicBezTo>
                  <a:cubicBezTo>
                    <a:pt x="449" y="141"/>
                    <a:pt x="449" y="141"/>
                    <a:pt x="449" y="141"/>
                  </a:cubicBezTo>
                  <a:cubicBezTo>
                    <a:pt x="448" y="139"/>
                    <a:pt x="448" y="139"/>
                    <a:pt x="448" y="139"/>
                  </a:cubicBezTo>
                  <a:cubicBezTo>
                    <a:pt x="445" y="139"/>
                    <a:pt x="444" y="139"/>
                    <a:pt x="444" y="138"/>
                  </a:cubicBezTo>
                  <a:cubicBezTo>
                    <a:pt x="444" y="138"/>
                    <a:pt x="443" y="135"/>
                    <a:pt x="443" y="135"/>
                  </a:cubicBezTo>
                  <a:cubicBezTo>
                    <a:pt x="443" y="135"/>
                    <a:pt x="441" y="123"/>
                    <a:pt x="441" y="123"/>
                  </a:cubicBezTo>
                  <a:cubicBezTo>
                    <a:pt x="441" y="124"/>
                    <a:pt x="463" y="112"/>
                    <a:pt x="463" y="112"/>
                  </a:cubicBezTo>
                  <a:cubicBezTo>
                    <a:pt x="463" y="113"/>
                    <a:pt x="472" y="121"/>
                    <a:pt x="472" y="121"/>
                  </a:cubicBezTo>
                  <a:cubicBezTo>
                    <a:pt x="473" y="121"/>
                    <a:pt x="474" y="123"/>
                    <a:pt x="474" y="123"/>
                  </a:cubicBezTo>
                  <a:cubicBezTo>
                    <a:pt x="474" y="123"/>
                    <a:pt x="474" y="123"/>
                    <a:pt x="474" y="123"/>
                  </a:cubicBezTo>
                  <a:cubicBezTo>
                    <a:pt x="474" y="123"/>
                    <a:pt x="474" y="124"/>
                    <a:pt x="473" y="124"/>
                  </a:cubicBezTo>
                  <a:cubicBezTo>
                    <a:pt x="473" y="125"/>
                    <a:pt x="473" y="125"/>
                    <a:pt x="473" y="125"/>
                  </a:cubicBezTo>
                  <a:cubicBezTo>
                    <a:pt x="473" y="126"/>
                    <a:pt x="473" y="127"/>
                    <a:pt x="473" y="127"/>
                  </a:cubicBezTo>
                  <a:cubicBezTo>
                    <a:pt x="474" y="128"/>
                    <a:pt x="492" y="119"/>
                    <a:pt x="492" y="119"/>
                  </a:cubicBezTo>
                  <a:cubicBezTo>
                    <a:pt x="492" y="117"/>
                    <a:pt x="491" y="116"/>
                    <a:pt x="491" y="116"/>
                  </a:cubicBezTo>
                  <a:cubicBezTo>
                    <a:pt x="489" y="116"/>
                    <a:pt x="488" y="116"/>
                    <a:pt x="487" y="114"/>
                  </a:cubicBezTo>
                  <a:moveTo>
                    <a:pt x="1361" y="254"/>
                  </a:moveTo>
                  <a:cubicBezTo>
                    <a:pt x="1360" y="253"/>
                    <a:pt x="1358" y="254"/>
                    <a:pt x="1358" y="254"/>
                  </a:cubicBezTo>
                  <a:cubicBezTo>
                    <a:pt x="1358" y="256"/>
                    <a:pt x="1357" y="257"/>
                    <a:pt x="1354" y="258"/>
                  </a:cubicBezTo>
                  <a:cubicBezTo>
                    <a:pt x="1354" y="258"/>
                    <a:pt x="1323" y="266"/>
                    <a:pt x="1322" y="266"/>
                  </a:cubicBezTo>
                  <a:cubicBezTo>
                    <a:pt x="1322" y="266"/>
                    <a:pt x="1323" y="266"/>
                    <a:pt x="1323" y="266"/>
                  </a:cubicBezTo>
                  <a:cubicBezTo>
                    <a:pt x="1323" y="263"/>
                    <a:pt x="1319" y="249"/>
                    <a:pt x="1318" y="247"/>
                  </a:cubicBezTo>
                  <a:cubicBezTo>
                    <a:pt x="1320" y="247"/>
                    <a:pt x="1335" y="243"/>
                    <a:pt x="1335" y="243"/>
                  </a:cubicBezTo>
                  <a:cubicBezTo>
                    <a:pt x="1339" y="242"/>
                    <a:pt x="1339" y="242"/>
                    <a:pt x="1340" y="244"/>
                  </a:cubicBezTo>
                  <a:cubicBezTo>
                    <a:pt x="1340" y="244"/>
                    <a:pt x="1342" y="243"/>
                    <a:pt x="1342" y="243"/>
                  </a:cubicBezTo>
                  <a:cubicBezTo>
                    <a:pt x="1343" y="243"/>
                    <a:pt x="1339" y="226"/>
                    <a:pt x="1339" y="226"/>
                  </a:cubicBezTo>
                  <a:cubicBezTo>
                    <a:pt x="1338" y="226"/>
                    <a:pt x="1336" y="226"/>
                    <a:pt x="1336" y="226"/>
                  </a:cubicBezTo>
                  <a:cubicBezTo>
                    <a:pt x="1335" y="228"/>
                    <a:pt x="1335" y="229"/>
                    <a:pt x="1332" y="230"/>
                  </a:cubicBezTo>
                  <a:cubicBezTo>
                    <a:pt x="1332" y="230"/>
                    <a:pt x="1314" y="234"/>
                    <a:pt x="1314" y="234"/>
                  </a:cubicBezTo>
                  <a:cubicBezTo>
                    <a:pt x="1314" y="234"/>
                    <a:pt x="1314" y="234"/>
                    <a:pt x="1314" y="234"/>
                  </a:cubicBezTo>
                  <a:cubicBezTo>
                    <a:pt x="1314" y="232"/>
                    <a:pt x="1311" y="217"/>
                    <a:pt x="1311" y="217"/>
                  </a:cubicBezTo>
                  <a:cubicBezTo>
                    <a:pt x="1311" y="218"/>
                    <a:pt x="1340" y="210"/>
                    <a:pt x="1340" y="210"/>
                  </a:cubicBezTo>
                  <a:cubicBezTo>
                    <a:pt x="1343" y="210"/>
                    <a:pt x="1344" y="210"/>
                    <a:pt x="1344" y="211"/>
                  </a:cubicBezTo>
                  <a:cubicBezTo>
                    <a:pt x="1345" y="211"/>
                    <a:pt x="1347" y="211"/>
                    <a:pt x="1347" y="211"/>
                  </a:cubicBezTo>
                  <a:cubicBezTo>
                    <a:pt x="1347" y="210"/>
                    <a:pt x="1343" y="194"/>
                    <a:pt x="1343" y="194"/>
                  </a:cubicBezTo>
                  <a:cubicBezTo>
                    <a:pt x="1342" y="193"/>
                    <a:pt x="1340" y="194"/>
                    <a:pt x="1340" y="194"/>
                  </a:cubicBezTo>
                  <a:cubicBezTo>
                    <a:pt x="1340" y="196"/>
                    <a:pt x="1340" y="196"/>
                    <a:pt x="1336" y="197"/>
                  </a:cubicBezTo>
                  <a:cubicBezTo>
                    <a:pt x="1288" y="210"/>
                    <a:pt x="1288" y="210"/>
                    <a:pt x="1288" y="210"/>
                  </a:cubicBezTo>
                  <a:cubicBezTo>
                    <a:pt x="1288" y="211"/>
                    <a:pt x="1288" y="213"/>
                    <a:pt x="1288" y="213"/>
                  </a:cubicBezTo>
                  <a:cubicBezTo>
                    <a:pt x="1293" y="213"/>
                    <a:pt x="1293" y="213"/>
                    <a:pt x="1294" y="215"/>
                  </a:cubicBezTo>
                  <a:cubicBezTo>
                    <a:pt x="1310" y="276"/>
                    <a:pt x="1310" y="276"/>
                    <a:pt x="1310" y="276"/>
                  </a:cubicBezTo>
                  <a:cubicBezTo>
                    <a:pt x="1310" y="278"/>
                    <a:pt x="1310" y="279"/>
                    <a:pt x="1307" y="280"/>
                  </a:cubicBezTo>
                  <a:cubicBezTo>
                    <a:pt x="1306" y="281"/>
                    <a:pt x="1307" y="283"/>
                    <a:pt x="1307" y="283"/>
                  </a:cubicBezTo>
                  <a:cubicBezTo>
                    <a:pt x="1308" y="284"/>
                    <a:pt x="1357" y="271"/>
                    <a:pt x="1357" y="271"/>
                  </a:cubicBezTo>
                  <a:cubicBezTo>
                    <a:pt x="1361" y="270"/>
                    <a:pt x="1361" y="270"/>
                    <a:pt x="1362" y="272"/>
                  </a:cubicBezTo>
                  <a:cubicBezTo>
                    <a:pt x="1363" y="272"/>
                    <a:pt x="1365" y="272"/>
                    <a:pt x="1365" y="272"/>
                  </a:cubicBezTo>
                  <a:cubicBezTo>
                    <a:pt x="1365" y="271"/>
                    <a:pt x="1361" y="254"/>
                    <a:pt x="1361" y="254"/>
                  </a:cubicBezTo>
                  <a:moveTo>
                    <a:pt x="1270" y="248"/>
                  </a:moveTo>
                  <a:cubicBezTo>
                    <a:pt x="1270" y="267"/>
                    <a:pt x="1264" y="273"/>
                    <a:pt x="1246" y="273"/>
                  </a:cubicBezTo>
                  <a:cubicBezTo>
                    <a:pt x="1246" y="273"/>
                    <a:pt x="1237" y="273"/>
                    <a:pt x="1237" y="273"/>
                  </a:cubicBezTo>
                  <a:cubicBezTo>
                    <a:pt x="1237" y="273"/>
                    <a:pt x="1237" y="273"/>
                    <a:pt x="1237" y="273"/>
                  </a:cubicBezTo>
                  <a:cubicBezTo>
                    <a:pt x="1238" y="273"/>
                    <a:pt x="1238" y="228"/>
                    <a:pt x="1238" y="224"/>
                  </a:cubicBezTo>
                  <a:cubicBezTo>
                    <a:pt x="1240" y="224"/>
                    <a:pt x="1246" y="224"/>
                    <a:pt x="1246" y="224"/>
                  </a:cubicBezTo>
                  <a:cubicBezTo>
                    <a:pt x="1264" y="224"/>
                    <a:pt x="1270" y="230"/>
                    <a:pt x="1270" y="248"/>
                  </a:cubicBezTo>
                  <a:close/>
                  <a:moveTo>
                    <a:pt x="1251" y="210"/>
                  </a:moveTo>
                  <a:cubicBezTo>
                    <a:pt x="1220" y="210"/>
                    <a:pt x="1220" y="210"/>
                    <a:pt x="1220" y="210"/>
                  </a:cubicBezTo>
                  <a:cubicBezTo>
                    <a:pt x="1219" y="211"/>
                    <a:pt x="1219" y="213"/>
                    <a:pt x="1219" y="213"/>
                  </a:cubicBezTo>
                  <a:cubicBezTo>
                    <a:pt x="1222" y="214"/>
                    <a:pt x="1223" y="215"/>
                    <a:pt x="1222" y="217"/>
                  </a:cubicBezTo>
                  <a:cubicBezTo>
                    <a:pt x="1222" y="217"/>
                    <a:pt x="1222" y="280"/>
                    <a:pt x="1222" y="280"/>
                  </a:cubicBezTo>
                  <a:cubicBezTo>
                    <a:pt x="1222" y="282"/>
                    <a:pt x="1222" y="283"/>
                    <a:pt x="1219" y="283"/>
                  </a:cubicBezTo>
                  <a:cubicBezTo>
                    <a:pt x="1219" y="286"/>
                    <a:pt x="1219" y="286"/>
                    <a:pt x="1219" y="286"/>
                  </a:cubicBezTo>
                  <a:cubicBezTo>
                    <a:pt x="1220" y="286"/>
                    <a:pt x="1248" y="287"/>
                    <a:pt x="1248" y="287"/>
                  </a:cubicBezTo>
                  <a:cubicBezTo>
                    <a:pt x="1260" y="287"/>
                    <a:pt x="1270" y="283"/>
                    <a:pt x="1276" y="277"/>
                  </a:cubicBezTo>
                  <a:cubicBezTo>
                    <a:pt x="1283" y="271"/>
                    <a:pt x="1286" y="261"/>
                    <a:pt x="1286" y="249"/>
                  </a:cubicBezTo>
                  <a:cubicBezTo>
                    <a:pt x="1286" y="225"/>
                    <a:pt x="1273" y="210"/>
                    <a:pt x="1251" y="210"/>
                  </a:cubicBezTo>
                  <a:moveTo>
                    <a:pt x="1194" y="207"/>
                  </a:moveTo>
                  <a:cubicBezTo>
                    <a:pt x="1197" y="209"/>
                    <a:pt x="1197" y="210"/>
                    <a:pt x="1197" y="211"/>
                  </a:cubicBezTo>
                  <a:cubicBezTo>
                    <a:pt x="1186" y="252"/>
                    <a:pt x="1186" y="252"/>
                    <a:pt x="1186" y="252"/>
                  </a:cubicBezTo>
                  <a:cubicBezTo>
                    <a:pt x="1184" y="262"/>
                    <a:pt x="1177" y="266"/>
                    <a:pt x="1168" y="263"/>
                  </a:cubicBezTo>
                  <a:cubicBezTo>
                    <a:pt x="1163" y="262"/>
                    <a:pt x="1160" y="260"/>
                    <a:pt x="1158" y="257"/>
                  </a:cubicBezTo>
                  <a:cubicBezTo>
                    <a:pt x="1156" y="254"/>
                    <a:pt x="1156" y="250"/>
                    <a:pt x="1157" y="245"/>
                  </a:cubicBezTo>
                  <a:cubicBezTo>
                    <a:pt x="1167" y="204"/>
                    <a:pt x="1167" y="204"/>
                    <a:pt x="1167" y="204"/>
                  </a:cubicBezTo>
                  <a:cubicBezTo>
                    <a:pt x="1168" y="202"/>
                    <a:pt x="1168" y="202"/>
                    <a:pt x="1171" y="202"/>
                  </a:cubicBezTo>
                  <a:cubicBezTo>
                    <a:pt x="1171" y="201"/>
                    <a:pt x="1172" y="199"/>
                    <a:pt x="1172" y="199"/>
                  </a:cubicBezTo>
                  <a:cubicBezTo>
                    <a:pt x="1171" y="199"/>
                    <a:pt x="1150" y="193"/>
                    <a:pt x="1150" y="193"/>
                  </a:cubicBezTo>
                  <a:cubicBezTo>
                    <a:pt x="1149" y="193"/>
                    <a:pt x="1149" y="193"/>
                    <a:pt x="1149" y="193"/>
                  </a:cubicBezTo>
                  <a:cubicBezTo>
                    <a:pt x="1149" y="194"/>
                    <a:pt x="1149" y="194"/>
                    <a:pt x="1149" y="194"/>
                  </a:cubicBezTo>
                  <a:cubicBezTo>
                    <a:pt x="1149" y="196"/>
                    <a:pt x="1149" y="196"/>
                    <a:pt x="1149" y="196"/>
                  </a:cubicBezTo>
                  <a:cubicBezTo>
                    <a:pt x="1152" y="198"/>
                    <a:pt x="1152" y="199"/>
                    <a:pt x="1152" y="200"/>
                  </a:cubicBezTo>
                  <a:cubicBezTo>
                    <a:pt x="1142" y="241"/>
                    <a:pt x="1142" y="241"/>
                    <a:pt x="1142" y="241"/>
                  </a:cubicBezTo>
                  <a:cubicBezTo>
                    <a:pt x="1137" y="260"/>
                    <a:pt x="1145" y="272"/>
                    <a:pt x="1164" y="276"/>
                  </a:cubicBezTo>
                  <a:cubicBezTo>
                    <a:pt x="1174" y="279"/>
                    <a:pt x="1182" y="278"/>
                    <a:pt x="1189" y="274"/>
                  </a:cubicBezTo>
                  <a:cubicBezTo>
                    <a:pt x="1194" y="271"/>
                    <a:pt x="1198" y="265"/>
                    <a:pt x="1201" y="256"/>
                  </a:cubicBezTo>
                  <a:cubicBezTo>
                    <a:pt x="1211" y="215"/>
                    <a:pt x="1211" y="215"/>
                    <a:pt x="1211" y="215"/>
                  </a:cubicBezTo>
                  <a:cubicBezTo>
                    <a:pt x="1211" y="213"/>
                    <a:pt x="1212" y="213"/>
                    <a:pt x="1214" y="213"/>
                  </a:cubicBezTo>
                  <a:cubicBezTo>
                    <a:pt x="1215" y="212"/>
                    <a:pt x="1216" y="210"/>
                    <a:pt x="1216" y="210"/>
                  </a:cubicBezTo>
                  <a:cubicBezTo>
                    <a:pt x="1215" y="209"/>
                    <a:pt x="1196" y="205"/>
                    <a:pt x="1196" y="205"/>
                  </a:cubicBezTo>
                  <a:cubicBezTo>
                    <a:pt x="1195" y="205"/>
                    <a:pt x="1194" y="207"/>
                    <a:pt x="1194" y="207"/>
                  </a:cubicBezTo>
                  <a:moveTo>
                    <a:pt x="1114" y="197"/>
                  </a:moveTo>
                  <a:cubicBezTo>
                    <a:pt x="1113" y="202"/>
                    <a:pt x="1110" y="225"/>
                    <a:pt x="1110" y="225"/>
                  </a:cubicBezTo>
                  <a:cubicBezTo>
                    <a:pt x="1109" y="225"/>
                    <a:pt x="1109" y="225"/>
                    <a:pt x="1109" y="225"/>
                  </a:cubicBezTo>
                  <a:cubicBezTo>
                    <a:pt x="1108" y="224"/>
                    <a:pt x="1097" y="219"/>
                    <a:pt x="1095" y="217"/>
                  </a:cubicBezTo>
                  <a:cubicBezTo>
                    <a:pt x="1096" y="216"/>
                    <a:pt x="1112" y="198"/>
                    <a:pt x="1115" y="196"/>
                  </a:cubicBezTo>
                  <a:lnTo>
                    <a:pt x="1114" y="197"/>
                  </a:lnTo>
                  <a:close/>
                  <a:moveTo>
                    <a:pt x="1110" y="177"/>
                  </a:moveTo>
                  <a:cubicBezTo>
                    <a:pt x="1112" y="179"/>
                    <a:pt x="1112" y="180"/>
                    <a:pt x="1112" y="180"/>
                  </a:cubicBezTo>
                  <a:cubicBezTo>
                    <a:pt x="1109" y="183"/>
                    <a:pt x="1109" y="183"/>
                    <a:pt x="1109" y="183"/>
                  </a:cubicBezTo>
                  <a:cubicBezTo>
                    <a:pt x="1109" y="184"/>
                    <a:pt x="1064" y="230"/>
                    <a:pt x="1064" y="230"/>
                  </a:cubicBezTo>
                  <a:cubicBezTo>
                    <a:pt x="1063" y="231"/>
                    <a:pt x="1062" y="232"/>
                    <a:pt x="1061" y="231"/>
                  </a:cubicBezTo>
                  <a:cubicBezTo>
                    <a:pt x="1060" y="232"/>
                    <a:pt x="1059" y="234"/>
                    <a:pt x="1059" y="234"/>
                  </a:cubicBezTo>
                  <a:cubicBezTo>
                    <a:pt x="1059" y="235"/>
                    <a:pt x="1076" y="243"/>
                    <a:pt x="1076" y="243"/>
                  </a:cubicBezTo>
                  <a:cubicBezTo>
                    <a:pt x="1077" y="243"/>
                    <a:pt x="1077" y="243"/>
                    <a:pt x="1077" y="243"/>
                  </a:cubicBezTo>
                  <a:cubicBezTo>
                    <a:pt x="1078" y="240"/>
                    <a:pt x="1078" y="240"/>
                    <a:pt x="1078" y="240"/>
                  </a:cubicBezTo>
                  <a:cubicBezTo>
                    <a:pt x="1077" y="239"/>
                    <a:pt x="1076" y="238"/>
                    <a:pt x="1076" y="238"/>
                  </a:cubicBezTo>
                  <a:cubicBezTo>
                    <a:pt x="1076" y="237"/>
                    <a:pt x="1076" y="237"/>
                    <a:pt x="1076" y="237"/>
                  </a:cubicBezTo>
                  <a:cubicBezTo>
                    <a:pt x="1078" y="235"/>
                    <a:pt x="1078" y="235"/>
                    <a:pt x="1078" y="235"/>
                  </a:cubicBezTo>
                  <a:cubicBezTo>
                    <a:pt x="1078" y="235"/>
                    <a:pt x="1086" y="226"/>
                    <a:pt x="1087" y="226"/>
                  </a:cubicBezTo>
                  <a:cubicBezTo>
                    <a:pt x="1087" y="226"/>
                    <a:pt x="1109" y="237"/>
                    <a:pt x="1109" y="237"/>
                  </a:cubicBezTo>
                  <a:cubicBezTo>
                    <a:pt x="1108" y="237"/>
                    <a:pt x="1107" y="250"/>
                    <a:pt x="1107" y="250"/>
                  </a:cubicBezTo>
                  <a:cubicBezTo>
                    <a:pt x="1107" y="250"/>
                    <a:pt x="1107" y="252"/>
                    <a:pt x="1107" y="252"/>
                  </a:cubicBezTo>
                  <a:cubicBezTo>
                    <a:pt x="1106" y="252"/>
                    <a:pt x="1106" y="253"/>
                    <a:pt x="1104" y="252"/>
                  </a:cubicBezTo>
                  <a:cubicBezTo>
                    <a:pt x="1104" y="252"/>
                    <a:pt x="1103" y="254"/>
                    <a:pt x="1103" y="254"/>
                  </a:cubicBezTo>
                  <a:cubicBezTo>
                    <a:pt x="1103" y="255"/>
                    <a:pt x="1121" y="263"/>
                    <a:pt x="1121" y="263"/>
                  </a:cubicBezTo>
                  <a:cubicBezTo>
                    <a:pt x="1122" y="263"/>
                    <a:pt x="1122" y="261"/>
                    <a:pt x="1122" y="261"/>
                  </a:cubicBezTo>
                  <a:cubicBezTo>
                    <a:pt x="1121" y="260"/>
                    <a:pt x="1121" y="259"/>
                    <a:pt x="1121" y="257"/>
                  </a:cubicBezTo>
                  <a:cubicBezTo>
                    <a:pt x="1128" y="194"/>
                    <a:pt x="1128" y="194"/>
                    <a:pt x="1128" y="194"/>
                  </a:cubicBezTo>
                  <a:cubicBezTo>
                    <a:pt x="1129" y="189"/>
                    <a:pt x="1129" y="189"/>
                    <a:pt x="1129" y="189"/>
                  </a:cubicBezTo>
                  <a:cubicBezTo>
                    <a:pt x="1129" y="188"/>
                    <a:pt x="1130" y="187"/>
                    <a:pt x="1132" y="188"/>
                  </a:cubicBezTo>
                  <a:cubicBezTo>
                    <a:pt x="1133" y="188"/>
                    <a:pt x="1133" y="186"/>
                    <a:pt x="1133" y="186"/>
                  </a:cubicBezTo>
                  <a:cubicBezTo>
                    <a:pt x="1133" y="185"/>
                    <a:pt x="1112" y="175"/>
                    <a:pt x="1112" y="175"/>
                  </a:cubicBezTo>
                  <a:cubicBezTo>
                    <a:pt x="1111" y="175"/>
                    <a:pt x="1110" y="177"/>
                    <a:pt x="1110" y="177"/>
                  </a:cubicBezTo>
                  <a:moveTo>
                    <a:pt x="1058" y="213"/>
                  </a:moveTo>
                  <a:cubicBezTo>
                    <a:pt x="1056" y="215"/>
                    <a:pt x="1055" y="215"/>
                    <a:pt x="1053" y="213"/>
                  </a:cubicBezTo>
                  <a:cubicBezTo>
                    <a:pt x="1053" y="213"/>
                    <a:pt x="1026" y="196"/>
                    <a:pt x="1026" y="196"/>
                  </a:cubicBezTo>
                  <a:cubicBezTo>
                    <a:pt x="1027" y="196"/>
                    <a:pt x="1058" y="149"/>
                    <a:pt x="1058" y="149"/>
                  </a:cubicBezTo>
                  <a:cubicBezTo>
                    <a:pt x="1059" y="148"/>
                    <a:pt x="1060" y="147"/>
                    <a:pt x="1063" y="149"/>
                  </a:cubicBezTo>
                  <a:cubicBezTo>
                    <a:pt x="1064" y="149"/>
                    <a:pt x="1065" y="147"/>
                    <a:pt x="1065" y="147"/>
                  </a:cubicBezTo>
                  <a:cubicBezTo>
                    <a:pt x="1065" y="146"/>
                    <a:pt x="1045" y="133"/>
                    <a:pt x="1045" y="133"/>
                  </a:cubicBezTo>
                  <a:cubicBezTo>
                    <a:pt x="1044" y="133"/>
                    <a:pt x="1043" y="135"/>
                    <a:pt x="1043" y="135"/>
                  </a:cubicBezTo>
                  <a:cubicBezTo>
                    <a:pt x="1046" y="138"/>
                    <a:pt x="1046" y="139"/>
                    <a:pt x="1045" y="141"/>
                  </a:cubicBezTo>
                  <a:cubicBezTo>
                    <a:pt x="1010" y="194"/>
                    <a:pt x="1010" y="194"/>
                    <a:pt x="1010" y="194"/>
                  </a:cubicBezTo>
                  <a:cubicBezTo>
                    <a:pt x="1009" y="195"/>
                    <a:pt x="1008" y="196"/>
                    <a:pt x="1006" y="194"/>
                  </a:cubicBezTo>
                  <a:cubicBezTo>
                    <a:pt x="1005" y="194"/>
                    <a:pt x="1004" y="196"/>
                    <a:pt x="1004" y="196"/>
                  </a:cubicBezTo>
                  <a:cubicBezTo>
                    <a:pt x="1004" y="197"/>
                    <a:pt x="1045" y="224"/>
                    <a:pt x="1045" y="224"/>
                  </a:cubicBezTo>
                  <a:cubicBezTo>
                    <a:pt x="1048" y="226"/>
                    <a:pt x="1048" y="227"/>
                    <a:pt x="1048" y="228"/>
                  </a:cubicBezTo>
                  <a:cubicBezTo>
                    <a:pt x="1048" y="229"/>
                    <a:pt x="1049" y="230"/>
                    <a:pt x="1049" y="230"/>
                  </a:cubicBezTo>
                  <a:cubicBezTo>
                    <a:pt x="1051" y="230"/>
                    <a:pt x="1060" y="215"/>
                    <a:pt x="1060" y="215"/>
                  </a:cubicBezTo>
                  <a:cubicBezTo>
                    <a:pt x="1060" y="214"/>
                    <a:pt x="1058" y="213"/>
                    <a:pt x="1058" y="213"/>
                  </a:cubicBezTo>
                  <a:moveTo>
                    <a:pt x="969" y="167"/>
                  </a:moveTo>
                  <a:cubicBezTo>
                    <a:pt x="1004" y="112"/>
                    <a:pt x="1004" y="112"/>
                    <a:pt x="1004" y="112"/>
                  </a:cubicBezTo>
                  <a:cubicBezTo>
                    <a:pt x="1005" y="111"/>
                    <a:pt x="1005" y="110"/>
                    <a:pt x="1007" y="111"/>
                  </a:cubicBezTo>
                  <a:cubicBezTo>
                    <a:pt x="1008" y="111"/>
                    <a:pt x="1009" y="109"/>
                    <a:pt x="1009" y="109"/>
                  </a:cubicBezTo>
                  <a:cubicBezTo>
                    <a:pt x="1009" y="108"/>
                    <a:pt x="988" y="95"/>
                    <a:pt x="988" y="95"/>
                  </a:cubicBezTo>
                  <a:cubicBezTo>
                    <a:pt x="987" y="95"/>
                    <a:pt x="986" y="97"/>
                    <a:pt x="986" y="97"/>
                  </a:cubicBezTo>
                  <a:cubicBezTo>
                    <a:pt x="986" y="98"/>
                    <a:pt x="987" y="99"/>
                    <a:pt x="987" y="99"/>
                  </a:cubicBezTo>
                  <a:cubicBezTo>
                    <a:pt x="987" y="100"/>
                    <a:pt x="987" y="100"/>
                    <a:pt x="986" y="100"/>
                  </a:cubicBezTo>
                  <a:cubicBezTo>
                    <a:pt x="986" y="101"/>
                    <a:pt x="978" y="106"/>
                    <a:pt x="970" y="112"/>
                  </a:cubicBezTo>
                  <a:cubicBezTo>
                    <a:pt x="970" y="112"/>
                    <a:pt x="953" y="124"/>
                    <a:pt x="950" y="126"/>
                  </a:cubicBezTo>
                  <a:cubicBezTo>
                    <a:pt x="950" y="126"/>
                    <a:pt x="950" y="125"/>
                    <a:pt x="951" y="125"/>
                  </a:cubicBezTo>
                  <a:cubicBezTo>
                    <a:pt x="952" y="121"/>
                    <a:pt x="954" y="108"/>
                    <a:pt x="954" y="108"/>
                  </a:cubicBezTo>
                  <a:cubicBezTo>
                    <a:pt x="956" y="98"/>
                    <a:pt x="958" y="84"/>
                    <a:pt x="959" y="83"/>
                  </a:cubicBezTo>
                  <a:cubicBezTo>
                    <a:pt x="959" y="82"/>
                    <a:pt x="959" y="82"/>
                    <a:pt x="961" y="82"/>
                  </a:cubicBezTo>
                  <a:cubicBezTo>
                    <a:pt x="962" y="82"/>
                    <a:pt x="963" y="80"/>
                    <a:pt x="963" y="80"/>
                  </a:cubicBezTo>
                  <a:cubicBezTo>
                    <a:pt x="963" y="79"/>
                    <a:pt x="941" y="66"/>
                    <a:pt x="941" y="66"/>
                  </a:cubicBezTo>
                  <a:cubicBezTo>
                    <a:pt x="940" y="66"/>
                    <a:pt x="939" y="68"/>
                    <a:pt x="939" y="68"/>
                  </a:cubicBezTo>
                  <a:cubicBezTo>
                    <a:pt x="941" y="70"/>
                    <a:pt x="941" y="71"/>
                    <a:pt x="940" y="72"/>
                  </a:cubicBezTo>
                  <a:cubicBezTo>
                    <a:pt x="906" y="127"/>
                    <a:pt x="906" y="127"/>
                    <a:pt x="906" y="127"/>
                  </a:cubicBezTo>
                  <a:cubicBezTo>
                    <a:pt x="905" y="128"/>
                    <a:pt x="904" y="128"/>
                    <a:pt x="903" y="128"/>
                  </a:cubicBezTo>
                  <a:cubicBezTo>
                    <a:pt x="902" y="128"/>
                    <a:pt x="901" y="130"/>
                    <a:pt x="901" y="130"/>
                  </a:cubicBezTo>
                  <a:cubicBezTo>
                    <a:pt x="901" y="131"/>
                    <a:pt x="917" y="141"/>
                    <a:pt x="917" y="141"/>
                  </a:cubicBezTo>
                  <a:cubicBezTo>
                    <a:pt x="918" y="141"/>
                    <a:pt x="918" y="141"/>
                    <a:pt x="918" y="141"/>
                  </a:cubicBezTo>
                  <a:cubicBezTo>
                    <a:pt x="919" y="139"/>
                    <a:pt x="919" y="139"/>
                    <a:pt x="919" y="139"/>
                  </a:cubicBezTo>
                  <a:cubicBezTo>
                    <a:pt x="918" y="138"/>
                    <a:pt x="918" y="137"/>
                    <a:pt x="918" y="136"/>
                  </a:cubicBezTo>
                  <a:cubicBezTo>
                    <a:pt x="918" y="136"/>
                    <a:pt x="918" y="135"/>
                    <a:pt x="918" y="135"/>
                  </a:cubicBezTo>
                  <a:cubicBezTo>
                    <a:pt x="918" y="135"/>
                    <a:pt x="942" y="97"/>
                    <a:pt x="945" y="92"/>
                  </a:cubicBezTo>
                  <a:cubicBezTo>
                    <a:pt x="945" y="92"/>
                    <a:pt x="945" y="93"/>
                    <a:pt x="945" y="93"/>
                  </a:cubicBezTo>
                  <a:cubicBezTo>
                    <a:pt x="942" y="101"/>
                    <a:pt x="936" y="129"/>
                    <a:pt x="936" y="129"/>
                  </a:cubicBezTo>
                  <a:cubicBezTo>
                    <a:pt x="933" y="150"/>
                    <a:pt x="933" y="150"/>
                    <a:pt x="933" y="150"/>
                  </a:cubicBezTo>
                  <a:cubicBezTo>
                    <a:pt x="933" y="151"/>
                    <a:pt x="935" y="152"/>
                    <a:pt x="935" y="152"/>
                  </a:cubicBezTo>
                  <a:cubicBezTo>
                    <a:pt x="936" y="152"/>
                    <a:pt x="955" y="139"/>
                    <a:pt x="955" y="139"/>
                  </a:cubicBezTo>
                  <a:cubicBezTo>
                    <a:pt x="955" y="139"/>
                    <a:pt x="980" y="119"/>
                    <a:pt x="985" y="116"/>
                  </a:cubicBezTo>
                  <a:cubicBezTo>
                    <a:pt x="984" y="118"/>
                    <a:pt x="984" y="118"/>
                    <a:pt x="984" y="118"/>
                  </a:cubicBezTo>
                  <a:cubicBezTo>
                    <a:pt x="977" y="127"/>
                    <a:pt x="957" y="159"/>
                    <a:pt x="957" y="159"/>
                  </a:cubicBezTo>
                  <a:cubicBezTo>
                    <a:pt x="956" y="160"/>
                    <a:pt x="956" y="161"/>
                    <a:pt x="954" y="160"/>
                  </a:cubicBezTo>
                  <a:cubicBezTo>
                    <a:pt x="953" y="160"/>
                    <a:pt x="952" y="161"/>
                    <a:pt x="952" y="161"/>
                  </a:cubicBezTo>
                  <a:cubicBezTo>
                    <a:pt x="952" y="163"/>
                    <a:pt x="969" y="173"/>
                    <a:pt x="969" y="173"/>
                  </a:cubicBezTo>
                  <a:cubicBezTo>
                    <a:pt x="970" y="173"/>
                    <a:pt x="971" y="171"/>
                    <a:pt x="971" y="171"/>
                  </a:cubicBezTo>
                  <a:cubicBezTo>
                    <a:pt x="969" y="169"/>
                    <a:pt x="969" y="168"/>
                    <a:pt x="969" y="167"/>
                  </a:cubicBezTo>
                  <a:moveTo>
                    <a:pt x="890" y="64"/>
                  </a:moveTo>
                  <a:cubicBezTo>
                    <a:pt x="889" y="69"/>
                    <a:pt x="887" y="92"/>
                    <a:pt x="887" y="93"/>
                  </a:cubicBezTo>
                  <a:cubicBezTo>
                    <a:pt x="886" y="93"/>
                    <a:pt x="886" y="93"/>
                    <a:pt x="886" y="93"/>
                  </a:cubicBezTo>
                  <a:cubicBezTo>
                    <a:pt x="884" y="91"/>
                    <a:pt x="874" y="86"/>
                    <a:pt x="871" y="85"/>
                  </a:cubicBezTo>
                  <a:cubicBezTo>
                    <a:pt x="873" y="84"/>
                    <a:pt x="888" y="65"/>
                    <a:pt x="890" y="63"/>
                  </a:cubicBezTo>
                  <a:lnTo>
                    <a:pt x="890" y="64"/>
                  </a:lnTo>
                  <a:close/>
                  <a:moveTo>
                    <a:pt x="899" y="124"/>
                  </a:moveTo>
                  <a:cubicBezTo>
                    <a:pt x="904" y="59"/>
                    <a:pt x="904" y="59"/>
                    <a:pt x="904" y="59"/>
                  </a:cubicBezTo>
                  <a:cubicBezTo>
                    <a:pt x="904" y="55"/>
                    <a:pt x="904" y="55"/>
                    <a:pt x="904" y="55"/>
                  </a:cubicBezTo>
                  <a:cubicBezTo>
                    <a:pt x="905" y="55"/>
                    <a:pt x="905" y="54"/>
                    <a:pt x="907" y="55"/>
                  </a:cubicBezTo>
                  <a:cubicBezTo>
                    <a:pt x="908" y="54"/>
                    <a:pt x="909" y="52"/>
                    <a:pt x="909" y="52"/>
                  </a:cubicBezTo>
                  <a:cubicBezTo>
                    <a:pt x="908" y="51"/>
                    <a:pt x="887" y="42"/>
                    <a:pt x="887" y="42"/>
                  </a:cubicBezTo>
                  <a:cubicBezTo>
                    <a:pt x="886" y="43"/>
                    <a:pt x="885" y="44"/>
                    <a:pt x="885" y="44"/>
                  </a:cubicBezTo>
                  <a:cubicBezTo>
                    <a:pt x="887" y="46"/>
                    <a:pt x="887" y="47"/>
                    <a:pt x="887" y="47"/>
                  </a:cubicBezTo>
                  <a:cubicBezTo>
                    <a:pt x="887" y="47"/>
                    <a:pt x="887" y="47"/>
                    <a:pt x="887" y="47"/>
                  </a:cubicBezTo>
                  <a:cubicBezTo>
                    <a:pt x="884" y="51"/>
                    <a:pt x="884" y="51"/>
                    <a:pt x="884" y="51"/>
                  </a:cubicBezTo>
                  <a:cubicBezTo>
                    <a:pt x="884" y="51"/>
                    <a:pt x="841" y="99"/>
                    <a:pt x="841" y="99"/>
                  </a:cubicBezTo>
                  <a:cubicBezTo>
                    <a:pt x="840" y="100"/>
                    <a:pt x="839" y="101"/>
                    <a:pt x="838" y="101"/>
                  </a:cubicBezTo>
                  <a:cubicBezTo>
                    <a:pt x="837" y="101"/>
                    <a:pt x="836" y="103"/>
                    <a:pt x="836" y="103"/>
                  </a:cubicBezTo>
                  <a:cubicBezTo>
                    <a:pt x="837" y="104"/>
                    <a:pt x="854" y="111"/>
                    <a:pt x="854" y="111"/>
                  </a:cubicBezTo>
                  <a:cubicBezTo>
                    <a:pt x="855" y="112"/>
                    <a:pt x="855" y="112"/>
                    <a:pt x="855" y="112"/>
                  </a:cubicBezTo>
                  <a:cubicBezTo>
                    <a:pt x="856" y="109"/>
                    <a:pt x="856" y="109"/>
                    <a:pt x="856" y="109"/>
                  </a:cubicBezTo>
                  <a:cubicBezTo>
                    <a:pt x="854" y="108"/>
                    <a:pt x="854" y="107"/>
                    <a:pt x="854" y="106"/>
                  </a:cubicBezTo>
                  <a:cubicBezTo>
                    <a:pt x="854" y="106"/>
                    <a:pt x="854" y="105"/>
                    <a:pt x="854" y="105"/>
                  </a:cubicBezTo>
                  <a:cubicBezTo>
                    <a:pt x="855" y="103"/>
                    <a:pt x="855" y="103"/>
                    <a:pt x="855" y="103"/>
                  </a:cubicBezTo>
                  <a:cubicBezTo>
                    <a:pt x="855" y="103"/>
                    <a:pt x="864" y="94"/>
                    <a:pt x="864" y="94"/>
                  </a:cubicBezTo>
                  <a:cubicBezTo>
                    <a:pt x="864" y="95"/>
                    <a:pt x="886" y="104"/>
                    <a:pt x="886" y="104"/>
                  </a:cubicBezTo>
                  <a:cubicBezTo>
                    <a:pt x="886" y="104"/>
                    <a:pt x="885" y="117"/>
                    <a:pt x="885" y="117"/>
                  </a:cubicBezTo>
                  <a:cubicBezTo>
                    <a:pt x="885" y="117"/>
                    <a:pt x="885" y="120"/>
                    <a:pt x="885" y="120"/>
                  </a:cubicBezTo>
                  <a:cubicBezTo>
                    <a:pt x="884" y="120"/>
                    <a:pt x="884" y="120"/>
                    <a:pt x="882" y="120"/>
                  </a:cubicBezTo>
                  <a:cubicBezTo>
                    <a:pt x="882" y="120"/>
                    <a:pt x="881" y="122"/>
                    <a:pt x="881" y="122"/>
                  </a:cubicBezTo>
                  <a:cubicBezTo>
                    <a:pt x="881" y="123"/>
                    <a:pt x="899" y="130"/>
                    <a:pt x="899" y="130"/>
                  </a:cubicBezTo>
                  <a:cubicBezTo>
                    <a:pt x="900" y="130"/>
                    <a:pt x="901" y="128"/>
                    <a:pt x="901" y="128"/>
                  </a:cubicBezTo>
                  <a:cubicBezTo>
                    <a:pt x="900" y="127"/>
                    <a:pt x="899" y="126"/>
                    <a:pt x="899" y="124"/>
                  </a:cubicBezTo>
                  <a:moveTo>
                    <a:pt x="840" y="97"/>
                  </a:moveTo>
                  <a:cubicBezTo>
                    <a:pt x="841" y="97"/>
                    <a:pt x="842" y="96"/>
                    <a:pt x="842" y="96"/>
                  </a:cubicBezTo>
                  <a:cubicBezTo>
                    <a:pt x="843" y="95"/>
                    <a:pt x="835" y="77"/>
                    <a:pt x="835" y="77"/>
                  </a:cubicBezTo>
                  <a:cubicBezTo>
                    <a:pt x="834" y="77"/>
                    <a:pt x="833" y="77"/>
                    <a:pt x="833" y="77"/>
                  </a:cubicBezTo>
                  <a:cubicBezTo>
                    <a:pt x="832" y="78"/>
                    <a:pt x="832" y="80"/>
                    <a:pt x="832" y="80"/>
                  </a:cubicBezTo>
                  <a:cubicBezTo>
                    <a:pt x="832" y="80"/>
                    <a:pt x="828" y="84"/>
                    <a:pt x="828" y="84"/>
                  </a:cubicBezTo>
                  <a:cubicBezTo>
                    <a:pt x="825" y="86"/>
                    <a:pt x="820" y="86"/>
                    <a:pt x="815" y="85"/>
                  </a:cubicBezTo>
                  <a:cubicBezTo>
                    <a:pt x="804" y="82"/>
                    <a:pt x="798" y="70"/>
                    <a:pt x="802" y="56"/>
                  </a:cubicBezTo>
                  <a:cubicBezTo>
                    <a:pt x="805" y="46"/>
                    <a:pt x="809" y="40"/>
                    <a:pt x="814" y="37"/>
                  </a:cubicBezTo>
                  <a:cubicBezTo>
                    <a:pt x="818" y="35"/>
                    <a:pt x="823" y="34"/>
                    <a:pt x="829" y="36"/>
                  </a:cubicBezTo>
                  <a:cubicBezTo>
                    <a:pt x="834" y="37"/>
                    <a:pt x="837" y="40"/>
                    <a:pt x="839" y="43"/>
                  </a:cubicBezTo>
                  <a:cubicBezTo>
                    <a:pt x="840" y="49"/>
                    <a:pt x="840" y="49"/>
                    <a:pt x="840" y="49"/>
                  </a:cubicBezTo>
                  <a:cubicBezTo>
                    <a:pt x="840" y="50"/>
                    <a:pt x="840" y="50"/>
                    <a:pt x="840" y="50"/>
                  </a:cubicBezTo>
                  <a:cubicBezTo>
                    <a:pt x="841" y="51"/>
                    <a:pt x="841" y="51"/>
                    <a:pt x="841" y="51"/>
                  </a:cubicBezTo>
                  <a:cubicBezTo>
                    <a:pt x="842" y="51"/>
                    <a:pt x="855" y="37"/>
                    <a:pt x="855" y="37"/>
                  </a:cubicBezTo>
                  <a:cubicBezTo>
                    <a:pt x="857" y="36"/>
                    <a:pt x="857" y="36"/>
                    <a:pt x="857" y="36"/>
                  </a:cubicBezTo>
                  <a:cubicBezTo>
                    <a:pt x="854" y="35"/>
                    <a:pt x="854" y="35"/>
                    <a:pt x="854" y="35"/>
                  </a:cubicBezTo>
                  <a:cubicBezTo>
                    <a:pt x="851" y="36"/>
                    <a:pt x="851" y="36"/>
                    <a:pt x="851" y="36"/>
                  </a:cubicBezTo>
                  <a:cubicBezTo>
                    <a:pt x="849" y="33"/>
                    <a:pt x="849" y="33"/>
                    <a:pt x="849" y="33"/>
                  </a:cubicBezTo>
                  <a:cubicBezTo>
                    <a:pt x="846" y="31"/>
                    <a:pt x="846" y="31"/>
                    <a:pt x="846" y="31"/>
                  </a:cubicBezTo>
                  <a:cubicBezTo>
                    <a:pt x="843" y="27"/>
                    <a:pt x="838" y="25"/>
                    <a:pt x="833" y="23"/>
                  </a:cubicBezTo>
                  <a:cubicBezTo>
                    <a:pt x="823" y="20"/>
                    <a:pt x="813" y="21"/>
                    <a:pt x="805" y="26"/>
                  </a:cubicBezTo>
                  <a:cubicBezTo>
                    <a:pt x="796" y="31"/>
                    <a:pt x="790" y="40"/>
                    <a:pt x="787" y="52"/>
                  </a:cubicBezTo>
                  <a:cubicBezTo>
                    <a:pt x="781" y="73"/>
                    <a:pt x="791" y="92"/>
                    <a:pt x="811" y="98"/>
                  </a:cubicBezTo>
                  <a:cubicBezTo>
                    <a:pt x="823" y="101"/>
                    <a:pt x="830" y="98"/>
                    <a:pt x="835" y="96"/>
                  </a:cubicBezTo>
                  <a:cubicBezTo>
                    <a:pt x="838" y="95"/>
                    <a:pt x="838" y="95"/>
                    <a:pt x="838" y="95"/>
                  </a:cubicBezTo>
                  <a:cubicBezTo>
                    <a:pt x="839" y="95"/>
                    <a:pt x="839" y="96"/>
                    <a:pt x="840" y="97"/>
                  </a:cubicBezTo>
                  <a:moveTo>
                    <a:pt x="769" y="33"/>
                  </a:moveTo>
                  <a:cubicBezTo>
                    <a:pt x="770" y="33"/>
                    <a:pt x="782" y="17"/>
                    <a:pt x="782" y="17"/>
                  </a:cubicBezTo>
                  <a:cubicBezTo>
                    <a:pt x="782" y="16"/>
                    <a:pt x="782" y="16"/>
                    <a:pt x="782" y="16"/>
                  </a:cubicBezTo>
                  <a:cubicBezTo>
                    <a:pt x="782" y="16"/>
                    <a:pt x="782" y="16"/>
                    <a:pt x="782" y="16"/>
                  </a:cubicBezTo>
                  <a:cubicBezTo>
                    <a:pt x="782" y="16"/>
                    <a:pt x="782" y="16"/>
                    <a:pt x="782" y="16"/>
                  </a:cubicBezTo>
                  <a:cubicBezTo>
                    <a:pt x="780" y="15"/>
                    <a:pt x="780" y="15"/>
                    <a:pt x="780" y="15"/>
                  </a:cubicBezTo>
                  <a:cubicBezTo>
                    <a:pt x="779" y="16"/>
                    <a:pt x="778" y="16"/>
                    <a:pt x="777" y="16"/>
                  </a:cubicBezTo>
                  <a:cubicBezTo>
                    <a:pt x="774" y="14"/>
                    <a:pt x="774" y="14"/>
                    <a:pt x="774" y="14"/>
                  </a:cubicBezTo>
                  <a:cubicBezTo>
                    <a:pt x="770" y="12"/>
                    <a:pt x="770" y="12"/>
                    <a:pt x="770" y="12"/>
                  </a:cubicBezTo>
                  <a:cubicBezTo>
                    <a:pt x="766" y="9"/>
                    <a:pt x="760" y="8"/>
                    <a:pt x="754" y="7"/>
                  </a:cubicBezTo>
                  <a:cubicBezTo>
                    <a:pt x="733" y="4"/>
                    <a:pt x="725" y="15"/>
                    <a:pt x="723" y="25"/>
                  </a:cubicBezTo>
                  <a:cubicBezTo>
                    <a:pt x="721" y="41"/>
                    <a:pt x="736" y="46"/>
                    <a:pt x="748" y="51"/>
                  </a:cubicBezTo>
                  <a:cubicBezTo>
                    <a:pt x="757" y="54"/>
                    <a:pt x="764" y="57"/>
                    <a:pt x="764" y="63"/>
                  </a:cubicBezTo>
                  <a:cubicBezTo>
                    <a:pt x="760" y="69"/>
                    <a:pt x="760" y="69"/>
                    <a:pt x="760" y="69"/>
                  </a:cubicBezTo>
                  <a:cubicBezTo>
                    <a:pt x="757" y="71"/>
                    <a:pt x="752" y="72"/>
                    <a:pt x="746" y="71"/>
                  </a:cubicBezTo>
                  <a:cubicBezTo>
                    <a:pt x="740" y="70"/>
                    <a:pt x="731" y="67"/>
                    <a:pt x="729" y="63"/>
                  </a:cubicBezTo>
                  <a:cubicBezTo>
                    <a:pt x="728" y="60"/>
                    <a:pt x="728" y="60"/>
                    <a:pt x="728" y="60"/>
                  </a:cubicBezTo>
                  <a:cubicBezTo>
                    <a:pt x="728" y="58"/>
                    <a:pt x="728" y="58"/>
                    <a:pt x="728" y="58"/>
                  </a:cubicBezTo>
                  <a:cubicBezTo>
                    <a:pt x="726" y="57"/>
                    <a:pt x="726" y="57"/>
                    <a:pt x="726" y="57"/>
                  </a:cubicBezTo>
                  <a:cubicBezTo>
                    <a:pt x="725" y="58"/>
                    <a:pt x="714" y="74"/>
                    <a:pt x="714" y="74"/>
                  </a:cubicBezTo>
                  <a:cubicBezTo>
                    <a:pt x="714" y="75"/>
                    <a:pt x="714" y="75"/>
                    <a:pt x="714" y="75"/>
                  </a:cubicBezTo>
                  <a:cubicBezTo>
                    <a:pt x="716" y="76"/>
                    <a:pt x="716" y="76"/>
                    <a:pt x="716" y="76"/>
                  </a:cubicBezTo>
                  <a:cubicBezTo>
                    <a:pt x="717" y="76"/>
                    <a:pt x="719" y="74"/>
                    <a:pt x="719" y="74"/>
                  </a:cubicBezTo>
                  <a:cubicBezTo>
                    <a:pt x="719" y="74"/>
                    <a:pt x="723" y="76"/>
                    <a:pt x="723" y="76"/>
                  </a:cubicBezTo>
                  <a:cubicBezTo>
                    <a:pt x="727" y="79"/>
                    <a:pt x="727" y="79"/>
                    <a:pt x="727" y="79"/>
                  </a:cubicBezTo>
                  <a:cubicBezTo>
                    <a:pt x="727" y="79"/>
                    <a:pt x="743" y="84"/>
                    <a:pt x="743" y="84"/>
                  </a:cubicBezTo>
                  <a:cubicBezTo>
                    <a:pt x="757" y="86"/>
                    <a:pt x="766" y="82"/>
                    <a:pt x="771" y="79"/>
                  </a:cubicBezTo>
                  <a:cubicBezTo>
                    <a:pt x="775" y="75"/>
                    <a:pt x="778" y="70"/>
                    <a:pt x="779" y="64"/>
                  </a:cubicBezTo>
                  <a:cubicBezTo>
                    <a:pt x="782" y="47"/>
                    <a:pt x="766" y="41"/>
                    <a:pt x="754" y="37"/>
                  </a:cubicBezTo>
                  <a:cubicBezTo>
                    <a:pt x="746" y="34"/>
                    <a:pt x="738" y="31"/>
                    <a:pt x="739" y="25"/>
                  </a:cubicBezTo>
                  <a:cubicBezTo>
                    <a:pt x="742" y="20"/>
                    <a:pt x="742" y="20"/>
                    <a:pt x="742" y="20"/>
                  </a:cubicBezTo>
                  <a:cubicBezTo>
                    <a:pt x="744" y="19"/>
                    <a:pt x="747" y="18"/>
                    <a:pt x="751" y="19"/>
                  </a:cubicBezTo>
                  <a:cubicBezTo>
                    <a:pt x="761" y="20"/>
                    <a:pt x="765" y="24"/>
                    <a:pt x="766" y="26"/>
                  </a:cubicBezTo>
                  <a:cubicBezTo>
                    <a:pt x="767" y="29"/>
                    <a:pt x="767" y="29"/>
                    <a:pt x="767" y="29"/>
                  </a:cubicBezTo>
                  <a:cubicBezTo>
                    <a:pt x="767" y="30"/>
                    <a:pt x="766" y="31"/>
                    <a:pt x="766" y="31"/>
                  </a:cubicBezTo>
                  <a:cubicBezTo>
                    <a:pt x="767" y="32"/>
                    <a:pt x="769" y="33"/>
                    <a:pt x="769" y="33"/>
                  </a:cubicBezTo>
                  <a:moveTo>
                    <a:pt x="703" y="66"/>
                  </a:moveTo>
                  <a:cubicBezTo>
                    <a:pt x="671" y="66"/>
                    <a:pt x="671" y="66"/>
                    <a:pt x="671" y="66"/>
                  </a:cubicBezTo>
                  <a:cubicBezTo>
                    <a:pt x="671" y="66"/>
                    <a:pt x="671" y="48"/>
                    <a:pt x="671" y="47"/>
                  </a:cubicBezTo>
                  <a:cubicBezTo>
                    <a:pt x="689" y="47"/>
                    <a:pt x="689" y="47"/>
                    <a:pt x="689" y="47"/>
                  </a:cubicBezTo>
                  <a:cubicBezTo>
                    <a:pt x="692" y="47"/>
                    <a:pt x="693" y="47"/>
                    <a:pt x="693" y="48"/>
                  </a:cubicBezTo>
                  <a:cubicBezTo>
                    <a:pt x="696" y="49"/>
                    <a:pt x="696" y="49"/>
                    <a:pt x="696" y="49"/>
                  </a:cubicBezTo>
                  <a:cubicBezTo>
                    <a:pt x="697" y="31"/>
                    <a:pt x="697" y="31"/>
                    <a:pt x="697" y="31"/>
                  </a:cubicBezTo>
                  <a:cubicBezTo>
                    <a:pt x="694" y="31"/>
                    <a:pt x="694" y="31"/>
                    <a:pt x="694" y="31"/>
                  </a:cubicBezTo>
                  <a:cubicBezTo>
                    <a:pt x="693" y="33"/>
                    <a:pt x="692" y="33"/>
                    <a:pt x="689" y="33"/>
                  </a:cubicBezTo>
                  <a:cubicBezTo>
                    <a:pt x="671" y="33"/>
                    <a:pt x="671" y="33"/>
                    <a:pt x="671" y="33"/>
                  </a:cubicBezTo>
                  <a:cubicBezTo>
                    <a:pt x="671" y="15"/>
                    <a:pt x="671" y="15"/>
                    <a:pt x="671" y="15"/>
                  </a:cubicBezTo>
                  <a:cubicBezTo>
                    <a:pt x="701" y="16"/>
                    <a:pt x="701" y="16"/>
                    <a:pt x="701" y="16"/>
                  </a:cubicBezTo>
                  <a:cubicBezTo>
                    <a:pt x="705" y="16"/>
                    <a:pt x="705" y="17"/>
                    <a:pt x="706" y="18"/>
                  </a:cubicBezTo>
                  <a:cubicBezTo>
                    <a:pt x="708" y="19"/>
                    <a:pt x="708" y="19"/>
                    <a:pt x="708" y="19"/>
                  </a:cubicBezTo>
                  <a:cubicBezTo>
                    <a:pt x="709" y="1"/>
                    <a:pt x="709" y="1"/>
                    <a:pt x="709" y="1"/>
                  </a:cubicBezTo>
                  <a:cubicBezTo>
                    <a:pt x="706" y="0"/>
                    <a:pt x="706" y="0"/>
                    <a:pt x="706" y="0"/>
                  </a:cubicBezTo>
                  <a:cubicBezTo>
                    <a:pt x="705" y="2"/>
                    <a:pt x="705" y="3"/>
                    <a:pt x="701" y="3"/>
                  </a:cubicBezTo>
                  <a:cubicBezTo>
                    <a:pt x="652" y="3"/>
                    <a:pt x="652" y="3"/>
                    <a:pt x="652" y="3"/>
                  </a:cubicBezTo>
                  <a:cubicBezTo>
                    <a:pt x="651" y="5"/>
                    <a:pt x="651" y="5"/>
                    <a:pt x="651" y="5"/>
                  </a:cubicBezTo>
                  <a:cubicBezTo>
                    <a:pt x="656" y="7"/>
                    <a:pt x="656" y="7"/>
                    <a:pt x="656" y="9"/>
                  </a:cubicBezTo>
                  <a:cubicBezTo>
                    <a:pt x="656" y="73"/>
                    <a:pt x="656" y="73"/>
                    <a:pt x="656" y="73"/>
                  </a:cubicBezTo>
                  <a:cubicBezTo>
                    <a:pt x="656" y="75"/>
                    <a:pt x="656" y="75"/>
                    <a:pt x="652" y="76"/>
                  </a:cubicBezTo>
                  <a:cubicBezTo>
                    <a:pt x="651" y="78"/>
                    <a:pt x="651" y="78"/>
                    <a:pt x="651" y="78"/>
                  </a:cubicBezTo>
                  <a:cubicBezTo>
                    <a:pt x="703" y="79"/>
                    <a:pt x="703" y="79"/>
                    <a:pt x="703" y="79"/>
                  </a:cubicBezTo>
                  <a:cubicBezTo>
                    <a:pt x="707" y="79"/>
                    <a:pt x="707" y="80"/>
                    <a:pt x="708" y="81"/>
                  </a:cubicBezTo>
                  <a:cubicBezTo>
                    <a:pt x="710" y="82"/>
                    <a:pt x="710" y="82"/>
                    <a:pt x="710" y="82"/>
                  </a:cubicBezTo>
                  <a:cubicBezTo>
                    <a:pt x="711" y="64"/>
                    <a:pt x="711" y="64"/>
                    <a:pt x="711" y="64"/>
                  </a:cubicBezTo>
                  <a:cubicBezTo>
                    <a:pt x="708" y="63"/>
                    <a:pt x="708" y="63"/>
                    <a:pt x="708" y="63"/>
                  </a:cubicBezTo>
                  <a:cubicBezTo>
                    <a:pt x="707" y="65"/>
                    <a:pt x="707" y="66"/>
                    <a:pt x="703" y="66"/>
                  </a:cubicBezTo>
                  <a:moveTo>
                    <a:pt x="619" y="35"/>
                  </a:moveTo>
                  <a:cubicBezTo>
                    <a:pt x="617" y="38"/>
                    <a:pt x="614" y="39"/>
                    <a:pt x="610" y="40"/>
                  </a:cubicBezTo>
                  <a:cubicBezTo>
                    <a:pt x="610" y="40"/>
                    <a:pt x="594" y="42"/>
                    <a:pt x="594" y="42"/>
                  </a:cubicBezTo>
                  <a:cubicBezTo>
                    <a:pt x="594" y="42"/>
                    <a:pt x="594" y="42"/>
                    <a:pt x="594" y="41"/>
                  </a:cubicBezTo>
                  <a:cubicBezTo>
                    <a:pt x="594" y="38"/>
                    <a:pt x="592" y="26"/>
                    <a:pt x="592" y="24"/>
                  </a:cubicBezTo>
                  <a:cubicBezTo>
                    <a:pt x="593" y="23"/>
                    <a:pt x="607" y="21"/>
                    <a:pt x="607" y="21"/>
                  </a:cubicBezTo>
                  <a:cubicBezTo>
                    <a:pt x="615" y="20"/>
                    <a:pt x="619" y="23"/>
                    <a:pt x="620" y="29"/>
                  </a:cubicBezTo>
                  <a:lnTo>
                    <a:pt x="619" y="35"/>
                  </a:lnTo>
                  <a:close/>
                  <a:moveTo>
                    <a:pt x="638" y="71"/>
                  </a:moveTo>
                  <a:cubicBezTo>
                    <a:pt x="637" y="68"/>
                    <a:pt x="637" y="68"/>
                    <a:pt x="637" y="68"/>
                  </a:cubicBezTo>
                  <a:cubicBezTo>
                    <a:pt x="637" y="68"/>
                    <a:pt x="623" y="49"/>
                    <a:pt x="623" y="48"/>
                  </a:cubicBezTo>
                  <a:cubicBezTo>
                    <a:pt x="623" y="48"/>
                    <a:pt x="623" y="48"/>
                    <a:pt x="623" y="48"/>
                  </a:cubicBezTo>
                  <a:cubicBezTo>
                    <a:pt x="633" y="45"/>
                    <a:pt x="637" y="37"/>
                    <a:pt x="636" y="25"/>
                  </a:cubicBezTo>
                  <a:cubicBezTo>
                    <a:pt x="634" y="12"/>
                    <a:pt x="623" y="6"/>
                    <a:pt x="607" y="8"/>
                  </a:cubicBezTo>
                  <a:cubicBezTo>
                    <a:pt x="572" y="13"/>
                    <a:pt x="572" y="13"/>
                    <a:pt x="572" y="13"/>
                  </a:cubicBezTo>
                  <a:cubicBezTo>
                    <a:pt x="571" y="14"/>
                    <a:pt x="572" y="16"/>
                    <a:pt x="572" y="16"/>
                  </a:cubicBezTo>
                  <a:cubicBezTo>
                    <a:pt x="575" y="16"/>
                    <a:pt x="575" y="17"/>
                    <a:pt x="575" y="19"/>
                  </a:cubicBezTo>
                  <a:cubicBezTo>
                    <a:pt x="584" y="82"/>
                    <a:pt x="584" y="82"/>
                    <a:pt x="584" y="82"/>
                  </a:cubicBezTo>
                  <a:cubicBezTo>
                    <a:pt x="584" y="84"/>
                    <a:pt x="584" y="84"/>
                    <a:pt x="582" y="85"/>
                  </a:cubicBezTo>
                  <a:cubicBezTo>
                    <a:pt x="582" y="86"/>
                    <a:pt x="582" y="88"/>
                    <a:pt x="582" y="88"/>
                  </a:cubicBezTo>
                  <a:cubicBezTo>
                    <a:pt x="583" y="88"/>
                    <a:pt x="603" y="85"/>
                    <a:pt x="603" y="85"/>
                  </a:cubicBezTo>
                  <a:cubicBezTo>
                    <a:pt x="604" y="85"/>
                    <a:pt x="604" y="85"/>
                    <a:pt x="604" y="85"/>
                  </a:cubicBezTo>
                  <a:cubicBezTo>
                    <a:pt x="604" y="83"/>
                    <a:pt x="604" y="83"/>
                    <a:pt x="604" y="83"/>
                  </a:cubicBezTo>
                  <a:cubicBezTo>
                    <a:pt x="601" y="82"/>
                    <a:pt x="600" y="81"/>
                    <a:pt x="600" y="79"/>
                  </a:cubicBezTo>
                  <a:cubicBezTo>
                    <a:pt x="600" y="79"/>
                    <a:pt x="596" y="55"/>
                    <a:pt x="596" y="54"/>
                  </a:cubicBezTo>
                  <a:cubicBezTo>
                    <a:pt x="597" y="55"/>
                    <a:pt x="608" y="53"/>
                    <a:pt x="608" y="53"/>
                  </a:cubicBezTo>
                  <a:cubicBezTo>
                    <a:pt x="608" y="54"/>
                    <a:pt x="623" y="74"/>
                    <a:pt x="623" y="74"/>
                  </a:cubicBezTo>
                  <a:cubicBezTo>
                    <a:pt x="625" y="78"/>
                    <a:pt x="625" y="78"/>
                    <a:pt x="625" y="78"/>
                  </a:cubicBezTo>
                  <a:cubicBezTo>
                    <a:pt x="625" y="78"/>
                    <a:pt x="625" y="78"/>
                    <a:pt x="625" y="78"/>
                  </a:cubicBezTo>
                  <a:cubicBezTo>
                    <a:pt x="625" y="78"/>
                    <a:pt x="625" y="79"/>
                    <a:pt x="623" y="79"/>
                  </a:cubicBezTo>
                  <a:cubicBezTo>
                    <a:pt x="623" y="80"/>
                    <a:pt x="622" y="80"/>
                    <a:pt x="622" y="81"/>
                  </a:cubicBezTo>
                  <a:cubicBezTo>
                    <a:pt x="622" y="82"/>
                    <a:pt x="623" y="82"/>
                    <a:pt x="623" y="82"/>
                  </a:cubicBezTo>
                  <a:cubicBezTo>
                    <a:pt x="623" y="83"/>
                    <a:pt x="644" y="80"/>
                    <a:pt x="644" y="80"/>
                  </a:cubicBezTo>
                  <a:cubicBezTo>
                    <a:pt x="645" y="79"/>
                    <a:pt x="645" y="77"/>
                    <a:pt x="645" y="77"/>
                  </a:cubicBezTo>
                  <a:cubicBezTo>
                    <a:pt x="642" y="76"/>
                    <a:pt x="641" y="75"/>
                    <a:pt x="638" y="71"/>
                  </a:cubicBezTo>
                  <a:moveTo>
                    <a:pt x="561" y="67"/>
                  </a:moveTo>
                  <a:cubicBezTo>
                    <a:pt x="560" y="67"/>
                    <a:pt x="559" y="68"/>
                    <a:pt x="559" y="68"/>
                  </a:cubicBezTo>
                  <a:cubicBezTo>
                    <a:pt x="558" y="70"/>
                    <a:pt x="560" y="72"/>
                    <a:pt x="560" y="72"/>
                  </a:cubicBezTo>
                  <a:cubicBezTo>
                    <a:pt x="560" y="72"/>
                    <a:pt x="559" y="77"/>
                    <a:pt x="559" y="77"/>
                  </a:cubicBezTo>
                  <a:cubicBezTo>
                    <a:pt x="557" y="80"/>
                    <a:pt x="553" y="84"/>
                    <a:pt x="549" y="85"/>
                  </a:cubicBezTo>
                  <a:cubicBezTo>
                    <a:pt x="544" y="86"/>
                    <a:pt x="538" y="86"/>
                    <a:pt x="534" y="84"/>
                  </a:cubicBezTo>
                  <a:cubicBezTo>
                    <a:pt x="528" y="81"/>
                    <a:pt x="524" y="75"/>
                    <a:pt x="522" y="67"/>
                  </a:cubicBezTo>
                  <a:cubicBezTo>
                    <a:pt x="519" y="58"/>
                    <a:pt x="519" y="50"/>
                    <a:pt x="522" y="45"/>
                  </a:cubicBezTo>
                  <a:cubicBezTo>
                    <a:pt x="524" y="41"/>
                    <a:pt x="528" y="38"/>
                    <a:pt x="534" y="36"/>
                  </a:cubicBezTo>
                  <a:cubicBezTo>
                    <a:pt x="541" y="34"/>
                    <a:pt x="548" y="36"/>
                    <a:pt x="550" y="40"/>
                  </a:cubicBezTo>
                  <a:cubicBezTo>
                    <a:pt x="550" y="41"/>
                    <a:pt x="550" y="41"/>
                    <a:pt x="550" y="41"/>
                  </a:cubicBezTo>
                  <a:cubicBezTo>
                    <a:pt x="551" y="42"/>
                    <a:pt x="551" y="42"/>
                    <a:pt x="551" y="42"/>
                  </a:cubicBezTo>
                  <a:cubicBezTo>
                    <a:pt x="552" y="42"/>
                    <a:pt x="552" y="42"/>
                    <a:pt x="552" y="42"/>
                  </a:cubicBezTo>
                  <a:cubicBezTo>
                    <a:pt x="553" y="42"/>
                    <a:pt x="557" y="23"/>
                    <a:pt x="557" y="23"/>
                  </a:cubicBezTo>
                  <a:cubicBezTo>
                    <a:pt x="557" y="21"/>
                    <a:pt x="557" y="21"/>
                    <a:pt x="557" y="21"/>
                  </a:cubicBezTo>
                  <a:cubicBezTo>
                    <a:pt x="555" y="22"/>
                    <a:pt x="555" y="22"/>
                    <a:pt x="555" y="22"/>
                  </a:cubicBezTo>
                  <a:cubicBezTo>
                    <a:pt x="552" y="24"/>
                    <a:pt x="552" y="24"/>
                    <a:pt x="552" y="24"/>
                  </a:cubicBezTo>
                  <a:cubicBezTo>
                    <a:pt x="552" y="24"/>
                    <a:pt x="549" y="23"/>
                    <a:pt x="549" y="23"/>
                  </a:cubicBezTo>
                  <a:cubicBezTo>
                    <a:pt x="545" y="22"/>
                    <a:pt x="545" y="22"/>
                    <a:pt x="545" y="22"/>
                  </a:cubicBezTo>
                  <a:cubicBezTo>
                    <a:pt x="540" y="21"/>
                    <a:pt x="535" y="21"/>
                    <a:pt x="530" y="23"/>
                  </a:cubicBezTo>
                  <a:cubicBezTo>
                    <a:pt x="513" y="28"/>
                    <a:pt x="499" y="45"/>
                    <a:pt x="507" y="72"/>
                  </a:cubicBezTo>
                  <a:cubicBezTo>
                    <a:pt x="513" y="93"/>
                    <a:pt x="532" y="104"/>
                    <a:pt x="551" y="98"/>
                  </a:cubicBezTo>
                  <a:cubicBezTo>
                    <a:pt x="564" y="94"/>
                    <a:pt x="568" y="88"/>
                    <a:pt x="571" y="84"/>
                  </a:cubicBezTo>
                  <a:cubicBezTo>
                    <a:pt x="573" y="81"/>
                    <a:pt x="573" y="81"/>
                    <a:pt x="573" y="81"/>
                  </a:cubicBezTo>
                  <a:cubicBezTo>
                    <a:pt x="574" y="81"/>
                    <a:pt x="574" y="81"/>
                    <a:pt x="575" y="82"/>
                  </a:cubicBezTo>
                  <a:cubicBezTo>
                    <a:pt x="576" y="81"/>
                    <a:pt x="577" y="80"/>
                    <a:pt x="577" y="80"/>
                  </a:cubicBezTo>
                  <a:cubicBezTo>
                    <a:pt x="577" y="79"/>
                    <a:pt x="561" y="67"/>
                    <a:pt x="561" y="67"/>
                  </a:cubicBezTo>
                  <a:moveTo>
                    <a:pt x="381" y="131"/>
                  </a:moveTo>
                  <a:cubicBezTo>
                    <a:pt x="381" y="131"/>
                    <a:pt x="367" y="139"/>
                    <a:pt x="367" y="140"/>
                  </a:cubicBezTo>
                  <a:cubicBezTo>
                    <a:pt x="367" y="140"/>
                    <a:pt x="367" y="140"/>
                    <a:pt x="367" y="140"/>
                  </a:cubicBezTo>
                  <a:cubicBezTo>
                    <a:pt x="367" y="138"/>
                    <a:pt x="359" y="125"/>
                    <a:pt x="357" y="124"/>
                  </a:cubicBezTo>
                  <a:cubicBezTo>
                    <a:pt x="359" y="123"/>
                    <a:pt x="371" y="115"/>
                    <a:pt x="371" y="115"/>
                  </a:cubicBezTo>
                  <a:cubicBezTo>
                    <a:pt x="377" y="111"/>
                    <a:pt x="382" y="111"/>
                    <a:pt x="385" y="117"/>
                  </a:cubicBezTo>
                  <a:cubicBezTo>
                    <a:pt x="385" y="117"/>
                    <a:pt x="387" y="123"/>
                    <a:pt x="387" y="123"/>
                  </a:cubicBezTo>
                  <a:cubicBezTo>
                    <a:pt x="386" y="126"/>
                    <a:pt x="384" y="128"/>
                    <a:pt x="381" y="131"/>
                  </a:cubicBezTo>
                  <a:moveTo>
                    <a:pt x="419" y="147"/>
                  </a:moveTo>
                  <a:cubicBezTo>
                    <a:pt x="417" y="146"/>
                    <a:pt x="417" y="146"/>
                    <a:pt x="417" y="146"/>
                  </a:cubicBezTo>
                  <a:cubicBezTo>
                    <a:pt x="396" y="133"/>
                    <a:pt x="396" y="133"/>
                    <a:pt x="396" y="133"/>
                  </a:cubicBezTo>
                  <a:cubicBezTo>
                    <a:pt x="396" y="133"/>
                    <a:pt x="396" y="133"/>
                    <a:pt x="396" y="133"/>
                  </a:cubicBezTo>
                  <a:cubicBezTo>
                    <a:pt x="403" y="126"/>
                    <a:pt x="404" y="117"/>
                    <a:pt x="398" y="107"/>
                  </a:cubicBezTo>
                  <a:cubicBezTo>
                    <a:pt x="391" y="96"/>
                    <a:pt x="378" y="94"/>
                    <a:pt x="365" y="103"/>
                  </a:cubicBezTo>
                  <a:cubicBezTo>
                    <a:pt x="335" y="122"/>
                    <a:pt x="335" y="122"/>
                    <a:pt x="335" y="122"/>
                  </a:cubicBezTo>
                  <a:cubicBezTo>
                    <a:pt x="334" y="123"/>
                    <a:pt x="336" y="125"/>
                    <a:pt x="336" y="125"/>
                  </a:cubicBezTo>
                  <a:cubicBezTo>
                    <a:pt x="339" y="124"/>
                    <a:pt x="339" y="125"/>
                    <a:pt x="340" y="126"/>
                  </a:cubicBezTo>
                  <a:cubicBezTo>
                    <a:pt x="375" y="180"/>
                    <a:pt x="375" y="180"/>
                    <a:pt x="375" y="180"/>
                  </a:cubicBezTo>
                  <a:cubicBezTo>
                    <a:pt x="376" y="181"/>
                    <a:pt x="376" y="182"/>
                    <a:pt x="374" y="183"/>
                  </a:cubicBezTo>
                  <a:cubicBezTo>
                    <a:pt x="374" y="184"/>
                    <a:pt x="375" y="186"/>
                    <a:pt x="375" y="186"/>
                  </a:cubicBezTo>
                  <a:cubicBezTo>
                    <a:pt x="376" y="186"/>
                    <a:pt x="394" y="175"/>
                    <a:pt x="394" y="175"/>
                  </a:cubicBezTo>
                  <a:cubicBezTo>
                    <a:pt x="395" y="175"/>
                    <a:pt x="395" y="175"/>
                    <a:pt x="395" y="175"/>
                  </a:cubicBezTo>
                  <a:cubicBezTo>
                    <a:pt x="393" y="172"/>
                    <a:pt x="393" y="172"/>
                    <a:pt x="393" y="172"/>
                  </a:cubicBezTo>
                  <a:cubicBezTo>
                    <a:pt x="390" y="173"/>
                    <a:pt x="389" y="173"/>
                    <a:pt x="388" y="171"/>
                  </a:cubicBezTo>
                  <a:cubicBezTo>
                    <a:pt x="388" y="171"/>
                    <a:pt x="375" y="150"/>
                    <a:pt x="374" y="150"/>
                  </a:cubicBezTo>
                  <a:cubicBezTo>
                    <a:pt x="375" y="150"/>
                    <a:pt x="385" y="144"/>
                    <a:pt x="385" y="144"/>
                  </a:cubicBezTo>
                  <a:cubicBezTo>
                    <a:pt x="385" y="144"/>
                    <a:pt x="407" y="157"/>
                    <a:pt x="407" y="157"/>
                  </a:cubicBezTo>
                  <a:cubicBezTo>
                    <a:pt x="410" y="159"/>
                    <a:pt x="410" y="159"/>
                    <a:pt x="410" y="159"/>
                  </a:cubicBezTo>
                  <a:cubicBezTo>
                    <a:pt x="410" y="159"/>
                    <a:pt x="410" y="159"/>
                    <a:pt x="410" y="159"/>
                  </a:cubicBezTo>
                  <a:cubicBezTo>
                    <a:pt x="410" y="160"/>
                    <a:pt x="410" y="160"/>
                    <a:pt x="409" y="161"/>
                  </a:cubicBezTo>
                  <a:cubicBezTo>
                    <a:pt x="409" y="161"/>
                    <a:pt x="409" y="161"/>
                    <a:pt x="409" y="161"/>
                  </a:cubicBezTo>
                  <a:cubicBezTo>
                    <a:pt x="409" y="162"/>
                    <a:pt x="410" y="164"/>
                    <a:pt x="410" y="164"/>
                  </a:cubicBezTo>
                  <a:cubicBezTo>
                    <a:pt x="411" y="164"/>
                    <a:pt x="429" y="153"/>
                    <a:pt x="429" y="153"/>
                  </a:cubicBezTo>
                  <a:cubicBezTo>
                    <a:pt x="429" y="152"/>
                    <a:pt x="428" y="150"/>
                    <a:pt x="428" y="150"/>
                  </a:cubicBezTo>
                  <a:cubicBezTo>
                    <a:pt x="425" y="150"/>
                    <a:pt x="424" y="150"/>
                    <a:pt x="419" y="147"/>
                  </a:cubicBezTo>
                  <a:moveTo>
                    <a:pt x="355" y="181"/>
                  </a:moveTo>
                  <a:cubicBezTo>
                    <a:pt x="355" y="182"/>
                    <a:pt x="355" y="182"/>
                    <a:pt x="355" y="182"/>
                  </a:cubicBezTo>
                  <a:cubicBezTo>
                    <a:pt x="355" y="184"/>
                    <a:pt x="355" y="184"/>
                    <a:pt x="352" y="186"/>
                  </a:cubicBezTo>
                  <a:cubicBezTo>
                    <a:pt x="352" y="186"/>
                    <a:pt x="325" y="204"/>
                    <a:pt x="325" y="204"/>
                  </a:cubicBezTo>
                  <a:cubicBezTo>
                    <a:pt x="325" y="204"/>
                    <a:pt x="325" y="204"/>
                    <a:pt x="325" y="204"/>
                  </a:cubicBezTo>
                  <a:cubicBezTo>
                    <a:pt x="325" y="202"/>
                    <a:pt x="317" y="189"/>
                    <a:pt x="315" y="187"/>
                  </a:cubicBezTo>
                  <a:cubicBezTo>
                    <a:pt x="317" y="187"/>
                    <a:pt x="330" y="178"/>
                    <a:pt x="330" y="178"/>
                  </a:cubicBezTo>
                  <a:cubicBezTo>
                    <a:pt x="333" y="176"/>
                    <a:pt x="333" y="176"/>
                    <a:pt x="334" y="177"/>
                  </a:cubicBezTo>
                  <a:cubicBezTo>
                    <a:pt x="335" y="177"/>
                    <a:pt x="337" y="176"/>
                    <a:pt x="337" y="176"/>
                  </a:cubicBezTo>
                  <a:cubicBezTo>
                    <a:pt x="337" y="175"/>
                    <a:pt x="328" y="161"/>
                    <a:pt x="328" y="161"/>
                  </a:cubicBezTo>
                  <a:cubicBezTo>
                    <a:pt x="327" y="161"/>
                    <a:pt x="325" y="162"/>
                    <a:pt x="325" y="162"/>
                  </a:cubicBezTo>
                  <a:cubicBezTo>
                    <a:pt x="325" y="162"/>
                    <a:pt x="325" y="163"/>
                    <a:pt x="325" y="163"/>
                  </a:cubicBezTo>
                  <a:cubicBezTo>
                    <a:pt x="325" y="164"/>
                    <a:pt x="325" y="165"/>
                    <a:pt x="323" y="166"/>
                  </a:cubicBezTo>
                  <a:cubicBezTo>
                    <a:pt x="323" y="166"/>
                    <a:pt x="307" y="176"/>
                    <a:pt x="307" y="176"/>
                  </a:cubicBezTo>
                  <a:cubicBezTo>
                    <a:pt x="307" y="176"/>
                    <a:pt x="307" y="176"/>
                    <a:pt x="307" y="176"/>
                  </a:cubicBezTo>
                  <a:cubicBezTo>
                    <a:pt x="307" y="175"/>
                    <a:pt x="298" y="161"/>
                    <a:pt x="298" y="161"/>
                  </a:cubicBezTo>
                  <a:cubicBezTo>
                    <a:pt x="299" y="162"/>
                    <a:pt x="324" y="145"/>
                    <a:pt x="324" y="145"/>
                  </a:cubicBezTo>
                  <a:cubicBezTo>
                    <a:pt x="327" y="144"/>
                    <a:pt x="327" y="144"/>
                    <a:pt x="328" y="145"/>
                  </a:cubicBezTo>
                  <a:cubicBezTo>
                    <a:pt x="329" y="145"/>
                    <a:pt x="331" y="144"/>
                    <a:pt x="331" y="144"/>
                  </a:cubicBezTo>
                  <a:cubicBezTo>
                    <a:pt x="331" y="143"/>
                    <a:pt x="322" y="128"/>
                    <a:pt x="322" y="128"/>
                  </a:cubicBezTo>
                  <a:cubicBezTo>
                    <a:pt x="321" y="128"/>
                    <a:pt x="319" y="129"/>
                    <a:pt x="319" y="129"/>
                  </a:cubicBezTo>
                  <a:cubicBezTo>
                    <a:pt x="320" y="132"/>
                    <a:pt x="320" y="132"/>
                    <a:pt x="317" y="134"/>
                  </a:cubicBezTo>
                  <a:cubicBezTo>
                    <a:pt x="275" y="161"/>
                    <a:pt x="275" y="161"/>
                    <a:pt x="275" y="161"/>
                  </a:cubicBezTo>
                  <a:cubicBezTo>
                    <a:pt x="275" y="162"/>
                    <a:pt x="276" y="164"/>
                    <a:pt x="276" y="164"/>
                  </a:cubicBezTo>
                  <a:cubicBezTo>
                    <a:pt x="280" y="162"/>
                    <a:pt x="281" y="163"/>
                    <a:pt x="282" y="164"/>
                  </a:cubicBezTo>
                  <a:cubicBezTo>
                    <a:pt x="316" y="218"/>
                    <a:pt x="316" y="218"/>
                    <a:pt x="316" y="218"/>
                  </a:cubicBezTo>
                  <a:cubicBezTo>
                    <a:pt x="317" y="219"/>
                    <a:pt x="317" y="220"/>
                    <a:pt x="315" y="222"/>
                  </a:cubicBezTo>
                  <a:cubicBezTo>
                    <a:pt x="314" y="223"/>
                    <a:pt x="315" y="225"/>
                    <a:pt x="315" y="225"/>
                  </a:cubicBezTo>
                  <a:cubicBezTo>
                    <a:pt x="317" y="225"/>
                    <a:pt x="360" y="197"/>
                    <a:pt x="360" y="197"/>
                  </a:cubicBezTo>
                  <a:cubicBezTo>
                    <a:pt x="363" y="195"/>
                    <a:pt x="363" y="196"/>
                    <a:pt x="364" y="197"/>
                  </a:cubicBezTo>
                  <a:cubicBezTo>
                    <a:pt x="365" y="197"/>
                    <a:pt x="367" y="196"/>
                    <a:pt x="367" y="196"/>
                  </a:cubicBezTo>
                  <a:cubicBezTo>
                    <a:pt x="367" y="195"/>
                    <a:pt x="358" y="180"/>
                    <a:pt x="358" y="180"/>
                  </a:cubicBezTo>
                  <a:cubicBezTo>
                    <a:pt x="357" y="180"/>
                    <a:pt x="355" y="181"/>
                    <a:pt x="355" y="181"/>
                  </a:cubicBezTo>
                  <a:moveTo>
                    <a:pt x="277" y="240"/>
                  </a:moveTo>
                  <a:cubicBezTo>
                    <a:pt x="277" y="240"/>
                    <a:pt x="253" y="188"/>
                    <a:pt x="253" y="188"/>
                  </a:cubicBezTo>
                  <a:cubicBezTo>
                    <a:pt x="253" y="188"/>
                    <a:pt x="268" y="182"/>
                    <a:pt x="268" y="182"/>
                  </a:cubicBezTo>
                  <a:cubicBezTo>
                    <a:pt x="271" y="180"/>
                    <a:pt x="272" y="180"/>
                    <a:pt x="273" y="182"/>
                  </a:cubicBezTo>
                  <a:cubicBezTo>
                    <a:pt x="274" y="183"/>
                    <a:pt x="276" y="182"/>
                    <a:pt x="276" y="182"/>
                  </a:cubicBezTo>
                  <a:cubicBezTo>
                    <a:pt x="276" y="181"/>
                    <a:pt x="269" y="165"/>
                    <a:pt x="269" y="165"/>
                  </a:cubicBezTo>
                  <a:cubicBezTo>
                    <a:pt x="268" y="164"/>
                    <a:pt x="266" y="165"/>
                    <a:pt x="266" y="165"/>
                  </a:cubicBezTo>
                  <a:cubicBezTo>
                    <a:pt x="266" y="168"/>
                    <a:pt x="265" y="168"/>
                    <a:pt x="262" y="169"/>
                  </a:cubicBezTo>
                  <a:cubicBezTo>
                    <a:pt x="218" y="189"/>
                    <a:pt x="218" y="189"/>
                    <a:pt x="218" y="189"/>
                  </a:cubicBezTo>
                  <a:cubicBezTo>
                    <a:pt x="215" y="191"/>
                    <a:pt x="215" y="191"/>
                    <a:pt x="214" y="189"/>
                  </a:cubicBezTo>
                  <a:cubicBezTo>
                    <a:pt x="213" y="189"/>
                    <a:pt x="211" y="190"/>
                    <a:pt x="211" y="190"/>
                  </a:cubicBezTo>
                  <a:cubicBezTo>
                    <a:pt x="211" y="191"/>
                    <a:pt x="218" y="207"/>
                    <a:pt x="218" y="207"/>
                  </a:cubicBezTo>
                  <a:cubicBezTo>
                    <a:pt x="219" y="208"/>
                    <a:pt x="221" y="207"/>
                    <a:pt x="221" y="207"/>
                  </a:cubicBezTo>
                  <a:cubicBezTo>
                    <a:pt x="221" y="206"/>
                    <a:pt x="221" y="206"/>
                    <a:pt x="221" y="206"/>
                  </a:cubicBezTo>
                  <a:cubicBezTo>
                    <a:pt x="221" y="203"/>
                    <a:pt x="222" y="203"/>
                    <a:pt x="224" y="202"/>
                  </a:cubicBezTo>
                  <a:cubicBezTo>
                    <a:pt x="224" y="202"/>
                    <a:pt x="239" y="195"/>
                    <a:pt x="240" y="195"/>
                  </a:cubicBezTo>
                  <a:cubicBezTo>
                    <a:pt x="240" y="195"/>
                    <a:pt x="240" y="195"/>
                    <a:pt x="240" y="195"/>
                  </a:cubicBezTo>
                  <a:cubicBezTo>
                    <a:pt x="240" y="196"/>
                    <a:pt x="262" y="246"/>
                    <a:pt x="262" y="246"/>
                  </a:cubicBezTo>
                  <a:cubicBezTo>
                    <a:pt x="263" y="247"/>
                    <a:pt x="263" y="248"/>
                    <a:pt x="263" y="248"/>
                  </a:cubicBezTo>
                  <a:cubicBezTo>
                    <a:pt x="263" y="249"/>
                    <a:pt x="262" y="249"/>
                    <a:pt x="261" y="250"/>
                  </a:cubicBezTo>
                  <a:cubicBezTo>
                    <a:pt x="261" y="250"/>
                    <a:pt x="261" y="250"/>
                    <a:pt x="261" y="250"/>
                  </a:cubicBezTo>
                  <a:cubicBezTo>
                    <a:pt x="261" y="251"/>
                    <a:pt x="262" y="253"/>
                    <a:pt x="262" y="253"/>
                  </a:cubicBezTo>
                  <a:cubicBezTo>
                    <a:pt x="263" y="253"/>
                    <a:pt x="282" y="245"/>
                    <a:pt x="282" y="245"/>
                  </a:cubicBezTo>
                  <a:cubicBezTo>
                    <a:pt x="282" y="244"/>
                    <a:pt x="282" y="244"/>
                    <a:pt x="282" y="244"/>
                  </a:cubicBezTo>
                  <a:cubicBezTo>
                    <a:pt x="281" y="242"/>
                    <a:pt x="281" y="242"/>
                    <a:pt x="281" y="242"/>
                  </a:cubicBezTo>
                  <a:cubicBezTo>
                    <a:pt x="278" y="242"/>
                    <a:pt x="277" y="242"/>
                    <a:pt x="277" y="240"/>
                  </a:cubicBezTo>
                  <a:moveTo>
                    <a:pt x="188" y="227"/>
                  </a:moveTo>
                  <a:cubicBezTo>
                    <a:pt x="179" y="227"/>
                    <a:pt x="171" y="227"/>
                    <a:pt x="170" y="222"/>
                  </a:cubicBezTo>
                  <a:cubicBezTo>
                    <a:pt x="169" y="217"/>
                    <a:pt x="172" y="213"/>
                    <a:pt x="178" y="212"/>
                  </a:cubicBezTo>
                  <a:cubicBezTo>
                    <a:pt x="189" y="209"/>
                    <a:pt x="196" y="213"/>
                    <a:pt x="197" y="216"/>
                  </a:cubicBezTo>
                  <a:cubicBezTo>
                    <a:pt x="197" y="217"/>
                    <a:pt x="197" y="217"/>
                    <a:pt x="197" y="217"/>
                  </a:cubicBezTo>
                  <a:cubicBezTo>
                    <a:pt x="198" y="219"/>
                    <a:pt x="200" y="219"/>
                    <a:pt x="200" y="219"/>
                  </a:cubicBezTo>
                  <a:cubicBezTo>
                    <a:pt x="201" y="218"/>
                    <a:pt x="207" y="199"/>
                    <a:pt x="207" y="199"/>
                  </a:cubicBezTo>
                  <a:cubicBezTo>
                    <a:pt x="208" y="196"/>
                    <a:pt x="208" y="196"/>
                    <a:pt x="208" y="196"/>
                  </a:cubicBezTo>
                  <a:cubicBezTo>
                    <a:pt x="205" y="198"/>
                    <a:pt x="205" y="198"/>
                    <a:pt x="205" y="198"/>
                  </a:cubicBezTo>
                  <a:cubicBezTo>
                    <a:pt x="202" y="200"/>
                    <a:pt x="202" y="200"/>
                    <a:pt x="202" y="200"/>
                  </a:cubicBezTo>
                  <a:cubicBezTo>
                    <a:pt x="199" y="199"/>
                    <a:pt x="199" y="199"/>
                    <a:pt x="199" y="199"/>
                  </a:cubicBezTo>
                  <a:cubicBezTo>
                    <a:pt x="195" y="199"/>
                    <a:pt x="195" y="199"/>
                    <a:pt x="195" y="199"/>
                  </a:cubicBezTo>
                  <a:cubicBezTo>
                    <a:pt x="189" y="198"/>
                    <a:pt x="183" y="198"/>
                    <a:pt x="177" y="199"/>
                  </a:cubicBezTo>
                  <a:cubicBezTo>
                    <a:pt x="157" y="204"/>
                    <a:pt x="152" y="217"/>
                    <a:pt x="155" y="227"/>
                  </a:cubicBezTo>
                  <a:cubicBezTo>
                    <a:pt x="158" y="242"/>
                    <a:pt x="173" y="242"/>
                    <a:pt x="186" y="243"/>
                  </a:cubicBezTo>
                  <a:cubicBezTo>
                    <a:pt x="196" y="243"/>
                    <a:pt x="204" y="243"/>
                    <a:pt x="205" y="249"/>
                  </a:cubicBezTo>
                  <a:cubicBezTo>
                    <a:pt x="205" y="249"/>
                    <a:pt x="204" y="256"/>
                    <a:pt x="204" y="256"/>
                  </a:cubicBezTo>
                  <a:cubicBezTo>
                    <a:pt x="202" y="259"/>
                    <a:pt x="198" y="261"/>
                    <a:pt x="191" y="262"/>
                  </a:cubicBezTo>
                  <a:cubicBezTo>
                    <a:pt x="185" y="264"/>
                    <a:pt x="176" y="263"/>
                    <a:pt x="172" y="261"/>
                  </a:cubicBezTo>
                  <a:cubicBezTo>
                    <a:pt x="171" y="259"/>
                    <a:pt x="171" y="259"/>
                    <a:pt x="171" y="259"/>
                  </a:cubicBezTo>
                  <a:cubicBezTo>
                    <a:pt x="170" y="257"/>
                    <a:pt x="170" y="257"/>
                    <a:pt x="170" y="257"/>
                  </a:cubicBezTo>
                  <a:cubicBezTo>
                    <a:pt x="168" y="256"/>
                    <a:pt x="168" y="256"/>
                    <a:pt x="168" y="256"/>
                  </a:cubicBezTo>
                  <a:cubicBezTo>
                    <a:pt x="167" y="257"/>
                    <a:pt x="162" y="276"/>
                    <a:pt x="162" y="276"/>
                  </a:cubicBezTo>
                  <a:cubicBezTo>
                    <a:pt x="162" y="276"/>
                    <a:pt x="163" y="276"/>
                    <a:pt x="163" y="276"/>
                  </a:cubicBezTo>
                  <a:cubicBezTo>
                    <a:pt x="163" y="276"/>
                    <a:pt x="163" y="276"/>
                    <a:pt x="163" y="276"/>
                  </a:cubicBezTo>
                  <a:cubicBezTo>
                    <a:pt x="165" y="277"/>
                    <a:pt x="165" y="277"/>
                    <a:pt x="165" y="277"/>
                  </a:cubicBezTo>
                  <a:cubicBezTo>
                    <a:pt x="165" y="276"/>
                    <a:pt x="165" y="276"/>
                    <a:pt x="165" y="276"/>
                  </a:cubicBezTo>
                  <a:cubicBezTo>
                    <a:pt x="165" y="276"/>
                    <a:pt x="166" y="276"/>
                    <a:pt x="166" y="276"/>
                  </a:cubicBezTo>
                  <a:cubicBezTo>
                    <a:pt x="166" y="275"/>
                    <a:pt x="166" y="275"/>
                    <a:pt x="167" y="275"/>
                  </a:cubicBezTo>
                  <a:cubicBezTo>
                    <a:pt x="167" y="275"/>
                    <a:pt x="171" y="275"/>
                    <a:pt x="171" y="275"/>
                  </a:cubicBezTo>
                  <a:cubicBezTo>
                    <a:pt x="176" y="276"/>
                    <a:pt x="176" y="276"/>
                    <a:pt x="176" y="276"/>
                  </a:cubicBezTo>
                  <a:cubicBezTo>
                    <a:pt x="193" y="276"/>
                    <a:pt x="193" y="276"/>
                    <a:pt x="193" y="276"/>
                  </a:cubicBezTo>
                  <a:cubicBezTo>
                    <a:pt x="215" y="271"/>
                    <a:pt x="223" y="256"/>
                    <a:pt x="220" y="245"/>
                  </a:cubicBezTo>
                  <a:cubicBezTo>
                    <a:pt x="217" y="228"/>
                    <a:pt x="201" y="228"/>
                    <a:pt x="188" y="227"/>
                  </a:cubicBezTo>
                  <a:moveTo>
                    <a:pt x="121" y="265"/>
                  </a:moveTo>
                  <a:cubicBezTo>
                    <a:pt x="117" y="268"/>
                    <a:pt x="113" y="270"/>
                    <a:pt x="108" y="270"/>
                  </a:cubicBezTo>
                  <a:cubicBezTo>
                    <a:pt x="96" y="269"/>
                    <a:pt x="89" y="260"/>
                    <a:pt x="90" y="243"/>
                  </a:cubicBezTo>
                  <a:cubicBezTo>
                    <a:pt x="90" y="234"/>
                    <a:pt x="92" y="227"/>
                    <a:pt x="97" y="223"/>
                  </a:cubicBezTo>
                  <a:cubicBezTo>
                    <a:pt x="100" y="220"/>
                    <a:pt x="104" y="218"/>
                    <a:pt x="109" y="219"/>
                  </a:cubicBezTo>
                  <a:cubicBezTo>
                    <a:pt x="115" y="219"/>
                    <a:pt x="119" y="220"/>
                    <a:pt x="122" y="224"/>
                  </a:cubicBezTo>
                  <a:cubicBezTo>
                    <a:pt x="126" y="228"/>
                    <a:pt x="128" y="235"/>
                    <a:pt x="128" y="245"/>
                  </a:cubicBezTo>
                  <a:cubicBezTo>
                    <a:pt x="128" y="254"/>
                    <a:pt x="125" y="261"/>
                    <a:pt x="121" y="265"/>
                  </a:cubicBezTo>
                  <a:moveTo>
                    <a:pt x="110" y="205"/>
                  </a:moveTo>
                  <a:cubicBezTo>
                    <a:pt x="100" y="205"/>
                    <a:pt x="92" y="208"/>
                    <a:pt x="86" y="214"/>
                  </a:cubicBezTo>
                  <a:cubicBezTo>
                    <a:pt x="78" y="220"/>
                    <a:pt x="74" y="231"/>
                    <a:pt x="74" y="243"/>
                  </a:cubicBezTo>
                  <a:cubicBezTo>
                    <a:pt x="73" y="266"/>
                    <a:pt x="87" y="282"/>
                    <a:pt x="107" y="283"/>
                  </a:cubicBezTo>
                  <a:cubicBezTo>
                    <a:pt x="117" y="283"/>
                    <a:pt x="125" y="280"/>
                    <a:pt x="132" y="274"/>
                  </a:cubicBezTo>
                  <a:cubicBezTo>
                    <a:pt x="139" y="268"/>
                    <a:pt x="143" y="257"/>
                    <a:pt x="144" y="245"/>
                  </a:cubicBezTo>
                  <a:cubicBezTo>
                    <a:pt x="144" y="233"/>
                    <a:pt x="140" y="222"/>
                    <a:pt x="134" y="215"/>
                  </a:cubicBezTo>
                  <a:cubicBezTo>
                    <a:pt x="128" y="209"/>
                    <a:pt x="119" y="205"/>
                    <a:pt x="110" y="205"/>
                  </a:cubicBezTo>
                  <a:moveTo>
                    <a:pt x="38" y="228"/>
                  </a:moveTo>
                  <a:cubicBezTo>
                    <a:pt x="38" y="228"/>
                    <a:pt x="25" y="227"/>
                    <a:pt x="25" y="227"/>
                  </a:cubicBezTo>
                  <a:cubicBezTo>
                    <a:pt x="26" y="226"/>
                    <a:pt x="28" y="211"/>
                    <a:pt x="28" y="208"/>
                  </a:cubicBezTo>
                  <a:cubicBezTo>
                    <a:pt x="30" y="209"/>
                    <a:pt x="41" y="210"/>
                    <a:pt x="41" y="210"/>
                  </a:cubicBezTo>
                  <a:cubicBezTo>
                    <a:pt x="47" y="211"/>
                    <a:pt x="50" y="213"/>
                    <a:pt x="52" y="215"/>
                  </a:cubicBezTo>
                  <a:cubicBezTo>
                    <a:pt x="53" y="221"/>
                    <a:pt x="53" y="221"/>
                    <a:pt x="53" y="221"/>
                  </a:cubicBezTo>
                  <a:cubicBezTo>
                    <a:pt x="52" y="228"/>
                    <a:pt x="48" y="230"/>
                    <a:pt x="38" y="228"/>
                  </a:cubicBezTo>
                  <a:moveTo>
                    <a:pt x="45" y="197"/>
                  </a:moveTo>
                  <a:cubicBezTo>
                    <a:pt x="12" y="192"/>
                    <a:pt x="12" y="192"/>
                    <a:pt x="12" y="192"/>
                  </a:cubicBezTo>
                  <a:cubicBezTo>
                    <a:pt x="11" y="193"/>
                    <a:pt x="11" y="195"/>
                    <a:pt x="11" y="195"/>
                  </a:cubicBezTo>
                  <a:cubicBezTo>
                    <a:pt x="14" y="197"/>
                    <a:pt x="14" y="197"/>
                    <a:pt x="14" y="199"/>
                  </a:cubicBezTo>
                  <a:cubicBezTo>
                    <a:pt x="4" y="262"/>
                    <a:pt x="4" y="262"/>
                    <a:pt x="4" y="262"/>
                  </a:cubicBezTo>
                  <a:cubicBezTo>
                    <a:pt x="4" y="264"/>
                    <a:pt x="4" y="264"/>
                    <a:pt x="1" y="264"/>
                  </a:cubicBezTo>
                  <a:cubicBezTo>
                    <a:pt x="0" y="265"/>
                    <a:pt x="0" y="267"/>
                    <a:pt x="0" y="267"/>
                  </a:cubicBezTo>
                  <a:cubicBezTo>
                    <a:pt x="1" y="268"/>
                    <a:pt x="22" y="271"/>
                    <a:pt x="22" y="271"/>
                  </a:cubicBezTo>
                  <a:cubicBezTo>
                    <a:pt x="23" y="271"/>
                    <a:pt x="23" y="271"/>
                    <a:pt x="23" y="271"/>
                  </a:cubicBezTo>
                  <a:cubicBezTo>
                    <a:pt x="23" y="268"/>
                    <a:pt x="23" y="268"/>
                    <a:pt x="23" y="268"/>
                  </a:cubicBezTo>
                  <a:cubicBezTo>
                    <a:pt x="21" y="267"/>
                    <a:pt x="20" y="267"/>
                    <a:pt x="20" y="265"/>
                  </a:cubicBezTo>
                  <a:cubicBezTo>
                    <a:pt x="20" y="265"/>
                    <a:pt x="20" y="265"/>
                    <a:pt x="20" y="264"/>
                  </a:cubicBezTo>
                  <a:cubicBezTo>
                    <a:pt x="20" y="264"/>
                    <a:pt x="24" y="240"/>
                    <a:pt x="24" y="239"/>
                  </a:cubicBezTo>
                  <a:cubicBezTo>
                    <a:pt x="24" y="240"/>
                    <a:pt x="39" y="242"/>
                    <a:pt x="39" y="242"/>
                  </a:cubicBezTo>
                  <a:cubicBezTo>
                    <a:pt x="58" y="245"/>
                    <a:pt x="67" y="235"/>
                    <a:pt x="68" y="224"/>
                  </a:cubicBezTo>
                  <a:cubicBezTo>
                    <a:pt x="70" y="213"/>
                    <a:pt x="65" y="200"/>
                    <a:pt x="45" y="197"/>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66" name="Freeform 40">
              <a:extLst>
                <a:ext uri="{FF2B5EF4-FFF2-40B4-BE49-F238E27FC236}">
                  <a16:creationId xmlns:a16="http://schemas.microsoft.com/office/drawing/2014/main" id="{E5CFE2C5-1FEB-4415-AD8E-3F12077DCEB1}"/>
                </a:ext>
              </a:extLst>
            </p:cNvPr>
            <p:cNvSpPr>
              <a:spLocks/>
            </p:cNvSpPr>
            <p:nvPr userDrawn="1"/>
          </p:nvSpPr>
          <p:spPr bwMode="auto">
            <a:xfrm>
              <a:off x="3547" y="1746"/>
              <a:ext cx="70" cy="69"/>
            </a:xfrm>
            <a:custGeom>
              <a:avLst/>
              <a:gdLst>
                <a:gd name="T0" fmla="*/ 39 w 104"/>
                <a:gd name="T1" fmla="*/ 28 h 101"/>
                <a:gd name="T2" fmla="*/ 12 w 104"/>
                <a:gd name="T3" fmla="*/ 18 h 101"/>
                <a:gd name="T4" fmla="*/ 26 w 104"/>
                <a:gd name="T5" fmla="*/ 46 h 101"/>
                <a:gd name="T6" fmla="*/ 0 w 104"/>
                <a:gd name="T7" fmla="*/ 64 h 101"/>
                <a:gd name="T8" fmla="*/ 29 w 104"/>
                <a:gd name="T9" fmla="*/ 71 h 101"/>
                <a:gd name="T10" fmla="*/ 27 w 104"/>
                <a:gd name="T11" fmla="*/ 101 h 101"/>
                <a:gd name="T12" fmla="*/ 52 w 104"/>
                <a:gd name="T13" fmla="*/ 81 h 101"/>
                <a:gd name="T14" fmla="*/ 74 w 104"/>
                <a:gd name="T15" fmla="*/ 101 h 101"/>
                <a:gd name="T16" fmla="*/ 73 w 104"/>
                <a:gd name="T17" fmla="*/ 69 h 101"/>
                <a:gd name="T18" fmla="*/ 104 w 104"/>
                <a:gd name="T19" fmla="*/ 67 h 101"/>
                <a:gd name="T20" fmla="*/ 78 w 104"/>
                <a:gd name="T21" fmla="*/ 47 h 101"/>
                <a:gd name="T22" fmla="*/ 93 w 104"/>
                <a:gd name="T23" fmla="*/ 20 h 101"/>
                <a:gd name="T24" fmla="*/ 63 w 104"/>
                <a:gd name="T25" fmla="*/ 29 h 101"/>
                <a:gd name="T26" fmla="*/ 51 w 104"/>
                <a:gd name="T27" fmla="*/ 0 h 101"/>
                <a:gd name="T28" fmla="*/ 39 w 104"/>
                <a:gd name="T29" fmla="*/ 2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4" h="101">
                  <a:moveTo>
                    <a:pt x="39" y="28"/>
                  </a:moveTo>
                  <a:cubicBezTo>
                    <a:pt x="12" y="18"/>
                    <a:pt x="12" y="18"/>
                    <a:pt x="12" y="18"/>
                  </a:cubicBezTo>
                  <a:cubicBezTo>
                    <a:pt x="26" y="46"/>
                    <a:pt x="26" y="46"/>
                    <a:pt x="26" y="46"/>
                  </a:cubicBezTo>
                  <a:cubicBezTo>
                    <a:pt x="0" y="64"/>
                    <a:pt x="0" y="64"/>
                    <a:pt x="0" y="64"/>
                  </a:cubicBezTo>
                  <a:cubicBezTo>
                    <a:pt x="29" y="71"/>
                    <a:pt x="29" y="71"/>
                    <a:pt x="29" y="71"/>
                  </a:cubicBezTo>
                  <a:cubicBezTo>
                    <a:pt x="27" y="101"/>
                    <a:pt x="27" y="101"/>
                    <a:pt x="27" y="101"/>
                  </a:cubicBezTo>
                  <a:cubicBezTo>
                    <a:pt x="52" y="81"/>
                    <a:pt x="52" y="81"/>
                    <a:pt x="52" y="81"/>
                  </a:cubicBezTo>
                  <a:cubicBezTo>
                    <a:pt x="74" y="101"/>
                    <a:pt x="74" y="101"/>
                    <a:pt x="74" y="101"/>
                  </a:cubicBezTo>
                  <a:cubicBezTo>
                    <a:pt x="73" y="69"/>
                    <a:pt x="73" y="69"/>
                    <a:pt x="73" y="69"/>
                  </a:cubicBezTo>
                  <a:cubicBezTo>
                    <a:pt x="73" y="69"/>
                    <a:pt x="104" y="67"/>
                    <a:pt x="104" y="67"/>
                  </a:cubicBezTo>
                  <a:cubicBezTo>
                    <a:pt x="78" y="47"/>
                    <a:pt x="78" y="47"/>
                    <a:pt x="78" y="47"/>
                  </a:cubicBezTo>
                  <a:cubicBezTo>
                    <a:pt x="93" y="20"/>
                    <a:pt x="93" y="20"/>
                    <a:pt x="93" y="20"/>
                  </a:cubicBezTo>
                  <a:cubicBezTo>
                    <a:pt x="63" y="29"/>
                    <a:pt x="63" y="29"/>
                    <a:pt x="63" y="29"/>
                  </a:cubicBezTo>
                  <a:cubicBezTo>
                    <a:pt x="51" y="0"/>
                    <a:pt x="51" y="0"/>
                    <a:pt x="51" y="0"/>
                  </a:cubicBezTo>
                  <a:lnTo>
                    <a:pt x="39" y="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67" name="Freeform 41">
              <a:extLst>
                <a:ext uri="{FF2B5EF4-FFF2-40B4-BE49-F238E27FC236}">
                  <a16:creationId xmlns:a16="http://schemas.microsoft.com/office/drawing/2014/main" id="{1FF69E99-6C70-40BC-BCE2-20612480D1F8}"/>
                </a:ext>
              </a:extLst>
            </p:cNvPr>
            <p:cNvSpPr>
              <a:spLocks/>
            </p:cNvSpPr>
            <p:nvPr userDrawn="1"/>
          </p:nvSpPr>
          <p:spPr bwMode="auto">
            <a:xfrm>
              <a:off x="3668" y="1778"/>
              <a:ext cx="70" cy="69"/>
            </a:xfrm>
            <a:custGeom>
              <a:avLst/>
              <a:gdLst>
                <a:gd name="T0" fmla="*/ 26 w 70"/>
                <a:gd name="T1" fmla="*/ 19 h 69"/>
                <a:gd name="T2" fmla="*/ 8 w 70"/>
                <a:gd name="T3" fmla="*/ 13 h 69"/>
                <a:gd name="T4" fmla="*/ 17 w 70"/>
                <a:gd name="T5" fmla="*/ 31 h 69"/>
                <a:gd name="T6" fmla="*/ 0 w 70"/>
                <a:gd name="T7" fmla="*/ 43 h 69"/>
                <a:gd name="T8" fmla="*/ 20 w 70"/>
                <a:gd name="T9" fmla="*/ 48 h 69"/>
                <a:gd name="T10" fmla="*/ 18 w 70"/>
                <a:gd name="T11" fmla="*/ 69 h 69"/>
                <a:gd name="T12" fmla="*/ 34 w 70"/>
                <a:gd name="T13" fmla="*/ 55 h 69"/>
                <a:gd name="T14" fmla="*/ 51 w 70"/>
                <a:gd name="T15" fmla="*/ 69 h 69"/>
                <a:gd name="T16" fmla="*/ 49 w 70"/>
                <a:gd name="T17" fmla="*/ 47 h 69"/>
                <a:gd name="T18" fmla="*/ 70 w 70"/>
                <a:gd name="T19" fmla="*/ 45 h 69"/>
                <a:gd name="T20" fmla="*/ 53 w 70"/>
                <a:gd name="T21" fmla="*/ 32 h 69"/>
                <a:gd name="T22" fmla="*/ 63 w 70"/>
                <a:gd name="T23" fmla="*/ 13 h 69"/>
                <a:gd name="T24" fmla="*/ 43 w 70"/>
                <a:gd name="T25" fmla="*/ 19 h 69"/>
                <a:gd name="T26" fmla="*/ 34 w 70"/>
                <a:gd name="T27" fmla="*/ 0 h 69"/>
                <a:gd name="T28" fmla="*/ 26 w 70"/>
                <a:gd name="T29" fmla="*/ 1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 h="69">
                  <a:moveTo>
                    <a:pt x="26" y="19"/>
                  </a:moveTo>
                  <a:lnTo>
                    <a:pt x="8" y="13"/>
                  </a:lnTo>
                  <a:lnTo>
                    <a:pt x="17" y="31"/>
                  </a:lnTo>
                  <a:lnTo>
                    <a:pt x="0" y="43"/>
                  </a:lnTo>
                  <a:lnTo>
                    <a:pt x="20" y="48"/>
                  </a:lnTo>
                  <a:lnTo>
                    <a:pt x="18" y="69"/>
                  </a:lnTo>
                  <a:lnTo>
                    <a:pt x="34" y="55"/>
                  </a:lnTo>
                  <a:lnTo>
                    <a:pt x="51" y="69"/>
                  </a:lnTo>
                  <a:lnTo>
                    <a:pt x="49" y="47"/>
                  </a:lnTo>
                  <a:lnTo>
                    <a:pt x="70" y="45"/>
                  </a:lnTo>
                  <a:lnTo>
                    <a:pt x="53" y="32"/>
                  </a:lnTo>
                  <a:lnTo>
                    <a:pt x="63" y="13"/>
                  </a:lnTo>
                  <a:lnTo>
                    <a:pt x="43" y="19"/>
                  </a:lnTo>
                  <a:lnTo>
                    <a:pt x="34" y="0"/>
                  </a:lnTo>
                  <a:lnTo>
                    <a:pt x="26"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68" name="Freeform 42">
              <a:extLst>
                <a:ext uri="{FF2B5EF4-FFF2-40B4-BE49-F238E27FC236}">
                  <a16:creationId xmlns:a16="http://schemas.microsoft.com/office/drawing/2014/main" id="{FF3D6994-DA2E-45C5-9E0F-7547E4BCE9A4}"/>
                </a:ext>
              </a:extLst>
            </p:cNvPr>
            <p:cNvSpPr>
              <a:spLocks/>
            </p:cNvSpPr>
            <p:nvPr userDrawn="1"/>
          </p:nvSpPr>
          <p:spPr bwMode="auto">
            <a:xfrm>
              <a:off x="3524" y="1902"/>
              <a:ext cx="71" cy="69"/>
            </a:xfrm>
            <a:custGeom>
              <a:avLst/>
              <a:gdLst>
                <a:gd name="T0" fmla="*/ 51 w 104"/>
                <a:gd name="T1" fmla="*/ 0 h 101"/>
                <a:gd name="T2" fmla="*/ 62 w 104"/>
                <a:gd name="T3" fmla="*/ 28 h 101"/>
                <a:gd name="T4" fmla="*/ 93 w 104"/>
                <a:gd name="T5" fmla="*/ 20 h 101"/>
                <a:gd name="T6" fmla="*/ 78 w 104"/>
                <a:gd name="T7" fmla="*/ 46 h 101"/>
                <a:gd name="T8" fmla="*/ 104 w 104"/>
                <a:gd name="T9" fmla="*/ 66 h 101"/>
                <a:gd name="T10" fmla="*/ 72 w 104"/>
                <a:gd name="T11" fmla="*/ 69 h 101"/>
                <a:gd name="T12" fmla="*/ 74 w 104"/>
                <a:gd name="T13" fmla="*/ 101 h 101"/>
                <a:gd name="T14" fmla="*/ 51 w 104"/>
                <a:gd name="T15" fmla="*/ 80 h 101"/>
                <a:gd name="T16" fmla="*/ 27 w 104"/>
                <a:gd name="T17" fmla="*/ 101 h 101"/>
                <a:gd name="T18" fmla="*/ 29 w 104"/>
                <a:gd name="T19" fmla="*/ 70 h 101"/>
                <a:gd name="T20" fmla="*/ 0 w 104"/>
                <a:gd name="T21" fmla="*/ 64 h 101"/>
                <a:gd name="T22" fmla="*/ 26 w 104"/>
                <a:gd name="T23" fmla="*/ 45 h 101"/>
                <a:gd name="T24" fmla="*/ 11 w 104"/>
                <a:gd name="T25" fmla="*/ 19 h 101"/>
                <a:gd name="T26" fmla="*/ 39 w 104"/>
                <a:gd name="T27" fmla="*/ 28 h 101"/>
                <a:gd name="T28" fmla="*/ 51 w 104"/>
                <a:gd name="T29"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4" h="101">
                  <a:moveTo>
                    <a:pt x="51" y="0"/>
                  </a:moveTo>
                  <a:cubicBezTo>
                    <a:pt x="62" y="28"/>
                    <a:pt x="62" y="28"/>
                    <a:pt x="62" y="28"/>
                  </a:cubicBezTo>
                  <a:cubicBezTo>
                    <a:pt x="93" y="20"/>
                    <a:pt x="93" y="20"/>
                    <a:pt x="93" y="20"/>
                  </a:cubicBezTo>
                  <a:cubicBezTo>
                    <a:pt x="78" y="46"/>
                    <a:pt x="78" y="46"/>
                    <a:pt x="78" y="46"/>
                  </a:cubicBezTo>
                  <a:cubicBezTo>
                    <a:pt x="104" y="66"/>
                    <a:pt x="104" y="66"/>
                    <a:pt x="104" y="66"/>
                  </a:cubicBezTo>
                  <a:cubicBezTo>
                    <a:pt x="104" y="66"/>
                    <a:pt x="72" y="69"/>
                    <a:pt x="72" y="69"/>
                  </a:cubicBezTo>
                  <a:cubicBezTo>
                    <a:pt x="74" y="101"/>
                    <a:pt x="74" y="101"/>
                    <a:pt x="74" y="101"/>
                  </a:cubicBezTo>
                  <a:cubicBezTo>
                    <a:pt x="51" y="80"/>
                    <a:pt x="51" y="80"/>
                    <a:pt x="51" y="80"/>
                  </a:cubicBezTo>
                  <a:cubicBezTo>
                    <a:pt x="27" y="101"/>
                    <a:pt x="27" y="101"/>
                    <a:pt x="27" y="101"/>
                  </a:cubicBezTo>
                  <a:cubicBezTo>
                    <a:pt x="29" y="70"/>
                    <a:pt x="29" y="70"/>
                    <a:pt x="29" y="70"/>
                  </a:cubicBezTo>
                  <a:cubicBezTo>
                    <a:pt x="0" y="64"/>
                    <a:pt x="0" y="64"/>
                    <a:pt x="0" y="64"/>
                  </a:cubicBezTo>
                  <a:cubicBezTo>
                    <a:pt x="26" y="45"/>
                    <a:pt x="26" y="45"/>
                    <a:pt x="26" y="45"/>
                  </a:cubicBezTo>
                  <a:cubicBezTo>
                    <a:pt x="11" y="19"/>
                    <a:pt x="11" y="19"/>
                    <a:pt x="11" y="19"/>
                  </a:cubicBezTo>
                  <a:cubicBezTo>
                    <a:pt x="39" y="28"/>
                    <a:pt x="39" y="28"/>
                    <a:pt x="39" y="28"/>
                  </a:cubicBezTo>
                  <a:lnTo>
                    <a:pt x="5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69" name="Freeform 43">
              <a:extLst>
                <a:ext uri="{FF2B5EF4-FFF2-40B4-BE49-F238E27FC236}">
                  <a16:creationId xmlns:a16="http://schemas.microsoft.com/office/drawing/2014/main" id="{811C2317-AB25-47F8-A023-32CD5905F46A}"/>
                </a:ext>
              </a:extLst>
            </p:cNvPr>
            <p:cNvSpPr>
              <a:spLocks/>
            </p:cNvSpPr>
            <p:nvPr userDrawn="1"/>
          </p:nvSpPr>
          <p:spPr bwMode="auto">
            <a:xfrm>
              <a:off x="3677" y="1911"/>
              <a:ext cx="50" cy="48"/>
            </a:xfrm>
            <a:custGeom>
              <a:avLst/>
              <a:gdLst>
                <a:gd name="T0" fmla="*/ 25 w 50"/>
                <a:gd name="T1" fmla="*/ 0 h 48"/>
                <a:gd name="T2" fmla="*/ 32 w 50"/>
                <a:gd name="T3" fmla="*/ 18 h 48"/>
                <a:gd name="T4" fmla="*/ 50 w 50"/>
                <a:gd name="T5" fmla="*/ 18 h 48"/>
                <a:gd name="T6" fmla="*/ 35 w 50"/>
                <a:gd name="T7" fmla="*/ 30 h 48"/>
                <a:gd name="T8" fmla="*/ 40 w 50"/>
                <a:gd name="T9" fmla="*/ 48 h 48"/>
                <a:gd name="T10" fmla="*/ 25 w 50"/>
                <a:gd name="T11" fmla="*/ 37 h 48"/>
                <a:gd name="T12" fmla="*/ 10 w 50"/>
                <a:gd name="T13" fmla="*/ 48 h 48"/>
                <a:gd name="T14" fmla="*/ 15 w 50"/>
                <a:gd name="T15" fmla="*/ 30 h 48"/>
                <a:gd name="T16" fmla="*/ 0 w 50"/>
                <a:gd name="T17" fmla="*/ 18 h 48"/>
                <a:gd name="T18" fmla="*/ 19 w 50"/>
                <a:gd name="T19" fmla="*/ 18 h 48"/>
                <a:gd name="T20" fmla="*/ 25 w 50"/>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 h="48">
                  <a:moveTo>
                    <a:pt x="25" y="0"/>
                  </a:moveTo>
                  <a:lnTo>
                    <a:pt x="32" y="18"/>
                  </a:lnTo>
                  <a:lnTo>
                    <a:pt x="50" y="18"/>
                  </a:lnTo>
                  <a:lnTo>
                    <a:pt x="35" y="30"/>
                  </a:lnTo>
                  <a:lnTo>
                    <a:pt x="40" y="48"/>
                  </a:lnTo>
                  <a:lnTo>
                    <a:pt x="25" y="37"/>
                  </a:lnTo>
                  <a:lnTo>
                    <a:pt x="10" y="48"/>
                  </a:lnTo>
                  <a:lnTo>
                    <a:pt x="15" y="30"/>
                  </a:lnTo>
                  <a:lnTo>
                    <a:pt x="0" y="18"/>
                  </a:lnTo>
                  <a:lnTo>
                    <a:pt x="19" y="18"/>
                  </a:lnTo>
                  <a:lnTo>
                    <a:pt x="2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70" name="Freeform 44">
              <a:extLst>
                <a:ext uri="{FF2B5EF4-FFF2-40B4-BE49-F238E27FC236}">
                  <a16:creationId xmlns:a16="http://schemas.microsoft.com/office/drawing/2014/main" id="{CF2799DB-155A-4DE7-A026-4448C8490B4A}"/>
                </a:ext>
              </a:extLst>
            </p:cNvPr>
            <p:cNvSpPr>
              <a:spLocks/>
            </p:cNvSpPr>
            <p:nvPr userDrawn="1"/>
          </p:nvSpPr>
          <p:spPr bwMode="auto">
            <a:xfrm>
              <a:off x="3667" y="2037"/>
              <a:ext cx="71" cy="69"/>
            </a:xfrm>
            <a:custGeom>
              <a:avLst/>
              <a:gdLst>
                <a:gd name="T0" fmla="*/ 27 w 71"/>
                <a:gd name="T1" fmla="*/ 19 h 69"/>
                <a:gd name="T2" fmla="*/ 8 w 71"/>
                <a:gd name="T3" fmla="*/ 13 h 69"/>
                <a:gd name="T4" fmla="*/ 18 w 71"/>
                <a:gd name="T5" fmla="*/ 31 h 69"/>
                <a:gd name="T6" fmla="*/ 0 w 71"/>
                <a:gd name="T7" fmla="*/ 43 h 69"/>
                <a:gd name="T8" fmla="*/ 20 w 71"/>
                <a:gd name="T9" fmla="*/ 48 h 69"/>
                <a:gd name="T10" fmla="*/ 18 w 71"/>
                <a:gd name="T11" fmla="*/ 69 h 69"/>
                <a:gd name="T12" fmla="*/ 35 w 71"/>
                <a:gd name="T13" fmla="*/ 55 h 69"/>
                <a:gd name="T14" fmla="*/ 50 w 71"/>
                <a:gd name="T15" fmla="*/ 69 h 69"/>
                <a:gd name="T16" fmla="*/ 49 w 71"/>
                <a:gd name="T17" fmla="*/ 48 h 69"/>
                <a:gd name="T18" fmla="*/ 71 w 71"/>
                <a:gd name="T19" fmla="*/ 45 h 69"/>
                <a:gd name="T20" fmla="*/ 53 w 71"/>
                <a:gd name="T21" fmla="*/ 32 h 69"/>
                <a:gd name="T22" fmla="*/ 63 w 71"/>
                <a:gd name="T23" fmla="*/ 13 h 69"/>
                <a:gd name="T24" fmla="*/ 42 w 71"/>
                <a:gd name="T25" fmla="*/ 19 h 69"/>
                <a:gd name="T26" fmla="*/ 35 w 71"/>
                <a:gd name="T27" fmla="*/ 0 h 69"/>
                <a:gd name="T28" fmla="*/ 27 w 71"/>
                <a:gd name="T29" fmla="*/ 1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69">
                  <a:moveTo>
                    <a:pt x="27" y="19"/>
                  </a:moveTo>
                  <a:lnTo>
                    <a:pt x="8" y="13"/>
                  </a:lnTo>
                  <a:lnTo>
                    <a:pt x="18" y="31"/>
                  </a:lnTo>
                  <a:lnTo>
                    <a:pt x="0" y="43"/>
                  </a:lnTo>
                  <a:lnTo>
                    <a:pt x="20" y="48"/>
                  </a:lnTo>
                  <a:lnTo>
                    <a:pt x="18" y="69"/>
                  </a:lnTo>
                  <a:lnTo>
                    <a:pt x="35" y="55"/>
                  </a:lnTo>
                  <a:lnTo>
                    <a:pt x="50" y="69"/>
                  </a:lnTo>
                  <a:lnTo>
                    <a:pt x="49" y="48"/>
                  </a:lnTo>
                  <a:lnTo>
                    <a:pt x="71" y="45"/>
                  </a:lnTo>
                  <a:lnTo>
                    <a:pt x="53" y="32"/>
                  </a:lnTo>
                  <a:lnTo>
                    <a:pt x="63" y="13"/>
                  </a:lnTo>
                  <a:lnTo>
                    <a:pt x="42" y="19"/>
                  </a:lnTo>
                  <a:lnTo>
                    <a:pt x="35" y="0"/>
                  </a:lnTo>
                  <a:lnTo>
                    <a:pt x="27"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71" name="Freeform 45">
              <a:extLst>
                <a:ext uri="{FF2B5EF4-FFF2-40B4-BE49-F238E27FC236}">
                  <a16:creationId xmlns:a16="http://schemas.microsoft.com/office/drawing/2014/main" id="{1A9CE4CF-8B2F-4B83-ABE3-A9DDE97D778F}"/>
                </a:ext>
              </a:extLst>
            </p:cNvPr>
            <p:cNvSpPr>
              <a:spLocks/>
            </p:cNvSpPr>
            <p:nvPr userDrawn="1"/>
          </p:nvSpPr>
          <p:spPr bwMode="auto">
            <a:xfrm>
              <a:off x="3639" y="1671"/>
              <a:ext cx="20" cy="12"/>
            </a:xfrm>
            <a:custGeom>
              <a:avLst/>
              <a:gdLst>
                <a:gd name="T0" fmla="*/ 28 w 30"/>
                <a:gd name="T1" fmla="*/ 0 h 18"/>
                <a:gd name="T2" fmla="*/ 0 w 30"/>
                <a:gd name="T3" fmla="*/ 18 h 18"/>
                <a:gd name="T4" fmla="*/ 29 w 30"/>
                <a:gd name="T5" fmla="*/ 9 h 18"/>
                <a:gd name="T6" fmla="*/ 28 w 30"/>
                <a:gd name="T7" fmla="*/ 0 h 18"/>
              </a:gdLst>
              <a:ahLst/>
              <a:cxnLst>
                <a:cxn ang="0">
                  <a:pos x="T0" y="T1"/>
                </a:cxn>
                <a:cxn ang="0">
                  <a:pos x="T2" y="T3"/>
                </a:cxn>
                <a:cxn ang="0">
                  <a:pos x="T4" y="T5"/>
                </a:cxn>
                <a:cxn ang="0">
                  <a:pos x="T6" y="T7"/>
                </a:cxn>
              </a:cxnLst>
              <a:rect l="0" t="0" r="r" b="b"/>
              <a:pathLst>
                <a:path w="30" h="18">
                  <a:moveTo>
                    <a:pt x="28" y="0"/>
                  </a:moveTo>
                  <a:cubicBezTo>
                    <a:pt x="19" y="0"/>
                    <a:pt x="5" y="13"/>
                    <a:pt x="0" y="18"/>
                  </a:cubicBezTo>
                  <a:cubicBezTo>
                    <a:pt x="18" y="11"/>
                    <a:pt x="25" y="15"/>
                    <a:pt x="29" y="9"/>
                  </a:cubicBezTo>
                  <a:cubicBezTo>
                    <a:pt x="30" y="6"/>
                    <a:pt x="30" y="2"/>
                    <a:pt x="2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72" name="Freeform 46">
              <a:extLst>
                <a:ext uri="{FF2B5EF4-FFF2-40B4-BE49-F238E27FC236}">
                  <a16:creationId xmlns:a16="http://schemas.microsoft.com/office/drawing/2014/main" id="{E9393C8C-5791-43BB-8D1F-17FFFA2F6CBB}"/>
                </a:ext>
              </a:extLst>
            </p:cNvPr>
            <p:cNvSpPr>
              <a:spLocks/>
            </p:cNvSpPr>
            <p:nvPr userDrawn="1"/>
          </p:nvSpPr>
          <p:spPr bwMode="auto">
            <a:xfrm>
              <a:off x="3664" y="1674"/>
              <a:ext cx="12" cy="20"/>
            </a:xfrm>
            <a:custGeom>
              <a:avLst/>
              <a:gdLst>
                <a:gd name="T0" fmla="*/ 2 w 18"/>
                <a:gd name="T1" fmla="*/ 0 h 29"/>
                <a:gd name="T2" fmla="*/ 17 w 18"/>
                <a:gd name="T3" fmla="*/ 29 h 29"/>
                <a:gd name="T4" fmla="*/ 18 w 18"/>
                <a:gd name="T5" fmla="*/ 20 h 29"/>
                <a:gd name="T6" fmla="*/ 2 w 18"/>
                <a:gd name="T7" fmla="*/ 0 h 29"/>
              </a:gdLst>
              <a:ahLst/>
              <a:cxnLst>
                <a:cxn ang="0">
                  <a:pos x="T0" y="T1"/>
                </a:cxn>
                <a:cxn ang="0">
                  <a:pos x="T2" y="T3"/>
                </a:cxn>
                <a:cxn ang="0">
                  <a:pos x="T4" y="T5"/>
                </a:cxn>
                <a:cxn ang="0">
                  <a:pos x="T6" y="T7"/>
                </a:cxn>
              </a:cxnLst>
              <a:rect l="0" t="0" r="r" b="b"/>
              <a:pathLst>
                <a:path w="18" h="29">
                  <a:moveTo>
                    <a:pt x="2" y="0"/>
                  </a:moveTo>
                  <a:cubicBezTo>
                    <a:pt x="0" y="12"/>
                    <a:pt x="8" y="23"/>
                    <a:pt x="17" y="29"/>
                  </a:cubicBezTo>
                  <a:cubicBezTo>
                    <a:pt x="18" y="20"/>
                    <a:pt x="18" y="20"/>
                    <a:pt x="18" y="20"/>
                  </a:cubicBezTo>
                  <a:cubicBezTo>
                    <a:pt x="17" y="12"/>
                    <a:pt x="9" y="4"/>
                    <a:pt x="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73" name="Freeform 47">
              <a:extLst>
                <a:ext uri="{FF2B5EF4-FFF2-40B4-BE49-F238E27FC236}">
                  <a16:creationId xmlns:a16="http://schemas.microsoft.com/office/drawing/2014/main" id="{C0D9B013-B46B-4D8E-956A-00922496A893}"/>
                </a:ext>
              </a:extLst>
            </p:cNvPr>
            <p:cNvSpPr>
              <a:spLocks/>
            </p:cNvSpPr>
            <p:nvPr userDrawn="1"/>
          </p:nvSpPr>
          <p:spPr bwMode="auto">
            <a:xfrm>
              <a:off x="3659" y="1689"/>
              <a:ext cx="14" cy="21"/>
            </a:xfrm>
            <a:custGeom>
              <a:avLst/>
              <a:gdLst>
                <a:gd name="T0" fmla="*/ 4 w 21"/>
                <a:gd name="T1" fmla="*/ 0 h 30"/>
                <a:gd name="T2" fmla="*/ 1 w 21"/>
                <a:gd name="T3" fmla="*/ 11 h 30"/>
                <a:gd name="T4" fmla="*/ 16 w 21"/>
                <a:gd name="T5" fmla="*/ 30 h 30"/>
                <a:gd name="T6" fmla="*/ 4 w 21"/>
                <a:gd name="T7" fmla="*/ 0 h 30"/>
              </a:gdLst>
              <a:ahLst/>
              <a:cxnLst>
                <a:cxn ang="0">
                  <a:pos x="T0" y="T1"/>
                </a:cxn>
                <a:cxn ang="0">
                  <a:pos x="T2" y="T3"/>
                </a:cxn>
                <a:cxn ang="0">
                  <a:pos x="T4" y="T5"/>
                </a:cxn>
                <a:cxn ang="0">
                  <a:pos x="T6" y="T7"/>
                </a:cxn>
              </a:cxnLst>
              <a:rect l="0" t="0" r="r" b="b"/>
              <a:pathLst>
                <a:path w="21" h="30">
                  <a:moveTo>
                    <a:pt x="4" y="0"/>
                  </a:moveTo>
                  <a:cubicBezTo>
                    <a:pt x="3" y="3"/>
                    <a:pt x="0" y="8"/>
                    <a:pt x="1" y="11"/>
                  </a:cubicBezTo>
                  <a:cubicBezTo>
                    <a:pt x="2" y="18"/>
                    <a:pt x="12" y="20"/>
                    <a:pt x="16" y="30"/>
                  </a:cubicBezTo>
                  <a:cubicBezTo>
                    <a:pt x="21" y="21"/>
                    <a:pt x="14" y="3"/>
                    <a:pt x="4"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74" name="Freeform 48">
              <a:extLst>
                <a:ext uri="{FF2B5EF4-FFF2-40B4-BE49-F238E27FC236}">
                  <a16:creationId xmlns:a16="http://schemas.microsoft.com/office/drawing/2014/main" id="{A9DF028E-61BE-49A6-AB22-B1396BCEF9DB}"/>
                </a:ext>
              </a:extLst>
            </p:cNvPr>
            <p:cNvSpPr>
              <a:spLocks/>
            </p:cNvSpPr>
            <p:nvPr userDrawn="1"/>
          </p:nvSpPr>
          <p:spPr bwMode="auto">
            <a:xfrm>
              <a:off x="3649" y="1702"/>
              <a:ext cx="15" cy="24"/>
            </a:xfrm>
            <a:custGeom>
              <a:avLst/>
              <a:gdLst>
                <a:gd name="T0" fmla="*/ 12 w 22"/>
                <a:gd name="T1" fmla="*/ 0 h 35"/>
                <a:gd name="T2" fmla="*/ 7 w 22"/>
                <a:gd name="T3" fmla="*/ 8 h 35"/>
                <a:gd name="T4" fmla="*/ 13 w 22"/>
                <a:gd name="T5" fmla="*/ 35 h 35"/>
                <a:gd name="T6" fmla="*/ 19 w 22"/>
                <a:gd name="T7" fmla="*/ 11 h 35"/>
                <a:gd name="T8" fmla="*/ 12 w 22"/>
                <a:gd name="T9" fmla="*/ 0 h 35"/>
              </a:gdLst>
              <a:ahLst/>
              <a:cxnLst>
                <a:cxn ang="0">
                  <a:pos x="T0" y="T1"/>
                </a:cxn>
                <a:cxn ang="0">
                  <a:pos x="T2" y="T3"/>
                </a:cxn>
                <a:cxn ang="0">
                  <a:pos x="T4" y="T5"/>
                </a:cxn>
                <a:cxn ang="0">
                  <a:pos x="T6" y="T7"/>
                </a:cxn>
                <a:cxn ang="0">
                  <a:pos x="T8" y="T9"/>
                </a:cxn>
              </a:cxnLst>
              <a:rect l="0" t="0" r="r" b="b"/>
              <a:pathLst>
                <a:path w="22" h="35">
                  <a:moveTo>
                    <a:pt x="12" y="0"/>
                  </a:moveTo>
                  <a:cubicBezTo>
                    <a:pt x="7" y="8"/>
                    <a:pt x="7" y="8"/>
                    <a:pt x="7" y="8"/>
                  </a:cubicBezTo>
                  <a:cubicBezTo>
                    <a:pt x="0" y="19"/>
                    <a:pt x="13" y="28"/>
                    <a:pt x="13" y="35"/>
                  </a:cubicBezTo>
                  <a:cubicBezTo>
                    <a:pt x="17" y="31"/>
                    <a:pt x="22" y="19"/>
                    <a:pt x="19" y="11"/>
                  </a:cubicBezTo>
                  <a:cubicBezTo>
                    <a:pt x="18" y="7"/>
                    <a:pt x="16" y="3"/>
                    <a:pt x="1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75" name="Freeform 49">
              <a:extLst>
                <a:ext uri="{FF2B5EF4-FFF2-40B4-BE49-F238E27FC236}">
                  <a16:creationId xmlns:a16="http://schemas.microsoft.com/office/drawing/2014/main" id="{1BE8B055-3428-4E6F-B44A-A97E70B6E07B}"/>
                </a:ext>
              </a:extLst>
            </p:cNvPr>
            <p:cNvSpPr>
              <a:spLocks/>
            </p:cNvSpPr>
            <p:nvPr userDrawn="1"/>
          </p:nvSpPr>
          <p:spPr bwMode="auto">
            <a:xfrm>
              <a:off x="3622" y="1701"/>
              <a:ext cx="27" cy="11"/>
            </a:xfrm>
            <a:custGeom>
              <a:avLst/>
              <a:gdLst>
                <a:gd name="T0" fmla="*/ 23 w 39"/>
                <a:gd name="T1" fmla="*/ 3 h 16"/>
                <a:gd name="T2" fmla="*/ 0 w 39"/>
                <a:gd name="T3" fmla="*/ 12 h 16"/>
                <a:gd name="T4" fmla="*/ 21 w 39"/>
                <a:gd name="T5" fmla="*/ 16 h 16"/>
                <a:gd name="T6" fmla="*/ 39 w 39"/>
                <a:gd name="T7" fmla="*/ 0 h 16"/>
                <a:gd name="T8" fmla="*/ 23 w 39"/>
                <a:gd name="T9" fmla="*/ 3 h 16"/>
              </a:gdLst>
              <a:ahLst/>
              <a:cxnLst>
                <a:cxn ang="0">
                  <a:pos x="T0" y="T1"/>
                </a:cxn>
                <a:cxn ang="0">
                  <a:pos x="T2" y="T3"/>
                </a:cxn>
                <a:cxn ang="0">
                  <a:pos x="T4" y="T5"/>
                </a:cxn>
                <a:cxn ang="0">
                  <a:pos x="T6" y="T7"/>
                </a:cxn>
                <a:cxn ang="0">
                  <a:pos x="T8" y="T9"/>
                </a:cxn>
              </a:cxnLst>
              <a:rect l="0" t="0" r="r" b="b"/>
              <a:pathLst>
                <a:path w="39" h="16">
                  <a:moveTo>
                    <a:pt x="23" y="3"/>
                  </a:moveTo>
                  <a:cubicBezTo>
                    <a:pt x="18" y="5"/>
                    <a:pt x="6" y="13"/>
                    <a:pt x="0" y="12"/>
                  </a:cubicBezTo>
                  <a:cubicBezTo>
                    <a:pt x="3" y="16"/>
                    <a:pt x="16" y="15"/>
                    <a:pt x="21" y="16"/>
                  </a:cubicBezTo>
                  <a:cubicBezTo>
                    <a:pt x="29" y="16"/>
                    <a:pt x="35" y="7"/>
                    <a:pt x="39" y="0"/>
                  </a:cubicBezTo>
                  <a:lnTo>
                    <a:pt x="23"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76" name="Freeform 50">
              <a:extLst>
                <a:ext uri="{FF2B5EF4-FFF2-40B4-BE49-F238E27FC236}">
                  <a16:creationId xmlns:a16="http://schemas.microsoft.com/office/drawing/2014/main" id="{5DF4C3AA-8B80-4E0A-A607-E09B8BFDB562}"/>
                </a:ext>
              </a:extLst>
            </p:cNvPr>
            <p:cNvSpPr>
              <a:spLocks/>
            </p:cNvSpPr>
            <p:nvPr userDrawn="1"/>
          </p:nvSpPr>
          <p:spPr bwMode="auto">
            <a:xfrm>
              <a:off x="3634" y="1717"/>
              <a:ext cx="16" cy="23"/>
            </a:xfrm>
            <a:custGeom>
              <a:avLst/>
              <a:gdLst>
                <a:gd name="T0" fmla="*/ 19 w 23"/>
                <a:gd name="T1" fmla="*/ 0 h 34"/>
                <a:gd name="T2" fmla="*/ 0 w 23"/>
                <a:gd name="T3" fmla="*/ 34 h 34"/>
                <a:gd name="T4" fmla="*/ 19 w 23"/>
                <a:gd name="T5" fmla="*/ 21 h 34"/>
                <a:gd name="T6" fmla="*/ 19 w 23"/>
                <a:gd name="T7" fmla="*/ 0 h 34"/>
              </a:gdLst>
              <a:ahLst/>
              <a:cxnLst>
                <a:cxn ang="0">
                  <a:pos x="T0" y="T1"/>
                </a:cxn>
                <a:cxn ang="0">
                  <a:pos x="T2" y="T3"/>
                </a:cxn>
                <a:cxn ang="0">
                  <a:pos x="T4" y="T5"/>
                </a:cxn>
                <a:cxn ang="0">
                  <a:pos x="T6" y="T7"/>
                </a:cxn>
              </a:cxnLst>
              <a:rect l="0" t="0" r="r" b="b"/>
              <a:pathLst>
                <a:path w="23" h="34">
                  <a:moveTo>
                    <a:pt x="19" y="0"/>
                  </a:moveTo>
                  <a:cubicBezTo>
                    <a:pt x="3" y="4"/>
                    <a:pt x="13" y="23"/>
                    <a:pt x="0" y="34"/>
                  </a:cubicBezTo>
                  <a:cubicBezTo>
                    <a:pt x="9" y="32"/>
                    <a:pt x="13" y="32"/>
                    <a:pt x="19" y="21"/>
                  </a:cubicBezTo>
                  <a:cubicBezTo>
                    <a:pt x="22" y="15"/>
                    <a:pt x="23" y="5"/>
                    <a:pt x="1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77" name="Freeform 51">
              <a:extLst>
                <a:ext uri="{FF2B5EF4-FFF2-40B4-BE49-F238E27FC236}">
                  <a16:creationId xmlns:a16="http://schemas.microsoft.com/office/drawing/2014/main" id="{8D4A8B2E-226D-4C2F-AF2F-EA40FA24DBBF}"/>
                </a:ext>
              </a:extLst>
            </p:cNvPr>
            <p:cNvSpPr>
              <a:spLocks/>
            </p:cNvSpPr>
            <p:nvPr userDrawn="1"/>
          </p:nvSpPr>
          <p:spPr bwMode="auto">
            <a:xfrm>
              <a:off x="3559" y="1682"/>
              <a:ext cx="18" cy="26"/>
            </a:xfrm>
            <a:custGeom>
              <a:avLst/>
              <a:gdLst>
                <a:gd name="T0" fmla="*/ 3 w 26"/>
                <a:gd name="T1" fmla="*/ 16 h 39"/>
                <a:gd name="T2" fmla="*/ 9 w 26"/>
                <a:gd name="T3" fmla="*/ 39 h 39"/>
                <a:gd name="T4" fmla="*/ 17 w 26"/>
                <a:gd name="T5" fmla="*/ 0 h 39"/>
                <a:gd name="T6" fmla="*/ 3 w 26"/>
                <a:gd name="T7" fmla="*/ 16 h 39"/>
              </a:gdLst>
              <a:ahLst/>
              <a:cxnLst>
                <a:cxn ang="0">
                  <a:pos x="T0" y="T1"/>
                </a:cxn>
                <a:cxn ang="0">
                  <a:pos x="T2" y="T3"/>
                </a:cxn>
                <a:cxn ang="0">
                  <a:pos x="T4" y="T5"/>
                </a:cxn>
                <a:cxn ang="0">
                  <a:pos x="T6" y="T7"/>
                </a:cxn>
              </a:cxnLst>
              <a:rect l="0" t="0" r="r" b="b"/>
              <a:pathLst>
                <a:path w="26" h="39">
                  <a:moveTo>
                    <a:pt x="3" y="16"/>
                  </a:moveTo>
                  <a:cubicBezTo>
                    <a:pt x="0" y="28"/>
                    <a:pt x="3" y="31"/>
                    <a:pt x="9" y="39"/>
                  </a:cubicBezTo>
                  <a:cubicBezTo>
                    <a:pt x="6" y="21"/>
                    <a:pt x="26" y="14"/>
                    <a:pt x="17" y="0"/>
                  </a:cubicBezTo>
                  <a:cubicBezTo>
                    <a:pt x="10" y="2"/>
                    <a:pt x="5" y="10"/>
                    <a:pt x="3" y="1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78" name="Freeform 52">
              <a:extLst>
                <a:ext uri="{FF2B5EF4-FFF2-40B4-BE49-F238E27FC236}">
                  <a16:creationId xmlns:a16="http://schemas.microsoft.com/office/drawing/2014/main" id="{4707D8EC-CDF2-4F4C-BEC4-F1123438AE0E}"/>
                </a:ext>
              </a:extLst>
            </p:cNvPr>
            <p:cNvSpPr>
              <a:spLocks/>
            </p:cNvSpPr>
            <p:nvPr userDrawn="1"/>
          </p:nvSpPr>
          <p:spPr bwMode="auto">
            <a:xfrm>
              <a:off x="3608" y="1714"/>
              <a:ext cx="27" cy="14"/>
            </a:xfrm>
            <a:custGeom>
              <a:avLst/>
              <a:gdLst>
                <a:gd name="T0" fmla="*/ 0 w 40"/>
                <a:gd name="T1" fmla="*/ 17 h 21"/>
                <a:gd name="T2" fmla="*/ 23 w 40"/>
                <a:gd name="T3" fmla="*/ 17 h 21"/>
                <a:gd name="T4" fmla="*/ 40 w 40"/>
                <a:gd name="T5" fmla="*/ 7 h 21"/>
                <a:gd name="T6" fmla="*/ 0 w 40"/>
                <a:gd name="T7" fmla="*/ 17 h 21"/>
              </a:gdLst>
              <a:ahLst/>
              <a:cxnLst>
                <a:cxn ang="0">
                  <a:pos x="T0" y="T1"/>
                </a:cxn>
                <a:cxn ang="0">
                  <a:pos x="T2" y="T3"/>
                </a:cxn>
                <a:cxn ang="0">
                  <a:pos x="T4" y="T5"/>
                </a:cxn>
                <a:cxn ang="0">
                  <a:pos x="T6" y="T7"/>
                </a:cxn>
              </a:cxnLst>
              <a:rect l="0" t="0" r="r" b="b"/>
              <a:pathLst>
                <a:path w="40" h="21">
                  <a:moveTo>
                    <a:pt x="0" y="17"/>
                  </a:moveTo>
                  <a:cubicBezTo>
                    <a:pt x="0" y="21"/>
                    <a:pt x="16" y="20"/>
                    <a:pt x="23" y="17"/>
                  </a:cubicBezTo>
                  <a:cubicBezTo>
                    <a:pt x="27" y="16"/>
                    <a:pt x="39" y="11"/>
                    <a:pt x="40" y="7"/>
                  </a:cubicBezTo>
                  <a:cubicBezTo>
                    <a:pt x="12" y="0"/>
                    <a:pt x="22" y="11"/>
                    <a:pt x="0" y="1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79" name="Freeform 53">
              <a:extLst>
                <a:ext uri="{FF2B5EF4-FFF2-40B4-BE49-F238E27FC236}">
                  <a16:creationId xmlns:a16="http://schemas.microsoft.com/office/drawing/2014/main" id="{3BABCCF3-6967-4924-ABE6-1D8CCD6AD3B9}"/>
                </a:ext>
              </a:extLst>
            </p:cNvPr>
            <p:cNvSpPr>
              <a:spLocks/>
            </p:cNvSpPr>
            <p:nvPr userDrawn="1"/>
          </p:nvSpPr>
          <p:spPr bwMode="auto">
            <a:xfrm>
              <a:off x="3631" y="1685"/>
              <a:ext cx="25" cy="15"/>
            </a:xfrm>
            <a:custGeom>
              <a:avLst/>
              <a:gdLst>
                <a:gd name="T0" fmla="*/ 0 w 37"/>
                <a:gd name="T1" fmla="*/ 18 h 22"/>
                <a:gd name="T2" fmla="*/ 23 w 37"/>
                <a:gd name="T3" fmla="*/ 14 h 22"/>
                <a:gd name="T4" fmla="*/ 37 w 37"/>
                <a:gd name="T5" fmla="*/ 1 h 22"/>
                <a:gd name="T6" fmla="*/ 0 w 37"/>
                <a:gd name="T7" fmla="*/ 18 h 22"/>
              </a:gdLst>
              <a:ahLst/>
              <a:cxnLst>
                <a:cxn ang="0">
                  <a:pos x="T0" y="T1"/>
                </a:cxn>
                <a:cxn ang="0">
                  <a:pos x="T2" y="T3"/>
                </a:cxn>
                <a:cxn ang="0">
                  <a:pos x="T4" y="T5"/>
                </a:cxn>
                <a:cxn ang="0">
                  <a:pos x="T6" y="T7"/>
                </a:cxn>
              </a:cxnLst>
              <a:rect l="0" t="0" r="r" b="b"/>
              <a:pathLst>
                <a:path w="37" h="22">
                  <a:moveTo>
                    <a:pt x="0" y="18"/>
                  </a:moveTo>
                  <a:cubicBezTo>
                    <a:pt x="1" y="22"/>
                    <a:pt x="16" y="18"/>
                    <a:pt x="23" y="14"/>
                  </a:cubicBezTo>
                  <a:cubicBezTo>
                    <a:pt x="26" y="12"/>
                    <a:pt x="37" y="6"/>
                    <a:pt x="37" y="1"/>
                  </a:cubicBezTo>
                  <a:cubicBezTo>
                    <a:pt x="9" y="0"/>
                    <a:pt x="20" y="8"/>
                    <a:pt x="0" y="1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80" name="Freeform 54">
              <a:extLst>
                <a:ext uri="{FF2B5EF4-FFF2-40B4-BE49-F238E27FC236}">
                  <a16:creationId xmlns:a16="http://schemas.microsoft.com/office/drawing/2014/main" id="{06584F31-18E1-4AAA-9212-E89DD2C32C5D}"/>
                </a:ext>
              </a:extLst>
            </p:cNvPr>
            <p:cNvSpPr>
              <a:spLocks/>
            </p:cNvSpPr>
            <p:nvPr userDrawn="1"/>
          </p:nvSpPr>
          <p:spPr bwMode="auto">
            <a:xfrm>
              <a:off x="3542" y="1671"/>
              <a:ext cx="26" cy="18"/>
            </a:xfrm>
            <a:custGeom>
              <a:avLst/>
              <a:gdLst>
                <a:gd name="T0" fmla="*/ 37 w 37"/>
                <a:gd name="T1" fmla="*/ 2 h 27"/>
                <a:gd name="T2" fmla="*/ 19 w 37"/>
                <a:gd name="T3" fmla="*/ 8 h 27"/>
                <a:gd name="T4" fmla="*/ 3 w 37"/>
                <a:gd name="T5" fmla="*/ 25 h 27"/>
                <a:gd name="T6" fmla="*/ 37 w 37"/>
                <a:gd name="T7" fmla="*/ 2 h 27"/>
              </a:gdLst>
              <a:ahLst/>
              <a:cxnLst>
                <a:cxn ang="0">
                  <a:pos x="T0" y="T1"/>
                </a:cxn>
                <a:cxn ang="0">
                  <a:pos x="T2" y="T3"/>
                </a:cxn>
                <a:cxn ang="0">
                  <a:pos x="T4" y="T5"/>
                </a:cxn>
                <a:cxn ang="0">
                  <a:pos x="T6" y="T7"/>
                </a:cxn>
              </a:cxnLst>
              <a:rect l="0" t="0" r="r" b="b"/>
              <a:pathLst>
                <a:path w="37" h="27">
                  <a:moveTo>
                    <a:pt x="37" y="2"/>
                  </a:moveTo>
                  <a:cubicBezTo>
                    <a:pt x="33" y="0"/>
                    <a:pt x="21" y="6"/>
                    <a:pt x="19" y="8"/>
                  </a:cubicBezTo>
                  <a:cubicBezTo>
                    <a:pt x="11" y="11"/>
                    <a:pt x="0" y="22"/>
                    <a:pt x="3" y="25"/>
                  </a:cubicBezTo>
                  <a:cubicBezTo>
                    <a:pt x="22" y="13"/>
                    <a:pt x="23" y="27"/>
                    <a:pt x="37"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81" name="Freeform 55">
              <a:extLst>
                <a:ext uri="{FF2B5EF4-FFF2-40B4-BE49-F238E27FC236}">
                  <a16:creationId xmlns:a16="http://schemas.microsoft.com/office/drawing/2014/main" id="{FDDEF5CF-37DB-4384-ACB2-BCE9E83AE382}"/>
                </a:ext>
              </a:extLst>
            </p:cNvPr>
            <p:cNvSpPr>
              <a:spLocks/>
            </p:cNvSpPr>
            <p:nvPr userDrawn="1"/>
          </p:nvSpPr>
          <p:spPr bwMode="auto">
            <a:xfrm>
              <a:off x="3594" y="1635"/>
              <a:ext cx="22" cy="11"/>
            </a:xfrm>
            <a:custGeom>
              <a:avLst/>
              <a:gdLst>
                <a:gd name="T0" fmla="*/ 0 w 32"/>
                <a:gd name="T1" fmla="*/ 5 h 15"/>
                <a:gd name="T2" fmla="*/ 20 w 32"/>
                <a:gd name="T3" fmla="*/ 15 h 15"/>
                <a:gd name="T4" fmla="*/ 32 w 32"/>
                <a:gd name="T5" fmla="*/ 10 h 15"/>
                <a:gd name="T6" fmla="*/ 0 w 32"/>
                <a:gd name="T7" fmla="*/ 5 h 15"/>
              </a:gdLst>
              <a:ahLst/>
              <a:cxnLst>
                <a:cxn ang="0">
                  <a:pos x="T0" y="T1"/>
                </a:cxn>
                <a:cxn ang="0">
                  <a:pos x="T2" y="T3"/>
                </a:cxn>
                <a:cxn ang="0">
                  <a:pos x="T4" y="T5"/>
                </a:cxn>
                <a:cxn ang="0">
                  <a:pos x="T6" y="T7"/>
                </a:cxn>
              </a:cxnLst>
              <a:rect l="0" t="0" r="r" b="b"/>
              <a:pathLst>
                <a:path w="32" h="15">
                  <a:moveTo>
                    <a:pt x="0" y="5"/>
                  </a:moveTo>
                  <a:cubicBezTo>
                    <a:pt x="9" y="8"/>
                    <a:pt x="14" y="14"/>
                    <a:pt x="20" y="15"/>
                  </a:cubicBezTo>
                  <a:cubicBezTo>
                    <a:pt x="28" y="15"/>
                    <a:pt x="30" y="13"/>
                    <a:pt x="32" y="10"/>
                  </a:cubicBezTo>
                  <a:cubicBezTo>
                    <a:pt x="29" y="0"/>
                    <a:pt x="9" y="1"/>
                    <a:pt x="0" y="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82" name="Freeform 56">
              <a:extLst>
                <a:ext uri="{FF2B5EF4-FFF2-40B4-BE49-F238E27FC236}">
                  <a16:creationId xmlns:a16="http://schemas.microsoft.com/office/drawing/2014/main" id="{D830E2B0-83FD-4E0F-BD1A-043F72866CA9}"/>
                </a:ext>
              </a:extLst>
            </p:cNvPr>
            <p:cNvSpPr>
              <a:spLocks/>
            </p:cNvSpPr>
            <p:nvPr userDrawn="1"/>
          </p:nvSpPr>
          <p:spPr bwMode="auto">
            <a:xfrm>
              <a:off x="3614" y="1646"/>
              <a:ext cx="13" cy="22"/>
            </a:xfrm>
            <a:custGeom>
              <a:avLst/>
              <a:gdLst>
                <a:gd name="T0" fmla="*/ 14 w 18"/>
                <a:gd name="T1" fmla="*/ 32 h 32"/>
                <a:gd name="T2" fmla="*/ 16 w 18"/>
                <a:gd name="T3" fmla="*/ 10 h 32"/>
                <a:gd name="T4" fmla="*/ 8 w 18"/>
                <a:gd name="T5" fmla="*/ 0 h 32"/>
                <a:gd name="T6" fmla="*/ 14 w 18"/>
                <a:gd name="T7" fmla="*/ 32 h 32"/>
              </a:gdLst>
              <a:ahLst/>
              <a:cxnLst>
                <a:cxn ang="0">
                  <a:pos x="T0" y="T1"/>
                </a:cxn>
                <a:cxn ang="0">
                  <a:pos x="T2" y="T3"/>
                </a:cxn>
                <a:cxn ang="0">
                  <a:pos x="T4" y="T5"/>
                </a:cxn>
                <a:cxn ang="0">
                  <a:pos x="T6" y="T7"/>
                </a:cxn>
              </a:cxnLst>
              <a:rect l="0" t="0" r="r" b="b"/>
              <a:pathLst>
                <a:path w="18" h="32">
                  <a:moveTo>
                    <a:pt x="14" y="32"/>
                  </a:moveTo>
                  <a:cubicBezTo>
                    <a:pt x="14" y="22"/>
                    <a:pt x="18" y="16"/>
                    <a:pt x="16" y="10"/>
                  </a:cubicBezTo>
                  <a:cubicBezTo>
                    <a:pt x="14" y="2"/>
                    <a:pt x="11" y="1"/>
                    <a:pt x="8" y="0"/>
                  </a:cubicBezTo>
                  <a:cubicBezTo>
                    <a:pt x="0" y="6"/>
                    <a:pt x="7" y="24"/>
                    <a:pt x="14" y="3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83" name="Freeform 57">
              <a:extLst>
                <a:ext uri="{FF2B5EF4-FFF2-40B4-BE49-F238E27FC236}">
                  <a16:creationId xmlns:a16="http://schemas.microsoft.com/office/drawing/2014/main" id="{E75B0DEF-3E13-40F8-B101-9599E9EA934E}"/>
                </a:ext>
              </a:extLst>
            </p:cNvPr>
            <p:cNvSpPr>
              <a:spLocks/>
            </p:cNvSpPr>
            <p:nvPr userDrawn="1"/>
          </p:nvSpPr>
          <p:spPr bwMode="auto">
            <a:xfrm>
              <a:off x="3574" y="1643"/>
              <a:ext cx="26" cy="14"/>
            </a:xfrm>
            <a:custGeom>
              <a:avLst/>
              <a:gdLst>
                <a:gd name="T0" fmla="*/ 27 w 38"/>
                <a:gd name="T1" fmla="*/ 2 h 20"/>
                <a:gd name="T2" fmla="*/ 0 w 38"/>
                <a:gd name="T3" fmla="*/ 9 h 20"/>
                <a:gd name="T4" fmla="*/ 30 w 38"/>
                <a:gd name="T5" fmla="*/ 15 h 20"/>
                <a:gd name="T6" fmla="*/ 38 w 38"/>
                <a:gd name="T7" fmla="*/ 11 h 20"/>
                <a:gd name="T8" fmla="*/ 27 w 38"/>
                <a:gd name="T9" fmla="*/ 2 h 20"/>
              </a:gdLst>
              <a:ahLst/>
              <a:cxnLst>
                <a:cxn ang="0">
                  <a:pos x="T0" y="T1"/>
                </a:cxn>
                <a:cxn ang="0">
                  <a:pos x="T2" y="T3"/>
                </a:cxn>
                <a:cxn ang="0">
                  <a:pos x="T4" y="T5"/>
                </a:cxn>
                <a:cxn ang="0">
                  <a:pos x="T6" y="T7"/>
                </a:cxn>
                <a:cxn ang="0">
                  <a:pos x="T8" y="T9"/>
                </a:cxn>
              </a:cxnLst>
              <a:rect l="0" t="0" r="r" b="b"/>
              <a:pathLst>
                <a:path w="38" h="20">
                  <a:moveTo>
                    <a:pt x="27" y="2"/>
                  </a:moveTo>
                  <a:cubicBezTo>
                    <a:pt x="19" y="0"/>
                    <a:pt x="5" y="5"/>
                    <a:pt x="0" y="9"/>
                  </a:cubicBezTo>
                  <a:cubicBezTo>
                    <a:pt x="11" y="8"/>
                    <a:pt x="17" y="20"/>
                    <a:pt x="30" y="15"/>
                  </a:cubicBezTo>
                  <a:cubicBezTo>
                    <a:pt x="38" y="11"/>
                    <a:pt x="38" y="11"/>
                    <a:pt x="38" y="11"/>
                  </a:cubicBezTo>
                  <a:cubicBezTo>
                    <a:pt x="35" y="6"/>
                    <a:pt x="31" y="4"/>
                    <a:pt x="27"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84" name="Freeform 58">
              <a:extLst>
                <a:ext uri="{FF2B5EF4-FFF2-40B4-BE49-F238E27FC236}">
                  <a16:creationId xmlns:a16="http://schemas.microsoft.com/office/drawing/2014/main" id="{7074C629-B269-48DD-A199-3A11E15ECF7E}"/>
                </a:ext>
              </a:extLst>
            </p:cNvPr>
            <p:cNvSpPr>
              <a:spLocks/>
            </p:cNvSpPr>
            <p:nvPr userDrawn="1"/>
          </p:nvSpPr>
          <p:spPr bwMode="auto">
            <a:xfrm>
              <a:off x="3602" y="1651"/>
              <a:ext cx="14" cy="25"/>
            </a:xfrm>
            <a:custGeom>
              <a:avLst/>
              <a:gdLst>
                <a:gd name="T0" fmla="*/ 2 w 20"/>
                <a:gd name="T1" fmla="*/ 11 h 37"/>
                <a:gd name="T2" fmla="*/ 10 w 20"/>
                <a:gd name="T3" fmla="*/ 37 h 37"/>
                <a:gd name="T4" fmla="*/ 14 w 20"/>
                <a:gd name="T5" fmla="*/ 8 h 37"/>
                <a:gd name="T6" fmla="*/ 10 w 20"/>
                <a:gd name="T7" fmla="*/ 0 h 37"/>
                <a:gd name="T8" fmla="*/ 2 w 20"/>
                <a:gd name="T9" fmla="*/ 11 h 37"/>
              </a:gdLst>
              <a:ahLst/>
              <a:cxnLst>
                <a:cxn ang="0">
                  <a:pos x="T0" y="T1"/>
                </a:cxn>
                <a:cxn ang="0">
                  <a:pos x="T2" y="T3"/>
                </a:cxn>
                <a:cxn ang="0">
                  <a:pos x="T4" y="T5"/>
                </a:cxn>
                <a:cxn ang="0">
                  <a:pos x="T6" y="T7"/>
                </a:cxn>
                <a:cxn ang="0">
                  <a:pos x="T8" y="T9"/>
                </a:cxn>
              </a:cxnLst>
              <a:rect l="0" t="0" r="r" b="b"/>
              <a:pathLst>
                <a:path w="20" h="37">
                  <a:moveTo>
                    <a:pt x="2" y="11"/>
                  </a:moveTo>
                  <a:cubicBezTo>
                    <a:pt x="0" y="19"/>
                    <a:pt x="6" y="33"/>
                    <a:pt x="10" y="37"/>
                  </a:cubicBezTo>
                  <a:cubicBezTo>
                    <a:pt x="9" y="27"/>
                    <a:pt x="20" y="20"/>
                    <a:pt x="14" y="8"/>
                  </a:cubicBezTo>
                  <a:cubicBezTo>
                    <a:pt x="10" y="0"/>
                    <a:pt x="10" y="0"/>
                    <a:pt x="10" y="0"/>
                  </a:cubicBezTo>
                  <a:cubicBezTo>
                    <a:pt x="6" y="3"/>
                    <a:pt x="3" y="6"/>
                    <a:pt x="2" y="1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85" name="Freeform 59">
              <a:extLst>
                <a:ext uri="{FF2B5EF4-FFF2-40B4-BE49-F238E27FC236}">
                  <a16:creationId xmlns:a16="http://schemas.microsoft.com/office/drawing/2014/main" id="{09AEA492-6B43-46AD-AAD7-51F7268EC0B8}"/>
                </a:ext>
              </a:extLst>
            </p:cNvPr>
            <p:cNvSpPr>
              <a:spLocks/>
            </p:cNvSpPr>
            <p:nvPr userDrawn="1"/>
          </p:nvSpPr>
          <p:spPr bwMode="auto">
            <a:xfrm>
              <a:off x="3610" y="1731"/>
              <a:ext cx="21" cy="14"/>
            </a:xfrm>
            <a:custGeom>
              <a:avLst/>
              <a:gdLst>
                <a:gd name="T0" fmla="*/ 32 w 32"/>
                <a:gd name="T1" fmla="*/ 0 h 21"/>
                <a:gd name="T2" fmla="*/ 23 w 32"/>
                <a:gd name="T3" fmla="*/ 0 h 21"/>
                <a:gd name="T4" fmla="*/ 0 w 32"/>
                <a:gd name="T5" fmla="*/ 20 h 21"/>
                <a:gd name="T6" fmla="*/ 27 w 32"/>
                <a:gd name="T7" fmla="*/ 12 h 21"/>
                <a:gd name="T8" fmla="*/ 32 w 32"/>
                <a:gd name="T9" fmla="*/ 0 h 21"/>
              </a:gdLst>
              <a:ahLst/>
              <a:cxnLst>
                <a:cxn ang="0">
                  <a:pos x="T0" y="T1"/>
                </a:cxn>
                <a:cxn ang="0">
                  <a:pos x="T2" y="T3"/>
                </a:cxn>
                <a:cxn ang="0">
                  <a:pos x="T4" y="T5"/>
                </a:cxn>
                <a:cxn ang="0">
                  <a:pos x="T6" y="T7"/>
                </a:cxn>
                <a:cxn ang="0">
                  <a:pos x="T8" y="T9"/>
                </a:cxn>
              </a:cxnLst>
              <a:rect l="0" t="0" r="r" b="b"/>
              <a:pathLst>
                <a:path w="32" h="21">
                  <a:moveTo>
                    <a:pt x="32" y="0"/>
                  </a:moveTo>
                  <a:cubicBezTo>
                    <a:pt x="23" y="0"/>
                    <a:pt x="23" y="0"/>
                    <a:pt x="23" y="0"/>
                  </a:cubicBezTo>
                  <a:cubicBezTo>
                    <a:pt x="9" y="2"/>
                    <a:pt x="10" y="16"/>
                    <a:pt x="0" y="20"/>
                  </a:cubicBezTo>
                  <a:cubicBezTo>
                    <a:pt x="6" y="21"/>
                    <a:pt x="21" y="19"/>
                    <a:pt x="27" y="12"/>
                  </a:cubicBezTo>
                  <a:cubicBezTo>
                    <a:pt x="30" y="9"/>
                    <a:pt x="31" y="5"/>
                    <a:pt x="3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86" name="Freeform 60">
              <a:extLst>
                <a:ext uri="{FF2B5EF4-FFF2-40B4-BE49-F238E27FC236}">
                  <a16:creationId xmlns:a16="http://schemas.microsoft.com/office/drawing/2014/main" id="{87A55503-C3B5-4B2D-82BD-D9F26A23F4C4}"/>
                </a:ext>
              </a:extLst>
            </p:cNvPr>
            <p:cNvSpPr>
              <a:spLocks/>
            </p:cNvSpPr>
            <p:nvPr userDrawn="1"/>
          </p:nvSpPr>
          <p:spPr bwMode="auto">
            <a:xfrm>
              <a:off x="3559" y="1655"/>
              <a:ext cx="24" cy="14"/>
            </a:xfrm>
            <a:custGeom>
              <a:avLst/>
              <a:gdLst>
                <a:gd name="T0" fmla="*/ 16 w 36"/>
                <a:gd name="T1" fmla="*/ 2 h 20"/>
                <a:gd name="T2" fmla="*/ 0 w 36"/>
                <a:gd name="T3" fmla="*/ 19 h 20"/>
                <a:gd name="T4" fmla="*/ 36 w 36"/>
                <a:gd name="T5" fmla="*/ 4 h 20"/>
                <a:gd name="T6" fmla="*/ 16 w 36"/>
                <a:gd name="T7" fmla="*/ 2 h 20"/>
              </a:gdLst>
              <a:ahLst/>
              <a:cxnLst>
                <a:cxn ang="0">
                  <a:pos x="T0" y="T1"/>
                </a:cxn>
                <a:cxn ang="0">
                  <a:pos x="T2" y="T3"/>
                </a:cxn>
                <a:cxn ang="0">
                  <a:pos x="T4" y="T5"/>
                </a:cxn>
                <a:cxn ang="0">
                  <a:pos x="T6" y="T7"/>
                </a:cxn>
              </a:cxnLst>
              <a:rect l="0" t="0" r="r" b="b"/>
              <a:pathLst>
                <a:path w="36" h="20">
                  <a:moveTo>
                    <a:pt x="16" y="2"/>
                  </a:moveTo>
                  <a:cubicBezTo>
                    <a:pt x="4" y="6"/>
                    <a:pt x="3" y="10"/>
                    <a:pt x="0" y="19"/>
                  </a:cubicBezTo>
                  <a:cubicBezTo>
                    <a:pt x="13" y="7"/>
                    <a:pt x="30" y="20"/>
                    <a:pt x="36" y="4"/>
                  </a:cubicBezTo>
                  <a:cubicBezTo>
                    <a:pt x="31" y="0"/>
                    <a:pt x="21" y="0"/>
                    <a:pt x="16"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87" name="Freeform 61">
              <a:extLst>
                <a:ext uri="{FF2B5EF4-FFF2-40B4-BE49-F238E27FC236}">
                  <a16:creationId xmlns:a16="http://schemas.microsoft.com/office/drawing/2014/main" id="{1841E6E1-2310-44E5-ADC9-6739C11E931E}"/>
                </a:ext>
              </a:extLst>
            </p:cNvPr>
            <p:cNvSpPr>
              <a:spLocks/>
            </p:cNvSpPr>
            <p:nvPr userDrawn="1"/>
          </p:nvSpPr>
          <p:spPr bwMode="auto">
            <a:xfrm>
              <a:off x="3588" y="1659"/>
              <a:ext cx="15" cy="27"/>
            </a:xfrm>
            <a:custGeom>
              <a:avLst/>
              <a:gdLst>
                <a:gd name="T0" fmla="*/ 1 w 22"/>
                <a:gd name="T1" fmla="*/ 19 h 39"/>
                <a:gd name="T2" fmla="*/ 13 w 22"/>
                <a:gd name="T3" fmla="*/ 39 h 39"/>
                <a:gd name="T4" fmla="*/ 9 w 22"/>
                <a:gd name="T5" fmla="*/ 0 h 39"/>
                <a:gd name="T6" fmla="*/ 1 w 22"/>
                <a:gd name="T7" fmla="*/ 19 h 39"/>
              </a:gdLst>
              <a:ahLst/>
              <a:cxnLst>
                <a:cxn ang="0">
                  <a:pos x="T0" y="T1"/>
                </a:cxn>
                <a:cxn ang="0">
                  <a:pos x="T2" y="T3"/>
                </a:cxn>
                <a:cxn ang="0">
                  <a:pos x="T4" y="T5"/>
                </a:cxn>
                <a:cxn ang="0">
                  <a:pos x="T6" y="T7"/>
                </a:cxn>
              </a:cxnLst>
              <a:rect l="0" t="0" r="r" b="b"/>
              <a:pathLst>
                <a:path w="22" h="39">
                  <a:moveTo>
                    <a:pt x="1" y="19"/>
                  </a:moveTo>
                  <a:cubicBezTo>
                    <a:pt x="2" y="32"/>
                    <a:pt x="5" y="34"/>
                    <a:pt x="13" y="39"/>
                  </a:cubicBezTo>
                  <a:cubicBezTo>
                    <a:pt x="5" y="23"/>
                    <a:pt x="22" y="10"/>
                    <a:pt x="9" y="0"/>
                  </a:cubicBezTo>
                  <a:cubicBezTo>
                    <a:pt x="3" y="4"/>
                    <a:pt x="0" y="13"/>
                    <a:pt x="1" y="1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88" name="Freeform 62">
              <a:extLst>
                <a:ext uri="{FF2B5EF4-FFF2-40B4-BE49-F238E27FC236}">
                  <a16:creationId xmlns:a16="http://schemas.microsoft.com/office/drawing/2014/main" id="{33BE81D8-054A-4244-A15C-B9884E2108E8}"/>
                </a:ext>
              </a:extLst>
            </p:cNvPr>
            <p:cNvSpPr>
              <a:spLocks/>
            </p:cNvSpPr>
            <p:nvPr userDrawn="1"/>
          </p:nvSpPr>
          <p:spPr bwMode="auto">
            <a:xfrm>
              <a:off x="3578" y="1672"/>
              <a:ext cx="9" cy="26"/>
            </a:xfrm>
            <a:custGeom>
              <a:avLst/>
              <a:gdLst>
                <a:gd name="T0" fmla="*/ 1 w 13"/>
                <a:gd name="T1" fmla="*/ 0 h 39"/>
                <a:gd name="T2" fmla="*/ 8 w 13"/>
                <a:gd name="T3" fmla="*/ 39 h 39"/>
                <a:gd name="T4" fmla="*/ 9 w 13"/>
                <a:gd name="T5" fmla="*/ 10 h 39"/>
                <a:gd name="T6" fmla="*/ 1 w 13"/>
                <a:gd name="T7" fmla="*/ 0 h 39"/>
              </a:gdLst>
              <a:ahLst/>
              <a:cxnLst>
                <a:cxn ang="0">
                  <a:pos x="T0" y="T1"/>
                </a:cxn>
                <a:cxn ang="0">
                  <a:pos x="T2" y="T3"/>
                </a:cxn>
                <a:cxn ang="0">
                  <a:pos x="T4" y="T5"/>
                </a:cxn>
                <a:cxn ang="0">
                  <a:pos x="T6" y="T7"/>
                </a:cxn>
              </a:cxnLst>
              <a:rect l="0" t="0" r="r" b="b"/>
              <a:pathLst>
                <a:path w="13" h="39">
                  <a:moveTo>
                    <a:pt x="1" y="0"/>
                  </a:moveTo>
                  <a:cubicBezTo>
                    <a:pt x="0" y="17"/>
                    <a:pt x="0" y="31"/>
                    <a:pt x="8" y="39"/>
                  </a:cubicBezTo>
                  <a:cubicBezTo>
                    <a:pt x="13" y="25"/>
                    <a:pt x="13" y="19"/>
                    <a:pt x="9" y="10"/>
                  </a:cubicBezTo>
                  <a:cubicBezTo>
                    <a:pt x="8" y="6"/>
                    <a:pt x="4" y="0"/>
                    <a:pt x="1"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grpSp>
    </p:spTree>
    <p:extLst>
      <p:ext uri="{BB962C8B-B14F-4D97-AF65-F5344CB8AC3E}">
        <p14:creationId xmlns:p14="http://schemas.microsoft.com/office/powerpoint/2010/main" val="212713516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 Slide C">
    <p:spTree>
      <p:nvGrpSpPr>
        <p:cNvPr id="1" name=""/>
        <p:cNvGrpSpPr/>
        <p:nvPr/>
      </p:nvGrpSpPr>
      <p:grpSpPr>
        <a:xfrm>
          <a:off x="0" y="0"/>
          <a:ext cx="0" cy="0"/>
          <a:chOff x="0" y="0"/>
          <a:chExt cx="0" cy="0"/>
        </a:xfrm>
      </p:grpSpPr>
      <p:sp>
        <p:nvSpPr>
          <p:cNvPr id="75" name="Picture Placeholder 74">
            <a:extLst>
              <a:ext uri="{FF2B5EF4-FFF2-40B4-BE49-F238E27FC236}">
                <a16:creationId xmlns:a16="http://schemas.microsoft.com/office/drawing/2014/main" id="{3E2304DD-D55D-458E-8153-0D330BDFEFF8}"/>
              </a:ext>
            </a:extLst>
          </p:cNvPr>
          <p:cNvSpPr>
            <a:spLocks noGrp="1"/>
          </p:cNvSpPr>
          <p:nvPr>
            <p:ph type="pic" sz="quarter" idx="13"/>
          </p:nvPr>
        </p:nvSpPr>
        <p:spPr>
          <a:xfrm>
            <a:off x="1" y="1"/>
            <a:ext cx="12204000" cy="6857998"/>
          </a:xfrm>
          <a:solidFill>
            <a:schemeClr val="bg1">
              <a:lumMod val="85000"/>
            </a:schemeClr>
          </a:solidFill>
        </p:spPr>
        <p:txBody>
          <a:bodyPr lIns="360000" tIns="360000" rIns="360000" bIns="360000">
            <a:normAutofit/>
          </a:bodyPr>
          <a:lstStyle>
            <a:lvl1pPr algn="r">
              <a:defRPr sz="1600">
                <a:solidFill>
                  <a:schemeClr val="tx1">
                    <a:lumMod val="50000"/>
                    <a:lumOff val="50000"/>
                  </a:schemeClr>
                </a:solidFill>
              </a:defRPr>
            </a:lvl1pPr>
          </a:lstStyle>
          <a:p>
            <a:r>
              <a:rPr lang="en-US" noProof="0"/>
              <a:t>Click icon to add picture</a:t>
            </a:r>
            <a:endParaRPr lang="en-AU" noProof="0"/>
          </a:p>
        </p:txBody>
      </p:sp>
      <p:sp>
        <p:nvSpPr>
          <p:cNvPr id="7" name="Subtitle 72">
            <a:extLst>
              <a:ext uri="{FF2B5EF4-FFF2-40B4-BE49-F238E27FC236}">
                <a16:creationId xmlns:a16="http://schemas.microsoft.com/office/drawing/2014/main" id="{F275BFD4-1048-470B-8246-6C18CB5CADE7}"/>
              </a:ext>
            </a:extLst>
          </p:cNvPr>
          <p:cNvSpPr>
            <a:spLocks noGrp="1"/>
          </p:cNvSpPr>
          <p:nvPr>
            <p:ph type="subTitle" idx="1" hasCustomPrompt="1"/>
          </p:nvPr>
        </p:nvSpPr>
        <p:spPr>
          <a:xfrm>
            <a:off x="1" y="0"/>
            <a:ext cx="7639044" cy="6857998"/>
          </a:xfrm>
          <a:custGeom>
            <a:avLst/>
            <a:gdLst>
              <a:gd name="connsiteX0" fmla="*/ 0 w 5729283"/>
              <a:gd name="connsiteY0" fmla="*/ 0 h 6857998"/>
              <a:gd name="connsiteX1" fmla="*/ 4311112 w 5729283"/>
              <a:gd name="connsiteY1" fmla="*/ 0 h 6857998"/>
              <a:gd name="connsiteX2" fmla="*/ 5729283 w 5729283"/>
              <a:gd name="connsiteY2" fmla="*/ 5316930 h 6857998"/>
              <a:gd name="connsiteX3" fmla="*/ 0 w 5729283"/>
              <a:gd name="connsiteY3" fmla="*/ 6857998 h 6857998"/>
            </a:gdLst>
            <a:ahLst/>
            <a:cxnLst>
              <a:cxn ang="0">
                <a:pos x="connsiteX0" y="connsiteY0"/>
              </a:cxn>
              <a:cxn ang="0">
                <a:pos x="connsiteX1" y="connsiteY1"/>
              </a:cxn>
              <a:cxn ang="0">
                <a:pos x="connsiteX2" y="connsiteY2"/>
              </a:cxn>
              <a:cxn ang="0">
                <a:pos x="connsiteX3" y="connsiteY3"/>
              </a:cxn>
            </a:cxnLst>
            <a:rect l="l" t="t" r="r" b="b"/>
            <a:pathLst>
              <a:path w="5729283" h="6857998">
                <a:moveTo>
                  <a:pt x="0" y="0"/>
                </a:moveTo>
                <a:lnTo>
                  <a:pt x="4311112" y="0"/>
                </a:lnTo>
                <a:lnTo>
                  <a:pt x="5729283" y="5316930"/>
                </a:lnTo>
                <a:lnTo>
                  <a:pt x="0" y="6857998"/>
                </a:lnTo>
                <a:close/>
              </a:path>
            </a:pathLst>
          </a:custGeom>
          <a:solidFill>
            <a:schemeClr val="bg1">
              <a:alpha val="80000"/>
            </a:schemeClr>
          </a:solidFill>
        </p:spPr>
        <p:txBody>
          <a:bodyPr wrap="square" lIns="576000" tIns="2592000" rIns="1404000" anchor="t" anchorCtr="0">
            <a:noAutofit/>
          </a:bodyPr>
          <a:lstStyle>
            <a:lvl1pPr marL="0" indent="0" algn="l">
              <a:spcBef>
                <a:spcPts val="700"/>
              </a:spcBef>
              <a:spcAft>
                <a:spcPts val="700"/>
              </a:spcAft>
              <a:buNone/>
              <a:defRPr sz="3800" b="1">
                <a:solidFill>
                  <a:schemeClr val="tx2"/>
                </a:solidFill>
                <a:latin typeface="+mj-lt"/>
              </a:defRPr>
            </a:lvl1pPr>
            <a:lvl2pPr marL="0" indent="0" algn="l">
              <a:spcBef>
                <a:spcPts val="2400"/>
              </a:spcBef>
              <a:buNone/>
              <a:defRPr sz="2000" b="1">
                <a:solidFill>
                  <a:schemeClr val="accent2"/>
                </a:solidFill>
              </a:defRPr>
            </a:lvl2pPr>
            <a:lvl3pPr marL="0" indent="0" algn="l">
              <a:buNone/>
              <a:defRPr sz="1800">
                <a:solidFill>
                  <a:schemeClr val="accent2"/>
                </a:solidFill>
              </a:defRPr>
            </a:lvl3pPr>
            <a:lvl4pPr marL="0" indent="0" algn="l">
              <a:buNone/>
              <a:defRPr sz="1600" b="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solidFill>
                  <a:schemeClr val="accent2"/>
                </a:solidFill>
              </a:defRPr>
            </a:lvl9pPr>
          </a:lstStyle>
          <a:p>
            <a:r>
              <a:rPr lang="en-AU" noProof="0" dirty="0"/>
              <a:t>Click to add title</a:t>
            </a:r>
          </a:p>
          <a:p>
            <a:pPr lvl="1"/>
            <a:r>
              <a:rPr lang="en-AU" noProof="0" dirty="0"/>
              <a:t>Two</a:t>
            </a:r>
          </a:p>
          <a:p>
            <a:pPr lvl="2"/>
            <a:r>
              <a:rPr lang="en-AU" noProof="0" dirty="0"/>
              <a:t>Three</a:t>
            </a:r>
          </a:p>
          <a:p>
            <a:pPr lvl="8"/>
            <a:r>
              <a:rPr lang="en-AU" noProof="0" dirty="0"/>
              <a:t>four</a:t>
            </a:r>
          </a:p>
        </p:txBody>
      </p:sp>
      <p:sp>
        <p:nvSpPr>
          <p:cNvPr id="9" name="Text Placeholder 135">
            <a:extLst>
              <a:ext uri="{FF2B5EF4-FFF2-40B4-BE49-F238E27FC236}">
                <a16:creationId xmlns:a16="http://schemas.microsoft.com/office/drawing/2014/main" id="{59CD9D88-984A-467B-8315-1D823E2C2F1F}"/>
              </a:ext>
            </a:extLst>
          </p:cNvPr>
          <p:cNvSpPr>
            <a:spLocks noGrp="1" noChangeAspect="1"/>
          </p:cNvSpPr>
          <p:nvPr>
            <p:ph type="body" sz="quarter" idx="14" hasCustomPrompt="1"/>
          </p:nvPr>
        </p:nvSpPr>
        <p:spPr>
          <a:xfrm>
            <a:off x="809673" y="616633"/>
            <a:ext cx="1920000" cy="1440000"/>
          </a:xfrm>
          <a:blipFill dpi="0" rotWithShape="1">
            <a:blip r:embed="rId2" cstate="screen">
              <a:extLst>
                <a:ext uri="{28A0092B-C50C-407E-A947-70E740481C1C}">
                  <a14:useLocalDpi xmlns:a14="http://schemas.microsoft.com/office/drawing/2010/main"/>
                </a:ext>
              </a:extLst>
            </a:blip>
            <a:srcRect/>
            <a:stretch>
              <a:fillRect/>
            </a:stretch>
          </a:blipFill>
        </p:spPr>
        <p:txBody>
          <a:bodyPr>
            <a:normAutofit/>
          </a:bodyPr>
          <a:lstStyle>
            <a:lvl1pPr>
              <a:defRPr sz="200">
                <a:solidFill>
                  <a:schemeClr val="tx2"/>
                </a:solidFill>
              </a:defRPr>
            </a:lvl1pPr>
            <a:lvl2pPr marL="0" indent="0">
              <a:defRPr sz="200">
                <a:solidFill>
                  <a:schemeClr val="tx2"/>
                </a:solidFill>
              </a:defRPr>
            </a:lvl2pPr>
            <a:lvl3pPr marL="0" indent="0">
              <a:defRPr sz="200">
                <a:solidFill>
                  <a:schemeClr val="tx2"/>
                </a:solidFill>
              </a:defRPr>
            </a:lvl3pPr>
            <a:lvl4pPr>
              <a:defRPr sz="200">
                <a:solidFill>
                  <a:schemeClr val="tx2"/>
                </a:solidFill>
              </a:defRPr>
            </a:lvl4pPr>
            <a:lvl5pPr>
              <a:defRPr sz="200">
                <a:solidFill>
                  <a:schemeClr val="tx2"/>
                </a:solidFill>
              </a:defRPr>
            </a:lvl5pPr>
            <a:lvl6pPr>
              <a:defRPr sz="200">
                <a:solidFill>
                  <a:schemeClr val="tx2"/>
                </a:solidFill>
              </a:defRPr>
            </a:lvl6pPr>
            <a:lvl7pPr>
              <a:defRPr sz="200">
                <a:solidFill>
                  <a:schemeClr val="tx2"/>
                </a:solidFill>
              </a:defRPr>
            </a:lvl7pPr>
            <a:lvl8pPr>
              <a:defRPr sz="200">
                <a:solidFill>
                  <a:schemeClr val="tx2"/>
                </a:solidFill>
              </a:defRPr>
            </a:lvl8pPr>
            <a:lvl9pPr>
              <a:defRPr sz="200">
                <a:solidFill>
                  <a:schemeClr val="tx2"/>
                </a:solidFill>
              </a:defRPr>
            </a:lvl9pPr>
          </a:lstStyle>
          <a:p>
            <a:pPr lvl="0"/>
            <a:r>
              <a:rPr lang="en-AU" noProof="0"/>
              <a:t>       </a:t>
            </a:r>
          </a:p>
        </p:txBody>
      </p:sp>
      <p:sp>
        <p:nvSpPr>
          <p:cNvPr id="10" name="Text Placeholder 140">
            <a:extLst>
              <a:ext uri="{FF2B5EF4-FFF2-40B4-BE49-F238E27FC236}">
                <a16:creationId xmlns:a16="http://schemas.microsoft.com/office/drawing/2014/main" id="{57902E77-72FC-46E0-BC87-1DC54BABCC19}"/>
              </a:ext>
            </a:extLst>
          </p:cNvPr>
          <p:cNvSpPr>
            <a:spLocks noGrp="1"/>
          </p:cNvSpPr>
          <p:nvPr>
            <p:ph type="body" sz="quarter" idx="16" hasCustomPrompt="1"/>
          </p:nvPr>
        </p:nvSpPr>
        <p:spPr>
          <a:xfrm>
            <a:off x="666751" y="5265338"/>
            <a:ext cx="4756149" cy="707231"/>
          </a:xfrm>
        </p:spPr>
        <p:txBody>
          <a:bodyPr>
            <a:normAutofit/>
          </a:bodyPr>
          <a:lstStyle>
            <a:lvl1pPr>
              <a:spcBef>
                <a:spcPts val="0"/>
              </a:spcBef>
              <a:spcAft>
                <a:spcPts val="600"/>
              </a:spcAft>
              <a:defRPr sz="1600" b="1">
                <a:solidFill>
                  <a:schemeClr val="tx2"/>
                </a:solidFill>
              </a:defRPr>
            </a:lvl1pPr>
            <a:lvl2pPr marL="0" indent="0">
              <a:spcBef>
                <a:spcPts val="0"/>
              </a:spcBef>
              <a:buNone/>
              <a:defRPr sz="1600">
                <a:solidFill>
                  <a:schemeClr val="tx2"/>
                </a:solidFill>
              </a:defRPr>
            </a:lvl2pPr>
            <a:lvl3pPr marL="0" indent="0">
              <a:spcBef>
                <a:spcPts val="0"/>
              </a:spcBef>
              <a:buNone/>
              <a:defRPr sz="1600" b="0">
                <a:solidFill>
                  <a:schemeClr val="tx2"/>
                </a:solidFill>
              </a:defRPr>
            </a:lvl3pPr>
            <a:lvl4pPr>
              <a:spcBef>
                <a:spcPts val="0"/>
              </a:spcBef>
              <a:defRPr sz="1600" b="0">
                <a:solidFill>
                  <a:schemeClr val="tx2"/>
                </a:solidFill>
              </a:defRPr>
            </a:lvl4pPr>
            <a:lvl5pPr>
              <a:spcBef>
                <a:spcPts val="0"/>
              </a:spcBef>
              <a:defRPr sz="1600" b="0">
                <a:solidFill>
                  <a:schemeClr val="tx2"/>
                </a:solidFill>
              </a:defRPr>
            </a:lvl5pPr>
            <a:lvl6pPr>
              <a:spcBef>
                <a:spcPts val="0"/>
              </a:spcBef>
              <a:defRPr sz="1600" b="0">
                <a:solidFill>
                  <a:schemeClr val="tx2"/>
                </a:solidFill>
              </a:defRPr>
            </a:lvl6pPr>
            <a:lvl7pPr>
              <a:spcBef>
                <a:spcPts val="0"/>
              </a:spcBef>
              <a:defRPr sz="1600" b="0">
                <a:solidFill>
                  <a:schemeClr val="tx2"/>
                </a:solidFill>
              </a:defRPr>
            </a:lvl7pPr>
            <a:lvl8pPr>
              <a:spcBef>
                <a:spcPts val="0"/>
              </a:spcBef>
              <a:defRPr sz="1600">
                <a:solidFill>
                  <a:schemeClr val="tx2"/>
                </a:solidFill>
              </a:defRPr>
            </a:lvl8pPr>
            <a:lvl9pPr>
              <a:spcBef>
                <a:spcPts val="0"/>
              </a:spcBef>
              <a:defRPr sz="1600">
                <a:solidFill>
                  <a:schemeClr val="tx2"/>
                </a:solidFill>
              </a:defRPr>
            </a:lvl9pPr>
          </a:lstStyle>
          <a:p>
            <a:pPr lvl="0"/>
            <a:r>
              <a:rPr lang="en-AU" noProof="0" dirty="0"/>
              <a:t>Click to add Identifier</a:t>
            </a:r>
          </a:p>
          <a:p>
            <a:pPr lvl="1"/>
            <a:r>
              <a:rPr lang="en-AU" noProof="0" dirty="0"/>
              <a:t>Second level</a:t>
            </a:r>
          </a:p>
          <a:p>
            <a:pPr lvl="2"/>
            <a:r>
              <a:rPr lang="en-AU" noProof="0" dirty="0"/>
              <a:t>Third level</a:t>
            </a:r>
          </a:p>
          <a:p>
            <a:pPr lvl="3"/>
            <a:r>
              <a:rPr lang="en-AU" noProof="0" dirty="0"/>
              <a:t>Fourth level</a:t>
            </a:r>
          </a:p>
          <a:p>
            <a:pPr lvl="4"/>
            <a:r>
              <a:rPr lang="en-AU" noProof="0" dirty="0"/>
              <a:t>5</a:t>
            </a:r>
          </a:p>
          <a:p>
            <a:pPr lvl="5"/>
            <a:r>
              <a:rPr lang="en-AU" noProof="0" dirty="0"/>
              <a:t>6</a:t>
            </a:r>
          </a:p>
          <a:p>
            <a:pPr lvl="6"/>
            <a:r>
              <a:rPr lang="en-AU" noProof="0" dirty="0"/>
              <a:t>7</a:t>
            </a:r>
          </a:p>
          <a:p>
            <a:pPr lvl="7"/>
            <a:r>
              <a:rPr lang="en-AU" noProof="0" dirty="0"/>
              <a:t>8</a:t>
            </a:r>
          </a:p>
          <a:p>
            <a:pPr lvl="8"/>
            <a:r>
              <a:rPr lang="en-AU" noProof="0" dirty="0"/>
              <a:t>9</a:t>
            </a:r>
          </a:p>
          <a:p>
            <a:pPr lvl="8"/>
            <a:r>
              <a:rPr lang="en-AU" noProof="0" dirty="0"/>
              <a:t>Fifth level</a:t>
            </a:r>
          </a:p>
        </p:txBody>
      </p:sp>
      <p:sp>
        <p:nvSpPr>
          <p:cNvPr id="11" name="Text Placeholder 135">
            <a:extLst>
              <a:ext uri="{FF2B5EF4-FFF2-40B4-BE49-F238E27FC236}">
                <a16:creationId xmlns:a16="http://schemas.microsoft.com/office/drawing/2014/main" id="{884AF1BA-D56D-4439-805B-B725F8DBC32A}"/>
              </a:ext>
            </a:extLst>
          </p:cNvPr>
          <p:cNvSpPr>
            <a:spLocks noGrp="1"/>
          </p:cNvSpPr>
          <p:nvPr>
            <p:ph type="body" sz="quarter" idx="17" hasCustomPrompt="1"/>
          </p:nvPr>
        </p:nvSpPr>
        <p:spPr>
          <a:xfrm>
            <a:off x="809673" y="5209360"/>
            <a:ext cx="384000" cy="10800"/>
          </a:xfrm>
          <a:solidFill>
            <a:schemeClr val="tx2"/>
          </a:solidFill>
        </p:spPr>
        <p:txBody>
          <a:bodyPr>
            <a:noAutofit/>
          </a:bodyPr>
          <a:lstStyle>
            <a:lvl1pPr>
              <a:defRPr sz="200">
                <a:solidFill>
                  <a:schemeClr val="accent2">
                    <a:alpha val="0"/>
                  </a:schemeClr>
                </a:solidFill>
              </a:defRPr>
            </a:lvl1pPr>
            <a:lvl2pPr marL="0" indent="0">
              <a:defRPr sz="200">
                <a:solidFill>
                  <a:schemeClr val="accent2">
                    <a:alpha val="0"/>
                  </a:schemeClr>
                </a:solidFill>
              </a:defRPr>
            </a:lvl2pPr>
            <a:lvl3pPr marL="0" indent="0">
              <a:defRPr sz="200">
                <a:solidFill>
                  <a:schemeClr val="accent2">
                    <a:alpha val="0"/>
                  </a:schemeClr>
                </a:solidFill>
              </a:defRPr>
            </a:lvl3pPr>
            <a:lvl4pPr>
              <a:defRPr sz="200">
                <a:solidFill>
                  <a:schemeClr val="accent2">
                    <a:alpha val="0"/>
                  </a:schemeClr>
                </a:solidFill>
              </a:defRPr>
            </a:lvl4pPr>
            <a:lvl5pPr>
              <a:defRPr sz="200">
                <a:solidFill>
                  <a:schemeClr val="tx2">
                    <a:alpha val="0"/>
                  </a:schemeClr>
                </a:solidFill>
              </a:defRPr>
            </a:lvl5pPr>
            <a:lvl6pPr>
              <a:defRPr sz="200">
                <a:solidFill>
                  <a:schemeClr val="tx2">
                    <a:alpha val="0"/>
                  </a:schemeClr>
                </a:solidFill>
              </a:defRPr>
            </a:lvl6pPr>
            <a:lvl7pPr>
              <a:defRPr sz="200">
                <a:solidFill>
                  <a:schemeClr val="tx2">
                    <a:alpha val="0"/>
                  </a:schemeClr>
                </a:solidFill>
              </a:defRPr>
            </a:lvl7pPr>
            <a:lvl8pPr>
              <a:defRPr sz="200">
                <a:solidFill>
                  <a:schemeClr val="tx2">
                    <a:alpha val="0"/>
                  </a:schemeClr>
                </a:solidFill>
              </a:defRPr>
            </a:lvl8pPr>
            <a:lvl9pPr>
              <a:defRPr sz="200">
                <a:solidFill>
                  <a:schemeClr val="tx2">
                    <a:alpha val="0"/>
                  </a:schemeClr>
                </a:solidFill>
              </a:defRPr>
            </a:lvl9pPr>
          </a:lstStyle>
          <a:p>
            <a:pPr lvl="0"/>
            <a:r>
              <a:rPr lang="en-AU" noProof="0" dirty="0"/>
              <a:t>    1</a:t>
            </a:r>
          </a:p>
          <a:p>
            <a:pPr lvl="1"/>
            <a:r>
              <a:rPr lang="en-AU" noProof="0" dirty="0"/>
              <a:t>2</a:t>
            </a:r>
          </a:p>
          <a:p>
            <a:pPr lvl="2"/>
            <a:r>
              <a:rPr lang="en-AU" noProof="0" dirty="0"/>
              <a:t>3</a:t>
            </a:r>
          </a:p>
          <a:p>
            <a:pPr lvl="3"/>
            <a:r>
              <a:rPr lang="en-AU" noProof="0" dirty="0"/>
              <a:t>4</a:t>
            </a:r>
          </a:p>
          <a:p>
            <a:pPr lvl="4"/>
            <a:r>
              <a:rPr lang="en-AU" noProof="0" dirty="0"/>
              <a:t>5</a:t>
            </a:r>
          </a:p>
          <a:p>
            <a:pPr lvl="5"/>
            <a:r>
              <a:rPr lang="en-AU" noProof="0" dirty="0"/>
              <a:t>6</a:t>
            </a:r>
          </a:p>
          <a:p>
            <a:pPr lvl="6"/>
            <a:r>
              <a:rPr lang="en-AU" noProof="0" dirty="0"/>
              <a:t>7</a:t>
            </a:r>
          </a:p>
          <a:p>
            <a:pPr lvl="7"/>
            <a:r>
              <a:rPr lang="en-AU" noProof="0" dirty="0"/>
              <a:t>8</a:t>
            </a:r>
          </a:p>
          <a:p>
            <a:pPr lvl="8"/>
            <a:r>
              <a:rPr lang="en-AU" noProof="0" dirty="0"/>
              <a:t>9   </a:t>
            </a:r>
          </a:p>
        </p:txBody>
      </p:sp>
    </p:spTree>
    <p:extLst>
      <p:ext uri="{BB962C8B-B14F-4D97-AF65-F5344CB8AC3E}">
        <p14:creationId xmlns:p14="http://schemas.microsoft.com/office/powerpoint/2010/main" val="153031367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Slide-partner">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A3F1C04-3200-4425-86D0-2F9E2EAC9EF4}"/>
              </a:ext>
            </a:extLst>
          </p:cNvPr>
          <p:cNvSpPr/>
          <p:nvPr userDrawn="1"/>
        </p:nvSpPr>
        <p:spPr>
          <a:xfrm>
            <a:off x="-1" y="-1"/>
            <a:ext cx="12204001"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noProof="0"/>
          </a:p>
        </p:txBody>
      </p:sp>
      <p:sp>
        <p:nvSpPr>
          <p:cNvPr id="147" name="Text Placeholder 140">
            <a:extLst>
              <a:ext uri="{FF2B5EF4-FFF2-40B4-BE49-F238E27FC236}">
                <a16:creationId xmlns:a16="http://schemas.microsoft.com/office/drawing/2014/main" id="{74859718-6497-4295-886B-BD752B23C840}"/>
              </a:ext>
            </a:extLst>
          </p:cNvPr>
          <p:cNvSpPr>
            <a:spLocks noGrp="1"/>
          </p:cNvSpPr>
          <p:nvPr>
            <p:ph type="body" sz="quarter" idx="17" hasCustomPrompt="1"/>
          </p:nvPr>
        </p:nvSpPr>
        <p:spPr>
          <a:xfrm>
            <a:off x="3091240" y="686887"/>
            <a:ext cx="3765573" cy="707231"/>
          </a:xfrm>
        </p:spPr>
        <p:txBody>
          <a:bodyPr>
            <a:normAutofit/>
          </a:bodyPr>
          <a:lstStyle>
            <a:lvl1pPr>
              <a:spcBef>
                <a:spcPts val="0"/>
              </a:spcBef>
              <a:spcAft>
                <a:spcPts val="600"/>
              </a:spcAft>
              <a:defRPr sz="1600" b="1">
                <a:solidFill>
                  <a:schemeClr val="bg1"/>
                </a:solidFill>
              </a:defRPr>
            </a:lvl1pPr>
            <a:lvl2pPr marL="0" indent="0">
              <a:spcBef>
                <a:spcPts val="0"/>
              </a:spcBef>
              <a:buNone/>
              <a:defRPr sz="1600">
                <a:solidFill>
                  <a:schemeClr val="bg1"/>
                </a:solidFill>
              </a:defRPr>
            </a:lvl2pPr>
            <a:lvl3pPr marL="0" indent="0">
              <a:spcBef>
                <a:spcPts val="0"/>
              </a:spcBef>
              <a:buNone/>
              <a:defRPr sz="1600" b="0">
                <a:solidFill>
                  <a:schemeClr val="bg1"/>
                </a:solidFill>
              </a:defRPr>
            </a:lvl3pPr>
            <a:lvl4pPr>
              <a:spcBef>
                <a:spcPts val="0"/>
              </a:spcBef>
              <a:defRPr sz="1600" b="0">
                <a:solidFill>
                  <a:schemeClr val="bg1"/>
                </a:solidFill>
              </a:defRPr>
            </a:lvl4pPr>
            <a:lvl5pPr>
              <a:spcBef>
                <a:spcPts val="0"/>
              </a:spcBef>
              <a:defRPr sz="1600" b="0">
                <a:solidFill>
                  <a:schemeClr val="bg1"/>
                </a:solidFill>
              </a:defRPr>
            </a:lvl5pPr>
            <a:lvl6pPr>
              <a:spcBef>
                <a:spcPts val="0"/>
              </a:spcBef>
              <a:defRPr sz="1600" b="0">
                <a:solidFill>
                  <a:schemeClr val="bg1"/>
                </a:solidFill>
              </a:defRPr>
            </a:lvl6pPr>
            <a:lvl7pPr>
              <a:spcBef>
                <a:spcPts val="0"/>
              </a:spcBef>
              <a:defRPr sz="1600" b="0">
                <a:solidFill>
                  <a:schemeClr val="bg1"/>
                </a:solidFill>
              </a:defRPr>
            </a:lvl7pPr>
            <a:lvl8pPr>
              <a:spcBef>
                <a:spcPts val="0"/>
              </a:spcBef>
              <a:defRPr sz="1600">
                <a:solidFill>
                  <a:schemeClr val="bg1"/>
                </a:solidFill>
              </a:defRPr>
            </a:lvl8pPr>
            <a:lvl9pPr>
              <a:spcBef>
                <a:spcPts val="0"/>
              </a:spcBef>
              <a:defRPr sz="1600">
                <a:solidFill>
                  <a:schemeClr val="bg1"/>
                </a:solidFill>
              </a:defRPr>
            </a:lvl9pPr>
          </a:lstStyle>
          <a:p>
            <a:pPr lvl="0"/>
            <a:r>
              <a:rPr lang="en-AU" noProof="0" dirty="0"/>
              <a:t>Click to add Identifier</a:t>
            </a:r>
          </a:p>
          <a:p>
            <a:pPr lvl="1"/>
            <a:r>
              <a:rPr lang="en-AU" noProof="0" dirty="0"/>
              <a:t>Second level</a:t>
            </a:r>
          </a:p>
          <a:p>
            <a:pPr lvl="2"/>
            <a:r>
              <a:rPr lang="en-AU" noProof="0" dirty="0"/>
              <a:t>Third level</a:t>
            </a:r>
          </a:p>
          <a:p>
            <a:pPr lvl="3"/>
            <a:r>
              <a:rPr lang="en-AU" noProof="0" dirty="0"/>
              <a:t>Fourth level</a:t>
            </a:r>
          </a:p>
          <a:p>
            <a:pPr lvl="4"/>
            <a:r>
              <a:rPr lang="en-AU" noProof="0" dirty="0"/>
              <a:t>5</a:t>
            </a:r>
          </a:p>
          <a:p>
            <a:pPr lvl="5"/>
            <a:r>
              <a:rPr lang="en-AU" noProof="0" dirty="0"/>
              <a:t>6</a:t>
            </a:r>
          </a:p>
          <a:p>
            <a:pPr lvl="6"/>
            <a:r>
              <a:rPr lang="en-AU" noProof="0" dirty="0"/>
              <a:t>7</a:t>
            </a:r>
          </a:p>
          <a:p>
            <a:pPr lvl="7"/>
            <a:r>
              <a:rPr lang="en-AU" noProof="0" dirty="0"/>
              <a:t>8</a:t>
            </a:r>
          </a:p>
          <a:p>
            <a:pPr lvl="8"/>
            <a:r>
              <a:rPr lang="en-AU" noProof="0" dirty="0"/>
              <a:t>9</a:t>
            </a:r>
          </a:p>
          <a:p>
            <a:pPr lvl="8"/>
            <a:r>
              <a:rPr lang="en-AU" noProof="0" dirty="0"/>
              <a:t>Fifth level</a:t>
            </a:r>
          </a:p>
        </p:txBody>
      </p:sp>
      <p:sp>
        <p:nvSpPr>
          <p:cNvPr id="3" name="Picture Placeholder 2">
            <a:extLst>
              <a:ext uri="{FF2B5EF4-FFF2-40B4-BE49-F238E27FC236}">
                <a16:creationId xmlns:a16="http://schemas.microsoft.com/office/drawing/2014/main" id="{441F2942-2F48-4595-B815-42D3F57C14B8}"/>
              </a:ext>
            </a:extLst>
          </p:cNvPr>
          <p:cNvSpPr>
            <a:spLocks noGrp="1"/>
          </p:cNvSpPr>
          <p:nvPr>
            <p:ph type="pic" sz="quarter" idx="18" hasCustomPrompt="1"/>
          </p:nvPr>
        </p:nvSpPr>
        <p:spPr>
          <a:xfrm>
            <a:off x="500067" y="5410208"/>
            <a:ext cx="1939655" cy="923925"/>
          </a:xfrm>
        </p:spPr>
        <p:txBody>
          <a:bodyPr/>
          <a:lstStyle>
            <a:lvl1pPr>
              <a:defRPr sz="1600">
                <a:solidFill>
                  <a:schemeClr val="bg1"/>
                </a:solidFill>
              </a:defRPr>
            </a:lvl1pPr>
          </a:lstStyle>
          <a:p>
            <a:r>
              <a:rPr lang="en-AU" dirty="0"/>
              <a:t>Click to add partner logos</a:t>
            </a:r>
          </a:p>
        </p:txBody>
      </p:sp>
      <p:sp>
        <p:nvSpPr>
          <p:cNvPr id="79" name="Picture Placeholder 2">
            <a:extLst>
              <a:ext uri="{FF2B5EF4-FFF2-40B4-BE49-F238E27FC236}">
                <a16:creationId xmlns:a16="http://schemas.microsoft.com/office/drawing/2014/main" id="{649337E6-8710-4F9B-AE53-FDDFC8849CF6}"/>
              </a:ext>
            </a:extLst>
          </p:cNvPr>
          <p:cNvSpPr>
            <a:spLocks noGrp="1"/>
          </p:cNvSpPr>
          <p:nvPr>
            <p:ph type="pic" sz="quarter" idx="19" hasCustomPrompt="1"/>
          </p:nvPr>
        </p:nvSpPr>
        <p:spPr>
          <a:xfrm>
            <a:off x="2601865" y="5410208"/>
            <a:ext cx="1939655" cy="923925"/>
          </a:xfrm>
        </p:spPr>
        <p:txBody>
          <a:bodyPr/>
          <a:lstStyle>
            <a:lvl1pPr>
              <a:defRPr sz="1600">
                <a:solidFill>
                  <a:schemeClr val="bg1"/>
                </a:solidFill>
              </a:defRPr>
            </a:lvl1pPr>
          </a:lstStyle>
          <a:p>
            <a:r>
              <a:rPr lang="en-AU" dirty="0"/>
              <a:t>Click to add partner logos</a:t>
            </a:r>
          </a:p>
        </p:txBody>
      </p:sp>
      <p:sp>
        <p:nvSpPr>
          <p:cNvPr id="80" name="Picture Placeholder 2">
            <a:extLst>
              <a:ext uri="{FF2B5EF4-FFF2-40B4-BE49-F238E27FC236}">
                <a16:creationId xmlns:a16="http://schemas.microsoft.com/office/drawing/2014/main" id="{2E04A960-7ECB-4B73-A38E-482CE39F43DB}"/>
              </a:ext>
            </a:extLst>
          </p:cNvPr>
          <p:cNvSpPr>
            <a:spLocks noGrp="1"/>
          </p:cNvSpPr>
          <p:nvPr>
            <p:ph type="pic" sz="quarter" idx="20" hasCustomPrompt="1"/>
          </p:nvPr>
        </p:nvSpPr>
        <p:spPr>
          <a:xfrm>
            <a:off x="4703662" y="5410208"/>
            <a:ext cx="1939655" cy="923925"/>
          </a:xfrm>
        </p:spPr>
        <p:txBody>
          <a:bodyPr/>
          <a:lstStyle>
            <a:lvl1pPr>
              <a:defRPr sz="1600">
                <a:solidFill>
                  <a:schemeClr val="bg1"/>
                </a:solidFill>
              </a:defRPr>
            </a:lvl1pPr>
          </a:lstStyle>
          <a:p>
            <a:r>
              <a:rPr lang="en-AU" dirty="0"/>
              <a:t>Click to add partner logos</a:t>
            </a:r>
          </a:p>
        </p:txBody>
      </p:sp>
      <p:sp>
        <p:nvSpPr>
          <p:cNvPr id="194" name="Subtitle 139">
            <a:extLst>
              <a:ext uri="{FF2B5EF4-FFF2-40B4-BE49-F238E27FC236}">
                <a16:creationId xmlns:a16="http://schemas.microsoft.com/office/drawing/2014/main" id="{11B95767-3A13-4FFC-998D-AC0754C0EA35}"/>
              </a:ext>
            </a:extLst>
          </p:cNvPr>
          <p:cNvSpPr>
            <a:spLocks noGrp="1"/>
          </p:cNvSpPr>
          <p:nvPr>
            <p:ph type="subTitle" idx="1" hasCustomPrompt="1"/>
          </p:nvPr>
        </p:nvSpPr>
        <p:spPr>
          <a:xfrm>
            <a:off x="649967" y="2487775"/>
            <a:ext cx="4772203" cy="2272930"/>
          </a:xfrm>
          <a:custGeom>
            <a:avLst/>
            <a:gdLst>
              <a:gd name="connsiteX0" fmla="*/ 0 w 4780344"/>
              <a:gd name="connsiteY0" fmla="*/ 0 h 3228280"/>
              <a:gd name="connsiteX1" fmla="*/ 4780344 w 4780344"/>
              <a:gd name="connsiteY1" fmla="*/ 0 h 3228280"/>
              <a:gd name="connsiteX2" fmla="*/ 4780344 w 4780344"/>
              <a:gd name="connsiteY2" fmla="*/ 3228280 h 3228280"/>
              <a:gd name="connsiteX3" fmla="*/ 0 w 4780344"/>
              <a:gd name="connsiteY3" fmla="*/ 3228280 h 3228280"/>
            </a:gdLst>
            <a:ahLst/>
            <a:cxnLst>
              <a:cxn ang="0">
                <a:pos x="connsiteX0" y="connsiteY0"/>
              </a:cxn>
              <a:cxn ang="0">
                <a:pos x="connsiteX1" y="connsiteY1"/>
              </a:cxn>
              <a:cxn ang="0">
                <a:pos x="connsiteX2" y="connsiteY2"/>
              </a:cxn>
              <a:cxn ang="0">
                <a:pos x="connsiteX3" y="connsiteY3"/>
              </a:cxn>
            </a:cxnLst>
            <a:rect l="l" t="t" r="r" b="b"/>
            <a:pathLst>
              <a:path w="4780344" h="3228280">
                <a:moveTo>
                  <a:pt x="0" y="0"/>
                </a:moveTo>
                <a:lnTo>
                  <a:pt x="4780344" y="0"/>
                </a:lnTo>
                <a:lnTo>
                  <a:pt x="4780344" y="3228280"/>
                </a:lnTo>
                <a:lnTo>
                  <a:pt x="0" y="3228280"/>
                </a:lnTo>
                <a:close/>
              </a:path>
            </a:pathLst>
          </a:custGeom>
          <a:noFill/>
        </p:spPr>
        <p:txBody>
          <a:bodyPr wrap="square" lIns="90000" tIns="90000" rIns="90000" bIns="90000" anchor="t" anchorCtr="0">
            <a:noAutofit/>
          </a:bodyPr>
          <a:lstStyle>
            <a:lvl1pPr marL="0" indent="0" algn="l">
              <a:spcAft>
                <a:spcPts val="1200"/>
              </a:spcAft>
              <a:buNone/>
              <a:defRPr sz="3800" b="1">
                <a:solidFill>
                  <a:schemeClr val="bg1"/>
                </a:solidFill>
                <a:latin typeface="+mj-lt"/>
              </a:defRPr>
            </a:lvl1pPr>
            <a:lvl2pPr marL="0" indent="0" algn="l">
              <a:spcBef>
                <a:spcPts val="2400"/>
              </a:spcBef>
              <a:buNone/>
              <a:defRPr sz="2000" b="1">
                <a:solidFill>
                  <a:schemeClr val="accent2"/>
                </a:solidFill>
              </a:defRPr>
            </a:lvl2pPr>
            <a:lvl3pPr marL="0" indent="0" algn="l">
              <a:buNone/>
              <a:defRPr sz="1800">
                <a:solidFill>
                  <a:schemeClr val="accent2"/>
                </a:solidFill>
              </a:defRPr>
            </a:lvl3pPr>
            <a:lvl4pPr marL="0" indent="0" algn="l">
              <a:buNone/>
              <a:defRPr sz="1600" b="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solidFill>
                  <a:schemeClr val="accent2"/>
                </a:solidFill>
              </a:defRPr>
            </a:lvl9pPr>
          </a:lstStyle>
          <a:p>
            <a:r>
              <a:rPr lang="en-AU" noProof="0" dirty="0"/>
              <a:t>Click to add title</a:t>
            </a:r>
          </a:p>
          <a:p>
            <a:pPr lvl="1"/>
            <a:r>
              <a:rPr lang="en-AU" noProof="0" dirty="0"/>
              <a:t>Two</a:t>
            </a:r>
          </a:p>
          <a:p>
            <a:pPr lvl="2"/>
            <a:r>
              <a:rPr lang="en-AU" noProof="0" dirty="0"/>
              <a:t>Three</a:t>
            </a:r>
          </a:p>
          <a:p>
            <a:pPr lvl="8"/>
            <a:r>
              <a:rPr lang="en-AU" noProof="0" dirty="0"/>
              <a:t>four</a:t>
            </a:r>
          </a:p>
        </p:txBody>
      </p:sp>
      <p:grpSp>
        <p:nvGrpSpPr>
          <p:cNvPr id="195" name="Group 4">
            <a:extLst>
              <a:ext uri="{FF2B5EF4-FFF2-40B4-BE49-F238E27FC236}">
                <a16:creationId xmlns:a16="http://schemas.microsoft.com/office/drawing/2014/main" id="{839C52C0-9A6F-4427-8D48-7BB28B00B546}"/>
              </a:ext>
            </a:extLst>
          </p:cNvPr>
          <p:cNvGrpSpPr>
            <a:grpSpLocks noChangeAspect="1"/>
          </p:cNvGrpSpPr>
          <p:nvPr userDrawn="1"/>
        </p:nvGrpSpPr>
        <p:grpSpPr bwMode="auto">
          <a:xfrm>
            <a:off x="561421" y="453778"/>
            <a:ext cx="2216381" cy="1666547"/>
            <a:chOff x="2864" y="1181"/>
            <a:chExt cx="1952" cy="1957"/>
          </a:xfrm>
        </p:grpSpPr>
        <p:sp>
          <p:nvSpPr>
            <p:cNvPr id="196" name="AutoShape 3">
              <a:extLst>
                <a:ext uri="{FF2B5EF4-FFF2-40B4-BE49-F238E27FC236}">
                  <a16:creationId xmlns:a16="http://schemas.microsoft.com/office/drawing/2014/main" id="{3CB4793C-5CCD-4F5B-BF61-B5519BB84563}"/>
                </a:ext>
              </a:extLst>
            </p:cNvPr>
            <p:cNvSpPr>
              <a:spLocks noChangeAspect="1" noChangeArrowheads="1" noTextEdit="1"/>
            </p:cNvSpPr>
            <p:nvPr userDrawn="1"/>
          </p:nvSpPr>
          <p:spPr bwMode="auto">
            <a:xfrm>
              <a:off x="2864" y="1182"/>
              <a:ext cx="1952" cy="1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97" name="Rectangle 5">
              <a:extLst>
                <a:ext uri="{FF2B5EF4-FFF2-40B4-BE49-F238E27FC236}">
                  <a16:creationId xmlns:a16="http://schemas.microsoft.com/office/drawing/2014/main" id="{9C22DE55-0539-4D47-B968-A6FFB052273F}"/>
                </a:ext>
              </a:extLst>
            </p:cNvPr>
            <p:cNvSpPr>
              <a:spLocks noChangeArrowheads="1"/>
            </p:cNvSpPr>
            <p:nvPr userDrawn="1"/>
          </p:nvSpPr>
          <p:spPr bwMode="auto">
            <a:xfrm>
              <a:off x="2865" y="1181"/>
              <a:ext cx="1950" cy="1957"/>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98" name="Freeform 6">
              <a:extLst>
                <a:ext uri="{FF2B5EF4-FFF2-40B4-BE49-F238E27FC236}">
                  <a16:creationId xmlns:a16="http://schemas.microsoft.com/office/drawing/2014/main" id="{839E5D8B-8155-49D3-9C68-ADDFE2B147CA}"/>
                </a:ext>
              </a:extLst>
            </p:cNvPr>
            <p:cNvSpPr>
              <a:spLocks/>
            </p:cNvSpPr>
            <p:nvPr userDrawn="1"/>
          </p:nvSpPr>
          <p:spPr bwMode="auto">
            <a:xfrm>
              <a:off x="3091" y="2463"/>
              <a:ext cx="90" cy="109"/>
            </a:xfrm>
            <a:custGeom>
              <a:avLst/>
              <a:gdLst>
                <a:gd name="T0" fmla="*/ 5 w 132"/>
                <a:gd name="T1" fmla="*/ 4 h 160"/>
                <a:gd name="T2" fmla="*/ 0 w 132"/>
                <a:gd name="T3" fmla="*/ 26 h 160"/>
                <a:gd name="T4" fmla="*/ 2 w 132"/>
                <a:gd name="T5" fmla="*/ 30 h 160"/>
                <a:gd name="T6" fmla="*/ 6 w 132"/>
                <a:gd name="T7" fmla="*/ 27 h 160"/>
                <a:gd name="T8" fmla="*/ 9 w 132"/>
                <a:gd name="T9" fmla="*/ 21 h 160"/>
                <a:gd name="T10" fmla="*/ 29 w 132"/>
                <a:gd name="T11" fmla="*/ 15 h 160"/>
                <a:gd name="T12" fmla="*/ 57 w 132"/>
                <a:gd name="T13" fmla="*/ 15 h 160"/>
                <a:gd name="T14" fmla="*/ 57 w 132"/>
                <a:gd name="T15" fmla="*/ 99 h 160"/>
                <a:gd name="T16" fmla="*/ 56 w 132"/>
                <a:gd name="T17" fmla="*/ 144 h 160"/>
                <a:gd name="T18" fmla="*/ 52 w 132"/>
                <a:gd name="T19" fmla="*/ 153 h 160"/>
                <a:gd name="T20" fmla="*/ 46 w 132"/>
                <a:gd name="T21" fmla="*/ 154 h 160"/>
                <a:gd name="T22" fmla="*/ 43 w 132"/>
                <a:gd name="T23" fmla="*/ 157 h 160"/>
                <a:gd name="T24" fmla="*/ 47 w 132"/>
                <a:gd name="T25" fmla="*/ 160 h 160"/>
                <a:gd name="T26" fmla="*/ 64 w 132"/>
                <a:gd name="T27" fmla="*/ 160 h 160"/>
                <a:gd name="T28" fmla="*/ 68 w 132"/>
                <a:gd name="T29" fmla="*/ 160 h 160"/>
                <a:gd name="T30" fmla="*/ 70 w 132"/>
                <a:gd name="T31" fmla="*/ 160 h 160"/>
                <a:gd name="T32" fmla="*/ 93 w 132"/>
                <a:gd name="T33" fmla="*/ 160 h 160"/>
                <a:gd name="T34" fmla="*/ 97 w 132"/>
                <a:gd name="T35" fmla="*/ 157 h 160"/>
                <a:gd name="T36" fmla="*/ 94 w 132"/>
                <a:gd name="T37" fmla="*/ 154 h 160"/>
                <a:gd name="T38" fmla="*/ 85 w 132"/>
                <a:gd name="T39" fmla="*/ 153 h 160"/>
                <a:gd name="T40" fmla="*/ 79 w 132"/>
                <a:gd name="T41" fmla="*/ 144 h 160"/>
                <a:gd name="T42" fmla="*/ 78 w 132"/>
                <a:gd name="T43" fmla="*/ 99 h 160"/>
                <a:gd name="T44" fmla="*/ 78 w 132"/>
                <a:gd name="T45" fmla="*/ 15 h 160"/>
                <a:gd name="T46" fmla="*/ 102 w 132"/>
                <a:gd name="T47" fmla="*/ 15 h 160"/>
                <a:gd name="T48" fmla="*/ 125 w 132"/>
                <a:gd name="T49" fmla="*/ 25 h 160"/>
                <a:gd name="T50" fmla="*/ 126 w 132"/>
                <a:gd name="T51" fmla="*/ 27 h 160"/>
                <a:gd name="T52" fmla="*/ 129 w 132"/>
                <a:gd name="T53" fmla="*/ 32 h 160"/>
                <a:gd name="T54" fmla="*/ 132 w 132"/>
                <a:gd name="T55" fmla="*/ 28 h 160"/>
                <a:gd name="T56" fmla="*/ 132 w 132"/>
                <a:gd name="T57" fmla="*/ 21 h 160"/>
                <a:gd name="T58" fmla="*/ 132 w 132"/>
                <a:gd name="T59" fmla="*/ 5 h 160"/>
                <a:gd name="T60" fmla="*/ 130 w 132"/>
                <a:gd name="T61" fmla="*/ 1 h 160"/>
                <a:gd name="T62" fmla="*/ 127 w 132"/>
                <a:gd name="T63" fmla="*/ 2 h 160"/>
                <a:gd name="T64" fmla="*/ 110 w 132"/>
                <a:gd name="T65" fmla="*/ 3 h 160"/>
                <a:gd name="T66" fmla="*/ 33 w 132"/>
                <a:gd name="T67" fmla="*/ 3 h 160"/>
                <a:gd name="T68" fmla="*/ 17 w 132"/>
                <a:gd name="T69" fmla="*/ 2 h 160"/>
                <a:gd name="T70" fmla="*/ 10 w 132"/>
                <a:gd name="T71" fmla="*/ 1 h 160"/>
                <a:gd name="T72" fmla="*/ 8 w 132"/>
                <a:gd name="T73" fmla="*/ 0 h 160"/>
                <a:gd name="T74" fmla="*/ 5 w 132"/>
                <a:gd name="T75" fmla="*/ 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60">
                  <a:moveTo>
                    <a:pt x="5" y="4"/>
                  </a:moveTo>
                  <a:cubicBezTo>
                    <a:pt x="4" y="5"/>
                    <a:pt x="0" y="24"/>
                    <a:pt x="0" y="26"/>
                  </a:cubicBezTo>
                  <a:cubicBezTo>
                    <a:pt x="0" y="29"/>
                    <a:pt x="1" y="30"/>
                    <a:pt x="2" y="30"/>
                  </a:cubicBezTo>
                  <a:cubicBezTo>
                    <a:pt x="4" y="30"/>
                    <a:pt x="5" y="28"/>
                    <a:pt x="6" y="27"/>
                  </a:cubicBezTo>
                  <a:cubicBezTo>
                    <a:pt x="6" y="27"/>
                    <a:pt x="9" y="21"/>
                    <a:pt x="9" y="21"/>
                  </a:cubicBezTo>
                  <a:cubicBezTo>
                    <a:pt x="12" y="17"/>
                    <a:pt x="16" y="15"/>
                    <a:pt x="29" y="15"/>
                  </a:cubicBezTo>
                  <a:cubicBezTo>
                    <a:pt x="29" y="15"/>
                    <a:pt x="51" y="15"/>
                    <a:pt x="57" y="15"/>
                  </a:cubicBezTo>
                  <a:cubicBezTo>
                    <a:pt x="57" y="99"/>
                    <a:pt x="57" y="99"/>
                    <a:pt x="57" y="99"/>
                  </a:cubicBezTo>
                  <a:cubicBezTo>
                    <a:pt x="57" y="119"/>
                    <a:pt x="57" y="135"/>
                    <a:pt x="56" y="144"/>
                  </a:cubicBezTo>
                  <a:cubicBezTo>
                    <a:pt x="56" y="150"/>
                    <a:pt x="55" y="153"/>
                    <a:pt x="52" y="153"/>
                  </a:cubicBezTo>
                  <a:cubicBezTo>
                    <a:pt x="52" y="153"/>
                    <a:pt x="46" y="154"/>
                    <a:pt x="46" y="154"/>
                  </a:cubicBezTo>
                  <a:cubicBezTo>
                    <a:pt x="44" y="154"/>
                    <a:pt x="43" y="156"/>
                    <a:pt x="43" y="157"/>
                  </a:cubicBezTo>
                  <a:cubicBezTo>
                    <a:pt x="43" y="160"/>
                    <a:pt x="46" y="160"/>
                    <a:pt x="47" y="160"/>
                  </a:cubicBezTo>
                  <a:cubicBezTo>
                    <a:pt x="64" y="160"/>
                    <a:pt x="64" y="160"/>
                    <a:pt x="64" y="160"/>
                  </a:cubicBezTo>
                  <a:cubicBezTo>
                    <a:pt x="68" y="160"/>
                    <a:pt x="68" y="160"/>
                    <a:pt x="68" y="160"/>
                  </a:cubicBezTo>
                  <a:cubicBezTo>
                    <a:pt x="70" y="160"/>
                    <a:pt x="70" y="160"/>
                    <a:pt x="70" y="160"/>
                  </a:cubicBezTo>
                  <a:cubicBezTo>
                    <a:pt x="93" y="160"/>
                    <a:pt x="93" y="160"/>
                    <a:pt x="93" y="160"/>
                  </a:cubicBezTo>
                  <a:cubicBezTo>
                    <a:pt x="97" y="160"/>
                    <a:pt x="97" y="158"/>
                    <a:pt x="97" y="157"/>
                  </a:cubicBezTo>
                  <a:cubicBezTo>
                    <a:pt x="97" y="156"/>
                    <a:pt x="96" y="154"/>
                    <a:pt x="94" y="154"/>
                  </a:cubicBezTo>
                  <a:cubicBezTo>
                    <a:pt x="85" y="153"/>
                    <a:pt x="85" y="153"/>
                    <a:pt x="85" y="153"/>
                  </a:cubicBezTo>
                  <a:cubicBezTo>
                    <a:pt x="80" y="153"/>
                    <a:pt x="79" y="150"/>
                    <a:pt x="79" y="144"/>
                  </a:cubicBezTo>
                  <a:cubicBezTo>
                    <a:pt x="78" y="135"/>
                    <a:pt x="78" y="119"/>
                    <a:pt x="78" y="99"/>
                  </a:cubicBezTo>
                  <a:cubicBezTo>
                    <a:pt x="78" y="15"/>
                    <a:pt x="78" y="15"/>
                    <a:pt x="78" y="15"/>
                  </a:cubicBezTo>
                  <a:cubicBezTo>
                    <a:pt x="80" y="15"/>
                    <a:pt x="102" y="15"/>
                    <a:pt x="102" y="15"/>
                  </a:cubicBezTo>
                  <a:cubicBezTo>
                    <a:pt x="121" y="15"/>
                    <a:pt x="125" y="20"/>
                    <a:pt x="125" y="25"/>
                  </a:cubicBezTo>
                  <a:cubicBezTo>
                    <a:pt x="126" y="27"/>
                    <a:pt x="126" y="27"/>
                    <a:pt x="126" y="27"/>
                  </a:cubicBezTo>
                  <a:cubicBezTo>
                    <a:pt x="126" y="29"/>
                    <a:pt x="126" y="32"/>
                    <a:pt x="129" y="32"/>
                  </a:cubicBezTo>
                  <a:cubicBezTo>
                    <a:pt x="129" y="32"/>
                    <a:pt x="132" y="32"/>
                    <a:pt x="132" y="28"/>
                  </a:cubicBezTo>
                  <a:cubicBezTo>
                    <a:pt x="132" y="21"/>
                    <a:pt x="132" y="21"/>
                    <a:pt x="132" y="21"/>
                  </a:cubicBezTo>
                  <a:cubicBezTo>
                    <a:pt x="132" y="5"/>
                    <a:pt x="132" y="5"/>
                    <a:pt x="132" y="5"/>
                  </a:cubicBezTo>
                  <a:cubicBezTo>
                    <a:pt x="132" y="4"/>
                    <a:pt x="132" y="1"/>
                    <a:pt x="130" y="1"/>
                  </a:cubicBezTo>
                  <a:cubicBezTo>
                    <a:pt x="127" y="2"/>
                    <a:pt x="127" y="2"/>
                    <a:pt x="127" y="2"/>
                  </a:cubicBezTo>
                  <a:cubicBezTo>
                    <a:pt x="124" y="2"/>
                    <a:pt x="119" y="3"/>
                    <a:pt x="110" y="3"/>
                  </a:cubicBezTo>
                  <a:cubicBezTo>
                    <a:pt x="33" y="3"/>
                    <a:pt x="33" y="3"/>
                    <a:pt x="33" y="3"/>
                  </a:cubicBezTo>
                  <a:cubicBezTo>
                    <a:pt x="17" y="2"/>
                    <a:pt x="17" y="2"/>
                    <a:pt x="17" y="2"/>
                  </a:cubicBezTo>
                  <a:cubicBezTo>
                    <a:pt x="17" y="2"/>
                    <a:pt x="10" y="1"/>
                    <a:pt x="10" y="1"/>
                  </a:cubicBezTo>
                  <a:cubicBezTo>
                    <a:pt x="8" y="0"/>
                    <a:pt x="8" y="0"/>
                    <a:pt x="8" y="0"/>
                  </a:cubicBezTo>
                  <a:cubicBezTo>
                    <a:pt x="6" y="0"/>
                    <a:pt x="5" y="2"/>
                    <a:pt x="5" y="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99" name="Freeform 7">
              <a:extLst>
                <a:ext uri="{FF2B5EF4-FFF2-40B4-BE49-F238E27FC236}">
                  <a16:creationId xmlns:a16="http://schemas.microsoft.com/office/drawing/2014/main" id="{C63B0A4A-C98F-4375-81E7-CF6DC2A71A58}"/>
                </a:ext>
              </a:extLst>
            </p:cNvPr>
            <p:cNvSpPr>
              <a:spLocks/>
            </p:cNvSpPr>
            <p:nvPr userDrawn="1"/>
          </p:nvSpPr>
          <p:spPr bwMode="auto">
            <a:xfrm>
              <a:off x="3187" y="2465"/>
              <a:ext cx="111" cy="107"/>
            </a:xfrm>
            <a:custGeom>
              <a:avLst/>
              <a:gdLst>
                <a:gd name="T0" fmla="*/ 134 w 164"/>
                <a:gd name="T1" fmla="*/ 0 h 157"/>
                <a:gd name="T2" fmla="*/ 111 w 164"/>
                <a:gd name="T3" fmla="*/ 0 h 157"/>
                <a:gd name="T4" fmla="*/ 110 w 164"/>
                <a:gd name="T5" fmla="*/ 6 h 157"/>
                <a:gd name="T6" fmla="*/ 124 w 164"/>
                <a:gd name="T7" fmla="*/ 16 h 157"/>
                <a:gd name="T8" fmla="*/ 124 w 164"/>
                <a:gd name="T9" fmla="*/ 65 h 157"/>
                <a:gd name="T10" fmla="*/ 38 w 164"/>
                <a:gd name="T11" fmla="*/ 60 h 157"/>
                <a:gd name="T12" fmla="*/ 45 w 164"/>
                <a:gd name="T13" fmla="*/ 6 h 157"/>
                <a:gd name="T14" fmla="*/ 53 w 164"/>
                <a:gd name="T15" fmla="*/ 3 h 157"/>
                <a:gd name="T16" fmla="*/ 31 w 164"/>
                <a:gd name="T17" fmla="*/ 0 h 157"/>
                <a:gd name="T18" fmla="*/ 25 w 164"/>
                <a:gd name="T19" fmla="*/ 0 h 157"/>
                <a:gd name="T20" fmla="*/ 0 w 164"/>
                <a:gd name="T21" fmla="*/ 3 h 157"/>
                <a:gd name="T22" fmla="*/ 10 w 164"/>
                <a:gd name="T23" fmla="*/ 6 h 157"/>
                <a:gd name="T24" fmla="*/ 18 w 164"/>
                <a:gd name="T25" fmla="*/ 60 h 157"/>
                <a:gd name="T26" fmla="*/ 17 w 164"/>
                <a:gd name="T27" fmla="*/ 141 h 157"/>
                <a:gd name="T28" fmla="*/ 6 w 164"/>
                <a:gd name="T29" fmla="*/ 151 h 157"/>
                <a:gd name="T30" fmla="*/ 8 w 164"/>
                <a:gd name="T31" fmla="*/ 157 h 157"/>
                <a:gd name="T32" fmla="*/ 28 w 164"/>
                <a:gd name="T33" fmla="*/ 157 h 157"/>
                <a:gd name="T34" fmla="*/ 53 w 164"/>
                <a:gd name="T35" fmla="*/ 157 h 157"/>
                <a:gd name="T36" fmla="*/ 55 w 164"/>
                <a:gd name="T37" fmla="*/ 151 h 157"/>
                <a:gd name="T38" fmla="*/ 39 w 164"/>
                <a:gd name="T39" fmla="*/ 141 h 157"/>
                <a:gd name="T40" fmla="*/ 38 w 164"/>
                <a:gd name="T41" fmla="*/ 75 h 157"/>
                <a:gd name="T42" fmla="*/ 124 w 164"/>
                <a:gd name="T43" fmla="*/ 96 h 157"/>
                <a:gd name="T44" fmla="*/ 118 w 164"/>
                <a:gd name="T45" fmla="*/ 150 h 157"/>
                <a:gd name="T46" fmla="*/ 109 w 164"/>
                <a:gd name="T47" fmla="*/ 154 h 157"/>
                <a:gd name="T48" fmla="*/ 131 w 164"/>
                <a:gd name="T49" fmla="*/ 157 h 157"/>
                <a:gd name="T50" fmla="*/ 137 w 164"/>
                <a:gd name="T51" fmla="*/ 157 h 157"/>
                <a:gd name="T52" fmla="*/ 164 w 164"/>
                <a:gd name="T53" fmla="*/ 154 h 157"/>
                <a:gd name="T54" fmla="*/ 152 w 164"/>
                <a:gd name="T55" fmla="*/ 150 h 157"/>
                <a:gd name="T56" fmla="*/ 144 w 164"/>
                <a:gd name="T57" fmla="*/ 96 h 157"/>
                <a:gd name="T58" fmla="*/ 145 w 164"/>
                <a:gd name="T59" fmla="*/ 16 h 157"/>
                <a:gd name="T60" fmla="*/ 156 w 164"/>
                <a:gd name="T61" fmla="*/ 6 h 157"/>
                <a:gd name="T62" fmla="*/ 154 w 164"/>
                <a:gd name="T63"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4" h="157">
                  <a:moveTo>
                    <a:pt x="138" y="0"/>
                  </a:moveTo>
                  <a:cubicBezTo>
                    <a:pt x="134" y="0"/>
                    <a:pt x="134" y="0"/>
                    <a:pt x="134" y="0"/>
                  </a:cubicBezTo>
                  <a:cubicBezTo>
                    <a:pt x="132" y="0"/>
                    <a:pt x="132" y="0"/>
                    <a:pt x="132" y="0"/>
                  </a:cubicBezTo>
                  <a:cubicBezTo>
                    <a:pt x="111" y="0"/>
                    <a:pt x="111" y="0"/>
                    <a:pt x="111" y="0"/>
                  </a:cubicBezTo>
                  <a:cubicBezTo>
                    <a:pt x="110" y="0"/>
                    <a:pt x="106" y="0"/>
                    <a:pt x="106" y="3"/>
                  </a:cubicBezTo>
                  <a:cubicBezTo>
                    <a:pt x="106" y="4"/>
                    <a:pt x="108" y="6"/>
                    <a:pt x="110" y="6"/>
                  </a:cubicBezTo>
                  <a:cubicBezTo>
                    <a:pt x="116" y="6"/>
                    <a:pt x="116" y="6"/>
                    <a:pt x="116" y="6"/>
                  </a:cubicBezTo>
                  <a:cubicBezTo>
                    <a:pt x="122" y="7"/>
                    <a:pt x="123" y="10"/>
                    <a:pt x="124" y="16"/>
                  </a:cubicBezTo>
                  <a:cubicBezTo>
                    <a:pt x="124" y="60"/>
                    <a:pt x="124" y="60"/>
                    <a:pt x="124" y="60"/>
                  </a:cubicBezTo>
                  <a:cubicBezTo>
                    <a:pt x="124" y="65"/>
                    <a:pt x="124" y="65"/>
                    <a:pt x="124" y="65"/>
                  </a:cubicBezTo>
                  <a:cubicBezTo>
                    <a:pt x="38" y="64"/>
                    <a:pt x="38" y="64"/>
                    <a:pt x="38" y="64"/>
                  </a:cubicBezTo>
                  <a:cubicBezTo>
                    <a:pt x="38" y="60"/>
                    <a:pt x="38" y="60"/>
                    <a:pt x="38" y="60"/>
                  </a:cubicBezTo>
                  <a:cubicBezTo>
                    <a:pt x="39" y="16"/>
                    <a:pt x="39" y="16"/>
                    <a:pt x="39" y="16"/>
                  </a:cubicBezTo>
                  <a:cubicBezTo>
                    <a:pt x="39" y="10"/>
                    <a:pt x="40" y="7"/>
                    <a:pt x="45" y="6"/>
                  </a:cubicBezTo>
                  <a:cubicBezTo>
                    <a:pt x="45" y="6"/>
                    <a:pt x="50" y="6"/>
                    <a:pt x="50" y="6"/>
                  </a:cubicBezTo>
                  <a:cubicBezTo>
                    <a:pt x="52" y="6"/>
                    <a:pt x="53" y="4"/>
                    <a:pt x="53" y="3"/>
                  </a:cubicBezTo>
                  <a:cubicBezTo>
                    <a:pt x="53" y="1"/>
                    <a:pt x="51" y="0"/>
                    <a:pt x="48" y="0"/>
                  </a:cubicBezTo>
                  <a:cubicBezTo>
                    <a:pt x="31" y="0"/>
                    <a:pt x="31" y="0"/>
                    <a:pt x="31" y="0"/>
                  </a:cubicBezTo>
                  <a:cubicBezTo>
                    <a:pt x="28" y="0"/>
                    <a:pt x="28" y="0"/>
                    <a:pt x="28" y="0"/>
                  </a:cubicBezTo>
                  <a:cubicBezTo>
                    <a:pt x="25" y="0"/>
                    <a:pt x="25" y="0"/>
                    <a:pt x="25" y="0"/>
                  </a:cubicBezTo>
                  <a:cubicBezTo>
                    <a:pt x="5" y="0"/>
                    <a:pt x="5" y="0"/>
                    <a:pt x="5" y="0"/>
                  </a:cubicBezTo>
                  <a:cubicBezTo>
                    <a:pt x="2" y="0"/>
                    <a:pt x="0" y="1"/>
                    <a:pt x="0" y="3"/>
                  </a:cubicBezTo>
                  <a:cubicBezTo>
                    <a:pt x="0" y="4"/>
                    <a:pt x="1" y="6"/>
                    <a:pt x="3" y="6"/>
                  </a:cubicBezTo>
                  <a:cubicBezTo>
                    <a:pt x="10" y="6"/>
                    <a:pt x="10" y="6"/>
                    <a:pt x="10" y="6"/>
                  </a:cubicBezTo>
                  <a:cubicBezTo>
                    <a:pt x="15" y="7"/>
                    <a:pt x="17" y="10"/>
                    <a:pt x="17" y="16"/>
                  </a:cubicBezTo>
                  <a:cubicBezTo>
                    <a:pt x="17" y="16"/>
                    <a:pt x="18" y="60"/>
                    <a:pt x="18" y="60"/>
                  </a:cubicBezTo>
                  <a:cubicBezTo>
                    <a:pt x="18" y="96"/>
                    <a:pt x="18" y="96"/>
                    <a:pt x="18" y="96"/>
                  </a:cubicBezTo>
                  <a:cubicBezTo>
                    <a:pt x="18" y="116"/>
                    <a:pt x="18" y="132"/>
                    <a:pt x="17" y="141"/>
                  </a:cubicBezTo>
                  <a:cubicBezTo>
                    <a:pt x="16" y="147"/>
                    <a:pt x="15" y="150"/>
                    <a:pt x="12" y="150"/>
                  </a:cubicBezTo>
                  <a:cubicBezTo>
                    <a:pt x="12" y="150"/>
                    <a:pt x="6" y="151"/>
                    <a:pt x="6" y="151"/>
                  </a:cubicBezTo>
                  <a:cubicBezTo>
                    <a:pt x="4" y="151"/>
                    <a:pt x="3" y="153"/>
                    <a:pt x="3" y="154"/>
                  </a:cubicBezTo>
                  <a:cubicBezTo>
                    <a:pt x="3" y="157"/>
                    <a:pt x="7" y="157"/>
                    <a:pt x="8" y="157"/>
                  </a:cubicBezTo>
                  <a:cubicBezTo>
                    <a:pt x="25" y="157"/>
                    <a:pt x="25" y="157"/>
                    <a:pt x="25" y="157"/>
                  </a:cubicBezTo>
                  <a:cubicBezTo>
                    <a:pt x="28" y="157"/>
                    <a:pt x="28" y="157"/>
                    <a:pt x="28" y="157"/>
                  </a:cubicBezTo>
                  <a:cubicBezTo>
                    <a:pt x="30" y="157"/>
                    <a:pt x="30" y="157"/>
                    <a:pt x="30" y="157"/>
                  </a:cubicBezTo>
                  <a:cubicBezTo>
                    <a:pt x="53" y="157"/>
                    <a:pt x="53" y="157"/>
                    <a:pt x="53" y="157"/>
                  </a:cubicBezTo>
                  <a:cubicBezTo>
                    <a:pt x="57" y="157"/>
                    <a:pt x="58" y="155"/>
                    <a:pt x="58" y="154"/>
                  </a:cubicBezTo>
                  <a:cubicBezTo>
                    <a:pt x="58" y="153"/>
                    <a:pt x="57" y="151"/>
                    <a:pt x="55" y="151"/>
                  </a:cubicBezTo>
                  <a:cubicBezTo>
                    <a:pt x="46" y="150"/>
                    <a:pt x="46" y="150"/>
                    <a:pt x="46" y="150"/>
                  </a:cubicBezTo>
                  <a:cubicBezTo>
                    <a:pt x="41" y="150"/>
                    <a:pt x="40" y="147"/>
                    <a:pt x="39" y="141"/>
                  </a:cubicBezTo>
                  <a:cubicBezTo>
                    <a:pt x="38" y="132"/>
                    <a:pt x="38" y="116"/>
                    <a:pt x="38" y="96"/>
                  </a:cubicBezTo>
                  <a:cubicBezTo>
                    <a:pt x="38" y="75"/>
                    <a:pt x="38" y="75"/>
                    <a:pt x="38" y="75"/>
                  </a:cubicBezTo>
                  <a:cubicBezTo>
                    <a:pt x="124" y="75"/>
                    <a:pt x="124" y="75"/>
                    <a:pt x="124" y="75"/>
                  </a:cubicBezTo>
                  <a:cubicBezTo>
                    <a:pt x="124" y="96"/>
                    <a:pt x="124" y="96"/>
                    <a:pt x="124" y="96"/>
                  </a:cubicBezTo>
                  <a:cubicBezTo>
                    <a:pt x="124" y="116"/>
                    <a:pt x="124" y="132"/>
                    <a:pt x="123" y="141"/>
                  </a:cubicBezTo>
                  <a:cubicBezTo>
                    <a:pt x="122" y="146"/>
                    <a:pt x="121" y="150"/>
                    <a:pt x="118" y="150"/>
                  </a:cubicBezTo>
                  <a:cubicBezTo>
                    <a:pt x="118" y="150"/>
                    <a:pt x="113" y="151"/>
                    <a:pt x="113" y="151"/>
                  </a:cubicBezTo>
                  <a:cubicBezTo>
                    <a:pt x="110" y="151"/>
                    <a:pt x="109" y="153"/>
                    <a:pt x="109" y="154"/>
                  </a:cubicBezTo>
                  <a:cubicBezTo>
                    <a:pt x="109" y="157"/>
                    <a:pt x="113" y="157"/>
                    <a:pt x="114" y="157"/>
                  </a:cubicBezTo>
                  <a:cubicBezTo>
                    <a:pt x="131" y="157"/>
                    <a:pt x="131" y="157"/>
                    <a:pt x="131" y="157"/>
                  </a:cubicBezTo>
                  <a:cubicBezTo>
                    <a:pt x="134" y="157"/>
                    <a:pt x="134" y="157"/>
                    <a:pt x="134" y="157"/>
                  </a:cubicBezTo>
                  <a:cubicBezTo>
                    <a:pt x="137" y="157"/>
                    <a:pt x="137" y="157"/>
                    <a:pt x="137" y="157"/>
                  </a:cubicBezTo>
                  <a:cubicBezTo>
                    <a:pt x="159" y="157"/>
                    <a:pt x="159" y="157"/>
                    <a:pt x="159" y="157"/>
                  </a:cubicBezTo>
                  <a:cubicBezTo>
                    <a:pt x="164" y="157"/>
                    <a:pt x="164" y="155"/>
                    <a:pt x="164" y="154"/>
                  </a:cubicBezTo>
                  <a:cubicBezTo>
                    <a:pt x="164" y="153"/>
                    <a:pt x="163" y="151"/>
                    <a:pt x="161" y="151"/>
                  </a:cubicBezTo>
                  <a:cubicBezTo>
                    <a:pt x="152" y="150"/>
                    <a:pt x="152" y="150"/>
                    <a:pt x="152" y="150"/>
                  </a:cubicBezTo>
                  <a:cubicBezTo>
                    <a:pt x="147" y="150"/>
                    <a:pt x="146" y="147"/>
                    <a:pt x="145" y="141"/>
                  </a:cubicBezTo>
                  <a:cubicBezTo>
                    <a:pt x="144" y="132"/>
                    <a:pt x="144" y="116"/>
                    <a:pt x="144" y="96"/>
                  </a:cubicBezTo>
                  <a:cubicBezTo>
                    <a:pt x="144" y="60"/>
                    <a:pt x="144" y="60"/>
                    <a:pt x="144" y="60"/>
                  </a:cubicBezTo>
                  <a:cubicBezTo>
                    <a:pt x="145" y="16"/>
                    <a:pt x="145" y="16"/>
                    <a:pt x="145" y="16"/>
                  </a:cubicBezTo>
                  <a:cubicBezTo>
                    <a:pt x="145" y="9"/>
                    <a:pt x="147" y="7"/>
                    <a:pt x="151" y="6"/>
                  </a:cubicBezTo>
                  <a:cubicBezTo>
                    <a:pt x="156" y="6"/>
                    <a:pt x="156" y="6"/>
                    <a:pt x="156" y="6"/>
                  </a:cubicBezTo>
                  <a:cubicBezTo>
                    <a:pt x="158" y="6"/>
                    <a:pt x="159" y="4"/>
                    <a:pt x="159" y="3"/>
                  </a:cubicBezTo>
                  <a:cubicBezTo>
                    <a:pt x="159" y="0"/>
                    <a:pt x="155" y="0"/>
                    <a:pt x="154" y="0"/>
                  </a:cubicBezTo>
                  <a:lnTo>
                    <a:pt x="13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00" name="Freeform 8">
              <a:extLst>
                <a:ext uri="{FF2B5EF4-FFF2-40B4-BE49-F238E27FC236}">
                  <a16:creationId xmlns:a16="http://schemas.microsoft.com/office/drawing/2014/main" id="{AC870463-CB95-46E5-9190-D47D0A0AD6BE}"/>
                </a:ext>
              </a:extLst>
            </p:cNvPr>
            <p:cNvSpPr>
              <a:spLocks/>
            </p:cNvSpPr>
            <p:nvPr userDrawn="1"/>
          </p:nvSpPr>
          <p:spPr bwMode="auto">
            <a:xfrm>
              <a:off x="3312" y="2464"/>
              <a:ext cx="64" cy="108"/>
            </a:xfrm>
            <a:custGeom>
              <a:avLst/>
              <a:gdLst>
                <a:gd name="T0" fmla="*/ 84 w 94"/>
                <a:gd name="T1" fmla="*/ 1 h 160"/>
                <a:gd name="T2" fmla="*/ 83 w 94"/>
                <a:gd name="T3" fmla="*/ 1 h 160"/>
                <a:gd name="T4" fmla="*/ 75 w 94"/>
                <a:gd name="T5" fmla="*/ 2 h 160"/>
                <a:gd name="T6" fmla="*/ 28 w 94"/>
                <a:gd name="T7" fmla="*/ 2 h 160"/>
                <a:gd name="T8" fmla="*/ 25 w 94"/>
                <a:gd name="T9" fmla="*/ 2 h 160"/>
                <a:gd name="T10" fmla="*/ 5 w 94"/>
                <a:gd name="T11" fmla="*/ 2 h 160"/>
                <a:gd name="T12" fmla="*/ 0 w 94"/>
                <a:gd name="T13" fmla="*/ 5 h 160"/>
                <a:gd name="T14" fmla="*/ 3 w 94"/>
                <a:gd name="T15" fmla="*/ 8 h 160"/>
                <a:gd name="T16" fmla="*/ 10 w 94"/>
                <a:gd name="T17" fmla="*/ 8 h 160"/>
                <a:gd name="T18" fmla="*/ 17 w 94"/>
                <a:gd name="T19" fmla="*/ 18 h 160"/>
                <a:gd name="T20" fmla="*/ 18 w 94"/>
                <a:gd name="T21" fmla="*/ 62 h 160"/>
                <a:gd name="T22" fmla="*/ 18 w 94"/>
                <a:gd name="T23" fmla="*/ 98 h 160"/>
                <a:gd name="T24" fmla="*/ 17 w 94"/>
                <a:gd name="T25" fmla="*/ 143 h 160"/>
                <a:gd name="T26" fmla="*/ 12 w 94"/>
                <a:gd name="T27" fmla="*/ 152 h 160"/>
                <a:gd name="T28" fmla="*/ 6 w 94"/>
                <a:gd name="T29" fmla="*/ 153 h 160"/>
                <a:gd name="T30" fmla="*/ 3 w 94"/>
                <a:gd name="T31" fmla="*/ 156 h 160"/>
                <a:gd name="T32" fmla="*/ 8 w 94"/>
                <a:gd name="T33" fmla="*/ 159 h 160"/>
                <a:gd name="T34" fmla="*/ 24 w 94"/>
                <a:gd name="T35" fmla="*/ 159 h 160"/>
                <a:gd name="T36" fmla="*/ 28 w 94"/>
                <a:gd name="T37" fmla="*/ 159 h 160"/>
                <a:gd name="T38" fmla="*/ 36 w 94"/>
                <a:gd name="T39" fmla="*/ 159 h 160"/>
                <a:gd name="T40" fmla="*/ 78 w 94"/>
                <a:gd name="T41" fmla="*/ 160 h 160"/>
                <a:gd name="T42" fmla="*/ 91 w 94"/>
                <a:gd name="T43" fmla="*/ 153 h 160"/>
                <a:gd name="T44" fmla="*/ 94 w 94"/>
                <a:gd name="T45" fmla="*/ 133 h 160"/>
                <a:gd name="T46" fmla="*/ 91 w 94"/>
                <a:gd name="T47" fmla="*/ 129 h 160"/>
                <a:gd name="T48" fmla="*/ 87 w 94"/>
                <a:gd name="T49" fmla="*/ 133 h 160"/>
                <a:gd name="T50" fmla="*/ 79 w 94"/>
                <a:gd name="T51" fmla="*/ 146 h 160"/>
                <a:gd name="T52" fmla="*/ 60 w 94"/>
                <a:gd name="T53" fmla="*/ 149 h 160"/>
                <a:gd name="T54" fmla="*/ 38 w 94"/>
                <a:gd name="T55" fmla="*/ 133 h 160"/>
                <a:gd name="T56" fmla="*/ 38 w 94"/>
                <a:gd name="T57" fmla="*/ 107 h 160"/>
                <a:gd name="T58" fmla="*/ 38 w 94"/>
                <a:gd name="T59" fmla="*/ 98 h 160"/>
                <a:gd name="T60" fmla="*/ 38 w 94"/>
                <a:gd name="T61" fmla="*/ 80 h 160"/>
                <a:gd name="T62" fmla="*/ 67 w 94"/>
                <a:gd name="T63" fmla="*/ 82 h 160"/>
                <a:gd name="T64" fmla="*/ 76 w 94"/>
                <a:gd name="T65" fmla="*/ 88 h 160"/>
                <a:gd name="T66" fmla="*/ 77 w 94"/>
                <a:gd name="T67" fmla="*/ 94 h 160"/>
                <a:gd name="T68" fmla="*/ 80 w 94"/>
                <a:gd name="T69" fmla="*/ 97 h 160"/>
                <a:gd name="T70" fmla="*/ 83 w 94"/>
                <a:gd name="T71" fmla="*/ 92 h 160"/>
                <a:gd name="T72" fmla="*/ 84 w 94"/>
                <a:gd name="T73" fmla="*/ 79 h 160"/>
                <a:gd name="T74" fmla="*/ 85 w 94"/>
                <a:gd name="T75" fmla="*/ 67 h 160"/>
                <a:gd name="T76" fmla="*/ 83 w 94"/>
                <a:gd name="T77" fmla="*/ 64 h 160"/>
                <a:gd name="T78" fmla="*/ 79 w 94"/>
                <a:gd name="T79" fmla="*/ 67 h 160"/>
                <a:gd name="T80" fmla="*/ 70 w 94"/>
                <a:gd name="T81" fmla="*/ 70 h 160"/>
                <a:gd name="T82" fmla="*/ 38 w 94"/>
                <a:gd name="T83" fmla="*/ 70 h 160"/>
                <a:gd name="T84" fmla="*/ 38 w 94"/>
                <a:gd name="T85" fmla="*/ 13 h 160"/>
                <a:gd name="T86" fmla="*/ 65 w 94"/>
                <a:gd name="T87" fmla="*/ 13 h 160"/>
                <a:gd name="T88" fmla="*/ 79 w 94"/>
                <a:gd name="T89" fmla="*/ 19 h 160"/>
                <a:gd name="T90" fmla="*/ 80 w 94"/>
                <a:gd name="T91" fmla="*/ 26 h 160"/>
                <a:gd name="T92" fmla="*/ 83 w 94"/>
                <a:gd name="T93" fmla="*/ 30 h 160"/>
                <a:gd name="T94" fmla="*/ 86 w 94"/>
                <a:gd name="T95" fmla="*/ 27 h 160"/>
                <a:gd name="T96" fmla="*/ 87 w 94"/>
                <a:gd name="T97" fmla="*/ 16 h 160"/>
                <a:gd name="T98" fmla="*/ 87 w 94"/>
                <a:gd name="T99" fmla="*/ 13 h 160"/>
                <a:gd name="T100" fmla="*/ 88 w 94"/>
                <a:gd name="T101" fmla="*/ 6 h 160"/>
                <a:gd name="T102" fmla="*/ 89 w 94"/>
                <a:gd name="T103" fmla="*/ 3 h 160"/>
                <a:gd name="T104" fmla="*/ 86 w 94"/>
                <a:gd name="T105" fmla="*/ 0 h 160"/>
                <a:gd name="T106" fmla="*/ 84 w 94"/>
                <a:gd name="T107" fmla="*/ 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4" h="160">
                  <a:moveTo>
                    <a:pt x="84" y="1"/>
                  </a:moveTo>
                  <a:cubicBezTo>
                    <a:pt x="83" y="1"/>
                    <a:pt x="83" y="1"/>
                    <a:pt x="83" y="1"/>
                  </a:cubicBezTo>
                  <a:cubicBezTo>
                    <a:pt x="75" y="2"/>
                    <a:pt x="75" y="2"/>
                    <a:pt x="75" y="2"/>
                  </a:cubicBezTo>
                  <a:cubicBezTo>
                    <a:pt x="28" y="2"/>
                    <a:pt x="28" y="2"/>
                    <a:pt x="28" y="2"/>
                  </a:cubicBezTo>
                  <a:cubicBezTo>
                    <a:pt x="25" y="2"/>
                    <a:pt x="25" y="2"/>
                    <a:pt x="25" y="2"/>
                  </a:cubicBezTo>
                  <a:cubicBezTo>
                    <a:pt x="5" y="2"/>
                    <a:pt x="5" y="2"/>
                    <a:pt x="5" y="2"/>
                  </a:cubicBezTo>
                  <a:cubicBezTo>
                    <a:pt x="4" y="2"/>
                    <a:pt x="0" y="2"/>
                    <a:pt x="0" y="5"/>
                  </a:cubicBezTo>
                  <a:cubicBezTo>
                    <a:pt x="0" y="6"/>
                    <a:pt x="1" y="8"/>
                    <a:pt x="3" y="8"/>
                  </a:cubicBezTo>
                  <a:cubicBezTo>
                    <a:pt x="10" y="8"/>
                    <a:pt x="10" y="8"/>
                    <a:pt x="10" y="8"/>
                  </a:cubicBezTo>
                  <a:cubicBezTo>
                    <a:pt x="15" y="9"/>
                    <a:pt x="17" y="12"/>
                    <a:pt x="17" y="18"/>
                  </a:cubicBezTo>
                  <a:cubicBezTo>
                    <a:pt x="18" y="62"/>
                    <a:pt x="18" y="62"/>
                    <a:pt x="18" y="62"/>
                  </a:cubicBezTo>
                  <a:cubicBezTo>
                    <a:pt x="18" y="98"/>
                    <a:pt x="18" y="98"/>
                    <a:pt x="18" y="98"/>
                  </a:cubicBezTo>
                  <a:cubicBezTo>
                    <a:pt x="18" y="118"/>
                    <a:pt x="18" y="134"/>
                    <a:pt x="17" y="143"/>
                  </a:cubicBezTo>
                  <a:cubicBezTo>
                    <a:pt x="16" y="149"/>
                    <a:pt x="15" y="152"/>
                    <a:pt x="12" y="152"/>
                  </a:cubicBezTo>
                  <a:cubicBezTo>
                    <a:pt x="12" y="152"/>
                    <a:pt x="6" y="153"/>
                    <a:pt x="6" y="153"/>
                  </a:cubicBezTo>
                  <a:cubicBezTo>
                    <a:pt x="4" y="153"/>
                    <a:pt x="3" y="155"/>
                    <a:pt x="3" y="156"/>
                  </a:cubicBezTo>
                  <a:cubicBezTo>
                    <a:pt x="3" y="159"/>
                    <a:pt x="7" y="159"/>
                    <a:pt x="8" y="159"/>
                  </a:cubicBezTo>
                  <a:cubicBezTo>
                    <a:pt x="24" y="159"/>
                    <a:pt x="24" y="159"/>
                    <a:pt x="24" y="159"/>
                  </a:cubicBezTo>
                  <a:cubicBezTo>
                    <a:pt x="28" y="159"/>
                    <a:pt x="28" y="159"/>
                    <a:pt x="28" y="159"/>
                  </a:cubicBezTo>
                  <a:cubicBezTo>
                    <a:pt x="36" y="159"/>
                    <a:pt x="36" y="159"/>
                    <a:pt x="36" y="159"/>
                  </a:cubicBezTo>
                  <a:cubicBezTo>
                    <a:pt x="78" y="160"/>
                    <a:pt x="78" y="160"/>
                    <a:pt x="78" y="160"/>
                  </a:cubicBezTo>
                  <a:cubicBezTo>
                    <a:pt x="86" y="160"/>
                    <a:pt x="89" y="160"/>
                    <a:pt x="91" y="153"/>
                  </a:cubicBezTo>
                  <a:cubicBezTo>
                    <a:pt x="92" y="149"/>
                    <a:pt x="94" y="135"/>
                    <a:pt x="94" y="133"/>
                  </a:cubicBezTo>
                  <a:cubicBezTo>
                    <a:pt x="94" y="132"/>
                    <a:pt x="94" y="129"/>
                    <a:pt x="91" y="129"/>
                  </a:cubicBezTo>
                  <a:cubicBezTo>
                    <a:pt x="88" y="129"/>
                    <a:pt x="88" y="131"/>
                    <a:pt x="87" y="133"/>
                  </a:cubicBezTo>
                  <a:cubicBezTo>
                    <a:pt x="86" y="141"/>
                    <a:pt x="84" y="144"/>
                    <a:pt x="79" y="146"/>
                  </a:cubicBezTo>
                  <a:cubicBezTo>
                    <a:pt x="74" y="149"/>
                    <a:pt x="65" y="149"/>
                    <a:pt x="60" y="149"/>
                  </a:cubicBezTo>
                  <a:cubicBezTo>
                    <a:pt x="40" y="149"/>
                    <a:pt x="39" y="146"/>
                    <a:pt x="38" y="133"/>
                  </a:cubicBezTo>
                  <a:cubicBezTo>
                    <a:pt x="38" y="107"/>
                    <a:pt x="38" y="107"/>
                    <a:pt x="38" y="107"/>
                  </a:cubicBezTo>
                  <a:cubicBezTo>
                    <a:pt x="38" y="98"/>
                    <a:pt x="38" y="98"/>
                    <a:pt x="38" y="98"/>
                  </a:cubicBezTo>
                  <a:cubicBezTo>
                    <a:pt x="38" y="80"/>
                    <a:pt x="38" y="80"/>
                    <a:pt x="38" y="80"/>
                  </a:cubicBezTo>
                  <a:cubicBezTo>
                    <a:pt x="38" y="81"/>
                    <a:pt x="67" y="82"/>
                    <a:pt x="67" y="82"/>
                  </a:cubicBezTo>
                  <a:cubicBezTo>
                    <a:pt x="74" y="82"/>
                    <a:pt x="76" y="85"/>
                    <a:pt x="76" y="88"/>
                  </a:cubicBezTo>
                  <a:cubicBezTo>
                    <a:pt x="76" y="88"/>
                    <a:pt x="77" y="94"/>
                    <a:pt x="77" y="94"/>
                  </a:cubicBezTo>
                  <a:cubicBezTo>
                    <a:pt x="77" y="96"/>
                    <a:pt x="78" y="97"/>
                    <a:pt x="80" y="97"/>
                  </a:cubicBezTo>
                  <a:cubicBezTo>
                    <a:pt x="83" y="97"/>
                    <a:pt x="83" y="94"/>
                    <a:pt x="83" y="92"/>
                  </a:cubicBezTo>
                  <a:cubicBezTo>
                    <a:pt x="84" y="79"/>
                    <a:pt x="84" y="79"/>
                    <a:pt x="84" y="79"/>
                  </a:cubicBezTo>
                  <a:cubicBezTo>
                    <a:pt x="85" y="67"/>
                    <a:pt x="85" y="67"/>
                    <a:pt x="85" y="67"/>
                  </a:cubicBezTo>
                  <a:cubicBezTo>
                    <a:pt x="85" y="64"/>
                    <a:pt x="83" y="64"/>
                    <a:pt x="83" y="64"/>
                  </a:cubicBezTo>
                  <a:cubicBezTo>
                    <a:pt x="79" y="67"/>
                    <a:pt x="79" y="67"/>
                    <a:pt x="79" y="67"/>
                  </a:cubicBezTo>
                  <a:cubicBezTo>
                    <a:pt x="77" y="69"/>
                    <a:pt x="75" y="69"/>
                    <a:pt x="70" y="70"/>
                  </a:cubicBezTo>
                  <a:cubicBezTo>
                    <a:pt x="38" y="70"/>
                    <a:pt x="38" y="70"/>
                    <a:pt x="38" y="70"/>
                  </a:cubicBezTo>
                  <a:cubicBezTo>
                    <a:pt x="38" y="13"/>
                    <a:pt x="38" y="13"/>
                    <a:pt x="38" y="13"/>
                  </a:cubicBezTo>
                  <a:cubicBezTo>
                    <a:pt x="40" y="13"/>
                    <a:pt x="62" y="13"/>
                    <a:pt x="65" y="13"/>
                  </a:cubicBezTo>
                  <a:cubicBezTo>
                    <a:pt x="77" y="15"/>
                    <a:pt x="78" y="17"/>
                    <a:pt x="79" y="19"/>
                  </a:cubicBezTo>
                  <a:cubicBezTo>
                    <a:pt x="79" y="19"/>
                    <a:pt x="80" y="26"/>
                    <a:pt x="80" y="26"/>
                  </a:cubicBezTo>
                  <a:cubicBezTo>
                    <a:pt x="80" y="30"/>
                    <a:pt x="82" y="30"/>
                    <a:pt x="83" y="30"/>
                  </a:cubicBezTo>
                  <a:cubicBezTo>
                    <a:pt x="84" y="30"/>
                    <a:pt x="85" y="30"/>
                    <a:pt x="86" y="27"/>
                  </a:cubicBezTo>
                  <a:cubicBezTo>
                    <a:pt x="86" y="27"/>
                    <a:pt x="87" y="16"/>
                    <a:pt x="87" y="16"/>
                  </a:cubicBezTo>
                  <a:cubicBezTo>
                    <a:pt x="87" y="13"/>
                    <a:pt x="87" y="13"/>
                    <a:pt x="87" y="13"/>
                  </a:cubicBezTo>
                  <a:cubicBezTo>
                    <a:pt x="87" y="13"/>
                    <a:pt x="88" y="6"/>
                    <a:pt x="88" y="6"/>
                  </a:cubicBezTo>
                  <a:cubicBezTo>
                    <a:pt x="89" y="3"/>
                    <a:pt x="89" y="3"/>
                    <a:pt x="89" y="3"/>
                  </a:cubicBezTo>
                  <a:cubicBezTo>
                    <a:pt x="89" y="0"/>
                    <a:pt x="87" y="0"/>
                    <a:pt x="86" y="0"/>
                  </a:cubicBezTo>
                  <a:lnTo>
                    <a:pt x="8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01" name="Freeform 9">
              <a:extLst>
                <a:ext uri="{FF2B5EF4-FFF2-40B4-BE49-F238E27FC236}">
                  <a16:creationId xmlns:a16="http://schemas.microsoft.com/office/drawing/2014/main" id="{9C090A6E-F3FE-4492-A8E3-5CB015467A24}"/>
                </a:ext>
              </a:extLst>
            </p:cNvPr>
            <p:cNvSpPr>
              <a:spLocks/>
            </p:cNvSpPr>
            <p:nvPr userDrawn="1"/>
          </p:nvSpPr>
          <p:spPr bwMode="auto">
            <a:xfrm>
              <a:off x="3433" y="2465"/>
              <a:ext cx="106" cy="109"/>
            </a:xfrm>
            <a:custGeom>
              <a:avLst/>
              <a:gdLst>
                <a:gd name="T0" fmla="*/ 138 w 156"/>
                <a:gd name="T1" fmla="*/ 0 h 160"/>
                <a:gd name="T2" fmla="*/ 134 w 156"/>
                <a:gd name="T3" fmla="*/ 0 h 160"/>
                <a:gd name="T4" fmla="*/ 132 w 156"/>
                <a:gd name="T5" fmla="*/ 0 h 160"/>
                <a:gd name="T6" fmla="*/ 113 w 156"/>
                <a:gd name="T7" fmla="*/ 0 h 160"/>
                <a:gd name="T8" fmla="*/ 108 w 156"/>
                <a:gd name="T9" fmla="*/ 3 h 160"/>
                <a:gd name="T10" fmla="*/ 111 w 156"/>
                <a:gd name="T11" fmla="*/ 6 h 160"/>
                <a:gd name="T12" fmla="*/ 118 w 156"/>
                <a:gd name="T13" fmla="*/ 6 h 160"/>
                <a:gd name="T14" fmla="*/ 125 w 156"/>
                <a:gd name="T15" fmla="*/ 16 h 160"/>
                <a:gd name="T16" fmla="*/ 126 w 156"/>
                <a:gd name="T17" fmla="*/ 60 h 160"/>
                <a:gd name="T18" fmla="*/ 126 w 156"/>
                <a:gd name="T19" fmla="*/ 86 h 160"/>
                <a:gd name="T20" fmla="*/ 114 w 156"/>
                <a:gd name="T21" fmla="*/ 135 h 160"/>
                <a:gd name="T22" fmla="*/ 83 w 156"/>
                <a:gd name="T23" fmla="*/ 149 h 160"/>
                <a:gd name="T24" fmla="*/ 54 w 156"/>
                <a:gd name="T25" fmla="*/ 138 h 160"/>
                <a:gd name="T26" fmla="*/ 39 w 156"/>
                <a:gd name="T27" fmla="*/ 89 h 160"/>
                <a:gd name="T28" fmla="*/ 39 w 156"/>
                <a:gd name="T29" fmla="*/ 60 h 160"/>
                <a:gd name="T30" fmla="*/ 39 w 156"/>
                <a:gd name="T31" fmla="*/ 16 h 160"/>
                <a:gd name="T32" fmla="*/ 45 w 156"/>
                <a:gd name="T33" fmla="*/ 6 h 160"/>
                <a:gd name="T34" fmla="*/ 50 w 156"/>
                <a:gd name="T35" fmla="*/ 6 h 160"/>
                <a:gd name="T36" fmla="*/ 53 w 156"/>
                <a:gd name="T37" fmla="*/ 3 h 160"/>
                <a:gd name="T38" fmla="*/ 49 w 156"/>
                <a:gd name="T39" fmla="*/ 0 h 160"/>
                <a:gd name="T40" fmla="*/ 34 w 156"/>
                <a:gd name="T41" fmla="*/ 0 h 160"/>
                <a:gd name="T42" fmla="*/ 28 w 156"/>
                <a:gd name="T43" fmla="*/ 0 h 160"/>
                <a:gd name="T44" fmla="*/ 24 w 156"/>
                <a:gd name="T45" fmla="*/ 0 h 160"/>
                <a:gd name="T46" fmla="*/ 5 w 156"/>
                <a:gd name="T47" fmla="*/ 0 h 160"/>
                <a:gd name="T48" fmla="*/ 0 w 156"/>
                <a:gd name="T49" fmla="*/ 3 h 160"/>
                <a:gd name="T50" fmla="*/ 3 w 156"/>
                <a:gd name="T51" fmla="*/ 6 h 160"/>
                <a:gd name="T52" fmla="*/ 10 w 156"/>
                <a:gd name="T53" fmla="*/ 6 h 160"/>
                <a:gd name="T54" fmla="*/ 17 w 156"/>
                <a:gd name="T55" fmla="*/ 16 h 160"/>
                <a:gd name="T56" fmla="*/ 18 w 156"/>
                <a:gd name="T57" fmla="*/ 60 h 160"/>
                <a:gd name="T58" fmla="*/ 18 w 156"/>
                <a:gd name="T59" fmla="*/ 90 h 160"/>
                <a:gd name="T60" fmla="*/ 36 w 156"/>
                <a:gd name="T61" fmla="*/ 145 h 160"/>
                <a:gd name="T62" fmla="*/ 79 w 156"/>
                <a:gd name="T63" fmla="*/ 160 h 160"/>
                <a:gd name="T64" fmla="*/ 122 w 156"/>
                <a:gd name="T65" fmla="*/ 145 h 160"/>
                <a:gd name="T66" fmla="*/ 142 w 156"/>
                <a:gd name="T67" fmla="*/ 82 h 160"/>
                <a:gd name="T68" fmla="*/ 142 w 156"/>
                <a:gd name="T69" fmla="*/ 60 h 160"/>
                <a:gd name="T70" fmla="*/ 142 w 156"/>
                <a:gd name="T71" fmla="*/ 16 h 160"/>
                <a:gd name="T72" fmla="*/ 148 w 156"/>
                <a:gd name="T73" fmla="*/ 6 h 160"/>
                <a:gd name="T74" fmla="*/ 153 w 156"/>
                <a:gd name="T75" fmla="*/ 6 h 160"/>
                <a:gd name="T76" fmla="*/ 156 w 156"/>
                <a:gd name="T77" fmla="*/ 3 h 160"/>
                <a:gd name="T78" fmla="*/ 152 w 156"/>
                <a:gd name="T79" fmla="*/ 0 h 160"/>
                <a:gd name="T80" fmla="*/ 138 w 156"/>
                <a:gd name="T81"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6" h="160">
                  <a:moveTo>
                    <a:pt x="138" y="0"/>
                  </a:moveTo>
                  <a:cubicBezTo>
                    <a:pt x="134" y="0"/>
                    <a:pt x="134" y="0"/>
                    <a:pt x="134" y="0"/>
                  </a:cubicBezTo>
                  <a:cubicBezTo>
                    <a:pt x="132" y="0"/>
                    <a:pt x="132" y="0"/>
                    <a:pt x="132" y="0"/>
                  </a:cubicBezTo>
                  <a:cubicBezTo>
                    <a:pt x="113" y="0"/>
                    <a:pt x="113" y="0"/>
                    <a:pt x="113" y="0"/>
                  </a:cubicBezTo>
                  <a:cubicBezTo>
                    <a:pt x="112" y="0"/>
                    <a:pt x="108" y="0"/>
                    <a:pt x="108" y="3"/>
                  </a:cubicBezTo>
                  <a:cubicBezTo>
                    <a:pt x="108" y="4"/>
                    <a:pt x="109" y="6"/>
                    <a:pt x="111" y="6"/>
                  </a:cubicBezTo>
                  <a:cubicBezTo>
                    <a:pt x="118" y="6"/>
                    <a:pt x="118" y="6"/>
                    <a:pt x="118" y="6"/>
                  </a:cubicBezTo>
                  <a:cubicBezTo>
                    <a:pt x="124" y="7"/>
                    <a:pt x="125" y="10"/>
                    <a:pt x="125" y="16"/>
                  </a:cubicBezTo>
                  <a:cubicBezTo>
                    <a:pt x="125" y="16"/>
                    <a:pt x="126" y="60"/>
                    <a:pt x="126" y="60"/>
                  </a:cubicBezTo>
                  <a:cubicBezTo>
                    <a:pt x="126" y="86"/>
                    <a:pt x="126" y="86"/>
                    <a:pt x="126" y="86"/>
                  </a:cubicBezTo>
                  <a:cubicBezTo>
                    <a:pt x="126" y="110"/>
                    <a:pt x="122" y="125"/>
                    <a:pt x="114" y="135"/>
                  </a:cubicBezTo>
                  <a:cubicBezTo>
                    <a:pt x="107" y="144"/>
                    <a:pt x="95" y="149"/>
                    <a:pt x="83" y="149"/>
                  </a:cubicBezTo>
                  <a:cubicBezTo>
                    <a:pt x="72" y="149"/>
                    <a:pt x="63" y="147"/>
                    <a:pt x="54" y="138"/>
                  </a:cubicBezTo>
                  <a:cubicBezTo>
                    <a:pt x="46" y="131"/>
                    <a:pt x="39" y="120"/>
                    <a:pt x="39" y="89"/>
                  </a:cubicBezTo>
                  <a:cubicBezTo>
                    <a:pt x="39" y="60"/>
                    <a:pt x="39" y="60"/>
                    <a:pt x="39" y="60"/>
                  </a:cubicBezTo>
                  <a:cubicBezTo>
                    <a:pt x="39" y="16"/>
                    <a:pt x="39" y="16"/>
                    <a:pt x="39" y="16"/>
                  </a:cubicBezTo>
                  <a:cubicBezTo>
                    <a:pt x="40" y="9"/>
                    <a:pt x="41" y="7"/>
                    <a:pt x="45" y="6"/>
                  </a:cubicBezTo>
                  <a:cubicBezTo>
                    <a:pt x="45" y="6"/>
                    <a:pt x="50" y="6"/>
                    <a:pt x="50" y="6"/>
                  </a:cubicBezTo>
                  <a:cubicBezTo>
                    <a:pt x="52" y="6"/>
                    <a:pt x="53" y="4"/>
                    <a:pt x="53" y="3"/>
                  </a:cubicBezTo>
                  <a:cubicBezTo>
                    <a:pt x="53" y="0"/>
                    <a:pt x="50" y="0"/>
                    <a:pt x="49" y="0"/>
                  </a:cubicBezTo>
                  <a:cubicBezTo>
                    <a:pt x="34" y="0"/>
                    <a:pt x="34" y="0"/>
                    <a:pt x="34" y="0"/>
                  </a:cubicBezTo>
                  <a:cubicBezTo>
                    <a:pt x="28" y="0"/>
                    <a:pt x="28" y="0"/>
                    <a:pt x="28" y="0"/>
                  </a:cubicBezTo>
                  <a:cubicBezTo>
                    <a:pt x="24" y="0"/>
                    <a:pt x="24" y="0"/>
                    <a:pt x="24" y="0"/>
                  </a:cubicBezTo>
                  <a:cubicBezTo>
                    <a:pt x="5" y="0"/>
                    <a:pt x="5" y="0"/>
                    <a:pt x="5" y="0"/>
                  </a:cubicBezTo>
                  <a:cubicBezTo>
                    <a:pt x="4" y="0"/>
                    <a:pt x="0" y="0"/>
                    <a:pt x="0" y="3"/>
                  </a:cubicBezTo>
                  <a:cubicBezTo>
                    <a:pt x="0" y="4"/>
                    <a:pt x="1" y="6"/>
                    <a:pt x="3" y="6"/>
                  </a:cubicBezTo>
                  <a:cubicBezTo>
                    <a:pt x="10" y="6"/>
                    <a:pt x="10" y="6"/>
                    <a:pt x="10" y="6"/>
                  </a:cubicBezTo>
                  <a:cubicBezTo>
                    <a:pt x="15" y="7"/>
                    <a:pt x="17" y="10"/>
                    <a:pt x="17" y="16"/>
                  </a:cubicBezTo>
                  <a:cubicBezTo>
                    <a:pt x="18" y="60"/>
                    <a:pt x="18" y="60"/>
                    <a:pt x="18" y="60"/>
                  </a:cubicBezTo>
                  <a:cubicBezTo>
                    <a:pt x="18" y="90"/>
                    <a:pt x="18" y="90"/>
                    <a:pt x="18" y="90"/>
                  </a:cubicBezTo>
                  <a:cubicBezTo>
                    <a:pt x="18" y="123"/>
                    <a:pt x="28" y="137"/>
                    <a:pt x="36" y="145"/>
                  </a:cubicBezTo>
                  <a:cubicBezTo>
                    <a:pt x="50" y="158"/>
                    <a:pt x="69" y="160"/>
                    <a:pt x="79" y="160"/>
                  </a:cubicBezTo>
                  <a:cubicBezTo>
                    <a:pt x="90" y="160"/>
                    <a:pt x="107" y="159"/>
                    <a:pt x="122" y="145"/>
                  </a:cubicBezTo>
                  <a:cubicBezTo>
                    <a:pt x="140" y="129"/>
                    <a:pt x="142" y="103"/>
                    <a:pt x="142" y="82"/>
                  </a:cubicBezTo>
                  <a:cubicBezTo>
                    <a:pt x="142" y="60"/>
                    <a:pt x="142" y="60"/>
                    <a:pt x="142" y="60"/>
                  </a:cubicBezTo>
                  <a:cubicBezTo>
                    <a:pt x="142" y="16"/>
                    <a:pt x="142" y="16"/>
                    <a:pt x="142" y="16"/>
                  </a:cubicBezTo>
                  <a:cubicBezTo>
                    <a:pt x="143" y="9"/>
                    <a:pt x="144" y="7"/>
                    <a:pt x="148" y="6"/>
                  </a:cubicBezTo>
                  <a:cubicBezTo>
                    <a:pt x="149" y="6"/>
                    <a:pt x="153" y="6"/>
                    <a:pt x="153" y="6"/>
                  </a:cubicBezTo>
                  <a:cubicBezTo>
                    <a:pt x="155" y="6"/>
                    <a:pt x="156" y="4"/>
                    <a:pt x="156" y="3"/>
                  </a:cubicBezTo>
                  <a:cubicBezTo>
                    <a:pt x="156" y="0"/>
                    <a:pt x="153" y="0"/>
                    <a:pt x="152" y="0"/>
                  </a:cubicBezTo>
                  <a:lnTo>
                    <a:pt x="13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02" name="Freeform 10">
              <a:extLst>
                <a:ext uri="{FF2B5EF4-FFF2-40B4-BE49-F238E27FC236}">
                  <a16:creationId xmlns:a16="http://schemas.microsoft.com/office/drawing/2014/main" id="{D71279E6-2329-4AFD-BC71-783C75AD0ED2}"/>
                </a:ext>
              </a:extLst>
            </p:cNvPr>
            <p:cNvSpPr>
              <a:spLocks/>
            </p:cNvSpPr>
            <p:nvPr userDrawn="1"/>
          </p:nvSpPr>
          <p:spPr bwMode="auto">
            <a:xfrm>
              <a:off x="3553" y="2463"/>
              <a:ext cx="114" cy="110"/>
            </a:xfrm>
            <a:custGeom>
              <a:avLst/>
              <a:gdLst>
                <a:gd name="T0" fmla="*/ 17 w 168"/>
                <a:gd name="T1" fmla="*/ 12 h 162"/>
                <a:gd name="T2" fmla="*/ 17 w 168"/>
                <a:gd name="T3" fmla="*/ 129 h 162"/>
                <a:gd name="T4" fmla="*/ 12 w 168"/>
                <a:gd name="T5" fmla="*/ 153 h 162"/>
                <a:gd name="T6" fmla="*/ 4 w 168"/>
                <a:gd name="T7" fmla="*/ 154 h 162"/>
                <a:gd name="T8" fmla="*/ 0 w 168"/>
                <a:gd name="T9" fmla="*/ 157 h 162"/>
                <a:gd name="T10" fmla="*/ 5 w 168"/>
                <a:gd name="T11" fmla="*/ 160 h 162"/>
                <a:gd name="T12" fmla="*/ 22 w 168"/>
                <a:gd name="T13" fmla="*/ 160 h 162"/>
                <a:gd name="T14" fmla="*/ 25 w 168"/>
                <a:gd name="T15" fmla="*/ 160 h 162"/>
                <a:gd name="T16" fmla="*/ 28 w 168"/>
                <a:gd name="T17" fmla="*/ 160 h 162"/>
                <a:gd name="T18" fmla="*/ 46 w 168"/>
                <a:gd name="T19" fmla="*/ 160 h 162"/>
                <a:gd name="T20" fmla="*/ 52 w 168"/>
                <a:gd name="T21" fmla="*/ 157 h 162"/>
                <a:gd name="T22" fmla="*/ 49 w 168"/>
                <a:gd name="T23" fmla="*/ 154 h 162"/>
                <a:gd name="T24" fmla="*/ 39 w 168"/>
                <a:gd name="T25" fmla="*/ 153 h 162"/>
                <a:gd name="T26" fmla="*/ 32 w 168"/>
                <a:gd name="T27" fmla="*/ 131 h 162"/>
                <a:gd name="T28" fmla="*/ 29 w 168"/>
                <a:gd name="T29" fmla="*/ 37 h 162"/>
                <a:gd name="T30" fmla="*/ 80 w 168"/>
                <a:gd name="T31" fmla="*/ 93 h 162"/>
                <a:gd name="T32" fmla="*/ 133 w 168"/>
                <a:gd name="T33" fmla="*/ 148 h 162"/>
                <a:gd name="T34" fmla="*/ 149 w 168"/>
                <a:gd name="T35" fmla="*/ 162 h 162"/>
                <a:gd name="T36" fmla="*/ 153 w 168"/>
                <a:gd name="T37" fmla="*/ 146 h 162"/>
                <a:gd name="T38" fmla="*/ 153 w 168"/>
                <a:gd name="T39" fmla="*/ 26 h 162"/>
                <a:gd name="T40" fmla="*/ 159 w 168"/>
                <a:gd name="T41" fmla="*/ 9 h 162"/>
                <a:gd name="T42" fmla="*/ 164 w 168"/>
                <a:gd name="T43" fmla="*/ 9 h 162"/>
                <a:gd name="T44" fmla="*/ 168 w 168"/>
                <a:gd name="T45" fmla="*/ 6 h 162"/>
                <a:gd name="T46" fmla="*/ 163 w 168"/>
                <a:gd name="T47" fmla="*/ 3 h 162"/>
                <a:gd name="T48" fmla="*/ 149 w 168"/>
                <a:gd name="T49" fmla="*/ 3 h 162"/>
                <a:gd name="T50" fmla="*/ 145 w 168"/>
                <a:gd name="T51" fmla="*/ 3 h 162"/>
                <a:gd name="T52" fmla="*/ 141 w 168"/>
                <a:gd name="T53" fmla="*/ 3 h 162"/>
                <a:gd name="T54" fmla="*/ 124 w 168"/>
                <a:gd name="T55" fmla="*/ 3 h 162"/>
                <a:gd name="T56" fmla="*/ 118 w 168"/>
                <a:gd name="T57" fmla="*/ 6 h 162"/>
                <a:gd name="T58" fmla="*/ 121 w 168"/>
                <a:gd name="T59" fmla="*/ 9 h 162"/>
                <a:gd name="T60" fmla="*/ 131 w 168"/>
                <a:gd name="T61" fmla="*/ 10 h 162"/>
                <a:gd name="T62" fmla="*/ 138 w 168"/>
                <a:gd name="T63" fmla="*/ 28 h 162"/>
                <a:gd name="T64" fmla="*/ 140 w 168"/>
                <a:gd name="T65" fmla="*/ 127 h 162"/>
                <a:gd name="T66" fmla="*/ 125 w 168"/>
                <a:gd name="T67" fmla="*/ 111 h 162"/>
                <a:gd name="T68" fmla="*/ 94 w 168"/>
                <a:gd name="T69" fmla="*/ 77 h 162"/>
                <a:gd name="T70" fmla="*/ 27 w 168"/>
                <a:gd name="T71" fmla="*/ 5 h 162"/>
                <a:gd name="T72" fmla="*/ 21 w 168"/>
                <a:gd name="T73" fmla="*/ 0 h 162"/>
                <a:gd name="T74" fmla="*/ 17 w 168"/>
                <a:gd name="T75" fmla="*/ 1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8" h="162">
                  <a:moveTo>
                    <a:pt x="17" y="12"/>
                  </a:moveTo>
                  <a:cubicBezTo>
                    <a:pt x="17" y="129"/>
                    <a:pt x="17" y="129"/>
                    <a:pt x="17" y="129"/>
                  </a:cubicBezTo>
                  <a:cubicBezTo>
                    <a:pt x="17" y="147"/>
                    <a:pt x="16" y="152"/>
                    <a:pt x="12" y="153"/>
                  </a:cubicBezTo>
                  <a:cubicBezTo>
                    <a:pt x="11" y="153"/>
                    <a:pt x="4" y="154"/>
                    <a:pt x="4" y="154"/>
                  </a:cubicBezTo>
                  <a:cubicBezTo>
                    <a:pt x="1" y="154"/>
                    <a:pt x="0" y="156"/>
                    <a:pt x="0" y="157"/>
                  </a:cubicBezTo>
                  <a:cubicBezTo>
                    <a:pt x="0" y="160"/>
                    <a:pt x="4" y="160"/>
                    <a:pt x="5" y="160"/>
                  </a:cubicBezTo>
                  <a:cubicBezTo>
                    <a:pt x="22" y="160"/>
                    <a:pt x="22" y="160"/>
                    <a:pt x="22" y="160"/>
                  </a:cubicBezTo>
                  <a:cubicBezTo>
                    <a:pt x="25" y="160"/>
                    <a:pt x="25" y="160"/>
                    <a:pt x="25" y="160"/>
                  </a:cubicBezTo>
                  <a:cubicBezTo>
                    <a:pt x="28" y="160"/>
                    <a:pt x="28" y="160"/>
                    <a:pt x="28" y="160"/>
                  </a:cubicBezTo>
                  <a:cubicBezTo>
                    <a:pt x="46" y="160"/>
                    <a:pt x="46" y="160"/>
                    <a:pt x="46" y="160"/>
                  </a:cubicBezTo>
                  <a:cubicBezTo>
                    <a:pt x="48" y="160"/>
                    <a:pt x="52" y="160"/>
                    <a:pt x="52" y="157"/>
                  </a:cubicBezTo>
                  <a:cubicBezTo>
                    <a:pt x="52" y="156"/>
                    <a:pt x="51" y="154"/>
                    <a:pt x="49" y="154"/>
                  </a:cubicBezTo>
                  <a:cubicBezTo>
                    <a:pt x="39" y="153"/>
                    <a:pt x="39" y="153"/>
                    <a:pt x="39" y="153"/>
                  </a:cubicBezTo>
                  <a:cubicBezTo>
                    <a:pt x="35" y="152"/>
                    <a:pt x="32" y="148"/>
                    <a:pt x="32" y="131"/>
                  </a:cubicBezTo>
                  <a:cubicBezTo>
                    <a:pt x="32" y="131"/>
                    <a:pt x="30" y="45"/>
                    <a:pt x="29" y="37"/>
                  </a:cubicBezTo>
                  <a:cubicBezTo>
                    <a:pt x="34" y="43"/>
                    <a:pt x="80" y="93"/>
                    <a:pt x="80" y="93"/>
                  </a:cubicBezTo>
                  <a:cubicBezTo>
                    <a:pt x="102" y="117"/>
                    <a:pt x="131" y="146"/>
                    <a:pt x="133" y="148"/>
                  </a:cubicBezTo>
                  <a:cubicBezTo>
                    <a:pt x="145" y="160"/>
                    <a:pt x="147" y="162"/>
                    <a:pt x="149" y="162"/>
                  </a:cubicBezTo>
                  <a:cubicBezTo>
                    <a:pt x="152" y="162"/>
                    <a:pt x="153" y="159"/>
                    <a:pt x="153" y="146"/>
                  </a:cubicBezTo>
                  <a:cubicBezTo>
                    <a:pt x="153" y="146"/>
                    <a:pt x="153" y="26"/>
                    <a:pt x="153" y="26"/>
                  </a:cubicBezTo>
                  <a:cubicBezTo>
                    <a:pt x="153" y="13"/>
                    <a:pt x="154" y="10"/>
                    <a:pt x="159" y="9"/>
                  </a:cubicBezTo>
                  <a:cubicBezTo>
                    <a:pt x="159" y="9"/>
                    <a:pt x="164" y="9"/>
                    <a:pt x="164" y="9"/>
                  </a:cubicBezTo>
                  <a:cubicBezTo>
                    <a:pt x="167" y="9"/>
                    <a:pt x="168" y="7"/>
                    <a:pt x="168" y="6"/>
                  </a:cubicBezTo>
                  <a:cubicBezTo>
                    <a:pt x="168" y="3"/>
                    <a:pt x="164" y="3"/>
                    <a:pt x="163" y="3"/>
                  </a:cubicBezTo>
                  <a:cubicBezTo>
                    <a:pt x="149" y="3"/>
                    <a:pt x="149" y="3"/>
                    <a:pt x="149" y="3"/>
                  </a:cubicBezTo>
                  <a:cubicBezTo>
                    <a:pt x="145" y="3"/>
                    <a:pt x="145" y="3"/>
                    <a:pt x="145" y="3"/>
                  </a:cubicBezTo>
                  <a:cubicBezTo>
                    <a:pt x="141" y="3"/>
                    <a:pt x="141" y="3"/>
                    <a:pt x="141" y="3"/>
                  </a:cubicBezTo>
                  <a:cubicBezTo>
                    <a:pt x="124" y="3"/>
                    <a:pt x="124" y="3"/>
                    <a:pt x="124" y="3"/>
                  </a:cubicBezTo>
                  <a:cubicBezTo>
                    <a:pt x="122" y="3"/>
                    <a:pt x="118" y="3"/>
                    <a:pt x="118" y="6"/>
                  </a:cubicBezTo>
                  <a:cubicBezTo>
                    <a:pt x="118" y="8"/>
                    <a:pt x="119" y="9"/>
                    <a:pt x="121" y="9"/>
                  </a:cubicBezTo>
                  <a:cubicBezTo>
                    <a:pt x="131" y="10"/>
                    <a:pt x="131" y="10"/>
                    <a:pt x="131" y="10"/>
                  </a:cubicBezTo>
                  <a:cubicBezTo>
                    <a:pt x="136" y="11"/>
                    <a:pt x="138" y="14"/>
                    <a:pt x="138" y="28"/>
                  </a:cubicBezTo>
                  <a:cubicBezTo>
                    <a:pt x="138" y="28"/>
                    <a:pt x="140" y="108"/>
                    <a:pt x="140" y="127"/>
                  </a:cubicBezTo>
                  <a:cubicBezTo>
                    <a:pt x="136" y="123"/>
                    <a:pt x="125" y="111"/>
                    <a:pt x="125" y="111"/>
                  </a:cubicBezTo>
                  <a:cubicBezTo>
                    <a:pt x="94" y="77"/>
                    <a:pt x="94" y="77"/>
                    <a:pt x="94" y="77"/>
                  </a:cubicBezTo>
                  <a:cubicBezTo>
                    <a:pt x="27" y="5"/>
                    <a:pt x="27" y="5"/>
                    <a:pt x="27" y="5"/>
                  </a:cubicBezTo>
                  <a:cubicBezTo>
                    <a:pt x="24" y="2"/>
                    <a:pt x="22" y="0"/>
                    <a:pt x="21" y="0"/>
                  </a:cubicBezTo>
                  <a:cubicBezTo>
                    <a:pt x="17" y="0"/>
                    <a:pt x="17" y="4"/>
                    <a:pt x="17" y="1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03" name="Freeform 11">
              <a:extLst>
                <a:ext uri="{FF2B5EF4-FFF2-40B4-BE49-F238E27FC236}">
                  <a16:creationId xmlns:a16="http://schemas.microsoft.com/office/drawing/2014/main" id="{39F93875-8DCC-4364-BCAD-87D1A0395F1A}"/>
                </a:ext>
              </a:extLst>
            </p:cNvPr>
            <p:cNvSpPr>
              <a:spLocks/>
            </p:cNvSpPr>
            <p:nvPr userDrawn="1"/>
          </p:nvSpPr>
          <p:spPr bwMode="auto">
            <a:xfrm>
              <a:off x="3686" y="2465"/>
              <a:ext cx="38" cy="107"/>
            </a:xfrm>
            <a:custGeom>
              <a:avLst/>
              <a:gdLst>
                <a:gd name="T0" fmla="*/ 29 w 56"/>
                <a:gd name="T1" fmla="*/ 0 h 157"/>
                <a:gd name="T2" fmla="*/ 26 w 56"/>
                <a:gd name="T3" fmla="*/ 0 h 157"/>
                <a:gd name="T4" fmla="*/ 23 w 56"/>
                <a:gd name="T5" fmla="*/ 0 h 157"/>
                <a:gd name="T6" fmla="*/ 5 w 56"/>
                <a:gd name="T7" fmla="*/ 0 h 157"/>
                <a:gd name="T8" fmla="*/ 0 w 56"/>
                <a:gd name="T9" fmla="*/ 3 h 157"/>
                <a:gd name="T10" fmla="*/ 4 w 56"/>
                <a:gd name="T11" fmla="*/ 6 h 157"/>
                <a:gd name="T12" fmla="*/ 10 w 56"/>
                <a:gd name="T13" fmla="*/ 6 h 157"/>
                <a:gd name="T14" fmla="*/ 15 w 56"/>
                <a:gd name="T15" fmla="*/ 16 h 157"/>
                <a:gd name="T16" fmla="*/ 16 w 56"/>
                <a:gd name="T17" fmla="*/ 60 h 157"/>
                <a:gd name="T18" fmla="*/ 16 w 56"/>
                <a:gd name="T19" fmla="*/ 96 h 157"/>
                <a:gd name="T20" fmla="*/ 15 w 56"/>
                <a:gd name="T21" fmla="*/ 141 h 157"/>
                <a:gd name="T22" fmla="*/ 10 w 56"/>
                <a:gd name="T23" fmla="*/ 150 h 157"/>
                <a:gd name="T24" fmla="*/ 4 w 56"/>
                <a:gd name="T25" fmla="*/ 151 h 157"/>
                <a:gd name="T26" fmla="*/ 1 w 56"/>
                <a:gd name="T27" fmla="*/ 154 h 157"/>
                <a:gd name="T28" fmla="*/ 6 w 56"/>
                <a:gd name="T29" fmla="*/ 157 h 157"/>
                <a:gd name="T30" fmla="*/ 22 w 56"/>
                <a:gd name="T31" fmla="*/ 157 h 157"/>
                <a:gd name="T32" fmla="*/ 26 w 56"/>
                <a:gd name="T33" fmla="*/ 157 h 157"/>
                <a:gd name="T34" fmla="*/ 28 w 56"/>
                <a:gd name="T35" fmla="*/ 157 h 157"/>
                <a:gd name="T36" fmla="*/ 51 w 56"/>
                <a:gd name="T37" fmla="*/ 157 h 157"/>
                <a:gd name="T38" fmla="*/ 56 w 56"/>
                <a:gd name="T39" fmla="*/ 154 h 157"/>
                <a:gd name="T40" fmla="*/ 53 w 56"/>
                <a:gd name="T41" fmla="*/ 151 h 157"/>
                <a:gd name="T42" fmla="*/ 44 w 56"/>
                <a:gd name="T43" fmla="*/ 150 h 157"/>
                <a:gd name="T44" fmla="*/ 37 w 56"/>
                <a:gd name="T45" fmla="*/ 141 h 157"/>
                <a:gd name="T46" fmla="*/ 36 w 56"/>
                <a:gd name="T47" fmla="*/ 96 h 157"/>
                <a:gd name="T48" fmla="*/ 36 w 56"/>
                <a:gd name="T49" fmla="*/ 60 h 157"/>
                <a:gd name="T50" fmla="*/ 36 w 56"/>
                <a:gd name="T51" fmla="*/ 16 h 157"/>
                <a:gd name="T52" fmla="*/ 43 w 56"/>
                <a:gd name="T53" fmla="*/ 6 h 157"/>
                <a:gd name="T54" fmla="*/ 47 w 56"/>
                <a:gd name="T55" fmla="*/ 6 h 157"/>
                <a:gd name="T56" fmla="*/ 51 w 56"/>
                <a:gd name="T57" fmla="*/ 3 h 157"/>
                <a:gd name="T58" fmla="*/ 46 w 56"/>
                <a:gd name="T59" fmla="*/ 0 h 157"/>
                <a:gd name="T60" fmla="*/ 29 w 56"/>
                <a:gd name="T61"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6" h="157">
                  <a:moveTo>
                    <a:pt x="29" y="0"/>
                  </a:moveTo>
                  <a:cubicBezTo>
                    <a:pt x="26" y="0"/>
                    <a:pt x="26" y="0"/>
                    <a:pt x="26" y="0"/>
                  </a:cubicBezTo>
                  <a:cubicBezTo>
                    <a:pt x="23" y="0"/>
                    <a:pt x="23" y="0"/>
                    <a:pt x="23" y="0"/>
                  </a:cubicBezTo>
                  <a:cubicBezTo>
                    <a:pt x="5" y="0"/>
                    <a:pt x="5" y="0"/>
                    <a:pt x="5" y="0"/>
                  </a:cubicBezTo>
                  <a:cubicBezTo>
                    <a:pt x="4" y="0"/>
                    <a:pt x="0" y="0"/>
                    <a:pt x="0" y="3"/>
                  </a:cubicBezTo>
                  <a:cubicBezTo>
                    <a:pt x="0" y="4"/>
                    <a:pt x="2" y="6"/>
                    <a:pt x="4" y="6"/>
                  </a:cubicBezTo>
                  <a:cubicBezTo>
                    <a:pt x="10" y="6"/>
                    <a:pt x="10" y="6"/>
                    <a:pt x="10" y="6"/>
                  </a:cubicBezTo>
                  <a:cubicBezTo>
                    <a:pt x="13" y="7"/>
                    <a:pt x="15" y="9"/>
                    <a:pt x="15" y="16"/>
                  </a:cubicBezTo>
                  <a:cubicBezTo>
                    <a:pt x="15" y="16"/>
                    <a:pt x="16" y="60"/>
                    <a:pt x="16" y="60"/>
                  </a:cubicBezTo>
                  <a:cubicBezTo>
                    <a:pt x="16" y="96"/>
                    <a:pt x="16" y="96"/>
                    <a:pt x="16" y="96"/>
                  </a:cubicBezTo>
                  <a:cubicBezTo>
                    <a:pt x="16" y="116"/>
                    <a:pt x="16" y="132"/>
                    <a:pt x="15" y="141"/>
                  </a:cubicBezTo>
                  <a:cubicBezTo>
                    <a:pt x="14" y="147"/>
                    <a:pt x="13" y="150"/>
                    <a:pt x="10" y="150"/>
                  </a:cubicBezTo>
                  <a:cubicBezTo>
                    <a:pt x="10" y="150"/>
                    <a:pt x="4" y="151"/>
                    <a:pt x="4" y="151"/>
                  </a:cubicBezTo>
                  <a:cubicBezTo>
                    <a:pt x="2" y="151"/>
                    <a:pt x="1" y="153"/>
                    <a:pt x="1" y="154"/>
                  </a:cubicBezTo>
                  <a:cubicBezTo>
                    <a:pt x="1" y="157"/>
                    <a:pt x="5" y="157"/>
                    <a:pt x="6" y="157"/>
                  </a:cubicBezTo>
                  <a:cubicBezTo>
                    <a:pt x="22" y="157"/>
                    <a:pt x="22" y="157"/>
                    <a:pt x="22" y="157"/>
                  </a:cubicBezTo>
                  <a:cubicBezTo>
                    <a:pt x="26" y="157"/>
                    <a:pt x="26" y="157"/>
                    <a:pt x="26" y="157"/>
                  </a:cubicBezTo>
                  <a:cubicBezTo>
                    <a:pt x="28" y="157"/>
                    <a:pt x="28" y="157"/>
                    <a:pt x="28" y="157"/>
                  </a:cubicBezTo>
                  <a:cubicBezTo>
                    <a:pt x="51" y="157"/>
                    <a:pt x="51" y="157"/>
                    <a:pt x="51" y="157"/>
                  </a:cubicBezTo>
                  <a:cubicBezTo>
                    <a:pt x="55" y="157"/>
                    <a:pt x="56" y="155"/>
                    <a:pt x="56" y="154"/>
                  </a:cubicBezTo>
                  <a:cubicBezTo>
                    <a:pt x="56" y="153"/>
                    <a:pt x="55" y="151"/>
                    <a:pt x="53" y="151"/>
                  </a:cubicBezTo>
                  <a:cubicBezTo>
                    <a:pt x="44" y="150"/>
                    <a:pt x="44" y="150"/>
                    <a:pt x="44" y="150"/>
                  </a:cubicBezTo>
                  <a:cubicBezTo>
                    <a:pt x="39" y="150"/>
                    <a:pt x="38" y="147"/>
                    <a:pt x="37" y="141"/>
                  </a:cubicBezTo>
                  <a:cubicBezTo>
                    <a:pt x="36" y="132"/>
                    <a:pt x="36" y="116"/>
                    <a:pt x="36" y="96"/>
                  </a:cubicBezTo>
                  <a:cubicBezTo>
                    <a:pt x="36" y="60"/>
                    <a:pt x="36" y="60"/>
                    <a:pt x="36" y="60"/>
                  </a:cubicBezTo>
                  <a:cubicBezTo>
                    <a:pt x="36" y="16"/>
                    <a:pt x="36" y="16"/>
                    <a:pt x="36" y="16"/>
                  </a:cubicBezTo>
                  <a:cubicBezTo>
                    <a:pt x="37" y="10"/>
                    <a:pt x="38" y="7"/>
                    <a:pt x="43" y="6"/>
                  </a:cubicBezTo>
                  <a:cubicBezTo>
                    <a:pt x="43" y="6"/>
                    <a:pt x="47" y="6"/>
                    <a:pt x="47" y="6"/>
                  </a:cubicBezTo>
                  <a:cubicBezTo>
                    <a:pt x="49" y="6"/>
                    <a:pt x="51" y="4"/>
                    <a:pt x="51" y="3"/>
                  </a:cubicBezTo>
                  <a:cubicBezTo>
                    <a:pt x="51" y="0"/>
                    <a:pt x="47" y="0"/>
                    <a:pt x="46" y="0"/>
                  </a:cubicBez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04" name="Freeform 12">
              <a:extLst>
                <a:ext uri="{FF2B5EF4-FFF2-40B4-BE49-F238E27FC236}">
                  <a16:creationId xmlns:a16="http://schemas.microsoft.com/office/drawing/2014/main" id="{B8A0F650-D849-4B73-9146-7E4514209561}"/>
                </a:ext>
              </a:extLst>
            </p:cNvPr>
            <p:cNvSpPr>
              <a:spLocks/>
            </p:cNvSpPr>
            <p:nvPr userDrawn="1"/>
          </p:nvSpPr>
          <p:spPr bwMode="auto">
            <a:xfrm>
              <a:off x="3730" y="2465"/>
              <a:ext cx="112" cy="109"/>
            </a:xfrm>
            <a:custGeom>
              <a:avLst/>
              <a:gdLst>
                <a:gd name="T0" fmla="*/ 148 w 166"/>
                <a:gd name="T1" fmla="*/ 0 h 160"/>
                <a:gd name="T2" fmla="*/ 145 w 166"/>
                <a:gd name="T3" fmla="*/ 0 h 160"/>
                <a:gd name="T4" fmla="*/ 140 w 166"/>
                <a:gd name="T5" fmla="*/ 0 h 160"/>
                <a:gd name="T6" fmla="*/ 125 w 166"/>
                <a:gd name="T7" fmla="*/ 0 h 160"/>
                <a:gd name="T8" fmla="*/ 119 w 166"/>
                <a:gd name="T9" fmla="*/ 3 h 160"/>
                <a:gd name="T10" fmla="*/ 123 w 166"/>
                <a:gd name="T11" fmla="*/ 6 h 160"/>
                <a:gd name="T12" fmla="*/ 130 w 166"/>
                <a:gd name="T13" fmla="*/ 6 h 160"/>
                <a:gd name="T14" fmla="*/ 131 w 166"/>
                <a:gd name="T15" fmla="*/ 10 h 160"/>
                <a:gd name="T16" fmla="*/ 130 w 166"/>
                <a:gd name="T17" fmla="*/ 17 h 160"/>
                <a:gd name="T18" fmla="*/ 88 w 166"/>
                <a:gd name="T19" fmla="*/ 127 h 160"/>
                <a:gd name="T20" fmla="*/ 50 w 166"/>
                <a:gd name="T21" fmla="*/ 26 h 160"/>
                <a:gd name="T22" fmla="*/ 44 w 166"/>
                <a:gd name="T23" fmla="*/ 9 h 160"/>
                <a:gd name="T24" fmla="*/ 46 w 166"/>
                <a:gd name="T25" fmla="*/ 7 h 160"/>
                <a:gd name="T26" fmla="*/ 53 w 166"/>
                <a:gd name="T27" fmla="*/ 6 h 160"/>
                <a:gd name="T28" fmla="*/ 57 w 166"/>
                <a:gd name="T29" fmla="*/ 3 h 160"/>
                <a:gd name="T30" fmla="*/ 50 w 166"/>
                <a:gd name="T31" fmla="*/ 0 h 160"/>
                <a:gd name="T32" fmla="*/ 35 w 166"/>
                <a:gd name="T33" fmla="*/ 0 h 160"/>
                <a:gd name="T34" fmla="*/ 31 w 166"/>
                <a:gd name="T35" fmla="*/ 0 h 160"/>
                <a:gd name="T36" fmla="*/ 26 w 166"/>
                <a:gd name="T37" fmla="*/ 0 h 160"/>
                <a:gd name="T38" fmla="*/ 7 w 166"/>
                <a:gd name="T39" fmla="*/ 0 h 160"/>
                <a:gd name="T40" fmla="*/ 0 w 166"/>
                <a:gd name="T41" fmla="*/ 3 h 160"/>
                <a:gd name="T42" fmla="*/ 3 w 166"/>
                <a:gd name="T43" fmla="*/ 6 h 160"/>
                <a:gd name="T44" fmla="*/ 10 w 166"/>
                <a:gd name="T45" fmla="*/ 6 h 160"/>
                <a:gd name="T46" fmla="*/ 24 w 166"/>
                <a:gd name="T47" fmla="*/ 21 h 160"/>
                <a:gd name="T48" fmla="*/ 75 w 166"/>
                <a:gd name="T49" fmla="*/ 148 h 160"/>
                <a:gd name="T50" fmla="*/ 83 w 166"/>
                <a:gd name="T51" fmla="*/ 160 h 160"/>
                <a:gd name="T52" fmla="*/ 89 w 166"/>
                <a:gd name="T53" fmla="*/ 151 h 160"/>
                <a:gd name="T54" fmla="*/ 93 w 166"/>
                <a:gd name="T55" fmla="*/ 144 h 160"/>
                <a:gd name="T56" fmla="*/ 118 w 166"/>
                <a:gd name="T57" fmla="*/ 84 h 160"/>
                <a:gd name="T58" fmla="*/ 130 w 166"/>
                <a:gd name="T59" fmla="*/ 55 h 160"/>
                <a:gd name="T60" fmla="*/ 142 w 166"/>
                <a:gd name="T61" fmla="*/ 26 h 160"/>
                <a:gd name="T62" fmla="*/ 153 w 166"/>
                <a:gd name="T63" fmla="*/ 8 h 160"/>
                <a:gd name="T64" fmla="*/ 162 w 166"/>
                <a:gd name="T65" fmla="*/ 6 h 160"/>
                <a:gd name="T66" fmla="*/ 166 w 166"/>
                <a:gd name="T67" fmla="*/ 3 h 160"/>
                <a:gd name="T68" fmla="*/ 161 w 166"/>
                <a:gd name="T69" fmla="*/ 0 h 160"/>
                <a:gd name="T70" fmla="*/ 148 w 166"/>
                <a:gd name="T71"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6" h="160">
                  <a:moveTo>
                    <a:pt x="148" y="0"/>
                  </a:moveTo>
                  <a:cubicBezTo>
                    <a:pt x="145" y="0"/>
                    <a:pt x="145" y="0"/>
                    <a:pt x="145" y="0"/>
                  </a:cubicBezTo>
                  <a:cubicBezTo>
                    <a:pt x="140" y="0"/>
                    <a:pt x="140" y="0"/>
                    <a:pt x="140" y="0"/>
                  </a:cubicBezTo>
                  <a:cubicBezTo>
                    <a:pt x="125" y="0"/>
                    <a:pt x="125" y="0"/>
                    <a:pt x="125" y="0"/>
                  </a:cubicBezTo>
                  <a:cubicBezTo>
                    <a:pt x="123" y="0"/>
                    <a:pt x="119" y="0"/>
                    <a:pt x="119" y="3"/>
                  </a:cubicBezTo>
                  <a:cubicBezTo>
                    <a:pt x="119" y="4"/>
                    <a:pt x="119" y="6"/>
                    <a:pt x="123" y="6"/>
                  </a:cubicBezTo>
                  <a:cubicBezTo>
                    <a:pt x="130" y="6"/>
                    <a:pt x="130" y="6"/>
                    <a:pt x="130" y="6"/>
                  </a:cubicBezTo>
                  <a:cubicBezTo>
                    <a:pt x="131" y="7"/>
                    <a:pt x="131" y="9"/>
                    <a:pt x="131" y="10"/>
                  </a:cubicBezTo>
                  <a:cubicBezTo>
                    <a:pt x="130" y="17"/>
                    <a:pt x="130" y="17"/>
                    <a:pt x="130" y="17"/>
                  </a:cubicBezTo>
                  <a:cubicBezTo>
                    <a:pt x="126" y="30"/>
                    <a:pt x="100" y="97"/>
                    <a:pt x="88" y="127"/>
                  </a:cubicBezTo>
                  <a:cubicBezTo>
                    <a:pt x="85" y="120"/>
                    <a:pt x="50" y="26"/>
                    <a:pt x="50" y="26"/>
                  </a:cubicBezTo>
                  <a:cubicBezTo>
                    <a:pt x="47" y="18"/>
                    <a:pt x="44" y="12"/>
                    <a:pt x="44" y="9"/>
                  </a:cubicBezTo>
                  <a:cubicBezTo>
                    <a:pt x="44" y="8"/>
                    <a:pt x="45" y="7"/>
                    <a:pt x="46" y="7"/>
                  </a:cubicBezTo>
                  <a:cubicBezTo>
                    <a:pt x="53" y="6"/>
                    <a:pt x="53" y="6"/>
                    <a:pt x="53" y="6"/>
                  </a:cubicBezTo>
                  <a:cubicBezTo>
                    <a:pt x="56" y="6"/>
                    <a:pt x="57" y="4"/>
                    <a:pt x="57" y="3"/>
                  </a:cubicBezTo>
                  <a:cubicBezTo>
                    <a:pt x="57" y="0"/>
                    <a:pt x="52" y="0"/>
                    <a:pt x="50" y="0"/>
                  </a:cubicBezTo>
                  <a:cubicBezTo>
                    <a:pt x="35" y="0"/>
                    <a:pt x="35" y="0"/>
                    <a:pt x="35" y="0"/>
                  </a:cubicBezTo>
                  <a:cubicBezTo>
                    <a:pt x="31" y="0"/>
                    <a:pt x="31" y="0"/>
                    <a:pt x="31" y="0"/>
                  </a:cubicBezTo>
                  <a:cubicBezTo>
                    <a:pt x="26" y="0"/>
                    <a:pt x="26" y="0"/>
                    <a:pt x="26" y="0"/>
                  </a:cubicBezTo>
                  <a:cubicBezTo>
                    <a:pt x="7" y="0"/>
                    <a:pt x="7" y="0"/>
                    <a:pt x="7" y="0"/>
                  </a:cubicBezTo>
                  <a:cubicBezTo>
                    <a:pt x="4" y="0"/>
                    <a:pt x="0" y="0"/>
                    <a:pt x="0" y="3"/>
                  </a:cubicBezTo>
                  <a:cubicBezTo>
                    <a:pt x="0" y="4"/>
                    <a:pt x="1" y="6"/>
                    <a:pt x="3" y="6"/>
                  </a:cubicBezTo>
                  <a:cubicBezTo>
                    <a:pt x="10" y="6"/>
                    <a:pt x="10" y="6"/>
                    <a:pt x="10" y="6"/>
                  </a:cubicBezTo>
                  <a:cubicBezTo>
                    <a:pt x="17" y="8"/>
                    <a:pt x="20" y="10"/>
                    <a:pt x="24" y="21"/>
                  </a:cubicBezTo>
                  <a:cubicBezTo>
                    <a:pt x="75" y="148"/>
                    <a:pt x="75" y="148"/>
                    <a:pt x="75" y="148"/>
                  </a:cubicBezTo>
                  <a:cubicBezTo>
                    <a:pt x="78" y="157"/>
                    <a:pt x="80" y="160"/>
                    <a:pt x="83" y="160"/>
                  </a:cubicBezTo>
                  <a:cubicBezTo>
                    <a:pt x="86" y="160"/>
                    <a:pt x="86" y="158"/>
                    <a:pt x="89" y="151"/>
                  </a:cubicBezTo>
                  <a:cubicBezTo>
                    <a:pt x="93" y="144"/>
                    <a:pt x="93" y="144"/>
                    <a:pt x="93" y="144"/>
                  </a:cubicBezTo>
                  <a:cubicBezTo>
                    <a:pt x="118" y="84"/>
                    <a:pt x="118" y="84"/>
                    <a:pt x="118" y="84"/>
                  </a:cubicBezTo>
                  <a:cubicBezTo>
                    <a:pt x="130" y="55"/>
                    <a:pt x="130" y="55"/>
                    <a:pt x="130" y="55"/>
                  </a:cubicBezTo>
                  <a:cubicBezTo>
                    <a:pt x="142" y="26"/>
                    <a:pt x="142" y="26"/>
                    <a:pt x="142" y="26"/>
                  </a:cubicBezTo>
                  <a:cubicBezTo>
                    <a:pt x="148" y="13"/>
                    <a:pt x="151" y="9"/>
                    <a:pt x="153" y="8"/>
                  </a:cubicBezTo>
                  <a:cubicBezTo>
                    <a:pt x="156" y="6"/>
                    <a:pt x="160" y="6"/>
                    <a:pt x="162" y="6"/>
                  </a:cubicBezTo>
                  <a:cubicBezTo>
                    <a:pt x="165" y="6"/>
                    <a:pt x="166" y="4"/>
                    <a:pt x="166" y="3"/>
                  </a:cubicBezTo>
                  <a:cubicBezTo>
                    <a:pt x="166" y="1"/>
                    <a:pt x="164" y="0"/>
                    <a:pt x="161" y="0"/>
                  </a:cubicBezTo>
                  <a:lnTo>
                    <a:pt x="14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05" name="Freeform 13">
              <a:extLst>
                <a:ext uri="{FF2B5EF4-FFF2-40B4-BE49-F238E27FC236}">
                  <a16:creationId xmlns:a16="http://schemas.microsoft.com/office/drawing/2014/main" id="{696C0D3B-E372-4329-A827-83F393655A81}"/>
                </a:ext>
              </a:extLst>
            </p:cNvPr>
            <p:cNvSpPr>
              <a:spLocks/>
            </p:cNvSpPr>
            <p:nvPr userDrawn="1"/>
          </p:nvSpPr>
          <p:spPr bwMode="auto">
            <a:xfrm>
              <a:off x="3848" y="2464"/>
              <a:ext cx="64" cy="108"/>
            </a:xfrm>
            <a:custGeom>
              <a:avLst/>
              <a:gdLst>
                <a:gd name="T0" fmla="*/ 84 w 94"/>
                <a:gd name="T1" fmla="*/ 1 h 160"/>
                <a:gd name="T2" fmla="*/ 83 w 94"/>
                <a:gd name="T3" fmla="*/ 1 h 160"/>
                <a:gd name="T4" fmla="*/ 75 w 94"/>
                <a:gd name="T5" fmla="*/ 2 h 160"/>
                <a:gd name="T6" fmla="*/ 28 w 94"/>
                <a:gd name="T7" fmla="*/ 2 h 160"/>
                <a:gd name="T8" fmla="*/ 26 w 94"/>
                <a:gd name="T9" fmla="*/ 2 h 160"/>
                <a:gd name="T10" fmla="*/ 5 w 94"/>
                <a:gd name="T11" fmla="*/ 2 h 160"/>
                <a:gd name="T12" fmla="*/ 0 w 94"/>
                <a:gd name="T13" fmla="*/ 5 h 160"/>
                <a:gd name="T14" fmla="*/ 4 w 94"/>
                <a:gd name="T15" fmla="*/ 8 h 160"/>
                <a:gd name="T16" fmla="*/ 10 w 94"/>
                <a:gd name="T17" fmla="*/ 8 h 160"/>
                <a:gd name="T18" fmla="*/ 18 w 94"/>
                <a:gd name="T19" fmla="*/ 18 h 160"/>
                <a:gd name="T20" fmla="*/ 18 w 94"/>
                <a:gd name="T21" fmla="*/ 62 h 160"/>
                <a:gd name="T22" fmla="*/ 18 w 94"/>
                <a:gd name="T23" fmla="*/ 98 h 160"/>
                <a:gd name="T24" fmla="*/ 17 w 94"/>
                <a:gd name="T25" fmla="*/ 143 h 160"/>
                <a:gd name="T26" fmla="*/ 12 w 94"/>
                <a:gd name="T27" fmla="*/ 152 h 160"/>
                <a:gd name="T28" fmla="*/ 7 w 94"/>
                <a:gd name="T29" fmla="*/ 153 h 160"/>
                <a:gd name="T30" fmla="*/ 3 w 94"/>
                <a:gd name="T31" fmla="*/ 156 h 160"/>
                <a:gd name="T32" fmla="*/ 8 w 94"/>
                <a:gd name="T33" fmla="*/ 159 h 160"/>
                <a:gd name="T34" fmla="*/ 25 w 94"/>
                <a:gd name="T35" fmla="*/ 159 h 160"/>
                <a:gd name="T36" fmla="*/ 28 w 94"/>
                <a:gd name="T37" fmla="*/ 159 h 160"/>
                <a:gd name="T38" fmla="*/ 36 w 94"/>
                <a:gd name="T39" fmla="*/ 159 h 160"/>
                <a:gd name="T40" fmla="*/ 79 w 94"/>
                <a:gd name="T41" fmla="*/ 160 h 160"/>
                <a:gd name="T42" fmla="*/ 91 w 94"/>
                <a:gd name="T43" fmla="*/ 153 h 160"/>
                <a:gd name="T44" fmla="*/ 94 w 94"/>
                <a:gd name="T45" fmla="*/ 133 h 160"/>
                <a:gd name="T46" fmla="*/ 91 w 94"/>
                <a:gd name="T47" fmla="*/ 129 h 160"/>
                <a:gd name="T48" fmla="*/ 88 w 94"/>
                <a:gd name="T49" fmla="*/ 133 h 160"/>
                <a:gd name="T50" fmla="*/ 80 w 94"/>
                <a:gd name="T51" fmla="*/ 146 h 160"/>
                <a:gd name="T52" fmla="*/ 61 w 94"/>
                <a:gd name="T53" fmla="*/ 149 h 160"/>
                <a:gd name="T54" fmla="*/ 38 w 94"/>
                <a:gd name="T55" fmla="*/ 133 h 160"/>
                <a:gd name="T56" fmla="*/ 38 w 94"/>
                <a:gd name="T57" fmla="*/ 107 h 160"/>
                <a:gd name="T58" fmla="*/ 38 w 94"/>
                <a:gd name="T59" fmla="*/ 98 h 160"/>
                <a:gd name="T60" fmla="*/ 38 w 94"/>
                <a:gd name="T61" fmla="*/ 80 h 160"/>
                <a:gd name="T62" fmla="*/ 67 w 94"/>
                <a:gd name="T63" fmla="*/ 82 h 160"/>
                <a:gd name="T64" fmla="*/ 77 w 94"/>
                <a:gd name="T65" fmla="*/ 88 h 160"/>
                <a:gd name="T66" fmla="*/ 77 w 94"/>
                <a:gd name="T67" fmla="*/ 94 h 160"/>
                <a:gd name="T68" fmla="*/ 80 w 94"/>
                <a:gd name="T69" fmla="*/ 97 h 160"/>
                <a:gd name="T70" fmla="*/ 83 w 94"/>
                <a:gd name="T71" fmla="*/ 92 h 160"/>
                <a:gd name="T72" fmla="*/ 84 w 94"/>
                <a:gd name="T73" fmla="*/ 79 h 160"/>
                <a:gd name="T74" fmla="*/ 86 w 94"/>
                <a:gd name="T75" fmla="*/ 67 h 160"/>
                <a:gd name="T76" fmla="*/ 83 w 94"/>
                <a:gd name="T77" fmla="*/ 64 h 160"/>
                <a:gd name="T78" fmla="*/ 79 w 94"/>
                <a:gd name="T79" fmla="*/ 67 h 160"/>
                <a:gd name="T80" fmla="*/ 70 w 94"/>
                <a:gd name="T81" fmla="*/ 70 h 160"/>
                <a:gd name="T82" fmla="*/ 38 w 94"/>
                <a:gd name="T83" fmla="*/ 70 h 160"/>
                <a:gd name="T84" fmla="*/ 38 w 94"/>
                <a:gd name="T85" fmla="*/ 13 h 160"/>
                <a:gd name="T86" fmla="*/ 66 w 94"/>
                <a:gd name="T87" fmla="*/ 13 h 160"/>
                <a:gd name="T88" fmla="*/ 79 w 94"/>
                <a:gd name="T89" fmla="*/ 19 h 160"/>
                <a:gd name="T90" fmla="*/ 80 w 94"/>
                <a:gd name="T91" fmla="*/ 26 h 160"/>
                <a:gd name="T92" fmla="*/ 83 w 94"/>
                <a:gd name="T93" fmla="*/ 30 h 160"/>
                <a:gd name="T94" fmla="*/ 86 w 94"/>
                <a:gd name="T95" fmla="*/ 27 h 160"/>
                <a:gd name="T96" fmla="*/ 87 w 94"/>
                <a:gd name="T97" fmla="*/ 17 h 160"/>
                <a:gd name="T98" fmla="*/ 87 w 94"/>
                <a:gd name="T99" fmla="*/ 13 h 160"/>
                <a:gd name="T100" fmla="*/ 89 w 94"/>
                <a:gd name="T101" fmla="*/ 3 h 160"/>
                <a:gd name="T102" fmla="*/ 87 w 94"/>
                <a:gd name="T103" fmla="*/ 0 h 160"/>
                <a:gd name="T104" fmla="*/ 84 w 94"/>
                <a:gd name="T105" fmla="*/ 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4" h="160">
                  <a:moveTo>
                    <a:pt x="84" y="1"/>
                  </a:moveTo>
                  <a:cubicBezTo>
                    <a:pt x="83" y="1"/>
                    <a:pt x="83" y="1"/>
                    <a:pt x="83" y="1"/>
                  </a:cubicBezTo>
                  <a:cubicBezTo>
                    <a:pt x="75" y="2"/>
                    <a:pt x="75" y="2"/>
                    <a:pt x="75" y="2"/>
                  </a:cubicBezTo>
                  <a:cubicBezTo>
                    <a:pt x="75" y="2"/>
                    <a:pt x="28" y="2"/>
                    <a:pt x="28" y="2"/>
                  </a:cubicBezTo>
                  <a:cubicBezTo>
                    <a:pt x="26" y="2"/>
                    <a:pt x="26" y="2"/>
                    <a:pt x="26" y="2"/>
                  </a:cubicBezTo>
                  <a:cubicBezTo>
                    <a:pt x="5" y="2"/>
                    <a:pt x="5" y="2"/>
                    <a:pt x="5" y="2"/>
                  </a:cubicBezTo>
                  <a:cubicBezTo>
                    <a:pt x="4" y="2"/>
                    <a:pt x="0" y="2"/>
                    <a:pt x="0" y="5"/>
                  </a:cubicBezTo>
                  <a:cubicBezTo>
                    <a:pt x="0" y="6"/>
                    <a:pt x="2" y="8"/>
                    <a:pt x="4" y="8"/>
                  </a:cubicBezTo>
                  <a:cubicBezTo>
                    <a:pt x="10" y="8"/>
                    <a:pt x="10" y="8"/>
                    <a:pt x="10" y="8"/>
                  </a:cubicBezTo>
                  <a:cubicBezTo>
                    <a:pt x="16" y="9"/>
                    <a:pt x="17" y="12"/>
                    <a:pt x="18" y="18"/>
                  </a:cubicBezTo>
                  <a:cubicBezTo>
                    <a:pt x="18" y="18"/>
                    <a:pt x="18" y="62"/>
                    <a:pt x="18" y="62"/>
                  </a:cubicBezTo>
                  <a:cubicBezTo>
                    <a:pt x="18" y="98"/>
                    <a:pt x="18" y="98"/>
                    <a:pt x="18" y="98"/>
                  </a:cubicBezTo>
                  <a:cubicBezTo>
                    <a:pt x="18" y="118"/>
                    <a:pt x="18" y="134"/>
                    <a:pt x="17" y="143"/>
                  </a:cubicBezTo>
                  <a:cubicBezTo>
                    <a:pt x="16" y="149"/>
                    <a:pt x="15" y="152"/>
                    <a:pt x="12" y="152"/>
                  </a:cubicBezTo>
                  <a:cubicBezTo>
                    <a:pt x="12" y="152"/>
                    <a:pt x="7" y="153"/>
                    <a:pt x="7" y="153"/>
                  </a:cubicBezTo>
                  <a:cubicBezTo>
                    <a:pt x="4" y="153"/>
                    <a:pt x="3" y="155"/>
                    <a:pt x="3" y="156"/>
                  </a:cubicBezTo>
                  <a:cubicBezTo>
                    <a:pt x="3" y="159"/>
                    <a:pt x="7" y="159"/>
                    <a:pt x="8" y="159"/>
                  </a:cubicBezTo>
                  <a:cubicBezTo>
                    <a:pt x="25" y="159"/>
                    <a:pt x="25" y="159"/>
                    <a:pt x="25" y="159"/>
                  </a:cubicBezTo>
                  <a:cubicBezTo>
                    <a:pt x="28" y="159"/>
                    <a:pt x="28" y="159"/>
                    <a:pt x="28" y="159"/>
                  </a:cubicBezTo>
                  <a:cubicBezTo>
                    <a:pt x="36" y="159"/>
                    <a:pt x="36" y="159"/>
                    <a:pt x="36" y="159"/>
                  </a:cubicBezTo>
                  <a:cubicBezTo>
                    <a:pt x="79" y="160"/>
                    <a:pt x="79" y="160"/>
                    <a:pt x="79" y="160"/>
                  </a:cubicBezTo>
                  <a:cubicBezTo>
                    <a:pt x="87" y="160"/>
                    <a:pt x="90" y="160"/>
                    <a:pt x="91" y="153"/>
                  </a:cubicBezTo>
                  <a:cubicBezTo>
                    <a:pt x="92" y="149"/>
                    <a:pt x="94" y="135"/>
                    <a:pt x="94" y="133"/>
                  </a:cubicBezTo>
                  <a:cubicBezTo>
                    <a:pt x="94" y="132"/>
                    <a:pt x="94" y="129"/>
                    <a:pt x="91" y="129"/>
                  </a:cubicBezTo>
                  <a:cubicBezTo>
                    <a:pt x="89" y="129"/>
                    <a:pt x="88" y="131"/>
                    <a:pt x="88" y="133"/>
                  </a:cubicBezTo>
                  <a:cubicBezTo>
                    <a:pt x="86" y="141"/>
                    <a:pt x="84" y="144"/>
                    <a:pt x="80" y="146"/>
                  </a:cubicBezTo>
                  <a:cubicBezTo>
                    <a:pt x="75" y="149"/>
                    <a:pt x="66" y="149"/>
                    <a:pt x="61" y="149"/>
                  </a:cubicBezTo>
                  <a:cubicBezTo>
                    <a:pt x="41" y="149"/>
                    <a:pt x="39" y="146"/>
                    <a:pt x="38" y="133"/>
                  </a:cubicBezTo>
                  <a:cubicBezTo>
                    <a:pt x="38" y="107"/>
                    <a:pt x="38" y="107"/>
                    <a:pt x="38" y="107"/>
                  </a:cubicBezTo>
                  <a:cubicBezTo>
                    <a:pt x="38" y="98"/>
                    <a:pt x="38" y="98"/>
                    <a:pt x="38" y="98"/>
                  </a:cubicBezTo>
                  <a:cubicBezTo>
                    <a:pt x="38" y="80"/>
                    <a:pt x="38" y="80"/>
                    <a:pt x="38" y="80"/>
                  </a:cubicBezTo>
                  <a:cubicBezTo>
                    <a:pt x="38" y="81"/>
                    <a:pt x="67" y="82"/>
                    <a:pt x="67" y="82"/>
                  </a:cubicBezTo>
                  <a:cubicBezTo>
                    <a:pt x="75" y="82"/>
                    <a:pt x="76" y="86"/>
                    <a:pt x="77" y="88"/>
                  </a:cubicBezTo>
                  <a:cubicBezTo>
                    <a:pt x="77" y="94"/>
                    <a:pt x="77" y="94"/>
                    <a:pt x="77" y="94"/>
                  </a:cubicBezTo>
                  <a:cubicBezTo>
                    <a:pt x="77" y="96"/>
                    <a:pt x="79" y="97"/>
                    <a:pt x="80" y="97"/>
                  </a:cubicBezTo>
                  <a:cubicBezTo>
                    <a:pt x="83" y="97"/>
                    <a:pt x="83" y="94"/>
                    <a:pt x="83" y="92"/>
                  </a:cubicBezTo>
                  <a:cubicBezTo>
                    <a:pt x="84" y="79"/>
                    <a:pt x="84" y="79"/>
                    <a:pt x="84" y="79"/>
                  </a:cubicBezTo>
                  <a:cubicBezTo>
                    <a:pt x="84" y="79"/>
                    <a:pt x="86" y="67"/>
                    <a:pt x="86" y="67"/>
                  </a:cubicBezTo>
                  <a:cubicBezTo>
                    <a:pt x="86" y="64"/>
                    <a:pt x="84" y="64"/>
                    <a:pt x="83" y="64"/>
                  </a:cubicBezTo>
                  <a:cubicBezTo>
                    <a:pt x="79" y="67"/>
                    <a:pt x="79" y="67"/>
                    <a:pt x="79" y="67"/>
                  </a:cubicBezTo>
                  <a:cubicBezTo>
                    <a:pt x="78" y="69"/>
                    <a:pt x="75" y="69"/>
                    <a:pt x="70" y="70"/>
                  </a:cubicBezTo>
                  <a:cubicBezTo>
                    <a:pt x="38" y="70"/>
                    <a:pt x="38" y="70"/>
                    <a:pt x="38" y="70"/>
                  </a:cubicBezTo>
                  <a:cubicBezTo>
                    <a:pt x="38" y="13"/>
                    <a:pt x="38" y="13"/>
                    <a:pt x="38" y="13"/>
                  </a:cubicBezTo>
                  <a:cubicBezTo>
                    <a:pt x="38" y="13"/>
                    <a:pt x="66" y="13"/>
                    <a:pt x="66" y="13"/>
                  </a:cubicBezTo>
                  <a:cubicBezTo>
                    <a:pt x="77" y="15"/>
                    <a:pt x="78" y="17"/>
                    <a:pt x="79" y="19"/>
                  </a:cubicBezTo>
                  <a:cubicBezTo>
                    <a:pt x="80" y="26"/>
                    <a:pt x="80" y="26"/>
                    <a:pt x="80" y="26"/>
                  </a:cubicBezTo>
                  <a:cubicBezTo>
                    <a:pt x="80" y="30"/>
                    <a:pt x="82" y="30"/>
                    <a:pt x="83" y="30"/>
                  </a:cubicBezTo>
                  <a:cubicBezTo>
                    <a:pt x="84" y="30"/>
                    <a:pt x="86" y="30"/>
                    <a:pt x="86" y="27"/>
                  </a:cubicBezTo>
                  <a:cubicBezTo>
                    <a:pt x="86" y="27"/>
                    <a:pt x="87" y="17"/>
                    <a:pt x="87" y="17"/>
                  </a:cubicBezTo>
                  <a:cubicBezTo>
                    <a:pt x="87" y="13"/>
                    <a:pt x="87" y="13"/>
                    <a:pt x="87" y="13"/>
                  </a:cubicBezTo>
                  <a:cubicBezTo>
                    <a:pt x="89" y="3"/>
                    <a:pt x="89" y="3"/>
                    <a:pt x="89" y="3"/>
                  </a:cubicBezTo>
                  <a:cubicBezTo>
                    <a:pt x="89" y="0"/>
                    <a:pt x="87" y="0"/>
                    <a:pt x="87" y="0"/>
                  </a:cubicBezTo>
                  <a:lnTo>
                    <a:pt x="8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06" name="Freeform 14">
              <a:extLst>
                <a:ext uri="{FF2B5EF4-FFF2-40B4-BE49-F238E27FC236}">
                  <a16:creationId xmlns:a16="http://schemas.microsoft.com/office/drawing/2014/main" id="{09187AF8-096B-4D9D-BECF-DA1ED2214482}"/>
                </a:ext>
              </a:extLst>
            </p:cNvPr>
            <p:cNvSpPr>
              <a:spLocks noEditPoints="1"/>
            </p:cNvSpPr>
            <p:nvPr userDrawn="1"/>
          </p:nvSpPr>
          <p:spPr bwMode="auto">
            <a:xfrm>
              <a:off x="3930" y="2465"/>
              <a:ext cx="107" cy="107"/>
            </a:xfrm>
            <a:custGeom>
              <a:avLst/>
              <a:gdLst>
                <a:gd name="T0" fmla="*/ 35 w 157"/>
                <a:gd name="T1" fmla="*/ 0 h 157"/>
                <a:gd name="T2" fmla="*/ 28 w 157"/>
                <a:gd name="T3" fmla="*/ 0 h 157"/>
                <a:gd name="T4" fmla="*/ 25 w 157"/>
                <a:gd name="T5" fmla="*/ 0 h 157"/>
                <a:gd name="T6" fmla="*/ 5 w 157"/>
                <a:gd name="T7" fmla="*/ 0 h 157"/>
                <a:gd name="T8" fmla="*/ 0 w 157"/>
                <a:gd name="T9" fmla="*/ 3 h 157"/>
                <a:gd name="T10" fmla="*/ 3 w 157"/>
                <a:gd name="T11" fmla="*/ 6 h 157"/>
                <a:gd name="T12" fmla="*/ 10 w 157"/>
                <a:gd name="T13" fmla="*/ 6 h 157"/>
                <a:gd name="T14" fmla="*/ 17 w 157"/>
                <a:gd name="T15" fmla="*/ 16 h 157"/>
                <a:gd name="T16" fmla="*/ 18 w 157"/>
                <a:gd name="T17" fmla="*/ 60 h 157"/>
                <a:gd name="T18" fmla="*/ 18 w 157"/>
                <a:gd name="T19" fmla="*/ 96 h 157"/>
                <a:gd name="T20" fmla="*/ 17 w 157"/>
                <a:gd name="T21" fmla="*/ 141 h 157"/>
                <a:gd name="T22" fmla="*/ 12 w 157"/>
                <a:gd name="T23" fmla="*/ 150 h 157"/>
                <a:gd name="T24" fmla="*/ 6 w 157"/>
                <a:gd name="T25" fmla="*/ 151 h 157"/>
                <a:gd name="T26" fmla="*/ 3 w 157"/>
                <a:gd name="T27" fmla="*/ 154 h 157"/>
                <a:gd name="T28" fmla="*/ 8 w 157"/>
                <a:gd name="T29" fmla="*/ 157 h 157"/>
                <a:gd name="T30" fmla="*/ 26 w 157"/>
                <a:gd name="T31" fmla="*/ 157 h 157"/>
                <a:gd name="T32" fmla="*/ 29 w 157"/>
                <a:gd name="T33" fmla="*/ 157 h 157"/>
                <a:gd name="T34" fmla="*/ 52 w 157"/>
                <a:gd name="T35" fmla="*/ 157 h 157"/>
                <a:gd name="T36" fmla="*/ 57 w 157"/>
                <a:gd name="T37" fmla="*/ 154 h 157"/>
                <a:gd name="T38" fmla="*/ 54 w 157"/>
                <a:gd name="T39" fmla="*/ 151 h 157"/>
                <a:gd name="T40" fmla="*/ 45 w 157"/>
                <a:gd name="T41" fmla="*/ 150 h 157"/>
                <a:gd name="T42" fmla="*/ 38 w 157"/>
                <a:gd name="T43" fmla="*/ 141 h 157"/>
                <a:gd name="T44" fmla="*/ 37 w 157"/>
                <a:gd name="T45" fmla="*/ 96 h 157"/>
                <a:gd name="T46" fmla="*/ 37 w 157"/>
                <a:gd name="T47" fmla="*/ 92 h 157"/>
                <a:gd name="T48" fmla="*/ 62 w 157"/>
                <a:gd name="T49" fmla="*/ 92 h 157"/>
                <a:gd name="T50" fmla="*/ 64 w 157"/>
                <a:gd name="T51" fmla="*/ 93 h 157"/>
                <a:gd name="T52" fmla="*/ 71 w 157"/>
                <a:gd name="T53" fmla="*/ 102 h 157"/>
                <a:gd name="T54" fmla="*/ 86 w 157"/>
                <a:gd name="T55" fmla="*/ 123 h 157"/>
                <a:gd name="T56" fmla="*/ 89 w 157"/>
                <a:gd name="T57" fmla="*/ 126 h 157"/>
                <a:gd name="T58" fmla="*/ 114 w 157"/>
                <a:gd name="T59" fmla="*/ 153 h 157"/>
                <a:gd name="T60" fmla="*/ 136 w 157"/>
                <a:gd name="T61" fmla="*/ 157 h 157"/>
                <a:gd name="T62" fmla="*/ 151 w 157"/>
                <a:gd name="T63" fmla="*/ 157 h 157"/>
                <a:gd name="T64" fmla="*/ 157 w 157"/>
                <a:gd name="T65" fmla="*/ 154 h 157"/>
                <a:gd name="T66" fmla="*/ 154 w 157"/>
                <a:gd name="T67" fmla="*/ 151 h 157"/>
                <a:gd name="T68" fmla="*/ 146 w 157"/>
                <a:gd name="T69" fmla="*/ 151 h 157"/>
                <a:gd name="T70" fmla="*/ 122 w 157"/>
                <a:gd name="T71" fmla="*/ 136 h 157"/>
                <a:gd name="T72" fmla="*/ 85 w 157"/>
                <a:gd name="T73" fmla="*/ 90 h 157"/>
                <a:gd name="T74" fmla="*/ 81 w 157"/>
                <a:gd name="T75" fmla="*/ 85 h 157"/>
                <a:gd name="T76" fmla="*/ 105 w 157"/>
                <a:gd name="T77" fmla="*/ 38 h 157"/>
                <a:gd name="T78" fmla="*/ 90 w 157"/>
                <a:gd name="T79" fmla="*/ 9 h 157"/>
                <a:gd name="T80" fmla="*/ 52 w 157"/>
                <a:gd name="T81" fmla="*/ 0 h 157"/>
                <a:gd name="T82" fmla="*/ 35 w 157"/>
                <a:gd name="T83" fmla="*/ 0 h 157"/>
                <a:gd name="T84" fmla="*/ 38 w 157"/>
                <a:gd name="T85" fmla="*/ 79 h 157"/>
                <a:gd name="T86" fmla="*/ 37 w 157"/>
                <a:gd name="T87" fmla="*/ 78 h 157"/>
                <a:gd name="T88" fmla="*/ 37 w 157"/>
                <a:gd name="T89" fmla="*/ 11 h 157"/>
                <a:gd name="T90" fmla="*/ 38 w 157"/>
                <a:gd name="T91" fmla="*/ 10 h 157"/>
                <a:gd name="T92" fmla="*/ 51 w 157"/>
                <a:gd name="T93" fmla="*/ 9 h 157"/>
                <a:gd name="T94" fmla="*/ 85 w 157"/>
                <a:gd name="T95" fmla="*/ 49 h 157"/>
                <a:gd name="T96" fmla="*/ 73 w 157"/>
                <a:gd name="T97" fmla="*/ 79 h 157"/>
                <a:gd name="T98" fmla="*/ 58 w 157"/>
                <a:gd name="T99" fmla="*/ 82 h 157"/>
                <a:gd name="T100" fmla="*/ 38 w 157"/>
                <a:gd name="T101" fmla="*/ 79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7" h="157">
                  <a:moveTo>
                    <a:pt x="35" y="0"/>
                  </a:moveTo>
                  <a:cubicBezTo>
                    <a:pt x="28" y="0"/>
                    <a:pt x="28" y="0"/>
                    <a:pt x="28" y="0"/>
                  </a:cubicBezTo>
                  <a:cubicBezTo>
                    <a:pt x="25" y="0"/>
                    <a:pt x="25" y="0"/>
                    <a:pt x="25" y="0"/>
                  </a:cubicBezTo>
                  <a:cubicBezTo>
                    <a:pt x="5" y="0"/>
                    <a:pt x="5" y="0"/>
                    <a:pt x="5" y="0"/>
                  </a:cubicBezTo>
                  <a:cubicBezTo>
                    <a:pt x="4" y="0"/>
                    <a:pt x="0" y="0"/>
                    <a:pt x="0" y="3"/>
                  </a:cubicBezTo>
                  <a:cubicBezTo>
                    <a:pt x="0" y="4"/>
                    <a:pt x="1" y="6"/>
                    <a:pt x="3" y="6"/>
                  </a:cubicBezTo>
                  <a:cubicBezTo>
                    <a:pt x="10" y="6"/>
                    <a:pt x="10" y="6"/>
                    <a:pt x="10" y="6"/>
                  </a:cubicBezTo>
                  <a:cubicBezTo>
                    <a:pt x="15" y="7"/>
                    <a:pt x="17" y="10"/>
                    <a:pt x="17" y="16"/>
                  </a:cubicBezTo>
                  <a:cubicBezTo>
                    <a:pt x="18" y="60"/>
                    <a:pt x="18" y="60"/>
                    <a:pt x="18" y="60"/>
                  </a:cubicBezTo>
                  <a:cubicBezTo>
                    <a:pt x="18" y="96"/>
                    <a:pt x="18" y="96"/>
                    <a:pt x="18" y="96"/>
                  </a:cubicBezTo>
                  <a:cubicBezTo>
                    <a:pt x="18" y="116"/>
                    <a:pt x="18" y="132"/>
                    <a:pt x="17" y="141"/>
                  </a:cubicBezTo>
                  <a:cubicBezTo>
                    <a:pt x="16" y="146"/>
                    <a:pt x="15" y="150"/>
                    <a:pt x="12" y="150"/>
                  </a:cubicBezTo>
                  <a:cubicBezTo>
                    <a:pt x="12" y="150"/>
                    <a:pt x="6" y="151"/>
                    <a:pt x="6" y="151"/>
                  </a:cubicBezTo>
                  <a:cubicBezTo>
                    <a:pt x="4" y="151"/>
                    <a:pt x="3" y="153"/>
                    <a:pt x="3" y="154"/>
                  </a:cubicBezTo>
                  <a:cubicBezTo>
                    <a:pt x="3" y="157"/>
                    <a:pt x="7" y="157"/>
                    <a:pt x="8" y="157"/>
                  </a:cubicBezTo>
                  <a:cubicBezTo>
                    <a:pt x="26" y="157"/>
                    <a:pt x="26" y="157"/>
                    <a:pt x="26" y="157"/>
                  </a:cubicBezTo>
                  <a:cubicBezTo>
                    <a:pt x="27" y="157"/>
                    <a:pt x="29" y="157"/>
                    <a:pt x="29" y="157"/>
                  </a:cubicBezTo>
                  <a:cubicBezTo>
                    <a:pt x="52" y="157"/>
                    <a:pt x="52" y="157"/>
                    <a:pt x="52" y="157"/>
                  </a:cubicBezTo>
                  <a:cubicBezTo>
                    <a:pt x="56" y="157"/>
                    <a:pt x="57" y="155"/>
                    <a:pt x="57" y="154"/>
                  </a:cubicBezTo>
                  <a:cubicBezTo>
                    <a:pt x="57" y="153"/>
                    <a:pt x="56" y="151"/>
                    <a:pt x="54" y="151"/>
                  </a:cubicBezTo>
                  <a:cubicBezTo>
                    <a:pt x="45" y="150"/>
                    <a:pt x="45" y="150"/>
                    <a:pt x="45" y="150"/>
                  </a:cubicBezTo>
                  <a:cubicBezTo>
                    <a:pt x="40" y="150"/>
                    <a:pt x="39" y="147"/>
                    <a:pt x="38" y="141"/>
                  </a:cubicBezTo>
                  <a:cubicBezTo>
                    <a:pt x="37" y="132"/>
                    <a:pt x="37" y="116"/>
                    <a:pt x="37" y="96"/>
                  </a:cubicBezTo>
                  <a:cubicBezTo>
                    <a:pt x="37" y="92"/>
                    <a:pt x="37" y="92"/>
                    <a:pt x="37" y="92"/>
                  </a:cubicBezTo>
                  <a:cubicBezTo>
                    <a:pt x="37" y="91"/>
                    <a:pt x="62" y="92"/>
                    <a:pt x="62" y="92"/>
                  </a:cubicBezTo>
                  <a:cubicBezTo>
                    <a:pt x="64" y="93"/>
                    <a:pt x="64" y="93"/>
                    <a:pt x="64" y="93"/>
                  </a:cubicBezTo>
                  <a:cubicBezTo>
                    <a:pt x="64" y="93"/>
                    <a:pt x="71" y="102"/>
                    <a:pt x="71" y="102"/>
                  </a:cubicBezTo>
                  <a:cubicBezTo>
                    <a:pt x="86" y="123"/>
                    <a:pt x="86" y="123"/>
                    <a:pt x="86" y="123"/>
                  </a:cubicBezTo>
                  <a:cubicBezTo>
                    <a:pt x="89" y="126"/>
                    <a:pt x="89" y="126"/>
                    <a:pt x="89" y="126"/>
                  </a:cubicBezTo>
                  <a:cubicBezTo>
                    <a:pt x="99" y="140"/>
                    <a:pt x="106" y="149"/>
                    <a:pt x="114" y="153"/>
                  </a:cubicBezTo>
                  <a:cubicBezTo>
                    <a:pt x="120" y="156"/>
                    <a:pt x="125" y="157"/>
                    <a:pt x="136" y="157"/>
                  </a:cubicBezTo>
                  <a:cubicBezTo>
                    <a:pt x="151" y="157"/>
                    <a:pt x="151" y="157"/>
                    <a:pt x="151" y="157"/>
                  </a:cubicBezTo>
                  <a:cubicBezTo>
                    <a:pt x="154" y="157"/>
                    <a:pt x="157" y="157"/>
                    <a:pt x="157" y="154"/>
                  </a:cubicBezTo>
                  <a:cubicBezTo>
                    <a:pt x="157" y="152"/>
                    <a:pt x="156" y="151"/>
                    <a:pt x="154" y="151"/>
                  </a:cubicBezTo>
                  <a:cubicBezTo>
                    <a:pt x="146" y="151"/>
                    <a:pt x="146" y="151"/>
                    <a:pt x="146" y="151"/>
                  </a:cubicBezTo>
                  <a:cubicBezTo>
                    <a:pt x="141" y="150"/>
                    <a:pt x="133" y="147"/>
                    <a:pt x="122" y="136"/>
                  </a:cubicBezTo>
                  <a:cubicBezTo>
                    <a:pt x="112" y="125"/>
                    <a:pt x="99" y="109"/>
                    <a:pt x="85" y="90"/>
                  </a:cubicBezTo>
                  <a:cubicBezTo>
                    <a:pt x="85" y="90"/>
                    <a:pt x="82" y="87"/>
                    <a:pt x="81" y="85"/>
                  </a:cubicBezTo>
                  <a:cubicBezTo>
                    <a:pt x="97" y="70"/>
                    <a:pt x="105" y="55"/>
                    <a:pt x="105" y="38"/>
                  </a:cubicBezTo>
                  <a:cubicBezTo>
                    <a:pt x="105" y="23"/>
                    <a:pt x="96" y="13"/>
                    <a:pt x="90" y="9"/>
                  </a:cubicBezTo>
                  <a:cubicBezTo>
                    <a:pt x="79" y="1"/>
                    <a:pt x="64" y="0"/>
                    <a:pt x="52" y="0"/>
                  </a:cubicBezTo>
                  <a:lnTo>
                    <a:pt x="35" y="0"/>
                  </a:lnTo>
                  <a:close/>
                  <a:moveTo>
                    <a:pt x="38" y="79"/>
                  </a:moveTo>
                  <a:cubicBezTo>
                    <a:pt x="37" y="79"/>
                    <a:pt x="37" y="79"/>
                    <a:pt x="37" y="78"/>
                  </a:cubicBezTo>
                  <a:cubicBezTo>
                    <a:pt x="37" y="11"/>
                    <a:pt x="37" y="11"/>
                    <a:pt x="37" y="11"/>
                  </a:cubicBezTo>
                  <a:cubicBezTo>
                    <a:pt x="37" y="11"/>
                    <a:pt x="37" y="11"/>
                    <a:pt x="38" y="10"/>
                  </a:cubicBezTo>
                  <a:cubicBezTo>
                    <a:pt x="39" y="10"/>
                    <a:pt x="45" y="9"/>
                    <a:pt x="51" y="9"/>
                  </a:cubicBezTo>
                  <a:cubicBezTo>
                    <a:pt x="72" y="9"/>
                    <a:pt x="85" y="24"/>
                    <a:pt x="85" y="49"/>
                  </a:cubicBezTo>
                  <a:cubicBezTo>
                    <a:pt x="85" y="63"/>
                    <a:pt x="80" y="74"/>
                    <a:pt x="73" y="79"/>
                  </a:cubicBezTo>
                  <a:cubicBezTo>
                    <a:pt x="68" y="82"/>
                    <a:pt x="63" y="82"/>
                    <a:pt x="58" y="82"/>
                  </a:cubicBezTo>
                  <a:cubicBezTo>
                    <a:pt x="49" y="82"/>
                    <a:pt x="40" y="81"/>
                    <a:pt x="38" y="7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07" name="Freeform 15">
              <a:extLst>
                <a:ext uri="{FF2B5EF4-FFF2-40B4-BE49-F238E27FC236}">
                  <a16:creationId xmlns:a16="http://schemas.microsoft.com/office/drawing/2014/main" id="{BCFC2B8D-A927-4FA6-ABAD-250666F7F98F}"/>
                </a:ext>
              </a:extLst>
            </p:cNvPr>
            <p:cNvSpPr>
              <a:spLocks/>
            </p:cNvSpPr>
            <p:nvPr userDrawn="1"/>
          </p:nvSpPr>
          <p:spPr bwMode="auto">
            <a:xfrm>
              <a:off x="4040" y="2463"/>
              <a:ext cx="55" cy="111"/>
            </a:xfrm>
            <a:custGeom>
              <a:avLst/>
              <a:gdLst>
                <a:gd name="T0" fmla="*/ 5 w 81"/>
                <a:gd name="T1" fmla="*/ 38 h 163"/>
                <a:gd name="T2" fmla="*/ 32 w 81"/>
                <a:gd name="T3" fmla="*/ 84 h 163"/>
                <a:gd name="T4" fmla="*/ 41 w 81"/>
                <a:gd name="T5" fmla="*/ 91 h 163"/>
                <a:gd name="T6" fmla="*/ 64 w 81"/>
                <a:gd name="T7" fmla="*/ 127 h 163"/>
                <a:gd name="T8" fmla="*/ 36 w 81"/>
                <a:gd name="T9" fmla="*/ 152 h 163"/>
                <a:gd name="T10" fmla="*/ 7 w 81"/>
                <a:gd name="T11" fmla="*/ 133 h 163"/>
                <a:gd name="T12" fmla="*/ 7 w 81"/>
                <a:gd name="T13" fmla="*/ 126 h 163"/>
                <a:gd name="T14" fmla="*/ 4 w 81"/>
                <a:gd name="T15" fmla="*/ 122 h 163"/>
                <a:gd name="T16" fmla="*/ 1 w 81"/>
                <a:gd name="T17" fmla="*/ 126 h 163"/>
                <a:gd name="T18" fmla="*/ 1 w 81"/>
                <a:gd name="T19" fmla="*/ 128 h 163"/>
                <a:gd name="T20" fmla="*/ 0 w 81"/>
                <a:gd name="T21" fmla="*/ 148 h 163"/>
                <a:gd name="T22" fmla="*/ 4 w 81"/>
                <a:gd name="T23" fmla="*/ 157 h 163"/>
                <a:gd name="T24" fmla="*/ 32 w 81"/>
                <a:gd name="T25" fmla="*/ 163 h 163"/>
                <a:gd name="T26" fmla="*/ 63 w 81"/>
                <a:gd name="T27" fmla="*/ 154 h 163"/>
                <a:gd name="T28" fmla="*/ 81 w 81"/>
                <a:gd name="T29" fmla="*/ 119 h 163"/>
                <a:gd name="T30" fmla="*/ 51 w 81"/>
                <a:gd name="T31" fmla="*/ 70 h 163"/>
                <a:gd name="T32" fmla="*/ 45 w 81"/>
                <a:gd name="T33" fmla="*/ 65 h 163"/>
                <a:gd name="T34" fmla="*/ 21 w 81"/>
                <a:gd name="T35" fmla="*/ 32 h 163"/>
                <a:gd name="T36" fmla="*/ 45 w 81"/>
                <a:gd name="T37" fmla="*/ 10 h 163"/>
                <a:gd name="T38" fmla="*/ 69 w 81"/>
                <a:gd name="T39" fmla="*/ 20 h 163"/>
                <a:gd name="T40" fmla="*/ 71 w 81"/>
                <a:gd name="T41" fmla="*/ 30 h 163"/>
                <a:gd name="T42" fmla="*/ 74 w 81"/>
                <a:gd name="T43" fmla="*/ 34 h 163"/>
                <a:gd name="T44" fmla="*/ 77 w 81"/>
                <a:gd name="T45" fmla="*/ 27 h 163"/>
                <a:gd name="T46" fmla="*/ 78 w 81"/>
                <a:gd name="T47" fmla="*/ 7 h 163"/>
                <a:gd name="T48" fmla="*/ 78 w 81"/>
                <a:gd name="T49" fmla="*/ 6 h 163"/>
                <a:gd name="T50" fmla="*/ 75 w 81"/>
                <a:gd name="T51" fmla="*/ 3 h 163"/>
                <a:gd name="T52" fmla="*/ 68 w 81"/>
                <a:gd name="T53" fmla="*/ 2 h 163"/>
                <a:gd name="T54" fmla="*/ 48 w 81"/>
                <a:gd name="T55" fmla="*/ 0 h 163"/>
                <a:gd name="T56" fmla="*/ 5 w 81"/>
                <a:gd name="T57" fmla="*/ 3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 h="163">
                  <a:moveTo>
                    <a:pt x="5" y="38"/>
                  </a:moveTo>
                  <a:cubicBezTo>
                    <a:pt x="5" y="52"/>
                    <a:pt x="9" y="65"/>
                    <a:pt x="32" y="84"/>
                  </a:cubicBezTo>
                  <a:cubicBezTo>
                    <a:pt x="41" y="91"/>
                    <a:pt x="41" y="91"/>
                    <a:pt x="41" y="91"/>
                  </a:cubicBezTo>
                  <a:cubicBezTo>
                    <a:pt x="59" y="106"/>
                    <a:pt x="64" y="114"/>
                    <a:pt x="64" y="127"/>
                  </a:cubicBezTo>
                  <a:cubicBezTo>
                    <a:pt x="64" y="140"/>
                    <a:pt x="54" y="152"/>
                    <a:pt x="36" y="152"/>
                  </a:cubicBezTo>
                  <a:cubicBezTo>
                    <a:pt x="29" y="152"/>
                    <a:pt x="11" y="150"/>
                    <a:pt x="7" y="133"/>
                  </a:cubicBezTo>
                  <a:cubicBezTo>
                    <a:pt x="7" y="126"/>
                    <a:pt x="7" y="126"/>
                    <a:pt x="7" y="126"/>
                  </a:cubicBezTo>
                  <a:cubicBezTo>
                    <a:pt x="7" y="124"/>
                    <a:pt x="7" y="122"/>
                    <a:pt x="4" y="122"/>
                  </a:cubicBezTo>
                  <a:cubicBezTo>
                    <a:pt x="1" y="122"/>
                    <a:pt x="1" y="125"/>
                    <a:pt x="1" y="126"/>
                  </a:cubicBezTo>
                  <a:cubicBezTo>
                    <a:pt x="1" y="126"/>
                    <a:pt x="1" y="128"/>
                    <a:pt x="1" y="128"/>
                  </a:cubicBezTo>
                  <a:cubicBezTo>
                    <a:pt x="0" y="148"/>
                    <a:pt x="0" y="148"/>
                    <a:pt x="0" y="148"/>
                  </a:cubicBezTo>
                  <a:cubicBezTo>
                    <a:pt x="0" y="154"/>
                    <a:pt x="0" y="156"/>
                    <a:pt x="4" y="157"/>
                  </a:cubicBezTo>
                  <a:cubicBezTo>
                    <a:pt x="11" y="161"/>
                    <a:pt x="21" y="163"/>
                    <a:pt x="32" y="163"/>
                  </a:cubicBezTo>
                  <a:cubicBezTo>
                    <a:pt x="44" y="163"/>
                    <a:pt x="55" y="160"/>
                    <a:pt x="63" y="154"/>
                  </a:cubicBezTo>
                  <a:cubicBezTo>
                    <a:pt x="77" y="145"/>
                    <a:pt x="81" y="130"/>
                    <a:pt x="81" y="119"/>
                  </a:cubicBezTo>
                  <a:cubicBezTo>
                    <a:pt x="81" y="103"/>
                    <a:pt x="76" y="90"/>
                    <a:pt x="51" y="70"/>
                  </a:cubicBezTo>
                  <a:cubicBezTo>
                    <a:pt x="45" y="65"/>
                    <a:pt x="45" y="65"/>
                    <a:pt x="45" y="65"/>
                  </a:cubicBezTo>
                  <a:cubicBezTo>
                    <a:pt x="26" y="49"/>
                    <a:pt x="21" y="43"/>
                    <a:pt x="21" y="32"/>
                  </a:cubicBezTo>
                  <a:cubicBezTo>
                    <a:pt x="21" y="19"/>
                    <a:pt x="30" y="10"/>
                    <a:pt x="45" y="10"/>
                  </a:cubicBezTo>
                  <a:cubicBezTo>
                    <a:pt x="61" y="10"/>
                    <a:pt x="67" y="17"/>
                    <a:pt x="69" y="20"/>
                  </a:cubicBezTo>
                  <a:cubicBezTo>
                    <a:pt x="70" y="22"/>
                    <a:pt x="71" y="27"/>
                    <a:pt x="71" y="30"/>
                  </a:cubicBezTo>
                  <a:cubicBezTo>
                    <a:pt x="71" y="31"/>
                    <a:pt x="72" y="34"/>
                    <a:pt x="74" y="34"/>
                  </a:cubicBezTo>
                  <a:cubicBezTo>
                    <a:pt x="77" y="34"/>
                    <a:pt x="77" y="30"/>
                    <a:pt x="77" y="27"/>
                  </a:cubicBezTo>
                  <a:cubicBezTo>
                    <a:pt x="78" y="7"/>
                    <a:pt x="78" y="7"/>
                    <a:pt x="78" y="7"/>
                  </a:cubicBezTo>
                  <a:cubicBezTo>
                    <a:pt x="78" y="6"/>
                    <a:pt x="78" y="6"/>
                    <a:pt x="78" y="6"/>
                  </a:cubicBezTo>
                  <a:cubicBezTo>
                    <a:pt x="78" y="3"/>
                    <a:pt x="75" y="3"/>
                    <a:pt x="75" y="3"/>
                  </a:cubicBezTo>
                  <a:cubicBezTo>
                    <a:pt x="68" y="2"/>
                    <a:pt x="68" y="2"/>
                    <a:pt x="68" y="2"/>
                  </a:cubicBezTo>
                  <a:cubicBezTo>
                    <a:pt x="62" y="1"/>
                    <a:pt x="56" y="0"/>
                    <a:pt x="48" y="0"/>
                  </a:cubicBezTo>
                  <a:cubicBezTo>
                    <a:pt x="22" y="0"/>
                    <a:pt x="5" y="15"/>
                    <a:pt x="5" y="3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08" name="Freeform 16">
              <a:extLst>
                <a:ext uri="{FF2B5EF4-FFF2-40B4-BE49-F238E27FC236}">
                  <a16:creationId xmlns:a16="http://schemas.microsoft.com/office/drawing/2014/main" id="{393D1A0F-7858-45C7-9640-0EA05DE9625F}"/>
                </a:ext>
              </a:extLst>
            </p:cNvPr>
            <p:cNvSpPr>
              <a:spLocks/>
            </p:cNvSpPr>
            <p:nvPr userDrawn="1"/>
          </p:nvSpPr>
          <p:spPr bwMode="auto">
            <a:xfrm>
              <a:off x="4117" y="2465"/>
              <a:ext cx="37" cy="107"/>
            </a:xfrm>
            <a:custGeom>
              <a:avLst/>
              <a:gdLst>
                <a:gd name="T0" fmla="*/ 29 w 55"/>
                <a:gd name="T1" fmla="*/ 0 h 157"/>
                <a:gd name="T2" fmla="*/ 25 w 55"/>
                <a:gd name="T3" fmla="*/ 0 h 157"/>
                <a:gd name="T4" fmla="*/ 22 w 55"/>
                <a:gd name="T5" fmla="*/ 0 h 157"/>
                <a:gd name="T6" fmla="*/ 5 w 55"/>
                <a:gd name="T7" fmla="*/ 0 h 157"/>
                <a:gd name="T8" fmla="*/ 0 w 55"/>
                <a:gd name="T9" fmla="*/ 3 h 157"/>
                <a:gd name="T10" fmla="*/ 3 w 55"/>
                <a:gd name="T11" fmla="*/ 6 h 157"/>
                <a:gd name="T12" fmla="*/ 9 w 55"/>
                <a:gd name="T13" fmla="*/ 6 h 157"/>
                <a:gd name="T14" fmla="*/ 15 w 55"/>
                <a:gd name="T15" fmla="*/ 16 h 157"/>
                <a:gd name="T16" fmla="*/ 15 w 55"/>
                <a:gd name="T17" fmla="*/ 60 h 157"/>
                <a:gd name="T18" fmla="*/ 15 w 55"/>
                <a:gd name="T19" fmla="*/ 96 h 157"/>
                <a:gd name="T20" fmla="*/ 14 w 55"/>
                <a:gd name="T21" fmla="*/ 141 h 157"/>
                <a:gd name="T22" fmla="*/ 9 w 55"/>
                <a:gd name="T23" fmla="*/ 150 h 157"/>
                <a:gd name="T24" fmla="*/ 4 w 55"/>
                <a:gd name="T25" fmla="*/ 151 h 157"/>
                <a:gd name="T26" fmla="*/ 0 w 55"/>
                <a:gd name="T27" fmla="*/ 154 h 157"/>
                <a:gd name="T28" fmla="*/ 5 w 55"/>
                <a:gd name="T29" fmla="*/ 157 h 157"/>
                <a:gd name="T30" fmla="*/ 22 w 55"/>
                <a:gd name="T31" fmla="*/ 157 h 157"/>
                <a:gd name="T32" fmla="*/ 25 w 55"/>
                <a:gd name="T33" fmla="*/ 157 h 157"/>
                <a:gd name="T34" fmla="*/ 28 w 55"/>
                <a:gd name="T35" fmla="*/ 157 h 157"/>
                <a:gd name="T36" fmla="*/ 50 w 55"/>
                <a:gd name="T37" fmla="*/ 157 h 157"/>
                <a:gd name="T38" fmla="*/ 55 w 55"/>
                <a:gd name="T39" fmla="*/ 154 h 157"/>
                <a:gd name="T40" fmla="*/ 52 w 55"/>
                <a:gd name="T41" fmla="*/ 151 h 157"/>
                <a:gd name="T42" fmla="*/ 43 w 55"/>
                <a:gd name="T43" fmla="*/ 150 h 157"/>
                <a:gd name="T44" fmla="*/ 36 w 55"/>
                <a:gd name="T45" fmla="*/ 141 h 157"/>
                <a:gd name="T46" fmla="*/ 35 w 55"/>
                <a:gd name="T47" fmla="*/ 96 h 157"/>
                <a:gd name="T48" fmla="*/ 35 w 55"/>
                <a:gd name="T49" fmla="*/ 60 h 157"/>
                <a:gd name="T50" fmla="*/ 36 w 55"/>
                <a:gd name="T51" fmla="*/ 16 h 157"/>
                <a:gd name="T52" fmla="*/ 42 w 55"/>
                <a:gd name="T53" fmla="*/ 6 h 157"/>
                <a:gd name="T54" fmla="*/ 47 w 55"/>
                <a:gd name="T55" fmla="*/ 6 h 157"/>
                <a:gd name="T56" fmla="*/ 50 w 55"/>
                <a:gd name="T57" fmla="*/ 3 h 157"/>
                <a:gd name="T58" fmla="*/ 45 w 55"/>
                <a:gd name="T59" fmla="*/ 0 h 157"/>
                <a:gd name="T60" fmla="*/ 29 w 55"/>
                <a:gd name="T61"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 h="157">
                  <a:moveTo>
                    <a:pt x="29" y="0"/>
                  </a:moveTo>
                  <a:cubicBezTo>
                    <a:pt x="25" y="0"/>
                    <a:pt x="25" y="0"/>
                    <a:pt x="25" y="0"/>
                  </a:cubicBezTo>
                  <a:cubicBezTo>
                    <a:pt x="22" y="0"/>
                    <a:pt x="22" y="0"/>
                    <a:pt x="22" y="0"/>
                  </a:cubicBezTo>
                  <a:cubicBezTo>
                    <a:pt x="5" y="0"/>
                    <a:pt x="5" y="0"/>
                    <a:pt x="5" y="0"/>
                  </a:cubicBezTo>
                  <a:cubicBezTo>
                    <a:pt x="1" y="0"/>
                    <a:pt x="0" y="1"/>
                    <a:pt x="0" y="3"/>
                  </a:cubicBezTo>
                  <a:cubicBezTo>
                    <a:pt x="0" y="4"/>
                    <a:pt x="1" y="6"/>
                    <a:pt x="3" y="6"/>
                  </a:cubicBezTo>
                  <a:cubicBezTo>
                    <a:pt x="9" y="6"/>
                    <a:pt x="9" y="6"/>
                    <a:pt x="9" y="6"/>
                  </a:cubicBezTo>
                  <a:cubicBezTo>
                    <a:pt x="12" y="7"/>
                    <a:pt x="14" y="9"/>
                    <a:pt x="15" y="16"/>
                  </a:cubicBezTo>
                  <a:cubicBezTo>
                    <a:pt x="15" y="60"/>
                    <a:pt x="15" y="60"/>
                    <a:pt x="15" y="60"/>
                  </a:cubicBezTo>
                  <a:cubicBezTo>
                    <a:pt x="15" y="96"/>
                    <a:pt x="15" y="96"/>
                    <a:pt x="15" y="96"/>
                  </a:cubicBezTo>
                  <a:cubicBezTo>
                    <a:pt x="15" y="116"/>
                    <a:pt x="15" y="132"/>
                    <a:pt x="14" y="141"/>
                  </a:cubicBezTo>
                  <a:cubicBezTo>
                    <a:pt x="13" y="147"/>
                    <a:pt x="12" y="150"/>
                    <a:pt x="9" y="150"/>
                  </a:cubicBezTo>
                  <a:cubicBezTo>
                    <a:pt x="9" y="150"/>
                    <a:pt x="4" y="151"/>
                    <a:pt x="4" y="151"/>
                  </a:cubicBezTo>
                  <a:cubicBezTo>
                    <a:pt x="1" y="151"/>
                    <a:pt x="0" y="153"/>
                    <a:pt x="0" y="154"/>
                  </a:cubicBezTo>
                  <a:cubicBezTo>
                    <a:pt x="0" y="157"/>
                    <a:pt x="4" y="157"/>
                    <a:pt x="5" y="157"/>
                  </a:cubicBezTo>
                  <a:cubicBezTo>
                    <a:pt x="22" y="157"/>
                    <a:pt x="22" y="157"/>
                    <a:pt x="22" y="157"/>
                  </a:cubicBezTo>
                  <a:cubicBezTo>
                    <a:pt x="25" y="157"/>
                    <a:pt x="25" y="157"/>
                    <a:pt x="25" y="157"/>
                  </a:cubicBezTo>
                  <a:cubicBezTo>
                    <a:pt x="28" y="157"/>
                    <a:pt x="28" y="157"/>
                    <a:pt x="28" y="157"/>
                  </a:cubicBezTo>
                  <a:cubicBezTo>
                    <a:pt x="50" y="157"/>
                    <a:pt x="50" y="157"/>
                    <a:pt x="50" y="157"/>
                  </a:cubicBezTo>
                  <a:cubicBezTo>
                    <a:pt x="55" y="157"/>
                    <a:pt x="55" y="155"/>
                    <a:pt x="55" y="154"/>
                  </a:cubicBezTo>
                  <a:cubicBezTo>
                    <a:pt x="55" y="153"/>
                    <a:pt x="54" y="151"/>
                    <a:pt x="52" y="151"/>
                  </a:cubicBezTo>
                  <a:cubicBezTo>
                    <a:pt x="43" y="150"/>
                    <a:pt x="43" y="150"/>
                    <a:pt x="43" y="150"/>
                  </a:cubicBezTo>
                  <a:cubicBezTo>
                    <a:pt x="38" y="150"/>
                    <a:pt x="37" y="147"/>
                    <a:pt x="36" y="141"/>
                  </a:cubicBezTo>
                  <a:cubicBezTo>
                    <a:pt x="35" y="132"/>
                    <a:pt x="35" y="116"/>
                    <a:pt x="35" y="96"/>
                  </a:cubicBezTo>
                  <a:cubicBezTo>
                    <a:pt x="35" y="60"/>
                    <a:pt x="35" y="60"/>
                    <a:pt x="35" y="60"/>
                  </a:cubicBezTo>
                  <a:cubicBezTo>
                    <a:pt x="36" y="16"/>
                    <a:pt x="36" y="16"/>
                    <a:pt x="36" y="16"/>
                  </a:cubicBezTo>
                  <a:cubicBezTo>
                    <a:pt x="36" y="10"/>
                    <a:pt x="38" y="7"/>
                    <a:pt x="42" y="6"/>
                  </a:cubicBezTo>
                  <a:cubicBezTo>
                    <a:pt x="47" y="6"/>
                    <a:pt x="47" y="6"/>
                    <a:pt x="47" y="6"/>
                  </a:cubicBezTo>
                  <a:cubicBezTo>
                    <a:pt x="49" y="6"/>
                    <a:pt x="50" y="4"/>
                    <a:pt x="50" y="3"/>
                  </a:cubicBezTo>
                  <a:cubicBezTo>
                    <a:pt x="50" y="0"/>
                    <a:pt x="46" y="0"/>
                    <a:pt x="45" y="0"/>
                  </a:cubicBez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09" name="Freeform 17">
              <a:extLst>
                <a:ext uri="{FF2B5EF4-FFF2-40B4-BE49-F238E27FC236}">
                  <a16:creationId xmlns:a16="http://schemas.microsoft.com/office/drawing/2014/main" id="{9D9CC4FD-3E79-4B80-9CDC-9026604ACE3E}"/>
                </a:ext>
              </a:extLst>
            </p:cNvPr>
            <p:cNvSpPr>
              <a:spLocks/>
            </p:cNvSpPr>
            <p:nvPr userDrawn="1"/>
          </p:nvSpPr>
          <p:spPr bwMode="auto">
            <a:xfrm>
              <a:off x="4164" y="2463"/>
              <a:ext cx="89" cy="109"/>
            </a:xfrm>
            <a:custGeom>
              <a:avLst/>
              <a:gdLst>
                <a:gd name="T0" fmla="*/ 4 w 132"/>
                <a:gd name="T1" fmla="*/ 5 h 160"/>
                <a:gd name="T2" fmla="*/ 0 w 132"/>
                <a:gd name="T3" fmla="*/ 27 h 160"/>
                <a:gd name="T4" fmla="*/ 2 w 132"/>
                <a:gd name="T5" fmla="*/ 30 h 160"/>
                <a:gd name="T6" fmla="*/ 6 w 132"/>
                <a:gd name="T7" fmla="*/ 27 h 160"/>
                <a:gd name="T8" fmla="*/ 9 w 132"/>
                <a:gd name="T9" fmla="*/ 21 h 160"/>
                <a:gd name="T10" fmla="*/ 29 w 132"/>
                <a:gd name="T11" fmla="*/ 15 h 160"/>
                <a:gd name="T12" fmla="*/ 57 w 132"/>
                <a:gd name="T13" fmla="*/ 15 h 160"/>
                <a:gd name="T14" fmla="*/ 57 w 132"/>
                <a:gd name="T15" fmla="*/ 99 h 160"/>
                <a:gd name="T16" fmla="*/ 56 w 132"/>
                <a:gd name="T17" fmla="*/ 144 h 160"/>
                <a:gd name="T18" fmla="*/ 52 w 132"/>
                <a:gd name="T19" fmla="*/ 153 h 160"/>
                <a:gd name="T20" fmla="*/ 46 w 132"/>
                <a:gd name="T21" fmla="*/ 154 h 160"/>
                <a:gd name="T22" fmla="*/ 43 w 132"/>
                <a:gd name="T23" fmla="*/ 157 h 160"/>
                <a:gd name="T24" fmla="*/ 47 w 132"/>
                <a:gd name="T25" fmla="*/ 160 h 160"/>
                <a:gd name="T26" fmla="*/ 64 w 132"/>
                <a:gd name="T27" fmla="*/ 160 h 160"/>
                <a:gd name="T28" fmla="*/ 67 w 132"/>
                <a:gd name="T29" fmla="*/ 160 h 160"/>
                <a:gd name="T30" fmla="*/ 70 w 132"/>
                <a:gd name="T31" fmla="*/ 160 h 160"/>
                <a:gd name="T32" fmla="*/ 93 w 132"/>
                <a:gd name="T33" fmla="*/ 160 h 160"/>
                <a:gd name="T34" fmla="*/ 97 w 132"/>
                <a:gd name="T35" fmla="*/ 157 h 160"/>
                <a:gd name="T36" fmla="*/ 94 w 132"/>
                <a:gd name="T37" fmla="*/ 154 h 160"/>
                <a:gd name="T38" fmla="*/ 85 w 132"/>
                <a:gd name="T39" fmla="*/ 153 h 160"/>
                <a:gd name="T40" fmla="*/ 79 w 132"/>
                <a:gd name="T41" fmla="*/ 144 h 160"/>
                <a:gd name="T42" fmla="*/ 78 w 132"/>
                <a:gd name="T43" fmla="*/ 99 h 160"/>
                <a:gd name="T44" fmla="*/ 78 w 132"/>
                <a:gd name="T45" fmla="*/ 15 h 160"/>
                <a:gd name="T46" fmla="*/ 102 w 132"/>
                <a:gd name="T47" fmla="*/ 15 h 160"/>
                <a:gd name="T48" fmla="*/ 125 w 132"/>
                <a:gd name="T49" fmla="*/ 25 h 160"/>
                <a:gd name="T50" fmla="*/ 126 w 132"/>
                <a:gd name="T51" fmla="*/ 27 h 160"/>
                <a:gd name="T52" fmla="*/ 129 w 132"/>
                <a:gd name="T53" fmla="*/ 32 h 160"/>
                <a:gd name="T54" fmla="*/ 132 w 132"/>
                <a:gd name="T55" fmla="*/ 28 h 160"/>
                <a:gd name="T56" fmla="*/ 132 w 132"/>
                <a:gd name="T57" fmla="*/ 21 h 160"/>
                <a:gd name="T58" fmla="*/ 132 w 132"/>
                <a:gd name="T59" fmla="*/ 5 h 160"/>
                <a:gd name="T60" fmla="*/ 130 w 132"/>
                <a:gd name="T61" fmla="*/ 1 h 160"/>
                <a:gd name="T62" fmla="*/ 127 w 132"/>
                <a:gd name="T63" fmla="*/ 2 h 160"/>
                <a:gd name="T64" fmla="*/ 110 w 132"/>
                <a:gd name="T65" fmla="*/ 3 h 160"/>
                <a:gd name="T66" fmla="*/ 33 w 132"/>
                <a:gd name="T67" fmla="*/ 3 h 160"/>
                <a:gd name="T68" fmla="*/ 17 w 132"/>
                <a:gd name="T69" fmla="*/ 2 h 160"/>
                <a:gd name="T70" fmla="*/ 10 w 132"/>
                <a:gd name="T71" fmla="*/ 1 h 160"/>
                <a:gd name="T72" fmla="*/ 8 w 132"/>
                <a:gd name="T73" fmla="*/ 0 h 160"/>
                <a:gd name="T74" fmla="*/ 4 w 132"/>
                <a:gd name="T75" fmla="*/ 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60">
                  <a:moveTo>
                    <a:pt x="4" y="5"/>
                  </a:moveTo>
                  <a:cubicBezTo>
                    <a:pt x="4" y="5"/>
                    <a:pt x="0" y="24"/>
                    <a:pt x="0" y="27"/>
                  </a:cubicBezTo>
                  <a:cubicBezTo>
                    <a:pt x="0" y="29"/>
                    <a:pt x="1" y="30"/>
                    <a:pt x="2" y="30"/>
                  </a:cubicBezTo>
                  <a:cubicBezTo>
                    <a:pt x="4" y="30"/>
                    <a:pt x="5" y="28"/>
                    <a:pt x="6" y="27"/>
                  </a:cubicBezTo>
                  <a:cubicBezTo>
                    <a:pt x="9" y="21"/>
                    <a:pt x="9" y="21"/>
                    <a:pt x="9" y="21"/>
                  </a:cubicBezTo>
                  <a:cubicBezTo>
                    <a:pt x="12" y="16"/>
                    <a:pt x="16" y="15"/>
                    <a:pt x="29" y="15"/>
                  </a:cubicBezTo>
                  <a:cubicBezTo>
                    <a:pt x="29" y="15"/>
                    <a:pt x="51" y="15"/>
                    <a:pt x="57" y="15"/>
                  </a:cubicBezTo>
                  <a:cubicBezTo>
                    <a:pt x="57" y="99"/>
                    <a:pt x="57" y="99"/>
                    <a:pt x="57" y="99"/>
                  </a:cubicBezTo>
                  <a:cubicBezTo>
                    <a:pt x="57" y="119"/>
                    <a:pt x="57" y="135"/>
                    <a:pt x="56" y="144"/>
                  </a:cubicBezTo>
                  <a:cubicBezTo>
                    <a:pt x="56" y="150"/>
                    <a:pt x="55" y="153"/>
                    <a:pt x="52" y="153"/>
                  </a:cubicBezTo>
                  <a:cubicBezTo>
                    <a:pt x="52" y="153"/>
                    <a:pt x="46" y="154"/>
                    <a:pt x="46" y="154"/>
                  </a:cubicBezTo>
                  <a:cubicBezTo>
                    <a:pt x="44" y="154"/>
                    <a:pt x="43" y="156"/>
                    <a:pt x="43" y="157"/>
                  </a:cubicBezTo>
                  <a:cubicBezTo>
                    <a:pt x="43" y="160"/>
                    <a:pt x="46" y="160"/>
                    <a:pt x="47" y="160"/>
                  </a:cubicBezTo>
                  <a:cubicBezTo>
                    <a:pt x="64" y="160"/>
                    <a:pt x="64" y="160"/>
                    <a:pt x="64" y="160"/>
                  </a:cubicBezTo>
                  <a:cubicBezTo>
                    <a:pt x="67" y="160"/>
                    <a:pt x="67" y="160"/>
                    <a:pt x="67" y="160"/>
                  </a:cubicBezTo>
                  <a:cubicBezTo>
                    <a:pt x="70" y="160"/>
                    <a:pt x="70" y="160"/>
                    <a:pt x="70" y="160"/>
                  </a:cubicBezTo>
                  <a:cubicBezTo>
                    <a:pt x="93" y="160"/>
                    <a:pt x="93" y="160"/>
                    <a:pt x="93" y="160"/>
                  </a:cubicBezTo>
                  <a:cubicBezTo>
                    <a:pt x="97" y="160"/>
                    <a:pt x="97" y="158"/>
                    <a:pt x="97" y="157"/>
                  </a:cubicBezTo>
                  <a:cubicBezTo>
                    <a:pt x="97" y="156"/>
                    <a:pt x="96" y="154"/>
                    <a:pt x="94" y="154"/>
                  </a:cubicBezTo>
                  <a:cubicBezTo>
                    <a:pt x="85" y="153"/>
                    <a:pt x="85" y="153"/>
                    <a:pt x="85" y="153"/>
                  </a:cubicBezTo>
                  <a:cubicBezTo>
                    <a:pt x="80" y="153"/>
                    <a:pt x="79" y="150"/>
                    <a:pt x="79" y="144"/>
                  </a:cubicBezTo>
                  <a:cubicBezTo>
                    <a:pt x="78" y="135"/>
                    <a:pt x="78" y="119"/>
                    <a:pt x="78" y="99"/>
                  </a:cubicBezTo>
                  <a:cubicBezTo>
                    <a:pt x="78" y="15"/>
                    <a:pt x="78" y="15"/>
                    <a:pt x="78" y="15"/>
                  </a:cubicBezTo>
                  <a:cubicBezTo>
                    <a:pt x="80" y="15"/>
                    <a:pt x="102" y="15"/>
                    <a:pt x="102" y="15"/>
                  </a:cubicBezTo>
                  <a:cubicBezTo>
                    <a:pt x="121" y="15"/>
                    <a:pt x="125" y="20"/>
                    <a:pt x="125" y="25"/>
                  </a:cubicBezTo>
                  <a:cubicBezTo>
                    <a:pt x="125" y="25"/>
                    <a:pt x="126" y="27"/>
                    <a:pt x="126" y="27"/>
                  </a:cubicBezTo>
                  <a:cubicBezTo>
                    <a:pt x="126" y="29"/>
                    <a:pt x="126" y="32"/>
                    <a:pt x="129" y="32"/>
                  </a:cubicBezTo>
                  <a:cubicBezTo>
                    <a:pt x="129" y="32"/>
                    <a:pt x="132" y="32"/>
                    <a:pt x="132" y="28"/>
                  </a:cubicBezTo>
                  <a:cubicBezTo>
                    <a:pt x="132" y="21"/>
                    <a:pt x="132" y="21"/>
                    <a:pt x="132" y="21"/>
                  </a:cubicBezTo>
                  <a:cubicBezTo>
                    <a:pt x="132" y="5"/>
                    <a:pt x="132" y="5"/>
                    <a:pt x="132" y="5"/>
                  </a:cubicBezTo>
                  <a:cubicBezTo>
                    <a:pt x="132" y="4"/>
                    <a:pt x="132" y="1"/>
                    <a:pt x="130" y="1"/>
                  </a:cubicBezTo>
                  <a:cubicBezTo>
                    <a:pt x="127" y="2"/>
                    <a:pt x="127" y="2"/>
                    <a:pt x="127" y="2"/>
                  </a:cubicBezTo>
                  <a:cubicBezTo>
                    <a:pt x="124" y="2"/>
                    <a:pt x="119" y="3"/>
                    <a:pt x="110" y="3"/>
                  </a:cubicBezTo>
                  <a:cubicBezTo>
                    <a:pt x="33" y="3"/>
                    <a:pt x="33" y="3"/>
                    <a:pt x="33" y="3"/>
                  </a:cubicBezTo>
                  <a:cubicBezTo>
                    <a:pt x="17" y="2"/>
                    <a:pt x="17" y="2"/>
                    <a:pt x="17" y="2"/>
                  </a:cubicBezTo>
                  <a:cubicBezTo>
                    <a:pt x="17" y="2"/>
                    <a:pt x="10" y="1"/>
                    <a:pt x="10" y="1"/>
                  </a:cubicBezTo>
                  <a:cubicBezTo>
                    <a:pt x="8" y="0"/>
                    <a:pt x="8" y="0"/>
                    <a:pt x="8" y="0"/>
                  </a:cubicBezTo>
                  <a:cubicBezTo>
                    <a:pt x="6" y="0"/>
                    <a:pt x="5" y="2"/>
                    <a:pt x="4" y="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10" name="Freeform 18">
              <a:extLst>
                <a:ext uri="{FF2B5EF4-FFF2-40B4-BE49-F238E27FC236}">
                  <a16:creationId xmlns:a16="http://schemas.microsoft.com/office/drawing/2014/main" id="{6B9EF6BE-5CAC-4584-85C5-38722586BD4A}"/>
                </a:ext>
              </a:extLst>
            </p:cNvPr>
            <p:cNvSpPr>
              <a:spLocks/>
            </p:cNvSpPr>
            <p:nvPr userDrawn="1"/>
          </p:nvSpPr>
          <p:spPr bwMode="auto">
            <a:xfrm>
              <a:off x="4258" y="2465"/>
              <a:ext cx="102" cy="107"/>
            </a:xfrm>
            <a:custGeom>
              <a:avLst/>
              <a:gdLst>
                <a:gd name="T0" fmla="*/ 132 w 151"/>
                <a:gd name="T1" fmla="*/ 0 h 157"/>
                <a:gd name="T2" fmla="*/ 127 w 151"/>
                <a:gd name="T3" fmla="*/ 0 h 157"/>
                <a:gd name="T4" fmla="*/ 123 w 151"/>
                <a:gd name="T5" fmla="*/ 0 h 157"/>
                <a:gd name="T6" fmla="*/ 113 w 151"/>
                <a:gd name="T7" fmla="*/ 0 h 157"/>
                <a:gd name="T8" fmla="*/ 108 w 151"/>
                <a:gd name="T9" fmla="*/ 2 h 157"/>
                <a:gd name="T10" fmla="*/ 112 w 151"/>
                <a:gd name="T11" fmla="*/ 6 h 157"/>
                <a:gd name="T12" fmla="*/ 115 w 151"/>
                <a:gd name="T13" fmla="*/ 10 h 157"/>
                <a:gd name="T14" fmla="*/ 111 w 151"/>
                <a:gd name="T15" fmla="*/ 20 h 157"/>
                <a:gd name="T16" fmla="*/ 79 w 151"/>
                <a:gd name="T17" fmla="*/ 77 h 157"/>
                <a:gd name="T18" fmla="*/ 43 w 151"/>
                <a:gd name="T19" fmla="*/ 15 h 157"/>
                <a:gd name="T20" fmla="*/ 40 w 151"/>
                <a:gd name="T21" fmla="*/ 8 h 157"/>
                <a:gd name="T22" fmla="*/ 42 w 151"/>
                <a:gd name="T23" fmla="*/ 6 h 157"/>
                <a:gd name="T24" fmla="*/ 43 w 151"/>
                <a:gd name="T25" fmla="*/ 5 h 157"/>
                <a:gd name="T26" fmla="*/ 46 w 151"/>
                <a:gd name="T27" fmla="*/ 3 h 157"/>
                <a:gd name="T28" fmla="*/ 42 w 151"/>
                <a:gd name="T29" fmla="*/ 0 h 157"/>
                <a:gd name="T30" fmla="*/ 27 w 151"/>
                <a:gd name="T31" fmla="*/ 0 h 157"/>
                <a:gd name="T32" fmla="*/ 24 w 151"/>
                <a:gd name="T33" fmla="*/ 0 h 157"/>
                <a:gd name="T34" fmla="*/ 20 w 151"/>
                <a:gd name="T35" fmla="*/ 0 h 157"/>
                <a:gd name="T36" fmla="*/ 4 w 151"/>
                <a:gd name="T37" fmla="*/ 0 h 157"/>
                <a:gd name="T38" fmla="*/ 0 w 151"/>
                <a:gd name="T39" fmla="*/ 3 h 157"/>
                <a:gd name="T40" fmla="*/ 4 w 151"/>
                <a:gd name="T41" fmla="*/ 6 h 157"/>
                <a:gd name="T42" fmla="*/ 12 w 151"/>
                <a:gd name="T43" fmla="*/ 9 h 157"/>
                <a:gd name="T44" fmla="*/ 25 w 151"/>
                <a:gd name="T45" fmla="*/ 23 h 157"/>
                <a:gd name="T46" fmla="*/ 61 w 151"/>
                <a:gd name="T47" fmla="*/ 82 h 157"/>
                <a:gd name="T48" fmla="*/ 65 w 151"/>
                <a:gd name="T49" fmla="*/ 103 h 157"/>
                <a:gd name="T50" fmla="*/ 65 w 151"/>
                <a:gd name="T51" fmla="*/ 120 h 157"/>
                <a:gd name="T52" fmla="*/ 65 w 151"/>
                <a:gd name="T53" fmla="*/ 141 h 157"/>
                <a:gd name="T54" fmla="*/ 60 w 151"/>
                <a:gd name="T55" fmla="*/ 150 h 157"/>
                <a:gd name="T56" fmla="*/ 54 w 151"/>
                <a:gd name="T57" fmla="*/ 151 h 157"/>
                <a:gd name="T58" fmla="*/ 51 w 151"/>
                <a:gd name="T59" fmla="*/ 154 h 157"/>
                <a:gd name="T60" fmla="*/ 56 w 151"/>
                <a:gd name="T61" fmla="*/ 157 h 157"/>
                <a:gd name="T62" fmla="*/ 72 w 151"/>
                <a:gd name="T63" fmla="*/ 157 h 157"/>
                <a:gd name="T64" fmla="*/ 76 w 151"/>
                <a:gd name="T65" fmla="*/ 157 h 157"/>
                <a:gd name="T66" fmla="*/ 78 w 151"/>
                <a:gd name="T67" fmla="*/ 157 h 157"/>
                <a:gd name="T68" fmla="*/ 101 w 151"/>
                <a:gd name="T69" fmla="*/ 157 h 157"/>
                <a:gd name="T70" fmla="*/ 105 w 151"/>
                <a:gd name="T71" fmla="*/ 154 h 157"/>
                <a:gd name="T72" fmla="*/ 102 w 151"/>
                <a:gd name="T73" fmla="*/ 151 h 157"/>
                <a:gd name="T74" fmla="*/ 93 w 151"/>
                <a:gd name="T75" fmla="*/ 150 h 157"/>
                <a:gd name="T76" fmla="*/ 86 w 151"/>
                <a:gd name="T77" fmla="*/ 141 h 157"/>
                <a:gd name="T78" fmla="*/ 86 w 151"/>
                <a:gd name="T79" fmla="*/ 120 h 157"/>
                <a:gd name="T80" fmla="*/ 86 w 151"/>
                <a:gd name="T81" fmla="*/ 103 h 157"/>
                <a:gd name="T82" fmla="*/ 89 w 151"/>
                <a:gd name="T83" fmla="*/ 83 h 157"/>
                <a:gd name="T84" fmla="*/ 127 w 151"/>
                <a:gd name="T85" fmla="*/ 18 h 157"/>
                <a:gd name="T86" fmla="*/ 138 w 151"/>
                <a:gd name="T87" fmla="*/ 8 h 157"/>
                <a:gd name="T88" fmla="*/ 146 w 151"/>
                <a:gd name="T89" fmla="*/ 6 h 157"/>
                <a:gd name="T90" fmla="*/ 151 w 151"/>
                <a:gd name="T91" fmla="*/ 2 h 157"/>
                <a:gd name="T92" fmla="*/ 146 w 151"/>
                <a:gd name="T93" fmla="*/ 0 h 157"/>
                <a:gd name="T94" fmla="*/ 132 w 151"/>
                <a:gd name="T9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1" h="157">
                  <a:moveTo>
                    <a:pt x="132" y="0"/>
                  </a:moveTo>
                  <a:cubicBezTo>
                    <a:pt x="127" y="0"/>
                    <a:pt x="127" y="0"/>
                    <a:pt x="127" y="0"/>
                  </a:cubicBezTo>
                  <a:cubicBezTo>
                    <a:pt x="123" y="0"/>
                    <a:pt x="123" y="0"/>
                    <a:pt x="123" y="0"/>
                  </a:cubicBezTo>
                  <a:cubicBezTo>
                    <a:pt x="113" y="0"/>
                    <a:pt x="113" y="0"/>
                    <a:pt x="113" y="0"/>
                  </a:cubicBezTo>
                  <a:cubicBezTo>
                    <a:pt x="109" y="0"/>
                    <a:pt x="108" y="1"/>
                    <a:pt x="108" y="2"/>
                  </a:cubicBezTo>
                  <a:cubicBezTo>
                    <a:pt x="108" y="5"/>
                    <a:pt x="110" y="5"/>
                    <a:pt x="112" y="6"/>
                  </a:cubicBezTo>
                  <a:cubicBezTo>
                    <a:pt x="113" y="6"/>
                    <a:pt x="115" y="6"/>
                    <a:pt x="115" y="10"/>
                  </a:cubicBezTo>
                  <a:cubicBezTo>
                    <a:pt x="115" y="13"/>
                    <a:pt x="114" y="16"/>
                    <a:pt x="111" y="20"/>
                  </a:cubicBezTo>
                  <a:cubicBezTo>
                    <a:pt x="108" y="26"/>
                    <a:pt x="85" y="65"/>
                    <a:pt x="79" y="77"/>
                  </a:cubicBezTo>
                  <a:cubicBezTo>
                    <a:pt x="72" y="66"/>
                    <a:pt x="46" y="21"/>
                    <a:pt x="43" y="15"/>
                  </a:cubicBezTo>
                  <a:cubicBezTo>
                    <a:pt x="41" y="12"/>
                    <a:pt x="40" y="10"/>
                    <a:pt x="40" y="8"/>
                  </a:cubicBezTo>
                  <a:cubicBezTo>
                    <a:pt x="40" y="7"/>
                    <a:pt x="41" y="6"/>
                    <a:pt x="42" y="6"/>
                  </a:cubicBezTo>
                  <a:cubicBezTo>
                    <a:pt x="42" y="6"/>
                    <a:pt x="43" y="5"/>
                    <a:pt x="43" y="5"/>
                  </a:cubicBezTo>
                  <a:cubicBezTo>
                    <a:pt x="44" y="5"/>
                    <a:pt x="46" y="4"/>
                    <a:pt x="46" y="3"/>
                  </a:cubicBezTo>
                  <a:cubicBezTo>
                    <a:pt x="46" y="1"/>
                    <a:pt x="44" y="0"/>
                    <a:pt x="42" y="0"/>
                  </a:cubicBezTo>
                  <a:cubicBezTo>
                    <a:pt x="27" y="0"/>
                    <a:pt x="27" y="0"/>
                    <a:pt x="27" y="0"/>
                  </a:cubicBezTo>
                  <a:cubicBezTo>
                    <a:pt x="24" y="0"/>
                    <a:pt x="24" y="0"/>
                    <a:pt x="24" y="0"/>
                  </a:cubicBezTo>
                  <a:cubicBezTo>
                    <a:pt x="20" y="0"/>
                    <a:pt x="20" y="0"/>
                    <a:pt x="20" y="0"/>
                  </a:cubicBezTo>
                  <a:cubicBezTo>
                    <a:pt x="4" y="0"/>
                    <a:pt x="4" y="0"/>
                    <a:pt x="4" y="0"/>
                  </a:cubicBezTo>
                  <a:cubicBezTo>
                    <a:pt x="0" y="0"/>
                    <a:pt x="0" y="2"/>
                    <a:pt x="0" y="3"/>
                  </a:cubicBezTo>
                  <a:cubicBezTo>
                    <a:pt x="0" y="4"/>
                    <a:pt x="1" y="6"/>
                    <a:pt x="4" y="6"/>
                  </a:cubicBezTo>
                  <a:cubicBezTo>
                    <a:pt x="5" y="6"/>
                    <a:pt x="9" y="7"/>
                    <a:pt x="12" y="9"/>
                  </a:cubicBezTo>
                  <a:cubicBezTo>
                    <a:pt x="16" y="11"/>
                    <a:pt x="21" y="17"/>
                    <a:pt x="25" y="23"/>
                  </a:cubicBezTo>
                  <a:cubicBezTo>
                    <a:pt x="32" y="34"/>
                    <a:pt x="60" y="79"/>
                    <a:pt x="61" y="82"/>
                  </a:cubicBezTo>
                  <a:cubicBezTo>
                    <a:pt x="64" y="88"/>
                    <a:pt x="65" y="92"/>
                    <a:pt x="65" y="103"/>
                  </a:cubicBezTo>
                  <a:cubicBezTo>
                    <a:pt x="65" y="120"/>
                    <a:pt x="65" y="120"/>
                    <a:pt x="65" y="120"/>
                  </a:cubicBezTo>
                  <a:cubicBezTo>
                    <a:pt x="65" y="141"/>
                    <a:pt x="65" y="141"/>
                    <a:pt x="65" y="141"/>
                  </a:cubicBezTo>
                  <a:cubicBezTo>
                    <a:pt x="65" y="145"/>
                    <a:pt x="63" y="150"/>
                    <a:pt x="60" y="150"/>
                  </a:cubicBezTo>
                  <a:cubicBezTo>
                    <a:pt x="54" y="151"/>
                    <a:pt x="54" y="151"/>
                    <a:pt x="54" y="151"/>
                  </a:cubicBezTo>
                  <a:cubicBezTo>
                    <a:pt x="52" y="151"/>
                    <a:pt x="51" y="153"/>
                    <a:pt x="51" y="154"/>
                  </a:cubicBezTo>
                  <a:cubicBezTo>
                    <a:pt x="51" y="157"/>
                    <a:pt x="54" y="157"/>
                    <a:pt x="56" y="157"/>
                  </a:cubicBezTo>
                  <a:cubicBezTo>
                    <a:pt x="72" y="157"/>
                    <a:pt x="72" y="157"/>
                    <a:pt x="72" y="157"/>
                  </a:cubicBezTo>
                  <a:cubicBezTo>
                    <a:pt x="76" y="157"/>
                    <a:pt x="76" y="157"/>
                    <a:pt x="76" y="157"/>
                  </a:cubicBezTo>
                  <a:cubicBezTo>
                    <a:pt x="78" y="157"/>
                    <a:pt x="78" y="157"/>
                    <a:pt x="78" y="157"/>
                  </a:cubicBezTo>
                  <a:cubicBezTo>
                    <a:pt x="101" y="157"/>
                    <a:pt x="101" y="157"/>
                    <a:pt x="101" y="157"/>
                  </a:cubicBezTo>
                  <a:cubicBezTo>
                    <a:pt x="105" y="157"/>
                    <a:pt x="105" y="155"/>
                    <a:pt x="105" y="154"/>
                  </a:cubicBezTo>
                  <a:cubicBezTo>
                    <a:pt x="105" y="153"/>
                    <a:pt x="104" y="151"/>
                    <a:pt x="102" y="151"/>
                  </a:cubicBezTo>
                  <a:cubicBezTo>
                    <a:pt x="93" y="150"/>
                    <a:pt x="93" y="150"/>
                    <a:pt x="93" y="150"/>
                  </a:cubicBezTo>
                  <a:cubicBezTo>
                    <a:pt x="89" y="150"/>
                    <a:pt x="87" y="147"/>
                    <a:pt x="86" y="141"/>
                  </a:cubicBezTo>
                  <a:cubicBezTo>
                    <a:pt x="86" y="120"/>
                    <a:pt x="86" y="120"/>
                    <a:pt x="86" y="120"/>
                  </a:cubicBezTo>
                  <a:cubicBezTo>
                    <a:pt x="86" y="103"/>
                    <a:pt x="86" y="103"/>
                    <a:pt x="86" y="103"/>
                  </a:cubicBezTo>
                  <a:cubicBezTo>
                    <a:pt x="86" y="96"/>
                    <a:pt x="86" y="90"/>
                    <a:pt x="89" y="83"/>
                  </a:cubicBezTo>
                  <a:cubicBezTo>
                    <a:pt x="92" y="75"/>
                    <a:pt x="121" y="27"/>
                    <a:pt x="127" y="18"/>
                  </a:cubicBezTo>
                  <a:cubicBezTo>
                    <a:pt x="132" y="13"/>
                    <a:pt x="134" y="10"/>
                    <a:pt x="138" y="8"/>
                  </a:cubicBezTo>
                  <a:cubicBezTo>
                    <a:pt x="141" y="6"/>
                    <a:pt x="144" y="6"/>
                    <a:pt x="146" y="6"/>
                  </a:cubicBezTo>
                  <a:cubicBezTo>
                    <a:pt x="150" y="6"/>
                    <a:pt x="151" y="4"/>
                    <a:pt x="151" y="2"/>
                  </a:cubicBezTo>
                  <a:cubicBezTo>
                    <a:pt x="151" y="1"/>
                    <a:pt x="150" y="0"/>
                    <a:pt x="146" y="0"/>
                  </a:cubicBezTo>
                  <a:lnTo>
                    <a:pt x="13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11" name="Freeform 19">
              <a:extLst>
                <a:ext uri="{FF2B5EF4-FFF2-40B4-BE49-F238E27FC236}">
                  <a16:creationId xmlns:a16="http://schemas.microsoft.com/office/drawing/2014/main" id="{CE9CBF70-A08F-4B3E-933C-5B383A7A0A01}"/>
                </a:ext>
              </a:extLst>
            </p:cNvPr>
            <p:cNvSpPr>
              <a:spLocks noEditPoints="1"/>
            </p:cNvSpPr>
            <p:nvPr userDrawn="1"/>
          </p:nvSpPr>
          <p:spPr bwMode="auto">
            <a:xfrm>
              <a:off x="4406" y="2463"/>
              <a:ext cx="111" cy="111"/>
            </a:xfrm>
            <a:custGeom>
              <a:avLst/>
              <a:gdLst>
                <a:gd name="T0" fmla="*/ 0 w 164"/>
                <a:gd name="T1" fmla="*/ 81 h 163"/>
                <a:gd name="T2" fmla="*/ 81 w 164"/>
                <a:gd name="T3" fmla="*/ 163 h 163"/>
                <a:gd name="T4" fmla="*/ 164 w 164"/>
                <a:gd name="T5" fmla="*/ 78 h 163"/>
                <a:gd name="T6" fmla="*/ 82 w 164"/>
                <a:gd name="T7" fmla="*/ 0 h 163"/>
                <a:gd name="T8" fmla="*/ 0 w 164"/>
                <a:gd name="T9" fmla="*/ 81 h 163"/>
                <a:gd name="T10" fmla="*/ 23 w 164"/>
                <a:gd name="T11" fmla="*/ 76 h 163"/>
                <a:gd name="T12" fmla="*/ 81 w 164"/>
                <a:gd name="T13" fmla="*/ 10 h 163"/>
                <a:gd name="T14" fmla="*/ 142 w 164"/>
                <a:gd name="T15" fmla="*/ 84 h 163"/>
                <a:gd name="T16" fmla="*/ 87 w 164"/>
                <a:gd name="T17" fmla="*/ 152 h 163"/>
                <a:gd name="T18" fmla="*/ 23 w 164"/>
                <a:gd name="T19" fmla="*/ 76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4" h="163">
                  <a:moveTo>
                    <a:pt x="0" y="81"/>
                  </a:moveTo>
                  <a:cubicBezTo>
                    <a:pt x="0" y="121"/>
                    <a:pt x="26" y="163"/>
                    <a:pt x="81" y="163"/>
                  </a:cubicBezTo>
                  <a:cubicBezTo>
                    <a:pt x="129" y="163"/>
                    <a:pt x="164" y="127"/>
                    <a:pt x="164" y="78"/>
                  </a:cubicBezTo>
                  <a:cubicBezTo>
                    <a:pt x="164" y="31"/>
                    <a:pt x="131" y="0"/>
                    <a:pt x="82" y="0"/>
                  </a:cubicBezTo>
                  <a:cubicBezTo>
                    <a:pt x="23" y="0"/>
                    <a:pt x="0" y="50"/>
                    <a:pt x="0" y="81"/>
                  </a:cubicBezTo>
                  <a:moveTo>
                    <a:pt x="23" y="76"/>
                  </a:moveTo>
                  <a:cubicBezTo>
                    <a:pt x="23" y="35"/>
                    <a:pt x="45" y="10"/>
                    <a:pt x="81" y="10"/>
                  </a:cubicBezTo>
                  <a:cubicBezTo>
                    <a:pt x="110" y="10"/>
                    <a:pt x="142" y="33"/>
                    <a:pt x="142" y="84"/>
                  </a:cubicBezTo>
                  <a:cubicBezTo>
                    <a:pt x="142" y="149"/>
                    <a:pt x="96" y="152"/>
                    <a:pt x="87" y="152"/>
                  </a:cubicBezTo>
                  <a:cubicBezTo>
                    <a:pt x="49" y="152"/>
                    <a:pt x="23" y="121"/>
                    <a:pt x="23" y="7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12" name="Freeform 20">
              <a:extLst>
                <a:ext uri="{FF2B5EF4-FFF2-40B4-BE49-F238E27FC236}">
                  <a16:creationId xmlns:a16="http://schemas.microsoft.com/office/drawing/2014/main" id="{DCB129BA-B7EC-4145-AA2C-85E18362D540}"/>
                </a:ext>
              </a:extLst>
            </p:cNvPr>
            <p:cNvSpPr>
              <a:spLocks/>
            </p:cNvSpPr>
            <p:nvPr userDrawn="1"/>
          </p:nvSpPr>
          <p:spPr bwMode="auto">
            <a:xfrm>
              <a:off x="4530" y="2464"/>
              <a:ext cx="62" cy="108"/>
            </a:xfrm>
            <a:custGeom>
              <a:avLst/>
              <a:gdLst>
                <a:gd name="T0" fmla="*/ 87 w 92"/>
                <a:gd name="T1" fmla="*/ 1 h 159"/>
                <a:gd name="T2" fmla="*/ 86 w 92"/>
                <a:gd name="T3" fmla="*/ 1 h 159"/>
                <a:gd name="T4" fmla="*/ 80 w 92"/>
                <a:gd name="T5" fmla="*/ 2 h 159"/>
                <a:gd name="T6" fmla="*/ 78 w 92"/>
                <a:gd name="T7" fmla="*/ 2 h 159"/>
                <a:gd name="T8" fmla="*/ 28 w 92"/>
                <a:gd name="T9" fmla="*/ 2 h 159"/>
                <a:gd name="T10" fmla="*/ 25 w 92"/>
                <a:gd name="T11" fmla="*/ 2 h 159"/>
                <a:gd name="T12" fmla="*/ 4 w 92"/>
                <a:gd name="T13" fmla="*/ 2 h 159"/>
                <a:gd name="T14" fmla="*/ 0 w 92"/>
                <a:gd name="T15" fmla="*/ 5 h 159"/>
                <a:gd name="T16" fmla="*/ 3 w 92"/>
                <a:gd name="T17" fmla="*/ 8 h 159"/>
                <a:gd name="T18" fmla="*/ 9 w 92"/>
                <a:gd name="T19" fmla="*/ 8 h 159"/>
                <a:gd name="T20" fmla="*/ 17 w 92"/>
                <a:gd name="T21" fmla="*/ 18 h 159"/>
                <a:gd name="T22" fmla="*/ 17 w 92"/>
                <a:gd name="T23" fmla="*/ 62 h 159"/>
                <a:gd name="T24" fmla="*/ 17 w 92"/>
                <a:gd name="T25" fmla="*/ 98 h 159"/>
                <a:gd name="T26" fmla="*/ 16 w 92"/>
                <a:gd name="T27" fmla="*/ 143 h 159"/>
                <a:gd name="T28" fmla="*/ 12 w 92"/>
                <a:gd name="T29" fmla="*/ 152 h 159"/>
                <a:gd name="T30" fmla="*/ 6 w 92"/>
                <a:gd name="T31" fmla="*/ 153 h 159"/>
                <a:gd name="T32" fmla="*/ 3 w 92"/>
                <a:gd name="T33" fmla="*/ 156 h 159"/>
                <a:gd name="T34" fmla="*/ 8 w 92"/>
                <a:gd name="T35" fmla="*/ 159 h 159"/>
                <a:gd name="T36" fmla="*/ 24 w 92"/>
                <a:gd name="T37" fmla="*/ 159 h 159"/>
                <a:gd name="T38" fmla="*/ 28 w 92"/>
                <a:gd name="T39" fmla="*/ 159 h 159"/>
                <a:gd name="T40" fmla="*/ 30 w 92"/>
                <a:gd name="T41" fmla="*/ 159 h 159"/>
                <a:gd name="T42" fmla="*/ 53 w 92"/>
                <a:gd name="T43" fmla="*/ 159 h 159"/>
                <a:gd name="T44" fmla="*/ 58 w 92"/>
                <a:gd name="T45" fmla="*/ 156 h 159"/>
                <a:gd name="T46" fmla="*/ 54 w 92"/>
                <a:gd name="T47" fmla="*/ 153 h 159"/>
                <a:gd name="T48" fmla="*/ 45 w 92"/>
                <a:gd name="T49" fmla="*/ 152 h 159"/>
                <a:gd name="T50" fmla="*/ 39 w 92"/>
                <a:gd name="T51" fmla="*/ 143 h 159"/>
                <a:gd name="T52" fmla="*/ 38 w 92"/>
                <a:gd name="T53" fmla="*/ 98 h 159"/>
                <a:gd name="T54" fmla="*/ 38 w 92"/>
                <a:gd name="T55" fmla="*/ 81 h 159"/>
                <a:gd name="T56" fmla="*/ 68 w 92"/>
                <a:gd name="T57" fmla="*/ 81 h 159"/>
                <a:gd name="T58" fmla="*/ 78 w 92"/>
                <a:gd name="T59" fmla="*/ 88 h 159"/>
                <a:gd name="T60" fmla="*/ 79 w 92"/>
                <a:gd name="T61" fmla="*/ 94 h 159"/>
                <a:gd name="T62" fmla="*/ 79 w 92"/>
                <a:gd name="T63" fmla="*/ 95 h 159"/>
                <a:gd name="T64" fmla="*/ 82 w 92"/>
                <a:gd name="T65" fmla="*/ 98 h 159"/>
                <a:gd name="T66" fmla="*/ 85 w 92"/>
                <a:gd name="T67" fmla="*/ 92 h 159"/>
                <a:gd name="T68" fmla="*/ 85 w 92"/>
                <a:gd name="T69" fmla="*/ 79 h 159"/>
                <a:gd name="T70" fmla="*/ 87 w 92"/>
                <a:gd name="T71" fmla="*/ 67 h 159"/>
                <a:gd name="T72" fmla="*/ 85 w 92"/>
                <a:gd name="T73" fmla="*/ 64 h 159"/>
                <a:gd name="T74" fmla="*/ 81 w 92"/>
                <a:gd name="T75" fmla="*/ 66 h 159"/>
                <a:gd name="T76" fmla="*/ 73 w 92"/>
                <a:gd name="T77" fmla="*/ 70 h 159"/>
                <a:gd name="T78" fmla="*/ 64 w 92"/>
                <a:gd name="T79" fmla="*/ 70 h 159"/>
                <a:gd name="T80" fmla="*/ 38 w 92"/>
                <a:gd name="T81" fmla="*/ 70 h 159"/>
                <a:gd name="T82" fmla="*/ 38 w 92"/>
                <a:gd name="T83" fmla="*/ 14 h 159"/>
                <a:gd name="T84" fmla="*/ 69 w 92"/>
                <a:gd name="T85" fmla="*/ 14 h 159"/>
                <a:gd name="T86" fmla="*/ 82 w 92"/>
                <a:gd name="T87" fmla="*/ 19 h 159"/>
                <a:gd name="T88" fmla="*/ 84 w 92"/>
                <a:gd name="T89" fmla="*/ 26 h 159"/>
                <a:gd name="T90" fmla="*/ 87 w 92"/>
                <a:gd name="T91" fmla="*/ 30 h 159"/>
                <a:gd name="T92" fmla="*/ 90 w 92"/>
                <a:gd name="T93" fmla="*/ 27 h 159"/>
                <a:gd name="T94" fmla="*/ 91 w 92"/>
                <a:gd name="T95" fmla="*/ 17 h 159"/>
                <a:gd name="T96" fmla="*/ 91 w 92"/>
                <a:gd name="T97" fmla="*/ 13 h 159"/>
                <a:gd name="T98" fmla="*/ 92 w 92"/>
                <a:gd name="T99" fmla="*/ 6 h 159"/>
                <a:gd name="T100" fmla="*/ 92 w 92"/>
                <a:gd name="T101" fmla="*/ 3 h 159"/>
                <a:gd name="T102" fmla="*/ 90 w 92"/>
                <a:gd name="T103" fmla="*/ 0 h 159"/>
                <a:gd name="T104" fmla="*/ 87 w 92"/>
                <a:gd name="T105" fmla="*/ 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2" h="159">
                  <a:moveTo>
                    <a:pt x="87" y="1"/>
                  </a:moveTo>
                  <a:cubicBezTo>
                    <a:pt x="86" y="1"/>
                    <a:pt x="86" y="1"/>
                    <a:pt x="86" y="1"/>
                  </a:cubicBezTo>
                  <a:cubicBezTo>
                    <a:pt x="80" y="2"/>
                    <a:pt x="80" y="2"/>
                    <a:pt x="80" y="2"/>
                  </a:cubicBezTo>
                  <a:cubicBezTo>
                    <a:pt x="78" y="2"/>
                    <a:pt x="78" y="2"/>
                    <a:pt x="78" y="2"/>
                  </a:cubicBezTo>
                  <a:cubicBezTo>
                    <a:pt x="78" y="2"/>
                    <a:pt x="28" y="2"/>
                    <a:pt x="28" y="2"/>
                  </a:cubicBezTo>
                  <a:cubicBezTo>
                    <a:pt x="25" y="2"/>
                    <a:pt x="25" y="2"/>
                    <a:pt x="25" y="2"/>
                  </a:cubicBezTo>
                  <a:cubicBezTo>
                    <a:pt x="4" y="2"/>
                    <a:pt x="4" y="2"/>
                    <a:pt x="4" y="2"/>
                  </a:cubicBezTo>
                  <a:cubicBezTo>
                    <a:pt x="3" y="2"/>
                    <a:pt x="0" y="2"/>
                    <a:pt x="0" y="5"/>
                  </a:cubicBezTo>
                  <a:cubicBezTo>
                    <a:pt x="0" y="6"/>
                    <a:pt x="1" y="8"/>
                    <a:pt x="3" y="8"/>
                  </a:cubicBezTo>
                  <a:cubicBezTo>
                    <a:pt x="9" y="8"/>
                    <a:pt x="9" y="8"/>
                    <a:pt x="9" y="8"/>
                  </a:cubicBezTo>
                  <a:cubicBezTo>
                    <a:pt x="15" y="9"/>
                    <a:pt x="17" y="12"/>
                    <a:pt x="17" y="18"/>
                  </a:cubicBezTo>
                  <a:cubicBezTo>
                    <a:pt x="17" y="18"/>
                    <a:pt x="17" y="62"/>
                    <a:pt x="17" y="62"/>
                  </a:cubicBezTo>
                  <a:cubicBezTo>
                    <a:pt x="17" y="98"/>
                    <a:pt x="17" y="98"/>
                    <a:pt x="17" y="98"/>
                  </a:cubicBezTo>
                  <a:cubicBezTo>
                    <a:pt x="17" y="118"/>
                    <a:pt x="17" y="134"/>
                    <a:pt x="16" y="143"/>
                  </a:cubicBezTo>
                  <a:cubicBezTo>
                    <a:pt x="16" y="149"/>
                    <a:pt x="15" y="152"/>
                    <a:pt x="12" y="152"/>
                  </a:cubicBezTo>
                  <a:cubicBezTo>
                    <a:pt x="12" y="152"/>
                    <a:pt x="6" y="153"/>
                    <a:pt x="6" y="153"/>
                  </a:cubicBezTo>
                  <a:cubicBezTo>
                    <a:pt x="4" y="153"/>
                    <a:pt x="3" y="155"/>
                    <a:pt x="3" y="156"/>
                  </a:cubicBezTo>
                  <a:cubicBezTo>
                    <a:pt x="3" y="159"/>
                    <a:pt x="6" y="159"/>
                    <a:pt x="8" y="159"/>
                  </a:cubicBezTo>
                  <a:cubicBezTo>
                    <a:pt x="24" y="159"/>
                    <a:pt x="24" y="159"/>
                    <a:pt x="24" y="159"/>
                  </a:cubicBezTo>
                  <a:cubicBezTo>
                    <a:pt x="28" y="159"/>
                    <a:pt x="28" y="159"/>
                    <a:pt x="28" y="159"/>
                  </a:cubicBezTo>
                  <a:cubicBezTo>
                    <a:pt x="30" y="159"/>
                    <a:pt x="30" y="159"/>
                    <a:pt x="30" y="159"/>
                  </a:cubicBezTo>
                  <a:cubicBezTo>
                    <a:pt x="53" y="159"/>
                    <a:pt x="53" y="159"/>
                    <a:pt x="53" y="159"/>
                  </a:cubicBezTo>
                  <a:cubicBezTo>
                    <a:pt x="57" y="159"/>
                    <a:pt x="58" y="157"/>
                    <a:pt x="58" y="156"/>
                  </a:cubicBezTo>
                  <a:cubicBezTo>
                    <a:pt x="58" y="155"/>
                    <a:pt x="57" y="153"/>
                    <a:pt x="54" y="153"/>
                  </a:cubicBezTo>
                  <a:cubicBezTo>
                    <a:pt x="45" y="152"/>
                    <a:pt x="45" y="152"/>
                    <a:pt x="45" y="152"/>
                  </a:cubicBezTo>
                  <a:cubicBezTo>
                    <a:pt x="41" y="152"/>
                    <a:pt x="39" y="149"/>
                    <a:pt x="39" y="143"/>
                  </a:cubicBezTo>
                  <a:cubicBezTo>
                    <a:pt x="38" y="134"/>
                    <a:pt x="38" y="118"/>
                    <a:pt x="38" y="98"/>
                  </a:cubicBezTo>
                  <a:cubicBezTo>
                    <a:pt x="38" y="81"/>
                    <a:pt x="38" y="81"/>
                    <a:pt x="38" y="81"/>
                  </a:cubicBezTo>
                  <a:cubicBezTo>
                    <a:pt x="45" y="81"/>
                    <a:pt x="64" y="81"/>
                    <a:pt x="68" y="81"/>
                  </a:cubicBezTo>
                  <a:cubicBezTo>
                    <a:pt x="74" y="82"/>
                    <a:pt x="77" y="85"/>
                    <a:pt x="78" y="88"/>
                  </a:cubicBezTo>
                  <a:cubicBezTo>
                    <a:pt x="79" y="94"/>
                    <a:pt x="79" y="94"/>
                    <a:pt x="79" y="94"/>
                  </a:cubicBezTo>
                  <a:cubicBezTo>
                    <a:pt x="79" y="95"/>
                    <a:pt x="79" y="95"/>
                    <a:pt x="79" y="95"/>
                  </a:cubicBezTo>
                  <a:cubicBezTo>
                    <a:pt x="79" y="97"/>
                    <a:pt x="80" y="98"/>
                    <a:pt x="82" y="98"/>
                  </a:cubicBezTo>
                  <a:cubicBezTo>
                    <a:pt x="85" y="98"/>
                    <a:pt x="85" y="94"/>
                    <a:pt x="85" y="92"/>
                  </a:cubicBezTo>
                  <a:cubicBezTo>
                    <a:pt x="85" y="79"/>
                    <a:pt x="85" y="79"/>
                    <a:pt x="85" y="79"/>
                  </a:cubicBezTo>
                  <a:cubicBezTo>
                    <a:pt x="87" y="67"/>
                    <a:pt x="87" y="67"/>
                    <a:pt x="87" y="67"/>
                  </a:cubicBezTo>
                  <a:cubicBezTo>
                    <a:pt x="87" y="64"/>
                    <a:pt x="85" y="64"/>
                    <a:pt x="85" y="64"/>
                  </a:cubicBezTo>
                  <a:cubicBezTo>
                    <a:pt x="83" y="64"/>
                    <a:pt x="82" y="65"/>
                    <a:pt x="81" y="66"/>
                  </a:cubicBezTo>
                  <a:cubicBezTo>
                    <a:pt x="80" y="69"/>
                    <a:pt x="78" y="69"/>
                    <a:pt x="73" y="70"/>
                  </a:cubicBezTo>
                  <a:cubicBezTo>
                    <a:pt x="64" y="70"/>
                    <a:pt x="64" y="70"/>
                    <a:pt x="64" y="70"/>
                  </a:cubicBezTo>
                  <a:cubicBezTo>
                    <a:pt x="38" y="70"/>
                    <a:pt x="38" y="70"/>
                    <a:pt x="38" y="70"/>
                  </a:cubicBezTo>
                  <a:cubicBezTo>
                    <a:pt x="38" y="14"/>
                    <a:pt x="38" y="14"/>
                    <a:pt x="38" y="14"/>
                  </a:cubicBezTo>
                  <a:cubicBezTo>
                    <a:pt x="38" y="13"/>
                    <a:pt x="69" y="14"/>
                    <a:pt x="69" y="14"/>
                  </a:cubicBezTo>
                  <a:cubicBezTo>
                    <a:pt x="77" y="14"/>
                    <a:pt x="81" y="17"/>
                    <a:pt x="82" y="19"/>
                  </a:cubicBezTo>
                  <a:cubicBezTo>
                    <a:pt x="82" y="19"/>
                    <a:pt x="84" y="26"/>
                    <a:pt x="84" y="26"/>
                  </a:cubicBezTo>
                  <a:cubicBezTo>
                    <a:pt x="84" y="30"/>
                    <a:pt x="86" y="30"/>
                    <a:pt x="87" y="30"/>
                  </a:cubicBezTo>
                  <a:cubicBezTo>
                    <a:pt x="88" y="30"/>
                    <a:pt x="89" y="30"/>
                    <a:pt x="90" y="27"/>
                  </a:cubicBezTo>
                  <a:cubicBezTo>
                    <a:pt x="90" y="27"/>
                    <a:pt x="91" y="17"/>
                    <a:pt x="91" y="17"/>
                  </a:cubicBezTo>
                  <a:cubicBezTo>
                    <a:pt x="91" y="13"/>
                    <a:pt x="91" y="13"/>
                    <a:pt x="91" y="13"/>
                  </a:cubicBezTo>
                  <a:cubicBezTo>
                    <a:pt x="92" y="6"/>
                    <a:pt x="92" y="6"/>
                    <a:pt x="92" y="6"/>
                  </a:cubicBezTo>
                  <a:cubicBezTo>
                    <a:pt x="92" y="3"/>
                    <a:pt x="92" y="3"/>
                    <a:pt x="92" y="3"/>
                  </a:cubicBezTo>
                  <a:cubicBezTo>
                    <a:pt x="92" y="1"/>
                    <a:pt x="91" y="0"/>
                    <a:pt x="90" y="0"/>
                  </a:cubicBezTo>
                  <a:lnTo>
                    <a:pt x="87"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13" name="Rectangle 21">
              <a:extLst>
                <a:ext uri="{FF2B5EF4-FFF2-40B4-BE49-F238E27FC236}">
                  <a16:creationId xmlns:a16="http://schemas.microsoft.com/office/drawing/2014/main" id="{E952D24A-E62C-4B35-A453-E2DB313C1CF9}"/>
                </a:ext>
              </a:extLst>
            </p:cNvPr>
            <p:cNvSpPr>
              <a:spLocks noChangeArrowheads="1"/>
            </p:cNvSpPr>
            <p:nvPr userDrawn="1"/>
          </p:nvSpPr>
          <p:spPr bwMode="auto">
            <a:xfrm>
              <a:off x="3108" y="2653"/>
              <a:ext cx="1477" cy="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14" name="Freeform 22">
              <a:extLst>
                <a:ext uri="{FF2B5EF4-FFF2-40B4-BE49-F238E27FC236}">
                  <a16:creationId xmlns:a16="http://schemas.microsoft.com/office/drawing/2014/main" id="{A616AFE6-9BCC-48E4-8C66-4AF9903EDA20}"/>
                </a:ext>
              </a:extLst>
            </p:cNvPr>
            <p:cNvSpPr>
              <a:spLocks/>
            </p:cNvSpPr>
            <p:nvPr userDrawn="1"/>
          </p:nvSpPr>
          <p:spPr bwMode="auto">
            <a:xfrm>
              <a:off x="3091" y="2736"/>
              <a:ext cx="222" cy="168"/>
            </a:xfrm>
            <a:custGeom>
              <a:avLst/>
              <a:gdLst>
                <a:gd name="T0" fmla="*/ 245 w 327"/>
                <a:gd name="T1" fmla="*/ 8 h 247"/>
                <a:gd name="T2" fmla="*/ 159 w 327"/>
                <a:gd name="T3" fmla="*/ 186 h 247"/>
                <a:gd name="T4" fmla="*/ 74 w 327"/>
                <a:gd name="T5" fmla="*/ 10 h 247"/>
                <a:gd name="T6" fmla="*/ 65 w 327"/>
                <a:gd name="T7" fmla="*/ 0 h 247"/>
                <a:gd name="T8" fmla="*/ 59 w 327"/>
                <a:gd name="T9" fmla="*/ 8 h 247"/>
                <a:gd name="T10" fmla="*/ 27 w 327"/>
                <a:gd name="T11" fmla="*/ 214 h 247"/>
                <a:gd name="T12" fmla="*/ 15 w 327"/>
                <a:gd name="T13" fmla="*/ 238 h 247"/>
                <a:gd name="T14" fmla="*/ 6 w 327"/>
                <a:gd name="T15" fmla="*/ 239 h 247"/>
                <a:gd name="T16" fmla="*/ 0 w 327"/>
                <a:gd name="T17" fmla="*/ 242 h 247"/>
                <a:gd name="T18" fmla="*/ 6 w 327"/>
                <a:gd name="T19" fmla="*/ 247 h 247"/>
                <a:gd name="T20" fmla="*/ 26 w 327"/>
                <a:gd name="T21" fmla="*/ 246 h 247"/>
                <a:gd name="T22" fmla="*/ 38 w 327"/>
                <a:gd name="T23" fmla="*/ 246 h 247"/>
                <a:gd name="T24" fmla="*/ 48 w 327"/>
                <a:gd name="T25" fmla="*/ 246 h 247"/>
                <a:gd name="T26" fmla="*/ 71 w 327"/>
                <a:gd name="T27" fmla="*/ 247 h 247"/>
                <a:gd name="T28" fmla="*/ 79 w 327"/>
                <a:gd name="T29" fmla="*/ 242 h 247"/>
                <a:gd name="T30" fmla="*/ 74 w 327"/>
                <a:gd name="T31" fmla="*/ 239 h 247"/>
                <a:gd name="T32" fmla="*/ 61 w 327"/>
                <a:gd name="T33" fmla="*/ 238 h 247"/>
                <a:gd name="T34" fmla="*/ 52 w 327"/>
                <a:gd name="T35" fmla="*/ 228 h 247"/>
                <a:gd name="T36" fmla="*/ 53 w 327"/>
                <a:gd name="T37" fmla="*/ 214 h 247"/>
                <a:gd name="T38" fmla="*/ 69 w 327"/>
                <a:gd name="T39" fmla="*/ 90 h 247"/>
                <a:gd name="T40" fmla="*/ 84 w 327"/>
                <a:gd name="T41" fmla="*/ 121 h 247"/>
                <a:gd name="T42" fmla="*/ 102 w 327"/>
                <a:gd name="T43" fmla="*/ 158 h 247"/>
                <a:gd name="T44" fmla="*/ 138 w 327"/>
                <a:gd name="T45" fmla="*/ 230 h 247"/>
                <a:gd name="T46" fmla="*/ 139 w 327"/>
                <a:gd name="T47" fmla="*/ 232 h 247"/>
                <a:gd name="T48" fmla="*/ 150 w 327"/>
                <a:gd name="T49" fmla="*/ 246 h 247"/>
                <a:gd name="T50" fmla="*/ 162 w 327"/>
                <a:gd name="T51" fmla="*/ 228 h 247"/>
                <a:gd name="T52" fmla="*/ 231 w 327"/>
                <a:gd name="T53" fmla="*/ 85 h 247"/>
                <a:gd name="T54" fmla="*/ 250 w 327"/>
                <a:gd name="T55" fmla="*/ 223 h 247"/>
                <a:gd name="T56" fmla="*/ 250 w 327"/>
                <a:gd name="T57" fmla="*/ 230 h 247"/>
                <a:gd name="T58" fmla="*/ 248 w 327"/>
                <a:gd name="T59" fmla="*/ 236 h 247"/>
                <a:gd name="T60" fmla="*/ 244 w 327"/>
                <a:gd name="T61" fmla="*/ 240 h 247"/>
                <a:gd name="T62" fmla="*/ 254 w 327"/>
                <a:gd name="T63" fmla="*/ 245 h 247"/>
                <a:gd name="T64" fmla="*/ 318 w 327"/>
                <a:gd name="T65" fmla="*/ 247 h 247"/>
                <a:gd name="T66" fmla="*/ 327 w 327"/>
                <a:gd name="T67" fmla="*/ 242 h 247"/>
                <a:gd name="T68" fmla="*/ 322 w 327"/>
                <a:gd name="T69" fmla="*/ 239 h 247"/>
                <a:gd name="T70" fmla="*/ 302 w 327"/>
                <a:gd name="T71" fmla="*/ 236 h 247"/>
                <a:gd name="T72" fmla="*/ 287 w 327"/>
                <a:gd name="T73" fmla="*/ 205 h 247"/>
                <a:gd name="T74" fmla="*/ 259 w 327"/>
                <a:gd name="T75" fmla="*/ 10 h 247"/>
                <a:gd name="T76" fmla="*/ 252 w 327"/>
                <a:gd name="T77" fmla="*/ 0 h 247"/>
                <a:gd name="T78" fmla="*/ 245 w 327"/>
                <a:gd name="T79" fmla="*/ 8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7" h="247">
                  <a:moveTo>
                    <a:pt x="245" y="8"/>
                  </a:moveTo>
                  <a:cubicBezTo>
                    <a:pt x="245" y="8"/>
                    <a:pt x="167" y="171"/>
                    <a:pt x="159" y="186"/>
                  </a:cubicBezTo>
                  <a:cubicBezTo>
                    <a:pt x="158" y="183"/>
                    <a:pt x="74" y="10"/>
                    <a:pt x="74" y="10"/>
                  </a:cubicBezTo>
                  <a:cubicBezTo>
                    <a:pt x="70" y="2"/>
                    <a:pt x="68" y="0"/>
                    <a:pt x="65" y="0"/>
                  </a:cubicBezTo>
                  <a:cubicBezTo>
                    <a:pt x="63" y="0"/>
                    <a:pt x="60" y="1"/>
                    <a:pt x="59" y="8"/>
                  </a:cubicBezTo>
                  <a:cubicBezTo>
                    <a:pt x="27" y="214"/>
                    <a:pt x="27" y="214"/>
                    <a:pt x="27" y="214"/>
                  </a:cubicBezTo>
                  <a:cubicBezTo>
                    <a:pt x="26" y="226"/>
                    <a:pt x="23" y="237"/>
                    <a:pt x="15" y="238"/>
                  </a:cubicBezTo>
                  <a:cubicBezTo>
                    <a:pt x="15" y="238"/>
                    <a:pt x="6" y="239"/>
                    <a:pt x="6" y="239"/>
                  </a:cubicBezTo>
                  <a:cubicBezTo>
                    <a:pt x="4" y="239"/>
                    <a:pt x="0" y="239"/>
                    <a:pt x="0" y="242"/>
                  </a:cubicBezTo>
                  <a:cubicBezTo>
                    <a:pt x="0" y="247"/>
                    <a:pt x="5" y="247"/>
                    <a:pt x="6" y="247"/>
                  </a:cubicBezTo>
                  <a:cubicBezTo>
                    <a:pt x="26" y="246"/>
                    <a:pt x="26" y="246"/>
                    <a:pt x="26" y="246"/>
                  </a:cubicBezTo>
                  <a:cubicBezTo>
                    <a:pt x="38" y="246"/>
                    <a:pt x="38" y="246"/>
                    <a:pt x="38" y="246"/>
                  </a:cubicBezTo>
                  <a:cubicBezTo>
                    <a:pt x="48" y="246"/>
                    <a:pt x="48" y="246"/>
                    <a:pt x="48" y="246"/>
                  </a:cubicBezTo>
                  <a:cubicBezTo>
                    <a:pt x="71" y="247"/>
                    <a:pt x="71" y="247"/>
                    <a:pt x="71" y="247"/>
                  </a:cubicBezTo>
                  <a:cubicBezTo>
                    <a:pt x="75" y="247"/>
                    <a:pt x="79" y="246"/>
                    <a:pt x="79" y="242"/>
                  </a:cubicBezTo>
                  <a:cubicBezTo>
                    <a:pt x="79" y="240"/>
                    <a:pt x="77" y="239"/>
                    <a:pt x="74" y="239"/>
                  </a:cubicBezTo>
                  <a:cubicBezTo>
                    <a:pt x="61" y="238"/>
                    <a:pt x="61" y="238"/>
                    <a:pt x="61" y="238"/>
                  </a:cubicBezTo>
                  <a:cubicBezTo>
                    <a:pt x="55" y="236"/>
                    <a:pt x="52" y="233"/>
                    <a:pt x="52" y="228"/>
                  </a:cubicBezTo>
                  <a:cubicBezTo>
                    <a:pt x="53" y="214"/>
                    <a:pt x="53" y="214"/>
                    <a:pt x="53" y="214"/>
                  </a:cubicBezTo>
                  <a:cubicBezTo>
                    <a:pt x="53" y="214"/>
                    <a:pt x="67" y="104"/>
                    <a:pt x="69" y="90"/>
                  </a:cubicBezTo>
                  <a:cubicBezTo>
                    <a:pt x="71" y="94"/>
                    <a:pt x="84" y="121"/>
                    <a:pt x="84" y="121"/>
                  </a:cubicBezTo>
                  <a:cubicBezTo>
                    <a:pt x="102" y="158"/>
                    <a:pt x="102" y="158"/>
                    <a:pt x="102" y="158"/>
                  </a:cubicBezTo>
                  <a:cubicBezTo>
                    <a:pt x="105" y="167"/>
                    <a:pt x="130" y="215"/>
                    <a:pt x="138" y="230"/>
                  </a:cubicBezTo>
                  <a:cubicBezTo>
                    <a:pt x="139" y="232"/>
                    <a:pt x="139" y="232"/>
                    <a:pt x="139" y="232"/>
                  </a:cubicBezTo>
                  <a:cubicBezTo>
                    <a:pt x="144" y="241"/>
                    <a:pt x="147" y="246"/>
                    <a:pt x="150" y="246"/>
                  </a:cubicBezTo>
                  <a:cubicBezTo>
                    <a:pt x="153" y="246"/>
                    <a:pt x="155" y="243"/>
                    <a:pt x="162" y="228"/>
                  </a:cubicBezTo>
                  <a:cubicBezTo>
                    <a:pt x="162" y="228"/>
                    <a:pt x="231" y="85"/>
                    <a:pt x="231" y="85"/>
                  </a:cubicBezTo>
                  <a:cubicBezTo>
                    <a:pt x="231" y="86"/>
                    <a:pt x="250" y="223"/>
                    <a:pt x="250" y="223"/>
                  </a:cubicBezTo>
                  <a:cubicBezTo>
                    <a:pt x="250" y="226"/>
                    <a:pt x="250" y="228"/>
                    <a:pt x="250" y="230"/>
                  </a:cubicBezTo>
                  <a:cubicBezTo>
                    <a:pt x="250" y="234"/>
                    <a:pt x="249" y="236"/>
                    <a:pt x="248" y="236"/>
                  </a:cubicBezTo>
                  <a:cubicBezTo>
                    <a:pt x="246" y="237"/>
                    <a:pt x="244" y="238"/>
                    <a:pt x="244" y="240"/>
                  </a:cubicBezTo>
                  <a:cubicBezTo>
                    <a:pt x="244" y="243"/>
                    <a:pt x="248" y="244"/>
                    <a:pt x="254" y="245"/>
                  </a:cubicBezTo>
                  <a:cubicBezTo>
                    <a:pt x="267" y="246"/>
                    <a:pt x="310" y="247"/>
                    <a:pt x="318" y="247"/>
                  </a:cubicBezTo>
                  <a:cubicBezTo>
                    <a:pt x="324" y="247"/>
                    <a:pt x="327" y="245"/>
                    <a:pt x="327" y="242"/>
                  </a:cubicBezTo>
                  <a:cubicBezTo>
                    <a:pt x="327" y="239"/>
                    <a:pt x="323" y="239"/>
                    <a:pt x="322" y="239"/>
                  </a:cubicBezTo>
                  <a:cubicBezTo>
                    <a:pt x="317" y="239"/>
                    <a:pt x="311" y="239"/>
                    <a:pt x="302" y="236"/>
                  </a:cubicBezTo>
                  <a:cubicBezTo>
                    <a:pt x="293" y="233"/>
                    <a:pt x="290" y="224"/>
                    <a:pt x="287" y="205"/>
                  </a:cubicBezTo>
                  <a:cubicBezTo>
                    <a:pt x="259" y="10"/>
                    <a:pt x="259" y="10"/>
                    <a:pt x="259" y="10"/>
                  </a:cubicBezTo>
                  <a:cubicBezTo>
                    <a:pt x="258" y="3"/>
                    <a:pt x="256" y="0"/>
                    <a:pt x="252" y="0"/>
                  </a:cubicBezTo>
                  <a:cubicBezTo>
                    <a:pt x="249" y="0"/>
                    <a:pt x="247" y="3"/>
                    <a:pt x="245" y="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15" name="Freeform 23">
              <a:extLst>
                <a:ext uri="{FF2B5EF4-FFF2-40B4-BE49-F238E27FC236}">
                  <a16:creationId xmlns:a16="http://schemas.microsoft.com/office/drawing/2014/main" id="{14593CC9-FBBF-4EEA-A1D0-6472C18040C6}"/>
                </a:ext>
              </a:extLst>
            </p:cNvPr>
            <p:cNvSpPr>
              <a:spLocks/>
            </p:cNvSpPr>
            <p:nvPr userDrawn="1"/>
          </p:nvSpPr>
          <p:spPr bwMode="auto">
            <a:xfrm>
              <a:off x="3324" y="2739"/>
              <a:ext cx="109" cy="165"/>
            </a:xfrm>
            <a:custGeom>
              <a:avLst/>
              <a:gdLst>
                <a:gd name="T0" fmla="*/ 147 w 161"/>
                <a:gd name="T1" fmla="*/ 1 h 243"/>
                <a:gd name="T2" fmla="*/ 146 w 161"/>
                <a:gd name="T3" fmla="*/ 1 h 243"/>
                <a:gd name="T4" fmla="*/ 132 w 161"/>
                <a:gd name="T5" fmla="*/ 3 h 243"/>
                <a:gd name="T6" fmla="*/ 53 w 161"/>
                <a:gd name="T7" fmla="*/ 3 h 243"/>
                <a:gd name="T8" fmla="*/ 37 w 161"/>
                <a:gd name="T9" fmla="*/ 3 h 243"/>
                <a:gd name="T10" fmla="*/ 33 w 161"/>
                <a:gd name="T11" fmla="*/ 3 h 243"/>
                <a:gd name="T12" fmla="*/ 8 w 161"/>
                <a:gd name="T13" fmla="*/ 2 h 243"/>
                <a:gd name="T14" fmla="*/ 0 w 161"/>
                <a:gd name="T15" fmla="*/ 6 h 243"/>
                <a:gd name="T16" fmla="*/ 6 w 161"/>
                <a:gd name="T17" fmla="*/ 10 h 243"/>
                <a:gd name="T18" fmla="*/ 18 w 161"/>
                <a:gd name="T19" fmla="*/ 11 h 243"/>
                <a:gd name="T20" fmla="*/ 31 w 161"/>
                <a:gd name="T21" fmla="*/ 28 h 243"/>
                <a:gd name="T22" fmla="*/ 32 w 161"/>
                <a:gd name="T23" fmla="*/ 95 h 243"/>
                <a:gd name="T24" fmla="*/ 32 w 161"/>
                <a:gd name="T25" fmla="*/ 150 h 243"/>
                <a:gd name="T26" fmla="*/ 30 w 161"/>
                <a:gd name="T27" fmla="*/ 217 h 243"/>
                <a:gd name="T28" fmla="*/ 22 w 161"/>
                <a:gd name="T29" fmla="*/ 234 h 243"/>
                <a:gd name="T30" fmla="*/ 11 w 161"/>
                <a:gd name="T31" fmla="*/ 235 h 243"/>
                <a:gd name="T32" fmla="*/ 5 w 161"/>
                <a:gd name="T33" fmla="*/ 239 h 243"/>
                <a:gd name="T34" fmla="*/ 12 w 161"/>
                <a:gd name="T35" fmla="*/ 243 h 243"/>
                <a:gd name="T36" fmla="*/ 34 w 161"/>
                <a:gd name="T37" fmla="*/ 242 h 243"/>
                <a:gd name="T38" fmla="*/ 52 w 161"/>
                <a:gd name="T39" fmla="*/ 242 h 243"/>
                <a:gd name="T40" fmla="*/ 84 w 161"/>
                <a:gd name="T41" fmla="*/ 243 h 243"/>
                <a:gd name="T42" fmla="*/ 94 w 161"/>
                <a:gd name="T43" fmla="*/ 243 h 243"/>
                <a:gd name="T44" fmla="*/ 139 w 161"/>
                <a:gd name="T45" fmla="*/ 243 h 243"/>
                <a:gd name="T46" fmla="*/ 157 w 161"/>
                <a:gd name="T47" fmla="*/ 235 h 243"/>
                <a:gd name="T48" fmla="*/ 161 w 161"/>
                <a:gd name="T49" fmla="*/ 199 h 243"/>
                <a:gd name="T50" fmla="*/ 158 w 161"/>
                <a:gd name="T51" fmla="*/ 193 h 243"/>
                <a:gd name="T52" fmla="*/ 153 w 161"/>
                <a:gd name="T53" fmla="*/ 198 h 243"/>
                <a:gd name="T54" fmla="*/ 140 w 161"/>
                <a:gd name="T55" fmla="*/ 221 h 243"/>
                <a:gd name="T56" fmla="*/ 110 w 161"/>
                <a:gd name="T57" fmla="*/ 225 h 243"/>
                <a:gd name="T58" fmla="*/ 73 w 161"/>
                <a:gd name="T59" fmla="*/ 199 h 243"/>
                <a:gd name="T60" fmla="*/ 73 w 161"/>
                <a:gd name="T61" fmla="*/ 163 h 243"/>
                <a:gd name="T62" fmla="*/ 73 w 161"/>
                <a:gd name="T63" fmla="*/ 150 h 243"/>
                <a:gd name="T64" fmla="*/ 73 w 161"/>
                <a:gd name="T65" fmla="*/ 125 h 243"/>
                <a:gd name="T66" fmla="*/ 74 w 161"/>
                <a:gd name="T67" fmla="*/ 123 h 243"/>
                <a:gd name="T68" fmla="*/ 119 w 161"/>
                <a:gd name="T69" fmla="*/ 124 h 243"/>
                <a:gd name="T70" fmla="*/ 136 w 161"/>
                <a:gd name="T71" fmla="*/ 136 h 243"/>
                <a:gd name="T72" fmla="*/ 137 w 161"/>
                <a:gd name="T73" fmla="*/ 144 h 243"/>
                <a:gd name="T74" fmla="*/ 137 w 161"/>
                <a:gd name="T75" fmla="*/ 147 h 243"/>
                <a:gd name="T76" fmla="*/ 141 w 161"/>
                <a:gd name="T77" fmla="*/ 150 h 243"/>
                <a:gd name="T78" fmla="*/ 145 w 161"/>
                <a:gd name="T79" fmla="*/ 144 h 243"/>
                <a:gd name="T80" fmla="*/ 145 w 161"/>
                <a:gd name="T81" fmla="*/ 134 h 243"/>
                <a:gd name="T82" fmla="*/ 146 w 161"/>
                <a:gd name="T83" fmla="*/ 123 h 243"/>
                <a:gd name="T84" fmla="*/ 148 w 161"/>
                <a:gd name="T85" fmla="*/ 103 h 243"/>
                <a:gd name="T86" fmla="*/ 148 w 161"/>
                <a:gd name="T87" fmla="*/ 99 h 243"/>
                <a:gd name="T88" fmla="*/ 145 w 161"/>
                <a:gd name="T89" fmla="*/ 96 h 243"/>
                <a:gd name="T90" fmla="*/ 140 w 161"/>
                <a:gd name="T91" fmla="*/ 100 h 243"/>
                <a:gd name="T92" fmla="*/ 125 w 161"/>
                <a:gd name="T93" fmla="*/ 105 h 243"/>
                <a:gd name="T94" fmla="*/ 75 w 161"/>
                <a:gd name="T95" fmla="*/ 106 h 243"/>
                <a:gd name="T96" fmla="*/ 73 w 161"/>
                <a:gd name="T97" fmla="*/ 103 h 243"/>
                <a:gd name="T98" fmla="*/ 73 w 161"/>
                <a:gd name="T99" fmla="*/ 23 h 243"/>
                <a:gd name="T100" fmla="*/ 75 w 161"/>
                <a:gd name="T101" fmla="*/ 21 h 243"/>
                <a:gd name="T102" fmla="*/ 119 w 161"/>
                <a:gd name="T103" fmla="*/ 22 h 243"/>
                <a:gd name="T104" fmla="*/ 140 w 161"/>
                <a:gd name="T105" fmla="*/ 33 h 243"/>
                <a:gd name="T106" fmla="*/ 142 w 161"/>
                <a:gd name="T107" fmla="*/ 44 h 243"/>
                <a:gd name="T108" fmla="*/ 145 w 161"/>
                <a:gd name="T109" fmla="*/ 49 h 243"/>
                <a:gd name="T110" fmla="*/ 149 w 161"/>
                <a:gd name="T111" fmla="*/ 45 h 243"/>
                <a:gd name="T112" fmla="*/ 150 w 161"/>
                <a:gd name="T113" fmla="*/ 31 h 243"/>
                <a:gd name="T114" fmla="*/ 151 w 161"/>
                <a:gd name="T115" fmla="*/ 24 h 243"/>
                <a:gd name="T116" fmla="*/ 153 w 161"/>
                <a:gd name="T117" fmla="*/ 7 h 243"/>
                <a:gd name="T118" fmla="*/ 153 w 161"/>
                <a:gd name="T119" fmla="*/ 4 h 243"/>
                <a:gd name="T120" fmla="*/ 151 w 161"/>
                <a:gd name="T121" fmla="*/ 0 h 243"/>
                <a:gd name="T122" fmla="*/ 147 w 161"/>
                <a:gd name="T123" fmla="*/ 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1" h="243">
                  <a:moveTo>
                    <a:pt x="147" y="1"/>
                  </a:moveTo>
                  <a:cubicBezTo>
                    <a:pt x="146" y="1"/>
                    <a:pt x="146" y="1"/>
                    <a:pt x="146" y="1"/>
                  </a:cubicBezTo>
                  <a:cubicBezTo>
                    <a:pt x="132" y="3"/>
                    <a:pt x="132" y="3"/>
                    <a:pt x="132" y="3"/>
                  </a:cubicBezTo>
                  <a:cubicBezTo>
                    <a:pt x="127" y="3"/>
                    <a:pt x="75" y="3"/>
                    <a:pt x="53" y="3"/>
                  </a:cubicBezTo>
                  <a:cubicBezTo>
                    <a:pt x="37" y="3"/>
                    <a:pt x="37" y="3"/>
                    <a:pt x="37" y="3"/>
                  </a:cubicBezTo>
                  <a:cubicBezTo>
                    <a:pt x="33" y="3"/>
                    <a:pt x="33" y="3"/>
                    <a:pt x="33" y="3"/>
                  </a:cubicBezTo>
                  <a:cubicBezTo>
                    <a:pt x="33" y="3"/>
                    <a:pt x="8" y="2"/>
                    <a:pt x="8" y="2"/>
                  </a:cubicBezTo>
                  <a:cubicBezTo>
                    <a:pt x="4" y="2"/>
                    <a:pt x="0" y="3"/>
                    <a:pt x="0" y="6"/>
                  </a:cubicBezTo>
                  <a:cubicBezTo>
                    <a:pt x="0" y="10"/>
                    <a:pt x="4" y="10"/>
                    <a:pt x="6" y="10"/>
                  </a:cubicBezTo>
                  <a:cubicBezTo>
                    <a:pt x="18" y="11"/>
                    <a:pt x="18" y="11"/>
                    <a:pt x="18" y="11"/>
                  </a:cubicBezTo>
                  <a:cubicBezTo>
                    <a:pt x="29" y="13"/>
                    <a:pt x="31" y="18"/>
                    <a:pt x="31" y="28"/>
                  </a:cubicBezTo>
                  <a:cubicBezTo>
                    <a:pt x="32" y="38"/>
                    <a:pt x="32" y="47"/>
                    <a:pt x="32" y="95"/>
                  </a:cubicBezTo>
                  <a:cubicBezTo>
                    <a:pt x="32" y="150"/>
                    <a:pt x="32" y="150"/>
                    <a:pt x="32" y="150"/>
                  </a:cubicBezTo>
                  <a:cubicBezTo>
                    <a:pt x="32" y="179"/>
                    <a:pt x="32" y="204"/>
                    <a:pt x="30" y="217"/>
                  </a:cubicBezTo>
                  <a:cubicBezTo>
                    <a:pt x="29" y="228"/>
                    <a:pt x="27" y="233"/>
                    <a:pt x="22" y="234"/>
                  </a:cubicBezTo>
                  <a:cubicBezTo>
                    <a:pt x="11" y="235"/>
                    <a:pt x="11" y="235"/>
                    <a:pt x="11" y="235"/>
                  </a:cubicBezTo>
                  <a:cubicBezTo>
                    <a:pt x="8" y="235"/>
                    <a:pt x="5" y="236"/>
                    <a:pt x="5" y="239"/>
                  </a:cubicBezTo>
                  <a:cubicBezTo>
                    <a:pt x="5" y="241"/>
                    <a:pt x="7" y="243"/>
                    <a:pt x="12" y="243"/>
                  </a:cubicBezTo>
                  <a:cubicBezTo>
                    <a:pt x="34" y="242"/>
                    <a:pt x="34" y="242"/>
                    <a:pt x="34" y="242"/>
                  </a:cubicBezTo>
                  <a:cubicBezTo>
                    <a:pt x="52" y="242"/>
                    <a:pt x="52" y="242"/>
                    <a:pt x="52" y="242"/>
                  </a:cubicBezTo>
                  <a:cubicBezTo>
                    <a:pt x="84" y="243"/>
                    <a:pt x="84" y="243"/>
                    <a:pt x="84" y="243"/>
                  </a:cubicBezTo>
                  <a:cubicBezTo>
                    <a:pt x="94" y="243"/>
                    <a:pt x="94" y="243"/>
                    <a:pt x="94" y="243"/>
                  </a:cubicBezTo>
                  <a:cubicBezTo>
                    <a:pt x="139" y="243"/>
                    <a:pt x="139" y="243"/>
                    <a:pt x="139" y="243"/>
                  </a:cubicBezTo>
                  <a:cubicBezTo>
                    <a:pt x="151" y="243"/>
                    <a:pt x="154" y="243"/>
                    <a:pt x="157" y="235"/>
                  </a:cubicBezTo>
                  <a:cubicBezTo>
                    <a:pt x="158" y="228"/>
                    <a:pt x="161" y="207"/>
                    <a:pt x="161" y="199"/>
                  </a:cubicBezTo>
                  <a:cubicBezTo>
                    <a:pt x="161" y="196"/>
                    <a:pt x="161" y="193"/>
                    <a:pt x="158" y="193"/>
                  </a:cubicBezTo>
                  <a:cubicBezTo>
                    <a:pt x="155" y="193"/>
                    <a:pt x="154" y="195"/>
                    <a:pt x="153" y="198"/>
                  </a:cubicBezTo>
                  <a:cubicBezTo>
                    <a:pt x="151" y="211"/>
                    <a:pt x="147" y="218"/>
                    <a:pt x="140" y="221"/>
                  </a:cubicBezTo>
                  <a:cubicBezTo>
                    <a:pt x="132" y="225"/>
                    <a:pt x="118" y="225"/>
                    <a:pt x="110" y="225"/>
                  </a:cubicBezTo>
                  <a:cubicBezTo>
                    <a:pt x="78" y="225"/>
                    <a:pt x="74" y="220"/>
                    <a:pt x="73" y="199"/>
                  </a:cubicBezTo>
                  <a:cubicBezTo>
                    <a:pt x="73" y="163"/>
                    <a:pt x="73" y="163"/>
                    <a:pt x="73" y="163"/>
                  </a:cubicBezTo>
                  <a:cubicBezTo>
                    <a:pt x="73" y="150"/>
                    <a:pt x="73" y="150"/>
                    <a:pt x="73" y="150"/>
                  </a:cubicBezTo>
                  <a:cubicBezTo>
                    <a:pt x="73" y="125"/>
                    <a:pt x="73" y="125"/>
                    <a:pt x="73" y="125"/>
                  </a:cubicBezTo>
                  <a:cubicBezTo>
                    <a:pt x="73" y="123"/>
                    <a:pt x="74" y="123"/>
                    <a:pt x="74" y="123"/>
                  </a:cubicBezTo>
                  <a:cubicBezTo>
                    <a:pt x="81" y="123"/>
                    <a:pt x="113" y="123"/>
                    <a:pt x="119" y="124"/>
                  </a:cubicBezTo>
                  <a:cubicBezTo>
                    <a:pt x="129" y="125"/>
                    <a:pt x="134" y="129"/>
                    <a:pt x="136" y="136"/>
                  </a:cubicBezTo>
                  <a:cubicBezTo>
                    <a:pt x="136" y="136"/>
                    <a:pt x="137" y="144"/>
                    <a:pt x="137" y="144"/>
                  </a:cubicBezTo>
                  <a:cubicBezTo>
                    <a:pt x="137" y="147"/>
                    <a:pt x="137" y="147"/>
                    <a:pt x="137" y="147"/>
                  </a:cubicBezTo>
                  <a:cubicBezTo>
                    <a:pt x="137" y="149"/>
                    <a:pt x="139" y="150"/>
                    <a:pt x="141" y="150"/>
                  </a:cubicBezTo>
                  <a:cubicBezTo>
                    <a:pt x="145" y="150"/>
                    <a:pt x="145" y="146"/>
                    <a:pt x="145" y="144"/>
                  </a:cubicBezTo>
                  <a:cubicBezTo>
                    <a:pt x="145" y="134"/>
                    <a:pt x="145" y="134"/>
                    <a:pt x="145" y="134"/>
                  </a:cubicBezTo>
                  <a:cubicBezTo>
                    <a:pt x="146" y="123"/>
                    <a:pt x="146" y="123"/>
                    <a:pt x="146" y="123"/>
                  </a:cubicBezTo>
                  <a:cubicBezTo>
                    <a:pt x="148" y="103"/>
                    <a:pt x="148" y="103"/>
                    <a:pt x="148" y="103"/>
                  </a:cubicBezTo>
                  <a:cubicBezTo>
                    <a:pt x="148" y="99"/>
                    <a:pt x="148" y="99"/>
                    <a:pt x="148" y="99"/>
                  </a:cubicBezTo>
                  <a:cubicBezTo>
                    <a:pt x="148" y="97"/>
                    <a:pt x="147" y="96"/>
                    <a:pt x="145" y="96"/>
                  </a:cubicBezTo>
                  <a:cubicBezTo>
                    <a:pt x="144" y="96"/>
                    <a:pt x="142" y="98"/>
                    <a:pt x="140" y="100"/>
                  </a:cubicBezTo>
                  <a:cubicBezTo>
                    <a:pt x="137" y="104"/>
                    <a:pt x="133" y="104"/>
                    <a:pt x="125" y="105"/>
                  </a:cubicBezTo>
                  <a:cubicBezTo>
                    <a:pt x="120" y="105"/>
                    <a:pt x="103" y="106"/>
                    <a:pt x="75" y="106"/>
                  </a:cubicBezTo>
                  <a:cubicBezTo>
                    <a:pt x="74" y="106"/>
                    <a:pt x="73" y="105"/>
                    <a:pt x="73" y="103"/>
                  </a:cubicBezTo>
                  <a:cubicBezTo>
                    <a:pt x="73" y="23"/>
                    <a:pt x="73" y="23"/>
                    <a:pt x="73" y="23"/>
                  </a:cubicBezTo>
                  <a:cubicBezTo>
                    <a:pt x="73" y="21"/>
                    <a:pt x="74" y="21"/>
                    <a:pt x="75" y="21"/>
                  </a:cubicBezTo>
                  <a:cubicBezTo>
                    <a:pt x="81" y="21"/>
                    <a:pt x="114" y="21"/>
                    <a:pt x="119" y="22"/>
                  </a:cubicBezTo>
                  <a:cubicBezTo>
                    <a:pt x="135" y="24"/>
                    <a:pt x="138" y="28"/>
                    <a:pt x="140" y="33"/>
                  </a:cubicBezTo>
                  <a:cubicBezTo>
                    <a:pt x="142" y="37"/>
                    <a:pt x="142" y="43"/>
                    <a:pt x="142" y="44"/>
                  </a:cubicBezTo>
                  <a:cubicBezTo>
                    <a:pt x="142" y="46"/>
                    <a:pt x="142" y="49"/>
                    <a:pt x="145" y="49"/>
                  </a:cubicBezTo>
                  <a:cubicBezTo>
                    <a:pt x="148" y="49"/>
                    <a:pt x="149" y="46"/>
                    <a:pt x="149" y="45"/>
                  </a:cubicBezTo>
                  <a:cubicBezTo>
                    <a:pt x="149" y="45"/>
                    <a:pt x="150" y="31"/>
                    <a:pt x="150" y="31"/>
                  </a:cubicBezTo>
                  <a:cubicBezTo>
                    <a:pt x="151" y="24"/>
                    <a:pt x="151" y="24"/>
                    <a:pt x="151" y="24"/>
                  </a:cubicBezTo>
                  <a:cubicBezTo>
                    <a:pt x="151" y="24"/>
                    <a:pt x="153" y="7"/>
                    <a:pt x="153" y="7"/>
                  </a:cubicBezTo>
                  <a:cubicBezTo>
                    <a:pt x="153" y="4"/>
                    <a:pt x="153" y="4"/>
                    <a:pt x="153" y="4"/>
                  </a:cubicBezTo>
                  <a:cubicBezTo>
                    <a:pt x="153" y="3"/>
                    <a:pt x="153" y="0"/>
                    <a:pt x="151" y="0"/>
                  </a:cubicBezTo>
                  <a:lnTo>
                    <a:pt x="147"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16" name="Freeform 24">
              <a:extLst>
                <a:ext uri="{FF2B5EF4-FFF2-40B4-BE49-F238E27FC236}">
                  <a16:creationId xmlns:a16="http://schemas.microsoft.com/office/drawing/2014/main" id="{C13B5AB5-D746-465E-AA3D-E87100FF9577}"/>
                </a:ext>
              </a:extLst>
            </p:cNvPr>
            <p:cNvSpPr>
              <a:spLocks/>
            </p:cNvSpPr>
            <p:nvPr userDrawn="1"/>
          </p:nvSpPr>
          <p:spPr bwMode="auto">
            <a:xfrm>
              <a:off x="3460" y="2740"/>
              <a:ext cx="114" cy="164"/>
            </a:xfrm>
            <a:custGeom>
              <a:avLst/>
              <a:gdLst>
                <a:gd name="T0" fmla="*/ 68 w 167"/>
                <a:gd name="T1" fmla="*/ 1 h 241"/>
                <a:gd name="T2" fmla="*/ 51 w 167"/>
                <a:gd name="T3" fmla="*/ 1 h 241"/>
                <a:gd name="T4" fmla="*/ 35 w 167"/>
                <a:gd name="T5" fmla="*/ 1 h 241"/>
                <a:gd name="T6" fmla="*/ 8 w 167"/>
                <a:gd name="T7" fmla="*/ 0 h 241"/>
                <a:gd name="T8" fmla="*/ 0 w 167"/>
                <a:gd name="T9" fmla="*/ 4 h 241"/>
                <a:gd name="T10" fmla="*/ 7 w 167"/>
                <a:gd name="T11" fmla="*/ 8 h 241"/>
                <a:gd name="T12" fmla="*/ 17 w 167"/>
                <a:gd name="T13" fmla="*/ 9 h 241"/>
                <a:gd name="T14" fmla="*/ 30 w 167"/>
                <a:gd name="T15" fmla="*/ 26 h 241"/>
                <a:gd name="T16" fmla="*/ 30 w 167"/>
                <a:gd name="T17" fmla="*/ 93 h 241"/>
                <a:gd name="T18" fmla="*/ 30 w 167"/>
                <a:gd name="T19" fmla="*/ 148 h 241"/>
                <a:gd name="T20" fmla="*/ 29 w 167"/>
                <a:gd name="T21" fmla="*/ 215 h 241"/>
                <a:gd name="T22" fmla="*/ 20 w 167"/>
                <a:gd name="T23" fmla="*/ 232 h 241"/>
                <a:gd name="T24" fmla="*/ 9 w 167"/>
                <a:gd name="T25" fmla="*/ 233 h 241"/>
                <a:gd name="T26" fmla="*/ 3 w 167"/>
                <a:gd name="T27" fmla="*/ 237 h 241"/>
                <a:gd name="T28" fmla="*/ 10 w 167"/>
                <a:gd name="T29" fmla="*/ 240 h 241"/>
                <a:gd name="T30" fmla="*/ 32 w 167"/>
                <a:gd name="T31" fmla="*/ 240 h 241"/>
                <a:gd name="T32" fmla="*/ 50 w 167"/>
                <a:gd name="T33" fmla="*/ 240 h 241"/>
                <a:gd name="T34" fmla="*/ 99 w 167"/>
                <a:gd name="T35" fmla="*/ 241 h 241"/>
                <a:gd name="T36" fmla="*/ 142 w 167"/>
                <a:gd name="T37" fmla="*/ 241 h 241"/>
                <a:gd name="T38" fmla="*/ 162 w 167"/>
                <a:gd name="T39" fmla="*/ 232 h 241"/>
                <a:gd name="T40" fmla="*/ 167 w 167"/>
                <a:gd name="T41" fmla="*/ 196 h 241"/>
                <a:gd name="T42" fmla="*/ 164 w 167"/>
                <a:gd name="T43" fmla="*/ 190 h 241"/>
                <a:gd name="T44" fmla="*/ 160 w 167"/>
                <a:gd name="T45" fmla="*/ 195 h 241"/>
                <a:gd name="T46" fmla="*/ 152 w 167"/>
                <a:gd name="T47" fmla="*/ 214 h 241"/>
                <a:gd name="T48" fmla="*/ 115 w 167"/>
                <a:gd name="T49" fmla="*/ 222 h 241"/>
                <a:gd name="T50" fmla="*/ 78 w 167"/>
                <a:gd name="T51" fmla="*/ 216 h 241"/>
                <a:gd name="T52" fmla="*/ 71 w 167"/>
                <a:gd name="T53" fmla="*/ 148 h 241"/>
                <a:gd name="T54" fmla="*/ 71 w 167"/>
                <a:gd name="T55" fmla="*/ 93 h 241"/>
                <a:gd name="T56" fmla="*/ 72 w 167"/>
                <a:gd name="T57" fmla="*/ 26 h 241"/>
                <a:gd name="T58" fmla="*/ 83 w 167"/>
                <a:gd name="T59" fmla="*/ 9 h 241"/>
                <a:gd name="T60" fmla="*/ 95 w 167"/>
                <a:gd name="T61" fmla="*/ 8 h 241"/>
                <a:gd name="T62" fmla="*/ 102 w 167"/>
                <a:gd name="T63" fmla="*/ 4 h 241"/>
                <a:gd name="T64" fmla="*/ 94 w 167"/>
                <a:gd name="T65" fmla="*/ 0 h 241"/>
                <a:gd name="T66" fmla="*/ 68 w 167"/>
                <a:gd name="T67" fmla="*/ 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7" h="241">
                  <a:moveTo>
                    <a:pt x="68" y="1"/>
                  </a:moveTo>
                  <a:cubicBezTo>
                    <a:pt x="51" y="1"/>
                    <a:pt x="51" y="1"/>
                    <a:pt x="51" y="1"/>
                  </a:cubicBezTo>
                  <a:cubicBezTo>
                    <a:pt x="35" y="1"/>
                    <a:pt x="35" y="1"/>
                    <a:pt x="35" y="1"/>
                  </a:cubicBezTo>
                  <a:cubicBezTo>
                    <a:pt x="8" y="0"/>
                    <a:pt x="8" y="0"/>
                    <a:pt x="8" y="0"/>
                  </a:cubicBezTo>
                  <a:cubicBezTo>
                    <a:pt x="4" y="0"/>
                    <a:pt x="0" y="1"/>
                    <a:pt x="0" y="4"/>
                  </a:cubicBezTo>
                  <a:cubicBezTo>
                    <a:pt x="0" y="8"/>
                    <a:pt x="5" y="8"/>
                    <a:pt x="7" y="8"/>
                  </a:cubicBezTo>
                  <a:cubicBezTo>
                    <a:pt x="17" y="9"/>
                    <a:pt x="17" y="9"/>
                    <a:pt x="17" y="9"/>
                  </a:cubicBezTo>
                  <a:cubicBezTo>
                    <a:pt x="27" y="11"/>
                    <a:pt x="29" y="16"/>
                    <a:pt x="30" y="26"/>
                  </a:cubicBezTo>
                  <a:cubicBezTo>
                    <a:pt x="30" y="36"/>
                    <a:pt x="30" y="45"/>
                    <a:pt x="30" y="93"/>
                  </a:cubicBezTo>
                  <a:cubicBezTo>
                    <a:pt x="30" y="148"/>
                    <a:pt x="30" y="148"/>
                    <a:pt x="30" y="148"/>
                  </a:cubicBezTo>
                  <a:cubicBezTo>
                    <a:pt x="30" y="177"/>
                    <a:pt x="30" y="202"/>
                    <a:pt x="29" y="215"/>
                  </a:cubicBezTo>
                  <a:cubicBezTo>
                    <a:pt x="27" y="226"/>
                    <a:pt x="26" y="231"/>
                    <a:pt x="20" y="232"/>
                  </a:cubicBezTo>
                  <a:cubicBezTo>
                    <a:pt x="20" y="232"/>
                    <a:pt x="9" y="233"/>
                    <a:pt x="9" y="233"/>
                  </a:cubicBezTo>
                  <a:cubicBezTo>
                    <a:pt x="7" y="233"/>
                    <a:pt x="3" y="234"/>
                    <a:pt x="3" y="237"/>
                  </a:cubicBezTo>
                  <a:cubicBezTo>
                    <a:pt x="3" y="240"/>
                    <a:pt x="9" y="240"/>
                    <a:pt x="10" y="240"/>
                  </a:cubicBezTo>
                  <a:cubicBezTo>
                    <a:pt x="32" y="240"/>
                    <a:pt x="32" y="240"/>
                    <a:pt x="32" y="240"/>
                  </a:cubicBezTo>
                  <a:cubicBezTo>
                    <a:pt x="32" y="240"/>
                    <a:pt x="50" y="240"/>
                    <a:pt x="50" y="240"/>
                  </a:cubicBezTo>
                  <a:cubicBezTo>
                    <a:pt x="99" y="241"/>
                    <a:pt x="99" y="241"/>
                    <a:pt x="99" y="241"/>
                  </a:cubicBezTo>
                  <a:cubicBezTo>
                    <a:pt x="142" y="241"/>
                    <a:pt x="142" y="241"/>
                    <a:pt x="142" y="241"/>
                  </a:cubicBezTo>
                  <a:cubicBezTo>
                    <a:pt x="158" y="241"/>
                    <a:pt x="160" y="240"/>
                    <a:pt x="162" y="232"/>
                  </a:cubicBezTo>
                  <a:cubicBezTo>
                    <a:pt x="165" y="223"/>
                    <a:pt x="167" y="200"/>
                    <a:pt x="167" y="196"/>
                  </a:cubicBezTo>
                  <a:cubicBezTo>
                    <a:pt x="167" y="193"/>
                    <a:pt x="167" y="190"/>
                    <a:pt x="164" y="190"/>
                  </a:cubicBezTo>
                  <a:cubicBezTo>
                    <a:pt x="160" y="190"/>
                    <a:pt x="160" y="193"/>
                    <a:pt x="160" y="195"/>
                  </a:cubicBezTo>
                  <a:cubicBezTo>
                    <a:pt x="159" y="201"/>
                    <a:pt x="155" y="210"/>
                    <a:pt x="152" y="214"/>
                  </a:cubicBezTo>
                  <a:cubicBezTo>
                    <a:pt x="144" y="222"/>
                    <a:pt x="133" y="222"/>
                    <a:pt x="115" y="222"/>
                  </a:cubicBezTo>
                  <a:cubicBezTo>
                    <a:pt x="90" y="222"/>
                    <a:pt x="83" y="220"/>
                    <a:pt x="78" y="216"/>
                  </a:cubicBezTo>
                  <a:cubicBezTo>
                    <a:pt x="71" y="210"/>
                    <a:pt x="71" y="188"/>
                    <a:pt x="71" y="148"/>
                  </a:cubicBezTo>
                  <a:cubicBezTo>
                    <a:pt x="71" y="93"/>
                    <a:pt x="71" y="93"/>
                    <a:pt x="71" y="93"/>
                  </a:cubicBezTo>
                  <a:cubicBezTo>
                    <a:pt x="71" y="45"/>
                    <a:pt x="71" y="36"/>
                    <a:pt x="72" y="26"/>
                  </a:cubicBezTo>
                  <a:cubicBezTo>
                    <a:pt x="73" y="14"/>
                    <a:pt x="75" y="10"/>
                    <a:pt x="83" y="9"/>
                  </a:cubicBezTo>
                  <a:cubicBezTo>
                    <a:pt x="95" y="8"/>
                    <a:pt x="95" y="8"/>
                    <a:pt x="95" y="8"/>
                  </a:cubicBezTo>
                  <a:cubicBezTo>
                    <a:pt x="99" y="8"/>
                    <a:pt x="102" y="7"/>
                    <a:pt x="102" y="4"/>
                  </a:cubicBezTo>
                  <a:cubicBezTo>
                    <a:pt x="102" y="1"/>
                    <a:pt x="98" y="0"/>
                    <a:pt x="94" y="0"/>
                  </a:cubicBezTo>
                  <a:lnTo>
                    <a:pt x="68"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17" name="Freeform 25">
              <a:extLst>
                <a:ext uri="{FF2B5EF4-FFF2-40B4-BE49-F238E27FC236}">
                  <a16:creationId xmlns:a16="http://schemas.microsoft.com/office/drawing/2014/main" id="{D8C3E3A5-B063-4156-83BE-857D9A190CB2}"/>
                </a:ext>
              </a:extLst>
            </p:cNvPr>
            <p:cNvSpPr>
              <a:spLocks noEditPoints="1"/>
            </p:cNvSpPr>
            <p:nvPr userDrawn="1"/>
          </p:nvSpPr>
          <p:spPr bwMode="auto">
            <a:xfrm>
              <a:off x="3589" y="2740"/>
              <a:ext cx="124" cy="164"/>
            </a:xfrm>
            <a:custGeom>
              <a:avLst/>
              <a:gdLst>
                <a:gd name="T0" fmla="*/ 82 w 183"/>
                <a:gd name="T1" fmla="*/ 222 h 241"/>
                <a:gd name="T2" fmla="*/ 72 w 183"/>
                <a:gd name="T3" fmla="*/ 192 h 241"/>
                <a:gd name="T4" fmla="*/ 72 w 183"/>
                <a:gd name="T5" fmla="*/ 118 h 241"/>
                <a:gd name="T6" fmla="*/ 73 w 183"/>
                <a:gd name="T7" fmla="*/ 116 h 241"/>
                <a:gd name="T8" fmla="*/ 86 w 183"/>
                <a:gd name="T9" fmla="*/ 117 h 241"/>
                <a:gd name="T10" fmla="*/ 112 w 183"/>
                <a:gd name="T11" fmla="*/ 124 h 241"/>
                <a:gd name="T12" fmla="*/ 112 w 183"/>
                <a:gd name="T13" fmla="*/ 124 h 241"/>
                <a:gd name="T14" fmla="*/ 142 w 183"/>
                <a:gd name="T15" fmla="*/ 186 h 241"/>
                <a:gd name="T16" fmla="*/ 105 w 183"/>
                <a:gd name="T17" fmla="*/ 226 h 241"/>
                <a:gd name="T18" fmla="*/ 82 w 183"/>
                <a:gd name="T19" fmla="*/ 222 h 241"/>
                <a:gd name="T20" fmla="*/ 84 w 183"/>
                <a:gd name="T21" fmla="*/ 15 h 241"/>
                <a:gd name="T22" fmla="*/ 123 w 183"/>
                <a:gd name="T23" fmla="*/ 63 h 241"/>
                <a:gd name="T24" fmla="*/ 110 w 183"/>
                <a:gd name="T25" fmla="*/ 96 h 241"/>
                <a:gd name="T26" fmla="*/ 88 w 183"/>
                <a:gd name="T27" fmla="*/ 102 h 241"/>
                <a:gd name="T28" fmla="*/ 73 w 183"/>
                <a:gd name="T29" fmla="*/ 101 h 241"/>
                <a:gd name="T30" fmla="*/ 72 w 183"/>
                <a:gd name="T31" fmla="*/ 98 h 241"/>
                <a:gd name="T32" fmla="*/ 72 w 183"/>
                <a:gd name="T33" fmla="*/ 20 h 241"/>
                <a:gd name="T34" fmla="*/ 74 w 183"/>
                <a:gd name="T35" fmla="*/ 16 h 241"/>
                <a:gd name="T36" fmla="*/ 84 w 183"/>
                <a:gd name="T37" fmla="*/ 15 h 241"/>
                <a:gd name="T38" fmla="*/ 74 w 183"/>
                <a:gd name="T39" fmla="*/ 1 h 241"/>
                <a:gd name="T40" fmla="*/ 51 w 183"/>
                <a:gd name="T41" fmla="*/ 1 h 241"/>
                <a:gd name="T42" fmla="*/ 39 w 183"/>
                <a:gd name="T43" fmla="*/ 1 h 241"/>
                <a:gd name="T44" fmla="*/ 8 w 183"/>
                <a:gd name="T45" fmla="*/ 0 h 241"/>
                <a:gd name="T46" fmla="*/ 0 w 183"/>
                <a:gd name="T47" fmla="*/ 4 h 241"/>
                <a:gd name="T48" fmla="*/ 6 w 183"/>
                <a:gd name="T49" fmla="*/ 8 h 241"/>
                <a:gd name="T50" fmla="*/ 19 w 183"/>
                <a:gd name="T51" fmla="*/ 9 h 241"/>
                <a:gd name="T52" fmla="*/ 32 w 183"/>
                <a:gd name="T53" fmla="*/ 26 h 241"/>
                <a:gd name="T54" fmla="*/ 32 w 183"/>
                <a:gd name="T55" fmla="*/ 93 h 241"/>
                <a:gd name="T56" fmla="*/ 32 w 183"/>
                <a:gd name="T57" fmla="*/ 148 h 241"/>
                <a:gd name="T58" fmla="*/ 31 w 183"/>
                <a:gd name="T59" fmla="*/ 215 h 241"/>
                <a:gd name="T60" fmla="*/ 22 w 183"/>
                <a:gd name="T61" fmla="*/ 232 h 241"/>
                <a:gd name="T62" fmla="*/ 11 w 183"/>
                <a:gd name="T63" fmla="*/ 233 h 241"/>
                <a:gd name="T64" fmla="*/ 5 w 183"/>
                <a:gd name="T65" fmla="*/ 237 h 241"/>
                <a:gd name="T66" fmla="*/ 12 w 183"/>
                <a:gd name="T67" fmla="*/ 241 h 241"/>
                <a:gd name="T68" fmla="*/ 34 w 183"/>
                <a:gd name="T69" fmla="*/ 240 h 241"/>
                <a:gd name="T70" fmla="*/ 52 w 183"/>
                <a:gd name="T71" fmla="*/ 240 h 241"/>
                <a:gd name="T72" fmla="*/ 76 w 183"/>
                <a:gd name="T73" fmla="*/ 241 h 241"/>
                <a:gd name="T74" fmla="*/ 88 w 183"/>
                <a:gd name="T75" fmla="*/ 241 h 241"/>
                <a:gd name="T76" fmla="*/ 98 w 183"/>
                <a:gd name="T77" fmla="*/ 241 h 241"/>
                <a:gd name="T78" fmla="*/ 183 w 183"/>
                <a:gd name="T79" fmla="*/ 172 h 241"/>
                <a:gd name="T80" fmla="*/ 126 w 183"/>
                <a:gd name="T81" fmla="*/ 103 h 241"/>
                <a:gd name="T82" fmla="*/ 157 w 183"/>
                <a:gd name="T83" fmla="*/ 49 h 241"/>
                <a:gd name="T84" fmla="*/ 89 w 183"/>
                <a:gd name="T85" fmla="*/ 0 h 241"/>
                <a:gd name="T86" fmla="*/ 74 w 183"/>
                <a:gd name="T87" fmla="*/ 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3" h="241">
                  <a:moveTo>
                    <a:pt x="82" y="222"/>
                  </a:moveTo>
                  <a:cubicBezTo>
                    <a:pt x="72" y="218"/>
                    <a:pt x="72" y="213"/>
                    <a:pt x="72" y="192"/>
                  </a:cubicBezTo>
                  <a:cubicBezTo>
                    <a:pt x="72" y="118"/>
                    <a:pt x="72" y="118"/>
                    <a:pt x="72" y="118"/>
                  </a:cubicBezTo>
                  <a:cubicBezTo>
                    <a:pt x="72" y="116"/>
                    <a:pt x="72" y="116"/>
                    <a:pt x="73" y="116"/>
                  </a:cubicBezTo>
                  <a:cubicBezTo>
                    <a:pt x="86" y="117"/>
                    <a:pt x="86" y="117"/>
                    <a:pt x="86" y="117"/>
                  </a:cubicBezTo>
                  <a:cubicBezTo>
                    <a:pt x="98" y="117"/>
                    <a:pt x="105" y="119"/>
                    <a:pt x="112" y="124"/>
                  </a:cubicBezTo>
                  <a:cubicBezTo>
                    <a:pt x="112" y="124"/>
                    <a:pt x="112" y="124"/>
                    <a:pt x="112" y="124"/>
                  </a:cubicBezTo>
                  <a:cubicBezTo>
                    <a:pt x="139" y="143"/>
                    <a:pt x="142" y="174"/>
                    <a:pt x="142" y="186"/>
                  </a:cubicBezTo>
                  <a:cubicBezTo>
                    <a:pt x="142" y="224"/>
                    <a:pt x="111" y="226"/>
                    <a:pt x="105" y="226"/>
                  </a:cubicBezTo>
                  <a:cubicBezTo>
                    <a:pt x="98" y="226"/>
                    <a:pt x="91" y="225"/>
                    <a:pt x="82" y="222"/>
                  </a:cubicBezTo>
                  <a:moveTo>
                    <a:pt x="84" y="15"/>
                  </a:moveTo>
                  <a:cubicBezTo>
                    <a:pt x="112" y="15"/>
                    <a:pt x="123" y="44"/>
                    <a:pt x="123" y="63"/>
                  </a:cubicBezTo>
                  <a:cubicBezTo>
                    <a:pt x="123" y="78"/>
                    <a:pt x="118" y="89"/>
                    <a:pt x="110" y="96"/>
                  </a:cubicBezTo>
                  <a:cubicBezTo>
                    <a:pt x="105" y="101"/>
                    <a:pt x="97" y="102"/>
                    <a:pt x="88" y="102"/>
                  </a:cubicBezTo>
                  <a:cubicBezTo>
                    <a:pt x="73" y="101"/>
                    <a:pt x="73" y="101"/>
                    <a:pt x="73" y="101"/>
                  </a:cubicBezTo>
                  <a:cubicBezTo>
                    <a:pt x="72" y="101"/>
                    <a:pt x="72" y="100"/>
                    <a:pt x="72" y="98"/>
                  </a:cubicBezTo>
                  <a:cubicBezTo>
                    <a:pt x="72" y="20"/>
                    <a:pt x="72" y="20"/>
                    <a:pt x="72" y="20"/>
                  </a:cubicBezTo>
                  <a:cubicBezTo>
                    <a:pt x="72" y="17"/>
                    <a:pt x="72" y="16"/>
                    <a:pt x="74" y="16"/>
                  </a:cubicBezTo>
                  <a:cubicBezTo>
                    <a:pt x="74" y="16"/>
                    <a:pt x="84" y="15"/>
                    <a:pt x="84" y="15"/>
                  </a:cubicBezTo>
                  <a:moveTo>
                    <a:pt x="74" y="1"/>
                  </a:moveTo>
                  <a:cubicBezTo>
                    <a:pt x="51" y="1"/>
                    <a:pt x="51" y="1"/>
                    <a:pt x="51" y="1"/>
                  </a:cubicBezTo>
                  <a:cubicBezTo>
                    <a:pt x="39" y="1"/>
                    <a:pt x="39" y="1"/>
                    <a:pt x="39" y="1"/>
                  </a:cubicBezTo>
                  <a:cubicBezTo>
                    <a:pt x="8" y="0"/>
                    <a:pt x="8" y="0"/>
                    <a:pt x="8" y="0"/>
                  </a:cubicBezTo>
                  <a:cubicBezTo>
                    <a:pt x="4" y="0"/>
                    <a:pt x="0" y="1"/>
                    <a:pt x="0" y="4"/>
                  </a:cubicBezTo>
                  <a:cubicBezTo>
                    <a:pt x="0" y="8"/>
                    <a:pt x="4" y="8"/>
                    <a:pt x="6" y="8"/>
                  </a:cubicBezTo>
                  <a:cubicBezTo>
                    <a:pt x="19" y="9"/>
                    <a:pt x="19" y="9"/>
                    <a:pt x="19" y="9"/>
                  </a:cubicBezTo>
                  <a:cubicBezTo>
                    <a:pt x="29" y="11"/>
                    <a:pt x="31" y="16"/>
                    <a:pt x="32" y="26"/>
                  </a:cubicBezTo>
                  <a:cubicBezTo>
                    <a:pt x="32" y="36"/>
                    <a:pt x="32" y="45"/>
                    <a:pt x="32" y="93"/>
                  </a:cubicBezTo>
                  <a:cubicBezTo>
                    <a:pt x="32" y="148"/>
                    <a:pt x="32" y="148"/>
                    <a:pt x="32" y="148"/>
                  </a:cubicBezTo>
                  <a:cubicBezTo>
                    <a:pt x="32" y="177"/>
                    <a:pt x="32" y="202"/>
                    <a:pt x="31" y="215"/>
                  </a:cubicBezTo>
                  <a:cubicBezTo>
                    <a:pt x="29" y="224"/>
                    <a:pt x="28" y="231"/>
                    <a:pt x="22" y="232"/>
                  </a:cubicBezTo>
                  <a:cubicBezTo>
                    <a:pt x="22" y="232"/>
                    <a:pt x="11" y="233"/>
                    <a:pt x="11" y="233"/>
                  </a:cubicBezTo>
                  <a:cubicBezTo>
                    <a:pt x="8" y="233"/>
                    <a:pt x="5" y="234"/>
                    <a:pt x="5" y="237"/>
                  </a:cubicBezTo>
                  <a:cubicBezTo>
                    <a:pt x="5" y="241"/>
                    <a:pt x="10" y="241"/>
                    <a:pt x="12" y="241"/>
                  </a:cubicBezTo>
                  <a:cubicBezTo>
                    <a:pt x="34" y="240"/>
                    <a:pt x="34" y="240"/>
                    <a:pt x="34" y="240"/>
                  </a:cubicBezTo>
                  <a:cubicBezTo>
                    <a:pt x="34" y="240"/>
                    <a:pt x="52" y="240"/>
                    <a:pt x="52" y="240"/>
                  </a:cubicBezTo>
                  <a:cubicBezTo>
                    <a:pt x="76" y="241"/>
                    <a:pt x="76" y="241"/>
                    <a:pt x="76" y="241"/>
                  </a:cubicBezTo>
                  <a:cubicBezTo>
                    <a:pt x="76" y="241"/>
                    <a:pt x="88" y="241"/>
                    <a:pt x="88" y="241"/>
                  </a:cubicBezTo>
                  <a:cubicBezTo>
                    <a:pt x="98" y="241"/>
                    <a:pt x="98" y="241"/>
                    <a:pt x="98" y="241"/>
                  </a:cubicBezTo>
                  <a:cubicBezTo>
                    <a:pt x="156" y="241"/>
                    <a:pt x="183" y="206"/>
                    <a:pt x="183" y="172"/>
                  </a:cubicBezTo>
                  <a:cubicBezTo>
                    <a:pt x="183" y="136"/>
                    <a:pt x="154" y="113"/>
                    <a:pt x="126" y="103"/>
                  </a:cubicBezTo>
                  <a:cubicBezTo>
                    <a:pt x="145" y="88"/>
                    <a:pt x="157" y="73"/>
                    <a:pt x="157" y="49"/>
                  </a:cubicBezTo>
                  <a:cubicBezTo>
                    <a:pt x="157" y="37"/>
                    <a:pt x="152" y="0"/>
                    <a:pt x="89" y="0"/>
                  </a:cubicBezTo>
                  <a:lnTo>
                    <a:pt x="7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18" name="Freeform 26">
              <a:extLst>
                <a:ext uri="{FF2B5EF4-FFF2-40B4-BE49-F238E27FC236}">
                  <a16:creationId xmlns:a16="http://schemas.microsoft.com/office/drawing/2014/main" id="{F9354ACE-2667-43D9-A9E4-35AF59FB09DC}"/>
                </a:ext>
              </a:extLst>
            </p:cNvPr>
            <p:cNvSpPr>
              <a:spLocks noEditPoints="1"/>
            </p:cNvSpPr>
            <p:nvPr userDrawn="1"/>
          </p:nvSpPr>
          <p:spPr bwMode="auto">
            <a:xfrm>
              <a:off x="3734" y="2738"/>
              <a:ext cx="176" cy="169"/>
            </a:xfrm>
            <a:custGeom>
              <a:avLst/>
              <a:gdLst>
                <a:gd name="T0" fmla="*/ 45 w 259"/>
                <a:gd name="T1" fmla="*/ 115 h 249"/>
                <a:gd name="T2" fmla="*/ 121 w 259"/>
                <a:gd name="T3" fmla="*/ 17 h 249"/>
                <a:gd name="T4" fmla="*/ 213 w 259"/>
                <a:gd name="T5" fmla="*/ 130 h 249"/>
                <a:gd name="T6" fmla="*/ 141 w 259"/>
                <a:gd name="T7" fmla="*/ 232 h 249"/>
                <a:gd name="T8" fmla="*/ 45 w 259"/>
                <a:gd name="T9" fmla="*/ 115 h 249"/>
                <a:gd name="T10" fmla="*/ 0 w 259"/>
                <a:gd name="T11" fmla="*/ 125 h 249"/>
                <a:gd name="T12" fmla="*/ 127 w 259"/>
                <a:gd name="T13" fmla="*/ 249 h 249"/>
                <a:gd name="T14" fmla="*/ 259 w 259"/>
                <a:gd name="T15" fmla="*/ 119 h 249"/>
                <a:gd name="T16" fmla="*/ 131 w 259"/>
                <a:gd name="T17" fmla="*/ 0 h 249"/>
                <a:gd name="T18" fmla="*/ 0 w 259"/>
                <a:gd name="T19" fmla="*/ 125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9" h="249">
                  <a:moveTo>
                    <a:pt x="45" y="115"/>
                  </a:moveTo>
                  <a:cubicBezTo>
                    <a:pt x="45" y="29"/>
                    <a:pt x="93" y="17"/>
                    <a:pt x="121" y="17"/>
                  </a:cubicBezTo>
                  <a:cubicBezTo>
                    <a:pt x="175" y="17"/>
                    <a:pt x="213" y="64"/>
                    <a:pt x="213" y="130"/>
                  </a:cubicBezTo>
                  <a:cubicBezTo>
                    <a:pt x="213" y="222"/>
                    <a:pt x="162" y="232"/>
                    <a:pt x="141" y="232"/>
                  </a:cubicBezTo>
                  <a:cubicBezTo>
                    <a:pt x="84" y="232"/>
                    <a:pt x="45" y="184"/>
                    <a:pt x="45" y="115"/>
                  </a:cubicBezTo>
                  <a:moveTo>
                    <a:pt x="0" y="125"/>
                  </a:moveTo>
                  <a:cubicBezTo>
                    <a:pt x="0" y="184"/>
                    <a:pt x="40" y="249"/>
                    <a:pt x="127" y="249"/>
                  </a:cubicBezTo>
                  <a:cubicBezTo>
                    <a:pt x="205" y="249"/>
                    <a:pt x="259" y="195"/>
                    <a:pt x="259" y="119"/>
                  </a:cubicBezTo>
                  <a:cubicBezTo>
                    <a:pt x="259" y="46"/>
                    <a:pt x="210" y="0"/>
                    <a:pt x="131" y="0"/>
                  </a:cubicBezTo>
                  <a:cubicBezTo>
                    <a:pt x="41" y="0"/>
                    <a:pt x="0" y="65"/>
                    <a:pt x="0" y="12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19" name="Freeform 27">
              <a:extLst>
                <a:ext uri="{FF2B5EF4-FFF2-40B4-BE49-F238E27FC236}">
                  <a16:creationId xmlns:a16="http://schemas.microsoft.com/office/drawing/2014/main" id="{4500720B-9FE5-4FC6-BCC6-2C7F8F4E4DBE}"/>
                </a:ext>
              </a:extLst>
            </p:cNvPr>
            <p:cNvSpPr>
              <a:spLocks/>
            </p:cNvSpPr>
            <p:nvPr userDrawn="1"/>
          </p:nvSpPr>
          <p:spPr bwMode="auto">
            <a:xfrm>
              <a:off x="3925" y="2740"/>
              <a:ext cx="172" cy="167"/>
            </a:xfrm>
            <a:custGeom>
              <a:avLst/>
              <a:gdLst>
                <a:gd name="T0" fmla="*/ 220 w 254"/>
                <a:gd name="T1" fmla="*/ 1 h 245"/>
                <a:gd name="T2" fmla="*/ 211 w 254"/>
                <a:gd name="T3" fmla="*/ 1 h 245"/>
                <a:gd name="T4" fmla="*/ 174 w 254"/>
                <a:gd name="T5" fmla="*/ 0 h 245"/>
                <a:gd name="T6" fmla="*/ 167 w 254"/>
                <a:gd name="T7" fmla="*/ 4 h 245"/>
                <a:gd name="T8" fmla="*/ 173 w 254"/>
                <a:gd name="T9" fmla="*/ 8 h 245"/>
                <a:gd name="T10" fmla="*/ 184 w 254"/>
                <a:gd name="T11" fmla="*/ 9 h 245"/>
                <a:gd name="T12" fmla="*/ 197 w 254"/>
                <a:gd name="T13" fmla="*/ 26 h 245"/>
                <a:gd name="T14" fmla="*/ 198 w 254"/>
                <a:gd name="T15" fmla="*/ 93 h 245"/>
                <a:gd name="T16" fmla="*/ 198 w 254"/>
                <a:gd name="T17" fmla="*/ 132 h 245"/>
                <a:gd name="T18" fmla="*/ 180 w 254"/>
                <a:gd name="T19" fmla="*/ 210 h 245"/>
                <a:gd name="T20" fmla="*/ 137 w 254"/>
                <a:gd name="T21" fmla="*/ 227 h 245"/>
                <a:gd name="T22" fmla="*/ 98 w 254"/>
                <a:gd name="T23" fmla="*/ 214 h 245"/>
                <a:gd name="T24" fmla="*/ 74 w 254"/>
                <a:gd name="T25" fmla="*/ 137 h 245"/>
                <a:gd name="T26" fmla="*/ 74 w 254"/>
                <a:gd name="T27" fmla="*/ 93 h 245"/>
                <a:gd name="T28" fmla="*/ 74 w 254"/>
                <a:gd name="T29" fmla="*/ 26 h 245"/>
                <a:gd name="T30" fmla="*/ 85 w 254"/>
                <a:gd name="T31" fmla="*/ 9 h 245"/>
                <a:gd name="T32" fmla="*/ 94 w 254"/>
                <a:gd name="T33" fmla="*/ 8 h 245"/>
                <a:gd name="T34" fmla="*/ 100 w 254"/>
                <a:gd name="T35" fmla="*/ 4 h 245"/>
                <a:gd name="T36" fmla="*/ 92 w 254"/>
                <a:gd name="T37" fmla="*/ 0 h 245"/>
                <a:gd name="T38" fmla="*/ 69 w 254"/>
                <a:gd name="T39" fmla="*/ 1 h 245"/>
                <a:gd name="T40" fmla="*/ 54 w 254"/>
                <a:gd name="T41" fmla="*/ 1 h 245"/>
                <a:gd name="T42" fmla="*/ 37 w 254"/>
                <a:gd name="T43" fmla="*/ 1 h 245"/>
                <a:gd name="T44" fmla="*/ 8 w 254"/>
                <a:gd name="T45" fmla="*/ 0 h 245"/>
                <a:gd name="T46" fmla="*/ 0 w 254"/>
                <a:gd name="T47" fmla="*/ 4 h 245"/>
                <a:gd name="T48" fmla="*/ 6 w 254"/>
                <a:gd name="T49" fmla="*/ 8 h 245"/>
                <a:gd name="T50" fmla="*/ 18 w 254"/>
                <a:gd name="T51" fmla="*/ 9 h 245"/>
                <a:gd name="T52" fmla="*/ 31 w 254"/>
                <a:gd name="T53" fmla="*/ 26 h 245"/>
                <a:gd name="T54" fmla="*/ 32 w 254"/>
                <a:gd name="T55" fmla="*/ 93 h 245"/>
                <a:gd name="T56" fmla="*/ 32 w 254"/>
                <a:gd name="T57" fmla="*/ 139 h 245"/>
                <a:gd name="T58" fmla="*/ 60 w 254"/>
                <a:gd name="T59" fmla="*/ 223 h 245"/>
                <a:gd name="T60" fmla="*/ 131 w 254"/>
                <a:gd name="T61" fmla="*/ 245 h 245"/>
                <a:gd name="T62" fmla="*/ 197 w 254"/>
                <a:gd name="T63" fmla="*/ 222 h 245"/>
                <a:gd name="T64" fmla="*/ 227 w 254"/>
                <a:gd name="T65" fmla="*/ 126 h 245"/>
                <a:gd name="T66" fmla="*/ 227 w 254"/>
                <a:gd name="T67" fmla="*/ 93 h 245"/>
                <a:gd name="T68" fmla="*/ 228 w 254"/>
                <a:gd name="T69" fmla="*/ 26 h 245"/>
                <a:gd name="T70" fmla="*/ 239 w 254"/>
                <a:gd name="T71" fmla="*/ 9 h 245"/>
                <a:gd name="T72" fmla="*/ 248 w 254"/>
                <a:gd name="T73" fmla="*/ 8 h 245"/>
                <a:gd name="T74" fmla="*/ 254 w 254"/>
                <a:gd name="T75" fmla="*/ 4 h 245"/>
                <a:gd name="T76" fmla="*/ 247 w 254"/>
                <a:gd name="T77" fmla="*/ 0 h 245"/>
                <a:gd name="T78" fmla="*/ 220 w 254"/>
                <a:gd name="T79" fmla="*/ 1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4" h="245">
                  <a:moveTo>
                    <a:pt x="220" y="1"/>
                  </a:moveTo>
                  <a:cubicBezTo>
                    <a:pt x="211" y="1"/>
                    <a:pt x="211" y="1"/>
                    <a:pt x="211" y="1"/>
                  </a:cubicBezTo>
                  <a:cubicBezTo>
                    <a:pt x="210" y="1"/>
                    <a:pt x="174" y="0"/>
                    <a:pt x="174" y="0"/>
                  </a:cubicBezTo>
                  <a:cubicBezTo>
                    <a:pt x="171" y="0"/>
                    <a:pt x="167" y="1"/>
                    <a:pt x="167" y="4"/>
                  </a:cubicBezTo>
                  <a:cubicBezTo>
                    <a:pt x="167" y="8"/>
                    <a:pt x="171" y="8"/>
                    <a:pt x="173" y="8"/>
                  </a:cubicBezTo>
                  <a:cubicBezTo>
                    <a:pt x="184" y="9"/>
                    <a:pt x="184" y="9"/>
                    <a:pt x="184" y="9"/>
                  </a:cubicBezTo>
                  <a:cubicBezTo>
                    <a:pt x="195" y="11"/>
                    <a:pt x="197" y="16"/>
                    <a:pt x="197" y="26"/>
                  </a:cubicBezTo>
                  <a:cubicBezTo>
                    <a:pt x="198" y="36"/>
                    <a:pt x="198" y="45"/>
                    <a:pt x="198" y="93"/>
                  </a:cubicBezTo>
                  <a:cubicBezTo>
                    <a:pt x="198" y="132"/>
                    <a:pt x="198" y="132"/>
                    <a:pt x="198" y="132"/>
                  </a:cubicBezTo>
                  <a:cubicBezTo>
                    <a:pt x="198" y="166"/>
                    <a:pt x="197" y="193"/>
                    <a:pt x="180" y="210"/>
                  </a:cubicBezTo>
                  <a:cubicBezTo>
                    <a:pt x="165" y="225"/>
                    <a:pt x="145" y="227"/>
                    <a:pt x="137" y="227"/>
                  </a:cubicBezTo>
                  <a:cubicBezTo>
                    <a:pt x="126" y="227"/>
                    <a:pt x="112" y="225"/>
                    <a:pt x="98" y="214"/>
                  </a:cubicBezTo>
                  <a:cubicBezTo>
                    <a:pt x="85" y="204"/>
                    <a:pt x="74" y="187"/>
                    <a:pt x="74" y="137"/>
                  </a:cubicBezTo>
                  <a:cubicBezTo>
                    <a:pt x="74" y="93"/>
                    <a:pt x="74" y="93"/>
                    <a:pt x="74" y="93"/>
                  </a:cubicBezTo>
                  <a:cubicBezTo>
                    <a:pt x="74" y="45"/>
                    <a:pt x="74" y="36"/>
                    <a:pt x="74" y="26"/>
                  </a:cubicBezTo>
                  <a:cubicBezTo>
                    <a:pt x="75" y="14"/>
                    <a:pt x="78" y="10"/>
                    <a:pt x="85" y="9"/>
                  </a:cubicBezTo>
                  <a:cubicBezTo>
                    <a:pt x="94" y="8"/>
                    <a:pt x="94" y="8"/>
                    <a:pt x="94" y="8"/>
                  </a:cubicBezTo>
                  <a:cubicBezTo>
                    <a:pt x="96" y="8"/>
                    <a:pt x="100" y="8"/>
                    <a:pt x="100" y="4"/>
                  </a:cubicBezTo>
                  <a:cubicBezTo>
                    <a:pt x="100" y="1"/>
                    <a:pt x="96" y="0"/>
                    <a:pt x="92" y="0"/>
                  </a:cubicBezTo>
                  <a:cubicBezTo>
                    <a:pt x="69" y="1"/>
                    <a:pt x="69" y="1"/>
                    <a:pt x="69" y="1"/>
                  </a:cubicBezTo>
                  <a:cubicBezTo>
                    <a:pt x="54" y="1"/>
                    <a:pt x="54" y="1"/>
                    <a:pt x="54" y="1"/>
                  </a:cubicBezTo>
                  <a:cubicBezTo>
                    <a:pt x="37" y="1"/>
                    <a:pt x="37" y="1"/>
                    <a:pt x="37" y="1"/>
                  </a:cubicBezTo>
                  <a:cubicBezTo>
                    <a:pt x="8" y="0"/>
                    <a:pt x="8" y="0"/>
                    <a:pt x="8" y="0"/>
                  </a:cubicBezTo>
                  <a:cubicBezTo>
                    <a:pt x="4" y="0"/>
                    <a:pt x="0" y="1"/>
                    <a:pt x="0" y="4"/>
                  </a:cubicBezTo>
                  <a:cubicBezTo>
                    <a:pt x="0" y="8"/>
                    <a:pt x="4" y="8"/>
                    <a:pt x="6" y="8"/>
                  </a:cubicBezTo>
                  <a:cubicBezTo>
                    <a:pt x="18" y="9"/>
                    <a:pt x="18" y="9"/>
                    <a:pt x="18" y="9"/>
                  </a:cubicBezTo>
                  <a:cubicBezTo>
                    <a:pt x="28" y="11"/>
                    <a:pt x="31" y="16"/>
                    <a:pt x="31" y="26"/>
                  </a:cubicBezTo>
                  <a:cubicBezTo>
                    <a:pt x="32" y="36"/>
                    <a:pt x="32" y="45"/>
                    <a:pt x="32" y="93"/>
                  </a:cubicBezTo>
                  <a:cubicBezTo>
                    <a:pt x="32" y="139"/>
                    <a:pt x="32" y="139"/>
                    <a:pt x="32" y="139"/>
                  </a:cubicBezTo>
                  <a:cubicBezTo>
                    <a:pt x="32" y="179"/>
                    <a:pt x="41" y="206"/>
                    <a:pt x="60" y="223"/>
                  </a:cubicBezTo>
                  <a:cubicBezTo>
                    <a:pt x="84" y="245"/>
                    <a:pt x="117" y="245"/>
                    <a:pt x="131" y="245"/>
                  </a:cubicBezTo>
                  <a:cubicBezTo>
                    <a:pt x="149" y="245"/>
                    <a:pt x="173" y="242"/>
                    <a:pt x="197" y="222"/>
                  </a:cubicBezTo>
                  <a:cubicBezTo>
                    <a:pt x="223" y="199"/>
                    <a:pt x="227" y="163"/>
                    <a:pt x="227" y="126"/>
                  </a:cubicBezTo>
                  <a:cubicBezTo>
                    <a:pt x="227" y="93"/>
                    <a:pt x="227" y="93"/>
                    <a:pt x="227" y="93"/>
                  </a:cubicBezTo>
                  <a:cubicBezTo>
                    <a:pt x="227" y="45"/>
                    <a:pt x="227" y="36"/>
                    <a:pt x="228" y="26"/>
                  </a:cubicBezTo>
                  <a:cubicBezTo>
                    <a:pt x="228" y="14"/>
                    <a:pt x="231" y="10"/>
                    <a:pt x="239" y="9"/>
                  </a:cubicBezTo>
                  <a:cubicBezTo>
                    <a:pt x="239" y="9"/>
                    <a:pt x="248" y="8"/>
                    <a:pt x="248" y="8"/>
                  </a:cubicBezTo>
                  <a:cubicBezTo>
                    <a:pt x="251" y="8"/>
                    <a:pt x="254" y="7"/>
                    <a:pt x="254" y="4"/>
                  </a:cubicBezTo>
                  <a:cubicBezTo>
                    <a:pt x="254" y="1"/>
                    <a:pt x="250" y="0"/>
                    <a:pt x="247" y="0"/>
                  </a:cubicBezTo>
                  <a:lnTo>
                    <a:pt x="22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20" name="Freeform 28">
              <a:extLst>
                <a:ext uri="{FF2B5EF4-FFF2-40B4-BE49-F238E27FC236}">
                  <a16:creationId xmlns:a16="http://schemas.microsoft.com/office/drawing/2014/main" id="{84BA71E3-588E-4AA6-AB1E-3CDB10C4FBBF}"/>
                </a:ext>
              </a:extLst>
            </p:cNvPr>
            <p:cNvSpPr>
              <a:spLocks noEditPoints="1"/>
            </p:cNvSpPr>
            <p:nvPr userDrawn="1"/>
          </p:nvSpPr>
          <p:spPr bwMode="auto">
            <a:xfrm>
              <a:off x="4116" y="2740"/>
              <a:ext cx="170" cy="164"/>
            </a:xfrm>
            <a:custGeom>
              <a:avLst/>
              <a:gdLst>
                <a:gd name="T0" fmla="*/ 73 w 251"/>
                <a:gd name="T1" fmla="*/ 123 h 241"/>
                <a:gd name="T2" fmla="*/ 71 w 251"/>
                <a:gd name="T3" fmla="*/ 118 h 241"/>
                <a:gd name="T4" fmla="*/ 71 w 251"/>
                <a:gd name="T5" fmla="*/ 22 h 241"/>
                <a:gd name="T6" fmla="*/ 73 w 251"/>
                <a:gd name="T7" fmla="*/ 18 h 241"/>
                <a:gd name="T8" fmla="*/ 90 w 251"/>
                <a:gd name="T9" fmla="*/ 17 h 241"/>
                <a:gd name="T10" fmla="*/ 137 w 251"/>
                <a:gd name="T11" fmla="*/ 74 h 241"/>
                <a:gd name="T12" fmla="*/ 119 w 251"/>
                <a:gd name="T13" fmla="*/ 120 h 241"/>
                <a:gd name="T14" fmla="*/ 97 w 251"/>
                <a:gd name="T15" fmla="*/ 126 h 241"/>
                <a:gd name="T16" fmla="*/ 73 w 251"/>
                <a:gd name="T17" fmla="*/ 123 h 241"/>
                <a:gd name="T18" fmla="*/ 74 w 251"/>
                <a:gd name="T19" fmla="*/ 1 h 241"/>
                <a:gd name="T20" fmla="*/ 51 w 251"/>
                <a:gd name="T21" fmla="*/ 1 h 241"/>
                <a:gd name="T22" fmla="*/ 38 w 251"/>
                <a:gd name="T23" fmla="*/ 1 h 241"/>
                <a:gd name="T24" fmla="*/ 8 w 251"/>
                <a:gd name="T25" fmla="*/ 0 h 241"/>
                <a:gd name="T26" fmla="*/ 0 w 251"/>
                <a:gd name="T27" fmla="*/ 4 h 241"/>
                <a:gd name="T28" fmla="*/ 6 w 251"/>
                <a:gd name="T29" fmla="*/ 8 h 241"/>
                <a:gd name="T30" fmla="*/ 18 w 251"/>
                <a:gd name="T31" fmla="*/ 9 h 241"/>
                <a:gd name="T32" fmla="*/ 31 w 251"/>
                <a:gd name="T33" fmla="*/ 26 h 241"/>
                <a:gd name="T34" fmla="*/ 32 w 251"/>
                <a:gd name="T35" fmla="*/ 93 h 241"/>
                <a:gd name="T36" fmla="*/ 32 w 251"/>
                <a:gd name="T37" fmla="*/ 148 h 241"/>
                <a:gd name="T38" fmla="*/ 30 w 251"/>
                <a:gd name="T39" fmla="*/ 215 h 241"/>
                <a:gd name="T40" fmla="*/ 22 w 251"/>
                <a:gd name="T41" fmla="*/ 232 h 241"/>
                <a:gd name="T42" fmla="*/ 11 w 251"/>
                <a:gd name="T43" fmla="*/ 233 h 241"/>
                <a:gd name="T44" fmla="*/ 5 w 251"/>
                <a:gd name="T45" fmla="*/ 237 h 241"/>
                <a:gd name="T46" fmla="*/ 12 w 251"/>
                <a:gd name="T47" fmla="*/ 241 h 241"/>
                <a:gd name="T48" fmla="*/ 38 w 251"/>
                <a:gd name="T49" fmla="*/ 240 h 241"/>
                <a:gd name="T50" fmla="*/ 50 w 251"/>
                <a:gd name="T51" fmla="*/ 240 h 241"/>
                <a:gd name="T52" fmla="*/ 61 w 251"/>
                <a:gd name="T53" fmla="*/ 240 h 241"/>
                <a:gd name="T54" fmla="*/ 97 w 251"/>
                <a:gd name="T55" fmla="*/ 241 h 241"/>
                <a:gd name="T56" fmla="*/ 104 w 251"/>
                <a:gd name="T57" fmla="*/ 237 h 241"/>
                <a:gd name="T58" fmla="*/ 99 w 251"/>
                <a:gd name="T59" fmla="*/ 233 h 241"/>
                <a:gd name="T60" fmla="*/ 84 w 251"/>
                <a:gd name="T61" fmla="*/ 232 h 241"/>
                <a:gd name="T62" fmla="*/ 72 w 251"/>
                <a:gd name="T63" fmla="*/ 215 h 241"/>
                <a:gd name="T64" fmla="*/ 71 w 251"/>
                <a:gd name="T65" fmla="*/ 148 h 241"/>
                <a:gd name="T66" fmla="*/ 71 w 251"/>
                <a:gd name="T67" fmla="*/ 143 h 241"/>
                <a:gd name="T68" fmla="*/ 73 w 251"/>
                <a:gd name="T69" fmla="*/ 142 h 241"/>
                <a:gd name="T70" fmla="*/ 100 w 251"/>
                <a:gd name="T71" fmla="*/ 142 h 241"/>
                <a:gd name="T72" fmla="*/ 105 w 251"/>
                <a:gd name="T73" fmla="*/ 144 h 241"/>
                <a:gd name="T74" fmla="*/ 120 w 251"/>
                <a:gd name="T75" fmla="*/ 165 h 241"/>
                <a:gd name="T76" fmla="*/ 136 w 251"/>
                <a:gd name="T77" fmla="*/ 188 h 241"/>
                <a:gd name="T78" fmla="*/ 180 w 251"/>
                <a:gd name="T79" fmla="*/ 234 h 241"/>
                <a:gd name="T80" fmla="*/ 214 w 251"/>
                <a:gd name="T81" fmla="*/ 241 h 241"/>
                <a:gd name="T82" fmla="*/ 244 w 251"/>
                <a:gd name="T83" fmla="*/ 241 h 241"/>
                <a:gd name="T84" fmla="*/ 251 w 251"/>
                <a:gd name="T85" fmla="*/ 237 h 241"/>
                <a:gd name="T86" fmla="*/ 246 w 251"/>
                <a:gd name="T87" fmla="*/ 233 h 241"/>
                <a:gd name="T88" fmla="*/ 237 w 251"/>
                <a:gd name="T89" fmla="*/ 232 h 241"/>
                <a:gd name="T90" fmla="*/ 202 w 251"/>
                <a:gd name="T91" fmla="*/ 211 h 241"/>
                <a:gd name="T92" fmla="*/ 145 w 251"/>
                <a:gd name="T93" fmla="*/ 142 h 241"/>
                <a:gd name="T94" fmla="*/ 134 w 251"/>
                <a:gd name="T95" fmla="*/ 129 h 241"/>
                <a:gd name="T96" fmla="*/ 176 w 251"/>
                <a:gd name="T97" fmla="*/ 58 h 241"/>
                <a:gd name="T98" fmla="*/ 154 w 251"/>
                <a:gd name="T99" fmla="*/ 14 h 241"/>
                <a:gd name="T100" fmla="*/ 96 w 251"/>
                <a:gd name="T101" fmla="*/ 0 h 241"/>
                <a:gd name="T102" fmla="*/ 74 w 251"/>
                <a:gd name="T103" fmla="*/ 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1" h="241">
                  <a:moveTo>
                    <a:pt x="73" y="123"/>
                  </a:moveTo>
                  <a:cubicBezTo>
                    <a:pt x="71" y="122"/>
                    <a:pt x="71" y="121"/>
                    <a:pt x="71" y="118"/>
                  </a:cubicBezTo>
                  <a:cubicBezTo>
                    <a:pt x="71" y="22"/>
                    <a:pt x="71" y="22"/>
                    <a:pt x="71" y="22"/>
                  </a:cubicBezTo>
                  <a:cubicBezTo>
                    <a:pt x="71" y="19"/>
                    <a:pt x="71" y="19"/>
                    <a:pt x="73" y="18"/>
                  </a:cubicBezTo>
                  <a:cubicBezTo>
                    <a:pt x="76" y="17"/>
                    <a:pt x="81" y="17"/>
                    <a:pt x="90" y="17"/>
                  </a:cubicBezTo>
                  <a:cubicBezTo>
                    <a:pt x="107" y="17"/>
                    <a:pt x="137" y="29"/>
                    <a:pt x="137" y="74"/>
                  </a:cubicBezTo>
                  <a:cubicBezTo>
                    <a:pt x="137" y="103"/>
                    <a:pt x="126" y="115"/>
                    <a:pt x="119" y="120"/>
                  </a:cubicBezTo>
                  <a:cubicBezTo>
                    <a:pt x="113" y="124"/>
                    <a:pt x="109" y="126"/>
                    <a:pt x="97" y="126"/>
                  </a:cubicBezTo>
                  <a:cubicBezTo>
                    <a:pt x="88" y="126"/>
                    <a:pt x="79" y="125"/>
                    <a:pt x="73" y="123"/>
                  </a:cubicBezTo>
                  <a:moveTo>
                    <a:pt x="74" y="1"/>
                  </a:moveTo>
                  <a:cubicBezTo>
                    <a:pt x="51" y="1"/>
                    <a:pt x="51" y="1"/>
                    <a:pt x="51" y="1"/>
                  </a:cubicBezTo>
                  <a:cubicBezTo>
                    <a:pt x="38" y="1"/>
                    <a:pt x="38" y="1"/>
                    <a:pt x="38" y="1"/>
                  </a:cubicBezTo>
                  <a:cubicBezTo>
                    <a:pt x="8" y="0"/>
                    <a:pt x="8" y="0"/>
                    <a:pt x="8" y="0"/>
                  </a:cubicBezTo>
                  <a:cubicBezTo>
                    <a:pt x="4" y="0"/>
                    <a:pt x="0" y="1"/>
                    <a:pt x="0" y="4"/>
                  </a:cubicBezTo>
                  <a:cubicBezTo>
                    <a:pt x="0" y="8"/>
                    <a:pt x="4" y="8"/>
                    <a:pt x="6" y="8"/>
                  </a:cubicBezTo>
                  <a:cubicBezTo>
                    <a:pt x="18" y="9"/>
                    <a:pt x="18" y="9"/>
                    <a:pt x="18" y="9"/>
                  </a:cubicBezTo>
                  <a:cubicBezTo>
                    <a:pt x="29" y="11"/>
                    <a:pt x="31" y="16"/>
                    <a:pt x="31" y="26"/>
                  </a:cubicBezTo>
                  <a:cubicBezTo>
                    <a:pt x="32" y="36"/>
                    <a:pt x="32" y="45"/>
                    <a:pt x="32" y="93"/>
                  </a:cubicBezTo>
                  <a:cubicBezTo>
                    <a:pt x="32" y="148"/>
                    <a:pt x="32" y="148"/>
                    <a:pt x="32" y="148"/>
                  </a:cubicBezTo>
                  <a:cubicBezTo>
                    <a:pt x="32" y="177"/>
                    <a:pt x="32" y="202"/>
                    <a:pt x="30" y="215"/>
                  </a:cubicBezTo>
                  <a:cubicBezTo>
                    <a:pt x="29" y="224"/>
                    <a:pt x="28" y="231"/>
                    <a:pt x="22" y="232"/>
                  </a:cubicBezTo>
                  <a:cubicBezTo>
                    <a:pt x="11" y="233"/>
                    <a:pt x="11" y="233"/>
                    <a:pt x="11" y="233"/>
                  </a:cubicBezTo>
                  <a:cubicBezTo>
                    <a:pt x="8" y="233"/>
                    <a:pt x="5" y="234"/>
                    <a:pt x="5" y="237"/>
                  </a:cubicBezTo>
                  <a:cubicBezTo>
                    <a:pt x="5" y="241"/>
                    <a:pt x="10" y="241"/>
                    <a:pt x="12" y="241"/>
                  </a:cubicBezTo>
                  <a:cubicBezTo>
                    <a:pt x="38" y="240"/>
                    <a:pt x="38" y="240"/>
                    <a:pt x="38" y="240"/>
                  </a:cubicBezTo>
                  <a:cubicBezTo>
                    <a:pt x="50" y="240"/>
                    <a:pt x="50" y="240"/>
                    <a:pt x="50" y="240"/>
                  </a:cubicBezTo>
                  <a:cubicBezTo>
                    <a:pt x="61" y="240"/>
                    <a:pt x="61" y="240"/>
                    <a:pt x="61" y="240"/>
                  </a:cubicBezTo>
                  <a:cubicBezTo>
                    <a:pt x="97" y="241"/>
                    <a:pt x="97" y="241"/>
                    <a:pt x="97" y="241"/>
                  </a:cubicBezTo>
                  <a:cubicBezTo>
                    <a:pt x="99" y="241"/>
                    <a:pt x="104" y="241"/>
                    <a:pt x="104" y="237"/>
                  </a:cubicBezTo>
                  <a:cubicBezTo>
                    <a:pt x="104" y="236"/>
                    <a:pt x="103" y="233"/>
                    <a:pt x="99" y="233"/>
                  </a:cubicBezTo>
                  <a:cubicBezTo>
                    <a:pt x="84" y="232"/>
                    <a:pt x="84" y="232"/>
                    <a:pt x="84" y="232"/>
                  </a:cubicBezTo>
                  <a:cubicBezTo>
                    <a:pt x="76" y="231"/>
                    <a:pt x="73" y="225"/>
                    <a:pt x="72" y="215"/>
                  </a:cubicBezTo>
                  <a:cubicBezTo>
                    <a:pt x="71" y="202"/>
                    <a:pt x="71" y="177"/>
                    <a:pt x="71" y="148"/>
                  </a:cubicBezTo>
                  <a:cubicBezTo>
                    <a:pt x="71" y="143"/>
                    <a:pt x="71" y="143"/>
                    <a:pt x="71" y="143"/>
                  </a:cubicBezTo>
                  <a:cubicBezTo>
                    <a:pt x="71" y="142"/>
                    <a:pt x="71" y="142"/>
                    <a:pt x="73" y="142"/>
                  </a:cubicBezTo>
                  <a:cubicBezTo>
                    <a:pt x="100" y="142"/>
                    <a:pt x="100" y="142"/>
                    <a:pt x="100" y="142"/>
                  </a:cubicBezTo>
                  <a:cubicBezTo>
                    <a:pt x="102" y="142"/>
                    <a:pt x="104" y="143"/>
                    <a:pt x="105" y="144"/>
                  </a:cubicBezTo>
                  <a:cubicBezTo>
                    <a:pt x="105" y="144"/>
                    <a:pt x="120" y="165"/>
                    <a:pt x="120" y="165"/>
                  </a:cubicBezTo>
                  <a:cubicBezTo>
                    <a:pt x="136" y="188"/>
                    <a:pt x="136" y="188"/>
                    <a:pt x="136" y="188"/>
                  </a:cubicBezTo>
                  <a:cubicBezTo>
                    <a:pt x="155" y="213"/>
                    <a:pt x="166" y="227"/>
                    <a:pt x="180" y="234"/>
                  </a:cubicBezTo>
                  <a:cubicBezTo>
                    <a:pt x="188" y="239"/>
                    <a:pt x="197" y="241"/>
                    <a:pt x="214" y="241"/>
                  </a:cubicBezTo>
                  <a:cubicBezTo>
                    <a:pt x="244" y="241"/>
                    <a:pt x="244" y="241"/>
                    <a:pt x="244" y="241"/>
                  </a:cubicBezTo>
                  <a:cubicBezTo>
                    <a:pt x="246" y="241"/>
                    <a:pt x="251" y="241"/>
                    <a:pt x="251" y="237"/>
                  </a:cubicBezTo>
                  <a:cubicBezTo>
                    <a:pt x="251" y="236"/>
                    <a:pt x="250" y="233"/>
                    <a:pt x="246" y="233"/>
                  </a:cubicBezTo>
                  <a:cubicBezTo>
                    <a:pt x="237" y="232"/>
                    <a:pt x="237" y="232"/>
                    <a:pt x="237" y="232"/>
                  </a:cubicBezTo>
                  <a:cubicBezTo>
                    <a:pt x="232" y="231"/>
                    <a:pt x="220" y="229"/>
                    <a:pt x="202" y="211"/>
                  </a:cubicBezTo>
                  <a:cubicBezTo>
                    <a:pt x="186" y="194"/>
                    <a:pt x="168" y="171"/>
                    <a:pt x="145" y="142"/>
                  </a:cubicBezTo>
                  <a:cubicBezTo>
                    <a:pt x="145" y="142"/>
                    <a:pt x="135" y="130"/>
                    <a:pt x="134" y="129"/>
                  </a:cubicBezTo>
                  <a:cubicBezTo>
                    <a:pt x="163" y="105"/>
                    <a:pt x="176" y="84"/>
                    <a:pt x="176" y="58"/>
                  </a:cubicBezTo>
                  <a:cubicBezTo>
                    <a:pt x="176" y="35"/>
                    <a:pt x="162" y="19"/>
                    <a:pt x="154" y="14"/>
                  </a:cubicBezTo>
                  <a:cubicBezTo>
                    <a:pt x="136" y="2"/>
                    <a:pt x="115" y="0"/>
                    <a:pt x="96" y="0"/>
                  </a:cubicBezTo>
                  <a:lnTo>
                    <a:pt x="7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21" name="Freeform 29">
              <a:extLst>
                <a:ext uri="{FF2B5EF4-FFF2-40B4-BE49-F238E27FC236}">
                  <a16:creationId xmlns:a16="http://schemas.microsoft.com/office/drawing/2014/main" id="{BE3254C8-814E-4952-8200-C895058BA821}"/>
                </a:ext>
              </a:extLst>
            </p:cNvPr>
            <p:cNvSpPr>
              <a:spLocks/>
            </p:cNvSpPr>
            <p:nvPr userDrawn="1"/>
          </p:nvSpPr>
          <p:spPr bwMode="auto">
            <a:xfrm>
              <a:off x="4290" y="2737"/>
              <a:ext cx="180" cy="169"/>
            </a:xfrm>
            <a:custGeom>
              <a:avLst/>
              <a:gdLst>
                <a:gd name="T0" fmla="*/ 31 w 266"/>
                <a:gd name="T1" fmla="*/ 12 h 249"/>
                <a:gd name="T2" fmla="*/ 29 w 266"/>
                <a:gd name="T3" fmla="*/ 198 h 249"/>
                <a:gd name="T4" fmla="*/ 19 w 266"/>
                <a:gd name="T5" fmla="*/ 237 h 249"/>
                <a:gd name="T6" fmla="*/ 5 w 266"/>
                <a:gd name="T7" fmla="*/ 238 h 249"/>
                <a:gd name="T8" fmla="*/ 0 w 266"/>
                <a:gd name="T9" fmla="*/ 242 h 249"/>
                <a:gd name="T10" fmla="*/ 7 w 266"/>
                <a:gd name="T11" fmla="*/ 246 h 249"/>
                <a:gd name="T12" fmla="*/ 36 w 266"/>
                <a:gd name="T13" fmla="*/ 245 h 249"/>
                <a:gd name="T14" fmla="*/ 41 w 266"/>
                <a:gd name="T15" fmla="*/ 245 h 249"/>
                <a:gd name="T16" fmla="*/ 50 w 266"/>
                <a:gd name="T17" fmla="*/ 245 h 249"/>
                <a:gd name="T18" fmla="*/ 80 w 266"/>
                <a:gd name="T19" fmla="*/ 246 h 249"/>
                <a:gd name="T20" fmla="*/ 88 w 266"/>
                <a:gd name="T21" fmla="*/ 242 h 249"/>
                <a:gd name="T22" fmla="*/ 82 w 266"/>
                <a:gd name="T23" fmla="*/ 238 h 249"/>
                <a:gd name="T24" fmla="*/ 66 w 266"/>
                <a:gd name="T25" fmla="*/ 236 h 249"/>
                <a:gd name="T26" fmla="*/ 56 w 266"/>
                <a:gd name="T27" fmla="*/ 202 h 249"/>
                <a:gd name="T28" fmla="*/ 52 w 266"/>
                <a:gd name="T29" fmla="*/ 71 h 249"/>
                <a:gd name="T30" fmla="*/ 59 w 266"/>
                <a:gd name="T31" fmla="*/ 77 h 249"/>
                <a:gd name="T32" fmla="*/ 127 w 266"/>
                <a:gd name="T33" fmla="*/ 149 h 249"/>
                <a:gd name="T34" fmla="*/ 169 w 266"/>
                <a:gd name="T35" fmla="*/ 191 h 249"/>
                <a:gd name="T36" fmla="*/ 220 w 266"/>
                <a:gd name="T37" fmla="*/ 242 h 249"/>
                <a:gd name="T38" fmla="*/ 231 w 266"/>
                <a:gd name="T39" fmla="*/ 249 h 249"/>
                <a:gd name="T40" fmla="*/ 236 w 266"/>
                <a:gd name="T41" fmla="*/ 239 h 249"/>
                <a:gd name="T42" fmla="*/ 240 w 266"/>
                <a:gd name="T43" fmla="*/ 40 h 249"/>
                <a:gd name="T44" fmla="*/ 251 w 266"/>
                <a:gd name="T45" fmla="*/ 14 h 249"/>
                <a:gd name="T46" fmla="*/ 260 w 266"/>
                <a:gd name="T47" fmla="*/ 13 h 249"/>
                <a:gd name="T48" fmla="*/ 266 w 266"/>
                <a:gd name="T49" fmla="*/ 9 h 249"/>
                <a:gd name="T50" fmla="*/ 258 w 266"/>
                <a:gd name="T51" fmla="*/ 5 h 249"/>
                <a:gd name="T52" fmla="*/ 233 w 266"/>
                <a:gd name="T53" fmla="*/ 6 h 249"/>
                <a:gd name="T54" fmla="*/ 227 w 266"/>
                <a:gd name="T55" fmla="*/ 6 h 249"/>
                <a:gd name="T56" fmla="*/ 216 w 266"/>
                <a:gd name="T57" fmla="*/ 6 h 249"/>
                <a:gd name="T58" fmla="*/ 189 w 266"/>
                <a:gd name="T59" fmla="*/ 5 h 249"/>
                <a:gd name="T60" fmla="*/ 180 w 266"/>
                <a:gd name="T61" fmla="*/ 9 h 249"/>
                <a:gd name="T62" fmla="*/ 186 w 266"/>
                <a:gd name="T63" fmla="*/ 13 h 249"/>
                <a:gd name="T64" fmla="*/ 203 w 266"/>
                <a:gd name="T65" fmla="*/ 15 h 249"/>
                <a:gd name="T66" fmla="*/ 213 w 266"/>
                <a:gd name="T67" fmla="*/ 42 h 249"/>
                <a:gd name="T68" fmla="*/ 216 w 266"/>
                <a:gd name="T69" fmla="*/ 183 h 249"/>
                <a:gd name="T70" fmla="*/ 215 w 266"/>
                <a:gd name="T71" fmla="*/ 183 h 249"/>
                <a:gd name="T72" fmla="*/ 193 w 266"/>
                <a:gd name="T73" fmla="*/ 160 h 249"/>
                <a:gd name="T74" fmla="*/ 146 w 266"/>
                <a:gd name="T75" fmla="*/ 111 h 249"/>
                <a:gd name="T76" fmla="*/ 49 w 266"/>
                <a:gd name="T77" fmla="*/ 10 h 249"/>
                <a:gd name="T78" fmla="*/ 46 w 266"/>
                <a:gd name="T79" fmla="*/ 7 h 249"/>
                <a:gd name="T80" fmla="*/ 36 w 266"/>
                <a:gd name="T81" fmla="*/ 0 h 249"/>
                <a:gd name="T82" fmla="*/ 31 w 266"/>
                <a:gd name="T83" fmla="*/ 12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6" h="249">
                  <a:moveTo>
                    <a:pt x="31" y="12"/>
                  </a:moveTo>
                  <a:cubicBezTo>
                    <a:pt x="29" y="198"/>
                    <a:pt x="29" y="198"/>
                    <a:pt x="29" y="198"/>
                  </a:cubicBezTo>
                  <a:cubicBezTo>
                    <a:pt x="28" y="226"/>
                    <a:pt x="27" y="234"/>
                    <a:pt x="19" y="237"/>
                  </a:cubicBezTo>
                  <a:cubicBezTo>
                    <a:pt x="15" y="238"/>
                    <a:pt x="9" y="238"/>
                    <a:pt x="5" y="238"/>
                  </a:cubicBezTo>
                  <a:cubicBezTo>
                    <a:pt x="4" y="238"/>
                    <a:pt x="0" y="238"/>
                    <a:pt x="0" y="242"/>
                  </a:cubicBezTo>
                  <a:cubicBezTo>
                    <a:pt x="0" y="246"/>
                    <a:pt x="4" y="246"/>
                    <a:pt x="7" y="246"/>
                  </a:cubicBezTo>
                  <a:cubicBezTo>
                    <a:pt x="36" y="245"/>
                    <a:pt x="36" y="245"/>
                    <a:pt x="36" y="245"/>
                  </a:cubicBezTo>
                  <a:cubicBezTo>
                    <a:pt x="41" y="245"/>
                    <a:pt x="41" y="245"/>
                    <a:pt x="41" y="245"/>
                  </a:cubicBezTo>
                  <a:cubicBezTo>
                    <a:pt x="50" y="245"/>
                    <a:pt x="50" y="245"/>
                    <a:pt x="50" y="245"/>
                  </a:cubicBezTo>
                  <a:cubicBezTo>
                    <a:pt x="80" y="246"/>
                    <a:pt x="80" y="246"/>
                    <a:pt x="80" y="246"/>
                  </a:cubicBezTo>
                  <a:cubicBezTo>
                    <a:pt x="83" y="246"/>
                    <a:pt x="88" y="246"/>
                    <a:pt x="88" y="242"/>
                  </a:cubicBezTo>
                  <a:cubicBezTo>
                    <a:pt x="88" y="238"/>
                    <a:pt x="84" y="238"/>
                    <a:pt x="82" y="238"/>
                  </a:cubicBezTo>
                  <a:cubicBezTo>
                    <a:pt x="78" y="238"/>
                    <a:pt x="72" y="238"/>
                    <a:pt x="66" y="236"/>
                  </a:cubicBezTo>
                  <a:cubicBezTo>
                    <a:pt x="59" y="234"/>
                    <a:pt x="56" y="223"/>
                    <a:pt x="56" y="202"/>
                  </a:cubicBezTo>
                  <a:cubicBezTo>
                    <a:pt x="56" y="202"/>
                    <a:pt x="52" y="74"/>
                    <a:pt x="52" y="71"/>
                  </a:cubicBezTo>
                  <a:cubicBezTo>
                    <a:pt x="54" y="72"/>
                    <a:pt x="59" y="77"/>
                    <a:pt x="59" y="77"/>
                  </a:cubicBezTo>
                  <a:cubicBezTo>
                    <a:pt x="72" y="92"/>
                    <a:pt x="100" y="122"/>
                    <a:pt x="127" y="149"/>
                  </a:cubicBezTo>
                  <a:cubicBezTo>
                    <a:pt x="169" y="191"/>
                    <a:pt x="169" y="191"/>
                    <a:pt x="169" y="191"/>
                  </a:cubicBezTo>
                  <a:cubicBezTo>
                    <a:pt x="220" y="242"/>
                    <a:pt x="220" y="242"/>
                    <a:pt x="220" y="242"/>
                  </a:cubicBezTo>
                  <a:cubicBezTo>
                    <a:pt x="224" y="246"/>
                    <a:pt x="227" y="249"/>
                    <a:pt x="231" y="249"/>
                  </a:cubicBezTo>
                  <a:cubicBezTo>
                    <a:pt x="236" y="249"/>
                    <a:pt x="236" y="244"/>
                    <a:pt x="236" y="239"/>
                  </a:cubicBezTo>
                  <a:cubicBezTo>
                    <a:pt x="240" y="40"/>
                    <a:pt x="240" y="40"/>
                    <a:pt x="240" y="40"/>
                  </a:cubicBezTo>
                  <a:cubicBezTo>
                    <a:pt x="240" y="22"/>
                    <a:pt x="242" y="16"/>
                    <a:pt x="251" y="14"/>
                  </a:cubicBezTo>
                  <a:cubicBezTo>
                    <a:pt x="251" y="14"/>
                    <a:pt x="260" y="13"/>
                    <a:pt x="260" y="13"/>
                  </a:cubicBezTo>
                  <a:cubicBezTo>
                    <a:pt x="264" y="13"/>
                    <a:pt x="266" y="11"/>
                    <a:pt x="266" y="9"/>
                  </a:cubicBezTo>
                  <a:cubicBezTo>
                    <a:pt x="266" y="5"/>
                    <a:pt x="262" y="5"/>
                    <a:pt x="258" y="5"/>
                  </a:cubicBezTo>
                  <a:cubicBezTo>
                    <a:pt x="233" y="6"/>
                    <a:pt x="233" y="6"/>
                    <a:pt x="233" y="6"/>
                  </a:cubicBezTo>
                  <a:cubicBezTo>
                    <a:pt x="227" y="6"/>
                    <a:pt x="227" y="6"/>
                    <a:pt x="227" y="6"/>
                  </a:cubicBezTo>
                  <a:cubicBezTo>
                    <a:pt x="216" y="6"/>
                    <a:pt x="216" y="6"/>
                    <a:pt x="216" y="6"/>
                  </a:cubicBezTo>
                  <a:cubicBezTo>
                    <a:pt x="189" y="5"/>
                    <a:pt x="189" y="5"/>
                    <a:pt x="189" y="5"/>
                  </a:cubicBezTo>
                  <a:cubicBezTo>
                    <a:pt x="185" y="5"/>
                    <a:pt x="180" y="5"/>
                    <a:pt x="180" y="9"/>
                  </a:cubicBezTo>
                  <a:cubicBezTo>
                    <a:pt x="180" y="12"/>
                    <a:pt x="183" y="13"/>
                    <a:pt x="186" y="13"/>
                  </a:cubicBezTo>
                  <a:cubicBezTo>
                    <a:pt x="191" y="13"/>
                    <a:pt x="198" y="13"/>
                    <a:pt x="203" y="15"/>
                  </a:cubicBezTo>
                  <a:cubicBezTo>
                    <a:pt x="209" y="17"/>
                    <a:pt x="212" y="22"/>
                    <a:pt x="213" y="42"/>
                  </a:cubicBezTo>
                  <a:cubicBezTo>
                    <a:pt x="213" y="42"/>
                    <a:pt x="216" y="175"/>
                    <a:pt x="216" y="183"/>
                  </a:cubicBezTo>
                  <a:cubicBezTo>
                    <a:pt x="215" y="183"/>
                    <a:pt x="215" y="183"/>
                    <a:pt x="215" y="183"/>
                  </a:cubicBezTo>
                  <a:cubicBezTo>
                    <a:pt x="215" y="183"/>
                    <a:pt x="193" y="160"/>
                    <a:pt x="193" y="160"/>
                  </a:cubicBezTo>
                  <a:cubicBezTo>
                    <a:pt x="146" y="111"/>
                    <a:pt x="146" y="111"/>
                    <a:pt x="146" y="111"/>
                  </a:cubicBezTo>
                  <a:cubicBezTo>
                    <a:pt x="98" y="64"/>
                    <a:pt x="49" y="11"/>
                    <a:pt x="49" y="10"/>
                  </a:cubicBezTo>
                  <a:cubicBezTo>
                    <a:pt x="46" y="7"/>
                    <a:pt x="46" y="7"/>
                    <a:pt x="46" y="7"/>
                  </a:cubicBezTo>
                  <a:cubicBezTo>
                    <a:pt x="42" y="3"/>
                    <a:pt x="39" y="0"/>
                    <a:pt x="36" y="0"/>
                  </a:cubicBezTo>
                  <a:cubicBezTo>
                    <a:pt x="32" y="0"/>
                    <a:pt x="31" y="7"/>
                    <a:pt x="31" y="1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22" name="Freeform 30">
              <a:extLst>
                <a:ext uri="{FF2B5EF4-FFF2-40B4-BE49-F238E27FC236}">
                  <a16:creationId xmlns:a16="http://schemas.microsoft.com/office/drawing/2014/main" id="{331888C2-72FE-4B1E-BB9E-F6E7C5762FD5}"/>
                </a:ext>
              </a:extLst>
            </p:cNvPr>
            <p:cNvSpPr>
              <a:spLocks/>
            </p:cNvSpPr>
            <p:nvPr userDrawn="1"/>
          </p:nvSpPr>
          <p:spPr bwMode="auto">
            <a:xfrm>
              <a:off x="4480" y="2739"/>
              <a:ext cx="109" cy="165"/>
            </a:xfrm>
            <a:custGeom>
              <a:avLst/>
              <a:gdLst>
                <a:gd name="T0" fmla="*/ 147 w 161"/>
                <a:gd name="T1" fmla="*/ 1 h 243"/>
                <a:gd name="T2" fmla="*/ 145 w 161"/>
                <a:gd name="T3" fmla="*/ 1 h 243"/>
                <a:gd name="T4" fmla="*/ 132 w 161"/>
                <a:gd name="T5" fmla="*/ 3 h 243"/>
                <a:gd name="T6" fmla="*/ 53 w 161"/>
                <a:gd name="T7" fmla="*/ 3 h 243"/>
                <a:gd name="T8" fmla="*/ 37 w 161"/>
                <a:gd name="T9" fmla="*/ 3 h 243"/>
                <a:gd name="T10" fmla="*/ 33 w 161"/>
                <a:gd name="T11" fmla="*/ 3 h 243"/>
                <a:gd name="T12" fmla="*/ 8 w 161"/>
                <a:gd name="T13" fmla="*/ 2 h 243"/>
                <a:gd name="T14" fmla="*/ 0 w 161"/>
                <a:gd name="T15" fmla="*/ 6 h 243"/>
                <a:gd name="T16" fmla="*/ 6 w 161"/>
                <a:gd name="T17" fmla="*/ 10 h 243"/>
                <a:gd name="T18" fmla="*/ 18 w 161"/>
                <a:gd name="T19" fmla="*/ 11 h 243"/>
                <a:gd name="T20" fmla="*/ 31 w 161"/>
                <a:gd name="T21" fmla="*/ 28 h 243"/>
                <a:gd name="T22" fmla="*/ 32 w 161"/>
                <a:gd name="T23" fmla="*/ 95 h 243"/>
                <a:gd name="T24" fmla="*/ 32 w 161"/>
                <a:gd name="T25" fmla="*/ 150 h 243"/>
                <a:gd name="T26" fmla="*/ 30 w 161"/>
                <a:gd name="T27" fmla="*/ 217 h 243"/>
                <a:gd name="T28" fmla="*/ 22 w 161"/>
                <a:gd name="T29" fmla="*/ 234 h 243"/>
                <a:gd name="T30" fmla="*/ 11 w 161"/>
                <a:gd name="T31" fmla="*/ 235 h 243"/>
                <a:gd name="T32" fmla="*/ 5 w 161"/>
                <a:gd name="T33" fmla="*/ 239 h 243"/>
                <a:gd name="T34" fmla="*/ 12 w 161"/>
                <a:gd name="T35" fmla="*/ 243 h 243"/>
                <a:gd name="T36" fmla="*/ 34 w 161"/>
                <a:gd name="T37" fmla="*/ 242 h 243"/>
                <a:gd name="T38" fmla="*/ 52 w 161"/>
                <a:gd name="T39" fmla="*/ 242 h 243"/>
                <a:gd name="T40" fmla="*/ 84 w 161"/>
                <a:gd name="T41" fmla="*/ 243 h 243"/>
                <a:gd name="T42" fmla="*/ 94 w 161"/>
                <a:gd name="T43" fmla="*/ 243 h 243"/>
                <a:gd name="T44" fmla="*/ 139 w 161"/>
                <a:gd name="T45" fmla="*/ 243 h 243"/>
                <a:gd name="T46" fmla="*/ 157 w 161"/>
                <a:gd name="T47" fmla="*/ 235 h 243"/>
                <a:gd name="T48" fmla="*/ 161 w 161"/>
                <a:gd name="T49" fmla="*/ 199 h 243"/>
                <a:gd name="T50" fmla="*/ 158 w 161"/>
                <a:gd name="T51" fmla="*/ 193 h 243"/>
                <a:gd name="T52" fmla="*/ 153 w 161"/>
                <a:gd name="T53" fmla="*/ 198 h 243"/>
                <a:gd name="T54" fmla="*/ 140 w 161"/>
                <a:gd name="T55" fmla="*/ 221 h 243"/>
                <a:gd name="T56" fmla="*/ 110 w 161"/>
                <a:gd name="T57" fmla="*/ 225 h 243"/>
                <a:gd name="T58" fmla="*/ 73 w 161"/>
                <a:gd name="T59" fmla="*/ 199 h 243"/>
                <a:gd name="T60" fmla="*/ 73 w 161"/>
                <a:gd name="T61" fmla="*/ 163 h 243"/>
                <a:gd name="T62" fmla="*/ 73 w 161"/>
                <a:gd name="T63" fmla="*/ 150 h 243"/>
                <a:gd name="T64" fmla="*/ 73 w 161"/>
                <a:gd name="T65" fmla="*/ 125 h 243"/>
                <a:gd name="T66" fmla="*/ 74 w 161"/>
                <a:gd name="T67" fmla="*/ 123 h 243"/>
                <a:gd name="T68" fmla="*/ 119 w 161"/>
                <a:gd name="T69" fmla="*/ 124 h 243"/>
                <a:gd name="T70" fmla="*/ 136 w 161"/>
                <a:gd name="T71" fmla="*/ 136 h 243"/>
                <a:gd name="T72" fmla="*/ 137 w 161"/>
                <a:gd name="T73" fmla="*/ 144 h 243"/>
                <a:gd name="T74" fmla="*/ 137 w 161"/>
                <a:gd name="T75" fmla="*/ 147 h 243"/>
                <a:gd name="T76" fmla="*/ 141 w 161"/>
                <a:gd name="T77" fmla="*/ 150 h 243"/>
                <a:gd name="T78" fmla="*/ 144 w 161"/>
                <a:gd name="T79" fmla="*/ 144 h 243"/>
                <a:gd name="T80" fmla="*/ 145 w 161"/>
                <a:gd name="T81" fmla="*/ 133 h 243"/>
                <a:gd name="T82" fmla="*/ 146 w 161"/>
                <a:gd name="T83" fmla="*/ 123 h 243"/>
                <a:gd name="T84" fmla="*/ 148 w 161"/>
                <a:gd name="T85" fmla="*/ 103 h 243"/>
                <a:gd name="T86" fmla="*/ 148 w 161"/>
                <a:gd name="T87" fmla="*/ 99 h 243"/>
                <a:gd name="T88" fmla="*/ 145 w 161"/>
                <a:gd name="T89" fmla="*/ 96 h 243"/>
                <a:gd name="T90" fmla="*/ 140 w 161"/>
                <a:gd name="T91" fmla="*/ 100 h 243"/>
                <a:gd name="T92" fmla="*/ 125 w 161"/>
                <a:gd name="T93" fmla="*/ 105 h 243"/>
                <a:gd name="T94" fmla="*/ 75 w 161"/>
                <a:gd name="T95" fmla="*/ 106 h 243"/>
                <a:gd name="T96" fmla="*/ 73 w 161"/>
                <a:gd name="T97" fmla="*/ 103 h 243"/>
                <a:gd name="T98" fmla="*/ 73 w 161"/>
                <a:gd name="T99" fmla="*/ 23 h 243"/>
                <a:gd name="T100" fmla="*/ 75 w 161"/>
                <a:gd name="T101" fmla="*/ 21 h 243"/>
                <a:gd name="T102" fmla="*/ 119 w 161"/>
                <a:gd name="T103" fmla="*/ 22 h 243"/>
                <a:gd name="T104" fmla="*/ 140 w 161"/>
                <a:gd name="T105" fmla="*/ 33 h 243"/>
                <a:gd name="T106" fmla="*/ 142 w 161"/>
                <a:gd name="T107" fmla="*/ 44 h 243"/>
                <a:gd name="T108" fmla="*/ 145 w 161"/>
                <a:gd name="T109" fmla="*/ 49 h 243"/>
                <a:gd name="T110" fmla="*/ 149 w 161"/>
                <a:gd name="T111" fmla="*/ 45 h 243"/>
                <a:gd name="T112" fmla="*/ 150 w 161"/>
                <a:gd name="T113" fmla="*/ 31 h 243"/>
                <a:gd name="T114" fmla="*/ 151 w 161"/>
                <a:gd name="T115" fmla="*/ 24 h 243"/>
                <a:gd name="T116" fmla="*/ 153 w 161"/>
                <a:gd name="T117" fmla="*/ 7 h 243"/>
                <a:gd name="T118" fmla="*/ 153 w 161"/>
                <a:gd name="T119" fmla="*/ 4 h 243"/>
                <a:gd name="T120" fmla="*/ 151 w 161"/>
                <a:gd name="T121" fmla="*/ 0 h 243"/>
                <a:gd name="T122" fmla="*/ 147 w 161"/>
                <a:gd name="T123" fmla="*/ 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1" h="243">
                  <a:moveTo>
                    <a:pt x="147" y="1"/>
                  </a:moveTo>
                  <a:cubicBezTo>
                    <a:pt x="145" y="1"/>
                    <a:pt x="145" y="1"/>
                    <a:pt x="145" y="1"/>
                  </a:cubicBezTo>
                  <a:cubicBezTo>
                    <a:pt x="145" y="1"/>
                    <a:pt x="132" y="3"/>
                    <a:pt x="132" y="3"/>
                  </a:cubicBezTo>
                  <a:cubicBezTo>
                    <a:pt x="127" y="3"/>
                    <a:pt x="75" y="3"/>
                    <a:pt x="53" y="3"/>
                  </a:cubicBezTo>
                  <a:cubicBezTo>
                    <a:pt x="37" y="3"/>
                    <a:pt x="37" y="3"/>
                    <a:pt x="37" y="3"/>
                  </a:cubicBezTo>
                  <a:cubicBezTo>
                    <a:pt x="33" y="3"/>
                    <a:pt x="33" y="3"/>
                    <a:pt x="33" y="3"/>
                  </a:cubicBezTo>
                  <a:cubicBezTo>
                    <a:pt x="33" y="3"/>
                    <a:pt x="8" y="2"/>
                    <a:pt x="8" y="2"/>
                  </a:cubicBezTo>
                  <a:cubicBezTo>
                    <a:pt x="4" y="2"/>
                    <a:pt x="0" y="3"/>
                    <a:pt x="0" y="6"/>
                  </a:cubicBezTo>
                  <a:cubicBezTo>
                    <a:pt x="0" y="10"/>
                    <a:pt x="4" y="10"/>
                    <a:pt x="6" y="10"/>
                  </a:cubicBezTo>
                  <a:cubicBezTo>
                    <a:pt x="18" y="11"/>
                    <a:pt x="18" y="11"/>
                    <a:pt x="18" y="11"/>
                  </a:cubicBezTo>
                  <a:cubicBezTo>
                    <a:pt x="29" y="13"/>
                    <a:pt x="31" y="18"/>
                    <a:pt x="31" y="28"/>
                  </a:cubicBezTo>
                  <a:cubicBezTo>
                    <a:pt x="32" y="38"/>
                    <a:pt x="32" y="47"/>
                    <a:pt x="32" y="95"/>
                  </a:cubicBezTo>
                  <a:cubicBezTo>
                    <a:pt x="32" y="150"/>
                    <a:pt x="32" y="150"/>
                    <a:pt x="32" y="150"/>
                  </a:cubicBezTo>
                  <a:cubicBezTo>
                    <a:pt x="32" y="179"/>
                    <a:pt x="32" y="204"/>
                    <a:pt x="30" y="217"/>
                  </a:cubicBezTo>
                  <a:cubicBezTo>
                    <a:pt x="29" y="226"/>
                    <a:pt x="28" y="233"/>
                    <a:pt x="22" y="234"/>
                  </a:cubicBezTo>
                  <a:cubicBezTo>
                    <a:pt x="11" y="235"/>
                    <a:pt x="11" y="235"/>
                    <a:pt x="11" y="235"/>
                  </a:cubicBezTo>
                  <a:cubicBezTo>
                    <a:pt x="8" y="235"/>
                    <a:pt x="5" y="236"/>
                    <a:pt x="5" y="239"/>
                  </a:cubicBezTo>
                  <a:cubicBezTo>
                    <a:pt x="5" y="243"/>
                    <a:pt x="10" y="243"/>
                    <a:pt x="12" y="243"/>
                  </a:cubicBezTo>
                  <a:cubicBezTo>
                    <a:pt x="34" y="242"/>
                    <a:pt x="34" y="242"/>
                    <a:pt x="34" y="242"/>
                  </a:cubicBezTo>
                  <a:cubicBezTo>
                    <a:pt x="34" y="242"/>
                    <a:pt x="52" y="242"/>
                    <a:pt x="52" y="242"/>
                  </a:cubicBezTo>
                  <a:cubicBezTo>
                    <a:pt x="84" y="243"/>
                    <a:pt x="84" y="243"/>
                    <a:pt x="84" y="243"/>
                  </a:cubicBezTo>
                  <a:cubicBezTo>
                    <a:pt x="94" y="243"/>
                    <a:pt x="94" y="243"/>
                    <a:pt x="94" y="243"/>
                  </a:cubicBezTo>
                  <a:cubicBezTo>
                    <a:pt x="139" y="243"/>
                    <a:pt x="139" y="243"/>
                    <a:pt x="139" y="243"/>
                  </a:cubicBezTo>
                  <a:cubicBezTo>
                    <a:pt x="151" y="243"/>
                    <a:pt x="154" y="243"/>
                    <a:pt x="157" y="235"/>
                  </a:cubicBezTo>
                  <a:cubicBezTo>
                    <a:pt x="158" y="228"/>
                    <a:pt x="161" y="207"/>
                    <a:pt x="161" y="199"/>
                  </a:cubicBezTo>
                  <a:cubicBezTo>
                    <a:pt x="161" y="196"/>
                    <a:pt x="161" y="193"/>
                    <a:pt x="158" y="193"/>
                  </a:cubicBezTo>
                  <a:cubicBezTo>
                    <a:pt x="155" y="193"/>
                    <a:pt x="154" y="195"/>
                    <a:pt x="153" y="198"/>
                  </a:cubicBezTo>
                  <a:cubicBezTo>
                    <a:pt x="151" y="211"/>
                    <a:pt x="147" y="218"/>
                    <a:pt x="140" y="221"/>
                  </a:cubicBezTo>
                  <a:cubicBezTo>
                    <a:pt x="132" y="225"/>
                    <a:pt x="118" y="225"/>
                    <a:pt x="110" y="225"/>
                  </a:cubicBezTo>
                  <a:cubicBezTo>
                    <a:pt x="78" y="225"/>
                    <a:pt x="74" y="220"/>
                    <a:pt x="73" y="199"/>
                  </a:cubicBezTo>
                  <a:cubicBezTo>
                    <a:pt x="73" y="163"/>
                    <a:pt x="73" y="163"/>
                    <a:pt x="73" y="163"/>
                  </a:cubicBezTo>
                  <a:cubicBezTo>
                    <a:pt x="73" y="150"/>
                    <a:pt x="73" y="150"/>
                    <a:pt x="73" y="150"/>
                  </a:cubicBezTo>
                  <a:cubicBezTo>
                    <a:pt x="73" y="125"/>
                    <a:pt x="73" y="125"/>
                    <a:pt x="73" y="125"/>
                  </a:cubicBezTo>
                  <a:cubicBezTo>
                    <a:pt x="73" y="123"/>
                    <a:pt x="74" y="123"/>
                    <a:pt x="74" y="123"/>
                  </a:cubicBezTo>
                  <a:cubicBezTo>
                    <a:pt x="81" y="123"/>
                    <a:pt x="113" y="123"/>
                    <a:pt x="119" y="124"/>
                  </a:cubicBezTo>
                  <a:cubicBezTo>
                    <a:pt x="129" y="125"/>
                    <a:pt x="134" y="129"/>
                    <a:pt x="136" y="136"/>
                  </a:cubicBezTo>
                  <a:cubicBezTo>
                    <a:pt x="137" y="144"/>
                    <a:pt x="137" y="144"/>
                    <a:pt x="137" y="144"/>
                  </a:cubicBezTo>
                  <a:cubicBezTo>
                    <a:pt x="137" y="147"/>
                    <a:pt x="137" y="147"/>
                    <a:pt x="137" y="147"/>
                  </a:cubicBezTo>
                  <a:cubicBezTo>
                    <a:pt x="137" y="149"/>
                    <a:pt x="139" y="150"/>
                    <a:pt x="141" y="150"/>
                  </a:cubicBezTo>
                  <a:cubicBezTo>
                    <a:pt x="144" y="150"/>
                    <a:pt x="144" y="146"/>
                    <a:pt x="144" y="144"/>
                  </a:cubicBezTo>
                  <a:cubicBezTo>
                    <a:pt x="145" y="133"/>
                    <a:pt x="145" y="133"/>
                    <a:pt x="145" y="133"/>
                  </a:cubicBezTo>
                  <a:cubicBezTo>
                    <a:pt x="146" y="123"/>
                    <a:pt x="146" y="123"/>
                    <a:pt x="146" y="123"/>
                  </a:cubicBezTo>
                  <a:cubicBezTo>
                    <a:pt x="148" y="103"/>
                    <a:pt x="148" y="103"/>
                    <a:pt x="148" y="103"/>
                  </a:cubicBezTo>
                  <a:cubicBezTo>
                    <a:pt x="148" y="99"/>
                    <a:pt x="148" y="99"/>
                    <a:pt x="148" y="99"/>
                  </a:cubicBezTo>
                  <a:cubicBezTo>
                    <a:pt x="148" y="97"/>
                    <a:pt x="147" y="96"/>
                    <a:pt x="145" y="96"/>
                  </a:cubicBezTo>
                  <a:cubicBezTo>
                    <a:pt x="143" y="96"/>
                    <a:pt x="142" y="98"/>
                    <a:pt x="140" y="100"/>
                  </a:cubicBezTo>
                  <a:cubicBezTo>
                    <a:pt x="137" y="103"/>
                    <a:pt x="132" y="104"/>
                    <a:pt x="125" y="105"/>
                  </a:cubicBezTo>
                  <a:cubicBezTo>
                    <a:pt x="120" y="105"/>
                    <a:pt x="102" y="106"/>
                    <a:pt x="75" y="106"/>
                  </a:cubicBezTo>
                  <a:cubicBezTo>
                    <a:pt x="74" y="106"/>
                    <a:pt x="73" y="105"/>
                    <a:pt x="73" y="103"/>
                  </a:cubicBezTo>
                  <a:cubicBezTo>
                    <a:pt x="73" y="23"/>
                    <a:pt x="73" y="23"/>
                    <a:pt x="73" y="23"/>
                  </a:cubicBezTo>
                  <a:cubicBezTo>
                    <a:pt x="73" y="21"/>
                    <a:pt x="74" y="21"/>
                    <a:pt x="75" y="21"/>
                  </a:cubicBezTo>
                  <a:cubicBezTo>
                    <a:pt x="81" y="21"/>
                    <a:pt x="114" y="21"/>
                    <a:pt x="119" y="22"/>
                  </a:cubicBezTo>
                  <a:cubicBezTo>
                    <a:pt x="135" y="24"/>
                    <a:pt x="138" y="28"/>
                    <a:pt x="140" y="33"/>
                  </a:cubicBezTo>
                  <a:cubicBezTo>
                    <a:pt x="142" y="37"/>
                    <a:pt x="142" y="43"/>
                    <a:pt x="142" y="44"/>
                  </a:cubicBezTo>
                  <a:cubicBezTo>
                    <a:pt x="142" y="46"/>
                    <a:pt x="142" y="49"/>
                    <a:pt x="145" y="49"/>
                  </a:cubicBezTo>
                  <a:cubicBezTo>
                    <a:pt x="148" y="49"/>
                    <a:pt x="149" y="46"/>
                    <a:pt x="149" y="45"/>
                  </a:cubicBezTo>
                  <a:cubicBezTo>
                    <a:pt x="149" y="45"/>
                    <a:pt x="150" y="31"/>
                    <a:pt x="150" y="31"/>
                  </a:cubicBezTo>
                  <a:cubicBezTo>
                    <a:pt x="151" y="24"/>
                    <a:pt x="151" y="24"/>
                    <a:pt x="151" y="24"/>
                  </a:cubicBezTo>
                  <a:cubicBezTo>
                    <a:pt x="151" y="24"/>
                    <a:pt x="153" y="7"/>
                    <a:pt x="153" y="7"/>
                  </a:cubicBezTo>
                  <a:cubicBezTo>
                    <a:pt x="153" y="4"/>
                    <a:pt x="153" y="4"/>
                    <a:pt x="153" y="4"/>
                  </a:cubicBezTo>
                  <a:cubicBezTo>
                    <a:pt x="153" y="1"/>
                    <a:pt x="152" y="0"/>
                    <a:pt x="151" y="0"/>
                  </a:cubicBezTo>
                  <a:lnTo>
                    <a:pt x="147"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23" name="Freeform 31">
              <a:extLst>
                <a:ext uri="{FF2B5EF4-FFF2-40B4-BE49-F238E27FC236}">
                  <a16:creationId xmlns:a16="http://schemas.microsoft.com/office/drawing/2014/main" id="{9BDBD28C-CE53-4274-AAA7-FA2D3C043C98}"/>
                </a:ext>
              </a:extLst>
            </p:cNvPr>
            <p:cNvSpPr>
              <a:spLocks/>
            </p:cNvSpPr>
            <p:nvPr userDrawn="1"/>
          </p:nvSpPr>
          <p:spPr bwMode="auto">
            <a:xfrm>
              <a:off x="3433" y="1396"/>
              <a:ext cx="862" cy="953"/>
            </a:xfrm>
            <a:custGeom>
              <a:avLst/>
              <a:gdLst>
                <a:gd name="T0" fmla="*/ 420 w 1271"/>
                <a:gd name="T1" fmla="*/ 1289 h 1401"/>
                <a:gd name="T2" fmla="*/ 381 w 1271"/>
                <a:gd name="T3" fmla="*/ 1274 h 1401"/>
                <a:gd name="T4" fmla="*/ 367 w 1271"/>
                <a:gd name="T5" fmla="*/ 1268 h 1401"/>
                <a:gd name="T6" fmla="*/ 29 w 1271"/>
                <a:gd name="T7" fmla="*/ 813 h 1401"/>
                <a:gd name="T8" fmla="*/ 34 w 1271"/>
                <a:gd name="T9" fmla="*/ 686 h 1401"/>
                <a:gd name="T10" fmla="*/ 62 w 1271"/>
                <a:gd name="T11" fmla="*/ 509 h 1401"/>
                <a:gd name="T12" fmla="*/ 67 w 1271"/>
                <a:gd name="T13" fmla="*/ 483 h 1401"/>
                <a:gd name="T14" fmla="*/ 68 w 1271"/>
                <a:gd name="T15" fmla="*/ 431 h 1401"/>
                <a:gd name="T16" fmla="*/ 6 w 1271"/>
                <a:gd name="T17" fmla="*/ 277 h 1401"/>
                <a:gd name="T18" fmla="*/ 92 w 1271"/>
                <a:gd name="T19" fmla="*/ 152 h 1401"/>
                <a:gd name="T20" fmla="*/ 77 w 1271"/>
                <a:gd name="T21" fmla="*/ 119 h 1401"/>
                <a:gd name="T22" fmla="*/ 89 w 1271"/>
                <a:gd name="T23" fmla="*/ 110 h 1401"/>
                <a:gd name="T24" fmla="*/ 118 w 1271"/>
                <a:gd name="T25" fmla="*/ 119 h 1401"/>
                <a:gd name="T26" fmla="*/ 213 w 1271"/>
                <a:gd name="T27" fmla="*/ 7 h 1401"/>
                <a:gd name="T28" fmla="*/ 374 w 1271"/>
                <a:gd name="T29" fmla="*/ 43 h 1401"/>
                <a:gd name="T30" fmla="*/ 541 w 1271"/>
                <a:gd name="T31" fmla="*/ 20 h 1401"/>
                <a:gd name="T32" fmla="*/ 604 w 1271"/>
                <a:gd name="T33" fmla="*/ 17 h 1401"/>
                <a:gd name="T34" fmla="*/ 795 w 1271"/>
                <a:gd name="T35" fmla="*/ 36 h 1401"/>
                <a:gd name="T36" fmla="*/ 913 w 1271"/>
                <a:gd name="T37" fmla="*/ 52 h 1401"/>
                <a:gd name="T38" fmla="*/ 1002 w 1271"/>
                <a:gd name="T39" fmla="*/ 15 h 1401"/>
                <a:gd name="T40" fmla="*/ 1095 w 1271"/>
                <a:gd name="T41" fmla="*/ 115 h 1401"/>
                <a:gd name="T42" fmla="*/ 1155 w 1271"/>
                <a:gd name="T43" fmla="*/ 92 h 1401"/>
                <a:gd name="T44" fmla="*/ 1248 w 1271"/>
                <a:gd name="T45" fmla="*/ 63 h 1401"/>
                <a:gd name="T46" fmla="*/ 1257 w 1271"/>
                <a:gd name="T47" fmla="*/ 75 h 1401"/>
                <a:gd name="T48" fmla="*/ 1231 w 1271"/>
                <a:gd name="T49" fmla="*/ 122 h 1401"/>
                <a:gd name="T50" fmla="*/ 1271 w 1271"/>
                <a:gd name="T51" fmla="*/ 106 h 1401"/>
                <a:gd name="T52" fmla="*/ 1212 w 1271"/>
                <a:gd name="T53" fmla="*/ 187 h 1401"/>
                <a:gd name="T54" fmla="*/ 1210 w 1271"/>
                <a:gd name="T55" fmla="*/ 195 h 1401"/>
                <a:gd name="T56" fmla="*/ 1214 w 1271"/>
                <a:gd name="T57" fmla="*/ 210 h 1401"/>
                <a:gd name="T58" fmla="*/ 1199 w 1271"/>
                <a:gd name="T59" fmla="*/ 243 h 1401"/>
                <a:gd name="T60" fmla="*/ 1218 w 1271"/>
                <a:gd name="T61" fmla="*/ 276 h 1401"/>
                <a:gd name="T62" fmla="*/ 1149 w 1271"/>
                <a:gd name="T63" fmla="*/ 434 h 1401"/>
                <a:gd name="T64" fmla="*/ 1149 w 1271"/>
                <a:gd name="T65" fmla="*/ 447 h 1401"/>
                <a:gd name="T66" fmla="*/ 1163 w 1271"/>
                <a:gd name="T67" fmla="*/ 569 h 1401"/>
                <a:gd name="T68" fmla="*/ 1183 w 1271"/>
                <a:gd name="T69" fmla="*/ 718 h 1401"/>
                <a:gd name="T70" fmla="*/ 1186 w 1271"/>
                <a:gd name="T71" fmla="*/ 798 h 1401"/>
                <a:gd name="T72" fmla="*/ 1084 w 1271"/>
                <a:gd name="T73" fmla="*/ 1103 h 1401"/>
                <a:gd name="T74" fmla="*/ 614 w 1271"/>
                <a:gd name="T75" fmla="*/ 1390 h 1401"/>
                <a:gd name="T76" fmla="*/ 611 w 1271"/>
                <a:gd name="T77" fmla="*/ 1393 h 1401"/>
                <a:gd name="T78" fmla="*/ 605 w 1271"/>
                <a:gd name="T79" fmla="*/ 1401 h 1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71" h="1401">
                  <a:moveTo>
                    <a:pt x="601" y="1396"/>
                  </a:moveTo>
                  <a:cubicBezTo>
                    <a:pt x="548" y="1344"/>
                    <a:pt x="483" y="1316"/>
                    <a:pt x="420" y="1289"/>
                  </a:cubicBezTo>
                  <a:cubicBezTo>
                    <a:pt x="415" y="1287"/>
                    <a:pt x="415" y="1287"/>
                    <a:pt x="415" y="1287"/>
                  </a:cubicBezTo>
                  <a:cubicBezTo>
                    <a:pt x="414" y="1286"/>
                    <a:pt x="381" y="1274"/>
                    <a:pt x="381" y="1274"/>
                  </a:cubicBezTo>
                  <a:cubicBezTo>
                    <a:pt x="377" y="1273"/>
                    <a:pt x="375" y="1272"/>
                    <a:pt x="373" y="1271"/>
                  </a:cubicBezTo>
                  <a:cubicBezTo>
                    <a:pt x="367" y="1268"/>
                    <a:pt x="367" y="1268"/>
                    <a:pt x="367" y="1268"/>
                  </a:cubicBezTo>
                  <a:cubicBezTo>
                    <a:pt x="367" y="1269"/>
                    <a:pt x="367" y="1269"/>
                    <a:pt x="367" y="1269"/>
                  </a:cubicBezTo>
                  <a:cubicBezTo>
                    <a:pt x="161" y="1196"/>
                    <a:pt x="35" y="1026"/>
                    <a:pt x="29" y="813"/>
                  </a:cubicBezTo>
                  <a:cubicBezTo>
                    <a:pt x="29" y="805"/>
                    <a:pt x="29" y="796"/>
                    <a:pt x="29" y="786"/>
                  </a:cubicBezTo>
                  <a:cubicBezTo>
                    <a:pt x="29" y="754"/>
                    <a:pt x="31" y="721"/>
                    <a:pt x="34" y="686"/>
                  </a:cubicBezTo>
                  <a:cubicBezTo>
                    <a:pt x="37" y="666"/>
                    <a:pt x="43" y="619"/>
                    <a:pt x="43" y="617"/>
                  </a:cubicBezTo>
                  <a:cubicBezTo>
                    <a:pt x="62" y="509"/>
                    <a:pt x="62" y="509"/>
                    <a:pt x="62" y="509"/>
                  </a:cubicBezTo>
                  <a:cubicBezTo>
                    <a:pt x="64" y="498"/>
                    <a:pt x="65" y="492"/>
                    <a:pt x="65" y="489"/>
                  </a:cubicBezTo>
                  <a:cubicBezTo>
                    <a:pt x="67" y="483"/>
                    <a:pt x="67" y="483"/>
                    <a:pt x="67" y="483"/>
                  </a:cubicBezTo>
                  <a:cubicBezTo>
                    <a:pt x="66" y="483"/>
                    <a:pt x="66" y="483"/>
                    <a:pt x="66" y="483"/>
                  </a:cubicBezTo>
                  <a:cubicBezTo>
                    <a:pt x="67" y="468"/>
                    <a:pt x="68" y="449"/>
                    <a:pt x="68" y="431"/>
                  </a:cubicBezTo>
                  <a:cubicBezTo>
                    <a:pt x="68" y="356"/>
                    <a:pt x="49" y="309"/>
                    <a:pt x="6" y="278"/>
                  </a:cubicBezTo>
                  <a:cubicBezTo>
                    <a:pt x="6" y="277"/>
                    <a:pt x="6" y="277"/>
                    <a:pt x="6" y="277"/>
                  </a:cubicBezTo>
                  <a:cubicBezTo>
                    <a:pt x="0" y="272"/>
                    <a:pt x="0" y="272"/>
                    <a:pt x="0" y="272"/>
                  </a:cubicBezTo>
                  <a:cubicBezTo>
                    <a:pt x="92" y="152"/>
                    <a:pt x="92" y="152"/>
                    <a:pt x="92" y="152"/>
                  </a:cubicBezTo>
                  <a:cubicBezTo>
                    <a:pt x="90" y="149"/>
                    <a:pt x="90" y="149"/>
                    <a:pt x="90" y="149"/>
                  </a:cubicBezTo>
                  <a:cubicBezTo>
                    <a:pt x="82" y="139"/>
                    <a:pt x="78" y="129"/>
                    <a:pt x="77" y="119"/>
                  </a:cubicBezTo>
                  <a:cubicBezTo>
                    <a:pt x="76" y="105"/>
                    <a:pt x="76" y="105"/>
                    <a:pt x="76" y="105"/>
                  </a:cubicBezTo>
                  <a:cubicBezTo>
                    <a:pt x="89" y="110"/>
                    <a:pt x="89" y="110"/>
                    <a:pt x="89" y="110"/>
                  </a:cubicBezTo>
                  <a:cubicBezTo>
                    <a:pt x="97" y="113"/>
                    <a:pt x="105" y="116"/>
                    <a:pt x="114" y="118"/>
                  </a:cubicBezTo>
                  <a:cubicBezTo>
                    <a:pt x="118" y="119"/>
                    <a:pt x="118" y="119"/>
                    <a:pt x="118" y="119"/>
                  </a:cubicBezTo>
                  <a:cubicBezTo>
                    <a:pt x="209" y="0"/>
                    <a:pt x="209" y="0"/>
                    <a:pt x="209" y="0"/>
                  </a:cubicBezTo>
                  <a:cubicBezTo>
                    <a:pt x="213" y="7"/>
                    <a:pt x="213" y="7"/>
                    <a:pt x="213" y="7"/>
                  </a:cubicBezTo>
                  <a:cubicBezTo>
                    <a:pt x="230" y="36"/>
                    <a:pt x="261" y="50"/>
                    <a:pt x="306" y="50"/>
                  </a:cubicBezTo>
                  <a:cubicBezTo>
                    <a:pt x="325" y="50"/>
                    <a:pt x="347" y="48"/>
                    <a:pt x="374" y="43"/>
                  </a:cubicBezTo>
                  <a:cubicBezTo>
                    <a:pt x="374" y="43"/>
                    <a:pt x="464" y="29"/>
                    <a:pt x="465" y="29"/>
                  </a:cubicBezTo>
                  <a:cubicBezTo>
                    <a:pt x="528" y="22"/>
                    <a:pt x="539" y="20"/>
                    <a:pt x="541" y="20"/>
                  </a:cubicBezTo>
                  <a:cubicBezTo>
                    <a:pt x="547" y="19"/>
                    <a:pt x="547" y="19"/>
                    <a:pt x="547" y="19"/>
                  </a:cubicBezTo>
                  <a:cubicBezTo>
                    <a:pt x="565" y="18"/>
                    <a:pt x="584" y="17"/>
                    <a:pt x="604" y="17"/>
                  </a:cubicBezTo>
                  <a:cubicBezTo>
                    <a:pt x="643" y="17"/>
                    <a:pt x="686" y="20"/>
                    <a:pt x="731" y="27"/>
                  </a:cubicBezTo>
                  <a:cubicBezTo>
                    <a:pt x="731" y="27"/>
                    <a:pt x="795" y="36"/>
                    <a:pt x="795" y="36"/>
                  </a:cubicBezTo>
                  <a:cubicBezTo>
                    <a:pt x="875" y="49"/>
                    <a:pt x="875" y="49"/>
                    <a:pt x="875" y="49"/>
                  </a:cubicBezTo>
                  <a:cubicBezTo>
                    <a:pt x="886" y="51"/>
                    <a:pt x="900" y="52"/>
                    <a:pt x="913" y="52"/>
                  </a:cubicBezTo>
                  <a:cubicBezTo>
                    <a:pt x="949" y="52"/>
                    <a:pt x="974" y="44"/>
                    <a:pt x="992" y="27"/>
                  </a:cubicBezTo>
                  <a:cubicBezTo>
                    <a:pt x="995" y="23"/>
                    <a:pt x="999" y="19"/>
                    <a:pt x="1002" y="15"/>
                  </a:cubicBezTo>
                  <a:cubicBezTo>
                    <a:pt x="1011" y="4"/>
                    <a:pt x="1011" y="4"/>
                    <a:pt x="1011" y="4"/>
                  </a:cubicBezTo>
                  <a:cubicBezTo>
                    <a:pt x="1095" y="115"/>
                    <a:pt x="1095" y="115"/>
                    <a:pt x="1095" y="115"/>
                  </a:cubicBezTo>
                  <a:cubicBezTo>
                    <a:pt x="1099" y="113"/>
                    <a:pt x="1099" y="113"/>
                    <a:pt x="1099" y="113"/>
                  </a:cubicBezTo>
                  <a:cubicBezTo>
                    <a:pt x="1112" y="108"/>
                    <a:pt x="1131" y="101"/>
                    <a:pt x="1155" y="92"/>
                  </a:cubicBezTo>
                  <a:cubicBezTo>
                    <a:pt x="1155" y="92"/>
                    <a:pt x="1167" y="88"/>
                    <a:pt x="1171" y="87"/>
                  </a:cubicBezTo>
                  <a:cubicBezTo>
                    <a:pt x="1202" y="75"/>
                    <a:pt x="1227" y="68"/>
                    <a:pt x="1248" y="63"/>
                  </a:cubicBezTo>
                  <a:cubicBezTo>
                    <a:pt x="1264" y="60"/>
                    <a:pt x="1264" y="60"/>
                    <a:pt x="1264" y="60"/>
                  </a:cubicBezTo>
                  <a:cubicBezTo>
                    <a:pt x="1257" y="75"/>
                    <a:pt x="1257" y="75"/>
                    <a:pt x="1257" y="75"/>
                  </a:cubicBezTo>
                  <a:cubicBezTo>
                    <a:pt x="1252" y="88"/>
                    <a:pt x="1247" y="98"/>
                    <a:pt x="1241" y="106"/>
                  </a:cubicBezTo>
                  <a:cubicBezTo>
                    <a:pt x="1231" y="122"/>
                    <a:pt x="1231" y="122"/>
                    <a:pt x="1231" y="122"/>
                  </a:cubicBezTo>
                  <a:cubicBezTo>
                    <a:pt x="1248" y="115"/>
                    <a:pt x="1248" y="115"/>
                    <a:pt x="1248" y="115"/>
                  </a:cubicBezTo>
                  <a:cubicBezTo>
                    <a:pt x="1249" y="115"/>
                    <a:pt x="1261" y="110"/>
                    <a:pt x="1271" y="106"/>
                  </a:cubicBezTo>
                  <a:cubicBezTo>
                    <a:pt x="1260" y="126"/>
                    <a:pt x="1260" y="126"/>
                    <a:pt x="1260" y="126"/>
                  </a:cubicBezTo>
                  <a:cubicBezTo>
                    <a:pt x="1254" y="137"/>
                    <a:pt x="1232" y="172"/>
                    <a:pt x="1212" y="187"/>
                  </a:cubicBezTo>
                  <a:cubicBezTo>
                    <a:pt x="1207" y="191"/>
                    <a:pt x="1207" y="191"/>
                    <a:pt x="1207" y="191"/>
                  </a:cubicBezTo>
                  <a:cubicBezTo>
                    <a:pt x="1210" y="195"/>
                    <a:pt x="1210" y="195"/>
                    <a:pt x="1210" y="195"/>
                  </a:cubicBezTo>
                  <a:cubicBezTo>
                    <a:pt x="1210" y="195"/>
                    <a:pt x="1211" y="196"/>
                    <a:pt x="1211" y="196"/>
                  </a:cubicBezTo>
                  <a:cubicBezTo>
                    <a:pt x="1213" y="199"/>
                    <a:pt x="1214" y="205"/>
                    <a:pt x="1214" y="210"/>
                  </a:cubicBezTo>
                  <a:cubicBezTo>
                    <a:pt x="1214" y="216"/>
                    <a:pt x="1213" y="221"/>
                    <a:pt x="1211" y="225"/>
                  </a:cubicBezTo>
                  <a:cubicBezTo>
                    <a:pt x="1209" y="230"/>
                    <a:pt x="1205" y="236"/>
                    <a:pt x="1199" y="243"/>
                  </a:cubicBezTo>
                  <a:cubicBezTo>
                    <a:pt x="1195" y="247"/>
                    <a:pt x="1195" y="247"/>
                    <a:pt x="1195" y="247"/>
                  </a:cubicBezTo>
                  <a:cubicBezTo>
                    <a:pt x="1218" y="276"/>
                    <a:pt x="1218" y="276"/>
                    <a:pt x="1218" y="276"/>
                  </a:cubicBezTo>
                  <a:cubicBezTo>
                    <a:pt x="1213" y="280"/>
                    <a:pt x="1213" y="280"/>
                    <a:pt x="1213" y="280"/>
                  </a:cubicBezTo>
                  <a:cubicBezTo>
                    <a:pt x="1170" y="312"/>
                    <a:pt x="1149" y="363"/>
                    <a:pt x="1149" y="434"/>
                  </a:cubicBezTo>
                  <a:cubicBezTo>
                    <a:pt x="1149" y="436"/>
                    <a:pt x="1149" y="436"/>
                    <a:pt x="1149" y="436"/>
                  </a:cubicBezTo>
                  <a:cubicBezTo>
                    <a:pt x="1149" y="440"/>
                    <a:pt x="1149" y="443"/>
                    <a:pt x="1149" y="447"/>
                  </a:cubicBezTo>
                  <a:cubicBezTo>
                    <a:pt x="1149" y="464"/>
                    <a:pt x="1150" y="481"/>
                    <a:pt x="1152" y="500"/>
                  </a:cubicBezTo>
                  <a:cubicBezTo>
                    <a:pt x="1163" y="569"/>
                    <a:pt x="1163" y="569"/>
                    <a:pt x="1163" y="569"/>
                  </a:cubicBezTo>
                  <a:cubicBezTo>
                    <a:pt x="1171" y="616"/>
                    <a:pt x="1175" y="640"/>
                    <a:pt x="1175" y="641"/>
                  </a:cubicBezTo>
                  <a:cubicBezTo>
                    <a:pt x="1177" y="661"/>
                    <a:pt x="1183" y="714"/>
                    <a:pt x="1183" y="718"/>
                  </a:cubicBezTo>
                  <a:cubicBezTo>
                    <a:pt x="1186" y="783"/>
                    <a:pt x="1186" y="789"/>
                    <a:pt x="1186" y="790"/>
                  </a:cubicBezTo>
                  <a:cubicBezTo>
                    <a:pt x="1186" y="792"/>
                    <a:pt x="1186" y="795"/>
                    <a:pt x="1186" y="798"/>
                  </a:cubicBezTo>
                  <a:cubicBezTo>
                    <a:pt x="1186" y="913"/>
                    <a:pt x="1148" y="1029"/>
                    <a:pt x="1086" y="1101"/>
                  </a:cubicBezTo>
                  <a:cubicBezTo>
                    <a:pt x="1084" y="1103"/>
                    <a:pt x="1084" y="1103"/>
                    <a:pt x="1084" y="1103"/>
                  </a:cubicBezTo>
                  <a:cubicBezTo>
                    <a:pt x="1044" y="1152"/>
                    <a:pt x="989" y="1219"/>
                    <a:pt x="838" y="1272"/>
                  </a:cubicBezTo>
                  <a:cubicBezTo>
                    <a:pt x="754" y="1303"/>
                    <a:pt x="679" y="1333"/>
                    <a:pt x="614" y="1390"/>
                  </a:cubicBezTo>
                  <a:cubicBezTo>
                    <a:pt x="614" y="1390"/>
                    <a:pt x="614" y="1390"/>
                    <a:pt x="614" y="1390"/>
                  </a:cubicBezTo>
                  <a:cubicBezTo>
                    <a:pt x="611" y="1393"/>
                    <a:pt x="611" y="1393"/>
                    <a:pt x="611" y="1393"/>
                  </a:cubicBezTo>
                  <a:cubicBezTo>
                    <a:pt x="609" y="1395"/>
                    <a:pt x="609" y="1395"/>
                    <a:pt x="609" y="1395"/>
                  </a:cubicBezTo>
                  <a:cubicBezTo>
                    <a:pt x="605" y="1401"/>
                    <a:pt x="605" y="1401"/>
                    <a:pt x="605" y="1401"/>
                  </a:cubicBezTo>
                  <a:lnTo>
                    <a:pt x="601" y="13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24" name="Freeform 32">
              <a:extLst>
                <a:ext uri="{FF2B5EF4-FFF2-40B4-BE49-F238E27FC236}">
                  <a16:creationId xmlns:a16="http://schemas.microsoft.com/office/drawing/2014/main" id="{AFC524B2-1374-4D2A-8E7E-8CEEA8756B78}"/>
                </a:ext>
              </a:extLst>
            </p:cNvPr>
            <p:cNvSpPr>
              <a:spLocks noEditPoints="1"/>
            </p:cNvSpPr>
            <p:nvPr userDrawn="1"/>
          </p:nvSpPr>
          <p:spPr bwMode="auto">
            <a:xfrm>
              <a:off x="3429" y="1389"/>
              <a:ext cx="874" cy="964"/>
            </a:xfrm>
            <a:custGeom>
              <a:avLst/>
              <a:gdLst>
                <a:gd name="T0" fmla="*/ 749 w 1290"/>
                <a:gd name="T1" fmla="*/ 675 h 1419"/>
                <a:gd name="T2" fmla="*/ 440 w 1290"/>
                <a:gd name="T3" fmla="*/ 333 h 1419"/>
                <a:gd name="T4" fmla="*/ 318 w 1290"/>
                <a:gd name="T5" fmla="*/ 282 h 1419"/>
                <a:gd name="T6" fmla="*/ 512 w 1290"/>
                <a:gd name="T7" fmla="*/ 271 h 1419"/>
                <a:gd name="T8" fmla="*/ 861 w 1290"/>
                <a:gd name="T9" fmla="*/ 775 h 1419"/>
                <a:gd name="T10" fmla="*/ 645 w 1290"/>
                <a:gd name="T11" fmla="*/ 693 h 1419"/>
                <a:gd name="T12" fmla="*/ 543 w 1290"/>
                <a:gd name="T13" fmla="*/ 673 h 1419"/>
                <a:gd name="T14" fmla="*/ 935 w 1290"/>
                <a:gd name="T15" fmla="*/ 783 h 1419"/>
                <a:gd name="T16" fmla="*/ 652 w 1290"/>
                <a:gd name="T17" fmla="*/ 507 h 1419"/>
                <a:gd name="T18" fmla="*/ 557 w 1290"/>
                <a:gd name="T19" fmla="*/ 529 h 1419"/>
                <a:gd name="T20" fmla="*/ 692 w 1290"/>
                <a:gd name="T21" fmla="*/ 506 h 1419"/>
                <a:gd name="T22" fmla="*/ 356 w 1290"/>
                <a:gd name="T23" fmla="*/ 342 h 1419"/>
                <a:gd name="T24" fmla="*/ 1004 w 1290"/>
                <a:gd name="T25" fmla="*/ 332 h 1419"/>
                <a:gd name="T26" fmla="*/ 1016 w 1290"/>
                <a:gd name="T27" fmla="*/ 287 h 1419"/>
                <a:gd name="T28" fmla="*/ 350 w 1290"/>
                <a:gd name="T29" fmla="*/ 337 h 1419"/>
                <a:gd name="T30" fmla="*/ 675 w 1290"/>
                <a:gd name="T31" fmla="*/ 254 h 1419"/>
                <a:gd name="T32" fmla="*/ 270 w 1290"/>
                <a:gd name="T33" fmla="*/ 239 h 1419"/>
                <a:gd name="T34" fmla="*/ 691 w 1290"/>
                <a:gd name="T35" fmla="*/ 229 h 1419"/>
                <a:gd name="T36" fmla="*/ 626 w 1290"/>
                <a:gd name="T37" fmla="*/ 248 h 1419"/>
                <a:gd name="T38" fmla="*/ 641 w 1290"/>
                <a:gd name="T39" fmla="*/ 229 h 1419"/>
                <a:gd name="T40" fmla="*/ 1076 w 1290"/>
                <a:gd name="T41" fmla="*/ 236 h 1419"/>
                <a:gd name="T42" fmla="*/ 600 w 1290"/>
                <a:gd name="T43" fmla="*/ 199 h 1419"/>
                <a:gd name="T44" fmla="*/ 953 w 1290"/>
                <a:gd name="T45" fmla="*/ 204 h 1419"/>
                <a:gd name="T46" fmla="*/ 572 w 1290"/>
                <a:gd name="T47" fmla="*/ 194 h 1419"/>
                <a:gd name="T48" fmla="*/ 1198 w 1290"/>
                <a:gd name="T49" fmla="*/ 148 h 1419"/>
                <a:gd name="T50" fmla="*/ 808 w 1290"/>
                <a:gd name="T51" fmla="*/ 336 h 1419"/>
                <a:gd name="T52" fmla="*/ 839 w 1290"/>
                <a:gd name="T53" fmla="*/ 188 h 1419"/>
                <a:gd name="T54" fmla="*/ 1180 w 1290"/>
                <a:gd name="T55" fmla="*/ 797 h 1419"/>
                <a:gd name="T56" fmla="*/ 26 w 1290"/>
                <a:gd name="T57" fmla="*/ 281 h 1419"/>
                <a:gd name="T58" fmla="*/ 91 w 1290"/>
                <a:gd name="T59" fmla="*/ 731 h 1419"/>
                <a:gd name="T60" fmla="*/ 1149 w 1290"/>
                <a:gd name="T61" fmla="*/ 324 h 1419"/>
                <a:gd name="T62" fmla="*/ 671 w 1290"/>
                <a:gd name="T63" fmla="*/ 473 h 1419"/>
                <a:gd name="T64" fmla="*/ 584 w 1290"/>
                <a:gd name="T65" fmla="*/ 402 h 1419"/>
                <a:gd name="T66" fmla="*/ 802 w 1290"/>
                <a:gd name="T67" fmla="*/ 969 h 1419"/>
                <a:gd name="T68" fmla="*/ 945 w 1290"/>
                <a:gd name="T69" fmla="*/ 1033 h 1419"/>
                <a:gd name="T70" fmla="*/ 781 w 1290"/>
                <a:gd name="T71" fmla="*/ 1037 h 1419"/>
                <a:gd name="T72" fmla="*/ 581 w 1290"/>
                <a:gd name="T73" fmla="*/ 714 h 1419"/>
                <a:gd name="T74" fmla="*/ 798 w 1290"/>
                <a:gd name="T75" fmla="*/ 868 h 1419"/>
                <a:gd name="T76" fmla="*/ 943 w 1290"/>
                <a:gd name="T77" fmla="*/ 892 h 1419"/>
                <a:gd name="T78" fmla="*/ 576 w 1290"/>
                <a:gd name="T79" fmla="*/ 320 h 1419"/>
                <a:gd name="T80" fmla="*/ 563 w 1290"/>
                <a:gd name="T81" fmla="*/ 262 h 1419"/>
                <a:gd name="T82" fmla="*/ 636 w 1290"/>
                <a:gd name="T83" fmla="*/ 271 h 1419"/>
                <a:gd name="T84" fmla="*/ 708 w 1290"/>
                <a:gd name="T85" fmla="*/ 1000 h 1419"/>
                <a:gd name="T86" fmla="*/ 519 w 1290"/>
                <a:gd name="T87" fmla="*/ 720 h 1419"/>
                <a:gd name="T88" fmla="*/ 480 w 1290"/>
                <a:gd name="T89" fmla="*/ 486 h 1419"/>
                <a:gd name="T90" fmla="*/ 840 w 1290"/>
                <a:gd name="T91" fmla="*/ 494 h 1419"/>
                <a:gd name="T92" fmla="*/ 687 w 1290"/>
                <a:gd name="T93" fmla="*/ 474 h 1419"/>
                <a:gd name="T94" fmla="*/ 958 w 1290"/>
                <a:gd name="T95" fmla="*/ 412 h 1419"/>
                <a:gd name="T96" fmla="*/ 1084 w 1290"/>
                <a:gd name="T97" fmla="*/ 383 h 1419"/>
                <a:gd name="T98" fmla="*/ 554 w 1290"/>
                <a:gd name="T99" fmla="*/ 403 h 1419"/>
                <a:gd name="T100" fmla="*/ 304 w 1290"/>
                <a:gd name="T101" fmla="*/ 381 h 1419"/>
                <a:gd name="T102" fmla="*/ 865 w 1290"/>
                <a:gd name="T103" fmla="*/ 410 h 1419"/>
                <a:gd name="T104" fmla="*/ 861 w 1290"/>
                <a:gd name="T105" fmla="*/ 378 h 1419"/>
                <a:gd name="T106" fmla="*/ 554 w 1290"/>
                <a:gd name="T107" fmla="*/ 44 h 1419"/>
                <a:gd name="T108" fmla="*/ 1047 w 1290"/>
                <a:gd name="T109" fmla="*/ 140 h 1419"/>
                <a:gd name="T110" fmla="*/ 186 w 1290"/>
                <a:gd name="T111" fmla="*/ 138 h 1419"/>
                <a:gd name="T112" fmla="*/ 1018 w 1290"/>
                <a:gd name="T113" fmla="*/ 5 h 1419"/>
                <a:gd name="T114" fmla="*/ 472 w 1290"/>
                <a:gd name="T115" fmla="*/ 34 h 1419"/>
                <a:gd name="T116" fmla="*/ 0 w 1290"/>
                <a:gd name="T117" fmla="*/ 283 h 1419"/>
                <a:gd name="T118" fmla="*/ 31 w 1290"/>
                <a:gd name="T119" fmla="*/ 824 h 1419"/>
                <a:gd name="T120" fmla="*/ 625 w 1290"/>
                <a:gd name="T121" fmla="*/ 1405 h 1419"/>
                <a:gd name="T122" fmla="*/ 1162 w 1290"/>
                <a:gd name="T123" fmla="*/ 458 h 1419"/>
                <a:gd name="T124" fmla="*/ 1290 w 1290"/>
                <a:gd name="T125" fmla="*/ 105 h 1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90" h="1419">
                  <a:moveTo>
                    <a:pt x="445" y="234"/>
                  </a:moveTo>
                  <a:cubicBezTo>
                    <a:pt x="411" y="216"/>
                    <a:pt x="362" y="217"/>
                    <a:pt x="334" y="210"/>
                  </a:cubicBezTo>
                  <a:cubicBezTo>
                    <a:pt x="306" y="203"/>
                    <a:pt x="302" y="201"/>
                    <a:pt x="302" y="201"/>
                  </a:cubicBezTo>
                  <a:cubicBezTo>
                    <a:pt x="313" y="203"/>
                    <a:pt x="323" y="206"/>
                    <a:pt x="335" y="208"/>
                  </a:cubicBezTo>
                  <a:cubicBezTo>
                    <a:pt x="373" y="212"/>
                    <a:pt x="414" y="214"/>
                    <a:pt x="445" y="228"/>
                  </a:cubicBezTo>
                  <a:cubicBezTo>
                    <a:pt x="463" y="235"/>
                    <a:pt x="473" y="253"/>
                    <a:pt x="477" y="272"/>
                  </a:cubicBezTo>
                  <a:cubicBezTo>
                    <a:pt x="470" y="257"/>
                    <a:pt x="459" y="242"/>
                    <a:pt x="445" y="234"/>
                  </a:cubicBezTo>
                  <a:moveTo>
                    <a:pt x="752" y="668"/>
                  </a:moveTo>
                  <a:cubicBezTo>
                    <a:pt x="781" y="704"/>
                    <a:pt x="783" y="704"/>
                    <a:pt x="807" y="728"/>
                  </a:cubicBezTo>
                  <a:cubicBezTo>
                    <a:pt x="794" y="722"/>
                    <a:pt x="765" y="695"/>
                    <a:pt x="749" y="675"/>
                  </a:cubicBezTo>
                  <a:cubicBezTo>
                    <a:pt x="725" y="645"/>
                    <a:pt x="714" y="619"/>
                    <a:pt x="710" y="591"/>
                  </a:cubicBezTo>
                  <a:cubicBezTo>
                    <a:pt x="710" y="591"/>
                    <a:pt x="724" y="632"/>
                    <a:pt x="752" y="668"/>
                  </a:cubicBezTo>
                  <a:moveTo>
                    <a:pt x="562" y="345"/>
                  </a:moveTo>
                  <a:cubicBezTo>
                    <a:pt x="539" y="342"/>
                    <a:pt x="519" y="352"/>
                    <a:pt x="501" y="375"/>
                  </a:cubicBezTo>
                  <a:cubicBezTo>
                    <a:pt x="478" y="382"/>
                    <a:pt x="464" y="391"/>
                    <a:pt x="447" y="409"/>
                  </a:cubicBezTo>
                  <a:cubicBezTo>
                    <a:pt x="434" y="405"/>
                    <a:pt x="419" y="397"/>
                    <a:pt x="415" y="394"/>
                  </a:cubicBezTo>
                  <a:cubicBezTo>
                    <a:pt x="418" y="387"/>
                    <a:pt x="422" y="382"/>
                    <a:pt x="429" y="379"/>
                  </a:cubicBezTo>
                  <a:cubicBezTo>
                    <a:pt x="423" y="376"/>
                    <a:pt x="413" y="371"/>
                    <a:pt x="415" y="364"/>
                  </a:cubicBezTo>
                  <a:cubicBezTo>
                    <a:pt x="418" y="352"/>
                    <a:pt x="434" y="359"/>
                    <a:pt x="452" y="352"/>
                  </a:cubicBezTo>
                  <a:cubicBezTo>
                    <a:pt x="445" y="348"/>
                    <a:pt x="436" y="343"/>
                    <a:pt x="440" y="333"/>
                  </a:cubicBezTo>
                  <a:cubicBezTo>
                    <a:pt x="443" y="323"/>
                    <a:pt x="459" y="324"/>
                    <a:pt x="471" y="327"/>
                  </a:cubicBezTo>
                  <a:cubicBezTo>
                    <a:pt x="464" y="321"/>
                    <a:pt x="463" y="309"/>
                    <a:pt x="470" y="304"/>
                  </a:cubicBezTo>
                  <a:cubicBezTo>
                    <a:pt x="478" y="300"/>
                    <a:pt x="494" y="301"/>
                    <a:pt x="494" y="301"/>
                  </a:cubicBezTo>
                  <a:cubicBezTo>
                    <a:pt x="494" y="293"/>
                    <a:pt x="501" y="287"/>
                    <a:pt x="505" y="280"/>
                  </a:cubicBezTo>
                  <a:cubicBezTo>
                    <a:pt x="498" y="282"/>
                    <a:pt x="493" y="291"/>
                    <a:pt x="491" y="297"/>
                  </a:cubicBezTo>
                  <a:cubicBezTo>
                    <a:pt x="468" y="295"/>
                    <a:pt x="457" y="306"/>
                    <a:pt x="463" y="321"/>
                  </a:cubicBezTo>
                  <a:cubicBezTo>
                    <a:pt x="452" y="318"/>
                    <a:pt x="440" y="320"/>
                    <a:pt x="436" y="330"/>
                  </a:cubicBezTo>
                  <a:cubicBezTo>
                    <a:pt x="408" y="313"/>
                    <a:pt x="365" y="301"/>
                    <a:pt x="335" y="299"/>
                  </a:cubicBezTo>
                  <a:cubicBezTo>
                    <a:pt x="331" y="299"/>
                    <a:pt x="329" y="299"/>
                    <a:pt x="325" y="298"/>
                  </a:cubicBezTo>
                  <a:cubicBezTo>
                    <a:pt x="322" y="295"/>
                    <a:pt x="319" y="286"/>
                    <a:pt x="318" y="282"/>
                  </a:cubicBezTo>
                  <a:cubicBezTo>
                    <a:pt x="314" y="269"/>
                    <a:pt x="308" y="251"/>
                    <a:pt x="295" y="245"/>
                  </a:cubicBezTo>
                  <a:cubicBezTo>
                    <a:pt x="323" y="249"/>
                    <a:pt x="397" y="263"/>
                    <a:pt x="443" y="282"/>
                  </a:cubicBezTo>
                  <a:cubicBezTo>
                    <a:pt x="409" y="257"/>
                    <a:pt x="317" y="245"/>
                    <a:pt x="261" y="231"/>
                  </a:cubicBezTo>
                  <a:cubicBezTo>
                    <a:pt x="219" y="222"/>
                    <a:pt x="162" y="204"/>
                    <a:pt x="126" y="179"/>
                  </a:cubicBezTo>
                  <a:cubicBezTo>
                    <a:pt x="106" y="164"/>
                    <a:pt x="95" y="148"/>
                    <a:pt x="93" y="129"/>
                  </a:cubicBezTo>
                  <a:cubicBezTo>
                    <a:pt x="118" y="138"/>
                    <a:pt x="140" y="143"/>
                    <a:pt x="169" y="149"/>
                  </a:cubicBezTo>
                  <a:cubicBezTo>
                    <a:pt x="189" y="153"/>
                    <a:pt x="205" y="156"/>
                    <a:pt x="233" y="162"/>
                  </a:cubicBezTo>
                  <a:cubicBezTo>
                    <a:pt x="260" y="167"/>
                    <a:pt x="298" y="179"/>
                    <a:pt x="298" y="179"/>
                  </a:cubicBezTo>
                  <a:cubicBezTo>
                    <a:pt x="358" y="196"/>
                    <a:pt x="425" y="185"/>
                    <a:pt x="483" y="205"/>
                  </a:cubicBezTo>
                  <a:cubicBezTo>
                    <a:pt x="509" y="215"/>
                    <a:pt x="508" y="247"/>
                    <a:pt x="512" y="271"/>
                  </a:cubicBezTo>
                  <a:cubicBezTo>
                    <a:pt x="518" y="277"/>
                    <a:pt x="518" y="277"/>
                    <a:pt x="518" y="277"/>
                  </a:cubicBezTo>
                  <a:cubicBezTo>
                    <a:pt x="518" y="311"/>
                    <a:pt x="535" y="325"/>
                    <a:pt x="562" y="345"/>
                  </a:cubicBezTo>
                  <a:moveTo>
                    <a:pt x="774" y="670"/>
                  </a:moveTo>
                  <a:cubicBezTo>
                    <a:pt x="803" y="705"/>
                    <a:pt x="830" y="724"/>
                    <a:pt x="836" y="728"/>
                  </a:cubicBezTo>
                  <a:cubicBezTo>
                    <a:pt x="836" y="728"/>
                    <a:pt x="796" y="691"/>
                    <a:pt x="788" y="676"/>
                  </a:cubicBezTo>
                  <a:cubicBezTo>
                    <a:pt x="855" y="728"/>
                    <a:pt x="908" y="749"/>
                    <a:pt x="933" y="767"/>
                  </a:cubicBezTo>
                  <a:cubicBezTo>
                    <a:pt x="923" y="765"/>
                    <a:pt x="912" y="764"/>
                    <a:pt x="906" y="771"/>
                  </a:cubicBezTo>
                  <a:cubicBezTo>
                    <a:pt x="901" y="779"/>
                    <a:pt x="905" y="791"/>
                    <a:pt x="901" y="802"/>
                  </a:cubicBezTo>
                  <a:cubicBezTo>
                    <a:pt x="899" y="810"/>
                    <a:pt x="894" y="811"/>
                    <a:pt x="891" y="811"/>
                  </a:cubicBezTo>
                  <a:cubicBezTo>
                    <a:pt x="886" y="780"/>
                    <a:pt x="861" y="775"/>
                    <a:pt x="861" y="775"/>
                  </a:cubicBezTo>
                  <a:cubicBezTo>
                    <a:pt x="867" y="782"/>
                    <a:pt x="875" y="790"/>
                    <a:pt x="877" y="801"/>
                  </a:cubicBezTo>
                  <a:cubicBezTo>
                    <a:pt x="853" y="797"/>
                    <a:pt x="809" y="770"/>
                    <a:pt x="809" y="769"/>
                  </a:cubicBezTo>
                  <a:cubicBezTo>
                    <a:pt x="786" y="771"/>
                    <a:pt x="758" y="768"/>
                    <a:pt x="743" y="758"/>
                  </a:cubicBezTo>
                  <a:cubicBezTo>
                    <a:pt x="726" y="747"/>
                    <a:pt x="761" y="745"/>
                    <a:pt x="747" y="734"/>
                  </a:cubicBezTo>
                  <a:cubicBezTo>
                    <a:pt x="740" y="729"/>
                    <a:pt x="733" y="734"/>
                    <a:pt x="728" y="726"/>
                  </a:cubicBezTo>
                  <a:cubicBezTo>
                    <a:pt x="724" y="721"/>
                    <a:pt x="737" y="709"/>
                    <a:pt x="732" y="698"/>
                  </a:cubicBezTo>
                  <a:cubicBezTo>
                    <a:pt x="728" y="690"/>
                    <a:pt x="721" y="691"/>
                    <a:pt x="715" y="696"/>
                  </a:cubicBezTo>
                  <a:cubicBezTo>
                    <a:pt x="709" y="702"/>
                    <a:pt x="705" y="725"/>
                    <a:pt x="687" y="721"/>
                  </a:cubicBezTo>
                  <a:cubicBezTo>
                    <a:pt x="677" y="718"/>
                    <a:pt x="680" y="700"/>
                    <a:pt x="669" y="692"/>
                  </a:cubicBezTo>
                  <a:cubicBezTo>
                    <a:pt x="661" y="686"/>
                    <a:pt x="651" y="686"/>
                    <a:pt x="645" y="693"/>
                  </a:cubicBezTo>
                  <a:cubicBezTo>
                    <a:pt x="637" y="700"/>
                    <a:pt x="639" y="711"/>
                    <a:pt x="639" y="711"/>
                  </a:cubicBezTo>
                  <a:cubicBezTo>
                    <a:pt x="618" y="669"/>
                    <a:pt x="638" y="578"/>
                    <a:pt x="638" y="578"/>
                  </a:cubicBezTo>
                  <a:cubicBezTo>
                    <a:pt x="616" y="637"/>
                    <a:pt x="616" y="688"/>
                    <a:pt x="633" y="719"/>
                  </a:cubicBezTo>
                  <a:cubicBezTo>
                    <a:pt x="628" y="716"/>
                    <a:pt x="619" y="707"/>
                    <a:pt x="616" y="702"/>
                  </a:cubicBezTo>
                  <a:cubicBezTo>
                    <a:pt x="612" y="691"/>
                    <a:pt x="605" y="676"/>
                    <a:pt x="606" y="661"/>
                  </a:cubicBezTo>
                  <a:cubicBezTo>
                    <a:pt x="593" y="684"/>
                    <a:pt x="619" y="727"/>
                    <a:pt x="609" y="727"/>
                  </a:cubicBezTo>
                  <a:cubicBezTo>
                    <a:pt x="600" y="727"/>
                    <a:pt x="600" y="710"/>
                    <a:pt x="589" y="705"/>
                  </a:cubicBezTo>
                  <a:cubicBezTo>
                    <a:pt x="578" y="699"/>
                    <a:pt x="574" y="709"/>
                    <a:pt x="570" y="705"/>
                  </a:cubicBezTo>
                  <a:cubicBezTo>
                    <a:pt x="565" y="701"/>
                    <a:pt x="588" y="684"/>
                    <a:pt x="568" y="672"/>
                  </a:cubicBezTo>
                  <a:cubicBezTo>
                    <a:pt x="557" y="666"/>
                    <a:pt x="552" y="678"/>
                    <a:pt x="543" y="673"/>
                  </a:cubicBezTo>
                  <a:cubicBezTo>
                    <a:pt x="534" y="668"/>
                    <a:pt x="522" y="670"/>
                    <a:pt x="522" y="670"/>
                  </a:cubicBezTo>
                  <a:cubicBezTo>
                    <a:pt x="518" y="649"/>
                    <a:pt x="544" y="556"/>
                    <a:pt x="544" y="556"/>
                  </a:cubicBezTo>
                  <a:cubicBezTo>
                    <a:pt x="560" y="564"/>
                    <a:pt x="582" y="551"/>
                    <a:pt x="582" y="551"/>
                  </a:cubicBezTo>
                  <a:cubicBezTo>
                    <a:pt x="593" y="573"/>
                    <a:pt x="617" y="555"/>
                    <a:pt x="627" y="547"/>
                  </a:cubicBezTo>
                  <a:cubicBezTo>
                    <a:pt x="635" y="540"/>
                    <a:pt x="637" y="535"/>
                    <a:pt x="646" y="531"/>
                  </a:cubicBezTo>
                  <a:cubicBezTo>
                    <a:pt x="656" y="526"/>
                    <a:pt x="667" y="533"/>
                    <a:pt x="677" y="528"/>
                  </a:cubicBezTo>
                  <a:cubicBezTo>
                    <a:pt x="688" y="524"/>
                    <a:pt x="691" y="517"/>
                    <a:pt x="691" y="517"/>
                  </a:cubicBezTo>
                  <a:cubicBezTo>
                    <a:pt x="704" y="529"/>
                    <a:pt x="721" y="574"/>
                    <a:pt x="728" y="589"/>
                  </a:cubicBezTo>
                  <a:cubicBezTo>
                    <a:pt x="751" y="640"/>
                    <a:pt x="774" y="670"/>
                    <a:pt x="774" y="670"/>
                  </a:cubicBezTo>
                  <a:moveTo>
                    <a:pt x="935" y="783"/>
                  </a:moveTo>
                  <a:cubicBezTo>
                    <a:pt x="937" y="794"/>
                    <a:pt x="923" y="801"/>
                    <a:pt x="913" y="802"/>
                  </a:cubicBezTo>
                  <a:cubicBezTo>
                    <a:pt x="910" y="803"/>
                    <a:pt x="910" y="803"/>
                    <a:pt x="910" y="803"/>
                  </a:cubicBezTo>
                  <a:cubicBezTo>
                    <a:pt x="910" y="793"/>
                    <a:pt x="908" y="774"/>
                    <a:pt x="918" y="772"/>
                  </a:cubicBezTo>
                  <a:cubicBezTo>
                    <a:pt x="929" y="770"/>
                    <a:pt x="933" y="775"/>
                    <a:pt x="935" y="783"/>
                  </a:cubicBezTo>
                  <a:moveTo>
                    <a:pt x="692" y="506"/>
                  </a:moveTo>
                  <a:cubicBezTo>
                    <a:pt x="686" y="507"/>
                    <a:pt x="690" y="510"/>
                    <a:pt x="676" y="520"/>
                  </a:cubicBezTo>
                  <a:cubicBezTo>
                    <a:pt x="673" y="522"/>
                    <a:pt x="663" y="524"/>
                    <a:pt x="655" y="523"/>
                  </a:cubicBezTo>
                  <a:cubicBezTo>
                    <a:pt x="657" y="519"/>
                    <a:pt x="661" y="515"/>
                    <a:pt x="656" y="505"/>
                  </a:cubicBezTo>
                  <a:cubicBezTo>
                    <a:pt x="651" y="495"/>
                    <a:pt x="643" y="492"/>
                    <a:pt x="639" y="492"/>
                  </a:cubicBezTo>
                  <a:cubicBezTo>
                    <a:pt x="645" y="496"/>
                    <a:pt x="649" y="501"/>
                    <a:pt x="652" y="507"/>
                  </a:cubicBezTo>
                  <a:cubicBezTo>
                    <a:pt x="654" y="512"/>
                    <a:pt x="653" y="518"/>
                    <a:pt x="648" y="522"/>
                  </a:cubicBezTo>
                  <a:cubicBezTo>
                    <a:pt x="644" y="523"/>
                    <a:pt x="638" y="526"/>
                    <a:pt x="635" y="530"/>
                  </a:cubicBezTo>
                  <a:cubicBezTo>
                    <a:pt x="638" y="517"/>
                    <a:pt x="627" y="498"/>
                    <a:pt x="617" y="495"/>
                  </a:cubicBezTo>
                  <a:cubicBezTo>
                    <a:pt x="626" y="507"/>
                    <a:pt x="633" y="514"/>
                    <a:pt x="628" y="534"/>
                  </a:cubicBezTo>
                  <a:cubicBezTo>
                    <a:pt x="625" y="540"/>
                    <a:pt x="599" y="558"/>
                    <a:pt x="592" y="552"/>
                  </a:cubicBezTo>
                  <a:cubicBezTo>
                    <a:pt x="579" y="541"/>
                    <a:pt x="589" y="532"/>
                    <a:pt x="585" y="519"/>
                  </a:cubicBezTo>
                  <a:cubicBezTo>
                    <a:pt x="583" y="517"/>
                    <a:pt x="583" y="514"/>
                    <a:pt x="581" y="515"/>
                  </a:cubicBezTo>
                  <a:cubicBezTo>
                    <a:pt x="584" y="527"/>
                    <a:pt x="579" y="532"/>
                    <a:pt x="580" y="545"/>
                  </a:cubicBezTo>
                  <a:cubicBezTo>
                    <a:pt x="571" y="548"/>
                    <a:pt x="567" y="549"/>
                    <a:pt x="561" y="548"/>
                  </a:cubicBezTo>
                  <a:cubicBezTo>
                    <a:pt x="558" y="545"/>
                    <a:pt x="555" y="539"/>
                    <a:pt x="557" y="529"/>
                  </a:cubicBezTo>
                  <a:cubicBezTo>
                    <a:pt x="559" y="520"/>
                    <a:pt x="567" y="508"/>
                    <a:pt x="574" y="498"/>
                  </a:cubicBezTo>
                  <a:cubicBezTo>
                    <a:pt x="574" y="498"/>
                    <a:pt x="570" y="500"/>
                    <a:pt x="567" y="503"/>
                  </a:cubicBezTo>
                  <a:cubicBezTo>
                    <a:pt x="555" y="514"/>
                    <a:pt x="550" y="527"/>
                    <a:pt x="550" y="537"/>
                  </a:cubicBezTo>
                  <a:cubicBezTo>
                    <a:pt x="551" y="541"/>
                    <a:pt x="551" y="545"/>
                    <a:pt x="555" y="548"/>
                  </a:cubicBezTo>
                  <a:cubicBezTo>
                    <a:pt x="552" y="548"/>
                    <a:pt x="540" y="548"/>
                    <a:pt x="537" y="541"/>
                  </a:cubicBezTo>
                  <a:cubicBezTo>
                    <a:pt x="530" y="527"/>
                    <a:pt x="540" y="514"/>
                    <a:pt x="547" y="505"/>
                  </a:cubicBezTo>
                  <a:cubicBezTo>
                    <a:pt x="554" y="497"/>
                    <a:pt x="564" y="492"/>
                    <a:pt x="564" y="492"/>
                  </a:cubicBezTo>
                  <a:cubicBezTo>
                    <a:pt x="579" y="485"/>
                    <a:pt x="602" y="488"/>
                    <a:pt x="618" y="485"/>
                  </a:cubicBezTo>
                  <a:cubicBezTo>
                    <a:pt x="634" y="483"/>
                    <a:pt x="647" y="486"/>
                    <a:pt x="661" y="490"/>
                  </a:cubicBezTo>
                  <a:cubicBezTo>
                    <a:pt x="674" y="494"/>
                    <a:pt x="682" y="499"/>
                    <a:pt x="692" y="506"/>
                  </a:cubicBezTo>
                  <a:moveTo>
                    <a:pt x="416" y="356"/>
                  </a:moveTo>
                  <a:cubicBezTo>
                    <a:pt x="408" y="360"/>
                    <a:pt x="410" y="366"/>
                    <a:pt x="411" y="370"/>
                  </a:cubicBezTo>
                  <a:cubicBezTo>
                    <a:pt x="414" y="376"/>
                    <a:pt x="420" y="379"/>
                    <a:pt x="420" y="379"/>
                  </a:cubicBezTo>
                  <a:cubicBezTo>
                    <a:pt x="417" y="381"/>
                    <a:pt x="412" y="386"/>
                    <a:pt x="409" y="391"/>
                  </a:cubicBezTo>
                  <a:cubicBezTo>
                    <a:pt x="401" y="386"/>
                    <a:pt x="389" y="380"/>
                    <a:pt x="379" y="376"/>
                  </a:cubicBezTo>
                  <a:cubicBezTo>
                    <a:pt x="360" y="365"/>
                    <a:pt x="341" y="358"/>
                    <a:pt x="321" y="360"/>
                  </a:cubicBezTo>
                  <a:cubicBezTo>
                    <a:pt x="316" y="360"/>
                    <a:pt x="303" y="365"/>
                    <a:pt x="299" y="366"/>
                  </a:cubicBezTo>
                  <a:cubicBezTo>
                    <a:pt x="285" y="364"/>
                    <a:pt x="265" y="352"/>
                    <a:pt x="260" y="346"/>
                  </a:cubicBezTo>
                  <a:cubicBezTo>
                    <a:pt x="284" y="349"/>
                    <a:pt x="301" y="348"/>
                    <a:pt x="315" y="348"/>
                  </a:cubicBezTo>
                  <a:cubicBezTo>
                    <a:pt x="340" y="346"/>
                    <a:pt x="356" y="342"/>
                    <a:pt x="356" y="342"/>
                  </a:cubicBezTo>
                  <a:cubicBezTo>
                    <a:pt x="376" y="350"/>
                    <a:pt x="391" y="356"/>
                    <a:pt x="416" y="356"/>
                  </a:cubicBezTo>
                  <a:moveTo>
                    <a:pt x="1138" y="317"/>
                  </a:moveTo>
                  <a:cubicBezTo>
                    <a:pt x="1120" y="376"/>
                    <a:pt x="1068" y="368"/>
                    <a:pt x="1049" y="357"/>
                  </a:cubicBezTo>
                  <a:cubicBezTo>
                    <a:pt x="1068" y="351"/>
                    <a:pt x="1076" y="334"/>
                    <a:pt x="1076" y="334"/>
                  </a:cubicBezTo>
                  <a:cubicBezTo>
                    <a:pt x="1102" y="337"/>
                    <a:pt x="1120" y="332"/>
                    <a:pt x="1138" y="317"/>
                  </a:cubicBezTo>
                  <a:moveTo>
                    <a:pt x="1069" y="333"/>
                  </a:moveTo>
                  <a:cubicBezTo>
                    <a:pt x="1068" y="340"/>
                    <a:pt x="1053" y="351"/>
                    <a:pt x="1038" y="354"/>
                  </a:cubicBezTo>
                  <a:cubicBezTo>
                    <a:pt x="1038" y="354"/>
                    <a:pt x="1036" y="342"/>
                    <a:pt x="1020" y="343"/>
                  </a:cubicBezTo>
                  <a:cubicBezTo>
                    <a:pt x="1011" y="344"/>
                    <a:pt x="1011" y="345"/>
                    <a:pt x="1005" y="347"/>
                  </a:cubicBezTo>
                  <a:cubicBezTo>
                    <a:pt x="1007" y="343"/>
                    <a:pt x="1007" y="337"/>
                    <a:pt x="1004" y="332"/>
                  </a:cubicBezTo>
                  <a:cubicBezTo>
                    <a:pt x="1003" y="331"/>
                    <a:pt x="1002" y="330"/>
                    <a:pt x="1000" y="330"/>
                  </a:cubicBezTo>
                  <a:cubicBezTo>
                    <a:pt x="996" y="330"/>
                    <a:pt x="991" y="331"/>
                    <a:pt x="986" y="334"/>
                  </a:cubicBezTo>
                  <a:cubicBezTo>
                    <a:pt x="981" y="338"/>
                    <a:pt x="975" y="337"/>
                    <a:pt x="971" y="339"/>
                  </a:cubicBezTo>
                  <a:cubicBezTo>
                    <a:pt x="963" y="341"/>
                    <a:pt x="958" y="346"/>
                    <a:pt x="952" y="355"/>
                  </a:cubicBezTo>
                  <a:cubicBezTo>
                    <a:pt x="951" y="356"/>
                    <a:pt x="948" y="355"/>
                    <a:pt x="945" y="355"/>
                  </a:cubicBezTo>
                  <a:cubicBezTo>
                    <a:pt x="941" y="354"/>
                    <a:pt x="880" y="363"/>
                    <a:pt x="880" y="363"/>
                  </a:cubicBezTo>
                  <a:cubicBezTo>
                    <a:pt x="869" y="362"/>
                    <a:pt x="853" y="363"/>
                    <a:pt x="833" y="357"/>
                  </a:cubicBezTo>
                  <a:cubicBezTo>
                    <a:pt x="833" y="357"/>
                    <a:pt x="850" y="349"/>
                    <a:pt x="841" y="334"/>
                  </a:cubicBezTo>
                  <a:cubicBezTo>
                    <a:pt x="841" y="334"/>
                    <a:pt x="923" y="316"/>
                    <a:pt x="955" y="307"/>
                  </a:cubicBezTo>
                  <a:cubicBezTo>
                    <a:pt x="988" y="298"/>
                    <a:pt x="1005" y="292"/>
                    <a:pt x="1016" y="287"/>
                  </a:cubicBezTo>
                  <a:cubicBezTo>
                    <a:pt x="1014" y="294"/>
                    <a:pt x="1022" y="308"/>
                    <a:pt x="1035" y="318"/>
                  </a:cubicBezTo>
                  <a:cubicBezTo>
                    <a:pt x="1044" y="325"/>
                    <a:pt x="1062" y="332"/>
                    <a:pt x="1069" y="333"/>
                  </a:cubicBezTo>
                  <a:moveTo>
                    <a:pt x="435" y="335"/>
                  </a:moveTo>
                  <a:cubicBezTo>
                    <a:pt x="434" y="339"/>
                    <a:pt x="435" y="345"/>
                    <a:pt x="442" y="350"/>
                  </a:cubicBezTo>
                  <a:cubicBezTo>
                    <a:pt x="437" y="351"/>
                    <a:pt x="427" y="351"/>
                    <a:pt x="421" y="353"/>
                  </a:cubicBezTo>
                  <a:cubicBezTo>
                    <a:pt x="385" y="351"/>
                    <a:pt x="349" y="340"/>
                    <a:pt x="328" y="305"/>
                  </a:cubicBezTo>
                  <a:cubicBezTo>
                    <a:pt x="337" y="305"/>
                    <a:pt x="346" y="304"/>
                    <a:pt x="359" y="307"/>
                  </a:cubicBezTo>
                  <a:cubicBezTo>
                    <a:pt x="379" y="312"/>
                    <a:pt x="408" y="320"/>
                    <a:pt x="435" y="335"/>
                  </a:cubicBezTo>
                  <a:moveTo>
                    <a:pt x="322" y="306"/>
                  </a:moveTo>
                  <a:cubicBezTo>
                    <a:pt x="325" y="309"/>
                    <a:pt x="331" y="323"/>
                    <a:pt x="350" y="337"/>
                  </a:cubicBezTo>
                  <a:cubicBezTo>
                    <a:pt x="339" y="340"/>
                    <a:pt x="328" y="341"/>
                    <a:pt x="310" y="342"/>
                  </a:cubicBezTo>
                  <a:cubicBezTo>
                    <a:pt x="287" y="343"/>
                    <a:pt x="266" y="341"/>
                    <a:pt x="266" y="341"/>
                  </a:cubicBezTo>
                  <a:cubicBezTo>
                    <a:pt x="232" y="338"/>
                    <a:pt x="188" y="296"/>
                    <a:pt x="177" y="280"/>
                  </a:cubicBezTo>
                  <a:cubicBezTo>
                    <a:pt x="200" y="293"/>
                    <a:pt x="231" y="302"/>
                    <a:pt x="255" y="305"/>
                  </a:cubicBezTo>
                  <a:cubicBezTo>
                    <a:pt x="279" y="308"/>
                    <a:pt x="302" y="309"/>
                    <a:pt x="322" y="306"/>
                  </a:cubicBezTo>
                  <a:moveTo>
                    <a:pt x="691" y="256"/>
                  </a:moveTo>
                  <a:cubicBezTo>
                    <a:pt x="692" y="256"/>
                    <a:pt x="694" y="255"/>
                    <a:pt x="696" y="255"/>
                  </a:cubicBezTo>
                  <a:cubicBezTo>
                    <a:pt x="698" y="263"/>
                    <a:pt x="689" y="266"/>
                    <a:pt x="684" y="267"/>
                  </a:cubicBezTo>
                  <a:cubicBezTo>
                    <a:pt x="680" y="268"/>
                    <a:pt x="678" y="264"/>
                    <a:pt x="677" y="262"/>
                  </a:cubicBezTo>
                  <a:cubicBezTo>
                    <a:pt x="677" y="259"/>
                    <a:pt x="677" y="256"/>
                    <a:pt x="675" y="254"/>
                  </a:cubicBezTo>
                  <a:cubicBezTo>
                    <a:pt x="675" y="253"/>
                    <a:pt x="675" y="252"/>
                    <a:pt x="677" y="251"/>
                  </a:cubicBezTo>
                  <a:cubicBezTo>
                    <a:pt x="680" y="255"/>
                    <a:pt x="685" y="258"/>
                    <a:pt x="691" y="256"/>
                  </a:cubicBezTo>
                  <a:moveTo>
                    <a:pt x="1189" y="264"/>
                  </a:moveTo>
                  <a:cubicBezTo>
                    <a:pt x="1169" y="293"/>
                    <a:pt x="1130" y="317"/>
                    <a:pt x="1116" y="323"/>
                  </a:cubicBezTo>
                  <a:cubicBezTo>
                    <a:pt x="1105" y="328"/>
                    <a:pt x="1091" y="332"/>
                    <a:pt x="1068" y="326"/>
                  </a:cubicBezTo>
                  <a:cubicBezTo>
                    <a:pt x="1056" y="323"/>
                    <a:pt x="1045" y="318"/>
                    <a:pt x="1037" y="312"/>
                  </a:cubicBezTo>
                  <a:cubicBezTo>
                    <a:pt x="1021" y="299"/>
                    <a:pt x="1022" y="291"/>
                    <a:pt x="1022" y="287"/>
                  </a:cubicBezTo>
                  <a:cubicBezTo>
                    <a:pt x="1023" y="284"/>
                    <a:pt x="1028" y="277"/>
                    <a:pt x="1033" y="279"/>
                  </a:cubicBezTo>
                  <a:cubicBezTo>
                    <a:pt x="1090" y="293"/>
                    <a:pt x="1171" y="276"/>
                    <a:pt x="1189" y="264"/>
                  </a:cubicBezTo>
                  <a:moveTo>
                    <a:pt x="270" y="239"/>
                  </a:moveTo>
                  <a:cubicBezTo>
                    <a:pt x="311" y="246"/>
                    <a:pt x="309" y="283"/>
                    <a:pt x="319" y="299"/>
                  </a:cubicBezTo>
                  <a:cubicBezTo>
                    <a:pt x="284" y="301"/>
                    <a:pt x="269" y="302"/>
                    <a:pt x="242" y="296"/>
                  </a:cubicBezTo>
                  <a:cubicBezTo>
                    <a:pt x="148" y="275"/>
                    <a:pt x="130" y="230"/>
                    <a:pt x="104" y="170"/>
                  </a:cubicBezTo>
                  <a:cubicBezTo>
                    <a:pt x="150" y="211"/>
                    <a:pt x="251" y="236"/>
                    <a:pt x="270" y="239"/>
                  </a:cubicBezTo>
                  <a:moveTo>
                    <a:pt x="698" y="232"/>
                  </a:moveTo>
                  <a:cubicBezTo>
                    <a:pt x="697" y="235"/>
                    <a:pt x="699" y="234"/>
                    <a:pt x="702" y="237"/>
                  </a:cubicBezTo>
                  <a:cubicBezTo>
                    <a:pt x="702" y="242"/>
                    <a:pt x="698" y="246"/>
                    <a:pt x="694" y="249"/>
                  </a:cubicBezTo>
                  <a:cubicBezTo>
                    <a:pt x="690" y="251"/>
                    <a:pt x="684" y="252"/>
                    <a:pt x="680" y="249"/>
                  </a:cubicBezTo>
                  <a:cubicBezTo>
                    <a:pt x="678" y="248"/>
                    <a:pt x="672" y="246"/>
                    <a:pt x="672" y="246"/>
                  </a:cubicBezTo>
                  <a:cubicBezTo>
                    <a:pt x="672" y="237"/>
                    <a:pt x="683" y="232"/>
                    <a:pt x="691" y="229"/>
                  </a:cubicBezTo>
                  <a:cubicBezTo>
                    <a:pt x="694" y="228"/>
                    <a:pt x="697" y="229"/>
                    <a:pt x="698" y="232"/>
                  </a:cubicBezTo>
                  <a:moveTo>
                    <a:pt x="641" y="229"/>
                  </a:moveTo>
                  <a:cubicBezTo>
                    <a:pt x="651" y="232"/>
                    <a:pt x="668" y="249"/>
                    <a:pt x="672" y="257"/>
                  </a:cubicBezTo>
                  <a:cubicBezTo>
                    <a:pt x="673" y="264"/>
                    <a:pt x="670" y="271"/>
                    <a:pt x="666" y="276"/>
                  </a:cubicBezTo>
                  <a:cubicBezTo>
                    <a:pt x="662" y="277"/>
                    <a:pt x="658" y="281"/>
                    <a:pt x="656" y="285"/>
                  </a:cubicBezTo>
                  <a:cubicBezTo>
                    <a:pt x="657" y="281"/>
                    <a:pt x="656" y="277"/>
                    <a:pt x="654" y="274"/>
                  </a:cubicBezTo>
                  <a:cubicBezTo>
                    <a:pt x="650" y="271"/>
                    <a:pt x="645" y="267"/>
                    <a:pt x="644" y="262"/>
                  </a:cubicBezTo>
                  <a:cubicBezTo>
                    <a:pt x="629" y="263"/>
                    <a:pt x="607" y="263"/>
                    <a:pt x="599" y="256"/>
                  </a:cubicBezTo>
                  <a:cubicBezTo>
                    <a:pt x="599" y="253"/>
                    <a:pt x="598" y="250"/>
                    <a:pt x="595" y="247"/>
                  </a:cubicBezTo>
                  <a:cubicBezTo>
                    <a:pt x="599" y="246"/>
                    <a:pt x="617" y="248"/>
                    <a:pt x="626" y="248"/>
                  </a:cubicBezTo>
                  <a:cubicBezTo>
                    <a:pt x="636" y="248"/>
                    <a:pt x="648" y="248"/>
                    <a:pt x="651" y="252"/>
                  </a:cubicBezTo>
                  <a:cubicBezTo>
                    <a:pt x="651" y="254"/>
                    <a:pt x="649" y="254"/>
                    <a:pt x="648" y="254"/>
                  </a:cubicBezTo>
                  <a:cubicBezTo>
                    <a:pt x="647" y="255"/>
                    <a:pt x="646" y="254"/>
                    <a:pt x="645" y="255"/>
                  </a:cubicBezTo>
                  <a:cubicBezTo>
                    <a:pt x="648" y="259"/>
                    <a:pt x="654" y="260"/>
                    <a:pt x="659" y="259"/>
                  </a:cubicBezTo>
                  <a:cubicBezTo>
                    <a:pt x="661" y="257"/>
                    <a:pt x="663" y="255"/>
                    <a:pt x="661" y="251"/>
                  </a:cubicBezTo>
                  <a:cubicBezTo>
                    <a:pt x="658" y="246"/>
                    <a:pt x="652" y="245"/>
                    <a:pt x="644" y="243"/>
                  </a:cubicBezTo>
                  <a:cubicBezTo>
                    <a:pt x="635" y="242"/>
                    <a:pt x="592" y="242"/>
                    <a:pt x="592" y="242"/>
                  </a:cubicBezTo>
                  <a:cubicBezTo>
                    <a:pt x="587" y="237"/>
                    <a:pt x="577" y="229"/>
                    <a:pt x="571" y="226"/>
                  </a:cubicBezTo>
                  <a:cubicBezTo>
                    <a:pt x="570" y="223"/>
                    <a:pt x="574" y="220"/>
                    <a:pt x="576" y="221"/>
                  </a:cubicBezTo>
                  <a:cubicBezTo>
                    <a:pt x="593" y="227"/>
                    <a:pt x="622" y="227"/>
                    <a:pt x="641" y="229"/>
                  </a:cubicBezTo>
                  <a:moveTo>
                    <a:pt x="1076" y="236"/>
                  </a:moveTo>
                  <a:cubicBezTo>
                    <a:pt x="1074" y="244"/>
                    <a:pt x="1061" y="255"/>
                    <a:pt x="1051" y="260"/>
                  </a:cubicBezTo>
                  <a:cubicBezTo>
                    <a:pt x="1040" y="267"/>
                    <a:pt x="1024" y="271"/>
                    <a:pt x="1018" y="279"/>
                  </a:cubicBezTo>
                  <a:cubicBezTo>
                    <a:pt x="1011" y="286"/>
                    <a:pt x="949" y="303"/>
                    <a:pt x="919" y="311"/>
                  </a:cubicBezTo>
                  <a:cubicBezTo>
                    <a:pt x="890" y="318"/>
                    <a:pt x="866" y="325"/>
                    <a:pt x="838" y="329"/>
                  </a:cubicBezTo>
                  <a:cubicBezTo>
                    <a:pt x="833" y="325"/>
                    <a:pt x="825" y="325"/>
                    <a:pt x="819" y="326"/>
                  </a:cubicBezTo>
                  <a:cubicBezTo>
                    <a:pt x="827" y="311"/>
                    <a:pt x="824" y="301"/>
                    <a:pt x="811" y="297"/>
                  </a:cubicBezTo>
                  <a:cubicBezTo>
                    <a:pt x="953" y="246"/>
                    <a:pt x="953" y="246"/>
                    <a:pt x="953" y="246"/>
                  </a:cubicBezTo>
                  <a:cubicBezTo>
                    <a:pt x="979" y="238"/>
                    <a:pt x="1012" y="229"/>
                    <a:pt x="1034" y="228"/>
                  </a:cubicBezTo>
                  <a:cubicBezTo>
                    <a:pt x="1049" y="232"/>
                    <a:pt x="1058" y="236"/>
                    <a:pt x="1076" y="236"/>
                  </a:cubicBezTo>
                  <a:moveTo>
                    <a:pt x="687" y="221"/>
                  </a:moveTo>
                  <a:cubicBezTo>
                    <a:pt x="687" y="223"/>
                    <a:pt x="686" y="224"/>
                    <a:pt x="685" y="226"/>
                  </a:cubicBezTo>
                  <a:cubicBezTo>
                    <a:pt x="684" y="229"/>
                    <a:pt x="681" y="232"/>
                    <a:pt x="675" y="230"/>
                  </a:cubicBezTo>
                  <a:cubicBezTo>
                    <a:pt x="674" y="225"/>
                    <a:pt x="677" y="220"/>
                    <a:pt x="682" y="217"/>
                  </a:cubicBezTo>
                  <a:cubicBezTo>
                    <a:pt x="684" y="216"/>
                    <a:pt x="687" y="218"/>
                    <a:pt x="687" y="221"/>
                  </a:cubicBezTo>
                  <a:moveTo>
                    <a:pt x="672" y="214"/>
                  </a:moveTo>
                  <a:cubicBezTo>
                    <a:pt x="673" y="218"/>
                    <a:pt x="673" y="227"/>
                    <a:pt x="666" y="230"/>
                  </a:cubicBezTo>
                  <a:cubicBezTo>
                    <a:pt x="654" y="236"/>
                    <a:pt x="646" y="223"/>
                    <a:pt x="636" y="220"/>
                  </a:cubicBezTo>
                  <a:cubicBezTo>
                    <a:pt x="618" y="217"/>
                    <a:pt x="596" y="221"/>
                    <a:pt x="578" y="216"/>
                  </a:cubicBezTo>
                  <a:cubicBezTo>
                    <a:pt x="583" y="209"/>
                    <a:pt x="591" y="202"/>
                    <a:pt x="600" y="199"/>
                  </a:cubicBezTo>
                  <a:cubicBezTo>
                    <a:pt x="612" y="195"/>
                    <a:pt x="633" y="190"/>
                    <a:pt x="649" y="195"/>
                  </a:cubicBezTo>
                  <a:cubicBezTo>
                    <a:pt x="664" y="200"/>
                    <a:pt x="671" y="208"/>
                    <a:pt x="672" y="214"/>
                  </a:cubicBezTo>
                  <a:moveTo>
                    <a:pt x="996" y="211"/>
                  </a:moveTo>
                  <a:cubicBezTo>
                    <a:pt x="1007" y="215"/>
                    <a:pt x="1025" y="223"/>
                    <a:pt x="1017" y="225"/>
                  </a:cubicBezTo>
                  <a:cubicBezTo>
                    <a:pt x="954" y="236"/>
                    <a:pt x="912" y="253"/>
                    <a:pt x="804" y="295"/>
                  </a:cubicBezTo>
                  <a:cubicBezTo>
                    <a:pt x="800" y="295"/>
                    <a:pt x="796" y="295"/>
                    <a:pt x="792" y="297"/>
                  </a:cubicBezTo>
                  <a:cubicBezTo>
                    <a:pt x="793" y="291"/>
                    <a:pt x="793" y="285"/>
                    <a:pt x="786" y="278"/>
                  </a:cubicBezTo>
                  <a:cubicBezTo>
                    <a:pt x="781" y="273"/>
                    <a:pt x="773" y="271"/>
                    <a:pt x="760" y="275"/>
                  </a:cubicBezTo>
                  <a:cubicBezTo>
                    <a:pt x="792" y="255"/>
                    <a:pt x="824" y="234"/>
                    <a:pt x="860" y="221"/>
                  </a:cubicBezTo>
                  <a:cubicBezTo>
                    <a:pt x="889" y="210"/>
                    <a:pt x="920" y="205"/>
                    <a:pt x="953" y="204"/>
                  </a:cubicBezTo>
                  <a:cubicBezTo>
                    <a:pt x="974" y="204"/>
                    <a:pt x="986" y="207"/>
                    <a:pt x="996" y="211"/>
                  </a:cubicBezTo>
                  <a:moveTo>
                    <a:pt x="1210" y="232"/>
                  </a:moveTo>
                  <a:cubicBezTo>
                    <a:pt x="1207" y="239"/>
                    <a:pt x="1202" y="247"/>
                    <a:pt x="1192" y="255"/>
                  </a:cubicBezTo>
                  <a:cubicBezTo>
                    <a:pt x="1172" y="272"/>
                    <a:pt x="1073" y="286"/>
                    <a:pt x="1036" y="274"/>
                  </a:cubicBezTo>
                  <a:cubicBezTo>
                    <a:pt x="1076" y="258"/>
                    <a:pt x="1080" y="244"/>
                    <a:pt x="1082" y="234"/>
                  </a:cubicBezTo>
                  <a:cubicBezTo>
                    <a:pt x="1112" y="233"/>
                    <a:pt x="1157" y="229"/>
                    <a:pt x="1207" y="208"/>
                  </a:cubicBezTo>
                  <a:cubicBezTo>
                    <a:pt x="1213" y="206"/>
                    <a:pt x="1214" y="225"/>
                    <a:pt x="1210" y="232"/>
                  </a:cubicBezTo>
                  <a:moveTo>
                    <a:pt x="612" y="189"/>
                  </a:moveTo>
                  <a:cubicBezTo>
                    <a:pt x="598" y="191"/>
                    <a:pt x="581" y="194"/>
                    <a:pt x="570" y="213"/>
                  </a:cubicBezTo>
                  <a:cubicBezTo>
                    <a:pt x="565" y="209"/>
                    <a:pt x="567" y="201"/>
                    <a:pt x="572" y="194"/>
                  </a:cubicBezTo>
                  <a:cubicBezTo>
                    <a:pt x="576" y="189"/>
                    <a:pt x="591" y="183"/>
                    <a:pt x="612" y="189"/>
                  </a:cubicBezTo>
                  <a:moveTo>
                    <a:pt x="1259" y="133"/>
                  </a:moveTo>
                  <a:cubicBezTo>
                    <a:pt x="1253" y="149"/>
                    <a:pt x="1232" y="186"/>
                    <a:pt x="1209" y="198"/>
                  </a:cubicBezTo>
                  <a:cubicBezTo>
                    <a:pt x="1177" y="216"/>
                    <a:pt x="1132" y="223"/>
                    <a:pt x="1098" y="227"/>
                  </a:cubicBezTo>
                  <a:cubicBezTo>
                    <a:pt x="1070" y="231"/>
                    <a:pt x="1049" y="226"/>
                    <a:pt x="1039" y="223"/>
                  </a:cubicBezTo>
                  <a:cubicBezTo>
                    <a:pt x="1039" y="223"/>
                    <a:pt x="1029" y="219"/>
                    <a:pt x="1025" y="217"/>
                  </a:cubicBezTo>
                  <a:cubicBezTo>
                    <a:pt x="1077" y="189"/>
                    <a:pt x="1139" y="170"/>
                    <a:pt x="1205" y="153"/>
                  </a:cubicBezTo>
                  <a:cubicBezTo>
                    <a:pt x="1242" y="140"/>
                    <a:pt x="1246" y="139"/>
                    <a:pt x="1259" y="133"/>
                  </a:cubicBezTo>
                  <a:moveTo>
                    <a:pt x="1257" y="83"/>
                  </a:moveTo>
                  <a:cubicBezTo>
                    <a:pt x="1238" y="125"/>
                    <a:pt x="1226" y="138"/>
                    <a:pt x="1198" y="148"/>
                  </a:cubicBezTo>
                  <a:cubicBezTo>
                    <a:pt x="1198" y="148"/>
                    <a:pt x="1105" y="176"/>
                    <a:pt x="1082" y="185"/>
                  </a:cubicBezTo>
                  <a:cubicBezTo>
                    <a:pt x="1054" y="196"/>
                    <a:pt x="1033" y="207"/>
                    <a:pt x="1019" y="215"/>
                  </a:cubicBezTo>
                  <a:cubicBezTo>
                    <a:pt x="970" y="185"/>
                    <a:pt x="880" y="207"/>
                    <a:pt x="858" y="216"/>
                  </a:cubicBezTo>
                  <a:cubicBezTo>
                    <a:pt x="822" y="229"/>
                    <a:pt x="786" y="251"/>
                    <a:pt x="756" y="272"/>
                  </a:cubicBezTo>
                  <a:cubicBezTo>
                    <a:pt x="752" y="268"/>
                    <a:pt x="746" y="260"/>
                    <a:pt x="741" y="260"/>
                  </a:cubicBezTo>
                  <a:cubicBezTo>
                    <a:pt x="741" y="260"/>
                    <a:pt x="756" y="269"/>
                    <a:pt x="753" y="286"/>
                  </a:cubicBezTo>
                  <a:cubicBezTo>
                    <a:pt x="757" y="284"/>
                    <a:pt x="772" y="273"/>
                    <a:pt x="782" y="282"/>
                  </a:cubicBezTo>
                  <a:cubicBezTo>
                    <a:pt x="793" y="291"/>
                    <a:pt x="782" y="302"/>
                    <a:pt x="779" y="311"/>
                  </a:cubicBezTo>
                  <a:cubicBezTo>
                    <a:pt x="790" y="302"/>
                    <a:pt x="802" y="295"/>
                    <a:pt x="814" y="303"/>
                  </a:cubicBezTo>
                  <a:cubicBezTo>
                    <a:pt x="827" y="312"/>
                    <a:pt x="812" y="328"/>
                    <a:pt x="808" y="336"/>
                  </a:cubicBezTo>
                  <a:cubicBezTo>
                    <a:pt x="817" y="334"/>
                    <a:pt x="828" y="326"/>
                    <a:pt x="835" y="337"/>
                  </a:cubicBezTo>
                  <a:cubicBezTo>
                    <a:pt x="842" y="347"/>
                    <a:pt x="831" y="352"/>
                    <a:pt x="821" y="358"/>
                  </a:cubicBezTo>
                  <a:cubicBezTo>
                    <a:pt x="831" y="357"/>
                    <a:pt x="832" y="365"/>
                    <a:pt x="859" y="367"/>
                  </a:cubicBezTo>
                  <a:cubicBezTo>
                    <a:pt x="846" y="368"/>
                    <a:pt x="833" y="369"/>
                    <a:pt x="824" y="370"/>
                  </a:cubicBezTo>
                  <a:cubicBezTo>
                    <a:pt x="818" y="369"/>
                    <a:pt x="811" y="365"/>
                    <a:pt x="799" y="362"/>
                  </a:cubicBezTo>
                  <a:cubicBezTo>
                    <a:pt x="767" y="353"/>
                    <a:pt x="748" y="343"/>
                    <a:pt x="735" y="339"/>
                  </a:cubicBezTo>
                  <a:cubicBezTo>
                    <a:pt x="723" y="335"/>
                    <a:pt x="708" y="333"/>
                    <a:pt x="698" y="336"/>
                  </a:cubicBezTo>
                  <a:cubicBezTo>
                    <a:pt x="693" y="336"/>
                    <a:pt x="693" y="338"/>
                    <a:pt x="689" y="339"/>
                  </a:cubicBezTo>
                  <a:cubicBezTo>
                    <a:pt x="731" y="324"/>
                    <a:pt x="718" y="273"/>
                    <a:pt x="738" y="242"/>
                  </a:cubicBezTo>
                  <a:cubicBezTo>
                    <a:pt x="759" y="204"/>
                    <a:pt x="801" y="195"/>
                    <a:pt x="839" y="188"/>
                  </a:cubicBezTo>
                  <a:cubicBezTo>
                    <a:pt x="889" y="181"/>
                    <a:pt x="966" y="174"/>
                    <a:pt x="989" y="169"/>
                  </a:cubicBezTo>
                  <a:cubicBezTo>
                    <a:pt x="1030" y="161"/>
                    <a:pt x="1081" y="144"/>
                    <a:pt x="1092" y="139"/>
                  </a:cubicBezTo>
                  <a:cubicBezTo>
                    <a:pt x="1104" y="133"/>
                    <a:pt x="1160" y="113"/>
                    <a:pt x="1181" y="106"/>
                  </a:cubicBezTo>
                  <a:cubicBezTo>
                    <a:pt x="1203" y="98"/>
                    <a:pt x="1231" y="88"/>
                    <a:pt x="1257" y="83"/>
                  </a:cubicBezTo>
                  <a:moveTo>
                    <a:pt x="1206" y="285"/>
                  </a:moveTo>
                  <a:cubicBezTo>
                    <a:pt x="1164" y="319"/>
                    <a:pt x="1151" y="370"/>
                    <a:pt x="1148" y="385"/>
                  </a:cubicBezTo>
                  <a:cubicBezTo>
                    <a:pt x="1141" y="430"/>
                    <a:pt x="1140" y="481"/>
                    <a:pt x="1148" y="525"/>
                  </a:cubicBezTo>
                  <a:cubicBezTo>
                    <a:pt x="1170" y="665"/>
                    <a:pt x="1170" y="665"/>
                    <a:pt x="1170" y="665"/>
                  </a:cubicBezTo>
                  <a:cubicBezTo>
                    <a:pt x="1177" y="726"/>
                    <a:pt x="1177" y="726"/>
                    <a:pt x="1177" y="726"/>
                  </a:cubicBezTo>
                  <a:cubicBezTo>
                    <a:pt x="1180" y="797"/>
                    <a:pt x="1180" y="797"/>
                    <a:pt x="1180" y="797"/>
                  </a:cubicBezTo>
                  <a:cubicBezTo>
                    <a:pt x="1184" y="962"/>
                    <a:pt x="1105" y="1183"/>
                    <a:pt x="834" y="1272"/>
                  </a:cubicBezTo>
                  <a:cubicBezTo>
                    <a:pt x="768" y="1298"/>
                    <a:pt x="768" y="1298"/>
                    <a:pt x="768" y="1298"/>
                  </a:cubicBezTo>
                  <a:cubicBezTo>
                    <a:pt x="713" y="1322"/>
                    <a:pt x="659" y="1348"/>
                    <a:pt x="612" y="1391"/>
                  </a:cubicBezTo>
                  <a:cubicBezTo>
                    <a:pt x="546" y="1333"/>
                    <a:pt x="469" y="1301"/>
                    <a:pt x="391" y="1271"/>
                  </a:cubicBezTo>
                  <a:cubicBezTo>
                    <a:pt x="142" y="1192"/>
                    <a:pt x="55" y="982"/>
                    <a:pt x="50" y="837"/>
                  </a:cubicBezTo>
                  <a:cubicBezTo>
                    <a:pt x="48" y="789"/>
                    <a:pt x="50" y="737"/>
                    <a:pt x="56" y="688"/>
                  </a:cubicBezTo>
                  <a:cubicBezTo>
                    <a:pt x="66" y="614"/>
                    <a:pt x="66" y="614"/>
                    <a:pt x="66" y="614"/>
                  </a:cubicBezTo>
                  <a:cubicBezTo>
                    <a:pt x="83" y="515"/>
                    <a:pt x="83" y="515"/>
                    <a:pt x="83" y="515"/>
                  </a:cubicBezTo>
                  <a:cubicBezTo>
                    <a:pt x="91" y="458"/>
                    <a:pt x="91" y="395"/>
                    <a:pt x="73" y="344"/>
                  </a:cubicBezTo>
                  <a:cubicBezTo>
                    <a:pt x="63" y="320"/>
                    <a:pt x="46" y="299"/>
                    <a:pt x="26" y="281"/>
                  </a:cubicBezTo>
                  <a:cubicBezTo>
                    <a:pt x="49" y="250"/>
                    <a:pt x="75" y="216"/>
                    <a:pt x="98" y="185"/>
                  </a:cubicBezTo>
                  <a:cubicBezTo>
                    <a:pt x="99" y="186"/>
                    <a:pt x="99" y="187"/>
                    <a:pt x="100" y="188"/>
                  </a:cubicBezTo>
                  <a:cubicBezTo>
                    <a:pt x="100" y="188"/>
                    <a:pt x="100" y="189"/>
                    <a:pt x="100" y="189"/>
                  </a:cubicBezTo>
                  <a:cubicBezTo>
                    <a:pt x="104" y="200"/>
                    <a:pt x="108" y="209"/>
                    <a:pt x="112" y="214"/>
                  </a:cubicBezTo>
                  <a:cubicBezTo>
                    <a:pt x="114" y="218"/>
                    <a:pt x="116" y="221"/>
                    <a:pt x="118" y="224"/>
                  </a:cubicBezTo>
                  <a:cubicBezTo>
                    <a:pt x="78" y="277"/>
                    <a:pt x="78" y="277"/>
                    <a:pt x="78" y="277"/>
                  </a:cubicBezTo>
                  <a:cubicBezTo>
                    <a:pt x="127" y="332"/>
                    <a:pt x="129" y="410"/>
                    <a:pt x="127" y="483"/>
                  </a:cubicBezTo>
                  <a:cubicBezTo>
                    <a:pt x="121" y="528"/>
                    <a:pt x="121" y="528"/>
                    <a:pt x="121" y="528"/>
                  </a:cubicBezTo>
                  <a:cubicBezTo>
                    <a:pt x="100" y="658"/>
                    <a:pt x="100" y="658"/>
                    <a:pt x="100" y="658"/>
                  </a:cubicBezTo>
                  <a:cubicBezTo>
                    <a:pt x="91" y="731"/>
                    <a:pt x="91" y="731"/>
                    <a:pt x="91" y="731"/>
                  </a:cubicBezTo>
                  <a:cubicBezTo>
                    <a:pt x="89" y="799"/>
                    <a:pt x="89" y="799"/>
                    <a:pt x="89" y="799"/>
                  </a:cubicBezTo>
                  <a:cubicBezTo>
                    <a:pt x="80" y="965"/>
                    <a:pt x="207" y="1177"/>
                    <a:pt x="438" y="1246"/>
                  </a:cubicBezTo>
                  <a:cubicBezTo>
                    <a:pt x="499" y="1271"/>
                    <a:pt x="558" y="1299"/>
                    <a:pt x="612" y="1338"/>
                  </a:cubicBezTo>
                  <a:cubicBezTo>
                    <a:pt x="666" y="1299"/>
                    <a:pt x="725" y="1271"/>
                    <a:pt x="786" y="1248"/>
                  </a:cubicBezTo>
                  <a:cubicBezTo>
                    <a:pt x="1054" y="1172"/>
                    <a:pt x="1136" y="965"/>
                    <a:pt x="1139" y="828"/>
                  </a:cubicBezTo>
                  <a:cubicBezTo>
                    <a:pt x="1142" y="778"/>
                    <a:pt x="1137" y="728"/>
                    <a:pt x="1132" y="680"/>
                  </a:cubicBezTo>
                  <a:cubicBezTo>
                    <a:pt x="1122" y="611"/>
                    <a:pt x="1122" y="611"/>
                    <a:pt x="1122" y="611"/>
                  </a:cubicBezTo>
                  <a:cubicBezTo>
                    <a:pt x="1108" y="526"/>
                    <a:pt x="1108" y="526"/>
                    <a:pt x="1108" y="526"/>
                  </a:cubicBezTo>
                  <a:cubicBezTo>
                    <a:pt x="1100" y="479"/>
                    <a:pt x="1101" y="421"/>
                    <a:pt x="1110" y="375"/>
                  </a:cubicBezTo>
                  <a:cubicBezTo>
                    <a:pt x="1124" y="368"/>
                    <a:pt x="1140" y="354"/>
                    <a:pt x="1149" y="324"/>
                  </a:cubicBezTo>
                  <a:cubicBezTo>
                    <a:pt x="1150" y="320"/>
                    <a:pt x="1150" y="320"/>
                    <a:pt x="1150" y="320"/>
                  </a:cubicBezTo>
                  <a:cubicBezTo>
                    <a:pt x="1166" y="309"/>
                    <a:pt x="1185" y="292"/>
                    <a:pt x="1198" y="274"/>
                  </a:cubicBezTo>
                  <a:cubicBezTo>
                    <a:pt x="1200" y="275"/>
                    <a:pt x="1202" y="278"/>
                    <a:pt x="1206" y="285"/>
                  </a:cubicBezTo>
                  <a:moveTo>
                    <a:pt x="654" y="446"/>
                  </a:moveTo>
                  <a:cubicBezTo>
                    <a:pt x="649" y="455"/>
                    <a:pt x="644" y="461"/>
                    <a:pt x="626" y="462"/>
                  </a:cubicBezTo>
                  <a:cubicBezTo>
                    <a:pt x="603" y="463"/>
                    <a:pt x="597" y="450"/>
                    <a:pt x="597" y="450"/>
                  </a:cubicBezTo>
                  <a:cubicBezTo>
                    <a:pt x="599" y="457"/>
                    <a:pt x="604" y="472"/>
                    <a:pt x="626" y="471"/>
                  </a:cubicBezTo>
                  <a:cubicBezTo>
                    <a:pt x="654" y="469"/>
                    <a:pt x="654" y="446"/>
                    <a:pt x="654" y="446"/>
                  </a:cubicBezTo>
                  <a:moveTo>
                    <a:pt x="685" y="353"/>
                  </a:moveTo>
                  <a:cubicBezTo>
                    <a:pt x="657" y="380"/>
                    <a:pt x="690" y="446"/>
                    <a:pt x="671" y="473"/>
                  </a:cubicBezTo>
                  <a:cubicBezTo>
                    <a:pt x="669" y="476"/>
                    <a:pt x="667" y="480"/>
                    <a:pt x="665" y="483"/>
                  </a:cubicBezTo>
                  <a:cubicBezTo>
                    <a:pt x="651" y="478"/>
                    <a:pt x="642" y="477"/>
                    <a:pt x="629" y="477"/>
                  </a:cubicBezTo>
                  <a:cubicBezTo>
                    <a:pt x="621" y="477"/>
                    <a:pt x="613" y="479"/>
                    <a:pt x="607" y="480"/>
                  </a:cubicBezTo>
                  <a:cubicBezTo>
                    <a:pt x="592" y="481"/>
                    <a:pt x="581" y="479"/>
                    <a:pt x="567" y="482"/>
                  </a:cubicBezTo>
                  <a:cubicBezTo>
                    <a:pt x="568" y="479"/>
                    <a:pt x="570" y="477"/>
                    <a:pt x="573" y="473"/>
                  </a:cubicBezTo>
                  <a:cubicBezTo>
                    <a:pt x="560" y="473"/>
                    <a:pt x="550" y="471"/>
                    <a:pt x="543" y="461"/>
                  </a:cubicBezTo>
                  <a:cubicBezTo>
                    <a:pt x="539" y="455"/>
                    <a:pt x="538" y="447"/>
                    <a:pt x="540" y="441"/>
                  </a:cubicBezTo>
                  <a:cubicBezTo>
                    <a:pt x="544" y="431"/>
                    <a:pt x="554" y="422"/>
                    <a:pt x="558" y="413"/>
                  </a:cubicBezTo>
                  <a:cubicBezTo>
                    <a:pt x="558" y="413"/>
                    <a:pt x="566" y="401"/>
                    <a:pt x="568" y="387"/>
                  </a:cubicBezTo>
                  <a:cubicBezTo>
                    <a:pt x="570" y="392"/>
                    <a:pt x="572" y="399"/>
                    <a:pt x="584" y="402"/>
                  </a:cubicBezTo>
                  <a:cubicBezTo>
                    <a:pt x="596" y="405"/>
                    <a:pt x="608" y="401"/>
                    <a:pt x="629" y="390"/>
                  </a:cubicBezTo>
                  <a:cubicBezTo>
                    <a:pt x="620" y="405"/>
                    <a:pt x="606" y="414"/>
                    <a:pt x="581" y="418"/>
                  </a:cubicBezTo>
                  <a:cubicBezTo>
                    <a:pt x="590" y="420"/>
                    <a:pt x="606" y="417"/>
                    <a:pt x="623" y="408"/>
                  </a:cubicBezTo>
                  <a:cubicBezTo>
                    <a:pt x="643" y="397"/>
                    <a:pt x="669" y="362"/>
                    <a:pt x="669" y="362"/>
                  </a:cubicBezTo>
                  <a:cubicBezTo>
                    <a:pt x="675" y="357"/>
                    <a:pt x="687" y="352"/>
                    <a:pt x="685" y="353"/>
                  </a:cubicBezTo>
                  <a:moveTo>
                    <a:pt x="802" y="969"/>
                  </a:moveTo>
                  <a:cubicBezTo>
                    <a:pt x="737" y="900"/>
                    <a:pt x="673" y="796"/>
                    <a:pt x="665" y="792"/>
                  </a:cubicBezTo>
                  <a:cubicBezTo>
                    <a:pt x="665" y="792"/>
                    <a:pt x="744" y="913"/>
                    <a:pt x="759" y="934"/>
                  </a:cubicBezTo>
                  <a:cubicBezTo>
                    <a:pt x="773" y="954"/>
                    <a:pt x="793" y="974"/>
                    <a:pt x="802" y="990"/>
                  </a:cubicBezTo>
                  <a:cubicBezTo>
                    <a:pt x="805" y="985"/>
                    <a:pt x="810" y="977"/>
                    <a:pt x="802" y="969"/>
                  </a:cubicBezTo>
                  <a:moveTo>
                    <a:pt x="1035" y="1005"/>
                  </a:moveTo>
                  <a:cubicBezTo>
                    <a:pt x="1021" y="1003"/>
                    <a:pt x="1008" y="1004"/>
                    <a:pt x="1003" y="1018"/>
                  </a:cubicBezTo>
                  <a:cubicBezTo>
                    <a:pt x="995" y="1035"/>
                    <a:pt x="991" y="1048"/>
                    <a:pt x="985" y="1057"/>
                  </a:cubicBezTo>
                  <a:cubicBezTo>
                    <a:pt x="978" y="1069"/>
                    <a:pt x="967" y="1080"/>
                    <a:pt x="948" y="1085"/>
                  </a:cubicBezTo>
                  <a:cubicBezTo>
                    <a:pt x="929" y="1090"/>
                    <a:pt x="902" y="1091"/>
                    <a:pt x="899" y="1080"/>
                  </a:cubicBezTo>
                  <a:cubicBezTo>
                    <a:pt x="903" y="1057"/>
                    <a:pt x="935" y="1053"/>
                    <a:pt x="949" y="1046"/>
                  </a:cubicBezTo>
                  <a:cubicBezTo>
                    <a:pt x="974" y="1034"/>
                    <a:pt x="976" y="1012"/>
                    <a:pt x="977" y="989"/>
                  </a:cubicBezTo>
                  <a:cubicBezTo>
                    <a:pt x="942" y="966"/>
                    <a:pt x="870" y="909"/>
                    <a:pt x="870" y="909"/>
                  </a:cubicBezTo>
                  <a:cubicBezTo>
                    <a:pt x="870" y="909"/>
                    <a:pt x="932" y="971"/>
                    <a:pt x="966" y="994"/>
                  </a:cubicBezTo>
                  <a:cubicBezTo>
                    <a:pt x="966" y="1013"/>
                    <a:pt x="961" y="1024"/>
                    <a:pt x="945" y="1033"/>
                  </a:cubicBezTo>
                  <a:cubicBezTo>
                    <a:pt x="935" y="1038"/>
                    <a:pt x="924" y="1042"/>
                    <a:pt x="909" y="1049"/>
                  </a:cubicBezTo>
                  <a:cubicBezTo>
                    <a:pt x="885" y="1063"/>
                    <a:pt x="892" y="1083"/>
                    <a:pt x="859" y="1096"/>
                  </a:cubicBezTo>
                  <a:cubicBezTo>
                    <a:pt x="845" y="1101"/>
                    <a:pt x="812" y="1105"/>
                    <a:pt x="821" y="1087"/>
                  </a:cubicBezTo>
                  <a:cubicBezTo>
                    <a:pt x="833" y="1069"/>
                    <a:pt x="820" y="1069"/>
                    <a:pt x="820" y="1069"/>
                  </a:cubicBezTo>
                  <a:cubicBezTo>
                    <a:pt x="812" y="1071"/>
                    <a:pt x="792" y="1076"/>
                    <a:pt x="782" y="1077"/>
                  </a:cubicBezTo>
                  <a:cubicBezTo>
                    <a:pt x="775" y="1077"/>
                    <a:pt x="769" y="1072"/>
                    <a:pt x="774" y="1067"/>
                  </a:cubicBezTo>
                  <a:cubicBezTo>
                    <a:pt x="776" y="1065"/>
                    <a:pt x="780" y="1064"/>
                    <a:pt x="783" y="1061"/>
                  </a:cubicBezTo>
                  <a:cubicBezTo>
                    <a:pt x="788" y="1057"/>
                    <a:pt x="791" y="1055"/>
                    <a:pt x="793" y="1051"/>
                  </a:cubicBezTo>
                  <a:cubicBezTo>
                    <a:pt x="797" y="1045"/>
                    <a:pt x="799" y="1036"/>
                    <a:pt x="796" y="1034"/>
                  </a:cubicBezTo>
                  <a:cubicBezTo>
                    <a:pt x="791" y="1032"/>
                    <a:pt x="784" y="1033"/>
                    <a:pt x="781" y="1037"/>
                  </a:cubicBezTo>
                  <a:cubicBezTo>
                    <a:pt x="767" y="1052"/>
                    <a:pt x="766" y="1078"/>
                    <a:pt x="727" y="1070"/>
                  </a:cubicBezTo>
                  <a:cubicBezTo>
                    <a:pt x="727" y="1070"/>
                    <a:pt x="681" y="1060"/>
                    <a:pt x="718" y="1007"/>
                  </a:cubicBezTo>
                  <a:cubicBezTo>
                    <a:pt x="729" y="994"/>
                    <a:pt x="700" y="977"/>
                    <a:pt x="683" y="956"/>
                  </a:cubicBezTo>
                  <a:cubicBezTo>
                    <a:pt x="650" y="916"/>
                    <a:pt x="557" y="766"/>
                    <a:pt x="557" y="766"/>
                  </a:cubicBezTo>
                  <a:cubicBezTo>
                    <a:pt x="547" y="752"/>
                    <a:pt x="537" y="735"/>
                    <a:pt x="528" y="722"/>
                  </a:cubicBezTo>
                  <a:cubicBezTo>
                    <a:pt x="520" y="708"/>
                    <a:pt x="517" y="679"/>
                    <a:pt x="537" y="682"/>
                  </a:cubicBezTo>
                  <a:cubicBezTo>
                    <a:pt x="547" y="684"/>
                    <a:pt x="550" y="688"/>
                    <a:pt x="561" y="683"/>
                  </a:cubicBezTo>
                  <a:cubicBezTo>
                    <a:pt x="568" y="680"/>
                    <a:pt x="568" y="692"/>
                    <a:pt x="561" y="698"/>
                  </a:cubicBezTo>
                  <a:cubicBezTo>
                    <a:pt x="556" y="702"/>
                    <a:pt x="556" y="711"/>
                    <a:pt x="562" y="716"/>
                  </a:cubicBezTo>
                  <a:cubicBezTo>
                    <a:pt x="570" y="720"/>
                    <a:pt x="572" y="711"/>
                    <a:pt x="581" y="714"/>
                  </a:cubicBezTo>
                  <a:cubicBezTo>
                    <a:pt x="590" y="716"/>
                    <a:pt x="597" y="738"/>
                    <a:pt x="613" y="743"/>
                  </a:cubicBezTo>
                  <a:cubicBezTo>
                    <a:pt x="617" y="744"/>
                    <a:pt x="620" y="744"/>
                    <a:pt x="621" y="741"/>
                  </a:cubicBezTo>
                  <a:cubicBezTo>
                    <a:pt x="623" y="734"/>
                    <a:pt x="616" y="725"/>
                    <a:pt x="618" y="717"/>
                  </a:cubicBezTo>
                  <a:cubicBezTo>
                    <a:pt x="620" y="722"/>
                    <a:pt x="627" y="727"/>
                    <a:pt x="637" y="732"/>
                  </a:cubicBezTo>
                  <a:cubicBezTo>
                    <a:pt x="648" y="739"/>
                    <a:pt x="654" y="740"/>
                    <a:pt x="651" y="731"/>
                  </a:cubicBezTo>
                  <a:cubicBezTo>
                    <a:pt x="648" y="720"/>
                    <a:pt x="646" y="713"/>
                    <a:pt x="646" y="713"/>
                  </a:cubicBezTo>
                  <a:cubicBezTo>
                    <a:pt x="645" y="705"/>
                    <a:pt x="652" y="699"/>
                    <a:pt x="658" y="699"/>
                  </a:cubicBezTo>
                  <a:cubicBezTo>
                    <a:pt x="661" y="699"/>
                    <a:pt x="664" y="701"/>
                    <a:pt x="666" y="705"/>
                  </a:cubicBezTo>
                  <a:cubicBezTo>
                    <a:pt x="674" y="718"/>
                    <a:pt x="670" y="725"/>
                    <a:pt x="686" y="730"/>
                  </a:cubicBezTo>
                  <a:cubicBezTo>
                    <a:pt x="711" y="782"/>
                    <a:pt x="773" y="847"/>
                    <a:pt x="798" y="868"/>
                  </a:cubicBezTo>
                  <a:cubicBezTo>
                    <a:pt x="803" y="872"/>
                    <a:pt x="812" y="877"/>
                    <a:pt x="820" y="880"/>
                  </a:cubicBezTo>
                  <a:cubicBezTo>
                    <a:pt x="814" y="875"/>
                    <a:pt x="805" y="867"/>
                    <a:pt x="801" y="863"/>
                  </a:cubicBezTo>
                  <a:cubicBezTo>
                    <a:pt x="736" y="800"/>
                    <a:pt x="695" y="742"/>
                    <a:pt x="696" y="730"/>
                  </a:cubicBezTo>
                  <a:cubicBezTo>
                    <a:pt x="714" y="722"/>
                    <a:pt x="717" y="704"/>
                    <a:pt x="723" y="707"/>
                  </a:cubicBezTo>
                  <a:cubicBezTo>
                    <a:pt x="725" y="708"/>
                    <a:pt x="717" y="723"/>
                    <a:pt x="718" y="731"/>
                  </a:cubicBezTo>
                  <a:cubicBezTo>
                    <a:pt x="719" y="735"/>
                    <a:pt x="724" y="741"/>
                    <a:pt x="735" y="741"/>
                  </a:cubicBezTo>
                  <a:cubicBezTo>
                    <a:pt x="714" y="762"/>
                    <a:pt x="768" y="780"/>
                    <a:pt x="808" y="779"/>
                  </a:cubicBezTo>
                  <a:cubicBezTo>
                    <a:pt x="823" y="788"/>
                    <a:pt x="848" y="803"/>
                    <a:pt x="878" y="810"/>
                  </a:cubicBezTo>
                  <a:cubicBezTo>
                    <a:pt x="878" y="810"/>
                    <a:pt x="881" y="824"/>
                    <a:pt x="890" y="825"/>
                  </a:cubicBezTo>
                  <a:cubicBezTo>
                    <a:pt x="890" y="825"/>
                    <a:pt x="912" y="859"/>
                    <a:pt x="943" y="892"/>
                  </a:cubicBezTo>
                  <a:cubicBezTo>
                    <a:pt x="973" y="924"/>
                    <a:pt x="1007" y="977"/>
                    <a:pt x="1035" y="1005"/>
                  </a:cubicBezTo>
                  <a:moveTo>
                    <a:pt x="679" y="342"/>
                  </a:moveTo>
                  <a:cubicBezTo>
                    <a:pt x="661" y="355"/>
                    <a:pt x="657" y="367"/>
                    <a:pt x="627" y="382"/>
                  </a:cubicBezTo>
                  <a:cubicBezTo>
                    <a:pt x="610" y="391"/>
                    <a:pt x="593" y="398"/>
                    <a:pt x="582" y="393"/>
                  </a:cubicBezTo>
                  <a:cubicBezTo>
                    <a:pt x="571" y="387"/>
                    <a:pt x="575" y="367"/>
                    <a:pt x="575" y="364"/>
                  </a:cubicBezTo>
                  <a:cubicBezTo>
                    <a:pt x="575" y="362"/>
                    <a:pt x="575" y="359"/>
                    <a:pt x="575" y="357"/>
                  </a:cubicBezTo>
                  <a:cubicBezTo>
                    <a:pt x="583" y="353"/>
                    <a:pt x="595" y="355"/>
                    <a:pt x="598" y="345"/>
                  </a:cubicBezTo>
                  <a:cubicBezTo>
                    <a:pt x="601" y="337"/>
                    <a:pt x="600" y="327"/>
                    <a:pt x="602" y="318"/>
                  </a:cubicBezTo>
                  <a:cubicBezTo>
                    <a:pt x="606" y="311"/>
                    <a:pt x="617" y="307"/>
                    <a:pt x="619" y="299"/>
                  </a:cubicBezTo>
                  <a:cubicBezTo>
                    <a:pt x="605" y="308"/>
                    <a:pt x="594" y="321"/>
                    <a:pt x="576" y="320"/>
                  </a:cubicBezTo>
                  <a:cubicBezTo>
                    <a:pt x="571" y="319"/>
                    <a:pt x="575" y="312"/>
                    <a:pt x="572" y="309"/>
                  </a:cubicBezTo>
                  <a:cubicBezTo>
                    <a:pt x="568" y="308"/>
                    <a:pt x="568" y="305"/>
                    <a:pt x="568" y="302"/>
                  </a:cubicBezTo>
                  <a:cubicBezTo>
                    <a:pt x="569" y="303"/>
                    <a:pt x="570" y="303"/>
                    <a:pt x="571" y="303"/>
                  </a:cubicBezTo>
                  <a:cubicBezTo>
                    <a:pt x="571" y="303"/>
                    <a:pt x="572" y="302"/>
                    <a:pt x="572" y="301"/>
                  </a:cubicBezTo>
                  <a:cubicBezTo>
                    <a:pt x="572" y="300"/>
                    <a:pt x="571" y="300"/>
                    <a:pt x="571" y="300"/>
                  </a:cubicBezTo>
                  <a:cubicBezTo>
                    <a:pt x="570" y="300"/>
                    <a:pt x="568" y="300"/>
                    <a:pt x="566" y="299"/>
                  </a:cubicBezTo>
                  <a:cubicBezTo>
                    <a:pt x="566" y="299"/>
                    <a:pt x="566" y="299"/>
                    <a:pt x="566" y="299"/>
                  </a:cubicBezTo>
                  <a:cubicBezTo>
                    <a:pt x="565" y="296"/>
                    <a:pt x="567" y="292"/>
                    <a:pt x="565" y="290"/>
                  </a:cubicBezTo>
                  <a:cubicBezTo>
                    <a:pt x="556" y="288"/>
                    <a:pt x="556" y="288"/>
                    <a:pt x="556" y="288"/>
                  </a:cubicBezTo>
                  <a:cubicBezTo>
                    <a:pt x="557" y="279"/>
                    <a:pt x="563" y="272"/>
                    <a:pt x="563" y="262"/>
                  </a:cubicBezTo>
                  <a:cubicBezTo>
                    <a:pt x="565" y="264"/>
                    <a:pt x="570" y="263"/>
                    <a:pt x="568" y="267"/>
                  </a:cubicBezTo>
                  <a:cubicBezTo>
                    <a:pt x="566" y="268"/>
                    <a:pt x="567" y="271"/>
                    <a:pt x="567" y="272"/>
                  </a:cubicBezTo>
                  <a:cubicBezTo>
                    <a:pt x="567" y="268"/>
                    <a:pt x="582" y="262"/>
                    <a:pt x="574" y="260"/>
                  </a:cubicBezTo>
                  <a:cubicBezTo>
                    <a:pt x="570" y="259"/>
                    <a:pt x="560" y="261"/>
                    <a:pt x="560" y="256"/>
                  </a:cubicBezTo>
                  <a:cubicBezTo>
                    <a:pt x="560" y="248"/>
                    <a:pt x="563" y="241"/>
                    <a:pt x="567" y="235"/>
                  </a:cubicBezTo>
                  <a:cubicBezTo>
                    <a:pt x="576" y="242"/>
                    <a:pt x="588" y="249"/>
                    <a:pt x="591" y="261"/>
                  </a:cubicBezTo>
                  <a:cubicBezTo>
                    <a:pt x="594" y="264"/>
                    <a:pt x="598" y="269"/>
                    <a:pt x="602" y="269"/>
                  </a:cubicBezTo>
                  <a:cubicBezTo>
                    <a:pt x="612" y="265"/>
                    <a:pt x="617" y="275"/>
                    <a:pt x="627" y="274"/>
                  </a:cubicBezTo>
                  <a:cubicBezTo>
                    <a:pt x="627" y="272"/>
                    <a:pt x="628" y="270"/>
                    <a:pt x="630" y="269"/>
                  </a:cubicBezTo>
                  <a:cubicBezTo>
                    <a:pt x="632" y="268"/>
                    <a:pt x="635" y="269"/>
                    <a:pt x="636" y="271"/>
                  </a:cubicBezTo>
                  <a:cubicBezTo>
                    <a:pt x="637" y="276"/>
                    <a:pt x="634" y="279"/>
                    <a:pt x="632" y="282"/>
                  </a:cubicBezTo>
                  <a:cubicBezTo>
                    <a:pt x="629" y="284"/>
                    <a:pt x="624" y="285"/>
                    <a:pt x="620" y="286"/>
                  </a:cubicBezTo>
                  <a:cubicBezTo>
                    <a:pt x="628" y="291"/>
                    <a:pt x="634" y="283"/>
                    <a:pt x="642" y="281"/>
                  </a:cubicBezTo>
                  <a:cubicBezTo>
                    <a:pt x="645" y="280"/>
                    <a:pt x="649" y="282"/>
                    <a:pt x="651" y="285"/>
                  </a:cubicBezTo>
                  <a:cubicBezTo>
                    <a:pt x="654" y="303"/>
                    <a:pt x="646" y="330"/>
                    <a:pt x="669" y="339"/>
                  </a:cubicBezTo>
                  <a:cubicBezTo>
                    <a:pt x="672" y="340"/>
                    <a:pt x="676" y="341"/>
                    <a:pt x="679" y="342"/>
                  </a:cubicBezTo>
                  <a:moveTo>
                    <a:pt x="546" y="767"/>
                  </a:moveTo>
                  <a:cubicBezTo>
                    <a:pt x="564" y="796"/>
                    <a:pt x="565" y="797"/>
                    <a:pt x="575" y="814"/>
                  </a:cubicBezTo>
                  <a:cubicBezTo>
                    <a:pt x="585" y="830"/>
                    <a:pt x="625" y="892"/>
                    <a:pt x="632" y="904"/>
                  </a:cubicBezTo>
                  <a:cubicBezTo>
                    <a:pt x="640" y="917"/>
                    <a:pt x="681" y="987"/>
                    <a:pt x="708" y="1000"/>
                  </a:cubicBezTo>
                  <a:cubicBezTo>
                    <a:pt x="687" y="1023"/>
                    <a:pt x="697" y="1050"/>
                    <a:pt x="663" y="1056"/>
                  </a:cubicBezTo>
                  <a:cubicBezTo>
                    <a:pt x="644" y="1059"/>
                    <a:pt x="589" y="1076"/>
                    <a:pt x="570" y="1044"/>
                  </a:cubicBezTo>
                  <a:cubicBezTo>
                    <a:pt x="551" y="1012"/>
                    <a:pt x="543" y="962"/>
                    <a:pt x="548" y="922"/>
                  </a:cubicBezTo>
                  <a:cubicBezTo>
                    <a:pt x="572" y="959"/>
                    <a:pt x="590" y="975"/>
                    <a:pt x="603" y="983"/>
                  </a:cubicBezTo>
                  <a:cubicBezTo>
                    <a:pt x="559" y="934"/>
                    <a:pt x="564" y="924"/>
                    <a:pt x="543" y="898"/>
                  </a:cubicBezTo>
                  <a:cubicBezTo>
                    <a:pt x="535" y="887"/>
                    <a:pt x="533" y="870"/>
                    <a:pt x="532" y="857"/>
                  </a:cubicBezTo>
                  <a:cubicBezTo>
                    <a:pt x="530" y="834"/>
                    <a:pt x="531" y="812"/>
                    <a:pt x="530" y="790"/>
                  </a:cubicBezTo>
                  <a:cubicBezTo>
                    <a:pt x="529" y="778"/>
                    <a:pt x="530" y="765"/>
                    <a:pt x="526" y="753"/>
                  </a:cubicBezTo>
                  <a:cubicBezTo>
                    <a:pt x="524" y="749"/>
                    <a:pt x="521" y="736"/>
                    <a:pt x="520" y="731"/>
                  </a:cubicBezTo>
                  <a:cubicBezTo>
                    <a:pt x="519" y="726"/>
                    <a:pt x="519" y="720"/>
                    <a:pt x="519" y="720"/>
                  </a:cubicBezTo>
                  <a:cubicBezTo>
                    <a:pt x="519" y="720"/>
                    <a:pt x="528" y="739"/>
                    <a:pt x="546" y="767"/>
                  </a:cubicBezTo>
                  <a:moveTo>
                    <a:pt x="538" y="425"/>
                  </a:moveTo>
                  <a:cubicBezTo>
                    <a:pt x="534" y="429"/>
                    <a:pt x="532" y="432"/>
                    <a:pt x="529" y="437"/>
                  </a:cubicBezTo>
                  <a:cubicBezTo>
                    <a:pt x="525" y="449"/>
                    <a:pt x="529" y="467"/>
                    <a:pt x="542" y="476"/>
                  </a:cubicBezTo>
                  <a:cubicBezTo>
                    <a:pt x="550" y="482"/>
                    <a:pt x="553" y="483"/>
                    <a:pt x="560" y="485"/>
                  </a:cubicBezTo>
                  <a:cubicBezTo>
                    <a:pt x="543" y="490"/>
                    <a:pt x="525" y="513"/>
                    <a:pt x="525" y="526"/>
                  </a:cubicBezTo>
                  <a:cubicBezTo>
                    <a:pt x="519" y="520"/>
                    <a:pt x="517" y="508"/>
                    <a:pt x="519" y="498"/>
                  </a:cubicBezTo>
                  <a:cubicBezTo>
                    <a:pt x="514" y="504"/>
                    <a:pt x="504" y="508"/>
                    <a:pt x="498" y="509"/>
                  </a:cubicBezTo>
                  <a:cubicBezTo>
                    <a:pt x="496" y="504"/>
                    <a:pt x="497" y="490"/>
                    <a:pt x="503" y="483"/>
                  </a:cubicBezTo>
                  <a:cubicBezTo>
                    <a:pt x="501" y="479"/>
                    <a:pt x="487" y="481"/>
                    <a:pt x="480" y="486"/>
                  </a:cubicBezTo>
                  <a:cubicBezTo>
                    <a:pt x="479" y="477"/>
                    <a:pt x="482" y="471"/>
                    <a:pt x="490" y="465"/>
                  </a:cubicBezTo>
                  <a:cubicBezTo>
                    <a:pt x="488" y="460"/>
                    <a:pt x="483" y="464"/>
                    <a:pt x="471" y="465"/>
                  </a:cubicBezTo>
                  <a:cubicBezTo>
                    <a:pt x="479" y="462"/>
                    <a:pt x="490" y="456"/>
                    <a:pt x="502" y="448"/>
                  </a:cubicBezTo>
                  <a:cubicBezTo>
                    <a:pt x="523" y="435"/>
                    <a:pt x="538" y="425"/>
                    <a:pt x="538" y="425"/>
                  </a:cubicBezTo>
                  <a:moveTo>
                    <a:pt x="816" y="430"/>
                  </a:moveTo>
                  <a:cubicBezTo>
                    <a:pt x="831" y="432"/>
                    <a:pt x="852" y="428"/>
                    <a:pt x="859" y="426"/>
                  </a:cubicBezTo>
                  <a:cubicBezTo>
                    <a:pt x="863" y="432"/>
                    <a:pt x="856" y="442"/>
                    <a:pt x="850" y="440"/>
                  </a:cubicBezTo>
                  <a:cubicBezTo>
                    <a:pt x="852" y="449"/>
                    <a:pt x="860" y="460"/>
                    <a:pt x="859" y="470"/>
                  </a:cubicBezTo>
                  <a:cubicBezTo>
                    <a:pt x="851" y="467"/>
                    <a:pt x="829" y="458"/>
                    <a:pt x="829" y="458"/>
                  </a:cubicBezTo>
                  <a:cubicBezTo>
                    <a:pt x="835" y="467"/>
                    <a:pt x="842" y="483"/>
                    <a:pt x="840" y="494"/>
                  </a:cubicBezTo>
                  <a:cubicBezTo>
                    <a:pt x="831" y="488"/>
                    <a:pt x="812" y="487"/>
                    <a:pt x="804" y="481"/>
                  </a:cubicBezTo>
                  <a:cubicBezTo>
                    <a:pt x="808" y="495"/>
                    <a:pt x="817" y="515"/>
                    <a:pt x="805" y="528"/>
                  </a:cubicBezTo>
                  <a:cubicBezTo>
                    <a:pt x="794" y="520"/>
                    <a:pt x="788" y="507"/>
                    <a:pt x="779" y="498"/>
                  </a:cubicBezTo>
                  <a:cubicBezTo>
                    <a:pt x="781" y="511"/>
                    <a:pt x="784" y="531"/>
                    <a:pt x="775" y="543"/>
                  </a:cubicBezTo>
                  <a:cubicBezTo>
                    <a:pt x="769" y="536"/>
                    <a:pt x="745" y="526"/>
                    <a:pt x="745" y="518"/>
                  </a:cubicBezTo>
                  <a:cubicBezTo>
                    <a:pt x="743" y="517"/>
                    <a:pt x="736" y="544"/>
                    <a:pt x="728" y="549"/>
                  </a:cubicBezTo>
                  <a:cubicBezTo>
                    <a:pt x="720" y="538"/>
                    <a:pt x="713" y="521"/>
                    <a:pt x="702" y="511"/>
                  </a:cubicBezTo>
                  <a:cubicBezTo>
                    <a:pt x="705" y="508"/>
                    <a:pt x="709" y="510"/>
                    <a:pt x="707" y="504"/>
                  </a:cubicBezTo>
                  <a:cubicBezTo>
                    <a:pt x="704" y="496"/>
                    <a:pt x="692" y="491"/>
                    <a:pt x="679" y="486"/>
                  </a:cubicBezTo>
                  <a:cubicBezTo>
                    <a:pt x="681" y="482"/>
                    <a:pt x="683" y="480"/>
                    <a:pt x="687" y="474"/>
                  </a:cubicBezTo>
                  <a:cubicBezTo>
                    <a:pt x="697" y="459"/>
                    <a:pt x="704" y="445"/>
                    <a:pt x="706" y="438"/>
                  </a:cubicBezTo>
                  <a:cubicBezTo>
                    <a:pt x="710" y="426"/>
                    <a:pt x="712" y="423"/>
                    <a:pt x="713" y="414"/>
                  </a:cubicBezTo>
                  <a:cubicBezTo>
                    <a:pt x="726" y="416"/>
                    <a:pt x="735" y="418"/>
                    <a:pt x="752" y="420"/>
                  </a:cubicBezTo>
                  <a:cubicBezTo>
                    <a:pt x="768" y="422"/>
                    <a:pt x="793" y="427"/>
                    <a:pt x="816" y="430"/>
                  </a:cubicBezTo>
                  <a:moveTo>
                    <a:pt x="1084" y="383"/>
                  </a:moveTo>
                  <a:cubicBezTo>
                    <a:pt x="1085" y="388"/>
                    <a:pt x="1074" y="400"/>
                    <a:pt x="1061" y="403"/>
                  </a:cubicBezTo>
                  <a:cubicBezTo>
                    <a:pt x="1045" y="407"/>
                    <a:pt x="1032" y="404"/>
                    <a:pt x="1021" y="398"/>
                  </a:cubicBezTo>
                  <a:cubicBezTo>
                    <a:pt x="1022" y="409"/>
                    <a:pt x="1041" y="414"/>
                    <a:pt x="1055" y="411"/>
                  </a:cubicBezTo>
                  <a:cubicBezTo>
                    <a:pt x="1047" y="422"/>
                    <a:pt x="1023" y="429"/>
                    <a:pt x="1006" y="428"/>
                  </a:cubicBezTo>
                  <a:cubicBezTo>
                    <a:pt x="987" y="428"/>
                    <a:pt x="975" y="422"/>
                    <a:pt x="958" y="412"/>
                  </a:cubicBezTo>
                  <a:cubicBezTo>
                    <a:pt x="956" y="423"/>
                    <a:pt x="977" y="433"/>
                    <a:pt x="993" y="434"/>
                  </a:cubicBezTo>
                  <a:cubicBezTo>
                    <a:pt x="963" y="450"/>
                    <a:pt x="929" y="438"/>
                    <a:pt x="925" y="437"/>
                  </a:cubicBezTo>
                  <a:cubicBezTo>
                    <a:pt x="917" y="435"/>
                    <a:pt x="905" y="430"/>
                    <a:pt x="898" y="423"/>
                  </a:cubicBezTo>
                  <a:cubicBezTo>
                    <a:pt x="898" y="432"/>
                    <a:pt x="910" y="439"/>
                    <a:pt x="920" y="441"/>
                  </a:cubicBezTo>
                  <a:cubicBezTo>
                    <a:pt x="900" y="451"/>
                    <a:pt x="875" y="440"/>
                    <a:pt x="866" y="424"/>
                  </a:cubicBezTo>
                  <a:cubicBezTo>
                    <a:pt x="898" y="415"/>
                    <a:pt x="922" y="406"/>
                    <a:pt x="955" y="398"/>
                  </a:cubicBezTo>
                  <a:cubicBezTo>
                    <a:pt x="987" y="403"/>
                    <a:pt x="1017" y="390"/>
                    <a:pt x="1029" y="376"/>
                  </a:cubicBezTo>
                  <a:cubicBezTo>
                    <a:pt x="1033" y="371"/>
                    <a:pt x="1037" y="364"/>
                    <a:pt x="1037" y="362"/>
                  </a:cubicBezTo>
                  <a:cubicBezTo>
                    <a:pt x="1040" y="361"/>
                    <a:pt x="1044" y="362"/>
                    <a:pt x="1047" y="363"/>
                  </a:cubicBezTo>
                  <a:cubicBezTo>
                    <a:pt x="1050" y="364"/>
                    <a:pt x="1081" y="371"/>
                    <a:pt x="1084" y="383"/>
                  </a:cubicBezTo>
                  <a:moveTo>
                    <a:pt x="306" y="378"/>
                  </a:moveTo>
                  <a:cubicBezTo>
                    <a:pt x="310" y="375"/>
                    <a:pt x="321" y="372"/>
                    <a:pt x="331" y="374"/>
                  </a:cubicBezTo>
                  <a:cubicBezTo>
                    <a:pt x="342" y="375"/>
                    <a:pt x="361" y="380"/>
                    <a:pt x="375" y="390"/>
                  </a:cubicBezTo>
                  <a:cubicBezTo>
                    <a:pt x="404" y="400"/>
                    <a:pt x="427" y="420"/>
                    <a:pt x="456" y="429"/>
                  </a:cubicBezTo>
                  <a:cubicBezTo>
                    <a:pt x="457" y="426"/>
                    <a:pt x="454" y="424"/>
                    <a:pt x="452" y="422"/>
                  </a:cubicBezTo>
                  <a:cubicBezTo>
                    <a:pt x="470" y="408"/>
                    <a:pt x="489" y="396"/>
                    <a:pt x="510" y="387"/>
                  </a:cubicBezTo>
                  <a:cubicBezTo>
                    <a:pt x="523" y="372"/>
                    <a:pt x="540" y="356"/>
                    <a:pt x="562" y="359"/>
                  </a:cubicBezTo>
                  <a:cubicBezTo>
                    <a:pt x="567" y="359"/>
                    <a:pt x="567" y="359"/>
                    <a:pt x="567" y="359"/>
                  </a:cubicBezTo>
                  <a:cubicBezTo>
                    <a:pt x="567" y="359"/>
                    <a:pt x="567" y="364"/>
                    <a:pt x="567" y="366"/>
                  </a:cubicBezTo>
                  <a:cubicBezTo>
                    <a:pt x="566" y="377"/>
                    <a:pt x="560" y="388"/>
                    <a:pt x="554" y="403"/>
                  </a:cubicBezTo>
                  <a:cubicBezTo>
                    <a:pt x="554" y="403"/>
                    <a:pt x="536" y="410"/>
                    <a:pt x="528" y="415"/>
                  </a:cubicBezTo>
                  <a:cubicBezTo>
                    <a:pt x="521" y="419"/>
                    <a:pt x="459" y="456"/>
                    <a:pt x="459" y="456"/>
                  </a:cubicBezTo>
                  <a:cubicBezTo>
                    <a:pt x="441" y="470"/>
                    <a:pt x="433" y="454"/>
                    <a:pt x="415" y="442"/>
                  </a:cubicBezTo>
                  <a:cubicBezTo>
                    <a:pt x="393" y="431"/>
                    <a:pt x="372" y="420"/>
                    <a:pt x="353" y="403"/>
                  </a:cubicBezTo>
                  <a:cubicBezTo>
                    <a:pt x="353" y="400"/>
                    <a:pt x="359" y="402"/>
                    <a:pt x="356" y="399"/>
                  </a:cubicBezTo>
                  <a:cubicBezTo>
                    <a:pt x="346" y="400"/>
                    <a:pt x="338" y="404"/>
                    <a:pt x="329" y="406"/>
                  </a:cubicBezTo>
                  <a:cubicBezTo>
                    <a:pt x="325" y="408"/>
                    <a:pt x="315" y="411"/>
                    <a:pt x="312" y="405"/>
                  </a:cubicBezTo>
                  <a:cubicBezTo>
                    <a:pt x="317" y="404"/>
                    <a:pt x="317" y="404"/>
                    <a:pt x="317" y="404"/>
                  </a:cubicBezTo>
                  <a:cubicBezTo>
                    <a:pt x="322" y="400"/>
                    <a:pt x="324" y="393"/>
                    <a:pt x="334" y="390"/>
                  </a:cubicBezTo>
                  <a:cubicBezTo>
                    <a:pt x="327" y="384"/>
                    <a:pt x="314" y="381"/>
                    <a:pt x="304" y="381"/>
                  </a:cubicBezTo>
                  <a:lnTo>
                    <a:pt x="306" y="378"/>
                  </a:lnTo>
                  <a:close/>
                  <a:moveTo>
                    <a:pt x="999" y="340"/>
                  </a:moveTo>
                  <a:cubicBezTo>
                    <a:pt x="998" y="351"/>
                    <a:pt x="986" y="353"/>
                    <a:pt x="981" y="362"/>
                  </a:cubicBezTo>
                  <a:cubicBezTo>
                    <a:pt x="975" y="367"/>
                    <a:pt x="975" y="367"/>
                    <a:pt x="975" y="367"/>
                  </a:cubicBezTo>
                  <a:cubicBezTo>
                    <a:pt x="980" y="366"/>
                    <a:pt x="986" y="363"/>
                    <a:pt x="990" y="358"/>
                  </a:cubicBezTo>
                  <a:cubicBezTo>
                    <a:pt x="999" y="356"/>
                    <a:pt x="1027" y="350"/>
                    <a:pt x="1028" y="355"/>
                  </a:cubicBezTo>
                  <a:cubicBezTo>
                    <a:pt x="1029" y="361"/>
                    <a:pt x="1027" y="366"/>
                    <a:pt x="1018" y="372"/>
                  </a:cubicBezTo>
                  <a:cubicBezTo>
                    <a:pt x="1010" y="378"/>
                    <a:pt x="980" y="390"/>
                    <a:pt x="959" y="387"/>
                  </a:cubicBezTo>
                  <a:cubicBezTo>
                    <a:pt x="947" y="386"/>
                    <a:pt x="935" y="390"/>
                    <a:pt x="924" y="392"/>
                  </a:cubicBezTo>
                  <a:cubicBezTo>
                    <a:pt x="865" y="410"/>
                    <a:pt x="865" y="410"/>
                    <a:pt x="865" y="410"/>
                  </a:cubicBezTo>
                  <a:cubicBezTo>
                    <a:pt x="845" y="415"/>
                    <a:pt x="821" y="418"/>
                    <a:pt x="799" y="412"/>
                  </a:cubicBezTo>
                  <a:cubicBezTo>
                    <a:pt x="766" y="406"/>
                    <a:pt x="734" y="398"/>
                    <a:pt x="700" y="400"/>
                  </a:cubicBezTo>
                  <a:cubicBezTo>
                    <a:pt x="696" y="400"/>
                    <a:pt x="691" y="403"/>
                    <a:pt x="688" y="408"/>
                  </a:cubicBezTo>
                  <a:cubicBezTo>
                    <a:pt x="692" y="407"/>
                    <a:pt x="697" y="405"/>
                    <a:pt x="701" y="408"/>
                  </a:cubicBezTo>
                  <a:cubicBezTo>
                    <a:pt x="700" y="412"/>
                    <a:pt x="700" y="437"/>
                    <a:pt x="690" y="446"/>
                  </a:cubicBezTo>
                  <a:cubicBezTo>
                    <a:pt x="688" y="443"/>
                    <a:pt x="687" y="439"/>
                    <a:pt x="685" y="435"/>
                  </a:cubicBezTo>
                  <a:cubicBezTo>
                    <a:pt x="684" y="431"/>
                    <a:pt x="670" y="368"/>
                    <a:pt x="697" y="349"/>
                  </a:cubicBezTo>
                  <a:cubicBezTo>
                    <a:pt x="713" y="344"/>
                    <a:pt x="735" y="353"/>
                    <a:pt x="740" y="356"/>
                  </a:cubicBezTo>
                  <a:cubicBezTo>
                    <a:pt x="761" y="368"/>
                    <a:pt x="797" y="374"/>
                    <a:pt x="825" y="385"/>
                  </a:cubicBezTo>
                  <a:cubicBezTo>
                    <a:pt x="837" y="383"/>
                    <a:pt x="849" y="379"/>
                    <a:pt x="861" y="378"/>
                  </a:cubicBezTo>
                  <a:cubicBezTo>
                    <a:pt x="945" y="367"/>
                    <a:pt x="945" y="367"/>
                    <a:pt x="945" y="367"/>
                  </a:cubicBezTo>
                  <a:cubicBezTo>
                    <a:pt x="960" y="369"/>
                    <a:pt x="962" y="350"/>
                    <a:pt x="975" y="349"/>
                  </a:cubicBezTo>
                  <a:cubicBezTo>
                    <a:pt x="984" y="349"/>
                    <a:pt x="989" y="343"/>
                    <a:pt x="996" y="339"/>
                  </a:cubicBezTo>
                  <a:cubicBezTo>
                    <a:pt x="997" y="338"/>
                    <a:pt x="999" y="338"/>
                    <a:pt x="999" y="340"/>
                  </a:cubicBezTo>
                  <a:moveTo>
                    <a:pt x="143" y="129"/>
                  </a:moveTo>
                  <a:cubicBezTo>
                    <a:pt x="216" y="34"/>
                    <a:pt x="216" y="34"/>
                    <a:pt x="216" y="34"/>
                  </a:cubicBezTo>
                  <a:cubicBezTo>
                    <a:pt x="242" y="71"/>
                    <a:pt x="284" y="73"/>
                    <a:pt x="326" y="75"/>
                  </a:cubicBezTo>
                  <a:cubicBezTo>
                    <a:pt x="354" y="72"/>
                    <a:pt x="354" y="72"/>
                    <a:pt x="354" y="72"/>
                  </a:cubicBezTo>
                  <a:cubicBezTo>
                    <a:pt x="473" y="53"/>
                    <a:pt x="473" y="53"/>
                    <a:pt x="473" y="53"/>
                  </a:cubicBezTo>
                  <a:cubicBezTo>
                    <a:pt x="554" y="44"/>
                    <a:pt x="554" y="44"/>
                    <a:pt x="554" y="44"/>
                  </a:cubicBezTo>
                  <a:cubicBezTo>
                    <a:pt x="631" y="35"/>
                    <a:pt x="709" y="47"/>
                    <a:pt x="782" y="57"/>
                  </a:cubicBezTo>
                  <a:cubicBezTo>
                    <a:pt x="889" y="75"/>
                    <a:pt x="889" y="75"/>
                    <a:pt x="889" y="75"/>
                  </a:cubicBezTo>
                  <a:cubicBezTo>
                    <a:pt x="934" y="78"/>
                    <a:pt x="982" y="77"/>
                    <a:pt x="1012" y="43"/>
                  </a:cubicBezTo>
                  <a:cubicBezTo>
                    <a:pt x="1018" y="37"/>
                    <a:pt x="1018" y="37"/>
                    <a:pt x="1018" y="37"/>
                  </a:cubicBezTo>
                  <a:cubicBezTo>
                    <a:pt x="1086" y="126"/>
                    <a:pt x="1086" y="126"/>
                    <a:pt x="1086" y="126"/>
                  </a:cubicBezTo>
                  <a:cubicBezTo>
                    <a:pt x="1086" y="126"/>
                    <a:pt x="1086" y="126"/>
                    <a:pt x="1086" y="126"/>
                  </a:cubicBezTo>
                  <a:cubicBezTo>
                    <a:pt x="1084" y="127"/>
                    <a:pt x="1082" y="128"/>
                    <a:pt x="1079" y="129"/>
                  </a:cubicBezTo>
                  <a:cubicBezTo>
                    <a:pt x="1071" y="132"/>
                    <a:pt x="1061" y="135"/>
                    <a:pt x="1052" y="139"/>
                  </a:cubicBezTo>
                  <a:cubicBezTo>
                    <a:pt x="1050" y="139"/>
                    <a:pt x="1049" y="140"/>
                    <a:pt x="1048" y="140"/>
                  </a:cubicBezTo>
                  <a:cubicBezTo>
                    <a:pt x="1047" y="140"/>
                    <a:pt x="1047" y="140"/>
                    <a:pt x="1047" y="140"/>
                  </a:cubicBezTo>
                  <a:cubicBezTo>
                    <a:pt x="1012" y="95"/>
                    <a:pt x="1012" y="95"/>
                    <a:pt x="1012" y="95"/>
                  </a:cubicBezTo>
                  <a:cubicBezTo>
                    <a:pt x="977" y="115"/>
                    <a:pt x="932" y="118"/>
                    <a:pt x="889" y="115"/>
                  </a:cubicBezTo>
                  <a:cubicBezTo>
                    <a:pt x="827" y="105"/>
                    <a:pt x="827" y="105"/>
                    <a:pt x="827" y="105"/>
                  </a:cubicBezTo>
                  <a:cubicBezTo>
                    <a:pt x="750" y="93"/>
                    <a:pt x="750" y="93"/>
                    <a:pt x="750" y="93"/>
                  </a:cubicBezTo>
                  <a:cubicBezTo>
                    <a:pt x="669" y="83"/>
                    <a:pt x="669" y="83"/>
                    <a:pt x="669" y="83"/>
                  </a:cubicBezTo>
                  <a:cubicBezTo>
                    <a:pt x="620" y="79"/>
                    <a:pt x="570" y="81"/>
                    <a:pt x="522" y="87"/>
                  </a:cubicBezTo>
                  <a:cubicBezTo>
                    <a:pt x="454" y="96"/>
                    <a:pt x="454" y="96"/>
                    <a:pt x="454" y="96"/>
                  </a:cubicBezTo>
                  <a:cubicBezTo>
                    <a:pt x="341" y="113"/>
                    <a:pt x="341" y="113"/>
                    <a:pt x="341" y="113"/>
                  </a:cubicBezTo>
                  <a:cubicBezTo>
                    <a:pt x="298" y="117"/>
                    <a:pt x="256" y="112"/>
                    <a:pt x="221" y="92"/>
                  </a:cubicBezTo>
                  <a:cubicBezTo>
                    <a:pt x="186" y="138"/>
                    <a:pt x="186" y="138"/>
                    <a:pt x="186" y="138"/>
                  </a:cubicBezTo>
                  <a:cubicBezTo>
                    <a:pt x="181" y="137"/>
                    <a:pt x="177" y="136"/>
                    <a:pt x="172" y="135"/>
                  </a:cubicBezTo>
                  <a:cubicBezTo>
                    <a:pt x="161" y="133"/>
                    <a:pt x="152" y="131"/>
                    <a:pt x="143" y="129"/>
                  </a:cubicBezTo>
                  <a:moveTo>
                    <a:pt x="1254" y="120"/>
                  </a:moveTo>
                  <a:cubicBezTo>
                    <a:pt x="1259" y="111"/>
                    <a:pt x="1265" y="101"/>
                    <a:pt x="1270" y="88"/>
                  </a:cubicBezTo>
                  <a:cubicBezTo>
                    <a:pt x="1281" y="63"/>
                    <a:pt x="1281" y="63"/>
                    <a:pt x="1281" y="63"/>
                  </a:cubicBezTo>
                  <a:cubicBezTo>
                    <a:pt x="1254" y="68"/>
                    <a:pt x="1254" y="68"/>
                    <a:pt x="1254" y="68"/>
                  </a:cubicBezTo>
                  <a:cubicBezTo>
                    <a:pt x="1233" y="73"/>
                    <a:pt x="1208" y="80"/>
                    <a:pt x="1177" y="92"/>
                  </a:cubicBezTo>
                  <a:cubicBezTo>
                    <a:pt x="1172" y="93"/>
                    <a:pt x="1167" y="95"/>
                    <a:pt x="1160" y="98"/>
                  </a:cubicBezTo>
                  <a:cubicBezTo>
                    <a:pt x="1139" y="105"/>
                    <a:pt x="1119" y="113"/>
                    <a:pt x="1104" y="118"/>
                  </a:cubicBezTo>
                  <a:cubicBezTo>
                    <a:pt x="1018" y="5"/>
                    <a:pt x="1018" y="5"/>
                    <a:pt x="1018" y="5"/>
                  </a:cubicBezTo>
                  <a:cubicBezTo>
                    <a:pt x="1005" y="22"/>
                    <a:pt x="1005" y="22"/>
                    <a:pt x="1005" y="22"/>
                  </a:cubicBezTo>
                  <a:cubicBezTo>
                    <a:pt x="1002" y="26"/>
                    <a:pt x="999" y="30"/>
                    <a:pt x="995" y="33"/>
                  </a:cubicBezTo>
                  <a:cubicBezTo>
                    <a:pt x="978" y="49"/>
                    <a:pt x="955" y="56"/>
                    <a:pt x="921" y="56"/>
                  </a:cubicBezTo>
                  <a:cubicBezTo>
                    <a:pt x="907" y="56"/>
                    <a:pt x="894" y="55"/>
                    <a:pt x="883" y="54"/>
                  </a:cubicBezTo>
                  <a:cubicBezTo>
                    <a:pt x="804" y="41"/>
                    <a:pt x="804" y="41"/>
                    <a:pt x="804" y="41"/>
                  </a:cubicBezTo>
                  <a:cubicBezTo>
                    <a:pt x="803" y="41"/>
                    <a:pt x="739" y="31"/>
                    <a:pt x="739" y="31"/>
                  </a:cubicBezTo>
                  <a:cubicBezTo>
                    <a:pt x="694" y="25"/>
                    <a:pt x="651" y="22"/>
                    <a:pt x="611" y="22"/>
                  </a:cubicBezTo>
                  <a:cubicBezTo>
                    <a:pt x="589" y="22"/>
                    <a:pt x="568" y="23"/>
                    <a:pt x="548" y="25"/>
                  </a:cubicBezTo>
                  <a:cubicBezTo>
                    <a:pt x="548" y="25"/>
                    <a:pt x="548" y="25"/>
                    <a:pt x="548" y="25"/>
                  </a:cubicBezTo>
                  <a:cubicBezTo>
                    <a:pt x="546" y="25"/>
                    <a:pt x="536" y="26"/>
                    <a:pt x="472" y="34"/>
                  </a:cubicBezTo>
                  <a:cubicBezTo>
                    <a:pt x="471" y="34"/>
                    <a:pt x="381" y="48"/>
                    <a:pt x="381" y="48"/>
                  </a:cubicBezTo>
                  <a:cubicBezTo>
                    <a:pt x="353" y="53"/>
                    <a:pt x="332" y="55"/>
                    <a:pt x="314" y="55"/>
                  </a:cubicBezTo>
                  <a:cubicBezTo>
                    <a:pt x="270" y="55"/>
                    <a:pt x="241" y="42"/>
                    <a:pt x="225" y="15"/>
                  </a:cubicBezTo>
                  <a:cubicBezTo>
                    <a:pt x="217" y="0"/>
                    <a:pt x="217" y="0"/>
                    <a:pt x="217" y="0"/>
                  </a:cubicBezTo>
                  <a:cubicBezTo>
                    <a:pt x="123" y="123"/>
                    <a:pt x="123" y="123"/>
                    <a:pt x="123" y="123"/>
                  </a:cubicBezTo>
                  <a:cubicBezTo>
                    <a:pt x="115" y="121"/>
                    <a:pt x="106" y="118"/>
                    <a:pt x="98" y="115"/>
                  </a:cubicBezTo>
                  <a:cubicBezTo>
                    <a:pt x="77" y="108"/>
                    <a:pt x="77" y="108"/>
                    <a:pt x="77" y="108"/>
                  </a:cubicBezTo>
                  <a:cubicBezTo>
                    <a:pt x="79" y="130"/>
                    <a:pt x="79" y="130"/>
                    <a:pt x="79" y="130"/>
                  </a:cubicBezTo>
                  <a:cubicBezTo>
                    <a:pt x="80" y="142"/>
                    <a:pt x="85" y="153"/>
                    <a:pt x="92" y="163"/>
                  </a:cubicBezTo>
                  <a:cubicBezTo>
                    <a:pt x="0" y="283"/>
                    <a:pt x="0" y="283"/>
                    <a:pt x="0" y="283"/>
                  </a:cubicBezTo>
                  <a:cubicBezTo>
                    <a:pt x="10" y="292"/>
                    <a:pt x="10" y="292"/>
                    <a:pt x="10" y="292"/>
                  </a:cubicBezTo>
                  <a:cubicBezTo>
                    <a:pt x="10" y="293"/>
                    <a:pt x="10" y="293"/>
                    <a:pt x="10" y="293"/>
                  </a:cubicBezTo>
                  <a:cubicBezTo>
                    <a:pt x="51" y="323"/>
                    <a:pt x="69" y="369"/>
                    <a:pt x="69" y="441"/>
                  </a:cubicBezTo>
                  <a:cubicBezTo>
                    <a:pt x="69" y="462"/>
                    <a:pt x="68" y="483"/>
                    <a:pt x="67" y="499"/>
                  </a:cubicBezTo>
                  <a:cubicBezTo>
                    <a:pt x="67" y="499"/>
                    <a:pt x="67" y="499"/>
                    <a:pt x="67" y="499"/>
                  </a:cubicBezTo>
                  <a:cubicBezTo>
                    <a:pt x="66" y="501"/>
                    <a:pt x="65" y="507"/>
                    <a:pt x="64" y="518"/>
                  </a:cubicBezTo>
                  <a:cubicBezTo>
                    <a:pt x="45" y="627"/>
                    <a:pt x="45" y="627"/>
                    <a:pt x="45" y="627"/>
                  </a:cubicBezTo>
                  <a:cubicBezTo>
                    <a:pt x="45" y="628"/>
                    <a:pt x="39" y="673"/>
                    <a:pt x="36" y="696"/>
                  </a:cubicBezTo>
                  <a:cubicBezTo>
                    <a:pt x="32" y="731"/>
                    <a:pt x="30" y="765"/>
                    <a:pt x="30" y="797"/>
                  </a:cubicBezTo>
                  <a:cubicBezTo>
                    <a:pt x="30" y="806"/>
                    <a:pt x="30" y="815"/>
                    <a:pt x="31" y="824"/>
                  </a:cubicBezTo>
                  <a:cubicBezTo>
                    <a:pt x="36" y="1041"/>
                    <a:pt x="166" y="1214"/>
                    <a:pt x="378" y="1287"/>
                  </a:cubicBezTo>
                  <a:cubicBezTo>
                    <a:pt x="378" y="1287"/>
                    <a:pt x="378" y="1287"/>
                    <a:pt x="378" y="1287"/>
                  </a:cubicBezTo>
                  <a:cubicBezTo>
                    <a:pt x="380" y="1288"/>
                    <a:pt x="383" y="1289"/>
                    <a:pt x="387" y="1290"/>
                  </a:cubicBezTo>
                  <a:cubicBezTo>
                    <a:pt x="387" y="1290"/>
                    <a:pt x="420" y="1303"/>
                    <a:pt x="420" y="1303"/>
                  </a:cubicBezTo>
                  <a:cubicBezTo>
                    <a:pt x="425" y="1305"/>
                    <a:pt x="425" y="1305"/>
                    <a:pt x="425" y="1305"/>
                  </a:cubicBezTo>
                  <a:cubicBezTo>
                    <a:pt x="488" y="1331"/>
                    <a:pt x="552" y="1359"/>
                    <a:pt x="604" y="1411"/>
                  </a:cubicBezTo>
                  <a:cubicBezTo>
                    <a:pt x="612" y="1419"/>
                    <a:pt x="612" y="1419"/>
                    <a:pt x="612" y="1419"/>
                  </a:cubicBezTo>
                  <a:cubicBezTo>
                    <a:pt x="621" y="1410"/>
                    <a:pt x="621" y="1410"/>
                    <a:pt x="621" y="1410"/>
                  </a:cubicBezTo>
                  <a:cubicBezTo>
                    <a:pt x="623" y="1408"/>
                    <a:pt x="623" y="1408"/>
                    <a:pt x="623" y="1408"/>
                  </a:cubicBezTo>
                  <a:cubicBezTo>
                    <a:pt x="623" y="1408"/>
                    <a:pt x="624" y="1406"/>
                    <a:pt x="625" y="1405"/>
                  </a:cubicBezTo>
                  <a:cubicBezTo>
                    <a:pt x="689" y="1348"/>
                    <a:pt x="764" y="1319"/>
                    <a:pt x="848" y="1288"/>
                  </a:cubicBezTo>
                  <a:cubicBezTo>
                    <a:pt x="1000" y="1234"/>
                    <a:pt x="1056" y="1167"/>
                    <a:pt x="1096" y="1117"/>
                  </a:cubicBezTo>
                  <a:cubicBezTo>
                    <a:pt x="1097" y="1115"/>
                    <a:pt x="1097" y="1115"/>
                    <a:pt x="1097" y="1115"/>
                  </a:cubicBezTo>
                  <a:cubicBezTo>
                    <a:pt x="1160" y="1042"/>
                    <a:pt x="1199" y="925"/>
                    <a:pt x="1199" y="809"/>
                  </a:cubicBezTo>
                  <a:cubicBezTo>
                    <a:pt x="1199" y="806"/>
                    <a:pt x="1199" y="803"/>
                    <a:pt x="1199" y="800"/>
                  </a:cubicBezTo>
                  <a:cubicBezTo>
                    <a:pt x="1199" y="800"/>
                    <a:pt x="1199" y="800"/>
                    <a:pt x="1196" y="728"/>
                  </a:cubicBezTo>
                  <a:cubicBezTo>
                    <a:pt x="1196" y="727"/>
                    <a:pt x="1191" y="677"/>
                    <a:pt x="1188" y="651"/>
                  </a:cubicBezTo>
                  <a:cubicBezTo>
                    <a:pt x="1188" y="650"/>
                    <a:pt x="1188" y="650"/>
                    <a:pt x="1176" y="579"/>
                  </a:cubicBezTo>
                  <a:cubicBezTo>
                    <a:pt x="1165" y="510"/>
                    <a:pt x="1165" y="510"/>
                    <a:pt x="1165" y="510"/>
                  </a:cubicBezTo>
                  <a:cubicBezTo>
                    <a:pt x="1163" y="492"/>
                    <a:pt x="1162" y="474"/>
                    <a:pt x="1162" y="458"/>
                  </a:cubicBezTo>
                  <a:cubicBezTo>
                    <a:pt x="1162" y="454"/>
                    <a:pt x="1162" y="450"/>
                    <a:pt x="1162" y="446"/>
                  </a:cubicBezTo>
                  <a:cubicBezTo>
                    <a:pt x="1162" y="444"/>
                    <a:pt x="1162" y="444"/>
                    <a:pt x="1162" y="444"/>
                  </a:cubicBezTo>
                  <a:cubicBezTo>
                    <a:pt x="1162" y="375"/>
                    <a:pt x="1182" y="326"/>
                    <a:pt x="1224" y="295"/>
                  </a:cubicBezTo>
                  <a:cubicBezTo>
                    <a:pt x="1233" y="288"/>
                    <a:pt x="1233" y="288"/>
                    <a:pt x="1233" y="288"/>
                  </a:cubicBezTo>
                  <a:cubicBezTo>
                    <a:pt x="1210" y="258"/>
                    <a:pt x="1210" y="258"/>
                    <a:pt x="1210" y="258"/>
                  </a:cubicBezTo>
                  <a:cubicBezTo>
                    <a:pt x="1217" y="251"/>
                    <a:pt x="1221" y="244"/>
                    <a:pt x="1224" y="238"/>
                  </a:cubicBezTo>
                  <a:cubicBezTo>
                    <a:pt x="1228" y="229"/>
                    <a:pt x="1229" y="213"/>
                    <a:pt x="1223" y="203"/>
                  </a:cubicBezTo>
                  <a:cubicBezTo>
                    <a:pt x="1223" y="203"/>
                    <a:pt x="1223" y="203"/>
                    <a:pt x="1222" y="203"/>
                  </a:cubicBezTo>
                  <a:cubicBezTo>
                    <a:pt x="1244" y="187"/>
                    <a:pt x="1266" y="152"/>
                    <a:pt x="1272" y="140"/>
                  </a:cubicBezTo>
                  <a:cubicBezTo>
                    <a:pt x="1290" y="105"/>
                    <a:pt x="1290" y="105"/>
                    <a:pt x="1290" y="105"/>
                  </a:cubicBezTo>
                  <a:cubicBezTo>
                    <a:pt x="1290" y="105"/>
                    <a:pt x="1254" y="120"/>
                    <a:pt x="1254" y="120"/>
                  </a:cubicBezTo>
                  <a:moveTo>
                    <a:pt x="1201" y="277"/>
                  </a:moveTo>
                  <a:cubicBezTo>
                    <a:pt x="1201" y="277"/>
                    <a:pt x="1201" y="277"/>
                    <a:pt x="1201" y="277"/>
                  </a:cubicBezTo>
                  <a:cubicBezTo>
                    <a:pt x="1201" y="277"/>
                    <a:pt x="1201" y="277"/>
                    <a:pt x="1201" y="277"/>
                  </a:cubicBezTo>
                  <a:moveTo>
                    <a:pt x="1201" y="277"/>
                  </a:moveTo>
                  <a:cubicBezTo>
                    <a:pt x="1200" y="275"/>
                    <a:pt x="1199" y="274"/>
                    <a:pt x="1198" y="274"/>
                  </a:cubicBezTo>
                  <a:cubicBezTo>
                    <a:pt x="1199" y="274"/>
                    <a:pt x="1200" y="275"/>
                    <a:pt x="1201" y="277"/>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25" name="Freeform 34">
              <a:extLst>
                <a:ext uri="{FF2B5EF4-FFF2-40B4-BE49-F238E27FC236}">
                  <a16:creationId xmlns:a16="http://schemas.microsoft.com/office/drawing/2014/main" id="{159C63ED-119F-4995-A908-DBB2293E7D27}"/>
                </a:ext>
              </a:extLst>
            </p:cNvPr>
            <p:cNvSpPr>
              <a:spLocks/>
            </p:cNvSpPr>
            <p:nvPr userDrawn="1"/>
          </p:nvSpPr>
          <p:spPr bwMode="auto">
            <a:xfrm>
              <a:off x="3372" y="2167"/>
              <a:ext cx="82" cy="78"/>
            </a:xfrm>
            <a:custGeom>
              <a:avLst/>
              <a:gdLst>
                <a:gd name="T0" fmla="*/ 71 w 121"/>
                <a:gd name="T1" fmla="*/ 25 h 115"/>
                <a:gd name="T2" fmla="*/ 121 w 121"/>
                <a:gd name="T3" fmla="*/ 0 h 115"/>
                <a:gd name="T4" fmla="*/ 121 w 121"/>
                <a:gd name="T5" fmla="*/ 115 h 115"/>
                <a:gd name="T6" fmla="*/ 8 w 121"/>
                <a:gd name="T7" fmla="*/ 80 h 115"/>
                <a:gd name="T8" fmla="*/ 6 w 121"/>
                <a:gd name="T9" fmla="*/ 78 h 115"/>
                <a:gd name="T10" fmla="*/ 0 w 121"/>
                <a:gd name="T11" fmla="*/ 65 h 115"/>
                <a:gd name="T12" fmla="*/ 1 w 121"/>
                <a:gd name="T13" fmla="*/ 59 h 115"/>
                <a:gd name="T14" fmla="*/ 47 w 121"/>
                <a:gd name="T15" fmla="*/ 32 h 115"/>
                <a:gd name="T16" fmla="*/ 61 w 121"/>
                <a:gd name="T17" fmla="*/ 28 h 115"/>
                <a:gd name="T18" fmla="*/ 71 w 121"/>
                <a:gd name="T19" fmla="*/ 2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15">
                  <a:moveTo>
                    <a:pt x="71" y="25"/>
                  </a:moveTo>
                  <a:cubicBezTo>
                    <a:pt x="89" y="20"/>
                    <a:pt x="107" y="14"/>
                    <a:pt x="121" y="0"/>
                  </a:cubicBezTo>
                  <a:cubicBezTo>
                    <a:pt x="121" y="8"/>
                    <a:pt x="121" y="111"/>
                    <a:pt x="121" y="115"/>
                  </a:cubicBezTo>
                  <a:cubicBezTo>
                    <a:pt x="83" y="114"/>
                    <a:pt x="40" y="109"/>
                    <a:pt x="8" y="80"/>
                  </a:cubicBezTo>
                  <a:cubicBezTo>
                    <a:pt x="8" y="80"/>
                    <a:pt x="6" y="78"/>
                    <a:pt x="6" y="78"/>
                  </a:cubicBezTo>
                  <a:cubicBezTo>
                    <a:pt x="3" y="73"/>
                    <a:pt x="0" y="70"/>
                    <a:pt x="0" y="65"/>
                  </a:cubicBezTo>
                  <a:cubicBezTo>
                    <a:pt x="0" y="63"/>
                    <a:pt x="0" y="61"/>
                    <a:pt x="1" y="59"/>
                  </a:cubicBezTo>
                  <a:cubicBezTo>
                    <a:pt x="10" y="42"/>
                    <a:pt x="29" y="37"/>
                    <a:pt x="47" y="32"/>
                  </a:cubicBezTo>
                  <a:cubicBezTo>
                    <a:pt x="61" y="28"/>
                    <a:pt x="61" y="28"/>
                    <a:pt x="61" y="28"/>
                  </a:cubicBezTo>
                  <a:cubicBezTo>
                    <a:pt x="61" y="28"/>
                    <a:pt x="71" y="25"/>
                    <a:pt x="71" y="2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26" name="Freeform 35">
              <a:extLst>
                <a:ext uri="{FF2B5EF4-FFF2-40B4-BE49-F238E27FC236}">
                  <a16:creationId xmlns:a16="http://schemas.microsoft.com/office/drawing/2014/main" id="{9D9FDAB1-BF5D-47C0-A4DE-38264D999D9A}"/>
                </a:ext>
              </a:extLst>
            </p:cNvPr>
            <p:cNvSpPr>
              <a:spLocks/>
            </p:cNvSpPr>
            <p:nvPr userDrawn="1"/>
          </p:nvSpPr>
          <p:spPr bwMode="auto">
            <a:xfrm>
              <a:off x="4222" y="2172"/>
              <a:ext cx="81" cy="75"/>
            </a:xfrm>
            <a:custGeom>
              <a:avLst/>
              <a:gdLst>
                <a:gd name="T0" fmla="*/ 0 w 120"/>
                <a:gd name="T1" fmla="*/ 0 h 111"/>
                <a:gd name="T2" fmla="*/ 60 w 120"/>
                <a:gd name="T3" fmla="*/ 27 h 111"/>
                <a:gd name="T4" fmla="*/ 113 w 120"/>
                <a:gd name="T5" fmla="*/ 49 h 111"/>
                <a:gd name="T6" fmla="*/ 120 w 120"/>
                <a:gd name="T7" fmla="*/ 61 h 111"/>
                <a:gd name="T8" fmla="*/ 119 w 120"/>
                <a:gd name="T9" fmla="*/ 67 h 111"/>
                <a:gd name="T10" fmla="*/ 68 w 120"/>
                <a:gd name="T11" fmla="*/ 101 h 111"/>
                <a:gd name="T12" fmla="*/ 0 w 120"/>
                <a:gd name="T13" fmla="*/ 111 h 111"/>
                <a:gd name="T14" fmla="*/ 0 w 120"/>
                <a:gd name="T15" fmla="*/ 0 h 1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0" h="111">
                  <a:moveTo>
                    <a:pt x="0" y="0"/>
                  </a:moveTo>
                  <a:cubicBezTo>
                    <a:pt x="17" y="15"/>
                    <a:pt x="39" y="21"/>
                    <a:pt x="60" y="27"/>
                  </a:cubicBezTo>
                  <a:cubicBezTo>
                    <a:pt x="78" y="32"/>
                    <a:pt x="97" y="38"/>
                    <a:pt x="113" y="49"/>
                  </a:cubicBezTo>
                  <a:cubicBezTo>
                    <a:pt x="118" y="54"/>
                    <a:pt x="120" y="57"/>
                    <a:pt x="120" y="61"/>
                  </a:cubicBezTo>
                  <a:cubicBezTo>
                    <a:pt x="120" y="63"/>
                    <a:pt x="120" y="65"/>
                    <a:pt x="119" y="67"/>
                  </a:cubicBezTo>
                  <a:cubicBezTo>
                    <a:pt x="109" y="86"/>
                    <a:pt x="85" y="95"/>
                    <a:pt x="68" y="101"/>
                  </a:cubicBezTo>
                  <a:cubicBezTo>
                    <a:pt x="46" y="107"/>
                    <a:pt x="23" y="110"/>
                    <a:pt x="0" y="111"/>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27" name="Freeform 36">
              <a:extLst>
                <a:ext uri="{FF2B5EF4-FFF2-40B4-BE49-F238E27FC236}">
                  <a16:creationId xmlns:a16="http://schemas.microsoft.com/office/drawing/2014/main" id="{C1ABD4F8-3CE7-417B-8CCD-4879D33FA898}"/>
                </a:ext>
              </a:extLst>
            </p:cNvPr>
            <p:cNvSpPr>
              <a:spLocks/>
            </p:cNvSpPr>
            <p:nvPr userDrawn="1"/>
          </p:nvSpPr>
          <p:spPr bwMode="auto">
            <a:xfrm>
              <a:off x="3269" y="2086"/>
              <a:ext cx="185" cy="119"/>
            </a:xfrm>
            <a:custGeom>
              <a:avLst/>
              <a:gdLst>
                <a:gd name="T0" fmla="*/ 37 w 273"/>
                <a:gd name="T1" fmla="*/ 37 h 175"/>
                <a:gd name="T2" fmla="*/ 33 w 273"/>
                <a:gd name="T3" fmla="*/ 0 h 175"/>
                <a:gd name="T4" fmla="*/ 239 w 273"/>
                <a:gd name="T5" fmla="*/ 46 h 175"/>
                <a:gd name="T6" fmla="*/ 273 w 273"/>
                <a:gd name="T7" fmla="*/ 89 h 175"/>
                <a:gd name="T8" fmla="*/ 273 w 273"/>
                <a:gd name="T9" fmla="*/ 91 h 175"/>
                <a:gd name="T10" fmla="*/ 224 w 273"/>
                <a:gd name="T11" fmla="*/ 129 h 175"/>
                <a:gd name="T12" fmla="*/ 196 w 273"/>
                <a:gd name="T13" fmla="*/ 138 h 175"/>
                <a:gd name="T14" fmla="*/ 139 w 273"/>
                <a:gd name="T15" fmla="*/ 175 h 175"/>
                <a:gd name="T16" fmla="*/ 0 w 273"/>
                <a:gd name="T17" fmla="*/ 144 h 175"/>
                <a:gd name="T18" fmla="*/ 37 w 273"/>
                <a:gd name="T19" fmla="*/ 3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3" h="175">
                  <a:moveTo>
                    <a:pt x="37" y="37"/>
                  </a:moveTo>
                  <a:cubicBezTo>
                    <a:pt x="37" y="25"/>
                    <a:pt x="36" y="13"/>
                    <a:pt x="33" y="0"/>
                  </a:cubicBezTo>
                  <a:cubicBezTo>
                    <a:pt x="99" y="3"/>
                    <a:pt x="174" y="11"/>
                    <a:pt x="239" y="46"/>
                  </a:cubicBezTo>
                  <a:cubicBezTo>
                    <a:pt x="255" y="56"/>
                    <a:pt x="273" y="70"/>
                    <a:pt x="273" y="89"/>
                  </a:cubicBezTo>
                  <a:cubicBezTo>
                    <a:pt x="273" y="90"/>
                    <a:pt x="273" y="90"/>
                    <a:pt x="273" y="91"/>
                  </a:cubicBezTo>
                  <a:cubicBezTo>
                    <a:pt x="270" y="115"/>
                    <a:pt x="246" y="122"/>
                    <a:pt x="224" y="129"/>
                  </a:cubicBezTo>
                  <a:cubicBezTo>
                    <a:pt x="196" y="138"/>
                    <a:pt x="196" y="138"/>
                    <a:pt x="196" y="138"/>
                  </a:cubicBezTo>
                  <a:cubicBezTo>
                    <a:pt x="173" y="144"/>
                    <a:pt x="150" y="151"/>
                    <a:pt x="139" y="175"/>
                  </a:cubicBezTo>
                  <a:cubicBezTo>
                    <a:pt x="102" y="153"/>
                    <a:pt x="55" y="142"/>
                    <a:pt x="0" y="144"/>
                  </a:cubicBezTo>
                  <a:cubicBezTo>
                    <a:pt x="24" y="116"/>
                    <a:pt x="37" y="78"/>
                    <a:pt x="37" y="3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28" name="Freeform 37">
              <a:extLst>
                <a:ext uri="{FF2B5EF4-FFF2-40B4-BE49-F238E27FC236}">
                  <a16:creationId xmlns:a16="http://schemas.microsoft.com/office/drawing/2014/main" id="{103F22C4-1CD6-4EF0-905B-92AB362F75AD}"/>
                </a:ext>
              </a:extLst>
            </p:cNvPr>
            <p:cNvSpPr>
              <a:spLocks/>
            </p:cNvSpPr>
            <p:nvPr userDrawn="1"/>
          </p:nvSpPr>
          <p:spPr bwMode="auto">
            <a:xfrm>
              <a:off x="4222" y="2091"/>
              <a:ext cx="185" cy="118"/>
            </a:xfrm>
            <a:custGeom>
              <a:avLst/>
              <a:gdLst>
                <a:gd name="T0" fmla="*/ 93 w 274"/>
                <a:gd name="T1" fmla="*/ 140 h 173"/>
                <a:gd name="T2" fmla="*/ 91 w 274"/>
                <a:gd name="T3" fmla="*/ 139 h 173"/>
                <a:gd name="T4" fmla="*/ 63 w 274"/>
                <a:gd name="T5" fmla="*/ 131 h 173"/>
                <a:gd name="T6" fmla="*/ 4 w 274"/>
                <a:gd name="T7" fmla="*/ 102 h 173"/>
                <a:gd name="T8" fmla="*/ 0 w 274"/>
                <a:gd name="T9" fmla="*/ 87 h 173"/>
                <a:gd name="T10" fmla="*/ 3 w 274"/>
                <a:gd name="T11" fmla="*/ 74 h 173"/>
                <a:gd name="T12" fmla="*/ 92 w 274"/>
                <a:gd name="T13" fmla="*/ 21 h 173"/>
                <a:gd name="T14" fmla="*/ 101 w 274"/>
                <a:gd name="T15" fmla="*/ 18 h 173"/>
                <a:gd name="T16" fmla="*/ 242 w 274"/>
                <a:gd name="T17" fmla="*/ 0 h 173"/>
                <a:gd name="T18" fmla="*/ 238 w 274"/>
                <a:gd name="T19" fmla="*/ 39 h 173"/>
                <a:gd name="T20" fmla="*/ 274 w 274"/>
                <a:gd name="T21" fmla="*/ 144 h 173"/>
                <a:gd name="T22" fmla="*/ 135 w 274"/>
                <a:gd name="T23" fmla="*/ 173 h 173"/>
                <a:gd name="T24" fmla="*/ 93 w 274"/>
                <a:gd name="T25" fmla="*/ 14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4" h="173">
                  <a:moveTo>
                    <a:pt x="93" y="140"/>
                  </a:moveTo>
                  <a:cubicBezTo>
                    <a:pt x="91" y="139"/>
                    <a:pt x="91" y="139"/>
                    <a:pt x="91" y="139"/>
                  </a:cubicBezTo>
                  <a:cubicBezTo>
                    <a:pt x="63" y="131"/>
                    <a:pt x="63" y="131"/>
                    <a:pt x="63" y="131"/>
                  </a:cubicBezTo>
                  <a:cubicBezTo>
                    <a:pt x="41" y="125"/>
                    <a:pt x="20" y="120"/>
                    <a:pt x="4" y="102"/>
                  </a:cubicBezTo>
                  <a:cubicBezTo>
                    <a:pt x="1" y="98"/>
                    <a:pt x="0" y="93"/>
                    <a:pt x="0" y="87"/>
                  </a:cubicBezTo>
                  <a:cubicBezTo>
                    <a:pt x="0" y="83"/>
                    <a:pt x="1" y="78"/>
                    <a:pt x="3" y="74"/>
                  </a:cubicBezTo>
                  <a:cubicBezTo>
                    <a:pt x="23" y="43"/>
                    <a:pt x="58" y="32"/>
                    <a:pt x="92" y="21"/>
                  </a:cubicBezTo>
                  <a:cubicBezTo>
                    <a:pt x="101" y="18"/>
                    <a:pt x="101" y="18"/>
                    <a:pt x="101" y="18"/>
                  </a:cubicBezTo>
                  <a:cubicBezTo>
                    <a:pt x="143" y="7"/>
                    <a:pt x="189" y="1"/>
                    <a:pt x="242" y="0"/>
                  </a:cubicBezTo>
                  <a:cubicBezTo>
                    <a:pt x="240" y="13"/>
                    <a:pt x="238" y="26"/>
                    <a:pt x="238" y="39"/>
                  </a:cubicBezTo>
                  <a:cubicBezTo>
                    <a:pt x="238" y="80"/>
                    <a:pt x="251" y="116"/>
                    <a:pt x="274" y="144"/>
                  </a:cubicBezTo>
                  <a:cubicBezTo>
                    <a:pt x="220" y="141"/>
                    <a:pt x="173" y="151"/>
                    <a:pt x="135" y="173"/>
                  </a:cubicBezTo>
                  <a:cubicBezTo>
                    <a:pt x="128" y="154"/>
                    <a:pt x="109" y="146"/>
                    <a:pt x="93" y="14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29" name="Freeform 38">
              <a:extLst>
                <a:ext uri="{FF2B5EF4-FFF2-40B4-BE49-F238E27FC236}">
                  <a16:creationId xmlns:a16="http://schemas.microsoft.com/office/drawing/2014/main" id="{B6C6E0C7-2C51-494C-96A1-A7080C7BC70F}"/>
                </a:ext>
              </a:extLst>
            </p:cNvPr>
            <p:cNvSpPr>
              <a:spLocks/>
            </p:cNvSpPr>
            <p:nvPr userDrawn="1"/>
          </p:nvSpPr>
          <p:spPr bwMode="auto">
            <a:xfrm>
              <a:off x="3350" y="2108"/>
              <a:ext cx="975" cy="256"/>
            </a:xfrm>
            <a:custGeom>
              <a:avLst/>
              <a:gdLst>
                <a:gd name="T0" fmla="*/ 324 w 1439"/>
                <a:gd name="T1" fmla="*/ 163 h 376"/>
                <a:gd name="T2" fmla="*/ 419 w 1439"/>
                <a:gd name="T3" fmla="*/ 102 h 376"/>
                <a:gd name="T4" fmla="*/ 786 w 1439"/>
                <a:gd name="T5" fmla="*/ 16 h 376"/>
                <a:gd name="T6" fmla="*/ 1002 w 1439"/>
                <a:gd name="T7" fmla="*/ 93 h 376"/>
                <a:gd name="T8" fmla="*/ 1063 w 1439"/>
                <a:gd name="T9" fmla="*/ 131 h 376"/>
                <a:gd name="T10" fmla="*/ 1125 w 1439"/>
                <a:gd name="T11" fmla="*/ 172 h 376"/>
                <a:gd name="T12" fmla="*/ 1331 w 1439"/>
                <a:gd name="T13" fmla="*/ 218 h 376"/>
                <a:gd name="T14" fmla="*/ 1414 w 1439"/>
                <a:gd name="T15" fmla="*/ 177 h 376"/>
                <a:gd name="T16" fmla="*/ 1439 w 1439"/>
                <a:gd name="T17" fmla="*/ 307 h 376"/>
                <a:gd name="T18" fmla="*/ 1402 w 1439"/>
                <a:gd name="T19" fmla="*/ 339 h 376"/>
                <a:gd name="T20" fmla="*/ 1398 w 1439"/>
                <a:gd name="T21" fmla="*/ 340 h 376"/>
                <a:gd name="T22" fmla="*/ 1054 w 1439"/>
                <a:gd name="T23" fmla="*/ 284 h 376"/>
                <a:gd name="T24" fmla="*/ 960 w 1439"/>
                <a:gd name="T25" fmla="*/ 222 h 376"/>
                <a:gd name="T26" fmla="*/ 631 w 1439"/>
                <a:gd name="T27" fmla="*/ 158 h 376"/>
                <a:gd name="T28" fmla="*/ 458 w 1439"/>
                <a:gd name="T29" fmla="*/ 233 h 376"/>
                <a:gd name="T30" fmla="*/ 371 w 1439"/>
                <a:gd name="T31" fmla="*/ 289 h 376"/>
                <a:gd name="T32" fmla="*/ 91 w 1439"/>
                <a:gd name="T33" fmla="*/ 348 h 376"/>
                <a:gd name="T34" fmla="*/ 8 w 1439"/>
                <a:gd name="T35" fmla="*/ 315 h 376"/>
                <a:gd name="T36" fmla="*/ 0 w 1439"/>
                <a:gd name="T37" fmla="*/ 300 h 376"/>
                <a:gd name="T38" fmla="*/ 26 w 1439"/>
                <a:gd name="T39" fmla="*/ 172 h 376"/>
                <a:gd name="T40" fmla="*/ 148 w 1439"/>
                <a:gd name="T41" fmla="*/ 217 h 376"/>
                <a:gd name="T42" fmla="*/ 324 w 1439"/>
                <a:gd name="T43" fmla="*/ 163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39" h="376">
                  <a:moveTo>
                    <a:pt x="324" y="163"/>
                  </a:moveTo>
                  <a:cubicBezTo>
                    <a:pt x="419" y="102"/>
                    <a:pt x="419" y="102"/>
                    <a:pt x="419" y="102"/>
                  </a:cubicBezTo>
                  <a:cubicBezTo>
                    <a:pt x="534" y="29"/>
                    <a:pt x="657" y="0"/>
                    <a:pt x="786" y="16"/>
                  </a:cubicBezTo>
                  <a:cubicBezTo>
                    <a:pt x="860" y="26"/>
                    <a:pt x="931" y="51"/>
                    <a:pt x="1002" y="93"/>
                  </a:cubicBezTo>
                  <a:cubicBezTo>
                    <a:pt x="1063" y="131"/>
                    <a:pt x="1063" y="131"/>
                    <a:pt x="1063" y="131"/>
                  </a:cubicBezTo>
                  <a:cubicBezTo>
                    <a:pt x="1125" y="172"/>
                    <a:pt x="1125" y="172"/>
                    <a:pt x="1125" y="172"/>
                  </a:cubicBezTo>
                  <a:cubicBezTo>
                    <a:pt x="1185" y="213"/>
                    <a:pt x="1258" y="229"/>
                    <a:pt x="1331" y="218"/>
                  </a:cubicBezTo>
                  <a:cubicBezTo>
                    <a:pt x="1360" y="211"/>
                    <a:pt x="1392" y="204"/>
                    <a:pt x="1414" y="177"/>
                  </a:cubicBezTo>
                  <a:cubicBezTo>
                    <a:pt x="1416" y="184"/>
                    <a:pt x="1439" y="307"/>
                    <a:pt x="1439" y="307"/>
                  </a:cubicBezTo>
                  <a:cubicBezTo>
                    <a:pt x="1436" y="324"/>
                    <a:pt x="1417" y="332"/>
                    <a:pt x="1402" y="339"/>
                  </a:cubicBezTo>
                  <a:cubicBezTo>
                    <a:pt x="1398" y="340"/>
                    <a:pt x="1398" y="340"/>
                    <a:pt x="1398" y="340"/>
                  </a:cubicBezTo>
                  <a:cubicBezTo>
                    <a:pt x="1290" y="376"/>
                    <a:pt x="1158" y="355"/>
                    <a:pt x="1054" y="284"/>
                  </a:cubicBezTo>
                  <a:cubicBezTo>
                    <a:pt x="1054" y="284"/>
                    <a:pt x="960" y="222"/>
                    <a:pt x="960" y="222"/>
                  </a:cubicBezTo>
                  <a:cubicBezTo>
                    <a:pt x="862" y="159"/>
                    <a:pt x="746" y="136"/>
                    <a:pt x="631" y="158"/>
                  </a:cubicBezTo>
                  <a:cubicBezTo>
                    <a:pt x="575" y="169"/>
                    <a:pt x="520" y="193"/>
                    <a:pt x="458" y="233"/>
                  </a:cubicBezTo>
                  <a:cubicBezTo>
                    <a:pt x="371" y="289"/>
                    <a:pt x="371" y="289"/>
                    <a:pt x="371" y="289"/>
                  </a:cubicBezTo>
                  <a:cubicBezTo>
                    <a:pt x="286" y="343"/>
                    <a:pt x="187" y="364"/>
                    <a:pt x="91" y="348"/>
                  </a:cubicBezTo>
                  <a:cubicBezTo>
                    <a:pt x="62" y="343"/>
                    <a:pt x="31" y="337"/>
                    <a:pt x="8" y="315"/>
                  </a:cubicBezTo>
                  <a:cubicBezTo>
                    <a:pt x="3" y="310"/>
                    <a:pt x="1" y="306"/>
                    <a:pt x="0" y="300"/>
                  </a:cubicBezTo>
                  <a:cubicBezTo>
                    <a:pt x="0" y="300"/>
                    <a:pt x="23" y="188"/>
                    <a:pt x="26" y="172"/>
                  </a:cubicBezTo>
                  <a:cubicBezTo>
                    <a:pt x="58" y="207"/>
                    <a:pt x="103" y="215"/>
                    <a:pt x="148" y="217"/>
                  </a:cubicBezTo>
                  <a:cubicBezTo>
                    <a:pt x="206" y="220"/>
                    <a:pt x="262" y="203"/>
                    <a:pt x="324" y="16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30" name="Freeform 39">
              <a:extLst>
                <a:ext uri="{FF2B5EF4-FFF2-40B4-BE49-F238E27FC236}">
                  <a16:creationId xmlns:a16="http://schemas.microsoft.com/office/drawing/2014/main" id="{5E3AA035-F1DE-4980-A6F9-03834D684014}"/>
                </a:ext>
              </a:extLst>
            </p:cNvPr>
            <p:cNvSpPr>
              <a:spLocks noEditPoints="1"/>
            </p:cNvSpPr>
            <p:nvPr userDrawn="1"/>
          </p:nvSpPr>
          <p:spPr bwMode="auto">
            <a:xfrm>
              <a:off x="3374" y="2137"/>
              <a:ext cx="925" cy="195"/>
            </a:xfrm>
            <a:custGeom>
              <a:avLst/>
              <a:gdLst>
                <a:gd name="T0" fmla="*/ 437 w 1365"/>
                <a:gd name="T1" fmla="*/ 67 h 287"/>
                <a:gd name="T2" fmla="*/ 431 w 1365"/>
                <a:gd name="T3" fmla="*/ 150 h 287"/>
                <a:gd name="T4" fmla="*/ 474 w 1365"/>
                <a:gd name="T5" fmla="*/ 123 h 287"/>
                <a:gd name="T6" fmla="*/ 1358 w 1365"/>
                <a:gd name="T7" fmla="*/ 254 h 287"/>
                <a:gd name="T8" fmla="*/ 1336 w 1365"/>
                <a:gd name="T9" fmla="*/ 226 h 287"/>
                <a:gd name="T10" fmla="*/ 1340 w 1365"/>
                <a:gd name="T11" fmla="*/ 194 h 287"/>
                <a:gd name="T12" fmla="*/ 1362 w 1365"/>
                <a:gd name="T13" fmla="*/ 272 h 287"/>
                <a:gd name="T14" fmla="*/ 1270 w 1365"/>
                <a:gd name="T15" fmla="*/ 248 h 287"/>
                <a:gd name="T16" fmla="*/ 1276 w 1365"/>
                <a:gd name="T17" fmla="*/ 277 h 287"/>
                <a:gd name="T18" fmla="*/ 1167 w 1365"/>
                <a:gd name="T19" fmla="*/ 204 h 287"/>
                <a:gd name="T20" fmla="*/ 1164 w 1365"/>
                <a:gd name="T21" fmla="*/ 276 h 287"/>
                <a:gd name="T22" fmla="*/ 1110 w 1365"/>
                <a:gd name="T23" fmla="*/ 225 h 287"/>
                <a:gd name="T24" fmla="*/ 1061 w 1365"/>
                <a:gd name="T25" fmla="*/ 231 h 287"/>
                <a:gd name="T26" fmla="*/ 1109 w 1365"/>
                <a:gd name="T27" fmla="*/ 237 h 287"/>
                <a:gd name="T28" fmla="*/ 1129 w 1365"/>
                <a:gd name="T29" fmla="*/ 189 h 287"/>
                <a:gd name="T30" fmla="*/ 1063 w 1365"/>
                <a:gd name="T31" fmla="*/ 149 h 287"/>
                <a:gd name="T32" fmla="*/ 1048 w 1365"/>
                <a:gd name="T33" fmla="*/ 228 h 287"/>
                <a:gd name="T34" fmla="*/ 986 w 1365"/>
                <a:gd name="T35" fmla="*/ 97 h 287"/>
                <a:gd name="T36" fmla="*/ 963 w 1365"/>
                <a:gd name="T37" fmla="*/ 80 h 287"/>
                <a:gd name="T38" fmla="*/ 919 w 1365"/>
                <a:gd name="T39" fmla="*/ 139 h 287"/>
                <a:gd name="T40" fmla="*/ 985 w 1365"/>
                <a:gd name="T41" fmla="*/ 116 h 287"/>
                <a:gd name="T42" fmla="*/ 887 w 1365"/>
                <a:gd name="T43" fmla="*/ 93 h 287"/>
                <a:gd name="T44" fmla="*/ 909 w 1365"/>
                <a:gd name="T45" fmla="*/ 52 h 287"/>
                <a:gd name="T46" fmla="*/ 854 w 1365"/>
                <a:gd name="T47" fmla="*/ 111 h 287"/>
                <a:gd name="T48" fmla="*/ 885 w 1365"/>
                <a:gd name="T49" fmla="*/ 120 h 287"/>
                <a:gd name="T50" fmla="*/ 833 w 1365"/>
                <a:gd name="T51" fmla="*/ 77 h 287"/>
                <a:gd name="T52" fmla="*/ 840 w 1365"/>
                <a:gd name="T53" fmla="*/ 50 h 287"/>
                <a:gd name="T54" fmla="*/ 805 w 1365"/>
                <a:gd name="T55" fmla="*/ 26 h 287"/>
                <a:gd name="T56" fmla="*/ 782 w 1365"/>
                <a:gd name="T57" fmla="*/ 16 h 287"/>
                <a:gd name="T58" fmla="*/ 764 w 1365"/>
                <a:gd name="T59" fmla="*/ 63 h 287"/>
                <a:gd name="T60" fmla="*/ 716 w 1365"/>
                <a:gd name="T61" fmla="*/ 76 h 287"/>
                <a:gd name="T62" fmla="*/ 742 w 1365"/>
                <a:gd name="T63" fmla="*/ 20 h 287"/>
                <a:gd name="T64" fmla="*/ 689 w 1365"/>
                <a:gd name="T65" fmla="*/ 47 h 287"/>
                <a:gd name="T66" fmla="*/ 706 w 1365"/>
                <a:gd name="T67" fmla="*/ 18 h 287"/>
                <a:gd name="T68" fmla="*/ 652 w 1365"/>
                <a:gd name="T69" fmla="*/ 76 h 287"/>
                <a:gd name="T70" fmla="*/ 610 w 1365"/>
                <a:gd name="T71" fmla="*/ 40 h 287"/>
                <a:gd name="T72" fmla="*/ 623 w 1365"/>
                <a:gd name="T73" fmla="*/ 48 h 287"/>
                <a:gd name="T74" fmla="*/ 582 w 1365"/>
                <a:gd name="T75" fmla="*/ 88 h 287"/>
                <a:gd name="T76" fmla="*/ 625 w 1365"/>
                <a:gd name="T77" fmla="*/ 78 h 287"/>
                <a:gd name="T78" fmla="*/ 560 w 1365"/>
                <a:gd name="T79" fmla="*/ 72 h 287"/>
                <a:gd name="T80" fmla="*/ 551 w 1365"/>
                <a:gd name="T81" fmla="*/ 42 h 287"/>
                <a:gd name="T82" fmla="*/ 507 w 1365"/>
                <a:gd name="T83" fmla="*/ 72 h 287"/>
                <a:gd name="T84" fmla="*/ 367 w 1365"/>
                <a:gd name="T85" fmla="*/ 140 h 287"/>
                <a:gd name="T86" fmla="*/ 396 w 1365"/>
                <a:gd name="T87" fmla="*/ 133 h 287"/>
                <a:gd name="T88" fmla="*/ 394 w 1365"/>
                <a:gd name="T89" fmla="*/ 175 h 287"/>
                <a:gd name="T90" fmla="*/ 409 w 1365"/>
                <a:gd name="T91" fmla="*/ 161 h 287"/>
                <a:gd name="T92" fmla="*/ 325 w 1365"/>
                <a:gd name="T93" fmla="*/ 204 h 287"/>
                <a:gd name="T94" fmla="*/ 323 w 1365"/>
                <a:gd name="T95" fmla="*/ 166 h 287"/>
                <a:gd name="T96" fmla="*/ 317 w 1365"/>
                <a:gd name="T97" fmla="*/ 134 h 287"/>
                <a:gd name="T98" fmla="*/ 367 w 1365"/>
                <a:gd name="T99" fmla="*/ 196 h 287"/>
                <a:gd name="T100" fmla="*/ 266 w 1365"/>
                <a:gd name="T101" fmla="*/ 165 h 287"/>
                <a:gd name="T102" fmla="*/ 240 w 1365"/>
                <a:gd name="T103" fmla="*/ 195 h 287"/>
                <a:gd name="T104" fmla="*/ 281 w 1365"/>
                <a:gd name="T105" fmla="*/ 242 h 287"/>
                <a:gd name="T106" fmla="*/ 208 w 1365"/>
                <a:gd name="T107" fmla="*/ 196 h 287"/>
                <a:gd name="T108" fmla="*/ 204 w 1365"/>
                <a:gd name="T109" fmla="*/ 256 h 287"/>
                <a:gd name="T110" fmla="*/ 165 w 1365"/>
                <a:gd name="T111" fmla="*/ 277 h 287"/>
                <a:gd name="T112" fmla="*/ 121 w 1365"/>
                <a:gd name="T113" fmla="*/ 265 h 287"/>
                <a:gd name="T114" fmla="*/ 86 w 1365"/>
                <a:gd name="T115" fmla="*/ 214 h 287"/>
                <a:gd name="T116" fmla="*/ 28 w 1365"/>
                <a:gd name="T117" fmla="*/ 208 h 287"/>
                <a:gd name="T118" fmla="*/ 4 w 1365"/>
                <a:gd name="T119" fmla="*/ 262 h 287"/>
                <a:gd name="T120" fmla="*/ 39 w 1365"/>
                <a:gd name="T121" fmla="*/ 242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65" h="287">
                  <a:moveTo>
                    <a:pt x="454" y="105"/>
                  </a:moveTo>
                  <a:cubicBezTo>
                    <a:pt x="452" y="105"/>
                    <a:pt x="441" y="110"/>
                    <a:pt x="439" y="112"/>
                  </a:cubicBezTo>
                  <a:cubicBezTo>
                    <a:pt x="439" y="110"/>
                    <a:pt x="434" y="85"/>
                    <a:pt x="434" y="82"/>
                  </a:cubicBezTo>
                  <a:cubicBezTo>
                    <a:pt x="434" y="83"/>
                    <a:pt x="434" y="83"/>
                    <a:pt x="434" y="83"/>
                  </a:cubicBezTo>
                  <a:cubicBezTo>
                    <a:pt x="438" y="88"/>
                    <a:pt x="454" y="104"/>
                    <a:pt x="455" y="104"/>
                  </a:cubicBezTo>
                  <a:lnTo>
                    <a:pt x="454" y="105"/>
                  </a:lnTo>
                  <a:close/>
                  <a:moveTo>
                    <a:pt x="487" y="114"/>
                  </a:moveTo>
                  <a:cubicBezTo>
                    <a:pt x="441" y="71"/>
                    <a:pt x="441" y="71"/>
                    <a:pt x="441" y="71"/>
                  </a:cubicBezTo>
                  <a:cubicBezTo>
                    <a:pt x="440" y="70"/>
                    <a:pt x="437" y="67"/>
                    <a:pt x="437" y="67"/>
                  </a:cubicBezTo>
                  <a:cubicBezTo>
                    <a:pt x="436" y="66"/>
                    <a:pt x="436" y="65"/>
                    <a:pt x="438" y="64"/>
                  </a:cubicBezTo>
                  <a:cubicBezTo>
                    <a:pt x="438" y="63"/>
                    <a:pt x="437" y="62"/>
                    <a:pt x="437" y="62"/>
                  </a:cubicBezTo>
                  <a:cubicBezTo>
                    <a:pt x="436" y="61"/>
                    <a:pt x="415" y="72"/>
                    <a:pt x="415" y="72"/>
                  </a:cubicBezTo>
                  <a:cubicBezTo>
                    <a:pt x="415" y="73"/>
                    <a:pt x="416" y="75"/>
                    <a:pt x="416" y="75"/>
                  </a:cubicBezTo>
                  <a:cubicBezTo>
                    <a:pt x="419" y="75"/>
                    <a:pt x="419" y="75"/>
                    <a:pt x="419" y="75"/>
                  </a:cubicBezTo>
                  <a:cubicBezTo>
                    <a:pt x="419" y="75"/>
                    <a:pt x="420" y="80"/>
                    <a:pt x="420" y="80"/>
                  </a:cubicBezTo>
                  <a:cubicBezTo>
                    <a:pt x="421" y="80"/>
                    <a:pt x="431" y="143"/>
                    <a:pt x="431" y="143"/>
                  </a:cubicBezTo>
                  <a:cubicBezTo>
                    <a:pt x="431" y="145"/>
                    <a:pt x="431" y="146"/>
                    <a:pt x="430" y="147"/>
                  </a:cubicBezTo>
                  <a:cubicBezTo>
                    <a:pt x="430" y="148"/>
                    <a:pt x="431" y="150"/>
                    <a:pt x="431" y="150"/>
                  </a:cubicBezTo>
                  <a:cubicBezTo>
                    <a:pt x="432" y="150"/>
                    <a:pt x="448" y="141"/>
                    <a:pt x="448" y="141"/>
                  </a:cubicBezTo>
                  <a:cubicBezTo>
                    <a:pt x="449" y="141"/>
                    <a:pt x="449" y="141"/>
                    <a:pt x="449" y="141"/>
                  </a:cubicBezTo>
                  <a:cubicBezTo>
                    <a:pt x="448" y="139"/>
                    <a:pt x="448" y="139"/>
                    <a:pt x="448" y="139"/>
                  </a:cubicBezTo>
                  <a:cubicBezTo>
                    <a:pt x="445" y="139"/>
                    <a:pt x="444" y="139"/>
                    <a:pt x="444" y="138"/>
                  </a:cubicBezTo>
                  <a:cubicBezTo>
                    <a:pt x="444" y="138"/>
                    <a:pt x="443" y="135"/>
                    <a:pt x="443" y="135"/>
                  </a:cubicBezTo>
                  <a:cubicBezTo>
                    <a:pt x="443" y="135"/>
                    <a:pt x="441" y="123"/>
                    <a:pt x="441" y="123"/>
                  </a:cubicBezTo>
                  <a:cubicBezTo>
                    <a:pt x="441" y="124"/>
                    <a:pt x="463" y="112"/>
                    <a:pt x="463" y="112"/>
                  </a:cubicBezTo>
                  <a:cubicBezTo>
                    <a:pt x="463" y="113"/>
                    <a:pt x="472" y="121"/>
                    <a:pt x="472" y="121"/>
                  </a:cubicBezTo>
                  <a:cubicBezTo>
                    <a:pt x="473" y="121"/>
                    <a:pt x="474" y="123"/>
                    <a:pt x="474" y="123"/>
                  </a:cubicBezTo>
                  <a:cubicBezTo>
                    <a:pt x="474" y="123"/>
                    <a:pt x="474" y="123"/>
                    <a:pt x="474" y="123"/>
                  </a:cubicBezTo>
                  <a:cubicBezTo>
                    <a:pt x="474" y="123"/>
                    <a:pt x="474" y="124"/>
                    <a:pt x="473" y="124"/>
                  </a:cubicBezTo>
                  <a:cubicBezTo>
                    <a:pt x="473" y="125"/>
                    <a:pt x="473" y="125"/>
                    <a:pt x="473" y="125"/>
                  </a:cubicBezTo>
                  <a:cubicBezTo>
                    <a:pt x="473" y="126"/>
                    <a:pt x="473" y="127"/>
                    <a:pt x="473" y="127"/>
                  </a:cubicBezTo>
                  <a:cubicBezTo>
                    <a:pt x="474" y="128"/>
                    <a:pt x="492" y="119"/>
                    <a:pt x="492" y="119"/>
                  </a:cubicBezTo>
                  <a:cubicBezTo>
                    <a:pt x="492" y="117"/>
                    <a:pt x="491" y="116"/>
                    <a:pt x="491" y="116"/>
                  </a:cubicBezTo>
                  <a:cubicBezTo>
                    <a:pt x="489" y="116"/>
                    <a:pt x="488" y="116"/>
                    <a:pt x="487" y="114"/>
                  </a:cubicBezTo>
                  <a:moveTo>
                    <a:pt x="1361" y="254"/>
                  </a:moveTo>
                  <a:cubicBezTo>
                    <a:pt x="1360" y="253"/>
                    <a:pt x="1358" y="254"/>
                    <a:pt x="1358" y="254"/>
                  </a:cubicBezTo>
                  <a:cubicBezTo>
                    <a:pt x="1358" y="256"/>
                    <a:pt x="1357" y="257"/>
                    <a:pt x="1354" y="258"/>
                  </a:cubicBezTo>
                  <a:cubicBezTo>
                    <a:pt x="1354" y="258"/>
                    <a:pt x="1323" y="266"/>
                    <a:pt x="1322" y="266"/>
                  </a:cubicBezTo>
                  <a:cubicBezTo>
                    <a:pt x="1322" y="266"/>
                    <a:pt x="1323" y="266"/>
                    <a:pt x="1323" y="266"/>
                  </a:cubicBezTo>
                  <a:cubicBezTo>
                    <a:pt x="1323" y="263"/>
                    <a:pt x="1319" y="249"/>
                    <a:pt x="1318" y="247"/>
                  </a:cubicBezTo>
                  <a:cubicBezTo>
                    <a:pt x="1320" y="247"/>
                    <a:pt x="1335" y="243"/>
                    <a:pt x="1335" y="243"/>
                  </a:cubicBezTo>
                  <a:cubicBezTo>
                    <a:pt x="1339" y="242"/>
                    <a:pt x="1339" y="242"/>
                    <a:pt x="1340" y="244"/>
                  </a:cubicBezTo>
                  <a:cubicBezTo>
                    <a:pt x="1340" y="244"/>
                    <a:pt x="1342" y="243"/>
                    <a:pt x="1342" y="243"/>
                  </a:cubicBezTo>
                  <a:cubicBezTo>
                    <a:pt x="1343" y="243"/>
                    <a:pt x="1339" y="226"/>
                    <a:pt x="1339" y="226"/>
                  </a:cubicBezTo>
                  <a:cubicBezTo>
                    <a:pt x="1338" y="226"/>
                    <a:pt x="1336" y="226"/>
                    <a:pt x="1336" y="226"/>
                  </a:cubicBezTo>
                  <a:cubicBezTo>
                    <a:pt x="1335" y="228"/>
                    <a:pt x="1335" y="229"/>
                    <a:pt x="1332" y="230"/>
                  </a:cubicBezTo>
                  <a:cubicBezTo>
                    <a:pt x="1332" y="230"/>
                    <a:pt x="1314" y="234"/>
                    <a:pt x="1314" y="234"/>
                  </a:cubicBezTo>
                  <a:cubicBezTo>
                    <a:pt x="1314" y="234"/>
                    <a:pt x="1314" y="234"/>
                    <a:pt x="1314" y="234"/>
                  </a:cubicBezTo>
                  <a:cubicBezTo>
                    <a:pt x="1314" y="232"/>
                    <a:pt x="1311" y="217"/>
                    <a:pt x="1311" y="217"/>
                  </a:cubicBezTo>
                  <a:cubicBezTo>
                    <a:pt x="1311" y="218"/>
                    <a:pt x="1340" y="210"/>
                    <a:pt x="1340" y="210"/>
                  </a:cubicBezTo>
                  <a:cubicBezTo>
                    <a:pt x="1343" y="210"/>
                    <a:pt x="1344" y="210"/>
                    <a:pt x="1344" y="211"/>
                  </a:cubicBezTo>
                  <a:cubicBezTo>
                    <a:pt x="1345" y="211"/>
                    <a:pt x="1347" y="211"/>
                    <a:pt x="1347" y="211"/>
                  </a:cubicBezTo>
                  <a:cubicBezTo>
                    <a:pt x="1347" y="210"/>
                    <a:pt x="1343" y="194"/>
                    <a:pt x="1343" y="194"/>
                  </a:cubicBezTo>
                  <a:cubicBezTo>
                    <a:pt x="1342" y="193"/>
                    <a:pt x="1340" y="194"/>
                    <a:pt x="1340" y="194"/>
                  </a:cubicBezTo>
                  <a:cubicBezTo>
                    <a:pt x="1340" y="196"/>
                    <a:pt x="1340" y="196"/>
                    <a:pt x="1336" y="197"/>
                  </a:cubicBezTo>
                  <a:cubicBezTo>
                    <a:pt x="1288" y="210"/>
                    <a:pt x="1288" y="210"/>
                    <a:pt x="1288" y="210"/>
                  </a:cubicBezTo>
                  <a:cubicBezTo>
                    <a:pt x="1288" y="211"/>
                    <a:pt x="1288" y="213"/>
                    <a:pt x="1288" y="213"/>
                  </a:cubicBezTo>
                  <a:cubicBezTo>
                    <a:pt x="1293" y="213"/>
                    <a:pt x="1293" y="213"/>
                    <a:pt x="1294" y="215"/>
                  </a:cubicBezTo>
                  <a:cubicBezTo>
                    <a:pt x="1310" y="276"/>
                    <a:pt x="1310" y="276"/>
                    <a:pt x="1310" y="276"/>
                  </a:cubicBezTo>
                  <a:cubicBezTo>
                    <a:pt x="1310" y="278"/>
                    <a:pt x="1310" y="279"/>
                    <a:pt x="1307" y="280"/>
                  </a:cubicBezTo>
                  <a:cubicBezTo>
                    <a:pt x="1306" y="281"/>
                    <a:pt x="1307" y="283"/>
                    <a:pt x="1307" y="283"/>
                  </a:cubicBezTo>
                  <a:cubicBezTo>
                    <a:pt x="1308" y="284"/>
                    <a:pt x="1357" y="271"/>
                    <a:pt x="1357" y="271"/>
                  </a:cubicBezTo>
                  <a:cubicBezTo>
                    <a:pt x="1361" y="270"/>
                    <a:pt x="1361" y="270"/>
                    <a:pt x="1362" y="272"/>
                  </a:cubicBezTo>
                  <a:cubicBezTo>
                    <a:pt x="1363" y="272"/>
                    <a:pt x="1365" y="272"/>
                    <a:pt x="1365" y="272"/>
                  </a:cubicBezTo>
                  <a:cubicBezTo>
                    <a:pt x="1365" y="271"/>
                    <a:pt x="1361" y="254"/>
                    <a:pt x="1361" y="254"/>
                  </a:cubicBezTo>
                  <a:moveTo>
                    <a:pt x="1270" y="248"/>
                  </a:moveTo>
                  <a:cubicBezTo>
                    <a:pt x="1270" y="267"/>
                    <a:pt x="1264" y="273"/>
                    <a:pt x="1246" y="273"/>
                  </a:cubicBezTo>
                  <a:cubicBezTo>
                    <a:pt x="1246" y="273"/>
                    <a:pt x="1237" y="273"/>
                    <a:pt x="1237" y="273"/>
                  </a:cubicBezTo>
                  <a:cubicBezTo>
                    <a:pt x="1237" y="273"/>
                    <a:pt x="1237" y="273"/>
                    <a:pt x="1237" y="273"/>
                  </a:cubicBezTo>
                  <a:cubicBezTo>
                    <a:pt x="1238" y="273"/>
                    <a:pt x="1238" y="228"/>
                    <a:pt x="1238" y="224"/>
                  </a:cubicBezTo>
                  <a:cubicBezTo>
                    <a:pt x="1240" y="224"/>
                    <a:pt x="1246" y="224"/>
                    <a:pt x="1246" y="224"/>
                  </a:cubicBezTo>
                  <a:cubicBezTo>
                    <a:pt x="1264" y="224"/>
                    <a:pt x="1270" y="230"/>
                    <a:pt x="1270" y="248"/>
                  </a:cubicBezTo>
                  <a:close/>
                  <a:moveTo>
                    <a:pt x="1251" y="210"/>
                  </a:moveTo>
                  <a:cubicBezTo>
                    <a:pt x="1220" y="210"/>
                    <a:pt x="1220" y="210"/>
                    <a:pt x="1220" y="210"/>
                  </a:cubicBezTo>
                  <a:cubicBezTo>
                    <a:pt x="1219" y="211"/>
                    <a:pt x="1219" y="213"/>
                    <a:pt x="1219" y="213"/>
                  </a:cubicBezTo>
                  <a:cubicBezTo>
                    <a:pt x="1222" y="214"/>
                    <a:pt x="1223" y="215"/>
                    <a:pt x="1222" y="217"/>
                  </a:cubicBezTo>
                  <a:cubicBezTo>
                    <a:pt x="1222" y="217"/>
                    <a:pt x="1222" y="280"/>
                    <a:pt x="1222" y="280"/>
                  </a:cubicBezTo>
                  <a:cubicBezTo>
                    <a:pt x="1222" y="282"/>
                    <a:pt x="1222" y="283"/>
                    <a:pt x="1219" y="283"/>
                  </a:cubicBezTo>
                  <a:cubicBezTo>
                    <a:pt x="1219" y="286"/>
                    <a:pt x="1219" y="286"/>
                    <a:pt x="1219" y="286"/>
                  </a:cubicBezTo>
                  <a:cubicBezTo>
                    <a:pt x="1220" y="286"/>
                    <a:pt x="1248" y="287"/>
                    <a:pt x="1248" y="287"/>
                  </a:cubicBezTo>
                  <a:cubicBezTo>
                    <a:pt x="1260" y="287"/>
                    <a:pt x="1270" y="283"/>
                    <a:pt x="1276" y="277"/>
                  </a:cubicBezTo>
                  <a:cubicBezTo>
                    <a:pt x="1283" y="271"/>
                    <a:pt x="1286" y="261"/>
                    <a:pt x="1286" y="249"/>
                  </a:cubicBezTo>
                  <a:cubicBezTo>
                    <a:pt x="1286" y="225"/>
                    <a:pt x="1273" y="210"/>
                    <a:pt x="1251" y="210"/>
                  </a:cubicBezTo>
                  <a:moveTo>
                    <a:pt x="1194" y="207"/>
                  </a:moveTo>
                  <a:cubicBezTo>
                    <a:pt x="1197" y="209"/>
                    <a:pt x="1197" y="210"/>
                    <a:pt x="1197" y="211"/>
                  </a:cubicBezTo>
                  <a:cubicBezTo>
                    <a:pt x="1186" y="252"/>
                    <a:pt x="1186" y="252"/>
                    <a:pt x="1186" y="252"/>
                  </a:cubicBezTo>
                  <a:cubicBezTo>
                    <a:pt x="1184" y="262"/>
                    <a:pt x="1177" y="266"/>
                    <a:pt x="1168" y="263"/>
                  </a:cubicBezTo>
                  <a:cubicBezTo>
                    <a:pt x="1163" y="262"/>
                    <a:pt x="1160" y="260"/>
                    <a:pt x="1158" y="257"/>
                  </a:cubicBezTo>
                  <a:cubicBezTo>
                    <a:pt x="1156" y="254"/>
                    <a:pt x="1156" y="250"/>
                    <a:pt x="1157" y="245"/>
                  </a:cubicBezTo>
                  <a:cubicBezTo>
                    <a:pt x="1167" y="204"/>
                    <a:pt x="1167" y="204"/>
                    <a:pt x="1167" y="204"/>
                  </a:cubicBezTo>
                  <a:cubicBezTo>
                    <a:pt x="1168" y="202"/>
                    <a:pt x="1168" y="202"/>
                    <a:pt x="1171" y="202"/>
                  </a:cubicBezTo>
                  <a:cubicBezTo>
                    <a:pt x="1171" y="201"/>
                    <a:pt x="1172" y="199"/>
                    <a:pt x="1172" y="199"/>
                  </a:cubicBezTo>
                  <a:cubicBezTo>
                    <a:pt x="1171" y="199"/>
                    <a:pt x="1150" y="193"/>
                    <a:pt x="1150" y="193"/>
                  </a:cubicBezTo>
                  <a:cubicBezTo>
                    <a:pt x="1149" y="193"/>
                    <a:pt x="1149" y="193"/>
                    <a:pt x="1149" y="193"/>
                  </a:cubicBezTo>
                  <a:cubicBezTo>
                    <a:pt x="1149" y="194"/>
                    <a:pt x="1149" y="194"/>
                    <a:pt x="1149" y="194"/>
                  </a:cubicBezTo>
                  <a:cubicBezTo>
                    <a:pt x="1149" y="196"/>
                    <a:pt x="1149" y="196"/>
                    <a:pt x="1149" y="196"/>
                  </a:cubicBezTo>
                  <a:cubicBezTo>
                    <a:pt x="1152" y="198"/>
                    <a:pt x="1152" y="199"/>
                    <a:pt x="1152" y="200"/>
                  </a:cubicBezTo>
                  <a:cubicBezTo>
                    <a:pt x="1142" y="241"/>
                    <a:pt x="1142" y="241"/>
                    <a:pt x="1142" y="241"/>
                  </a:cubicBezTo>
                  <a:cubicBezTo>
                    <a:pt x="1137" y="260"/>
                    <a:pt x="1145" y="272"/>
                    <a:pt x="1164" y="276"/>
                  </a:cubicBezTo>
                  <a:cubicBezTo>
                    <a:pt x="1174" y="279"/>
                    <a:pt x="1182" y="278"/>
                    <a:pt x="1189" y="274"/>
                  </a:cubicBezTo>
                  <a:cubicBezTo>
                    <a:pt x="1194" y="271"/>
                    <a:pt x="1198" y="265"/>
                    <a:pt x="1201" y="256"/>
                  </a:cubicBezTo>
                  <a:cubicBezTo>
                    <a:pt x="1211" y="215"/>
                    <a:pt x="1211" y="215"/>
                    <a:pt x="1211" y="215"/>
                  </a:cubicBezTo>
                  <a:cubicBezTo>
                    <a:pt x="1211" y="213"/>
                    <a:pt x="1212" y="213"/>
                    <a:pt x="1214" y="213"/>
                  </a:cubicBezTo>
                  <a:cubicBezTo>
                    <a:pt x="1215" y="212"/>
                    <a:pt x="1216" y="210"/>
                    <a:pt x="1216" y="210"/>
                  </a:cubicBezTo>
                  <a:cubicBezTo>
                    <a:pt x="1215" y="209"/>
                    <a:pt x="1196" y="205"/>
                    <a:pt x="1196" y="205"/>
                  </a:cubicBezTo>
                  <a:cubicBezTo>
                    <a:pt x="1195" y="205"/>
                    <a:pt x="1194" y="207"/>
                    <a:pt x="1194" y="207"/>
                  </a:cubicBezTo>
                  <a:moveTo>
                    <a:pt x="1114" y="197"/>
                  </a:moveTo>
                  <a:cubicBezTo>
                    <a:pt x="1113" y="202"/>
                    <a:pt x="1110" y="225"/>
                    <a:pt x="1110" y="225"/>
                  </a:cubicBezTo>
                  <a:cubicBezTo>
                    <a:pt x="1109" y="225"/>
                    <a:pt x="1109" y="225"/>
                    <a:pt x="1109" y="225"/>
                  </a:cubicBezTo>
                  <a:cubicBezTo>
                    <a:pt x="1108" y="224"/>
                    <a:pt x="1097" y="219"/>
                    <a:pt x="1095" y="217"/>
                  </a:cubicBezTo>
                  <a:cubicBezTo>
                    <a:pt x="1096" y="216"/>
                    <a:pt x="1112" y="198"/>
                    <a:pt x="1115" y="196"/>
                  </a:cubicBezTo>
                  <a:lnTo>
                    <a:pt x="1114" y="197"/>
                  </a:lnTo>
                  <a:close/>
                  <a:moveTo>
                    <a:pt x="1110" y="177"/>
                  </a:moveTo>
                  <a:cubicBezTo>
                    <a:pt x="1112" y="179"/>
                    <a:pt x="1112" y="180"/>
                    <a:pt x="1112" y="180"/>
                  </a:cubicBezTo>
                  <a:cubicBezTo>
                    <a:pt x="1109" y="183"/>
                    <a:pt x="1109" y="183"/>
                    <a:pt x="1109" y="183"/>
                  </a:cubicBezTo>
                  <a:cubicBezTo>
                    <a:pt x="1109" y="184"/>
                    <a:pt x="1064" y="230"/>
                    <a:pt x="1064" y="230"/>
                  </a:cubicBezTo>
                  <a:cubicBezTo>
                    <a:pt x="1063" y="231"/>
                    <a:pt x="1062" y="232"/>
                    <a:pt x="1061" y="231"/>
                  </a:cubicBezTo>
                  <a:cubicBezTo>
                    <a:pt x="1060" y="232"/>
                    <a:pt x="1059" y="234"/>
                    <a:pt x="1059" y="234"/>
                  </a:cubicBezTo>
                  <a:cubicBezTo>
                    <a:pt x="1059" y="235"/>
                    <a:pt x="1076" y="243"/>
                    <a:pt x="1076" y="243"/>
                  </a:cubicBezTo>
                  <a:cubicBezTo>
                    <a:pt x="1077" y="243"/>
                    <a:pt x="1077" y="243"/>
                    <a:pt x="1077" y="243"/>
                  </a:cubicBezTo>
                  <a:cubicBezTo>
                    <a:pt x="1078" y="240"/>
                    <a:pt x="1078" y="240"/>
                    <a:pt x="1078" y="240"/>
                  </a:cubicBezTo>
                  <a:cubicBezTo>
                    <a:pt x="1077" y="239"/>
                    <a:pt x="1076" y="238"/>
                    <a:pt x="1076" y="238"/>
                  </a:cubicBezTo>
                  <a:cubicBezTo>
                    <a:pt x="1076" y="237"/>
                    <a:pt x="1076" y="237"/>
                    <a:pt x="1076" y="237"/>
                  </a:cubicBezTo>
                  <a:cubicBezTo>
                    <a:pt x="1078" y="235"/>
                    <a:pt x="1078" y="235"/>
                    <a:pt x="1078" y="235"/>
                  </a:cubicBezTo>
                  <a:cubicBezTo>
                    <a:pt x="1078" y="235"/>
                    <a:pt x="1086" y="226"/>
                    <a:pt x="1087" y="226"/>
                  </a:cubicBezTo>
                  <a:cubicBezTo>
                    <a:pt x="1087" y="226"/>
                    <a:pt x="1109" y="237"/>
                    <a:pt x="1109" y="237"/>
                  </a:cubicBezTo>
                  <a:cubicBezTo>
                    <a:pt x="1108" y="237"/>
                    <a:pt x="1107" y="250"/>
                    <a:pt x="1107" y="250"/>
                  </a:cubicBezTo>
                  <a:cubicBezTo>
                    <a:pt x="1107" y="250"/>
                    <a:pt x="1107" y="252"/>
                    <a:pt x="1107" y="252"/>
                  </a:cubicBezTo>
                  <a:cubicBezTo>
                    <a:pt x="1106" y="252"/>
                    <a:pt x="1106" y="253"/>
                    <a:pt x="1104" y="252"/>
                  </a:cubicBezTo>
                  <a:cubicBezTo>
                    <a:pt x="1104" y="252"/>
                    <a:pt x="1103" y="254"/>
                    <a:pt x="1103" y="254"/>
                  </a:cubicBezTo>
                  <a:cubicBezTo>
                    <a:pt x="1103" y="255"/>
                    <a:pt x="1121" y="263"/>
                    <a:pt x="1121" y="263"/>
                  </a:cubicBezTo>
                  <a:cubicBezTo>
                    <a:pt x="1122" y="263"/>
                    <a:pt x="1122" y="261"/>
                    <a:pt x="1122" y="261"/>
                  </a:cubicBezTo>
                  <a:cubicBezTo>
                    <a:pt x="1121" y="260"/>
                    <a:pt x="1121" y="259"/>
                    <a:pt x="1121" y="257"/>
                  </a:cubicBezTo>
                  <a:cubicBezTo>
                    <a:pt x="1128" y="194"/>
                    <a:pt x="1128" y="194"/>
                    <a:pt x="1128" y="194"/>
                  </a:cubicBezTo>
                  <a:cubicBezTo>
                    <a:pt x="1129" y="189"/>
                    <a:pt x="1129" y="189"/>
                    <a:pt x="1129" y="189"/>
                  </a:cubicBezTo>
                  <a:cubicBezTo>
                    <a:pt x="1129" y="188"/>
                    <a:pt x="1130" y="187"/>
                    <a:pt x="1132" y="188"/>
                  </a:cubicBezTo>
                  <a:cubicBezTo>
                    <a:pt x="1133" y="188"/>
                    <a:pt x="1133" y="186"/>
                    <a:pt x="1133" y="186"/>
                  </a:cubicBezTo>
                  <a:cubicBezTo>
                    <a:pt x="1133" y="185"/>
                    <a:pt x="1112" y="175"/>
                    <a:pt x="1112" y="175"/>
                  </a:cubicBezTo>
                  <a:cubicBezTo>
                    <a:pt x="1111" y="175"/>
                    <a:pt x="1110" y="177"/>
                    <a:pt x="1110" y="177"/>
                  </a:cubicBezTo>
                  <a:moveTo>
                    <a:pt x="1058" y="213"/>
                  </a:moveTo>
                  <a:cubicBezTo>
                    <a:pt x="1056" y="215"/>
                    <a:pt x="1055" y="215"/>
                    <a:pt x="1053" y="213"/>
                  </a:cubicBezTo>
                  <a:cubicBezTo>
                    <a:pt x="1053" y="213"/>
                    <a:pt x="1026" y="196"/>
                    <a:pt x="1026" y="196"/>
                  </a:cubicBezTo>
                  <a:cubicBezTo>
                    <a:pt x="1027" y="196"/>
                    <a:pt x="1058" y="149"/>
                    <a:pt x="1058" y="149"/>
                  </a:cubicBezTo>
                  <a:cubicBezTo>
                    <a:pt x="1059" y="148"/>
                    <a:pt x="1060" y="147"/>
                    <a:pt x="1063" y="149"/>
                  </a:cubicBezTo>
                  <a:cubicBezTo>
                    <a:pt x="1064" y="149"/>
                    <a:pt x="1065" y="147"/>
                    <a:pt x="1065" y="147"/>
                  </a:cubicBezTo>
                  <a:cubicBezTo>
                    <a:pt x="1065" y="146"/>
                    <a:pt x="1045" y="133"/>
                    <a:pt x="1045" y="133"/>
                  </a:cubicBezTo>
                  <a:cubicBezTo>
                    <a:pt x="1044" y="133"/>
                    <a:pt x="1043" y="135"/>
                    <a:pt x="1043" y="135"/>
                  </a:cubicBezTo>
                  <a:cubicBezTo>
                    <a:pt x="1046" y="138"/>
                    <a:pt x="1046" y="139"/>
                    <a:pt x="1045" y="141"/>
                  </a:cubicBezTo>
                  <a:cubicBezTo>
                    <a:pt x="1010" y="194"/>
                    <a:pt x="1010" y="194"/>
                    <a:pt x="1010" y="194"/>
                  </a:cubicBezTo>
                  <a:cubicBezTo>
                    <a:pt x="1009" y="195"/>
                    <a:pt x="1008" y="196"/>
                    <a:pt x="1006" y="194"/>
                  </a:cubicBezTo>
                  <a:cubicBezTo>
                    <a:pt x="1005" y="194"/>
                    <a:pt x="1004" y="196"/>
                    <a:pt x="1004" y="196"/>
                  </a:cubicBezTo>
                  <a:cubicBezTo>
                    <a:pt x="1004" y="197"/>
                    <a:pt x="1045" y="224"/>
                    <a:pt x="1045" y="224"/>
                  </a:cubicBezTo>
                  <a:cubicBezTo>
                    <a:pt x="1048" y="226"/>
                    <a:pt x="1048" y="227"/>
                    <a:pt x="1048" y="228"/>
                  </a:cubicBezTo>
                  <a:cubicBezTo>
                    <a:pt x="1048" y="229"/>
                    <a:pt x="1049" y="230"/>
                    <a:pt x="1049" y="230"/>
                  </a:cubicBezTo>
                  <a:cubicBezTo>
                    <a:pt x="1051" y="230"/>
                    <a:pt x="1060" y="215"/>
                    <a:pt x="1060" y="215"/>
                  </a:cubicBezTo>
                  <a:cubicBezTo>
                    <a:pt x="1060" y="214"/>
                    <a:pt x="1058" y="213"/>
                    <a:pt x="1058" y="213"/>
                  </a:cubicBezTo>
                  <a:moveTo>
                    <a:pt x="969" y="167"/>
                  </a:moveTo>
                  <a:cubicBezTo>
                    <a:pt x="1004" y="112"/>
                    <a:pt x="1004" y="112"/>
                    <a:pt x="1004" y="112"/>
                  </a:cubicBezTo>
                  <a:cubicBezTo>
                    <a:pt x="1005" y="111"/>
                    <a:pt x="1005" y="110"/>
                    <a:pt x="1007" y="111"/>
                  </a:cubicBezTo>
                  <a:cubicBezTo>
                    <a:pt x="1008" y="111"/>
                    <a:pt x="1009" y="109"/>
                    <a:pt x="1009" y="109"/>
                  </a:cubicBezTo>
                  <a:cubicBezTo>
                    <a:pt x="1009" y="108"/>
                    <a:pt x="988" y="95"/>
                    <a:pt x="988" y="95"/>
                  </a:cubicBezTo>
                  <a:cubicBezTo>
                    <a:pt x="987" y="95"/>
                    <a:pt x="986" y="97"/>
                    <a:pt x="986" y="97"/>
                  </a:cubicBezTo>
                  <a:cubicBezTo>
                    <a:pt x="986" y="98"/>
                    <a:pt x="987" y="99"/>
                    <a:pt x="987" y="99"/>
                  </a:cubicBezTo>
                  <a:cubicBezTo>
                    <a:pt x="987" y="100"/>
                    <a:pt x="987" y="100"/>
                    <a:pt x="986" y="100"/>
                  </a:cubicBezTo>
                  <a:cubicBezTo>
                    <a:pt x="986" y="101"/>
                    <a:pt x="978" y="106"/>
                    <a:pt x="970" y="112"/>
                  </a:cubicBezTo>
                  <a:cubicBezTo>
                    <a:pt x="970" y="112"/>
                    <a:pt x="953" y="124"/>
                    <a:pt x="950" y="126"/>
                  </a:cubicBezTo>
                  <a:cubicBezTo>
                    <a:pt x="950" y="126"/>
                    <a:pt x="950" y="125"/>
                    <a:pt x="951" y="125"/>
                  </a:cubicBezTo>
                  <a:cubicBezTo>
                    <a:pt x="952" y="121"/>
                    <a:pt x="954" y="108"/>
                    <a:pt x="954" y="108"/>
                  </a:cubicBezTo>
                  <a:cubicBezTo>
                    <a:pt x="956" y="98"/>
                    <a:pt x="958" y="84"/>
                    <a:pt x="959" y="83"/>
                  </a:cubicBezTo>
                  <a:cubicBezTo>
                    <a:pt x="959" y="82"/>
                    <a:pt x="959" y="82"/>
                    <a:pt x="961" y="82"/>
                  </a:cubicBezTo>
                  <a:cubicBezTo>
                    <a:pt x="962" y="82"/>
                    <a:pt x="963" y="80"/>
                    <a:pt x="963" y="80"/>
                  </a:cubicBezTo>
                  <a:cubicBezTo>
                    <a:pt x="963" y="79"/>
                    <a:pt x="941" y="66"/>
                    <a:pt x="941" y="66"/>
                  </a:cubicBezTo>
                  <a:cubicBezTo>
                    <a:pt x="940" y="66"/>
                    <a:pt x="939" y="68"/>
                    <a:pt x="939" y="68"/>
                  </a:cubicBezTo>
                  <a:cubicBezTo>
                    <a:pt x="941" y="70"/>
                    <a:pt x="941" y="71"/>
                    <a:pt x="940" y="72"/>
                  </a:cubicBezTo>
                  <a:cubicBezTo>
                    <a:pt x="906" y="127"/>
                    <a:pt x="906" y="127"/>
                    <a:pt x="906" y="127"/>
                  </a:cubicBezTo>
                  <a:cubicBezTo>
                    <a:pt x="905" y="128"/>
                    <a:pt x="904" y="128"/>
                    <a:pt x="903" y="128"/>
                  </a:cubicBezTo>
                  <a:cubicBezTo>
                    <a:pt x="902" y="128"/>
                    <a:pt x="901" y="130"/>
                    <a:pt x="901" y="130"/>
                  </a:cubicBezTo>
                  <a:cubicBezTo>
                    <a:pt x="901" y="131"/>
                    <a:pt x="917" y="141"/>
                    <a:pt x="917" y="141"/>
                  </a:cubicBezTo>
                  <a:cubicBezTo>
                    <a:pt x="918" y="141"/>
                    <a:pt x="918" y="141"/>
                    <a:pt x="918" y="141"/>
                  </a:cubicBezTo>
                  <a:cubicBezTo>
                    <a:pt x="919" y="139"/>
                    <a:pt x="919" y="139"/>
                    <a:pt x="919" y="139"/>
                  </a:cubicBezTo>
                  <a:cubicBezTo>
                    <a:pt x="918" y="138"/>
                    <a:pt x="918" y="137"/>
                    <a:pt x="918" y="136"/>
                  </a:cubicBezTo>
                  <a:cubicBezTo>
                    <a:pt x="918" y="136"/>
                    <a:pt x="918" y="135"/>
                    <a:pt x="918" y="135"/>
                  </a:cubicBezTo>
                  <a:cubicBezTo>
                    <a:pt x="918" y="135"/>
                    <a:pt x="942" y="97"/>
                    <a:pt x="945" y="92"/>
                  </a:cubicBezTo>
                  <a:cubicBezTo>
                    <a:pt x="945" y="92"/>
                    <a:pt x="945" y="93"/>
                    <a:pt x="945" y="93"/>
                  </a:cubicBezTo>
                  <a:cubicBezTo>
                    <a:pt x="942" y="101"/>
                    <a:pt x="936" y="129"/>
                    <a:pt x="936" y="129"/>
                  </a:cubicBezTo>
                  <a:cubicBezTo>
                    <a:pt x="933" y="150"/>
                    <a:pt x="933" y="150"/>
                    <a:pt x="933" y="150"/>
                  </a:cubicBezTo>
                  <a:cubicBezTo>
                    <a:pt x="933" y="151"/>
                    <a:pt x="935" y="152"/>
                    <a:pt x="935" y="152"/>
                  </a:cubicBezTo>
                  <a:cubicBezTo>
                    <a:pt x="936" y="152"/>
                    <a:pt x="955" y="139"/>
                    <a:pt x="955" y="139"/>
                  </a:cubicBezTo>
                  <a:cubicBezTo>
                    <a:pt x="955" y="139"/>
                    <a:pt x="980" y="119"/>
                    <a:pt x="985" y="116"/>
                  </a:cubicBezTo>
                  <a:cubicBezTo>
                    <a:pt x="984" y="118"/>
                    <a:pt x="984" y="118"/>
                    <a:pt x="984" y="118"/>
                  </a:cubicBezTo>
                  <a:cubicBezTo>
                    <a:pt x="977" y="127"/>
                    <a:pt x="957" y="159"/>
                    <a:pt x="957" y="159"/>
                  </a:cubicBezTo>
                  <a:cubicBezTo>
                    <a:pt x="956" y="160"/>
                    <a:pt x="956" y="161"/>
                    <a:pt x="954" y="160"/>
                  </a:cubicBezTo>
                  <a:cubicBezTo>
                    <a:pt x="953" y="160"/>
                    <a:pt x="952" y="161"/>
                    <a:pt x="952" y="161"/>
                  </a:cubicBezTo>
                  <a:cubicBezTo>
                    <a:pt x="952" y="163"/>
                    <a:pt x="969" y="173"/>
                    <a:pt x="969" y="173"/>
                  </a:cubicBezTo>
                  <a:cubicBezTo>
                    <a:pt x="970" y="173"/>
                    <a:pt x="971" y="171"/>
                    <a:pt x="971" y="171"/>
                  </a:cubicBezTo>
                  <a:cubicBezTo>
                    <a:pt x="969" y="169"/>
                    <a:pt x="969" y="168"/>
                    <a:pt x="969" y="167"/>
                  </a:cubicBezTo>
                  <a:moveTo>
                    <a:pt x="890" y="64"/>
                  </a:moveTo>
                  <a:cubicBezTo>
                    <a:pt x="889" y="69"/>
                    <a:pt x="887" y="92"/>
                    <a:pt x="887" y="93"/>
                  </a:cubicBezTo>
                  <a:cubicBezTo>
                    <a:pt x="886" y="93"/>
                    <a:pt x="886" y="93"/>
                    <a:pt x="886" y="93"/>
                  </a:cubicBezTo>
                  <a:cubicBezTo>
                    <a:pt x="884" y="91"/>
                    <a:pt x="874" y="86"/>
                    <a:pt x="871" y="85"/>
                  </a:cubicBezTo>
                  <a:cubicBezTo>
                    <a:pt x="873" y="84"/>
                    <a:pt x="888" y="65"/>
                    <a:pt x="890" y="63"/>
                  </a:cubicBezTo>
                  <a:lnTo>
                    <a:pt x="890" y="64"/>
                  </a:lnTo>
                  <a:close/>
                  <a:moveTo>
                    <a:pt x="899" y="124"/>
                  </a:moveTo>
                  <a:cubicBezTo>
                    <a:pt x="904" y="59"/>
                    <a:pt x="904" y="59"/>
                    <a:pt x="904" y="59"/>
                  </a:cubicBezTo>
                  <a:cubicBezTo>
                    <a:pt x="904" y="55"/>
                    <a:pt x="904" y="55"/>
                    <a:pt x="904" y="55"/>
                  </a:cubicBezTo>
                  <a:cubicBezTo>
                    <a:pt x="905" y="55"/>
                    <a:pt x="905" y="54"/>
                    <a:pt x="907" y="55"/>
                  </a:cubicBezTo>
                  <a:cubicBezTo>
                    <a:pt x="908" y="54"/>
                    <a:pt x="909" y="52"/>
                    <a:pt x="909" y="52"/>
                  </a:cubicBezTo>
                  <a:cubicBezTo>
                    <a:pt x="908" y="51"/>
                    <a:pt x="887" y="42"/>
                    <a:pt x="887" y="42"/>
                  </a:cubicBezTo>
                  <a:cubicBezTo>
                    <a:pt x="886" y="43"/>
                    <a:pt x="885" y="44"/>
                    <a:pt x="885" y="44"/>
                  </a:cubicBezTo>
                  <a:cubicBezTo>
                    <a:pt x="887" y="46"/>
                    <a:pt x="887" y="47"/>
                    <a:pt x="887" y="47"/>
                  </a:cubicBezTo>
                  <a:cubicBezTo>
                    <a:pt x="887" y="47"/>
                    <a:pt x="887" y="47"/>
                    <a:pt x="887" y="47"/>
                  </a:cubicBezTo>
                  <a:cubicBezTo>
                    <a:pt x="884" y="51"/>
                    <a:pt x="884" y="51"/>
                    <a:pt x="884" y="51"/>
                  </a:cubicBezTo>
                  <a:cubicBezTo>
                    <a:pt x="884" y="51"/>
                    <a:pt x="841" y="99"/>
                    <a:pt x="841" y="99"/>
                  </a:cubicBezTo>
                  <a:cubicBezTo>
                    <a:pt x="840" y="100"/>
                    <a:pt x="839" y="101"/>
                    <a:pt x="838" y="101"/>
                  </a:cubicBezTo>
                  <a:cubicBezTo>
                    <a:pt x="837" y="101"/>
                    <a:pt x="836" y="103"/>
                    <a:pt x="836" y="103"/>
                  </a:cubicBezTo>
                  <a:cubicBezTo>
                    <a:pt x="837" y="104"/>
                    <a:pt x="854" y="111"/>
                    <a:pt x="854" y="111"/>
                  </a:cubicBezTo>
                  <a:cubicBezTo>
                    <a:pt x="855" y="112"/>
                    <a:pt x="855" y="112"/>
                    <a:pt x="855" y="112"/>
                  </a:cubicBezTo>
                  <a:cubicBezTo>
                    <a:pt x="856" y="109"/>
                    <a:pt x="856" y="109"/>
                    <a:pt x="856" y="109"/>
                  </a:cubicBezTo>
                  <a:cubicBezTo>
                    <a:pt x="854" y="108"/>
                    <a:pt x="854" y="107"/>
                    <a:pt x="854" y="106"/>
                  </a:cubicBezTo>
                  <a:cubicBezTo>
                    <a:pt x="854" y="106"/>
                    <a:pt x="854" y="105"/>
                    <a:pt x="854" y="105"/>
                  </a:cubicBezTo>
                  <a:cubicBezTo>
                    <a:pt x="855" y="103"/>
                    <a:pt x="855" y="103"/>
                    <a:pt x="855" y="103"/>
                  </a:cubicBezTo>
                  <a:cubicBezTo>
                    <a:pt x="855" y="103"/>
                    <a:pt x="864" y="94"/>
                    <a:pt x="864" y="94"/>
                  </a:cubicBezTo>
                  <a:cubicBezTo>
                    <a:pt x="864" y="95"/>
                    <a:pt x="886" y="104"/>
                    <a:pt x="886" y="104"/>
                  </a:cubicBezTo>
                  <a:cubicBezTo>
                    <a:pt x="886" y="104"/>
                    <a:pt x="885" y="117"/>
                    <a:pt x="885" y="117"/>
                  </a:cubicBezTo>
                  <a:cubicBezTo>
                    <a:pt x="885" y="117"/>
                    <a:pt x="885" y="120"/>
                    <a:pt x="885" y="120"/>
                  </a:cubicBezTo>
                  <a:cubicBezTo>
                    <a:pt x="884" y="120"/>
                    <a:pt x="884" y="120"/>
                    <a:pt x="882" y="120"/>
                  </a:cubicBezTo>
                  <a:cubicBezTo>
                    <a:pt x="882" y="120"/>
                    <a:pt x="881" y="122"/>
                    <a:pt x="881" y="122"/>
                  </a:cubicBezTo>
                  <a:cubicBezTo>
                    <a:pt x="881" y="123"/>
                    <a:pt x="899" y="130"/>
                    <a:pt x="899" y="130"/>
                  </a:cubicBezTo>
                  <a:cubicBezTo>
                    <a:pt x="900" y="130"/>
                    <a:pt x="901" y="128"/>
                    <a:pt x="901" y="128"/>
                  </a:cubicBezTo>
                  <a:cubicBezTo>
                    <a:pt x="900" y="127"/>
                    <a:pt x="899" y="126"/>
                    <a:pt x="899" y="124"/>
                  </a:cubicBezTo>
                  <a:moveTo>
                    <a:pt x="840" y="97"/>
                  </a:moveTo>
                  <a:cubicBezTo>
                    <a:pt x="841" y="97"/>
                    <a:pt x="842" y="96"/>
                    <a:pt x="842" y="96"/>
                  </a:cubicBezTo>
                  <a:cubicBezTo>
                    <a:pt x="843" y="95"/>
                    <a:pt x="835" y="77"/>
                    <a:pt x="835" y="77"/>
                  </a:cubicBezTo>
                  <a:cubicBezTo>
                    <a:pt x="834" y="77"/>
                    <a:pt x="833" y="77"/>
                    <a:pt x="833" y="77"/>
                  </a:cubicBezTo>
                  <a:cubicBezTo>
                    <a:pt x="832" y="78"/>
                    <a:pt x="832" y="80"/>
                    <a:pt x="832" y="80"/>
                  </a:cubicBezTo>
                  <a:cubicBezTo>
                    <a:pt x="832" y="80"/>
                    <a:pt x="828" y="84"/>
                    <a:pt x="828" y="84"/>
                  </a:cubicBezTo>
                  <a:cubicBezTo>
                    <a:pt x="825" y="86"/>
                    <a:pt x="820" y="86"/>
                    <a:pt x="815" y="85"/>
                  </a:cubicBezTo>
                  <a:cubicBezTo>
                    <a:pt x="804" y="82"/>
                    <a:pt x="798" y="70"/>
                    <a:pt x="802" y="56"/>
                  </a:cubicBezTo>
                  <a:cubicBezTo>
                    <a:pt x="805" y="46"/>
                    <a:pt x="809" y="40"/>
                    <a:pt x="814" y="37"/>
                  </a:cubicBezTo>
                  <a:cubicBezTo>
                    <a:pt x="818" y="35"/>
                    <a:pt x="823" y="34"/>
                    <a:pt x="829" y="36"/>
                  </a:cubicBezTo>
                  <a:cubicBezTo>
                    <a:pt x="834" y="37"/>
                    <a:pt x="837" y="40"/>
                    <a:pt x="839" y="43"/>
                  </a:cubicBezTo>
                  <a:cubicBezTo>
                    <a:pt x="840" y="49"/>
                    <a:pt x="840" y="49"/>
                    <a:pt x="840" y="49"/>
                  </a:cubicBezTo>
                  <a:cubicBezTo>
                    <a:pt x="840" y="50"/>
                    <a:pt x="840" y="50"/>
                    <a:pt x="840" y="50"/>
                  </a:cubicBezTo>
                  <a:cubicBezTo>
                    <a:pt x="841" y="51"/>
                    <a:pt x="841" y="51"/>
                    <a:pt x="841" y="51"/>
                  </a:cubicBezTo>
                  <a:cubicBezTo>
                    <a:pt x="842" y="51"/>
                    <a:pt x="855" y="37"/>
                    <a:pt x="855" y="37"/>
                  </a:cubicBezTo>
                  <a:cubicBezTo>
                    <a:pt x="857" y="36"/>
                    <a:pt x="857" y="36"/>
                    <a:pt x="857" y="36"/>
                  </a:cubicBezTo>
                  <a:cubicBezTo>
                    <a:pt x="854" y="35"/>
                    <a:pt x="854" y="35"/>
                    <a:pt x="854" y="35"/>
                  </a:cubicBezTo>
                  <a:cubicBezTo>
                    <a:pt x="851" y="36"/>
                    <a:pt x="851" y="36"/>
                    <a:pt x="851" y="36"/>
                  </a:cubicBezTo>
                  <a:cubicBezTo>
                    <a:pt x="849" y="33"/>
                    <a:pt x="849" y="33"/>
                    <a:pt x="849" y="33"/>
                  </a:cubicBezTo>
                  <a:cubicBezTo>
                    <a:pt x="846" y="31"/>
                    <a:pt x="846" y="31"/>
                    <a:pt x="846" y="31"/>
                  </a:cubicBezTo>
                  <a:cubicBezTo>
                    <a:pt x="843" y="27"/>
                    <a:pt x="838" y="25"/>
                    <a:pt x="833" y="23"/>
                  </a:cubicBezTo>
                  <a:cubicBezTo>
                    <a:pt x="823" y="20"/>
                    <a:pt x="813" y="21"/>
                    <a:pt x="805" y="26"/>
                  </a:cubicBezTo>
                  <a:cubicBezTo>
                    <a:pt x="796" y="31"/>
                    <a:pt x="790" y="40"/>
                    <a:pt x="787" y="52"/>
                  </a:cubicBezTo>
                  <a:cubicBezTo>
                    <a:pt x="781" y="73"/>
                    <a:pt x="791" y="92"/>
                    <a:pt x="811" y="98"/>
                  </a:cubicBezTo>
                  <a:cubicBezTo>
                    <a:pt x="823" y="101"/>
                    <a:pt x="830" y="98"/>
                    <a:pt x="835" y="96"/>
                  </a:cubicBezTo>
                  <a:cubicBezTo>
                    <a:pt x="838" y="95"/>
                    <a:pt x="838" y="95"/>
                    <a:pt x="838" y="95"/>
                  </a:cubicBezTo>
                  <a:cubicBezTo>
                    <a:pt x="839" y="95"/>
                    <a:pt x="839" y="96"/>
                    <a:pt x="840" y="97"/>
                  </a:cubicBezTo>
                  <a:moveTo>
                    <a:pt x="769" y="33"/>
                  </a:moveTo>
                  <a:cubicBezTo>
                    <a:pt x="770" y="33"/>
                    <a:pt x="782" y="17"/>
                    <a:pt x="782" y="17"/>
                  </a:cubicBezTo>
                  <a:cubicBezTo>
                    <a:pt x="782" y="16"/>
                    <a:pt x="782" y="16"/>
                    <a:pt x="782" y="16"/>
                  </a:cubicBezTo>
                  <a:cubicBezTo>
                    <a:pt x="782" y="16"/>
                    <a:pt x="782" y="16"/>
                    <a:pt x="782" y="16"/>
                  </a:cubicBezTo>
                  <a:cubicBezTo>
                    <a:pt x="782" y="16"/>
                    <a:pt x="782" y="16"/>
                    <a:pt x="782" y="16"/>
                  </a:cubicBezTo>
                  <a:cubicBezTo>
                    <a:pt x="780" y="15"/>
                    <a:pt x="780" y="15"/>
                    <a:pt x="780" y="15"/>
                  </a:cubicBezTo>
                  <a:cubicBezTo>
                    <a:pt x="779" y="16"/>
                    <a:pt x="778" y="16"/>
                    <a:pt x="777" y="16"/>
                  </a:cubicBezTo>
                  <a:cubicBezTo>
                    <a:pt x="774" y="14"/>
                    <a:pt x="774" y="14"/>
                    <a:pt x="774" y="14"/>
                  </a:cubicBezTo>
                  <a:cubicBezTo>
                    <a:pt x="770" y="12"/>
                    <a:pt x="770" y="12"/>
                    <a:pt x="770" y="12"/>
                  </a:cubicBezTo>
                  <a:cubicBezTo>
                    <a:pt x="766" y="9"/>
                    <a:pt x="760" y="8"/>
                    <a:pt x="754" y="7"/>
                  </a:cubicBezTo>
                  <a:cubicBezTo>
                    <a:pt x="733" y="4"/>
                    <a:pt x="725" y="15"/>
                    <a:pt x="723" y="25"/>
                  </a:cubicBezTo>
                  <a:cubicBezTo>
                    <a:pt x="721" y="41"/>
                    <a:pt x="736" y="46"/>
                    <a:pt x="748" y="51"/>
                  </a:cubicBezTo>
                  <a:cubicBezTo>
                    <a:pt x="757" y="54"/>
                    <a:pt x="764" y="57"/>
                    <a:pt x="764" y="63"/>
                  </a:cubicBezTo>
                  <a:cubicBezTo>
                    <a:pt x="760" y="69"/>
                    <a:pt x="760" y="69"/>
                    <a:pt x="760" y="69"/>
                  </a:cubicBezTo>
                  <a:cubicBezTo>
                    <a:pt x="757" y="71"/>
                    <a:pt x="752" y="72"/>
                    <a:pt x="746" y="71"/>
                  </a:cubicBezTo>
                  <a:cubicBezTo>
                    <a:pt x="740" y="70"/>
                    <a:pt x="731" y="67"/>
                    <a:pt x="729" y="63"/>
                  </a:cubicBezTo>
                  <a:cubicBezTo>
                    <a:pt x="728" y="60"/>
                    <a:pt x="728" y="60"/>
                    <a:pt x="728" y="60"/>
                  </a:cubicBezTo>
                  <a:cubicBezTo>
                    <a:pt x="728" y="58"/>
                    <a:pt x="728" y="58"/>
                    <a:pt x="728" y="58"/>
                  </a:cubicBezTo>
                  <a:cubicBezTo>
                    <a:pt x="726" y="57"/>
                    <a:pt x="726" y="57"/>
                    <a:pt x="726" y="57"/>
                  </a:cubicBezTo>
                  <a:cubicBezTo>
                    <a:pt x="725" y="58"/>
                    <a:pt x="714" y="74"/>
                    <a:pt x="714" y="74"/>
                  </a:cubicBezTo>
                  <a:cubicBezTo>
                    <a:pt x="714" y="75"/>
                    <a:pt x="714" y="75"/>
                    <a:pt x="714" y="75"/>
                  </a:cubicBezTo>
                  <a:cubicBezTo>
                    <a:pt x="716" y="76"/>
                    <a:pt x="716" y="76"/>
                    <a:pt x="716" y="76"/>
                  </a:cubicBezTo>
                  <a:cubicBezTo>
                    <a:pt x="717" y="76"/>
                    <a:pt x="719" y="74"/>
                    <a:pt x="719" y="74"/>
                  </a:cubicBezTo>
                  <a:cubicBezTo>
                    <a:pt x="719" y="74"/>
                    <a:pt x="723" y="76"/>
                    <a:pt x="723" y="76"/>
                  </a:cubicBezTo>
                  <a:cubicBezTo>
                    <a:pt x="727" y="79"/>
                    <a:pt x="727" y="79"/>
                    <a:pt x="727" y="79"/>
                  </a:cubicBezTo>
                  <a:cubicBezTo>
                    <a:pt x="727" y="79"/>
                    <a:pt x="743" y="84"/>
                    <a:pt x="743" y="84"/>
                  </a:cubicBezTo>
                  <a:cubicBezTo>
                    <a:pt x="757" y="86"/>
                    <a:pt x="766" y="82"/>
                    <a:pt x="771" y="79"/>
                  </a:cubicBezTo>
                  <a:cubicBezTo>
                    <a:pt x="775" y="75"/>
                    <a:pt x="778" y="70"/>
                    <a:pt x="779" y="64"/>
                  </a:cubicBezTo>
                  <a:cubicBezTo>
                    <a:pt x="782" y="47"/>
                    <a:pt x="766" y="41"/>
                    <a:pt x="754" y="37"/>
                  </a:cubicBezTo>
                  <a:cubicBezTo>
                    <a:pt x="746" y="34"/>
                    <a:pt x="738" y="31"/>
                    <a:pt x="739" y="25"/>
                  </a:cubicBezTo>
                  <a:cubicBezTo>
                    <a:pt x="742" y="20"/>
                    <a:pt x="742" y="20"/>
                    <a:pt x="742" y="20"/>
                  </a:cubicBezTo>
                  <a:cubicBezTo>
                    <a:pt x="744" y="19"/>
                    <a:pt x="747" y="18"/>
                    <a:pt x="751" y="19"/>
                  </a:cubicBezTo>
                  <a:cubicBezTo>
                    <a:pt x="761" y="20"/>
                    <a:pt x="765" y="24"/>
                    <a:pt x="766" y="26"/>
                  </a:cubicBezTo>
                  <a:cubicBezTo>
                    <a:pt x="767" y="29"/>
                    <a:pt x="767" y="29"/>
                    <a:pt x="767" y="29"/>
                  </a:cubicBezTo>
                  <a:cubicBezTo>
                    <a:pt x="767" y="30"/>
                    <a:pt x="766" y="31"/>
                    <a:pt x="766" y="31"/>
                  </a:cubicBezTo>
                  <a:cubicBezTo>
                    <a:pt x="767" y="32"/>
                    <a:pt x="769" y="33"/>
                    <a:pt x="769" y="33"/>
                  </a:cubicBezTo>
                  <a:moveTo>
                    <a:pt x="703" y="66"/>
                  </a:moveTo>
                  <a:cubicBezTo>
                    <a:pt x="671" y="66"/>
                    <a:pt x="671" y="66"/>
                    <a:pt x="671" y="66"/>
                  </a:cubicBezTo>
                  <a:cubicBezTo>
                    <a:pt x="671" y="66"/>
                    <a:pt x="671" y="48"/>
                    <a:pt x="671" y="47"/>
                  </a:cubicBezTo>
                  <a:cubicBezTo>
                    <a:pt x="689" y="47"/>
                    <a:pt x="689" y="47"/>
                    <a:pt x="689" y="47"/>
                  </a:cubicBezTo>
                  <a:cubicBezTo>
                    <a:pt x="692" y="47"/>
                    <a:pt x="693" y="47"/>
                    <a:pt x="693" y="48"/>
                  </a:cubicBezTo>
                  <a:cubicBezTo>
                    <a:pt x="696" y="49"/>
                    <a:pt x="696" y="49"/>
                    <a:pt x="696" y="49"/>
                  </a:cubicBezTo>
                  <a:cubicBezTo>
                    <a:pt x="697" y="31"/>
                    <a:pt x="697" y="31"/>
                    <a:pt x="697" y="31"/>
                  </a:cubicBezTo>
                  <a:cubicBezTo>
                    <a:pt x="694" y="31"/>
                    <a:pt x="694" y="31"/>
                    <a:pt x="694" y="31"/>
                  </a:cubicBezTo>
                  <a:cubicBezTo>
                    <a:pt x="693" y="33"/>
                    <a:pt x="692" y="33"/>
                    <a:pt x="689" y="33"/>
                  </a:cubicBezTo>
                  <a:cubicBezTo>
                    <a:pt x="671" y="33"/>
                    <a:pt x="671" y="33"/>
                    <a:pt x="671" y="33"/>
                  </a:cubicBezTo>
                  <a:cubicBezTo>
                    <a:pt x="671" y="15"/>
                    <a:pt x="671" y="15"/>
                    <a:pt x="671" y="15"/>
                  </a:cubicBezTo>
                  <a:cubicBezTo>
                    <a:pt x="701" y="16"/>
                    <a:pt x="701" y="16"/>
                    <a:pt x="701" y="16"/>
                  </a:cubicBezTo>
                  <a:cubicBezTo>
                    <a:pt x="705" y="16"/>
                    <a:pt x="705" y="17"/>
                    <a:pt x="706" y="18"/>
                  </a:cubicBezTo>
                  <a:cubicBezTo>
                    <a:pt x="708" y="19"/>
                    <a:pt x="708" y="19"/>
                    <a:pt x="708" y="19"/>
                  </a:cubicBezTo>
                  <a:cubicBezTo>
                    <a:pt x="709" y="1"/>
                    <a:pt x="709" y="1"/>
                    <a:pt x="709" y="1"/>
                  </a:cubicBezTo>
                  <a:cubicBezTo>
                    <a:pt x="706" y="0"/>
                    <a:pt x="706" y="0"/>
                    <a:pt x="706" y="0"/>
                  </a:cubicBezTo>
                  <a:cubicBezTo>
                    <a:pt x="705" y="2"/>
                    <a:pt x="705" y="3"/>
                    <a:pt x="701" y="3"/>
                  </a:cubicBezTo>
                  <a:cubicBezTo>
                    <a:pt x="652" y="3"/>
                    <a:pt x="652" y="3"/>
                    <a:pt x="652" y="3"/>
                  </a:cubicBezTo>
                  <a:cubicBezTo>
                    <a:pt x="651" y="5"/>
                    <a:pt x="651" y="5"/>
                    <a:pt x="651" y="5"/>
                  </a:cubicBezTo>
                  <a:cubicBezTo>
                    <a:pt x="656" y="7"/>
                    <a:pt x="656" y="7"/>
                    <a:pt x="656" y="9"/>
                  </a:cubicBezTo>
                  <a:cubicBezTo>
                    <a:pt x="656" y="73"/>
                    <a:pt x="656" y="73"/>
                    <a:pt x="656" y="73"/>
                  </a:cubicBezTo>
                  <a:cubicBezTo>
                    <a:pt x="656" y="75"/>
                    <a:pt x="656" y="75"/>
                    <a:pt x="652" y="76"/>
                  </a:cubicBezTo>
                  <a:cubicBezTo>
                    <a:pt x="651" y="78"/>
                    <a:pt x="651" y="78"/>
                    <a:pt x="651" y="78"/>
                  </a:cubicBezTo>
                  <a:cubicBezTo>
                    <a:pt x="703" y="79"/>
                    <a:pt x="703" y="79"/>
                    <a:pt x="703" y="79"/>
                  </a:cubicBezTo>
                  <a:cubicBezTo>
                    <a:pt x="707" y="79"/>
                    <a:pt x="707" y="80"/>
                    <a:pt x="708" y="81"/>
                  </a:cubicBezTo>
                  <a:cubicBezTo>
                    <a:pt x="710" y="82"/>
                    <a:pt x="710" y="82"/>
                    <a:pt x="710" y="82"/>
                  </a:cubicBezTo>
                  <a:cubicBezTo>
                    <a:pt x="711" y="64"/>
                    <a:pt x="711" y="64"/>
                    <a:pt x="711" y="64"/>
                  </a:cubicBezTo>
                  <a:cubicBezTo>
                    <a:pt x="708" y="63"/>
                    <a:pt x="708" y="63"/>
                    <a:pt x="708" y="63"/>
                  </a:cubicBezTo>
                  <a:cubicBezTo>
                    <a:pt x="707" y="65"/>
                    <a:pt x="707" y="66"/>
                    <a:pt x="703" y="66"/>
                  </a:cubicBezTo>
                  <a:moveTo>
                    <a:pt x="619" y="35"/>
                  </a:moveTo>
                  <a:cubicBezTo>
                    <a:pt x="617" y="38"/>
                    <a:pt x="614" y="39"/>
                    <a:pt x="610" y="40"/>
                  </a:cubicBezTo>
                  <a:cubicBezTo>
                    <a:pt x="610" y="40"/>
                    <a:pt x="594" y="42"/>
                    <a:pt x="594" y="42"/>
                  </a:cubicBezTo>
                  <a:cubicBezTo>
                    <a:pt x="594" y="42"/>
                    <a:pt x="594" y="42"/>
                    <a:pt x="594" y="41"/>
                  </a:cubicBezTo>
                  <a:cubicBezTo>
                    <a:pt x="594" y="38"/>
                    <a:pt x="592" y="26"/>
                    <a:pt x="592" y="24"/>
                  </a:cubicBezTo>
                  <a:cubicBezTo>
                    <a:pt x="593" y="23"/>
                    <a:pt x="607" y="21"/>
                    <a:pt x="607" y="21"/>
                  </a:cubicBezTo>
                  <a:cubicBezTo>
                    <a:pt x="615" y="20"/>
                    <a:pt x="619" y="23"/>
                    <a:pt x="620" y="29"/>
                  </a:cubicBezTo>
                  <a:lnTo>
                    <a:pt x="619" y="35"/>
                  </a:lnTo>
                  <a:close/>
                  <a:moveTo>
                    <a:pt x="638" y="71"/>
                  </a:moveTo>
                  <a:cubicBezTo>
                    <a:pt x="637" y="68"/>
                    <a:pt x="637" y="68"/>
                    <a:pt x="637" y="68"/>
                  </a:cubicBezTo>
                  <a:cubicBezTo>
                    <a:pt x="637" y="68"/>
                    <a:pt x="623" y="49"/>
                    <a:pt x="623" y="48"/>
                  </a:cubicBezTo>
                  <a:cubicBezTo>
                    <a:pt x="623" y="48"/>
                    <a:pt x="623" y="48"/>
                    <a:pt x="623" y="48"/>
                  </a:cubicBezTo>
                  <a:cubicBezTo>
                    <a:pt x="633" y="45"/>
                    <a:pt x="637" y="37"/>
                    <a:pt x="636" y="25"/>
                  </a:cubicBezTo>
                  <a:cubicBezTo>
                    <a:pt x="634" y="12"/>
                    <a:pt x="623" y="6"/>
                    <a:pt x="607" y="8"/>
                  </a:cubicBezTo>
                  <a:cubicBezTo>
                    <a:pt x="572" y="13"/>
                    <a:pt x="572" y="13"/>
                    <a:pt x="572" y="13"/>
                  </a:cubicBezTo>
                  <a:cubicBezTo>
                    <a:pt x="571" y="14"/>
                    <a:pt x="572" y="16"/>
                    <a:pt x="572" y="16"/>
                  </a:cubicBezTo>
                  <a:cubicBezTo>
                    <a:pt x="575" y="16"/>
                    <a:pt x="575" y="17"/>
                    <a:pt x="575" y="19"/>
                  </a:cubicBezTo>
                  <a:cubicBezTo>
                    <a:pt x="584" y="82"/>
                    <a:pt x="584" y="82"/>
                    <a:pt x="584" y="82"/>
                  </a:cubicBezTo>
                  <a:cubicBezTo>
                    <a:pt x="584" y="84"/>
                    <a:pt x="584" y="84"/>
                    <a:pt x="582" y="85"/>
                  </a:cubicBezTo>
                  <a:cubicBezTo>
                    <a:pt x="582" y="86"/>
                    <a:pt x="582" y="88"/>
                    <a:pt x="582" y="88"/>
                  </a:cubicBezTo>
                  <a:cubicBezTo>
                    <a:pt x="583" y="88"/>
                    <a:pt x="603" y="85"/>
                    <a:pt x="603" y="85"/>
                  </a:cubicBezTo>
                  <a:cubicBezTo>
                    <a:pt x="604" y="85"/>
                    <a:pt x="604" y="85"/>
                    <a:pt x="604" y="85"/>
                  </a:cubicBezTo>
                  <a:cubicBezTo>
                    <a:pt x="604" y="83"/>
                    <a:pt x="604" y="83"/>
                    <a:pt x="604" y="83"/>
                  </a:cubicBezTo>
                  <a:cubicBezTo>
                    <a:pt x="601" y="82"/>
                    <a:pt x="600" y="81"/>
                    <a:pt x="600" y="79"/>
                  </a:cubicBezTo>
                  <a:cubicBezTo>
                    <a:pt x="600" y="79"/>
                    <a:pt x="596" y="55"/>
                    <a:pt x="596" y="54"/>
                  </a:cubicBezTo>
                  <a:cubicBezTo>
                    <a:pt x="597" y="55"/>
                    <a:pt x="608" y="53"/>
                    <a:pt x="608" y="53"/>
                  </a:cubicBezTo>
                  <a:cubicBezTo>
                    <a:pt x="608" y="54"/>
                    <a:pt x="623" y="74"/>
                    <a:pt x="623" y="74"/>
                  </a:cubicBezTo>
                  <a:cubicBezTo>
                    <a:pt x="625" y="78"/>
                    <a:pt x="625" y="78"/>
                    <a:pt x="625" y="78"/>
                  </a:cubicBezTo>
                  <a:cubicBezTo>
                    <a:pt x="625" y="78"/>
                    <a:pt x="625" y="78"/>
                    <a:pt x="625" y="78"/>
                  </a:cubicBezTo>
                  <a:cubicBezTo>
                    <a:pt x="625" y="78"/>
                    <a:pt x="625" y="79"/>
                    <a:pt x="623" y="79"/>
                  </a:cubicBezTo>
                  <a:cubicBezTo>
                    <a:pt x="623" y="80"/>
                    <a:pt x="622" y="80"/>
                    <a:pt x="622" y="81"/>
                  </a:cubicBezTo>
                  <a:cubicBezTo>
                    <a:pt x="622" y="82"/>
                    <a:pt x="623" y="82"/>
                    <a:pt x="623" y="82"/>
                  </a:cubicBezTo>
                  <a:cubicBezTo>
                    <a:pt x="623" y="83"/>
                    <a:pt x="644" y="80"/>
                    <a:pt x="644" y="80"/>
                  </a:cubicBezTo>
                  <a:cubicBezTo>
                    <a:pt x="645" y="79"/>
                    <a:pt x="645" y="77"/>
                    <a:pt x="645" y="77"/>
                  </a:cubicBezTo>
                  <a:cubicBezTo>
                    <a:pt x="642" y="76"/>
                    <a:pt x="641" y="75"/>
                    <a:pt x="638" y="71"/>
                  </a:cubicBezTo>
                  <a:moveTo>
                    <a:pt x="561" y="67"/>
                  </a:moveTo>
                  <a:cubicBezTo>
                    <a:pt x="560" y="67"/>
                    <a:pt x="559" y="68"/>
                    <a:pt x="559" y="68"/>
                  </a:cubicBezTo>
                  <a:cubicBezTo>
                    <a:pt x="558" y="70"/>
                    <a:pt x="560" y="72"/>
                    <a:pt x="560" y="72"/>
                  </a:cubicBezTo>
                  <a:cubicBezTo>
                    <a:pt x="560" y="72"/>
                    <a:pt x="559" y="77"/>
                    <a:pt x="559" y="77"/>
                  </a:cubicBezTo>
                  <a:cubicBezTo>
                    <a:pt x="557" y="80"/>
                    <a:pt x="553" y="84"/>
                    <a:pt x="549" y="85"/>
                  </a:cubicBezTo>
                  <a:cubicBezTo>
                    <a:pt x="544" y="86"/>
                    <a:pt x="538" y="86"/>
                    <a:pt x="534" y="84"/>
                  </a:cubicBezTo>
                  <a:cubicBezTo>
                    <a:pt x="528" y="81"/>
                    <a:pt x="524" y="75"/>
                    <a:pt x="522" y="67"/>
                  </a:cubicBezTo>
                  <a:cubicBezTo>
                    <a:pt x="519" y="58"/>
                    <a:pt x="519" y="50"/>
                    <a:pt x="522" y="45"/>
                  </a:cubicBezTo>
                  <a:cubicBezTo>
                    <a:pt x="524" y="41"/>
                    <a:pt x="528" y="38"/>
                    <a:pt x="534" y="36"/>
                  </a:cubicBezTo>
                  <a:cubicBezTo>
                    <a:pt x="541" y="34"/>
                    <a:pt x="548" y="36"/>
                    <a:pt x="550" y="40"/>
                  </a:cubicBezTo>
                  <a:cubicBezTo>
                    <a:pt x="550" y="41"/>
                    <a:pt x="550" y="41"/>
                    <a:pt x="550" y="41"/>
                  </a:cubicBezTo>
                  <a:cubicBezTo>
                    <a:pt x="551" y="42"/>
                    <a:pt x="551" y="42"/>
                    <a:pt x="551" y="42"/>
                  </a:cubicBezTo>
                  <a:cubicBezTo>
                    <a:pt x="552" y="42"/>
                    <a:pt x="552" y="42"/>
                    <a:pt x="552" y="42"/>
                  </a:cubicBezTo>
                  <a:cubicBezTo>
                    <a:pt x="553" y="42"/>
                    <a:pt x="557" y="23"/>
                    <a:pt x="557" y="23"/>
                  </a:cubicBezTo>
                  <a:cubicBezTo>
                    <a:pt x="557" y="21"/>
                    <a:pt x="557" y="21"/>
                    <a:pt x="557" y="21"/>
                  </a:cubicBezTo>
                  <a:cubicBezTo>
                    <a:pt x="555" y="22"/>
                    <a:pt x="555" y="22"/>
                    <a:pt x="555" y="22"/>
                  </a:cubicBezTo>
                  <a:cubicBezTo>
                    <a:pt x="552" y="24"/>
                    <a:pt x="552" y="24"/>
                    <a:pt x="552" y="24"/>
                  </a:cubicBezTo>
                  <a:cubicBezTo>
                    <a:pt x="552" y="24"/>
                    <a:pt x="549" y="23"/>
                    <a:pt x="549" y="23"/>
                  </a:cubicBezTo>
                  <a:cubicBezTo>
                    <a:pt x="545" y="22"/>
                    <a:pt x="545" y="22"/>
                    <a:pt x="545" y="22"/>
                  </a:cubicBezTo>
                  <a:cubicBezTo>
                    <a:pt x="540" y="21"/>
                    <a:pt x="535" y="21"/>
                    <a:pt x="530" y="23"/>
                  </a:cubicBezTo>
                  <a:cubicBezTo>
                    <a:pt x="513" y="28"/>
                    <a:pt x="499" y="45"/>
                    <a:pt x="507" y="72"/>
                  </a:cubicBezTo>
                  <a:cubicBezTo>
                    <a:pt x="513" y="93"/>
                    <a:pt x="532" y="104"/>
                    <a:pt x="551" y="98"/>
                  </a:cubicBezTo>
                  <a:cubicBezTo>
                    <a:pt x="564" y="94"/>
                    <a:pt x="568" y="88"/>
                    <a:pt x="571" y="84"/>
                  </a:cubicBezTo>
                  <a:cubicBezTo>
                    <a:pt x="573" y="81"/>
                    <a:pt x="573" y="81"/>
                    <a:pt x="573" y="81"/>
                  </a:cubicBezTo>
                  <a:cubicBezTo>
                    <a:pt x="574" y="81"/>
                    <a:pt x="574" y="81"/>
                    <a:pt x="575" y="82"/>
                  </a:cubicBezTo>
                  <a:cubicBezTo>
                    <a:pt x="576" y="81"/>
                    <a:pt x="577" y="80"/>
                    <a:pt x="577" y="80"/>
                  </a:cubicBezTo>
                  <a:cubicBezTo>
                    <a:pt x="577" y="79"/>
                    <a:pt x="561" y="67"/>
                    <a:pt x="561" y="67"/>
                  </a:cubicBezTo>
                  <a:moveTo>
                    <a:pt x="381" y="131"/>
                  </a:moveTo>
                  <a:cubicBezTo>
                    <a:pt x="381" y="131"/>
                    <a:pt x="367" y="139"/>
                    <a:pt x="367" y="140"/>
                  </a:cubicBezTo>
                  <a:cubicBezTo>
                    <a:pt x="367" y="140"/>
                    <a:pt x="367" y="140"/>
                    <a:pt x="367" y="140"/>
                  </a:cubicBezTo>
                  <a:cubicBezTo>
                    <a:pt x="367" y="138"/>
                    <a:pt x="359" y="125"/>
                    <a:pt x="357" y="124"/>
                  </a:cubicBezTo>
                  <a:cubicBezTo>
                    <a:pt x="359" y="123"/>
                    <a:pt x="371" y="115"/>
                    <a:pt x="371" y="115"/>
                  </a:cubicBezTo>
                  <a:cubicBezTo>
                    <a:pt x="377" y="111"/>
                    <a:pt x="382" y="111"/>
                    <a:pt x="385" y="117"/>
                  </a:cubicBezTo>
                  <a:cubicBezTo>
                    <a:pt x="385" y="117"/>
                    <a:pt x="387" y="123"/>
                    <a:pt x="387" y="123"/>
                  </a:cubicBezTo>
                  <a:cubicBezTo>
                    <a:pt x="386" y="126"/>
                    <a:pt x="384" y="128"/>
                    <a:pt x="381" y="131"/>
                  </a:cubicBezTo>
                  <a:moveTo>
                    <a:pt x="419" y="147"/>
                  </a:moveTo>
                  <a:cubicBezTo>
                    <a:pt x="417" y="146"/>
                    <a:pt x="417" y="146"/>
                    <a:pt x="417" y="146"/>
                  </a:cubicBezTo>
                  <a:cubicBezTo>
                    <a:pt x="396" y="133"/>
                    <a:pt x="396" y="133"/>
                    <a:pt x="396" y="133"/>
                  </a:cubicBezTo>
                  <a:cubicBezTo>
                    <a:pt x="396" y="133"/>
                    <a:pt x="396" y="133"/>
                    <a:pt x="396" y="133"/>
                  </a:cubicBezTo>
                  <a:cubicBezTo>
                    <a:pt x="403" y="126"/>
                    <a:pt x="404" y="117"/>
                    <a:pt x="398" y="107"/>
                  </a:cubicBezTo>
                  <a:cubicBezTo>
                    <a:pt x="391" y="96"/>
                    <a:pt x="378" y="94"/>
                    <a:pt x="365" y="103"/>
                  </a:cubicBezTo>
                  <a:cubicBezTo>
                    <a:pt x="335" y="122"/>
                    <a:pt x="335" y="122"/>
                    <a:pt x="335" y="122"/>
                  </a:cubicBezTo>
                  <a:cubicBezTo>
                    <a:pt x="334" y="123"/>
                    <a:pt x="336" y="125"/>
                    <a:pt x="336" y="125"/>
                  </a:cubicBezTo>
                  <a:cubicBezTo>
                    <a:pt x="339" y="124"/>
                    <a:pt x="339" y="125"/>
                    <a:pt x="340" y="126"/>
                  </a:cubicBezTo>
                  <a:cubicBezTo>
                    <a:pt x="375" y="180"/>
                    <a:pt x="375" y="180"/>
                    <a:pt x="375" y="180"/>
                  </a:cubicBezTo>
                  <a:cubicBezTo>
                    <a:pt x="376" y="181"/>
                    <a:pt x="376" y="182"/>
                    <a:pt x="374" y="183"/>
                  </a:cubicBezTo>
                  <a:cubicBezTo>
                    <a:pt x="374" y="184"/>
                    <a:pt x="375" y="186"/>
                    <a:pt x="375" y="186"/>
                  </a:cubicBezTo>
                  <a:cubicBezTo>
                    <a:pt x="376" y="186"/>
                    <a:pt x="394" y="175"/>
                    <a:pt x="394" y="175"/>
                  </a:cubicBezTo>
                  <a:cubicBezTo>
                    <a:pt x="395" y="175"/>
                    <a:pt x="395" y="175"/>
                    <a:pt x="395" y="175"/>
                  </a:cubicBezTo>
                  <a:cubicBezTo>
                    <a:pt x="393" y="172"/>
                    <a:pt x="393" y="172"/>
                    <a:pt x="393" y="172"/>
                  </a:cubicBezTo>
                  <a:cubicBezTo>
                    <a:pt x="390" y="173"/>
                    <a:pt x="389" y="173"/>
                    <a:pt x="388" y="171"/>
                  </a:cubicBezTo>
                  <a:cubicBezTo>
                    <a:pt x="388" y="171"/>
                    <a:pt x="375" y="150"/>
                    <a:pt x="374" y="150"/>
                  </a:cubicBezTo>
                  <a:cubicBezTo>
                    <a:pt x="375" y="150"/>
                    <a:pt x="385" y="144"/>
                    <a:pt x="385" y="144"/>
                  </a:cubicBezTo>
                  <a:cubicBezTo>
                    <a:pt x="385" y="144"/>
                    <a:pt x="407" y="157"/>
                    <a:pt x="407" y="157"/>
                  </a:cubicBezTo>
                  <a:cubicBezTo>
                    <a:pt x="410" y="159"/>
                    <a:pt x="410" y="159"/>
                    <a:pt x="410" y="159"/>
                  </a:cubicBezTo>
                  <a:cubicBezTo>
                    <a:pt x="410" y="159"/>
                    <a:pt x="410" y="159"/>
                    <a:pt x="410" y="159"/>
                  </a:cubicBezTo>
                  <a:cubicBezTo>
                    <a:pt x="410" y="160"/>
                    <a:pt x="410" y="160"/>
                    <a:pt x="409" y="161"/>
                  </a:cubicBezTo>
                  <a:cubicBezTo>
                    <a:pt x="409" y="161"/>
                    <a:pt x="409" y="161"/>
                    <a:pt x="409" y="161"/>
                  </a:cubicBezTo>
                  <a:cubicBezTo>
                    <a:pt x="409" y="162"/>
                    <a:pt x="410" y="164"/>
                    <a:pt x="410" y="164"/>
                  </a:cubicBezTo>
                  <a:cubicBezTo>
                    <a:pt x="411" y="164"/>
                    <a:pt x="429" y="153"/>
                    <a:pt x="429" y="153"/>
                  </a:cubicBezTo>
                  <a:cubicBezTo>
                    <a:pt x="429" y="152"/>
                    <a:pt x="428" y="150"/>
                    <a:pt x="428" y="150"/>
                  </a:cubicBezTo>
                  <a:cubicBezTo>
                    <a:pt x="425" y="150"/>
                    <a:pt x="424" y="150"/>
                    <a:pt x="419" y="147"/>
                  </a:cubicBezTo>
                  <a:moveTo>
                    <a:pt x="355" y="181"/>
                  </a:moveTo>
                  <a:cubicBezTo>
                    <a:pt x="355" y="182"/>
                    <a:pt x="355" y="182"/>
                    <a:pt x="355" y="182"/>
                  </a:cubicBezTo>
                  <a:cubicBezTo>
                    <a:pt x="355" y="184"/>
                    <a:pt x="355" y="184"/>
                    <a:pt x="352" y="186"/>
                  </a:cubicBezTo>
                  <a:cubicBezTo>
                    <a:pt x="352" y="186"/>
                    <a:pt x="325" y="204"/>
                    <a:pt x="325" y="204"/>
                  </a:cubicBezTo>
                  <a:cubicBezTo>
                    <a:pt x="325" y="204"/>
                    <a:pt x="325" y="204"/>
                    <a:pt x="325" y="204"/>
                  </a:cubicBezTo>
                  <a:cubicBezTo>
                    <a:pt x="325" y="202"/>
                    <a:pt x="317" y="189"/>
                    <a:pt x="315" y="187"/>
                  </a:cubicBezTo>
                  <a:cubicBezTo>
                    <a:pt x="317" y="187"/>
                    <a:pt x="330" y="178"/>
                    <a:pt x="330" y="178"/>
                  </a:cubicBezTo>
                  <a:cubicBezTo>
                    <a:pt x="333" y="176"/>
                    <a:pt x="333" y="176"/>
                    <a:pt x="334" y="177"/>
                  </a:cubicBezTo>
                  <a:cubicBezTo>
                    <a:pt x="335" y="177"/>
                    <a:pt x="337" y="176"/>
                    <a:pt x="337" y="176"/>
                  </a:cubicBezTo>
                  <a:cubicBezTo>
                    <a:pt x="337" y="175"/>
                    <a:pt x="328" y="161"/>
                    <a:pt x="328" y="161"/>
                  </a:cubicBezTo>
                  <a:cubicBezTo>
                    <a:pt x="327" y="161"/>
                    <a:pt x="325" y="162"/>
                    <a:pt x="325" y="162"/>
                  </a:cubicBezTo>
                  <a:cubicBezTo>
                    <a:pt x="325" y="162"/>
                    <a:pt x="325" y="163"/>
                    <a:pt x="325" y="163"/>
                  </a:cubicBezTo>
                  <a:cubicBezTo>
                    <a:pt x="325" y="164"/>
                    <a:pt x="325" y="165"/>
                    <a:pt x="323" y="166"/>
                  </a:cubicBezTo>
                  <a:cubicBezTo>
                    <a:pt x="323" y="166"/>
                    <a:pt x="307" y="176"/>
                    <a:pt x="307" y="176"/>
                  </a:cubicBezTo>
                  <a:cubicBezTo>
                    <a:pt x="307" y="176"/>
                    <a:pt x="307" y="176"/>
                    <a:pt x="307" y="176"/>
                  </a:cubicBezTo>
                  <a:cubicBezTo>
                    <a:pt x="307" y="175"/>
                    <a:pt x="298" y="161"/>
                    <a:pt x="298" y="161"/>
                  </a:cubicBezTo>
                  <a:cubicBezTo>
                    <a:pt x="299" y="162"/>
                    <a:pt x="324" y="145"/>
                    <a:pt x="324" y="145"/>
                  </a:cubicBezTo>
                  <a:cubicBezTo>
                    <a:pt x="327" y="144"/>
                    <a:pt x="327" y="144"/>
                    <a:pt x="328" y="145"/>
                  </a:cubicBezTo>
                  <a:cubicBezTo>
                    <a:pt x="329" y="145"/>
                    <a:pt x="331" y="144"/>
                    <a:pt x="331" y="144"/>
                  </a:cubicBezTo>
                  <a:cubicBezTo>
                    <a:pt x="331" y="143"/>
                    <a:pt x="322" y="128"/>
                    <a:pt x="322" y="128"/>
                  </a:cubicBezTo>
                  <a:cubicBezTo>
                    <a:pt x="321" y="128"/>
                    <a:pt x="319" y="129"/>
                    <a:pt x="319" y="129"/>
                  </a:cubicBezTo>
                  <a:cubicBezTo>
                    <a:pt x="320" y="132"/>
                    <a:pt x="320" y="132"/>
                    <a:pt x="317" y="134"/>
                  </a:cubicBezTo>
                  <a:cubicBezTo>
                    <a:pt x="275" y="161"/>
                    <a:pt x="275" y="161"/>
                    <a:pt x="275" y="161"/>
                  </a:cubicBezTo>
                  <a:cubicBezTo>
                    <a:pt x="275" y="162"/>
                    <a:pt x="276" y="164"/>
                    <a:pt x="276" y="164"/>
                  </a:cubicBezTo>
                  <a:cubicBezTo>
                    <a:pt x="280" y="162"/>
                    <a:pt x="281" y="163"/>
                    <a:pt x="282" y="164"/>
                  </a:cubicBezTo>
                  <a:cubicBezTo>
                    <a:pt x="316" y="218"/>
                    <a:pt x="316" y="218"/>
                    <a:pt x="316" y="218"/>
                  </a:cubicBezTo>
                  <a:cubicBezTo>
                    <a:pt x="317" y="219"/>
                    <a:pt x="317" y="220"/>
                    <a:pt x="315" y="222"/>
                  </a:cubicBezTo>
                  <a:cubicBezTo>
                    <a:pt x="314" y="223"/>
                    <a:pt x="315" y="225"/>
                    <a:pt x="315" y="225"/>
                  </a:cubicBezTo>
                  <a:cubicBezTo>
                    <a:pt x="317" y="225"/>
                    <a:pt x="360" y="197"/>
                    <a:pt x="360" y="197"/>
                  </a:cubicBezTo>
                  <a:cubicBezTo>
                    <a:pt x="363" y="195"/>
                    <a:pt x="363" y="196"/>
                    <a:pt x="364" y="197"/>
                  </a:cubicBezTo>
                  <a:cubicBezTo>
                    <a:pt x="365" y="197"/>
                    <a:pt x="367" y="196"/>
                    <a:pt x="367" y="196"/>
                  </a:cubicBezTo>
                  <a:cubicBezTo>
                    <a:pt x="367" y="195"/>
                    <a:pt x="358" y="180"/>
                    <a:pt x="358" y="180"/>
                  </a:cubicBezTo>
                  <a:cubicBezTo>
                    <a:pt x="357" y="180"/>
                    <a:pt x="355" y="181"/>
                    <a:pt x="355" y="181"/>
                  </a:cubicBezTo>
                  <a:moveTo>
                    <a:pt x="277" y="240"/>
                  </a:moveTo>
                  <a:cubicBezTo>
                    <a:pt x="277" y="240"/>
                    <a:pt x="253" y="188"/>
                    <a:pt x="253" y="188"/>
                  </a:cubicBezTo>
                  <a:cubicBezTo>
                    <a:pt x="253" y="188"/>
                    <a:pt x="268" y="182"/>
                    <a:pt x="268" y="182"/>
                  </a:cubicBezTo>
                  <a:cubicBezTo>
                    <a:pt x="271" y="180"/>
                    <a:pt x="272" y="180"/>
                    <a:pt x="273" y="182"/>
                  </a:cubicBezTo>
                  <a:cubicBezTo>
                    <a:pt x="274" y="183"/>
                    <a:pt x="276" y="182"/>
                    <a:pt x="276" y="182"/>
                  </a:cubicBezTo>
                  <a:cubicBezTo>
                    <a:pt x="276" y="181"/>
                    <a:pt x="269" y="165"/>
                    <a:pt x="269" y="165"/>
                  </a:cubicBezTo>
                  <a:cubicBezTo>
                    <a:pt x="268" y="164"/>
                    <a:pt x="266" y="165"/>
                    <a:pt x="266" y="165"/>
                  </a:cubicBezTo>
                  <a:cubicBezTo>
                    <a:pt x="266" y="168"/>
                    <a:pt x="265" y="168"/>
                    <a:pt x="262" y="169"/>
                  </a:cubicBezTo>
                  <a:cubicBezTo>
                    <a:pt x="218" y="189"/>
                    <a:pt x="218" y="189"/>
                    <a:pt x="218" y="189"/>
                  </a:cubicBezTo>
                  <a:cubicBezTo>
                    <a:pt x="215" y="191"/>
                    <a:pt x="215" y="191"/>
                    <a:pt x="214" y="189"/>
                  </a:cubicBezTo>
                  <a:cubicBezTo>
                    <a:pt x="213" y="189"/>
                    <a:pt x="211" y="190"/>
                    <a:pt x="211" y="190"/>
                  </a:cubicBezTo>
                  <a:cubicBezTo>
                    <a:pt x="211" y="191"/>
                    <a:pt x="218" y="207"/>
                    <a:pt x="218" y="207"/>
                  </a:cubicBezTo>
                  <a:cubicBezTo>
                    <a:pt x="219" y="208"/>
                    <a:pt x="221" y="207"/>
                    <a:pt x="221" y="207"/>
                  </a:cubicBezTo>
                  <a:cubicBezTo>
                    <a:pt x="221" y="206"/>
                    <a:pt x="221" y="206"/>
                    <a:pt x="221" y="206"/>
                  </a:cubicBezTo>
                  <a:cubicBezTo>
                    <a:pt x="221" y="203"/>
                    <a:pt x="222" y="203"/>
                    <a:pt x="224" y="202"/>
                  </a:cubicBezTo>
                  <a:cubicBezTo>
                    <a:pt x="224" y="202"/>
                    <a:pt x="239" y="195"/>
                    <a:pt x="240" y="195"/>
                  </a:cubicBezTo>
                  <a:cubicBezTo>
                    <a:pt x="240" y="195"/>
                    <a:pt x="240" y="195"/>
                    <a:pt x="240" y="195"/>
                  </a:cubicBezTo>
                  <a:cubicBezTo>
                    <a:pt x="240" y="196"/>
                    <a:pt x="262" y="246"/>
                    <a:pt x="262" y="246"/>
                  </a:cubicBezTo>
                  <a:cubicBezTo>
                    <a:pt x="263" y="247"/>
                    <a:pt x="263" y="248"/>
                    <a:pt x="263" y="248"/>
                  </a:cubicBezTo>
                  <a:cubicBezTo>
                    <a:pt x="263" y="249"/>
                    <a:pt x="262" y="249"/>
                    <a:pt x="261" y="250"/>
                  </a:cubicBezTo>
                  <a:cubicBezTo>
                    <a:pt x="261" y="250"/>
                    <a:pt x="261" y="250"/>
                    <a:pt x="261" y="250"/>
                  </a:cubicBezTo>
                  <a:cubicBezTo>
                    <a:pt x="261" y="251"/>
                    <a:pt x="262" y="253"/>
                    <a:pt x="262" y="253"/>
                  </a:cubicBezTo>
                  <a:cubicBezTo>
                    <a:pt x="263" y="253"/>
                    <a:pt x="282" y="245"/>
                    <a:pt x="282" y="245"/>
                  </a:cubicBezTo>
                  <a:cubicBezTo>
                    <a:pt x="282" y="244"/>
                    <a:pt x="282" y="244"/>
                    <a:pt x="282" y="244"/>
                  </a:cubicBezTo>
                  <a:cubicBezTo>
                    <a:pt x="281" y="242"/>
                    <a:pt x="281" y="242"/>
                    <a:pt x="281" y="242"/>
                  </a:cubicBezTo>
                  <a:cubicBezTo>
                    <a:pt x="278" y="242"/>
                    <a:pt x="277" y="242"/>
                    <a:pt x="277" y="240"/>
                  </a:cubicBezTo>
                  <a:moveTo>
                    <a:pt x="188" y="227"/>
                  </a:moveTo>
                  <a:cubicBezTo>
                    <a:pt x="179" y="227"/>
                    <a:pt x="171" y="227"/>
                    <a:pt x="170" y="222"/>
                  </a:cubicBezTo>
                  <a:cubicBezTo>
                    <a:pt x="169" y="217"/>
                    <a:pt x="172" y="213"/>
                    <a:pt x="178" y="212"/>
                  </a:cubicBezTo>
                  <a:cubicBezTo>
                    <a:pt x="189" y="209"/>
                    <a:pt x="196" y="213"/>
                    <a:pt x="197" y="216"/>
                  </a:cubicBezTo>
                  <a:cubicBezTo>
                    <a:pt x="197" y="217"/>
                    <a:pt x="197" y="217"/>
                    <a:pt x="197" y="217"/>
                  </a:cubicBezTo>
                  <a:cubicBezTo>
                    <a:pt x="198" y="219"/>
                    <a:pt x="200" y="219"/>
                    <a:pt x="200" y="219"/>
                  </a:cubicBezTo>
                  <a:cubicBezTo>
                    <a:pt x="201" y="218"/>
                    <a:pt x="207" y="199"/>
                    <a:pt x="207" y="199"/>
                  </a:cubicBezTo>
                  <a:cubicBezTo>
                    <a:pt x="208" y="196"/>
                    <a:pt x="208" y="196"/>
                    <a:pt x="208" y="196"/>
                  </a:cubicBezTo>
                  <a:cubicBezTo>
                    <a:pt x="205" y="198"/>
                    <a:pt x="205" y="198"/>
                    <a:pt x="205" y="198"/>
                  </a:cubicBezTo>
                  <a:cubicBezTo>
                    <a:pt x="202" y="200"/>
                    <a:pt x="202" y="200"/>
                    <a:pt x="202" y="200"/>
                  </a:cubicBezTo>
                  <a:cubicBezTo>
                    <a:pt x="199" y="199"/>
                    <a:pt x="199" y="199"/>
                    <a:pt x="199" y="199"/>
                  </a:cubicBezTo>
                  <a:cubicBezTo>
                    <a:pt x="195" y="199"/>
                    <a:pt x="195" y="199"/>
                    <a:pt x="195" y="199"/>
                  </a:cubicBezTo>
                  <a:cubicBezTo>
                    <a:pt x="189" y="198"/>
                    <a:pt x="183" y="198"/>
                    <a:pt x="177" y="199"/>
                  </a:cubicBezTo>
                  <a:cubicBezTo>
                    <a:pt x="157" y="204"/>
                    <a:pt x="152" y="217"/>
                    <a:pt x="155" y="227"/>
                  </a:cubicBezTo>
                  <a:cubicBezTo>
                    <a:pt x="158" y="242"/>
                    <a:pt x="173" y="242"/>
                    <a:pt x="186" y="243"/>
                  </a:cubicBezTo>
                  <a:cubicBezTo>
                    <a:pt x="196" y="243"/>
                    <a:pt x="204" y="243"/>
                    <a:pt x="205" y="249"/>
                  </a:cubicBezTo>
                  <a:cubicBezTo>
                    <a:pt x="205" y="249"/>
                    <a:pt x="204" y="256"/>
                    <a:pt x="204" y="256"/>
                  </a:cubicBezTo>
                  <a:cubicBezTo>
                    <a:pt x="202" y="259"/>
                    <a:pt x="198" y="261"/>
                    <a:pt x="191" y="262"/>
                  </a:cubicBezTo>
                  <a:cubicBezTo>
                    <a:pt x="185" y="264"/>
                    <a:pt x="176" y="263"/>
                    <a:pt x="172" y="261"/>
                  </a:cubicBezTo>
                  <a:cubicBezTo>
                    <a:pt x="171" y="259"/>
                    <a:pt x="171" y="259"/>
                    <a:pt x="171" y="259"/>
                  </a:cubicBezTo>
                  <a:cubicBezTo>
                    <a:pt x="170" y="257"/>
                    <a:pt x="170" y="257"/>
                    <a:pt x="170" y="257"/>
                  </a:cubicBezTo>
                  <a:cubicBezTo>
                    <a:pt x="168" y="256"/>
                    <a:pt x="168" y="256"/>
                    <a:pt x="168" y="256"/>
                  </a:cubicBezTo>
                  <a:cubicBezTo>
                    <a:pt x="167" y="257"/>
                    <a:pt x="162" y="276"/>
                    <a:pt x="162" y="276"/>
                  </a:cubicBezTo>
                  <a:cubicBezTo>
                    <a:pt x="162" y="276"/>
                    <a:pt x="163" y="276"/>
                    <a:pt x="163" y="276"/>
                  </a:cubicBezTo>
                  <a:cubicBezTo>
                    <a:pt x="163" y="276"/>
                    <a:pt x="163" y="276"/>
                    <a:pt x="163" y="276"/>
                  </a:cubicBezTo>
                  <a:cubicBezTo>
                    <a:pt x="165" y="277"/>
                    <a:pt x="165" y="277"/>
                    <a:pt x="165" y="277"/>
                  </a:cubicBezTo>
                  <a:cubicBezTo>
                    <a:pt x="165" y="276"/>
                    <a:pt x="165" y="276"/>
                    <a:pt x="165" y="276"/>
                  </a:cubicBezTo>
                  <a:cubicBezTo>
                    <a:pt x="165" y="276"/>
                    <a:pt x="166" y="276"/>
                    <a:pt x="166" y="276"/>
                  </a:cubicBezTo>
                  <a:cubicBezTo>
                    <a:pt x="166" y="275"/>
                    <a:pt x="166" y="275"/>
                    <a:pt x="167" y="275"/>
                  </a:cubicBezTo>
                  <a:cubicBezTo>
                    <a:pt x="167" y="275"/>
                    <a:pt x="171" y="275"/>
                    <a:pt x="171" y="275"/>
                  </a:cubicBezTo>
                  <a:cubicBezTo>
                    <a:pt x="176" y="276"/>
                    <a:pt x="176" y="276"/>
                    <a:pt x="176" y="276"/>
                  </a:cubicBezTo>
                  <a:cubicBezTo>
                    <a:pt x="193" y="276"/>
                    <a:pt x="193" y="276"/>
                    <a:pt x="193" y="276"/>
                  </a:cubicBezTo>
                  <a:cubicBezTo>
                    <a:pt x="215" y="271"/>
                    <a:pt x="223" y="256"/>
                    <a:pt x="220" y="245"/>
                  </a:cubicBezTo>
                  <a:cubicBezTo>
                    <a:pt x="217" y="228"/>
                    <a:pt x="201" y="228"/>
                    <a:pt x="188" y="227"/>
                  </a:cubicBezTo>
                  <a:moveTo>
                    <a:pt x="121" y="265"/>
                  </a:moveTo>
                  <a:cubicBezTo>
                    <a:pt x="117" y="268"/>
                    <a:pt x="113" y="270"/>
                    <a:pt x="108" y="270"/>
                  </a:cubicBezTo>
                  <a:cubicBezTo>
                    <a:pt x="96" y="269"/>
                    <a:pt x="89" y="260"/>
                    <a:pt x="90" y="243"/>
                  </a:cubicBezTo>
                  <a:cubicBezTo>
                    <a:pt x="90" y="234"/>
                    <a:pt x="92" y="227"/>
                    <a:pt x="97" y="223"/>
                  </a:cubicBezTo>
                  <a:cubicBezTo>
                    <a:pt x="100" y="220"/>
                    <a:pt x="104" y="218"/>
                    <a:pt x="109" y="219"/>
                  </a:cubicBezTo>
                  <a:cubicBezTo>
                    <a:pt x="115" y="219"/>
                    <a:pt x="119" y="220"/>
                    <a:pt x="122" y="224"/>
                  </a:cubicBezTo>
                  <a:cubicBezTo>
                    <a:pt x="126" y="228"/>
                    <a:pt x="128" y="235"/>
                    <a:pt x="128" y="245"/>
                  </a:cubicBezTo>
                  <a:cubicBezTo>
                    <a:pt x="128" y="254"/>
                    <a:pt x="125" y="261"/>
                    <a:pt x="121" y="265"/>
                  </a:cubicBezTo>
                  <a:moveTo>
                    <a:pt x="110" y="205"/>
                  </a:moveTo>
                  <a:cubicBezTo>
                    <a:pt x="100" y="205"/>
                    <a:pt x="92" y="208"/>
                    <a:pt x="86" y="214"/>
                  </a:cubicBezTo>
                  <a:cubicBezTo>
                    <a:pt x="78" y="220"/>
                    <a:pt x="74" y="231"/>
                    <a:pt x="74" y="243"/>
                  </a:cubicBezTo>
                  <a:cubicBezTo>
                    <a:pt x="73" y="266"/>
                    <a:pt x="87" y="282"/>
                    <a:pt x="107" y="283"/>
                  </a:cubicBezTo>
                  <a:cubicBezTo>
                    <a:pt x="117" y="283"/>
                    <a:pt x="125" y="280"/>
                    <a:pt x="132" y="274"/>
                  </a:cubicBezTo>
                  <a:cubicBezTo>
                    <a:pt x="139" y="268"/>
                    <a:pt x="143" y="257"/>
                    <a:pt x="144" y="245"/>
                  </a:cubicBezTo>
                  <a:cubicBezTo>
                    <a:pt x="144" y="233"/>
                    <a:pt x="140" y="222"/>
                    <a:pt x="134" y="215"/>
                  </a:cubicBezTo>
                  <a:cubicBezTo>
                    <a:pt x="128" y="209"/>
                    <a:pt x="119" y="205"/>
                    <a:pt x="110" y="205"/>
                  </a:cubicBezTo>
                  <a:moveTo>
                    <a:pt x="38" y="228"/>
                  </a:moveTo>
                  <a:cubicBezTo>
                    <a:pt x="38" y="228"/>
                    <a:pt x="25" y="227"/>
                    <a:pt x="25" y="227"/>
                  </a:cubicBezTo>
                  <a:cubicBezTo>
                    <a:pt x="26" y="226"/>
                    <a:pt x="28" y="211"/>
                    <a:pt x="28" y="208"/>
                  </a:cubicBezTo>
                  <a:cubicBezTo>
                    <a:pt x="30" y="209"/>
                    <a:pt x="41" y="210"/>
                    <a:pt x="41" y="210"/>
                  </a:cubicBezTo>
                  <a:cubicBezTo>
                    <a:pt x="47" y="211"/>
                    <a:pt x="50" y="213"/>
                    <a:pt x="52" y="215"/>
                  </a:cubicBezTo>
                  <a:cubicBezTo>
                    <a:pt x="53" y="221"/>
                    <a:pt x="53" y="221"/>
                    <a:pt x="53" y="221"/>
                  </a:cubicBezTo>
                  <a:cubicBezTo>
                    <a:pt x="52" y="228"/>
                    <a:pt x="48" y="230"/>
                    <a:pt x="38" y="228"/>
                  </a:cubicBezTo>
                  <a:moveTo>
                    <a:pt x="45" y="197"/>
                  </a:moveTo>
                  <a:cubicBezTo>
                    <a:pt x="12" y="192"/>
                    <a:pt x="12" y="192"/>
                    <a:pt x="12" y="192"/>
                  </a:cubicBezTo>
                  <a:cubicBezTo>
                    <a:pt x="11" y="193"/>
                    <a:pt x="11" y="195"/>
                    <a:pt x="11" y="195"/>
                  </a:cubicBezTo>
                  <a:cubicBezTo>
                    <a:pt x="14" y="197"/>
                    <a:pt x="14" y="197"/>
                    <a:pt x="14" y="199"/>
                  </a:cubicBezTo>
                  <a:cubicBezTo>
                    <a:pt x="4" y="262"/>
                    <a:pt x="4" y="262"/>
                    <a:pt x="4" y="262"/>
                  </a:cubicBezTo>
                  <a:cubicBezTo>
                    <a:pt x="4" y="264"/>
                    <a:pt x="4" y="264"/>
                    <a:pt x="1" y="264"/>
                  </a:cubicBezTo>
                  <a:cubicBezTo>
                    <a:pt x="0" y="265"/>
                    <a:pt x="0" y="267"/>
                    <a:pt x="0" y="267"/>
                  </a:cubicBezTo>
                  <a:cubicBezTo>
                    <a:pt x="1" y="268"/>
                    <a:pt x="22" y="271"/>
                    <a:pt x="22" y="271"/>
                  </a:cubicBezTo>
                  <a:cubicBezTo>
                    <a:pt x="23" y="271"/>
                    <a:pt x="23" y="271"/>
                    <a:pt x="23" y="271"/>
                  </a:cubicBezTo>
                  <a:cubicBezTo>
                    <a:pt x="23" y="268"/>
                    <a:pt x="23" y="268"/>
                    <a:pt x="23" y="268"/>
                  </a:cubicBezTo>
                  <a:cubicBezTo>
                    <a:pt x="21" y="267"/>
                    <a:pt x="20" y="267"/>
                    <a:pt x="20" y="265"/>
                  </a:cubicBezTo>
                  <a:cubicBezTo>
                    <a:pt x="20" y="265"/>
                    <a:pt x="20" y="265"/>
                    <a:pt x="20" y="264"/>
                  </a:cubicBezTo>
                  <a:cubicBezTo>
                    <a:pt x="20" y="264"/>
                    <a:pt x="24" y="240"/>
                    <a:pt x="24" y="239"/>
                  </a:cubicBezTo>
                  <a:cubicBezTo>
                    <a:pt x="24" y="240"/>
                    <a:pt x="39" y="242"/>
                    <a:pt x="39" y="242"/>
                  </a:cubicBezTo>
                  <a:cubicBezTo>
                    <a:pt x="58" y="245"/>
                    <a:pt x="67" y="235"/>
                    <a:pt x="68" y="224"/>
                  </a:cubicBezTo>
                  <a:cubicBezTo>
                    <a:pt x="70" y="213"/>
                    <a:pt x="65" y="200"/>
                    <a:pt x="45" y="197"/>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31" name="Freeform 40">
              <a:extLst>
                <a:ext uri="{FF2B5EF4-FFF2-40B4-BE49-F238E27FC236}">
                  <a16:creationId xmlns:a16="http://schemas.microsoft.com/office/drawing/2014/main" id="{130ADC70-2CD1-418A-84DE-3F38ABE7398D}"/>
                </a:ext>
              </a:extLst>
            </p:cNvPr>
            <p:cNvSpPr>
              <a:spLocks/>
            </p:cNvSpPr>
            <p:nvPr userDrawn="1"/>
          </p:nvSpPr>
          <p:spPr bwMode="auto">
            <a:xfrm>
              <a:off x="3547" y="1746"/>
              <a:ext cx="70" cy="69"/>
            </a:xfrm>
            <a:custGeom>
              <a:avLst/>
              <a:gdLst>
                <a:gd name="T0" fmla="*/ 39 w 104"/>
                <a:gd name="T1" fmla="*/ 28 h 101"/>
                <a:gd name="T2" fmla="*/ 12 w 104"/>
                <a:gd name="T3" fmla="*/ 18 h 101"/>
                <a:gd name="T4" fmla="*/ 26 w 104"/>
                <a:gd name="T5" fmla="*/ 46 h 101"/>
                <a:gd name="T6" fmla="*/ 0 w 104"/>
                <a:gd name="T7" fmla="*/ 64 h 101"/>
                <a:gd name="T8" fmla="*/ 29 w 104"/>
                <a:gd name="T9" fmla="*/ 71 h 101"/>
                <a:gd name="T10" fmla="*/ 27 w 104"/>
                <a:gd name="T11" fmla="*/ 101 h 101"/>
                <a:gd name="T12" fmla="*/ 52 w 104"/>
                <a:gd name="T13" fmla="*/ 81 h 101"/>
                <a:gd name="T14" fmla="*/ 74 w 104"/>
                <a:gd name="T15" fmla="*/ 101 h 101"/>
                <a:gd name="T16" fmla="*/ 73 w 104"/>
                <a:gd name="T17" fmla="*/ 69 h 101"/>
                <a:gd name="T18" fmla="*/ 104 w 104"/>
                <a:gd name="T19" fmla="*/ 67 h 101"/>
                <a:gd name="T20" fmla="*/ 78 w 104"/>
                <a:gd name="T21" fmla="*/ 47 h 101"/>
                <a:gd name="T22" fmla="*/ 93 w 104"/>
                <a:gd name="T23" fmla="*/ 20 h 101"/>
                <a:gd name="T24" fmla="*/ 63 w 104"/>
                <a:gd name="T25" fmla="*/ 29 h 101"/>
                <a:gd name="T26" fmla="*/ 51 w 104"/>
                <a:gd name="T27" fmla="*/ 0 h 101"/>
                <a:gd name="T28" fmla="*/ 39 w 104"/>
                <a:gd name="T29" fmla="*/ 2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4" h="101">
                  <a:moveTo>
                    <a:pt x="39" y="28"/>
                  </a:moveTo>
                  <a:cubicBezTo>
                    <a:pt x="12" y="18"/>
                    <a:pt x="12" y="18"/>
                    <a:pt x="12" y="18"/>
                  </a:cubicBezTo>
                  <a:cubicBezTo>
                    <a:pt x="26" y="46"/>
                    <a:pt x="26" y="46"/>
                    <a:pt x="26" y="46"/>
                  </a:cubicBezTo>
                  <a:cubicBezTo>
                    <a:pt x="0" y="64"/>
                    <a:pt x="0" y="64"/>
                    <a:pt x="0" y="64"/>
                  </a:cubicBezTo>
                  <a:cubicBezTo>
                    <a:pt x="29" y="71"/>
                    <a:pt x="29" y="71"/>
                    <a:pt x="29" y="71"/>
                  </a:cubicBezTo>
                  <a:cubicBezTo>
                    <a:pt x="27" y="101"/>
                    <a:pt x="27" y="101"/>
                    <a:pt x="27" y="101"/>
                  </a:cubicBezTo>
                  <a:cubicBezTo>
                    <a:pt x="52" y="81"/>
                    <a:pt x="52" y="81"/>
                    <a:pt x="52" y="81"/>
                  </a:cubicBezTo>
                  <a:cubicBezTo>
                    <a:pt x="74" y="101"/>
                    <a:pt x="74" y="101"/>
                    <a:pt x="74" y="101"/>
                  </a:cubicBezTo>
                  <a:cubicBezTo>
                    <a:pt x="73" y="69"/>
                    <a:pt x="73" y="69"/>
                    <a:pt x="73" y="69"/>
                  </a:cubicBezTo>
                  <a:cubicBezTo>
                    <a:pt x="73" y="69"/>
                    <a:pt x="104" y="67"/>
                    <a:pt x="104" y="67"/>
                  </a:cubicBezTo>
                  <a:cubicBezTo>
                    <a:pt x="78" y="47"/>
                    <a:pt x="78" y="47"/>
                    <a:pt x="78" y="47"/>
                  </a:cubicBezTo>
                  <a:cubicBezTo>
                    <a:pt x="93" y="20"/>
                    <a:pt x="93" y="20"/>
                    <a:pt x="93" y="20"/>
                  </a:cubicBezTo>
                  <a:cubicBezTo>
                    <a:pt x="63" y="29"/>
                    <a:pt x="63" y="29"/>
                    <a:pt x="63" y="29"/>
                  </a:cubicBezTo>
                  <a:cubicBezTo>
                    <a:pt x="51" y="0"/>
                    <a:pt x="51" y="0"/>
                    <a:pt x="51" y="0"/>
                  </a:cubicBezTo>
                  <a:lnTo>
                    <a:pt x="39" y="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32" name="Freeform 41">
              <a:extLst>
                <a:ext uri="{FF2B5EF4-FFF2-40B4-BE49-F238E27FC236}">
                  <a16:creationId xmlns:a16="http://schemas.microsoft.com/office/drawing/2014/main" id="{B7EA4B72-1CA4-476A-B6D6-852CAC06C8C0}"/>
                </a:ext>
              </a:extLst>
            </p:cNvPr>
            <p:cNvSpPr>
              <a:spLocks/>
            </p:cNvSpPr>
            <p:nvPr userDrawn="1"/>
          </p:nvSpPr>
          <p:spPr bwMode="auto">
            <a:xfrm>
              <a:off x="3668" y="1778"/>
              <a:ext cx="70" cy="69"/>
            </a:xfrm>
            <a:custGeom>
              <a:avLst/>
              <a:gdLst>
                <a:gd name="T0" fmla="*/ 26 w 70"/>
                <a:gd name="T1" fmla="*/ 19 h 69"/>
                <a:gd name="T2" fmla="*/ 8 w 70"/>
                <a:gd name="T3" fmla="*/ 13 h 69"/>
                <a:gd name="T4" fmla="*/ 17 w 70"/>
                <a:gd name="T5" fmla="*/ 31 h 69"/>
                <a:gd name="T6" fmla="*/ 0 w 70"/>
                <a:gd name="T7" fmla="*/ 43 h 69"/>
                <a:gd name="T8" fmla="*/ 20 w 70"/>
                <a:gd name="T9" fmla="*/ 48 h 69"/>
                <a:gd name="T10" fmla="*/ 18 w 70"/>
                <a:gd name="T11" fmla="*/ 69 h 69"/>
                <a:gd name="T12" fmla="*/ 34 w 70"/>
                <a:gd name="T13" fmla="*/ 55 h 69"/>
                <a:gd name="T14" fmla="*/ 51 w 70"/>
                <a:gd name="T15" fmla="*/ 69 h 69"/>
                <a:gd name="T16" fmla="*/ 49 w 70"/>
                <a:gd name="T17" fmla="*/ 47 h 69"/>
                <a:gd name="T18" fmla="*/ 70 w 70"/>
                <a:gd name="T19" fmla="*/ 45 h 69"/>
                <a:gd name="T20" fmla="*/ 53 w 70"/>
                <a:gd name="T21" fmla="*/ 32 h 69"/>
                <a:gd name="T22" fmla="*/ 63 w 70"/>
                <a:gd name="T23" fmla="*/ 13 h 69"/>
                <a:gd name="T24" fmla="*/ 43 w 70"/>
                <a:gd name="T25" fmla="*/ 19 h 69"/>
                <a:gd name="T26" fmla="*/ 34 w 70"/>
                <a:gd name="T27" fmla="*/ 0 h 69"/>
                <a:gd name="T28" fmla="*/ 26 w 70"/>
                <a:gd name="T29" fmla="*/ 1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 h="69">
                  <a:moveTo>
                    <a:pt x="26" y="19"/>
                  </a:moveTo>
                  <a:lnTo>
                    <a:pt x="8" y="13"/>
                  </a:lnTo>
                  <a:lnTo>
                    <a:pt x="17" y="31"/>
                  </a:lnTo>
                  <a:lnTo>
                    <a:pt x="0" y="43"/>
                  </a:lnTo>
                  <a:lnTo>
                    <a:pt x="20" y="48"/>
                  </a:lnTo>
                  <a:lnTo>
                    <a:pt x="18" y="69"/>
                  </a:lnTo>
                  <a:lnTo>
                    <a:pt x="34" y="55"/>
                  </a:lnTo>
                  <a:lnTo>
                    <a:pt x="51" y="69"/>
                  </a:lnTo>
                  <a:lnTo>
                    <a:pt x="49" y="47"/>
                  </a:lnTo>
                  <a:lnTo>
                    <a:pt x="70" y="45"/>
                  </a:lnTo>
                  <a:lnTo>
                    <a:pt x="53" y="32"/>
                  </a:lnTo>
                  <a:lnTo>
                    <a:pt x="63" y="13"/>
                  </a:lnTo>
                  <a:lnTo>
                    <a:pt x="43" y="19"/>
                  </a:lnTo>
                  <a:lnTo>
                    <a:pt x="34" y="0"/>
                  </a:lnTo>
                  <a:lnTo>
                    <a:pt x="26"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33" name="Freeform 42">
              <a:extLst>
                <a:ext uri="{FF2B5EF4-FFF2-40B4-BE49-F238E27FC236}">
                  <a16:creationId xmlns:a16="http://schemas.microsoft.com/office/drawing/2014/main" id="{9BCDC689-AB36-471E-A19F-6DF6BDFA4802}"/>
                </a:ext>
              </a:extLst>
            </p:cNvPr>
            <p:cNvSpPr>
              <a:spLocks/>
            </p:cNvSpPr>
            <p:nvPr userDrawn="1"/>
          </p:nvSpPr>
          <p:spPr bwMode="auto">
            <a:xfrm>
              <a:off x="3524" y="1902"/>
              <a:ext cx="71" cy="69"/>
            </a:xfrm>
            <a:custGeom>
              <a:avLst/>
              <a:gdLst>
                <a:gd name="T0" fmla="*/ 51 w 104"/>
                <a:gd name="T1" fmla="*/ 0 h 101"/>
                <a:gd name="T2" fmla="*/ 62 w 104"/>
                <a:gd name="T3" fmla="*/ 28 h 101"/>
                <a:gd name="T4" fmla="*/ 93 w 104"/>
                <a:gd name="T5" fmla="*/ 20 h 101"/>
                <a:gd name="T6" fmla="*/ 78 w 104"/>
                <a:gd name="T7" fmla="*/ 46 h 101"/>
                <a:gd name="T8" fmla="*/ 104 w 104"/>
                <a:gd name="T9" fmla="*/ 66 h 101"/>
                <a:gd name="T10" fmla="*/ 72 w 104"/>
                <a:gd name="T11" fmla="*/ 69 h 101"/>
                <a:gd name="T12" fmla="*/ 74 w 104"/>
                <a:gd name="T13" fmla="*/ 101 h 101"/>
                <a:gd name="T14" fmla="*/ 51 w 104"/>
                <a:gd name="T15" fmla="*/ 80 h 101"/>
                <a:gd name="T16" fmla="*/ 27 w 104"/>
                <a:gd name="T17" fmla="*/ 101 h 101"/>
                <a:gd name="T18" fmla="*/ 29 w 104"/>
                <a:gd name="T19" fmla="*/ 70 h 101"/>
                <a:gd name="T20" fmla="*/ 0 w 104"/>
                <a:gd name="T21" fmla="*/ 64 h 101"/>
                <a:gd name="T22" fmla="*/ 26 w 104"/>
                <a:gd name="T23" fmla="*/ 45 h 101"/>
                <a:gd name="T24" fmla="*/ 11 w 104"/>
                <a:gd name="T25" fmla="*/ 19 h 101"/>
                <a:gd name="T26" fmla="*/ 39 w 104"/>
                <a:gd name="T27" fmla="*/ 28 h 101"/>
                <a:gd name="T28" fmla="*/ 51 w 104"/>
                <a:gd name="T29"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4" h="101">
                  <a:moveTo>
                    <a:pt x="51" y="0"/>
                  </a:moveTo>
                  <a:cubicBezTo>
                    <a:pt x="62" y="28"/>
                    <a:pt x="62" y="28"/>
                    <a:pt x="62" y="28"/>
                  </a:cubicBezTo>
                  <a:cubicBezTo>
                    <a:pt x="93" y="20"/>
                    <a:pt x="93" y="20"/>
                    <a:pt x="93" y="20"/>
                  </a:cubicBezTo>
                  <a:cubicBezTo>
                    <a:pt x="78" y="46"/>
                    <a:pt x="78" y="46"/>
                    <a:pt x="78" y="46"/>
                  </a:cubicBezTo>
                  <a:cubicBezTo>
                    <a:pt x="104" y="66"/>
                    <a:pt x="104" y="66"/>
                    <a:pt x="104" y="66"/>
                  </a:cubicBezTo>
                  <a:cubicBezTo>
                    <a:pt x="104" y="66"/>
                    <a:pt x="72" y="69"/>
                    <a:pt x="72" y="69"/>
                  </a:cubicBezTo>
                  <a:cubicBezTo>
                    <a:pt x="74" y="101"/>
                    <a:pt x="74" y="101"/>
                    <a:pt x="74" y="101"/>
                  </a:cubicBezTo>
                  <a:cubicBezTo>
                    <a:pt x="51" y="80"/>
                    <a:pt x="51" y="80"/>
                    <a:pt x="51" y="80"/>
                  </a:cubicBezTo>
                  <a:cubicBezTo>
                    <a:pt x="27" y="101"/>
                    <a:pt x="27" y="101"/>
                    <a:pt x="27" y="101"/>
                  </a:cubicBezTo>
                  <a:cubicBezTo>
                    <a:pt x="29" y="70"/>
                    <a:pt x="29" y="70"/>
                    <a:pt x="29" y="70"/>
                  </a:cubicBezTo>
                  <a:cubicBezTo>
                    <a:pt x="0" y="64"/>
                    <a:pt x="0" y="64"/>
                    <a:pt x="0" y="64"/>
                  </a:cubicBezTo>
                  <a:cubicBezTo>
                    <a:pt x="26" y="45"/>
                    <a:pt x="26" y="45"/>
                    <a:pt x="26" y="45"/>
                  </a:cubicBezTo>
                  <a:cubicBezTo>
                    <a:pt x="11" y="19"/>
                    <a:pt x="11" y="19"/>
                    <a:pt x="11" y="19"/>
                  </a:cubicBezTo>
                  <a:cubicBezTo>
                    <a:pt x="39" y="28"/>
                    <a:pt x="39" y="28"/>
                    <a:pt x="39" y="28"/>
                  </a:cubicBezTo>
                  <a:lnTo>
                    <a:pt x="5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34" name="Freeform 43">
              <a:extLst>
                <a:ext uri="{FF2B5EF4-FFF2-40B4-BE49-F238E27FC236}">
                  <a16:creationId xmlns:a16="http://schemas.microsoft.com/office/drawing/2014/main" id="{F84B1191-49BD-42D8-9DD8-54B1025B855D}"/>
                </a:ext>
              </a:extLst>
            </p:cNvPr>
            <p:cNvSpPr>
              <a:spLocks/>
            </p:cNvSpPr>
            <p:nvPr userDrawn="1"/>
          </p:nvSpPr>
          <p:spPr bwMode="auto">
            <a:xfrm>
              <a:off x="3677" y="1911"/>
              <a:ext cx="50" cy="48"/>
            </a:xfrm>
            <a:custGeom>
              <a:avLst/>
              <a:gdLst>
                <a:gd name="T0" fmla="*/ 25 w 50"/>
                <a:gd name="T1" fmla="*/ 0 h 48"/>
                <a:gd name="T2" fmla="*/ 32 w 50"/>
                <a:gd name="T3" fmla="*/ 18 h 48"/>
                <a:gd name="T4" fmla="*/ 50 w 50"/>
                <a:gd name="T5" fmla="*/ 18 h 48"/>
                <a:gd name="T6" fmla="*/ 35 w 50"/>
                <a:gd name="T7" fmla="*/ 30 h 48"/>
                <a:gd name="T8" fmla="*/ 40 w 50"/>
                <a:gd name="T9" fmla="*/ 48 h 48"/>
                <a:gd name="T10" fmla="*/ 25 w 50"/>
                <a:gd name="T11" fmla="*/ 37 h 48"/>
                <a:gd name="T12" fmla="*/ 10 w 50"/>
                <a:gd name="T13" fmla="*/ 48 h 48"/>
                <a:gd name="T14" fmla="*/ 15 w 50"/>
                <a:gd name="T15" fmla="*/ 30 h 48"/>
                <a:gd name="T16" fmla="*/ 0 w 50"/>
                <a:gd name="T17" fmla="*/ 18 h 48"/>
                <a:gd name="T18" fmla="*/ 19 w 50"/>
                <a:gd name="T19" fmla="*/ 18 h 48"/>
                <a:gd name="T20" fmla="*/ 25 w 50"/>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 h="48">
                  <a:moveTo>
                    <a:pt x="25" y="0"/>
                  </a:moveTo>
                  <a:lnTo>
                    <a:pt x="32" y="18"/>
                  </a:lnTo>
                  <a:lnTo>
                    <a:pt x="50" y="18"/>
                  </a:lnTo>
                  <a:lnTo>
                    <a:pt x="35" y="30"/>
                  </a:lnTo>
                  <a:lnTo>
                    <a:pt x="40" y="48"/>
                  </a:lnTo>
                  <a:lnTo>
                    <a:pt x="25" y="37"/>
                  </a:lnTo>
                  <a:lnTo>
                    <a:pt x="10" y="48"/>
                  </a:lnTo>
                  <a:lnTo>
                    <a:pt x="15" y="30"/>
                  </a:lnTo>
                  <a:lnTo>
                    <a:pt x="0" y="18"/>
                  </a:lnTo>
                  <a:lnTo>
                    <a:pt x="19" y="18"/>
                  </a:lnTo>
                  <a:lnTo>
                    <a:pt x="2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35" name="Freeform 44">
              <a:extLst>
                <a:ext uri="{FF2B5EF4-FFF2-40B4-BE49-F238E27FC236}">
                  <a16:creationId xmlns:a16="http://schemas.microsoft.com/office/drawing/2014/main" id="{3F36B0B7-B248-4C36-ACAA-F57D604F9962}"/>
                </a:ext>
              </a:extLst>
            </p:cNvPr>
            <p:cNvSpPr>
              <a:spLocks/>
            </p:cNvSpPr>
            <p:nvPr userDrawn="1"/>
          </p:nvSpPr>
          <p:spPr bwMode="auto">
            <a:xfrm>
              <a:off x="3667" y="2037"/>
              <a:ext cx="71" cy="69"/>
            </a:xfrm>
            <a:custGeom>
              <a:avLst/>
              <a:gdLst>
                <a:gd name="T0" fmla="*/ 27 w 71"/>
                <a:gd name="T1" fmla="*/ 19 h 69"/>
                <a:gd name="T2" fmla="*/ 8 w 71"/>
                <a:gd name="T3" fmla="*/ 13 h 69"/>
                <a:gd name="T4" fmla="*/ 18 w 71"/>
                <a:gd name="T5" fmla="*/ 31 h 69"/>
                <a:gd name="T6" fmla="*/ 0 w 71"/>
                <a:gd name="T7" fmla="*/ 43 h 69"/>
                <a:gd name="T8" fmla="*/ 20 w 71"/>
                <a:gd name="T9" fmla="*/ 48 h 69"/>
                <a:gd name="T10" fmla="*/ 18 w 71"/>
                <a:gd name="T11" fmla="*/ 69 h 69"/>
                <a:gd name="T12" fmla="*/ 35 w 71"/>
                <a:gd name="T13" fmla="*/ 55 h 69"/>
                <a:gd name="T14" fmla="*/ 50 w 71"/>
                <a:gd name="T15" fmla="*/ 69 h 69"/>
                <a:gd name="T16" fmla="*/ 49 w 71"/>
                <a:gd name="T17" fmla="*/ 48 h 69"/>
                <a:gd name="T18" fmla="*/ 71 w 71"/>
                <a:gd name="T19" fmla="*/ 45 h 69"/>
                <a:gd name="T20" fmla="*/ 53 w 71"/>
                <a:gd name="T21" fmla="*/ 32 h 69"/>
                <a:gd name="T22" fmla="*/ 63 w 71"/>
                <a:gd name="T23" fmla="*/ 13 h 69"/>
                <a:gd name="T24" fmla="*/ 42 w 71"/>
                <a:gd name="T25" fmla="*/ 19 h 69"/>
                <a:gd name="T26" fmla="*/ 35 w 71"/>
                <a:gd name="T27" fmla="*/ 0 h 69"/>
                <a:gd name="T28" fmla="*/ 27 w 71"/>
                <a:gd name="T29" fmla="*/ 1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69">
                  <a:moveTo>
                    <a:pt x="27" y="19"/>
                  </a:moveTo>
                  <a:lnTo>
                    <a:pt x="8" y="13"/>
                  </a:lnTo>
                  <a:lnTo>
                    <a:pt x="18" y="31"/>
                  </a:lnTo>
                  <a:lnTo>
                    <a:pt x="0" y="43"/>
                  </a:lnTo>
                  <a:lnTo>
                    <a:pt x="20" y="48"/>
                  </a:lnTo>
                  <a:lnTo>
                    <a:pt x="18" y="69"/>
                  </a:lnTo>
                  <a:lnTo>
                    <a:pt x="35" y="55"/>
                  </a:lnTo>
                  <a:lnTo>
                    <a:pt x="50" y="69"/>
                  </a:lnTo>
                  <a:lnTo>
                    <a:pt x="49" y="48"/>
                  </a:lnTo>
                  <a:lnTo>
                    <a:pt x="71" y="45"/>
                  </a:lnTo>
                  <a:lnTo>
                    <a:pt x="53" y="32"/>
                  </a:lnTo>
                  <a:lnTo>
                    <a:pt x="63" y="13"/>
                  </a:lnTo>
                  <a:lnTo>
                    <a:pt x="42" y="19"/>
                  </a:lnTo>
                  <a:lnTo>
                    <a:pt x="35" y="0"/>
                  </a:lnTo>
                  <a:lnTo>
                    <a:pt x="27"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36" name="Freeform 45">
              <a:extLst>
                <a:ext uri="{FF2B5EF4-FFF2-40B4-BE49-F238E27FC236}">
                  <a16:creationId xmlns:a16="http://schemas.microsoft.com/office/drawing/2014/main" id="{6C40B266-66D2-4AA5-AF83-82341DD03386}"/>
                </a:ext>
              </a:extLst>
            </p:cNvPr>
            <p:cNvSpPr>
              <a:spLocks/>
            </p:cNvSpPr>
            <p:nvPr userDrawn="1"/>
          </p:nvSpPr>
          <p:spPr bwMode="auto">
            <a:xfrm>
              <a:off x="3639" y="1671"/>
              <a:ext cx="20" cy="12"/>
            </a:xfrm>
            <a:custGeom>
              <a:avLst/>
              <a:gdLst>
                <a:gd name="T0" fmla="*/ 28 w 30"/>
                <a:gd name="T1" fmla="*/ 0 h 18"/>
                <a:gd name="T2" fmla="*/ 0 w 30"/>
                <a:gd name="T3" fmla="*/ 18 h 18"/>
                <a:gd name="T4" fmla="*/ 29 w 30"/>
                <a:gd name="T5" fmla="*/ 9 h 18"/>
                <a:gd name="T6" fmla="*/ 28 w 30"/>
                <a:gd name="T7" fmla="*/ 0 h 18"/>
              </a:gdLst>
              <a:ahLst/>
              <a:cxnLst>
                <a:cxn ang="0">
                  <a:pos x="T0" y="T1"/>
                </a:cxn>
                <a:cxn ang="0">
                  <a:pos x="T2" y="T3"/>
                </a:cxn>
                <a:cxn ang="0">
                  <a:pos x="T4" y="T5"/>
                </a:cxn>
                <a:cxn ang="0">
                  <a:pos x="T6" y="T7"/>
                </a:cxn>
              </a:cxnLst>
              <a:rect l="0" t="0" r="r" b="b"/>
              <a:pathLst>
                <a:path w="30" h="18">
                  <a:moveTo>
                    <a:pt x="28" y="0"/>
                  </a:moveTo>
                  <a:cubicBezTo>
                    <a:pt x="19" y="0"/>
                    <a:pt x="5" y="13"/>
                    <a:pt x="0" y="18"/>
                  </a:cubicBezTo>
                  <a:cubicBezTo>
                    <a:pt x="18" y="11"/>
                    <a:pt x="25" y="15"/>
                    <a:pt x="29" y="9"/>
                  </a:cubicBezTo>
                  <a:cubicBezTo>
                    <a:pt x="30" y="6"/>
                    <a:pt x="30" y="2"/>
                    <a:pt x="2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37" name="Freeform 46">
              <a:extLst>
                <a:ext uri="{FF2B5EF4-FFF2-40B4-BE49-F238E27FC236}">
                  <a16:creationId xmlns:a16="http://schemas.microsoft.com/office/drawing/2014/main" id="{0F6CDDCC-C889-48AC-B016-7F6405161B43}"/>
                </a:ext>
              </a:extLst>
            </p:cNvPr>
            <p:cNvSpPr>
              <a:spLocks/>
            </p:cNvSpPr>
            <p:nvPr userDrawn="1"/>
          </p:nvSpPr>
          <p:spPr bwMode="auto">
            <a:xfrm>
              <a:off x="3664" y="1674"/>
              <a:ext cx="12" cy="20"/>
            </a:xfrm>
            <a:custGeom>
              <a:avLst/>
              <a:gdLst>
                <a:gd name="T0" fmla="*/ 2 w 18"/>
                <a:gd name="T1" fmla="*/ 0 h 29"/>
                <a:gd name="T2" fmla="*/ 17 w 18"/>
                <a:gd name="T3" fmla="*/ 29 h 29"/>
                <a:gd name="T4" fmla="*/ 18 w 18"/>
                <a:gd name="T5" fmla="*/ 20 h 29"/>
                <a:gd name="T6" fmla="*/ 2 w 18"/>
                <a:gd name="T7" fmla="*/ 0 h 29"/>
              </a:gdLst>
              <a:ahLst/>
              <a:cxnLst>
                <a:cxn ang="0">
                  <a:pos x="T0" y="T1"/>
                </a:cxn>
                <a:cxn ang="0">
                  <a:pos x="T2" y="T3"/>
                </a:cxn>
                <a:cxn ang="0">
                  <a:pos x="T4" y="T5"/>
                </a:cxn>
                <a:cxn ang="0">
                  <a:pos x="T6" y="T7"/>
                </a:cxn>
              </a:cxnLst>
              <a:rect l="0" t="0" r="r" b="b"/>
              <a:pathLst>
                <a:path w="18" h="29">
                  <a:moveTo>
                    <a:pt x="2" y="0"/>
                  </a:moveTo>
                  <a:cubicBezTo>
                    <a:pt x="0" y="12"/>
                    <a:pt x="8" y="23"/>
                    <a:pt x="17" y="29"/>
                  </a:cubicBezTo>
                  <a:cubicBezTo>
                    <a:pt x="18" y="20"/>
                    <a:pt x="18" y="20"/>
                    <a:pt x="18" y="20"/>
                  </a:cubicBezTo>
                  <a:cubicBezTo>
                    <a:pt x="17" y="12"/>
                    <a:pt x="9" y="4"/>
                    <a:pt x="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38" name="Freeform 47">
              <a:extLst>
                <a:ext uri="{FF2B5EF4-FFF2-40B4-BE49-F238E27FC236}">
                  <a16:creationId xmlns:a16="http://schemas.microsoft.com/office/drawing/2014/main" id="{292792DB-44D2-43DB-9EBE-FD22D8E4DBED}"/>
                </a:ext>
              </a:extLst>
            </p:cNvPr>
            <p:cNvSpPr>
              <a:spLocks/>
            </p:cNvSpPr>
            <p:nvPr userDrawn="1"/>
          </p:nvSpPr>
          <p:spPr bwMode="auto">
            <a:xfrm>
              <a:off x="3659" y="1689"/>
              <a:ext cx="14" cy="21"/>
            </a:xfrm>
            <a:custGeom>
              <a:avLst/>
              <a:gdLst>
                <a:gd name="T0" fmla="*/ 4 w 21"/>
                <a:gd name="T1" fmla="*/ 0 h 30"/>
                <a:gd name="T2" fmla="*/ 1 w 21"/>
                <a:gd name="T3" fmla="*/ 11 h 30"/>
                <a:gd name="T4" fmla="*/ 16 w 21"/>
                <a:gd name="T5" fmla="*/ 30 h 30"/>
                <a:gd name="T6" fmla="*/ 4 w 21"/>
                <a:gd name="T7" fmla="*/ 0 h 30"/>
              </a:gdLst>
              <a:ahLst/>
              <a:cxnLst>
                <a:cxn ang="0">
                  <a:pos x="T0" y="T1"/>
                </a:cxn>
                <a:cxn ang="0">
                  <a:pos x="T2" y="T3"/>
                </a:cxn>
                <a:cxn ang="0">
                  <a:pos x="T4" y="T5"/>
                </a:cxn>
                <a:cxn ang="0">
                  <a:pos x="T6" y="T7"/>
                </a:cxn>
              </a:cxnLst>
              <a:rect l="0" t="0" r="r" b="b"/>
              <a:pathLst>
                <a:path w="21" h="30">
                  <a:moveTo>
                    <a:pt x="4" y="0"/>
                  </a:moveTo>
                  <a:cubicBezTo>
                    <a:pt x="3" y="3"/>
                    <a:pt x="0" y="8"/>
                    <a:pt x="1" y="11"/>
                  </a:cubicBezTo>
                  <a:cubicBezTo>
                    <a:pt x="2" y="18"/>
                    <a:pt x="12" y="20"/>
                    <a:pt x="16" y="30"/>
                  </a:cubicBezTo>
                  <a:cubicBezTo>
                    <a:pt x="21" y="21"/>
                    <a:pt x="14" y="3"/>
                    <a:pt x="4"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39" name="Freeform 48">
              <a:extLst>
                <a:ext uri="{FF2B5EF4-FFF2-40B4-BE49-F238E27FC236}">
                  <a16:creationId xmlns:a16="http://schemas.microsoft.com/office/drawing/2014/main" id="{A70696E9-E2B2-4865-A0C3-E3E4E7CAB854}"/>
                </a:ext>
              </a:extLst>
            </p:cNvPr>
            <p:cNvSpPr>
              <a:spLocks/>
            </p:cNvSpPr>
            <p:nvPr userDrawn="1"/>
          </p:nvSpPr>
          <p:spPr bwMode="auto">
            <a:xfrm>
              <a:off x="3649" y="1702"/>
              <a:ext cx="15" cy="24"/>
            </a:xfrm>
            <a:custGeom>
              <a:avLst/>
              <a:gdLst>
                <a:gd name="T0" fmla="*/ 12 w 22"/>
                <a:gd name="T1" fmla="*/ 0 h 35"/>
                <a:gd name="T2" fmla="*/ 7 w 22"/>
                <a:gd name="T3" fmla="*/ 8 h 35"/>
                <a:gd name="T4" fmla="*/ 13 w 22"/>
                <a:gd name="T5" fmla="*/ 35 h 35"/>
                <a:gd name="T6" fmla="*/ 19 w 22"/>
                <a:gd name="T7" fmla="*/ 11 h 35"/>
                <a:gd name="T8" fmla="*/ 12 w 22"/>
                <a:gd name="T9" fmla="*/ 0 h 35"/>
              </a:gdLst>
              <a:ahLst/>
              <a:cxnLst>
                <a:cxn ang="0">
                  <a:pos x="T0" y="T1"/>
                </a:cxn>
                <a:cxn ang="0">
                  <a:pos x="T2" y="T3"/>
                </a:cxn>
                <a:cxn ang="0">
                  <a:pos x="T4" y="T5"/>
                </a:cxn>
                <a:cxn ang="0">
                  <a:pos x="T6" y="T7"/>
                </a:cxn>
                <a:cxn ang="0">
                  <a:pos x="T8" y="T9"/>
                </a:cxn>
              </a:cxnLst>
              <a:rect l="0" t="0" r="r" b="b"/>
              <a:pathLst>
                <a:path w="22" h="35">
                  <a:moveTo>
                    <a:pt x="12" y="0"/>
                  </a:moveTo>
                  <a:cubicBezTo>
                    <a:pt x="7" y="8"/>
                    <a:pt x="7" y="8"/>
                    <a:pt x="7" y="8"/>
                  </a:cubicBezTo>
                  <a:cubicBezTo>
                    <a:pt x="0" y="19"/>
                    <a:pt x="13" y="28"/>
                    <a:pt x="13" y="35"/>
                  </a:cubicBezTo>
                  <a:cubicBezTo>
                    <a:pt x="17" y="31"/>
                    <a:pt x="22" y="19"/>
                    <a:pt x="19" y="11"/>
                  </a:cubicBezTo>
                  <a:cubicBezTo>
                    <a:pt x="18" y="7"/>
                    <a:pt x="16" y="3"/>
                    <a:pt x="1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40" name="Freeform 49">
              <a:extLst>
                <a:ext uri="{FF2B5EF4-FFF2-40B4-BE49-F238E27FC236}">
                  <a16:creationId xmlns:a16="http://schemas.microsoft.com/office/drawing/2014/main" id="{8131D599-F06F-4922-A462-921AB0B9CFB1}"/>
                </a:ext>
              </a:extLst>
            </p:cNvPr>
            <p:cNvSpPr>
              <a:spLocks/>
            </p:cNvSpPr>
            <p:nvPr userDrawn="1"/>
          </p:nvSpPr>
          <p:spPr bwMode="auto">
            <a:xfrm>
              <a:off x="3622" y="1701"/>
              <a:ext cx="27" cy="11"/>
            </a:xfrm>
            <a:custGeom>
              <a:avLst/>
              <a:gdLst>
                <a:gd name="T0" fmla="*/ 23 w 39"/>
                <a:gd name="T1" fmla="*/ 3 h 16"/>
                <a:gd name="T2" fmla="*/ 0 w 39"/>
                <a:gd name="T3" fmla="*/ 12 h 16"/>
                <a:gd name="T4" fmla="*/ 21 w 39"/>
                <a:gd name="T5" fmla="*/ 16 h 16"/>
                <a:gd name="T6" fmla="*/ 39 w 39"/>
                <a:gd name="T7" fmla="*/ 0 h 16"/>
                <a:gd name="T8" fmla="*/ 23 w 39"/>
                <a:gd name="T9" fmla="*/ 3 h 16"/>
              </a:gdLst>
              <a:ahLst/>
              <a:cxnLst>
                <a:cxn ang="0">
                  <a:pos x="T0" y="T1"/>
                </a:cxn>
                <a:cxn ang="0">
                  <a:pos x="T2" y="T3"/>
                </a:cxn>
                <a:cxn ang="0">
                  <a:pos x="T4" y="T5"/>
                </a:cxn>
                <a:cxn ang="0">
                  <a:pos x="T6" y="T7"/>
                </a:cxn>
                <a:cxn ang="0">
                  <a:pos x="T8" y="T9"/>
                </a:cxn>
              </a:cxnLst>
              <a:rect l="0" t="0" r="r" b="b"/>
              <a:pathLst>
                <a:path w="39" h="16">
                  <a:moveTo>
                    <a:pt x="23" y="3"/>
                  </a:moveTo>
                  <a:cubicBezTo>
                    <a:pt x="18" y="5"/>
                    <a:pt x="6" y="13"/>
                    <a:pt x="0" y="12"/>
                  </a:cubicBezTo>
                  <a:cubicBezTo>
                    <a:pt x="3" y="16"/>
                    <a:pt x="16" y="15"/>
                    <a:pt x="21" y="16"/>
                  </a:cubicBezTo>
                  <a:cubicBezTo>
                    <a:pt x="29" y="16"/>
                    <a:pt x="35" y="7"/>
                    <a:pt x="39" y="0"/>
                  </a:cubicBezTo>
                  <a:lnTo>
                    <a:pt x="23"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41" name="Freeform 50">
              <a:extLst>
                <a:ext uri="{FF2B5EF4-FFF2-40B4-BE49-F238E27FC236}">
                  <a16:creationId xmlns:a16="http://schemas.microsoft.com/office/drawing/2014/main" id="{5737B435-E8F8-4CDD-89CD-FF0682FDEDF2}"/>
                </a:ext>
              </a:extLst>
            </p:cNvPr>
            <p:cNvSpPr>
              <a:spLocks/>
            </p:cNvSpPr>
            <p:nvPr userDrawn="1"/>
          </p:nvSpPr>
          <p:spPr bwMode="auto">
            <a:xfrm>
              <a:off x="3634" y="1717"/>
              <a:ext cx="16" cy="23"/>
            </a:xfrm>
            <a:custGeom>
              <a:avLst/>
              <a:gdLst>
                <a:gd name="T0" fmla="*/ 19 w 23"/>
                <a:gd name="T1" fmla="*/ 0 h 34"/>
                <a:gd name="T2" fmla="*/ 0 w 23"/>
                <a:gd name="T3" fmla="*/ 34 h 34"/>
                <a:gd name="T4" fmla="*/ 19 w 23"/>
                <a:gd name="T5" fmla="*/ 21 h 34"/>
                <a:gd name="T6" fmla="*/ 19 w 23"/>
                <a:gd name="T7" fmla="*/ 0 h 34"/>
              </a:gdLst>
              <a:ahLst/>
              <a:cxnLst>
                <a:cxn ang="0">
                  <a:pos x="T0" y="T1"/>
                </a:cxn>
                <a:cxn ang="0">
                  <a:pos x="T2" y="T3"/>
                </a:cxn>
                <a:cxn ang="0">
                  <a:pos x="T4" y="T5"/>
                </a:cxn>
                <a:cxn ang="0">
                  <a:pos x="T6" y="T7"/>
                </a:cxn>
              </a:cxnLst>
              <a:rect l="0" t="0" r="r" b="b"/>
              <a:pathLst>
                <a:path w="23" h="34">
                  <a:moveTo>
                    <a:pt x="19" y="0"/>
                  </a:moveTo>
                  <a:cubicBezTo>
                    <a:pt x="3" y="4"/>
                    <a:pt x="13" y="23"/>
                    <a:pt x="0" y="34"/>
                  </a:cubicBezTo>
                  <a:cubicBezTo>
                    <a:pt x="9" y="32"/>
                    <a:pt x="13" y="32"/>
                    <a:pt x="19" y="21"/>
                  </a:cubicBezTo>
                  <a:cubicBezTo>
                    <a:pt x="22" y="15"/>
                    <a:pt x="23" y="5"/>
                    <a:pt x="1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42" name="Freeform 51">
              <a:extLst>
                <a:ext uri="{FF2B5EF4-FFF2-40B4-BE49-F238E27FC236}">
                  <a16:creationId xmlns:a16="http://schemas.microsoft.com/office/drawing/2014/main" id="{BC9AEEE5-3792-4999-8681-0EA0B20F09F5}"/>
                </a:ext>
              </a:extLst>
            </p:cNvPr>
            <p:cNvSpPr>
              <a:spLocks/>
            </p:cNvSpPr>
            <p:nvPr userDrawn="1"/>
          </p:nvSpPr>
          <p:spPr bwMode="auto">
            <a:xfrm>
              <a:off x="3559" y="1682"/>
              <a:ext cx="18" cy="26"/>
            </a:xfrm>
            <a:custGeom>
              <a:avLst/>
              <a:gdLst>
                <a:gd name="T0" fmla="*/ 3 w 26"/>
                <a:gd name="T1" fmla="*/ 16 h 39"/>
                <a:gd name="T2" fmla="*/ 9 w 26"/>
                <a:gd name="T3" fmla="*/ 39 h 39"/>
                <a:gd name="T4" fmla="*/ 17 w 26"/>
                <a:gd name="T5" fmla="*/ 0 h 39"/>
                <a:gd name="T6" fmla="*/ 3 w 26"/>
                <a:gd name="T7" fmla="*/ 16 h 39"/>
              </a:gdLst>
              <a:ahLst/>
              <a:cxnLst>
                <a:cxn ang="0">
                  <a:pos x="T0" y="T1"/>
                </a:cxn>
                <a:cxn ang="0">
                  <a:pos x="T2" y="T3"/>
                </a:cxn>
                <a:cxn ang="0">
                  <a:pos x="T4" y="T5"/>
                </a:cxn>
                <a:cxn ang="0">
                  <a:pos x="T6" y="T7"/>
                </a:cxn>
              </a:cxnLst>
              <a:rect l="0" t="0" r="r" b="b"/>
              <a:pathLst>
                <a:path w="26" h="39">
                  <a:moveTo>
                    <a:pt x="3" y="16"/>
                  </a:moveTo>
                  <a:cubicBezTo>
                    <a:pt x="0" y="28"/>
                    <a:pt x="3" y="31"/>
                    <a:pt x="9" y="39"/>
                  </a:cubicBezTo>
                  <a:cubicBezTo>
                    <a:pt x="6" y="21"/>
                    <a:pt x="26" y="14"/>
                    <a:pt x="17" y="0"/>
                  </a:cubicBezTo>
                  <a:cubicBezTo>
                    <a:pt x="10" y="2"/>
                    <a:pt x="5" y="10"/>
                    <a:pt x="3" y="1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43" name="Freeform 52">
              <a:extLst>
                <a:ext uri="{FF2B5EF4-FFF2-40B4-BE49-F238E27FC236}">
                  <a16:creationId xmlns:a16="http://schemas.microsoft.com/office/drawing/2014/main" id="{D1D6BC8B-EF90-45E5-B12E-445E7D0308BA}"/>
                </a:ext>
              </a:extLst>
            </p:cNvPr>
            <p:cNvSpPr>
              <a:spLocks/>
            </p:cNvSpPr>
            <p:nvPr userDrawn="1"/>
          </p:nvSpPr>
          <p:spPr bwMode="auto">
            <a:xfrm>
              <a:off x="3608" y="1714"/>
              <a:ext cx="27" cy="14"/>
            </a:xfrm>
            <a:custGeom>
              <a:avLst/>
              <a:gdLst>
                <a:gd name="T0" fmla="*/ 0 w 40"/>
                <a:gd name="T1" fmla="*/ 17 h 21"/>
                <a:gd name="T2" fmla="*/ 23 w 40"/>
                <a:gd name="T3" fmla="*/ 17 h 21"/>
                <a:gd name="T4" fmla="*/ 40 w 40"/>
                <a:gd name="T5" fmla="*/ 7 h 21"/>
                <a:gd name="T6" fmla="*/ 0 w 40"/>
                <a:gd name="T7" fmla="*/ 17 h 21"/>
              </a:gdLst>
              <a:ahLst/>
              <a:cxnLst>
                <a:cxn ang="0">
                  <a:pos x="T0" y="T1"/>
                </a:cxn>
                <a:cxn ang="0">
                  <a:pos x="T2" y="T3"/>
                </a:cxn>
                <a:cxn ang="0">
                  <a:pos x="T4" y="T5"/>
                </a:cxn>
                <a:cxn ang="0">
                  <a:pos x="T6" y="T7"/>
                </a:cxn>
              </a:cxnLst>
              <a:rect l="0" t="0" r="r" b="b"/>
              <a:pathLst>
                <a:path w="40" h="21">
                  <a:moveTo>
                    <a:pt x="0" y="17"/>
                  </a:moveTo>
                  <a:cubicBezTo>
                    <a:pt x="0" y="21"/>
                    <a:pt x="16" y="20"/>
                    <a:pt x="23" y="17"/>
                  </a:cubicBezTo>
                  <a:cubicBezTo>
                    <a:pt x="27" y="16"/>
                    <a:pt x="39" y="11"/>
                    <a:pt x="40" y="7"/>
                  </a:cubicBezTo>
                  <a:cubicBezTo>
                    <a:pt x="12" y="0"/>
                    <a:pt x="22" y="11"/>
                    <a:pt x="0" y="1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44" name="Freeform 53">
              <a:extLst>
                <a:ext uri="{FF2B5EF4-FFF2-40B4-BE49-F238E27FC236}">
                  <a16:creationId xmlns:a16="http://schemas.microsoft.com/office/drawing/2014/main" id="{C63921BB-161E-4135-A152-58519C262B47}"/>
                </a:ext>
              </a:extLst>
            </p:cNvPr>
            <p:cNvSpPr>
              <a:spLocks/>
            </p:cNvSpPr>
            <p:nvPr userDrawn="1"/>
          </p:nvSpPr>
          <p:spPr bwMode="auto">
            <a:xfrm>
              <a:off x="3631" y="1685"/>
              <a:ext cx="25" cy="15"/>
            </a:xfrm>
            <a:custGeom>
              <a:avLst/>
              <a:gdLst>
                <a:gd name="T0" fmla="*/ 0 w 37"/>
                <a:gd name="T1" fmla="*/ 18 h 22"/>
                <a:gd name="T2" fmla="*/ 23 w 37"/>
                <a:gd name="T3" fmla="*/ 14 h 22"/>
                <a:gd name="T4" fmla="*/ 37 w 37"/>
                <a:gd name="T5" fmla="*/ 1 h 22"/>
                <a:gd name="T6" fmla="*/ 0 w 37"/>
                <a:gd name="T7" fmla="*/ 18 h 22"/>
              </a:gdLst>
              <a:ahLst/>
              <a:cxnLst>
                <a:cxn ang="0">
                  <a:pos x="T0" y="T1"/>
                </a:cxn>
                <a:cxn ang="0">
                  <a:pos x="T2" y="T3"/>
                </a:cxn>
                <a:cxn ang="0">
                  <a:pos x="T4" y="T5"/>
                </a:cxn>
                <a:cxn ang="0">
                  <a:pos x="T6" y="T7"/>
                </a:cxn>
              </a:cxnLst>
              <a:rect l="0" t="0" r="r" b="b"/>
              <a:pathLst>
                <a:path w="37" h="22">
                  <a:moveTo>
                    <a:pt x="0" y="18"/>
                  </a:moveTo>
                  <a:cubicBezTo>
                    <a:pt x="1" y="22"/>
                    <a:pt x="16" y="18"/>
                    <a:pt x="23" y="14"/>
                  </a:cubicBezTo>
                  <a:cubicBezTo>
                    <a:pt x="26" y="12"/>
                    <a:pt x="37" y="6"/>
                    <a:pt x="37" y="1"/>
                  </a:cubicBezTo>
                  <a:cubicBezTo>
                    <a:pt x="9" y="0"/>
                    <a:pt x="20" y="8"/>
                    <a:pt x="0" y="1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45" name="Freeform 54">
              <a:extLst>
                <a:ext uri="{FF2B5EF4-FFF2-40B4-BE49-F238E27FC236}">
                  <a16:creationId xmlns:a16="http://schemas.microsoft.com/office/drawing/2014/main" id="{B6D7A211-0B1F-4C02-A9F3-006FB08102CF}"/>
                </a:ext>
              </a:extLst>
            </p:cNvPr>
            <p:cNvSpPr>
              <a:spLocks/>
            </p:cNvSpPr>
            <p:nvPr userDrawn="1"/>
          </p:nvSpPr>
          <p:spPr bwMode="auto">
            <a:xfrm>
              <a:off x="3542" y="1671"/>
              <a:ext cx="26" cy="18"/>
            </a:xfrm>
            <a:custGeom>
              <a:avLst/>
              <a:gdLst>
                <a:gd name="T0" fmla="*/ 37 w 37"/>
                <a:gd name="T1" fmla="*/ 2 h 27"/>
                <a:gd name="T2" fmla="*/ 19 w 37"/>
                <a:gd name="T3" fmla="*/ 8 h 27"/>
                <a:gd name="T4" fmla="*/ 3 w 37"/>
                <a:gd name="T5" fmla="*/ 25 h 27"/>
                <a:gd name="T6" fmla="*/ 37 w 37"/>
                <a:gd name="T7" fmla="*/ 2 h 27"/>
              </a:gdLst>
              <a:ahLst/>
              <a:cxnLst>
                <a:cxn ang="0">
                  <a:pos x="T0" y="T1"/>
                </a:cxn>
                <a:cxn ang="0">
                  <a:pos x="T2" y="T3"/>
                </a:cxn>
                <a:cxn ang="0">
                  <a:pos x="T4" y="T5"/>
                </a:cxn>
                <a:cxn ang="0">
                  <a:pos x="T6" y="T7"/>
                </a:cxn>
              </a:cxnLst>
              <a:rect l="0" t="0" r="r" b="b"/>
              <a:pathLst>
                <a:path w="37" h="27">
                  <a:moveTo>
                    <a:pt x="37" y="2"/>
                  </a:moveTo>
                  <a:cubicBezTo>
                    <a:pt x="33" y="0"/>
                    <a:pt x="21" y="6"/>
                    <a:pt x="19" y="8"/>
                  </a:cubicBezTo>
                  <a:cubicBezTo>
                    <a:pt x="11" y="11"/>
                    <a:pt x="0" y="22"/>
                    <a:pt x="3" y="25"/>
                  </a:cubicBezTo>
                  <a:cubicBezTo>
                    <a:pt x="22" y="13"/>
                    <a:pt x="23" y="27"/>
                    <a:pt x="37"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46" name="Freeform 55">
              <a:extLst>
                <a:ext uri="{FF2B5EF4-FFF2-40B4-BE49-F238E27FC236}">
                  <a16:creationId xmlns:a16="http://schemas.microsoft.com/office/drawing/2014/main" id="{A0B3206B-507B-4015-A9A2-E0896DFADFD2}"/>
                </a:ext>
              </a:extLst>
            </p:cNvPr>
            <p:cNvSpPr>
              <a:spLocks/>
            </p:cNvSpPr>
            <p:nvPr userDrawn="1"/>
          </p:nvSpPr>
          <p:spPr bwMode="auto">
            <a:xfrm>
              <a:off x="3594" y="1635"/>
              <a:ext cx="22" cy="11"/>
            </a:xfrm>
            <a:custGeom>
              <a:avLst/>
              <a:gdLst>
                <a:gd name="T0" fmla="*/ 0 w 32"/>
                <a:gd name="T1" fmla="*/ 5 h 15"/>
                <a:gd name="T2" fmla="*/ 20 w 32"/>
                <a:gd name="T3" fmla="*/ 15 h 15"/>
                <a:gd name="T4" fmla="*/ 32 w 32"/>
                <a:gd name="T5" fmla="*/ 10 h 15"/>
                <a:gd name="T6" fmla="*/ 0 w 32"/>
                <a:gd name="T7" fmla="*/ 5 h 15"/>
              </a:gdLst>
              <a:ahLst/>
              <a:cxnLst>
                <a:cxn ang="0">
                  <a:pos x="T0" y="T1"/>
                </a:cxn>
                <a:cxn ang="0">
                  <a:pos x="T2" y="T3"/>
                </a:cxn>
                <a:cxn ang="0">
                  <a:pos x="T4" y="T5"/>
                </a:cxn>
                <a:cxn ang="0">
                  <a:pos x="T6" y="T7"/>
                </a:cxn>
              </a:cxnLst>
              <a:rect l="0" t="0" r="r" b="b"/>
              <a:pathLst>
                <a:path w="32" h="15">
                  <a:moveTo>
                    <a:pt x="0" y="5"/>
                  </a:moveTo>
                  <a:cubicBezTo>
                    <a:pt x="9" y="8"/>
                    <a:pt x="14" y="14"/>
                    <a:pt x="20" y="15"/>
                  </a:cubicBezTo>
                  <a:cubicBezTo>
                    <a:pt x="28" y="15"/>
                    <a:pt x="30" y="13"/>
                    <a:pt x="32" y="10"/>
                  </a:cubicBezTo>
                  <a:cubicBezTo>
                    <a:pt x="29" y="0"/>
                    <a:pt x="9" y="1"/>
                    <a:pt x="0" y="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47" name="Freeform 56">
              <a:extLst>
                <a:ext uri="{FF2B5EF4-FFF2-40B4-BE49-F238E27FC236}">
                  <a16:creationId xmlns:a16="http://schemas.microsoft.com/office/drawing/2014/main" id="{984BAC3F-9CA8-4015-A952-B9446F68D3BD}"/>
                </a:ext>
              </a:extLst>
            </p:cNvPr>
            <p:cNvSpPr>
              <a:spLocks/>
            </p:cNvSpPr>
            <p:nvPr userDrawn="1"/>
          </p:nvSpPr>
          <p:spPr bwMode="auto">
            <a:xfrm>
              <a:off x="3614" y="1646"/>
              <a:ext cx="13" cy="22"/>
            </a:xfrm>
            <a:custGeom>
              <a:avLst/>
              <a:gdLst>
                <a:gd name="T0" fmla="*/ 14 w 18"/>
                <a:gd name="T1" fmla="*/ 32 h 32"/>
                <a:gd name="T2" fmla="*/ 16 w 18"/>
                <a:gd name="T3" fmla="*/ 10 h 32"/>
                <a:gd name="T4" fmla="*/ 8 w 18"/>
                <a:gd name="T5" fmla="*/ 0 h 32"/>
                <a:gd name="T6" fmla="*/ 14 w 18"/>
                <a:gd name="T7" fmla="*/ 32 h 32"/>
              </a:gdLst>
              <a:ahLst/>
              <a:cxnLst>
                <a:cxn ang="0">
                  <a:pos x="T0" y="T1"/>
                </a:cxn>
                <a:cxn ang="0">
                  <a:pos x="T2" y="T3"/>
                </a:cxn>
                <a:cxn ang="0">
                  <a:pos x="T4" y="T5"/>
                </a:cxn>
                <a:cxn ang="0">
                  <a:pos x="T6" y="T7"/>
                </a:cxn>
              </a:cxnLst>
              <a:rect l="0" t="0" r="r" b="b"/>
              <a:pathLst>
                <a:path w="18" h="32">
                  <a:moveTo>
                    <a:pt x="14" y="32"/>
                  </a:moveTo>
                  <a:cubicBezTo>
                    <a:pt x="14" y="22"/>
                    <a:pt x="18" y="16"/>
                    <a:pt x="16" y="10"/>
                  </a:cubicBezTo>
                  <a:cubicBezTo>
                    <a:pt x="14" y="2"/>
                    <a:pt x="11" y="1"/>
                    <a:pt x="8" y="0"/>
                  </a:cubicBezTo>
                  <a:cubicBezTo>
                    <a:pt x="0" y="6"/>
                    <a:pt x="7" y="24"/>
                    <a:pt x="14" y="3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48" name="Freeform 57">
              <a:extLst>
                <a:ext uri="{FF2B5EF4-FFF2-40B4-BE49-F238E27FC236}">
                  <a16:creationId xmlns:a16="http://schemas.microsoft.com/office/drawing/2014/main" id="{4CDFC29E-4326-4DB6-9AAB-572FEBFC9487}"/>
                </a:ext>
              </a:extLst>
            </p:cNvPr>
            <p:cNvSpPr>
              <a:spLocks/>
            </p:cNvSpPr>
            <p:nvPr userDrawn="1"/>
          </p:nvSpPr>
          <p:spPr bwMode="auto">
            <a:xfrm>
              <a:off x="3574" y="1643"/>
              <a:ext cx="26" cy="14"/>
            </a:xfrm>
            <a:custGeom>
              <a:avLst/>
              <a:gdLst>
                <a:gd name="T0" fmla="*/ 27 w 38"/>
                <a:gd name="T1" fmla="*/ 2 h 20"/>
                <a:gd name="T2" fmla="*/ 0 w 38"/>
                <a:gd name="T3" fmla="*/ 9 h 20"/>
                <a:gd name="T4" fmla="*/ 30 w 38"/>
                <a:gd name="T5" fmla="*/ 15 h 20"/>
                <a:gd name="T6" fmla="*/ 38 w 38"/>
                <a:gd name="T7" fmla="*/ 11 h 20"/>
                <a:gd name="T8" fmla="*/ 27 w 38"/>
                <a:gd name="T9" fmla="*/ 2 h 20"/>
              </a:gdLst>
              <a:ahLst/>
              <a:cxnLst>
                <a:cxn ang="0">
                  <a:pos x="T0" y="T1"/>
                </a:cxn>
                <a:cxn ang="0">
                  <a:pos x="T2" y="T3"/>
                </a:cxn>
                <a:cxn ang="0">
                  <a:pos x="T4" y="T5"/>
                </a:cxn>
                <a:cxn ang="0">
                  <a:pos x="T6" y="T7"/>
                </a:cxn>
                <a:cxn ang="0">
                  <a:pos x="T8" y="T9"/>
                </a:cxn>
              </a:cxnLst>
              <a:rect l="0" t="0" r="r" b="b"/>
              <a:pathLst>
                <a:path w="38" h="20">
                  <a:moveTo>
                    <a:pt x="27" y="2"/>
                  </a:moveTo>
                  <a:cubicBezTo>
                    <a:pt x="19" y="0"/>
                    <a:pt x="5" y="5"/>
                    <a:pt x="0" y="9"/>
                  </a:cubicBezTo>
                  <a:cubicBezTo>
                    <a:pt x="11" y="8"/>
                    <a:pt x="17" y="20"/>
                    <a:pt x="30" y="15"/>
                  </a:cubicBezTo>
                  <a:cubicBezTo>
                    <a:pt x="38" y="11"/>
                    <a:pt x="38" y="11"/>
                    <a:pt x="38" y="11"/>
                  </a:cubicBezTo>
                  <a:cubicBezTo>
                    <a:pt x="35" y="6"/>
                    <a:pt x="31" y="4"/>
                    <a:pt x="27"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49" name="Freeform 58">
              <a:extLst>
                <a:ext uri="{FF2B5EF4-FFF2-40B4-BE49-F238E27FC236}">
                  <a16:creationId xmlns:a16="http://schemas.microsoft.com/office/drawing/2014/main" id="{76FF4184-4BBE-41C5-9C00-615CF27EECAC}"/>
                </a:ext>
              </a:extLst>
            </p:cNvPr>
            <p:cNvSpPr>
              <a:spLocks/>
            </p:cNvSpPr>
            <p:nvPr userDrawn="1"/>
          </p:nvSpPr>
          <p:spPr bwMode="auto">
            <a:xfrm>
              <a:off x="3602" y="1651"/>
              <a:ext cx="14" cy="25"/>
            </a:xfrm>
            <a:custGeom>
              <a:avLst/>
              <a:gdLst>
                <a:gd name="T0" fmla="*/ 2 w 20"/>
                <a:gd name="T1" fmla="*/ 11 h 37"/>
                <a:gd name="T2" fmla="*/ 10 w 20"/>
                <a:gd name="T3" fmla="*/ 37 h 37"/>
                <a:gd name="T4" fmla="*/ 14 w 20"/>
                <a:gd name="T5" fmla="*/ 8 h 37"/>
                <a:gd name="T6" fmla="*/ 10 w 20"/>
                <a:gd name="T7" fmla="*/ 0 h 37"/>
                <a:gd name="T8" fmla="*/ 2 w 20"/>
                <a:gd name="T9" fmla="*/ 11 h 37"/>
              </a:gdLst>
              <a:ahLst/>
              <a:cxnLst>
                <a:cxn ang="0">
                  <a:pos x="T0" y="T1"/>
                </a:cxn>
                <a:cxn ang="0">
                  <a:pos x="T2" y="T3"/>
                </a:cxn>
                <a:cxn ang="0">
                  <a:pos x="T4" y="T5"/>
                </a:cxn>
                <a:cxn ang="0">
                  <a:pos x="T6" y="T7"/>
                </a:cxn>
                <a:cxn ang="0">
                  <a:pos x="T8" y="T9"/>
                </a:cxn>
              </a:cxnLst>
              <a:rect l="0" t="0" r="r" b="b"/>
              <a:pathLst>
                <a:path w="20" h="37">
                  <a:moveTo>
                    <a:pt x="2" y="11"/>
                  </a:moveTo>
                  <a:cubicBezTo>
                    <a:pt x="0" y="19"/>
                    <a:pt x="6" y="33"/>
                    <a:pt x="10" y="37"/>
                  </a:cubicBezTo>
                  <a:cubicBezTo>
                    <a:pt x="9" y="27"/>
                    <a:pt x="20" y="20"/>
                    <a:pt x="14" y="8"/>
                  </a:cubicBezTo>
                  <a:cubicBezTo>
                    <a:pt x="10" y="0"/>
                    <a:pt x="10" y="0"/>
                    <a:pt x="10" y="0"/>
                  </a:cubicBezTo>
                  <a:cubicBezTo>
                    <a:pt x="6" y="3"/>
                    <a:pt x="3" y="6"/>
                    <a:pt x="2" y="1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50" name="Freeform 59">
              <a:extLst>
                <a:ext uri="{FF2B5EF4-FFF2-40B4-BE49-F238E27FC236}">
                  <a16:creationId xmlns:a16="http://schemas.microsoft.com/office/drawing/2014/main" id="{1DC69F4A-1996-4C8C-9C03-DD93CF410081}"/>
                </a:ext>
              </a:extLst>
            </p:cNvPr>
            <p:cNvSpPr>
              <a:spLocks/>
            </p:cNvSpPr>
            <p:nvPr userDrawn="1"/>
          </p:nvSpPr>
          <p:spPr bwMode="auto">
            <a:xfrm>
              <a:off x="3610" y="1731"/>
              <a:ext cx="21" cy="14"/>
            </a:xfrm>
            <a:custGeom>
              <a:avLst/>
              <a:gdLst>
                <a:gd name="T0" fmla="*/ 32 w 32"/>
                <a:gd name="T1" fmla="*/ 0 h 21"/>
                <a:gd name="T2" fmla="*/ 23 w 32"/>
                <a:gd name="T3" fmla="*/ 0 h 21"/>
                <a:gd name="T4" fmla="*/ 0 w 32"/>
                <a:gd name="T5" fmla="*/ 20 h 21"/>
                <a:gd name="T6" fmla="*/ 27 w 32"/>
                <a:gd name="T7" fmla="*/ 12 h 21"/>
                <a:gd name="T8" fmla="*/ 32 w 32"/>
                <a:gd name="T9" fmla="*/ 0 h 21"/>
              </a:gdLst>
              <a:ahLst/>
              <a:cxnLst>
                <a:cxn ang="0">
                  <a:pos x="T0" y="T1"/>
                </a:cxn>
                <a:cxn ang="0">
                  <a:pos x="T2" y="T3"/>
                </a:cxn>
                <a:cxn ang="0">
                  <a:pos x="T4" y="T5"/>
                </a:cxn>
                <a:cxn ang="0">
                  <a:pos x="T6" y="T7"/>
                </a:cxn>
                <a:cxn ang="0">
                  <a:pos x="T8" y="T9"/>
                </a:cxn>
              </a:cxnLst>
              <a:rect l="0" t="0" r="r" b="b"/>
              <a:pathLst>
                <a:path w="32" h="21">
                  <a:moveTo>
                    <a:pt x="32" y="0"/>
                  </a:moveTo>
                  <a:cubicBezTo>
                    <a:pt x="23" y="0"/>
                    <a:pt x="23" y="0"/>
                    <a:pt x="23" y="0"/>
                  </a:cubicBezTo>
                  <a:cubicBezTo>
                    <a:pt x="9" y="2"/>
                    <a:pt x="10" y="16"/>
                    <a:pt x="0" y="20"/>
                  </a:cubicBezTo>
                  <a:cubicBezTo>
                    <a:pt x="6" y="21"/>
                    <a:pt x="21" y="19"/>
                    <a:pt x="27" y="12"/>
                  </a:cubicBezTo>
                  <a:cubicBezTo>
                    <a:pt x="30" y="9"/>
                    <a:pt x="31" y="5"/>
                    <a:pt x="3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51" name="Freeform 60">
              <a:extLst>
                <a:ext uri="{FF2B5EF4-FFF2-40B4-BE49-F238E27FC236}">
                  <a16:creationId xmlns:a16="http://schemas.microsoft.com/office/drawing/2014/main" id="{756AAD03-1CA0-40B0-B5AC-5BA605B2947F}"/>
                </a:ext>
              </a:extLst>
            </p:cNvPr>
            <p:cNvSpPr>
              <a:spLocks/>
            </p:cNvSpPr>
            <p:nvPr userDrawn="1"/>
          </p:nvSpPr>
          <p:spPr bwMode="auto">
            <a:xfrm>
              <a:off x="3559" y="1655"/>
              <a:ext cx="24" cy="14"/>
            </a:xfrm>
            <a:custGeom>
              <a:avLst/>
              <a:gdLst>
                <a:gd name="T0" fmla="*/ 16 w 36"/>
                <a:gd name="T1" fmla="*/ 2 h 20"/>
                <a:gd name="T2" fmla="*/ 0 w 36"/>
                <a:gd name="T3" fmla="*/ 19 h 20"/>
                <a:gd name="T4" fmla="*/ 36 w 36"/>
                <a:gd name="T5" fmla="*/ 4 h 20"/>
                <a:gd name="T6" fmla="*/ 16 w 36"/>
                <a:gd name="T7" fmla="*/ 2 h 20"/>
              </a:gdLst>
              <a:ahLst/>
              <a:cxnLst>
                <a:cxn ang="0">
                  <a:pos x="T0" y="T1"/>
                </a:cxn>
                <a:cxn ang="0">
                  <a:pos x="T2" y="T3"/>
                </a:cxn>
                <a:cxn ang="0">
                  <a:pos x="T4" y="T5"/>
                </a:cxn>
                <a:cxn ang="0">
                  <a:pos x="T6" y="T7"/>
                </a:cxn>
              </a:cxnLst>
              <a:rect l="0" t="0" r="r" b="b"/>
              <a:pathLst>
                <a:path w="36" h="20">
                  <a:moveTo>
                    <a:pt x="16" y="2"/>
                  </a:moveTo>
                  <a:cubicBezTo>
                    <a:pt x="4" y="6"/>
                    <a:pt x="3" y="10"/>
                    <a:pt x="0" y="19"/>
                  </a:cubicBezTo>
                  <a:cubicBezTo>
                    <a:pt x="13" y="7"/>
                    <a:pt x="30" y="20"/>
                    <a:pt x="36" y="4"/>
                  </a:cubicBezTo>
                  <a:cubicBezTo>
                    <a:pt x="31" y="0"/>
                    <a:pt x="21" y="0"/>
                    <a:pt x="16"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52" name="Freeform 61">
              <a:extLst>
                <a:ext uri="{FF2B5EF4-FFF2-40B4-BE49-F238E27FC236}">
                  <a16:creationId xmlns:a16="http://schemas.microsoft.com/office/drawing/2014/main" id="{5D3472D0-A7F1-4E13-9454-78B7364B2EBD}"/>
                </a:ext>
              </a:extLst>
            </p:cNvPr>
            <p:cNvSpPr>
              <a:spLocks/>
            </p:cNvSpPr>
            <p:nvPr userDrawn="1"/>
          </p:nvSpPr>
          <p:spPr bwMode="auto">
            <a:xfrm>
              <a:off x="3588" y="1659"/>
              <a:ext cx="15" cy="27"/>
            </a:xfrm>
            <a:custGeom>
              <a:avLst/>
              <a:gdLst>
                <a:gd name="T0" fmla="*/ 1 w 22"/>
                <a:gd name="T1" fmla="*/ 19 h 39"/>
                <a:gd name="T2" fmla="*/ 13 w 22"/>
                <a:gd name="T3" fmla="*/ 39 h 39"/>
                <a:gd name="T4" fmla="*/ 9 w 22"/>
                <a:gd name="T5" fmla="*/ 0 h 39"/>
                <a:gd name="T6" fmla="*/ 1 w 22"/>
                <a:gd name="T7" fmla="*/ 19 h 39"/>
              </a:gdLst>
              <a:ahLst/>
              <a:cxnLst>
                <a:cxn ang="0">
                  <a:pos x="T0" y="T1"/>
                </a:cxn>
                <a:cxn ang="0">
                  <a:pos x="T2" y="T3"/>
                </a:cxn>
                <a:cxn ang="0">
                  <a:pos x="T4" y="T5"/>
                </a:cxn>
                <a:cxn ang="0">
                  <a:pos x="T6" y="T7"/>
                </a:cxn>
              </a:cxnLst>
              <a:rect l="0" t="0" r="r" b="b"/>
              <a:pathLst>
                <a:path w="22" h="39">
                  <a:moveTo>
                    <a:pt x="1" y="19"/>
                  </a:moveTo>
                  <a:cubicBezTo>
                    <a:pt x="2" y="32"/>
                    <a:pt x="5" y="34"/>
                    <a:pt x="13" y="39"/>
                  </a:cubicBezTo>
                  <a:cubicBezTo>
                    <a:pt x="5" y="23"/>
                    <a:pt x="22" y="10"/>
                    <a:pt x="9" y="0"/>
                  </a:cubicBezTo>
                  <a:cubicBezTo>
                    <a:pt x="3" y="4"/>
                    <a:pt x="0" y="13"/>
                    <a:pt x="1" y="1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53" name="Freeform 62">
              <a:extLst>
                <a:ext uri="{FF2B5EF4-FFF2-40B4-BE49-F238E27FC236}">
                  <a16:creationId xmlns:a16="http://schemas.microsoft.com/office/drawing/2014/main" id="{02302272-5BAA-46C1-8B4E-932590DED077}"/>
                </a:ext>
              </a:extLst>
            </p:cNvPr>
            <p:cNvSpPr>
              <a:spLocks/>
            </p:cNvSpPr>
            <p:nvPr userDrawn="1"/>
          </p:nvSpPr>
          <p:spPr bwMode="auto">
            <a:xfrm>
              <a:off x="3578" y="1672"/>
              <a:ext cx="9" cy="26"/>
            </a:xfrm>
            <a:custGeom>
              <a:avLst/>
              <a:gdLst>
                <a:gd name="T0" fmla="*/ 1 w 13"/>
                <a:gd name="T1" fmla="*/ 0 h 39"/>
                <a:gd name="T2" fmla="*/ 8 w 13"/>
                <a:gd name="T3" fmla="*/ 39 h 39"/>
                <a:gd name="T4" fmla="*/ 9 w 13"/>
                <a:gd name="T5" fmla="*/ 10 h 39"/>
                <a:gd name="T6" fmla="*/ 1 w 13"/>
                <a:gd name="T7" fmla="*/ 0 h 39"/>
              </a:gdLst>
              <a:ahLst/>
              <a:cxnLst>
                <a:cxn ang="0">
                  <a:pos x="T0" y="T1"/>
                </a:cxn>
                <a:cxn ang="0">
                  <a:pos x="T2" y="T3"/>
                </a:cxn>
                <a:cxn ang="0">
                  <a:pos x="T4" y="T5"/>
                </a:cxn>
                <a:cxn ang="0">
                  <a:pos x="T6" y="T7"/>
                </a:cxn>
              </a:cxnLst>
              <a:rect l="0" t="0" r="r" b="b"/>
              <a:pathLst>
                <a:path w="13" h="39">
                  <a:moveTo>
                    <a:pt x="1" y="0"/>
                  </a:moveTo>
                  <a:cubicBezTo>
                    <a:pt x="0" y="17"/>
                    <a:pt x="0" y="31"/>
                    <a:pt x="8" y="39"/>
                  </a:cubicBezTo>
                  <a:cubicBezTo>
                    <a:pt x="13" y="25"/>
                    <a:pt x="13" y="19"/>
                    <a:pt x="9" y="10"/>
                  </a:cubicBezTo>
                  <a:cubicBezTo>
                    <a:pt x="8" y="6"/>
                    <a:pt x="4" y="0"/>
                    <a:pt x="1"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grpSp>
      <p:sp>
        <p:nvSpPr>
          <p:cNvPr id="254" name="Picture Placeholder 253">
            <a:extLst>
              <a:ext uri="{FF2B5EF4-FFF2-40B4-BE49-F238E27FC236}">
                <a16:creationId xmlns:a16="http://schemas.microsoft.com/office/drawing/2014/main" id="{E5AF71EF-D58B-4930-B671-3D00D2D01AC7}"/>
              </a:ext>
            </a:extLst>
          </p:cNvPr>
          <p:cNvSpPr>
            <a:spLocks noGrp="1"/>
          </p:cNvSpPr>
          <p:nvPr>
            <p:ph type="pic" sz="quarter" idx="22" hasCustomPrompt="1"/>
          </p:nvPr>
        </p:nvSpPr>
        <p:spPr>
          <a:xfrm>
            <a:off x="5496040" y="1032581"/>
            <a:ext cx="6707960" cy="5829165"/>
          </a:xfrm>
          <a:custGeom>
            <a:avLst/>
            <a:gdLst>
              <a:gd name="connsiteX0" fmla="*/ 5030970 w 5030970"/>
              <a:gd name="connsiteY0" fmla="*/ 0 h 5829165"/>
              <a:gd name="connsiteX1" fmla="*/ 5030970 w 5030970"/>
              <a:gd name="connsiteY1" fmla="*/ 3728125 h 5829165"/>
              <a:gd name="connsiteX2" fmla="*/ 5030970 w 5030970"/>
              <a:gd name="connsiteY2" fmla="*/ 4950795 h 5829165"/>
              <a:gd name="connsiteX3" fmla="*/ 5030970 w 5030970"/>
              <a:gd name="connsiteY3" fmla="*/ 5825420 h 5829165"/>
              <a:gd name="connsiteX4" fmla="*/ 1203343 w 5030970"/>
              <a:gd name="connsiteY4" fmla="*/ 5825420 h 5829165"/>
              <a:gd name="connsiteX5" fmla="*/ 1189166 w 5030970"/>
              <a:gd name="connsiteY5" fmla="*/ 5829165 h 5829165"/>
              <a:gd name="connsiteX6" fmla="*/ 957128 w 5030970"/>
              <a:gd name="connsiteY6" fmla="*/ 4950795 h 5829165"/>
              <a:gd name="connsiteX7" fmla="*/ 952075 w 5030970"/>
              <a:gd name="connsiteY7" fmla="*/ 4950795 h 5829165"/>
              <a:gd name="connsiteX8" fmla="*/ 0 w 5030970"/>
              <a:gd name="connsiteY8" fmla="*/ 1349609 h 5829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30970" h="5829165">
                <a:moveTo>
                  <a:pt x="5030970" y="0"/>
                </a:moveTo>
                <a:lnTo>
                  <a:pt x="5030970" y="3728125"/>
                </a:lnTo>
                <a:lnTo>
                  <a:pt x="5030970" y="4950795"/>
                </a:lnTo>
                <a:lnTo>
                  <a:pt x="5030970" y="5825420"/>
                </a:lnTo>
                <a:lnTo>
                  <a:pt x="1203343" y="5825420"/>
                </a:lnTo>
                <a:lnTo>
                  <a:pt x="1189166" y="5829165"/>
                </a:lnTo>
                <a:lnTo>
                  <a:pt x="957128" y="4950795"/>
                </a:lnTo>
                <a:lnTo>
                  <a:pt x="952075" y="4950795"/>
                </a:lnTo>
                <a:lnTo>
                  <a:pt x="0" y="1349609"/>
                </a:lnTo>
                <a:close/>
              </a:path>
            </a:pathLst>
          </a:custGeom>
          <a:noFill/>
        </p:spPr>
        <p:txBody>
          <a:bodyPr wrap="square" lIns="576000" tIns="1728000" rIns="360000" bIns="360000">
            <a:noAutofit/>
          </a:bodyPr>
          <a:lstStyle>
            <a:lvl1pPr algn="l">
              <a:defRPr sz="1600">
                <a:solidFill>
                  <a:schemeClr val="tx1">
                    <a:lumMod val="50000"/>
                    <a:lumOff val="50000"/>
                  </a:schemeClr>
                </a:solidFill>
              </a:defRPr>
            </a:lvl1pPr>
          </a:lstStyle>
          <a:p>
            <a:r>
              <a:rPr lang="en-AU" noProof="0" dirty="0"/>
              <a:t>Click central icon to add picture or pattern</a:t>
            </a:r>
          </a:p>
        </p:txBody>
      </p:sp>
      <p:sp>
        <p:nvSpPr>
          <p:cNvPr id="70" name="Text Placeholder 135">
            <a:extLst>
              <a:ext uri="{FF2B5EF4-FFF2-40B4-BE49-F238E27FC236}">
                <a16:creationId xmlns:a16="http://schemas.microsoft.com/office/drawing/2014/main" id="{0443CBF0-AF90-4B9B-A3C5-CDEF3FF57FA5}"/>
              </a:ext>
            </a:extLst>
          </p:cNvPr>
          <p:cNvSpPr>
            <a:spLocks noGrp="1"/>
          </p:cNvSpPr>
          <p:nvPr>
            <p:ph type="body" sz="quarter" idx="23" hasCustomPrompt="1"/>
          </p:nvPr>
        </p:nvSpPr>
        <p:spPr>
          <a:xfrm>
            <a:off x="3198431" y="630906"/>
            <a:ext cx="288000" cy="10800"/>
          </a:xfrm>
          <a:solidFill>
            <a:schemeClr val="bg1"/>
          </a:solidFill>
        </p:spPr>
        <p:txBody>
          <a:bodyPr>
            <a:noAutofit/>
          </a:bodyPr>
          <a:lstStyle>
            <a:lvl1pPr>
              <a:defRPr sz="200">
                <a:solidFill>
                  <a:schemeClr val="accent2">
                    <a:alpha val="0"/>
                  </a:schemeClr>
                </a:solidFill>
              </a:defRPr>
            </a:lvl1pPr>
            <a:lvl2pPr marL="0" indent="0">
              <a:defRPr sz="200">
                <a:solidFill>
                  <a:schemeClr val="accent2">
                    <a:alpha val="0"/>
                  </a:schemeClr>
                </a:solidFill>
              </a:defRPr>
            </a:lvl2pPr>
            <a:lvl3pPr marL="0" indent="0">
              <a:defRPr sz="200">
                <a:solidFill>
                  <a:schemeClr val="accent2">
                    <a:alpha val="0"/>
                  </a:schemeClr>
                </a:solidFill>
              </a:defRPr>
            </a:lvl3pPr>
            <a:lvl4pPr>
              <a:defRPr sz="200">
                <a:solidFill>
                  <a:schemeClr val="accent2">
                    <a:alpha val="0"/>
                  </a:schemeClr>
                </a:solidFill>
              </a:defRPr>
            </a:lvl4pPr>
            <a:lvl5pPr>
              <a:defRPr sz="200">
                <a:solidFill>
                  <a:schemeClr val="tx2">
                    <a:alpha val="0"/>
                  </a:schemeClr>
                </a:solidFill>
              </a:defRPr>
            </a:lvl5pPr>
            <a:lvl6pPr>
              <a:defRPr sz="200">
                <a:solidFill>
                  <a:schemeClr val="tx2">
                    <a:alpha val="0"/>
                  </a:schemeClr>
                </a:solidFill>
              </a:defRPr>
            </a:lvl6pPr>
            <a:lvl7pPr>
              <a:defRPr sz="200">
                <a:solidFill>
                  <a:schemeClr val="tx2">
                    <a:alpha val="0"/>
                  </a:schemeClr>
                </a:solidFill>
              </a:defRPr>
            </a:lvl7pPr>
            <a:lvl8pPr>
              <a:defRPr sz="200">
                <a:solidFill>
                  <a:schemeClr val="tx2">
                    <a:alpha val="0"/>
                  </a:schemeClr>
                </a:solidFill>
              </a:defRPr>
            </a:lvl8pPr>
            <a:lvl9pPr>
              <a:defRPr sz="200">
                <a:solidFill>
                  <a:schemeClr val="tx2">
                    <a:alpha val="0"/>
                  </a:schemeClr>
                </a:solidFill>
              </a:defRPr>
            </a:lvl9pPr>
          </a:lstStyle>
          <a:p>
            <a:pPr lvl="0"/>
            <a:r>
              <a:rPr lang="en-AU" noProof="0" dirty="0"/>
              <a:t>    1</a:t>
            </a:r>
          </a:p>
          <a:p>
            <a:pPr lvl="1"/>
            <a:r>
              <a:rPr lang="en-AU" noProof="0" dirty="0"/>
              <a:t>2</a:t>
            </a:r>
          </a:p>
          <a:p>
            <a:pPr lvl="2"/>
            <a:r>
              <a:rPr lang="en-AU" noProof="0" dirty="0"/>
              <a:t>3</a:t>
            </a:r>
          </a:p>
          <a:p>
            <a:pPr lvl="3"/>
            <a:r>
              <a:rPr lang="en-AU" noProof="0" dirty="0"/>
              <a:t>4</a:t>
            </a:r>
          </a:p>
          <a:p>
            <a:pPr lvl="4"/>
            <a:r>
              <a:rPr lang="en-AU" noProof="0" dirty="0"/>
              <a:t>5</a:t>
            </a:r>
          </a:p>
          <a:p>
            <a:pPr lvl="5"/>
            <a:r>
              <a:rPr lang="en-AU" noProof="0" dirty="0"/>
              <a:t>6</a:t>
            </a:r>
          </a:p>
          <a:p>
            <a:pPr lvl="6"/>
            <a:r>
              <a:rPr lang="en-AU" noProof="0" dirty="0"/>
              <a:t>7</a:t>
            </a:r>
          </a:p>
          <a:p>
            <a:pPr lvl="7"/>
            <a:r>
              <a:rPr lang="en-AU" noProof="0" dirty="0"/>
              <a:t>8</a:t>
            </a:r>
          </a:p>
          <a:p>
            <a:pPr lvl="8"/>
            <a:r>
              <a:rPr lang="en-AU" noProof="0" dirty="0"/>
              <a:t>9   </a:t>
            </a:r>
          </a:p>
        </p:txBody>
      </p:sp>
    </p:spTree>
    <p:extLst>
      <p:ext uri="{BB962C8B-B14F-4D97-AF65-F5344CB8AC3E}">
        <p14:creationId xmlns:p14="http://schemas.microsoft.com/office/powerpoint/2010/main" val="382729392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le Slide B-partner">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890DF213-662F-4F0F-AF3A-12E90D6AB403}"/>
              </a:ext>
            </a:extLst>
          </p:cNvPr>
          <p:cNvSpPr/>
          <p:nvPr userDrawn="1"/>
        </p:nvSpPr>
        <p:spPr>
          <a:xfrm>
            <a:off x="-1" y="-1"/>
            <a:ext cx="12204001"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noProof="0"/>
          </a:p>
        </p:txBody>
      </p:sp>
      <p:sp>
        <p:nvSpPr>
          <p:cNvPr id="66" name="Picture Placeholder 2">
            <a:extLst>
              <a:ext uri="{FF2B5EF4-FFF2-40B4-BE49-F238E27FC236}">
                <a16:creationId xmlns:a16="http://schemas.microsoft.com/office/drawing/2014/main" id="{A60525C7-BF5C-4763-BFD2-4489EB5B78B7}"/>
              </a:ext>
            </a:extLst>
          </p:cNvPr>
          <p:cNvSpPr>
            <a:spLocks noGrp="1"/>
          </p:cNvSpPr>
          <p:nvPr>
            <p:ph type="pic" sz="quarter" idx="18" hasCustomPrompt="1"/>
          </p:nvPr>
        </p:nvSpPr>
        <p:spPr>
          <a:xfrm>
            <a:off x="500067" y="5410208"/>
            <a:ext cx="1939655" cy="923925"/>
          </a:xfrm>
        </p:spPr>
        <p:txBody>
          <a:bodyPr/>
          <a:lstStyle>
            <a:lvl1pPr>
              <a:defRPr sz="1600">
                <a:solidFill>
                  <a:schemeClr val="tx1">
                    <a:lumMod val="50000"/>
                    <a:lumOff val="50000"/>
                  </a:schemeClr>
                </a:solidFill>
              </a:defRPr>
            </a:lvl1pPr>
          </a:lstStyle>
          <a:p>
            <a:r>
              <a:rPr lang="en-AU" dirty="0"/>
              <a:t>Click to add partner logos</a:t>
            </a:r>
          </a:p>
        </p:txBody>
      </p:sp>
      <p:sp>
        <p:nvSpPr>
          <p:cNvPr id="67" name="Picture Placeholder 2">
            <a:extLst>
              <a:ext uri="{FF2B5EF4-FFF2-40B4-BE49-F238E27FC236}">
                <a16:creationId xmlns:a16="http://schemas.microsoft.com/office/drawing/2014/main" id="{2B0AC9A8-08B7-4674-84A9-EE81504DB88C}"/>
              </a:ext>
            </a:extLst>
          </p:cNvPr>
          <p:cNvSpPr>
            <a:spLocks noGrp="1"/>
          </p:cNvSpPr>
          <p:nvPr>
            <p:ph type="pic" sz="quarter" idx="19" hasCustomPrompt="1"/>
          </p:nvPr>
        </p:nvSpPr>
        <p:spPr>
          <a:xfrm>
            <a:off x="2601865" y="5410208"/>
            <a:ext cx="1939655" cy="923925"/>
          </a:xfrm>
        </p:spPr>
        <p:txBody>
          <a:bodyPr/>
          <a:lstStyle>
            <a:lvl1pPr>
              <a:defRPr sz="1600">
                <a:solidFill>
                  <a:schemeClr val="tx1">
                    <a:lumMod val="50000"/>
                    <a:lumOff val="50000"/>
                  </a:schemeClr>
                </a:solidFill>
              </a:defRPr>
            </a:lvl1pPr>
          </a:lstStyle>
          <a:p>
            <a:r>
              <a:rPr lang="en-AU" dirty="0"/>
              <a:t>Click to add partner logos</a:t>
            </a:r>
          </a:p>
        </p:txBody>
      </p:sp>
      <p:sp>
        <p:nvSpPr>
          <p:cNvPr id="68" name="Picture Placeholder 2">
            <a:extLst>
              <a:ext uri="{FF2B5EF4-FFF2-40B4-BE49-F238E27FC236}">
                <a16:creationId xmlns:a16="http://schemas.microsoft.com/office/drawing/2014/main" id="{05998953-BBE0-4246-B9BC-50453554F00A}"/>
              </a:ext>
            </a:extLst>
          </p:cNvPr>
          <p:cNvSpPr>
            <a:spLocks noGrp="1"/>
          </p:cNvSpPr>
          <p:nvPr>
            <p:ph type="pic" sz="quarter" idx="20" hasCustomPrompt="1"/>
          </p:nvPr>
        </p:nvSpPr>
        <p:spPr>
          <a:xfrm>
            <a:off x="4703662" y="5410208"/>
            <a:ext cx="1939655" cy="923925"/>
          </a:xfrm>
        </p:spPr>
        <p:txBody>
          <a:bodyPr/>
          <a:lstStyle>
            <a:lvl1pPr>
              <a:defRPr sz="1600">
                <a:solidFill>
                  <a:schemeClr val="tx1">
                    <a:lumMod val="50000"/>
                    <a:lumOff val="50000"/>
                  </a:schemeClr>
                </a:solidFill>
              </a:defRPr>
            </a:lvl1pPr>
          </a:lstStyle>
          <a:p>
            <a:r>
              <a:rPr lang="en-AU" dirty="0"/>
              <a:t>Click to add partner logos</a:t>
            </a:r>
          </a:p>
        </p:txBody>
      </p:sp>
      <p:sp>
        <p:nvSpPr>
          <p:cNvPr id="132" name="Text Placeholder 140">
            <a:extLst>
              <a:ext uri="{FF2B5EF4-FFF2-40B4-BE49-F238E27FC236}">
                <a16:creationId xmlns:a16="http://schemas.microsoft.com/office/drawing/2014/main" id="{CF59814C-B444-4ECE-A32B-683E53AD2059}"/>
              </a:ext>
            </a:extLst>
          </p:cNvPr>
          <p:cNvSpPr>
            <a:spLocks noGrp="1"/>
          </p:cNvSpPr>
          <p:nvPr>
            <p:ph type="body" sz="quarter" idx="17" hasCustomPrompt="1"/>
          </p:nvPr>
        </p:nvSpPr>
        <p:spPr>
          <a:xfrm>
            <a:off x="3039102" y="686887"/>
            <a:ext cx="3776837" cy="707231"/>
          </a:xfrm>
        </p:spPr>
        <p:txBody>
          <a:bodyPr>
            <a:normAutofit/>
          </a:bodyPr>
          <a:lstStyle>
            <a:lvl1pPr>
              <a:spcBef>
                <a:spcPts val="0"/>
              </a:spcBef>
              <a:spcAft>
                <a:spcPts val="600"/>
              </a:spcAft>
              <a:defRPr sz="1600" b="1">
                <a:solidFill>
                  <a:schemeClr val="tx2"/>
                </a:solidFill>
              </a:defRPr>
            </a:lvl1pPr>
            <a:lvl2pPr marL="0" indent="0">
              <a:spcBef>
                <a:spcPts val="0"/>
              </a:spcBef>
              <a:buNone/>
              <a:defRPr sz="1600">
                <a:solidFill>
                  <a:schemeClr val="tx2"/>
                </a:solidFill>
              </a:defRPr>
            </a:lvl2pPr>
            <a:lvl3pPr marL="0" indent="0">
              <a:spcBef>
                <a:spcPts val="0"/>
              </a:spcBef>
              <a:buNone/>
              <a:defRPr sz="1600" b="0">
                <a:solidFill>
                  <a:schemeClr val="tx2"/>
                </a:solidFill>
              </a:defRPr>
            </a:lvl3pPr>
            <a:lvl4pPr>
              <a:spcBef>
                <a:spcPts val="0"/>
              </a:spcBef>
              <a:defRPr sz="1600" b="0">
                <a:solidFill>
                  <a:schemeClr val="tx2"/>
                </a:solidFill>
              </a:defRPr>
            </a:lvl4pPr>
            <a:lvl5pPr>
              <a:spcBef>
                <a:spcPts val="0"/>
              </a:spcBef>
              <a:defRPr sz="1600" b="0">
                <a:solidFill>
                  <a:schemeClr val="tx2"/>
                </a:solidFill>
              </a:defRPr>
            </a:lvl5pPr>
            <a:lvl6pPr>
              <a:spcBef>
                <a:spcPts val="0"/>
              </a:spcBef>
              <a:defRPr sz="1600" b="0">
                <a:solidFill>
                  <a:schemeClr val="tx2"/>
                </a:solidFill>
              </a:defRPr>
            </a:lvl6pPr>
            <a:lvl7pPr>
              <a:spcBef>
                <a:spcPts val="0"/>
              </a:spcBef>
              <a:defRPr sz="1600" b="0">
                <a:solidFill>
                  <a:schemeClr val="tx2"/>
                </a:solidFill>
              </a:defRPr>
            </a:lvl7pPr>
            <a:lvl8pPr>
              <a:spcBef>
                <a:spcPts val="0"/>
              </a:spcBef>
              <a:defRPr sz="1600">
                <a:solidFill>
                  <a:schemeClr val="tx2"/>
                </a:solidFill>
              </a:defRPr>
            </a:lvl8pPr>
            <a:lvl9pPr>
              <a:spcBef>
                <a:spcPts val="0"/>
              </a:spcBef>
              <a:defRPr sz="1600">
                <a:solidFill>
                  <a:schemeClr val="tx2"/>
                </a:solidFill>
              </a:defRPr>
            </a:lvl9pPr>
          </a:lstStyle>
          <a:p>
            <a:pPr lvl="0"/>
            <a:r>
              <a:rPr lang="en-AU" noProof="0" dirty="0"/>
              <a:t>Click to add Identifier</a:t>
            </a:r>
          </a:p>
          <a:p>
            <a:pPr lvl="1"/>
            <a:r>
              <a:rPr lang="en-AU" noProof="0" dirty="0"/>
              <a:t>Second level</a:t>
            </a:r>
          </a:p>
          <a:p>
            <a:pPr lvl="2"/>
            <a:r>
              <a:rPr lang="en-AU" noProof="0" dirty="0"/>
              <a:t>Third level</a:t>
            </a:r>
          </a:p>
          <a:p>
            <a:pPr lvl="3"/>
            <a:r>
              <a:rPr lang="en-AU" noProof="0" dirty="0"/>
              <a:t>Fourth level</a:t>
            </a:r>
          </a:p>
          <a:p>
            <a:pPr lvl="4"/>
            <a:r>
              <a:rPr lang="en-AU" noProof="0" dirty="0"/>
              <a:t>5</a:t>
            </a:r>
          </a:p>
          <a:p>
            <a:pPr lvl="5"/>
            <a:r>
              <a:rPr lang="en-AU" noProof="0" dirty="0"/>
              <a:t>6</a:t>
            </a:r>
          </a:p>
          <a:p>
            <a:pPr lvl="6"/>
            <a:r>
              <a:rPr lang="en-AU" noProof="0" dirty="0"/>
              <a:t>7</a:t>
            </a:r>
          </a:p>
          <a:p>
            <a:pPr lvl="7"/>
            <a:r>
              <a:rPr lang="en-AU" noProof="0" dirty="0"/>
              <a:t>8</a:t>
            </a:r>
          </a:p>
          <a:p>
            <a:pPr lvl="8"/>
            <a:r>
              <a:rPr lang="en-AU" noProof="0" dirty="0"/>
              <a:t>9</a:t>
            </a:r>
          </a:p>
          <a:p>
            <a:pPr lvl="8"/>
            <a:r>
              <a:rPr lang="en-AU" noProof="0" dirty="0"/>
              <a:t>Fifth level</a:t>
            </a:r>
          </a:p>
        </p:txBody>
      </p:sp>
      <p:sp>
        <p:nvSpPr>
          <p:cNvPr id="74" name="Text Placeholder 135">
            <a:extLst>
              <a:ext uri="{FF2B5EF4-FFF2-40B4-BE49-F238E27FC236}">
                <a16:creationId xmlns:a16="http://schemas.microsoft.com/office/drawing/2014/main" id="{4AA778C4-F038-4603-85A2-34141147C14C}"/>
              </a:ext>
            </a:extLst>
          </p:cNvPr>
          <p:cNvSpPr>
            <a:spLocks noGrp="1"/>
          </p:cNvSpPr>
          <p:nvPr>
            <p:ph type="body" sz="quarter" idx="21" hasCustomPrompt="1"/>
          </p:nvPr>
        </p:nvSpPr>
        <p:spPr>
          <a:xfrm>
            <a:off x="3146292" y="630906"/>
            <a:ext cx="288000" cy="10800"/>
          </a:xfrm>
          <a:solidFill>
            <a:schemeClr val="tx2"/>
          </a:solidFill>
        </p:spPr>
        <p:txBody>
          <a:bodyPr>
            <a:noAutofit/>
          </a:bodyPr>
          <a:lstStyle>
            <a:lvl1pPr>
              <a:defRPr sz="200">
                <a:solidFill>
                  <a:schemeClr val="accent2">
                    <a:alpha val="0"/>
                  </a:schemeClr>
                </a:solidFill>
              </a:defRPr>
            </a:lvl1pPr>
            <a:lvl2pPr marL="0" indent="0">
              <a:defRPr sz="200">
                <a:solidFill>
                  <a:schemeClr val="accent2">
                    <a:alpha val="0"/>
                  </a:schemeClr>
                </a:solidFill>
              </a:defRPr>
            </a:lvl2pPr>
            <a:lvl3pPr marL="0" indent="0">
              <a:defRPr sz="200">
                <a:solidFill>
                  <a:schemeClr val="accent2">
                    <a:alpha val="0"/>
                  </a:schemeClr>
                </a:solidFill>
              </a:defRPr>
            </a:lvl3pPr>
            <a:lvl4pPr>
              <a:defRPr sz="200">
                <a:solidFill>
                  <a:schemeClr val="accent2">
                    <a:alpha val="0"/>
                  </a:schemeClr>
                </a:solidFill>
              </a:defRPr>
            </a:lvl4pPr>
            <a:lvl5pPr>
              <a:defRPr sz="200">
                <a:solidFill>
                  <a:schemeClr val="tx2">
                    <a:alpha val="0"/>
                  </a:schemeClr>
                </a:solidFill>
              </a:defRPr>
            </a:lvl5pPr>
            <a:lvl6pPr>
              <a:defRPr sz="200">
                <a:solidFill>
                  <a:schemeClr val="tx2">
                    <a:alpha val="0"/>
                  </a:schemeClr>
                </a:solidFill>
              </a:defRPr>
            </a:lvl6pPr>
            <a:lvl7pPr>
              <a:defRPr sz="200">
                <a:solidFill>
                  <a:schemeClr val="tx2">
                    <a:alpha val="0"/>
                  </a:schemeClr>
                </a:solidFill>
              </a:defRPr>
            </a:lvl7pPr>
            <a:lvl8pPr>
              <a:defRPr sz="200">
                <a:solidFill>
                  <a:schemeClr val="tx2">
                    <a:alpha val="0"/>
                  </a:schemeClr>
                </a:solidFill>
              </a:defRPr>
            </a:lvl8pPr>
            <a:lvl9pPr>
              <a:defRPr sz="200">
                <a:solidFill>
                  <a:schemeClr val="tx2">
                    <a:alpha val="0"/>
                  </a:schemeClr>
                </a:solidFill>
              </a:defRPr>
            </a:lvl9pPr>
          </a:lstStyle>
          <a:p>
            <a:pPr lvl="0"/>
            <a:r>
              <a:rPr lang="en-AU" noProof="0" dirty="0"/>
              <a:t>    1</a:t>
            </a:r>
          </a:p>
          <a:p>
            <a:pPr lvl="1"/>
            <a:r>
              <a:rPr lang="en-AU" noProof="0" dirty="0"/>
              <a:t>2</a:t>
            </a:r>
          </a:p>
          <a:p>
            <a:pPr lvl="2"/>
            <a:r>
              <a:rPr lang="en-AU" noProof="0" dirty="0"/>
              <a:t>3</a:t>
            </a:r>
          </a:p>
          <a:p>
            <a:pPr lvl="3"/>
            <a:r>
              <a:rPr lang="en-AU" noProof="0" dirty="0"/>
              <a:t>4</a:t>
            </a:r>
          </a:p>
          <a:p>
            <a:pPr lvl="4"/>
            <a:r>
              <a:rPr lang="en-AU" noProof="0" dirty="0"/>
              <a:t>5</a:t>
            </a:r>
          </a:p>
          <a:p>
            <a:pPr lvl="5"/>
            <a:r>
              <a:rPr lang="en-AU" noProof="0" dirty="0"/>
              <a:t>6</a:t>
            </a:r>
          </a:p>
          <a:p>
            <a:pPr lvl="6"/>
            <a:r>
              <a:rPr lang="en-AU" noProof="0" dirty="0"/>
              <a:t>7</a:t>
            </a:r>
          </a:p>
          <a:p>
            <a:pPr lvl="7"/>
            <a:r>
              <a:rPr lang="en-AU" noProof="0" dirty="0"/>
              <a:t>8</a:t>
            </a:r>
          </a:p>
          <a:p>
            <a:pPr lvl="8"/>
            <a:r>
              <a:rPr lang="en-AU" noProof="0" dirty="0"/>
              <a:t>9   </a:t>
            </a:r>
          </a:p>
        </p:txBody>
      </p:sp>
      <p:sp>
        <p:nvSpPr>
          <p:cNvPr id="69" name="Subtitle 139">
            <a:extLst>
              <a:ext uri="{FF2B5EF4-FFF2-40B4-BE49-F238E27FC236}">
                <a16:creationId xmlns:a16="http://schemas.microsoft.com/office/drawing/2014/main" id="{DFE50FBB-C502-4D0B-8245-7273FBAD1510}"/>
              </a:ext>
            </a:extLst>
          </p:cNvPr>
          <p:cNvSpPr>
            <a:spLocks noGrp="1"/>
          </p:cNvSpPr>
          <p:nvPr>
            <p:ph type="subTitle" idx="1" hasCustomPrompt="1"/>
          </p:nvPr>
        </p:nvSpPr>
        <p:spPr>
          <a:xfrm>
            <a:off x="648111" y="2487775"/>
            <a:ext cx="4772203" cy="2272930"/>
          </a:xfrm>
          <a:custGeom>
            <a:avLst/>
            <a:gdLst>
              <a:gd name="connsiteX0" fmla="*/ 0 w 4780344"/>
              <a:gd name="connsiteY0" fmla="*/ 0 h 3228280"/>
              <a:gd name="connsiteX1" fmla="*/ 4780344 w 4780344"/>
              <a:gd name="connsiteY1" fmla="*/ 0 h 3228280"/>
              <a:gd name="connsiteX2" fmla="*/ 4780344 w 4780344"/>
              <a:gd name="connsiteY2" fmla="*/ 3228280 h 3228280"/>
              <a:gd name="connsiteX3" fmla="*/ 0 w 4780344"/>
              <a:gd name="connsiteY3" fmla="*/ 3228280 h 3228280"/>
            </a:gdLst>
            <a:ahLst/>
            <a:cxnLst>
              <a:cxn ang="0">
                <a:pos x="connsiteX0" y="connsiteY0"/>
              </a:cxn>
              <a:cxn ang="0">
                <a:pos x="connsiteX1" y="connsiteY1"/>
              </a:cxn>
              <a:cxn ang="0">
                <a:pos x="connsiteX2" y="connsiteY2"/>
              </a:cxn>
              <a:cxn ang="0">
                <a:pos x="connsiteX3" y="connsiteY3"/>
              </a:cxn>
            </a:cxnLst>
            <a:rect l="l" t="t" r="r" b="b"/>
            <a:pathLst>
              <a:path w="4780344" h="3228280">
                <a:moveTo>
                  <a:pt x="0" y="0"/>
                </a:moveTo>
                <a:lnTo>
                  <a:pt x="4780344" y="0"/>
                </a:lnTo>
                <a:lnTo>
                  <a:pt x="4780344" y="3228280"/>
                </a:lnTo>
                <a:lnTo>
                  <a:pt x="0" y="3228280"/>
                </a:lnTo>
                <a:close/>
              </a:path>
            </a:pathLst>
          </a:custGeom>
          <a:noFill/>
        </p:spPr>
        <p:txBody>
          <a:bodyPr wrap="square" lIns="90000" tIns="90000" rIns="90000" bIns="90000" anchor="t" anchorCtr="0">
            <a:noAutofit/>
          </a:bodyPr>
          <a:lstStyle>
            <a:lvl1pPr marL="0" indent="0" algn="l">
              <a:spcAft>
                <a:spcPts val="600"/>
              </a:spcAft>
              <a:buNone/>
              <a:defRPr sz="3800" b="1">
                <a:solidFill>
                  <a:schemeClr val="tx2"/>
                </a:solidFill>
                <a:latin typeface="+mj-lt"/>
              </a:defRPr>
            </a:lvl1pPr>
            <a:lvl2pPr marL="0" indent="0" algn="l">
              <a:spcBef>
                <a:spcPts val="2400"/>
              </a:spcBef>
              <a:buNone/>
              <a:defRPr sz="2000" b="1">
                <a:solidFill>
                  <a:schemeClr val="accent2"/>
                </a:solidFill>
              </a:defRPr>
            </a:lvl2pPr>
            <a:lvl3pPr marL="0" indent="0" algn="l">
              <a:buNone/>
              <a:defRPr sz="1800">
                <a:solidFill>
                  <a:schemeClr val="accent2"/>
                </a:solidFill>
              </a:defRPr>
            </a:lvl3pPr>
            <a:lvl4pPr marL="0" indent="0" algn="l">
              <a:buNone/>
              <a:defRPr sz="1600" b="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solidFill>
                  <a:schemeClr val="accent2"/>
                </a:solidFill>
              </a:defRPr>
            </a:lvl9pPr>
          </a:lstStyle>
          <a:p>
            <a:r>
              <a:rPr lang="en-AU" noProof="0" dirty="0"/>
              <a:t>Click to add title</a:t>
            </a:r>
          </a:p>
          <a:p>
            <a:pPr lvl="1"/>
            <a:r>
              <a:rPr lang="en-AU" noProof="0" dirty="0"/>
              <a:t>Two</a:t>
            </a:r>
          </a:p>
          <a:p>
            <a:pPr lvl="2"/>
            <a:r>
              <a:rPr lang="en-AU" noProof="0" dirty="0"/>
              <a:t>Three</a:t>
            </a:r>
          </a:p>
          <a:p>
            <a:pPr lvl="8"/>
            <a:r>
              <a:rPr lang="en-AU" noProof="0" dirty="0"/>
              <a:t>four</a:t>
            </a:r>
          </a:p>
        </p:txBody>
      </p:sp>
      <p:sp>
        <p:nvSpPr>
          <p:cNvPr id="75" name="Picture Placeholder 74">
            <a:extLst>
              <a:ext uri="{FF2B5EF4-FFF2-40B4-BE49-F238E27FC236}">
                <a16:creationId xmlns:a16="http://schemas.microsoft.com/office/drawing/2014/main" id="{8A8C76C3-30D3-442D-B999-658DC30E69C3}"/>
              </a:ext>
            </a:extLst>
          </p:cNvPr>
          <p:cNvSpPr>
            <a:spLocks noGrp="1"/>
          </p:cNvSpPr>
          <p:nvPr>
            <p:ph type="pic" sz="quarter" idx="22" hasCustomPrompt="1"/>
          </p:nvPr>
        </p:nvSpPr>
        <p:spPr>
          <a:xfrm>
            <a:off x="5496040" y="1032581"/>
            <a:ext cx="6707960" cy="5829165"/>
          </a:xfrm>
          <a:custGeom>
            <a:avLst/>
            <a:gdLst>
              <a:gd name="connsiteX0" fmla="*/ 5030970 w 5030970"/>
              <a:gd name="connsiteY0" fmla="*/ 0 h 5829165"/>
              <a:gd name="connsiteX1" fmla="*/ 5030970 w 5030970"/>
              <a:gd name="connsiteY1" fmla="*/ 3728125 h 5829165"/>
              <a:gd name="connsiteX2" fmla="*/ 5030970 w 5030970"/>
              <a:gd name="connsiteY2" fmla="*/ 4950795 h 5829165"/>
              <a:gd name="connsiteX3" fmla="*/ 5030970 w 5030970"/>
              <a:gd name="connsiteY3" fmla="*/ 5825420 h 5829165"/>
              <a:gd name="connsiteX4" fmla="*/ 1203343 w 5030970"/>
              <a:gd name="connsiteY4" fmla="*/ 5825420 h 5829165"/>
              <a:gd name="connsiteX5" fmla="*/ 1189166 w 5030970"/>
              <a:gd name="connsiteY5" fmla="*/ 5829165 h 5829165"/>
              <a:gd name="connsiteX6" fmla="*/ 957128 w 5030970"/>
              <a:gd name="connsiteY6" fmla="*/ 4950795 h 5829165"/>
              <a:gd name="connsiteX7" fmla="*/ 952075 w 5030970"/>
              <a:gd name="connsiteY7" fmla="*/ 4950795 h 5829165"/>
              <a:gd name="connsiteX8" fmla="*/ 0 w 5030970"/>
              <a:gd name="connsiteY8" fmla="*/ 1349609 h 5829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30970" h="5829165">
                <a:moveTo>
                  <a:pt x="5030970" y="0"/>
                </a:moveTo>
                <a:lnTo>
                  <a:pt x="5030970" y="3728125"/>
                </a:lnTo>
                <a:lnTo>
                  <a:pt x="5030970" y="4950795"/>
                </a:lnTo>
                <a:lnTo>
                  <a:pt x="5030970" y="5825420"/>
                </a:lnTo>
                <a:lnTo>
                  <a:pt x="1203343" y="5825420"/>
                </a:lnTo>
                <a:lnTo>
                  <a:pt x="1189166" y="5829165"/>
                </a:lnTo>
                <a:lnTo>
                  <a:pt x="957128" y="4950795"/>
                </a:lnTo>
                <a:lnTo>
                  <a:pt x="952075" y="4950795"/>
                </a:lnTo>
                <a:lnTo>
                  <a:pt x="0" y="1349609"/>
                </a:lnTo>
                <a:close/>
              </a:path>
            </a:pathLst>
          </a:custGeom>
          <a:noFill/>
        </p:spPr>
        <p:txBody>
          <a:bodyPr wrap="square" lIns="576000" tIns="1728000" rIns="360000" bIns="360000">
            <a:noAutofit/>
          </a:bodyPr>
          <a:lstStyle>
            <a:lvl1pPr algn="l">
              <a:defRPr sz="1600">
                <a:solidFill>
                  <a:schemeClr val="tx1">
                    <a:lumMod val="50000"/>
                    <a:lumOff val="50000"/>
                  </a:schemeClr>
                </a:solidFill>
              </a:defRPr>
            </a:lvl1pPr>
          </a:lstStyle>
          <a:p>
            <a:r>
              <a:rPr lang="en-AU" noProof="0" dirty="0"/>
              <a:t>Click central icon to add picture or pattern</a:t>
            </a:r>
          </a:p>
        </p:txBody>
      </p:sp>
      <p:grpSp>
        <p:nvGrpSpPr>
          <p:cNvPr id="133" name="Group 4">
            <a:extLst>
              <a:ext uri="{FF2B5EF4-FFF2-40B4-BE49-F238E27FC236}">
                <a16:creationId xmlns:a16="http://schemas.microsoft.com/office/drawing/2014/main" id="{EEDF0969-53B1-44A0-8DF6-45900D9BEADA}"/>
              </a:ext>
            </a:extLst>
          </p:cNvPr>
          <p:cNvGrpSpPr>
            <a:grpSpLocks noChangeAspect="1"/>
          </p:cNvGrpSpPr>
          <p:nvPr userDrawn="1"/>
        </p:nvGrpSpPr>
        <p:grpSpPr bwMode="auto">
          <a:xfrm>
            <a:off x="809673" y="616634"/>
            <a:ext cx="1920000" cy="1443689"/>
            <a:chOff x="2864" y="1181"/>
            <a:chExt cx="1952" cy="1957"/>
          </a:xfrm>
        </p:grpSpPr>
        <p:sp>
          <p:nvSpPr>
            <p:cNvPr id="134" name="AutoShape 3">
              <a:extLst>
                <a:ext uri="{FF2B5EF4-FFF2-40B4-BE49-F238E27FC236}">
                  <a16:creationId xmlns:a16="http://schemas.microsoft.com/office/drawing/2014/main" id="{19A2099F-82AC-4D5D-888B-DAC48F1CB4E5}"/>
                </a:ext>
              </a:extLst>
            </p:cNvPr>
            <p:cNvSpPr>
              <a:spLocks noChangeAspect="1" noChangeArrowheads="1" noTextEdit="1"/>
            </p:cNvSpPr>
            <p:nvPr userDrawn="1"/>
          </p:nvSpPr>
          <p:spPr bwMode="auto">
            <a:xfrm>
              <a:off x="2864" y="1182"/>
              <a:ext cx="1952" cy="1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35" name="Rectangle 5">
              <a:extLst>
                <a:ext uri="{FF2B5EF4-FFF2-40B4-BE49-F238E27FC236}">
                  <a16:creationId xmlns:a16="http://schemas.microsoft.com/office/drawing/2014/main" id="{9C4B9C5A-B965-44B1-98B9-93B0F1DE6C47}"/>
                </a:ext>
              </a:extLst>
            </p:cNvPr>
            <p:cNvSpPr>
              <a:spLocks noChangeArrowheads="1"/>
            </p:cNvSpPr>
            <p:nvPr userDrawn="1"/>
          </p:nvSpPr>
          <p:spPr bwMode="auto">
            <a:xfrm>
              <a:off x="2865" y="1181"/>
              <a:ext cx="1950" cy="1957"/>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36" name="Freeform 6">
              <a:extLst>
                <a:ext uri="{FF2B5EF4-FFF2-40B4-BE49-F238E27FC236}">
                  <a16:creationId xmlns:a16="http://schemas.microsoft.com/office/drawing/2014/main" id="{1434A23D-964B-4295-A535-D6F6200C3B48}"/>
                </a:ext>
              </a:extLst>
            </p:cNvPr>
            <p:cNvSpPr>
              <a:spLocks/>
            </p:cNvSpPr>
            <p:nvPr userDrawn="1"/>
          </p:nvSpPr>
          <p:spPr bwMode="auto">
            <a:xfrm>
              <a:off x="3091" y="2463"/>
              <a:ext cx="90" cy="109"/>
            </a:xfrm>
            <a:custGeom>
              <a:avLst/>
              <a:gdLst>
                <a:gd name="T0" fmla="*/ 5 w 132"/>
                <a:gd name="T1" fmla="*/ 4 h 160"/>
                <a:gd name="T2" fmla="*/ 0 w 132"/>
                <a:gd name="T3" fmla="*/ 26 h 160"/>
                <a:gd name="T4" fmla="*/ 2 w 132"/>
                <a:gd name="T5" fmla="*/ 30 h 160"/>
                <a:gd name="T6" fmla="*/ 6 w 132"/>
                <a:gd name="T7" fmla="*/ 27 h 160"/>
                <a:gd name="T8" fmla="*/ 9 w 132"/>
                <a:gd name="T9" fmla="*/ 21 h 160"/>
                <a:gd name="T10" fmla="*/ 29 w 132"/>
                <a:gd name="T11" fmla="*/ 15 h 160"/>
                <a:gd name="T12" fmla="*/ 57 w 132"/>
                <a:gd name="T13" fmla="*/ 15 h 160"/>
                <a:gd name="T14" fmla="*/ 57 w 132"/>
                <a:gd name="T15" fmla="*/ 99 h 160"/>
                <a:gd name="T16" fmla="*/ 56 w 132"/>
                <a:gd name="T17" fmla="*/ 144 h 160"/>
                <a:gd name="T18" fmla="*/ 52 w 132"/>
                <a:gd name="T19" fmla="*/ 153 h 160"/>
                <a:gd name="T20" fmla="*/ 46 w 132"/>
                <a:gd name="T21" fmla="*/ 154 h 160"/>
                <a:gd name="T22" fmla="*/ 43 w 132"/>
                <a:gd name="T23" fmla="*/ 157 h 160"/>
                <a:gd name="T24" fmla="*/ 47 w 132"/>
                <a:gd name="T25" fmla="*/ 160 h 160"/>
                <a:gd name="T26" fmla="*/ 64 w 132"/>
                <a:gd name="T27" fmla="*/ 160 h 160"/>
                <a:gd name="T28" fmla="*/ 68 w 132"/>
                <a:gd name="T29" fmla="*/ 160 h 160"/>
                <a:gd name="T30" fmla="*/ 70 w 132"/>
                <a:gd name="T31" fmla="*/ 160 h 160"/>
                <a:gd name="T32" fmla="*/ 93 w 132"/>
                <a:gd name="T33" fmla="*/ 160 h 160"/>
                <a:gd name="T34" fmla="*/ 97 w 132"/>
                <a:gd name="T35" fmla="*/ 157 h 160"/>
                <a:gd name="T36" fmla="*/ 94 w 132"/>
                <a:gd name="T37" fmla="*/ 154 h 160"/>
                <a:gd name="T38" fmla="*/ 85 w 132"/>
                <a:gd name="T39" fmla="*/ 153 h 160"/>
                <a:gd name="T40" fmla="*/ 79 w 132"/>
                <a:gd name="T41" fmla="*/ 144 h 160"/>
                <a:gd name="T42" fmla="*/ 78 w 132"/>
                <a:gd name="T43" fmla="*/ 99 h 160"/>
                <a:gd name="T44" fmla="*/ 78 w 132"/>
                <a:gd name="T45" fmla="*/ 15 h 160"/>
                <a:gd name="T46" fmla="*/ 102 w 132"/>
                <a:gd name="T47" fmla="*/ 15 h 160"/>
                <a:gd name="T48" fmla="*/ 125 w 132"/>
                <a:gd name="T49" fmla="*/ 25 h 160"/>
                <a:gd name="T50" fmla="*/ 126 w 132"/>
                <a:gd name="T51" fmla="*/ 27 h 160"/>
                <a:gd name="T52" fmla="*/ 129 w 132"/>
                <a:gd name="T53" fmla="*/ 32 h 160"/>
                <a:gd name="T54" fmla="*/ 132 w 132"/>
                <a:gd name="T55" fmla="*/ 28 h 160"/>
                <a:gd name="T56" fmla="*/ 132 w 132"/>
                <a:gd name="T57" fmla="*/ 21 h 160"/>
                <a:gd name="T58" fmla="*/ 132 w 132"/>
                <a:gd name="T59" fmla="*/ 5 h 160"/>
                <a:gd name="T60" fmla="*/ 130 w 132"/>
                <a:gd name="T61" fmla="*/ 1 h 160"/>
                <a:gd name="T62" fmla="*/ 127 w 132"/>
                <a:gd name="T63" fmla="*/ 2 h 160"/>
                <a:gd name="T64" fmla="*/ 110 w 132"/>
                <a:gd name="T65" fmla="*/ 3 h 160"/>
                <a:gd name="T66" fmla="*/ 33 w 132"/>
                <a:gd name="T67" fmla="*/ 3 h 160"/>
                <a:gd name="T68" fmla="*/ 17 w 132"/>
                <a:gd name="T69" fmla="*/ 2 h 160"/>
                <a:gd name="T70" fmla="*/ 10 w 132"/>
                <a:gd name="T71" fmla="*/ 1 h 160"/>
                <a:gd name="T72" fmla="*/ 8 w 132"/>
                <a:gd name="T73" fmla="*/ 0 h 160"/>
                <a:gd name="T74" fmla="*/ 5 w 132"/>
                <a:gd name="T75" fmla="*/ 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60">
                  <a:moveTo>
                    <a:pt x="5" y="4"/>
                  </a:moveTo>
                  <a:cubicBezTo>
                    <a:pt x="4" y="5"/>
                    <a:pt x="0" y="24"/>
                    <a:pt x="0" y="26"/>
                  </a:cubicBezTo>
                  <a:cubicBezTo>
                    <a:pt x="0" y="29"/>
                    <a:pt x="1" y="30"/>
                    <a:pt x="2" y="30"/>
                  </a:cubicBezTo>
                  <a:cubicBezTo>
                    <a:pt x="4" y="30"/>
                    <a:pt x="5" y="28"/>
                    <a:pt x="6" y="27"/>
                  </a:cubicBezTo>
                  <a:cubicBezTo>
                    <a:pt x="6" y="27"/>
                    <a:pt x="9" y="21"/>
                    <a:pt x="9" y="21"/>
                  </a:cubicBezTo>
                  <a:cubicBezTo>
                    <a:pt x="12" y="17"/>
                    <a:pt x="16" y="15"/>
                    <a:pt x="29" y="15"/>
                  </a:cubicBezTo>
                  <a:cubicBezTo>
                    <a:pt x="29" y="15"/>
                    <a:pt x="51" y="15"/>
                    <a:pt x="57" y="15"/>
                  </a:cubicBezTo>
                  <a:cubicBezTo>
                    <a:pt x="57" y="99"/>
                    <a:pt x="57" y="99"/>
                    <a:pt x="57" y="99"/>
                  </a:cubicBezTo>
                  <a:cubicBezTo>
                    <a:pt x="57" y="119"/>
                    <a:pt x="57" y="135"/>
                    <a:pt x="56" y="144"/>
                  </a:cubicBezTo>
                  <a:cubicBezTo>
                    <a:pt x="56" y="150"/>
                    <a:pt x="55" y="153"/>
                    <a:pt x="52" y="153"/>
                  </a:cubicBezTo>
                  <a:cubicBezTo>
                    <a:pt x="52" y="153"/>
                    <a:pt x="46" y="154"/>
                    <a:pt x="46" y="154"/>
                  </a:cubicBezTo>
                  <a:cubicBezTo>
                    <a:pt x="44" y="154"/>
                    <a:pt x="43" y="156"/>
                    <a:pt x="43" y="157"/>
                  </a:cubicBezTo>
                  <a:cubicBezTo>
                    <a:pt x="43" y="160"/>
                    <a:pt x="46" y="160"/>
                    <a:pt x="47" y="160"/>
                  </a:cubicBezTo>
                  <a:cubicBezTo>
                    <a:pt x="64" y="160"/>
                    <a:pt x="64" y="160"/>
                    <a:pt x="64" y="160"/>
                  </a:cubicBezTo>
                  <a:cubicBezTo>
                    <a:pt x="68" y="160"/>
                    <a:pt x="68" y="160"/>
                    <a:pt x="68" y="160"/>
                  </a:cubicBezTo>
                  <a:cubicBezTo>
                    <a:pt x="70" y="160"/>
                    <a:pt x="70" y="160"/>
                    <a:pt x="70" y="160"/>
                  </a:cubicBezTo>
                  <a:cubicBezTo>
                    <a:pt x="93" y="160"/>
                    <a:pt x="93" y="160"/>
                    <a:pt x="93" y="160"/>
                  </a:cubicBezTo>
                  <a:cubicBezTo>
                    <a:pt x="97" y="160"/>
                    <a:pt x="97" y="158"/>
                    <a:pt x="97" y="157"/>
                  </a:cubicBezTo>
                  <a:cubicBezTo>
                    <a:pt x="97" y="156"/>
                    <a:pt x="96" y="154"/>
                    <a:pt x="94" y="154"/>
                  </a:cubicBezTo>
                  <a:cubicBezTo>
                    <a:pt x="85" y="153"/>
                    <a:pt x="85" y="153"/>
                    <a:pt x="85" y="153"/>
                  </a:cubicBezTo>
                  <a:cubicBezTo>
                    <a:pt x="80" y="153"/>
                    <a:pt x="79" y="150"/>
                    <a:pt x="79" y="144"/>
                  </a:cubicBezTo>
                  <a:cubicBezTo>
                    <a:pt x="78" y="135"/>
                    <a:pt x="78" y="119"/>
                    <a:pt x="78" y="99"/>
                  </a:cubicBezTo>
                  <a:cubicBezTo>
                    <a:pt x="78" y="15"/>
                    <a:pt x="78" y="15"/>
                    <a:pt x="78" y="15"/>
                  </a:cubicBezTo>
                  <a:cubicBezTo>
                    <a:pt x="80" y="15"/>
                    <a:pt x="102" y="15"/>
                    <a:pt x="102" y="15"/>
                  </a:cubicBezTo>
                  <a:cubicBezTo>
                    <a:pt x="121" y="15"/>
                    <a:pt x="125" y="20"/>
                    <a:pt x="125" y="25"/>
                  </a:cubicBezTo>
                  <a:cubicBezTo>
                    <a:pt x="126" y="27"/>
                    <a:pt x="126" y="27"/>
                    <a:pt x="126" y="27"/>
                  </a:cubicBezTo>
                  <a:cubicBezTo>
                    <a:pt x="126" y="29"/>
                    <a:pt x="126" y="32"/>
                    <a:pt x="129" y="32"/>
                  </a:cubicBezTo>
                  <a:cubicBezTo>
                    <a:pt x="129" y="32"/>
                    <a:pt x="132" y="32"/>
                    <a:pt x="132" y="28"/>
                  </a:cubicBezTo>
                  <a:cubicBezTo>
                    <a:pt x="132" y="21"/>
                    <a:pt x="132" y="21"/>
                    <a:pt x="132" y="21"/>
                  </a:cubicBezTo>
                  <a:cubicBezTo>
                    <a:pt x="132" y="5"/>
                    <a:pt x="132" y="5"/>
                    <a:pt x="132" y="5"/>
                  </a:cubicBezTo>
                  <a:cubicBezTo>
                    <a:pt x="132" y="4"/>
                    <a:pt x="132" y="1"/>
                    <a:pt x="130" y="1"/>
                  </a:cubicBezTo>
                  <a:cubicBezTo>
                    <a:pt x="127" y="2"/>
                    <a:pt x="127" y="2"/>
                    <a:pt x="127" y="2"/>
                  </a:cubicBezTo>
                  <a:cubicBezTo>
                    <a:pt x="124" y="2"/>
                    <a:pt x="119" y="3"/>
                    <a:pt x="110" y="3"/>
                  </a:cubicBezTo>
                  <a:cubicBezTo>
                    <a:pt x="33" y="3"/>
                    <a:pt x="33" y="3"/>
                    <a:pt x="33" y="3"/>
                  </a:cubicBezTo>
                  <a:cubicBezTo>
                    <a:pt x="17" y="2"/>
                    <a:pt x="17" y="2"/>
                    <a:pt x="17" y="2"/>
                  </a:cubicBezTo>
                  <a:cubicBezTo>
                    <a:pt x="17" y="2"/>
                    <a:pt x="10" y="1"/>
                    <a:pt x="10" y="1"/>
                  </a:cubicBezTo>
                  <a:cubicBezTo>
                    <a:pt x="8" y="0"/>
                    <a:pt x="8" y="0"/>
                    <a:pt x="8" y="0"/>
                  </a:cubicBezTo>
                  <a:cubicBezTo>
                    <a:pt x="6" y="0"/>
                    <a:pt x="5" y="2"/>
                    <a:pt x="5" y="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37" name="Freeform 7">
              <a:extLst>
                <a:ext uri="{FF2B5EF4-FFF2-40B4-BE49-F238E27FC236}">
                  <a16:creationId xmlns:a16="http://schemas.microsoft.com/office/drawing/2014/main" id="{C2D4040B-8648-488A-BDE6-76C3F00EDC5D}"/>
                </a:ext>
              </a:extLst>
            </p:cNvPr>
            <p:cNvSpPr>
              <a:spLocks/>
            </p:cNvSpPr>
            <p:nvPr userDrawn="1"/>
          </p:nvSpPr>
          <p:spPr bwMode="auto">
            <a:xfrm>
              <a:off x="3187" y="2465"/>
              <a:ext cx="111" cy="107"/>
            </a:xfrm>
            <a:custGeom>
              <a:avLst/>
              <a:gdLst>
                <a:gd name="T0" fmla="*/ 134 w 164"/>
                <a:gd name="T1" fmla="*/ 0 h 157"/>
                <a:gd name="T2" fmla="*/ 111 w 164"/>
                <a:gd name="T3" fmla="*/ 0 h 157"/>
                <a:gd name="T4" fmla="*/ 110 w 164"/>
                <a:gd name="T5" fmla="*/ 6 h 157"/>
                <a:gd name="T6" fmla="*/ 124 w 164"/>
                <a:gd name="T7" fmla="*/ 16 h 157"/>
                <a:gd name="T8" fmla="*/ 124 w 164"/>
                <a:gd name="T9" fmla="*/ 65 h 157"/>
                <a:gd name="T10" fmla="*/ 38 w 164"/>
                <a:gd name="T11" fmla="*/ 60 h 157"/>
                <a:gd name="T12" fmla="*/ 45 w 164"/>
                <a:gd name="T13" fmla="*/ 6 h 157"/>
                <a:gd name="T14" fmla="*/ 53 w 164"/>
                <a:gd name="T15" fmla="*/ 3 h 157"/>
                <a:gd name="T16" fmla="*/ 31 w 164"/>
                <a:gd name="T17" fmla="*/ 0 h 157"/>
                <a:gd name="T18" fmla="*/ 25 w 164"/>
                <a:gd name="T19" fmla="*/ 0 h 157"/>
                <a:gd name="T20" fmla="*/ 0 w 164"/>
                <a:gd name="T21" fmla="*/ 3 h 157"/>
                <a:gd name="T22" fmla="*/ 10 w 164"/>
                <a:gd name="T23" fmla="*/ 6 h 157"/>
                <a:gd name="T24" fmla="*/ 18 w 164"/>
                <a:gd name="T25" fmla="*/ 60 h 157"/>
                <a:gd name="T26" fmla="*/ 17 w 164"/>
                <a:gd name="T27" fmla="*/ 141 h 157"/>
                <a:gd name="T28" fmla="*/ 6 w 164"/>
                <a:gd name="T29" fmla="*/ 151 h 157"/>
                <a:gd name="T30" fmla="*/ 8 w 164"/>
                <a:gd name="T31" fmla="*/ 157 h 157"/>
                <a:gd name="T32" fmla="*/ 28 w 164"/>
                <a:gd name="T33" fmla="*/ 157 h 157"/>
                <a:gd name="T34" fmla="*/ 53 w 164"/>
                <a:gd name="T35" fmla="*/ 157 h 157"/>
                <a:gd name="T36" fmla="*/ 55 w 164"/>
                <a:gd name="T37" fmla="*/ 151 h 157"/>
                <a:gd name="T38" fmla="*/ 39 w 164"/>
                <a:gd name="T39" fmla="*/ 141 h 157"/>
                <a:gd name="T40" fmla="*/ 38 w 164"/>
                <a:gd name="T41" fmla="*/ 75 h 157"/>
                <a:gd name="T42" fmla="*/ 124 w 164"/>
                <a:gd name="T43" fmla="*/ 96 h 157"/>
                <a:gd name="T44" fmla="*/ 118 w 164"/>
                <a:gd name="T45" fmla="*/ 150 h 157"/>
                <a:gd name="T46" fmla="*/ 109 w 164"/>
                <a:gd name="T47" fmla="*/ 154 h 157"/>
                <a:gd name="T48" fmla="*/ 131 w 164"/>
                <a:gd name="T49" fmla="*/ 157 h 157"/>
                <a:gd name="T50" fmla="*/ 137 w 164"/>
                <a:gd name="T51" fmla="*/ 157 h 157"/>
                <a:gd name="T52" fmla="*/ 164 w 164"/>
                <a:gd name="T53" fmla="*/ 154 h 157"/>
                <a:gd name="T54" fmla="*/ 152 w 164"/>
                <a:gd name="T55" fmla="*/ 150 h 157"/>
                <a:gd name="T56" fmla="*/ 144 w 164"/>
                <a:gd name="T57" fmla="*/ 96 h 157"/>
                <a:gd name="T58" fmla="*/ 145 w 164"/>
                <a:gd name="T59" fmla="*/ 16 h 157"/>
                <a:gd name="T60" fmla="*/ 156 w 164"/>
                <a:gd name="T61" fmla="*/ 6 h 157"/>
                <a:gd name="T62" fmla="*/ 154 w 164"/>
                <a:gd name="T63"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4" h="157">
                  <a:moveTo>
                    <a:pt x="138" y="0"/>
                  </a:moveTo>
                  <a:cubicBezTo>
                    <a:pt x="134" y="0"/>
                    <a:pt x="134" y="0"/>
                    <a:pt x="134" y="0"/>
                  </a:cubicBezTo>
                  <a:cubicBezTo>
                    <a:pt x="132" y="0"/>
                    <a:pt x="132" y="0"/>
                    <a:pt x="132" y="0"/>
                  </a:cubicBezTo>
                  <a:cubicBezTo>
                    <a:pt x="111" y="0"/>
                    <a:pt x="111" y="0"/>
                    <a:pt x="111" y="0"/>
                  </a:cubicBezTo>
                  <a:cubicBezTo>
                    <a:pt x="110" y="0"/>
                    <a:pt x="106" y="0"/>
                    <a:pt x="106" y="3"/>
                  </a:cubicBezTo>
                  <a:cubicBezTo>
                    <a:pt x="106" y="4"/>
                    <a:pt x="108" y="6"/>
                    <a:pt x="110" y="6"/>
                  </a:cubicBezTo>
                  <a:cubicBezTo>
                    <a:pt x="116" y="6"/>
                    <a:pt x="116" y="6"/>
                    <a:pt x="116" y="6"/>
                  </a:cubicBezTo>
                  <a:cubicBezTo>
                    <a:pt x="122" y="7"/>
                    <a:pt x="123" y="10"/>
                    <a:pt x="124" y="16"/>
                  </a:cubicBezTo>
                  <a:cubicBezTo>
                    <a:pt x="124" y="60"/>
                    <a:pt x="124" y="60"/>
                    <a:pt x="124" y="60"/>
                  </a:cubicBezTo>
                  <a:cubicBezTo>
                    <a:pt x="124" y="65"/>
                    <a:pt x="124" y="65"/>
                    <a:pt x="124" y="65"/>
                  </a:cubicBezTo>
                  <a:cubicBezTo>
                    <a:pt x="38" y="64"/>
                    <a:pt x="38" y="64"/>
                    <a:pt x="38" y="64"/>
                  </a:cubicBezTo>
                  <a:cubicBezTo>
                    <a:pt x="38" y="60"/>
                    <a:pt x="38" y="60"/>
                    <a:pt x="38" y="60"/>
                  </a:cubicBezTo>
                  <a:cubicBezTo>
                    <a:pt x="39" y="16"/>
                    <a:pt x="39" y="16"/>
                    <a:pt x="39" y="16"/>
                  </a:cubicBezTo>
                  <a:cubicBezTo>
                    <a:pt x="39" y="10"/>
                    <a:pt x="40" y="7"/>
                    <a:pt x="45" y="6"/>
                  </a:cubicBezTo>
                  <a:cubicBezTo>
                    <a:pt x="45" y="6"/>
                    <a:pt x="50" y="6"/>
                    <a:pt x="50" y="6"/>
                  </a:cubicBezTo>
                  <a:cubicBezTo>
                    <a:pt x="52" y="6"/>
                    <a:pt x="53" y="4"/>
                    <a:pt x="53" y="3"/>
                  </a:cubicBezTo>
                  <a:cubicBezTo>
                    <a:pt x="53" y="1"/>
                    <a:pt x="51" y="0"/>
                    <a:pt x="48" y="0"/>
                  </a:cubicBezTo>
                  <a:cubicBezTo>
                    <a:pt x="31" y="0"/>
                    <a:pt x="31" y="0"/>
                    <a:pt x="31" y="0"/>
                  </a:cubicBezTo>
                  <a:cubicBezTo>
                    <a:pt x="28" y="0"/>
                    <a:pt x="28" y="0"/>
                    <a:pt x="28" y="0"/>
                  </a:cubicBezTo>
                  <a:cubicBezTo>
                    <a:pt x="25" y="0"/>
                    <a:pt x="25" y="0"/>
                    <a:pt x="25" y="0"/>
                  </a:cubicBezTo>
                  <a:cubicBezTo>
                    <a:pt x="5" y="0"/>
                    <a:pt x="5" y="0"/>
                    <a:pt x="5" y="0"/>
                  </a:cubicBezTo>
                  <a:cubicBezTo>
                    <a:pt x="2" y="0"/>
                    <a:pt x="0" y="1"/>
                    <a:pt x="0" y="3"/>
                  </a:cubicBezTo>
                  <a:cubicBezTo>
                    <a:pt x="0" y="4"/>
                    <a:pt x="1" y="6"/>
                    <a:pt x="3" y="6"/>
                  </a:cubicBezTo>
                  <a:cubicBezTo>
                    <a:pt x="10" y="6"/>
                    <a:pt x="10" y="6"/>
                    <a:pt x="10" y="6"/>
                  </a:cubicBezTo>
                  <a:cubicBezTo>
                    <a:pt x="15" y="7"/>
                    <a:pt x="17" y="10"/>
                    <a:pt x="17" y="16"/>
                  </a:cubicBezTo>
                  <a:cubicBezTo>
                    <a:pt x="17" y="16"/>
                    <a:pt x="18" y="60"/>
                    <a:pt x="18" y="60"/>
                  </a:cubicBezTo>
                  <a:cubicBezTo>
                    <a:pt x="18" y="96"/>
                    <a:pt x="18" y="96"/>
                    <a:pt x="18" y="96"/>
                  </a:cubicBezTo>
                  <a:cubicBezTo>
                    <a:pt x="18" y="116"/>
                    <a:pt x="18" y="132"/>
                    <a:pt x="17" y="141"/>
                  </a:cubicBezTo>
                  <a:cubicBezTo>
                    <a:pt x="16" y="147"/>
                    <a:pt x="15" y="150"/>
                    <a:pt x="12" y="150"/>
                  </a:cubicBezTo>
                  <a:cubicBezTo>
                    <a:pt x="12" y="150"/>
                    <a:pt x="6" y="151"/>
                    <a:pt x="6" y="151"/>
                  </a:cubicBezTo>
                  <a:cubicBezTo>
                    <a:pt x="4" y="151"/>
                    <a:pt x="3" y="153"/>
                    <a:pt x="3" y="154"/>
                  </a:cubicBezTo>
                  <a:cubicBezTo>
                    <a:pt x="3" y="157"/>
                    <a:pt x="7" y="157"/>
                    <a:pt x="8" y="157"/>
                  </a:cubicBezTo>
                  <a:cubicBezTo>
                    <a:pt x="25" y="157"/>
                    <a:pt x="25" y="157"/>
                    <a:pt x="25" y="157"/>
                  </a:cubicBezTo>
                  <a:cubicBezTo>
                    <a:pt x="28" y="157"/>
                    <a:pt x="28" y="157"/>
                    <a:pt x="28" y="157"/>
                  </a:cubicBezTo>
                  <a:cubicBezTo>
                    <a:pt x="30" y="157"/>
                    <a:pt x="30" y="157"/>
                    <a:pt x="30" y="157"/>
                  </a:cubicBezTo>
                  <a:cubicBezTo>
                    <a:pt x="53" y="157"/>
                    <a:pt x="53" y="157"/>
                    <a:pt x="53" y="157"/>
                  </a:cubicBezTo>
                  <a:cubicBezTo>
                    <a:pt x="57" y="157"/>
                    <a:pt x="58" y="155"/>
                    <a:pt x="58" y="154"/>
                  </a:cubicBezTo>
                  <a:cubicBezTo>
                    <a:pt x="58" y="153"/>
                    <a:pt x="57" y="151"/>
                    <a:pt x="55" y="151"/>
                  </a:cubicBezTo>
                  <a:cubicBezTo>
                    <a:pt x="46" y="150"/>
                    <a:pt x="46" y="150"/>
                    <a:pt x="46" y="150"/>
                  </a:cubicBezTo>
                  <a:cubicBezTo>
                    <a:pt x="41" y="150"/>
                    <a:pt x="40" y="147"/>
                    <a:pt x="39" y="141"/>
                  </a:cubicBezTo>
                  <a:cubicBezTo>
                    <a:pt x="38" y="132"/>
                    <a:pt x="38" y="116"/>
                    <a:pt x="38" y="96"/>
                  </a:cubicBezTo>
                  <a:cubicBezTo>
                    <a:pt x="38" y="75"/>
                    <a:pt x="38" y="75"/>
                    <a:pt x="38" y="75"/>
                  </a:cubicBezTo>
                  <a:cubicBezTo>
                    <a:pt x="124" y="75"/>
                    <a:pt x="124" y="75"/>
                    <a:pt x="124" y="75"/>
                  </a:cubicBezTo>
                  <a:cubicBezTo>
                    <a:pt x="124" y="96"/>
                    <a:pt x="124" y="96"/>
                    <a:pt x="124" y="96"/>
                  </a:cubicBezTo>
                  <a:cubicBezTo>
                    <a:pt x="124" y="116"/>
                    <a:pt x="124" y="132"/>
                    <a:pt x="123" y="141"/>
                  </a:cubicBezTo>
                  <a:cubicBezTo>
                    <a:pt x="122" y="146"/>
                    <a:pt x="121" y="150"/>
                    <a:pt x="118" y="150"/>
                  </a:cubicBezTo>
                  <a:cubicBezTo>
                    <a:pt x="118" y="150"/>
                    <a:pt x="113" y="151"/>
                    <a:pt x="113" y="151"/>
                  </a:cubicBezTo>
                  <a:cubicBezTo>
                    <a:pt x="110" y="151"/>
                    <a:pt x="109" y="153"/>
                    <a:pt x="109" y="154"/>
                  </a:cubicBezTo>
                  <a:cubicBezTo>
                    <a:pt x="109" y="157"/>
                    <a:pt x="113" y="157"/>
                    <a:pt x="114" y="157"/>
                  </a:cubicBezTo>
                  <a:cubicBezTo>
                    <a:pt x="131" y="157"/>
                    <a:pt x="131" y="157"/>
                    <a:pt x="131" y="157"/>
                  </a:cubicBezTo>
                  <a:cubicBezTo>
                    <a:pt x="134" y="157"/>
                    <a:pt x="134" y="157"/>
                    <a:pt x="134" y="157"/>
                  </a:cubicBezTo>
                  <a:cubicBezTo>
                    <a:pt x="137" y="157"/>
                    <a:pt x="137" y="157"/>
                    <a:pt x="137" y="157"/>
                  </a:cubicBezTo>
                  <a:cubicBezTo>
                    <a:pt x="159" y="157"/>
                    <a:pt x="159" y="157"/>
                    <a:pt x="159" y="157"/>
                  </a:cubicBezTo>
                  <a:cubicBezTo>
                    <a:pt x="164" y="157"/>
                    <a:pt x="164" y="155"/>
                    <a:pt x="164" y="154"/>
                  </a:cubicBezTo>
                  <a:cubicBezTo>
                    <a:pt x="164" y="153"/>
                    <a:pt x="163" y="151"/>
                    <a:pt x="161" y="151"/>
                  </a:cubicBezTo>
                  <a:cubicBezTo>
                    <a:pt x="152" y="150"/>
                    <a:pt x="152" y="150"/>
                    <a:pt x="152" y="150"/>
                  </a:cubicBezTo>
                  <a:cubicBezTo>
                    <a:pt x="147" y="150"/>
                    <a:pt x="146" y="147"/>
                    <a:pt x="145" y="141"/>
                  </a:cubicBezTo>
                  <a:cubicBezTo>
                    <a:pt x="144" y="132"/>
                    <a:pt x="144" y="116"/>
                    <a:pt x="144" y="96"/>
                  </a:cubicBezTo>
                  <a:cubicBezTo>
                    <a:pt x="144" y="60"/>
                    <a:pt x="144" y="60"/>
                    <a:pt x="144" y="60"/>
                  </a:cubicBezTo>
                  <a:cubicBezTo>
                    <a:pt x="145" y="16"/>
                    <a:pt x="145" y="16"/>
                    <a:pt x="145" y="16"/>
                  </a:cubicBezTo>
                  <a:cubicBezTo>
                    <a:pt x="145" y="9"/>
                    <a:pt x="147" y="7"/>
                    <a:pt x="151" y="6"/>
                  </a:cubicBezTo>
                  <a:cubicBezTo>
                    <a:pt x="156" y="6"/>
                    <a:pt x="156" y="6"/>
                    <a:pt x="156" y="6"/>
                  </a:cubicBezTo>
                  <a:cubicBezTo>
                    <a:pt x="158" y="6"/>
                    <a:pt x="159" y="4"/>
                    <a:pt x="159" y="3"/>
                  </a:cubicBezTo>
                  <a:cubicBezTo>
                    <a:pt x="159" y="0"/>
                    <a:pt x="155" y="0"/>
                    <a:pt x="154" y="0"/>
                  </a:cubicBezTo>
                  <a:lnTo>
                    <a:pt x="13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38" name="Freeform 8">
              <a:extLst>
                <a:ext uri="{FF2B5EF4-FFF2-40B4-BE49-F238E27FC236}">
                  <a16:creationId xmlns:a16="http://schemas.microsoft.com/office/drawing/2014/main" id="{7FE6A7EF-7042-4DC5-9A82-F864CB0E4641}"/>
                </a:ext>
              </a:extLst>
            </p:cNvPr>
            <p:cNvSpPr>
              <a:spLocks/>
            </p:cNvSpPr>
            <p:nvPr userDrawn="1"/>
          </p:nvSpPr>
          <p:spPr bwMode="auto">
            <a:xfrm>
              <a:off x="3312" y="2464"/>
              <a:ext cx="64" cy="108"/>
            </a:xfrm>
            <a:custGeom>
              <a:avLst/>
              <a:gdLst>
                <a:gd name="T0" fmla="*/ 84 w 94"/>
                <a:gd name="T1" fmla="*/ 1 h 160"/>
                <a:gd name="T2" fmla="*/ 83 w 94"/>
                <a:gd name="T3" fmla="*/ 1 h 160"/>
                <a:gd name="T4" fmla="*/ 75 w 94"/>
                <a:gd name="T5" fmla="*/ 2 h 160"/>
                <a:gd name="T6" fmla="*/ 28 w 94"/>
                <a:gd name="T7" fmla="*/ 2 h 160"/>
                <a:gd name="T8" fmla="*/ 25 w 94"/>
                <a:gd name="T9" fmla="*/ 2 h 160"/>
                <a:gd name="T10" fmla="*/ 5 w 94"/>
                <a:gd name="T11" fmla="*/ 2 h 160"/>
                <a:gd name="T12" fmla="*/ 0 w 94"/>
                <a:gd name="T13" fmla="*/ 5 h 160"/>
                <a:gd name="T14" fmla="*/ 3 w 94"/>
                <a:gd name="T15" fmla="*/ 8 h 160"/>
                <a:gd name="T16" fmla="*/ 10 w 94"/>
                <a:gd name="T17" fmla="*/ 8 h 160"/>
                <a:gd name="T18" fmla="*/ 17 w 94"/>
                <a:gd name="T19" fmla="*/ 18 h 160"/>
                <a:gd name="T20" fmla="*/ 18 w 94"/>
                <a:gd name="T21" fmla="*/ 62 h 160"/>
                <a:gd name="T22" fmla="*/ 18 w 94"/>
                <a:gd name="T23" fmla="*/ 98 h 160"/>
                <a:gd name="T24" fmla="*/ 17 w 94"/>
                <a:gd name="T25" fmla="*/ 143 h 160"/>
                <a:gd name="T26" fmla="*/ 12 w 94"/>
                <a:gd name="T27" fmla="*/ 152 h 160"/>
                <a:gd name="T28" fmla="*/ 6 w 94"/>
                <a:gd name="T29" fmla="*/ 153 h 160"/>
                <a:gd name="T30" fmla="*/ 3 w 94"/>
                <a:gd name="T31" fmla="*/ 156 h 160"/>
                <a:gd name="T32" fmla="*/ 8 w 94"/>
                <a:gd name="T33" fmla="*/ 159 h 160"/>
                <a:gd name="T34" fmla="*/ 24 w 94"/>
                <a:gd name="T35" fmla="*/ 159 h 160"/>
                <a:gd name="T36" fmla="*/ 28 w 94"/>
                <a:gd name="T37" fmla="*/ 159 h 160"/>
                <a:gd name="T38" fmla="*/ 36 w 94"/>
                <a:gd name="T39" fmla="*/ 159 h 160"/>
                <a:gd name="T40" fmla="*/ 78 w 94"/>
                <a:gd name="T41" fmla="*/ 160 h 160"/>
                <a:gd name="T42" fmla="*/ 91 w 94"/>
                <a:gd name="T43" fmla="*/ 153 h 160"/>
                <a:gd name="T44" fmla="*/ 94 w 94"/>
                <a:gd name="T45" fmla="*/ 133 h 160"/>
                <a:gd name="T46" fmla="*/ 91 w 94"/>
                <a:gd name="T47" fmla="*/ 129 h 160"/>
                <a:gd name="T48" fmla="*/ 87 w 94"/>
                <a:gd name="T49" fmla="*/ 133 h 160"/>
                <a:gd name="T50" fmla="*/ 79 w 94"/>
                <a:gd name="T51" fmla="*/ 146 h 160"/>
                <a:gd name="T52" fmla="*/ 60 w 94"/>
                <a:gd name="T53" fmla="*/ 149 h 160"/>
                <a:gd name="T54" fmla="*/ 38 w 94"/>
                <a:gd name="T55" fmla="*/ 133 h 160"/>
                <a:gd name="T56" fmla="*/ 38 w 94"/>
                <a:gd name="T57" fmla="*/ 107 h 160"/>
                <a:gd name="T58" fmla="*/ 38 w 94"/>
                <a:gd name="T59" fmla="*/ 98 h 160"/>
                <a:gd name="T60" fmla="*/ 38 w 94"/>
                <a:gd name="T61" fmla="*/ 80 h 160"/>
                <a:gd name="T62" fmla="*/ 67 w 94"/>
                <a:gd name="T63" fmla="*/ 82 h 160"/>
                <a:gd name="T64" fmla="*/ 76 w 94"/>
                <a:gd name="T65" fmla="*/ 88 h 160"/>
                <a:gd name="T66" fmla="*/ 77 w 94"/>
                <a:gd name="T67" fmla="*/ 94 h 160"/>
                <a:gd name="T68" fmla="*/ 80 w 94"/>
                <a:gd name="T69" fmla="*/ 97 h 160"/>
                <a:gd name="T70" fmla="*/ 83 w 94"/>
                <a:gd name="T71" fmla="*/ 92 h 160"/>
                <a:gd name="T72" fmla="*/ 84 w 94"/>
                <a:gd name="T73" fmla="*/ 79 h 160"/>
                <a:gd name="T74" fmla="*/ 85 w 94"/>
                <a:gd name="T75" fmla="*/ 67 h 160"/>
                <a:gd name="T76" fmla="*/ 83 w 94"/>
                <a:gd name="T77" fmla="*/ 64 h 160"/>
                <a:gd name="T78" fmla="*/ 79 w 94"/>
                <a:gd name="T79" fmla="*/ 67 h 160"/>
                <a:gd name="T80" fmla="*/ 70 w 94"/>
                <a:gd name="T81" fmla="*/ 70 h 160"/>
                <a:gd name="T82" fmla="*/ 38 w 94"/>
                <a:gd name="T83" fmla="*/ 70 h 160"/>
                <a:gd name="T84" fmla="*/ 38 w 94"/>
                <a:gd name="T85" fmla="*/ 13 h 160"/>
                <a:gd name="T86" fmla="*/ 65 w 94"/>
                <a:gd name="T87" fmla="*/ 13 h 160"/>
                <a:gd name="T88" fmla="*/ 79 w 94"/>
                <a:gd name="T89" fmla="*/ 19 h 160"/>
                <a:gd name="T90" fmla="*/ 80 w 94"/>
                <a:gd name="T91" fmla="*/ 26 h 160"/>
                <a:gd name="T92" fmla="*/ 83 w 94"/>
                <a:gd name="T93" fmla="*/ 30 h 160"/>
                <a:gd name="T94" fmla="*/ 86 w 94"/>
                <a:gd name="T95" fmla="*/ 27 h 160"/>
                <a:gd name="T96" fmla="*/ 87 w 94"/>
                <a:gd name="T97" fmla="*/ 16 h 160"/>
                <a:gd name="T98" fmla="*/ 87 w 94"/>
                <a:gd name="T99" fmla="*/ 13 h 160"/>
                <a:gd name="T100" fmla="*/ 88 w 94"/>
                <a:gd name="T101" fmla="*/ 6 h 160"/>
                <a:gd name="T102" fmla="*/ 89 w 94"/>
                <a:gd name="T103" fmla="*/ 3 h 160"/>
                <a:gd name="T104" fmla="*/ 86 w 94"/>
                <a:gd name="T105" fmla="*/ 0 h 160"/>
                <a:gd name="T106" fmla="*/ 84 w 94"/>
                <a:gd name="T107" fmla="*/ 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4" h="160">
                  <a:moveTo>
                    <a:pt x="84" y="1"/>
                  </a:moveTo>
                  <a:cubicBezTo>
                    <a:pt x="83" y="1"/>
                    <a:pt x="83" y="1"/>
                    <a:pt x="83" y="1"/>
                  </a:cubicBezTo>
                  <a:cubicBezTo>
                    <a:pt x="75" y="2"/>
                    <a:pt x="75" y="2"/>
                    <a:pt x="75" y="2"/>
                  </a:cubicBezTo>
                  <a:cubicBezTo>
                    <a:pt x="28" y="2"/>
                    <a:pt x="28" y="2"/>
                    <a:pt x="28" y="2"/>
                  </a:cubicBezTo>
                  <a:cubicBezTo>
                    <a:pt x="25" y="2"/>
                    <a:pt x="25" y="2"/>
                    <a:pt x="25" y="2"/>
                  </a:cubicBezTo>
                  <a:cubicBezTo>
                    <a:pt x="5" y="2"/>
                    <a:pt x="5" y="2"/>
                    <a:pt x="5" y="2"/>
                  </a:cubicBezTo>
                  <a:cubicBezTo>
                    <a:pt x="4" y="2"/>
                    <a:pt x="0" y="2"/>
                    <a:pt x="0" y="5"/>
                  </a:cubicBezTo>
                  <a:cubicBezTo>
                    <a:pt x="0" y="6"/>
                    <a:pt x="1" y="8"/>
                    <a:pt x="3" y="8"/>
                  </a:cubicBezTo>
                  <a:cubicBezTo>
                    <a:pt x="10" y="8"/>
                    <a:pt x="10" y="8"/>
                    <a:pt x="10" y="8"/>
                  </a:cubicBezTo>
                  <a:cubicBezTo>
                    <a:pt x="15" y="9"/>
                    <a:pt x="17" y="12"/>
                    <a:pt x="17" y="18"/>
                  </a:cubicBezTo>
                  <a:cubicBezTo>
                    <a:pt x="18" y="62"/>
                    <a:pt x="18" y="62"/>
                    <a:pt x="18" y="62"/>
                  </a:cubicBezTo>
                  <a:cubicBezTo>
                    <a:pt x="18" y="98"/>
                    <a:pt x="18" y="98"/>
                    <a:pt x="18" y="98"/>
                  </a:cubicBezTo>
                  <a:cubicBezTo>
                    <a:pt x="18" y="118"/>
                    <a:pt x="18" y="134"/>
                    <a:pt x="17" y="143"/>
                  </a:cubicBezTo>
                  <a:cubicBezTo>
                    <a:pt x="16" y="149"/>
                    <a:pt x="15" y="152"/>
                    <a:pt x="12" y="152"/>
                  </a:cubicBezTo>
                  <a:cubicBezTo>
                    <a:pt x="12" y="152"/>
                    <a:pt x="6" y="153"/>
                    <a:pt x="6" y="153"/>
                  </a:cubicBezTo>
                  <a:cubicBezTo>
                    <a:pt x="4" y="153"/>
                    <a:pt x="3" y="155"/>
                    <a:pt x="3" y="156"/>
                  </a:cubicBezTo>
                  <a:cubicBezTo>
                    <a:pt x="3" y="159"/>
                    <a:pt x="7" y="159"/>
                    <a:pt x="8" y="159"/>
                  </a:cubicBezTo>
                  <a:cubicBezTo>
                    <a:pt x="24" y="159"/>
                    <a:pt x="24" y="159"/>
                    <a:pt x="24" y="159"/>
                  </a:cubicBezTo>
                  <a:cubicBezTo>
                    <a:pt x="28" y="159"/>
                    <a:pt x="28" y="159"/>
                    <a:pt x="28" y="159"/>
                  </a:cubicBezTo>
                  <a:cubicBezTo>
                    <a:pt x="36" y="159"/>
                    <a:pt x="36" y="159"/>
                    <a:pt x="36" y="159"/>
                  </a:cubicBezTo>
                  <a:cubicBezTo>
                    <a:pt x="78" y="160"/>
                    <a:pt x="78" y="160"/>
                    <a:pt x="78" y="160"/>
                  </a:cubicBezTo>
                  <a:cubicBezTo>
                    <a:pt x="86" y="160"/>
                    <a:pt x="89" y="160"/>
                    <a:pt x="91" y="153"/>
                  </a:cubicBezTo>
                  <a:cubicBezTo>
                    <a:pt x="92" y="149"/>
                    <a:pt x="94" y="135"/>
                    <a:pt x="94" y="133"/>
                  </a:cubicBezTo>
                  <a:cubicBezTo>
                    <a:pt x="94" y="132"/>
                    <a:pt x="94" y="129"/>
                    <a:pt x="91" y="129"/>
                  </a:cubicBezTo>
                  <a:cubicBezTo>
                    <a:pt x="88" y="129"/>
                    <a:pt x="88" y="131"/>
                    <a:pt x="87" y="133"/>
                  </a:cubicBezTo>
                  <a:cubicBezTo>
                    <a:pt x="86" y="141"/>
                    <a:pt x="84" y="144"/>
                    <a:pt x="79" y="146"/>
                  </a:cubicBezTo>
                  <a:cubicBezTo>
                    <a:pt x="74" y="149"/>
                    <a:pt x="65" y="149"/>
                    <a:pt x="60" y="149"/>
                  </a:cubicBezTo>
                  <a:cubicBezTo>
                    <a:pt x="40" y="149"/>
                    <a:pt x="39" y="146"/>
                    <a:pt x="38" y="133"/>
                  </a:cubicBezTo>
                  <a:cubicBezTo>
                    <a:pt x="38" y="107"/>
                    <a:pt x="38" y="107"/>
                    <a:pt x="38" y="107"/>
                  </a:cubicBezTo>
                  <a:cubicBezTo>
                    <a:pt x="38" y="98"/>
                    <a:pt x="38" y="98"/>
                    <a:pt x="38" y="98"/>
                  </a:cubicBezTo>
                  <a:cubicBezTo>
                    <a:pt x="38" y="80"/>
                    <a:pt x="38" y="80"/>
                    <a:pt x="38" y="80"/>
                  </a:cubicBezTo>
                  <a:cubicBezTo>
                    <a:pt x="38" y="81"/>
                    <a:pt x="67" y="82"/>
                    <a:pt x="67" y="82"/>
                  </a:cubicBezTo>
                  <a:cubicBezTo>
                    <a:pt x="74" y="82"/>
                    <a:pt x="76" y="85"/>
                    <a:pt x="76" y="88"/>
                  </a:cubicBezTo>
                  <a:cubicBezTo>
                    <a:pt x="76" y="88"/>
                    <a:pt x="77" y="94"/>
                    <a:pt x="77" y="94"/>
                  </a:cubicBezTo>
                  <a:cubicBezTo>
                    <a:pt x="77" y="96"/>
                    <a:pt x="78" y="97"/>
                    <a:pt x="80" y="97"/>
                  </a:cubicBezTo>
                  <a:cubicBezTo>
                    <a:pt x="83" y="97"/>
                    <a:pt x="83" y="94"/>
                    <a:pt x="83" y="92"/>
                  </a:cubicBezTo>
                  <a:cubicBezTo>
                    <a:pt x="84" y="79"/>
                    <a:pt x="84" y="79"/>
                    <a:pt x="84" y="79"/>
                  </a:cubicBezTo>
                  <a:cubicBezTo>
                    <a:pt x="85" y="67"/>
                    <a:pt x="85" y="67"/>
                    <a:pt x="85" y="67"/>
                  </a:cubicBezTo>
                  <a:cubicBezTo>
                    <a:pt x="85" y="64"/>
                    <a:pt x="83" y="64"/>
                    <a:pt x="83" y="64"/>
                  </a:cubicBezTo>
                  <a:cubicBezTo>
                    <a:pt x="79" y="67"/>
                    <a:pt x="79" y="67"/>
                    <a:pt x="79" y="67"/>
                  </a:cubicBezTo>
                  <a:cubicBezTo>
                    <a:pt x="77" y="69"/>
                    <a:pt x="75" y="69"/>
                    <a:pt x="70" y="70"/>
                  </a:cubicBezTo>
                  <a:cubicBezTo>
                    <a:pt x="38" y="70"/>
                    <a:pt x="38" y="70"/>
                    <a:pt x="38" y="70"/>
                  </a:cubicBezTo>
                  <a:cubicBezTo>
                    <a:pt x="38" y="13"/>
                    <a:pt x="38" y="13"/>
                    <a:pt x="38" y="13"/>
                  </a:cubicBezTo>
                  <a:cubicBezTo>
                    <a:pt x="40" y="13"/>
                    <a:pt x="62" y="13"/>
                    <a:pt x="65" y="13"/>
                  </a:cubicBezTo>
                  <a:cubicBezTo>
                    <a:pt x="77" y="15"/>
                    <a:pt x="78" y="17"/>
                    <a:pt x="79" y="19"/>
                  </a:cubicBezTo>
                  <a:cubicBezTo>
                    <a:pt x="79" y="19"/>
                    <a:pt x="80" y="26"/>
                    <a:pt x="80" y="26"/>
                  </a:cubicBezTo>
                  <a:cubicBezTo>
                    <a:pt x="80" y="30"/>
                    <a:pt x="82" y="30"/>
                    <a:pt x="83" y="30"/>
                  </a:cubicBezTo>
                  <a:cubicBezTo>
                    <a:pt x="84" y="30"/>
                    <a:pt x="85" y="30"/>
                    <a:pt x="86" y="27"/>
                  </a:cubicBezTo>
                  <a:cubicBezTo>
                    <a:pt x="86" y="27"/>
                    <a:pt x="87" y="16"/>
                    <a:pt x="87" y="16"/>
                  </a:cubicBezTo>
                  <a:cubicBezTo>
                    <a:pt x="87" y="13"/>
                    <a:pt x="87" y="13"/>
                    <a:pt x="87" y="13"/>
                  </a:cubicBezTo>
                  <a:cubicBezTo>
                    <a:pt x="87" y="13"/>
                    <a:pt x="88" y="6"/>
                    <a:pt x="88" y="6"/>
                  </a:cubicBezTo>
                  <a:cubicBezTo>
                    <a:pt x="89" y="3"/>
                    <a:pt x="89" y="3"/>
                    <a:pt x="89" y="3"/>
                  </a:cubicBezTo>
                  <a:cubicBezTo>
                    <a:pt x="89" y="0"/>
                    <a:pt x="87" y="0"/>
                    <a:pt x="86" y="0"/>
                  </a:cubicBezTo>
                  <a:lnTo>
                    <a:pt x="8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39" name="Freeform 9">
              <a:extLst>
                <a:ext uri="{FF2B5EF4-FFF2-40B4-BE49-F238E27FC236}">
                  <a16:creationId xmlns:a16="http://schemas.microsoft.com/office/drawing/2014/main" id="{6BA327C1-0C20-453C-9685-9A19D675B0C3}"/>
                </a:ext>
              </a:extLst>
            </p:cNvPr>
            <p:cNvSpPr>
              <a:spLocks/>
            </p:cNvSpPr>
            <p:nvPr userDrawn="1"/>
          </p:nvSpPr>
          <p:spPr bwMode="auto">
            <a:xfrm>
              <a:off x="3433" y="2465"/>
              <a:ext cx="106" cy="109"/>
            </a:xfrm>
            <a:custGeom>
              <a:avLst/>
              <a:gdLst>
                <a:gd name="T0" fmla="*/ 138 w 156"/>
                <a:gd name="T1" fmla="*/ 0 h 160"/>
                <a:gd name="T2" fmla="*/ 134 w 156"/>
                <a:gd name="T3" fmla="*/ 0 h 160"/>
                <a:gd name="T4" fmla="*/ 132 w 156"/>
                <a:gd name="T5" fmla="*/ 0 h 160"/>
                <a:gd name="T6" fmla="*/ 113 w 156"/>
                <a:gd name="T7" fmla="*/ 0 h 160"/>
                <a:gd name="T8" fmla="*/ 108 w 156"/>
                <a:gd name="T9" fmla="*/ 3 h 160"/>
                <a:gd name="T10" fmla="*/ 111 w 156"/>
                <a:gd name="T11" fmla="*/ 6 h 160"/>
                <a:gd name="T12" fmla="*/ 118 w 156"/>
                <a:gd name="T13" fmla="*/ 6 h 160"/>
                <a:gd name="T14" fmla="*/ 125 w 156"/>
                <a:gd name="T15" fmla="*/ 16 h 160"/>
                <a:gd name="T16" fmla="*/ 126 w 156"/>
                <a:gd name="T17" fmla="*/ 60 h 160"/>
                <a:gd name="T18" fmla="*/ 126 w 156"/>
                <a:gd name="T19" fmla="*/ 86 h 160"/>
                <a:gd name="T20" fmla="*/ 114 w 156"/>
                <a:gd name="T21" fmla="*/ 135 h 160"/>
                <a:gd name="T22" fmla="*/ 83 w 156"/>
                <a:gd name="T23" fmla="*/ 149 h 160"/>
                <a:gd name="T24" fmla="*/ 54 w 156"/>
                <a:gd name="T25" fmla="*/ 138 h 160"/>
                <a:gd name="T26" fmla="*/ 39 w 156"/>
                <a:gd name="T27" fmla="*/ 89 h 160"/>
                <a:gd name="T28" fmla="*/ 39 w 156"/>
                <a:gd name="T29" fmla="*/ 60 h 160"/>
                <a:gd name="T30" fmla="*/ 39 w 156"/>
                <a:gd name="T31" fmla="*/ 16 h 160"/>
                <a:gd name="T32" fmla="*/ 45 w 156"/>
                <a:gd name="T33" fmla="*/ 6 h 160"/>
                <a:gd name="T34" fmla="*/ 50 w 156"/>
                <a:gd name="T35" fmla="*/ 6 h 160"/>
                <a:gd name="T36" fmla="*/ 53 w 156"/>
                <a:gd name="T37" fmla="*/ 3 h 160"/>
                <a:gd name="T38" fmla="*/ 49 w 156"/>
                <a:gd name="T39" fmla="*/ 0 h 160"/>
                <a:gd name="T40" fmla="*/ 34 w 156"/>
                <a:gd name="T41" fmla="*/ 0 h 160"/>
                <a:gd name="T42" fmla="*/ 28 w 156"/>
                <a:gd name="T43" fmla="*/ 0 h 160"/>
                <a:gd name="T44" fmla="*/ 24 w 156"/>
                <a:gd name="T45" fmla="*/ 0 h 160"/>
                <a:gd name="T46" fmla="*/ 5 w 156"/>
                <a:gd name="T47" fmla="*/ 0 h 160"/>
                <a:gd name="T48" fmla="*/ 0 w 156"/>
                <a:gd name="T49" fmla="*/ 3 h 160"/>
                <a:gd name="T50" fmla="*/ 3 w 156"/>
                <a:gd name="T51" fmla="*/ 6 h 160"/>
                <a:gd name="T52" fmla="*/ 10 w 156"/>
                <a:gd name="T53" fmla="*/ 6 h 160"/>
                <a:gd name="T54" fmla="*/ 17 w 156"/>
                <a:gd name="T55" fmla="*/ 16 h 160"/>
                <a:gd name="T56" fmla="*/ 18 w 156"/>
                <a:gd name="T57" fmla="*/ 60 h 160"/>
                <a:gd name="T58" fmla="*/ 18 w 156"/>
                <a:gd name="T59" fmla="*/ 90 h 160"/>
                <a:gd name="T60" fmla="*/ 36 w 156"/>
                <a:gd name="T61" fmla="*/ 145 h 160"/>
                <a:gd name="T62" fmla="*/ 79 w 156"/>
                <a:gd name="T63" fmla="*/ 160 h 160"/>
                <a:gd name="T64" fmla="*/ 122 w 156"/>
                <a:gd name="T65" fmla="*/ 145 h 160"/>
                <a:gd name="T66" fmla="*/ 142 w 156"/>
                <a:gd name="T67" fmla="*/ 82 h 160"/>
                <a:gd name="T68" fmla="*/ 142 w 156"/>
                <a:gd name="T69" fmla="*/ 60 h 160"/>
                <a:gd name="T70" fmla="*/ 142 w 156"/>
                <a:gd name="T71" fmla="*/ 16 h 160"/>
                <a:gd name="T72" fmla="*/ 148 w 156"/>
                <a:gd name="T73" fmla="*/ 6 h 160"/>
                <a:gd name="T74" fmla="*/ 153 w 156"/>
                <a:gd name="T75" fmla="*/ 6 h 160"/>
                <a:gd name="T76" fmla="*/ 156 w 156"/>
                <a:gd name="T77" fmla="*/ 3 h 160"/>
                <a:gd name="T78" fmla="*/ 152 w 156"/>
                <a:gd name="T79" fmla="*/ 0 h 160"/>
                <a:gd name="T80" fmla="*/ 138 w 156"/>
                <a:gd name="T81"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6" h="160">
                  <a:moveTo>
                    <a:pt x="138" y="0"/>
                  </a:moveTo>
                  <a:cubicBezTo>
                    <a:pt x="134" y="0"/>
                    <a:pt x="134" y="0"/>
                    <a:pt x="134" y="0"/>
                  </a:cubicBezTo>
                  <a:cubicBezTo>
                    <a:pt x="132" y="0"/>
                    <a:pt x="132" y="0"/>
                    <a:pt x="132" y="0"/>
                  </a:cubicBezTo>
                  <a:cubicBezTo>
                    <a:pt x="113" y="0"/>
                    <a:pt x="113" y="0"/>
                    <a:pt x="113" y="0"/>
                  </a:cubicBezTo>
                  <a:cubicBezTo>
                    <a:pt x="112" y="0"/>
                    <a:pt x="108" y="0"/>
                    <a:pt x="108" y="3"/>
                  </a:cubicBezTo>
                  <a:cubicBezTo>
                    <a:pt x="108" y="4"/>
                    <a:pt x="109" y="6"/>
                    <a:pt x="111" y="6"/>
                  </a:cubicBezTo>
                  <a:cubicBezTo>
                    <a:pt x="118" y="6"/>
                    <a:pt x="118" y="6"/>
                    <a:pt x="118" y="6"/>
                  </a:cubicBezTo>
                  <a:cubicBezTo>
                    <a:pt x="124" y="7"/>
                    <a:pt x="125" y="10"/>
                    <a:pt x="125" y="16"/>
                  </a:cubicBezTo>
                  <a:cubicBezTo>
                    <a:pt x="125" y="16"/>
                    <a:pt x="126" y="60"/>
                    <a:pt x="126" y="60"/>
                  </a:cubicBezTo>
                  <a:cubicBezTo>
                    <a:pt x="126" y="86"/>
                    <a:pt x="126" y="86"/>
                    <a:pt x="126" y="86"/>
                  </a:cubicBezTo>
                  <a:cubicBezTo>
                    <a:pt x="126" y="110"/>
                    <a:pt x="122" y="125"/>
                    <a:pt x="114" y="135"/>
                  </a:cubicBezTo>
                  <a:cubicBezTo>
                    <a:pt x="107" y="144"/>
                    <a:pt x="95" y="149"/>
                    <a:pt x="83" y="149"/>
                  </a:cubicBezTo>
                  <a:cubicBezTo>
                    <a:pt x="72" y="149"/>
                    <a:pt x="63" y="147"/>
                    <a:pt x="54" y="138"/>
                  </a:cubicBezTo>
                  <a:cubicBezTo>
                    <a:pt x="46" y="131"/>
                    <a:pt x="39" y="120"/>
                    <a:pt x="39" y="89"/>
                  </a:cubicBezTo>
                  <a:cubicBezTo>
                    <a:pt x="39" y="60"/>
                    <a:pt x="39" y="60"/>
                    <a:pt x="39" y="60"/>
                  </a:cubicBezTo>
                  <a:cubicBezTo>
                    <a:pt x="39" y="16"/>
                    <a:pt x="39" y="16"/>
                    <a:pt x="39" y="16"/>
                  </a:cubicBezTo>
                  <a:cubicBezTo>
                    <a:pt x="40" y="9"/>
                    <a:pt x="41" y="7"/>
                    <a:pt x="45" y="6"/>
                  </a:cubicBezTo>
                  <a:cubicBezTo>
                    <a:pt x="45" y="6"/>
                    <a:pt x="50" y="6"/>
                    <a:pt x="50" y="6"/>
                  </a:cubicBezTo>
                  <a:cubicBezTo>
                    <a:pt x="52" y="6"/>
                    <a:pt x="53" y="4"/>
                    <a:pt x="53" y="3"/>
                  </a:cubicBezTo>
                  <a:cubicBezTo>
                    <a:pt x="53" y="0"/>
                    <a:pt x="50" y="0"/>
                    <a:pt x="49" y="0"/>
                  </a:cubicBezTo>
                  <a:cubicBezTo>
                    <a:pt x="34" y="0"/>
                    <a:pt x="34" y="0"/>
                    <a:pt x="34" y="0"/>
                  </a:cubicBezTo>
                  <a:cubicBezTo>
                    <a:pt x="28" y="0"/>
                    <a:pt x="28" y="0"/>
                    <a:pt x="28" y="0"/>
                  </a:cubicBezTo>
                  <a:cubicBezTo>
                    <a:pt x="24" y="0"/>
                    <a:pt x="24" y="0"/>
                    <a:pt x="24" y="0"/>
                  </a:cubicBezTo>
                  <a:cubicBezTo>
                    <a:pt x="5" y="0"/>
                    <a:pt x="5" y="0"/>
                    <a:pt x="5" y="0"/>
                  </a:cubicBezTo>
                  <a:cubicBezTo>
                    <a:pt x="4" y="0"/>
                    <a:pt x="0" y="0"/>
                    <a:pt x="0" y="3"/>
                  </a:cubicBezTo>
                  <a:cubicBezTo>
                    <a:pt x="0" y="4"/>
                    <a:pt x="1" y="6"/>
                    <a:pt x="3" y="6"/>
                  </a:cubicBezTo>
                  <a:cubicBezTo>
                    <a:pt x="10" y="6"/>
                    <a:pt x="10" y="6"/>
                    <a:pt x="10" y="6"/>
                  </a:cubicBezTo>
                  <a:cubicBezTo>
                    <a:pt x="15" y="7"/>
                    <a:pt x="17" y="10"/>
                    <a:pt x="17" y="16"/>
                  </a:cubicBezTo>
                  <a:cubicBezTo>
                    <a:pt x="18" y="60"/>
                    <a:pt x="18" y="60"/>
                    <a:pt x="18" y="60"/>
                  </a:cubicBezTo>
                  <a:cubicBezTo>
                    <a:pt x="18" y="90"/>
                    <a:pt x="18" y="90"/>
                    <a:pt x="18" y="90"/>
                  </a:cubicBezTo>
                  <a:cubicBezTo>
                    <a:pt x="18" y="123"/>
                    <a:pt x="28" y="137"/>
                    <a:pt x="36" y="145"/>
                  </a:cubicBezTo>
                  <a:cubicBezTo>
                    <a:pt x="50" y="158"/>
                    <a:pt x="69" y="160"/>
                    <a:pt x="79" y="160"/>
                  </a:cubicBezTo>
                  <a:cubicBezTo>
                    <a:pt x="90" y="160"/>
                    <a:pt x="107" y="159"/>
                    <a:pt x="122" y="145"/>
                  </a:cubicBezTo>
                  <a:cubicBezTo>
                    <a:pt x="140" y="129"/>
                    <a:pt x="142" y="103"/>
                    <a:pt x="142" y="82"/>
                  </a:cubicBezTo>
                  <a:cubicBezTo>
                    <a:pt x="142" y="60"/>
                    <a:pt x="142" y="60"/>
                    <a:pt x="142" y="60"/>
                  </a:cubicBezTo>
                  <a:cubicBezTo>
                    <a:pt x="142" y="16"/>
                    <a:pt x="142" y="16"/>
                    <a:pt x="142" y="16"/>
                  </a:cubicBezTo>
                  <a:cubicBezTo>
                    <a:pt x="143" y="9"/>
                    <a:pt x="144" y="7"/>
                    <a:pt x="148" y="6"/>
                  </a:cubicBezTo>
                  <a:cubicBezTo>
                    <a:pt x="149" y="6"/>
                    <a:pt x="153" y="6"/>
                    <a:pt x="153" y="6"/>
                  </a:cubicBezTo>
                  <a:cubicBezTo>
                    <a:pt x="155" y="6"/>
                    <a:pt x="156" y="4"/>
                    <a:pt x="156" y="3"/>
                  </a:cubicBezTo>
                  <a:cubicBezTo>
                    <a:pt x="156" y="0"/>
                    <a:pt x="153" y="0"/>
                    <a:pt x="152" y="0"/>
                  </a:cubicBezTo>
                  <a:lnTo>
                    <a:pt x="13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41" name="Freeform 10">
              <a:extLst>
                <a:ext uri="{FF2B5EF4-FFF2-40B4-BE49-F238E27FC236}">
                  <a16:creationId xmlns:a16="http://schemas.microsoft.com/office/drawing/2014/main" id="{151E8CF1-6536-4EB0-9227-43CEFBC2A682}"/>
                </a:ext>
              </a:extLst>
            </p:cNvPr>
            <p:cNvSpPr>
              <a:spLocks/>
            </p:cNvSpPr>
            <p:nvPr userDrawn="1"/>
          </p:nvSpPr>
          <p:spPr bwMode="auto">
            <a:xfrm>
              <a:off x="3553" y="2463"/>
              <a:ext cx="114" cy="110"/>
            </a:xfrm>
            <a:custGeom>
              <a:avLst/>
              <a:gdLst>
                <a:gd name="T0" fmla="*/ 17 w 168"/>
                <a:gd name="T1" fmla="*/ 12 h 162"/>
                <a:gd name="T2" fmla="*/ 17 w 168"/>
                <a:gd name="T3" fmla="*/ 129 h 162"/>
                <a:gd name="T4" fmla="*/ 12 w 168"/>
                <a:gd name="T5" fmla="*/ 153 h 162"/>
                <a:gd name="T6" fmla="*/ 4 w 168"/>
                <a:gd name="T7" fmla="*/ 154 h 162"/>
                <a:gd name="T8" fmla="*/ 0 w 168"/>
                <a:gd name="T9" fmla="*/ 157 h 162"/>
                <a:gd name="T10" fmla="*/ 5 w 168"/>
                <a:gd name="T11" fmla="*/ 160 h 162"/>
                <a:gd name="T12" fmla="*/ 22 w 168"/>
                <a:gd name="T13" fmla="*/ 160 h 162"/>
                <a:gd name="T14" fmla="*/ 25 w 168"/>
                <a:gd name="T15" fmla="*/ 160 h 162"/>
                <a:gd name="T16" fmla="*/ 28 w 168"/>
                <a:gd name="T17" fmla="*/ 160 h 162"/>
                <a:gd name="T18" fmla="*/ 46 w 168"/>
                <a:gd name="T19" fmla="*/ 160 h 162"/>
                <a:gd name="T20" fmla="*/ 52 w 168"/>
                <a:gd name="T21" fmla="*/ 157 h 162"/>
                <a:gd name="T22" fmla="*/ 49 w 168"/>
                <a:gd name="T23" fmla="*/ 154 h 162"/>
                <a:gd name="T24" fmla="*/ 39 w 168"/>
                <a:gd name="T25" fmla="*/ 153 h 162"/>
                <a:gd name="T26" fmla="*/ 32 w 168"/>
                <a:gd name="T27" fmla="*/ 131 h 162"/>
                <a:gd name="T28" fmla="*/ 29 w 168"/>
                <a:gd name="T29" fmla="*/ 37 h 162"/>
                <a:gd name="T30" fmla="*/ 80 w 168"/>
                <a:gd name="T31" fmla="*/ 93 h 162"/>
                <a:gd name="T32" fmla="*/ 133 w 168"/>
                <a:gd name="T33" fmla="*/ 148 h 162"/>
                <a:gd name="T34" fmla="*/ 149 w 168"/>
                <a:gd name="T35" fmla="*/ 162 h 162"/>
                <a:gd name="T36" fmla="*/ 153 w 168"/>
                <a:gd name="T37" fmla="*/ 146 h 162"/>
                <a:gd name="T38" fmla="*/ 153 w 168"/>
                <a:gd name="T39" fmla="*/ 26 h 162"/>
                <a:gd name="T40" fmla="*/ 159 w 168"/>
                <a:gd name="T41" fmla="*/ 9 h 162"/>
                <a:gd name="T42" fmla="*/ 164 w 168"/>
                <a:gd name="T43" fmla="*/ 9 h 162"/>
                <a:gd name="T44" fmla="*/ 168 w 168"/>
                <a:gd name="T45" fmla="*/ 6 h 162"/>
                <a:gd name="T46" fmla="*/ 163 w 168"/>
                <a:gd name="T47" fmla="*/ 3 h 162"/>
                <a:gd name="T48" fmla="*/ 149 w 168"/>
                <a:gd name="T49" fmla="*/ 3 h 162"/>
                <a:gd name="T50" fmla="*/ 145 w 168"/>
                <a:gd name="T51" fmla="*/ 3 h 162"/>
                <a:gd name="T52" fmla="*/ 141 w 168"/>
                <a:gd name="T53" fmla="*/ 3 h 162"/>
                <a:gd name="T54" fmla="*/ 124 w 168"/>
                <a:gd name="T55" fmla="*/ 3 h 162"/>
                <a:gd name="T56" fmla="*/ 118 w 168"/>
                <a:gd name="T57" fmla="*/ 6 h 162"/>
                <a:gd name="T58" fmla="*/ 121 w 168"/>
                <a:gd name="T59" fmla="*/ 9 h 162"/>
                <a:gd name="T60" fmla="*/ 131 w 168"/>
                <a:gd name="T61" fmla="*/ 10 h 162"/>
                <a:gd name="T62" fmla="*/ 138 w 168"/>
                <a:gd name="T63" fmla="*/ 28 h 162"/>
                <a:gd name="T64" fmla="*/ 140 w 168"/>
                <a:gd name="T65" fmla="*/ 127 h 162"/>
                <a:gd name="T66" fmla="*/ 125 w 168"/>
                <a:gd name="T67" fmla="*/ 111 h 162"/>
                <a:gd name="T68" fmla="*/ 94 w 168"/>
                <a:gd name="T69" fmla="*/ 77 h 162"/>
                <a:gd name="T70" fmla="*/ 27 w 168"/>
                <a:gd name="T71" fmla="*/ 5 h 162"/>
                <a:gd name="T72" fmla="*/ 21 w 168"/>
                <a:gd name="T73" fmla="*/ 0 h 162"/>
                <a:gd name="T74" fmla="*/ 17 w 168"/>
                <a:gd name="T75" fmla="*/ 1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8" h="162">
                  <a:moveTo>
                    <a:pt x="17" y="12"/>
                  </a:moveTo>
                  <a:cubicBezTo>
                    <a:pt x="17" y="129"/>
                    <a:pt x="17" y="129"/>
                    <a:pt x="17" y="129"/>
                  </a:cubicBezTo>
                  <a:cubicBezTo>
                    <a:pt x="17" y="147"/>
                    <a:pt x="16" y="152"/>
                    <a:pt x="12" y="153"/>
                  </a:cubicBezTo>
                  <a:cubicBezTo>
                    <a:pt x="11" y="153"/>
                    <a:pt x="4" y="154"/>
                    <a:pt x="4" y="154"/>
                  </a:cubicBezTo>
                  <a:cubicBezTo>
                    <a:pt x="1" y="154"/>
                    <a:pt x="0" y="156"/>
                    <a:pt x="0" y="157"/>
                  </a:cubicBezTo>
                  <a:cubicBezTo>
                    <a:pt x="0" y="160"/>
                    <a:pt x="4" y="160"/>
                    <a:pt x="5" y="160"/>
                  </a:cubicBezTo>
                  <a:cubicBezTo>
                    <a:pt x="22" y="160"/>
                    <a:pt x="22" y="160"/>
                    <a:pt x="22" y="160"/>
                  </a:cubicBezTo>
                  <a:cubicBezTo>
                    <a:pt x="25" y="160"/>
                    <a:pt x="25" y="160"/>
                    <a:pt x="25" y="160"/>
                  </a:cubicBezTo>
                  <a:cubicBezTo>
                    <a:pt x="28" y="160"/>
                    <a:pt x="28" y="160"/>
                    <a:pt x="28" y="160"/>
                  </a:cubicBezTo>
                  <a:cubicBezTo>
                    <a:pt x="46" y="160"/>
                    <a:pt x="46" y="160"/>
                    <a:pt x="46" y="160"/>
                  </a:cubicBezTo>
                  <a:cubicBezTo>
                    <a:pt x="48" y="160"/>
                    <a:pt x="52" y="160"/>
                    <a:pt x="52" y="157"/>
                  </a:cubicBezTo>
                  <a:cubicBezTo>
                    <a:pt x="52" y="156"/>
                    <a:pt x="51" y="154"/>
                    <a:pt x="49" y="154"/>
                  </a:cubicBezTo>
                  <a:cubicBezTo>
                    <a:pt x="39" y="153"/>
                    <a:pt x="39" y="153"/>
                    <a:pt x="39" y="153"/>
                  </a:cubicBezTo>
                  <a:cubicBezTo>
                    <a:pt x="35" y="152"/>
                    <a:pt x="32" y="148"/>
                    <a:pt x="32" y="131"/>
                  </a:cubicBezTo>
                  <a:cubicBezTo>
                    <a:pt x="32" y="131"/>
                    <a:pt x="30" y="45"/>
                    <a:pt x="29" y="37"/>
                  </a:cubicBezTo>
                  <a:cubicBezTo>
                    <a:pt x="34" y="43"/>
                    <a:pt x="80" y="93"/>
                    <a:pt x="80" y="93"/>
                  </a:cubicBezTo>
                  <a:cubicBezTo>
                    <a:pt x="102" y="117"/>
                    <a:pt x="131" y="146"/>
                    <a:pt x="133" y="148"/>
                  </a:cubicBezTo>
                  <a:cubicBezTo>
                    <a:pt x="145" y="160"/>
                    <a:pt x="147" y="162"/>
                    <a:pt x="149" y="162"/>
                  </a:cubicBezTo>
                  <a:cubicBezTo>
                    <a:pt x="152" y="162"/>
                    <a:pt x="153" y="159"/>
                    <a:pt x="153" y="146"/>
                  </a:cubicBezTo>
                  <a:cubicBezTo>
                    <a:pt x="153" y="146"/>
                    <a:pt x="153" y="26"/>
                    <a:pt x="153" y="26"/>
                  </a:cubicBezTo>
                  <a:cubicBezTo>
                    <a:pt x="153" y="13"/>
                    <a:pt x="154" y="10"/>
                    <a:pt x="159" y="9"/>
                  </a:cubicBezTo>
                  <a:cubicBezTo>
                    <a:pt x="159" y="9"/>
                    <a:pt x="164" y="9"/>
                    <a:pt x="164" y="9"/>
                  </a:cubicBezTo>
                  <a:cubicBezTo>
                    <a:pt x="167" y="9"/>
                    <a:pt x="168" y="7"/>
                    <a:pt x="168" y="6"/>
                  </a:cubicBezTo>
                  <a:cubicBezTo>
                    <a:pt x="168" y="3"/>
                    <a:pt x="164" y="3"/>
                    <a:pt x="163" y="3"/>
                  </a:cubicBezTo>
                  <a:cubicBezTo>
                    <a:pt x="149" y="3"/>
                    <a:pt x="149" y="3"/>
                    <a:pt x="149" y="3"/>
                  </a:cubicBezTo>
                  <a:cubicBezTo>
                    <a:pt x="145" y="3"/>
                    <a:pt x="145" y="3"/>
                    <a:pt x="145" y="3"/>
                  </a:cubicBezTo>
                  <a:cubicBezTo>
                    <a:pt x="141" y="3"/>
                    <a:pt x="141" y="3"/>
                    <a:pt x="141" y="3"/>
                  </a:cubicBezTo>
                  <a:cubicBezTo>
                    <a:pt x="124" y="3"/>
                    <a:pt x="124" y="3"/>
                    <a:pt x="124" y="3"/>
                  </a:cubicBezTo>
                  <a:cubicBezTo>
                    <a:pt x="122" y="3"/>
                    <a:pt x="118" y="3"/>
                    <a:pt x="118" y="6"/>
                  </a:cubicBezTo>
                  <a:cubicBezTo>
                    <a:pt x="118" y="8"/>
                    <a:pt x="119" y="9"/>
                    <a:pt x="121" y="9"/>
                  </a:cubicBezTo>
                  <a:cubicBezTo>
                    <a:pt x="131" y="10"/>
                    <a:pt x="131" y="10"/>
                    <a:pt x="131" y="10"/>
                  </a:cubicBezTo>
                  <a:cubicBezTo>
                    <a:pt x="136" y="11"/>
                    <a:pt x="138" y="14"/>
                    <a:pt x="138" y="28"/>
                  </a:cubicBezTo>
                  <a:cubicBezTo>
                    <a:pt x="138" y="28"/>
                    <a:pt x="140" y="108"/>
                    <a:pt x="140" y="127"/>
                  </a:cubicBezTo>
                  <a:cubicBezTo>
                    <a:pt x="136" y="123"/>
                    <a:pt x="125" y="111"/>
                    <a:pt x="125" y="111"/>
                  </a:cubicBezTo>
                  <a:cubicBezTo>
                    <a:pt x="94" y="77"/>
                    <a:pt x="94" y="77"/>
                    <a:pt x="94" y="77"/>
                  </a:cubicBezTo>
                  <a:cubicBezTo>
                    <a:pt x="27" y="5"/>
                    <a:pt x="27" y="5"/>
                    <a:pt x="27" y="5"/>
                  </a:cubicBezTo>
                  <a:cubicBezTo>
                    <a:pt x="24" y="2"/>
                    <a:pt x="22" y="0"/>
                    <a:pt x="21" y="0"/>
                  </a:cubicBezTo>
                  <a:cubicBezTo>
                    <a:pt x="17" y="0"/>
                    <a:pt x="17" y="4"/>
                    <a:pt x="17" y="1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42" name="Freeform 11">
              <a:extLst>
                <a:ext uri="{FF2B5EF4-FFF2-40B4-BE49-F238E27FC236}">
                  <a16:creationId xmlns:a16="http://schemas.microsoft.com/office/drawing/2014/main" id="{7D548CD7-C4F1-4E62-BD11-89EB371404E6}"/>
                </a:ext>
              </a:extLst>
            </p:cNvPr>
            <p:cNvSpPr>
              <a:spLocks/>
            </p:cNvSpPr>
            <p:nvPr userDrawn="1"/>
          </p:nvSpPr>
          <p:spPr bwMode="auto">
            <a:xfrm>
              <a:off x="3686" y="2465"/>
              <a:ext cx="38" cy="107"/>
            </a:xfrm>
            <a:custGeom>
              <a:avLst/>
              <a:gdLst>
                <a:gd name="T0" fmla="*/ 29 w 56"/>
                <a:gd name="T1" fmla="*/ 0 h 157"/>
                <a:gd name="T2" fmla="*/ 26 w 56"/>
                <a:gd name="T3" fmla="*/ 0 h 157"/>
                <a:gd name="T4" fmla="*/ 23 w 56"/>
                <a:gd name="T5" fmla="*/ 0 h 157"/>
                <a:gd name="T6" fmla="*/ 5 w 56"/>
                <a:gd name="T7" fmla="*/ 0 h 157"/>
                <a:gd name="T8" fmla="*/ 0 w 56"/>
                <a:gd name="T9" fmla="*/ 3 h 157"/>
                <a:gd name="T10" fmla="*/ 4 w 56"/>
                <a:gd name="T11" fmla="*/ 6 h 157"/>
                <a:gd name="T12" fmla="*/ 10 w 56"/>
                <a:gd name="T13" fmla="*/ 6 h 157"/>
                <a:gd name="T14" fmla="*/ 15 w 56"/>
                <a:gd name="T15" fmla="*/ 16 h 157"/>
                <a:gd name="T16" fmla="*/ 16 w 56"/>
                <a:gd name="T17" fmla="*/ 60 h 157"/>
                <a:gd name="T18" fmla="*/ 16 w 56"/>
                <a:gd name="T19" fmla="*/ 96 h 157"/>
                <a:gd name="T20" fmla="*/ 15 w 56"/>
                <a:gd name="T21" fmla="*/ 141 h 157"/>
                <a:gd name="T22" fmla="*/ 10 w 56"/>
                <a:gd name="T23" fmla="*/ 150 h 157"/>
                <a:gd name="T24" fmla="*/ 4 w 56"/>
                <a:gd name="T25" fmla="*/ 151 h 157"/>
                <a:gd name="T26" fmla="*/ 1 w 56"/>
                <a:gd name="T27" fmla="*/ 154 h 157"/>
                <a:gd name="T28" fmla="*/ 6 w 56"/>
                <a:gd name="T29" fmla="*/ 157 h 157"/>
                <a:gd name="T30" fmla="*/ 22 w 56"/>
                <a:gd name="T31" fmla="*/ 157 h 157"/>
                <a:gd name="T32" fmla="*/ 26 w 56"/>
                <a:gd name="T33" fmla="*/ 157 h 157"/>
                <a:gd name="T34" fmla="*/ 28 w 56"/>
                <a:gd name="T35" fmla="*/ 157 h 157"/>
                <a:gd name="T36" fmla="*/ 51 w 56"/>
                <a:gd name="T37" fmla="*/ 157 h 157"/>
                <a:gd name="T38" fmla="*/ 56 w 56"/>
                <a:gd name="T39" fmla="*/ 154 h 157"/>
                <a:gd name="T40" fmla="*/ 53 w 56"/>
                <a:gd name="T41" fmla="*/ 151 h 157"/>
                <a:gd name="T42" fmla="*/ 44 w 56"/>
                <a:gd name="T43" fmla="*/ 150 h 157"/>
                <a:gd name="T44" fmla="*/ 37 w 56"/>
                <a:gd name="T45" fmla="*/ 141 h 157"/>
                <a:gd name="T46" fmla="*/ 36 w 56"/>
                <a:gd name="T47" fmla="*/ 96 h 157"/>
                <a:gd name="T48" fmla="*/ 36 w 56"/>
                <a:gd name="T49" fmla="*/ 60 h 157"/>
                <a:gd name="T50" fmla="*/ 36 w 56"/>
                <a:gd name="T51" fmla="*/ 16 h 157"/>
                <a:gd name="T52" fmla="*/ 43 w 56"/>
                <a:gd name="T53" fmla="*/ 6 h 157"/>
                <a:gd name="T54" fmla="*/ 47 w 56"/>
                <a:gd name="T55" fmla="*/ 6 h 157"/>
                <a:gd name="T56" fmla="*/ 51 w 56"/>
                <a:gd name="T57" fmla="*/ 3 h 157"/>
                <a:gd name="T58" fmla="*/ 46 w 56"/>
                <a:gd name="T59" fmla="*/ 0 h 157"/>
                <a:gd name="T60" fmla="*/ 29 w 56"/>
                <a:gd name="T61"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6" h="157">
                  <a:moveTo>
                    <a:pt x="29" y="0"/>
                  </a:moveTo>
                  <a:cubicBezTo>
                    <a:pt x="26" y="0"/>
                    <a:pt x="26" y="0"/>
                    <a:pt x="26" y="0"/>
                  </a:cubicBezTo>
                  <a:cubicBezTo>
                    <a:pt x="23" y="0"/>
                    <a:pt x="23" y="0"/>
                    <a:pt x="23" y="0"/>
                  </a:cubicBezTo>
                  <a:cubicBezTo>
                    <a:pt x="5" y="0"/>
                    <a:pt x="5" y="0"/>
                    <a:pt x="5" y="0"/>
                  </a:cubicBezTo>
                  <a:cubicBezTo>
                    <a:pt x="4" y="0"/>
                    <a:pt x="0" y="0"/>
                    <a:pt x="0" y="3"/>
                  </a:cubicBezTo>
                  <a:cubicBezTo>
                    <a:pt x="0" y="4"/>
                    <a:pt x="2" y="6"/>
                    <a:pt x="4" y="6"/>
                  </a:cubicBezTo>
                  <a:cubicBezTo>
                    <a:pt x="10" y="6"/>
                    <a:pt x="10" y="6"/>
                    <a:pt x="10" y="6"/>
                  </a:cubicBezTo>
                  <a:cubicBezTo>
                    <a:pt x="13" y="7"/>
                    <a:pt x="15" y="9"/>
                    <a:pt x="15" y="16"/>
                  </a:cubicBezTo>
                  <a:cubicBezTo>
                    <a:pt x="15" y="16"/>
                    <a:pt x="16" y="60"/>
                    <a:pt x="16" y="60"/>
                  </a:cubicBezTo>
                  <a:cubicBezTo>
                    <a:pt x="16" y="96"/>
                    <a:pt x="16" y="96"/>
                    <a:pt x="16" y="96"/>
                  </a:cubicBezTo>
                  <a:cubicBezTo>
                    <a:pt x="16" y="116"/>
                    <a:pt x="16" y="132"/>
                    <a:pt x="15" y="141"/>
                  </a:cubicBezTo>
                  <a:cubicBezTo>
                    <a:pt x="14" y="147"/>
                    <a:pt x="13" y="150"/>
                    <a:pt x="10" y="150"/>
                  </a:cubicBezTo>
                  <a:cubicBezTo>
                    <a:pt x="10" y="150"/>
                    <a:pt x="4" y="151"/>
                    <a:pt x="4" y="151"/>
                  </a:cubicBezTo>
                  <a:cubicBezTo>
                    <a:pt x="2" y="151"/>
                    <a:pt x="1" y="153"/>
                    <a:pt x="1" y="154"/>
                  </a:cubicBezTo>
                  <a:cubicBezTo>
                    <a:pt x="1" y="157"/>
                    <a:pt x="5" y="157"/>
                    <a:pt x="6" y="157"/>
                  </a:cubicBezTo>
                  <a:cubicBezTo>
                    <a:pt x="22" y="157"/>
                    <a:pt x="22" y="157"/>
                    <a:pt x="22" y="157"/>
                  </a:cubicBezTo>
                  <a:cubicBezTo>
                    <a:pt x="26" y="157"/>
                    <a:pt x="26" y="157"/>
                    <a:pt x="26" y="157"/>
                  </a:cubicBezTo>
                  <a:cubicBezTo>
                    <a:pt x="28" y="157"/>
                    <a:pt x="28" y="157"/>
                    <a:pt x="28" y="157"/>
                  </a:cubicBezTo>
                  <a:cubicBezTo>
                    <a:pt x="51" y="157"/>
                    <a:pt x="51" y="157"/>
                    <a:pt x="51" y="157"/>
                  </a:cubicBezTo>
                  <a:cubicBezTo>
                    <a:pt x="55" y="157"/>
                    <a:pt x="56" y="155"/>
                    <a:pt x="56" y="154"/>
                  </a:cubicBezTo>
                  <a:cubicBezTo>
                    <a:pt x="56" y="153"/>
                    <a:pt x="55" y="151"/>
                    <a:pt x="53" y="151"/>
                  </a:cubicBezTo>
                  <a:cubicBezTo>
                    <a:pt x="44" y="150"/>
                    <a:pt x="44" y="150"/>
                    <a:pt x="44" y="150"/>
                  </a:cubicBezTo>
                  <a:cubicBezTo>
                    <a:pt x="39" y="150"/>
                    <a:pt x="38" y="147"/>
                    <a:pt x="37" y="141"/>
                  </a:cubicBezTo>
                  <a:cubicBezTo>
                    <a:pt x="36" y="132"/>
                    <a:pt x="36" y="116"/>
                    <a:pt x="36" y="96"/>
                  </a:cubicBezTo>
                  <a:cubicBezTo>
                    <a:pt x="36" y="60"/>
                    <a:pt x="36" y="60"/>
                    <a:pt x="36" y="60"/>
                  </a:cubicBezTo>
                  <a:cubicBezTo>
                    <a:pt x="36" y="16"/>
                    <a:pt x="36" y="16"/>
                    <a:pt x="36" y="16"/>
                  </a:cubicBezTo>
                  <a:cubicBezTo>
                    <a:pt x="37" y="10"/>
                    <a:pt x="38" y="7"/>
                    <a:pt x="43" y="6"/>
                  </a:cubicBezTo>
                  <a:cubicBezTo>
                    <a:pt x="43" y="6"/>
                    <a:pt x="47" y="6"/>
                    <a:pt x="47" y="6"/>
                  </a:cubicBezTo>
                  <a:cubicBezTo>
                    <a:pt x="49" y="6"/>
                    <a:pt x="51" y="4"/>
                    <a:pt x="51" y="3"/>
                  </a:cubicBezTo>
                  <a:cubicBezTo>
                    <a:pt x="51" y="0"/>
                    <a:pt x="47" y="0"/>
                    <a:pt x="46" y="0"/>
                  </a:cubicBez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43" name="Freeform 12">
              <a:extLst>
                <a:ext uri="{FF2B5EF4-FFF2-40B4-BE49-F238E27FC236}">
                  <a16:creationId xmlns:a16="http://schemas.microsoft.com/office/drawing/2014/main" id="{8AAA7435-15EA-4DD0-8C4E-DF397F4B444F}"/>
                </a:ext>
              </a:extLst>
            </p:cNvPr>
            <p:cNvSpPr>
              <a:spLocks/>
            </p:cNvSpPr>
            <p:nvPr userDrawn="1"/>
          </p:nvSpPr>
          <p:spPr bwMode="auto">
            <a:xfrm>
              <a:off x="3730" y="2465"/>
              <a:ext cx="112" cy="109"/>
            </a:xfrm>
            <a:custGeom>
              <a:avLst/>
              <a:gdLst>
                <a:gd name="T0" fmla="*/ 148 w 166"/>
                <a:gd name="T1" fmla="*/ 0 h 160"/>
                <a:gd name="T2" fmla="*/ 145 w 166"/>
                <a:gd name="T3" fmla="*/ 0 h 160"/>
                <a:gd name="T4" fmla="*/ 140 w 166"/>
                <a:gd name="T5" fmla="*/ 0 h 160"/>
                <a:gd name="T6" fmla="*/ 125 w 166"/>
                <a:gd name="T7" fmla="*/ 0 h 160"/>
                <a:gd name="T8" fmla="*/ 119 w 166"/>
                <a:gd name="T9" fmla="*/ 3 h 160"/>
                <a:gd name="T10" fmla="*/ 123 w 166"/>
                <a:gd name="T11" fmla="*/ 6 h 160"/>
                <a:gd name="T12" fmla="*/ 130 w 166"/>
                <a:gd name="T13" fmla="*/ 6 h 160"/>
                <a:gd name="T14" fmla="*/ 131 w 166"/>
                <a:gd name="T15" fmla="*/ 10 h 160"/>
                <a:gd name="T16" fmla="*/ 130 w 166"/>
                <a:gd name="T17" fmla="*/ 17 h 160"/>
                <a:gd name="T18" fmla="*/ 88 w 166"/>
                <a:gd name="T19" fmla="*/ 127 h 160"/>
                <a:gd name="T20" fmla="*/ 50 w 166"/>
                <a:gd name="T21" fmla="*/ 26 h 160"/>
                <a:gd name="T22" fmla="*/ 44 w 166"/>
                <a:gd name="T23" fmla="*/ 9 h 160"/>
                <a:gd name="T24" fmla="*/ 46 w 166"/>
                <a:gd name="T25" fmla="*/ 7 h 160"/>
                <a:gd name="T26" fmla="*/ 53 w 166"/>
                <a:gd name="T27" fmla="*/ 6 h 160"/>
                <a:gd name="T28" fmla="*/ 57 w 166"/>
                <a:gd name="T29" fmla="*/ 3 h 160"/>
                <a:gd name="T30" fmla="*/ 50 w 166"/>
                <a:gd name="T31" fmla="*/ 0 h 160"/>
                <a:gd name="T32" fmla="*/ 35 w 166"/>
                <a:gd name="T33" fmla="*/ 0 h 160"/>
                <a:gd name="T34" fmla="*/ 31 w 166"/>
                <a:gd name="T35" fmla="*/ 0 h 160"/>
                <a:gd name="T36" fmla="*/ 26 w 166"/>
                <a:gd name="T37" fmla="*/ 0 h 160"/>
                <a:gd name="T38" fmla="*/ 7 w 166"/>
                <a:gd name="T39" fmla="*/ 0 h 160"/>
                <a:gd name="T40" fmla="*/ 0 w 166"/>
                <a:gd name="T41" fmla="*/ 3 h 160"/>
                <a:gd name="T42" fmla="*/ 3 w 166"/>
                <a:gd name="T43" fmla="*/ 6 h 160"/>
                <a:gd name="T44" fmla="*/ 10 w 166"/>
                <a:gd name="T45" fmla="*/ 6 h 160"/>
                <a:gd name="T46" fmla="*/ 24 w 166"/>
                <a:gd name="T47" fmla="*/ 21 h 160"/>
                <a:gd name="T48" fmla="*/ 75 w 166"/>
                <a:gd name="T49" fmla="*/ 148 h 160"/>
                <a:gd name="T50" fmla="*/ 83 w 166"/>
                <a:gd name="T51" fmla="*/ 160 h 160"/>
                <a:gd name="T52" fmla="*/ 89 w 166"/>
                <a:gd name="T53" fmla="*/ 151 h 160"/>
                <a:gd name="T54" fmla="*/ 93 w 166"/>
                <a:gd name="T55" fmla="*/ 144 h 160"/>
                <a:gd name="T56" fmla="*/ 118 w 166"/>
                <a:gd name="T57" fmla="*/ 84 h 160"/>
                <a:gd name="T58" fmla="*/ 130 w 166"/>
                <a:gd name="T59" fmla="*/ 55 h 160"/>
                <a:gd name="T60" fmla="*/ 142 w 166"/>
                <a:gd name="T61" fmla="*/ 26 h 160"/>
                <a:gd name="T62" fmla="*/ 153 w 166"/>
                <a:gd name="T63" fmla="*/ 8 h 160"/>
                <a:gd name="T64" fmla="*/ 162 w 166"/>
                <a:gd name="T65" fmla="*/ 6 h 160"/>
                <a:gd name="T66" fmla="*/ 166 w 166"/>
                <a:gd name="T67" fmla="*/ 3 h 160"/>
                <a:gd name="T68" fmla="*/ 161 w 166"/>
                <a:gd name="T69" fmla="*/ 0 h 160"/>
                <a:gd name="T70" fmla="*/ 148 w 166"/>
                <a:gd name="T71"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6" h="160">
                  <a:moveTo>
                    <a:pt x="148" y="0"/>
                  </a:moveTo>
                  <a:cubicBezTo>
                    <a:pt x="145" y="0"/>
                    <a:pt x="145" y="0"/>
                    <a:pt x="145" y="0"/>
                  </a:cubicBezTo>
                  <a:cubicBezTo>
                    <a:pt x="140" y="0"/>
                    <a:pt x="140" y="0"/>
                    <a:pt x="140" y="0"/>
                  </a:cubicBezTo>
                  <a:cubicBezTo>
                    <a:pt x="125" y="0"/>
                    <a:pt x="125" y="0"/>
                    <a:pt x="125" y="0"/>
                  </a:cubicBezTo>
                  <a:cubicBezTo>
                    <a:pt x="123" y="0"/>
                    <a:pt x="119" y="0"/>
                    <a:pt x="119" y="3"/>
                  </a:cubicBezTo>
                  <a:cubicBezTo>
                    <a:pt x="119" y="4"/>
                    <a:pt x="119" y="6"/>
                    <a:pt x="123" y="6"/>
                  </a:cubicBezTo>
                  <a:cubicBezTo>
                    <a:pt x="130" y="6"/>
                    <a:pt x="130" y="6"/>
                    <a:pt x="130" y="6"/>
                  </a:cubicBezTo>
                  <a:cubicBezTo>
                    <a:pt x="131" y="7"/>
                    <a:pt x="131" y="9"/>
                    <a:pt x="131" y="10"/>
                  </a:cubicBezTo>
                  <a:cubicBezTo>
                    <a:pt x="130" y="17"/>
                    <a:pt x="130" y="17"/>
                    <a:pt x="130" y="17"/>
                  </a:cubicBezTo>
                  <a:cubicBezTo>
                    <a:pt x="126" y="30"/>
                    <a:pt x="100" y="97"/>
                    <a:pt x="88" y="127"/>
                  </a:cubicBezTo>
                  <a:cubicBezTo>
                    <a:pt x="85" y="120"/>
                    <a:pt x="50" y="26"/>
                    <a:pt x="50" y="26"/>
                  </a:cubicBezTo>
                  <a:cubicBezTo>
                    <a:pt x="47" y="18"/>
                    <a:pt x="44" y="12"/>
                    <a:pt x="44" y="9"/>
                  </a:cubicBezTo>
                  <a:cubicBezTo>
                    <a:pt x="44" y="8"/>
                    <a:pt x="45" y="7"/>
                    <a:pt x="46" y="7"/>
                  </a:cubicBezTo>
                  <a:cubicBezTo>
                    <a:pt x="53" y="6"/>
                    <a:pt x="53" y="6"/>
                    <a:pt x="53" y="6"/>
                  </a:cubicBezTo>
                  <a:cubicBezTo>
                    <a:pt x="56" y="6"/>
                    <a:pt x="57" y="4"/>
                    <a:pt x="57" y="3"/>
                  </a:cubicBezTo>
                  <a:cubicBezTo>
                    <a:pt x="57" y="0"/>
                    <a:pt x="52" y="0"/>
                    <a:pt x="50" y="0"/>
                  </a:cubicBezTo>
                  <a:cubicBezTo>
                    <a:pt x="35" y="0"/>
                    <a:pt x="35" y="0"/>
                    <a:pt x="35" y="0"/>
                  </a:cubicBezTo>
                  <a:cubicBezTo>
                    <a:pt x="31" y="0"/>
                    <a:pt x="31" y="0"/>
                    <a:pt x="31" y="0"/>
                  </a:cubicBezTo>
                  <a:cubicBezTo>
                    <a:pt x="26" y="0"/>
                    <a:pt x="26" y="0"/>
                    <a:pt x="26" y="0"/>
                  </a:cubicBezTo>
                  <a:cubicBezTo>
                    <a:pt x="7" y="0"/>
                    <a:pt x="7" y="0"/>
                    <a:pt x="7" y="0"/>
                  </a:cubicBezTo>
                  <a:cubicBezTo>
                    <a:pt x="4" y="0"/>
                    <a:pt x="0" y="0"/>
                    <a:pt x="0" y="3"/>
                  </a:cubicBezTo>
                  <a:cubicBezTo>
                    <a:pt x="0" y="4"/>
                    <a:pt x="1" y="6"/>
                    <a:pt x="3" y="6"/>
                  </a:cubicBezTo>
                  <a:cubicBezTo>
                    <a:pt x="10" y="6"/>
                    <a:pt x="10" y="6"/>
                    <a:pt x="10" y="6"/>
                  </a:cubicBezTo>
                  <a:cubicBezTo>
                    <a:pt x="17" y="8"/>
                    <a:pt x="20" y="10"/>
                    <a:pt x="24" y="21"/>
                  </a:cubicBezTo>
                  <a:cubicBezTo>
                    <a:pt x="75" y="148"/>
                    <a:pt x="75" y="148"/>
                    <a:pt x="75" y="148"/>
                  </a:cubicBezTo>
                  <a:cubicBezTo>
                    <a:pt x="78" y="157"/>
                    <a:pt x="80" y="160"/>
                    <a:pt x="83" y="160"/>
                  </a:cubicBezTo>
                  <a:cubicBezTo>
                    <a:pt x="86" y="160"/>
                    <a:pt x="86" y="158"/>
                    <a:pt x="89" y="151"/>
                  </a:cubicBezTo>
                  <a:cubicBezTo>
                    <a:pt x="93" y="144"/>
                    <a:pt x="93" y="144"/>
                    <a:pt x="93" y="144"/>
                  </a:cubicBezTo>
                  <a:cubicBezTo>
                    <a:pt x="118" y="84"/>
                    <a:pt x="118" y="84"/>
                    <a:pt x="118" y="84"/>
                  </a:cubicBezTo>
                  <a:cubicBezTo>
                    <a:pt x="130" y="55"/>
                    <a:pt x="130" y="55"/>
                    <a:pt x="130" y="55"/>
                  </a:cubicBezTo>
                  <a:cubicBezTo>
                    <a:pt x="142" y="26"/>
                    <a:pt x="142" y="26"/>
                    <a:pt x="142" y="26"/>
                  </a:cubicBezTo>
                  <a:cubicBezTo>
                    <a:pt x="148" y="13"/>
                    <a:pt x="151" y="9"/>
                    <a:pt x="153" y="8"/>
                  </a:cubicBezTo>
                  <a:cubicBezTo>
                    <a:pt x="156" y="6"/>
                    <a:pt x="160" y="6"/>
                    <a:pt x="162" y="6"/>
                  </a:cubicBezTo>
                  <a:cubicBezTo>
                    <a:pt x="165" y="6"/>
                    <a:pt x="166" y="4"/>
                    <a:pt x="166" y="3"/>
                  </a:cubicBezTo>
                  <a:cubicBezTo>
                    <a:pt x="166" y="1"/>
                    <a:pt x="164" y="0"/>
                    <a:pt x="161" y="0"/>
                  </a:cubicBezTo>
                  <a:lnTo>
                    <a:pt x="14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44" name="Freeform 13">
              <a:extLst>
                <a:ext uri="{FF2B5EF4-FFF2-40B4-BE49-F238E27FC236}">
                  <a16:creationId xmlns:a16="http://schemas.microsoft.com/office/drawing/2014/main" id="{AC444245-DBBD-4EF5-8527-BC5A6B9554F4}"/>
                </a:ext>
              </a:extLst>
            </p:cNvPr>
            <p:cNvSpPr>
              <a:spLocks/>
            </p:cNvSpPr>
            <p:nvPr userDrawn="1"/>
          </p:nvSpPr>
          <p:spPr bwMode="auto">
            <a:xfrm>
              <a:off x="3848" y="2464"/>
              <a:ext cx="64" cy="108"/>
            </a:xfrm>
            <a:custGeom>
              <a:avLst/>
              <a:gdLst>
                <a:gd name="T0" fmla="*/ 84 w 94"/>
                <a:gd name="T1" fmla="*/ 1 h 160"/>
                <a:gd name="T2" fmla="*/ 83 w 94"/>
                <a:gd name="T3" fmla="*/ 1 h 160"/>
                <a:gd name="T4" fmla="*/ 75 w 94"/>
                <a:gd name="T5" fmla="*/ 2 h 160"/>
                <a:gd name="T6" fmla="*/ 28 w 94"/>
                <a:gd name="T7" fmla="*/ 2 h 160"/>
                <a:gd name="T8" fmla="*/ 26 w 94"/>
                <a:gd name="T9" fmla="*/ 2 h 160"/>
                <a:gd name="T10" fmla="*/ 5 w 94"/>
                <a:gd name="T11" fmla="*/ 2 h 160"/>
                <a:gd name="T12" fmla="*/ 0 w 94"/>
                <a:gd name="T13" fmla="*/ 5 h 160"/>
                <a:gd name="T14" fmla="*/ 4 w 94"/>
                <a:gd name="T15" fmla="*/ 8 h 160"/>
                <a:gd name="T16" fmla="*/ 10 w 94"/>
                <a:gd name="T17" fmla="*/ 8 h 160"/>
                <a:gd name="T18" fmla="*/ 18 w 94"/>
                <a:gd name="T19" fmla="*/ 18 h 160"/>
                <a:gd name="T20" fmla="*/ 18 w 94"/>
                <a:gd name="T21" fmla="*/ 62 h 160"/>
                <a:gd name="T22" fmla="*/ 18 w 94"/>
                <a:gd name="T23" fmla="*/ 98 h 160"/>
                <a:gd name="T24" fmla="*/ 17 w 94"/>
                <a:gd name="T25" fmla="*/ 143 h 160"/>
                <a:gd name="T26" fmla="*/ 12 w 94"/>
                <a:gd name="T27" fmla="*/ 152 h 160"/>
                <a:gd name="T28" fmla="*/ 7 w 94"/>
                <a:gd name="T29" fmla="*/ 153 h 160"/>
                <a:gd name="T30" fmla="*/ 3 w 94"/>
                <a:gd name="T31" fmla="*/ 156 h 160"/>
                <a:gd name="T32" fmla="*/ 8 w 94"/>
                <a:gd name="T33" fmla="*/ 159 h 160"/>
                <a:gd name="T34" fmla="*/ 25 w 94"/>
                <a:gd name="T35" fmla="*/ 159 h 160"/>
                <a:gd name="T36" fmla="*/ 28 w 94"/>
                <a:gd name="T37" fmla="*/ 159 h 160"/>
                <a:gd name="T38" fmla="*/ 36 w 94"/>
                <a:gd name="T39" fmla="*/ 159 h 160"/>
                <a:gd name="T40" fmla="*/ 79 w 94"/>
                <a:gd name="T41" fmla="*/ 160 h 160"/>
                <a:gd name="T42" fmla="*/ 91 w 94"/>
                <a:gd name="T43" fmla="*/ 153 h 160"/>
                <a:gd name="T44" fmla="*/ 94 w 94"/>
                <a:gd name="T45" fmla="*/ 133 h 160"/>
                <a:gd name="T46" fmla="*/ 91 w 94"/>
                <a:gd name="T47" fmla="*/ 129 h 160"/>
                <a:gd name="T48" fmla="*/ 88 w 94"/>
                <a:gd name="T49" fmla="*/ 133 h 160"/>
                <a:gd name="T50" fmla="*/ 80 w 94"/>
                <a:gd name="T51" fmla="*/ 146 h 160"/>
                <a:gd name="T52" fmla="*/ 61 w 94"/>
                <a:gd name="T53" fmla="*/ 149 h 160"/>
                <a:gd name="T54" fmla="*/ 38 w 94"/>
                <a:gd name="T55" fmla="*/ 133 h 160"/>
                <a:gd name="T56" fmla="*/ 38 w 94"/>
                <a:gd name="T57" fmla="*/ 107 h 160"/>
                <a:gd name="T58" fmla="*/ 38 w 94"/>
                <a:gd name="T59" fmla="*/ 98 h 160"/>
                <a:gd name="T60" fmla="*/ 38 w 94"/>
                <a:gd name="T61" fmla="*/ 80 h 160"/>
                <a:gd name="T62" fmla="*/ 67 w 94"/>
                <a:gd name="T63" fmla="*/ 82 h 160"/>
                <a:gd name="T64" fmla="*/ 77 w 94"/>
                <a:gd name="T65" fmla="*/ 88 h 160"/>
                <a:gd name="T66" fmla="*/ 77 w 94"/>
                <a:gd name="T67" fmla="*/ 94 h 160"/>
                <a:gd name="T68" fmla="*/ 80 w 94"/>
                <a:gd name="T69" fmla="*/ 97 h 160"/>
                <a:gd name="T70" fmla="*/ 83 w 94"/>
                <a:gd name="T71" fmla="*/ 92 h 160"/>
                <a:gd name="T72" fmla="*/ 84 w 94"/>
                <a:gd name="T73" fmla="*/ 79 h 160"/>
                <a:gd name="T74" fmla="*/ 86 w 94"/>
                <a:gd name="T75" fmla="*/ 67 h 160"/>
                <a:gd name="T76" fmla="*/ 83 w 94"/>
                <a:gd name="T77" fmla="*/ 64 h 160"/>
                <a:gd name="T78" fmla="*/ 79 w 94"/>
                <a:gd name="T79" fmla="*/ 67 h 160"/>
                <a:gd name="T80" fmla="*/ 70 w 94"/>
                <a:gd name="T81" fmla="*/ 70 h 160"/>
                <a:gd name="T82" fmla="*/ 38 w 94"/>
                <a:gd name="T83" fmla="*/ 70 h 160"/>
                <a:gd name="T84" fmla="*/ 38 w 94"/>
                <a:gd name="T85" fmla="*/ 13 h 160"/>
                <a:gd name="T86" fmla="*/ 66 w 94"/>
                <a:gd name="T87" fmla="*/ 13 h 160"/>
                <a:gd name="T88" fmla="*/ 79 w 94"/>
                <a:gd name="T89" fmla="*/ 19 h 160"/>
                <a:gd name="T90" fmla="*/ 80 w 94"/>
                <a:gd name="T91" fmla="*/ 26 h 160"/>
                <a:gd name="T92" fmla="*/ 83 w 94"/>
                <a:gd name="T93" fmla="*/ 30 h 160"/>
                <a:gd name="T94" fmla="*/ 86 w 94"/>
                <a:gd name="T95" fmla="*/ 27 h 160"/>
                <a:gd name="T96" fmla="*/ 87 w 94"/>
                <a:gd name="T97" fmla="*/ 17 h 160"/>
                <a:gd name="T98" fmla="*/ 87 w 94"/>
                <a:gd name="T99" fmla="*/ 13 h 160"/>
                <a:gd name="T100" fmla="*/ 89 w 94"/>
                <a:gd name="T101" fmla="*/ 3 h 160"/>
                <a:gd name="T102" fmla="*/ 87 w 94"/>
                <a:gd name="T103" fmla="*/ 0 h 160"/>
                <a:gd name="T104" fmla="*/ 84 w 94"/>
                <a:gd name="T105" fmla="*/ 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4" h="160">
                  <a:moveTo>
                    <a:pt x="84" y="1"/>
                  </a:moveTo>
                  <a:cubicBezTo>
                    <a:pt x="83" y="1"/>
                    <a:pt x="83" y="1"/>
                    <a:pt x="83" y="1"/>
                  </a:cubicBezTo>
                  <a:cubicBezTo>
                    <a:pt x="75" y="2"/>
                    <a:pt x="75" y="2"/>
                    <a:pt x="75" y="2"/>
                  </a:cubicBezTo>
                  <a:cubicBezTo>
                    <a:pt x="75" y="2"/>
                    <a:pt x="28" y="2"/>
                    <a:pt x="28" y="2"/>
                  </a:cubicBezTo>
                  <a:cubicBezTo>
                    <a:pt x="26" y="2"/>
                    <a:pt x="26" y="2"/>
                    <a:pt x="26" y="2"/>
                  </a:cubicBezTo>
                  <a:cubicBezTo>
                    <a:pt x="5" y="2"/>
                    <a:pt x="5" y="2"/>
                    <a:pt x="5" y="2"/>
                  </a:cubicBezTo>
                  <a:cubicBezTo>
                    <a:pt x="4" y="2"/>
                    <a:pt x="0" y="2"/>
                    <a:pt x="0" y="5"/>
                  </a:cubicBezTo>
                  <a:cubicBezTo>
                    <a:pt x="0" y="6"/>
                    <a:pt x="2" y="8"/>
                    <a:pt x="4" y="8"/>
                  </a:cubicBezTo>
                  <a:cubicBezTo>
                    <a:pt x="10" y="8"/>
                    <a:pt x="10" y="8"/>
                    <a:pt x="10" y="8"/>
                  </a:cubicBezTo>
                  <a:cubicBezTo>
                    <a:pt x="16" y="9"/>
                    <a:pt x="17" y="12"/>
                    <a:pt x="18" y="18"/>
                  </a:cubicBezTo>
                  <a:cubicBezTo>
                    <a:pt x="18" y="18"/>
                    <a:pt x="18" y="62"/>
                    <a:pt x="18" y="62"/>
                  </a:cubicBezTo>
                  <a:cubicBezTo>
                    <a:pt x="18" y="98"/>
                    <a:pt x="18" y="98"/>
                    <a:pt x="18" y="98"/>
                  </a:cubicBezTo>
                  <a:cubicBezTo>
                    <a:pt x="18" y="118"/>
                    <a:pt x="18" y="134"/>
                    <a:pt x="17" y="143"/>
                  </a:cubicBezTo>
                  <a:cubicBezTo>
                    <a:pt x="16" y="149"/>
                    <a:pt x="15" y="152"/>
                    <a:pt x="12" y="152"/>
                  </a:cubicBezTo>
                  <a:cubicBezTo>
                    <a:pt x="12" y="152"/>
                    <a:pt x="7" y="153"/>
                    <a:pt x="7" y="153"/>
                  </a:cubicBezTo>
                  <a:cubicBezTo>
                    <a:pt x="4" y="153"/>
                    <a:pt x="3" y="155"/>
                    <a:pt x="3" y="156"/>
                  </a:cubicBezTo>
                  <a:cubicBezTo>
                    <a:pt x="3" y="159"/>
                    <a:pt x="7" y="159"/>
                    <a:pt x="8" y="159"/>
                  </a:cubicBezTo>
                  <a:cubicBezTo>
                    <a:pt x="25" y="159"/>
                    <a:pt x="25" y="159"/>
                    <a:pt x="25" y="159"/>
                  </a:cubicBezTo>
                  <a:cubicBezTo>
                    <a:pt x="28" y="159"/>
                    <a:pt x="28" y="159"/>
                    <a:pt x="28" y="159"/>
                  </a:cubicBezTo>
                  <a:cubicBezTo>
                    <a:pt x="36" y="159"/>
                    <a:pt x="36" y="159"/>
                    <a:pt x="36" y="159"/>
                  </a:cubicBezTo>
                  <a:cubicBezTo>
                    <a:pt x="79" y="160"/>
                    <a:pt x="79" y="160"/>
                    <a:pt x="79" y="160"/>
                  </a:cubicBezTo>
                  <a:cubicBezTo>
                    <a:pt x="87" y="160"/>
                    <a:pt x="90" y="160"/>
                    <a:pt x="91" y="153"/>
                  </a:cubicBezTo>
                  <a:cubicBezTo>
                    <a:pt x="92" y="149"/>
                    <a:pt x="94" y="135"/>
                    <a:pt x="94" y="133"/>
                  </a:cubicBezTo>
                  <a:cubicBezTo>
                    <a:pt x="94" y="132"/>
                    <a:pt x="94" y="129"/>
                    <a:pt x="91" y="129"/>
                  </a:cubicBezTo>
                  <a:cubicBezTo>
                    <a:pt x="89" y="129"/>
                    <a:pt x="88" y="131"/>
                    <a:pt x="88" y="133"/>
                  </a:cubicBezTo>
                  <a:cubicBezTo>
                    <a:pt x="86" y="141"/>
                    <a:pt x="84" y="144"/>
                    <a:pt x="80" y="146"/>
                  </a:cubicBezTo>
                  <a:cubicBezTo>
                    <a:pt x="75" y="149"/>
                    <a:pt x="66" y="149"/>
                    <a:pt x="61" y="149"/>
                  </a:cubicBezTo>
                  <a:cubicBezTo>
                    <a:pt x="41" y="149"/>
                    <a:pt x="39" y="146"/>
                    <a:pt x="38" y="133"/>
                  </a:cubicBezTo>
                  <a:cubicBezTo>
                    <a:pt x="38" y="107"/>
                    <a:pt x="38" y="107"/>
                    <a:pt x="38" y="107"/>
                  </a:cubicBezTo>
                  <a:cubicBezTo>
                    <a:pt x="38" y="98"/>
                    <a:pt x="38" y="98"/>
                    <a:pt x="38" y="98"/>
                  </a:cubicBezTo>
                  <a:cubicBezTo>
                    <a:pt x="38" y="80"/>
                    <a:pt x="38" y="80"/>
                    <a:pt x="38" y="80"/>
                  </a:cubicBezTo>
                  <a:cubicBezTo>
                    <a:pt x="38" y="81"/>
                    <a:pt x="67" y="82"/>
                    <a:pt x="67" y="82"/>
                  </a:cubicBezTo>
                  <a:cubicBezTo>
                    <a:pt x="75" y="82"/>
                    <a:pt x="76" y="86"/>
                    <a:pt x="77" y="88"/>
                  </a:cubicBezTo>
                  <a:cubicBezTo>
                    <a:pt x="77" y="94"/>
                    <a:pt x="77" y="94"/>
                    <a:pt x="77" y="94"/>
                  </a:cubicBezTo>
                  <a:cubicBezTo>
                    <a:pt x="77" y="96"/>
                    <a:pt x="79" y="97"/>
                    <a:pt x="80" y="97"/>
                  </a:cubicBezTo>
                  <a:cubicBezTo>
                    <a:pt x="83" y="97"/>
                    <a:pt x="83" y="94"/>
                    <a:pt x="83" y="92"/>
                  </a:cubicBezTo>
                  <a:cubicBezTo>
                    <a:pt x="84" y="79"/>
                    <a:pt x="84" y="79"/>
                    <a:pt x="84" y="79"/>
                  </a:cubicBezTo>
                  <a:cubicBezTo>
                    <a:pt x="84" y="79"/>
                    <a:pt x="86" y="67"/>
                    <a:pt x="86" y="67"/>
                  </a:cubicBezTo>
                  <a:cubicBezTo>
                    <a:pt x="86" y="64"/>
                    <a:pt x="84" y="64"/>
                    <a:pt x="83" y="64"/>
                  </a:cubicBezTo>
                  <a:cubicBezTo>
                    <a:pt x="79" y="67"/>
                    <a:pt x="79" y="67"/>
                    <a:pt x="79" y="67"/>
                  </a:cubicBezTo>
                  <a:cubicBezTo>
                    <a:pt x="78" y="69"/>
                    <a:pt x="75" y="69"/>
                    <a:pt x="70" y="70"/>
                  </a:cubicBezTo>
                  <a:cubicBezTo>
                    <a:pt x="38" y="70"/>
                    <a:pt x="38" y="70"/>
                    <a:pt x="38" y="70"/>
                  </a:cubicBezTo>
                  <a:cubicBezTo>
                    <a:pt x="38" y="13"/>
                    <a:pt x="38" y="13"/>
                    <a:pt x="38" y="13"/>
                  </a:cubicBezTo>
                  <a:cubicBezTo>
                    <a:pt x="38" y="13"/>
                    <a:pt x="66" y="13"/>
                    <a:pt x="66" y="13"/>
                  </a:cubicBezTo>
                  <a:cubicBezTo>
                    <a:pt x="77" y="15"/>
                    <a:pt x="78" y="17"/>
                    <a:pt x="79" y="19"/>
                  </a:cubicBezTo>
                  <a:cubicBezTo>
                    <a:pt x="80" y="26"/>
                    <a:pt x="80" y="26"/>
                    <a:pt x="80" y="26"/>
                  </a:cubicBezTo>
                  <a:cubicBezTo>
                    <a:pt x="80" y="30"/>
                    <a:pt x="82" y="30"/>
                    <a:pt x="83" y="30"/>
                  </a:cubicBezTo>
                  <a:cubicBezTo>
                    <a:pt x="84" y="30"/>
                    <a:pt x="86" y="30"/>
                    <a:pt x="86" y="27"/>
                  </a:cubicBezTo>
                  <a:cubicBezTo>
                    <a:pt x="86" y="27"/>
                    <a:pt x="87" y="17"/>
                    <a:pt x="87" y="17"/>
                  </a:cubicBezTo>
                  <a:cubicBezTo>
                    <a:pt x="87" y="13"/>
                    <a:pt x="87" y="13"/>
                    <a:pt x="87" y="13"/>
                  </a:cubicBezTo>
                  <a:cubicBezTo>
                    <a:pt x="89" y="3"/>
                    <a:pt x="89" y="3"/>
                    <a:pt x="89" y="3"/>
                  </a:cubicBezTo>
                  <a:cubicBezTo>
                    <a:pt x="89" y="0"/>
                    <a:pt x="87" y="0"/>
                    <a:pt x="87" y="0"/>
                  </a:cubicBezTo>
                  <a:lnTo>
                    <a:pt x="8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45" name="Freeform 14">
              <a:extLst>
                <a:ext uri="{FF2B5EF4-FFF2-40B4-BE49-F238E27FC236}">
                  <a16:creationId xmlns:a16="http://schemas.microsoft.com/office/drawing/2014/main" id="{6A7700CB-1749-4000-8712-7576E3E202F7}"/>
                </a:ext>
              </a:extLst>
            </p:cNvPr>
            <p:cNvSpPr>
              <a:spLocks noEditPoints="1"/>
            </p:cNvSpPr>
            <p:nvPr userDrawn="1"/>
          </p:nvSpPr>
          <p:spPr bwMode="auto">
            <a:xfrm>
              <a:off x="3930" y="2465"/>
              <a:ext cx="107" cy="107"/>
            </a:xfrm>
            <a:custGeom>
              <a:avLst/>
              <a:gdLst>
                <a:gd name="T0" fmla="*/ 35 w 157"/>
                <a:gd name="T1" fmla="*/ 0 h 157"/>
                <a:gd name="T2" fmla="*/ 28 w 157"/>
                <a:gd name="T3" fmla="*/ 0 h 157"/>
                <a:gd name="T4" fmla="*/ 25 w 157"/>
                <a:gd name="T5" fmla="*/ 0 h 157"/>
                <a:gd name="T6" fmla="*/ 5 w 157"/>
                <a:gd name="T7" fmla="*/ 0 h 157"/>
                <a:gd name="T8" fmla="*/ 0 w 157"/>
                <a:gd name="T9" fmla="*/ 3 h 157"/>
                <a:gd name="T10" fmla="*/ 3 w 157"/>
                <a:gd name="T11" fmla="*/ 6 h 157"/>
                <a:gd name="T12" fmla="*/ 10 w 157"/>
                <a:gd name="T13" fmla="*/ 6 h 157"/>
                <a:gd name="T14" fmla="*/ 17 w 157"/>
                <a:gd name="T15" fmla="*/ 16 h 157"/>
                <a:gd name="T16" fmla="*/ 18 w 157"/>
                <a:gd name="T17" fmla="*/ 60 h 157"/>
                <a:gd name="T18" fmla="*/ 18 w 157"/>
                <a:gd name="T19" fmla="*/ 96 h 157"/>
                <a:gd name="T20" fmla="*/ 17 w 157"/>
                <a:gd name="T21" fmla="*/ 141 h 157"/>
                <a:gd name="T22" fmla="*/ 12 w 157"/>
                <a:gd name="T23" fmla="*/ 150 h 157"/>
                <a:gd name="T24" fmla="*/ 6 w 157"/>
                <a:gd name="T25" fmla="*/ 151 h 157"/>
                <a:gd name="T26" fmla="*/ 3 w 157"/>
                <a:gd name="T27" fmla="*/ 154 h 157"/>
                <a:gd name="T28" fmla="*/ 8 w 157"/>
                <a:gd name="T29" fmla="*/ 157 h 157"/>
                <a:gd name="T30" fmla="*/ 26 w 157"/>
                <a:gd name="T31" fmla="*/ 157 h 157"/>
                <a:gd name="T32" fmla="*/ 29 w 157"/>
                <a:gd name="T33" fmla="*/ 157 h 157"/>
                <a:gd name="T34" fmla="*/ 52 w 157"/>
                <a:gd name="T35" fmla="*/ 157 h 157"/>
                <a:gd name="T36" fmla="*/ 57 w 157"/>
                <a:gd name="T37" fmla="*/ 154 h 157"/>
                <a:gd name="T38" fmla="*/ 54 w 157"/>
                <a:gd name="T39" fmla="*/ 151 h 157"/>
                <a:gd name="T40" fmla="*/ 45 w 157"/>
                <a:gd name="T41" fmla="*/ 150 h 157"/>
                <a:gd name="T42" fmla="*/ 38 w 157"/>
                <a:gd name="T43" fmla="*/ 141 h 157"/>
                <a:gd name="T44" fmla="*/ 37 w 157"/>
                <a:gd name="T45" fmla="*/ 96 h 157"/>
                <a:gd name="T46" fmla="*/ 37 w 157"/>
                <a:gd name="T47" fmla="*/ 92 h 157"/>
                <a:gd name="T48" fmla="*/ 62 w 157"/>
                <a:gd name="T49" fmla="*/ 92 h 157"/>
                <a:gd name="T50" fmla="*/ 64 w 157"/>
                <a:gd name="T51" fmla="*/ 93 h 157"/>
                <a:gd name="T52" fmla="*/ 71 w 157"/>
                <a:gd name="T53" fmla="*/ 102 h 157"/>
                <a:gd name="T54" fmla="*/ 86 w 157"/>
                <a:gd name="T55" fmla="*/ 123 h 157"/>
                <a:gd name="T56" fmla="*/ 89 w 157"/>
                <a:gd name="T57" fmla="*/ 126 h 157"/>
                <a:gd name="T58" fmla="*/ 114 w 157"/>
                <a:gd name="T59" fmla="*/ 153 h 157"/>
                <a:gd name="T60" fmla="*/ 136 w 157"/>
                <a:gd name="T61" fmla="*/ 157 h 157"/>
                <a:gd name="T62" fmla="*/ 151 w 157"/>
                <a:gd name="T63" fmla="*/ 157 h 157"/>
                <a:gd name="T64" fmla="*/ 157 w 157"/>
                <a:gd name="T65" fmla="*/ 154 h 157"/>
                <a:gd name="T66" fmla="*/ 154 w 157"/>
                <a:gd name="T67" fmla="*/ 151 h 157"/>
                <a:gd name="T68" fmla="*/ 146 w 157"/>
                <a:gd name="T69" fmla="*/ 151 h 157"/>
                <a:gd name="T70" fmla="*/ 122 w 157"/>
                <a:gd name="T71" fmla="*/ 136 h 157"/>
                <a:gd name="T72" fmla="*/ 85 w 157"/>
                <a:gd name="T73" fmla="*/ 90 h 157"/>
                <a:gd name="T74" fmla="*/ 81 w 157"/>
                <a:gd name="T75" fmla="*/ 85 h 157"/>
                <a:gd name="T76" fmla="*/ 105 w 157"/>
                <a:gd name="T77" fmla="*/ 38 h 157"/>
                <a:gd name="T78" fmla="*/ 90 w 157"/>
                <a:gd name="T79" fmla="*/ 9 h 157"/>
                <a:gd name="T80" fmla="*/ 52 w 157"/>
                <a:gd name="T81" fmla="*/ 0 h 157"/>
                <a:gd name="T82" fmla="*/ 35 w 157"/>
                <a:gd name="T83" fmla="*/ 0 h 157"/>
                <a:gd name="T84" fmla="*/ 38 w 157"/>
                <a:gd name="T85" fmla="*/ 79 h 157"/>
                <a:gd name="T86" fmla="*/ 37 w 157"/>
                <a:gd name="T87" fmla="*/ 78 h 157"/>
                <a:gd name="T88" fmla="*/ 37 w 157"/>
                <a:gd name="T89" fmla="*/ 11 h 157"/>
                <a:gd name="T90" fmla="*/ 38 w 157"/>
                <a:gd name="T91" fmla="*/ 10 h 157"/>
                <a:gd name="T92" fmla="*/ 51 w 157"/>
                <a:gd name="T93" fmla="*/ 9 h 157"/>
                <a:gd name="T94" fmla="*/ 85 w 157"/>
                <a:gd name="T95" fmla="*/ 49 h 157"/>
                <a:gd name="T96" fmla="*/ 73 w 157"/>
                <a:gd name="T97" fmla="*/ 79 h 157"/>
                <a:gd name="T98" fmla="*/ 58 w 157"/>
                <a:gd name="T99" fmla="*/ 82 h 157"/>
                <a:gd name="T100" fmla="*/ 38 w 157"/>
                <a:gd name="T101" fmla="*/ 79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7" h="157">
                  <a:moveTo>
                    <a:pt x="35" y="0"/>
                  </a:moveTo>
                  <a:cubicBezTo>
                    <a:pt x="28" y="0"/>
                    <a:pt x="28" y="0"/>
                    <a:pt x="28" y="0"/>
                  </a:cubicBezTo>
                  <a:cubicBezTo>
                    <a:pt x="25" y="0"/>
                    <a:pt x="25" y="0"/>
                    <a:pt x="25" y="0"/>
                  </a:cubicBezTo>
                  <a:cubicBezTo>
                    <a:pt x="5" y="0"/>
                    <a:pt x="5" y="0"/>
                    <a:pt x="5" y="0"/>
                  </a:cubicBezTo>
                  <a:cubicBezTo>
                    <a:pt x="4" y="0"/>
                    <a:pt x="0" y="0"/>
                    <a:pt x="0" y="3"/>
                  </a:cubicBezTo>
                  <a:cubicBezTo>
                    <a:pt x="0" y="4"/>
                    <a:pt x="1" y="6"/>
                    <a:pt x="3" y="6"/>
                  </a:cubicBezTo>
                  <a:cubicBezTo>
                    <a:pt x="10" y="6"/>
                    <a:pt x="10" y="6"/>
                    <a:pt x="10" y="6"/>
                  </a:cubicBezTo>
                  <a:cubicBezTo>
                    <a:pt x="15" y="7"/>
                    <a:pt x="17" y="10"/>
                    <a:pt x="17" y="16"/>
                  </a:cubicBezTo>
                  <a:cubicBezTo>
                    <a:pt x="18" y="60"/>
                    <a:pt x="18" y="60"/>
                    <a:pt x="18" y="60"/>
                  </a:cubicBezTo>
                  <a:cubicBezTo>
                    <a:pt x="18" y="96"/>
                    <a:pt x="18" y="96"/>
                    <a:pt x="18" y="96"/>
                  </a:cubicBezTo>
                  <a:cubicBezTo>
                    <a:pt x="18" y="116"/>
                    <a:pt x="18" y="132"/>
                    <a:pt x="17" y="141"/>
                  </a:cubicBezTo>
                  <a:cubicBezTo>
                    <a:pt x="16" y="146"/>
                    <a:pt x="15" y="150"/>
                    <a:pt x="12" y="150"/>
                  </a:cubicBezTo>
                  <a:cubicBezTo>
                    <a:pt x="12" y="150"/>
                    <a:pt x="6" y="151"/>
                    <a:pt x="6" y="151"/>
                  </a:cubicBezTo>
                  <a:cubicBezTo>
                    <a:pt x="4" y="151"/>
                    <a:pt x="3" y="153"/>
                    <a:pt x="3" y="154"/>
                  </a:cubicBezTo>
                  <a:cubicBezTo>
                    <a:pt x="3" y="157"/>
                    <a:pt x="7" y="157"/>
                    <a:pt x="8" y="157"/>
                  </a:cubicBezTo>
                  <a:cubicBezTo>
                    <a:pt x="26" y="157"/>
                    <a:pt x="26" y="157"/>
                    <a:pt x="26" y="157"/>
                  </a:cubicBezTo>
                  <a:cubicBezTo>
                    <a:pt x="27" y="157"/>
                    <a:pt x="29" y="157"/>
                    <a:pt x="29" y="157"/>
                  </a:cubicBezTo>
                  <a:cubicBezTo>
                    <a:pt x="52" y="157"/>
                    <a:pt x="52" y="157"/>
                    <a:pt x="52" y="157"/>
                  </a:cubicBezTo>
                  <a:cubicBezTo>
                    <a:pt x="56" y="157"/>
                    <a:pt x="57" y="155"/>
                    <a:pt x="57" y="154"/>
                  </a:cubicBezTo>
                  <a:cubicBezTo>
                    <a:pt x="57" y="153"/>
                    <a:pt x="56" y="151"/>
                    <a:pt x="54" y="151"/>
                  </a:cubicBezTo>
                  <a:cubicBezTo>
                    <a:pt x="45" y="150"/>
                    <a:pt x="45" y="150"/>
                    <a:pt x="45" y="150"/>
                  </a:cubicBezTo>
                  <a:cubicBezTo>
                    <a:pt x="40" y="150"/>
                    <a:pt x="39" y="147"/>
                    <a:pt x="38" y="141"/>
                  </a:cubicBezTo>
                  <a:cubicBezTo>
                    <a:pt x="37" y="132"/>
                    <a:pt x="37" y="116"/>
                    <a:pt x="37" y="96"/>
                  </a:cubicBezTo>
                  <a:cubicBezTo>
                    <a:pt x="37" y="92"/>
                    <a:pt x="37" y="92"/>
                    <a:pt x="37" y="92"/>
                  </a:cubicBezTo>
                  <a:cubicBezTo>
                    <a:pt x="37" y="91"/>
                    <a:pt x="62" y="92"/>
                    <a:pt x="62" y="92"/>
                  </a:cubicBezTo>
                  <a:cubicBezTo>
                    <a:pt x="64" y="93"/>
                    <a:pt x="64" y="93"/>
                    <a:pt x="64" y="93"/>
                  </a:cubicBezTo>
                  <a:cubicBezTo>
                    <a:pt x="64" y="93"/>
                    <a:pt x="71" y="102"/>
                    <a:pt x="71" y="102"/>
                  </a:cubicBezTo>
                  <a:cubicBezTo>
                    <a:pt x="86" y="123"/>
                    <a:pt x="86" y="123"/>
                    <a:pt x="86" y="123"/>
                  </a:cubicBezTo>
                  <a:cubicBezTo>
                    <a:pt x="89" y="126"/>
                    <a:pt x="89" y="126"/>
                    <a:pt x="89" y="126"/>
                  </a:cubicBezTo>
                  <a:cubicBezTo>
                    <a:pt x="99" y="140"/>
                    <a:pt x="106" y="149"/>
                    <a:pt x="114" y="153"/>
                  </a:cubicBezTo>
                  <a:cubicBezTo>
                    <a:pt x="120" y="156"/>
                    <a:pt x="125" y="157"/>
                    <a:pt x="136" y="157"/>
                  </a:cubicBezTo>
                  <a:cubicBezTo>
                    <a:pt x="151" y="157"/>
                    <a:pt x="151" y="157"/>
                    <a:pt x="151" y="157"/>
                  </a:cubicBezTo>
                  <a:cubicBezTo>
                    <a:pt x="154" y="157"/>
                    <a:pt x="157" y="157"/>
                    <a:pt x="157" y="154"/>
                  </a:cubicBezTo>
                  <a:cubicBezTo>
                    <a:pt x="157" y="152"/>
                    <a:pt x="156" y="151"/>
                    <a:pt x="154" y="151"/>
                  </a:cubicBezTo>
                  <a:cubicBezTo>
                    <a:pt x="146" y="151"/>
                    <a:pt x="146" y="151"/>
                    <a:pt x="146" y="151"/>
                  </a:cubicBezTo>
                  <a:cubicBezTo>
                    <a:pt x="141" y="150"/>
                    <a:pt x="133" y="147"/>
                    <a:pt x="122" y="136"/>
                  </a:cubicBezTo>
                  <a:cubicBezTo>
                    <a:pt x="112" y="125"/>
                    <a:pt x="99" y="109"/>
                    <a:pt x="85" y="90"/>
                  </a:cubicBezTo>
                  <a:cubicBezTo>
                    <a:pt x="85" y="90"/>
                    <a:pt x="82" y="87"/>
                    <a:pt x="81" y="85"/>
                  </a:cubicBezTo>
                  <a:cubicBezTo>
                    <a:pt x="97" y="70"/>
                    <a:pt x="105" y="55"/>
                    <a:pt x="105" y="38"/>
                  </a:cubicBezTo>
                  <a:cubicBezTo>
                    <a:pt x="105" y="23"/>
                    <a:pt x="96" y="13"/>
                    <a:pt x="90" y="9"/>
                  </a:cubicBezTo>
                  <a:cubicBezTo>
                    <a:pt x="79" y="1"/>
                    <a:pt x="64" y="0"/>
                    <a:pt x="52" y="0"/>
                  </a:cubicBezTo>
                  <a:lnTo>
                    <a:pt x="35" y="0"/>
                  </a:lnTo>
                  <a:close/>
                  <a:moveTo>
                    <a:pt x="38" y="79"/>
                  </a:moveTo>
                  <a:cubicBezTo>
                    <a:pt x="37" y="79"/>
                    <a:pt x="37" y="79"/>
                    <a:pt x="37" y="78"/>
                  </a:cubicBezTo>
                  <a:cubicBezTo>
                    <a:pt x="37" y="11"/>
                    <a:pt x="37" y="11"/>
                    <a:pt x="37" y="11"/>
                  </a:cubicBezTo>
                  <a:cubicBezTo>
                    <a:pt x="37" y="11"/>
                    <a:pt x="37" y="11"/>
                    <a:pt x="38" y="10"/>
                  </a:cubicBezTo>
                  <a:cubicBezTo>
                    <a:pt x="39" y="10"/>
                    <a:pt x="45" y="9"/>
                    <a:pt x="51" y="9"/>
                  </a:cubicBezTo>
                  <a:cubicBezTo>
                    <a:pt x="72" y="9"/>
                    <a:pt x="85" y="24"/>
                    <a:pt x="85" y="49"/>
                  </a:cubicBezTo>
                  <a:cubicBezTo>
                    <a:pt x="85" y="63"/>
                    <a:pt x="80" y="74"/>
                    <a:pt x="73" y="79"/>
                  </a:cubicBezTo>
                  <a:cubicBezTo>
                    <a:pt x="68" y="82"/>
                    <a:pt x="63" y="82"/>
                    <a:pt x="58" y="82"/>
                  </a:cubicBezTo>
                  <a:cubicBezTo>
                    <a:pt x="49" y="82"/>
                    <a:pt x="40" y="81"/>
                    <a:pt x="38" y="7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46" name="Freeform 15">
              <a:extLst>
                <a:ext uri="{FF2B5EF4-FFF2-40B4-BE49-F238E27FC236}">
                  <a16:creationId xmlns:a16="http://schemas.microsoft.com/office/drawing/2014/main" id="{E8284FDE-7D59-4F7E-A593-FE357C23FE53}"/>
                </a:ext>
              </a:extLst>
            </p:cNvPr>
            <p:cNvSpPr>
              <a:spLocks/>
            </p:cNvSpPr>
            <p:nvPr userDrawn="1"/>
          </p:nvSpPr>
          <p:spPr bwMode="auto">
            <a:xfrm>
              <a:off x="4040" y="2463"/>
              <a:ext cx="55" cy="111"/>
            </a:xfrm>
            <a:custGeom>
              <a:avLst/>
              <a:gdLst>
                <a:gd name="T0" fmla="*/ 5 w 81"/>
                <a:gd name="T1" fmla="*/ 38 h 163"/>
                <a:gd name="T2" fmla="*/ 32 w 81"/>
                <a:gd name="T3" fmla="*/ 84 h 163"/>
                <a:gd name="T4" fmla="*/ 41 w 81"/>
                <a:gd name="T5" fmla="*/ 91 h 163"/>
                <a:gd name="T6" fmla="*/ 64 w 81"/>
                <a:gd name="T7" fmla="*/ 127 h 163"/>
                <a:gd name="T8" fmla="*/ 36 w 81"/>
                <a:gd name="T9" fmla="*/ 152 h 163"/>
                <a:gd name="T10" fmla="*/ 7 w 81"/>
                <a:gd name="T11" fmla="*/ 133 h 163"/>
                <a:gd name="T12" fmla="*/ 7 w 81"/>
                <a:gd name="T13" fmla="*/ 126 h 163"/>
                <a:gd name="T14" fmla="*/ 4 w 81"/>
                <a:gd name="T15" fmla="*/ 122 h 163"/>
                <a:gd name="T16" fmla="*/ 1 w 81"/>
                <a:gd name="T17" fmla="*/ 126 h 163"/>
                <a:gd name="T18" fmla="*/ 1 w 81"/>
                <a:gd name="T19" fmla="*/ 128 h 163"/>
                <a:gd name="T20" fmla="*/ 0 w 81"/>
                <a:gd name="T21" fmla="*/ 148 h 163"/>
                <a:gd name="T22" fmla="*/ 4 w 81"/>
                <a:gd name="T23" fmla="*/ 157 h 163"/>
                <a:gd name="T24" fmla="*/ 32 w 81"/>
                <a:gd name="T25" fmla="*/ 163 h 163"/>
                <a:gd name="T26" fmla="*/ 63 w 81"/>
                <a:gd name="T27" fmla="*/ 154 h 163"/>
                <a:gd name="T28" fmla="*/ 81 w 81"/>
                <a:gd name="T29" fmla="*/ 119 h 163"/>
                <a:gd name="T30" fmla="*/ 51 w 81"/>
                <a:gd name="T31" fmla="*/ 70 h 163"/>
                <a:gd name="T32" fmla="*/ 45 w 81"/>
                <a:gd name="T33" fmla="*/ 65 h 163"/>
                <a:gd name="T34" fmla="*/ 21 w 81"/>
                <a:gd name="T35" fmla="*/ 32 h 163"/>
                <a:gd name="T36" fmla="*/ 45 w 81"/>
                <a:gd name="T37" fmla="*/ 10 h 163"/>
                <a:gd name="T38" fmla="*/ 69 w 81"/>
                <a:gd name="T39" fmla="*/ 20 h 163"/>
                <a:gd name="T40" fmla="*/ 71 w 81"/>
                <a:gd name="T41" fmla="*/ 30 h 163"/>
                <a:gd name="T42" fmla="*/ 74 w 81"/>
                <a:gd name="T43" fmla="*/ 34 h 163"/>
                <a:gd name="T44" fmla="*/ 77 w 81"/>
                <a:gd name="T45" fmla="*/ 27 h 163"/>
                <a:gd name="T46" fmla="*/ 78 w 81"/>
                <a:gd name="T47" fmla="*/ 7 h 163"/>
                <a:gd name="T48" fmla="*/ 78 w 81"/>
                <a:gd name="T49" fmla="*/ 6 h 163"/>
                <a:gd name="T50" fmla="*/ 75 w 81"/>
                <a:gd name="T51" fmla="*/ 3 h 163"/>
                <a:gd name="T52" fmla="*/ 68 w 81"/>
                <a:gd name="T53" fmla="*/ 2 h 163"/>
                <a:gd name="T54" fmla="*/ 48 w 81"/>
                <a:gd name="T55" fmla="*/ 0 h 163"/>
                <a:gd name="T56" fmla="*/ 5 w 81"/>
                <a:gd name="T57" fmla="*/ 3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 h="163">
                  <a:moveTo>
                    <a:pt x="5" y="38"/>
                  </a:moveTo>
                  <a:cubicBezTo>
                    <a:pt x="5" y="52"/>
                    <a:pt x="9" y="65"/>
                    <a:pt x="32" y="84"/>
                  </a:cubicBezTo>
                  <a:cubicBezTo>
                    <a:pt x="41" y="91"/>
                    <a:pt x="41" y="91"/>
                    <a:pt x="41" y="91"/>
                  </a:cubicBezTo>
                  <a:cubicBezTo>
                    <a:pt x="59" y="106"/>
                    <a:pt x="64" y="114"/>
                    <a:pt x="64" y="127"/>
                  </a:cubicBezTo>
                  <a:cubicBezTo>
                    <a:pt x="64" y="140"/>
                    <a:pt x="54" y="152"/>
                    <a:pt x="36" y="152"/>
                  </a:cubicBezTo>
                  <a:cubicBezTo>
                    <a:pt x="29" y="152"/>
                    <a:pt x="11" y="150"/>
                    <a:pt x="7" y="133"/>
                  </a:cubicBezTo>
                  <a:cubicBezTo>
                    <a:pt x="7" y="126"/>
                    <a:pt x="7" y="126"/>
                    <a:pt x="7" y="126"/>
                  </a:cubicBezTo>
                  <a:cubicBezTo>
                    <a:pt x="7" y="124"/>
                    <a:pt x="7" y="122"/>
                    <a:pt x="4" y="122"/>
                  </a:cubicBezTo>
                  <a:cubicBezTo>
                    <a:pt x="1" y="122"/>
                    <a:pt x="1" y="125"/>
                    <a:pt x="1" y="126"/>
                  </a:cubicBezTo>
                  <a:cubicBezTo>
                    <a:pt x="1" y="126"/>
                    <a:pt x="1" y="128"/>
                    <a:pt x="1" y="128"/>
                  </a:cubicBezTo>
                  <a:cubicBezTo>
                    <a:pt x="0" y="148"/>
                    <a:pt x="0" y="148"/>
                    <a:pt x="0" y="148"/>
                  </a:cubicBezTo>
                  <a:cubicBezTo>
                    <a:pt x="0" y="154"/>
                    <a:pt x="0" y="156"/>
                    <a:pt x="4" y="157"/>
                  </a:cubicBezTo>
                  <a:cubicBezTo>
                    <a:pt x="11" y="161"/>
                    <a:pt x="21" y="163"/>
                    <a:pt x="32" y="163"/>
                  </a:cubicBezTo>
                  <a:cubicBezTo>
                    <a:pt x="44" y="163"/>
                    <a:pt x="55" y="160"/>
                    <a:pt x="63" y="154"/>
                  </a:cubicBezTo>
                  <a:cubicBezTo>
                    <a:pt x="77" y="145"/>
                    <a:pt x="81" y="130"/>
                    <a:pt x="81" y="119"/>
                  </a:cubicBezTo>
                  <a:cubicBezTo>
                    <a:pt x="81" y="103"/>
                    <a:pt x="76" y="90"/>
                    <a:pt x="51" y="70"/>
                  </a:cubicBezTo>
                  <a:cubicBezTo>
                    <a:pt x="45" y="65"/>
                    <a:pt x="45" y="65"/>
                    <a:pt x="45" y="65"/>
                  </a:cubicBezTo>
                  <a:cubicBezTo>
                    <a:pt x="26" y="49"/>
                    <a:pt x="21" y="43"/>
                    <a:pt x="21" y="32"/>
                  </a:cubicBezTo>
                  <a:cubicBezTo>
                    <a:pt x="21" y="19"/>
                    <a:pt x="30" y="10"/>
                    <a:pt x="45" y="10"/>
                  </a:cubicBezTo>
                  <a:cubicBezTo>
                    <a:pt x="61" y="10"/>
                    <a:pt x="67" y="17"/>
                    <a:pt x="69" y="20"/>
                  </a:cubicBezTo>
                  <a:cubicBezTo>
                    <a:pt x="70" y="22"/>
                    <a:pt x="71" y="27"/>
                    <a:pt x="71" y="30"/>
                  </a:cubicBezTo>
                  <a:cubicBezTo>
                    <a:pt x="71" y="31"/>
                    <a:pt x="72" y="34"/>
                    <a:pt x="74" y="34"/>
                  </a:cubicBezTo>
                  <a:cubicBezTo>
                    <a:pt x="77" y="34"/>
                    <a:pt x="77" y="30"/>
                    <a:pt x="77" y="27"/>
                  </a:cubicBezTo>
                  <a:cubicBezTo>
                    <a:pt x="78" y="7"/>
                    <a:pt x="78" y="7"/>
                    <a:pt x="78" y="7"/>
                  </a:cubicBezTo>
                  <a:cubicBezTo>
                    <a:pt x="78" y="6"/>
                    <a:pt x="78" y="6"/>
                    <a:pt x="78" y="6"/>
                  </a:cubicBezTo>
                  <a:cubicBezTo>
                    <a:pt x="78" y="3"/>
                    <a:pt x="75" y="3"/>
                    <a:pt x="75" y="3"/>
                  </a:cubicBezTo>
                  <a:cubicBezTo>
                    <a:pt x="68" y="2"/>
                    <a:pt x="68" y="2"/>
                    <a:pt x="68" y="2"/>
                  </a:cubicBezTo>
                  <a:cubicBezTo>
                    <a:pt x="62" y="1"/>
                    <a:pt x="56" y="0"/>
                    <a:pt x="48" y="0"/>
                  </a:cubicBezTo>
                  <a:cubicBezTo>
                    <a:pt x="22" y="0"/>
                    <a:pt x="5" y="15"/>
                    <a:pt x="5" y="3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47" name="Freeform 16">
              <a:extLst>
                <a:ext uri="{FF2B5EF4-FFF2-40B4-BE49-F238E27FC236}">
                  <a16:creationId xmlns:a16="http://schemas.microsoft.com/office/drawing/2014/main" id="{56E97FD3-2439-495E-9CED-B00FAC87BECC}"/>
                </a:ext>
              </a:extLst>
            </p:cNvPr>
            <p:cNvSpPr>
              <a:spLocks/>
            </p:cNvSpPr>
            <p:nvPr userDrawn="1"/>
          </p:nvSpPr>
          <p:spPr bwMode="auto">
            <a:xfrm>
              <a:off x="4117" y="2465"/>
              <a:ext cx="37" cy="107"/>
            </a:xfrm>
            <a:custGeom>
              <a:avLst/>
              <a:gdLst>
                <a:gd name="T0" fmla="*/ 29 w 55"/>
                <a:gd name="T1" fmla="*/ 0 h 157"/>
                <a:gd name="T2" fmla="*/ 25 w 55"/>
                <a:gd name="T3" fmla="*/ 0 h 157"/>
                <a:gd name="T4" fmla="*/ 22 w 55"/>
                <a:gd name="T5" fmla="*/ 0 h 157"/>
                <a:gd name="T6" fmla="*/ 5 w 55"/>
                <a:gd name="T7" fmla="*/ 0 h 157"/>
                <a:gd name="T8" fmla="*/ 0 w 55"/>
                <a:gd name="T9" fmla="*/ 3 h 157"/>
                <a:gd name="T10" fmla="*/ 3 w 55"/>
                <a:gd name="T11" fmla="*/ 6 h 157"/>
                <a:gd name="T12" fmla="*/ 9 w 55"/>
                <a:gd name="T13" fmla="*/ 6 h 157"/>
                <a:gd name="T14" fmla="*/ 15 w 55"/>
                <a:gd name="T15" fmla="*/ 16 h 157"/>
                <a:gd name="T16" fmla="*/ 15 w 55"/>
                <a:gd name="T17" fmla="*/ 60 h 157"/>
                <a:gd name="T18" fmla="*/ 15 w 55"/>
                <a:gd name="T19" fmla="*/ 96 h 157"/>
                <a:gd name="T20" fmla="*/ 14 w 55"/>
                <a:gd name="T21" fmla="*/ 141 h 157"/>
                <a:gd name="T22" fmla="*/ 9 w 55"/>
                <a:gd name="T23" fmla="*/ 150 h 157"/>
                <a:gd name="T24" fmla="*/ 4 w 55"/>
                <a:gd name="T25" fmla="*/ 151 h 157"/>
                <a:gd name="T26" fmla="*/ 0 w 55"/>
                <a:gd name="T27" fmla="*/ 154 h 157"/>
                <a:gd name="T28" fmla="*/ 5 w 55"/>
                <a:gd name="T29" fmla="*/ 157 h 157"/>
                <a:gd name="T30" fmla="*/ 22 w 55"/>
                <a:gd name="T31" fmla="*/ 157 h 157"/>
                <a:gd name="T32" fmla="*/ 25 w 55"/>
                <a:gd name="T33" fmla="*/ 157 h 157"/>
                <a:gd name="T34" fmla="*/ 28 w 55"/>
                <a:gd name="T35" fmla="*/ 157 h 157"/>
                <a:gd name="T36" fmla="*/ 50 w 55"/>
                <a:gd name="T37" fmla="*/ 157 h 157"/>
                <a:gd name="T38" fmla="*/ 55 w 55"/>
                <a:gd name="T39" fmla="*/ 154 h 157"/>
                <a:gd name="T40" fmla="*/ 52 w 55"/>
                <a:gd name="T41" fmla="*/ 151 h 157"/>
                <a:gd name="T42" fmla="*/ 43 w 55"/>
                <a:gd name="T43" fmla="*/ 150 h 157"/>
                <a:gd name="T44" fmla="*/ 36 w 55"/>
                <a:gd name="T45" fmla="*/ 141 h 157"/>
                <a:gd name="T46" fmla="*/ 35 w 55"/>
                <a:gd name="T47" fmla="*/ 96 h 157"/>
                <a:gd name="T48" fmla="*/ 35 w 55"/>
                <a:gd name="T49" fmla="*/ 60 h 157"/>
                <a:gd name="T50" fmla="*/ 36 w 55"/>
                <a:gd name="T51" fmla="*/ 16 h 157"/>
                <a:gd name="T52" fmla="*/ 42 w 55"/>
                <a:gd name="T53" fmla="*/ 6 h 157"/>
                <a:gd name="T54" fmla="*/ 47 w 55"/>
                <a:gd name="T55" fmla="*/ 6 h 157"/>
                <a:gd name="T56" fmla="*/ 50 w 55"/>
                <a:gd name="T57" fmla="*/ 3 h 157"/>
                <a:gd name="T58" fmla="*/ 45 w 55"/>
                <a:gd name="T59" fmla="*/ 0 h 157"/>
                <a:gd name="T60" fmla="*/ 29 w 55"/>
                <a:gd name="T61"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 h="157">
                  <a:moveTo>
                    <a:pt x="29" y="0"/>
                  </a:moveTo>
                  <a:cubicBezTo>
                    <a:pt x="25" y="0"/>
                    <a:pt x="25" y="0"/>
                    <a:pt x="25" y="0"/>
                  </a:cubicBezTo>
                  <a:cubicBezTo>
                    <a:pt x="22" y="0"/>
                    <a:pt x="22" y="0"/>
                    <a:pt x="22" y="0"/>
                  </a:cubicBezTo>
                  <a:cubicBezTo>
                    <a:pt x="5" y="0"/>
                    <a:pt x="5" y="0"/>
                    <a:pt x="5" y="0"/>
                  </a:cubicBezTo>
                  <a:cubicBezTo>
                    <a:pt x="1" y="0"/>
                    <a:pt x="0" y="1"/>
                    <a:pt x="0" y="3"/>
                  </a:cubicBezTo>
                  <a:cubicBezTo>
                    <a:pt x="0" y="4"/>
                    <a:pt x="1" y="6"/>
                    <a:pt x="3" y="6"/>
                  </a:cubicBezTo>
                  <a:cubicBezTo>
                    <a:pt x="9" y="6"/>
                    <a:pt x="9" y="6"/>
                    <a:pt x="9" y="6"/>
                  </a:cubicBezTo>
                  <a:cubicBezTo>
                    <a:pt x="12" y="7"/>
                    <a:pt x="14" y="9"/>
                    <a:pt x="15" y="16"/>
                  </a:cubicBezTo>
                  <a:cubicBezTo>
                    <a:pt x="15" y="60"/>
                    <a:pt x="15" y="60"/>
                    <a:pt x="15" y="60"/>
                  </a:cubicBezTo>
                  <a:cubicBezTo>
                    <a:pt x="15" y="96"/>
                    <a:pt x="15" y="96"/>
                    <a:pt x="15" y="96"/>
                  </a:cubicBezTo>
                  <a:cubicBezTo>
                    <a:pt x="15" y="116"/>
                    <a:pt x="15" y="132"/>
                    <a:pt x="14" y="141"/>
                  </a:cubicBezTo>
                  <a:cubicBezTo>
                    <a:pt x="13" y="147"/>
                    <a:pt x="12" y="150"/>
                    <a:pt x="9" y="150"/>
                  </a:cubicBezTo>
                  <a:cubicBezTo>
                    <a:pt x="9" y="150"/>
                    <a:pt x="4" y="151"/>
                    <a:pt x="4" y="151"/>
                  </a:cubicBezTo>
                  <a:cubicBezTo>
                    <a:pt x="1" y="151"/>
                    <a:pt x="0" y="153"/>
                    <a:pt x="0" y="154"/>
                  </a:cubicBezTo>
                  <a:cubicBezTo>
                    <a:pt x="0" y="157"/>
                    <a:pt x="4" y="157"/>
                    <a:pt x="5" y="157"/>
                  </a:cubicBezTo>
                  <a:cubicBezTo>
                    <a:pt x="22" y="157"/>
                    <a:pt x="22" y="157"/>
                    <a:pt x="22" y="157"/>
                  </a:cubicBezTo>
                  <a:cubicBezTo>
                    <a:pt x="25" y="157"/>
                    <a:pt x="25" y="157"/>
                    <a:pt x="25" y="157"/>
                  </a:cubicBezTo>
                  <a:cubicBezTo>
                    <a:pt x="28" y="157"/>
                    <a:pt x="28" y="157"/>
                    <a:pt x="28" y="157"/>
                  </a:cubicBezTo>
                  <a:cubicBezTo>
                    <a:pt x="50" y="157"/>
                    <a:pt x="50" y="157"/>
                    <a:pt x="50" y="157"/>
                  </a:cubicBezTo>
                  <a:cubicBezTo>
                    <a:pt x="55" y="157"/>
                    <a:pt x="55" y="155"/>
                    <a:pt x="55" y="154"/>
                  </a:cubicBezTo>
                  <a:cubicBezTo>
                    <a:pt x="55" y="153"/>
                    <a:pt x="54" y="151"/>
                    <a:pt x="52" y="151"/>
                  </a:cubicBezTo>
                  <a:cubicBezTo>
                    <a:pt x="43" y="150"/>
                    <a:pt x="43" y="150"/>
                    <a:pt x="43" y="150"/>
                  </a:cubicBezTo>
                  <a:cubicBezTo>
                    <a:pt x="38" y="150"/>
                    <a:pt x="37" y="147"/>
                    <a:pt x="36" y="141"/>
                  </a:cubicBezTo>
                  <a:cubicBezTo>
                    <a:pt x="35" y="132"/>
                    <a:pt x="35" y="116"/>
                    <a:pt x="35" y="96"/>
                  </a:cubicBezTo>
                  <a:cubicBezTo>
                    <a:pt x="35" y="60"/>
                    <a:pt x="35" y="60"/>
                    <a:pt x="35" y="60"/>
                  </a:cubicBezTo>
                  <a:cubicBezTo>
                    <a:pt x="36" y="16"/>
                    <a:pt x="36" y="16"/>
                    <a:pt x="36" y="16"/>
                  </a:cubicBezTo>
                  <a:cubicBezTo>
                    <a:pt x="36" y="10"/>
                    <a:pt x="38" y="7"/>
                    <a:pt x="42" y="6"/>
                  </a:cubicBezTo>
                  <a:cubicBezTo>
                    <a:pt x="47" y="6"/>
                    <a:pt x="47" y="6"/>
                    <a:pt x="47" y="6"/>
                  </a:cubicBezTo>
                  <a:cubicBezTo>
                    <a:pt x="49" y="6"/>
                    <a:pt x="50" y="4"/>
                    <a:pt x="50" y="3"/>
                  </a:cubicBezTo>
                  <a:cubicBezTo>
                    <a:pt x="50" y="0"/>
                    <a:pt x="46" y="0"/>
                    <a:pt x="45" y="0"/>
                  </a:cubicBez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48" name="Freeform 17">
              <a:extLst>
                <a:ext uri="{FF2B5EF4-FFF2-40B4-BE49-F238E27FC236}">
                  <a16:creationId xmlns:a16="http://schemas.microsoft.com/office/drawing/2014/main" id="{9BF69514-4C74-4903-A556-4786BFFB2D48}"/>
                </a:ext>
              </a:extLst>
            </p:cNvPr>
            <p:cNvSpPr>
              <a:spLocks/>
            </p:cNvSpPr>
            <p:nvPr userDrawn="1"/>
          </p:nvSpPr>
          <p:spPr bwMode="auto">
            <a:xfrm>
              <a:off x="4164" y="2463"/>
              <a:ext cx="89" cy="109"/>
            </a:xfrm>
            <a:custGeom>
              <a:avLst/>
              <a:gdLst>
                <a:gd name="T0" fmla="*/ 4 w 132"/>
                <a:gd name="T1" fmla="*/ 5 h 160"/>
                <a:gd name="T2" fmla="*/ 0 w 132"/>
                <a:gd name="T3" fmla="*/ 27 h 160"/>
                <a:gd name="T4" fmla="*/ 2 w 132"/>
                <a:gd name="T5" fmla="*/ 30 h 160"/>
                <a:gd name="T6" fmla="*/ 6 w 132"/>
                <a:gd name="T7" fmla="*/ 27 h 160"/>
                <a:gd name="T8" fmla="*/ 9 w 132"/>
                <a:gd name="T9" fmla="*/ 21 h 160"/>
                <a:gd name="T10" fmla="*/ 29 w 132"/>
                <a:gd name="T11" fmla="*/ 15 h 160"/>
                <a:gd name="T12" fmla="*/ 57 w 132"/>
                <a:gd name="T13" fmla="*/ 15 h 160"/>
                <a:gd name="T14" fmla="*/ 57 w 132"/>
                <a:gd name="T15" fmla="*/ 99 h 160"/>
                <a:gd name="T16" fmla="*/ 56 w 132"/>
                <a:gd name="T17" fmla="*/ 144 h 160"/>
                <a:gd name="T18" fmla="*/ 52 w 132"/>
                <a:gd name="T19" fmla="*/ 153 h 160"/>
                <a:gd name="T20" fmla="*/ 46 w 132"/>
                <a:gd name="T21" fmla="*/ 154 h 160"/>
                <a:gd name="T22" fmla="*/ 43 w 132"/>
                <a:gd name="T23" fmla="*/ 157 h 160"/>
                <a:gd name="T24" fmla="*/ 47 w 132"/>
                <a:gd name="T25" fmla="*/ 160 h 160"/>
                <a:gd name="T26" fmla="*/ 64 w 132"/>
                <a:gd name="T27" fmla="*/ 160 h 160"/>
                <a:gd name="T28" fmla="*/ 67 w 132"/>
                <a:gd name="T29" fmla="*/ 160 h 160"/>
                <a:gd name="T30" fmla="*/ 70 w 132"/>
                <a:gd name="T31" fmla="*/ 160 h 160"/>
                <a:gd name="T32" fmla="*/ 93 w 132"/>
                <a:gd name="T33" fmla="*/ 160 h 160"/>
                <a:gd name="T34" fmla="*/ 97 w 132"/>
                <a:gd name="T35" fmla="*/ 157 h 160"/>
                <a:gd name="T36" fmla="*/ 94 w 132"/>
                <a:gd name="T37" fmla="*/ 154 h 160"/>
                <a:gd name="T38" fmla="*/ 85 w 132"/>
                <a:gd name="T39" fmla="*/ 153 h 160"/>
                <a:gd name="T40" fmla="*/ 79 w 132"/>
                <a:gd name="T41" fmla="*/ 144 h 160"/>
                <a:gd name="T42" fmla="*/ 78 w 132"/>
                <a:gd name="T43" fmla="*/ 99 h 160"/>
                <a:gd name="T44" fmla="*/ 78 w 132"/>
                <a:gd name="T45" fmla="*/ 15 h 160"/>
                <a:gd name="T46" fmla="*/ 102 w 132"/>
                <a:gd name="T47" fmla="*/ 15 h 160"/>
                <a:gd name="T48" fmla="*/ 125 w 132"/>
                <a:gd name="T49" fmla="*/ 25 h 160"/>
                <a:gd name="T50" fmla="*/ 126 w 132"/>
                <a:gd name="T51" fmla="*/ 27 h 160"/>
                <a:gd name="T52" fmla="*/ 129 w 132"/>
                <a:gd name="T53" fmla="*/ 32 h 160"/>
                <a:gd name="T54" fmla="*/ 132 w 132"/>
                <a:gd name="T55" fmla="*/ 28 h 160"/>
                <a:gd name="T56" fmla="*/ 132 w 132"/>
                <a:gd name="T57" fmla="*/ 21 h 160"/>
                <a:gd name="T58" fmla="*/ 132 w 132"/>
                <a:gd name="T59" fmla="*/ 5 h 160"/>
                <a:gd name="T60" fmla="*/ 130 w 132"/>
                <a:gd name="T61" fmla="*/ 1 h 160"/>
                <a:gd name="T62" fmla="*/ 127 w 132"/>
                <a:gd name="T63" fmla="*/ 2 h 160"/>
                <a:gd name="T64" fmla="*/ 110 w 132"/>
                <a:gd name="T65" fmla="*/ 3 h 160"/>
                <a:gd name="T66" fmla="*/ 33 w 132"/>
                <a:gd name="T67" fmla="*/ 3 h 160"/>
                <a:gd name="T68" fmla="*/ 17 w 132"/>
                <a:gd name="T69" fmla="*/ 2 h 160"/>
                <a:gd name="T70" fmla="*/ 10 w 132"/>
                <a:gd name="T71" fmla="*/ 1 h 160"/>
                <a:gd name="T72" fmla="*/ 8 w 132"/>
                <a:gd name="T73" fmla="*/ 0 h 160"/>
                <a:gd name="T74" fmla="*/ 4 w 132"/>
                <a:gd name="T75" fmla="*/ 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60">
                  <a:moveTo>
                    <a:pt x="4" y="5"/>
                  </a:moveTo>
                  <a:cubicBezTo>
                    <a:pt x="4" y="5"/>
                    <a:pt x="0" y="24"/>
                    <a:pt x="0" y="27"/>
                  </a:cubicBezTo>
                  <a:cubicBezTo>
                    <a:pt x="0" y="29"/>
                    <a:pt x="1" y="30"/>
                    <a:pt x="2" y="30"/>
                  </a:cubicBezTo>
                  <a:cubicBezTo>
                    <a:pt x="4" y="30"/>
                    <a:pt x="5" y="28"/>
                    <a:pt x="6" y="27"/>
                  </a:cubicBezTo>
                  <a:cubicBezTo>
                    <a:pt x="9" y="21"/>
                    <a:pt x="9" y="21"/>
                    <a:pt x="9" y="21"/>
                  </a:cubicBezTo>
                  <a:cubicBezTo>
                    <a:pt x="12" y="16"/>
                    <a:pt x="16" y="15"/>
                    <a:pt x="29" y="15"/>
                  </a:cubicBezTo>
                  <a:cubicBezTo>
                    <a:pt x="29" y="15"/>
                    <a:pt x="51" y="15"/>
                    <a:pt x="57" y="15"/>
                  </a:cubicBezTo>
                  <a:cubicBezTo>
                    <a:pt x="57" y="99"/>
                    <a:pt x="57" y="99"/>
                    <a:pt x="57" y="99"/>
                  </a:cubicBezTo>
                  <a:cubicBezTo>
                    <a:pt x="57" y="119"/>
                    <a:pt x="57" y="135"/>
                    <a:pt x="56" y="144"/>
                  </a:cubicBezTo>
                  <a:cubicBezTo>
                    <a:pt x="56" y="150"/>
                    <a:pt x="55" y="153"/>
                    <a:pt x="52" y="153"/>
                  </a:cubicBezTo>
                  <a:cubicBezTo>
                    <a:pt x="52" y="153"/>
                    <a:pt x="46" y="154"/>
                    <a:pt x="46" y="154"/>
                  </a:cubicBezTo>
                  <a:cubicBezTo>
                    <a:pt x="44" y="154"/>
                    <a:pt x="43" y="156"/>
                    <a:pt x="43" y="157"/>
                  </a:cubicBezTo>
                  <a:cubicBezTo>
                    <a:pt x="43" y="160"/>
                    <a:pt x="46" y="160"/>
                    <a:pt x="47" y="160"/>
                  </a:cubicBezTo>
                  <a:cubicBezTo>
                    <a:pt x="64" y="160"/>
                    <a:pt x="64" y="160"/>
                    <a:pt x="64" y="160"/>
                  </a:cubicBezTo>
                  <a:cubicBezTo>
                    <a:pt x="67" y="160"/>
                    <a:pt x="67" y="160"/>
                    <a:pt x="67" y="160"/>
                  </a:cubicBezTo>
                  <a:cubicBezTo>
                    <a:pt x="70" y="160"/>
                    <a:pt x="70" y="160"/>
                    <a:pt x="70" y="160"/>
                  </a:cubicBezTo>
                  <a:cubicBezTo>
                    <a:pt x="93" y="160"/>
                    <a:pt x="93" y="160"/>
                    <a:pt x="93" y="160"/>
                  </a:cubicBezTo>
                  <a:cubicBezTo>
                    <a:pt x="97" y="160"/>
                    <a:pt x="97" y="158"/>
                    <a:pt x="97" y="157"/>
                  </a:cubicBezTo>
                  <a:cubicBezTo>
                    <a:pt x="97" y="156"/>
                    <a:pt x="96" y="154"/>
                    <a:pt x="94" y="154"/>
                  </a:cubicBezTo>
                  <a:cubicBezTo>
                    <a:pt x="85" y="153"/>
                    <a:pt x="85" y="153"/>
                    <a:pt x="85" y="153"/>
                  </a:cubicBezTo>
                  <a:cubicBezTo>
                    <a:pt x="80" y="153"/>
                    <a:pt x="79" y="150"/>
                    <a:pt x="79" y="144"/>
                  </a:cubicBezTo>
                  <a:cubicBezTo>
                    <a:pt x="78" y="135"/>
                    <a:pt x="78" y="119"/>
                    <a:pt x="78" y="99"/>
                  </a:cubicBezTo>
                  <a:cubicBezTo>
                    <a:pt x="78" y="15"/>
                    <a:pt x="78" y="15"/>
                    <a:pt x="78" y="15"/>
                  </a:cubicBezTo>
                  <a:cubicBezTo>
                    <a:pt x="80" y="15"/>
                    <a:pt x="102" y="15"/>
                    <a:pt x="102" y="15"/>
                  </a:cubicBezTo>
                  <a:cubicBezTo>
                    <a:pt x="121" y="15"/>
                    <a:pt x="125" y="20"/>
                    <a:pt x="125" y="25"/>
                  </a:cubicBezTo>
                  <a:cubicBezTo>
                    <a:pt x="125" y="25"/>
                    <a:pt x="126" y="27"/>
                    <a:pt x="126" y="27"/>
                  </a:cubicBezTo>
                  <a:cubicBezTo>
                    <a:pt x="126" y="29"/>
                    <a:pt x="126" y="32"/>
                    <a:pt x="129" y="32"/>
                  </a:cubicBezTo>
                  <a:cubicBezTo>
                    <a:pt x="129" y="32"/>
                    <a:pt x="132" y="32"/>
                    <a:pt x="132" y="28"/>
                  </a:cubicBezTo>
                  <a:cubicBezTo>
                    <a:pt x="132" y="21"/>
                    <a:pt x="132" y="21"/>
                    <a:pt x="132" y="21"/>
                  </a:cubicBezTo>
                  <a:cubicBezTo>
                    <a:pt x="132" y="5"/>
                    <a:pt x="132" y="5"/>
                    <a:pt x="132" y="5"/>
                  </a:cubicBezTo>
                  <a:cubicBezTo>
                    <a:pt x="132" y="4"/>
                    <a:pt x="132" y="1"/>
                    <a:pt x="130" y="1"/>
                  </a:cubicBezTo>
                  <a:cubicBezTo>
                    <a:pt x="127" y="2"/>
                    <a:pt x="127" y="2"/>
                    <a:pt x="127" y="2"/>
                  </a:cubicBezTo>
                  <a:cubicBezTo>
                    <a:pt x="124" y="2"/>
                    <a:pt x="119" y="3"/>
                    <a:pt x="110" y="3"/>
                  </a:cubicBezTo>
                  <a:cubicBezTo>
                    <a:pt x="33" y="3"/>
                    <a:pt x="33" y="3"/>
                    <a:pt x="33" y="3"/>
                  </a:cubicBezTo>
                  <a:cubicBezTo>
                    <a:pt x="17" y="2"/>
                    <a:pt x="17" y="2"/>
                    <a:pt x="17" y="2"/>
                  </a:cubicBezTo>
                  <a:cubicBezTo>
                    <a:pt x="17" y="2"/>
                    <a:pt x="10" y="1"/>
                    <a:pt x="10" y="1"/>
                  </a:cubicBezTo>
                  <a:cubicBezTo>
                    <a:pt x="8" y="0"/>
                    <a:pt x="8" y="0"/>
                    <a:pt x="8" y="0"/>
                  </a:cubicBezTo>
                  <a:cubicBezTo>
                    <a:pt x="6" y="0"/>
                    <a:pt x="5" y="2"/>
                    <a:pt x="4" y="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49" name="Freeform 18">
              <a:extLst>
                <a:ext uri="{FF2B5EF4-FFF2-40B4-BE49-F238E27FC236}">
                  <a16:creationId xmlns:a16="http://schemas.microsoft.com/office/drawing/2014/main" id="{94FB72D9-3941-4D63-AAEA-5D8C875869B5}"/>
                </a:ext>
              </a:extLst>
            </p:cNvPr>
            <p:cNvSpPr>
              <a:spLocks/>
            </p:cNvSpPr>
            <p:nvPr userDrawn="1"/>
          </p:nvSpPr>
          <p:spPr bwMode="auto">
            <a:xfrm>
              <a:off x="4258" y="2465"/>
              <a:ext cx="102" cy="107"/>
            </a:xfrm>
            <a:custGeom>
              <a:avLst/>
              <a:gdLst>
                <a:gd name="T0" fmla="*/ 132 w 151"/>
                <a:gd name="T1" fmla="*/ 0 h 157"/>
                <a:gd name="T2" fmla="*/ 127 w 151"/>
                <a:gd name="T3" fmla="*/ 0 h 157"/>
                <a:gd name="T4" fmla="*/ 123 w 151"/>
                <a:gd name="T5" fmla="*/ 0 h 157"/>
                <a:gd name="T6" fmla="*/ 113 w 151"/>
                <a:gd name="T7" fmla="*/ 0 h 157"/>
                <a:gd name="T8" fmla="*/ 108 w 151"/>
                <a:gd name="T9" fmla="*/ 2 h 157"/>
                <a:gd name="T10" fmla="*/ 112 w 151"/>
                <a:gd name="T11" fmla="*/ 6 h 157"/>
                <a:gd name="T12" fmla="*/ 115 w 151"/>
                <a:gd name="T13" fmla="*/ 10 h 157"/>
                <a:gd name="T14" fmla="*/ 111 w 151"/>
                <a:gd name="T15" fmla="*/ 20 h 157"/>
                <a:gd name="T16" fmla="*/ 79 w 151"/>
                <a:gd name="T17" fmla="*/ 77 h 157"/>
                <a:gd name="T18" fmla="*/ 43 w 151"/>
                <a:gd name="T19" fmla="*/ 15 h 157"/>
                <a:gd name="T20" fmla="*/ 40 w 151"/>
                <a:gd name="T21" fmla="*/ 8 h 157"/>
                <a:gd name="T22" fmla="*/ 42 w 151"/>
                <a:gd name="T23" fmla="*/ 6 h 157"/>
                <a:gd name="T24" fmla="*/ 43 w 151"/>
                <a:gd name="T25" fmla="*/ 5 h 157"/>
                <a:gd name="T26" fmla="*/ 46 w 151"/>
                <a:gd name="T27" fmla="*/ 3 h 157"/>
                <a:gd name="T28" fmla="*/ 42 w 151"/>
                <a:gd name="T29" fmla="*/ 0 h 157"/>
                <a:gd name="T30" fmla="*/ 27 w 151"/>
                <a:gd name="T31" fmla="*/ 0 h 157"/>
                <a:gd name="T32" fmla="*/ 24 w 151"/>
                <a:gd name="T33" fmla="*/ 0 h 157"/>
                <a:gd name="T34" fmla="*/ 20 w 151"/>
                <a:gd name="T35" fmla="*/ 0 h 157"/>
                <a:gd name="T36" fmla="*/ 4 w 151"/>
                <a:gd name="T37" fmla="*/ 0 h 157"/>
                <a:gd name="T38" fmla="*/ 0 w 151"/>
                <a:gd name="T39" fmla="*/ 3 h 157"/>
                <a:gd name="T40" fmla="*/ 4 w 151"/>
                <a:gd name="T41" fmla="*/ 6 h 157"/>
                <a:gd name="T42" fmla="*/ 12 w 151"/>
                <a:gd name="T43" fmla="*/ 9 h 157"/>
                <a:gd name="T44" fmla="*/ 25 w 151"/>
                <a:gd name="T45" fmla="*/ 23 h 157"/>
                <a:gd name="T46" fmla="*/ 61 w 151"/>
                <a:gd name="T47" fmla="*/ 82 h 157"/>
                <a:gd name="T48" fmla="*/ 65 w 151"/>
                <a:gd name="T49" fmla="*/ 103 h 157"/>
                <a:gd name="T50" fmla="*/ 65 w 151"/>
                <a:gd name="T51" fmla="*/ 120 h 157"/>
                <a:gd name="T52" fmla="*/ 65 w 151"/>
                <a:gd name="T53" fmla="*/ 141 h 157"/>
                <a:gd name="T54" fmla="*/ 60 w 151"/>
                <a:gd name="T55" fmla="*/ 150 h 157"/>
                <a:gd name="T56" fmla="*/ 54 w 151"/>
                <a:gd name="T57" fmla="*/ 151 h 157"/>
                <a:gd name="T58" fmla="*/ 51 w 151"/>
                <a:gd name="T59" fmla="*/ 154 h 157"/>
                <a:gd name="T60" fmla="*/ 56 w 151"/>
                <a:gd name="T61" fmla="*/ 157 h 157"/>
                <a:gd name="T62" fmla="*/ 72 w 151"/>
                <a:gd name="T63" fmla="*/ 157 h 157"/>
                <a:gd name="T64" fmla="*/ 76 w 151"/>
                <a:gd name="T65" fmla="*/ 157 h 157"/>
                <a:gd name="T66" fmla="*/ 78 w 151"/>
                <a:gd name="T67" fmla="*/ 157 h 157"/>
                <a:gd name="T68" fmla="*/ 101 w 151"/>
                <a:gd name="T69" fmla="*/ 157 h 157"/>
                <a:gd name="T70" fmla="*/ 105 w 151"/>
                <a:gd name="T71" fmla="*/ 154 h 157"/>
                <a:gd name="T72" fmla="*/ 102 w 151"/>
                <a:gd name="T73" fmla="*/ 151 h 157"/>
                <a:gd name="T74" fmla="*/ 93 w 151"/>
                <a:gd name="T75" fmla="*/ 150 h 157"/>
                <a:gd name="T76" fmla="*/ 86 w 151"/>
                <a:gd name="T77" fmla="*/ 141 h 157"/>
                <a:gd name="T78" fmla="*/ 86 w 151"/>
                <a:gd name="T79" fmla="*/ 120 h 157"/>
                <a:gd name="T80" fmla="*/ 86 w 151"/>
                <a:gd name="T81" fmla="*/ 103 h 157"/>
                <a:gd name="T82" fmla="*/ 89 w 151"/>
                <a:gd name="T83" fmla="*/ 83 h 157"/>
                <a:gd name="T84" fmla="*/ 127 w 151"/>
                <a:gd name="T85" fmla="*/ 18 h 157"/>
                <a:gd name="T86" fmla="*/ 138 w 151"/>
                <a:gd name="T87" fmla="*/ 8 h 157"/>
                <a:gd name="T88" fmla="*/ 146 w 151"/>
                <a:gd name="T89" fmla="*/ 6 h 157"/>
                <a:gd name="T90" fmla="*/ 151 w 151"/>
                <a:gd name="T91" fmla="*/ 2 h 157"/>
                <a:gd name="T92" fmla="*/ 146 w 151"/>
                <a:gd name="T93" fmla="*/ 0 h 157"/>
                <a:gd name="T94" fmla="*/ 132 w 151"/>
                <a:gd name="T9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1" h="157">
                  <a:moveTo>
                    <a:pt x="132" y="0"/>
                  </a:moveTo>
                  <a:cubicBezTo>
                    <a:pt x="127" y="0"/>
                    <a:pt x="127" y="0"/>
                    <a:pt x="127" y="0"/>
                  </a:cubicBezTo>
                  <a:cubicBezTo>
                    <a:pt x="123" y="0"/>
                    <a:pt x="123" y="0"/>
                    <a:pt x="123" y="0"/>
                  </a:cubicBezTo>
                  <a:cubicBezTo>
                    <a:pt x="113" y="0"/>
                    <a:pt x="113" y="0"/>
                    <a:pt x="113" y="0"/>
                  </a:cubicBezTo>
                  <a:cubicBezTo>
                    <a:pt x="109" y="0"/>
                    <a:pt x="108" y="1"/>
                    <a:pt x="108" y="2"/>
                  </a:cubicBezTo>
                  <a:cubicBezTo>
                    <a:pt x="108" y="5"/>
                    <a:pt x="110" y="5"/>
                    <a:pt x="112" y="6"/>
                  </a:cubicBezTo>
                  <a:cubicBezTo>
                    <a:pt x="113" y="6"/>
                    <a:pt x="115" y="6"/>
                    <a:pt x="115" y="10"/>
                  </a:cubicBezTo>
                  <a:cubicBezTo>
                    <a:pt x="115" y="13"/>
                    <a:pt x="114" y="16"/>
                    <a:pt x="111" y="20"/>
                  </a:cubicBezTo>
                  <a:cubicBezTo>
                    <a:pt x="108" y="26"/>
                    <a:pt x="85" y="65"/>
                    <a:pt x="79" y="77"/>
                  </a:cubicBezTo>
                  <a:cubicBezTo>
                    <a:pt x="72" y="66"/>
                    <a:pt x="46" y="21"/>
                    <a:pt x="43" y="15"/>
                  </a:cubicBezTo>
                  <a:cubicBezTo>
                    <a:pt x="41" y="12"/>
                    <a:pt x="40" y="10"/>
                    <a:pt x="40" y="8"/>
                  </a:cubicBezTo>
                  <a:cubicBezTo>
                    <a:pt x="40" y="7"/>
                    <a:pt x="41" y="6"/>
                    <a:pt x="42" y="6"/>
                  </a:cubicBezTo>
                  <a:cubicBezTo>
                    <a:pt x="42" y="6"/>
                    <a:pt x="43" y="5"/>
                    <a:pt x="43" y="5"/>
                  </a:cubicBezTo>
                  <a:cubicBezTo>
                    <a:pt x="44" y="5"/>
                    <a:pt x="46" y="4"/>
                    <a:pt x="46" y="3"/>
                  </a:cubicBezTo>
                  <a:cubicBezTo>
                    <a:pt x="46" y="1"/>
                    <a:pt x="44" y="0"/>
                    <a:pt x="42" y="0"/>
                  </a:cubicBezTo>
                  <a:cubicBezTo>
                    <a:pt x="27" y="0"/>
                    <a:pt x="27" y="0"/>
                    <a:pt x="27" y="0"/>
                  </a:cubicBezTo>
                  <a:cubicBezTo>
                    <a:pt x="24" y="0"/>
                    <a:pt x="24" y="0"/>
                    <a:pt x="24" y="0"/>
                  </a:cubicBezTo>
                  <a:cubicBezTo>
                    <a:pt x="20" y="0"/>
                    <a:pt x="20" y="0"/>
                    <a:pt x="20" y="0"/>
                  </a:cubicBezTo>
                  <a:cubicBezTo>
                    <a:pt x="4" y="0"/>
                    <a:pt x="4" y="0"/>
                    <a:pt x="4" y="0"/>
                  </a:cubicBezTo>
                  <a:cubicBezTo>
                    <a:pt x="0" y="0"/>
                    <a:pt x="0" y="2"/>
                    <a:pt x="0" y="3"/>
                  </a:cubicBezTo>
                  <a:cubicBezTo>
                    <a:pt x="0" y="4"/>
                    <a:pt x="1" y="6"/>
                    <a:pt x="4" y="6"/>
                  </a:cubicBezTo>
                  <a:cubicBezTo>
                    <a:pt x="5" y="6"/>
                    <a:pt x="9" y="7"/>
                    <a:pt x="12" y="9"/>
                  </a:cubicBezTo>
                  <a:cubicBezTo>
                    <a:pt x="16" y="11"/>
                    <a:pt x="21" y="17"/>
                    <a:pt x="25" y="23"/>
                  </a:cubicBezTo>
                  <a:cubicBezTo>
                    <a:pt x="32" y="34"/>
                    <a:pt x="60" y="79"/>
                    <a:pt x="61" y="82"/>
                  </a:cubicBezTo>
                  <a:cubicBezTo>
                    <a:pt x="64" y="88"/>
                    <a:pt x="65" y="92"/>
                    <a:pt x="65" y="103"/>
                  </a:cubicBezTo>
                  <a:cubicBezTo>
                    <a:pt x="65" y="120"/>
                    <a:pt x="65" y="120"/>
                    <a:pt x="65" y="120"/>
                  </a:cubicBezTo>
                  <a:cubicBezTo>
                    <a:pt x="65" y="141"/>
                    <a:pt x="65" y="141"/>
                    <a:pt x="65" y="141"/>
                  </a:cubicBezTo>
                  <a:cubicBezTo>
                    <a:pt x="65" y="145"/>
                    <a:pt x="63" y="150"/>
                    <a:pt x="60" y="150"/>
                  </a:cubicBezTo>
                  <a:cubicBezTo>
                    <a:pt x="54" y="151"/>
                    <a:pt x="54" y="151"/>
                    <a:pt x="54" y="151"/>
                  </a:cubicBezTo>
                  <a:cubicBezTo>
                    <a:pt x="52" y="151"/>
                    <a:pt x="51" y="153"/>
                    <a:pt x="51" y="154"/>
                  </a:cubicBezTo>
                  <a:cubicBezTo>
                    <a:pt x="51" y="157"/>
                    <a:pt x="54" y="157"/>
                    <a:pt x="56" y="157"/>
                  </a:cubicBezTo>
                  <a:cubicBezTo>
                    <a:pt x="72" y="157"/>
                    <a:pt x="72" y="157"/>
                    <a:pt x="72" y="157"/>
                  </a:cubicBezTo>
                  <a:cubicBezTo>
                    <a:pt x="76" y="157"/>
                    <a:pt x="76" y="157"/>
                    <a:pt x="76" y="157"/>
                  </a:cubicBezTo>
                  <a:cubicBezTo>
                    <a:pt x="78" y="157"/>
                    <a:pt x="78" y="157"/>
                    <a:pt x="78" y="157"/>
                  </a:cubicBezTo>
                  <a:cubicBezTo>
                    <a:pt x="101" y="157"/>
                    <a:pt x="101" y="157"/>
                    <a:pt x="101" y="157"/>
                  </a:cubicBezTo>
                  <a:cubicBezTo>
                    <a:pt x="105" y="157"/>
                    <a:pt x="105" y="155"/>
                    <a:pt x="105" y="154"/>
                  </a:cubicBezTo>
                  <a:cubicBezTo>
                    <a:pt x="105" y="153"/>
                    <a:pt x="104" y="151"/>
                    <a:pt x="102" y="151"/>
                  </a:cubicBezTo>
                  <a:cubicBezTo>
                    <a:pt x="93" y="150"/>
                    <a:pt x="93" y="150"/>
                    <a:pt x="93" y="150"/>
                  </a:cubicBezTo>
                  <a:cubicBezTo>
                    <a:pt x="89" y="150"/>
                    <a:pt x="87" y="147"/>
                    <a:pt x="86" y="141"/>
                  </a:cubicBezTo>
                  <a:cubicBezTo>
                    <a:pt x="86" y="120"/>
                    <a:pt x="86" y="120"/>
                    <a:pt x="86" y="120"/>
                  </a:cubicBezTo>
                  <a:cubicBezTo>
                    <a:pt x="86" y="103"/>
                    <a:pt x="86" y="103"/>
                    <a:pt x="86" y="103"/>
                  </a:cubicBezTo>
                  <a:cubicBezTo>
                    <a:pt x="86" y="96"/>
                    <a:pt x="86" y="90"/>
                    <a:pt x="89" y="83"/>
                  </a:cubicBezTo>
                  <a:cubicBezTo>
                    <a:pt x="92" y="75"/>
                    <a:pt x="121" y="27"/>
                    <a:pt x="127" y="18"/>
                  </a:cubicBezTo>
                  <a:cubicBezTo>
                    <a:pt x="132" y="13"/>
                    <a:pt x="134" y="10"/>
                    <a:pt x="138" y="8"/>
                  </a:cubicBezTo>
                  <a:cubicBezTo>
                    <a:pt x="141" y="6"/>
                    <a:pt x="144" y="6"/>
                    <a:pt x="146" y="6"/>
                  </a:cubicBezTo>
                  <a:cubicBezTo>
                    <a:pt x="150" y="6"/>
                    <a:pt x="151" y="4"/>
                    <a:pt x="151" y="2"/>
                  </a:cubicBezTo>
                  <a:cubicBezTo>
                    <a:pt x="151" y="1"/>
                    <a:pt x="150" y="0"/>
                    <a:pt x="146" y="0"/>
                  </a:cubicBezTo>
                  <a:lnTo>
                    <a:pt x="13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50" name="Freeform 19">
              <a:extLst>
                <a:ext uri="{FF2B5EF4-FFF2-40B4-BE49-F238E27FC236}">
                  <a16:creationId xmlns:a16="http://schemas.microsoft.com/office/drawing/2014/main" id="{A44BEDB4-0E40-4309-98BA-2B022616CA93}"/>
                </a:ext>
              </a:extLst>
            </p:cNvPr>
            <p:cNvSpPr>
              <a:spLocks noEditPoints="1"/>
            </p:cNvSpPr>
            <p:nvPr userDrawn="1"/>
          </p:nvSpPr>
          <p:spPr bwMode="auto">
            <a:xfrm>
              <a:off x="4406" y="2463"/>
              <a:ext cx="111" cy="111"/>
            </a:xfrm>
            <a:custGeom>
              <a:avLst/>
              <a:gdLst>
                <a:gd name="T0" fmla="*/ 0 w 164"/>
                <a:gd name="T1" fmla="*/ 81 h 163"/>
                <a:gd name="T2" fmla="*/ 81 w 164"/>
                <a:gd name="T3" fmla="*/ 163 h 163"/>
                <a:gd name="T4" fmla="*/ 164 w 164"/>
                <a:gd name="T5" fmla="*/ 78 h 163"/>
                <a:gd name="T6" fmla="*/ 82 w 164"/>
                <a:gd name="T7" fmla="*/ 0 h 163"/>
                <a:gd name="T8" fmla="*/ 0 w 164"/>
                <a:gd name="T9" fmla="*/ 81 h 163"/>
                <a:gd name="T10" fmla="*/ 23 w 164"/>
                <a:gd name="T11" fmla="*/ 76 h 163"/>
                <a:gd name="T12" fmla="*/ 81 w 164"/>
                <a:gd name="T13" fmla="*/ 10 h 163"/>
                <a:gd name="T14" fmla="*/ 142 w 164"/>
                <a:gd name="T15" fmla="*/ 84 h 163"/>
                <a:gd name="T16" fmla="*/ 87 w 164"/>
                <a:gd name="T17" fmla="*/ 152 h 163"/>
                <a:gd name="T18" fmla="*/ 23 w 164"/>
                <a:gd name="T19" fmla="*/ 76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4" h="163">
                  <a:moveTo>
                    <a:pt x="0" y="81"/>
                  </a:moveTo>
                  <a:cubicBezTo>
                    <a:pt x="0" y="121"/>
                    <a:pt x="26" y="163"/>
                    <a:pt x="81" y="163"/>
                  </a:cubicBezTo>
                  <a:cubicBezTo>
                    <a:pt x="129" y="163"/>
                    <a:pt x="164" y="127"/>
                    <a:pt x="164" y="78"/>
                  </a:cubicBezTo>
                  <a:cubicBezTo>
                    <a:pt x="164" y="31"/>
                    <a:pt x="131" y="0"/>
                    <a:pt x="82" y="0"/>
                  </a:cubicBezTo>
                  <a:cubicBezTo>
                    <a:pt x="23" y="0"/>
                    <a:pt x="0" y="50"/>
                    <a:pt x="0" y="81"/>
                  </a:cubicBezTo>
                  <a:moveTo>
                    <a:pt x="23" y="76"/>
                  </a:moveTo>
                  <a:cubicBezTo>
                    <a:pt x="23" y="35"/>
                    <a:pt x="45" y="10"/>
                    <a:pt x="81" y="10"/>
                  </a:cubicBezTo>
                  <a:cubicBezTo>
                    <a:pt x="110" y="10"/>
                    <a:pt x="142" y="33"/>
                    <a:pt x="142" y="84"/>
                  </a:cubicBezTo>
                  <a:cubicBezTo>
                    <a:pt x="142" y="149"/>
                    <a:pt x="96" y="152"/>
                    <a:pt x="87" y="152"/>
                  </a:cubicBezTo>
                  <a:cubicBezTo>
                    <a:pt x="49" y="152"/>
                    <a:pt x="23" y="121"/>
                    <a:pt x="23" y="7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51" name="Freeform 20">
              <a:extLst>
                <a:ext uri="{FF2B5EF4-FFF2-40B4-BE49-F238E27FC236}">
                  <a16:creationId xmlns:a16="http://schemas.microsoft.com/office/drawing/2014/main" id="{4894922E-9BB1-42DC-B154-0D2FA6C2B83F}"/>
                </a:ext>
              </a:extLst>
            </p:cNvPr>
            <p:cNvSpPr>
              <a:spLocks/>
            </p:cNvSpPr>
            <p:nvPr userDrawn="1"/>
          </p:nvSpPr>
          <p:spPr bwMode="auto">
            <a:xfrm>
              <a:off x="4530" y="2464"/>
              <a:ext cx="62" cy="108"/>
            </a:xfrm>
            <a:custGeom>
              <a:avLst/>
              <a:gdLst>
                <a:gd name="T0" fmla="*/ 87 w 92"/>
                <a:gd name="T1" fmla="*/ 1 h 159"/>
                <a:gd name="T2" fmla="*/ 86 w 92"/>
                <a:gd name="T3" fmla="*/ 1 h 159"/>
                <a:gd name="T4" fmla="*/ 80 w 92"/>
                <a:gd name="T5" fmla="*/ 2 h 159"/>
                <a:gd name="T6" fmla="*/ 78 w 92"/>
                <a:gd name="T7" fmla="*/ 2 h 159"/>
                <a:gd name="T8" fmla="*/ 28 w 92"/>
                <a:gd name="T9" fmla="*/ 2 h 159"/>
                <a:gd name="T10" fmla="*/ 25 w 92"/>
                <a:gd name="T11" fmla="*/ 2 h 159"/>
                <a:gd name="T12" fmla="*/ 4 w 92"/>
                <a:gd name="T13" fmla="*/ 2 h 159"/>
                <a:gd name="T14" fmla="*/ 0 w 92"/>
                <a:gd name="T15" fmla="*/ 5 h 159"/>
                <a:gd name="T16" fmla="*/ 3 w 92"/>
                <a:gd name="T17" fmla="*/ 8 h 159"/>
                <a:gd name="T18" fmla="*/ 9 w 92"/>
                <a:gd name="T19" fmla="*/ 8 h 159"/>
                <a:gd name="T20" fmla="*/ 17 w 92"/>
                <a:gd name="T21" fmla="*/ 18 h 159"/>
                <a:gd name="T22" fmla="*/ 17 w 92"/>
                <a:gd name="T23" fmla="*/ 62 h 159"/>
                <a:gd name="T24" fmla="*/ 17 w 92"/>
                <a:gd name="T25" fmla="*/ 98 h 159"/>
                <a:gd name="T26" fmla="*/ 16 w 92"/>
                <a:gd name="T27" fmla="*/ 143 h 159"/>
                <a:gd name="T28" fmla="*/ 12 w 92"/>
                <a:gd name="T29" fmla="*/ 152 h 159"/>
                <a:gd name="T30" fmla="*/ 6 w 92"/>
                <a:gd name="T31" fmla="*/ 153 h 159"/>
                <a:gd name="T32" fmla="*/ 3 w 92"/>
                <a:gd name="T33" fmla="*/ 156 h 159"/>
                <a:gd name="T34" fmla="*/ 8 w 92"/>
                <a:gd name="T35" fmla="*/ 159 h 159"/>
                <a:gd name="T36" fmla="*/ 24 w 92"/>
                <a:gd name="T37" fmla="*/ 159 h 159"/>
                <a:gd name="T38" fmla="*/ 28 w 92"/>
                <a:gd name="T39" fmla="*/ 159 h 159"/>
                <a:gd name="T40" fmla="*/ 30 w 92"/>
                <a:gd name="T41" fmla="*/ 159 h 159"/>
                <a:gd name="T42" fmla="*/ 53 w 92"/>
                <a:gd name="T43" fmla="*/ 159 h 159"/>
                <a:gd name="T44" fmla="*/ 58 w 92"/>
                <a:gd name="T45" fmla="*/ 156 h 159"/>
                <a:gd name="T46" fmla="*/ 54 w 92"/>
                <a:gd name="T47" fmla="*/ 153 h 159"/>
                <a:gd name="T48" fmla="*/ 45 w 92"/>
                <a:gd name="T49" fmla="*/ 152 h 159"/>
                <a:gd name="T50" fmla="*/ 39 w 92"/>
                <a:gd name="T51" fmla="*/ 143 h 159"/>
                <a:gd name="T52" fmla="*/ 38 w 92"/>
                <a:gd name="T53" fmla="*/ 98 h 159"/>
                <a:gd name="T54" fmla="*/ 38 w 92"/>
                <a:gd name="T55" fmla="*/ 81 h 159"/>
                <a:gd name="T56" fmla="*/ 68 w 92"/>
                <a:gd name="T57" fmla="*/ 81 h 159"/>
                <a:gd name="T58" fmla="*/ 78 w 92"/>
                <a:gd name="T59" fmla="*/ 88 h 159"/>
                <a:gd name="T60" fmla="*/ 79 w 92"/>
                <a:gd name="T61" fmla="*/ 94 h 159"/>
                <a:gd name="T62" fmla="*/ 79 w 92"/>
                <a:gd name="T63" fmla="*/ 95 h 159"/>
                <a:gd name="T64" fmla="*/ 82 w 92"/>
                <a:gd name="T65" fmla="*/ 98 h 159"/>
                <a:gd name="T66" fmla="*/ 85 w 92"/>
                <a:gd name="T67" fmla="*/ 92 h 159"/>
                <a:gd name="T68" fmla="*/ 85 w 92"/>
                <a:gd name="T69" fmla="*/ 79 h 159"/>
                <a:gd name="T70" fmla="*/ 87 w 92"/>
                <a:gd name="T71" fmla="*/ 67 h 159"/>
                <a:gd name="T72" fmla="*/ 85 w 92"/>
                <a:gd name="T73" fmla="*/ 64 h 159"/>
                <a:gd name="T74" fmla="*/ 81 w 92"/>
                <a:gd name="T75" fmla="*/ 66 h 159"/>
                <a:gd name="T76" fmla="*/ 73 w 92"/>
                <a:gd name="T77" fmla="*/ 70 h 159"/>
                <a:gd name="T78" fmla="*/ 64 w 92"/>
                <a:gd name="T79" fmla="*/ 70 h 159"/>
                <a:gd name="T80" fmla="*/ 38 w 92"/>
                <a:gd name="T81" fmla="*/ 70 h 159"/>
                <a:gd name="T82" fmla="*/ 38 w 92"/>
                <a:gd name="T83" fmla="*/ 14 h 159"/>
                <a:gd name="T84" fmla="*/ 69 w 92"/>
                <a:gd name="T85" fmla="*/ 14 h 159"/>
                <a:gd name="T86" fmla="*/ 82 w 92"/>
                <a:gd name="T87" fmla="*/ 19 h 159"/>
                <a:gd name="T88" fmla="*/ 84 w 92"/>
                <a:gd name="T89" fmla="*/ 26 h 159"/>
                <a:gd name="T90" fmla="*/ 87 w 92"/>
                <a:gd name="T91" fmla="*/ 30 h 159"/>
                <a:gd name="T92" fmla="*/ 90 w 92"/>
                <a:gd name="T93" fmla="*/ 27 h 159"/>
                <a:gd name="T94" fmla="*/ 91 w 92"/>
                <a:gd name="T95" fmla="*/ 17 h 159"/>
                <a:gd name="T96" fmla="*/ 91 w 92"/>
                <a:gd name="T97" fmla="*/ 13 h 159"/>
                <a:gd name="T98" fmla="*/ 92 w 92"/>
                <a:gd name="T99" fmla="*/ 6 h 159"/>
                <a:gd name="T100" fmla="*/ 92 w 92"/>
                <a:gd name="T101" fmla="*/ 3 h 159"/>
                <a:gd name="T102" fmla="*/ 90 w 92"/>
                <a:gd name="T103" fmla="*/ 0 h 159"/>
                <a:gd name="T104" fmla="*/ 87 w 92"/>
                <a:gd name="T105" fmla="*/ 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2" h="159">
                  <a:moveTo>
                    <a:pt x="87" y="1"/>
                  </a:moveTo>
                  <a:cubicBezTo>
                    <a:pt x="86" y="1"/>
                    <a:pt x="86" y="1"/>
                    <a:pt x="86" y="1"/>
                  </a:cubicBezTo>
                  <a:cubicBezTo>
                    <a:pt x="80" y="2"/>
                    <a:pt x="80" y="2"/>
                    <a:pt x="80" y="2"/>
                  </a:cubicBezTo>
                  <a:cubicBezTo>
                    <a:pt x="78" y="2"/>
                    <a:pt x="78" y="2"/>
                    <a:pt x="78" y="2"/>
                  </a:cubicBezTo>
                  <a:cubicBezTo>
                    <a:pt x="78" y="2"/>
                    <a:pt x="28" y="2"/>
                    <a:pt x="28" y="2"/>
                  </a:cubicBezTo>
                  <a:cubicBezTo>
                    <a:pt x="25" y="2"/>
                    <a:pt x="25" y="2"/>
                    <a:pt x="25" y="2"/>
                  </a:cubicBezTo>
                  <a:cubicBezTo>
                    <a:pt x="4" y="2"/>
                    <a:pt x="4" y="2"/>
                    <a:pt x="4" y="2"/>
                  </a:cubicBezTo>
                  <a:cubicBezTo>
                    <a:pt x="3" y="2"/>
                    <a:pt x="0" y="2"/>
                    <a:pt x="0" y="5"/>
                  </a:cubicBezTo>
                  <a:cubicBezTo>
                    <a:pt x="0" y="6"/>
                    <a:pt x="1" y="8"/>
                    <a:pt x="3" y="8"/>
                  </a:cubicBezTo>
                  <a:cubicBezTo>
                    <a:pt x="9" y="8"/>
                    <a:pt x="9" y="8"/>
                    <a:pt x="9" y="8"/>
                  </a:cubicBezTo>
                  <a:cubicBezTo>
                    <a:pt x="15" y="9"/>
                    <a:pt x="17" y="12"/>
                    <a:pt x="17" y="18"/>
                  </a:cubicBezTo>
                  <a:cubicBezTo>
                    <a:pt x="17" y="18"/>
                    <a:pt x="17" y="62"/>
                    <a:pt x="17" y="62"/>
                  </a:cubicBezTo>
                  <a:cubicBezTo>
                    <a:pt x="17" y="98"/>
                    <a:pt x="17" y="98"/>
                    <a:pt x="17" y="98"/>
                  </a:cubicBezTo>
                  <a:cubicBezTo>
                    <a:pt x="17" y="118"/>
                    <a:pt x="17" y="134"/>
                    <a:pt x="16" y="143"/>
                  </a:cubicBezTo>
                  <a:cubicBezTo>
                    <a:pt x="16" y="149"/>
                    <a:pt x="15" y="152"/>
                    <a:pt x="12" y="152"/>
                  </a:cubicBezTo>
                  <a:cubicBezTo>
                    <a:pt x="12" y="152"/>
                    <a:pt x="6" y="153"/>
                    <a:pt x="6" y="153"/>
                  </a:cubicBezTo>
                  <a:cubicBezTo>
                    <a:pt x="4" y="153"/>
                    <a:pt x="3" y="155"/>
                    <a:pt x="3" y="156"/>
                  </a:cubicBezTo>
                  <a:cubicBezTo>
                    <a:pt x="3" y="159"/>
                    <a:pt x="6" y="159"/>
                    <a:pt x="8" y="159"/>
                  </a:cubicBezTo>
                  <a:cubicBezTo>
                    <a:pt x="24" y="159"/>
                    <a:pt x="24" y="159"/>
                    <a:pt x="24" y="159"/>
                  </a:cubicBezTo>
                  <a:cubicBezTo>
                    <a:pt x="28" y="159"/>
                    <a:pt x="28" y="159"/>
                    <a:pt x="28" y="159"/>
                  </a:cubicBezTo>
                  <a:cubicBezTo>
                    <a:pt x="30" y="159"/>
                    <a:pt x="30" y="159"/>
                    <a:pt x="30" y="159"/>
                  </a:cubicBezTo>
                  <a:cubicBezTo>
                    <a:pt x="53" y="159"/>
                    <a:pt x="53" y="159"/>
                    <a:pt x="53" y="159"/>
                  </a:cubicBezTo>
                  <a:cubicBezTo>
                    <a:pt x="57" y="159"/>
                    <a:pt x="58" y="157"/>
                    <a:pt x="58" y="156"/>
                  </a:cubicBezTo>
                  <a:cubicBezTo>
                    <a:pt x="58" y="155"/>
                    <a:pt x="57" y="153"/>
                    <a:pt x="54" y="153"/>
                  </a:cubicBezTo>
                  <a:cubicBezTo>
                    <a:pt x="45" y="152"/>
                    <a:pt x="45" y="152"/>
                    <a:pt x="45" y="152"/>
                  </a:cubicBezTo>
                  <a:cubicBezTo>
                    <a:pt x="41" y="152"/>
                    <a:pt x="39" y="149"/>
                    <a:pt x="39" y="143"/>
                  </a:cubicBezTo>
                  <a:cubicBezTo>
                    <a:pt x="38" y="134"/>
                    <a:pt x="38" y="118"/>
                    <a:pt x="38" y="98"/>
                  </a:cubicBezTo>
                  <a:cubicBezTo>
                    <a:pt x="38" y="81"/>
                    <a:pt x="38" y="81"/>
                    <a:pt x="38" y="81"/>
                  </a:cubicBezTo>
                  <a:cubicBezTo>
                    <a:pt x="45" y="81"/>
                    <a:pt x="64" y="81"/>
                    <a:pt x="68" y="81"/>
                  </a:cubicBezTo>
                  <a:cubicBezTo>
                    <a:pt x="74" y="82"/>
                    <a:pt x="77" y="85"/>
                    <a:pt x="78" y="88"/>
                  </a:cubicBezTo>
                  <a:cubicBezTo>
                    <a:pt x="79" y="94"/>
                    <a:pt x="79" y="94"/>
                    <a:pt x="79" y="94"/>
                  </a:cubicBezTo>
                  <a:cubicBezTo>
                    <a:pt x="79" y="95"/>
                    <a:pt x="79" y="95"/>
                    <a:pt x="79" y="95"/>
                  </a:cubicBezTo>
                  <a:cubicBezTo>
                    <a:pt x="79" y="97"/>
                    <a:pt x="80" y="98"/>
                    <a:pt x="82" y="98"/>
                  </a:cubicBezTo>
                  <a:cubicBezTo>
                    <a:pt x="85" y="98"/>
                    <a:pt x="85" y="94"/>
                    <a:pt x="85" y="92"/>
                  </a:cubicBezTo>
                  <a:cubicBezTo>
                    <a:pt x="85" y="79"/>
                    <a:pt x="85" y="79"/>
                    <a:pt x="85" y="79"/>
                  </a:cubicBezTo>
                  <a:cubicBezTo>
                    <a:pt x="87" y="67"/>
                    <a:pt x="87" y="67"/>
                    <a:pt x="87" y="67"/>
                  </a:cubicBezTo>
                  <a:cubicBezTo>
                    <a:pt x="87" y="64"/>
                    <a:pt x="85" y="64"/>
                    <a:pt x="85" y="64"/>
                  </a:cubicBezTo>
                  <a:cubicBezTo>
                    <a:pt x="83" y="64"/>
                    <a:pt x="82" y="65"/>
                    <a:pt x="81" y="66"/>
                  </a:cubicBezTo>
                  <a:cubicBezTo>
                    <a:pt x="80" y="69"/>
                    <a:pt x="78" y="69"/>
                    <a:pt x="73" y="70"/>
                  </a:cubicBezTo>
                  <a:cubicBezTo>
                    <a:pt x="64" y="70"/>
                    <a:pt x="64" y="70"/>
                    <a:pt x="64" y="70"/>
                  </a:cubicBezTo>
                  <a:cubicBezTo>
                    <a:pt x="38" y="70"/>
                    <a:pt x="38" y="70"/>
                    <a:pt x="38" y="70"/>
                  </a:cubicBezTo>
                  <a:cubicBezTo>
                    <a:pt x="38" y="14"/>
                    <a:pt x="38" y="14"/>
                    <a:pt x="38" y="14"/>
                  </a:cubicBezTo>
                  <a:cubicBezTo>
                    <a:pt x="38" y="13"/>
                    <a:pt x="69" y="14"/>
                    <a:pt x="69" y="14"/>
                  </a:cubicBezTo>
                  <a:cubicBezTo>
                    <a:pt x="77" y="14"/>
                    <a:pt x="81" y="17"/>
                    <a:pt x="82" y="19"/>
                  </a:cubicBezTo>
                  <a:cubicBezTo>
                    <a:pt x="82" y="19"/>
                    <a:pt x="84" y="26"/>
                    <a:pt x="84" y="26"/>
                  </a:cubicBezTo>
                  <a:cubicBezTo>
                    <a:pt x="84" y="30"/>
                    <a:pt x="86" y="30"/>
                    <a:pt x="87" y="30"/>
                  </a:cubicBezTo>
                  <a:cubicBezTo>
                    <a:pt x="88" y="30"/>
                    <a:pt x="89" y="30"/>
                    <a:pt x="90" y="27"/>
                  </a:cubicBezTo>
                  <a:cubicBezTo>
                    <a:pt x="90" y="27"/>
                    <a:pt x="91" y="17"/>
                    <a:pt x="91" y="17"/>
                  </a:cubicBezTo>
                  <a:cubicBezTo>
                    <a:pt x="91" y="13"/>
                    <a:pt x="91" y="13"/>
                    <a:pt x="91" y="13"/>
                  </a:cubicBezTo>
                  <a:cubicBezTo>
                    <a:pt x="92" y="6"/>
                    <a:pt x="92" y="6"/>
                    <a:pt x="92" y="6"/>
                  </a:cubicBezTo>
                  <a:cubicBezTo>
                    <a:pt x="92" y="3"/>
                    <a:pt x="92" y="3"/>
                    <a:pt x="92" y="3"/>
                  </a:cubicBezTo>
                  <a:cubicBezTo>
                    <a:pt x="92" y="1"/>
                    <a:pt x="91" y="0"/>
                    <a:pt x="90" y="0"/>
                  </a:cubicBezTo>
                  <a:lnTo>
                    <a:pt x="87"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52" name="Rectangle 21">
              <a:extLst>
                <a:ext uri="{FF2B5EF4-FFF2-40B4-BE49-F238E27FC236}">
                  <a16:creationId xmlns:a16="http://schemas.microsoft.com/office/drawing/2014/main" id="{8F0B02EF-6CD7-497A-8416-9203D706EA20}"/>
                </a:ext>
              </a:extLst>
            </p:cNvPr>
            <p:cNvSpPr>
              <a:spLocks noChangeArrowheads="1"/>
            </p:cNvSpPr>
            <p:nvPr userDrawn="1"/>
          </p:nvSpPr>
          <p:spPr bwMode="auto">
            <a:xfrm>
              <a:off x="3108" y="2653"/>
              <a:ext cx="1477" cy="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53" name="Freeform 22">
              <a:extLst>
                <a:ext uri="{FF2B5EF4-FFF2-40B4-BE49-F238E27FC236}">
                  <a16:creationId xmlns:a16="http://schemas.microsoft.com/office/drawing/2014/main" id="{FFFE5A6E-BE44-427B-A63B-1348792C903B}"/>
                </a:ext>
              </a:extLst>
            </p:cNvPr>
            <p:cNvSpPr>
              <a:spLocks/>
            </p:cNvSpPr>
            <p:nvPr userDrawn="1"/>
          </p:nvSpPr>
          <p:spPr bwMode="auto">
            <a:xfrm>
              <a:off x="3091" y="2736"/>
              <a:ext cx="222" cy="168"/>
            </a:xfrm>
            <a:custGeom>
              <a:avLst/>
              <a:gdLst>
                <a:gd name="T0" fmla="*/ 245 w 327"/>
                <a:gd name="T1" fmla="*/ 8 h 247"/>
                <a:gd name="T2" fmla="*/ 159 w 327"/>
                <a:gd name="T3" fmla="*/ 186 h 247"/>
                <a:gd name="T4" fmla="*/ 74 w 327"/>
                <a:gd name="T5" fmla="*/ 10 h 247"/>
                <a:gd name="T6" fmla="*/ 65 w 327"/>
                <a:gd name="T7" fmla="*/ 0 h 247"/>
                <a:gd name="T8" fmla="*/ 59 w 327"/>
                <a:gd name="T9" fmla="*/ 8 h 247"/>
                <a:gd name="T10" fmla="*/ 27 w 327"/>
                <a:gd name="T11" fmla="*/ 214 h 247"/>
                <a:gd name="T12" fmla="*/ 15 w 327"/>
                <a:gd name="T13" fmla="*/ 238 h 247"/>
                <a:gd name="T14" fmla="*/ 6 w 327"/>
                <a:gd name="T15" fmla="*/ 239 h 247"/>
                <a:gd name="T16" fmla="*/ 0 w 327"/>
                <a:gd name="T17" fmla="*/ 242 h 247"/>
                <a:gd name="T18" fmla="*/ 6 w 327"/>
                <a:gd name="T19" fmla="*/ 247 h 247"/>
                <a:gd name="T20" fmla="*/ 26 w 327"/>
                <a:gd name="T21" fmla="*/ 246 h 247"/>
                <a:gd name="T22" fmla="*/ 38 w 327"/>
                <a:gd name="T23" fmla="*/ 246 h 247"/>
                <a:gd name="T24" fmla="*/ 48 w 327"/>
                <a:gd name="T25" fmla="*/ 246 h 247"/>
                <a:gd name="T26" fmla="*/ 71 w 327"/>
                <a:gd name="T27" fmla="*/ 247 h 247"/>
                <a:gd name="T28" fmla="*/ 79 w 327"/>
                <a:gd name="T29" fmla="*/ 242 h 247"/>
                <a:gd name="T30" fmla="*/ 74 w 327"/>
                <a:gd name="T31" fmla="*/ 239 h 247"/>
                <a:gd name="T32" fmla="*/ 61 w 327"/>
                <a:gd name="T33" fmla="*/ 238 h 247"/>
                <a:gd name="T34" fmla="*/ 52 w 327"/>
                <a:gd name="T35" fmla="*/ 228 h 247"/>
                <a:gd name="T36" fmla="*/ 53 w 327"/>
                <a:gd name="T37" fmla="*/ 214 h 247"/>
                <a:gd name="T38" fmla="*/ 69 w 327"/>
                <a:gd name="T39" fmla="*/ 90 h 247"/>
                <a:gd name="T40" fmla="*/ 84 w 327"/>
                <a:gd name="T41" fmla="*/ 121 h 247"/>
                <a:gd name="T42" fmla="*/ 102 w 327"/>
                <a:gd name="T43" fmla="*/ 158 h 247"/>
                <a:gd name="T44" fmla="*/ 138 w 327"/>
                <a:gd name="T45" fmla="*/ 230 h 247"/>
                <a:gd name="T46" fmla="*/ 139 w 327"/>
                <a:gd name="T47" fmla="*/ 232 h 247"/>
                <a:gd name="T48" fmla="*/ 150 w 327"/>
                <a:gd name="T49" fmla="*/ 246 h 247"/>
                <a:gd name="T50" fmla="*/ 162 w 327"/>
                <a:gd name="T51" fmla="*/ 228 h 247"/>
                <a:gd name="T52" fmla="*/ 231 w 327"/>
                <a:gd name="T53" fmla="*/ 85 h 247"/>
                <a:gd name="T54" fmla="*/ 250 w 327"/>
                <a:gd name="T55" fmla="*/ 223 h 247"/>
                <a:gd name="T56" fmla="*/ 250 w 327"/>
                <a:gd name="T57" fmla="*/ 230 h 247"/>
                <a:gd name="T58" fmla="*/ 248 w 327"/>
                <a:gd name="T59" fmla="*/ 236 h 247"/>
                <a:gd name="T60" fmla="*/ 244 w 327"/>
                <a:gd name="T61" fmla="*/ 240 h 247"/>
                <a:gd name="T62" fmla="*/ 254 w 327"/>
                <a:gd name="T63" fmla="*/ 245 h 247"/>
                <a:gd name="T64" fmla="*/ 318 w 327"/>
                <a:gd name="T65" fmla="*/ 247 h 247"/>
                <a:gd name="T66" fmla="*/ 327 w 327"/>
                <a:gd name="T67" fmla="*/ 242 h 247"/>
                <a:gd name="T68" fmla="*/ 322 w 327"/>
                <a:gd name="T69" fmla="*/ 239 h 247"/>
                <a:gd name="T70" fmla="*/ 302 w 327"/>
                <a:gd name="T71" fmla="*/ 236 h 247"/>
                <a:gd name="T72" fmla="*/ 287 w 327"/>
                <a:gd name="T73" fmla="*/ 205 h 247"/>
                <a:gd name="T74" fmla="*/ 259 w 327"/>
                <a:gd name="T75" fmla="*/ 10 h 247"/>
                <a:gd name="T76" fmla="*/ 252 w 327"/>
                <a:gd name="T77" fmla="*/ 0 h 247"/>
                <a:gd name="T78" fmla="*/ 245 w 327"/>
                <a:gd name="T79" fmla="*/ 8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7" h="247">
                  <a:moveTo>
                    <a:pt x="245" y="8"/>
                  </a:moveTo>
                  <a:cubicBezTo>
                    <a:pt x="245" y="8"/>
                    <a:pt x="167" y="171"/>
                    <a:pt x="159" y="186"/>
                  </a:cubicBezTo>
                  <a:cubicBezTo>
                    <a:pt x="158" y="183"/>
                    <a:pt x="74" y="10"/>
                    <a:pt x="74" y="10"/>
                  </a:cubicBezTo>
                  <a:cubicBezTo>
                    <a:pt x="70" y="2"/>
                    <a:pt x="68" y="0"/>
                    <a:pt x="65" y="0"/>
                  </a:cubicBezTo>
                  <a:cubicBezTo>
                    <a:pt x="63" y="0"/>
                    <a:pt x="60" y="1"/>
                    <a:pt x="59" y="8"/>
                  </a:cubicBezTo>
                  <a:cubicBezTo>
                    <a:pt x="27" y="214"/>
                    <a:pt x="27" y="214"/>
                    <a:pt x="27" y="214"/>
                  </a:cubicBezTo>
                  <a:cubicBezTo>
                    <a:pt x="26" y="226"/>
                    <a:pt x="23" y="237"/>
                    <a:pt x="15" y="238"/>
                  </a:cubicBezTo>
                  <a:cubicBezTo>
                    <a:pt x="15" y="238"/>
                    <a:pt x="6" y="239"/>
                    <a:pt x="6" y="239"/>
                  </a:cubicBezTo>
                  <a:cubicBezTo>
                    <a:pt x="4" y="239"/>
                    <a:pt x="0" y="239"/>
                    <a:pt x="0" y="242"/>
                  </a:cubicBezTo>
                  <a:cubicBezTo>
                    <a:pt x="0" y="247"/>
                    <a:pt x="5" y="247"/>
                    <a:pt x="6" y="247"/>
                  </a:cubicBezTo>
                  <a:cubicBezTo>
                    <a:pt x="26" y="246"/>
                    <a:pt x="26" y="246"/>
                    <a:pt x="26" y="246"/>
                  </a:cubicBezTo>
                  <a:cubicBezTo>
                    <a:pt x="38" y="246"/>
                    <a:pt x="38" y="246"/>
                    <a:pt x="38" y="246"/>
                  </a:cubicBezTo>
                  <a:cubicBezTo>
                    <a:pt x="48" y="246"/>
                    <a:pt x="48" y="246"/>
                    <a:pt x="48" y="246"/>
                  </a:cubicBezTo>
                  <a:cubicBezTo>
                    <a:pt x="71" y="247"/>
                    <a:pt x="71" y="247"/>
                    <a:pt x="71" y="247"/>
                  </a:cubicBezTo>
                  <a:cubicBezTo>
                    <a:pt x="75" y="247"/>
                    <a:pt x="79" y="246"/>
                    <a:pt x="79" y="242"/>
                  </a:cubicBezTo>
                  <a:cubicBezTo>
                    <a:pt x="79" y="240"/>
                    <a:pt x="77" y="239"/>
                    <a:pt x="74" y="239"/>
                  </a:cubicBezTo>
                  <a:cubicBezTo>
                    <a:pt x="61" y="238"/>
                    <a:pt x="61" y="238"/>
                    <a:pt x="61" y="238"/>
                  </a:cubicBezTo>
                  <a:cubicBezTo>
                    <a:pt x="55" y="236"/>
                    <a:pt x="52" y="233"/>
                    <a:pt x="52" y="228"/>
                  </a:cubicBezTo>
                  <a:cubicBezTo>
                    <a:pt x="53" y="214"/>
                    <a:pt x="53" y="214"/>
                    <a:pt x="53" y="214"/>
                  </a:cubicBezTo>
                  <a:cubicBezTo>
                    <a:pt x="53" y="214"/>
                    <a:pt x="67" y="104"/>
                    <a:pt x="69" y="90"/>
                  </a:cubicBezTo>
                  <a:cubicBezTo>
                    <a:pt x="71" y="94"/>
                    <a:pt x="84" y="121"/>
                    <a:pt x="84" y="121"/>
                  </a:cubicBezTo>
                  <a:cubicBezTo>
                    <a:pt x="102" y="158"/>
                    <a:pt x="102" y="158"/>
                    <a:pt x="102" y="158"/>
                  </a:cubicBezTo>
                  <a:cubicBezTo>
                    <a:pt x="105" y="167"/>
                    <a:pt x="130" y="215"/>
                    <a:pt x="138" y="230"/>
                  </a:cubicBezTo>
                  <a:cubicBezTo>
                    <a:pt x="139" y="232"/>
                    <a:pt x="139" y="232"/>
                    <a:pt x="139" y="232"/>
                  </a:cubicBezTo>
                  <a:cubicBezTo>
                    <a:pt x="144" y="241"/>
                    <a:pt x="147" y="246"/>
                    <a:pt x="150" y="246"/>
                  </a:cubicBezTo>
                  <a:cubicBezTo>
                    <a:pt x="153" y="246"/>
                    <a:pt x="155" y="243"/>
                    <a:pt x="162" y="228"/>
                  </a:cubicBezTo>
                  <a:cubicBezTo>
                    <a:pt x="162" y="228"/>
                    <a:pt x="231" y="85"/>
                    <a:pt x="231" y="85"/>
                  </a:cubicBezTo>
                  <a:cubicBezTo>
                    <a:pt x="231" y="86"/>
                    <a:pt x="250" y="223"/>
                    <a:pt x="250" y="223"/>
                  </a:cubicBezTo>
                  <a:cubicBezTo>
                    <a:pt x="250" y="226"/>
                    <a:pt x="250" y="228"/>
                    <a:pt x="250" y="230"/>
                  </a:cubicBezTo>
                  <a:cubicBezTo>
                    <a:pt x="250" y="234"/>
                    <a:pt x="249" y="236"/>
                    <a:pt x="248" y="236"/>
                  </a:cubicBezTo>
                  <a:cubicBezTo>
                    <a:pt x="246" y="237"/>
                    <a:pt x="244" y="238"/>
                    <a:pt x="244" y="240"/>
                  </a:cubicBezTo>
                  <a:cubicBezTo>
                    <a:pt x="244" y="243"/>
                    <a:pt x="248" y="244"/>
                    <a:pt x="254" y="245"/>
                  </a:cubicBezTo>
                  <a:cubicBezTo>
                    <a:pt x="267" y="246"/>
                    <a:pt x="310" y="247"/>
                    <a:pt x="318" y="247"/>
                  </a:cubicBezTo>
                  <a:cubicBezTo>
                    <a:pt x="324" y="247"/>
                    <a:pt x="327" y="245"/>
                    <a:pt x="327" y="242"/>
                  </a:cubicBezTo>
                  <a:cubicBezTo>
                    <a:pt x="327" y="239"/>
                    <a:pt x="323" y="239"/>
                    <a:pt x="322" y="239"/>
                  </a:cubicBezTo>
                  <a:cubicBezTo>
                    <a:pt x="317" y="239"/>
                    <a:pt x="311" y="239"/>
                    <a:pt x="302" y="236"/>
                  </a:cubicBezTo>
                  <a:cubicBezTo>
                    <a:pt x="293" y="233"/>
                    <a:pt x="290" y="224"/>
                    <a:pt x="287" y="205"/>
                  </a:cubicBezTo>
                  <a:cubicBezTo>
                    <a:pt x="259" y="10"/>
                    <a:pt x="259" y="10"/>
                    <a:pt x="259" y="10"/>
                  </a:cubicBezTo>
                  <a:cubicBezTo>
                    <a:pt x="258" y="3"/>
                    <a:pt x="256" y="0"/>
                    <a:pt x="252" y="0"/>
                  </a:cubicBezTo>
                  <a:cubicBezTo>
                    <a:pt x="249" y="0"/>
                    <a:pt x="247" y="3"/>
                    <a:pt x="245" y="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54" name="Freeform 23">
              <a:extLst>
                <a:ext uri="{FF2B5EF4-FFF2-40B4-BE49-F238E27FC236}">
                  <a16:creationId xmlns:a16="http://schemas.microsoft.com/office/drawing/2014/main" id="{A9D95AD4-51FD-4BC1-A944-5D9801DF8EF8}"/>
                </a:ext>
              </a:extLst>
            </p:cNvPr>
            <p:cNvSpPr>
              <a:spLocks/>
            </p:cNvSpPr>
            <p:nvPr userDrawn="1"/>
          </p:nvSpPr>
          <p:spPr bwMode="auto">
            <a:xfrm>
              <a:off x="3324" y="2739"/>
              <a:ext cx="109" cy="165"/>
            </a:xfrm>
            <a:custGeom>
              <a:avLst/>
              <a:gdLst>
                <a:gd name="T0" fmla="*/ 147 w 161"/>
                <a:gd name="T1" fmla="*/ 1 h 243"/>
                <a:gd name="T2" fmla="*/ 146 w 161"/>
                <a:gd name="T3" fmla="*/ 1 h 243"/>
                <a:gd name="T4" fmla="*/ 132 w 161"/>
                <a:gd name="T5" fmla="*/ 3 h 243"/>
                <a:gd name="T6" fmla="*/ 53 w 161"/>
                <a:gd name="T7" fmla="*/ 3 h 243"/>
                <a:gd name="T8" fmla="*/ 37 w 161"/>
                <a:gd name="T9" fmla="*/ 3 h 243"/>
                <a:gd name="T10" fmla="*/ 33 w 161"/>
                <a:gd name="T11" fmla="*/ 3 h 243"/>
                <a:gd name="T12" fmla="*/ 8 w 161"/>
                <a:gd name="T13" fmla="*/ 2 h 243"/>
                <a:gd name="T14" fmla="*/ 0 w 161"/>
                <a:gd name="T15" fmla="*/ 6 h 243"/>
                <a:gd name="T16" fmla="*/ 6 w 161"/>
                <a:gd name="T17" fmla="*/ 10 h 243"/>
                <a:gd name="T18" fmla="*/ 18 w 161"/>
                <a:gd name="T19" fmla="*/ 11 h 243"/>
                <a:gd name="T20" fmla="*/ 31 w 161"/>
                <a:gd name="T21" fmla="*/ 28 h 243"/>
                <a:gd name="T22" fmla="*/ 32 w 161"/>
                <a:gd name="T23" fmla="*/ 95 h 243"/>
                <a:gd name="T24" fmla="*/ 32 w 161"/>
                <a:gd name="T25" fmla="*/ 150 h 243"/>
                <a:gd name="T26" fmla="*/ 30 w 161"/>
                <a:gd name="T27" fmla="*/ 217 h 243"/>
                <a:gd name="T28" fmla="*/ 22 w 161"/>
                <a:gd name="T29" fmla="*/ 234 h 243"/>
                <a:gd name="T30" fmla="*/ 11 w 161"/>
                <a:gd name="T31" fmla="*/ 235 h 243"/>
                <a:gd name="T32" fmla="*/ 5 w 161"/>
                <a:gd name="T33" fmla="*/ 239 h 243"/>
                <a:gd name="T34" fmla="*/ 12 w 161"/>
                <a:gd name="T35" fmla="*/ 243 h 243"/>
                <a:gd name="T36" fmla="*/ 34 w 161"/>
                <a:gd name="T37" fmla="*/ 242 h 243"/>
                <a:gd name="T38" fmla="*/ 52 w 161"/>
                <a:gd name="T39" fmla="*/ 242 h 243"/>
                <a:gd name="T40" fmla="*/ 84 w 161"/>
                <a:gd name="T41" fmla="*/ 243 h 243"/>
                <a:gd name="T42" fmla="*/ 94 w 161"/>
                <a:gd name="T43" fmla="*/ 243 h 243"/>
                <a:gd name="T44" fmla="*/ 139 w 161"/>
                <a:gd name="T45" fmla="*/ 243 h 243"/>
                <a:gd name="T46" fmla="*/ 157 w 161"/>
                <a:gd name="T47" fmla="*/ 235 h 243"/>
                <a:gd name="T48" fmla="*/ 161 w 161"/>
                <a:gd name="T49" fmla="*/ 199 h 243"/>
                <a:gd name="T50" fmla="*/ 158 w 161"/>
                <a:gd name="T51" fmla="*/ 193 h 243"/>
                <a:gd name="T52" fmla="*/ 153 w 161"/>
                <a:gd name="T53" fmla="*/ 198 h 243"/>
                <a:gd name="T54" fmla="*/ 140 w 161"/>
                <a:gd name="T55" fmla="*/ 221 h 243"/>
                <a:gd name="T56" fmla="*/ 110 w 161"/>
                <a:gd name="T57" fmla="*/ 225 h 243"/>
                <a:gd name="T58" fmla="*/ 73 w 161"/>
                <a:gd name="T59" fmla="*/ 199 h 243"/>
                <a:gd name="T60" fmla="*/ 73 w 161"/>
                <a:gd name="T61" fmla="*/ 163 h 243"/>
                <a:gd name="T62" fmla="*/ 73 w 161"/>
                <a:gd name="T63" fmla="*/ 150 h 243"/>
                <a:gd name="T64" fmla="*/ 73 w 161"/>
                <a:gd name="T65" fmla="*/ 125 h 243"/>
                <a:gd name="T66" fmla="*/ 74 w 161"/>
                <a:gd name="T67" fmla="*/ 123 h 243"/>
                <a:gd name="T68" fmla="*/ 119 w 161"/>
                <a:gd name="T69" fmla="*/ 124 h 243"/>
                <a:gd name="T70" fmla="*/ 136 w 161"/>
                <a:gd name="T71" fmla="*/ 136 h 243"/>
                <a:gd name="T72" fmla="*/ 137 w 161"/>
                <a:gd name="T73" fmla="*/ 144 h 243"/>
                <a:gd name="T74" fmla="*/ 137 w 161"/>
                <a:gd name="T75" fmla="*/ 147 h 243"/>
                <a:gd name="T76" fmla="*/ 141 w 161"/>
                <a:gd name="T77" fmla="*/ 150 h 243"/>
                <a:gd name="T78" fmla="*/ 145 w 161"/>
                <a:gd name="T79" fmla="*/ 144 h 243"/>
                <a:gd name="T80" fmla="*/ 145 w 161"/>
                <a:gd name="T81" fmla="*/ 134 h 243"/>
                <a:gd name="T82" fmla="*/ 146 w 161"/>
                <a:gd name="T83" fmla="*/ 123 h 243"/>
                <a:gd name="T84" fmla="*/ 148 w 161"/>
                <a:gd name="T85" fmla="*/ 103 h 243"/>
                <a:gd name="T86" fmla="*/ 148 w 161"/>
                <a:gd name="T87" fmla="*/ 99 h 243"/>
                <a:gd name="T88" fmla="*/ 145 w 161"/>
                <a:gd name="T89" fmla="*/ 96 h 243"/>
                <a:gd name="T90" fmla="*/ 140 w 161"/>
                <a:gd name="T91" fmla="*/ 100 h 243"/>
                <a:gd name="T92" fmla="*/ 125 w 161"/>
                <a:gd name="T93" fmla="*/ 105 h 243"/>
                <a:gd name="T94" fmla="*/ 75 w 161"/>
                <a:gd name="T95" fmla="*/ 106 h 243"/>
                <a:gd name="T96" fmla="*/ 73 w 161"/>
                <a:gd name="T97" fmla="*/ 103 h 243"/>
                <a:gd name="T98" fmla="*/ 73 w 161"/>
                <a:gd name="T99" fmla="*/ 23 h 243"/>
                <a:gd name="T100" fmla="*/ 75 w 161"/>
                <a:gd name="T101" fmla="*/ 21 h 243"/>
                <a:gd name="T102" fmla="*/ 119 w 161"/>
                <a:gd name="T103" fmla="*/ 22 h 243"/>
                <a:gd name="T104" fmla="*/ 140 w 161"/>
                <a:gd name="T105" fmla="*/ 33 h 243"/>
                <a:gd name="T106" fmla="*/ 142 w 161"/>
                <a:gd name="T107" fmla="*/ 44 h 243"/>
                <a:gd name="T108" fmla="*/ 145 w 161"/>
                <a:gd name="T109" fmla="*/ 49 h 243"/>
                <a:gd name="T110" fmla="*/ 149 w 161"/>
                <a:gd name="T111" fmla="*/ 45 h 243"/>
                <a:gd name="T112" fmla="*/ 150 w 161"/>
                <a:gd name="T113" fmla="*/ 31 h 243"/>
                <a:gd name="T114" fmla="*/ 151 w 161"/>
                <a:gd name="T115" fmla="*/ 24 h 243"/>
                <a:gd name="T116" fmla="*/ 153 w 161"/>
                <a:gd name="T117" fmla="*/ 7 h 243"/>
                <a:gd name="T118" fmla="*/ 153 w 161"/>
                <a:gd name="T119" fmla="*/ 4 h 243"/>
                <a:gd name="T120" fmla="*/ 151 w 161"/>
                <a:gd name="T121" fmla="*/ 0 h 243"/>
                <a:gd name="T122" fmla="*/ 147 w 161"/>
                <a:gd name="T123" fmla="*/ 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1" h="243">
                  <a:moveTo>
                    <a:pt x="147" y="1"/>
                  </a:moveTo>
                  <a:cubicBezTo>
                    <a:pt x="146" y="1"/>
                    <a:pt x="146" y="1"/>
                    <a:pt x="146" y="1"/>
                  </a:cubicBezTo>
                  <a:cubicBezTo>
                    <a:pt x="132" y="3"/>
                    <a:pt x="132" y="3"/>
                    <a:pt x="132" y="3"/>
                  </a:cubicBezTo>
                  <a:cubicBezTo>
                    <a:pt x="127" y="3"/>
                    <a:pt x="75" y="3"/>
                    <a:pt x="53" y="3"/>
                  </a:cubicBezTo>
                  <a:cubicBezTo>
                    <a:pt x="37" y="3"/>
                    <a:pt x="37" y="3"/>
                    <a:pt x="37" y="3"/>
                  </a:cubicBezTo>
                  <a:cubicBezTo>
                    <a:pt x="33" y="3"/>
                    <a:pt x="33" y="3"/>
                    <a:pt x="33" y="3"/>
                  </a:cubicBezTo>
                  <a:cubicBezTo>
                    <a:pt x="33" y="3"/>
                    <a:pt x="8" y="2"/>
                    <a:pt x="8" y="2"/>
                  </a:cubicBezTo>
                  <a:cubicBezTo>
                    <a:pt x="4" y="2"/>
                    <a:pt x="0" y="3"/>
                    <a:pt x="0" y="6"/>
                  </a:cubicBezTo>
                  <a:cubicBezTo>
                    <a:pt x="0" y="10"/>
                    <a:pt x="4" y="10"/>
                    <a:pt x="6" y="10"/>
                  </a:cubicBezTo>
                  <a:cubicBezTo>
                    <a:pt x="18" y="11"/>
                    <a:pt x="18" y="11"/>
                    <a:pt x="18" y="11"/>
                  </a:cubicBezTo>
                  <a:cubicBezTo>
                    <a:pt x="29" y="13"/>
                    <a:pt x="31" y="18"/>
                    <a:pt x="31" y="28"/>
                  </a:cubicBezTo>
                  <a:cubicBezTo>
                    <a:pt x="32" y="38"/>
                    <a:pt x="32" y="47"/>
                    <a:pt x="32" y="95"/>
                  </a:cubicBezTo>
                  <a:cubicBezTo>
                    <a:pt x="32" y="150"/>
                    <a:pt x="32" y="150"/>
                    <a:pt x="32" y="150"/>
                  </a:cubicBezTo>
                  <a:cubicBezTo>
                    <a:pt x="32" y="179"/>
                    <a:pt x="32" y="204"/>
                    <a:pt x="30" y="217"/>
                  </a:cubicBezTo>
                  <a:cubicBezTo>
                    <a:pt x="29" y="228"/>
                    <a:pt x="27" y="233"/>
                    <a:pt x="22" y="234"/>
                  </a:cubicBezTo>
                  <a:cubicBezTo>
                    <a:pt x="11" y="235"/>
                    <a:pt x="11" y="235"/>
                    <a:pt x="11" y="235"/>
                  </a:cubicBezTo>
                  <a:cubicBezTo>
                    <a:pt x="8" y="235"/>
                    <a:pt x="5" y="236"/>
                    <a:pt x="5" y="239"/>
                  </a:cubicBezTo>
                  <a:cubicBezTo>
                    <a:pt x="5" y="241"/>
                    <a:pt x="7" y="243"/>
                    <a:pt x="12" y="243"/>
                  </a:cubicBezTo>
                  <a:cubicBezTo>
                    <a:pt x="34" y="242"/>
                    <a:pt x="34" y="242"/>
                    <a:pt x="34" y="242"/>
                  </a:cubicBezTo>
                  <a:cubicBezTo>
                    <a:pt x="52" y="242"/>
                    <a:pt x="52" y="242"/>
                    <a:pt x="52" y="242"/>
                  </a:cubicBezTo>
                  <a:cubicBezTo>
                    <a:pt x="84" y="243"/>
                    <a:pt x="84" y="243"/>
                    <a:pt x="84" y="243"/>
                  </a:cubicBezTo>
                  <a:cubicBezTo>
                    <a:pt x="94" y="243"/>
                    <a:pt x="94" y="243"/>
                    <a:pt x="94" y="243"/>
                  </a:cubicBezTo>
                  <a:cubicBezTo>
                    <a:pt x="139" y="243"/>
                    <a:pt x="139" y="243"/>
                    <a:pt x="139" y="243"/>
                  </a:cubicBezTo>
                  <a:cubicBezTo>
                    <a:pt x="151" y="243"/>
                    <a:pt x="154" y="243"/>
                    <a:pt x="157" y="235"/>
                  </a:cubicBezTo>
                  <a:cubicBezTo>
                    <a:pt x="158" y="228"/>
                    <a:pt x="161" y="207"/>
                    <a:pt x="161" y="199"/>
                  </a:cubicBezTo>
                  <a:cubicBezTo>
                    <a:pt x="161" y="196"/>
                    <a:pt x="161" y="193"/>
                    <a:pt x="158" y="193"/>
                  </a:cubicBezTo>
                  <a:cubicBezTo>
                    <a:pt x="155" y="193"/>
                    <a:pt x="154" y="195"/>
                    <a:pt x="153" y="198"/>
                  </a:cubicBezTo>
                  <a:cubicBezTo>
                    <a:pt x="151" y="211"/>
                    <a:pt x="147" y="218"/>
                    <a:pt x="140" y="221"/>
                  </a:cubicBezTo>
                  <a:cubicBezTo>
                    <a:pt x="132" y="225"/>
                    <a:pt x="118" y="225"/>
                    <a:pt x="110" y="225"/>
                  </a:cubicBezTo>
                  <a:cubicBezTo>
                    <a:pt x="78" y="225"/>
                    <a:pt x="74" y="220"/>
                    <a:pt x="73" y="199"/>
                  </a:cubicBezTo>
                  <a:cubicBezTo>
                    <a:pt x="73" y="163"/>
                    <a:pt x="73" y="163"/>
                    <a:pt x="73" y="163"/>
                  </a:cubicBezTo>
                  <a:cubicBezTo>
                    <a:pt x="73" y="150"/>
                    <a:pt x="73" y="150"/>
                    <a:pt x="73" y="150"/>
                  </a:cubicBezTo>
                  <a:cubicBezTo>
                    <a:pt x="73" y="125"/>
                    <a:pt x="73" y="125"/>
                    <a:pt x="73" y="125"/>
                  </a:cubicBezTo>
                  <a:cubicBezTo>
                    <a:pt x="73" y="123"/>
                    <a:pt x="74" y="123"/>
                    <a:pt x="74" y="123"/>
                  </a:cubicBezTo>
                  <a:cubicBezTo>
                    <a:pt x="81" y="123"/>
                    <a:pt x="113" y="123"/>
                    <a:pt x="119" y="124"/>
                  </a:cubicBezTo>
                  <a:cubicBezTo>
                    <a:pt x="129" y="125"/>
                    <a:pt x="134" y="129"/>
                    <a:pt x="136" y="136"/>
                  </a:cubicBezTo>
                  <a:cubicBezTo>
                    <a:pt x="136" y="136"/>
                    <a:pt x="137" y="144"/>
                    <a:pt x="137" y="144"/>
                  </a:cubicBezTo>
                  <a:cubicBezTo>
                    <a:pt x="137" y="147"/>
                    <a:pt x="137" y="147"/>
                    <a:pt x="137" y="147"/>
                  </a:cubicBezTo>
                  <a:cubicBezTo>
                    <a:pt x="137" y="149"/>
                    <a:pt x="139" y="150"/>
                    <a:pt x="141" y="150"/>
                  </a:cubicBezTo>
                  <a:cubicBezTo>
                    <a:pt x="145" y="150"/>
                    <a:pt x="145" y="146"/>
                    <a:pt x="145" y="144"/>
                  </a:cubicBezTo>
                  <a:cubicBezTo>
                    <a:pt x="145" y="134"/>
                    <a:pt x="145" y="134"/>
                    <a:pt x="145" y="134"/>
                  </a:cubicBezTo>
                  <a:cubicBezTo>
                    <a:pt x="146" y="123"/>
                    <a:pt x="146" y="123"/>
                    <a:pt x="146" y="123"/>
                  </a:cubicBezTo>
                  <a:cubicBezTo>
                    <a:pt x="148" y="103"/>
                    <a:pt x="148" y="103"/>
                    <a:pt x="148" y="103"/>
                  </a:cubicBezTo>
                  <a:cubicBezTo>
                    <a:pt x="148" y="99"/>
                    <a:pt x="148" y="99"/>
                    <a:pt x="148" y="99"/>
                  </a:cubicBezTo>
                  <a:cubicBezTo>
                    <a:pt x="148" y="97"/>
                    <a:pt x="147" y="96"/>
                    <a:pt x="145" y="96"/>
                  </a:cubicBezTo>
                  <a:cubicBezTo>
                    <a:pt x="144" y="96"/>
                    <a:pt x="142" y="98"/>
                    <a:pt x="140" y="100"/>
                  </a:cubicBezTo>
                  <a:cubicBezTo>
                    <a:pt x="137" y="104"/>
                    <a:pt x="133" y="104"/>
                    <a:pt x="125" y="105"/>
                  </a:cubicBezTo>
                  <a:cubicBezTo>
                    <a:pt x="120" y="105"/>
                    <a:pt x="103" y="106"/>
                    <a:pt x="75" y="106"/>
                  </a:cubicBezTo>
                  <a:cubicBezTo>
                    <a:pt x="74" y="106"/>
                    <a:pt x="73" y="105"/>
                    <a:pt x="73" y="103"/>
                  </a:cubicBezTo>
                  <a:cubicBezTo>
                    <a:pt x="73" y="23"/>
                    <a:pt x="73" y="23"/>
                    <a:pt x="73" y="23"/>
                  </a:cubicBezTo>
                  <a:cubicBezTo>
                    <a:pt x="73" y="21"/>
                    <a:pt x="74" y="21"/>
                    <a:pt x="75" y="21"/>
                  </a:cubicBezTo>
                  <a:cubicBezTo>
                    <a:pt x="81" y="21"/>
                    <a:pt x="114" y="21"/>
                    <a:pt x="119" y="22"/>
                  </a:cubicBezTo>
                  <a:cubicBezTo>
                    <a:pt x="135" y="24"/>
                    <a:pt x="138" y="28"/>
                    <a:pt x="140" y="33"/>
                  </a:cubicBezTo>
                  <a:cubicBezTo>
                    <a:pt x="142" y="37"/>
                    <a:pt x="142" y="43"/>
                    <a:pt x="142" y="44"/>
                  </a:cubicBezTo>
                  <a:cubicBezTo>
                    <a:pt x="142" y="46"/>
                    <a:pt x="142" y="49"/>
                    <a:pt x="145" y="49"/>
                  </a:cubicBezTo>
                  <a:cubicBezTo>
                    <a:pt x="148" y="49"/>
                    <a:pt x="149" y="46"/>
                    <a:pt x="149" y="45"/>
                  </a:cubicBezTo>
                  <a:cubicBezTo>
                    <a:pt x="149" y="45"/>
                    <a:pt x="150" y="31"/>
                    <a:pt x="150" y="31"/>
                  </a:cubicBezTo>
                  <a:cubicBezTo>
                    <a:pt x="151" y="24"/>
                    <a:pt x="151" y="24"/>
                    <a:pt x="151" y="24"/>
                  </a:cubicBezTo>
                  <a:cubicBezTo>
                    <a:pt x="151" y="24"/>
                    <a:pt x="153" y="7"/>
                    <a:pt x="153" y="7"/>
                  </a:cubicBezTo>
                  <a:cubicBezTo>
                    <a:pt x="153" y="4"/>
                    <a:pt x="153" y="4"/>
                    <a:pt x="153" y="4"/>
                  </a:cubicBezTo>
                  <a:cubicBezTo>
                    <a:pt x="153" y="3"/>
                    <a:pt x="153" y="0"/>
                    <a:pt x="151" y="0"/>
                  </a:cubicBezTo>
                  <a:lnTo>
                    <a:pt x="147"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55" name="Freeform 24">
              <a:extLst>
                <a:ext uri="{FF2B5EF4-FFF2-40B4-BE49-F238E27FC236}">
                  <a16:creationId xmlns:a16="http://schemas.microsoft.com/office/drawing/2014/main" id="{A85240E6-E7EA-467F-8D5D-FC29EAEC5B0D}"/>
                </a:ext>
              </a:extLst>
            </p:cNvPr>
            <p:cNvSpPr>
              <a:spLocks/>
            </p:cNvSpPr>
            <p:nvPr userDrawn="1"/>
          </p:nvSpPr>
          <p:spPr bwMode="auto">
            <a:xfrm>
              <a:off x="3460" y="2740"/>
              <a:ext cx="114" cy="164"/>
            </a:xfrm>
            <a:custGeom>
              <a:avLst/>
              <a:gdLst>
                <a:gd name="T0" fmla="*/ 68 w 167"/>
                <a:gd name="T1" fmla="*/ 1 h 241"/>
                <a:gd name="T2" fmla="*/ 51 w 167"/>
                <a:gd name="T3" fmla="*/ 1 h 241"/>
                <a:gd name="T4" fmla="*/ 35 w 167"/>
                <a:gd name="T5" fmla="*/ 1 h 241"/>
                <a:gd name="T6" fmla="*/ 8 w 167"/>
                <a:gd name="T7" fmla="*/ 0 h 241"/>
                <a:gd name="T8" fmla="*/ 0 w 167"/>
                <a:gd name="T9" fmla="*/ 4 h 241"/>
                <a:gd name="T10" fmla="*/ 7 w 167"/>
                <a:gd name="T11" fmla="*/ 8 h 241"/>
                <a:gd name="T12" fmla="*/ 17 w 167"/>
                <a:gd name="T13" fmla="*/ 9 h 241"/>
                <a:gd name="T14" fmla="*/ 30 w 167"/>
                <a:gd name="T15" fmla="*/ 26 h 241"/>
                <a:gd name="T16" fmla="*/ 30 w 167"/>
                <a:gd name="T17" fmla="*/ 93 h 241"/>
                <a:gd name="T18" fmla="*/ 30 w 167"/>
                <a:gd name="T19" fmla="*/ 148 h 241"/>
                <a:gd name="T20" fmla="*/ 29 w 167"/>
                <a:gd name="T21" fmla="*/ 215 h 241"/>
                <a:gd name="T22" fmla="*/ 20 w 167"/>
                <a:gd name="T23" fmla="*/ 232 h 241"/>
                <a:gd name="T24" fmla="*/ 9 w 167"/>
                <a:gd name="T25" fmla="*/ 233 h 241"/>
                <a:gd name="T26" fmla="*/ 3 w 167"/>
                <a:gd name="T27" fmla="*/ 237 h 241"/>
                <a:gd name="T28" fmla="*/ 10 w 167"/>
                <a:gd name="T29" fmla="*/ 240 h 241"/>
                <a:gd name="T30" fmla="*/ 32 w 167"/>
                <a:gd name="T31" fmla="*/ 240 h 241"/>
                <a:gd name="T32" fmla="*/ 50 w 167"/>
                <a:gd name="T33" fmla="*/ 240 h 241"/>
                <a:gd name="T34" fmla="*/ 99 w 167"/>
                <a:gd name="T35" fmla="*/ 241 h 241"/>
                <a:gd name="T36" fmla="*/ 142 w 167"/>
                <a:gd name="T37" fmla="*/ 241 h 241"/>
                <a:gd name="T38" fmla="*/ 162 w 167"/>
                <a:gd name="T39" fmla="*/ 232 h 241"/>
                <a:gd name="T40" fmla="*/ 167 w 167"/>
                <a:gd name="T41" fmla="*/ 196 h 241"/>
                <a:gd name="T42" fmla="*/ 164 w 167"/>
                <a:gd name="T43" fmla="*/ 190 h 241"/>
                <a:gd name="T44" fmla="*/ 160 w 167"/>
                <a:gd name="T45" fmla="*/ 195 h 241"/>
                <a:gd name="T46" fmla="*/ 152 w 167"/>
                <a:gd name="T47" fmla="*/ 214 h 241"/>
                <a:gd name="T48" fmla="*/ 115 w 167"/>
                <a:gd name="T49" fmla="*/ 222 h 241"/>
                <a:gd name="T50" fmla="*/ 78 w 167"/>
                <a:gd name="T51" fmla="*/ 216 h 241"/>
                <a:gd name="T52" fmla="*/ 71 w 167"/>
                <a:gd name="T53" fmla="*/ 148 h 241"/>
                <a:gd name="T54" fmla="*/ 71 w 167"/>
                <a:gd name="T55" fmla="*/ 93 h 241"/>
                <a:gd name="T56" fmla="*/ 72 w 167"/>
                <a:gd name="T57" fmla="*/ 26 h 241"/>
                <a:gd name="T58" fmla="*/ 83 w 167"/>
                <a:gd name="T59" fmla="*/ 9 h 241"/>
                <a:gd name="T60" fmla="*/ 95 w 167"/>
                <a:gd name="T61" fmla="*/ 8 h 241"/>
                <a:gd name="T62" fmla="*/ 102 w 167"/>
                <a:gd name="T63" fmla="*/ 4 h 241"/>
                <a:gd name="T64" fmla="*/ 94 w 167"/>
                <a:gd name="T65" fmla="*/ 0 h 241"/>
                <a:gd name="T66" fmla="*/ 68 w 167"/>
                <a:gd name="T67" fmla="*/ 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7" h="241">
                  <a:moveTo>
                    <a:pt x="68" y="1"/>
                  </a:moveTo>
                  <a:cubicBezTo>
                    <a:pt x="51" y="1"/>
                    <a:pt x="51" y="1"/>
                    <a:pt x="51" y="1"/>
                  </a:cubicBezTo>
                  <a:cubicBezTo>
                    <a:pt x="35" y="1"/>
                    <a:pt x="35" y="1"/>
                    <a:pt x="35" y="1"/>
                  </a:cubicBezTo>
                  <a:cubicBezTo>
                    <a:pt x="8" y="0"/>
                    <a:pt x="8" y="0"/>
                    <a:pt x="8" y="0"/>
                  </a:cubicBezTo>
                  <a:cubicBezTo>
                    <a:pt x="4" y="0"/>
                    <a:pt x="0" y="1"/>
                    <a:pt x="0" y="4"/>
                  </a:cubicBezTo>
                  <a:cubicBezTo>
                    <a:pt x="0" y="8"/>
                    <a:pt x="5" y="8"/>
                    <a:pt x="7" y="8"/>
                  </a:cubicBezTo>
                  <a:cubicBezTo>
                    <a:pt x="17" y="9"/>
                    <a:pt x="17" y="9"/>
                    <a:pt x="17" y="9"/>
                  </a:cubicBezTo>
                  <a:cubicBezTo>
                    <a:pt x="27" y="11"/>
                    <a:pt x="29" y="16"/>
                    <a:pt x="30" y="26"/>
                  </a:cubicBezTo>
                  <a:cubicBezTo>
                    <a:pt x="30" y="36"/>
                    <a:pt x="30" y="45"/>
                    <a:pt x="30" y="93"/>
                  </a:cubicBezTo>
                  <a:cubicBezTo>
                    <a:pt x="30" y="148"/>
                    <a:pt x="30" y="148"/>
                    <a:pt x="30" y="148"/>
                  </a:cubicBezTo>
                  <a:cubicBezTo>
                    <a:pt x="30" y="177"/>
                    <a:pt x="30" y="202"/>
                    <a:pt x="29" y="215"/>
                  </a:cubicBezTo>
                  <a:cubicBezTo>
                    <a:pt x="27" y="226"/>
                    <a:pt x="26" y="231"/>
                    <a:pt x="20" y="232"/>
                  </a:cubicBezTo>
                  <a:cubicBezTo>
                    <a:pt x="20" y="232"/>
                    <a:pt x="9" y="233"/>
                    <a:pt x="9" y="233"/>
                  </a:cubicBezTo>
                  <a:cubicBezTo>
                    <a:pt x="7" y="233"/>
                    <a:pt x="3" y="234"/>
                    <a:pt x="3" y="237"/>
                  </a:cubicBezTo>
                  <a:cubicBezTo>
                    <a:pt x="3" y="240"/>
                    <a:pt x="9" y="240"/>
                    <a:pt x="10" y="240"/>
                  </a:cubicBezTo>
                  <a:cubicBezTo>
                    <a:pt x="32" y="240"/>
                    <a:pt x="32" y="240"/>
                    <a:pt x="32" y="240"/>
                  </a:cubicBezTo>
                  <a:cubicBezTo>
                    <a:pt x="32" y="240"/>
                    <a:pt x="50" y="240"/>
                    <a:pt x="50" y="240"/>
                  </a:cubicBezTo>
                  <a:cubicBezTo>
                    <a:pt x="99" y="241"/>
                    <a:pt x="99" y="241"/>
                    <a:pt x="99" y="241"/>
                  </a:cubicBezTo>
                  <a:cubicBezTo>
                    <a:pt x="142" y="241"/>
                    <a:pt x="142" y="241"/>
                    <a:pt x="142" y="241"/>
                  </a:cubicBezTo>
                  <a:cubicBezTo>
                    <a:pt x="158" y="241"/>
                    <a:pt x="160" y="240"/>
                    <a:pt x="162" y="232"/>
                  </a:cubicBezTo>
                  <a:cubicBezTo>
                    <a:pt x="165" y="223"/>
                    <a:pt x="167" y="200"/>
                    <a:pt x="167" y="196"/>
                  </a:cubicBezTo>
                  <a:cubicBezTo>
                    <a:pt x="167" y="193"/>
                    <a:pt x="167" y="190"/>
                    <a:pt x="164" y="190"/>
                  </a:cubicBezTo>
                  <a:cubicBezTo>
                    <a:pt x="160" y="190"/>
                    <a:pt x="160" y="193"/>
                    <a:pt x="160" y="195"/>
                  </a:cubicBezTo>
                  <a:cubicBezTo>
                    <a:pt x="159" y="201"/>
                    <a:pt x="155" y="210"/>
                    <a:pt x="152" y="214"/>
                  </a:cubicBezTo>
                  <a:cubicBezTo>
                    <a:pt x="144" y="222"/>
                    <a:pt x="133" y="222"/>
                    <a:pt x="115" y="222"/>
                  </a:cubicBezTo>
                  <a:cubicBezTo>
                    <a:pt x="90" y="222"/>
                    <a:pt x="83" y="220"/>
                    <a:pt x="78" y="216"/>
                  </a:cubicBezTo>
                  <a:cubicBezTo>
                    <a:pt x="71" y="210"/>
                    <a:pt x="71" y="188"/>
                    <a:pt x="71" y="148"/>
                  </a:cubicBezTo>
                  <a:cubicBezTo>
                    <a:pt x="71" y="93"/>
                    <a:pt x="71" y="93"/>
                    <a:pt x="71" y="93"/>
                  </a:cubicBezTo>
                  <a:cubicBezTo>
                    <a:pt x="71" y="45"/>
                    <a:pt x="71" y="36"/>
                    <a:pt x="72" y="26"/>
                  </a:cubicBezTo>
                  <a:cubicBezTo>
                    <a:pt x="73" y="14"/>
                    <a:pt x="75" y="10"/>
                    <a:pt x="83" y="9"/>
                  </a:cubicBezTo>
                  <a:cubicBezTo>
                    <a:pt x="95" y="8"/>
                    <a:pt x="95" y="8"/>
                    <a:pt x="95" y="8"/>
                  </a:cubicBezTo>
                  <a:cubicBezTo>
                    <a:pt x="99" y="8"/>
                    <a:pt x="102" y="7"/>
                    <a:pt x="102" y="4"/>
                  </a:cubicBezTo>
                  <a:cubicBezTo>
                    <a:pt x="102" y="1"/>
                    <a:pt x="98" y="0"/>
                    <a:pt x="94" y="0"/>
                  </a:cubicBezTo>
                  <a:lnTo>
                    <a:pt x="68"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56" name="Freeform 25">
              <a:extLst>
                <a:ext uri="{FF2B5EF4-FFF2-40B4-BE49-F238E27FC236}">
                  <a16:creationId xmlns:a16="http://schemas.microsoft.com/office/drawing/2014/main" id="{5B1224C5-9D05-4DA3-9D8A-DD247B08EC06}"/>
                </a:ext>
              </a:extLst>
            </p:cNvPr>
            <p:cNvSpPr>
              <a:spLocks noEditPoints="1"/>
            </p:cNvSpPr>
            <p:nvPr userDrawn="1"/>
          </p:nvSpPr>
          <p:spPr bwMode="auto">
            <a:xfrm>
              <a:off x="3589" y="2740"/>
              <a:ext cx="124" cy="164"/>
            </a:xfrm>
            <a:custGeom>
              <a:avLst/>
              <a:gdLst>
                <a:gd name="T0" fmla="*/ 82 w 183"/>
                <a:gd name="T1" fmla="*/ 222 h 241"/>
                <a:gd name="T2" fmla="*/ 72 w 183"/>
                <a:gd name="T3" fmla="*/ 192 h 241"/>
                <a:gd name="T4" fmla="*/ 72 w 183"/>
                <a:gd name="T5" fmla="*/ 118 h 241"/>
                <a:gd name="T6" fmla="*/ 73 w 183"/>
                <a:gd name="T7" fmla="*/ 116 h 241"/>
                <a:gd name="T8" fmla="*/ 86 w 183"/>
                <a:gd name="T9" fmla="*/ 117 h 241"/>
                <a:gd name="T10" fmla="*/ 112 w 183"/>
                <a:gd name="T11" fmla="*/ 124 h 241"/>
                <a:gd name="T12" fmla="*/ 112 w 183"/>
                <a:gd name="T13" fmla="*/ 124 h 241"/>
                <a:gd name="T14" fmla="*/ 142 w 183"/>
                <a:gd name="T15" fmla="*/ 186 h 241"/>
                <a:gd name="T16" fmla="*/ 105 w 183"/>
                <a:gd name="T17" fmla="*/ 226 h 241"/>
                <a:gd name="T18" fmla="*/ 82 w 183"/>
                <a:gd name="T19" fmla="*/ 222 h 241"/>
                <a:gd name="T20" fmla="*/ 84 w 183"/>
                <a:gd name="T21" fmla="*/ 15 h 241"/>
                <a:gd name="T22" fmla="*/ 123 w 183"/>
                <a:gd name="T23" fmla="*/ 63 h 241"/>
                <a:gd name="T24" fmla="*/ 110 w 183"/>
                <a:gd name="T25" fmla="*/ 96 h 241"/>
                <a:gd name="T26" fmla="*/ 88 w 183"/>
                <a:gd name="T27" fmla="*/ 102 h 241"/>
                <a:gd name="T28" fmla="*/ 73 w 183"/>
                <a:gd name="T29" fmla="*/ 101 h 241"/>
                <a:gd name="T30" fmla="*/ 72 w 183"/>
                <a:gd name="T31" fmla="*/ 98 h 241"/>
                <a:gd name="T32" fmla="*/ 72 w 183"/>
                <a:gd name="T33" fmla="*/ 20 h 241"/>
                <a:gd name="T34" fmla="*/ 74 w 183"/>
                <a:gd name="T35" fmla="*/ 16 h 241"/>
                <a:gd name="T36" fmla="*/ 84 w 183"/>
                <a:gd name="T37" fmla="*/ 15 h 241"/>
                <a:gd name="T38" fmla="*/ 74 w 183"/>
                <a:gd name="T39" fmla="*/ 1 h 241"/>
                <a:gd name="T40" fmla="*/ 51 w 183"/>
                <a:gd name="T41" fmla="*/ 1 h 241"/>
                <a:gd name="T42" fmla="*/ 39 w 183"/>
                <a:gd name="T43" fmla="*/ 1 h 241"/>
                <a:gd name="T44" fmla="*/ 8 w 183"/>
                <a:gd name="T45" fmla="*/ 0 h 241"/>
                <a:gd name="T46" fmla="*/ 0 w 183"/>
                <a:gd name="T47" fmla="*/ 4 h 241"/>
                <a:gd name="T48" fmla="*/ 6 w 183"/>
                <a:gd name="T49" fmla="*/ 8 h 241"/>
                <a:gd name="T50" fmla="*/ 19 w 183"/>
                <a:gd name="T51" fmla="*/ 9 h 241"/>
                <a:gd name="T52" fmla="*/ 32 w 183"/>
                <a:gd name="T53" fmla="*/ 26 h 241"/>
                <a:gd name="T54" fmla="*/ 32 w 183"/>
                <a:gd name="T55" fmla="*/ 93 h 241"/>
                <a:gd name="T56" fmla="*/ 32 w 183"/>
                <a:gd name="T57" fmla="*/ 148 h 241"/>
                <a:gd name="T58" fmla="*/ 31 w 183"/>
                <a:gd name="T59" fmla="*/ 215 h 241"/>
                <a:gd name="T60" fmla="*/ 22 w 183"/>
                <a:gd name="T61" fmla="*/ 232 h 241"/>
                <a:gd name="T62" fmla="*/ 11 w 183"/>
                <a:gd name="T63" fmla="*/ 233 h 241"/>
                <a:gd name="T64" fmla="*/ 5 w 183"/>
                <a:gd name="T65" fmla="*/ 237 h 241"/>
                <a:gd name="T66" fmla="*/ 12 w 183"/>
                <a:gd name="T67" fmla="*/ 241 h 241"/>
                <a:gd name="T68" fmla="*/ 34 w 183"/>
                <a:gd name="T69" fmla="*/ 240 h 241"/>
                <a:gd name="T70" fmla="*/ 52 w 183"/>
                <a:gd name="T71" fmla="*/ 240 h 241"/>
                <a:gd name="T72" fmla="*/ 76 w 183"/>
                <a:gd name="T73" fmla="*/ 241 h 241"/>
                <a:gd name="T74" fmla="*/ 88 w 183"/>
                <a:gd name="T75" fmla="*/ 241 h 241"/>
                <a:gd name="T76" fmla="*/ 98 w 183"/>
                <a:gd name="T77" fmla="*/ 241 h 241"/>
                <a:gd name="T78" fmla="*/ 183 w 183"/>
                <a:gd name="T79" fmla="*/ 172 h 241"/>
                <a:gd name="T80" fmla="*/ 126 w 183"/>
                <a:gd name="T81" fmla="*/ 103 h 241"/>
                <a:gd name="T82" fmla="*/ 157 w 183"/>
                <a:gd name="T83" fmla="*/ 49 h 241"/>
                <a:gd name="T84" fmla="*/ 89 w 183"/>
                <a:gd name="T85" fmla="*/ 0 h 241"/>
                <a:gd name="T86" fmla="*/ 74 w 183"/>
                <a:gd name="T87" fmla="*/ 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3" h="241">
                  <a:moveTo>
                    <a:pt x="82" y="222"/>
                  </a:moveTo>
                  <a:cubicBezTo>
                    <a:pt x="72" y="218"/>
                    <a:pt x="72" y="213"/>
                    <a:pt x="72" y="192"/>
                  </a:cubicBezTo>
                  <a:cubicBezTo>
                    <a:pt x="72" y="118"/>
                    <a:pt x="72" y="118"/>
                    <a:pt x="72" y="118"/>
                  </a:cubicBezTo>
                  <a:cubicBezTo>
                    <a:pt x="72" y="116"/>
                    <a:pt x="72" y="116"/>
                    <a:pt x="73" y="116"/>
                  </a:cubicBezTo>
                  <a:cubicBezTo>
                    <a:pt x="86" y="117"/>
                    <a:pt x="86" y="117"/>
                    <a:pt x="86" y="117"/>
                  </a:cubicBezTo>
                  <a:cubicBezTo>
                    <a:pt x="98" y="117"/>
                    <a:pt x="105" y="119"/>
                    <a:pt x="112" y="124"/>
                  </a:cubicBezTo>
                  <a:cubicBezTo>
                    <a:pt x="112" y="124"/>
                    <a:pt x="112" y="124"/>
                    <a:pt x="112" y="124"/>
                  </a:cubicBezTo>
                  <a:cubicBezTo>
                    <a:pt x="139" y="143"/>
                    <a:pt x="142" y="174"/>
                    <a:pt x="142" y="186"/>
                  </a:cubicBezTo>
                  <a:cubicBezTo>
                    <a:pt x="142" y="224"/>
                    <a:pt x="111" y="226"/>
                    <a:pt x="105" y="226"/>
                  </a:cubicBezTo>
                  <a:cubicBezTo>
                    <a:pt x="98" y="226"/>
                    <a:pt x="91" y="225"/>
                    <a:pt x="82" y="222"/>
                  </a:cubicBezTo>
                  <a:moveTo>
                    <a:pt x="84" y="15"/>
                  </a:moveTo>
                  <a:cubicBezTo>
                    <a:pt x="112" y="15"/>
                    <a:pt x="123" y="44"/>
                    <a:pt x="123" y="63"/>
                  </a:cubicBezTo>
                  <a:cubicBezTo>
                    <a:pt x="123" y="78"/>
                    <a:pt x="118" y="89"/>
                    <a:pt x="110" y="96"/>
                  </a:cubicBezTo>
                  <a:cubicBezTo>
                    <a:pt x="105" y="101"/>
                    <a:pt x="97" y="102"/>
                    <a:pt x="88" y="102"/>
                  </a:cubicBezTo>
                  <a:cubicBezTo>
                    <a:pt x="73" y="101"/>
                    <a:pt x="73" y="101"/>
                    <a:pt x="73" y="101"/>
                  </a:cubicBezTo>
                  <a:cubicBezTo>
                    <a:pt x="72" y="101"/>
                    <a:pt x="72" y="100"/>
                    <a:pt x="72" y="98"/>
                  </a:cubicBezTo>
                  <a:cubicBezTo>
                    <a:pt x="72" y="20"/>
                    <a:pt x="72" y="20"/>
                    <a:pt x="72" y="20"/>
                  </a:cubicBezTo>
                  <a:cubicBezTo>
                    <a:pt x="72" y="17"/>
                    <a:pt x="72" y="16"/>
                    <a:pt x="74" y="16"/>
                  </a:cubicBezTo>
                  <a:cubicBezTo>
                    <a:pt x="74" y="16"/>
                    <a:pt x="84" y="15"/>
                    <a:pt x="84" y="15"/>
                  </a:cubicBezTo>
                  <a:moveTo>
                    <a:pt x="74" y="1"/>
                  </a:moveTo>
                  <a:cubicBezTo>
                    <a:pt x="51" y="1"/>
                    <a:pt x="51" y="1"/>
                    <a:pt x="51" y="1"/>
                  </a:cubicBezTo>
                  <a:cubicBezTo>
                    <a:pt x="39" y="1"/>
                    <a:pt x="39" y="1"/>
                    <a:pt x="39" y="1"/>
                  </a:cubicBezTo>
                  <a:cubicBezTo>
                    <a:pt x="8" y="0"/>
                    <a:pt x="8" y="0"/>
                    <a:pt x="8" y="0"/>
                  </a:cubicBezTo>
                  <a:cubicBezTo>
                    <a:pt x="4" y="0"/>
                    <a:pt x="0" y="1"/>
                    <a:pt x="0" y="4"/>
                  </a:cubicBezTo>
                  <a:cubicBezTo>
                    <a:pt x="0" y="8"/>
                    <a:pt x="4" y="8"/>
                    <a:pt x="6" y="8"/>
                  </a:cubicBezTo>
                  <a:cubicBezTo>
                    <a:pt x="19" y="9"/>
                    <a:pt x="19" y="9"/>
                    <a:pt x="19" y="9"/>
                  </a:cubicBezTo>
                  <a:cubicBezTo>
                    <a:pt x="29" y="11"/>
                    <a:pt x="31" y="16"/>
                    <a:pt x="32" y="26"/>
                  </a:cubicBezTo>
                  <a:cubicBezTo>
                    <a:pt x="32" y="36"/>
                    <a:pt x="32" y="45"/>
                    <a:pt x="32" y="93"/>
                  </a:cubicBezTo>
                  <a:cubicBezTo>
                    <a:pt x="32" y="148"/>
                    <a:pt x="32" y="148"/>
                    <a:pt x="32" y="148"/>
                  </a:cubicBezTo>
                  <a:cubicBezTo>
                    <a:pt x="32" y="177"/>
                    <a:pt x="32" y="202"/>
                    <a:pt x="31" y="215"/>
                  </a:cubicBezTo>
                  <a:cubicBezTo>
                    <a:pt x="29" y="224"/>
                    <a:pt x="28" y="231"/>
                    <a:pt x="22" y="232"/>
                  </a:cubicBezTo>
                  <a:cubicBezTo>
                    <a:pt x="22" y="232"/>
                    <a:pt x="11" y="233"/>
                    <a:pt x="11" y="233"/>
                  </a:cubicBezTo>
                  <a:cubicBezTo>
                    <a:pt x="8" y="233"/>
                    <a:pt x="5" y="234"/>
                    <a:pt x="5" y="237"/>
                  </a:cubicBezTo>
                  <a:cubicBezTo>
                    <a:pt x="5" y="241"/>
                    <a:pt x="10" y="241"/>
                    <a:pt x="12" y="241"/>
                  </a:cubicBezTo>
                  <a:cubicBezTo>
                    <a:pt x="34" y="240"/>
                    <a:pt x="34" y="240"/>
                    <a:pt x="34" y="240"/>
                  </a:cubicBezTo>
                  <a:cubicBezTo>
                    <a:pt x="34" y="240"/>
                    <a:pt x="52" y="240"/>
                    <a:pt x="52" y="240"/>
                  </a:cubicBezTo>
                  <a:cubicBezTo>
                    <a:pt x="76" y="241"/>
                    <a:pt x="76" y="241"/>
                    <a:pt x="76" y="241"/>
                  </a:cubicBezTo>
                  <a:cubicBezTo>
                    <a:pt x="76" y="241"/>
                    <a:pt x="88" y="241"/>
                    <a:pt x="88" y="241"/>
                  </a:cubicBezTo>
                  <a:cubicBezTo>
                    <a:pt x="98" y="241"/>
                    <a:pt x="98" y="241"/>
                    <a:pt x="98" y="241"/>
                  </a:cubicBezTo>
                  <a:cubicBezTo>
                    <a:pt x="156" y="241"/>
                    <a:pt x="183" y="206"/>
                    <a:pt x="183" y="172"/>
                  </a:cubicBezTo>
                  <a:cubicBezTo>
                    <a:pt x="183" y="136"/>
                    <a:pt x="154" y="113"/>
                    <a:pt x="126" y="103"/>
                  </a:cubicBezTo>
                  <a:cubicBezTo>
                    <a:pt x="145" y="88"/>
                    <a:pt x="157" y="73"/>
                    <a:pt x="157" y="49"/>
                  </a:cubicBezTo>
                  <a:cubicBezTo>
                    <a:pt x="157" y="37"/>
                    <a:pt x="152" y="0"/>
                    <a:pt x="89" y="0"/>
                  </a:cubicBezTo>
                  <a:lnTo>
                    <a:pt x="7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57" name="Freeform 26">
              <a:extLst>
                <a:ext uri="{FF2B5EF4-FFF2-40B4-BE49-F238E27FC236}">
                  <a16:creationId xmlns:a16="http://schemas.microsoft.com/office/drawing/2014/main" id="{C9B8D699-7174-463A-8FA0-E5F1B1CD0EE2}"/>
                </a:ext>
              </a:extLst>
            </p:cNvPr>
            <p:cNvSpPr>
              <a:spLocks noEditPoints="1"/>
            </p:cNvSpPr>
            <p:nvPr userDrawn="1"/>
          </p:nvSpPr>
          <p:spPr bwMode="auto">
            <a:xfrm>
              <a:off x="3734" y="2738"/>
              <a:ext cx="176" cy="169"/>
            </a:xfrm>
            <a:custGeom>
              <a:avLst/>
              <a:gdLst>
                <a:gd name="T0" fmla="*/ 45 w 259"/>
                <a:gd name="T1" fmla="*/ 115 h 249"/>
                <a:gd name="T2" fmla="*/ 121 w 259"/>
                <a:gd name="T3" fmla="*/ 17 h 249"/>
                <a:gd name="T4" fmla="*/ 213 w 259"/>
                <a:gd name="T5" fmla="*/ 130 h 249"/>
                <a:gd name="T6" fmla="*/ 141 w 259"/>
                <a:gd name="T7" fmla="*/ 232 h 249"/>
                <a:gd name="T8" fmla="*/ 45 w 259"/>
                <a:gd name="T9" fmla="*/ 115 h 249"/>
                <a:gd name="T10" fmla="*/ 0 w 259"/>
                <a:gd name="T11" fmla="*/ 125 h 249"/>
                <a:gd name="T12" fmla="*/ 127 w 259"/>
                <a:gd name="T13" fmla="*/ 249 h 249"/>
                <a:gd name="T14" fmla="*/ 259 w 259"/>
                <a:gd name="T15" fmla="*/ 119 h 249"/>
                <a:gd name="T16" fmla="*/ 131 w 259"/>
                <a:gd name="T17" fmla="*/ 0 h 249"/>
                <a:gd name="T18" fmla="*/ 0 w 259"/>
                <a:gd name="T19" fmla="*/ 125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9" h="249">
                  <a:moveTo>
                    <a:pt x="45" y="115"/>
                  </a:moveTo>
                  <a:cubicBezTo>
                    <a:pt x="45" y="29"/>
                    <a:pt x="93" y="17"/>
                    <a:pt x="121" y="17"/>
                  </a:cubicBezTo>
                  <a:cubicBezTo>
                    <a:pt x="175" y="17"/>
                    <a:pt x="213" y="64"/>
                    <a:pt x="213" y="130"/>
                  </a:cubicBezTo>
                  <a:cubicBezTo>
                    <a:pt x="213" y="222"/>
                    <a:pt x="162" y="232"/>
                    <a:pt x="141" y="232"/>
                  </a:cubicBezTo>
                  <a:cubicBezTo>
                    <a:pt x="84" y="232"/>
                    <a:pt x="45" y="184"/>
                    <a:pt x="45" y="115"/>
                  </a:cubicBezTo>
                  <a:moveTo>
                    <a:pt x="0" y="125"/>
                  </a:moveTo>
                  <a:cubicBezTo>
                    <a:pt x="0" y="184"/>
                    <a:pt x="40" y="249"/>
                    <a:pt x="127" y="249"/>
                  </a:cubicBezTo>
                  <a:cubicBezTo>
                    <a:pt x="205" y="249"/>
                    <a:pt x="259" y="195"/>
                    <a:pt x="259" y="119"/>
                  </a:cubicBezTo>
                  <a:cubicBezTo>
                    <a:pt x="259" y="46"/>
                    <a:pt x="210" y="0"/>
                    <a:pt x="131" y="0"/>
                  </a:cubicBezTo>
                  <a:cubicBezTo>
                    <a:pt x="41" y="0"/>
                    <a:pt x="0" y="65"/>
                    <a:pt x="0" y="12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58" name="Freeform 27">
              <a:extLst>
                <a:ext uri="{FF2B5EF4-FFF2-40B4-BE49-F238E27FC236}">
                  <a16:creationId xmlns:a16="http://schemas.microsoft.com/office/drawing/2014/main" id="{30768851-5318-4231-853F-76C3CDCD77FA}"/>
                </a:ext>
              </a:extLst>
            </p:cNvPr>
            <p:cNvSpPr>
              <a:spLocks/>
            </p:cNvSpPr>
            <p:nvPr userDrawn="1"/>
          </p:nvSpPr>
          <p:spPr bwMode="auto">
            <a:xfrm>
              <a:off x="3925" y="2740"/>
              <a:ext cx="172" cy="167"/>
            </a:xfrm>
            <a:custGeom>
              <a:avLst/>
              <a:gdLst>
                <a:gd name="T0" fmla="*/ 220 w 254"/>
                <a:gd name="T1" fmla="*/ 1 h 245"/>
                <a:gd name="T2" fmla="*/ 211 w 254"/>
                <a:gd name="T3" fmla="*/ 1 h 245"/>
                <a:gd name="T4" fmla="*/ 174 w 254"/>
                <a:gd name="T5" fmla="*/ 0 h 245"/>
                <a:gd name="T6" fmla="*/ 167 w 254"/>
                <a:gd name="T7" fmla="*/ 4 h 245"/>
                <a:gd name="T8" fmla="*/ 173 w 254"/>
                <a:gd name="T9" fmla="*/ 8 h 245"/>
                <a:gd name="T10" fmla="*/ 184 w 254"/>
                <a:gd name="T11" fmla="*/ 9 h 245"/>
                <a:gd name="T12" fmla="*/ 197 w 254"/>
                <a:gd name="T13" fmla="*/ 26 h 245"/>
                <a:gd name="T14" fmla="*/ 198 w 254"/>
                <a:gd name="T15" fmla="*/ 93 h 245"/>
                <a:gd name="T16" fmla="*/ 198 w 254"/>
                <a:gd name="T17" fmla="*/ 132 h 245"/>
                <a:gd name="T18" fmla="*/ 180 w 254"/>
                <a:gd name="T19" fmla="*/ 210 h 245"/>
                <a:gd name="T20" fmla="*/ 137 w 254"/>
                <a:gd name="T21" fmla="*/ 227 h 245"/>
                <a:gd name="T22" fmla="*/ 98 w 254"/>
                <a:gd name="T23" fmla="*/ 214 h 245"/>
                <a:gd name="T24" fmla="*/ 74 w 254"/>
                <a:gd name="T25" fmla="*/ 137 h 245"/>
                <a:gd name="T26" fmla="*/ 74 w 254"/>
                <a:gd name="T27" fmla="*/ 93 h 245"/>
                <a:gd name="T28" fmla="*/ 74 w 254"/>
                <a:gd name="T29" fmla="*/ 26 h 245"/>
                <a:gd name="T30" fmla="*/ 85 w 254"/>
                <a:gd name="T31" fmla="*/ 9 h 245"/>
                <a:gd name="T32" fmla="*/ 94 w 254"/>
                <a:gd name="T33" fmla="*/ 8 h 245"/>
                <a:gd name="T34" fmla="*/ 100 w 254"/>
                <a:gd name="T35" fmla="*/ 4 h 245"/>
                <a:gd name="T36" fmla="*/ 92 w 254"/>
                <a:gd name="T37" fmla="*/ 0 h 245"/>
                <a:gd name="T38" fmla="*/ 69 w 254"/>
                <a:gd name="T39" fmla="*/ 1 h 245"/>
                <a:gd name="T40" fmla="*/ 54 w 254"/>
                <a:gd name="T41" fmla="*/ 1 h 245"/>
                <a:gd name="T42" fmla="*/ 37 w 254"/>
                <a:gd name="T43" fmla="*/ 1 h 245"/>
                <a:gd name="T44" fmla="*/ 8 w 254"/>
                <a:gd name="T45" fmla="*/ 0 h 245"/>
                <a:gd name="T46" fmla="*/ 0 w 254"/>
                <a:gd name="T47" fmla="*/ 4 h 245"/>
                <a:gd name="T48" fmla="*/ 6 w 254"/>
                <a:gd name="T49" fmla="*/ 8 h 245"/>
                <a:gd name="T50" fmla="*/ 18 w 254"/>
                <a:gd name="T51" fmla="*/ 9 h 245"/>
                <a:gd name="T52" fmla="*/ 31 w 254"/>
                <a:gd name="T53" fmla="*/ 26 h 245"/>
                <a:gd name="T54" fmla="*/ 32 w 254"/>
                <a:gd name="T55" fmla="*/ 93 h 245"/>
                <a:gd name="T56" fmla="*/ 32 w 254"/>
                <a:gd name="T57" fmla="*/ 139 h 245"/>
                <a:gd name="T58" fmla="*/ 60 w 254"/>
                <a:gd name="T59" fmla="*/ 223 h 245"/>
                <a:gd name="T60" fmla="*/ 131 w 254"/>
                <a:gd name="T61" fmla="*/ 245 h 245"/>
                <a:gd name="T62" fmla="*/ 197 w 254"/>
                <a:gd name="T63" fmla="*/ 222 h 245"/>
                <a:gd name="T64" fmla="*/ 227 w 254"/>
                <a:gd name="T65" fmla="*/ 126 h 245"/>
                <a:gd name="T66" fmla="*/ 227 w 254"/>
                <a:gd name="T67" fmla="*/ 93 h 245"/>
                <a:gd name="T68" fmla="*/ 228 w 254"/>
                <a:gd name="T69" fmla="*/ 26 h 245"/>
                <a:gd name="T70" fmla="*/ 239 w 254"/>
                <a:gd name="T71" fmla="*/ 9 h 245"/>
                <a:gd name="T72" fmla="*/ 248 w 254"/>
                <a:gd name="T73" fmla="*/ 8 h 245"/>
                <a:gd name="T74" fmla="*/ 254 w 254"/>
                <a:gd name="T75" fmla="*/ 4 h 245"/>
                <a:gd name="T76" fmla="*/ 247 w 254"/>
                <a:gd name="T77" fmla="*/ 0 h 245"/>
                <a:gd name="T78" fmla="*/ 220 w 254"/>
                <a:gd name="T79" fmla="*/ 1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4" h="245">
                  <a:moveTo>
                    <a:pt x="220" y="1"/>
                  </a:moveTo>
                  <a:cubicBezTo>
                    <a:pt x="211" y="1"/>
                    <a:pt x="211" y="1"/>
                    <a:pt x="211" y="1"/>
                  </a:cubicBezTo>
                  <a:cubicBezTo>
                    <a:pt x="210" y="1"/>
                    <a:pt x="174" y="0"/>
                    <a:pt x="174" y="0"/>
                  </a:cubicBezTo>
                  <a:cubicBezTo>
                    <a:pt x="171" y="0"/>
                    <a:pt x="167" y="1"/>
                    <a:pt x="167" y="4"/>
                  </a:cubicBezTo>
                  <a:cubicBezTo>
                    <a:pt x="167" y="8"/>
                    <a:pt x="171" y="8"/>
                    <a:pt x="173" y="8"/>
                  </a:cubicBezTo>
                  <a:cubicBezTo>
                    <a:pt x="184" y="9"/>
                    <a:pt x="184" y="9"/>
                    <a:pt x="184" y="9"/>
                  </a:cubicBezTo>
                  <a:cubicBezTo>
                    <a:pt x="195" y="11"/>
                    <a:pt x="197" y="16"/>
                    <a:pt x="197" y="26"/>
                  </a:cubicBezTo>
                  <a:cubicBezTo>
                    <a:pt x="198" y="36"/>
                    <a:pt x="198" y="45"/>
                    <a:pt x="198" y="93"/>
                  </a:cubicBezTo>
                  <a:cubicBezTo>
                    <a:pt x="198" y="132"/>
                    <a:pt x="198" y="132"/>
                    <a:pt x="198" y="132"/>
                  </a:cubicBezTo>
                  <a:cubicBezTo>
                    <a:pt x="198" y="166"/>
                    <a:pt x="197" y="193"/>
                    <a:pt x="180" y="210"/>
                  </a:cubicBezTo>
                  <a:cubicBezTo>
                    <a:pt x="165" y="225"/>
                    <a:pt x="145" y="227"/>
                    <a:pt x="137" y="227"/>
                  </a:cubicBezTo>
                  <a:cubicBezTo>
                    <a:pt x="126" y="227"/>
                    <a:pt x="112" y="225"/>
                    <a:pt x="98" y="214"/>
                  </a:cubicBezTo>
                  <a:cubicBezTo>
                    <a:pt x="85" y="204"/>
                    <a:pt x="74" y="187"/>
                    <a:pt x="74" y="137"/>
                  </a:cubicBezTo>
                  <a:cubicBezTo>
                    <a:pt x="74" y="93"/>
                    <a:pt x="74" y="93"/>
                    <a:pt x="74" y="93"/>
                  </a:cubicBezTo>
                  <a:cubicBezTo>
                    <a:pt x="74" y="45"/>
                    <a:pt x="74" y="36"/>
                    <a:pt x="74" y="26"/>
                  </a:cubicBezTo>
                  <a:cubicBezTo>
                    <a:pt x="75" y="14"/>
                    <a:pt x="78" y="10"/>
                    <a:pt x="85" y="9"/>
                  </a:cubicBezTo>
                  <a:cubicBezTo>
                    <a:pt x="94" y="8"/>
                    <a:pt x="94" y="8"/>
                    <a:pt x="94" y="8"/>
                  </a:cubicBezTo>
                  <a:cubicBezTo>
                    <a:pt x="96" y="8"/>
                    <a:pt x="100" y="8"/>
                    <a:pt x="100" y="4"/>
                  </a:cubicBezTo>
                  <a:cubicBezTo>
                    <a:pt x="100" y="1"/>
                    <a:pt x="96" y="0"/>
                    <a:pt x="92" y="0"/>
                  </a:cubicBezTo>
                  <a:cubicBezTo>
                    <a:pt x="69" y="1"/>
                    <a:pt x="69" y="1"/>
                    <a:pt x="69" y="1"/>
                  </a:cubicBezTo>
                  <a:cubicBezTo>
                    <a:pt x="54" y="1"/>
                    <a:pt x="54" y="1"/>
                    <a:pt x="54" y="1"/>
                  </a:cubicBezTo>
                  <a:cubicBezTo>
                    <a:pt x="37" y="1"/>
                    <a:pt x="37" y="1"/>
                    <a:pt x="37" y="1"/>
                  </a:cubicBezTo>
                  <a:cubicBezTo>
                    <a:pt x="8" y="0"/>
                    <a:pt x="8" y="0"/>
                    <a:pt x="8" y="0"/>
                  </a:cubicBezTo>
                  <a:cubicBezTo>
                    <a:pt x="4" y="0"/>
                    <a:pt x="0" y="1"/>
                    <a:pt x="0" y="4"/>
                  </a:cubicBezTo>
                  <a:cubicBezTo>
                    <a:pt x="0" y="8"/>
                    <a:pt x="4" y="8"/>
                    <a:pt x="6" y="8"/>
                  </a:cubicBezTo>
                  <a:cubicBezTo>
                    <a:pt x="18" y="9"/>
                    <a:pt x="18" y="9"/>
                    <a:pt x="18" y="9"/>
                  </a:cubicBezTo>
                  <a:cubicBezTo>
                    <a:pt x="28" y="11"/>
                    <a:pt x="31" y="16"/>
                    <a:pt x="31" y="26"/>
                  </a:cubicBezTo>
                  <a:cubicBezTo>
                    <a:pt x="32" y="36"/>
                    <a:pt x="32" y="45"/>
                    <a:pt x="32" y="93"/>
                  </a:cubicBezTo>
                  <a:cubicBezTo>
                    <a:pt x="32" y="139"/>
                    <a:pt x="32" y="139"/>
                    <a:pt x="32" y="139"/>
                  </a:cubicBezTo>
                  <a:cubicBezTo>
                    <a:pt x="32" y="179"/>
                    <a:pt x="41" y="206"/>
                    <a:pt x="60" y="223"/>
                  </a:cubicBezTo>
                  <a:cubicBezTo>
                    <a:pt x="84" y="245"/>
                    <a:pt x="117" y="245"/>
                    <a:pt x="131" y="245"/>
                  </a:cubicBezTo>
                  <a:cubicBezTo>
                    <a:pt x="149" y="245"/>
                    <a:pt x="173" y="242"/>
                    <a:pt x="197" y="222"/>
                  </a:cubicBezTo>
                  <a:cubicBezTo>
                    <a:pt x="223" y="199"/>
                    <a:pt x="227" y="163"/>
                    <a:pt x="227" y="126"/>
                  </a:cubicBezTo>
                  <a:cubicBezTo>
                    <a:pt x="227" y="93"/>
                    <a:pt x="227" y="93"/>
                    <a:pt x="227" y="93"/>
                  </a:cubicBezTo>
                  <a:cubicBezTo>
                    <a:pt x="227" y="45"/>
                    <a:pt x="227" y="36"/>
                    <a:pt x="228" y="26"/>
                  </a:cubicBezTo>
                  <a:cubicBezTo>
                    <a:pt x="228" y="14"/>
                    <a:pt x="231" y="10"/>
                    <a:pt x="239" y="9"/>
                  </a:cubicBezTo>
                  <a:cubicBezTo>
                    <a:pt x="239" y="9"/>
                    <a:pt x="248" y="8"/>
                    <a:pt x="248" y="8"/>
                  </a:cubicBezTo>
                  <a:cubicBezTo>
                    <a:pt x="251" y="8"/>
                    <a:pt x="254" y="7"/>
                    <a:pt x="254" y="4"/>
                  </a:cubicBezTo>
                  <a:cubicBezTo>
                    <a:pt x="254" y="1"/>
                    <a:pt x="250" y="0"/>
                    <a:pt x="247" y="0"/>
                  </a:cubicBezTo>
                  <a:lnTo>
                    <a:pt x="22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59" name="Freeform 28">
              <a:extLst>
                <a:ext uri="{FF2B5EF4-FFF2-40B4-BE49-F238E27FC236}">
                  <a16:creationId xmlns:a16="http://schemas.microsoft.com/office/drawing/2014/main" id="{76B467BB-EC25-4D2C-BCA4-8EEBD39994A3}"/>
                </a:ext>
              </a:extLst>
            </p:cNvPr>
            <p:cNvSpPr>
              <a:spLocks noEditPoints="1"/>
            </p:cNvSpPr>
            <p:nvPr userDrawn="1"/>
          </p:nvSpPr>
          <p:spPr bwMode="auto">
            <a:xfrm>
              <a:off x="4116" y="2740"/>
              <a:ext cx="170" cy="164"/>
            </a:xfrm>
            <a:custGeom>
              <a:avLst/>
              <a:gdLst>
                <a:gd name="T0" fmla="*/ 73 w 251"/>
                <a:gd name="T1" fmla="*/ 123 h 241"/>
                <a:gd name="T2" fmla="*/ 71 w 251"/>
                <a:gd name="T3" fmla="*/ 118 h 241"/>
                <a:gd name="T4" fmla="*/ 71 w 251"/>
                <a:gd name="T5" fmla="*/ 22 h 241"/>
                <a:gd name="T6" fmla="*/ 73 w 251"/>
                <a:gd name="T7" fmla="*/ 18 h 241"/>
                <a:gd name="T8" fmla="*/ 90 w 251"/>
                <a:gd name="T9" fmla="*/ 17 h 241"/>
                <a:gd name="T10" fmla="*/ 137 w 251"/>
                <a:gd name="T11" fmla="*/ 74 h 241"/>
                <a:gd name="T12" fmla="*/ 119 w 251"/>
                <a:gd name="T13" fmla="*/ 120 h 241"/>
                <a:gd name="T14" fmla="*/ 97 w 251"/>
                <a:gd name="T15" fmla="*/ 126 h 241"/>
                <a:gd name="T16" fmla="*/ 73 w 251"/>
                <a:gd name="T17" fmla="*/ 123 h 241"/>
                <a:gd name="T18" fmla="*/ 74 w 251"/>
                <a:gd name="T19" fmla="*/ 1 h 241"/>
                <a:gd name="T20" fmla="*/ 51 w 251"/>
                <a:gd name="T21" fmla="*/ 1 h 241"/>
                <a:gd name="T22" fmla="*/ 38 w 251"/>
                <a:gd name="T23" fmla="*/ 1 h 241"/>
                <a:gd name="T24" fmla="*/ 8 w 251"/>
                <a:gd name="T25" fmla="*/ 0 h 241"/>
                <a:gd name="T26" fmla="*/ 0 w 251"/>
                <a:gd name="T27" fmla="*/ 4 h 241"/>
                <a:gd name="T28" fmla="*/ 6 w 251"/>
                <a:gd name="T29" fmla="*/ 8 h 241"/>
                <a:gd name="T30" fmla="*/ 18 w 251"/>
                <a:gd name="T31" fmla="*/ 9 h 241"/>
                <a:gd name="T32" fmla="*/ 31 w 251"/>
                <a:gd name="T33" fmla="*/ 26 h 241"/>
                <a:gd name="T34" fmla="*/ 32 w 251"/>
                <a:gd name="T35" fmla="*/ 93 h 241"/>
                <a:gd name="T36" fmla="*/ 32 w 251"/>
                <a:gd name="T37" fmla="*/ 148 h 241"/>
                <a:gd name="T38" fmla="*/ 30 w 251"/>
                <a:gd name="T39" fmla="*/ 215 h 241"/>
                <a:gd name="T40" fmla="*/ 22 w 251"/>
                <a:gd name="T41" fmla="*/ 232 h 241"/>
                <a:gd name="T42" fmla="*/ 11 w 251"/>
                <a:gd name="T43" fmla="*/ 233 h 241"/>
                <a:gd name="T44" fmla="*/ 5 w 251"/>
                <a:gd name="T45" fmla="*/ 237 h 241"/>
                <a:gd name="T46" fmla="*/ 12 w 251"/>
                <a:gd name="T47" fmla="*/ 241 h 241"/>
                <a:gd name="T48" fmla="*/ 38 w 251"/>
                <a:gd name="T49" fmla="*/ 240 h 241"/>
                <a:gd name="T50" fmla="*/ 50 w 251"/>
                <a:gd name="T51" fmla="*/ 240 h 241"/>
                <a:gd name="T52" fmla="*/ 61 w 251"/>
                <a:gd name="T53" fmla="*/ 240 h 241"/>
                <a:gd name="T54" fmla="*/ 97 w 251"/>
                <a:gd name="T55" fmla="*/ 241 h 241"/>
                <a:gd name="T56" fmla="*/ 104 w 251"/>
                <a:gd name="T57" fmla="*/ 237 h 241"/>
                <a:gd name="T58" fmla="*/ 99 w 251"/>
                <a:gd name="T59" fmla="*/ 233 h 241"/>
                <a:gd name="T60" fmla="*/ 84 w 251"/>
                <a:gd name="T61" fmla="*/ 232 h 241"/>
                <a:gd name="T62" fmla="*/ 72 w 251"/>
                <a:gd name="T63" fmla="*/ 215 h 241"/>
                <a:gd name="T64" fmla="*/ 71 w 251"/>
                <a:gd name="T65" fmla="*/ 148 h 241"/>
                <a:gd name="T66" fmla="*/ 71 w 251"/>
                <a:gd name="T67" fmla="*/ 143 h 241"/>
                <a:gd name="T68" fmla="*/ 73 w 251"/>
                <a:gd name="T69" fmla="*/ 142 h 241"/>
                <a:gd name="T70" fmla="*/ 100 w 251"/>
                <a:gd name="T71" fmla="*/ 142 h 241"/>
                <a:gd name="T72" fmla="*/ 105 w 251"/>
                <a:gd name="T73" fmla="*/ 144 h 241"/>
                <a:gd name="T74" fmla="*/ 120 w 251"/>
                <a:gd name="T75" fmla="*/ 165 h 241"/>
                <a:gd name="T76" fmla="*/ 136 w 251"/>
                <a:gd name="T77" fmla="*/ 188 h 241"/>
                <a:gd name="T78" fmla="*/ 180 w 251"/>
                <a:gd name="T79" fmla="*/ 234 h 241"/>
                <a:gd name="T80" fmla="*/ 214 w 251"/>
                <a:gd name="T81" fmla="*/ 241 h 241"/>
                <a:gd name="T82" fmla="*/ 244 w 251"/>
                <a:gd name="T83" fmla="*/ 241 h 241"/>
                <a:gd name="T84" fmla="*/ 251 w 251"/>
                <a:gd name="T85" fmla="*/ 237 h 241"/>
                <a:gd name="T86" fmla="*/ 246 w 251"/>
                <a:gd name="T87" fmla="*/ 233 h 241"/>
                <a:gd name="T88" fmla="*/ 237 w 251"/>
                <a:gd name="T89" fmla="*/ 232 h 241"/>
                <a:gd name="T90" fmla="*/ 202 w 251"/>
                <a:gd name="T91" fmla="*/ 211 h 241"/>
                <a:gd name="T92" fmla="*/ 145 w 251"/>
                <a:gd name="T93" fmla="*/ 142 h 241"/>
                <a:gd name="T94" fmla="*/ 134 w 251"/>
                <a:gd name="T95" fmla="*/ 129 h 241"/>
                <a:gd name="T96" fmla="*/ 176 w 251"/>
                <a:gd name="T97" fmla="*/ 58 h 241"/>
                <a:gd name="T98" fmla="*/ 154 w 251"/>
                <a:gd name="T99" fmla="*/ 14 h 241"/>
                <a:gd name="T100" fmla="*/ 96 w 251"/>
                <a:gd name="T101" fmla="*/ 0 h 241"/>
                <a:gd name="T102" fmla="*/ 74 w 251"/>
                <a:gd name="T103" fmla="*/ 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1" h="241">
                  <a:moveTo>
                    <a:pt x="73" y="123"/>
                  </a:moveTo>
                  <a:cubicBezTo>
                    <a:pt x="71" y="122"/>
                    <a:pt x="71" y="121"/>
                    <a:pt x="71" y="118"/>
                  </a:cubicBezTo>
                  <a:cubicBezTo>
                    <a:pt x="71" y="22"/>
                    <a:pt x="71" y="22"/>
                    <a:pt x="71" y="22"/>
                  </a:cubicBezTo>
                  <a:cubicBezTo>
                    <a:pt x="71" y="19"/>
                    <a:pt x="71" y="19"/>
                    <a:pt x="73" y="18"/>
                  </a:cubicBezTo>
                  <a:cubicBezTo>
                    <a:pt x="76" y="17"/>
                    <a:pt x="81" y="17"/>
                    <a:pt x="90" y="17"/>
                  </a:cubicBezTo>
                  <a:cubicBezTo>
                    <a:pt x="107" y="17"/>
                    <a:pt x="137" y="29"/>
                    <a:pt x="137" y="74"/>
                  </a:cubicBezTo>
                  <a:cubicBezTo>
                    <a:pt x="137" y="103"/>
                    <a:pt x="126" y="115"/>
                    <a:pt x="119" y="120"/>
                  </a:cubicBezTo>
                  <a:cubicBezTo>
                    <a:pt x="113" y="124"/>
                    <a:pt x="109" y="126"/>
                    <a:pt x="97" y="126"/>
                  </a:cubicBezTo>
                  <a:cubicBezTo>
                    <a:pt x="88" y="126"/>
                    <a:pt x="79" y="125"/>
                    <a:pt x="73" y="123"/>
                  </a:cubicBezTo>
                  <a:moveTo>
                    <a:pt x="74" y="1"/>
                  </a:moveTo>
                  <a:cubicBezTo>
                    <a:pt x="51" y="1"/>
                    <a:pt x="51" y="1"/>
                    <a:pt x="51" y="1"/>
                  </a:cubicBezTo>
                  <a:cubicBezTo>
                    <a:pt x="38" y="1"/>
                    <a:pt x="38" y="1"/>
                    <a:pt x="38" y="1"/>
                  </a:cubicBezTo>
                  <a:cubicBezTo>
                    <a:pt x="8" y="0"/>
                    <a:pt x="8" y="0"/>
                    <a:pt x="8" y="0"/>
                  </a:cubicBezTo>
                  <a:cubicBezTo>
                    <a:pt x="4" y="0"/>
                    <a:pt x="0" y="1"/>
                    <a:pt x="0" y="4"/>
                  </a:cubicBezTo>
                  <a:cubicBezTo>
                    <a:pt x="0" y="8"/>
                    <a:pt x="4" y="8"/>
                    <a:pt x="6" y="8"/>
                  </a:cubicBezTo>
                  <a:cubicBezTo>
                    <a:pt x="18" y="9"/>
                    <a:pt x="18" y="9"/>
                    <a:pt x="18" y="9"/>
                  </a:cubicBezTo>
                  <a:cubicBezTo>
                    <a:pt x="29" y="11"/>
                    <a:pt x="31" y="16"/>
                    <a:pt x="31" y="26"/>
                  </a:cubicBezTo>
                  <a:cubicBezTo>
                    <a:pt x="32" y="36"/>
                    <a:pt x="32" y="45"/>
                    <a:pt x="32" y="93"/>
                  </a:cubicBezTo>
                  <a:cubicBezTo>
                    <a:pt x="32" y="148"/>
                    <a:pt x="32" y="148"/>
                    <a:pt x="32" y="148"/>
                  </a:cubicBezTo>
                  <a:cubicBezTo>
                    <a:pt x="32" y="177"/>
                    <a:pt x="32" y="202"/>
                    <a:pt x="30" y="215"/>
                  </a:cubicBezTo>
                  <a:cubicBezTo>
                    <a:pt x="29" y="224"/>
                    <a:pt x="28" y="231"/>
                    <a:pt x="22" y="232"/>
                  </a:cubicBezTo>
                  <a:cubicBezTo>
                    <a:pt x="11" y="233"/>
                    <a:pt x="11" y="233"/>
                    <a:pt x="11" y="233"/>
                  </a:cubicBezTo>
                  <a:cubicBezTo>
                    <a:pt x="8" y="233"/>
                    <a:pt x="5" y="234"/>
                    <a:pt x="5" y="237"/>
                  </a:cubicBezTo>
                  <a:cubicBezTo>
                    <a:pt x="5" y="241"/>
                    <a:pt x="10" y="241"/>
                    <a:pt x="12" y="241"/>
                  </a:cubicBezTo>
                  <a:cubicBezTo>
                    <a:pt x="38" y="240"/>
                    <a:pt x="38" y="240"/>
                    <a:pt x="38" y="240"/>
                  </a:cubicBezTo>
                  <a:cubicBezTo>
                    <a:pt x="50" y="240"/>
                    <a:pt x="50" y="240"/>
                    <a:pt x="50" y="240"/>
                  </a:cubicBezTo>
                  <a:cubicBezTo>
                    <a:pt x="61" y="240"/>
                    <a:pt x="61" y="240"/>
                    <a:pt x="61" y="240"/>
                  </a:cubicBezTo>
                  <a:cubicBezTo>
                    <a:pt x="97" y="241"/>
                    <a:pt x="97" y="241"/>
                    <a:pt x="97" y="241"/>
                  </a:cubicBezTo>
                  <a:cubicBezTo>
                    <a:pt x="99" y="241"/>
                    <a:pt x="104" y="241"/>
                    <a:pt x="104" y="237"/>
                  </a:cubicBezTo>
                  <a:cubicBezTo>
                    <a:pt x="104" y="236"/>
                    <a:pt x="103" y="233"/>
                    <a:pt x="99" y="233"/>
                  </a:cubicBezTo>
                  <a:cubicBezTo>
                    <a:pt x="84" y="232"/>
                    <a:pt x="84" y="232"/>
                    <a:pt x="84" y="232"/>
                  </a:cubicBezTo>
                  <a:cubicBezTo>
                    <a:pt x="76" y="231"/>
                    <a:pt x="73" y="225"/>
                    <a:pt x="72" y="215"/>
                  </a:cubicBezTo>
                  <a:cubicBezTo>
                    <a:pt x="71" y="202"/>
                    <a:pt x="71" y="177"/>
                    <a:pt x="71" y="148"/>
                  </a:cubicBezTo>
                  <a:cubicBezTo>
                    <a:pt x="71" y="143"/>
                    <a:pt x="71" y="143"/>
                    <a:pt x="71" y="143"/>
                  </a:cubicBezTo>
                  <a:cubicBezTo>
                    <a:pt x="71" y="142"/>
                    <a:pt x="71" y="142"/>
                    <a:pt x="73" y="142"/>
                  </a:cubicBezTo>
                  <a:cubicBezTo>
                    <a:pt x="100" y="142"/>
                    <a:pt x="100" y="142"/>
                    <a:pt x="100" y="142"/>
                  </a:cubicBezTo>
                  <a:cubicBezTo>
                    <a:pt x="102" y="142"/>
                    <a:pt x="104" y="143"/>
                    <a:pt x="105" y="144"/>
                  </a:cubicBezTo>
                  <a:cubicBezTo>
                    <a:pt x="105" y="144"/>
                    <a:pt x="120" y="165"/>
                    <a:pt x="120" y="165"/>
                  </a:cubicBezTo>
                  <a:cubicBezTo>
                    <a:pt x="136" y="188"/>
                    <a:pt x="136" y="188"/>
                    <a:pt x="136" y="188"/>
                  </a:cubicBezTo>
                  <a:cubicBezTo>
                    <a:pt x="155" y="213"/>
                    <a:pt x="166" y="227"/>
                    <a:pt x="180" y="234"/>
                  </a:cubicBezTo>
                  <a:cubicBezTo>
                    <a:pt x="188" y="239"/>
                    <a:pt x="197" y="241"/>
                    <a:pt x="214" y="241"/>
                  </a:cubicBezTo>
                  <a:cubicBezTo>
                    <a:pt x="244" y="241"/>
                    <a:pt x="244" y="241"/>
                    <a:pt x="244" y="241"/>
                  </a:cubicBezTo>
                  <a:cubicBezTo>
                    <a:pt x="246" y="241"/>
                    <a:pt x="251" y="241"/>
                    <a:pt x="251" y="237"/>
                  </a:cubicBezTo>
                  <a:cubicBezTo>
                    <a:pt x="251" y="236"/>
                    <a:pt x="250" y="233"/>
                    <a:pt x="246" y="233"/>
                  </a:cubicBezTo>
                  <a:cubicBezTo>
                    <a:pt x="237" y="232"/>
                    <a:pt x="237" y="232"/>
                    <a:pt x="237" y="232"/>
                  </a:cubicBezTo>
                  <a:cubicBezTo>
                    <a:pt x="232" y="231"/>
                    <a:pt x="220" y="229"/>
                    <a:pt x="202" y="211"/>
                  </a:cubicBezTo>
                  <a:cubicBezTo>
                    <a:pt x="186" y="194"/>
                    <a:pt x="168" y="171"/>
                    <a:pt x="145" y="142"/>
                  </a:cubicBezTo>
                  <a:cubicBezTo>
                    <a:pt x="145" y="142"/>
                    <a:pt x="135" y="130"/>
                    <a:pt x="134" y="129"/>
                  </a:cubicBezTo>
                  <a:cubicBezTo>
                    <a:pt x="163" y="105"/>
                    <a:pt x="176" y="84"/>
                    <a:pt x="176" y="58"/>
                  </a:cubicBezTo>
                  <a:cubicBezTo>
                    <a:pt x="176" y="35"/>
                    <a:pt x="162" y="19"/>
                    <a:pt x="154" y="14"/>
                  </a:cubicBezTo>
                  <a:cubicBezTo>
                    <a:pt x="136" y="2"/>
                    <a:pt x="115" y="0"/>
                    <a:pt x="96" y="0"/>
                  </a:cubicBezTo>
                  <a:lnTo>
                    <a:pt x="7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60" name="Freeform 29">
              <a:extLst>
                <a:ext uri="{FF2B5EF4-FFF2-40B4-BE49-F238E27FC236}">
                  <a16:creationId xmlns:a16="http://schemas.microsoft.com/office/drawing/2014/main" id="{755C1353-4105-459D-8005-34E7D71B46C8}"/>
                </a:ext>
              </a:extLst>
            </p:cNvPr>
            <p:cNvSpPr>
              <a:spLocks/>
            </p:cNvSpPr>
            <p:nvPr userDrawn="1"/>
          </p:nvSpPr>
          <p:spPr bwMode="auto">
            <a:xfrm>
              <a:off x="4290" y="2737"/>
              <a:ext cx="180" cy="169"/>
            </a:xfrm>
            <a:custGeom>
              <a:avLst/>
              <a:gdLst>
                <a:gd name="T0" fmla="*/ 31 w 266"/>
                <a:gd name="T1" fmla="*/ 12 h 249"/>
                <a:gd name="T2" fmla="*/ 29 w 266"/>
                <a:gd name="T3" fmla="*/ 198 h 249"/>
                <a:gd name="T4" fmla="*/ 19 w 266"/>
                <a:gd name="T5" fmla="*/ 237 h 249"/>
                <a:gd name="T6" fmla="*/ 5 w 266"/>
                <a:gd name="T7" fmla="*/ 238 h 249"/>
                <a:gd name="T8" fmla="*/ 0 w 266"/>
                <a:gd name="T9" fmla="*/ 242 h 249"/>
                <a:gd name="T10" fmla="*/ 7 w 266"/>
                <a:gd name="T11" fmla="*/ 246 h 249"/>
                <a:gd name="T12" fmla="*/ 36 w 266"/>
                <a:gd name="T13" fmla="*/ 245 h 249"/>
                <a:gd name="T14" fmla="*/ 41 w 266"/>
                <a:gd name="T15" fmla="*/ 245 h 249"/>
                <a:gd name="T16" fmla="*/ 50 w 266"/>
                <a:gd name="T17" fmla="*/ 245 h 249"/>
                <a:gd name="T18" fmla="*/ 80 w 266"/>
                <a:gd name="T19" fmla="*/ 246 h 249"/>
                <a:gd name="T20" fmla="*/ 88 w 266"/>
                <a:gd name="T21" fmla="*/ 242 h 249"/>
                <a:gd name="T22" fmla="*/ 82 w 266"/>
                <a:gd name="T23" fmla="*/ 238 h 249"/>
                <a:gd name="T24" fmla="*/ 66 w 266"/>
                <a:gd name="T25" fmla="*/ 236 h 249"/>
                <a:gd name="T26" fmla="*/ 56 w 266"/>
                <a:gd name="T27" fmla="*/ 202 h 249"/>
                <a:gd name="T28" fmla="*/ 52 w 266"/>
                <a:gd name="T29" fmla="*/ 71 h 249"/>
                <a:gd name="T30" fmla="*/ 59 w 266"/>
                <a:gd name="T31" fmla="*/ 77 h 249"/>
                <a:gd name="T32" fmla="*/ 127 w 266"/>
                <a:gd name="T33" fmla="*/ 149 h 249"/>
                <a:gd name="T34" fmla="*/ 169 w 266"/>
                <a:gd name="T35" fmla="*/ 191 h 249"/>
                <a:gd name="T36" fmla="*/ 220 w 266"/>
                <a:gd name="T37" fmla="*/ 242 h 249"/>
                <a:gd name="T38" fmla="*/ 231 w 266"/>
                <a:gd name="T39" fmla="*/ 249 h 249"/>
                <a:gd name="T40" fmla="*/ 236 w 266"/>
                <a:gd name="T41" fmla="*/ 239 h 249"/>
                <a:gd name="T42" fmla="*/ 240 w 266"/>
                <a:gd name="T43" fmla="*/ 40 h 249"/>
                <a:gd name="T44" fmla="*/ 251 w 266"/>
                <a:gd name="T45" fmla="*/ 14 h 249"/>
                <a:gd name="T46" fmla="*/ 260 w 266"/>
                <a:gd name="T47" fmla="*/ 13 h 249"/>
                <a:gd name="T48" fmla="*/ 266 w 266"/>
                <a:gd name="T49" fmla="*/ 9 h 249"/>
                <a:gd name="T50" fmla="*/ 258 w 266"/>
                <a:gd name="T51" fmla="*/ 5 h 249"/>
                <a:gd name="T52" fmla="*/ 233 w 266"/>
                <a:gd name="T53" fmla="*/ 6 h 249"/>
                <a:gd name="T54" fmla="*/ 227 w 266"/>
                <a:gd name="T55" fmla="*/ 6 h 249"/>
                <a:gd name="T56" fmla="*/ 216 w 266"/>
                <a:gd name="T57" fmla="*/ 6 h 249"/>
                <a:gd name="T58" fmla="*/ 189 w 266"/>
                <a:gd name="T59" fmla="*/ 5 h 249"/>
                <a:gd name="T60" fmla="*/ 180 w 266"/>
                <a:gd name="T61" fmla="*/ 9 h 249"/>
                <a:gd name="T62" fmla="*/ 186 w 266"/>
                <a:gd name="T63" fmla="*/ 13 h 249"/>
                <a:gd name="T64" fmla="*/ 203 w 266"/>
                <a:gd name="T65" fmla="*/ 15 h 249"/>
                <a:gd name="T66" fmla="*/ 213 w 266"/>
                <a:gd name="T67" fmla="*/ 42 h 249"/>
                <a:gd name="T68" fmla="*/ 216 w 266"/>
                <a:gd name="T69" fmla="*/ 183 h 249"/>
                <a:gd name="T70" fmla="*/ 215 w 266"/>
                <a:gd name="T71" fmla="*/ 183 h 249"/>
                <a:gd name="T72" fmla="*/ 193 w 266"/>
                <a:gd name="T73" fmla="*/ 160 h 249"/>
                <a:gd name="T74" fmla="*/ 146 w 266"/>
                <a:gd name="T75" fmla="*/ 111 h 249"/>
                <a:gd name="T76" fmla="*/ 49 w 266"/>
                <a:gd name="T77" fmla="*/ 10 h 249"/>
                <a:gd name="T78" fmla="*/ 46 w 266"/>
                <a:gd name="T79" fmla="*/ 7 h 249"/>
                <a:gd name="T80" fmla="*/ 36 w 266"/>
                <a:gd name="T81" fmla="*/ 0 h 249"/>
                <a:gd name="T82" fmla="*/ 31 w 266"/>
                <a:gd name="T83" fmla="*/ 12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6" h="249">
                  <a:moveTo>
                    <a:pt x="31" y="12"/>
                  </a:moveTo>
                  <a:cubicBezTo>
                    <a:pt x="29" y="198"/>
                    <a:pt x="29" y="198"/>
                    <a:pt x="29" y="198"/>
                  </a:cubicBezTo>
                  <a:cubicBezTo>
                    <a:pt x="28" y="226"/>
                    <a:pt x="27" y="234"/>
                    <a:pt x="19" y="237"/>
                  </a:cubicBezTo>
                  <a:cubicBezTo>
                    <a:pt x="15" y="238"/>
                    <a:pt x="9" y="238"/>
                    <a:pt x="5" y="238"/>
                  </a:cubicBezTo>
                  <a:cubicBezTo>
                    <a:pt x="4" y="238"/>
                    <a:pt x="0" y="238"/>
                    <a:pt x="0" y="242"/>
                  </a:cubicBezTo>
                  <a:cubicBezTo>
                    <a:pt x="0" y="246"/>
                    <a:pt x="4" y="246"/>
                    <a:pt x="7" y="246"/>
                  </a:cubicBezTo>
                  <a:cubicBezTo>
                    <a:pt x="36" y="245"/>
                    <a:pt x="36" y="245"/>
                    <a:pt x="36" y="245"/>
                  </a:cubicBezTo>
                  <a:cubicBezTo>
                    <a:pt x="41" y="245"/>
                    <a:pt x="41" y="245"/>
                    <a:pt x="41" y="245"/>
                  </a:cubicBezTo>
                  <a:cubicBezTo>
                    <a:pt x="50" y="245"/>
                    <a:pt x="50" y="245"/>
                    <a:pt x="50" y="245"/>
                  </a:cubicBezTo>
                  <a:cubicBezTo>
                    <a:pt x="80" y="246"/>
                    <a:pt x="80" y="246"/>
                    <a:pt x="80" y="246"/>
                  </a:cubicBezTo>
                  <a:cubicBezTo>
                    <a:pt x="83" y="246"/>
                    <a:pt x="88" y="246"/>
                    <a:pt x="88" y="242"/>
                  </a:cubicBezTo>
                  <a:cubicBezTo>
                    <a:pt x="88" y="238"/>
                    <a:pt x="84" y="238"/>
                    <a:pt x="82" y="238"/>
                  </a:cubicBezTo>
                  <a:cubicBezTo>
                    <a:pt x="78" y="238"/>
                    <a:pt x="72" y="238"/>
                    <a:pt x="66" y="236"/>
                  </a:cubicBezTo>
                  <a:cubicBezTo>
                    <a:pt x="59" y="234"/>
                    <a:pt x="56" y="223"/>
                    <a:pt x="56" y="202"/>
                  </a:cubicBezTo>
                  <a:cubicBezTo>
                    <a:pt x="56" y="202"/>
                    <a:pt x="52" y="74"/>
                    <a:pt x="52" y="71"/>
                  </a:cubicBezTo>
                  <a:cubicBezTo>
                    <a:pt x="54" y="72"/>
                    <a:pt x="59" y="77"/>
                    <a:pt x="59" y="77"/>
                  </a:cubicBezTo>
                  <a:cubicBezTo>
                    <a:pt x="72" y="92"/>
                    <a:pt x="100" y="122"/>
                    <a:pt x="127" y="149"/>
                  </a:cubicBezTo>
                  <a:cubicBezTo>
                    <a:pt x="169" y="191"/>
                    <a:pt x="169" y="191"/>
                    <a:pt x="169" y="191"/>
                  </a:cubicBezTo>
                  <a:cubicBezTo>
                    <a:pt x="220" y="242"/>
                    <a:pt x="220" y="242"/>
                    <a:pt x="220" y="242"/>
                  </a:cubicBezTo>
                  <a:cubicBezTo>
                    <a:pt x="224" y="246"/>
                    <a:pt x="227" y="249"/>
                    <a:pt x="231" y="249"/>
                  </a:cubicBezTo>
                  <a:cubicBezTo>
                    <a:pt x="236" y="249"/>
                    <a:pt x="236" y="244"/>
                    <a:pt x="236" y="239"/>
                  </a:cubicBezTo>
                  <a:cubicBezTo>
                    <a:pt x="240" y="40"/>
                    <a:pt x="240" y="40"/>
                    <a:pt x="240" y="40"/>
                  </a:cubicBezTo>
                  <a:cubicBezTo>
                    <a:pt x="240" y="22"/>
                    <a:pt x="242" y="16"/>
                    <a:pt x="251" y="14"/>
                  </a:cubicBezTo>
                  <a:cubicBezTo>
                    <a:pt x="251" y="14"/>
                    <a:pt x="260" y="13"/>
                    <a:pt x="260" y="13"/>
                  </a:cubicBezTo>
                  <a:cubicBezTo>
                    <a:pt x="264" y="13"/>
                    <a:pt x="266" y="11"/>
                    <a:pt x="266" y="9"/>
                  </a:cubicBezTo>
                  <a:cubicBezTo>
                    <a:pt x="266" y="5"/>
                    <a:pt x="262" y="5"/>
                    <a:pt x="258" y="5"/>
                  </a:cubicBezTo>
                  <a:cubicBezTo>
                    <a:pt x="233" y="6"/>
                    <a:pt x="233" y="6"/>
                    <a:pt x="233" y="6"/>
                  </a:cubicBezTo>
                  <a:cubicBezTo>
                    <a:pt x="227" y="6"/>
                    <a:pt x="227" y="6"/>
                    <a:pt x="227" y="6"/>
                  </a:cubicBezTo>
                  <a:cubicBezTo>
                    <a:pt x="216" y="6"/>
                    <a:pt x="216" y="6"/>
                    <a:pt x="216" y="6"/>
                  </a:cubicBezTo>
                  <a:cubicBezTo>
                    <a:pt x="189" y="5"/>
                    <a:pt x="189" y="5"/>
                    <a:pt x="189" y="5"/>
                  </a:cubicBezTo>
                  <a:cubicBezTo>
                    <a:pt x="185" y="5"/>
                    <a:pt x="180" y="5"/>
                    <a:pt x="180" y="9"/>
                  </a:cubicBezTo>
                  <a:cubicBezTo>
                    <a:pt x="180" y="12"/>
                    <a:pt x="183" y="13"/>
                    <a:pt x="186" y="13"/>
                  </a:cubicBezTo>
                  <a:cubicBezTo>
                    <a:pt x="191" y="13"/>
                    <a:pt x="198" y="13"/>
                    <a:pt x="203" y="15"/>
                  </a:cubicBezTo>
                  <a:cubicBezTo>
                    <a:pt x="209" y="17"/>
                    <a:pt x="212" y="22"/>
                    <a:pt x="213" y="42"/>
                  </a:cubicBezTo>
                  <a:cubicBezTo>
                    <a:pt x="213" y="42"/>
                    <a:pt x="216" y="175"/>
                    <a:pt x="216" y="183"/>
                  </a:cubicBezTo>
                  <a:cubicBezTo>
                    <a:pt x="215" y="183"/>
                    <a:pt x="215" y="183"/>
                    <a:pt x="215" y="183"/>
                  </a:cubicBezTo>
                  <a:cubicBezTo>
                    <a:pt x="215" y="183"/>
                    <a:pt x="193" y="160"/>
                    <a:pt x="193" y="160"/>
                  </a:cubicBezTo>
                  <a:cubicBezTo>
                    <a:pt x="146" y="111"/>
                    <a:pt x="146" y="111"/>
                    <a:pt x="146" y="111"/>
                  </a:cubicBezTo>
                  <a:cubicBezTo>
                    <a:pt x="98" y="64"/>
                    <a:pt x="49" y="11"/>
                    <a:pt x="49" y="10"/>
                  </a:cubicBezTo>
                  <a:cubicBezTo>
                    <a:pt x="46" y="7"/>
                    <a:pt x="46" y="7"/>
                    <a:pt x="46" y="7"/>
                  </a:cubicBezTo>
                  <a:cubicBezTo>
                    <a:pt x="42" y="3"/>
                    <a:pt x="39" y="0"/>
                    <a:pt x="36" y="0"/>
                  </a:cubicBezTo>
                  <a:cubicBezTo>
                    <a:pt x="32" y="0"/>
                    <a:pt x="31" y="7"/>
                    <a:pt x="31" y="1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61" name="Freeform 30">
              <a:extLst>
                <a:ext uri="{FF2B5EF4-FFF2-40B4-BE49-F238E27FC236}">
                  <a16:creationId xmlns:a16="http://schemas.microsoft.com/office/drawing/2014/main" id="{3DB7C414-4406-47EA-B728-C38B71F56AFE}"/>
                </a:ext>
              </a:extLst>
            </p:cNvPr>
            <p:cNvSpPr>
              <a:spLocks/>
            </p:cNvSpPr>
            <p:nvPr userDrawn="1"/>
          </p:nvSpPr>
          <p:spPr bwMode="auto">
            <a:xfrm>
              <a:off x="4480" y="2739"/>
              <a:ext cx="109" cy="165"/>
            </a:xfrm>
            <a:custGeom>
              <a:avLst/>
              <a:gdLst>
                <a:gd name="T0" fmla="*/ 147 w 161"/>
                <a:gd name="T1" fmla="*/ 1 h 243"/>
                <a:gd name="T2" fmla="*/ 145 w 161"/>
                <a:gd name="T3" fmla="*/ 1 h 243"/>
                <a:gd name="T4" fmla="*/ 132 w 161"/>
                <a:gd name="T5" fmla="*/ 3 h 243"/>
                <a:gd name="T6" fmla="*/ 53 w 161"/>
                <a:gd name="T7" fmla="*/ 3 h 243"/>
                <a:gd name="T8" fmla="*/ 37 w 161"/>
                <a:gd name="T9" fmla="*/ 3 h 243"/>
                <a:gd name="T10" fmla="*/ 33 w 161"/>
                <a:gd name="T11" fmla="*/ 3 h 243"/>
                <a:gd name="T12" fmla="*/ 8 w 161"/>
                <a:gd name="T13" fmla="*/ 2 h 243"/>
                <a:gd name="T14" fmla="*/ 0 w 161"/>
                <a:gd name="T15" fmla="*/ 6 h 243"/>
                <a:gd name="T16" fmla="*/ 6 w 161"/>
                <a:gd name="T17" fmla="*/ 10 h 243"/>
                <a:gd name="T18" fmla="*/ 18 w 161"/>
                <a:gd name="T19" fmla="*/ 11 h 243"/>
                <a:gd name="T20" fmla="*/ 31 w 161"/>
                <a:gd name="T21" fmla="*/ 28 h 243"/>
                <a:gd name="T22" fmla="*/ 32 w 161"/>
                <a:gd name="T23" fmla="*/ 95 h 243"/>
                <a:gd name="T24" fmla="*/ 32 w 161"/>
                <a:gd name="T25" fmla="*/ 150 h 243"/>
                <a:gd name="T26" fmla="*/ 30 w 161"/>
                <a:gd name="T27" fmla="*/ 217 h 243"/>
                <a:gd name="T28" fmla="*/ 22 w 161"/>
                <a:gd name="T29" fmla="*/ 234 h 243"/>
                <a:gd name="T30" fmla="*/ 11 w 161"/>
                <a:gd name="T31" fmla="*/ 235 h 243"/>
                <a:gd name="T32" fmla="*/ 5 w 161"/>
                <a:gd name="T33" fmla="*/ 239 h 243"/>
                <a:gd name="T34" fmla="*/ 12 w 161"/>
                <a:gd name="T35" fmla="*/ 243 h 243"/>
                <a:gd name="T36" fmla="*/ 34 w 161"/>
                <a:gd name="T37" fmla="*/ 242 h 243"/>
                <a:gd name="T38" fmla="*/ 52 w 161"/>
                <a:gd name="T39" fmla="*/ 242 h 243"/>
                <a:gd name="T40" fmla="*/ 84 w 161"/>
                <a:gd name="T41" fmla="*/ 243 h 243"/>
                <a:gd name="T42" fmla="*/ 94 w 161"/>
                <a:gd name="T43" fmla="*/ 243 h 243"/>
                <a:gd name="T44" fmla="*/ 139 w 161"/>
                <a:gd name="T45" fmla="*/ 243 h 243"/>
                <a:gd name="T46" fmla="*/ 157 w 161"/>
                <a:gd name="T47" fmla="*/ 235 h 243"/>
                <a:gd name="T48" fmla="*/ 161 w 161"/>
                <a:gd name="T49" fmla="*/ 199 h 243"/>
                <a:gd name="T50" fmla="*/ 158 w 161"/>
                <a:gd name="T51" fmla="*/ 193 h 243"/>
                <a:gd name="T52" fmla="*/ 153 w 161"/>
                <a:gd name="T53" fmla="*/ 198 h 243"/>
                <a:gd name="T54" fmla="*/ 140 w 161"/>
                <a:gd name="T55" fmla="*/ 221 h 243"/>
                <a:gd name="T56" fmla="*/ 110 w 161"/>
                <a:gd name="T57" fmla="*/ 225 h 243"/>
                <a:gd name="T58" fmla="*/ 73 w 161"/>
                <a:gd name="T59" fmla="*/ 199 h 243"/>
                <a:gd name="T60" fmla="*/ 73 w 161"/>
                <a:gd name="T61" fmla="*/ 163 h 243"/>
                <a:gd name="T62" fmla="*/ 73 w 161"/>
                <a:gd name="T63" fmla="*/ 150 h 243"/>
                <a:gd name="T64" fmla="*/ 73 w 161"/>
                <a:gd name="T65" fmla="*/ 125 h 243"/>
                <a:gd name="T66" fmla="*/ 74 w 161"/>
                <a:gd name="T67" fmla="*/ 123 h 243"/>
                <a:gd name="T68" fmla="*/ 119 w 161"/>
                <a:gd name="T69" fmla="*/ 124 h 243"/>
                <a:gd name="T70" fmla="*/ 136 w 161"/>
                <a:gd name="T71" fmla="*/ 136 h 243"/>
                <a:gd name="T72" fmla="*/ 137 w 161"/>
                <a:gd name="T73" fmla="*/ 144 h 243"/>
                <a:gd name="T74" fmla="*/ 137 w 161"/>
                <a:gd name="T75" fmla="*/ 147 h 243"/>
                <a:gd name="T76" fmla="*/ 141 w 161"/>
                <a:gd name="T77" fmla="*/ 150 h 243"/>
                <a:gd name="T78" fmla="*/ 144 w 161"/>
                <a:gd name="T79" fmla="*/ 144 h 243"/>
                <a:gd name="T80" fmla="*/ 145 w 161"/>
                <a:gd name="T81" fmla="*/ 133 h 243"/>
                <a:gd name="T82" fmla="*/ 146 w 161"/>
                <a:gd name="T83" fmla="*/ 123 h 243"/>
                <a:gd name="T84" fmla="*/ 148 w 161"/>
                <a:gd name="T85" fmla="*/ 103 h 243"/>
                <a:gd name="T86" fmla="*/ 148 w 161"/>
                <a:gd name="T87" fmla="*/ 99 h 243"/>
                <a:gd name="T88" fmla="*/ 145 w 161"/>
                <a:gd name="T89" fmla="*/ 96 h 243"/>
                <a:gd name="T90" fmla="*/ 140 w 161"/>
                <a:gd name="T91" fmla="*/ 100 h 243"/>
                <a:gd name="T92" fmla="*/ 125 w 161"/>
                <a:gd name="T93" fmla="*/ 105 h 243"/>
                <a:gd name="T94" fmla="*/ 75 w 161"/>
                <a:gd name="T95" fmla="*/ 106 h 243"/>
                <a:gd name="T96" fmla="*/ 73 w 161"/>
                <a:gd name="T97" fmla="*/ 103 h 243"/>
                <a:gd name="T98" fmla="*/ 73 w 161"/>
                <a:gd name="T99" fmla="*/ 23 h 243"/>
                <a:gd name="T100" fmla="*/ 75 w 161"/>
                <a:gd name="T101" fmla="*/ 21 h 243"/>
                <a:gd name="T102" fmla="*/ 119 w 161"/>
                <a:gd name="T103" fmla="*/ 22 h 243"/>
                <a:gd name="T104" fmla="*/ 140 w 161"/>
                <a:gd name="T105" fmla="*/ 33 h 243"/>
                <a:gd name="T106" fmla="*/ 142 w 161"/>
                <a:gd name="T107" fmla="*/ 44 h 243"/>
                <a:gd name="T108" fmla="*/ 145 w 161"/>
                <a:gd name="T109" fmla="*/ 49 h 243"/>
                <a:gd name="T110" fmla="*/ 149 w 161"/>
                <a:gd name="T111" fmla="*/ 45 h 243"/>
                <a:gd name="T112" fmla="*/ 150 w 161"/>
                <a:gd name="T113" fmla="*/ 31 h 243"/>
                <a:gd name="T114" fmla="*/ 151 w 161"/>
                <a:gd name="T115" fmla="*/ 24 h 243"/>
                <a:gd name="T116" fmla="*/ 153 w 161"/>
                <a:gd name="T117" fmla="*/ 7 h 243"/>
                <a:gd name="T118" fmla="*/ 153 w 161"/>
                <a:gd name="T119" fmla="*/ 4 h 243"/>
                <a:gd name="T120" fmla="*/ 151 w 161"/>
                <a:gd name="T121" fmla="*/ 0 h 243"/>
                <a:gd name="T122" fmla="*/ 147 w 161"/>
                <a:gd name="T123" fmla="*/ 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1" h="243">
                  <a:moveTo>
                    <a:pt x="147" y="1"/>
                  </a:moveTo>
                  <a:cubicBezTo>
                    <a:pt x="145" y="1"/>
                    <a:pt x="145" y="1"/>
                    <a:pt x="145" y="1"/>
                  </a:cubicBezTo>
                  <a:cubicBezTo>
                    <a:pt x="145" y="1"/>
                    <a:pt x="132" y="3"/>
                    <a:pt x="132" y="3"/>
                  </a:cubicBezTo>
                  <a:cubicBezTo>
                    <a:pt x="127" y="3"/>
                    <a:pt x="75" y="3"/>
                    <a:pt x="53" y="3"/>
                  </a:cubicBezTo>
                  <a:cubicBezTo>
                    <a:pt x="37" y="3"/>
                    <a:pt x="37" y="3"/>
                    <a:pt x="37" y="3"/>
                  </a:cubicBezTo>
                  <a:cubicBezTo>
                    <a:pt x="33" y="3"/>
                    <a:pt x="33" y="3"/>
                    <a:pt x="33" y="3"/>
                  </a:cubicBezTo>
                  <a:cubicBezTo>
                    <a:pt x="33" y="3"/>
                    <a:pt x="8" y="2"/>
                    <a:pt x="8" y="2"/>
                  </a:cubicBezTo>
                  <a:cubicBezTo>
                    <a:pt x="4" y="2"/>
                    <a:pt x="0" y="3"/>
                    <a:pt x="0" y="6"/>
                  </a:cubicBezTo>
                  <a:cubicBezTo>
                    <a:pt x="0" y="10"/>
                    <a:pt x="4" y="10"/>
                    <a:pt x="6" y="10"/>
                  </a:cubicBezTo>
                  <a:cubicBezTo>
                    <a:pt x="18" y="11"/>
                    <a:pt x="18" y="11"/>
                    <a:pt x="18" y="11"/>
                  </a:cubicBezTo>
                  <a:cubicBezTo>
                    <a:pt x="29" y="13"/>
                    <a:pt x="31" y="18"/>
                    <a:pt x="31" y="28"/>
                  </a:cubicBezTo>
                  <a:cubicBezTo>
                    <a:pt x="32" y="38"/>
                    <a:pt x="32" y="47"/>
                    <a:pt x="32" y="95"/>
                  </a:cubicBezTo>
                  <a:cubicBezTo>
                    <a:pt x="32" y="150"/>
                    <a:pt x="32" y="150"/>
                    <a:pt x="32" y="150"/>
                  </a:cubicBezTo>
                  <a:cubicBezTo>
                    <a:pt x="32" y="179"/>
                    <a:pt x="32" y="204"/>
                    <a:pt x="30" y="217"/>
                  </a:cubicBezTo>
                  <a:cubicBezTo>
                    <a:pt x="29" y="226"/>
                    <a:pt x="28" y="233"/>
                    <a:pt x="22" y="234"/>
                  </a:cubicBezTo>
                  <a:cubicBezTo>
                    <a:pt x="11" y="235"/>
                    <a:pt x="11" y="235"/>
                    <a:pt x="11" y="235"/>
                  </a:cubicBezTo>
                  <a:cubicBezTo>
                    <a:pt x="8" y="235"/>
                    <a:pt x="5" y="236"/>
                    <a:pt x="5" y="239"/>
                  </a:cubicBezTo>
                  <a:cubicBezTo>
                    <a:pt x="5" y="243"/>
                    <a:pt x="10" y="243"/>
                    <a:pt x="12" y="243"/>
                  </a:cubicBezTo>
                  <a:cubicBezTo>
                    <a:pt x="34" y="242"/>
                    <a:pt x="34" y="242"/>
                    <a:pt x="34" y="242"/>
                  </a:cubicBezTo>
                  <a:cubicBezTo>
                    <a:pt x="34" y="242"/>
                    <a:pt x="52" y="242"/>
                    <a:pt x="52" y="242"/>
                  </a:cubicBezTo>
                  <a:cubicBezTo>
                    <a:pt x="84" y="243"/>
                    <a:pt x="84" y="243"/>
                    <a:pt x="84" y="243"/>
                  </a:cubicBezTo>
                  <a:cubicBezTo>
                    <a:pt x="94" y="243"/>
                    <a:pt x="94" y="243"/>
                    <a:pt x="94" y="243"/>
                  </a:cubicBezTo>
                  <a:cubicBezTo>
                    <a:pt x="139" y="243"/>
                    <a:pt x="139" y="243"/>
                    <a:pt x="139" y="243"/>
                  </a:cubicBezTo>
                  <a:cubicBezTo>
                    <a:pt x="151" y="243"/>
                    <a:pt x="154" y="243"/>
                    <a:pt x="157" y="235"/>
                  </a:cubicBezTo>
                  <a:cubicBezTo>
                    <a:pt x="158" y="228"/>
                    <a:pt x="161" y="207"/>
                    <a:pt x="161" y="199"/>
                  </a:cubicBezTo>
                  <a:cubicBezTo>
                    <a:pt x="161" y="196"/>
                    <a:pt x="161" y="193"/>
                    <a:pt x="158" y="193"/>
                  </a:cubicBezTo>
                  <a:cubicBezTo>
                    <a:pt x="155" y="193"/>
                    <a:pt x="154" y="195"/>
                    <a:pt x="153" y="198"/>
                  </a:cubicBezTo>
                  <a:cubicBezTo>
                    <a:pt x="151" y="211"/>
                    <a:pt x="147" y="218"/>
                    <a:pt x="140" y="221"/>
                  </a:cubicBezTo>
                  <a:cubicBezTo>
                    <a:pt x="132" y="225"/>
                    <a:pt x="118" y="225"/>
                    <a:pt x="110" y="225"/>
                  </a:cubicBezTo>
                  <a:cubicBezTo>
                    <a:pt x="78" y="225"/>
                    <a:pt x="74" y="220"/>
                    <a:pt x="73" y="199"/>
                  </a:cubicBezTo>
                  <a:cubicBezTo>
                    <a:pt x="73" y="163"/>
                    <a:pt x="73" y="163"/>
                    <a:pt x="73" y="163"/>
                  </a:cubicBezTo>
                  <a:cubicBezTo>
                    <a:pt x="73" y="150"/>
                    <a:pt x="73" y="150"/>
                    <a:pt x="73" y="150"/>
                  </a:cubicBezTo>
                  <a:cubicBezTo>
                    <a:pt x="73" y="125"/>
                    <a:pt x="73" y="125"/>
                    <a:pt x="73" y="125"/>
                  </a:cubicBezTo>
                  <a:cubicBezTo>
                    <a:pt x="73" y="123"/>
                    <a:pt x="74" y="123"/>
                    <a:pt x="74" y="123"/>
                  </a:cubicBezTo>
                  <a:cubicBezTo>
                    <a:pt x="81" y="123"/>
                    <a:pt x="113" y="123"/>
                    <a:pt x="119" y="124"/>
                  </a:cubicBezTo>
                  <a:cubicBezTo>
                    <a:pt x="129" y="125"/>
                    <a:pt x="134" y="129"/>
                    <a:pt x="136" y="136"/>
                  </a:cubicBezTo>
                  <a:cubicBezTo>
                    <a:pt x="137" y="144"/>
                    <a:pt x="137" y="144"/>
                    <a:pt x="137" y="144"/>
                  </a:cubicBezTo>
                  <a:cubicBezTo>
                    <a:pt x="137" y="147"/>
                    <a:pt x="137" y="147"/>
                    <a:pt x="137" y="147"/>
                  </a:cubicBezTo>
                  <a:cubicBezTo>
                    <a:pt x="137" y="149"/>
                    <a:pt x="139" y="150"/>
                    <a:pt x="141" y="150"/>
                  </a:cubicBezTo>
                  <a:cubicBezTo>
                    <a:pt x="144" y="150"/>
                    <a:pt x="144" y="146"/>
                    <a:pt x="144" y="144"/>
                  </a:cubicBezTo>
                  <a:cubicBezTo>
                    <a:pt x="145" y="133"/>
                    <a:pt x="145" y="133"/>
                    <a:pt x="145" y="133"/>
                  </a:cubicBezTo>
                  <a:cubicBezTo>
                    <a:pt x="146" y="123"/>
                    <a:pt x="146" y="123"/>
                    <a:pt x="146" y="123"/>
                  </a:cubicBezTo>
                  <a:cubicBezTo>
                    <a:pt x="148" y="103"/>
                    <a:pt x="148" y="103"/>
                    <a:pt x="148" y="103"/>
                  </a:cubicBezTo>
                  <a:cubicBezTo>
                    <a:pt x="148" y="99"/>
                    <a:pt x="148" y="99"/>
                    <a:pt x="148" y="99"/>
                  </a:cubicBezTo>
                  <a:cubicBezTo>
                    <a:pt x="148" y="97"/>
                    <a:pt x="147" y="96"/>
                    <a:pt x="145" y="96"/>
                  </a:cubicBezTo>
                  <a:cubicBezTo>
                    <a:pt x="143" y="96"/>
                    <a:pt x="142" y="98"/>
                    <a:pt x="140" y="100"/>
                  </a:cubicBezTo>
                  <a:cubicBezTo>
                    <a:pt x="137" y="103"/>
                    <a:pt x="132" y="104"/>
                    <a:pt x="125" y="105"/>
                  </a:cubicBezTo>
                  <a:cubicBezTo>
                    <a:pt x="120" y="105"/>
                    <a:pt x="102" y="106"/>
                    <a:pt x="75" y="106"/>
                  </a:cubicBezTo>
                  <a:cubicBezTo>
                    <a:pt x="74" y="106"/>
                    <a:pt x="73" y="105"/>
                    <a:pt x="73" y="103"/>
                  </a:cubicBezTo>
                  <a:cubicBezTo>
                    <a:pt x="73" y="23"/>
                    <a:pt x="73" y="23"/>
                    <a:pt x="73" y="23"/>
                  </a:cubicBezTo>
                  <a:cubicBezTo>
                    <a:pt x="73" y="21"/>
                    <a:pt x="74" y="21"/>
                    <a:pt x="75" y="21"/>
                  </a:cubicBezTo>
                  <a:cubicBezTo>
                    <a:pt x="81" y="21"/>
                    <a:pt x="114" y="21"/>
                    <a:pt x="119" y="22"/>
                  </a:cubicBezTo>
                  <a:cubicBezTo>
                    <a:pt x="135" y="24"/>
                    <a:pt x="138" y="28"/>
                    <a:pt x="140" y="33"/>
                  </a:cubicBezTo>
                  <a:cubicBezTo>
                    <a:pt x="142" y="37"/>
                    <a:pt x="142" y="43"/>
                    <a:pt x="142" y="44"/>
                  </a:cubicBezTo>
                  <a:cubicBezTo>
                    <a:pt x="142" y="46"/>
                    <a:pt x="142" y="49"/>
                    <a:pt x="145" y="49"/>
                  </a:cubicBezTo>
                  <a:cubicBezTo>
                    <a:pt x="148" y="49"/>
                    <a:pt x="149" y="46"/>
                    <a:pt x="149" y="45"/>
                  </a:cubicBezTo>
                  <a:cubicBezTo>
                    <a:pt x="149" y="45"/>
                    <a:pt x="150" y="31"/>
                    <a:pt x="150" y="31"/>
                  </a:cubicBezTo>
                  <a:cubicBezTo>
                    <a:pt x="151" y="24"/>
                    <a:pt x="151" y="24"/>
                    <a:pt x="151" y="24"/>
                  </a:cubicBezTo>
                  <a:cubicBezTo>
                    <a:pt x="151" y="24"/>
                    <a:pt x="153" y="7"/>
                    <a:pt x="153" y="7"/>
                  </a:cubicBezTo>
                  <a:cubicBezTo>
                    <a:pt x="153" y="4"/>
                    <a:pt x="153" y="4"/>
                    <a:pt x="153" y="4"/>
                  </a:cubicBezTo>
                  <a:cubicBezTo>
                    <a:pt x="153" y="1"/>
                    <a:pt x="152" y="0"/>
                    <a:pt x="151" y="0"/>
                  </a:cubicBezTo>
                  <a:lnTo>
                    <a:pt x="147"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62" name="Freeform 31">
              <a:extLst>
                <a:ext uri="{FF2B5EF4-FFF2-40B4-BE49-F238E27FC236}">
                  <a16:creationId xmlns:a16="http://schemas.microsoft.com/office/drawing/2014/main" id="{A729E131-6F71-49FE-BA08-211DAD99A198}"/>
                </a:ext>
              </a:extLst>
            </p:cNvPr>
            <p:cNvSpPr>
              <a:spLocks/>
            </p:cNvSpPr>
            <p:nvPr userDrawn="1"/>
          </p:nvSpPr>
          <p:spPr bwMode="auto">
            <a:xfrm>
              <a:off x="3433" y="1396"/>
              <a:ext cx="862" cy="953"/>
            </a:xfrm>
            <a:custGeom>
              <a:avLst/>
              <a:gdLst>
                <a:gd name="T0" fmla="*/ 420 w 1271"/>
                <a:gd name="T1" fmla="*/ 1289 h 1401"/>
                <a:gd name="T2" fmla="*/ 381 w 1271"/>
                <a:gd name="T3" fmla="*/ 1274 h 1401"/>
                <a:gd name="T4" fmla="*/ 367 w 1271"/>
                <a:gd name="T5" fmla="*/ 1268 h 1401"/>
                <a:gd name="T6" fmla="*/ 29 w 1271"/>
                <a:gd name="T7" fmla="*/ 813 h 1401"/>
                <a:gd name="T8" fmla="*/ 34 w 1271"/>
                <a:gd name="T9" fmla="*/ 686 h 1401"/>
                <a:gd name="T10" fmla="*/ 62 w 1271"/>
                <a:gd name="T11" fmla="*/ 509 h 1401"/>
                <a:gd name="T12" fmla="*/ 67 w 1271"/>
                <a:gd name="T13" fmla="*/ 483 h 1401"/>
                <a:gd name="T14" fmla="*/ 68 w 1271"/>
                <a:gd name="T15" fmla="*/ 431 h 1401"/>
                <a:gd name="T16" fmla="*/ 6 w 1271"/>
                <a:gd name="T17" fmla="*/ 277 h 1401"/>
                <a:gd name="T18" fmla="*/ 92 w 1271"/>
                <a:gd name="T19" fmla="*/ 152 h 1401"/>
                <a:gd name="T20" fmla="*/ 77 w 1271"/>
                <a:gd name="T21" fmla="*/ 119 h 1401"/>
                <a:gd name="T22" fmla="*/ 89 w 1271"/>
                <a:gd name="T23" fmla="*/ 110 h 1401"/>
                <a:gd name="T24" fmla="*/ 118 w 1271"/>
                <a:gd name="T25" fmla="*/ 119 h 1401"/>
                <a:gd name="T26" fmla="*/ 213 w 1271"/>
                <a:gd name="T27" fmla="*/ 7 h 1401"/>
                <a:gd name="T28" fmla="*/ 374 w 1271"/>
                <a:gd name="T29" fmla="*/ 43 h 1401"/>
                <a:gd name="T30" fmla="*/ 541 w 1271"/>
                <a:gd name="T31" fmla="*/ 20 h 1401"/>
                <a:gd name="T32" fmla="*/ 604 w 1271"/>
                <a:gd name="T33" fmla="*/ 17 h 1401"/>
                <a:gd name="T34" fmla="*/ 795 w 1271"/>
                <a:gd name="T35" fmla="*/ 36 h 1401"/>
                <a:gd name="T36" fmla="*/ 913 w 1271"/>
                <a:gd name="T37" fmla="*/ 52 h 1401"/>
                <a:gd name="T38" fmla="*/ 1002 w 1271"/>
                <a:gd name="T39" fmla="*/ 15 h 1401"/>
                <a:gd name="T40" fmla="*/ 1095 w 1271"/>
                <a:gd name="T41" fmla="*/ 115 h 1401"/>
                <a:gd name="T42" fmla="*/ 1155 w 1271"/>
                <a:gd name="T43" fmla="*/ 92 h 1401"/>
                <a:gd name="T44" fmla="*/ 1248 w 1271"/>
                <a:gd name="T45" fmla="*/ 63 h 1401"/>
                <a:gd name="T46" fmla="*/ 1257 w 1271"/>
                <a:gd name="T47" fmla="*/ 75 h 1401"/>
                <a:gd name="T48" fmla="*/ 1231 w 1271"/>
                <a:gd name="T49" fmla="*/ 122 h 1401"/>
                <a:gd name="T50" fmla="*/ 1271 w 1271"/>
                <a:gd name="T51" fmla="*/ 106 h 1401"/>
                <a:gd name="T52" fmla="*/ 1212 w 1271"/>
                <a:gd name="T53" fmla="*/ 187 h 1401"/>
                <a:gd name="T54" fmla="*/ 1210 w 1271"/>
                <a:gd name="T55" fmla="*/ 195 h 1401"/>
                <a:gd name="T56" fmla="*/ 1214 w 1271"/>
                <a:gd name="T57" fmla="*/ 210 h 1401"/>
                <a:gd name="T58" fmla="*/ 1199 w 1271"/>
                <a:gd name="T59" fmla="*/ 243 h 1401"/>
                <a:gd name="T60" fmla="*/ 1218 w 1271"/>
                <a:gd name="T61" fmla="*/ 276 h 1401"/>
                <a:gd name="T62" fmla="*/ 1149 w 1271"/>
                <a:gd name="T63" fmla="*/ 434 h 1401"/>
                <a:gd name="T64" fmla="*/ 1149 w 1271"/>
                <a:gd name="T65" fmla="*/ 447 h 1401"/>
                <a:gd name="T66" fmla="*/ 1163 w 1271"/>
                <a:gd name="T67" fmla="*/ 569 h 1401"/>
                <a:gd name="T68" fmla="*/ 1183 w 1271"/>
                <a:gd name="T69" fmla="*/ 718 h 1401"/>
                <a:gd name="T70" fmla="*/ 1186 w 1271"/>
                <a:gd name="T71" fmla="*/ 798 h 1401"/>
                <a:gd name="T72" fmla="*/ 1084 w 1271"/>
                <a:gd name="T73" fmla="*/ 1103 h 1401"/>
                <a:gd name="T74" fmla="*/ 614 w 1271"/>
                <a:gd name="T75" fmla="*/ 1390 h 1401"/>
                <a:gd name="T76" fmla="*/ 611 w 1271"/>
                <a:gd name="T77" fmla="*/ 1393 h 1401"/>
                <a:gd name="T78" fmla="*/ 605 w 1271"/>
                <a:gd name="T79" fmla="*/ 1401 h 1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71" h="1401">
                  <a:moveTo>
                    <a:pt x="601" y="1396"/>
                  </a:moveTo>
                  <a:cubicBezTo>
                    <a:pt x="548" y="1344"/>
                    <a:pt x="483" y="1316"/>
                    <a:pt x="420" y="1289"/>
                  </a:cubicBezTo>
                  <a:cubicBezTo>
                    <a:pt x="415" y="1287"/>
                    <a:pt x="415" y="1287"/>
                    <a:pt x="415" y="1287"/>
                  </a:cubicBezTo>
                  <a:cubicBezTo>
                    <a:pt x="414" y="1286"/>
                    <a:pt x="381" y="1274"/>
                    <a:pt x="381" y="1274"/>
                  </a:cubicBezTo>
                  <a:cubicBezTo>
                    <a:pt x="377" y="1273"/>
                    <a:pt x="375" y="1272"/>
                    <a:pt x="373" y="1271"/>
                  </a:cubicBezTo>
                  <a:cubicBezTo>
                    <a:pt x="367" y="1268"/>
                    <a:pt x="367" y="1268"/>
                    <a:pt x="367" y="1268"/>
                  </a:cubicBezTo>
                  <a:cubicBezTo>
                    <a:pt x="367" y="1269"/>
                    <a:pt x="367" y="1269"/>
                    <a:pt x="367" y="1269"/>
                  </a:cubicBezTo>
                  <a:cubicBezTo>
                    <a:pt x="161" y="1196"/>
                    <a:pt x="35" y="1026"/>
                    <a:pt x="29" y="813"/>
                  </a:cubicBezTo>
                  <a:cubicBezTo>
                    <a:pt x="29" y="805"/>
                    <a:pt x="29" y="796"/>
                    <a:pt x="29" y="786"/>
                  </a:cubicBezTo>
                  <a:cubicBezTo>
                    <a:pt x="29" y="754"/>
                    <a:pt x="31" y="721"/>
                    <a:pt x="34" y="686"/>
                  </a:cubicBezTo>
                  <a:cubicBezTo>
                    <a:pt x="37" y="666"/>
                    <a:pt x="43" y="619"/>
                    <a:pt x="43" y="617"/>
                  </a:cubicBezTo>
                  <a:cubicBezTo>
                    <a:pt x="62" y="509"/>
                    <a:pt x="62" y="509"/>
                    <a:pt x="62" y="509"/>
                  </a:cubicBezTo>
                  <a:cubicBezTo>
                    <a:pt x="64" y="498"/>
                    <a:pt x="65" y="492"/>
                    <a:pt x="65" y="489"/>
                  </a:cubicBezTo>
                  <a:cubicBezTo>
                    <a:pt x="67" y="483"/>
                    <a:pt x="67" y="483"/>
                    <a:pt x="67" y="483"/>
                  </a:cubicBezTo>
                  <a:cubicBezTo>
                    <a:pt x="66" y="483"/>
                    <a:pt x="66" y="483"/>
                    <a:pt x="66" y="483"/>
                  </a:cubicBezTo>
                  <a:cubicBezTo>
                    <a:pt x="67" y="468"/>
                    <a:pt x="68" y="449"/>
                    <a:pt x="68" y="431"/>
                  </a:cubicBezTo>
                  <a:cubicBezTo>
                    <a:pt x="68" y="356"/>
                    <a:pt x="49" y="309"/>
                    <a:pt x="6" y="278"/>
                  </a:cubicBezTo>
                  <a:cubicBezTo>
                    <a:pt x="6" y="277"/>
                    <a:pt x="6" y="277"/>
                    <a:pt x="6" y="277"/>
                  </a:cubicBezTo>
                  <a:cubicBezTo>
                    <a:pt x="0" y="272"/>
                    <a:pt x="0" y="272"/>
                    <a:pt x="0" y="272"/>
                  </a:cubicBezTo>
                  <a:cubicBezTo>
                    <a:pt x="92" y="152"/>
                    <a:pt x="92" y="152"/>
                    <a:pt x="92" y="152"/>
                  </a:cubicBezTo>
                  <a:cubicBezTo>
                    <a:pt x="90" y="149"/>
                    <a:pt x="90" y="149"/>
                    <a:pt x="90" y="149"/>
                  </a:cubicBezTo>
                  <a:cubicBezTo>
                    <a:pt x="82" y="139"/>
                    <a:pt x="78" y="129"/>
                    <a:pt x="77" y="119"/>
                  </a:cubicBezTo>
                  <a:cubicBezTo>
                    <a:pt x="76" y="105"/>
                    <a:pt x="76" y="105"/>
                    <a:pt x="76" y="105"/>
                  </a:cubicBezTo>
                  <a:cubicBezTo>
                    <a:pt x="89" y="110"/>
                    <a:pt x="89" y="110"/>
                    <a:pt x="89" y="110"/>
                  </a:cubicBezTo>
                  <a:cubicBezTo>
                    <a:pt x="97" y="113"/>
                    <a:pt x="105" y="116"/>
                    <a:pt x="114" y="118"/>
                  </a:cubicBezTo>
                  <a:cubicBezTo>
                    <a:pt x="118" y="119"/>
                    <a:pt x="118" y="119"/>
                    <a:pt x="118" y="119"/>
                  </a:cubicBezTo>
                  <a:cubicBezTo>
                    <a:pt x="209" y="0"/>
                    <a:pt x="209" y="0"/>
                    <a:pt x="209" y="0"/>
                  </a:cubicBezTo>
                  <a:cubicBezTo>
                    <a:pt x="213" y="7"/>
                    <a:pt x="213" y="7"/>
                    <a:pt x="213" y="7"/>
                  </a:cubicBezTo>
                  <a:cubicBezTo>
                    <a:pt x="230" y="36"/>
                    <a:pt x="261" y="50"/>
                    <a:pt x="306" y="50"/>
                  </a:cubicBezTo>
                  <a:cubicBezTo>
                    <a:pt x="325" y="50"/>
                    <a:pt x="347" y="48"/>
                    <a:pt x="374" y="43"/>
                  </a:cubicBezTo>
                  <a:cubicBezTo>
                    <a:pt x="374" y="43"/>
                    <a:pt x="464" y="29"/>
                    <a:pt x="465" y="29"/>
                  </a:cubicBezTo>
                  <a:cubicBezTo>
                    <a:pt x="528" y="22"/>
                    <a:pt x="539" y="20"/>
                    <a:pt x="541" y="20"/>
                  </a:cubicBezTo>
                  <a:cubicBezTo>
                    <a:pt x="547" y="19"/>
                    <a:pt x="547" y="19"/>
                    <a:pt x="547" y="19"/>
                  </a:cubicBezTo>
                  <a:cubicBezTo>
                    <a:pt x="565" y="18"/>
                    <a:pt x="584" y="17"/>
                    <a:pt x="604" y="17"/>
                  </a:cubicBezTo>
                  <a:cubicBezTo>
                    <a:pt x="643" y="17"/>
                    <a:pt x="686" y="20"/>
                    <a:pt x="731" y="27"/>
                  </a:cubicBezTo>
                  <a:cubicBezTo>
                    <a:pt x="731" y="27"/>
                    <a:pt x="795" y="36"/>
                    <a:pt x="795" y="36"/>
                  </a:cubicBezTo>
                  <a:cubicBezTo>
                    <a:pt x="875" y="49"/>
                    <a:pt x="875" y="49"/>
                    <a:pt x="875" y="49"/>
                  </a:cubicBezTo>
                  <a:cubicBezTo>
                    <a:pt x="886" y="51"/>
                    <a:pt x="900" y="52"/>
                    <a:pt x="913" y="52"/>
                  </a:cubicBezTo>
                  <a:cubicBezTo>
                    <a:pt x="949" y="52"/>
                    <a:pt x="974" y="44"/>
                    <a:pt x="992" y="27"/>
                  </a:cubicBezTo>
                  <a:cubicBezTo>
                    <a:pt x="995" y="23"/>
                    <a:pt x="999" y="19"/>
                    <a:pt x="1002" y="15"/>
                  </a:cubicBezTo>
                  <a:cubicBezTo>
                    <a:pt x="1011" y="4"/>
                    <a:pt x="1011" y="4"/>
                    <a:pt x="1011" y="4"/>
                  </a:cubicBezTo>
                  <a:cubicBezTo>
                    <a:pt x="1095" y="115"/>
                    <a:pt x="1095" y="115"/>
                    <a:pt x="1095" y="115"/>
                  </a:cubicBezTo>
                  <a:cubicBezTo>
                    <a:pt x="1099" y="113"/>
                    <a:pt x="1099" y="113"/>
                    <a:pt x="1099" y="113"/>
                  </a:cubicBezTo>
                  <a:cubicBezTo>
                    <a:pt x="1112" y="108"/>
                    <a:pt x="1131" y="101"/>
                    <a:pt x="1155" y="92"/>
                  </a:cubicBezTo>
                  <a:cubicBezTo>
                    <a:pt x="1155" y="92"/>
                    <a:pt x="1167" y="88"/>
                    <a:pt x="1171" y="87"/>
                  </a:cubicBezTo>
                  <a:cubicBezTo>
                    <a:pt x="1202" y="75"/>
                    <a:pt x="1227" y="68"/>
                    <a:pt x="1248" y="63"/>
                  </a:cubicBezTo>
                  <a:cubicBezTo>
                    <a:pt x="1264" y="60"/>
                    <a:pt x="1264" y="60"/>
                    <a:pt x="1264" y="60"/>
                  </a:cubicBezTo>
                  <a:cubicBezTo>
                    <a:pt x="1257" y="75"/>
                    <a:pt x="1257" y="75"/>
                    <a:pt x="1257" y="75"/>
                  </a:cubicBezTo>
                  <a:cubicBezTo>
                    <a:pt x="1252" y="88"/>
                    <a:pt x="1247" y="98"/>
                    <a:pt x="1241" y="106"/>
                  </a:cubicBezTo>
                  <a:cubicBezTo>
                    <a:pt x="1231" y="122"/>
                    <a:pt x="1231" y="122"/>
                    <a:pt x="1231" y="122"/>
                  </a:cubicBezTo>
                  <a:cubicBezTo>
                    <a:pt x="1248" y="115"/>
                    <a:pt x="1248" y="115"/>
                    <a:pt x="1248" y="115"/>
                  </a:cubicBezTo>
                  <a:cubicBezTo>
                    <a:pt x="1249" y="115"/>
                    <a:pt x="1261" y="110"/>
                    <a:pt x="1271" y="106"/>
                  </a:cubicBezTo>
                  <a:cubicBezTo>
                    <a:pt x="1260" y="126"/>
                    <a:pt x="1260" y="126"/>
                    <a:pt x="1260" y="126"/>
                  </a:cubicBezTo>
                  <a:cubicBezTo>
                    <a:pt x="1254" y="137"/>
                    <a:pt x="1232" y="172"/>
                    <a:pt x="1212" y="187"/>
                  </a:cubicBezTo>
                  <a:cubicBezTo>
                    <a:pt x="1207" y="191"/>
                    <a:pt x="1207" y="191"/>
                    <a:pt x="1207" y="191"/>
                  </a:cubicBezTo>
                  <a:cubicBezTo>
                    <a:pt x="1210" y="195"/>
                    <a:pt x="1210" y="195"/>
                    <a:pt x="1210" y="195"/>
                  </a:cubicBezTo>
                  <a:cubicBezTo>
                    <a:pt x="1210" y="195"/>
                    <a:pt x="1211" y="196"/>
                    <a:pt x="1211" y="196"/>
                  </a:cubicBezTo>
                  <a:cubicBezTo>
                    <a:pt x="1213" y="199"/>
                    <a:pt x="1214" y="205"/>
                    <a:pt x="1214" y="210"/>
                  </a:cubicBezTo>
                  <a:cubicBezTo>
                    <a:pt x="1214" y="216"/>
                    <a:pt x="1213" y="221"/>
                    <a:pt x="1211" y="225"/>
                  </a:cubicBezTo>
                  <a:cubicBezTo>
                    <a:pt x="1209" y="230"/>
                    <a:pt x="1205" y="236"/>
                    <a:pt x="1199" y="243"/>
                  </a:cubicBezTo>
                  <a:cubicBezTo>
                    <a:pt x="1195" y="247"/>
                    <a:pt x="1195" y="247"/>
                    <a:pt x="1195" y="247"/>
                  </a:cubicBezTo>
                  <a:cubicBezTo>
                    <a:pt x="1218" y="276"/>
                    <a:pt x="1218" y="276"/>
                    <a:pt x="1218" y="276"/>
                  </a:cubicBezTo>
                  <a:cubicBezTo>
                    <a:pt x="1213" y="280"/>
                    <a:pt x="1213" y="280"/>
                    <a:pt x="1213" y="280"/>
                  </a:cubicBezTo>
                  <a:cubicBezTo>
                    <a:pt x="1170" y="312"/>
                    <a:pt x="1149" y="363"/>
                    <a:pt x="1149" y="434"/>
                  </a:cubicBezTo>
                  <a:cubicBezTo>
                    <a:pt x="1149" y="436"/>
                    <a:pt x="1149" y="436"/>
                    <a:pt x="1149" y="436"/>
                  </a:cubicBezTo>
                  <a:cubicBezTo>
                    <a:pt x="1149" y="440"/>
                    <a:pt x="1149" y="443"/>
                    <a:pt x="1149" y="447"/>
                  </a:cubicBezTo>
                  <a:cubicBezTo>
                    <a:pt x="1149" y="464"/>
                    <a:pt x="1150" y="481"/>
                    <a:pt x="1152" y="500"/>
                  </a:cubicBezTo>
                  <a:cubicBezTo>
                    <a:pt x="1163" y="569"/>
                    <a:pt x="1163" y="569"/>
                    <a:pt x="1163" y="569"/>
                  </a:cubicBezTo>
                  <a:cubicBezTo>
                    <a:pt x="1171" y="616"/>
                    <a:pt x="1175" y="640"/>
                    <a:pt x="1175" y="641"/>
                  </a:cubicBezTo>
                  <a:cubicBezTo>
                    <a:pt x="1177" y="661"/>
                    <a:pt x="1183" y="714"/>
                    <a:pt x="1183" y="718"/>
                  </a:cubicBezTo>
                  <a:cubicBezTo>
                    <a:pt x="1186" y="783"/>
                    <a:pt x="1186" y="789"/>
                    <a:pt x="1186" y="790"/>
                  </a:cubicBezTo>
                  <a:cubicBezTo>
                    <a:pt x="1186" y="792"/>
                    <a:pt x="1186" y="795"/>
                    <a:pt x="1186" y="798"/>
                  </a:cubicBezTo>
                  <a:cubicBezTo>
                    <a:pt x="1186" y="913"/>
                    <a:pt x="1148" y="1029"/>
                    <a:pt x="1086" y="1101"/>
                  </a:cubicBezTo>
                  <a:cubicBezTo>
                    <a:pt x="1084" y="1103"/>
                    <a:pt x="1084" y="1103"/>
                    <a:pt x="1084" y="1103"/>
                  </a:cubicBezTo>
                  <a:cubicBezTo>
                    <a:pt x="1044" y="1152"/>
                    <a:pt x="989" y="1219"/>
                    <a:pt x="838" y="1272"/>
                  </a:cubicBezTo>
                  <a:cubicBezTo>
                    <a:pt x="754" y="1303"/>
                    <a:pt x="679" y="1333"/>
                    <a:pt x="614" y="1390"/>
                  </a:cubicBezTo>
                  <a:cubicBezTo>
                    <a:pt x="614" y="1390"/>
                    <a:pt x="614" y="1390"/>
                    <a:pt x="614" y="1390"/>
                  </a:cubicBezTo>
                  <a:cubicBezTo>
                    <a:pt x="611" y="1393"/>
                    <a:pt x="611" y="1393"/>
                    <a:pt x="611" y="1393"/>
                  </a:cubicBezTo>
                  <a:cubicBezTo>
                    <a:pt x="609" y="1395"/>
                    <a:pt x="609" y="1395"/>
                    <a:pt x="609" y="1395"/>
                  </a:cubicBezTo>
                  <a:cubicBezTo>
                    <a:pt x="605" y="1401"/>
                    <a:pt x="605" y="1401"/>
                    <a:pt x="605" y="1401"/>
                  </a:cubicBezTo>
                  <a:lnTo>
                    <a:pt x="601" y="13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63" name="Freeform 32">
              <a:extLst>
                <a:ext uri="{FF2B5EF4-FFF2-40B4-BE49-F238E27FC236}">
                  <a16:creationId xmlns:a16="http://schemas.microsoft.com/office/drawing/2014/main" id="{CBD93934-EDB7-4A50-8DB8-8623D46DF094}"/>
                </a:ext>
              </a:extLst>
            </p:cNvPr>
            <p:cNvSpPr>
              <a:spLocks noEditPoints="1"/>
            </p:cNvSpPr>
            <p:nvPr userDrawn="1"/>
          </p:nvSpPr>
          <p:spPr bwMode="auto">
            <a:xfrm>
              <a:off x="3429" y="1389"/>
              <a:ext cx="874" cy="964"/>
            </a:xfrm>
            <a:custGeom>
              <a:avLst/>
              <a:gdLst>
                <a:gd name="T0" fmla="*/ 749 w 1290"/>
                <a:gd name="T1" fmla="*/ 675 h 1419"/>
                <a:gd name="T2" fmla="*/ 440 w 1290"/>
                <a:gd name="T3" fmla="*/ 333 h 1419"/>
                <a:gd name="T4" fmla="*/ 318 w 1290"/>
                <a:gd name="T5" fmla="*/ 282 h 1419"/>
                <a:gd name="T6" fmla="*/ 512 w 1290"/>
                <a:gd name="T7" fmla="*/ 271 h 1419"/>
                <a:gd name="T8" fmla="*/ 861 w 1290"/>
                <a:gd name="T9" fmla="*/ 775 h 1419"/>
                <a:gd name="T10" fmla="*/ 645 w 1290"/>
                <a:gd name="T11" fmla="*/ 693 h 1419"/>
                <a:gd name="T12" fmla="*/ 543 w 1290"/>
                <a:gd name="T13" fmla="*/ 673 h 1419"/>
                <a:gd name="T14" fmla="*/ 935 w 1290"/>
                <a:gd name="T15" fmla="*/ 783 h 1419"/>
                <a:gd name="T16" fmla="*/ 652 w 1290"/>
                <a:gd name="T17" fmla="*/ 507 h 1419"/>
                <a:gd name="T18" fmla="*/ 557 w 1290"/>
                <a:gd name="T19" fmla="*/ 529 h 1419"/>
                <a:gd name="T20" fmla="*/ 692 w 1290"/>
                <a:gd name="T21" fmla="*/ 506 h 1419"/>
                <a:gd name="T22" fmla="*/ 356 w 1290"/>
                <a:gd name="T23" fmla="*/ 342 h 1419"/>
                <a:gd name="T24" fmla="*/ 1004 w 1290"/>
                <a:gd name="T25" fmla="*/ 332 h 1419"/>
                <a:gd name="T26" fmla="*/ 1016 w 1290"/>
                <a:gd name="T27" fmla="*/ 287 h 1419"/>
                <a:gd name="T28" fmla="*/ 350 w 1290"/>
                <a:gd name="T29" fmla="*/ 337 h 1419"/>
                <a:gd name="T30" fmla="*/ 675 w 1290"/>
                <a:gd name="T31" fmla="*/ 254 h 1419"/>
                <a:gd name="T32" fmla="*/ 270 w 1290"/>
                <a:gd name="T33" fmla="*/ 239 h 1419"/>
                <a:gd name="T34" fmla="*/ 691 w 1290"/>
                <a:gd name="T35" fmla="*/ 229 h 1419"/>
                <a:gd name="T36" fmla="*/ 626 w 1290"/>
                <a:gd name="T37" fmla="*/ 248 h 1419"/>
                <a:gd name="T38" fmla="*/ 641 w 1290"/>
                <a:gd name="T39" fmla="*/ 229 h 1419"/>
                <a:gd name="T40" fmla="*/ 1076 w 1290"/>
                <a:gd name="T41" fmla="*/ 236 h 1419"/>
                <a:gd name="T42" fmla="*/ 600 w 1290"/>
                <a:gd name="T43" fmla="*/ 199 h 1419"/>
                <a:gd name="T44" fmla="*/ 953 w 1290"/>
                <a:gd name="T45" fmla="*/ 204 h 1419"/>
                <a:gd name="T46" fmla="*/ 572 w 1290"/>
                <a:gd name="T47" fmla="*/ 194 h 1419"/>
                <a:gd name="T48" fmla="*/ 1198 w 1290"/>
                <a:gd name="T49" fmla="*/ 148 h 1419"/>
                <a:gd name="T50" fmla="*/ 808 w 1290"/>
                <a:gd name="T51" fmla="*/ 336 h 1419"/>
                <a:gd name="T52" fmla="*/ 839 w 1290"/>
                <a:gd name="T53" fmla="*/ 188 h 1419"/>
                <a:gd name="T54" fmla="*/ 1180 w 1290"/>
                <a:gd name="T55" fmla="*/ 797 h 1419"/>
                <a:gd name="T56" fmla="*/ 26 w 1290"/>
                <a:gd name="T57" fmla="*/ 281 h 1419"/>
                <a:gd name="T58" fmla="*/ 91 w 1290"/>
                <a:gd name="T59" fmla="*/ 731 h 1419"/>
                <a:gd name="T60" fmla="*/ 1149 w 1290"/>
                <a:gd name="T61" fmla="*/ 324 h 1419"/>
                <a:gd name="T62" fmla="*/ 671 w 1290"/>
                <a:gd name="T63" fmla="*/ 473 h 1419"/>
                <a:gd name="T64" fmla="*/ 584 w 1290"/>
                <a:gd name="T65" fmla="*/ 402 h 1419"/>
                <a:gd name="T66" fmla="*/ 802 w 1290"/>
                <a:gd name="T67" fmla="*/ 969 h 1419"/>
                <a:gd name="T68" fmla="*/ 945 w 1290"/>
                <a:gd name="T69" fmla="*/ 1033 h 1419"/>
                <a:gd name="T70" fmla="*/ 781 w 1290"/>
                <a:gd name="T71" fmla="*/ 1037 h 1419"/>
                <a:gd name="T72" fmla="*/ 581 w 1290"/>
                <a:gd name="T73" fmla="*/ 714 h 1419"/>
                <a:gd name="T74" fmla="*/ 798 w 1290"/>
                <a:gd name="T75" fmla="*/ 868 h 1419"/>
                <a:gd name="T76" fmla="*/ 943 w 1290"/>
                <a:gd name="T77" fmla="*/ 892 h 1419"/>
                <a:gd name="T78" fmla="*/ 576 w 1290"/>
                <a:gd name="T79" fmla="*/ 320 h 1419"/>
                <a:gd name="T80" fmla="*/ 563 w 1290"/>
                <a:gd name="T81" fmla="*/ 262 h 1419"/>
                <a:gd name="T82" fmla="*/ 636 w 1290"/>
                <a:gd name="T83" fmla="*/ 271 h 1419"/>
                <a:gd name="T84" fmla="*/ 708 w 1290"/>
                <a:gd name="T85" fmla="*/ 1000 h 1419"/>
                <a:gd name="T86" fmla="*/ 519 w 1290"/>
                <a:gd name="T87" fmla="*/ 720 h 1419"/>
                <a:gd name="T88" fmla="*/ 480 w 1290"/>
                <a:gd name="T89" fmla="*/ 486 h 1419"/>
                <a:gd name="T90" fmla="*/ 840 w 1290"/>
                <a:gd name="T91" fmla="*/ 494 h 1419"/>
                <a:gd name="T92" fmla="*/ 687 w 1290"/>
                <a:gd name="T93" fmla="*/ 474 h 1419"/>
                <a:gd name="T94" fmla="*/ 958 w 1290"/>
                <a:gd name="T95" fmla="*/ 412 h 1419"/>
                <a:gd name="T96" fmla="*/ 1084 w 1290"/>
                <a:gd name="T97" fmla="*/ 383 h 1419"/>
                <a:gd name="T98" fmla="*/ 554 w 1290"/>
                <a:gd name="T99" fmla="*/ 403 h 1419"/>
                <a:gd name="T100" fmla="*/ 304 w 1290"/>
                <a:gd name="T101" fmla="*/ 381 h 1419"/>
                <a:gd name="T102" fmla="*/ 865 w 1290"/>
                <a:gd name="T103" fmla="*/ 410 h 1419"/>
                <a:gd name="T104" fmla="*/ 861 w 1290"/>
                <a:gd name="T105" fmla="*/ 378 h 1419"/>
                <a:gd name="T106" fmla="*/ 554 w 1290"/>
                <a:gd name="T107" fmla="*/ 44 h 1419"/>
                <a:gd name="T108" fmla="*/ 1047 w 1290"/>
                <a:gd name="T109" fmla="*/ 140 h 1419"/>
                <a:gd name="T110" fmla="*/ 186 w 1290"/>
                <a:gd name="T111" fmla="*/ 138 h 1419"/>
                <a:gd name="T112" fmla="*/ 1018 w 1290"/>
                <a:gd name="T113" fmla="*/ 5 h 1419"/>
                <a:gd name="T114" fmla="*/ 472 w 1290"/>
                <a:gd name="T115" fmla="*/ 34 h 1419"/>
                <a:gd name="T116" fmla="*/ 0 w 1290"/>
                <a:gd name="T117" fmla="*/ 283 h 1419"/>
                <a:gd name="T118" fmla="*/ 31 w 1290"/>
                <a:gd name="T119" fmla="*/ 824 h 1419"/>
                <a:gd name="T120" fmla="*/ 625 w 1290"/>
                <a:gd name="T121" fmla="*/ 1405 h 1419"/>
                <a:gd name="T122" fmla="*/ 1162 w 1290"/>
                <a:gd name="T123" fmla="*/ 458 h 1419"/>
                <a:gd name="T124" fmla="*/ 1290 w 1290"/>
                <a:gd name="T125" fmla="*/ 105 h 1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90" h="1419">
                  <a:moveTo>
                    <a:pt x="445" y="234"/>
                  </a:moveTo>
                  <a:cubicBezTo>
                    <a:pt x="411" y="216"/>
                    <a:pt x="362" y="217"/>
                    <a:pt x="334" y="210"/>
                  </a:cubicBezTo>
                  <a:cubicBezTo>
                    <a:pt x="306" y="203"/>
                    <a:pt x="302" y="201"/>
                    <a:pt x="302" y="201"/>
                  </a:cubicBezTo>
                  <a:cubicBezTo>
                    <a:pt x="313" y="203"/>
                    <a:pt x="323" y="206"/>
                    <a:pt x="335" y="208"/>
                  </a:cubicBezTo>
                  <a:cubicBezTo>
                    <a:pt x="373" y="212"/>
                    <a:pt x="414" y="214"/>
                    <a:pt x="445" y="228"/>
                  </a:cubicBezTo>
                  <a:cubicBezTo>
                    <a:pt x="463" y="235"/>
                    <a:pt x="473" y="253"/>
                    <a:pt x="477" y="272"/>
                  </a:cubicBezTo>
                  <a:cubicBezTo>
                    <a:pt x="470" y="257"/>
                    <a:pt x="459" y="242"/>
                    <a:pt x="445" y="234"/>
                  </a:cubicBezTo>
                  <a:moveTo>
                    <a:pt x="752" y="668"/>
                  </a:moveTo>
                  <a:cubicBezTo>
                    <a:pt x="781" y="704"/>
                    <a:pt x="783" y="704"/>
                    <a:pt x="807" y="728"/>
                  </a:cubicBezTo>
                  <a:cubicBezTo>
                    <a:pt x="794" y="722"/>
                    <a:pt x="765" y="695"/>
                    <a:pt x="749" y="675"/>
                  </a:cubicBezTo>
                  <a:cubicBezTo>
                    <a:pt x="725" y="645"/>
                    <a:pt x="714" y="619"/>
                    <a:pt x="710" y="591"/>
                  </a:cubicBezTo>
                  <a:cubicBezTo>
                    <a:pt x="710" y="591"/>
                    <a:pt x="724" y="632"/>
                    <a:pt x="752" y="668"/>
                  </a:cubicBezTo>
                  <a:moveTo>
                    <a:pt x="562" y="345"/>
                  </a:moveTo>
                  <a:cubicBezTo>
                    <a:pt x="539" y="342"/>
                    <a:pt x="519" y="352"/>
                    <a:pt x="501" y="375"/>
                  </a:cubicBezTo>
                  <a:cubicBezTo>
                    <a:pt x="478" y="382"/>
                    <a:pt x="464" y="391"/>
                    <a:pt x="447" y="409"/>
                  </a:cubicBezTo>
                  <a:cubicBezTo>
                    <a:pt x="434" y="405"/>
                    <a:pt x="419" y="397"/>
                    <a:pt x="415" y="394"/>
                  </a:cubicBezTo>
                  <a:cubicBezTo>
                    <a:pt x="418" y="387"/>
                    <a:pt x="422" y="382"/>
                    <a:pt x="429" y="379"/>
                  </a:cubicBezTo>
                  <a:cubicBezTo>
                    <a:pt x="423" y="376"/>
                    <a:pt x="413" y="371"/>
                    <a:pt x="415" y="364"/>
                  </a:cubicBezTo>
                  <a:cubicBezTo>
                    <a:pt x="418" y="352"/>
                    <a:pt x="434" y="359"/>
                    <a:pt x="452" y="352"/>
                  </a:cubicBezTo>
                  <a:cubicBezTo>
                    <a:pt x="445" y="348"/>
                    <a:pt x="436" y="343"/>
                    <a:pt x="440" y="333"/>
                  </a:cubicBezTo>
                  <a:cubicBezTo>
                    <a:pt x="443" y="323"/>
                    <a:pt x="459" y="324"/>
                    <a:pt x="471" y="327"/>
                  </a:cubicBezTo>
                  <a:cubicBezTo>
                    <a:pt x="464" y="321"/>
                    <a:pt x="463" y="309"/>
                    <a:pt x="470" y="304"/>
                  </a:cubicBezTo>
                  <a:cubicBezTo>
                    <a:pt x="478" y="300"/>
                    <a:pt x="494" y="301"/>
                    <a:pt x="494" y="301"/>
                  </a:cubicBezTo>
                  <a:cubicBezTo>
                    <a:pt x="494" y="293"/>
                    <a:pt x="501" y="287"/>
                    <a:pt x="505" y="280"/>
                  </a:cubicBezTo>
                  <a:cubicBezTo>
                    <a:pt x="498" y="282"/>
                    <a:pt x="493" y="291"/>
                    <a:pt x="491" y="297"/>
                  </a:cubicBezTo>
                  <a:cubicBezTo>
                    <a:pt x="468" y="295"/>
                    <a:pt x="457" y="306"/>
                    <a:pt x="463" y="321"/>
                  </a:cubicBezTo>
                  <a:cubicBezTo>
                    <a:pt x="452" y="318"/>
                    <a:pt x="440" y="320"/>
                    <a:pt x="436" y="330"/>
                  </a:cubicBezTo>
                  <a:cubicBezTo>
                    <a:pt x="408" y="313"/>
                    <a:pt x="365" y="301"/>
                    <a:pt x="335" y="299"/>
                  </a:cubicBezTo>
                  <a:cubicBezTo>
                    <a:pt x="331" y="299"/>
                    <a:pt x="329" y="299"/>
                    <a:pt x="325" y="298"/>
                  </a:cubicBezTo>
                  <a:cubicBezTo>
                    <a:pt x="322" y="295"/>
                    <a:pt x="319" y="286"/>
                    <a:pt x="318" y="282"/>
                  </a:cubicBezTo>
                  <a:cubicBezTo>
                    <a:pt x="314" y="269"/>
                    <a:pt x="308" y="251"/>
                    <a:pt x="295" y="245"/>
                  </a:cubicBezTo>
                  <a:cubicBezTo>
                    <a:pt x="323" y="249"/>
                    <a:pt x="397" y="263"/>
                    <a:pt x="443" y="282"/>
                  </a:cubicBezTo>
                  <a:cubicBezTo>
                    <a:pt x="409" y="257"/>
                    <a:pt x="317" y="245"/>
                    <a:pt x="261" y="231"/>
                  </a:cubicBezTo>
                  <a:cubicBezTo>
                    <a:pt x="219" y="222"/>
                    <a:pt x="162" y="204"/>
                    <a:pt x="126" y="179"/>
                  </a:cubicBezTo>
                  <a:cubicBezTo>
                    <a:pt x="106" y="164"/>
                    <a:pt x="95" y="148"/>
                    <a:pt x="93" y="129"/>
                  </a:cubicBezTo>
                  <a:cubicBezTo>
                    <a:pt x="118" y="138"/>
                    <a:pt x="140" y="143"/>
                    <a:pt x="169" y="149"/>
                  </a:cubicBezTo>
                  <a:cubicBezTo>
                    <a:pt x="189" y="153"/>
                    <a:pt x="205" y="156"/>
                    <a:pt x="233" y="162"/>
                  </a:cubicBezTo>
                  <a:cubicBezTo>
                    <a:pt x="260" y="167"/>
                    <a:pt x="298" y="179"/>
                    <a:pt x="298" y="179"/>
                  </a:cubicBezTo>
                  <a:cubicBezTo>
                    <a:pt x="358" y="196"/>
                    <a:pt x="425" y="185"/>
                    <a:pt x="483" y="205"/>
                  </a:cubicBezTo>
                  <a:cubicBezTo>
                    <a:pt x="509" y="215"/>
                    <a:pt x="508" y="247"/>
                    <a:pt x="512" y="271"/>
                  </a:cubicBezTo>
                  <a:cubicBezTo>
                    <a:pt x="518" y="277"/>
                    <a:pt x="518" y="277"/>
                    <a:pt x="518" y="277"/>
                  </a:cubicBezTo>
                  <a:cubicBezTo>
                    <a:pt x="518" y="311"/>
                    <a:pt x="535" y="325"/>
                    <a:pt x="562" y="345"/>
                  </a:cubicBezTo>
                  <a:moveTo>
                    <a:pt x="774" y="670"/>
                  </a:moveTo>
                  <a:cubicBezTo>
                    <a:pt x="803" y="705"/>
                    <a:pt x="830" y="724"/>
                    <a:pt x="836" y="728"/>
                  </a:cubicBezTo>
                  <a:cubicBezTo>
                    <a:pt x="836" y="728"/>
                    <a:pt x="796" y="691"/>
                    <a:pt x="788" y="676"/>
                  </a:cubicBezTo>
                  <a:cubicBezTo>
                    <a:pt x="855" y="728"/>
                    <a:pt x="908" y="749"/>
                    <a:pt x="933" y="767"/>
                  </a:cubicBezTo>
                  <a:cubicBezTo>
                    <a:pt x="923" y="765"/>
                    <a:pt x="912" y="764"/>
                    <a:pt x="906" y="771"/>
                  </a:cubicBezTo>
                  <a:cubicBezTo>
                    <a:pt x="901" y="779"/>
                    <a:pt x="905" y="791"/>
                    <a:pt x="901" y="802"/>
                  </a:cubicBezTo>
                  <a:cubicBezTo>
                    <a:pt x="899" y="810"/>
                    <a:pt x="894" y="811"/>
                    <a:pt x="891" y="811"/>
                  </a:cubicBezTo>
                  <a:cubicBezTo>
                    <a:pt x="886" y="780"/>
                    <a:pt x="861" y="775"/>
                    <a:pt x="861" y="775"/>
                  </a:cubicBezTo>
                  <a:cubicBezTo>
                    <a:pt x="867" y="782"/>
                    <a:pt x="875" y="790"/>
                    <a:pt x="877" y="801"/>
                  </a:cubicBezTo>
                  <a:cubicBezTo>
                    <a:pt x="853" y="797"/>
                    <a:pt x="809" y="770"/>
                    <a:pt x="809" y="769"/>
                  </a:cubicBezTo>
                  <a:cubicBezTo>
                    <a:pt x="786" y="771"/>
                    <a:pt x="758" y="768"/>
                    <a:pt x="743" y="758"/>
                  </a:cubicBezTo>
                  <a:cubicBezTo>
                    <a:pt x="726" y="747"/>
                    <a:pt x="761" y="745"/>
                    <a:pt x="747" y="734"/>
                  </a:cubicBezTo>
                  <a:cubicBezTo>
                    <a:pt x="740" y="729"/>
                    <a:pt x="733" y="734"/>
                    <a:pt x="728" y="726"/>
                  </a:cubicBezTo>
                  <a:cubicBezTo>
                    <a:pt x="724" y="721"/>
                    <a:pt x="737" y="709"/>
                    <a:pt x="732" y="698"/>
                  </a:cubicBezTo>
                  <a:cubicBezTo>
                    <a:pt x="728" y="690"/>
                    <a:pt x="721" y="691"/>
                    <a:pt x="715" y="696"/>
                  </a:cubicBezTo>
                  <a:cubicBezTo>
                    <a:pt x="709" y="702"/>
                    <a:pt x="705" y="725"/>
                    <a:pt x="687" y="721"/>
                  </a:cubicBezTo>
                  <a:cubicBezTo>
                    <a:pt x="677" y="718"/>
                    <a:pt x="680" y="700"/>
                    <a:pt x="669" y="692"/>
                  </a:cubicBezTo>
                  <a:cubicBezTo>
                    <a:pt x="661" y="686"/>
                    <a:pt x="651" y="686"/>
                    <a:pt x="645" y="693"/>
                  </a:cubicBezTo>
                  <a:cubicBezTo>
                    <a:pt x="637" y="700"/>
                    <a:pt x="639" y="711"/>
                    <a:pt x="639" y="711"/>
                  </a:cubicBezTo>
                  <a:cubicBezTo>
                    <a:pt x="618" y="669"/>
                    <a:pt x="638" y="578"/>
                    <a:pt x="638" y="578"/>
                  </a:cubicBezTo>
                  <a:cubicBezTo>
                    <a:pt x="616" y="637"/>
                    <a:pt x="616" y="688"/>
                    <a:pt x="633" y="719"/>
                  </a:cubicBezTo>
                  <a:cubicBezTo>
                    <a:pt x="628" y="716"/>
                    <a:pt x="619" y="707"/>
                    <a:pt x="616" y="702"/>
                  </a:cubicBezTo>
                  <a:cubicBezTo>
                    <a:pt x="612" y="691"/>
                    <a:pt x="605" y="676"/>
                    <a:pt x="606" y="661"/>
                  </a:cubicBezTo>
                  <a:cubicBezTo>
                    <a:pt x="593" y="684"/>
                    <a:pt x="619" y="727"/>
                    <a:pt x="609" y="727"/>
                  </a:cubicBezTo>
                  <a:cubicBezTo>
                    <a:pt x="600" y="727"/>
                    <a:pt x="600" y="710"/>
                    <a:pt x="589" y="705"/>
                  </a:cubicBezTo>
                  <a:cubicBezTo>
                    <a:pt x="578" y="699"/>
                    <a:pt x="574" y="709"/>
                    <a:pt x="570" y="705"/>
                  </a:cubicBezTo>
                  <a:cubicBezTo>
                    <a:pt x="565" y="701"/>
                    <a:pt x="588" y="684"/>
                    <a:pt x="568" y="672"/>
                  </a:cubicBezTo>
                  <a:cubicBezTo>
                    <a:pt x="557" y="666"/>
                    <a:pt x="552" y="678"/>
                    <a:pt x="543" y="673"/>
                  </a:cubicBezTo>
                  <a:cubicBezTo>
                    <a:pt x="534" y="668"/>
                    <a:pt x="522" y="670"/>
                    <a:pt x="522" y="670"/>
                  </a:cubicBezTo>
                  <a:cubicBezTo>
                    <a:pt x="518" y="649"/>
                    <a:pt x="544" y="556"/>
                    <a:pt x="544" y="556"/>
                  </a:cubicBezTo>
                  <a:cubicBezTo>
                    <a:pt x="560" y="564"/>
                    <a:pt x="582" y="551"/>
                    <a:pt x="582" y="551"/>
                  </a:cubicBezTo>
                  <a:cubicBezTo>
                    <a:pt x="593" y="573"/>
                    <a:pt x="617" y="555"/>
                    <a:pt x="627" y="547"/>
                  </a:cubicBezTo>
                  <a:cubicBezTo>
                    <a:pt x="635" y="540"/>
                    <a:pt x="637" y="535"/>
                    <a:pt x="646" y="531"/>
                  </a:cubicBezTo>
                  <a:cubicBezTo>
                    <a:pt x="656" y="526"/>
                    <a:pt x="667" y="533"/>
                    <a:pt x="677" y="528"/>
                  </a:cubicBezTo>
                  <a:cubicBezTo>
                    <a:pt x="688" y="524"/>
                    <a:pt x="691" y="517"/>
                    <a:pt x="691" y="517"/>
                  </a:cubicBezTo>
                  <a:cubicBezTo>
                    <a:pt x="704" y="529"/>
                    <a:pt x="721" y="574"/>
                    <a:pt x="728" y="589"/>
                  </a:cubicBezTo>
                  <a:cubicBezTo>
                    <a:pt x="751" y="640"/>
                    <a:pt x="774" y="670"/>
                    <a:pt x="774" y="670"/>
                  </a:cubicBezTo>
                  <a:moveTo>
                    <a:pt x="935" y="783"/>
                  </a:moveTo>
                  <a:cubicBezTo>
                    <a:pt x="937" y="794"/>
                    <a:pt x="923" y="801"/>
                    <a:pt x="913" y="802"/>
                  </a:cubicBezTo>
                  <a:cubicBezTo>
                    <a:pt x="910" y="803"/>
                    <a:pt x="910" y="803"/>
                    <a:pt x="910" y="803"/>
                  </a:cubicBezTo>
                  <a:cubicBezTo>
                    <a:pt x="910" y="793"/>
                    <a:pt x="908" y="774"/>
                    <a:pt x="918" y="772"/>
                  </a:cubicBezTo>
                  <a:cubicBezTo>
                    <a:pt x="929" y="770"/>
                    <a:pt x="933" y="775"/>
                    <a:pt x="935" y="783"/>
                  </a:cubicBezTo>
                  <a:moveTo>
                    <a:pt x="692" y="506"/>
                  </a:moveTo>
                  <a:cubicBezTo>
                    <a:pt x="686" y="507"/>
                    <a:pt x="690" y="510"/>
                    <a:pt x="676" y="520"/>
                  </a:cubicBezTo>
                  <a:cubicBezTo>
                    <a:pt x="673" y="522"/>
                    <a:pt x="663" y="524"/>
                    <a:pt x="655" y="523"/>
                  </a:cubicBezTo>
                  <a:cubicBezTo>
                    <a:pt x="657" y="519"/>
                    <a:pt x="661" y="515"/>
                    <a:pt x="656" y="505"/>
                  </a:cubicBezTo>
                  <a:cubicBezTo>
                    <a:pt x="651" y="495"/>
                    <a:pt x="643" y="492"/>
                    <a:pt x="639" y="492"/>
                  </a:cubicBezTo>
                  <a:cubicBezTo>
                    <a:pt x="645" y="496"/>
                    <a:pt x="649" y="501"/>
                    <a:pt x="652" y="507"/>
                  </a:cubicBezTo>
                  <a:cubicBezTo>
                    <a:pt x="654" y="512"/>
                    <a:pt x="653" y="518"/>
                    <a:pt x="648" y="522"/>
                  </a:cubicBezTo>
                  <a:cubicBezTo>
                    <a:pt x="644" y="523"/>
                    <a:pt x="638" y="526"/>
                    <a:pt x="635" y="530"/>
                  </a:cubicBezTo>
                  <a:cubicBezTo>
                    <a:pt x="638" y="517"/>
                    <a:pt x="627" y="498"/>
                    <a:pt x="617" y="495"/>
                  </a:cubicBezTo>
                  <a:cubicBezTo>
                    <a:pt x="626" y="507"/>
                    <a:pt x="633" y="514"/>
                    <a:pt x="628" y="534"/>
                  </a:cubicBezTo>
                  <a:cubicBezTo>
                    <a:pt x="625" y="540"/>
                    <a:pt x="599" y="558"/>
                    <a:pt x="592" y="552"/>
                  </a:cubicBezTo>
                  <a:cubicBezTo>
                    <a:pt x="579" y="541"/>
                    <a:pt x="589" y="532"/>
                    <a:pt x="585" y="519"/>
                  </a:cubicBezTo>
                  <a:cubicBezTo>
                    <a:pt x="583" y="517"/>
                    <a:pt x="583" y="514"/>
                    <a:pt x="581" y="515"/>
                  </a:cubicBezTo>
                  <a:cubicBezTo>
                    <a:pt x="584" y="527"/>
                    <a:pt x="579" y="532"/>
                    <a:pt x="580" y="545"/>
                  </a:cubicBezTo>
                  <a:cubicBezTo>
                    <a:pt x="571" y="548"/>
                    <a:pt x="567" y="549"/>
                    <a:pt x="561" y="548"/>
                  </a:cubicBezTo>
                  <a:cubicBezTo>
                    <a:pt x="558" y="545"/>
                    <a:pt x="555" y="539"/>
                    <a:pt x="557" y="529"/>
                  </a:cubicBezTo>
                  <a:cubicBezTo>
                    <a:pt x="559" y="520"/>
                    <a:pt x="567" y="508"/>
                    <a:pt x="574" y="498"/>
                  </a:cubicBezTo>
                  <a:cubicBezTo>
                    <a:pt x="574" y="498"/>
                    <a:pt x="570" y="500"/>
                    <a:pt x="567" y="503"/>
                  </a:cubicBezTo>
                  <a:cubicBezTo>
                    <a:pt x="555" y="514"/>
                    <a:pt x="550" y="527"/>
                    <a:pt x="550" y="537"/>
                  </a:cubicBezTo>
                  <a:cubicBezTo>
                    <a:pt x="551" y="541"/>
                    <a:pt x="551" y="545"/>
                    <a:pt x="555" y="548"/>
                  </a:cubicBezTo>
                  <a:cubicBezTo>
                    <a:pt x="552" y="548"/>
                    <a:pt x="540" y="548"/>
                    <a:pt x="537" y="541"/>
                  </a:cubicBezTo>
                  <a:cubicBezTo>
                    <a:pt x="530" y="527"/>
                    <a:pt x="540" y="514"/>
                    <a:pt x="547" y="505"/>
                  </a:cubicBezTo>
                  <a:cubicBezTo>
                    <a:pt x="554" y="497"/>
                    <a:pt x="564" y="492"/>
                    <a:pt x="564" y="492"/>
                  </a:cubicBezTo>
                  <a:cubicBezTo>
                    <a:pt x="579" y="485"/>
                    <a:pt x="602" y="488"/>
                    <a:pt x="618" y="485"/>
                  </a:cubicBezTo>
                  <a:cubicBezTo>
                    <a:pt x="634" y="483"/>
                    <a:pt x="647" y="486"/>
                    <a:pt x="661" y="490"/>
                  </a:cubicBezTo>
                  <a:cubicBezTo>
                    <a:pt x="674" y="494"/>
                    <a:pt x="682" y="499"/>
                    <a:pt x="692" y="506"/>
                  </a:cubicBezTo>
                  <a:moveTo>
                    <a:pt x="416" y="356"/>
                  </a:moveTo>
                  <a:cubicBezTo>
                    <a:pt x="408" y="360"/>
                    <a:pt x="410" y="366"/>
                    <a:pt x="411" y="370"/>
                  </a:cubicBezTo>
                  <a:cubicBezTo>
                    <a:pt x="414" y="376"/>
                    <a:pt x="420" y="379"/>
                    <a:pt x="420" y="379"/>
                  </a:cubicBezTo>
                  <a:cubicBezTo>
                    <a:pt x="417" y="381"/>
                    <a:pt x="412" y="386"/>
                    <a:pt x="409" y="391"/>
                  </a:cubicBezTo>
                  <a:cubicBezTo>
                    <a:pt x="401" y="386"/>
                    <a:pt x="389" y="380"/>
                    <a:pt x="379" y="376"/>
                  </a:cubicBezTo>
                  <a:cubicBezTo>
                    <a:pt x="360" y="365"/>
                    <a:pt x="341" y="358"/>
                    <a:pt x="321" y="360"/>
                  </a:cubicBezTo>
                  <a:cubicBezTo>
                    <a:pt x="316" y="360"/>
                    <a:pt x="303" y="365"/>
                    <a:pt x="299" y="366"/>
                  </a:cubicBezTo>
                  <a:cubicBezTo>
                    <a:pt x="285" y="364"/>
                    <a:pt x="265" y="352"/>
                    <a:pt x="260" y="346"/>
                  </a:cubicBezTo>
                  <a:cubicBezTo>
                    <a:pt x="284" y="349"/>
                    <a:pt x="301" y="348"/>
                    <a:pt x="315" y="348"/>
                  </a:cubicBezTo>
                  <a:cubicBezTo>
                    <a:pt x="340" y="346"/>
                    <a:pt x="356" y="342"/>
                    <a:pt x="356" y="342"/>
                  </a:cubicBezTo>
                  <a:cubicBezTo>
                    <a:pt x="376" y="350"/>
                    <a:pt x="391" y="356"/>
                    <a:pt x="416" y="356"/>
                  </a:cubicBezTo>
                  <a:moveTo>
                    <a:pt x="1138" y="317"/>
                  </a:moveTo>
                  <a:cubicBezTo>
                    <a:pt x="1120" y="376"/>
                    <a:pt x="1068" y="368"/>
                    <a:pt x="1049" y="357"/>
                  </a:cubicBezTo>
                  <a:cubicBezTo>
                    <a:pt x="1068" y="351"/>
                    <a:pt x="1076" y="334"/>
                    <a:pt x="1076" y="334"/>
                  </a:cubicBezTo>
                  <a:cubicBezTo>
                    <a:pt x="1102" y="337"/>
                    <a:pt x="1120" y="332"/>
                    <a:pt x="1138" y="317"/>
                  </a:cubicBezTo>
                  <a:moveTo>
                    <a:pt x="1069" y="333"/>
                  </a:moveTo>
                  <a:cubicBezTo>
                    <a:pt x="1068" y="340"/>
                    <a:pt x="1053" y="351"/>
                    <a:pt x="1038" y="354"/>
                  </a:cubicBezTo>
                  <a:cubicBezTo>
                    <a:pt x="1038" y="354"/>
                    <a:pt x="1036" y="342"/>
                    <a:pt x="1020" y="343"/>
                  </a:cubicBezTo>
                  <a:cubicBezTo>
                    <a:pt x="1011" y="344"/>
                    <a:pt x="1011" y="345"/>
                    <a:pt x="1005" y="347"/>
                  </a:cubicBezTo>
                  <a:cubicBezTo>
                    <a:pt x="1007" y="343"/>
                    <a:pt x="1007" y="337"/>
                    <a:pt x="1004" y="332"/>
                  </a:cubicBezTo>
                  <a:cubicBezTo>
                    <a:pt x="1003" y="331"/>
                    <a:pt x="1002" y="330"/>
                    <a:pt x="1000" y="330"/>
                  </a:cubicBezTo>
                  <a:cubicBezTo>
                    <a:pt x="996" y="330"/>
                    <a:pt x="991" y="331"/>
                    <a:pt x="986" y="334"/>
                  </a:cubicBezTo>
                  <a:cubicBezTo>
                    <a:pt x="981" y="338"/>
                    <a:pt x="975" y="337"/>
                    <a:pt x="971" y="339"/>
                  </a:cubicBezTo>
                  <a:cubicBezTo>
                    <a:pt x="963" y="341"/>
                    <a:pt x="958" y="346"/>
                    <a:pt x="952" y="355"/>
                  </a:cubicBezTo>
                  <a:cubicBezTo>
                    <a:pt x="951" y="356"/>
                    <a:pt x="948" y="355"/>
                    <a:pt x="945" y="355"/>
                  </a:cubicBezTo>
                  <a:cubicBezTo>
                    <a:pt x="941" y="354"/>
                    <a:pt x="880" y="363"/>
                    <a:pt x="880" y="363"/>
                  </a:cubicBezTo>
                  <a:cubicBezTo>
                    <a:pt x="869" y="362"/>
                    <a:pt x="853" y="363"/>
                    <a:pt x="833" y="357"/>
                  </a:cubicBezTo>
                  <a:cubicBezTo>
                    <a:pt x="833" y="357"/>
                    <a:pt x="850" y="349"/>
                    <a:pt x="841" y="334"/>
                  </a:cubicBezTo>
                  <a:cubicBezTo>
                    <a:pt x="841" y="334"/>
                    <a:pt x="923" y="316"/>
                    <a:pt x="955" y="307"/>
                  </a:cubicBezTo>
                  <a:cubicBezTo>
                    <a:pt x="988" y="298"/>
                    <a:pt x="1005" y="292"/>
                    <a:pt x="1016" y="287"/>
                  </a:cubicBezTo>
                  <a:cubicBezTo>
                    <a:pt x="1014" y="294"/>
                    <a:pt x="1022" y="308"/>
                    <a:pt x="1035" y="318"/>
                  </a:cubicBezTo>
                  <a:cubicBezTo>
                    <a:pt x="1044" y="325"/>
                    <a:pt x="1062" y="332"/>
                    <a:pt x="1069" y="333"/>
                  </a:cubicBezTo>
                  <a:moveTo>
                    <a:pt x="435" y="335"/>
                  </a:moveTo>
                  <a:cubicBezTo>
                    <a:pt x="434" y="339"/>
                    <a:pt x="435" y="345"/>
                    <a:pt x="442" y="350"/>
                  </a:cubicBezTo>
                  <a:cubicBezTo>
                    <a:pt x="437" y="351"/>
                    <a:pt x="427" y="351"/>
                    <a:pt x="421" y="353"/>
                  </a:cubicBezTo>
                  <a:cubicBezTo>
                    <a:pt x="385" y="351"/>
                    <a:pt x="349" y="340"/>
                    <a:pt x="328" y="305"/>
                  </a:cubicBezTo>
                  <a:cubicBezTo>
                    <a:pt x="337" y="305"/>
                    <a:pt x="346" y="304"/>
                    <a:pt x="359" y="307"/>
                  </a:cubicBezTo>
                  <a:cubicBezTo>
                    <a:pt x="379" y="312"/>
                    <a:pt x="408" y="320"/>
                    <a:pt x="435" y="335"/>
                  </a:cubicBezTo>
                  <a:moveTo>
                    <a:pt x="322" y="306"/>
                  </a:moveTo>
                  <a:cubicBezTo>
                    <a:pt x="325" y="309"/>
                    <a:pt x="331" y="323"/>
                    <a:pt x="350" y="337"/>
                  </a:cubicBezTo>
                  <a:cubicBezTo>
                    <a:pt x="339" y="340"/>
                    <a:pt x="328" y="341"/>
                    <a:pt x="310" y="342"/>
                  </a:cubicBezTo>
                  <a:cubicBezTo>
                    <a:pt x="287" y="343"/>
                    <a:pt x="266" y="341"/>
                    <a:pt x="266" y="341"/>
                  </a:cubicBezTo>
                  <a:cubicBezTo>
                    <a:pt x="232" y="338"/>
                    <a:pt x="188" y="296"/>
                    <a:pt x="177" y="280"/>
                  </a:cubicBezTo>
                  <a:cubicBezTo>
                    <a:pt x="200" y="293"/>
                    <a:pt x="231" y="302"/>
                    <a:pt x="255" y="305"/>
                  </a:cubicBezTo>
                  <a:cubicBezTo>
                    <a:pt x="279" y="308"/>
                    <a:pt x="302" y="309"/>
                    <a:pt x="322" y="306"/>
                  </a:cubicBezTo>
                  <a:moveTo>
                    <a:pt x="691" y="256"/>
                  </a:moveTo>
                  <a:cubicBezTo>
                    <a:pt x="692" y="256"/>
                    <a:pt x="694" y="255"/>
                    <a:pt x="696" y="255"/>
                  </a:cubicBezTo>
                  <a:cubicBezTo>
                    <a:pt x="698" y="263"/>
                    <a:pt x="689" y="266"/>
                    <a:pt x="684" y="267"/>
                  </a:cubicBezTo>
                  <a:cubicBezTo>
                    <a:pt x="680" y="268"/>
                    <a:pt x="678" y="264"/>
                    <a:pt x="677" y="262"/>
                  </a:cubicBezTo>
                  <a:cubicBezTo>
                    <a:pt x="677" y="259"/>
                    <a:pt x="677" y="256"/>
                    <a:pt x="675" y="254"/>
                  </a:cubicBezTo>
                  <a:cubicBezTo>
                    <a:pt x="675" y="253"/>
                    <a:pt x="675" y="252"/>
                    <a:pt x="677" y="251"/>
                  </a:cubicBezTo>
                  <a:cubicBezTo>
                    <a:pt x="680" y="255"/>
                    <a:pt x="685" y="258"/>
                    <a:pt x="691" y="256"/>
                  </a:cubicBezTo>
                  <a:moveTo>
                    <a:pt x="1189" y="264"/>
                  </a:moveTo>
                  <a:cubicBezTo>
                    <a:pt x="1169" y="293"/>
                    <a:pt x="1130" y="317"/>
                    <a:pt x="1116" y="323"/>
                  </a:cubicBezTo>
                  <a:cubicBezTo>
                    <a:pt x="1105" y="328"/>
                    <a:pt x="1091" y="332"/>
                    <a:pt x="1068" y="326"/>
                  </a:cubicBezTo>
                  <a:cubicBezTo>
                    <a:pt x="1056" y="323"/>
                    <a:pt x="1045" y="318"/>
                    <a:pt x="1037" y="312"/>
                  </a:cubicBezTo>
                  <a:cubicBezTo>
                    <a:pt x="1021" y="299"/>
                    <a:pt x="1022" y="291"/>
                    <a:pt x="1022" y="287"/>
                  </a:cubicBezTo>
                  <a:cubicBezTo>
                    <a:pt x="1023" y="284"/>
                    <a:pt x="1028" y="277"/>
                    <a:pt x="1033" y="279"/>
                  </a:cubicBezTo>
                  <a:cubicBezTo>
                    <a:pt x="1090" y="293"/>
                    <a:pt x="1171" y="276"/>
                    <a:pt x="1189" y="264"/>
                  </a:cubicBezTo>
                  <a:moveTo>
                    <a:pt x="270" y="239"/>
                  </a:moveTo>
                  <a:cubicBezTo>
                    <a:pt x="311" y="246"/>
                    <a:pt x="309" y="283"/>
                    <a:pt x="319" y="299"/>
                  </a:cubicBezTo>
                  <a:cubicBezTo>
                    <a:pt x="284" y="301"/>
                    <a:pt x="269" y="302"/>
                    <a:pt x="242" y="296"/>
                  </a:cubicBezTo>
                  <a:cubicBezTo>
                    <a:pt x="148" y="275"/>
                    <a:pt x="130" y="230"/>
                    <a:pt x="104" y="170"/>
                  </a:cubicBezTo>
                  <a:cubicBezTo>
                    <a:pt x="150" y="211"/>
                    <a:pt x="251" y="236"/>
                    <a:pt x="270" y="239"/>
                  </a:cubicBezTo>
                  <a:moveTo>
                    <a:pt x="698" y="232"/>
                  </a:moveTo>
                  <a:cubicBezTo>
                    <a:pt x="697" y="235"/>
                    <a:pt x="699" y="234"/>
                    <a:pt x="702" y="237"/>
                  </a:cubicBezTo>
                  <a:cubicBezTo>
                    <a:pt x="702" y="242"/>
                    <a:pt x="698" y="246"/>
                    <a:pt x="694" y="249"/>
                  </a:cubicBezTo>
                  <a:cubicBezTo>
                    <a:pt x="690" y="251"/>
                    <a:pt x="684" y="252"/>
                    <a:pt x="680" y="249"/>
                  </a:cubicBezTo>
                  <a:cubicBezTo>
                    <a:pt x="678" y="248"/>
                    <a:pt x="672" y="246"/>
                    <a:pt x="672" y="246"/>
                  </a:cubicBezTo>
                  <a:cubicBezTo>
                    <a:pt x="672" y="237"/>
                    <a:pt x="683" y="232"/>
                    <a:pt x="691" y="229"/>
                  </a:cubicBezTo>
                  <a:cubicBezTo>
                    <a:pt x="694" y="228"/>
                    <a:pt x="697" y="229"/>
                    <a:pt x="698" y="232"/>
                  </a:cubicBezTo>
                  <a:moveTo>
                    <a:pt x="641" y="229"/>
                  </a:moveTo>
                  <a:cubicBezTo>
                    <a:pt x="651" y="232"/>
                    <a:pt x="668" y="249"/>
                    <a:pt x="672" y="257"/>
                  </a:cubicBezTo>
                  <a:cubicBezTo>
                    <a:pt x="673" y="264"/>
                    <a:pt x="670" y="271"/>
                    <a:pt x="666" y="276"/>
                  </a:cubicBezTo>
                  <a:cubicBezTo>
                    <a:pt x="662" y="277"/>
                    <a:pt x="658" y="281"/>
                    <a:pt x="656" y="285"/>
                  </a:cubicBezTo>
                  <a:cubicBezTo>
                    <a:pt x="657" y="281"/>
                    <a:pt x="656" y="277"/>
                    <a:pt x="654" y="274"/>
                  </a:cubicBezTo>
                  <a:cubicBezTo>
                    <a:pt x="650" y="271"/>
                    <a:pt x="645" y="267"/>
                    <a:pt x="644" y="262"/>
                  </a:cubicBezTo>
                  <a:cubicBezTo>
                    <a:pt x="629" y="263"/>
                    <a:pt x="607" y="263"/>
                    <a:pt x="599" y="256"/>
                  </a:cubicBezTo>
                  <a:cubicBezTo>
                    <a:pt x="599" y="253"/>
                    <a:pt x="598" y="250"/>
                    <a:pt x="595" y="247"/>
                  </a:cubicBezTo>
                  <a:cubicBezTo>
                    <a:pt x="599" y="246"/>
                    <a:pt x="617" y="248"/>
                    <a:pt x="626" y="248"/>
                  </a:cubicBezTo>
                  <a:cubicBezTo>
                    <a:pt x="636" y="248"/>
                    <a:pt x="648" y="248"/>
                    <a:pt x="651" y="252"/>
                  </a:cubicBezTo>
                  <a:cubicBezTo>
                    <a:pt x="651" y="254"/>
                    <a:pt x="649" y="254"/>
                    <a:pt x="648" y="254"/>
                  </a:cubicBezTo>
                  <a:cubicBezTo>
                    <a:pt x="647" y="255"/>
                    <a:pt x="646" y="254"/>
                    <a:pt x="645" y="255"/>
                  </a:cubicBezTo>
                  <a:cubicBezTo>
                    <a:pt x="648" y="259"/>
                    <a:pt x="654" y="260"/>
                    <a:pt x="659" y="259"/>
                  </a:cubicBezTo>
                  <a:cubicBezTo>
                    <a:pt x="661" y="257"/>
                    <a:pt x="663" y="255"/>
                    <a:pt x="661" y="251"/>
                  </a:cubicBezTo>
                  <a:cubicBezTo>
                    <a:pt x="658" y="246"/>
                    <a:pt x="652" y="245"/>
                    <a:pt x="644" y="243"/>
                  </a:cubicBezTo>
                  <a:cubicBezTo>
                    <a:pt x="635" y="242"/>
                    <a:pt x="592" y="242"/>
                    <a:pt x="592" y="242"/>
                  </a:cubicBezTo>
                  <a:cubicBezTo>
                    <a:pt x="587" y="237"/>
                    <a:pt x="577" y="229"/>
                    <a:pt x="571" y="226"/>
                  </a:cubicBezTo>
                  <a:cubicBezTo>
                    <a:pt x="570" y="223"/>
                    <a:pt x="574" y="220"/>
                    <a:pt x="576" y="221"/>
                  </a:cubicBezTo>
                  <a:cubicBezTo>
                    <a:pt x="593" y="227"/>
                    <a:pt x="622" y="227"/>
                    <a:pt x="641" y="229"/>
                  </a:cubicBezTo>
                  <a:moveTo>
                    <a:pt x="1076" y="236"/>
                  </a:moveTo>
                  <a:cubicBezTo>
                    <a:pt x="1074" y="244"/>
                    <a:pt x="1061" y="255"/>
                    <a:pt x="1051" y="260"/>
                  </a:cubicBezTo>
                  <a:cubicBezTo>
                    <a:pt x="1040" y="267"/>
                    <a:pt x="1024" y="271"/>
                    <a:pt x="1018" y="279"/>
                  </a:cubicBezTo>
                  <a:cubicBezTo>
                    <a:pt x="1011" y="286"/>
                    <a:pt x="949" y="303"/>
                    <a:pt x="919" y="311"/>
                  </a:cubicBezTo>
                  <a:cubicBezTo>
                    <a:pt x="890" y="318"/>
                    <a:pt x="866" y="325"/>
                    <a:pt x="838" y="329"/>
                  </a:cubicBezTo>
                  <a:cubicBezTo>
                    <a:pt x="833" y="325"/>
                    <a:pt x="825" y="325"/>
                    <a:pt x="819" y="326"/>
                  </a:cubicBezTo>
                  <a:cubicBezTo>
                    <a:pt x="827" y="311"/>
                    <a:pt x="824" y="301"/>
                    <a:pt x="811" y="297"/>
                  </a:cubicBezTo>
                  <a:cubicBezTo>
                    <a:pt x="953" y="246"/>
                    <a:pt x="953" y="246"/>
                    <a:pt x="953" y="246"/>
                  </a:cubicBezTo>
                  <a:cubicBezTo>
                    <a:pt x="979" y="238"/>
                    <a:pt x="1012" y="229"/>
                    <a:pt x="1034" y="228"/>
                  </a:cubicBezTo>
                  <a:cubicBezTo>
                    <a:pt x="1049" y="232"/>
                    <a:pt x="1058" y="236"/>
                    <a:pt x="1076" y="236"/>
                  </a:cubicBezTo>
                  <a:moveTo>
                    <a:pt x="687" y="221"/>
                  </a:moveTo>
                  <a:cubicBezTo>
                    <a:pt x="687" y="223"/>
                    <a:pt x="686" y="224"/>
                    <a:pt x="685" y="226"/>
                  </a:cubicBezTo>
                  <a:cubicBezTo>
                    <a:pt x="684" y="229"/>
                    <a:pt x="681" y="232"/>
                    <a:pt x="675" y="230"/>
                  </a:cubicBezTo>
                  <a:cubicBezTo>
                    <a:pt x="674" y="225"/>
                    <a:pt x="677" y="220"/>
                    <a:pt x="682" y="217"/>
                  </a:cubicBezTo>
                  <a:cubicBezTo>
                    <a:pt x="684" y="216"/>
                    <a:pt x="687" y="218"/>
                    <a:pt x="687" y="221"/>
                  </a:cubicBezTo>
                  <a:moveTo>
                    <a:pt x="672" y="214"/>
                  </a:moveTo>
                  <a:cubicBezTo>
                    <a:pt x="673" y="218"/>
                    <a:pt x="673" y="227"/>
                    <a:pt x="666" y="230"/>
                  </a:cubicBezTo>
                  <a:cubicBezTo>
                    <a:pt x="654" y="236"/>
                    <a:pt x="646" y="223"/>
                    <a:pt x="636" y="220"/>
                  </a:cubicBezTo>
                  <a:cubicBezTo>
                    <a:pt x="618" y="217"/>
                    <a:pt x="596" y="221"/>
                    <a:pt x="578" y="216"/>
                  </a:cubicBezTo>
                  <a:cubicBezTo>
                    <a:pt x="583" y="209"/>
                    <a:pt x="591" y="202"/>
                    <a:pt x="600" y="199"/>
                  </a:cubicBezTo>
                  <a:cubicBezTo>
                    <a:pt x="612" y="195"/>
                    <a:pt x="633" y="190"/>
                    <a:pt x="649" y="195"/>
                  </a:cubicBezTo>
                  <a:cubicBezTo>
                    <a:pt x="664" y="200"/>
                    <a:pt x="671" y="208"/>
                    <a:pt x="672" y="214"/>
                  </a:cubicBezTo>
                  <a:moveTo>
                    <a:pt x="996" y="211"/>
                  </a:moveTo>
                  <a:cubicBezTo>
                    <a:pt x="1007" y="215"/>
                    <a:pt x="1025" y="223"/>
                    <a:pt x="1017" y="225"/>
                  </a:cubicBezTo>
                  <a:cubicBezTo>
                    <a:pt x="954" y="236"/>
                    <a:pt x="912" y="253"/>
                    <a:pt x="804" y="295"/>
                  </a:cubicBezTo>
                  <a:cubicBezTo>
                    <a:pt x="800" y="295"/>
                    <a:pt x="796" y="295"/>
                    <a:pt x="792" y="297"/>
                  </a:cubicBezTo>
                  <a:cubicBezTo>
                    <a:pt x="793" y="291"/>
                    <a:pt x="793" y="285"/>
                    <a:pt x="786" y="278"/>
                  </a:cubicBezTo>
                  <a:cubicBezTo>
                    <a:pt x="781" y="273"/>
                    <a:pt x="773" y="271"/>
                    <a:pt x="760" y="275"/>
                  </a:cubicBezTo>
                  <a:cubicBezTo>
                    <a:pt x="792" y="255"/>
                    <a:pt x="824" y="234"/>
                    <a:pt x="860" y="221"/>
                  </a:cubicBezTo>
                  <a:cubicBezTo>
                    <a:pt x="889" y="210"/>
                    <a:pt x="920" y="205"/>
                    <a:pt x="953" y="204"/>
                  </a:cubicBezTo>
                  <a:cubicBezTo>
                    <a:pt x="974" y="204"/>
                    <a:pt x="986" y="207"/>
                    <a:pt x="996" y="211"/>
                  </a:cubicBezTo>
                  <a:moveTo>
                    <a:pt x="1210" y="232"/>
                  </a:moveTo>
                  <a:cubicBezTo>
                    <a:pt x="1207" y="239"/>
                    <a:pt x="1202" y="247"/>
                    <a:pt x="1192" y="255"/>
                  </a:cubicBezTo>
                  <a:cubicBezTo>
                    <a:pt x="1172" y="272"/>
                    <a:pt x="1073" y="286"/>
                    <a:pt x="1036" y="274"/>
                  </a:cubicBezTo>
                  <a:cubicBezTo>
                    <a:pt x="1076" y="258"/>
                    <a:pt x="1080" y="244"/>
                    <a:pt x="1082" y="234"/>
                  </a:cubicBezTo>
                  <a:cubicBezTo>
                    <a:pt x="1112" y="233"/>
                    <a:pt x="1157" y="229"/>
                    <a:pt x="1207" y="208"/>
                  </a:cubicBezTo>
                  <a:cubicBezTo>
                    <a:pt x="1213" y="206"/>
                    <a:pt x="1214" y="225"/>
                    <a:pt x="1210" y="232"/>
                  </a:cubicBezTo>
                  <a:moveTo>
                    <a:pt x="612" y="189"/>
                  </a:moveTo>
                  <a:cubicBezTo>
                    <a:pt x="598" y="191"/>
                    <a:pt x="581" y="194"/>
                    <a:pt x="570" y="213"/>
                  </a:cubicBezTo>
                  <a:cubicBezTo>
                    <a:pt x="565" y="209"/>
                    <a:pt x="567" y="201"/>
                    <a:pt x="572" y="194"/>
                  </a:cubicBezTo>
                  <a:cubicBezTo>
                    <a:pt x="576" y="189"/>
                    <a:pt x="591" y="183"/>
                    <a:pt x="612" y="189"/>
                  </a:cubicBezTo>
                  <a:moveTo>
                    <a:pt x="1259" y="133"/>
                  </a:moveTo>
                  <a:cubicBezTo>
                    <a:pt x="1253" y="149"/>
                    <a:pt x="1232" y="186"/>
                    <a:pt x="1209" y="198"/>
                  </a:cubicBezTo>
                  <a:cubicBezTo>
                    <a:pt x="1177" y="216"/>
                    <a:pt x="1132" y="223"/>
                    <a:pt x="1098" y="227"/>
                  </a:cubicBezTo>
                  <a:cubicBezTo>
                    <a:pt x="1070" y="231"/>
                    <a:pt x="1049" y="226"/>
                    <a:pt x="1039" y="223"/>
                  </a:cubicBezTo>
                  <a:cubicBezTo>
                    <a:pt x="1039" y="223"/>
                    <a:pt x="1029" y="219"/>
                    <a:pt x="1025" y="217"/>
                  </a:cubicBezTo>
                  <a:cubicBezTo>
                    <a:pt x="1077" y="189"/>
                    <a:pt x="1139" y="170"/>
                    <a:pt x="1205" y="153"/>
                  </a:cubicBezTo>
                  <a:cubicBezTo>
                    <a:pt x="1242" y="140"/>
                    <a:pt x="1246" y="139"/>
                    <a:pt x="1259" y="133"/>
                  </a:cubicBezTo>
                  <a:moveTo>
                    <a:pt x="1257" y="83"/>
                  </a:moveTo>
                  <a:cubicBezTo>
                    <a:pt x="1238" y="125"/>
                    <a:pt x="1226" y="138"/>
                    <a:pt x="1198" y="148"/>
                  </a:cubicBezTo>
                  <a:cubicBezTo>
                    <a:pt x="1198" y="148"/>
                    <a:pt x="1105" y="176"/>
                    <a:pt x="1082" y="185"/>
                  </a:cubicBezTo>
                  <a:cubicBezTo>
                    <a:pt x="1054" y="196"/>
                    <a:pt x="1033" y="207"/>
                    <a:pt x="1019" y="215"/>
                  </a:cubicBezTo>
                  <a:cubicBezTo>
                    <a:pt x="970" y="185"/>
                    <a:pt x="880" y="207"/>
                    <a:pt x="858" y="216"/>
                  </a:cubicBezTo>
                  <a:cubicBezTo>
                    <a:pt x="822" y="229"/>
                    <a:pt x="786" y="251"/>
                    <a:pt x="756" y="272"/>
                  </a:cubicBezTo>
                  <a:cubicBezTo>
                    <a:pt x="752" y="268"/>
                    <a:pt x="746" y="260"/>
                    <a:pt x="741" y="260"/>
                  </a:cubicBezTo>
                  <a:cubicBezTo>
                    <a:pt x="741" y="260"/>
                    <a:pt x="756" y="269"/>
                    <a:pt x="753" y="286"/>
                  </a:cubicBezTo>
                  <a:cubicBezTo>
                    <a:pt x="757" y="284"/>
                    <a:pt x="772" y="273"/>
                    <a:pt x="782" y="282"/>
                  </a:cubicBezTo>
                  <a:cubicBezTo>
                    <a:pt x="793" y="291"/>
                    <a:pt x="782" y="302"/>
                    <a:pt x="779" y="311"/>
                  </a:cubicBezTo>
                  <a:cubicBezTo>
                    <a:pt x="790" y="302"/>
                    <a:pt x="802" y="295"/>
                    <a:pt x="814" y="303"/>
                  </a:cubicBezTo>
                  <a:cubicBezTo>
                    <a:pt x="827" y="312"/>
                    <a:pt x="812" y="328"/>
                    <a:pt x="808" y="336"/>
                  </a:cubicBezTo>
                  <a:cubicBezTo>
                    <a:pt x="817" y="334"/>
                    <a:pt x="828" y="326"/>
                    <a:pt x="835" y="337"/>
                  </a:cubicBezTo>
                  <a:cubicBezTo>
                    <a:pt x="842" y="347"/>
                    <a:pt x="831" y="352"/>
                    <a:pt x="821" y="358"/>
                  </a:cubicBezTo>
                  <a:cubicBezTo>
                    <a:pt x="831" y="357"/>
                    <a:pt x="832" y="365"/>
                    <a:pt x="859" y="367"/>
                  </a:cubicBezTo>
                  <a:cubicBezTo>
                    <a:pt x="846" y="368"/>
                    <a:pt x="833" y="369"/>
                    <a:pt x="824" y="370"/>
                  </a:cubicBezTo>
                  <a:cubicBezTo>
                    <a:pt x="818" y="369"/>
                    <a:pt x="811" y="365"/>
                    <a:pt x="799" y="362"/>
                  </a:cubicBezTo>
                  <a:cubicBezTo>
                    <a:pt x="767" y="353"/>
                    <a:pt x="748" y="343"/>
                    <a:pt x="735" y="339"/>
                  </a:cubicBezTo>
                  <a:cubicBezTo>
                    <a:pt x="723" y="335"/>
                    <a:pt x="708" y="333"/>
                    <a:pt x="698" y="336"/>
                  </a:cubicBezTo>
                  <a:cubicBezTo>
                    <a:pt x="693" y="336"/>
                    <a:pt x="693" y="338"/>
                    <a:pt x="689" y="339"/>
                  </a:cubicBezTo>
                  <a:cubicBezTo>
                    <a:pt x="731" y="324"/>
                    <a:pt x="718" y="273"/>
                    <a:pt x="738" y="242"/>
                  </a:cubicBezTo>
                  <a:cubicBezTo>
                    <a:pt x="759" y="204"/>
                    <a:pt x="801" y="195"/>
                    <a:pt x="839" y="188"/>
                  </a:cubicBezTo>
                  <a:cubicBezTo>
                    <a:pt x="889" y="181"/>
                    <a:pt x="966" y="174"/>
                    <a:pt x="989" y="169"/>
                  </a:cubicBezTo>
                  <a:cubicBezTo>
                    <a:pt x="1030" y="161"/>
                    <a:pt x="1081" y="144"/>
                    <a:pt x="1092" y="139"/>
                  </a:cubicBezTo>
                  <a:cubicBezTo>
                    <a:pt x="1104" y="133"/>
                    <a:pt x="1160" y="113"/>
                    <a:pt x="1181" y="106"/>
                  </a:cubicBezTo>
                  <a:cubicBezTo>
                    <a:pt x="1203" y="98"/>
                    <a:pt x="1231" y="88"/>
                    <a:pt x="1257" y="83"/>
                  </a:cubicBezTo>
                  <a:moveTo>
                    <a:pt x="1206" y="285"/>
                  </a:moveTo>
                  <a:cubicBezTo>
                    <a:pt x="1164" y="319"/>
                    <a:pt x="1151" y="370"/>
                    <a:pt x="1148" y="385"/>
                  </a:cubicBezTo>
                  <a:cubicBezTo>
                    <a:pt x="1141" y="430"/>
                    <a:pt x="1140" y="481"/>
                    <a:pt x="1148" y="525"/>
                  </a:cubicBezTo>
                  <a:cubicBezTo>
                    <a:pt x="1170" y="665"/>
                    <a:pt x="1170" y="665"/>
                    <a:pt x="1170" y="665"/>
                  </a:cubicBezTo>
                  <a:cubicBezTo>
                    <a:pt x="1177" y="726"/>
                    <a:pt x="1177" y="726"/>
                    <a:pt x="1177" y="726"/>
                  </a:cubicBezTo>
                  <a:cubicBezTo>
                    <a:pt x="1180" y="797"/>
                    <a:pt x="1180" y="797"/>
                    <a:pt x="1180" y="797"/>
                  </a:cubicBezTo>
                  <a:cubicBezTo>
                    <a:pt x="1184" y="962"/>
                    <a:pt x="1105" y="1183"/>
                    <a:pt x="834" y="1272"/>
                  </a:cubicBezTo>
                  <a:cubicBezTo>
                    <a:pt x="768" y="1298"/>
                    <a:pt x="768" y="1298"/>
                    <a:pt x="768" y="1298"/>
                  </a:cubicBezTo>
                  <a:cubicBezTo>
                    <a:pt x="713" y="1322"/>
                    <a:pt x="659" y="1348"/>
                    <a:pt x="612" y="1391"/>
                  </a:cubicBezTo>
                  <a:cubicBezTo>
                    <a:pt x="546" y="1333"/>
                    <a:pt x="469" y="1301"/>
                    <a:pt x="391" y="1271"/>
                  </a:cubicBezTo>
                  <a:cubicBezTo>
                    <a:pt x="142" y="1192"/>
                    <a:pt x="55" y="982"/>
                    <a:pt x="50" y="837"/>
                  </a:cubicBezTo>
                  <a:cubicBezTo>
                    <a:pt x="48" y="789"/>
                    <a:pt x="50" y="737"/>
                    <a:pt x="56" y="688"/>
                  </a:cubicBezTo>
                  <a:cubicBezTo>
                    <a:pt x="66" y="614"/>
                    <a:pt x="66" y="614"/>
                    <a:pt x="66" y="614"/>
                  </a:cubicBezTo>
                  <a:cubicBezTo>
                    <a:pt x="83" y="515"/>
                    <a:pt x="83" y="515"/>
                    <a:pt x="83" y="515"/>
                  </a:cubicBezTo>
                  <a:cubicBezTo>
                    <a:pt x="91" y="458"/>
                    <a:pt x="91" y="395"/>
                    <a:pt x="73" y="344"/>
                  </a:cubicBezTo>
                  <a:cubicBezTo>
                    <a:pt x="63" y="320"/>
                    <a:pt x="46" y="299"/>
                    <a:pt x="26" y="281"/>
                  </a:cubicBezTo>
                  <a:cubicBezTo>
                    <a:pt x="49" y="250"/>
                    <a:pt x="75" y="216"/>
                    <a:pt x="98" y="185"/>
                  </a:cubicBezTo>
                  <a:cubicBezTo>
                    <a:pt x="99" y="186"/>
                    <a:pt x="99" y="187"/>
                    <a:pt x="100" y="188"/>
                  </a:cubicBezTo>
                  <a:cubicBezTo>
                    <a:pt x="100" y="188"/>
                    <a:pt x="100" y="189"/>
                    <a:pt x="100" y="189"/>
                  </a:cubicBezTo>
                  <a:cubicBezTo>
                    <a:pt x="104" y="200"/>
                    <a:pt x="108" y="209"/>
                    <a:pt x="112" y="214"/>
                  </a:cubicBezTo>
                  <a:cubicBezTo>
                    <a:pt x="114" y="218"/>
                    <a:pt x="116" y="221"/>
                    <a:pt x="118" y="224"/>
                  </a:cubicBezTo>
                  <a:cubicBezTo>
                    <a:pt x="78" y="277"/>
                    <a:pt x="78" y="277"/>
                    <a:pt x="78" y="277"/>
                  </a:cubicBezTo>
                  <a:cubicBezTo>
                    <a:pt x="127" y="332"/>
                    <a:pt x="129" y="410"/>
                    <a:pt x="127" y="483"/>
                  </a:cubicBezTo>
                  <a:cubicBezTo>
                    <a:pt x="121" y="528"/>
                    <a:pt x="121" y="528"/>
                    <a:pt x="121" y="528"/>
                  </a:cubicBezTo>
                  <a:cubicBezTo>
                    <a:pt x="100" y="658"/>
                    <a:pt x="100" y="658"/>
                    <a:pt x="100" y="658"/>
                  </a:cubicBezTo>
                  <a:cubicBezTo>
                    <a:pt x="91" y="731"/>
                    <a:pt x="91" y="731"/>
                    <a:pt x="91" y="731"/>
                  </a:cubicBezTo>
                  <a:cubicBezTo>
                    <a:pt x="89" y="799"/>
                    <a:pt x="89" y="799"/>
                    <a:pt x="89" y="799"/>
                  </a:cubicBezTo>
                  <a:cubicBezTo>
                    <a:pt x="80" y="965"/>
                    <a:pt x="207" y="1177"/>
                    <a:pt x="438" y="1246"/>
                  </a:cubicBezTo>
                  <a:cubicBezTo>
                    <a:pt x="499" y="1271"/>
                    <a:pt x="558" y="1299"/>
                    <a:pt x="612" y="1338"/>
                  </a:cubicBezTo>
                  <a:cubicBezTo>
                    <a:pt x="666" y="1299"/>
                    <a:pt x="725" y="1271"/>
                    <a:pt x="786" y="1248"/>
                  </a:cubicBezTo>
                  <a:cubicBezTo>
                    <a:pt x="1054" y="1172"/>
                    <a:pt x="1136" y="965"/>
                    <a:pt x="1139" y="828"/>
                  </a:cubicBezTo>
                  <a:cubicBezTo>
                    <a:pt x="1142" y="778"/>
                    <a:pt x="1137" y="728"/>
                    <a:pt x="1132" y="680"/>
                  </a:cubicBezTo>
                  <a:cubicBezTo>
                    <a:pt x="1122" y="611"/>
                    <a:pt x="1122" y="611"/>
                    <a:pt x="1122" y="611"/>
                  </a:cubicBezTo>
                  <a:cubicBezTo>
                    <a:pt x="1108" y="526"/>
                    <a:pt x="1108" y="526"/>
                    <a:pt x="1108" y="526"/>
                  </a:cubicBezTo>
                  <a:cubicBezTo>
                    <a:pt x="1100" y="479"/>
                    <a:pt x="1101" y="421"/>
                    <a:pt x="1110" y="375"/>
                  </a:cubicBezTo>
                  <a:cubicBezTo>
                    <a:pt x="1124" y="368"/>
                    <a:pt x="1140" y="354"/>
                    <a:pt x="1149" y="324"/>
                  </a:cubicBezTo>
                  <a:cubicBezTo>
                    <a:pt x="1150" y="320"/>
                    <a:pt x="1150" y="320"/>
                    <a:pt x="1150" y="320"/>
                  </a:cubicBezTo>
                  <a:cubicBezTo>
                    <a:pt x="1166" y="309"/>
                    <a:pt x="1185" y="292"/>
                    <a:pt x="1198" y="274"/>
                  </a:cubicBezTo>
                  <a:cubicBezTo>
                    <a:pt x="1200" y="275"/>
                    <a:pt x="1202" y="278"/>
                    <a:pt x="1206" y="285"/>
                  </a:cubicBezTo>
                  <a:moveTo>
                    <a:pt x="654" y="446"/>
                  </a:moveTo>
                  <a:cubicBezTo>
                    <a:pt x="649" y="455"/>
                    <a:pt x="644" y="461"/>
                    <a:pt x="626" y="462"/>
                  </a:cubicBezTo>
                  <a:cubicBezTo>
                    <a:pt x="603" y="463"/>
                    <a:pt x="597" y="450"/>
                    <a:pt x="597" y="450"/>
                  </a:cubicBezTo>
                  <a:cubicBezTo>
                    <a:pt x="599" y="457"/>
                    <a:pt x="604" y="472"/>
                    <a:pt x="626" y="471"/>
                  </a:cubicBezTo>
                  <a:cubicBezTo>
                    <a:pt x="654" y="469"/>
                    <a:pt x="654" y="446"/>
                    <a:pt x="654" y="446"/>
                  </a:cubicBezTo>
                  <a:moveTo>
                    <a:pt x="685" y="353"/>
                  </a:moveTo>
                  <a:cubicBezTo>
                    <a:pt x="657" y="380"/>
                    <a:pt x="690" y="446"/>
                    <a:pt x="671" y="473"/>
                  </a:cubicBezTo>
                  <a:cubicBezTo>
                    <a:pt x="669" y="476"/>
                    <a:pt x="667" y="480"/>
                    <a:pt x="665" y="483"/>
                  </a:cubicBezTo>
                  <a:cubicBezTo>
                    <a:pt x="651" y="478"/>
                    <a:pt x="642" y="477"/>
                    <a:pt x="629" y="477"/>
                  </a:cubicBezTo>
                  <a:cubicBezTo>
                    <a:pt x="621" y="477"/>
                    <a:pt x="613" y="479"/>
                    <a:pt x="607" y="480"/>
                  </a:cubicBezTo>
                  <a:cubicBezTo>
                    <a:pt x="592" y="481"/>
                    <a:pt x="581" y="479"/>
                    <a:pt x="567" y="482"/>
                  </a:cubicBezTo>
                  <a:cubicBezTo>
                    <a:pt x="568" y="479"/>
                    <a:pt x="570" y="477"/>
                    <a:pt x="573" y="473"/>
                  </a:cubicBezTo>
                  <a:cubicBezTo>
                    <a:pt x="560" y="473"/>
                    <a:pt x="550" y="471"/>
                    <a:pt x="543" y="461"/>
                  </a:cubicBezTo>
                  <a:cubicBezTo>
                    <a:pt x="539" y="455"/>
                    <a:pt x="538" y="447"/>
                    <a:pt x="540" y="441"/>
                  </a:cubicBezTo>
                  <a:cubicBezTo>
                    <a:pt x="544" y="431"/>
                    <a:pt x="554" y="422"/>
                    <a:pt x="558" y="413"/>
                  </a:cubicBezTo>
                  <a:cubicBezTo>
                    <a:pt x="558" y="413"/>
                    <a:pt x="566" y="401"/>
                    <a:pt x="568" y="387"/>
                  </a:cubicBezTo>
                  <a:cubicBezTo>
                    <a:pt x="570" y="392"/>
                    <a:pt x="572" y="399"/>
                    <a:pt x="584" y="402"/>
                  </a:cubicBezTo>
                  <a:cubicBezTo>
                    <a:pt x="596" y="405"/>
                    <a:pt x="608" y="401"/>
                    <a:pt x="629" y="390"/>
                  </a:cubicBezTo>
                  <a:cubicBezTo>
                    <a:pt x="620" y="405"/>
                    <a:pt x="606" y="414"/>
                    <a:pt x="581" y="418"/>
                  </a:cubicBezTo>
                  <a:cubicBezTo>
                    <a:pt x="590" y="420"/>
                    <a:pt x="606" y="417"/>
                    <a:pt x="623" y="408"/>
                  </a:cubicBezTo>
                  <a:cubicBezTo>
                    <a:pt x="643" y="397"/>
                    <a:pt x="669" y="362"/>
                    <a:pt x="669" y="362"/>
                  </a:cubicBezTo>
                  <a:cubicBezTo>
                    <a:pt x="675" y="357"/>
                    <a:pt x="687" y="352"/>
                    <a:pt x="685" y="353"/>
                  </a:cubicBezTo>
                  <a:moveTo>
                    <a:pt x="802" y="969"/>
                  </a:moveTo>
                  <a:cubicBezTo>
                    <a:pt x="737" y="900"/>
                    <a:pt x="673" y="796"/>
                    <a:pt x="665" y="792"/>
                  </a:cubicBezTo>
                  <a:cubicBezTo>
                    <a:pt x="665" y="792"/>
                    <a:pt x="744" y="913"/>
                    <a:pt x="759" y="934"/>
                  </a:cubicBezTo>
                  <a:cubicBezTo>
                    <a:pt x="773" y="954"/>
                    <a:pt x="793" y="974"/>
                    <a:pt x="802" y="990"/>
                  </a:cubicBezTo>
                  <a:cubicBezTo>
                    <a:pt x="805" y="985"/>
                    <a:pt x="810" y="977"/>
                    <a:pt x="802" y="969"/>
                  </a:cubicBezTo>
                  <a:moveTo>
                    <a:pt x="1035" y="1005"/>
                  </a:moveTo>
                  <a:cubicBezTo>
                    <a:pt x="1021" y="1003"/>
                    <a:pt x="1008" y="1004"/>
                    <a:pt x="1003" y="1018"/>
                  </a:cubicBezTo>
                  <a:cubicBezTo>
                    <a:pt x="995" y="1035"/>
                    <a:pt x="991" y="1048"/>
                    <a:pt x="985" y="1057"/>
                  </a:cubicBezTo>
                  <a:cubicBezTo>
                    <a:pt x="978" y="1069"/>
                    <a:pt x="967" y="1080"/>
                    <a:pt x="948" y="1085"/>
                  </a:cubicBezTo>
                  <a:cubicBezTo>
                    <a:pt x="929" y="1090"/>
                    <a:pt x="902" y="1091"/>
                    <a:pt x="899" y="1080"/>
                  </a:cubicBezTo>
                  <a:cubicBezTo>
                    <a:pt x="903" y="1057"/>
                    <a:pt x="935" y="1053"/>
                    <a:pt x="949" y="1046"/>
                  </a:cubicBezTo>
                  <a:cubicBezTo>
                    <a:pt x="974" y="1034"/>
                    <a:pt x="976" y="1012"/>
                    <a:pt x="977" y="989"/>
                  </a:cubicBezTo>
                  <a:cubicBezTo>
                    <a:pt x="942" y="966"/>
                    <a:pt x="870" y="909"/>
                    <a:pt x="870" y="909"/>
                  </a:cubicBezTo>
                  <a:cubicBezTo>
                    <a:pt x="870" y="909"/>
                    <a:pt x="932" y="971"/>
                    <a:pt x="966" y="994"/>
                  </a:cubicBezTo>
                  <a:cubicBezTo>
                    <a:pt x="966" y="1013"/>
                    <a:pt x="961" y="1024"/>
                    <a:pt x="945" y="1033"/>
                  </a:cubicBezTo>
                  <a:cubicBezTo>
                    <a:pt x="935" y="1038"/>
                    <a:pt x="924" y="1042"/>
                    <a:pt x="909" y="1049"/>
                  </a:cubicBezTo>
                  <a:cubicBezTo>
                    <a:pt x="885" y="1063"/>
                    <a:pt x="892" y="1083"/>
                    <a:pt x="859" y="1096"/>
                  </a:cubicBezTo>
                  <a:cubicBezTo>
                    <a:pt x="845" y="1101"/>
                    <a:pt x="812" y="1105"/>
                    <a:pt x="821" y="1087"/>
                  </a:cubicBezTo>
                  <a:cubicBezTo>
                    <a:pt x="833" y="1069"/>
                    <a:pt x="820" y="1069"/>
                    <a:pt x="820" y="1069"/>
                  </a:cubicBezTo>
                  <a:cubicBezTo>
                    <a:pt x="812" y="1071"/>
                    <a:pt x="792" y="1076"/>
                    <a:pt x="782" y="1077"/>
                  </a:cubicBezTo>
                  <a:cubicBezTo>
                    <a:pt x="775" y="1077"/>
                    <a:pt x="769" y="1072"/>
                    <a:pt x="774" y="1067"/>
                  </a:cubicBezTo>
                  <a:cubicBezTo>
                    <a:pt x="776" y="1065"/>
                    <a:pt x="780" y="1064"/>
                    <a:pt x="783" y="1061"/>
                  </a:cubicBezTo>
                  <a:cubicBezTo>
                    <a:pt x="788" y="1057"/>
                    <a:pt x="791" y="1055"/>
                    <a:pt x="793" y="1051"/>
                  </a:cubicBezTo>
                  <a:cubicBezTo>
                    <a:pt x="797" y="1045"/>
                    <a:pt x="799" y="1036"/>
                    <a:pt x="796" y="1034"/>
                  </a:cubicBezTo>
                  <a:cubicBezTo>
                    <a:pt x="791" y="1032"/>
                    <a:pt x="784" y="1033"/>
                    <a:pt x="781" y="1037"/>
                  </a:cubicBezTo>
                  <a:cubicBezTo>
                    <a:pt x="767" y="1052"/>
                    <a:pt x="766" y="1078"/>
                    <a:pt x="727" y="1070"/>
                  </a:cubicBezTo>
                  <a:cubicBezTo>
                    <a:pt x="727" y="1070"/>
                    <a:pt x="681" y="1060"/>
                    <a:pt x="718" y="1007"/>
                  </a:cubicBezTo>
                  <a:cubicBezTo>
                    <a:pt x="729" y="994"/>
                    <a:pt x="700" y="977"/>
                    <a:pt x="683" y="956"/>
                  </a:cubicBezTo>
                  <a:cubicBezTo>
                    <a:pt x="650" y="916"/>
                    <a:pt x="557" y="766"/>
                    <a:pt x="557" y="766"/>
                  </a:cubicBezTo>
                  <a:cubicBezTo>
                    <a:pt x="547" y="752"/>
                    <a:pt x="537" y="735"/>
                    <a:pt x="528" y="722"/>
                  </a:cubicBezTo>
                  <a:cubicBezTo>
                    <a:pt x="520" y="708"/>
                    <a:pt x="517" y="679"/>
                    <a:pt x="537" y="682"/>
                  </a:cubicBezTo>
                  <a:cubicBezTo>
                    <a:pt x="547" y="684"/>
                    <a:pt x="550" y="688"/>
                    <a:pt x="561" y="683"/>
                  </a:cubicBezTo>
                  <a:cubicBezTo>
                    <a:pt x="568" y="680"/>
                    <a:pt x="568" y="692"/>
                    <a:pt x="561" y="698"/>
                  </a:cubicBezTo>
                  <a:cubicBezTo>
                    <a:pt x="556" y="702"/>
                    <a:pt x="556" y="711"/>
                    <a:pt x="562" y="716"/>
                  </a:cubicBezTo>
                  <a:cubicBezTo>
                    <a:pt x="570" y="720"/>
                    <a:pt x="572" y="711"/>
                    <a:pt x="581" y="714"/>
                  </a:cubicBezTo>
                  <a:cubicBezTo>
                    <a:pt x="590" y="716"/>
                    <a:pt x="597" y="738"/>
                    <a:pt x="613" y="743"/>
                  </a:cubicBezTo>
                  <a:cubicBezTo>
                    <a:pt x="617" y="744"/>
                    <a:pt x="620" y="744"/>
                    <a:pt x="621" y="741"/>
                  </a:cubicBezTo>
                  <a:cubicBezTo>
                    <a:pt x="623" y="734"/>
                    <a:pt x="616" y="725"/>
                    <a:pt x="618" y="717"/>
                  </a:cubicBezTo>
                  <a:cubicBezTo>
                    <a:pt x="620" y="722"/>
                    <a:pt x="627" y="727"/>
                    <a:pt x="637" y="732"/>
                  </a:cubicBezTo>
                  <a:cubicBezTo>
                    <a:pt x="648" y="739"/>
                    <a:pt x="654" y="740"/>
                    <a:pt x="651" y="731"/>
                  </a:cubicBezTo>
                  <a:cubicBezTo>
                    <a:pt x="648" y="720"/>
                    <a:pt x="646" y="713"/>
                    <a:pt x="646" y="713"/>
                  </a:cubicBezTo>
                  <a:cubicBezTo>
                    <a:pt x="645" y="705"/>
                    <a:pt x="652" y="699"/>
                    <a:pt x="658" y="699"/>
                  </a:cubicBezTo>
                  <a:cubicBezTo>
                    <a:pt x="661" y="699"/>
                    <a:pt x="664" y="701"/>
                    <a:pt x="666" y="705"/>
                  </a:cubicBezTo>
                  <a:cubicBezTo>
                    <a:pt x="674" y="718"/>
                    <a:pt x="670" y="725"/>
                    <a:pt x="686" y="730"/>
                  </a:cubicBezTo>
                  <a:cubicBezTo>
                    <a:pt x="711" y="782"/>
                    <a:pt x="773" y="847"/>
                    <a:pt x="798" y="868"/>
                  </a:cubicBezTo>
                  <a:cubicBezTo>
                    <a:pt x="803" y="872"/>
                    <a:pt x="812" y="877"/>
                    <a:pt x="820" y="880"/>
                  </a:cubicBezTo>
                  <a:cubicBezTo>
                    <a:pt x="814" y="875"/>
                    <a:pt x="805" y="867"/>
                    <a:pt x="801" y="863"/>
                  </a:cubicBezTo>
                  <a:cubicBezTo>
                    <a:pt x="736" y="800"/>
                    <a:pt x="695" y="742"/>
                    <a:pt x="696" y="730"/>
                  </a:cubicBezTo>
                  <a:cubicBezTo>
                    <a:pt x="714" y="722"/>
                    <a:pt x="717" y="704"/>
                    <a:pt x="723" y="707"/>
                  </a:cubicBezTo>
                  <a:cubicBezTo>
                    <a:pt x="725" y="708"/>
                    <a:pt x="717" y="723"/>
                    <a:pt x="718" y="731"/>
                  </a:cubicBezTo>
                  <a:cubicBezTo>
                    <a:pt x="719" y="735"/>
                    <a:pt x="724" y="741"/>
                    <a:pt x="735" y="741"/>
                  </a:cubicBezTo>
                  <a:cubicBezTo>
                    <a:pt x="714" y="762"/>
                    <a:pt x="768" y="780"/>
                    <a:pt x="808" y="779"/>
                  </a:cubicBezTo>
                  <a:cubicBezTo>
                    <a:pt x="823" y="788"/>
                    <a:pt x="848" y="803"/>
                    <a:pt x="878" y="810"/>
                  </a:cubicBezTo>
                  <a:cubicBezTo>
                    <a:pt x="878" y="810"/>
                    <a:pt x="881" y="824"/>
                    <a:pt x="890" y="825"/>
                  </a:cubicBezTo>
                  <a:cubicBezTo>
                    <a:pt x="890" y="825"/>
                    <a:pt x="912" y="859"/>
                    <a:pt x="943" y="892"/>
                  </a:cubicBezTo>
                  <a:cubicBezTo>
                    <a:pt x="973" y="924"/>
                    <a:pt x="1007" y="977"/>
                    <a:pt x="1035" y="1005"/>
                  </a:cubicBezTo>
                  <a:moveTo>
                    <a:pt x="679" y="342"/>
                  </a:moveTo>
                  <a:cubicBezTo>
                    <a:pt x="661" y="355"/>
                    <a:pt x="657" y="367"/>
                    <a:pt x="627" y="382"/>
                  </a:cubicBezTo>
                  <a:cubicBezTo>
                    <a:pt x="610" y="391"/>
                    <a:pt x="593" y="398"/>
                    <a:pt x="582" y="393"/>
                  </a:cubicBezTo>
                  <a:cubicBezTo>
                    <a:pt x="571" y="387"/>
                    <a:pt x="575" y="367"/>
                    <a:pt x="575" y="364"/>
                  </a:cubicBezTo>
                  <a:cubicBezTo>
                    <a:pt x="575" y="362"/>
                    <a:pt x="575" y="359"/>
                    <a:pt x="575" y="357"/>
                  </a:cubicBezTo>
                  <a:cubicBezTo>
                    <a:pt x="583" y="353"/>
                    <a:pt x="595" y="355"/>
                    <a:pt x="598" y="345"/>
                  </a:cubicBezTo>
                  <a:cubicBezTo>
                    <a:pt x="601" y="337"/>
                    <a:pt x="600" y="327"/>
                    <a:pt x="602" y="318"/>
                  </a:cubicBezTo>
                  <a:cubicBezTo>
                    <a:pt x="606" y="311"/>
                    <a:pt x="617" y="307"/>
                    <a:pt x="619" y="299"/>
                  </a:cubicBezTo>
                  <a:cubicBezTo>
                    <a:pt x="605" y="308"/>
                    <a:pt x="594" y="321"/>
                    <a:pt x="576" y="320"/>
                  </a:cubicBezTo>
                  <a:cubicBezTo>
                    <a:pt x="571" y="319"/>
                    <a:pt x="575" y="312"/>
                    <a:pt x="572" y="309"/>
                  </a:cubicBezTo>
                  <a:cubicBezTo>
                    <a:pt x="568" y="308"/>
                    <a:pt x="568" y="305"/>
                    <a:pt x="568" y="302"/>
                  </a:cubicBezTo>
                  <a:cubicBezTo>
                    <a:pt x="569" y="303"/>
                    <a:pt x="570" y="303"/>
                    <a:pt x="571" y="303"/>
                  </a:cubicBezTo>
                  <a:cubicBezTo>
                    <a:pt x="571" y="303"/>
                    <a:pt x="572" y="302"/>
                    <a:pt x="572" y="301"/>
                  </a:cubicBezTo>
                  <a:cubicBezTo>
                    <a:pt x="572" y="300"/>
                    <a:pt x="571" y="300"/>
                    <a:pt x="571" y="300"/>
                  </a:cubicBezTo>
                  <a:cubicBezTo>
                    <a:pt x="570" y="300"/>
                    <a:pt x="568" y="300"/>
                    <a:pt x="566" y="299"/>
                  </a:cubicBezTo>
                  <a:cubicBezTo>
                    <a:pt x="566" y="299"/>
                    <a:pt x="566" y="299"/>
                    <a:pt x="566" y="299"/>
                  </a:cubicBezTo>
                  <a:cubicBezTo>
                    <a:pt x="565" y="296"/>
                    <a:pt x="567" y="292"/>
                    <a:pt x="565" y="290"/>
                  </a:cubicBezTo>
                  <a:cubicBezTo>
                    <a:pt x="556" y="288"/>
                    <a:pt x="556" y="288"/>
                    <a:pt x="556" y="288"/>
                  </a:cubicBezTo>
                  <a:cubicBezTo>
                    <a:pt x="557" y="279"/>
                    <a:pt x="563" y="272"/>
                    <a:pt x="563" y="262"/>
                  </a:cubicBezTo>
                  <a:cubicBezTo>
                    <a:pt x="565" y="264"/>
                    <a:pt x="570" y="263"/>
                    <a:pt x="568" y="267"/>
                  </a:cubicBezTo>
                  <a:cubicBezTo>
                    <a:pt x="566" y="268"/>
                    <a:pt x="567" y="271"/>
                    <a:pt x="567" y="272"/>
                  </a:cubicBezTo>
                  <a:cubicBezTo>
                    <a:pt x="567" y="268"/>
                    <a:pt x="582" y="262"/>
                    <a:pt x="574" y="260"/>
                  </a:cubicBezTo>
                  <a:cubicBezTo>
                    <a:pt x="570" y="259"/>
                    <a:pt x="560" y="261"/>
                    <a:pt x="560" y="256"/>
                  </a:cubicBezTo>
                  <a:cubicBezTo>
                    <a:pt x="560" y="248"/>
                    <a:pt x="563" y="241"/>
                    <a:pt x="567" y="235"/>
                  </a:cubicBezTo>
                  <a:cubicBezTo>
                    <a:pt x="576" y="242"/>
                    <a:pt x="588" y="249"/>
                    <a:pt x="591" y="261"/>
                  </a:cubicBezTo>
                  <a:cubicBezTo>
                    <a:pt x="594" y="264"/>
                    <a:pt x="598" y="269"/>
                    <a:pt x="602" y="269"/>
                  </a:cubicBezTo>
                  <a:cubicBezTo>
                    <a:pt x="612" y="265"/>
                    <a:pt x="617" y="275"/>
                    <a:pt x="627" y="274"/>
                  </a:cubicBezTo>
                  <a:cubicBezTo>
                    <a:pt x="627" y="272"/>
                    <a:pt x="628" y="270"/>
                    <a:pt x="630" y="269"/>
                  </a:cubicBezTo>
                  <a:cubicBezTo>
                    <a:pt x="632" y="268"/>
                    <a:pt x="635" y="269"/>
                    <a:pt x="636" y="271"/>
                  </a:cubicBezTo>
                  <a:cubicBezTo>
                    <a:pt x="637" y="276"/>
                    <a:pt x="634" y="279"/>
                    <a:pt x="632" y="282"/>
                  </a:cubicBezTo>
                  <a:cubicBezTo>
                    <a:pt x="629" y="284"/>
                    <a:pt x="624" y="285"/>
                    <a:pt x="620" y="286"/>
                  </a:cubicBezTo>
                  <a:cubicBezTo>
                    <a:pt x="628" y="291"/>
                    <a:pt x="634" y="283"/>
                    <a:pt x="642" y="281"/>
                  </a:cubicBezTo>
                  <a:cubicBezTo>
                    <a:pt x="645" y="280"/>
                    <a:pt x="649" y="282"/>
                    <a:pt x="651" y="285"/>
                  </a:cubicBezTo>
                  <a:cubicBezTo>
                    <a:pt x="654" y="303"/>
                    <a:pt x="646" y="330"/>
                    <a:pt x="669" y="339"/>
                  </a:cubicBezTo>
                  <a:cubicBezTo>
                    <a:pt x="672" y="340"/>
                    <a:pt x="676" y="341"/>
                    <a:pt x="679" y="342"/>
                  </a:cubicBezTo>
                  <a:moveTo>
                    <a:pt x="546" y="767"/>
                  </a:moveTo>
                  <a:cubicBezTo>
                    <a:pt x="564" y="796"/>
                    <a:pt x="565" y="797"/>
                    <a:pt x="575" y="814"/>
                  </a:cubicBezTo>
                  <a:cubicBezTo>
                    <a:pt x="585" y="830"/>
                    <a:pt x="625" y="892"/>
                    <a:pt x="632" y="904"/>
                  </a:cubicBezTo>
                  <a:cubicBezTo>
                    <a:pt x="640" y="917"/>
                    <a:pt x="681" y="987"/>
                    <a:pt x="708" y="1000"/>
                  </a:cubicBezTo>
                  <a:cubicBezTo>
                    <a:pt x="687" y="1023"/>
                    <a:pt x="697" y="1050"/>
                    <a:pt x="663" y="1056"/>
                  </a:cubicBezTo>
                  <a:cubicBezTo>
                    <a:pt x="644" y="1059"/>
                    <a:pt x="589" y="1076"/>
                    <a:pt x="570" y="1044"/>
                  </a:cubicBezTo>
                  <a:cubicBezTo>
                    <a:pt x="551" y="1012"/>
                    <a:pt x="543" y="962"/>
                    <a:pt x="548" y="922"/>
                  </a:cubicBezTo>
                  <a:cubicBezTo>
                    <a:pt x="572" y="959"/>
                    <a:pt x="590" y="975"/>
                    <a:pt x="603" y="983"/>
                  </a:cubicBezTo>
                  <a:cubicBezTo>
                    <a:pt x="559" y="934"/>
                    <a:pt x="564" y="924"/>
                    <a:pt x="543" y="898"/>
                  </a:cubicBezTo>
                  <a:cubicBezTo>
                    <a:pt x="535" y="887"/>
                    <a:pt x="533" y="870"/>
                    <a:pt x="532" y="857"/>
                  </a:cubicBezTo>
                  <a:cubicBezTo>
                    <a:pt x="530" y="834"/>
                    <a:pt x="531" y="812"/>
                    <a:pt x="530" y="790"/>
                  </a:cubicBezTo>
                  <a:cubicBezTo>
                    <a:pt x="529" y="778"/>
                    <a:pt x="530" y="765"/>
                    <a:pt x="526" y="753"/>
                  </a:cubicBezTo>
                  <a:cubicBezTo>
                    <a:pt x="524" y="749"/>
                    <a:pt x="521" y="736"/>
                    <a:pt x="520" y="731"/>
                  </a:cubicBezTo>
                  <a:cubicBezTo>
                    <a:pt x="519" y="726"/>
                    <a:pt x="519" y="720"/>
                    <a:pt x="519" y="720"/>
                  </a:cubicBezTo>
                  <a:cubicBezTo>
                    <a:pt x="519" y="720"/>
                    <a:pt x="528" y="739"/>
                    <a:pt x="546" y="767"/>
                  </a:cubicBezTo>
                  <a:moveTo>
                    <a:pt x="538" y="425"/>
                  </a:moveTo>
                  <a:cubicBezTo>
                    <a:pt x="534" y="429"/>
                    <a:pt x="532" y="432"/>
                    <a:pt x="529" y="437"/>
                  </a:cubicBezTo>
                  <a:cubicBezTo>
                    <a:pt x="525" y="449"/>
                    <a:pt x="529" y="467"/>
                    <a:pt x="542" y="476"/>
                  </a:cubicBezTo>
                  <a:cubicBezTo>
                    <a:pt x="550" y="482"/>
                    <a:pt x="553" y="483"/>
                    <a:pt x="560" y="485"/>
                  </a:cubicBezTo>
                  <a:cubicBezTo>
                    <a:pt x="543" y="490"/>
                    <a:pt x="525" y="513"/>
                    <a:pt x="525" y="526"/>
                  </a:cubicBezTo>
                  <a:cubicBezTo>
                    <a:pt x="519" y="520"/>
                    <a:pt x="517" y="508"/>
                    <a:pt x="519" y="498"/>
                  </a:cubicBezTo>
                  <a:cubicBezTo>
                    <a:pt x="514" y="504"/>
                    <a:pt x="504" y="508"/>
                    <a:pt x="498" y="509"/>
                  </a:cubicBezTo>
                  <a:cubicBezTo>
                    <a:pt x="496" y="504"/>
                    <a:pt x="497" y="490"/>
                    <a:pt x="503" y="483"/>
                  </a:cubicBezTo>
                  <a:cubicBezTo>
                    <a:pt x="501" y="479"/>
                    <a:pt x="487" y="481"/>
                    <a:pt x="480" y="486"/>
                  </a:cubicBezTo>
                  <a:cubicBezTo>
                    <a:pt x="479" y="477"/>
                    <a:pt x="482" y="471"/>
                    <a:pt x="490" y="465"/>
                  </a:cubicBezTo>
                  <a:cubicBezTo>
                    <a:pt x="488" y="460"/>
                    <a:pt x="483" y="464"/>
                    <a:pt x="471" y="465"/>
                  </a:cubicBezTo>
                  <a:cubicBezTo>
                    <a:pt x="479" y="462"/>
                    <a:pt x="490" y="456"/>
                    <a:pt x="502" y="448"/>
                  </a:cubicBezTo>
                  <a:cubicBezTo>
                    <a:pt x="523" y="435"/>
                    <a:pt x="538" y="425"/>
                    <a:pt x="538" y="425"/>
                  </a:cubicBezTo>
                  <a:moveTo>
                    <a:pt x="816" y="430"/>
                  </a:moveTo>
                  <a:cubicBezTo>
                    <a:pt x="831" y="432"/>
                    <a:pt x="852" y="428"/>
                    <a:pt x="859" y="426"/>
                  </a:cubicBezTo>
                  <a:cubicBezTo>
                    <a:pt x="863" y="432"/>
                    <a:pt x="856" y="442"/>
                    <a:pt x="850" y="440"/>
                  </a:cubicBezTo>
                  <a:cubicBezTo>
                    <a:pt x="852" y="449"/>
                    <a:pt x="860" y="460"/>
                    <a:pt x="859" y="470"/>
                  </a:cubicBezTo>
                  <a:cubicBezTo>
                    <a:pt x="851" y="467"/>
                    <a:pt x="829" y="458"/>
                    <a:pt x="829" y="458"/>
                  </a:cubicBezTo>
                  <a:cubicBezTo>
                    <a:pt x="835" y="467"/>
                    <a:pt x="842" y="483"/>
                    <a:pt x="840" y="494"/>
                  </a:cubicBezTo>
                  <a:cubicBezTo>
                    <a:pt x="831" y="488"/>
                    <a:pt x="812" y="487"/>
                    <a:pt x="804" y="481"/>
                  </a:cubicBezTo>
                  <a:cubicBezTo>
                    <a:pt x="808" y="495"/>
                    <a:pt x="817" y="515"/>
                    <a:pt x="805" y="528"/>
                  </a:cubicBezTo>
                  <a:cubicBezTo>
                    <a:pt x="794" y="520"/>
                    <a:pt x="788" y="507"/>
                    <a:pt x="779" y="498"/>
                  </a:cubicBezTo>
                  <a:cubicBezTo>
                    <a:pt x="781" y="511"/>
                    <a:pt x="784" y="531"/>
                    <a:pt x="775" y="543"/>
                  </a:cubicBezTo>
                  <a:cubicBezTo>
                    <a:pt x="769" y="536"/>
                    <a:pt x="745" y="526"/>
                    <a:pt x="745" y="518"/>
                  </a:cubicBezTo>
                  <a:cubicBezTo>
                    <a:pt x="743" y="517"/>
                    <a:pt x="736" y="544"/>
                    <a:pt x="728" y="549"/>
                  </a:cubicBezTo>
                  <a:cubicBezTo>
                    <a:pt x="720" y="538"/>
                    <a:pt x="713" y="521"/>
                    <a:pt x="702" y="511"/>
                  </a:cubicBezTo>
                  <a:cubicBezTo>
                    <a:pt x="705" y="508"/>
                    <a:pt x="709" y="510"/>
                    <a:pt x="707" y="504"/>
                  </a:cubicBezTo>
                  <a:cubicBezTo>
                    <a:pt x="704" y="496"/>
                    <a:pt x="692" y="491"/>
                    <a:pt x="679" y="486"/>
                  </a:cubicBezTo>
                  <a:cubicBezTo>
                    <a:pt x="681" y="482"/>
                    <a:pt x="683" y="480"/>
                    <a:pt x="687" y="474"/>
                  </a:cubicBezTo>
                  <a:cubicBezTo>
                    <a:pt x="697" y="459"/>
                    <a:pt x="704" y="445"/>
                    <a:pt x="706" y="438"/>
                  </a:cubicBezTo>
                  <a:cubicBezTo>
                    <a:pt x="710" y="426"/>
                    <a:pt x="712" y="423"/>
                    <a:pt x="713" y="414"/>
                  </a:cubicBezTo>
                  <a:cubicBezTo>
                    <a:pt x="726" y="416"/>
                    <a:pt x="735" y="418"/>
                    <a:pt x="752" y="420"/>
                  </a:cubicBezTo>
                  <a:cubicBezTo>
                    <a:pt x="768" y="422"/>
                    <a:pt x="793" y="427"/>
                    <a:pt x="816" y="430"/>
                  </a:cubicBezTo>
                  <a:moveTo>
                    <a:pt x="1084" y="383"/>
                  </a:moveTo>
                  <a:cubicBezTo>
                    <a:pt x="1085" y="388"/>
                    <a:pt x="1074" y="400"/>
                    <a:pt x="1061" y="403"/>
                  </a:cubicBezTo>
                  <a:cubicBezTo>
                    <a:pt x="1045" y="407"/>
                    <a:pt x="1032" y="404"/>
                    <a:pt x="1021" y="398"/>
                  </a:cubicBezTo>
                  <a:cubicBezTo>
                    <a:pt x="1022" y="409"/>
                    <a:pt x="1041" y="414"/>
                    <a:pt x="1055" y="411"/>
                  </a:cubicBezTo>
                  <a:cubicBezTo>
                    <a:pt x="1047" y="422"/>
                    <a:pt x="1023" y="429"/>
                    <a:pt x="1006" y="428"/>
                  </a:cubicBezTo>
                  <a:cubicBezTo>
                    <a:pt x="987" y="428"/>
                    <a:pt x="975" y="422"/>
                    <a:pt x="958" y="412"/>
                  </a:cubicBezTo>
                  <a:cubicBezTo>
                    <a:pt x="956" y="423"/>
                    <a:pt x="977" y="433"/>
                    <a:pt x="993" y="434"/>
                  </a:cubicBezTo>
                  <a:cubicBezTo>
                    <a:pt x="963" y="450"/>
                    <a:pt x="929" y="438"/>
                    <a:pt x="925" y="437"/>
                  </a:cubicBezTo>
                  <a:cubicBezTo>
                    <a:pt x="917" y="435"/>
                    <a:pt x="905" y="430"/>
                    <a:pt x="898" y="423"/>
                  </a:cubicBezTo>
                  <a:cubicBezTo>
                    <a:pt x="898" y="432"/>
                    <a:pt x="910" y="439"/>
                    <a:pt x="920" y="441"/>
                  </a:cubicBezTo>
                  <a:cubicBezTo>
                    <a:pt x="900" y="451"/>
                    <a:pt x="875" y="440"/>
                    <a:pt x="866" y="424"/>
                  </a:cubicBezTo>
                  <a:cubicBezTo>
                    <a:pt x="898" y="415"/>
                    <a:pt x="922" y="406"/>
                    <a:pt x="955" y="398"/>
                  </a:cubicBezTo>
                  <a:cubicBezTo>
                    <a:pt x="987" y="403"/>
                    <a:pt x="1017" y="390"/>
                    <a:pt x="1029" y="376"/>
                  </a:cubicBezTo>
                  <a:cubicBezTo>
                    <a:pt x="1033" y="371"/>
                    <a:pt x="1037" y="364"/>
                    <a:pt x="1037" y="362"/>
                  </a:cubicBezTo>
                  <a:cubicBezTo>
                    <a:pt x="1040" y="361"/>
                    <a:pt x="1044" y="362"/>
                    <a:pt x="1047" y="363"/>
                  </a:cubicBezTo>
                  <a:cubicBezTo>
                    <a:pt x="1050" y="364"/>
                    <a:pt x="1081" y="371"/>
                    <a:pt x="1084" y="383"/>
                  </a:cubicBezTo>
                  <a:moveTo>
                    <a:pt x="306" y="378"/>
                  </a:moveTo>
                  <a:cubicBezTo>
                    <a:pt x="310" y="375"/>
                    <a:pt x="321" y="372"/>
                    <a:pt x="331" y="374"/>
                  </a:cubicBezTo>
                  <a:cubicBezTo>
                    <a:pt x="342" y="375"/>
                    <a:pt x="361" y="380"/>
                    <a:pt x="375" y="390"/>
                  </a:cubicBezTo>
                  <a:cubicBezTo>
                    <a:pt x="404" y="400"/>
                    <a:pt x="427" y="420"/>
                    <a:pt x="456" y="429"/>
                  </a:cubicBezTo>
                  <a:cubicBezTo>
                    <a:pt x="457" y="426"/>
                    <a:pt x="454" y="424"/>
                    <a:pt x="452" y="422"/>
                  </a:cubicBezTo>
                  <a:cubicBezTo>
                    <a:pt x="470" y="408"/>
                    <a:pt x="489" y="396"/>
                    <a:pt x="510" y="387"/>
                  </a:cubicBezTo>
                  <a:cubicBezTo>
                    <a:pt x="523" y="372"/>
                    <a:pt x="540" y="356"/>
                    <a:pt x="562" y="359"/>
                  </a:cubicBezTo>
                  <a:cubicBezTo>
                    <a:pt x="567" y="359"/>
                    <a:pt x="567" y="359"/>
                    <a:pt x="567" y="359"/>
                  </a:cubicBezTo>
                  <a:cubicBezTo>
                    <a:pt x="567" y="359"/>
                    <a:pt x="567" y="364"/>
                    <a:pt x="567" y="366"/>
                  </a:cubicBezTo>
                  <a:cubicBezTo>
                    <a:pt x="566" y="377"/>
                    <a:pt x="560" y="388"/>
                    <a:pt x="554" y="403"/>
                  </a:cubicBezTo>
                  <a:cubicBezTo>
                    <a:pt x="554" y="403"/>
                    <a:pt x="536" y="410"/>
                    <a:pt x="528" y="415"/>
                  </a:cubicBezTo>
                  <a:cubicBezTo>
                    <a:pt x="521" y="419"/>
                    <a:pt x="459" y="456"/>
                    <a:pt x="459" y="456"/>
                  </a:cubicBezTo>
                  <a:cubicBezTo>
                    <a:pt x="441" y="470"/>
                    <a:pt x="433" y="454"/>
                    <a:pt x="415" y="442"/>
                  </a:cubicBezTo>
                  <a:cubicBezTo>
                    <a:pt x="393" y="431"/>
                    <a:pt x="372" y="420"/>
                    <a:pt x="353" y="403"/>
                  </a:cubicBezTo>
                  <a:cubicBezTo>
                    <a:pt x="353" y="400"/>
                    <a:pt x="359" y="402"/>
                    <a:pt x="356" y="399"/>
                  </a:cubicBezTo>
                  <a:cubicBezTo>
                    <a:pt x="346" y="400"/>
                    <a:pt x="338" y="404"/>
                    <a:pt x="329" y="406"/>
                  </a:cubicBezTo>
                  <a:cubicBezTo>
                    <a:pt x="325" y="408"/>
                    <a:pt x="315" y="411"/>
                    <a:pt x="312" y="405"/>
                  </a:cubicBezTo>
                  <a:cubicBezTo>
                    <a:pt x="317" y="404"/>
                    <a:pt x="317" y="404"/>
                    <a:pt x="317" y="404"/>
                  </a:cubicBezTo>
                  <a:cubicBezTo>
                    <a:pt x="322" y="400"/>
                    <a:pt x="324" y="393"/>
                    <a:pt x="334" y="390"/>
                  </a:cubicBezTo>
                  <a:cubicBezTo>
                    <a:pt x="327" y="384"/>
                    <a:pt x="314" y="381"/>
                    <a:pt x="304" y="381"/>
                  </a:cubicBezTo>
                  <a:lnTo>
                    <a:pt x="306" y="378"/>
                  </a:lnTo>
                  <a:close/>
                  <a:moveTo>
                    <a:pt x="999" y="340"/>
                  </a:moveTo>
                  <a:cubicBezTo>
                    <a:pt x="998" y="351"/>
                    <a:pt x="986" y="353"/>
                    <a:pt x="981" y="362"/>
                  </a:cubicBezTo>
                  <a:cubicBezTo>
                    <a:pt x="975" y="367"/>
                    <a:pt x="975" y="367"/>
                    <a:pt x="975" y="367"/>
                  </a:cubicBezTo>
                  <a:cubicBezTo>
                    <a:pt x="980" y="366"/>
                    <a:pt x="986" y="363"/>
                    <a:pt x="990" y="358"/>
                  </a:cubicBezTo>
                  <a:cubicBezTo>
                    <a:pt x="999" y="356"/>
                    <a:pt x="1027" y="350"/>
                    <a:pt x="1028" y="355"/>
                  </a:cubicBezTo>
                  <a:cubicBezTo>
                    <a:pt x="1029" y="361"/>
                    <a:pt x="1027" y="366"/>
                    <a:pt x="1018" y="372"/>
                  </a:cubicBezTo>
                  <a:cubicBezTo>
                    <a:pt x="1010" y="378"/>
                    <a:pt x="980" y="390"/>
                    <a:pt x="959" y="387"/>
                  </a:cubicBezTo>
                  <a:cubicBezTo>
                    <a:pt x="947" y="386"/>
                    <a:pt x="935" y="390"/>
                    <a:pt x="924" y="392"/>
                  </a:cubicBezTo>
                  <a:cubicBezTo>
                    <a:pt x="865" y="410"/>
                    <a:pt x="865" y="410"/>
                    <a:pt x="865" y="410"/>
                  </a:cubicBezTo>
                  <a:cubicBezTo>
                    <a:pt x="845" y="415"/>
                    <a:pt x="821" y="418"/>
                    <a:pt x="799" y="412"/>
                  </a:cubicBezTo>
                  <a:cubicBezTo>
                    <a:pt x="766" y="406"/>
                    <a:pt x="734" y="398"/>
                    <a:pt x="700" y="400"/>
                  </a:cubicBezTo>
                  <a:cubicBezTo>
                    <a:pt x="696" y="400"/>
                    <a:pt x="691" y="403"/>
                    <a:pt x="688" y="408"/>
                  </a:cubicBezTo>
                  <a:cubicBezTo>
                    <a:pt x="692" y="407"/>
                    <a:pt x="697" y="405"/>
                    <a:pt x="701" y="408"/>
                  </a:cubicBezTo>
                  <a:cubicBezTo>
                    <a:pt x="700" y="412"/>
                    <a:pt x="700" y="437"/>
                    <a:pt x="690" y="446"/>
                  </a:cubicBezTo>
                  <a:cubicBezTo>
                    <a:pt x="688" y="443"/>
                    <a:pt x="687" y="439"/>
                    <a:pt x="685" y="435"/>
                  </a:cubicBezTo>
                  <a:cubicBezTo>
                    <a:pt x="684" y="431"/>
                    <a:pt x="670" y="368"/>
                    <a:pt x="697" y="349"/>
                  </a:cubicBezTo>
                  <a:cubicBezTo>
                    <a:pt x="713" y="344"/>
                    <a:pt x="735" y="353"/>
                    <a:pt x="740" y="356"/>
                  </a:cubicBezTo>
                  <a:cubicBezTo>
                    <a:pt x="761" y="368"/>
                    <a:pt x="797" y="374"/>
                    <a:pt x="825" y="385"/>
                  </a:cubicBezTo>
                  <a:cubicBezTo>
                    <a:pt x="837" y="383"/>
                    <a:pt x="849" y="379"/>
                    <a:pt x="861" y="378"/>
                  </a:cubicBezTo>
                  <a:cubicBezTo>
                    <a:pt x="945" y="367"/>
                    <a:pt x="945" y="367"/>
                    <a:pt x="945" y="367"/>
                  </a:cubicBezTo>
                  <a:cubicBezTo>
                    <a:pt x="960" y="369"/>
                    <a:pt x="962" y="350"/>
                    <a:pt x="975" y="349"/>
                  </a:cubicBezTo>
                  <a:cubicBezTo>
                    <a:pt x="984" y="349"/>
                    <a:pt x="989" y="343"/>
                    <a:pt x="996" y="339"/>
                  </a:cubicBezTo>
                  <a:cubicBezTo>
                    <a:pt x="997" y="338"/>
                    <a:pt x="999" y="338"/>
                    <a:pt x="999" y="340"/>
                  </a:cubicBezTo>
                  <a:moveTo>
                    <a:pt x="143" y="129"/>
                  </a:moveTo>
                  <a:cubicBezTo>
                    <a:pt x="216" y="34"/>
                    <a:pt x="216" y="34"/>
                    <a:pt x="216" y="34"/>
                  </a:cubicBezTo>
                  <a:cubicBezTo>
                    <a:pt x="242" y="71"/>
                    <a:pt x="284" y="73"/>
                    <a:pt x="326" y="75"/>
                  </a:cubicBezTo>
                  <a:cubicBezTo>
                    <a:pt x="354" y="72"/>
                    <a:pt x="354" y="72"/>
                    <a:pt x="354" y="72"/>
                  </a:cubicBezTo>
                  <a:cubicBezTo>
                    <a:pt x="473" y="53"/>
                    <a:pt x="473" y="53"/>
                    <a:pt x="473" y="53"/>
                  </a:cubicBezTo>
                  <a:cubicBezTo>
                    <a:pt x="554" y="44"/>
                    <a:pt x="554" y="44"/>
                    <a:pt x="554" y="44"/>
                  </a:cubicBezTo>
                  <a:cubicBezTo>
                    <a:pt x="631" y="35"/>
                    <a:pt x="709" y="47"/>
                    <a:pt x="782" y="57"/>
                  </a:cubicBezTo>
                  <a:cubicBezTo>
                    <a:pt x="889" y="75"/>
                    <a:pt x="889" y="75"/>
                    <a:pt x="889" y="75"/>
                  </a:cubicBezTo>
                  <a:cubicBezTo>
                    <a:pt x="934" y="78"/>
                    <a:pt x="982" y="77"/>
                    <a:pt x="1012" y="43"/>
                  </a:cubicBezTo>
                  <a:cubicBezTo>
                    <a:pt x="1018" y="37"/>
                    <a:pt x="1018" y="37"/>
                    <a:pt x="1018" y="37"/>
                  </a:cubicBezTo>
                  <a:cubicBezTo>
                    <a:pt x="1086" y="126"/>
                    <a:pt x="1086" y="126"/>
                    <a:pt x="1086" y="126"/>
                  </a:cubicBezTo>
                  <a:cubicBezTo>
                    <a:pt x="1086" y="126"/>
                    <a:pt x="1086" y="126"/>
                    <a:pt x="1086" y="126"/>
                  </a:cubicBezTo>
                  <a:cubicBezTo>
                    <a:pt x="1084" y="127"/>
                    <a:pt x="1082" y="128"/>
                    <a:pt x="1079" y="129"/>
                  </a:cubicBezTo>
                  <a:cubicBezTo>
                    <a:pt x="1071" y="132"/>
                    <a:pt x="1061" y="135"/>
                    <a:pt x="1052" y="139"/>
                  </a:cubicBezTo>
                  <a:cubicBezTo>
                    <a:pt x="1050" y="139"/>
                    <a:pt x="1049" y="140"/>
                    <a:pt x="1048" y="140"/>
                  </a:cubicBezTo>
                  <a:cubicBezTo>
                    <a:pt x="1047" y="140"/>
                    <a:pt x="1047" y="140"/>
                    <a:pt x="1047" y="140"/>
                  </a:cubicBezTo>
                  <a:cubicBezTo>
                    <a:pt x="1012" y="95"/>
                    <a:pt x="1012" y="95"/>
                    <a:pt x="1012" y="95"/>
                  </a:cubicBezTo>
                  <a:cubicBezTo>
                    <a:pt x="977" y="115"/>
                    <a:pt x="932" y="118"/>
                    <a:pt x="889" y="115"/>
                  </a:cubicBezTo>
                  <a:cubicBezTo>
                    <a:pt x="827" y="105"/>
                    <a:pt x="827" y="105"/>
                    <a:pt x="827" y="105"/>
                  </a:cubicBezTo>
                  <a:cubicBezTo>
                    <a:pt x="750" y="93"/>
                    <a:pt x="750" y="93"/>
                    <a:pt x="750" y="93"/>
                  </a:cubicBezTo>
                  <a:cubicBezTo>
                    <a:pt x="669" y="83"/>
                    <a:pt x="669" y="83"/>
                    <a:pt x="669" y="83"/>
                  </a:cubicBezTo>
                  <a:cubicBezTo>
                    <a:pt x="620" y="79"/>
                    <a:pt x="570" y="81"/>
                    <a:pt x="522" y="87"/>
                  </a:cubicBezTo>
                  <a:cubicBezTo>
                    <a:pt x="454" y="96"/>
                    <a:pt x="454" y="96"/>
                    <a:pt x="454" y="96"/>
                  </a:cubicBezTo>
                  <a:cubicBezTo>
                    <a:pt x="341" y="113"/>
                    <a:pt x="341" y="113"/>
                    <a:pt x="341" y="113"/>
                  </a:cubicBezTo>
                  <a:cubicBezTo>
                    <a:pt x="298" y="117"/>
                    <a:pt x="256" y="112"/>
                    <a:pt x="221" y="92"/>
                  </a:cubicBezTo>
                  <a:cubicBezTo>
                    <a:pt x="186" y="138"/>
                    <a:pt x="186" y="138"/>
                    <a:pt x="186" y="138"/>
                  </a:cubicBezTo>
                  <a:cubicBezTo>
                    <a:pt x="181" y="137"/>
                    <a:pt x="177" y="136"/>
                    <a:pt x="172" y="135"/>
                  </a:cubicBezTo>
                  <a:cubicBezTo>
                    <a:pt x="161" y="133"/>
                    <a:pt x="152" y="131"/>
                    <a:pt x="143" y="129"/>
                  </a:cubicBezTo>
                  <a:moveTo>
                    <a:pt x="1254" y="120"/>
                  </a:moveTo>
                  <a:cubicBezTo>
                    <a:pt x="1259" y="111"/>
                    <a:pt x="1265" y="101"/>
                    <a:pt x="1270" y="88"/>
                  </a:cubicBezTo>
                  <a:cubicBezTo>
                    <a:pt x="1281" y="63"/>
                    <a:pt x="1281" y="63"/>
                    <a:pt x="1281" y="63"/>
                  </a:cubicBezTo>
                  <a:cubicBezTo>
                    <a:pt x="1254" y="68"/>
                    <a:pt x="1254" y="68"/>
                    <a:pt x="1254" y="68"/>
                  </a:cubicBezTo>
                  <a:cubicBezTo>
                    <a:pt x="1233" y="73"/>
                    <a:pt x="1208" y="80"/>
                    <a:pt x="1177" y="92"/>
                  </a:cubicBezTo>
                  <a:cubicBezTo>
                    <a:pt x="1172" y="93"/>
                    <a:pt x="1167" y="95"/>
                    <a:pt x="1160" y="98"/>
                  </a:cubicBezTo>
                  <a:cubicBezTo>
                    <a:pt x="1139" y="105"/>
                    <a:pt x="1119" y="113"/>
                    <a:pt x="1104" y="118"/>
                  </a:cubicBezTo>
                  <a:cubicBezTo>
                    <a:pt x="1018" y="5"/>
                    <a:pt x="1018" y="5"/>
                    <a:pt x="1018" y="5"/>
                  </a:cubicBezTo>
                  <a:cubicBezTo>
                    <a:pt x="1005" y="22"/>
                    <a:pt x="1005" y="22"/>
                    <a:pt x="1005" y="22"/>
                  </a:cubicBezTo>
                  <a:cubicBezTo>
                    <a:pt x="1002" y="26"/>
                    <a:pt x="999" y="30"/>
                    <a:pt x="995" y="33"/>
                  </a:cubicBezTo>
                  <a:cubicBezTo>
                    <a:pt x="978" y="49"/>
                    <a:pt x="955" y="56"/>
                    <a:pt x="921" y="56"/>
                  </a:cubicBezTo>
                  <a:cubicBezTo>
                    <a:pt x="907" y="56"/>
                    <a:pt x="894" y="55"/>
                    <a:pt x="883" y="54"/>
                  </a:cubicBezTo>
                  <a:cubicBezTo>
                    <a:pt x="804" y="41"/>
                    <a:pt x="804" y="41"/>
                    <a:pt x="804" y="41"/>
                  </a:cubicBezTo>
                  <a:cubicBezTo>
                    <a:pt x="803" y="41"/>
                    <a:pt x="739" y="31"/>
                    <a:pt x="739" y="31"/>
                  </a:cubicBezTo>
                  <a:cubicBezTo>
                    <a:pt x="694" y="25"/>
                    <a:pt x="651" y="22"/>
                    <a:pt x="611" y="22"/>
                  </a:cubicBezTo>
                  <a:cubicBezTo>
                    <a:pt x="589" y="22"/>
                    <a:pt x="568" y="23"/>
                    <a:pt x="548" y="25"/>
                  </a:cubicBezTo>
                  <a:cubicBezTo>
                    <a:pt x="548" y="25"/>
                    <a:pt x="548" y="25"/>
                    <a:pt x="548" y="25"/>
                  </a:cubicBezTo>
                  <a:cubicBezTo>
                    <a:pt x="546" y="25"/>
                    <a:pt x="536" y="26"/>
                    <a:pt x="472" y="34"/>
                  </a:cubicBezTo>
                  <a:cubicBezTo>
                    <a:pt x="471" y="34"/>
                    <a:pt x="381" y="48"/>
                    <a:pt x="381" y="48"/>
                  </a:cubicBezTo>
                  <a:cubicBezTo>
                    <a:pt x="353" y="53"/>
                    <a:pt x="332" y="55"/>
                    <a:pt x="314" y="55"/>
                  </a:cubicBezTo>
                  <a:cubicBezTo>
                    <a:pt x="270" y="55"/>
                    <a:pt x="241" y="42"/>
                    <a:pt x="225" y="15"/>
                  </a:cubicBezTo>
                  <a:cubicBezTo>
                    <a:pt x="217" y="0"/>
                    <a:pt x="217" y="0"/>
                    <a:pt x="217" y="0"/>
                  </a:cubicBezTo>
                  <a:cubicBezTo>
                    <a:pt x="123" y="123"/>
                    <a:pt x="123" y="123"/>
                    <a:pt x="123" y="123"/>
                  </a:cubicBezTo>
                  <a:cubicBezTo>
                    <a:pt x="115" y="121"/>
                    <a:pt x="106" y="118"/>
                    <a:pt x="98" y="115"/>
                  </a:cubicBezTo>
                  <a:cubicBezTo>
                    <a:pt x="77" y="108"/>
                    <a:pt x="77" y="108"/>
                    <a:pt x="77" y="108"/>
                  </a:cubicBezTo>
                  <a:cubicBezTo>
                    <a:pt x="79" y="130"/>
                    <a:pt x="79" y="130"/>
                    <a:pt x="79" y="130"/>
                  </a:cubicBezTo>
                  <a:cubicBezTo>
                    <a:pt x="80" y="142"/>
                    <a:pt x="85" y="153"/>
                    <a:pt x="92" y="163"/>
                  </a:cubicBezTo>
                  <a:cubicBezTo>
                    <a:pt x="0" y="283"/>
                    <a:pt x="0" y="283"/>
                    <a:pt x="0" y="283"/>
                  </a:cubicBezTo>
                  <a:cubicBezTo>
                    <a:pt x="10" y="292"/>
                    <a:pt x="10" y="292"/>
                    <a:pt x="10" y="292"/>
                  </a:cubicBezTo>
                  <a:cubicBezTo>
                    <a:pt x="10" y="293"/>
                    <a:pt x="10" y="293"/>
                    <a:pt x="10" y="293"/>
                  </a:cubicBezTo>
                  <a:cubicBezTo>
                    <a:pt x="51" y="323"/>
                    <a:pt x="69" y="369"/>
                    <a:pt x="69" y="441"/>
                  </a:cubicBezTo>
                  <a:cubicBezTo>
                    <a:pt x="69" y="462"/>
                    <a:pt x="68" y="483"/>
                    <a:pt x="67" y="499"/>
                  </a:cubicBezTo>
                  <a:cubicBezTo>
                    <a:pt x="67" y="499"/>
                    <a:pt x="67" y="499"/>
                    <a:pt x="67" y="499"/>
                  </a:cubicBezTo>
                  <a:cubicBezTo>
                    <a:pt x="66" y="501"/>
                    <a:pt x="65" y="507"/>
                    <a:pt x="64" y="518"/>
                  </a:cubicBezTo>
                  <a:cubicBezTo>
                    <a:pt x="45" y="627"/>
                    <a:pt x="45" y="627"/>
                    <a:pt x="45" y="627"/>
                  </a:cubicBezTo>
                  <a:cubicBezTo>
                    <a:pt x="45" y="628"/>
                    <a:pt x="39" y="673"/>
                    <a:pt x="36" y="696"/>
                  </a:cubicBezTo>
                  <a:cubicBezTo>
                    <a:pt x="32" y="731"/>
                    <a:pt x="30" y="765"/>
                    <a:pt x="30" y="797"/>
                  </a:cubicBezTo>
                  <a:cubicBezTo>
                    <a:pt x="30" y="806"/>
                    <a:pt x="30" y="815"/>
                    <a:pt x="31" y="824"/>
                  </a:cubicBezTo>
                  <a:cubicBezTo>
                    <a:pt x="36" y="1041"/>
                    <a:pt x="166" y="1214"/>
                    <a:pt x="378" y="1287"/>
                  </a:cubicBezTo>
                  <a:cubicBezTo>
                    <a:pt x="378" y="1287"/>
                    <a:pt x="378" y="1287"/>
                    <a:pt x="378" y="1287"/>
                  </a:cubicBezTo>
                  <a:cubicBezTo>
                    <a:pt x="380" y="1288"/>
                    <a:pt x="383" y="1289"/>
                    <a:pt x="387" y="1290"/>
                  </a:cubicBezTo>
                  <a:cubicBezTo>
                    <a:pt x="387" y="1290"/>
                    <a:pt x="420" y="1303"/>
                    <a:pt x="420" y="1303"/>
                  </a:cubicBezTo>
                  <a:cubicBezTo>
                    <a:pt x="425" y="1305"/>
                    <a:pt x="425" y="1305"/>
                    <a:pt x="425" y="1305"/>
                  </a:cubicBezTo>
                  <a:cubicBezTo>
                    <a:pt x="488" y="1331"/>
                    <a:pt x="552" y="1359"/>
                    <a:pt x="604" y="1411"/>
                  </a:cubicBezTo>
                  <a:cubicBezTo>
                    <a:pt x="612" y="1419"/>
                    <a:pt x="612" y="1419"/>
                    <a:pt x="612" y="1419"/>
                  </a:cubicBezTo>
                  <a:cubicBezTo>
                    <a:pt x="621" y="1410"/>
                    <a:pt x="621" y="1410"/>
                    <a:pt x="621" y="1410"/>
                  </a:cubicBezTo>
                  <a:cubicBezTo>
                    <a:pt x="623" y="1408"/>
                    <a:pt x="623" y="1408"/>
                    <a:pt x="623" y="1408"/>
                  </a:cubicBezTo>
                  <a:cubicBezTo>
                    <a:pt x="623" y="1408"/>
                    <a:pt x="624" y="1406"/>
                    <a:pt x="625" y="1405"/>
                  </a:cubicBezTo>
                  <a:cubicBezTo>
                    <a:pt x="689" y="1348"/>
                    <a:pt x="764" y="1319"/>
                    <a:pt x="848" y="1288"/>
                  </a:cubicBezTo>
                  <a:cubicBezTo>
                    <a:pt x="1000" y="1234"/>
                    <a:pt x="1056" y="1167"/>
                    <a:pt x="1096" y="1117"/>
                  </a:cubicBezTo>
                  <a:cubicBezTo>
                    <a:pt x="1097" y="1115"/>
                    <a:pt x="1097" y="1115"/>
                    <a:pt x="1097" y="1115"/>
                  </a:cubicBezTo>
                  <a:cubicBezTo>
                    <a:pt x="1160" y="1042"/>
                    <a:pt x="1199" y="925"/>
                    <a:pt x="1199" y="809"/>
                  </a:cubicBezTo>
                  <a:cubicBezTo>
                    <a:pt x="1199" y="806"/>
                    <a:pt x="1199" y="803"/>
                    <a:pt x="1199" y="800"/>
                  </a:cubicBezTo>
                  <a:cubicBezTo>
                    <a:pt x="1199" y="800"/>
                    <a:pt x="1199" y="800"/>
                    <a:pt x="1196" y="728"/>
                  </a:cubicBezTo>
                  <a:cubicBezTo>
                    <a:pt x="1196" y="727"/>
                    <a:pt x="1191" y="677"/>
                    <a:pt x="1188" y="651"/>
                  </a:cubicBezTo>
                  <a:cubicBezTo>
                    <a:pt x="1188" y="650"/>
                    <a:pt x="1188" y="650"/>
                    <a:pt x="1176" y="579"/>
                  </a:cubicBezTo>
                  <a:cubicBezTo>
                    <a:pt x="1165" y="510"/>
                    <a:pt x="1165" y="510"/>
                    <a:pt x="1165" y="510"/>
                  </a:cubicBezTo>
                  <a:cubicBezTo>
                    <a:pt x="1163" y="492"/>
                    <a:pt x="1162" y="474"/>
                    <a:pt x="1162" y="458"/>
                  </a:cubicBezTo>
                  <a:cubicBezTo>
                    <a:pt x="1162" y="454"/>
                    <a:pt x="1162" y="450"/>
                    <a:pt x="1162" y="446"/>
                  </a:cubicBezTo>
                  <a:cubicBezTo>
                    <a:pt x="1162" y="444"/>
                    <a:pt x="1162" y="444"/>
                    <a:pt x="1162" y="444"/>
                  </a:cubicBezTo>
                  <a:cubicBezTo>
                    <a:pt x="1162" y="375"/>
                    <a:pt x="1182" y="326"/>
                    <a:pt x="1224" y="295"/>
                  </a:cubicBezTo>
                  <a:cubicBezTo>
                    <a:pt x="1233" y="288"/>
                    <a:pt x="1233" y="288"/>
                    <a:pt x="1233" y="288"/>
                  </a:cubicBezTo>
                  <a:cubicBezTo>
                    <a:pt x="1210" y="258"/>
                    <a:pt x="1210" y="258"/>
                    <a:pt x="1210" y="258"/>
                  </a:cubicBezTo>
                  <a:cubicBezTo>
                    <a:pt x="1217" y="251"/>
                    <a:pt x="1221" y="244"/>
                    <a:pt x="1224" y="238"/>
                  </a:cubicBezTo>
                  <a:cubicBezTo>
                    <a:pt x="1228" y="229"/>
                    <a:pt x="1229" y="213"/>
                    <a:pt x="1223" y="203"/>
                  </a:cubicBezTo>
                  <a:cubicBezTo>
                    <a:pt x="1223" y="203"/>
                    <a:pt x="1223" y="203"/>
                    <a:pt x="1222" y="203"/>
                  </a:cubicBezTo>
                  <a:cubicBezTo>
                    <a:pt x="1244" y="187"/>
                    <a:pt x="1266" y="152"/>
                    <a:pt x="1272" y="140"/>
                  </a:cubicBezTo>
                  <a:cubicBezTo>
                    <a:pt x="1290" y="105"/>
                    <a:pt x="1290" y="105"/>
                    <a:pt x="1290" y="105"/>
                  </a:cubicBezTo>
                  <a:cubicBezTo>
                    <a:pt x="1290" y="105"/>
                    <a:pt x="1254" y="120"/>
                    <a:pt x="1254" y="120"/>
                  </a:cubicBezTo>
                  <a:moveTo>
                    <a:pt x="1201" y="277"/>
                  </a:moveTo>
                  <a:cubicBezTo>
                    <a:pt x="1201" y="277"/>
                    <a:pt x="1201" y="277"/>
                    <a:pt x="1201" y="277"/>
                  </a:cubicBezTo>
                  <a:cubicBezTo>
                    <a:pt x="1201" y="277"/>
                    <a:pt x="1201" y="277"/>
                    <a:pt x="1201" y="277"/>
                  </a:cubicBezTo>
                  <a:moveTo>
                    <a:pt x="1201" y="277"/>
                  </a:moveTo>
                  <a:cubicBezTo>
                    <a:pt x="1200" y="275"/>
                    <a:pt x="1199" y="274"/>
                    <a:pt x="1198" y="274"/>
                  </a:cubicBezTo>
                  <a:cubicBezTo>
                    <a:pt x="1199" y="274"/>
                    <a:pt x="1200" y="275"/>
                    <a:pt x="1201" y="277"/>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64" name="Freeform 34">
              <a:extLst>
                <a:ext uri="{FF2B5EF4-FFF2-40B4-BE49-F238E27FC236}">
                  <a16:creationId xmlns:a16="http://schemas.microsoft.com/office/drawing/2014/main" id="{F2FD5D12-6BF8-4582-B136-199C190B9BA5}"/>
                </a:ext>
              </a:extLst>
            </p:cNvPr>
            <p:cNvSpPr>
              <a:spLocks/>
            </p:cNvSpPr>
            <p:nvPr userDrawn="1"/>
          </p:nvSpPr>
          <p:spPr bwMode="auto">
            <a:xfrm>
              <a:off x="3372" y="2167"/>
              <a:ext cx="82" cy="78"/>
            </a:xfrm>
            <a:custGeom>
              <a:avLst/>
              <a:gdLst>
                <a:gd name="T0" fmla="*/ 71 w 121"/>
                <a:gd name="T1" fmla="*/ 25 h 115"/>
                <a:gd name="T2" fmla="*/ 121 w 121"/>
                <a:gd name="T3" fmla="*/ 0 h 115"/>
                <a:gd name="T4" fmla="*/ 121 w 121"/>
                <a:gd name="T5" fmla="*/ 115 h 115"/>
                <a:gd name="T6" fmla="*/ 8 w 121"/>
                <a:gd name="T7" fmla="*/ 80 h 115"/>
                <a:gd name="T8" fmla="*/ 6 w 121"/>
                <a:gd name="T9" fmla="*/ 78 h 115"/>
                <a:gd name="T10" fmla="*/ 0 w 121"/>
                <a:gd name="T11" fmla="*/ 65 h 115"/>
                <a:gd name="T12" fmla="*/ 1 w 121"/>
                <a:gd name="T13" fmla="*/ 59 h 115"/>
                <a:gd name="T14" fmla="*/ 47 w 121"/>
                <a:gd name="T15" fmla="*/ 32 h 115"/>
                <a:gd name="T16" fmla="*/ 61 w 121"/>
                <a:gd name="T17" fmla="*/ 28 h 115"/>
                <a:gd name="T18" fmla="*/ 71 w 121"/>
                <a:gd name="T19" fmla="*/ 2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15">
                  <a:moveTo>
                    <a:pt x="71" y="25"/>
                  </a:moveTo>
                  <a:cubicBezTo>
                    <a:pt x="89" y="20"/>
                    <a:pt x="107" y="14"/>
                    <a:pt x="121" y="0"/>
                  </a:cubicBezTo>
                  <a:cubicBezTo>
                    <a:pt x="121" y="8"/>
                    <a:pt x="121" y="111"/>
                    <a:pt x="121" y="115"/>
                  </a:cubicBezTo>
                  <a:cubicBezTo>
                    <a:pt x="83" y="114"/>
                    <a:pt x="40" y="109"/>
                    <a:pt x="8" y="80"/>
                  </a:cubicBezTo>
                  <a:cubicBezTo>
                    <a:pt x="8" y="80"/>
                    <a:pt x="6" y="78"/>
                    <a:pt x="6" y="78"/>
                  </a:cubicBezTo>
                  <a:cubicBezTo>
                    <a:pt x="3" y="73"/>
                    <a:pt x="0" y="70"/>
                    <a:pt x="0" y="65"/>
                  </a:cubicBezTo>
                  <a:cubicBezTo>
                    <a:pt x="0" y="63"/>
                    <a:pt x="0" y="61"/>
                    <a:pt x="1" y="59"/>
                  </a:cubicBezTo>
                  <a:cubicBezTo>
                    <a:pt x="10" y="42"/>
                    <a:pt x="29" y="37"/>
                    <a:pt x="47" y="32"/>
                  </a:cubicBezTo>
                  <a:cubicBezTo>
                    <a:pt x="61" y="28"/>
                    <a:pt x="61" y="28"/>
                    <a:pt x="61" y="28"/>
                  </a:cubicBezTo>
                  <a:cubicBezTo>
                    <a:pt x="61" y="28"/>
                    <a:pt x="71" y="25"/>
                    <a:pt x="71" y="2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65" name="Freeform 35">
              <a:extLst>
                <a:ext uri="{FF2B5EF4-FFF2-40B4-BE49-F238E27FC236}">
                  <a16:creationId xmlns:a16="http://schemas.microsoft.com/office/drawing/2014/main" id="{D5C054A4-8FF7-4C7F-8ABF-E4992E80E8DC}"/>
                </a:ext>
              </a:extLst>
            </p:cNvPr>
            <p:cNvSpPr>
              <a:spLocks/>
            </p:cNvSpPr>
            <p:nvPr userDrawn="1"/>
          </p:nvSpPr>
          <p:spPr bwMode="auto">
            <a:xfrm>
              <a:off x="4222" y="2172"/>
              <a:ext cx="81" cy="75"/>
            </a:xfrm>
            <a:custGeom>
              <a:avLst/>
              <a:gdLst>
                <a:gd name="T0" fmla="*/ 0 w 120"/>
                <a:gd name="T1" fmla="*/ 0 h 111"/>
                <a:gd name="T2" fmla="*/ 60 w 120"/>
                <a:gd name="T3" fmla="*/ 27 h 111"/>
                <a:gd name="T4" fmla="*/ 113 w 120"/>
                <a:gd name="T5" fmla="*/ 49 h 111"/>
                <a:gd name="T6" fmla="*/ 120 w 120"/>
                <a:gd name="T7" fmla="*/ 61 h 111"/>
                <a:gd name="T8" fmla="*/ 119 w 120"/>
                <a:gd name="T9" fmla="*/ 67 h 111"/>
                <a:gd name="T10" fmla="*/ 68 w 120"/>
                <a:gd name="T11" fmla="*/ 101 h 111"/>
                <a:gd name="T12" fmla="*/ 0 w 120"/>
                <a:gd name="T13" fmla="*/ 111 h 111"/>
                <a:gd name="T14" fmla="*/ 0 w 120"/>
                <a:gd name="T15" fmla="*/ 0 h 1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0" h="111">
                  <a:moveTo>
                    <a:pt x="0" y="0"/>
                  </a:moveTo>
                  <a:cubicBezTo>
                    <a:pt x="17" y="15"/>
                    <a:pt x="39" y="21"/>
                    <a:pt x="60" y="27"/>
                  </a:cubicBezTo>
                  <a:cubicBezTo>
                    <a:pt x="78" y="32"/>
                    <a:pt x="97" y="38"/>
                    <a:pt x="113" y="49"/>
                  </a:cubicBezTo>
                  <a:cubicBezTo>
                    <a:pt x="118" y="54"/>
                    <a:pt x="120" y="57"/>
                    <a:pt x="120" y="61"/>
                  </a:cubicBezTo>
                  <a:cubicBezTo>
                    <a:pt x="120" y="63"/>
                    <a:pt x="120" y="65"/>
                    <a:pt x="119" y="67"/>
                  </a:cubicBezTo>
                  <a:cubicBezTo>
                    <a:pt x="109" y="86"/>
                    <a:pt x="85" y="95"/>
                    <a:pt x="68" y="101"/>
                  </a:cubicBezTo>
                  <a:cubicBezTo>
                    <a:pt x="46" y="107"/>
                    <a:pt x="23" y="110"/>
                    <a:pt x="0" y="111"/>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66" name="Freeform 36">
              <a:extLst>
                <a:ext uri="{FF2B5EF4-FFF2-40B4-BE49-F238E27FC236}">
                  <a16:creationId xmlns:a16="http://schemas.microsoft.com/office/drawing/2014/main" id="{E9EEDCCE-A760-4104-8468-DF6CD487F15A}"/>
                </a:ext>
              </a:extLst>
            </p:cNvPr>
            <p:cNvSpPr>
              <a:spLocks/>
            </p:cNvSpPr>
            <p:nvPr userDrawn="1"/>
          </p:nvSpPr>
          <p:spPr bwMode="auto">
            <a:xfrm>
              <a:off x="3269" y="2086"/>
              <a:ext cx="185" cy="119"/>
            </a:xfrm>
            <a:custGeom>
              <a:avLst/>
              <a:gdLst>
                <a:gd name="T0" fmla="*/ 37 w 273"/>
                <a:gd name="T1" fmla="*/ 37 h 175"/>
                <a:gd name="T2" fmla="*/ 33 w 273"/>
                <a:gd name="T3" fmla="*/ 0 h 175"/>
                <a:gd name="T4" fmla="*/ 239 w 273"/>
                <a:gd name="T5" fmla="*/ 46 h 175"/>
                <a:gd name="T6" fmla="*/ 273 w 273"/>
                <a:gd name="T7" fmla="*/ 89 h 175"/>
                <a:gd name="T8" fmla="*/ 273 w 273"/>
                <a:gd name="T9" fmla="*/ 91 h 175"/>
                <a:gd name="T10" fmla="*/ 224 w 273"/>
                <a:gd name="T11" fmla="*/ 129 h 175"/>
                <a:gd name="T12" fmla="*/ 196 w 273"/>
                <a:gd name="T13" fmla="*/ 138 h 175"/>
                <a:gd name="T14" fmla="*/ 139 w 273"/>
                <a:gd name="T15" fmla="*/ 175 h 175"/>
                <a:gd name="T16" fmla="*/ 0 w 273"/>
                <a:gd name="T17" fmla="*/ 144 h 175"/>
                <a:gd name="T18" fmla="*/ 37 w 273"/>
                <a:gd name="T19" fmla="*/ 3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3" h="175">
                  <a:moveTo>
                    <a:pt x="37" y="37"/>
                  </a:moveTo>
                  <a:cubicBezTo>
                    <a:pt x="37" y="25"/>
                    <a:pt x="36" y="13"/>
                    <a:pt x="33" y="0"/>
                  </a:cubicBezTo>
                  <a:cubicBezTo>
                    <a:pt x="99" y="3"/>
                    <a:pt x="174" y="11"/>
                    <a:pt x="239" y="46"/>
                  </a:cubicBezTo>
                  <a:cubicBezTo>
                    <a:pt x="255" y="56"/>
                    <a:pt x="273" y="70"/>
                    <a:pt x="273" y="89"/>
                  </a:cubicBezTo>
                  <a:cubicBezTo>
                    <a:pt x="273" y="90"/>
                    <a:pt x="273" y="90"/>
                    <a:pt x="273" y="91"/>
                  </a:cubicBezTo>
                  <a:cubicBezTo>
                    <a:pt x="270" y="115"/>
                    <a:pt x="246" y="122"/>
                    <a:pt x="224" y="129"/>
                  </a:cubicBezTo>
                  <a:cubicBezTo>
                    <a:pt x="196" y="138"/>
                    <a:pt x="196" y="138"/>
                    <a:pt x="196" y="138"/>
                  </a:cubicBezTo>
                  <a:cubicBezTo>
                    <a:pt x="173" y="144"/>
                    <a:pt x="150" y="151"/>
                    <a:pt x="139" y="175"/>
                  </a:cubicBezTo>
                  <a:cubicBezTo>
                    <a:pt x="102" y="153"/>
                    <a:pt x="55" y="142"/>
                    <a:pt x="0" y="144"/>
                  </a:cubicBezTo>
                  <a:cubicBezTo>
                    <a:pt x="24" y="116"/>
                    <a:pt x="37" y="78"/>
                    <a:pt x="37" y="3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67" name="Freeform 37">
              <a:extLst>
                <a:ext uri="{FF2B5EF4-FFF2-40B4-BE49-F238E27FC236}">
                  <a16:creationId xmlns:a16="http://schemas.microsoft.com/office/drawing/2014/main" id="{C9FAD36D-4558-4126-BD35-1EF559FCF68F}"/>
                </a:ext>
              </a:extLst>
            </p:cNvPr>
            <p:cNvSpPr>
              <a:spLocks/>
            </p:cNvSpPr>
            <p:nvPr userDrawn="1"/>
          </p:nvSpPr>
          <p:spPr bwMode="auto">
            <a:xfrm>
              <a:off x="4222" y="2091"/>
              <a:ext cx="185" cy="118"/>
            </a:xfrm>
            <a:custGeom>
              <a:avLst/>
              <a:gdLst>
                <a:gd name="T0" fmla="*/ 93 w 274"/>
                <a:gd name="T1" fmla="*/ 140 h 173"/>
                <a:gd name="T2" fmla="*/ 91 w 274"/>
                <a:gd name="T3" fmla="*/ 139 h 173"/>
                <a:gd name="T4" fmla="*/ 63 w 274"/>
                <a:gd name="T5" fmla="*/ 131 h 173"/>
                <a:gd name="T6" fmla="*/ 4 w 274"/>
                <a:gd name="T7" fmla="*/ 102 h 173"/>
                <a:gd name="T8" fmla="*/ 0 w 274"/>
                <a:gd name="T9" fmla="*/ 87 h 173"/>
                <a:gd name="T10" fmla="*/ 3 w 274"/>
                <a:gd name="T11" fmla="*/ 74 h 173"/>
                <a:gd name="T12" fmla="*/ 92 w 274"/>
                <a:gd name="T13" fmla="*/ 21 h 173"/>
                <a:gd name="T14" fmla="*/ 101 w 274"/>
                <a:gd name="T15" fmla="*/ 18 h 173"/>
                <a:gd name="T16" fmla="*/ 242 w 274"/>
                <a:gd name="T17" fmla="*/ 0 h 173"/>
                <a:gd name="T18" fmla="*/ 238 w 274"/>
                <a:gd name="T19" fmla="*/ 39 h 173"/>
                <a:gd name="T20" fmla="*/ 274 w 274"/>
                <a:gd name="T21" fmla="*/ 144 h 173"/>
                <a:gd name="T22" fmla="*/ 135 w 274"/>
                <a:gd name="T23" fmla="*/ 173 h 173"/>
                <a:gd name="T24" fmla="*/ 93 w 274"/>
                <a:gd name="T25" fmla="*/ 14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4" h="173">
                  <a:moveTo>
                    <a:pt x="93" y="140"/>
                  </a:moveTo>
                  <a:cubicBezTo>
                    <a:pt x="91" y="139"/>
                    <a:pt x="91" y="139"/>
                    <a:pt x="91" y="139"/>
                  </a:cubicBezTo>
                  <a:cubicBezTo>
                    <a:pt x="63" y="131"/>
                    <a:pt x="63" y="131"/>
                    <a:pt x="63" y="131"/>
                  </a:cubicBezTo>
                  <a:cubicBezTo>
                    <a:pt x="41" y="125"/>
                    <a:pt x="20" y="120"/>
                    <a:pt x="4" y="102"/>
                  </a:cubicBezTo>
                  <a:cubicBezTo>
                    <a:pt x="1" y="98"/>
                    <a:pt x="0" y="93"/>
                    <a:pt x="0" y="87"/>
                  </a:cubicBezTo>
                  <a:cubicBezTo>
                    <a:pt x="0" y="83"/>
                    <a:pt x="1" y="78"/>
                    <a:pt x="3" y="74"/>
                  </a:cubicBezTo>
                  <a:cubicBezTo>
                    <a:pt x="23" y="43"/>
                    <a:pt x="58" y="32"/>
                    <a:pt x="92" y="21"/>
                  </a:cubicBezTo>
                  <a:cubicBezTo>
                    <a:pt x="101" y="18"/>
                    <a:pt x="101" y="18"/>
                    <a:pt x="101" y="18"/>
                  </a:cubicBezTo>
                  <a:cubicBezTo>
                    <a:pt x="143" y="7"/>
                    <a:pt x="189" y="1"/>
                    <a:pt x="242" y="0"/>
                  </a:cubicBezTo>
                  <a:cubicBezTo>
                    <a:pt x="240" y="13"/>
                    <a:pt x="238" y="26"/>
                    <a:pt x="238" y="39"/>
                  </a:cubicBezTo>
                  <a:cubicBezTo>
                    <a:pt x="238" y="80"/>
                    <a:pt x="251" y="116"/>
                    <a:pt x="274" y="144"/>
                  </a:cubicBezTo>
                  <a:cubicBezTo>
                    <a:pt x="220" y="141"/>
                    <a:pt x="173" y="151"/>
                    <a:pt x="135" y="173"/>
                  </a:cubicBezTo>
                  <a:cubicBezTo>
                    <a:pt x="128" y="154"/>
                    <a:pt x="109" y="146"/>
                    <a:pt x="93" y="14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68" name="Freeform 38">
              <a:extLst>
                <a:ext uri="{FF2B5EF4-FFF2-40B4-BE49-F238E27FC236}">
                  <a16:creationId xmlns:a16="http://schemas.microsoft.com/office/drawing/2014/main" id="{A31A7B4A-DD9A-4DD1-9F38-8B1678CF70BE}"/>
                </a:ext>
              </a:extLst>
            </p:cNvPr>
            <p:cNvSpPr>
              <a:spLocks/>
            </p:cNvSpPr>
            <p:nvPr userDrawn="1"/>
          </p:nvSpPr>
          <p:spPr bwMode="auto">
            <a:xfrm>
              <a:off x="3350" y="2108"/>
              <a:ext cx="975" cy="256"/>
            </a:xfrm>
            <a:custGeom>
              <a:avLst/>
              <a:gdLst>
                <a:gd name="T0" fmla="*/ 324 w 1439"/>
                <a:gd name="T1" fmla="*/ 163 h 376"/>
                <a:gd name="T2" fmla="*/ 419 w 1439"/>
                <a:gd name="T3" fmla="*/ 102 h 376"/>
                <a:gd name="T4" fmla="*/ 786 w 1439"/>
                <a:gd name="T5" fmla="*/ 16 h 376"/>
                <a:gd name="T6" fmla="*/ 1002 w 1439"/>
                <a:gd name="T7" fmla="*/ 93 h 376"/>
                <a:gd name="T8" fmla="*/ 1063 w 1439"/>
                <a:gd name="T9" fmla="*/ 131 h 376"/>
                <a:gd name="T10" fmla="*/ 1125 w 1439"/>
                <a:gd name="T11" fmla="*/ 172 h 376"/>
                <a:gd name="T12" fmla="*/ 1331 w 1439"/>
                <a:gd name="T13" fmla="*/ 218 h 376"/>
                <a:gd name="T14" fmla="*/ 1414 w 1439"/>
                <a:gd name="T15" fmla="*/ 177 h 376"/>
                <a:gd name="T16" fmla="*/ 1439 w 1439"/>
                <a:gd name="T17" fmla="*/ 307 h 376"/>
                <a:gd name="T18" fmla="*/ 1402 w 1439"/>
                <a:gd name="T19" fmla="*/ 339 h 376"/>
                <a:gd name="T20" fmla="*/ 1398 w 1439"/>
                <a:gd name="T21" fmla="*/ 340 h 376"/>
                <a:gd name="T22" fmla="*/ 1054 w 1439"/>
                <a:gd name="T23" fmla="*/ 284 h 376"/>
                <a:gd name="T24" fmla="*/ 960 w 1439"/>
                <a:gd name="T25" fmla="*/ 222 h 376"/>
                <a:gd name="T26" fmla="*/ 631 w 1439"/>
                <a:gd name="T27" fmla="*/ 158 h 376"/>
                <a:gd name="T28" fmla="*/ 458 w 1439"/>
                <a:gd name="T29" fmla="*/ 233 h 376"/>
                <a:gd name="T30" fmla="*/ 371 w 1439"/>
                <a:gd name="T31" fmla="*/ 289 h 376"/>
                <a:gd name="T32" fmla="*/ 91 w 1439"/>
                <a:gd name="T33" fmla="*/ 348 h 376"/>
                <a:gd name="T34" fmla="*/ 8 w 1439"/>
                <a:gd name="T35" fmla="*/ 315 h 376"/>
                <a:gd name="T36" fmla="*/ 0 w 1439"/>
                <a:gd name="T37" fmla="*/ 300 h 376"/>
                <a:gd name="T38" fmla="*/ 26 w 1439"/>
                <a:gd name="T39" fmla="*/ 172 h 376"/>
                <a:gd name="T40" fmla="*/ 148 w 1439"/>
                <a:gd name="T41" fmla="*/ 217 h 376"/>
                <a:gd name="T42" fmla="*/ 324 w 1439"/>
                <a:gd name="T43" fmla="*/ 163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39" h="376">
                  <a:moveTo>
                    <a:pt x="324" y="163"/>
                  </a:moveTo>
                  <a:cubicBezTo>
                    <a:pt x="419" y="102"/>
                    <a:pt x="419" y="102"/>
                    <a:pt x="419" y="102"/>
                  </a:cubicBezTo>
                  <a:cubicBezTo>
                    <a:pt x="534" y="29"/>
                    <a:pt x="657" y="0"/>
                    <a:pt x="786" y="16"/>
                  </a:cubicBezTo>
                  <a:cubicBezTo>
                    <a:pt x="860" y="26"/>
                    <a:pt x="931" y="51"/>
                    <a:pt x="1002" y="93"/>
                  </a:cubicBezTo>
                  <a:cubicBezTo>
                    <a:pt x="1063" y="131"/>
                    <a:pt x="1063" y="131"/>
                    <a:pt x="1063" y="131"/>
                  </a:cubicBezTo>
                  <a:cubicBezTo>
                    <a:pt x="1125" y="172"/>
                    <a:pt x="1125" y="172"/>
                    <a:pt x="1125" y="172"/>
                  </a:cubicBezTo>
                  <a:cubicBezTo>
                    <a:pt x="1185" y="213"/>
                    <a:pt x="1258" y="229"/>
                    <a:pt x="1331" y="218"/>
                  </a:cubicBezTo>
                  <a:cubicBezTo>
                    <a:pt x="1360" y="211"/>
                    <a:pt x="1392" y="204"/>
                    <a:pt x="1414" y="177"/>
                  </a:cubicBezTo>
                  <a:cubicBezTo>
                    <a:pt x="1416" y="184"/>
                    <a:pt x="1439" y="307"/>
                    <a:pt x="1439" y="307"/>
                  </a:cubicBezTo>
                  <a:cubicBezTo>
                    <a:pt x="1436" y="324"/>
                    <a:pt x="1417" y="332"/>
                    <a:pt x="1402" y="339"/>
                  </a:cubicBezTo>
                  <a:cubicBezTo>
                    <a:pt x="1398" y="340"/>
                    <a:pt x="1398" y="340"/>
                    <a:pt x="1398" y="340"/>
                  </a:cubicBezTo>
                  <a:cubicBezTo>
                    <a:pt x="1290" y="376"/>
                    <a:pt x="1158" y="355"/>
                    <a:pt x="1054" y="284"/>
                  </a:cubicBezTo>
                  <a:cubicBezTo>
                    <a:pt x="1054" y="284"/>
                    <a:pt x="960" y="222"/>
                    <a:pt x="960" y="222"/>
                  </a:cubicBezTo>
                  <a:cubicBezTo>
                    <a:pt x="862" y="159"/>
                    <a:pt x="746" y="136"/>
                    <a:pt x="631" y="158"/>
                  </a:cubicBezTo>
                  <a:cubicBezTo>
                    <a:pt x="575" y="169"/>
                    <a:pt x="520" y="193"/>
                    <a:pt x="458" y="233"/>
                  </a:cubicBezTo>
                  <a:cubicBezTo>
                    <a:pt x="371" y="289"/>
                    <a:pt x="371" y="289"/>
                    <a:pt x="371" y="289"/>
                  </a:cubicBezTo>
                  <a:cubicBezTo>
                    <a:pt x="286" y="343"/>
                    <a:pt x="187" y="364"/>
                    <a:pt x="91" y="348"/>
                  </a:cubicBezTo>
                  <a:cubicBezTo>
                    <a:pt x="62" y="343"/>
                    <a:pt x="31" y="337"/>
                    <a:pt x="8" y="315"/>
                  </a:cubicBezTo>
                  <a:cubicBezTo>
                    <a:pt x="3" y="310"/>
                    <a:pt x="1" y="306"/>
                    <a:pt x="0" y="300"/>
                  </a:cubicBezTo>
                  <a:cubicBezTo>
                    <a:pt x="0" y="300"/>
                    <a:pt x="23" y="188"/>
                    <a:pt x="26" y="172"/>
                  </a:cubicBezTo>
                  <a:cubicBezTo>
                    <a:pt x="58" y="207"/>
                    <a:pt x="103" y="215"/>
                    <a:pt x="148" y="217"/>
                  </a:cubicBezTo>
                  <a:cubicBezTo>
                    <a:pt x="206" y="220"/>
                    <a:pt x="262" y="203"/>
                    <a:pt x="324" y="16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69" name="Freeform 39">
              <a:extLst>
                <a:ext uri="{FF2B5EF4-FFF2-40B4-BE49-F238E27FC236}">
                  <a16:creationId xmlns:a16="http://schemas.microsoft.com/office/drawing/2014/main" id="{E7413065-3D87-4A2E-A803-75E056CE799D}"/>
                </a:ext>
              </a:extLst>
            </p:cNvPr>
            <p:cNvSpPr>
              <a:spLocks noEditPoints="1"/>
            </p:cNvSpPr>
            <p:nvPr userDrawn="1"/>
          </p:nvSpPr>
          <p:spPr bwMode="auto">
            <a:xfrm>
              <a:off x="3374" y="2137"/>
              <a:ext cx="925" cy="195"/>
            </a:xfrm>
            <a:custGeom>
              <a:avLst/>
              <a:gdLst>
                <a:gd name="T0" fmla="*/ 437 w 1365"/>
                <a:gd name="T1" fmla="*/ 67 h 287"/>
                <a:gd name="T2" fmla="*/ 431 w 1365"/>
                <a:gd name="T3" fmla="*/ 150 h 287"/>
                <a:gd name="T4" fmla="*/ 474 w 1365"/>
                <a:gd name="T5" fmla="*/ 123 h 287"/>
                <a:gd name="T6" fmla="*/ 1358 w 1365"/>
                <a:gd name="T7" fmla="*/ 254 h 287"/>
                <a:gd name="T8" fmla="*/ 1336 w 1365"/>
                <a:gd name="T9" fmla="*/ 226 h 287"/>
                <a:gd name="T10" fmla="*/ 1340 w 1365"/>
                <a:gd name="T11" fmla="*/ 194 h 287"/>
                <a:gd name="T12" fmla="*/ 1362 w 1365"/>
                <a:gd name="T13" fmla="*/ 272 h 287"/>
                <a:gd name="T14" fmla="*/ 1270 w 1365"/>
                <a:gd name="T15" fmla="*/ 248 h 287"/>
                <a:gd name="T16" fmla="*/ 1276 w 1365"/>
                <a:gd name="T17" fmla="*/ 277 h 287"/>
                <a:gd name="T18" fmla="*/ 1167 w 1365"/>
                <a:gd name="T19" fmla="*/ 204 h 287"/>
                <a:gd name="T20" fmla="*/ 1164 w 1365"/>
                <a:gd name="T21" fmla="*/ 276 h 287"/>
                <a:gd name="T22" fmla="*/ 1110 w 1365"/>
                <a:gd name="T23" fmla="*/ 225 h 287"/>
                <a:gd name="T24" fmla="*/ 1061 w 1365"/>
                <a:gd name="T25" fmla="*/ 231 h 287"/>
                <a:gd name="T26" fmla="*/ 1109 w 1365"/>
                <a:gd name="T27" fmla="*/ 237 h 287"/>
                <a:gd name="T28" fmla="*/ 1129 w 1365"/>
                <a:gd name="T29" fmla="*/ 189 h 287"/>
                <a:gd name="T30" fmla="*/ 1063 w 1365"/>
                <a:gd name="T31" fmla="*/ 149 h 287"/>
                <a:gd name="T32" fmla="*/ 1048 w 1365"/>
                <a:gd name="T33" fmla="*/ 228 h 287"/>
                <a:gd name="T34" fmla="*/ 986 w 1365"/>
                <a:gd name="T35" fmla="*/ 97 h 287"/>
                <a:gd name="T36" fmla="*/ 963 w 1365"/>
                <a:gd name="T37" fmla="*/ 80 h 287"/>
                <a:gd name="T38" fmla="*/ 919 w 1365"/>
                <a:gd name="T39" fmla="*/ 139 h 287"/>
                <a:gd name="T40" fmla="*/ 985 w 1365"/>
                <a:gd name="T41" fmla="*/ 116 h 287"/>
                <a:gd name="T42" fmla="*/ 887 w 1365"/>
                <a:gd name="T43" fmla="*/ 93 h 287"/>
                <a:gd name="T44" fmla="*/ 909 w 1365"/>
                <a:gd name="T45" fmla="*/ 52 h 287"/>
                <a:gd name="T46" fmla="*/ 854 w 1365"/>
                <a:gd name="T47" fmla="*/ 111 h 287"/>
                <a:gd name="T48" fmla="*/ 885 w 1365"/>
                <a:gd name="T49" fmla="*/ 120 h 287"/>
                <a:gd name="T50" fmla="*/ 833 w 1365"/>
                <a:gd name="T51" fmla="*/ 77 h 287"/>
                <a:gd name="T52" fmla="*/ 840 w 1365"/>
                <a:gd name="T53" fmla="*/ 50 h 287"/>
                <a:gd name="T54" fmla="*/ 805 w 1365"/>
                <a:gd name="T55" fmla="*/ 26 h 287"/>
                <a:gd name="T56" fmla="*/ 782 w 1365"/>
                <a:gd name="T57" fmla="*/ 16 h 287"/>
                <a:gd name="T58" fmla="*/ 764 w 1365"/>
                <a:gd name="T59" fmla="*/ 63 h 287"/>
                <a:gd name="T60" fmla="*/ 716 w 1365"/>
                <a:gd name="T61" fmla="*/ 76 h 287"/>
                <a:gd name="T62" fmla="*/ 742 w 1365"/>
                <a:gd name="T63" fmla="*/ 20 h 287"/>
                <a:gd name="T64" fmla="*/ 689 w 1365"/>
                <a:gd name="T65" fmla="*/ 47 h 287"/>
                <a:gd name="T66" fmla="*/ 706 w 1365"/>
                <a:gd name="T67" fmla="*/ 18 h 287"/>
                <a:gd name="T68" fmla="*/ 652 w 1365"/>
                <a:gd name="T69" fmla="*/ 76 h 287"/>
                <a:gd name="T70" fmla="*/ 610 w 1365"/>
                <a:gd name="T71" fmla="*/ 40 h 287"/>
                <a:gd name="T72" fmla="*/ 623 w 1365"/>
                <a:gd name="T73" fmla="*/ 48 h 287"/>
                <a:gd name="T74" fmla="*/ 582 w 1365"/>
                <a:gd name="T75" fmla="*/ 88 h 287"/>
                <a:gd name="T76" fmla="*/ 625 w 1365"/>
                <a:gd name="T77" fmla="*/ 78 h 287"/>
                <a:gd name="T78" fmla="*/ 560 w 1365"/>
                <a:gd name="T79" fmla="*/ 72 h 287"/>
                <a:gd name="T80" fmla="*/ 551 w 1365"/>
                <a:gd name="T81" fmla="*/ 42 h 287"/>
                <a:gd name="T82" fmla="*/ 507 w 1365"/>
                <a:gd name="T83" fmla="*/ 72 h 287"/>
                <a:gd name="T84" fmla="*/ 367 w 1365"/>
                <a:gd name="T85" fmla="*/ 140 h 287"/>
                <a:gd name="T86" fmla="*/ 396 w 1365"/>
                <a:gd name="T87" fmla="*/ 133 h 287"/>
                <a:gd name="T88" fmla="*/ 394 w 1365"/>
                <a:gd name="T89" fmla="*/ 175 h 287"/>
                <a:gd name="T90" fmla="*/ 409 w 1365"/>
                <a:gd name="T91" fmla="*/ 161 h 287"/>
                <a:gd name="T92" fmla="*/ 325 w 1365"/>
                <a:gd name="T93" fmla="*/ 204 h 287"/>
                <a:gd name="T94" fmla="*/ 323 w 1365"/>
                <a:gd name="T95" fmla="*/ 166 h 287"/>
                <a:gd name="T96" fmla="*/ 317 w 1365"/>
                <a:gd name="T97" fmla="*/ 134 h 287"/>
                <a:gd name="T98" fmla="*/ 367 w 1365"/>
                <a:gd name="T99" fmla="*/ 196 h 287"/>
                <a:gd name="T100" fmla="*/ 266 w 1365"/>
                <a:gd name="T101" fmla="*/ 165 h 287"/>
                <a:gd name="T102" fmla="*/ 240 w 1365"/>
                <a:gd name="T103" fmla="*/ 195 h 287"/>
                <a:gd name="T104" fmla="*/ 281 w 1365"/>
                <a:gd name="T105" fmla="*/ 242 h 287"/>
                <a:gd name="T106" fmla="*/ 208 w 1365"/>
                <a:gd name="T107" fmla="*/ 196 h 287"/>
                <a:gd name="T108" fmla="*/ 204 w 1365"/>
                <a:gd name="T109" fmla="*/ 256 h 287"/>
                <a:gd name="T110" fmla="*/ 165 w 1365"/>
                <a:gd name="T111" fmla="*/ 277 h 287"/>
                <a:gd name="T112" fmla="*/ 121 w 1365"/>
                <a:gd name="T113" fmla="*/ 265 h 287"/>
                <a:gd name="T114" fmla="*/ 86 w 1365"/>
                <a:gd name="T115" fmla="*/ 214 h 287"/>
                <a:gd name="T116" fmla="*/ 28 w 1365"/>
                <a:gd name="T117" fmla="*/ 208 h 287"/>
                <a:gd name="T118" fmla="*/ 4 w 1365"/>
                <a:gd name="T119" fmla="*/ 262 h 287"/>
                <a:gd name="T120" fmla="*/ 39 w 1365"/>
                <a:gd name="T121" fmla="*/ 242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65" h="287">
                  <a:moveTo>
                    <a:pt x="454" y="105"/>
                  </a:moveTo>
                  <a:cubicBezTo>
                    <a:pt x="452" y="105"/>
                    <a:pt x="441" y="110"/>
                    <a:pt x="439" y="112"/>
                  </a:cubicBezTo>
                  <a:cubicBezTo>
                    <a:pt x="439" y="110"/>
                    <a:pt x="434" y="85"/>
                    <a:pt x="434" y="82"/>
                  </a:cubicBezTo>
                  <a:cubicBezTo>
                    <a:pt x="434" y="83"/>
                    <a:pt x="434" y="83"/>
                    <a:pt x="434" y="83"/>
                  </a:cubicBezTo>
                  <a:cubicBezTo>
                    <a:pt x="438" y="88"/>
                    <a:pt x="454" y="104"/>
                    <a:pt x="455" y="104"/>
                  </a:cubicBezTo>
                  <a:lnTo>
                    <a:pt x="454" y="105"/>
                  </a:lnTo>
                  <a:close/>
                  <a:moveTo>
                    <a:pt x="487" y="114"/>
                  </a:moveTo>
                  <a:cubicBezTo>
                    <a:pt x="441" y="71"/>
                    <a:pt x="441" y="71"/>
                    <a:pt x="441" y="71"/>
                  </a:cubicBezTo>
                  <a:cubicBezTo>
                    <a:pt x="440" y="70"/>
                    <a:pt x="437" y="67"/>
                    <a:pt x="437" y="67"/>
                  </a:cubicBezTo>
                  <a:cubicBezTo>
                    <a:pt x="436" y="66"/>
                    <a:pt x="436" y="65"/>
                    <a:pt x="438" y="64"/>
                  </a:cubicBezTo>
                  <a:cubicBezTo>
                    <a:pt x="438" y="63"/>
                    <a:pt x="437" y="62"/>
                    <a:pt x="437" y="62"/>
                  </a:cubicBezTo>
                  <a:cubicBezTo>
                    <a:pt x="436" y="61"/>
                    <a:pt x="415" y="72"/>
                    <a:pt x="415" y="72"/>
                  </a:cubicBezTo>
                  <a:cubicBezTo>
                    <a:pt x="415" y="73"/>
                    <a:pt x="416" y="75"/>
                    <a:pt x="416" y="75"/>
                  </a:cubicBezTo>
                  <a:cubicBezTo>
                    <a:pt x="419" y="75"/>
                    <a:pt x="419" y="75"/>
                    <a:pt x="419" y="75"/>
                  </a:cubicBezTo>
                  <a:cubicBezTo>
                    <a:pt x="419" y="75"/>
                    <a:pt x="420" y="80"/>
                    <a:pt x="420" y="80"/>
                  </a:cubicBezTo>
                  <a:cubicBezTo>
                    <a:pt x="421" y="80"/>
                    <a:pt x="431" y="143"/>
                    <a:pt x="431" y="143"/>
                  </a:cubicBezTo>
                  <a:cubicBezTo>
                    <a:pt x="431" y="145"/>
                    <a:pt x="431" y="146"/>
                    <a:pt x="430" y="147"/>
                  </a:cubicBezTo>
                  <a:cubicBezTo>
                    <a:pt x="430" y="148"/>
                    <a:pt x="431" y="150"/>
                    <a:pt x="431" y="150"/>
                  </a:cubicBezTo>
                  <a:cubicBezTo>
                    <a:pt x="432" y="150"/>
                    <a:pt x="448" y="141"/>
                    <a:pt x="448" y="141"/>
                  </a:cubicBezTo>
                  <a:cubicBezTo>
                    <a:pt x="449" y="141"/>
                    <a:pt x="449" y="141"/>
                    <a:pt x="449" y="141"/>
                  </a:cubicBezTo>
                  <a:cubicBezTo>
                    <a:pt x="448" y="139"/>
                    <a:pt x="448" y="139"/>
                    <a:pt x="448" y="139"/>
                  </a:cubicBezTo>
                  <a:cubicBezTo>
                    <a:pt x="445" y="139"/>
                    <a:pt x="444" y="139"/>
                    <a:pt x="444" y="138"/>
                  </a:cubicBezTo>
                  <a:cubicBezTo>
                    <a:pt x="444" y="138"/>
                    <a:pt x="443" y="135"/>
                    <a:pt x="443" y="135"/>
                  </a:cubicBezTo>
                  <a:cubicBezTo>
                    <a:pt x="443" y="135"/>
                    <a:pt x="441" y="123"/>
                    <a:pt x="441" y="123"/>
                  </a:cubicBezTo>
                  <a:cubicBezTo>
                    <a:pt x="441" y="124"/>
                    <a:pt x="463" y="112"/>
                    <a:pt x="463" y="112"/>
                  </a:cubicBezTo>
                  <a:cubicBezTo>
                    <a:pt x="463" y="113"/>
                    <a:pt x="472" y="121"/>
                    <a:pt x="472" y="121"/>
                  </a:cubicBezTo>
                  <a:cubicBezTo>
                    <a:pt x="473" y="121"/>
                    <a:pt x="474" y="123"/>
                    <a:pt x="474" y="123"/>
                  </a:cubicBezTo>
                  <a:cubicBezTo>
                    <a:pt x="474" y="123"/>
                    <a:pt x="474" y="123"/>
                    <a:pt x="474" y="123"/>
                  </a:cubicBezTo>
                  <a:cubicBezTo>
                    <a:pt x="474" y="123"/>
                    <a:pt x="474" y="124"/>
                    <a:pt x="473" y="124"/>
                  </a:cubicBezTo>
                  <a:cubicBezTo>
                    <a:pt x="473" y="125"/>
                    <a:pt x="473" y="125"/>
                    <a:pt x="473" y="125"/>
                  </a:cubicBezTo>
                  <a:cubicBezTo>
                    <a:pt x="473" y="126"/>
                    <a:pt x="473" y="127"/>
                    <a:pt x="473" y="127"/>
                  </a:cubicBezTo>
                  <a:cubicBezTo>
                    <a:pt x="474" y="128"/>
                    <a:pt x="492" y="119"/>
                    <a:pt x="492" y="119"/>
                  </a:cubicBezTo>
                  <a:cubicBezTo>
                    <a:pt x="492" y="117"/>
                    <a:pt x="491" y="116"/>
                    <a:pt x="491" y="116"/>
                  </a:cubicBezTo>
                  <a:cubicBezTo>
                    <a:pt x="489" y="116"/>
                    <a:pt x="488" y="116"/>
                    <a:pt x="487" y="114"/>
                  </a:cubicBezTo>
                  <a:moveTo>
                    <a:pt x="1361" y="254"/>
                  </a:moveTo>
                  <a:cubicBezTo>
                    <a:pt x="1360" y="253"/>
                    <a:pt x="1358" y="254"/>
                    <a:pt x="1358" y="254"/>
                  </a:cubicBezTo>
                  <a:cubicBezTo>
                    <a:pt x="1358" y="256"/>
                    <a:pt x="1357" y="257"/>
                    <a:pt x="1354" y="258"/>
                  </a:cubicBezTo>
                  <a:cubicBezTo>
                    <a:pt x="1354" y="258"/>
                    <a:pt x="1323" y="266"/>
                    <a:pt x="1322" y="266"/>
                  </a:cubicBezTo>
                  <a:cubicBezTo>
                    <a:pt x="1322" y="266"/>
                    <a:pt x="1323" y="266"/>
                    <a:pt x="1323" y="266"/>
                  </a:cubicBezTo>
                  <a:cubicBezTo>
                    <a:pt x="1323" y="263"/>
                    <a:pt x="1319" y="249"/>
                    <a:pt x="1318" y="247"/>
                  </a:cubicBezTo>
                  <a:cubicBezTo>
                    <a:pt x="1320" y="247"/>
                    <a:pt x="1335" y="243"/>
                    <a:pt x="1335" y="243"/>
                  </a:cubicBezTo>
                  <a:cubicBezTo>
                    <a:pt x="1339" y="242"/>
                    <a:pt x="1339" y="242"/>
                    <a:pt x="1340" y="244"/>
                  </a:cubicBezTo>
                  <a:cubicBezTo>
                    <a:pt x="1340" y="244"/>
                    <a:pt x="1342" y="243"/>
                    <a:pt x="1342" y="243"/>
                  </a:cubicBezTo>
                  <a:cubicBezTo>
                    <a:pt x="1343" y="243"/>
                    <a:pt x="1339" y="226"/>
                    <a:pt x="1339" y="226"/>
                  </a:cubicBezTo>
                  <a:cubicBezTo>
                    <a:pt x="1338" y="226"/>
                    <a:pt x="1336" y="226"/>
                    <a:pt x="1336" y="226"/>
                  </a:cubicBezTo>
                  <a:cubicBezTo>
                    <a:pt x="1335" y="228"/>
                    <a:pt x="1335" y="229"/>
                    <a:pt x="1332" y="230"/>
                  </a:cubicBezTo>
                  <a:cubicBezTo>
                    <a:pt x="1332" y="230"/>
                    <a:pt x="1314" y="234"/>
                    <a:pt x="1314" y="234"/>
                  </a:cubicBezTo>
                  <a:cubicBezTo>
                    <a:pt x="1314" y="234"/>
                    <a:pt x="1314" y="234"/>
                    <a:pt x="1314" y="234"/>
                  </a:cubicBezTo>
                  <a:cubicBezTo>
                    <a:pt x="1314" y="232"/>
                    <a:pt x="1311" y="217"/>
                    <a:pt x="1311" y="217"/>
                  </a:cubicBezTo>
                  <a:cubicBezTo>
                    <a:pt x="1311" y="218"/>
                    <a:pt x="1340" y="210"/>
                    <a:pt x="1340" y="210"/>
                  </a:cubicBezTo>
                  <a:cubicBezTo>
                    <a:pt x="1343" y="210"/>
                    <a:pt x="1344" y="210"/>
                    <a:pt x="1344" y="211"/>
                  </a:cubicBezTo>
                  <a:cubicBezTo>
                    <a:pt x="1345" y="211"/>
                    <a:pt x="1347" y="211"/>
                    <a:pt x="1347" y="211"/>
                  </a:cubicBezTo>
                  <a:cubicBezTo>
                    <a:pt x="1347" y="210"/>
                    <a:pt x="1343" y="194"/>
                    <a:pt x="1343" y="194"/>
                  </a:cubicBezTo>
                  <a:cubicBezTo>
                    <a:pt x="1342" y="193"/>
                    <a:pt x="1340" y="194"/>
                    <a:pt x="1340" y="194"/>
                  </a:cubicBezTo>
                  <a:cubicBezTo>
                    <a:pt x="1340" y="196"/>
                    <a:pt x="1340" y="196"/>
                    <a:pt x="1336" y="197"/>
                  </a:cubicBezTo>
                  <a:cubicBezTo>
                    <a:pt x="1288" y="210"/>
                    <a:pt x="1288" y="210"/>
                    <a:pt x="1288" y="210"/>
                  </a:cubicBezTo>
                  <a:cubicBezTo>
                    <a:pt x="1288" y="211"/>
                    <a:pt x="1288" y="213"/>
                    <a:pt x="1288" y="213"/>
                  </a:cubicBezTo>
                  <a:cubicBezTo>
                    <a:pt x="1293" y="213"/>
                    <a:pt x="1293" y="213"/>
                    <a:pt x="1294" y="215"/>
                  </a:cubicBezTo>
                  <a:cubicBezTo>
                    <a:pt x="1310" y="276"/>
                    <a:pt x="1310" y="276"/>
                    <a:pt x="1310" y="276"/>
                  </a:cubicBezTo>
                  <a:cubicBezTo>
                    <a:pt x="1310" y="278"/>
                    <a:pt x="1310" y="279"/>
                    <a:pt x="1307" y="280"/>
                  </a:cubicBezTo>
                  <a:cubicBezTo>
                    <a:pt x="1306" y="281"/>
                    <a:pt x="1307" y="283"/>
                    <a:pt x="1307" y="283"/>
                  </a:cubicBezTo>
                  <a:cubicBezTo>
                    <a:pt x="1308" y="284"/>
                    <a:pt x="1357" y="271"/>
                    <a:pt x="1357" y="271"/>
                  </a:cubicBezTo>
                  <a:cubicBezTo>
                    <a:pt x="1361" y="270"/>
                    <a:pt x="1361" y="270"/>
                    <a:pt x="1362" y="272"/>
                  </a:cubicBezTo>
                  <a:cubicBezTo>
                    <a:pt x="1363" y="272"/>
                    <a:pt x="1365" y="272"/>
                    <a:pt x="1365" y="272"/>
                  </a:cubicBezTo>
                  <a:cubicBezTo>
                    <a:pt x="1365" y="271"/>
                    <a:pt x="1361" y="254"/>
                    <a:pt x="1361" y="254"/>
                  </a:cubicBezTo>
                  <a:moveTo>
                    <a:pt x="1270" y="248"/>
                  </a:moveTo>
                  <a:cubicBezTo>
                    <a:pt x="1270" y="267"/>
                    <a:pt x="1264" y="273"/>
                    <a:pt x="1246" y="273"/>
                  </a:cubicBezTo>
                  <a:cubicBezTo>
                    <a:pt x="1246" y="273"/>
                    <a:pt x="1237" y="273"/>
                    <a:pt x="1237" y="273"/>
                  </a:cubicBezTo>
                  <a:cubicBezTo>
                    <a:pt x="1237" y="273"/>
                    <a:pt x="1237" y="273"/>
                    <a:pt x="1237" y="273"/>
                  </a:cubicBezTo>
                  <a:cubicBezTo>
                    <a:pt x="1238" y="273"/>
                    <a:pt x="1238" y="228"/>
                    <a:pt x="1238" y="224"/>
                  </a:cubicBezTo>
                  <a:cubicBezTo>
                    <a:pt x="1240" y="224"/>
                    <a:pt x="1246" y="224"/>
                    <a:pt x="1246" y="224"/>
                  </a:cubicBezTo>
                  <a:cubicBezTo>
                    <a:pt x="1264" y="224"/>
                    <a:pt x="1270" y="230"/>
                    <a:pt x="1270" y="248"/>
                  </a:cubicBezTo>
                  <a:close/>
                  <a:moveTo>
                    <a:pt x="1251" y="210"/>
                  </a:moveTo>
                  <a:cubicBezTo>
                    <a:pt x="1220" y="210"/>
                    <a:pt x="1220" y="210"/>
                    <a:pt x="1220" y="210"/>
                  </a:cubicBezTo>
                  <a:cubicBezTo>
                    <a:pt x="1219" y="211"/>
                    <a:pt x="1219" y="213"/>
                    <a:pt x="1219" y="213"/>
                  </a:cubicBezTo>
                  <a:cubicBezTo>
                    <a:pt x="1222" y="214"/>
                    <a:pt x="1223" y="215"/>
                    <a:pt x="1222" y="217"/>
                  </a:cubicBezTo>
                  <a:cubicBezTo>
                    <a:pt x="1222" y="217"/>
                    <a:pt x="1222" y="280"/>
                    <a:pt x="1222" y="280"/>
                  </a:cubicBezTo>
                  <a:cubicBezTo>
                    <a:pt x="1222" y="282"/>
                    <a:pt x="1222" y="283"/>
                    <a:pt x="1219" y="283"/>
                  </a:cubicBezTo>
                  <a:cubicBezTo>
                    <a:pt x="1219" y="286"/>
                    <a:pt x="1219" y="286"/>
                    <a:pt x="1219" y="286"/>
                  </a:cubicBezTo>
                  <a:cubicBezTo>
                    <a:pt x="1220" y="286"/>
                    <a:pt x="1248" y="287"/>
                    <a:pt x="1248" y="287"/>
                  </a:cubicBezTo>
                  <a:cubicBezTo>
                    <a:pt x="1260" y="287"/>
                    <a:pt x="1270" y="283"/>
                    <a:pt x="1276" y="277"/>
                  </a:cubicBezTo>
                  <a:cubicBezTo>
                    <a:pt x="1283" y="271"/>
                    <a:pt x="1286" y="261"/>
                    <a:pt x="1286" y="249"/>
                  </a:cubicBezTo>
                  <a:cubicBezTo>
                    <a:pt x="1286" y="225"/>
                    <a:pt x="1273" y="210"/>
                    <a:pt x="1251" y="210"/>
                  </a:cubicBezTo>
                  <a:moveTo>
                    <a:pt x="1194" y="207"/>
                  </a:moveTo>
                  <a:cubicBezTo>
                    <a:pt x="1197" y="209"/>
                    <a:pt x="1197" y="210"/>
                    <a:pt x="1197" y="211"/>
                  </a:cubicBezTo>
                  <a:cubicBezTo>
                    <a:pt x="1186" y="252"/>
                    <a:pt x="1186" y="252"/>
                    <a:pt x="1186" y="252"/>
                  </a:cubicBezTo>
                  <a:cubicBezTo>
                    <a:pt x="1184" y="262"/>
                    <a:pt x="1177" y="266"/>
                    <a:pt x="1168" y="263"/>
                  </a:cubicBezTo>
                  <a:cubicBezTo>
                    <a:pt x="1163" y="262"/>
                    <a:pt x="1160" y="260"/>
                    <a:pt x="1158" y="257"/>
                  </a:cubicBezTo>
                  <a:cubicBezTo>
                    <a:pt x="1156" y="254"/>
                    <a:pt x="1156" y="250"/>
                    <a:pt x="1157" y="245"/>
                  </a:cubicBezTo>
                  <a:cubicBezTo>
                    <a:pt x="1167" y="204"/>
                    <a:pt x="1167" y="204"/>
                    <a:pt x="1167" y="204"/>
                  </a:cubicBezTo>
                  <a:cubicBezTo>
                    <a:pt x="1168" y="202"/>
                    <a:pt x="1168" y="202"/>
                    <a:pt x="1171" y="202"/>
                  </a:cubicBezTo>
                  <a:cubicBezTo>
                    <a:pt x="1171" y="201"/>
                    <a:pt x="1172" y="199"/>
                    <a:pt x="1172" y="199"/>
                  </a:cubicBezTo>
                  <a:cubicBezTo>
                    <a:pt x="1171" y="199"/>
                    <a:pt x="1150" y="193"/>
                    <a:pt x="1150" y="193"/>
                  </a:cubicBezTo>
                  <a:cubicBezTo>
                    <a:pt x="1149" y="193"/>
                    <a:pt x="1149" y="193"/>
                    <a:pt x="1149" y="193"/>
                  </a:cubicBezTo>
                  <a:cubicBezTo>
                    <a:pt x="1149" y="194"/>
                    <a:pt x="1149" y="194"/>
                    <a:pt x="1149" y="194"/>
                  </a:cubicBezTo>
                  <a:cubicBezTo>
                    <a:pt x="1149" y="196"/>
                    <a:pt x="1149" y="196"/>
                    <a:pt x="1149" y="196"/>
                  </a:cubicBezTo>
                  <a:cubicBezTo>
                    <a:pt x="1152" y="198"/>
                    <a:pt x="1152" y="199"/>
                    <a:pt x="1152" y="200"/>
                  </a:cubicBezTo>
                  <a:cubicBezTo>
                    <a:pt x="1142" y="241"/>
                    <a:pt x="1142" y="241"/>
                    <a:pt x="1142" y="241"/>
                  </a:cubicBezTo>
                  <a:cubicBezTo>
                    <a:pt x="1137" y="260"/>
                    <a:pt x="1145" y="272"/>
                    <a:pt x="1164" y="276"/>
                  </a:cubicBezTo>
                  <a:cubicBezTo>
                    <a:pt x="1174" y="279"/>
                    <a:pt x="1182" y="278"/>
                    <a:pt x="1189" y="274"/>
                  </a:cubicBezTo>
                  <a:cubicBezTo>
                    <a:pt x="1194" y="271"/>
                    <a:pt x="1198" y="265"/>
                    <a:pt x="1201" y="256"/>
                  </a:cubicBezTo>
                  <a:cubicBezTo>
                    <a:pt x="1211" y="215"/>
                    <a:pt x="1211" y="215"/>
                    <a:pt x="1211" y="215"/>
                  </a:cubicBezTo>
                  <a:cubicBezTo>
                    <a:pt x="1211" y="213"/>
                    <a:pt x="1212" y="213"/>
                    <a:pt x="1214" y="213"/>
                  </a:cubicBezTo>
                  <a:cubicBezTo>
                    <a:pt x="1215" y="212"/>
                    <a:pt x="1216" y="210"/>
                    <a:pt x="1216" y="210"/>
                  </a:cubicBezTo>
                  <a:cubicBezTo>
                    <a:pt x="1215" y="209"/>
                    <a:pt x="1196" y="205"/>
                    <a:pt x="1196" y="205"/>
                  </a:cubicBezTo>
                  <a:cubicBezTo>
                    <a:pt x="1195" y="205"/>
                    <a:pt x="1194" y="207"/>
                    <a:pt x="1194" y="207"/>
                  </a:cubicBezTo>
                  <a:moveTo>
                    <a:pt x="1114" y="197"/>
                  </a:moveTo>
                  <a:cubicBezTo>
                    <a:pt x="1113" y="202"/>
                    <a:pt x="1110" y="225"/>
                    <a:pt x="1110" y="225"/>
                  </a:cubicBezTo>
                  <a:cubicBezTo>
                    <a:pt x="1109" y="225"/>
                    <a:pt x="1109" y="225"/>
                    <a:pt x="1109" y="225"/>
                  </a:cubicBezTo>
                  <a:cubicBezTo>
                    <a:pt x="1108" y="224"/>
                    <a:pt x="1097" y="219"/>
                    <a:pt x="1095" y="217"/>
                  </a:cubicBezTo>
                  <a:cubicBezTo>
                    <a:pt x="1096" y="216"/>
                    <a:pt x="1112" y="198"/>
                    <a:pt x="1115" y="196"/>
                  </a:cubicBezTo>
                  <a:lnTo>
                    <a:pt x="1114" y="197"/>
                  </a:lnTo>
                  <a:close/>
                  <a:moveTo>
                    <a:pt x="1110" y="177"/>
                  </a:moveTo>
                  <a:cubicBezTo>
                    <a:pt x="1112" y="179"/>
                    <a:pt x="1112" y="180"/>
                    <a:pt x="1112" y="180"/>
                  </a:cubicBezTo>
                  <a:cubicBezTo>
                    <a:pt x="1109" y="183"/>
                    <a:pt x="1109" y="183"/>
                    <a:pt x="1109" y="183"/>
                  </a:cubicBezTo>
                  <a:cubicBezTo>
                    <a:pt x="1109" y="184"/>
                    <a:pt x="1064" y="230"/>
                    <a:pt x="1064" y="230"/>
                  </a:cubicBezTo>
                  <a:cubicBezTo>
                    <a:pt x="1063" y="231"/>
                    <a:pt x="1062" y="232"/>
                    <a:pt x="1061" y="231"/>
                  </a:cubicBezTo>
                  <a:cubicBezTo>
                    <a:pt x="1060" y="232"/>
                    <a:pt x="1059" y="234"/>
                    <a:pt x="1059" y="234"/>
                  </a:cubicBezTo>
                  <a:cubicBezTo>
                    <a:pt x="1059" y="235"/>
                    <a:pt x="1076" y="243"/>
                    <a:pt x="1076" y="243"/>
                  </a:cubicBezTo>
                  <a:cubicBezTo>
                    <a:pt x="1077" y="243"/>
                    <a:pt x="1077" y="243"/>
                    <a:pt x="1077" y="243"/>
                  </a:cubicBezTo>
                  <a:cubicBezTo>
                    <a:pt x="1078" y="240"/>
                    <a:pt x="1078" y="240"/>
                    <a:pt x="1078" y="240"/>
                  </a:cubicBezTo>
                  <a:cubicBezTo>
                    <a:pt x="1077" y="239"/>
                    <a:pt x="1076" y="238"/>
                    <a:pt x="1076" y="238"/>
                  </a:cubicBezTo>
                  <a:cubicBezTo>
                    <a:pt x="1076" y="237"/>
                    <a:pt x="1076" y="237"/>
                    <a:pt x="1076" y="237"/>
                  </a:cubicBezTo>
                  <a:cubicBezTo>
                    <a:pt x="1078" y="235"/>
                    <a:pt x="1078" y="235"/>
                    <a:pt x="1078" y="235"/>
                  </a:cubicBezTo>
                  <a:cubicBezTo>
                    <a:pt x="1078" y="235"/>
                    <a:pt x="1086" y="226"/>
                    <a:pt x="1087" y="226"/>
                  </a:cubicBezTo>
                  <a:cubicBezTo>
                    <a:pt x="1087" y="226"/>
                    <a:pt x="1109" y="237"/>
                    <a:pt x="1109" y="237"/>
                  </a:cubicBezTo>
                  <a:cubicBezTo>
                    <a:pt x="1108" y="237"/>
                    <a:pt x="1107" y="250"/>
                    <a:pt x="1107" y="250"/>
                  </a:cubicBezTo>
                  <a:cubicBezTo>
                    <a:pt x="1107" y="250"/>
                    <a:pt x="1107" y="252"/>
                    <a:pt x="1107" y="252"/>
                  </a:cubicBezTo>
                  <a:cubicBezTo>
                    <a:pt x="1106" y="252"/>
                    <a:pt x="1106" y="253"/>
                    <a:pt x="1104" y="252"/>
                  </a:cubicBezTo>
                  <a:cubicBezTo>
                    <a:pt x="1104" y="252"/>
                    <a:pt x="1103" y="254"/>
                    <a:pt x="1103" y="254"/>
                  </a:cubicBezTo>
                  <a:cubicBezTo>
                    <a:pt x="1103" y="255"/>
                    <a:pt x="1121" y="263"/>
                    <a:pt x="1121" y="263"/>
                  </a:cubicBezTo>
                  <a:cubicBezTo>
                    <a:pt x="1122" y="263"/>
                    <a:pt x="1122" y="261"/>
                    <a:pt x="1122" y="261"/>
                  </a:cubicBezTo>
                  <a:cubicBezTo>
                    <a:pt x="1121" y="260"/>
                    <a:pt x="1121" y="259"/>
                    <a:pt x="1121" y="257"/>
                  </a:cubicBezTo>
                  <a:cubicBezTo>
                    <a:pt x="1128" y="194"/>
                    <a:pt x="1128" y="194"/>
                    <a:pt x="1128" y="194"/>
                  </a:cubicBezTo>
                  <a:cubicBezTo>
                    <a:pt x="1129" y="189"/>
                    <a:pt x="1129" y="189"/>
                    <a:pt x="1129" y="189"/>
                  </a:cubicBezTo>
                  <a:cubicBezTo>
                    <a:pt x="1129" y="188"/>
                    <a:pt x="1130" y="187"/>
                    <a:pt x="1132" y="188"/>
                  </a:cubicBezTo>
                  <a:cubicBezTo>
                    <a:pt x="1133" y="188"/>
                    <a:pt x="1133" y="186"/>
                    <a:pt x="1133" y="186"/>
                  </a:cubicBezTo>
                  <a:cubicBezTo>
                    <a:pt x="1133" y="185"/>
                    <a:pt x="1112" y="175"/>
                    <a:pt x="1112" y="175"/>
                  </a:cubicBezTo>
                  <a:cubicBezTo>
                    <a:pt x="1111" y="175"/>
                    <a:pt x="1110" y="177"/>
                    <a:pt x="1110" y="177"/>
                  </a:cubicBezTo>
                  <a:moveTo>
                    <a:pt x="1058" y="213"/>
                  </a:moveTo>
                  <a:cubicBezTo>
                    <a:pt x="1056" y="215"/>
                    <a:pt x="1055" y="215"/>
                    <a:pt x="1053" y="213"/>
                  </a:cubicBezTo>
                  <a:cubicBezTo>
                    <a:pt x="1053" y="213"/>
                    <a:pt x="1026" y="196"/>
                    <a:pt x="1026" y="196"/>
                  </a:cubicBezTo>
                  <a:cubicBezTo>
                    <a:pt x="1027" y="196"/>
                    <a:pt x="1058" y="149"/>
                    <a:pt x="1058" y="149"/>
                  </a:cubicBezTo>
                  <a:cubicBezTo>
                    <a:pt x="1059" y="148"/>
                    <a:pt x="1060" y="147"/>
                    <a:pt x="1063" y="149"/>
                  </a:cubicBezTo>
                  <a:cubicBezTo>
                    <a:pt x="1064" y="149"/>
                    <a:pt x="1065" y="147"/>
                    <a:pt x="1065" y="147"/>
                  </a:cubicBezTo>
                  <a:cubicBezTo>
                    <a:pt x="1065" y="146"/>
                    <a:pt x="1045" y="133"/>
                    <a:pt x="1045" y="133"/>
                  </a:cubicBezTo>
                  <a:cubicBezTo>
                    <a:pt x="1044" y="133"/>
                    <a:pt x="1043" y="135"/>
                    <a:pt x="1043" y="135"/>
                  </a:cubicBezTo>
                  <a:cubicBezTo>
                    <a:pt x="1046" y="138"/>
                    <a:pt x="1046" y="139"/>
                    <a:pt x="1045" y="141"/>
                  </a:cubicBezTo>
                  <a:cubicBezTo>
                    <a:pt x="1010" y="194"/>
                    <a:pt x="1010" y="194"/>
                    <a:pt x="1010" y="194"/>
                  </a:cubicBezTo>
                  <a:cubicBezTo>
                    <a:pt x="1009" y="195"/>
                    <a:pt x="1008" y="196"/>
                    <a:pt x="1006" y="194"/>
                  </a:cubicBezTo>
                  <a:cubicBezTo>
                    <a:pt x="1005" y="194"/>
                    <a:pt x="1004" y="196"/>
                    <a:pt x="1004" y="196"/>
                  </a:cubicBezTo>
                  <a:cubicBezTo>
                    <a:pt x="1004" y="197"/>
                    <a:pt x="1045" y="224"/>
                    <a:pt x="1045" y="224"/>
                  </a:cubicBezTo>
                  <a:cubicBezTo>
                    <a:pt x="1048" y="226"/>
                    <a:pt x="1048" y="227"/>
                    <a:pt x="1048" y="228"/>
                  </a:cubicBezTo>
                  <a:cubicBezTo>
                    <a:pt x="1048" y="229"/>
                    <a:pt x="1049" y="230"/>
                    <a:pt x="1049" y="230"/>
                  </a:cubicBezTo>
                  <a:cubicBezTo>
                    <a:pt x="1051" y="230"/>
                    <a:pt x="1060" y="215"/>
                    <a:pt x="1060" y="215"/>
                  </a:cubicBezTo>
                  <a:cubicBezTo>
                    <a:pt x="1060" y="214"/>
                    <a:pt x="1058" y="213"/>
                    <a:pt x="1058" y="213"/>
                  </a:cubicBezTo>
                  <a:moveTo>
                    <a:pt x="969" y="167"/>
                  </a:moveTo>
                  <a:cubicBezTo>
                    <a:pt x="1004" y="112"/>
                    <a:pt x="1004" y="112"/>
                    <a:pt x="1004" y="112"/>
                  </a:cubicBezTo>
                  <a:cubicBezTo>
                    <a:pt x="1005" y="111"/>
                    <a:pt x="1005" y="110"/>
                    <a:pt x="1007" y="111"/>
                  </a:cubicBezTo>
                  <a:cubicBezTo>
                    <a:pt x="1008" y="111"/>
                    <a:pt x="1009" y="109"/>
                    <a:pt x="1009" y="109"/>
                  </a:cubicBezTo>
                  <a:cubicBezTo>
                    <a:pt x="1009" y="108"/>
                    <a:pt x="988" y="95"/>
                    <a:pt x="988" y="95"/>
                  </a:cubicBezTo>
                  <a:cubicBezTo>
                    <a:pt x="987" y="95"/>
                    <a:pt x="986" y="97"/>
                    <a:pt x="986" y="97"/>
                  </a:cubicBezTo>
                  <a:cubicBezTo>
                    <a:pt x="986" y="98"/>
                    <a:pt x="987" y="99"/>
                    <a:pt x="987" y="99"/>
                  </a:cubicBezTo>
                  <a:cubicBezTo>
                    <a:pt x="987" y="100"/>
                    <a:pt x="987" y="100"/>
                    <a:pt x="986" y="100"/>
                  </a:cubicBezTo>
                  <a:cubicBezTo>
                    <a:pt x="986" y="101"/>
                    <a:pt x="978" y="106"/>
                    <a:pt x="970" y="112"/>
                  </a:cubicBezTo>
                  <a:cubicBezTo>
                    <a:pt x="970" y="112"/>
                    <a:pt x="953" y="124"/>
                    <a:pt x="950" y="126"/>
                  </a:cubicBezTo>
                  <a:cubicBezTo>
                    <a:pt x="950" y="126"/>
                    <a:pt x="950" y="125"/>
                    <a:pt x="951" y="125"/>
                  </a:cubicBezTo>
                  <a:cubicBezTo>
                    <a:pt x="952" y="121"/>
                    <a:pt x="954" y="108"/>
                    <a:pt x="954" y="108"/>
                  </a:cubicBezTo>
                  <a:cubicBezTo>
                    <a:pt x="956" y="98"/>
                    <a:pt x="958" y="84"/>
                    <a:pt x="959" y="83"/>
                  </a:cubicBezTo>
                  <a:cubicBezTo>
                    <a:pt x="959" y="82"/>
                    <a:pt x="959" y="82"/>
                    <a:pt x="961" y="82"/>
                  </a:cubicBezTo>
                  <a:cubicBezTo>
                    <a:pt x="962" y="82"/>
                    <a:pt x="963" y="80"/>
                    <a:pt x="963" y="80"/>
                  </a:cubicBezTo>
                  <a:cubicBezTo>
                    <a:pt x="963" y="79"/>
                    <a:pt x="941" y="66"/>
                    <a:pt x="941" y="66"/>
                  </a:cubicBezTo>
                  <a:cubicBezTo>
                    <a:pt x="940" y="66"/>
                    <a:pt x="939" y="68"/>
                    <a:pt x="939" y="68"/>
                  </a:cubicBezTo>
                  <a:cubicBezTo>
                    <a:pt x="941" y="70"/>
                    <a:pt x="941" y="71"/>
                    <a:pt x="940" y="72"/>
                  </a:cubicBezTo>
                  <a:cubicBezTo>
                    <a:pt x="906" y="127"/>
                    <a:pt x="906" y="127"/>
                    <a:pt x="906" y="127"/>
                  </a:cubicBezTo>
                  <a:cubicBezTo>
                    <a:pt x="905" y="128"/>
                    <a:pt x="904" y="128"/>
                    <a:pt x="903" y="128"/>
                  </a:cubicBezTo>
                  <a:cubicBezTo>
                    <a:pt x="902" y="128"/>
                    <a:pt x="901" y="130"/>
                    <a:pt x="901" y="130"/>
                  </a:cubicBezTo>
                  <a:cubicBezTo>
                    <a:pt x="901" y="131"/>
                    <a:pt x="917" y="141"/>
                    <a:pt x="917" y="141"/>
                  </a:cubicBezTo>
                  <a:cubicBezTo>
                    <a:pt x="918" y="141"/>
                    <a:pt x="918" y="141"/>
                    <a:pt x="918" y="141"/>
                  </a:cubicBezTo>
                  <a:cubicBezTo>
                    <a:pt x="919" y="139"/>
                    <a:pt x="919" y="139"/>
                    <a:pt x="919" y="139"/>
                  </a:cubicBezTo>
                  <a:cubicBezTo>
                    <a:pt x="918" y="138"/>
                    <a:pt x="918" y="137"/>
                    <a:pt x="918" y="136"/>
                  </a:cubicBezTo>
                  <a:cubicBezTo>
                    <a:pt x="918" y="136"/>
                    <a:pt x="918" y="135"/>
                    <a:pt x="918" y="135"/>
                  </a:cubicBezTo>
                  <a:cubicBezTo>
                    <a:pt x="918" y="135"/>
                    <a:pt x="942" y="97"/>
                    <a:pt x="945" y="92"/>
                  </a:cubicBezTo>
                  <a:cubicBezTo>
                    <a:pt x="945" y="92"/>
                    <a:pt x="945" y="93"/>
                    <a:pt x="945" y="93"/>
                  </a:cubicBezTo>
                  <a:cubicBezTo>
                    <a:pt x="942" y="101"/>
                    <a:pt x="936" y="129"/>
                    <a:pt x="936" y="129"/>
                  </a:cubicBezTo>
                  <a:cubicBezTo>
                    <a:pt x="933" y="150"/>
                    <a:pt x="933" y="150"/>
                    <a:pt x="933" y="150"/>
                  </a:cubicBezTo>
                  <a:cubicBezTo>
                    <a:pt x="933" y="151"/>
                    <a:pt x="935" y="152"/>
                    <a:pt x="935" y="152"/>
                  </a:cubicBezTo>
                  <a:cubicBezTo>
                    <a:pt x="936" y="152"/>
                    <a:pt x="955" y="139"/>
                    <a:pt x="955" y="139"/>
                  </a:cubicBezTo>
                  <a:cubicBezTo>
                    <a:pt x="955" y="139"/>
                    <a:pt x="980" y="119"/>
                    <a:pt x="985" y="116"/>
                  </a:cubicBezTo>
                  <a:cubicBezTo>
                    <a:pt x="984" y="118"/>
                    <a:pt x="984" y="118"/>
                    <a:pt x="984" y="118"/>
                  </a:cubicBezTo>
                  <a:cubicBezTo>
                    <a:pt x="977" y="127"/>
                    <a:pt x="957" y="159"/>
                    <a:pt x="957" y="159"/>
                  </a:cubicBezTo>
                  <a:cubicBezTo>
                    <a:pt x="956" y="160"/>
                    <a:pt x="956" y="161"/>
                    <a:pt x="954" y="160"/>
                  </a:cubicBezTo>
                  <a:cubicBezTo>
                    <a:pt x="953" y="160"/>
                    <a:pt x="952" y="161"/>
                    <a:pt x="952" y="161"/>
                  </a:cubicBezTo>
                  <a:cubicBezTo>
                    <a:pt x="952" y="163"/>
                    <a:pt x="969" y="173"/>
                    <a:pt x="969" y="173"/>
                  </a:cubicBezTo>
                  <a:cubicBezTo>
                    <a:pt x="970" y="173"/>
                    <a:pt x="971" y="171"/>
                    <a:pt x="971" y="171"/>
                  </a:cubicBezTo>
                  <a:cubicBezTo>
                    <a:pt x="969" y="169"/>
                    <a:pt x="969" y="168"/>
                    <a:pt x="969" y="167"/>
                  </a:cubicBezTo>
                  <a:moveTo>
                    <a:pt x="890" y="64"/>
                  </a:moveTo>
                  <a:cubicBezTo>
                    <a:pt x="889" y="69"/>
                    <a:pt x="887" y="92"/>
                    <a:pt x="887" y="93"/>
                  </a:cubicBezTo>
                  <a:cubicBezTo>
                    <a:pt x="886" y="93"/>
                    <a:pt x="886" y="93"/>
                    <a:pt x="886" y="93"/>
                  </a:cubicBezTo>
                  <a:cubicBezTo>
                    <a:pt x="884" y="91"/>
                    <a:pt x="874" y="86"/>
                    <a:pt x="871" y="85"/>
                  </a:cubicBezTo>
                  <a:cubicBezTo>
                    <a:pt x="873" y="84"/>
                    <a:pt x="888" y="65"/>
                    <a:pt x="890" y="63"/>
                  </a:cubicBezTo>
                  <a:lnTo>
                    <a:pt x="890" y="64"/>
                  </a:lnTo>
                  <a:close/>
                  <a:moveTo>
                    <a:pt x="899" y="124"/>
                  </a:moveTo>
                  <a:cubicBezTo>
                    <a:pt x="904" y="59"/>
                    <a:pt x="904" y="59"/>
                    <a:pt x="904" y="59"/>
                  </a:cubicBezTo>
                  <a:cubicBezTo>
                    <a:pt x="904" y="55"/>
                    <a:pt x="904" y="55"/>
                    <a:pt x="904" y="55"/>
                  </a:cubicBezTo>
                  <a:cubicBezTo>
                    <a:pt x="905" y="55"/>
                    <a:pt x="905" y="54"/>
                    <a:pt x="907" y="55"/>
                  </a:cubicBezTo>
                  <a:cubicBezTo>
                    <a:pt x="908" y="54"/>
                    <a:pt x="909" y="52"/>
                    <a:pt x="909" y="52"/>
                  </a:cubicBezTo>
                  <a:cubicBezTo>
                    <a:pt x="908" y="51"/>
                    <a:pt x="887" y="42"/>
                    <a:pt x="887" y="42"/>
                  </a:cubicBezTo>
                  <a:cubicBezTo>
                    <a:pt x="886" y="43"/>
                    <a:pt x="885" y="44"/>
                    <a:pt x="885" y="44"/>
                  </a:cubicBezTo>
                  <a:cubicBezTo>
                    <a:pt x="887" y="46"/>
                    <a:pt x="887" y="47"/>
                    <a:pt x="887" y="47"/>
                  </a:cubicBezTo>
                  <a:cubicBezTo>
                    <a:pt x="887" y="47"/>
                    <a:pt x="887" y="47"/>
                    <a:pt x="887" y="47"/>
                  </a:cubicBezTo>
                  <a:cubicBezTo>
                    <a:pt x="884" y="51"/>
                    <a:pt x="884" y="51"/>
                    <a:pt x="884" y="51"/>
                  </a:cubicBezTo>
                  <a:cubicBezTo>
                    <a:pt x="884" y="51"/>
                    <a:pt x="841" y="99"/>
                    <a:pt x="841" y="99"/>
                  </a:cubicBezTo>
                  <a:cubicBezTo>
                    <a:pt x="840" y="100"/>
                    <a:pt x="839" y="101"/>
                    <a:pt x="838" y="101"/>
                  </a:cubicBezTo>
                  <a:cubicBezTo>
                    <a:pt x="837" y="101"/>
                    <a:pt x="836" y="103"/>
                    <a:pt x="836" y="103"/>
                  </a:cubicBezTo>
                  <a:cubicBezTo>
                    <a:pt x="837" y="104"/>
                    <a:pt x="854" y="111"/>
                    <a:pt x="854" y="111"/>
                  </a:cubicBezTo>
                  <a:cubicBezTo>
                    <a:pt x="855" y="112"/>
                    <a:pt x="855" y="112"/>
                    <a:pt x="855" y="112"/>
                  </a:cubicBezTo>
                  <a:cubicBezTo>
                    <a:pt x="856" y="109"/>
                    <a:pt x="856" y="109"/>
                    <a:pt x="856" y="109"/>
                  </a:cubicBezTo>
                  <a:cubicBezTo>
                    <a:pt x="854" y="108"/>
                    <a:pt x="854" y="107"/>
                    <a:pt x="854" y="106"/>
                  </a:cubicBezTo>
                  <a:cubicBezTo>
                    <a:pt x="854" y="106"/>
                    <a:pt x="854" y="105"/>
                    <a:pt x="854" y="105"/>
                  </a:cubicBezTo>
                  <a:cubicBezTo>
                    <a:pt x="855" y="103"/>
                    <a:pt x="855" y="103"/>
                    <a:pt x="855" y="103"/>
                  </a:cubicBezTo>
                  <a:cubicBezTo>
                    <a:pt x="855" y="103"/>
                    <a:pt x="864" y="94"/>
                    <a:pt x="864" y="94"/>
                  </a:cubicBezTo>
                  <a:cubicBezTo>
                    <a:pt x="864" y="95"/>
                    <a:pt x="886" y="104"/>
                    <a:pt x="886" y="104"/>
                  </a:cubicBezTo>
                  <a:cubicBezTo>
                    <a:pt x="886" y="104"/>
                    <a:pt x="885" y="117"/>
                    <a:pt x="885" y="117"/>
                  </a:cubicBezTo>
                  <a:cubicBezTo>
                    <a:pt x="885" y="117"/>
                    <a:pt x="885" y="120"/>
                    <a:pt x="885" y="120"/>
                  </a:cubicBezTo>
                  <a:cubicBezTo>
                    <a:pt x="884" y="120"/>
                    <a:pt x="884" y="120"/>
                    <a:pt x="882" y="120"/>
                  </a:cubicBezTo>
                  <a:cubicBezTo>
                    <a:pt x="882" y="120"/>
                    <a:pt x="881" y="122"/>
                    <a:pt x="881" y="122"/>
                  </a:cubicBezTo>
                  <a:cubicBezTo>
                    <a:pt x="881" y="123"/>
                    <a:pt x="899" y="130"/>
                    <a:pt x="899" y="130"/>
                  </a:cubicBezTo>
                  <a:cubicBezTo>
                    <a:pt x="900" y="130"/>
                    <a:pt x="901" y="128"/>
                    <a:pt x="901" y="128"/>
                  </a:cubicBezTo>
                  <a:cubicBezTo>
                    <a:pt x="900" y="127"/>
                    <a:pt x="899" y="126"/>
                    <a:pt x="899" y="124"/>
                  </a:cubicBezTo>
                  <a:moveTo>
                    <a:pt x="840" y="97"/>
                  </a:moveTo>
                  <a:cubicBezTo>
                    <a:pt x="841" y="97"/>
                    <a:pt x="842" y="96"/>
                    <a:pt x="842" y="96"/>
                  </a:cubicBezTo>
                  <a:cubicBezTo>
                    <a:pt x="843" y="95"/>
                    <a:pt x="835" y="77"/>
                    <a:pt x="835" y="77"/>
                  </a:cubicBezTo>
                  <a:cubicBezTo>
                    <a:pt x="834" y="77"/>
                    <a:pt x="833" y="77"/>
                    <a:pt x="833" y="77"/>
                  </a:cubicBezTo>
                  <a:cubicBezTo>
                    <a:pt x="832" y="78"/>
                    <a:pt x="832" y="80"/>
                    <a:pt x="832" y="80"/>
                  </a:cubicBezTo>
                  <a:cubicBezTo>
                    <a:pt x="832" y="80"/>
                    <a:pt x="828" y="84"/>
                    <a:pt x="828" y="84"/>
                  </a:cubicBezTo>
                  <a:cubicBezTo>
                    <a:pt x="825" y="86"/>
                    <a:pt x="820" y="86"/>
                    <a:pt x="815" y="85"/>
                  </a:cubicBezTo>
                  <a:cubicBezTo>
                    <a:pt x="804" y="82"/>
                    <a:pt x="798" y="70"/>
                    <a:pt x="802" y="56"/>
                  </a:cubicBezTo>
                  <a:cubicBezTo>
                    <a:pt x="805" y="46"/>
                    <a:pt x="809" y="40"/>
                    <a:pt x="814" y="37"/>
                  </a:cubicBezTo>
                  <a:cubicBezTo>
                    <a:pt x="818" y="35"/>
                    <a:pt x="823" y="34"/>
                    <a:pt x="829" y="36"/>
                  </a:cubicBezTo>
                  <a:cubicBezTo>
                    <a:pt x="834" y="37"/>
                    <a:pt x="837" y="40"/>
                    <a:pt x="839" y="43"/>
                  </a:cubicBezTo>
                  <a:cubicBezTo>
                    <a:pt x="840" y="49"/>
                    <a:pt x="840" y="49"/>
                    <a:pt x="840" y="49"/>
                  </a:cubicBezTo>
                  <a:cubicBezTo>
                    <a:pt x="840" y="50"/>
                    <a:pt x="840" y="50"/>
                    <a:pt x="840" y="50"/>
                  </a:cubicBezTo>
                  <a:cubicBezTo>
                    <a:pt x="841" y="51"/>
                    <a:pt x="841" y="51"/>
                    <a:pt x="841" y="51"/>
                  </a:cubicBezTo>
                  <a:cubicBezTo>
                    <a:pt x="842" y="51"/>
                    <a:pt x="855" y="37"/>
                    <a:pt x="855" y="37"/>
                  </a:cubicBezTo>
                  <a:cubicBezTo>
                    <a:pt x="857" y="36"/>
                    <a:pt x="857" y="36"/>
                    <a:pt x="857" y="36"/>
                  </a:cubicBezTo>
                  <a:cubicBezTo>
                    <a:pt x="854" y="35"/>
                    <a:pt x="854" y="35"/>
                    <a:pt x="854" y="35"/>
                  </a:cubicBezTo>
                  <a:cubicBezTo>
                    <a:pt x="851" y="36"/>
                    <a:pt x="851" y="36"/>
                    <a:pt x="851" y="36"/>
                  </a:cubicBezTo>
                  <a:cubicBezTo>
                    <a:pt x="849" y="33"/>
                    <a:pt x="849" y="33"/>
                    <a:pt x="849" y="33"/>
                  </a:cubicBezTo>
                  <a:cubicBezTo>
                    <a:pt x="846" y="31"/>
                    <a:pt x="846" y="31"/>
                    <a:pt x="846" y="31"/>
                  </a:cubicBezTo>
                  <a:cubicBezTo>
                    <a:pt x="843" y="27"/>
                    <a:pt x="838" y="25"/>
                    <a:pt x="833" y="23"/>
                  </a:cubicBezTo>
                  <a:cubicBezTo>
                    <a:pt x="823" y="20"/>
                    <a:pt x="813" y="21"/>
                    <a:pt x="805" y="26"/>
                  </a:cubicBezTo>
                  <a:cubicBezTo>
                    <a:pt x="796" y="31"/>
                    <a:pt x="790" y="40"/>
                    <a:pt x="787" y="52"/>
                  </a:cubicBezTo>
                  <a:cubicBezTo>
                    <a:pt x="781" y="73"/>
                    <a:pt x="791" y="92"/>
                    <a:pt x="811" y="98"/>
                  </a:cubicBezTo>
                  <a:cubicBezTo>
                    <a:pt x="823" y="101"/>
                    <a:pt x="830" y="98"/>
                    <a:pt x="835" y="96"/>
                  </a:cubicBezTo>
                  <a:cubicBezTo>
                    <a:pt x="838" y="95"/>
                    <a:pt x="838" y="95"/>
                    <a:pt x="838" y="95"/>
                  </a:cubicBezTo>
                  <a:cubicBezTo>
                    <a:pt x="839" y="95"/>
                    <a:pt x="839" y="96"/>
                    <a:pt x="840" y="97"/>
                  </a:cubicBezTo>
                  <a:moveTo>
                    <a:pt x="769" y="33"/>
                  </a:moveTo>
                  <a:cubicBezTo>
                    <a:pt x="770" y="33"/>
                    <a:pt x="782" y="17"/>
                    <a:pt x="782" y="17"/>
                  </a:cubicBezTo>
                  <a:cubicBezTo>
                    <a:pt x="782" y="16"/>
                    <a:pt x="782" y="16"/>
                    <a:pt x="782" y="16"/>
                  </a:cubicBezTo>
                  <a:cubicBezTo>
                    <a:pt x="782" y="16"/>
                    <a:pt x="782" y="16"/>
                    <a:pt x="782" y="16"/>
                  </a:cubicBezTo>
                  <a:cubicBezTo>
                    <a:pt x="782" y="16"/>
                    <a:pt x="782" y="16"/>
                    <a:pt x="782" y="16"/>
                  </a:cubicBezTo>
                  <a:cubicBezTo>
                    <a:pt x="780" y="15"/>
                    <a:pt x="780" y="15"/>
                    <a:pt x="780" y="15"/>
                  </a:cubicBezTo>
                  <a:cubicBezTo>
                    <a:pt x="779" y="16"/>
                    <a:pt x="778" y="16"/>
                    <a:pt x="777" y="16"/>
                  </a:cubicBezTo>
                  <a:cubicBezTo>
                    <a:pt x="774" y="14"/>
                    <a:pt x="774" y="14"/>
                    <a:pt x="774" y="14"/>
                  </a:cubicBezTo>
                  <a:cubicBezTo>
                    <a:pt x="770" y="12"/>
                    <a:pt x="770" y="12"/>
                    <a:pt x="770" y="12"/>
                  </a:cubicBezTo>
                  <a:cubicBezTo>
                    <a:pt x="766" y="9"/>
                    <a:pt x="760" y="8"/>
                    <a:pt x="754" y="7"/>
                  </a:cubicBezTo>
                  <a:cubicBezTo>
                    <a:pt x="733" y="4"/>
                    <a:pt x="725" y="15"/>
                    <a:pt x="723" y="25"/>
                  </a:cubicBezTo>
                  <a:cubicBezTo>
                    <a:pt x="721" y="41"/>
                    <a:pt x="736" y="46"/>
                    <a:pt x="748" y="51"/>
                  </a:cubicBezTo>
                  <a:cubicBezTo>
                    <a:pt x="757" y="54"/>
                    <a:pt x="764" y="57"/>
                    <a:pt x="764" y="63"/>
                  </a:cubicBezTo>
                  <a:cubicBezTo>
                    <a:pt x="760" y="69"/>
                    <a:pt x="760" y="69"/>
                    <a:pt x="760" y="69"/>
                  </a:cubicBezTo>
                  <a:cubicBezTo>
                    <a:pt x="757" y="71"/>
                    <a:pt x="752" y="72"/>
                    <a:pt x="746" y="71"/>
                  </a:cubicBezTo>
                  <a:cubicBezTo>
                    <a:pt x="740" y="70"/>
                    <a:pt x="731" y="67"/>
                    <a:pt x="729" y="63"/>
                  </a:cubicBezTo>
                  <a:cubicBezTo>
                    <a:pt x="728" y="60"/>
                    <a:pt x="728" y="60"/>
                    <a:pt x="728" y="60"/>
                  </a:cubicBezTo>
                  <a:cubicBezTo>
                    <a:pt x="728" y="58"/>
                    <a:pt x="728" y="58"/>
                    <a:pt x="728" y="58"/>
                  </a:cubicBezTo>
                  <a:cubicBezTo>
                    <a:pt x="726" y="57"/>
                    <a:pt x="726" y="57"/>
                    <a:pt x="726" y="57"/>
                  </a:cubicBezTo>
                  <a:cubicBezTo>
                    <a:pt x="725" y="58"/>
                    <a:pt x="714" y="74"/>
                    <a:pt x="714" y="74"/>
                  </a:cubicBezTo>
                  <a:cubicBezTo>
                    <a:pt x="714" y="75"/>
                    <a:pt x="714" y="75"/>
                    <a:pt x="714" y="75"/>
                  </a:cubicBezTo>
                  <a:cubicBezTo>
                    <a:pt x="716" y="76"/>
                    <a:pt x="716" y="76"/>
                    <a:pt x="716" y="76"/>
                  </a:cubicBezTo>
                  <a:cubicBezTo>
                    <a:pt x="717" y="76"/>
                    <a:pt x="719" y="74"/>
                    <a:pt x="719" y="74"/>
                  </a:cubicBezTo>
                  <a:cubicBezTo>
                    <a:pt x="719" y="74"/>
                    <a:pt x="723" y="76"/>
                    <a:pt x="723" y="76"/>
                  </a:cubicBezTo>
                  <a:cubicBezTo>
                    <a:pt x="727" y="79"/>
                    <a:pt x="727" y="79"/>
                    <a:pt x="727" y="79"/>
                  </a:cubicBezTo>
                  <a:cubicBezTo>
                    <a:pt x="727" y="79"/>
                    <a:pt x="743" y="84"/>
                    <a:pt x="743" y="84"/>
                  </a:cubicBezTo>
                  <a:cubicBezTo>
                    <a:pt x="757" y="86"/>
                    <a:pt x="766" y="82"/>
                    <a:pt x="771" y="79"/>
                  </a:cubicBezTo>
                  <a:cubicBezTo>
                    <a:pt x="775" y="75"/>
                    <a:pt x="778" y="70"/>
                    <a:pt x="779" y="64"/>
                  </a:cubicBezTo>
                  <a:cubicBezTo>
                    <a:pt x="782" y="47"/>
                    <a:pt x="766" y="41"/>
                    <a:pt x="754" y="37"/>
                  </a:cubicBezTo>
                  <a:cubicBezTo>
                    <a:pt x="746" y="34"/>
                    <a:pt x="738" y="31"/>
                    <a:pt x="739" y="25"/>
                  </a:cubicBezTo>
                  <a:cubicBezTo>
                    <a:pt x="742" y="20"/>
                    <a:pt x="742" y="20"/>
                    <a:pt x="742" y="20"/>
                  </a:cubicBezTo>
                  <a:cubicBezTo>
                    <a:pt x="744" y="19"/>
                    <a:pt x="747" y="18"/>
                    <a:pt x="751" y="19"/>
                  </a:cubicBezTo>
                  <a:cubicBezTo>
                    <a:pt x="761" y="20"/>
                    <a:pt x="765" y="24"/>
                    <a:pt x="766" y="26"/>
                  </a:cubicBezTo>
                  <a:cubicBezTo>
                    <a:pt x="767" y="29"/>
                    <a:pt x="767" y="29"/>
                    <a:pt x="767" y="29"/>
                  </a:cubicBezTo>
                  <a:cubicBezTo>
                    <a:pt x="767" y="30"/>
                    <a:pt x="766" y="31"/>
                    <a:pt x="766" y="31"/>
                  </a:cubicBezTo>
                  <a:cubicBezTo>
                    <a:pt x="767" y="32"/>
                    <a:pt x="769" y="33"/>
                    <a:pt x="769" y="33"/>
                  </a:cubicBezTo>
                  <a:moveTo>
                    <a:pt x="703" y="66"/>
                  </a:moveTo>
                  <a:cubicBezTo>
                    <a:pt x="671" y="66"/>
                    <a:pt x="671" y="66"/>
                    <a:pt x="671" y="66"/>
                  </a:cubicBezTo>
                  <a:cubicBezTo>
                    <a:pt x="671" y="66"/>
                    <a:pt x="671" y="48"/>
                    <a:pt x="671" y="47"/>
                  </a:cubicBezTo>
                  <a:cubicBezTo>
                    <a:pt x="689" y="47"/>
                    <a:pt x="689" y="47"/>
                    <a:pt x="689" y="47"/>
                  </a:cubicBezTo>
                  <a:cubicBezTo>
                    <a:pt x="692" y="47"/>
                    <a:pt x="693" y="47"/>
                    <a:pt x="693" y="48"/>
                  </a:cubicBezTo>
                  <a:cubicBezTo>
                    <a:pt x="696" y="49"/>
                    <a:pt x="696" y="49"/>
                    <a:pt x="696" y="49"/>
                  </a:cubicBezTo>
                  <a:cubicBezTo>
                    <a:pt x="697" y="31"/>
                    <a:pt x="697" y="31"/>
                    <a:pt x="697" y="31"/>
                  </a:cubicBezTo>
                  <a:cubicBezTo>
                    <a:pt x="694" y="31"/>
                    <a:pt x="694" y="31"/>
                    <a:pt x="694" y="31"/>
                  </a:cubicBezTo>
                  <a:cubicBezTo>
                    <a:pt x="693" y="33"/>
                    <a:pt x="692" y="33"/>
                    <a:pt x="689" y="33"/>
                  </a:cubicBezTo>
                  <a:cubicBezTo>
                    <a:pt x="671" y="33"/>
                    <a:pt x="671" y="33"/>
                    <a:pt x="671" y="33"/>
                  </a:cubicBezTo>
                  <a:cubicBezTo>
                    <a:pt x="671" y="15"/>
                    <a:pt x="671" y="15"/>
                    <a:pt x="671" y="15"/>
                  </a:cubicBezTo>
                  <a:cubicBezTo>
                    <a:pt x="701" y="16"/>
                    <a:pt x="701" y="16"/>
                    <a:pt x="701" y="16"/>
                  </a:cubicBezTo>
                  <a:cubicBezTo>
                    <a:pt x="705" y="16"/>
                    <a:pt x="705" y="17"/>
                    <a:pt x="706" y="18"/>
                  </a:cubicBezTo>
                  <a:cubicBezTo>
                    <a:pt x="708" y="19"/>
                    <a:pt x="708" y="19"/>
                    <a:pt x="708" y="19"/>
                  </a:cubicBezTo>
                  <a:cubicBezTo>
                    <a:pt x="709" y="1"/>
                    <a:pt x="709" y="1"/>
                    <a:pt x="709" y="1"/>
                  </a:cubicBezTo>
                  <a:cubicBezTo>
                    <a:pt x="706" y="0"/>
                    <a:pt x="706" y="0"/>
                    <a:pt x="706" y="0"/>
                  </a:cubicBezTo>
                  <a:cubicBezTo>
                    <a:pt x="705" y="2"/>
                    <a:pt x="705" y="3"/>
                    <a:pt x="701" y="3"/>
                  </a:cubicBezTo>
                  <a:cubicBezTo>
                    <a:pt x="652" y="3"/>
                    <a:pt x="652" y="3"/>
                    <a:pt x="652" y="3"/>
                  </a:cubicBezTo>
                  <a:cubicBezTo>
                    <a:pt x="651" y="5"/>
                    <a:pt x="651" y="5"/>
                    <a:pt x="651" y="5"/>
                  </a:cubicBezTo>
                  <a:cubicBezTo>
                    <a:pt x="656" y="7"/>
                    <a:pt x="656" y="7"/>
                    <a:pt x="656" y="9"/>
                  </a:cubicBezTo>
                  <a:cubicBezTo>
                    <a:pt x="656" y="73"/>
                    <a:pt x="656" y="73"/>
                    <a:pt x="656" y="73"/>
                  </a:cubicBezTo>
                  <a:cubicBezTo>
                    <a:pt x="656" y="75"/>
                    <a:pt x="656" y="75"/>
                    <a:pt x="652" y="76"/>
                  </a:cubicBezTo>
                  <a:cubicBezTo>
                    <a:pt x="651" y="78"/>
                    <a:pt x="651" y="78"/>
                    <a:pt x="651" y="78"/>
                  </a:cubicBezTo>
                  <a:cubicBezTo>
                    <a:pt x="703" y="79"/>
                    <a:pt x="703" y="79"/>
                    <a:pt x="703" y="79"/>
                  </a:cubicBezTo>
                  <a:cubicBezTo>
                    <a:pt x="707" y="79"/>
                    <a:pt x="707" y="80"/>
                    <a:pt x="708" y="81"/>
                  </a:cubicBezTo>
                  <a:cubicBezTo>
                    <a:pt x="710" y="82"/>
                    <a:pt x="710" y="82"/>
                    <a:pt x="710" y="82"/>
                  </a:cubicBezTo>
                  <a:cubicBezTo>
                    <a:pt x="711" y="64"/>
                    <a:pt x="711" y="64"/>
                    <a:pt x="711" y="64"/>
                  </a:cubicBezTo>
                  <a:cubicBezTo>
                    <a:pt x="708" y="63"/>
                    <a:pt x="708" y="63"/>
                    <a:pt x="708" y="63"/>
                  </a:cubicBezTo>
                  <a:cubicBezTo>
                    <a:pt x="707" y="65"/>
                    <a:pt x="707" y="66"/>
                    <a:pt x="703" y="66"/>
                  </a:cubicBezTo>
                  <a:moveTo>
                    <a:pt x="619" y="35"/>
                  </a:moveTo>
                  <a:cubicBezTo>
                    <a:pt x="617" y="38"/>
                    <a:pt x="614" y="39"/>
                    <a:pt x="610" y="40"/>
                  </a:cubicBezTo>
                  <a:cubicBezTo>
                    <a:pt x="610" y="40"/>
                    <a:pt x="594" y="42"/>
                    <a:pt x="594" y="42"/>
                  </a:cubicBezTo>
                  <a:cubicBezTo>
                    <a:pt x="594" y="42"/>
                    <a:pt x="594" y="42"/>
                    <a:pt x="594" y="41"/>
                  </a:cubicBezTo>
                  <a:cubicBezTo>
                    <a:pt x="594" y="38"/>
                    <a:pt x="592" y="26"/>
                    <a:pt x="592" y="24"/>
                  </a:cubicBezTo>
                  <a:cubicBezTo>
                    <a:pt x="593" y="23"/>
                    <a:pt x="607" y="21"/>
                    <a:pt x="607" y="21"/>
                  </a:cubicBezTo>
                  <a:cubicBezTo>
                    <a:pt x="615" y="20"/>
                    <a:pt x="619" y="23"/>
                    <a:pt x="620" y="29"/>
                  </a:cubicBezTo>
                  <a:lnTo>
                    <a:pt x="619" y="35"/>
                  </a:lnTo>
                  <a:close/>
                  <a:moveTo>
                    <a:pt x="638" y="71"/>
                  </a:moveTo>
                  <a:cubicBezTo>
                    <a:pt x="637" y="68"/>
                    <a:pt x="637" y="68"/>
                    <a:pt x="637" y="68"/>
                  </a:cubicBezTo>
                  <a:cubicBezTo>
                    <a:pt x="637" y="68"/>
                    <a:pt x="623" y="49"/>
                    <a:pt x="623" y="48"/>
                  </a:cubicBezTo>
                  <a:cubicBezTo>
                    <a:pt x="623" y="48"/>
                    <a:pt x="623" y="48"/>
                    <a:pt x="623" y="48"/>
                  </a:cubicBezTo>
                  <a:cubicBezTo>
                    <a:pt x="633" y="45"/>
                    <a:pt x="637" y="37"/>
                    <a:pt x="636" y="25"/>
                  </a:cubicBezTo>
                  <a:cubicBezTo>
                    <a:pt x="634" y="12"/>
                    <a:pt x="623" y="6"/>
                    <a:pt x="607" y="8"/>
                  </a:cubicBezTo>
                  <a:cubicBezTo>
                    <a:pt x="572" y="13"/>
                    <a:pt x="572" y="13"/>
                    <a:pt x="572" y="13"/>
                  </a:cubicBezTo>
                  <a:cubicBezTo>
                    <a:pt x="571" y="14"/>
                    <a:pt x="572" y="16"/>
                    <a:pt x="572" y="16"/>
                  </a:cubicBezTo>
                  <a:cubicBezTo>
                    <a:pt x="575" y="16"/>
                    <a:pt x="575" y="17"/>
                    <a:pt x="575" y="19"/>
                  </a:cubicBezTo>
                  <a:cubicBezTo>
                    <a:pt x="584" y="82"/>
                    <a:pt x="584" y="82"/>
                    <a:pt x="584" y="82"/>
                  </a:cubicBezTo>
                  <a:cubicBezTo>
                    <a:pt x="584" y="84"/>
                    <a:pt x="584" y="84"/>
                    <a:pt x="582" y="85"/>
                  </a:cubicBezTo>
                  <a:cubicBezTo>
                    <a:pt x="582" y="86"/>
                    <a:pt x="582" y="88"/>
                    <a:pt x="582" y="88"/>
                  </a:cubicBezTo>
                  <a:cubicBezTo>
                    <a:pt x="583" y="88"/>
                    <a:pt x="603" y="85"/>
                    <a:pt x="603" y="85"/>
                  </a:cubicBezTo>
                  <a:cubicBezTo>
                    <a:pt x="604" y="85"/>
                    <a:pt x="604" y="85"/>
                    <a:pt x="604" y="85"/>
                  </a:cubicBezTo>
                  <a:cubicBezTo>
                    <a:pt x="604" y="83"/>
                    <a:pt x="604" y="83"/>
                    <a:pt x="604" y="83"/>
                  </a:cubicBezTo>
                  <a:cubicBezTo>
                    <a:pt x="601" y="82"/>
                    <a:pt x="600" y="81"/>
                    <a:pt x="600" y="79"/>
                  </a:cubicBezTo>
                  <a:cubicBezTo>
                    <a:pt x="600" y="79"/>
                    <a:pt x="596" y="55"/>
                    <a:pt x="596" y="54"/>
                  </a:cubicBezTo>
                  <a:cubicBezTo>
                    <a:pt x="597" y="55"/>
                    <a:pt x="608" y="53"/>
                    <a:pt x="608" y="53"/>
                  </a:cubicBezTo>
                  <a:cubicBezTo>
                    <a:pt x="608" y="54"/>
                    <a:pt x="623" y="74"/>
                    <a:pt x="623" y="74"/>
                  </a:cubicBezTo>
                  <a:cubicBezTo>
                    <a:pt x="625" y="78"/>
                    <a:pt x="625" y="78"/>
                    <a:pt x="625" y="78"/>
                  </a:cubicBezTo>
                  <a:cubicBezTo>
                    <a:pt x="625" y="78"/>
                    <a:pt x="625" y="78"/>
                    <a:pt x="625" y="78"/>
                  </a:cubicBezTo>
                  <a:cubicBezTo>
                    <a:pt x="625" y="78"/>
                    <a:pt x="625" y="79"/>
                    <a:pt x="623" y="79"/>
                  </a:cubicBezTo>
                  <a:cubicBezTo>
                    <a:pt x="623" y="80"/>
                    <a:pt x="622" y="80"/>
                    <a:pt x="622" y="81"/>
                  </a:cubicBezTo>
                  <a:cubicBezTo>
                    <a:pt x="622" y="82"/>
                    <a:pt x="623" y="82"/>
                    <a:pt x="623" y="82"/>
                  </a:cubicBezTo>
                  <a:cubicBezTo>
                    <a:pt x="623" y="83"/>
                    <a:pt x="644" y="80"/>
                    <a:pt x="644" y="80"/>
                  </a:cubicBezTo>
                  <a:cubicBezTo>
                    <a:pt x="645" y="79"/>
                    <a:pt x="645" y="77"/>
                    <a:pt x="645" y="77"/>
                  </a:cubicBezTo>
                  <a:cubicBezTo>
                    <a:pt x="642" y="76"/>
                    <a:pt x="641" y="75"/>
                    <a:pt x="638" y="71"/>
                  </a:cubicBezTo>
                  <a:moveTo>
                    <a:pt x="561" y="67"/>
                  </a:moveTo>
                  <a:cubicBezTo>
                    <a:pt x="560" y="67"/>
                    <a:pt x="559" y="68"/>
                    <a:pt x="559" y="68"/>
                  </a:cubicBezTo>
                  <a:cubicBezTo>
                    <a:pt x="558" y="70"/>
                    <a:pt x="560" y="72"/>
                    <a:pt x="560" y="72"/>
                  </a:cubicBezTo>
                  <a:cubicBezTo>
                    <a:pt x="560" y="72"/>
                    <a:pt x="559" y="77"/>
                    <a:pt x="559" y="77"/>
                  </a:cubicBezTo>
                  <a:cubicBezTo>
                    <a:pt x="557" y="80"/>
                    <a:pt x="553" y="84"/>
                    <a:pt x="549" y="85"/>
                  </a:cubicBezTo>
                  <a:cubicBezTo>
                    <a:pt x="544" y="86"/>
                    <a:pt x="538" y="86"/>
                    <a:pt x="534" y="84"/>
                  </a:cubicBezTo>
                  <a:cubicBezTo>
                    <a:pt x="528" y="81"/>
                    <a:pt x="524" y="75"/>
                    <a:pt x="522" y="67"/>
                  </a:cubicBezTo>
                  <a:cubicBezTo>
                    <a:pt x="519" y="58"/>
                    <a:pt x="519" y="50"/>
                    <a:pt x="522" y="45"/>
                  </a:cubicBezTo>
                  <a:cubicBezTo>
                    <a:pt x="524" y="41"/>
                    <a:pt x="528" y="38"/>
                    <a:pt x="534" y="36"/>
                  </a:cubicBezTo>
                  <a:cubicBezTo>
                    <a:pt x="541" y="34"/>
                    <a:pt x="548" y="36"/>
                    <a:pt x="550" y="40"/>
                  </a:cubicBezTo>
                  <a:cubicBezTo>
                    <a:pt x="550" y="41"/>
                    <a:pt x="550" y="41"/>
                    <a:pt x="550" y="41"/>
                  </a:cubicBezTo>
                  <a:cubicBezTo>
                    <a:pt x="551" y="42"/>
                    <a:pt x="551" y="42"/>
                    <a:pt x="551" y="42"/>
                  </a:cubicBezTo>
                  <a:cubicBezTo>
                    <a:pt x="552" y="42"/>
                    <a:pt x="552" y="42"/>
                    <a:pt x="552" y="42"/>
                  </a:cubicBezTo>
                  <a:cubicBezTo>
                    <a:pt x="553" y="42"/>
                    <a:pt x="557" y="23"/>
                    <a:pt x="557" y="23"/>
                  </a:cubicBezTo>
                  <a:cubicBezTo>
                    <a:pt x="557" y="21"/>
                    <a:pt x="557" y="21"/>
                    <a:pt x="557" y="21"/>
                  </a:cubicBezTo>
                  <a:cubicBezTo>
                    <a:pt x="555" y="22"/>
                    <a:pt x="555" y="22"/>
                    <a:pt x="555" y="22"/>
                  </a:cubicBezTo>
                  <a:cubicBezTo>
                    <a:pt x="552" y="24"/>
                    <a:pt x="552" y="24"/>
                    <a:pt x="552" y="24"/>
                  </a:cubicBezTo>
                  <a:cubicBezTo>
                    <a:pt x="552" y="24"/>
                    <a:pt x="549" y="23"/>
                    <a:pt x="549" y="23"/>
                  </a:cubicBezTo>
                  <a:cubicBezTo>
                    <a:pt x="545" y="22"/>
                    <a:pt x="545" y="22"/>
                    <a:pt x="545" y="22"/>
                  </a:cubicBezTo>
                  <a:cubicBezTo>
                    <a:pt x="540" y="21"/>
                    <a:pt x="535" y="21"/>
                    <a:pt x="530" y="23"/>
                  </a:cubicBezTo>
                  <a:cubicBezTo>
                    <a:pt x="513" y="28"/>
                    <a:pt x="499" y="45"/>
                    <a:pt x="507" y="72"/>
                  </a:cubicBezTo>
                  <a:cubicBezTo>
                    <a:pt x="513" y="93"/>
                    <a:pt x="532" y="104"/>
                    <a:pt x="551" y="98"/>
                  </a:cubicBezTo>
                  <a:cubicBezTo>
                    <a:pt x="564" y="94"/>
                    <a:pt x="568" y="88"/>
                    <a:pt x="571" y="84"/>
                  </a:cubicBezTo>
                  <a:cubicBezTo>
                    <a:pt x="573" y="81"/>
                    <a:pt x="573" y="81"/>
                    <a:pt x="573" y="81"/>
                  </a:cubicBezTo>
                  <a:cubicBezTo>
                    <a:pt x="574" y="81"/>
                    <a:pt x="574" y="81"/>
                    <a:pt x="575" y="82"/>
                  </a:cubicBezTo>
                  <a:cubicBezTo>
                    <a:pt x="576" y="81"/>
                    <a:pt x="577" y="80"/>
                    <a:pt x="577" y="80"/>
                  </a:cubicBezTo>
                  <a:cubicBezTo>
                    <a:pt x="577" y="79"/>
                    <a:pt x="561" y="67"/>
                    <a:pt x="561" y="67"/>
                  </a:cubicBezTo>
                  <a:moveTo>
                    <a:pt x="381" y="131"/>
                  </a:moveTo>
                  <a:cubicBezTo>
                    <a:pt x="381" y="131"/>
                    <a:pt x="367" y="139"/>
                    <a:pt x="367" y="140"/>
                  </a:cubicBezTo>
                  <a:cubicBezTo>
                    <a:pt x="367" y="140"/>
                    <a:pt x="367" y="140"/>
                    <a:pt x="367" y="140"/>
                  </a:cubicBezTo>
                  <a:cubicBezTo>
                    <a:pt x="367" y="138"/>
                    <a:pt x="359" y="125"/>
                    <a:pt x="357" y="124"/>
                  </a:cubicBezTo>
                  <a:cubicBezTo>
                    <a:pt x="359" y="123"/>
                    <a:pt x="371" y="115"/>
                    <a:pt x="371" y="115"/>
                  </a:cubicBezTo>
                  <a:cubicBezTo>
                    <a:pt x="377" y="111"/>
                    <a:pt x="382" y="111"/>
                    <a:pt x="385" y="117"/>
                  </a:cubicBezTo>
                  <a:cubicBezTo>
                    <a:pt x="385" y="117"/>
                    <a:pt x="387" y="123"/>
                    <a:pt x="387" y="123"/>
                  </a:cubicBezTo>
                  <a:cubicBezTo>
                    <a:pt x="386" y="126"/>
                    <a:pt x="384" y="128"/>
                    <a:pt x="381" y="131"/>
                  </a:cubicBezTo>
                  <a:moveTo>
                    <a:pt x="419" y="147"/>
                  </a:moveTo>
                  <a:cubicBezTo>
                    <a:pt x="417" y="146"/>
                    <a:pt x="417" y="146"/>
                    <a:pt x="417" y="146"/>
                  </a:cubicBezTo>
                  <a:cubicBezTo>
                    <a:pt x="396" y="133"/>
                    <a:pt x="396" y="133"/>
                    <a:pt x="396" y="133"/>
                  </a:cubicBezTo>
                  <a:cubicBezTo>
                    <a:pt x="396" y="133"/>
                    <a:pt x="396" y="133"/>
                    <a:pt x="396" y="133"/>
                  </a:cubicBezTo>
                  <a:cubicBezTo>
                    <a:pt x="403" y="126"/>
                    <a:pt x="404" y="117"/>
                    <a:pt x="398" y="107"/>
                  </a:cubicBezTo>
                  <a:cubicBezTo>
                    <a:pt x="391" y="96"/>
                    <a:pt x="378" y="94"/>
                    <a:pt x="365" y="103"/>
                  </a:cubicBezTo>
                  <a:cubicBezTo>
                    <a:pt x="335" y="122"/>
                    <a:pt x="335" y="122"/>
                    <a:pt x="335" y="122"/>
                  </a:cubicBezTo>
                  <a:cubicBezTo>
                    <a:pt x="334" y="123"/>
                    <a:pt x="336" y="125"/>
                    <a:pt x="336" y="125"/>
                  </a:cubicBezTo>
                  <a:cubicBezTo>
                    <a:pt x="339" y="124"/>
                    <a:pt x="339" y="125"/>
                    <a:pt x="340" y="126"/>
                  </a:cubicBezTo>
                  <a:cubicBezTo>
                    <a:pt x="375" y="180"/>
                    <a:pt x="375" y="180"/>
                    <a:pt x="375" y="180"/>
                  </a:cubicBezTo>
                  <a:cubicBezTo>
                    <a:pt x="376" y="181"/>
                    <a:pt x="376" y="182"/>
                    <a:pt x="374" y="183"/>
                  </a:cubicBezTo>
                  <a:cubicBezTo>
                    <a:pt x="374" y="184"/>
                    <a:pt x="375" y="186"/>
                    <a:pt x="375" y="186"/>
                  </a:cubicBezTo>
                  <a:cubicBezTo>
                    <a:pt x="376" y="186"/>
                    <a:pt x="394" y="175"/>
                    <a:pt x="394" y="175"/>
                  </a:cubicBezTo>
                  <a:cubicBezTo>
                    <a:pt x="395" y="175"/>
                    <a:pt x="395" y="175"/>
                    <a:pt x="395" y="175"/>
                  </a:cubicBezTo>
                  <a:cubicBezTo>
                    <a:pt x="393" y="172"/>
                    <a:pt x="393" y="172"/>
                    <a:pt x="393" y="172"/>
                  </a:cubicBezTo>
                  <a:cubicBezTo>
                    <a:pt x="390" y="173"/>
                    <a:pt x="389" y="173"/>
                    <a:pt x="388" y="171"/>
                  </a:cubicBezTo>
                  <a:cubicBezTo>
                    <a:pt x="388" y="171"/>
                    <a:pt x="375" y="150"/>
                    <a:pt x="374" y="150"/>
                  </a:cubicBezTo>
                  <a:cubicBezTo>
                    <a:pt x="375" y="150"/>
                    <a:pt x="385" y="144"/>
                    <a:pt x="385" y="144"/>
                  </a:cubicBezTo>
                  <a:cubicBezTo>
                    <a:pt x="385" y="144"/>
                    <a:pt x="407" y="157"/>
                    <a:pt x="407" y="157"/>
                  </a:cubicBezTo>
                  <a:cubicBezTo>
                    <a:pt x="410" y="159"/>
                    <a:pt x="410" y="159"/>
                    <a:pt x="410" y="159"/>
                  </a:cubicBezTo>
                  <a:cubicBezTo>
                    <a:pt x="410" y="159"/>
                    <a:pt x="410" y="159"/>
                    <a:pt x="410" y="159"/>
                  </a:cubicBezTo>
                  <a:cubicBezTo>
                    <a:pt x="410" y="160"/>
                    <a:pt x="410" y="160"/>
                    <a:pt x="409" y="161"/>
                  </a:cubicBezTo>
                  <a:cubicBezTo>
                    <a:pt x="409" y="161"/>
                    <a:pt x="409" y="161"/>
                    <a:pt x="409" y="161"/>
                  </a:cubicBezTo>
                  <a:cubicBezTo>
                    <a:pt x="409" y="162"/>
                    <a:pt x="410" y="164"/>
                    <a:pt x="410" y="164"/>
                  </a:cubicBezTo>
                  <a:cubicBezTo>
                    <a:pt x="411" y="164"/>
                    <a:pt x="429" y="153"/>
                    <a:pt x="429" y="153"/>
                  </a:cubicBezTo>
                  <a:cubicBezTo>
                    <a:pt x="429" y="152"/>
                    <a:pt x="428" y="150"/>
                    <a:pt x="428" y="150"/>
                  </a:cubicBezTo>
                  <a:cubicBezTo>
                    <a:pt x="425" y="150"/>
                    <a:pt x="424" y="150"/>
                    <a:pt x="419" y="147"/>
                  </a:cubicBezTo>
                  <a:moveTo>
                    <a:pt x="355" y="181"/>
                  </a:moveTo>
                  <a:cubicBezTo>
                    <a:pt x="355" y="182"/>
                    <a:pt x="355" y="182"/>
                    <a:pt x="355" y="182"/>
                  </a:cubicBezTo>
                  <a:cubicBezTo>
                    <a:pt x="355" y="184"/>
                    <a:pt x="355" y="184"/>
                    <a:pt x="352" y="186"/>
                  </a:cubicBezTo>
                  <a:cubicBezTo>
                    <a:pt x="352" y="186"/>
                    <a:pt x="325" y="204"/>
                    <a:pt x="325" y="204"/>
                  </a:cubicBezTo>
                  <a:cubicBezTo>
                    <a:pt x="325" y="204"/>
                    <a:pt x="325" y="204"/>
                    <a:pt x="325" y="204"/>
                  </a:cubicBezTo>
                  <a:cubicBezTo>
                    <a:pt x="325" y="202"/>
                    <a:pt x="317" y="189"/>
                    <a:pt x="315" y="187"/>
                  </a:cubicBezTo>
                  <a:cubicBezTo>
                    <a:pt x="317" y="187"/>
                    <a:pt x="330" y="178"/>
                    <a:pt x="330" y="178"/>
                  </a:cubicBezTo>
                  <a:cubicBezTo>
                    <a:pt x="333" y="176"/>
                    <a:pt x="333" y="176"/>
                    <a:pt x="334" y="177"/>
                  </a:cubicBezTo>
                  <a:cubicBezTo>
                    <a:pt x="335" y="177"/>
                    <a:pt x="337" y="176"/>
                    <a:pt x="337" y="176"/>
                  </a:cubicBezTo>
                  <a:cubicBezTo>
                    <a:pt x="337" y="175"/>
                    <a:pt x="328" y="161"/>
                    <a:pt x="328" y="161"/>
                  </a:cubicBezTo>
                  <a:cubicBezTo>
                    <a:pt x="327" y="161"/>
                    <a:pt x="325" y="162"/>
                    <a:pt x="325" y="162"/>
                  </a:cubicBezTo>
                  <a:cubicBezTo>
                    <a:pt x="325" y="162"/>
                    <a:pt x="325" y="163"/>
                    <a:pt x="325" y="163"/>
                  </a:cubicBezTo>
                  <a:cubicBezTo>
                    <a:pt x="325" y="164"/>
                    <a:pt x="325" y="165"/>
                    <a:pt x="323" y="166"/>
                  </a:cubicBezTo>
                  <a:cubicBezTo>
                    <a:pt x="323" y="166"/>
                    <a:pt x="307" y="176"/>
                    <a:pt x="307" y="176"/>
                  </a:cubicBezTo>
                  <a:cubicBezTo>
                    <a:pt x="307" y="176"/>
                    <a:pt x="307" y="176"/>
                    <a:pt x="307" y="176"/>
                  </a:cubicBezTo>
                  <a:cubicBezTo>
                    <a:pt x="307" y="175"/>
                    <a:pt x="298" y="161"/>
                    <a:pt x="298" y="161"/>
                  </a:cubicBezTo>
                  <a:cubicBezTo>
                    <a:pt x="299" y="162"/>
                    <a:pt x="324" y="145"/>
                    <a:pt x="324" y="145"/>
                  </a:cubicBezTo>
                  <a:cubicBezTo>
                    <a:pt x="327" y="144"/>
                    <a:pt x="327" y="144"/>
                    <a:pt x="328" y="145"/>
                  </a:cubicBezTo>
                  <a:cubicBezTo>
                    <a:pt x="329" y="145"/>
                    <a:pt x="331" y="144"/>
                    <a:pt x="331" y="144"/>
                  </a:cubicBezTo>
                  <a:cubicBezTo>
                    <a:pt x="331" y="143"/>
                    <a:pt x="322" y="128"/>
                    <a:pt x="322" y="128"/>
                  </a:cubicBezTo>
                  <a:cubicBezTo>
                    <a:pt x="321" y="128"/>
                    <a:pt x="319" y="129"/>
                    <a:pt x="319" y="129"/>
                  </a:cubicBezTo>
                  <a:cubicBezTo>
                    <a:pt x="320" y="132"/>
                    <a:pt x="320" y="132"/>
                    <a:pt x="317" y="134"/>
                  </a:cubicBezTo>
                  <a:cubicBezTo>
                    <a:pt x="275" y="161"/>
                    <a:pt x="275" y="161"/>
                    <a:pt x="275" y="161"/>
                  </a:cubicBezTo>
                  <a:cubicBezTo>
                    <a:pt x="275" y="162"/>
                    <a:pt x="276" y="164"/>
                    <a:pt x="276" y="164"/>
                  </a:cubicBezTo>
                  <a:cubicBezTo>
                    <a:pt x="280" y="162"/>
                    <a:pt x="281" y="163"/>
                    <a:pt x="282" y="164"/>
                  </a:cubicBezTo>
                  <a:cubicBezTo>
                    <a:pt x="316" y="218"/>
                    <a:pt x="316" y="218"/>
                    <a:pt x="316" y="218"/>
                  </a:cubicBezTo>
                  <a:cubicBezTo>
                    <a:pt x="317" y="219"/>
                    <a:pt x="317" y="220"/>
                    <a:pt x="315" y="222"/>
                  </a:cubicBezTo>
                  <a:cubicBezTo>
                    <a:pt x="314" y="223"/>
                    <a:pt x="315" y="225"/>
                    <a:pt x="315" y="225"/>
                  </a:cubicBezTo>
                  <a:cubicBezTo>
                    <a:pt x="317" y="225"/>
                    <a:pt x="360" y="197"/>
                    <a:pt x="360" y="197"/>
                  </a:cubicBezTo>
                  <a:cubicBezTo>
                    <a:pt x="363" y="195"/>
                    <a:pt x="363" y="196"/>
                    <a:pt x="364" y="197"/>
                  </a:cubicBezTo>
                  <a:cubicBezTo>
                    <a:pt x="365" y="197"/>
                    <a:pt x="367" y="196"/>
                    <a:pt x="367" y="196"/>
                  </a:cubicBezTo>
                  <a:cubicBezTo>
                    <a:pt x="367" y="195"/>
                    <a:pt x="358" y="180"/>
                    <a:pt x="358" y="180"/>
                  </a:cubicBezTo>
                  <a:cubicBezTo>
                    <a:pt x="357" y="180"/>
                    <a:pt x="355" y="181"/>
                    <a:pt x="355" y="181"/>
                  </a:cubicBezTo>
                  <a:moveTo>
                    <a:pt x="277" y="240"/>
                  </a:moveTo>
                  <a:cubicBezTo>
                    <a:pt x="277" y="240"/>
                    <a:pt x="253" y="188"/>
                    <a:pt x="253" y="188"/>
                  </a:cubicBezTo>
                  <a:cubicBezTo>
                    <a:pt x="253" y="188"/>
                    <a:pt x="268" y="182"/>
                    <a:pt x="268" y="182"/>
                  </a:cubicBezTo>
                  <a:cubicBezTo>
                    <a:pt x="271" y="180"/>
                    <a:pt x="272" y="180"/>
                    <a:pt x="273" y="182"/>
                  </a:cubicBezTo>
                  <a:cubicBezTo>
                    <a:pt x="274" y="183"/>
                    <a:pt x="276" y="182"/>
                    <a:pt x="276" y="182"/>
                  </a:cubicBezTo>
                  <a:cubicBezTo>
                    <a:pt x="276" y="181"/>
                    <a:pt x="269" y="165"/>
                    <a:pt x="269" y="165"/>
                  </a:cubicBezTo>
                  <a:cubicBezTo>
                    <a:pt x="268" y="164"/>
                    <a:pt x="266" y="165"/>
                    <a:pt x="266" y="165"/>
                  </a:cubicBezTo>
                  <a:cubicBezTo>
                    <a:pt x="266" y="168"/>
                    <a:pt x="265" y="168"/>
                    <a:pt x="262" y="169"/>
                  </a:cubicBezTo>
                  <a:cubicBezTo>
                    <a:pt x="218" y="189"/>
                    <a:pt x="218" y="189"/>
                    <a:pt x="218" y="189"/>
                  </a:cubicBezTo>
                  <a:cubicBezTo>
                    <a:pt x="215" y="191"/>
                    <a:pt x="215" y="191"/>
                    <a:pt x="214" y="189"/>
                  </a:cubicBezTo>
                  <a:cubicBezTo>
                    <a:pt x="213" y="189"/>
                    <a:pt x="211" y="190"/>
                    <a:pt x="211" y="190"/>
                  </a:cubicBezTo>
                  <a:cubicBezTo>
                    <a:pt x="211" y="191"/>
                    <a:pt x="218" y="207"/>
                    <a:pt x="218" y="207"/>
                  </a:cubicBezTo>
                  <a:cubicBezTo>
                    <a:pt x="219" y="208"/>
                    <a:pt x="221" y="207"/>
                    <a:pt x="221" y="207"/>
                  </a:cubicBezTo>
                  <a:cubicBezTo>
                    <a:pt x="221" y="206"/>
                    <a:pt x="221" y="206"/>
                    <a:pt x="221" y="206"/>
                  </a:cubicBezTo>
                  <a:cubicBezTo>
                    <a:pt x="221" y="203"/>
                    <a:pt x="222" y="203"/>
                    <a:pt x="224" y="202"/>
                  </a:cubicBezTo>
                  <a:cubicBezTo>
                    <a:pt x="224" y="202"/>
                    <a:pt x="239" y="195"/>
                    <a:pt x="240" y="195"/>
                  </a:cubicBezTo>
                  <a:cubicBezTo>
                    <a:pt x="240" y="195"/>
                    <a:pt x="240" y="195"/>
                    <a:pt x="240" y="195"/>
                  </a:cubicBezTo>
                  <a:cubicBezTo>
                    <a:pt x="240" y="196"/>
                    <a:pt x="262" y="246"/>
                    <a:pt x="262" y="246"/>
                  </a:cubicBezTo>
                  <a:cubicBezTo>
                    <a:pt x="263" y="247"/>
                    <a:pt x="263" y="248"/>
                    <a:pt x="263" y="248"/>
                  </a:cubicBezTo>
                  <a:cubicBezTo>
                    <a:pt x="263" y="249"/>
                    <a:pt x="262" y="249"/>
                    <a:pt x="261" y="250"/>
                  </a:cubicBezTo>
                  <a:cubicBezTo>
                    <a:pt x="261" y="250"/>
                    <a:pt x="261" y="250"/>
                    <a:pt x="261" y="250"/>
                  </a:cubicBezTo>
                  <a:cubicBezTo>
                    <a:pt x="261" y="251"/>
                    <a:pt x="262" y="253"/>
                    <a:pt x="262" y="253"/>
                  </a:cubicBezTo>
                  <a:cubicBezTo>
                    <a:pt x="263" y="253"/>
                    <a:pt x="282" y="245"/>
                    <a:pt x="282" y="245"/>
                  </a:cubicBezTo>
                  <a:cubicBezTo>
                    <a:pt x="282" y="244"/>
                    <a:pt x="282" y="244"/>
                    <a:pt x="282" y="244"/>
                  </a:cubicBezTo>
                  <a:cubicBezTo>
                    <a:pt x="281" y="242"/>
                    <a:pt x="281" y="242"/>
                    <a:pt x="281" y="242"/>
                  </a:cubicBezTo>
                  <a:cubicBezTo>
                    <a:pt x="278" y="242"/>
                    <a:pt x="277" y="242"/>
                    <a:pt x="277" y="240"/>
                  </a:cubicBezTo>
                  <a:moveTo>
                    <a:pt x="188" y="227"/>
                  </a:moveTo>
                  <a:cubicBezTo>
                    <a:pt x="179" y="227"/>
                    <a:pt x="171" y="227"/>
                    <a:pt x="170" y="222"/>
                  </a:cubicBezTo>
                  <a:cubicBezTo>
                    <a:pt x="169" y="217"/>
                    <a:pt x="172" y="213"/>
                    <a:pt x="178" y="212"/>
                  </a:cubicBezTo>
                  <a:cubicBezTo>
                    <a:pt x="189" y="209"/>
                    <a:pt x="196" y="213"/>
                    <a:pt x="197" y="216"/>
                  </a:cubicBezTo>
                  <a:cubicBezTo>
                    <a:pt x="197" y="217"/>
                    <a:pt x="197" y="217"/>
                    <a:pt x="197" y="217"/>
                  </a:cubicBezTo>
                  <a:cubicBezTo>
                    <a:pt x="198" y="219"/>
                    <a:pt x="200" y="219"/>
                    <a:pt x="200" y="219"/>
                  </a:cubicBezTo>
                  <a:cubicBezTo>
                    <a:pt x="201" y="218"/>
                    <a:pt x="207" y="199"/>
                    <a:pt x="207" y="199"/>
                  </a:cubicBezTo>
                  <a:cubicBezTo>
                    <a:pt x="208" y="196"/>
                    <a:pt x="208" y="196"/>
                    <a:pt x="208" y="196"/>
                  </a:cubicBezTo>
                  <a:cubicBezTo>
                    <a:pt x="205" y="198"/>
                    <a:pt x="205" y="198"/>
                    <a:pt x="205" y="198"/>
                  </a:cubicBezTo>
                  <a:cubicBezTo>
                    <a:pt x="202" y="200"/>
                    <a:pt x="202" y="200"/>
                    <a:pt x="202" y="200"/>
                  </a:cubicBezTo>
                  <a:cubicBezTo>
                    <a:pt x="199" y="199"/>
                    <a:pt x="199" y="199"/>
                    <a:pt x="199" y="199"/>
                  </a:cubicBezTo>
                  <a:cubicBezTo>
                    <a:pt x="195" y="199"/>
                    <a:pt x="195" y="199"/>
                    <a:pt x="195" y="199"/>
                  </a:cubicBezTo>
                  <a:cubicBezTo>
                    <a:pt x="189" y="198"/>
                    <a:pt x="183" y="198"/>
                    <a:pt x="177" y="199"/>
                  </a:cubicBezTo>
                  <a:cubicBezTo>
                    <a:pt x="157" y="204"/>
                    <a:pt x="152" y="217"/>
                    <a:pt x="155" y="227"/>
                  </a:cubicBezTo>
                  <a:cubicBezTo>
                    <a:pt x="158" y="242"/>
                    <a:pt x="173" y="242"/>
                    <a:pt x="186" y="243"/>
                  </a:cubicBezTo>
                  <a:cubicBezTo>
                    <a:pt x="196" y="243"/>
                    <a:pt x="204" y="243"/>
                    <a:pt x="205" y="249"/>
                  </a:cubicBezTo>
                  <a:cubicBezTo>
                    <a:pt x="205" y="249"/>
                    <a:pt x="204" y="256"/>
                    <a:pt x="204" y="256"/>
                  </a:cubicBezTo>
                  <a:cubicBezTo>
                    <a:pt x="202" y="259"/>
                    <a:pt x="198" y="261"/>
                    <a:pt x="191" y="262"/>
                  </a:cubicBezTo>
                  <a:cubicBezTo>
                    <a:pt x="185" y="264"/>
                    <a:pt x="176" y="263"/>
                    <a:pt x="172" y="261"/>
                  </a:cubicBezTo>
                  <a:cubicBezTo>
                    <a:pt x="171" y="259"/>
                    <a:pt x="171" y="259"/>
                    <a:pt x="171" y="259"/>
                  </a:cubicBezTo>
                  <a:cubicBezTo>
                    <a:pt x="170" y="257"/>
                    <a:pt x="170" y="257"/>
                    <a:pt x="170" y="257"/>
                  </a:cubicBezTo>
                  <a:cubicBezTo>
                    <a:pt x="168" y="256"/>
                    <a:pt x="168" y="256"/>
                    <a:pt x="168" y="256"/>
                  </a:cubicBezTo>
                  <a:cubicBezTo>
                    <a:pt x="167" y="257"/>
                    <a:pt x="162" y="276"/>
                    <a:pt x="162" y="276"/>
                  </a:cubicBezTo>
                  <a:cubicBezTo>
                    <a:pt x="162" y="276"/>
                    <a:pt x="163" y="276"/>
                    <a:pt x="163" y="276"/>
                  </a:cubicBezTo>
                  <a:cubicBezTo>
                    <a:pt x="163" y="276"/>
                    <a:pt x="163" y="276"/>
                    <a:pt x="163" y="276"/>
                  </a:cubicBezTo>
                  <a:cubicBezTo>
                    <a:pt x="165" y="277"/>
                    <a:pt x="165" y="277"/>
                    <a:pt x="165" y="277"/>
                  </a:cubicBezTo>
                  <a:cubicBezTo>
                    <a:pt x="165" y="276"/>
                    <a:pt x="165" y="276"/>
                    <a:pt x="165" y="276"/>
                  </a:cubicBezTo>
                  <a:cubicBezTo>
                    <a:pt x="165" y="276"/>
                    <a:pt x="166" y="276"/>
                    <a:pt x="166" y="276"/>
                  </a:cubicBezTo>
                  <a:cubicBezTo>
                    <a:pt x="166" y="275"/>
                    <a:pt x="166" y="275"/>
                    <a:pt x="167" y="275"/>
                  </a:cubicBezTo>
                  <a:cubicBezTo>
                    <a:pt x="167" y="275"/>
                    <a:pt x="171" y="275"/>
                    <a:pt x="171" y="275"/>
                  </a:cubicBezTo>
                  <a:cubicBezTo>
                    <a:pt x="176" y="276"/>
                    <a:pt x="176" y="276"/>
                    <a:pt x="176" y="276"/>
                  </a:cubicBezTo>
                  <a:cubicBezTo>
                    <a:pt x="193" y="276"/>
                    <a:pt x="193" y="276"/>
                    <a:pt x="193" y="276"/>
                  </a:cubicBezTo>
                  <a:cubicBezTo>
                    <a:pt x="215" y="271"/>
                    <a:pt x="223" y="256"/>
                    <a:pt x="220" y="245"/>
                  </a:cubicBezTo>
                  <a:cubicBezTo>
                    <a:pt x="217" y="228"/>
                    <a:pt x="201" y="228"/>
                    <a:pt x="188" y="227"/>
                  </a:cubicBezTo>
                  <a:moveTo>
                    <a:pt x="121" y="265"/>
                  </a:moveTo>
                  <a:cubicBezTo>
                    <a:pt x="117" y="268"/>
                    <a:pt x="113" y="270"/>
                    <a:pt x="108" y="270"/>
                  </a:cubicBezTo>
                  <a:cubicBezTo>
                    <a:pt x="96" y="269"/>
                    <a:pt x="89" y="260"/>
                    <a:pt x="90" y="243"/>
                  </a:cubicBezTo>
                  <a:cubicBezTo>
                    <a:pt x="90" y="234"/>
                    <a:pt x="92" y="227"/>
                    <a:pt x="97" y="223"/>
                  </a:cubicBezTo>
                  <a:cubicBezTo>
                    <a:pt x="100" y="220"/>
                    <a:pt x="104" y="218"/>
                    <a:pt x="109" y="219"/>
                  </a:cubicBezTo>
                  <a:cubicBezTo>
                    <a:pt x="115" y="219"/>
                    <a:pt x="119" y="220"/>
                    <a:pt x="122" y="224"/>
                  </a:cubicBezTo>
                  <a:cubicBezTo>
                    <a:pt x="126" y="228"/>
                    <a:pt x="128" y="235"/>
                    <a:pt x="128" y="245"/>
                  </a:cubicBezTo>
                  <a:cubicBezTo>
                    <a:pt x="128" y="254"/>
                    <a:pt x="125" y="261"/>
                    <a:pt x="121" y="265"/>
                  </a:cubicBezTo>
                  <a:moveTo>
                    <a:pt x="110" y="205"/>
                  </a:moveTo>
                  <a:cubicBezTo>
                    <a:pt x="100" y="205"/>
                    <a:pt x="92" y="208"/>
                    <a:pt x="86" y="214"/>
                  </a:cubicBezTo>
                  <a:cubicBezTo>
                    <a:pt x="78" y="220"/>
                    <a:pt x="74" y="231"/>
                    <a:pt x="74" y="243"/>
                  </a:cubicBezTo>
                  <a:cubicBezTo>
                    <a:pt x="73" y="266"/>
                    <a:pt x="87" y="282"/>
                    <a:pt x="107" y="283"/>
                  </a:cubicBezTo>
                  <a:cubicBezTo>
                    <a:pt x="117" y="283"/>
                    <a:pt x="125" y="280"/>
                    <a:pt x="132" y="274"/>
                  </a:cubicBezTo>
                  <a:cubicBezTo>
                    <a:pt x="139" y="268"/>
                    <a:pt x="143" y="257"/>
                    <a:pt x="144" y="245"/>
                  </a:cubicBezTo>
                  <a:cubicBezTo>
                    <a:pt x="144" y="233"/>
                    <a:pt x="140" y="222"/>
                    <a:pt x="134" y="215"/>
                  </a:cubicBezTo>
                  <a:cubicBezTo>
                    <a:pt x="128" y="209"/>
                    <a:pt x="119" y="205"/>
                    <a:pt x="110" y="205"/>
                  </a:cubicBezTo>
                  <a:moveTo>
                    <a:pt x="38" y="228"/>
                  </a:moveTo>
                  <a:cubicBezTo>
                    <a:pt x="38" y="228"/>
                    <a:pt x="25" y="227"/>
                    <a:pt x="25" y="227"/>
                  </a:cubicBezTo>
                  <a:cubicBezTo>
                    <a:pt x="26" y="226"/>
                    <a:pt x="28" y="211"/>
                    <a:pt x="28" y="208"/>
                  </a:cubicBezTo>
                  <a:cubicBezTo>
                    <a:pt x="30" y="209"/>
                    <a:pt x="41" y="210"/>
                    <a:pt x="41" y="210"/>
                  </a:cubicBezTo>
                  <a:cubicBezTo>
                    <a:pt x="47" y="211"/>
                    <a:pt x="50" y="213"/>
                    <a:pt x="52" y="215"/>
                  </a:cubicBezTo>
                  <a:cubicBezTo>
                    <a:pt x="53" y="221"/>
                    <a:pt x="53" y="221"/>
                    <a:pt x="53" y="221"/>
                  </a:cubicBezTo>
                  <a:cubicBezTo>
                    <a:pt x="52" y="228"/>
                    <a:pt x="48" y="230"/>
                    <a:pt x="38" y="228"/>
                  </a:cubicBezTo>
                  <a:moveTo>
                    <a:pt x="45" y="197"/>
                  </a:moveTo>
                  <a:cubicBezTo>
                    <a:pt x="12" y="192"/>
                    <a:pt x="12" y="192"/>
                    <a:pt x="12" y="192"/>
                  </a:cubicBezTo>
                  <a:cubicBezTo>
                    <a:pt x="11" y="193"/>
                    <a:pt x="11" y="195"/>
                    <a:pt x="11" y="195"/>
                  </a:cubicBezTo>
                  <a:cubicBezTo>
                    <a:pt x="14" y="197"/>
                    <a:pt x="14" y="197"/>
                    <a:pt x="14" y="199"/>
                  </a:cubicBezTo>
                  <a:cubicBezTo>
                    <a:pt x="4" y="262"/>
                    <a:pt x="4" y="262"/>
                    <a:pt x="4" y="262"/>
                  </a:cubicBezTo>
                  <a:cubicBezTo>
                    <a:pt x="4" y="264"/>
                    <a:pt x="4" y="264"/>
                    <a:pt x="1" y="264"/>
                  </a:cubicBezTo>
                  <a:cubicBezTo>
                    <a:pt x="0" y="265"/>
                    <a:pt x="0" y="267"/>
                    <a:pt x="0" y="267"/>
                  </a:cubicBezTo>
                  <a:cubicBezTo>
                    <a:pt x="1" y="268"/>
                    <a:pt x="22" y="271"/>
                    <a:pt x="22" y="271"/>
                  </a:cubicBezTo>
                  <a:cubicBezTo>
                    <a:pt x="23" y="271"/>
                    <a:pt x="23" y="271"/>
                    <a:pt x="23" y="271"/>
                  </a:cubicBezTo>
                  <a:cubicBezTo>
                    <a:pt x="23" y="268"/>
                    <a:pt x="23" y="268"/>
                    <a:pt x="23" y="268"/>
                  </a:cubicBezTo>
                  <a:cubicBezTo>
                    <a:pt x="21" y="267"/>
                    <a:pt x="20" y="267"/>
                    <a:pt x="20" y="265"/>
                  </a:cubicBezTo>
                  <a:cubicBezTo>
                    <a:pt x="20" y="265"/>
                    <a:pt x="20" y="265"/>
                    <a:pt x="20" y="264"/>
                  </a:cubicBezTo>
                  <a:cubicBezTo>
                    <a:pt x="20" y="264"/>
                    <a:pt x="24" y="240"/>
                    <a:pt x="24" y="239"/>
                  </a:cubicBezTo>
                  <a:cubicBezTo>
                    <a:pt x="24" y="240"/>
                    <a:pt x="39" y="242"/>
                    <a:pt x="39" y="242"/>
                  </a:cubicBezTo>
                  <a:cubicBezTo>
                    <a:pt x="58" y="245"/>
                    <a:pt x="67" y="235"/>
                    <a:pt x="68" y="224"/>
                  </a:cubicBezTo>
                  <a:cubicBezTo>
                    <a:pt x="70" y="213"/>
                    <a:pt x="65" y="200"/>
                    <a:pt x="45" y="197"/>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70" name="Freeform 40">
              <a:extLst>
                <a:ext uri="{FF2B5EF4-FFF2-40B4-BE49-F238E27FC236}">
                  <a16:creationId xmlns:a16="http://schemas.microsoft.com/office/drawing/2014/main" id="{E55D8205-6E61-4CA7-A32D-442F3B1D087A}"/>
                </a:ext>
              </a:extLst>
            </p:cNvPr>
            <p:cNvSpPr>
              <a:spLocks/>
            </p:cNvSpPr>
            <p:nvPr userDrawn="1"/>
          </p:nvSpPr>
          <p:spPr bwMode="auto">
            <a:xfrm>
              <a:off x="3547" y="1746"/>
              <a:ext cx="70" cy="69"/>
            </a:xfrm>
            <a:custGeom>
              <a:avLst/>
              <a:gdLst>
                <a:gd name="T0" fmla="*/ 39 w 104"/>
                <a:gd name="T1" fmla="*/ 28 h 101"/>
                <a:gd name="T2" fmla="*/ 12 w 104"/>
                <a:gd name="T3" fmla="*/ 18 h 101"/>
                <a:gd name="T4" fmla="*/ 26 w 104"/>
                <a:gd name="T5" fmla="*/ 46 h 101"/>
                <a:gd name="T6" fmla="*/ 0 w 104"/>
                <a:gd name="T7" fmla="*/ 64 h 101"/>
                <a:gd name="T8" fmla="*/ 29 w 104"/>
                <a:gd name="T9" fmla="*/ 71 h 101"/>
                <a:gd name="T10" fmla="*/ 27 w 104"/>
                <a:gd name="T11" fmla="*/ 101 h 101"/>
                <a:gd name="T12" fmla="*/ 52 w 104"/>
                <a:gd name="T13" fmla="*/ 81 h 101"/>
                <a:gd name="T14" fmla="*/ 74 w 104"/>
                <a:gd name="T15" fmla="*/ 101 h 101"/>
                <a:gd name="T16" fmla="*/ 73 w 104"/>
                <a:gd name="T17" fmla="*/ 69 h 101"/>
                <a:gd name="T18" fmla="*/ 104 w 104"/>
                <a:gd name="T19" fmla="*/ 67 h 101"/>
                <a:gd name="T20" fmla="*/ 78 w 104"/>
                <a:gd name="T21" fmla="*/ 47 h 101"/>
                <a:gd name="T22" fmla="*/ 93 w 104"/>
                <a:gd name="T23" fmla="*/ 20 h 101"/>
                <a:gd name="T24" fmla="*/ 63 w 104"/>
                <a:gd name="T25" fmla="*/ 29 h 101"/>
                <a:gd name="T26" fmla="*/ 51 w 104"/>
                <a:gd name="T27" fmla="*/ 0 h 101"/>
                <a:gd name="T28" fmla="*/ 39 w 104"/>
                <a:gd name="T29" fmla="*/ 2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4" h="101">
                  <a:moveTo>
                    <a:pt x="39" y="28"/>
                  </a:moveTo>
                  <a:cubicBezTo>
                    <a:pt x="12" y="18"/>
                    <a:pt x="12" y="18"/>
                    <a:pt x="12" y="18"/>
                  </a:cubicBezTo>
                  <a:cubicBezTo>
                    <a:pt x="26" y="46"/>
                    <a:pt x="26" y="46"/>
                    <a:pt x="26" y="46"/>
                  </a:cubicBezTo>
                  <a:cubicBezTo>
                    <a:pt x="0" y="64"/>
                    <a:pt x="0" y="64"/>
                    <a:pt x="0" y="64"/>
                  </a:cubicBezTo>
                  <a:cubicBezTo>
                    <a:pt x="29" y="71"/>
                    <a:pt x="29" y="71"/>
                    <a:pt x="29" y="71"/>
                  </a:cubicBezTo>
                  <a:cubicBezTo>
                    <a:pt x="27" y="101"/>
                    <a:pt x="27" y="101"/>
                    <a:pt x="27" y="101"/>
                  </a:cubicBezTo>
                  <a:cubicBezTo>
                    <a:pt x="52" y="81"/>
                    <a:pt x="52" y="81"/>
                    <a:pt x="52" y="81"/>
                  </a:cubicBezTo>
                  <a:cubicBezTo>
                    <a:pt x="74" y="101"/>
                    <a:pt x="74" y="101"/>
                    <a:pt x="74" y="101"/>
                  </a:cubicBezTo>
                  <a:cubicBezTo>
                    <a:pt x="73" y="69"/>
                    <a:pt x="73" y="69"/>
                    <a:pt x="73" y="69"/>
                  </a:cubicBezTo>
                  <a:cubicBezTo>
                    <a:pt x="73" y="69"/>
                    <a:pt x="104" y="67"/>
                    <a:pt x="104" y="67"/>
                  </a:cubicBezTo>
                  <a:cubicBezTo>
                    <a:pt x="78" y="47"/>
                    <a:pt x="78" y="47"/>
                    <a:pt x="78" y="47"/>
                  </a:cubicBezTo>
                  <a:cubicBezTo>
                    <a:pt x="93" y="20"/>
                    <a:pt x="93" y="20"/>
                    <a:pt x="93" y="20"/>
                  </a:cubicBezTo>
                  <a:cubicBezTo>
                    <a:pt x="63" y="29"/>
                    <a:pt x="63" y="29"/>
                    <a:pt x="63" y="29"/>
                  </a:cubicBezTo>
                  <a:cubicBezTo>
                    <a:pt x="51" y="0"/>
                    <a:pt x="51" y="0"/>
                    <a:pt x="51" y="0"/>
                  </a:cubicBezTo>
                  <a:lnTo>
                    <a:pt x="39" y="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71" name="Freeform 41">
              <a:extLst>
                <a:ext uri="{FF2B5EF4-FFF2-40B4-BE49-F238E27FC236}">
                  <a16:creationId xmlns:a16="http://schemas.microsoft.com/office/drawing/2014/main" id="{EFF0C211-5D10-47DF-974A-A4AD21C5DCCB}"/>
                </a:ext>
              </a:extLst>
            </p:cNvPr>
            <p:cNvSpPr>
              <a:spLocks/>
            </p:cNvSpPr>
            <p:nvPr userDrawn="1"/>
          </p:nvSpPr>
          <p:spPr bwMode="auto">
            <a:xfrm>
              <a:off x="3668" y="1778"/>
              <a:ext cx="70" cy="69"/>
            </a:xfrm>
            <a:custGeom>
              <a:avLst/>
              <a:gdLst>
                <a:gd name="T0" fmla="*/ 26 w 70"/>
                <a:gd name="T1" fmla="*/ 19 h 69"/>
                <a:gd name="T2" fmla="*/ 8 w 70"/>
                <a:gd name="T3" fmla="*/ 13 h 69"/>
                <a:gd name="T4" fmla="*/ 17 w 70"/>
                <a:gd name="T5" fmla="*/ 31 h 69"/>
                <a:gd name="T6" fmla="*/ 0 w 70"/>
                <a:gd name="T7" fmla="*/ 43 h 69"/>
                <a:gd name="T8" fmla="*/ 20 w 70"/>
                <a:gd name="T9" fmla="*/ 48 h 69"/>
                <a:gd name="T10" fmla="*/ 18 w 70"/>
                <a:gd name="T11" fmla="*/ 69 h 69"/>
                <a:gd name="T12" fmla="*/ 34 w 70"/>
                <a:gd name="T13" fmla="*/ 55 h 69"/>
                <a:gd name="T14" fmla="*/ 51 w 70"/>
                <a:gd name="T15" fmla="*/ 69 h 69"/>
                <a:gd name="T16" fmla="*/ 49 w 70"/>
                <a:gd name="T17" fmla="*/ 47 h 69"/>
                <a:gd name="T18" fmla="*/ 70 w 70"/>
                <a:gd name="T19" fmla="*/ 45 h 69"/>
                <a:gd name="T20" fmla="*/ 53 w 70"/>
                <a:gd name="T21" fmla="*/ 32 h 69"/>
                <a:gd name="T22" fmla="*/ 63 w 70"/>
                <a:gd name="T23" fmla="*/ 13 h 69"/>
                <a:gd name="T24" fmla="*/ 43 w 70"/>
                <a:gd name="T25" fmla="*/ 19 h 69"/>
                <a:gd name="T26" fmla="*/ 34 w 70"/>
                <a:gd name="T27" fmla="*/ 0 h 69"/>
                <a:gd name="T28" fmla="*/ 26 w 70"/>
                <a:gd name="T29" fmla="*/ 1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 h="69">
                  <a:moveTo>
                    <a:pt x="26" y="19"/>
                  </a:moveTo>
                  <a:lnTo>
                    <a:pt x="8" y="13"/>
                  </a:lnTo>
                  <a:lnTo>
                    <a:pt x="17" y="31"/>
                  </a:lnTo>
                  <a:lnTo>
                    <a:pt x="0" y="43"/>
                  </a:lnTo>
                  <a:lnTo>
                    <a:pt x="20" y="48"/>
                  </a:lnTo>
                  <a:lnTo>
                    <a:pt x="18" y="69"/>
                  </a:lnTo>
                  <a:lnTo>
                    <a:pt x="34" y="55"/>
                  </a:lnTo>
                  <a:lnTo>
                    <a:pt x="51" y="69"/>
                  </a:lnTo>
                  <a:lnTo>
                    <a:pt x="49" y="47"/>
                  </a:lnTo>
                  <a:lnTo>
                    <a:pt x="70" y="45"/>
                  </a:lnTo>
                  <a:lnTo>
                    <a:pt x="53" y="32"/>
                  </a:lnTo>
                  <a:lnTo>
                    <a:pt x="63" y="13"/>
                  </a:lnTo>
                  <a:lnTo>
                    <a:pt x="43" y="19"/>
                  </a:lnTo>
                  <a:lnTo>
                    <a:pt x="34" y="0"/>
                  </a:lnTo>
                  <a:lnTo>
                    <a:pt x="26"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72" name="Freeform 42">
              <a:extLst>
                <a:ext uri="{FF2B5EF4-FFF2-40B4-BE49-F238E27FC236}">
                  <a16:creationId xmlns:a16="http://schemas.microsoft.com/office/drawing/2014/main" id="{04AED5B5-2D67-4755-A04D-C8B2E7D9BF30}"/>
                </a:ext>
              </a:extLst>
            </p:cNvPr>
            <p:cNvSpPr>
              <a:spLocks/>
            </p:cNvSpPr>
            <p:nvPr userDrawn="1"/>
          </p:nvSpPr>
          <p:spPr bwMode="auto">
            <a:xfrm>
              <a:off x="3524" y="1902"/>
              <a:ext cx="71" cy="69"/>
            </a:xfrm>
            <a:custGeom>
              <a:avLst/>
              <a:gdLst>
                <a:gd name="T0" fmla="*/ 51 w 104"/>
                <a:gd name="T1" fmla="*/ 0 h 101"/>
                <a:gd name="T2" fmla="*/ 62 w 104"/>
                <a:gd name="T3" fmla="*/ 28 h 101"/>
                <a:gd name="T4" fmla="*/ 93 w 104"/>
                <a:gd name="T5" fmla="*/ 20 h 101"/>
                <a:gd name="T6" fmla="*/ 78 w 104"/>
                <a:gd name="T7" fmla="*/ 46 h 101"/>
                <a:gd name="T8" fmla="*/ 104 w 104"/>
                <a:gd name="T9" fmla="*/ 66 h 101"/>
                <a:gd name="T10" fmla="*/ 72 w 104"/>
                <a:gd name="T11" fmla="*/ 69 h 101"/>
                <a:gd name="T12" fmla="*/ 74 w 104"/>
                <a:gd name="T13" fmla="*/ 101 h 101"/>
                <a:gd name="T14" fmla="*/ 51 w 104"/>
                <a:gd name="T15" fmla="*/ 80 h 101"/>
                <a:gd name="T16" fmla="*/ 27 w 104"/>
                <a:gd name="T17" fmla="*/ 101 h 101"/>
                <a:gd name="T18" fmla="*/ 29 w 104"/>
                <a:gd name="T19" fmla="*/ 70 h 101"/>
                <a:gd name="T20" fmla="*/ 0 w 104"/>
                <a:gd name="T21" fmla="*/ 64 h 101"/>
                <a:gd name="T22" fmla="*/ 26 w 104"/>
                <a:gd name="T23" fmla="*/ 45 h 101"/>
                <a:gd name="T24" fmla="*/ 11 w 104"/>
                <a:gd name="T25" fmla="*/ 19 h 101"/>
                <a:gd name="T26" fmla="*/ 39 w 104"/>
                <a:gd name="T27" fmla="*/ 28 h 101"/>
                <a:gd name="T28" fmla="*/ 51 w 104"/>
                <a:gd name="T29"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4" h="101">
                  <a:moveTo>
                    <a:pt x="51" y="0"/>
                  </a:moveTo>
                  <a:cubicBezTo>
                    <a:pt x="62" y="28"/>
                    <a:pt x="62" y="28"/>
                    <a:pt x="62" y="28"/>
                  </a:cubicBezTo>
                  <a:cubicBezTo>
                    <a:pt x="93" y="20"/>
                    <a:pt x="93" y="20"/>
                    <a:pt x="93" y="20"/>
                  </a:cubicBezTo>
                  <a:cubicBezTo>
                    <a:pt x="78" y="46"/>
                    <a:pt x="78" y="46"/>
                    <a:pt x="78" y="46"/>
                  </a:cubicBezTo>
                  <a:cubicBezTo>
                    <a:pt x="104" y="66"/>
                    <a:pt x="104" y="66"/>
                    <a:pt x="104" y="66"/>
                  </a:cubicBezTo>
                  <a:cubicBezTo>
                    <a:pt x="104" y="66"/>
                    <a:pt x="72" y="69"/>
                    <a:pt x="72" y="69"/>
                  </a:cubicBezTo>
                  <a:cubicBezTo>
                    <a:pt x="74" y="101"/>
                    <a:pt x="74" y="101"/>
                    <a:pt x="74" y="101"/>
                  </a:cubicBezTo>
                  <a:cubicBezTo>
                    <a:pt x="51" y="80"/>
                    <a:pt x="51" y="80"/>
                    <a:pt x="51" y="80"/>
                  </a:cubicBezTo>
                  <a:cubicBezTo>
                    <a:pt x="27" y="101"/>
                    <a:pt x="27" y="101"/>
                    <a:pt x="27" y="101"/>
                  </a:cubicBezTo>
                  <a:cubicBezTo>
                    <a:pt x="29" y="70"/>
                    <a:pt x="29" y="70"/>
                    <a:pt x="29" y="70"/>
                  </a:cubicBezTo>
                  <a:cubicBezTo>
                    <a:pt x="0" y="64"/>
                    <a:pt x="0" y="64"/>
                    <a:pt x="0" y="64"/>
                  </a:cubicBezTo>
                  <a:cubicBezTo>
                    <a:pt x="26" y="45"/>
                    <a:pt x="26" y="45"/>
                    <a:pt x="26" y="45"/>
                  </a:cubicBezTo>
                  <a:cubicBezTo>
                    <a:pt x="11" y="19"/>
                    <a:pt x="11" y="19"/>
                    <a:pt x="11" y="19"/>
                  </a:cubicBezTo>
                  <a:cubicBezTo>
                    <a:pt x="39" y="28"/>
                    <a:pt x="39" y="28"/>
                    <a:pt x="39" y="28"/>
                  </a:cubicBezTo>
                  <a:lnTo>
                    <a:pt x="5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73" name="Freeform 43">
              <a:extLst>
                <a:ext uri="{FF2B5EF4-FFF2-40B4-BE49-F238E27FC236}">
                  <a16:creationId xmlns:a16="http://schemas.microsoft.com/office/drawing/2014/main" id="{9B4E303C-6126-4141-BD8E-481DF95E82DB}"/>
                </a:ext>
              </a:extLst>
            </p:cNvPr>
            <p:cNvSpPr>
              <a:spLocks/>
            </p:cNvSpPr>
            <p:nvPr userDrawn="1"/>
          </p:nvSpPr>
          <p:spPr bwMode="auto">
            <a:xfrm>
              <a:off x="3677" y="1911"/>
              <a:ext cx="50" cy="48"/>
            </a:xfrm>
            <a:custGeom>
              <a:avLst/>
              <a:gdLst>
                <a:gd name="T0" fmla="*/ 25 w 50"/>
                <a:gd name="T1" fmla="*/ 0 h 48"/>
                <a:gd name="T2" fmla="*/ 32 w 50"/>
                <a:gd name="T3" fmla="*/ 18 h 48"/>
                <a:gd name="T4" fmla="*/ 50 w 50"/>
                <a:gd name="T5" fmla="*/ 18 h 48"/>
                <a:gd name="T6" fmla="*/ 35 w 50"/>
                <a:gd name="T7" fmla="*/ 30 h 48"/>
                <a:gd name="T8" fmla="*/ 40 w 50"/>
                <a:gd name="T9" fmla="*/ 48 h 48"/>
                <a:gd name="T10" fmla="*/ 25 w 50"/>
                <a:gd name="T11" fmla="*/ 37 h 48"/>
                <a:gd name="T12" fmla="*/ 10 w 50"/>
                <a:gd name="T13" fmla="*/ 48 h 48"/>
                <a:gd name="T14" fmla="*/ 15 w 50"/>
                <a:gd name="T15" fmla="*/ 30 h 48"/>
                <a:gd name="T16" fmla="*/ 0 w 50"/>
                <a:gd name="T17" fmla="*/ 18 h 48"/>
                <a:gd name="T18" fmla="*/ 19 w 50"/>
                <a:gd name="T19" fmla="*/ 18 h 48"/>
                <a:gd name="T20" fmla="*/ 25 w 50"/>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 h="48">
                  <a:moveTo>
                    <a:pt x="25" y="0"/>
                  </a:moveTo>
                  <a:lnTo>
                    <a:pt x="32" y="18"/>
                  </a:lnTo>
                  <a:lnTo>
                    <a:pt x="50" y="18"/>
                  </a:lnTo>
                  <a:lnTo>
                    <a:pt x="35" y="30"/>
                  </a:lnTo>
                  <a:lnTo>
                    <a:pt x="40" y="48"/>
                  </a:lnTo>
                  <a:lnTo>
                    <a:pt x="25" y="37"/>
                  </a:lnTo>
                  <a:lnTo>
                    <a:pt x="10" y="48"/>
                  </a:lnTo>
                  <a:lnTo>
                    <a:pt x="15" y="30"/>
                  </a:lnTo>
                  <a:lnTo>
                    <a:pt x="0" y="18"/>
                  </a:lnTo>
                  <a:lnTo>
                    <a:pt x="19" y="18"/>
                  </a:lnTo>
                  <a:lnTo>
                    <a:pt x="2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74" name="Freeform 44">
              <a:extLst>
                <a:ext uri="{FF2B5EF4-FFF2-40B4-BE49-F238E27FC236}">
                  <a16:creationId xmlns:a16="http://schemas.microsoft.com/office/drawing/2014/main" id="{C715DB69-1A15-4523-9BC8-241609E0F72E}"/>
                </a:ext>
              </a:extLst>
            </p:cNvPr>
            <p:cNvSpPr>
              <a:spLocks/>
            </p:cNvSpPr>
            <p:nvPr userDrawn="1"/>
          </p:nvSpPr>
          <p:spPr bwMode="auto">
            <a:xfrm>
              <a:off x="3667" y="2037"/>
              <a:ext cx="71" cy="69"/>
            </a:xfrm>
            <a:custGeom>
              <a:avLst/>
              <a:gdLst>
                <a:gd name="T0" fmla="*/ 27 w 71"/>
                <a:gd name="T1" fmla="*/ 19 h 69"/>
                <a:gd name="T2" fmla="*/ 8 w 71"/>
                <a:gd name="T3" fmla="*/ 13 h 69"/>
                <a:gd name="T4" fmla="*/ 18 w 71"/>
                <a:gd name="T5" fmla="*/ 31 h 69"/>
                <a:gd name="T6" fmla="*/ 0 w 71"/>
                <a:gd name="T7" fmla="*/ 43 h 69"/>
                <a:gd name="T8" fmla="*/ 20 w 71"/>
                <a:gd name="T9" fmla="*/ 48 h 69"/>
                <a:gd name="T10" fmla="*/ 18 w 71"/>
                <a:gd name="T11" fmla="*/ 69 h 69"/>
                <a:gd name="T12" fmla="*/ 35 w 71"/>
                <a:gd name="T13" fmla="*/ 55 h 69"/>
                <a:gd name="T14" fmla="*/ 50 w 71"/>
                <a:gd name="T15" fmla="*/ 69 h 69"/>
                <a:gd name="T16" fmla="*/ 49 w 71"/>
                <a:gd name="T17" fmla="*/ 48 h 69"/>
                <a:gd name="T18" fmla="*/ 71 w 71"/>
                <a:gd name="T19" fmla="*/ 45 h 69"/>
                <a:gd name="T20" fmla="*/ 53 w 71"/>
                <a:gd name="T21" fmla="*/ 32 h 69"/>
                <a:gd name="T22" fmla="*/ 63 w 71"/>
                <a:gd name="T23" fmla="*/ 13 h 69"/>
                <a:gd name="T24" fmla="*/ 42 w 71"/>
                <a:gd name="T25" fmla="*/ 19 h 69"/>
                <a:gd name="T26" fmla="*/ 35 w 71"/>
                <a:gd name="T27" fmla="*/ 0 h 69"/>
                <a:gd name="T28" fmla="*/ 27 w 71"/>
                <a:gd name="T29" fmla="*/ 1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69">
                  <a:moveTo>
                    <a:pt x="27" y="19"/>
                  </a:moveTo>
                  <a:lnTo>
                    <a:pt x="8" y="13"/>
                  </a:lnTo>
                  <a:lnTo>
                    <a:pt x="18" y="31"/>
                  </a:lnTo>
                  <a:lnTo>
                    <a:pt x="0" y="43"/>
                  </a:lnTo>
                  <a:lnTo>
                    <a:pt x="20" y="48"/>
                  </a:lnTo>
                  <a:lnTo>
                    <a:pt x="18" y="69"/>
                  </a:lnTo>
                  <a:lnTo>
                    <a:pt x="35" y="55"/>
                  </a:lnTo>
                  <a:lnTo>
                    <a:pt x="50" y="69"/>
                  </a:lnTo>
                  <a:lnTo>
                    <a:pt x="49" y="48"/>
                  </a:lnTo>
                  <a:lnTo>
                    <a:pt x="71" y="45"/>
                  </a:lnTo>
                  <a:lnTo>
                    <a:pt x="53" y="32"/>
                  </a:lnTo>
                  <a:lnTo>
                    <a:pt x="63" y="13"/>
                  </a:lnTo>
                  <a:lnTo>
                    <a:pt x="42" y="19"/>
                  </a:lnTo>
                  <a:lnTo>
                    <a:pt x="35" y="0"/>
                  </a:lnTo>
                  <a:lnTo>
                    <a:pt x="27"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75" name="Freeform 45">
              <a:extLst>
                <a:ext uri="{FF2B5EF4-FFF2-40B4-BE49-F238E27FC236}">
                  <a16:creationId xmlns:a16="http://schemas.microsoft.com/office/drawing/2014/main" id="{30CFD044-8BA0-4B49-8F46-6CF46E04774C}"/>
                </a:ext>
              </a:extLst>
            </p:cNvPr>
            <p:cNvSpPr>
              <a:spLocks/>
            </p:cNvSpPr>
            <p:nvPr userDrawn="1"/>
          </p:nvSpPr>
          <p:spPr bwMode="auto">
            <a:xfrm>
              <a:off x="3639" y="1671"/>
              <a:ext cx="20" cy="12"/>
            </a:xfrm>
            <a:custGeom>
              <a:avLst/>
              <a:gdLst>
                <a:gd name="T0" fmla="*/ 28 w 30"/>
                <a:gd name="T1" fmla="*/ 0 h 18"/>
                <a:gd name="T2" fmla="*/ 0 w 30"/>
                <a:gd name="T3" fmla="*/ 18 h 18"/>
                <a:gd name="T4" fmla="*/ 29 w 30"/>
                <a:gd name="T5" fmla="*/ 9 h 18"/>
                <a:gd name="T6" fmla="*/ 28 w 30"/>
                <a:gd name="T7" fmla="*/ 0 h 18"/>
              </a:gdLst>
              <a:ahLst/>
              <a:cxnLst>
                <a:cxn ang="0">
                  <a:pos x="T0" y="T1"/>
                </a:cxn>
                <a:cxn ang="0">
                  <a:pos x="T2" y="T3"/>
                </a:cxn>
                <a:cxn ang="0">
                  <a:pos x="T4" y="T5"/>
                </a:cxn>
                <a:cxn ang="0">
                  <a:pos x="T6" y="T7"/>
                </a:cxn>
              </a:cxnLst>
              <a:rect l="0" t="0" r="r" b="b"/>
              <a:pathLst>
                <a:path w="30" h="18">
                  <a:moveTo>
                    <a:pt x="28" y="0"/>
                  </a:moveTo>
                  <a:cubicBezTo>
                    <a:pt x="19" y="0"/>
                    <a:pt x="5" y="13"/>
                    <a:pt x="0" y="18"/>
                  </a:cubicBezTo>
                  <a:cubicBezTo>
                    <a:pt x="18" y="11"/>
                    <a:pt x="25" y="15"/>
                    <a:pt x="29" y="9"/>
                  </a:cubicBezTo>
                  <a:cubicBezTo>
                    <a:pt x="30" y="6"/>
                    <a:pt x="30" y="2"/>
                    <a:pt x="2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76" name="Freeform 46">
              <a:extLst>
                <a:ext uri="{FF2B5EF4-FFF2-40B4-BE49-F238E27FC236}">
                  <a16:creationId xmlns:a16="http://schemas.microsoft.com/office/drawing/2014/main" id="{D0535F04-7016-48AE-B2AD-1D5F985BD156}"/>
                </a:ext>
              </a:extLst>
            </p:cNvPr>
            <p:cNvSpPr>
              <a:spLocks/>
            </p:cNvSpPr>
            <p:nvPr userDrawn="1"/>
          </p:nvSpPr>
          <p:spPr bwMode="auto">
            <a:xfrm>
              <a:off x="3664" y="1674"/>
              <a:ext cx="12" cy="20"/>
            </a:xfrm>
            <a:custGeom>
              <a:avLst/>
              <a:gdLst>
                <a:gd name="T0" fmla="*/ 2 w 18"/>
                <a:gd name="T1" fmla="*/ 0 h 29"/>
                <a:gd name="T2" fmla="*/ 17 w 18"/>
                <a:gd name="T3" fmla="*/ 29 h 29"/>
                <a:gd name="T4" fmla="*/ 18 w 18"/>
                <a:gd name="T5" fmla="*/ 20 h 29"/>
                <a:gd name="T6" fmla="*/ 2 w 18"/>
                <a:gd name="T7" fmla="*/ 0 h 29"/>
              </a:gdLst>
              <a:ahLst/>
              <a:cxnLst>
                <a:cxn ang="0">
                  <a:pos x="T0" y="T1"/>
                </a:cxn>
                <a:cxn ang="0">
                  <a:pos x="T2" y="T3"/>
                </a:cxn>
                <a:cxn ang="0">
                  <a:pos x="T4" y="T5"/>
                </a:cxn>
                <a:cxn ang="0">
                  <a:pos x="T6" y="T7"/>
                </a:cxn>
              </a:cxnLst>
              <a:rect l="0" t="0" r="r" b="b"/>
              <a:pathLst>
                <a:path w="18" h="29">
                  <a:moveTo>
                    <a:pt x="2" y="0"/>
                  </a:moveTo>
                  <a:cubicBezTo>
                    <a:pt x="0" y="12"/>
                    <a:pt x="8" y="23"/>
                    <a:pt x="17" y="29"/>
                  </a:cubicBezTo>
                  <a:cubicBezTo>
                    <a:pt x="18" y="20"/>
                    <a:pt x="18" y="20"/>
                    <a:pt x="18" y="20"/>
                  </a:cubicBezTo>
                  <a:cubicBezTo>
                    <a:pt x="17" y="12"/>
                    <a:pt x="9" y="4"/>
                    <a:pt x="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77" name="Freeform 47">
              <a:extLst>
                <a:ext uri="{FF2B5EF4-FFF2-40B4-BE49-F238E27FC236}">
                  <a16:creationId xmlns:a16="http://schemas.microsoft.com/office/drawing/2014/main" id="{915B7E9C-CA44-4FC9-B5F5-E68A95D8B7BB}"/>
                </a:ext>
              </a:extLst>
            </p:cNvPr>
            <p:cNvSpPr>
              <a:spLocks/>
            </p:cNvSpPr>
            <p:nvPr userDrawn="1"/>
          </p:nvSpPr>
          <p:spPr bwMode="auto">
            <a:xfrm>
              <a:off x="3659" y="1689"/>
              <a:ext cx="14" cy="21"/>
            </a:xfrm>
            <a:custGeom>
              <a:avLst/>
              <a:gdLst>
                <a:gd name="T0" fmla="*/ 4 w 21"/>
                <a:gd name="T1" fmla="*/ 0 h 30"/>
                <a:gd name="T2" fmla="*/ 1 w 21"/>
                <a:gd name="T3" fmla="*/ 11 h 30"/>
                <a:gd name="T4" fmla="*/ 16 w 21"/>
                <a:gd name="T5" fmla="*/ 30 h 30"/>
                <a:gd name="T6" fmla="*/ 4 w 21"/>
                <a:gd name="T7" fmla="*/ 0 h 30"/>
              </a:gdLst>
              <a:ahLst/>
              <a:cxnLst>
                <a:cxn ang="0">
                  <a:pos x="T0" y="T1"/>
                </a:cxn>
                <a:cxn ang="0">
                  <a:pos x="T2" y="T3"/>
                </a:cxn>
                <a:cxn ang="0">
                  <a:pos x="T4" y="T5"/>
                </a:cxn>
                <a:cxn ang="0">
                  <a:pos x="T6" y="T7"/>
                </a:cxn>
              </a:cxnLst>
              <a:rect l="0" t="0" r="r" b="b"/>
              <a:pathLst>
                <a:path w="21" h="30">
                  <a:moveTo>
                    <a:pt x="4" y="0"/>
                  </a:moveTo>
                  <a:cubicBezTo>
                    <a:pt x="3" y="3"/>
                    <a:pt x="0" y="8"/>
                    <a:pt x="1" y="11"/>
                  </a:cubicBezTo>
                  <a:cubicBezTo>
                    <a:pt x="2" y="18"/>
                    <a:pt x="12" y="20"/>
                    <a:pt x="16" y="30"/>
                  </a:cubicBezTo>
                  <a:cubicBezTo>
                    <a:pt x="21" y="21"/>
                    <a:pt x="14" y="3"/>
                    <a:pt x="4"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78" name="Freeform 48">
              <a:extLst>
                <a:ext uri="{FF2B5EF4-FFF2-40B4-BE49-F238E27FC236}">
                  <a16:creationId xmlns:a16="http://schemas.microsoft.com/office/drawing/2014/main" id="{A2EA4CD8-905E-4664-8D87-C6552A00E208}"/>
                </a:ext>
              </a:extLst>
            </p:cNvPr>
            <p:cNvSpPr>
              <a:spLocks/>
            </p:cNvSpPr>
            <p:nvPr userDrawn="1"/>
          </p:nvSpPr>
          <p:spPr bwMode="auto">
            <a:xfrm>
              <a:off x="3649" y="1702"/>
              <a:ext cx="15" cy="24"/>
            </a:xfrm>
            <a:custGeom>
              <a:avLst/>
              <a:gdLst>
                <a:gd name="T0" fmla="*/ 12 w 22"/>
                <a:gd name="T1" fmla="*/ 0 h 35"/>
                <a:gd name="T2" fmla="*/ 7 w 22"/>
                <a:gd name="T3" fmla="*/ 8 h 35"/>
                <a:gd name="T4" fmla="*/ 13 w 22"/>
                <a:gd name="T5" fmla="*/ 35 h 35"/>
                <a:gd name="T6" fmla="*/ 19 w 22"/>
                <a:gd name="T7" fmla="*/ 11 h 35"/>
                <a:gd name="T8" fmla="*/ 12 w 22"/>
                <a:gd name="T9" fmla="*/ 0 h 35"/>
              </a:gdLst>
              <a:ahLst/>
              <a:cxnLst>
                <a:cxn ang="0">
                  <a:pos x="T0" y="T1"/>
                </a:cxn>
                <a:cxn ang="0">
                  <a:pos x="T2" y="T3"/>
                </a:cxn>
                <a:cxn ang="0">
                  <a:pos x="T4" y="T5"/>
                </a:cxn>
                <a:cxn ang="0">
                  <a:pos x="T6" y="T7"/>
                </a:cxn>
                <a:cxn ang="0">
                  <a:pos x="T8" y="T9"/>
                </a:cxn>
              </a:cxnLst>
              <a:rect l="0" t="0" r="r" b="b"/>
              <a:pathLst>
                <a:path w="22" h="35">
                  <a:moveTo>
                    <a:pt x="12" y="0"/>
                  </a:moveTo>
                  <a:cubicBezTo>
                    <a:pt x="7" y="8"/>
                    <a:pt x="7" y="8"/>
                    <a:pt x="7" y="8"/>
                  </a:cubicBezTo>
                  <a:cubicBezTo>
                    <a:pt x="0" y="19"/>
                    <a:pt x="13" y="28"/>
                    <a:pt x="13" y="35"/>
                  </a:cubicBezTo>
                  <a:cubicBezTo>
                    <a:pt x="17" y="31"/>
                    <a:pt x="22" y="19"/>
                    <a:pt x="19" y="11"/>
                  </a:cubicBezTo>
                  <a:cubicBezTo>
                    <a:pt x="18" y="7"/>
                    <a:pt x="16" y="3"/>
                    <a:pt x="1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79" name="Freeform 49">
              <a:extLst>
                <a:ext uri="{FF2B5EF4-FFF2-40B4-BE49-F238E27FC236}">
                  <a16:creationId xmlns:a16="http://schemas.microsoft.com/office/drawing/2014/main" id="{38ADEC8B-DC21-45BF-B053-9704A696DC40}"/>
                </a:ext>
              </a:extLst>
            </p:cNvPr>
            <p:cNvSpPr>
              <a:spLocks/>
            </p:cNvSpPr>
            <p:nvPr userDrawn="1"/>
          </p:nvSpPr>
          <p:spPr bwMode="auto">
            <a:xfrm>
              <a:off x="3622" y="1701"/>
              <a:ext cx="27" cy="11"/>
            </a:xfrm>
            <a:custGeom>
              <a:avLst/>
              <a:gdLst>
                <a:gd name="T0" fmla="*/ 23 w 39"/>
                <a:gd name="T1" fmla="*/ 3 h 16"/>
                <a:gd name="T2" fmla="*/ 0 w 39"/>
                <a:gd name="T3" fmla="*/ 12 h 16"/>
                <a:gd name="T4" fmla="*/ 21 w 39"/>
                <a:gd name="T5" fmla="*/ 16 h 16"/>
                <a:gd name="T6" fmla="*/ 39 w 39"/>
                <a:gd name="T7" fmla="*/ 0 h 16"/>
                <a:gd name="T8" fmla="*/ 23 w 39"/>
                <a:gd name="T9" fmla="*/ 3 h 16"/>
              </a:gdLst>
              <a:ahLst/>
              <a:cxnLst>
                <a:cxn ang="0">
                  <a:pos x="T0" y="T1"/>
                </a:cxn>
                <a:cxn ang="0">
                  <a:pos x="T2" y="T3"/>
                </a:cxn>
                <a:cxn ang="0">
                  <a:pos x="T4" y="T5"/>
                </a:cxn>
                <a:cxn ang="0">
                  <a:pos x="T6" y="T7"/>
                </a:cxn>
                <a:cxn ang="0">
                  <a:pos x="T8" y="T9"/>
                </a:cxn>
              </a:cxnLst>
              <a:rect l="0" t="0" r="r" b="b"/>
              <a:pathLst>
                <a:path w="39" h="16">
                  <a:moveTo>
                    <a:pt x="23" y="3"/>
                  </a:moveTo>
                  <a:cubicBezTo>
                    <a:pt x="18" y="5"/>
                    <a:pt x="6" y="13"/>
                    <a:pt x="0" y="12"/>
                  </a:cubicBezTo>
                  <a:cubicBezTo>
                    <a:pt x="3" y="16"/>
                    <a:pt x="16" y="15"/>
                    <a:pt x="21" y="16"/>
                  </a:cubicBezTo>
                  <a:cubicBezTo>
                    <a:pt x="29" y="16"/>
                    <a:pt x="35" y="7"/>
                    <a:pt x="39" y="0"/>
                  </a:cubicBezTo>
                  <a:lnTo>
                    <a:pt x="23"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80" name="Freeform 50">
              <a:extLst>
                <a:ext uri="{FF2B5EF4-FFF2-40B4-BE49-F238E27FC236}">
                  <a16:creationId xmlns:a16="http://schemas.microsoft.com/office/drawing/2014/main" id="{0C84EF33-43EC-4714-A146-9ECBD8769359}"/>
                </a:ext>
              </a:extLst>
            </p:cNvPr>
            <p:cNvSpPr>
              <a:spLocks/>
            </p:cNvSpPr>
            <p:nvPr userDrawn="1"/>
          </p:nvSpPr>
          <p:spPr bwMode="auto">
            <a:xfrm>
              <a:off x="3634" y="1717"/>
              <a:ext cx="16" cy="23"/>
            </a:xfrm>
            <a:custGeom>
              <a:avLst/>
              <a:gdLst>
                <a:gd name="T0" fmla="*/ 19 w 23"/>
                <a:gd name="T1" fmla="*/ 0 h 34"/>
                <a:gd name="T2" fmla="*/ 0 w 23"/>
                <a:gd name="T3" fmla="*/ 34 h 34"/>
                <a:gd name="T4" fmla="*/ 19 w 23"/>
                <a:gd name="T5" fmla="*/ 21 h 34"/>
                <a:gd name="T6" fmla="*/ 19 w 23"/>
                <a:gd name="T7" fmla="*/ 0 h 34"/>
              </a:gdLst>
              <a:ahLst/>
              <a:cxnLst>
                <a:cxn ang="0">
                  <a:pos x="T0" y="T1"/>
                </a:cxn>
                <a:cxn ang="0">
                  <a:pos x="T2" y="T3"/>
                </a:cxn>
                <a:cxn ang="0">
                  <a:pos x="T4" y="T5"/>
                </a:cxn>
                <a:cxn ang="0">
                  <a:pos x="T6" y="T7"/>
                </a:cxn>
              </a:cxnLst>
              <a:rect l="0" t="0" r="r" b="b"/>
              <a:pathLst>
                <a:path w="23" h="34">
                  <a:moveTo>
                    <a:pt x="19" y="0"/>
                  </a:moveTo>
                  <a:cubicBezTo>
                    <a:pt x="3" y="4"/>
                    <a:pt x="13" y="23"/>
                    <a:pt x="0" y="34"/>
                  </a:cubicBezTo>
                  <a:cubicBezTo>
                    <a:pt x="9" y="32"/>
                    <a:pt x="13" y="32"/>
                    <a:pt x="19" y="21"/>
                  </a:cubicBezTo>
                  <a:cubicBezTo>
                    <a:pt x="22" y="15"/>
                    <a:pt x="23" y="5"/>
                    <a:pt x="1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81" name="Freeform 51">
              <a:extLst>
                <a:ext uri="{FF2B5EF4-FFF2-40B4-BE49-F238E27FC236}">
                  <a16:creationId xmlns:a16="http://schemas.microsoft.com/office/drawing/2014/main" id="{45197129-06CE-4542-847D-60EB4B46CFE2}"/>
                </a:ext>
              </a:extLst>
            </p:cNvPr>
            <p:cNvSpPr>
              <a:spLocks/>
            </p:cNvSpPr>
            <p:nvPr userDrawn="1"/>
          </p:nvSpPr>
          <p:spPr bwMode="auto">
            <a:xfrm>
              <a:off x="3559" y="1682"/>
              <a:ext cx="18" cy="26"/>
            </a:xfrm>
            <a:custGeom>
              <a:avLst/>
              <a:gdLst>
                <a:gd name="T0" fmla="*/ 3 w 26"/>
                <a:gd name="T1" fmla="*/ 16 h 39"/>
                <a:gd name="T2" fmla="*/ 9 w 26"/>
                <a:gd name="T3" fmla="*/ 39 h 39"/>
                <a:gd name="T4" fmla="*/ 17 w 26"/>
                <a:gd name="T5" fmla="*/ 0 h 39"/>
                <a:gd name="T6" fmla="*/ 3 w 26"/>
                <a:gd name="T7" fmla="*/ 16 h 39"/>
              </a:gdLst>
              <a:ahLst/>
              <a:cxnLst>
                <a:cxn ang="0">
                  <a:pos x="T0" y="T1"/>
                </a:cxn>
                <a:cxn ang="0">
                  <a:pos x="T2" y="T3"/>
                </a:cxn>
                <a:cxn ang="0">
                  <a:pos x="T4" y="T5"/>
                </a:cxn>
                <a:cxn ang="0">
                  <a:pos x="T6" y="T7"/>
                </a:cxn>
              </a:cxnLst>
              <a:rect l="0" t="0" r="r" b="b"/>
              <a:pathLst>
                <a:path w="26" h="39">
                  <a:moveTo>
                    <a:pt x="3" y="16"/>
                  </a:moveTo>
                  <a:cubicBezTo>
                    <a:pt x="0" y="28"/>
                    <a:pt x="3" y="31"/>
                    <a:pt x="9" y="39"/>
                  </a:cubicBezTo>
                  <a:cubicBezTo>
                    <a:pt x="6" y="21"/>
                    <a:pt x="26" y="14"/>
                    <a:pt x="17" y="0"/>
                  </a:cubicBezTo>
                  <a:cubicBezTo>
                    <a:pt x="10" y="2"/>
                    <a:pt x="5" y="10"/>
                    <a:pt x="3" y="1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82" name="Freeform 52">
              <a:extLst>
                <a:ext uri="{FF2B5EF4-FFF2-40B4-BE49-F238E27FC236}">
                  <a16:creationId xmlns:a16="http://schemas.microsoft.com/office/drawing/2014/main" id="{49724149-D986-4562-81EA-4450338111F1}"/>
                </a:ext>
              </a:extLst>
            </p:cNvPr>
            <p:cNvSpPr>
              <a:spLocks/>
            </p:cNvSpPr>
            <p:nvPr userDrawn="1"/>
          </p:nvSpPr>
          <p:spPr bwMode="auto">
            <a:xfrm>
              <a:off x="3608" y="1714"/>
              <a:ext cx="27" cy="14"/>
            </a:xfrm>
            <a:custGeom>
              <a:avLst/>
              <a:gdLst>
                <a:gd name="T0" fmla="*/ 0 w 40"/>
                <a:gd name="T1" fmla="*/ 17 h 21"/>
                <a:gd name="T2" fmla="*/ 23 w 40"/>
                <a:gd name="T3" fmla="*/ 17 h 21"/>
                <a:gd name="T4" fmla="*/ 40 w 40"/>
                <a:gd name="T5" fmla="*/ 7 h 21"/>
                <a:gd name="T6" fmla="*/ 0 w 40"/>
                <a:gd name="T7" fmla="*/ 17 h 21"/>
              </a:gdLst>
              <a:ahLst/>
              <a:cxnLst>
                <a:cxn ang="0">
                  <a:pos x="T0" y="T1"/>
                </a:cxn>
                <a:cxn ang="0">
                  <a:pos x="T2" y="T3"/>
                </a:cxn>
                <a:cxn ang="0">
                  <a:pos x="T4" y="T5"/>
                </a:cxn>
                <a:cxn ang="0">
                  <a:pos x="T6" y="T7"/>
                </a:cxn>
              </a:cxnLst>
              <a:rect l="0" t="0" r="r" b="b"/>
              <a:pathLst>
                <a:path w="40" h="21">
                  <a:moveTo>
                    <a:pt x="0" y="17"/>
                  </a:moveTo>
                  <a:cubicBezTo>
                    <a:pt x="0" y="21"/>
                    <a:pt x="16" y="20"/>
                    <a:pt x="23" y="17"/>
                  </a:cubicBezTo>
                  <a:cubicBezTo>
                    <a:pt x="27" y="16"/>
                    <a:pt x="39" y="11"/>
                    <a:pt x="40" y="7"/>
                  </a:cubicBezTo>
                  <a:cubicBezTo>
                    <a:pt x="12" y="0"/>
                    <a:pt x="22" y="11"/>
                    <a:pt x="0" y="1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83" name="Freeform 53">
              <a:extLst>
                <a:ext uri="{FF2B5EF4-FFF2-40B4-BE49-F238E27FC236}">
                  <a16:creationId xmlns:a16="http://schemas.microsoft.com/office/drawing/2014/main" id="{33DD1268-DBDE-40B0-B3B0-FFBE574C5C54}"/>
                </a:ext>
              </a:extLst>
            </p:cNvPr>
            <p:cNvSpPr>
              <a:spLocks/>
            </p:cNvSpPr>
            <p:nvPr userDrawn="1"/>
          </p:nvSpPr>
          <p:spPr bwMode="auto">
            <a:xfrm>
              <a:off x="3631" y="1685"/>
              <a:ext cx="25" cy="15"/>
            </a:xfrm>
            <a:custGeom>
              <a:avLst/>
              <a:gdLst>
                <a:gd name="T0" fmla="*/ 0 w 37"/>
                <a:gd name="T1" fmla="*/ 18 h 22"/>
                <a:gd name="T2" fmla="*/ 23 w 37"/>
                <a:gd name="T3" fmla="*/ 14 h 22"/>
                <a:gd name="T4" fmla="*/ 37 w 37"/>
                <a:gd name="T5" fmla="*/ 1 h 22"/>
                <a:gd name="T6" fmla="*/ 0 w 37"/>
                <a:gd name="T7" fmla="*/ 18 h 22"/>
              </a:gdLst>
              <a:ahLst/>
              <a:cxnLst>
                <a:cxn ang="0">
                  <a:pos x="T0" y="T1"/>
                </a:cxn>
                <a:cxn ang="0">
                  <a:pos x="T2" y="T3"/>
                </a:cxn>
                <a:cxn ang="0">
                  <a:pos x="T4" y="T5"/>
                </a:cxn>
                <a:cxn ang="0">
                  <a:pos x="T6" y="T7"/>
                </a:cxn>
              </a:cxnLst>
              <a:rect l="0" t="0" r="r" b="b"/>
              <a:pathLst>
                <a:path w="37" h="22">
                  <a:moveTo>
                    <a:pt x="0" y="18"/>
                  </a:moveTo>
                  <a:cubicBezTo>
                    <a:pt x="1" y="22"/>
                    <a:pt x="16" y="18"/>
                    <a:pt x="23" y="14"/>
                  </a:cubicBezTo>
                  <a:cubicBezTo>
                    <a:pt x="26" y="12"/>
                    <a:pt x="37" y="6"/>
                    <a:pt x="37" y="1"/>
                  </a:cubicBezTo>
                  <a:cubicBezTo>
                    <a:pt x="9" y="0"/>
                    <a:pt x="20" y="8"/>
                    <a:pt x="0" y="1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84" name="Freeform 54">
              <a:extLst>
                <a:ext uri="{FF2B5EF4-FFF2-40B4-BE49-F238E27FC236}">
                  <a16:creationId xmlns:a16="http://schemas.microsoft.com/office/drawing/2014/main" id="{59DEFC8A-7E72-434B-89E0-D3DE02631E56}"/>
                </a:ext>
              </a:extLst>
            </p:cNvPr>
            <p:cNvSpPr>
              <a:spLocks/>
            </p:cNvSpPr>
            <p:nvPr userDrawn="1"/>
          </p:nvSpPr>
          <p:spPr bwMode="auto">
            <a:xfrm>
              <a:off x="3542" y="1671"/>
              <a:ext cx="26" cy="18"/>
            </a:xfrm>
            <a:custGeom>
              <a:avLst/>
              <a:gdLst>
                <a:gd name="T0" fmla="*/ 37 w 37"/>
                <a:gd name="T1" fmla="*/ 2 h 27"/>
                <a:gd name="T2" fmla="*/ 19 w 37"/>
                <a:gd name="T3" fmla="*/ 8 h 27"/>
                <a:gd name="T4" fmla="*/ 3 w 37"/>
                <a:gd name="T5" fmla="*/ 25 h 27"/>
                <a:gd name="T6" fmla="*/ 37 w 37"/>
                <a:gd name="T7" fmla="*/ 2 h 27"/>
              </a:gdLst>
              <a:ahLst/>
              <a:cxnLst>
                <a:cxn ang="0">
                  <a:pos x="T0" y="T1"/>
                </a:cxn>
                <a:cxn ang="0">
                  <a:pos x="T2" y="T3"/>
                </a:cxn>
                <a:cxn ang="0">
                  <a:pos x="T4" y="T5"/>
                </a:cxn>
                <a:cxn ang="0">
                  <a:pos x="T6" y="T7"/>
                </a:cxn>
              </a:cxnLst>
              <a:rect l="0" t="0" r="r" b="b"/>
              <a:pathLst>
                <a:path w="37" h="27">
                  <a:moveTo>
                    <a:pt x="37" y="2"/>
                  </a:moveTo>
                  <a:cubicBezTo>
                    <a:pt x="33" y="0"/>
                    <a:pt x="21" y="6"/>
                    <a:pt x="19" y="8"/>
                  </a:cubicBezTo>
                  <a:cubicBezTo>
                    <a:pt x="11" y="11"/>
                    <a:pt x="0" y="22"/>
                    <a:pt x="3" y="25"/>
                  </a:cubicBezTo>
                  <a:cubicBezTo>
                    <a:pt x="22" y="13"/>
                    <a:pt x="23" y="27"/>
                    <a:pt x="37"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85" name="Freeform 55">
              <a:extLst>
                <a:ext uri="{FF2B5EF4-FFF2-40B4-BE49-F238E27FC236}">
                  <a16:creationId xmlns:a16="http://schemas.microsoft.com/office/drawing/2014/main" id="{F637DA00-54E2-444C-A560-F54995B3140B}"/>
                </a:ext>
              </a:extLst>
            </p:cNvPr>
            <p:cNvSpPr>
              <a:spLocks/>
            </p:cNvSpPr>
            <p:nvPr userDrawn="1"/>
          </p:nvSpPr>
          <p:spPr bwMode="auto">
            <a:xfrm>
              <a:off x="3594" y="1635"/>
              <a:ext cx="22" cy="11"/>
            </a:xfrm>
            <a:custGeom>
              <a:avLst/>
              <a:gdLst>
                <a:gd name="T0" fmla="*/ 0 w 32"/>
                <a:gd name="T1" fmla="*/ 5 h 15"/>
                <a:gd name="T2" fmla="*/ 20 w 32"/>
                <a:gd name="T3" fmla="*/ 15 h 15"/>
                <a:gd name="T4" fmla="*/ 32 w 32"/>
                <a:gd name="T5" fmla="*/ 10 h 15"/>
                <a:gd name="T6" fmla="*/ 0 w 32"/>
                <a:gd name="T7" fmla="*/ 5 h 15"/>
              </a:gdLst>
              <a:ahLst/>
              <a:cxnLst>
                <a:cxn ang="0">
                  <a:pos x="T0" y="T1"/>
                </a:cxn>
                <a:cxn ang="0">
                  <a:pos x="T2" y="T3"/>
                </a:cxn>
                <a:cxn ang="0">
                  <a:pos x="T4" y="T5"/>
                </a:cxn>
                <a:cxn ang="0">
                  <a:pos x="T6" y="T7"/>
                </a:cxn>
              </a:cxnLst>
              <a:rect l="0" t="0" r="r" b="b"/>
              <a:pathLst>
                <a:path w="32" h="15">
                  <a:moveTo>
                    <a:pt x="0" y="5"/>
                  </a:moveTo>
                  <a:cubicBezTo>
                    <a:pt x="9" y="8"/>
                    <a:pt x="14" y="14"/>
                    <a:pt x="20" y="15"/>
                  </a:cubicBezTo>
                  <a:cubicBezTo>
                    <a:pt x="28" y="15"/>
                    <a:pt x="30" y="13"/>
                    <a:pt x="32" y="10"/>
                  </a:cubicBezTo>
                  <a:cubicBezTo>
                    <a:pt x="29" y="0"/>
                    <a:pt x="9" y="1"/>
                    <a:pt x="0" y="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86" name="Freeform 56">
              <a:extLst>
                <a:ext uri="{FF2B5EF4-FFF2-40B4-BE49-F238E27FC236}">
                  <a16:creationId xmlns:a16="http://schemas.microsoft.com/office/drawing/2014/main" id="{BFDB6D14-5F2A-43F1-BEF4-71D0E63A43F4}"/>
                </a:ext>
              </a:extLst>
            </p:cNvPr>
            <p:cNvSpPr>
              <a:spLocks/>
            </p:cNvSpPr>
            <p:nvPr userDrawn="1"/>
          </p:nvSpPr>
          <p:spPr bwMode="auto">
            <a:xfrm>
              <a:off x="3614" y="1646"/>
              <a:ext cx="13" cy="22"/>
            </a:xfrm>
            <a:custGeom>
              <a:avLst/>
              <a:gdLst>
                <a:gd name="T0" fmla="*/ 14 w 18"/>
                <a:gd name="T1" fmla="*/ 32 h 32"/>
                <a:gd name="T2" fmla="*/ 16 w 18"/>
                <a:gd name="T3" fmla="*/ 10 h 32"/>
                <a:gd name="T4" fmla="*/ 8 w 18"/>
                <a:gd name="T5" fmla="*/ 0 h 32"/>
                <a:gd name="T6" fmla="*/ 14 w 18"/>
                <a:gd name="T7" fmla="*/ 32 h 32"/>
              </a:gdLst>
              <a:ahLst/>
              <a:cxnLst>
                <a:cxn ang="0">
                  <a:pos x="T0" y="T1"/>
                </a:cxn>
                <a:cxn ang="0">
                  <a:pos x="T2" y="T3"/>
                </a:cxn>
                <a:cxn ang="0">
                  <a:pos x="T4" y="T5"/>
                </a:cxn>
                <a:cxn ang="0">
                  <a:pos x="T6" y="T7"/>
                </a:cxn>
              </a:cxnLst>
              <a:rect l="0" t="0" r="r" b="b"/>
              <a:pathLst>
                <a:path w="18" h="32">
                  <a:moveTo>
                    <a:pt x="14" y="32"/>
                  </a:moveTo>
                  <a:cubicBezTo>
                    <a:pt x="14" y="22"/>
                    <a:pt x="18" y="16"/>
                    <a:pt x="16" y="10"/>
                  </a:cubicBezTo>
                  <a:cubicBezTo>
                    <a:pt x="14" y="2"/>
                    <a:pt x="11" y="1"/>
                    <a:pt x="8" y="0"/>
                  </a:cubicBezTo>
                  <a:cubicBezTo>
                    <a:pt x="0" y="6"/>
                    <a:pt x="7" y="24"/>
                    <a:pt x="14" y="3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87" name="Freeform 57">
              <a:extLst>
                <a:ext uri="{FF2B5EF4-FFF2-40B4-BE49-F238E27FC236}">
                  <a16:creationId xmlns:a16="http://schemas.microsoft.com/office/drawing/2014/main" id="{5AE0B8F0-9F84-4595-9CCC-4CB85326FD87}"/>
                </a:ext>
              </a:extLst>
            </p:cNvPr>
            <p:cNvSpPr>
              <a:spLocks/>
            </p:cNvSpPr>
            <p:nvPr userDrawn="1"/>
          </p:nvSpPr>
          <p:spPr bwMode="auto">
            <a:xfrm>
              <a:off x="3574" y="1643"/>
              <a:ext cx="26" cy="14"/>
            </a:xfrm>
            <a:custGeom>
              <a:avLst/>
              <a:gdLst>
                <a:gd name="T0" fmla="*/ 27 w 38"/>
                <a:gd name="T1" fmla="*/ 2 h 20"/>
                <a:gd name="T2" fmla="*/ 0 w 38"/>
                <a:gd name="T3" fmla="*/ 9 h 20"/>
                <a:gd name="T4" fmla="*/ 30 w 38"/>
                <a:gd name="T5" fmla="*/ 15 h 20"/>
                <a:gd name="T6" fmla="*/ 38 w 38"/>
                <a:gd name="T7" fmla="*/ 11 h 20"/>
                <a:gd name="T8" fmla="*/ 27 w 38"/>
                <a:gd name="T9" fmla="*/ 2 h 20"/>
              </a:gdLst>
              <a:ahLst/>
              <a:cxnLst>
                <a:cxn ang="0">
                  <a:pos x="T0" y="T1"/>
                </a:cxn>
                <a:cxn ang="0">
                  <a:pos x="T2" y="T3"/>
                </a:cxn>
                <a:cxn ang="0">
                  <a:pos x="T4" y="T5"/>
                </a:cxn>
                <a:cxn ang="0">
                  <a:pos x="T6" y="T7"/>
                </a:cxn>
                <a:cxn ang="0">
                  <a:pos x="T8" y="T9"/>
                </a:cxn>
              </a:cxnLst>
              <a:rect l="0" t="0" r="r" b="b"/>
              <a:pathLst>
                <a:path w="38" h="20">
                  <a:moveTo>
                    <a:pt x="27" y="2"/>
                  </a:moveTo>
                  <a:cubicBezTo>
                    <a:pt x="19" y="0"/>
                    <a:pt x="5" y="5"/>
                    <a:pt x="0" y="9"/>
                  </a:cubicBezTo>
                  <a:cubicBezTo>
                    <a:pt x="11" y="8"/>
                    <a:pt x="17" y="20"/>
                    <a:pt x="30" y="15"/>
                  </a:cubicBezTo>
                  <a:cubicBezTo>
                    <a:pt x="38" y="11"/>
                    <a:pt x="38" y="11"/>
                    <a:pt x="38" y="11"/>
                  </a:cubicBezTo>
                  <a:cubicBezTo>
                    <a:pt x="35" y="6"/>
                    <a:pt x="31" y="4"/>
                    <a:pt x="27"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88" name="Freeform 58">
              <a:extLst>
                <a:ext uri="{FF2B5EF4-FFF2-40B4-BE49-F238E27FC236}">
                  <a16:creationId xmlns:a16="http://schemas.microsoft.com/office/drawing/2014/main" id="{D9847DD5-AE1F-4448-A4F2-1CAFB69277C8}"/>
                </a:ext>
              </a:extLst>
            </p:cNvPr>
            <p:cNvSpPr>
              <a:spLocks/>
            </p:cNvSpPr>
            <p:nvPr userDrawn="1"/>
          </p:nvSpPr>
          <p:spPr bwMode="auto">
            <a:xfrm>
              <a:off x="3602" y="1651"/>
              <a:ext cx="14" cy="25"/>
            </a:xfrm>
            <a:custGeom>
              <a:avLst/>
              <a:gdLst>
                <a:gd name="T0" fmla="*/ 2 w 20"/>
                <a:gd name="T1" fmla="*/ 11 h 37"/>
                <a:gd name="T2" fmla="*/ 10 w 20"/>
                <a:gd name="T3" fmla="*/ 37 h 37"/>
                <a:gd name="T4" fmla="*/ 14 w 20"/>
                <a:gd name="T5" fmla="*/ 8 h 37"/>
                <a:gd name="T6" fmla="*/ 10 w 20"/>
                <a:gd name="T7" fmla="*/ 0 h 37"/>
                <a:gd name="T8" fmla="*/ 2 w 20"/>
                <a:gd name="T9" fmla="*/ 11 h 37"/>
              </a:gdLst>
              <a:ahLst/>
              <a:cxnLst>
                <a:cxn ang="0">
                  <a:pos x="T0" y="T1"/>
                </a:cxn>
                <a:cxn ang="0">
                  <a:pos x="T2" y="T3"/>
                </a:cxn>
                <a:cxn ang="0">
                  <a:pos x="T4" y="T5"/>
                </a:cxn>
                <a:cxn ang="0">
                  <a:pos x="T6" y="T7"/>
                </a:cxn>
                <a:cxn ang="0">
                  <a:pos x="T8" y="T9"/>
                </a:cxn>
              </a:cxnLst>
              <a:rect l="0" t="0" r="r" b="b"/>
              <a:pathLst>
                <a:path w="20" h="37">
                  <a:moveTo>
                    <a:pt x="2" y="11"/>
                  </a:moveTo>
                  <a:cubicBezTo>
                    <a:pt x="0" y="19"/>
                    <a:pt x="6" y="33"/>
                    <a:pt x="10" y="37"/>
                  </a:cubicBezTo>
                  <a:cubicBezTo>
                    <a:pt x="9" y="27"/>
                    <a:pt x="20" y="20"/>
                    <a:pt x="14" y="8"/>
                  </a:cubicBezTo>
                  <a:cubicBezTo>
                    <a:pt x="10" y="0"/>
                    <a:pt x="10" y="0"/>
                    <a:pt x="10" y="0"/>
                  </a:cubicBezTo>
                  <a:cubicBezTo>
                    <a:pt x="6" y="3"/>
                    <a:pt x="3" y="6"/>
                    <a:pt x="2" y="1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89" name="Freeform 59">
              <a:extLst>
                <a:ext uri="{FF2B5EF4-FFF2-40B4-BE49-F238E27FC236}">
                  <a16:creationId xmlns:a16="http://schemas.microsoft.com/office/drawing/2014/main" id="{76E7736D-FA04-4EB4-ACA3-36DF0EE2CB2E}"/>
                </a:ext>
              </a:extLst>
            </p:cNvPr>
            <p:cNvSpPr>
              <a:spLocks/>
            </p:cNvSpPr>
            <p:nvPr userDrawn="1"/>
          </p:nvSpPr>
          <p:spPr bwMode="auto">
            <a:xfrm>
              <a:off x="3610" y="1731"/>
              <a:ext cx="21" cy="14"/>
            </a:xfrm>
            <a:custGeom>
              <a:avLst/>
              <a:gdLst>
                <a:gd name="T0" fmla="*/ 32 w 32"/>
                <a:gd name="T1" fmla="*/ 0 h 21"/>
                <a:gd name="T2" fmla="*/ 23 w 32"/>
                <a:gd name="T3" fmla="*/ 0 h 21"/>
                <a:gd name="T4" fmla="*/ 0 w 32"/>
                <a:gd name="T5" fmla="*/ 20 h 21"/>
                <a:gd name="T6" fmla="*/ 27 w 32"/>
                <a:gd name="T7" fmla="*/ 12 h 21"/>
                <a:gd name="T8" fmla="*/ 32 w 32"/>
                <a:gd name="T9" fmla="*/ 0 h 21"/>
              </a:gdLst>
              <a:ahLst/>
              <a:cxnLst>
                <a:cxn ang="0">
                  <a:pos x="T0" y="T1"/>
                </a:cxn>
                <a:cxn ang="0">
                  <a:pos x="T2" y="T3"/>
                </a:cxn>
                <a:cxn ang="0">
                  <a:pos x="T4" y="T5"/>
                </a:cxn>
                <a:cxn ang="0">
                  <a:pos x="T6" y="T7"/>
                </a:cxn>
                <a:cxn ang="0">
                  <a:pos x="T8" y="T9"/>
                </a:cxn>
              </a:cxnLst>
              <a:rect l="0" t="0" r="r" b="b"/>
              <a:pathLst>
                <a:path w="32" h="21">
                  <a:moveTo>
                    <a:pt x="32" y="0"/>
                  </a:moveTo>
                  <a:cubicBezTo>
                    <a:pt x="23" y="0"/>
                    <a:pt x="23" y="0"/>
                    <a:pt x="23" y="0"/>
                  </a:cubicBezTo>
                  <a:cubicBezTo>
                    <a:pt x="9" y="2"/>
                    <a:pt x="10" y="16"/>
                    <a:pt x="0" y="20"/>
                  </a:cubicBezTo>
                  <a:cubicBezTo>
                    <a:pt x="6" y="21"/>
                    <a:pt x="21" y="19"/>
                    <a:pt x="27" y="12"/>
                  </a:cubicBezTo>
                  <a:cubicBezTo>
                    <a:pt x="30" y="9"/>
                    <a:pt x="31" y="5"/>
                    <a:pt x="3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90" name="Freeform 60">
              <a:extLst>
                <a:ext uri="{FF2B5EF4-FFF2-40B4-BE49-F238E27FC236}">
                  <a16:creationId xmlns:a16="http://schemas.microsoft.com/office/drawing/2014/main" id="{4D630A59-AEBF-44F1-9BEF-D9655EBCC124}"/>
                </a:ext>
              </a:extLst>
            </p:cNvPr>
            <p:cNvSpPr>
              <a:spLocks/>
            </p:cNvSpPr>
            <p:nvPr userDrawn="1"/>
          </p:nvSpPr>
          <p:spPr bwMode="auto">
            <a:xfrm>
              <a:off x="3559" y="1655"/>
              <a:ext cx="24" cy="14"/>
            </a:xfrm>
            <a:custGeom>
              <a:avLst/>
              <a:gdLst>
                <a:gd name="T0" fmla="*/ 16 w 36"/>
                <a:gd name="T1" fmla="*/ 2 h 20"/>
                <a:gd name="T2" fmla="*/ 0 w 36"/>
                <a:gd name="T3" fmla="*/ 19 h 20"/>
                <a:gd name="T4" fmla="*/ 36 w 36"/>
                <a:gd name="T5" fmla="*/ 4 h 20"/>
                <a:gd name="T6" fmla="*/ 16 w 36"/>
                <a:gd name="T7" fmla="*/ 2 h 20"/>
              </a:gdLst>
              <a:ahLst/>
              <a:cxnLst>
                <a:cxn ang="0">
                  <a:pos x="T0" y="T1"/>
                </a:cxn>
                <a:cxn ang="0">
                  <a:pos x="T2" y="T3"/>
                </a:cxn>
                <a:cxn ang="0">
                  <a:pos x="T4" y="T5"/>
                </a:cxn>
                <a:cxn ang="0">
                  <a:pos x="T6" y="T7"/>
                </a:cxn>
              </a:cxnLst>
              <a:rect l="0" t="0" r="r" b="b"/>
              <a:pathLst>
                <a:path w="36" h="20">
                  <a:moveTo>
                    <a:pt x="16" y="2"/>
                  </a:moveTo>
                  <a:cubicBezTo>
                    <a:pt x="4" y="6"/>
                    <a:pt x="3" y="10"/>
                    <a:pt x="0" y="19"/>
                  </a:cubicBezTo>
                  <a:cubicBezTo>
                    <a:pt x="13" y="7"/>
                    <a:pt x="30" y="20"/>
                    <a:pt x="36" y="4"/>
                  </a:cubicBezTo>
                  <a:cubicBezTo>
                    <a:pt x="31" y="0"/>
                    <a:pt x="21" y="0"/>
                    <a:pt x="16"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91" name="Freeform 61">
              <a:extLst>
                <a:ext uri="{FF2B5EF4-FFF2-40B4-BE49-F238E27FC236}">
                  <a16:creationId xmlns:a16="http://schemas.microsoft.com/office/drawing/2014/main" id="{1E1D60D2-3F4A-4107-8038-2277529B5CB9}"/>
                </a:ext>
              </a:extLst>
            </p:cNvPr>
            <p:cNvSpPr>
              <a:spLocks/>
            </p:cNvSpPr>
            <p:nvPr userDrawn="1"/>
          </p:nvSpPr>
          <p:spPr bwMode="auto">
            <a:xfrm>
              <a:off x="3588" y="1659"/>
              <a:ext cx="15" cy="27"/>
            </a:xfrm>
            <a:custGeom>
              <a:avLst/>
              <a:gdLst>
                <a:gd name="T0" fmla="*/ 1 w 22"/>
                <a:gd name="T1" fmla="*/ 19 h 39"/>
                <a:gd name="T2" fmla="*/ 13 w 22"/>
                <a:gd name="T3" fmla="*/ 39 h 39"/>
                <a:gd name="T4" fmla="*/ 9 w 22"/>
                <a:gd name="T5" fmla="*/ 0 h 39"/>
                <a:gd name="T6" fmla="*/ 1 w 22"/>
                <a:gd name="T7" fmla="*/ 19 h 39"/>
              </a:gdLst>
              <a:ahLst/>
              <a:cxnLst>
                <a:cxn ang="0">
                  <a:pos x="T0" y="T1"/>
                </a:cxn>
                <a:cxn ang="0">
                  <a:pos x="T2" y="T3"/>
                </a:cxn>
                <a:cxn ang="0">
                  <a:pos x="T4" y="T5"/>
                </a:cxn>
                <a:cxn ang="0">
                  <a:pos x="T6" y="T7"/>
                </a:cxn>
              </a:cxnLst>
              <a:rect l="0" t="0" r="r" b="b"/>
              <a:pathLst>
                <a:path w="22" h="39">
                  <a:moveTo>
                    <a:pt x="1" y="19"/>
                  </a:moveTo>
                  <a:cubicBezTo>
                    <a:pt x="2" y="32"/>
                    <a:pt x="5" y="34"/>
                    <a:pt x="13" y="39"/>
                  </a:cubicBezTo>
                  <a:cubicBezTo>
                    <a:pt x="5" y="23"/>
                    <a:pt x="22" y="10"/>
                    <a:pt x="9" y="0"/>
                  </a:cubicBezTo>
                  <a:cubicBezTo>
                    <a:pt x="3" y="4"/>
                    <a:pt x="0" y="13"/>
                    <a:pt x="1" y="1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92" name="Freeform 62">
              <a:extLst>
                <a:ext uri="{FF2B5EF4-FFF2-40B4-BE49-F238E27FC236}">
                  <a16:creationId xmlns:a16="http://schemas.microsoft.com/office/drawing/2014/main" id="{B112D252-340C-479F-BFBF-018D7C240D67}"/>
                </a:ext>
              </a:extLst>
            </p:cNvPr>
            <p:cNvSpPr>
              <a:spLocks/>
            </p:cNvSpPr>
            <p:nvPr userDrawn="1"/>
          </p:nvSpPr>
          <p:spPr bwMode="auto">
            <a:xfrm>
              <a:off x="3578" y="1672"/>
              <a:ext cx="9" cy="26"/>
            </a:xfrm>
            <a:custGeom>
              <a:avLst/>
              <a:gdLst>
                <a:gd name="T0" fmla="*/ 1 w 13"/>
                <a:gd name="T1" fmla="*/ 0 h 39"/>
                <a:gd name="T2" fmla="*/ 8 w 13"/>
                <a:gd name="T3" fmla="*/ 39 h 39"/>
                <a:gd name="T4" fmla="*/ 9 w 13"/>
                <a:gd name="T5" fmla="*/ 10 h 39"/>
                <a:gd name="T6" fmla="*/ 1 w 13"/>
                <a:gd name="T7" fmla="*/ 0 h 39"/>
              </a:gdLst>
              <a:ahLst/>
              <a:cxnLst>
                <a:cxn ang="0">
                  <a:pos x="T0" y="T1"/>
                </a:cxn>
                <a:cxn ang="0">
                  <a:pos x="T2" y="T3"/>
                </a:cxn>
                <a:cxn ang="0">
                  <a:pos x="T4" y="T5"/>
                </a:cxn>
                <a:cxn ang="0">
                  <a:pos x="T6" y="T7"/>
                </a:cxn>
              </a:cxnLst>
              <a:rect l="0" t="0" r="r" b="b"/>
              <a:pathLst>
                <a:path w="13" h="39">
                  <a:moveTo>
                    <a:pt x="1" y="0"/>
                  </a:moveTo>
                  <a:cubicBezTo>
                    <a:pt x="0" y="17"/>
                    <a:pt x="0" y="31"/>
                    <a:pt x="8" y="39"/>
                  </a:cubicBezTo>
                  <a:cubicBezTo>
                    <a:pt x="13" y="25"/>
                    <a:pt x="13" y="19"/>
                    <a:pt x="9" y="10"/>
                  </a:cubicBezTo>
                  <a:cubicBezTo>
                    <a:pt x="8" y="6"/>
                    <a:pt x="4" y="0"/>
                    <a:pt x="1"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grpSp>
    </p:spTree>
    <p:extLst>
      <p:ext uri="{BB962C8B-B14F-4D97-AF65-F5344CB8AC3E}">
        <p14:creationId xmlns:p14="http://schemas.microsoft.com/office/powerpoint/2010/main" val="374112470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7A7AD5C-27FE-4927-A5C6-D642B489CA22}"/>
              </a:ext>
            </a:extLst>
          </p:cNvPr>
          <p:cNvSpPr>
            <a:spLocks noGrp="1"/>
          </p:cNvSpPr>
          <p:nvPr>
            <p:ph idx="1" hasCustomPrompt="1"/>
          </p:nvPr>
        </p:nvSpPr>
        <p:spPr>
          <a:xfrm>
            <a:off x="435428" y="1532415"/>
            <a:ext cx="11289341" cy="4376944"/>
          </a:xfrm>
        </p:spPr>
        <p:txBody>
          <a:bodyPr/>
          <a:lstStyle>
            <a:lvl1pPr marL="0" marR="0" indent="0" algn="l" defTabSz="914354" rtl="0" eaLnBrk="1" fontAlgn="auto" latinLnBrk="0" hangingPunct="1">
              <a:lnSpc>
                <a:spcPct val="100000"/>
              </a:lnSpc>
              <a:spcBef>
                <a:spcPts val="1000"/>
              </a:spcBef>
              <a:spcAft>
                <a:spcPts val="0"/>
              </a:spcAft>
              <a:buClrTx/>
              <a:buSzTx/>
              <a:buFont typeface="Arial" panose="020B0604020202020204" pitchFamily="34" charset="0"/>
              <a:buNone/>
              <a:tabLst/>
              <a:defRPr/>
            </a:lvl1pPr>
          </a:lstStyle>
          <a:p>
            <a:pPr marL="0" marR="0" lvl="0" indent="0" algn="l" defTabSz="914354" rtl="0" eaLnBrk="1" fontAlgn="auto" latinLnBrk="0" hangingPunct="1">
              <a:lnSpc>
                <a:spcPct val="100000"/>
              </a:lnSpc>
              <a:spcBef>
                <a:spcPts val="1000"/>
              </a:spcBef>
              <a:spcAft>
                <a:spcPts val="0"/>
              </a:spcAft>
              <a:buClrTx/>
              <a:buSzTx/>
              <a:buFont typeface="Arial" panose="020B0604020202020204" pitchFamily="34" charset="0"/>
              <a:buNone/>
              <a:tabLst/>
              <a:defRPr/>
            </a:pPr>
            <a:r>
              <a:rPr lang="en-AU" noProof="0" dirty="0"/>
              <a:t>Click to add text, or click on the relevant icon at the centre of the placeholder to add: Table / Chart / SmartArt / Image / Media. There are five type style levels. To access the type styles, click on the text and press the ‘Increase / Decrease List Level’ buttons in the Paragraph section of the Home ribbon.</a:t>
            </a:r>
          </a:p>
          <a:p>
            <a:pPr lvl="0"/>
            <a:r>
              <a:rPr lang="en-AU" noProof="0" dirty="0"/>
              <a:t>Edit Master text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p:txBody>
      </p:sp>
      <p:sp>
        <p:nvSpPr>
          <p:cNvPr id="4" name="Date Placeholder 3">
            <a:extLst>
              <a:ext uri="{FF2B5EF4-FFF2-40B4-BE49-F238E27FC236}">
                <a16:creationId xmlns:a16="http://schemas.microsoft.com/office/drawing/2014/main" id="{E0343E2C-891A-4EFA-B177-79A203A954BF}"/>
              </a:ext>
            </a:extLst>
          </p:cNvPr>
          <p:cNvSpPr>
            <a:spLocks noGrp="1"/>
          </p:cNvSpPr>
          <p:nvPr>
            <p:ph type="dt" sz="half" idx="10"/>
          </p:nvPr>
        </p:nvSpPr>
        <p:spPr/>
        <p:txBody>
          <a:bodyPr/>
          <a:lstStyle/>
          <a:p>
            <a:fld id="{9779B32D-F9FA-4261-B185-C59FA1578162}" type="datetime1">
              <a:rPr lang="en-AU" noProof="0" smtClean="0"/>
              <a:t>23/10/2020</a:t>
            </a:fld>
            <a:endParaRPr lang="en-AU" noProof="0"/>
          </a:p>
        </p:txBody>
      </p:sp>
      <p:sp>
        <p:nvSpPr>
          <p:cNvPr id="5" name="Footer Placeholder 4">
            <a:extLst>
              <a:ext uri="{FF2B5EF4-FFF2-40B4-BE49-F238E27FC236}">
                <a16:creationId xmlns:a16="http://schemas.microsoft.com/office/drawing/2014/main" id="{79D28311-B38F-4316-93C3-A38E25C4D847}"/>
              </a:ext>
            </a:extLst>
          </p:cNvPr>
          <p:cNvSpPr>
            <a:spLocks noGrp="1"/>
          </p:cNvSpPr>
          <p:nvPr>
            <p:ph type="ftr" sz="quarter" idx="11"/>
          </p:nvPr>
        </p:nvSpPr>
        <p:spPr/>
        <p:txBody>
          <a:bodyPr/>
          <a:lstStyle/>
          <a:p>
            <a:endParaRPr lang="en-AU" noProof="0"/>
          </a:p>
        </p:txBody>
      </p:sp>
      <p:sp>
        <p:nvSpPr>
          <p:cNvPr id="6" name="Slide Number Placeholder 5">
            <a:extLst>
              <a:ext uri="{FF2B5EF4-FFF2-40B4-BE49-F238E27FC236}">
                <a16:creationId xmlns:a16="http://schemas.microsoft.com/office/drawing/2014/main" id="{ABBBCB2E-0337-4FDD-956F-BDAC9ED1A6B4}"/>
              </a:ext>
            </a:extLst>
          </p:cNvPr>
          <p:cNvSpPr>
            <a:spLocks noGrp="1"/>
          </p:cNvSpPr>
          <p:nvPr>
            <p:ph type="sldNum" sz="quarter" idx="12"/>
          </p:nvPr>
        </p:nvSpPr>
        <p:spPr/>
        <p:txBody>
          <a:bodyPr/>
          <a:lstStyle/>
          <a:p>
            <a:fld id="{DC22DD25-61AE-413C-B4D2-EF2365C9B2E1}" type="slidenum">
              <a:rPr lang="en-AU" noProof="0" smtClean="0"/>
              <a:t>‹#›</a:t>
            </a:fld>
            <a:endParaRPr lang="en-AU" noProof="0"/>
          </a:p>
        </p:txBody>
      </p:sp>
      <p:sp>
        <p:nvSpPr>
          <p:cNvPr id="7" name="Title 6">
            <a:extLst>
              <a:ext uri="{FF2B5EF4-FFF2-40B4-BE49-F238E27FC236}">
                <a16:creationId xmlns:a16="http://schemas.microsoft.com/office/drawing/2014/main" id="{56D70131-8A9F-45A2-829C-77B95B4CCE8C}"/>
              </a:ext>
            </a:extLst>
          </p:cNvPr>
          <p:cNvSpPr>
            <a:spLocks noGrp="1"/>
          </p:cNvSpPr>
          <p:nvPr>
            <p:ph type="title"/>
          </p:nvPr>
        </p:nvSpPr>
        <p:spPr/>
        <p:txBody>
          <a:bodyPr/>
          <a:lstStyle/>
          <a:p>
            <a:r>
              <a:rPr lang="en-US"/>
              <a:t>Click to edit Master title style</a:t>
            </a:r>
            <a:endParaRPr lang="en-AU"/>
          </a:p>
        </p:txBody>
      </p:sp>
    </p:spTree>
    <p:extLst>
      <p:ext uri="{BB962C8B-B14F-4D97-AF65-F5344CB8AC3E}">
        <p14:creationId xmlns:p14="http://schemas.microsoft.com/office/powerpoint/2010/main" val="206600193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7A7AD5C-27FE-4927-A5C6-D642B489CA22}"/>
              </a:ext>
            </a:extLst>
          </p:cNvPr>
          <p:cNvSpPr>
            <a:spLocks noGrp="1"/>
          </p:cNvSpPr>
          <p:nvPr>
            <p:ph idx="1" hasCustomPrompt="1"/>
          </p:nvPr>
        </p:nvSpPr>
        <p:spPr>
          <a:xfrm>
            <a:off x="435428" y="1532415"/>
            <a:ext cx="5280929" cy="4376944"/>
          </a:xfrm>
        </p:spPr>
        <p:txBody>
          <a:bodyPr/>
          <a:lstStyle>
            <a:lvl1pPr marL="0" marR="0" indent="0" algn="l" defTabSz="914354" rtl="0" eaLnBrk="1" fontAlgn="auto" latinLnBrk="0" hangingPunct="1">
              <a:lnSpc>
                <a:spcPct val="100000"/>
              </a:lnSpc>
              <a:spcBef>
                <a:spcPts val="1000"/>
              </a:spcBef>
              <a:spcAft>
                <a:spcPts val="0"/>
              </a:spcAft>
              <a:buClrTx/>
              <a:buSzTx/>
              <a:buFont typeface="Arial" panose="020B0604020202020204" pitchFamily="34" charset="0"/>
              <a:buNone/>
              <a:tabLst/>
              <a:defRPr/>
            </a:lvl1pPr>
          </a:lstStyle>
          <a:p>
            <a:pPr marL="0" marR="0" lvl="0" indent="0" algn="l" defTabSz="914354" rtl="0" eaLnBrk="1" fontAlgn="auto" latinLnBrk="0" hangingPunct="1">
              <a:lnSpc>
                <a:spcPct val="100000"/>
              </a:lnSpc>
              <a:spcBef>
                <a:spcPts val="1000"/>
              </a:spcBef>
              <a:spcAft>
                <a:spcPts val="0"/>
              </a:spcAft>
              <a:buClrTx/>
              <a:buSzTx/>
              <a:buFont typeface="Arial" panose="020B0604020202020204" pitchFamily="34" charset="0"/>
              <a:buNone/>
              <a:tabLst/>
              <a:defRPr/>
            </a:pPr>
            <a:r>
              <a:rPr lang="en-AU" noProof="0" dirty="0"/>
              <a:t>Click to add text, or click on the relevant icon at the centre of the placeholder to add: Table / Chart / SmartArt / Image / Media. There are five type style levels. To access the type styles, click on the text and press the ‘Increase / Decrease List Level’ buttons in the Paragraph section of the Home ribbon.</a:t>
            </a:r>
          </a:p>
          <a:p>
            <a:pPr lvl="0"/>
            <a:r>
              <a:rPr lang="en-AU" noProof="0" dirty="0"/>
              <a:t>Edit Master text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p:txBody>
      </p:sp>
      <p:sp>
        <p:nvSpPr>
          <p:cNvPr id="4" name="Date Placeholder 3">
            <a:extLst>
              <a:ext uri="{FF2B5EF4-FFF2-40B4-BE49-F238E27FC236}">
                <a16:creationId xmlns:a16="http://schemas.microsoft.com/office/drawing/2014/main" id="{E0343E2C-891A-4EFA-B177-79A203A954BF}"/>
              </a:ext>
            </a:extLst>
          </p:cNvPr>
          <p:cNvSpPr>
            <a:spLocks noGrp="1"/>
          </p:cNvSpPr>
          <p:nvPr>
            <p:ph type="dt" sz="half" idx="10"/>
          </p:nvPr>
        </p:nvSpPr>
        <p:spPr/>
        <p:txBody>
          <a:bodyPr/>
          <a:lstStyle/>
          <a:p>
            <a:fld id="{9779B32D-F9FA-4261-B185-C59FA1578162}" type="datetime1">
              <a:rPr lang="en-AU" noProof="0" smtClean="0"/>
              <a:t>23/10/2020</a:t>
            </a:fld>
            <a:endParaRPr lang="en-AU" noProof="0"/>
          </a:p>
        </p:txBody>
      </p:sp>
      <p:sp>
        <p:nvSpPr>
          <p:cNvPr id="5" name="Footer Placeholder 4">
            <a:extLst>
              <a:ext uri="{FF2B5EF4-FFF2-40B4-BE49-F238E27FC236}">
                <a16:creationId xmlns:a16="http://schemas.microsoft.com/office/drawing/2014/main" id="{79D28311-B38F-4316-93C3-A38E25C4D847}"/>
              </a:ext>
            </a:extLst>
          </p:cNvPr>
          <p:cNvSpPr>
            <a:spLocks noGrp="1"/>
          </p:cNvSpPr>
          <p:nvPr>
            <p:ph type="ftr" sz="quarter" idx="11"/>
          </p:nvPr>
        </p:nvSpPr>
        <p:spPr/>
        <p:txBody>
          <a:bodyPr/>
          <a:lstStyle/>
          <a:p>
            <a:endParaRPr lang="en-AU" noProof="0"/>
          </a:p>
        </p:txBody>
      </p:sp>
      <p:sp>
        <p:nvSpPr>
          <p:cNvPr id="6" name="Slide Number Placeholder 5">
            <a:extLst>
              <a:ext uri="{FF2B5EF4-FFF2-40B4-BE49-F238E27FC236}">
                <a16:creationId xmlns:a16="http://schemas.microsoft.com/office/drawing/2014/main" id="{ABBBCB2E-0337-4FDD-956F-BDAC9ED1A6B4}"/>
              </a:ext>
            </a:extLst>
          </p:cNvPr>
          <p:cNvSpPr>
            <a:spLocks noGrp="1"/>
          </p:cNvSpPr>
          <p:nvPr>
            <p:ph type="sldNum" sz="quarter" idx="12"/>
          </p:nvPr>
        </p:nvSpPr>
        <p:spPr/>
        <p:txBody>
          <a:bodyPr/>
          <a:lstStyle/>
          <a:p>
            <a:fld id="{DC22DD25-61AE-413C-B4D2-EF2365C9B2E1}" type="slidenum">
              <a:rPr lang="en-AU" noProof="0" smtClean="0"/>
              <a:t>‹#›</a:t>
            </a:fld>
            <a:endParaRPr lang="en-AU" noProof="0"/>
          </a:p>
        </p:txBody>
      </p:sp>
      <p:sp>
        <p:nvSpPr>
          <p:cNvPr id="7" name="Content Placeholder 2">
            <a:extLst>
              <a:ext uri="{FF2B5EF4-FFF2-40B4-BE49-F238E27FC236}">
                <a16:creationId xmlns:a16="http://schemas.microsoft.com/office/drawing/2014/main" id="{67A73130-BD65-49F1-9021-B25378530968}"/>
              </a:ext>
            </a:extLst>
          </p:cNvPr>
          <p:cNvSpPr>
            <a:spLocks noGrp="1"/>
          </p:cNvSpPr>
          <p:nvPr>
            <p:ph idx="13" hasCustomPrompt="1"/>
          </p:nvPr>
        </p:nvSpPr>
        <p:spPr>
          <a:xfrm>
            <a:off x="6324765" y="1532415"/>
            <a:ext cx="5400000" cy="4376944"/>
          </a:xfrm>
        </p:spPr>
        <p:txBody>
          <a:bodyPr/>
          <a:lstStyle>
            <a:lvl1pPr marL="0" marR="0" indent="0" algn="l" defTabSz="914354" rtl="0" eaLnBrk="1" fontAlgn="auto" latinLnBrk="0" hangingPunct="1">
              <a:lnSpc>
                <a:spcPct val="100000"/>
              </a:lnSpc>
              <a:spcBef>
                <a:spcPts val="1000"/>
              </a:spcBef>
              <a:spcAft>
                <a:spcPts val="0"/>
              </a:spcAft>
              <a:buClrTx/>
              <a:buSzTx/>
              <a:buFont typeface="Arial" panose="020B0604020202020204" pitchFamily="34" charset="0"/>
              <a:buNone/>
              <a:tabLst/>
              <a:defRPr/>
            </a:lvl1pPr>
          </a:lstStyle>
          <a:p>
            <a:pPr marL="0" marR="0" lvl="0" indent="0" algn="l" defTabSz="914354" rtl="0" eaLnBrk="1" fontAlgn="auto" latinLnBrk="0" hangingPunct="1">
              <a:lnSpc>
                <a:spcPct val="100000"/>
              </a:lnSpc>
              <a:spcBef>
                <a:spcPts val="1000"/>
              </a:spcBef>
              <a:spcAft>
                <a:spcPts val="0"/>
              </a:spcAft>
              <a:buClrTx/>
              <a:buSzTx/>
              <a:buFont typeface="Arial" panose="020B0604020202020204" pitchFamily="34" charset="0"/>
              <a:buNone/>
              <a:tabLst/>
              <a:defRPr/>
            </a:pPr>
            <a:r>
              <a:rPr lang="en-AU" noProof="0" dirty="0"/>
              <a:t>Click to add text, or click on the relevant icon at the centre of the placeholder to add: Table / Chart / SmartArt / Image / Media. There are five type style levels. To access the type styles, click on the text and press the ‘Increase / Decrease List Level’ buttons in the Paragraph section of the Home ribbon.</a:t>
            </a:r>
          </a:p>
          <a:p>
            <a:pPr lvl="0"/>
            <a:r>
              <a:rPr lang="en-AU" noProof="0" dirty="0"/>
              <a:t>Edit Master text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p:txBody>
      </p:sp>
      <p:sp>
        <p:nvSpPr>
          <p:cNvPr id="8" name="Title 7">
            <a:extLst>
              <a:ext uri="{FF2B5EF4-FFF2-40B4-BE49-F238E27FC236}">
                <a16:creationId xmlns:a16="http://schemas.microsoft.com/office/drawing/2014/main" id="{89D4E990-62AF-46B4-A31C-611ACC34EF98}"/>
              </a:ext>
            </a:extLst>
          </p:cNvPr>
          <p:cNvSpPr>
            <a:spLocks noGrp="1"/>
          </p:cNvSpPr>
          <p:nvPr>
            <p:ph type="title"/>
          </p:nvPr>
        </p:nvSpPr>
        <p:spPr/>
        <p:txBody>
          <a:bodyPr/>
          <a:lstStyle/>
          <a:p>
            <a:r>
              <a:rPr lang="en-US"/>
              <a:t>Click to edit Master title style</a:t>
            </a:r>
            <a:endParaRPr lang="en-AU"/>
          </a:p>
        </p:txBody>
      </p:sp>
    </p:spTree>
    <p:extLst>
      <p:ext uri="{BB962C8B-B14F-4D97-AF65-F5344CB8AC3E}">
        <p14:creationId xmlns:p14="http://schemas.microsoft.com/office/powerpoint/2010/main" val="125324284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wo column tex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E0343E2C-891A-4EFA-B177-79A203A954BF}"/>
              </a:ext>
            </a:extLst>
          </p:cNvPr>
          <p:cNvSpPr>
            <a:spLocks noGrp="1"/>
          </p:cNvSpPr>
          <p:nvPr>
            <p:ph type="dt" sz="half" idx="10"/>
          </p:nvPr>
        </p:nvSpPr>
        <p:spPr/>
        <p:txBody>
          <a:bodyPr/>
          <a:lstStyle/>
          <a:p>
            <a:fld id="{7653400A-F88E-43AE-A990-A2146D650ECD}" type="datetime1">
              <a:rPr lang="en-AU" noProof="0" smtClean="0"/>
              <a:t>23/10/2020</a:t>
            </a:fld>
            <a:endParaRPr lang="en-AU" noProof="0"/>
          </a:p>
        </p:txBody>
      </p:sp>
      <p:sp>
        <p:nvSpPr>
          <p:cNvPr id="5" name="Footer Placeholder 4">
            <a:extLst>
              <a:ext uri="{FF2B5EF4-FFF2-40B4-BE49-F238E27FC236}">
                <a16:creationId xmlns:a16="http://schemas.microsoft.com/office/drawing/2014/main" id="{79D28311-B38F-4316-93C3-A38E25C4D847}"/>
              </a:ext>
            </a:extLst>
          </p:cNvPr>
          <p:cNvSpPr>
            <a:spLocks noGrp="1"/>
          </p:cNvSpPr>
          <p:nvPr>
            <p:ph type="ftr" sz="quarter" idx="11"/>
          </p:nvPr>
        </p:nvSpPr>
        <p:spPr/>
        <p:txBody>
          <a:bodyPr/>
          <a:lstStyle/>
          <a:p>
            <a:endParaRPr lang="en-AU" noProof="0"/>
          </a:p>
        </p:txBody>
      </p:sp>
      <p:sp>
        <p:nvSpPr>
          <p:cNvPr id="6" name="Slide Number Placeholder 5">
            <a:extLst>
              <a:ext uri="{FF2B5EF4-FFF2-40B4-BE49-F238E27FC236}">
                <a16:creationId xmlns:a16="http://schemas.microsoft.com/office/drawing/2014/main" id="{ABBBCB2E-0337-4FDD-956F-BDAC9ED1A6B4}"/>
              </a:ext>
            </a:extLst>
          </p:cNvPr>
          <p:cNvSpPr>
            <a:spLocks noGrp="1"/>
          </p:cNvSpPr>
          <p:nvPr>
            <p:ph type="sldNum" sz="quarter" idx="12"/>
          </p:nvPr>
        </p:nvSpPr>
        <p:spPr/>
        <p:txBody>
          <a:bodyPr/>
          <a:lstStyle/>
          <a:p>
            <a:fld id="{DC22DD25-61AE-413C-B4D2-EF2365C9B2E1}" type="slidenum">
              <a:rPr lang="en-AU" noProof="0" smtClean="0"/>
              <a:t>‹#›</a:t>
            </a:fld>
            <a:endParaRPr lang="en-AU" noProof="0"/>
          </a:p>
        </p:txBody>
      </p:sp>
      <p:sp>
        <p:nvSpPr>
          <p:cNvPr id="8" name="Text Placeholder 7">
            <a:extLst>
              <a:ext uri="{FF2B5EF4-FFF2-40B4-BE49-F238E27FC236}">
                <a16:creationId xmlns:a16="http://schemas.microsoft.com/office/drawing/2014/main" id="{454D350D-E484-4913-8199-EB8C83FA4F63}"/>
              </a:ext>
            </a:extLst>
          </p:cNvPr>
          <p:cNvSpPr>
            <a:spLocks noGrp="1"/>
          </p:cNvSpPr>
          <p:nvPr>
            <p:ph type="body" sz="quarter" idx="13" hasCustomPrompt="1"/>
          </p:nvPr>
        </p:nvSpPr>
        <p:spPr>
          <a:xfrm>
            <a:off x="435428" y="1532415"/>
            <a:ext cx="11289337" cy="4459190"/>
          </a:xfrm>
        </p:spPr>
        <p:txBody>
          <a:bodyPr numCol="2" spcCol="360000"/>
          <a:lstStyle>
            <a:lvl1pPr>
              <a:defRPr/>
            </a:lvl1pPr>
          </a:lstStyle>
          <a:p>
            <a:pPr lvl="0"/>
            <a:r>
              <a:rPr lang="en-AU" noProof="0" dirty="0"/>
              <a:t>There are five type style levels. To access the type styles, click on the text and press the ‘Increase / Decrease List Level’ buttons in the Paragraph section of the Home ribbon.</a:t>
            </a:r>
          </a:p>
          <a:p>
            <a:pPr lvl="0"/>
            <a:r>
              <a:rPr lang="en-AU" noProof="0" dirty="0"/>
              <a:t>Edit Master text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p:txBody>
      </p:sp>
      <p:sp>
        <p:nvSpPr>
          <p:cNvPr id="3" name="Title 2">
            <a:extLst>
              <a:ext uri="{FF2B5EF4-FFF2-40B4-BE49-F238E27FC236}">
                <a16:creationId xmlns:a16="http://schemas.microsoft.com/office/drawing/2014/main" id="{E52D306C-AC12-4BE2-9FF4-865AD11908FC}"/>
              </a:ext>
            </a:extLst>
          </p:cNvPr>
          <p:cNvSpPr>
            <a:spLocks noGrp="1"/>
          </p:cNvSpPr>
          <p:nvPr>
            <p:ph type="title"/>
          </p:nvPr>
        </p:nvSpPr>
        <p:spPr/>
        <p:txBody>
          <a:bodyPr/>
          <a:lstStyle/>
          <a:p>
            <a:r>
              <a:rPr lang="en-US"/>
              <a:t>Click to edit Master title style</a:t>
            </a:r>
            <a:endParaRPr lang="en-AU"/>
          </a:p>
        </p:txBody>
      </p:sp>
    </p:spTree>
    <p:extLst>
      <p:ext uri="{BB962C8B-B14F-4D97-AF65-F5344CB8AC3E}">
        <p14:creationId xmlns:p14="http://schemas.microsoft.com/office/powerpoint/2010/main" val="177089600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hree column tex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E0343E2C-891A-4EFA-B177-79A203A954BF}"/>
              </a:ext>
            </a:extLst>
          </p:cNvPr>
          <p:cNvSpPr>
            <a:spLocks noGrp="1"/>
          </p:cNvSpPr>
          <p:nvPr>
            <p:ph type="dt" sz="half" idx="10"/>
          </p:nvPr>
        </p:nvSpPr>
        <p:spPr/>
        <p:txBody>
          <a:bodyPr/>
          <a:lstStyle/>
          <a:p>
            <a:fld id="{0F757AC4-CA73-4AA5-94CF-7FC707DB7435}" type="datetime1">
              <a:rPr lang="en-AU" noProof="0" smtClean="0"/>
              <a:t>23/10/2020</a:t>
            </a:fld>
            <a:endParaRPr lang="en-AU" noProof="0"/>
          </a:p>
        </p:txBody>
      </p:sp>
      <p:sp>
        <p:nvSpPr>
          <p:cNvPr id="5" name="Footer Placeholder 4">
            <a:extLst>
              <a:ext uri="{FF2B5EF4-FFF2-40B4-BE49-F238E27FC236}">
                <a16:creationId xmlns:a16="http://schemas.microsoft.com/office/drawing/2014/main" id="{79D28311-B38F-4316-93C3-A38E25C4D847}"/>
              </a:ext>
            </a:extLst>
          </p:cNvPr>
          <p:cNvSpPr>
            <a:spLocks noGrp="1"/>
          </p:cNvSpPr>
          <p:nvPr>
            <p:ph type="ftr" sz="quarter" idx="11"/>
          </p:nvPr>
        </p:nvSpPr>
        <p:spPr/>
        <p:txBody>
          <a:bodyPr/>
          <a:lstStyle/>
          <a:p>
            <a:endParaRPr lang="en-AU" noProof="0"/>
          </a:p>
        </p:txBody>
      </p:sp>
      <p:sp>
        <p:nvSpPr>
          <p:cNvPr id="6" name="Slide Number Placeholder 5">
            <a:extLst>
              <a:ext uri="{FF2B5EF4-FFF2-40B4-BE49-F238E27FC236}">
                <a16:creationId xmlns:a16="http://schemas.microsoft.com/office/drawing/2014/main" id="{ABBBCB2E-0337-4FDD-956F-BDAC9ED1A6B4}"/>
              </a:ext>
            </a:extLst>
          </p:cNvPr>
          <p:cNvSpPr>
            <a:spLocks noGrp="1"/>
          </p:cNvSpPr>
          <p:nvPr>
            <p:ph type="sldNum" sz="quarter" idx="12"/>
          </p:nvPr>
        </p:nvSpPr>
        <p:spPr/>
        <p:txBody>
          <a:bodyPr/>
          <a:lstStyle/>
          <a:p>
            <a:fld id="{DC22DD25-61AE-413C-B4D2-EF2365C9B2E1}" type="slidenum">
              <a:rPr lang="en-AU" noProof="0" smtClean="0"/>
              <a:t>‹#›</a:t>
            </a:fld>
            <a:endParaRPr lang="en-AU" noProof="0"/>
          </a:p>
        </p:txBody>
      </p:sp>
      <p:sp>
        <p:nvSpPr>
          <p:cNvPr id="8" name="Text Placeholder 7">
            <a:extLst>
              <a:ext uri="{FF2B5EF4-FFF2-40B4-BE49-F238E27FC236}">
                <a16:creationId xmlns:a16="http://schemas.microsoft.com/office/drawing/2014/main" id="{454D350D-E484-4913-8199-EB8C83FA4F63}"/>
              </a:ext>
            </a:extLst>
          </p:cNvPr>
          <p:cNvSpPr>
            <a:spLocks noGrp="1"/>
          </p:cNvSpPr>
          <p:nvPr>
            <p:ph type="body" sz="quarter" idx="13"/>
          </p:nvPr>
        </p:nvSpPr>
        <p:spPr>
          <a:xfrm>
            <a:off x="435428" y="1532415"/>
            <a:ext cx="11289337" cy="4459189"/>
          </a:xfrm>
        </p:spPr>
        <p:txBody>
          <a:bodyPr numCol="3" spcCol="36000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3" name="Title 2">
            <a:extLst>
              <a:ext uri="{FF2B5EF4-FFF2-40B4-BE49-F238E27FC236}">
                <a16:creationId xmlns:a16="http://schemas.microsoft.com/office/drawing/2014/main" id="{AFF5CCD1-CC6B-4701-871E-0AE3CFE644EA}"/>
              </a:ext>
            </a:extLst>
          </p:cNvPr>
          <p:cNvSpPr>
            <a:spLocks noGrp="1"/>
          </p:cNvSpPr>
          <p:nvPr>
            <p:ph type="title"/>
          </p:nvPr>
        </p:nvSpPr>
        <p:spPr/>
        <p:txBody>
          <a:bodyPr/>
          <a:lstStyle/>
          <a:p>
            <a:r>
              <a:rPr lang="en-US"/>
              <a:t>Click to edit Master title style</a:t>
            </a:r>
            <a:endParaRPr lang="en-AU"/>
          </a:p>
        </p:txBody>
      </p:sp>
    </p:spTree>
    <p:extLst>
      <p:ext uri="{BB962C8B-B14F-4D97-AF65-F5344CB8AC3E}">
        <p14:creationId xmlns:p14="http://schemas.microsoft.com/office/powerpoint/2010/main" val="374463406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5" name="Picture Placeholder 74">
            <a:extLst>
              <a:ext uri="{FF2B5EF4-FFF2-40B4-BE49-F238E27FC236}">
                <a16:creationId xmlns:a16="http://schemas.microsoft.com/office/drawing/2014/main" id="{3E2304DD-D55D-458E-8153-0D330BDFEFF8}"/>
              </a:ext>
            </a:extLst>
          </p:cNvPr>
          <p:cNvSpPr>
            <a:spLocks noGrp="1"/>
          </p:cNvSpPr>
          <p:nvPr>
            <p:ph type="pic" sz="quarter" idx="13"/>
          </p:nvPr>
        </p:nvSpPr>
        <p:spPr>
          <a:xfrm>
            <a:off x="1" y="1"/>
            <a:ext cx="6538648" cy="6857998"/>
          </a:xfrm>
          <a:solidFill>
            <a:schemeClr val="bg1">
              <a:lumMod val="85000"/>
            </a:schemeClr>
          </a:solidFill>
        </p:spPr>
        <p:txBody>
          <a:bodyPr lIns="360000" tIns="360000" rIns="720000" bIns="360000">
            <a:normAutofit/>
          </a:bodyPr>
          <a:lstStyle>
            <a:lvl1pPr algn="r">
              <a:defRPr lang="en-AU" noProof="0"/>
            </a:lvl1pPr>
          </a:lstStyle>
          <a:p>
            <a:r>
              <a:rPr lang="en-US" noProof="0"/>
              <a:t>Click icon to add picture</a:t>
            </a:r>
            <a:endParaRPr lang="en-AU" noProof="0"/>
          </a:p>
        </p:txBody>
      </p:sp>
      <p:sp>
        <p:nvSpPr>
          <p:cNvPr id="5" name="AutoShape 3">
            <a:extLst>
              <a:ext uri="{FF2B5EF4-FFF2-40B4-BE49-F238E27FC236}">
                <a16:creationId xmlns:a16="http://schemas.microsoft.com/office/drawing/2014/main" id="{1BB3B2C9-CFDB-4AF2-BE63-E2AF8B0E7505}"/>
              </a:ext>
            </a:extLst>
          </p:cNvPr>
          <p:cNvSpPr>
            <a:spLocks noChangeAspect="1" noChangeArrowheads="1" noTextEdit="1"/>
          </p:cNvSpPr>
          <p:nvPr userDrawn="1"/>
        </p:nvSpPr>
        <p:spPr bwMode="auto">
          <a:xfrm>
            <a:off x="4814891" y="0"/>
            <a:ext cx="73898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sz="1800" dirty="0"/>
          </a:p>
        </p:txBody>
      </p:sp>
      <p:sp>
        <p:nvSpPr>
          <p:cNvPr id="6" name="Slide Number Placeholder 5">
            <a:extLst>
              <a:ext uri="{FF2B5EF4-FFF2-40B4-BE49-F238E27FC236}">
                <a16:creationId xmlns:a16="http://schemas.microsoft.com/office/drawing/2014/main" id="{0844EF96-63A5-4D4A-9682-3643FC1F92B4}"/>
              </a:ext>
            </a:extLst>
          </p:cNvPr>
          <p:cNvSpPr>
            <a:spLocks noGrp="1"/>
          </p:cNvSpPr>
          <p:nvPr>
            <p:ph type="sldNum" sz="quarter" idx="12"/>
          </p:nvPr>
        </p:nvSpPr>
        <p:spPr/>
        <p:txBody>
          <a:bodyPr/>
          <a:lstStyle>
            <a:lvl1pPr>
              <a:defRPr>
                <a:solidFill>
                  <a:schemeClr val="bg1"/>
                </a:solidFill>
              </a:defRPr>
            </a:lvl1pPr>
          </a:lstStyle>
          <a:p>
            <a:fld id="{DC22DD25-61AE-413C-B4D2-EF2365C9B2E1}" type="slidenum">
              <a:rPr lang="en-AU" noProof="0" smtClean="0"/>
              <a:pPr/>
              <a:t>‹#›</a:t>
            </a:fld>
            <a:endParaRPr lang="en-AU" noProof="0"/>
          </a:p>
        </p:txBody>
      </p:sp>
      <p:sp>
        <p:nvSpPr>
          <p:cNvPr id="10" name="AutoShape 7">
            <a:extLst>
              <a:ext uri="{FF2B5EF4-FFF2-40B4-BE49-F238E27FC236}">
                <a16:creationId xmlns:a16="http://schemas.microsoft.com/office/drawing/2014/main" id="{768AD39D-5774-4D47-839D-1B36BB540E37}"/>
              </a:ext>
            </a:extLst>
          </p:cNvPr>
          <p:cNvSpPr>
            <a:spLocks noChangeAspect="1" noChangeArrowheads="1" noTextEdit="1"/>
          </p:cNvSpPr>
          <p:nvPr userDrawn="1"/>
        </p:nvSpPr>
        <p:spPr bwMode="auto">
          <a:xfrm>
            <a:off x="4262973" y="1167587"/>
            <a:ext cx="4549775" cy="421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sz="1800"/>
          </a:p>
        </p:txBody>
      </p:sp>
      <p:sp>
        <p:nvSpPr>
          <p:cNvPr id="25" name="Text Placeholder 140">
            <a:extLst>
              <a:ext uri="{FF2B5EF4-FFF2-40B4-BE49-F238E27FC236}">
                <a16:creationId xmlns:a16="http://schemas.microsoft.com/office/drawing/2014/main" id="{1E7CA0C9-C706-491C-A6A8-FDB0B12A2176}"/>
              </a:ext>
            </a:extLst>
          </p:cNvPr>
          <p:cNvSpPr>
            <a:spLocks noGrp="1"/>
          </p:cNvSpPr>
          <p:nvPr>
            <p:ph type="body" sz="quarter" idx="17" hasCustomPrompt="1"/>
          </p:nvPr>
        </p:nvSpPr>
        <p:spPr>
          <a:xfrm>
            <a:off x="500064" y="5394945"/>
            <a:ext cx="2782491" cy="707231"/>
          </a:xfrm>
        </p:spPr>
        <p:txBody>
          <a:bodyPr>
            <a:noAutofit/>
          </a:bodyPr>
          <a:lstStyle>
            <a:lvl1pPr>
              <a:spcBef>
                <a:spcPts val="0"/>
              </a:spcBef>
              <a:spcAft>
                <a:spcPts val="600"/>
              </a:spcAft>
              <a:defRPr sz="1600" b="1">
                <a:solidFill>
                  <a:schemeClr val="bg1"/>
                </a:solidFill>
              </a:defRPr>
            </a:lvl1pPr>
            <a:lvl2pPr marL="0" indent="0">
              <a:spcBef>
                <a:spcPts val="0"/>
              </a:spcBef>
              <a:buNone/>
              <a:defRPr sz="1600">
                <a:solidFill>
                  <a:schemeClr val="bg1"/>
                </a:solidFill>
              </a:defRPr>
            </a:lvl2pPr>
            <a:lvl3pPr marL="0" indent="0">
              <a:spcBef>
                <a:spcPts val="0"/>
              </a:spcBef>
              <a:buNone/>
              <a:defRPr sz="1600" b="0">
                <a:solidFill>
                  <a:schemeClr val="bg1"/>
                </a:solidFill>
              </a:defRPr>
            </a:lvl3pPr>
            <a:lvl4pPr>
              <a:spcBef>
                <a:spcPts val="0"/>
              </a:spcBef>
              <a:defRPr sz="1600" b="0">
                <a:solidFill>
                  <a:schemeClr val="bg1"/>
                </a:solidFill>
              </a:defRPr>
            </a:lvl4pPr>
            <a:lvl5pPr>
              <a:spcBef>
                <a:spcPts val="0"/>
              </a:spcBef>
              <a:defRPr sz="1600" b="0">
                <a:solidFill>
                  <a:schemeClr val="bg1"/>
                </a:solidFill>
              </a:defRPr>
            </a:lvl5pPr>
            <a:lvl6pPr>
              <a:spcBef>
                <a:spcPts val="0"/>
              </a:spcBef>
              <a:defRPr sz="1600" b="0">
                <a:solidFill>
                  <a:schemeClr val="bg1"/>
                </a:solidFill>
              </a:defRPr>
            </a:lvl6pPr>
            <a:lvl7pPr>
              <a:spcBef>
                <a:spcPts val="0"/>
              </a:spcBef>
              <a:defRPr sz="1600" b="0">
                <a:solidFill>
                  <a:schemeClr val="bg1"/>
                </a:solidFill>
              </a:defRPr>
            </a:lvl7pPr>
            <a:lvl8pPr>
              <a:spcBef>
                <a:spcPts val="0"/>
              </a:spcBef>
              <a:defRPr sz="1600">
                <a:solidFill>
                  <a:schemeClr val="bg1"/>
                </a:solidFill>
              </a:defRPr>
            </a:lvl8pPr>
            <a:lvl9pPr>
              <a:spcBef>
                <a:spcPts val="0"/>
              </a:spcBef>
              <a:defRPr sz="1600">
                <a:solidFill>
                  <a:schemeClr val="bg1"/>
                </a:solidFill>
              </a:defRPr>
            </a:lvl9pPr>
          </a:lstStyle>
          <a:p>
            <a:pPr lvl="0"/>
            <a:r>
              <a:rPr lang="en-AU" noProof="0" dirty="0"/>
              <a:t>Click to add Identifier</a:t>
            </a:r>
          </a:p>
          <a:p>
            <a:pPr lvl="1"/>
            <a:r>
              <a:rPr lang="en-AU" noProof="0" dirty="0"/>
              <a:t>Second level</a:t>
            </a:r>
          </a:p>
          <a:p>
            <a:pPr lvl="2"/>
            <a:r>
              <a:rPr lang="en-AU" noProof="0" dirty="0"/>
              <a:t>Third level</a:t>
            </a:r>
          </a:p>
          <a:p>
            <a:pPr lvl="3"/>
            <a:r>
              <a:rPr lang="en-AU" noProof="0" dirty="0"/>
              <a:t>Fourth level</a:t>
            </a:r>
          </a:p>
          <a:p>
            <a:pPr lvl="4"/>
            <a:r>
              <a:rPr lang="en-AU" noProof="0" dirty="0"/>
              <a:t>5</a:t>
            </a:r>
          </a:p>
          <a:p>
            <a:pPr lvl="5"/>
            <a:r>
              <a:rPr lang="en-AU" noProof="0" dirty="0"/>
              <a:t>6</a:t>
            </a:r>
          </a:p>
          <a:p>
            <a:pPr lvl="6"/>
            <a:r>
              <a:rPr lang="en-AU" noProof="0" dirty="0"/>
              <a:t>7</a:t>
            </a:r>
          </a:p>
          <a:p>
            <a:pPr lvl="7"/>
            <a:r>
              <a:rPr lang="en-AU" noProof="0" dirty="0"/>
              <a:t>8</a:t>
            </a:r>
          </a:p>
          <a:p>
            <a:pPr lvl="8"/>
            <a:r>
              <a:rPr lang="en-AU" noProof="0" dirty="0"/>
              <a:t>9</a:t>
            </a:r>
          </a:p>
          <a:p>
            <a:pPr lvl="8"/>
            <a:r>
              <a:rPr lang="en-AU" noProof="0" dirty="0"/>
              <a:t>Fifth level</a:t>
            </a:r>
          </a:p>
        </p:txBody>
      </p:sp>
      <p:sp>
        <p:nvSpPr>
          <p:cNvPr id="11" name="Text Placeholder 135">
            <a:extLst>
              <a:ext uri="{FF2B5EF4-FFF2-40B4-BE49-F238E27FC236}">
                <a16:creationId xmlns:a16="http://schemas.microsoft.com/office/drawing/2014/main" id="{17A51544-3ECD-4ABC-8447-3699A67ACCCD}"/>
              </a:ext>
            </a:extLst>
          </p:cNvPr>
          <p:cNvSpPr>
            <a:spLocks noGrp="1"/>
          </p:cNvSpPr>
          <p:nvPr>
            <p:ph type="body" sz="quarter" idx="16" hasCustomPrompt="1"/>
          </p:nvPr>
        </p:nvSpPr>
        <p:spPr>
          <a:xfrm>
            <a:off x="607255" y="5338960"/>
            <a:ext cx="288000" cy="10800"/>
          </a:xfrm>
          <a:solidFill>
            <a:schemeClr val="bg1"/>
          </a:solidFill>
        </p:spPr>
        <p:txBody>
          <a:bodyPr>
            <a:noAutofit/>
          </a:bodyPr>
          <a:lstStyle>
            <a:lvl1pPr>
              <a:defRPr sz="200">
                <a:solidFill>
                  <a:schemeClr val="accent2">
                    <a:alpha val="0"/>
                  </a:schemeClr>
                </a:solidFill>
              </a:defRPr>
            </a:lvl1pPr>
            <a:lvl2pPr marL="0" indent="0">
              <a:defRPr sz="200">
                <a:solidFill>
                  <a:schemeClr val="accent2">
                    <a:alpha val="0"/>
                  </a:schemeClr>
                </a:solidFill>
              </a:defRPr>
            </a:lvl2pPr>
            <a:lvl3pPr marL="0" indent="0">
              <a:defRPr sz="200">
                <a:solidFill>
                  <a:schemeClr val="accent2">
                    <a:alpha val="0"/>
                  </a:schemeClr>
                </a:solidFill>
              </a:defRPr>
            </a:lvl3pPr>
            <a:lvl4pPr>
              <a:defRPr sz="200">
                <a:solidFill>
                  <a:schemeClr val="accent2">
                    <a:alpha val="0"/>
                  </a:schemeClr>
                </a:solidFill>
              </a:defRPr>
            </a:lvl4pPr>
            <a:lvl5pPr>
              <a:defRPr sz="200">
                <a:solidFill>
                  <a:schemeClr val="tx2">
                    <a:alpha val="0"/>
                  </a:schemeClr>
                </a:solidFill>
              </a:defRPr>
            </a:lvl5pPr>
            <a:lvl6pPr>
              <a:defRPr sz="200">
                <a:solidFill>
                  <a:schemeClr val="tx2">
                    <a:alpha val="0"/>
                  </a:schemeClr>
                </a:solidFill>
              </a:defRPr>
            </a:lvl6pPr>
            <a:lvl7pPr>
              <a:defRPr sz="200">
                <a:solidFill>
                  <a:schemeClr val="tx2">
                    <a:alpha val="0"/>
                  </a:schemeClr>
                </a:solidFill>
              </a:defRPr>
            </a:lvl7pPr>
            <a:lvl8pPr>
              <a:defRPr sz="200">
                <a:solidFill>
                  <a:schemeClr val="tx2">
                    <a:alpha val="0"/>
                  </a:schemeClr>
                </a:solidFill>
              </a:defRPr>
            </a:lvl8pPr>
            <a:lvl9pPr>
              <a:defRPr sz="200">
                <a:solidFill>
                  <a:schemeClr val="tx2">
                    <a:alpha val="0"/>
                  </a:schemeClr>
                </a:solidFill>
              </a:defRPr>
            </a:lvl9pPr>
          </a:lstStyle>
          <a:p>
            <a:pPr lvl="0"/>
            <a:r>
              <a:rPr lang="en-AU" noProof="0" dirty="0"/>
              <a:t>    1</a:t>
            </a:r>
          </a:p>
          <a:p>
            <a:pPr lvl="1"/>
            <a:r>
              <a:rPr lang="en-AU" noProof="0" dirty="0"/>
              <a:t>2</a:t>
            </a:r>
          </a:p>
          <a:p>
            <a:pPr lvl="2"/>
            <a:r>
              <a:rPr lang="en-AU" noProof="0" dirty="0"/>
              <a:t>3</a:t>
            </a:r>
          </a:p>
          <a:p>
            <a:pPr lvl="3"/>
            <a:r>
              <a:rPr lang="en-AU" noProof="0" dirty="0"/>
              <a:t>4</a:t>
            </a:r>
          </a:p>
          <a:p>
            <a:pPr lvl="4"/>
            <a:r>
              <a:rPr lang="en-AU" noProof="0" dirty="0"/>
              <a:t>5</a:t>
            </a:r>
          </a:p>
          <a:p>
            <a:pPr lvl="5"/>
            <a:r>
              <a:rPr lang="en-AU" noProof="0" dirty="0"/>
              <a:t>6</a:t>
            </a:r>
          </a:p>
          <a:p>
            <a:pPr lvl="6"/>
            <a:r>
              <a:rPr lang="en-AU" noProof="0" dirty="0"/>
              <a:t>7</a:t>
            </a:r>
          </a:p>
          <a:p>
            <a:pPr lvl="7"/>
            <a:r>
              <a:rPr lang="en-AU" noProof="0" dirty="0"/>
              <a:t>8</a:t>
            </a:r>
          </a:p>
          <a:p>
            <a:pPr lvl="8"/>
            <a:r>
              <a:rPr lang="en-AU" noProof="0" dirty="0"/>
              <a:t>9   </a:t>
            </a:r>
          </a:p>
        </p:txBody>
      </p:sp>
      <p:sp>
        <p:nvSpPr>
          <p:cNvPr id="12" name="Text Placeholder 135">
            <a:extLst>
              <a:ext uri="{FF2B5EF4-FFF2-40B4-BE49-F238E27FC236}">
                <a16:creationId xmlns:a16="http://schemas.microsoft.com/office/drawing/2014/main" id="{B7B6EA53-04A3-48B6-AB9E-AE88845B6A18}"/>
              </a:ext>
            </a:extLst>
          </p:cNvPr>
          <p:cNvSpPr>
            <a:spLocks noGrp="1"/>
          </p:cNvSpPr>
          <p:nvPr>
            <p:ph type="body" sz="quarter" idx="14" hasCustomPrompt="1"/>
          </p:nvPr>
        </p:nvSpPr>
        <p:spPr>
          <a:xfrm>
            <a:off x="809673" y="616633"/>
            <a:ext cx="1680000" cy="1260000"/>
          </a:xfrm>
          <a:blipFill dpi="0" rotWithShape="1">
            <a:blip r:embed="rId2" cstate="screen">
              <a:extLst>
                <a:ext uri="{28A0092B-C50C-407E-A947-70E740481C1C}">
                  <a14:useLocalDpi xmlns:a14="http://schemas.microsoft.com/office/drawing/2010/main"/>
                </a:ext>
              </a:extLst>
            </a:blip>
            <a:srcRect/>
            <a:stretch>
              <a:fillRect/>
            </a:stretch>
          </a:blipFill>
        </p:spPr>
        <p:txBody>
          <a:bodyPr>
            <a:normAutofit/>
          </a:bodyPr>
          <a:lstStyle>
            <a:lvl1pPr>
              <a:defRPr sz="200">
                <a:solidFill>
                  <a:schemeClr val="tx2"/>
                </a:solidFill>
              </a:defRPr>
            </a:lvl1pPr>
            <a:lvl2pPr marL="0" indent="0">
              <a:defRPr sz="200">
                <a:solidFill>
                  <a:schemeClr val="tx2"/>
                </a:solidFill>
              </a:defRPr>
            </a:lvl2pPr>
            <a:lvl3pPr marL="0" indent="0">
              <a:defRPr sz="200">
                <a:solidFill>
                  <a:schemeClr val="tx2"/>
                </a:solidFill>
              </a:defRPr>
            </a:lvl3pPr>
            <a:lvl4pPr>
              <a:defRPr sz="200">
                <a:solidFill>
                  <a:schemeClr val="tx2"/>
                </a:solidFill>
              </a:defRPr>
            </a:lvl4pPr>
            <a:lvl5pPr>
              <a:defRPr sz="200">
                <a:solidFill>
                  <a:schemeClr val="tx2"/>
                </a:solidFill>
              </a:defRPr>
            </a:lvl5pPr>
            <a:lvl6pPr>
              <a:defRPr sz="200">
                <a:solidFill>
                  <a:schemeClr val="tx2"/>
                </a:solidFill>
              </a:defRPr>
            </a:lvl6pPr>
            <a:lvl7pPr>
              <a:defRPr sz="200">
                <a:solidFill>
                  <a:schemeClr val="tx2"/>
                </a:solidFill>
              </a:defRPr>
            </a:lvl7pPr>
            <a:lvl8pPr>
              <a:defRPr sz="200">
                <a:solidFill>
                  <a:schemeClr val="tx2"/>
                </a:solidFill>
              </a:defRPr>
            </a:lvl8pPr>
            <a:lvl9pPr>
              <a:defRPr sz="200">
                <a:solidFill>
                  <a:schemeClr val="tx2"/>
                </a:solidFill>
              </a:defRPr>
            </a:lvl9pPr>
          </a:lstStyle>
          <a:p>
            <a:pPr lvl="0"/>
            <a:r>
              <a:rPr lang="en-AU" noProof="0"/>
              <a:t>       </a:t>
            </a:r>
          </a:p>
        </p:txBody>
      </p:sp>
      <p:sp>
        <p:nvSpPr>
          <p:cNvPr id="26" name="Subtitle 25">
            <a:extLst>
              <a:ext uri="{FF2B5EF4-FFF2-40B4-BE49-F238E27FC236}">
                <a16:creationId xmlns:a16="http://schemas.microsoft.com/office/drawing/2014/main" id="{6EEB2435-9CCC-4FE5-8E11-8FE65430F000}"/>
              </a:ext>
            </a:extLst>
          </p:cNvPr>
          <p:cNvSpPr>
            <a:spLocks noGrp="1"/>
          </p:cNvSpPr>
          <p:nvPr>
            <p:ph type="subTitle" idx="1" hasCustomPrompt="1"/>
          </p:nvPr>
        </p:nvSpPr>
        <p:spPr>
          <a:xfrm>
            <a:off x="4092227" y="0"/>
            <a:ext cx="8112476" cy="6879660"/>
          </a:xfrm>
          <a:custGeom>
            <a:avLst/>
            <a:gdLst>
              <a:gd name="connsiteX0" fmla="*/ 1684339 w 6084357"/>
              <a:gd name="connsiteY0" fmla="*/ 0 h 6879660"/>
              <a:gd name="connsiteX1" fmla="*/ 6084357 w 6084357"/>
              <a:gd name="connsiteY1" fmla="*/ 0 h 6879660"/>
              <a:gd name="connsiteX2" fmla="*/ 6084357 w 6084357"/>
              <a:gd name="connsiteY2" fmla="*/ 6879660 h 6879660"/>
              <a:gd name="connsiteX3" fmla="*/ 1684339 w 6084357"/>
              <a:gd name="connsiteY3" fmla="*/ 6879660 h 6879660"/>
              <a:gd name="connsiteX4" fmla="*/ 0 w 6084357"/>
              <a:gd name="connsiteY4" fmla="*/ 6437231 h 6879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84357" h="6879660">
                <a:moveTo>
                  <a:pt x="1684339" y="0"/>
                </a:moveTo>
                <a:lnTo>
                  <a:pt x="6084357" y="0"/>
                </a:lnTo>
                <a:lnTo>
                  <a:pt x="6084357" y="6879660"/>
                </a:lnTo>
                <a:lnTo>
                  <a:pt x="1684339" y="6879660"/>
                </a:lnTo>
                <a:lnTo>
                  <a:pt x="0" y="6437231"/>
                </a:lnTo>
                <a:close/>
              </a:path>
            </a:pathLst>
          </a:custGeom>
          <a:solidFill>
            <a:schemeClr val="tx2"/>
          </a:solidFill>
        </p:spPr>
        <p:txBody>
          <a:bodyPr wrap="square" lIns="2304000" tIns="2700000" rIns="720000" bIns="180000" anchor="t" anchorCtr="0">
            <a:noAutofit/>
          </a:bodyPr>
          <a:lstStyle>
            <a:lvl1pPr marL="0" indent="0" algn="l">
              <a:spcAft>
                <a:spcPts val="1200"/>
              </a:spcAft>
              <a:buNone/>
              <a:defRPr sz="3800" b="1">
                <a:solidFill>
                  <a:schemeClr val="bg1"/>
                </a:solidFill>
                <a:latin typeface="+mj-lt"/>
              </a:defRPr>
            </a:lvl1pPr>
            <a:lvl2pPr marL="0" indent="0" algn="l">
              <a:spcBef>
                <a:spcPts val="2400"/>
              </a:spcBef>
              <a:buNone/>
              <a:defRPr sz="2000" b="1">
                <a:solidFill>
                  <a:schemeClr val="accent2"/>
                </a:solidFill>
              </a:defRPr>
            </a:lvl2pPr>
            <a:lvl3pPr marL="0" indent="0" algn="l">
              <a:buNone/>
              <a:defRPr sz="1800">
                <a:solidFill>
                  <a:schemeClr val="accent2"/>
                </a:solidFill>
              </a:defRPr>
            </a:lvl3pPr>
            <a:lvl4pPr marL="0" indent="0" algn="l">
              <a:buNone/>
              <a:defRPr sz="1600" b="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solidFill>
                  <a:schemeClr val="accent2"/>
                </a:solidFill>
              </a:defRPr>
            </a:lvl9pPr>
          </a:lstStyle>
          <a:p>
            <a:r>
              <a:rPr lang="en-AU" noProof="0" dirty="0"/>
              <a:t>Click to add Divider slide title</a:t>
            </a:r>
          </a:p>
          <a:p>
            <a:pPr lvl="1"/>
            <a:r>
              <a:rPr lang="en-AU" noProof="0" dirty="0"/>
              <a:t>Two</a:t>
            </a:r>
          </a:p>
          <a:p>
            <a:pPr lvl="2"/>
            <a:r>
              <a:rPr lang="en-AU" noProof="0" dirty="0"/>
              <a:t>Three</a:t>
            </a:r>
          </a:p>
          <a:p>
            <a:pPr lvl="8"/>
            <a:r>
              <a:rPr lang="en-AU" noProof="0" dirty="0"/>
              <a:t>four</a:t>
            </a:r>
          </a:p>
        </p:txBody>
      </p:sp>
    </p:spTree>
    <p:extLst>
      <p:ext uri="{BB962C8B-B14F-4D97-AF65-F5344CB8AC3E}">
        <p14:creationId xmlns:p14="http://schemas.microsoft.com/office/powerpoint/2010/main" val="74975410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Section Header B">
    <p:spTree>
      <p:nvGrpSpPr>
        <p:cNvPr id="1" name=""/>
        <p:cNvGrpSpPr/>
        <p:nvPr/>
      </p:nvGrpSpPr>
      <p:grpSpPr>
        <a:xfrm>
          <a:off x="0" y="0"/>
          <a:ext cx="0" cy="0"/>
          <a:chOff x="0" y="0"/>
          <a:chExt cx="0" cy="0"/>
        </a:xfrm>
      </p:grpSpPr>
      <p:sp>
        <p:nvSpPr>
          <p:cNvPr id="67" name="Rectangle 66">
            <a:extLst>
              <a:ext uri="{FF2B5EF4-FFF2-40B4-BE49-F238E27FC236}">
                <a16:creationId xmlns:a16="http://schemas.microsoft.com/office/drawing/2014/main" id="{ED45A0A4-174E-49D1-AFFA-8BAA5D9DAA82}"/>
              </a:ext>
            </a:extLst>
          </p:cNvPr>
          <p:cNvSpPr/>
          <p:nvPr userDrawn="1"/>
        </p:nvSpPr>
        <p:spPr>
          <a:xfrm>
            <a:off x="0" y="-1"/>
            <a:ext cx="12204003"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noProof="0"/>
          </a:p>
        </p:txBody>
      </p:sp>
      <p:grpSp>
        <p:nvGrpSpPr>
          <p:cNvPr id="80" name="Group 4">
            <a:extLst>
              <a:ext uri="{FF2B5EF4-FFF2-40B4-BE49-F238E27FC236}">
                <a16:creationId xmlns:a16="http://schemas.microsoft.com/office/drawing/2014/main" id="{37897F24-DF87-4E8C-B6E6-84ACE89698D4}"/>
              </a:ext>
            </a:extLst>
          </p:cNvPr>
          <p:cNvGrpSpPr>
            <a:grpSpLocks noChangeAspect="1"/>
          </p:cNvGrpSpPr>
          <p:nvPr userDrawn="1"/>
        </p:nvGrpSpPr>
        <p:grpSpPr bwMode="auto">
          <a:xfrm>
            <a:off x="561421" y="453778"/>
            <a:ext cx="2216381" cy="1666547"/>
            <a:chOff x="2864" y="1181"/>
            <a:chExt cx="1952" cy="1957"/>
          </a:xfrm>
        </p:grpSpPr>
        <p:sp>
          <p:nvSpPr>
            <p:cNvPr id="81" name="AutoShape 3">
              <a:extLst>
                <a:ext uri="{FF2B5EF4-FFF2-40B4-BE49-F238E27FC236}">
                  <a16:creationId xmlns:a16="http://schemas.microsoft.com/office/drawing/2014/main" id="{C3489EAF-F8D9-4809-8ED8-CA8FC381617B}"/>
                </a:ext>
              </a:extLst>
            </p:cNvPr>
            <p:cNvSpPr>
              <a:spLocks noChangeAspect="1" noChangeArrowheads="1" noTextEdit="1"/>
            </p:cNvSpPr>
            <p:nvPr userDrawn="1"/>
          </p:nvSpPr>
          <p:spPr bwMode="auto">
            <a:xfrm>
              <a:off x="2864" y="1182"/>
              <a:ext cx="1952" cy="1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82" name="Rectangle 5">
              <a:extLst>
                <a:ext uri="{FF2B5EF4-FFF2-40B4-BE49-F238E27FC236}">
                  <a16:creationId xmlns:a16="http://schemas.microsoft.com/office/drawing/2014/main" id="{E188D0CE-6AD7-4ED5-84C7-F8441A63FCBE}"/>
                </a:ext>
              </a:extLst>
            </p:cNvPr>
            <p:cNvSpPr>
              <a:spLocks noChangeArrowheads="1"/>
            </p:cNvSpPr>
            <p:nvPr userDrawn="1"/>
          </p:nvSpPr>
          <p:spPr bwMode="auto">
            <a:xfrm>
              <a:off x="2865" y="1181"/>
              <a:ext cx="1950" cy="1957"/>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83" name="Freeform 6">
              <a:extLst>
                <a:ext uri="{FF2B5EF4-FFF2-40B4-BE49-F238E27FC236}">
                  <a16:creationId xmlns:a16="http://schemas.microsoft.com/office/drawing/2014/main" id="{8B32A4EB-35BB-41CF-AEE9-23374677DA89}"/>
                </a:ext>
              </a:extLst>
            </p:cNvPr>
            <p:cNvSpPr>
              <a:spLocks/>
            </p:cNvSpPr>
            <p:nvPr userDrawn="1"/>
          </p:nvSpPr>
          <p:spPr bwMode="auto">
            <a:xfrm>
              <a:off x="3091" y="2463"/>
              <a:ext cx="90" cy="109"/>
            </a:xfrm>
            <a:custGeom>
              <a:avLst/>
              <a:gdLst>
                <a:gd name="T0" fmla="*/ 5 w 132"/>
                <a:gd name="T1" fmla="*/ 4 h 160"/>
                <a:gd name="T2" fmla="*/ 0 w 132"/>
                <a:gd name="T3" fmla="*/ 26 h 160"/>
                <a:gd name="T4" fmla="*/ 2 w 132"/>
                <a:gd name="T5" fmla="*/ 30 h 160"/>
                <a:gd name="T6" fmla="*/ 6 w 132"/>
                <a:gd name="T7" fmla="*/ 27 h 160"/>
                <a:gd name="T8" fmla="*/ 9 w 132"/>
                <a:gd name="T9" fmla="*/ 21 h 160"/>
                <a:gd name="T10" fmla="*/ 29 w 132"/>
                <a:gd name="T11" fmla="*/ 15 h 160"/>
                <a:gd name="T12" fmla="*/ 57 w 132"/>
                <a:gd name="T13" fmla="*/ 15 h 160"/>
                <a:gd name="T14" fmla="*/ 57 w 132"/>
                <a:gd name="T15" fmla="*/ 99 h 160"/>
                <a:gd name="T16" fmla="*/ 56 w 132"/>
                <a:gd name="T17" fmla="*/ 144 h 160"/>
                <a:gd name="T18" fmla="*/ 52 w 132"/>
                <a:gd name="T19" fmla="*/ 153 h 160"/>
                <a:gd name="T20" fmla="*/ 46 w 132"/>
                <a:gd name="T21" fmla="*/ 154 h 160"/>
                <a:gd name="T22" fmla="*/ 43 w 132"/>
                <a:gd name="T23" fmla="*/ 157 h 160"/>
                <a:gd name="T24" fmla="*/ 47 w 132"/>
                <a:gd name="T25" fmla="*/ 160 h 160"/>
                <a:gd name="T26" fmla="*/ 64 w 132"/>
                <a:gd name="T27" fmla="*/ 160 h 160"/>
                <a:gd name="T28" fmla="*/ 68 w 132"/>
                <a:gd name="T29" fmla="*/ 160 h 160"/>
                <a:gd name="T30" fmla="*/ 70 w 132"/>
                <a:gd name="T31" fmla="*/ 160 h 160"/>
                <a:gd name="T32" fmla="*/ 93 w 132"/>
                <a:gd name="T33" fmla="*/ 160 h 160"/>
                <a:gd name="T34" fmla="*/ 97 w 132"/>
                <a:gd name="T35" fmla="*/ 157 h 160"/>
                <a:gd name="T36" fmla="*/ 94 w 132"/>
                <a:gd name="T37" fmla="*/ 154 h 160"/>
                <a:gd name="T38" fmla="*/ 85 w 132"/>
                <a:gd name="T39" fmla="*/ 153 h 160"/>
                <a:gd name="T40" fmla="*/ 79 w 132"/>
                <a:gd name="T41" fmla="*/ 144 h 160"/>
                <a:gd name="T42" fmla="*/ 78 w 132"/>
                <a:gd name="T43" fmla="*/ 99 h 160"/>
                <a:gd name="T44" fmla="*/ 78 w 132"/>
                <a:gd name="T45" fmla="*/ 15 h 160"/>
                <a:gd name="T46" fmla="*/ 102 w 132"/>
                <a:gd name="T47" fmla="*/ 15 h 160"/>
                <a:gd name="T48" fmla="*/ 125 w 132"/>
                <a:gd name="T49" fmla="*/ 25 h 160"/>
                <a:gd name="T50" fmla="*/ 126 w 132"/>
                <a:gd name="T51" fmla="*/ 27 h 160"/>
                <a:gd name="T52" fmla="*/ 129 w 132"/>
                <a:gd name="T53" fmla="*/ 32 h 160"/>
                <a:gd name="T54" fmla="*/ 132 w 132"/>
                <a:gd name="T55" fmla="*/ 28 h 160"/>
                <a:gd name="T56" fmla="*/ 132 w 132"/>
                <a:gd name="T57" fmla="*/ 21 h 160"/>
                <a:gd name="T58" fmla="*/ 132 w 132"/>
                <a:gd name="T59" fmla="*/ 5 h 160"/>
                <a:gd name="T60" fmla="*/ 130 w 132"/>
                <a:gd name="T61" fmla="*/ 1 h 160"/>
                <a:gd name="T62" fmla="*/ 127 w 132"/>
                <a:gd name="T63" fmla="*/ 2 h 160"/>
                <a:gd name="T64" fmla="*/ 110 w 132"/>
                <a:gd name="T65" fmla="*/ 3 h 160"/>
                <a:gd name="T66" fmla="*/ 33 w 132"/>
                <a:gd name="T67" fmla="*/ 3 h 160"/>
                <a:gd name="T68" fmla="*/ 17 w 132"/>
                <a:gd name="T69" fmla="*/ 2 h 160"/>
                <a:gd name="T70" fmla="*/ 10 w 132"/>
                <a:gd name="T71" fmla="*/ 1 h 160"/>
                <a:gd name="T72" fmla="*/ 8 w 132"/>
                <a:gd name="T73" fmla="*/ 0 h 160"/>
                <a:gd name="T74" fmla="*/ 5 w 132"/>
                <a:gd name="T75" fmla="*/ 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60">
                  <a:moveTo>
                    <a:pt x="5" y="4"/>
                  </a:moveTo>
                  <a:cubicBezTo>
                    <a:pt x="4" y="5"/>
                    <a:pt x="0" y="24"/>
                    <a:pt x="0" y="26"/>
                  </a:cubicBezTo>
                  <a:cubicBezTo>
                    <a:pt x="0" y="29"/>
                    <a:pt x="1" y="30"/>
                    <a:pt x="2" y="30"/>
                  </a:cubicBezTo>
                  <a:cubicBezTo>
                    <a:pt x="4" y="30"/>
                    <a:pt x="5" y="28"/>
                    <a:pt x="6" y="27"/>
                  </a:cubicBezTo>
                  <a:cubicBezTo>
                    <a:pt x="6" y="27"/>
                    <a:pt x="9" y="21"/>
                    <a:pt x="9" y="21"/>
                  </a:cubicBezTo>
                  <a:cubicBezTo>
                    <a:pt x="12" y="17"/>
                    <a:pt x="16" y="15"/>
                    <a:pt x="29" y="15"/>
                  </a:cubicBezTo>
                  <a:cubicBezTo>
                    <a:pt x="29" y="15"/>
                    <a:pt x="51" y="15"/>
                    <a:pt x="57" y="15"/>
                  </a:cubicBezTo>
                  <a:cubicBezTo>
                    <a:pt x="57" y="99"/>
                    <a:pt x="57" y="99"/>
                    <a:pt x="57" y="99"/>
                  </a:cubicBezTo>
                  <a:cubicBezTo>
                    <a:pt x="57" y="119"/>
                    <a:pt x="57" y="135"/>
                    <a:pt x="56" y="144"/>
                  </a:cubicBezTo>
                  <a:cubicBezTo>
                    <a:pt x="56" y="150"/>
                    <a:pt x="55" y="153"/>
                    <a:pt x="52" y="153"/>
                  </a:cubicBezTo>
                  <a:cubicBezTo>
                    <a:pt x="52" y="153"/>
                    <a:pt x="46" y="154"/>
                    <a:pt x="46" y="154"/>
                  </a:cubicBezTo>
                  <a:cubicBezTo>
                    <a:pt x="44" y="154"/>
                    <a:pt x="43" y="156"/>
                    <a:pt x="43" y="157"/>
                  </a:cubicBezTo>
                  <a:cubicBezTo>
                    <a:pt x="43" y="160"/>
                    <a:pt x="46" y="160"/>
                    <a:pt x="47" y="160"/>
                  </a:cubicBezTo>
                  <a:cubicBezTo>
                    <a:pt x="64" y="160"/>
                    <a:pt x="64" y="160"/>
                    <a:pt x="64" y="160"/>
                  </a:cubicBezTo>
                  <a:cubicBezTo>
                    <a:pt x="68" y="160"/>
                    <a:pt x="68" y="160"/>
                    <a:pt x="68" y="160"/>
                  </a:cubicBezTo>
                  <a:cubicBezTo>
                    <a:pt x="70" y="160"/>
                    <a:pt x="70" y="160"/>
                    <a:pt x="70" y="160"/>
                  </a:cubicBezTo>
                  <a:cubicBezTo>
                    <a:pt x="93" y="160"/>
                    <a:pt x="93" y="160"/>
                    <a:pt x="93" y="160"/>
                  </a:cubicBezTo>
                  <a:cubicBezTo>
                    <a:pt x="97" y="160"/>
                    <a:pt x="97" y="158"/>
                    <a:pt x="97" y="157"/>
                  </a:cubicBezTo>
                  <a:cubicBezTo>
                    <a:pt x="97" y="156"/>
                    <a:pt x="96" y="154"/>
                    <a:pt x="94" y="154"/>
                  </a:cubicBezTo>
                  <a:cubicBezTo>
                    <a:pt x="85" y="153"/>
                    <a:pt x="85" y="153"/>
                    <a:pt x="85" y="153"/>
                  </a:cubicBezTo>
                  <a:cubicBezTo>
                    <a:pt x="80" y="153"/>
                    <a:pt x="79" y="150"/>
                    <a:pt x="79" y="144"/>
                  </a:cubicBezTo>
                  <a:cubicBezTo>
                    <a:pt x="78" y="135"/>
                    <a:pt x="78" y="119"/>
                    <a:pt x="78" y="99"/>
                  </a:cubicBezTo>
                  <a:cubicBezTo>
                    <a:pt x="78" y="15"/>
                    <a:pt x="78" y="15"/>
                    <a:pt x="78" y="15"/>
                  </a:cubicBezTo>
                  <a:cubicBezTo>
                    <a:pt x="80" y="15"/>
                    <a:pt x="102" y="15"/>
                    <a:pt x="102" y="15"/>
                  </a:cubicBezTo>
                  <a:cubicBezTo>
                    <a:pt x="121" y="15"/>
                    <a:pt x="125" y="20"/>
                    <a:pt x="125" y="25"/>
                  </a:cubicBezTo>
                  <a:cubicBezTo>
                    <a:pt x="126" y="27"/>
                    <a:pt x="126" y="27"/>
                    <a:pt x="126" y="27"/>
                  </a:cubicBezTo>
                  <a:cubicBezTo>
                    <a:pt x="126" y="29"/>
                    <a:pt x="126" y="32"/>
                    <a:pt x="129" y="32"/>
                  </a:cubicBezTo>
                  <a:cubicBezTo>
                    <a:pt x="129" y="32"/>
                    <a:pt x="132" y="32"/>
                    <a:pt x="132" y="28"/>
                  </a:cubicBezTo>
                  <a:cubicBezTo>
                    <a:pt x="132" y="21"/>
                    <a:pt x="132" y="21"/>
                    <a:pt x="132" y="21"/>
                  </a:cubicBezTo>
                  <a:cubicBezTo>
                    <a:pt x="132" y="5"/>
                    <a:pt x="132" y="5"/>
                    <a:pt x="132" y="5"/>
                  </a:cubicBezTo>
                  <a:cubicBezTo>
                    <a:pt x="132" y="4"/>
                    <a:pt x="132" y="1"/>
                    <a:pt x="130" y="1"/>
                  </a:cubicBezTo>
                  <a:cubicBezTo>
                    <a:pt x="127" y="2"/>
                    <a:pt x="127" y="2"/>
                    <a:pt x="127" y="2"/>
                  </a:cubicBezTo>
                  <a:cubicBezTo>
                    <a:pt x="124" y="2"/>
                    <a:pt x="119" y="3"/>
                    <a:pt x="110" y="3"/>
                  </a:cubicBezTo>
                  <a:cubicBezTo>
                    <a:pt x="33" y="3"/>
                    <a:pt x="33" y="3"/>
                    <a:pt x="33" y="3"/>
                  </a:cubicBezTo>
                  <a:cubicBezTo>
                    <a:pt x="17" y="2"/>
                    <a:pt x="17" y="2"/>
                    <a:pt x="17" y="2"/>
                  </a:cubicBezTo>
                  <a:cubicBezTo>
                    <a:pt x="17" y="2"/>
                    <a:pt x="10" y="1"/>
                    <a:pt x="10" y="1"/>
                  </a:cubicBezTo>
                  <a:cubicBezTo>
                    <a:pt x="8" y="0"/>
                    <a:pt x="8" y="0"/>
                    <a:pt x="8" y="0"/>
                  </a:cubicBezTo>
                  <a:cubicBezTo>
                    <a:pt x="6" y="0"/>
                    <a:pt x="5" y="2"/>
                    <a:pt x="5" y="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84" name="Freeform 7">
              <a:extLst>
                <a:ext uri="{FF2B5EF4-FFF2-40B4-BE49-F238E27FC236}">
                  <a16:creationId xmlns:a16="http://schemas.microsoft.com/office/drawing/2014/main" id="{34350D2F-D10C-448A-84B4-0C2AAAF15515}"/>
                </a:ext>
              </a:extLst>
            </p:cNvPr>
            <p:cNvSpPr>
              <a:spLocks/>
            </p:cNvSpPr>
            <p:nvPr userDrawn="1"/>
          </p:nvSpPr>
          <p:spPr bwMode="auto">
            <a:xfrm>
              <a:off x="3187" y="2465"/>
              <a:ext cx="111" cy="107"/>
            </a:xfrm>
            <a:custGeom>
              <a:avLst/>
              <a:gdLst>
                <a:gd name="T0" fmla="*/ 134 w 164"/>
                <a:gd name="T1" fmla="*/ 0 h 157"/>
                <a:gd name="T2" fmla="*/ 111 w 164"/>
                <a:gd name="T3" fmla="*/ 0 h 157"/>
                <a:gd name="T4" fmla="*/ 110 w 164"/>
                <a:gd name="T5" fmla="*/ 6 h 157"/>
                <a:gd name="T6" fmla="*/ 124 w 164"/>
                <a:gd name="T7" fmla="*/ 16 h 157"/>
                <a:gd name="T8" fmla="*/ 124 w 164"/>
                <a:gd name="T9" fmla="*/ 65 h 157"/>
                <a:gd name="T10" fmla="*/ 38 w 164"/>
                <a:gd name="T11" fmla="*/ 60 h 157"/>
                <a:gd name="T12" fmla="*/ 45 w 164"/>
                <a:gd name="T13" fmla="*/ 6 h 157"/>
                <a:gd name="T14" fmla="*/ 53 w 164"/>
                <a:gd name="T15" fmla="*/ 3 h 157"/>
                <a:gd name="T16" fmla="*/ 31 w 164"/>
                <a:gd name="T17" fmla="*/ 0 h 157"/>
                <a:gd name="T18" fmla="*/ 25 w 164"/>
                <a:gd name="T19" fmla="*/ 0 h 157"/>
                <a:gd name="T20" fmla="*/ 0 w 164"/>
                <a:gd name="T21" fmla="*/ 3 h 157"/>
                <a:gd name="T22" fmla="*/ 10 w 164"/>
                <a:gd name="T23" fmla="*/ 6 h 157"/>
                <a:gd name="T24" fmla="*/ 18 w 164"/>
                <a:gd name="T25" fmla="*/ 60 h 157"/>
                <a:gd name="T26" fmla="*/ 17 w 164"/>
                <a:gd name="T27" fmla="*/ 141 h 157"/>
                <a:gd name="T28" fmla="*/ 6 w 164"/>
                <a:gd name="T29" fmla="*/ 151 h 157"/>
                <a:gd name="T30" fmla="*/ 8 w 164"/>
                <a:gd name="T31" fmla="*/ 157 h 157"/>
                <a:gd name="T32" fmla="*/ 28 w 164"/>
                <a:gd name="T33" fmla="*/ 157 h 157"/>
                <a:gd name="T34" fmla="*/ 53 w 164"/>
                <a:gd name="T35" fmla="*/ 157 h 157"/>
                <a:gd name="T36" fmla="*/ 55 w 164"/>
                <a:gd name="T37" fmla="*/ 151 h 157"/>
                <a:gd name="T38" fmla="*/ 39 w 164"/>
                <a:gd name="T39" fmla="*/ 141 h 157"/>
                <a:gd name="T40" fmla="*/ 38 w 164"/>
                <a:gd name="T41" fmla="*/ 75 h 157"/>
                <a:gd name="T42" fmla="*/ 124 w 164"/>
                <a:gd name="T43" fmla="*/ 96 h 157"/>
                <a:gd name="T44" fmla="*/ 118 w 164"/>
                <a:gd name="T45" fmla="*/ 150 h 157"/>
                <a:gd name="T46" fmla="*/ 109 w 164"/>
                <a:gd name="T47" fmla="*/ 154 h 157"/>
                <a:gd name="T48" fmla="*/ 131 w 164"/>
                <a:gd name="T49" fmla="*/ 157 h 157"/>
                <a:gd name="T50" fmla="*/ 137 w 164"/>
                <a:gd name="T51" fmla="*/ 157 h 157"/>
                <a:gd name="T52" fmla="*/ 164 w 164"/>
                <a:gd name="T53" fmla="*/ 154 h 157"/>
                <a:gd name="T54" fmla="*/ 152 w 164"/>
                <a:gd name="T55" fmla="*/ 150 h 157"/>
                <a:gd name="T56" fmla="*/ 144 w 164"/>
                <a:gd name="T57" fmla="*/ 96 h 157"/>
                <a:gd name="T58" fmla="*/ 145 w 164"/>
                <a:gd name="T59" fmla="*/ 16 h 157"/>
                <a:gd name="T60" fmla="*/ 156 w 164"/>
                <a:gd name="T61" fmla="*/ 6 h 157"/>
                <a:gd name="T62" fmla="*/ 154 w 164"/>
                <a:gd name="T63"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4" h="157">
                  <a:moveTo>
                    <a:pt x="138" y="0"/>
                  </a:moveTo>
                  <a:cubicBezTo>
                    <a:pt x="134" y="0"/>
                    <a:pt x="134" y="0"/>
                    <a:pt x="134" y="0"/>
                  </a:cubicBezTo>
                  <a:cubicBezTo>
                    <a:pt x="132" y="0"/>
                    <a:pt x="132" y="0"/>
                    <a:pt x="132" y="0"/>
                  </a:cubicBezTo>
                  <a:cubicBezTo>
                    <a:pt x="111" y="0"/>
                    <a:pt x="111" y="0"/>
                    <a:pt x="111" y="0"/>
                  </a:cubicBezTo>
                  <a:cubicBezTo>
                    <a:pt x="110" y="0"/>
                    <a:pt x="106" y="0"/>
                    <a:pt x="106" y="3"/>
                  </a:cubicBezTo>
                  <a:cubicBezTo>
                    <a:pt x="106" y="4"/>
                    <a:pt x="108" y="6"/>
                    <a:pt x="110" y="6"/>
                  </a:cubicBezTo>
                  <a:cubicBezTo>
                    <a:pt x="116" y="6"/>
                    <a:pt x="116" y="6"/>
                    <a:pt x="116" y="6"/>
                  </a:cubicBezTo>
                  <a:cubicBezTo>
                    <a:pt x="122" y="7"/>
                    <a:pt x="123" y="10"/>
                    <a:pt x="124" y="16"/>
                  </a:cubicBezTo>
                  <a:cubicBezTo>
                    <a:pt x="124" y="60"/>
                    <a:pt x="124" y="60"/>
                    <a:pt x="124" y="60"/>
                  </a:cubicBezTo>
                  <a:cubicBezTo>
                    <a:pt x="124" y="65"/>
                    <a:pt x="124" y="65"/>
                    <a:pt x="124" y="65"/>
                  </a:cubicBezTo>
                  <a:cubicBezTo>
                    <a:pt x="38" y="64"/>
                    <a:pt x="38" y="64"/>
                    <a:pt x="38" y="64"/>
                  </a:cubicBezTo>
                  <a:cubicBezTo>
                    <a:pt x="38" y="60"/>
                    <a:pt x="38" y="60"/>
                    <a:pt x="38" y="60"/>
                  </a:cubicBezTo>
                  <a:cubicBezTo>
                    <a:pt x="39" y="16"/>
                    <a:pt x="39" y="16"/>
                    <a:pt x="39" y="16"/>
                  </a:cubicBezTo>
                  <a:cubicBezTo>
                    <a:pt x="39" y="10"/>
                    <a:pt x="40" y="7"/>
                    <a:pt x="45" y="6"/>
                  </a:cubicBezTo>
                  <a:cubicBezTo>
                    <a:pt x="45" y="6"/>
                    <a:pt x="50" y="6"/>
                    <a:pt x="50" y="6"/>
                  </a:cubicBezTo>
                  <a:cubicBezTo>
                    <a:pt x="52" y="6"/>
                    <a:pt x="53" y="4"/>
                    <a:pt x="53" y="3"/>
                  </a:cubicBezTo>
                  <a:cubicBezTo>
                    <a:pt x="53" y="1"/>
                    <a:pt x="51" y="0"/>
                    <a:pt x="48" y="0"/>
                  </a:cubicBezTo>
                  <a:cubicBezTo>
                    <a:pt x="31" y="0"/>
                    <a:pt x="31" y="0"/>
                    <a:pt x="31" y="0"/>
                  </a:cubicBezTo>
                  <a:cubicBezTo>
                    <a:pt x="28" y="0"/>
                    <a:pt x="28" y="0"/>
                    <a:pt x="28" y="0"/>
                  </a:cubicBezTo>
                  <a:cubicBezTo>
                    <a:pt x="25" y="0"/>
                    <a:pt x="25" y="0"/>
                    <a:pt x="25" y="0"/>
                  </a:cubicBezTo>
                  <a:cubicBezTo>
                    <a:pt x="5" y="0"/>
                    <a:pt x="5" y="0"/>
                    <a:pt x="5" y="0"/>
                  </a:cubicBezTo>
                  <a:cubicBezTo>
                    <a:pt x="2" y="0"/>
                    <a:pt x="0" y="1"/>
                    <a:pt x="0" y="3"/>
                  </a:cubicBezTo>
                  <a:cubicBezTo>
                    <a:pt x="0" y="4"/>
                    <a:pt x="1" y="6"/>
                    <a:pt x="3" y="6"/>
                  </a:cubicBezTo>
                  <a:cubicBezTo>
                    <a:pt x="10" y="6"/>
                    <a:pt x="10" y="6"/>
                    <a:pt x="10" y="6"/>
                  </a:cubicBezTo>
                  <a:cubicBezTo>
                    <a:pt x="15" y="7"/>
                    <a:pt x="17" y="10"/>
                    <a:pt x="17" y="16"/>
                  </a:cubicBezTo>
                  <a:cubicBezTo>
                    <a:pt x="17" y="16"/>
                    <a:pt x="18" y="60"/>
                    <a:pt x="18" y="60"/>
                  </a:cubicBezTo>
                  <a:cubicBezTo>
                    <a:pt x="18" y="96"/>
                    <a:pt x="18" y="96"/>
                    <a:pt x="18" y="96"/>
                  </a:cubicBezTo>
                  <a:cubicBezTo>
                    <a:pt x="18" y="116"/>
                    <a:pt x="18" y="132"/>
                    <a:pt x="17" y="141"/>
                  </a:cubicBezTo>
                  <a:cubicBezTo>
                    <a:pt x="16" y="147"/>
                    <a:pt x="15" y="150"/>
                    <a:pt x="12" y="150"/>
                  </a:cubicBezTo>
                  <a:cubicBezTo>
                    <a:pt x="12" y="150"/>
                    <a:pt x="6" y="151"/>
                    <a:pt x="6" y="151"/>
                  </a:cubicBezTo>
                  <a:cubicBezTo>
                    <a:pt x="4" y="151"/>
                    <a:pt x="3" y="153"/>
                    <a:pt x="3" y="154"/>
                  </a:cubicBezTo>
                  <a:cubicBezTo>
                    <a:pt x="3" y="157"/>
                    <a:pt x="7" y="157"/>
                    <a:pt x="8" y="157"/>
                  </a:cubicBezTo>
                  <a:cubicBezTo>
                    <a:pt x="25" y="157"/>
                    <a:pt x="25" y="157"/>
                    <a:pt x="25" y="157"/>
                  </a:cubicBezTo>
                  <a:cubicBezTo>
                    <a:pt x="28" y="157"/>
                    <a:pt x="28" y="157"/>
                    <a:pt x="28" y="157"/>
                  </a:cubicBezTo>
                  <a:cubicBezTo>
                    <a:pt x="30" y="157"/>
                    <a:pt x="30" y="157"/>
                    <a:pt x="30" y="157"/>
                  </a:cubicBezTo>
                  <a:cubicBezTo>
                    <a:pt x="53" y="157"/>
                    <a:pt x="53" y="157"/>
                    <a:pt x="53" y="157"/>
                  </a:cubicBezTo>
                  <a:cubicBezTo>
                    <a:pt x="57" y="157"/>
                    <a:pt x="58" y="155"/>
                    <a:pt x="58" y="154"/>
                  </a:cubicBezTo>
                  <a:cubicBezTo>
                    <a:pt x="58" y="153"/>
                    <a:pt x="57" y="151"/>
                    <a:pt x="55" y="151"/>
                  </a:cubicBezTo>
                  <a:cubicBezTo>
                    <a:pt x="46" y="150"/>
                    <a:pt x="46" y="150"/>
                    <a:pt x="46" y="150"/>
                  </a:cubicBezTo>
                  <a:cubicBezTo>
                    <a:pt x="41" y="150"/>
                    <a:pt x="40" y="147"/>
                    <a:pt x="39" y="141"/>
                  </a:cubicBezTo>
                  <a:cubicBezTo>
                    <a:pt x="38" y="132"/>
                    <a:pt x="38" y="116"/>
                    <a:pt x="38" y="96"/>
                  </a:cubicBezTo>
                  <a:cubicBezTo>
                    <a:pt x="38" y="75"/>
                    <a:pt x="38" y="75"/>
                    <a:pt x="38" y="75"/>
                  </a:cubicBezTo>
                  <a:cubicBezTo>
                    <a:pt x="124" y="75"/>
                    <a:pt x="124" y="75"/>
                    <a:pt x="124" y="75"/>
                  </a:cubicBezTo>
                  <a:cubicBezTo>
                    <a:pt x="124" y="96"/>
                    <a:pt x="124" y="96"/>
                    <a:pt x="124" y="96"/>
                  </a:cubicBezTo>
                  <a:cubicBezTo>
                    <a:pt x="124" y="116"/>
                    <a:pt x="124" y="132"/>
                    <a:pt x="123" y="141"/>
                  </a:cubicBezTo>
                  <a:cubicBezTo>
                    <a:pt x="122" y="146"/>
                    <a:pt x="121" y="150"/>
                    <a:pt x="118" y="150"/>
                  </a:cubicBezTo>
                  <a:cubicBezTo>
                    <a:pt x="118" y="150"/>
                    <a:pt x="113" y="151"/>
                    <a:pt x="113" y="151"/>
                  </a:cubicBezTo>
                  <a:cubicBezTo>
                    <a:pt x="110" y="151"/>
                    <a:pt x="109" y="153"/>
                    <a:pt x="109" y="154"/>
                  </a:cubicBezTo>
                  <a:cubicBezTo>
                    <a:pt x="109" y="157"/>
                    <a:pt x="113" y="157"/>
                    <a:pt x="114" y="157"/>
                  </a:cubicBezTo>
                  <a:cubicBezTo>
                    <a:pt x="131" y="157"/>
                    <a:pt x="131" y="157"/>
                    <a:pt x="131" y="157"/>
                  </a:cubicBezTo>
                  <a:cubicBezTo>
                    <a:pt x="134" y="157"/>
                    <a:pt x="134" y="157"/>
                    <a:pt x="134" y="157"/>
                  </a:cubicBezTo>
                  <a:cubicBezTo>
                    <a:pt x="137" y="157"/>
                    <a:pt x="137" y="157"/>
                    <a:pt x="137" y="157"/>
                  </a:cubicBezTo>
                  <a:cubicBezTo>
                    <a:pt x="159" y="157"/>
                    <a:pt x="159" y="157"/>
                    <a:pt x="159" y="157"/>
                  </a:cubicBezTo>
                  <a:cubicBezTo>
                    <a:pt x="164" y="157"/>
                    <a:pt x="164" y="155"/>
                    <a:pt x="164" y="154"/>
                  </a:cubicBezTo>
                  <a:cubicBezTo>
                    <a:pt x="164" y="153"/>
                    <a:pt x="163" y="151"/>
                    <a:pt x="161" y="151"/>
                  </a:cubicBezTo>
                  <a:cubicBezTo>
                    <a:pt x="152" y="150"/>
                    <a:pt x="152" y="150"/>
                    <a:pt x="152" y="150"/>
                  </a:cubicBezTo>
                  <a:cubicBezTo>
                    <a:pt x="147" y="150"/>
                    <a:pt x="146" y="147"/>
                    <a:pt x="145" y="141"/>
                  </a:cubicBezTo>
                  <a:cubicBezTo>
                    <a:pt x="144" y="132"/>
                    <a:pt x="144" y="116"/>
                    <a:pt x="144" y="96"/>
                  </a:cubicBezTo>
                  <a:cubicBezTo>
                    <a:pt x="144" y="60"/>
                    <a:pt x="144" y="60"/>
                    <a:pt x="144" y="60"/>
                  </a:cubicBezTo>
                  <a:cubicBezTo>
                    <a:pt x="145" y="16"/>
                    <a:pt x="145" y="16"/>
                    <a:pt x="145" y="16"/>
                  </a:cubicBezTo>
                  <a:cubicBezTo>
                    <a:pt x="145" y="9"/>
                    <a:pt x="147" y="7"/>
                    <a:pt x="151" y="6"/>
                  </a:cubicBezTo>
                  <a:cubicBezTo>
                    <a:pt x="156" y="6"/>
                    <a:pt x="156" y="6"/>
                    <a:pt x="156" y="6"/>
                  </a:cubicBezTo>
                  <a:cubicBezTo>
                    <a:pt x="158" y="6"/>
                    <a:pt x="159" y="4"/>
                    <a:pt x="159" y="3"/>
                  </a:cubicBezTo>
                  <a:cubicBezTo>
                    <a:pt x="159" y="0"/>
                    <a:pt x="155" y="0"/>
                    <a:pt x="154" y="0"/>
                  </a:cubicBezTo>
                  <a:lnTo>
                    <a:pt x="13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85" name="Freeform 8">
              <a:extLst>
                <a:ext uri="{FF2B5EF4-FFF2-40B4-BE49-F238E27FC236}">
                  <a16:creationId xmlns:a16="http://schemas.microsoft.com/office/drawing/2014/main" id="{87442180-3B44-4131-A01F-50CDB6873C6A}"/>
                </a:ext>
              </a:extLst>
            </p:cNvPr>
            <p:cNvSpPr>
              <a:spLocks/>
            </p:cNvSpPr>
            <p:nvPr userDrawn="1"/>
          </p:nvSpPr>
          <p:spPr bwMode="auto">
            <a:xfrm>
              <a:off x="3312" y="2464"/>
              <a:ext cx="64" cy="108"/>
            </a:xfrm>
            <a:custGeom>
              <a:avLst/>
              <a:gdLst>
                <a:gd name="T0" fmla="*/ 84 w 94"/>
                <a:gd name="T1" fmla="*/ 1 h 160"/>
                <a:gd name="T2" fmla="*/ 83 w 94"/>
                <a:gd name="T3" fmla="*/ 1 h 160"/>
                <a:gd name="T4" fmla="*/ 75 w 94"/>
                <a:gd name="T5" fmla="*/ 2 h 160"/>
                <a:gd name="T6" fmla="*/ 28 w 94"/>
                <a:gd name="T7" fmla="*/ 2 h 160"/>
                <a:gd name="T8" fmla="*/ 25 w 94"/>
                <a:gd name="T9" fmla="*/ 2 h 160"/>
                <a:gd name="T10" fmla="*/ 5 w 94"/>
                <a:gd name="T11" fmla="*/ 2 h 160"/>
                <a:gd name="T12" fmla="*/ 0 w 94"/>
                <a:gd name="T13" fmla="*/ 5 h 160"/>
                <a:gd name="T14" fmla="*/ 3 w 94"/>
                <a:gd name="T15" fmla="*/ 8 h 160"/>
                <a:gd name="T16" fmla="*/ 10 w 94"/>
                <a:gd name="T17" fmla="*/ 8 h 160"/>
                <a:gd name="T18" fmla="*/ 17 w 94"/>
                <a:gd name="T19" fmla="*/ 18 h 160"/>
                <a:gd name="T20" fmla="*/ 18 w 94"/>
                <a:gd name="T21" fmla="*/ 62 h 160"/>
                <a:gd name="T22" fmla="*/ 18 w 94"/>
                <a:gd name="T23" fmla="*/ 98 h 160"/>
                <a:gd name="T24" fmla="*/ 17 w 94"/>
                <a:gd name="T25" fmla="*/ 143 h 160"/>
                <a:gd name="T26" fmla="*/ 12 w 94"/>
                <a:gd name="T27" fmla="*/ 152 h 160"/>
                <a:gd name="T28" fmla="*/ 6 w 94"/>
                <a:gd name="T29" fmla="*/ 153 h 160"/>
                <a:gd name="T30" fmla="*/ 3 w 94"/>
                <a:gd name="T31" fmla="*/ 156 h 160"/>
                <a:gd name="T32" fmla="*/ 8 w 94"/>
                <a:gd name="T33" fmla="*/ 159 h 160"/>
                <a:gd name="T34" fmla="*/ 24 w 94"/>
                <a:gd name="T35" fmla="*/ 159 h 160"/>
                <a:gd name="T36" fmla="*/ 28 w 94"/>
                <a:gd name="T37" fmla="*/ 159 h 160"/>
                <a:gd name="T38" fmla="*/ 36 w 94"/>
                <a:gd name="T39" fmla="*/ 159 h 160"/>
                <a:gd name="T40" fmla="*/ 78 w 94"/>
                <a:gd name="T41" fmla="*/ 160 h 160"/>
                <a:gd name="T42" fmla="*/ 91 w 94"/>
                <a:gd name="T43" fmla="*/ 153 h 160"/>
                <a:gd name="T44" fmla="*/ 94 w 94"/>
                <a:gd name="T45" fmla="*/ 133 h 160"/>
                <a:gd name="T46" fmla="*/ 91 w 94"/>
                <a:gd name="T47" fmla="*/ 129 h 160"/>
                <a:gd name="T48" fmla="*/ 87 w 94"/>
                <a:gd name="T49" fmla="*/ 133 h 160"/>
                <a:gd name="T50" fmla="*/ 79 w 94"/>
                <a:gd name="T51" fmla="*/ 146 h 160"/>
                <a:gd name="T52" fmla="*/ 60 w 94"/>
                <a:gd name="T53" fmla="*/ 149 h 160"/>
                <a:gd name="T54" fmla="*/ 38 w 94"/>
                <a:gd name="T55" fmla="*/ 133 h 160"/>
                <a:gd name="T56" fmla="*/ 38 w 94"/>
                <a:gd name="T57" fmla="*/ 107 h 160"/>
                <a:gd name="T58" fmla="*/ 38 w 94"/>
                <a:gd name="T59" fmla="*/ 98 h 160"/>
                <a:gd name="T60" fmla="*/ 38 w 94"/>
                <a:gd name="T61" fmla="*/ 80 h 160"/>
                <a:gd name="T62" fmla="*/ 67 w 94"/>
                <a:gd name="T63" fmla="*/ 82 h 160"/>
                <a:gd name="T64" fmla="*/ 76 w 94"/>
                <a:gd name="T65" fmla="*/ 88 h 160"/>
                <a:gd name="T66" fmla="*/ 77 w 94"/>
                <a:gd name="T67" fmla="*/ 94 h 160"/>
                <a:gd name="T68" fmla="*/ 80 w 94"/>
                <a:gd name="T69" fmla="*/ 97 h 160"/>
                <a:gd name="T70" fmla="*/ 83 w 94"/>
                <a:gd name="T71" fmla="*/ 92 h 160"/>
                <a:gd name="T72" fmla="*/ 84 w 94"/>
                <a:gd name="T73" fmla="*/ 79 h 160"/>
                <a:gd name="T74" fmla="*/ 85 w 94"/>
                <a:gd name="T75" fmla="*/ 67 h 160"/>
                <a:gd name="T76" fmla="*/ 83 w 94"/>
                <a:gd name="T77" fmla="*/ 64 h 160"/>
                <a:gd name="T78" fmla="*/ 79 w 94"/>
                <a:gd name="T79" fmla="*/ 67 h 160"/>
                <a:gd name="T80" fmla="*/ 70 w 94"/>
                <a:gd name="T81" fmla="*/ 70 h 160"/>
                <a:gd name="T82" fmla="*/ 38 w 94"/>
                <a:gd name="T83" fmla="*/ 70 h 160"/>
                <a:gd name="T84" fmla="*/ 38 w 94"/>
                <a:gd name="T85" fmla="*/ 13 h 160"/>
                <a:gd name="T86" fmla="*/ 65 w 94"/>
                <a:gd name="T87" fmla="*/ 13 h 160"/>
                <a:gd name="T88" fmla="*/ 79 w 94"/>
                <a:gd name="T89" fmla="*/ 19 h 160"/>
                <a:gd name="T90" fmla="*/ 80 w 94"/>
                <a:gd name="T91" fmla="*/ 26 h 160"/>
                <a:gd name="T92" fmla="*/ 83 w 94"/>
                <a:gd name="T93" fmla="*/ 30 h 160"/>
                <a:gd name="T94" fmla="*/ 86 w 94"/>
                <a:gd name="T95" fmla="*/ 27 h 160"/>
                <a:gd name="T96" fmla="*/ 87 w 94"/>
                <a:gd name="T97" fmla="*/ 16 h 160"/>
                <a:gd name="T98" fmla="*/ 87 w 94"/>
                <a:gd name="T99" fmla="*/ 13 h 160"/>
                <a:gd name="T100" fmla="*/ 88 w 94"/>
                <a:gd name="T101" fmla="*/ 6 h 160"/>
                <a:gd name="T102" fmla="*/ 89 w 94"/>
                <a:gd name="T103" fmla="*/ 3 h 160"/>
                <a:gd name="T104" fmla="*/ 86 w 94"/>
                <a:gd name="T105" fmla="*/ 0 h 160"/>
                <a:gd name="T106" fmla="*/ 84 w 94"/>
                <a:gd name="T107" fmla="*/ 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4" h="160">
                  <a:moveTo>
                    <a:pt x="84" y="1"/>
                  </a:moveTo>
                  <a:cubicBezTo>
                    <a:pt x="83" y="1"/>
                    <a:pt x="83" y="1"/>
                    <a:pt x="83" y="1"/>
                  </a:cubicBezTo>
                  <a:cubicBezTo>
                    <a:pt x="75" y="2"/>
                    <a:pt x="75" y="2"/>
                    <a:pt x="75" y="2"/>
                  </a:cubicBezTo>
                  <a:cubicBezTo>
                    <a:pt x="28" y="2"/>
                    <a:pt x="28" y="2"/>
                    <a:pt x="28" y="2"/>
                  </a:cubicBezTo>
                  <a:cubicBezTo>
                    <a:pt x="25" y="2"/>
                    <a:pt x="25" y="2"/>
                    <a:pt x="25" y="2"/>
                  </a:cubicBezTo>
                  <a:cubicBezTo>
                    <a:pt x="5" y="2"/>
                    <a:pt x="5" y="2"/>
                    <a:pt x="5" y="2"/>
                  </a:cubicBezTo>
                  <a:cubicBezTo>
                    <a:pt x="4" y="2"/>
                    <a:pt x="0" y="2"/>
                    <a:pt x="0" y="5"/>
                  </a:cubicBezTo>
                  <a:cubicBezTo>
                    <a:pt x="0" y="6"/>
                    <a:pt x="1" y="8"/>
                    <a:pt x="3" y="8"/>
                  </a:cubicBezTo>
                  <a:cubicBezTo>
                    <a:pt x="10" y="8"/>
                    <a:pt x="10" y="8"/>
                    <a:pt x="10" y="8"/>
                  </a:cubicBezTo>
                  <a:cubicBezTo>
                    <a:pt x="15" y="9"/>
                    <a:pt x="17" y="12"/>
                    <a:pt x="17" y="18"/>
                  </a:cubicBezTo>
                  <a:cubicBezTo>
                    <a:pt x="18" y="62"/>
                    <a:pt x="18" y="62"/>
                    <a:pt x="18" y="62"/>
                  </a:cubicBezTo>
                  <a:cubicBezTo>
                    <a:pt x="18" y="98"/>
                    <a:pt x="18" y="98"/>
                    <a:pt x="18" y="98"/>
                  </a:cubicBezTo>
                  <a:cubicBezTo>
                    <a:pt x="18" y="118"/>
                    <a:pt x="18" y="134"/>
                    <a:pt x="17" y="143"/>
                  </a:cubicBezTo>
                  <a:cubicBezTo>
                    <a:pt x="16" y="149"/>
                    <a:pt x="15" y="152"/>
                    <a:pt x="12" y="152"/>
                  </a:cubicBezTo>
                  <a:cubicBezTo>
                    <a:pt x="12" y="152"/>
                    <a:pt x="6" y="153"/>
                    <a:pt x="6" y="153"/>
                  </a:cubicBezTo>
                  <a:cubicBezTo>
                    <a:pt x="4" y="153"/>
                    <a:pt x="3" y="155"/>
                    <a:pt x="3" y="156"/>
                  </a:cubicBezTo>
                  <a:cubicBezTo>
                    <a:pt x="3" y="159"/>
                    <a:pt x="7" y="159"/>
                    <a:pt x="8" y="159"/>
                  </a:cubicBezTo>
                  <a:cubicBezTo>
                    <a:pt x="24" y="159"/>
                    <a:pt x="24" y="159"/>
                    <a:pt x="24" y="159"/>
                  </a:cubicBezTo>
                  <a:cubicBezTo>
                    <a:pt x="28" y="159"/>
                    <a:pt x="28" y="159"/>
                    <a:pt x="28" y="159"/>
                  </a:cubicBezTo>
                  <a:cubicBezTo>
                    <a:pt x="36" y="159"/>
                    <a:pt x="36" y="159"/>
                    <a:pt x="36" y="159"/>
                  </a:cubicBezTo>
                  <a:cubicBezTo>
                    <a:pt x="78" y="160"/>
                    <a:pt x="78" y="160"/>
                    <a:pt x="78" y="160"/>
                  </a:cubicBezTo>
                  <a:cubicBezTo>
                    <a:pt x="86" y="160"/>
                    <a:pt x="89" y="160"/>
                    <a:pt x="91" y="153"/>
                  </a:cubicBezTo>
                  <a:cubicBezTo>
                    <a:pt x="92" y="149"/>
                    <a:pt x="94" y="135"/>
                    <a:pt x="94" y="133"/>
                  </a:cubicBezTo>
                  <a:cubicBezTo>
                    <a:pt x="94" y="132"/>
                    <a:pt x="94" y="129"/>
                    <a:pt x="91" y="129"/>
                  </a:cubicBezTo>
                  <a:cubicBezTo>
                    <a:pt x="88" y="129"/>
                    <a:pt x="88" y="131"/>
                    <a:pt x="87" y="133"/>
                  </a:cubicBezTo>
                  <a:cubicBezTo>
                    <a:pt x="86" y="141"/>
                    <a:pt x="84" y="144"/>
                    <a:pt x="79" y="146"/>
                  </a:cubicBezTo>
                  <a:cubicBezTo>
                    <a:pt x="74" y="149"/>
                    <a:pt x="65" y="149"/>
                    <a:pt x="60" y="149"/>
                  </a:cubicBezTo>
                  <a:cubicBezTo>
                    <a:pt x="40" y="149"/>
                    <a:pt x="39" y="146"/>
                    <a:pt x="38" y="133"/>
                  </a:cubicBezTo>
                  <a:cubicBezTo>
                    <a:pt x="38" y="107"/>
                    <a:pt x="38" y="107"/>
                    <a:pt x="38" y="107"/>
                  </a:cubicBezTo>
                  <a:cubicBezTo>
                    <a:pt x="38" y="98"/>
                    <a:pt x="38" y="98"/>
                    <a:pt x="38" y="98"/>
                  </a:cubicBezTo>
                  <a:cubicBezTo>
                    <a:pt x="38" y="80"/>
                    <a:pt x="38" y="80"/>
                    <a:pt x="38" y="80"/>
                  </a:cubicBezTo>
                  <a:cubicBezTo>
                    <a:pt x="38" y="81"/>
                    <a:pt x="67" y="82"/>
                    <a:pt x="67" y="82"/>
                  </a:cubicBezTo>
                  <a:cubicBezTo>
                    <a:pt x="74" y="82"/>
                    <a:pt x="76" y="85"/>
                    <a:pt x="76" y="88"/>
                  </a:cubicBezTo>
                  <a:cubicBezTo>
                    <a:pt x="76" y="88"/>
                    <a:pt x="77" y="94"/>
                    <a:pt x="77" y="94"/>
                  </a:cubicBezTo>
                  <a:cubicBezTo>
                    <a:pt x="77" y="96"/>
                    <a:pt x="78" y="97"/>
                    <a:pt x="80" y="97"/>
                  </a:cubicBezTo>
                  <a:cubicBezTo>
                    <a:pt x="83" y="97"/>
                    <a:pt x="83" y="94"/>
                    <a:pt x="83" y="92"/>
                  </a:cubicBezTo>
                  <a:cubicBezTo>
                    <a:pt x="84" y="79"/>
                    <a:pt x="84" y="79"/>
                    <a:pt x="84" y="79"/>
                  </a:cubicBezTo>
                  <a:cubicBezTo>
                    <a:pt x="85" y="67"/>
                    <a:pt x="85" y="67"/>
                    <a:pt x="85" y="67"/>
                  </a:cubicBezTo>
                  <a:cubicBezTo>
                    <a:pt x="85" y="64"/>
                    <a:pt x="83" y="64"/>
                    <a:pt x="83" y="64"/>
                  </a:cubicBezTo>
                  <a:cubicBezTo>
                    <a:pt x="79" y="67"/>
                    <a:pt x="79" y="67"/>
                    <a:pt x="79" y="67"/>
                  </a:cubicBezTo>
                  <a:cubicBezTo>
                    <a:pt x="77" y="69"/>
                    <a:pt x="75" y="69"/>
                    <a:pt x="70" y="70"/>
                  </a:cubicBezTo>
                  <a:cubicBezTo>
                    <a:pt x="38" y="70"/>
                    <a:pt x="38" y="70"/>
                    <a:pt x="38" y="70"/>
                  </a:cubicBezTo>
                  <a:cubicBezTo>
                    <a:pt x="38" y="13"/>
                    <a:pt x="38" y="13"/>
                    <a:pt x="38" y="13"/>
                  </a:cubicBezTo>
                  <a:cubicBezTo>
                    <a:pt x="40" y="13"/>
                    <a:pt x="62" y="13"/>
                    <a:pt x="65" y="13"/>
                  </a:cubicBezTo>
                  <a:cubicBezTo>
                    <a:pt x="77" y="15"/>
                    <a:pt x="78" y="17"/>
                    <a:pt x="79" y="19"/>
                  </a:cubicBezTo>
                  <a:cubicBezTo>
                    <a:pt x="79" y="19"/>
                    <a:pt x="80" y="26"/>
                    <a:pt x="80" y="26"/>
                  </a:cubicBezTo>
                  <a:cubicBezTo>
                    <a:pt x="80" y="30"/>
                    <a:pt x="82" y="30"/>
                    <a:pt x="83" y="30"/>
                  </a:cubicBezTo>
                  <a:cubicBezTo>
                    <a:pt x="84" y="30"/>
                    <a:pt x="85" y="30"/>
                    <a:pt x="86" y="27"/>
                  </a:cubicBezTo>
                  <a:cubicBezTo>
                    <a:pt x="86" y="27"/>
                    <a:pt x="87" y="16"/>
                    <a:pt x="87" y="16"/>
                  </a:cubicBezTo>
                  <a:cubicBezTo>
                    <a:pt x="87" y="13"/>
                    <a:pt x="87" y="13"/>
                    <a:pt x="87" y="13"/>
                  </a:cubicBezTo>
                  <a:cubicBezTo>
                    <a:pt x="87" y="13"/>
                    <a:pt x="88" y="6"/>
                    <a:pt x="88" y="6"/>
                  </a:cubicBezTo>
                  <a:cubicBezTo>
                    <a:pt x="89" y="3"/>
                    <a:pt x="89" y="3"/>
                    <a:pt x="89" y="3"/>
                  </a:cubicBezTo>
                  <a:cubicBezTo>
                    <a:pt x="89" y="0"/>
                    <a:pt x="87" y="0"/>
                    <a:pt x="86" y="0"/>
                  </a:cubicBezTo>
                  <a:lnTo>
                    <a:pt x="8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86" name="Freeform 9">
              <a:extLst>
                <a:ext uri="{FF2B5EF4-FFF2-40B4-BE49-F238E27FC236}">
                  <a16:creationId xmlns:a16="http://schemas.microsoft.com/office/drawing/2014/main" id="{92E27D8F-E45D-424E-B690-E9D6FDD20738}"/>
                </a:ext>
              </a:extLst>
            </p:cNvPr>
            <p:cNvSpPr>
              <a:spLocks/>
            </p:cNvSpPr>
            <p:nvPr userDrawn="1"/>
          </p:nvSpPr>
          <p:spPr bwMode="auto">
            <a:xfrm>
              <a:off x="3433" y="2465"/>
              <a:ext cx="106" cy="109"/>
            </a:xfrm>
            <a:custGeom>
              <a:avLst/>
              <a:gdLst>
                <a:gd name="T0" fmla="*/ 138 w 156"/>
                <a:gd name="T1" fmla="*/ 0 h 160"/>
                <a:gd name="T2" fmla="*/ 134 w 156"/>
                <a:gd name="T3" fmla="*/ 0 h 160"/>
                <a:gd name="T4" fmla="*/ 132 w 156"/>
                <a:gd name="T5" fmla="*/ 0 h 160"/>
                <a:gd name="T6" fmla="*/ 113 w 156"/>
                <a:gd name="T7" fmla="*/ 0 h 160"/>
                <a:gd name="T8" fmla="*/ 108 w 156"/>
                <a:gd name="T9" fmla="*/ 3 h 160"/>
                <a:gd name="T10" fmla="*/ 111 w 156"/>
                <a:gd name="T11" fmla="*/ 6 h 160"/>
                <a:gd name="T12" fmla="*/ 118 w 156"/>
                <a:gd name="T13" fmla="*/ 6 h 160"/>
                <a:gd name="T14" fmla="*/ 125 w 156"/>
                <a:gd name="T15" fmla="*/ 16 h 160"/>
                <a:gd name="T16" fmla="*/ 126 w 156"/>
                <a:gd name="T17" fmla="*/ 60 h 160"/>
                <a:gd name="T18" fmla="*/ 126 w 156"/>
                <a:gd name="T19" fmla="*/ 86 h 160"/>
                <a:gd name="T20" fmla="*/ 114 w 156"/>
                <a:gd name="T21" fmla="*/ 135 h 160"/>
                <a:gd name="T22" fmla="*/ 83 w 156"/>
                <a:gd name="T23" fmla="*/ 149 h 160"/>
                <a:gd name="T24" fmla="*/ 54 w 156"/>
                <a:gd name="T25" fmla="*/ 138 h 160"/>
                <a:gd name="T26" fmla="*/ 39 w 156"/>
                <a:gd name="T27" fmla="*/ 89 h 160"/>
                <a:gd name="T28" fmla="*/ 39 w 156"/>
                <a:gd name="T29" fmla="*/ 60 h 160"/>
                <a:gd name="T30" fmla="*/ 39 w 156"/>
                <a:gd name="T31" fmla="*/ 16 h 160"/>
                <a:gd name="T32" fmla="*/ 45 w 156"/>
                <a:gd name="T33" fmla="*/ 6 h 160"/>
                <a:gd name="T34" fmla="*/ 50 w 156"/>
                <a:gd name="T35" fmla="*/ 6 h 160"/>
                <a:gd name="T36" fmla="*/ 53 w 156"/>
                <a:gd name="T37" fmla="*/ 3 h 160"/>
                <a:gd name="T38" fmla="*/ 49 w 156"/>
                <a:gd name="T39" fmla="*/ 0 h 160"/>
                <a:gd name="T40" fmla="*/ 34 w 156"/>
                <a:gd name="T41" fmla="*/ 0 h 160"/>
                <a:gd name="T42" fmla="*/ 28 w 156"/>
                <a:gd name="T43" fmla="*/ 0 h 160"/>
                <a:gd name="T44" fmla="*/ 24 w 156"/>
                <a:gd name="T45" fmla="*/ 0 h 160"/>
                <a:gd name="T46" fmla="*/ 5 w 156"/>
                <a:gd name="T47" fmla="*/ 0 h 160"/>
                <a:gd name="T48" fmla="*/ 0 w 156"/>
                <a:gd name="T49" fmla="*/ 3 h 160"/>
                <a:gd name="T50" fmla="*/ 3 w 156"/>
                <a:gd name="T51" fmla="*/ 6 h 160"/>
                <a:gd name="T52" fmla="*/ 10 w 156"/>
                <a:gd name="T53" fmla="*/ 6 h 160"/>
                <a:gd name="T54" fmla="*/ 17 w 156"/>
                <a:gd name="T55" fmla="*/ 16 h 160"/>
                <a:gd name="T56" fmla="*/ 18 w 156"/>
                <a:gd name="T57" fmla="*/ 60 h 160"/>
                <a:gd name="T58" fmla="*/ 18 w 156"/>
                <a:gd name="T59" fmla="*/ 90 h 160"/>
                <a:gd name="T60" fmla="*/ 36 w 156"/>
                <a:gd name="T61" fmla="*/ 145 h 160"/>
                <a:gd name="T62" fmla="*/ 79 w 156"/>
                <a:gd name="T63" fmla="*/ 160 h 160"/>
                <a:gd name="T64" fmla="*/ 122 w 156"/>
                <a:gd name="T65" fmla="*/ 145 h 160"/>
                <a:gd name="T66" fmla="*/ 142 w 156"/>
                <a:gd name="T67" fmla="*/ 82 h 160"/>
                <a:gd name="T68" fmla="*/ 142 w 156"/>
                <a:gd name="T69" fmla="*/ 60 h 160"/>
                <a:gd name="T70" fmla="*/ 142 w 156"/>
                <a:gd name="T71" fmla="*/ 16 h 160"/>
                <a:gd name="T72" fmla="*/ 148 w 156"/>
                <a:gd name="T73" fmla="*/ 6 h 160"/>
                <a:gd name="T74" fmla="*/ 153 w 156"/>
                <a:gd name="T75" fmla="*/ 6 h 160"/>
                <a:gd name="T76" fmla="*/ 156 w 156"/>
                <a:gd name="T77" fmla="*/ 3 h 160"/>
                <a:gd name="T78" fmla="*/ 152 w 156"/>
                <a:gd name="T79" fmla="*/ 0 h 160"/>
                <a:gd name="T80" fmla="*/ 138 w 156"/>
                <a:gd name="T81"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6" h="160">
                  <a:moveTo>
                    <a:pt x="138" y="0"/>
                  </a:moveTo>
                  <a:cubicBezTo>
                    <a:pt x="134" y="0"/>
                    <a:pt x="134" y="0"/>
                    <a:pt x="134" y="0"/>
                  </a:cubicBezTo>
                  <a:cubicBezTo>
                    <a:pt x="132" y="0"/>
                    <a:pt x="132" y="0"/>
                    <a:pt x="132" y="0"/>
                  </a:cubicBezTo>
                  <a:cubicBezTo>
                    <a:pt x="113" y="0"/>
                    <a:pt x="113" y="0"/>
                    <a:pt x="113" y="0"/>
                  </a:cubicBezTo>
                  <a:cubicBezTo>
                    <a:pt x="112" y="0"/>
                    <a:pt x="108" y="0"/>
                    <a:pt x="108" y="3"/>
                  </a:cubicBezTo>
                  <a:cubicBezTo>
                    <a:pt x="108" y="4"/>
                    <a:pt x="109" y="6"/>
                    <a:pt x="111" y="6"/>
                  </a:cubicBezTo>
                  <a:cubicBezTo>
                    <a:pt x="118" y="6"/>
                    <a:pt x="118" y="6"/>
                    <a:pt x="118" y="6"/>
                  </a:cubicBezTo>
                  <a:cubicBezTo>
                    <a:pt x="124" y="7"/>
                    <a:pt x="125" y="10"/>
                    <a:pt x="125" y="16"/>
                  </a:cubicBezTo>
                  <a:cubicBezTo>
                    <a:pt x="125" y="16"/>
                    <a:pt x="126" y="60"/>
                    <a:pt x="126" y="60"/>
                  </a:cubicBezTo>
                  <a:cubicBezTo>
                    <a:pt x="126" y="86"/>
                    <a:pt x="126" y="86"/>
                    <a:pt x="126" y="86"/>
                  </a:cubicBezTo>
                  <a:cubicBezTo>
                    <a:pt x="126" y="110"/>
                    <a:pt x="122" y="125"/>
                    <a:pt x="114" y="135"/>
                  </a:cubicBezTo>
                  <a:cubicBezTo>
                    <a:pt x="107" y="144"/>
                    <a:pt x="95" y="149"/>
                    <a:pt x="83" y="149"/>
                  </a:cubicBezTo>
                  <a:cubicBezTo>
                    <a:pt x="72" y="149"/>
                    <a:pt x="63" y="147"/>
                    <a:pt x="54" y="138"/>
                  </a:cubicBezTo>
                  <a:cubicBezTo>
                    <a:pt x="46" y="131"/>
                    <a:pt x="39" y="120"/>
                    <a:pt x="39" y="89"/>
                  </a:cubicBezTo>
                  <a:cubicBezTo>
                    <a:pt x="39" y="60"/>
                    <a:pt x="39" y="60"/>
                    <a:pt x="39" y="60"/>
                  </a:cubicBezTo>
                  <a:cubicBezTo>
                    <a:pt x="39" y="16"/>
                    <a:pt x="39" y="16"/>
                    <a:pt x="39" y="16"/>
                  </a:cubicBezTo>
                  <a:cubicBezTo>
                    <a:pt x="40" y="9"/>
                    <a:pt x="41" y="7"/>
                    <a:pt x="45" y="6"/>
                  </a:cubicBezTo>
                  <a:cubicBezTo>
                    <a:pt x="45" y="6"/>
                    <a:pt x="50" y="6"/>
                    <a:pt x="50" y="6"/>
                  </a:cubicBezTo>
                  <a:cubicBezTo>
                    <a:pt x="52" y="6"/>
                    <a:pt x="53" y="4"/>
                    <a:pt x="53" y="3"/>
                  </a:cubicBezTo>
                  <a:cubicBezTo>
                    <a:pt x="53" y="0"/>
                    <a:pt x="50" y="0"/>
                    <a:pt x="49" y="0"/>
                  </a:cubicBezTo>
                  <a:cubicBezTo>
                    <a:pt x="34" y="0"/>
                    <a:pt x="34" y="0"/>
                    <a:pt x="34" y="0"/>
                  </a:cubicBezTo>
                  <a:cubicBezTo>
                    <a:pt x="28" y="0"/>
                    <a:pt x="28" y="0"/>
                    <a:pt x="28" y="0"/>
                  </a:cubicBezTo>
                  <a:cubicBezTo>
                    <a:pt x="24" y="0"/>
                    <a:pt x="24" y="0"/>
                    <a:pt x="24" y="0"/>
                  </a:cubicBezTo>
                  <a:cubicBezTo>
                    <a:pt x="5" y="0"/>
                    <a:pt x="5" y="0"/>
                    <a:pt x="5" y="0"/>
                  </a:cubicBezTo>
                  <a:cubicBezTo>
                    <a:pt x="4" y="0"/>
                    <a:pt x="0" y="0"/>
                    <a:pt x="0" y="3"/>
                  </a:cubicBezTo>
                  <a:cubicBezTo>
                    <a:pt x="0" y="4"/>
                    <a:pt x="1" y="6"/>
                    <a:pt x="3" y="6"/>
                  </a:cubicBezTo>
                  <a:cubicBezTo>
                    <a:pt x="10" y="6"/>
                    <a:pt x="10" y="6"/>
                    <a:pt x="10" y="6"/>
                  </a:cubicBezTo>
                  <a:cubicBezTo>
                    <a:pt x="15" y="7"/>
                    <a:pt x="17" y="10"/>
                    <a:pt x="17" y="16"/>
                  </a:cubicBezTo>
                  <a:cubicBezTo>
                    <a:pt x="18" y="60"/>
                    <a:pt x="18" y="60"/>
                    <a:pt x="18" y="60"/>
                  </a:cubicBezTo>
                  <a:cubicBezTo>
                    <a:pt x="18" y="90"/>
                    <a:pt x="18" y="90"/>
                    <a:pt x="18" y="90"/>
                  </a:cubicBezTo>
                  <a:cubicBezTo>
                    <a:pt x="18" y="123"/>
                    <a:pt x="28" y="137"/>
                    <a:pt x="36" y="145"/>
                  </a:cubicBezTo>
                  <a:cubicBezTo>
                    <a:pt x="50" y="158"/>
                    <a:pt x="69" y="160"/>
                    <a:pt x="79" y="160"/>
                  </a:cubicBezTo>
                  <a:cubicBezTo>
                    <a:pt x="90" y="160"/>
                    <a:pt x="107" y="159"/>
                    <a:pt x="122" y="145"/>
                  </a:cubicBezTo>
                  <a:cubicBezTo>
                    <a:pt x="140" y="129"/>
                    <a:pt x="142" y="103"/>
                    <a:pt x="142" y="82"/>
                  </a:cubicBezTo>
                  <a:cubicBezTo>
                    <a:pt x="142" y="60"/>
                    <a:pt x="142" y="60"/>
                    <a:pt x="142" y="60"/>
                  </a:cubicBezTo>
                  <a:cubicBezTo>
                    <a:pt x="142" y="16"/>
                    <a:pt x="142" y="16"/>
                    <a:pt x="142" y="16"/>
                  </a:cubicBezTo>
                  <a:cubicBezTo>
                    <a:pt x="143" y="9"/>
                    <a:pt x="144" y="7"/>
                    <a:pt x="148" y="6"/>
                  </a:cubicBezTo>
                  <a:cubicBezTo>
                    <a:pt x="149" y="6"/>
                    <a:pt x="153" y="6"/>
                    <a:pt x="153" y="6"/>
                  </a:cubicBezTo>
                  <a:cubicBezTo>
                    <a:pt x="155" y="6"/>
                    <a:pt x="156" y="4"/>
                    <a:pt x="156" y="3"/>
                  </a:cubicBezTo>
                  <a:cubicBezTo>
                    <a:pt x="156" y="0"/>
                    <a:pt x="153" y="0"/>
                    <a:pt x="152" y="0"/>
                  </a:cubicBezTo>
                  <a:lnTo>
                    <a:pt x="13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87" name="Freeform 10">
              <a:extLst>
                <a:ext uri="{FF2B5EF4-FFF2-40B4-BE49-F238E27FC236}">
                  <a16:creationId xmlns:a16="http://schemas.microsoft.com/office/drawing/2014/main" id="{CE2282AC-63FC-4968-9EE5-3854BECCC5BC}"/>
                </a:ext>
              </a:extLst>
            </p:cNvPr>
            <p:cNvSpPr>
              <a:spLocks/>
            </p:cNvSpPr>
            <p:nvPr userDrawn="1"/>
          </p:nvSpPr>
          <p:spPr bwMode="auto">
            <a:xfrm>
              <a:off x="3553" y="2463"/>
              <a:ext cx="114" cy="110"/>
            </a:xfrm>
            <a:custGeom>
              <a:avLst/>
              <a:gdLst>
                <a:gd name="T0" fmla="*/ 17 w 168"/>
                <a:gd name="T1" fmla="*/ 12 h 162"/>
                <a:gd name="T2" fmla="*/ 17 w 168"/>
                <a:gd name="T3" fmla="*/ 129 h 162"/>
                <a:gd name="T4" fmla="*/ 12 w 168"/>
                <a:gd name="T5" fmla="*/ 153 h 162"/>
                <a:gd name="T6" fmla="*/ 4 w 168"/>
                <a:gd name="T7" fmla="*/ 154 h 162"/>
                <a:gd name="T8" fmla="*/ 0 w 168"/>
                <a:gd name="T9" fmla="*/ 157 h 162"/>
                <a:gd name="T10" fmla="*/ 5 w 168"/>
                <a:gd name="T11" fmla="*/ 160 h 162"/>
                <a:gd name="T12" fmla="*/ 22 w 168"/>
                <a:gd name="T13" fmla="*/ 160 h 162"/>
                <a:gd name="T14" fmla="*/ 25 w 168"/>
                <a:gd name="T15" fmla="*/ 160 h 162"/>
                <a:gd name="T16" fmla="*/ 28 w 168"/>
                <a:gd name="T17" fmla="*/ 160 h 162"/>
                <a:gd name="T18" fmla="*/ 46 w 168"/>
                <a:gd name="T19" fmla="*/ 160 h 162"/>
                <a:gd name="T20" fmla="*/ 52 w 168"/>
                <a:gd name="T21" fmla="*/ 157 h 162"/>
                <a:gd name="T22" fmla="*/ 49 w 168"/>
                <a:gd name="T23" fmla="*/ 154 h 162"/>
                <a:gd name="T24" fmla="*/ 39 w 168"/>
                <a:gd name="T25" fmla="*/ 153 h 162"/>
                <a:gd name="T26" fmla="*/ 32 w 168"/>
                <a:gd name="T27" fmla="*/ 131 h 162"/>
                <a:gd name="T28" fmla="*/ 29 w 168"/>
                <a:gd name="T29" fmla="*/ 37 h 162"/>
                <a:gd name="T30" fmla="*/ 80 w 168"/>
                <a:gd name="T31" fmla="*/ 93 h 162"/>
                <a:gd name="T32" fmla="*/ 133 w 168"/>
                <a:gd name="T33" fmla="*/ 148 h 162"/>
                <a:gd name="T34" fmla="*/ 149 w 168"/>
                <a:gd name="T35" fmla="*/ 162 h 162"/>
                <a:gd name="T36" fmla="*/ 153 w 168"/>
                <a:gd name="T37" fmla="*/ 146 h 162"/>
                <a:gd name="T38" fmla="*/ 153 w 168"/>
                <a:gd name="T39" fmla="*/ 26 h 162"/>
                <a:gd name="T40" fmla="*/ 159 w 168"/>
                <a:gd name="T41" fmla="*/ 9 h 162"/>
                <a:gd name="T42" fmla="*/ 164 w 168"/>
                <a:gd name="T43" fmla="*/ 9 h 162"/>
                <a:gd name="T44" fmla="*/ 168 w 168"/>
                <a:gd name="T45" fmla="*/ 6 h 162"/>
                <a:gd name="T46" fmla="*/ 163 w 168"/>
                <a:gd name="T47" fmla="*/ 3 h 162"/>
                <a:gd name="T48" fmla="*/ 149 w 168"/>
                <a:gd name="T49" fmla="*/ 3 h 162"/>
                <a:gd name="T50" fmla="*/ 145 w 168"/>
                <a:gd name="T51" fmla="*/ 3 h 162"/>
                <a:gd name="T52" fmla="*/ 141 w 168"/>
                <a:gd name="T53" fmla="*/ 3 h 162"/>
                <a:gd name="T54" fmla="*/ 124 w 168"/>
                <a:gd name="T55" fmla="*/ 3 h 162"/>
                <a:gd name="T56" fmla="*/ 118 w 168"/>
                <a:gd name="T57" fmla="*/ 6 h 162"/>
                <a:gd name="T58" fmla="*/ 121 w 168"/>
                <a:gd name="T59" fmla="*/ 9 h 162"/>
                <a:gd name="T60" fmla="*/ 131 w 168"/>
                <a:gd name="T61" fmla="*/ 10 h 162"/>
                <a:gd name="T62" fmla="*/ 138 w 168"/>
                <a:gd name="T63" fmla="*/ 28 h 162"/>
                <a:gd name="T64" fmla="*/ 140 w 168"/>
                <a:gd name="T65" fmla="*/ 127 h 162"/>
                <a:gd name="T66" fmla="*/ 125 w 168"/>
                <a:gd name="T67" fmla="*/ 111 h 162"/>
                <a:gd name="T68" fmla="*/ 94 w 168"/>
                <a:gd name="T69" fmla="*/ 77 h 162"/>
                <a:gd name="T70" fmla="*/ 27 w 168"/>
                <a:gd name="T71" fmla="*/ 5 h 162"/>
                <a:gd name="T72" fmla="*/ 21 w 168"/>
                <a:gd name="T73" fmla="*/ 0 h 162"/>
                <a:gd name="T74" fmla="*/ 17 w 168"/>
                <a:gd name="T75" fmla="*/ 1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8" h="162">
                  <a:moveTo>
                    <a:pt x="17" y="12"/>
                  </a:moveTo>
                  <a:cubicBezTo>
                    <a:pt x="17" y="129"/>
                    <a:pt x="17" y="129"/>
                    <a:pt x="17" y="129"/>
                  </a:cubicBezTo>
                  <a:cubicBezTo>
                    <a:pt x="17" y="147"/>
                    <a:pt x="16" y="152"/>
                    <a:pt x="12" y="153"/>
                  </a:cubicBezTo>
                  <a:cubicBezTo>
                    <a:pt x="11" y="153"/>
                    <a:pt x="4" y="154"/>
                    <a:pt x="4" y="154"/>
                  </a:cubicBezTo>
                  <a:cubicBezTo>
                    <a:pt x="1" y="154"/>
                    <a:pt x="0" y="156"/>
                    <a:pt x="0" y="157"/>
                  </a:cubicBezTo>
                  <a:cubicBezTo>
                    <a:pt x="0" y="160"/>
                    <a:pt x="4" y="160"/>
                    <a:pt x="5" y="160"/>
                  </a:cubicBezTo>
                  <a:cubicBezTo>
                    <a:pt x="22" y="160"/>
                    <a:pt x="22" y="160"/>
                    <a:pt x="22" y="160"/>
                  </a:cubicBezTo>
                  <a:cubicBezTo>
                    <a:pt x="25" y="160"/>
                    <a:pt x="25" y="160"/>
                    <a:pt x="25" y="160"/>
                  </a:cubicBezTo>
                  <a:cubicBezTo>
                    <a:pt x="28" y="160"/>
                    <a:pt x="28" y="160"/>
                    <a:pt x="28" y="160"/>
                  </a:cubicBezTo>
                  <a:cubicBezTo>
                    <a:pt x="46" y="160"/>
                    <a:pt x="46" y="160"/>
                    <a:pt x="46" y="160"/>
                  </a:cubicBezTo>
                  <a:cubicBezTo>
                    <a:pt x="48" y="160"/>
                    <a:pt x="52" y="160"/>
                    <a:pt x="52" y="157"/>
                  </a:cubicBezTo>
                  <a:cubicBezTo>
                    <a:pt x="52" y="156"/>
                    <a:pt x="51" y="154"/>
                    <a:pt x="49" y="154"/>
                  </a:cubicBezTo>
                  <a:cubicBezTo>
                    <a:pt x="39" y="153"/>
                    <a:pt x="39" y="153"/>
                    <a:pt x="39" y="153"/>
                  </a:cubicBezTo>
                  <a:cubicBezTo>
                    <a:pt x="35" y="152"/>
                    <a:pt x="32" y="148"/>
                    <a:pt x="32" y="131"/>
                  </a:cubicBezTo>
                  <a:cubicBezTo>
                    <a:pt x="32" y="131"/>
                    <a:pt x="30" y="45"/>
                    <a:pt x="29" y="37"/>
                  </a:cubicBezTo>
                  <a:cubicBezTo>
                    <a:pt x="34" y="43"/>
                    <a:pt x="80" y="93"/>
                    <a:pt x="80" y="93"/>
                  </a:cubicBezTo>
                  <a:cubicBezTo>
                    <a:pt x="102" y="117"/>
                    <a:pt x="131" y="146"/>
                    <a:pt x="133" y="148"/>
                  </a:cubicBezTo>
                  <a:cubicBezTo>
                    <a:pt x="145" y="160"/>
                    <a:pt x="147" y="162"/>
                    <a:pt x="149" y="162"/>
                  </a:cubicBezTo>
                  <a:cubicBezTo>
                    <a:pt x="152" y="162"/>
                    <a:pt x="153" y="159"/>
                    <a:pt x="153" y="146"/>
                  </a:cubicBezTo>
                  <a:cubicBezTo>
                    <a:pt x="153" y="146"/>
                    <a:pt x="153" y="26"/>
                    <a:pt x="153" y="26"/>
                  </a:cubicBezTo>
                  <a:cubicBezTo>
                    <a:pt x="153" y="13"/>
                    <a:pt x="154" y="10"/>
                    <a:pt x="159" y="9"/>
                  </a:cubicBezTo>
                  <a:cubicBezTo>
                    <a:pt x="159" y="9"/>
                    <a:pt x="164" y="9"/>
                    <a:pt x="164" y="9"/>
                  </a:cubicBezTo>
                  <a:cubicBezTo>
                    <a:pt x="167" y="9"/>
                    <a:pt x="168" y="7"/>
                    <a:pt x="168" y="6"/>
                  </a:cubicBezTo>
                  <a:cubicBezTo>
                    <a:pt x="168" y="3"/>
                    <a:pt x="164" y="3"/>
                    <a:pt x="163" y="3"/>
                  </a:cubicBezTo>
                  <a:cubicBezTo>
                    <a:pt x="149" y="3"/>
                    <a:pt x="149" y="3"/>
                    <a:pt x="149" y="3"/>
                  </a:cubicBezTo>
                  <a:cubicBezTo>
                    <a:pt x="145" y="3"/>
                    <a:pt x="145" y="3"/>
                    <a:pt x="145" y="3"/>
                  </a:cubicBezTo>
                  <a:cubicBezTo>
                    <a:pt x="141" y="3"/>
                    <a:pt x="141" y="3"/>
                    <a:pt x="141" y="3"/>
                  </a:cubicBezTo>
                  <a:cubicBezTo>
                    <a:pt x="124" y="3"/>
                    <a:pt x="124" y="3"/>
                    <a:pt x="124" y="3"/>
                  </a:cubicBezTo>
                  <a:cubicBezTo>
                    <a:pt x="122" y="3"/>
                    <a:pt x="118" y="3"/>
                    <a:pt x="118" y="6"/>
                  </a:cubicBezTo>
                  <a:cubicBezTo>
                    <a:pt x="118" y="8"/>
                    <a:pt x="119" y="9"/>
                    <a:pt x="121" y="9"/>
                  </a:cubicBezTo>
                  <a:cubicBezTo>
                    <a:pt x="131" y="10"/>
                    <a:pt x="131" y="10"/>
                    <a:pt x="131" y="10"/>
                  </a:cubicBezTo>
                  <a:cubicBezTo>
                    <a:pt x="136" y="11"/>
                    <a:pt x="138" y="14"/>
                    <a:pt x="138" y="28"/>
                  </a:cubicBezTo>
                  <a:cubicBezTo>
                    <a:pt x="138" y="28"/>
                    <a:pt x="140" y="108"/>
                    <a:pt x="140" y="127"/>
                  </a:cubicBezTo>
                  <a:cubicBezTo>
                    <a:pt x="136" y="123"/>
                    <a:pt x="125" y="111"/>
                    <a:pt x="125" y="111"/>
                  </a:cubicBezTo>
                  <a:cubicBezTo>
                    <a:pt x="94" y="77"/>
                    <a:pt x="94" y="77"/>
                    <a:pt x="94" y="77"/>
                  </a:cubicBezTo>
                  <a:cubicBezTo>
                    <a:pt x="27" y="5"/>
                    <a:pt x="27" y="5"/>
                    <a:pt x="27" y="5"/>
                  </a:cubicBezTo>
                  <a:cubicBezTo>
                    <a:pt x="24" y="2"/>
                    <a:pt x="22" y="0"/>
                    <a:pt x="21" y="0"/>
                  </a:cubicBezTo>
                  <a:cubicBezTo>
                    <a:pt x="17" y="0"/>
                    <a:pt x="17" y="4"/>
                    <a:pt x="17" y="1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88" name="Freeform 11">
              <a:extLst>
                <a:ext uri="{FF2B5EF4-FFF2-40B4-BE49-F238E27FC236}">
                  <a16:creationId xmlns:a16="http://schemas.microsoft.com/office/drawing/2014/main" id="{9614E605-56C7-4203-88F7-A249DD372F5C}"/>
                </a:ext>
              </a:extLst>
            </p:cNvPr>
            <p:cNvSpPr>
              <a:spLocks/>
            </p:cNvSpPr>
            <p:nvPr userDrawn="1"/>
          </p:nvSpPr>
          <p:spPr bwMode="auto">
            <a:xfrm>
              <a:off x="3686" y="2465"/>
              <a:ext cx="38" cy="107"/>
            </a:xfrm>
            <a:custGeom>
              <a:avLst/>
              <a:gdLst>
                <a:gd name="T0" fmla="*/ 29 w 56"/>
                <a:gd name="T1" fmla="*/ 0 h 157"/>
                <a:gd name="T2" fmla="*/ 26 w 56"/>
                <a:gd name="T3" fmla="*/ 0 h 157"/>
                <a:gd name="T4" fmla="*/ 23 w 56"/>
                <a:gd name="T5" fmla="*/ 0 h 157"/>
                <a:gd name="T6" fmla="*/ 5 w 56"/>
                <a:gd name="T7" fmla="*/ 0 h 157"/>
                <a:gd name="T8" fmla="*/ 0 w 56"/>
                <a:gd name="T9" fmla="*/ 3 h 157"/>
                <a:gd name="T10" fmla="*/ 4 w 56"/>
                <a:gd name="T11" fmla="*/ 6 h 157"/>
                <a:gd name="T12" fmla="*/ 10 w 56"/>
                <a:gd name="T13" fmla="*/ 6 h 157"/>
                <a:gd name="T14" fmla="*/ 15 w 56"/>
                <a:gd name="T15" fmla="*/ 16 h 157"/>
                <a:gd name="T16" fmla="*/ 16 w 56"/>
                <a:gd name="T17" fmla="*/ 60 h 157"/>
                <a:gd name="T18" fmla="*/ 16 w 56"/>
                <a:gd name="T19" fmla="*/ 96 h 157"/>
                <a:gd name="T20" fmla="*/ 15 w 56"/>
                <a:gd name="T21" fmla="*/ 141 h 157"/>
                <a:gd name="T22" fmla="*/ 10 w 56"/>
                <a:gd name="T23" fmla="*/ 150 h 157"/>
                <a:gd name="T24" fmla="*/ 4 w 56"/>
                <a:gd name="T25" fmla="*/ 151 h 157"/>
                <a:gd name="T26" fmla="*/ 1 w 56"/>
                <a:gd name="T27" fmla="*/ 154 h 157"/>
                <a:gd name="T28" fmla="*/ 6 w 56"/>
                <a:gd name="T29" fmla="*/ 157 h 157"/>
                <a:gd name="T30" fmla="*/ 22 w 56"/>
                <a:gd name="T31" fmla="*/ 157 h 157"/>
                <a:gd name="T32" fmla="*/ 26 w 56"/>
                <a:gd name="T33" fmla="*/ 157 h 157"/>
                <a:gd name="T34" fmla="*/ 28 w 56"/>
                <a:gd name="T35" fmla="*/ 157 h 157"/>
                <a:gd name="T36" fmla="*/ 51 w 56"/>
                <a:gd name="T37" fmla="*/ 157 h 157"/>
                <a:gd name="T38" fmla="*/ 56 w 56"/>
                <a:gd name="T39" fmla="*/ 154 h 157"/>
                <a:gd name="T40" fmla="*/ 53 w 56"/>
                <a:gd name="T41" fmla="*/ 151 h 157"/>
                <a:gd name="T42" fmla="*/ 44 w 56"/>
                <a:gd name="T43" fmla="*/ 150 h 157"/>
                <a:gd name="T44" fmla="*/ 37 w 56"/>
                <a:gd name="T45" fmla="*/ 141 h 157"/>
                <a:gd name="T46" fmla="*/ 36 w 56"/>
                <a:gd name="T47" fmla="*/ 96 h 157"/>
                <a:gd name="T48" fmla="*/ 36 w 56"/>
                <a:gd name="T49" fmla="*/ 60 h 157"/>
                <a:gd name="T50" fmla="*/ 36 w 56"/>
                <a:gd name="T51" fmla="*/ 16 h 157"/>
                <a:gd name="T52" fmla="*/ 43 w 56"/>
                <a:gd name="T53" fmla="*/ 6 h 157"/>
                <a:gd name="T54" fmla="*/ 47 w 56"/>
                <a:gd name="T55" fmla="*/ 6 h 157"/>
                <a:gd name="T56" fmla="*/ 51 w 56"/>
                <a:gd name="T57" fmla="*/ 3 h 157"/>
                <a:gd name="T58" fmla="*/ 46 w 56"/>
                <a:gd name="T59" fmla="*/ 0 h 157"/>
                <a:gd name="T60" fmla="*/ 29 w 56"/>
                <a:gd name="T61"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6" h="157">
                  <a:moveTo>
                    <a:pt x="29" y="0"/>
                  </a:moveTo>
                  <a:cubicBezTo>
                    <a:pt x="26" y="0"/>
                    <a:pt x="26" y="0"/>
                    <a:pt x="26" y="0"/>
                  </a:cubicBezTo>
                  <a:cubicBezTo>
                    <a:pt x="23" y="0"/>
                    <a:pt x="23" y="0"/>
                    <a:pt x="23" y="0"/>
                  </a:cubicBezTo>
                  <a:cubicBezTo>
                    <a:pt x="5" y="0"/>
                    <a:pt x="5" y="0"/>
                    <a:pt x="5" y="0"/>
                  </a:cubicBezTo>
                  <a:cubicBezTo>
                    <a:pt x="4" y="0"/>
                    <a:pt x="0" y="0"/>
                    <a:pt x="0" y="3"/>
                  </a:cubicBezTo>
                  <a:cubicBezTo>
                    <a:pt x="0" y="4"/>
                    <a:pt x="2" y="6"/>
                    <a:pt x="4" y="6"/>
                  </a:cubicBezTo>
                  <a:cubicBezTo>
                    <a:pt x="10" y="6"/>
                    <a:pt x="10" y="6"/>
                    <a:pt x="10" y="6"/>
                  </a:cubicBezTo>
                  <a:cubicBezTo>
                    <a:pt x="13" y="7"/>
                    <a:pt x="15" y="9"/>
                    <a:pt x="15" y="16"/>
                  </a:cubicBezTo>
                  <a:cubicBezTo>
                    <a:pt x="15" y="16"/>
                    <a:pt x="16" y="60"/>
                    <a:pt x="16" y="60"/>
                  </a:cubicBezTo>
                  <a:cubicBezTo>
                    <a:pt x="16" y="96"/>
                    <a:pt x="16" y="96"/>
                    <a:pt x="16" y="96"/>
                  </a:cubicBezTo>
                  <a:cubicBezTo>
                    <a:pt x="16" y="116"/>
                    <a:pt x="16" y="132"/>
                    <a:pt x="15" y="141"/>
                  </a:cubicBezTo>
                  <a:cubicBezTo>
                    <a:pt x="14" y="147"/>
                    <a:pt x="13" y="150"/>
                    <a:pt x="10" y="150"/>
                  </a:cubicBezTo>
                  <a:cubicBezTo>
                    <a:pt x="10" y="150"/>
                    <a:pt x="4" y="151"/>
                    <a:pt x="4" y="151"/>
                  </a:cubicBezTo>
                  <a:cubicBezTo>
                    <a:pt x="2" y="151"/>
                    <a:pt x="1" y="153"/>
                    <a:pt x="1" y="154"/>
                  </a:cubicBezTo>
                  <a:cubicBezTo>
                    <a:pt x="1" y="157"/>
                    <a:pt x="5" y="157"/>
                    <a:pt x="6" y="157"/>
                  </a:cubicBezTo>
                  <a:cubicBezTo>
                    <a:pt x="22" y="157"/>
                    <a:pt x="22" y="157"/>
                    <a:pt x="22" y="157"/>
                  </a:cubicBezTo>
                  <a:cubicBezTo>
                    <a:pt x="26" y="157"/>
                    <a:pt x="26" y="157"/>
                    <a:pt x="26" y="157"/>
                  </a:cubicBezTo>
                  <a:cubicBezTo>
                    <a:pt x="28" y="157"/>
                    <a:pt x="28" y="157"/>
                    <a:pt x="28" y="157"/>
                  </a:cubicBezTo>
                  <a:cubicBezTo>
                    <a:pt x="51" y="157"/>
                    <a:pt x="51" y="157"/>
                    <a:pt x="51" y="157"/>
                  </a:cubicBezTo>
                  <a:cubicBezTo>
                    <a:pt x="55" y="157"/>
                    <a:pt x="56" y="155"/>
                    <a:pt x="56" y="154"/>
                  </a:cubicBezTo>
                  <a:cubicBezTo>
                    <a:pt x="56" y="153"/>
                    <a:pt x="55" y="151"/>
                    <a:pt x="53" y="151"/>
                  </a:cubicBezTo>
                  <a:cubicBezTo>
                    <a:pt x="44" y="150"/>
                    <a:pt x="44" y="150"/>
                    <a:pt x="44" y="150"/>
                  </a:cubicBezTo>
                  <a:cubicBezTo>
                    <a:pt x="39" y="150"/>
                    <a:pt x="38" y="147"/>
                    <a:pt x="37" y="141"/>
                  </a:cubicBezTo>
                  <a:cubicBezTo>
                    <a:pt x="36" y="132"/>
                    <a:pt x="36" y="116"/>
                    <a:pt x="36" y="96"/>
                  </a:cubicBezTo>
                  <a:cubicBezTo>
                    <a:pt x="36" y="60"/>
                    <a:pt x="36" y="60"/>
                    <a:pt x="36" y="60"/>
                  </a:cubicBezTo>
                  <a:cubicBezTo>
                    <a:pt x="36" y="16"/>
                    <a:pt x="36" y="16"/>
                    <a:pt x="36" y="16"/>
                  </a:cubicBezTo>
                  <a:cubicBezTo>
                    <a:pt x="37" y="10"/>
                    <a:pt x="38" y="7"/>
                    <a:pt x="43" y="6"/>
                  </a:cubicBezTo>
                  <a:cubicBezTo>
                    <a:pt x="43" y="6"/>
                    <a:pt x="47" y="6"/>
                    <a:pt x="47" y="6"/>
                  </a:cubicBezTo>
                  <a:cubicBezTo>
                    <a:pt x="49" y="6"/>
                    <a:pt x="51" y="4"/>
                    <a:pt x="51" y="3"/>
                  </a:cubicBezTo>
                  <a:cubicBezTo>
                    <a:pt x="51" y="0"/>
                    <a:pt x="47" y="0"/>
                    <a:pt x="46" y="0"/>
                  </a:cubicBez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89" name="Freeform 12">
              <a:extLst>
                <a:ext uri="{FF2B5EF4-FFF2-40B4-BE49-F238E27FC236}">
                  <a16:creationId xmlns:a16="http://schemas.microsoft.com/office/drawing/2014/main" id="{1435CB18-F431-488B-8432-F0E31B702F5B}"/>
                </a:ext>
              </a:extLst>
            </p:cNvPr>
            <p:cNvSpPr>
              <a:spLocks/>
            </p:cNvSpPr>
            <p:nvPr userDrawn="1"/>
          </p:nvSpPr>
          <p:spPr bwMode="auto">
            <a:xfrm>
              <a:off x="3730" y="2465"/>
              <a:ext cx="112" cy="109"/>
            </a:xfrm>
            <a:custGeom>
              <a:avLst/>
              <a:gdLst>
                <a:gd name="T0" fmla="*/ 148 w 166"/>
                <a:gd name="T1" fmla="*/ 0 h 160"/>
                <a:gd name="T2" fmla="*/ 145 w 166"/>
                <a:gd name="T3" fmla="*/ 0 h 160"/>
                <a:gd name="T4" fmla="*/ 140 w 166"/>
                <a:gd name="T5" fmla="*/ 0 h 160"/>
                <a:gd name="T6" fmla="*/ 125 w 166"/>
                <a:gd name="T7" fmla="*/ 0 h 160"/>
                <a:gd name="T8" fmla="*/ 119 w 166"/>
                <a:gd name="T9" fmla="*/ 3 h 160"/>
                <a:gd name="T10" fmla="*/ 123 w 166"/>
                <a:gd name="T11" fmla="*/ 6 h 160"/>
                <a:gd name="T12" fmla="*/ 130 w 166"/>
                <a:gd name="T13" fmla="*/ 6 h 160"/>
                <a:gd name="T14" fmla="*/ 131 w 166"/>
                <a:gd name="T15" fmla="*/ 10 h 160"/>
                <a:gd name="T16" fmla="*/ 130 w 166"/>
                <a:gd name="T17" fmla="*/ 17 h 160"/>
                <a:gd name="T18" fmla="*/ 88 w 166"/>
                <a:gd name="T19" fmla="*/ 127 h 160"/>
                <a:gd name="T20" fmla="*/ 50 w 166"/>
                <a:gd name="T21" fmla="*/ 26 h 160"/>
                <a:gd name="T22" fmla="*/ 44 w 166"/>
                <a:gd name="T23" fmla="*/ 9 h 160"/>
                <a:gd name="T24" fmla="*/ 46 w 166"/>
                <a:gd name="T25" fmla="*/ 7 h 160"/>
                <a:gd name="T26" fmla="*/ 53 w 166"/>
                <a:gd name="T27" fmla="*/ 6 h 160"/>
                <a:gd name="T28" fmla="*/ 57 w 166"/>
                <a:gd name="T29" fmla="*/ 3 h 160"/>
                <a:gd name="T30" fmla="*/ 50 w 166"/>
                <a:gd name="T31" fmla="*/ 0 h 160"/>
                <a:gd name="T32" fmla="*/ 35 w 166"/>
                <a:gd name="T33" fmla="*/ 0 h 160"/>
                <a:gd name="T34" fmla="*/ 31 w 166"/>
                <a:gd name="T35" fmla="*/ 0 h 160"/>
                <a:gd name="T36" fmla="*/ 26 w 166"/>
                <a:gd name="T37" fmla="*/ 0 h 160"/>
                <a:gd name="T38" fmla="*/ 7 w 166"/>
                <a:gd name="T39" fmla="*/ 0 h 160"/>
                <a:gd name="T40" fmla="*/ 0 w 166"/>
                <a:gd name="T41" fmla="*/ 3 h 160"/>
                <a:gd name="T42" fmla="*/ 3 w 166"/>
                <a:gd name="T43" fmla="*/ 6 h 160"/>
                <a:gd name="T44" fmla="*/ 10 w 166"/>
                <a:gd name="T45" fmla="*/ 6 h 160"/>
                <a:gd name="T46" fmla="*/ 24 w 166"/>
                <a:gd name="T47" fmla="*/ 21 h 160"/>
                <a:gd name="T48" fmla="*/ 75 w 166"/>
                <a:gd name="T49" fmla="*/ 148 h 160"/>
                <a:gd name="T50" fmla="*/ 83 w 166"/>
                <a:gd name="T51" fmla="*/ 160 h 160"/>
                <a:gd name="T52" fmla="*/ 89 w 166"/>
                <a:gd name="T53" fmla="*/ 151 h 160"/>
                <a:gd name="T54" fmla="*/ 93 w 166"/>
                <a:gd name="T55" fmla="*/ 144 h 160"/>
                <a:gd name="T56" fmla="*/ 118 w 166"/>
                <a:gd name="T57" fmla="*/ 84 h 160"/>
                <a:gd name="T58" fmla="*/ 130 w 166"/>
                <a:gd name="T59" fmla="*/ 55 h 160"/>
                <a:gd name="T60" fmla="*/ 142 w 166"/>
                <a:gd name="T61" fmla="*/ 26 h 160"/>
                <a:gd name="T62" fmla="*/ 153 w 166"/>
                <a:gd name="T63" fmla="*/ 8 h 160"/>
                <a:gd name="T64" fmla="*/ 162 w 166"/>
                <a:gd name="T65" fmla="*/ 6 h 160"/>
                <a:gd name="T66" fmla="*/ 166 w 166"/>
                <a:gd name="T67" fmla="*/ 3 h 160"/>
                <a:gd name="T68" fmla="*/ 161 w 166"/>
                <a:gd name="T69" fmla="*/ 0 h 160"/>
                <a:gd name="T70" fmla="*/ 148 w 166"/>
                <a:gd name="T71"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6" h="160">
                  <a:moveTo>
                    <a:pt x="148" y="0"/>
                  </a:moveTo>
                  <a:cubicBezTo>
                    <a:pt x="145" y="0"/>
                    <a:pt x="145" y="0"/>
                    <a:pt x="145" y="0"/>
                  </a:cubicBezTo>
                  <a:cubicBezTo>
                    <a:pt x="140" y="0"/>
                    <a:pt x="140" y="0"/>
                    <a:pt x="140" y="0"/>
                  </a:cubicBezTo>
                  <a:cubicBezTo>
                    <a:pt x="125" y="0"/>
                    <a:pt x="125" y="0"/>
                    <a:pt x="125" y="0"/>
                  </a:cubicBezTo>
                  <a:cubicBezTo>
                    <a:pt x="123" y="0"/>
                    <a:pt x="119" y="0"/>
                    <a:pt x="119" y="3"/>
                  </a:cubicBezTo>
                  <a:cubicBezTo>
                    <a:pt x="119" y="4"/>
                    <a:pt x="119" y="6"/>
                    <a:pt x="123" y="6"/>
                  </a:cubicBezTo>
                  <a:cubicBezTo>
                    <a:pt x="130" y="6"/>
                    <a:pt x="130" y="6"/>
                    <a:pt x="130" y="6"/>
                  </a:cubicBezTo>
                  <a:cubicBezTo>
                    <a:pt x="131" y="7"/>
                    <a:pt x="131" y="9"/>
                    <a:pt x="131" y="10"/>
                  </a:cubicBezTo>
                  <a:cubicBezTo>
                    <a:pt x="130" y="17"/>
                    <a:pt x="130" y="17"/>
                    <a:pt x="130" y="17"/>
                  </a:cubicBezTo>
                  <a:cubicBezTo>
                    <a:pt x="126" y="30"/>
                    <a:pt x="100" y="97"/>
                    <a:pt x="88" y="127"/>
                  </a:cubicBezTo>
                  <a:cubicBezTo>
                    <a:pt x="85" y="120"/>
                    <a:pt x="50" y="26"/>
                    <a:pt x="50" y="26"/>
                  </a:cubicBezTo>
                  <a:cubicBezTo>
                    <a:pt x="47" y="18"/>
                    <a:pt x="44" y="12"/>
                    <a:pt x="44" y="9"/>
                  </a:cubicBezTo>
                  <a:cubicBezTo>
                    <a:pt x="44" y="8"/>
                    <a:pt x="45" y="7"/>
                    <a:pt x="46" y="7"/>
                  </a:cubicBezTo>
                  <a:cubicBezTo>
                    <a:pt x="53" y="6"/>
                    <a:pt x="53" y="6"/>
                    <a:pt x="53" y="6"/>
                  </a:cubicBezTo>
                  <a:cubicBezTo>
                    <a:pt x="56" y="6"/>
                    <a:pt x="57" y="4"/>
                    <a:pt x="57" y="3"/>
                  </a:cubicBezTo>
                  <a:cubicBezTo>
                    <a:pt x="57" y="0"/>
                    <a:pt x="52" y="0"/>
                    <a:pt x="50" y="0"/>
                  </a:cubicBezTo>
                  <a:cubicBezTo>
                    <a:pt x="35" y="0"/>
                    <a:pt x="35" y="0"/>
                    <a:pt x="35" y="0"/>
                  </a:cubicBezTo>
                  <a:cubicBezTo>
                    <a:pt x="31" y="0"/>
                    <a:pt x="31" y="0"/>
                    <a:pt x="31" y="0"/>
                  </a:cubicBezTo>
                  <a:cubicBezTo>
                    <a:pt x="26" y="0"/>
                    <a:pt x="26" y="0"/>
                    <a:pt x="26" y="0"/>
                  </a:cubicBezTo>
                  <a:cubicBezTo>
                    <a:pt x="7" y="0"/>
                    <a:pt x="7" y="0"/>
                    <a:pt x="7" y="0"/>
                  </a:cubicBezTo>
                  <a:cubicBezTo>
                    <a:pt x="4" y="0"/>
                    <a:pt x="0" y="0"/>
                    <a:pt x="0" y="3"/>
                  </a:cubicBezTo>
                  <a:cubicBezTo>
                    <a:pt x="0" y="4"/>
                    <a:pt x="1" y="6"/>
                    <a:pt x="3" y="6"/>
                  </a:cubicBezTo>
                  <a:cubicBezTo>
                    <a:pt x="10" y="6"/>
                    <a:pt x="10" y="6"/>
                    <a:pt x="10" y="6"/>
                  </a:cubicBezTo>
                  <a:cubicBezTo>
                    <a:pt x="17" y="8"/>
                    <a:pt x="20" y="10"/>
                    <a:pt x="24" y="21"/>
                  </a:cubicBezTo>
                  <a:cubicBezTo>
                    <a:pt x="75" y="148"/>
                    <a:pt x="75" y="148"/>
                    <a:pt x="75" y="148"/>
                  </a:cubicBezTo>
                  <a:cubicBezTo>
                    <a:pt x="78" y="157"/>
                    <a:pt x="80" y="160"/>
                    <a:pt x="83" y="160"/>
                  </a:cubicBezTo>
                  <a:cubicBezTo>
                    <a:pt x="86" y="160"/>
                    <a:pt x="86" y="158"/>
                    <a:pt x="89" y="151"/>
                  </a:cubicBezTo>
                  <a:cubicBezTo>
                    <a:pt x="93" y="144"/>
                    <a:pt x="93" y="144"/>
                    <a:pt x="93" y="144"/>
                  </a:cubicBezTo>
                  <a:cubicBezTo>
                    <a:pt x="118" y="84"/>
                    <a:pt x="118" y="84"/>
                    <a:pt x="118" y="84"/>
                  </a:cubicBezTo>
                  <a:cubicBezTo>
                    <a:pt x="130" y="55"/>
                    <a:pt x="130" y="55"/>
                    <a:pt x="130" y="55"/>
                  </a:cubicBezTo>
                  <a:cubicBezTo>
                    <a:pt x="142" y="26"/>
                    <a:pt x="142" y="26"/>
                    <a:pt x="142" y="26"/>
                  </a:cubicBezTo>
                  <a:cubicBezTo>
                    <a:pt x="148" y="13"/>
                    <a:pt x="151" y="9"/>
                    <a:pt x="153" y="8"/>
                  </a:cubicBezTo>
                  <a:cubicBezTo>
                    <a:pt x="156" y="6"/>
                    <a:pt x="160" y="6"/>
                    <a:pt x="162" y="6"/>
                  </a:cubicBezTo>
                  <a:cubicBezTo>
                    <a:pt x="165" y="6"/>
                    <a:pt x="166" y="4"/>
                    <a:pt x="166" y="3"/>
                  </a:cubicBezTo>
                  <a:cubicBezTo>
                    <a:pt x="166" y="1"/>
                    <a:pt x="164" y="0"/>
                    <a:pt x="161" y="0"/>
                  </a:cubicBezTo>
                  <a:lnTo>
                    <a:pt x="14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90" name="Freeform 13">
              <a:extLst>
                <a:ext uri="{FF2B5EF4-FFF2-40B4-BE49-F238E27FC236}">
                  <a16:creationId xmlns:a16="http://schemas.microsoft.com/office/drawing/2014/main" id="{F4CED4D6-709F-485D-BF96-D587F46124C1}"/>
                </a:ext>
              </a:extLst>
            </p:cNvPr>
            <p:cNvSpPr>
              <a:spLocks/>
            </p:cNvSpPr>
            <p:nvPr userDrawn="1"/>
          </p:nvSpPr>
          <p:spPr bwMode="auto">
            <a:xfrm>
              <a:off x="3848" y="2464"/>
              <a:ext cx="64" cy="108"/>
            </a:xfrm>
            <a:custGeom>
              <a:avLst/>
              <a:gdLst>
                <a:gd name="T0" fmla="*/ 84 w 94"/>
                <a:gd name="T1" fmla="*/ 1 h 160"/>
                <a:gd name="T2" fmla="*/ 83 w 94"/>
                <a:gd name="T3" fmla="*/ 1 h 160"/>
                <a:gd name="T4" fmla="*/ 75 w 94"/>
                <a:gd name="T5" fmla="*/ 2 h 160"/>
                <a:gd name="T6" fmla="*/ 28 w 94"/>
                <a:gd name="T7" fmla="*/ 2 h 160"/>
                <a:gd name="T8" fmla="*/ 26 w 94"/>
                <a:gd name="T9" fmla="*/ 2 h 160"/>
                <a:gd name="T10" fmla="*/ 5 w 94"/>
                <a:gd name="T11" fmla="*/ 2 h 160"/>
                <a:gd name="T12" fmla="*/ 0 w 94"/>
                <a:gd name="T13" fmla="*/ 5 h 160"/>
                <a:gd name="T14" fmla="*/ 4 w 94"/>
                <a:gd name="T15" fmla="*/ 8 h 160"/>
                <a:gd name="T16" fmla="*/ 10 w 94"/>
                <a:gd name="T17" fmla="*/ 8 h 160"/>
                <a:gd name="T18" fmla="*/ 18 w 94"/>
                <a:gd name="T19" fmla="*/ 18 h 160"/>
                <a:gd name="T20" fmla="*/ 18 w 94"/>
                <a:gd name="T21" fmla="*/ 62 h 160"/>
                <a:gd name="T22" fmla="*/ 18 w 94"/>
                <a:gd name="T23" fmla="*/ 98 h 160"/>
                <a:gd name="T24" fmla="*/ 17 w 94"/>
                <a:gd name="T25" fmla="*/ 143 h 160"/>
                <a:gd name="T26" fmla="*/ 12 w 94"/>
                <a:gd name="T27" fmla="*/ 152 h 160"/>
                <a:gd name="T28" fmla="*/ 7 w 94"/>
                <a:gd name="T29" fmla="*/ 153 h 160"/>
                <a:gd name="T30" fmla="*/ 3 w 94"/>
                <a:gd name="T31" fmla="*/ 156 h 160"/>
                <a:gd name="T32" fmla="*/ 8 w 94"/>
                <a:gd name="T33" fmla="*/ 159 h 160"/>
                <a:gd name="T34" fmla="*/ 25 w 94"/>
                <a:gd name="T35" fmla="*/ 159 h 160"/>
                <a:gd name="T36" fmla="*/ 28 w 94"/>
                <a:gd name="T37" fmla="*/ 159 h 160"/>
                <a:gd name="T38" fmla="*/ 36 w 94"/>
                <a:gd name="T39" fmla="*/ 159 h 160"/>
                <a:gd name="T40" fmla="*/ 79 w 94"/>
                <a:gd name="T41" fmla="*/ 160 h 160"/>
                <a:gd name="T42" fmla="*/ 91 w 94"/>
                <a:gd name="T43" fmla="*/ 153 h 160"/>
                <a:gd name="T44" fmla="*/ 94 w 94"/>
                <a:gd name="T45" fmla="*/ 133 h 160"/>
                <a:gd name="T46" fmla="*/ 91 w 94"/>
                <a:gd name="T47" fmla="*/ 129 h 160"/>
                <a:gd name="T48" fmla="*/ 88 w 94"/>
                <a:gd name="T49" fmla="*/ 133 h 160"/>
                <a:gd name="T50" fmla="*/ 80 w 94"/>
                <a:gd name="T51" fmla="*/ 146 h 160"/>
                <a:gd name="T52" fmla="*/ 61 w 94"/>
                <a:gd name="T53" fmla="*/ 149 h 160"/>
                <a:gd name="T54" fmla="*/ 38 w 94"/>
                <a:gd name="T55" fmla="*/ 133 h 160"/>
                <a:gd name="T56" fmla="*/ 38 w 94"/>
                <a:gd name="T57" fmla="*/ 107 h 160"/>
                <a:gd name="T58" fmla="*/ 38 w 94"/>
                <a:gd name="T59" fmla="*/ 98 h 160"/>
                <a:gd name="T60" fmla="*/ 38 w 94"/>
                <a:gd name="T61" fmla="*/ 80 h 160"/>
                <a:gd name="T62" fmla="*/ 67 w 94"/>
                <a:gd name="T63" fmla="*/ 82 h 160"/>
                <a:gd name="T64" fmla="*/ 77 w 94"/>
                <a:gd name="T65" fmla="*/ 88 h 160"/>
                <a:gd name="T66" fmla="*/ 77 w 94"/>
                <a:gd name="T67" fmla="*/ 94 h 160"/>
                <a:gd name="T68" fmla="*/ 80 w 94"/>
                <a:gd name="T69" fmla="*/ 97 h 160"/>
                <a:gd name="T70" fmla="*/ 83 w 94"/>
                <a:gd name="T71" fmla="*/ 92 h 160"/>
                <a:gd name="T72" fmla="*/ 84 w 94"/>
                <a:gd name="T73" fmla="*/ 79 h 160"/>
                <a:gd name="T74" fmla="*/ 86 w 94"/>
                <a:gd name="T75" fmla="*/ 67 h 160"/>
                <a:gd name="T76" fmla="*/ 83 w 94"/>
                <a:gd name="T77" fmla="*/ 64 h 160"/>
                <a:gd name="T78" fmla="*/ 79 w 94"/>
                <a:gd name="T79" fmla="*/ 67 h 160"/>
                <a:gd name="T80" fmla="*/ 70 w 94"/>
                <a:gd name="T81" fmla="*/ 70 h 160"/>
                <a:gd name="T82" fmla="*/ 38 w 94"/>
                <a:gd name="T83" fmla="*/ 70 h 160"/>
                <a:gd name="T84" fmla="*/ 38 w 94"/>
                <a:gd name="T85" fmla="*/ 13 h 160"/>
                <a:gd name="T86" fmla="*/ 66 w 94"/>
                <a:gd name="T87" fmla="*/ 13 h 160"/>
                <a:gd name="T88" fmla="*/ 79 w 94"/>
                <a:gd name="T89" fmla="*/ 19 h 160"/>
                <a:gd name="T90" fmla="*/ 80 w 94"/>
                <a:gd name="T91" fmla="*/ 26 h 160"/>
                <a:gd name="T92" fmla="*/ 83 w 94"/>
                <a:gd name="T93" fmla="*/ 30 h 160"/>
                <a:gd name="T94" fmla="*/ 86 w 94"/>
                <a:gd name="T95" fmla="*/ 27 h 160"/>
                <a:gd name="T96" fmla="*/ 87 w 94"/>
                <a:gd name="T97" fmla="*/ 17 h 160"/>
                <a:gd name="T98" fmla="*/ 87 w 94"/>
                <a:gd name="T99" fmla="*/ 13 h 160"/>
                <a:gd name="T100" fmla="*/ 89 w 94"/>
                <a:gd name="T101" fmla="*/ 3 h 160"/>
                <a:gd name="T102" fmla="*/ 87 w 94"/>
                <a:gd name="T103" fmla="*/ 0 h 160"/>
                <a:gd name="T104" fmla="*/ 84 w 94"/>
                <a:gd name="T105" fmla="*/ 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4" h="160">
                  <a:moveTo>
                    <a:pt x="84" y="1"/>
                  </a:moveTo>
                  <a:cubicBezTo>
                    <a:pt x="83" y="1"/>
                    <a:pt x="83" y="1"/>
                    <a:pt x="83" y="1"/>
                  </a:cubicBezTo>
                  <a:cubicBezTo>
                    <a:pt x="75" y="2"/>
                    <a:pt x="75" y="2"/>
                    <a:pt x="75" y="2"/>
                  </a:cubicBezTo>
                  <a:cubicBezTo>
                    <a:pt x="75" y="2"/>
                    <a:pt x="28" y="2"/>
                    <a:pt x="28" y="2"/>
                  </a:cubicBezTo>
                  <a:cubicBezTo>
                    <a:pt x="26" y="2"/>
                    <a:pt x="26" y="2"/>
                    <a:pt x="26" y="2"/>
                  </a:cubicBezTo>
                  <a:cubicBezTo>
                    <a:pt x="5" y="2"/>
                    <a:pt x="5" y="2"/>
                    <a:pt x="5" y="2"/>
                  </a:cubicBezTo>
                  <a:cubicBezTo>
                    <a:pt x="4" y="2"/>
                    <a:pt x="0" y="2"/>
                    <a:pt x="0" y="5"/>
                  </a:cubicBezTo>
                  <a:cubicBezTo>
                    <a:pt x="0" y="6"/>
                    <a:pt x="2" y="8"/>
                    <a:pt x="4" y="8"/>
                  </a:cubicBezTo>
                  <a:cubicBezTo>
                    <a:pt x="10" y="8"/>
                    <a:pt x="10" y="8"/>
                    <a:pt x="10" y="8"/>
                  </a:cubicBezTo>
                  <a:cubicBezTo>
                    <a:pt x="16" y="9"/>
                    <a:pt x="17" y="12"/>
                    <a:pt x="18" y="18"/>
                  </a:cubicBezTo>
                  <a:cubicBezTo>
                    <a:pt x="18" y="18"/>
                    <a:pt x="18" y="62"/>
                    <a:pt x="18" y="62"/>
                  </a:cubicBezTo>
                  <a:cubicBezTo>
                    <a:pt x="18" y="98"/>
                    <a:pt x="18" y="98"/>
                    <a:pt x="18" y="98"/>
                  </a:cubicBezTo>
                  <a:cubicBezTo>
                    <a:pt x="18" y="118"/>
                    <a:pt x="18" y="134"/>
                    <a:pt x="17" y="143"/>
                  </a:cubicBezTo>
                  <a:cubicBezTo>
                    <a:pt x="16" y="149"/>
                    <a:pt x="15" y="152"/>
                    <a:pt x="12" y="152"/>
                  </a:cubicBezTo>
                  <a:cubicBezTo>
                    <a:pt x="12" y="152"/>
                    <a:pt x="7" y="153"/>
                    <a:pt x="7" y="153"/>
                  </a:cubicBezTo>
                  <a:cubicBezTo>
                    <a:pt x="4" y="153"/>
                    <a:pt x="3" y="155"/>
                    <a:pt x="3" y="156"/>
                  </a:cubicBezTo>
                  <a:cubicBezTo>
                    <a:pt x="3" y="159"/>
                    <a:pt x="7" y="159"/>
                    <a:pt x="8" y="159"/>
                  </a:cubicBezTo>
                  <a:cubicBezTo>
                    <a:pt x="25" y="159"/>
                    <a:pt x="25" y="159"/>
                    <a:pt x="25" y="159"/>
                  </a:cubicBezTo>
                  <a:cubicBezTo>
                    <a:pt x="28" y="159"/>
                    <a:pt x="28" y="159"/>
                    <a:pt x="28" y="159"/>
                  </a:cubicBezTo>
                  <a:cubicBezTo>
                    <a:pt x="36" y="159"/>
                    <a:pt x="36" y="159"/>
                    <a:pt x="36" y="159"/>
                  </a:cubicBezTo>
                  <a:cubicBezTo>
                    <a:pt x="79" y="160"/>
                    <a:pt x="79" y="160"/>
                    <a:pt x="79" y="160"/>
                  </a:cubicBezTo>
                  <a:cubicBezTo>
                    <a:pt x="87" y="160"/>
                    <a:pt x="90" y="160"/>
                    <a:pt x="91" y="153"/>
                  </a:cubicBezTo>
                  <a:cubicBezTo>
                    <a:pt x="92" y="149"/>
                    <a:pt x="94" y="135"/>
                    <a:pt x="94" y="133"/>
                  </a:cubicBezTo>
                  <a:cubicBezTo>
                    <a:pt x="94" y="132"/>
                    <a:pt x="94" y="129"/>
                    <a:pt x="91" y="129"/>
                  </a:cubicBezTo>
                  <a:cubicBezTo>
                    <a:pt x="89" y="129"/>
                    <a:pt x="88" y="131"/>
                    <a:pt x="88" y="133"/>
                  </a:cubicBezTo>
                  <a:cubicBezTo>
                    <a:pt x="86" y="141"/>
                    <a:pt x="84" y="144"/>
                    <a:pt x="80" y="146"/>
                  </a:cubicBezTo>
                  <a:cubicBezTo>
                    <a:pt x="75" y="149"/>
                    <a:pt x="66" y="149"/>
                    <a:pt x="61" y="149"/>
                  </a:cubicBezTo>
                  <a:cubicBezTo>
                    <a:pt x="41" y="149"/>
                    <a:pt x="39" y="146"/>
                    <a:pt x="38" y="133"/>
                  </a:cubicBezTo>
                  <a:cubicBezTo>
                    <a:pt x="38" y="107"/>
                    <a:pt x="38" y="107"/>
                    <a:pt x="38" y="107"/>
                  </a:cubicBezTo>
                  <a:cubicBezTo>
                    <a:pt x="38" y="98"/>
                    <a:pt x="38" y="98"/>
                    <a:pt x="38" y="98"/>
                  </a:cubicBezTo>
                  <a:cubicBezTo>
                    <a:pt x="38" y="80"/>
                    <a:pt x="38" y="80"/>
                    <a:pt x="38" y="80"/>
                  </a:cubicBezTo>
                  <a:cubicBezTo>
                    <a:pt x="38" y="81"/>
                    <a:pt x="67" y="82"/>
                    <a:pt x="67" y="82"/>
                  </a:cubicBezTo>
                  <a:cubicBezTo>
                    <a:pt x="75" y="82"/>
                    <a:pt x="76" y="86"/>
                    <a:pt x="77" y="88"/>
                  </a:cubicBezTo>
                  <a:cubicBezTo>
                    <a:pt x="77" y="94"/>
                    <a:pt x="77" y="94"/>
                    <a:pt x="77" y="94"/>
                  </a:cubicBezTo>
                  <a:cubicBezTo>
                    <a:pt x="77" y="96"/>
                    <a:pt x="79" y="97"/>
                    <a:pt x="80" y="97"/>
                  </a:cubicBezTo>
                  <a:cubicBezTo>
                    <a:pt x="83" y="97"/>
                    <a:pt x="83" y="94"/>
                    <a:pt x="83" y="92"/>
                  </a:cubicBezTo>
                  <a:cubicBezTo>
                    <a:pt x="84" y="79"/>
                    <a:pt x="84" y="79"/>
                    <a:pt x="84" y="79"/>
                  </a:cubicBezTo>
                  <a:cubicBezTo>
                    <a:pt x="84" y="79"/>
                    <a:pt x="86" y="67"/>
                    <a:pt x="86" y="67"/>
                  </a:cubicBezTo>
                  <a:cubicBezTo>
                    <a:pt x="86" y="64"/>
                    <a:pt x="84" y="64"/>
                    <a:pt x="83" y="64"/>
                  </a:cubicBezTo>
                  <a:cubicBezTo>
                    <a:pt x="79" y="67"/>
                    <a:pt x="79" y="67"/>
                    <a:pt x="79" y="67"/>
                  </a:cubicBezTo>
                  <a:cubicBezTo>
                    <a:pt x="78" y="69"/>
                    <a:pt x="75" y="69"/>
                    <a:pt x="70" y="70"/>
                  </a:cubicBezTo>
                  <a:cubicBezTo>
                    <a:pt x="38" y="70"/>
                    <a:pt x="38" y="70"/>
                    <a:pt x="38" y="70"/>
                  </a:cubicBezTo>
                  <a:cubicBezTo>
                    <a:pt x="38" y="13"/>
                    <a:pt x="38" y="13"/>
                    <a:pt x="38" y="13"/>
                  </a:cubicBezTo>
                  <a:cubicBezTo>
                    <a:pt x="38" y="13"/>
                    <a:pt x="66" y="13"/>
                    <a:pt x="66" y="13"/>
                  </a:cubicBezTo>
                  <a:cubicBezTo>
                    <a:pt x="77" y="15"/>
                    <a:pt x="78" y="17"/>
                    <a:pt x="79" y="19"/>
                  </a:cubicBezTo>
                  <a:cubicBezTo>
                    <a:pt x="80" y="26"/>
                    <a:pt x="80" y="26"/>
                    <a:pt x="80" y="26"/>
                  </a:cubicBezTo>
                  <a:cubicBezTo>
                    <a:pt x="80" y="30"/>
                    <a:pt x="82" y="30"/>
                    <a:pt x="83" y="30"/>
                  </a:cubicBezTo>
                  <a:cubicBezTo>
                    <a:pt x="84" y="30"/>
                    <a:pt x="86" y="30"/>
                    <a:pt x="86" y="27"/>
                  </a:cubicBezTo>
                  <a:cubicBezTo>
                    <a:pt x="86" y="27"/>
                    <a:pt x="87" y="17"/>
                    <a:pt x="87" y="17"/>
                  </a:cubicBezTo>
                  <a:cubicBezTo>
                    <a:pt x="87" y="13"/>
                    <a:pt x="87" y="13"/>
                    <a:pt x="87" y="13"/>
                  </a:cubicBezTo>
                  <a:cubicBezTo>
                    <a:pt x="89" y="3"/>
                    <a:pt x="89" y="3"/>
                    <a:pt x="89" y="3"/>
                  </a:cubicBezTo>
                  <a:cubicBezTo>
                    <a:pt x="89" y="0"/>
                    <a:pt x="87" y="0"/>
                    <a:pt x="87" y="0"/>
                  </a:cubicBezTo>
                  <a:lnTo>
                    <a:pt x="8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91" name="Freeform 14">
              <a:extLst>
                <a:ext uri="{FF2B5EF4-FFF2-40B4-BE49-F238E27FC236}">
                  <a16:creationId xmlns:a16="http://schemas.microsoft.com/office/drawing/2014/main" id="{960C9BFD-13B6-462B-A28C-D59B3AE96110}"/>
                </a:ext>
              </a:extLst>
            </p:cNvPr>
            <p:cNvSpPr>
              <a:spLocks noEditPoints="1"/>
            </p:cNvSpPr>
            <p:nvPr userDrawn="1"/>
          </p:nvSpPr>
          <p:spPr bwMode="auto">
            <a:xfrm>
              <a:off x="3930" y="2465"/>
              <a:ext cx="107" cy="107"/>
            </a:xfrm>
            <a:custGeom>
              <a:avLst/>
              <a:gdLst>
                <a:gd name="T0" fmla="*/ 35 w 157"/>
                <a:gd name="T1" fmla="*/ 0 h 157"/>
                <a:gd name="T2" fmla="*/ 28 w 157"/>
                <a:gd name="T3" fmla="*/ 0 h 157"/>
                <a:gd name="T4" fmla="*/ 25 w 157"/>
                <a:gd name="T5" fmla="*/ 0 h 157"/>
                <a:gd name="T6" fmla="*/ 5 w 157"/>
                <a:gd name="T7" fmla="*/ 0 h 157"/>
                <a:gd name="T8" fmla="*/ 0 w 157"/>
                <a:gd name="T9" fmla="*/ 3 h 157"/>
                <a:gd name="T10" fmla="*/ 3 w 157"/>
                <a:gd name="T11" fmla="*/ 6 h 157"/>
                <a:gd name="T12" fmla="*/ 10 w 157"/>
                <a:gd name="T13" fmla="*/ 6 h 157"/>
                <a:gd name="T14" fmla="*/ 17 w 157"/>
                <a:gd name="T15" fmla="*/ 16 h 157"/>
                <a:gd name="T16" fmla="*/ 18 w 157"/>
                <a:gd name="T17" fmla="*/ 60 h 157"/>
                <a:gd name="T18" fmla="*/ 18 w 157"/>
                <a:gd name="T19" fmla="*/ 96 h 157"/>
                <a:gd name="T20" fmla="*/ 17 w 157"/>
                <a:gd name="T21" fmla="*/ 141 h 157"/>
                <a:gd name="T22" fmla="*/ 12 w 157"/>
                <a:gd name="T23" fmla="*/ 150 h 157"/>
                <a:gd name="T24" fmla="*/ 6 w 157"/>
                <a:gd name="T25" fmla="*/ 151 h 157"/>
                <a:gd name="T26" fmla="*/ 3 w 157"/>
                <a:gd name="T27" fmla="*/ 154 h 157"/>
                <a:gd name="T28" fmla="*/ 8 w 157"/>
                <a:gd name="T29" fmla="*/ 157 h 157"/>
                <a:gd name="T30" fmla="*/ 26 w 157"/>
                <a:gd name="T31" fmla="*/ 157 h 157"/>
                <a:gd name="T32" fmla="*/ 29 w 157"/>
                <a:gd name="T33" fmla="*/ 157 h 157"/>
                <a:gd name="T34" fmla="*/ 52 w 157"/>
                <a:gd name="T35" fmla="*/ 157 h 157"/>
                <a:gd name="T36" fmla="*/ 57 w 157"/>
                <a:gd name="T37" fmla="*/ 154 h 157"/>
                <a:gd name="T38" fmla="*/ 54 w 157"/>
                <a:gd name="T39" fmla="*/ 151 h 157"/>
                <a:gd name="T40" fmla="*/ 45 w 157"/>
                <a:gd name="T41" fmla="*/ 150 h 157"/>
                <a:gd name="T42" fmla="*/ 38 w 157"/>
                <a:gd name="T43" fmla="*/ 141 h 157"/>
                <a:gd name="T44" fmla="*/ 37 w 157"/>
                <a:gd name="T45" fmla="*/ 96 h 157"/>
                <a:gd name="T46" fmla="*/ 37 w 157"/>
                <a:gd name="T47" fmla="*/ 92 h 157"/>
                <a:gd name="T48" fmla="*/ 62 w 157"/>
                <a:gd name="T49" fmla="*/ 92 h 157"/>
                <a:gd name="T50" fmla="*/ 64 w 157"/>
                <a:gd name="T51" fmla="*/ 93 h 157"/>
                <a:gd name="T52" fmla="*/ 71 w 157"/>
                <a:gd name="T53" fmla="*/ 102 h 157"/>
                <a:gd name="T54" fmla="*/ 86 w 157"/>
                <a:gd name="T55" fmla="*/ 123 h 157"/>
                <a:gd name="T56" fmla="*/ 89 w 157"/>
                <a:gd name="T57" fmla="*/ 126 h 157"/>
                <a:gd name="T58" fmla="*/ 114 w 157"/>
                <a:gd name="T59" fmla="*/ 153 h 157"/>
                <a:gd name="T60" fmla="*/ 136 w 157"/>
                <a:gd name="T61" fmla="*/ 157 h 157"/>
                <a:gd name="T62" fmla="*/ 151 w 157"/>
                <a:gd name="T63" fmla="*/ 157 h 157"/>
                <a:gd name="T64" fmla="*/ 157 w 157"/>
                <a:gd name="T65" fmla="*/ 154 h 157"/>
                <a:gd name="T66" fmla="*/ 154 w 157"/>
                <a:gd name="T67" fmla="*/ 151 h 157"/>
                <a:gd name="T68" fmla="*/ 146 w 157"/>
                <a:gd name="T69" fmla="*/ 151 h 157"/>
                <a:gd name="T70" fmla="*/ 122 w 157"/>
                <a:gd name="T71" fmla="*/ 136 h 157"/>
                <a:gd name="T72" fmla="*/ 85 w 157"/>
                <a:gd name="T73" fmla="*/ 90 h 157"/>
                <a:gd name="T74" fmla="*/ 81 w 157"/>
                <a:gd name="T75" fmla="*/ 85 h 157"/>
                <a:gd name="T76" fmla="*/ 105 w 157"/>
                <a:gd name="T77" fmla="*/ 38 h 157"/>
                <a:gd name="T78" fmla="*/ 90 w 157"/>
                <a:gd name="T79" fmla="*/ 9 h 157"/>
                <a:gd name="T80" fmla="*/ 52 w 157"/>
                <a:gd name="T81" fmla="*/ 0 h 157"/>
                <a:gd name="T82" fmla="*/ 35 w 157"/>
                <a:gd name="T83" fmla="*/ 0 h 157"/>
                <a:gd name="T84" fmla="*/ 38 w 157"/>
                <a:gd name="T85" fmla="*/ 79 h 157"/>
                <a:gd name="T86" fmla="*/ 37 w 157"/>
                <a:gd name="T87" fmla="*/ 78 h 157"/>
                <a:gd name="T88" fmla="*/ 37 w 157"/>
                <a:gd name="T89" fmla="*/ 11 h 157"/>
                <a:gd name="T90" fmla="*/ 38 w 157"/>
                <a:gd name="T91" fmla="*/ 10 h 157"/>
                <a:gd name="T92" fmla="*/ 51 w 157"/>
                <a:gd name="T93" fmla="*/ 9 h 157"/>
                <a:gd name="T94" fmla="*/ 85 w 157"/>
                <a:gd name="T95" fmla="*/ 49 h 157"/>
                <a:gd name="T96" fmla="*/ 73 w 157"/>
                <a:gd name="T97" fmla="*/ 79 h 157"/>
                <a:gd name="T98" fmla="*/ 58 w 157"/>
                <a:gd name="T99" fmla="*/ 82 h 157"/>
                <a:gd name="T100" fmla="*/ 38 w 157"/>
                <a:gd name="T101" fmla="*/ 79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7" h="157">
                  <a:moveTo>
                    <a:pt x="35" y="0"/>
                  </a:moveTo>
                  <a:cubicBezTo>
                    <a:pt x="28" y="0"/>
                    <a:pt x="28" y="0"/>
                    <a:pt x="28" y="0"/>
                  </a:cubicBezTo>
                  <a:cubicBezTo>
                    <a:pt x="25" y="0"/>
                    <a:pt x="25" y="0"/>
                    <a:pt x="25" y="0"/>
                  </a:cubicBezTo>
                  <a:cubicBezTo>
                    <a:pt x="5" y="0"/>
                    <a:pt x="5" y="0"/>
                    <a:pt x="5" y="0"/>
                  </a:cubicBezTo>
                  <a:cubicBezTo>
                    <a:pt x="4" y="0"/>
                    <a:pt x="0" y="0"/>
                    <a:pt x="0" y="3"/>
                  </a:cubicBezTo>
                  <a:cubicBezTo>
                    <a:pt x="0" y="4"/>
                    <a:pt x="1" y="6"/>
                    <a:pt x="3" y="6"/>
                  </a:cubicBezTo>
                  <a:cubicBezTo>
                    <a:pt x="10" y="6"/>
                    <a:pt x="10" y="6"/>
                    <a:pt x="10" y="6"/>
                  </a:cubicBezTo>
                  <a:cubicBezTo>
                    <a:pt x="15" y="7"/>
                    <a:pt x="17" y="10"/>
                    <a:pt x="17" y="16"/>
                  </a:cubicBezTo>
                  <a:cubicBezTo>
                    <a:pt x="18" y="60"/>
                    <a:pt x="18" y="60"/>
                    <a:pt x="18" y="60"/>
                  </a:cubicBezTo>
                  <a:cubicBezTo>
                    <a:pt x="18" y="96"/>
                    <a:pt x="18" y="96"/>
                    <a:pt x="18" y="96"/>
                  </a:cubicBezTo>
                  <a:cubicBezTo>
                    <a:pt x="18" y="116"/>
                    <a:pt x="18" y="132"/>
                    <a:pt x="17" y="141"/>
                  </a:cubicBezTo>
                  <a:cubicBezTo>
                    <a:pt x="16" y="146"/>
                    <a:pt x="15" y="150"/>
                    <a:pt x="12" y="150"/>
                  </a:cubicBezTo>
                  <a:cubicBezTo>
                    <a:pt x="12" y="150"/>
                    <a:pt x="6" y="151"/>
                    <a:pt x="6" y="151"/>
                  </a:cubicBezTo>
                  <a:cubicBezTo>
                    <a:pt x="4" y="151"/>
                    <a:pt x="3" y="153"/>
                    <a:pt x="3" y="154"/>
                  </a:cubicBezTo>
                  <a:cubicBezTo>
                    <a:pt x="3" y="157"/>
                    <a:pt x="7" y="157"/>
                    <a:pt x="8" y="157"/>
                  </a:cubicBezTo>
                  <a:cubicBezTo>
                    <a:pt x="26" y="157"/>
                    <a:pt x="26" y="157"/>
                    <a:pt x="26" y="157"/>
                  </a:cubicBezTo>
                  <a:cubicBezTo>
                    <a:pt x="27" y="157"/>
                    <a:pt x="29" y="157"/>
                    <a:pt x="29" y="157"/>
                  </a:cubicBezTo>
                  <a:cubicBezTo>
                    <a:pt x="52" y="157"/>
                    <a:pt x="52" y="157"/>
                    <a:pt x="52" y="157"/>
                  </a:cubicBezTo>
                  <a:cubicBezTo>
                    <a:pt x="56" y="157"/>
                    <a:pt x="57" y="155"/>
                    <a:pt x="57" y="154"/>
                  </a:cubicBezTo>
                  <a:cubicBezTo>
                    <a:pt x="57" y="153"/>
                    <a:pt x="56" y="151"/>
                    <a:pt x="54" y="151"/>
                  </a:cubicBezTo>
                  <a:cubicBezTo>
                    <a:pt x="45" y="150"/>
                    <a:pt x="45" y="150"/>
                    <a:pt x="45" y="150"/>
                  </a:cubicBezTo>
                  <a:cubicBezTo>
                    <a:pt x="40" y="150"/>
                    <a:pt x="39" y="147"/>
                    <a:pt x="38" y="141"/>
                  </a:cubicBezTo>
                  <a:cubicBezTo>
                    <a:pt x="37" y="132"/>
                    <a:pt x="37" y="116"/>
                    <a:pt x="37" y="96"/>
                  </a:cubicBezTo>
                  <a:cubicBezTo>
                    <a:pt x="37" y="92"/>
                    <a:pt x="37" y="92"/>
                    <a:pt x="37" y="92"/>
                  </a:cubicBezTo>
                  <a:cubicBezTo>
                    <a:pt x="37" y="91"/>
                    <a:pt x="62" y="92"/>
                    <a:pt x="62" y="92"/>
                  </a:cubicBezTo>
                  <a:cubicBezTo>
                    <a:pt x="64" y="93"/>
                    <a:pt x="64" y="93"/>
                    <a:pt x="64" y="93"/>
                  </a:cubicBezTo>
                  <a:cubicBezTo>
                    <a:pt x="64" y="93"/>
                    <a:pt x="71" y="102"/>
                    <a:pt x="71" y="102"/>
                  </a:cubicBezTo>
                  <a:cubicBezTo>
                    <a:pt x="86" y="123"/>
                    <a:pt x="86" y="123"/>
                    <a:pt x="86" y="123"/>
                  </a:cubicBezTo>
                  <a:cubicBezTo>
                    <a:pt x="89" y="126"/>
                    <a:pt x="89" y="126"/>
                    <a:pt x="89" y="126"/>
                  </a:cubicBezTo>
                  <a:cubicBezTo>
                    <a:pt x="99" y="140"/>
                    <a:pt x="106" y="149"/>
                    <a:pt x="114" y="153"/>
                  </a:cubicBezTo>
                  <a:cubicBezTo>
                    <a:pt x="120" y="156"/>
                    <a:pt x="125" y="157"/>
                    <a:pt x="136" y="157"/>
                  </a:cubicBezTo>
                  <a:cubicBezTo>
                    <a:pt x="151" y="157"/>
                    <a:pt x="151" y="157"/>
                    <a:pt x="151" y="157"/>
                  </a:cubicBezTo>
                  <a:cubicBezTo>
                    <a:pt x="154" y="157"/>
                    <a:pt x="157" y="157"/>
                    <a:pt x="157" y="154"/>
                  </a:cubicBezTo>
                  <a:cubicBezTo>
                    <a:pt x="157" y="152"/>
                    <a:pt x="156" y="151"/>
                    <a:pt x="154" y="151"/>
                  </a:cubicBezTo>
                  <a:cubicBezTo>
                    <a:pt x="146" y="151"/>
                    <a:pt x="146" y="151"/>
                    <a:pt x="146" y="151"/>
                  </a:cubicBezTo>
                  <a:cubicBezTo>
                    <a:pt x="141" y="150"/>
                    <a:pt x="133" y="147"/>
                    <a:pt x="122" y="136"/>
                  </a:cubicBezTo>
                  <a:cubicBezTo>
                    <a:pt x="112" y="125"/>
                    <a:pt x="99" y="109"/>
                    <a:pt x="85" y="90"/>
                  </a:cubicBezTo>
                  <a:cubicBezTo>
                    <a:pt x="85" y="90"/>
                    <a:pt x="82" y="87"/>
                    <a:pt x="81" y="85"/>
                  </a:cubicBezTo>
                  <a:cubicBezTo>
                    <a:pt x="97" y="70"/>
                    <a:pt x="105" y="55"/>
                    <a:pt x="105" y="38"/>
                  </a:cubicBezTo>
                  <a:cubicBezTo>
                    <a:pt x="105" y="23"/>
                    <a:pt x="96" y="13"/>
                    <a:pt x="90" y="9"/>
                  </a:cubicBezTo>
                  <a:cubicBezTo>
                    <a:pt x="79" y="1"/>
                    <a:pt x="64" y="0"/>
                    <a:pt x="52" y="0"/>
                  </a:cubicBezTo>
                  <a:lnTo>
                    <a:pt x="35" y="0"/>
                  </a:lnTo>
                  <a:close/>
                  <a:moveTo>
                    <a:pt x="38" y="79"/>
                  </a:moveTo>
                  <a:cubicBezTo>
                    <a:pt x="37" y="79"/>
                    <a:pt x="37" y="79"/>
                    <a:pt x="37" y="78"/>
                  </a:cubicBezTo>
                  <a:cubicBezTo>
                    <a:pt x="37" y="11"/>
                    <a:pt x="37" y="11"/>
                    <a:pt x="37" y="11"/>
                  </a:cubicBezTo>
                  <a:cubicBezTo>
                    <a:pt x="37" y="11"/>
                    <a:pt x="37" y="11"/>
                    <a:pt x="38" y="10"/>
                  </a:cubicBezTo>
                  <a:cubicBezTo>
                    <a:pt x="39" y="10"/>
                    <a:pt x="45" y="9"/>
                    <a:pt x="51" y="9"/>
                  </a:cubicBezTo>
                  <a:cubicBezTo>
                    <a:pt x="72" y="9"/>
                    <a:pt x="85" y="24"/>
                    <a:pt x="85" y="49"/>
                  </a:cubicBezTo>
                  <a:cubicBezTo>
                    <a:pt x="85" y="63"/>
                    <a:pt x="80" y="74"/>
                    <a:pt x="73" y="79"/>
                  </a:cubicBezTo>
                  <a:cubicBezTo>
                    <a:pt x="68" y="82"/>
                    <a:pt x="63" y="82"/>
                    <a:pt x="58" y="82"/>
                  </a:cubicBezTo>
                  <a:cubicBezTo>
                    <a:pt x="49" y="82"/>
                    <a:pt x="40" y="81"/>
                    <a:pt x="38" y="7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92" name="Freeform 15">
              <a:extLst>
                <a:ext uri="{FF2B5EF4-FFF2-40B4-BE49-F238E27FC236}">
                  <a16:creationId xmlns:a16="http://schemas.microsoft.com/office/drawing/2014/main" id="{38E33990-C726-43C6-AAE9-3042C6086C4A}"/>
                </a:ext>
              </a:extLst>
            </p:cNvPr>
            <p:cNvSpPr>
              <a:spLocks/>
            </p:cNvSpPr>
            <p:nvPr userDrawn="1"/>
          </p:nvSpPr>
          <p:spPr bwMode="auto">
            <a:xfrm>
              <a:off x="4040" y="2463"/>
              <a:ext cx="55" cy="111"/>
            </a:xfrm>
            <a:custGeom>
              <a:avLst/>
              <a:gdLst>
                <a:gd name="T0" fmla="*/ 5 w 81"/>
                <a:gd name="T1" fmla="*/ 38 h 163"/>
                <a:gd name="T2" fmla="*/ 32 w 81"/>
                <a:gd name="T3" fmla="*/ 84 h 163"/>
                <a:gd name="T4" fmla="*/ 41 w 81"/>
                <a:gd name="T5" fmla="*/ 91 h 163"/>
                <a:gd name="T6" fmla="*/ 64 w 81"/>
                <a:gd name="T7" fmla="*/ 127 h 163"/>
                <a:gd name="T8" fmla="*/ 36 w 81"/>
                <a:gd name="T9" fmla="*/ 152 h 163"/>
                <a:gd name="T10" fmla="*/ 7 w 81"/>
                <a:gd name="T11" fmla="*/ 133 h 163"/>
                <a:gd name="T12" fmla="*/ 7 w 81"/>
                <a:gd name="T13" fmla="*/ 126 h 163"/>
                <a:gd name="T14" fmla="*/ 4 w 81"/>
                <a:gd name="T15" fmla="*/ 122 h 163"/>
                <a:gd name="T16" fmla="*/ 1 w 81"/>
                <a:gd name="T17" fmla="*/ 126 h 163"/>
                <a:gd name="T18" fmla="*/ 1 w 81"/>
                <a:gd name="T19" fmla="*/ 128 h 163"/>
                <a:gd name="T20" fmla="*/ 0 w 81"/>
                <a:gd name="T21" fmla="*/ 148 h 163"/>
                <a:gd name="T22" fmla="*/ 4 w 81"/>
                <a:gd name="T23" fmla="*/ 157 h 163"/>
                <a:gd name="T24" fmla="*/ 32 w 81"/>
                <a:gd name="T25" fmla="*/ 163 h 163"/>
                <a:gd name="T26" fmla="*/ 63 w 81"/>
                <a:gd name="T27" fmla="*/ 154 h 163"/>
                <a:gd name="T28" fmla="*/ 81 w 81"/>
                <a:gd name="T29" fmla="*/ 119 h 163"/>
                <a:gd name="T30" fmla="*/ 51 w 81"/>
                <a:gd name="T31" fmla="*/ 70 h 163"/>
                <a:gd name="T32" fmla="*/ 45 w 81"/>
                <a:gd name="T33" fmla="*/ 65 h 163"/>
                <a:gd name="T34" fmla="*/ 21 w 81"/>
                <a:gd name="T35" fmla="*/ 32 h 163"/>
                <a:gd name="T36" fmla="*/ 45 w 81"/>
                <a:gd name="T37" fmla="*/ 10 h 163"/>
                <a:gd name="T38" fmla="*/ 69 w 81"/>
                <a:gd name="T39" fmla="*/ 20 h 163"/>
                <a:gd name="T40" fmla="*/ 71 w 81"/>
                <a:gd name="T41" fmla="*/ 30 h 163"/>
                <a:gd name="T42" fmla="*/ 74 w 81"/>
                <a:gd name="T43" fmla="*/ 34 h 163"/>
                <a:gd name="T44" fmla="*/ 77 w 81"/>
                <a:gd name="T45" fmla="*/ 27 h 163"/>
                <a:gd name="T46" fmla="*/ 78 w 81"/>
                <a:gd name="T47" fmla="*/ 7 h 163"/>
                <a:gd name="T48" fmla="*/ 78 w 81"/>
                <a:gd name="T49" fmla="*/ 6 h 163"/>
                <a:gd name="T50" fmla="*/ 75 w 81"/>
                <a:gd name="T51" fmla="*/ 3 h 163"/>
                <a:gd name="T52" fmla="*/ 68 w 81"/>
                <a:gd name="T53" fmla="*/ 2 h 163"/>
                <a:gd name="T54" fmla="*/ 48 w 81"/>
                <a:gd name="T55" fmla="*/ 0 h 163"/>
                <a:gd name="T56" fmla="*/ 5 w 81"/>
                <a:gd name="T57" fmla="*/ 3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 h="163">
                  <a:moveTo>
                    <a:pt x="5" y="38"/>
                  </a:moveTo>
                  <a:cubicBezTo>
                    <a:pt x="5" y="52"/>
                    <a:pt x="9" y="65"/>
                    <a:pt x="32" y="84"/>
                  </a:cubicBezTo>
                  <a:cubicBezTo>
                    <a:pt x="41" y="91"/>
                    <a:pt x="41" y="91"/>
                    <a:pt x="41" y="91"/>
                  </a:cubicBezTo>
                  <a:cubicBezTo>
                    <a:pt x="59" y="106"/>
                    <a:pt x="64" y="114"/>
                    <a:pt x="64" y="127"/>
                  </a:cubicBezTo>
                  <a:cubicBezTo>
                    <a:pt x="64" y="140"/>
                    <a:pt x="54" y="152"/>
                    <a:pt x="36" y="152"/>
                  </a:cubicBezTo>
                  <a:cubicBezTo>
                    <a:pt x="29" y="152"/>
                    <a:pt x="11" y="150"/>
                    <a:pt x="7" y="133"/>
                  </a:cubicBezTo>
                  <a:cubicBezTo>
                    <a:pt x="7" y="126"/>
                    <a:pt x="7" y="126"/>
                    <a:pt x="7" y="126"/>
                  </a:cubicBezTo>
                  <a:cubicBezTo>
                    <a:pt x="7" y="124"/>
                    <a:pt x="7" y="122"/>
                    <a:pt x="4" y="122"/>
                  </a:cubicBezTo>
                  <a:cubicBezTo>
                    <a:pt x="1" y="122"/>
                    <a:pt x="1" y="125"/>
                    <a:pt x="1" y="126"/>
                  </a:cubicBezTo>
                  <a:cubicBezTo>
                    <a:pt x="1" y="126"/>
                    <a:pt x="1" y="128"/>
                    <a:pt x="1" y="128"/>
                  </a:cubicBezTo>
                  <a:cubicBezTo>
                    <a:pt x="0" y="148"/>
                    <a:pt x="0" y="148"/>
                    <a:pt x="0" y="148"/>
                  </a:cubicBezTo>
                  <a:cubicBezTo>
                    <a:pt x="0" y="154"/>
                    <a:pt x="0" y="156"/>
                    <a:pt x="4" y="157"/>
                  </a:cubicBezTo>
                  <a:cubicBezTo>
                    <a:pt x="11" y="161"/>
                    <a:pt x="21" y="163"/>
                    <a:pt x="32" y="163"/>
                  </a:cubicBezTo>
                  <a:cubicBezTo>
                    <a:pt x="44" y="163"/>
                    <a:pt x="55" y="160"/>
                    <a:pt x="63" y="154"/>
                  </a:cubicBezTo>
                  <a:cubicBezTo>
                    <a:pt x="77" y="145"/>
                    <a:pt x="81" y="130"/>
                    <a:pt x="81" y="119"/>
                  </a:cubicBezTo>
                  <a:cubicBezTo>
                    <a:pt x="81" y="103"/>
                    <a:pt x="76" y="90"/>
                    <a:pt x="51" y="70"/>
                  </a:cubicBezTo>
                  <a:cubicBezTo>
                    <a:pt x="45" y="65"/>
                    <a:pt x="45" y="65"/>
                    <a:pt x="45" y="65"/>
                  </a:cubicBezTo>
                  <a:cubicBezTo>
                    <a:pt x="26" y="49"/>
                    <a:pt x="21" y="43"/>
                    <a:pt x="21" y="32"/>
                  </a:cubicBezTo>
                  <a:cubicBezTo>
                    <a:pt x="21" y="19"/>
                    <a:pt x="30" y="10"/>
                    <a:pt x="45" y="10"/>
                  </a:cubicBezTo>
                  <a:cubicBezTo>
                    <a:pt x="61" y="10"/>
                    <a:pt x="67" y="17"/>
                    <a:pt x="69" y="20"/>
                  </a:cubicBezTo>
                  <a:cubicBezTo>
                    <a:pt x="70" y="22"/>
                    <a:pt x="71" y="27"/>
                    <a:pt x="71" y="30"/>
                  </a:cubicBezTo>
                  <a:cubicBezTo>
                    <a:pt x="71" y="31"/>
                    <a:pt x="72" y="34"/>
                    <a:pt x="74" y="34"/>
                  </a:cubicBezTo>
                  <a:cubicBezTo>
                    <a:pt x="77" y="34"/>
                    <a:pt x="77" y="30"/>
                    <a:pt x="77" y="27"/>
                  </a:cubicBezTo>
                  <a:cubicBezTo>
                    <a:pt x="78" y="7"/>
                    <a:pt x="78" y="7"/>
                    <a:pt x="78" y="7"/>
                  </a:cubicBezTo>
                  <a:cubicBezTo>
                    <a:pt x="78" y="6"/>
                    <a:pt x="78" y="6"/>
                    <a:pt x="78" y="6"/>
                  </a:cubicBezTo>
                  <a:cubicBezTo>
                    <a:pt x="78" y="3"/>
                    <a:pt x="75" y="3"/>
                    <a:pt x="75" y="3"/>
                  </a:cubicBezTo>
                  <a:cubicBezTo>
                    <a:pt x="68" y="2"/>
                    <a:pt x="68" y="2"/>
                    <a:pt x="68" y="2"/>
                  </a:cubicBezTo>
                  <a:cubicBezTo>
                    <a:pt x="62" y="1"/>
                    <a:pt x="56" y="0"/>
                    <a:pt x="48" y="0"/>
                  </a:cubicBezTo>
                  <a:cubicBezTo>
                    <a:pt x="22" y="0"/>
                    <a:pt x="5" y="15"/>
                    <a:pt x="5" y="3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93" name="Freeform 16">
              <a:extLst>
                <a:ext uri="{FF2B5EF4-FFF2-40B4-BE49-F238E27FC236}">
                  <a16:creationId xmlns:a16="http://schemas.microsoft.com/office/drawing/2014/main" id="{28AD98D8-8750-428F-AEDB-9E3B072B0427}"/>
                </a:ext>
              </a:extLst>
            </p:cNvPr>
            <p:cNvSpPr>
              <a:spLocks/>
            </p:cNvSpPr>
            <p:nvPr userDrawn="1"/>
          </p:nvSpPr>
          <p:spPr bwMode="auto">
            <a:xfrm>
              <a:off x="4117" y="2465"/>
              <a:ext cx="37" cy="107"/>
            </a:xfrm>
            <a:custGeom>
              <a:avLst/>
              <a:gdLst>
                <a:gd name="T0" fmla="*/ 29 w 55"/>
                <a:gd name="T1" fmla="*/ 0 h 157"/>
                <a:gd name="T2" fmla="*/ 25 w 55"/>
                <a:gd name="T3" fmla="*/ 0 h 157"/>
                <a:gd name="T4" fmla="*/ 22 w 55"/>
                <a:gd name="T5" fmla="*/ 0 h 157"/>
                <a:gd name="T6" fmla="*/ 5 w 55"/>
                <a:gd name="T7" fmla="*/ 0 h 157"/>
                <a:gd name="T8" fmla="*/ 0 w 55"/>
                <a:gd name="T9" fmla="*/ 3 h 157"/>
                <a:gd name="T10" fmla="*/ 3 w 55"/>
                <a:gd name="T11" fmla="*/ 6 h 157"/>
                <a:gd name="T12" fmla="*/ 9 w 55"/>
                <a:gd name="T13" fmla="*/ 6 h 157"/>
                <a:gd name="T14" fmla="*/ 15 w 55"/>
                <a:gd name="T15" fmla="*/ 16 h 157"/>
                <a:gd name="T16" fmla="*/ 15 w 55"/>
                <a:gd name="T17" fmla="*/ 60 h 157"/>
                <a:gd name="T18" fmla="*/ 15 w 55"/>
                <a:gd name="T19" fmla="*/ 96 h 157"/>
                <a:gd name="T20" fmla="*/ 14 w 55"/>
                <a:gd name="T21" fmla="*/ 141 h 157"/>
                <a:gd name="T22" fmla="*/ 9 w 55"/>
                <a:gd name="T23" fmla="*/ 150 h 157"/>
                <a:gd name="T24" fmla="*/ 4 w 55"/>
                <a:gd name="T25" fmla="*/ 151 h 157"/>
                <a:gd name="T26" fmla="*/ 0 w 55"/>
                <a:gd name="T27" fmla="*/ 154 h 157"/>
                <a:gd name="T28" fmla="*/ 5 w 55"/>
                <a:gd name="T29" fmla="*/ 157 h 157"/>
                <a:gd name="T30" fmla="*/ 22 w 55"/>
                <a:gd name="T31" fmla="*/ 157 h 157"/>
                <a:gd name="T32" fmla="*/ 25 w 55"/>
                <a:gd name="T33" fmla="*/ 157 h 157"/>
                <a:gd name="T34" fmla="*/ 28 w 55"/>
                <a:gd name="T35" fmla="*/ 157 h 157"/>
                <a:gd name="T36" fmla="*/ 50 w 55"/>
                <a:gd name="T37" fmla="*/ 157 h 157"/>
                <a:gd name="T38" fmla="*/ 55 w 55"/>
                <a:gd name="T39" fmla="*/ 154 h 157"/>
                <a:gd name="T40" fmla="*/ 52 w 55"/>
                <a:gd name="T41" fmla="*/ 151 h 157"/>
                <a:gd name="T42" fmla="*/ 43 w 55"/>
                <a:gd name="T43" fmla="*/ 150 h 157"/>
                <a:gd name="T44" fmla="*/ 36 w 55"/>
                <a:gd name="T45" fmla="*/ 141 h 157"/>
                <a:gd name="T46" fmla="*/ 35 w 55"/>
                <a:gd name="T47" fmla="*/ 96 h 157"/>
                <a:gd name="T48" fmla="*/ 35 w 55"/>
                <a:gd name="T49" fmla="*/ 60 h 157"/>
                <a:gd name="T50" fmla="*/ 36 w 55"/>
                <a:gd name="T51" fmla="*/ 16 h 157"/>
                <a:gd name="T52" fmla="*/ 42 w 55"/>
                <a:gd name="T53" fmla="*/ 6 h 157"/>
                <a:gd name="T54" fmla="*/ 47 w 55"/>
                <a:gd name="T55" fmla="*/ 6 h 157"/>
                <a:gd name="T56" fmla="*/ 50 w 55"/>
                <a:gd name="T57" fmla="*/ 3 h 157"/>
                <a:gd name="T58" fmla="*/ 45 w 55"/>
                <a:gd name="T59" fmla="*/ 0 h 157"/>
                <a:gd name="T60" fmla="*/ 29 w 55"/>
                <a:gd name="T61"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 h="157">
                  <a:moveTo>
                    <a:pt x="29" y="0"/>
                  </a:moveTo>
                  <a:cubicBezTo>
                    <a:pt x="25" y="0"/>
                    <a:pt x="25" y="0"/>
                    <a:pt x="25" y="0"/>
                  </a:cubicBezTo>
                  <a:cubicBezTo>
                    <a:pt x="22" y="0"/>
                    <a:pt x="22" y="0"/>
                    <a:pt x="22" y="0"/>
                  </a:cubicBezTo>
                  <a:cubicBezTo>
                    <a:pt x="5" y="0"/>
                    <a:pt x="5" y="0"/>
                    <a:pt x="5" y="0"/>
                  </a:cubicBezTo>
                  <a:cubicBezTo>
                    <a:pt x="1" y="0"/>
                    <a:pt x="0" y="1"/>
                    <a:pt x="0" y="3"/>
                  </a:cubicBezTo>
                  <a:cubicBezTo>
                    <a:pt x="0" y="4"/>
                    <a:pt x="1" y="6"/>
                    <a:pt x="3" y="6"/>
                  </a:cubicBezTo>
                  <a:cubicBezTo>
                    <a:pt x="9" y="6"/>
                    <a:pt x="9" y="6"/>
                    <a:pt x="9" y="6"/>
                  </a:cubicBezTo>
                  <a:cubicBezTo>
                    <a:pt x="12" y="7"/>
                    <a:pt x="14" y="9"/>
                    <a:pt x="15" y="16"/>
                  </a:cubicBezTo>
                  <a:cubicBezTo>
                    <a:pt x="15" y="60"/>
                    <a:pt x="15" y="60"/>
                    <a:pt x="15" y="60"/>
                  </a:cubicBezTo>
                  <a:cubicBezTo>
                    <a:pt x="15" y="96"/>
                    <a:pt x="15" y="96"/>
                    <a:pt x="15" y="96"/>
                  </a:cubicBezTo>
                  <a:cubicBezTo>
                    <a:pt x="15" y="116"/>
                    <a:pt x="15" y="132"/>
                    <a:pt x="14" y="141"/>
                  </a:cubicBezTo>
                  <a:cubicBezTo>
                    <a:pt x="13" y="147"/>
                    <a:pt x="12" y="150"/>
                    <a:pt x="9" y="150"/>
                  </a:cubicBezTo>
                  <a:cubicBezTo>
                    <a:pt x="9" y="150"/>
                    <a:pt x="4" y="151"/>
                    <a:pt x="4" y="151"/>
                  </a:cubicBezTo>
                  <a:cubicBezTo>
                    <a:pt x="1" y="151"/>
                    <a:pt x="0" y="153"/>
                    <a:pt x="0" y="154"/>
                  </a:cubicBezTo>
                  <a:cubicBezTo>
                    <a:pt x="0" y="157"/>
                    <a:pt x="4" y="157"/>
                    <a:pt x="5" y="157"/>
                  </a:cubicBezTo>
                  <a:cubicBezTo>
                    <a:pt x="22" y="157"/>
                    <a:pt x="22" y="157"/>
                    <a:pt x="22" y="157"/>
                  </a:cubicBezTo>
                  <a:cubicBezTo>
                    <a:pt x="25" y="157"/>
                    <a:pt x="25" y="157"/>
                    <a:pt x="25" y="157"/>
                  </a:cubicBezTo>
                  <a:cubicBezTo>
                    <a:pt x="28" y="157"/>
                    <a:pt x="28" y="157"/>
                    <a:pt x="28" y="157"/>
                  </a:cubicBezTo>
                  <a:cubicBezTo>
                    <a:pt x="50" y="157"/>
                    <a:pt x="50" y="157"/>
                    <a:pt x="50" y="157"/>
                  </a:cubicBezTo>
                  <a:cubicBezTo>
                    <a:pt x="55" y="157"/>
                    <a:pt x="55" y="155"/>
                    <a:pt x="55" y="154"/>
                  </a:cubicBezTo>
                  <a:cubicBezTo>
                    <a:pt x="55" y="153"/>
                    <a:pt x="54" y="151"/>
                    <a:pt x="52" y="151"/>
                  </a:cubicBezTo>
                  <a:cubicBezTo>
                    <a:pt x="43" y="150"/>
                    <a:pt x="43" y="150"/>
                    <a:pt x="43" y="150"/>
                  </a:cubicBezTo>
                  <a:cubicBezTo>
                    <a:pt x="38" y="150"/>
                    <a:pt x="37" y="147"/>
                    <a:pt x="36" y="141"/>
                  </a:cubicBezTo>
                  <a:cubicBezTo>
                    <a:pt x="35" y="132"/>
                    <a:pt x="35" y="116"/>
                    <a:pt x="35" y="96"/>
                  </a:cubicBezTo>
                  <a:cubicBezTo>
                    <a:pt x="35" y="60"/>
                    <a:pt x="35" y="60"/>
                    <a:pt x="35" y="60"/>
                  </a:cubicBezTo>
                  <a:cubicBezTo>
                    <a:pt x="36" y="16"/>
                    <a:pt x="36" y="16"/>
                    <a:pt x="36" y="16"/>
                  </a:cubicBezTo>
                  <a:cubicBezTo>
                    <a:pt x="36" y="10"/>
                    <a:pt x="38" y="7"/>
                    <a:pt x="42" y="6"/>
                  </a:cubicBezTo>
                  <a:cubicBezTo>
                    <a:pt x="47" y="6"/>
                    <a:pt x="47" y="6"/>
                    <a:pt x="47" y="6"/>
                  </a:cubicBezTo>
                  <a:cubicBezTo>
                    <a:pt x="49" y="6"/>
                    <a:pt x="50" y="4"/>
                    <a:pt x="50" y="3"/>
                  </a:cubicBezTo>
                  <a:cubicBezTo>
                    <a:pt x="50" y="0"/>
                    <a:pt x="46" y="0"/>
                    <a:pt x="45" y="0"/>
                  </a:cubicBez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94" name="Freeform 17">
              <a:extLst>
                <a:ext uri="{FF2B5EF4-FFF2-40B4-BE49-F238E27FC236}">
                  <a16:creationId xmlns:a16="http://schemas.microsoft.com/office/drawing/2014/main" id="{65DFD512-B7BC-4460-98F2-580FE2DEBA8C}"/>
                </a:ext>
              </a:extLst>
            </p:cNvPr>
            <p:cNvSpPr>
              <a:spLocks/>
            </p:cNvSpPr>
            <p:nvPr userDrawn="1"/>
          </p:nvSpPr>
          <p:spPr bwMode="auto">
            <a:xfrm>
              <a:off x="4164" y="2463"/>
              <a:ext cx="89" cy="109"/>
            </a:xfrm>
            <a:custGeom>
              <a:avLst/>
              <a:gdLst>
                <a:gd name="T0" fmla="*/ 4 w 132"/>
                <a:gd name="T1" fmla="*/ 5 h 160"/>
                <a:gd name="T2" fmla="*/ 0 w 132"/>
                <a:gd name="T3" fmla="*/ 27 h 160"/>
                <a:gd name="T4" fmla="*/ 2 w 132"/>
                <a:gd name="T5" fmla="*/ 30 h 160"/>
                <a:gd name="T6" fmla="*/ 6 w 132"/>
                <a:gd name="T7" fmla="*/ 27 h 160"/>
                <a:gd name="T8" fmla="*/ 9 w 132"/>
                <a:gd name="T9" fmla="*/ 21 h 160"/>
                <a:gd name="T10" fmla="*/ 29 w 132"/>
                <a:gd name="T11" fmla="*/ 15 h 160"/>
                <a:gd name="T12" fmla="*/ 57 w 132"/>
                <a:gd name="T13" fmla="*/ 15 h 160"/>
                <a:gd name="T14" fmla="*/ 57 w 132"/>
                <a:gd name="T15" fmla="*/ 99 h 160"/>
                <a:gd name="T16" fmla="*/ 56 w 132"/>
                <a:gd name="T17" fmla="*/ 144 h 160"/>
                <a:gd name="T18" fmla="*/ 52 w 132"/>
                <a:gd name="T19" fmla="*/ 153 h 160"/>
                <a:gd name="T20" fmla="*/ 46 w 132"/>
                <a:gd name="T21" fmla="*/ 154 h 160"/>
                <a:gd name="T22" fmla="*/ 43 w 132"/>
                <a:gd name="T23" fmla="*/ 157 h 160"/>
                <a:gd name="T24" fmla="*/ 47 w 132"/>
                <a:gd name="T25" fmla="*/ 160 h 160"/>
                <a:gd name="T26" fmla="*/ 64 w 132"/>
                <a:gd name="T27" fmla="*/ 160 h 160"/>
                <a:gd name="T28" fmla="*/ 67 w 132"/>
                <a:gd name="T29" fmla="*/ 160 h 160"/>
                <a:gd name="T30" fmla="*/ 70 w 132"/>
                <a:gd name="T31" fmla="*/ 160 h 160"/>
                <a:gd name="T32" fmla="*/ 93 w 132"/>
                <a:gd name="T33" fmla="*/ 160 h 160"/>
                <a:gd name="T34" fmla="*/ 97 w 132"/>
                <a:gd name="T35" fmla="*/ 157 h 160"/>
                <a:gd name="T36" fmla="*/ 94 w 132"/>
                <a:gd name="T37" fmla="*/ 154 h 160"/>
                <a:gd name="T38" fmla="*/ 85 w 132"/>
                <a:gd name="T39" fmla="*/ 153 h 160"/>
                <a:gd name="T40" fmla="*/ 79 w 132"/>
                <a:gd name="T41" fmla="*/ 144 h 160"/>
                <a:gd name="T42" fmla="*/ 78 w 132"/>
                <a:gd name="T43" fmla="*/ 99 h 160"/>
                <a:gd name="T44" fmla="*/ 78 w 132"/>
                <a:gd name="T45" fmla="*/ 15 h 160"/>
                <a:gd name="T46" fmla="*/ 102 w 132"/>
                <a:gd name="T47" fmla="*/ 15 h 160"/>
                <a:gd name="T48" fmla="*/ 125 w 132"/>
                <a:gd name="T49" fmla="*/ 25 h 160"/>
                <a:gd name="T50" fmla="*/ 126 w 132"/>
                <a:gd name="T51" fmla="*/ 27 h 160"/>
                <a:gd name="T52" fmla="*/ 129 w 132"/>
                <a:gd name="T53" fmla="*/ 32 h 160"/>
                <a:gd name="T54" fmla="*/ 132 w 132"/>
                <a:gd name="T55" fmla="*/ 28 h 160"/>
                <a:gd name="T56" fmla="*/ 132 w 132"/>
                <a:gd name="T57" fmla="*/ 21 h 160"/>
                <a:gd name="T58" fmla="*/ 132 w 132"/>
                <a:gd name="T59" fmla="*/ 5 h 160"/>
                <a:gd name="T60" fmla="*/ 130 w 132"/>
                <a:gd name="T61" fmla="*/ 1 h 160"/>
                <a:gd name="T62" fmla="*/ 127 w 132"/>
                <a:gd name="T63" fmla="*/ 2 h 160"/>
                <a:gd name="T64" fmla="*/ 110 w 132"/>
                <a:gd name="T65" fmla="*/ 3 h 160"/>
                <a:gd name="T66" fmla="*/ 33 w 132"/>
                <a:gd name="T67" fmla="*/ 3 h 160"/>
                <a:gd name="T68" fmla="*/ 17 w 132"/>
                <a:gd name="T69" fmla="*/ 2 h 160"/>
                <a:gd name="T70" fmla="*/ 10 w 132"/>
                <a:gd name="T71" fmla="*/ 1 h 160"/>
                <a:gd name="T72" fmla="*/ 8 w 132"/>
                <a:gd name="T73" fmla="*/ 0 h 160"/>
                <a:gd name="T74" fmla="*/ 4 w 132"/>
                <a:gd name="T75" fmla="*/ 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60">
                  <a:moveTo>
                    <a:pt x="4" y="5"/>
                  </a:moveTo>
                  <a:cubicBezTo>
                    <a:pt x="4" y="5"/>
                    <a:pt x="0" y="24"/>
                    <a:pt x="0" y="27"/>
                  </a:cubicBezTo>
                  <a:cubicBezTo>
                    <a:pt x="0" y="29"/>
                    <a:pt x="1" y="30"/>
                    <a:pt x="2" y="30"/>
                  </a:cubicBezTo>
                  <a:cubicBezTo>
                    <a:pt x="4" y="30"/>
                    <a:pt x="5" y="28"/>
                    <a:pt x="6" y="27"/>
                  </a:cubicBezTo>
                  <a:cubicBezTo>
                    <a:pt x="9" y="21"/>
                    <a:pt x="9" y="21"/>
                    <a:pt x="9" y="21"/>
                  </a:cubicBezTo>
                  <a:cubicBezTo>
                    <a:pt x="12" y="16"/>
                    <a:pt x="16" y="15"/>
                    <a:pt x="29" y="15"/>
                  </a:cubicBezTo>
                  <a:cubicBezTo>
                    <a:pt x="29" y="15"/>
                    <a:pt x="51" y="15"/>
                    <a:pt x="57" y="15"/>
                  </a:cubicBezTo>
                  <a:cubicBezTo>
                    <a:pt x="57" y="99"/>
                    <a:pt x="57" y="99"/>
                    <a:pt x="57" y="99"/>
                  </a:cubicBezTo>
                  <a:cubicBezTo>
                    <a:pt x="57" y="119"/>
                    <a:pt x="57" y="135"/>
                    <a:pt x="56" y="144"/>
                  </a:cubicBezTo>
                  <a:cubicBezTo>
                    <a:pt x="56" y="150"/>
                    <a:pt x="55" y="153"/>
                    <a:pt x="52" y="153"/>
                  </a:cubicBezTo>
                  <a:cubicBezTo>
                    <a:pt x="52" y="153"/>
                    <a:pt x="46" y="154"/>
                    <a:pt x="46" y="154"/>
                  </a:cubicBezTo>
                  <a:cubicBezTo>
                    <a:pt x="44" y="154"/>
                    <a:pt x="43" y="156"/>
                    <a:pt x="43" y="157"/>
                  </a:cubicBezTo>
                  <a:cubicBezTo>
                    <a:pt x="43" y="160"/>
                    <a:pt x="46" y="160"/>
                    <a:pt x="47" y="160"/>
                  </a:cubicBezTo>
                  <a:cubicBezTo>
                    <a:pt x="64" y="160"/>
                    <a:pt x="64" y="160"/>
                    <a:pt x="64" y="160"/>
                  </a:cubicBezTo>
                  <a:cubicBezTo>
                    <a:pt x="67" y="160"/>
                    <a:pt x="67" y="160"/>
                    <a:pt x="67" y="160"/>
                  </a:cubicBezTo>
                  <a:cubicBezTo>
                    <a:pt x="70" y="160"/>
                    <a:pt x="70" y="160"/>
                    <a:pt x="70" y="160"/>
                  </a:cubicBezTo>
                  <a:cubicBezTo>
                    <a:pt x="93" y="160"/>
                    <a:pt x="93" y="160"/>
                    <a:pt x="93" y="160"/>
                  </a:cubicBezTo>
                  <a:cubicBezTo>
                    <a:pt x="97" y="160"/>
                    <a:pt x="97" y="158"/>
                    <a:pt x="97" y="157"/>
                  </a:cubicBezTo>
                  <a:cubicBezTo>
                    <a:pt x="97" y="156"/>
                    <a:pt x="96" y="154"/>
                    <a:pt x="94" y="154"/>
                  </a:cubicBezTo>
                  <a:cubicBezTo>
                    <a:pt x="85" y="153"/>
                    <a:pt x="85" y="153"/>
                    <a:pt x="85" y="153"/>
                  </a:cubicBezTo>
                  <a:cubicBezTo>
                    <a:pt x="80" y="153"/>
                    <a:pt x="79" y="150"/>
                    <a:pt x="79" y="144"/>
                  </a:cubicBezTo>
                  <a:cubicBezTo>
                    <a:pt x="78" y="135"/>
                    <a:pt x="78" y="119"/>
                    <a:pt x="78" y="99"/>
                  </a:cubicBezTo>
                  <a:cubicBezTo>
                    <a:pt x="78" y="15"/>
                    <a:pt x="78" y="15"/>
                    <a:pt x="78" y="15"/>
                  </a:cubicBezTo>
                  <a:cubicBezTo>
                    <a:pt x="80" y="15"/>
                    <a:pt x="102" y="15"/>
                    <a:pt x="102" y="15"/>
                  </a:cubicBezTo>
                  <a:cubicBezTo>
                    <a:pt x="121" y="15"/>
                    <a:pt x="125" y="20"/>
                    <a:pt x="125" y="25"/>
                  </a:cubicBezTo>
                  <a:cubicBezTo>
                    <a:pt x="125" y="25"/>
                    <a:pt x="126" y="27"/>
                    <a:pt x="126" y="27"/>
                  </a:cubicBezTo>
                  <a:cubicBezTo>
                    <a:pt x="126" y="29"/>
                    <a:pt x="126" y="32"/>
                    <a:pt x="129" y="32"/>
                  </a:cubicBezTo>
                  <a:cubicBezTo>
                    <a:pt x="129" y="32"/>
                    <a:pt x="132" y="32"/>
                    <a:pt x="132" y="28"/>
                  </a:cubicBezTo>
                  <a:cubicBezTo>
                    <a:pt x="132" y="21"/>
                    <a:pt x="132" y="21"/>
                    <a:pt x="132" y="21"/>
                  </a:cubicBezTo>
                  <a:cubicBezTo>
                    <a:pt x="132" y="5"/>
                    <a:pt x="132" y="5"/>
                    <a:pt x="132" y="5"/>
                  </a:cubicBezTo>
                  <a:cubicBezTo>
                    <a:pt x="132" y="4"/>
                    <a:pt x="132" y="1"/>
                    <a:pt x="130" y="1"/>
                  </a:cubicBezTo>
                  <a:cubicBezTo>
                    <a:pt x="127" y="2"/>
                    <a:pt x="127" y="2"/>
                    <a:pt x="127" y="2"/>
                  </a:cubicBezTo>
                  <a:cubicBezTo>
                    <a:pt x="124" y="2"/>
                    <a:pt x="119" y="3"/>
                    <a:pt x="110" y="3"/>
                  </a:cubicBezTo>
                  <a:cubicBezTo>
                    <a:pt x="33" y="3"/>
                    <a:pt x="33" y="3"/>
                    <a:pt x="33" y="3"/>
                  </a:cubicBezTo>
                  <a:cubicBezTo>
                    <a:pt x="17" y="2"/>
                    <a:pt x="17" y="2"/>
                    <a:pt x="17" y="2"/>
                  </a:cubicBezTo>
                  <a:cubicBezTo>
                    <a:pt x="17" y="2"/>
                    <a:pt x="10" y="1"/>
                    <a:pt x="10" y="1"/>
                  </a:cubicBezTo>
                  <a:cubicBezTo>
                    <a:pt x="8" y="0"/>
                    <a:pt x="8" y="0"/>
                    <a:pt x="8" y="0"/>
                  </a:cubicBezTo>
                  <a:cubicBezTo>
                    <a:pt x="6" y="0"/>
                    <a:pt x="5" y="2"/>
                    <a:pt x="4" y="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95" name="Freeform 18">
              <a:extLst>
                <a:ext uri="{FF2B5EF4-FFF2-40B4-BE49-F238E27FC236}">
                  <a16:creationId xmlns:a16="http://schemas.microsoft.com/office/drawing/2014/main" id="{816B12A3-B6E3-4C94-A503-F805AFA52EE1}"/>
                </a:ext>
              </a:extLst>
            </p:cNvPr>
            <p:cNvSpPr>
              <a:spLocks/>
            </p:cNvSpPr>
            <p:nvPr userDrawn="1"/>
          </p:nvSpPr>
          <p:spPr bwMode="auto">
            <a:xfrm>
              <a:off x="4258" y="2465"/>
              <a:ext cx="102" cy="107"/>
            </a:xfrm>
            <a:custGeom>
              <a:avLst/>
              <a:gdLst>
                <a:gd name="T0" fmla="*/ 132 w 151"/>
                <a:gd name="T1" fmla="*/ 0 h 157"/>
                <a:gd name="T2" fmla="*/ 127 w 151"/>
                <a:gd name="T3" fmla="*/ 0 h 157"/>
                <a:gd name="T4" fmla="*/ 123 w 151"/>
                <a:gd name="T5" fmla="*/ 0 h 157"/>
                <a:gd name="T6" fmla="*/ 113 w 151"/>
                <a:gd name="T7" fmla="*/ 0 h 157"/>
                <a:gd name="T8" fmla="*/ 108 w 151"/>
                <a:gd name="T9" fmla="*/ 2 h 157"/>
                <a:gd name="T10" fmla="*/ 112 w 151"/>
                <a:gd name="T11" fmla="*/ 6 h 157"/>
                <a:gd name="T12" fmla="*/ 115 w 151"/>
                <a:gd name="T13" fmla="*/ 10 h 157"/>
                <a:gd name="T14" fmla="*/ 111 w 151"/>
                <a:gd name="T15" fmla="*/ 20 h 157"/>
                <a:gd name="T16" fmla="*/ 79 w 151"/>
                <a:gd name="T17" fmla="*/ 77 h 157"/>
                <a:gd name="T18" fmla="*/ 43 w 151"/>
                <a:gd name="T19" fmla="*/ 15 h 157"/>
                <a:gd name="T20" fmla="*/ 40 w 151"/>
                <a:gd name="T21" fmla="*/ 8 h 157"/>
                <a:gd name="T22" fmla="*/ 42 w 151"/>
                <a:gd name="T23" fmla="*/ 6 h 157"/>
                <a:gd name="T24" fmla="*/ 43 w 151"/>
                <a:gd name="T25" fmla="*/ 5 h 157"/>
                <a:gd name="T26" fmla="*/ 46 w 151"/>
                <a:gd name="T27" fmla="*/ 3 h 157"/>
                <a:gd name="T28" fmla="*/ 42 w 151"/>
                <a:gd name="T29" fmla="*/ 0 h 157"/>
                <a:gd name="T30" fmla="*/ 27 w 151"/>
                <a:gd name="T31" fmla="*/ 0 h 157"/>
                <a:gd name="T32" fmla="*/ 24 w 151"/>
                <a:gd name="T33" fmla="*/ 0 h 157"/>
                <a:gd name="T34" fmla="*/ 20 w 151"/>
                <a:gd name="T35" fmla="*/ 0 h 157"/>
                <a:gd name="T36" fmla="*/ 4 w 151"/>
                <a:gd name="T37" fmla="*/ 0 h 157"/>
                <a:gd name="T38" fmla="*/ 0 w 151"/>
                <a:gd name="T39" fmla="*/ 3 h 157"/>
                <a:gd name="T40" fmla="*/ 4 w 151"/>
                <a:gd name="T41" fmla="*/ 6 h 157"/>
                <a:gd name="T42" fmla="*/ 12 w 151"/>
                <a:gd name="T43" fmla="*/ 9 h 157"/>
                <a:gd name="T44" fmla="*/ 25 w 151"/>
                <a:gd name="T45" fmla="*/ 23 h 157"/>
                <a:gd name="T46" fmla="*/ 61 w 151"/>
                <a:gd name="T47" fmla="*/ 82 h 157"/>
                <a:gd name="T48" fmla="*/ 65 w 151"/>
                <a:gd name="T49" fmla="*/ 103 h 157"/>
                <a:gd name="T50" fmla="*/ 65 w 151"/>
                <a:gd name="T51" fmla="*/ 120 h 157"/>
                <a:gd name="T52" fmla="*/ 65 w 151"/>
                <a:gd name="T53" fmla="*/ 141 h 157"/>
                <a:gd name="T54" fmla="*/ 60 w 151"/>
                <a:gd name="T55" fmla="*/ 150 h 157"/>
                <a:gd name="T56" fmla="*/ 54 w 151"/>
                <a:gd name="T57" fmla="*/ 151 h 157"/>
                <a:gd name="T58" fmla="*/ 51 w 151"/>
                <a:gd name="T59" fmla="*/ 154 h 157"/>
                <a:gd name="T60" fmla="*/ 56 w 151"/>
                <a:gd name="T61" fmla="*/ 157 h 157"/>
                <a:gd name="T62" fmla="*/ 72 w 151"/>
                <a:gd name="T63" fmla="*/ 157 h 157"/>
                <a:gd name="T64" fmla="*/ 76 w 151"/>
                <a:gd name="T65" fmla="*/ 157 h 157"/>
                <a:gd name="T66" fmla="*/ 78 w 151"/>
                <a:gd name="T67" fmla="*/ 157 h 157"/>
                <a:gd name="T68" fmla="*/ 101 w 151"/>
                <a:gd name="T69" fmla="*/ 157 h 157"/>
                <a:gd name="T70" fmla="*/ 105 w 151"/>
                <a:gd name="T71" fmla="*/ 154 h 157"/>
                <a:gd name="T72" fmla="*/ 102 w 151"/>
                <a:gd name="T73" fmla="*/ 151 h 157"/>
                <a:gd name="T74" fmla="*/ 93 w 151"/>
                <a:gd name="T75" fmla="*/ 150 h 157"/>
                <a:gd name="T76" fmla="*/ 86 w 151"/>
                <a:gd name="T77" fmla="*/ 141 h 157"/>
                <a:gd name="T78" fmla="*/ 86 w 151"/>
                <a:gd name="T79" fmla="*/ 120 h 157"/>
                <a:gd name="T80" fmla="*/ 86 w 151"/>
                <a:gd name="T81" fmla="*/ 103 h 157"/>
                <a:gd name="T82" fmla="*/ 89 w 151"/>
                <a:gd name="T83" fmla="*/ 83 h 157"/>
                <a:gd name="T84" fmla="*/ 127 w 151"/>
                <a:gd name="T85" fmla="*/ 18 h 157"/>
                <a:gd name="T86" fmla="*/ 138 w 151"/>
                <a:gd name="T87" fmla="*/ 8 h 157"/>
                <a:gd name="T88" fmla="*/ 146 w 151"/>
                <a:gd name="T89" fmla="*/ 6 h 157"/>
                <a:gd name="T90" fmla="*/ 151 w 151"/>
                <a:gd name="T91" fmla="*/ 2 h 157"/>
                <a:gd name="T92" fmla="*/ 146 w 151"/>
                <a:gd name="T93" fmla="*/ 0 h 157"/>
                <a:gd name="T94" fmla="*/ 132 w 151"/>
                <a:gd name="T9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1" h="157">
                  <a:moveTo>
                    <a:pt x="132" y="0"/>
                  </a:moveTo>
                  <a:cubicBezTo>
                    <a:pt x="127" y="0"/>
                    <a:pt x="127" y="0"/>
                    <a:pt x="127" y="0"/>
                  </a:cubicBezTo>
                  <a:cubicBezTo>
                    <a:pt x="123" y="0"/>
                    <a:pt x="123" y="0"/>
                    <a:pt x="123" y="0"/>
                  </a:cubicBezTo>
                  <a:cubicBezTo>
                    <a:pt x="113" y="0"/>
                    <a:pt x="113" y="0"/>
                    <a:pt x="113" y="0"/>
                  </a:cubicBezTo>
                  <a:cubicBezTo>
                    <a:pt x="109" y="0"/>
                    <a:pt x="108" y="1"/>
                    <a:pt x="108" y="2"/>
                  </a:cubicBezTo>
                  <a:cubicBezTo>
                    <a:pt x="108" y="5"/>
                    <a:pt x="110" y="5"/>
                    <a:pt x="112" y="6"/>
                  </a:cubicBezTo>
                  <a:cubicBezTo>
                    <a:pt x="113" y="6"/>
                    <a:pt x="115" y="6"/>
                    <a:pt x="115" y="10"/>
                  </a:cubicBezTo>
                  <a:cubicBezTo>
                    <a:pt x="115" y="13"/>
                    <a:pt x="114" y="16"/>
                    <a:pt x="111" y="20"/>
                  </a:cubicBezTo>
                  <a:cubicBezTo>
                    <a:pt x="108" y="26"/>
                    <a:pt x="85" y="65"/>
                    <a:pt x="79" y="77"/>
                  </a:cubicBezTo>
                  <a:cubicBezTo>
                    <a:pt x="72" y="66"/>
                    <a:pt x="46" y="21"/>
                    <a:pt x="43" y="15"/>
                  </a:cubicBezTo>
                  <a:cubicBezTo>
                    <a:pt x="41" y="12"/>
                    <a:pt x="40" y="10"/>
                    <a:pt x="40" y="8"/>
                  </a:cubicBezTo>
                  <a:cubicBezTo>
                    <a:pt x="40" y="7"/>
                    <a:pt x="41" y="6"/>
                    <a:pt x="42" y="6"/>
                  </a:cubicBezTo>
                  <a:cubicBezTo>
                    <a:pt x="42" y="6"/>
                    <a:pt x="43" y="5"/>
                    <a:pt x="43" y="5"/>
                  </a:cubicBezTo>
                  <a:cubicBezTo>
                    <a:pt x="44" y="5"/>
                    <a:pt x="46" y="4"/>
                    <a:pt x="46" y="3"/>
                  </a:cubicBezTo>
                  <a:cubicBezTo>
                    <a:pt x="46" y="1"/>
                    <a:pt x="44" y="0"/>
                    <a:pt x="42" y="0"/>
                  </a:cubicBezTo>
                  <a:cubicBezTo>
                    <a:pt x="27" y="0"/>
                    <a:pt x="27" y="0"/>
                    <a:pt x="27" y="0"/>
                  </a:cubicBezTo>
                  <a:cubicBezTo>
                    <a:pt x="24" y="0"/>
                    <a:pt x="24" y="0"/>
                    <a:pt x="24" y="0"/>
                  </a:cubicBezTo>
                  <a:cubicBezTo>
                    <a:pt x="20" y="0"/>
                    <a:pt x="20" y="0"/>
                    <a:pt x="20" y="0"/>
                  </a:cubicBezTo>
                  <a:cubicBezTo>
                    <a:pt x="4" y="0"/>
                    <a:pt x="4" y="0"/>
                    <a:pt x="4" y="0"/>
                  </a:cubicBezTo>
                  <a:cubicBezTo>
                    <a:pt x="0" y="0"/>
                    <a:pt x="0" y="2"/>
                    <a:pt x="0" y="3"/>
                  </a:cubicBezTo>
                  <a:cubicBezTo>
                    <a:pt x="0" y="4"/>
                    <a:pt x="1" y="6"/>
                    <a:pt x="4" y="6"/>
                  </a:cubicBezTo>
                  <a:cubicBezTo>
                    <a:pt x="5" y="6"/>
                    <a:pt x="9" y="7"/>
                    <a:pt x="12" y="9"/>
                  </a:cubicBezTo>
                  <a:cubicBezTo>
                    <a:pt x="16" y="11"/>
                    <a:pt x="21" y="17"/>
                    <a:pt x="25" y="23"/>
                  </a:cubicBezTo>
                  <a:cubicBezTo>
                    <a:pt x="32" y="34"/>
                    <a:pt x="60" y="79"/>
                    <a:pt x="61" y="82"/>
                  </a:cubicBezTo>
                  <a:cubicBezTo>
                    <a:pt x="64" y="88"/>
                    <a:pt x="65" y="92"/>
                    <a:pt x="65" y="103"/>
                  </a:cubicBezTo>
                  <a:cubicBezTo>
                    <a:pt x="65" y="120"/>
                    <a:pt x="65" y="120"/>
                    <a:pt x="65" y="120"/>
                  </a:cubicBezTo>
                  <a:cubicBezTo>
                    <a:pt x="65" y="141"/>
                    <a:pt x="65" y="141"/>
                    <a:pt x="65" y="141"/>
                  </a:cubicBezTo>
                  <a:cubicBezTo>
                    <a:pt x="65" y="145"/>
                    <a:pt x="63" y="150"/>
                    <a:pt x="60" y="150"/>
                  </a:cubicBezTo>
                  <a:cubicBezTo>
                    <a:pt x="54" y="151"/>
                    <a:pt x="54" y="151"/>
                    <a:pt x="54" y="151"/>
                  </a:cubicBezTo>
                  <a:cubicBezTo>
                    <a:pt x="52" y="151"/>
                    <a:pt x="51" y="153"/>
                    <a:pt x="51" y="154"/>
                  </a:cubicBezTo>
                  <a:cubicBezTo>
                    <a:pt x="51" y="157"/>
                    <a:pt x="54" y="157"/>
                    <a:pt x="56" y="157"/>
                  </a:cubicBezTo>
                  <a:cubicBezTo>
                    <a:pt x="72" y="157"/>
                    <a:pt x="72" y="157"/>
                    <a:pt x="72" y="157"/>
                  </a:cubicBezTo>
                  <a:cubicBezTo>
                    <a:pt x="76" y="157"/>
                    <a:pt x="76" y="157"/>
                    <a:pt x="76" y="157"/>
                  </a:cubicBezTo>
                  <a:cubicBezTo>
                    <a:pt x="78" y="157"/>
                    <a:pt x="78" y="157"/>
                    <a:pt x="78" y="157"/>
                  </a:cubicBezTo>
                  <a:cubicBezTo>
                    <a:pt x="101" y="157"/>
                    <a:pt x="101" y="157"/>
                    <a:pt x="101" y="157"/>
                  </a:cubicBezTo>
                  <a:cubicBezTo>
                    <a:pt x="105" y="157"/>
                    <a:pt x="105" y="155"/>
                    <a:pt x="105" y="154"/>
                  </a:cubicBezTo>
                  <a:cubicBezTo>
                    <a:pt x="105" y="153"/>
                    <a:pt x="104" y="151"/>
                    <a:pt x="102" y="151"/>
                  </a:cubicBezTo>
                  <a:cubicBezTo>
                    <a:pt x="93" y="150"/>
                    <a:pt x="93" y="150"/>
                    <a:pt x="93" y="150"/>
                  </a:cubicBezTo>
                  <a:cubicBezTo>
                    <a:pt x="89" y="150"/>
                    <a:pt x="87" y="147"/>
                    <a:pt x="86" y="141"/>
                  </a:cubicBezTo>
                  <a:cubicBezTo>
                    <a:pt x="86" y="120"/>
                    <a:pt x="86" y="120"/>
                    <a:pt x="86" y="120"/>
                  </a:cubicBezTo>
                  <a:cubicBezTo>
                    <a:pt x="86" y="103"/>
                    <a:pt x="86" y="103"/>
                    <a:pt x="86" y="103"/>
                  </a:cubicBezTo>
                  <a:cubicBezTo>
                    <a:pt x="86" y="96"/>
                    <a:pt x="86" y="90"/>
                    <a:pt x="89" y="83"/>
                  </a:cubicBezTo>
                  <a:cubicBezTo>
                    <a:pt x="92" y="75"/>
                    <a:pt x="121" y="27"/>
                    <a:pt x="127" y="18"/>
                  </a:cubicBezTo>
                  <a:cubicBezTo>
                    <a:pt x="132" y="13"/>
                    <a:pt x="134" y="10"/>
                    <a:pt x="138" y="8"/>
                  </a:cubicBezTo>
                  <a:cubicBezTo>
                    <a:pt x="141" y="6"/>
                    <a:pt x="144" y="6"/>
                    <a:pt x="146" y="6"/>
                  </a:cubicBezTo>
                  <a:cubicBezTo>
                    <a:pt x="150" y="6"/>
                    <a:pt x="151" y="4"/>
                    <a:pt x="151" y="2"/>
                  </a:cubicBezTo>
                  <a:cubicBezTo>
                    <a:pt x="151" y="1"/>
                    <a:pt x="150" y="0"/>
                    <a:pt x="146" y="0"/>
                  </a:cubicBezTo>
                  <a:lnTo>
                    <a:pt x="13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96" name="Freeform 19">
              <a:extLst>
                <a:ext uri="{FF2B5EF4-FFF2-40B4-BE49-F238E27FC236}">
                  <a16:creationId xmlns:a16="http://schemas.microsoft.com/office/drawing/2014/main" id="{52E838E1-95FA-4863-A612-5CD074D83507}"/>
                </a:ext>
              </a:extLst>
            </p:cNvPr>
            <p:cNvSpPr>
              <a:spLocks noEditPoints="1"/>
            </p:cNvSpPr>
            <p:nvPr userDrawn="1"/>
          </p:nvSpPr>
          <p:spPr bwMode="auto">
            <a:xfrm>
              <a:off x="4406" y="2463"/>
              <a:ext cx="111" cy="111"/>
            </a:xfrm>
            <a:custGeom>
              <a:avLst/>
              <a:gdLst>
                <a:gd name="T0" fmla="*/ 0 w 164"/>
                <a:gd name="T1" fmla="*/ 81 h 163"/>
                <a:gd name="T2" fmla="*/ 81 w 164"/>
                <a:gd name="T3" fmla="*/ 163 h 163"/>
                <a:gd name="T4" fmla="*/ 164 w 164"/>
                <a:gd name="T5" fmla="*/ 78 h 163"/>
                <a:gd name="T6" fmla="*/ 82 w 164"/>
                <a:gd name="T7" fmla="*/ 0 h 163"/>
                <a:gd name="T8" fmla="*/ 0 w 164"/>
                <a:gd name="T9" fmla="*/ 81 h 163"/>
                <a:gd name="T10" fmla="*/ 23 w 164"/>
                <a:gd name="T11" fmla="*/ 76 h 163"/>
                <a:gd name="T12" fmla="*/ 81 w 164"/>
                <a:gd name="T13" fmla="*/ 10 h 163"/>
                <a:gd name="T14" fmla="*/ 142 w 164"/>
                <a:gd name="T15" fmla="*/ 84 h 163"/>
                <a:gd name="T16" fmla="*/ 87 w 164"/>
                <a:gd name="T17" fmla="*/ 152 h 163"/>
                <a:gd name="T18" fmla="*/ 23 w 164"/>
                <a:gd name="T19" fmla="*/ 76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4" h="163">
                  <a:moveTo>
                    <a:pt x="0" y="81"/>
                  </a:moveTo>
                  <a:cubicBezTo>
                    <a:pt x="0" y="121"/>
                    <a:pt x="26" y="163"/>
                    <a:pt x="81" y="163"/>
                  </a:cubicBezTo>
                  <a:cubicBezTo>
                    <a:pt x="129" y="163"/>
                    <a:pt x="164" y="127"/>
                    <a:pt x="164" y="78"/>
                  </a:cubicBezTo>
                  <a:cubicBezTo>
                    <a:pt x="164" y="31"/>
                    <a:pt x="131" y="0"/>
                    <a:pt x="82" y="0"/>
                  </a:cubicBezTo>
                  <a:cubicBezTo>
                    <a:pt x="23" y="0"/>
                    <a:pt x="0" y="50"/>
                    <a:pt x="0" y="81"/>
                  </a:cubicBezTo>
                  <a:moveTo>
                    <a:pt x="23" y="76"/>
                  </a:moveTo>
                  <a:cubicBezTo>
                    <a:pt x="23" y="35"/>
                    <a:pt x="45" y="10"/>
                    <a:pt x="81" y="10"/>
                  </a:cubicBezTo>
                  <a:cubicBezTo>
                    <a:pt x="110" y="10"/>
                    <a:pt x="142" y="33"/>
                    <a:pt x="142" y="84"/>
                  </a:cubicBezTo>
                  <a:cubicBezTo>
                    <a:pt x="142" y="149"/>
                    <a:pt x="96" y="152"/>
                    <a:pt x="87" y="152"/>
                  </a:cubicBezTo>
                  <a:cubicBezTo>
                    <a:pt x="49" y="152"/>
                    <a:pt x="23" y="121"/>
                    <a:pt x="23" y="7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97" name="Freeform 20">
              <a:extLst>
                <a:ext uri="{FF2B5EF4-FFF2-40B4-BE49-F238E27FC236}">
                  <a16:creationId xmlns:a16="http://schemas.microsoft.com/office/drawing/2014/main" id="{3757F951-EC8B-4808-89A7-F72EE6B318DA}"/>
                </a:ext>
              </a:extLst>
            </p:cNvPr>
            <p:cNvSpPr>
              <a:spLocks/>
            </p:cNvSpPr>
            <p:nvPr userDrawn="1"/>
          </p:nvSpPr>
          <p:spPr bwMode="auto">
            <a:xfrm>
              <a:off x="4530" y="2464"/>
              <a:ext cx="62" cy="108"/>
            </a:xfrm>
            <a:custGeom>
              <a:avLst/>
              <a:gdLst>
                <a:gd name="T0" fmla="*/ 87 w 92"/>
                <a:gd name="T1" fmla="*/ 1 h 159"/>
                <a:gd name="T2" fmla="*/ 86 w 92"/>
                <a:gd name="T3" fmla="*/ 1 h 159"/>
                <a:gd name="T4" fmla="*/ 80 w 92"/>
                <a:gd name="T5" fmla="*/ 2 h 159"/>
                <a:gd name="T6" fmla="*/ 78 w 92"/>
                <a:gd name="T7" fmla="*/ 2 h 159"/>
                <a:gd name="T8" fmla="*/ 28 w 92"/>
                <a:gd name="T9" fmla="*/ 2 h 159"/>
                <a:gd name="T10" fmla="*/ 25 w 92"/>
                <a:gd name="T11" fmla="*/ 2 h 159"/>
                <a:gd name="T12" fmla="*/ 4 w 92"/>
                <a:gd name="T13" fmla="*/ 2 h 159"/>
                <a:gd name="T14" fmla="*/ 0 w 92"/>
                <a:gd name="T15" fmla="*/ 5 h 159"/>
                <a:gd name="T16" fmla="*/ 3 w 92"/>
                <a:gd name="T17" fmla="*/ 8 h 159"/>
                <a:gd name="T18" fmla="*/ 9 w 92"/>
                <a:gd name="T19" fmla="*/ 8 h 159"/>
                <a:gd name="T20" fmla="*/ 17 w 92"/>
                <a:gd name="T21" fmla="*/ 18 h 159"/>
                <a:gd name="T22" fmla="*/ 17 w 92"/>
                <a:gd name="T23" fmla="*/ 62 h 159"/>
                <a:gd name="T24" fmla="*/ 17 w 92"/>
                <a:gd name="T25" fmla="*/ 98 h 159"/>
                <a:gd name="T26" fmla="*/ 16 w 92"/>
                <a:gd name="T27" fmla="*/ 143 h 159"/>
                <a:gd name="T28" fmla="*/ 12 w 92"/>
                <a:gd name="T29" fmla="*/ 152 h 159"/>
                <a:gd name="T30" fmla="*/ 6 w 92"/>
                <a:gd name="T31" fmla="*/ 153 h 159"/>
                <a:gd name="T32" fmla="*/ 3 w 92"/>
                <a:gd name="T33" fmla="*/ 156 h 159"/>
                <a:gd name="T34" fmla="*/ 8 w 92"/>
                <a:gd name="T35" fmla="*/ 159 h 159"/>
                <a:gd name="T36" fmla="*/ 24 w 92"/>
                <a:gd name="T37" fmla="*/ 159 h 159"/>
                <a:gd name="T38" fmla="*/ 28 w 92"/>
                <a:gd name="T39" fmla="*/ 159 h 159"/>
                <a:gd name="T40" fmla="*/ 30 w 92"/>
                <a:gd name="T41" fmla="*/ 159 h 159"/>
                <a:gd name="T42" fmla="*/ 53 w 92"/>
                <a:gd name="T43" fmla="*/ 159 h 159"/>
                <a:gd name="T44" fmla="*/ 58 w 92"/>
                <a:gd name="T45" fmla="*/ 156 h 159"/>
                <a:gd name="T46" fmla="*/ 54 w 92"/>
                <a:gd name="T47" fmla="*/ 153 h 159"/>
                <a:gd name="T48" fmla="*/ 45 w 92"/>
                <a:gd name="T49" fmla="*/ 152 h 159"/>
                <a:gd name="T50" fmla="*/ 39 w 92"/>
                <a:gd name="T51" fmla="*/ 143 h 159"/>
                <a:gd name="T52" fmla="*/ 38 w 92"/>
                <a:gd name="T53" fmla="*/ 98 h 159"/>
                <a:gd name="T54" fmla="*/ 38 w 92"/>
                <a:gd name="T55" fmla="*/ 81 h 159"/>
                <a:gd name="T56" fmla="*/ 68 w 92"/>
                <a:gd name="T57" fmla="*/ 81 h 159"/>
                <a:gd name="T58" fmla="*/ 78 w 92"/>
                <a:gd name="T59" fmla="*/ 88 h 159"/>
                <a:gd name="T60" fmla="*/ 79 w 92"/>
                <a:gd name="T61" fmla="*/ 94 h 159"/>
                <a:gd name="T62" fmla="*/ 79 w 92"/>
                <a:gd name="T63" fmla="*/ 95 h 159"/>
                <a:gd name="T64" fmla="*/ 82 w 92"/>
                <a:gd name="T65" fmla="*/ 98 h 159"/>
                <a:gd name="T66" fmla="*/ 85 w 92"/>
                <a:gd name="T67" fmla="*/ 92 h 159"/>
                <a:gd name="T68" fmla="*/ 85 w 92"/>
                <a:gd name="T69" fmla="*/ 79 h 159"/>
                <a:gd name="T70" fmla="*/ 87 w 92"/>
                <a:gd name="T71" fmla="*/ 67 h 159"/>
                <a:gd name="T72" fmla="*/ 85 w 92"/>
                <a:gd name="T73" fmla="*/ 64 h 159"/>
                <a:gd name="T74" fmla="*/ 81 w 92"/>
                <a:gd name="T75" fmla="*/ 66 h 159"/>
                <a:gd name="T76" fmla="*/ 73 w 92"/>
                <a:gd name="T77" fmla="*/ 70 h 159"/>
                <a:gd name="T78" fmla="*/ 64 w 92"/>
                <a:gd name="T79" fmla="*/ 70 h 159"/>
                <a:gd name="T80" fmla="*/ 38 w 92"/>
                <a:gd name="T81" fmla="*/ 70 h 159"/>
                <a:gd name="T82" fmla="*/ 38 w 92"/>
                <a:gd name="T83" fmla="*/ 14 h 159"/>
                <a:gd name="T84" fmla="*/ 69 w 92"/>
                <a:gd name="T85" fmla="*/ 14 h 159"/>
                <a:gd name="T86" fmla="*/ 82 w 92"/>
                <a:gd name="T87" fmla="*/ 19 h 159"/>
                <a:gd name="T88" fmla="*/ 84 w 92"/>
                <a:gd name="T89" fmla="*/ 26 h 159"/>
                <a:gd name="T90" fmla="*/ 87 w 92"/>
                <a:gd name="T91" fmla="*/ 30 h 159"/>
                <a:gd name="T92" fmla="*/ 90 w 92"/>
                <a:gd name="T93" fmla="*/ 27 h 159"/>
                <a:gd name="T94" fmla="*/ 91 w 92"/>
                <a:gd name="T95" fmla="*/ 17 h 159"/>
                <a:gd name="T96" fmla="*/ 91 w 92"/>
                <a:gd name="T97" fmla="*/ 13 h 159"/>
                <a:gd name="T98" fmla="*/ 92 w 92"/>
                <a:gd name="T99" fmla="*/ 6 h 159"/>
                <a:gd name="T100" fmla="*/ 92 w 92"/>
                <a:gd name="T101" fmla="*/ 3 h 159"/>
                <a:gd name="T102" fmla="*/ 90 w 92"/>
                <a:gd name="T103" fmla="*/ 0 h 159"/>
                <a:gd name="T104" fmla="*/ 87 w 92"/>
                <a:gd name="T105" fmla="*/ 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2" h="159">
                  <a:moveTo>
                    <a:pt x="87" y="1"/>
                  </a:moveTo>
                  <a:cubicBezTo>
                    <a:pt x="86" y="1"/>
                    <a:pt x="86" y="1"/>
                    <a:pt x="86" y="1"/>
                  </a:cubicBezTo>
                  <a:cubicBezTo>
                    <a:pt x="80" y="2"/>
                    <a:pt x="80" y="2"/>
                    <a:pt x="80" y="2"/>
                  </a:cubicBezTo>
                  <a:cubicBezTo>
                    <a:pt x="78" y="2"/>
                    <a:pt x="78" y="2"/>
                    <a:pt x="78" y="2"/>
                  </a:cubicBezTo>
                  <a:cubicBezTo>
                    <a:pt x="78" y="2"/>
                    <a:pt x="28" y="2"/>
                    <a:pt x="28" y="2"/>
                  </a:cubicBezTo>
                  <a:cubicBezTo>
                    <a:pt x="25" y="2"/>
                    <a:pt x="25" y="2"/>
                    <a:pt x="25" y="2"/>
                  </a:cubicBezTo>
                  <a:cubicBezTo>
                    <a:pt x="4" y="2"/>
                    <a:pt x="4" y="2"/>
                    <a:pt x="4" y="2"/>
                  </a:cubicBezTo>
                  <a:cubicBezTo>
                    <a:pt x="3" y="2"/>
                    <a:pt x="0" y="2"/>
                    <a:pt x="0" y="5"/>
                  </a:cubicBezTo>
                  <a:cubicBezTo>
                    <a:pt x="0" y="6"/>
                    <a:pt x="1" y="8"/>
                    <a:pt x="3" y="8"/>
                  </a:cubicBezTo>
                  <a:cubicBezTo>
                    <a:pt x="9" y="8"/>
                    <a:pt x="9" y="8"/>
                    <a:pt x="9" y="8"/>
                  </a:cubicBezTo>
                  <a:cubicBezTo>
                    <a:pt x="15" y="9"/>
                    <a:pt x="17" y="12"/>
                    <a:pt x="17" y="18"/>
                  </a:cubicBezTo>
                  <a:cubicBezTo>
                    <a:pt x="17" y="18"/>
                    <a:pt x="17" y="62"/>
                    <a:pt x="17" y="62"/>
                  </a:cubicBezTo>
                  <a:cubicBezTo>
                    <a:pt x="17" y="98"/>
                    <a:pt x="17" y="98"/>
                    <a:pt x="17" y="98"/>
                  </a:cubicBezTo>
                  <a:cubicBezTo>
                    <a:pt x="17" y="118"/>
                    <a:pt x="17" y="134"/>
                    <a:pt x="16" y="143"/>
                  </a:cubicBezTo>
                  <a:cubicBezTo>
                    <a:pt x="16" y="149"/>
                    <a:pt x="15" y="152"/>
                    <a:pt x="12" y="152"/>
                  </a:cubicBezTo>
                  <a:cubicBezTo>
                    <a:pt x="12" y="152"/>
                    <a:pt x="6" y="153"/>
                    <a:pt x="6" y="153"/>
                  </a:cubicBezTo>
                  <a:cubicBezTo>
                    <a:pt x="4" y="153"/>
                    <a:pt x="3" y="155"/>
                    <a:pt x="3" y="156"/>
                  </a:cubicBezTo>
                  <a:cubicBezTo>
                    <a:pt x="3" y="159"/>
                    <a:pt x="6" y="159"/>
                    <a:pt x="8" y="159"/>
                  </a:cubicBezTo>
                  <a:cubicBezTo>
                    <a:pt x="24" y="159"/>
                    <a:pt x="24" y="159"/>
                    <a:pt x="24" y="159"/>
                  </a:cubicBezTo>
                  <a:cubicBezTo>
                    <a:pt x="28" y="159"/>
                    <a:pt x="28" y="159"/>
                    <a:pt x="28" y="159"/>
                  </a:cubicBezTo>
                  <a:cubicBezTo>
                    <a:pt x="30" y="159"/>
                    <a:pt x="30" y="159"/>
                    <a:pt x="30" y="159"/>
                  </a:cubicBezTo>
                  <a:cubicBezTo>
                    <a:pt x="53" y="159"/>
                    <a:pt x="53" y="159"/>
                    <a:pt x="53" y="159"/>
                  </a:cubicBezTo>
                  <a:cubicBezTo>
                    <a:pt x="57" y="159"/>
                    <a:pt x="58" y="157"/>
                    <a:pt x="58" y="156"/>
                  </a:cubicBezTo>
                  <a:cubicBezTo>
                    <a:pt x="58" y="155"/>
                    <a:pt x="57" y="153"/>
                    <a:pt x="54" y="153"/>
                  </a:cubicBezTo>
                  <a:cubicBezTo>
                    <a:pt x="45" y="152"/>
                    <a:pt x="45" y="152"/>
                    <a:pt x="45" y="152"/>
                  </a:cubicBezTo>
                  <a:cubicBezTo>
                    <a:pt x="41" y="152"/>
                    <a:pt x="39" y="149"/>
                    <a:pt x="39" y="143"/>
                  </a:cubicBezTo>
                  <a:cubicBezTo>
                    <a:pt x="38" y="134"/>
                    <a:pt x="38" y="118"/>
                    <a:pt x="38" y="98"/>
                  </a:cubicBezTo>
                  <a:cubicBezTo>
                    <a:pt x="38" y="81"/>
                    <a:pt x="38" y="81"/>
                    <a:pt x="38" y="81"/>
                  </a:cubicBezTo>
                  <a:cubicBezTo>
                    <a:pt x="45" y="81"/>
                    <a:pt x="64" y="81"/>
                    <a:pt x="68" y="81"/>
                  </a:cubicBezTo>
                  <a:cubicBezTo>
                    <a:pt x="74" y="82"/>
                    <a:pt x="77" y="85"/>
                    <a:pt x="78" y="88"/>
                  </a:cubicBezTo>
                  <a:cubicBezTo>
                    <a:pt x="79" y="94"/>
                    <a:pt x="79" y="94"/>
                    <a:pt x="79" y="94"/>
                  </a:cubicBezTo>
                  <a:cubicBezTo>
                    <a:pt x="79" y="95"/>
                    <a:pt x="79" y="95"/>
                    <a:pt x="79" y="95"/>
                  </a:cubicBezTo>
                  <a:cubicBezTo>
                    <a:pt x="79" y="97"/>
                    <a:pt x="80" y="98"/>
                    <a:pt x="82" y="98"/>
                  </a:cubicBezTo>
                  <a:cubicBezTo>
                    <a:pt x="85" y="98"/>
                    <a:pt x="85" y="94"/>
                    <a:pt x="85" y="92"/>
                  </a:cubicBezTo>
                  <a:cubicBezTo>
                    <a:pt x="85" y="79"/>
                    <a:pt x="85" y="79"/>
                    <a:pt x="85" y="79"/>
                  </a:cubicBezTo>
                  <a:cubicBezTo>
                    <a:pt x="87" y="67"/>
                    <a:pt x="87" y="67"/>
                    <a:pt x="87" y="67"/>
                  </a:cubicBezTo>
                  <a:cubicBezTo>
                    <a:pt x="87" y="64"/>
                    <a:pt x="85" y="64"/>
                    <a:pt x="85" y="64"/>
                  </a:cubicBezTo>
                  <a:cubicBezTo>
                    <a:pt x="83" y="64"/>
                    <a:pt x="82" y="65"/>
                    <a:pt x="81" y="66"/>
                  </a:cubicBezTo>
                  <a:cubicBezTo>
                    <a:pt x="80" y="69"/>
                    <a:pt x="78" y="69"/>
                    <a:pt x="73" y="70"/>
                  </a:cubicBezTo>
                  <a:cubicBezTo>
                    <a:pt x="64" y="70"/>
                    <a:pt x="64" y="70"/>
                    <a:pt x="64" y="70"/>
                  </a:cubicBezTo>
                  <a:cubicBezTo>
                    <a:pt x="38" y="70"/>
                    <a:pt x="38" y="70"/>
                    <a:pt x="38" y="70"/>
                  </a:cubicBezTo>
                  <a:cubicBezTo>
                    <a:pt x="38" y="14"/>
                    <a:pt x="38" y="14"/>
                    <a:pt x="38" y="14"/>
                  </a:cubicBezTo>
                  <a:cubicBezTo>
                    <a:pt x="38" y="13"/>
                    <a:pt x="69" y="14"/>
                    <a:pt x="69" y="14"/>
                  </a:cubicBezTo>
                  <a:cubicBezTo>
                    <a:pt x="77" y="14"/>
                    <a:pt x="81" y="17"/>
                    <a:pt x="82" y="19"/>
                  </a:cubicBezTo>
                  <a:cubicBezTo>
                    <a:pt x="82" y="19"/>
                    <a:pt x="84" y="26"/>
                    <a:pt x="84" y="26"/>
                  </a:cubicBezTo>
                  <a:cubicBezTo>
                    <a:pt x="84" y="30"/>
                    <a:pt x="86" y="30"/>
                    <a:pt x="87" y="30"/>
                  </a:cubicBezTo>
                  <a:cubicBezTo>
                    <a:pt x="88" y="30"/>
                    <a:pt x="89" y="30"/>
                    <a:pt x="90" y="27"/>
                  </a:cubicBezTo>
                  <a:cubicBezTo>
                    <a:pt x="90" y="27"/>
                    <a:pt x="91" y="17"/>
                    <a:pt x="91" y="17"/>
                  </a:cubicBezTo>
                  <a:cubicBezTo>
                    <a:pt x="91" y="13"/>
                    <a:pt x="91" y="13"/>
                    <a:pt x="91" y="13"/>
                  </a:cubicBezTo>
                  <a:cubicBezTo>
                    <a:pt x="92" y="6"/>
                    <a:pt x="92" y="6"/>
                    <a:pt x="92" y="6"/>
                  </a:cubicBezTo>
                  <a:cubicBezTo>
                    <a:pt x="92" y="3"/>
                    <a:pt x="92" y="3"/>
                    <a:pt x="92" y="3"/>
                  </a:cubicBezTo>
                  <a:cubicBezTo>
                    <a:pt x="92" y="1"/>
                    <a:pt x="91" y="0"/>
                    <a:pt x="90" y="0"/>
                  </a:cubicBezTo>
                  <a:lnTo>
                    <a:pt x="87"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98" name="Rectangle 21">
              <a:extLst>
                <a:ext uri="{FF2B5EF4-FFF2-40B4-BE49-F238E27FC236}">
                  <a16:creationId xmlns:a16="http://schemas.microsoft.com/office/drawing/2014/main" id="{1455BC2A-95E3-4B3A-B766-F9B3448544AF}"/>
                </a:ext>
              </a:extLst>
            </p:cNvPr>
            <p:cNvSpPr>
              <a:spLocks noChangeArrowheads="1"/>
            </p:cNvSpPr>
            <p:nvPr userDrawn="1"/>
          </p:nvSpPr>
          <p:spPr bwMode="auto">
            <a:xfrm>
              <a:off x="3108" y="2653"/>
              <a:ext cx="1477" cy="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99" name="Freeform 22">
              <a:extLst>
                <a:ext uri="{FF2B5EF4-FFF2-40B4-BE49-F238E27FC236}">
                  <a16:creationId xmlns:a16="http://schemas.microsoft.com/office/drawing/2014/main" id="{AE15192B-445F-460F-85D4-DE1D65481BCC}"/>
                </a:ext>
              </a:extLst>
            </p:cNvPr>
            <p:cNvSpPr>
              <a:spLocks/>
            </p:cNvSpPr>
            <p:nvPr userDrawn="1"/>
          </p:nvSpPr>
          <p:spPr bwMode="auto">
            <a:xfrm>
              <a:off x="3091" y="2736"/>
              <a:ext cx="222" cy="168"/>
            </a:xfrm>
            <a:custGeom>
              <a:avLst/>
              <a:gdLst>
                <a:gd name="T0" fmla="*/ 245 w 327"/>
                <a:gd name="T1" fmla="*/ 8 h 247"/>
                <a:gd name="T2" fmla="*/ 159 w 327"/>
                <a:gd name="T3" fmla="*/ 186 h 247"/>
                <a:gd name="T4" fmla="*/ 74 w 327"/>
                <a:gd name="T5" fmla="*/ 10 h 247"/>
                <a:gd name="T6" fmla="*/ 65 w 327"/>
                <a:gd name="T7" fmla="*/ 0 h 247"/>
                <a:gd name="T8" fmla="*/ 59 w 327"/>
                <a:gd name="T9" fmla="*/ 8 h 247"/>
                <a:gd name="T10" fmla="*/ 27 w 327"/>
                <a:gd name="T11" fmla="*/ 214 h 247"/>
                <a:gd name="T12" fmla="*/ 15 w 327"/>
                <a:gd name="T13" fmla="*/ 238 h 247"/>
                <a:gd name="T14" fmla="*/ 6 w 327"/>
                <a:gd name="T15" fmla="*/ 239 h 247"/>
                <a:gd name="T16" fmla="*/ 0 w 327"/>
                <a:gd name="T17" fmla="*/ 242 h 247"/>
                <a:gd name="T18" fmla="*/ 6 w 327"/>
                <a:gd name="T19" fmla="*/ 247 h 247"/>
                <a:gd name="T20" fmla="*/ 26 w 327"/>
                <a:gd name="T21" fmla="*/ 246 h 247"/>
                <a:gd name="T22" fmla="*/ 38 w 327"/>
                <a:gd name="T23" fmla="*/ 246 h 247"/>
                <a:gd name="T24" fmla="*/ 48 w 327"/>
                <a:gd name="T25" fmla="*/ 246 h 247"/>
                <a:gd name="T26" fmla="*/ 71 w 327"/>
                <a:gd name="T27" fmla="*/ 247 h 247"/>
                <a:gd name="T28" fmla="*/ 79 w 327"/>
                <a:gd name="T29" fmla="*/ 242 h 247"/>
                <a:gd name="T30" fmla="*/ 74 w 327"/>
                <a:gd name="T31" fmla="*/ 239 h 247"/>
                <a:gd name="T32" fmla="*/ 61 w 327"/>
                <a:gd name="T33" fmla="*/ 238 h 247"/>
                <a:gd name="T34" fmla="*/ 52 w 327"/>
                <a:gd name="T35" fmla="*/ 228 h 247"/>
                <a:gd name="T36" fmla="*/ 53 w 327"/>
                <a:gd name="T37" fmla="*/ 214 h 247"/>
                <a:gd name="T38" fmla="*/ 69 w 327"/>
                <a:gd name="T39" fmla="*/ 90 h 247"/>
                <a:gd name="T40" fmla="*/ 84 w 327"/>
                <a:gd name="T41" fmla="*/ 121 h 247"/>
                <a:gd name="T42" fmla="*/ 102 w 327"/>
                <a:gd name="T43" fmla="*/ 158 h 247"/>
                <a:gd name="T44" fmla="*/ 138 w 327"/>
                <a:gd name="T45" fmla="*/ 230 h 247"/>
                <a:gd name="T46" fmla="*/ 139 w 327"/>
                <a:gd name="T47" fmla="*/ 232 h 247"/>
                <a:gd name="T48" fmla="*/ 150 w 327"/>
                <a:gd name="T49" fmla="*/ 246 h 247"/>
                <a:gd name="T50" fmla="*/ 162 w 327"/>
                <a:gd name="T51" fmla="*/ 228 h 247"/>
                <a:gd name="T52" fmla="*/ 231 w 327"/>
                <a:gd name="T53" fmla="*/ 85 h 247"/>
                <a:gd name="T54" fmla="*/ 250 w 327"/>
                <a:gd name="T55" fmla="*/ 223 h 247"/>
                <a:gd name="T56" fmla="*/ 250 w 327"/>
                <a:gd name="T57" fmla="*/ 230 h 247"/>
                <a:gd name="T58" fmla="*/ 248 w 327"/>
                <a:gd name="T59" fmla="*/ 236 h 247"/>
                <a:gd name="T60" fmla="*/ 244 w 327"/>
                <a:gd name="T61" fmla="*/ 240 h 247"/>
                <a:gd name="T62" fmla="*/ 254 w 327"/>
                <a:gd name="T63" fmla="*/ 245 h 247"/>
                <a:gd name="T64" fmla="*/ 318 w 327"/>
                <a:gd name="T65" fmla="*/ 247 h 247"/>
                <a:gd name="T66" fmla="*/ 327 w 327"/>
                <a:gd name="T67" fmla="*/ 242 h 247"/>
                <a:gd name="T68" fmla="*/ 322 w 327"/>
                <a:gd name="T69" fmla="*/ 239 h 247"/>
                <a:gd name="T70" fmla="*/ 302 w 327"/>
                <a:gd name="T71" fmla="*/ 236 h 247"/>
                <a:gd name="T72" fmla="*/ 287 w 327"/>
                <a:gd name="T73" fmla="*/ 205 h 247"/>
                <a:gd name="T74" fmla="*/ 259 w 327"/>
                <a:gd name="T75" fmla="*/ 10 h 247"/>
                <a:gd name="T76" fmla="*/ 252 w 327"/>
                <a:gd name="T77" fmla="*/ 0 h 247"/>
                <a:gd name="T78" fmla="*/ 245 w 327"/>
                <a:gd name="T79" fmla="*/ 8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7" h="247">
                  <a:moveTo>
                    <a:pt x="245" y="8"/>
                  </a:moveTo>
                  <a:cubicBezTo>
                    <a:pt x="245" y="8"/>
                    <a:pt x="167" y="171"/>
                    <a:pt x="159" y="186"/>
                  </a:cubicBezTo>
                  <a:cubicBezTo>
                    <a:pt x="158" y="183"/>
                    <a:pt x="74" y="10"/>
                    <a:pt x="74" y="10"/>
                  </a:cubicBezTo>
                  <a:cubicBezTo>
                    <a:pt x="70" y="2"/>
                    <a:pt x="68" y="0"/>
                    <a:pt x="65" y="0"/>
                  </a:cubicBezTo>
                  <a:cubicBezTo>
                    <a:pt x="63" y="0"/>
                    <a:pt x="60" y="1"/>
                    <a:pt x="59" y="8"/>
                  </a:cubicBezTo>
                  <a:cubicBezTo>
                    <a:pt x="27" y="214"/>
                    <a:pt x="27" y="214"/>
                    <a:pt x="27" y="214"/>
                  </a:cubicBezTo>
                  <a:cubicBezTo>
                    <a:pt x="26" y="226"/>
                    <a:pt x="23" y="237"/>
                    <a:pt x="15" y="238"/>
                  </a:cubicBezTo>
                  <a:cubicBezTo>
                    <a:pt x="15" y="238"/>
                    <a:pt x="6" y="239"/>
                    <a:pt x="6" y="239"/>
                  </a:cubicBezTo>
                  <a:cubicBezTo>
                    <a:pt x="4" y="239"/>
                    <a:pt x="0" y="239"/>
                    <a:pt x="0" y="242"/>
                  </a:cubicBezTo>
                  <a:cubicBezTo>
                    <a:pt x="0" y="247"/>
                    <a:pt x="5" y="247"/>
                    <a:pt x="6" y="247"/>
                  </a:cubicBezTo>
                  <a:cubicBezTo>
                    <a:pt x="26" y="246"/>
                    <a:pt x="26" y="246"/>
                    <a:pt x="26" y="246"/>
                  </a:cubicBezTo>
                  <a:cubicBezTo>
                    <a:pt x="38" y="246"/>
                    <a:pt x="38" y="246"/>
                    <a:pt x="38" y="246"/>
                  </a:cubicBezTo>
                  <a:cubicBezTo>
                    <a:pt x="48" y="246"/>
                    <a:pt x="48" y="246"/>
                    <a:pt x="48" y="246"/>
                  </a:cubicBezTo>
                  <a:cubicBezTo>
                    <a:pt x="71" y="247"/>
                    <a:pt x="71" y="247"/>
                    <a:pt x="71" y="247"/>
                  </a:cubicBezTo>
                  <a:cubicBezTo>
                    <a:pt x="75" y="247"/>
                    <a:pt x="79" y="246"/>
                    <a:pt x="79" y="242"/>
                  </a:cubicBezTo>
                  <a:cubicBezTo>
                    <a:pt x="79" y="240"/>
                    <a:pt x="77" y="239"/>
                    <a:pt x="74" y="239"/>
                  </a:cubicBezTo>
                  <a:cubicBezTo>
                    <a:pt x="61" y="238"/>
                    <a:pt x="61" y="238"/>
                    <a:pt x="61" y="238"/>
                  </a:cubicBezTo>
                  <a:cubicBezTo>
                    <a:pt x="55" y="236"/>
                    <a:pt x="52" y="233"/>
                    <a:pt x="52" y="228"/>
                  </a:cubicBezTo>
                  <a:cubicBezTo>
                    <a:pt x="53" y="214"/>
                    <a:pt x="53" y="214"/>
                    <a:pt x="53" y="214"/>
                  </a:cubicBezTo>
                  <a:cubicBezTo>
                    <a:pt x="53" y="214"/>
                    <a:pt x="67" y="104"/>
                    <a:pt x="69" y="90"/>
                  </a:cubicBezTo>
                  <a:cubicBezTo>
                    <a:pt x="71" y="94"/>
                    <a:pt x="84" y="121"/>
                    <a:pt x="84" y="121"/>
                  </a:cubicBezTo>
                  <a:cubicBezTo>
                    <a:pt x="102" y="158"/>
                    <a:pt x="102" y="158"/>
                    <a:pt x="102" y="158"/>
                  </a:cubicBezTo>
                  <a:cubicBezTo>
                    <a:pt x="105" y="167"/>
                    <a:pt x="130" y="215"/>
                    <a:pt x="138" y="230"/>
                  </a:cubicBezTo>
                  <a:cubicBezTo>
                    <a:pt x="139" y="232"/>
                    <a:pt x="139" y="232"/>
                    <a:pt x="139" y="232"/>
                  </a:cubicBezTo>
                  <a:cubicBezTo>
                    <a:pt x="144" y="241"/>
                    <a:pt x="147" y="246"/>
                    <a:pt x="150" y="246"/>
                  </a:cubicBezTo>
                  <a:cubicBezTo>
                    <a:pt x="153" y="246"/>
                    <a:pt x="155" y="243"/>
                    <a:pt x="162" y="228"/>
                  </a:cubicBezTo>
                  <a:cubicBezTo>
                    <a:pt x="162" y="228"/>
                    <a:pt x="231" y="85"/>
                    <a:pt x="231" y="85"/>
                  </a:cubicBezTo>
                  <a:cubicBezTo>
                    <a:pt x="231" y="86"/>
                    <a:pt x="250" y="223"/>
                    <a:pt x="250" y="223"/>
                  </a:cubicBezTo>
                  <a:cubicBezTo>
                    <a:pt x="250" y="226"/>
                    <a:pt x="250" y="228"/>
                    <a:pt x="250" y="230"/>
                  </a:cubicBezTo>
                  <a:cubicBezTo>
                    <a:pt x="250" y="234"/>
                    <a:pt x="249" y="236"/>
                    <a:pt x="248" y="236"/>
                  </a:cubicBezTo>
                  <a:cubicBezTo>
                    <a:pt x="246" y="237"/>
                    <a:pt x="244" y="238"/>
                    <a:pt x="244" y="240"/>
                  </a:cubicBezTo>
                  <a:cubicBezTo>
                    <a:pt x="244" y="243"/>
                    <a:pt x="248" y="244"/>
                    <a:pt x="254" y="245"/>
                  </a:cubicBezTo>
                  <a:cubicBezTo>
                    <a:pt x="267" y="246"/>
                    <a:pt x="310" y="247"/>
                    <a:pt x="318" y="247"/>
                  </a:cubicBezTo>
                  <a:cubicBezTo>
                    <a:pt x="324" y="247"/>
                    <a:pt x="327" y="245"/>
                    <a:pt x="327" y="242"/>
                  </a:cubicBezTo>
                  <a:cubicBezTo>
                    <a:pt x="327" y="239"/>
                    <a:pt x="323" y="239"/>
                    <a:pt x="322" y="239"/>
                  </a:cubicBezTo>
                  <a:cubicBezTo>
                    <a:pt x="317" y="239"/>
                    <a:pt x="311" y="239"/>
                    <a:pt x="302" y="236"/>
                  </a:cubicBezTo>
                  <a:cubicBezTo>
                    <a:pt x="293" y="233"/>
                    <a:pt x="290" y="224"/>
                    <a:pt x="287" y="205"/>
                  </a:cubicBezTo>
                  <a:cubicBezTo>
                    <a:pt x="259" y="10"/>
                    <a:pt x="259" y="10"/>
                    <a:pt x="259" y="10"/>
                  </a:cubicBezTo>
                  <a:cubicBezTo>
                    <a:pt x="258" y="3"/>
                    <a:pt x="256" y="0"/>
                    <a:pt x="252" y="0"/>
                  </a:cubicBezTo>
                  <a:cubicBezTo>
                    <a:pt x="249" y="0"/>
                    <a:pt x="247" y="3"/>
                    <a:pt x="245" y="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00" name="Freeform 23">
              <a:extLst>
                <a:ext uri="{FF2B5EF4-FFF2-40B4-BE49-F238E27FC236}">
                  <a16:creationId xmlns:a16="http://schemas.microsoft.com/office/drawing/2014/main" id="{02FC4BA9-60CC-4EA7-9E2C-A5781AF9EDA8}"/>
                </a:ext>
              </a:extLst>
            </p:cNvPr>
            <p:cNvSpPr>
              <a:spLocks/>
            </p:cNvSpPr>
            <p:nvPr userDrawn="1"/>
          </p:nvSpPr>
          <p:spPr bwMode="auto">
            <a:xfrm>
              <a:off x="3324" y="2739"/>
              <a:ext cx="109" cy="165"/>
            </a:xfrm>
            <a:custGeom>
              <a:avLst/>
              <a:gdLst>
                <a:gd name="T0" fmla="*/ 147 w 161"/>
                <a:gd name="T1" fmla="*/ 1 h 243"/>
                <a:gd name="T2" fmla="*/ 146 w 161"/>
                <a:gd name="T3" fmla="*/ 1 h 243"/>
                <a:gd name="T4" fmla="*/ 132 w 161"/>
                <a:gd name="T5" fmla="*/ 3 h 243"/>
                <a:gd name="T6" fmla="*/ 53 w 161"/>
                <a:gd name="T7" fmla="*/ 3 h 243"/>
                <a:gd name="T8" fmla="*/ 37 w 161"/>
                <a:gd name="T9" fmla="*/ 3 h 243"/>
                <a:gd name="T10" fmla="*/ 33 w 161"/>
                <a:gd name="T11" fmla="*/ 3 h 243"/>
                <a:gd name="T12" fmla="*/ 8 w 161"/>
                <a:gd name="T13" fmla="*/ 2 h 243"/>
                <a:gd name="T14" fmla="*/ 0 w 161"/>
                <a:gd name="T15" fmla="*/ 6 h 243"/>
                <a:gd name="T16" fmla="*/ 6 w 161"/>
                <a:gd name="T17" fmla="*/ 10 h 243"/>
                <a:gd name="T18" fmla="*/ 18 w 161"/>
                <a:gd name="T19" fmla="*/ 11 h 243"/>
                <a:gd name="T20" fmla="*/ 31 w 161"/>
                <a:gd name="T21" fmla="*/ 28 h 243"/>
                <a:gd name="T22" fmla="*/ 32 w 161"/>
                <a:gd name="T23" fmla="*/ 95 h 243"/>
                <a:gd name="T24" fmla="*/ 32 w 161"/>
                <a:gd name="T25" fmla="*/ 150 h 243"/>
                <a:gd name="T26" fmla="*/ 30 w 161"/>
                <a:gd name="T27" fmla="*/ 217 h 243"/>
                <a:gd name="T28" fmla="*/ 22 w 161"/>
                <a:gd name="T29" fmla="*/ 234 h 243"/>
                <a:gd name="T30" fmla="*/ 11 w 161"/>
                <a:gd name="T31" fmla="*/ 235 h 243"/>
                <a:gd name="T32" fmla="*/ 5 w 161"/>
                <a:gd name="T33" fmla="*/ 239 h 243"/>
                <a:gd name="T34" fmla="*/ 12 w 161"/>
                <a:gd name="T35" fmla="*/ 243 h 243"/>
                <a:gd name="T36" fmla="*/ 34 w 161"/>
                <a:gd name="T37" fmla="*/ 242 h 243"/>
                <a:gd name="T38" fmla="*/ 52 w 161"/>
                <a:gd name="T39" fmla="*/ 242 h 243"/>
                <a:gd name="T40" fmla="*/ 84 w 161"/>
                <a:gd name="T41" fmla="*/ 243 h 243"/>
                <a:gd name="T42" fmla="*/ 94 w 161"/>
                <a:gd name="T43" fmla="*/ 243 h 243"/>
                <a:gd name="T44" fmla="*/ 139 w 161"/>
                <a:gd name="T45" fmla="*/ 243 h 243"/>
                <a:gd name="T46" fmla="*/ 157 w 161"/>
                <a:gd name="T47" fmla="*/ 235 h 243"/>
                <a:gd name="T48" fmla="*/ 161 w 161"/>
                <a:gd name="T49" fmla="*/ 199 h 243"/>
                <a:gd name="T50" fmla="*/ 158 w 161"/>
                <a:gd name="T51" fmla="*/ 193 h 243"/>
                <a:gd name="T52" fmla="*/ 153 w 161"/>
                <a:gd name="T53" fmla="*/ 198 h 243"/>
                <a:gd name="T54" fmla="*/ 140 w 161"/>
                <a:gd name="T55" fmla="*/ 221 h 243"/>
                <a:gd name="T56" fmla="*/ 110 w 161"/>
                <a:gd name="T57" fmla="*/ 225 h 243"/>
                <a:gd name="T58" fmla="*/ 73 w 161"/>
                <a:gd name="T59" fmla="*/ 199 h 243"/>
                <a:gd name="T60" fmla="*/ 73 w 161"/>
                <a:gd name="T61" fmla="*/ 163 h 243"/>
                <a:gd name="T62" fmla="*/ 73 w 161"/>
                <a:gd name="T63" fmla="*/ 150 h 243"/>
                <a:gd name="T64" fmla="*/ 73 w 161"/>
                <a:gd name="T65" fmla="*/ 125 h 243"/>
                <a:gd name="T66" fmla="*/ 74 w 161"/>
                <a:gd name="T67" fmla="*/ 123 h 243"/>
                <a:gd name="T68" fmla="*/ 119 w 161"/>
                <a:gd name="T69" fmla="*/ 124 h 243"/>
                <a:gd name="T70" fmla="*/ 136 w 161"/>
                <a:gd name="T71" fmla="*/ 136 h 243"/>
                <a:gd name="T72" fmla="*/ 137 w 161"/>
                <a:gd name="T73" fmla="*/ 144 h 243"/>
                <a:gd name="T74" fmla="*/ 137 w 161"/>
                <a:gd name="T75" fmla="*/ 147 h 243"/>
                <a:gd name="T76" fmla="*/ 141 w 161"/>
                <a:gd name="T77" fmla="*/ 150 h 243"/>
                <a:gd name="T78" fmla="*/ 145 w 161"/>
                <a:gd name="T79" fmla="*/ 144 h 243"/>
                <a:gd name="T80" fmla="*/ 145 w 161"/>
                <a:gd name="T81" fmla="*/ 134 h 243"/>
                <a:gd name="T82" fmla="*/ 146 w 161"/>
                <a:gd name="T83" fmla="*/ 123 h 243"/>
                <a:gd name="T84" fmla="*/ 148 w 161"/>
                <a:gd name="T85" fmla="*/ 103 h 243"/>
                <a:gd name="T86" fmla="*/ 148 w 161"/>
                <a:gd name="T87" fmla="*/ 99 h 243"/>
                <a:gd name="T88" fmla="*/ 145 w 161"/>
                <a:gd name="T89" fmla="*/ 96 h 243"/>
                <a:gd name="T90" fmla="*/ 140 w 161"/>
                <a:gd name="T91" fmla="*/ 100 h 243"/>
                <a:gd name="T92" fmla="*/ 125 w 161"/>
                <a:gd name="T93" fmla="*/ 105 h 243"/>
                <a:gd name="T94" fmla="*/ 75 w 161"/>
                <a:gd name="T95" fmla="*/ 106 h 243"/>
                <a:gd name="T96" fmla="*/ 73 w 161"/>
                <a:gd name="T97" fmla="*/ 103 h 243"/>
                <a:gd name="T98" fmla="*/ 73 w 161"/>
                <a:gd name="T99" fmla="*/ 23 h 243"/>
                <a:gd name="T100" fmla="*/ 75 w 161"/>
                <a:gd name="T101" fmla="*/ 21 h 243"/>
                <a:gd name="T102" fmla="*/ 119 w 161"/>
                <a:gd name="T103" fmla="*/ 22 h 243"/>
                <a:gd name="T104" fmla="*/ 140 w 161"/>
                <a:gd name="T105" fmla="*/ 33 h 243"/>
                <a:gd name="T106" fmla="*/ 142 w 161"/>
                <a:gd name="T107" fmla="*/ 44 h 243"/>
                <a:gd name="T108" fmla="*/ 145 w 161"/>
                <a:gd name="T109" fmla="*/ 49 h 243"/>
                <a:gd name="T110" fmla="*/ 149 w 161"/>
                <a:gd name="T111" fmla="*/ 45 h 243"/>
                <a:gd name="T112" fmla="*/ 150 w 161"/>
                <a:gd name="T113" fmla="*/ 31 h 243"/>
                <a:gd name="T114" fmla="*/ 151 w 161"/>
                <a:gd name="T115" fmla="*/ 24 h 243"/>
                <a:gd name="T116" fmla="*/ 153 w 161"/>
                <a:gd name="T117" fmla="*/ 7 h 243"/>
                <a:gd name="T118" fmla="*/ 153 w 161"/>
                <a:gd name="T119" fmla="*/ 4 h 243"/>
                <a:gd name="T120" fmla="*/ 151 w 161"/>
                <a:gd name="T121" fmla="*/ 0 h 243"/>
                <a:gd name="T122" fmla="*/ 147 w 161"/>
                <a:gd name="T123" fmla="*/ 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1" h="243">
                  <a:moveTo>
                    <a:pt x="147" y="1"/>
                  </a:moveTo>
                  <a:cubicBezTo>
                    <a:pt x="146" y="1"/>
                    <a:pt x="146" y="1"/>
                    <a:pt x="146" y="1"/>
                  </a:cubicBezTo>
                  <a:cubicBezTo>
                    <a:pt x="132" y="3"/>
                    <a:pt x="132" y="3"/>
                    <a:pt x="132" y="3"/>
                  </a:cubicBezTo>
                  <a:cubicBezTo>
                    <a:pt x="127" y="3"/>
                    <a:pt x="75" y="3"/>
                    <a:pt x="53" y="3"/>
                  </a:cubicBezTo>
                  <a:cubicBezTo>
                    <a:pt x="37" y="3"/>
                    <a:pt x="37" y="3"/>
                    <a:pt x="37" y="3"/>
                  </a:cubicBezTo>
                  <a:cubicBezTo>
                    <a:pt x="33" y="3"/>
                    <a:pt x="33" y="3"/>
                    <a:pt x="33" y="3"/>
                  </a:cubicBezTo>
                  <a:cubicBezTo>
                    <a:pt x="33" y="3"/>
                    <a:pt x="8" y="2"/>
                    <a:pt x="8" y="2"/>
                  </a:cubicBezTo>
                  <a:cubicBezTo>
                    <a:pt x="4" y="2"/>
                    <a:pt x="0" y="3"/>
                    <a:pt x="0" y="6"/>
                  </a:cubicBezTo>
                  <a:cubicBezTo>
                    <a:pt x="0" y="10"/>
                    <a:pt x="4" y="10"/>
                    <a:pt x="6" y="10"/>
                  </a:cubicBezTo>
                  <a:cubicBezTo>
                    <a:pt x="18" y="11"/>
                    <a:pt x="18" y="11"/>
                    <a:pt x="18" y="11"/>
                  </a:cubicBezTo>
                  <a:cubicBezTo>
                    <a:pt x="29" y="13"/>
                    <a:pt x="31" y="18"/>
                    <a:pt x="31" y="28"/>
                  </a:cubicBezTo>
                  <a:cubicBezTo>
                    <a:pt x="32" y="38"/>
                    <a:pt x="32" y="47"/>
                    <a:pt x="32" y="95"/>
                  </a:cubicBezTo>
                  <a:cubicBezTo>
                    <a:pt x="32" y="150"/>
                    <a:pt x="32" y="150"/>
                    <a:pt x="32" y="150"/>
                  </a:cubicBezTo>
                  <a:cubicBezTo>
                    <a:pt x="32" y="179"/>
                    <a:pt x="32" y="204"/>
                    <a:pt x="30" y="217"/>
                  </a:cubicBezTo>
                  <a:cubicBezTo>
                    <a:pt x="29" y="228"/>
                    <a:pt x="27" y="233"/>
                    <a:pt x="22" y="234"/>
                  </a:cubicBezTo>
                  <a:cubicBezTo>
                    <a:pt x="11" y="235"/>
                    <a:pt x="11" y="235"/>
                    <a:pt x="11" y="235"/>
                  </a:cubicBezTo>
                  <a:cubicBezTo>
                    <a:pt x="8" y="235"/>
                    <a:pt x="5" y="236"/>
                    <a:pt x="5" y="239"/>
                  </a:cubicBezTo>
                  <a:cubicBezTo>
                    <a:pt x="5" y="241"/>
                    <a:pt x="7" y="243"/>
                    <a:pt x="12" y="243"/>
                  </a:cubicBezTo>
                  <a:cubicBezTo>
                    <a:pt x="34" y="242"/>
                    <a:pt x="34" y="242"/>
                    <a:pt x="34" y="242"/>
                  </a:cubicBezTo>
                  <a:cubicBezTo>
                    <a:pt x="52" y="242"/>
                    <a:pt x="52" y="242"/>
                    <a:pt x="52" y="242"/>
                  </a:cubicBezTo>
                  <a:cubicBezTo>
                    <a:pt x="84" y="243"/>
                    <a:pt x="84" y="243"/>
                    <a:pt x="84" y="243"/>
                  </a:cubicBezTo>
                  <a:cubicBezTo>
                    <a:pt x="94" y="243"/>
                    <a:pt x="94" y="243"/>
                    <a:pt x="94" y="243"/>
                  </a:cubicBezTo>
                  <a:cubicBezTo>
                    <a:pt x="139" y="243"/>
                    <a:pt x="139" y="243"/>
                    <a:pt x="139" y="243"/>
                  </a:cubicBezTo>
                  <a:cubicBezTo>
                    <a:pt x="151" y="243"/>
                    <a:pt x="154" y="243"/>
                    <a:pt x="157" y="235"/>
                  </a:cubicBezTo>
                  <a:cubicBezTo>
                    <a:pt x="158" y="228"/>
                    <a:pt x="161" y="207"/>
                    <a:pt x="161" y="199"/>
                  </a:cubicBezTo>
                  <a:cubicBezTo>
                    <a:pt x="161" y="196"/>
                    <a:pt x="161" y="193"/>
                    <a:pt x="158" y="193"/>
                  </a:cubicBezTo>
                  <a:cubicBezTo>
                    <a:pt x="155" y="193"/>
                    <a:pt x="154" y="195"/>
                    <a:pt x="153" y="198"/>
                  </a:cubicBezTo>
                  <a:cubicBezTo>
                    <a:pt x="151" y="211"/>
                    <a:pt x="147" y="218"/>
                    <a:pt x="140" y="221"/>
                  </a:cubicBezTo>
                  <a:cubicBezTo>
                    <a:pt x="132" y="225"/>
                    <a:pt x="118" y="225"/>
                    <a:pt x="110" y="225"/>
                  </a:cubicBezTo>
                  <a:cubicBezTo>
                    <a:pt x="78" y="225"/>
                    <a:pt x="74" y="220"/>
                    <a:pt x="73" y="199"/>
                  </a:cubicBezTo>
                  <a:cubicBezTo>
                    <a:pt x="73" y="163"/>
                    <a:pt x="73" y="163"/>
                    <a:pt x="73" y="163"/>
                  </a:cubicBezTo>
                  <a:cubicBezTo>
                    <a:pt x="73" y="150"/>
                    <a:pt x="73" y="150"/>
                    <a:pt x="73" y="150"/>
                  </a:cubicBezTo>
                  <a:cubicBezTo>
                    <a:pt x="73" y="125"/>
                    <a:pt x="73" y="125"/>
                    <a:pt x="73" y="125"/>
                  </a:cubicBezTo>
                  <a:cubicBezTo>
                    <a:pt x="73" y="123"/>
                    <a:pt x="74" y="123"/>
                    <a:pt x="74" y="123"/>
                  </a:cubicBezTo>
                  <a:cubicBezTo>
                    <a:pt x="81" y="123"/>
                    <a:pt x="113" y="123"/>
                    <a:pt x="119" y="124"/>
                  </a:cubicBezTo>
                  <a:cubicBezTo>
                    <a:pt x="129" y="125"/>
                    <a:pt x="134" y="129"/>
                    <a:pt x="136" y="136"/>
                  </a:cubicBezTo>
                  <a:cubicBezTo>
                    <a:pt x="136" y="136"/>
                    <a:pt x="137" y="144"/>
                    <a:pt x="137" y="144"/>
                  </a:cubicBezTo>
                  <a:cubicBezTo>
                    <a:pt x="137" y="147"/>
                    <a:pt x="137" y="147"/>
                    <a:pt x="137" y="147"/>
                  </a:cubicBezTo>
                  <a:cubicBezTo>
                    <a:pt x="137" y="149"/>
                    <a:pt x="139" y="150"/>
                    <a:pt x="141" y="150"/>
                  </a:cubicBezTo>
                  <a:cubicBezTo>
                    <a:pt x="145" y="150"/>
                    <a:pt x="145" y="146"/>
                    <a:pt x="145" y="144"/>
                  </a:cubicBezTo>
                  <a:cubicBezTo>
                    <a:pt x="145" y="134"/>
                    <a:pt x="145" y="134"/>
                    <a:pt x="145" y="134"/>
                  </a:cubicBezTo>
                  <a:cubicBezTo>
                    <a:pt x="146" y="123"/>
                    <a:pt x="146" y="123"/>
                    <a:pt x="146" y="123"/>
                  </a:cubicBezTo>
                  <a:cubicBezTo>
                    <a:pt x="148" y="103"/>
                    <a:pt x="148" y="103"/>
                    <a:pt x="148" y="103"/>
                  </a:cubicBezTo>
                  <a:cubicBezTo>
                    <a:pt x="148" y="99"/>
                    <a:pt x="148" y="99"/>
                    <a:pt x="148" y="99"/>
                  </a:cubicBezTo>
                  <a:cubicBezTo>
                    <a:pt x="148" y="97"/>
                    <a:pt x="147" y="96"/>
                    <a:pt x="145" y="96"/>
                  </a:cubicBezTo>
                  <a:cubicBezTo>
                    <a:pt x="144" y="96"/>
                    <a:pt x="142" y="98"/>
                    <a:pt x="140" y="100"/>
                  </a:cubicBezTo>
                  <a:cubicBezTo>
                    <a:pt x="137" y="104"/>
                    <a:pt x="133" y="104"/>
                    <a:pt x="125" y="105"/>
                  </a:cubicBezTo>
                  <a:cubicBezTo>
                    <a:pt x="120" y="105"/>
                    <a:pt x="103" y="106"/>
                    <a:pt x="75" y="106"/>
                  </a:cubicBezTo>
                  <a:cubicBezTo>
                    <a:pt x="74" y="106"/>
                    <a:pt x="73" y="105"/>
                    <a:pt x="73" y="103"/>
                  </a:cubicBezTo>
                  <a:cubicBezTo>
                    <a:pt x="73" y="23"/>
                    <a:pt x="73" y="23"/>
                    <a:pt x="73" y="23"/>
                  </a:cubicBezTo>
                  <a:cubicBezTo>
                    <a:pt x="73" y="21"/>
                    <a:pt x="74" y="21"/>
                    <a:pt x="75" y="21"/>
                  </a:cubicBezTo>
                  <a:cubicBezTo>
                    <a:pt x="81" y="21"/>
                    <a:pt x="114" y="21"/>
                    <a:pt x="119" y="22"/>
                  </a:cubicBezTo>
                  <a:cubicBezTo>
                    <a:pt x="135" y="24"/>
                    <a:pt x="138" y="28"/>
                    <a:pt x="140" y="33"/>
                  </a:cubicBezTo>
                  <a:cubicBezTo>
                    <a:pt x="142" y="37"/>
                    <a:pt x="142" y="43"/>
                    <a:pt x="142" y="44"/>
                  </a:cubicBezTo>
                  <a:cubicBezTo>
                    <a:pt x="142" y="46"/>
                    <a:pt x="142" y="49"/>
                    <a:pt x="145" y="49"/>
                  </a:cubicBezTo>
                  <a:cubicBezTo>
                    <a:pt x="148" y="49"/>
                    <a:pt x="149" y="46"/>
                    <a:pt x="149" y="45"/>
                  </a:cubicBezTo>
                  <a:cubicBezTo>
                    <a:pt x="149" y="45"/>
                    <a:pt x="150" y="31"/>
                    <a:pt x="150" y="31"/>
                  </a:cubicBezTo>
                  <a:cubicBezTo>
                    <a:pt x="151" y="24"/>
                    <a:pt x="151" y="24"/>
                    <a:pt x="151" y="24"/>
                  </a:cubicBezTo>
                  <a:cubicBezTo>
                    <a:pt x="151" y="24"/>
                    <a:pt x="153" y="7"/>
                    <a:pt x="153" y="7"/>
                  </a:cubicBezTo>
                  <a:cubicBezTo>
                    <a:pt x="153" y="4"/>
                    <a:pt x="153" y="4"/>
                    <a:pt x="153" y="4"/>
                  </a:cubicBezTo>
                  <a:cubicBezTo>
                    <a:pt x="153" y="3"/>
                    <a:pt x="153" y="0"/>
                    <a:pt x="151" y="0"/>
                  </a:cubicBezTo>
                  <a:lnTo>
                    <a:pt x="147"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01" name="Freeform 24">
              <a:extLst>
                <a:ext uri="{FF2B5EF4-FFF2-40B4-BE49-F238E27FC236}">
                  <a16:creationId xmlns:a16="http://schemas.microsoft.com/office/drawing/2014/main" id="{F867C6F2-77CB-454F-AD03-4AF6BCD3183E}"/>
                </a:ext>
              </a:extLst>
            </p:cNvPr>
            <p:cNvSpPr>
              <a:spLocks/>
            </p:cNvSpPr>
            <p:nvPr userDrawn="1"/>
          </p:nvSpPr>
          <p:spPr bwMode="auto">
            <a:xfrm>
              <a:off x="3460" y="2740"/>
              <a:ext cx="114" cy="164"/>
            </a:xfrm>
            <a:custGeom>
              <a:avLst/>
              <a:gdLst>
                <a:gd name="T0" fmla="*/ 68 w 167"/>
                <a:gd name="T1" fmla="*/ 1 h 241"/>
                <a:gd name="T2" fmla="*/ 51 w 167"/>
                <a:gd name="T3" fmla="*/ 1 h 241"/>
                <a:gd name="T4" fmla="*/ 35 w 167"/>
                <a:gd name="T5" fmla="*/ 1 h 241"/>
                <a:gd name="T6" fmla="*/ 8 w 167"/>
                <a:gd name="T7" fmla="*/ 0 h 241"/>
                <a:gd name="T8" fmla="*/ 0 w 167"/>
                <a:gd name="T9" fmla="*/ 4 h 241"/>
                <a:gd name="T10" fmla="*/ 7 w 167"/>
                <a:gd name="T11" fmla="*/ 8 h 241"/>
                <a:gd name="T12" fmla="*/ 17 w 167"/>
                <a:gd name="T13" fmla="*/ 9 h 241"/>
                <a:gd name="T14" fmla="*/ 30 w 167"/>
                <a:gd name="T15" fmla="*/ 26 h 241"/>
                <a:gd name="T16" fmla="*/ 30 w 167"/>
                <a:gd name="T17" fmla="*/ 93 h 241"/>
                <a:gd name="T18" fmla="*/ 30 w 167"/>
                <a:gd name="T19" fmla="*/ 148 h 241"/>
                <a:gd name="T20" fmla="*/ 29 w 167"/>
                <a:gd name="T21" fmla="*/ 215 h 241"/>
                <a:gd name="T22" fmla="*/ 20 w 167"/>
                <a:gd name="T23" fmla="*/ 232 h 241"/>
                <a:gd name="T24" fmla="*/ 9 w 167"/>
                <a:gd name="T25" fmla="*/ 233 h 241"/>
                <a:gd name="T26" fmla="*/ 3 w 167"/>
                <a:gd name="T27" fmla="*/ 237 h 241"/>
                <a:gd name="T28" fmla="*/ 10 w 167"/>
                <a:gd name="T29" fmla="*/ 240 h 241"/>
                <a:gd name="T30" fmla="*/ 32 w 167"/>
                <a:gd name="T31" fmla="*/ 240 h 241"/>
                <a:gd name="T32" fmla="*/ 50 w 167"/>
                <a:gd name="T33" fmla="*/ 240 h 241"/>
                <a:gd name="T34" fmla="*/ 99 w 167"/>
                <a:gd name="T35" fmla="*/ 241 h 241"/>
                <a:gd name="T36" fmla="*/ 142 w 167"/>
                <a:gd name="T37" fmla="*/ 241 h 241"/>
                <a:gd name="T38" fmla="*/ 162 w 167"/>
                <a:gd name="T39" fmla="*/ 232 h 241"/>
                <a:gd name="T40" fmla="*/ 167 w 167"/>
                <a:gd name="T41" fmla="*/ 196 h 241"/>
                <a:gd name="T42" fmla="*/ 164 w 167"/>
                <a:gd name="T43" fmla="*/ 190 h 241"/>
                <a:gd name="T44" fmla="*/ 160 w 167"/>
                <a:gd name="T45" fmla="*/ 195 h 241"/>
                <a:gd name="T46" fmla="*/ 152 w 167"/>
                <a:gd name="T47" fmla="*/ 214 h 241"/>
                <a:gd name="T48" fmla="*/ 115 w 167"/>
                <a:gd name="T49" fmla="*/ 222 h 241"/>
                <a:gd name="T50" fmla="*/ 78 w 167"/>
                <a:gd name="T51" fmla="*/ 216 h 241"/>
                <a:gd name="T52" fmla="*/ 71 w 167"/>
                <a:gd name="T53" fmla="*/ 148 h 241"/>
                <a:gd name="T54" fmla="*/ 71 w 167"/>
                <a:gd name="T55" fmla="*/ 93 h 241"/>
                <a:gd name="T56" fmla="*/ 72 w 167"/>
                <a:gd name="T57" fmla="*/ 26 h 241"/>
                <a:gd name="T58" fmla="*/ 83 w 167"/>
                <a:gd name="T59" fmla="*/ 9 h 241"/>
                <a:gd name="T60" fmla="*/ 95 w 167"/>
                <a:gd name="T61" fmla="*/ 8 h 241"/>
                <a:gd name="T62" fmla="*/ 102 w 167"/>
                <a:gd name="T63" fmla="*/ 4 h 241"/>
                <a:gd name="T64" fmla="*/ 94 w 167"/>
                <a:gd name="T65" fmla="*/ 0 h 241"/>
                <a:gd name="T66" fmla="*/ 68 w 167"/>
                <a:gd name="T67" fmla="*/ 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7" h="241">
                  <a:moveTo>
                    <a:pt x="68" y="1"/>
                  </a:moveTo>
                  <a:cubicBezTo>
                    <a:pt x="51" y="1"/>
                    <a:pt x="51" y="1"/>
                    <a:pt x="51" y="1"/>
                  </a:cubicBezTo>
                  <a:cubicBezTo>
                    <a:pt x="35" y="1"/>
                    <a:pt x="35" y="1"/>
                    <a:pt x="35" y="1"/>
                  </a:cubicBezTo>
                  <a:cubicBezTo>
                    <a:pt x="8" y="0"/>
                    <a:pt x="8" y="0"/>
                    <a:pt x="8" y="0"/>
                  </a:cubicBezTo>
                  <a:cubicBezTo>
                    <a:pt x="4" y="0"/>
                    <a:pt x="0" y="1"/>
                    <a:pt x="0" y="4"/>
                  </a:cubicBezTo>
                  <a:cubicBezTo>
                    <a:pt x="0" y="8"/>
                    <a:pt x="5" y="8"/>
                    <a:pt x="7" y="8"/>
                  </a:cubicBezTo>
                  <a:cubicBezTo>
                    <a:pt x="17" y="9"/>
                    <a:pt x="17" y="9"/>
                    <a:pt x="17" y="9"/>
                  </a:cubicBezTo>
                  <a:cubicBezTo>
                    <a:pt x="27" y="11"/>
                    <a:pt x="29" y="16"/>
                    <a:pt x="30" y="26"/>
                  </a:cubicBezTo>
                  <a:cubicBezTo>
                    <a:pt x="30" y="36"/>
                    <a:pt x="30" y="45"/>
                    <a:pt x="30" y="93"/>
                  </a:cubicBezTo>
                  <a:cubicBezTo>
                    <a:pt x="30" y="148"/>
                    <a:pt x="30" y="148"/>
                    <a:pt x="30" y="148"/>
                  </a:cubicBezTo>
                  <a:cubicBezTo>
                    <a:pt x="30" y="177"/>
                    <a:pt x="30" y="202"/>
                    <a:pt x="29" y="215"/>
                  </a:cubicBezTo>
                  <a:cubicBezTo>
                    <a:pt x="27" y="226"/>
                    <a:pt x="26" y="231"/>
                    <a:pt x="20" y="232"/>
                  </a:cubicBezTo>
                  <a:cubicBezTo>
                    <a:pt x="20" y="232"/>
                    <a:pt x="9" y="233"/>
                    <a:pt x="9" y="233"/>
                  </a:cubicBezTo>
                  <a:cubicBezTo>
                    <a:pt x="7" y="233"/>
                    <a:pt x="3" y="234"/>
                    <a:pt x="3" y="237"/>
                  </a:cubicBezTo>
                  <a:cubicBezTo>
                    <a:pt x="3" y="240"/>
                    <a:pt x="9" y="240"/>
                    <a:pt x="10" y="240"/>
                  </a:cubicBezTo>
                  <a:cubicBezTo>
                    <a:pt x="32" y="240"/>
                    <a:pt x="32" y="240"/>
                    <a:pt x="32" y="240"/>
                  </a:cubicBezTo>
                  <a:cubicBezTo>
                    <a:pt x="32" y="240"/>
                    <a:pt x="50" y="240"/>
                    <a:pt x="50" y="240"/>
                  </a:cubicBezTo>
                  <a:cubicBezTo>
                    <a:pt x="99" y="241"/>
                    <a:pt x="99" y="241"/>
                    <a:pt x="99" y="241"/>
                  </a:cubicBezTo>
                  <a:cubicBezTo>
                    <a:pt x="142" y="241"/>
                    <a:pt x="142" y="241"/>
                    <a:pt x="142" y="241"/>
                  </a:cubicBezTo>
                  <a:cubicBezTo>
                    <a:pt x="158" y="241"/>
                    <a:pt x="160" y="240"/>
                    <a:pt x="162" y="232"/>
                  </a:cubicBezTo>
                  <a:cubicBezTo>
                    <a:pt x="165" y="223"/>
                    <a:pt x="167" y="200"/>
                    <a:pt x="167" y="196"/>
                  </a:cubicBezTo>
                  <a:cubicBezTo>
                    <a:pt x="167" y="193"/>
                    <a:pt x="167" y="190"/>
                    <a:pt x="164" y="190"/>
                  </a:cubicBezTo>
                  <a:cubicBezTo>
                    <a:pt x="160" y="190"/>
                    <a:pt x="160" y="193"/>
                    <a:pt x="160" y="195"/>
                  </a:cubicBezTo>
                  <a:cubicBezTo>
                    <a:pt x="159" y="201"/>
                    <a:pt x="155" y="210"/>
                    <a:pt x="152" y="214"/>
                  </a:cubicBezTo>
                  <a:cubicBezTo>
                    <a:pt x="144" y="222"/>
                    <a:pt x="133" y="222"/>
                    <a:pt x="115" y="222"/>
                  </a:cubicBezTo>
                  <a:cubicBezTo>
                    <a:pt x="90" y="222"/>
                    <a:pt x="83" y="220"/>
                    <a:pt x="78" y="216"/>
                  </a:cubicBezTo>
                  <a:cubicBezTo>
                    <a:pt x="71" y="210"/>
                    <a:pt x="71" y="188"/>
                    <a:pt x="71" y="148"/>
                  </a:cubicBezTo>
                  <a:cubicBezTo>
                    <a:pt x="71" y="93"/>
                    <a:pt x="71" y="93"/>
                    <a:pt x="71" y="93"/>
                  </a:cubicBezTo>
                  <a:cubicBezTo>
                    <a:pt x="71" y="45"/>
                    <a:pt x="71" y="36"/>
                    <a:pt x="72" y="26"/>
                  </a:cubicBezTo>
                  <a:cubicBezTo>
                    <a:pt x="73" y="14"/>
                    <a:pt x="75" y="10"/>
                    <a:pt x="83" y="9"/>
                  </a:cubicBezTo>
                  <a:cubicBezTo>
                    <a:pt x="95" y="8"/>
                    <a:pt x="95" y="8"/>
                    <a:pt x="95" y="8"/>
                  </a:cubicBezTo>
                  <a:cubicBezTo>
                    <a:pt x="99" y="8"/>
                    <a:pt x="102" y="7"/>
                    <a:pt x="102" y="4"/>
                  </a:cubicBezTo>
                  <a:cubicBezTo>
                    <a:pt x="102" y="1"/>
                    <a:pt x="98" y="0"/>
                    <a:pt x="94" y="0"/>
                  </a:cubicBezTo>
                  <a:lnTo>
                    <a:pt x="68"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02" name="Freeform 25">
              <a:extLst>
                <a:ext uri="{FF2B5EF4-FFF2-40B4-BE49-F238E27FC236}">
                  <a16:creationId xmlns:a16="http://schemas.microsoft.com/office/drawing/2014/main" id="{45C184A9-C9A7-4BE9-B8AA-670D53F495D7}"/>
                </a:ext>
              </a:extLst>
            </p:cNvPr>
            <p:cNvSpPr>
              <a:spLocks noEditPoints="1"/>
            </p:cNvSpPr>
            <p:nvPr userDrawn="1"/>
          </p:nvSpPr>
          <p:spPr bwMode="auto">
            <a:xfrm>
              <a:off x="3589" y="2740"/>
              <a:ext cx="124" cy="164"/>
            </a:xfrm>
            <a:custGeom>
              <a:avLst/>
              <a:gdLst>
                <a:gd name="T0" fmla="*/ 82 w 183"/>
                <a:gd name="T1" fmla="*/ 222 h 241"/>
                <a:gd name="T2" fmla="*/ 72 w 183"/>
                <a:gd name="T3" fmla="*/ 192 h 241"/>
                <a:gd name="T4" fmla="*/ 72 w 183"/>
                <a:gd name="T5" fmla="*/ 118 h 241"/>
                <a:gd name="T6" fmla="*/ 73 w 183"/>
                <a:gd name="T7" fmla="*/ 116 h 241"/>
                <a:gd name="T8" fmla="*/ 86 w 183"/>
                <a:gd name="T9" fmla="*/ 117 h 241"/>
                <a:gd name="T10" fmla="*/ 112 w 183"/>
                <a:gd name="T11" fmla="*/ 124 h 241"/>
                <a:gd name="T12" fmla="*/ 112 w 183"/>
                <a:gd name="T13" fmla="*/ 124 h 241"/>
                <a:gd name="T14" fmla="*/ 142 w 183"/>
                <a:gd name="T15" fmla="*/ 186 h 241"/>
                <a:gd name="T16" fmla="*/ 105 w 183"/>
                <a:gd name="T17" fmla="*/ 226 h 241"/>
                <a:gd name="T18" fmla="*/ 82 w 183"/>
                <a:gd name="T19" fmla="*/ 222 h 241"/>
                <a:gd name="T20" fmla="*/ 84 w 183"/>
                <a:gd name="T21" fmla="*/ 15 h 241"/>
                <a:gd name="T22" fmla="*/ 123 w 183"/>
                <a:gd name="T23" fmla="*/ 63 h 241"/>
                <a:gd name="T24" fmla="*/ 110 w 183"/>
                <a:gd name="T25" fmla="*/ 96 h 241"/>
                <a:gd name="T26" fmla="*/ 88 w 183"/>
                <a:gd name="T27" fmla="*/ 102 h 241"/>
                <a:gd name="T28" fmla="*/ 73 w 183"/>
                <a:gd name="T29" fmla="*/ 101 h 241"/>
                <a:gd name="T30" fmla="*/ 72 w 183"/>
                <a:gd name="T31" fmla="*/ 98 h 241"/>
                <a:gd name="T32" fmla="*/ 72 w 183"/>
                <a:gd name="T33" fmla="*/ 20 h 241"/>
                <a:gd name="T34" fmla="*/ 74 w 183"/>
                <a:gd name="T35" fmla="*/ 16 h 241"/>
                <a:gd name="T36" fmla="*/ 84 w 183"/>
                <a:gd name="T37" fmla="*/ 15 h 241"/>
                <a:gd name="T38" fmla="*/ 74 w 183"/>
                <a:gd name="T39" fmla="*/ 1 h 241"/>
                <a:gd name="T40" fmla="*/ 51 w 183"/>
                <a:gd name="T41" fmla="*/ 1 h 241"/>
                <a:gd name="T42" fmla="*/ 39 w 183"/>
                <a:gd name="T43" fmla="*/ 1 h 241"/>
                <a:gd name="T44" fmla="*/ 8 w 183"/>
                <a:gd name="T45" fmla="*/ 0 h 241"/>
                <a:gd name="T46" fmla="*/ 0 w 183"/>
                <a:gd name="T47" fmla="*/ 4 h 241"/>
                <a:gd name="T48" fmla="*/ 6 w 183"/>
                <a:gd name="T49" fmla="*/ 8 h 241"/>
                <a:gd name="T50" fmla="*/ 19 w 183"/>
                <a:gd name="T51" fmla="*/ 9 h 241"/>
                <a:gd name="T52" fmla="*/ 32 w 183"/>
                <a:gd name="T53" fmla="*/ 26 h 241"/>
                <a:gd name="T54" fmla="*/ 32 w 183"/>
                <a:gd name="T55" fmla="*/ 93 h 241"/>
                <a:gd name="T56" fmla="*/ 32 w 183"/>
                <a:gd name="T57" fmla="*/ 148 h 241"/>
                <a:gd name="T58" fmla="*/ 31 w 183"/>
                <a:gd name="T59" fmla="*/ 215 h 241"/>
                <a:gd name="T60" fmla="*/ 22 w 183"/>
                <a:gd name="T61" fmla="*/ 232 h 241"/>
                <a:gd name="T62" fmla="*/ 11 w 183"/>
                <a:gd name="T63" fmla="*/ 233 h 241"/>
                <a:gd name="T64" fmla="*/ 5 w 183"/>
                <a:gd name="T65" fmla="*/ 237 h 241"/>
                <a:gd name="T66" fmla="*/ 12 w 183"/>
                <a:gd name="T67" fmla="*/ 241 h 241"/>
                <a:gd name="T68" fmla="*/ 34 w 183"/>
                <a:gd name="T69" fmla="*/ 240 h 241"/>
                <a:gd name="T70" fmla="*/ 52 w 183"/>
                <a:gd name="T71" fmla="*/ 240 h 241"/>
                <a:gd name="T72" fmla="*/ 76 w 183"/>
                <a:gd name="T73" fmla="*/ 241 h 241"/>
                <a:gd name="T74" fmla="*/ 88 w 183"/>
                <a:gd name="T75" fmla="*/ 241 h 241"/>
                <a:gd name="T76" fmla="*/ 98 w 183"/>
                <a:gd name="T77" fmla="*/ 241 h 241"/>
                <a:gd name="T78" fmla="*/ 183 w 183"/>
                <a:gd name="T79" fmla="*/ 172 h 241"/>
                <a:gd name="T80" fmla="*/ 126 w 183"/>
                <a:gd name="T81" fmla="*/ 103 h 241"/>
                <a:gd name="T82" fmla="*/ 157 w 183"/>
                <a:gd name="T83" fmla="*/ 49 h 241"/>
                <a:gd name="T84" fmla="*/ 89 w 183"/>
                <a:gd name="T85" fmla="*/ 0 h 241"/>
                <a:gd name="T86" fmla="*/ 74 w 183"/>
                <a:gd name="T87" fmla="*/ 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3" h="241">
                  <a:moveTo>
                    <a:pt x="82" y="222"/>
                  </a:moveTo>
                  <a:cubicBezTo>
                    <a:pt x="72" y="218"/>
                    <a:pt x="72" y="213"/>
                    <a:pt x="72" y="192"/>
                  </a:cubicBezTo>
                  <a:cubicBezTo>
                    <a:pt x="72" y="118"/>
                    <a:pt x="72" y="118"/>
                    <a:pt x="72" y="118"/>
                  </a:cubicBezTo>
                  <a:cubicBezTo>
                    <a:pt x="72" y="116"/>
                    <a:pt x="72" y="116"/>
                    <a:pt x="73" y="116"/>
                  </a:cubicBezTo>
                  <a:cubicBezTo>
                    <a:pt x="86" y="117"/>
                    <a:pt x="86" y="117"/>
                    <a:pt x="86" y="117"/>
                  </a:cubicBezTo>
                  <a:cubicBezTo>
                    <a:pt x="98" y="117"/>
                    <a:pt x="105" y="119"/>
                    <a:pt x="112" y="124"/>
                  </a:cubicBezTo>
                  <a:cubicBezTo>
                    <a:pt x="112" y="124"/>
                    <a:pt x="112" y="124"/>
                    <a:pt x="112" y="124"/>
                  </a:cubicBezTo>
                  <a:cubicBezTo>
                    <a:pt x="139" y="143"/>
                    <a:pt x="142" y="174"/>
                    <a:pt x="142" y="186"/>
                  </a:cubicBezTo>
                  <a:cubicBezTo>
                    <a:pt x="142" y="224"/>
                    <a:pt x="111" y="226"/>
                    <a:pt x="105" y="226"/>
                  </a:cubicBezTo>
                  <a:cubicBezTo>
                    <a:pt x="98" y="226"/>
                    <a:pt x="91" y="225"/>
                    <a:pt x="82" y="222"/>
                  </a:cubicBezTo>
                  <a:moveTo>
                    <a:pt x="84" y="15"/>
                  </a:moveTo>
                  <a:cubicBezTo>
                    <a:pt x="112" y="15"/>
                    <a:pt x="123" y="44"/>
                    <a:pt x="123" y="63"/>
                  </a:cubicBezTo>
                  <a:cubicBezTo>
                    <a:pt x="123" y="78"/>
                    <a:pt x="118" y="89"/>
                    <a:pt x="110" y="96"/>
                  </a:cubicBezTo>
                  <a:cubicBezTo>
                    <a:pt x="105" y="101"/>
                    <a:pt x="97" y="102"/>
                    <a:pt x="88" y="102"/>
                  </a:cubicBezTo>
                  <a:cubicBezTo>
                    <a:pt x="73" y="101"/>
                    <a:pt x="73" y="101"/>
                    <a:pt x="73" y="101"/>
                  </a:cubicBezTo>
                  <a:cubicBezTo>
                    <a:pt x="72" y="101"/>
                    <a:pt x="72" y="100"/>
                    <a:pt x="72" y="98"/>
                  </a:cubicBezTo>
                  <a:cubicBezTo>
                    <a:pt x="72" y="20"/>
                    <a:pt x="72" y="20"/>
                    <a:pt x="72" y="20"/>
                  </a:cubicBezTo>
                  <a:cubicBezTo>
                    <a:pt x="72" y="17"/>
                    <a:pt x="72" y="16"/>
                    <a:pt x="74" y="16"/>
                  </a:cubicBezTo>
                  <a:cubicBezTo>
                    <a:pt x="74" y="16"/>
                    <a:pt x="84" y="15"/>
                    <a:pt x="84" y="15"/>
                  </a:cubicBezTo>
                  <a:moveTo>
                    <a:pt x="74" y="1"/>
                  </a:moveTo>
                  <a:cubicBezTo>
                    <a:pt x="51" y="1"/>
                    <a:pt x="51" y="1"/>
                    <a:pt x="51" y="1"/>
                  </a:cubicBezTo>
                  <a:cubicBezTo>
                    <a:pt x="39" y="1"/>
                    <a:pt x="39" y="1"/>
                    <a:pt x="39" y="1"/>
                  </a:cubicBezTo>
                  <a:cubicBezTo>
                    <a:pt x="8" y="0"/>
                    <a:pt x="8" y="0"/>
                    <a:pt x="8" y="0"/>
                  </a:cubicBezTo>
                  <a:cubicBezTo>
                    <a:pt x="4" y="0"/>
                    <a:pt x="0" y="1"/>
                    <a:pt x="0" y="4"/>
                  </a:cubicBezTo>
                  <a:cubicBezTo>
                    <a:pt x="0" y="8"/>
                    <a:pt x="4" y="8"/>
                    <a:pt x="6" y="8"/>
                  </a:cubicBezTo>
                  <a:cubicBezTo>
                    <a:pt x="19" y="9"/>
                    <a:pt x="19" y="9"/>
                    <a:pt x="19" y="9"/>
                  </a:cubicBezTo>
                  <a:cubicBezTo>
                    <a:pt x="29" y="11"/>
                    <a:pt x="31" y="16"/>
                    <a:pt x="32" y="26"/>
                  </a:cubicBezTo>
                  <a:cubicBezTo>
                    <a:pt x="32" y="36"/>
                    <a:pt x="32" y="45"/>
                    <a:pt x="32" y="93"/>
                  </a:cubicBezTo>
                  <a:cubicBezTo>
                    <a:pt x="32" y="148"/>
                    <a:pt x="32" y="148"/>
                    <a:pt x="32" y="148"/>
                  </a:cubicBezTo>
                  <a:cubicBezTo>
                    <a:pt x="32" y="177"/>
                    <a:pt x="32" y="202"/>
                    <a:pt x="31" y="215"/>
                  </a:cubicBezTo>
                  <a:cubicBezTo>
                    <a:pt x="29" y="224"/>
                    <a:pt x="28" y="231"/>
                    <a:pt x="22" y="232"/>
                  </a:cubicBezTo>
                  <a:cubicBezTo>
                    <a:pt x="22" y="232"/>
                    <a:pt x="11" y="233"/>
                    <a:pt x="11" y="233"/>
                  </a:cubicBezTo>
                  <a:cubicBezTo>
                    <a:pt x="8" y="233"/>
                    <a:pt x="5" y="234"/>
                    <a:pt x="5" y="237"/>
                  </a:cubicBezTo>
                  <a:cubicBezTo>
                    <a:pt x="5" y="241"/>
                    <a:pt x="10" y="241"/>
                    <a:pt x="12" y="241"/>
                  </a:cubicBezTo>
                  <a:cubicBezTo>
                    <a:pt x="34" y="240"/>
                    <a:pt x="34" y="240"/>
                    <a:pt x="34" y="240"/>
                  </a:cubicBezTo>
                  <a:cubicBezTo>
                    <a:pt x="34" y="240"/>
                    <a:pt x="52" y="240"/>
                    <a:pt x="52" y="240"/>
                  </a:cubicBezTo>
                  <a:cubicBezTo>
                    <a:pt x="76" y="241"/>
                    <a:pt x="76" y="241"/>
                    <a:pt x="76" y="241"/>
                  </a:cubicBezTo>
                  <a:cubicBezTo>
                    <a:pt x="76" y="241"/>
                    <a:pt x="88" y="241"/>
                    <a:pt x="88" y="241"/>
                  </a:cubicBezTo>
                  <a:cubicBezTo>
                    <a:pt x="98" y="241"/>
                    <a:pt x="98" y="241"/>
                    <a:pt x="98" y="241"/>
                  </a:cubicBezTo>
                  <a:cubicBezTo>
                    <a:pt x="156" y="241"/>
                    <a:pt x="183" y="206"/>
                    <a:pt x="183" y="172"/>
                  </a:cubicBezTo>
                  <a:cubicBezTo>
                    <a:pt x="183" y="136"/>
                    <a:pt x="154" y="113"/>
                    <a:pt x="126" y="103"/>
                  </a:cubicBezTo>
                  <a:cubicBezTo>
                    <a:pt x="145" y="88"/>
                    <a:pt x="157" y="73"/>
                    <a:pt x="157" y="49"/>
                  </a:cubicBezTo>
                  <a:cubicBezTo>
                    <a:pt x="157" y="37"/>
                    <a:pt x="152" y="0"/>
                    <a:pt x="89" y="0"/>
                  </a:cubicBezTo>
                  <a:lnTo>
                    <a:pt x="7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03" name="Freeform 26">
              <a:extLst>
                <a:ext uri="{FF2B5EF4-FFF2-40B4-BE49-F238E27FC236}">
                  <a16:creationId xmlns:a16="http://schemas.microsoft.com/office/drawing/2014/main" id="{639F1355-F9BF-4E35-ACCA-3CF569604CF8}"/>
                </a:ext>
              </a:extLst>
            </p:cNvPr>
            <p:cNvSpPr>
              <a:spLocks noEditPoints="1"/>
            </p:cNvSpPr>
            <p:nvPr userDrawn="1"/>
          </p:nvSpPr>
          <p:spPr bwMode="auto">
            <a:xfrm>
              <a:off x="3734" y="2738"/>
              <a:ext cx="176" cy="169"/>
            </a:xfrm>
            <a:custGeom>
              <a:avLst/>
              <a:gdLst>
                <a:gd name="T0" fmla="*/ 45 w 259"/>
                <a:gd name="T1" fmla="*/ 115 h 249"/>
                <a:gd name="T2" fmla="*/ 121 w 259"/>
                <a:gd name="T3" fmla="*/ 17 h 249"/>
                <a:gd name="T4" fmla="*/ 213 w 259"/>
                <a:gd name="T5" fmla="*/ 130 h 249"/>
                <a:gd name="T6" fmla="*/ 141 w 259"/>
                <a:gd name="T7" fmla="*/ 232 h 249"/>
                <a:gd name="T8" fmla="*/ 45 w 259"/>
                <a:gd name="T9" fmla="*/ 115 h 249"/>
                <a:gd name="T10" fmla="*/ 0 w 259"/>
                <a:gd name="T11" fmla="*/ 125 h 249"/>
                <a:gd name="T12" fmla="*/ 127 w 259"/>
                <a:gd name="T13" fmla="*/ 249 h 249"/>
                <a:gd name="T14" fmla="*/ 259 w 259"/>
                <a:gd name="T15" fmla="*/ 119 h 249"/>
                <a:gd name="T16" fmla="*/ 131 w 259"/>
                <a:gd name="T17" fmla="*/ 0 h 249"/>
                <a:gd name="T18" fmla="*/ 0 w 259"/>
                <a:gd name="T19" fmla="*/ 125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9" h="249">
                  <a:moveTo>
                    <a:pt x="45" y="115"/>
                  </a:moveTo>
                  <a:cubicBezTo>
                    <a:pt x="45" y="29"/>
                    <a:pt x="93" y="17"/>
                    <a:pt x="121" y="17"/>
                  </a:cubicBezTo>
                  <a:cubicBezTo>
                    <a:pt x="175" y="17"/>
                    <a:pt x="213" y="64"/>
                    <a:pt x="213" y="130"/>
                  </a:cubicBezTo>
                  <a:cubicBezTo>
                    <a:pt x="213" y="222"/>
                    <a:pt x="162" y="232"/>
                    <a:pt x="141" y="232"/>
                  </a:cubicBezTo>
                  <a:cubicBezTo>
                    <a:pt x="84" y="232"/>
                    <a:pt x="45" y="184"/>
                    <a:pt x="45" y="115"/>
                  </a:cubicBezTo>
                  <a:moveTo>
                    <a:pt x="0" y="125"/>
                  </a:moveTo>
                  <a:cubicBezTo>
                    <a:pt x="0" y="184"/>
                    <a:pt x="40" y="249"/>
                    <a:pt x="127" y="249"/>
                  </a:cubicBezTo>
                  <a:cubicBezTo>
                    <a:pt x="205" y="249"/>
                    <a:pt x="259" y="195"/>
                    <a:pt x="259" y="119"/>
                  </a:cubicBezTo>
                  <a:cubicBezTo>
                    <a:pt x="259" y="46"/>
                    <a:pt x="210" y="0"/>
                    <a:pt x="131" y="0"/>
                  </a:cubicBezTo>
                  <a:cubicBezTo>
                    <a:pt x="41" y="0"/>
                    <a:pt x="0" y="65"/>
                    <a:pt x="0" y="12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04" name="Freeform 27">
              <a:extLst>
                <a:ext uri="{FF2B5EF4-FFF2-40B4-BE49-F238E27FC236}">
                  <a16:creationId xmlns:a16="http://schemas.microsoft.com/office/drawing/2014/main" id="{0BB969C3-B2B2-4A95-9E0D-147BDC6AB6B7}"/>
                </a:ext>
              </a:extLst>
            </p:cNvPr>
            <p:cNvSpPr>
              <a:spLocks/>
            </p:cNvSpPr>
            <p:nvPr userDrawn="1"/>
          </p:nvSpPr>
          <p:spPr bwMode="auto">
            <a:xfrm>
              <a:off x="3925" y="2740"/>
              <a:ext cx="172" cy="167"/>
            </a:xfrm>
            <a:custGeom>
              <a:avLst/>
              <a:gdLst>
                <a:gd name="T0" fmla="*/ 220 w 254"/>
                <a:gd name="T1" fmla="*/ 1 h 245"/>
                <a:gd name="T2" fmla="*/ 211 w 254"/>
                <a:gd name="T3" fmla="*/ 1 h 245"/>
                <a:gd name="T4" fmla="*/ 174 w 254"/>
                <a:gd name="T5" fmla="*/ 0 h 245"/>
                <a:gd name="T6" fmla="*/ 167 w 254"/>
                <a:gd name="T7" fmla="*/ 4 h 245"/>
                <a:gd name="T8" fmla="*/ 173 w 254"/>
                <a:gd name="T9" fmla="*/ 8 h 245"/>
                <a:gd name="T10" fmla="*/ 184 w 254"/>
                <a:gd name="T11" fmla="*/ 9 h 245"/>
                <a:gd name="T12" fmla="*/ 197 w 254"/>
                <a:gd name="T13" fmla="*/ 26 h 245"/>
                <a:gd name="T14" fmla="*/ 198 w 254"/>
                <a:gd name="T15" fmla="*/ 93 h 245"/>
                <a:gd name="T16" fmla="*/ 198 w 254"/>
                <a:gd name="T17" fmla="*/ 132 h 245"/>
                <a:gd name="T18" fmla="*/ 180 w 254"/>
                <a:gd name="T19" fmla="*/ 210 h 245"/>
                <a:gd name="T20" fmla="*/ 137 w 254"/>
                <a:gd name="T21" fmla="*/ 227 h 245"/>
                <a:gd name="T22" fmla="*/ 98 w 254"/>
                <a:gd name="T23" fmla="*/ 214 h 245"/>
                <a:gd name="T24" fmla="*/ 74 w 254"/>
                <a:gd name="T25" fmla="*/ 137 h 245"/>
                <a:gd name="T26" fmla="*/ 74 w 254"/>
                <a:gd name="T27" fmla="*/ 93 h 245"/>
                <a:gd name="T28" fmla="*/ 74 w 254"/>
                <a:gd name="T29" fmla="*/ 26 h 245"/>
                <a:gd name="T30" fmla="*/ 85 w 254"/>
                <a:gd name="T31" fmla="*/ 9 h 245"/>
                <a:gd name="T32" fmla="*/ 94 w 254"/>
                <a:gd name="T33" fmla="*/ 8 h 245"/>
                <a:gd name="T34" fmla="*/ 100 w 254"/>
                <a:gd name="T35" fmla="*/ 4 h 245"/>
                <a:gd name="T36" fmla="*/ 92 w 254"/>
                <a:gd name="T37" fmla="*/ 0 h 245"/>
                <a:gd name="T38" fmla="*/ 69 w 254"/>
                <a:gd name="T39" fmla="*/ 1 h 245"/>
                <a:gd name="T40" fmla="*/ 54 w 254"/>
                <a:gd name="T41" fmla="*/ 1 h 245"/>
                <a:gd name="T42" fmla="*/ 37 w 254"/>
                <a:gd name="T43" fmla="*/ 1 h 245"/>
                <a:gd name="T44" fmla="*/ 8 w 254"/>
                <a:gd name="T45" fmla="*/ 0 h 245"/>
                <a:gd name="T46" fmla="*/ 0 w 254"/>
                <a:gd name="T47" fmla="*/ 4 h 245"/>
                <a:gd name="T48" fmla="*/ 6 w 254"/>
                <a:gd name="T49" fmla="*/ 8 h 245"/>
                <a:gd name="T50" fmla="*/ 18 w 254"/>
                <a:gd name="T51" fmla="*/ 9 h 245"/>
                <a:gd name="T52" fmla="*/ 31 w 254"/>
                <a:gd name="T53" fmla="*/ 26 h 245"/>
                <a:gd name="T54" fmla="*/ 32 w 254"/>
                <a:gd name="T55" fmla="*/ 93 h 245"/>
                <a:gd name="T56" fmla="*/ 32 w 254"/>
                <a:gd name="T57" fmla="*/ 139 h 245"/>
                <a:gd name="T58" fmla="*/ 60 w 254"/>
                <a:gd name="T59" fmla="*/ 223 h 245"/>
                <a:gd name="T60" fmla="*/ 131 w 254"/>
                <a:gd name="T61" fmla="*/ 245 h 245"/>
                <a:gd name="T62" fmla="*/ 197 w 254"/>
                <a:gd name="T63" fmla="*/ 222 h 245"/>
                <a:gd name="T64" fmla="*/ 227 w 254"/>
                <a:gd name="T65" fmla="*/ 126 h 245"/>
                <a:gd name="T66" fmla="*/ 227 w 254"/>
                <a:gd name="T67" fmla="*/ 93 h 245"/>
                <a:gd name="T68" fmla="*/ 228 w 254"/>
                <a:gd name="T69" fmla="*/ 26 h 245"/>
                <a:gd name="T70" fmla="*/ 239 w 254"/>
                <a:gd name="T71" fmla="*/ 9 h 245"/>
                <a:gd name="T72" fmla="*/ 248 w 254"/>
                <a:gd name="T73" fmla="*/ 8 h 245"/>
                <a:gd name="T74" fmla="*/ 254 w 254"/>
                <a:gd name="T75" fmla="*/ 4 h 245"/>
                <a:gd name="T76" fmla="*/ 247 w 254"/>
                <a:gd name="T77" fmla="*/ 0 h 245"/>
                <a:gd name="T78" fmla="*/ 220 w 254"/>
                <a:gd name="T79" fmla="*/ 1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4" h="245">
                  <a:moveTo>
                    <a:pt x="220" y="1"/>
                  </a:moveTo>
                  <a:cubicBezTo>
                    <a:pt x="211" y="1"/>
                    <a:pt x="211" y="1"/>
                    <a:pt x="211" y="1"/>
                  </a:cubicBezTo>
                  <a:cubicBezTo>
                    <a:pt x="210" y="1"/>
                    <a:pt x="174" y="0"/>
                    <a:pt x="174" y="0"/>
                  </a:cubicBezTo>
                  <a:cubicBezTo>
                    <a:pt x="171" y="0"/>
                    <a:pt x="167" y="1"/>
                    <a:pt x="167" y="4"/>
                  </a:cubicBezTo>
                  <a:cubicBezTo>
                    <a:pt x="167" y="8"/>
                    <a:pt x="171" y="8"/>
                    <a:pt x="173" y="8"/>
                  </a:cubicBezTo>
                  <a:cubicBezTo>
                    <a:pt x="184" y="9"/>
                    <a:pt x="184" y="9"/>
                    <a:pt x="184" y="9"/>
                  </a:cubicBezTo>
                  <a:cubicBezTo>
                    <a:pt x="195" y="11"/>
                    <a:pt x="197" y="16"/>
                    <a:pt x="197" y="26"/>
                  </a:cubicBezTo>
                  <a:cubicBezTo>
                    <a:pt x="198" y="36"/>
                    <a:pt x="198" y="45"/>
                    <a:pt x="198" y="93"/>
                  </a:cubicBezTo>
                  <a:cubicBezTo>
                    <a:pt x="198" y="132"/>
                    <a:pt x="198" y="132"/>
                    <a:pt x="198" y="132"/>
                  </a:cubicBezTo>
                  <a:cubicBezTo>
                    <a:pt x="198" y="166"/>
                    <a:pt x="197" y="193"/>
                    <a:pt x="180" y="210"/>
                  </a:cubicBezTo>
                  <a:cubicBezTo>
                    <a:pt x="165" y="225"/>
                    <a:pt x="145" y="227"/>
                    <a:pt x="137" y="227"/>
                  </a:cubicBezTo>
                  <a:cubicBezTo>
                    <a:pt x="126" y="227"/>
                    <a:pt x="112" y="225"/>
                    <a:pt x="98" y="214"/>
                  </a:cubicBezTo>
                  <a:cubicBezTo>
                    <a:pt x="85" y="204"/>
                    <a:pt x="74" y="187"/>
                    <a:pt x="74" y="137"/>
                  </a:cubicBezTo>
                  <a:cubicBezTo>
                    <a:pt x="74" y="93"/>
                    <a:pt x="74" y="93"/>
                    <a:pt x="74" y="93"/>
                  </a:cubicBezTo>
                  <a:cubicBezTo>
                    <a:pt x="74" y="45"/>
                    <a:pt x="74" y="36"/>
                    <a:pt x="74" y="26"/>
                  </a:cubicBezTo>
                  <a:cubicBezTo>
                    <a:pt x="75" y="14"/>
                    <a:pt x="78" y="10"/>
                    <a:pt x="85" y="9"/>
                  </a:cubicBezTo>
                  <a:cubicBezTo>
                    <a:pt x="94" y="8"/>
                    <a:pt x="94" y="8"/>
                    <a:pt x="94" y="8"/>
                  </a:cubicBezTo>
                  <a:cubicBezTo>
                    <a:pt x="96" y="8"/>
                    <a:pt x="100" y="8"/>
                    <a:pt x="100" y="4"/>
                  </a:cubicBezTo>
                  <a:cubicBezTo>
                    <a:pt x="100" y="1"/>
                    <a:pt x="96" y="0"/>
                    <a:pt x="92" y="0"/>
                  </a:cubicBezTo>
                  <a:cubicBezTo>
                    <a:pt x="69" y="1"/>
                    <a:pt x="69" y="1"/>
                    <a:pt x="69" y="1"/>
                  </a:cubicBezTo>
                  <a:cubicBezTo>
                    <a:pt x="54" y="1"/>
                    <a:pt x="54" y="1"/>
                    <a:pt x="54" y="1"/>
                  </a:cubicBezTo>
                  <a:cubicBezTo>
                    <a:pt x="37" y="1"/>
                    <a:pt x="37" y="1"/>
                    <a:pt x="37" y="1"/>
                  </a:cubicBezTo>
                  <a:cubicBezTo>
                    <a:pt x="8" y="0"/>
                    <a:pt x="8" y="0"/>
                    <a:pt x="8" y="0"/>
                  </a:cubicBezTo>
                  <a:cubicBezTo>
                    <a:pt x="4" y="0"/>
                    <a:pt x="0" y="1"/>
                    <a:pt x="0" y="4"/>
                  </a:cubicBezTo>
                  <a:cubicBezTo>
                    <a:pt x="0" y="8"/>
                    <a:pt x="4" y="8"/>
                    <a:pt x="6" y="8"/>
                  </a:cubicBezTo>
                  <a:cubicBezTo>
                    <a:pt x="18" y="9"/>
                    <a:pt x="18" y="9"/>
                    <a:pt x="18" y="9"/>
                  </a:cubicBezTo>
                  <a:cubicBezTo>
                    <a:pt x="28" y="11"/>
                    <a:pt x="31" y="16"/>
                    <a:pt x="31" y="26"/>
                  </a:cubicBezTo>
                  <a:cubicBezTo>
                    <a:pt x="32" y="36"/>
                    <a:pt x="32" y="45"/>
                    <a:pt x="32" y="93"/>
                  </a:cubicBezTo>
                  <a:cubicBezTo>
                    <a:pt x="32" y="139"/>
                    <a:pt x="32" y="139"/>
                    <a:pt x="32" y="139"/>
                  </a:cubicBezTo>
                  <a:cubicBezTo>
                    <a:pt x="32" y="179"/>
                    <a:pt x="41" y="206"/>
                    <a:pt x="60" y="223"/>
                  </a:cubicBezTo>
                  <a:cubicBezTo>
                    <a:pt x="84" y="245"/>
                    <a:pt x="117" y="245"/>
                    <a:pt x="131" y="245"/>
                  </a:cubicBezTo>
                  <a:cubicBezTo>
                    <a:pt x="149" y="245"/>
                    <a:pt x="173" y="242"/>
                    <a:pt x="197" y="222"/>
                  </a:cubicBezTo>
                  <a:cubicBezTo>
                    <a:pt x="223" y="199"/>
                    <a:pt x="227" y="163"/>
                    <a:pt x="227" y="126"/>
                  </a:cubicBezTo>
                  <a:cubicBezTo>
                    <a:pt x="227" y="93"/>
                    <a:pt x="227" y="93"/>
                    <a:pt x="227" y="93"/>
                  </a:cubicBezTo>
                  <a:cubicBezTo>
                    <a:pt x="227" y="45"/>
                    <a:pt x="227" y="36"/>
                    <a:pt x="228" y="26"/>
                  </a:cubicBezTo>
                  <a:cubicBezTo>
                    <a:pt x="228" y="14"/>
                    <a:pt x="231" y="10"/>
                    <a:pt x="239" y="9"/>
                  </a:cubicBezTo>
                  <a:cubicBezTo>
                    <a:pt x="239" y="9"/>
                    <a:pt x="248" y="8"/>
                    <a:pt x="248" y="8"/>
                  </a:cubicBezTo>
                  <a:cubicBezTo>
                    <a:pt x="251" y="8"/>
                    <a:pt x="254" y="7"/>
                    <a:pt x="254" y="4"/>
                  </a:cubicBezTo>
                  <a:cubicBezTo>
                    <a:pt x="254" y="1"/>
                    <a:pt x="250" y="0"/>
                    <a:pt x="247" y="0"/>
                  </a:cubicBezTo>
                  <a:lnTo>
                    <a:pt x="22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05" name="Freeform 28">
              <a:extLst>
                <a:ext uri="{FF2B5EF4-FFF2-40B4-BE49-F238E27FC236}">
                  <a16:creationId xmlns:a16="http://schemas.microsoft.com/office/drawing/2014/main" id="{57AB5BEA-00D2-4949-A82F-228D2DF5D690}"/>
                </a:ext>
              </a:extLst>
            </p:cNvPr>
            <p:cNvSpPr>
              <a:spLocks noEditPoints="1"/>
            </p:cNvSpPr>
            <p:nvPr userDrawn="1"/>
          </p:nvSpPr>
          <p:spPr bwMode="auto">
            <a:xfrm>
              <a:off x="4116" y="2740"/>
              <a:ext cx="170" cy="164"/>
            </a:xfrm>
            <a:custGeom>
              <a:avLst/>
              <a:gdLst>
                <a:gd name="T0" fmla="*/ 73 w 251"/>
                <a:gd name="T1" fmla="*/ 123 h 241"/>
                <a:gd name="T2" fmla="*/ 71 w 251"/>
                <a:gd name="T3" fmla="*/ 118 h 241"/>
                <a:gd name="T4" fmla="*/ 71 w 251"/>
                <a:gd name="T5" fmla="*/ 22 h 241"/>
                <a:gd name="T6" fmla="*/ 73 w 251"/>
                <a:gd name="T7" fmla="*/ 18 h 241"/>
                <a:gd name="T8" fmla="*/ 90 w 251"/>
                <a:gd name="T9" fmla="*/ 17 h 241"/>
                <a:gd name="T10" fmla="*/ 137 w 251"/>
                <a:gd name="T11" fmla="*/ 74 h 241"/>
                <a:gd name="T12" fmla="*/ 119 w 251"/>
                <a:gd name="T13" fmla="*/ 120 h 241"/>
                <a:gd name="T14" fmla="*/ 97 w 251"/>
                <a:gd name="T15" fmla="*/ 126 h 241"/>
                <a:gd name="T16" fmla="*/ 73 w 251"/>
                <a:gd name="T17" fmla="*/ 123 h 241"/>
                <a:gd name="T18" fmla="*/ 74 w 251"/>
                <a:gd name="T19" fmla="*/ 1 h 241"/>
                <a:gd name="T20" fmla="*/ 51 w 251"/>
                <a:gd name="T21" fmla="*/ 1 h 241"/>
                <a:gd name="T22" fmla="*/ 38 w 251"/>
                <a:gd name="T23" fmla="*/ 1 h 241"/>
                <a:gd name="T24" fmla="*/ 8 w 251"/>
                <a:gd name="T25" fmla="*/ 0 h 241"/>
                <a:gd name="T26" fmla="*/ 0 w 251"/>
                <a:gd name="T27" fmla="*/ 4 h 241"/>
                <a:gd name="T28" fmla="*/ 6 w 251"/>
                <a:gd name="T29" fmla="*/ 8 h 241"/>
                <a:gd name="T30" fmla="*/ 18 w 251"/>
                <a:gd name="T31" fmla="*/ 9 h 241"/>
                <a:gd name="T32" fmla="*/ 31 w 251"/>
                <a:gd name="T33" fmla="*/ 26 h 241"/>
                <a:gd name="T34" fmla="*/ 32 w 251"/>
                <a:gd name="T35" fmla="*/ 93 h 241"/>
                <a:gd name="T36" fmla="*/ 32 w 251"/>
                <a:gd name="T37" fmla="*/ 148 h 241"/>
                <a:gd name="T38" fmla="*/ 30 w 251"/>
                <a:gd name="T39" fmla="*/ 215 h 241"/>
                <a:gd name="T40" fmla="*/ 22 w 251"/>
                <a:gd name="T41" fmla="*/ 232 h 241"/>
                <a:gd name="T42" fmla="*/ 11 w 251"/>
                <a:gd name="T43" fmla="*/ 233 h 241"/>
                <a:gd name="T44" fmla="*/ 5 w 251"/>
                <a:gd name="T45" fmla="*/ 237 h 241"/>
                <a:gd name="T46" fmla="*/ 12 w 251"/>
                <a:gd name="T47" fmla="*/ 241 h 241"/>
                <a:gd name="T48" fmla="*/ 38 w 251"/>
                <a:gd name="T49" fmla="*/ 240 h 241"/>
                <a:gd name="T50" fmla="*/ 50 w 251"/>
                <a:gd name="T51" fmla="*/ 240 h 241"/>
                <a:gd name="T52" fmla="*/ 61 w 251"/>
                <a:gd name="T53" fmla="*/ 240 h 241"/>
                <a:gd name="T54" fmla="*/ 97 w 251"/>
                <a:gd name="T55" fmla="*/ 241 h 241"/>
                <a:gd name="T56" fmla="*/ 104 w 251"/>
                <a:gd name="T57" fmla="*/ 237 h 241"/>
                <a:gd name="T58" fmla="*/ 99 w 251"/>
                <a:gd name="T59" fmla="*/ 233 h 241"/>
                <a:gd name="T60" fmla="*/ 84 w 251"/>
                <a:gd name="T61" fmla="*/ 232 h 241"/>
                <a:gd name="T62" fmla="*/ 72 w 251"/>
                <a:gd name="T63" fmla="*/ 215 h 241"/>
                <a:gd name="T64" fmla="*/ 71 w 251"/>
                <a:gd name="T65" fmla="*/ 148 h 241"/>
                <a:gd name="T66" fmla="*/ 71 w 251"/>
                <a:gd name="T67" fmla="*/ 143 h 241"/>
                <a:gd name="T68" fmla="*/ 73 w 251"/>
                <a:gd name="T69" fmla="*/ 142 h 241"/>
                <a:gd name="T70" fmla="*/ 100 w 251"/>
                <a:gd name="T71" fmla="*/ 142 h 241"/>
                <a:gd name="T72" fmla="*/ 105 w 251"/>
                <a:gd name="T73" fmla="*/ 144 h 241"/>
                <a:gd name="T74" fmla="*/ 120 w 251"/>
                <a:gd name="T75" fmla="*/ 165 h 241"/>
                <a:gd name="T76" fmla="*/ 136 w 251"/>
                <a:gd name="T77" fmla="*/ 188 h 241"/>
                <a:gd name="T78" fmla="*/ 180 w 251"/>
                <a:gd name="T79" fmla="*/ 234 h 241"/>
                <a:gd name="T80" fmla="*/ 214 w 251"/>
                <a:gd name="T81" fmla="*/ 241 h 241"/>
                <a:gd name="T82" fmla="*/ 244 w 251"/>
                <a:gd name="T83" fmla="*/ 241 h 241"/>
                <a:gd name="T84" fmla="*/ 251 w 251"/>
                <a:gd name="T85" fmla="*/ 237 h 241"/>
                <a:gd name="T86" fmla="*/ 246 w 251"/>
                <a:gd name="T87" fmla="*/ 233 h 241"/>
                <a:gd name="T88" fmla="*/ 237 w 251"/>
                <a:gd name="T89" fmla="*/ 232 h 241"/>
                <a:gd name="T90" fmla="*/ 202 w 251"/>
                <a:gd name="T91" fmla="*/ 211 h 241"/>
                <a:gd name="T92" fmla="*/ 145 w 251"/>
                <a:gd name="T93" fmla="*/ 142 h 241"/>
                <a:gd name="T94" fmla="*/ 134 w 251"/>
                <a:gd name="T95" fmla="*/ 129 h 241"/>
                <a:gd name="T96" fmla="*/ 176 w 251"/>
                <a:gd name="T97" fmla="*/ 58 h 241"/>
                <a:gd name="T98" fmla="*/ 154 w 251"/>
                <a:gd name="T99" fmla="*/ 14 h 241"/>
                <a:gd name="T100" fmla="*/ 96 w 251"/>
                <a:gd name="T101" fmla="*/ 0 h 241"/>
                <a:gd name="T102" fmla="*/ 74 w 251"/>
                <a:gd name="T103" fmla="*/ 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1" h="241">
                  <a:moveTo>
                    <a:pt x="73" y="123"/>
                  </a:moveTo>
                  <a:cubicBezTo>
                    <a:pt x="71" y="122"/>
                    <a:pt x="71" y="121"/>
                    <a:pt x="71" y="118"/>
                  </a:cubicBezTo>
                  <a:cubicBezTo>
                    <a:pt x="71" y="22"/>
                    <a:pt x="71" y="22"/>
                    <a:pt x="71" y="22"/>
                  </a:cubicBezTo>
                  <a:cubicBezTo>
                    <a:pt x="71" y="19"/>
                    <a:pt x="71" y="19"/>
                    <a:pt x="73" y="18"/>
                  </a:cubicBezTo>
                  <a:cubicBezTo>
                    <a:pt x="76" y="17"/>
                    <a:pt x="81" y="17"/>
                    <a:pt x="90" y="17"/>
                  </a:cubicBezTo>
                  <a:cubicBezTo>
                    <a:pt x="107" y="17"/>
                    <a:pt x="137" y="29"/>
                    <a:pt x="137" y="74"/>
                  </a:cubicBezTo>
                  <a:cubicBezTo>
                    <a:pt x="137" y="103"/>
                    <a:pt x="126" y="115"/>
                    <a:pt x="119" y="120"/>
                  </a:cubicBezTo>
                  <a:cubicBezTo>
                    <a:pt x="113" y="124"/>
                    <a:pt x="109" y="126"/>
                    <a:pt x="97" y="126"/>
                  </a:cubicBezTo>
                  <a:cubicBezTo>
                    <a:pt x="88" y="126"/>
                    <a:pt x="79" y="125"/>
                    <a:pt x="73" y="123"/>
                  </a:cubicBezTo>
                  <a:moveTo>
                    <a:pt x="74" y="1"/>
                  </a:moveTo>
                  <a:cubicBezTo>
                    <a:pt x="51" y="1"/>
                    <a:pt x="51" y="1"/>
                    <a:pt x="51" y="1"/>
                  </a:cubicBezTo>
                  <a:cubicBezTo>
                    <a:pt x="38" y="1"/>
                    <a:pt x="38" y="1"/>
                    <a:pt x="38" y="1"/>
                  </a:cubicBezTo>
                  <a:cubicBezTo>
                    <a:pt x="8" y="0"/>
                    <a:pt x="8" y="0"/>
                    <a:pt x="8" y="0"/>
                  </a:cubicBezTo>
                  <a:cubicBezTo>
                    <a:pt x="4" y="0"/>
                    <a:pt x="0" y="1"/>
                    <a:pt x="0" y="4"/>
                  </a:cubicBezTo>
                  <a:cubicBezTo>
                    <a:pt x="0" y="8"/>
                    <a:pt x="4" y="8"/>
                    <a:pt x="6" y="8"/>
                  </a:cubicBezTo>
                  <a:cubicBezTo>
                    <a:pt x="18" y="9"/>
                    <a:pt x="18" y="9"/>
                    <a:pt x="18" y="9"/>
                  </a:cubicBezTo>
                  <a:cubicBezTo>
                    <a:pt x="29" y="11"/>
                    <a:pt x="31" y="16"/>
                    <a:pt x="31" y="26"/>
                  </a:cubicBezTo>
                  <a:cubicBezTo>
                    <a:pt x="32" y="36"/>
                    <a:pt x="32" y="45"/>
                    <a:pt x="32" y="93"/>
                  </a:cubicBezTo>
                  <a:cubicBezTo>
                    <a:pt x="32" y="148"/>
                    <a:pt x="32" y="148"/>
                    <a:pt x="32" y="148"/>
                  </a:cubicBezTo>
                  <a:cubicBezTo>
                    <a:pt x="32" y="177"/>
                    <a:pt x="32" y="202"/>
                    <a:pt x="30" y="215"/>
                  </a:cubicBezTo>
                  <a:cubicBezTo>
                    <a:pt x="29" y="224"/>
                    <a:pt x="28" y="231"/>
                    <a:pt x="22" y="232"/>
                  </a:cubicBezTo>
                  <a:cubicBezTo>
                    <a:pt x="11" y="233"/>
                    <a:pt x="11" y="233"/>
                    <a:pt x="11" y="233"/>
                  </a:cubicBezTo>
                  <a:cubicBezTo>
                    <a:pt x="8" y="233"/>
                    <a:pt x="5" y="234"/>
                    <a:pt x="5" y="237"/>
                  </a:cubicBezTo>
                  <a:cubicBezTo>
                    <a:pt x="5" y="241"/>
                    <a:pt x="10" y="241"/>
                    <a:pt x="12" y="241"/>
                  </a:cubicBezTo>
                  <a:cubicBezTo>
                    <a:pt x="38" y="240"/>
                    <a:pt x="38" y="240"/>
                    <a:pt x="38" y="240"/>
                  </a:cubicBezTo>
                  <a:cubicBezTo>
                    <a:pt x="50" y="240"/>
                    <a:pt x="50" y="240"/>
                    <a:pt x="50" y="240"/>
                  </a:cubicBezTo>
                  <a:cubicBezTo>
                    <a:pt x="61" y="240"/>
                    <a:pt x="61" y="240"/>
                    <a:pt x="61" y="240"/>
                  </a:cubicBezTo>
                  <a:cubicBezTo>
                    <a:pt x="97" y="241"/>
                    <a:pt x="97" y="241"/>
                    <a:pt x="97" y="241"/>
                  </a:cubicBezTo>
                  <a:cubicBezTo>
                    <a:pt x="99" y="241"/>
                    <a:pt x="104" y="241"/>
                    <a:pt x="104" y="237"/>
                  </a:cubicBezTo>
                  <a:cubicBezTo>
                    <a:pt x="104" y="236"/>
                    <a:pt x="103" y="233"/>
                    <a:pt x="99" y="233"/>
                  </a:cubicBezTo>
                  <a:cubicBezTo>
                    <a:pt x="84" y="232"/>
                    <a:pt x="84" y="232"/>
                    <a:pt x="84" y="232"/>
                  </a:cubicBezTo>
                  <a:cubicBezTo>
                    <a:pt x="76" y="231"/>
                    <a:pt x="73" y="225"/>
                    <a:pt x="72" y="215"/>
                  </a:cubicBezTo>
                  <a:cubicBezTo>
                    <a:pt x="71" y="202"/>
                    <a:pt x="71" y="177"/>
                    <a:pt x="71" y="148"/>
                  </a:cubicBezTo>
                  <a:cubicBezTo>
                    <a:pt x="71" y="143"/>
                    <a:pt x="71" y="143"/>
                    <a:pt x="71" y="143"/>
                  </a:cubicBezTo>
                  <a:cubicBezTo>
                    <a:pt x="71" y="142"/>
                    <a:pt x="71" y="142"/>
                    <a:pt x="73" y="142"/>
                  </a:cubicBezTo>
                  <a:cubicBezTo>
                    <a:pt x="100" y="142"/>
                    <a:pt x="100" y="142"/>
                    <a:pt x="100" y="142"/>
                  </a:cubicBezTo>
                  <a:cubicBezTo>
                    <a:pt x="102" y="142"/>
                    <a:pt x="104" y="143"/>
                    <a:pt x="105" y="144"/>
                  </a:cubicBezTo>
                  <a:cubicBezTo>
                    <a:pt x="105" y="144"/>
                    <a:pt x="120" y="165"/>
                    <a:pt x="120" y="165"/>
                  </a:cubicBezTo>
                  <a:cubicBezTo>
                    <a:pt x="136" y="188"/>
                    <a:pt x="136" y="188"/>
                    <a:pt x="136" y="188"/>
                  </a:cubicBezTo>
                  <a:cubicBezTo>
                    <a:pt x="155" y="213"/>
                    <a:pt x="166" y="227"/>
                    <a:pt x="180" y="234"/>
                  </a:cubicBezTo>
                  <a:cubicBezTo>
                    <a:pt x="188" y="239"/>
                    <a:pt x="197" y="241"/>
                    <a:pt x="214" y="241"/>
                  </a:cubicBezTo>
                  <a:cubicBezTo>
                    <a:pt x="244" y="241"/>
                    <a:pt x="244" y="241"/>
                    <a:pt x="244" y="241"/>
                  </a:cubicBezTo>
                  <a:cubicBezTo>
                    <a:pt x="246" y="241"/>
                    <a:pt x="251" y="241"/>
                    <a:pt x="251" y="237"/>
                  </a:cubicBezTo>
                  <a:cubicBezTo>
                    <a:pt x="251" y="236"/>
                    <a:pt x="250" y="233"/>
                    <a:pt x="246" y="233"/>
                  </a:cubicBezTo>
                  <a:cubicBezTo>
                    <a:pt x="237" y="232"/>
                    <a:pt x="237" y="232"/>
                    <a:pt x="237" y="232"/>
                  </a:cubicBezTo>
                  <a:cubicBezTo>
                    <a:pt x="232" y="231"/>
                    <a:pt x="220" y="229"/>
                    <a:pt x="202" y="211"/>
                  </a:cubicBezTo>
                  <a:cubicBezTo>
                    <a:pt x="186" y="194"/>
                    <a:pt x="168" y="171"/>
                    <a:pt x="145" y="142"/>
                  </a:cubicBezTo>
                  <a:cubicBezTo>
                    <a:pt x="145" y="142"/>
                    <a:pt x="135" y="130"/>
                    <a:pt x="134" y="129"/>
                  </a:cubicBezTo>
                  <a:cubicBezTo>
                    <a:pt x="163" y="105"/>
                    <a:pt x="176" y="84"/>
                    <a:pt x="176" y="58"/>
                  </a:cubicBezTo>
                  <a:cubicBezTo>
                    <a:pt x="176" y="35"/>
                    <a:pt x="162" y="19"/>
                    <a:pt x="154" y="14"/>
                  </a:cubicBezTo>
                  <a:cubicBezTo>
                    <a:pt x="136" y="2"/>
                    <a:pt x="115" y="0"/>
                    <a:pt x="96" y="0"/>
                  </a:cubicBezTo>
                  <a:lnTo>
                    <a:pt x="7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06" name="Freeform 29">
              <a:extLst>
                <a:ext uri="{FF2B5EF4-FFF2-40B4-BE49-F238E27FC236}">
                  <a16:creationId xmlns:a16="http://schemas.microsoft.com/office/drawing/2014/main" id="{55839B15-6AD5-4624-97BA-D5F76E026A8D}"/>
                </a:ext>
              </a:extLst>
            </p:cNvPr>
            <p:cNvSpPr>
              <a:spLocks/>
            </p:cNvSpPr>
            <p:nvPr userDrawn="1"/>
          </p:nvSpPr>
          <p:spPr bwMode="auto">
            <a:xfrm>
              <a:off x="4290" y="2737"/>
              <a:ext cx="180" cy="169"/>
            </a:xfrm>
            <a:custGeom>
              <a:avLst/>
              <a:gdLst>
                <a:gd name="T0" fmla="*/ 31 w 266"/>
                <a:gd name="T1" fmla="*/ 12 h 249"/>
                <a:gd name="T2" fmla="*/ 29 w 266"/>
                <a:gd name="T3" fmla="*/ 198 h 249"/>
                <a:gd name="T4" fmla="*/ 19 w 266"/>
                <a:gd name="T5" fmla="*/ 237 h 249"/>
                <a:gd name="T6" fmla="*/ 5 w 266"/>
                <a:gd name="T7" fmla="*/ 238 h 249"/>
                <a:gd name="T8" fmla="*/ 0 w 266"/>
                <a:gd name="T9" fmla="*/ 242 h 249"/>
                <a:gd name="T10" fmla="*/ 7 w 266"/>
                <a:gd name="T11" fmla="*/ 246 h 249"/>
                <a:gd name="T12" fmla="*/ 36 w 266"/>
                <a:gd name="T13" fmla="*/ 245 h 249"/>
                <a:gd name="T14" fmla="*/ 41 w 266"/>
                <a:gd name="T15" fmla="*/ 245 h 249"/>
                <a:gd name="T16" fmla="*/ 50 w 266"/>
                <a:gd name="T17" fmla="*/ 245 h 249"/>
                <a:gd name="T18" fmla="*/ 80 w 266"/>
                <a:gd name="T19" fmla="*/ 246 h 249"/>
                <a:gd name="T20" fmla="*/ 88 w 266"/>
                <a:gd name="T21" fmla="*/ 242 h 249"/>
                <a:gd name="T22" fmla="*/ 82 w 266"/>
                <a:gd name="T23" fmla="*/ 238 h 249"/>
                <a:gd name="T24" fmla="*/ 66 w 266"/>
                <a:gd name="T25" fmla="*/ 236 h 249"/>
                <a:gd name="T26" fmla="*/ 56 w 266"/>
                <a:gd name="T27" fmla="*/ 202 h 249"/>
                <a:gd name="T28" fmla="*/ 52 w 266"/>
                <a:gd name="T29" fmla="*/ 71 h 249"/>
                <a:gd name="T30" fmla="*/ 59 w 266"/>
                <a:gd name="T31" fmla="*/ 77 h 249"/>
                <a:gd name="T32" fmla="*/ 127 w 266"/>
                <a:gd name="T33" fmla="*/ 149 h 249"/>
                <a:gd name="T34" fmla="*/ 169 w 266"/>
                <a:gd name="T35" fmla="*/ 191 h 249"/>
                <a:gd name="T36" fmla="*/ 220 w 266"/>
                <a:gd name="T37" fmla="*/ 242 h 249"/>
                <a:gd name="T38" fmla="*/ 231 w 266"/>
                <a:gd name="T39" fmla="*/ 249 h 249"/>
                <a:gd name="T40" fmla="*/ 236 w 266"/>
                <a:gd name="T41" fmla="*/ 239 h 249"/>
                <a:gd name="T42" fmla="*/ 240 w 266"/>
                <a:gd name="T43" fmla="*/ 40 h 249"/>
                <a:gd name="T44" fmla="*/ 251 w 266"/>
                <a:gd name="T45" fmla="*/ 14 h 249"/>
                <a:gd name="T46" fmla="*/ 260 w 266"/>
                <a:gd name="T47" fmla="*/ 13 h 249"/>
                <a:gd name="T48" fmla="*/ 266 w 266"/>
                <a:gd name="T49" fmla="*/ 9 h 249"/>
                <a:gd name="T50" fmla="*/ 258 w 266"/>
                <a:gd name="T51" fmla="*/ 5 h 249"/>
                <a:gd name="T52" fmla="*/ 233 w 266"/>
                <a:gd name="T53" fmla="*/ 6 h 249"/>
                <a:gd name="T54" fmla="*/ 227 w 266"/>
                <a:gd name="T55" fmla="*/ 6 h 249"/>
                <a:gd name="T56" fmla="*/ 216 w 266"/>
                <a:gd name="T57" fmla="*/ 6 h 249"/>
                <a:gd name="T58" fmla="*/ 189 w 266"/>
                <a:gd name="T59" fmla="*/ 5 h 249"/>
                <a:gd name="T60" fmla="*/ 180 w 266"/>
                <a:gd name="T61" fmla="*/ 9 h 249"/>
                <a:gd name="T62" fmla="*/ 186 w 266"/>
                <a:gd name="T63" fmla="*/ 13 h 249"/>
                <a:gd name="T64" fmla="*/ 203 w 266"/>
                <a:gd name="T65" fmla="*/ 15 h 249"/>
                <a:gd name="T66" fmla="*/ 213 w 266"/>
                <a:gd name="T67" fmla="*/ 42 h 249"/>
                <a:gd name="T68" fmla="*/ 216 w 266"/>
                <a:gd name="T69" fmla="*/ 183 h 249"/>
                <a:gd name="T70" fmla="*/ 215 w 266"/>
                <a:gd name="T71" fmla="*/ 183 h 249"/>
                <a:gd name="T72" fmla="*/ 193 w 266"/>
                <a:gd name="T73" fmla="*/ 160 h 249"/>
                <a:gd name="T74" fmla="*/ 146 w 266"/>
                <a:gd name="T75" fmla="*/ 111 h 249"/>
                <a:gd name="T76" fmla="*/ 49 w 266"/>
                <a:gd name="T77" fmla="*/ 10 h 249"/>
                <a:gd name="T78" fmla="*/ 46 w 266"/>
                <a:gd name="T79" fmla="*/ 7 h 249"/>
                <a:gd name="T80" fmla="*/ 36 w 266"/>
                <a:gd name="T81" fmla="*/ 0 h 249"/>
                <a:gd name="T82" fmla="*/ 31 w 266"/>
                <a:gd name="T83" fmla="*/ 12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6" h="249">
                  <a:moveTo>
                    <a:pt x="31" y="12"/>
                  </a:moveTo>
                  <a:cubicBezTo>
                    <a:pt x="29" y="198"/>
                    <a:pt x="29" y="198"/>
                    <a:pt x="29" y="198"/>
                  </a:cubicBezTo>
                  <a:cubicBezTo>
                    <a:pt x="28" y="226"/>
                    <a:pt x="27" y="234"/>
                    <a:pt x="19" y="237"/>
                  </a:cubicBezTo>
                  <a:cubicBezTo>
                    <a:pt x="15" y="238"/>
                    <a:pt x="9" y="238"/>
                    <a:pt x="5" y="238"/>
                  </a:cubicBezTo>
                  <a:cubicBezTo>
                    <a:pt x="4" y="238"/>
                    <a:pt x="0" y="238"/>
                    <a:pt x="0" y="242"/>
                  </a:cubicBezTo>
                  <a:cubicBezTo>
                    <a:pt x="0" y="246"/>
                    <a:pt x="4" y="246"/>
                    <a:pt x="7" y="246"/>
                  </a:cubicBezTo>
                  <a:cubicBezTo>
                    <a:pt x="36" y="245"/>
                    <a:pt x="36" y="245"/>
                    <a:pt x="36" y="245"/>
                  </a:cubicBezTo>
                  <a:cubicBezTo>
                    <a:pt x="41" y="245"/>
                    <a:pt x="41" y="245"/>
                    <a:pt x="41" y="245"/>
                  </a:cubicBezTo>
                  <a:cubicBezTo>
                    <a:pt x="50" y="245"/>
                    <a:pt x="50" y="245"/>
                    <a:pt x="50" y="245"/>
                  </a:cubicBezTo>
                  <a:cubicBezTo>
                    <a:pt x="80" y="246"/>
                    <a:pt x="80" y="246"/>
                    <a:pt x="80" y="246"/>
                  </a:cubicBezTo>
                  <a:cubicBezTo>
                    <a:pt x="83" y="246"/>
                    <a:pt x="88" y="246"/>
                    <a:pt x="88" y="242"/>
                  </a:cubicBezTo>
                  <a:cubicBezTo>
                    <a:pt x="88" y="238"/>
                    <a:pt x="84" y="238"/>
                    <a:pt x="82" y="238"/>
                  </a:cubicBezTo>
                  <a:cubicBezTo>
                    <a:pt x="78" y="238"/>
                    <a:pt x="72" y="238"/>
                    <a:pt x="66" y="236"/>
                  </a:cubicBezTo>
                  <a:cubicBezTo>
                    <a:pt x="59" y="234"/>
                    <a:pt x="56" y="223"/>
                    <a:pt x="56" y="202"/>
                  </a:cubicBezTo>
                  <a:cubicBezTo>
                    <a:pt x="56" y="202"/>
                    <a:pt x="52" y="74"/>
                    <a:pt x="52" y="71"/>
                  </a:cubicBezTo>
                  <a:cubicBezTo>
                    <a:pt x="54" y="72"/>
                    <a:pt x="59" y="77"/>
                    <a:pt x="59" y="77"/>
                  </a:cubicBezTo>
                  <a:cubicBezTo>
                    <a:pt x="72" y="92"/>
                    <a:pt x="100" y="122"/>
                    <a:pt x="127" y="149"/>
                  </a:cubicBezTo>
                  <a:cubicBezTo>
                    <a:pt x="169" y="191"/>
                    <a:pt x="169" y="191"/>
                    <a:pt x="169" y="191"/>
                  </a:cubicBezTo>
                  <a:cubicBezTo>
                    <a:pt x="220" y="242"/>
                    <a:pt x="220" y="242"/>
                    <a:pt x="220" y="242"/>
                  </a:cubicBezTo>
                  <a:cubicBezTo>
                    <a:pt x="224" y="246"/>
                    <a:pt x="227" y="249"/>
                    <a:pt x="231" y="249"/>
                  </a:cubicBezTo>
                  <a:cubicBezTo>
                    <a:pt x="236" y="249"/>
                    <a:pt x="236" y="244"/>
                    <a:pt x="236" y="239"/>
                  </a:cubicBezTo>
                  <a:cubicBezTo>
                    <a:pt x="240" y="40"/>
                    <a:pt x="240" y="40"/>
                    <a:pt x="240" y="40"/>
                  </a:cubicBezTo>
                  <a:cubicBezTo>
                    <a:pt x="240" y="22"/>
                    <a:pt x="242" y="16"/>
                    <a:pt x="251" y="14"/>
                  </a:cubicBezTo>
                  <a:cubicBezTo>
                    <a:pt x="251" y="14"/>
                    <a:pt x="260" y="13"/>
                    <a:pt x="260" y="13"/>
                  </a:cubicBezTo>
                  <a:cubicBezTo>
                    <a:pt x="264" y="13"/>
                    <a:pt x="266" y="11"/>
                    <a:pt x="266" y="9"/>
                  </a:cubicBezTo>
                  <a:cubicBezTo>
                    <a:pt x="266" y="5"/>
                    <a:pt x="262" y="5"/>
                    <a:pt x="258" y="5"/>
                  </a:cubicBezTo>
                  <a:cubicBezTo>
                    <a:pt x="233" y="6"/>
                    <a:pt x="233" y="6"/>
                    <a:pt x="233" y="6"/>
                  </a:cubicBezTo>
                  <a:cubicBezTo>
                    <a:pt x="227" y="6"/>
                    <a:pt x="227" y="6"/>
                    <a:pt x="227" y="6"/>
                  </a:cubicBezTo>
                  <a:cubicBezTo>
                    <a:pt x="216" y="6"/>
                    <a:pt x="216" y="6"/>
                    <a:pt x="216" y="6"/>
                  </a:cubicBezTo>
                  <a:cubicBezTo>
                    <a:pt x="189" y="5"/>
                    <a:pt x="189" y="5"/>
                    <a:pt x="189" y="5"/>
                  </a:cubicBezTo>
                  <a:cubicBezTo>
                    <a:pt x="185" y="5"/>
                    <a:pt x="180" y="5"/>
                    <a:pt x="180" y="9"/>
                  </a:cubicBezTo>
                  <a:cubicBezTo>
                    <a:pt x="180" y="12"/>
                    <a:pt x="183" y="13"/>
                    <a:pt x="186" y="13"/>
                  </a:cubicBezTo>
                  <a:cubicBezTo>
                    <a:pt x="191" y="13"/>
                    <a:pt x="198" y="13"/>
                    <a:pt x="203" y="15"/>
                  </a:cubicBezTo>
                  <a:cubicBezTo>
                    <a:pt x="209" y="17"/>
                    <a:pt x="212" y="22"/>
                    <a:pt x="213" y="42"/>
                  </a:cubicBezTo>
                  <a:cubicBezTo>
                    <a:pt x="213" y="42"/>
                    <a:pt x="216" y="175"/>
                    <a:pt x="216" y="183"/>
                  </a:cubicBezTo>
                  <a:cubicBezTo>
                    <a:pt x="215" y="183"/>
                    <a:pt x="215" y="183"/>
                    <a:pt x="215" y="183"/>
                  </a:cubicBezTo>
                  <a:cubicBezTo>
                    <a:pt x="215" y="183"/>
                    <a:pt x="193" y="160"/>
                    <a:pt x="193" y="160"/>
                  </a:cubicBezTo>
                  <a:cubicBezTo>
                    <a:pt x="146" y="111"/>
                    <a:pt x="146" y="111"/>
                    <a:pt x="146" y="111"/>
                  </a:cubicBezTo>
                  <a:cubicBezTo>
                    <a:pt x="98" y="64"/>
                    <a:pt x="49" y="11"/>
                    <a:pt x="49" y="10"/>
                  </a:cubicBezTo>
                  <a:cubicBezTo>
                    <a:pt x="46" y="7"/>
                    <a:pt x="46" y="7"/>
                    <a:pt x="46" y="7"/>
                  </a:cubicBezTo>
                  <a:cubicBezTo>
                    <a:pt x="42" y="3"/>
                    <a:pt x="39" y="0"/>
                    <a:pt x="36" y="0"/>
                  </a:cubicBezTo>
                  <a:cubicBezTo>
                    <a:pt x="32" y="0"/>
                    <a:pt x="31" y="7"/>
                    <a:pt x="31" y="1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07" name="Freeform 30">
              <a:extLst>
                <a:ext uri="{FF2B5EF4-FFF2-40B4-BE49-F238E27FC236}">
                  <a16:creationId xmlns:a16="http://schemas.microsoft.com/office/drawing/2014/main" id="{F1AECCAA-F917-4046-A275-45746EE1480A}"/>
                </a:ext>
              </a:extLst>
            </p:cNvPr>
            <p:cNvSpPr>
              <a:spLocks/>
            </p:cNvSpPr>
            <p:nvPr userDrawn="1"/>
          </p:nvSpPr>
          <p:spPr bwMode="auto">
            <a:xfrm>
              <a:off x="4480" y="2739"/>
              <a:ext cx="109" cy="165"/>
            </a:xfrm>
            <a:custGeom>
              <a:avLst/>
              <a:gdLst>
                <a:gd name="T0" fmla="*/ 147 w 161"/>
                <a:gd name="T1" fmla="*/ 1 h 243"/>
                <a:gd name="T2" fmla="*/ 145 w 161"/>
                <a:gd name="T3" fmla="*/ 1 h 243"/>
                <a:gd name="T4" fmla="*/ 132 w 161"/>
                <a:gd name="T5" fmla="*/ 3 h 243"/>
                <a:gd name="T6" fmla="*/ 53 w 161"/>
                <a:gd name="T7" fmla="*/ 3 h 243"/>
                <a:gd name="T8" fmla="*/ 37 w 161"/>
                <a:gd name="T9" fmla="*/ 3 h 243"/>
                <a:gd name="T10" fmla="*/ 33 w 161"/>
                <a:gd name="T11" fmla="*/ 3 h 243"/>
                <a:gd name="T12" fmla="*/ 8 w 161"/>
                <a:gd name="T13" fmla="*/ 2 h 243"/>
                <a:gd name="T14" fmla="*/ 0 w 161"/>
                <a:gd name="T15" fmla="*/ 6 h 243"/>
                <a:gd name="T16" fmla="*/ 6 w 161"/>
                <a:gd name="T17" fmla="*/ 10 h 243"/>
                <a:gd name="T18" fmla="*/ 18 w 161"/>
                <a:gd name="T19" fmla="*/ 11 h 243"/>
                <a:gd name="T20" fmla="*/ 31 w 161"/>
                <a:gd name="T21" fmla="*/ 28 h 243"/>
                <a:gd name="T22" fmla="*/ 32 w 161"/>
                <a:gd name="T23" fmla="*/ 95 h 243"/>
                <a:gd name="T24" fmla="*/ 32 w 161"/>
                <a:gd name="T25" fmla="*/ 150 h 243"/>
                <a:gd name="T26" fmla="*/ 30 w 161"/>
                <a:gd name="T27" fmla="*/ 217 h 243"/>
                <a:gd name="T28" fmla="*/ 22 w 161"/>
                <a:gd name="T29" fmla="*/ 234 h 243"/>
                <a:gd name="T30" fmla="*/ 11 w 161"/>
                <a:gd name="T31" fmla="*/ 235 h 243"/>
                <a:gd name="T32" fmla="*/ 5 w 161"/>
                <a:gd name="T33" fmla="*/ 239 h 243"/>
                <a:gd name="T34" fmla="*/ 12 w 161"/>
                <a:gd name="T35" fmla="*/ 243 h 243"/>
                <a:gd name="T36" fmla="*/ 34 w 161"/>
                <a:gd name="T37" fmla="*/ 242 h 243"/>
                <a:gd name="T38" fmla="*/ 52 w 161"/>
                <a:gd name="T39" fmla="*/ 242 h 243"/>
                <a:gd name="T40" fmla="*/ 84 w 161"/>
                <a:gd name="T41" fmla="*/ 243 h 243"/>
                <a:gd name="T42" fmla="*/ 94 w 161"/>
                <a:gd name="T43" fmla="*/ 243 h 243"/>
                <a:gd name="T44" fmla="*/ 139 w 161"/>
                <a:gd name="T45" fmla="*/ 243 h 243"/>
                <a:gd name="T46" fmla="*/ 157 w 161"/>
                <a:gd name="T47" fmla="*/ 235 h 243"/>
                <a:gd name="T48" fmla="*/ 161 w 161"/>
                <a:gd name="T49" fmla="*/ 199 h 243"/>
                <a:gd name="T50" fmla="*/ 158 w 161"/>
                <a:gd name="T51" fmla="*/ 193 h 243"/>
                <a:gd name="T52" fmla="*/ 153 w 161"/>
                <a:gd name="T53" fmla="*/ 198 h 243"/>
                <a:gd name="T54" fmla="*/ 140 w 161"/>
                <a:gd name="T55" fmla="*/ 221 h 243"/>
                <a:gd name="T56" fmla="*/ 110 w 161"/>
                <a:gd name="T57" fmla="*/ 225 h 243"/>
                <a:gd name="T58" fmla="*/ 73 w 161"/>
                <a:gd name="T59" fmla="*/ 199 h 243"/>
                <a:gd name="T60" fmla="*/ 73 w 161"/>
                <a:gd name="T61" fmla="*/ 163 h 243"/>
                <a:gd name="T62" fmla="*/ 73 w 161"/>
                <a:gd name="T63" fmla="*/ 150 h 243"/>
                <a:gd name="T64" fmla="*/ 73 w 161"/>
                <a:gd name="T65" fmla="*/ 125 h 243"/>
                <a:gd name="T66" fmla="*/ 74 w 161"/>
                <a:gd name="T67" fmla="*/ 123 h 243"/>
                <a:gd name="T68" fmla="*/ 119 w 161"/>
                <a:gd name="T69" fmla="*/ 124 h 243"/>
                <a:gd name="T70" fmla="*/ 136 w 161"/>
                <a:gd name="T71" fmla="*/ 136 h 243"/>
                <a:gd name="T72" fmla="*/ 137 w 161"/>
                <a:gd name="T73" fmla="*/ 144 h 243"/>
                <a:gd name="T74" fmla="*/ 137 w 161"/>
                <a:gd name="T75" fmla="*/ 147 h 243"/>
                <a:gd name="T76" fmla="*/ 141 w 161"/>
                <a:gd name="T77" fmla="*/ 150 h 243"/>
                <a:gd name="T78" fmla="*/ 144 w 161"/>
                <a:gd name="T79" fmla="*/ 144 h 243"/>
                <a:gd name="T80" fmla="*/ 145 w 161"/>
                <a:gd name="T81" fmla="*/ 133 h 243"/>
                <a:gd name="T82" fmla="*/ 146 w 161"/>
                <a:gd name="T83" fmla="*/ 123 h 243"/>
                <a:gd name="T84" fmla="*/ 148 w 161"/>
                <a:gd name="T85" fmla="*/ 103 h 243"/>
                <a:gd name="T86" fmla="*/ 148 w 161"/>
                <a:gd name="T87" fmla="*/ 99 h 243"/>
                <a:gd name="T88" fmla="*/ 145 w 161"/>
                <a:gd name="T89" fmla="*/ 96 h 243"/>
                <a:gd name="T90" fmla="*/ 140 w 161"/>
                <a:gd name="T91" fmla="*/ 100 h 243"/>
                <a:gd name="T92" fmla="*/ 125 w 161"/>
                <a:gd name="T93" fmla="*/ 105 h 243"/>
                <a:gd name="T94" fmla="*/ 75 w 161"/>
                <a:gd name="T95" fmla="*/ 106 h 243"/>
                <a:gd name="T96" fmla="*/ 73 w 161"/>
                <a:gd name="T97" fmla="*/ 103 h 243"/>
                <a:gd name="T98" fmla="*/ 73 w 161"/>
                <a:gd name="T99" fmla="*/ 23 h 243"/>
                <a:gd name="T100" fmla="*/ 75 w 161"/>
                <a:gd name="T101" fmla="*/ 21 h 243"/>
                <a:gd name="T102" fmla="*/ 119 w 161"/>
                <a:gd name="T103" fmla="*/ 22 h 243"/>
                <a:gd name="T104" fmla="*/ 140 w 161"/>
                <a:gd name="T105" fmla="*/ 33 h 243"/>
                <a:gd name="T106" fmla="*/ 142 w 161"/>
                <a:gd name="T107" fmla="*/ 44 h 243"/>
                <a:gd name="T108" fmla="*/ 145 w 161"/>
                <a:gd name="T109" fmla="*/ 49 h 243"/>
                <a:gd name="T110" fmla="*/ 149 w 161"/>
                <a:gd name="T111" fmla="*/ 45 h 243"/>
                <a:gd name="T112" fmla="*/ 150 w 161"/>
                <a:gd name="T113" fmla="*/ 31 h 243"/>
                <a:gd name="T114" fmla="*/ 151 w 161"/>
                <a:gd name="T115" fmla="*/ 24 h 243"/>
                <a:gd name="T116" fmla="*/ 153 w 161"/>
                <a:gd name="T117" fmla="*/ 7 h 243"/>
                <a:gd name="T118" fmla="*/ 153 w 161"/>
                <a:gd name="T119" fmla="*/ 4 h 243"/>
                <a:gd name="T120" fmla="*/ 151 w 161"/>
                <a:gd name="T121" fmla="*/ 0 h 243"/>
                <a:gd name="T122" fmla="*/ 147 w 161"/>
                <a:gd name="T123" fmla="*/ 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1" h="243">
                  <a:moveTo>
                    <a:pt x="147" y="1"/>
                  </a:moveTo>
                  <a:cubicBezTo>
                    <a:pt x="145" y="1"/>
                    <a:pt x="145" y="1"/>
                    <a:pt x="145" y="1"/>
                  </a:cubicBezTo>
                  <a:cubicBezTo>
                    <a:pt x="145" y="1"/>
                    <a:pt x="132" y="3"/>
                    <a:pt x="132" y="3"/>
                  </a:cubicBezTo>
                  <a:cubicBezTo>
                    <a:pt x="127" y="3"/>
                    <a:pt x="75" y="3"/>
                    <a:pt x="53" y="3"/>
                  </a:cubicBezTo>
                  <a:cubicBezTo>
                    <a:pt x="37" y="3"/>
                    <a:pt x="37" y="3"/>
                    <a:pt x="37" y="3"/>
                  </a:cubicBezTo>
                  <a:cubicBezTo>
                    <a:pt x="33" y="3"/>
                    <a:pt x="33" y="3"/>
                    <a:pt x="33" y="3"/>
                  </a:cubicBezTo>
                  <a:cubicBezTo>
                    <a:pt x="33" y="3"/>
                    <a:pt x="8" y="2"/>
                    <a:pt x="8" y="2"/>
                  </a:cubicBezTo>
                  <a:cubicBezTo>
                    <a:pt x="4" y="2"/>
                    <a:pt x="0" y="3"/>
                    <a:pt x="0" y="6"/>
                  </a:cubicBezTo>
                  <a:cubicBezTo>
                    <a:pt x="0" y="10"/>
                    <a:pt x="4" y="10"/>
                    <a:pt x="6" y="10"/>
                  </a:cubicBezTo>
                  <a:cubicBezTo>
                    <a:pt x="18" y="11"/>
                    <a:pt x="18" y="11"/>
                    <a:pt x="18" y="11"/>
                  </a:cubicBezTo>
                  <a:cubicBezTo>
                    <a:pt x="29" y="13"/>
                    <a:pt x="31" y="18"/>
                    <a:pt x="31" y="28"/>
                  </a:cubicBezTo>
                  <a:cubicBezTo>
                    <a:pt x="32" y="38"/>
                    <a:pt x="32" y="47"/>
                    <a:pt x="32" y="95"/>
                  </a:cubicBezTo>
                  <a:cubicBezTo>
                    <a:pt x="32" y="150"/>
                    <a:pt x="32" y="150"/>
                    <a:pt x="32" y="150"/>
                  </a:cubicBezTo>
                  <a:cubicBezTo>
                    <a:pt x="32" y="179"/>
                    <a:pt x="32" y="204"/>
                    <a:pt x="30" y="217"/>
                  </a:cubicBezTo>
                  <a:cubicBezTo>
                    <a:pt x="29" y="226"/>
                    <a:pt x="28" y="233"/>
                    <a:pt x="22" y="234"/>
                  </a:cubicBezTo>
                  <a:cubicBezTo>
                    <a:pt x="11" y="235"/>
                    <a:pt x="11" y="235"/>
                    <a:pt x="11" y="235"/>
                  </a:cubicBezTo>
                  <a:cubicBezTo>
                    <a:pt x="8" y="235"/>
                    <a:pt x="5" y="236"/>
                    <a:pt x="5" y="239"/>
                  </a:cubicBezTo>
                  <a:cubicBezTo>
                    <a:pt x="5" y="243"/>
                    <a:pt x="10" y="243"/>
                    <a:pt x="12" y="243"/>
                  </a:cubicBezTo>
                  <a:cubicBezTo>
                    <a:pt x="34" y="242"/>
                    <a:pt x="34" y="242"/>
                    <a:pt x="34" y="242"/>
                  </a:cubicBezTo>
                  <a:cubicBezTo>
                    <a:pt x="34" y="242"/>
                    <a:pt x="52" y="242"/>
                    <a:pt x="52" y="242"/>
                  </a:cubicBezTo>
                  <a:cubicBezTo>
                    <a:pt x="84" y="243"/>
                    <a:pt x="84" y="243"/>
                    <a:pt x="84" y="243"/>
                  </a:cubicBezTo>
                  <a:cubicBezTo>
                    <a:pt x="94" y="243"/>
                    <a:pt x="94" y="243"/>
                    <a:pt x="94" y="243"/>
                  </a:cubicBezTo>
                  <a:cubicBezTo>
                    <a:pt x="139" y="243"/>
                    <a:pt x="139" y="243"/>
                    <a:pt x="139" y="243"/>
                  </a:cubicBezTo>
                  <a:cubicBezTo>
                    <a:pt x="151" y="243"/>
                    <a:pt x="154" y="243"/>
                    <a:pt x="157" y="235"/>
                  </a:cubicBezTo>
                  <a:cubicBezTo>
                    <a:pt x="158" y="228"/>
                    <a:pt x="161" y="207"/>
                    <a:pt x="161" y="199"/>
                  </a:cubicBezTo>
                  <a:cubicBezTo>
                    <a:pt x="161" y="196"/>
                    <a:pt x="161" y="193"/>
                    <a:pt x="158" y="193"/>
                  </a:cubicBezTo>
                  <a:cubicBezTo>
                    <a:pt x="155" y="193"/>
                    <a:pt x="154" y="195"/>
                    <a:pt x="153" y="198"/>
                  </a:cubicBezTo>
                  <a:cubicBezTo>
                    <a:pt x="151" y="211"/>
                    <a:pt x="147" y="218"/>
                    <a:pt x="140" y="221"/>
                  </a:cubicBezTo>
                  <a:cubicBezTo>
                    <a:pt x="132" y="225"/>
                    <a:pt x="118" y="225"/>
                    <a:pt x="110" y="225"/>
                  </a:cubicBezTo>
                  <a:cubicBezTo>
                    <a:pt x="78" y="225"/>
                    <a:pt x="74" y="220"/>
                    <a:pt x="73" y="199"/>
                  </a:cubicBezTo>
                  <a:cubicBezTo>
                    <a:pt x="73" y="163"/>
                    <a:pt x="73" y="163"/>
                    <a:pt x="73" y="163"/>
                  </a:cubicBezTo>
                  <a:cubicBezTo>
                    <a:pt x="73" y="150"/>
                    <a:pt x="73" y="150"/>
                    <a:pt x="73" y="150"/>
                  </a:cubicBezTo>
                  <a:cubicBezTo>
                    <a:pt x="73" y="125"/>
                    <a:pt x="73" y="125"/>
                    <a:pt x="73" y="125"/>
                  </a:cubicBezTo>
                  <a:cubicBezTo>
                    <a:pt x="73" y="123"/>
                    <a:pt x="74" y="123"/>
                    <a:pt x="74" y="123"/>
                  </a:cubicBezTo>
                  <a:cubicBezTo>
                    <a:pt x="81" y="123"/>
                    <a:pt x="113" y="123"/>
                    <a:pt x="119" y="124"/>
                  </a:cubicBezTo>
                  <a:cubicBezTo>
                    <a:pt x="129" y="125"/>
                    <a:pt x="134" y="129"/>
                    <a:pt x="136" y="136"/>
                  </a:cubicBezTo>
                  <a:cubicBezTo>
                    <a:pt x="137" y="144"/>
                    <a:pt x="137" y="144"/>
                    <a:pt x="137" y="144"/>
                  </a:cubicBezTo>
                  <a:cubicBezTo>
                    <a:pt x="137" y="147"/>
                    <a:pt x="137" y="147"/>
                    <a:pt x="137" y="147"/>
                  </a:cubicBezTo>
                  <a:cubicBezTo>
                    <a:pt x="137" y="149"/>
                    <a:pt x="139" y="150"/>
                    <a:pt x="141" y="150"/>
                  </a:cubicBezTo>
                  <a:cubicBezTo>
                    <a:pt x="144" y="150"/>
                    <a:pt x="144" y="146"/>
                    <a:pt x="144" y="144"/>
                  </a:cubicBezTo>
                  <a:cubicBezTo>
                    <a:pt x="145" y="133"/>
                    <a:pt x="145" y="133"/>
                    <a:pt x="145" y="133"/>
                  </a:cubicBezTo>
                  <a:cubicBezTo>
                    <a:pt x="146" y="123"/>
                    <a:pt x="146" y="123"/>
                    <a:pt x="146" y="123"/>
                  </a:cubicBezTo>
                  <a:cubicBezTo>
                    <a:pt x="148" y="103"/>
                    <a:pt x="148" y="103"/>
                    <a:pt x="148" y="103"/>
                  </a:cubicBezTo>
                  <a:cubicBezTo>
                    <a:pt x="148" y="99"/>
                    <a:pt x="148" y="99"/>
                    <a:pt x="148" y="99"/>
                  </a:cubicBezTo>
                  <a:cubicBezTo>
                    <a:pt x="148" y="97"/>
                    <a:pt x="147" y="96"/>
                    <a:pt x="145" y="96"/>
                  </a:cubicBezTo>
                  <a:cubicBezTo>
                    <a:pt x="143" y="96"/>
                    <a:pt x="142" y="98"/>
                    <a:pt x="140" y="100"/>
                  </a:cubicBezTo>
                  <a:cubicBezTo>
                    <a:pt x="137" y="103"/>
                    <a:pt x="132" y="104"/>
                    <a:pt x="125" y="105"/>
                  </a:cubicBezTo>
                  <a:cubicBezTo>
                    <a:pt x="120" y="105"/>
                    <a:pt x="102" y="106"/>
                    <a:pt x="75" y="106"/>
                  </a:cubicBezTo>
                  <a:cubicBezTo>
                    <a:pt x="74" y="106"/>
                    <a:pt x="73" y="105"/>
                    <a:pt x="73" y="103"/>
                  </a:cubicBezTo>
                  <a:cubicBezTo>
                    <a:pt x="73" y="23"/>
                    <a:pt x="73" y="23"/>
                    <a:pt x="73" y="23"/>
                  </a:cubicBezTo>
                  <a:cubicBezTo>
                    <a:pt x="73" y="21"/>
                    <a:pt x="74" y="21"/>
                    <a:pt x="75" y="21"/>
                  </a:cubicBezTo>
                  <a:cubicBezTo>
                    <a:pt x="81" y="21"/>
                    <a:pt x="114" y="21"/>
                    <a:pt x="119" y="22"/>
                  </a:cubicBezTo>
                  <a:cubicBezTo>
                    <a:pt x="135" y="24"/>
                    <a:pt x="138" y="28"/>
                    <a:pt x="140" y="33"/>
                  </a:cubicBezTo>
                  <a:cubicBezTo>
                    <a:pt x="142" y="37"/>
                    <a:pt x="142" y="43"/>
                    <a:pt x="142" y="44"/>
                  </a:cubicBezTo>
                  <a:cubicBezTo>
                    <a:pt x="142" y="46"/>
                    <a:pt x="142" y="49"/>
                    <a:pt x="145" y="49"/>
                  </a:cubicBezTo>
                  <a:cubicBezTo>
                    <a:pt x="148" y="49"/>
                    <a:pt x="149" y="46"/>
                    <a:pt x="149" y="45"/>
                  </a:cubicBezTo>
                  <a:cubicBezTo>
                    <a:pt x="149" y="45"/>
                    <a:pt x="150" y="31"/>
                    <a:pt x="150" y="31"/>
                  </a:cubicBezTo>
                  <a:cubicBezTo>
                    <a:pt x="151" y="24"/>
                    <a:pt x="151" y="24"/>
                    <a:pt x="151" y="24"/>
                  </a:cubicBezTo>
                  <a:cubicBezTo>
                    <a:pt x="151" y="24"/>
                    <a:pt x="153" y="7"/>
                    <a:pt x="153" y="7"/>
                  </a:cubicBezTo>
                  <a:cubicBezTo>
                    <a:pt x="153" y="4"/>
                    <a:pt x="153" y="4"/>
                    <a:pt x="153" y="4"/>
                  </a:cubicBezTo>
                  <a:cubicBezTo>
                    <a:pt x="153" y="1"/>
                    <a:pt x="152" y="0"/>
                    <a:pt x="151" y="0"/>
                  </a:cubicBezTo>
                  <a:lnTo>
                    <a:pt x="147"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08" name="Freeform 31">
              <a:extLst>
                <a:ext uri="{FF2B5EF4-FFF2-40B4-BE49-F238E27FC236}">
                  <a16:creationId xmlns:a16="http://schemas.microsoft.com/office/drawing/2014/main" id="{EFC2605C-AC3F-4985-9EAA-9D07535AD8DB}"/>
                </a:ext>
              </a:extLst>
            </p:cNvPr>
            <p:cNvSpPr>
              <a:spLocks/>
            </p:cNvSpPr>
            <p:nvPr userDrawn="1"/>
          </p:nvSpPr>
          <p:spPr bwMode="auto">
            <a:xfrm>
              <a:off x="3433" y="1396"/>
              <a:ext cx="862" cy="953"/>
            </a:xfrm>
            <a:custGeom>
              <a:avLst/>
              <a:gdLst>
                <a:gd name="T0" fmla="*/ 420 w 1271"/>
                <a:gd name="T1" fmla="*/ 1289 h 1401"/>
                <a:gd name="T2" fmla="*/ 381 w 1271"/>
                <a:gd name="T3" fmla="*/ 1274 h 1401"/>
                <a:gd name="T4" fmla="*/ 367 w 1271"/>
                <a:gd name="T5" fmla="*/ 1268 h 1401"/>
                <a:gd name="T6" fmla="*/ 29 w 1271"/>
                <a:gd name="T7" fmla="*/ 813 h 1401"/>
                <a:gd name="T8" fmla="*/ 34 w 1271"/>
                <a:gd name="T9" fmla="*/ 686 h 1401"/>
                <a:gd name="T10" fmla="*/ 62 w 1271"/>
                <a:gd name="T11" fmla="*/ 509 h 1401"/>
                <a:gd name="T12" fmla="*/ 67 w 1271"/>
                <a:gd name="T13" fmla="*/ 483 h 1401"/>
                <a:gd name="T14" fmla="*/ 68 w 1271"/>
                <a:gd name="T15" fmla="*/ 431 h 1401"/>
                <a:gd name="T16" fmla="*/ 6 w 1271"/>
                <a:gd name="T17" fmla="*/ 277 h 1401"/>
                <a:gd name="T18" fmla="*/ 92 w 1271"/>
                <a:gd name="T19" fmla="*/ 152 h 1401"/>
                <a:gd name="T20" fmla="*/ 77 w 1271"/>
                <a:gd name="T21" fmla="*/ 119 h 1401"/>
                <a:gd name="T22" fmla="*/ 89 w 1271"/>
                <a:gd name="T23" fmla="*/ 110 h 1401"/>
                <a:gd name="T24" fmla="*/ 118 w 1271"/>
                <a:gd name="T25" fmla="*/ 119 h 1401"/>
                <a:gd name="T26" fmla="*/ 213 w 1271"/>
                <a:gd name="T27" fmla="*/ 7 h 1401"/>
                <a:gd name="T28" fmla="*/ 374 w 1271"/>
                <a:gd name="T29" fmla="*/ 43 h 1401"/>
                <a:gd name="T30" fmla="*/ 541 w 1271"/>
                <a:gd name="T31" fmla="*/ 20 h 1401"/>
                <a:gd name="T32" fmla="*/ 604 w 1271"/>
                <a:gd name="T33" fmla="*/ 17 h 1401"/>
                <a:gd name="T34" fmla="*/ 795 w 1271"/>
                <a:gd name="T35" fmla="*/ 36 h 1401"/>
                <a:gd name="T36" fmla="*/ 913 w 1271"/>
                <a:gd name="T37" fmla="*/ 52 h 1401"/>
                <a:gd name="T38" fmla="*/ 1002 w 1271"/>
                <a:gd name="T39" fmla="*/ 15 h 1401"/>
                <a:gd name="T40" fmla="*/ 1095 w 1271"/>
                <a:gd name="T41" fmla="*/ 115 h 1401"/>
                <a:gd name="T42" fmla="*/ 1155 w 1271"/>
                <a:gd name="T43" fmla="*/ 92 h 1401"/>
                <a:gd name="T44" fmla="*/ 1248 w 1271"/>
                <a:gd name="T45" fmla="*/ 63 h 1401"/>
                <a:gd name="T46" fmla="*/ 1257 w 1271"/>
                <a:gd name="T47" fmla="*/ 75 h 1401"/>
                <a:gd name="T48" fmla="*/ 1231 w 1271"/>
                <a:gd name="T49" fmla="*/ 122 h 1401"/>
                <a:gd name="T50" fmla="*/ 1271 w 1271"/>
                <a:gd name="T51" fmla="*/ 106 h 1401"/>
                <a:gd name="T52" fmla="*/ 1212 w 1271"/>
                <a:gd name="T53" fmla="*/ 187 h 1401"/>
                <a:gd name="T54" fmla="*/ 1210 w 1271"/>
                <a:gd name="T55" fmla="*/ 195 h 1401"/>
                <a:gd name="T56" fmla="*/ 1214 w 1271"/>
                <a:gd name="T57" fmla="*/ 210 h 1401"/>
                <a:gd name="T58" fmla="*/ 1199 w 1271"/>
                <a:gd name="T59" fmla="*/ 243 h 1401"/>
                <a:gd name="T60" fmla="*/ 1218 w 1271"/>
                <a:gd name="T61" fmla="*/ 276 h 1401"/>
                <a:gd name="T62" fmla="*/ 1149 w 1271"/>
                <a:gd name="T63" fmla="*/ 434 h 1401"/>
                <a:gd name="T64" fmla="*/ 1149 w 1271"/>
                <a:gd name="T65" fmla="*/ 447 h 1401"/>
                <a:gd name="T66" fmla="*/ 1163 w 1271"/>
                <a:gd name="T67" fmla="*/ 569 h 1401"/>
                <a:gd name="T68" fmla="*/ 1183 w 1271"/>
                <a:gd name="T69" fmla="*/ 718 h 1401"/>
                <a:gd name="T70" fmla="*/ 1186 w 1271"/>
                <a:gd name="T71" fmla="*/ 798 h 1401"/>
                <a:gd name="T72" fmla="*/ 1084 w 1271"/>
                <a:gd name="T73" fmla="*/ 1103 h 1401"/>
                <a:gd name="T74" fmla="*/ 614 w 1271"/>
                <a:gd name="T75" fmla="*/ 1390 h 1401"/>
                <a:gd name="T76" fmla="*/ 611 w 1271"/>
                <a:gd name="T77" fmla="*/ 1393 h 1401"/>
                <a:gd name="T78" fmla="*/ 605 w 1271"/>
                <a:gd name="T79" fmla="*/ 1401 h 1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71" h="1401">
                  <a:moveTo>
                    <a:pt x="601" y="1396"/>
                  </a:moveTo>
                  <a:cubicBezTo>
                    <a:pt x="548" y="1344"/>
                    <a:pt x="483" y="1316"/>
                    <a:pt x="420" y="1289"/>
                  </a:cubicBezTo>
                  <a:cubicBezTo>
                    <a:pt x="415" y="1287"/>
                    <a:pt x="415" y="1287"/>
                    <a:pt x="415" y="1287"/>
                  </a:cubicBezTo>
                  <a:cubicBezTo>
                    <a:pt x="414" y="1286"/>
                    <a:pt x="381" y="1274"/>
                    <a:pt x="381" y="1274"/>
                  </a:cubicBezTo>
                  <a:cubicBezTo>
                    <a:pt x="377" y="1273"/>
                    <a:pt x="375" y="1272"/>
                    <a:pt x="373" y="1271"/>
                  </a:cubicBezTo>
                  <a:cubicBezTo>
                    <a:pt x="367" y="1268"/>
                    <a:pt x="367" y="1268"/>
                    <a:pt x="367" y="1268"/>
                  </a:cubicBezTo>
                  <a:cubicBezTo>
                    <a:pt x="367" y="1269"/>
                    <a:pt x="367" y="1269"/>
                    <a:pt x="367" y="1269"/>
                  </a:cubicBezTo>
                  <a:cubicBezTo>
                    <a:pt x="161" y="1196"/>
                    <a:pt x="35" y="1026"/>
                    <a:pt x="29" y="813"/>
                  </a:cubicBezTo>
                  <a:cubicBezTo>
                    <a:pt x="29" y="805"/>
                    <a:pt x="29" y="796"/>
                    <a:pt x="29" y="786"/>
                  </a:cubicBezTo>
                  <a:cubicBezTo>
                    <a:pt x="29" y="754"/>
                    <a:pt x="31" y="721"/>
                    <a:pt x="34" y="686"/>
                  </a:cubicBezTo>
                  <a:cubicBezTo>
                    <a:pt x="37" y="666"/>
                    <a:pt x="43" y="619"/>
                    <a:pt x="43" y="617"/>
                  </a:cubicBezTo>
                  <a:cubicBezTo>
                    <a:pt x="62" y="509"/>
                    <a:pt x="62" y="509"/>
                    <a:pt x="62" y="509"/>
                  </a:cubicBezTo>
                  <a:cubicBezTo>
                    <a:pt x="64" y="498"/>
                    <a:pt x="65" y="492"/>
                    <a:pt x="65" y="489"/>
                  </a:cubicBezTo>
                  <a:cubicBezTo>
                    <a:pt x="67" y="483"/>
                    <a:pt x="67" y="483"/>
                    <a:pt x="67" y="483"/>
                  </a:cubicBezTo>
                  <a:cubicBezTo>
                    <a:pt x="66" y="483"/>
                    <a:pt x="66" y="483"/>
                    <a:pt x="66" y="483"/>
                  </a:cubicBezTo>
                  <a:cubicBezTo>
                    <a:pt x="67" y="468"/>
                    <a:pt x="68" y="449"/>
                    <a:pt x="68" y="431"/>
                  </a:cubicBezTo>
                  <a:cubicBezTo>
                    <a:pt x="68" y="356"/>
                    <a:pt x="49" y="309"/>
                    <a:pt x="6" y="278"/>
                  </a:cubicBezTo>
                  <a:cubicBezTo>
                    <a:pt x="6" y="277"/>
                    <a:pt x="6" y="277"/>
                    <a:pt x="6" y="277"/>
                  </a:cubicBezTo>
                  <a:cubicBezTo>
                    <a:pt x="0" y="272"/>
                    <a:pt x="0" y="272"/>
                    <a:pt x="0" y="272"/>
                  </a:cubicBezTo>
                  <a:cubicBezTo>
                    <a:pt x="92" y="152"/>
                    <a:pt x="92" y="152"/>
                    <a:pt x="92" y="152"/>
                  </a:cubicBezTo>
                  <a:cubicBezTo>
                    <a:pt x="90" y="149"/>
                    <a:pt x="90" y="149"/>
                    <a:pt x="90" y="149"/>
                  </a:cubicBezTo>
                  <a:cubicBezTo>
                    <a:pt x="82" y="139"/>
                    <a:pt x="78" y="129"/>
                    <a:pt x="77" y="119"/>
                  </a:cubicBezTo>
                  <a:cubicBezTo>
                    <a:pt x="76" y="105"/>
                    <a:pt x="76" y="105"/>
                    <a:pt x="76" y="105"/>
                  </a:cubicBezTo>
                  <a:cubicBezTo>
                    <a:pt x="89" y="110"/>
                    <a:pt x="89" y="110"/>
                    <a:pt x="89" y="110"/>
                  </a:cubicBezTo>
                  <a:cubicBezTo>
                    <a:pt x="97" y="113"/>
                    <a:pt x="105" y="116"/>
                    <a:pt x="114" y="118"/>
                  </a:cubicBezTo>
                  <a:cubicBezTo>
                    <a:pt x="118" y="119"/>
                    <a:pt x="118" y="119"/>
                    <a:pt x="118" y="119"/>
                  </a:cubicBezTo>
                  <a:cubicBezTo>
                    <a:pt x="209" y="0"/>
                    <a:pt x="209" y="0"/>
                    <a:pt x="209" y="0"/>
                  </a:cubicBezTo>
                  <a:cubicBezTo>
                    <a:pt x="213" y="7"/>
                    <a:pt x="213" y="7"/>
                    <a:pt x="213" y="7"/>
                  </a:cubicBezTo>
                  <a:cubicBezTo>
                    <a:pt x="230" y="36"/>
                    <a:pt x="261" y="50"/>
                    <a:pt x="306" y="50"/>
                  </a:cubicBezTo>
                  <a:cubicBezTo>
                    <a:pt x="325" y="50"/>
                    <a:pt x="347" y="48"/>
                    <a:pt x="374" y="43"/>
                  </a:cubicBezTo>
                  <a:cubicBezTo>
                    <a:pt x="374" y="43"/>
                    <a:pt x="464" y="29"/>
                    <a:pt x="465" y="29"/>
                  </a:cubicBezTo>
                  <a:cubicBezTo>
                    <a:pt x="528" y="22"/>
                    <a:pt x="539" y="20"/>
                    <a:pt x="541" y="20"/>
                  </a:cubicBezTo>
                  <a:cubicBezTo>
                    <a:pt x="547" y="19"/>
                    <a:pt x="547" y="19"/>
                    <a:pt x="547" y="19"/>
                  </a:cubicBezTo>
                  <a:cubicBezTo>
                    <a:pt x="565" y="18"/>
                    <a:pt x="584" y="17"/>
                    <a:pt x="604" y="17"/>
                  </a:cubicBezTo>
                  <a:cubicBezTo>
                    <a:pt x="643" y="17"/>
                    <a:pt x="686" y="20"/>
                    <a:pt x="731" y="27"/>
                  </a:cubicBezTo>
                  <a:cubicBezTo>
                    <a:pt x="731" y="27"/>
                    <a:pt x="795" y="36"/>
                    <a:pt x="795" y="36"/>
                  </a:cubicBezTo>
                  <a:cubicBezTo>
                    <a:pt x="875" y="49"/>
                    <a:pt x="875" y="49"/>
                    <a:pt x="875" y="49"/>
                  </a:cubicBezTo>
                  <a:cubicBezTo>
                    <a:pt x="886" y="51"/>
                    <a:pt x="900" y="52"/>
                    <a:pt x="913" y="52"/>
                  </a:cubicBezTo>
                  <a:cubicBezTo>
                    <a:pt x="949" y="52"/>
                    <a:pt x="974" y="44"/>
                    <a:pt x="992" y="27"/>
                  </a:cubicBezTo>
                  <a:cubicBezTo>
                    <a:pt x="995" y="23"/>
                    <a:pt x="999" y="19"/>
                    <a:pt x="1002" y="15"/>
                  </a:cubicBezTo>
                  <a:cubicBezTo>
                    <a:pt x="1011" y="4"/>
                    <a:pt x="1011" y="4"/>
                    <a:pt x="1011" y="4"/>
                  </a:cubicBezTo>
                  <a:cubicBezTo>
                    <a:pt x="1095" y="115"/>
                    <a:pt x="1095" y="115"/>
                    <a:pt x="1095" y="115"/>
                  </a:cubicBezTo>
                  <a:cubicBezTo>
                    <a:pt x="1099" y="113"/>
                    <a:pt x="1099" y="113"/>
                    <a:pt x="1099" y="113"/>
                  </a:cubicBezTo>
                  <a:cubicBezTo>
                    <a:pt x="1112" y="108"/>
                    <a:pt x="1131" y="101"/>
                    <a:pt x="1155" y="92"/>
                  </a:cubicBezTo>
                  <a:cubicBezTo>
                    <a:pt x="1155" y="92"/>
                    <a:pt x="1167" y="88"/>
                    <a:pt x="1171" y="87"/>
                  </a:cubicBezTo>
                  <a:cubicBezTo>
                    <a:pt x="1202" y="75"/>
                    <a:pt x="1227" y="68"/>
                    <a:pt x="1248" y="63"/>
                  </a:cubicBezTo>
                  <a:cubicBezTo>
                    <a:pt x="1264" y="60"/>
                    <a:pt x="1264" y="60"/>
                    <a:pt x="1264" y="60"/>
                  </a:cubicBezTo>
                  <a:cubicBezTo>
                    <a:pt x="1257" y="75"/>
                    <a:pt x="1257" y="75"/>
                    <a:pt x="1257" y="75"/>
                  </a:cubicBezTo>
                  <a:cubicBezTo>
                    <a:pt x="1252" y="88"/>
                    <a:pt x="1247" y="98"/>
                    <a:pt x="1241" y="106"/>
                  </a:cubicBezTo>
                  <a:cubicBezTo>
                    <a:pt x="1231" y="122"/>
                    <a:pt x="1231" y="122"/>
                    <a:pt x="1231" y="122"/>
                  </a:cubicBezTo>
                  <a:cubicBezTo>
                    <a:pt x="1248" y="115"/>
                    <a:pt x="1248" y="115"/>
                    <a:pt x="1248" y="115"/>
                  </a:cubicBezTo>
                  <a:cubicBezTo>
                    <a:pt x="1249" y="115"/>
                    <a:pt x="1261" y="110"/>
                    <a:pt x="1271" y="106"/>
                  </a:cubicBezTo>
                  <a:cubicBezTo>
                    <a:pt x="1260" y="126"/>
                    <a:pt x="1260" y="126"/>
                    <a:pt x="1260" y="126"/>
                  </a:cubicBezTo>
                  <a:cubicBezTo>
                    <a:pt x="1254" y="137"/>
                    <a:pt x="1232" y="172"/>
                    <a:pt x="1212" y="187"/>
                  </a:cubicBezTo>
                  <a:cubicBezTo>
                    <a:pt x="1207" y="191"/>
                    <a:pt x="1207" y="191"/>
                    <a:pt x="1207" y="191"/>
                  </a:cubicBezTo>
                  <a:cubicBezTo>
                    <a:pt x="1210" y="195"/>
                    <a:pt x="1210" y="195"/>
                    <a:pt x="1210" y="195"/>
                  </a:cubicBezTo>
                  <a:cubicBezTo>
                    <a:pt x="1210" y="195"/>
                    <a:pt x="1211" y="196"/>
                    <a:pt x="1211" y="196"/>
                  </a:cubicBezTo>
                  <a:cubicBezTo>
                    <a:pt x="1213" y="199"/>
                    <a:pt x="1214" y="205"/>
                    <a:pt x="1214" y="210"/>
                  </a:cubicBezTo>
                  <a:cubicBezTo>
                    <a:pt x="1214" y="216"/>
                    <a:pt x="1213" y="221"/>
                    <a:pt x="1211" y="225"/>
                  </a:cubicBezTo>
                  <a:cubicBezTo>
                    <a:pt x="1209" y="230"/>
                    <a:pt x="1205" y="236"/>
                    <a:pt x="1199" y="243"/>
                  </a:cubicBezTo>
                  <a:cubicBezTo>
                    <a:pt x="1195" y="247"/>
                    <a:pt x="1195" y="247"/>
                    <a:pt x="1195" y="247"/>
                  </a:cubicBezTo>
                  <a:cubicBezTo>
                    <a:pt x="1218" y="276"/>
                    <a:pt x="1218" y="276"/>
                    <a:pt x="1218" y="276"/>
                  </a:cubicBezTo>
                  <a:cubicBezTo>
                    <a:pt x="1213" y="280"/>
                    <a:pt x="1213" y="280"/>
                    <a:pt x="1213" y="280"/>
                  </a:cubicBezTo>
                  <a:cubicBezTo>
                    <a:pt x="1170" y="312"/>
                    <a:pt x="1149" y="363"/>
                    <a:pt x="1149" y="434"/>
                  </a:cubicBezTo>
                  <a:cubicBezTo>
                    <a:pt x="1149" y="436"/>
                    <a:pt x="1149" y="436"/>
                    <a:pt x="1149" y="436"/>
                  </a:cubicBezTo>
                  <a:cubicBezTo>
                    <a:pt x="1149" y="440"/>
                    <a:pt x="1149" y="443"/>
                    <a:pt x="1149" y="447"/>
                  </a:cubicBezTo>
                  <a:cubicBezTo>
                    <a:pt x="1149" y="464"/>
                    <a:pt x="1150" y="481"/>
                    <a:pt x="1152" y="500"/>
                  </a:cubicBezTo>
                  <a:cubicBezTo>
                    <a:pt x="1163" y="569"/>
                    <a:pt x="1163" y="569"/>
                    <a:pt x="1163" y="569"/>
                  </a:cubicBezTo>
                  <a:cubicBezTo>
                    <a:pt x="1171" y="616"/>
                    <a:pt x="1175" y="640"/>
                    <a:pt x="1175" y="641"/>
                  </a:cubicBezTo>
                  <a:cubicBezTo>
                    <a:pt x="1177" y="661"/>
                    <a:pt x="1183" y="714"/>
                    <a:pt x="1183" y="718"/>
                  </a:cubicBezTo>
                  <a:cubicBezTo>
                    <a:pt x="1186" y="783"/>
                    <a:pt x="1186" y="789"/>
                    <a:pt x="1186" y="790"/>
                  </a:cubicBezTo>
                  <a:cubicBezTo>
                    <a:pt x="1186" y="792"/>
                    <a:pt x="1186" y="795"/>
                    <a:pt x="1186" y="798"/>
                  </a:cubicBezTo>
                  <a:cubicBezTo>
                    <a:pt x="1186" y="913"/>
                    <a:pt x="1148" y="1029"/>
                    <a:pt x="1086" y="1101"/>
                  </a:cubicBezTo>
                  <a:cubicBezTo>
                    <a:pt x="1084" y="1103"/>
                    <a:pt x="1084" y="1103"/>
                    <a:pt x="1084" y="1103"/>
                  </a:cubicBezTo>
                  <a:cubicBezTo>
                    <a:pt x="1044" y="1152"/>
                    <a:pt x="989" y="1219"/>
                    <a:pt x="838" y="1272"/>
                  </a:cubicBezTo>
                  <a:cubicBezTo>
                    <a:pt x="754" y="1303"/>
                    <a:pt x="679" y="1333"/>
                    <a:pt x="614" y="1390"/>
                  </a:cubicBezTo>
                  <a:cubicBezTo>
                    <a:pt x="614" y="1390"/>
                    <a:pt x="614" y="1390"/>
                    <a:pt x="614" y="1390"/>
                  </a:cubicBezTo>
                  <a:cubicBezTo>
                    <a:pt x="611" y="1393"/>
                    <a:pt x="611" y="1393"/>
                    <a:pt x="611" y="1393"/>
                  </a:cubicBezTo>
                  <a:cubicBezTo>
                    <a:pt x="609" y="1395"/>
                    <a:pt x="609" y="1395"/>
                    <a:pt x="609" y="1395"/>
                  </a:cubicBezTo>
                  <a:cubicBezTo>
                    <a:pt x="605" y="1401"/>
                    <a:pt x="605" y="1401"/>
                    <a:pt x="605" y="1401"/>
                  </a:cubicBezTo>
                  <a:lnTo>
                    <a:pt x="601" y="13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09" name="Freeform 32">
              <a:extLst>
                <a:ext uri="{FF2B5EF4-FFF2-40B4-BE49-F238E27FC236}">
                  <a16:creationId xmlns:a16="http://schemas.microsoft.com/office/drawing/2014/main" id="{DD2FD06C-F665-400C-A2DA-05B4080530DE}"/>
                </a:ext>
              </a:extLst>
            </p:cNvPr>
            <p:cNvSpPr>
              <a:spLocks noEditPoints="1"/>
            </p:cNvSpPr>
            <p:nvPr userDrawn="1"/>
          </p:nvSpPr>
          <p:spPr bwMode="auto">
            <a:xfrm>
              <a:off x="3429" y="1389"/>
              <a:ext cx="874" cy="964"/>
            </a:xfrm>
            <a:custGeom>
              <a:avLst/>
              <a:gdLst>
                <a:gd name="T0" fmla="*/ 749 w 1290"/>
                <a:gd name="T1" fmla="*/ 675 h 1419"/>
                <a:gd name="T2" fmla="*/ 440 w 1290"/>
                <a:gd name="T3" fmla="*/ 333 h 1419"/>
                <a:gd name="T4" fmla="*/ 318 w 1290"/>
                <a:gd name="T5" fmla="*/ 282 h 1419"/>
                <a:gd name="T6" fmla="*/ 512 w 1290"/>
                <a:gd name="T7" fmla="*/ 271 h 1419"/>
                <a:gd name="T8" fmla="*/ 861 w 1290"/>
                <a:gd name="T9" fmla="*/ 775 h 1419"/>
                <a:gd name="T10" fmla="*/ 645 w 1290"/>
                <a:gd name="T11" fmla="*/ 693 h 1419"/>
                <a:gd name="T12" fmla="*/ 543 w 1290"/>
                <a:gd name="T13" fmla="*/ 673 h 1419"/>
                <a:gd name="T14" fmla="*/ 935 w 1290"/>
                <a:gd name="T15" fmla="*/ 783 h 1419"/>
                <a:gd name="T16" fmla="*/ 652 w 1290"/>
                <a:gd name="T17" fmla="*/ 507 h 1419"/>
                <a:gd name="T18" fmla="*/ 557 w 1290"/>
                <a:gd name="T19" fmla="*/ 529 h 1419"/>
                <a:gd name="T20" fmla="*/ 692 w 1290"/>
                <a:gd name="T21" fmla="*/ 506 h 1419"/>
                <a:gd name="T22" fmla="*/ 356 w 1290"/>
                <a:gd name="T23" fmla="*/ 342 h 1419"/>
                <a:gd name="T24" fmla="*/ 1004 w 1290"/>
                <a:gd name="T25" fmla="*/ 332 h 1419"/>
                <a:gd name="T26" fmla="*/ 1016 w 1290"/>
                <a:gd name="T27" fmla="*/ 287 h 1419"/>
                <a:gd name="T28" fmla="*/ 350 w 1290"/>
                <a:gd name="T29" fmla="*/ 337 h 1419"/>
                <a:gd name="T30" fmla="*/ 675 w 1290"/>
                <a:gd name="T31" fmla="*/ 254 h 1419"/>
                <a:gd name="T32" fmla="*/ 270 w 1290"/>
                <a:gd name="T33" fmla="*/ 239 h 1419"/>
                <a:gd name="T34" fmla="*/ 691 w 1290"/>
                <a:gd name="T35" fmla="*/ 229 h 1419"/>
                <a:gd name="T36" fmla="*/ 626 w 1290"/>
                <a:gd name="T37" fmla="*/ 248 h 1419"/>
                <a:gd name="T38" fmla="*/ 641 w 1290"/>
                <a:gd name="T39" fmla="*/ 229 h 1419"/>
                <a:gd name="T40" fmla="*/ 1076 w 1290"/>
                <a:gd name="T41" fmla="*/ 236 h 1419"/>
                <a:gd name="T42" fmla="*/ 600 w 1290"/>
                <a:gd name="T43" fmla="*/ 199 h 1419"/>
                <a:gd name="T44" fmla="*/ 953 w 1290"/>
                <a:gd name="T45" fmla="*/ 204 h 1419"/>
                <a:gd name="T46" fmla="*/ 572 w 1290"/>
                <a:gd name="T47" fmla="*/ 194 h 1419"/>
                <a:gd name="T48" fmla="*/ 1198 w 1290"/>
                <a:gd name="T49" fmla="*/ 148 h 1419"/>
                <a:gd name="T50" fmla="*/ 808 w 1290"/>
                <a:gd name="T51" fmla="*/ 336 h 1419"/>
                <a:gd name="T52" fmla="*/ 839 w 1290"/>
                <a:gd name="T53" fmla="*/ 188 h 1419"/>
                <a:gd name="T54" fmla="*/ 1180 w 1290"/>
                <a:gd name="T55" fmla="*/ 797 h 1419"/>
                <a:gd name="T56" fmla="*/ 26 w 1290"/>
                <a:gd name="T57" fmla="*/ 281 h 1419"/>
                <a:gd name="T58" fmla="*/ 91 w 1290"/>
                <a:gd name="T59" fmla="*/ 731 h 1419"/>
                <a:gd name="T60" fmla="*/ 1149 w 1290"/>
                <a:gd name="T61" fmla="*/ 324 h 1419"/>
                <a:gd name="T62" fmla="*/ 671 w 1290"/>
                <a:gd name="T63" fmla="*/ 473 h 1419"/>
                <a:gd name="T64" fmla="*/ 584 w 1290"/>
                <a:gd name="T65" fmla="*/ 402 h 1419"/>
                <a:gd name="T66" fmla="*/ 802 w 1290"/>
                <a:gd name="T67" fmla="*/ 969 h 1419"/>
                <a:gd name="T68" fmla="*/ 945 w 1290"/>
                <a:gd name="T69" fmla="*/ 1033 h 1419"/>
                <a:gd name="T70" fmla="*/ 781 w 1290"/>
                <a:gd name="T71" fmla="*/ 1037 h 1419"/>
                <a:gd name="T72" fmla="*/ 581 w 1290"/>
                <a:gd name="T73" fmla="*/ 714 h 1419"/>
                <a:gd name="T74" fmla="*/ 798 w 1290"/>
                <a:gd name="T75" fmla="*/ 868 h 1419"/>
                <a:gd name="T76" fmla="*/ 943 w 1290"/>
                <a:gd name="T77" fmla="*/ 892 h 1419"/>
                <a:gd name="T78" fmla="*/ 576 w 1290"/>
                <a:gd name="T79" fmla="*/ 320 h 1419"/>
                <a:gd name="T80" fmla="*/ 563 w 1290"/>
                <a:gd name="T81" fmla="*/ 262 h 1419"/>
                <a:gd name="T82" fmla="*/ 636 w 1290"/>
                <a:gd name="T83" fmla="*/ 271 h 1419"/>
                <a:gd name="T84" fmla="*/ 708 w 1290"/>
                <a:gd name="T85" fmla="*/ 1000 h 1419"/>
                <a:gd name="T86" fmla="*/ 519 w 1290"/>
                <a:gd name="T87" fmla="*/ 720 h 1419"/>
                <a:gd name="T88" fmla="*/ 480 w 1290"/>
                <a:gd name="T89" fmla="*/ 486 h 1419"/>
                <a:gd name="T90" fmla="*/ 840 w 1290"/>
                <a:gd name="T91" fmla="*/ 494 h 1419"/>
                <a:gd name="T92" fmla="*/ 687 w 1290"/>
                <a:gd name="T93" fmla="*/ 474 h 1419"/>
                <a:gd name="T94" fmla="*/ 958 w 1290"/>
                <a:gd name="T95" fmla="*/ 412 h 1419"/>
                <a:gd name="T96" fmla="*/ 1084 w 1290"/>
                <a:gd name="T97" fmla="*/ 383 h 1419"/>
                <a:gd name="T98" fmla="*/ 554 w 1290"/>
                <a:gd name="T99" fmla="*/ 403 h 1419"/>
                <a:gd name="T100" fmla="*/ 304 w 1290"/>
                <a:gd name="T101" fmla="*/ 381 h 1419"/>
                <a:gd name="T102" fmla="*/ 865 w 1290"/>
                <a:gd name="T103" fmla="*/ 410 h 1419"/>
                <a:gd name="T104" fmla="*/ 861 w 1290"/>
                <a:gd name="T105" fmla="*/ 378 h 1419"/>
                <a:gd name="T106" fmla="*/ 554 w 1290"/>
                <a:gd name="T107" fmla="*/ 44 h 1419"/>
                <a:gd name="T108" fmla="*/ 1047 w 1290"/>
                <a:gd name="T109" fmla="*/ 140 h 1419"/>
                <a:gd name="T110" fmla="*/ 186 w 1290"/>
                <a:gd name="T111" fmla="*/ 138 h 1419"/>
                <a:gd name="T112" fmla="*/ 1018 w 1290"/>
                <a:gd name="T113" fmla="*/ 5 h 1419"/>
                <a:gd name="T114" fmla="*/ 472 w 1290"/>
                <a:gd name="T115" fmla="*/ 34 h 1419"/>
                <a:gd name="T116" fmla="*/ 0 w 1290"/>
                <a:gd name="T117" fmla="*/ 283 h 1419"/>
                <a:gd name="T118" fmla="*/ 31 w 1290"/>
                <a:gd name="T119" fmla="*/ 824 h 1419"/>
                <a:gd name="T120" fmla="*/ 625 w 1290"/>
                <a:gd name="T121" fmla="*/ 1405 h 1419"/>
                <a:gd name="T122" fmla="*/ 1162 w 1290"/>
                <a:gd name="T123" fmla="*/ 458 h 1419"/>
                <a:gd name="T124" fmla="*/ 1290 w 1290"/>
                <a:gd name="T125" fmla="*/ 105 h 1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90" h="1419">
                  <a:moveTo>
                    <a:pt x="445" y="234"/>
                  </a:moveTo>
                  <a:cubicBezTo>
                    <a:pt x="411" y="216"/>
                    <a:pt x="362" y="217"/>
                    <a:pt x="334" y="210"/>
                  </a:cubicBezTo>
                  <a:cubicBezTo>
                    <a:pt x="306" y="203"/>
                    <a:pt x="302" y="201"/>
                    <a:pt x="302" y="201"/>
                  </a:cubicBezTo>
                  <a:cubicBezTo>
                    <a:pt x="313" y="203"/>
                    <a:pt x="323" y="206"/>
                    <a:pt x="335" y="208"/>
                  </a:cubicBezTo>
                  <a:cubicBezTo>
                    <a:pt x="373" y="212"/>
                    <a:pt x="414" y="214"/>
                    <a:pt x="445" y="228"/>
                  </a:cubicBezTo>
                  <a:cubicBezTo>
                    <a:pt x="463" y="235"/>
                    <a:pt x="473" y="253"/>
                    <a:pt x="477" y="272"/>
                  </a:cubicBezTo>
                  <a:cubicBezTo>
                    <a:pt x="470" y="257"/>
                    <a:pt x="459" y="242"/>
                    <a:pt x="445" y="234"/>
                  </a:cubicBezTo>
                  <a:moveTo>
                    <a:pt x="752" y="668"/>
                  </a:moveTo>
                  <a:cubicBezTo>
                    <a:pt x="781" y="704"/>
                    <a:pt x="783" y="704"/>
                    <a:pt x="807" y="728"/>
                  </a:cubicBezTo>
                  <a:cubicBezTo>
                    <a:pt x="794" y="722"/>
                    <a:pt x="765" y="695"/>
                    <a:pt x="749" y="675"/>
                  </a:cubicBezTo>
                  <a:cubicBezTo>
                    <a:pt x="725" y="645"/>
                    <a:pt x="714" y="619"/>
                    <a:pt x="710" y="591"/>
                  </a:cubicBezTo>
                  <a:cubicBezTo>
                    <a:pt x="710" y="591"/>
                    <a:pt x="724" y="632"/>
                    <a:pt x="752" y="668"/>
                  </a:cubicBezTo>
                  <a:moveTo>
                    <a:pt x="562" y="345"/>
                  </a:moveTo>
                  <a:cubicBezTo>
                    <a:pt x="539" y="342"/>
                    <a:pt x="519" y="352"/>
                    <a:pt x="501" y="375"/>
                  </a:cubicBezTo>
                  <a:cubicBezTo>
                    <a:pt x="478" y="382"/>
                    <a:pt x="464" y="391"/>
                    <a:pt x="447" y="409"/>
                  </a:cubicBezTo>
                  <a:cubicBezTo>
                    <a:pt x="434" y="405"/>
                    <a:pt x="419" y="397"/>
                    <a:pt x="415" y="394"/>
                  </a:cubicBezTo>
                  <a:cubicBezTo>
                    <a:pt x="418" y="387"/>
                    <a:pt x="422" y="382"/>
                    <a:pt x="429" y="379"/>
                  </a:cubicBezTo>
                  <a:cubicBezTo>
                    <a:pt x="423" y="376"/>
                    <a:pt x="413" y="371"/>
                    <a:pt x="415" y="364"/>
                  </a:cubicBezTo>
                  <a:cubicBezTo>
                    <a:pt x="418" y="352"/>
                    <a:pt x="434" y="359"/>
                    <a:pt x="452" y="352"/>
                  </a:cubicBezTo>
                  <a:cubicBezTo>
                    <a:pt x="445" y="348"/>
                    <a:pt x="436" y="343"/>
                    <a:pt x="440" y="333"/>
                  </a:cubicBezTo>
                  <a:cubicBezTo>
                    <a:pt x="443" y="323"/>
                    <a:pt x="459" y="324"/>
                    <a:pt x="471" y="327"/>
                  </a:cubicBezTo>
                  <a:cubicBezTo>
                    <a:pt x="464" y="321"/>
                    <a:pt x="463" y="309"/>
                    <a:pt x="470" y="304"/>
                  </a:cubicBezTo>
                  <a:cubicBezTo>
                    <a:pt x="478" y="300"/>
                    <a:pt x="494" y="301"/>
                    <a:pt x="494" y="301"/>
                  </a:cubicBezTo>
                  <a:cubicBezTo>
                    <a:pt x="494" y="293"/>
                    <a:pt x="501" y="287"/>
                    <a:pt x="505" y="280"/>
                  </a:cubicBezTo>
                  <a:cubicBezTo>
                    <a:pt x="498" y="282"/>
                    <a:pt x="493" y="291"/>
                    <a:pt x="491" y="297"/>
                  </a:cubicBezTo>
                  <a:cubicBezTo>
                    <a:pt x="468" y="295"/>
                    <a:pt x="457" y="306"/>
                    <a:pt x="463" y="321"/>
                  </a:cubicBezTo>
                  <a:cubicBezTo>
                    <a:pt x="452" y="318"/>
                    <a:pt x="440" y="320"/>
                    <a:pt x="436" y="330"/>
                  </a:cubicBezTo>
                  <a:cubicBezTo>
                    <a:pt x="408" y="313"/>
                    <a:pt x="365" y="301"/>
                    <a:pt x="335" y="299"/>
                  </a:cubicBezTo>
                  <a:cubicBezTo>
                    <a:pt x="331" y="299"/>
                    <a:pt x="329" y="299"/>
                    <a:pt x="325" y="298"/>
                  </a:cubicBezTo>
                  <a:cubicBezTo>
                    <a:pt x="322" y="295"/>
                    <a:pt x="319" y="286"/>
                    <a:pt x="318" y="282"/>
                  </a:cubicBezTo>
                  <a:cubicBezTo>
                    <a:pt x="314" y="269"/>
                    <a:pt x="308" y="251"/>
                    <a:pt x="295" y="245"/>
                  </a:cubicBezTo>
                  <a:cubicBezTo>
                    <a:pt x="323" y="249"/>
                    <a:pt x="397" y="263"/>
                    <a:pt x="443" y="282"/>
                  </a:cubicBezTo>
                  <a:cubicBezTo>
                    <a:pt x="409" y="257"/>
                    <a:pt x="317" y="245"/>
                    <a:pt x="261" y="231"/>
                  </a:cubicBezTo>
                  <a:cubicBezTo>
                    <a:pt x="219" y="222"/>
                    <a:pt x="162" y="204"/>
                    <a:pt x="126" y="179"/>
                  </a:cubicBezTo>
                  <a:cubicBezTo>
                    <a:pt x="106" y="164"/>
                    <a:pt x="95" y="148"/>
                    <a:pt x="93" y="129"/>
                  </a:cubicBezTo>
                  <a:cubicBezTo>
                    <a:pt x="118" y="138"/>
                    <a:pt x="140" y="143"/>
                    <a:pt x="169" y="149"/>
                  </a:cubicBezTo>
                  <a:cubicBezTo>
                    <a:pt x="189" y="153"/>
                    <a:pt x="205" y="156"/>
                    <a:pt x="233" y="162"/>
                  </a:cubicBezTo>
                  <a:cubicBezTo>
                    <a:pt x="260" y="167"/>
                    <a:pt x="298" y="179"/>
                    <a:pt x="298" y="179"/>
                  </a:cubicBezTo>
                  <a:cubicBezTo>
                    <a:pt x="358" y="196"/>
                    <a:pt x="425" y="185"/>
                    <a:pt x="483" y="205"/>
                  </a:cubicBezTo>
                  <a:cubicBezTo>
                    <a:pt x="509" y="215"/>
                    <a:pt x="508" y="247"/>
                    <a:pt x="512" y="271"/>
                  </a:cubicBezTo>
                  <a:cubicBezTo>
                    <a:pt x="518" y="277"/>
                    <a:pt x="518" y="277"/>
                    <a:pt x="518" y="277"/>
                  </a:cubicBezTo>
                  <a:cubicBezTo>
                    <a:pt x="518" y="311"/>
                    <a:pt x="535" y="325"/>
                    <a:pt x="562" y="345"/>
                  </a:cubicBezTo>
                  <a:moveTo>
                    <a:pt x="774" y="670"/>
                  </a:moveTo>
                  <a:cubicBezTo>
                    <a:pt x="803" y="705"/>
                    <a:pt x="830" y="724"/>
                    <a:pt x="836" y="728"/>
                  </a:cubicBezTo>
                  <a:cubicBezTo>
                    <a:pt x="836" y="728"/>
                    <a:pt x="796" y="691"/>
                    <a:pt x="788" y="676"/>
                  </a:cubicBezTo>
                  <a:cubicBezTo>
                    <a:pt x="855" y="728"/>
                    <a:pt x="908" y="749"/>
                    <a:pt x="933" y="767"/>
                  </a:cubicBezTo>
                  <a:cubicBezTo>
                    <a:pt x="923" y="765"/>
                    <a:pt x="912" y="764"/>
                    <a:pt x="906" y="771"/>
                  </a:cubicBezTo>
                  <a:cubicBezTo>
                    <a:pt x="901" y="779"/>
                    <a:pt x="905" y="791"/>
                    <a:pt x="901" y="802"/>
                  </a:cubicBezTo>
                  <a:cubicBezTo>
                    <a:pt x="899" y="810"/>
                    <a:pt x="894" y="811"/>
                    <a:pt x="891" y="811"/>
                  </a:cubicBezTo>
                  <a:cubicBezTo>
                    <a:pt x="886" y="780"/>
                    <a:pt x="861" y="775"/>
                    <a:pt x="861" y="775"/>
                  </a:cubicBezTo>
                  <a:cubicBezTo>
                    <a:pt x="867" y="782"/>
                    <a:pt x="875" y="790"/>
                    <a:pt x="877" y="801"/>
                  </a:cubicBezTo>
                  <a:cubicBezTo>
                    <a:pt x="853" y="797"/>
                    <a:pt x="809" y="770"/>
                    <a:pt x="809" y="769"/>
                  </a:cubicBezTo>
                  <a:cubicBezTo>
                    <a:pt x="786" y="771"/>
                    <a:pt x="758" y="768"/>
                    <a:pt x="743" y="758"/>
                  </a:cubicBezTo>
                  <a:cubicBezTo>
                    <a:pt x="726" y="747"/>
                    <a:pt x="761" y="745"/>
                    <a:pt x="747" y="734"/>
                  </a:cubicBezTo>
                  <a:cubicBezTo>
                    <a:pt x="740" y="729"/>
                    <a:pt x="733" y="734"/>
                    <a:pt x="728" y="726"/>
                  </a:cubicBezTo>
                  <a:cubicBezTo>
                    <a:pt x="724" y="721"/>
                    <a:pt x="737" y="709"/>
                    <a:pt x="732" y="698"/>
                  </a:cubicBezTo>
                  <a:cubicBezTo>
                    <a:pt x="728" y="690"/>
                    <a:pt x="721" y="691"/>
                    <a:pt x="715" y="696"/>
                  </a:cubicBezTo>
                  <a:cubicBezTo>
                    <a:pt x="709" y="702"/>
                    <a:pt x="705" y="725"/>
                    <a:pt x="687" y="721"/>
                  </a:cubicBezTo>
                  <a:cubicBezTo>
                    <a:pt x="677" y="718"/>
                    <a:pt x="680" y="700"/>
                    <a:pt x="669" y="692"/>
                  </a:cubicBezTo>
                  <a:cubicBezTo>
                    <a:pt x="661" y="686"/>
                    <a:pt x="651" y="686"/>
                    <a:pt x="645" y="693"/>
                  </a:cubicBezTo>
                  <a:cubicBezTo>
                    <a:pt x="637" y="700"/>
                    <a:pt x="639" y="711"/>
                    <a:pt x="639" y="711"/>
                  </a:cubicBezTo>
                  <a:cubicBezTo>
                    <a:pt x="618" y="669"/>
                    <a:pt x="638" y="578"/>
                    <a:pt x="638" y="578"/>
                  </a:cubicBezTo>
                  <a:cubicBezTo>
                    <a:pt x="616" y="637"/>
                    <a:pt x="616" y="688"/>
                    <a:pt x="633" y="719"/>
                  </a:cubicBezTo>
                  <a:cubicBezTo>
                    <a:pt x="628" y="716"/>
                    <a:pt x="619" y="707"/>
                    <a:pt x="616" y="702"/>
                  </a:cubicBezTo>
                  <a:cubicBezTo>
                    <a:pt x="612" y="691"/>
                    <a:pt x="605" y="676"/>
                    <a:pt x="606" y="661"/>
                  </a:cubicBezTo>
                  <a:cubicBezTo>
                    <a:pt x="593" y="684"/>
                    <a:pt x="619" y="727"/>
                    <a:pt x="609" y="727"/>
                  </a:cubicBezTo>
                  <a:cubicBezTo>
                    <a:pt x="600" y="727"/>
                    <a:pt x="600" y="710"/>
                    <a:pt x="589" y="705"/>
                  </a:cubicBezTo>
                  <a:cubicBezTo>
                    <a:pt x="578" y="699"/>
                    <a:pt x="574" y="709"/>
                    <a:pt x="570" y="705"/>
                  </a:cubicBezTo>
                  <a:cubicBezTo>
                    <a:pt x="565" y="701"/>
                    <a:pt x="588" y="684"/>
                    <a:pt x="568" y="672"/>
                  </a:cubicBezTo>
                  <a:cubicBezTo>
                    <a:pt x="557" y="666"/>
                    <a:pt x="552" y="678"/>
                    <a:pt x="543" y="673"/>
                  </a:cubicBezTo>
                  <a:cubicBezTo>
                    <a:pt x="534" y="668"/>
                    <a:pt x="522" y="670"/>
                    <a:pt x="522" y="670"/>
                  </a:cubicBezTo>
                  <a:cubicBezTo>
                    <a:pt x="518" y="649"/>
                    <a:pt x="544" y="556"/>
                    <a:pt x="544" y="556"/>
                  </a:cubicBezTo>
                  <a:cubicBezTo>
                    <a:pt x="560" y="564"/>
                    <a:pt x="582" y="551"/>
                    <a:pt x="582" y="551"/>
                  </a:cubicBezTo>
                  <a:cubicBezTo>
                    <a:pt x="593" y="573"/>
                    <a:pt x="617" y="555"/>
                    <a:pt x="627" y="547"/>
                  </a:cubicBezTo>
                  <a:cubicBezTo>
                    <a:pt x="635" y="540"/>
                    <a:pt x="637" y="535"/>
                    <a:pt x="646" y="531"/>
                  </a:cubicBezTo>
                  <a:cubicBezTo>
                    <a:pt x="656" y="526"/>
                    <a:pt x="667" y="533"/>
                    <a:pt x="677" y="528"/>
                  </a:cubicBezTo>
                  <a:cubicBezTo>
                    <a:pt x="688" y="524"/>
                    <a:pt x="691" y="517"/>
                    <a:pt x="691" y="517"/>
                  </a:cubicBezTo>
                  <a:cubicBezTo>
                    <a:pt x="704" y="529"/>
                    <a:pt x="721" y="574"/>
                    <a:pt x="728" y="589"/>
                  </a:cubicBezTo>
                  <a:cubicBezTo>
                    <a:pt x="751" y="640"/>
                    <a:pt x="774" y="670"/>
                    <a:pt x="774" y="670"/>
                  </a:cubicBezTo>
                  <a:moveTo>
                    <a:pt x="935" y="783"/>
                  </a:moveTo>
                  <a:cubicBezTo>
                    <a:pt x="937" y="794"/>
                    <a:pt x="923" y="801"/>
                    <a:pt x="913" y="802"/>
                  </a:cubicBezTo>
                  <a:cubicBezTo>
                    <a:pt x="910" y="803"/>
                    <a:pt x="910" y="803"/>
                    <a:pt x="910" y="803"/>
                  </a:cubicBezTo>
                  <a:cubicBezTo>
                    <a:pt x="910" y="793"/>
                    <a:pt x="908" y="774"/>
                    <a:pt x="918" y="772"/>
                  </a:cubicBezTo>
                  <a:cubicBezTo>
                    <a:pt x="929" y="770"/>
                    <a:pt x="933" y="775"/>
                    <a:pt x="935" y="783"/>
                  </a:cubicBezTo>
                  <a:moveTo>
                    <a:pt x="692" y="506"/>
                  </a:moveTo>
                  <a:cubicBezTo>
                    <a:pt x="686" y="507"/>
                    <a:pt x="690" y="510"/>
                    <a:pt x="676" y="520"/>
                  </a:cubicBezTo>
                  <a:cubicBezTo>
                    <a:pt x="673" y="522"/>
                    <a:pt x="663" y="524"/>
                    <a:pt x="655" y="523"/>
                  </a:cubicBezTo>
                  <a:cubicBezTo>
                    <a:pt x="657" y="519"/>
                    <a:pt x="661" y="515"/>
                    <a:pt x="656" y="505"/>
                  </a:cubicBezTo>
                  <a:cubicBezTo>
                    <a:pt x="651" y="495"/>
                    <a:pt x="643" y="492"/>
                    <a:pt x="639" y="492"/>
                  </a:cubicBezTo>
                  <a:cubicBezTo>
                    <a:pt x="645" y="496"/>
                    <a:pt x="649" y="501"/>
                    <a:pt x="652" y="507"/>
                  </a:cubicBezTo>
                  <a:cubicBezTo>
                    <a:pt x="654" y="512"/>
                    <a:pt x="653" y="518"/>
                    <a:pt x="648" y="522"/>
                  </a:cubicBezTo>
                  <a:cubicBezTo>
                    <a:pt x="644" y="523"/>
                    <a:pt x="638" y="526"/>
                    <a:pt x="635" y="530"/>
                  </a:cubicBezTo>
                  <a:cubicBezTo>
                    <a:pt x="638" y="517"/>
                    <a:pt x="627" y="498"/>
                    <a:pt x="617" y="495"/>
                  </a:cubicBezTo>
                  <a:cubicBezTo>
                    <a:pt x="626" y="507"/>
                    <a:pt x="633" y="514"/>
                    <a:pt x="628" y="534"/>
                  </a:cubicBezTo>
                  <a:cubicBezTo>
                    <a:pt x="625" y="540"/>
                    <a:pt x="599" y="558"/>
                    <a:pt x="592" y="552"/>
                  </a:cubicBezTo>
                  <a:cubicBezTo>
                    <a:pt x="579" y="541"/>
                    <a:pt x="589" y="532"/>
                    <a:pt x="585" y="519"/>
                  </a:cubicBezTo>
                  <a:cubicBezTo>
                    <a:pt x="583" y="517"/>
                    <a:pt x="583" y="514"/>
                    <a:pt x="581" y="515"/>
                  </a:cubicBezTo>
                  <a:cubicBezTo>
                    <a:pt x="584" y="527"/>
                    <a:pt x="579" y="532"/>
                    <a:pt x="580" y="545"/>
                  </a:cubicBezTo>
                  <a:cubicBezTo>
                    <a:pt x="571" y="548"/>
                    <a:pt x="567" y="549"/>
                    <a:pt x="561" y="548"/>
                  </a:cubicBezTo>
                  <a:cubicBezTo>
                    <a:pt x="558" y="545"/>
                    <a:pt x="555" y="539"/>
                    <a:pt x="557" y="529"/>
                  </a:cubicBezTo>
                  <a:cubicBezTo>
                    <a:pt x="559" y="520"/>
                    <a:pt x="567" y="508"/>
                    <a:pt x="574" y="498"/>
                  </a:cubicBezTo>
                  <a:cubicBezTo>
                    <a:pt x="574" y="498"/>
                    <a:pt x="570" y="500"/>
                    <a:pt x="567" y="503"/>
                  </a:cubicBezTo>
                  <a:cubicBezTo>
                    <a:pt x="555" y="514"/>
                    <a:pt x="550" y="527"/>
                    <a:pt x="550" y="537"/>
                  </a:cubicBezTo>
                  <a:cubicBezTo>
                    <a:pt x="551" y="541"/>
                    <a:pt x="551" y="545"/>
                    <a:pt x="555" y="548"/>
                  </a:cubicBezTo>
                  <a:cubicBezTo>
                    <a:pt x="552" y="548"/>
                    <a:pt x="540" y="548"/>
                    <a:pt x="537" y="541"/>
                  </a:cubicBezTo>
                  <a:cubicBezTo>
                    <a:pt x="530" y="527"/>
                    <a:pt x="540" y="514"/>
                    <a:pt x="547" y="505"/>
                  </a:cubicBezTo>
                  <a:cubicBezTo>
                    <a:pt x="554" y="497"/>
                    <a:pt x="564" y="492"/>
                    <a:pt x="564" y="492"/>
                  </a:cubicBezTo>
                  <a:cubicBezTo>
                    <a:pt x="579" y="485"/>
                    <a:pt x="602" y="488"/>
                    <a:pt x="618" y="485"/>
                  </a:cubicBezTo>
                  <a:cubicBezTo>
                    <a:pt x="634" y="483"/>
                    <a:pt x="647" y="486"/>
                    <a:pt x="661" y="490"/>
                  </a:cubicBezTo>
                  <a:cubicBezTo>
                    <a:pt x="674" y="494"/>
                    <a:pt x="682" y="499"/>
                    <a:pt x="692" y="506"/>
                  </a:cubicBezTo>
                  <a:moveTo>
                    <a:pt x="416" y="356"/>
                  </a:moveTo>
                  <a:cubicBezTo>
                    <a:pt x="408" y="360"/>
                    <a:pt x="410" y="366"/>
                    <a:pt x="411" y="370"/>
                  </a:cubicBezTo>
                  <a:cubicBezTo>
                    <a:pt x="414" y="376"/>
                    <a:pt x="420" y="379"/>
                    <a:pt x="420" y="379"/>
                  </a:cubicBezTo>
                  <a:cubicBezTo>
                    <a:pt x="417" y="381"/>
                    <a:pt x="412" y="386"/>
                    <a:pt x="409" y="391"/>
                  </a:cubicBezTo>
                  <a:cubicBezTo>
                    <a:pt x="401" y="386"/>
                    <a:pt x="389" y="380"/>
                    <a:pt x="379" y="376"/>
                  </a:cubicBezTo>
                  <a:cubicBezTo>
                    <a:pt x="360" y="365"/>
                    <a:pt x="341" y="358"/>
                    <a:pt x="321" y="360"/>
                  </a:cubicBezTo>
                  <a:cubicBezTo>
                    <a:pt x="316" y="360"/>
                    <a:pt x="303" y="365"/>
                    <a:pt x="299" y="366"/>
                  </a:cubicBezTo>
                  <a:cubicBezTo>
                    <a:pt x="285" y="364"/>
                    <a:pt x="265" y="352"/>
                    <a:pt x="260" y="346"/>
                  </a:cubicBezTo>
                  <a:cubicBezTo>
                    <a:pt x="284" y="349"/>
                    <a:pt x="301" y="348"/>
                    <a:pt x="315" y="348"/>
                  </a:cubicBezTo>
                  <a:cubicBezTo>
                    <a:pt x="340" y="346"/>
                    <a:pt x="356" y="342"/>
                    <a:pt x="356" y="342"/>
                  </a:cubicBezTo>
                  <a:cubicBezTo>
                    <a:pt x="376" y="350"/>
                    <a:pt x="391" y="356"/>
                    <a:pt x="416" y="356"/>
                  </a:cubicBezTo>
                  <a:moveTo>
                    <a:pt x="1138" y="317"/>
                  </a:moveTo>
                  <a:cubicBezTo>
                    <a:pt x="1120" y="376"/>
                    <a:pt x="1068" y="368"/>
                    <a:pt x="1049" y="357"/>
                  </a:cubicBezTo>
                  <a:cubicBezTo>
                    <a:pt x="1068" y="351"/>
                    <a:pt x="1076" y="334"/>
                    <a:pt x="1076" y="334"/>
                  </a:cubicBezTo>
                  <a:cubicBezTo>
                    <a:pt x="1102" y="337"/>
                    <a:pt x="1120" y="332"/>
                    <a:pt x="1138" y="317"/>
                  </a:cubicBezTo>
                  <a:moveTo>
                    <a:pt x="1069" y="333"/>
                  </a:moveTo>
                  <a:cubicBezTo>
                    <a:pt x="1068" y="340"/>
                    <a:pt x="1053" y="351"/>
                    <a:pt x="1038" y="354"/>
                  </a:cubicBezTo>
                  <a:cubicBezTo>
                    <a:pt x="1038" y="354"/>
                    <a:pt x="1036" y="342"/>
                    <a:pt x="1020" y="343"/>
                  </a:cubicBezTo>
                  <a:cubicBezTo>
                    <a:pt x="1011" y="344"/>
                    <a:pt x="1011" y="345"/>
                    <a:pt x="1005" y="347"/>
                  </a:cubicBezTo>
                  <a:cubicBezTo>
                    <a:pt x="1007" y="343"/>
                    <a:pt x="1007" y="337"/>
                    <a:pt x="1004" y="332"/>
                  </a:cubicBezTo>
                  <a:cubicBezTo>
                    <a:pt x="1003" y="331"/>
                    <a:pt x="1002" y="330"/>
                    <a:pt x="1000" y="330"/>
                  </a:cubicBezTo>
                  <a:cubicBezTo>
                    <a:pt x="996" y="330"/>
                    <a:pt x="991" y="331"/>
                    <a:pt x="986" y="334"/>
                  </a:cubicBezTo>
                  <a:cubicBezTo>
                    <a:pt x="981" y="338"/>
                    <a:pt x="975" y="337"/>
                    <a:pt x="971" y="339"/>
                  </a:cubicBezTo>
                  <a:cubicBezTo>
                    <a:pt x="963" y="341"/>
                    <a:pt x="958" y="346"/>
                    <a:pt x="952" y="355"/>
                  </a:cubicBezTo>
                  <a:cubicBezTo>
                    <a:pt x="951" y="356"/>
                    <a:pt x="948" y="355"/>
                    <a:pt x="945" y="355"/>
                  </a:cubicBezTo>
                  <a:cubicBezTo>
                    <a:pt x="941" y="354"/>
                    <a:pt x="880" y="363"/>
                    <a:pt x="880" y="363"/>
                  </a:cubicBezTo>
                  <a:cubicBezTo>
                    <a:pt x="869" y="362"/>
                    <a:pt x="853" y="363"/>
                    <a:pt x="833" y="357"/>
                  </a:cubicBezTo>
                  <a:cubicBezTo>
                    <a:pt x="833" y="357"/>
                    <a:pt x="850" y="349"/>
                    <a:pt x="841" y="334"/>
                  </a:cubicBezTo>
                  <a:cubicBezTo>
                    <a:pt x="841" y="334"/>
                    <a:pt x="923" y="316"/>
                    <a:pt x="955" y="307"/>
                  </a:cubicBezTo>
                  <a:cubicBezTo>
                    <a:pt x="988" y="298"/>
                    <a:pt x="1005" y="292"/>
                    <a:pt x="1016" y="287"/>
                  </a:cubicBezTo>
                  <a:cubicBezTo>
                    <a:pt x="1014" y="294"/>
                    <a:pt x="1022" y="308"/>
                    <a:pt x="1035" y="318"/>
                  </a:cubicBezTo>
                  <a:cubicBezTo>
                    <a:pt x="1044" y="325"/>
                    <a:pt x="1062" y="332"/>
                    <a:pt x="1069" y="333"/>
                  </a:cubicBezTo>
                  <a:moveTo>
                    <a:pt x="435" y="335"/>
                  </a:moveTo>
                  <a:cubicBezTo>
                    <a:pt x="434" y="339"/>
                    <a:pt x="435" y="345"/>
                    <a:pt x="442" y="350"/>
                  </a:cubicBezTo>
                  <a:cubicBezTo>
                    <a:pt x="437" y="351"/>
                    <a:pt x="427" y="351"/>
                    <a:pt x="421" y="353"/>
                  </a:cubicBezTo>
                  <a:cubicBezTo>
                    <a:pt x="385" y="351"/>
                    <a:pt x="349" y="340"/>
                    <a:pt x="328" y="305"/>
                  </a:cubicBezTo>
                  <a:cubicBezTo>
                    <a:pt x="337" y="305"/>
                    <a:pt x="346" y="304"/>
                    <a:pt x="359" y="307"/>
                  </a:cubicBezTo>
                  <a:cubicBezTo>
                    <a:pt x="379" y="312"/>
                    <a:pt x="408" y="320"/>
                    <a:pt x="435" y="335"/>
                  </a:cubicBezTo>
                  <a:moveTo>
                    <a:pt x="322" y="306"/>
                  </a:moveTo>
                  <a:cubicBezTo>
                    <a:pt x="325" y="309"/>
                    <a:pt x="331" y="323"/>
                    <a:pt x="350" y="337"/>
                  </a:cubicBezTo>
                  <a:cubicBezTo>
                    <a:pt x="339" y="340"/>
                    <a:pt x="328" y="341"/>
                    <a:pt x="310" y="342"/>
                  </a:cubicBezTo>
                  <a:cubicBezTo>
                    <a:pt x="287" y="343"/>
                    <a:pt x="266" y="341"/>
                    <a:pt x="266" y="341"/>
                  </a:cubicBezTo>
                  <a:cubicBezTo>
                    <a:pt x="232" y="338"/>
                    <a:pt x="188" y="296"/>
                    <a:pt x="177" y="280"/>
                  </a:cubicBezTo>
                  <a:cubicBezTo>
                    <a:pt x="200" y="293"/>
                    <a:pt x="231" y="302"/>
                    <a:pt x="255" y="305"/>
                  </a:cubicBezTo>
                  <a:cubicBezTo>
                    <a:pt x="279" y="308"/>
                    <a:pt x="302" y="309"/>
                    <a:pt x="322" y="306"/>
                  </a:cubicBezTo>
                  <a:moveTo>
                    <a:pt x="691" y="256"/>
                  </a:moveTo>
                  <a:cubicBezTo>
                    <a:pt x="692" y="256"/>
                    <a:pt x="694" y="255"/>
                    <a:pt x="696" y="255"/>
                  </a:cubicBezTo>
                  <a:cubicBezTo>
                    <a:pt x="698" y="263"/>
                    <a:pt x="689" y="266"/>
                    <a:pt x="684" y="267"/>
                  </a:cubicBezTo>
                  <a:cubicBezTo>
                    <a:pt x="680" y="268"/>
                    <a:pt x="678" y="264"/>
                    <a:pt x="677" y="262"/>
                  </a:cubicBezTo>
                  <a:cubicBezTo>
                    <a:pt x="677" y="259"/>
                    <a:pt x="677" y="256"/>
                    <a:pt x="675" y="254"/>
                  </a:cubicBezTo>
                  <a:cubicBezTo>
                    <a:pt x="675" y="253"/>
                    <a:pt x="675" y="252"/>
                    <a:pt x="677" y="251"/>
                  </a:cubicBezTo>
                  <a:cubicBezTo>
                    <a:pt x="680" y="255"/>
                    <a:pt x="685" y="258"/>
                    <a:pt x="691" y="256"/>
                  </a:cubicBezTo>
                  <a:moveTo>
                    <a:pt x="1189" y="264"/>
                  </a:moveTo>
                  <a:cubicBezTo>
                    <a:pt x="1169" y="293"/>
                    <a:pt x="1130" y="317"/>
                    <a:pt x="1116" y="323"/>
                  </a:cubicBezTo>
                  <a:cubicBezTo>
                    <a:pt x="1105" y="328"/>
                    <a:pt x="1091" y="332"/>
                    <a:pt x="1068" y="326"/>
                  </a:cubicBezTo>
                  <a:cubicBezTo>
                    <a:pt x="1056" y="323"/>
                    <a:pt x="1045" y="318"/>
                    <a:pt x="1037" y="312"/>
                  </a:cubicBezTo>
                  <a:cubicBezTo>
                    <a:pt x="1021" y="299"/>
                    <a:pt x="1022" y="291"/>
                    <a:pt x="1022" y="287"/>
                  </a:cubicBezTo>
                  <a:cubicBezTo>
                    <a:pt x="1023" y="284"/>
                    <a:pt x="1028" y="277"/>
                    <a:pt x="1033" y="279"/>
                  </a:cubicBezTo>
                  <a:cubicBezTo>
                    <a:pt x="1090" y="293"/>
                    <a:pt x="1171" y="276"/>
                    <a:pt x="1189" y="264"/>
                  </a:cubicBezTo>
                  <a:moveTo>
                    <a:pt x="270" y="239"/>
                  </a:moveTo>
                  <a:cubicBezTo>
                    <a:pt x="311" y="246"/>
                    <a:pt x="309" y="283"/>
                    <a:pt x="319" y="299"/>
                  </a:cubicBezTo>
                  <a:cubicBezTo>
                    <a:pt x="284" y="301"/>
                    <a:pt x="269" y="302"/>
                    <a:pt x="242" y="296"/>
                  </a:cubicBezTo>
                  <a:cubicBezTo>
                    <a:pt x="148" y="275"/>
                    <a:pt x="130" y="230"/>
                    <a:pt x="104" y="170"/>
                  </a:cubicBezTo>
                  <a:cubicBezTo>
                    <a:pt x="150" y="211"/>
                    <a:pt x="251" y="236"/>
                    <a:pt x="270" y="239"/>
                  </a:cubicBezTo>
                  <a:moveTo>
                    <a:pt x="698" y="232"/>
                  </a:moveTo>
                  <a:cubicBezTo>
                    <a:pt x="697" y="235"/>
                    <a:pt x="699" y="234"/>
                    <a:pt x="702" y="237"/>
                  </a:cubicBezTo>
                  <a:cubicBezTo>
                    <a:pt x="702" y="242"/>
                    <a:pt x="698" y="246"/>
                    <a:pt x="694" y="249"/>
                  </a:cubicBezTo>
                  <a:cubicBezTo>
                    <a:pt x="690" y="251"/>
                    <a:pt x="684" y="252"/>
                    <a:pt x="680" y="249"/>
                  </a:cubicBezTo>
                  <a:cubicBezTo>
                    <a:pt x="678" y="248"/>
                    <a:pt x="672" y="246"/>
                    <a:pt x="672" y="246"/>
                  </a:cubicBezTo>
                  <a:cubicBezTo>
                    <a:pt x="672" y="237"/>
                    <a:pt x="683" y="232"/>
                    <a:pt x="691" y="229"/>
                  </a:cubicBezTo>
                  <a:cubicBezTo>
                    <a:pt x="694" y="228"/>
                    <a:pt x="697" y="229"/>
                    <a:pt x="698" y="232"/>
                  </a:cubicBezTo>
                  <a:moveTo>
                    <a:pt x="641" y="229"/>
                  </a:moveTo>
                  <a:cubicBezTo>
                    <a:pt x="651" y="232"/>
                    <a:pt x="668" y="249"/>
                    <a:pt x="672" y="257"/>
                  </a:cubicBezTo>
                  <a:cubicBezTo>
                    <a:pt x="673" y="264"/>
                    <a:pt x="670" y="271"/>
                    <a:pt x="666" y="276"/>
                  </a:cubicBezTo>
                  <a:cubicBezTo>
                    <a:pt x="662" y="277"/>
                    <a:pt x="658" y="281"/>
                    <a:pt x="656" y="285"/>
                  </a:cubicBezTo>
                  <a:cubicBezTo>
                    <a:pt x="657" y="281"/>
                    <a:pt x="656" y="277"/>
                    <a:pt x="654" y="274"/>
                  </a:cubicBezTo>
                  <a:cubicBezTo>
                    <a:pt x="650" y="271"/>
                    <a:pt x="645" y="267"/>
                    <a:pt x="644" y="262"/>
                  </a:cubicBezTo>
                  <a:cubicBezTo>
                    <a:pt x="629" y="263"/>
                    <a:pt x="607" y="263"/>
                    <a:pt x="599" y="256"/>
                  </a:cubicBezTo>
                  <a:cubicBezTo>
                    <a:pt x="599" y="253"/>
                    <a:pt x="598" y="250"/>
                    <a:pt x="595" y="247"/>
                  </a:cubicBezTo>
                  <a:cubicBezTo>
                    <a:pt x="599" y="246"/>
                    <a:pt x="617" y="248"/>
                    <a:pt x="626" y="248"/>
                  </a:cubicBezTo>
                  <a:cubicBezTo>
                    <a:pt x="636" y="248"/>
                    <a:pt x="648" y="248"/>
                    <a:pt x="651" y="252"/>
                  </a:cubicBezTo>
                  <a:cubicBezTo>
                    <a:pt x="651" y="254"/>
                    <a:pt x="649" y="254"/>
                    <a:pt x="648" y="254"/>
                  </a:cubicBezTo>
                  <a:cubicBezTo>
                    <a:pt x="647" y="255"/>
                    <a:pt x="646" y="254"/>
                    <a:pt x="645" y="255"/>
                  </a:cubicBezTo>
                  <a:cubicBezTo>
                    <a:pt x="648" y="259"/>
                    <a:pt x="654" y="260"/>
                    <a:pt x="659" y="259"/>
                  </a:cubicBezTo>
                  <a:cubicBezTo>
                    <a:pt x="661" y="257"/>
                    <a:pt x="663" y="255"/>
                    <a:pt x="661" y="251"/>
                  </a:cubicBezTo>
                  <a:cubicBezTo>
                    <a:pt x="658" y="246"/>
                    <a:pt x="652" y="245"/>
                    <a:pt x="644" y="243"/>
                  </a:cubicBezTo>
                  <a:cubicBezTo>
                    <a:pt x="635" y="242"/>
                    <a:pt x="592" y="242"/>
                    <a:pt x="592" y="242"/>
                  </a:cubicBezTo>
                  <a:cubicBezTo>
                    <a:pt x="587" y="237"/>
                    <a:pt x="577" y="229"/>
                    <a:pt x="571" y="226"/>
                  </a:cubicBezTo>
                  <a:cubicBezTo>
                    <a:pt x="570" y="223"/>
                    <a:pt x="574" y="220"/>
                    <a:pt x="576" y="221"/>
                  </a:cubicBezTo>
                  <a:cubicBezTo>
                    <a:pt x="593" y="227"/>
                    <a:pt x="622" y="227"/>
                    <a:pt x="641" y="229"/>
                  </a:cubicBezTo>
                  <a:moveTo>
                    <a:pt x="1076" y="236"/>
                  </a:moveTo>
                  <a:cubicBezTo>
                    <a:pt x="1074" y="244"/>
                    <a:pt x="1061" y="255"/>
                    <a:pt x="1051" y="260"/>
                  </a:cubicBezTo>
                  <a:cubicBezTo>
                    <a:pt x="1040" y="267"/>
                    <a:pt x="1024" y="271"/>
                    <a:pt x="1018" y="279"/>
                  </a:cubicBezTo>
                  <a:cubicBezTo>
                    <a:pt x="1011" y="286"/>
                    <a:pt x="949" y="303"/>
                    <a:pt x="919" y="311"/>
                  </a:cubicBezTo>
                  <a:cubicBezTo>
                    <a:pt x="890" y="318"/>
                    <a:pt x="866" y="325"/>
                    <a:pt x="838" y="329"/>
                  </a:cubicBezTo>
                  <a:cubicBezTo>
                    <a:pt x="833" y="325"/>
                    <a:pt x="825" y="325"/>
                    <a:pt x="819" y="326"/>
                  </a:cubicBezTo>
                  <a:cubicBezTo>
                    <a:pt x="827" y="311"/>
                    <a:pt x="824" y="301"/>
                    <a:pt x="811" y="297"/>
                  </a:cubicBezTo>
                  <a:cubicBezTo>
                    <a:pt x="953" y="246"/>
                    <a:pt x="953" y="246"/>
                    <a:pt x="953" y="246"/>
                  </a:cubicBezTo>
                  <a:cubicBezTo>
                    <a:pt x="979" y="238"/>
                    <a:pt x="1012" y="229"/>
                    <a:pt x="1034" y="228"/>
                  </a:cubicBezTo>
                  <a:cubicBezTo>
                    <a:pt x="1049" y="232"/>
                    <a:pt x="1058" y="236"/>
                    <a:pt x="1076" y="236"/>
                  </a:cubicBezTo>
                  <a:moveTo>
                    <a:pt x="687" y="221"/>
                  </a:moveTo>
                  <a:cubicBezTo>
                    <a:pt x="687" y="223"/>
                    <a:pt x="686" y="224"/>
                    <a:pt x="685" y="226"/>
                  </a:cubicBezTo>
                  <a:cubicBezTo>
                    <a:pt x="684" y="229"/>
                    <a:pt x="681" y="232"/>
                    <a:pt x="675" y="230"/>
                  </a:cubicBezTo>
                  <a:cubicBezTo>
                    <a:pt x="674" y="225"/>
                    <a:pt x="677" y="220"/>
                    <a:pt x="682" y="217"/>
                  </a:cubicBezTo>
                  <a:cubicBezTo>
                    <a:pt x="684" y="216"/>
                    <a:pt x="687" y="218"/>
                    <a:pt x="687" y="221"/>
                  </a:cubicBezTo>
                  <a:moveTo>
                    <a:pt x="672" y="214"/>
                  </a:moveTo>
                  <a:cubicBezTo>
                    <a:pt x="673" y="218"/>
                    <a:pt x="673" y="227"/>
                    <a:pt x="666" y="230"/>
                  </a:cubicBezTo>
                  <a:cubicBezTo>
                    <a:pt x="654" y="236"/>
                    <a:pt x="646" y="223"/>
                    <a:pt x="636" y="220"/>
                  </a:cubicBezTo>
                  <a:cubicBezTo>
                    <a:pt x="618" y="217"/>
                    <a:pt x="596" y="221"/>
                    <a:pt x="578" y="216"/>
                  </a:cubicBezTo>
                  <a:cubicBezTo>
                    <a:pt x="583" y="209"/>
                    <a:pt x="591" y="202"/>
                    <a:pt x="600" y="199"/>
                  </a:cubicBezTo>
                  <a:cubicBezTo>
                    <a:pt x="612" y="195"/>
                    <a:pt x="633" y="190"/>
                    <a:pt x="649" y="195"/>
                  </a:cubicBezTo>
                  <a:cubicBezTo>
                    <a:pt x="664" y="200"/>
                    <a:pt x="671" y="208"/>
                    <a:pt x="672" y="214"/>
                  </a:cubicBezTo>
                  <a:moveTo>
                    <a:pt x="996" y="211"/>
                  </a:moveTo>
                  <a:cubicBezTo>
                    <a:pt x="1007" y="215"/>
                    <a:pt x="1025" y="223"/>
                    <a:pt x="1017" y="225"/>
                  </a:cubicBezTo>
                  <a:cubicBezTo>
                    <a:pt x="954" y="236"/>
                    <a:pt x="912" y="253"/>
                    <a:pt x="804" y="295"/>
                  </a:cubicBezTo>
                  <a:cubicBezTo>
                    <a:pt x="800" y="295"/>
                    <a:pt x="796" y="295"/>
                    <a:pt x="792" y="297"/>
                  </a:cubicBezTo>
                  <a:cubicBezTo>
                    <a:pt x="793" y="291"/>
                    <a:pt x="793" y="285"/>
                    <a:pt x="786" y="278"/>
                  </a:cubicBezTo>
                  <a:cubicBezTo>
                    <a:pt x="781" y="273"/>
                    <a:pt x="773" y="271"/>
                    <a:pt x="760" y="275"/>
                  </a:cubicBezTo>
                  <a:cubicBezTo>
                    <a:pt x="792" y="255"/>
                    <a:pt x="824" y="234"/>
                    <a:pt x="860" y="221"/>
                  </a:cubicBezTo>
                  <a:cubicBezTo>
                    <a:pt x="889" y="210"/>
                    <a:pt x="920" y="205"/>
                    <a:pt x="953" y="204"/>
                  </a:cubicBezTo>
                  <a:cubicBezTo>
                    <a:pt x="974" y="204"/>
                    <a:pt x="986" y="207"/>
                    <a:pt x="996" y="211"/>
                  </a:cubicBezTo>
                  <a:moveTo>
                    <a:pt x="1210" y="232"/>
                  </a:moveTo>
                  <a:cubicBezTo>
                    <a:pt x="1207" y="239"/>
                    <a:pt x="1202" y="247"/>
                    <a:pt x="1192" y="255"/>
                  </a:cubicBezTo>
                  <a:cubicBezTo>
                    <a:pt x="1172" y="272"/>
                    <a:pt x="1073" y="286"/>
                    <a:pt x="1036" y="274"/>
                  </a:cubicBezTo>
                  <a:cubicBezTo>
                    <a:pt x="1076" y="258"/>
                    <a:pt x="1080" y="244"/>
                    <a:pt x="1082" y="234"/>
                  </a:cubicBezTo>
                  <a:cubicBezTo>
                    <a:pt x="1112" y="233"/>
                    <a:pt x="1157" y="229"/>
                    <a:pt x="1207" y="208"/>
                  </a:cubicBezTo>
                  <a:cubicBezTo>
                    <a:pt x="1213" y="206"/>
                    <a:pt x="1214" y="225"/>
                    <a:pt x="1210" y="232"/>
                  </a:cubicBezTo>
                  <a:moveTo>
                    <a:pt x="612" y="189"/>
                  </a:moveTo>
                  <a:cubicBezTo>
                    <a:pt x="598" y="191"/>
                    <a:pt x="581" y="194"/>
                    <a:pt x="570" y="213"/>
                  </a:cubicBezTo>
                  <a:cubicBezTo>
                    <a:pt x="565" y="209"/>
                    <a:pt x="567" y="201"/>
                    <a:pt x="572" y="194"/>
                  </a:cubicBezTo>
                  <a:cubicBezTo>
                    <a:pt x="576" y="189"/>
                    <a:pt x="591" y="183"/>
                    <a:pt x="612" y="189"/>
                  </a:cubicBezTo>
                  <a:moveTo>
                    <a:pt x="1259" y="133"/>
                  </a:moveTo>
                  <a:cubicBezTo>
                    <a:pt x="1253" y="149"/>
                    <a:pt x="1232" y="186"/>
                    <a:pt x="1209" y="198"/>
                  </a:cubicBezTo>
                  <a:cubicBezTo>
                    <a:pt x="1177" y="216"/>
                    <a:pt x="1132" y="223"/>
                    <a:pt x="1098" y="227"/>
                  </a:cubicBezTo>
                  <a:cubicBezTo>
                    <a:pt x="1070" y="231"/>
                    <a:pt x="1049" y="226"/>
                    <a:pt x="1039" y="223"/>
                  </a:cubicBezTo>
                  <a:cubicBezTo>
                    <a:pt x="1039" y="223"/>
                    <a:pt x="1029" y="219"/>
                    <a:pt x="1025" y="217"/>
                  </a:cubicBezTo>
                  <a:cubicBezTo>
                    <a:pt x="1077" y="189"/>
                    <a:pt x="1139" y="170"/>
                    <a:pt x="1205" y="153"/>
                  </a:cubicBezTo>
                  <a:cubicBezTo>
                    <a:pt x="1242" y="140"/>
                    <a:pt x="1246" y="139"/>
                    <a:pt x="1259" y="133"/>
                  </a:cubicBezTo>
                  <a:moveTo>
                    <a:pt x="1257" y="83"/>
                  </a:moveTo>
                  <a:cubicBezTo>
                    <a:pt x="1238" y="125"/>
                    <a:pt x="1226" y="138"/>
                    <a:pt x="1198" y="148"/>
                  </a:cubicBezTo>
                  <a:cubicBezTo>
                    <a:pt x="1198" y="148"/>
                    <a:pt x="1105" y="176"/>
                    <a:pt x="1082" y="185"/>
                  </a:cubicBezTo>
                  <a:cubicBezTo>
                    <a:pt x="1054" y="196"/>
                    <a:pt x="1033" y="207"/>
                    <a:pt x="1019" y="215"/>
                  </a:cubicBezTo>
                  <a:cubicBezTo>
                    <a:pt x="970" y="185"/>
                    <a:pt x="880" y="207"/>
                    <a:pt x="858" y="216"/>
                  </a:cubicBezTo>
                  <a:cubicBezTo>
                    <a:pt x="822" y="229"/>
                    <a:pt x="786" y="251"/>
                    <a:pt x="756" y="272"/>
                  </a:cubicBezTo>
                  <a:cubicBezTo>
                    <a:pt x="752" y="268"/>
                    <a:pt x="746" y="260"/>
                    <a:pt x="741" y="260"/>
                  </a:cubicBezTo>
                  <a:cubicBezTo>
                    <a:pt x="741" y="260"/>
                    <a:pt x="756" y="269"/>
                    <a:pt x="753" y="286"/>
                  </a:cubicBezTo>
                  <a:cubicBezTo>
                    <a:pt x="757" y="284"/>
                    <a:pt x="772" y="273"/>
                    <a:pt x="782" y="282"/>
                  </a:cubicBezTo>
                  <a:cubicBezTo>
                    <a:pt x="793" y="291"/>
                    <a:pt x="782" y="302"/>
                    <a:pt x="779" y="311"/>
                  </a:cubicBezTo>
                  <a:cubicBezTo>
                    <a:pt x="790" y="302"/>
                    <a:pt x="802" y="295"/>
                    <a:pt x="814" y="303"/>
                  </a:cubicBezTo>
                  <a:cubicBezTo>
                    <a:pt x="827" y="312"/>
                    <a:pt x="812" y="328"/>
                    <a:pt x="808" y="336"/>
                  </a:cubicBezTo>
                  <a:cubicBezTo>
                    <a:pt x="817" y="334"/>
                    <a:pt x="828" y="326"/>
                    <a:pt x="835" y="337"/>
                  </a:cubicBezTo>
                  <a:cubicBezTo>
                    <a:pt x="842" y="347"/>
                    <a:pt x="831" y="352"/>
                    <a:pt x="821" y="358"/>
                  </a:cubicBezTo>
                  <a:cubicBezTo>
                    <a:pt x="831" y="357"/>
                    <a:pt x="832" y="365"/>
                    <a:pt x="859" y="367"/>
                  </a:cubicBezTo>
                  <a:cubicBezTo>
                    <a:pt x="846" y="368"/>
                    <a:pt x="833" y="369"/>
                    <a:pt x="824" y="370"/>
                  </a:cubicBezTo>
                  <a:cubicBezTo>
                    <a:pt x="818" y="369"/>
                    <a:pt x="811" y="365"/>
                    <a:pt x="799" y="362"/>
                  </a:cubicBezTo>
                  <a:cubicBezTo>
                    <a:pt x="767" y="353"/>
                    <a:pt x="748" y="343"/>
                    <a:pt x="735" y="339"/>
                  </a:cubicBezTo>
                  <a:cubicBezTo>
                    <a:pt x="723" y="335"/>
                    <a:pt x="708" y="333"/>
                    <a:pt x="698" y="336"/>
                  </a:cubicBezTo>
                  <a:cubicBezTo>
                    <a:pt x="693" y="336"/>
                    <a:pt x="693" y="338"/>
                    <a:pt x="689" y="339"/>
                  </a:cubicBezTo>
                  <a:cubicBezTo>
                    <a:pt x="731" y="324"/>
                    <a:pt x="718" y="273"/>
                    <a:pt x="738" y="242"/>
                  </a:cubicBezTo>
                  <a:cubicBezTo>
                    <a:pt x="759" y="204"/>
                    <a:pt x="801" y="195"/>
                    <a:pt x="839" y="188"/>
                  </a:cubicBezTo>
                  <a:cubicBezTo>
                    <a:pt x="889" y="181"/>
                    <a:pt x="966" y="174"/>
                    <a:pt x="989" y="169"/>
                  </a:cubicBezTo>
                  <a:cubicBezTo>
                    <a:pt x="1030" y="161"/>
                    <a:pt x="1081" y="144"/>
                    <a:pt x="1092" y="139"/>
                  </a:cubicBezTo>
                  <a:cubicBezTo>
                    <a:pt x="1104" y="133"/>
                    <a:pt x="1160" y="113"/>
                    <a:pt x="1181" y="106"/>
                  </a:cubicBezTo>
                  <a:cubicBezTo>
                    <a:pt x="1203" y="98"/>
                    <a:pt x="1231" y="88"/>
                    <a:pt x="1257" y="83"/>
                  </a:cubicBezTo>
                  <a:moveTo>
                    <a:pt x="1206" y="285"/>
                  </a:moveTo>
                  <a:cubicBezTo>
                    <a:pt x="1164" y="319"/>
                    <a:pt x="1151" y="370"/>
                    <a:pt x="1148" y="385"/>
                  </a:cubicBezTo>
                  <a:cubicBezTo>
                    <a:pt x="1141" y="430"/>
                    <a:pt x="1140" y="481"/>
                    <a:pt x="1148" y="525"/>
                  </a:cubicBezTo>
                  <a:cubicBezTo>
                    <a:pt x="1170" y="665"/>
                    <a:pt x="1170" y="665"/>
                    <a:pt x="1170" y="665"/>
                  </a:cubicBezTo>
                  <a:cubicBezTo>
                    <a:pt x="1177" y="726"/>
                    <a:pt x="1177" y="726"/>
                    <a:pt x="1177" y="726"/>
                  </a:cubicBezTo>
                  <a:cubicBezTo>
                    <a:pt x="1180" y="797"/>
                    <a:pt x="1180" y="797"/>
                    <a:pt x="1180" y="797"/>
                  </a:cubicBezTo>
                  <a:cubicBezTo>
                    <a:pt x="1184" y="962"/>
                    <a:pt x="1105" y="1183"/>
                    <a:pt x="834" y="1272"/>
                  </a:cubicBezTo>
                  <a:cubicBezTo>
                    <a:pt x="768" y="1298"/>
                    <a:pt x="768" y="1298"/>
                    <a:pt x="768" y="1298"/>
                  </a:cubicBezTo>
                  <a:cubicBezTo>
                    <a:pt x="713" y="1322"/>
                    <a:pt x="659" y="1348"/>
                    <a:pt x="612" y="1391"/>
                  </a:cubicBezTo>
                  <a:cubicBezTo>
                    <a:pt x="546" y="1333"/>
                    <a:pt x="469" y="1301"/>
                    <a:pt x="391" y="1271"/>
                  </a:cubicBezTo>
                  <a:cubicBezTo>
                    <a:pt x="142" y="1192"/>
                    <a:pt x="55" y="982"/>
                    <a:pt x="50" y="837"/>
                  </a:cubicBezTo>
                  <a:cubicBezTo>
                    <a:pt x="48" y="789"/>
                    <a:pt x="50" y="737"/>
                    <a:pt x="56" y="688"/>
                  </a:cubicBezTo>
                  <a:cubicBezTo>
                    <a:pt x="66" y="614"/>
                    <a:pt x="66" y="614"/>
                    <a:pt x="66" y="614"/>
                  </a:cubicBezTo>
                  <a:cubicBezTo>
                    <a:pt x="83" y="515"/>
                    <a:pt x="83" y="515"/>
                    <a:pt x="83" y="515"/>
                  </a:cubicBezTo>
                  <a:cubicBezTo>
                    <a:pt x="91" y="458"/>
                    <a:pt x="91" y="395"/>
                    <a:pt x="73" y="344"/>
                  </a:cubicBezTo>
                  <a:cubicBezTo>
                    <a:pt x="63" y="320"/>
                    <a:pt x="46" y="299"/>
                    <a:pt x="26" y="281"/>
                  </a:cubicBezTo>
                  <a:cubicBezTo>
                    <a:pt x="49" y="250"/>
                    <a:pt x="75" y="216"/>
                    <a:pt x="98" y="185"/>
                  </a:cubicBezTo>
                  <a:cubicBezTo>
                    <a:pt x="99" y="186"/>
                    <a:pt x="99" y="187"/>
                    <a:pt x="100" y="188"/>
                  </a:cubicBezTo>
                  <a:cubicBezTo>
                    <a:pt x="100" y="188"/>
                    <a:pt x="100" y="189"/>
                    <a:pt x="100" y="189"/>
                  </a:cubicBezTo>
                  <a:cubicBezTo>
                    <a:pt x="104" y="200"/>
                    <a:pt x="108" y="209"/>
                    <a:pt x="112" y="214"/>
                  </a:cubicBezTo>
                  <a:cubicBezTo>
                    <a:pt x="114" y="218"/>
                    <a:pt x="116" y="221"/>
                    <a:pt x="118" y="224"/>
                  </a:cubicBezTo>
                  <a:cubicBezTo>
                    <a:pt x="78" y="277"/>
                    <a:pt x="78" y="277"/>
                    <a:pt x="78" y="277"/>
                  </a:cubicBezTo>
                  <a:cubicBezTo>
                    <a:pt x="127" y="332"/>
                    <a:pt x="129" y="410"/>
                    <a:pt x="127" y="483"/>
                  </a:cubicBezTo>
                  <a:cubicBezTo>
                    <a:pt x="121" y="528"/>
                    <a:pt x="121" y="528"/>
                    <a:pt x="121" y="528"/>
                  </a:cubicBezTo>
                  <a:cubicBezTo>
                    <a:pt x="100" y="658"/>
                    <a:pt x="100" y="658"/>
                    <a:pt x="100" y="658"/>
                  </a:cubicBezTo>
                  <a:cubicBezTo>
                    <a:pt x="91" y="731"/>
                    <a:pt x="91" y="731"/>
                    <a:pt x="91" y="731"/>
                  </a:cubicBezTo>
                  <a:cubicBezTo>
                    <a:pt x="89" y="799"/>
                    <a:pt x="89" y="799"/>
                    <a:pt x="89" y="799"/>
                  </a:cubicBezTo>
                  <a:cubicBezTo>
                    <a:pt x="80" y="965"/>
                    <a:pt x="207" y="1177"/>
                    <a:pt x="438" y="1246"/>
                  </a:cubicBezTo>
                  <a:cubicBezTo>
                    <a:pt x="499" y="1271"/>
                    <a:pt x="558" y="1299"/>
                    <a:pt x="612" y="1338"/>
                  </a:cubicBezTo>
                  <a:cubicBezTo>
                    <a:pt x="666" y="1299"/>
                    <a:pt x="725" y="1271"/>
                    <a:pt x="786" y="1248"/>
                  </a:cubicBezTo>
                  <a:cubicBezTo>
                    <a:pt x="1054" y="1172"/>
                    <a:pt x="1136" y="965"/>
                    <a:pt x="1139" y="828"/>
                  </a:cubicBezTo>
                  <a:cubicBezTo>
                    <a:pt x="1142" y="778"/>
                    <a:pt x="1137" y="728"/>
                    <a:pt x="1132" y="680"/>
                  </a:cubicBezTo>
                  <a:cubicBezTo>
                    <a:pt x="1122" y="611"/>
                    <a:pt x="1122" y="611"/>
                    <a:pt x="1122" y="611"/>
                  </a:cubicBezTo>
                  <a:cubicBezTo>
                    <a:pt x="1108" y="526"/>
                    <a:pt x="1108" y="526"/>
                    <a:pt x="1108" y="526"/>
                  </a:cubicBezTo>
                  <a:cubicBezTo>
                    <a:pt x="1100" y="479"/>
                    <a:pt x="1101" y="421"/>
                    <a:pt x="1110" y="375"/>
                  </a:cubicBezTo>
                  <a:cubicBezTo>
                    <a:pt x="1124" y="368"/>
                    <a:pt x="1140" y="354"/>
                    <a:pt x="1149" y="324"/>
                  </a:cubicBezTo>
                  <a:cubicBezTo>
                    <a:pt x="1150" y="320"/>
                    <a:pt x="1150" y="320"/>
                    <a:pt x="1150" y="320"/>
                  </a:cubicBezTo>
                  <a:cubicBezTo>
                    <a:pt x="1166" y="309"/>
                    <a:pt x="1185" y="292"/>
                    <a:pt x="1198" y="274"/>
                  </a:cubicBezTo>
                  <a:cubicBezTo>
                    <a:pt x="1200" y="275"/>
                    <a:pt x="1202" y="278"/>
                    <a:pt x="1206" y="285"/>
                  </a:cubicBezTo>
                  <a:moveTo>
                    <a:pt x="654" y="446"/>
                  </a:moveTo>
                  <a:cubicBezTo>
                    <a:pt x="649" y="455"/>
                    <a:pt x="644" y="461"/>
                    <a:pt x="626" y="462"/>
                  </a:cubicBezTo>
                  <a:cubicBezTo>
                    <a:pt x="603" y="463"/>
                    <a:pt x="597" y="450"/>
                    <a:pt x="597" y="450"/>
                  </a:cubicBezTo>
                  <a:cubicBezTo>
                    <a:pt x="599" y="457"/>
                    <a:pt x="604" y="472"/>
                    <a:pt x="626" y="471"/>
                  </a:cubicBezTo>
                  <a:cubicBezTo>
                    <a:pt x="654" y="469"/>
                    <a:pt x="654" y="446"/>
                    <a:pt x="654" y="446"/>
                  </a:cubicBezTo>
                  <a:moveTo>
                    <a:pt x="685" y="353"/>
                  </a:moveTo>
                  <a:cubicBezTo>
                    <a:pt x="657" y="380"/>
                    <a:pt x="690" y="446"/>
                    <a:pt x="671" y="473"/>
                  </a:cubicBezTo>
                  <a:cubicBezTo>
                    <a:pt x="669" y="476"/>
                    <a:pt x="667" y="480"/>
                    <a:pt x="665" y="483"/>
                  </a:cubicBezTo>
                  <a:cubicBezTo>
                    <a:pt x="651" y="478"/>
                    <a:pt x="642" y="477"/>
                    <a:pt x="629" y="477"/>
                  </a:cubicBezTo>
                  <a:cubicBezTo>
                    <a:pt x="621" y="477"/>
                    <a:pt x="613" y="479"/>
                    <a:pt x="607" y="480"/>
                  </a:cubicBezTo>
                  <a:cubicBezTo>
                    <a:pt x="592" y="481"/>
                    <a:pt x="581" y="479"/>
                    <a:pt x="567" y="482"/>
                  </a:cubicBezTo>
                  <a:cubicBezTo>
                    <a:pt x="568" y="479"/>
                    <a:pt x="570" y="477"/>
                    <a:pt x="573" y="473"/>
                  </a:cubicBezTo>
                  <a:cubicBezTo>
                    <a:pt x="560" y="473"/>
                    <a:pt x="550" y="471"/>
                    <a:pt x="543" y="461"/>
                  </a:cubicBezTo>
                  <a:cubicBezTo>
                    <a:pt x="539" y="455"/>
                    <a:pt x="538" y="447"/>
                    <a:pt x="540" y="441"/>
                  </a:cubicBezTo>
                  <a:cubicBezTo>
                    <a:pt x="544" y="431"/>
                    <a:pt x="554" y="422"/>
                    <a:pt x="558" y="413"/>
                  </a:cubicBezTo>
                  <a:cubicBezTo>
                    <a:pt x="558" y="413"/>
                    <a:pt x="566" y="401"/>
                    <a:pt x="568" y="387"/>
                  </a:cubicBezTo>
                  <a:cubicBezTo>
                    <a:pt x="570" y="392"/>
                    <a:pt x="572" y="399"/>
                    <a:pt x="584" y="402"/>
                  </a:cubicBezTo>
                  <a:cubicBezTo>
                    <a:pt x="596" y="405"/>
                    <a:pt x="608" y="401"/>
                    <a:pt x="629" y="390"/>
                  </a:cubicBezTo>
                  <a:cubicBezTo>
                    <a:pt x="620" y="405"/>
                    <a:pt x="606" y="414"/>
                    <a:pt x="581" y="418"/>
                  </a:cubicBezTo>
                  <a:cubicBezTo>
                    <a:pt x="590" y="420"/>
                    <a:pt x="606" y="417"/>
                    <a:pt x="623" y="408"/>
                  </a:cubicBezTo>
                  <a:cubicBezTo>
                    <a:pt x="643" y="397"/>
                    <a:pt x="669" y="362"/>
                    <a:pt x="669" y="362"/>
                  </a:cubicBezTo>
                  <a:cubicBezTo>
                    <a:pt x="675" y="357"/>
                    <a:pt x="687" y="352"/>
                    <a:pt x="685" y="353"/>
                  </a:cubicBezTo>
                  <a:moveTo>
                    <a:pt x="802" y="969"/>
                  </a:moveTo>
                  <a:cubicBezTo>
                    <a:pt x="737" y="900"/>
                    <a:pt x="673" y="796"/>
                    <a:pt x="665" y="792"/>
                  </a:cubicBezTo>
                  <a:cubicBezTo>
                    <a:pt x="665" y="792"/>
                    <a:pt x="744" y="913"/>
                    <a:pt x="759" y="934"/>
                  </a:cubicBezTo>
                  <a:cubicBezTo>
                    <a:pt x="773" y="954"/>
                    <a:pt x="793" y="974"/>
                    <a:pt x="802" y="990"/>
                  </a:cubicBezTo>
                  <a:cubicBezTo>
                    <a:pt x="805" y="985"/>
                    <a:pt x="810" y="977"/>
                    <a:pt x="802" y="969"/>
                  </a:cubicBezTo>
                  <a:moveTo>
                    <a:pt x="1035" y="1005"/>
                  </a:moveTo>
                  <a:cubicBezTo>
                    <a:pt x="1021" y="1003"/>
                    <a:pt x="1008" y="1004"/>
                    <a:pt x="1003" y="1018"/>
                  </a:cubicBezTo>
                  <a:cubicBezTo>
                    <a:pt x="995" y="1035"/>
                    <a:pt x="991" y="1048"/>
                    <a:pt x="985" y="1057"/>
                  </a:cubicBezTo>
                  <a:cubicBezTo>
                    <a:pt x="978" y="1069"/>
                    <a:pt x="967" y="1080"/>
                    <a:pt x="948" y="1085"/>
                  </a:cubicBezTo>
                  <a:cubicBezTo>
                    <a:pt x="929" y="1090"/>
                    <a:pt x="902" y="1091"/>
                    <a:pt x="899" y="1080"/>
                  </a:cubicBezTo>
                  <a:cubicBezTo>
                    <a:pt x="903" y="1057"/>
                    <a:pt x="935" y="1053"/>
                    <a:pt x="949" y="1046"/>
                  </a:cubicBezTo>
                  <a:cubicBezTo>
                    <a:pt x="974" y="1034"/>
                    <a:pt x="976" y="1012"/>
                    <a:pt x="977" y="989"/>
                  </a:cubicBezTo>
                  <a:cubicBezTo>
                    <a:pt x="942" y="966"/>
                    <a:pt x="870" y="909"/>
                    <a:pt x="870" y="909"/>
                  </a:cubicBezTo>
                  <a:cubicBezTo>
                    <a:pt x="870" y="909"/>
                    <a:pt x="932" y="971"/>
                    <a:pt x="966" y="994"/>
                  </a:cubicBezTo>
                  <a:cubicBezTo>
                    <a:pt x="966" y="1013"/>
                    <a:pt x="961" y="1024"/>
                    <a:pt x="945" y="1033"/>
                  </a:cubicBezTo>
                  <a:cubicBezTo>
                    <a:pt x="935" y="1038"/>
                    <a:pt x="924" y="1042"/>
                    <a:pt x="909" y="1049"/>
                  </a:cubicBezTo>
                  <a:cubicBezTo>
                    <a:pt x="885" y="1063"/>
                    <a:pt x="892" y="1083"/>
                    <a:pt x="859" y="1096"/>
                  </a:cubicBezTo>
                  <a:cubicBezTo>
                    <a:pt x="845" y="1101"/>
                    <a:pt x="812" y="1105"/>
                    <a:pt x="821" y="1087"/>
                  </a:cubicBezTo>
                  <a:cubicBezTo>
                    <a:pt x="833" y="1069"/>
                    <a:pt x="820" y="1069"/>
                    <a:pt x="820" y="1069"/>
                  </a:cubicBezTo>
                  <a:cubicBezTo>
                    <a:pt x="812" y="1071"/>
                    <a:pt x="792" y="1076"/>
                    <a:pt x="782" y="1077"/>
                  </a:cubicBezTo>
                  <a:cubicBezTo>
                    <a:pt x="775" y="1077"/>
                    <a:pt x="769" y="1072"/>
                    <a:pt x="774" y="1067"/>
                  </a:cubicBezTo>
                  <a:cubicBezTo>
                    <a:pt x="776" y="1065"/>
                    <a:pt x="780" y="1064"/>
                    <a:pt x="783" y="1061"/>
                  </a:cubicBezTo>
                  <a:cubicBezTo>
                    <a:pt x="788" y="1057"/>
                    <a:pt x="791" y="1055"/>
                    <a:pt x="793" y="1051"/>
                  </a:cubicBezTo>
                  <a:cubicBezTo>
                    <a:pt x="797" y="1045"/>
                    <a:pt x="799" y="1036"/>
                    <a:pt x="796" y="1034"/>
                  </a:cubicBezTo>
                  <a:cubicBezTo>
                    <a:pt x="791" y="1032"/>
                    <a:pt x="784" y="1033"/>
                    <a:pt x="781" y="1037"/>
                  </a:cubicBezTo>
                  <a:cubicBezTo>
                    <a:pt x="767" y="1052"/>
                    <a:pt x="766" y="1078"/>
                    <a:pt x="727" y="1070"/>
                  </a:cubicBezTo>
                  <a:cubicBezTo>
                    <a:pt x="727" y="1070"/>
                    <a:pt x="681" y="1060"/>
                    <a:pt x="718" y="1007"/>
                  </a:cubicBezTo>
                  <a:cubicBezTo>
                    <a:pt x="729" y="994"/>
                    <a:pt x="700" y="977"/>
                    <a:pt x="683" y="956"/>
                  </a:cubicBezTo>
                  <a:cubicBezTo>
                    <a:pt x="650" y="916"/>
                    <a:pt x="557" y="766"/>
                    <a:pt x="557" y="766"/>
                  </a:cubicBezTo>
                  <a:cubicBezTo>
                    <a:pt x="547" y="752"/>
                    <a:pt x="537" y="735"/>
                    <a:pt x="528" y="722"/>
                  </a:cubicBezTo>
                  <a:cubicBezTo>
                    <a:pt x="520" y="708"/>
                    <a:pt x="517" y="679"/>
                    <a:pt x="537" y="682"/>
                  </a:cubicBezTo>
                  <a:cubicBezTo>
                    <a:pt x="547" y="684"/>
                    <a:pt x="550" y="688"/>
                    <a:pt x="561" y="683"/>
                  </a:cubicBezTo>
                  <a:cubicBezTo>
                    <a:pt x="568" y="680"/>
                    <a:pt x="568" y="692"/>
                    <a:pt x="561" y="698"/>
                  </a:cubicBezTo>
                  <a:cubicBezTo>
                    <a:pt x="556" y="702"/>
                    <a:pt x="556" y="711"/>
                    <a:pt x="562" y="716"/>
                  </a:cubicBezTo>
                  <a:cubicBezTo>
                    <a:pt x="570" y="720"/>
                    <a:pt x="572" y="711"/>
                    <a:pt x="581" y="714"/>
                  </a:cubicBezTo>
                  <a:cubicBezTo>
                    <a:pt x="590" y="716"/>
                    <a:pt x="597" y="738"/>
                    <a:pt x="613" y="743"/>
                  </a:cubicBezTo>
                  <a:cubicBezTo>
                    <a:pt x="617" y="744"/>
                    <a:pt x="620" y="744"/>
                    <a:pt x="621" y="741"/>
                  </a:cubicBezTo>
                  <a:cubicBezTo>
                    <a:pt x="623" y="734"/>
                    <a:pt x="616" y="725"/>
                    <a:pt x="618" y="717"/>
                  </a:cubicBezTo>
                  <a:cubicBezTo>
                    <a:pt x="620" y="722"/>
                    <a:pt x="627" y="727"/>
                    <a:pt x="637" y="732"/>
                  </a:cubicBezTo>
                  <a:cubicBezTo>
                    <a:pt x="648" y="739"/>
                    <a:pt x="654" y="740"/>
                    <a:pt x="651" y="731"/>
                  </a:cubicBezTo>
                  <a:cubicBezTo>
                    <a:pt x="648" y="720"/>
                    <a:pt x="646" y="713"/>
                    <a:pt x="646" y="713"/>
                  </a:cubicBezTo>
                  <a:cubicBezTo>
                    <a:pt x="645" y="705"/>
                    <a:pt x="652" y="699"/>
                    <a:pt x="658" y="699"/>
                  </a:cubicBezTo>
                  <a:cubicBezTo>
                    <a:pt x="661" y="699"/>
                    <a:pt x="664" y="701"/>
                    <a:pt x="666" y="705"/>
                  </a:cubicBezTo>
                  <a:cubicBezTo>
                    <a:pt x="674" y="718"/>
                    <a:pt x="670" y="725"/>
                    <a:pt x="686" y="730"/>
                  </a:cubicBezTo>
                  <a:cubicBezTo>
                    <a:pt x="711" y="782"/>
                    <a:pt x="773" y="847"/>
                    <a:pt x="798" y="868"/>
                  </a:cubicBezTo>
                  <a:cubicBezTo>
                    <a:pt x="803" y="872"/>
                    <a:pt x="812" y="877"/>
                    <a:pt x="820" y="880"/>
                  </a:cubicBezTo>
                  <a:cubicBezTo>
                    <a:pt x="814" y="875"/>
                    <a:pt x="805" y="867"/>
                    <a:pt x="801" y="863"/>
                  </a:cubicBezTo>
                  <a:cubicBezTo>
                    <a:pt x="736" y="800"/>
                    <a:pt x="695" y="742"/>
                    <a:pt x="696" y="730"/>
                  </a:cubicBezTo>
                  <a:cubicBezTo>
                    <a:pt x="714" y="722"/>
                    <a:pt x="717" y="704"/>
                    <a:pt x="723" y="707"/>
                  </a:cubicBezTo>
                  <a:cubicBezTo>
                    <a:pt x="725" y="708"/>
                    <a:pt x="717" y="723"/>
                    <a:pt x="718" y="731"/>
                  </a:cubicBezTo>
                  <a:cubicBezTo>
                    <a:pt x="719" y="735"/>
                    <a:pt x="724" y="741"/>
                    <a:pt x="735" y="741"/>
                  </a:cubicBezTo>
                  <a:cubicBezTo>
                    <a:pt x="714" y="762"/>
                    <a:pt x="768" y="780"/>
                    <a:pt x="808" y="779"/>
                  </a:cubicBezTo>
                  <a:cubicBezTo>
                    <a:pt x="823" y="788"/>
                    <a:pt x="848" y="803"/>
                    <a:pt x="878" y="810"/>
                  </a:cubicBezTo>
                  <a:cubicBezTo>
                    <a:pt x="878" y="810"/>
                    <a:pt x="881" y="824"/>
                    <a:pt x="890" y="825"/>
                  </a:cubicBezTo>
                  <a:cubicBezTo>
                    <a:pt x="890" y="825"/>
                    <a:pt x="912" y="859"/>
                    <a:pt x="943" y="892"/>
                  </a:cubicBezTo>
                  <a:cubicBezTo>
                    <a:pt x="973" y="924"/>
                    <a:pt x="1007" y="977"/>
                    <a:pt x="1035" y="1005"/>
                  </a:cubicBezTo>
                  <a:moveTo>
                    <a:pt x="679" y="342"/>
                  </a:moveTo>
                  <a:cubicBezTo>
                    <a:pt x="661" y="355"/>
                    <a:pt x="657" y="367"/>
                    <a:pt x="627" y="382"/>
                  </a:cubicBezTo>
                  <a:cubicBezTo>
                    <a:pt x="610" y="391"/>
                    <a:pt x="593" y="398"/>
                    <a:pt x="582" y="393"/>
                  </a:cubicBezTo>
                  <a:cubicBezTo>
                    <a:pt x="571" y="387"/>
                    <a:pt x="575" y="367"/>
                    <a:pt x="575" y="364"/>
                  </a:cubicBezTo>
                  <a:cubicBezTo>
                    <a:pt x="575" y="362"/>
                    <a:pt x="575" y="359"/>
                    <a:pt x="575" y="357"/>
                  </a:cubicBezTo>
                  <a:cubicBezTo>
                    <a:pt x="583" y="353"/>
                    <a:pt x="595" y="355"/>
                    <a:pt x="598" y="345"/>
                  </a:cubicBezTo>
                  <a:cubicBezTo>
                    <a:pt x="601" y="337"/>
                    <a:pt x="600" y="327"/>
                    <a:pt x="602" y="318"/>
                  </a:cubicBezTo>
                  <a:cubicBezTo>
                    <a:pt x="606" y="311"/>
                    <a:pt x="617" y="307"/>
                    <a:pt x="619" y="299"/>
                  </a:cubicBezTo>
                  <a:cubicBezTo>
                    <a:pt x="605" y="308"/>
                    <a:pt x="594" y="321"/>
                    <a:pt x="576" y="320"/>
                  </a:cubicBezTo>
                  <a:cubicBezTo>
                    <a:pt x="571" y="319"/>
                    <a:pt x="575" y="312"/>
                    <a:pt x="572" y="309"/>
                  </a:cubicBezTo>
                  <a:cubicBezTo>
                    <a:pt x="568" y="308"/>
                    <a:pt x="568" y="305"/>
                    <a:pt x="568" y="302"/>
                  </a:cubicBezTo>
                  <a:cubicBezTo>
                    <a:pt x="569" y="303"/>
                    <a:pt x="570" y="303"/>
                    <a:pt x="571" y="303"/>
                  </a:cubicBezTo>
                  <a:cubicBezTo>
                    <a:pt x="571" y="303"/>
                    <a:pt x="572" y="302"/>
                    <a:pt x="572" y="301"/>
                  </a:cubicBezTo>
                  <a:cubicBezTo>
                    <a:pt x="572" y="300"/>
                    <a:pt x="571" y="300"/>
                    <a:pt x="571" y="300"/>
                  </a:cubicBezTo>
                  <a:cubicBezTo>
                    <a:pt x="570" y="300"/>
                    <a:pt x="568" y="300"/>
                    <a:pt x="566" y="299"/>
                  </a:cubicBezTo>
                  <a:cubicBezTo>
                    <a:pt x="566" y="299"/>
                    <a:pt x="566" y="299"/>
                    <a:pt x="566" y="299"/>
                  </a:cubicBezTo>
                  <a:cubicBezTo>
                    <a:pt x="565" y="296"/>
                    <a:pt x="567" y="292"/>
                    <a:pt x="565" y="290"/>
                  </a:cubicBezTo>
                  <a:cubicBezTo>
                    <a:pt x="556" y="288"/>
                    <a:pt x="556" y="288"/>
                    <a:pt x="556" y="288"/>
                  </a:cubicBezTo>
                  <a:cubicBezTo>
                    <a:pt x="557" y="279"/>
                    <a:pt x="563" y="272"/>
                    <a:pt x="563" y="262"/>
                  </a:cubicBezTo>
                  <a:cubicBezTo>
                    <a:pt x="565" y="264"/>
                    <a:pt x="570" y="263"/>
                    <a:pt x="568" y="267"/>
                  </a:cubicBezTo>
                  <a:cubicBezTo>
                    <a:pt x="566" y="268"/>
                    <a:pt x="567" y="271"/>
                    <a:pt x="567" y="272"/>
                  </a:cubicBezTo>
                  <a:cubicBezTo>
                    <a:pt x="567" y="268"/>
                    <a:pt x="582" y="262"/>
                    <a:pt x="574" y="260"/>
                  </a:cubicBezTo>
                  <a:cubicBezTo>
                    <a:pt x="570" y="259"/>
                    <a:pt x="560" y="261"/>
                    <a:pt x="560" y="256"/>
                  </a:cubicBezTo>
                  <a:cubicBezTo>
                    <a:pt x="560" y="248"/>
                    <a:pt x="563" y="241"/>
                    <a:pt x="567" y="235"/>
                  </a:cubicBezTo>
                  <a:cubicBezTo>
                    <a:pt x="576" y="242"/>
                    <a:pt x="588" y="249"/>
                    <a:pt x="591" y="261"/>
                  </a:cubicBezTo>
                  <a:cubicBezTo>
                    <a:pt x="594" y="264"/>
                    <a:pt x="598" y="269"/>
                    <a:pt x="602" y="269"/>
                  </a:cubicBezTo>
                  <a:cubicBezTo>
                    <a:pt x="612" y="265"/>
                    <a:pt x="617" y="275"/>
                    <a:pt x="627" y="274"/>
                  </a:cubicBezTo>
                  <a:cubicBezTo>
                    <a:pt x="627" y="272"/>
                    <a:pt x="628" y="270"/>
                    <a:pt x="630" y="269"/>
                  </a:cubicBezTo>
                  <a:cubicBezTo>
                    <a:pt x="632" y="268"/>
                    <a:pt x="635" y="269"/>
                    <a:pt x="636" y="271"/>
                  </a:cubicBezTo>
                  <a:cubicBezTo>
                    <a:pt x="637" y="276"/>
                    <a:pt x="634" y="279"/>
                    <a:pt x="632" y="282"/>
                  </a:cubicBezTo>
                  <a:cubicBezTo>
                    <a:pt x="629" y="284"/>
                    <a:pt x="624" y="285"/>
                    <a:pt x="620" y="286"/>
                  </a:cubicBezTo>
                  <a:cubicBezTo>
                    <a:pt x="628" y="291"/>
                    <a:pt x="634" y="283"/>
                    <a:pt x="642" y="281"/>
                  </a:cubicBezTo>
                  <a:cubicBezTo>
                    <a:pt x="645" y="280"/>
                    <a:pt x="649" y="282"/>
                    <a:pt x="651" y="285"/>
                  </a:cubicBezTo>
                  <a:cubicBezTo>
                    <a:pt x="654" y="303"/>
                    <a:pt x="646" y="330"/>
                    <a:pt x="669" y="339"/>
                  </a:cubicBezTo>
                  <a:cubicBezTo>
                    <a:pt x="672" y="340"/>
                    <a:pt x="676" y="341"/>
                    <a:pt x="679" y="342"/>
                  </a:cubicBezTo>
                  <a:moveTo>
                    <a:pt x="546" y="767"/>
                  </a:moveTo>
                  <a:cubicBezTo>
                    <a:pt x="564" y="796"/>
                    <a:pt x="565" y="797"/>
                    <a:pt x="575" y="814"/>
                  </a:cubicBezTo>
                  <a:cubicBezTo>
                    <a:pt x="585" y="830"/>
                    <a:pt x="625" y="892"/>
                    <a:pt x="632" y="904"/>
                  </a:cubicBezTo>
                  <a:cubicBezTo>
                    <a:pt x="640" y="917"/>
                    <a:pt x="681" y="987"/>
                    <a:pt x="708" y="1000"/>
                  </a:cubicBezTo>
                  <a:cubicBezTo>
                    <a:pt x="687" y="1023"/>
                    <a:pt x="697" y="1050"/>
                    <a:pt x="663" y="1056"/>
                  </a:cubicBezTo>
                  <a:cubicBezTo>
                    <a:pt x="644" y="1059"/>
                    <a:pt x="589" y="1076"/>
                    <a:pt x="570" y="1044"/>
                  </a:cubicBezTo>
                  <a:cubicBezTo>
                    <a:pt x="551" y="1012"/>
                    <a:pt x="543" y="962"/>
                    <a:pt x="548" y="922"/>
                  </a:cubicBezTo>
                  <a:cubicBezTo>
                    <a:pt x="572" y="959"/>
                    <a:pt x="590" y="975"/>
                    <a:pt x="603" y="983"/>
                  </a:cubicBezTo>
                  <a:cubicBezTo>
                    <a:pt x="559" y="934"/>
                    <a:pt x="564" y="924"/>
                    <a:pt x="543" y="898"/>
                  </a:cubicBezTo>
                  <a:cubicBezTo>
                    <a:pt x="535" y="887"/>
                    <a:pt x="533" y="870"/>
                    <a:pt x="532" y="857"/>
                  </a:cubicBezTo>
                  <a:cubicBezTo>
                    <a:pt x="530" y="834"/>
                    <a:pt x="531" y="812"/>
                    <a:pt x="530" y="790"/>
                  </a:cubicBezTo>
                  <a:cubicBezTo>
                    <a:pt x="529" y="778"/>
                    <a:pt x="530" y="765"/>
                    <a:pt x="526" y="753"/>
                  </a:cubicBezTo>
                  <a:cubicBezTo>
                    <a:pt x="524" y="749"/>
                    <a:pt x="521" y="736"/>
                    <a:pt x="520" y="731"/>
                  </a:cubicBezTo>
                  <a:cubicBezTo>
                    <a:pt x="519" y="726"/>
                    <a:pt x="519" y="720"/>
                    <a:pt x="519" y="720"/>
                  </a:cubicBezTo>
                  <a:cubicBezTo>
                    <a:pt x="519" y="720"/>
                    <a:pt x="528" y="739"/>
                    <a:pt x="546" y="767"/>
                  </a:cubicBezTo>
                  <a:moveTo>
                    <a:pt x="538" y="425"/>
                  </a:moveTo>
                  <a:cubicBezTo>
                    <a:pt x="534" y="429"/>
                    <a:pt x="532" y="432"/>
                    <a:pt x="529" y="437"/>
                  </a:cubicBezTo>
                  <a:cubicBezTo>
                    <a:pt x="525" y="449"/>
                    <a:pt x="529" y="467"/>
                    <a:pt x="542" y="476"/>
                  </a:cubicBezTo>
                  <a:cubicBezTo>
                    <a:pt x="550" y="482"/>
                    <a:pt x="553" y="483"/>
                    <a:pt x="560" y="485"/>
                  </a:cubicBezTo>
                  <a:cubicBezTo>
                    <a:pt x="543" y="490"/>
                    <a:pt x="525" y="513"/>
                    <a:pt x="525" y="526"/>
                  </a:cubicBezTo>
                  <a:cubicBezTo>
                    <a:pt x="519" y="520"/>
                    <a:pt x="517" y="508"/>
                    <a:pt x="519" y="498"/>
                  </a:cubicBezTo>
                  <a:cubicBezTo>
                    <a:pt x="514" y="504"/>
                    <a:pt x="504" y="508"/>
                    <a:pt x="498" y="509"/>
                  </a:cubicBezTo>
                  <a:cubicBezTo>
                    <a:pt x="496" y="504"/>
                    <a:pt x="497" y="490"/>
                    <a:pt x="503" y="483"/>
                  </a:cubicBezTo>
                  <a:cubicBezTo>
                    <a:pt x="501" y="479"/>
                    <a:pt x="487" y="481"/>
                    <a:pt x="480" y="486"/>
                  </a:cubicBezTo>
                  <a:cubicBezTo>
                    <a:pt x="479" y="477"/>
                    <a:pt x="482" y="471"/>
                    <a:pt x="490" y="465"/>
                  </a:cubicBezTo>
                  <a:cubicBezTo>
                    <a:pt x="488" y="460"/>
                    <a:pt x="483" y="464"/>
                    <a:pt x="471" y="465"/>
                  </a:cubicBezTo>
                  <a:cubicBezTo>
                    <a:pt x="479" y="462"/>
                    <a:pt x="490" y="456"/>
                    <a:pt x="502" y="448"/>
                  </a:cubicBezTo>
                  <a:cubicBezTo>
                    <a:pt x="523" y="435"/>
                    <a:pt x="538" y="425"/>
                    <a:pt x="538" y="425"/>
                  </a:cubicBezTo>
                  <a:moveTo>
                    <a:pt x="816" y="430"/>
                  </a:moveTo>
                  <a:cubicBezTo>
                    <a:pt x="831" y="432"/>
                    <a:pt x="852" y="428"/>
                    <a:pt x="859" y="426"/>
                  </a:cubicBezTo>
                  <a:cubicBezTo>
                    <a:pt x="863" y="432"/>
                    <a:pt x="856" y="442"/>
                    <a:pt x="850" y="440"/>
                  </a:cubicBezTo>
                  <a:cubicBezTo>
                    <a:pt x="852" y="449"/>
                    <a:pt x="860" y="460"/>
                    <a:pt x="859" y="470"/>
                  </a:cubicBezTo>
                  <a:cubicBezTo>
                    <a:pt x="851" y="467"/>
                    <a:pt x="829" y="458"/>
                    <a:pt x="829" y="458"/>
                  </a:cubicBezTo>
                  <a:cubicBezTo>
                    <a:pt x="835" y="467"/>
                    <a:pt x="842" y="483"/>
                    <a:pt x="840" y="494"/>
                  </a:cubicBezTo>
                  <a:cubicBezTo>
                    <a:pt x="831" y="488"/>
                    <a:pt x="812" y="487"/>
                    <a:pt x="804" y="481"/>
                  </a:cubicBezTo>
                  <a:cubicBezTo>
                    <a:pt x="808" y="495"/>
                    <a:pt x="817" y="515"/>
                    <a:pt x="805" y="528"/>
                  </a:cubicBezTo>
                  <a:cubicBezTo>
                    <a:pt x="794" y="520"/>
                    <a:pt x="788" y="507"/>
                    <a:pt x="779" y="498"/>
                  </a:cubicBezTo>
                  <a:cubicBezTo>
                    <a:pt x="781" y="511"/>
                    <a:pt x="784" y="531"/>
                    <a:pt x="775" y="543"/>
                  </a:cubicBezTo>
                  <a:cubicBezTo>
                    <a:pt x="769" y="536"/>
                    <a:pt x="745" y="526"/>
                    <a:pt x="745" y="518"/>
                  </a:cubicBezTo>
                  <a:cubicBezTo>
                    <a:pt x="743" y="517"/>
                    <a:pt x="736" y="544"/>
                    <a:pt x="728" y="549"/>
                  </a:cubicBezTo>
                  <a:cubicBezTo>
                    <a:pt x="720" y="538"/>
                    <a:pt x="713" y="521"/>
                    <a:pt x="702" y="511"/>
                  </a:cubicBezTo>
                  <a:cubicBezTo>
                    <a:pt x="705" y="508"/>
                    <a:pt x="709" y="510"/>
                    <a:pt x="707" y="504"/>
                  </a:cubicBezTo>
                  <a:cubicBezTo>
                    <a:pt x="704" y="496"/>
                    <a:pt x="692" y="491"/>
                    <a:pt x="679" y="486"/>
                  </a:cubicBezTo>
                  <a:cubicBezTo>
                    <a:pt x="681" y="482"/>
                    <a:pt x="683" y="480"/>
                    <a:pt x="687" y="474"/>
                  </a:cubicBezTo>
                  <a:cubicBezTo>
                    <a:pt x="697" y="459"/>
                    <a:pt x="704" y="445"/>
                    <a:pt x="706" y="438"/>
                  </a:cubicBezTo>
                  <a:cubicBezTo>
                    <a:pt x="710" y="426"/>
                    <a:pt x="712" y="423"/>
                    <a:pt x="713" y="414"/>
                  </a:cubicBezTo>
                  <a:cubicBezTo>
                    <a:pt x="726" y="416"/>
                    <a:pt x="735" y="418"/>
                    <a:pt x="752" y="420"/>
                  </a:cubicBezTo>
                  <a:cubicBezTo>
                    <a:pt x="768" y="422"/>
                    <a:pt x="793" y="427"/>
                    <a:pt x="816" y="430"/>
                  </a:cubicBezTo>
                  <a:moveTo>
                    <a:pt x="1084" y="383"/>
                  </a:moveTo>
                  <a:cubicBezTo>
                    <a:pt x="1085" y="388"/>
                    <a:pt x="1074" y="400"/>
                    <a:pt x="1061" y="403"/>
                  </a:cubicBezTo>
                  <a:cubicBezTo>
                    <a:pt x="1045" y="407"/>
                    <a:pt x="1032" y="404"/>
                    <a:pt x="1021" y="398"/>
                  </a:cubicBezTo>
                  <a:cubicBezTo>
                    <a:pt x="1022" y="409"/>
                    <a:pt x="1041" y="414"/>
                    <a:pt x="1055" y="411"/>
                  </a:cubicBezTo>
                  <a:cubicBezTo>
                    <a:pt x="1047" y="422"/>
                    <a:pt x="1023" y="429"/>
                    <a:pt x="1006" y="428"/>
                  </a:cubicBezTo>
                  <a:cubicBezTo>
                    <a:pt x="987" y="428"/>
                    <a:pt x="975" y="422"/>
                    <a:pt x="958" y="412"/>
                  </a:cubicBezTo>
                  <a:cubicBezTo>
                    <a:pt x="956" y="423"/>
                    <a:pt x="977" y="433"/>
                    <a:pt x="993" y="434"/>
                  </a:cubicBezTo>
                  <a:cubicBezTo>
                    <a:pt x="963" y="450"/>
                    <a:pt x="929" y="438"/>
                    <a:pt x="925" y="437"/>
                  </a:cubicBezTo>
                  <a:cubicBezTo>
                    <a:pt x="917" y="435"/>
                    <a:pt x="905" y="430"/>
                    <a:pt x="898" y="423"/>
                  </a:cubicBezTo>
                  <a:cubicBezTo>
                    <a:pt x="898" y="432"/>
                    <a:pt x="910" y="439"/>
                    <a:pt x="920" y="441"/>
                  </a:cubicBezTo>
                  <a:cubicBezTo>
                    <a:pt x="900" y="451"/>
                    <a:pt x="875" y="440"/>
                    <a:pt x="866" y="424"/>
                  </a:cubicBezTo>
                  <a:cubicBezTo>
                    <a:pt x="898" y="415"/>
                    <a:pt x="922" y="406"/>
                    <a:pt x="955" y="398"/>
                  </a:cubicBezTo>
                  <a:cubicBezTo>
                    <a:pt x="987" y="403"/>
                    <a:pt x="1017" y="390"/>
                    <a:pt x="1029" y="376"/>
                  </a:cubicBezTo>
                  <a:cubicBezTo>
                    <a:pt x="1033" y="371"/>
                    <a:pt x="1037" y="364"/>
                    <a:pt x="1037" y="362"/>
                  </a:cubicBezTo>
                  <a:cubicBezTo>
                    <a:pt x="1040" y="361"/>
                    <a:pt x="1044" y="362"/>
                    <a:pt x="1047" y="363"/>
                  </a:cubicBezTo>
                  <a:cubicBezTo>
                    <a:pt x="1050" y="364"/>
                    <a:pt x="1081" y="371"/>
                    <a:pt x="1084" y="383"/>
                  </a:cubicBezTo>
                  <a:moveTo>
                    <a:pt x="306" y="378"/>
                  </a:moveTo>
                  <a:cubicBezTo>
                    <a:pt x="310" y="375"/>
                    <a:pt x="321" y="372"/>
                    <a:pt x="331" y="374"/>
                  </a:cubicBezTo>
                  <a:cubicBezTo>
                    <a:pt x="342" y="375"/>
                    <a:pt x="361" y="380"/>
                    <a:pt x="375" y="390"/>
                  </a:cubicBezTo>
                  <a:cubicBezTo>
                    <a:pt x="404" y="400"/>
                    <a:pt x="427" y="420"/>
                    <a:pt x="456" y="429"/>
                  </a:cubicBezTo>
                  <a:cubicBezTo>
                    <a:pt x="457" y="426"/>
                    <a:pt x="454" y="424"/>
                    <a:pt x="452" y="422"/>
                  </a:cubicBezTo>
                  <a:cubicBezTo>
                    <a:pt x="470" y="408"/>
                    <a:pt x="489" y="396"/>
                    <a:pt x="510" y="387"/>
                  </a:cubicBezTo>
                  <a:cubicBezTo>
                    <a:pt x="523" y="372"/>
                    <a:pt x="540" y="356"/>
                    <a:pt x="562" y="359"/>
                  </a:cubicBezTo>
                  <a:cubicBezTo>
                    <a:pt x="567" y="359"/>
                    <a:pt x="567" y="359"/>
                    <a:pt x="567" y="359"/>
                  </a:cubicBezTo>
                  <a:cubicBezTo>
                    <a:pt x="567" y="359"/>
                    <a:pt x="567" y="364"/>
                    <a:pt x="567" y="366"/>
                  </a:cubicBezTo>
                  <a:cubicBezTo>
                    <a:pt x="566" y="377"/>
                    <a:pt x="560" y="388"/>
                    <a:pt x="554" y="403"/>
                  </a:cubicBezTo>
                  <a:cubicBezTo>
                    <a:pt x="554" y="403"/>
                    <a:pt x="536" y="410"/>
                    <a:pt x="528" y="415"/>
                  </a:cubicBezTo>
                  <a:cubicBezTo>
                    <a:pt x="521" y="419"/>
                    <a:pt x="459" y="456"/>
                    <a:pt x="459" y="456"/>
                  </a:cubicBezTo>
                  <a:cubicBezTo>
                    <a:pt x="441" y="470"/>
                    <a:pt x="433" y="454"/>
                    <a:pt x="415" y="442"/>
                  </a:cubicBezTo>
                  <a:cubicBezTo>
                    <a:pt x="393" y="431"/>
                    <a:pt x="372" y="420"/>
                    <a:pt x="353" y="403"/>
                  </a:cubicBezTo>
                  <a:cubicBezTo>
                    <a:pt x="353" y="400"/>
                    <a:pt x="359" y="402"/>
                    <a:pt x="356" y="399"/>
                  </a:cubicBezTo>
                  <a:cubicBezTo>
                    <a:pt x="346" y="400"/>
                    <a:pt x="338" y="404"/>
                    <a:pt x="329" y="406"/>
                  </a:cubicBezTo>
                  <a:cubicBezTo>
                    <a:pt x="325" y="408"/>
                    <a:pt x="315" y="411"/>
                    <a:pt x="312" y="405"/>
                  </a:cubicBezTo>
                  <a:cubicBezTo>
                    <a:pt x="317" y="404"/>
                    <a:pt x="317" y="404"/>
                    <a:pt x="317" y="404"/>
                  </a:cubicBezTo>
                  <a:cubicBezTo>
                    <a:pt x="322" y="400"/>
                    <a:pt x="324" y="393"/>
                    <a:pt x="334" y="390"/>
                  </a:cubicBezTo>
                  <a:cubicBezTo>
                    <a:pt x="327" y="384"/>
                    <a:pt x="314" y="381"/>
                    <a:pt x="304" y="381"/>
                  </a:cubicBezTo>
                  <a:lnTo>
                    <a:pt x="306" y="378"/>
                  </a:lnTo>
                  <a:close/>
                  <a:moveTo>
                    <a:pt x="999" y="340"/>
                  </a:moveTo>
                  <a:cubicBezTo>
                    <a:pt x="998" y="351"/>
                    <a:pt x="986" y="353"/>
                    <a:pt x="981" y="362"/>
                  </a:cubicBezTo>
                  <a:cubicBezTo>
                    <a:pt x="975" y="367"/>
                    <a:pt x="975" y="367"/>
                    <a:pt x="975" y="367"/>
                  </a:cubicBezTo>
                  <a:cubicBezTo>
                    <a:pt x="980" y="366"/>
                    <a:pt x="986" y="363"/>
                    <a:pt x="990" y="358"/>
                  </a:cubicBezTo>
                  <a:cubicBezTo>
                    <a:pt x="999" y="356"/>
                    <a:pt x="1027" y="350"/>
                    <a:pt x="1028" y="355"/>
                  </a:cubicBezTo>
                  <a:cubicBezTo>
                    <a:pt x="1029" y="361"/>
                    <a:pt x="1027" y="366"/>
                    <a:pt x="1018" y="372"/>
                  </a:cubicBezTo>
                  <a:cubicBezTo>
                    <a:pt x="1010" y="378"/>
                    <a:pt x="980" y="390"/>
                    <a:pt x="959" y="387"/>
                  </a:cubicBezTo>
                  <a:cubicBezTo>
                    <a:pt x="947" y="386"/>
                    <a:pt x="935" y="390"/>
                    <a:pt x="924" y="392"/>
                  </a:cubicBezTo>
                  <a:cubicBezTo>
                    <a:pt x="865" y="410"/>
                    <a:pt x="865" y="410"/>
                    <a:pt x="865" y="410"/>
                  </a:cubicBezTo>
                  <a:cubicBezTo>
                    <a:pt x="845" y="415"/>
                    <a:pt x="821" y="418"/>
                    <a:pt x="799" y="412"/>
                  </a:cubicBezTo>
                  <a:cubicBezTo>
                    <a:pt x="766" y="406"/>
                    <a:pt x="734" y="398"/>
                    <a:pt x="700" y="400"/>
                  </a:cubicBezTo>
                  <a:cubicBezTo>
                    <a:pt x="696" y="400"/>
                    <a:pt x="691" y="403"/>
                    <a:pt x="688" y="408"/>
                  </a:cubicBezTo>
                  <a:cubicBezTo>
                    <a:pt x="692" y="407"/>
                    <a:pt x="697" y="405"/>
                    <a:pt x="701" y="408"/>
                  </a:cubicBezTo>
                  <a:cubicBezTo>
                    <a:pt x="700" y="412"/>
                    <a:pt x="700" y="437"/>
                    <a:pt x="690" y="446"/>
                  </a:cubicBezTo>
                  <a:cubicBezTo>
                    <a:pt x="688" y="443"/>
                    <a:pt x="687" y="439"/>
                    <a:pt x="685" y="435"/>
                  </a:cubicBezTo>
                  <a:cubicBezTo>
                    <a:pt x="684" y="431"/>
                    <a:pt x="670" y="368"/>
                    <a:pt x="697" y="349"/>
                  </a:cubicBezTo>
                  <a:cubicBezTo>
                    <a:pt x="713" y="344"/>
                    <a:pt x="735" y="353"/>
                    <a:pt x="740" y="356"/>
                  </a:cubicBezTo>
                  <a:cubicBezTo>
                    <a:pt x="761" y="368"/>
                    <a:pt x="797" y="374"/>
                    <a:pt x="825" y="385"/>
                  </a:cubicBezTo>
                  <a:cubicBezTo>
                    <a:pt x="837" y="383"/>
                    <a:pt x="849" y="379"/>
                    <a:pt x="861" y="378"/>
                  </a:cubicBezTo>
                  <a:cubicBezTo>
                    <a:pt x="945" y="367"/>
                    <a:pt x="945" y="367"/>
                    <a:pt x="945" y="367"/>
                  </a:cubicBezTo>
                  <a:cubicBezTo>
                    <a:pt x="960" y="369"/>
                    <a:pt x="962" y="350"/>
                    <a:pt x="975" y="349"/>
                  </a:cubicBezTo>
                  <a:cubicBezTo>
                    <a:pt x="984" y="349"/>
                    <a:pt x="989" y="343"/>
                    <a:pt x="996" y="339"/>
                  </a:cubicBezTo>
                  <a:cubicBezTo>
                    <a:pt x="997" y="338"/>
                    <a:pt x="999" y="338"/>
                    <a:pt x="999" y="340"/>
                  </a:cubicBezTo>
                  <a:moveTo>
                    <a:pt x="143" y="129"/>
                  </a:moveTo>
                  <a:cubicBezTo>
                    <a:pt x="216" y="34"/>
                    <a:pt x="216" y="34"/>
                    <a:pt x="216" y="34"/>
                  </a:cubicBezTo>
                  <a:cubicBezTo>
                    <a:pt x="242" y="71"/>
                    <a:pt x="284" y="73"/>
                    <a:pt x="326" y="75"/>
                  </a:cubicBezTo>
                  <a:cubicBezTo>
                    <a:pt x="354" y="72"/>
                    <a:pt x="354" y="72"/>
                    <a:pt x="354" y="72"/>
                  </a:cubicBezTo>
                  <a:cubicBezTo>
                    <a:pt x="473" y="53"/>
                    <a:pt x="473" y="53"/>
                    <a:pt x="473" y="53"/>
                  </a:cubicBezTo>
                  <a:cubicBezTo>
                    <a:pt x="554" y="44"/>
                    <a:pt x="554" y="44"/>
                    <a:pt x="554" y="44"/>
                  </a:cubicBezTo>
                  <a:cubicBezTo>
                    <a:pt x="631" y="35"/>
                    <a:pt x="709" y="47"/>
                    <a:pt x="782" y="57"/>
                  </a:cubicBezTo>
                  <a:cubicBezTo>
                    <a:pt x="889" y="75"/>
                    <a:pt x="889" y="75"/>
                    <a:pt x="889" y="75"/>
                  </a:cubicBezTo>
                  <a:cubicBezTo>
                    <a:pt x="934" y="78"/>
                    <a:pt x="982" y="77"/>
                    <a:pt x="1012" y="43"/>
                  </a:cubicBezTo>
                  <a:cubicBezTo>
                    <a:pt x="1018" y="37"/>
                    <a:pt x="1018" y="37"/>
                    <a:pt x="1018" y="37"/>
                  </a:cubicBezTo>
                  <a:cubicBezTo>
                    <a:pt x="1086" y="126"/>
                    <a:pt x="1086" y="126"/>
                    <a:pt x="1086" y="126"/>
                  </a:cubicBezTo>
                  <a:cubicBezTo>
                    <a:pt x="1086" y="126"/>
                    <a:pt x="1086" y="126"/>
                    <a:pt x="1086" y="126"/>
                  </a:cubicBezTo>
                  <a:cubicBezTo>
                    <a:pt x="1084" y="127"/>
                    <a:pt x="1082" y="128"/>
                    <a:pt x="1079" y="129"/>
                  </a:cubicBezTo>
                  <a:cubicBezTo>
                    <a:pt x="1071" y="132"/>
                    <a:pt x="1061" y="135"/>
                    <a:pt x="1052" y="139"/>
                  </a:cubicBezTo>
                  <a:cubicBezTo>
                    <a:pt x="1050" y="139"/>
                    <a:pt x="1049" y="140"/>
                    <a:pt x="1048" y="140"/>
                  </a:cubicBezTo>
                  <a:cubicBezTo>
                    <a:pt x="1047" y="140"/>
                    <a:pt x="1047" y="140"/>
                    <a:pt x="1047" y="140"/>
                  </a:cubicBezTo>
                  <a:cubicBezTo>
                    <a:pt x="1012" y="95"/>
                    <a:pt x="1012" y="95"/>
                    <a:pt x="1012" y="95"/>
                  </a:cubicBezTo>
                  <a:cubicBezTo>
                    <a:pt x="977" y="115"/>
                    <a:pt x="932" y="118"/>
                    <a:pt x="889" y="115"/>
                  </a:cubicBezTo>
                  <a:cubicBezTo>
                    <a:pt x="827" y="105"/>
                    <a:pt x="827" y="105"/>
                    <a:pt x="827" y="105"/>
                  </a:cubicBezTo>
                  <a:cubicBezTo>
                    <a:pt x="750" y="93"/>
                    <a:pt x="750" y="93"/>
                    <a:pt x="750" y="93"/>
                  </a:cubicBezTo>
                  <a:cubicBezTo>
                    <a:pt x="669" y="83"/>
                    <a:pt x="669" y="83"/>
                    <a:pt x="669" y="83"/>
                  </a:cubicBezTo>
                  <a:cubicBezTo>
                    <a:pt x="620" y="79"/>
                    <a:pt x="570" y="81"/>
                    <a:pt x="522" y="87"/>
                  </a:cubicBezTo>
                  <a:cubicBezTo>
                    <a:pt x="454" y="96"/>
                    <a:pt x="454" y="96"/>
                    <a:pt x="454" y="96"/>
                  </a:cubicBezTo>
                  <a:cubicBezTo>
                    <a:pt x="341" y="113"/>
                    <a:pt x="341" y="113"/>
                    <a:pt x="341" y="113"/>
                  </a:cubicBezTo>
                  <a:cubicBezTo>
                    <a:pt x="298" y="117"/>
                    <a:pt x="256" y="112"/>
                    <a:pt x="221" y="92"/>
                  </a:cubicBezTo>
                  <a:cubicBezTo>
                    <a:pt x="186" y="138"/>
                    <a:pt x="186" y="138"/>
                    <a:pt x="186" y="138"/>
                  </a:cubicBezTo>
                  <a:cubicBezTo>
                    <a:pt x="181" y="137"/>
                    <a:pt x="177" y="136"/>
                    <a:pt x="172" y="135"/>
                  </a:cubicBezTo>
                  <a:cubicBezTo>
                    <a:pt x="161" y="133"/>
                    <a:pt x="152" y="131"/>
                    <a:pt x="143" y="129"/>
                  </a:cubicBezTo>
                  <a:moveTo>
                    <a:pt x="1254" y="120"/>
                  </a:moveTo>
                  <a:cubicBezTo>
                    <a:pt x="1259" y="111"/>
                    <a:pt x="1265" y="101"/>
                    <a:pt x="1270" y="88"/>
                  </a:cubicBezTo>
                  <a:cubicBezTo>
                    <a:pt x="1281" y="63"/>
                    <a:pt x="1281" y="63"/>
                    <a:pt x="1281" y="63"/>
                  </a:cubicBezTo>
                  <a:cubicBezTo>
                    <a:pt x="1254" y="68"/>
                    <a:pt x="1254" y="68"/>
                    <a:pt x="1254" y="68"/>
                  </a:cubicBezTo>
                  <a:cubicBezTo>
                    <a:pt x="1233" y="73"/>
                    <a:pt x="1208" y="80"/>
                    <a:pt x="1177" y="92"/>
                  </a:cubicBezTo>
                  <a:cubicBezTo>
                    <a:pt x="1172" y="93"/>
                    <a:pt x="1167" y="95"/>
                    <a:pt x="1160" y="98"/>
                  </a:cubicBezTo>
                  <a:cubicBezTo>
                    <a:pt x="1139" y="105"/>
                    <a:pt x="1119" y="113"/>
                    <a:pt x="1104" y="118"/>
                  </a:cubicBezTo>
                  <a:cubicBezTo>
                    <a:pt x="1018" y="5"/>
                    <a:pt x="1018" y="5"/>
                    <a:pt x="1018" y="5"/>
                  </a:cubicBezTo>
                  <a:cubicBezTo>
                    <a:pt x="1005" y="22"/>
                    <a:pt x="1005" y="22"/>
                    <a:pt x="1005" y="22"/>
                  </a:cubicBezTo>
                  <a:cubicBezTo>
                    <a:pt x="1002" y="26"/>
                    <a:pt x="999" y="30"/>
                    <a:pt x="995" y="33"/>
                  </a:cubicBezTo>
                  <a:cubicBezTo>
                    <a:pt x="978" y="49"/>
                    <a:pt x="955" y="56"/>
                    <a:pt x="921" y="56"/>
                  </a:cubicBezTo>
                  <a:cubicBezTo>
                    <a:pt x="907" y="56"/>
                    <a:pt x="894" y="55"/>
                    <a:pt x="883" y="54"/>
                  </a:cubicBezTo>
                  <a:cubicBezTo>
                    <a:pt x="804" y="41"/>
                    <a:pt x="804" y="41"/>
                    <a:pt x="804" y="41"/>
                  </a:cubicBezTo>
                  <a:cubicBezTo>
                    <a:pt x="803" y="41"/>
                    <a:pt x="739" y="31"/>
                    <a:pt x="739" y="31"/>
                  </a:cubicBezTo>
                  <a:cubicBezTo>
                    <a:pt x="694" y="25"/>
                    <a:pt x="651" y="22"/>
                    <a:pt x="611" y="22"/>
                  </a:cubicBezTo>
                  <a:cubicBezTo>
                    <a:pt x="589" y="22"/>
                    <a:pt x="568" y="23"/>
                    <a:pt x="548" y="25"/>
                  </a:cubicBezTo>
                  <a:cubicBezTo>
                    <a:pt x="548" y="25"/>
                    <a:pt x="548" y="25"/>
                    <a:pt x="548" y="25"/>
                  </a:cubicBezTo>
                  <a:cubicBezTo>
                    <a:pt x="546" y="25"/>
                    <a:pt x="536" y="26"/>
                    <a:pt x="472" y="34"/>
                  </a:cubicBezTo>
                  <a:cubicBezTo>
                    <a:pt x="471" y="34"/>
                    <a:pt x="381" y="48"/>
                    <a:pt x="381" y="48"/>
                  </a:cubicBezTo>
                  <a:cubicBezTo>
                    <a:pt x="353" y="53"/>
                    <a:pt x="332" y="55"/>
                    <a:pt x="314" y="55"/>
                  </a:cubicBezTo>
                  <a:cubicBezTo>
                    <a:pt x="270" y="55"/>
                    <a:pt x="241" y="42"/>
                    <a:pt x="225" y="15"/>
                  </a:cubicBezTo>
                  <a:cubicBezTo>
                    <a:pt x="217" y="0"/>
                    <a:pt x="217" y="0"/>
                    <a:pt x="217" y="0"/>
                  </a:cubicBezTo>
                  <a:cubicBezTo>
                    <a:pt x="123" y="123"/>
                    <a:pt x="123" y="123"/>
                    <a:pt x="123" y="123"/>
                  </a:cubicBezTo>
                  <a:cubicBezTo>
                    <a:pt x="115" y="121"/>
                    <a:pt x="106" y="118"/>
                    <a:pt x="98" y="115"/>
                  </a:cubicBezTo>
                  <a:cubicBezTo>
                    <a:pt x="77" y="108"/>
                    <a:pt x="77" y="108"/>
                    <a:pt x="77" y="108"/>
                  </a:cubicBezTo>
                  <a:cubicBezTo>
                    <a:pt x="79" y="130"/>
                    <a:pt x="79" y="130"/>
                    <a:pt x="79" y="130"/>
                  </a:cubicBezTo>
                  <a:cubicBezTo>
                    <a:pt x="80" y="142"/>
                    <a:pt x="85" y="153"/>
                    <a:pt x="92" y="163"/>
                  </a:cubicBezTo>
                  <a:cubicBezTo>
                    <a:pt x="0" y="283"/>
                    <a:pt x="0" y="283"/>
                    <a:pt x="0" y="283"/>
                  </a:cubicBezTo>
                  <a:cubicBezTo>
                    <a:pt x="10" y="292"/>
                    <a:pt x="10" y="292"/>
                    <a:pt x="10" y="292"/>
                  </a:cubicBezTo>
                  <a:cubicBezTo>
                    <a:pt x="10" y="293"/>
                    <a:pt x="10" y="293"/>
                    <a:pt x="10" y="293"/>
                  </a:cubicBezTo>
                  <a:cubicBezTo>
                    <a:pt x="51" y="323"/>
                    <a:pt x="69" y="369"/>
                    <a:pt x="69" y="441"/>
                  </a:cubicBezTo>
                  <a:cubicBezTo>
                    <a:pt x="69" y="462"/>
                    <a:pt x="68" y="483"/>
                    <a:pt x="67" y="499"/>
                  </a:cubicBezTo>
                  <a:cubicBezTo>
                    <a:pt x="67" y="499"/>
                    <a:pt x="67" y="499"/>
                    <a:pt x="67" y="499"/>
                  </a:cubicBezTo>
                  <a:cubicBezTo>
                    <a:pt x="66" y="501"/>
                    <a:pt x="65" y="507"/>
                    <a:pt x="64" y="518"/>
                  </a:cubicBezTo>
                  <a:cubicBezTo>
                    <a:pt x="45" y="627"/>
                    <a:pt x="45" y="627"/>
                    <a:pt x="45" y="627"/>
                  </a:cubicBezTo>
                  <a:cubicBezTo>
                    <a:pt x="45" y="628"/>
                    <a:pt x="39" y="673"/>
                    <a:pt x="36" y="696"/>
                  </a:cubicBezTo>
                  <a:cubicBezTo>
                    <a:pt x="32" y="731"/>
                    <a:pt x="30" y="765"/>
                    <a:pt x="30" y="797"/>
                  </a:cubicBezTo>
                  <a:cubicBezTo>
                    <a:pt x="30" y="806"/>
                    <a:pt x="30" y="815"/>
                    <a:pt x="31" y="824"/>
                  </a:cubicBezTo>
                  <a:cubicBezTo>
                    <a:pt x="36" y="1041"/>
                    <a:pt x="166" y="1214"/>
                    <a:pt x="378" y="1287"/>
                  </a:cubicBezTo>
                  <a:cubicBezTo>
                    <a:pt x="378" y="1287"/>
                    <a:pt x="378" y="1287"/>
                    <a:pt x="378" y="1287"/>
                  </a:cubicBezTo>
                  <a:cubicBezTo>
                    <a:pt x="380" y="1288"/>
                    <a:pt x="383" y="1289"/>
                    <a:pt x="387" y="1290"/>
                  </a:cubicBezTo>
                  <a:cubicBezTo>
                    <a:pt x="387" y="1290"/>
                    <a:pt x="420" y="1303"/>
                    <a:pt x="420" y="1303"/>
                  </a:cubicBezTo>
                  <a:cubicBezTo>
                    <a:pt x="425" y="1305"/>
                    <a:pt x="425" y="1305"/>
                    <a:pt x="425" y="1305"/>
                  </a:cubicBezTo>
                  <a:cubicBezTo>
                    <a:pt x="488" y="1331"/>
                    <a:pt x="552" y="1359"/>
                    <a:pt x="604" y="1411"/>
                  </a:cubicBezTo>
                  <a:cubicBezTo>
                    <a:pt x="612" y="1419"/>
                    <a:pt x="612" y="1419"/>
                    <a:pt x="612" y="1419"/>
                  </a:cubicBezTo>
                  <a:cubicBezTo>
                    <a:pt x="621" y="1410"/>
                    <a:pt x="621" y="1410"/>
                    <a:pt x="621" y="1410"/>
                  </a:cubicBezTo>
                  <a:cubicBezTo>
                    <a:pt x="623" y="1408"/>
                    <a:pt x="623" y="1408"/>
                    <a:pt x="623" y="1408"/>
                  </a:cubicBezTo>
                  <a:cubicBezTo>
                    <a:pt x="623" y="1408"/>
                    <a:pt x="624" y="1406"/>
                    <a:pt x="625" y="1405"/>
                  </a:cubicBezTo>
                  <a:cubicBezTo>
                    <a:pt x="689" y="1348"/>
                    <a:pt x="764" y="1319"/>
                    <a:pt x="848" y="1288"/>
                  </a:cubicBezTo>
                  <a:cubicBezTo>
                    <a:pt x="1000" y="1234"/>
                    <a:pt x="1056" y="1167"/>
                    <a:pt x="1096" y="1117"/>
                  </a:cubicBezTo>
                  <a:cubicBezTo>
                    <a:pt x="1097" y="1115"/>
                    <a:pt x="1097" y="1115"/>
                    <a:pt x="1097" y="1115"/>
                  </a:cubicBezTo>
                  <a:cubicBezTo>
                    <a:pt x="1160" y="1042"/>
                    <a:pt x="1199" y="925"/>
                    <a:pt x="1199" y="809"/>
                  </a:cubicBezTo>
                  <a:cubicBezTo>
                    <a:pt x="1199" y="806"/>
                    <a:pt x="1199" y="803"/>
                    <a:pt x="1199" y="800"/>
                  </a:cubicBezTo>
                  <a:cubicBezTo>
                    <a:pt x="1199" y="800"/>
                    <a:pt x="1199" y="800"/>
                    <a:pt x="1196" y="728"/>
                  </a:cubicBezTo>
                  <a:cubicBezTo>
                    <a:pt x="1196" y="727"/>
                    <a:pt x="1191" y="677"/>
                    <a:pt x="1188" y="651"/>
                  </a:cubicBezTo>
                  <a:cubicBezTo>
                    <a:pt x="1188" y="650"/>
                    <a:pt x="1188" y="650"/>
                    <a:pt x="1176" y="579"/>
                  </a:cubicBezTo>
                  <a:cubicBezTo>
                    <a:pt x="1165" y="510"/>
                    <a:pt x="1165" y="510"/>
                    <a:pt x="1165" y="510"/>
                  </a:cubicBezTo>
                  <a:cubicBezTo>
                    <a:pt x="1163" y="492"/>
                    <a:pt x="1162" y="474"/>
                    <a:pt x="1162" y="458"/>
                  </a:cubicBezTo>
                  <a:cubicBezTo>
                    <a:pt x="1162" y="454"/>
                    <a:pt x="1162" y="450"/>
                    <a:pt x="1162" y="446"/>
                  </a:cubicBezTo>
                  <a:cubicBezTo>
                    <a:pt x="1162" y="444"/>
                    <a:pt x="1162" y="444"/>
                    <a:pt x="1162" y="444"/>
                  </a:cubicBezTo>
                  <a:cubicBezTo>
                    <a:pt x="1162" y="375"/>
                    <a:pt x="1182" y="326"/>
                    <a:pt x="1224" y="295"/>
                  </a:cubicBezTo>
                  <a:cubicBezTo>
                    <a:pt x="1233" y="288"/>
                    <a:pt x="1233" y="288"/>
                    <a:pt x="1233" y="288"/>
                  </a:cubicBezTo>
                  <a:cubicBezTo>
                    <a:pt x="1210" y="258"/>
                    <a:pt x="1210" y="258"/>
                    <a:pt x="1210" y="258"/>
                  </a:cubicBezTo>
                  <a:cubicBezTo>
                    <a:pt x="1217" y="251"/>
                    <a:pt x="1221" y="244"/>
                    <a:pt x="1224" y="238"/>
                  </a:cubicBezTo>
                  <a:cubicBezTo>
                    <a:pt x="1228" y="229"/>
                    <a:pt x="1229" y="213"/>
                    <a:pt x="1223" y="203"/>
                  </a:cubicBezTo>
                  <a:cubicBezTo>
                    <a:pt x="1223" y="203"/>
                    <a:pt x="1223" y="203"/>
                    <a:pt x="1222" y="203"/>
                  </a:cubicBezTo>
                  <a:cubicBezTo>
                    <a:pt x="1244" y="187"/>
                    <a:pt x="1266" y="152"/>
                    <a:pt x="1272" y="140"/>
                  </a:cubicBezTo>
                  <a:cubicBezTo>
                    <a:pt x="1290" y="105"/>
                    <a:pt x="1290" y="105"/>
                    <a:pt x="1290" y="105"/>
                  </a:cubicBezTo>
                  <a:cubicBezTo>
                    <a:pt x="1290" y="105"/>
                    <a:pt x="1254" y="120"/>
                    <a:pt x="1254" y="120"/>
                  </a:cubicBezTo>
                  <a:moveTo>
                    <a:pt x="1201" y="277"/>
                  </a:moveTo>
                  <a:cubicBezTo>
                    <a:pt x="1201" y="277"/>
                    <a:pt x="1201" y="277"/>
                    <a:pt x="1201" y="277"/>
                  </a:cubicBezTo>
                  <a:cubicBezTo>
                    <a:pt x="1201" y="277"/>
                    <a:pt x="1201" y="277"/>
                    <a:pt x="1201" y="277"/>
                  </a:cubicBezTo>
                  <a:moveTo>
                    <a:pt x="1201" y="277"/>
                  </a:moveTo>
                  <a:cubicBezTo>
                    <a:pt x="1200" y="275"/>
                    <a:pt x="1199" y="274"/>
                    <a:pt x="1198" y="274"/>
                  </a:cubicBezTo>
                  <a:cubicBezTo>
                    <a:pt x="1199" y="274"/>
                    <a:pt x="1200" y="275"/>
                    <a:pt x="1201" y="277"/>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10" name="Freeform 34">
              <a:extLst>
                <a:ext uri="{FF2B5EF4-FFF2-40B4-BE49-F238E27FC236}">
                  <a16:creationId xmlns:a16="http://schemas.microsoft.com/office/drawing/2014/main" id="{F9D84D94-901A-4825-AE62-4D5E6B758BAE}"/>
                </a:ext>
              </a:extLst>
            </p:cNvPr>
            <p:cNvSpPr>
              <a:spLocks/>
            </p:cNvSpPr>
            <p:nvPr userDrawn="1"/>
          </p:nvSpPr>
          <p:spPr bwMode="auto">
            <a:xfrm>
              <a:off x="3372" y="2167"/>
              <a:ext cx="82" cy="78"/>
            </a:xfrm>
            <a:custGeom>
              <a:avLst/>
              <a:gdLst>
                <a:gd name="T0" fmla="*/ 71 w 121"/>
                <a:gd name="T1" fmla="*/ 25 h 115"/>
                <a:gd name="T2" fmla="*/ 121 w 121"/>
                <a:gd name="T3" fmla="*/ 0 h 115"/>
                <a:gd name="T4" fmla="*/ 121 w 121"/>
                <a:gd name="T5" fmla="*/ 115 h 115"/>
                <a:gd name="T6" fmla="*/ 8 w 121"/>
                <a:gd name="T7" fmla="*/ 80 h 115"/>
                <a:gd name="T8" fmla="*/ 6 w 121"/>
                <a:gd name="T9" fmla="*/ 78 h 115"/>
                <a:gd name="T10" fmla="*/ 0 w 121"/>
                <a:gd name="T11" fmla="*/ 65 h 115"/>
                <a:gd name="T12" fmla="*/ 1 w 121"/>
                <a:gd name="T13" fmla="*/ 59 h 115"/>
                <a:gd name="T14" fmla="*/ 47 w 121"/>
                <a:gd name="T15" fmla="*/ 32 h 115"/>
                <a:gd name="T16" fmla="*/ 61 w 121"/>
                <a:gd name="T17" fmla="*/ 28 h 115"/>
                <a:gd name="T18" fmla="*/ 71 w 121"/>
                <a:gd name="T19" fmla="*/ 2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15">
                  <a:moveTo>
                    <a:pt x="71" y="25"/>
                  </a:moveTo>
                  <a:cubicBezTo>
                    <a:pt x="89" y="20"/>
                    <a:pt x="107" y="14"/>
                    <a:pt x="121" y="0"/>
                  </a:cubicBezTo>
                  <a:cubicBezTo>
                    <a:pt x="121" y="8"/>
                    <a:pt x="121" y="111"/>
                    <a:pt x="121" y="115"/>
                  </a:cubicBezTo>
                  <a:cubicBezTo>
                    <a:pt x="83" y="114"/>
                    <a:pt x="40" y="109"/>
                    <a:pt x="8" y="80"/>
                  </a:cubicBezTo>
                  <a:cubicBezTo>
                    <a:pt x="8" y="80"/>
                    <a:pt x="6" y="78"/>
                    <a:pt x="6" y="78"/>
                  </a:cubicBezTo>
                  <a:cubicBezTo>
                    <a:pt x="3" y="73"/>
                    <a:pt x="0" y="70"/>
                    <a:pt x="0" y="65"/>
                  </a:cubicBezTo>
                  <a:cubicBezTo>
                    <a:pt x="0" y="63"/>
                    <a:pt x="0" y="61"/>
                    <a:pt x="1" y="59"/>
                  </a:cubicBezTo>
                  <a:cubicBezTo>
                    <a:pt x="10" y="42"/>
                    <a:pt x="29" y="37"/>
                    <a:pt x="47" y="32"/>
                  </a:cubicBezTo>
                  <a:cubicBezTo>
                    <a:pt x="61" y="28"/>
                    <a:pt x="61" y="28"/>
                    <a:pt x="61" y="28"/>
                  </a:cubicBezTo>
                  <a:cubicBezTo>
                    <a:pt x="61" y="28"/>
                    <a:pt x="71" y="25"/>
                    <a:pt x="71" y="2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11" name="Freeform 35">
              <a:extLst>
                <a:ext uri="{FF2B5EF4-FFF2-40B4-BE49-F238E27FC236}">
                  <a16:creationId xmlns:a16="http://schemas.microsoft.com/office/drawing/2014/main" id="{E697AA8F-F3A2-4AA2-82F7-C12FDEB951C7}"/>
                </a:ext>
              </a:extLst>
            </p:cNvPr>
            <p:cNvSpPr>
              <a:spLocks/>
            </p:cNvSpPr>
            <p:nvPr userDrawn="1"/>
          </p:nvSpPr>
          <p:spPr bwMode="auto">
            <a:xfrm>
              <a:off x="4222" y="2172"/>
              <a:ext cx="81" cy="75"/>
            </a:xfrm>
            <a:custGeom>
              <a:avLst/>
              <a:gdLst>
                <a:gd name="T0" fmla="*/ 0 w 120"/>
                <a:gd name="T1" fmla="*/ 0 h 111"/>
                <a:gd name="T2" fmla="*/ 60 w 120"/>
                <a:gd name="T3" fmla="*/ 27 h 111"/>
                <a:gd name="T4" fmla="*/ 113 w 120"/>
                <a:gd name="T5" fmla="*/ 49 h 111"/>
                <a:gd name="T6" fmla="*/ 120 w 120"/>
                <a:gd name="T7" fmla="*/ 61 h 111"/>
                <a:gd name="T8" fmla="*/ 119 w 120"/>
                <a:gd name="T9" fmla="*/ 67 h 111"/>
                <a:gd name="T10" fmla="*/ 68 w 120"/>
                <a:gd name="T11" fmla="*/ 101 h 111"/>
                <a:gd name="T12" fmla="*/ 0 w 120"/>
                <a:gd name="T13" fmla="*/ 111 h 111"/>
                <a:gd name="T14" fmla="*/ 0 w 120"/>
                <a:gd name="T15" fmla="*/ 0 h 1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0" h="111">
                  <a:moveTo>
                    <a:pt x="0" y="0"/>
                  </a:moveTo>
                  <a:cubicBezTo>
                    <a:pt x="17" y="15"/>
                    <a:pt x="39" y="21"/>
                    <a:pt x="60" y="27"/>
                  </a:cubicBezTo>
                  <a:cubicBezTo>
                    <a:pt x="78" y="32"/>
                    <a:pt x="97" y="38"/>
                    <a:pt x="113" y="49"/>
                  </a:cubicBezTo>
                  <a:cubicBezTo>
                    <a:pt x="118" y="54"/>
                    <a:pt x="120" y="57"/>
                    <a:pt x="120" y="61"/>
                  </a:cubicBezTo>
                  <a:cubicBezTo>
                    <a:pt x="120" y="63"/>
                    <a:pt x="120" y="65"/>
                    <a:pt x="119" y="67"/>
                  </a:cubicBezTo>
                  <a:cubicBezTo>
                    <a:pt x="109" y="86"/>
                    <a:pt x="85" y="95"/>
                    <a:pt x="68" y="101"/>
                  </a:cubicBezTo>
                  <a:cubicBezTo>
                    <a:pt x="46" y="107"/>
                    <a:pt x="23" y="110"/>
                    <a:pt x="0" y="111"/>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12" name="Freeform 36">
              <a:extLst>
                <a:ext uri="{FF2B5EF4-FFF2-40B4-BE49-F238E27FC236}">
                  <a16:creationId xmlns:a16="http://schemas.microsoft.com/office/drawing/2014/main" id="{6663BAD3-DE57-4E7D-8928-8A3D29359169}"/>
                </a:ext>
              </a:extLst>
            </p:cNvPr>
            <p:cNvSpPr>
              <a:spLocks/>
            </p:cNvSpPr>
            <p:nvPr userDrawn="1"/>
          </p:nvSpPr>
          <p:spPr bwMode="auto">
            <a:xfrm>
              <a:off x="3269" y="2086"/>
              <a:ext cx="185" cy="119"/>
            </a:xfrm>
            <a:custGeom>
              <a:avLst/>
              <a:gdLst>
                <a:gd name="T0" fmla="*/ 37 w 273"/>
                <a:gd name="T1" fmla="*/ 37 h 175"/>
                <a:gd name="T2" fmla="*/ 33 w 273"/>
                <a:gd name="T3" fmla="*/ 0 h 175"/>
                <a:gd name="T4" fmla="*/ 239 w 273"/>
                <a:gd name="T5" fmla="*/ 46 h 175"/>
                <a:gd name="T6" fmla="*/ 273 w 273"/>
                <a:gd name="T7" fmla="*/ 89 h 175"/>
                <a:gd name="T8" fmla="*/ 273 w 273"/>
                <a:gd name="T9" fmla="*/ 91 h 175"/>
                <a:gd name="T10" fmla="*/ 224 w 273"/>
                <a:gd name="T11" fmla="*/ 129 h 175"/>
                <a:gd name="T12" fmla="*/ 196 w 273"/>
                <a:gd name="T13" fmla="*/ 138 h 175"/>
                <a:gd name="T14" fmla="*/ 139 w 273"/>
                <a:gd name="T15" fmla="*/ 175 h 175"/>
                <a:gd name="T16" fmla="*/ 0 w 273"/>
                <a:gd name="T17" fmla="*/ 144 h 175"/>
                <a:gd name="T18" fmla="*/ 37 w 273"/>
                <a:gd name="T19" fmla="*/ 3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3" h="175">
                  <a:moveTo>
                    <a:pt x="37" y="37"/>
                  </a:moveTo>
                  <a:cubicBezTo>
                    <a:pt x="37" y="25"/>
                    <a:pt x="36" y="13"/>
                    <a:pt x="33" y="0"/>
                  </a:cubicBezTo>
                  <a:cubicBezTo>
                    <a:pt x="99" y="3"/>
                    <a:pt x="174" y="11"/>
                    <a:pt x="239" y="46"/>
                  </a:cubicBezTo>
                  <a:cubicBezTo>
                    <a:pt x="255" y="56"/>
                    <a:pt x="273" y="70"/>
                    <a:pt x="273" y="89"/>
                  </a:cubicBezTo>
                  <a:cubicBezTo>
                    <a:pt x="273" y="90"/>
                    <a:pt x="273" y="90"/>
                    <a:pt x="273" y="91"/>
                  </a:cubicBezTo>
                  <a:cubicBezTo>
                    <a:pt x="270" y="115"/>
                    <a:pt x="246" y="122"/>
                    <a:pt x="224" y="129"/>
                  </a:cubicBezTo>
                  <a:cubicBezTo>
                    <a:pt x="196" y="138"/>
                    <a:pt x="196" y="138"/>
                    <a:pt x="196" y="138"/>
                  </a:cubicBezTo>
                  <a:cubicBezTo>
                    <a:pt x="173" y="144"/>
                    <a:pt x="150" y="151"/>
                    <a:pt x="139" y="175"/>
                  </a:cubicBezTo>
                  <a:cubicBezTo>
                    <a:pt x="102" y="153"/>
                    <a:pt x="55" y="142"/>
                    <a:pt x="0" y="144"/>
                  </a:cubicBezTo>
                  <a:cubicBezTo>
                    <a:pt x="24" y="116"/>
                    <a:pt x="37" y="78"/>
                    <a:pt x="37" y="3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13" name="Freeform 37">
              <a:extLst>
                <a:ext uri="{FF2B5EF4-FFF2-40B4-BE49-F238E27FC236}">
                  <a16:creationId xmlns:a16="http://schemas.microsoft.com/office/drawing/2014/main" id="{588E81B4-B58F-4FB1-BD66-9303C62B0626}"/>
                </a:ext>
              </a:extLst>
            </p:cNvPr>
            <p:cNvSpPr>
              <a:spLocks/>
            </p:cNvSpPr>
            <p:nvPr userDrawn="1"/>
          </p:nvSpPr>
          <p:spPr bwMode="auto">
            <a:xfrm>
              <a:off x="4222" y="2091"/>
              <a:ext cx="185" cy="118"/>
            </a:xfrm>
            <a:custGeom>
              <a:avLst/>
              <a:gdLst>
                <a:gd name="T0" fmla="*/ 93 w 274"/>
                <a:gd name="T1" fmla="*/ 140 h 173"/>
                <a:gd name="T2" fmla="*/ 91 w 274"/>
                <a:gd name="T3" fmla="*/ 139 h 173"/>
                <a:gd name="T4" fmla="*/ 63 w 274"/>
                <a:gd name="T5" fmla="*/ 131 h 173"/>
                <a:gd name="T6" fmla="*/ 4 w 274"/>
                <a:gd name="T7" fmla="*/ 102 h 173"/>
                <a:gd name="T8" fmla="*/ 0 w 274"/>
                <a:gd name="T9" fmla="*/ 87 h 173"/>
                <a:gd name="T10" fmla="*/ 3 w 274"/>
                <a:gd name="T11" fmla="*/ 74 h 173"/>
                <a:gd name="T12" fmla="*/ 92 w 274"/>
                <a:gd name="T13" fmla="*/ 21 h 173"/>
                <a:gd name="T14" fmla="*/ 101 w 274"/>
                <a:gd name="T15" fmla="*/ 18 h 173"/>
                <a:gd name="T16" fmla="*/ 242 w 274"/>
                <a:gd name="T17" fmla="*/ 0 h 173"/>
                <a:gd name="T18" fmla="*/ 238 w 274"/>
                <a:gd name="T19" fmla="*/ 39 h 173"/>
                <a:gd name="T20" fmla="*/ 274 w 274"/>
                <a:gd name="T21" fmla="*/ 144 h 173"/>
                <a:gd name="T22" fmla="*/ 135 w 274"/>
                <a:gd name="T23" fmla="*/ 173 h 173"/>
                <a:gd name="T24" fmla="*/ 93 w 274"/>
                <a:gd name="T25" fmla="*/ 14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4" h="173">
                  <a:moveTo>
                    <a:pt x="93" y="140"/>
                  </a:moveTo>
                  <a:cubicBezTo>
                    <a:pt x="91" y="139"/>
                    <a:pt x="91" y="139"/>
                    <a:pt x="91" y="139"/>
                  </a:cubicBezTo>
                  <a:cubicBezTo>
                    <a:pt x="63" y="131"/>
                    <a:pt x="63" y="131"/>
                    <a:pt x="63" y="131"/>
                  </a:cubicBezTo>
                  <a:cubicBezTo>
                    <a:pt x="41" y="125"/>
                    <a:pt x="20" y="120"/>
                    <a:pt x="4" y="102"/>
                  </a:cubicBezTo>
                  <a:cubicBezTo>
                    <a:pt x="1" y="98"/>
                    <a:pt x="0" y="93"/>
                    <a:pt x="0" y="87"/>
                  </a:cubicBezTo>
                  <a:cubicBezTo>
                    <a:pt x="0" y="83"/>
                    <a:pt x="1" y="78"/>
                    <a:pt x="3" y="74"/>
                  </a:cubicBezTo>
                  <a:cubicBezTo>
                    <a:pt x="23" y="43"/>
                    <a:pt x="58" y="32"/>
                    <a:pt x="92" y="21"/>
                  </a:cubicBezTo>
                  <a:cubicBezTo>
                    <a:pt x="101" y="18"/>
                    <a:pt x="101" y="18"/>
                    <a:pt x="101" y="18"/>
                  </a:cubicBezTo>
                  <a:cubicBezTo>
                    <a:pt x="143" y="7"/>
                    <a:pt x="189" y="1"/>
                    <a:pt x="242" y="0"/>
                  </a:cubicBezTo>
                  <a:cubicBezTo>
                    <a:pt x="240" y="13"/>
                    <a:pt x="238" y="26"/>
                    <a:pt x="238" y="39"/>
                  </a:cubicBezTo>
                  <a:cubicBezTo>
                    <a:pt x="238" y="80"/>
                    <a:pt x="251" y="116"/>
                    <a:pt x="274" y="144"/>
                  </a:cubicBezTo>
                  <a:cubicBezTo>
                    <a:pt x="220" y="141"/>
                    <a:pt x="173" y="151"/>
                    <a:pt x="135" y="173"/>
                  </a:cubicBezTo>
                  <a:cubicBezTo>
                    <a:pt x="128" y="154"/>
                    <a:pt x="109" y="146"/>
                    <a:pt x="93" y="14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14" name="Freeform 38">
              <a:extLst>
                <a:ext uri="{FF2B5EF4-FFF2-40B4-BE49-F238E27FC236}">
                  <a16:creationId xmlns:a16="http://schemas.microsoft.com/office/drawing/2014/main" id="{A594E9CB-B4F5-4674-B6D8-8EA0AEB5AF24}"/>
                </a:ext>
              </a:extLst>
            </p:cNvPr>
            <p:cNvSpPr>
              <a:spLocks/>
            </p:cNvSpPr>
            <p:nvPr userDrawn="1"/>
          </p:nvSpPr>
          <p:spPr bwMode="auto">
            <a:xfrm>
              <a:off x="3350" y="2108"/>
              <a:ext cx="975" cy="256"/>
            </a:xfrm>
            <a:custGeom>
              <a:avLst/>
              <a:gdLst>
                <a:gd name="T0" fmla="*/ 324 w 1439"/>
                <a:gd name="T1" fmla="*/ 163 h 376"/>
                <a:gd name="T2" fmla="*/ 419 w 1439"/>
                <a:gd name="T3" fmla="*/ 102 h 376"/>
                <a:gd name="T4" fmla="*/ 786 w 1439"/>
                <a:gd name="T5" fmla="*/ 16 h 376"/>
                <a:gd name="T6" fmla="*/ 1002 w 1439"/>
                <a:gd name="T7" fmla="*/ 93 h 376"/>
                <a:gd name="T8" fmla="*/ 1063 w 1439"/>
                <a:gd name="T9" fmla="*/ 131 h 376"/>
                <a:gd name="T10" fmla="*/ 1125 w 1439"/>
                <a:gd name="T11" fmla="*/ 172 h 376"/>
                <a:gd name="T12" fmla="*/ 1331 w 1439"/>
                <a:gd name="T13" fmla="*/ 218 h 376"/>
                <a:gd name="T14" fmla="*/ 1414 w 1439"/>
                <a:gd name="T15" fmla="*/ 177 h 376"/>
                <a:gd name="T16" fmla="*/ 1439 w 1439"/>
                <a:gd name="T17" fmla="*/ 307 h 376"/>
                <a:gd name="T18" fmla="*/ 1402 w 1439"/>
                <a:gd name="T19" fmla="*/ 339 h 376"/>
                <a:gd name="T20" fmla="*/ 1398 w 1439"/>
                <a:gd name="T21" fmla="*/ 340 h 376"/>
                <a:gd name="T22" fmla="*/ 1054 w 1439"/>
                <a:gd name="T23" fmla="*/ 284 h 376"/>
                <a:gd name="T24" fmla="*/ 960 w 1439"/>
                <a:gd name="T25" fmla="*/ 222 h 376"/>
                <a:gd name="T26" fmla="*/ 631 w 1439"/>
                <a:gd name="T27" fmla="*/ 158 h 376"/>
                <a:gd name="T28" fmla="*/ 458 w 1439"/>
                <a:gd name="T29" fmla="*/ 233 h 376"/>
                <a:gd name="T30" fmla="*/ 371 w 1439"/>
                <a:gd name="T31" fmla="*/ 289 h 376"/>
                <a:gd name="T32" fmla="*/ 91 w 1439"/>
                <a:gd name="T33" fmla="*/ 348 h 376"/>
                <a:gd name="T34" fmla="*/ 8 w 1439"/>
                <a:gd name="T35" fmla="*/ 315 h 376"/>
                <a:gd name="T36" fmla="*/ 0 w 1439"/>
                <a:gd name="T37" fmla="*/ 300 h 376"/>
                <a:gd name="T38" fmla="*/ 26 w 1439"/>
                <a:gd name="T39" fmla="*/ 172 h 376"/>
                <a:gd name="T40" fmla="*/ 148 w 1439"/>
                <a:gd name="T41" fmla="*/ 217 h 376"/>
                <a:gd name="T42" fmla="*/ 324 w 1439"/>
                <a:gd name="T43" fmla="*/ 163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39" h="376">
                  <a:moveTo>
                    <a:pt x="324" y="163"/>
                  </a:moveTo>
                  <a:cubicBezTo>
                    <a:pt x="419" y="102"/>
                    <a:pt x="419" y="102"/>
                    <a:pt x="419" y="102"/>
                  </a:cubicBezTo>
                  <a:cubicBezTo>
                    <a:pt x="534" y="29"/>
                    <a:pt x="657" y="0"/>
                    <a:pt x="786" y="16"/>
                  </a:cubicBezTo>
                  <a:cubicBezTo>
                    <a:pt x="860" y="26"/>
                    <a:pt x="931" y="51"/>
                    <a:pt x="1002" y="93"/>
                  </a:cubicBezTo>
                  <a:cubicBezTo>
                    <a:pt x="1063" y="131"/>
                    <a:pt x="1063" y="131"/>
                    <a:pt x="1063" y="131"/>
                  </a:cubicBezTo>
                  <a:cubicBezTo>
                    <a:pt x="1125" y="172"/>
                    <a:pt x="1125" y="172"/>
                    <a:pt x="1125" y="172"/>
                  </a:cubicBezTo>
                  <a:cubicBezTo>
                    <a:pt x="1185" y="213"/>
                    <a:pt x="1258" y="229"/>
                    <a:pt x="1331" y="218"/>
                  </a:cubicBezTo>
                  <a:cubicBezTo>
                    <a:pt x="1360" y="211"/>
                    <a:pt x="1392" y="204"/>
                    <a:pt x="1414" y="177"/>
                  </a:cubicBezTo>
                  <a:cubicBezTo>
                    <a:pt x="1416" y="184"/>
                    <a:pt x="1439" y="307"/>
                    <a:pt x="1439" y="307"/>
                  </a:cubicBezTo>
                  <a:cubicBezTo>
                    <a:pt x="1436" y="324"/>
                    <a:pt x="1417" y="332"/>
                    <a:pt x="1402" y="339"/>
                  </a:cubicBezTo>
                  <a:cubicBezTo>
                    <a:pt x="1398" y="340"/>
                    <a:pt x="1398" y="340"/>
                    <a:pt x="1398" y="340"/>
                  </a:cubicBezTo>
                  <a:cubicBezTo>
                    <a:pt x="1290" y="376"/>
                    <a:pt x="1158" y="355"/>
                    <a:pt x="1054" y="284"/>
                  </a:cubicBezTo>
                  <a:cubicBezTo>
                    <a:pt x="1054" y="284"/>
                    <a:pt x="960" y="222"/>
                    <a:pt x="960" y="222"/>
                  </a:cubicBezTo>
                  <a:cubicBezTo>
                    <a:pt x="862" y="159"/>
                    <a:pt x="746" y="136"/>
                    <a:pt x="631" y="158"/>
                  </a:cubicBezTo>
                  <a:cubicBezTo>
                    <a:pt x="575" y="169"/>
                    <a:pt x="520" y="193"/>
                    <a:pt x="458" y="233"/>
                  </a:cubicBezTo>
                  <a:cubicBezTo>
                    <a:pt x="371" y="289"/>
                    <a:pt x="371" y="289"/>
                    <a:pt x="371" y="289"/>
                  </a:cubicBezTo>
                  <a:cubicBezTo>
                    <a:pt x="286" y="343"/>
                    <a:pt x="187" y="364"/>
                    <a:pt x="91" y="348"/>
                  </a:cubicBezTo>
                  <a:cubicBezTo>
                    <a:pt x="62" y="343"/>
                    <a:pt x="31" y="337"/>
                    <a:pt x="8" y="315"/>
                  </a:cubicBezTo>
                  <a:cubicBezTo>
                    <a:pt x="3" y="310"/>
                    <a:pt x="1" y="306"/>
                    <a:pt x="0" y="300"/>
                  </a:cubicBezTo>
                  <a:cubicBezTo>
                    <a:pt x="0" y="300"/>
                    <a:pt x="23" y="188"/>
                    <a:pt x="26" y="172"/>
                  </a:cubicBezTo>
                  <a:cubicBezTo>
                    <a:pt x="58" y="207"/>
                    <a:pt x="103" y="215"/>
                    <a:pt x="148" y="217"/>
                  </a:cubicBezTo>
                  <a:cubicBezTo>
                    <a:pt x="206" y="220"/>
                    <a:pt x="262" y="203"/>
                    <a:pt x="324" y="16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15" name="Freeform 39">
              <a:extLst>
                <a:ext uri="{FF2B5EF4-FFF2-40B4-BE49-F238E27FC236}">
                  <a16:creationId xmlns:a16="http://schemas.microsoft.com/office/drawing/2014/main" id="{E9EE944B-2537-4E86-BB79-01B08A98BDE3}"/>
                </a:ext>
              </a:extLst>
            </p:cNvPr>
            <p:cNvSpPr>
              <a:spLocks noEditPoints="1"/>
            </p:cNvSpPr>
            <p:nvPr userDrawn="1"/>
          </p:nvSpPr>
          <p:spPr bwMode="auto">
            <a:xfrm>
              <a:off x="3374" y="2137"/>
              <a:ext cx="925" cy="195"/>
            </a:xfrm>
            <a:custGeom>
              <a:avLst/>
              <a:gdLst>
                <a:gd name="T0" fmla="*/ 437 w 1365"/>
                <a:gd name="T1" fmla="*/ 67 h 287"/>
                <a:gd name="T2" fmla="*/ 431 w 1365"/>
                <a:gd name="T3" fmla="*/ 150 h 287"/>
                <a:gd name="T4" fmla="*/ 474 w 1365"/>
                <a:gd name="T5" fmla="*/ 123 h 287"/>
                <a:gd name="T6" fmla="*/ 1358 w 1365"/>
                <a:gd name="T7" fmla="*/ 254 h 287"/>
                <a:gd name="T8" fmla="*/ 1336 w 1365"/>
                <a:gd name="T9" fmla="*/ 226 h 287"/>
                <a:gd name="T10" fmla="*/ 1340 w 1365"/>
                <a:gd name="T11" fmla="*/ 194 h 287"/>
                <a:gd name="T12" fmla="*/ 1362 w 1365"/>
                <a:gd name="T13" fmla="*/ 272 h 287"/>
                <a:gd name="T14" fmla="*/ 1270 w 1365"/>
                <a:gd name="T15" fmla="*/ 248 h 287"/>
                <a:gd name="T16" fmla="*/ 1276 w 1365"/>
                <a:gd name="T17" fmla="*/ 277 h 287"/>
                <a:gd name="T18" fmla="*/ 1167 w 1365"/>
                <a:gd name="T19" fmla="*/ 204 h 287"/>
                <a:gd name="T20" fmla="*/ 1164 w 1365"/>
                <a:gd name="T21" fmla="*/ 276 h 287"/>
                <a:gd name="T22" fmla="*/ 1110 w 1365"/>
                <a:gd name="T23" fmla="*/ 225 h 287"/>
                <a:gd name="T24" fmla="*/ 1061 w 1365"/>
                <a:gd name="T25" fmla="*/ 231 h 287"/>
                <a:gd name="T26" fmla="*/ 1109 w 1365"/>
                <a:gd name="T27" fmla="*/ 237 h 287"/>
                <a:gd name="T28" fmla="*/ 1129 w 1365"/>
                <a:gd name="T29" fmla="*/ 189 h 287"/>
                <a:gd name="T30" fmla="*/ 1063 w 1365"/>
                <a:gd name="T31" fmla="*/ 149 h 287"/>
                <a:gd name="T32" fmla="*/ 1048 w 1365"/>
                <a:gd name="T33" fmla="*/ 228 h 287"/>
                <a:gd name="T34" fmla="*/ 986 w 1365"/>
                <a:gd name="T35" fmla="*/ 97 h 287"/>
                <a:gd name="T36" fmla="*/ 963 w 1365"/>
                <a:gd name="T37" fmla="*/ 80 h 287"/>
                <a:gd name="T38" fmla="*/ 919 w 1365"/>
                <a:gd name="T39" fmla="*/ 139 h 287"/>
                <a:gd name="T40" fmla="*/ 985 w 1365"/>
                <a:gd name="T41" fmla="*/ 116 h 287"/>
                <a:gd name="T42" fmla="*/ 887 w 1365"/>
                <a:gd name="T43" fmla="*/ 93 h 287"/>
                <a:gd name="T44" fmla="*/ 909 w 1365"/>
                <a:gd name="T45" fmla="*/ 52 h 287"/>
                <a:gd name="T46" fmla="*/ 854 w 1365"/>
                <a:gd name="T47" fmla="*/ 111 h 287"/>
                <a:gd name="T48" fmla="*/ 885 w 1365"/>
                <a:gd name="T49" fmla="*/ 120 h 287"/>
                <a:gd name="T50" fmla="*/ 833 w 1365"/>
                <a:gd name="T51" fmla="*/ 77 h 287"/>
                <a:gd name="T52" fmla="*/ 840 w 1365"/>
                <a:gd name="T53" fmla="*/ 50 h 287"/>
                <a:gd name="T54" fmla="*/ 805 w 1365"/>
                <a:gd name="T55" fmla="*/ 26 h 287"/>
                <a:gd name="T56" fmla="*/ 782 w 1365"/>
                <a:gd name="T57" fmla="*/ 16 h 287"/>
                <a:gd name="T58" fmla="*/ 764 w 1365"/>
                <a:gd name="T59" fmla="*/ 63 h 287"/>
                <a:gd name="T60" fmla="*/ 716 w 1365"/>
                <a:gd name="T61" fmla="*/ 76 h 287"/>
                <a:gd name="T62" fmla="*/ 742 w 1365"/>
                <a:gd name="T63" fmla="*/ 20 h 287"/>
                <a:gd name="T64" fmla="*/ 689 w 1365"/>
                <a:gd name="T65" fmla="*/ 47 h 287"/>
                <a:gd name="T66" fmla="*/ 706 w 1365"/>
                <a:gd name="T67" fmla="*/ 18 h 287"/>
                <a:gd name="T68" fmla="*/ 652 w 1365"/>
                <a:gd name="T69" fmla="*/ 76 h 287"/>
                <a:gd name="T70" fmla="*/ 610 w 1365"/>
                <a:gd name="T71" fmla="*/ 40 h 287"/>
                <a:gd name="T72" fmla="*/ 623 w 1365"/>
                <a:gd name="T73" fmla="*/ 48 h 287"/>
                <a:gd name="T74" fmla="*/ 582 w 1365"/>
                <a:gd name="T75" fmla="*/ 88 h 287"/>
                <a:gd name="T76" fmla="*/ 625 w 1365"/>
                <a:gd name="T77" fmla="*/ 78 h 287"/>
                <a:gd name="T78" fmla="*/ 560 w 1365"/>
                <a:gd name="T79" fmla="*/ 72 h 287"/>
                <a:gd name="T80" fmla="*/ 551 w 1365"/>
                <a:gd name="T81" fmla="*/ 42 h 287"/>
                <a:gd name="T82" fmla="*/ 507 w 1365"/>
                <a:gd name="T83" fmla="*/ 72 h 287"/>
                <a:gd name="T84" fmla="*/ 367 w 1365"/>
                <a:gd name="T85" fmla="*/ 140 h 287"/>
                <a:gd name="T86" fmla="*/ 396 w 1365"/>
                <a:gd name="T87" fmla="*/ 133 h 287"/>
                <a:gd name="T88" fmla="*/ 394 w 1365"/>
                <a:gd name="T89" fmla="*/ 175 h 287"/>
                <a:gd name="T90" fmla="*/ 409 w 1365"/>
                <a:gd name="T91" fmla="*/ 161 h 287"/>
                <a:gd name="T92" fmla="*/ 325 w 1365"/>
                <a:gd name="T93" fmla="*/ 204 h 287"/>
                <a:gd name="T94" fmla="*/ 323 w 1365"/>
                <a:gd name="T95" fmla="*/ 166 h 287"/>
                <a:gd name="T96" fmla="*/ 317 w 1365"/>
                <a:gd name="T97" fmla="*/ 134 h 287"/>
                <a:gd name="T98" fmla="*/ 367 w 1365"/>
                <a:gd name="T99" fmla="*/ 196 h 287"/>
                <a:gd name="T100" fmla="*/ 266 w 1365"/>
                <a:gd name="T101" fmla="*/ 165 h 287"/>
                <a:gd name="T102" fmla="*/ 240 w 1365"/>
                <a:gd name="T103" fmla="*/ 195 h 287"/>
                <a:gd name="T104" fmla="*/ 281 w 1365"/>
                <a:gd name="T105" fmla="*/ 242 h 287"/>
                <a:gd name="T106" fmla="*/ 208 w 1365"/>
                <a:gd name="T107" fmla="*/ 196 h 287"/>
                <a:gd name="T108" fmla="*/ 204 w 1365"/>
                <a:gd name="T109" fmla="*/ 256 h 287"/>
                <a:gd name="T110" fmla="*/ 165 w 1365"/>
                <a:gd name="T111" fmla="*/ 277 h 287"/>
                <a:gd name="T112" fmla="*/ 121 w 1365"/>
                <a:gd name="T113" fmla="*/ 265 h 287"/>
                <a:gd name="T114" fmla="*/ 86 w 1365"/>
                <a:gd name="T115" fmla="*/ 214 h 287"/>
                <a:gd name="T116" fmla="*/ 28 w 1365"/>
                <a:gd name="T117" fmla="*/ 208 h 287"/>
                <a:gd name="T118" fmla="*/ 4 w 1365"/>
                <a:gd name="T119" fmla="*/ 262 h 287"/>
                <a:gd name="T120" fmla="*/ 39 w 1365"/>
                <a:gd name="T121" fmla="*/ 242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65" h="287">
                  <a:moveTo>
                    <a:pt x="454" y="105"/>
                  </a:moveTo>
                  <a:cubicBezTo>
                    <a:pt x="452" y="105"/>
                    <a:pt x="441" y="110"/>
                    <a:pt x="439" y="112"/>
                  </a:cubicBezTo>
                  <a:cubicBezTo>
                    <a:pt x="439" y="110"/>
                    <a:pt x="434" y="85"/>
                    <a:pt x="434" y="82"/>
                  </a:cubicBezTo>
                  <a:cubicBezTo>
                    <a:pt x="434" y="83"/>
                    <a:pt x="434" y="83"/>
                    <a:pt x="434" y="83"/>
                  </a:cubicBezTo>
                  <a:cubicBezTo>
                    <a:pt x="438" y="88"/>
                    <a:pt x="454" y="104"/>
                    <a:pt x="455" y="104"/>
                  </a:cubicBezTo>
                  <a:lnTo>
                    <a:pt x="454" y="105"/>
                  </a:lnTo>
                  <a:close/>
                  <a:moveTo>
                    <a:pt x="487" y="114"/>
                  </a:moveTo>
                  <a:cubicBezTo>
                    <a:pt x="441" y="71"/>
                    <a:pt x="441" y="71"/>
                    <a:pt x="441" y="71"/>
                  </a:cubicBezTo>
                  <a:cubicBezTo>
                    <a:pt x="440" y="70"/>
                    <a:pt x="437" y="67"/>
                    <a:pt x="437" y="67"/>
                  </a:cubicBezTo>
                  <a:cubicBezTo>
                    <a:pt x="436" y="66"/>
                    <a:pt x="436" y="65"/>
                    <a:pt x="438" y="64"/>
                  </a:cubicBezTo>
                  <a:cubicBezTo>
                    <a:pt x="438" y="63"/>
                    <a:pt x="437" y="62"/>
                    <a:pt x="437" y="62"/>
                  </a:cubicBezTo>
                  <a:cubicBezTo>
                    <a:pt x="436" y="61"/>
                    <a:pt x="415" y="72"/>
                    <a:pt x="415" y="72"/>
                  </a:cubicBezTo>
                  <a:cubicBezTo>
                    <a:pt x="415" y="73"/>
                    <a:pt x="416" y="75"/>
                    <a:pt x="416" y="75"/>
                  </a:cubicBezTo>
                  <a:cubicBezTo>
                    <a:pt x="419" y="75"/>
                    <a:pt x="419" y="75"/>
                    <a:pt x="419" y="75"/>
                  </a:cubicBezTo>
                  <a:cubicBezTo>
                    <a:pt x="419" y="75"/>
                    <a:pt x="420" y="80"/>
                    <a:pt x="420" y="80"/>
                  </a:cubicBezTo>
                  <a:cubicBezTo>
                    <a:pt x="421" y="80"/>
                    <a:pt x="431" y="143"/>
                    <a:pt x="431" y="143"/>
                  </a:cubicBezTo>
                  <a:cubicBezTo>
                    <a:pt x="431" y="145"/>
                    <a:pt x="431" y="146"/>
                    <a:pt x="430" y="147"/>
                  </a:cubicBezTo>
                  <a:cubicBezTo>
                    <a:pt x="430" y="148"/>
                    <a:pt x="431" y="150"/>
                    <a:pt x="431" y="150"/>
                  </a:cubicBezTo>
                  <a:cubicBezTo>
                    <a:pt x="432" y="150"/>
                    <a:pt x="448" y="141"/>
                    <a:pt x="448" y="141"/>
                  </a:cubicBezTo>
                  <a:cubicBezTo>
                    <a:pt x="449" y="141"/>
                    <a:pt x="449" y="141"/>
                    <a:pt x="449" y="141"/>
                  </a:cubicBezTo>
                  <a:cubicBezTo>
                    <a:pt x="448" y="139"/>
                    <a:pt x="448" y="139"/>
                    <a:pt x="448" y="139"/>
                  </a:cubicBezTo>
                  <a:cubicBezTo>
                    <a:pt x="445" y="139"/>
                    <a:pt x="444" y="139"/>
                    <a:pt x="444" y="138"/>
                  </a:cubicBezTo>
                  <a:cubicBezTo>
                    <a:pt x="444" y="138"/>
                    <a:pt x="443" y="135"/>
                    <a:pt x="443" y="135"/>
                  </a:cubicBezTo>
                  <a:cubicBezTo>
                    <a:pt x="443" y="135"/>
                    <a:pt x="441" y="123"/>
                    <a:pt x="441" y="123"/>
                  </a:cubicBezTo>
                  <a:cubicBezTo>
                    <a:pt x="441" y="124"/>
                    <a:pt x="463" y="112"/>
                    <a:pt x="463" y="112"/>
                  </a:cubicBezTo>
                  <a:cubicBezTo>
                    <a:pt x="463" y="113"/>
                    <a:pt x="472" y="121"/>
                    <a:pt x="472" y="121"/>
                  </a:cubicBezTo>
                  <a:cubicBezTo>
                    <a:pt x="473" y="121"/>
                    <a:pt x="474" y="123"/>
                    <a:pt x="474" y="123"/>
                  </a:cubicBezTo>
                  <a:cubicBezTo>
                    <a:pt x="474" y="123"/>
                    <a:pt x="474" y="123"/>
                    <a:pt x="474" y="123"/>
                  </a:cubicBezTo>
                  <a:cubicBezTo>
                    <a:pt x="474" y="123"/>
                    <a:pt x="474" y="124"/>
                    <a:pt x="473" y="124"/>
                  </a:cubicBezTo>
                  <a:cubicBezTo>
                    <a:pt x="473" y="125"/>
                    <a:pt x="473" y="125"/>
                    <a:pt x="473" y="125"/>
                  </a:cubicBezTo>
                  <a:cubicBezTo>
                    <a:pt x="473" y="126"/>
                    <a:pt x="473" y="127"/>
                    <a:pt x="473" y="127"/>
                  </a:cubicBezTo>
                  <a:cubicBezTo>
                    <a:pt x="474" y="128"/>
                    <a:pt x="492" y="119"/>
                    <a:pt x="492" y="119"/>
                  </a:cubicBezTo>
                  <a:cubicBezTo>
                    <a:pt x="492" y="117"/>
                    <a:pt x="491" y="116"/>
                    <a:pt x="491" y="116"/>
                  </a:cubicBezTo>
                  <a:cubicBezTo>
                    <a:pt x="489" y="116"/>
                    <a:pt x="488" y="116"/>
                    <a:pt x="487" y="114"/>
                  </a:cubicBezTo>
                  <a:moveTo>
                    <a:pt x="1361" y="254"/>
                  </a:moveTo>
                  <a:cubicBezTo>
                    <a:pt x="1360" y="253"/>
                    <a:pt x="1358" y="254"/>
                    <a:pt x="1358" y="254"/>
                  </a:cubicBezTo>
                  <a:cubicBezTo>
                    <a:pt x="1358" y="256"/>
                    <a:pt x="1357" y="257"/>
                    <a:pt x="1354" y="258"/>
                  </a:cubicBezTo>
                  <a:cubicBezTo>
                    <a:pt x="1354" y="258"/>
                    <a:pt x="1323" y="266"/>
                    <a:pt x="1322" y="266"/>
                  </a:cubicBezTo>
                  <a:cubicBezTo>
                    <a:pt x="1322" y="266"/>
                    <a:pt x="1323" y="266"/>
                    <a:pt x="1323" y="266"/>
                  </a:cubicBezTo>
                  <a:cubicBezTo>
                    <a:pt x="1323" y="263"/>
                    <a:pt x="1319" y="249"/>
                    <a:pt x="1318" y="247"/>
                  </a:cubicBezTo>
                  <a:cubicBezTo>
                    <a:pt x="1320" y="247"/>
                    <a:pt x="1335" y="243"/>
                    <a:pt x="1335" y="243"/>
                  </a:cubicBezTo>
                  <a:cubicBezTo>
                    <a:pt x="1339" y="242"/>
                    <a:pt x="1339" y="242"/>
                    <a:pt x="1340" y="244"/>
                  </a:cubicBezTo>
                  <a:cubicBezTo>
                    <a:pt x="1340" y="244"/>
                    <a:pt x="1342" y="243"/>
                    <a:pt x="1342" y="243"/>
                  </a:cubicBezTo>
                  <a:cubicBezTo>
                    <a:pt x="1343" y="243"/>
                    <a:pt x="1339" y="226"/>
                    <a:pt x="1339" y="226"/>
                  </a:cubicBezTo>
                  <a:cubicBezTo>
                    <a:pt x="1338" y="226"/>
                    <a:pt x="1336" y="226"/>
                    <a:pt x="1336" y="226"/>
                  </a:cubicBezTo>
                  <a:cubicBezTo>
                    <a:pt x="1335" y="228"/>
                    <a:pt x="1335" y="229"/>
                    <a:pt x="1332" y="230"/>
                  </a:cubicBezTo>
                  <a:cubicBezTo>
                    <a:pt x="1332" y="230"/>
                    <a:pt x="1314" y="234"/>
                    <a:pt x="1314" y="234"/>
                  </a:cubicBezTo>
                  <a:cubicBezTo>
                    <a:pt x="1314" y="234"/>
                    <a:pt x="1314" y="234"/>
                    <a:pt x="1314" y="234"/>
                  </a:cubicBezTo>
                  <a:cubicBezTo>
                    <a:pt x="1314" y="232"/>
                    <a:pt x="1311" y="217"/>
                    <a:pt x="1311" y="217"/>
                  </a:cubicBezTo>
                  <a:cubicBezTo>
                    <a:pt x="1311" y="218"/>
                    <a:pt x="1340" y="210"/>
                    <a:pt x="1340" y="210"/>
                  </a:cubicBezTo>
                  <a:cubicBezTo>
                    <a:pt x="1343" y="210"/>
                    <a:pt x="1344" y="210"/>
                    <a:pt x="1344" y="211"/>
                  </a:cubicBezTo>
                  <a:cubicBezTo>
                    <a:pt x="1345" y="211"/>
                    <a:pt x="1347" y="211"/>
                    <a:pt x="1347" y="211"/>
                  </a:cubicBezTo>
                  <a:cubicBezTo>
                    <a:pt x="1347" y="210"/>
                    <a:pt x="1343" y="194"/>
                    <a:pt x="1343" y="194"/>
                  </a:cubicBezTo>
                  <a:cubicBezTo>
                    <a:pt x="1342" y="193"/>
                    <a:pt x="1340" y="194"/>
                    <a:pt x="1340" y="194"/>
                  </a:cubicBezTo>
                  <a:cubicBezTo>
                    <a:pt x="1340" y="196"/>
                    <a:pt x="1340" y="196"/>
                    <a:pt x="1336" y="197"/>
                  </a:cubicBezTo>
                  <a:cubicBezTo>
                    <a:pt x="1288" y="210"/>
                    <a:pt x="1288" y="210"/>
                    <a:pt x="1288" y="210"/>
                  </a:cubicBezTo>
                  <a:cubicBezTo>
                    <a:pt x="1288" y="211"/>
                    <a:pt x="1288" y="213"/>
                    <a:pt x="1288" y="213"/>
                  </a:cubicBezTo>
                  <a:cubicBezTo>
                    <a:pt x="1293" y="213"/>
                    <a:pt x="1293" y="213"/>
                    <a:pt x="1294" y="215"/>
                  </a:cubicBezTo>
                  <a:cubicBezTo>
                    <a:pt x="1310" y="276"/>
                    <a:pt x="1310" y="276"/>
                    <a:pt x="1310" y="276"/>
                  </a:cubicBezTo>
                  <a:cubicBezTo>
                    <a:pt x="1310" y="278"/>
                    <a:pt x="1310" y="279"/>
                    <a:pt x="1307" y="280"/>
                  </a:cubicBezTo>
                  <a:cubicBezTo>
                    <a:pt x="1306" y="281"/>
                    <a:pt x="1307" y="283"/>
                    <a:pt x="1307" y="283"/>
                  </a:cubicBezTo>
                  <a:cubicBezTo>
                    <a:pt x="1308" y="284"/>
                    <a:pt x="1357" y="271"/>
                    <a:pt x="1357" y="271"/>
                  </a:cubicBezTo>
                  <a:cubicBezTo>
                    <a:pt x="1361" y="270"/>
                    <a:pt x="1361" y="270"/>
                    <a:pt x="1362" y="272"/>
                  </a:cubicBezTo>
                  <a:cubicBezTo>
                    <a:pt x="1363" y="272"/>
                    <a:pt x="1365" y="272"/>
                    <a:pt x="1365" y="272"/>
                  </a:cubicBezTo>
                  <a:cubicBezTo>
                    <a:pt x="1365" y="271"/>
                    <a:pt x="1361" y="254"/>
                    <a:pt x="1361" y="254"/>
                  </a:cubicBezTo>
                  <a:moveTo>
                    <a:pt x="1270" y="248"/>
                  </a:moveTo>
                  <a:cubicBezTo>
                    <a:pt x="1270" y="267"/>
                    <a:pt x="1264" y="273"/>
                    <a:pt x="1246" y="273"/>
                  </a:cubicBezTo>
                  <a:cubicBezTo>
                    <a:pt x="1246" y="273"/>
                    <a:pt x="1237" y="273"/>
                    <a:pt x="1237" y="273"/>
                  </a:cubicBezTo>
                  <a:cubicBezTo>
                    <a:pt x="1237" y="273"/>
                    <a:pt x="1237" y="273"/>
                    <a:pt x="1237" y="273"/>
                  </a:cubicBezTo>
                  <a:cubicBezTo>
                    <a:pt x="1238" y="273"/>
                    <a:pt x="1238" y="228"/>
                    <a:pt x="1238" y="224"/>
                  </a:cubicBezTo>
                  <a:cubicBezTo>
                    <a:pt x="1240" y="224"/>
                    <a:pt x="1246" y="224"/>
                    <a:pt x="1246" y="224"/>
                  </a:cubicBezTo>
                  <a:cubicBezTo>
                    <a:pt x="1264" y="224"/>
                    <a:pt x="1270" y="230"/>
                    <a:pt x="1270" y="248"/>
                  </a:cubicBezTo>
                  <a:close/>
                  <a:moveTo>
                    <a:pt x="1251" y="210"/>
                  </a:moveTo>
                  <a:cubicBezTo>
                    <a:pt x="1220" y="210"/>
                    <a:pt x="1220" y="210"/>
                    <a:pt x="1220" y="210"/>
                  </a:cubicBezTo>
                  <a:cubicBezTo>
                    <a:pt x="1219" y="211"/>
                    <a:pt x="1219" y="213"/>
                    <a:pt x="1219" y="213"/>
                  </a:cubicBezTo>
                  <a:cubicBezTo>
                    <a:pt x="1222" y="214"/>
                    <a:pt x="1223" y="215"/>
                    <a:pt x="1222" y="217"/>
                  </a:cubicBezTo>
                  <a:cubicBezTo>
                    <a:pt x="1222" y="217"/>
                    <a:pt x="1222" y="280"/>
                    <a:pt x="1222" y="280"/>
                  </a:cubicBezTo>
                  <a:cubicBezTo>
                    <a:pt x="1222" y="282"/>
                    <a:pt x="1222" y="283"/>
                    <a:pt x="1219" y="283"/>
                  </a:cubicBezTo>
                  <a:cubicBezTo>
                    <a:pt x="1219" y="286"/>
                    <a:pt x="1219" y="286"/>
                    <a:pt x="1219" y="286"/>
                  </a:cubicBezTo>
                  <a:cubicBezTo>
                    <a:pt x="1220" y="286"/>
                    <a:pt x="1248" y="287"/>
                    <a:pt x="1248" y="287"/>
                  </a:cubicBezTo>
                  <a:cubicBezTo>
                    <a:pt x="1260" y="287"/>
                    <a:pt x="1270" y="283"/>
                    <a:pt x="1276" y="277"/>
                  </a:cubicBezTo>
                  <a:cubicBezTo>
                    <a:pt x="1283" y="271"/>
                    <a:pt x="1286" y="261"/>
                    <a:pt x="1286" y="249"/>
                  </a:cubicBezTo>
                  <a:cubicBezTo>
                    <a:pt x="1286" y="225"/>
                    <a:pt x="1273" y="210"/>
                    <a:pt x="1251" y="210"/>
                  </a:cubicBezTo>
                  <a:moveTo>
                    <a:pt x="1194" y="207"/>
                  </a:moveTo>
                  <a:cubicBezTo>
                    <a:pt x="1197" y="209"/>
                    <a:pt x="1197" y="210"/>
                    <a:pt x="1197" y="211"/>
                  </a:cubicBezTo>
                  <a:cubicBezTo>
                    <a:pt x="1186" y="252"/>
                    <a:pt x="1186" y="252"/>
                    <a:pt x="1186" y="252"/>
                  </a:cubicBezTo>
                  <a:cubicBezTo>
                    <a:pt x="1184" y="262"/>
                    <a:pt x="1177" y="266"/>
                    <a:pt x="1168" y="263"/>
                  </a:cubicBezTo>
                  <a:cubicBezTo>
                    <a:pt x="1163" y="262"/>
                    <a:pt x="1160" y="260"/>
                    <a:pt x="1158" y="257"/>
                  </a:cubicBezTo>
                  <a:cubicBezTo>
                    <a:pt x="1156" y="254"/>
                    <a:pt x="1156" y="250"/>
                    <a:pt x="1157" y="245"/>
                  </a:cubicBezTo>
                  <a:cubicBezTo>
                    <a:pt x="1167" y="204"/>
                    <a:pt x="1167" y="204"/>
                    <a:pt x="1167" y="204"/>
                  </a:cubicBezTo>
                  <a:cubicBezTo>
                    <a:pt x="1168" y="202"/>
                    <a:pt x="1168" y="202"/>
                    <a:pt x="1171" y="202"/>
                  </a:cubicBezTo>
                  <a:cubicBezTo>
                    <a:pt x="1171" y="201"/>
                    <a:pt x="1172" y="199"/>
                    <a:pt x="1172" y="199"/>
                  </a:cubicBezTo>
                  <a:cubicBezTo>
                    <a:pt x="1171" y="199"/>
                    <a:pt x="1150" y="193"/>
                    <a:pt x="1150" y="193"/>
                  </a:cubicBezTo>
                  <a:cubicBezTo>
                    <a:pt x="1149" y="193"/>
                    <a:pt x="1149" y="193"/>
                    <a:pt x="1149" y="193"/>
                  </a:cubicBezTo>
                  <a:cubicBezTo>
                    <a:pt x="1149" y="194"/>
                    <a:pt x="1149" y="194"/>
                    <a:pt x="1149" y="194"/>
                  </a:cubicBezTo>
                  <a:cubicBezTo>
                    <a:pt x="1149" y="196"/>
                    <a:pt x="1149" y="196"/>
                    <a:pt x="1149" y="196"/>
                  </a:cubicBezTo>
                  <a:cubicBezTo>
                    <a:pt x="1152" y="198"/>
                    <a:pt x="1152" y="199"/>
                    <a:pt x="1152" y="200"/>
                  </a:cubicBezTo>
                  <a:cubicBezTo>
                    <a:pt x="1142" y="241"/>
                    <a:pt x="1142" y="241"/>
                    <a:pt x="1142" y="241"/>
                  </a:cubicBezTo>
                  <a:cubicBezTo>
                    <a:pt x="1137" y="260"/>
                    <a:pt x="1145" y="272"/>
                    <a:pt x="1164" y="276"/>
                  </a:cubicBezTo>
                  <a:cubicBezTo>
                    <a:pt x="1174" y="279"/>
                    <a:pt x="1182" y="278"/>
                    <a:pt x="1189" y="274"/>
                  </a:cubicBezTo>
                  <a:cubicBezTo>
                    <a:pt x="1194" y="271"/>
                    <a:pt x="1198" y="265"/>
                    <a:pt x="1201" y="256"/>
                  </a:cubicBezTo>
                  <a:cubicBezTo>
                    <a:pt x="1211" y="215"/>
                    <a:pt x="1211" y="215"/>
                    <a:pt x="1211" y="215"/>
                  </a:cubicBezTo>
                  <a:cubicBezTo>
                    <a:pt x="1211" y="213"/>
                    <a:pt x="1212" y="213"/>
                    <a:pt x="1214" y="213"/>
                  </a:cubicBezTo>
                  <a:cubicBezTo>
                    <a:pt x="1215" y="212"/>
                    <a:pt x="1216" y="210"/>
                    <a:pt x="1216" y="210"/>
                  </a:cubicBezTo>
                  <a:cubicBezTo>
                    <a:pt x="1215" y="209"/>
                    <a:pt x="1196" y="205"/>
                    <a:pt x="1196" y="205"/>
                  </a:cubicBezTo>
                  <a:cubicBezTo>
                    <a:pt x="1195" y="205"/>
                    <a:pt x="1194" y="207"/>
                    <a:pt x="1194" y="207"/>
                  </a:cubicBezTo>
                  <a:moveTo>
                    <a:pt x="1114" y="197"/>
                  </a:moveTo>
                  <a:cubicBezTo>
                    <a:pt x="1113" y="202"/>
                    <a:pt x="1110" y="225"/>
                    <a:pt x="1110" y="225"/>
                  </a:cubicBezTo>
                  <a:cubicBezTo>
                    <a:pt x="1109" y="225"/>
                    <a:pt x="1109" y="225"/>
                    <a:pt x="1109" y="225"/>
                  </a:cubicBezTo>
                  <a:cubicBezTo>
                    <a:pt x="1108" y="224"/>
                    <a:pt x="1097" y="219"/>
                    <a:pt x="1095" y="217"/>
                  </a:cubicBezTo>
                  <a:cubicBezTo>
                    <a:pt x="1096" y="216"/>
                    <a:pt x="1112" y="198"/>
                    <a:pt x="1115" y="196"/>
                  </a:cubicBezTo>
                  <a:lnTo>
                    <a:pt x="1114" y="197"/>
                  </a:lnTo>
                  <a:close/>
                  <a:moveTo>
                    <a:pt x="1110" y="177"/>
                  </a:moveTo>
                  <a:cubicBezTo>
                    <a:pt x="1112" y="179"/>
                    <a:pt x="1112" y="180"/>
                    <a:pt x="1112" y="180"/>
                  </a:cubicBezTo>
                  <a:cubicBezTo>
                    <a:pt x="1109" y="183"/>
                    <a:pt x="1109" y="183"/>
                    <a:pt x="1109" y="183"/>
                  </a:cubicBezTo>
                  <a:cubicBezTo>
                    <a:pt x="1109" y="184"/>
                    <a:pt x="1064" y="230"/>
                    <a:pt x="1064" y="230"/>
                  </a:cubicBezTo>
                  <a:cubicBezTo>
                    <a:pt x="1063" y="231"/>
                    <a:pt x="1062" y="232"/>
                    <a:pt x="1061" y="231"/>
                  </a:cubicBezTo>
                  <a:cubicBezTo>
                    <a:pt x="1060" y="232"/>
                    <a:pt x="1059" y="234"/>
                    <a:pt x="1059" y="234"/>
                  </a:cubicBezTo>
                  <a:cubicBezTo>
                    <a:pt x="1059" y="235"/>
                    <a:pt x="1076" y="243"/>
                    <a:pt x="1076" y="243"/>
                  </a:cubicBezTo>
                  <a:cubicBezTo>
                    <a:pt x="1077" y="243"/>
                    <a:pt x="1077" y="243"/>
                    <a:pt x="1077" y="243"/>
                  </a:cubicBezTo>
                  <a:cubicBezTo>
                    <a:pt x="1078" y="240"/>
                    <a:pt x="1078" y="240"/>
                    <a:pt x="1078" y="240"/>
                  </a:cubicBezTo>
                  <a:cubicBezTo>
                    <a:pt x="1077" y="239"/>
                    <a:pt x="1076" y="238"/>
                    <a:pt x="1076" y="238"/>
                  </a:cubicBezTo>
                  <a:cubicBezTo>
                    <a:pt x="1076" y="237"/>
                    <a:pt x="1076" y="237"/>
                    <a:pt x="1076" y="237"/>
                  </a:cubicBezTo>
                  <a:cubicBezTo>
                    <a:pt x="1078" y="235"/>
                    <a:pt x="1078" y="235"/>
                    <a:pt x="1078" y="235"/>
                  </a:cubicBezTo>
                  <a:cubicBezTo>
                    <a:pt x="1078" y="235"/>
                    <a:pt x="1086" y="226"/>
                    <a:pt x="1087" y="226"/>
                  </a:cubicBezTo>
                  <a:cubicBezTo>
                    <a:pt x="1087" y="226"/>
                    <a:pt x="1109" y="237"/>
                    <a:pt x="1109" y="237"/>
                  </a:cubicBezTo>
                  <a:cubicBezTo>
                    <a:pt x="1108" y="237"/>
                    <a:pt x="1107" y="250"/>
                    <a:pt x="1107" y="250"/>
                  </a:cubicBezTo>
                  <a:cubicBezTo>
                    <a:pt x="1107" y="250"/>
                    <a:pt x="1107" y="252"/>
                    <a:pt x="1107" y="252"/>
                  </a:cubicBezTo>
                  <a:cubicBezTo>
                    <a:pt x="1106" y="252"/>
                    <a:pt x="1106" y="253"/>
                    <a:pt x="1104" y="252"/>
                  </a:cubicBezTo>
                  <a:cubicBezTo>
                    <a:pt x="1104" y="252"/>
                    <a:pt x="1103" y="254"/>
                    <a:pt x="1103" y="254"/>
                  </a:cubicBezTo>
                  <a:cubicBezTo>
                    <a:pt x="1103" y="255"/>
                    <a:pt x="1121" y="263"/>
                    <a:pt x="1121" y="263"/>
                  </a:cubicBezTo>
                  <a:cubicBezTo>
                    <a:pt x="1122" y="263"/>
                    <a:pt x="1122" y="261"/>
                    <a:pt x="1122" y="261"/>
                  </a:cubicBezTo>
                  <a:cubicBezTo>
                    <a:pt x="1121" y="260"/>
                    <a:pt x="1121" y="259"/>
                    <a:pt x="1121" y="257"/>
                  </a:cubicBezTo>
                  <a:cubicBezTo>
                    <a:pt x="1128" y="194"/>
                    <a:pt x="1128" y="194"/>
                    <a:pt x="1128" y="194"/>
                  </a:cubicBezTo>
                  <a:cubicBezTo>
                    <a:pt x="1129" y="189"/>
                    <a:pt x="1129" y="189"/>
                    <a:pt x="1129" y="189"/>
                  </a:cubicBezTo>
                  <a:cubicBezTo>
                    <a:pt x="1129" y="188"/>
                    <a:pt x="1130" y="187"/>
                    <a:pt x="1132" y="188"/>
                  </a:cubicBezTo>
                  <a:cubicBezTo>
                    <a:pt x="1133" y="188"/>
                    <a:pt x="1133" y="186"/>
                    <a:pt x="1133" y="186"/>
                  </a:cubicBezTo>
                  <a:cubicBezTo>
                    <a:pt x="1133" y="185"/>
                    <a:pt x="1112" y="175"/>
                    <a:pt x="1112" y="175"/>
                  </a:cubicBezTo>
                  <a:cubicBezTo>
                    <a:pt x="1111" y="175"/>
                    <a:pt x="1110" y="177"/>
                    <a:pt x="1110" y="177"/>
                  </a:cubicBezTo>
                  <a:moveTo>
                    <a:pt x="1058" y="213"/>
                  </a:moveTo>
                  <a:cubicBezTo>
                    <a:pt x="1056" y="215"/>
                    <a:pt x="1055" y="215"/>
                    <a:pt x="1053" y="213"/>
                  </a:cubicBezTo>
                  <a:cubicBezTo>
                    <a:pt x="1053" y="213"/>
                    <a:pt x="1026" y="196"/>
                    <a:pt x="1026" y="196"/>
                  </a:cubicBezTo>
                  <a:cubicBezTo>
                    <a:pt x="1027" y="196"/>
                    <a:pt x="1058" y="149"/>
                    <a:pt x="1058" y="149"/>
                  </a:cubicBezTo>
                  <a:cubicBezTo>
                    <a:pt x="1059" y="148"/>
                    <a:pt x="1060" y="147"/>
                    <a:pt x="1063" y="149"/>
                  </a:cubicBezTo>
                  <a:cubicBezTo>
                    <a:pt x="1064" y="149"/>
                    <a:pt x="1065" y="147"/>
                    <a:pt x="1065" y="147"/>
                  </a:cubicBezTo>
                  <a:cubicBezTo>
                    <a:pt x="1065" y="146"/>
                    <a:pt x="1045" y="133"/>
                    <a:pt x="1045" y="133"/>
                  </a:cubicBezTo>
                  <a:cubicBezTo>
                    <a:pt x="1044" y="133"/>
                    <a:pt x="1043" y="135"/>
                    <a:pt x="1043" y="135"/>
                  </a:cubicBezTo>
                  <a:cubicBezTo>
                    <a:pt x="1046" y="138"/>
                    <a:pt x="1046" y="139"/>
                    <a:pt x="1045" y="141"/>
                  </a:cubicBezTo>
                  <a:cubicBezTo>
                    <a:pt x="1010" y="194"/>
                    <a:pt x="1010" y="194"/>
                    <a:pt x="1010" y="194"/>
                  </a:cubicBezTo>
                  <a:cubicBezTo>
                    <a:pt x="1009" y="195"/>
                    <a:pt x="1008" y="196"/>
                    <a:pt x="1006" y="194"/>
                  </a:cubicBezTo>
                  <a:cubicBezTo>
                    <a:pt x="1005" y="194"/>
                    <a:pt x="1004" y="196"/>
                    <a:pt x="1004" y="196"/>
                  </a:cubicBezTo>
                  <a:cubicBezTo>
                    <a:pt x="1004" y="197"/>
                    <a:pt x="1045" y="224"/>
                    <a:pt x="1045" y="224"/>
                  </a:cubicBezTo>
                  <a:cubicBezTo>
                    <a:pt x="1048" y="226"/>
                    <a:pt x="1048" y="227"/>
                    <a:pt x="1048" y="228"/>
                  </a:cubicBezTo>
                  <a:cubicBezTo>
                    <a:pt x="1048" y="229"/>
                    <a:pt x="1049" y="230"/>
                    <a:pt x="1049" y="230"/>
                  </a:cubicBezTo>
                  <a:cubicBezTo>
                    <a:pt x="1051" y="230"/>
                    <a:pt x="1060" y="215"/>
                    <a:pt x="1060" y="215"/>
                  </a:cubicBezTo>
                  <a:cubicBezTo>
                    <a:pt x="1060" y="214"/>
                    <a:pt x="1058" y="213"/>
                    <a:pt x="1058" y="213"/>
                  </a:cubicBezTo>
                  <a:moveTo>
                    <a:pt x="969" y="167"/>
                  </a:moveTo>
                  <a:cubicBezTo>
                    <a:pt x="1004" y="112"/>
                    <a:pt x="1004" y="112"/>
                    <a:pt x="1004" y="112"/>
                  </a:cubicBezTo>
                  <a:cubicBezTo>
                    <a:pt x="1005" y="111"/>
                    <a:pt x="1005" y="110"/>
                    <a:pt x="1007" y="111"/>
                  </a:cubicBezTo>
                  <a:cubicBezTo>
                    <a:pt x="1008" y="111"/>
                    <a:pt x="1009" y="109"/>
                    <a:pt x="1009" y="109"/>
                  </a:cubicBezTo>
                  <a:cubicBezTo>
                    <a:pt x="1009" y="108"/>
                    <a:pt x="988" y="95"/>
                    <a:pt x="988" y="95"/>
                  </a:cubicBezTo>
                  <a:cubicBezTo>
                    <a:pt x="987" y="95"/>
                    <a:pt x="986" y="97"/>
                    <a:pt x="986" y="97"/>
                  </a:cubicBezTo>
                  <a:cubicBezTo>
                    <a:pt x="986" y="98"/>
                    <a:pt x="987" y="99"/>
                    <a:pt x="987" y="99"/>
                  </a:cubicBezTo>
                  <a:cubicBezTo>
                    <a:pt x="987" y="100"/>
                    <a:pt x="987" y="100"/>
                    <a:pt x="986" y="100"/>
                  </a:cubicBezTo>
                  <a:cubicBezTo>
                    <a:pt x="986" y="101"/>
                    <a:pt x="978" y="106"/>
                    <a:pt x="970" y="112"/>
                  </a:cubicBezTo>
                  <a:cubicBezTo>
                    <a:pt x="970" y="112"/>
                    <a:pt x="953" y="124"/>
                    <a:pt x="950" y="126"/>
                  </a:cubicBezTo>
                  <a:cubicBezTo>
                    <a:pt x="950" y="126"/>
                    <a:pt x="950" y="125"/>
                    <a:pt x="951" y="125"/>
                  </a:cubicBezTo>
                  <a:cubicBezTo>
                    <a:pt x="952" y="121"/>
                    <a:pt x="954" y="108"/>
                    <a:pt x="954" y="108"/>
                  </a:cubicBezTo>
                  <a:cubicBezTo>
                    <a:pt x="956" y="98"/>
                    <a:pt x="958" y="84"/>
                    <a:pt x="959" y="83"/>
                  </a:cubicBezTo>
                  <a:cubicBezTo>
                    <a:pt x="959" y="82"/>
                    <a:pt x="959" y="82"/>
                    <a:pt x="961" y="82"/>
                  </a:cubicBezTo>
                  <a:cubicBezTo>
                    <a:pt x="962" y="82"/>
                    <a:pt x="963" y="80"/>
                    <a:pt x="963" y="80"/>
                  </a:cubicBezTo>
                  <a:cubicBezTo>
                    <a:pt x="963" y="79"/>
                    <a:pt x="941" y="66"/>
                    <a:pt x="941" y="66"/>
                  </a:cubicBezTo>
                  <a:cubicBezTo>
                    <a:pt x="940" y="66"/>
                    <a:pt x="939" y="68"/>
                    <a:pt x="939" y="68"/>
                  </a:cubicBezTo>
                  <a:cubicBezTo>
                    <a:pt x="941" y="70"/>
                    <a:pt x="941" y="71"/>
                    <a:pt x="940" y="72"/>
                  </a:cubicBezTo>
                  <a:cubicBezTo>
                    <a:pt x="906" y="127"/>
                    <a:pt x="906" y="127"/>
                    <a:pt x="906" y="127"/>
                  </a:cubicBezTo>
                  <a:cubicBezTo>
                    <a:pt x="905" y="128"/>
                    <a:pt x="904" y="128"/>
                    <a:pt x="903" y="128"/>
                  </a:cubicBezTo>
                  <a:cubicBezTo>
                    <a:pt x="902" y="128"/>
                    <a:pt x="901" y="130"/>
                    <a:pt x="901" y="130"/>
                  </a:cubicBezTo>
                  <a:cubicBezTo>
                    <a:pt x="901" y="131"/>
                    <a:pt x="917" y="141"/>
                    <a:pt x="917" y="141"/>
                  </a:cubicBezTo>
                  <a:cubicBezTo>
                    <a:pt x="918" y="141"/>
                    <a:pt x="918" y="141"/>
                    <a:pt x="918" y="141"/>
                  </a:cubicBezTo>
                  <a:cubicBezTo>
                    <a:pt x="919" y="139"/>
                    <a:pt x="919" y="139"/>
                    <a:pt x="919" y="139"/>
                  </a:cubicBezTo>
                  <a:cubicBezTo>
                    <a:pt x="918" y="138"/>
                    <a:pt x="918" y="137"/>
                    <a:pt x="918" y="136"/>
                  </a:cubicBezTo>
                  <a:cubicBezTo>
                    <a:pt x="918" y="136"/>
                    <a:pt x="918" y="135"/>
                    <a:pt x="918" y="135"/>
                  </a:cubicBezTo>
                  <a:cubicBezTo>
                    <a:pt x="918" y="135"/>
                    <a:pt x="942" y="97"/>
                    <a:pt x="945" y="92"/>
                  </a:cubicBezTo>
                  <a:cubicBezTo>
                    <a:pt x="945" y="92"/>
                    <a:pt x="945" y="93"/>
                    <a:pt x="945" y="93"/>
                  </a:cubicBezTo>
                  <a:cubicBezTo>
                    <a:pt x="942" y="101"/>
                    <a:pt x="936" y="129"/>
                    <a:pt x="936" y="129"/>
                  </a:cubicBezTo>
                  <a:cubicBezTo>
                    <a:pt x="933" y="150"/>
                    <a:pt x="933" y="150"/>
                    <a:pt x="933" y="150"/>
                  </a:cubicBezTo>
                  <a:cubicBezTo>
                    <a:pt x="933" y="151"/>
                    <a:pt x="935" y="152"/>
                    <a:pt x="935" y="152"/>
                  </a:cubicBezTo>
                  <a:cubicBezTo>
                    <a:pt x="936" y="152"/>
                    <a:pt x="955" y="139"/>
                    <a:pt x="955" y="139"/>
                  </a:cubicBezTo>
                  <a:cubicBezTo>
                    <a:pt x="955" y="139"/>
                    <a:pt x="980" y="119"/>
                    <a:pt x="985" y="116"/>
                  </a:cubicBezTo>
                  <a:cubicBezTo>
                    <a:pt x="984" y="118"/>
                    <a:pt x="984" y="118"/>
                    <a:pt x="984" y="118"/>
                  </a:cubicBezTo>
                  <a:cubicBezTo>
                    <a:pt x="977" y="127"/>
                    <a:pt x="957" y="159"/>
                    <a:pt x="957" y="159"/>
                  </a:cubicBezTo>
                  <a:cubicBezTo>
                    <a:pt x="956" y="160"/>
                    <a:pt x="956" y="161"/>
                    <a:pt x="954" y="160"/>
                  </a:cubicBezTo>
                  <a:cubicBezTo>
                    <a:pt x="953" y="160"/>
                    <a:pt x="952" y="161"/>
                    <a:pt x="952" y="161"/>
                  </a:cubicBezTo>
                  <a:cubicBezTo>
                    <a:pt x="952" y="163"/>
                    <a:pt x="969" y="173"/>
                    <a:pt x="969" y="173"/>
                  </a:cubicBezTo>
                  <a:cubicBezTo>
                    <a:pt x="970" y="173"/>
                    <a:pt x="971" y="171"/>
                    <a:pt x="971" y="171"/>
                  </a:cubicBezTo>
                  <a:cubicBezTo>
                    <a:pt x="969" y="169"/>
                    <a:pt x="969" y="168"/>
                    <a:pt x="969" y="167"/>
                  </a:cubicBezTo>
                  <a:moveTo>
                    <a:pt x="890" y="64"/>
                  </a:moveTo>
                  <a:cubicBezTo>
                    <a:pt x="889" y="69"/>
                    <a:pt x="887" y="92"/>
                    <a:pt x="887" y="93"/>
                  </a:cubicBezTo>
                  <a:cubicBezTo>
                    <a:pt x="886" y="93"/>
                    <a:pt x="886" y="93"/>
                    <a:pt x="886" y="93"/>
                  </a:cubicBezTo>
                  <a:cubicBezTo>
                    <a:pt x="884" y="91"/>
                    <a:pt x="874" y="86"/>
                    <a:pt x="871" y="85"/>
                  </a:cubicBezTo>
                  <a:cubicBezTo>
                    <a:pt x="873" y="84"/>
                    <a:pt x="888" y="65"/>
                    <a:pt x="890" y="63"/>
                  </a:cubicBezTo>
                  <a:lnTo>
                    <a:pt x="890" y="64"/>
                  </a:lnTo>
                  <a:close/>
                  <a:moveTo>
                    <a:pt x="899" y="124"/>
                  </a:moveTo>
                  <a:cubicBezTo>
                    <a:pt x="904" y="59"/>
                    <a:pt x="904" y="59"/>
                    <a:pt x="904" y="59"/>
                  </a:cubicBezTo>
                  <a:cubicBezTo>
                    <a:pt x="904" y="55"/>
                    <a:pt x="904" y="55"/>
                    <a:pt x="904" y="55"/>
                  </a:cubicBezTo>
                  <a:cubicBezTo>
                    <a:pt x="905" y="55"/>
                    <a:pt x="905" y="54"/>
                    <a:pt x="907" y="55"/>
                  </a:cubicBezTo>
                  <a:cubicBezTo>
                    <a:pt x="908" y="54"/>
                    <a:pt x="909" y="52"/>
                    <a:pt x="909" y="52"/>
                  </a:cubicBezTo>
                  <a:cubicBezTo>
                    <a:pt x="908" y="51"/>
                    <a:pt x="887" y="42"/>
                    <a:pt x="887" y="42"/>
                  </a:cubicBezTo>
                  <a:cubicBezTo>
                    <a:pt x="886" y="43"/>
                    <a:pt x="885" y="44"/>
                    <a:pt x="885" y="44"/>
                  </a:cubicBezTo>
                  <a:cubicBezTo>
                    <a:pt x="887" y="46"/>
                    <a:pt x="887" y="47"/>
                    <a:pt x="887" y="47"/>
                  </a:cubicBezTo>
                  <a:cubicBezTo>
                    <a:pt x="887" y="47"/>
                    <a:pt x="887" y="47"/>
                    <a:pt x="887" y="47"/>
                  </a:cubicBezTo>
                  <a:cubicBezTo>
                    <a:pt x="884" y="51"/>
                    <a:pt x="884" y="51"/>
                    <a:pt x="884" y="51"/>
                  </a:cubicBezTo>
                  <a:cubicBezTo>
                    <a:pt x="884" y="51"/>
                    <a:pt x="841" y="99"/>
                    <a:pt x="841" y="99"/>
                  </a:cubicBezTo>
                  <a:cubicBezTo>
                    <a:pt x="840" y="100"/>
                    <a:pt x="839" y="101"/>
                    <a:pt x="838" y="101"/>
                  </a:cubicBezTo>
                  <a:cubicBezTo>
                    <a:pt x="837" y="101"/>
                    <a:pt x="836" y="103"/>
                    <a:pt x="836" y="103"/>
                  </a:cubicBezTo>
                  <a:cubicBezTo>
                    <a:pt x="837" y="104"/>
                    <a:pt x="854" y="111"/>
                    <a:pt x="854" y="111"/>
                  </a:cubicBezTo>
                  <a:cubicBezTo>
                    <a:pt x="855" y="112"/>
                    <a:pt x="855" y="112"/>
                    <a:pt x="855" y="112"/>
                  </a:cubicBezTo>
                  <a:cubicBezTo>
                    <a:pt x="856" y="109"/>
                    <a:pt x="856" y="109"/>
                    <a:pt x="856" y="109"/>
                  </a:cubicBezTo>
                  <a:cubicBezTo>
                    <a:pt x="854" y="108"/>
                    <a:pt x="854" y="107"/>
                    <a:pt x="854" y="106"/>
                  </a:cubicBezTo>
                  <a:cubicBezTo>
                    <a:pt x="854" y="106"/>
                    <a:pt x="854" y="105"/>
                    <a:pt x="854" y="105"/>
                  </a:cubicBezTo>
                  <a:cubicBezTo>
                    <a:pt x="855" y="103"/>
                    <a:pt x="855" y="103"/>
                    <a:pt x="855" y="103"/>
                  </a:cubicBezTo>
                  <a:cubicBezTo>
                    <a:pt x="855" y="103"/>
                    <a:pt x="864" y="94"/>
                    <a:pt x="864" y="94"/>
                  </a:cubicBezTo>
                  <a:cubicBezTo>
                    <a:pt x="864" y="95"/>
                    <a:pt x="886" y="104"/>
                    <a:pt x="886" y="104"/>
                  </a:cubicBezTo>
                  <a:cubicBezTo>
                    <a:pt x="886" y="104"/>
                    <a:pt x="885" y="117"/>
                    <a:pt x="885" y="117"/>
                  </a:cubicBezTo>
                  <a:cubicBezTo>
                    <a:pt x="885" y="117"/>
                    <a:pt x="885" y="120"/>
                    <a:pt x="885" y="120"/>
                  </a:cubicBezTo>
                  <a:cubicBezTo>
                    <a:pt x="884" y="120"/>
                    <a:pt x="884" y="120"/>
                    <a:pt x="882" y="120"/>
                  </a:cubicBezTo>
                  <a:cubicBezTo>
                    <a:pt x="882" y="120"/>
                    <a:pt x="881" y="122"/>
                    <a:pt x="881" y="122"/>
                  </a:cubicBezTo>
                  <a:cubicBezTo>
                    <a:pt x="881" y="123"/>
                    <a:pt x="899" y="130"/>
                    <a:pt x="899" y="130"/>
                  </a:cubicBezTo>
                  <a:cubicBezTo>
                    <a:pt x="900" y="130"/>
                    <a:pt x="901" y="128"/>
                    <a:pt x="901" y="128"/>
                  </a:cubicBezTo>
                  <a:cubicBezTo>
                    <a:pt x="900" y="127"/>
                    <a:pt x="899" y="126"/>
                    <a:pt x="899" y="124"/>
                  </a:cubicBezTo>
                  <a:moveTo>
                    <a:pt x="840" y="97"/>
                  </a:moveTo>
                  <a:cubicBezTo>
                    <a:pt x="841" y="97"/>
                    <a:pt x="842" y="96"/>
                    <a:pt x="842" y="96"/>
                  </a:cubicBezTo>
                  <a:cubicBezTo>
                    <a:pt x="843" y="95"/>
                    <a:pt x="835" y="77"/>
                    <a:pt x="835" y="77"/>
                  </a:cubicBezTo>
                  <a:cubicBezTo>
                    <a:pt x="834" y="77"/>
                    <a:pt x="833" y="77"/>
                    <a:pt x="833" y="77"/>
                  </a:cubicBezTo>
                  <a:cubicBezTo>
                    <a:pt x="832" y="78"/>
                    <a:pt x="832" y="80"/>
                    <a:pt x="832" y="80"/>
                  </a:cubicBezTo>
                  <a:cubicBezTo>
                    <a:pt x="832" y="80"/>
                    <a:pt x="828" y="84"/>
                    <a:pt x="828" y="84"/>
                  </a:cubicBezTo>
                  <a:cubicBezTo>
                    <a:pt x="825" y="86"/>
                    <a:pt x="820" y="86"/>
                    <a:pt x="815" y="85"/>
                  </a:cubicBezTo>
                  <a:cubicBezTo>
                    <a:pt x="804" y="82"/>
                    <a:pt x="798" y="70"/>
                    <a:pt x="802" y="56"/>
                  </a:cubicBezTo>
                  <a:cubicBezTo>
                    <a:pt x="805" y="46"/>
                    <a:pt x="809" y="40"/>
                    <a:pt x="814" y="37"/>
                  </a:cubicBezTo>
                  <a:cubicBezTo>
                    <a:pt x="818" y="35"/>
                    <a:pt x="823" y="34"/>
                    <a:pt x="829" y="36"/>
                  </a:cubicBezTo>
                  <a:cubicBezTo>
                    <a:pt x="834" y="37"/>
                    <a:pt x="837" y="40"/>
                    <a:pt x="839" y="43"/>
                  </a:cubicBezTo>
                  <a:cubicBezTo>
                    <a:pt x="840" y="49"/>
                    <a:pt x="840" y="49"/>
                    <a:pt x="840" y="49"/>
                  </a:cubicBezTo>
                  <a:cubicBezTo>
                    <a:pt x="840" y="50"/>
                    <a:pt x="840" y="50"/>
                    <a:pt x="840" y="50"/>
                  </a:cubicBezTo>
                  <a:cubicBezTo>
                    <a:pt x="841" y="51"/>
                    <a:pt x="841" y="51"/>
                    <a:pt x="841" y="51"/>
                  </a:cubicBezTo>
                  <a:cubicBezTo>
                    <a:pt x="842" y="51"/>
                    <a:pt x="855" y="37"/>
                    <a:pt x="855" y="37"/>
                  </a:cubicBezTo>
                  <a:cubicBezTo>
                    <a:pt x="857" y="36"/>
                    <a:pt x="857" y="36"/>
                    <a:pt x="857" y="36"/>
                  </a:cubicBezTo>
                  <a:cubicBezTo>
                    <a:pt x="854" y="35"/>
                    <a:pt x="854" y="35"/>
                    <a:pt x="854" y="35"/>
                  </a:cubicBezTo>
                  <a:cubicBezTo>
                    <a:pt x="851" y="36"/>
                    <a:pt x="851" y="36"/>
                    <a:pt x="851" y="36"/>
                  </a:cubicBezTo>
                  <a:cubicBezTo>
                    <a:pt x="849" y="33"/>
                    <a:pt x="849" y="33"/>
                    <a:pt x="849" y="33"/>
                  </a:cubicBezTo>
                  <a:cubicBezTo>
                    <a:pt x="846" y="31"/>
                    <a:pt x="846" y="31"/>
                    <a:pt x="846" y="31"/>
                  </a:cubicBezTo>
                  <a:cubicBezTo>
                    <a:pt x="843" y="27"/>
                    <a:pt x="838" y="25"/>
                    <a:pt x="833" y="23"/>
                  </a:cubicBezTo>
                  <a:cubicBezTo>
                    <a:pt x="823" y="20"/>
                    <a:pt x="813" y="21"/>
                    <a:pt x="805" y="26"/>
                  </a:cubicBezTo>
                  <a:cubicBezTo>
                    <a:pt x="796" y="31"/>
                    <a:pt x="790" y="40"/>
                    <a:pt x="787" y="52"/>
                  </a:cubicBezTo>
                  <a:cubicBezTo>
                    <a:pt x="781" y="73"/>
                    <a:pt x="791" y="92"/>
                    <a:pt x="811" y="98"/>
                  </a:cubicBezTo>
                  <a:cubicBezTo>
                    <a:pt x="823" y="101"/>
                    <a:pt x="830" y="98"/>
                    <a:pt x="835" y="96"/>
                  </a:cubicBezTo>
                  <a:cubicBezTo>
                    <a:pt x="838" y="95"/>
                    <a:pt x="838" y="95"/>
                    <a:pt x="838" y="95"/>
                  </a:cubicBezTo>
                  <a:cubicBezTo>
                    <a:pt x="839" y="95"/>
                    <a:pt x="839" y="96"/>
                    <a:pt x="840" y="97"/>
                  </a:cubicBezTo>
                  <a:moveTo>
                    <a:pt x="769" y="33"/>
                  </a:moveTo>
                  <a:cubicBezTo>
                    <a:pt x="770" y="33"/>
                    <a:pt x="782" y="17"/>
                    <a:pt x="782" y="17"/>
                  </a:cubicBezTo>
                  <a:cubicBezTo>
                    <a:pt x="782" y="16"/>
                    <a:pt x="782" y="16"/>
                    <a:pt x="782" y="16"/>
                  </a:cubicBezTo>
                  <a:cubicBezTo>
                    <a:pt x="782" y="16"/>
                    <a:pt x="782" y="16"/>
                    <a:pt x="782" y="16"/>
                  </a:cubicBezTo>
                  <a:cubicBezTo>
                    <a:pt x="782" y="16"/>
                    <a:pt x="782" y="16"/>
                    <a:pt x="782" y="16"/>
                  </a:cubicBezTo>
                  <a:cubicBezTo>
                    <a:pt x="780" y="15"/>
                    <a:pt x="780" y="15"/>
                    <a:pt x="780" y="15"/>
                  </a:cubicBezTo>
                  <a:cubicBezTo>
                    <a:pt x="779" y="16"/>
                    <a:pt x="778" y="16"/>
                    <a:pt x="777" y="16"/>
                  </a:cubicBezTo>
                  <a:cubicBezTo>
                    <a:pt x="774" y="14"/>
                    <a:pt x="774" y="14"/>
                    <a:pt x="774" y="14"/>
                  </a:cubicBezTo>
                  <a:cubicBezTo>
                    <a:pt x="770" y="12"/>
                    <a:pt x="770" y="12"/>
                    <a:pt x="770" y="12"/>
                  </a:cubicBezTo>
                  <a:cubicBezTo>
                    <a:pt x="766" y="9"/>
                    <a:pt x="760" y="8"/>
                    <a:pt x="754" y="7"/>
                  </a:cubicBezTo>
                  <a:cubicBezTo>
                    <a:pt x="733" y="4"/>
                    <a:pt x="725" y="15"/>
                    <a:pt x="723" y="25"/>
                  </a:cubicBezTo>
                  <a:cubicBezTo>
                    <a:pt x="721" y="41"/>
                    <a:pt x="736" y="46"/>
                    <a:pt x="748" y="51"/>
                  </a:cubicBezTo>
                  <a:cubicBezTo>
                    <a:pt x="757" y="54"/>
                    <a:pt x="764" y="57"/>
                    <a:pt x="764" y="63"/>
                  </a:cubicBezTo>
                  <a:cubicBezTo>
                    <a:pt x="760" y="69"/>
                    <a:pt x="760" y="69"/>
                    <a:pt x="760" y="69"/>
                  </a:cubicBezTo>
                  <a:cubicBezTo>
                    <a:pt x="757" y="71"/>
                    <a:pt x="752" y="72"/>
                    <a:pt x="746" y="71"/>
                  </a:cubicBezTo>
                  <a:cubicBezTo>
                    <a:pt x="740" y="70"/>
                    <a:pt x="731" y="67"/>
                    <a:pt x="729" y="63"/>
                  </a:cubicBezTo>
                  <a:cubicBezTo>
                    <a:pt x="728" y="60"/>
                    <a:pt x="728" y="60"/>
                    <a:pt x="728" y="60"/>
                  </a:cubicBezTo>
                  <a:cubicBezTo>
                    <a:pt x="728" y="58"/>
                    <a:pt x="728" y="58"/>
                    <a:pt x="728" y="58"/>
                  </a:cubicBezTo>
                  <a:cubicBezTo>
                    <a:pt x="726" y="57"/>
                    <a:pt x="726" y="57"/>
                    <a:pt x="726" y="57"/>
                  </a:cubicBezTo>
                  <a:cubicBezTo>
                    <a:pt x="725" y="58"/>
                    <a:pt x="714" y="74"/>
                    <a:pt x="714" y="74"/>
                  </a:cubicBezTo>
                  <a:cubicBezTo>
                    <a:pt x="714" y="75"/>
                    <a:pt x="714" y="75"/>
                    <a:pt x="714" y="75"/>
                  </a:cubicBezTo>
                  <a:cubicBezTo>
                    <a:pt x="716" y="76"/>
                    <a:pt x="716" y="76"/>
                    <a:pt x="716" y="76"/>
                  </a:cubicBezTo>
                  <a:cubicBezTo>
                    <a:pt x="717" y="76"/>
                    <a:pt x="719" y="74"/>
                    <a:pt x="719" y="74"/>
                  </a:cubicBezTo>
                  <a:cubicBezTo>
                    <a:pt x="719" y="74"/>
                    <a:pt x="723" y="76"/>
                    <a:pt x="723" y="76"/>
                  </a:cubicBezTo>
                  <a:cubicBezTo>
                    <a:pt x="727" y="79"/>
                    <a:pt x="727" y="79"/>
                    <a:pt x="727" y="79"/>
                  </a:cubicBezTo>
                  <a:cubicBezTo>
                    <a:pt x="727" y="79"/>
                    <a:pt x="743" y="84"/>
                    <a:pt x="743" y="84"/>
                  </a:cubicBezTo>
                  <a:cubicBezTo>
                    <a:pt x="757" y="86"/>
                    <a:pt x="766" y="82"/>
                    <a:pt x="771" y="79"/>
                  </a:cubicBezTo>
                  <a:cubicBezTo>
                    <a:pt x="775" y="75"/>
                    <a:pt x="778" y="70"/>
                    <a:pt x="779" y="64"/>
                  </a:cubicBezTo>
                  <a:cubicBezTo>
                    <a:pt x="782" y="47"/>
                    <a:pt x="766" y="41"/>
                    <a:pt x="754" y="37"/>
                  </a:cubicBezTo>
                  <a:cubicBezTo>
                    <a:pt x="746" y="34"/>
                    <a:pt x="738" y="31"/>
                    <a:pt x="739" y="25"/>
                  </a:cubicBezTo>
                  <a:cubicBezTo>
                    <a:pt x="742" y="20"/>
                    <a:pt x="742" y="20"/>
                    <a:pt x="742" y="20"/>
                  </a:cubicBezTo>
                  <a:cubicBezTo>
                    <a:pt x="744" y="19"/>
                    <a:pt x="747" y="18"/>
                    <a:pt x="751" y="19"/>
                  </a:cubicBezTo>
                  <a:cubicBezTo>
                    <a:pt x="761" y="20"/>
                    <a:pt x="765" y="24"/>
                    <a:pt x="766" y="26"/>
                  </a:cubicBezTo>
                  <a:cubicBezTo>
                    <a:pt x="767" y="29"/>
                    <a:pt x="767" y="29"/>
                    <a:pt x="767" y="29"/>
                  </a:cubicBezTo>
                  <a:cubicBezTo>
                    <a:pt x="767" y="30"/>
                    <a:pt x="766" y="31"/>
                    <a:pt x="766" y="31"/>
                  </a:cubicBezTo>
                  <a:cubicBezTo>
                    <a:pt x="767" y="32"/>
                    <a:pt x="769" y="33"/>
                    <a:pt x="769" y="33"/>
                  </a:cubicBezTo>
                  <a:moveTo>
                    <a:pt x="703" y="66"/>
                  </a:moveTo>
                  <a:cubicBezTo>
                    <a:pt x="671" y="66"/>
                    <a:pt x="671" y="66"/>
                    <a:pt x="671" y="66"/>
                  </a:cubicBezTo>
                  <a:cubicBezTo>
                    <a:pt x="671" y="66"/>
                    <a:pt x="671" y="48"/>
                    <a:pt x="671" y="47"/>
                  </a:cubicBezTo>
                  <a:cubicBezTo>
                    <a:pt x="689" y="47"/>
                    <a:pt x="689" y="47"/>
                    <a:pt x="689" y="47"/>
                  </a:cubicBezTo>
                  <a:cubicBezTo>
                    <a:pt x="692" y="47"/>
                    <a:pt x="693" y="47"/>
                    <a:pt x="693" y="48"/>
                  </a:cubicBezTo>
                  <a:cubicBezTo>
                    <a:pt x="696" y="49"/>
                    <a:pt x="696" y="49"/>
                    <a:pt x="696" y="49"/>
                  </a:cubicBezTo>
                  <a:cubicBezTo>
                    <a:pt x="697" y="31"/>
                    <a:pt x="697" y="31"/>
                    <a:pt x="697" y="31"/>
                  </a:cubicBezTo>
                  <a:cubicBezTo>
                    <a:pt x="694" y="31"/>
                    <a:pt x="694" y="31"/>
                    <a:pt x="694" y="31"/>
                  </a:cubicBezTo>
                  <a:cubicBezTo>
                    <a:pt x="693" y="33"/>
                    <a:pt x="692" y="33"/>
                    <a:pt x="689" y="33"/>
                  </a:cubicBezTo>
                  <a:cubicBezTo>
                    <a:pt x="671" y="33"/>
                    <a:pt x="671" y="33"/>
                    <a:pt x="671" y="33"/>
                  </a:cubicBezTo>
                  <a:cubicBezTo>
                    <a:pt x="671" y="15"/>
                    <a:pt x="671" y="15"/>
                    <a:pt x="671" y="15"/>
                  </a:cubicBezTo>
                  <a:cubicBezTo>
                    <a:pt x="701" y="16"/>
                    <a:pt x="701" y="16"/>
                    <a:pt x="701" y="16"/>
                  </a:cubicBezTo>
                  <a:cubicBezTo>
                    <a:pt x="705" y="16"/>
                    <a:pt x="705" y="17"/>
                    <a:pt x="706" y="18"/>
                  </a:cubicBezTo>
                  <a:cubicBezTo>
                    <a:pt x="708" y="19"/>
                    <a:pt x="708" y="19"/>
                    <a:pt x="708" y="19"/>
                  </a:cubicBezTo>
                  <a:cubicBezTo>
                    <a:pt x="709" y="1"/>
                    <a:pt x="709" y="1"/>
                    <a:pt x="709" y="1"/>
                  </a:cubicBezTo>
                  <a:cubicBezTo>
                    <a:pt x="706" y="0"/>
                    <a:pt x="706" y="0"/>
                    <a:pt x="706" y="0"/>
                  </a:cubicBezTo>
                  <a:cubicBezTo>
                    <a:pt x="705" y="2"/>
                    <a:pt x="705" y="3"/>
                    <a:pt x="701" y="3"/>
                  </a:cubicBezTo>
                  <a:cubicBezTo>
                    <a:pt x="652" y="3"/>
                    <a:pt x="652" y="3"/>
                    <a:pt x="652" y="3"/>
                  </a:cubicBezTo>
                  <a:cubicBezTo>
                    <a:pt x="651" y="5"/>
                    <a:pt x="651" y="5"/>
                    <a:pt x="651" y="5"/>
                  </a:cubicBezTo>
                  <a:cubicBezTo>
                    <a:pt x="656" y="7"/>
                    <a:pt x="656" y="7"/>
                    <a:pt x="656" y="9"/>
                  </a:cubicBezTo>
                  <a:cubicBezTo>
                    <a:pt x="656" y="73"/>
                    <a:pt x="656" y="73"/>
                    <a:pt x="656" y="73"/>
                  </a:cubicBezTo>
                  <a:cubicBezTo>
                    <a:pt x="656" y="75"/>
                    <a:pt x="656" y="75"/>
                    <a:pt x="652" y="76"/>
                  </a:cubicBezTo>
                  <a:cubicBezTo>
                    <a:pt x="651" y="78"/>
                    <a:pt x="651" y="78"/>
                    <a:pt x="651" y="78"/>
                  </a:cubicBezTo>
                  <a:cubicBezTo>
                    <a:pt x="703" y="79"/>
                    <a:pt x="703" y="79"/>
                    <a:pt x="703" y="79"/>
                  </a:cubicBezTo>
                  <a:cubicBezTo>
                    <a:pt x="707" y="79"/>
                    <a:pt x="707" y="80"/>
                    <a:pt x="708" y="81"/>
                  </a:cubicBezTo>
                  <a:cubicBezTo>
                    <a:pt x="710" y="82"/>
                    <a:pt x="710" y="82"/>
                    <a:pt x="710" y="82"/>
                  </a:cubicBezTo>
                  <a:cubicBezTo>
                    <a:pt x="711" y="64"/>
                    <a:pt x="711" y="64"/>
                    <a:pt x="711" y="64"/>
                  </a:cubicBezTo>
                  <a:cubicBezTo>
                    <a:pt x="708" y="63"/>
                    <a:pt x="708" y="63"/>
                    <a:pt x="708" y="63"/>
                  </a:cubicBezTo>
                  <a:cubicBezTo>
                    <a:pt x="707" y="65"/>
                    <a:pt x="707" y="66"/>
                    <a:pt x="703" y="66"/>
                  </a:cubicBezTo>
                  <a:moveTo>
                    <a:pt x="619" y="35"/>
                  </a:moveTo>
                  <a:cubicBezTo>
                    <a:pt x="617" y="38"/>
                    <a:pt x="614" y="39"/>
                    <a:pt x="610" y="40"/>
                  </a:cubicBezTo>
                  <a:cubicBezTo>
                    <a:pt x="610" y="40"/>
                    <a:pt x="594" y="42"/>
                    <a:pt x="594" y="42"/>
                  </a:cubicBezTo>
                  <a:cubicBezTo>
                    <a:pt x="594" y="42"/>
                    <a:pt x="594" y="42"/>
                    <a:pt x="594" y="41"/>
                  </a:cubicBezTo>
                  <a:cubicBezTo>
                    <a:pt x="594" y="38"/>
                    <a:pt x="592" y="26"/>
                    <a:pt x="592" y="24"/>
                  </a:cubicBezTo>
                  <a:cubicBezTo>
                    <a:pt x="593" y="23"/>
                    <a:pt x="607" y="21"/>
                    <a:pt x="607" y="21"/>
                  </a:cubicBezTo>
                  <a:cubicBezTo>
                    <a:pt x="615" y="20"/>
                    <a:pt x="619" y="23"/>
                    <a:pt x="620" y="29"/>
                  </a:cubicBezTo>
                  <a:lnTo>
                    <a:pt x="619" y="35"/>
                  </a:lnTo>
                  <a:close/>
                  <a:moveTo>
                    <a:pt x="638" y="71"/>
                  </a:moveTo>
                  <a:cubicBezTo>
                    <a:pt x="637" y="68"/>
                    <a:pt x="637" y="68"/>
                    <a:pt x="637" y="68"/>
                  </a:cubicBezTo>
                  <a:cubicBezTo>
                    <a:pt x="637" y="68"/>
                    <a:pt x="623" y="49"/>
                    <a:pt x="623" y="48"/>
                  </a:cubicBezTo>
                  <a:cubicBezTo>
                    <a:pt x="623" y="48"/>
                    <a:pt x="623" y="48"/>
                    <a:pt x="623" y="48"/>
                  </a:cubicBezTo>
                  <a:cubicBezTo>
                    <a:pt x="633" y="45"/>
                    <a:pt x="637" y="37"/>
                    <a:pt x="636" y="25"/>
                  </a:cubicBezTo>
                  <a:cubicBezTo>
                    <a:pt x="634" y="12"/>
                    <a:pt x="623" y="6"/>
                    <a:pt x="607" y="8"/>
                  </a:cubicBezTo>
                  <a:cubicBezTo>
                    <a:pt x="572" y="13"/>
                    <a:pt x="572" y="13"/>
                    <a:pt x="572" y="13"/>
                  </a:cubicBezTo>
                  <a:cubicBezTo>
                    <a:pt x="571" y="14"/>
                    <a:pt x="572" y="16"/>
                    <a:pt x="572" y="16"/>
                  </a:cubicBezTo>
                  <a:cubicBezTo>
                    <a:pt x="575" y="16"/>
                    <a:pt x="575" y="17"/>
                    <a:pt x="575" y="19"/>
                  </a:cubicBezTo>
                  <a:cubicBezTo>
                    <a:pt x="584" y="82"/>
                    <a:pt x="584" y="82"/>
                    <a:pt x="584" y="82"/>
                  </a:cubicBezTo>
                  <a:cubicBezTo>
                    <a:pt x="584" y="84"/>
                    <a:pt x="584" y="84"/>
                    <a:pt x="582" y="85"/>
                  </a:cubicBezTo>
                  <a:cubicBezTo>
                    <a:pt x="582" y="86"/>
                    <a:pt x="582" y="88"/>
                    <a:pt x="582" y="88"/>
                  </a:cubicBezTo>
                  <a:cubicBezTo>
                    <a:pt x="583" y="88"/>
                    <a:pt x="603" y="85"/>
                    <a:pt x="603" y="85"/>
                  </a:cubicBezTo>
                  <a:cubicBezTo>
                    <a:pt x="604" y="85"/>
                    <a:pt x="604" y="85"/>
                    <a:pt x="604" y="85"/>
                  </a:cubicBezTo>
                  <a:cubicBezTo>
                    <a:pt x="604" y="83"/>
                    <a:pt x="604" y="83"/>
                    <a:pt x="604" y="83"/>
                  </a:cubicBezTo>
                  <a:cubicBezTo>
                    <a:pt x="601" y="82"/>
                    <a:pt x="600" y="81"/>
                    <a:pt x="600" y="79"/>
                  </a:cubicBezTo>
                  <a:cubicBezTo>
                    <a:pt x="600" y="79"/>
                    <a:pt x="596" y="55"/>
                    <a:pt x="596" y="54"/>
                  </a:cubicBezTo>
                  <a:cubicBezTo>
                    <a:pt x="597" y="55"/>
                    <a:pt x="608" y="53"/>
                    <a:pt x="608" y="53"/>
                  </a:cubicBezTo>
                  <a:cubicBezTo>
                    <a:pt x="608" y="54"/>
                    <a:pt x="623" y="74"/>
                    <a:pt x="623" y="74"/>
                  </a:cubicBezTo>
                  <a:cubicBezTo>
                    <a:pt x="625" y="78"/>
                    <a:pt x="625" y="78"/>
                    <a:pt x="625" y="78"/>
                  </a:cubicBezTo>
                  <a:cubicBezTo>
                    <a:pt x="625" y="78"/>
                    <a:pt x="625" y="78"/>
                    <a:pt x="625" y="78"/>
                  </a:cubicBezTo>
                  <a:cubicBezTo>
                    <a:pt x="625" y="78"/>
                    <a:pt x="625" y="79"/>
                    <a:pt x="623" y="79"/>
                  </a:cubicBezTo>
                  <a:cubicBezTo>
                    <a:pt x="623" y="80"/>
                    <a:pt x="622" y="80"/>
                    <a:pt x="622" y="81"/>
                  </a:cubicBezTo>
                  <a:cubicBezTo>
                    <a:pt x="622" y="82"/>
                    <a:pt x="623" y="82"/>
                    <a:pt x="623" y="82"/>
                  </a:cubicBezTo>
                  <a:cubicBezTo>
                    <a:pt x="623" y="83"/>
                    <a:pt x="644" y="80"/>
                    <a:pt x="644" y="80"/>
                  </a:cubicBezTo>
                  <a:cubicBezTo>
                    <a:pt x="645" y="79"/>
                    <a:pt x="645" y="77"/>
                    <a:pt x="645" y="77"/>
                  </a:cubicBezTo>
                  <a:cubicBezTo>
                    <a:pt x="642" y="76"/>
                    <a:pt x="641" y="75"/>
                    <a:pt x="638" y="71"/>
                  </a:cubicBezTo>
                  <a:moveTo>
                    <a:pt x="561" y="67"/>
                  </a:moveTo>
                  <a:cubicBezTo>
                    <a:pt x="560" y="67"/>
                    <a:pt x="559" y="68"/>
                    <a:pt x="559" y="68"/>
                  </a:cubicBezTo>
                  <a:cubicBezTo>
                    <a:pt x="558" y="70"/>
                    <a:pt x="560" y="72"/>
                    <a:pt x="560" y="72"/>
                  </a:cubicBezTo>
                  <a:cubicBezTo>
                    <a:pt x="560" y="72"/>
                    <a:pt x="559" y="77"/>
                    <a:pt x="559" y="77"/>
                  </a:cubicBezTo>
                  <a:cubicBezTo>
                    <a:pt x="557" y="80"/>
                    <a:pt x="553" y="84"/>
                    <a:pt x="549" y="85"/>
                  </a:cubicBezTo>
                  <a:cubicBezTo>
                    <a:pt x="544" y="86"/>
                    <a:pt x="538" y="86"/>
                    <a:pt x="534" y="84"/>
                  </a:cubicBezTo>
                  <a:cubicBezTo>
                    <a:pt x="528" y="81"/>
                    <a:pt x="524" y="75"/>
                    <a:pt x="522" y="67"/>
                  </a:cubicBezTo>
                  <a:cubicBezTo>
                    <a:pt x="519" y="58"/>
                    <a:pt x="519" y="50"/>
                    <a:pt x="522" y="45"/>
                  </a:cubicBezTo>
                  <a:cubicBezTo>
                    <a:pt x="524" y="41"/>
                    <a:pt x="528" y="38"/>
                    <a:pt x="534" y="36"/>
                  </a:cubicBezTo>
                  <a:cubicBezTo>
                    <a:pt x="541" y="34"/>
                    <a:pt x="548" y="36"/>
                    <a:pt x="550" y="40"/>
                  </a:cubicBezTo>
                  <a:cubicBezTo>
                    <a:pt x="550" y="41"/>
                    <a:pt x="550" y="41"/>
                    <a:pt x="550" y="41"/>
                  </a:cubicBezTo>
                  <a:cubicBezTo>
                    <a:pt x="551" y="42"/>
                    <a:pt x="551" y="42"/>
                    <a:pt x="551" y="42"/>
                  </a:cubicBezTo>
                  <a:cubicBezTo>
                    <a:pt x="552" y="42"/>
                    <a:pt x="552" y="42"/>
                    <a:pt x="552" y="42"/>
                  </a:cubicBezTo>
                  <a:cubicBezTo>
                    <a:pt x="553" y="42"/>
                    <a:pt x="557" y="23"/>
                    <a:pt x="557" y="23"/>
                  </a:cubicBezTo>
                  <a:cubicBezTo>
                    <a:pt x="557" y="21"/>
                    <a:pt x="557" y="21"/>
                    <a:pt x="557" y="21"/>
                  </a:cubicBezTo>
                  <a:cubicBezTo>
                    <a:pt x="555" y="22"/>
                    <a:pt x="555" y="22"/>
                    <a:pt x="555" y="22"/>
                  </a:cubicBezTo>
                  <a:cubicBezTo>
                    <a:pt x="552" y="24"/>
                    <a:pt x="552" y="24"/>
                    <a:pt x="552" y="24"/>
                  </a:cubicBezTo>
                  <a:cubicBezTo>
                    <a:pt x="552" y="24"/>
                    <a:pt x="549" y="23"/>
                    <a:pt x="549" y="23"/>
                  </a:cubicBezTo>
                  <a:cubicBezTo>
                    <a:pt x="545" y="22"/>
                    <a:pt x="545" y="22"/>
                    <a:pt x="545" y="22"/>
                  </a:cubicBezTo>
                  <a:cubicBezTo>
                    <a:pt x="540" y="21"/>
                    <a:pt x="535" y="21"/>
                    <a:pt x="530" y="23"/>
                  </a:cubicBezTo>
                  <a:cubicBezTo>
                    <a:pt x="513" y="28"/>
                    <a:pt x="499" y="45"/>
                    <a:pt x="507" y="72"/>
                  </a:cubicBezTo>
                  <a:cubicBezTo>
                    <a:pt x="513" y="93"/>
                    <a:pt x="532" y="104"/>
                    <a:pt x="551" y="98"/>
                  </a:cubicBezTo>
                  <a:cubicBezTo>
                    <a:pt x="564" y="94"/>
                    <a:pt x="568" y="88"/>
                    <a:pt x="571" y="84"/>
                  </a:cubicBezTo>
                  <a:cubicBezTo>
                    <a:pt x="573" y="81"/>
                    <a:pt x="573" y="81"/>
                    <a:pt x="573" y="81"/>
                  </a:cubicBezTo>
                  <a:cubicBezTo>
                    <a:pt x="574" y="81"/>
                    <a:pt x="574" y="81"/>
                    <a:pt x="575" y="82"/>
                  </a:cubicBezTo>
                  <a:cubicBezTo>
                    <a:pt x="576" y="81"/>
                    <a:pt x="577" y="80"/>
                    <a:pt x="577" y="80"/>
                  </a:cubicBezTo>
                  <a:cubicBezTo>
                    <a:pt x="577" y="79"/>
                    <a:pt x="561" y="67"/>
                    <a:pt x="561" y="67"/>
                  </a:cubicBezTo>
                  <a:moveTo>
                    <a:pt x="381" y="131"/>
                  </a:moveTo>
                  <a:cubicBezTo>
                    <a:pt x="381" y="131"/>
                    <a:pt x="367" y="139"/>
                    <a:pt x="367" y="140"/>
                  </a:cubicBezTo>
                  <a:cubicBezTo>
                    <a:pt x="367" y="140"/>
                    <a:pt x="367" y="140"/>
                    <a:pt x="367" y="140"/>
                  </a:cubicBezTo>
                  <a:cubicBezTo>
                    <a:pt x="367" y="138"/>
                    <a:pt x="359" y="125"/>
                    <a:pt x="357" y="124"/>
                  </a:cubicBezTo>
                  <a:cubicBezTo>
                    <a:pt x="359" y="123"/>
                    <a:pt x="371" y="115"/>
                    <a:pt x="371" y="115"/>
                  </a:cubicBezTo>
                  <a:cubicBezTo>
                    <a:pt x="377" y="111"/>
                    <a:pt x="382" y="111"/>
                    <a:pt x="385" y="117"/>
                  </a:cubicBezTo>
                  <a:cubicBezTo>
                    <a:pt x="385" y="117"/>
                    <a:pt x="387" y="123"/>
                    <a:pt x="387" y="123"/>
                  </a:cubicBezTo>
                  <a:cubicBezTo>
                    <a:pt x="386" y="126"/>
                    <a:pt x="384" y="128"/>
                    <a:pt x="381" y="131"/>
                  </a:cubicBezTo>
                  <a:moveTo>
                    <a:pt x="419" y="147"/>
                  </a:moveTo>
                  <a:cubicBezTo>
                    <a:pt x="417" y="146"/>
                    <a:pt x="417" y="146"/>
                    <a:pt x="417" y="146"/>
                  </a:cubicBezTo>
                  <a:cubicBezTo>
                    <a:pt x="396" y="133"/>
                    <a:pt x="396" y="133"/>
                    <a:pt x="396" y="133"/>
                  </a:cubicBezTo>
                  <a:cubicBezTo>
                    <a:pt x="396" y="133"/>
                    <a:pt x="396" y="133"/>
                    <a:pt x="396" y="133"/>
                  </a:cubicBezTo>
                  <a:cubicBezTo>
                    <a:pt x="403" y="126"/>
                    <a:pt x="404" y="117"/>
                    <a:pt x="398" y="107"/>
                  </a:cubicBezTo>
                  <a:cubicBezTo>
                    <a:pt x="391" y="96"/>
                    <a:pt x="378" y="94"/>
                    <a:pt x="365" y="103"/>
                  </a:cubicBezTo>
                  <a:cubicBezTo>
                    <a:pt x="335" y="122"/>
                    <a:pt x="335" y="122"/>
                    <a:pt x="335" y="122"/>
                  </a:cubicBezTo>
                  <a:cubicBezTo>
                    <a:pt x="334" y="123"/>
                    <a:pt x="336" y="125"/>
                    <a:pt x="336" y="125"/>
                  </a:cubicBezTo>
                  <a:cubicBezTo>
                    <a:pt x="339" y="124"/>
                    <a:pt x="339" y="125"/>
                    <a:pt x="340" y="126"/>
                  </a:cubicBezTo>
                  <a:cubicBezTo>
                    <a:pt x="375" y="180"/>
                    <a:pt x="375" y="180"/>
                    <a:pt x="375" y="180"/>
                  </a:cubicBezTo>
                  <a:cubicBezTo>
                    <a:pt x="376" y="181"/>
                    <a:pt x="376" y="182"/>
                    <a:pt x="374" y="183"/>
                  </a:cubicBezTo>
                  <a:cubicBezTo>
                    <a:pt x="374" y="184"/>
                    <a:pt x="375" y="186"/>
                    <a:pt x="375" y="186"/>
                  </a:cubicBezTo>
                  <a:cubicBezTo>
                    <a:pt x="376" y="186"/>
                    <a:pt x="394" y="175"/>
                    <a:pt x="394" y="175"/>
                  </a:cubicBezTo>
                  <a:cubicBezTo>
                    <a:pt x="395" y="175"/>
                    <a:pt x="395" y="175"/>
                    <a:pt x="395" y="175"/>
                  </a:cubicBezTo>
                  <a:cubicBezTo>
                    <a:pt x="393" y="172"/>
                    <a:pt x="393" y="172"/>
                    <a:pt x="393" y="172"/>
                  </a:cubicBezTo>
                  <a:cubicBezTo>
                    <a:pt x="390" y="173"/>
                    <a:pt x="389" y="173"/>
                    <a:pt x="388" y="171"/>
                  </a:cubicBezTo>
                  <a:cubicBezTo>
                    <a:pt x="388" y="171"/>
                    <a:pt x="375" y="150"/>
                    <a:pt x="374" y="150"/>
                  </a:cubicBezTo>
                  <a:cubicBezTo>
                    <a:pt x="375" y="150"/>
                    <a:pt x="385" y="144"/>
                    <a:pt x="385" y="144"/>
                  </a:cubicBezTo>
                  <a:cubicBezTo>
                    <a:pt x="385" y="144"/>
                    <a:pt x="407" y="157"/>
                    <a:pt x="407" y="157"/>
                  </a:cubicBezTo>
                  <a:cubicBezTo>
                    <a:pt x="410" y="159"/>
                    <a:pt x="410" y="159"/>
                    <a:pt x="410" y="159"/>
                  </a:cubicBezTo>
                  <a:cubicBezTo>
                    <a:pt x="410" y="159"/>
                    <a:pt x="410" y="159"/>
                    <a:pt x="410" y="159"/>
                  </a:cubicBezTo>
                  <a:cubicBezTo>
                    <a:pt x="410" y="160"/>
                    <a:pt x="410" y="160"/>
                    <a:pt x="409" y="161"/>
                  </a:cubicBezTo>
                  <a:cubicBezTo>
                    <a:pt x="409" y="161"/>
                    <a:pt x="409" y="161"/>
                    <a:pt x="409" y="161"/>
                  </a:cubicBezTo>
                  <a:cubicBezTo>
                    <a:pt x="409" y="162"/>
                    <a:pt x="410" y="164"/>
                    <a:pt x="410" y="164"/>
                  </a:cubicBezTo>
                  <a:cubicBezTo>
                    <a:pt x="411" y="164"/>
                    <a:pt x="429" y="153"/>
                    <a:pt x="429" y="153"/>
                  </a:cubicBezTo>
                  <a:cubicBezTo>
                    <a:pt x="429" y="152"/>
                    <a:pt x="428" y="150"/>
                    <a:pt x="428" y="150"/>
                  </a:cubicBezTo>
                  <a:cubicBezTo>
                    <a:pt x="425" y="150"/>
                    <a:pt x="424" y="150"/>
                    <a:pt x="419" y="147"/>
                  </a:cubicBezTo>
                  <a:moveTo>
                    <a:pt x="355" y="181"/>
                  </a:moveTo>
                  <a:cubicBezTo>
                    <a:pt x="355" y="182"/>
                    <a:pt x="355" y="182"/>
                    <a:pt x="355" y="182"/>
                  </a:cubicBezTo>
                  <a:cubicBezTo>
                    <a:pt x="355" y="184"/>
                    <a:pt x="355" y="184"/>
                    <a:pt x="352" y="186"/>
                  </a:cubicBezTo>
                  <a:cubicBezTo>
                    <a:pt x="352" y="186"/>
                    <a:pt x="325" y="204"/>
                    <a:pt x="325" y="204"/>
                  </a:cubicBezTo>
                  <a:cubicBezTo>
                    <a:pt x="325" y="204"/>
                    <a:pt x="325" y="204"/>
                    <a:pt x="325" y="204"/>
                  </a:cubicBezTo>
                  <a:cubicBezTo>
                    <a:pt x="325" y="202"/>
                    <a:pt x="317" y="189"/>
                    <a:pt x="315" y="187"/>
                  </a:cubicBezTo>
                  <a:cubicBezTo>
                    <a:pt x="317" y="187"/>
                    <a:pt x="330" y="178"/>
                    <a:pt x="330" y="178"/>
                  </a:cubicBezTo>
                  <a:cubicBezTo>
                    <a:pt x="333" y="176"/>
                    <a:pt x="333" y="176"/>
                    <a:pt x="334" y="177"/>
                  </a:cubicBezTo>
                  <a:cubicBezTo>
                    <a:pt x="335" y="177"/>
                    <a:pt x="337" y="176"/>
                    <a:pt x="337" y="176"/>
                  </a:cubicBezTo>
                  <a:cubicBezTo>
                    <a:pt x="337" y="175"/>
                    <a:pt x="328" y="161"/>
                    <a:pt x="328" y="161"/>
                  </a:cubicBezTo>
                  <a:cubicBezTo>
                    <a:pt x="327" y="161"/>
                    <a:pt x="325" y="162"/>
                    <a:pt x="325" y="162"/>
                  </a:cubicBezTo>
                  <a:cubicBezTo>
                    <a:pt x="325" y="162"/>
                    <a:pt x="325" y="163"/>
                    <a:pt x="325" y="163"/>
                  </a:cubicBezTo>
                  <a:cubicBezTo>
                    <a:pt x="325" y="164"/>
                    <a:pt x="325" y="165"/>
                    <a:pt x="323" y="166"/>
                  </a:cubicBezTo>
                  <a:cubicBezTo>
                    <a:pt x="323" y="166"/>
                    <a:pt x="307" y="176"/>
                    <a:pt x="307" y="176"/>
                  </a:cubicBezTo>
                  <a:cubicBezTo>
                    <a:pt x="307" y="176"/>
                    <a:pt x="307" y="176"/>
                    <a:pt x="307" y="176"/>
                  </a:cubicBezTo>
                  <a:cubicBezTo>
                    <a:pt x="307" y="175"/>
                    <a:pt x="298" y="161"/>
                    <a:pt x="298" y="161"/>
                  </a:cubicBezTo>
                  <a:cubicBezTo>
                    <a:pt x="299" y="162"/>
                    <a:pt x="324" y="145"/>
                    <a:pt x="324" y="145"/>
                  </a:cubicBezTo>
                  <a:cubicBezTo>
                    <a:pt x="327" y="144"/>
                    <a:pt x="327" y="144"/>
                    <a:pt x="328" y="145"/>
                  </a:cubicBezTo>
                  <a:cubicBezTo>
                    <a:pt x="329" y="145"/>
                    <a:pt x="331" y="144"/>
                    <a:pt x="331" y="144"/>
                  </a:cubicBezTo>
                  <a:cubicBezTo>
                    <a:pt x="331" y="143"/>
                    <a:pt x="322" y="128"/>
                    <a:pt x="322" y="128"/>
                  </a:cubicBezTo>
                  <a:cubicBezTo>
                    <a:pt x="321" y="128"/>
                    <a:pt x="319" y="129"/>
                    <a:pt x="319" y="129"/>
                  </a:cubicBezTo>
                  <a:cubicBezTo>
                    <a:pt x="320" y="132"/>
                    <a:pt x="320" y="132"/>
                    <a:pt x="317" y="134"/>
                  </a:cubicBezTo>
                  <a:cubicBezTo>
                    <a:pt x="275" y="161"/>
                    <a:pt x="275" y="161"/>
                    <a:pt x="275" y="161"/>
                  </a:cubicBezTo>
                  <a:cubicBezTo>
                    <a:pt x="275" y="162"/>
                    <a:pt x="276" y="164"/>
                    <a:pt x="276" y="164"/>
                  </a:cubicBezTo>
                  <a:cubicBezTo>
                    <a:pt x="280" y="162"/>
                    <a:pt x="281" y="163"/>
                    <a:pt x="282" y="164"/>
                  </a:cubicBezTo>
                  <a:cubicBezTo>
                    <a:pt x="316" y="218"/>
                    <a:pt x="316" y="218"/>
                    <a:pt x="316" y="218"/>
                  </a:cubicBezTo>
                  <a:cubicBezTo>
                    <a:pt x="317" y="219"/>
                    <a:pt x="317" y="220"/>
                    <a:pt x="315" y="222"/>
                  </a:cubicBezTo>
                  <a:cubicBezTo>
                    <a:pt x="314" y="223"/>
                    <a:pt x="315" y="225"/>
                    <a:pt x="315" y="225"/>
                  </a:cubicBezTo>
                  <a:cubicBezTo>
                    <a:pt x="317" y="225"/>
                    <a:pt x="360" y="197"/>
                    <a:pt x="360" y="197"/>
                  </a:cubicBezTo>
                  <a:cubicBezTo>
                    <a:pt x="363" y="195"/>
                    <a:pt x="363" y="196"/>
                    <a:pt x="364" y="197"/>
                  </a:cubicBezTo>
                  <a:cubicBezTo>
                    <a:pt x="365" y="197"/>
                    <a:pt x="367" y="196"/>
                    <a:pt x="367" y="196"/>
                  </a:cubicBezTo>
                  <a:cubicBezTo>
                    <a:pt x="367" y="195"/>
                    <a:pt x="358" y="180"/>
                    <a:pt x="358" y="180"/>
                  </a:cubicBezTo>
                  <a:cubicBezTo>
                    <a:pt x="357" y="180"/>
                    <a:pt x="355" y="181"/>
                    <a:pt x="355" y="181"/>
                  </a:cubicBezTo>
                  <a:moveTo>
                    <a:pt x="277" y="240"/>
                  </a:moveTo>
                  <a:cubicBezTo>
                    <a:pt x="277" y="240"/>
                    <a:pt x="253" y="188"/>
                    <a:pt x="253" y="188"/>
                  </a:cubicBezTo>
                  <a:cubicBezTo>
                    <a:pt x="253" y="188"/>
                    <a:pt x="268" y="182"/>
                    <a:pt x="268" y="182"/>
                  </a:cubicBezTo>
                  <a:cubicBezTo>
                    <a:pt x="271" y="180"/>
                    <a:pt x="272" y="180"/>
                    <a:pt x="273" y="182"/>
                  </a:cubicBezTo>
                  <a:cubicBezTo>
                    <a:pt x="274" y="183"/>
                    <a:pt x="276" y="182"/>
                    <a:pt x="276" y="182"/>
                  </a:cubicBezTo>
                  <a:cubicBezTo>
                    <a:pt x="276" y="181"/>
                    <a:pt x="269" y="165"/>
                    <a:pt x="269" y="165"/>
                  </a:cubicBezTo>
                  <a:cubicBezTo>
                    <a:pt x="268" y="164"/>
                    <a:pt x="266" y="165"/>
                    <a:pt x="266" y="165"/>
                  </a:cubicBezTo>
                  <a:cubicBezTo>
                    <a:pt x="266" y="168"/>
                    <a:pt x="265" y="168"/>
                    <a:pt x="262" y="169"/>
                  </a:cubicBezTo>
                  <a:cubicBezTo>
                    <a:pt x="218" y="189"/>
                    <a:pt x="218" y="189"/>
                    <a:pt x="218" y="189"/>
                  </a:cubicBezTo>
                  <a:cubicBezTo>
                    <a:pt x="215" y="191"/>
                    <a:pt x="215" y="191"/>
                    <a:pt x="214" y="189"/>
                  </a:cubicBezTo>
                  <a:cubicBezTo>
                    <a:pt x="213" y="189"/>
                    <a:pt x="211" y="190"/>
                    <a:pt x="211" y="190"/>
                  </a:cubicBezTo>
                  <a:cubicBezTo>
                    <a:pt x="211" y="191"/>
                    <a:pt x="218" y="207"/>
                    <a:pt x="218" y="207"/>
                  </a:cubicBezTo>
                  <a:cubicBezTo>
                    <a:pt x="219" y="208"/>
                    <a:pt x="221" y="207"/>
                    <a:pt x="221" y="207"/>
                  </a:cubicBezTo>
                  <a:cubicBezTo>
                    <a:pt x="221" y="206"/>
                    <a:pt x="221" y="206"/>
                    <a:pt x="221" y="206"/>
                  </a:cubicBezTo>
                  <a:cubicBezTo>
                    <a:pt x="221" y="203"/>
                    <a:pt x="222" y="203"/>
                    <a:pt x="224" y="202"/>
                  </a:cubicBezTo>
                  <a:cubicBezTo>
                    <a:pt x="224" y="202"/>
                    <a:pt x="239" y="195"/>
                    <a:pt x="240" y="195"/>
                  </a:cubicBezTo>
                  <a:cubicBezTo>
                    <a:pt x="240" y="195"/>
                    <a:pt x="240" y="195"/>
                    <a:pt x="240" y="195"/>
                  </a:cubicBezTo>
                  <a:cubicBezTo>
                    <a:pt x="240" y="196"/>
                    <a:pt x="262" y="246"/>
                    <a:pt x="262" y="246"/>
                  </a:cubicBezTo>
                  <a:cubicBezTo>
                    <a:pt x="263" y="247"/>
                    <a:pt x="263" y="248"/>
                    <a:pt x="263" y="248"/>
                  </a:cubicBezTo>
                  <a:cubicBezTo>
                    <a:pt x="263" y="249"/>
                    <a:pt x="262" y="249"/>
                    <a:pt x="261" y="250"/>
                  </a:cubicBezTo>
                  <a:cubicBezTo>
                    <a:pt x="261" y="250"/>
                    <a:pt x="261" y="250"/>
                    <a:pt x="261" y="250"/>
                  </a:cubicBezTo>
                  <a:cubicBezTo>
                    <a:pt x="261" y="251"/>
                    <a:pt x="262" y="253"/>
                    <a:pt x="262" y="253"/>
                  </a:cubicBezTo>
                  <a:cubicBezTo>
                    <a:pt x="263" y="253"/>
                    <a:pt x="282" y="245"/>
                    <a:pt x="282" y="245"/>
                  </a:cubicBezTo>
                  <a:cubicBezTo>
                    <a:pt x="282" y="244"/>
                    <a:pt x="282" y="244"/>
                    <a:pt x="282" y="244"/>
                  </a:cubicBezTo>
                  <a:cubicBezTo>
                    <a:pt x="281" y="242"/>
                    <a:pt x="281" y="242"/>
                    <a:pt x="281" y="242"/>
                  </a:cubicBezTo>
                  <a:cubicBezTo>
                    <a:pt x="278" y="242"/>
                    <a:pt x="277" y="242"/>
                    <a:pt x="277" y="240"/>
                  </a:cubicBezTo>
                  <a:moveTo>
                    <a:pt x="188" y="227"/>
                  </a:moveTo>
                  <a:cubicBezTo>
                    <a:pt x="179" y="227"/>
                    <a:pt x="171" y="227"/>
                    <a:pt x="170" y="222"/>
                  </a:cubicBezTo>
                  <a:cubicBezTo>
                    <a:pt x="169" y="217"/>
                    <a:pt x="172" y="213"/>
                    <a:pt x="178" y="212"/>
                  </a:cubicBezTo>
                  <a:cubicBezTo>
                    <a:pt x="189" y="209"/>
                    <a:pt x="196" y="213"/>
                    <a:pt x="197" y="216"/>
                  </a:cubicBezTo>
                  <a:cubicBezTo>
                    <a:pt x="197" y="217"/>
                    <a:pt x="197" y="217"/>
                    <a:pt x="197" y="217"/>
                  </a:cubicBezTo>
                  <a:cubicBezTo>
                    <a:pt x="198" y="219"/>
                    <a:pt x="200" y="219"/>
                    <a:pt x="200" y="219"/>
                  </a:cubicBezTo>
                  <a:cubicBezTo>
                    <a:pt x="201" y="218"/>
                    <a:pt x="207" y="199"/>
                    <a:pt x="207" y="199"/>
                  </a:cubicBezTo>
                  <a:cubicBezTo>
                    <a:pt x="208" y="196"/>
                    <a:pt x="208" y="196"/>
                    <a:pt x="208" y="196"/>
                  </a:cubicBezTo>
                  <a:cubicBezTo>
                    <a:pt x="205" y="198"/>
                    <a:pt x="205" y="198"/>
                    <a:pt x="205" y="198"/>
                  </a:cubicBezTo>
                  <a:cubicBezTo>
                    <a:pt x="202" y="200"/>
                    <a:pt x="202" y="200"/>
                    <a:pt x="202" y="200"/>
                  </a:cubicBezTo>
                  <a:cubicBezTo>
                    <a:pt x="199" y="199"/>
                    <a:pt x="199" y="199"/>
                    <a:pt x="199" y="199"/>
                  </a:cubicBezTo>
                  <a:cubicBezTo>
                    <a:pt x="195" y="199"/>
                    <a:pt x="195" y="199"/>
                    <a:pt x="195" y="199"/>
                  </a:cubicBezTo>
                  <a:cubicBezTo>
                    <a:pt x="189" y="198"/>
                    <a:pt x="183" y="198"/>
                    <a:pt x="177" y="199"/>
                  </a:cubicBezTo>
                  <a:cubicBezTo>
                    <a:pt x="157" y="204"/>
                    <a:pt x="152" y="217"/>
                    <a:pt x="155" y="227"/>
                  </a:cubicBezTo>
                  <a:cubicBezTo>
                    <a:pt x="158" y="242"/>
                    <a:pt x="173" y="242"/>
                    <a:pt x="186" y="243"/>
                  </a:cubicBezTo>
                  <a:cubicBezTo>
                    <a:pt x="196" y="243"/>
                    <a:pt x="204" y="243"/>
                    <a:pt x="205" y="249"/>
                  </a:cubicBezTo>
                  <a:cubicBezTo>
                    <a:pt x="205" y="249"/>
                    <a:pt x="204" y="256"/>
                    <a:pt x="204" y="256"/>
                  </a:cubicBezTo>
                  <a:cubicBezTo>
                    <a:pt x="202" y="259"/>
                    <a:pt x="198" y="261"/>
                    <a:pt x="191" y="262"/>
                  </a:cubicBezTo>
                  <a:cubicBezTo>
                    <a:pt x="185" y="264"/>
                    <a:pt x="176" y="263"/>
                    <a:pt x="172" y="261"/>
                  </a:cubicBezTo>
                  <a:cubicBezTo>
                    <a:pt x="171" y="259"/>
                    <a:pt x="171" y="259"/>
                    <a:pt x="171" y="259"/>
                  </a:cubicBezTo>
                  <a:cubicBezTo>
                    <a:pt x="170" y="257"/>
                    <a:pt x="170" y="257"/>
                    <a:pt x="170" y="257"/>
                  </a:cubicBezTo>
                  <a:cubicBezTo>
                    <a:pt x="168" y="256"/>
                    <a:pt x="168" y="256"/>
                    <a:pt x="168" y="256"/>
                  </a:cubicBezTo>
                  <a:cubicBezTo>
                    <a:pt x="167" y="257"/>
                    <a:pt x="162" y="276"/>
                    <a:pt x="162" y="276"/>
                  </a:cubicBezTo>
                  <a:cubicBezTo>
                    <a:pt x="162" y="276"/>
                    <a:pt x="163" y="276"/>
                    <a:pt x="163" y="276"/>
                  </a:cubicBezTo>
                  <a:cubicBezTo>
                    <a:pt x="163" y="276"/>
                    <a:pt x="163" y="276"/>
                    <a:pt x="163" y="276"/>
                  </a:cubicBezTo>
                  <a:cubicBezTo>
                    <a:pt x="165" y="277"/>
                    <a:pt x="165" y="277"/>
                    <a:pt x="165" y="277"/>
                  </a:cubicBezTo>
                  <a:cubicBezTo>
                    <a:pt x="165" y="276"/>
                    <a:pt x="165" y="276"/>
                    <a:pt x="165" y="276"/>
                  </a:cubicBezTo>
                  <a:cubicBezTo>
                    <a:pt x="165" y="276"/>
                    <a:pt x="166" y="276"/>
                    <a:pt x="166" y="276"/>
                  </a:cubicBezTo>
                  <a:cubicBezTo>
                    <a:pt x="166" y="275"/>
                    <a:pt x="166" y="275"/>
                    <a:pt x="167" y="275"/>
                  </a:cubicBezTo>
                  <a:cubicBezTo>
                    <a:pt x="167" y="275"/>
                    <a:pt x="171" y="275"/>
                    <a:pt x="171" y="275"/>
                  </a:cubicBezTo>
                  <a:cubicBezTo>
                    <a:pt x="176" y="276"/>
                    <a:pt x="176" y="276"/>
                    <a:pt x="176" y="276"/>
                  </a:cubicBezTo>
                  <a:cubicBezTo>
                    <a:pt x="193" y="276"/>
                    <a:pt x="193" y="276"/>
                    <a:pt x="193" y="276"/>
                  </a:cubicBezTo>
                  <a:cubicBezTo>
                    <a:pt x="215" y="271"/>
                    <a:pt x="223" y="256"/>
                    <a:pt x="220" y="245"/>
                  </a:cubicBezTo>
                  <a:cubicBezTo>
                    <a:pt x="217" y="228"/>
                    <a:pt x="201" y="228"/>
                    <a:pt x="188" y="227"/>
                  </a:cubicBezTo>
                  <a:moveTo>
                    <a:pt x="121" y="265"/>
                  </a:moveTo>
                  <a:cubicBezTo>
                    <a:pt x="117" y="268"/>
                    <a:pt x="113" y="270"/>
                    <a:pt x="108" y="270"/>
                  </a:cubicBezTo>
                  <a:cubicBezTo>
                    <a:pt x="96" y="269"/>
                    <a:pt x="89" y="260"/>
                    <a:pt x="90" y="243"/>
                  </a:cubicBezTo>
                  <a:cubicBezTo>
                    <a:pt x="90" y="234"/>
                    <a:pt x="92" y="227"/>
                    <a:pt x="97" y="223"/>
                  </a:cubicBezTo>
                  <a:cubicBezTo>
                    <a:pt x="100" y="220"/>
                    <a:pt x="104" y="218"/>
                    <a:pt x="109" y="219"/>
                  </a:cubicBezTo>
                  <a:cubicBezTo>
                    <a:pt x="115" y="219"/>
                    <a:pt x="119" y="220"/>
                    <a:pt x="122" y="224"/>
                  </a:cubicBezTo>
                  <a:cubicBezTo>
                    <a:pt x="126" y="228"/>
                    <a:pt x="128" y="235"/>
                    <a:pt x="128" y="245"/>
                  </a:cubicBezTo>
                  <a:cubicBezTo>
                    <a:pt x="128" y="254"/>
                    <a:pt x="125" y="261"/>
                    <a:pt x="121" y="265"/>
                  </a:cubicBezTo>
                  <a:moveTo>
                    <a:pt x="110" y="205"/>
                  </a:moveTo>
                  <a:cubicBezTo>
                    <a:pt x="100" y="205"/>
                    <a:pt x="92" y="208"/>
                    <a:pt x="86" y="214"/>
                  </a:cubicBezTo>
                  <a:cubicBezTo>
                    <a:pt x="78" y="220"/>
                    <a:pt x="74" y="231"/>
                    <a:pt x="74" y="243"/>
                  </a:cubicBezTo>
                  <a:cubicBezTo>
                    <a:pt x="73" y="266"/>
                    <a:pt x="87" y="282"/>
                    <a:pt x="107" y="283"/>
                  </a:cubicBezTo>
                  <a:cubicBezTo>
                    <a:pt x="117" y="283"/>
                    <a:pt x="125" y="280"/>
                    <a:pt x="132" y="274"/>
                  </a:cubicBezTo>
                  <a:cubicBezTo>
                    <a:pt x="139" y="268"/>
                    <a:pt x="143" y="257"/>
                    <a:pt x="144" y="245"/>
                  </a:cubicBezTo>
                  <a:cubicBezTo>
                    <a:pt x="144" y="233"/>
                    <a:pt x="140" y="222"/>
                    <a:pt x="134" y="215"/>
                  </a:cubicBezTo>
                  <a:cubicBezTo>
                    <a:pt x="128" y="209"/>
                    <a:pt x="119" y="205"/>
                    <a:pt x="110" y="205"/>
                  </a:cubicBezTo>
                  <a:moveTo>
                    <a:pt x="38" y="228"/>
                  </a:moveTo>
                  <a:cubicBezTo>
                    <a:pt x="38" y="228"/>
                    <a:pt x="25" y="227"/>
                    <a:pt x="25" y="227"/>
                  </a:cubicBezTo>
                  <a:cubicBezTo>
                    <a:pt x="26" y="226"/>
                    <a:pt x="28" y="211"/>
                    <a:pt x="28" y="208"/>
                  </a:cubicBezTo>
                  <a:cubicBezTo>
                    <a:pt x="30" y="209"/>
                    <a:pt x="41" y="210"/>
                    <a:pt x="41" y="210"/>
                  </a:cubicBezTo>
                  <a:cubicBezTo>
                    <a:pt x="47" y="211"/>
                    <a:pt x="50" y="213"/>
                    <a:pt x="52" y="215"/>
                  </a:cubicBezTo>
                  <a:cubicBezTo>
                    <a:pt x="53" y="221"/>
                    <a:pt x="53" y="221"/>
                    <a:pt x="53" y="221"/>
                  </a:cubicBezTo>
                  <a:cubicBezTo>
                    <a:pt x="52" y="228"/>
                    <a:pt x="48" y="230"/>
                    <a:pt x="38" y="228"/>
                  </a:cubicBezTo>
                  <a:moveTo>
                    <a:pt x="45" y="197"/>
                  </a:moveTo>
                  <a:cubicBezTo>
                    <a:pt x="12" y="192"/>
                    <a:pt x="12" y="192"/>
                    <a:pt x="12" y="192"/>
                  </a:cubicBezTo>
                  <a:cubicBezTo>
                    <a:pt x="11" y="193"/>
                    <a:pt x="11" y="195"/>
                    <a:pt x="11" y="195"/>
                  </a:cubicBezTo>
                  <a:cubicBezTo>
                    <a:pt x="14" y="197"/>
                    <a:pt x="14" y="197"/>
                    <a:pt x="14" y="199"/>
                  </a:cubicBezTo>
                  <a:cubicBezTo>
                    <a:pt x="4" y="262"/>
                    <a:pt x="4" y="262"/>
                    <a:pt x="4" y="262"/>
                  </a:cubicBezTo>
                  <a:cubicBezTo>
                    <a:pt x="4" y="264"/>
                    <a:pt x="4" y="264"/>
                    <a:pt x="1" y="264"/>
                  </a:cubicBezTo>
                  <a:cubicBezTo>
                    <a:pt x="0" y="265"/>
                    <a:pt x="0" y="267"/>
                    <a:pt x="0" y="267"/>
                  </a:cubicBezTo>
                  <a:cubicBezTo>
                    <a:pt x="1" y="268"/>
                    <a:pt x="22" y="271"/>
                    <a:pt x="22" y="271"/>
                  </a:cubicBezTo>
                  <a:cubicBezTo>
                    <a:pt x="23" y="271"/>
                    <a:pt x="23" y="271"/>
                    <a:pt x="23" y="271"/>
                  </a:cubicBezTo>
                  <a:cubicBezTo>
                    <a:pt x="23" y="268"/>
                    <a:pt x="23" y="268"/>
                    <a:pt x="23" y="268"/>
                  </a:cubicBezTo>
                  <a:cubicBezTo>
                    <a:pt x="21" y="267"/>
                    <a:pt x="20" y="267"/>
                    <a:pt x="20" y="265"/>
                  </a:cubicBezTo>
                  <a:cubicBezTo>
                    <a:pt x="20" y="265"/>
                    <a:pt x="20" y="265"/>
                    <a:pt x="20" y="264"/>
                  </a:cubicBezTo>
                  <a:cubicBezTo>
                    <a:pt x="20" y="264"/>
                    <a:pt x="24" y="240"/>
                    <a:pt x="24" y="239"/>
                  </a:cubicBezTo>
                  <a:cubicBezTo>
                    <a:pt x="24" y="240"/>
                    <a:pt x="39" y="242"/>
                    <a:pt x="39" y="242"/>
                  </a:cubicBezTo>
                  <a:cubicBezTo>
                    <a:pt x="58" y="245"/>
                    <a:pt x="67" y="235"/>
                    <a:pt x="68" y="224"/>
                  </a:cubicBezTo>
                  <a:cubicBezTo>
                    <a:pt x="70" y="213"/>
                    <a:pt x="65" y="200"/>
                    <a:pt x="45" y="197"/>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16" name="Freeform 40">
              <a:extLst>
                <a:ext uri="{FF2B5EF4-FFF2-40B4-BE49-F238E27FC236}">
                  <a16:creationId xmlns:a16="http://schemas.microsoft.com/office/drawing/2014/main" id="{37F641CA-A99B-4BD2-A7F3-C62EB5FA53E2}"/>
                </a:ext>
              </a:extLst>
            </p:cNvPr>
            <p:cNvSpPr>
              <a:spLocks/>
            </p:cNvSpPr>
            <p:nvPr userDrawn="1"/>
          </p:nvSpPr>
          <p:spPr bwMode="auto">
            <a:xfrm>
              <a:off x="3547" y="1746"/>
              <a:ext cx="70" cy="69"/>
            </a:xfrm>
            <a:custGeom>
              <a:avLst/>
              <a:gdLst>
                <a:gd name="T0" fmla="*/ 39 w 104"/>
                <a:gd name="T1" fmla="*/ 28 h 101"/>
                <a:gd name="T2" fmla="*/ 12 w 104"/>
                <a:gd name="T3" fmla="*/ 18 h 101"/>
                <a:gd name="T4" fmla="*/ 26 w 104"/>
                <a:gd name="T5" fmla="*/ 46 h 101"/>
                <a:gd name="T6" fmla="*/ 0 w 104"/>
                <a:gd name="T7" fmla="*/ 64 h 101"/>
                <a:gd name="T8" fmla="*/ 29 w 104"/>
                <a:gd name="T9" fmla="*/ 71 h 101"/>
                <a:gd name="T10" fmla="*/ 27 w 104"/>
                <a:gd name="T11" fmla="*/ 101 h 101"/>
                <a:gd name="T12" fmla="*/ 52 w 104"/>
                <a:gd name="T13" fmla="*/ 81 h 101"/>
                <a:gd name="T14" fmla="*/ 74 w 104"/>
                <a:gd name="T15" fmla="*/ 101 h 101"/>
                <a:gd name="T16" fmla="*/ 73 w 104"/>
                <a:gd name="T17" fmla="*/ 69 h 101"/>
                <a:gd name="T18" fmla="*/ 104 w 104"/>
                <a:gd name="T19" fmla="*/ 67 h 101"/>
                <a:gd name="T20" fmla="*/ 78 w 104"/>
                <a:gd name="T21" fmla="*/ 47 h 101"/>
                <a:gd name="T22" fmla="*/ 93 w 104"/>
                <a:gd name="T23" fmla="*/ 20 h 101"/>
                <a:gd name="T24" fmla="*/ 63 w 104"/>
                <a:gd name="T25" fmla="*/ 29 h 101"/>
                <a:gd name="T26" fmla="*/ 51 w 104"/>
                <a:gd name="T27" fmla="*/ 0 h 101"/>
                <a:gd name="T28" fmla="*/ 39 w 104"/>
                <a:gd name="T29" fmla="*/ 2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4" h="101">
                  <a:moveTo>
                    <a:pt x="39" y="28"/>
                  </a:moveTo>
                  <a:cubicBezTo>
                    <a:pt x="12" y="18"/>
                    <a:pt x="12" y="18"/>
                    <a:pt x="12" y="18"/>
                  </a:cubicBezTo>
                  <a:cubicBezTo>
                    <a:pt x="26" y="46"/>
                    <a:pt x="26" y="46"/>
                    <a:pt x="26" y="46"/>
                  </a:cubicBezTo>
                  <a:cubicBezTo>
                    <a:pt x="0" y="64"/>
                    <a:pt x="0" y="64"/>
                    <a:pt x="0" y="64"/>
                  </a:cubicBezTo>
                  <a:cubicBezTo>
                    <a:pt x="29" y="71"/>
                    <a:pt x="29" y="71"/>
                    <a:pt x="29" y="71"/>
                  </a:cubicBezTo>
                  <a:cubicBezTo>
                    <a:pt x="27" y="101"/>
                    <a:pt x="27" y="101"/>
                    <a:pt x="27" y="101"/>
                  </a:cubicBezTo>
                  <a:cubicBezTo>
                    <a:pt x="52" y="81"/>
                    <a:pt x="52" y="81"/>
                    <a:pt x="52" y="81"/>
                  </a:cubicBezTo>
                  <a:cubicBezTo>
                    <a:pt x="74" y="101"/>
                    <a:pt x="74" y="101"/>
                    <a:pt x="74" y="101"/>
                  </a:cubicBezTo>
                  <a:cubicBezTo>
                    <a:pt x="73" y="69"/>
                    <a:pt x="73" y="69"/>
                    <a:pt x="73" y="69"/>
                  </a:cubicBezTo>
                  <a:cubicBezTo>
                    <a:pt x="73" y="69"/>
                    <a:pt x="104" y="67"/>
                    <a:pt x="104" y="67"/>
                  </a:cubicBezTo>
                  <a:cubicBezTo>
                    <a:pt x="78" y="47"/>
                    <a:pt x="78" y="47"/>
                    <a:pt x="78" y="47"/>
                  </a:cubicBezTo>
                  <a:cubicBezTo>
                    <a:pt x="93" y="20"/>
                    <a:pt x="93" y="20"/>
                    <a:pt x="93" y="20"/>
                  </a:cubicBezTo>
                  <a:cubicBezTo>
                    <a:pt x="63" y="29"/>
                    <a:pt x="63" y="29"/>
                    <a:pt x="63" y="29"/>
                  </a:cubicBezTo>
                  <a:cubicBezTo>
                    <a:pt x="51" y="0"/>
                    <a:pt x="51" y="0"/>
                    <a:pt x="51" y="0"/>
                  </a:cubicBezTo>
                  <a:lnTo>
                    <a:pt x="39" y="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17" name="Freeform 41">
              <a:extLst>
                <a:ext uri="{FF2B5EF4-FFF2-40B4-BE49-F238E27FC236}">
                  <a16:creationId xmlns:a16="http://schemas.microsoft.com/office/drawing/2014/main" id="{3F7E6118-0496-4290-AA76-92DD7696A73D}"/>
                </a:ext>
              </a:extLst>
            </p:cNvPr>
            <p:cNvSpPr>
              <a:spLocks/>
            </p:cNvSpPr>
            <p:nvPr userDrawn="1"/>
          </p:nvSpPr>
          <p:spPr bwMode="auto">
            <a:xfrm>
              <a:off x="3668" y="1778"/>
              <a:ext cx="70" cy="69"/>
            </a:xfrm>
            <a:custGeom>
              <a:avLst/>
              <a:gdLst>
                <a:gd name="T0" fmla="*/ 26 w 70"/>
                <a:gd name="T1" fmla="*/ 19 h 69"/>
                <a:gd name="T2" fmla="*/ 8 w 70"/>
                <a:gd name="T3" fmla="*/ 13 h 69"/>
                <a:gd name="T4" fmla="*/ 17 w 70"/>
                <a:gd name="T5" fmla="*/ 31 h 69"/>
                <a:gd name="T6" fmla="*/ 0 w 70"/>
                <a:gd name="T7" fmla="*/ 43 h 69"/>
                <a:gd name="T8" fmla="*/ 20 w 70"/>
                <a:gd name="T9" fmla="*/ 48 h 69"/>
                <a:gd name="T10" fmla="*/ 18 w 70"/>
                <a:gd name="T11" fmla="*/ 69 h 69"/>
                <a:gd name="T12" fmla="*/ 34 w 70"/>
                <a:gd name="T13" fmla="*/ 55 h 69"/>
                <a:gd name="T14" fmla="*/ 51 w 70"/>
                <a:gd name="T15" fmla="*/ 69 h 69"/>
                <a:gd name="T16" fmla="*/ 49 w 70"/>
                <a:gd name="T17" fmla="*/ 47 h 69"/>
                <a:gd name="T18" fmla="*/ 70 w 70"/>
                <a:gd name="T19" fmla="*/ 45 h 69"/>
                <a:gd name="T20" fmla="*/ 53 w 70"/>
                <a:gd name="T21" fmla="*/ 32 h 69"/>
                <a:gd name="T22" fmla="*/ 63 w 70"/>
                <a:gd name="T23" fmla="*/ 13 h 69"/>
                <a:gd name="T24" fmla="*/ 43 w 70"/>
                <a:gd name="T25" fmla="*/ 19 h 69"/>
                <a:gd name="T26" fmla="*/ 34 w 70"/>
                <a:gd name="T27" fmla="*/ 0 h 69"/>
                <a:gd name="T28" fmla="*/ 26 w 70"/>
                <a:gd name="T29" fmla="*/ 1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 h="69">
                  <a:moveTo>
                    <a:pt x="26" y="19"/>
                  </a:moveTo>
                  <a:lnTo>
                    <a:pt x="8" y="13"/>
                  </a:lnTo>
                  <a:lnTo>
                    <a:pt x="17" y="31"/>
                  </a:lnTo>
                  <a:lnTo>
                    <a:pt x="0" y="43"/>
                  </a:lnTo>
                  <a:lnTo>
                    <a:pt x="20" y="48"/>
                  </a:lnTo>
                  <a:lnTo>
                    <a:pt x="18" y="69"/>
                  </a:lnTo>
                  <a:lnTo>
                    <a:pt x="34" y="55"/>
                  </a:lnTo>
                  <a:lnTo>
                    <a:pt x="51" y="69"/>
                  </a:lnTo>
                  <a:lnTo>
                    <a:pt x="49" y="47"/>
                  </a:lnTo>
                  <a:lnTo>
                    <a:pt x="70" y="45"/>
                  </a:lnTo>
                  <a:lnTo>
                    <a:pt x="53" y="32"/>
                  </a:lnTo>
                  <a:lnTo>
                    <a:pt x="63" y="13"/>
                  </a:lnTo>
                  <a:lnTo>
                    <a:pt x="43" y="19"/>
                  </a:lnTo>
                  <a:lnTo>
                    <a:pt x="34" y="0"/>
                  </a:lnTo>
                  <a:lnTo>
                    <a:pt x="26"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18" name="Freeform 42">
              <a:extLst>
                <a:ext uri="{FF2B5EF4-FFF2-40B4-BE49-F238E27FC236}">
                  <a16:creationId xmlns:a16="http://schemas.microsoft.com/office/drawing/2014/main" id="{CDEB2522-C9F4-45AB-B832-03D7C279076C}"/>
                </a:ext>
              </a:extLst>
            </p:cNvPr>
            <p:cNvSpPr>
              <a:spLocks/>
            </p:cNvSpPr>
            <p:nvPr userDrawn="1"/>
          </p:nvSpPr>
          <p:spPr bwMode="auto">
            <a:xfrm>
              <a:off x="3524" y="1902"/>
              <a:ext cx="71" cy="69"/>
            </a:xfrm>
            <a:custGeom>
              <a:avLst/>
              <a:gdLst>
                <a:gd name="T0" fmla="*/ 51 w 104"/>
                <a:gd name="T1" fmla="*/ 0 h 101"/>
                <a:gd name="T2" fmla="*/ 62 w 104"/>
                <a:gd name="T3" fmla="*/ 28 h 101"/>
                <a:gd name="T4" fmla="*/ 93 w 104"/>
                <a:gd name="T5" fmla="*/ 20 h 101"/>
                <a:gd name="T6" fmla="*/ 78 w 104"/>
                <a:gd name="T7" fmla="*/ 46 h 101"/>
                <a:gd name="T8" fmla="*/ 104 w 104"/>
                <a:gd name="T9" fmla="*/ 66 h 101"/>
                <a:gd name="T10" fmla="*/ 72 w 104"/>
                <a:gd name="T11" fmla="*/ 69 h 101"/>
                <a:gd name="T12" fmla="*/ 74 w 104"/>
                <a:gd name="T13" fmla="*/ 101 h 101"/>
                <a:gd name="T14" fmla="*/ 51 w 104"/>
                <a:gd name="T15" fmla="*/ 80 h 101"/>
                <a:gd name="T16" fmla="*/ 27 w 104"/>
                <a:gd name="T17" fmla="*/ 101 h 101"/>
                <a:gd name="T18" fmla="*/ 29 w 104"/>
                <a:gd name="T19" fmla="*/ 70 h 101"/>
                <a:gd name="T20" fmla="*/ 0 w 104"/>
                <a:gd name="T21" fmla="*/ 64 h 101"/>
                <a:gd name="T22" fmla="*/ 26 w 104"/>
                <a:gd name="T23" fmla="*/ 45 h 101"/>
                <a:gd name="T24" fmla="*/ 11 w 104"/>
                <a:gd name="T25" fmla="*/ 19 h 101"/>
                <a:gd name="T26" fmla="*/ 39 w 104"/>
                <a:gd name="T27" fmla="*/ 28 h 101"/>
                <a:gd name="T28" fmla="*/ 51 w 104"/>
                <a:gd name="T29"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4" h="101">
                  <a:moveTo>
                    <a:pt x="51" y="0"/>
                  </a:moveTo>
                  <a:cubicBezTo>
                    <a:pt x="62" y="28"/>
                    <a:pt x="62" y="28"/>
                    <a:pt x="62" y="28"/>
                  </a:cubicBezTo>
                  <a:cubicBezTo>
                    <a:pt x="93" y="20"/>
                    <a:pt x="93" y="20"/>
                    <a:pt x="93" y="20"/>
                  </a:cubicBezTo>
                  <a:cubicBezTo>
                    <a:pt x="78" y="46"/>
                    <a:pt x="78" y="46"/>
                    <a:pt x="78" y="46"/>
                  </a:cubicBezTo>
                  <a:cubicBezTo>
                    <a:pt x="104" y="66"/>
                    <a:pt x="104" y="66"/>
                    <a:pt x="104" y="66"/>
                  </a:cubicBezTo>
                  <a:cubicBezTo>
                    <a:pt x="104" y="66"/>
                    <a:pt x="72" y="69"/>
                    <a:pt x="72" y="69"/>
                  </a:cubicBezTo>
                  <a:cubicBezTo>
                    <a:pt x="74" y="101"/>
                    <a:pt x="74" y="101"/>
                    <a:pt x="74" y="101"/>
                  </a:cubicBezTo>
                  <a:cubicBezTo>
                    <a:pt x="51" y="80"/>
                    <a:pt x="51" y="80"/>
                    <a:pt x="51" y="80"/>
                  </a:cubicBezTo>
                  <a:cubicBezTo>
                    <a:pt x="27" y="101"/>
                    <a:pt x="27" y="101"/>
                    <a:pt x="27" y="101"/>
                  </a:cubicBezTo>
                  <a:cubicBezTo>
                    <a:pt x="29" y="70"/>
                    <a:pt x="29" y="70"/>
                    <a:pt x="29" y="70"/>
                  </a:cubicBezTo>
                  <a:cubicBezTo>
                    <a:pt x="0" y="64"/>
                    <a:pt x="0" y="64"/>
                    <a:pt x="0" y="64"/>
                  </a:cubicBezTo>
                  <a:cubicBezTo>
                    <a:pt x="26" y="45"/>
                    <a:pt x="26" y="45"/>
                    <a:pt x="26" y="45"/>
                  </a:cubicBezTo>
                  <a:cubicBezTo>
                    <a:pt x="11" y="19"/>
                    <a:pt x="11" y="19"/>
                    <a:pt x="11" y="19"/>
                  </a:cubicBezTo>
                  <a:cubicBezTo>
                    <a:pt x="39" y="28"/>
                    <a:pt x="39" y="28"/>
                    <a:pt x="39" y="28"/>
                  </a:cubicBezTo>
                  <a:lnTo>
                    <a:pt x="5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19" name="Freeform 43">
              <a:extLst>
                <a:ext uri="{FF2B5EF4-FFF2-40B4-BE49-F238E27FC236}">
                  <a16:creationId xmlns:a16="http://schemas.microsoft.com/office/drawing/2014/main" id="{057DAF99-B071-4689-AE85-49CF17FFE86D}"/>
                </a:ext>
              </a:extLst>
            </p:cNvPr>
            <p:cNvSpPr>
              <a:spLocks/>
            </p:cNvSpPr>
            <p:nvPr userDrawn="1"/>
          </p:nvSpPr>
          <p:spPr bwMode="auto">
            <a:xfrm>
              <a:off x="3677" y="1911"/>
              <a:ext cx="50" cy="48"/>
            </a:xfrm>
            <a:custGeom>
              <a:avLst/>
              <a:gdLst>
                <a:gd name="T0" fmla="*/ 25 w 50"/>
                <a:gd name="T1" fmla="*/ 0 h 48"/>
                <a:gd name="T2" fmla="*/ 32 w 50"/>
                <a:gd name="T3" fmla="*/ 18 h 48"/>
                <a:gd name="T4" fmla="*/ 50 w 50"/>
                <a:gd name="T5" fmla="*/ 18 h 48"/>
                <a:gd name="T6" fmla="*/ 35 w 50"/>
                <a:gd name="T7" fmla="*/ 30 h 48"/>
                <a:gd name="T8" fmla="*/ 40 w 50"/>
                <a:gd name="T9" fmla="*/ 48 h 48"/>
                <a:gd name="T10" fmla="*/ 25 w 50"/>
                <a:gd name="T11" fmla="*/ 37 h 48"/>
                <a:gd name="T12" fmla="*/ 10 w 50"/>
                <a:gd name="T13" fmla="*/ 48 h 48"/>
                <a:gd name="T14" fmla="*/ 15 w 50"/>
                <a:gd name="T15" fmla="*/ 30 h 48"/>
                <a:gd name="T16" fmla="*/ 0 w 50"/>
                <a:gd name="T17" fmla="*/ 18 h 48"/>
                <a:gd name="T18" fmla="*/ 19 w 50"/>
                <a:gd name="T19" fmla="*/ 18 h 48"/>
                <a:gd name="T20" fmla="*/ 25 w 50"/>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 h="48">
                  <a:moveTo>
                    <a:pt x="25" y="0"/>
                  </a:moveTo>
                  <a:lnTo>
                    <a:pt x="32" y="18"/>
                  </a:lnTo>
                  <a:lnTo>
                    <a:pt x="50" y="18"/>
                  </a:lnTo>
                  <a:lnTo>
                    <a:pt x="35" y="30"/>
                  </a:lnTo>
                  <a:lnTo>
                    <a:pt x="40" y="48"/>
                  </a:lnTo>
                  <a:lnTo>
                    <a:pt x="25" y="37"/>
                  </a:lnTo>
                  <a:lnTo>
                    <a:pt x="10" y="48"/>
                  </a:lnTo>
                  <a:lnTo>
                    <a:pt x="15" y="30"/>
                  </a:lnTo>
                  <a:lnTo>
                    <a:pt x="0" y="18"/>
                  </a:lnTo>
                  <a:lnTo>
                    <a:pt x="19" y="18"/>
                  </a:lnTo>
                  <a:lnTo>
                    <a:pt x="2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20" name="Freeform 44">
              <a:extLst>
                <a:ext uri="{FF2B5EF4-FFF2-40B4-BE49-F238E27FC236}">
                  <a16:creationId xmlns:a16="http://schemas.microsoft.com/office/drawing/2014/main" id="{2AD55BEA-5647-4233-8812-D97172F30DB6}"/>
                </a:ext>
              </a:extLst>
            </p:cNvPr>
            <p:cNvSpPr>
              <a:spLocks/>
            </p:cNvSpPr>
            <p:nvPr userDrawn="1"/>
          </p:nvSpPr>
          <p:spPr bwMode="auto">
            <a:xfrm>
              <a:off x="3667" y="2037"/>
              <a:ext cx="71" cy="69"/>
            </a:xfrm>
            <a:custGeom>
              <a:avLst/>
              <a:gdLst>
                <a:gd name="T0" fmla="*/ 27 w 71"/>
                <a:gd name="T1" fmla="*/ 19 h 69"/>
                <a:gd name="T2" fmla="*/ 8 w 71"/>
                <a:gd name="T3" fmla="*/ 13 h 69"/>
                <a:gd name="T4" fmla="*/ 18 w 71"/>
                <a:gd name="T5" fmla="*/ 31 h 69"/>
                <a:gd name="T6" fmla="*/ 0 w 71"/>
                <a:gd name="T7" fmla="*/ 43 h 69"/>
                <a:gd name="T8" fmla="*/ 20 w 71"/>
                <a:gd name="T9" fmla="*/ 48 h 69"/>
                <a:gd name="T10" fmla="*/ 18 w 71"/>
                <a:gd name="T11" fmla="*/ 69 h 69"/>
                <a:gd name="T12" fmla="*/ 35 w 71"/>
                <a:gd name="T13" fmla="*/ 55 h 69"/>
                <a:gd name="T14" fmla="*/ 50 w 71"/>
                <a:gd name="T15" fmla="*/ 69 h 69"/>
                <a:gd name="T16" fmla="*/ 49 w 71"/>
                <a:gd name="T17" fmla="*/ 48 h 69"/>
                <a:gd name="T18" fmla="*/ 71 w 71"/>
                <a:gd name="T19" fmla="*/ 45 h 69"/>
                <a:gd name="T20" fmla="*/ 53 w 71"/>
                <a:gd name="T21" fmla="*/ 32 h 69"/>
                <a:gd name="T22" fmla="*/ 63 w 71"/>
                <a:gd name="T23" fmla="*/ 13 h 69"/>
                <a:gd name="T24" fmla="*/ 42 w 71"/>
                <a:gd name="T25" fmla="*/ 19 h 69"/>
                <a:gd name="T26" fmla="*/ 35 w 71"/>
                <a:gd name="T27" fmla="*/ 0 h 69"/>
                <a:gd name="T28" fmla="*/ 27 w 71"/>
                <a:gd name="T29" fmla="*/ 1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69">
                  <a:moveTo>
                    <a:pt x="27" y="19"/>
                  </a:moveTo>
                  <a:lnTo>
                    <a:pt x="8" y="13"/>
                  </a:lnTo>
                  <a:lnTo>
                    <a:pt x="18" y="31"/>
                  </a:lnTo>
                  <a:lnTo>
                    <a:pt x="0" y="43"/>
                  </a:lnTo>
                  <a:lnTo>
                    <a:pt x="20" y="48"/>
                  </a:lnTo>
                  <a:lnTo>
                    <a:pt x="18" y="69"/>
                  </a:lnTo>
                  <a:lnTo>
                    <a:pt x="35" y="55"/>
                  </a:lnTo>
                  <a:lnTo>
                    <a:pt x="50" y="69"/>
                  </a:lnTo>
                  <a:lnTo>
                    <a:pt x="49" y="48"/>
                  </a:lnTo>
                  <a:lnTo>
                    <a:pt x="71" y="45"/>
                  </a:lnTo>
                  <a:lnTo>
                    <a:pt x="53" y="32"/>
                  </a:lnTo>
                  <a:lnTo>
                    <a:pt x="63" y="13"/>
                  </a:lnTo>
                  <a:lnTo>
                    <a:pt x="42" y="19"/>
                  </a:lnTo>
                  <a:lnTo>
                    <a:pt x="35" y="0"/>
                  </a:lnTo>
                  <a:lnTo>
                    <a:pt x="27"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21" name="Freeform 45">
              <a:extLst>
                <a:ext uri="{FF2B5EF4-FFF2-40B4-BE49-F238E27FC236}">
                  <a16:creationId xmlns:a16="http://schemas.microsoft.com/office/drawing/2014/main" id="{B7A2A249-84E7-4314-BA61-DBCDCB58DA85}"/>
                </a:ext>
              </a:extLst>
            </p:cNvPr>
            <p:cNvSpPr>
              <a:spLocks/>
            </p:cNvSpPr>
            <p:nvPr userDrawn="1"/>
          </p:nvSpPr>
          <p:spPr bwMode="auto">
            <a:xfrm>
              <a:off x="3639" y="1671"/>
              <a:ext cx="20" cy="12"/>
            </a:xfrm>
            <a:custGeom>
              <a:avLst/>
              <a:gdLst>
                <a:gd name="T0" fmla="*/ 28 w 30"/>
                <a:gd name="T1" fmla="*/ 0 h 18"/>
                <a:gd name="T2" fmla="*/ 0 w 30"/>
                <a:gd name="T3" fmla="*/ 18 h 18"/>
                <a:gd name="T4" fmla="*/ 29 w 30"/>
                <a:gd name="T5" fmla="*/ 9 h 18"/>
                <a:gd name="T6" fmla="*/ 28 w 30"/>
                <a:gd name="T7" fmla="*/ 0 h 18"/>
              </a:gdLst>
              <a:ahLst/>
              <a:cxnLst>
                <a:cxn ang="0">
                  <a:pos x="T0" y="T1"/>
                </a:cxn>
                <a:cxn ang="0">
                  <a:pos x="T2" y="T3"/>
                </a:cxn>
                <a:cxn ang="0">
                  <a:pos x="T4" y="T5"/>
                </a:cxn>
                <a:cxn ang="0">
                  <a:pos x="T6" y="T7"/>
                </a:cxn>
              </a:cxnLst>
              <a:rect l="0" t="0" r="r" b="b"/>
              <a:pathLst>
                <a:path w="30" h="18">
                  <a:moveTo>
                    <a:pt x="28" y="0"/>
                  </a:moveTo>
                  <a:cubicBezTo>
                    <a:pt x="19" y="0"/>
                    <a:pt x="5" y="13"/>
                    <a:pt x="0" y="18"/>
                  </a:cubicBezTo>
                  <a:cubicBezTo>
                    <a:pt x="18" y="11"/>
                    <a:pt x="25" y="15"/>
                    <a:pt x="29" y="9"/>
                  </a:cubicBezTo>
                  <a:cubicBezTo>
                    <a:pt x="30" y="6"/>
                    <a:pt x="30" y="2"/>
                    <a:pt x="2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22" name="Freeform 46">
              <a:extLst>
                <a:ext uri="{FF2B5EF4-FFF2-40B4-BE49-F238E27FC236}">
                  <a16:creationId xmlns:a16="http://schemas.microsoft.com/office/drawing/2014/main" id="{080CB9C7-879F-4C5F-B900-E42905A1A8E0}"/>
                </a:ext>
              </a:extLst>
            </p:cNvPr>
            <p:cNvSpPr>
              <a:spLocks/>
            </p:cNvSpPr>
            <p:nvPr userDrawn="1"/>
          </p:nvSpPr>
          <p:spPr bwMode="auto">
            <a:xfrm>
              <a:off x="3664" y="1674"/>
              <a:ext cx="12" cy="20"/>
            </a:xfrm>
            <a:custGeom>
              <a:avLst/>
              <a:gdLst>
                <a:gd name="T0" fmla="*/ 2 w 18"/>
                <a:gd name="T1" fmla="*/ 0 h 29"/>
                <a:gd name="T2" fmla="*/ 17 w 18"/>
                <a:gd name="T3" fmla="*/ 29 h 29"/>
                <a:gd name="T4" fmla="*/ 18 w 18"/>
                <a:gd name="T5" fmla="*/ 20 h 29"/>
                <a:gd name="T6" fmla="*/ 2 w 18"/>
                <a:gd name="T7" fmla="*/ 0 h 29"/>
              </a:gdLst>
              <a:ahLst/>
              <a:cxnLst>
                <a:cxn ang="0">
                  <a:pos x="T0" y="T1"/>
                </a:cxn>
                <a:cxn ang="0">
                  <a:pos x="T2" y="T3"/>
                </a:cxn>
                <a:cxn ang="0">
                  <a:pos x="T4" y="T5"/>
                </a:cxn>
                <a:cxn ang="0">
                  <a:pos x="T6" y="T7"/>
                </a:cxn>
              </a:cxnLst>
              <a:rect l="0" t="0" r="r" b="b"/>
              <a:pathLst>
                <a:path w="18" h="29">
                  <a:moveTo>
                    <a:pt x="2" y="0"/>
                  </a:moveTo>
                  <a:cubicBezTo>
                    <a:pt x="0" y="12"/>
                    <a:pt x="8" y="23"/>
                    <a:pt x="17" y="29"/>
                  </a:cubicBezTo>
                  <a:cubicBezTo>
                    <a:pt x="18" y="20"/>
                    <a:pt x="18" y="20"/>
                    <a:pt x="18" y="20"/>
                  </a:cubicBezTo>
                  <a:cubicBezTo>
                    <a:pt x="17" y="12"/>
                    <a:pt x="9" y="4"/>
                    <a:pt x="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23" name="Freeform 47">
              <a:extLst>
                <a:ext uri="{FF2B5EF4-FFF2-40B4-BE49-F238E27FC236}">
                  <a16:creationId xmlns:a16="http://schemas.microsoft.com/office/drawing/2014/main" id="{85D5ED3B-6B44-4242-8789-CFAE1432934F}"/>
                </a:ext>
              </a:extLst>
            </p:cNvPr>
            <p:cNvSpPr>
              <a:spLocks/>
            </p:cNvSpPr>
            <p:nvPr userDrawn="1"/>
          </p:nvSpPr>
          <p:spPr bwMode="auto">
            <a:xfrm>
              <a:off x="3659" y="1689"/>
              <a:ext cx="14" cy="21"/>
            </a:xfrm>
            <a:custGeom>
              <a:avLst/>
              <a:gdLst>
                <a:gd name="T0" fmla="*/ 4 w 21"/>
                <a:gd name="T1" fmla="*/ 0 h 30"/>
                <a:gd name="T2" fmla="*/ 1 w 21"/>
                <a:gd name="T3" fmla="*/ 11 h 30"/>
                <a:gd name="T4" fmla="*/ 16 w 21"/>
                <a:gd name="T5" fmla="*/ 30 h 30"/>
                <a:gd name="T6" fmla="*/ 4 w 21"/>
                <a:gd name="T7" fmla="*/ 0 h 30"/>
              </a:gdLst>
              <a:ahLst/>
              <a:cxnLst>
                <a:cxn ang="0">
                  <a:pos x="T0" y="T1"/>
                </a:cxn>
                <a:cxn ang="0">
                  <a:pos x="T2" y="T3"/>
                </a:cxn>
                <a:cxn ang="0">
                  <a:pos x="T4" y="T5"/>
                </a:cxn>
                <a:cxn ang="0">
                  <a:pos x="T6" y="T7"/>
                </a:cxn>
              </a:cxnLst>
              <a:rect l="0" t="0" r="r" b="b"/>
              <a:pathLst>
                <a:path w="21" h="30">
                  <a:moveTo>
                    <a:pt x="4" y="0"/>
                  </a:moveTo>
                  <a:cubicBezTo>
                    <a:pt x="3" y="3"/>
                    <a:pt x="0" y="8"/>
                    <a:pt x="1" y="11"/>
                  </a:cubicBezTo>
                  <a:cubicBezTo>
                    <a:pt x="2" y="18"/>
                    <a:pt x="12" y="20"/>
                    <a:pt x="16" y="30"/>
                  </a:cubicBezTo>
                  <a:cubicBezTo>
                    <a:pt x="21" y="21"/>
                    <a:pt x="14" y="3"/>
                    <a:pt x="4"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24" name="Freeform 48">
              <a:extLst>
                <a:ext uri="{FF2B5EF4-FFF2-40B4-BE49-F238E27FC236}">
                  <a16:creationId xmlns:a16="http://schemas.microsoft.com/office/drawing/2014/main" id="{44123FC8-6160-45EE-9F87-6181F127D526}"/>
                </a:ext>
              </a:extLst>
            </p:cNvPr>
            <p:cNvSpPr>
              <a:spLocks/>
            </p:cNvSpPr>
            <p:nvPr userDrawn="1"/>
          </p:nvSpPr>
          <p:spPr bwMode="auto">
            <a:xfrm>
              <a:off x="3649" y="1702"/>
              <a:ext cx="15" cy="24"/>
            </a:xfrm>
            <a:custGeom>
              <a:avLst/>
              <a:gdLst>
                <a:gd name="T0" fmla="*/ 12 w 22"/>
                <a:gd name="T1" fmla="*/ 0 h 35"/>
                <a:gd name="T2" fmla="*/ 7 w 22"/>
                <a:gd name="T3" fmla="*/ 8 h 35"/>
                <a:gd name="T4" fmla="*/ 13 w 22"/>
                <a:gd name="T5" fmla="*/ 35 h 35"/>
                <a:gd name="T6" fmla="*/ 19 w 22"/>
                <a:gd name="T7" fmla="*/ 11 h 35"/>
                <a:gd name="T8" fmla="*/ 12 w 22"/>
                <a:gd name="T9" fmla="*/ 0 h 35"/>
              </a:gdLst>
              <a:ahLst/>
              <a:cxnLst>
                <a:cxn ang="0">
                  <a:pos x="T0" y="T1"/>
                </a:cxn>
                <a:cxn ang="0">
                  <a:pos x="T2" y="T3"/>
                </a:cxn>
                <a:cxn ang="0">
                  <a:pos x="T4" y="T5"/>
                </a:cxn>
                <a:cxn ang="0">
                  <a:pos x="T6" y="T7"/>
                </a:cxn>
                <a:cxn ang="0">
                  <a:pos x="T8" y="T9"/>
                </a:cxn>
              </a:cxnLst>
              <a:rect l="0" t="0" r="r" b="b"/>
              <a:pathLst>
                <a:path w="22" h="35">
                  <a:moveTo>
                    <a:pt x="12" y="0"/>
                  </a:moveTo>
                  <a:cubicBezTo>
                    <a:pt x="7" y="8"/>
                    <a:pt x="7" y="8"/>
                    <a:pt x="7" y="8"/>
                  </a:cubicBezTo>
                  <a:cubicBezTo>
                    <a:pt x="0" y="19"/>
                    <a:pt x="13" y="28"/>
                    <a:pt x="13" y="35"/>
                  </a:cubicBezTo>
                  <a:cubicBezTo>
                    <a:pt x="17" y="31"/>
                    <a:pt x="22" y="19"/>
                    <a:pt x="19" y="11"/>
                  </a:cubicBezTo>
                  <a:cubicBezTo>
                    <a:pt x="18" y="7"/>
                    <a:pt x="16" y="3"/>
                    <a:pt x="1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25" name="Freeform 49">
              <a:extLst>
                <a:ext uri="{FF2B5EF4-FFF2-40B4-BE49-F238E27FC236}">
                  <a16:creationId xmlns:a16="http://schemas.microsoft.com/office/drawing/2014/main" id="{8E63F81C-B7AD-447D-82E2-F6A801B1ABFF}"/>
                </a:ext>
              </a:extLst>
            </p:cNvPr>
            <p:cNvSpPr>
              <a:spLocks/>
            </p:cNvSpPr>
            <p:nvPr userDrawn="1"/>
          </p:nvSpPr>
          <p:spPr bwMode="auto">
            <a:xfrm>
              <a:off x="3622" y="1701"/>
              <a:ext cx="27" cy="11"/>
            </a:xfrm>
            <a:custGeom>
              <a:avLst/>
              <a:gdLst>
                <a:gd name="T0" fmla="*/ 23 w 39"/>
                <a:gd name="T1" fmla="*/ 3 h 16"/>
                <a:gd name="T2" fmla="*/ 0 w 39"/>
                <a:gd name="T3" fmla="*/ 12 h 16"/>
                <a:gd name="T4" fmla="*/ 21 w 39"/>
                <a:gd name="T5" fmla="*/ 16 h 16"/>
                <a:gd name="T6" fmla="*/ 39 w 39"/>
                <a:gd name="T7" fmla="*/ 0 h 16"/>
                <a:gd name="T8" fmla="*/ 23 w 39"/>
                <a:gd name="T9" fmla="*/ 3 h 16"/>
              </a:gdLst>
              <a:ahLst/>
              <a:cxnLst>
                <a:cxn ang="0">
                  <a:pos x="T0" y="T1"/>
                </a:cxn>
                <a:cxn ang="0">
                  <a:pos x="T2" y="T3"/>
                </a:cxn>
                <a:cxn ang="0">
                  <a:pos x="T4" y="T5"/>
                </a:cxn>
                <a:cxn ang="0">
                  <a:pos x="T6" y="T7"/>
                </a:cxn>
                <a:cxn ang="0">
                  <a:pos x="T8" y="T9"/>
                </a:cxn>
              </a:cxnLst>
              <a:rect l="0" t="0" r="r" b="b"/>
              <a:pathLst>
                <a:path w="39" h="16">
                  <a:moveTo>
                    <a:pt x="23" y="3"/>
                  </a:moveTo>
                  <a:cubicBezTo>
                    <a:pt x="18" y="5"/>
                    <a:pt x="6" y="13"/>
                    <a:pt x="0" y="12"/>
                  </a:cubicBezTo>
                  <a:cubicBezTo>
                    <a:pt x="3" y="16"/>
                    <a:pt x="16" y="15"/>
                    <a:pt x="21" y="16"/>
                  </a:cubicBezTo>
                  <a:cubicBezTo>
                    <a:pt x="29" y="16"/>
                    <a:pt x="35" y="7"/>
                    <a:pt x="39" y="0"/>
                  </a:cubicBezTo>
                  <a:lnTo>
                    <a:pt x="23"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26" name="Freeform 50">
              <a:extLst>
                <a:ext uri="{FF2B5EF4-FFF2-40B4-BE49-F238E27FC236}">
                  <a16:creationId xmlns:a16="http://schemas.microsoft.com/office/drawing/2014/main" id="{1B215EF7-12A0-4E3D-B169-EC7F61B8CCA0}"/>
                </a:ext>
              </a:extLst>
            </p:cNvPr>
            <p:cNvSpPr>
              <a:spLocks/>
            </p:cNvSpPr>
            <p:nvPr userDrawn="1"/>
          </p:nvSpPr>
          <p:spPr bwMode="auto">
            <a:xfrm>
              <a:off x="3634" y="1717"/>
              <a:ext cx="16" cy="23"/>
            </a:xfrm>
            <a:custGeom>
              <a:avLst/>
              <a:gdLst>
                <a:gd name="T0" fmla="*/ 19 w 23"/>
                <a:gd name="T1" fmla="*/ 0 h 34"/>
                <a:gd name="T2" fmla="*/ 0 w 23"/>
                <a:gd name="T3" fmla="*/ 34 h 34"/>
                <a:gd name="T4" fmla="*/ 19 w 23"/>
                <a:gd name="T5" fmla="*/ 21 h 34"/>
                <a:gd name="T6" fmla="*/ 19 w 23"/>
                <a:gd name="T7" fmla="*/ 0 h 34"/>
              </a:gdLst>
              <a:ahLst/>
              <a:cxnLst>
                <a:cxn ang="0">
                  <a:pos x="T0" y="T1"/>
                </a:cxn>
                <a:cxn ang="0">
                  <a:pos x="T2" y="T3"/>
                </a:cxn>
                <a:cxn ang="0">
                  <a:pos x="T4" y="T5"/>
                </a:cxn>
                <a:cxn ang="0">
                  <a:pos x="T6" y="T7"/>
                </a:cxn>
              </a:cxnLst>
              <a:rect l="0" t="0" r="r" b="b"/>
              <a:pathLst>
                <a:path w="23" h="34">
                  <a:moveTo>
                    <a:pt x="19" y="0"/>
                  </a:moveTo>
                  <a:cubicBezTo>
                    <a:pt x="3" y="4"/>
                    <a:pt x="13" y="23"/>
                    <a:pt x="0" y="34"/>
                  </a:cubicBezTo>
                  <a:cubicBezTo>
                    <a:pt x="9" y="32"/>
                    <a:pt x="13" y="32"/>
                    <a:pt x="19" y="21"/>
                  </a:cubicBezTo>
                  <a:cubicBezTo>
                    <a:pt x="22" y="15"/>
                    <a:pt x="23" y="5"/>
                    <a:pt x="1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27" name="Freeform 51">
              <a:extLst>
                <a:ext uri="{FF2B5EF4-FFF2-40B4-BE49-F238E27FC236}">
                  <a16:creationId xmlns:a16="http://schemas.microsoft.com/office/drawing/2014/main" id="{1AB5A98F-EEF6-4431-A296-5210F55AF861}"/>
                </a:ext>
              </a:extLst>
            </p:cNvPr>
            <p:cNvSpPr>
              <a:spLocks/>
            </p:cNvSpPr>
            <p:nvPr userDrawn="1"/>
          </p:nvSpPr>
          <p:spPr bwMode="auto">
            <a:xfrm>
              <a:off x="3559" y="1682"/>
              <a:ext cx="18" cy="26"/>
            </a:xfrm>
            <a:custGeom>
              <a:avLst/>
              <a:gdLst>
                <a:gd name="T0" fmla="*/ 3 w 26"/>
                <a:gd name="T1" fmla="*/ 16 h 39"/>
                <a:gd name="T2" fmla="*/ 9 w 26"/>
                <a:gd name="T3" fmla="*/ 39 h 39"/>
                <a:gd name="T4" fmla="*/ 17 w 26"/>
                <a:gd name="T5" fmla="*/ 0 h 39"/>
                <a:gd name="T6" fmla="*/ 3 w 26"/>
                <a:gd name="T7" fmla="*/ 16 h 39"/>
              </a:gdLst>
              <a:ahLst/>
              <a:cxnLst>
                <a:cxn ang="0">
                  <a:pos x="T0" y="T1"/>
                </a:cxn>
                <a:cxn ang="0">
                  <a:pos x="T2" y="T3"/>
                </a:cxn>
                <a:cxn ang="0">
                  <a:pos x="T4" y="T5"/>
                </a:cxn>
                <a:cxn ang="0">
                  <a:pos x="T6" y="T7"/>
                </a:cxn>
              </a:cxnLst>
              <a:rect l="0" t="0" r="r" b="b"/>
              <a:pathLst>
                <a:path w="26" h="39">
                  <a:moveTo>
                    <a:pt x="3" y="16"/>
                  </a:moveTo>
                  <a:cubicBezTo>
                    <a:pt x="0" y="28"/>
                    <a:pt x="3" y="31"/>
                    <a:pt x="9" y="39"/>
                  </a:cubicBezTo>
                  <a:cubicBezTo>
                    <a:pt x="6" y="21"/>
                    <a:pt x="26" y="14"/>
                    <a:pt x="17" y="0"/>
                  </a:cubicBezTo>
                  <a:cubicBezTo>
                    <a:pt x="10" y="2"/>
                    <a:pt x="5" y="10"/>
                    <a:pt x="3" y="1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28" name="Freeform 52">
              <a:extLst>
                <a:ext uri="{FF2B5EF4-FFF2-40B4-BE49-F238E27FC236}">
                  <a16:creationId xmlns:a16="http://schemas.microsoft.com/office/drawing/2014/main" id="{AE991A24-3E0D-4D0F-B18B-E90EACF85DD6}"/>
                </a:ext>
              </a:extLst>
            </p:cNvPr>
            <p:cNvSpPr>
              <a:spLocks/>
            </p:cNvSpPr>
            <p:nvPr userDrawn="1"/>
          </p:nvSpPr>
          <p:spPr bwMode="auto">
            <a:xfrm>
              <a:off x="3608" y="1714"/>
              <a:ext cx="27" cy="14"/>
            </a:xfrm>
            <a:custGeom>
              <a:avLst/>
              <a:gdLst>
                <a:gd name="T0" fmla="*/ 0 w 40"/>
                <a:gd name="T1" fmla="*/ 17 h 21"/>
                <a:gd name="T2" fmla="*/ 23 w 40"/>
                <a:gd name="T3" fmla="*/ 17 h 21"/>
                <a:gd name="T4" fmla="*/ 40 w 40"/>
                <a:gd name="T5" fmla="*/ 7 h 21"/>
                <a:gd name="T6" fmla="*/ 0 w 40"/>
                <a:gd name="T7" fmla="*/ 17 h 21"/>
              </a:gdLst>
              <a:ahLst/>
              <a:cxnLst>
                <a:cxn ang="0">
                  <a:pos x="T0" y="T1"/>
                </a:cxn>
                <a:cxn ang="0">
                  <a:pos x="T2" y="T3"/>
                </a:cxn>
                <a:cxn ang="0">
                  <a:pos x="T4" y="T5"/>
                </a:cxn>
                <a:cxn ang="0">
                  <a:pos x="T6" y="T7"/>
                </a:cxn>
              </a:cxnLst>
              <a:rect l="0" t="0" r="r" b="b"/>
              <a:pathLst>
                <a:path w="40" h="21">
                  <a:moveTo>
                    <a:pt x="0" y="17"/>
                  </a:moveTo>
                  <a:cubicBezTo>
                    <a:pt x="0" y="21"/>
                    <a:pt x="16" y="20"/>
                    <a:pt x="23" y="17"/>
                  </a:cubicBezTo>
                  <a:cubicBezTo>
                    <a:pt x="27" y="16"/>
                    <a:pt x="39" y="11"/>
                    <a:pt x="40" y="7"/>
                  </a:cubicBezTo>
                  <a:cubicBezTo>
                    <a:pt x="12" y="0"/>
                    <a:pt x="22" y="11"/>
                    <a:pt x="0" y="1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29" name="Freeform 53">
              <a:extLst>
                <a:ext uri="{FF2B5EF4-FFF2-40B4-BE49-F238E27FC236}">
                  <a16:creationId xmlns:a16="http://schemas.microsoft.com/office/drawing/2014/main" id="{917F8D29-F091-40D7-83CB-7973CF99E4A3}"/>
                </a:ext>
              </a:extLst>
            </p:cNvPr>
            <p:cNvSpPr>
              <a:spLocks/>
            </p:cNvSpPr>
            <p:nvPr userDrawn="1"/>
          </p:nvSpPr>
          <p:spPr bwMode="auto">
            <a:xfrm>
              <a:off x="3631" y="1685"/>
              <a:ext cx="25" cy="15"/>
            </a:xfrm>
            <a:custGeom>
              <a:avLst/>
              <a:gdLst>
                <a:gd name="T0" fmla="*/ 0 w 37"/>
                <a:gd name="T1" fmla="*/ 18 h 22"/>
                <a:gd name="T2" fmla="*/ 23 w 37"/>
                <a:gd name="T3" fmla="*/ 14 h 22"/>
                <a:gd name="T4" fmla="*/ 37 w 37"/>
                <a:gd name="T5" fmla="*/ 1 h 22"/>
                <a:gd name="T6" fmla="*/ 0 w 37"/>
                <a:gd name="T7" fmla="*/ 18 h 22"/>
              </a:gdLst>
              <a:ahLst/>
              <a:cxnLst>
                <a:cxn ang="0">
                  <a:pos x="T0" y="T1"/>
                </a:cxn>
                <a:cxn ang="0">
                  <a:pos x="T2" y="T3"/>
                </a:cxn>
                <a:cxn ang="0">
                  <a:pos x="T4" y="T5"/>
                </a:cxn>
                <a:cxn ang="0">
                  <a:pos x="T6" y="T7"/>
                </a:cxn>
              </a:cxnLst>
              <a:rect l="0" t="0" r="r" b="b"/>
              <a:pathLst>
                <a:path w="37" h="22">
                  <a:moveTo>
                    <a:pt x="0" y="18"/>
                  </a:moveTo>
                  <a:cubicBezTo>
                    <a:pt x="1" y="22"/>
                    <a:pt x="16" y="18"/>
                    <a:pt x="23" y="14"/>
                  </a:cubicBezTo>
                  <a:cubicBezTo>
                    <a:pt x="26" y="12"/>
                    <a:pt x="37" y="6"/>
                    <a:pt x="37" y="1"/>
                  </a:cubicBezTo>
                  <a:cubicBezTo>
                    <a:pt x="9" y="0"/>
                    <a:pt x="20" y="8"/>
                    <a:pt x="0" y="1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30" name="Freeform 54">
              <a:extLst>
                <a:ext uri="{FF2B5EF4-FFF2-40B4-BE49-F238E27FC236}">
                  <a16:creationId xmlns:a16="http://schemas.microsoft.com/office/drawing/2014/main" id="{8B994471-93F7-4139-8030-677E01D4D22C}"/>
                </a:ext>
              </a:extLst>
            </p:cNvPr>
            <p:cNvSpPr>
              <a:spLocks/>
            </p:cNvSpPr>
            <p:nvPr userDrawn="1"/>
          </p:nvSpPr>
          <p:spPr bwMode="auto">
            <a:xfrm>
              <a:off x="3542" y="1671"/>
              <a:ext cx="26" cy="18"/>
            </a:xfrm>
            <a:custGeom>
              <a:avLst/>
              <a:gdLst>
                <a:gd name="T0" fmla="*/ 37 w 37"/>
                <a:gd name="T1" fmla="*/ 2 h 27"/>
                <a:gd name="T2" fmla="*/ 19 w 37"/>
                <a:gd name="T3" fmla="*/ 8 h 27"/>
                <a:gd name="T4" fmla="*/ 3 w 37"/>
                <a:gd name="T5" fmla="*/ 25 h 27"/>
                <a:gd name="T6" fmla="*/ 37 w 37"/>
                <a:gd name="T7" fmla="*/ 2 h 27"/>
              </a:gdLst>
              <a:ahLst/>
              <a:cxnLst>
                <a:cxn ang="0">
                  <a:pos x="T0" y="T1"/>
                </a:cxn>
                <a:cxn ang="0">
                  <a:pos x="T2" y="T3"/>
                </a:cxn>
                <a:cxn ang="0">
                  <a:pos x="T4" y="T5"/>
                </a:cxn>
                <a:cxn ang="0">
                  <a:pos x="T6" y="T7"/>
                </a:cxn>
              </a:cxnLst>
              <a:rect l="0" t="0" r="r" b="b"/>
              <a:pathLst>
                <a:path w="37" h="27">
                  <a:moveTo>
                    <a:pt x="37" y="2"/>
                  </a:moveTo>
                  <a:cubicBezTo>
                    <a:pt x="33" y="0"/>
                    <a:pt x="21" y="6"/>
                    <a:pt x="19" y="8"/>
                  </a:cubicBezTo>
                  <a:cubicBezTo>
                    <a:pt x="11" y="11"/>
                    <a:pt x="0" y="22"/>
                    <a:pt x="3" y="25"/>
                  </a:cubicBezTo>
                  <a:cubicBezTo>
                    <a:pt x="22" y="13"/>
                    <a:pt x="23" y="27"/>
                    <a:pt x="37"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31" name="Freeform 55">
              <a:extLst>
                <a:ext uri="{FF2B5EF4-FFF2-40B4-BE49-F238E27FC236}">
                  <a16:creationId xmlns:a16="http://schemas.microsoft.com/office/drawing/2014/main" id="{05E330A0-5581-4F4F-A039-823CBB4C2500}"/>
                </a:ext>
              </a:extLst>
            </p:cNvPr>
            <p:cNvSpPr>
              <a:spLocks/>
            </p:cNvSpPr>
            <p:nvPr userDrawn="1"/>
          </p:nvSpPr>
          <p:spPr bwMode="auto">
            <a:xfrm>
              <a:off x="3594" y="1635"/>
              <a:ext cx="22" cy="11"/>
            </a:xfrm>
            <a:custGeom>
              <a:avLst/>
              <a:gdLst>
                <a:gd name="T0" fmla="*/ 0 w 32"/>
                <a:gd name="T1" fmla="*/ 5 h 15"/>
                <a:gd name="T2" fmla="*/ 20 w 32"/>
                <a:gd name="T3" fmla="*/ 15 h 15"/>
                <a:gd name="T4" fmla="*/ 32 w 32"/>
                <a:gd name="T5" fmla="*/ 10 h 15"/>
                <a:gd name="T6" fmla="*/ 0 w 32"/>
                <a:gd name="T7" fmla="*/ 5 h 15"/>
              </a:gdLst>
              <a:ahLst/>
              <a:cxnLst>
                <a:cxn ang="0">
                  <a:pos x="T0" y="T1"/>
                </a:cxn>
                <a:cxn ang="0">
                  <a:pos x="T2" y="T3"/>
                </a:cxn>
                <a:cxn ang="0">
                  <a:pos x="T4" y="T5"/>
                </a:cxn>
                <a:cxn ang="0">
                  <a:pos x="T6" y="T7"/>
                </a:cxn>
              </a:cxnLst>
              <a:rect l="0" t="0" r="r" b="b"/>
              <a:pathLst>
                <a:path w="32" h="15">
                  <a:moveTo>
                    <a:pt x="0" y="5"/>
                  </a:moveTo>
                  <a:cubicBezTo>
                    <a:pt x="9" y="8"/>
                    <a:pt x="14" y="14"/>
                    <a:pt x="20" y="15"/>
                  </a:cubicBezTo>
                  <a:cubicBezTo>
                    <a:pt x="28" y="15"/>
                    <a:pt x="30" y="13"/>
                    <a:pt x="32" y="10"/>
                  </a:cubicBezTo>
                  <a:cubicBezTo>
                    <a:pt x="29" y="0"/>
                    <a:pt x="9" y="1"/>
                    <a:pt x="0" y="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32" name="Freeform 56">
              <a:extLst>
                <a:ext uri="{FF2B5EF4-FFF2-40B4-BE49-F238E27FC236}">
                  <a16:creationId xmlns:a16="http://schemas.microsoft.com/office/drawing/2014/main" id="{E73C40F5-7283-4E3D-A087-181455AA5936}"/>
                </a:ext>
              </a:extLst>
            </p:cNvPr>
            <p:cNvSpPr>
              <a:spLocks/>
            </p:cNvSpPr>
            <p:nvPr userDrawn="1"/>
          </p:nvSpPr>
          <p:spPr bwMode="auto">
            <a:xfrm>
              <a:off x="3614" y="1646"/>
              <a:ext cx="13" cy="22"/>
            </a:xfrm>
            <a:custGeom>
              <a:avLst/>
              <a:gdLst>
                <a:gd name="T0" fmla="*/ 14 w 18"/>
                <a:gd name="T1" fmla="*/ 32 h 32"/>
                <a:gd name="T2" fmla="*/ 16 w 18"/>
                <a:gd name="T3" fmla="*/ 10 h 32"/>
                <a:gd name="T4" fmla="*/ 8 w 18"/>
                <a:gd name="T5" fmla="*/ 0 h 32"/>
                <a:gd name="T6" fmla="*/ 14 w 18"/>
                <a:gd name="T7" fmla="*/ 32 h 32"/>
              </a:gdLst>
              <a:ahLst/>
              <a:cxnLst>
                <a:cxn ang="0">
                  <a:pos x="T0" y="T1"/>
                </a:cxn>
                <a:cxn ang="0">
                  <a:pos x="T2" y="T3"/>
                </a:cxn>
                <a:cxn ang="0">
                  <a:pos x="T4" y="T5"/>
                </a:cxn>
                <a:cxn ang="0">
                  <a:pos x="T6" y="T7"/>
                </a:cxn>
              </a:cxnLst>
              <a:rect l="0" t="0" r="r" b="b"/>
              <a:pathLst>
                <a:path w="18" h="32">
                  <a:moveTo>
                    <a:pt x="14" y="32"/>
                  </a:moveTo>
                  <a:cubicBezTo>
                    <a:pt x="14" y="22"/>
                    <a:pt x="18" y="16"/>
                    <a:pt x="16" y="10"/>
                  </a:cubicBezTo>
                  <a:cubicBezTo>
                    <a:pt x="14" y="2"/>
                    <a:pt x="11" y="1"/>
                    <a:pt x="8" y="0"/>
                  </a:cubicBezTo>
                  <a:cubicBezTo>
                    <a:pt x="0" y="6"/>
                    <a:pt x="7" y="24"/>
                    <a:pt x="14" y="3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33" name="Freeform 57">
              <a:extLst>
                <a:ext uri="{FF2B5EF4-FFF2-40B4-BE49-F238E27FC236}">
                  <a16:creationId xmlns:a16="http://schemas.microsoft.com/office/drawing/2014/main" id="{64EEF324-5B97-42E0-8919-10228AFBF006}"/>
                </a:ext>
              </a:extLst>
            </p:cNvPr>
            <p:cNvSpPr>
              <a:spLocks/>
            </p:cNvSpPr>
            <p:nvPr userDrawn="1"/>
          </p:nvSpPr>
          <p:spPr bwMode="auto">
            <a:xfrm>
              <a:off x="3574" y="1643"/>
              <a:ext cx="26" cy="14"/>
            </a:xfrm>
            <a:custGeom>
              <a:avLst/>
              <a:gdLst>
                <a:gd name="T0" fmla="*/ 27 w 38"/>
                <a:gd name="T1" fmla="*/ 2 h 20"/>
                <a:gd name="T2" fmla="*/ 0 w 38"/>
                <a:gd name="T3" fmla="*/ 9 h 20"/>
                <a:gd name="T4" fmla="*/ 30 w 38"/>
                <a:gd name="T5" fmla="*/ 15 h 20"/>
                <a:gd name="T6" fmla="*/ 38 w 38"/>
                <a:gd name="T7" fmla="*/ 11 h 20"/>
                <a:gd name="T8" fmla="*/ 27 w 38"/>
                <a:gd name="T9" fmla="*/ 2 h 20"/>
              </a:gdLst>
              <a:ahLst/>
              <a:cxnLst>
                <a:cxn ang="0">
                  <a:pos x="T0" y="T1"/>
                </a:cxn>
                <a:cxn ang="0">
                  <a:pos x="T2" y="T3"/>
                </a:cxn>
                <a:cxn ang="0">
                  <a:pos x="T4" y="T5"/>
                </a:cxn>
                <a:cxn ang="0">
                  <a:pos x="T6" y="T7"/>
                </a:cxn>
                <a:cxn ang="0">
                  <a:pos x="T8" y="T9"/>
                </a:cxn>
              </a:cxnLst>
              <a:rect l="0" t="0" r="r" b="b"/>
              <a:pathLst>
                <a:path w="38" h="20">
                  <a:moveTo>
                    <a:pt x="27" y="2"/>
                  </a:moveTo>
                  <a:cubicBezTo>
                    <a:pt x="19" y="0"/>
                    <a:pt x="5" y="5"/>
                    <a:pt x="0" y="9"/>
                  </a:cubicBezTo>
                  <a:cubicBezTo>
                    <a:pt x="11" y="8"/>
                    <a:pt x="17" y="20"/>
                    <a:pt x="30" y="15"/>
                  </a:cubicBezTo>
                  <a:cubicBezTo>
                    <a:pt x="38" y="11"/>
                    <a:pt x="38" y="11"/>
                    <a:pt x="38" y="11"/>
                  </a:cubicBezTo>
                  <a:cubicBezTo>
                    <a:pt x="35" y="6"/>
                    <a:pt x="31" y="4"/>
                    <a:pt x="27"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34" name="Freeform 58">
              <a:extLst>
                <a:ext uri="{FF2B5EF4-FFF2-40B4-BE49-F238E27FC236}">
                  <a16:creationId xmlns:a16="http://schemas.microsoft.com/office/drawing/2014/main" id="{F2CA6A11-D1E3-4E3C-8A26-2E66CE9229A2}"/>
                </a:ext>
              </a:extLst>
            </p:cNvPr>
            <p:cNvSpPr>
              <a:spLocks/>
            </p:cNvSpPr>
            <p:nvPr userDrawn="1"/>
          </p:nvSpPr>
          <p:spPr bwMode="auto">
            <a:xfrm>
              <a:off x="3602" y="1651"/>
              <a:ext cx="14" cy="25"/>
            </a:xfrm>
            <a:custGeom>
              <a:avLst/>
              <a:gdLst>
                <a:gd name="T0" fmla="*/ 2 w 20"/>
                <a:gd name="T1" fmla="*/ 11 h 37"/>
                <a:gd name="T2" fmla="*/ 10 w 20"/>
                <a:gd name="T3" fmla="*/ 37 h 37"/>
                <a:gd name="T4" fmla="*/ 14 w 20"/>
                <a:gd name="T5" fmla="*/ 8 h 37"/>
                <a:gd name="T6" fmla="*/ 10 w 20"/>
                <a:gd name="T7" fmla="*/ 0 h 37"/>
                <a:gd name="T8" fmla="*/ 2 w 20"/>
                <a:gd name="T9" fmla="*/ 11 h 37"/>
              </a:gdLst>
              <a:ahLst/>
              <a:cxnLst>
                <a:cxn ang="0">
                  <a:pos x="T0" y="T1"/>
                </a:cxn>
                <a:cxn ang="0">
                  <a:pos x="T2" y="T3"/>
                </a:cxn>
                <a:cxn ang="0">
                  <a:pos x="T4" y="T5"/>
                </a:cxn>
                <a:cxn ang="0">
                  <a:pos x="T6" y="T7"/>
                </a:cxn>
                <a:cxn ang="0">
                  <a:pos x="T8" y="T9"/>
                </a:cxn>
              </a:cxnLst>
              <a:rect l="0" t="0" r="r" b="b"/>
              <a:pathLst>
                <a:path w="20" h="37">
                  <a:moveTo>
                    <a:pt x="2" y="11"/>
                  </a:moveTo>
                  <a:cubicBezTo>
                    <a:pt x="0" y="19"/>
                    <a:pt x="6" y="33"/>
                    <a:pt x="10" y="37"/>
                  </a:cubicBezTo>
                  <a:cubicBezTo>
                    <a:pt x="9" y="27"/>
                    <a:pt x="20" y="20"/>
                    <a:pt x="14" y="8"/>
                  </a:cubicBezTo>
                  <a:cubicBezTo>
                    <a:pt x="10" y="0"/>
                    <a:pt x="10" y="0"/>
                    <a:pt x="10" y="0"/>
                  </a:cubicBezTo>
                  <a:cubicBezTo>
                    <a:pt x="6" y="3"/>
                    <a:pt x="3" y="6"/>
                    <a:pt x="2" y="1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35" name="Freeform 59">
              <a:extLst>
                <a:ext uri="{FF2B5EF4-FFF2-40B4-BE49-F238E27FC236}">
                  <a16:creationId xmlns:a16="http://schemas.microsoft.com/office/drawing/2014/main" id="{478F9720-5495-467D-974F-AB6027FFB180}"/>
                </a:ext>
              </a:extLst>
            </p:cNvPr>
            <p:cNvSpPr>
              <a:spLocks/>
            </p:cNvSpPr>
            <p:nvPr userDrawn="1"/>
          </p:nvSpPr>
          <p:spPr bwMode="auto">
            <a:xfrm>
              <a:off x="3610" y="1731"/>
              <a:ext cx="21" cy="14"/>
            </a:xfrm>
            <a:custGeom>
              <a:avLst/>
              <a:gdLst>
                <a:gd name="T0" fmla="*/ 32 w 32"/>
                <a:gd name="T1" fmla="*/ 0 h 21"/>
                <a:gd name="T2" fmla="*/ 23 w 32"/>
                <a:gd name="T3" fmla="*/ 0 h 21"/>
                <a:gd name="T4" fmla="*/ 0 w 32"/>
                <a:gd name="T5" fmla="*/ 20 h 21"/>
                <a:gd name="T6" fmla="*/ 27 w 32"/>
                <a:gd name="T7" fmla="*/ 12 h 21"/>
                <a:gd name="T8" fmla="*/ 32 w 32"/>
                <a:gd name="T9" fmla="*/ 0 h 21"/>
              </a:gdLst>
              <a:ahLst/>
              <a:cxnLst>
                <a:cxn ang="0">
                  <a:pos x="T0" y="T1"/>
                </a:cxn>
                <a:cxn ang="0">
                  <a:pos x="T2" y="T3"/>
                </a:cxn>
                <a:cxn ang="0">
                  <a:pos x="T4" y="T5"/>
                </a:cxn>
                <a:cxn ang="0">
                  <a:pos x="T6" y="T7"/>
                </a:cxn>
                <a:cxn ang="0">
                  <a:pos x="T8" y="T9"/>
                </a:cxn>
              </a:cxnLst>
              <a:rect l="0" t="0" r="r" b="b"/>
              <a:pathLst>
                <a:path w="32" h="21">
                  <a:moveTo>
                    <a:pt x="32" y="0"/>
                  </a:moveTo>
                  <a:cubicBezTo>
                    <a:pt x="23" y="0"/>
                    <a:pt x="23" y="0"/>
                    <a:pt x="23" y="0"/>
                  </a:cubicBezTo>
                  <a:cubicBezTo>
                    <a:pt x="9" y="2"/>
                    <a:pt x="10" y="16"/>
                    <a:pt x="0" y="20"/>
                  </a:cubicBezTo>
                  <a:cubicBezTo>
                    <a:pt x="6" y="21"/>
                    <a:pt x="21" y="19"/>
                    <a:pt x="27" y="12"/>
                  </a:cubicBezTo>
                  <a:cubicBezTo>
                    <a:pt x="30" y="9"/>
                    <a:pt x="31" y="5"/>
                    <a:pt x="3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36" name="Freeform 60">
              <a:extLst>
                <a:ext uri="{FF2B5EF4-FFF2-40B4-BE49-F238E27FC236}">
                  <a16:creationId xmlns:a16="http://schemas.microsoft.com/office/drawing/2014/main" id="{F57D5781-C76E-4D29-8622-D9AEF8EBA2F4}"/>
                </a:ext>
              </a:extLst>
            </p:cNvPr>
            <p:cNvSpPr>
              <a:spLocks/>
            </p:cNvSpPr>
            <p:nvPr userDrawn="1"/>
          </p:nvSpPr>
          <p:spPr bwMode="auto">
            <a:xfrm>
              <a:off x="3559" y="1655"/>
              <a:ext cx="24" cy="14"/>
            </a:xfrm>
            <a:custGeom>
              <a:avLst/>
              <a:gdLst>
                <a:gd name="T0" fmla="*/ 16 w 36"/>
                <a:gd name="T1" fmla="*/ 2 h 20"/>
                <a:gd name="T2" fmla="*/ 0 w 36"/>
                <a:gd name="T3" fmla="*/ 19 h 20"/>
                <a:gd name="T4" fmla="*/ 36 w 36"/>
                <a:gd name="T5" fmla="*/ 4 h 20"/>
                <a:gd name="T6" fmla="*/ 16 w 36"/>
                <a:gd name="T7" fmla="*/ 2 h 20"/>
              </a:gdLst>
              <a:ahLst/>
              <a:cxnLst>
                <a:cxn ang="0">
                  <a:pos x="T0" y="T1"/>
                </a:cxn>
                <a:cxn ang="0">
                  <a:pos x="T2" y="T3"/>
                </a:cxn>
                <a:cxn ang="0">
                  <a:pos x="T4" y="T5"/>
                </a:cxn>
                <a:cxn ang="0">
                  <a:pos x="T6" y="T7"/>
                </a:cxn>
              </a:cxnLst>
              <a:rect l="0" t="0" r="r" b="b"/>
              <a:pathLst>
                <a:path w="36" h="20">
                  <a:moveTo>
                    <a:pt x="16" y="2"/>
                  </a:moveTo>
                  <a:cubicBezTo>
                    <a:pt x="4" y="6"/>
                    <a:pt x="3" y="10"/>
                    <a:pt x="0" y="19"/>
                  </a:cubicBezTo>
                  <a:cubicBezTo>
                    <a:pt x="13" y="7"/>
                    <a:pt x="30" y="20"/>
                    <a:pt x="36" y="4"/>
                  </a:cubicBezTo>
                  <a:cubicBezTo>
                    <a:pt x="31" y="0"/>
                    <a:pt x="21" y="0"/>
                    <a:pt x="16"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38" name="Freeform 61">
              <a:extLst>
                <a:ext uri="{FF2B5EF4-FFF2-40B4-BE49-F238E27FC236}">
                  <a16:creationId xmlns:a16="http://schemas.microsoft.com/office/drawing/2014/main" id="{84BDD055-1F96-4693-89A0-C50330B0441E}"/>
                </a:ext>
              </a:extLst>
            </p:cNvPr>
            <p:cNvSpPr>
              <a:spLocks/>
            </p:cNvSpPr>
            <p:nvPr userDrawn="1"/>
          </p:nvSpPr>
          <p:spPr bwMode="auto">
            <a:xfrm>
              <a:off x="3588" y="1659"/>
              <a:ext cx="15" cy="27"/>
            </a:xfrm>
            <a:custGeom>
              <a:avLst/>
              <a:gdLst>
                <a:gd name="T0" fmla="*/ 1 w 22"/>
                <a:gd name="T1" fmla="*/ 19 h 39"/>
                <a:gd name="T2" fmla="*/ 13 w 22"/>
                <a:gd name="T3" fmla="*/ 39 h 39"/>
                <a:gd name="T4" fmla="*/ 9 w 22"/>
                <a:gd name="T5" fmla="*/ 0 h 39"/>
                <a:gd name="T6" fmla="*/ 1 w 22"/>
                <a:gd name="T7" fmla="*/ 19 h 39"/>
              </a:gdLst>
              <a:ahLst/>
              <a:cxnLst>
                <a:cxn ang="0">
                  <a:pos x="T0" y="T1"/>
                </a:cxn>
                <a:cxn ang="0">
                  <a:pos x="T2" y="T3"/>
                </a:cxn>
                <a:cxn ang="0">
                  <a:pos x="T4" y="T5"/>
                </a:cxn>
                <a:cxn ang="0">
                  <a:pos x="T6" y="T7"/>
                </a:cxn>
              </a:cxnLst>
              <a:rect l="0" t="0" r="r" b="b"/>
              <a:pathLst>
                <a:path w="22" h="39">
                  <a:moveTo>
                    <a:pt x="1" y="19"/>
                  </a:moveTo>
                  <a:cubicBezTo>
                    <a:pt x="2" y="32"/>
                    <a:pt x="5" y="34"/>
                    <a:pt x="13" y="39"/>
                  </a:cubicBezTo>
                  <a:cubicBezTo>
                    <a:pt x="5" y="23"/>
                    <a:pt x="22" y="10"/>
                    <a:pt x="9" y="0"/>
                  </a:cubicBezTo>
                  <a:cubicBezTo>
                    <a:pt x="3" y="4"/>
                    <a:pt x="0" y="13"/>
                    <a:pt x="1" y="1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90" name="Freeform 62">
              <a:extLst>
                <a:ext uri="{FF2B5EF4-FFF2-40B4-BE49-F238E27FC236}">
                  <a16:creationId xmlns:a16="http://schemas.microsoft.com/office/drawing/2014/main" id="{C96029DA-312F-4980-9972-EFCDC3310E5A}"/>
                </a:ext>
              </a:extLst>
            </p:cNvPr>
            <p:cNvSpPr>
              <a:spLocks/>
            </p:cNvSpPr>
            <p:nvPr userDrawn="1"/>
          </p:nvSpPr>
          <p:spPr bwMode="auto">
            <a:xfrm>
              <a:off x="3578" y="1672"/>
              <a:ext cx="9" cy="26"/>
            </a:xfrm>
            <a:custGeom>
              <a:avLst/>
              <a:gdLst>
                <a:gd name="T0" fmla="*/ 1 w 13"/>
                <a:gd name="T1" fmla="*/ 0 h 39"/>
                <a:gd name="T2" fmla="*/ 8 w 13"/>
                <a:gd name="T3" fmla="*/ 39 h 39"/>
                <a:gd name="T4" fmla="*/ 9 w 13"/>
                <a:gd name="T5" fmla="*/ 10 h 39"/>
                <a:gd name="T6" fmla="*/ 1 w 13"/>
                <a:gd name="T7" fmla="*/ 0 h 39"/>
              </a:gdLst>
              <a:ahLst/>
              <a:cxnLst>
                <a:cxn ang="0">
                  <a:pos x="T0" y="T1"/>
                </a:cxn>
                <a:cxn ang="0">
                  <a:pos x="T2" y="T3"/>
                </a:cxn>
                <a:cxn ang="0">
                  <a:pos x="T4" y="T5"/>
                </a:cxn>
                <a:cxn ang="0">
                  <a:pos x="T6" y="T7"/>
                </a:cxn>
              </a:cxnLst>
              <a:rect l="0" t="0" r="r" b="b"/>
              <a:pathLst>
                <a:path w="13" h="39">
                  <a:moveTo>
                    <a:pt x="1" y="0"/>
                  </a:moveTo>
                  <a:cubicBezTo>
                    <a:pt x="0" y="17"/>
                    <a:pt x="0" y="31"/>
                    <a:pt x="8" y="39"/>
                  </a:cubicBezTo>
                  <a:cubicBezTo>
                    <a:pt x="13" y="25"/>
                    <a:pt x="13" y="19"/>
                    <a:pt x="9" y="10"/>
                  </a:cubicBezTo>
                  <a:cubicBezTo>
                    <a:pt x="8" y="6"/>
                    <a:pt x="4" y="0"/>
                    <a:pt x="1"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grpSp>
      <p:sp>
        <p:nvSpPr>
          <p:cNvPr id="6" name="Slide Number Placeholder 5">
            <a:extLst>
              <a:ext uri="{FF2B5EF4-FFF2-40B4-BE49-F238E27FC236}">
                <a16:creationId xmlns:a16="http://schemas.microsoft.com/office/drawing/2014/main" id="{0844EF96-63A5-4D4A-9682-3643FC1F92B4}"/>
              </a:ext>
            </a:extLst>
          </p:cNvPr>
          <p:cNvSpPr>
            <a:spLocks noGrp="1"/>
          </p:cNvSpPr>
          <p:nvPr>
            <p:ph type="sldNum" sz="quarter" idx="12"/>
          </p:nvPr>
        </p:nvSpPr>
        <p:spPr/>
        <p:txBody>
          <a:bodyPr/>
          <a:lstStyle>
            <a:lvl1pPr>
              <a:defRPr>
                <a:solidFill>
                  <a:schemeClr val="bg1"/>
                </a:solidFill>
              </a:defRPr>
            </a:lvl1pPr>
          </a:lstStyle>
          <a:p>
            <a:fld id="{DC22DD25-61AE-413C-B4D2-EF2365C9B2E1}" type="slidenum">
              <a:rPr lang="en-AU" noProof="0" smtClean="0"/>
              <a:pPr/>
              <a:t>‹#›</a:t>
            </a:fld>
            <a:endParaRPr lang="en-AU" noProof="0"/>
          </a:p>
        </p:txBody>
      </p:sp>
      <p:sp>
        <p:nvSpPr>
          <p:cNvPr id="140" name="Subtitle 139">
            <a:extLst>
              <a:ext uri="{FF2B5EF4-FFF2-40B4-BE49-F238E27FC236}">
                <a16:creationId xmlns:a16="http://schemas.microsoft.com/office/drawing/2014/main" id="{1D7D280A-8F97-4666-B32E-23950B31DB3C}"/>
              </a:ext>
            </a:extLst>
          </p:cNvPr>
          <p:cNvSpPr>
            <a:spLocks noGrp="1"/>
          </p:cNvSpPr>
          <p:nvPr>
            <p:ph type="subTitle" idx="1" hasCustomPrompt="1"/>
          </p:nvPr>
        </p:nvSpPr>
        <p:spPr>
          <a:xfrm>
            <a:off x="649967" y="2487775"/>
            <a:ext cx="4772203" cy="2272930"/>
          </a:xfrm>
          <a:custGeom>
            <a:avLst/>
            <a:gdLst>
              <a:gd name="connsiteX0" fmla="*/ 0 w 4780344"/>
              <a:gd name="connsiteY0" fmla="*/ 0 h 3228280"/>
              <a:gd name="connsiteX1" fmla="*/ 4780344 w 4780344"/>
              <a:gd name="connsiteY1" fmla="*/ 0 h 3228280"/>
              <a:gd name="connsiteX2" fmla="*/ 4780344 w 4780344"/>
              <a:gd name="connsiteY2" fmla="*/ 3228280 h 3228280"/>
              <a:gd name="connsiteX3" fmla="*/ 0 w 4780344"/>
              <a:gd name="connsiteY3" fmla="*/ 3228280 h 3228280"/>
            </a:gdLst>
            <a:ahLst/>
            <a:cxnLst>
              <a:cxn ang="0">
                <a:pos x="connsiteX0" y="connsiteY0"/>
              </a:cxn>
              <a:cxn ang="0">
                <a:pos x="connsiteX1" y="connsiteY1"/>
              </a:cxn>
              <a:cxn ang="0">
                <a:pos x="connsiteX2" y="connsiteY2"/>
              </a:cxn>
              <a:cxn ang="0">
                <a:pos x="connsiteX3" y="connsiteY3"/>
              </a:cxn>
            </a:cxnLst>
            <a:rect l="l" t="t" r="r" b="b"/>
            <a:pathLst>
              <a:path w="4780344" h="3228280">
                <a:moveTo>
                  <a:pt x="0" y="0"/>
                </a:moveTo>
                <a:lnTo>
                  <a:pt x="4780344" y="0"/>
                </a:lnTo>
                <a:lnTo>
                  <a:pt x="4780344" y="3228280"/>
                </a:lnTo>
                <a:lnTo>
                  <a:pt x="0" y="3228280"/>
                </a:lnTo>
                <a:close/>
              </a:path>
            </a:pathLst>
          </a:custGeom>
          <a:noFill/>
        </p:spPr>
        <p:txBody>
          <a:bodyPr wrap="square" lIns="90000" tIns="90000" rIns="90000" bIns="90000" anchor="t" anchorCtr="0">
            <a:noAutofit/>
          </a:bodyPr>
          <a:lstStyle>
            <a:lvl1pPr marL="0" indent="0" algn="l">
              <a:spcAft>
                <a:spcPts val="1200"/>
              </a:spcAft>
              <a:buNone/>
              <a:defRPr sz="3800" b="1">
                <a:solidFill>
                  <a:schemeClr val="bg1"/>
                </a:solidFill>
                <a:latin typeface="+mj-lt"/>
              </a:defRPr>
            </a:lvl1pPr>
            <a:lvl2pPr marL="0" indent="0" algn="l">
              <a:spcBef>
                <a:spcPts val="2400"/>
              </a:spcBef>
              <a:buNone/>
              <a:defRPr sz="2000" b="1">
                <a:solidFill>
                  <a:schemeClr val="accent2"/>
                </a:solidFill>
              </a:defRPr>
            </a:lvl2pPr>
            <a:lvl3pPr marL="0" indent="0" algn="l">
              <a:buNone/>
              <a:defRPr sz="1800">
                <a:solidFill>
                  <a:schemeClr val="accent2"/>
                </a:solidFill>
              </a:defRPr>
            </a:lvl3pPr>
            <a:lvl4pPr marL="0" indent="0" algn="l">
              <a:buNone/>
              <a:defRPr sz="1600" b="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solidFill>
                  <a:schemeClr val="accent2"/>
                </a:solidFill>
              </a:defRPr>
            </a:lvl9pPr>
          </a:lstStyle>
          <a:p>
            <a:r>
              <a:rPr lang="en-AU" noProof="0" dirty="0"/>
              <a:t>Click to add title</a:t>
            </a:r>
          </a:p>
          <a:p>
            <a:pPr lvl="1"/>
            <a:r>
              <a:rPr lang="en-AU" noProof="0" dirty="0"/>
              <a:t>Two</a:t>
            </a:r>
          </a:p>
          <a:p>
            <a:pPr lvl="2"/>
            <a:r>
              <a:rPr lang="en-AU" noProof="0" dirty="0"/>
              <a:t>Three</a:t>
            </a:r>
          </a:p>
          <a:p>
            <a:pPr lvl="8"/>
            <a:r>
              <a:rPr lang="en-AU" noProof="0" dirty="0"/>
              <a:t>four</a:t>
            </a:r>
          </a:p>
        </p:txBody>
      </p:sp>
      <p:sp>
        <p:nvSpPr>
          <p:cNvPr id="194" name="Picture Placeholder 193">
            <a:extLst>
              <a:ext uri="{FF2B5EF4-FFF2-40B4-BE49-F238E27FC236}">
                <a16:creationId xmlns:a16="http://schemas.microsoft.com/office/drawing/2014/main" id="{377C17A3-B515-4A5D-8E36-2ADFC9B9D427}"/>
              </a:ext>
            </a:extLst>
          </p:cNvPr>
          <p:cNvSpPr>
            <a:spLocks noGrp="1"/>
          </p:cNvSpPr>
          <p:nvPr>
            <p:ph type="pic" sz="quarter" idx="13"/>
          </p:nvPr>
        </p:nvSpPr>
        <p:spPr>
          <a:xfrm>
            <a:off x="5777323" y="-2"/>
            <a:ext cx="6426679" cy="6879660"/>
          </a:xfrm>
          <a:custGeom>
            <a:avLst/>
            <a:gdLst>
              <a:gd name="connsiteX0" fmla="*/ 1684339 w 4820009"/>
              <a:gd name="connsiteY0" fmla="*/ 0 h 6879660"/>
              <a:gd name="connsiteX1" fmla="*/ 4820009 w 4820009"/>
              <a:gd name="connsiteY1" fmla="*/ 0 h 6879660"/>
              <a:gd name="connsiteX2" fmla="*/ 4820009 w 4820009"/>
              <a:gd name="connsiteY2" fmla="*/ 6879660 h 6879660"/>
              <a:gd name="connsiteX3" fmla="*/ 1684339 w 4820009"/>
              <a:gd name="connsiteY3" fmla="*/ 6879660 h 6879660"/>
              <a:gd name="connsiteX4" fmla="*/ 0 w 4820009"/>
              <a:gd name="connsiteY4" fmla="*/ 6437231 h 6879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0009" h="6879660">
                <a:moveTo>
                  <a:pt x="1684339" y="0"/>
                </a:moveTo>
                <a:lnTo>
                  <a:pt x="4820009" y="0"/>
                </a:lnTo>
                <a:lnTo>
                  <a:pt x="4820009" y="6879660"/>
                </a:lnTo>
                <a:lnTo>
                  <a:pt x="1684339" y="6879660"/>
                </a:lnTo>
                <a:lnTo>
                  <a:pt x="0" y="6437231"/>
                </a:lnTo>
                <a:close/>
              </a:path>
            </a:pathLst>
          </a:custGeom>
          <a:solidFill>
            <a:schemeClr val="bg1">
              <a:lumMod val="85000"/>
            </a:schemeClr>
          </a:solidFill>
        </p:spPr>
        <p:txBody>
          <a:bodyPr wrap="square" lIns="360000" tIns="360000" rIns="360000" bIns="360000">
            <a:noAutofit/>
          </a:bodyPr>
          <a:lstStyle>
            <a:lvl1pPr algn="r">
              <a:defRPr sz="1600">
                <a:solidFill>
                  <a:schemeClr val="tx1">
                    <a:lumMod val="50000"/>
                    <a:lumOff val="50000"/>
                  </a:schemeClr>
                </a:solidFill>
              </a:defRPr>
            </a:lvl1pPr>
          </a:lstStyle>
          <a:p>
            <a:r>
              <a:rPr lang="en-US" noProof="0"/>
              <a:t>Click icon to add picture</a:t>
            </a:r>
            <a:endParaRPr lang="en-AU" noProof="0"/>
          </a:p>
        </p:txBody>
      </p:sp>
      <p:sp>
        <p:nvSpPr>
          <p:cNvPr id="70" name="Text Placeholder 135">
            <a:extLst>
              <a:ext uri="{FF2B5EF4-FFF2-40B4-BE49-F238E27FC236}">
                <a16:creationId xmlns:a16="http://schemas.microsoft.com/office/drawing/2014/main" id="{39EEEB41-070B-4D49-8171-7FAFC7D938AF}"/>
              </a:ext>
            </a:extLst>
          </p:cNvPr>
          <p:cNvSpPr>
            <a:spLocks noGrp="1"/>
          </p:cNvSpPr>
          <p:nvPr>
            <p:ph type="body" sz="quarter" idx="18" hasCustomPrompt="1"/>
          </p:nvPr>
        </p:nvSpPr>
        <p:spPr>
          <a:xfrm>
            <a:off x="757156" y="5338960"/>
            <a:ext cx="288000" cy="10800"/>
          </a:xfrm>
          <a:solidFill>
            <a:schemeClr val="bg1"/>
          </a:solidFill>
        </p:spPr>
        <p:txBody>
          <a:bodyPr>
            <a:noAutofit/>
          </a:bodyPr>
          <a:lstStyle>
            <a:lvl1pPr>
              <a:defRPr sz="200">
                <a:solidFill>
                  <a:schemeClr val="accent2">
                    <a:alpha val="0"/>
                  </a:schemeClr>
                </a:solidFill>
              </a:defRPr>
            </a:lvl1pPr>
            <a:lvl2pPr marL="0" indent="0">
              <a:defRPr sz="200">
                <a:solidFill>
                  <a:schemeClr val="accent2">
                    <a:alpha val="0"/>
                  </a:schemeClr>
                </a:solidFill>
              </a:defRPr>
            </a:lvl2pPr>
            <a:lvl3pPr marL="0" indent="0">
              <a:defRPr sz="200">
                <a:solidFill>
                  <a:schemeClr val="accent2">
                    <a:alpha val="0"/>
                  </a:schemeClr>
                </a:solidFill>
              </a:defRPr>
            </a:lvl3pPr>
            <a:lvl4pPr>
              <a:defRPr sz="200">
                <a:solidFill>
                  <a:schemeClr val="accent2">
                    <a:alpha val="0"/>
                  </a:schemeClr>
                </a:solidFill>
              </a:defRPr>
            </a:lvl4pPr>
            <a:lvl5pPr>
              <a:defRPr sz="200">
                <a:solidFill>
                  <a:schemeClr val="tx2">
                    <a:alpha val="0"/>
                  </a:schemeClr>
                </a:solidFill>
              </a:defRPr>
            </a:lvl5pPr>
            <a:lvl6pPr>
              <a:defRPr sz="200">
                <a:solidFill>
                  <a:schemeClr val="tx2">
                    <a:alpha val="0"/>
                  </a:schemeClr>
                </a:solidFill>
              </a:defRPr>
            </a:lvl6pPr>
            <a:lvl7pPr>
              <a:defRPr sz="200">
                <a:solidFill>
                  <a:schemeClr val="tx2">
                    <a:alpha val="0"/>
                  </a:schemeClr>
                </a:solidFill>
              </a:defRPr>
            </a:lvl7pPr>
            <a:lvl8pPr>
              <a:defRPr sz="200">
                <a:solidFill>
                  <a:schemeClr val="tx2">
                    <a:alpha val="0"/>
                  </a:schemeClr>
                </a:solidFill>
              </a:defRPr>
            </a:lvl8pPr>
            <a:lvl9pPr>
              <a:defRPr sz="200">
                <a:solidFill>
                  <a:schemeClr val="tx2">
                    <a:alpha val="0"/>
                  </a:schemeClr>
                </a:solidFill>
              </a:defRPr>
            </a:lvl9pPr>
          </a:lstStyle>
          <a:p>
            <a:pPr lvl="0"/>
            <a:r>
              <a:rPr lang="en-AU" noProof="0" dirty="0"/>
              <a:t>    1</a:t>
            </a:r>
          </a:p>
          <a:p>
            <a:pPr lvl="1"/>
            <a:r>
              <a:rPr lang="en-AU" noProof="0" dirty="0"/>
              <a:t>2</a:t>
            </a:r>
          </a:p>
          <a:p>
            <a:pPr lvl="2"/>
            <a:r>
              <a:rPr lang="en-AU" noProof="0" dirty="0"/>
              <a:t>3</a:t>
            </a:r>
          </a:p>
          <a:p>
            <a:pPr lvl="3"/>
            <a:r>
              <a:rPr lang="en-AU" noProof="0" dirty="0"/>
              <a:t>4</a:t>
            </a:r>
          </a:p>
          <a:p>
            <a:pPr lvl="4"/>
            <a:r>
              <a:rPr lang="en-AU" noProof="0" dirty="0"/>
              <a:t>5</a:t>
            </a:r>
          </a:p>
          <a:p>
            <a:pPr lvl="5"/>
            <a:r>
              <a:rPr lang="en-AU" noProof="0" dirty="0"/>
              <a:t>6</a:t>
            </a:r>
          </a:p>
          <a:p>
            <a:pPr lvl="6"/>
            <a:r>
              <a:rPr lang="en-AU" noProof="0" dirty="0"/>
              <a:t>7</a:t>
            </a:r>
          </a:p>
          <a:p>
            <a:pPr lvl="7"/>
            <a:r>
              <a:rPr lang="en-AU" noProof="0" dirty="0"/>
              <a:t>8</a:t>
            </a:r>
          </a:p>
          <a:p>
            <a:pPr lvl="8"/>
            <a:r>
              <a:rPr lang="en-AU" noProof="0" dirty="0"/>
              <a:t>9   </a:t>
            </a:r>
          </a:p>
        </p:txBody>
      </p:sp>
      <p:sp>
        <p:nvSpPr>
          <p:cNvPr id="71" name="Text Placeholder 140">
            <a:extLst>
              <a:ext uri="{FF2B5EF4-FFF2-40B4-BE49-F238E27FC236}">
                <a16:creationId xmlns:a16="http://schemas.microsoft.com/office/drawing/2014/main" id="{1D0C5B8E-9987-4DD1-A424-38B5EB8B98E6}"/>
              </a:ext>
            </a:extLst>
          </p:cNvPr>
          <p:cNvSpPr>
            <a:spLocks noGrp="1"/>
          </p:cNvSpPr>
          <p:nvPr>
            <p:ph type="body" sz="quarter" idx="19" hasCustomPrompt="1"/>
          </p:nvPr>
        </p:nvSpPr>
        <p:spPr>
          <a:xfrm>
            <a:off x="649967" y="5394945"/>
            <a:ext cx="4772203" cy="707231"/>
          </a:xfrm>
        </p:spPr>
        <p:txBody>
          <a:bodyPr>
            <a:normAutofit/>
          </a:bodyPr>
          <a:lstStyle>
            <a:lvl1pPr>
              <a:spcBef>
                <a:spcPts val="0"/>
              </a:spcBef>
              <a:spcAft>
                <a:spcPts val="600"/>
              </a:spcAft>
              <a:defRPr sz="1600" b="1">
                <a:solidFill>
                  <a:schemeClr val="bg1"/>
                </a:solidFill>
              </a:defRPr>
            </a:lvl1pPr>
            <a:lvl2pPr marL="0" indent="0">
              <a:spcBef>
                <a:spcPts val="0"/>
              </a:spcBef>
              <a:buNone/>
              <a:defRPr sz="1600">
                <a:solidFill>
                  <a:schemeClr val="bg1"/>
                </a:solidFill>
              </a:defRPr>
            </a:lvl2pPr>
            <a:lvl3pPr marL="0" indent="0">
              <a:spcBef>
                <a:spcPts val="0"/>
              </a:spcBef>
              <a:buNone/>
              <a:defRPr sz="1600" b="0">
                <a:solidFill>
                  <a:schemeClr val="bg1"/>
                </a:solidFill>
              </a:defRPr>
            </a:lvl3pPr>
            <a:lvl4pPr>
              <a:spcBef>
                <a:spcPts val="0"/>
              </a:spcBef>
              <a:defRPr sz="1600" b="0">
                <a:solidFill>
                  <a:schemeClr val="bg1"/>
                </a:solidFill>
              </a:defRPr>
            </a:lvl4pPr>
            <a:lvl5pPr>
              <a:spcBef>
                <a:spcPts val="0"/>
              </a:spcBef>
              <a:defRPr sz="1600" b="0">
                <a:solidFill>
                  <a:schemeClr val="bg1"/>
                </a:solidFill>
              </a:defRPr>
            </a:lvl5pPr>
            <a:lvl6pPr>
              <a:spcBef>
                <a:spcPts val="0"/>
              </a:spcBef>
              <a:defRPr sz="1600" b="0">
                <a:solidFill>
                  <a:schemeClr val="bg1"/>
                </a:solidFill>
              </a:defRPr>
            </a:lvl6pPr>
            <a:lvl7pPr>
              <a:spcBef>
                <a:spcPts val="0"/>
              </a:spcBef>
              <a:defRPr sz="1600" b="0">
                <a:solidFill>
                  <a:schemeClr val="bg1"/>
                </a:solidFill>
              </a:defRPr>
            </a:lvl7pPr>
            <a:lvl8pPr>
              <a:spcBef>
                <a:spcPts val="0"/>
              </a:spcBef>
              <a:defRPr sz="1600">
                <a:solidFill>
                  <a:schemeClr val="bg1"/>
                </a:solidFill>
              </a:defRPr>
            </a:lvl8pPr>
            <a:lvl9pPr>
              <a:spcBef>
                <a:spcPts val="0"/>
              </a:spcBef>
              <a:defRPr sz="1600">
                <a:solidFill>
                  <a:schemeClr val="bg1"/>
                </a:solidFill>
              </a:defRPr>
            </a:lvl9pPr>
          </a:lstStyle>
          <a:p>
            <a:pPr lvl="0"/>
            <a:r>
              <a:rPr lang="en-AU" noProof="0" dirty="0"/>
              <a:t>Click to add Identifier</a:t>
            </a:r>
          </a:p>
          <a:p>
            <a:pPr lvl="1"/>
            <a:r>
              <a:rPr lang="en-AU" noProof="0" dirty="0"/>
              <a:t>Second level</a:t>
            </a:r>
          </a:p>
          <a:p>
            <a:pPr lvl="2"/>
            <a:r>
              <a:rPr lang="en-AU" noProof="0" dirty="0"/>
              <a:t>Third level</a:t>
            </a:r>
          </a:p>
          <a:p>
            <a:pPr lvl="3"/>
            <a:r>
              <a:rPr lang="en-AU" noProof="0" dirty="0"/>
              <a:t>Fourth level</a:t>
            </a:r>
          </a:p>
          <a:p>
            <a:pPr lvl="4"/>
            <a:r>
              <a:rPr lang="en-AU" noProof="0" dirty="0"/>
              <a:t>5</a:t>
            </a:r>
          </a:p>
          <a:p>
            <a:pPr lvl="5"/>
            <a:r>
              <a:rPr lang="en-AU" noProof="0" dirty="0"/>
              <a:t>6</a:t>
            </a:r>
          </a:p>
          <a:p>
            <a:pPr lvl="6"/>
            <a:r>
              <a:rPr lang="en-AU" noProof="0" dirty="0"/>
              <a:t>7</a:t>
            </a:r>
          </a:p>
          <a:p>
            <a:pPr lvl="7"/>
            <a:r>
              <a:rPr lang="en-AU" noProof="0" dirty="0"/>
              <a:t>8</a:t>
            </a:r>
          </a:p>
          <a:p>
            <a:pPr lvl="8"/>
            <a:r>
              <a:rPr lang="en-AU" noProof="0" dirty="0"/>
              <a:t>9</a:t>
            </a:r>
          </a:p>
          <a:p>
            <a:pPr lvl="8"/>
            <a:r>
              <a:rPr lang="en-AU" noProof="0" dirty="0"/>
              <a:t>Fifth level</a:t>
            </a:r>
          </a:p>
        </p:txBody>
      </p:sp>
    </p:spTree>
    <p:extLst>
      <p:ext uri="{BB962C8B-B14F-4D97-AF65-F5344CB8AC3E}">
        <p14:creationId xmlns:p14="http://schemas.microsoft.com/office/powerpoint/2010/main" val="277336613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Section Header C">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890DF213-662F-4F0F-AF3A-12E90D6AB403}"/>
              </a:ext>
            </a:extLst>
          </p:cNvPr>
          <p:cNvSpPr/>
          <p:nvPr userDrawn="1"/>
        </p:nvSpPr>
        <p:spPr>
          <a:xfrm>
            <a:off x="-1" y="-1"/>
            <a:ext cx="12204001"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noProof="0"/>
          </a:p>
        </p:txBody>
      </p:sp>
      <p:sp>
        <p:nvSpPr>
          <p:cNvPr id="140" name="Subtitle 139">
            <a:extLst>
              <a:ext uri="{FF2B5EF4-FFF2-40B4-BE49-F238E27FC236}">
                <a16:creationId xmlns:a16="http://schemas.microsoft.com/office/drawing/2014/main" id="{1D7D280A-8F97-4666-B32E-23950B31DB3C}"/>
              </a:ext>
            </a:extLst>
          </p:cNvPr>
          <p:cNvSpPr>
            <a:spLocks noGrp="1"/>
          </p:cNvSpPr>
          <p:nvPr>
            <p:ph type="subTitle" idx="1" hasCustomPrompt="1"/>
          </p:nvPr>
        </p:nvSpPr>
        <p:spPr>
          <a:xfrm>
            <a:off x="619807" y="2487775"/>
            <a:ext cx="5999291" cy="2272930"/>
          </a:xfrm>
          <a:custGeom>
            <a:avLst/>
            <a:gdLst>
              <a:gd name="connsiteX0" fmla="*/ 0 w 4780344"/>
              <a:gd name="connsiteY0" fmla="*/ 0 h 3228280"/>
              <a:gd name="connsiteX1" fmla="*/ 4780344 w 4780344"/>
              <a:gd name="connsiteY1" fmla="*/ 0 h 3228280"/>
              <a:gd name="connsiteX2" fmla="*/ 4780344 w 4780344"/>
              <a:gd name="connsiteY2" fmla="*/ 3228280 h 3228280"/>
              <a:gd name="connsiteX3" fmla="*/ 0 w 4780344"/>
              <a:gd name="connsiteY3" fmla="*/ 3228280 h 3228280"/>
            </a:gdLst>
            <a:ahLst/>
            <a:cxnLst>
              <a:cxn ang="0">
                <a:pos x="connsiteX0" y="connsiteY0"/>
              </a:cxn>
              <a:cxn ang="0">
                <a:pos x="connsiteX1" y="connsiteY1"/>
              </a:cxn>
              <a:cxn ang="0">
                <a:pos x="connsiteX2" y="connsiteY2"/>
              </a:cxn>
              <a:cxn ang="0">
                <a:pos x="connsiteX3" y="connsiteY3"/>
              </a:cxn>
            </a:cxnLst>
            <a:rect l="l" t="t" r="r" b="b"/>
            <a:pathLst>
              <a:path w="4780344" h="3228280">
                <a:moveTo>
                  <a:pt x="0" y="0"/>
                </a:moveTo>
                <a:lnTo>
                  <a:pt x="4780344" y="0"/>
                </a:lnTo>
                <a:lnTo>
                  <a:pt x="4780344" y="3228280"/>
                </a:lnTo>
                <a:lnTo>
                  <a:pt x="0" y="3228280"/>
                </a:lnTo>
                <a:close/>
              </a:path>
            </a:pathLst>
          </a:custGeom>
          <a:noFill/>
        </p:spPr>
        <p:txBody>
          <a:bodyPr wrap="square" lIns="90000" tIns="90000" rIns="90000" bIns="90000" anchor="t" anchorCtr="0">
            <a:noAutofit/>
          </a:bodyPr>
          <a:lstStyle>
            <a:lvl1pPr marL="0" indent="0" algn="l">
              <a:spcAft>
                <a:spcPts val="600"/>
              </a:spcAft>
              <a:buNone/>
              <a:defRPr sz="3800" b="1">
                <a:solidFill>
                  <a:schemeClr val="tx2"/>
                </a:solidFill>
                <a:latin typeface="+mj-lt"/>
              </a:defRPr>
            </a:lvl1pPr>
            <a:lvl2pPr marL="0" indent="0" algn="l">
              <a:spcBef>
                <a:spcPts val="2400"/>
              </a:spcBef>
              <a:buNone/>
              <a:defRPr sz="2000" b="1">
                <a:solidFill>
                  <a:schemeClr val="accent2"/>
                </a:solidFill>
              </a:defRPr>
            </a:lvl2pPr>
            <a:lvl3pPr marL="0" indent="0" algn="l">
              <a:buNone/>
              <a:defRPr sz="1800">
                <a:solidFill>
                  <a:schemeClr val="accent2"/>
                </a:solidFill>
              </a:defRPr>
            </a:lvl3pPr>
            <a:lvl4pPr marL="0" indent="0" algn="l">
              <a:buNone/>
              <a:defRPr sz="1600" b="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solidFill>
                  <a:schemeClr val="accent2"/>
                </a:solidFill>
              </a:defRPr>
            </a:lvl9pPr>
          </a:lstStyle>
          <a:p>
            <a:r>
              <a:rPr lang="en-AU" noProof="0" dirty="0"/>
              <a:t>Click to add title</a:t>
            </a:r>
          </a:p>
          <a:p>
            <a:pPr lvl="1"/>
            <a:r>
              <a:rPr lang="en-AU" noProof="0" dirty="0"/>
              <a:t>Two</a:t>
            </a:r>
          </a:p>
          <a:p>
            <a:pPr lvl="2"/>
            <a:r>
              <a:rPr lang="en-AU" noProof="0" dirty="0"/>
              <a:t>Three</a:t>
            </a:r>
          </a:p>
          <a:p>
            <a:pPr lvl="8"/>
            <a:r>
              <a:rPr lang="en-AU" noProof="0" dirty="0"/>
              <a:t>four</a:t>
            </a:r>
          </a:p>
        </p:txBody>
      </p:sp>
      <p:sp>
        <p:nvSpPr>
          <p:cNvPr id="67" name="Text Placeholder 140">
            <a:extLst>
              <a:ext uri="{FF2B5EF4-FFF2-40B4-BE49-F238E27FC236}">
                <a16:creationId xmlns:a16="http://schemas.microsoft.com/office/drawing/2014/main" id="{F997F199-0CF9-40C8-9EAA-1BE7B409F103}"/>
              </a:ext>
            </a:extLst>
          </p:cNvPr>
          <p:cNvSpPr>
            <a:spLocks noGrp="1"/>
          </p:cNvSpPr>
          <p:nvPr>
            <p:ph type="body" sz="quarter" idx="17" hasCustomPrompt="1"/>
          </p:nvPr>
        </p:nvSpPr>
        <p:spPr>
          <a:xfrm>
            <a:off x="619807" y="5394945"/>
            <a:ext cx="4772203" cy="707231"/>
          </a:xfrm>
        </p:spPr>
        <p:txBody>
          <a:bodyPr>
            <a:normAutofit/>
          </a:bodyPr>
          <a:lstStyle>
            <a:lvl1pPr>
              <a:spcBef>
                <a:spcPts val="0"/>
              </a:spcBef>
              <a:spcAft>
                <a:spcPts val="600"/>
              </a:spcAft>
              <a:defRPr sz="1600" b="1">
                <a:solidFill>
                  <a:schemeClr val="tx2"/>
                </a:solidFill>
              </a:defRPr>
            </a:lvl1pPr>
            <a:lvl2pPr marL="0" indent="0">
              <a:spcBef>
                <a:spcPts val="0"/>
              </a:spcBef>
              <a:buNone/>
              <a:defRPr sz="1600">
                <a:solidFill>
                  <a:schemeClr val="tx2"/>
                </a:solidFill>
              </a:defRPr>
            </a:lvl2pPr>
            <a:lvl3pPr marL="0" indent="0">
              <a:spcBef>
                <a:spcPts val="0"/>
              </a:spcBef>
              <a:buNone/>
              <a:defRPr sz="1600" b="0">
                <a:solidFill>
                  <a:schemeClr val="tx2"/>
                </a:solidFill>
              </a:defRPr>
            </a:lvl3pPr>
            <a:lvl4pPr>
              <a:spcBef>
                <a:spcPts val="0"/>
              </a:spcBef>
              <a:defRPr sz="1600" b="0">
                <a:solidFill>
                  <a:schemeClr val="tx2"/>
                </a:solidFill>
              </a:defRPr>
            </a:lvl4pPr>
            <a:lvl5pPr>
              <a:spcBef>
                <a:spcPts val="0"/>
              </a:spcBef>
              <a:defRPr sz="1600" b="0">
                <a:solidFill>
                  <a:schemeClr val="tx2"/>
                </a:solidFill>
              </a:defRPr>
            </a:lvl5pPr>
            <a:lvl6pPr>
              <a:spcBef>
                <a:spcPts val="0"/>
              </a:spcBef>
              <a:defRPr sz="1600" b="0">
                <a:solidFill>
                  <a:schemeClr val="tx2"/>
                </a:solidFill>
              </a:defRPr>
            </a:lvl6pPr>
            <a:lvl7pPr>
              <a:spcBef>
                <a:spcPts val="0"/>
              </a:spcBef>
              <a:defRPr sz="1600" b="0">
                <a:solidFill>
                  <a:schemeClr val="tx2"/>
                </a:solidFill>
              </a:defRPr>
            </a:lvl7pPr>
            <a:lvl8pPr>
              <a:spcBef>
                <a:spcPts val="0"/>
              </a:spcBef>
              <a:defRPr sz="1600">
                <a:solidFill>
                  <a:schemeClr val="tx2"/>
                </a:solidFill>
              </a:defRPr>
            </a:lvl8pPr>
            <a:lvl9pPr>
              <a:spcBef>
                <a:spcPts val="0"/>
              </a:spcBef>
              <a:defRPr sz="1600">
                <a:solidFill>
                  <a:schemeClr val="tx2"/>
                </a:solidFill>
              </a:defRPr>
            </a:lvl9pPr>
          </a:lstStyle>
          <a:p>
            <a:pPr lvl="0"/>
            <a:r>
              <a:rPr lang="en-AU" noProof="0" dirty="0"/>
              <a:t>Click to add Identifier</a:t>
            </a:r>
          </a:p>
          <a:p>
            <a:pPr lvl="1"/>
            <a:r>
              <a:rPr lang="en-AU" noProof="0" dirty="0"/>
              <a:t>Second level</a:t>
            </a:r>
          </a:p>
          <a:p>
            <a:pPr lvl="2"/>
            <a:r>
              <a:rPr lang="en-AU" noProof="0" dirty="0"/>
              <a:t>Third level</a:t>
            </a:r>
          </a:p>
          <a:p>
            <a:pPr lvl="3"/>
            <a:r>
              <a:rPr lang="en-AU" noProof="0" dirty="0"/>
              <a:t>Fourth level</a:t>
            </a:r>
          </a:p>
          <a:p>
            <a:pPr lvl="4"/>
            <a:r>
              <a:rPr lang="en-AU" noProof="0" dirty="0"/>
              <a:t>5</a:t>
            </a:r>
          </a:p>
          <a:p>
            <a:pPr lvl="5"/>
            <a:r>
              <a:rPr lang="en-AU" noProof="0" dirty="0"/>
              <a:t>6</a:t>
            </a:r>
          </a:p>
          <a:p>
            <a:pPr lvl="6"/>
            <a:r>
              <a:rPr lang="en-AU" noProof="0" dirty="0"/>
              <a:t>7</a:t>
            </a:r>
          </a:p>
          <a:p>
            <a:pPr lvl="7"/>
            <a:r>
              <a:rPr lang="en-AU" noProof="0" dirty="0"/>
              <a:t>8</a:t>
            </a:r>
          </a:p>
          <a:p>
            <a:pPr lvl="8"/>
            <a:r>
              <a:rPr lang="en-AU" noProof="0" dirty="0"/>
              <a:t>9</a:t>
            </a:r>
          </a:p>
          <a:p>
            <a:pPr lvl="8"/>
            <a:r>
              <a:rPr lang="en-AU" noProof="0" dirty="0"/>
              <a:t>Fifth level</a:t>
            </a:r>
          </a:p>
        </p:txBody>
      </p:sp>
      <p:sp>
        <p:nvSpPr>
          <p:cNvPr id="68" name="Text Placeholder 135">
            <a:extLst>
              <a:ext uri="{FF2B5EF4-FFF2-40B4-BE49-F238E27FC236}">
                <a16:creationId xmlns:a16="http://schemas.microsoft.com/office/drawing/2014/main" id="{6020C5ED-8684-4963-B702-A20B7E17DD7E}"/>
              </a:ext>
            </a:extLst>
          </p:cNvPr>
          <p:cNvSpPr>
            <a:spLocks noGrp="1"/>
          </p:cNvSpPr>
          <p:nvPr>
            <p:ph type="body" sz="quarter" idx="16" hasCustomPrompt="1"/>
          </p:nvPr>
        </p:nvSpPr>
        <p:spPr>
          <a:xfrm>
            <a:off x="726996" y="5338960"/>
            <a:ext cx="288000" cy="10800"/>
          </a:xfrm>
          <a:solidFill>
            <a:schemeClr val="tx2"/>
          </a:solidFill>
        </p:spPr>
        <p:txBody>
          <a:bodyPr>
            <a:noAutofit/>
          </a:bodyPr>
          <a:lstStyle>
            <a:lvl1pPr>
              <a:defRPr sz="200">
                <a:solidFill>
                  <a:schemeClr val="accent2">
                    <a:alpha val="0"/>
                  </a:schemeClr>
                </a:solidFill>
              </a:defRPr>
            </a:lvl1pPr>
            <a:lvl2pPr marL="0" indent="0">
              <a:defRPr sz="200">
                <a:solidFill>
                  <a:schemeClr val="accent2">
                    <a:alpha val="0"/>
                  </a:schemeClr>
                </a:solidFill>
              </a:defRPr>
            </a:lvl2pPr>
            <a:lvl3pPr marL="0" indent="0">
              <a:defRPr sz="200">
                <a:solidFill>
                  <a:schemeClr val="accent2">
                    <a:alpha val="0"/>
                  </a:schemeClr>
                </a:solidFill>
              </a:defRPr>
            </a:lvl3pPr>
            <a:lvl4pPr>
              <a:defRPr sz="200">
                <a:solidFill>
                  <a:schemeClr val="accent2">
                    <a:alpha val="0"/>
                  </a:schemeClr>
                </a:solidFill>
              </a:defRPr>
            </a:lvl4pPr>
            <a:lvl5pPr>
              <a:defRPr sz="200">
                <a:solidFill>
                  <a:schemeClr val="tx2">
                    <a:alpha val="0"/>
                  </a:schemeClr>
                </a:solidFill>
              </a:defRPr>
            </a:lvl5pPr>
            <a:lvl6pPr>
              <a:defRPr sz="200">
                <a:solidFill>
                  <a:schemeClr val="tx2">
                    <a:alpha val="0"/>
                  </a:schemeClr>
                </a:solidFill>
              </a:defRPr>
            </a:lvl6pPr>
            <a:lvl7pPr>
              <a:defRPr sz="200">
                <a:solidFill>
                  <a:schemeClr val="tx2">
                    <a:alpha val="0"/>
                  </a:schemeClr>
                </a:solidFill>
              </a:defRPr>
            </a:lvl7pPr>
            <a:lvl8pPr>
              <a:defRPr sz="200">
                <a:solidFill>
                  <a:schemeClr val="tx2">
                    <a:alpha val="0"/>
                  </a:schemeClr>
                </a:solidFill>
              </a:defRPr>
            </a:lvl8pPr>
            <a:lvl9pPr>
              <a:defRPr sz="200">
                <a:solidFill>
                  <a:schemeClr val="tx2">
                    <a:alpha val="0"/>
                  </a:schemeClr>
                </a:solidFill>
              </a:defRPr>
            </a:lvl9pPr>
          </a:lstStyle>
          <a:p>
            <a:pPr lvl="0"/>
            <a:r>
              <a:rPr lang="en-AU" noProof="0" dirty="0"/>
              <a:t>    1</a:t>
            </a:r>
          </a:p>
          <a:p>
            <a:pPr lvl="1"/>
            <a:r>
              <a:rPr lang="en-AU" noProof="0" dirty="0"/>
              <a:t>2</a:t>
            </a:r>
          </a:p>
          <a:p>
            <a:pPr lvl="2"/>
            <a:r>
              <a:rPr lang="en-AU" noProof="0" dirty="0"/>
              <a:t>3</a:t>
            </a:r>
          </a:p>
          <a:p>
            <a:pPr lvl="3"/>
            <a:r>
              <a:rPr lang="en-AU" noProof="0" dirty="0"/>
              <a:t>4</a:t>
            </a:r>
          </a:p>
          <a:p>
            <a:pPr lvl="4"/>
            <a:r>
              <a:rPr lang="en-AU" noProof="0" dirty="0"/>
              <a:t>5</a:t>
            </a:r>
          </a:p>
          <a:p>
            <a:pPr lvl="5"/>
            <a:r>
              <a:rPr lang="en-AU" noProof="0" dirty="0"/>
              <a:t>6</a:t>
            </a:r>
          </a:p>
          <a:p>
            <a:pPr lvl="6"/>
            <a:r>
              <a:rPr lang="en-AU" noProof="0" dirty="0"/>
              <a:t>7</a:t>
            </a:r>
          </a:p>
          <a:p>
            <a:pPr lvl="7"/>
            <a:r>
              <a:rPr lang="en-AU" noProof="0" dirty="0"/>
              <a:t>8</a:t>
            </a:r>
          </a:p>
          <a:p>
            <a:pPr lvl="8"/>
            <a:r>
              <a:rPr lang="en-AU" noProof="0" dirty="0"/>
              <a:t>9   </a:t>
            </a:r>
          </a:p>
        </p:txBody>
      </p:sp>
      <p:grpSp>
        <p:nvGrpSpPr>
          <p:cNvPr id="66" name="Group 4">
            <a:extLst>
              <a:ext uri="{FF2B5EF4-FFF2-40B4-BE49-F238E27FC236}">
                <a16:creationId xmlns:a16="http://schemas.microsoft.com/office/drawing/2014/main" id="{704F5866-81AF-49E6-B4EB-DD6D2560FEC3}"/>
              </a:ext>
            </a:extLst>
          </p:cNvPr>
          <p:cNvGrpSpPr>
            <a:grpSpLocks noChangeAspect="1"/>
          </p:cNvGrpSpPr>
          <p:nvPr userDrawn="1"/>
        </p:nvGrpSpPr>
        <p:grpSpPr bwMode="auto">
          <a:xfrm>
            <a:off x="809673" y="616633"/>
            <a:ext cx="1675707" cy="1260000"/>
            <a:chOff x="2864" y="1181"/>
            <a:chExt cx="1952" cy="1957"/>
          </a:xfrm>
        </p:grpSpPr>
        <p:sp>
          <p:nvSpPr>
            <p:cNvPr id="69" name="AutoShape 3">
              <a:extLst>
                <a:ext uri="{FF2B5EF4-FFF2-40B4-BE49-F238E27FC236}">
                  <a16:creationId xmlns:a16="http://schemas.microsoft.com/office/drawing/2014/main" id="{00867E46-1BF5-442D-A0A5-F8E783CBEF7C}"/>
                </a:ext>
              </a:extLst>
            </p:cNvPr>
            <p:cNvSpPr>
              <a:spLocks noChangeAspect="1" noChangeArrowheads="1" noTextEdit="1"/>
            </p:cNvSpPr>
            <p:nvPr userDrawn="1"/>
          </p:nvSpPr>
          <p:spPr bwMode="auto">
            <a:xfrm>
              <a:off x="2864" y="1182"/>
              <a:ext cx="1952" cy="1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70" name="Rectangle 5">
              <a:extLst>
                <a:ext uri="{FF2B5EF4-FFF2-40B4-BE49-F238E27FC236}">
                  <a16:creationId xmlns:a16="http://schemas.microsoft.com/office/drawing/2014/main" id="{E992B825-3444-4976-BADD-449241902E42}"/>
                </a:ext>
              </a:extLst>
            </p:cNvPr>
            <p:cNvSpPr>
              <a:spLocks noChangeArrowheads="1"/>
            </p:cNvSpPr>
            <p:nvPr userDrawn="1"/>
          </p:nvSpPr>
          <p:spPr bwMode="auto">
            <a:xfrm>
              <a:off x="2865" y="1181"/>
              <a:ext cx="1950" cy="1957"/>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72" name="Freeform 6">
              <a:extLst>
                <a:ext uri="{FF2B5EF4-FFF2-40B4-BE49-F238E27FC236}">
                  <a16:creationId xmlns:a16="http://schemas.microsoft.com/office/drawing/2014/main" id="{B7A36325-C8C8-43D7-8F3C-B7ADCF806F74}"/>
                </a:ext>
              </a:extLst>
            </p:cNvPr>
            <p:cNvSpPr>
              <a:spLocks/>
            </p:cNvSpPr>
            <p:nvPr userDrawn="1"/>
          </p:nvSpPr>
          <p:spPr bwMode="auto">
            <a:xfrm>
              <a:off x="3091" y="2463"/>
              <a:ext cx="90" cy="109"/>
            </a:xfrm>
            <a:custGeom>
              <a:avLst/>
              <a:gdLst>
                <a:gd name="T0" fmla="*/ 5 w 132"/>
                <a:gd name="T1" fmla="*/ 4 h 160"/>
                <a:gd name="T2" fmla="*/ 0 w 132"/>
                <a:gd name="T3" fmla="*/ 26 h 160"/>
                <a:gd name="T4" fmla="*/ 2 w 132"/>
                <a:gd name="T5" fmla="*/ 30 h 160"/>
                <a:gd name="T6" fmla="*/ 6 w 132"/>
                <a:gd name="T7" fmla="*/ 27 h 160"/>
                <a:gd name="T8" fmla="*/ 9 w 132"/>
                <a:gd name="T9" fmla="*/ 21 h 160"/>
                <a:gd name="T10" fmla="*/ 29 w 132"/>
                <a:gd name="T11" fmla="*/ 15 h 160"/>
                <a:gd name="T12" fmla="*/ 57 w 132"/>
                <a:gd name="T13" fmla="*/ 15 h 160"/>
                <a:gd name="T14" fmla="*/ 57 w 132"/>
                <a:gd name="T15" fmla="*/ 99 h 160"/>
                <a:gd name="T16" fmla="*/ 56 w 132"/>
                <a:gd name="T17" fmla="*/ 144 h 160"/>
                <a:gd name="T18" fmla="*/ 52 w 132"/>
                <a:gd name="T19" fmla="*/ 153 h 160"/>
                <a:gd name="T20" fmla="*/ 46 w 132"/>
                <a:gd name="T21" fmla="*/ 154 h 160"/>
                <a:gd name="T22" fmla="*/ 43 w 132"/>
                <a:gd name="T23" fmla="*/ 157 h 160"/>
                <a:gd name="T24" fmla="*/ 47 w 132"/>
                <a:gd name="T25" fmla="*/ 160 h 160"/>
                <a:gd name="T26" fmla="*/ 64 w 132"/>
                <a:gd name="T27" fmla="*/ 160 h 160"/>
                <a:gd name="T28" fmla="*/ 68 w 132"/>
                <a:gd name="T29" fmla="*/ 160 h 160"/>
                <a:gd name="T30" fmla="*/ 70 w 132"/>
                <a:gd name="T31" fmla="*/ 160 h 160"/>
                <a:gd name="T32" fmla="*/ 93 w 132"/>
                <a:gd name="T33" fmla="*/ 160 h 160"/>
                <a:gd name="T34" fmla="*/ 97 w 132"/>
                <a:gd name="T35" fmla="*/ 157 h 160"/>
                <a:gd name="T36" fmla="*/ 94 w 132"/>
                <a:gd name="T37" fmla="*/ 154 h 160"/>
                <a:gd name="T38" fmla="*/ 85 w 132"/>
                <a:gd name="T39" fmla="*/ 153 h 160"/>
                <a:gd name="T40" fmla="*/ 79 w 132"/>
                <a:gd name="T41" fmla="*/ 144 h 160"/>
                <a:gd name="T42" fmla="*/ 78 w 132"/>
                <a:gd name="T43" fmla="*/ 99 h 160"/>
                <a:gd name="T44" fmla="*/ 78 w 132"/>
                <a:gd name="T45" fmla="*/ 15 h 160"/>
                <a:gd name="T46" fmla="*/ 102 w 132"/>
                <a:gd name="T47" fmla="*/ 15 h 160"/>
                <a:gd name="T48" fmla="*/ 125 w 132"/>
                <a:gd name="T49" fmla="*/ 25 h 160"/>
                <a:gd name="T50" fmla="*/ 126 w 132"/>
                <a:gd name="T51" fmla="*/ 27 h 160"/>
                <a:gd name="T52" fmla="*/ 129 w 132"/>
                <a:gd name="T53" fmla="*/ 32 h 160"/>
                <a:gd name="T54" fmla="*/ 132 w 132"/>
                <a:gd name="T55" fmla="*/ 28 h 160"/>
                <a:gd name="T56" fmla="*/ 132 w 132"/>
                <a:gd name="T57" fmla="*/ 21 h 160"/>
                <a:gd name="T58" fmla="*/ 132 w 132"/>
                <a:gd name="T59" fmla="*/ 5 h 160"/>
                <a:gd name="T60" fmla="*/ 130 w 132"/>
                <a:gd name="T61" fmla="*/ 1 h 160"/>
                <a:gd name="T62" fmla="*/ 127 w 132"/>
                <a:gd name="T63" fmla="*/ 2 h 160"/>
                <a:gd name="T64" fmla="*/ 110 w 132"/>
                <a:gd name="T65" fmla="*/ 3 h 160"/>
                <a:gd name="T66" fmla="*/ 33 w 132"/>
                <a:gd name="T67" fmla="*/ 3 h 160"/>
                <a:gd name="T68" fmla="*/ 17 w 132"/>
                <a:gd name="T69" fmla="*/ 2 h 160"/>
                <a:gd name="T70" fmla="*/ 10 w 132"/>
                <a:gd name="T71" fmla="*/ 1 h 160"/>
                <a:gd name="T72" fmla="*/ 8 w 132"/>
                <a:gd name="T73" fmla="*/ 0 h 160"/>
                <a:gd name="T74" fmla="*/ 5 w 132"/>
                <a:gd name="T75" fmla="*/ 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60">
                  <a:moveTo>
                    <a:pt x="5" y="4"/>
                  </a:moveTo>
                  <a:cubicBezTo>
                    <a:pt x="4" y="5"/>
                    <a:pt x="0" y="24"/>
                    <a:pt x="0" y="26"/>
                  </a:cubicBezTo>
                  <a:cubicBezTo>
                    <a:pt x="0" y="29"/>
                    <a:pt x="1" y="30"/>
                    <a:pt x="2" y="30"/>
                  </a:cubicBezTo>
                  <a:cubicBezTo>
                    <a:pt x="4" y="30"/>
                    <a:pt x="5" y="28"/>
                    <a:pt x="6" y="27"/>
                  </a:cubicBezTo>
                  <a:cubicBezTo>
                    <a:pt x="6" y="27"/>
                    <a:pt x="9" y="21"/>
                    <a:pt x="9" y="21"/>
                  </a:cubicBezTo>
                  <a:cubicBezTo>
                    <a:pt x="12" y="17"/>
                    <a:pt x="16" y="15"/>
                    <a:pt x="29" y="15"/>
                  </a:cubicBezTo>
                  <a:cubicBezTo>
                    <a:pt x="29" y="15"/>
                    <a:pt x="51" y="15"/>
                    <a:pt x="57" y="15"/>
                  </a:cubicBezTo>
                  <a:cubicBezTo>
                    <a:pt x="57" y="99"/>
                    <a:pt x="57" y="99"/>
                    <a:pt x="57" y="99"/>
                  </a:cubicBezTo>
                  <a:cubicBezTo>
                    <a:pt x="57" y="119"/>
                    <a:pt x="57" y="135"/>
                    <a:pt x="56" y="144"/>
                  </a:cubicBezTo>
                  <a:cubicBezTo>
                    <a:pt x="56" y="150"/>
                    <a:pt x="55" y="153"/>
                    <a:pt x="52" y="153"/>
                  </a:cubicBezTo>
                  <a:cubicBezTo>
                    <a:pt x="52" y="153"/>
                    <a:pt x="46" y="154"/>
                    <a:pt x="46" y="154"/>
                  </a:cubicBezTo>
                  <a:cubicBezTo>
                    <a:pt x="44" y="154"/>
                    <a:pt x="43" y="156"/>
                    <a:pt x="43" y="157"/>
                  </a:cubicBezTo>
                  <a:cubicBezTo>
                    <a:pt x="43" y="160"/>
                    <a:pt x="46" y="160"/>
                    <a:pt x="47" y="160"/>
                  </a:cubicBezTo>
                  <a:cubicBezTo>
                    <a:pt x="64" y="160"/>
                    <a:pt x="64" y="160"/>
                    <a:pt x="64" y="160"/>
                  </a:cubicBezTo>
                  <a:cubicBezTo>
                    <a:pt x="68" y="160"/>
                    <a:pt x="68" y="160"/>
                    <a:pt x="68" y="160"/>
                  </a:cubicBezTo>
                  <a:cubicBezTo>
                    <a:pt x="70" y="160"/>
                    <a:pt x="70" y="160"/>
                    <a:pt x="70" y="160"/>
                  </a:cubicBezTo>
                  <a:cubicBezTo>
                    <a:pt x="93" y="160"/>
                    <a:pt x="93" y="160"/>
                    <a:pt x="93" y="160"/>
                  </a:cubicBezTo>
                  <a:cubicBezTo>
                    <a:pt x="97" y="160"/>
                    <a:pt x="97" y="158"/>
                    <a:pt x="97" y="157"/>
                  </a:cubicBezTo>
                  <a:cubicBezTo>
                    <a:pt x="97" y="156"/>
                    <a:pt x="96" y="154"/>
                    <a:pt x="94" y="154"/>
                  </a:cubicBezTo>
                  <a:cubicBezTo>
                    <a:pt x="85" y="153"/>
                    <a:pt x="85" y="153"/>
                    <a:pt x="85" y="153"/>
                  </a:cubicBezTo>
                  <a:cubicBezTo>
                    <a:pt x="80" y="153"/>
                    <a:pt x="79" y="150"/>
                    <a:pt x="79" y="144"/>
                  </a:cubicBezTo>
                  <a:cubicBezTo>
                    <a:pt x="78" y="135"/>
                    <a:pt x="78" y="119"/>
                    <a:pt x="78" y="99"/>
                  </a:cubicBezTo>
                  <a:cubicBezTo>
                    <a:pt x="78" y="15"/>
                    <a:pt x="78" y="15"/>
                    <a:pt x="78" y="15"/>
                  </a:cubicBezTo>
                  <a:cubicBezTo>
                    <a:pt x="80" y="15"/>
                    <a:pt x="102" y="15"/>
                    <a:pt x="102" y="15"/>
                  </a:cubicBezTo>
                  <a:cubicBezTo>
                    <a:pt x="121" y="15"/>
                    <a:pt x="125" y="20"/>
                    <a:pt x="125" y="25"/>
                  </a:cubicBezTo>
                  <a:cubicBezTo>
                    <a:pt x="126" y="27"/>
                    <a:pt x="126" y="27"/>
                    <a:pt x="126" y="27"/>
                  </a:cubicBezTo>
                  <a:cubicBezTo>
                    <a:pt x="126" y="29"/>
                    <a:pt x="126" y="32"/>
                    <a:pt x="129" y="32"/>
                  </a:cubicBezTo>
                  <a:cubicBezTo>
                    <a:pt x="129" y="32"/>
                    <a:pt x="132" y="32"/>
                    <a:pt x="132" y="28"/>
                  </a:cubicBezTo>
                  <a:cubicBezTo>
                    <a:pt x="132" y="21"/>
                    <a:pt x="132" y="21"/>
                    <a:pt x="132" y="21"/>
                  </a:cubicBezTo>
                  <a:cubicBezTo>
                    <a:pt x="132" y="5"/>
                    <a:pt x="132" y="5"/>
                    <a:pt x="132" y="5"/>
                  </a:cubicBezTo>
                  <a:cubicBezTo>
                    <a:pt x="132" y="4"/>
                    <a:pt x="132" y="1"/>
                    <a:pt x="130" y="1"/>
                  </a:cubicBezTo>
                  <a:cubicBezTo>
                    <a:pt x="127" y="2"/>
                    <a:pt x="127" y="2"/>
                    <a:pt x="127" y="2"/>
                  </a:cubicBezTo>
                  <a:cubicBezTo>
                    <a:pt x="124" y="2"/>
                    <a:pt x="119" y="3"/>
                    <a:pt x="110" y="3"/>
                  </a:cubicBezTo>
                  <a:cubicBezTo>
                    <a:pt x="33" y="3"/>
                    <a:pt x="33" y="3"/>
                    <a:pt x="33" y="3"/>
                  </a:cubicBezTo>
                  <a:cubicBezTo>
                    <a:pt x="17" y="2"/>
                    <a:pt x="17" y="2"/>
                    <a:pt x="17" y="2"/>
                  </a:cubicBezTo>
                  <a:cubicBezTo>
                    <a:pt x="17" y="2"/>
                    <a:pt x="10" y="1"/>
                    <a:pt x="10" y="1"/>
                  </a:cubicBezTo>
                  <a:cubicBezTo>
                    <a:pt x="8" y="0"/>
                    <a:pt x="8" y="0"/>
                    <a:pt x="8" y="0"/>
                  </a:cubicBezTo>
                  <a:cubicBezTo>
                    <a:pt x="6" y="0"/>
                    <a:pt x="5" y="2"/>
                    <a:pt x="5" y="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73" name="Freeform 7">
              <a:extLst>
                <a:ext uri="{FF2B5EF4-FFF2-40B4-BE49-F238E27FC236}">
                  <a16:creationId xmlns:a16="http://schemas.microsoft.com/office/drawing/2014/main" id="{02EBE5C1-67B0-4021-A4D6-F36C1E207602}"/>
                </a:ext>
              </a:extLst>
            </p:cNvPr>
            <p:cNvSpPr>
              <a:spLocks/>
            </p:cNvSpPr>
            <p:nvPr userDrawn="1"/>
          </p:nvSpPr>
          <p:spPr bwMode="auto">
            <a:xfrm>
              <a:off x="3187" y="2465"/>
              <a:ext cx="111" cy="107"/>
            </a:xfrm>
            <a:custGeom>
              <a:avLst/>
              <a:gdLst>
                <a:gd name="T0" fmla="*/ 134 w 164"/>
                <a:gd name="T1" fmla="*/ 0 h 157"/>
                <a:gd name="T2" fmla="*/ 111 w 164"/>
                <a:gd name="T3" fmla="*/ 0 h 157"/>
                <a:gd name="T4" fmla="*/ 110 w 164"/>
                <a:gd name="T5" fmla="*/ 6 h 157"/>
                <a:gd name="T6" fmla="*/ 124 w 164"/>
                <a:gd name="T7" fmla="*/ 16 h 157"/>
                <a:gd name="T8" fmla="*/ 124 w 164"/>
                <a:gd name="T9" fmla="*/ 65 h 157"/>
                <a:gd name="T10" fmla="*/ 38 w 164"/>
                <a:gd name="T11" fmla="*/ 60 h 157"/>
                <a:gd name="T12" fmla="*/ 45 w 164"/>
                <a:gd name="T13" fmla="*/ 6 h 157"/>
                <a:gd name="T14" fmla="*/ 53 w 164"/>
                <a:gd name="T15" fmla="*/ 3 h 157"/>
                <a:gd name="T16" fmla="*/ 31 w 164"/>
                <a:gd name="T17" fmla="*/ 0 h 157"/>
                <a:gd name="T18" fmla="*/ 25 w 164"/>
                <a:gd name="T19" fmla="*/ 0 h 157"/>
                <a:gd name="T20" fmla="*/ 0 w 164"/>
                <a:gd name="T21" fmla="*/ 3 h 157"/>
                <a:gd name="T22" fmla="*/ 10 w 164"/>
                <a:gd name="T23" fmla="*/ 6 h 157"/>
                <a:gd name="T24" fmla="*/ 18 w 164"/>
                <a:gd name="T25" fmla="*/ 60 h 157"/>
                <a:gd name="T26" fmla="*/ 17 w 164"/>
                <a:gd name="T27" fmla="*/ 141 h 157"/>
                <a:gd name="T28" fmla="*/ 6 w 164"/>
                <a:gd name="T29" fmla="*/ 151 h 157"/>
                <a:gd name="T30" fmla="*/ 8 w 164"/>
                <a:gd name="T31" fmla="*/ 157 h 157"/>
                <a:gd name="T32" fmla="*/ 28 w 164"/>
                <a:gd name="T33" fmla="*/ 157 h 157"/>
                <a:gd name="T34" fmla="*/ 53 w 164"/>
                <a:gd name="T35" fmla="*/ 157 h 157"/>
                <a:gd name="T36" fmla="*/ 55 w 164"/>
                <a:gd name="T37" fmla="*/ 151 h 157"/>
                <a:gd name="T38" fmla="*/ 39 w 164"/>
                <a:gd name="T39" fmla="*/ 141 h 157"/>
                <a:gd name="T40" fmla="*/ 38 w 164"/>
                <a:gd name="T41" fmla="*/ 75 h 157"/>
                <a:gd name="T42" fmla="*/ 124 w 164"/>
                <a:gd name="T43" fmla="*/ 96 h 157"/>
                <a:gd name="T44" fmla="*/ 118 w 164"/>
                <a:gd name="T45" fmla="*/ 150 h 157"/>
                <a:gd name="T46" fmla="*/ 109 w 164"/>
                <a:gd name="T47" fmla="*/ 154 h 157"/>
                <a:gd name="T48" fmla="*/ 131 w 164"/>
                <a:gd name="T49" fmla="*/ 157 h 157"/>
                <a:gd name="T50" fmla="*/ 137 w 164"/>
                <a:gd name="T51" fmla="*/ 157 h 157"/>
                <a:gd name="T52" fmla="*/ 164 w 164"/>
                <a:gd name="T53" fmla="*/ 154 h 157"/>
                <a:gd name="T54" fmla="*/ 152 w 164"/>
                <a:gd name="T55" fmla="*/ 150 h 157"/>
                <a:gd name="T56" fmla="*/ 144 w 164"/>
                <a:gd name="T57" fmla="*/ 96 h 157"/>
                <a:gd name="T58" fmla="*/ 145 w 164"/>
                <a:gd name="T59" fmla="*/ 16 h 157"/>
                <a:gd name="T60" fmla="*/ 156 w 164"/>
                <a:gd name="T61" fmla="*/ 6 h 157"/>
                <a:gd name="T62" fmla="*/ 154 w 164"/>
                <a:gd name="T63"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4" h="157">
                  <a:moveTo>
                    <a:pt x="138" y="0"/>
                  </a:moveTo>
                  <a:cubicBezTo>
                    <a:pt x="134" y="0"/>
                    <a:pt x="134" y="0"/>
                    <a:pt x="134" y="0"/>
                  </a:cubicBezTo>
                  <a:cubicBezTo>
                    <a:pt x="132" y="0"/>
                    <a:pt x="132" y="0"/>
                    <a:pt x="132" y="0"/>
                  </a:cubicBezTo>
                  <a:cubicBezTo>
                    <a:pt x="111" y="0"/>
                    <a:pt x="111" y="0"/>
                    <a:pt x="111" y="0"/>
                  </a:cubicBezTo>
                  <a:cubicBezTo>
                    <a:pt x="110" y="0"/>
                    <a:pt x="106" y="0"/>
                    <a:pt x="106" y="3"/>
                  </a:cubicBezTo>
                  <a:cubicBezTo>
                    <a:pt x="106" y="4"/>
                    <a:pt x="108" y="6"/>
                    <a:pt x="110" y="6"/>
                  </a:cubicBezTo>
                  <a:cubicBezTo>
                    <a:pt x="116" y="6"/>
                    <a:pt x="116" y="6"/>
                    <a:pt x="116" y="6"/>
                  </a:cubicBezTo>
                  <a:cubicBezTo>
                    <a:pt x="122" y="7"/>
                    <a:pt x="123" y="10"/>
                    <a:pt x="124" y="16"/>
                  </a:cubicBezTo>
                  <a:cubicBezTo>
                    <a:pt x="124" y="60"/>
                    <a:pt x="124" y="60"/>
                    <a:pt x="124" y="60"/>
                  </a:cubicBezTo>
                  <a:cubicBezTo>
                    <a:pt x="124" y="65"/>
                    <a:pt x="124" y="65"/>
                    <a:pt x="124" y="65"/>
                  </a:cubicBezTo>
                  <a:cubicBezTo>
                    <a:pt x="38" y="64"/>
                    <a:pt x="38" y="64"/>
                    <a:pt x="38" y="64"/>
                  </a:cubicBezTo>
                  <a:cubicBezTo>
                    <a:pt x="38" y="60"/>
                    <a:pt x="38" y="60"/>
                    <a:pt x="38" y="60"/>
                  </a:cubicBezTo>
                  <a:cubicBezTo>
                    <a:pt x="39" y="16"/>
                    <a:pt x="39" y="16"/>
                    <a:pt x="39" y="16"/>
                  </a:cubicBezTo>
                  <a:cubicBezTo>
                    <a:pt x="39" y="10"/>
                    <a:pt x="40" y="7"/>
                    <a:pt x="45" y="6"/>
                  </a:cubicBezTo>
                  <a:cubicBezTo>
                    <a:pt x="45" y="6"/>
                    <a:pt x="50" y="6"/>
                    <a:pt x="50" y="6"/>
                  </a:cubicBezTo>
                  <a:cubicBezTo>
                    <a:pt x="52" y="6"/>
                    <a:pt x="53" y="4"/>
                    <a:pt x="53" y="3"/>
                  </a:cubicBezTo>
                  <a:cubicBezTo>
                    <a:pt x="53" y="1"/>
                    <a:pt x="51" y="0"/>
                    <a:pt x="48" y="0"/>
                  </a:cubicBezTo>
                  <a:cubicBezTo>
                    <a:pt x="31" y="0"/>
                    <a:pt x="31" y="0"/>
                    <a:pt x="31" y="0"/>
                  </a:cubicBezTo>
                  <a:cubicBezTo>
                    <a:pt x="28" y="0"/>
                    <a:pt x="28" y="0"/>
                    <a:pt x="28" y="0"/>
                  </a:cubicBezTo>
                  <a:cubicBezTo>
                    <a:pt x="25" y="0"/>
                    <a:pt x="25" y="0"/>
                    <a:pt x="25" y="0"/>
                  </a:cubicBezTo>
                  <a:cubicBezTo>
                    <a:pt x="5" y="0"/>
                    <a:pt x="5" y="0"/>
                    <a:pt x="5" y="0"/>
                  </a:cubicBezTo>
                  <a:cubicBezTo>
                    <a:pt x="2" y="0"/>
                    <a:pt x="0" y="1"/>
                    <a:pt x="0" y="3"/>
                  </a:cubicBezTo>
                  <a:cubicBezTo>
                    <a:pt x="0" y="4"/>
                    <a:pt x="1" y="6"/>
                    <a:pt x="3" y="6"/>
                  </a:cubicBezTo>
                  <a:cubicBezTo>
                    <a:pt x="10" y="6"/>
                    <a:pt x="10" y="6"/>
                    <a:pt x="10" y="6"/>
                  </a:cubicBezTo>
                  <a:cubicBezTo>
                    <a:pt x="15" y="7"/>
                    <a:pt x="17" y="10"/>
                    <a:pt x="17" y="16"/>
                  </a:cubicBezTo>
                  <a:cubicBezTo>
                    <a:pt x="17" y="16"/>
                    <a:pt x="18" y="60"/>
                    <a:pt x="18" y="60"/>
                  </a:cubicBezTo>
                  <a:cubicBezTo>
                    <a:pt x="18" y="96"/>
                    <a:pt x="18" y="96"/>
                    <a:pt x="18" y="96"/>
                  </a:cubicBezTo>
                  <a:cubicBezTo>
                    <a:pt x="18" y="116"/>
                    <a:pt x="18" y="132"/>
                    <a:pt x="17" y="141"/>
                  </a:cubicBezTo>
                  <a:cubicBezTo>
                    <a:pt x="16" y="147"/>
                    <a:pt x="15" y="150"/>
                    <a:pt x="12" y="150"/>
                  </a:cubicBezTo>
                  <a:cubicBezTo>
                    <a:pt x="12" y="150"/>
                    <a:pt x="6" y="151"/>
                    <a:pt x="6" y="151"/>
                  </a:cubicBezTo>
                  <a:cubicBezTo>
                    <a:pt x="4" y="151"/>
                    <a:pt x="3" y="153"/>
                    <a:pt x="3" y="154"/>
                  </a:cubicBezTo>
                  <a:cubicBezTo>
                    <a:pt x="3" y="157"/>
                    <a:pt x="7" y="157"/>
                    <a:pt x="8" y="157"/>
                  </a:cubicBezTo>
                  <a:cubicBezTo>
                    <a:pt x="25" y="157"/>
                    <a:pt x="25" y="157"/>
                    <a:pt x="25" y="157"/>
                  </a:cubicBezTo>
                  <a:cubicBezTo>
                    <a:pt x="28" y="157"/>
                    <a:pt x="28" y="157"/>
                    <a:pt x="28" y="157"/>
                  </a:cubicBezTo>
                  <a:cubicBezTo>
                    <a:pt x="30" y="157"/>
                    <a:pt x="30" y="157"/>
                    <a:pt x="30" y="157"/>
                  </a:cubicBezTo>
                  <a:cubicBezTo>
                    <a:pt x="53" y="157"/>
                    <a:pt x="53" y="157"/>
                    <a:pt x="53" y="157"/>
                  </a:cubicBezTo>
                  <a:cubicBezTo>
                    <a:pt x="57" y="157"/>
                    <a:pt x="58" y="155"/>
                    <a:pt x="58" y="154"/>
                  </a:cubicBezTo>
                  <a:cubicBezTo>
                    <a:pt x="58" y="153"/>
                    <a:pt x="57" y="151"/>
                    <a:pt x="55" y="151"/>
                  </a:cubicBezTo>
                  <a:cubicBezTo>
                    <a:pt x="46" y="150"/>
                    <a:pt x="46" y="150"/>
                    <a:pt x="46" y="150"/>
                  </a:cubicBezTo>
                  <a:cubicBezTo>
                    <a:pt x="41" y="150"/>
                    <a:pt x="40" y="147"/>
                    <a:pt x="39" y="141"/>
                  </a:cubicBezTo>
                  <a:cubicBezTo>
                    <a:pt x="38" y="132"/>
                    <a:pt x="38" y="116"/>
                    <a:pt x="38" y="96"/>
                  </a:cubicBezTo>
                  <a:cubicBezTo>
                    <a:pt x="38" y="75"/>
                    <a:pt x="38" y="75"/>
                    <a:pt x="38" y="75"/>
                  </a:cubicBezTo>
                  <a:cubicBezTo>
                    <a:pt x="124" y="75"/>
                    <a:pt x="124" y="75"/>
                    <a:pt x="124" y="75"/>
                  </a:cubicBezTo>
                  <a:cubicBezTo>
                    <a:pt x="124" y="96"/>
                    <a:pt x="124" y="96"/>
                    <a:pt x="124" y="96"/>
                  </a:cubicBezTo>
                  <a:cubicBezTo>
                    <a:pt x="124" y="116"/>
                    <a:pt x="124" y="132"/>
                    <a:pt x="123" y="141"/>
                  </a:cubicBezTo>
                  <a:cubicBezTo>
                    <a:pt x="122" y="146"/>
                    <a:pt x="121" y="150"/>
                    <a:pt x="118" y="150"/>
                  </a:cubicBezTo>
                  <a:cubicBezTo>
                    <a:pt x="118" y="150"/>
                    <a:pt x="113" y="151"/>
                    <a:pt x="113" y="151"/>
                  </a:cubicBezTo>
                  <a:cubicBezTo>
                    <a:pt x="110" y="151"/>
                    <a:pt x="109" y="153"/>
                    <a:pt x="109" y="154"/>
                  </a:cubicBezTo>
                  <a:cubicBezTo>
                    <a:pt x="109" y="157"/>
                    <a:pt x="113" y="157"/>
                    <a:pt x="114" y="157"/>
                  </a:cubicBezTo>
                  <a:cubicBezTo>
                    <a:pt x="131" y="157"/>
                    <a:pt x="131" y="157"/>
                    <a:pt x="131" y="157"/>
                  </a:cubicBezTo>
                  <a:cubicBezTo>
                    <a:pt x="134" y="157"/>
                    <a:pt x="134" y="157"/>
                    <a:pt x="134" y="157"/>
                  </a:cubicBezTo>
                  <a:cubicBezTo>
                    <a:pt x="137" y="157"/>
                    <a:pt x="137" y="157"/>
                    <a:pt x="137" y="157"/>
                  </a:cubicBezTo>
                  <a:cubicBezTo>
                    <a:pt x="159" y="157"/>
                    <a:pt x="159" y="157"/>
                    <a:pt x="159" y="157"/>
                  </a:cubicBezTo>
                  <a:cubicBezTo>
                    <a:pt x="164" y="157"/>
                    <a:pt x="164" y="155"/>
                    <a:pt x="164" y="154"/>
                  </a:cubicBezTo>
                  <a:cubicBezTo>
                    <a:pt x="164" y="153"/>
                    <a:pt x="163" y="151"/>
                    <a:pt x="161" y="151"/>
                  </a:cubicBezTo>
                  <a:cubicBezTo>
                    <a:pt x="152" y="150"/>
                    <a:pt x="152" y="150"/>
                    <a:pt x="152" y="150"/>
                  </a:cubicBezTo>
                  <a:cubicBezTo>
                    <a:pt x="147" y="150"/>
                    <a:pt x="146" y="147"/>
                    <a:pt x="145" y="141"/>
                  </a:cubicBezTo>
                  <a:cubicBezTo>
                    <a:pt x="144" y="132"/>
                    <a:pt x="144" y="116"/>
                    <a:pt x="144" y="96"/>
                  </a:cubicBezTo>
                  <a:cubicBezTo>
                    <a:pt x="144" y="60"/>
                    <a:pt x="144" y="60"/>
                    <a:pt x="144" y="60"/>
                  </a:cubicBezTo>
                  <a:cubicBezTo>
                    <a:pt x="145" y="16"/>
                    <a:pt x="145" y="16"/>
                    <a:pt x="145" y="16"/>
                  </a:cubicBezTo>
                  <a:cubicBezTo>
                    <a:pt x="145" y="9"/>
                    <a:pt x="147" y="7"/>
                    <a:pt x="151" y="6"/>
                  </a:cubicBezTo>
                  <a:cubicBezTo>
                    <a:pt x="156" y="6"/>
                    <a:pt x="156" y="6"/>
                    <a:pt x="156" y="6"/>
                  </a:cubicBezTo>
                  <a:cubicBezTo>
                    <a:pt x="158" y="6"/>
                    <a:pt x="159" y="4"/>
                    <a:pt x="159" y="3"/>
                  </a:cubicBezTo>
                  <a:cubicBezTo>
                    <a:pt x="159" y="0"/>
                    <a:pt x="155" y="0"/>
                    <a:pt x="154" y="0"/>
                  </a:cubicBezTo>
                  <a:lnTo>
                    <a:pt x="13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74" name="Freeform 8">
              <a:extLst>
                <a:ext uri="{FF2B5EF4-FFF2-40B4-BE49-F238E27FC236}">
                  <a16:creationId xmlns:a16="http://schemas.microsoft.com/office/drawing/2014/main" id="{3AC9CC64-EED2-41B1-9D70-62F468B5EFEB}"/>
                </a:ext>
              </a:extLst>
            </p:cNvPr>
            <p:cNvSpPr>
              <a:spLocks/>
            </p:cNvSpPr>
            <p:nvPr userDrawn="1"/>
          </p:nvSpPr>
          <p:spPr bwMode="auto">
            <a:xfrm>
              <a:off x="3312" y="2464"/>
              <a:ext cx="64" cy="108"/>
            </a:xfrm>
            <a:custGeom>
              <a:avLst/>
              <a:gdLst>
                <a:gd name="T0" fmla="*/ 84 w 94"/>
                <a:gd name="T1" fmla="*/ 1 h 160"/>
                <a:gd name="T2" fmla="*/ 83 w 94"/>
                <a:gd name="T3" fmla="*/ 1 h 160"/>
                <a:gd name="T4" fmla="*/ 75 w 94"/>
                <a:gd name="T5" fmla="*/ 2 h 160"/>
                <a:gd name="T6" fmla="*/ 28 w 94"/>
                <a:gd name="T7" fmla="*/ 2 h 160"/>
                <a:gd name="T8" fmla="*/ 25 w 94"/>
                <a:gd name="T9" fmla="*/ 2 h 160"/>
                <a:gd name="T10" fmla="*/ 5 w 94"/>
                <a:gd name="T11" fmla="*/ 2 h 160"/>
                <a:gd name="T12" fmla="*/ 0 w 94"/>
                <a:gd name="T13" fmla="*/ 5 h 160"/>
                <a:gd name="T14" fmla="*/ 3 w 94"/>
                <a:gd name="T15" fmla="*/ 8 h 160"/>
                <a:gd name="T16" fmla="*/ 10 w 94"/>
                <a:gd name="T17" fmla="*/ 8 h 160"/>
                <a:gd name="T18" fmla="*/ 17 w 94"/>
                <a:gd name="T19" fmla="*/ 18 h 160"/>
                <a:gd name="T20" fmla="*/ 18 w 94"/>
                <a:gd name="T21" fmla="*/ 62 h 160"/>
                <a:gd name="T22" fmla="*/ 18 w 94"/>
                <a:gd name="T23" fmla="*/ 98 h 160"/>
                <a:gd name="T24" fmla="*/ 17 w 94"/>
                <a:gd name="T25" fmla="*/ 143 h 160"/>
                <a:gd name="T26" fmla="*/ 12 w 94"/>
                <a:gd name="T27" fmla="*/ 152 h 160"/>
                <a:gd name="T28" fmla="*/ 6 w 94"/>
                <a:gd name="T29" fmla="*/ 153 h 160"/>
                <a:gd name="T30" fmla="*/ 3 w 94"/>
                <a:gd name="T31" fmla="*/ 156 h 160"/>
                <a:gd name="T32" fmla="*/ 8 w 94"/>
                <a:gd name="T33" fmla="*/ 159 h 160"/>
                <a:gd name="T34" fmla="*/ 24 w 94"/>
                <a:gd name="T35" fmla="*/ 159 h 160"/>
                <a:gd name="T36" fmla="*/ 28 w 94"/>
                <a:gd name="T37" fmla="*/ 159 h 160"/>
                <a:gd name="T38" fmla="*/ 36 w 94"/>
                <a:gd name="T39" fmla="*/ 159 h 160"/>
                <a:gd name="T40" fmla="*/ 78 w 94"/>
                <a:gd name="T41" fmla="*/ 160 h 160"/>
                <a:gd name="T42" fmla="*/ 91 w 94"/>
                <a:gd name="T43" fmla="*/ 153 h 160"/>
                <a:gd name="T44" fmla="*/ 94 w 94"/>
                <a:gd name="T45" fmla="*/ 133 h 160"/>
                <a:gd name="T46" fmla="*/ 91 w 94"/>
                <a:gd name="T47" fmla="*/ 129 h 160"/>
                <a:gd name="T48" fmla="*/ 87 w 94"/>
                <a:gd name="T49" fmla="*/ 133 h 160"/>
                <a:gd name="T50" fmla="*/ 79 w 94"/>
                <a:gd name="T51" fmla="*/ 146 h 160"/>
                <a:gd name="T52" fmla="*/ 60 w 94"/>
                <a:gd name="T53" fmla="*/ 149 h 160"/>
                <a:gd name="T54" fmla="*/ 38 w 94"/>
                <a:gd name="T55" fmla="*/ 133 h 160"/>
                <a:gd name="T56" fmla="*/ 38 w 94"/>
                <a:gd name="T57" fmla="*/ 107 h 160"/>
                <a:gd name="T58" fmla="*/ 38 w 94"/>
                <a:gd name="T59" fmla="*/ 98 h 160"/>
                <a:gd name="T60" fmla="*/ 38 w 94"/>
                <a:gd name="T61" fmla="*/ 80 h 160"/>
                <a:gd name="T62" fmla="*/ 67 w 94"/>
                <a:gd name="T63" fmla="*/ 82 h 160"/>
                <a:gd name="T64" fmla="*/ 76 w 94"/>
                <a:gd name="T65" fmla="*/ 88 h 160"/>
                <a:gd name="T66" fmla="*/ 77 w 94"/>
                <a:gd name="T67" fmla="*/ 94 h 160"/>
                <a:gd name="T68" fmla="*/ 80 w 94"/>
                <a:gd name="T69" fmla="*/ 97 h 160"/>
                <a:gd name="T70" fmla="*/ 83 w 94"/>
                <a:gd name="T71" fmla="*/ 92 h 160"/>
                <a:gd name="T72" fmla="*/ 84 w 94"/>
                <a:gd name="T73" fmla="*/ 79 h 160"/>
                <a:gd name="T74" fmla="*/ 85 w 94"/>
                <a:gd name="T75" fmla="*/ 67 h 160"/>
                <a:gd name="T76" fmla="*/ 83 w 94"/>
                <a:gd name="T77" fmla="*/ 64 h 160"/>
                <a:gd name="T78" fmla="*/ 79 w 94"/>
                <a:gd name="T79" fmla="*/ 67 h 160"/>
                <a:gd name="T80" fmla="*/ 70 w 94"/>
                <a:gd name="T81" fmla="*/ 70 h 160"/>
                <a:gd name="T82" fmla="*/ 38 w 94"/>
                <a:gd name="T83" fmla="*/ 70 h 160"/>
                <a:gd name="T84" fmla="*/ 38 w 94"/>
                <a:gd name="T85" fmla="*/ 13 h 160"/>
                <a:gd name="T86" fmla="*/ 65 w 94"/>
                <a:gd name="T87" fmla="*/ 13 h 160"/>
                <a:gd name="T88" fmla="*/ 79 w 94"/>
                <a:gd name="T89" fmla="*/ 19 h 160"/>
                <a:gd name="T90" fmla="*/ 80 w 94"/>
                <a:gd name="T91" fmla="*/ 26 h 160"/>
                <a:gd name="T92" fmla="*/ 83 w 94"/>
                <a:gd name="T93" fmla="*/ 30 h 160"/>
                <a:gd name="T94" fmla="*/ 86 w 94"/>
                <a:gd name="T95" fmla="*/ 27 h 160"/>
                <a:gd name="T96" fmla="*/ 87 w 94"/>
                <a:gd name="T97" fmla="*/ 16 h 160"/>
                <a:gd name="T98" fmla="*/ 87 w 94"/>
                <a:gd name="T99" fmla="*/ 13 h 160"/>
                <a:gd name="T100" fmla="*/ 88 w 94"/>
                <a:gd name="T101" fmla="*/ 6 h 160"/>
                <a:gd name="T102" fmla="*/ 89 w 94"/>
                <a:gd name="T103" fmla="*/ 3 h 160"/>
                <a:gd name="T104" fmla="*/ 86 w 94"/>
                <a:gd name="T105" fmla="*/ 0 h 160"/>
                <a:gd name="T106" fmla="*/ 84 w 94"/>
                <a:gd name="T107" fmla="*/ 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4" h="160">
                  <a:moveTo>
                    <a:pt x="84" y="1"/>
                  </a:moveTo>
                  <a:cubicBezTo>
                    <a:pt x="83" y="1"/>
                    <a:pt x="83" y="1"/>
                    <a:pt x="83" y="1"/>
                  </a:cubicBezTo>
                  <a:cubicBezTo>
                    <a:pt x="75" y="2"/>
                    <a:pt x="75" y="2"/>
                    <a:pt x="75" y="2"/>
                  </a:cubicBezTo>
                  <a:cubicBezTo>
                    <a:pt x="28" y="2"/>
                    <a:pt x="28" y="2"/>
                    <a:pt x="28" y="2"/>
                  </a:cubicBezTo>
                  <a:cubicBezTo>
                    <a:pt x="25" y="2"/>
                    <a:pt x="25" y="2"/>
                    <a:pt x="25" y="2"/>
                  </a:cubicBezTo>
                  <a:cubicBezTo>
                    <a:pt x="5" y="2"/>
                    <a:pt x="5" y="2"/>
                    <a:pt x="5" y="2"/>
                  </a:cubicBezTo>
                  <a:cubicBezTo>
                    <a:pt x="4" y="2"/>
                    <a:pt x="0" y="2"/>
                    <a:pt x="0" y="5"/>
                  </a:cubicBezTo>
                  <a:cubicBezTo>
                    <a:pt x="0" y="6"/>
                    <a:pt x="1" y="8"/>
                    <a:pt x="3" y="8"/>
                  </a:cubicBezTo>
                  <a:cubicBezTo>
                    <a:pt x="10" y="8"/>
                    <a:pt x="10" y="8"/>
                    <a:pt x="10" y="8"/>
                  </a:cubicBezTo>
                  <a:cubicBezTo>
                    <a:pt x="15" y="9"/>
                    <a:pt x="17" y="12"/>
                    <a:pt x="17" y="18"/>
                  </a:cubicBezTo>
                  <a:cubicBezTo>
                    <a:pt x="18" y="62"/>
                    <a:pt x="18" y="62"/>
                    <a:pt x="18" y="62"/>
                  </a:cubicBezTo>
                  <a:cubicBezTo>
                    <a:pt x="18" y="98"/>
                    <a:pt x="18" y="98"/>
                    <a:pt x="18" y="98"/>
                  </a:cubicBezTo>
                  <a:cubicBezTo>
                    <a:pt x="18" y="118"/>
                    <a:pt x="18" y="134"/>
                    <a:pt x="17" y="143"/>
                  </a:cubicBezTo>
                  <a:cubicBezTo>
                    <a:pt x="16" y="149"/>
                    <a:pt x="15" y="152"/>
                    <a:pt x="12" y="152"/>
                  </a:cubicBezTo>
                  <a:cubicBezTo>
                    <a:pt x="12" y="152"/>
                    <a:pt x="6" y="153"/>
                    <a:pt x="6" y="153"/>
                  </a:cubicBezTo>
                  <a:cubicBezTo>
                    <a:pt x="4" y="153"/>
                    <a:pt x="3" y="155"/>
                    <a:pt x="3" y="156"/>
                  </a:cubicBezTo>
                  <a:cubicBezTo>
                    <a:pt x="3" y="159"/>
                    <a:pt x="7" y="159"/>
                    <a:pt x="8" y="159"/>
                  </a:cubicBezTo>
                  <a:cubicBezTo>
                    <a:pt x="24" y="159"/>
                    <a:pt x="24" y="159"/>
                    <a:pt x="24" y="159"/>
                  </a:cubicBezTo>
                  <a:cubicBezTo>
                    <a:pt x="28" y="159"/>
                    <a:pt x="28" y="159"/>
                    <a:pt x="28" y="159"/>
                  </a:cubicBezTo>
                  <a:cubicBezTo>
                    <a:pt x="36" y="159"/>
                    <a:pt x="36" y="159"/>
                    <a:pt x="36" y="159"/>
                  </a:cubicBezTo>
                  <a:cubicBezTo>
                    <a:pt x="78" y="160"/>
                    <a:pt x="78" y="160"/>
                    <a:pt x="78" y="160"/>
                  </a:cubicBezTo>
                  <a:cubicBezTo>
                    <a:pt x="86" y="160"/>
                    <a:pt x="89" y="160"/>
                    <a:pt x="91" y="153"/>
                  </a:cubicBezTo>
                  <a:cubicBezTo>
                    <a:pt x="92" y="149"/>
                    <a:pt x="94" y="135"/>
                    <a:pt x="94" y="133"/>
                  </a:cubicBezTo>
                  <a:cubicBezTo>
                    <a:pt x="94" y="132"/>
                    <a:pt x="94" y="129"/>
                    <a:pt x="91" y="129"/>
                  </a:cubicBezTo>
                  <a:cubicBezTo>
                    <a:pt x="88" y="129"/>
                    <a:pt x="88" y="131"/>
                    <a:pt x="87" y="133"/>
                  </a:cubicBezTo>
                  <a:cubicBezTo>
                    <a:pt x="86" y="141"/>
                    <a:pt x="84" y="144"/>
                    <a:pt x="79" y="146"/>
                  </a:cubicBezTo>
                  <a:cubicBezTo>
                    <a:pt x="74" y="149"/>
                    <a:pt x="65" y="149"/>
                    <a:pt x="60" y="149"/>
                  </a:cubicBezTo>
                  <a:cubicBezTo>
                    <a:pt x="40" y="149"/>
                    <a:pt x="39" y="146"/>
                    <a:pt x="38" y="133"/>
                  </a:cubicBezTo>
                  <a:cubicBezTo>
                    <a:pt x="38" y="107"/>
                    <a:pt x="38" y="107"/>
                    <a:pt x="38" y="107"/>
                  </a:cubicBezTo>
                  <a:cubicBezTo>
                    <a:pt x="38" y="98"/>
                    <a:pt x="38" y="98"/>
                    <a:pt x="38" y="98"/>
                  </a:cubicBezTo>
                  <a:cubicBezTo>
                    <a:pt x="38" y="80"/>
                    <a:pt x="38" y="80"/>
                    <a:pt x="38" y="80"/>
                  </a:cubicBezTo>
                  <a:cubicBezTo>
                    <a:pt x="38" y="81"/>
                    <a:pt x="67" y="82"/>
                    <a:pt x="67" y="82"/>
                  </a:cubicBezTo>
                  <a:cubicBezTo>
                    <a:pt x="74" y="82"/>
                    <a:pt x="76" y="85"/>
                    <a:pt x="76" y="88"/>
                  </a:cubicBezTo>
                  <a:cubicBezTo>
                    <a:pt x="76" y="88"/>
                    <a:pt x="77" y="94"/>
                    <a:pt x="77" y="94"/>
                  </a:cubicBezTo>
                  <a:cubicBezTo>
                    <a:pt x="77" y="96"/>
                    <a:pt x="78" y="97"/>
                    <a:pt x="80" y="97"/>
                  </a:cubicBezTo>
                  <a:cubicBezTo>
                    <a:pt x="83" y="97"/>
                    <a:pt x="83" y="94"/>
                    <a:pt x="83" y="92"/>
                  </a:cubicBezTo>
                  <a:cubicBezTo>
                    <a:pt x="84" y="79"/>
                    <a:pt x="84" y="79"/>
                    <a:pt x="84" y="79"/>
                  </a:cubicBezTo>
                  <a:cubicBezTo>
                    <a:pt x="85" y="67"/>
                    <a:pt x="85" y="67"/>
                    <a:pt x="85" y="67"/>
                  </a:cubicBezTo>
                  <a:cubicBezTo>
                    <a:pt x="85" y="64"/>
                    <a:pt x="83" y="64"/>
                    <a:pt x="83" y="64"/>
                  </a:cubicBezTo>
                  <a:cubicBezTo>
                    <a:pt x="79" y="67"/>
                    <a:pt x="79" y="67"/>
                    <a:pt x="79" y="67"/>
                  </a:cubicBezTo>
                  <a:cubicBezTo>
                    <a:pt x="77" y="69"/>
                    <a:pt x="75" y="69"/>
                    <a:pt x="70" y="70"/>
                  </a:cubicBezTo>
                  <a:cubicBezTo>
                    <a:pt x="38" y="70"/>
                    <a:pt x="38" y="70"/>
                    <a:pt x="38" y="70"/>
                  </a:cubicBezTo>
                  <a:cubicBezTo>
                    <a:pt x="38" y="13"/>
                    <a:pt x="38" y="13"/>
                    <a:pt x="38" y="13"/>
                  </a:cubicBezTo>
                  <a:cubicBezTo>
                    <a:pt x="40" y="13"/>
                    <a:pt x="62" y="13"/>
                    <a:pt x="65" y="13"/>
                  </a:cubicBezTo>
                  <a:cubicBezTo>
                    <a:pt x="77" y="15"/>
                    <a:pt x="78" y="17"/>
                    <a:pt x="79" y="19"/>
                  </a:cubicBezTo>
                  <a:cubicBezTo>
                    <a:pt x="79" y="19"/>
                    <a:pt x="80" y="26"/>
                    <a:pt x="80" y="26"/>
                  </a:cubicBezTo>
                  <a:cubicBezTo>
                    <a:pt x="80" y="30"/>
                    <a:pt x="82" y="30"/>
                    <a:pt x="83" y="30"/>
                  </a:cubicBezTo>
                  <a:cubicBezTo>
                    <a:pt x="84" y="30"/>
                    <a:pt x="85" y="30"/>
                    <a:pt x="86" y="27"/>
                  </a:cubicBezTo>
                  <a:cubicBezTo>
                    <a:pt x="86" y="27"/>
                    <a:pt x="87" y="16"/>
                    <a:pt x="87" y="16"/>
                  </a:cubicBezTo>
                  <a:cubicBezTo>
                    <a:pt x="87" y="13"/>
                    <a:pt x="87" y="13"/>
                    <a:pt x="87" y="13"/>
                  </a:cubicBezTo>
                  <a:cubicBezTo>
                    <a:pt x="87" y="13"/>
                    <a:pt x="88" y="6"/>
                    <a:pt x="88" y="6"/>
                  </a:cubicBezTo>
                  <a:cubicBezTo>
                    <a:pt x="89" y="3"/>
                    <a:pt x="89" y="3"/>
                    <a:pt x="89" y="3"/>
                  </a:cubicBezTo>
                  <a:cubicBezTo>
                    <a:pt x="89" y="0"/>
                    <a:pt x="87" y="0"/>
                    <a:pt x="86" y="0"/>
                  </a:cubicBezTo>
                  <a:lnTo>
                    <a:pt x="8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75" name="Freeform 9">
              <a:extLst>
                <a:ext uri="{FF2B5EF4-FFF2-40B4-BE49-F238E27FC236}">
                  <a16:creationId xmlns:a16="http://schemas.microsoft.com/office/drawing/2014/main" id="{2C369124-A4C6-43AF-BEE0-D0484F771B24}"/>
                </a:ext>
              </a:extLst>
            </p:cNvPr>
            <p:cNvSpPr>
              <a:spLocks/>
            </p:cNvSpPr>
            <p:nvPr userDrawn="1"/>
          </p:nvSpPr>
          <p:spPr bwMode="auto">
            <a:xfrm>
              <a:off x="3433" y="2465"/>
              <a:ext cx="106" cy="109"/>
            </a:xfrm>
            <a:custGeom>
              <a:avLst/>
              <a:gdLst>
                <a:gd name="T0" fmla="*/ 138 w 156"/>
                <a:gd name="T1" fmla="*/ 0 h 160"/>
                <a:gd name="T2" fmla="*/ 134 w 156"/>
                <a:gd name="T3" fmla="*/ 0 h 160"/>
                <a:gd name="T4" fmla="*/ 132 w 156"/>
                <a:gd name="T5" fmla="*/ 0 h 160"/>
                <a:gd name="T6" fmla="*/ 113 w 156"/>
                <a:gd name="T7" fmla="*/ 0 h 160"/>
                <a:gd name="T8" fmla="*/ 108 w 156"/>
                <a:gd name="T9" fmla="*/ 3 h 160"/>
                <a:gd name="T10" fmla="*/ 111 w 156"/>
                <a:gd name="T11" fmla="*/ 6 h 160"/>
                <a:gd name="T12" fmla="*/ 118 w 156"/>
                <a:gd name="T13" fmla="*/ 6 h 160"/>
                <a:gd name="T14" fmla="*/ 125 w 156"/>
                <a:gd name="T15" fmla="*/ 16 h 160"/>
                <a:gd name="T16" fmla="*/ 126 w 156"/>
                <a:gd name="T17" fmla="*/ 60 h 160"/>
                <a:gd name="T18" fmla="*/ 126 w 156"/>
                <a:gd name="T19" fmla="*/ 86 h 160"/>
                <a:gd name="T20" fmla="*/ 114 w 156"/>
                <a:gd name="T21" fmla="*/ 135 h 160"/>
                <a:gd name="T22" fmla="*/ 83 w 156"/>
                <a:gd name="T23" fmla="*/ 149 h 160"/>
                <a:gd name="T24" fmla="*/ 54 w 156"/>
                <a:gd name="T25" fmla="*/ 138 h 160"/>
                <a:gd name="T26" fmla="*/ 39 w 156"/>
                <a:gd name="T27" fmla="*/ 89 h 160"/>
                <a:gd name="T28" fmla="*/ 39 w 156"/>
                <a:gd name="T29" fmla="*/ 60 h 160"/>
                <a:gd name="T30" fmla="*/ 39 w 156"/>
                <a:gd name="T31" fmla="*/ 16 h 160"/>
                <a:gd name="T32" fmla="*/ 45 w 156"/>
                <a:gd name="T33" fmla="*/ 6 h 160"/>
                <a:gd name="T34" fmla="*/ 50 w 156"/>
                <a:gd name="T35" fmla="*/ 6 h 160"/>
                <a:gd name="T36" fmla="*/ 53 w 156"/>
                <a:gd name="T37" fmla="*/ 3 h 160"/>
                <a:gd name="T38" fmla="*/ 49 w 156"/>
                <a:gd name="T39" fmla="*/ 0 h 160"/>
                <a:gd name="T40" fmla="*/ 34 w 156"/>
                <a:gd name="T41" fmla="*/ 0 h 160"/>
                <a:gd name="T42" fmla="*/ 28 w 156"/>
                <a:gd name="T43" fmla="*/ 0 h 160"/>
                <a:gd name="T44" fmla="*/ 24 w 156"/>
                <a:gd name="T45" fmla="*/ 0 h 160"/>
                <a:gd name="T46" fmla="*/ 5 w 156"/>
                <a:gd name="T47" fmla="*/ 0 h 160"/>
                <a:gd name="T48" fmla="*/ 0 w 156"/>
                <a:gd name="T49" fmla="*/ 3 h 160"/>
                <a:gd name="T50" fmla="*/ 3 w 156"/>
                <a:gd name="T51" fmla="*/ 6 h 160"/>
                <a:gd name="T52" fmla="*/ 10 w 156"/>
                <a:gd name="T53" fmla="*/ 6 h 160"/>
                <a:gd name="T54" fmla="*/ 17 w 156"/>
                <a:gd name="T55" fmla="*/ 16 h 160"/>
                <a:gd name="T56" fmla="*/ 18 w 156"/>
                <a:gd name="T57" fmla="*/ 60 h 160"/>
                <a:gd name="T58" fmla="*/ 18 w 156"/>
                <a:gd name="T59" fmla="*/ 90 h 160"/>
                <a:gd name="T60" fmla="*/ 36 w 156"/>
                <a:gd name="T61" fmla="*/ 145 h 160"/>
                <a:gd name="T62" fmla="*/ 79 w 156"/>
                <a:gd name="T63" fmla="*/ 160 h 160"/>
                <a:gd name="T64" fmla="*/ 122 w 156"/>
                <a:gd name="T65" fmla="*/ 145 h 160"/>
                <a:gd name="T66" fmla="*/ 142 w 156"/>
                <a:gd name="T67" fmla="*/ 82 h 160"/>
                <a:gd name="T68" fmla="*/ 142 w 156"/>
                <a:gd name="T69" fmla="*/ 60 h 160"/>
                <a:gd name="T70" fmla="*/ 142 w 156"/>
                <a:gd name="T71" fmla="*/ 16 h 160"/>
                <a:gd name="T72" fmla="*/ 148 w 156"/>
                <a:gd name="T73" fmla="*/ 6 h 160"/>
                <a:gd name="T74" fmla="*/ 153 w 156"/>
                <a:gd name="T75" fmla="*/ 6 h 160"/>
                <a:gd name="T76" fmla="*/ 156 w 156"/>
                <a:gd name="T77" fmla="*/ 3 h 160"/>
                <a:gd name="T78" fmla="*/ 152 w 156"/>
                <a:gd name="T79" fmla="*/ 0 h 160"/>
                <a:gd name="T80" fmla="*/ 138 w 156"/>
                <a:gd name="T81"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6" h="160">
                  <a:moveTo>
                    <a:pt x="138" y="0"/>
                  </a:moveTo>
                  <a:cubicBezTo>
                    <a:pt x="134" y="0"/>
                    <a:pt x="134" y="0"/>
                    <a:pt x="134" y="0"/>
                  </a:cubicBezTo>
                  <a:cubicBezTo>
                    <a:pt x="132" y="0"/>
                    <a:pt x="132" y="0"/>
                    <a:pt x="132" y="0"/>
                  </a:cubicBezTo>
                  <a:cubicBezTo>
                    <a:pt x="113" y="0"/>
                    <a:pt x="113" y="0"/>
                    <a:pt x="113" y="0"/>
                  </a:cubicBezTo>
                  <a:cubicBezTo>
                    <a:pt x="112" y="0"/>
                    <a:pt x="108" y="0"/>
                    <a:pt x="108" y="3"/>
                  </a:cubicBezTo>
                  <a:cubicBezTo>
                    <a:pt x="108" y="4"/>
                    <a:pt x="109" y="6"/>
                    <a:pt x="111" y="6"/>
                  </a:cubicBezTo>
                  <a:cubicBezTo>
                    <a:pt x="118" y="6"/>
                    <a:pt x="118" y="6"/>
                    <a:pt x="118" y="6"/>
                  </a:cubicBezTo>
                  <a:cubicBezTo>
                    <a:pt x="124" y="7"/>
                    <a:pt x="125" y="10"/>
                    <a:pt x="125" y="16"/>
                  </a:cubicBezTo>
                  <a:cubicBezTo>
                    <a:pt x="125" y="16"/>
                    <a:pt x="126" y="60"/>
                    <a:pt x="126" y="60"/>
                  </a:cubicBezTo>
                  <a:cubicBezTo>
                    <a:pt x="126" y="86"/>
                    <a:pt x="126" y="86"/>
                    <a:pt x="126" y="86"/>
                  </a:cubicBezTo>
                  <a:cubicBezTo>
                    <a:pt x="126" y="110"/>
                    <a:pt x="122" y="125"/>
                    <a:pt x="114" y="135"/>
                  </a:cubicBezTo>
                  <a:cubicBezTo>
                    <a:pt x="107" y="144"/>
                    <a:pt x="95" y="149"/>
                    <a:pt x="83" y="149"/>
                  </a:cubicBezTo>
                  <a:cubicBezTo>
                    <a:pt x="72" y="149"/>
                    <a:pt x="63" y="147"/>
                    <a:pt x="54" y="138"/>
                  </a:cubicBezTo>
                  <a:cubicBezTo>
                    <a:pt x="46" y="131"/>
                    <a:pt x="39" y="120"/>
                    <a:pt x="39" y="89"/>
                  </a:cubicBezTo>
                  <a:cubicBezTo>
                    <a:pt x="39" y="60"/>
                    <a:pt x="39" y="60"/>
                    <a:pt x="39" y="60"/>
                  </a:cubicBezTo>
                  <a:cubicBezTo>
                    <a:pt x="39" y="16"/>
                    <a:pt x="39" y="16"/>
                    <a:pt x="39" y="16"/>
                  </a:cubicBezTo>
                  <a:cubicBezTo>
                    <a:pt x="40" y="9"/>
                    <a:pt x="41" y="7"/>
                    <a:pt x="45" y="6"/>
                  </a:cubicBezTo>
                  <a:cubicBezTo>
                    <a:pt x="45" y="6"/>
                    <a:pt x="50" y="6"/>
                    <a:pt x="50" y="6"/>
                  </a:cubicBezTo>
                  <a:cubicBezTo>
                    <a:pt x="52" y="6"/>
                    <a:pt x="53" y="4"/>
                    <a:pt x="53" y="3"/>
                  </a:cubicBezTo>
                  <a:cubicBezTo>
                    <a:pt x="53" y="0"/>
                    <a:pt x="50" y="0"/>
                    <a:pt x="49" y="0"/>
                  </a:cubicBezTo>
                  <a:cubicBezTo>
                    <a:pt x="34" y="0"/>
                    <a:pt x="34" y="0"/>
                    <a:pt x="34" y="0"/>
                  </a:cubicBezTo>
                  <a:cubicBezTo>
                    <a:pt x="28" y="0"/>
                    <a:pt x="28" y="0"/>
                    <a:pt x="28" y="0"/>
                  </a:cubicBezTo>
                  <a:cubicBezTo>
                    <a:pt x="24" y="0"/>
                    <a:pt x="24" y="0"/>
                    <a:pt x="24" y="0"/>
                  </a:cubicBezTo>
                  <a:cubicBezTo>
                    <a:pt x="5" y="0"/>
                    <a:pt x="5" y="0"/>
                    <a:pt x="5" y="0"/>
                  </a:cubicBezTo>
                  <a:cubicBezTo>
                    <a:pt x="4" y="0"/>
                    <a:pt x="0" y="0"/>
                    <a:pt x="0" y="3"/>
                  </a:cubicBezTo>
                  <a:cubicBezTo>
                    <a:pt x="0" y="4"/>
                    <a:pt x="1" y="6"/>
                    <a:pt x="3" y="6"/>
                  </a:cubicBezTo>
                  <a:cubicBezTo>
                    <a:pt x="10" y="6"/>
                    <a:pt x="10" y="6"/>
                    <a:pt x="10" y="6"/>
                  </a:cubicBezTo>
                  <a:cubicBezTo>
                    <a:pt x="15" y="7"/>
                    <a:pt x="17" y="10"/>
                    <a:pt x="17" y="16"/>
                  </a:cubicBezTo>
                  <a:cubicBezTo>
                    <a:pt x="18" y="60"/>
                    <a:pt x="18" y="60"/>
                    <a:pt x="18" y="60"/>
                  </a:cubicBezTo>
                  <a:cubicBezTo>
                    <a:pt x="18" y="90"/>
                    <a:pt x="18" y="90"/>
                    <a:pt x="18" y="90"/>
                  </a:cubicBezTo>
                  <a:cubicBezTo>
                    <a:pt x="18" y="123"/>
                    <a:pt x="28" y="137"/>
                    <a:pt x="36" y="145"/>
                  </a:cubicBezTo>
                  <a:cubicBezTo>
                    <a:pt x="50" y="158"/>
                    <a:pt x="69" y="160"/>
                    <a:pt x="79" y="160"/>
                  </a:cubicBezTo>
                  <a:cubicBezTo>
                    <a:pt x="90" y="160"/>
                    <a:pt x="107" y="159"/>
                    <a:pt x="122" y="145"/>
                  </a:cubicBezTo>
                  <a:cubicBezTo>
                    <a:pt x="140" y="129"/>
                    <a:pt x="142" y="103"/>
                    <a:pt x="142" y="82"/>
                  </a:cubicBezTo>
                  <a:cubicBezTo>
                    <a:pt x="142" y="60"/>
                    <a:pt x="142" y="60"/>
                    <a:pt x="142" y="60"/>
                  </a:cubicBezTo>
                  <a:cubicBezTo>
                    <a:pt x="142" y="16"/>
                    <a:pt x="142" y="16"/>
                    <a:pt x="142" y="16"/>
                  </a:cubicBezTo>
                  <a:cubicBezTo>
                    <a:pt x="143" y="9"/>
                    <a:pt x="144" y="7"/>
                    <a:pt x="148" y="6"/>
                  </a:cubicBezTo>
                  <a:cubicBezTo>
                    <a:pt x="149" y="6"/>
                    <a:pt x="153" y="6"/>
                    <a:pt x="153" y="6"/>
                  </a:cubicBezTo>
                  <a:cubicBezTo>
                    <a:pt x="155" y="6"/>
                    <a:pt x="156" y="4"/>
                    <a:pt x="156" y="3"/>
                  </a:cubicBezTo>
                  <a:cubicBezTo>
                    <a:pt x="156" y="0"/>
                    <a:pt x="153" y="0"/>
                    <a:pt x="152" y="0"/>
                  </a:cubicBezTo>
                  <a:lnTo>
                    <a:pt x="13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76" name="Freeform 10">
              <a:extLst>
                <a:ext uri="{FF2B5EF4-FFF2-40B4-BE49-F238E27FC236}">
                  <a16:creationId xmlns:a16="http://schemas.microsoft.com/office/drawing/2014/main" id="{DA2B60C1-4D9C-4921-A53E-CB741140BAC5}"/>
                </a:ext>
              </a:extLst>
            </p:cNvPr>
            <p:cNvSpPr>
              <a:spLocks/>
            </p:cNvSpPr>
            <p:nvPr userDrawn="1"/>
          </p:nvSpPr>
          <p:spPr bwMode="auto">
            <a:xfrm>
              <a:off x="3553" y="2463"/>
              <a:ext cx="114" cy="110"/>
            </a:xfrm>
            <a:custGeom>
              <a:avLst/>
              <a:gdLst>
                <a:gd name="T0" fmla="*/ 17 w 168"/>
                <a:gd name="T1" fmla="*/ 12 h 162"/>
                <a:gd name="T2" fmla="*/ 17 w 168"/>
                <a:gd name="T3" fmla="*/ 129 h 162"/>
                <a:gd name="T4" fmla="*/ 12 w 168"/>
                <a:gd name="T5" fmla="*/ 153 h 162"/>
                <a:gd name="T6" fmla="*/ 4 w 168"/>
                <a:gd name="T7" fmla="*/ 154 h 162"/>
                <a:gd name="T8" fmla="*/ 0 w 168"/>
                <a:gd name="T9" fmla="*/ 157 h 162"/>
                <a:gd name="T10" fmla="*/ 5 w 168"/>
                <a:gd name="T11" fmla="*/ 160 h 162"/>
                <a:gd name="T12" fmla="*/ 22 w 168"/>
                <a:gd name="T13" fmla="*/ 160 h 162"/>
                <a:gd name="T14" fmla="*/ 25 w 168"/>
                <a:gd name="T15" fmla="*/ 160 h 162"/>
                <a:gd name="T16" fmla="*/ 28 w 168"/>
                <a:gd name="T17" fmla="*/ 160 h 162"/>
                <a:gd name="T18" fmla="*/ 46 w 168"/>
                <a:gd name="T19" fmla="*/ 160 h 162"/>
                <a:gd name="T20" fmla="*/ 52 w 168"/>
                <a:gd name="T21" fmla="*/ 157 h 162"/>
                <a:gd name="T22" fmla="*/ 49 w 168"/>
                <a:gd name="T23" fmla="*/ 154 h 162"/>
                <a:gd name="T24" fmla="*/ 39 w 168"/>
                <a:gd name="T25" fmla="*/ 153 h 162"/>
                <a:gd name="T26" fmla="*/ 32 w 168"/>
                <a:gd name="T27" fmla="*/ 131 h 162"/>
                <a:gd name="T28" fmla="*/ 29 w 168"/>
                <a:gd name="T29" fmla="*/ 37 h 162"/>
                <a:gd name="T30" fmla="*/ 80 w 168"/>
                <a:gd name="T31" fmla="*/ 93 h 162"/>
                <a:gd name="T32" fmla="*/ 133 w 168"/>
                <a:gd name="T33" fmla="*/ 148 h 162"/>
                <a:gd name="T34" fmla="*/ 149 w 168"/>
                <a:gd name="T35" fmla="*/ 162 h 162"/>
                <a:gd name="T36" fmla="*/ 153 w 168"/>
                <a:gd name="T37" fmla="*/ 146 h 162"/>
                <a:gd name="T38" fmla="*/ 153 w 168"/>
                <a:gd name="T39" fmla="*/ 26 h 162"/>
                <a:gd name="T40" fmla="*/ 159 w 168"/>
                <a:gd name="T41" fmla="*/ 9 h 162"/>
                <a:gd name="T42" fmla="*/ 164 w 168"/>
                <a:gd name="T43" fmla="*/ 9 h 162"/>
                <a:gd name="T44" fmla="*/ 168 w 168"/>
                <a:gd name="T45" fmla="*/ 6 h 162"/>
                <a:gd name="T46" fmla="*/ 163 w 168"/>
                <a:gd name="T47" fmla="*/ 3 h 162"/>
                <a:gd name="T48" fmla="*/ 149 w 168"/>
                <a:gd name="T49" fmla="*/ 3 h 162"/>
                <a:gd name="T50" fmla="*/ 145 w 168"/>
                <a:gd name="T51" fmla="*/ 3 h 162"/>
                <a:gd name="T52" fmla="*/ 141 w 168"/>
                <a:gd name="T53" fmla="*/ 3 h 162"/>
                <a:gd name="T54" fmla="*/ 124 w 168"/>
                <a:gd name="T55" fmla="*/ 3 h 162"/>
                <a:gd name="T56" fmla="*/ 118 w 168"/>
                <a:gd name="T57" fmla="*/ 6 h 162"/>
                <a:gd name="T58" fmla="*/ 121 w 168"/>
                <a:gd name="T59" fmla="*/ 9 h 162"/>
                <a:gd name="T60" fmla="*/ 131 w 168"/>
                <a:gd name="T61" fmla="*/ 10 h 162"/>
                <a:gd name="T62" fmla="*/ 138 w 168"/>
                <a:gd name="T63" fmla="*/ 28 h 162"/>
                <a:gd name="T64" fmla="*/ 140 w 168"/>
                <a:gd name="T65" fmla="*/ 127 h 162"/>
                <a:gd name="T66" fmla="*/ 125 w 168"/>
                <a:gd name="T67" fmla="*/ 111 h 162"/>
                <a:gd name="T68" fmla="*/ 94 w 168"/>
                <a:gd name="T69" fmla="*/ 77 h 162"/>
                <a:gd name="T70" fmla="*/ 27 w 168"/>
                <a:gd name="T71" fmla="*/ 5 h 162"/>
                <a:gd name="T72" fmla="*/ 21 w 168"/>
                <a:gd name="T73" fmla="*/ 0 h 162"/>
                <a:gd name="T74" fmla="*/ 17 w 168"/>
                <a:gd name="T75" fmla="*/ 1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8" h="162">
                  <a:moveTo>
                    <a:pt x="17" y="12"/>
                  </a:moveTo>
                  <a:cubicBezTo>
                    <a:pt x="17" y="129"/>
                    <a:pt x="17" y="129"/>
                    <a:pt x="17" y="129"/>
                  </a:cubicBezTo>
                  <a:cubicBezTo>
                    <a:pt x="17" y="147"/>
                    <a:pt x="16" y="152"/>
                    <a:pt x="12" y="153"/>
                  </a:cubicBezTo>
                  <a:cubicBezTo>
                    <a:pt x="11" y="153"/>
                    <a:pt x="4" y="154"/>
                    <a:pt x="4" y="154"/>
                  </a:cubicBezTo>
                  <a:cubicBezTo>
                    <a:pt x="1" y="154"/>
                    <a:pt x="0" y="156"/>
                    <a:pt x="0" y="157"/>
                  </a:cubicBezTo>
                  <a:cubicBezTo>
                    <a:pt x="0" y="160"/>
                    <a:pt x="4" y="160"/>
                    <a:pt x="5" y="160"/>
                  </a:cubicBezTo>
                  <a:cubicBezTo>
                    <a:pt x="22" y="160"/>
                    <a:pt x="22" y="160"/>
                    <a:pt x="22" y="160"/>
                  </a:cubicBezTo>
                  <a:cubicBezTo>
                    <a:pt x="25" y="160"/>
                    <a:pt x="25" y="160"/>
                    <a:pt x="25" y="160"/>
                  </a:cubicBezTo>
                  <a:cubicBezTo>
                    <a:pt x="28" y="160"/>
                    <a:pt x="28" y="160"/>
                    <a:pt x="28" y="160"/>
                  </a:cubicBezTo>
                  <a:cubicBezTo>
                    <a:pt x="46" y="160"/>
                    <a:pt x="46" y="160"/>
                    <a:pt x="46" y="160"/>
                  </a:cubicBezTo>
                  <a:cubicBezTo>
                    <a:pt x="48" y="160"/>
                    <a:pt x="52" y="160"/>
                    <a:pt x="52" y="157"/>
                  </a:cubicBezTo>
                  <a:cubicBezTo>
                    <a:pt x="52" y="156"/>
                    <a:pt x="51" y="154"/>
                    <a:pt x="49" y="154"/>
                  </a:cubicBezTo>
                  <a:cubicBezTo>
                    <a:pt x="39" y="153"/>
                    <a:pt x="39" y="153"/>
                    <a:pt x="39" y="153"/>
                  </a:cubicBezTo>
                  <a:cubicBezTo>
                    <a:pt x="35" y="152"/>
                    <a:pt x="32" y="148"/>
                    <a:pt x="32" y="131"/>
                  </a:cubicBezTo>
                  <a:cubicBezTo>
                    <a:pt x="32" y="131"/>
                    <a:pt x="30" y="45"/>
                    <a:pt x="29" y="37"/>
                  </a:cubicBezTo>
                  <a:cubicBezTo>
                    <a:pt x="34" y="43"/>
                    <a:pt x="80" y="93"/>
                    <a:pt x="80" y="93"/>
                  </a:cubicBezTo>
                  <a:cubicBezTo>
                    <a:pt x="102" y="117"/>
                    <a:pt x="131" y="146"/>
                    <a:pt x="133" y="148"/>
                  </a:cubicBezTo>
                  <a:cubicBezTo>
                    <a:pt x="145" y="160"/>
                    <a:pt x="147" y="162"/>
                    <a:pt x="149" y="162"/>
                  </a:cubicBezTo>
                  <a:cubicBezTo>
                    <a:pt x="152" y="162"/>
                    <a:pt x="153" y="159"/>
                    <a:pt x="153" y="146"/>
                  </a:cubicBezTo>
                  <a:cubicBezTo>
                    <a:pt x="153" y="146"/>
                    <a:pt x="153" y="26"/>
                    <a:pt x="153" y="26"/>
                  </a:cubicBezTo>
                  <a:cubicBezTo>
                    <a:pt x="153" y="13"/>
                    <a:pt x="154" y="10"/>
                    <a:pt x="159" y="9"/>
                  </a:cubicBezTo>
                  <a:cubicBezTo>
                    <a:pt x="159" y="9"/>
                    <a:pt x="164" y="9"/>
                    <a:pt x="164" y="9"/>
                  </a:cubicBezTo>
                  <a:cubicBezTo>
                    <a:pt x="167" y="9"/>
                    <a:pt x="168" y="7"/>
                    <a:pt x="168" y="6"/>
                  </a:cubicBezTo>
                  <a:cubicBezTo>
                    <a:pt x="168" y="3"/>
                    <a:pt x="164" y="3"/>
                    <a:pt x="163" y="3"/>
                  </a:cubicBezTo>
                  <a:cubicBezTo>
                    <a:pt x="149" y="3"/>
                    <a:pt x="149" y="3"/>
                    <a:pt x="149" y="3"/>
                  </a:cubicBezTo>
                  <a:cubicBezTo>
                    <a:pt x="145" y="3"/>
                    <a:pt x="145" y="3"/>
                    <a:pt x="145" y="3"/>
                  </a:cubicBezTo>
                  <a:cubicBezTo>
                    <a:pt x="141" y="3"/>
                    <a:pt x="141" y="3"/>
                    <a:pt x="141" y="3"/>
                  </a:cubicBezTo>
                  <a:cubicBezTo>
                    <a:pt x="124" y="3"/>
                    <a:pt x="124" y="3"/>
                    <a:pt x="124" y="3"/>
                  </a:cubicBezTo>
                  <a:cubicBezTo>
                    <a:pt x="122" y="3"/>
                    <a:pt x="118" y="3"/>
                    <a:pt x="118" y="6"/>
                  </a:cubicBezTo>
                  <a:cubicBezTo>
                    <a:pt x="118" y="8"/>
                    <a:pt x="119" y="9"/>
                    <a:pt x="121" y="9"/>
                  </a:cubicBezTo>
                  <a:cubicBezTo>
                    <a:pt x="131" y="10"/>
                    <a:pt x="131" y="10"/>
                    <a:pt x="131" y="10"/>
                  </a:cubicBezTo>
                  <a:cubicBezTo>
                    <a:pt x="136" y="11"/>
                    <a:pt x="138" y="14"/>
                    <a:pt x="138" y="28"/>
                  </a:cubicBezTo>
                  <a:cubicBezTo>
                    <a:pt x="138" y="28"/>
                    <a:pt x="140" y="108"/>
                    <a:pt x="140" y="127"/>
                  </a:cubicBezTo>
                  <a:cubicBezTo>
                    <a:pt x="136" y="123"/>
                    <a:pt x="125" y="111"/>
                    <a:pt x="125" y="111"/>
                  </a:cubicBezTo>
                  <a:cubicBezTo>
                    <a:pt x="94" y="77"/>
                    <a:pt x="94" y="77"/>
                    <a:pt x="94" y="77"/>
                  </a:cubicBezTo>
                  <a:cubicBezTo>
                    <a:pt x="27" y="5"/>
                    <a:pt x="27" y="5"/>
                    <a:pt x="27" y="5"/>
                  </a:cubicBezTo>
                  <a:cubicBezTo>
                    <a:pt x="24" y="2"/>
                    <a:pt x="22" y="0"/>
                    <a:pt x="21" y="0"/>
                  </a:cubicBezTo>
                  <a:cubicBezTo>
                    <a:pt x="17" y="0"/>
                    <a:pt x="17" y="4"/>
                    <a:pt x="17" y="1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77" name="Freeform 11">
              <a:extLst>
                <a:ext uri="{FF2B5EF4-FFF2-40B4-BE49-F238E27FC236}">
                  <a16:creationId xmlns:a16="http://schemas.microsoft.com/office/drawing/2014/main" id="{516687D2-F9EB-40A6-8C33-4628B952AAAD}"/>
                </a:ext>
              </a:extLst>
            </p:cNvPr>
            <p:cNvSpPr>
              <a:spLocks/>
            </p:cNvSpPr>
            <p:nvPr userDrawn="1"/>
          </p:nvSpPr>
          <p:spPr bwMode="auto">
            <a:xfrm>
              <a:off x="3686" y="2465"/>
              <a:ext cx="38" cy="107"/>
            </a:xfrm>
            <a:custGeom>
              <a:avLst/>
              <a:gdLst>
                <a:gd name="T0" fmla="*/ 29 w 56"/>
                <a:gd name="T1" fmla="*/ 0 h 157"/>
                <a:gd name="T2" fmla="*/ 26 w 56"/>
                <a:gd name="T3" fmla="*/ 0 h 157"/>
                <a:gd name="T4" fmla="*/ 23 w 56"/>
                <a:gd name="T5" fmla="*/ 0 h 157"/>
                <a:gd name="T6" fmla="*/ 5 w 56"/>
                <a:gd name="T7" fmla="*/ 0 h 157"/>
                <a:gd name="T8" fmla="*/ 0 w 56"/>
                <a:gd name="T9" fmla="*/ 3 h 157"/>
                <a:gd name="T10" fmla="*/ 4 w 56"/>
                <a:gd name="T11" fmla="*/ 6 h 157"/>
                <a:gd name="T12" fmla="*/ 10 w 56"/>
                <a:gd name="T13" fmla="*/ 6 h 157"/>
                <a:gd name="T14" fmla="*/ 15 w 56"/>
                <a:gd name="T15" fmla="*/ 16 h 157"/>
                <a:gd name="T16" fmla="*/ 16 w 56"/>
                <a:gd name="T17" fmla="*/ 60 h 157"/>
                <a:gd name="T18" fmla="*/ 16 w 56"/>
                <a:gd name="T19" fmla="*/ 96 h 157"/>
                <a:gd name="T20" fmla="*/ 15 w 56"/>
                <a:gd name="T21" fmla="*/ 141 h 157"/>
                <a:gd name="T22" fmla="*/ 10 w 56"/>
                <a:gd name="T23" fmla="*/ 150 h 157"/>
                <a:gd name="T24" fmla="*/ 4 w 56"/>
                <a:gd name="T25" fmla="*/ 151 h 157"/>
                <a:gd name="T26" fmla="*/ 1 w 56"/>
                <a:gd name="T27" fmla="*/ 154 h 157"/>
                <a:gd name="T28" fmla="*/ 6 w 56"/>
                <a:gd name="T29" fmla="*/ 157 h 157"/>
                <a:gd name="T30" fmla="*/ 22 w 56"/>
                <a:gd name="T31" fmla="*/ 157 h 157"/>
                <a:gd name="T32" fmla="*/ 26 w 56"/>
                <a:gd name="T33" fmla="*/ 157 h 157"/>
                <a:gd name="T34" fmla="*/ 28 w 56"/>
                <a:gd name="T35" fmla="*/ 157 h 157"/>
                <a:gd name="T36" fmla="*/ 51 w 56"/>
                <a:gd name="T37" fmla="*/ 157 h 157"/>
                <a:gd name="T38" fmla="*/ 56 w 56"/>
                <a:gd name="T39" fmla="*/ 154 h 157"/>
                <a:gd name="T40" fmla="*/ 53 w 56"/>
                <a:gd name="T41" fmla="*/ 151 h 157"/>
                <a:gd name="T42" fmla="*/ 44 w 56"/>
                <a:gd name="T43" fmla="*/ 150 h 157"/>
                <a:gd name="T44" fmla="*/ 37 w 56"/>
                <a:gd name="T45" fmla="*/ 141 h 157"/>
                <a:gd name="T46" fmla="*/ 36 w 56"/>
                <a:gd name="T47" fmla="*/ 96 h 157"/>
                <a:gd name="T48" fmla="*/ 36 w 56"/>
                <a:gd name="T49" fmla="*/ 60 h 157"/>
                <a:gd name="T50" fmla="*/ 36 w 56"/>
                <a:gd name="T51" fmla="*/ 16 h 157"/>
                <a:gd name="T52" fmla="*/ 43 w 56"/>
                <a:gd name="T53" fmla="*/ 6 h 157"/>
                <a:gd name="T54" fmla="*/ 47 w 56"/>
                <a:gd name="T55" fmla="*/ 6 h 157"/>
                <a:gd name="T56" fmla="*/ 51 w 56"/>
                <a:gd name="T57" fmla="*/ 3 h 157"/>
                <a:gd name="T58" fmla="*/ 46 w 56"/>
                <a:gd name="T59" fmla="*/ 0 h 157"/>
                <a:gd name="T60" fmla="*/ 29 w 56"/>
                <a:gd name="T61"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6" h="157">
                  <a:moveTo>
                    <a:pt x="29" y="0"/>
                  </a:moveTo>
                  <a:cubicBezTo>
                    <a:pt x="26" y="0"/>
                    <a:pt x="26" y="0"/>
                    <a:pt x="26" y="0"/>
                  </a:cubicBezTo>
                  <a:cubicBezTo>
                    <a:pt x="23" y="0"/>
                    <a:pt x="23" y="0"/>
                    <a:pt x="23" y="0"/>
                  </a:cubicBezTo>
                  <a:cubicBezTo>
                    <a:pt x="5" y="0"/>
                    <a:pt x="5" y="0"/>
                    <a:pt x="5" y="0"/>
                  </a:cubicBezTo>
                  <a:cubicBezTo>
                    <a:pt x="4" y="0"/>
                    <a:pt x="0" y="0"/>
                    <a:pt x="0" y="3"/>
                  </a:cubicBezTo>
                  <a:cubicBezTo>
                    <a:pt x="0" y="4"/>
                    <a:pt x="2" y="6"/>
                    <a:pt x="4" y="6"/>
                  </a:cubicBezTo>
                  <a:cubicBezTo>
                    <a:pt x="10" y="6"/>
                    <a:pt x="10" y="6"/>
                    <a:pt x="10" y="6"/>
                  </a:cubicBezTo>
                  <a:cubicBezTo>
                    <a:pt x="13" y="7"/>
                    <a:pt x="15" y="9"/>
                    <a:pt x="15" y="16"/>
                  </a:cubicBezTo>
                  <a:cubicBezTo>
                    <a:pt x="15" y="16"/>
                    <a:pt x="16" y="60"/>
                    <a:pt x="16" y="60"/>
                  </a:cubicBezTo>
                  <a:cubicBezTo>
                    <a:pt x="16" y="96"/>
                    <a:pt x="16" y="96"/>
                    <a:pt x="16" y="96"/>
                  </a:cubicBezTo>
                  <a:cubicBezTo>
                    <a:pt x="16" y="116"/>
                    <a:pt x="16" y="132"/>
                    <a:pt x="15" y="141"/>
                  </a:cubicBezTo>
                  <a:cubicBezTo>
                    <a:pt x="14" y="147"/>
                    <a:pt x="13" y="150"/>
                    <a:pt x="10" y="150"/>
                  </a:cubicBezTo>
                  <a:cubicBezTo>
                    <a:pt x="10" y="150"/>
                    <a:pt x="4" y="151"/>
                    <a:pt x="4" y="151"/>
                  </a:cubicBezTo>
                  <a:cubicBezTo>
                    <a:pt x="2" y="151"/>
                    <a:pt x="1" y="153"/>
                    <a:pt x="1" y="154"/>
                  </a:cubicBezTo>
                  <a:cubicBezTo>
                    <a:pt x="1" y="157"/>
                    <a:pt x="5" y="157"/>
                    <a:pt x="6" y="157"/>
                  </a:cubicBezTo>
                  <a:cubicBezTo>
                    <a:pt x="22" y="157"/>
                    <a:pt x="22" y="157"/>
                    <a:pt x="22" y="157"/>
                  </a:cubicBezTo>
                  <a:cubicBezTo>
                    <a:pt x="26" y="157"/>
                    <a:pt x="26" y="157"/>
                    <a:pt x="26" y="157"/>
                  </a:cubicBezTo>
                  <a:cubicBezTo>
                    <a:pt x="28" y="157"/>
                    <a:pt x="28" y="157"/>
                    <a:pt x="28" y="157"/>
                  </a:cubicBezTo>
                  <a:cubicBezTo>
                    <a:pt x="51" y="157"/>
                    <a:pt x="51" y="157"/>
                    <a:pt x="51" y="157"/>
                  </a:cubicBezTo>
                  <a:cubicBezTo>
                    <a:pt x="55" y="157"/>
                    <a:pt x="56" y="155"/>
                    <a:pt x="56" y="154"/>
                  </a:cubicBezTo>
                  <a:cubicBezTo>
                    <a:pt x="56" y="153"/>
                    <a:pt x="55" y="151"/>
                    <a:pt x="53" y="151"/>
                  </a:cubicBezTo>
                  <a:cubicBezTo>
                    <a:pt x="44" y="150"/>
                    <a:pt x="44" y="150"/>
                    <a:pt x="44" y="150"/>
                  </a:cubicBezTo>
                  <a:cubicBezTo>
                    <a:pt x="39" y="150"/>
                    <a:pt x="38" y="147"/>
                    <a:pt x="37" y="141"/>
                  </a:cubicBezTo>
                  <a:cubicBezTo>
                    <a:pt x="36" y="132"/>
                    <a:pt x="36" y="116"/>
                    <a:pt x="36" y="96"/>
                  </a:cubicBezTo>
                  <a:cubicBezTo>
                    <a:pt x="36" y="60"/>
                    <a:pt x="36" y="60"/>
                    <a:pt x="36" y="60"/>
                  </a:cubicBezTo>
                  <a:cubicBezTo>
                    <a:pt x="36" y="16"/>
                    <a:pt x="36" y="16"/>
                    <a:pt x="36" y="16"/>
                  </a:cubicBezTo>
                  <a:cubicBezTo>
                    <a:pt x="37" y="10"/>
                    <a:pt x="38" y="7"/>
                    <a:pt x="43" y="6"/>
                  </a:cubicBezTo>
                  <a:cubicBezTo>
                    <a:pt x="43" y="6"/>
                    <a:pt x="47" y="6"/>
                    <a:pt x="47" y="6"/>
                  </a:cubicBezTo>
                  <a:cubicBezTo>
                    <a:pt x="49" y="6"/>
                    <a:pt x="51" y="4"/>
                    <a:pt x="51" y="3"/>
                  </a:cubicBezTo>
                  <a:cubicBezTo>
                    <a:pt x="51" y="0"/>
                    <a:pt x="47" y="0"/>
                    <a:pt x="46" y="0"/>
                  </a:cubicBez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78" name="Freeform 12">
              <a:extLst>
                <a:ext uri="{FF2B5EF4-FFF2-40B4-BE49-F238E27FC236}">
                  <a16:creationId xmlns:a16="http://schemas.microsoft.com/office/drawing/2014/main" id="{1F98E951-E4F5-4244-A392-06F4C5CBE3E6}"/>
                </a:ext>
              </a:extLst>
            </p:cNvPr>
            <p:cNvSpPr>
              <a:spLocks/>
            </p:cNvSpPr>
            <p:nvPr userDrawn="1"/>
          </p:nvSpPr>
          <p:spPr bwMode="auto">
            <a:xfrm>
              <a:off x="3730" y="2465"/>
              <a:ext cx="112" cy="109"/>
            </a:xfrm>
            <a:custGeom>
              <a:avLst/>
              <a:gdLst>
                <a:gd name="T0" fmla="*/ 148 w 166"/>
                <a:gd name="T1" fmla="*/ 0 h 160"/>
                <a:gd name="T2" fmla="*/ 145 w 166"/>
                <a:gd name="T3" fmla="*/ 0 h 160"/>
                <a:gd name="T4" fmla="*/ 140 w 166"/>
                <a:gd name="T5" fmla="*/ 0 h 160"/>
                <a:gd name="T6" fmla="*/ 125 w 166"/>
                <a:gd name="T7" fmla="*/ 0 h 160"/>
                <a:gd name="T8" fmla="*/ 119 w 166"/>
                <a:gd name="T9" fmla="*/ 3 h 160"/>
                <a:gd name="T10" fmla="*/ 123 w 166"/>
                <a:gd name="T11" fmla="*/ 6 h 160"/>
                <a:gd name="T12" fmla="*/ 130 w 166"/>
                <a:gd name="T13" fmla="*/ 6 h 160"/>
                <a:gd name="T14" fmla="*/ 131 w 166"/>
                <a:gd name="T15" fmla="*/ 10 h 160"/>
                <a:gd name="T16" fmla="*/ 130 w 166"/>
                <a:gd name="T17" fmla="*/ 17 h 160"/>
                <a:gd name="T18" fmla="*/ 88 w 166"/>
                <a:gd name="T19" fmla="*/ 127 h 160"/>
                <a:gd name="T20" fmla="*/ 50 w 166"/>
                <a:gd name="T21" fmla="*/ 26 h 160"/>
                <a:gd name="T22" fmla="*/ 44 w 166"/>
                <a:gd name="T23" fmla="*/ 9 h 160"/>
                <a:gd name="T24" fmla="*/ 46 w 166"/>
                <a:gd name="T25" fmla="*/ 7 h 160"/>
                <a:gd name="T26" fmla="*/ 53 w 166"/>
                <a:gd name="T27" fmla="*/ 6 h 160"/>
                <a:gd name="T28" fmla="*/ 57 w 166"/>
                <a:gd name="T29" fmla="*/ 3 h 160"/>
                <a:gd name="T30" fmla="*/ 50 w 166"/>
                <a:gd name="T31" fmla="*/ 0 h 160"/>
                <a:gd name="T32" fmla="*/ 35 w 166"/>
                <a:gd name="T33" fmla="*/ 0 h 160"/>
                <a:gd name="T34" fmla="*/ 31 w 166"/>
                <a:gd name="T35" fmla="*/ 0 h 160"/>
                <a:gd name="T36" fmla="*/ 26 w 166"/>
                <a:gd name="T37" fmla="*/ 0 h 160"/>
                <a:gd name="T38" fmla="*/ 7 w 166"/>
                <a:gd name="T39" fmla="*/ 0 h 160"/>
                <a:gd name="T40" fmla="*/ 0 w 166"/>
                <a:gd name="T41" fmla="*/ 3 h 160"/>
                <a:gd name="T42" fmla="*/ 3 w 166"/>
                <a:gd name="T43" fmla="*/ 6 h 160"/>
                <a:gd name="T44" fmla="*/ 10 w 166"/>
                <a:gd name="T45" fmla="*/ 6 h 160"/>
                <a:gd name="T46" fmla="*/ 24 w 166"/>
                <a:gd name="T47" fmla="*/ 21 h 160"/>
                <a:gd name="T48" fmla="*/ 75 w 166"/>
                <a:gd name="T49" fmla="*/ 148 h 160"/>
                <a:gd name="T50" fmla="*/ 83 w 166"/>
                <a:gd name="T51" fmla="*/ 160 h 160"/>
                <a:gd name="T52" fmla="*/ 89 w 166"/>
                <a:gd name="T53" fmla="*/ 151 h 160"/>
                <a:gd name="T54" fmla="*/ 93 w 166"/>
                <a:gd name="T55" fmla="*/ 144 h 160"/>
                <a:gd name="T56" fmla="*/ 118 w 166"/>
                <a:gd name="T57" fmla="*/ 84 h 160"/>
                <a:gd name="T58" fmla="*/ 130 w 166"/>
                <a:gd name="T59" fmla="*/ 55 h 160"/>
                <a:gd name="T60" fmla="*/ 142 w 166"/>
                <a:gd name="T61" fmla="*/ 26 h 160"/>
                <a:gd name="T62" fmla="*/ 153 w 166"/>
                <a:gd name="T63" fmla="*/ 8 h 160"/>
                <a:gd name="T64" fmla="*/ 162 w 166"/>
                <a:gd name="T65" fmla="*/ 6 h 160"/>
                <a:gd name="T66" fmla="*/ 166 w 166"/>
                <a:gd name="T67" fmla="*/ 3 h 160"/>
                <a:gd name="T68" fmla="*/ 161 w 166"/>
                <a:gd name="T69" fmla="*/ 0 h 160"/>
                <a:gd name="T70" fmla="*/ 148 w 166"/>
                <a:gd name="T71"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6" h="160">
                  <a:moveTo>
                    <a:pt x="148" y="0"/>
                  </a:moveTo>
                  <a:cubicBezTo>
                    <a:pt x="145" y="0"/>
                    <a:pt x="145" y="0"/>
                    <a:pt x="145" y="0"/>
                  </a:cubicBezTo>
                  <a:cubicBezTo>
                    <a:pt x="140" y="0"/>
                    <a:pt x="140" y="0"/>
                    <a:pt x="140" y="0"/>
                  </a:cubicBezTo>
                  <a:cubicBezTo>
                    <a:pt x="125" y="0"/>
                    <a:pt x="125" y="0"/>
                    <a:pt x="125" y="0"/>
                  </a:cubicBezTo>
                  <a:cubicBezTo>
                    <a:pt x="123" y="0"/>
                    <a:pt x="119" y="0"/>
                    <a:pt x="119" y="3"/>
                  </a:cubicBezTo>
                  <a:cubicBezTo>
                    <a:pt x="119" y="4"/>
                    <a:pt x="119" y="6"/>
                    <a:pt x="123" y="6"/>
                  </a:cubicBezTo>
                  <a:cubicBezTo>
                    <a:pt x="130" y="6"/>
                    <a:pt x="130" y="6"/>
                    <a:pt x="130" y="6"/>
                  </a:cubicBezTo>
                  <a:cubicBezTo>
                    <a:pt x="131" y="7"/>
                    <a:pt x="131" y="9"/>
                    <a:pt x="131" y="10"/>
                  </a:cubicBezTo>
                  <a:cubicBezTo>
                    <a:pt x="130" y="17"/>
                    <a:pt x="130" y="17"/>
                    <a:pt x="130" y="17"/>
                  </a:cubicBezTo>
                  <a:cubicBezTo>
                    <a:pt x="126" y="30"/>
                    <a:pt x="100" y="97"/>
                    <a:pt x="88" y="127"/>
                  </a:cubicBezTo>
                  <a:cubicBezTo>
                    <a:pt x="85" y="120"/>
                    <a:pt x="50" y="26"/>
                    <a:pt x="50" y="26"/>
                  </a:cubicBezTo>
                  <a:cubicBezTo>
                    <a:pt x="47" y="18"/>
                    <a:pt x="44" y="12"/>
                    <a:pt x="44" y="9"/>
                  </a:cubicBezTo>
                  <a:cubicBezTo>
                    <a:pt x="44" y="8"/>
                    <a:pt x="45" y="7"/>
                    <a:pt x="46" y="7"/>
                  </a:cubicBezTo>
                  <a:cubicBezTo>
                    <a:pt x="53" y="6"/>
                    <a:pt x="53" y="6"/>
                    <a:pt x="53" y="6"/>
                  </a:cubicBezTo>
                  <a:cubicBezTo>
                    <a:pt x="56" y="6"/>
                    <a:pt x="57" y="4"/>
                    <a:pt x="57" y="3"/>
                  </a:cubicBezTo>
                  <a:cubicBezTo>
                    <a:pt x="57" y="0"/>
                    <a:pt x="52" y="0"/>
                    <a:pt x="50" y="0"/>
                  </a:cubicBezTo>
                  <a:cubicBezTo>
                    <a:pt x="35" y="0"/>
                    <a:pt x="35" y="0"/>
                    <a:pt x="35" y="0"/>
                  </a:cubicBezTo>
                  <a:cubicBezTo>
                    <a:pt x="31" y="0"/>
                    <a:pt x="31" y="0"/>
                    <a:pt x="31" y="0"/>
                  </a:cubicBezTo>
                  <a:cubicBezTo>
                    <a:pt x="26" y="0"/>
                    <a:pt x="26" y="0"/>
                    <a:pt x="26" y="0"/>
                  </a:cubicBezTo>
                  <a:cubicBezTo>
                    <a:pt x="7" y="0"/>
                    <a:pt x="7" y="0"/>
                    <a:pt x="7" y="0"/>
                  </a:cubicBezTo>
                  <a:cubicBezTo>
                    <a:pt x="4" y="0"/>
                    <a:pt x="0" y="0"/>
                    <a:pt x="0" y="3"/>
                  </a:cubicBezTo>
                  <a:cubicBezTo>
                    <a:pt x="0" y="4"/>
                    <a:pt x="1" y="6"/>
                    <a:pt x="3" y="6"/>
                  </a:cubicBezTo>
                  <a:cubicBezTo>
                    <a:pt x="10" y="6"/>
                    <a:pt x="10" y="6"/>
                    <a:pt x="10" y="6"/>
                  </a:cubicBezTo>
                  <a:cubicBezTo>
                    <a:pt x="17" y="8"/>
                    <a:pt x="20" y="10"/>
                    <a:pt x="24" y="21"/>
                  </a:cubicBezTo>
                  <a:cubicBezTo>
                    <a:pt x="75" y="148"/>
                    <a:pt x="75" y="148"/>
                    <a:pt x="75" y="148"/>
                  </a:cubicBezTo>
                  <a:cubicBezTo>
                    <a:pt x="78" y="157"/>
                    <a:pt x="80" y="160"/>
                    <a:pt x="83" y="160"/>
                  </a:cubicBezTo>
                  <a:cubicBezTo>
                    <a:pt x="86" y="160"/>
                    <a:pt x="86" y="158"/>
                    <a:pt x="89" y="151"/>
                  </a:cubicBezTo>
                  <a:cubicBezTo>
                    <a:pt x="93" y="144"/>
                    <a:pt x="93" y="144"/>
                    <a:pt x="93" y="144"/>
                  </a:cubicBezTo>
                  <a:cubicBezTo>
                    <a:pt x="118" y="84"/>
                    <a:pt x="118" y="84"/>
                    <a:pt x="118" y="84"/>
                  </a:cubicBezTo>
                  <a:cubicBezTo>
                    <a:pt x="130" y="55"/>
                    <a:pt x="130" y="55"/>
                    <a:pt x="130" y="55"/>
                  </a:cubicBezTo>
                  <a:cubicBezTo>
                    <a:pt x="142" y="26"/>
                    <a:pt x="142" y="26"/>
                    <a:pt x="142" y="26"/>
                  </a:cubicBezTo>
                  <a:cubicBezTo>
                    <a:pt x="148" y="13"/>
                    <a:pt x="151" y="9"/>
                    <a:pt x="153" y="8"/>
                  </a:cubicBezTo>
                  <a:cubicBezTo>
                    <a:pt x="156" y="6"/>
                    <a:pt x="160" y="6"/>
                    <a:pt x="162" y="6"/>
                  </a:cubicBezTo>
                  <a:cubicBezTo>
                    <a:pt x="165" y="6"/>
                    <a:pt x="166" y="4"/>
                    <a:pt x="166" y="3"/>
                  </a:cubicBezTo>
                  <a:cubicBezTo>
                    <a:pt x="166" y="1"/>
                    <a:pt x="164" y="0"/>
                    <a:pt x="161" y="0"/>
                  </a:cubicBezTo>
                  <a:lnTo>
                    <a:pt x="14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79" name="Freeform 13">
              <a:extLst>
                <a:ext uri="{FF2B5EF4-FFF2-40B4-BE49-F238E27FC236}">
                  <a16:creationId xmlns:a16="http://schemas.microsoft.com/office/drawing/2014/main" id="{D73B3FAF-1360-400B-A34D-DE7FA61DA50F}"/>
                </a:ext>
              </a:extLst>
            </p:cNvPr>
            <p:cNvSpPr>
              <a:spLocks/>
            </p:cNvSpPr>
            <p:nvPr userDrawn="1"/>
          </p:nvSpPr>
          <p:spPr bwMode="auto">
            <a:xfrm>
              <a:off x="3848" y="2464"/>
              <a:ext cx="64" cy="108"/>
            </a:xfrm>
            <a:custGeom>
              <a:avLst/>
              <a:gdLst>
                <a:gd name="T0" fmla="*/ 84 w 94"/>
                <a:gd name="T1" fmla="*/ 1 h 160"/>
                <a:gd name="T2" fmla="*/ 83 w 94"/>
                <a:gd name="T3" fmla="*/ 1 h 160"/>
                <a:gd name="T4" fmla="*/ 75 w 94"/>
                <a:gd name="T5" fmla="*/ 2 h 160"/>
                <a:gd name="T6" fmla="*/ 28 w 94"/>
                <a:gd name="T7" fmla="*/ 2 h 160"/>
                <a:gd name="T8" fmla="*/ 26 w 94"/>
                <a:gd name="T9" fmla="*/ 2 h 160"/>
                <a:gd name="T10" fmla="*/ 5 w 94"/>
                <a:gd name="T11" fmla="*/ 2 h 160"/>
                <a:gd name="T12" fmla="*/ 0 w 94"/>
                <a:gd name="T13" fmla="*/ 5 h 160"/>
                <a:gd name="T14" fmla="*/ 4 w 94"/>
                <a:gd name="T15" fmla="*/ 8 h 160"/>
                <a:gd name="T16" fmla="*/ 10 w 94"/>
                <a:gd name="T17" fmla="*/ 8 h 160"/>
                <a:gd name="T18" fmla="*/ 18 w 94"/>
                <a:gd name="T19" fmla="*/ 18 h 160"/>
                <a:gd name="T20" fmla="*/ 18 w 94"/>
                <a:gd name="T21" fmla="*/ 62 h 160"/>
                <a:gd name="T22" fmla="*/ 18 w 94"/>
                <a:gd name="T23" fmla="*/ 98 h 160"/>
                <a:gd name="T24" fmla="*/ 17 w 94"/>
                <a:gd name="T25" fmla="*/ 143 h 160"/>
                <a:gd name="T26" fmla="*/ 12 w 94"/>
                <a:gd name="T27" fmla="*/ 152 h 160"/>
                <a:gd name="T28" fmla="*/ 7 w 94"/>
                <a:gd name="T29" fmla="*/ 153 h 160"/>
                <a:gd name="T30" fmla="*/ 3 w 94"/>
                <a:gd name="T31" fmla="*/ 156 h 160"/>
                <a:gd name="T32" fmla="*/ 8 w 94"/>
                <a:gd name="T33" fmla="*/ 159 h 160"/>
                <a:gd name="T34" fmla="*/ 25 w 94"/>
                <a:gd name="T35" fmla="*/ 159 h 160"/>
                <a:gd name="T36" fmla="*/ 28 w 94"/>
                <a:gd name="T37" fmla="*/ 159 h 160"/>
                <a:gd name="T38" fmla="*/ 36 w 94"/>
                <a:gd name="T39" fmla="*/ 159 h 160"/>
                <a:gd name="T40" fmla="*/ 79 w 94"/>
                <a:gd name="T41" fmla="*/ 160 h 160"/>
                <a:gd name="T42" fmla="*/ 91 w 94"/>
                <a:gd name="T43" fmla="*/ 153 h 160"/>
                <a:gd name="T44" fmla="*/ 94 w 94"/>
                <a:gd name="T45" fmla="*/ 133 h 160"/>
                <a:gd name="T46" fmla="*/ 91 w 94"/>
                <a:gd name="T47" fmla="*/ 129 h 160"/>
                <a:gd name="T48" fmla="*/ 88 w 94"/>
                <a:gd name="T49" fmla="*/ 133 h 160"/>
                <a:gd name="T50" fmla="*/ 80 w 94"/>
                <a:gd name="T51" fmla="*/ 146 h 160"/>
                <a:gd name="T52" fmla="*/ 61 w 94"/>
                <a:gd name="T53" fmla="*/ 149 h 160"/>
                <a:gd name="T54" fmla="*/ 38 w 94"/>
                <a:gd name="T55" fmla="*/ 133 h 160"/>
                <a:gd name="T56" fmla="*/ 38 w 94"/>
                <a:gd name="T57" fmla="*/ 107 h 160"/>
                <a:gd name="T58" fmla="*/ 38 w 94"/>
                <a:gd name="T59" fmla="*/ 98 h 160"/>
                <a:gd name="T60" fmla="*/ 38 w 94"/>
                <a:gd name="T61" fmla="*/ 80 h 160"/>
                <a:gd name="T62" fmla="*/ 67 w 94"/>
                <a:gd name="T63" fmla="*/ 82 h 160"/>
                <a:gd name="T64" fmla="*/ 77 w 94"/>
                <a:gd name="T65" fmla="*/ 88 h 160"/>
                <a:gd name="T66" fmla="*/ 77 w 94"/>
                <a:gd name="T67" fmla="*/ 94 h 160"/>
                <a:gd name="T68" fmla="*/ 80 w 94"/>
                <a:gd name="T69" fmla="*/ 97 h 160"/>
                <a:gd name="T70" fmla="*/ 83 w 94"/>
                <a:gd name="T71" fmla="*/ 92 h 160"/>
                <a:gd name="T72" fmla="*/ 84 w 94"/>
                <a:gd name="T73" fmla="*/ 79 h 160"/>
                <a:gd name="T74" fmla="*/ 86 w 94"/>
                <a:gd name="T75" fmla="*/ 67 h 160"/>
                <a:gd name="T76" fmla="*/ 83 w 94"/>
                <a:gd name="T77" fmla="*/ 64 h 160"/>
                <a:gd name="T78" fmla="*/ 79 w 94"/>
                <a:gd name="T79" fmla="*/ 67 h 160"/>
                <a:gd name="T80" fmla="*/ 70 w 94"/>
                <a:gd name="T81" fmla="*/ 70 h 160"/>
                <a:gd name="T82" fmla="*/ 38 w 94"/>
                <a:gd name="T83" fmla="*/ 70 h 160"/>
                <a:gd name="T84" fmla="*/ 38 w 94"/>
                <a:gd name="T85" fmla="*/ 13 h 160"/>
                <a:gd name="T86" fmla="*/ 66 w 94"/>
                <a:gd name="T87" fmla="*/ 13 h 160"/>
                <a:gd name="T88" fmla="*/ 79 w 94"/>
                <a:gd name="T89" fmla="*/ 19 h 160"/>
                <a:gd name="T90" fmla="*/ 80 w 94"/>
                <a:gd name="T91" fmla="*/ 26 h 160"/>
                <a:gd name="T92" fmla="*/ 83 w 94"/>
                <a:gd name="T93" fmla="*/ 30 h 160"/>
                <a:gd name="T94" fmla="*/ 86 w 94"/>
                <a:gd name="T95" fmla="*/ 27 h 160"/>
                <a:gd name="T96" fmla="*/ 87 w 94"/>
                <a:gd name="T97" fmla="*/ 17 h 160"/>
                <a:gd name="T98" fmla="*/ 87 w 94"/>
                <a:gd name="T99" fmla="*/ 13 h 160"/>
                <a:gd name="T100" fmla="*/ 89 w 94"/>
                <a:gd name="T101" fmla="*/ 3 h 160"/>
                <a:gd name="T102" fmla="*/ 87 w 94"/>
                <a:gd name="T103" fmla="*/ 0 h 160"/>
                <a:gd name="T104" fmla="*/ 84 w 94"/>
                <a:gd name="T105" fmla="*/ 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4" h="160">
                  <a:moveTo>
                    <a:pt x="84" y="1"/>
                  </a:moveTo>
                  <a:cubicBezTo>
                    <a:pt x="83" y="1"/>
                    <a:pt x="83" y="1"/>
                    <a:pt x="83" y="1"/>
                  </a:cubicBezTo>
                  <a:cubicBezTo>
                    <a:pt x="75" y="2"/>
                    <a:pt x="75" y="2"/>
                    <a:pt x="75" y="2"/>
                  </a:cubicBezTo>
                  <a:cubicBezTo>
                    <a:pt x="75" y="2"/>
                    <a:pt x="28" y="2"/>
                    <a:pt x="28" y="2"/>
                  </a:cubicBezTo>
                  <a:cubicBezTo>
                    <a:pt x="26" y="2"/>
                    <a:pt x="26" y="2"/>
                    <a:pt x="26" y="2"/>
                  </a:cubicBezTo>
                  <a:cubicBezTo>
                    <a:pt x="5" y="2"/>
                    <a:pt x="5" y="2"/>
                    <a:pt x="5" y="2"/>
                  </a:cubicBezTo>
                  <a:cubicBezTo>
                    <a:pt x="4" y="2"/>
                    <a:pt x="0" y="2"/>
                    <a:pt x="0" y="5"/>
                  </a:cubicBezTo>
                  <a:cubicBezTo>
                    <a:pt x="0" y="6"/>
                    <a:pt x="2" y="8"/>
                    <a:pt x="4" y="8"/>
                  </a:cubicBezTo>
                  <a:cubicBezTo>
                    <a:pt x="10" y="8"/>
                    <a:pt x="10" y="8"/>
                    <a:pt x="10" y="8"/>
                  </a:cubicBezTo>
                  <a:cubicBezTo>
                    <a:pt x="16" y="9"/>
                    <a:pt x="17" y="12"/>
                    <a:pt x="18" y="18"/>
                  </a:cubicBezTo>
                  <a:cubicBezTo>
                    <a:pt x="18" y="18"/>
                    <a:pt x="18" y="62"/>
                    <a:pt x="18" y="62"/>
                  </a:cubicBezTo>
                  <a:cubicBezTo>
                    <a:pt x="18" y="98"/>
                    <a:pt x="18" y="98"/>
                    <a:pt x="18" y="98"/>
                  </a:cubicBezTo>
                  <a:cubicBezTo>
                    <a:pt x="18" y="118"/>
                    <a:pt x="18" y="134"/>
                    <a:pt x="17" y="143"/>
                  </a:cubicBezTo>
                  <a:cubicBezTo>
                    <a:pt x="16" y="149"/>
                    <a:pt x="15" y="152"/>
                    <a:pt x="12" y="152"/>
                  </a:cubicBezTo>
                  <a:cubicBezTo>
                    <a:pt x="12" y="152"/>
                    <a:pt x="7" y="153"/>
                    <a:pt x="7" y="153"/>
                  </a:cubicBezTo>
                  <a:cubicBezTo>
                    <a:pt x="4" y="153"/>
                    <a:pt x="3" y="155"/>
                    <a:pt x="3" y="156"/>
                  </a:cubicBezTo>
                  <a:cubicBezTo>
                    <a:pt x="3" y="159"/>
                    <a:pt x="7" y="159"/>
                    <a:pt x="8" y="159"/>
                  </a:cubicBezTo>
                  <a:cubicBezTo>
                    <a:pt x="25" y="159"/>
                    <a:pt x="25" y="159"/>
                    <a:pt x="25" y="159"/>
                  </a:cubicBezTo>
                  <a:cubicBezTo>
                    <a:pt x="28" y="159"/>
                    <a:pt x="28" y="159"/>
                    <a:pt x="28" y="159"/>
                  </a:cubicBezTo>
                  <a:cubicBezTo>
                    <a:pt x="36" y="159"/>
                    <a:pt x="36" y="159"/>
                    <a:pt x="36" y="159"/>
                  </a:cubicBezTo>
                  <a:cubicBezTo>
                    <a:pt x="79" y="160"/>
                    <a:pt x="79" y="160"/>
                    <a:pt x="79" y="160"/>
                  </a:cubicBezTo>
                  <a:cubicBezTo>
                    <a:pt x="87" y="160"/>
                    <a:pt x="90" y="160"/>
                    <a:pt x="91" y="153"/>
                  </a:cubicBezTo>
                  <a:cubicBezTo>
                    <a:pt x="92" y="149"/>
                    <a:pt x="94" y="135"/>
                    <a:pt x="94" y="133"/>
                  </a:cubicBezTo>
                  <a:cubicBezTo>
                    <a:pt x="94" y="132"/>
                    <a:pt x="94" y="129"/>
                    <a:pt x="91" y="129"/>
                  </a:cubicBezTo>
                  <a:cubicBezTo>
                    <a:pt x="89" y="129"/>
                    <a:pt x="88" y="131"/>
                    <a:pt x="88" y="133"/>
                  </a:cubicBezTo>
                  <a:cubicBezTo>
                    <a:pt x="86" y="141"/>
                    <a:pt x="84" y="144"/>
                    <a:pt x="80" y="146"/>
                  </a:cubicBezTo>
                  <a:cubicBezTo>
                    <a:pt x="75" y="149"/>
                    <a:pt x="66" y="149"/>
                    <a:pt x="61" y="149"/>
                  </a:cubicBezTo>
                  <a:cubicBezTo>
                    <a:pt x="41" y="149"/>
                    <a:pt x="39" y="146"/>
                    <a:pt x="38" y="133"/>
                  </a:cubicBezTo>
                  <a:cubicBezTo>
                    <a:pt x="38" y="107"/>
                    <a:pt x="38" y="107"/>
                    <a:pt x="38" y="107"/>
                  </a:cubicBezTo>
                  <a:cubicBezTo>
                    <a:pt x="38" y="98"/>
                    <a:pt x="38" y="98"/>
                    <a:pt x="38" y="98"/>
                  </a:cubicBezTo>
                  <a:cubicBezTo>
                    <a:pt x="38" y="80"/>
                    <a:pt x="38" y="80"/>
                    <a:pt x="38" y="80"/>
                  </a:cubicBezTo>
                  <a:cubicBezTo>
                    <a:pt x="38" y="81"/>
                    <a:pt x="67" y="82"/>
                    <a:pt x="67" y="82"/>
                  </a:cubicBezTo>
                  <a:cubicBezTo>
                    <a:pt x="75" y="82"/>
                    <a:pt x="76" y="86"/>
                    <a:pt x="77" y="88"/>
                  </a:cubicBezTo>
                  <a:cubicBezTo>
                    <a:pt x="77" y="94"/>
                    <a:pt x="77" y="94"/>
                    <a:pt x="77" y="94"/>
                  </a:cubicBezTo>
                  <a:cubicBezTo>
                    <a:pt x="77" y="96"/>
                    <a:pt x="79" y="97"/>
                    <a:pt x="80" y="97"/>
                  </a:cubicBezTo>
                  <a:cubicBezTo>
                    <a:pt x="83" y="97"/>
                    <a:pt x="83" y="94"/>
                    <a:pt x="83" y="92"/>
                  </a:cubicBezTo>
                  <a:cubicBezTo>
                    <a:pt x="84" y="79"/>
                    <a:pt x="84" y="79"/>
                    <a:pt x="84" y="79"/>
                  </a:cubicBezTo>
                  <a:cubicBezTo>
                    <a:pt x="84" y="79"/>
                    <a:pt x="86" y="67"/>
                    <a:pt x="86" y="67"/>
                  </a:cubicBezTo>
                  <a:cubicBezTo>
                    <a:pt x="86" y="64"/>
                    <a:pt x="84" y="64"/>
                    <a:pt x="83" y="64"/>
                  </a:cubicBezTo>
                  <a:cubicBezTo>
                    <a:pt x="79" y="67"/>
                    <a:pt x="79" y="67"/>
                    <a:pt x="79" y="67"/>
                  </a:cubicBezTo>
                  <a:cubicBezTo>
                    <a:pt x="78" y="69"/>
                    <a:pt x="75" y="69"/>
                    <a:pt x="70" y="70"/>
                  </a:cubicBezTo>
                  <a:cubicBezTo>
                    <a:pt x="38" y="70"/>
                    <a:pt x="38" y="70"/>
                    <a:pt x="38" y="70"/>
                  </a:cubicBezTo>
                  <a:cubicBezTo>
                    <a:pt x="38" y="13"/>
                    <a:pt x="38" y="13"/>
                    <a:pt x="38" y="13"/>
                  </a:cubicBezTo>
                  <a:cubicBezTo>
                    <a:pt x="38" y="13"/>
                    <a:pt x="66" y="13"/>
                    <a:pt x="66" y="13"/>
                  </a:cubicBezTo>
                  <a:cubicBezTo>
                    <a:pt x="77" y="15"/>
                    <a:pt x="78" y="17"/>
                    <a:pt x="79" y="19"/>
                  </a:cubicBezTo>
                  <a:cubicBezTo>
                    <a:pt x="80" y="26"/>
                    <a:pt x="80" y="26"/>
                    <a:pt x="80" y="26"/>
                  </a:cubicBezTo>
                  <a:cubicBezTo>
                    <a:pt x="80" y="30"/>
                    <a:pt x="82" y="30"/>
                    <a:pt x="83" y="30"/>
                  </a:cubicBezTo>
                  <a:cubicBezTo>
                    <a:pt x="84" y="30"/>
                    <a:pt x="86" y="30"/>
                    <a:pt x="86" y="27"/>
                  </a:cubicBezTo>
                  <a:cubicBezTo>
                    <a:pt x="86" y="27"/>
                    <a:pt x="87" y="17"/>
                    <a:pt x="87" y="17"/>
                  </a:cubicBezTo>
                  <a:cubicBezTo>
                    <a:pt x="87" y="13"/>
                    <a:pt x="87" y="13"/>
                    <a:pt x="87" y="13"/>
                  </a:cubicBezTo>
                  <a:cubicBezTo>
                    <a:pt x="89" y="3"/>
                    <a:pt x="89" y="3"/>
                    <a:pt x="89" y="3"/>
                  </a:cubicBezTo>
                  <a:cubicBezTo>
                    <a:pt x="89" y="0"/>
                    <a:pt x="87" y="0"/>
                    <a:pt x="87" y="0"/>
                  </a:cubicBezTo>
                  <a:lnTo>
                    <a:pt x="8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80" name="Freeform 14">
              <a:extLst>
                <a:ext uri="{FF2B5EF4-FFF2-40B4-BE49-F238E27FC236}">
                  <a16:creationId xmlns:a16="http://schemas.microsoft.com/office/drawing/2014/main" id="{0E3E0443-559E-40A4-AC83-B7C7B46D6201}"/>
                </a:ext>
              </a:extLst>
            </p:cNvPr>
            <p:cNvSpPr>
              <a:spLocks noEditPoints="1"/>
            </p:cNvSpPr>
            <p:nvPr userDrawn="1"/>
          </p:nvSpPr>
          <p:spPr bwMode="auto">
            <a:xfrm>
              <a:off x="3930" y="2465"/>
              <a:ext cx="107" cy="107"/>
            </a:xfrm>
            <a:custGeom>
              <a:avLst/>
              <a:gdLst>
                <a:gd name="T0" fmla="*/ 35 w 157"/>
                <a:gd name="T1" fmla="*/ 0 h 157"/>
                <a:gd name="T2" fmla="*/ 28 w 157"/>
                <a:gd name="T3" fmla="*/ 0 h 157"/>
                <a:gd name="T4" fmla="*/ 25 w 157"/>
                <a:gd name="T5" fmla="*/ 0 h 157"/>
                <a:gd name="T6" fmla="*/ 5 w 157"/>
                <a:gd name="T7" fmla="*/ 0 h 157"/>
                <a:gd name="T8" fmla="*/ 0 w 157"/>
                <a:gd name="T9" fmla="*/ 3 h 157"/>
                <a:gd name="T10" fmla="*/ 3 w 157"/>
                <a:gd name="T11" fmla="*/ 6 h 157"/>
                <a:gd name="T12" fmla="*/ 10 w 157"/>
                <a:gd name="T13" fmla="*/ 6 h 157"/>
                <a:gd name="T14" fmla="*/ 17 w 157"/>
                <a:gd name="T15" fmla="*/ 16 h 157"/>
                <a:gd name="T16" fmla="*/ 18 w 157"/>
                <a:gd name="T17" fmla="*/ 60 h 157"/>
                <a:gd name="T18" fmla="*/ 18 w 157"/>
                <a:gd name="T19" fmla="*/ 96 h 157"/>
                <a:gd name="T20" fmla="*/ 17 w 157"/>
                <a:gd name="T21" fmla="*/ 141 h 157"/>
                <a:gd name="T22" fmla="*/ 12 w 157"/>
                <a:gd name="T23" fmla="*/ 150 h 157"/>
                <a:gd name="T24" fmla="*/ 6 w 157"/>
                <a:gd name="T25" fmla="*/ 151 h 157"/>
                <a:gd name="T26" fmla="*/ 3 w 157"/>
                <a:gd name="T27" fmla="*/ 154 h 157"/>
                <a:gd name="T28" fmla="*/ 8 w 157"/>
                <a:gd name="T29" fmla="*/ 157 h 157"/>
                <a:gd name="T30" fmla="*/ 26 w 157"/>
                <a:gd name="T31" fmla="*/ 157 h 157"/>
                <a:gd name="T32" fmla="*/ 29 w 157"/>
                <a:gd name="T33" fmla="*/ 157 h 157"/>
                <a:gd name="T34" fmla="*/ 52 w 157"/>
                <a:gd name="T35" fmla="*/ 157 h 157"/>
                <a:gd name="T36" fmla="*/ 57 w 157"/>
                <a:gd name="T37" fmla="*/ 154 h 157"/>
                <a:gd name="T38" fmla="*/ 54 w 157"/>
                <a:gd name="T39" fmla="*/ 151 h 157"/>
                <a:gd name="T40" fmla="*/ 45 w 157"/>
                <a:gd name="T41" fmla="*/ 150 h 157"/>
                <a:gd name="T42" fmla="*/ 38 w 157"/>
                <a:gd name="T43" fmla="*/ 141 h 157"/>
                <a:gd name="T44" fmla="*/ 37 w 157"/>
                <a:gd name="T45" fmla="*/ 96 h 157"/>
                <a:gd name="T46" fmla="*/ 37 w 157"/>
                <a:gd name="T47" fmla="*/ 92 h 157"/>
                <a:gd name="T48" fmla="*/ 62 w 157"/>
                <a:gd name="T49" fmla="*/ 92 h 157"/>
                <a:gd name="T50" fmla="*/ 64 w 157"/>
                <a:gd name="T51" fmla="*/ 93 h 157"/>
                <a:gd name="T52" fmla="*/ 71 w 157"/>
                <a:gd name="T53" fmla="*/ 102 h 157"/>
                <a:gd name="T54" fmla="*/ 86 w 157"/>
                <a:gd name="T55" fmla="*/ 123 h 157"/>
                <a:gd name="T56" fmla="*/ 89 w 157"/>
                <a:gd name="T57" fmla="*/ 126 h 157"/>
                <a:gd name="T58" fmla="*/ 114 w 157"/>
                <a:gd name="T59" fmla="*/ 153 h 157"/>
                <a:gd name="T60" fmla="*/ 136 w 157"/>
                <a:gd name="T61" fmla="*/ 157 h 157"/>
                <a:gd name="T62" fmla="*/ 151 w 157"/>
                <a:gd name="T63" fmla="*/ 157 h 157"/>
                <a:gd name="T64" fmla="*/ 157 w 157"/>
                <a:gd name="T65" fmla="*/ 154 h 157"/>
                <a:gd name="T66" fmla="*/ 154 w 157"/>
                <a:gd name="T67" fmla="*/ 151 h 157"/>
                <a:gd name="T68" fmla="*/ 146 w 157"/>
                <a:gd name="T69" fmla="*/ 151 h 157"/>
                <a:gd name="T70" fmla="*/ 122 w 157"/>
                <a:gd name="T71" fmla="*/ 136 h 157"/>
                <a:gd name="T72" fmla="*/ 85 w 157"/>
                <a:gd name="T73" fmla="*/ 90 h 157"/>
                <a:gd name="T74" fmla="*/ 81 w 157"/>
                <a:gd name="T75" fmla="*/ 85 h 157"/>
                <a:gd name="T76" fmla="*/ 105 w 157"/>
                <a:gd name="T77" fmla="*/ 38 h 157"/>
                <a:gd name="T78" fmla="*/ 90 w 157"/>
                <a:gd name="T79" fmla="*/ 9 h 157"/>
                <a:gd name="T80" fmla="*/ 52 w 157"/>
                <a:gd name="T81" fmla="*/ 0 h 157"/>
                <a:gd name="T82" fmla="*/ 35 w 157"/>
                <a:gd name="T83" fmla="*/ 0 h 157"/>
                <a:gd name="T84" fmla="*/ 38 w 157"/>
                <a:gd name="T85" fmla="*/ 79 h 157"/>
                <a:gd name="T86" fmla="*/ 37 w 157"/>
                <a:gd name="T87" fmla="*/ 78 h 157"/>
                <a:gd name="T88" fmla="*/ 37 w 157"/>
                <a:gd name="T89" fmla="*/ 11 h 157"/>
                <a:gd name="T90" fmla="*/ 38 w 157"/>
                <a:gd name="T91" fmla="*/ 10 h 157"/>
                <a:gd name="T92" fmla="*/ 51 w 157"/>
                <a:gd name="T93" fmla="*/ 9 h 157"/>
                <a:gd name="T94" fmla="*/ 85 w 157"/>
                <a:gd name="T95" fmla="*/ 49 h 157"/>
                <a:gd name="T96" fmla="*/ 73 w 157"/>
                <a:gd name="T97" fmla="*/ 79 h 157"/>
                <a:gd name="T98" fmla="*/ 58 w 157"/>
                <a:gd name="T99" fmla="*/ 82 h 157"/>
                <a:gd name="T100" fmla="*/ 38 w 157"/>
                <a:gd name="T101" fmla="*/ 79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7" h="157">
                  <a:moveTo>
                    <a:pt x="35" y="0"/>
                  </a:moveTo>
                  <a:cubicBezTo>
                    <a:pt x="28" y="0"/>
                    <a:pt x="28" y="0"/>
                    <a:pt x="28" y="0"/>
                  </a:cubicBezTo>
                  <a:cubicBezTo>
                    <a:pt x="25" y="0"/>
                    <a:pt x="25" y="0"/>
                    <a:pt x="25" y="0"/>
                  </a:cubicBezTo>
                  <a:cubicBezTo>
                    <a:pt x="5" y="0"/>
                    <a:pt x="5" y="0"/>
                    <a:pt x="5" y="0"/>
                  </a:cubicBezTo>
                  <a:cubicBezTo>
                    <a:pt x="4" y="0"/>
                    <a:pt x="0" y="0"/>
                    <a:pt x="0" y="3"/>
                  </a:cubicBezTo>
                  <a:cubicBezTo>
                    <a:pt x="0" y="4"/>
                    <a:pt x="1" y="6"/>
                    <a:pt x="3" y="6"/>
                  </a:cubicBezTo>
                  <a:cubicBezTo>
                    <a:pt x="10" y="6"/>
                    <a:pt x="10" y="6"/>
                    <a:pt x="10" y="6"/>
                  </a:cubicBezTo>
                  <a:cubicBezTo>
                    <a:pt x="15" y="7"/>
                    <a:pt x="17" y="10"/>
                    <a:pt x="17" y="16"/>
                  </a:cubicBezTo>
                  <a:cubicBezTo>
                    <a:pt x="18" y="60"/>
                    <a:pt x="18" y="60"/>
                    <a:pt x="18" y="60"/>
                  </a:cubicBezTo>
                  <a:cubicBezTo>
                    <a:pt x="18" y="96"/>
                    <a:pt x="18" y="96"/>
                    <a:pt x="18" y="96"/>
                  </a:cubicBezTo>
                  <a:cubicBezTo>
                    <a:pt x="18" y="116"/>
                    <a:pt x="18" y="132"/>
                    <a:pt x="17" y="141"/>
                  </a:cubicBezTo>
                  <a:cubicBezTo>
                    <a:pt x="16" y="146"/>
                    <a:pt x="15" y="150"/>
                    <a:pt x="12" y="150"/>
                  </a:cubicBezTo>
                  <a:cubicBezTo>
                    <a:pt x="12" y="150"/>
                    <a:pt x="6" y="151"/>
                    <a:pt x="6" y="151"/>
                  </a:cubicBezTo>
                  <a:cubicBezTo>
                    <a:pt x="4" y="151"/>
                    <a:pt x="3" y="153"/>
                    <a:pt x="3" y="154"/>
                  </a:cubicBezTo>
                  <a:cubicBezTo>
                    <a:pt x="3" y="157"/>
                    <a:pt x="7" y="157"/>
                    <a:pt x="8" y="157"/>
                  </a:cubicBezTo>
                  <a:cubicBezTo>
                    <a:pt x="26" y="157"/>
                    <a:pt x="26" y="157"/>
                    <a:pt x="26" y="157"/>
                  </a:cubicBezTo>
                  <a:cubicBezTo>
                    <a:pt x="27" y="157"/>
                    <a:pt x="29" y="157"/>
                    <a:pt x="29" y="157"/>
                  </a:cubicBezTo>
                  <a:cubicBezTo>
                    <a:pt x="52" y="157"/>
                    <a:pt x="52" y="157"/>
                    <a:pt x="52" y="157"/>
                  </a:cubicBezTo>
                  <a:cubicBezTo>
                    <a:pt x="56" y="157"/>
                    <a:pt x="57" y="155"/>
                    <a:pt x="57" y="154"/>
                  </a:cubicBezTo>
                  <a:cubicBezTo>
                    <a:pt x="57" y="153"/>
                    <a:pt x="56" y="151"/>
                    <a:pt x="54" y="151"/>
                  </a:cubicBezTo>
                  <a:cubicBezTo>
                    <a:pt x="45" y="150"/>
                    <a:pt x="45" y="150"/>
                    <a:pt x="45" y="150"/>
                  </a:cubicBezTo>
                  <a:cubicBezTo>
                    <a:pt x="40" y="150"/>
                    <a:pt x="39" y="147"/>
                    <a:pt x="38" y="141"/>
                  </a:cubicBezTo>
                  <a:cubicBezTo>
                    <a:pt x="37" y="132"/>
                    <a:pt x="37" y="116"/>
                    <a:pt x="37" y="96"/>
                  </a:cubicBezTo>
                  <a:cubicBezTo>
                    <a:pt x="37" y="92"/>
                    <a:pt x="37" y="92"/>
                    <a:pt x="37" y="92"/>
                  </a:cubicBezTo>
                  <a:cubicBezTo>
                    <a:pt x="37" y="91"/>
                    <a:pt x="62" y="92"/>
                    <a:pt x="62" y="92"/>
                  </a:cubicBezTo>
                  <a:cubicBezTo>
                    <a:pt x="64" y="93"/>
                    <a:pt x="64" y="93"/>
                    <a:pt x="64" y="93"/>
                  </a:cubicBezTo>
                  <a:cubicBezTo>
                    <a:pt x="64" y="93"/>
                    <a:pt x="71" y="102"/>
                    <a:pt x="71" y="102"/>
                  </a:cubicBezTo>
                  <a:cubicBezTo>
                    <a:pt x="86" y="123"/>
                    <a:pt x="86" y="123"/>
                    <a:pt x="86" y="123"/>
                  </a:cubicBezTo>
                  <a:cubicBezTo>
                    <a:pt x="89" y="126"/>
                    <a:pt x="89" y="126"/>
                    <a:pt x="89" y="126"/>
                  </a:cubicBezTo>
                  <a:cubicBezTo>
                    <a:pt x="99" y="140"/>
                    <a:pt x="106" y="149"/>
                    <a:pt x="114" y="153"/>
                  </a:cubicBezTo>
                  <a:cubicBezTo>
                    <a:pt x="120" y="156"/>
                    <a:pt x="125" y="157"/>
                    <a:pt x="136" y="157"/>
                  </a:cubicBezTo>
                  <a:cubicBezTo>
                    <a:pt x="151" y="157"/>
                    <a:pt x="151" y="157"/>
                    <a:pt x="151" y="157"/>
                  </a:cubicBezTo>
                  <a:cubicBezTo>
                    <a:pt x="154" y="157"/>
                    <a:pt x="157" y="157"/>
                    <a:pt x="157" y="154"/>
                  </a:cubicBezTo>
                  <a:cubicBezTo>
                    <a:pt x="157" y="152"/>
                    <a:pt x="156" y="151"/>
                    <a:pt x="154" y="151"/>
                  </a:cubicBezTo>
                  <a:cubicBezTo>
                    <a:pt x="146" y="151"/>
                    <a:pt x="146" y="151"/>
                    <a:pt x="146" y="151"/>
                  </a:cubicBezTo>
                  <a:cubicBezTo>
                    <a:pt x="141" y="150"/>
                    <a:pt x="133" y="147"/>
                    <a:pt x="122" y="136"/>
                  </a:cubicBezTo>
                  <a:cubicBezTo>
                    <a:pt x="112" y="125"/>
                    <a:pt x="99" y="109"/>
                    <a:pt x="85" y="90"/>
                  </a:cubicBezTo>
                  <a:cubicBezTo>
                    <a:pt x="85" y="90"/>
                    <a:pt x="82" y="87"/>
                    <a:pt x="81" y="85"/>
                  </a:cubicBezTo>
                  <a:cubicBezTo>
                    <a:pt x="97" y="70"/>
                    <a:pt x="105" y="55"/>
                    <a:pt x="105" y="38"/>
                  </a:cubicBezTo>
                  <a:cubicBezTo>
                    <a:pt x="105" y="23"/>
                    <a:pt x="96" y="13"/>
                    <a:pt x="90" y="9"/>
                  </a:cubicBezTo>
                  <a:cubicBezTo>
                    <a:pt x="79" y="1"/>
                    <a:pt x="64" y="0"/>
                    <a:pt x="52" y="0"/>
                  </a:cubicBezTo>
                  <a:lnTo>
                    <a:pt x="35" y="0"/>
                  </a:lnTo>
                  <a:close/>
                  <a:moveTo>
                    <a:pt x="38" y="79"/>
                  </a:moveTo>
                  <a:cubicBezTo>
                    <a:pt x="37" y="79"/>
                    <a:pt x="37" y="79"/>
                    <a:pt x="37" y="78"/>
                  </a:cubicBezTo>
                  <a:cubicBezTo>
                    <a:pt x="37" y="11"/>
                    <a:pt x="37" y="11"/>
                    <a:pt x="37" y="11"/>
                  </a:cubicBezTo>
                  <a:cubicBezTo>
                    <a:pt x="37" y="11"/>
                    <a:pt x="37" y="11"/>
                    <a:pt x="38" y="10"/>
                  </a:cubicBezTo>
                  <a:cubicBezTo>
                    <a:pt x="39" y="10"/>
                    <a:pt x="45" y="9"/>
                    <a:pt x="51" y="9"/>
                  </a:cubicBezTo>
                  <a:cubicBezTo>
                    <a:pt x="72" y="9"/>
                    <a:pt x="85" y="24"/>
                    <a:pt x="85" y="49"/>
                  </a:cubicBezTo>
                  <a:cubicBezTo>
                    <a:pt x="85" y="63"/>
                    <a:pt x="80" y="74"/>
                    <a:pt x="73" y="79"/>
                  </a:cubicBezTo>
                  <a:cubicBezTo>
                    <a:pt x="68" y="82"/>
                    <a:pt x="63" y="82"/>
                    <a:pt x="58" y="82"/>
                  </a:cubicBezTo>
                  <a:cubicBezTo>
                    <a:pt x="49" y="82"/>
                    <a:pt x="40" y="81"/>
                    <a:pt x="38" y="7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81" name="Freeform 15">
              <a:extLst>
                <a:ext uri="{FF2B5EF4-FFF2-40B4-BE49-F238E27FC236}">
                  <a16:creationId xmlns:a16="http://schemas.microsoft.com/office/drawing/2014/main" id="{3B6D64C0-503A-4A3E-8856-A2D00080CB29}"/>
                </a:ext>
              </a:extLst>
            </p:cNvPr>
            <p:cNvSpPr>
              <a:spLocks/>
            </p:cNvSpPr>
            <p:nvPr userDrawn="1"/>
          </p:nvSpPr>
          <p:spPr bwMode="auto">
            <a:xfrm>
              <a:off x="4040" y="2463"/>
              <a:ext cx="55" cy="111"/>
            </a:xfrm>
            <a:custGeom>
              <a:avLst/>
              <a:gdLst>
                <a:gd name="T0" fmla="*/ 5 w 81"/>
                <a:gd name="T1" fmla="*/ 38 h 163"/>
                <a:gd name="T2" fmla="*/ 32 w 81"/>
                <a:gd name="T3" fmla="*/ 84 h 163"/>
                <a:gd name="T4" fmla="*/ 41 w 81"/>
                <a:gd name="T5" fmla="*/ 91 h 163"/>
                <a:gd name="T6" fmla="*/ 64 w 81"/>
                <a:gd name="T7" fmla="*/ 127 h 163"/>
                <a:gd name="T8" fmla="*/ 36 w 81"/>
                <a:gd name="T9" fmla="*/ 152 h 163"/>
                <a:gd name="T10" fmla="*/ 7 w 81"/>
                <a:gd name="T11" fmla="*/ 133 h 163"/>
                <a:gd name="T12" fmla="*/ 7 w 81"/>
                <a:gd name="T13" fmla="*/ 126 h 163"/>
                <a:gd name="T14" fmla="*/ 4 w 81"/>
                <a:gd name="T15" fmla="*/ 122 h 163"/>
                <a:gd name="T16" fmla="*/ 1 w 81"/>
                <a:gd name="T17" fmla="*/ 126 h 163"/>
                <a:gd name="T18" fmla="*/ 1 w 81"/>
                <a:gd name="T19" fmla="*/ 128 h 163"/>
                <a:gd name="T20" fmla="*/ 0 w 81"/>
                <a:gd name="T21" fmla="*/ 148 h 163"/>
                <a:gd name="T22" fmla="*/ 4 w 81"/>
                <a:gd name="T23" fmla="*/ 157 h 163"/>
                <a:gd name="T24" fmla="*/ 32 w 81"/>
                <a:gd name="T25" fmla="*/ 163 h 163"/>
                <a:gd name="T26" fmla="*/ 63 w 81"/>
                <a:gd name="T27" fmla="*/ 154 h 163"/>
                <a:gd name="T28" fmla="*/ 81 w 81"/>
                <a:gd name="T29" fmla="*/ 119 h 163"/>
                <a:gd name="T30" fmla="*/ 51 w 81"/>
                <a:gd name="T31" fmla="*/ 70 h 163"/>
                <a:gd name="T32" fmla="*/ 45 w 81"/>
                <a:gd name="T33" fmla="*/ 65 h 163"/>
                <a:gd name="T34" fmla="*/ 21 w 81"/>
                <a:gd name="T35" fmla="*/ 32 h 163"/>
                <a:gd name="T36" fmla="*/ 45 w 81"/>
                <a:gd name="T37" fmla="*/ 10 h 163"/>
                <a:gd name="T38" fmla="*/ 69 w 81"/>
                <a:gd name="T39" fmla="*/ 20 h 163"/>
                <a:gd name="T40" fmla="*/ 71 w 81"/>
                <a:gd name="T41" fmla="*/ 30 h 163"/>
                <a:gd name="T42" fmla="*/ 74 w 81"/>
                <a:gd name="T43" fmla="*/ 34 h 163"/>
                <a:gd name="T44" fmla="*/ 77 w 81"/>
                <a:gd name="T45" fmla="*/ 27 h 163"/>
                <a:gd name="T46" fmla="*/ 78 w 81"/>
                <a:gd name="T47" fmla="*/ 7 h 163"/>
                <a:gd name="T48" fmla="*/ 78 w 81"/>
                <a:gd name="T49" fmla="*/ 6 h 163"/>
                <a:gd name="T50" fmla="*/ 75 w 81"/>
                <a:gd name="T51" fmla="*/ 3 h 163"/>
                <a:gd name="T52" fmla="*/ 68 w 81"/>
                <a:gd name="T53" fmla="*/ 2 h 163"/>
                <a:gd name="T54" fmla="*/ 48 w 81"/>
                <a:gd name="T55" fmla="*/ 0 h 163"/>
                <a:gd name="T56" fmla="*/ 5 w 81"/>
                <a:gd name="T57" fmla="*/ 3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 h="163">
                  <a:moveTo>
                    <a:pt x="5" y="38"/>
                  </a:moveTo>
                  <a:cubicBezTo>
                    <a:pt x="5" y="52"/>
                    <a:pt x="9" y="65"/>
                    <a:pt x="32" y="84"/>
                  </a:cubicBezTo>
                  <a:cubicBezTo>
                    <a:pt x="41" y="91"/>
                    <a:pt x="41" y="91"/>
                    <a:pt x="41" y="91"/>
                  </a:cubicBezTo>
                  <a:cubicBezTo>
                    <a:pt x="59" y="106"/>
                    <a:pt x="64" y="114"/>
                    <a:pt x="64" y="127"/>
                  </a:cubicBezTo>
                  <a:cubicBezTo>
                    <a:pt x="64" y="140"/>
                    <a:pt x="54" y="152"/>
                    <a:pt x="36" y="152"/>
                  </a:cubicBezTo>
                  <a:cubicBezTo>
                    <a:pt x="29" y="152"/>
                    <a:pt x="11" y="150"/>
                    <a:pt x="7" y="133"/>
                  </a:cubicBezTo>
                  <a:cubicBezTo>
                    <a:pt x="7" y="126"/>
                    <a:pt x="7" y="126"/>
                    <a:pt x="7" y="126"/>
                  </a:cubicBezTo>
                  <a:cubicBezTo>
                    <a:pt x="7" y="124"/>
                    <a:pt x="7" y="122"/>
                    <a:pt x="4" y="122"/>
                  </a:cubicBezTo>
                  <a:cubicBezTo>
                    <a:pt x="1" y="122"/>
                    <a:pt x="1" y="125"/>
                    <a:pt x="1" y="126"/>
                  </a:cubicBezTo>
                  <a:cubicBezTo>
                    <a:pt x="1" y="126"/>
                    <a:pt x="1" y="128"/>
                    <a:pt x="1" y="128"/>
                  </a:cubicBezTo>
                  <a:cubicBezTo>
                    <a:pt x="0" y="148"/>
                    <a:pt x="0" y="148"/>
                    <a:pt x="0" y="148"/>
                  </a:cubicBezTo>
                  <a:cubicBezTo>
                    <a:pt x="0" y="154"/>
                    <a:pt x="0" y="156"/>
                    <a:pt x="4" y="157"/>
                  </a:cubicBezTo>
                  <a:cubicBezTo>
                    <a:pt x="11" y="161"/>
                    <a:pt x="21" y="163"/>
                    <a:pt x="32" y="163"/>
                  </a:cubicBezTo>
                  <a:cubicBezTo>
                    <a:pt x="44" y="163"/>
                    <a:pt x="55" y="160"/>
                    <a:pt x="63" y="154"/>
                  </a:cubicBezTo>
                  <a:cubicBezTo>
                    <a:pt x="77" y="145"/>
                    <a:pt x="81" y="130"/>
                    <a:pt x="81" y="119"/>
                  </a:cubicBezTo>
                  <a:cubicBezTo>
                    <a:pt x="81" y="103"/>
                    <a:pt x="76" y="90"/>
                    <a:pt x="51" y="70"/>
                  </a:cubicBezTo>
                  <a:cubicBezTo>
                    <a:pt x="45" y="65"/>
                    <a:pt x="45" y="65"/>
                    <a:pt x="45" y="65"/>
                  </a:cubicBezTo>
                  <a:cubicBezTo>
                    <a:pt x="26" y="49"/>
                    <a:pt x="21" y="43"/>
                    <a:pt x="21" y="32"/>
                  </a:cubicBezTo>
                  <a:cubicBezTo>
                    <a:pt x="21" y="19"/>
                    <a:pt x="30" y="10"/>
                    <a:pt x="45" y="10"/>
                  </a:cubicBezTo>
                  <a:cubicBezTo>
                    <a:pt x="61" y="10"/>
                    <a:pt x="67" y="17"/>
                    <a:pt x="69" y="20"/>
                  </a:cubicBezTo>
                  <a:cubicBezTo>
                    <a:pt x="70" y="22"/>
                    <a:pt x="71" y="27"/>
                    <a:pt x="71" y="30"/>
                  </a:cubicBezTo>
                  <a:cubicBezTo>
                    <a:pt x="71" y="31"/>
                    <a:pt x="72" y="34"/>
                    <a:pt x="74" y="34"/>
                  </a:cubicBezTo>
                  <a:cubicBezTo>
                    <a:pt x="77" y="34"/>
                    <a:pt x="77" y="30"/>
                    <a:pt x="77" y="27"/>
                  </a:cubicBezTo>
                  <a:cubicBezTo>
                    <a:pt x="78" y="7"/>
                    <a:pt x="78" y="7"/>
                    <a:pt x="78" y="7"/>
                  </a:cubicBezTo>
                  <a:cubicBezTo>
                    <a:pt x="78" y="6"/>
                    <a:pt x="78" y="6"/>
                    <a:pt x="78" y="6"/>
                  </a:cubicBezTo>
                  <a:cubicBezTo>
                    <a:pt x="78" y="3"/>
                    <a:pt x="75" y="3"/>
                    <a:pt x="75" y="3"/>
                  </a:cubicBezTo>
                  <a:cubicBezTo>
                    <a:pt x="68" y="2"/>
                    <a:pt x="68" y="2"/>
                    <a:pt x="68" y="2"/>
                  </a:cubicBezTo>
                  <a:cubicBezTo>
                    <a:pt x="62" y="1"/>
                    <a:pt x="56" y="0"/>
                    <a:pt x="48" y="0"/>
                  </a:cubicBezTo>
                  <a:cubicBezTo>
                    <a:pt x="22" y="0"/>
                    <a:pt x="5" y="15"/>
                    <a:pt x="5" y="3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82" name="Freeform 16">
              <a:extLst>
                <a:ext uri="{FF2B5EF4-FFF2-40B4-BE49-F238E27FC236}">
                  <a16:creationId xmlns:a16="http://schemas.microsoft.com/office/drawing/2014/main" id="{344E608E-FA53-4EE6-8B32-A176787AD1C7}"/>
                </a:ext>
              </a:extLst>
            </p:cNvPr>
            <p:cNvSpPr>
              <a:spLocks/>
            </p:cNvSpPr>
            <p:nvPr userDrawn="1"/>
          </p:nvSpPr>
          <p:spPr bwMode="auto">
            <a:xfrm>
              <a:off x="4117" y="2465"/>
              <a:ext cx="37" cy="107"/>
            </a:xfrm>
            <a:custGeom>
              <a:avLst/>
              <a:gdLst>
                <a:gd name="T0" fmla="*/ 29 w 55"/>
                <a:gd name="T1" fmla="*/ 0 h 157"/>
                <a:gd name="T2" fmla="*/ 25 w 55"/>
                <a:gd name="T3" fmla="*/ 0 h 157"/>
                <a:gd name="T4" fmla="*/ 22 w 55"/>
                <a:gd name="T5" fmla="*/ 0 h 157"/>
                <a:gd name="T6" fmla="*/ 5 w 55"/>
                <a:gd name="T7" fmla="*/ 0 h 157"/>
                <a:gd name="T8" fmla="*/ 0 w 55"/>
                <a:gd name="T9" fmla="*/ 3 h 157"/>
                <a:gd name="T10" fmla="*/ 3 w 55"/>
                <a:gd name="T11" fmla="*/ 6 h 157"/>
                <a:gd name="T12" fmla="*/ 9 w 55"/>
                <a:gd name="T13" fmla="*/ 6 h 157"/>
                <a:gd name="T14" fmla="*/ 15 w 55"/>
                <a:gd name="T15" fmla="*/ 16 h 157"/>
                <a:gd name="T16" fmla="*/ 15 w 55"/>
                <a:gd name="T17" fmla="*/ 60 h 157"/>
                <a:gd name="T18" fmla="*/ 15 w 55"/>
                <a:gd name="T19" fmla="*/ 96 h 157"/>
                <a:gd name="T20" fmla="*/ 14 w 55"/>
                <a:gd name="T21" fmla="*/ 141 h 157"/>
                <a:gd name="T22" fmla="*/ 9 w 55"/>
                <a:gd name="T23" fmla="*/ 150 h 157"/>
                <a:gd name="T24" fmla="*/ 4 w 55"/>
                <a:gd name="T25" fmla="*/ 151 h 157"/>
                <a:gd name="T26" fmla="*/ 0 w 55"/>
                <a:gd name="T27" fmla="*/ 154 h 157"/>
                <a:gd name="T28" fmla="*/ 5 w 55"/>
                <a:gd name="T29" fmla="*/ 157 h 157"/>
                <a:gd name="T30" fmla="*/ 22 w 55"/>
                <a:gd name="T31" fmla="*/ 157 h 157"/>
                <a:gd name="T32" fmla="*/ 25 w 55"/>
                <a:gd name="T33" fmla="*/ 157 h 157"/>
                <a:gd name="T34" fmla="*/ 28 w 55"/>
                <a:gd name="T35" fmla="*/ 157 h 157"/>
                <a:gd name="T36" fmla="*/ 50 w 55"/>
                <a:gd name="T37" fmla="*/ 157 h 157"/>
                <a:gd name="T38" fmla="*/ 55 w 55"/>
                <a:gd name="T39" fmla="*/ 154 h 157"/>
                <a:gd name="T40" fmla="*/ 52 w 55"/>
                <a:gd name="T41" fmla="*/ 151 h 157"/>
                <a:gd name="T42" fmla="*/ 43 w 55"/>
                <a:gd name="T43" fmla="*/ 150 h 157"/>
                <a:gd name="T44" fmla="*/ 36 w 55"/>
                <a:gd name="T45" fmla="*/ 141 h 157"/>
                <a:gd name="T46" fmla="*/ 35 w 55"/>
                <a:gd name="T47" fmla="*/ 96 h 157"/>
                <a:gd name="T48" fmla="*/ 35 w 55"/>
                <a:gd name="T49" fmla="*/ 60 h 157"/>
                <a:gd name="T50" fmla="*/ 36 w 55"/>
                <a:gd name="T51" fmla="*/ 16 h 157"/>
                <a:gd name="T52" fmla="*/ 42 w 55"/>
                <a:gd name="T53" fmla="*/ 6 h 157"/>
                <a:gd name="T54" fmla="*/ 47 w 55"/>
                <a:gd name="T55" fmla="*/ 6 h 157"/>
                <a:gd name="T56" fmla="*/ 50 w 55"/>
                <a:gd name="T57" fmla="*/ 3 h 157"/>
                <a:gd name="T58" fmla="*/ 45 w 55"/>
                <a:gd name="T59" fmla="*/ 0 h 157"/>
                <a:gd name="T60" fmla="*/ 29 w 55"/>
                <a:gd name="T61"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 h="157">
                  <a:moveTo>
                    <a:pt x="29" y="0"/>
                  </a:moveTo>
                  <a:cubicBezTo>
                    <a:pt x="25" y="0"/>
                    <a:pt x="25" y="0"/>
                    <a:pt x="25" y="0"/>
                  </a:cubicBezTo>
                  <a:cubicBezTo>
                    <a:pt x="22" y="0"/>
                    <a:pt x="22" y="0"/>
                    <a:pt x="22" y="0"/>
                  </a:cubicBezTo>
                  <a:cubicBezTo>
                    <a:pt x="5" y="0"/>
                    <a:pt x="5" y="0"/>
                    <a:pt x="5" y="0"/>
                  </a:cubicBezTo>
                  <a:cubicBezTo>
                    <a:pt x="1" y="0"/>
                    <a:pt x="0" y="1"/>
                    <a:pt x="0" y="3"/>
                  </a:cubicBezTo>
                  <a:cubicBezTo>
                    <a:pt x="0" y="4"/>
                    <a:pt x="1" y="6"/>
                    <a:pt x="3" y="6"/>
                  </a:cubicBezTo>
                  <a:cubicBezTo>
                    <a:pt x="9" y="6"/>
                    <a:pt x="9" y="6"/>
                    <a:pt x="9" y="6"/>
                  </a:cubicBezTo>
                  <a:cubicBezTo>
                    <a:pt x="12" y="7"/>
                    <a:pt x="14" y="9"/>
                    <a:pt x="15" y="16"/>
                  </a:cubicBezTo>
                  <a:cubicBezTo>
                    <a:pt x="15" y="60"/>
                    <a:pt x="15" y="60"/>
                    <a:pt x="15" y="60"/>
                  </a:cubicBezTo>
                  <a:cubicBezTo>
                    <a:pt x="15" y="96"/>
                    <a:pt x="15" y="96"/>
                    <a:pt x="15" y="96"/>
                  </a:cubicBezTo>
                  <a:cubicBezTo>
                    <a:pt x="15" y="116"/>
                    <a:pt x="15" y="132"/>
                    <a:pt x="14" y="141"/>
                  </a:cubicBezTo>
                  <a:cubicBezTo>
                    <a:pt x="13" y="147"/>
                    <a:pt x="12" y="150"/>
                    <a:pt x="9" y="150"/>
                  </a:cubicBezTo>
                  <a:cubicBezTo>
                    <a:pt x="9" y="150"/>
                    <a:pt x="4" y="151"/>
                    <a:pt x="4" y="151"/>
                  </a:cubicBezTo>
                  <a:cubicBezTo>
                    <a:pt x="1" y="151"/>
                    <a:pt x="0" y="153"/>
                    <a:pt x="0" y="154"/>
                  </a:cubicBezTo>
                  <a:cubicBezTo>
                    <a:pt x="0" y="157"/>
                    <a:pt x="4" y="157"/>
                    <a:pt x="5" y="157"/>
                  </a:cubicBezTo>
                  <a:cubicBezTo>
                    <a:pt x="22" y="157"/>
                    <a:pt x="22" y="157"/>
                    <a:pt x="22" y="157"/>
                  </a:cubicBezTo>
                  <a:cubicBezTo>
                    <a:pt x="25" y="157"/>
                    <a:pt x="25" y="157"/>
                    <a:pt x="25" y="157"/>
                  </a:cubicBezTo>
                  <a:cubicBezTo>
                    <a:pt x="28" y="157"/>
                    <a:pt x="28" y="157"/>
                    <a:pt x="28" y="157"/>
                  </a:cubicBezTo>
                  <a:cubicBezTo>
                    <a:pt x="50" y="157"/>
                    <a:pt x="50" y="157"/>
                    <a:pt x="50" y="157"/>
                  </a:cubicBezTo>
                  <a:cubicBezTo>
                    <a:pt x="55" y="157"/>
                    <a:pt x="55" y="155"/>
                    <a:pt x="55" y="154"/>
                  </a:cubicBezTo>
                  <a:cubicBezTo>
                    <a:pt x="55" y="153"/>
                    <a:pt x="54" y="151"/>
                    <a:pt x="52" y="151"/>
                  </a:cubicBezTo>
                  <a:cubicBezTo>
                    <a:pt x="43" y="150"/>
                    <a:pt x="43" y="150"/>
                    <a:pt x="43" y="150"/>
                  </a:cubicBezTo>
                  <a:cubicBezTo>
                    <a:pt x="38" y="150"/>
                    <a:pt x="37" y="147"/>
                    <a:pt x="36" y="141"/>
                  </a:cubicBezTo>
                  <a:cubicBezTo>
                    <a:pt x="35" y="132"/>
                    <a:pt x="35" y="116"/>
                    <a:pt x="35" y="96"/>
                  </a:cubicBezTo>
                  <a:cubicBezTo>
                    <a:pt x="35" y="60"/>
                    <a:pt x="35" y="60"/>
                    <a:pt x="35" y="60"/>
                  </a:cubicBezTo>
                  <a:cubicBezTo>
                    <a:pt x="36" y="16"/>
                    <a:pt x="36" y="16"/>
                    <a:pt x="36" y="16"/>
                  </a:cubicBezTo>
                  <a:cubicBezTo>
                    <a:pt x="36" y="10"/>
                    <a:pt x="38" y="7"/>
                    <a:pt x="42" y="6"/>
                  </a:cubicBezTo>
                  <a:cubicBezTo>
                    <a:pt x="47" y="6"/>
                    <a:pt x="47" y="6"/>
                    <a:pt x="47" y="6"/>
                  </a:cubicBezTo>
                  <a:cubicBezTo>
                    <a:pt x="49" y="6"/>
                    <a:pt x="50" y="4"/>
                    <a:pt x="50" y="3"/>
                  </a:cubicBezTo>
                  <a:cubicBezTo>
                    <a:pt x="50" y="0"/>
                    <a:pt x="46" y="0"/>
                    <a:pt x="45" y="0"/>
                  </a:cubicBez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83" name="Freeform 17">
              <a:extLst>
                <a:ext uri="{FF2B5EF4-FFF2-40B4-BE49-F238E27FC236}">
                  <a16:creationId xmlns:a16="http://schemas.microsoft.com/office/drawing/2014/main" id="{82E59E1A-FE23-4484-A602-50A63C2BB83B}"/>
                </a:ext>
              </a:extLst>
            </p:cNvPr>
            <p:cNvSpPr>
              <a:spLocks/>
            </p:cNvSpPr>
            <p:nvPr userDrawn="1"/>
          </p:nvSpPr>
          <p:spPr bwMode="auto">
            <a:xfrm>
              <a:off x="4164" y="2463"/>
              <a:ext cx="89" cy="109"/>
            </a:xfrm>
            <a:custGeom>
              <a:avLst/>
              <a:gdLst>
                <a:gd name="T0" fmla="*/ 4 w 132"/>
                <a:gd name="T1" fmla="*/ 5 h 160"/>
                <a:gd name="T2" fmla="*/ 0 w 132"/>
                <a:gd name="T3" fmla="*/ 27 h 160"/>
                <a:gd name="T4" fmla="*/ 2 w 132"/>
                <a:gd name="T5" fmla="*/ 30 h 160"/>
                <a:gd name="T6" fmla="*/ 6 w 132"/>
                <a:gd name="T7" fmla="*/ 27 h 160"/>
                <a:gd name="T8" fmla="*/ 9 w 132"/>
                <a:gd name="T9" fmla="*/ 21 h 160"/>
                <a:gd name="T10" fmla="*/ 29 w 132"/>
                <a:gd name="T11" fmla="*/ 15 h 160"/>
                <a:gd name="T12" fmla="*/ 57 w 132"/>
                <a:gd name="T13" fmla="*/ 15 h 160"/>
                <a:gd name="T14" fmla="*/ 57 w 132"/>
                <a:gd name="T15" fmla="*/ 99 h 160"/>
                <a:gd name="T16" fmla="*/ 56 w 132"/>
                <a:gd name="T17" fmla="*/ 144 h 160"/>
                <a:gd name="T18" fmla="*/ 52 w 132"/>
                <a:gd name="T19" fmla="*/ 153 h 160"/>
                <a:gd name="T20" fmla="*/ 46 w 132"/>
                <a:gd name="T21" fmla="*/ 154 h 160"/>
                <a:gd name="T22" fmla="*/ 43 w 132"/>
                <a:gd name="T23" fmla="*/ 157 h 160"/>
                <a:gd name="T24" fmla="*/ 47 w 132"/>
                <a:gd name="T25" fmla="*/ 160 h 160"/>
                <a:gd name="T26" fmla="*/ 64 w 132"/>
                <a:gd name="T27" fmla="*/ 160 h 160"/>
                <a:gd name="T28" fmla="*/ 67 w 132"/>
                <a:gd name="T29" fmla="*/ 160 h 160"/>
                <a:gd name="T30" fmla="*/ 70 w 132"/>
                <a:gd name="T31" fmla="*/ 160 h 160"/>
                <a:gd name="T32" fmla="*/ 93 w 132"/>
                <a:gd name="T33" fmla="*/ 160 h 160"/>
                <a:gd name="T34" fmla="*/ 97 w 132"/>
                <a:gd name="T35" fmla="*/ 157 h 160"/>
                <a:gd name="T36" fmla="*/ 94 w 132"/>
                <a:gd name="T37" fmla="*/ 154 h 160"/>
                <a:gd name="T38" fmla="*/ 85 w 132"/>
                <a:gd name="T39" fmla="*/ 153 h 160"/>
                <a:gd name="T40" fmla="*/ 79 w 132"/>
                <a:gd name="T41" fmla="*/ 144 h 160"/>
                <a:gd name="T42" fmla="*/ 78 w 132"/>
                <a:gd name="T43" fmla="*/ 99 h 160"/>
                <a:gd name="T44" fmla="*/ 78 w 132"/>
                <a:gd name="T45" fmla="*/ 15 h 160"/>
                <a:gd name="T46" fmla="*/ 102 w 132"/>
                <a:gd name="T47" fmla="*/ 15 h 160"/>
                <a:gd name="T48" fmla="*/ 125 w 132"/>
                <a:gd name="T49" fmla="*/ 25 h 160"/>
                <a:gd name="T50" fmla="*/ 126 w 132"/>
                <a:gd name="T51" fmla="*/ 27 h 160"/>
                <a:gd name="T52" fmla="*/ 129 w 132"/>
                <a:gd name="T53" fmla="*/ 32 h 160"/>
                <a:gd name="T54" fmla="*/ 132 w 132"/>
                <a:gd name="T55" fmla="*/ 28 h 160"/>
                <a:gd name="T56" fmla="*/ 132 w 132"/>
                <a:gd name="T57" fmla="*/ 21 h 160"/>
                <a:gd name="T58" fmla="*/ 132 w 132"/>
                <a:gd name="T59" fmla="*/ 5 h 160"/>
                <a:gd name="T60" fmla="*/ 130 w 132"/>
                <a:gd name="T61" fmla="*/ 1 h 160"/>
                <a:gd name="T62" fmla="*/ 127 w 132"/>
                <a:gd name="T63" fmla="*/ 2 h 160"/>
                <a:gd name="T64" fmla="*/ 110 w 132"/>
                <a:gd name="T65" fmla="*/ 3 h 160"/>
                <a:gd name="T66" fmla="*/ 33 w 132"/>
                <a:gd name="T67" fmla="*/ 3 h 160"/>
                <a:gd name="T68" fmla="*/ 17 w 132"/>
                <a:gd name="T69" fmla="*/ 2 h 160"/>
                <a:gd name="T70" fmla="*/ 10 w 132"/>
                <a:gd name="T71" fmla="*/ 1 h 160"/>
                <a:gd name="T72" fmla="*/ 8 w 132"/>
                <a:gd name="T73" fmla="*/ 0 h 160"/>
                <a:gd name="T74" fmla="*/ 4 w 132"/>
                <a:gd name="T75" fmla="*/ 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60">
                  <a:moveTo>
                    <a:pt x="4" y="5"/>
                  </a:moveTo>
                  <a:cubicBezTo>
                    <a:pt x="4" y="5"/>
                    <a:pt x="0" y="24"/>
                    <a:pt x="0" y="27"/>
                  </a:cubicBezTo>
                  <a:cubicBezTo>
                    <a:pt x="0" y="29"/>
                    <a:pt x="1" y="30"/>
                    <a:pt x="2" y="30"/>
                  </a:cubicBezTo>
                  <a:cubicBezTo>
                    <a:pt x="4" y="30"/>
                    <a:pt x="5" y="28"/>
                    <a:pt x="6" y="27"/>
                  </a:cubicBezTo>
                  <a:cubicBezTo>
                    <a:pt x="9" y="21"/>
                    <a:pt x="9" y="21"/>
                    <a:pt x="9" y="21"/>
                  </a:cubicBezTo>
                  <a:cubicBezTo>
                    <a:pt x="12" y="16"/>
                    <a:pt x="16" y="15"/>
                    <a:pt x="29" y="15"/>
                  </a:cubicBezTo>
                  <a:cubicBezTo>
                    <a:pt x="29" y="15"/>
                    <a:pt x="51" y="15"/>
                    <a:pt x="57" y="15"/>
                  </a:cubicBezTo>
                  <a:cubicBezTo>
                    <a:pt x="57" y="99"/>
                    <a:pt x="57" y="99"/>
                    <a:pt x="57" y="99"/>
                  </a:cubicBezTo>
                  <a:cubicBezTo>
                    <a:pt x="57" y="119"/>
                    <a:pt x="57" y="135"/>
                    <a:pt x="56" y="144"/>
                  </a:cubicBezTo>
                  <a:cubicBezTo>
                    <a:pt x="56" y="150"/>
                    <a:pt x="55" y="153"/>
                    <a:pt x="52" y="153"/>
                  </a:cubicBezTo>
                  <a:cubicBezTo>
                    <a:pt x="52" y="153"/>
                    <a:pt x="46" y="154"/>
                    <a:pt x="46" y="154"/>
                  </a:cubicBezTo>
                  <a:cubicBezTo>
                    <a:pt x="44" y="154"/>
                    <a:pt x="43" y="156"/>
                    <a:pt x="43" y="157"/>
                  </a:cubicBezTo>
                  <a:cubicBezTo>
                    <a:pt x="43" y="160"/>
                    <a:pt x="46" y="160"/>
                    <a:pt x="47" y="160"/>
                  </a:cubicBezTo>
                  <a:cubicBezTo>
                    <a:pt x="64" y="160"/>
                    <a:pt x="64" y="160"/>
                    <a:pt x="64" y="160"/>
                  </a:cubicBezTo>
                  <a:cubicBezTo>
                    <a:pt x="67" y="160"/>
                    <a:pt x="67" y="160"/>
                    <a:pt x="67" y="160"/>
                  </a:cubicBezTo>
                  <a:cubicBezTo>
                    <a:pt x="70" y="160"/>
                    <a:pt x="70" y="160"/>
                    <a:pt x="70" y="160"/>
                  </a:cubicBezTo>
                  <a:cubicBezTo>
                    <a:pt x="93" y="160"/>
                    <a:pt x="93" y="160"/>
                    <a:pt x="93" y="160"/>
                  </a:cubicBezTo>
                  <a:cubicBezTo>
                    <a:pt x="97" y="160"/>
                    <a:pt x="97" y="158"/>
                    <a:pt x="97" y="157"/>
                  </a:cubicBezTo>
                  <a:cubicBezTo>
                    <a:pt x="97" y="156"/>
                    <a:pt x="96" y="154"/>
                    <a:pt x="94" y="154"/>
                  </a:cubicBezTo>
                  <a:cubicBezTo>
                    <a:pt x="85" y="153"/>
                    <a:pt x="85" y="153"/>
                    <a:pt x="85" y="153"/>
                  </a:cubicBezTo>
                  <a:cubicBezTo>
                    <a:pt x="80" y="153"/>
                    <a:pt x="79" y="150"/>
                    <a:pt x="79" y="144"/>
                  </a:cubicBezTo>
                  <a:cubicBezTo>
                    <a:pt x="78" y="135"/>
                    <a:pt x="78" y="119"/>
                    <a:pt x="78" y="99"/>
                  </a:cubicBezTo>
                  <a:cubicBezTo>
                    <a:pt x="78" y="15"/>
                    <a:pt x="78" y="15"/>
                    <a:pt x="78" y="15"/>
                  </a:cubicBezTo>
                  <a:cubicBezTo>
                    <a:pt x="80" y="15"/>
                    <a:pt x="102" y="15"/>
                    <a:pt x="102" y="15"/>
                  </a:cubicBezTo>
                  <a:cubicBezTo>
                    <a:pt x="121" y="15"/>
                    <a:pt x="125" y="20"/>
                    <a:pt x="125" y="25"/>
                  </a:cubicBezTo>
                  <a:cubicBezTo>
                    <a:pt x="125" y="25"/>
                    <a:pt x="126" y="27"/>
                    <a:pt x="126" y="27"/>
                  </a:cubicBezTo>
                  <a:cubicBezTo>
                    <a:pt x="126" y="29"/>
                    <a:pt x="126" y="32"/>
                    <a:pt x="129" y="32"/>
                  </a:cubicBezTo>
                  <a:cubicBezTo>
                    <a:pt x="129" y="32"/>
                    <a:pt x="132" y="32"/>
                    <a:pt x="132" y="28"/>
                  </a:cubicBezTo>
                  <a:cubicBezTo>
                    <a:pt x="132" y="21"/>
                    <a:pt x="132" y="21"/>
                    <a:pt x="132" y="21"/>
                  </a:cubicBezTo>
                  <a:cubicBezTo>
                    <a:pt x="132" y="5"/>
                    <a:pt x="132" y="5"/>
                    <a:pt x="132" y="5"/>
                  </a:cubicBezTo>
                  <a:cubicBezTo>
                    <a:pt x="132" y="4"/>
                    <a:pt x="132" y="1"/>
                    <a:pt x="130" y="1"/>
                  </a:cubicBezTo>
                  <a:cubicBezTo>
                    <a:pt x="127" y="2"/>
                    <a:pt x="127" y="2"/>
                    <a:pt x="127" y="2"/>
                  </a:cubicBezTo>
                  <a:cubicBezTo>
                    <a:pt x="124" y="2"/>
                    <a:pt x="119" y="3"/>
                    <a:pt x="110" y="3"/>
                  </a:cubicBezTo>
                  <a:cubicBezTo>
                    <a:pt x="33" y="3"/>
                    <a:pt x="33" y="3"/>
                    <a:pt x="33" y="3"/>
                  </a:cubicBezTo>
                  <a:cubicBezTo>
                    <a:pt x="17" y="2"/>
                    <a:pt x="17" y="2"/>
                    <a:pt x="17" y="2"/>
                  </a:cubicBezTo>
                  <a:cubicBezTo>
                    <a:pt x="17" y="2"/>
                    <a:pt x="10" y="1"/>
                    <a:pt x="10" y="1"/>
                  </a:cubicBezTo>
                  <a:cubicBezTo>
                    <a:pt x="8" y="0"/>
                    <a:pt x="8" y="0"/>
                    <a:pt x="8" y="0"/>
                  </a:cubicBezTo>
                  <a:cubicBezTo>
                    <a:pt x="6" y="0"/>
                    <a:pt x="5" y="2"/>
                    <a:pt x="4" y="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84" name="Freeform 18">
              <a:extLst>
                <a:ext uri="{FF2B5EF4-FFF2-40B4-BE49-F238E27FC236}">
                  <a16:creationId xmlns:a16="http://schemas.microsoft.com/office/drawing/2014/main" id="{AB8B48A5-027C-4C8C-B2BA-66106412CDD3}"/>
                </a:ext>
              </a:extLst>
            </p:cNvPr>
            <p:cNvSpPr>
              <a:spLocks/>
            </p:cNvSpPr>
            <p:nvPr userDrawn="1"/>
          </p:nvSpPr>
          <p:spPr bwMode="auto">
            <a:xfrm>
              <a:off x="4258" y="2465"/>
              <a:ext cx="102" cy="107"/>
            </a:xfrm>
            <a:custGeom>
              <a:avLst/>
              <a:gdLst>
                <a:gd name="T0" fmla="*/ 132 w 151"/>
                <a:gd name="T1" fmla="*/ 0 h 157"/>
                <a:gd name="T2" fmla="*/ 127 w 151"/>
                <a:gd name="T3" fmla="*/ 0 h 157"/>
                <a:gd name="T4" fmla="*/ 123 w 151"/>
                <a:gd name="T5" fmla="*/ 0 h 157"/>
                <a:gd name="T6" fmla="*/ 113 w 151"/>
                <a:gd name="T7" fmla="*/ 0 h 157"/>
                <a:gd name="T8" fmla="*/ 108 w 151"/>
                <a:gd name="T9" fmla="*/ 2 h 157"/>
                <a:gd name="T10" fmla="*/ 112 w 151"/>
                <a:gd name="T11" fmla="*/ 6 h 157"/>
                <a:gd name="T12" fmla="*/ 115 w 151"/>
                <a:gd name="T13" fmla="*/ 10 h 157"/>
                <a:gd name="T14" fmla="*/ 111 w 151"/>
                <a:gd name="T15" fmla="*/ 20 h 157"/>
                <a:gd name="T16" fmla="*/ 79 w 151"/>
                <a:gd name="T17" fmla="*/ 77 h 157"/>
                <a:gd name="T18" fmla="*/ 43 w 151"/>
                <a:gd name="T19" fmla="*/ 15 h 157"/>
                <a:gd name="T20" fmla="*/ 40 w 151"/>
                <a:gd name="T21" fmla="*/ 8 h 157"/>
                <a:gd name="T22" fmla="*/ 42 w 151"/>
                <a:gd name="T23" fmla="*/ 6 h 157"/>
                <a:gd name="T24" fmla="*/ 43 w 151"/>
                <a:gd name="T25" fmla="*/ 5 h 157"/>
                <a:gd name="T26" fmla="*/ 46 w 151"/>
                <a:gd name="T27" fmla="*/ 3 h 157"/>
                <a:gd name="T28" fmla="*/ 42 w 151"/>
                <a:gd name="T29" fmla="*/ 0 h 157"/>
                <a:gd name="T30" fmla="*/ 27 w 151"/>
                <a:gd name="T31" fmla="*/ 0 h 157"/>
                <a:gd name="T32" fmla="*/ 24 w 151"/>
                <a:gd name="T33" fmla="*/ 0 h 157"/>
                <a:gd name="T34" fmla="*/ 20 w 151"/>
                <a:gd name="T35" fmla="*/ 0 h 157"/>
                <a:gd name="T36" fmla="*/ 4 w 151"/>
                <a:gd name="T37" fmla="*/ 0 h 157"/>
                <a:gd name="T38" fmla="*/ 0 w 151"/>
                <a:gd name="T39" fmla="*/ 3 h 157"/>
                <a:gd name="T40" fmla="*/ 4 w 151"/>
                <a:gd name="T41" fmla="*/ 6 h 157"/>
                <a:gd name="T42" fmla="*/ 12 w 151"/>
                <a:gd name="T43" fmla="*/ 9 h 157"/>
                <a:gd name="T44" fmla="*/ 25 w 151"/>
                <a:gd name="T45" fmla="*/ 23 h 157"/>
                <a:gd name="T46" fmla="*/ 61 w 151"/>
                <a:gd name="T47" fmla="*/ 82 h 157"/>
                <a:gd name="T48" fmla="*/ 65 w 151"/>
                <a:gd name="T49" fmla="*/ 103 h 157"/>
                <a:gd name="T50" fmla="*/ 65 w 151"/>
                <a:gd name="T51" fmla="*/ 120 h 157"/>
                <a:gd name="T52" fmla="*/ 65 w 151"/>
                <a:gd name="T53" fmla="*/ 141 h 157"/>
                <a:gd name="T54" fmla="*/ 60 w 151"/>
                <a:gd name="T55" fmla="*/ 150 h 157"/>
                <a:gd name="T56" fmla="*/ 54 w 151"/>
                <a:gd name="T57" fmla="*/ 151 h 157"/>
                <a:gd name="T58" fmla="*/ 51 w 151"/>
                <a:gd name="T59" fmla="*/ 154 h 157"/>
                <a:gd name="T60" fmla="*/ 56 w 151"/>
                <a:gd name="T61" fmla="*/ 157 h 157"/>
                <a:gd name="T62" fmla="*/ 72 w 151"/>
                <a:gd name="T63" fmla="*/ 157 h 157"/>
                <a:gd name="T64" fmla="*/ 76 w 151"/>
                <a:gd name="T65" fmla="*/ 157 h 157"/>
                <a:gd name="T66" fmla="*/ 78 w 151"/>
                <a:gd name="T67" fmla="*/ 157 h 157"/>
                <a:gd name="T68" fmla="*/ 101 w 151"/>
                <a:gd name="T69" fmla="*/ 157 h 157"/>
                <a:gd name="T70" fmla="*/ 105 w 151"/>
                <a:gd name="T71" fmla="*/ 154 h 157"/>
                <a:gd name="T72" fmla="*/ 102 w 151"/>
                <a:gd name="T73" fmla="*/ 151 h 157"/>
                <a:gd name="T74" fmla="*/ 93 w 151"/>
                <a:gd name="T75" fmla="*/ 150 h 157"/>
                <a:gd name="T76" fmla="*/ 86 w 151"/>
                <a:gd name="T77" fmla="*/ 141 h 157"/>
                <a:gd name="T78" fmla="*/ 86 w 151"/>
                <a:gd name="T79" fmla="*/ 120 h 157"/>
                <a:gd name="T80" fmla="*/ 86 w 151"/>
                <a:gd name="T81" fmla="*/ 103 h 157"/>
                <a:gd name="T82" fmla="*/ 89 w 151"/>
                <a:gd name="T83" fmla="*/ 83 h 157"/>
                <a:gd name="T84" fmla="*/ 127 w 151"/>
                <a:gd name="T85" fmla="*/ 18 h 157"/>
                <a:gd name="T86" fmla="*/ 138 w 151"/>
                <a:gd name="T87" fmla="*/ 8 h 157"/>
                <a:gd name="T88" fmla="*/ 146 w 151"/>
                <a:gd name="T89" fmla="*/ 6 h 157"/>
                <a:gd name="T90" fmla="*/ 151 w 151"/>
                <a:gd name="T91" fmla="*/ 2 h 157"/>
                <a:gd name="T92" fmla="*/ 146 w 151"/>
                <a:gd name="T93" fmla="*/ 0 h 157"/>
                <a:gd name="T94" fmla="*/ 132 w 151"/>
                <a:gd name="T9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1" h="157">
                  <a:moveTo>
                    <a:pt x="132" y="0"/>
                  </a:moveTo>
                  <a:cubicBezTo>
                    <a:pt x="127" y="0"/>
                    <a:pt x="127" y="0"/>
                    <a:pt x="127" y="0"/>
                  </a:cubicBezTo>
                  <a:cubicBezTo>
                    <a:pt x="123" y="0"/>
                    <a:pt x="123" y="0"/>
                    <a:pt x="123" y="0"/>
                  </a:cubicBezTo>
                  <a:cubicBezTo>
                    <a:pt x="113" y="0"/>
                    <a:pt x="113" y="0"/>
                    <a:pt x="113" y="0"/>
                  </a:cubicBezTo>
                  <a:cubicBezTo>
                    <a:pt x="109" y="0"/>
                    <a:pt x="108" y="1"/>
                    <a:pt x="108" y="2"/>
                  </a:cubicBezTo>
                  <a:cubicBezTo>
                    <a:pt x="108" y="5"/>
                    <a:pt x="110" y="5"/>
                    <a:pt x="112" y="6"/>
                  </a:cubicBezTo>
                  <a:cubicBezTo>
                    <a:pt x="113" y="6"/>
                    <a:pt x="115" y="6"/>
                    <a:pt x="115" y="10"/>
                  </a:cubicBezTo>
                  <a:cubicBezTo>
                    <a:pt x="115" y="13"/>
                    <a:pt x="114" y="16"/>
                    <a:pt x="111" y="20"/>
                  </a:cubicBezTo>
                  <a:cubicBezTo>
                    <a:pt x="108" y="26"/>
                    <a:pt x="85" y="65"/>
                    <a:pt x="79" y="77"/>
                  </a:cubicBezTo>
                  <a:cubicBezTo>
                    <a:pt x="72" y="66"/>
                    <a:pt x="46" y="21"/>
                    <a:pt x="43" y="15"/>
                  </a:cubicBezTo>
                  <a:cubicBezTo>
                    <a:pt x="41" y="12"/>
                    <a:pt x="40" y="10"/>
                    <a:pt x="40" y="8"/>
                  </a:cubicBezTo>
                  <a:cubicBezTo>
                    <a:pt x="40" y="7"/>
                    <a:pt x="41" y="6"/>
                    <a:pt x="42" y="6"/>
                  </a:cubicBezTo>
                  <a:cubicBezTo>
                    <a:pt x="42" y="6"/>
                    <a:pt x="43" y="5"/>
                    <a:pt x="43" y="5"/>
                  </a:cubicBezTo>
                  <a:cubicBezTo>
                    <a:pt x="44" y="5"/>
                    <a:pt x="46" y="4"/>
                    <a:pt x="46" y="3"/>
                  </a:cubicBezTo>
                  <a:cubicBezTo>
                    <a:pt x="46" y="1"/>
                    <a:pt x="44" y="0"/>
                    <a:pt x="42" y="0"/>
                  </a:cubicBezTo>
                  <a:cubicBezTo>
                    <a:pt x="27" y="0"/>
                    <a:pt x="27" y="0"/>
                    <a:pt x="27" y="0"/>
                  </a:cubicBezTo>
                  <a:cubicBezTo>
                    <a:pt x="24" y="0"/>
                    <a:pt x="24" y="0"/>
                    <a:pt x="24" y="0"/>
                  </a:cubicBezTo>
                  <a:cubicBezTo>
                    <a:pt x="20" y="0"/>
                    <a:pt x="20" y="0"/>
                    <a:pt x="20" y="0"/>
                  </a:cubicBezTo>
                  <a:cubicBezTo>
                    <a:pt x="4" y="0"/>
                    <a:pt x="4" y="0"/>
                    <a:pt x="4" y="0"/>
                  </a:cubicBezTo>
                  <a:cubicBezTo>
                    <a:pt x="0" y="0"/>
                    <a:pt x="0" y="2"/>
                    <a:pt x="0" y="3"/>
                  </a:cubicBezTo>
                  <a:cubicBezTo>
                    <a:pt x="0" y="4"/>
                    <a:pt x="1" y="6"/>
                    <a:pt x="4" y="6"/>
                  </a:cubicBezTo>
                  <a:cubicBezTo>
                    <a:pt x="5" y="6"/>
                    <a:pt x="9" y="7"/>
                    <a:pt x="12" y="9"/>
                  </a:cubicBezTo>
                  <a:cubicBezTo>
                    <a:pt x="16" y="11"/>
                    <a:pt x="21" y="17"/>
                    <a:pt x="25" y="23"/>
                  </a:cubicBezTo>
                  <a:cubicBezTo>
                    <a:pt x="32" y="34"/>
                    <a:pt x="60" y="79"/>
                    <a:pt x="61" y="82"/>
                  </a:cubicBezTo>
                  <a:cubicBezTo>
                    <a:pt x="64" y="88"/>
                    <a:pt x="65" y="92"/>
                    <a:pt x="65" y="103"/>
                  </a:cubicBezTo>
                  <a:cubicBezTo>
                    <a:pt x="65" y="120"/>
                    <a:pt x="65" y="120"/>
                    <a:pt x="65" y="120"/>
                  </a:cubicBezTo>
                  <a:cubicBezTo>
                    <a:pt x="65" y="141"/>
                    <a:pt x="65" y="141"/>
                    <a:pt x="65" y="141"/>
                  </a:cubicBezTo>
                  <a:cubicBezTo>
                    <a:pt x="65" y="145"/>
                    <a:pt x="63" y="150"/>
                    <a:pt x="60" y="150"/>
                  </a:cubicBezTo>
                  <a:cubicBezTo>
                    <a:pt x="54" y="151"/>
                    <a:pt x="54" y="151"/>
                    <a:pt x="54" y="151"/>
                  </a:cubicBezTo>
                  <a:cubicBezTo>
                    <a:pt x="52" y="151"/>
                    <a:pt x="51" y="153"/>
                    <a:pt x="51" y="154"/>
                  </a:cubicBezTo>
                  <a:cubicBezTo>
                    <a:pt x="51" y="157"/>
                    <a:pt x="54" y="157"/>
                    <a:pt x="56" y="157"/>
                  </a:cubicBezTo>
                  <a:cubicBezTo>
                    <a:pt x="72" y="157"/>
                    <a:pt x="72" y="157"/>
                    <a:pt x="72" y="157"/>
                  </a:cubicBezTo>
                  <a:cubicBezTo>
                    <a:pt x="76" y="157"/>
                    <a:pt x="76" y="157"/>
                    <a:pt x="76" y="157"/>
                  </a:cubicBezTo>
                  <a:cubicBezTo>
                    <a:pt x="78" y="157"/>
                    <a:pt x="78" y="157"/>
                    <a:pt x="78" y="157"/>
                  </a:cubicBezTo>
                  <a:cubicBezTo>
                    <a:pt x="101" y="157"/>
                    <a:pt x="101" y="157"/>
                    <a:pt x="101" y="157"/>
                  </a:cubicBezTo>
                  <a:cubicBezTo>
                    <a:pt x="105" y="157"/>
                    <a:pt x="105" y="155"/>
                    <a:pt x="105" y="154"/>
                  </a:cubicBezTo>
                  <a:cubicBezTo>
                    <a:pt x="105" y="153"/>
                    <a:pt x="104" y="151"/>
                    <a:pt x="102" y="151"/>
                  </a:cubicBezTo>
                  <a:cubicBezTo>
                    <a:pt x="93" y="150"/>
                    <a:pt x="93" y="150"/>
                    <a:pt x="93" y="150"/>
                  </a:cubicBezTo>
                  <a:cubicBezTo>
                    <a:pt x="89" y="150"/>
                    <a:pt x="87" y="147"/>
                    <a:pt x="86" y="141"/>
                  </a:cubicBezTo>
                  <a:cubicBezTo>
                    <a:pt x="86" y="120"/>
                    <a:pt x="86" y="120"/>
                    <a:pt x="86" y="120"/>
                  </a:cubicBezTo>
                  <a:cubicBezTo>
                    <a:pt x="86" y="103"/>
                    <a:pt x="86" y="103"/>
                    <a:pt x="86" y="103"/>
                  </a:cubicBezTo>
                  <a:cubicBezTo>
                    <a:pt x="86" y="96"/>
                    <a:pt x="86" y="90"/>
                    <a:pt x="89" y="83"/>
                  </a:cubicBezTo>
                  <a:cubicBezTo>
                    <a:pt x="92" y="75"/>
                    <a:pt x="121" y="27"/>
                    <a:pt x="127" y="18"/>
                  </a:cubicBezTo>
                  <a:cubicBezTo>
                    <a:pt x="132" y="13"/>
                    <a:pt x="134" y="10"/>
                    <a:pt x="138" y="8"/>
                  </a:cubicBezTo>
                  <a:cubicBezTo>
                    <a:pt x="141" y="6"/>
                    <a:pt x="144" y="6"/>
                    <a:pt x="146" y="6"/>
                  </a:cubicBezTo>
                  <a:cubicBezTo>
                    <a:pt x="150" y="6"/>
                    <a:pt x="151" y="4"/>
                    <a:pt x="151" y="2"/>
                  </a:cubicBezTo>
                  <a:cubicBezTo>
                    <a:pt x="151" y="1"/>
                    <a:pt x="150" y="0"/>
                    <a:pt x="146" y="0"/>
                  </a:cubicBezTo>
                  <a:lnTo>
                    <a:pt x="13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85" name="Freeform 19">
              <a:extLst>
                <a:ext uri="{FF2B5EF4-FFF2-40B4-BE49-F238E27FC236}">
                  <a16:creationId xmlns:a16="http://schemas.microsoft.com/office/drawing/2014/main" id="{18367D32-5FB5-44FE-BF95-D094631A2725}"/>
                </a:ext>
              </a:extLst>
            </p:cNvPr>
            <p:cNvSpPr>
              <a:spLocks noEditPoints="1"/>
            </p:cNvSpPr>
            <p:nvPr userDrawn="1"/>
          </p:nvSpPr>
          <p:spPr bwMode="auto">
            <a:xfrm>
              <a:off x="4406" y="2463"/>
              <a:ext cx="111" cy="111"/>
            </a:xfrm>
            <a:custGeom>
              <a:avLst/>
              <a:gdLst>
                <a:gd name="T0" fmla="*/ 0 w 164"/>
                <a:gd name="T1" fmla="*/ 81 h 163"/>
                <a:gd name="T2" fmla="*/ 81 w 164"/>
                <a:gd name="T3" fmla="*/ 163 h 163"/>
                <a:gd name="T4" fmla="*/ 164 w 164"/>
                <a:gd name="T5" fmla="*/ 78 h 163"/>
                <a:gd name="T6" fmla="*/ 82 w 164"/>
                <a:gd name="T7" fmla="*/ 0 h 163"/>
                <a:gd name="T8" fmla="*/ 0 w 164"/>
                <a:gd name="T9" fmla="*/ 81 h 163"/>
                <a:gd name="T10" fmla="*/ 23 w 164"/>
                <a:gd name="T11" fmla="*/ 76 h 163"/>
                <a:gd name="T12" fmla="*/ 81 w 164"/>
                <a:gd name="T13" fmla="*/ 10 h 163"/>
                <a:gd name="T14" fmla="*/ 142 w 164"/>
                <a:gd name="T15" fmla="*/ 84 h 163"/>
                <a:gd name="T16" fmla="*/ 87 w 164"/>
                <a:gd name="T17" fmla="*/ 152 h 163"/>
                <a:gd name="T18" fmla="*/ 23 w 164"/>
                <a:gd name="T19" fmla="*/ 76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4" h="163">
                  <a:moveTo>
                    <a:pt x="0" y="81"/>
                  </a:moveTo>
                  <a:cubicBezTo>
                    <a:pt x="0" y="121"/>
                    <a:pt x="26" y="163"/>
                    <a:pt x="81" y="163"/>
                  </a:cubicBezTo>
                  <a:cubicBezTo>
                    <a:pt x="129" y="163"/>
                    <a:pt x="164" y="127"/>
                    <a:pt x="164" y="78"/>
                  </a:cubicBezTo>
                  <a:cubicBezTo>
                    <a:pt x="164" y="31"/>
                    <a:pt x="131" y="0"/>
                    <a:pt x="82" y="0"/>
                  </a:cubicBezTo>
                  <a:cubicBezTo>
                    <a:pt x="23" y="0"/>
                    <a:pt x="0" y="50"/>
                    <a:pt x="0" y="81"/>
                  </a:cubicBezTo>
                  <a:moveTo>
                    <a:pt x="23" y="76"/>
                  </a:moveTo>
                  <a:cubicBezTo>
                    <a:pt x="23" y="35"/>
                    <a:pt x="45" y="10"/>
                    <a:pt x="81" y="10"/>
                  </a:cubicBezTo>
                  <a:cubicBezTo>
                    <a:pt x="110" y="10"/>
                    <a:pt x="142" y="33"/>
                    <a:pt x="142" y="84"/>
                  </a:cubicBezTo>
                  <a:cubicBezTo>
                    <a:pt x="142" y="149"/>
                    <a:pt x="96" y="152"/>
                    <a:pt x="87" y="152"/>
                  </a:cubicBezTo>
                  <a:cubicBezTo>
                    <a:pt x="49" y="152"/>
                    <a:pt x="23" y="121"/>
                    <a:pt x="23" y="7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86" name="Freeform 20">
              <a:extLst>
                <a:ext uri="{FF2B5EF4-FFF2-40B4-BE49-F238E27FC236}">
                  <a16:creationId xmlns:a16="http://schemas.microsoft.com/office/drawing/2014/main" id="{EFD63C50-7B28-4BB5-96CD-4FC0FA7C4408}"/>
                </a:ext>
              </a:extLst>
            </p:cNvPr>
            <p:cNvSpPr>
              <a:spLocks/>
            </p:cNvSpPr>
            <p:nvPr userDrawn="1"/>
          </p:nvSpPr>
          <p:spPr bwMode="auto">
            <a:xfrm>
              <a:off x="4530" y="2464"/>
              <a:ext cx="62" cy="108"/>
            </a:xfrm>
            <a:custGeom>
              <a:avLst/>
              <a:gdLst>
                <a:gd name="T0" fmla="*/ 87 w 92"/>
                <a:gd name="T1" fmla="*/ 1 h 159"/>
                <a:gd name="T2" fmla="*/ 86 w 92"/>
                <a:gd name="T3" fmla="*/ 1 h 159"/>
                <a:gd name="T4" fmla="*/ 80 w 92"/>
                <a:gd name="T5" fmla="*/ 2 h 159"/>
                <a:gd name="T6" fmla="*/ 78 w 92"/>
                <a:gd name="T7" fmla="*/ 2 h 159"/>
                <a:gd name="T8" fmla="*/ 28 w 92"/>
                <a:gd name="T9" fmla="*/ 2 h 159"/>
                <a:gd name="T10" fmla="*/ 25 w 92"/>
                <a:gd name="T11" fmla="*/ 2 h 159"/>
                <a:gd name="T12" fmla="*/ 4 w 92"/>
                <a:gd name="T13" fmla="*/ 2 h 159"/>
                <a:gd name="T14" fmla="*/ 0 w 92"/>
                <a:gd name="T15" fmla="*/ 5 h 159"/>
                <a:gd name="T16" fmla="*/ 3 w 92"/>
                <a:gd name="T17" fmla="*/ 8 h 159"/>
                <a:gd name="T18" fmla="*/ 9 w 92"/>
                <a:gd name="T19" fmla="*/ 8 h 159"/>
                <a:gd name="T20" fmla="*/ 17 w 92"/>
                <a:gd name="T21" fmla="*/ 18 h 159"/>
                <a:gd name="T22" fmla="*/ 17 w 92"/>
                <a:gd name="T23" fmla="*/ 62 h 159"/>
                <a:gd name="T24" fmla="*/ 17 w 92"/>
                <a:gd name="T25" fmla="*/ 98 h 159"/>
                <a:gd name="T26" fmla="*/ 16 w 92"/>
                <a:gd name="T27" fmla="*/ 143 h 159"/>
                <a:gd name="T28" fmla="*/ 12 w 92"/>
                <a:gd name="T29" fmla="*/ 152 h 159"/>
                <a:gd name="T30" fmla="*/ 6 w 92"/>
                <a:gd name="T31" fmla="*/ 153 h 159"/>
                <a:gd name="T32" fmla="*/ 3 w 92"/>
                <a:gd name="T33" fmla="*/ 156 h 159"/>
                <a:gd name="T34" fmla="*/ 8 w 92"/>
                <a:gd name="T35" fmla="*/ 159 h 159"/>
                <a:gd name="T36" fmla="*/ 24 w 92"/>
                <a:gd name="T37" fmla="*/ 159 h 159"/>
                <a:gd name="T38" fmla="*/ 28 w 92"/>
                <a:gd name="T39" fmla="*/ 159 h 159"/>
                <a:gd name="T40" fmla="*/ 30 w 92"/>
                <a:gd name="T41" fmla="*/ 159 h 159"/>
                <a:gd name="T42" fmla="*/ 53 w 92"/>
                <a:gd name="T43" fmla="*/ 159 h 159"/>
                <a:gd name="T44" fmla="*/ 58 w 92"/>
                <a:gd name="T45" fmla="*/ 156 h 159"/>
                <a:gd name="T46" fmla="*/ 54 w 92"/>
                <a:gd name="T47" fmla="*/ 153 h 159"/>
                <a:gd name="T48" fmla="*/ 45 w 92"/>
                <a:gd name="T49" fmla="*/ 152 h 159"/>
                <a:gd name="T50" fmla="*/ 39 w 92"/>
                <a:gd name="T51" fmla="*/ 143 h 159"/>
                <a:gd name="T52" fmla="*/ 38 w 92"/>
                <a:gd name="T53" fmla="*/ 98 h 159"/>
                <a:gd name="T54" fmla="*/ 38 w 92"/>
                <a:gd name="T55" fmla="*/ 81 h 159"/>
                <a:gd name="T56" fmla="*/ 68 w 92"/>
                <a:gd name="T57" fmla="*/ 81 h 159"/>
                <a:gd name="T58" fmla="*/ 78 w 92"/>
                <a:gd name="T59" fmla="*/ 88 h 159"/>
                <a:gd name="T60" fmla="*/ 79 w 92"/>
                <a:gd name="T61" fmla="*/ 94 h 159"/>
                <a:gd name="T62" fmla="*/ 79 w 92"/>
                <a:gd name="T63" fmla="*/ 95 h 159"/>
                <a:gd name="T64" fmla="*/ 82 w 92"/>
                <a:gd name="T65" fmla="*/ 98 h 159"/>
                <a:gd name="T66" fmla="*/ 85 w 92"/>
                <a:gd name="T67" fmla="*/ 92 h 159"/>
                <a:gd name="T68" fmla="*/ 85 w 92"/>
                <a:gd name="T69" fmla="*/ 79 h 159"/>
                <a:gd name="T70" fmla="*/ 87 w 92"/>
                <a:gd name="T71" fmla="*/ 67 h 159"/>
                <a:gd name="T72" fmla="*/ 85 w 92"/>
                <a:gd name="T73" fmla="*/ 64 h 159"/>
                <a:gd name="T74" fmla="*/ 81 w 92"/>
                <a:gd name="T75" fmla="*/ 66 h 159"/>
                <a:gd name="T76" fmla="*/ 73 w 92"/>
                <a:gd name="T77" fmla="*/ 70 h 159"/>
                <a:gd name="T78" fmla="*/ 64 w 92"/>
                <a:gd name="T79" fmla="*/ 70 h 159"/>
                <a:gd name="T80" fmla="*/ 38 w 92"/>
                <a:gd name="T81" fmla="*/ 70 h 159"/>
                <a:gd name="T82" fmla="*/ 38 w 92"/>
                <a:gd name="T83" fmla="*/ 14 h 159"/>
                <a:gd name="T84" fmla="*/ 69 w 92"/>
                <a:gd name="T85" fmla="*/ 14 h 159"/>
                <a:gd name="T86" fmla="*/ 82 w 92"/>
                <a:gd name="T87" fmla="*/ 19 h 159"/>
                <a:gd name="T88" fmla="*/ 84 w 92"/>
                <a:gd name="T89" fmla="*/ 26 h 159"/>
                <a:gd name="T90" fmla="*/ 87 w 92"/>
                <a:gd name="T91" fmla="*/ 30 h 159"/>
                <a:gd name="T92" fmla="*/ 90 w 92"/>
                <a:gd name="T93" fmla="*/ 27 h 159"/>
                <a:gd name="T94" fmla="*/ 91 w 92"/>
                <a:gd name="T95" fmla="*/ 17 h 159"/>
                <a:gd name="T96" fmla="*/ 91 w 92"/>
                <a:gd name="T97" fmla="*/ 13 h 159"/>
                <a:gd name="T98" fmla="*/ 92 w 92"/>
                <a:gd name="T99" fmla="*/ 6 h 159"/>
                <a:gd name="T100" fmla="*/ 92 w 92"/>
                <a:gd name="T101" fmla="*/ 3 h 159"/>
                <a:gd name="T102" fmla="*/ 90 w 92"/>
                <a:gd name="T103" fmla="*/ 0 h 159"/>
                <a:gd name="T104" fmla="*/ 87 w 92"/>
                <a:gd name="T105" fmla="*/ 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2" h="159">
                  <a:moveTo>
                    <a:pt x="87" y="1"/>
                  </a:moveTo>
                  <a:cubicBezTo>
                    <a:pt x="86" y="1"/>
                    <a:pt x="86" y="1"/>
                    <a:pt x="86" y="1"/>
                  </a:cubicBezTo>
                  <a:cubicBezTo>
                    <a:pt x="80" y="2"/>
                    <a:pt x="80" y="2"/>
                    <a:pt x="80" y="2"/>
                  </a:cubicBezTo>
                  <a:cubicBezTo>
                    <a:pt x="78" y="2"/>
                    <a:pt x="78" y="2"/>
                    <a:pt x="78" y="2"/>
                  </a:cubicBezTo>
                  <a:cubicBezTo>
                    <a:pt x="78" y="2"/>
                    <a:pt x="28" y="2"/>
                    <a:pt x="28" y="2"/>
                  </a:cubicBezTo>
                  <a:cubicBezTo>
                    <a:pt x="25" y="2"/>
                    <a:pt x="25" y="2"/>
                    <a:pt x="25" y="2"/>
                  </a:cubicBezTo>
                  <a:cubicBezTo>
                    <a:pt x="4" y="2"/>
                    <a:pt x="4" y="2"/>
                    <a:pt x="4" y="2"/>
                  </a:cubicBezTo>
                  <a:cubicBezTo>
                    <a:pt x="3" y="2"/>
                    <a:pt x="0" y="2"/>
                    <a:pt x="0" y="5"/>
                  </a:cubicBezTo>
                  <a:cubicBezTo>
                    <a:pt x="0" y="6"/>
                    <a:pt x="1" y="8"/>
                    <a:pt x="3" y="8"/>
                  </a:cubicBezTo>
                  <a:cubicBezTo>
                    <a:pt x="9" y="8"/>
                    <a:pt x="9" y="8"/>
                    <a:pt x="9" y="8"/>
                  </a:cubicBezTo>
                  <a:cubicBezTo>
                    <a:pt x="15" y="9"/>
                    <a:pt x="17" y="12"/>
                    <a:pt x="17" y="18"/>
                  </a:cubicBezTo>
                  <a:cubicBezTo>
                    <a:pt x="17" y="18"/>
                    <a:pt x="17" y="62"/>
                    <a:pt x="17" y="62"/>
                  </a:cubicBezTo>
                  <a:cubicBezTo>
                    <a:pt x="17" y="98"/>
                    <a:pt x="17" y="98"/>
                    <a:pt x="17" y="98"/>
                  </a:cubicBezTo>
                  <a:cubicBezTo>
                    <a:pt x="17" y="118"/>
                    <a:pt x="17" y="134"/>
                    <a:pt x="16" y="143"/>
                  </a:cubicBezTo>
                  <a:cubicBezTo>
                    <a:pt x="16" y="149"/>
                    <a:pt x="15" y="152"/>
                    <a:pt x="12" y="152"/>
                  </a:cubicBezTo>
                  <a:cubicBezTo>
                    <a:pt x="12" y="152"/>
                    <a:pt x="6" y="153"/>
                    <a:pt x="6" y="153"/>
                  </a:cubicBezTo>
                  <a:cubicBezTo>
                    <a:pt x="4" y="153"/>
                    <a:pt x="3" y="155"/>
                    <a:pt x="3" y="156"/>
                  </a:cubicBezTo>
                  <a:cubicBezTo>
                    <a:pt x="3" y="159"/>
                    <a:pt x="6" y="159"/>
                    <a:pt x="8" y="159"/>
                  </a:cubicBezTo>
                  <a:cubicBezTo>
                    <a:pt x="24" y="159"/>
                    <a:pt x="24" y="159"/>
                    <a:pt x="24" y="159"/>
                  </a:cubicBezTo>
                  <a:cubicBezTo>
                    <a:pt x="28" y="159"/>
                    <a:pt x="28" y="159"/>
                    <a:pt x="28" y="159"/>
                  </a:cubicBezTo>
                  <a:cubicBezTo>
                    <a:pt x="30" y="159"/>
                    <a:pt x="30" y="159"/>
                    <a:pt x="30" y="159"/>
                  </a:cubicBezTo>
                  <a:cubicBezTo>
                    <a:pt x="53" y="159"/>
                    <a:pt x="53" y="159"/>
                    <a:pt x="53" y="159"/>
                  </a:cubicBezTo>
                  <a:cubicBezTo>
                    <a:pt x="57" y="159"/>
                    <a:pt x="58" y="157"/>
                    <a:pt x="58" y="156"/>
                  </a:cubicBezTo>
                  <a:cubicBezTo>
                    <a:pt x="58" y="155"/>
                    <a:pt x="57" y="153"/>
                    <a:pt x="54" y="153"/>
                  </a:cubicBezTo>
                  <a:cubicBezTo>
                    <a:pt x="45" y="152"/>
                    <a:pt x="45" y="152"/>
                    <a:pt x="45" y="152"/>
                  </a:cubicBezTo>
                  <a:cubicBezTo>
                    <a:pt x="41" y="152"/>
                    <a:pt x="39" y="149"/>
                    <a:pt x="39" y="143"/>
                  </a:cubicBezTo>
                  <a:cubicBezTo>
                    <a:pt x="38" y="134"/>
                    <a:pt x="38" y="118"/>
                    <a:pt x="38" y="98"/>
                  </a:cubicBezTo>
                  <a:cubicBezTo>
                    <a:pt x="38" y="81"/>
                    <a:pt x="38" y="81"/>
                    <a:pt x="38" y="81"/>
                  </a:cubicBezTo>
                  <a:cubicBezTo>
                    <a:pt x="45" y="81"/>
                    <a:pt x="64" y="81"/>
                    <a:pt x="68" y="81"/>
                  </a:cubicBezTo>
                  <a:cubicBezTo>
                    <a:pt x="74" y="82"/>
                    <a:pt x="77" y="85"/>
                    <a:pt x="78" y="88"/>
                  </a:cubicBezTo>
                  <a:cubicBezTo>
                    <a:pt x="79" y="94"/>
                    <a:pt x="79" y="94"/>
                    <a:pt x="79" y="94"/>
                  </a:cubicBezTo>
                  <a:cubicBezTo>
                    <a:pt x="79" y="95"/>
                    <a:pt x="79" y="95"/>
                    <a:pt x="79" y="95"/>
                  </a:cubicBezTo>
                  <a:cubicBezTo>
                    <a:pt x="79" y="97"/>
                    <a:pt x="80" y="98"/>
                    <a:pt x="82" y="98"/>
                  </a:cubicBezTo>
                  <a:cubicBezTo>
                    <a:pt x="85" y="98"/>
                    <a:pt x="85" y="94"/>
                    <a:pt x="85" y="92"/>
                  </a:cubicBezTo>
                  <a:cubicBezTo>
                    <a:pt x="85" y="79"/>
                    <a:pt x="85" y="79"/>
                    <a:pt x="85" y="79"/>
                  </a:cubicBezTo>
                  <a:cubicBezTo>
                    <a:pt x="87" y="67"/>
                    <a:pt x="87" y="67"/>
                    <a:pt x="87" y="67"/>
                  </a:cubicBezTo>
                  <a:cubicBezTo>
                    <a:pt x="87" y="64"/>
                    <a:pt x="85" y="64"/>
                    <a:pt x="85" y="64"/>
                  </a:cubicBezTo>
                  <a:cubicBezTo>
                    <a:pt x="83" y="64"/>
                    <a:pt x="82" y="65"/>
                    <a:pt x="81" y="66"/>
                  </a:cubicBezTo>
                  <a:cubicBezTo>
                    <a:pt x="80" y="69"/>
                    <a:pt x="78" y="69"/>
                    <a:pt x="73" y="70"/>
                  </a:cubicBezTo>
                  <a:cubicBezTo>
                    <a:pt x="64" y="70"/>
                    <a:pt x="64" y="70"/>
                    <a:pt x="64" y="70"/>
                  </a:cubicBezTo>
                  <a:cubicBezTo>
                    <a:pt x="38" y="70"/>
                    <a:pt x="38" y="70"/>
                    <a:pt x="38" y="70"/>
                  </a:cubicBezTo>
                  <a:cubicBezTo>
                    <a:pt x="38" y="14"/>
                    <a:pt x="38" y="14"/>
                    <a:pt x="38" y="14"/>
                  </a:cubicBezTo>
                  <a:cubicBezTo>
                    <a:pt x="38" y="13"/>
                    <a:pt x="69" y="14"/>
                    <a:pt x="69" y="14"/>
                  </a:cubicBezTo>
                  <a:cubicBezTo>
                    <a:pt x="77" y="14"/>
                    <a:pt x="81" y="17"/>
                    <a:pt x="82" y="19"/>
                  </a:cubicBezTo>
                  <a:cubicBezTo>
                    <a:pt x="82" y="19"/>
                    <a:pt x="84" y="26"/>
                    <a:pt x="84" y="26"/>
                  </a:cubicBezTo>
                  <a:cubicBezTo>
                    <a:pt x="84" y="30"/>
                    <a:pt x="86" y="30"/>
                    <a:pt x="87" y="30"/>
                  </a:cubicBezTo>
                  <a:cubicBezTo>
                    <a:pt x="88" y="30"/>
                    <a:pt x="89" y="30"/>
                    <a:pt x="90" y="27"/>
                  </a:cubicBezTo>
                  <a:cubicBezTo>
                    <a:pt x="90" y="27"/>
                    <a:pt x="91" y="17"/>
                    <a:pt x="91" y="17"/>
                  </a:cubicBezTo>
                  <a:cubicBezTo>
                    <a:pt x="91" y="13"/>
                    <a:pt x="91" y="13"/>
                    <a:pt x="91" y="13"/>
                  </a:cubicBezTo>
                  <a:cubicBezTo>
                    <a:pt x="92" y="6"/>
                    <a:pt x="92" y="6"/>
                    <a:pt x="92" y="6"/>
                  </a:cubicBezTo>
                  <a:cubicBezTo>
                    <a:pt x="92" y="3"/>
                    <a:pt x="92" y="3"/>
                    <a:pt x="92" y="3"/>
                  </a:cubicBezTo>
                  <a:cubicBezTo>
                    <a:pt x="92" y="1"/>
                    <a:pt x="91" y="0"/>
                    <a:pt x="90" y="0"/>
                  </a:cubicBezTo>
                  <a:lnTo>
                    <a:pt x="87"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87" name="Rectangle 21">
              <a:extLst>
                <a:ext uri="{FF2B5EF4-FFF2-40B4-BE49-F238E27FC236}">
                  <a16:creationId xmlns:a16="http://schemas.microsoft.com/office/drawing/2014/main" id="{0CFDB50E-769E-4CC4-959A-767A1BD5C6DD}"/>
                </a:ext>
              </a:extLst>
            </p:cNvPr>
            <p:cNvSpPr>
              <a:spLocks noChangeArrowheads="1"/>
            </p:cNvSpPr>
            <p:nvPr userDrawn="1"/>
          </p:nvSpPr>
          <p:spPr bwMode="auto">
            <a:xfrm>
              <a:off x="3108" y="2653"/>
              <a:ext cx="1477" cy="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88" name="Freeform 22">
              <a:extLst>
                <a:ext uri="{FF2B5EF4-FFF2-40B4-BE49-F238E27FC236}">
                  <a16:creationId xmlns:a16="http://schemas.microsoft.com/office/drawing/2014/main" id="{B25B96F8-0F1A-443B-A745-968636FB76F9}"/>
                </a:ext>
              </a:extLst>
            </p:cNvPr>
            <p:cNvSpPr>
              <a:spLocks/>
            </p:cNvSpPr>
            <p:nvPr userDrawn="1"/>
          </p:nvSpPr>
          <p:spPr bwMode="auto">
            <a:xfrm>
              <a:off x="3091" y="2736"/>
              <a:ext cx="222" cy="168"/>
            </a:xfrm>
            <a:custGeom>
              <a:avLst/>
              <a:gdLst>
                <a:gd name="T0" fmla="*/ 245 w 327"/>
                <a:gd name="T1" fmla="*/ 8 h 247"/>
                <a:gd name="T2" fmla="*/ 159 w 327"/>
                <a:gd name="T3" fmla="*/ 186 h 247"/>
                <a:gd name="T4" fmla="*/ 74 w 327"/>
                <a:gd name="T5" fmla="*/ 10 h 247"/>
                <a:gd name="T6" fmla="*/ 65 w 327"/>
                <a:gd name="T7" fmla="*/ 0 h 247"/>
                <a:gd name="T8" fmla="*/ 59 w 327"/>
                <a:gd name="T9" fmla="*/ 8 h 247"/>
                <a:gd name="T10" fmla="*/ 27 w 327"/>
                <a:gd name="T11" fmla="*/ 214 h 247"/>
                <a:gd name="T12" fmla="*/ 15 w 327"/>
                <a:gd name="T13" fmla="*/ 238 h 247"/>
                <a:gd name="T14" fmla="*/ 6 w 327"/>
                <a:gd name="T15" fmla="*/ 239 h 247"/>
                <a:gd name="T16" fmla="*/ 0 w 327"/>
                <a:gd name="T17" fmla="*/ 242 h 247"/>
                <a:gd name="T18" fmla="*/ 6 w 327"/>
                <a:gd name="T19" fmla="*/ 247 h 247"/>
                <a:gd name="T20" fmla="*/ 26 w 327"/>
                <a:gd name="T21" fmla="*/ 246 h 247"/>
                <a:gd name="T22" fmla="*/ 38 w 327"/>
                <a:gd name="T23" fmla="*/ 246 h 247"/>
                <a:gd name="T24" fmla="*/ 48 w 327"/>
                <a:gd name="T25" fmla="*/ 246 h 247"/>
                <a:gd name="T26" fmla="*/ 71 w 327"/>
                <a:gd name="T27" fmla="*/ 247 h 247"/>
                <a:gd name="T28" fmla="*/ 79 w 327"/>
                <a:gd name="T29" fmla="*/ 242 h 247"/>
                <a:gd name="T30" fmla="*/ 74 w 327"/>
                <a:gd name="T31" fmla="*/ 239 h 247"/>
                <a:gd name="T32" fmla="*/ 61 w 327"/>
                <a:gd name="T33" fmla="*/ 238 h 247"/>
                <a:gd name="T34" fmla="*/ 52 w 327"/>
                <a:gd name="T35" fmla="*/ 228 h 247"/>
                <a:gd name="T36" fmla="*/ 53 w 327"/>
                <a:gd name="T37" fmla="*/ 214 h 247"/>
                <a:gd name="T38" fmla="*/ 69 w 327"/>
                <a:gd name="T39" fmla="*/ 90 h 247"/>
                <a:gd name="T40" fmla="*/ 84 w 327"/>
                <a:gd name="T41" fmla="*/ 121 h 247"/>
                <a:gd name="T42" fmla="*/ 102 w 327"/>
                <a:gd name="T43" fmla="*/ 158 h 247"/>
                <a:gd name="T44" fmla="*/ 138 w 327"/>
                <a:gd name="T45" fmla="*/ 230 h 247"/>
                <a:gd name="T46" fmla="*/ 139 w 327"/>
                <a:gd name="T47" fmla="*/ 232 h 247"/>
                <a:gd name="T48" fmla="*/ 150 w 327"/>
                <a:gd name="T49" fmla="*/ 246 h 247"/>
                <a:gd name="T50" fmla="*/ 162 w 327"/>
                <a:gd name="T51" fmla="*/ 228 h 247"/>
                <a:gd name="T52" fmla="*/ 231 w 327"/>
                <a:gd name="T53" fmla="*/ 85 h 247"/>
                <a:gd name="T54" fmla="*/ 250 w 327"/>
                <a:gd name="T55" fmla="*/ 223 h 247"/>
                <a:gd name="T56" fmla="*/ 250 w 327"/>
                <a:gd name="T57" fmla="*/ 230 h 247"/>
                <a:gd name="T58" fmla="*/ 248 w 327"/>
                <a:gd name="T59" fmla="*/ 236 h 247"/>
                <a:gd name="T60" fmla="*/ 244 w 327"/>
                <a:gd name="T61" fmla="*/ 240 h 247"/>
                <a:gd name="T62" fmla="*/ 254 w 327"/>
                <a:gd name="T63" fmla="*/ 245 h 247"/>
                <a:gd name="T64" fmla="*/ 318 w 327"/>
                <a:gd name="T65" fmla="*/ 247 h 247"/>
                <a:gd name="T66" fmla="*/ 327 w 327"/>
                <a:gd name="T67" fmla="*/ 242 h 247"/>
                <a:gd name="T68" fmla="*/ 322 w 327"/>
                <a:gd name="T69" fmla="*/ 239 h 247"/>
                <a:gd name="T70" fmla="*/ 302 w 327"/>
                <a:gd name="T71" fmla="*/ 236 h 247"/>
                <a:gd name="T72" fmla="*/ 287 w 327"/>
                <a:gd name="T73" fmla="*/ 205 h 247"/>
                <a:gd name="T74" fmla="*/ 259 w 327"/>
                <a:gd name="T75" fmla="*/ 10 h 247"/>
                <a:gd name="T76" fmla="*/ 252 w 327"/>
                <a:gd name="T77" fmla="*/ 0 h 247"/>
                <a:gd name="T78" fmla="*/ 245 w 327"/>
                <a:gd name="T79" fmla="*/ 8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7" h="247">
                  <a:moveTo>
                    <a:pt x="245" y="8"/>
                  </a:moveTo>
                  <a:cubicBezTo>
                    <a:pt x="245" y="8"/>
                    <a:pt x="167" y="171"/>
                    <a:pt x="159" y="186"/>
                  </a:cubicBezTo>
                  <a:cubicBezTo>
                    <a:pt x="158" y="183"/>
                    <a:pt x="74" y="10"/>
                    <a:pt x="74" y="10"/>
                  </a:cubicBezTo>
                  <a:cubicBezTo>
                    <a:pt x="70" y="2"/>
                    <a:pt x="68" y="0"/>
                    <a:pt x="65" y="0"/>
                  </a:cubicBezTo>
                  <a:cubicBezTo>
                    <a:pt x="63" y="0"/>
                    <a:pt x="60" y="1"/>
                    <a:pt x="59" y="8"/>
                  </a:cubicBezTo>
                  <a:cubicBezTo>
                    <a:pt x="27" y="214"/>
                    <a:pt x="27" y="214"/>
                    <a:pt x="27" y="214"/>
                  </a:cubicBezTo>
                  <a:cubicBezTo>
                    <a:pt x="26" y="226"/>
                    <a:pt x="23" y="237"/>
                    <a:pt x="15" y="238"/>
                  </a:cubicBezTo>
                  <a:cubicBezTo>
                    <a:pt x="15" y="238"/>
                    <a:pt x="6" y="239"/>
                    <a:pt x="6" y="239"/>
                  </a:cubicBezTo>
                  <a:cubicBezTo>
                    <a:pt x="4" y="239"/>
                    <a:pt x="0" y="239"/>
                    <a:pt x="0" y="242"/>
                  </a:cubicBezTo>
                  <a:cubicBezTo>
                    <a:pt x="0" y="247"/>
                    <a:pt x="5" y="247"/>
                    <a:pt x="6" y="247"/>
                  </a:cubicBezTo>
                  <a:cubicBezTo>
                    <a:pt x="26" y="246"/>
                    <a:pt x="26" y="246"/>
                    <a:pt x="26" y="246"/>
                  </a:cubicBezTo>
                  <a:cubicBezTo>
                    <a:pt x="38" y="246"/>
                    <a:pt x="38" y="246"/>
                    <a:pt x="38" y="246"/>
                  </a:cubicBezTo>
                  <a:cubicBezTo>
                    <a:pt x="48" y="246"/>
                    <a:pt x="48" y="246"/>
                    <a:pt x="48" y="246"/>
                  </a:cubicBezTo>
                  <a:cubicBezTo>
                    <a:pt x="71" y="247"/>
                    <a:pt x="71" y="247"/>
                    <a:pt x="71" y="247"/>
                  </a:cubicBezTo>
                  <a:cubicBezTo>
                    <a:pt x="75" y="247"/>
                    <a:pt x="79" y="246"/>
                    <a:pt x="79" y="242"/>
                  </a:cubicBezTo>
                  <a:cubicBezTo>
                    <a:pt x="79" y="240"/>
                    <a:pt x="77" y="239"/>
                    <a:pt x="74" y="239"/>
                  </a:cubicBezTo>
                  <a:cubicBezTo>
                    <a:pt x="61" y="238"/>
                    <a:pt x="61" y="238"/>
                    <a:pt x="61" y="238"/>
                  </a:cubicBezTo>
                  <a:cubicBezTo>
                    <a:pt x="55" y="236"/>
                    <a:pt x="52" y="233"/>
                    <a:pt x="52" y="228"/>
                  </a:cubicBezTo>
                  <a:cubicBezTo>
                    <a:pt x="53" y="214"/>
                    <a:pt x="53" y="214"/>
                    <a:pt x="53" y="214"/>
                  </a:cubicBezTo>
                  <a:cubicBezTo>
                    <a:pt x="53" y="214"/>
                    <a:pt x="67" y="104"/>
                    <a:pt x="69" y="90"/>
                  </a:cubicBezTo>
                  <a:cubicBezTo>
                    <a:pt x="71" y="94"/>
                    <a:pt x="84" y="121"/>
                    <a:pt x="84" y="121"/>
                  </a:cubicBezTo>
                  <a:cubicBezTo>
                    <a:pt x="102" y="158"/>
                    <a:pt x="102" y="158"/>
                    <a:pt x="102" y="158"/>
                  </a:cubicBezTo>
                  <a:cubicBezTo>
                    <a:pt x="105" y="167"/>
                    <a:pt x="130" y="215"/>
                    <a:pt x="138" y="230"/>
                  </a:cubicBezTo>
                  <a:cubicBezTo>
                    <a:pt x="139" y="232"/>
                    <a:pt x="139" y="232"/>
                    <a:pt x="139" y="232"/>
                  </a:cubicBezTo>
                  <a:cubicBezTo>
                    <a:pt x="144" y="241"/>
                    <a:pt x="147" y="246"/>
                    <a:pt x="150" y="246"/>
                  </a:cubicBezTo>
                  <a:cubicBezTo>
                    <a:pt x="153" y="246"/>
                    <a:pt x="155" y="243"/>
                    <a:pt x="162" y="228"/>
                  </a:cubicBezTo>
                  <a:cubicBezTo>
                    <a:pt x="162" y="228"/>
                    <a:pt x="231" y="85"/>
                    <a:pt x="231" y="85"/>
                  </a:cubicBezTo>
                  <a:cubicBezTo>
                    <a:pt x="231" y="86"/>
                    <a:pt x="250" y="223"/>
                    <a:pt x="250" y="223"/>
                  </a:cubicBezTo>
                  <a:cubicBezTo>
                    <a:pt x="250" y="226"/>
                    <a:pt x="250" y="228"/>
                    <a:pt x="250" y="230"/>
                  </a:cubicBezTo>
                  <a:cubicBezTo>
                    <a:pt x="250" y="234"/>
                    <a:pt x="249" y="236"/>
                    <a:pt x="248" y="236"/>
                  </a:cubicBezTo>
                  <a:cubicBezTo>
                    <a:pt x="246" y="237"/>
                    <a:pt x="244" y="238"/>
                    <a:pt x="244" y="240"/>
                  </a:cubicBezTo>
                  <a:cubicBezTo>
                    <a:pt x="244" y="243"/>
                    <a:pt x="248" y="244"/>
                    <a:pt x="254" y="245"/>
                  </a:cubicBezTo>
                  <a:cubicBezTo>
                    <a:pt x="267" y="246"/>
                    <a:pt x="310" y="247"/>
                    <a:pt x="318" y="247"/>
                  </a:cubicBezTo>
                  <a:cubicBezTo>
                    <a:pt x="324" y="247"/>
                    <a:pt x="327" y="245"/>
                    <a:pt x="327" y="242"/>
                  </a:cubicBezTo>
                  <a:cubicBezTo>
                    <a:pt x="327" y="239"/>
                    <a:pt x="323" y="239"/>
                    <a:pt x="322" y="239"/>
                  </a:cubicBezTo>
                  <a:cubicBezTo>
                    <a:pt x="317" y="239"/>
                    <a:pt x="311" y="239"/>
                    <a:pt x="302" y="236"/>
                  </a:cubicBezTo>
                  <a:cubicBezTo>
                    <a:pt x="293" y="233"/>
                    <a:pt x="290" y="224"/>
                    <a:pt x="287" y="205"/>
                  </a:cubicBezTo>
                  <a:cubicBezTo>
                    <a:pt x="259" y="10"/>
                    <a:pt x="259" y="10"/>
                    <a:pt x="259" y="10"/>
                  </a:cubicBezTo>
                  <a:cubicBezTo>
                    <a:pt x="258" y="3"/>
                    <a:pt x="256" y="0"/>
                    <a:pt x="252" y="0"/>
                  </a:cubicBezTo>
                  <a:cubicBezTo>
                    <a:pt x="249" y="0"/>
                    <a:pt x="247" y="3"/>
                    <a:pt x="245" y="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89" name="Freeform 23">
              <a:extLst>
                <a:ext uri="{FF2B5EF4-FFF2-40B4-BE49-F238E27FC236}">
                  <a16:creationId xmlns:a16="http://schemas.microsoft.com/office/drawing/2014/main" id="{B3CE29F3-B1CB-4E2E-8D44-BD05F8C9E45A}"/>
                </a:ext>
              </a:extLst>
            </p:cNvPr>
            <p:cNvSpPr>
              <a:spLocks/>
            </p:cNvSpPr>
            <p:nvPr userDrawn="1"/>
          </p:nvSpPr>
          <p:spPr bwMode="auto">
            <a:xfrm>
              <a:off x="3324" y="2739"/>
              <a:ext cx="109" cy="165"/>
            </a:xfrm>
            <a:custGeom>
              <a:avLst/>
              <a:gdLst>
                <a:gd name="T0" fmla="*/ 147 w 161"/>
                <a:gd name="T1" fmla="*/ 1 h 243"/>
                <a:gd name="T2" fmla="*/ 146 w 161"/>
                <a:gd name="T3" fmla="*/ 1 h 243"/>
                <a:gd name="T4" fmla="*/ 132 w 161"/>
                <a:gd name="T5" fmla="*/ 3 h 243"/>
                <a:gd name="T6" fmla="*/ 53 w 161"/>
                <a:gd name="T7" fmla="*/ 3 h 243"/>
                <a:gd name="T8" fmla="*/ 37 w 161"/>
                <a:gd name="T9" fmla="*/ 3 h 243"/>
                <a:gd name="T10" fmla="*/ 33 w 161"/>
                <a:gd name="T11" fmla="*/ 3 h 243"/>
                <a:gd name="T12" fmla="*/ 8 w 161"/>
                <a:gd name="T13" fmla="*/ 2 h 243"/>
                <a:gd name="T14" fmla="*/ 0 w 161"/>
                <a:gd name="T15" fmla="*/ 6 h 243"/>
                <a:gd name="T16" fmla="*/ 6 w 161"/>
                <a:gd name="T17" fmla="*/ 10 h 243"/>
                <a:gd name="T18" fmla="*/ 18 w 161"/>
                <a:gd name="T19" fmla="*/ 11 h 243"/>
                <a:gd name="T20" fmla="*/ 31 w 161"/>
                <a:gd name="T21" fmla="*/ 28 h 243"/>
                <a:gd name="T22" fmla="*/ 32 w 161"/>
                <a:gd name="T23" fmla="*/ 95 h 243"/>
                <a:gd name="T24" fmla="*/ 32 w 161"/>
                <a:gd name="T25" fmla="*/ 150 h 243"/>
                <a:gd name="T26" fmla="*/ 30 w 161"/>
                <a:gd name="T27" fmla="*/ 217 h 243"/>
                <a:gd name="T28" fmla="*/ 22 w 161"/>
                <a:gd name="T29" fmla="*/ 234 h 243"/>
                <a:gd name="T30" fmla="*/ 11 w 161"/>
                <a:gd name="T31" fmla="*/ 235 h 243"/>
                <a:gd name="T32" fmla="*/ 5 w 161"/>
                <a:gd name="T33" fmla="*/ 239 h 243"/>
                <a:gd name="T34" fmla="*/ 12 w 161"/>
                <a:gd name="T35" fmla="*/ 243 h 243"/>
                <a:gd name="T36" fmla="*/ 34 w 161"/>
                <a:gd name="T37" fmla="*/ 242 h 243"/>
                <a:gd name="T38" fmla="*/ 52 w 161"/>
                <a:gd name="T39" fmla="*/ 242 h 243"/>
                <a:gd name="T40" fmla="*/ 84 w 161"/>
                <a:gd name="T41" fmla="*/ 243 h 243"/>
                <a:gd name="T42" fmla="*/ 94 w 161"/>
                <a:gd name="T43" fmla="*/ 243 h 243"/>
                <a:gd name="T44" fmla="*/ 139 w 161"/>
                <a:gd name="T45" fmla="*/ 243 h 243"/>
                <a:gd name="T46" fmla="*/ 157 w 161"/>
                <a:gd name="T47" fmla="*/ 235 h 243"/>
                <a:gd name="T48" fmla="*/ 161 w 161"/>
                <a:gd name="T49" fmla="*/ 199 h 243"/>
                <a:gd name="T50" fmla="*/ 158 w 161"/>
                <a:gd name="T51" fmla="*/ 193 h 243"/>
                <a:gd name="T52" fmla="*/ 153 w 161"/>
                <a:gd name="T53" fmla="*/ 198 h 243"/>
                <a:gd name="T54" fmla="*/ 140 w 161"/>
                <a:gd name="T55" fmla="*/ 221 h 243"/>
                <a:gd name="T56" fmla="*/ 110 w 161"/>
                <a:gd name="T57" fmla="*/ 225 h 243"/>
                <a:gd name="T58" fmla="*/ 73 w 161"/>
                <a:gd name="T59" fmla="*/ 199 h 243"/>
                <a:gd name="T60" fmla="*/ 73 w 161"/>
                <a:gd name="T61" fmla="*/ 163 h 243"/>
                <a:gd name="T62" fmla="*/ 73 w 161"/>
                <a:gd name="T63" fmla="*/ 150 h 243"/>
                <a:gd name="T64" fmla="*/ 73 w 161"/>
                <a:gd name="T65" fmla="*/ 125 h 243"/>
                <a:gd name="T66" fmla="*/ 74 w 161"/>
                <a:gd name="T67" fmla="*/ 123 h 243"/>
                <a:gd name="T68" fmla="*/ 119 w 161"/>
                <a:gd name="T69" fmla="*/ 124 h 243"/>
                <a:gd name="T70" fmla="*/ 136 w 161"/>
                <a:gd name="T71" fmla="*/ 136 h 243"/>
                <a:gd name="T72" fmla="*/ 137 w 161"/>
                <a:gd name="T73" fmla="*/ 144 h 243"/>
                <a:gd name="T74" fmla="*/ 137 w 161"/>
                <a:gd name="T75" fmla="*/ 147 h 243"/>
                <a:gd name="T76" fmla="*/ 141 w 161"/>
                <a:gd name="T77" fmla="*/ 150 h 243"/>
                <a:gd name="T78" fmla="*/ 145 w 161"/>
                <a:gd name="T79" fmla="*/ 144 h 243"/>
                <a:gd name="T80" fmla="*/ 145 w 161"/>
                <a:gd name="T81" fmla="*/ 134 h 243"/>
                <a:gd name="T82" fmla="*/ 146 w 161"/>
                <a:gd name="T83" fmla="*/ 123 h 243"/>
                <a:gd name="T84" fmla="*/ 148 w 161"/>
                <a:gd name="T85" fmla="*/ 103 h 243"/>
                <a:gd name="T86" fmla="*/ 148 w 161"/>
                <a:gd name="T87" fmla="*/ 99 h 243"/>
                <a:gd name="T88" fmla="*/ 145 w 161"/>
                <a:gd name="T89" fmla="*/ 96 h 243"/>
                <a:gd name="T90" fmla="*/ 140 w 161"/>
                <a:gd name="T91" fmla="*/ 100 h 243"/>
                <a:gd name="T92" fmla="*/ 125 w 161"/>
                <a:gd name="T93" fmla="*/ 105 h 243"/>
                <a:gd name="T94" fmla="*/ 75 w 161"/>
                <a:gd name="T95" fmla="*/ 106 h 243"/>
                <a:gd name="T96" fmla="*/ 73 w 161"/>
                <a:gd name="T97" fmla="*/ 103 h 243"/>
                <a:gd name="T98" fmla="*/ 73 w 161"/>
                <a:gd name="T99" fmla="*/ 23 h 243"/>
                <a:gd name="T100" fmla="*/ 75 w 161"/>
                <a:gd name="T101" fmla="*/ 21 h 243"/>
                <a:gd name="T102" fmla="*/ 119 w 161"/>
                <a:gd name="T103" fmla="*/ 22 h 243"/>
                <a:gd name="T104" fmla="*/ 140 w 161"/>
                <a:gd name="T105" fmla="*/ 33 h 243"/>
                <a:gd name="T106" fmla="*/ 142 w 161"/>
                <a:gd name="T107" fmla="*/ 44 h 243"/>
                <a:gd name="T108" fmla="*/ 145 w 161"/>
                <a:gd name="T109" fmla="*/ 49 h 243"/>
                <a:gd name="T110" fmla="*/ 149 w 161"/>
                <a:gd name="T111" fmla="*/ 45 h 243"/>
                <a:gd name="T112" fmla="*/ 150 w 161"/>
                <a:gd name="T113" fmla="*/ 31 h 243"/>
                <a:gd name="T114" fmla="*/ 151 w 161"/>
                <a:gd name="T115" fmla="*/ 24 h 243"/>
                <a:gd name="T116" fmla="*/ 153 w 161"/>
                <a:gd name="T117" fmla="*/ 7 h 243"/>
                <a:gd name="T118" fmla="*/ 153 w 161"/>
                <a:gd name="T119" fmla="*/ 4 h 243"/>
                <a:gd name="T120" fmla="*/ 151 w 161"/>
                <a:gd name="T121" fmla="*/ 0 h 243"/>
                <a:gd name="T122" fmla="*/ 147 w 161"/>
                <a:gd name="T123" fmla="*/ 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1" h="243">
                  <a:moveTo>
                    <a:pt x="147" y="1"/>
                  </a:moveTo>
                  <a:cubicBezTo>
                    <a:pt x="146" y="1"/>
                    <a:pt x="146" y="1"/>
                    <a:pt x="146" y="1"/>
                  </a:cubicBezTo>
                  <a:cubicBezTo>
                    <a:pt x="132" y="3"/>
                    <a:pt x="132" y="3"/>
                    <a:pt x="132" y="3"/>
                  </a:cubicBezTo>
                  <a:cubicBezTo>
                    <a:pt x="127" y="3"/>
                    <a:pt x="75" y="3"/>
                    <a:pt x="53" y="3"/>
                  </a:cubicBezTo>
                  <a:cubicBezTo>
                    <a:pt x="37" y="3"/>
                    <a:pt x="37" y="3"/>
                    <a:pt x="37" y="3"/>
                  </a:cubicBezTo>
                  <a:cubicBezTo>
                    <a:pt x="33" y="3"/>
                    <a:pt x="33" y="3"/>
                    <a:pt x="33" y="3"/>
                  </a:cubicBezTo>
                  <a:cubicBezTo>
                    <a:pt x="33" y="3"/>
                    <a:pt x="8" y="2"/>
                    <a:pt x="8" y="2"/>
                  </a:cubicBezTo>
                  <a:cubicBezTo>
                    <a:pt x="4" y="2"/>
                    <a:pt x="0" y="3"/>
                    <a:pt x="0" y="6"/>
                  </a:cubicBezTo>
                  <a:cubicBezTo>
                    <a:pt x="0" y="10"/>
                    <a:pt x="4" y="10"/>
                    <a:pt x="6" y="10"/>
                  </a:cubicBezTo>
                  <a:cubicBezTo>
                    <a:pt x="18" y="11"/>
                    <a:pt x="18" y="11"/>
                    <a:pt x="18" y="11"/>
                  </a:cubicBezTo>
                  <a:cubicBezTo>
                    <a:pt x="29" y="13"/>
                    <a:pt x="31" y="18"/>
                    <a:pt x="31" y="28"/>
                  </a:cubicBezTo>
                  <a:cubicBezTo>
                    <a:pt x="32" y="38"/>
                    <a:pt x="32" y="47"/>
                    <a:pt x="32" y="95"/>
                  </a:cubicBezTo>
                  <a:cubicBezTo>
                    <a:pt x="32" y="150"/>
                    <a:pt x="32" y="150"/>
                    <a:pt x="32" y="150"/>
                  </a:cubicBezTo>
                  <a:cubicBezTo>
                    <a:pt x="32" y="179"/>
                    <a:pt x="32" y="204"/>
                    <a:pt x="30" y="217"/>
                  </a:cubicBezTo>
                  <a:cubicBezTo>
                    <a:pt x="29" y="228"/>
                    <a:pt x="27" y="233"/>
                    <a:pt x="22" y="234"/>
                  </a:cubicBezTo>
                  <a:cubicBezTo>
                    <a:pt x="11" y="235"/>
                    <a:pt x="11" y="235"/>
                    <a:pt x="11" y="235"/>
                  </a:cubicBezTo>
                  <a:cubicBezTo>
                    <a:pt x="8" y="235"/>
                    <a:pt x="5" y="236"/>
                    <a:pt x="5" y="239"/>
                  </a:cubicBezTo>
                  <a:cubicBezTo>
                    <a:pt x="5" y="241"/>
                    <a:pt x="7" y="243"/>
                    <a:pt x="12" y="243"/>
                  </a:cubicBezTo>
                  <a:cubicBezTo>
                    <a:pt x="34" y="242"/>
                    <a:pt x="34" y="242"/>
                    <a:pt x="34" y="242"/>
                  </a:cubicBezTo>
                  <a:cubicBezTo>
                    <a:pt x="52" y="242"/>
                    <a:pt x="52" y="242"/>
                    <a:pt x="52" y="242"/>
                  </a:cubicBezTo>
                  <a:cubicBezTo>
                    <a:pt x="84" y="243"/>
                    <a:pt x="84" y="243"/>
                    <a:pt x="84" y="243"/>
                  </a:cubicBezTo>
                  <a:cubicBezTo>
                    <a:pt x="94" y="243"/>
                    <a:pt x="94" y="243"/>
                    <a:pt x="94" y="243"/>
                  </a:cubicBezTo>
                  <a:cubicBezTo>
                    <a:pt x="139" y="243"/>
                    <a:pt x="139" y="243"/>
                    <a:pt x="139" y="243"/>
                  </a:cubicBezTo>
                  <a:cubicBezTo>
                    <a:pt x="151" y="243"/>
                    <a:pt x="154" y="243"/>
                    <a:pt x="157" y="235"/>
                  </a:cubicBezTo>
                  <a:cubicBezTo>
                    <a:pt x="158" y="228"/>
                    <a:pt x="161" y="207"/>
                    <a:pt x="161" y="199"/>
                  </a:cubicBezTo>
                  <a:cubicBezTo>
                    <a:pt x="161" y="196"/>
                    <a:pt x="161" y="193"/>
                    <a:pt x="158" y="193"/>
                  </a:cubicBezTo>
                  <a:cubicBezTo>
                    <a:pt x="155" y="193"/>
                    <a:pt x="154" y="195"/>
                    <a:pt x="153" y="198"/>
                  </a:cubicBezTo>
                  <a:cubicBezTo>
                    <a:pt x="151" y="211"/>
                    <a:pt x="147" y="218"/>
                    <a:pt x="140" y="221"/>
                  </a:cubicBezTo>
                  <a:cubicBezTo>
                    <a:pt x="132" y="225"/>
                    <a:pt x="118" y="225"/>
                    <a:pt x="110" y="225"/>
                  </a:cubicBezTo>
                  <a:cubicBezTo>
                    <a:pt x="78" y="225"/>
                    <a:pt x="74" y="220"/>
                    <a:pt x="73" y="199"/>
                  </a:cubicBezTo>
                  <a:cubicBezTo>
                    <a:pt x="73" y="163"/>
                    <a:pt x="73" y="163"/>
                    <a:pt x="73" y="163"/>
                  </a:cubicBezTo>
                  <a:cubicBezTo>
                    <a:pt x="73" y="150"/>
                    <a:pt x="73" y="150"/>
                    <a:pt x="73" y="150"/>
                  </a:cubicBezTo>
                  <a:cubicBezTo>
                    <a:pt x="73" y="125"/>
                    <a:pt x="73" y="125"/>
                    <a:pt x="73" y="125"/>
                  </a:cubicBezTo>
                  <a:cubicBezTo>
                    <a:pt x="73" y="123"/>
                    <a:pt x="74" y="123"/>
                    <a:pt x="74" y="123"/>
                  </a:cubicBezTo>
                  <a:cubicBezTo>
                    <a:pt x="81" y="123"/>
                    <a:pt x="113" y="123"/>
                    <a:pt x="119" y="124"/>
                  </a:cubicBezTo>
                  <a:cubicBezTo>
                    <a:pt x="129" y="125"/>
                    <a:pt x="134" y="129"/>
                    <a:pt x="136" y="136"/>
                  </a:cubicBezTo>
                  <a:cubicBezTo>
                    <a:pt x="136" y="136"/>
                    <a:pt x="137" y="144"/>
                    <a:pt x="137" y="144"/>
                  </a:cubicBezTo>
                  <a:cubicBezTo>
                    <a:pt x="137" y="147"/>
                    <a:pt x="137" y="147"/>
                    <a:pt x="137" y="147"/>
                  </a:cubicBezTo>
                  <a:cubicBezTo>
                    <a:pt x="137" y="149"/>
                    <a:pt x="139" y="150"/>
                    <a:pt x="141" y="150"/>
                  </a:cubicBezTo>
                  <a:cubicBezTo>
                    <a:pt x="145" y="150"/>
                    <a:pt x="145" y="146"/>
                    <a:pt x="145" y="144"/>
                  </a:cubicBezTo>
                  <a:cubicBezTo>
                    <a:pt x="145" y="134"/>
                    <a:pt x="145" y="134"/>
                    <a:pt x="145" y="134"/>
                  </a:cubicBezTo>
                  <a:cubicBezTo>
                    <a:pt x="146" y="123"/>
                    <a:pt x="146" y="123"/>
                    <a:pt x="146" y="123"/>
                  </a:cubicBezTo>
                  <a:cubicBezTo>
                    <a:pt x="148" y="103"/>
                    <a:pt x="148" y="103"/>
                    <a:pt x="148" y="103"/>
                  </a:cubicBezTo>
                  <a:cubicBezTo>
                    <a:pt x="148" y="99"/>
                    <a:pt x="148" y="99"/>
                    <a:pt x="148" y="99"/>
                  </a:cubicBezTo>
                  <a:cubicBezTo>
                    <a:pt x="148" y="97"/>
                    <a:pt x="147" y="96"/>
                    <a:pt x="145" y="96"/>
                  </a:cubicBezTo>
                  <a:cubicBezTo>
                    <a:pt x="144" y="96"/>
                    <a:pt x="142" y="98"/>
                    <a:pt x="140" y="100"/>
                  </a:cubicBezTo>
                  <a:cubicBezTo>
                    <a:pt x="137" y="104"/>
                    <a:pt x="133" y="104"/>
                    <a:pt x="125" y="105"/>
                  </a:cubicBezTo>
                  <a:cubicBezTo>
                    <a:pt x="120" y="105"/>
                    <a:pt x="103" y="106"/>
                    <a:pt x="75" y="106"/>
                  </a:cubicBezTo>
                  <a:cubicBezTo>
                    <a:pt x="74" y="106"/>
                    <a:pt x="73" y="105"/>
                    <a:pt x="73" y="103"/>
                  </a:cubicBezTo>
                  <a:cubicBezTo>
                    <a:pt x="73" y="23"/>
                    <a:pt x="73" y="23"/>
                    <a:pt x="73" y="23"/>
                  </a:cubicBezTo>
                  <a:cubicBezTo>
                    <a:pt x="73" y="21"/>
                    <a:pt x="74" y="21"/>
                    <a:pt x="75" y="21"/>
                  </a:cubicBezTo>
                  <a:cubicBezTo>
                    <a:pt x="81" y="21"/>
                    <a:pt x="114" y="21"/>
                    <a:pt x="119" y="22"/>
                  </a:cubicBezTo>
                  <a:cubicBezTo>
                    <a:pt x="135" y="24"/>
                    <a:pt x="138" y="28"/>
                    <a:pt x="140" y="33"/>
                  </a:cubicBezTo>
                  <a:cubicBezTo>
                    <a:pt x="142" y="37"/>
                    <a:pt x="142" y="43"/>
                    <a:pt x="142" y="44"/>
                  </a:cubicBezTo>
                  <a:cubicBezTo>
                    <a:pt x="142" y="46"/>
                    <a:pt x="142" y="49"/>
                    <a:pt x="145" y="49"/>
                  </a:cubicBezTo>
                  <a:cubicBezTo>
                    <a:pt x="148" y="49"/>
                    <a:pt x="149" y="46"/>
                    <a:pt x="149" y="45"/>
                  </a:cubicBezTo>
                  <a:cubicBezTo>
                    <a:pt x="149" y="45"/>
                    <a:pt x="150" y="31"/>
                    <a:pt x="150" y="31"/>
                  </a:cubicBezTo>
                  <a:cubicBezTo>
                    <a:pt x="151" y="24"/>
                    <a:pt x="151" y="24"/>
                    <a:pt x="151" y="24"/>
                  </a:cubicBezTo>
                  <a:cubicBezTo>
                    <a:pt x="151" y="24"/>
                    <a:pt x="153" y="7"/>
                    <a:pt x="153" y="7"/>
                  </a:cubicBezTo>
                  <a:cubicBezTo>
                    <a:pt x="153" y="4"/>
                    <a:pt x="153" y="4"/>
                    <a:pt x="153" y="4"/>
                  </a:cubicBezTo>
                  <a:cubicBezTo>
                    <a:pt x="153" y="3"/>
                    <a:pt x="153" y="0"/>
                    <a:pt x="151" y="0"/>
                  </a:cubicBezTo>
                  <a:lnTo>
                    <a:pt x="147"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90" name="Freeform 24">
              <a:extLst>
                <a:ext uri="{FF2B5EF4-FFF2-40B4-BE49-F238E27FC236}">
                  <a16:creationId xmlns:a16="http://schemas.microsoft.com/office/drawing/2014/main" id="{5F2BD262-D743-46CB-A02D-8FC6A20BA99F}"/>
                </a:ext>
              </a:extLst>
            </p:cNvPr>
            <p:cNvSpPr>
              <a:spLocks/>
            </p:cNvSpPr>
            <p:nvPr userDrawn="1"/>
          </p:nvSpPr>
          <p:spPr bwMode="auto">
            <a:xfrm>
              <a:off x="3460" y="2740"/>
              <a:ext cx="114" cy="164"/>
            </a:xfrm>
            <a:custGeom>
              <a:avLst/>
              <a:gdLst>
                <a:gd name="T0" fmla="*/ 68 w 167"/>
                <a:gd name="T1" fmla="*/ 1 h 241"/>
                <a:gd name="T2" fmla="*/ 51 w 167"/>
                <a:gd name="T3" fmla="*/ 1 h 241"/>
                <a:gd name="T4" fmla="*/ 35 w 167"/>
                <a:gd name="T5" fmla="*/ 1 h 241"/>
                <a:gd name="T6" fmla="*/ 8 w 167"/>
                <a:gd name="T7" fmla="*/ 0 h 241"/>
                <a:gd name="T8" fmla="*/ 0 w 167"/>
                <a:gd name="T9" fmla="*/ 4 h 241"/>
                <a:gd name="T10" fmla="*/ 7 w 167"/>
                <a:gd name="T11" fmla="*/ 8 h 241"/>
                <a:gd name="T12" fmla="*/ 17 w 167"/>
                <a:gd name="T13" fmla="*/ 9 h 241"/>
                <a:gd name="T14" fmla="*/ 30 w 167"/>
                <a:gd name="T15" fmla="*/ 26 h 241"/>
                <a:gd name="T16" fmla="*/ 30 w 167"/>
                <a:gd name="T17" fmla="*/ 93 h 241"/>
                <a:gd name="T18" fmla="*/ 30 w 167"/>
                <a:gd name="T19" fmla="*/ 148 h 241"/>
                <a:gd name="T20" fmla="*/ 29 w 167"/>
                <a:gd name="T21" fmla="*/ 215 h 241"/>
                <a:gd name="T22" fmla="*/ 20 w 167"/>
                <a:gd name="T23" fmla="*/ 232 h 241"/>
                <a:gd name="T24" fmla="*/ 9 w 167"/>
                <a:gd name="T25" fmla="*/ 233 h 241"/>
                <a:gd name="T26" fmla="*/ 3 w 167"/>
                <a:gd name="T27" fmla="*/ 237 h 241"/>
                <a:gd name="T28" fmla="*/ 10 w 167"/>
                <a:gd name="T29" fmla="*/ 240 h 241"/>
                <a:gd name="T30" fmla="*/ 32 w 167"/>
                <a:gd name="T31" fmla="*/ 240 h 241"/>
                <a:gd name="T32" fmla="*/ 50 w 167"/>
                <a:gd name="T33" fmla="*/ 240 h 241"/>
                <a:gd name="T34" fmla="*/ 99 w 167"/>
                <a:gd name="T35" fmla="*/ 241 h 241"/>
                <a:gd name="T36" fmla="*/ 142 w 167"/>
                <a:gd name="T37" fmla="*/ 241 h 241"/>
                <a:gd name="T38" fmla="*/ 162 w 167"/>
                <a:gd name="T39" fmla="*/ 232 h 241"/>
                <a:gd name="T40" fmla="*/ 167 w 167"/>
                <a:gd name="T41" fmla="*/ 196 h 241"/>
                <a:gd name="T42" fmla="*/ 164 w 167"/>
                <a:gd name="T43" fmla="*/ 190 h 241"/>
                <a:gd name="T44" fmla="*/ 160 w 167"/>
                <a:gd name="T45" fmla="*/ 195 h 241"/>
                <a:gd name="T46" fmla="*/ 152 w 167"/>
                <a:gd name="T47" fmla="*/ 214 h 241"/>
                <a:gd name="T48" fmla="*/ 115 w 167"/>
                <a:gd name="T49" fmla="*/ 222 h 241"/>
                <a:gd name="T50" fmla="*/ 78 w 167"/>
                <a:gd name="T51" fmla="*/ 216 h 241"/>
                <a:gd name="T52" fmla="*/ 71 w 167"/>
                <a:gd name="T53" fmla="*/ 148 h 241"/>
                <a:gd name="T54" fmla="*/ 71 w 167"/>
                <a:gd name="T55" fmla="*/ 93 h 241"/>
                <a:gd name="T56" fmla="*/ 72 w 167"/>
                <a:gd name="T57" fmla="*/ 26 h 241"/>
                <a:gd name="T58" fmla="*/ 83 w 167"/>
                <a:gd name="T59" fmla="*/ 9 h 241"/>
                <a:gd name="T60" fmla="*/ 95 w 167"/>
                <a:gd name="T61" fmla="*/ 8 h 241"/>
                <a:gd name="T62" fmla="*/ 102 w 167"/>
                <a:gd name="T63" fmla="*/ 4 h 241"/>
                <a:gd name="T64" fmla="*/ 94 w 167"/>
                <a:gd name="T65" fmla="*/ 0 h 241"/>
                <a:gd name="T66" fmla="*/ 68 w 167"/>
                <a:gd name="T67" fmla="*/ 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7" h="241">
                  <a:moveTo>
                    <a:pt x="68" y="1"/>
                  </a:moveTo>
                  <a:cubicBezTo>
                    <a:pt x="51" y="1"/>
                    <a:pt x="51" y="1"/>
                    <a:pt x="51" y="1"/>
                  </a:cubicBezTo>
                  <a:cubicBezTo>
                    <a:pt x="35" y="1"/>
                    <a:pt x="35" y="1"/>
                    <a:pt x="35" y="1"/>
                  </a:cubicBezTo>
                  <a:cubicBezTo>
                    <a:pt x="8" y="0"/>
                    <a:pt x="8" y="0"/>
                    <a:pt x="8" y="0"/>
                  </a:cubicBezTo>
                  <a:cubicBezTo>
                    <a:pt x="4" y="0"/>
                    <a:pt x="0" y="1"/>
                    <a:pt x="0" y="4"/>
                  </a:cubicBezTo>
                  <a:cubicBezTo>
                    <a:pt x="0" y="8"/>
                    <a:pt x="5" y="8"/>
                    <a:pt x="7" y="8"/>
                  </a:cubicBezTo>
                  <a:cubicBezTo>
                    <a:pt x="17" y="9"/>
                    <a:pt x="17" y="9"/>
                    <a:pt x="17" y="9"/>
                  </a:cubicBezTo>
                  <a:cubicBezTo>
                    <a:pt x="27" y="11"/>
                    <a:pt x="29" y="16"/>
                    <a:pt x="30" y="26"/>
                  </a:cubicBezTo>
                  <a:cubicBezTo>
                    <a:pt x="30" y="36"/>
                    <a:pt x="30" y="45"/>
                    <a:pt x="30" y="93"/>
                  </a:cubicBezTo>
                  <a:cubicBezTo>
                    <a:pt x="30" y="148"/>
                    <a:pt x="30" y="148"/>
                    <a:pt x="30" y="148"/>
                  </a:cubicBezTo>
                  <a:cubicBezTo>
                    <a:pt x="30" y="177"/>
                    <a:pt x="30" y="202"/>
                    <a:pt x="29" y="215"/>
                  </a:cubicBezTo>
                  <a:cubicBezTo>
                    <a:pt x="27" y="226"/>
                    <a:pt x="26" y="231"/>
                    <a:pt x="20" y="232"/>
                  </a:cubicBezTo>
                  <a:cubicBezTo>
                    <a:pt x="20" y="232"/>
                    <a:pt x="9" y="233"/>
                    <a:pt x="9" y="233"/>
                  </a:cubicBezTo>
                  <a:cubicBezTo>
                    <a:pt x="7" y="233"/>
                    <a:pt x="3" y="234"/>
                    <a:pt x="3" y="237"/>
                  </a:cubicBezTo>
                  <a:cubicBezTo>
                    <a:pt x="3" y="240"/>
                    <a:pt x="9" y="240"/>
                    <a:pt x="10" y="240"/>
                  </a:cubicBezTo>
                  <a:cubicBezTo>
                    <a:pt x="32" y="240"/>
                    <a:pt x="32" y="240"/>
                    <a:pt x="32" y="240"/>
                  </a:cubicBezTo>
                  <a:cubicBezTo>
                    <a:pt x="32" y="240"/>
                    <a:pt x="50" y="240"/>
                    <a:pt x="50" y="240"/>
                  </a:cubicBezTo>
                  <a:cubicBezTo>
                    <a:pt x="99" y="241"/>
                    <a:pt x="99" y="241"/>
                    <a:pt x="99" y="241"/>
                  </a:cubicBezTo>
                  <a:cubicBezTo>
                    <a:pt x="142" y="241"/>
                    <a:pt x="142" y="241"/>
                    <a:pt x="142" y="241"/>
                  </a:cubicBezTo>
                  <a:cubicBezTo>
                    <a:pt x="158" y="241"/>
                    <a:pt x="160" y="240"/>
                    <a:pt x="162" y="232"/>
                  </a:cubicBezTo>
                  <a:cubicBezTo>
                    <a:pt x="165" y="223"/>
                    <a:pt x="167" y="200"/>
                    <a:pt x="167" y="196"/>
                  </a:cubicBezTo>
                  <a:cubicBezTo>
                    <a:pt x="167" y="193"/>
                    <a:pt x="167" y="190"/>
                    <a:pt x="164" y="190"/>
                  </a:cubicBezTo>
                  <a:cubicBezTo>
                    <a:pt x="160" y="190"/>
                    <a:pt x="160" y="193"/>
                    <a:pt x="160" y="195"/>
                  </a:cubicBezTo>
                  <a:cubicBezTo>
                    <a:pt x="159" y="201"/>
                    <a:pt x="155" y="210"/>
                    <a:pt x="152" y="214"/>
                  </a:cubicBezTo>
                  <a:cubicBezTo>
                    <a:pt x="144" y="222"/>
                    <a:pt x="133" y="222"/>
                    <a:pt x="115" y="222"/>
                  </a:cubicBezTo>
                  <a:cubicBezTo>
                    <a:pt x="90" y="222"/>
                    <a:pt x="83" y="220"/>
                    <a:pt x="78" y="216"/>
                  </a:cubicBezTo>
                  <a:cubicBezTo>
                    <a:pt x="71" y="210"/>
                    <a:pt x="71" y="188"/>
                    <a:pt x="71" y="148"/>
                  </a:cubicBezTo>
                  <a:cubicBezTo>
                    <a:pt x="71" y="93"/>
                    <a:pt x="71" y="93"/>
                    <a:pt x="71" y="93"/>
                  </a:cubicBezTo>
                  <a:cubicBezTo>
                    <a:pt x="71" y="45"/>
                    <a:pt x="71" y="36"/>
                    <a:pt x="72" y="26"/>
                  </a:cubicBezTo>
                  <a:cubicBezTo>
                    <a:pt x="73" y="14"/>
                    <a:pt x="75" y="10"/>
                    <a:pt x="83" y="9"/>
                  </a:cubicBezTo>
                  <a:cubicBezTo>
                    <a:pt x="95" y="8"/>
                    <a:pt x="95" y="8"/>
                    <a:pt x="95" y="8"/>
                  </a:cubicBezTo>
                  <a:cubicBezTo>
                    <a:pt x="99" y="8"/>
                    <a:pt x="102" y="7"/>
                    <a:pt x="102" y="4"/>
                  </a:cubicBezTo>
                  <a:cubicBezTo>
                    <a:pt x="102" y="1"/>
                    <a:pt x="98" y="0"/>
                    <a:pt x="94" y="0"/>
                  </a:cubicBezTo>
                  <a:lnTo>
                    <a:pt x="68"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91" name="Freeform 25">
              <a:extLst>
                <a:ext uri="{FF2B5EF4-FFF2-40B4-BE49-F238E27FC236}">
                  <a16:creationId xmlns:a16="http://schemas.microsoft.com/office/drawing/2014/main" id="{27696AC0-6BD9-4800-AD55-9D14D1D92F09}"/>
                </a:ext>
              </a:extLst>
            </p:cNvPr>
            <p:cNvSpPr>
              <a:spLocks noEditPoints="1"/>
            </p:cNvSpPr>
            <p:nvPr userDrawn="1"/>
          </p:nvSpPr>
          <p:spPr bwMode="auto">
            <a:xfrm>
              <a:off x="3589" y="2740"/>
              <a:ext cx="124" cy="164"/>
            </a:xfrm>
            <a:custGeom>
              <a:avLst/>
              <a:gdLst>
                <a:gd name="T0" fmla="*/ 82 w 183"/>
                <a:gd name="T1" fmla="*/ 222 h 241"/>
                <a:gd name="T2" fmla="*/ 72 w 183"/>
                <a:gd name="T3" fmla="*/ 192 h 241"/>
                <a:gd name="T4" fmla="*/ 72 w 183"/>
                <a:gd name="T5" fmla="*/ 118 h 241"/>
                <a:gd name="T6" fmla="*/ 73 w 183"/>
                <a:gd name="T7" fmla="*/ 116 h 241"/>
                <a:gd name="T8" fmla="*/ 86 w 183"/>
                <a:gd name="T9" fmla="*/ 117 h 241"/>
                <a:gd name="T10" fmla="*/ 112 w 183"/>
                <a:gd name="T11" fmla="*/ 124 h 241"/>
                <a:gd name="T12" fmla="*/ 112 w 183"/>
                <a:gd name="T13" fmla="*/ 124 h 241"/>
                <a:gd name="T14" fmla="*/ 142 w 183"/>
                <a:gd name="T15" fmla="*/ 186 h 241"/>
                <a:gd name="T16" fmla="*/ 105 w 183"/>
                <a:gd name="T17" fmla="*/ 226 h 241"/>
                <a:gd name="T18" fmla="*/ 82 w 183"/>
                <a:gd name="T19" fmla="*/ 222 h 241"/>
                <a:gd name="T20" fmla="*/ 84 w 183"/>
                <a:gd name="T21" fmla="*/ 15 h 241"/>
                <a:gd name="T22" fmla="*/ 123 w 183"/>
                <a:gd name="T23" fmla="*/ 63 h 241"/>
                <a:gd name="T24" fmla="*/ 110 w 183"/>
                <a:gd name="T25" fmla="*/ 96 h 241"/>
                <a:gd name="T26" fmla="*/ 88 w 183"/>
                <a:gd name="T27" fmla="*/ 102 h 241"/>
                <a:gd name="T28" fmla="*/ 73 w 183"/>
                <a:gd name="T29" fmla="*/ 101 h 241"/>
                <a:gd name="T30" fmla="*/ 72 w 183"/>
                <a:gd name="T31" fmla="*/ 98 h 241"/>
                <a:gd name="T32" fmla="*/ 72 w 183"/>
                <a:gd name="T33" fmla="*/ 20 h 241"/>
                <a:gd name="T34" fmla="*/ 74 w 183"/>
                <a:gd name="T35" fmla="*/ 16 h 241"/>
                <a:gd name="T36" fmla="*/ 84 w 183"/>
                <a:gd name="T37" fmla="*/ 15 h 241"/>
                <a:gd name="T38" fmla="*/ 74 w 183"/>
                <a:gd name="T39" fmla="*/ 1 h 241"/>
                <a:gd name="T40" fmla="*/ 51 w 183"/>
                <a:gd name="T41" fmla="*/ 1 h 241"/>
                <a:gd name="T42" fmla="*/ 39 w 183"/>
                <a:gd name="T43" fmla="*/ 1 h 241"/>
                <a:gd name="T44" fmla="*/ 8 w 183"/>
                <a:gd name="T45" fmla="*/ 0 h 241"/>
                <a:gd name="T46" fmla="*/ 0 w 183"/>
                <a:gd name="T47" fmla="*/ 4 h 241"/>
                <a:gd name="T48" fmla="*/ 6 w 183"/>
                <a:gd name="T49" fmla="*/ 8 h 241"/>
                <a:gd name="T50" fmla="*/ 19 w 183"/>
                <a:gd name="T51" fmla="*/ 9 h 241"/>
                <a:gd name="T52" fmla="*/ 32 w 183"/>
                <a:gd name="T53" fmla="*/ 26 h 241"/>
                <a:gd name="T54" fmla="*/ 32 w 183"/>
                <a:gd name="T55" fmla="*/ 93 h 241"/>
                <a:gd name="T56" fmla="*/ 32 w 183"/>
                <a:gd name="T57" fmla="*/ 148 h 241"/>
                <a:gd name="T58" fmla="*/ 31 w 183"/>
                <a:gd name="T59" fmla="*/ 215 h 241"/>
                <a:gd name="T60" fmla="*/ 22 w 183"/>
                <a:gd name="T61" fmla="*/ 232 h 241"/>
                <a:gd name="T62" fmla="*/ 11 w 183"/>
                <a:gd name="T63" fmla="*/ 233 h 241"/>
                <a:gd name="T64" fmla="*/ 5 w 183"/>
                <a:gd name="T65" fmla="*/ 237 h 241"/>
                <a:gd name="T66" fmla="*/ 12 w 183"/>
                <a:gd name="T67" fmla="*/ 241 h 241"/>
                <a:gd name="T68" fmla="*/ 34 w 183"/>
                <a:gd name="T69" fmla="*/ 240 h 241"/>
                <a:gd name="T70" fmla="*/ 52 w 183"/>
                <a:gd name="T71" fmla="*/ 240 h 241"/>
                <a:gd name="T72" fmla="*/ 76 w 183"/>
                <a:gd name="T73" fmla="*/ 241 h 241"/>
                <a:gd name="T74" fmla="*/ 88 w 183"/>
                <a:gd name="T75" fmla="*/ 241 h 241"/>
                <a:gd name="T76" fmla="*/ 98 w 183"/>
                <a:gd name="T77" fmla="*/ 241 h 241"/>
                <a:gd name="T78" fmla="*/ 183 w 183"/>
                <a:gd name="T79" fmla="*/ 172 h 241"/>
                <a:gd name="T80" fmla="*/ 126 w 183"/>
                <a:gd name="T81" fmla="*/ 103 h 241"/>
                <a:gd name="T82" fmla="*/ 157 w 183"/>
                <a:gd name="T83" fmla="*/ 49 h 241"/>
                <a:gd name="T84" fmla="*/ 89 w 183"/>
                <a:gd name="T85" fmla="*/ 0 h 241"/>
                <a:gd name="T86" fmla="*/ 74 w 183"/>
                <a:gd name="T87" fmla="*/ 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3" h="241">
                  <a:moveTo>
                    <a:pt x="82" y="222"/>
                  </a:moveTo>
                  <a:cubicBezTo>
                    <a:pt x="72" y="218"/>
                    <a:pt x="72" y="213"/>
                    <a:pt x="72" y="192"/>
                  </a:cubicBezTo>
                  <a:cubicBezTo>
                    <a:pt x="72" y="118"/>
                    <a:pt x="72" y="118"/>
                    <a:pt x="72" y="118"/>
                  </a:cubicBezTo>
                  <a:cubicBezTo>
                    <a:pt x="72" y="116"/>
                    <a:pt x="72" y="116"/>
                    <a:pt x="73" y="116"/>
                  </a:cubicBezTo>
                  <a:cubicBezTo>
                    <a:pt x="86" y="117"/>
                    <a:pt x="86" y="117"/>
                    <a:pt x="86" y="117"/>
                  </a:cubicBezTo>
                  <a:cubicBezTo>
                    <a:pt x="98" y="117"/>
                    <a:pt x="105" y="119"/>
                    <a:pt x="112" y="124"/>
                  </a:cubicBezTo>
                  <a:cubicBezTo>
                    <a:pt x="112" y="124"/>
                    <a:pt x="112" y="124"/>
                    <a:pt x="112" y="124"/>
                  </a:cubicBezTo>
                  <a:cubicBezTo>
                    <a:pt x="139" y="143"/>
                    <a:pt x="142" y="174"/>
                    <a:pt x="142" y="186"/>
                  </a:cubicBezTo>
                  <a:cubicBezTo>
                    <a:pt x="142" y="224"/>
                    <a:pt x="111" y="226"/>
                    <a:pt x="105" y="226"/>
                  </a:cubicBezTo>
                  <a:cubicBezTo>
                    <a:pt x="98" y="226"/>
                    <a:pt x="91" y="225"/>
                    <a:pt x="82" y="222"/>
                  </a:cubicBezTo>
                  <a:moveTo>
                    <a:pt x="84" y="15"/>
                  </a:moveTo>
                  <a:cubicBezTo>
                    <a:pt x="112" y="15"/>
                    <a:pt x="123" y="44"/>
                    <a:pt x="123" y="63"/>
                  </a:cubicBezTo>
                  <a:cubicBezTo>
                    <a:pt x="123" y="78"/>
                    <a:pt x="118" y="89"/>
                    <a:pt x="110" y="96"/>
                  </a:cubicBezTo>
                  <a:cubicBezTo>
                    <a:pt x="105" y="101"/>
                    <a:pt x="97" y="102"/>
                    <a:pt x="88" y="102"/>
                  </a:cubicBezTo>
                  <a:cubicBezTo>
                    <a:pt x="73" y="101"/>
                    <a:pt x="73" y="101"/>
                    <a:pt x="73" y="101"/>
                  </a:cubicBezTo>
                  <a:cubicBezTo>
                    <a:pt x="72" y="101"/>
                    <a:pt x="72" y="100"/>
                    <a:pt x="72" y="98"/>
                  </a:cubicBezTo>
                  <a:cubicBezTo>
                    <a:pt x="72" y="20"/>
                    <a:pt x="72" y="20"/>
                    <a:pt x="72" y="20"/>
                  </a:cubicBezTo>
                  <a:cubicBezTo>
                    <a:pt x="72" y="17"/>
                    <a:pt x="72" y="16"/>
                    <a:pt x="74" y="16"/>
                  </a:cubicBezTo>
                  <a:cubicBezTo>
                    <a:pt x="74" y="16"/>
                    <a:pt x="84" y="15"/>
                    <a:pt x="84" y="15"/>
                  </a:cubicBezTo>
                  <a:moveTo>
                    <a:pt x="74" y="1"/>
                  </a:moveTo>
                  <a:cubicBezTo>
                    <a:pt x="51" y="1"/>
                    <a:pt x="51" y="1"/>
                    <a:pt x="51" y="1"/>
                  </a:cubicBezTo>
                  <a:cubicBezTo>
                    <a:pt x="39" y="1"/>
                    <a:pt x="39" y="1"/>
                    <a:pt x="39" y="1"/>
                  </a:cubicBezTo>
                  <a:cubicBezTo>
                    <a:pt x="8" y="0"/>
                    <a:pt x="8" y="0"/>
                    <a:pt x="8" y="0"/>
                  </a:cubicBezTo>
                  <a:cubicBezTo>
                    <a:pt x="4" y="0"/>
                    <a:pt x="0" y="1"/>
                    <a:pt x="0" y="4"/>
                  </a:cubicBezTo>
                  <a:cubicBezTo>
                    <a:pt x="0" y="8"/>
                    <a:pt x="4" y="8"/>
                    <a:pt x="6" y="8"/>
                  </a:cubicBezTo>
                  <a:cubicBezTo>
                    <a:pt x="19" y="9"/>
                    <a:pt x="19" y="9"/>
                    <a:pt x="19" y="9"/>
                  </a:cubicBezTo>
                  <a:cubicBezTo>
                    <a:pt x="29" y="11"/>
                    <a:pt x="31" y="16"/>
                    <a:pt x="32" y="26"/>
                  </a:cubicBezTo>
                  <a:cubicBezTo>
                    <a:pt x="32" y="36"/>
                    <a:pt x="32" y="45"/>
                    <a:pt x="32" y="93"/>
                  </a:cubicBezTo>
                  <a:cubicBezTo>
                    <a:pt x="32" y="148"/>
                    <a:pt x="32" y="148"/>
                    <a:pt x="32" y="148"/>
                  </a:cubicBezTo>
                  <a:cubicBezTo>
                    <a:pt x="32" y="177"/>
                    <a:pt x="32" y="202"/>
                    <a:pt x="31" y="215"/>
                  </a:cubicBezTo>
                  <a:cubicBezTo>
                    <a:pt x="29" y="224"/>
                    <a:pt x="28" y="231"/>
                    <a:pt x="22" y="232"/>
                  </a:cubicBezTo>
                  <a:cubicBezTo>
                    <a:pt x="22" y="232"/>
                    <a:pt x="11" y="233"/>
                    <a:pt x="11" y="233"/>
                  </a:cubicBezTo>
                  <a:cubicBezTo>
                    <a:pt x="8" y="233"/>
                    <a:pt x="5" y="234"/>
                    <a:pt x="5" y="237"/>
                  </a:cubicBezTo>
                  <a:cubicBezTo>
                    <a:pt x="5" y="241"/>
                    <a:pt x="10" y="241"/>
                    <a:pt x="12" y="241"/>
                  </a:cubicBezTo>
                  <a:cubicBezTo>
                    <a:pt x="34" y="240"/>
                    <a:pt x="34" y="240"/>
                    <a:pt x="34" y="240"/>
                  </a:cubicBezTo>
                  <a:cubicBezTo>
                    <a:pt x="34" y="240"/>
                    <a:pt x="52" y="240"/>
                    <a:pt x="52" y="240"/>
                  </a:cubicBezTo>
                  <a:cubicBezTo>
                    <a:pt x="76" y="241"/>
                    <a:pt x="76" y="241"/>
                    <a:pt x="76" y="241"/>
                  </a:cubicBezTo>
                  <a:cubicBezTo>
                    <a:pt x="76" y="241"/>
                    <a:pt x="88" y="241"/>
                    <a:pt x="88" y="241"/>
                  </a:cubicBezTo>
                  <a:cubicBezTo>
                    <a:pt x="98" y="241"/>
                    <a:pt x="98" y="241"/>
                    <a:pt x="98" y="241"/>
                  </a:cubicBezTo>
                  <a:cubicBezTo>
                    <a:pt x="156" y="241"/>
                    <a:pt x="183" y="206"/>
                    <a:pt x="183" y="172"/>
                  </a:cubicBezTo>
                  <a:cubicBezTo>
                    <a:pt x="183" y="136"/>
                    <a:pt x="154" y="113"/>
                    <a:pt x="126" y="103"/>
                  </a:cubicBezTo>
                  <a:cubicBezTo>
                    <a:pt x="145" y="88"/>
                    <a:pt x="157" y="73"/>
                    <a:pt x="157" y="49"/>
                  </a:cubicBezTo>
                  <a:cubicBezTo>
                    <a:pt x="157" y="37"/>
                    <a:pt x="152" y="0"/>
                    <a:pt x="89" y="0"/>
                  </a:cubicBezTo>
                  <a:lnTo>
                    <a:pt x="7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92" name="Freeform 26">
              <a:extLst>
                <a:ext uri="{FF2B5EF4-FFF2-40B4-BE49-F238E27FC236}">
                  <a16:creationId xmlns:a16="http://schemas.microsoft.com/office/drawing/2014/main" id="{0DFCE9BD-D104-4F2A-B32B-3F10C6285087}"/>
                </a:ext>
              </a:extLst>
            </p:cNvPr>
            <p:cNvSpPr>
              <a:spLocks noEditPoints="1"/>
            </p:cNvSpPr>
            <p:nvPr userDrawn="1"/>
          </p:nvSpPr>
          <p:spPr bwMode="auto">
            <a:xfrm>
              <a:off x="3734" y="2738"/>
              <a:ext cx="176" cy="169"/>
            </a:xfrm>
            <a:custGeom>
              <a:avLst/>
              <a:gdLst>
                <a:gd name="T0" fmla="*/ 45 w 259"/>
                <a:gd name="T1" fmla="*/ 115 h 249"/>
                <a:gd name="T2" fmla="*/ 121 w 259"/>
                <a:gd name="T3" fmla="*/ 17 h 249"/>
                <a:gd name="T4" fmla="*/ 213 w 259"/>
                <a:gd name="T5" fmla="*/ 130 h 249"/>
                <a:gd name="T6" fmla="*/ 141 w 259"/>
                <a:gd name="T7" fmla="*/ 232 h 249"/>
                <a:gd name="T8" fmla="*/ 45 w 259"/>
                <a:gd name="T9" fmla="*/ 115 h 249"/>
                <a:gd name="T10" fmla="*/ 0 w 259"/>
                <a:gd name="T11" fmla="*/ 125 h 249"/>
                <a:gd name="T12" fmla="*/ 127 w 259"/>
                <a:gd name="T13" fmla="*/ 249 h 249"/>
                <a:gd name="T14" fmla="*/ 259 w 259"/>
                <a:gd name="T15" fmla="*/ 119 h 249"/>
                <a:gd name="T16" fmla="*/ 131 w 259"/>
                <a:gd name="T17" fmla="*/ 0 h 249"/>
                <a:gd name="T18" fmla="*/ 0 w 259"/>
                <a:gd name="T19" fmla="*/ 125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9" h="249">
                  <a:moveTo>
                    <a:pt x="45" y="115"/>
                  </a:moveTo>
                  <a:cubicBezTo>
                    <a:pt x="45" y="29"/>
                    <a:pt x="93" y="17"/>
                    <a:pt x="121" y="17"/>
                  </a:cubicBezTo>
                  <a:cubicBezTo>
                    <a:pt x="175" y="17"/>
                    <a:pt x="213" y="64"/>
                    <a:pt x="213" y="130"/>
                  </a:cubicBezTo>
                  <a:cubicBezTo>
                    <a:pt x="213" y="222"/>
                    <a:pt x="162" y="232"/>
                    <a:pt x="141" y="232"/>
                  </a:cubicBezTo>
                  <a:cubicBezTo>
                    <a:pt x="84" y="232"/>
                    <a:pt x="45" y="184"/>
                    <a:pt x="45" y="115"/>
                  </a:cubicBezTo>
                  <a:moveTo>
                    <a:pt x="0" y="125"/>
                  </a:moveTo>
                  <a:cubicBezTo>
                    <a:pt x="0" y="184"/>
                    <a:pt x="40" y="249"/>
                    <a:pt x="127" y="249"/>
                  </a:cubicBezTo>
                  <a:cubicBezTo>
                    <a:pt x="205" y="249"/>
                    <a:pt x="259" y="195"/>
                    <a:pt x="259" y="119"/>
                  </a:cubicBezTo>
                  <a:cubicBezTo>
                    <a:pt x="259" y="46"/>
                    <a:pt x="210" y="0"/>
                    <a:pt x="131" y="0"/>
                  </a:cubicBezTo>
                  <a:cubicBezTo>
                    <a:pt x="41" y="0"/>
                    <a:pt x="0" y="65"/>
                    <a:pt x="0" y="12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93" name="Freeform 27">
              <a:extLst>
                <a:ext uri="{FF2B5EF4-FFF2-40B4-BE49-F238E27FC236}">
                  <a16:creationId xmlns:a16="http://schemas.microsoft.com/office/drawing/2014/main" id="{B84E4709-431B-4D50-A86F-228E2DDFDFD8}"/>
                </a:ext>
              </a:extLst>
            </p:cNvPr>
            <p:cNvSpPr>
              <a:spLocks/>
            </p:cNvSpPr>
            <p:nvPr userDrawn="1"/>
          </p:nvSpPr>
          <p:spPr bwMode="auto">
            <a:xfrm>
              <a:off x="3925" y="2740"/>
              <a:ext cx="172" cy="167"/>
            </a:xfrm>
            <a:custGeom>
              <a:avLst/>
              <a:gdLst>
                <a:gd name="T0" fmla="*/ 220 w 254"/>
                <a:gd name="T1" fmla="*/ 1 h 245"/>
                <a:gd name="T2" fmla="*/ 211 w 254"/>
                <a:gd name="T3" fmla="*/ 1 h 245"/>
                <a:gd name="T4" fmla="*/ 174 w 254"/>
                <a:gd name="T5" fmla="*/ 0 h 245"/>
                <a:gd name="T6" fmla="*/ 167 w 254"/>
                <a:gd name="T7" fmla="*/ 4 h 245"/>
                <a:gd name="T8" fmla="*/ 173 w 254"/>
                <a:gd name="T9" fmla="*/ 8 h 245"/>
                <a:gd name="T10" fmla="*/ 184 w 254"/>
                <a:gd name="T11" fmla="*/ 9 h 245"/>
                <a:gd name="T12" fmla="*/ 197 w 254"/>
                <a:gd name="T13" fmla="*/ 26 h 245"/>
                <a:gd name="T14" fmla="*/ 198 w 254"/>
                <a:gd name="T15" fmla="*/ 93 h 245"/>
                <a:gd name="T16" fmla="*/ 198 w 254"/>
                <a:gd name="T17" fmla="*/ 132 h 245"/>
                <a:gd name="T18" fmla="*/ 180 w 254"/>
                <a:gd name="T19" fmla="*/ 210 h 245"/>
                <a:gd name="T20" fmla="*/ 137 w 254"/>
                <a:gd name="T21" fmla="*/ 227 h 245"/>
                <a:gd name="T22" fmla="*/ 98 w 254"/>
                <a:gd name="T23" fmla="*/ 214 h 245"/>
                <a:gd name="T24" fmla="*/ 74 w 254"/>
                <a:gd name="T25" fmla="*/ 137 h 245"/>
                <a:gd name="T26" fmla="*/ 74 w 254"/>
                <a:gd name="T27" fmla="*/ 93 h 245"/>
                <a:gd name="T28" fmla="*/ 74 w 254"/>
                <a:gd name="T29" fmla="*/ 26 h 245"/>
                <a:gd name="T30" fmla="*/ 85 w 254"/>
                <a:gd name="T31" fmla="*/ 9 h 245"/>
                <a:gd name="T32" fmla="*/ 94 w 254"/>
                <a:gd name="T33" fmla="*/ 8 h 245"/>
                <a:gd name="T34" fmla="*/ 100 w 254"/>
                <a:gd name="T35" fmla="*/ 4 h 245"/>
                <a:gd name="T36" fmla="*/ 92 w 254"/>
                <a:gd name="T37" fmla="*/ 0 h 245"/>
                <a:gd name="T38" fmla="*/ 69 w 254"/>
                <a:gd name="T39" fmla="*/ 1 h 245"/>
                <a:gd name="T40" fmla="*/ 54 w 254"/>
                <a:gd name="T41" fmla="*/ 1 h 245"/>
                <a:gd name="T42" fmla="*/ 37 w 254"/>
                <a:gd name="T43" fmla="*/ 1 h 245"/>
                <a:gd name="T44" fmla="*/ 8 w 254"/>
                <a:gd name="T45" fmla="*/ 0 h 245"/>
                <a:gd name="T46" fmla="*/ 0 w 254"/>
                <a:gd name="T47" fmla="*/ 4 h 245"/>
                <a:gd name="T48" fmla="*/ 6 w 254"/>
                <a:gd name="T49" fmla="*/ 8 h 245"/>
                <a:gd name="T50" fmla="*/ 18 w 254"/>
                <a:gd name="T51" fmla="*/ 9 h 245"/>
                <a:gd name="T52" fmla="*/ 31 w 254"/>
                <a:gd name="T53" fmla="*/ 26 h 245"/>
                <a:gd name="T54" fmla="*/ 32 w 254"/>
                <a:gd name="T55" fmla="*/ 93 h 245"/>
                <a:gd name="T56" fmla="*/ 32 w 254"/>
                <a:gd name="T57" fmla="*/ 139 h 245"/>
                <a:gd name="T58" fmla="*/ 60 w 254"/>
                <a:gd name="T59" fmla="*/ 223 h 245"/>
                <a:gd name="T60" fmla="*/ 131 w 254"/>
                <a:gd name="T61" fmla="*/ 245 h 245"/>
                <a:gd name="T62" fmla="*/ 197 w 254"/>
                <a:gd name="T63" fmla="*/ 222 h 245"/>
                <a:gd name="T64" fmla="*/ 227 w 254"/>
                <a:gd name="T65" fmla="*/ 126 h 245"/>
                <a:gd name="T66" fmla="*/ 227 w 254"/>
                <a:gd name="T67" fmla="*/ 93 h 245"/>
                <a:gd name="T68" fmla="*/ 228 w 254"/>
                <a:gd name="T69" fmla="*/ 26 h 245"/>
                <a:gd name="T70" fmla="*/ 239 w 254"/>
                <a:gd name="T71" fmla="*/ 9 h 245"/>
                <a:gd name="T72" fmla="*/ 248 w 254"/>
                <a:gd name="T73" fmla="*/ 8 h 245"/>
                <a:gd name="T74" fmla="*/ 254 w 254"/>
                <a:gd name="T75" fmla="*/ 4 h 245"/>
                <a:gd name="T76" fmla="*/ 247 w 254"/>
                <a:gd name="T77" fmla="*/ 0 h 245"/>
                <a:gd name="T78" fmla="*/ 220 w 254"/>
                <a:gd name="T79" fmla="*/ 1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4" h="245">
                  <a:moveTo>
                    <a:pt x="220" y="1"/>
                  </a:moveTo>
                  <a:cubicBezTo>
                    <a:pt x="211" y="1"/>
                    <a:pt x="211" y="1"/>
                    <a:pt x="211" y="1"/>
                  </a:cubicBezTo>
                  <a:cubicBezTo>
                    <a:pt x="210" y="1"/>
                    <a:pt x="174" y="0"/>
                    <a:pt x="174" y="0"/>
                  </a:cubicBezTo>
                  <a:cubicBezTo>
                    <a:pt x="171" y="0"/>
                    <a:pt x="167" y="1"/>
                    <a:pt x="167" y="4"/>
                  </a:cubicBezTo>
                  <a:cubicBezTo>
                    <a:pt x="167" y="8"/>
                    <a:pt x="171" y="8"/>
                    <a:pt x="173" y="8"/>
                  </a:cubicBezTo>
                  <a:cubicBezTo>
                    <a:pt x="184" y="9"/>
                    <a:pt x="184" y="9"/>
                    <a:pt x="184" y="9"/>
                  </a:cubicBezTo>
                  <a:cubicBezTo>
                    <a:pt x="195" y="11"/>
                    <a:pt x="197" y="16"/>
                    <a:pt x="197" y="26"/>
                  </a:cubicBezTo>
                  <a:cubicBezTo>
                    <a:pt x="198" y="36"/>
                    <a:pt x="198" y="45"/>
                    <a:pt x="198" y="93"/>
                  </a:cubicBezTo>
                  <a:cubicBezTo>
                    <a:pt x="198" y="132"/>
                    <a:pt x="198" y="132"/>
                    <a:pt x="198" y="132"/>
                  </a:cubicBezTo>
                  <a:cubicBezTo>
                    <a:pt x="198" y="166"/>
                    <a:pt x="197" y="193"/>
                    <a:pt x="180" y="210"/>
                  </a:cubicBezTo>
                  <a:cubicBezTo>
                    <a:pt x="165" y="225"/>
                    <a:pt x="145" y="227"/>
                    <a:pt x="137" y="227"/>
                  </a:cubicBezTo>
                  <a:cubicBezTo>
                    <a:pt x="126" y="227"/>
                    <a:pt x="112" y="225"/>
                    <a:pt x="98" y="214"/>
                  </a:cubicBezTo>
                  <a:cubicBezTo>
                    <a:pt x="85" y="204"/>
                    <a:pt x="74" y="187"/>
                    <a:pt x="74" y="137"/>
                  </a:cubicBezTo>
                  <a:cubicBezTo>
                    <a:pt x="74" y="93"/>
                    <a:pt x="74" y="93"/>
                    <a:pt x="74" y="93"/>
                  </a:cubicBezTo>
                  <a:cubicBezTo>
                    <a:pt x="74" y="45"/>
                    <a:pt x="74" y="36"/>
                    <a:pt x="74" y="26"/>
                  </a:cubicBezTo>
                  <a:cubicBezTo>
                    <a:pt x="75" y="14"/>
                    <a:pt x="78" y="10"/>
                    <a:pt x="85" y="9"/>
                  </a:cubicBezTo>
                  <a:cubicBezTo>
                    <a:pt x="94" y="8"/>
                    <a:pt x="94" y="8"/>
                    <a:pt x="94" y="8"/>
                  </a:cubicBezTo>
                  <a:cubicBezTo>
                    <a:pt x="96" y="8"/>
                    <a:pt x="100" y="8"/>
                    <a:pt x="100" y="4"/>
                  </a:cubicBezTo>
                  <a:cubicBezTo>
                    <a:pt x="100" y="1"/>
                    <a:pt x="96" y="0"/>
                    <a:pt x="92" y="0"/>
                  </a:cubicBezTo>
                  <a:cubicBezTo>
                    <a:pt x="69" y="1"/>
                    <a:pt x="69" y="1"/>
                    <a:pt x="69" y="1"/>
                  </a:cubicBezTo>
                  <a:cubicBezTo>
                    <a:pt x="54" y="1"/>
                    <a:pt x="54" y="1"/>
                    <a:pt x="54" y="1"/>
                  </a:cubicBezTo>
                  <a:cubicBezTo>
                    <a:pt x="37" y="1"/>
                    <a:pt x="37" y="1"/>
                    <a:pt x="37" y="1"/>
                  </a:cubicBezTo>
                  <a:cubicBezTo>
                    <a:pt x="8" y="0"/>
                    <a:pt x="8" y="0"/>
                    <a:pt x="8" y="0"/>
                  </a:cubicBezTo>
                  <a:cubicBezTo>
                    <a:pt x="4" y="0"/>
                    <a:pt x="0" y="1"/>
                    <a:pt x="0" y="4"/>
                  </a:cubicBezTo>
                  <a:cubicBezTo>
                    <a:pt x="0" y="8"/>
                    <a:pt x="4" y="8"/>
                    <a:pt x="6" y="8"/>
                  </a:cubicBezTo>
                  <a:cubicBezTo>
                    <a:pt x="18" y="9"/>
                    <a:pt x="18" y="9"/>
                    <a:pt x="18" y="9"/>
                  </a:cubicBezTo>
                  <a:cubicBezTo>
                    <a:pt x="28" y="11"/>
                    <a:pt x="31" y="16"/>
                    <a:pt x="31" y="26"/>
                  </a:cubicBezTo>
                  <a:cubicBezTo>
                    <a:pt x="32" y="36"/>
                    <a:pt x="32" y="45"/>
                    <a:pt x="32" y="93"/>
                  </a:cubicBezTo>
                  <a:cubicBezTo>
                    <a:pt x="32" y="139"/>
                    <a:pt x="32" y="139"/>
                    <a:pt x="32" y="139"/>
                  </a:cubicBezTo>
                  <a:cubicBezTo>
                    <a:pt x="32" y="179"/>
                    <a:pt x="41" y="206"/>
                    <a:pt x="60" y="223"/>
                  </a:cubicBezTo>
                  <a:cubicBezTo>
                    <a:pt x="84" y="245"/>
                    <a:pt x="117" y="245"/>
                    <a:pt x="131" y="245"/>
                  </a:cubicBezTo>
                  <a:cubicBezTo>
                    <a:pt x="149" y="245"/>
                    <a:pt x="173" y="242"/>
                    <a:pt x="197" y="222"/>
                  </a:cubicBezTo>
                  <a:cubicBezTo>
                    <a:pt x="223" y="199"/>
                    <a:pt x="227" y="163"/>
                    <a:pt x="227" y="126"/>
                  </a:cubicBezTo>
                  <a:cubicBezTo>
                    <a:pt x="227" y="93"/>
                    <a:pt x="227" y="93"/>
                    <a:pt x="227" y="93"/>
                  </a:cubicBezTo>
                  <a:cubicBezTo>
                    <a:pt x="227" y="45"/>
                    <a:pt x="227" y="36"/>
                    <a:pt x="228" y="26"/>
                  </a:cubicBezTo>
                  <a:cubicBezTo>
                    <a:pt x="228" y="14"/>
                    <a:pt x="231" y="10"/>
                    <a:pt x="239" y="9"/>
                  </a:cubicBezTo>
                  <a:cubicBezTo>
                    <a:pt x="239" y="9"/>
                    <a:pt x="248" y="8"/>
                    <a:pt x="248" y="8"/>
                  </a:cubicBezTo>
                  <a:cubicBezTo>
                    <a:pt x="251" y="8"/>
                    <a:pt x="254" y="7"/>
                    <a:pt x="254" y="4"/>
                  </a:cubicBezTo>
                  <a:cubicBezTo>
                    <a:pt x="254" y="1"/>
                    <a:pt x="250" y="0"/>
                    <a:pt x="247" y="0"/>
                  </a:cubicBezTo>
                  <a:lnTo>
                    <a:pt x="22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94" name="Freeform 28">
              <a:extLst>
                <a:ext uri="{FF2B5EF4-FFF2-40B4-BE49-F238E27FC236}">
                  <a16:creationId xmlns:a16="http://schemas.microsoft.com/office/drawing/2014/main" id="{460EDE2F-28EA-4986-8B02-E77F134F97B7}"/>
                </a:ext>
              </a:extLst>
            </p:cNvPr>
            <p:cNvSpPr>
              <a:spLocks noEditPoints="1"/>
            </p:cNvSpPr>
            <p:nvPr userDrawn="1"/>
          </p:nvSpPr>
          <p:spPr bwMode="auto">
            <a:xfrm>
              <a:off x="4116" y="2740"/>
              <a:ext cx="170" cy="164"/>
            </a:xfrm>
            <a:custGeom>
              <a:avLst/>
              <a:gdLst>
                <a:gd name="T0" fmla="*/ 73 w 251"/>
                <a:gd name="T1" fmla="*/ 123 h 241"/>
                <a:gd name="T2" fmla="*/ 71 w 251"/>
                <a:gd name="T3" fmla="*/ 118 h 241"/>
                <a:gd name="T4" fmla="*/ 71 w 251"/>
                <a:gd name="T5" fmla="*/ 22 h 241"/>
                <a:gd name="T6" fmla="*/ 73 w 251"/>
                <a:gd name="T7" fmla="*/ 18 h 241"/>
                <a:gd name="T8" fmla="*/ 90 w 251"/>
                <a:gd name="T9" fmla="*/ 17 h 241"/>
                <a:gd name="T10" fmla="*/ 137 w 251"/>
                <a:gd name="T11" fmla="*/ 74 h 241"/>
                <a:gd name="T12" fmla="*/ 119 w 251"/>
                <a:gd name="T13" fmla="*/ 120 h 241"/>
                <a:gd name="T14" fmla="*/ 97 w 251"/>
                <a:gd name="T15" fmla="*/ 126 h 241"/>
                <a:gd name="T16" fmla="*/ 73 w 251"/>
                <a:gd name="T17" fmla="*/ 123 h 241"/>
                <a:gd name="T18" fmla="*/ 74 w 251"/>
                <a:gd name="T19" fmla="*/ 1 h 241"/>
                <a:gd name="T20" fmla="*/ 51 w 251"/>
                <a:gd name="T21" fmla="*/ 1 h 241"/>
                <a:gd name="T22" fmla="*/ 38 w 251"/>
                <a:gd name="T23" fmla="*/ 1 h 241"/>
                <a:gd name="T24" fmla="*/ 8 w 251"/>
                <a:gd name="T25" fmla="*/ 0 h 241"/>
                <a:gd name="T26" fmla="*/ 0 w 251"/>
                <a:gd name="T27" fmla="*/ 4 h 241"/>
                <a:gd name="T28" fmla="*/ 6 w 251"/>
                <a:gd name="T29" fmla="*/ 8 h 241"/>
                <a:gd name="T30" fmla="*/ 18 w 251"/>
                <a:gd name="T31" fmla="*/ 9 h 241"/>
                <a:gd name="T32" fmla="*/ 31 w 251"/>
                <a:gd name="T33" fmla="*/ 26 h 241"/>
                <a:gd name="T34" fmla="*/ 32 w 251"/>
                <a:gd name="T35" fmla="*/ 93 h 241"/>
                <a:gd name="T36" fmla="*/ 32 w 251"/>
                <a:gd name="T37" fmla="*/ 148 h 241"/>
                <a:gd name="T38" fmla="*/ 30 w 251"/>
                <a:gd name="T39" fmla="*/ 215 h 241"/>
                <a:gd name="T40" fmla="*/ 22 w 251"/>
                <a:gd name="T41" fmla="*/ 232 h 241"/>
                <a:gd name="T42" fmla="*/ 11 w 251"/>
                <a:gd name="T43" fmla="*/ 233 h 241"/>
                <a:gd name="T44" fmla="*/ 5 w 251"/>
                <a:gd name="T45" fmla="*/ 237 h 241"/>
                <a:gd name="T46" fmla="*/ 12 w 251"/>
                <a:gd name="T47" fmla="*/ 241 h 241"/>
                <a:gd name="T48" fmla="*/ 38 w 251"/>
                <a:gd name="T49" fmla="*/ 240 h 241"/>
                <a:gd name="T50" fmla="*/ 50 w 251"/>
                <a:gd name="T51" fmla="*/ 240 h 241"/>
                <a:gd name="T52" fmla="*/ 61 w 251"/>
                <a:gd name="T53" fmla="*/ 240 h 241"/>
                <a:gd name="T54" fmla="*/ 97 w 251"/>
                <a:gd name="T55" fmla="*/ 241 h 241"/>
                <a:gd name="T56" fmla="*/ 104 w 251"/>
                <a:gd name="T57" fmla="*/ 237 h 241"/>
                <a:gd name="T58" fmla="*/ 99 w 251"/>
                <a:gd name="T59" fmla="*/ 233 h 241"/>
                <a:gd name="T60" fmla="*/ 84 w 251"/>
                <a:gd name="T61" fmla="*/ 232 h 241"/>
                <a:gd name="T62" fmla="*/ 72 w 251"/>
                <a:gd name="T63" fmla="*/ 215 h 241"/>
                <a:gd name="T64" fmla="*/ 71 w 251"/>
                <a:gd name="T65" fmla="*/ 148 h 241"/>
                <a:gd name="T66" fmla="*/ 71 w 251"/>
                <a:gd name="T67" fmla="*/ 143 h 241"/>
                <a:gd name="T68" fmla="*/ 73 w 251"/>
                <a:gd name="T69" fmla="*/ 142 h 241"/>
                <a:gd name="T70" fmla="*/ 100 w 251"/>
                <a:gd name="T71" fmla="*/ 142 h 241"/>
                <a:gd name="T72" fmla="*/ 105 w 251"/>
                <a:gd name="T73" fmla="*/ 144 h 241"/>
                <a:gd name="T74" fmla="*/ 120 w 251"/>
                <a:gd name="T75" fmla="*/ 165 h 241"/>
                <a:gd name="T76" fmla="*/ 136 w 251"/>
                <a:gd name="T77" fmla="*/ 188 h 241"/>
                <a:gd name="T78" fmla="*/ 180 w 251"/>
                <a:gd name="T79" fmla="*/ 234 h 241"/>
                <a:gd name="T80" fmla="*/ 214 w 251"/>
                <a:gd name="T81" fmla="*/ 241 h 241"/>
                <a:gd name="T82" fmla="*/ 244 w 251"/>
                <a:gd name="T83" fmla="*/ 241 h 241"/>
                <a:gd name="T84" fmla="*/ 251 w 251"/>
                <a:gd name="T85" fmla="*/ 237 h 241"/>
                <a:gd name="T86" fmla="*/ 246 w 251"/>
                <a:gd name="T87" fmla="*/ 233 h 241"/>
                <a:gd name="T88" fmla="*/ 237 w 251"/>
                <a:gd name="T89" fmla="*/ 232 h 241"/>
                <a:gd name="T90" fmla="*/ 202 w 251"/>
                <a:gd name="T91" fmla="*/ 211 h 241"/>
                <a:gd name="T92" fmla="*/ 145 w 251"/>
                <a:gd name="T93" fmla="*/ 142 h 241"/>
                <a:gd name="T94" fmla="*/ 134 w 251"/>
                <a:gd name="T95" fmla="*/ 129 h 241"/>
                <a:gd name="T96" fmla="*/ 176 w 251"/>
                <a:gd name="T97" fmla="*/ 58 h 241"/>
                <a:gd name="T98" fmla="*/ 154 w 251"/>
                <a:gd name="T99" fmla="*/ 14 h 241"/>
                <a:gd name="T100" fmla="*/ 96 w 251"/>
                <a:gd name="T101" fmla="*/ 0 h 241"/>
                <a:gd name="T102" fmla="*/ 74 w 251"/>
                <a:gd name="T103" fmla="*/ 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1" h="241">
                  <a:moveTo>
                    <a:pt x="73" y="123"/>
                  </a:moveTo>
                  <a:cubicBezTo>
                    <a:pt x="71" y="122"/>
                    <a:pt x="71" y="121"/>
                    <a:pt x="71" y="118"/>
                  </a:cubicBezTo>
                  <a:cubicBezTo>
                    <a:pt x="71" y="22"/>
                    <a:pt x="71" y="22"/>
                    <a:pt x="71" y="22"/>
                  </a:cubicBezTo>
                  <a:cubicBezTo>
                    <a:pt x="71" y="19"/>
                    <a:pt x="71" y="19"/>
                    <a:pt x="73" y="18"/>
                  </a:cubicBezTo>
                  <a:cubicBezTo>
                    <a:pt x="76" y="17"/>
                    <a:pt x="81" y="17"/>
                    <a:pt x="90" y="17"/>
                  </a:cubicBezTo>
                  <a:cubicBezTo>
                    <a:pt x="107" y="17"/>
                    <a:pt x="137" y="29"/>
                    <a:pt x="137" y="74"/>
                  </a:cubicBezTo>
                  <a:cubicBezTo>
                    <a:pt x="137" y="103"/>
                    <a:pt x="126" y="115"/>
                    <a:pt x="119" y="120"/>
                  </a:cubicBezTo>
                  <a:cubicBezTo>
                    <a:pt x="113" y="124"/>
                    <a:pt x="109" y="126"/>
                    <a:pt x="97" y="126"/>
                  </a:cubicBezTo>
                  <a:cubicBezTo>
                    <a:pt x="88" y="126"/>
                    <a:pt x="79" y="125"/>
                    <a:pt x="73" y="123"/>
                  </a:cubicBezTo>
                  <a:moveTo>
                    <a:pt x="74" y="1"/>
                  </a:moveTo>
                  <a:cubicBezTo>
                    <a:pt x="51" y="1"/>
                    <a:pt x="51" y="1"/>
                    <a:pt x="51" y="1"/>
                  </a:cubicBezTo>
                  <a:cubicBezTo>
                    <a:pt x="38" y="1"/>
                    <a:pt x="38" y="1"/>
                    <a:pt x="38" y="1"/>
                  </a:cubicBezTo>
                  <a:cubicBezTo>
                    <a:pt x="8" y="0"/>
                    <a:pt x="8" y="0"/>
                    <a:pt x="8" y="0"/>
                  </a:cubicBezTo>
                  <a:cubicBezTo>
                    <a:pt x="4" y="0"/>
                    <a:pt x="0" y="1"/>
                    <a:pt x="0" y="4"/>
                  </a:cubicBezTo>
                  <a:cubicBezTo>
                    <a:pt x="0" y="8"/>
                    <a:pt x="4" y="8"/>
                    <a:pt x="6" y="8"/>
                  </a:cubicBezTo>
                  <a:cubicBezTo>
                    <a:pt x="18" y="9"/>
                    <a:pt x="18" y="9"/>
                    <a:pt x="18" y="9"/>
                  </a:cubicBezTo>
                  <a:cubicBezTo>
                    <a:pt x="29" y="11"/>
                    <a:pt x="31" y="16"/>
                    <a:pt x="31" y="26"/>
                  </a:cubicBezTo>
                  <a:cubicBezTo>
                    <a:pt x="32" y="36"/>
                    <a:pt x="32" y="45"/>
                    <a:pt x="32" y="93"/>
                  </a:cubicBezTo>
                  <a:cubicBezTo>
                    <a:pt x="32" y="148"/>
                    <a:pt x="32" y="148"/>
                    <a:pt x="32" y="148"/>
                  </a:cubicBezTo>
                  <a:cubicBezTo>
                    <a:pt x="32" y="177"/>
                    <a:pt x="32" y="202"/>
                    <a:pt x="30" y="215"/>
                  </a:cubicBezTo>
                  <a:cubicBezTo>
                    <a:pt x="29" y="224"/>
                    <a:pt x="28" y="231"/>
                    <a:pt x="22" y="232"/>
                  </a:cubicBezTo>
                  <a:cubicBezTo>
                    <a:pt x="11" y="233"/>
                    <a:pt x="11" y="233"/>
                    <a:pt x="11" y="233"/>
                  </a:cubicBezTo>
                  <a:cubicBezTo>
                    <a:pt x="8" y="233"/>
                    <a:pt x="5" y="234"/>
                    <a:pt x="5" y="237"/>
                  </a:cubicBezTo>
                  <a:cubicBezTo>
                    <a:pt x="5" y="241"/>
                    <a:pt x="10" y="241"/>
                    <a:pt x="12" y="241"/>
                  </a:cubicBezTo>
                  <a:cubicBezTo>
                    <a:pt x="38" y="240"/>
                    <a:pt x="38" y="240"/>
                    <a:pt x="38" y="240"/>
                  </a:cubicBezTo>
                  <a:cubicBezTo>
                    <a:pt x="50" y="240"/>
                    <a:pt x="50" y="240"/>
                    <a:pt x="50" y="240"/>
                  </a:cubicBezTo>
                  <a:cubicBezTo>
                    <a:pt x="61" y="240"/>
                    <a:pt x="61" y="240"/>
                    <a:pt x="61" y="240"/>
                  </a:cubicBezTo>
                  <a:cubicBezTo>
                    <a:pt x="97" y="241"/>
                    <a:pt x="97" y="241"/>
                    <a:pt x="97" y="241"/>
                  </a:cubicBezTo>
                  <a:cubicBezTo>
                    <a:pt x="99" y="241"/>
                    <a:pt x="104" y="241"/>
                    <a:pt x="104" y="237"/>
                  </a:cubicBezTo>
                  <a:cubicBezTo>
                    <a:pt x="104" y="236"/>
                    <a:pt x="103" y="233"/>
                    <a:pt x="99" y="233"/>
                  </a:cubicBezTo>
                  <a:cubicBezTo>
                    <a:pt x="84" y="232"/>
                    <a:pt x="84" y="232"/>
                    <a:pt x="84" y="232"/>
                  </a:cubicBezTo>
                  <a:cubicBezTo>
                    <a:pt x="76" y="231"/>
                    <a:pt x="73" y="225"/>
                    <a:pt x="72" y="215"/>
                  </a:cubicBezTo>
                  <a:cubicBezTo>
                    <a:pt x="71" y="202"/>
                    <a:pt x="71" y="177"/>
                    <a:pt x="71" y="148"/>
                  </a:cubicBezTo>
                  <a:cubicBezTo>
                    <a:pt x="71" y="143"/>
                    <a:pt x="71" y="143"/>
                    <a:pt x="71" y="143"/>
                  </a:cubicBezTo>
                  <a:cubicBezTo>
                    <a:pt x="71" y="142"/>
                    <a:pt x="71" y="142"/>
                    <a:pt x="73" y="142"/>
                  </a:cubicBezTo>
                  <a:cubicBezTo>
                    <a:pt x="100" y="142"/>
                    <a:pt x="100" y="142"/>
                    <a:pt x="100" y="142"/>
                  </a:cubicBezTo>
                  <a:cubicBezTo>
                    <a:pt x="102" y="142"/>
                    <a:pt x="104" y="143"/>
                    <a:pt x="105" y="144"/>
                  </a:cubicBezTo>
                  <a:cubicBezTo>
                    <a:pt x="105" y="144"/>
                    <a:pt x="120" y="165"/>
                    <a:pt x="120" y="165"/>
                  </a:cubicBezTo>
                  <a:cubicBezTo>
                    <a:pt x="136" y="188"/>
                    <a:pt x="136" y="188"/>
                    <a:pt x="136" y="188"/>
                  </a:cubicBezTo>
                  <a:cubicBezTo>
                    <a:pt x="155" y="213"/>
                    <a:pt x="166" y="227"/>
                    <a:pt x="180" y="234"/>
                  </a:cubicBezTo>
                  <a:cubicBezTo>
                    <a:pt x="188" y="239"/>
                    <a:pt x="197" y="241"/>
                    <a:pt x="214" y="241"/>
                  </a:cubicBezTo>
                  <a:cubicBezTo>
                    <a:pt x="244" y="241"/>
                    <a:pt x="244" y="241"/>
                    <a:pt x="244" y="241"/>
                  </a:cubicBezTo>
                  <a:cubicBezTo>
                    <a:pt x="246" y="241"/>
                    <a:pt x="251" y="241"/>
                    <a:pt x="251" y="237"/>
                  </a:cubicBezTo>
                  <a:cubicBezTo>
                    <a:pt x="251" y="236"/>
                    <a:pt x="250" y="233"/>
                    <a:pt x="246" y="233"/>
                  </a:cubicBezTo>
                  <a:cubicBezTo>
                    <a:pt x="237" y="232"/>
                    <a:pt x="237" y="232"/>
                    <a:pt x="237" y="232"/>
                  </a:cubicBezTo>
                  <a:cubicBezTo>
                    <a:pt x="232" y="231"/>
                    <a:pt x="220" y="229"/>
                    <a:pt x="202" y="211"/>
                  </a:cubicBezTo>
                  <a:cubicBezTo>
                    <a:pt x="186" y="194"/>
                    <a:pt x="168" y="171"/>
                    <a:pt x="145" y="142"/>
                  </a:cubicBezTo>
                  <a:cubicBezTo>
                    <a:pt x="145" y="142"/>
                    <a:pt x="135" y="130"/>
                    <a:pt x="134" y="129"/>
                  </a:cubicBezTo>
                  <a:cubicBezTo>
                    <a:pt x="163" y="105"/>
                    <a:pt x="176" y="84"/>
                    <a:pt x="176" y="58"/>
                  </a:cubicBezTo>
                  <a:cubicBezTo>
                    <a:pt x="176" y="35"/>
                    <a:pt x="162" y="19"/>
                    <a:pt x="154" y="14"/>
                  </a:cubicBezTo>
                  <a:cubicBezTo>
                    <a:pt x="136" y="2"/>
                    <a:pt x="115" y="0"/>
                    <a:pt x="96" y="0"/>
                  </a:cubicBezTo>
                  <a:lnTo>
                    <a:pt x="7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95" name="Freeform 29">
              <a:extLst>
                <a:ext uri="{FF2B5EF4-FFF2-40B4-BE49-F238E27FC236}">
                  <a16:creationId xmlns:a16="http://schemas.microsoft.com/office/drawing/2014/main" id="{4E929A16-7E2A-435C-BC1F-5DBB58D2F283}"/>
                </a:ext>
              </a:extLst>
            </p:cNvPr>
            <p:cNvSpPr>
              <a:spLocks/>
            </p:cNvSpPr>
            <p:nvPr userDrawn="1"/>
          </p:nvSpPr>
          <p:spPr bwMode="auto">
            <a:xfrm>
              <a:off x="4290" y="2737"/>
              <a:ext cx="180" cy="169"/>
            </a:xfrm>
            <a:custGeom>
              <a:avLst/>
              <a:gdLst>
                <a:gd name="T0" fmla="*/ 31 w 266"/>
                <a:gd name="T1" fmla="*/ 12 h 249"/>
                <a:gd name="T2" fmla="*/ 29 w 266"/>
                <a:gd name="T3" fmla="*/ 198 h 249"/>
                <a:gd name="T4" fmla="*/ 19 w 266"/>
                <a:gd name="T5" fmla="*/ 237 h 249"/>
                <a:gd name="T6" fmla="*/ 5 w 266"/>
                <a:gd name="T7" fmla="*/ 238 h 249"/>
                <a:gd name="T8" fmla="*/ 0 w 266"/>
                <a:gd name="T9" fmla="*/ 242 h 249"/>
                <a:gd name="T10" fmla="*/ 7 w 266"/>
                <a:gd name="T11" fmla="*/ 246 h 249"/>
                <a:gd name="T12" fmla="*/ 36 w 266"/>
                <a:gd name="T13" fmla="*/ 245 h 249"/>
                <a:gd name="T14" fmla="*/ 41 w 266"/>
                <a:gd name="T15" fmla="*/ 245 h 249"/>
                <a:gd name="T16" fmla="*/ 50 w 266"/>
                <a:gd name="T17" fmla="*/ 245 h 249"/>
                <a:gd name="T18" fmla="*/ 80 w 266"/>
                <a:gd name="T19" fmla="*/ 246 h 249"/>
                <a:gd name="T20" fmla="*/ 88 w 266"/>
                <a:gd name="T21" fmla="*/ 242 h 249"/>
                <a:gd name="T22" fmla="*/ 82 w 266"/>
                <a:gd name="T23" fmla="*/ 238 h 249"/>
                <a:gd name="T24" fmla="*/ 66 w 266"/>
                <a:gd name="T25" fmla="*/ 236 h 249"/>
                <a:gd name="T26" fmla="*/ 56 w 266"/>
                <a:gd name="T27" fmla="*/ 202 h 249"/>
                <a:gd name="T28" fmla="*/ 52 w 266"/>
                <a:gd name="T29" fmla="*/ 71 h 249"/>
                <a:gd name="T30" fmla="*/ 59 w 266"/>
                <a:gd name="T31" fmla="*/ 77 h 249"/>
                <a:gd name="T32" fmla="*/ 127 w 266"/>
                <a:gd name="T33" fmla="*/ 149 h 249"/>
                <a:gd name="T34" fmla="*/ 169 w 266"/>
                <a:gd name="T35" fmla="*/ 191 h 249"/>
                <a:gd name="T36" fmla="*/ 220 w 266"/>
                <a:gd name="T37" fmla="*/ 242 h 249"/>
                <a:gd name="T38" fmla="*/ 231 w 266"/>
                <a:gd name="T39" fmla="*/ 249 h 249"/>
                <a:gd name="T40" fmla="*/ 236 w 266"/>
                <a:gd name="T41" fmla="*/ 239 h 249"/>
                <a:gd name="T42" fmla="*/ 240 w 266"/>
                <a:gd name="T43" fmla="*/ 40 h 249"/>
                <a:gd name="T44" fmla="*/ 251 w 266"/>
                <a:gd name="T45" fmla="*/ 14 h 249"/>
                <a:gd name="T46" fmla="*/ 260 w 266"/>
                <a:gd name="T47" fmla="*/ 13 h 249"/>
                <a:gd name="T48" fmla="*/ 266 w 266"/>
                <a:gd name="T49" fmla="*/ 9 h 249"/>
                <a:gd name="T50" fmla="*/ 258 w 266"/>
                <a:gd name="T51" fmla="*/ 5 h 249"/>
                <a:gd name="T52" fmla="*/ 233 w 266"/>
                <a:gd name="T53" fmla="*/ 6 h 249"/>
                <a:gd name="T54" fmla="*/ 227 w 266"/>
                <a:gd name="T55" fmla="*/ 6 h 249"/>
                <a:gd name="T56" fmla="*/ 216 w 266"/>
                <a:gd name="T57" fmla="*/ 6 h 249"/>
                <a:gd name="T58" fmla="*/ 189 w 266"/>
                <a:gd name="T59" fmla="*/ 5 h 249"/>
                <a:gd name="T60" fmla="*/ 180 w 266"/>
                <a:gd name="T61" fmla="*/ 9 h 249"/>
                <a:gd name="T62" fmla="*/ 186 w 266"/>
                <a:gd name="T63" fmla="*/ 13 h 249"/>
                <a:gd name="T64" fmla="*/ 203 w 266"/>
                <a:gd name="T65" fmla="*/ 15 h 249"/>
                <a:gd name="T66" fmla="*/ 213 w 266"/>
                <a:gd name="T67" fmla="*/ 42 h 249"/>
                <a:gd name="T68" fmla="*/ 216 w 266"/>
                <a:gd name="T69" fmla="*/ 183 h 249"/>
                <a:gd name="T70" fmla="*/ 215 w 266"/>
                <a:gd name="T71" fmla="*/ 183 h 249"/>
                <a:gd name="T72" fmla="*/ 193 w 266"/>
                <a:gd name="T73" fmla="*/ 160 h 249"/>
                <a:gd name="T74" fmla="*/ 146 w 266"/>
                <a:gd name="T75" fmla="*/ 111 h 249"/>
                <a:gd name="T76" fmla="*/ 49 w 266"/>
                <a:gd name="T77" fmla="*/ 10 h 249"/>
                <a:gd name="T78" fmla="*/ 46 w 266"/>
                <a:gd name="T79" fmla="*/ 7 h 249"/>
                <a:gd name="T80" fmla="*/ 36 w 266"/>
                <a:gd name="T81" fmla="*/ 0 h 249"/>
                <a:gd name="T82" fmla="*/ 31 w 266"/>
                <a:gd name="T83" fmla="*/ 12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6" h="249">
                  <a:moveTo>
                    <a:pt x="31" y="12"/>
                  </a:moveTo>
                  <a:cubicBezTo>
                    <a:pt x="29" y="198"/>
                    <a:pt x="29" y="198"/>
                    <a:pt x="29" y="198"/>
                  </a:cubicBezTo>
                  <a:cubicBezTo>
                    <a:pt x="28" y="226"/>
                    <a:pt x="27" y="234"/>
                    <a:pt x="19" y="237"/>
                  </a:cubicBezTo>
                  <a:cubicBezTo>
                    <a:pt x="15" y="238"/>
                    <a:pt x="9" y="238"/>
                    <a:pt x="5" y="238"/>
                  </a:cubicBezTo>
                  <a:cubicBezTo>
                    <a:pt x="4" y="238"/>
                    <a:pt x="0" y="238"/>
                    <a:pt x="0" y="242"/>
                  </a:cubicBezTo>
                  <a:cubicBezTo>
                    <a:pt x="0" y="246"/>
                    <a:pt x="4" y="246"/>
                    <a:pt x="7" y="246"/>
                  </a:cubicBezTo>
                  <a:cubicBezTo>
                    <a:pt x="36" y="245"/>
                    <a:pt x="36" y="245"/>
                    <a:pt x="36" y="245"/>
                  </a:cubicBezTo>
                  <a:cubicBezTo>
                    <a:pt x="41" y="245"/>
                    <a:pt x="41" y="245"/>
                    <a:pt x="41" y="245"/>
                  </a:cubicBezTo>
                  <a:cubicBezTo>
                    <a:pt x="50" y="245"/>
                    <a:pt x="50" y="245"/>
                    <a:pt x="50" y="245"/>
                  </a:cubicBezTo>
                  <a:cubicBezTo>
                    <a:pt x="80" y="246"/>
                    <a:pt x="80" y="246"/>
                    <a:pt x="80" y="246"/>
                  </a:cubicBezTo>
                  <a:cubicBezTo>
                    <a:pt x="83" y="246"/>
                    <a:pt x="88" y="246"/>
                    <a:pt x="88" y="242"/>
                  </a:cubicBezTo>
                  <a:cubicBezTo>
                    <a:pt x="88" y="238"/>
                    <a:pt x="84" y="238"/>
                    <a:pt x="82" y="238"/>
                  </a:cubicBezTo>
                  <a:cubicBezTo>
                    <a:pt x="78" y="238"/>
                    <a:pt x="72" y="238"/>
                    <a:pt x="66" y="236"/>
                  </a:cubicBezTo>
                  <a:cubicBezTo>
                    <a:pt x="59" y="234"/>
                    <a:pt x="56" y="223"/>
                    <a:pt x="56" y="202"/>
                  </a:cubicBezTo>
                  <a:cubicBezTo>
                    <a:pt x="56" y="202"/>
                    <a:pt x="52" y="74"/>
                    <a:pt x="52" y="71"/>
                  </a:cubicBezTo>
                  <a:cubicBezTo>
                    <a:pt x="54" y="72"/>
                    <a:pt x="59" y="77"/>
                    <a:pt x="59" y="77"/>
                  </a:cubicBezTo>
                  <a:cubicBezTo>
                    <a:pt x="72" y="92"/>
                    <a:pt x="100" y="122"/>
                    <a:pt x="127" y="149"/>
                  </a:cubicBezTo>
                  <a:cubicBezTo>
                    <a:pt x="169" y="191"/>
                    <a:pt x="169" y="191"/>
                    <a:pt x="169" y="191"/>
                  </a:cubicBezTo>
                  <a:cubicBezTo>
                    <a:pt x="220" y="242"/>
                    <a:pt x="220" y="242"/>
                    <a:pt x="220" y="242"/>
                  </a:cubicBezTo>
                  <a:cubicBezTo>
                    <a:pt x="224" y="246"/>
                    <a:pt x="227" y="249"/>
                    <a:pt x="231" y="249"/>
                  </a:cubicBezTo>
                  <a:cubicBezTo>
                    <a:pt x="236" y="249"/>
                    <a:pt x="236" y="244"/>
                    <a:pt x="236" y="239"/>
                  </a:cubicBezTo>
                  <a:cubicBezTo>
                    <a:pt x="240" y="40"/>
                    <a:pt x="240" y="40"/>
                    <a:pt x="240" y="40"/>
                  </a:cubicBezTo>
                  <a:cubicBezTo>
                    <a:pt x="240" y="22"/>
                    <a:pt x="242" y="16"/>
                    <a:pt x="251" y="14"/>
                  </a:cubicBezTo>
                  <a:cubicBezTo>
                    <a:pt x="251" y="14"/>
                    <a:pt x="260" y="13"/>
                    <a:pt x="260" y="13"/>
                  </a:cubicBezTo>
                  <a:cubicBezTo>
                    <a:pt x="264" y="13"/>
                    <a:pt x="266" y="11"/>
                    <a:pt x="266" y="9"/>
                  </a:cubicBezTo>
                  <a:cubicBezTo>
                    <a:pt x="266" y="5"/>
                    <a:pt x="262" y="5"/>
                    <a:pt x="258" y="5"/>
                  </a:cubicBezTo>
                  <a:cubicBezTo>
                    <a:pt x="233" y="6"/>
                    <a:pt x="233" y="6"/>
                    <a:pt x="233" y="6"/>
                  </a:cubicBezTo>
                  <a:cubicBezTo>
                    <a:pt x="227" y="6"/>
                    <a:pt x="227" y="6"/>
                    <a:pt x="227" y="6"/>
                  </a:cubicBezTo>
                  <a:cubicBezTo>
                    <a:pt x="216" y="6"/>
                    <a:pt x="216" y="6"/>
                    <a:pt x="216" y="6"/>
                  </a:cubicBezTo>
                  <a:cubicBezTo>
                    <a:pt x="189" y="5"/>
                    <a:pt x="189" y="5"/>
                    <a:pt x="189" y="5"/>
                  </a:cubicBezTo>
                  <a:cubicBezTo>
                    <a:pt x="185" y="5"/>
                    <a:pt x="180" y="5"/>
                    <a:pt x="180" y="9"/>
                  </a:cubicBezTo>
                  <a:cubicBezTo>
                    <a:pt x="180" y="12"/>
                    <a:pt x="183" y="13"/>
                    <a:pt x="186" y="13"/>
                  </a:cubicBezTo>
                  <a:cubicBezTo>
                    <a:pt x="191" y="13"/>
                    <a:pt x="198" y="13"/>
                    <a:pt x="203" y="15"/>
                  </a:cubicBezTo>
                  <a:cubicBezTo>
                    <a:pt x="209" y="17"/>
                    <a:pt x="212" y="22"/>
                    <a:pt x="213" y="42"/>
                  </a:cubicBezTo>
                  <a:cubicBezTo>
                    <a:pt x="213" y="42"/>
                    <a:pt x="216" y="175"/>
                    <a:pt x="216" y="183"/>
                  </a:cubicBezTo>
                  <a:cubicBezTo>
                    <a:pt x="215" y="183"/>
                    <a:pt x="215" y="183"/>
                    <a:pt x="215" y="183"/>
                  </a:cubicBezTo>
                  <a:cubicBezTo>
                    <a:pt x="215" y="183"/>
                    <a:pt x="193" y="160"/>
                    <a:pt x="193" y="160"/>
                  </a:cubicBezTo>
                  <a:cubicBezTo>
                    <a:pt x="146" y="111"/>
                    <a:pt x="146" y="111"/>
                    <a:pt x="146" y="111"/>
                  </a:cubicBezTo>
                  <a:cubicBezTo>
                    <a:pt x="98" y="64"/>
                    <a:pt x="49" y="11"/>
                    <a:pt x="49" y="10"/>
                  </a:cubicBezTo>
                  <a:cubicBezTo>
                    <a:pt x="46" y="7"/>
                    <a:pt x="46" y="7"/>
                    <a:pt x="46" y="7"/>
                  </a:cubicBezTo>
                  <a:cubicBezTo>
                    <a:pt x="42" y="3"/>
                    <a:pt x="39" y="0"/>
                    <a:pt x="36" y="0"/>
                  </a:cubicBezTo>
                  <a:cubicBezTo>
                    <a:pt x="32" y="0"/>
                    <a:pt x="31" y="7"/>
                    <a:pt x="31" y="1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96" name="Freeform 30">
              <a:extLst>
                <a:ext uri="{FF2B5EF4-FFF2-40B4-BE49-F238E27FC236}">
                  <a16:creationId xmlns:a16="http://schemas.microsoft.com/office/drawing/2014/main" id="{419B1465-08DD-43B7-BA12-F0249462AA38}"/>
                </a:ext>
              </a:extLst>
            </p:cNvPr>
            <p:cNvSpPr>
              <a:spLocks/>
            </p:cNvSpPr>
            <p:nvPr userDrawn="1"/>
          </p:nvSpPr>
          <p:spPr bwMode="auto">
            <a:xfrm>
              <a:off x="4480" y="2739"/>
              <a:ext cx="109" cy="165"/>
            </a:xfrm>
            <a:custGeom>
              <a:avLst/>
              <a:gdLst>
                <a:gd name="T0" fmla="*/ 147 w 161"/>
                <a:gd name="T1" fmla="*/ 1 h 243"/>
                <a:gd name="T2" fmla="*/ 145 w 161"/>
                <a:gd name="T3" fmla="*/ 1 h 243"/>
                <a:gd name="T4" fmla="*/ 132 w 161"/>
                <a:gd name="T5" fmla="*/ 3 h 243"/>
                <a:gd name="T6" fmla="*/ 53 w 161"/>
                <a:gd name="T7" fmla="*/ 3 h 243"/>
                <a:gd name="T8" fmla="*/ 37 w 161"/>
                <a:gd name="T9" fmla="*/ 3 h 243"/>
                <a:gd name="T10" fmla="*/ 33 w 161"/>
                <a:gd name="T11" fmla="*/ 3 h 243"/>
                <a:gd name="T12" fmla="*/ 8 w 161"/>
                <a:gd name="T13" fmla="*/ 2 h 243"/>
                <a:gd name="T14" fmla="*/ 0 w 161"/>
                <a:gd name="T15" fmla="*/ 6 h 243"/>
                <a:gd name="T16" fmla="*/ 6 w 161"/>
                <a:gd name="T17" fmla="*/ 10 h 243"/>
                <a:gd name="T18" fmla="*/ 18 w 161"/>
                <a:gd name="T19" fmla="*/ 11 h 243"/>
                <a:gd name="T20" fmla="*/ 31 w 161"/>
                <a:gd name="T21" fmla="*/ 28 h 243"/>
                <a:gd name="T22" fmla="*/ 32 w 161"/>
                <a:gd name="T23" fmla="*/ 95 h 243"/>
                <a:gd name="T24" fmla="*/ 32 w 161"/>
                <a:gd name="T25" fmla="*/ 150 h 243"/>
                <a:gd name="T26" fmla="*/ 30 w 161"/>
                <a:gd name="T27" fmla="*/ 217 h 243"/>
                <a:gd name="T28" fmla="*/ 22 w 161"/>
                <a:gd name="T29" fmla="*/ 234 h 243"/>
                <a:gd name="T30" fmla="*/ 11 w 161"/>
                <a:gd name="T31" fmla="*/ 235 h 243"/>
                <a:gd name="T32" fmla="*/ 5 w 161"/>
                <a:gd name="T33" fmla="*/ 239 h 243"/>
                <a:gd name="T34" fmla="*/ 12 w 161"/>
                <a:gd name="T35" fmla="*/ 243 h 243"/>
                <a:gd name="T36" fmla="*/ 34 w 161"/>
                <a:gd name="T37" fmla="*/ 242 h 243"/>
                <a:gd name="T38" fmla="*/ 52 w 161"/>
                <a:gd name="T39" fmla="*/ 242 h 243"/>
                <a:gd name="T40" fmla="*/ 84 w 161"/>
                <a:gd name="T41" fmla="*/ 243 h 243"/>
                <a:gd name="T42" fmla="*/ 94 w 161"/>
                <a:gd name="T43" fmla="*/ 243 h 243"/>
                <a:gd name="T44" fmla="*/ 139 w 161"/>
                <a:gd name="T45" fmla="*/ 243 h 243"/>
                <a:gd name="T46" fmla="*/ 157 w 161"/>
                <a:gd name="T47" fmla="*/ 235 h 243"/>
                <a:gd name="T48" fmla="*/ 161 w 161"/>
                <a:gd name="T49" fmla="*/ 199 h 243"/>
                <a:gd name="T50" fmla="*/ 158 w 161"/>
                <a:gd name="T51" fmla="*/ 193 h 243"/>
                <a:gd name="T52" fmla="*/ 153 w 161"/>
                <a:gd name="T53" fmla="*/ 198 h 243"/>
                <a:gd name="T54" fmla="*/ 140 w 161"/>
                <a:gd name="T55" fmla="*/ 221 h 243"/>
                <a:gd name="T56" fmla="*/ 110 w 161"/>
                <a:gd name="T57" fmla="*/ 225 h 243"/>
                <a:gd name="T58" fmla="*/ 73 w 161"/>
                <a:gd name="T59" fmla="*/ 199 h 243"/>
                <a:gd name="T60" fmla="*/ 73 w 161"/>
                <a:gd name="T61" fmla="*/ 163 h 243"/>
                <a:gd name="T62" fmla="*/ 73 w 161"/>
                <a:gd name="T63" fmla="*/ 150 h 243"/>
                <a:gd name="T64" fmla="*/ 73 w 161"/>
                <a:gd name="T65" fmla="*/ 125 h 243"/>
                <a:gd name="T66" fmla="*/ 74 w 161"/>
                <a:gd name="T67" fmla="*/ 123 h 243"/>
                <a:gd name="T68" fmla="*/ 119 w 161"/>
                <a:gd name="T69" fmla="*/ 124 h 243"/>
                <a:gd name="T70" fmla="*/ 136 w 161"/>
                <a:gd name="T71" fmla="*/ 136 h 243"/>
                <a:gd name="T72" fmla="*/ 137 w 161"/>
                <a:gd name="T73" fmla="*/ 144 h 243"/>
                <a:gd name="T74" fmla="*/ 137 w 161"/>
                <a:gd name="T75" fmla="*/ 147 h 243"/>
                <a:gd name="T76" fmla="*/ 141 w 161"/>
                <a:gd name="T77" fmla="*/ 150 h 243"/>
                <a:gd name="T78" fmla="*/ 144 w 161"/>
                <a:gd name="T79" fmla="*/ 144 h 243"/>
                <a:gd name="T80" fmla="*/ 145 w 161"/>
                <a:gd name="T81" fmla="*/ 133 h 243"/>
                <a:gd name="T82" fmla="*/ 146 w 161"/>
                <a:gd name="T83" fmla="*/ 123 h 243"/>
                <a:gd name="T84" fmla="*/ 148 w 161"/>
                <a:gd name="T85" fmla="*/ 103 h 243"/>
                <a:gd name="T86" fmla="*/ 148 w 161"/>
                <a:gd name="T87" fmla="*/ 99 h 243"/>
                <a:gd name="T88" fmla="*/ 145 w 161"/>
                <a:gd name="T89" fmla="*/ 96 h 243"/>
                <a:gd name="T90" fmla="*/ 140 w 161"/>
                <a:gd name="T91" fmla="*/ 100 h 243"/>
                <a:gd name="T92" fmla="*/ 125 w 161"/>
                <a:gd name="T93" fmla="*/ 105 h 243"/>
                <a:gd name="T94" fmla="*/ 75 w 161"/>
                <a:gd name="T95" fmla="*/ 106 h 243"/>
                <a:gd name="T96" fmla="*/ 73 w 161"/>
                <a:gd name="T97" fmla="*/ 103 h 243"/>
                <a:gd name="T98" fmla="*/ 73 w 161"/>
                <a:gd name="T99" fmla="*/ 23 h 243"/>
                <a:gd name="T100" fmla="*/ 75 w 161"/>
                <a:gd name="T101" fmla="*/ 21 h 243"/>
                <a:gd name="T102" fmla="*/ 119 w 161"/>
                <a:gd name="T103" fmla="*/ 22 h 243"/>
                <a:gd name="T104" fmla="*/ 140 w 161"/>
                <a:gd name="T105" fmla="*/ 33 h 243"/>
                <a:gd name="T106" fmla="*/ 142 w 161"/>
                <a:gd name="T107" fmla="*/ 44 h 243"/>
                <a:gd name="T108" fmla="*/ 145 w 161"/>
                <a:gd name="T109" fmla="*/ 49 h 243"/>
                <a:gd name="T110" fmla="*/ 149 w 161"/>
                <a:gd name="T111" fmla="*/ 45 h 243"/>
                <a:gd name="T112" fmla="*/ 150 w 161"/>
                <a:gd name="T113" fmla="*/ 31 h 243"/>
                <a:gd name="T114" fmla="*/ 151 w 161"/>
                <a:gd name="T115" fmla="*/ 24 h 243"/>
                <a:gd name="T116" fmla="*/ 153 w 161"/>
                <a:gd name="T117" fmla="*/ 7 h 243"/>
                <a:gd name="T118" fmla="*/ 153 w 161"/>
                <a:gd name="T119" fmla="*/ 4 h 243"/>
                <a:gd name="T120" fmla="*/ 151 w 161"/>
                <a:gd name="T121" fmla="*/ 0 h 243"/>
                <a:gd name="T122" fmla="*/ 147 w 161"/>
                <a:gd name="T123" fmla="*/ 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1" h="243">
                  <a:moveTo>
                    <a:pt x="147" y="1"/>
                  </a:moveTo>
                  <a:cubicBezTo>
                    <a:pt x="145" y="1"/>
                    <a:pt x="145" y="1"/>
                    <a:pt x="145" y="1"/>
                  </a:cubicBezTo>
                  <a:cubicBezTo>
                    <a:pt x="145" y="1"/>
                    <a:pt x="132" y="3"/>
                    <a:pt x="132" y="3"/>
                  </a:cubicBezTo>
                  <a:cubicBezTo>
                    <a:pt x="127" y="3"/>
                    <a:pt x="75" y="3"/>
                    <a:pt x="53" y="3"/>
                  </a:cubicBezTo>
                  <a:cubicBezTo>
                    <a:pt x="37" y="3"/>
                    <a:pt x="37" y="3"/>
                    <a:pt x="37" y="3"/>
                  </a:cubicBezTo>
                  <a:cubicBezTo>
                    <a:pt x="33" y="3"/>
                    <a:pt x="33" y="3"/>
                    <a:pt x="33" y="3"/>
                  </a:cubicBezTo>
                  <a:cubicBezTo>
                    <a:pt x="33" y="3"/>
                    <a:pt x="8" y="2"/>
                    <a:pt x="8" y="2"/>
                  </a:cubicBezTo>
                  <a:cubicBezTo>
                    <a:pt x="4" y="2"/>
                    <a:pt x="0" y="3"/>
                    <a:pt x="0" y="6"/>
                  </a:cubicBezTo>
                  <a:cubicBezTo>
                    <a:pt x="0" y="10"/>
                    <a:pt x="4" y="10"/>
                    <a:pt x="6" y="10"/>
                  </a:cubicBezTo>
                  <a:cubicBezTo>
                    <a:pt x="18" y="11"/>
                    <a:pt x="18" y="11"/>
                    <a:pt x="18" y="11"/>
                  </a:cubicBezTo>
                  <a:cubicBezTo>
                    <a:pt x="29" y="13"/>
                    <a:pt x="31" y="18"/>
                    <a:pt x="31" y="28"/>
                  </a:cubicBezTo>
                  <a:cubicBezTo>
                    <a:pt x="32" y="38"/>
                    <a:pt x="32" y="47"/>
                    <a:pt x="32" y="95"/>
                  </a:cubicBezTo>
                  <a:cubicBezTo>
                    <a:pt x="32" y="150"/>
                    <a:pt x="32" y="150"/>
                    <a:pt x="32" y="150"/>
                  </a:cubicBezTo>
                  <a:cubicBezTo>
                    <a:pt x="32" y="179"/>
                    <a:pt x="32" y="204"/>
                    <a:pt x="30" y="217"/>
                  </a:cubicBezTo>
                  <a:cubicBezTo>
                    <a:pt x="29" y="226"/>
                    <a:pt x="28" y="233"/>
                    <a:pt x="22" y="234"/>
                  </a:cubicBezTo>
                  <a:cubicBezTo>
                    <a:pt x="11" y="235"/>
                    <a:pt x="11" y="235"/>
                    <a:pt x="11" y="235"/>
                  </a:cubicBezTo>
                  <a:cubicBezTo>
                    <a:pt x="8" y="235"/>
                    <a:pt x="5" y="236"/>
                    <a:pt x="5" y="239"/>
                  </a:cubicBezTo>
                  <a:cubicBezTo>
                    <a:pt x="5" y="243"/>
                    <a:pt x="10" y="243"/>
                    <a:pt x="12" y="243"/>
                  </a:cubicBezTo>
                  <a:cubicBezTo>
                    <a:pt x="34" y="242"/>
                    <a:pt x="34" y="242"/>
                    <a:pt x="34" y="242"/>
                  </a:cubicBezTo>
                  <a:cubicBezTo>
                    <a:pt x="34" y="242"/>
                    <a:pt x="52" y="242"/>
                    <a:pt x="52" y="242"/>
                  </a:cubicBezTo>
                  <a:cubicBezTo>
                    <a:pt x="84" y="243"/>
                    <a:pt x="84" y="243"/>
                    <a:pt x="84" y="243"/>
                  </a:cubicBezTo>
                  <a:cubicBezTo>
                    <a:pt x="94" y="243"/>
                    <a:pt x="94" y="243"/>
                    <a:pt x="94" y="243"/>
                  </a:cubicBezTo>
                  <a:cubicBezTo>
                    <a:pt x="139" y="243"/>
                    <a:pt x="139" y="243"/>
                    <a:pt x="139" y="243"/>
                  </a:cubicBezTo>
                  <a:cubicBezTo>
                    <a:pt x="151" y="243"/>
                    <a:pt x="154" y="243"/>
                    <a:pt x="157" y="235"/>
                  </a:cubicBezTo>
                  <a:cubicBezTo>
                    <a:pt x="158" y="228"/>
                    <a:pt x="161" y="207"/>
                    <a:pt x="161" y="199"/>
                  </a:cubicBezTo>
                  <a:cubicBezTo>
                    <a:pt x="161" y="196"/>
                    <a:pt x="161" y="193"/>
                    <a:pt x="158" y="193"/>
                  </a:cubicBezTo>
                  <a:cubicBezTo>
                    <a:pt x="155" y="193"/>
                    <a:pt x="154" y="195"/>
                    <a:pt x="153" y="198"/>
                  </a:cubicBezTo>
                  <a:cubicBezTo>
                    <a:pt x="151" y="211"/>
                    <a:pt x="147" y="218"/>
                    <a:pt x="140" y="221"/>
                  </a:cubicBezTo>
                  <a:cubicBezTo>
                    <a:pt x="132" y="225"/>
                    <a:pt x="118" y="225"/>
                    <a:pt x="110" y="225"/>
                  </a:cubicBezTo>
                  <a:cubicBezTo>
                    <a:pt x="78" y="225"/>
                    <a:pt x="74" y="220"/>
                    <a:pt x="73" y="199"/>
                  </a:cubicBezTo>
                  <a:cubicBezTo>
                    <a:pt x="73" y="163"/>
                    <a:pt x="73" y="163"/>
                    <a:pt x="73" y="163"/>
                  </a:cubicBezTo>
                  <a:cubicBezTo>
                    <a:pt x="73" y="150"/>
                    <a:pt x="73" y="150"/>
                    <a:pt x="73" y="150"/>
                  </a:cubicBezTo>
                  <a:cubicBezTo>
                    <a:pt x="73" y="125"/>
                    <a:pt x="73" y="125"/>
                    <a:pt x="73" y="125"/>
                  </a:cubicBezTo>
                  <a:cubicBezTo>
                    <a:pt x="73" y="123"/>
                    <a:pt x="74" y="123"/>
                    <a:pt x="74" y="123"/>
                  </a:cubicBezTo>
                  <a:cubicBezTo>
                    <a:pt x="81" y="123"/>
                    <a:pt x="113" y="123"/>
                    <a:pt x="119" y="124"/>
                  </a:cubicBezTo>
                  <a:cubicBezTo>
                    <a:pt x="129" y="125"/>
                    <a:pt x="134" y="129"/>
                    <a:pt x="136" y="136"/>
                  </a:cubicBezTo>
                  <a:cubicBezTo>
                    <a:pt x="137" y="144"/>
                    <a:pt x="137" y="144"/>
                    <a:pt x="137" y="144"/>
                  </a:cubicBezTo>
                  <a:cubicBezTo>
                    <a:pt x="137" y="147"/>
                    <a:pt x="137" y="147"/>
                    <a:pt x="137" y="147"/>
                  </a:cubicBezTo>
                  <a:cubicBezTo>
                    <a:pt x="137" y="149"/>
                    <a:pt x="139" y="150"/>
                    <a:pt x="141" y="150"/>
                  </a:cubicBezTo>
                  <a:cubicBezTo>
                    <a:pt x="144" y="150"/>
                    <a:pt x="144" y="146"/>
                    <a:pt x="144" y="144"/>
                  </a:cubicBezTo>
                  <a:cubicBezTo>
                    <a:pt x="145" y="133"/>
                    <a:pt x="145" y="133"/>
                    <a:pt x="145" y="133"/>
                  </a:cubicBezTo>
                  <a:cubicBezTo>
                    <a:pt x="146" y="123"/>
                    <a:pt x="146" y="123"/>
                    <a:pt x="146" y="123"/>
                  </a:cubicBezTo>
                  <a:cubicBezTo>
                    <a:pt x="148" y="103"/>
                    <a:pt x="148" y="103"/>
                    <a:pt x="148" y="103"/>
                  </a:cubicBezTo>
                  <a:cubicBezTo>
                    <a:pt x="148" y="99"/>
                    <a:pt x="148" y="99"/>
                    <a:pt x="148" y="99"/>
                  </a:cubicBezTo>
                  <a:cubicBezTo>
                    <a:pt x="148" y="97"/>
                    <a:pt x="147" y="96"/>
                    <a:pt x="145" y="96"/>
                  </a:cubicBezTo>
                  <a:cubicBezTo>
                    <a:pt x="143" y="96"/>
                    <a:pt x="142" y="98"/>
                    <a:pt x="140" y="100"/>
                  </a:cubicBezTo>
                  <a:cubicBezTo>
                    <a:pt x="137" y="103"/>
                    <a:pt x="132" y="104"/>
                    <a:pt x="125" y="105"/>
                  </a:cubicBezTo>
                  <a:cubicBezTo>
                    <a:pt x="120" y="105"/>
                    <a:pt x="102" y="106"/>
                    <a:pt x="75" y="106"/>
                  </a:cubicBezTo>
                  <a:cubicBezTo>
                    <a:pt x="74" y="106"/>
                    <a:pt x="73" y="105"/>
                    <a:pt x="73" y="103"/>
                  </a:cubicBezTo>
                  <a:cubicBezTo>
                    <a:pt x="73" y="23"/>
                    <a:pt x="73" y="23"/>
                    <a:pt x="73" y="23"/>
                  </a:cubicBezTo>
                  <a:cubicBezTo>
                    <a:pt x="73" y="21"/>
                    <a:pt x="74" y="21"/>
                    <a:pt x="75" y="21"/>
                  </a:cubicBezTo>
                  <a:cubicBezTo>
                    <a:pt x="81" y="21"/>
                    <a:pt x="114" y="21"/>
                    <a:pt x="119" y="22"/>
                  </a:cubicBezTo>
                  <a:cubicBezTo>
                    <a:pt x="135" y="24"/>
                    <a:pt x="138" y="28"/>
                    <a:pt x="140" y="33"/>
                  </a:cubicBezTo>
                  <a:cubicBezTo>
                    <a:pt x="142" y="37"/>
                    <a:pt x="142" y="43"/>
                    <a:pt x="142" y="44"/>
                  </a:cubicBezTo>
                  <a:cubicBezTo>
                    <a:pt x="142" y="46"/>
                    <a:pt x="142" y="49"/>
                    <a:pt x="145" y="49"/>
                  </a:cubicBezTo>
                  <a:cubicBezTo>
                    <a:pt x="148" y="49"/>
                    <a:pt x="149" y="46"/>
                    <a:pt x="149" y="45"/>
                  </a:cubicBezTo>
                  <a:cubicBezTo>
                    <a:pt x="149" y="45"/>
                    <a:pt x="150" y="31"/>
                    <a:pt x="150" y="31"/>
                  </a:cubicBezTo>
                  <a:cubicBezTo>
                    <a:pt x="151" y="24"/>
                    <a:pt x="151" y="24"/>
                    <a:pt x="151" y="24"/>
                  </a:cubicBezTo>
                  <a:cubicBezTo>
                    <a:pt x="151" y="24"/>
                    <a:pt x="153" y="7"/>
                    <a:pt x="153" y="7"/>
                  </a:cubicBezTo>
                  <a:cubicBezTo>
                    <a:pt x="153" y="4"/>
                    <a:pt x="153" y="4"/>
                    <a:pt x="153" y="4"/>
                  </a:cubicBezTo>
                  <a:cubicBezTo>
                    <a:pt x="153" y="1"/>
                    <a:pt x="152" y="0"/>
                    <a:pt x="151" y="0"/>
                  </a:cubicBezTo>
                  <a:lnTo>
                    <a:pt x="147"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97" name="Freeform 31">
              <a:extLst>
                <a:ext uri="{FF2B5EF4-FFF2-40B4-BE49-F238E27FC236}">
                  <a16:creationId xmlns:a16="http://schemas.microsoft.com/office/drawing/2014/main" id="{7E485DB7-2FC6-4F7D-8FD2-0683F1994018}"/>
                </a:ext>
              </a:extLst>
            </p:cNvPr>
            <p:cNvSpPr>
              <a:spLocks/>
            </p:cNvSpPr>
            <p:nvPr userDrawn="1"/>
          </p:nvSpPr>
          <p:spPr bwMode="auto">
            <a:xfrm>
              <a:off x="3433" y="1396"/>
              <a:ext cx="862" cy="953"/>
            </a:xfrm>
            <a:custGeom>
              <a:avLst/>
              <a:gdLst>
                <a:gd name="T0" fmla="*/ 420 w 1271"/>
                <a:gd name="T1" fmla="*/ 1289 h 1401"/>
                <a:gd name="T2" fmla="*/ 381 w 1271"/>
                <a:gd name="T3" fmla="*/ 1274 h 1401"/>
                <a:gd name="T4" fmla="*/ 367 w 1271"/>
                <a:gd name="T5" fmla="*/ 1268 h 1401"/>
                <a:gd name="T6" fmla="*/ 29 w 1271"/>
                <a:gd name="T7" fmla="*/ 813 h 1401"/>
                <a:gd name="T8" fmla="*/ 34 w 1271"/>
                <a:gd name="T9" fmla="*/ 686 h 1401"/>
                <a:gd name="T10" fmla="*/ 62 w 1271"/>
                <a:gd name="T11" fmla="*/ 509 h 1401"/>
                <a:gd name="T12" fmla="*/ 67 w 1271"/>
                <a:gd name="T13" fmla="*/ 483 h 1401"/>
                <a:gd name="T14" fmla="*/ 68 w 1271"/>
                <a:gd name="T15" fmla="*/ 431 h 1401"/>
                <a:gd name="T16" fmla="*/ 6 w 1271"/>
                <a:gd name="T17" fmla="*/ 277 h 1401"/>
                <a:gd name="T18" fmla="*/ 92 w 1271"/>
                <a:gd name="T19" fmla="*/ 152 h 1401"/>
                <a:gd name="T20" fmla="*/ 77 w 1271"/>
                <a:gd name="T21" fmla="*/ 119 h 1401"/>
                <a:gd name="T22" fmla="*/ 89 w 1271"/>
                <a:gd name="T23" fmla="*/ 110 h 1401"/>
                <a:gd name="T24" fmla="*/ 118 w 1271"/>
                <a:gd name="T25" fmla="*/ 119 h 1401"/>
                <a:gd name="T26" fmla="*/ 213 w 1271"/>
                <a:gd name="T27" fmla="*/ 7 h 1401"/>
                <a:gd name="T28" fmla="*/ 374 w 1271"/>
                <a:gd name="T29" fmla="*/ 43 h 1401"/>
                <a:gd name="T30" fmla="*/ 541 w 1271"/>
                <a:gd name="T31" fmla="*/ 20 h 1401"/>
                <a:gd name="T32" fmla="*/ 604 w 1271"/>
                <a:gd name="T33" fmla="*/ 17 h 1401"/>
                <a:gd name="T34" fmla="*/ 795 w 1271"/>
                <a:gd name="T35" fmla="*/ 36 h 1401"/>
                <a:gd name="T36" fmla="*/ 913 w 1271"/>
                <a:gd name="T37" fmla="*/ 52 h 1401"/>
                <a:gd name="T38" fmla="*/ 1002 w 1271"/>
                <a:gd name="T39" fmla="*/ 15 h 1401"/>
                <a:gd name="T40" fmla="*/ 1095 w 1271"/>
                <a:gd name="T41" fmla="*/ 115 h 1401"/>
                <a:gd name="T42" fmla="*/ 1155 w 1271"/>
                <a:gd name="T43" fmla="*/ 92 h 1401"/>
                <a:gd name="T44" fmla="*/ 1248 w 1271"/>
                <a:gd name="T45" fmla="*/ 63 h 1401"/>
                <a:gd name="T46" fmla="*/ 1257 w 1271"/>
                <a:gd name="T47" fmla="*/ 75 h 1401"/>
                <a:gd name="T48" fmla="*/ 1231 w 1271"/>
                <a:gd name="T49" fmla="*/ 122 h 1401"/>
                <a:gd name="T50" fmla="*/ 1271 w 1271"/>
                <a:gd name="T51" fmla="*/ 106 h 1401"/>
                <a:gd name="T52" fmla="*/ 1212 w 1271"/>
                <a:gd name="T53" fmla="*/ 187 h 1401"/>
                <a:gd name="T54" fmla="*/ 1210 w 1271"/>
                <a:gd name="T55" fmla="*/ 195 h 1401"/>
                <a:gd name="T56" fmla="*/ 1214 w 1271"/>
                <a:gd name="T57" fmla="*/ 210 h 1401"/>
                <a:gd name="T58" fmla="*/ 1199 w 1271"/>
                <a:gd name="T59" fmla="*/ 243 h 1401"/>
                <a:gd name="T60" fmla="*/ 1218 w 1271"/>
                <a:gd name="T61" fmla="*/ 276 h 1401"/>
                <a:gd name="T62" fmla="*/ 1149 w 1271"/>
                <a:gd name="T63" fmla="*/ 434 h 1401"/>
                <a:gd name="T64" fmla="*/ 1149 w 1271"/>
                <a:gd name="T65" fmla="*/ 447 h 1401"/>
                <a:gd name="T66" fmla="*/ 1163 w 1271"/>
                <a:gd name="T67" fmla="*/ 569 h 1401"/>
                <a:gd name="T68" fmla="*/ 1183 w 1271"/>
                <a:gd name="T69" fmla="*/ 718 h 1401"/>
                <a:gd name="T70" fmla="*/ 1186 w 1271"/>
                <a:gd name="T71" fmla="*/ 798 h 1401"/>
                <a:gd name="T72" fmla="*/ 1084 w 1271"/>
                <a:gd name="T73" fmla="*/ 1103 h 1401"/>
                <a:gd name="T74" fmla="*/ 614 w 1271"/>
                <a:gd name="T75" fmla="*/ 1390 h 1401"/>
                <a:gd name="T76" fmla="*/ 611 w 1271"/>
                <a:gd name="T77" fmla="*/ 1393 h 1401"/>
                <a:gd name="T78" fmla="*/ 605 w 1271"/>
                <a:gd name="T79" fmla="*/ 1401 h 1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71" h="1401">
                  <a:moveTo>
                    <a:pt x="601" y="1396"/>
                  </a:moveTo>
                  <a:cubicBezTo>
                    <a:pt x="548" y="1344"/>
                    <a:pt x="483" y="1316"/>
                    <a:pt x="420" y="1289"/>
                  </a:cubicBezTo>
                  <a:cubicBezTo>
                    <a:pt x="415" y="1287"/>
                    <a:pt x="415" y="1287"/>
                    <a:pt x="415" y="1287"/>
                  </a:cubicBezTo>
                  <a:cubicBezTo>
                    <a:pt x="414" y="1286"/>
                    <a:pt x="381" y="1274"/>
                    <a:pt x="381" y="1274"/>
                  </a:cubicBezTo>
                  <a:cubicBezTo>
                    <a:pt x="377" y="1273"/>
                    <a:pt x="375" y="1272"/>
                    <a:pt x="373" y="1271"/>
                  </a:cubicBezTo>
                  <a:cubicBezTo>
                    <a:pt x="367" y="1268"/>
                    <a:pt x="367" y="1268"/>
                    <a:pt x="367" y="1268"/>
                  </a:cubicBezTo>
                  <a:cubicBezTo>
                    <a:pt x="367" y="1269"/>
                    <a:pt x="367" y="1269"/>
                    <a:pt x="367" y="1269"/>
                  </a:cubicBezTo>
                  <a:cubicBezTo>
                    <a:pt x="161" y="1196"/>
                    <a:pt x="35" y="1026"/>
                    <a:pt x="29" y="813"/>
                  </a:cubicBezTo>
                  <a:cubicBezTo>
                    <a:pt x="29" y="805"/>
                    <a:pt x="29" y="796"/>
                    <a:pt x="29" y="786"/>
                  </a:cubicBezTo>
                  <a:cubicBezTo>
                    <a:pt x="29" y="754"/>
                    <a:pt x="31" y="721"/>
                    <a:pt x="34" y="686"/>
                  </a:cubicBezTo>
                  <a:cubicBezTo>
                    <a:pt x="37" y="666"/>
                    <a:pt x="43" y="619"/>
                    <a:pt x="43" y="617"/>
                  </a:cubicBezTo>
                  <a:cubicBezTo>
                    <a:pt x="62" y="509"/>
                    <a:pt x="62" y="509"/>
                    <a:pt x="62" y="509"/>
                  </a:cubicBezTo>
                  <a:cubicBezTo>
                    <a:pt x="64" y="498"/>
                    <a:pt x="65" y="492"/>
                    <a:pt x="65" y="489"/>
                  </a:cubicBezTo>
                  <a:cubicBezTo>
                    <a:pt x="67" y="483"/>
                    <a:pt x="67" y="483"/>
                    <a:pt x="67" y="483"/>
                  </a:cubicBezTo>
                  <a:cubicBezTo>
                    <a:pt x="66" y="483"/>
                    <a:pt x="66" y="483"/>
                    <a:pt x="66" y="483"/>
                  </a:cubicBezTo>
                  <a:cubicBezTo>
                    <a:pt x="67" y="468"/>
                    <a:pt x="68" y="449"/>
                    <a:pt x="68" y="431"/>
                  </a:cubicBezTo>
                  <a:cubicBezTo>
                    <a:pt x="68" y="356"/>
                    <a:pt x="49" y="309"/>
                    <a:pt x="6" y="278"/>
                  </a:cubicBezTo>
                  <a:cubicBezTo>
                    <a:pt x="6" y="277"/>
                    <a:pt x="6" y="277"/>
                    <a:pt x="6" y="277"/>
                  </a:cubicBezTo>
                  <a:cubicBezTo>
                    <a:pt x="0" y="272"/>
                    <a:pt x="0" y="272"/>
                    <a:pt x="0" y="272"/>
                  </a:cubicBezTo>
                  <a:cubicBezTo>
                    <a:pt x="92" y="152"/>
                    <a:pt x="92" y="152"/>
                    <a:pt x="92" y="152"/>
                  </a:cubicBezTo>
                  <a:cubicBezTo>
                    <a:pt x="90" y="149"/>
                    <a:pt x="90" y="149"/>
                    <a:pt x="90" y="149"/>
                  </a:cubicBezTo>
                  <a:cubicBezTo>
                    <a:pt x="82" y="139"/>
                    <a:pt x="78" y="129"/>
                    <a:pt x="77" y="119"/>
                  </a:cubicBezTo>
                  <a:cubicBezTo>
                    <a:pt x="76" y="105"/>
                    <a:pt x="76" y="105"/>
                    <a:pt x="76" y="105"/>
                  </a:cubicBezTo>
                  <a:cubicBezTo>
                    <a:pt x="89" y="110"/>
                    <a:pt x="89" y="110"/>
                    <a:pt x="89" y="110"/>
                  </a:cubicBezTo>
                  <a:cubicBezTo>
                    <a:pt x="97" y="113"/>
                    <a:pt x="105" y="116"/>
                    <a:pt x="114" y="118"/>
                  </a:cubicBezTo>
                  <a:cubicBezTo>
                    <a:pt x="118" y="119"/>
                    <a:pt x="118" y="119"/>
                    <a:pt x="118" y="119"/>
                  </a:cubicBezTo>
                  <a:cubicBezTo>
                    <a:pt x="209" y="0"/>
                    <a:pt x="209" y="0"/>
                    <a:pt x="209" y="0"/>
                  </a:cubicBezTo>
                  <a:cubicBezTo>
                    <a:pt x="213" y="7"/>
                    <a:pt x="213" y="7"/>
                    <a:pt x="213" y="7"/>
                  </a:cubicBezTo>
                  <a:cubicBezTo>
                    <a:pt x="230" y="36"/>
                    <a:pt x="261" y="50"/>
                    <a:pt x="306" y="50"/>
                  </a:cubicBezTo>
                  <a:cubicBezTo>
                    <a:pt x="325" y="50"/>
                    <a:pt x="347" y="48"/>
                    <a:pt x="374" y="43"/>
                  </a:cubicBezTo>
                  <a:cubicBezTo>
                    <a:pt x="374" y="43"/>
                    <a:pt x="464" y="29"/>
                    <a:pt x="465" y="29"/>
                  </a:cubicBezTo>
                  <a:cubicBezTo>
                    <a:pt x="528" y="22"/>
                    <a:pt x="539" y="20"/>
                    <a:pt x="541" y="20"/>
                  </a:cubicBezTo>
                  <a:cubicBezTo>
                    <a:pt x="547" y="19"/>
                    <a:pt x="547" y="19"/>
                    <a:pt x="547" y="19"/>
                  </a:cubicBezTo>
                  <a:cubicBezTo>
                    <a:pt x="565" y="18"/>
                    <a:pt x="584" y="17"/>
                    <a:pt x="604" y="17"/>
                  </a:cubicBezTo>
                  <a:cubicBezTo>
                    <a:pt x="643" y="17"/>
                    <a:pt x="686" y="20"/>
                    <a:pt x="731" y="27"/>
                  </a:cubicBezTo>
                  <a:cubicBezTo>
                    <a:pt x="731" y="27"/>
                    <a:pt x="795" y="36"/>
                    <a:pt x="795" y="36"/>
                  </a:cubicBezTo>
                  <a:cubicBezTo>
                    <a:pt x="875" y="49"/>
                    <a:pt x="875" y="49"/>
                    <a:pt x="875" y="49"/>
                  </a:cubicBezTo>
                  <a:cubicBezTo>
                    <a:pt x="886" y="51"/>
                    <a:pt x="900" y="52"/>
                    <a:pt x="913" y="52"/>
                  </a:cubicBezTo>
                  <a:cubicBezTo>
                    <a:pt x="949" y="52"/>
                    <a:pt x="974" y="44"/>
                    <a:pt x="992" y="27"/>
                  </a:cubicBezTo>
                  <a:cubicBezTo>
                    <a:pt x="995" y="23"/>
                    <a:pt x="999" y="19"/>
                    <a:pt x="1002" y="15"/>
                  </a:cubicBezTo>
                  <a:cubicBezTo>
                    <a:pt x="1011" y="4"/>
                    <a:pt x="1011" y="4"/>
                    <a:pt x="1011" y="4"/>
                  </a:cubicBezTo>
                  <a:cubicBezTo>
                    <a:pt x="1095" y="115"/>
                    <a:pt x="1095" y="115"/>
                    <a:pt x="1095" y="115"/>
                  </a:cubicBezTo>
                  <a:cubicBezTo>
                    <a:pt x="1099" y="113"/>
                    <a:pt x="1099" y="113"/>
                    <a:pt x="1099" y="113"/>
                  </a:cubicBezTo>
                  <a:cubicBezTo>
                    <a:pt x="1112" y="108"/>
                    <a:pt x="1131" y="101"/>
                    <a:pt x="1155" y="92"/>
                  </a:cubicBezTo>
                  <a:cubicBezTo>
                    <a:pt x="1155" y="92"/>
                    <a:pt x="1167" y="88"/>
                    <a:pt x="1171" y="87"/>
                  </a:cubicBezTo>
                  <a:cubicBezTo>
                    <a:pt x="1202" y="75"/>
                    <a:pt x="1227" y="68"/>
                    <a:pt x="1248" y="63"/>
                  </a:cubicBezTo>
                  <a:cubicBezTo>
                    <a:pt x="1264" y="60"/>
                    <a:pt x="1264" y="60"/>
                    <a:pt x="1264" y="60"/>
                  </a:cubicBezTo>
                  <a:cubicBezTo>
                    <a:pt x="1257" y="75"/>
                    <a:pt x="1257" y="75"/>
                    <a:pt x="1257" y="75"/>
                  </a:cubicBezTo>
                  <a:cubicBezTo>
                    <a:pt x="1252" y="88"/>
                    <a:pt x="1247" y="98"/>
                    <a:pt x="1241" y="106"/>
                  </a:cubicBezTo>
                  <a:cubicBezTo>
                    <a:pt x="1231" y="122"/>
                    <a:pt x="1231" y="122"/>
                    <a:pt x="1231" y="122"/>
                  </a:cubicBezTo>
                  <a:cubicBezTo>
                    <a:pt x="1248" y="115"/>
                    <a:pt x="1248" y="115"/>
                    <a:pt x="1248" y="115"/>
                  </a:cubicBezTo>
                  <a:cubicBezTo>
                    <a:pt x="1249" y="115"/>
                    <a:pt x="1261" y="110"/>
                    <a:pt x="1271" y="106"/>
                  </a:cubicBezTo>
                  <a:cubicBezTo>
                    <a:pt x="1260" y="126"/>
                    <a:pt x="1260" y="126"/>
                    <a:pt x="1260" y="126"/>
                  </a:cubicBezTo>
                  <a:cubicBezTo>
                    <a:pt x="1254" y="137"/>
                    <a:pt x="1232" y="172"/>
                    <a:pt x="1212" y="187"/>
                  </a:cubicBezTo>
                  <a:cubicBezTo>
                    <a:pt x="1207" y="191"/>
                    <a:pt x="1207" y="191"/>
                    <a:pt x="1207" y="191"/>
                  </a:cubicBezTo>
                  <a:cubicBezTo>
                    <a:pt x="1210" y="195"/>
                    <a:pt x="1210" y="195"/>
                    <a:pt x="1210" y="195"/>
                  </a:cubicBezTo>
                  <a:cubicBezTo>
                    <a:pt x="1210" y="195"/>
                    <a:pt x="1211" y="196"/>
                    <a:pt x="1211" y="196"/>
                  </a:cubicBezTo>
                  <a:cubicBezTo>
                    <a:pt x="1213" y="199"/>
                    <a:pt x="1214" y="205"/>
                    <a:pt x="1214" y="210"/>
                  </a:cubicBezTo>
                  <a:cubicBezTo>
                    <a:pt x="1214" y="216"/>
                    <a:pt x="1213" y="221"/>
                    <a:pt x="1211" y="225"/>
                  </a:cubicBezTo>
                  <a:cubicBezTo>
                    <a:pt x="1209" y="230"/>
                    <a:pt x="1205" y="236"/>
                    <a:pt x="1199" y="243"/>
                  </a:cubicBezTo>
                  <a:cubicBezTo>
                    <a:pt x="1195" y="247"/>
                    <a:pt x="1195" y="247"/>
                    <a:pt x="1195" y="247"/>
                  </a:cubicBezTo>
                  <a:cubicBezTo>
                    <a:pt x="1218" y="276"/>
                    <a:pt x="1218" y="276"/>
                    <a:pt x="1218" y="276"/>
                  </a:cubicBezTo>
                  <a:cubicBezTo>
                    <a:pt x="1213" y="280"/>
                    <a:pt x="1213" y="280"/>
                    <a:pt x="1213" y="280"/>
                  </a:cubicBezTo>
                  <a:cubicBezTo>
                    <a:pt x="1170" y="312"/>
                    <a:pt x="1149" y="363"/>
                    <a:pt x="1149" y="434"/>
                  </a:cubicBezTo>
                  <a:cubicBezTo>
                    <a:pt x="1149" y="436"/>
                    <a:pt x="1149" y="436"/>
                    <a:pt x="1149" y="436"/>
                  </a:cubicBezTo>
                  <a:cubicBezTo>
                    <a:pt x="1149" y="440"/>
                    <a:pt x="1149" y="443"/>
                    <a:pt x="1149" y="447"/>
                  </a:cubicBezTo>
                  <a:cubicBezTo>
                    <a:pt x="1149" y="464"/>
                    <a:pt x="1150" y="481"/>
                    <a:pt x="1152" y="500"/>
                  </a:cubicBezTo>
                  <a:cubicBezTo>
                    <a:pt x="1163" y="569"/>
                    <a:pt x="1163" y="569"/>
                    <a:pt x="1163" y="569"/>
                  </a:cubicBezTo>
                  <a:cubicBezTo>
                    <a:pt x="1171" y="616"/>
                    <a:pt x="1175" y="640"/>
                    <a:pt x="1175" y="641"/>
                  </a:cubicBezTo>
                  <a:cubicBezTo>
                    <a:pt x="1177" y="661"/>
                    <a:pt x="1183" y="714"/>
                    <a:pt x="1183" y="718"/>
                  </a:cubicBezTo>
                  <a:cubicBezTo>
                    <a:pt x="1186" y="783"/>
                    <a:pt x="1186" y="789"/>
                    <a:pt x="1186" y="790"/>
                  </a:cubicBezTo>
                  <a:cubicBezTo>
                    <a:pt x="1186" y="792"/>
                    <a:pt x="1186" y="795"/>
                    <a:pt x="1186" y="798"/>
                  </a:cubicBezTo>
                  <a:cubicBezTo>
                    <a:pt x="1186" y="913"/>
                    <a:pt x="1148" y="1029"/>
                    <a:pt x="1086" y="1101"/>
                  </a:cubicBezTo>
                  <a:cubicBezTo>
                    <a:pt x="1084" y="1103"/>
                    <a:pt x="1084" y="1103"/>
                    <a:pt x="1084" y="1103"/>
                  </a:cubicBezTo>
                  <a:cubicBezTo>
                    <a:pt x="1044" y="1152"/>
                    <a:pt x="989" y="1219"/>
                    <a:pt x="838" y="1272"/>
                  </a:cubicBezTo>
                  <a:cubicBezTo>
                    <a:pt x="754" y="1303"/>
                    <a:pt x="679" y="1333"/>
                    <a:pt x="614" y="1390"/>
                  </a:cubicBezTo>
                  <a:cubicBezTo>
                    <a:pt x="614" y="1390"/>
                    <a:pt x="614" y="1390"/>
                    <a:pt x="614" y="1390"/>
                  </a:cubicBezTo>
                  <a:cubicBezTo>
                    <a:pt x="611" y="1393"/>
                    <a:pt x="611" y="1393"/>
                    <a:pt x="611" y="1393"/>
                  </a:cubicBezTo>
                  <a:cubicBezTo>
                    <a:pt x="609" y="1395"/>
                    <a:pt x="609" y="1395"/>
                    <a:pt x="609" y="1395"/>
                  </a:cubicBezTo>
                  <a:cubicBezTo>
                    <a:pt x="605" y="1401"/>
                    <a:pt x="605" y="1401"/>
                    <a:pt x="605" y="1401"/>
                  </a:cubicBezTo>
                  <a:lnTo>
                    <a:pt x="601" y="13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98" name="Freeform 32">
              <a:extLst>
                <a:ext uri="{FF2B5EF4-FFF2-40B4-BE49-F238E27FC236}">
                  <a16:creationId xmlns:a16="http://schemas.microsoft.com/office/drawing/2014/main" id="{8930586B-B0D5-4F03-BE69-A95CA228DF8C}"/>
                </a:ext>
              </a:extLst>
            </p:cNvPr>
            <p:cNvSpPr>
              <a:spLocks noEditPoints="1"/>
            </p:cNvSpPr>
            <p:nvPr userDrawn="1"/>
          </p:nvSpPr>
          <p:spPr bwMode="auto">
            <a:xfrm>
              <a:off x="3429" y="1389"/>
              <a:ext cx="874" cy="964"/>
            </a:xfrm>
            <a:custGeom>
              <a:avLst/>
              <a:gdLst>
                <a:gd name="T0" fmla="*/ 749 w 1290"/>
                <a:gd name="T1" fmla="*/ 675 h 1419"/>
                <a:gd name="T2" fmla="*/ 440 w 1290"/>
                <a:gd name="T3" fmla="*/ 333 h 1419"/>
                <a:gd name="T4" fmla="*/ 318 w 1290"/>
                <a:gd name="T5" fmla="*/ 282 h 1419"/>
                <a:gd name="T6" fmla="*/ 512 w 1290"/>
                <a:gd name="T7" fmla="*/ 271 h 1419"/>
                <a:gd name="T8" fmla="*/ 861 w 1290"/>
                <a:gd name="T9" fmla="*/ 775 h 1419"/>
                <a:gd name="T10" fmla="*/ 645 w 1290"/>
                <a:gd name="T11" fmla="*/ 693 h 1419"/>
                <a:gd name="T12" fmla="*/ 543 w 1290"/>
                <a:gd name="T13" fmla="*/ 673 h 1419"/>
                <a:gd name="T14" fmla="*/ 935 w 1290"/>
                <a:gd name="T15" fmla="*/ 783 h 1419"/>
                <a:gd name="T16" fmla="*/ 652 w 1290"/>
                <a:gd name="T17" fmla="*/ 507 h 1419"/>
                <a:gd name="T18" fmla="*/ 557 w 1290"/>
                <a:gd name="T19" fmla="*/ 529 h 1419"/>
                <a:gd name="T20" fmla="*/ 692 w 1290"/>
                <a:gd name="T21" fmla="*/ 506 h 1419"/>
                <a:gd name="T22" fmla="*/ 356 w 1290"/>
                <a:gd name="T23" fmla="*/ 342 h 1419"/>
                <a:gd name="T24" fmla="*/ 1004 w 1290"/>
                <a:gd name="T25" fmla="*/ 332 h 1419"/>
                <a:gd name="T26" fmla="*/ 1016 w 1290"/>
                <a:gd name="T27" fmla="*/ 287 h 1419"/>
                <a:gd name="T28" fmla="*/ 350 w 1290"/>
                <a:gd name="T29" fmla="*/ 337 h 1419"/>
                <a:gd name="T30" fmla="*/ 675 w 1290"/>
                <a:gd name="T31" fmla="*/ 254 h 1419"/>
                <a:gd name="T32" fmla="*/ 270 w 1290"/>
                <a:gd name="T33" fmla="*/ 239 h 1419"/>
                <a:gd name="T34" fmla="*/ 691 w 1290"/>
                <a:gd name="T35" fmla="*/ 229 h 1419"/>
                <a:gd name="T36" fmla="*/ 626 w 1290"/>
                <a:gd name="T37" fmla="*/ 248 h 1419"/>
                <a:gd name="T38" fmla="*/ 641 w 1290"/>
                <a:gd name="T39" fmla="*/ 229 h 1419"/>
                <a:gd name="T40" fmla="*/ 1076 w 1290"/>
                <a:gd name="T41" fmla="*/ 236 h 1419"/>
                <a:gd name="T42" fmla="*/ 600 w 1290"/>
                <a:gd name="T43" fmla="*/ 199 h 1419"/>
                <a:gd name="T44" fmla="*/ 953 w 1290"/>
                <a:gd name="T45" fmla="*/ 204 h 1419"/>
                <a:gd name="T46" fmla="*/ 572 w 1290"/>
                <a:gd name="T47" fmla="*/ 194 h 1419"/>
                <a:gd name="T48" fmla="*/ 1198 w 1290"/>
                <a:gd name="T49" fmla="*/ 148 h 1419"/>
                <a:gd name="T50" fmla="*/ 808 w 1290"/>
                <a:gd name="T51" fmla="*/ 336 h 1419"/>
                <a:gd name="T52" fmla="*/ 839 w 1290"/>
                <a:gd name="T53" fmla="*/ 188 h 1419"/>
                <a:gd name="T54" fmla="*/ 1180 w 1290"/>
                <a:gd name="T55" fmla="*/ 797 h 1419"/>
                <a:gd name="T56" fmla="*/ 26 w 1290"/>
                <a:gd name="T57" fmla="*/ 281 h 1419"/>
                <a:gd name="T58" fmla="*/ 91 w 1290"/>
                <a:gd name="T59" fmla="*/ 731 h 1419"/>
                <a:gd name="T60" fmla="*/ 1149 w 1290"/>
                <a:gd name="T61" fmla="*/ 324 h 1419"/>
                <a:gd name="T62" fmla="*/ 671 w 1290"/>
                <a:gd name="T63" fmla="*/ 473 h 1419"/>
                <a:gd name="T64" fmla="*/ 584 w 1290"/>
                <a:gd name="T65" fmla="*/ 402 h 1419"/>
                <a:gd name="T66" fmla="*/ 802 w 1290"/>
                <a:gd name="T67" fmla="*/ 969 h 1419"/>
                <a:gd name="T68" fmla="*/ 945 w 1290"/>
                <a:gd name="T69" fmla="*/ 1033 h 1419"/>
                <a:gd name="T70" fmla="*/ 781 w 1290"/>
                <a:gd name="T71" fmla="*/ 1037 h 1419"/>
                <a:gd name="T72" fmla="*/ 581 w 1290"/>
                <a:gd name="T73" fmla="*/ 714 h 1419"/>
                <a:gd name="T74" fmla="*/ 798 w 1290"/>
                <a:gd name="T75" fmla="*/ 868 h 1419"/>
                <a:gd name="T76" fmla="*/ 943 w 1290"/>
                <a:gd name="T77" fmla="*/ 892 h 1419"/>
                <a:gd name="T78" fmla="*/ 576 w 1290"/>
                <a:gd name="T79" fmla="*/ 320 h 1419"/>
                <a:gd name="T80" fmla="*/ 563 w 1290"/>
                <a:gd name="T81" fmla="*/ 262 h 1419"/>
                <a:gd name="T82" fmla="*/ 636 w 1290"/>
                <a:gd name="T83" fmla="*/ 271 h 1419"/>
                <a:gd name="T84" fmla="*/ 708 w 1290"/>
                <a:gd name="T85" fmla="*/ 1000 h 1419"/>
                <a:gd name="T86" fmla="*/ 519 w 1290"/>
                <a:gd name="T87" fmla="*/ 720 h 1419"/>
                <a:gd name="T88" fmla="*/ 480 w 1290"/>
                <a:gd name="T89" fmla="*/ 486 h 1419"/>
                <a:gd name="T90" fmla="*/ 840 w 1290"/>
                <a:gd name="T91" fmla="*/ 494 h 1419"/>
                <a:gd name="T92" fmla="*/ 687 w 1290"/>
                <a:gd name="T93" fmla="*/ 474 h 1419"/>
                <a:gd name="T94" fmla="*/ 958 w 1290"/>
                <a:gd name="T95" fmla="*/ 412 h 1419"/>
                <a:gd name="T96" fmla="*/ 1084 w 1290"/>
                <a:gd name="T97" fmla="*/ 383 h 1419"/>
                <a:gd name="T98" fmla="*/ 554 w 1290"/>
                <a:gd name="T99" fmla="*/ 403 h 1419"/>
                <a:gd name="T100" fmla="*/ 304 w 1290"/>
                <a:gd name="T101" fmla="*/ 381 h 1419"/>
                <a:gd name="T102" fmla="*/ 865 w 1290"/>
                <a:gd name="T103" fmla="*/ 410 h 1419"/>
                <a:gd name="T104" fmla="*/ 861 w 1290"/>
                <a:gd name="T105" fmla="*/ 378 h 1419"/>
                <a:gd name="T106" fmla="*/ 554 w 1290"/>
                <a:gd name="T107" fmla="*/ 44 h 1419"/>
                <a:gd name="T108" fmla="*/ 1047 w 1290"/>
                <a:gd name="T109" fmla="*/ 140 h 1419"/>
                <a:gd name="T110" fmla="*/ 186 w 1290"/>
                <a:gd name="T111" fmla="*/ 138 h 1419"/>
                <a:gd name="T112" fmla="*/ 1018 w 1290"/>
                <a:gd name="T113" fmla="*/ 5 h 1419"/>
                <a:gd name="T114" fmla="*/ 472 w 1290"/>
                <a:gd name="T115" fmla="*/ 34 h 1419"/>
                <a:gd name="T116" fmla="*/ 0 w 1290"/>
                <a:gd name="T117" fmla="*/ 283 h 1419"/>
                <a:gd name="T118" fmla="*/ 31 w 1290"/>
                <a:gd name="T119" fmla="*/ 824 h 1419"/>
                <a:gd name="T120" fmla="*/ 625 w 1290"/>
                <a:gd name="T121" fmla="*/ 1405 h 1419"/>
                <a:gd name="T122" fmla="*/ 1162 w 1290"/>
                <a:gd name="T123" fmla="*/ 458 h 1419"/>
                <a:gd name="T124" fmla="*/ 1290 w 1290"/>
                <a:gd name="T125" fmla="*/ 105 h 1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90" h="1419">
                  <a:moveTo>
                    <a:pt x="445" y="234"/>
                  </a:moveTo>
                  <a:cubicBezTo>
                    <a:pt x="411" y="216"/>
                    <a:pt x="362" y="217"/>
                    <a:pt x="334" y="210"/>
                  </a:cubicBezTo>
                  <a:cubicBezTo>
                    <a:pt x="306" y="203"/>
                    <a:pt x="302" y="201"/>
                    <a:pt x="302" y="201"/>
                  </a:cubicBezTo>
                  <a:cubicBezTo>
                    <a:pt x="313" y="203"/>
                    <a:pt x="323" y="206"/>
                    <a:pt x="335" y="208"/>
                  </a:cubicBezTo>
                  <a:cubicBezTo>
                    <a:pt x="373" y="212"/>
                    <a:pt x="414" y="214"/>
                    <a:pt x="445" y="228"/>
                  </a:cubicBezTo>
                  <a:cubicBezTo>
                    <a:pt x="463" y="235"/>
                    <a:pt x="473" y="253"/>
                    <a:pt x="477" y="272"/>
                  </a:cubicBezTo>
                  <a:cubicBezTo>
                    <a:pt x="470" y="257"/>
                    <a:pt x="459" y="242"/>
                    <a:pt x="445" y="234"/>
                  </a:cubicBezTo>
                  <a:moveTo>
                    <a:pt x="752" y="668"/>
                  </a:moveTo>
                  <a:cubicBezTo>
                    <a:pt x="781" y="704"/>
                    <a:pt x="783" y="704"/>
                    <a:pt x="807" y="728"/>
                  </a:cubicBezTo>
                  <a:cubicBezTo>
                    <a:pt x="794" y="722"/>
                    <a:pt x="765" y="695"/>
                    <a:pt x="749" y="675"/>
                  </a:cubicBezTo>
                  <a:cubicBezTo>
                    <a:pt x="725" y="645"/>
                    <a:pt x="714" y="619"/>
                    <a:pt x="710" y="591"/>
                  </a:cubicBezTo>
                  <a:cubicBezTo>
                    <a:pt x="710" y="591"/>
                    <a:pt x="724" y="632"/>
                    <a:pt x="752" y="668"/>
                  </a:cubicBezTo>
                  <a:moveTo>
                    <a:pt x="562" y="345"/>
                  </a:moveTo>
                  <a:cubicBezTo>
                    <a:pt x="539" y="342"/>
                    <a:pt x="519" y="352"/>
                    <a:pt x="501" y="375"/>
                  </a:cubicBezTo>
                  <a:cubicBezTo>
                    <a:pt x="478" y="382"/>
                    <a:pt x="464" y="391"/>
                    <a:pt x="447" y="409"/>
                  </a:cubicBezTo>
                  <a:cubicBezTo>
                    <a:pt x="434" y="405"/>
                    <a:pt x="419" y="397"/>
                    <a:pt x="415" y="394"/>
                  </a:cubicBezTo>
                  <a:cubicBezTo>
                    <a:pt x="418" y="387"/>
                    <a:pt x="422" y="382"/>
                    <a:pt x="429" y="379"/>
                  </a:cubicBezTo>
                  <a:cubicBezTo>
                    <a:pt x="423" y="376"/>
                    <a:pt x="413" y="371"/>
                    <a:pt x="415" y="364"/>
                  </a:cubicBezTo>
                  <a:cubicBezTo>
                    <a:pt x="418" y="352"/>
                    <a:pt x="434" y="359"/>
                    <a:pt x="452" y="352"/>
                  </a:cubicBezTo>
                  <a:cubicBezTo>
                    <a:pt x="445" y="348"/>
                    <a:pt x="436" y="343"/>
                    <a:pt x="440" y="333"/>
                  </a:cubicBezTo>
                  <a:cubicBezTo>
                    <a:pt x="443" y="323"/>
                    <a:pt x="459" y="324"/>
                    <a:pt x="471" y="327"/>
                  </a:cubicBezTo>
                  <a:cubicBezTo>
                    <a:pt x="464" y="321"/>
                    <a:pt x="463" y="309"/>
                    <a:pt x="470" y="304"/>
                  </a:cubicBezTo>
                  <a:cubicBezTo>
                    <a:pt x="478" y="300"/>
                    <a:pt x="494" y="301"/>
                    <a:pt x="494" y="301"/>
                  </a:cubicBezTo>
                  <a:cubicBezTo>
                    <a:pt x="494" y="293"/>
                    <a:pt x="501" y="287"/>
                    <a:pt x="505" y="280"/>
                  </a:cubicBezTo>
                  <a:cubicBezTo>
                    <a:pt x="498" y="282"/>
                    <a:pt x="493" y="291"/>
                    <a:pt x="491" y="297"/>
                  </a:cubicBezTo>
                  <a:cubicBezTo>
                    <a:pt x="468" y="295"/>
                    <a:pt x="457" y="306"/>
                    <a:pt x="463" y="321"/>
                  </a:cubicBezTo>
                  <a:cubicBezTo>
                    <a:pt x="452" y="318"/>
                    <a:pt x="440" y="320"/>
                    <a:pt x="436" y="330"/>
                  </a:cubicBezTo>
                  <a:cubicBezTo>
                    <a:pt x="408" y="313"/>
                    <a:pt x="365" y="301"/>
                    <a:pt x="335" y="299"/>
                  </a:cubicBezTo>
                  <a:cubicBezTo>
                    <a:pt x="331" y="299"/>
                    <a:pt x="329" y="299"/>
                    <a:pt x="325" y="298"/>
                  </a:cubicBezTo>
                  <a:cubicBezTo>
                    <a:pt x="322" y="295"/>
                    <a:pt x="319" y="286"/>
                    <a:pt x="318" y="282"/>
                  </a:cubicBezTo>
                  <a:cubicBezTo>
                    <a:pt x="314" y="269"/>
                    <a:pt x="308" y="251"/>
                    <a:pt x="295" y="245"/>
                  </a:cubicBezTo>
                  <a:cubicBezTo>
                    <a:pt x="323" y="249"/>
                    <a:pt x="397" y="263"/>
                    <a:pt x="443" y="282"/>
                  </a:cubicBezTo>
                  <a:cubicBezTo>
                    <a:pt x="409" y="257"/>
                    <a:pt x="317" y="245"/>
                    <a:pt x="261" y="231"/>
                  </a:cubicBezTo>
                  <a:cubicBezTo>
                    <a:pt x="219" y="222"/>
                    <a:pt x="162" y="204"/>
                    <a:pt x="126" y="179"/>
                  </a:cubicBezTo>
                  <a:cubicBezTo>
                    <a:pt x="106" y="164"/>
                    <a:pt x="95" y="148"/>
                    <a:pt x="93" y="129"/>
                  </a:cubicBezTo>
                  <a:cubicBezTo>
                    <a:pt x="118" y="138"/>
                    <a:pt x="140" y="143"/>
                    <a:pt x="169" y="149"/>
                  </a:cubicBezTo>
                  <a:cubicBezTo>
                    <a:pt x="189" y="153"/>
                    <a:pt x="205" y="156"/>
                    <a:pt x="233" y="162"/>
                  </a:cubicBezTo>
                  <a:cubicBezTo>
                    <a:pt x="260" y="167"/>
                    <a:pt x="298" y="179"/>
                    <a:pt x="298" y="179"/>
                  </a:cubicBezTo>
                  <a:cubicBezTo>
                    <a:pt x="358" y="196"/>
                    <a:pt x="425" y="185"/>
                    <a:pt x="483" y="205"/>
                  </a:cubicBezTo>
                  <a:cubicBezTo>
                    <a:pt x="509" y="215"/>
                    <a:pt x="508" y="247"/>
                    <a:pt x="512" y="271"/>
                  </a:cubicBezTo>
                  <a:cubicBezTo>
                    <a:pt x="518" y="277"/>
                    <a:pt x="518" y="277"/>
                    <a:pt x="518" y="277"/>
                  </a:cubicBezTo>
                  <a:cubicBezTo>
                    <a:pt x="518" y="311"/>
                    <a:pt x="535" y="325"/>
                    <a:pt x="562" y="345"/>
                  </a:cubicBezTo>
                  <a:moveTo>
                    <a:pt x="774" y="670"/>
                  </a:moveTo>
                  <a:cubicBezTo>
                    <a:pt x="803" y="705"/>
                    <a:pt x="830" y="724"/>
                    <a:pt x="836" y="728"/>
                  </a:cubicBezTo>
                  <a:cubicBezTo>
                    <a:pt x="836" y="728"/>
                    <a:pt x="796" y="691"/>
                    <a:pt x="788" y="676"/>
                  </a:cubicBezTo>
                  <a:cubicBezTo>
                    <a:pt x="855" y="728"/>
                    <a:pt x="908" y="749"/>
                    <a:pt x="933" y="767"/>
                  </a:cubicBezTo>
                  <a:cubicBezTo>
                    <a:pt x="923" y="765"/>
                    <a:pt x="912" y="764"/>
                    <a:pt x="906" y="771"/>
                  </a:cubicBezTo>
                  <a:cubicBezTo>
                    <a:pt x="901" y="779"/>
                    <a:pt x="905" y="791"/>
                    <a:pt x="901" y="802"/>
                  </a:cubicBezTo>
                  <a:cubicBezTo>
                    <a:pt x="899" y="810"/>
                    <a:pt x="894" y="811"/>
                    <a:pt x="891" y="811"/>
                  </a:cubicBezTo>
                  <a:cubicBezTo>
                    <a:pt x="886" y="780"/>
                    <a:pt x="861" y="775"/>
                    <a:pt x="861" y="775"/>
                  </a:cubicBezTo>
                  <a:cubicBezTo>
                    <a:pt x="867" y="782"/>
                    <a:pt x="875" y="790"/>
                    <a:pt x="877" y="801"/>
                  </a:cubicBezTo>
                  <a:cubicBezTo>
                    <a:pt x="853" y="797"/>
                    <a:pt x="809" y="770"/>
                    <a:pt x="809" y="769"/>
                  </a:cubicBezTo>
                  <a:cubicBezTo>
                    <a:pt x="786" y="771"/>
                    <a:pt x="758" y="768"/>
                    <a:pt x="743" y="758"/>
                  </a:cubicBezTo>
                  <a:cubicBezTo>
                    <a:pt x="726" y="747"/>
                    <a:pt x="761" y="745"/>
                    <a:pt x="747" y="734"/>
                  </a:cubicBezTo>
                  <a:cubicBezTo>
                    <a:pt x="740" y="729"/>
                    <a:pt x="733" y="734"/>
                    <a:pt x="728" y="726"/>
                  </a:cubicBezTo>
                  <a:cubicBezTo>
                    <a:pt x="724" y="721"/>
                    <a:pt x="737" y="709"/>
                    <a:pt x="732" y="698"/>
                  </a:cubicBezTo>
                  <a:cubicBezTo>
                    <a:pt x="728" y="690"/>
                    <a:pt x="721" y="691"/>
                    <a:pt x="715" y="696"/>
                  </a:cubicBezTo>
                  <a:cubicBezTo>
                    <a:pt x="709" y="702"/>
                    <a:pt x="705" y="725"/>
                    <a:pt x="687" y="721"/>
                  </a:cubicBezTo>
                  <a:cubicBezTo>
                    <a:pt x="677" y="718"/>
                    <a:pt x="680" y="700"/>
                    <a:pt x="669" y="692"/>
                  </a:cubicBezTo>
                  <a:cubicBezTo>
                    <a:pt x="661" y="686"/>
                    <a:pt x="651" y="686"/>
                    <a:pt x="645" y="693"/>
                  </a:cubicBezTo>
                  <a:cubicBezTo>
                    <a:pt x="637" y="700"/>
                    <a:pt x="639" y="711"/>
                    <a:pt x="639" y="711"/>
                  </a:cubicBezTo>
                  <a:cubicBezTo>
                    <a:pt x="618" y="669"/>
                    <a:pt x="638" y="578"/>
                    <a:pt x="638" y="578"/>
                  </a:cubicBezTo>
                  <a:cubicBezTo>
                    <a:pt x="616" y="637"/>
                    <a:pt x="616" y="688"/>
                    <a:pt x="633" y="719"/>
                  </a:cubicBezTo>
                  <a:cubicBezTo>
                    <a:pt x="628" y="716"/>
                    <a:pt x="619" y="707"/>
                    <a:pt x="616" y="702"/>
                  </a:cubicBezTo>
                  <a:cubicBezTo>
                    <a:pt x="612" y="691"/>
                    <a:pt x="605" y="676"/>
                    <a:pt x="606" y="661"/>
                  </a:cubicBezTo>
                  <a:cubicBezTo>
                    <a:pt x="593" y="684"/>
                    <a:pt x="619" y="727"/>
                    <a:pt x="609" y="727"/>
                  </a:cubicBezTo>
                  <a:cubicBezTo>
                    <a:pt x="600" y="727"/>
                    <a:pt x="600" y="710"/>
                    <a:pt x="589" y="705"/>
                  </a:cubicBezTo>
                  <a:cubicBezTo>
                    <a:pt x="578" y="699"/>
                    <a:pt x="574" y="709"/>
                    <a:pt x="570" y="705"/>
                  </a:cubicBezTo>
                  <a:cubicBezTo>
                    <a:pt x="565" y="701"/>
                    <a:pt x="588" y="684"/>
                    <a:pt x="568" y="672"/>
                  </a:cubicBezTo>
                  <a:cubicBezTo>
                    <a:pt x="557" y="666"/>
                    <a:pt x="552" y="678"/>
                    <a:pt x="543" y="673"/>
                  </a:cubicBezTo>
                  <a:cubicBezTo>
                    <a:pt x="534" y="668"/>
                    <a:pt x="522" y="670"/>
                    <a:pt x="522" y="670"/>
                  </a:cubicBezTo>
                  <a:cubicBezTo>
                    <a:pt x="518" y="649"/>
                    <a:pt x="544" y="556"/>
                    <a:pt x="544" y="556"/>
                  </a:cubicBezTo>
                  <a:cubicBezTo>
                    <a:pt x="560" y="564"/>
                    <a:pt x="582" y="551"/>
                    <a:pt x="582" y="551"/>
                  </a:cubicBezTo>
                  <a:cubicBezTo>
                    <a:pt x="593" y="573"/>
                    <a:pt x="617" y="555"/>
                    <a:pt x="627" y="547"/>
                  </a:cubicBezTo>
                  <a:cubicBezTo>
                    <a:pt x="635" y="540"/>
                    <a:pt x="637" y="535"/>
                    <a:pt x="646" y="531"/>
                  </a:cubicBezTo>
                  <a:cubicBezTo>
                    <a:pt x="656" y="526"/>
                    <a:pt x="667" y="533"/>
                    <a:pt x="677" y="528"/>
                  </a:cubicBezTo>
                  <a:cubicBezTo>
                    <a:pt x="688" y="524"/>
                    <a:pt x="691" y="517"/>
                    <a:pt x="691" y="517"/>
                  </a:cubicBezTo>
                  <a:cubicBezTo>
                    <a:pt x="704" y="529"/>
                    <a:pt x="721" y="574"/>
                    <a:pt x="728" y="589"/>
                  </a:cubicBezTo>
                  <a:cubicBezTo>
                    <a:pt x="751" y="640"/>
                    <a:pt x="774" y="670"/>
                    <a:pt x="774" y="670"/>
                  </a:cubicBezTo>
                  <a:moveTo>
                    <a:pt x="935" y="783"/>
                  </a:moveTo>
                  <a:cubicBezTo>
                    <a:pt x="937" y="794"/>
                    <a:pt x="923" y="801"/>
                    <a:pt x="913" y="802"/>
                  </a:cubicBezTo>
                  <a:cubicBezTo>
                    <a:pt x="910" y="803"/>
                    <a:pt x="910" y="803"/>
                    <a:pt x="910" y="803"/>
                  </a:cubicBezTo>
                  <a:cubicBezTo>
                    <a:pt x="910" y="793"/>
                    <a:pt x="908" y="774"/>
                    <a:pt x="918" y="772"/>
                  </a:cubicBezTo>
                  <a:cubicBezTo>
                    <a:pt x="929" y="770"/>
                    <a:pt x="933" y="775"/>
                    <a:pt x="935" y="783"/>
                  </a:cubicBezTo>
                  <a:moveTo>
                    <a:pt x="692" y="506"/>
                  </a:moveTo>
                  <a:cubicBezTo>
                    <a:pt x="686" y="507"/>
                    <a:pt x="690" y="510"/>
                    <a:pt x="676" y="520"/>
                  </a:cubicBezTo>
                  <a:cubicBezTo>
                    <a:pt x="673" y="522"/>
                    <a:pt x="663" y="524"/>
                    <a:pt x="655" y="523"/>
                  </a:cubicBezTo>
                  <a:cubicBezTo>
                    <a:pt x="657" y="519"/>
                    <a:pt x="661" y="515"/>
                    <a:pt x="656" y="505"/>
                  </a:cubicBezTo>
                  <a:cubicBezTo>
                    <a:pt x="651" y="495"/>
                    <a:pt x="643" y="492"/>
                    <a:pt x="639" y="492"/>
                  </a:cubicBezTo>
                  <a:cubicBezTo>
                    <a:pt x="645" y="496"/>
                    <a:pt x="649" y="501"/>
                    <a:pt x="652" y="507"/>
                  </a:cubicBezTo>
                  <a:cubicBezTo>
                    <a:pt x="654" y="512"/>
                    <a:pt x="653" y="518"/>
                    <a:pt x="648" y="522"/>
                  </a:cubicBezTo>
                  <a:cubicBezTo>
                    <a:pt x="644" y="523"/>
                    <a:pt x="638" y="526"/>
                    <a:pt x="635" y="530"/>
                  </a:cubicBezTo>
                  <a:cubicBezTo>
                    <a:pt x="638" y="517"/>
                    <a:pt x="627" y="498"/>
                    <a:pt x="617" y="495"/>
                  </a:cubicBezTo>
                  <a:cubicBezTo>
                    <a:pt x="626" y="507"/>
                    <a:pt x="633" y="514"/>
                    <a:pt x="628" y="534"/>
                  </a:cubicBezTo>
                  <a:cubicBezTo>
                    <a:pt x="625" y="540"/>
                    <a:pt x="599" y="558"/>
                    <a:pt x="592" y="552"/>
                  </a:cubicBezTo>
                  <a:cubicBezTo>
                    <a:pt x="579" y="541"/>
                    <a:pt x="589" y="532"/>
                    <a:pt x="585" y="519"/>
                  </a:cubicBezTo>
                  <a:cubicBezTo>
                    <a:pt x="583" y="517"/>
                    <a:pt x="583" y="514"/>
                    <a:pt x="581" y="515"/>
                  </a:cubicBezTo>
                  <a:cubicBezTo>
                    <a:pt x="584" y="527"/>
                    <a:pt x="579" y="532"/>
                    <a:pt x="580" y="545"/>
                  </a:cubicBezTo>
                  <a:cubicBezTo>
                    <a:pt x="571" y="548"/>
                    <a:pt x="567" y="549"/>
                    <a:pt x="561" y="548"/>
                  </a:cubicBezTo>
                  <a:cubicBezTo>
                    <a:pt x="558" y="545"/>
                    <a:pt x="555" y="539"/>
                    <a:pt x="557" y="529"/>
                  </a:cubicBezTo>
                  <a:cubicBezTo>
                    <a:pt x="559" y="520"/>
                    <a:pt x="567" y="508"/>
                    <a:pt x="574" y="498"/>
                  </a:cubicBezTo>
                  <a:cubicBezTo>
                    <a:pt x="574" y="498"/>
                    <a:pt x="570" y="500"/>
                    <a:pt x="567" y="503"/>
                  </a:cubicBezTo>
                  <a:cubicBezTo>
                    <a:pt x="555" y="514"/>
                    <a:pt x="550" y="527"/>
                    <a:pt x="550" y="537"/>
                  </a:cubicBezTo>
                  <a:cubicBezTo>
                    <a:pt x="551" y="541"/>
                    <a:pt x="551" y="545"/>
                    <a:pt x="555" y="548"/>
                  </a:cubicBezTo>
                  <a:cubicBezTo>
                    <a:pt x="552" y="548"/>
                    <a:pt x="540" y="548"/>
                    <a:pt x="537" y="541"/>
                  </a:cubicBezTo>
                  <a:cubicBezTo>
                    <a:pt x="530" y="527"/>
                    <a:pt x="540" y="514"/>
                    <a:pt x="547" y="505"/>
                  </a:cubicBezTo>
                  <a:cubicBezTo>
                    <a:pt x="554" y="497"/>
                    <a:pt x="564" y="492"/>
                    <a:pt x="564" y="492"/>
                  </a:cubicBezTo>
                  <a:cubicBezTo>
                    <a:pt x="579" y="485"/>
                    <a:pt x="602" y="488"/>
                    <a:pt x="618" y="485"/>
                  </a:cubicBezTo>
                  <a:cubicBezTo>
                    <a:pt x="634" y="483"/>
                    <a:pt x="647" y="486"/>
                    <a:pt x="661" y="490"/>
                  </a:cubicBezTo>
                  <a:cubicBezTo>
                    <a:pt x="674" y="494"/>
                    <a:pt x="682" y="499"/>
                    <a:pt x="692" y="506"/>
                  </a:cubicBezTo>
                  <a:moveTo>
                    <a:pt x="416" y="356"/>
                  </a:moveTo>
                  <a:cubicBezTo>
                    <a:pt x="408" y="360"/>
                    <a:pt x="410" y="366"/>
                    <a:pt x="411" y="370"/>
                  </a:cubicBezTo>
                  <a:cubicBezTo>
                    <a:pt x="414" y="376"/>
                    <a:pt x="420" y="379"/>
                    <a:pt x="420" y="379"/>
                  </a:cubicBezTo>
                  <a:cubicBezTo>
                    <a:pt x="417" y="381"/>
                    <a:pt x="412" y="386"/>
                    <a:pt x="409" y="391"/>
                  </a:cubicBezTo>
                  <a:cubicBezTo>
                    <a:pt x="401" y="386"/>
                    <a:pt x="389" y="380"/>
                    <a:pt x="379" y="376"/>
                  </a:cubicBezTo>
                  <a:cubicBezTo>
                    <a:pt x="360" y="365"/>
                    <a:pt x="341" y="358"/>
                    <a:pt x="321" y="360"/>
                  </a:cubicBezTo>
                  <a:cubicBezTo>
                    <a:pt x="316" y="360"/>
                    <a:pt x="303" y="365"/>
                    <a:pt x="299" y="366"/>
                  </a:cubicBezTo>
                  <a:cubicBezTo>
                    <a:pt x="285" y="364"/>
                    <a:pt x="265" y="352"/>
                    <a:pt x="260" y="346"/>
                  </a:cubicBezTo>
                  <a:cubicBezTo>
                    <a:pt x="284" y="349"/>
                    <a:pt x="301" y="348"/>
                    <a:pt x="315" y="348"/>
                  </a:cubicBezTo>
                  <a:cubicBezTo>
                    <a:pt x="340" y="346"/>
                    <a:pt x="356" y="342"/>
                    <a:pt x="356" y="342"/>
                  </a:cubicBezTo>
                  <a:cubicBezTo>
                    <a:pt x="376" y="350"/>
                    <a:pt x="391" y="356"/>
                    <a:pt x="416" y="356"/>
                  </a:cubicBezTo>
                  <a:moveTo>
                    <a:pt x="1138" y="317"/>
                  </a:moveTo>
                  <a:cubicBezTo>
                    <a:pt x="1120" y="376"/>
                    <a:pt x="1068" y="368"/>
                    <a:pt x="1049" y="357"/>
                  </a:cubicBezTo>
                  <a:cubicBezTo>
                    <a:pt x="1068" y="351"/>
                    <a:pt x="1076" y="334"/>
                    <a:pt x="1076" y="334"/>
                  </a:cubicBezTo>
                  <a:cubicBezTo>
                    <a:pt x="1102" y="337"/>
                    <a:pt x="1120" y="332"/>
                    <a:pt x="1138" y="317"/>
                  </a:cubicBezTo>
                  <a:moveTo>
                    <a:pt x="1069" y="333"/>
                  </a:moveTo>
                  <a:cubicBezTo>
                    <a:pt x="1068" y="340"/>
                    <a:pt x="1053" y="351"/>
                    <a:pt x="1038" y="354"/>
                  </a:cubicBezTo>
                  <a:cubicBezTo>
                    <a:pt x="1038" y="354"/>
                    <a:pt x="1036" y="342"/>
                    <a:pt x="1020" y="343"/>
                  </a:cubicBezTo>
                  <a:cubicBezTo>
                    <a:pt x="1011" y="344"/>
                    <a:pt x="1011" y="345"/>
                    <a:pt x="1005" y="347"/>
                  </a:cubicBezTo>
                  <a:cubicBezTo>
                    <a:pt x="1007" y="343"/>
                    <a:pt x="1007" y="337"/>
                    <a:pt x="1004" y="332"/>
                  </a:cubicBezTo>
                  <a:cubicBezTo>
                    <a:pt x="1003" y="331"/>
                    <a:pt x="1002" y="330"/>
                    <a:pt x="1000" y="330"/>
                  </a:cubicBezTo>
                  <a:cubicBezTo>
                    <a:pt x="996" y="330"/>
                    <a:pt x="991" y="331"/>
                    <a:pt x="986" y="334"/>
                  </a:cubicBezTo>
                  <a:cubicBezTo>
                    <a:pt x="981" y="338"/>
                    <a:pt x="975" y="337"/>
                    <a:pt x="971" y="339"/>
                  </a:cubicBezTo>
                  <a:cubicBezTo>
                    <a:pt x="963" y="341"/>
                    <a:pt x="958" y="346"/>
                    <a:pt x="952" y="355"/>
                  </a:cubicBezTo>
                  <a:cubicBezTo>
                    <a:pt x="951" y="356"/>
                    <a:pt x="948" y="355"/>
                    <a:pt x="945" y="355"/>
                  </a:cubicBezTo>
                  <a:cubicBezTo>
                    <a:pt x="941" y="354"/>
                    <a:pt x="880" y="363"/>
                    <a:pt x="880" y="363"/>
                  </a:cubicBezTo>
                  <a:cubicBezTo>
                    <a:pt x="869" y="362"/>
                    <a:pt x="853" y="363"/>
                    <a:pt x="833" y="357"/>
                  </a:cubicBezTo>
                  <a:cubicBezTo>
                    <a:pt x="833" y="357"/>
                    <a:pt x="850" y="349"/>
                    <a:pt x="841" y="334"/>
                  </a:cubicBezTo>
                  <a:cubicBezTo>
                    <a:pt x="841" y="334"/>
                    <a:pt x="923" y="316"/>
                    <a:pt x="955" y="307"/>
                  </a:cubicBezTo>
                  <a:cubicBezTo>
                    <a:pt x="988" y="298"/>
                    <a:pt x="1005" y="292"/>
                    <a:pt x="1016" y="287"/>
                  </a:cubicBezTo>
                  <a:cubicBezTo>
                    <a:pt x="1014" y="294"/>
                    <a:pt x="1022" y="308"/>
                    <a:pt x="1035" y="318"/>
                  </a:cubicBezTo>
                  <a:cubicBezTo>
                    <a:pt x="1044" y="325"/>
                    <a:pt x="1062" y="332"/>
                    <a:pt x="1069" y="333"/>
                  </a:cubicBezTo>
                  <a:moveTo>
                    <a:pt x="435" y="335"/>
                  </a:moveTo>
                  <a:cubicBezTo>
                    <a:pt x="434" y="339"/>
                    <a:pt x="435" y="345"/>
                    <a:pt x="442" y="350"/>
                  </a:cubicBezTo>
                  <a:cubicBezTo>
                    <a:pt x="437" y="351"/>
                    <a:pt x="427" y="351"/>
                    <a:pt x="421" y="353"/>
                  </a:cubicBezTo>
                  <a:cubicBezTo>
                    <a:pt x="385" y="351"/>
                    <a:pt x="349" y="340"/>
                    <a:pt x="328" y="305"/>
                  </a:cubicBezTo>
                  <a:cubicBezTo>
                    <a:pt x="337" y="305"/>
                    <a:pt x="346" y="304"/>
                    <a:pt x="359" y="307"/>
                  </a:cubicBezTo>
                  <a:cubicBezTo>
                    <a:pt x="379" y="312"/>
                    <a:pt x="408" y="320"/>
                    <a:pt x="435" y="335"/>
                  </a:cubicBezTo>
                  <a:moveTo>
                    <a:pt x="322" y="306"/>
                  </a:moveTo>
                  <a:cubicBezTo>
                    <a:pt x="325" y="309"/>
                    <a:pt x="331" y="323"/>
                    <a:pt x="350" y="337"/>
                  </a:cubicBezTo>
                  <a:cubicBezTo>
                    <a:pt x="339" y="340"/>
                    <a:pt x="328" y="341"/>
                    <a:pt x="310" y="342"/>
                  </a:cubicBezTo>
                  <a:cubicBezTo>
                    <a:pt x="287" y="343"/>
                    <a:pt x="266" y="341"/>
                    <a:pt x="266" y="341"/>
                  </a:cubicBezTo>
                  <a:cubicBezTo>
                    <a:pt x="232" y="338"/>
                    <a:pt x="188" y="296"/>
                    <a:pt x="177" y="280"/>
                  </a:cubicBezTo>
                  <a:cubicBezTo>
                    <a:pt x="200" y="293"/>
                    <a:pt x="231" y="302"/>
                    <a:pt x="255" y="305"/>
                  </a:cubicBezTo>
                  <a:cubicBezTo>
                    <a:pt x="279" y="308"/>
                    <a:pt x="302" y="309"/>
                    <a:pt x="322" y="306"/>
                  </a:cubicBezTo>
                  <a:moveTo>
                    <a:pt x="691" y="256"/>
                  </a:moveTo>
                  <a:cubicBezTo>
                    <a:pt x="692" y="256"/>
                    <a:pt x="694" y="255"/>
                    <a:pt x="696" y="255"/>
                  </a:cubicBezTo>
                  <a:cubicBezTo>
                    <a:pt x="698" y="263"/>
                    <a:pt x="689" y="266"/>
                    <a:pt x="684" y="267"/>
                  </a:cubicBezTo>
                  <a:cubicBezTo>
                    <a:pt x="680" y="268"/>
                    <a:pt x="678" y="264"/>
                    <a:pt x="677" y="262"/>
                  </a:cubicBezTo>
                  <a:cubicBezTo>
                    <a:pt x="677" y="259"/>
                    <a:pt x="677" y="256"/>
                    <a:pt x="675" y="254"/>
                  </a:cubicBezTo>
                  <a:cubicBezTo>
                    <a:pt x="675" y="253"/>
                    <a:pt x="675" y="252"/>
                    <a:pt x="677" y="251"/>
                  </a:cubicBezTo>
                  <a:cubicBezTo>
                    <a:pt x="680" y="255"/>
                    <a:pt x="685" y="258"/>
                    <a:pt x="691" y="256"/>
                  </a:cubicBezTo>
                  <a:moveTo>
                    <a:pt x="1189" y="264"/>
                  </a:moveTo>
                  <a:cubicBezTo>
                    <a:pt x="1169" y="293"/>
                    <a:pt x="1130" y="317"/>
                    <a:pt x="1116" y="323"/>
                  </a:cubicBezTo>
                  <a:cubicBezTo>
                    <a:pt x="1105" y="328"/>
                    <a:pt x="1091" y="332"/>
                    <a:pt x="1068" y="326"/>
                  </a:cubicBezTo>
                  <a:cubicBezTo>
                    <a:pt x="1056" y="323"/>
                    <a:pt x="1045" y="318"/>
                    <a:pt x="1037" y="312"/>
                  </a:cubicBezTo>
                  <a:cubicBezTo>
                    <a:pt x="1021" y="299"/>
                    <a:pt x="1022" y="291"/>
                    <a:pt x="1022" y="287"/>
                  </a:cubicBezTo>
                  <a:cubicBezTo>
                    <a:pt x="1023" y="284"/>
                    <a:pt x="1028" y="277"/>
                    <a:pt x="1033" y="279"/>
                  </a:cubicBezTo>
                  <a:cubicBezTo>
                    <a:pt x="1090" y="293"/>
                    <a:pt x="1171" y="276"/>
                    <a:pt x="1189" y="264"/>
                  </a:cubicBezTo>
                  <a:moveTo>
                    <a:pt x="270" y="239"/>
                  </a:moveTo>
                  <a:cubicBezTo>
                    <a:pt x="311" y="246"/>
                    <a:pt x="309" y="283"/>
                    <a:pt x="319" y="299"/>
                  </a:cubicBezTo>
                  <a:cubicBezTo>
                    <a:pt x="284" y="301"/>
                    <a:pt x="269" y="302"/>
                    <a:pt x="242" y="296"/>
                  </a:cubicBezTo>
                  <a:cubicBezTo>
                    <a:pt x="148" y="275"/>
                    <a:pt x="130" y="230"/>
                    <a:pt x="104" y="170"/>
                  </a:cubicBezTo>
                  <a:cubicBezTo>
                    <a:pt x="150" y="211"/>
                    <a:pt x="251" y="236"/>
                    <a:pt x="270" y="239"/>
                  </a:cubicBezTo>
                  <a:moveTo>
                    <a:pt x="698" y="232"/>
                  </a:moveTo>
                  <a:cubicBezTo>
                    <a:pt x="697" y="235"/>
                    <a:pt x="699" y="234"/>
                    <a:pt x="702" y="237"/>
                  </a:cubicBezTo>
                  <a:cubicBezTo>
                    <a:pt x="702" y="242"/>
                    <a:pt x="698" y="246"/>
                    <a:pt x="694" y="249"/>
                  </a:cubicBezTo>
                  <a:cubicBezTo>
                    <a:pt x="690" y="251"/>
                    <a:pt x="684" y="252"/>
                    <a:pt x="680" y="249"/>
                  </a:cubicBezTo>
                  <a:cubicBezTo>
                    <a:pt x="678" y="248"/>
                    <a:pt x="672" y="246"/>
                    <a:pt x="672" y="246"/>
                  </a:cubicBezTo>
                  <a:cubicBezTo>
                    <a:pt x="672" y="237"/>
                    <a:pt x="683" y="232"/>
                    <a:pt x="691" y="229"/>
                  </a:cubicBezTo>
                  <a:cubicBezTo>
                    <a:pt x="694" y="228"/>
                    <a:pt x="697" y="229"/>
                    <a:pt x="698" y="232"/>
                  </a:cubicBezTo>
                  <a:moveTo>
                    <a:pt x="641" y="229"/>
                  </a:moveTo>
                  <a:cubicBezTo>
                    <a:pt x="651" y="232"/>
                    <a:pt x="668" y="249"/>
                    <a:pt x="672" y="257"/>
                  </a:cubicBezTo>
                  <a:cubicBezTo>
                    <a:pt x="673" y="264"/>
                    <a:pt x="670" y="271"/>
                    <a:pt x="666" y="276"/>
                  </a:cubicBezTo>
                  <a:cubicBezTo>
                    <a:pt x="662" y="277"/>
                    <a:pt x="658" y="281"/>
                    <a:pt x="656" y="285"/>
                  </a:cubicBezTo>
                  <a:cubicBezTo>
                    <a:pt x="657" y="281"/>
                    <a:pt x="656" y="277"/>
                    <a:pt x="654" y="274"/>
                  </a:cubicBezTo>
                  <a:cubicBezTo>
                    <a:pt x="650" y="271"/>
                    <a:pt x="645" y="267"/>
                    <a:pt x="644" y="262"/>
                  </a:cubicBezTo>
                  <a:cubicBezTo>
                    <a:pt x="629" y="263"/>
                    <a:pt x="607" y="263"/>
                    <a:pt x="599" y="256"/>
                  </a:cubicBezTo>
                  <a:cubicBezTo>
                    <a:pt x="599" y="253"/>
                    <a:pt x="598" y="250"/>
                    <a:pt x="595" y="247"/>
                  </a:cubicBezTo>
                  <a:cubicBezTo>
                    <a:pt x="599" y="246"/>
                    <a:pt x="617" y="248"/>
                    <a:pt x="626" y="248"/>
                  </a:cubicBezTo>
                  <a:cubicBezTo>
                    <a:pt x="636" y="248"/>
                    <a:pt x="648" y="248"/>
                    <a:pt x="651" y="252"/>
                  </a:cubicBezTo>
                  <a:cubicBezTo>
                    <a:pt x="651" y="254"/>
                    <a:pt x="649" y="254"/>
                    <a:pt x="648" y="254"/>
                  </a:cubicBezTo>
                  <a:cubicBezTo>
                    <a:pt x="647" y="255"/>
                    <a:pt x="646" y="254"/>
                    <a:pt x="645" y="255"/>
                  </a:cubicBezTo>
                  <a:cubicBezTo>
                    <a:pt x="648" y="259"/>
                    <a:pt x="654" y="260"/>
                    <a:pt x="659" y="259"/>
                  </a:cubicBezTo>
                  <a:cubicBezTo>
                    <a:pt x="661" y="257"/>
                    <a:pt x="663" y="255"/>
                    <a:pt x="661" y="251"/>
                  </a:cubicBezTo>
                  <a:cubicBezTo>
                    <a:pt x="658" y="246"/>
                    <a:pt x="652" y="245"/>
                    <a:pt x="644" y="243"/>
                  </a:cubicBezTo>
                  <a:cubicBezTo>
                    <a:pt x="635" y="242"/>
                    <a:pt x="592" y="242"/>
                    <a:pt x="592" y="242"/>
                  </a:cubicBezTo>
                  <a:cubicBezTo>
                    <a:pt x="587" y="237"/>
                    <a:pt x="577" y="229"/>
                    <a:pt x="571" y="226"/>
                  </a:cubicBezTo>
                  <a:cubicBezTo>
                    <a:pt x="570" y="223"/>
                    <a:pt x="574" y="220"/>
                    <a:pt x="576" y="221"/>
                  </a:cubicBezTo>
                  <a:cubicBezTo>
                    <a:pt x="593" y="227"/>
                    <a:pt x="622" y="227"/>
                    <a:pt x="641" y="229"/>
                  </a:cubicBezTo>
                  <a:moveTo>
                    <a:pt x="1076" y="236"/>
                  </a:moveTo>
                  <a:cubicBezTo>
                    <a:pt x="1074" y="244"/>
                    <a:pt x="1061" y="255"/>
                    <a:pt x="1051" y="260"/>
                  </a:cubicBezTo>
                  <a:cubicBezTo>
                    <a:pt x="1040" y="267"/>
                    <a:pt x="1024" y="271"/>
                    <a:pt x="1018" y="279"/>
                  </a:cubicBezTo>
                  <a:cubicBezTo>
                    <a:pt x="1011" y="286"/>
                    <a:pt x="949" y="303"/>
                    <a:pt x="919" y="311"/>
                  </a:cubicBezTo>
                  <a:cubicBezTo>
                    <a:pt x="890" y="318"/>
                    <a:pt x="866" y="325"/>
                    <a:pt x="838" y="329"/>
                  </a:cubicBezTo>
                  <a:cubicBezTo>
                    <a:pt x="833" y="325"/>
                    <a:pt x="825" y="325"/>
                    <a:pt x="819" y="326"/>
                  </a:cubicBezTo>
                  <a:cubicBezTo>
                    <a:pt x="827" y="311"/>
                    <a:pt x="824" y="301"/>
                    <a:pt x="811" y="297"/>
                  </a:cubicBezTo>
                  <a:cubicBezTo>
                    <a:pt x="953" y="246"/>
                    <a:pt x="953" y="246"/>
                    <a:pt x="953" y="246"/>
                  </a:cubicBezTo>
                  <a:cubicBezTo>
                    <a:pt x="979" y="238"/>
                    <a:pt x="1012" y="229"/>
                    <a:pt x="1034" y="228"/>
                  </a:cubicBezTo>
                  <a:cubicBezTo>
                    <a:pt x="1049" y="232"/>
                    <a:pt x="1058" y="236"/>
                    <a:pt x="1076" y="236"/>
                  </a:cubicBezTo>
                  <a:moveTo>
                    <a:pt x="687" y="221"/>
                  </a:moveTo>
                  <a:cubicBezTo>
                    <a:pt x="687" y="223"/>
                    <a:pt x="686" y="224"/>
                    <a:pt x="685" y="226"/>
                  </a:cubicBezTo>
                  <a:cubicBezTo>
                    <a:pt x="684" y="229"/>
                    <a:pt x="681" y="232"/>
                    <a:pt x="675" y="230"/>
                  </a:cubicBezTo>
                  <a:cubicBezTo>
                    <a:pt x="674" y="225"/>
                    <a:pt x="677" y="220"/>
                    <a:pt x="682" y="217"/>
                  </a:cubicBezTo>
                  <a:cubicBezTo>
                    <a:pt x="684" y="216"/>
                    <a:pt x="687" y="218"/>
                    <a:pt x="687" y="221"/>
                  </a:cubicBezTo>
                  <a:moveTo>
                    <a:pt x="672" y="214"/>
                  </a:moveTo>
                  <a:cubicBezTo>
                    <a:pt x="673" y="218"/>
                    <a:pt x="673" y="227"/>
                    <a:pt x="666" y="230"/>
                  </a:cubicBezTo>
                  <a:cubicBezTo>
                    <a:pt x="654" y="236"/>
                    <a:pt x="646" y="223"/>
                    <a:pt x="636" y="220"/>
                  </a:cubicBezTo>
                  <a:cubicBezTo>
                    <a:pt x="618" y="217"/>
                    <a:pt x="596" y="221"/>
                    <a:pt x="578" y="216"/>
                  </a:cubicBezTo>
                  <a:cubicBezTo>
                    <a:pt x="583" y="209"/>
                    <a:pt x="591" y="202"/>
                    <a:pt x="600" y="199"/>
                  </a:cubicBezTo>
                  <a:cubicBezTo>
                    <a:pt x="612" y="195"/>
                    <a:pt x="633" y="190"/>
                    <a:pt x="649" y="195"/>
                  </a:cubicBezTo>
                  <a:cubicBezTo>
                    <a:pt x="664" y="200"/>
                    <a:pt x="671" y="208"/>
                    <a:pt x="672" y="214"/>
                  </a:cubicBezTo>
                  <a:moveTo>
                    <a:pt x="996" y="211"/>
                  </a:moveTo>
                  <a:cubicBezTo>
                    <a:pt x="1007" y="215"/>
                    <a:pt x="1025" y="223"/>
                    <a:pt x="1017" y="225"/>
                  </a:cubicBezTo>
                  <a:cubicBezTo>
                    <a:pt x="954" y="236"/>
                    <a:pt x="912" y="253"/>
                    <a:pt x="804" y="295"/>
                  </a:cubicBezTo>
                  <a:cubicBezTo>
                    <a:pt x="800" y="295"/>
                    <a:pt x="796" y="295"/>
                    <a:pt x="792" y="297"/>
                  </a:cubicBezTo>
                  <a:cubicBezTo>
                    <a:pt x="793" y="291"/>
                    <a:pt x="793" y="285"/>
                    <a:pt x="786" y="278"/>
                  </a:cubicBezTo>
                  <a:cubicBezTo>
                    <a:pt x="781" y="273"/>
                    <a:pt x="773" y="271"/>
                    <a:pt x="760" y="275"/>
                  </a:cubicBezTo>
                  <a:cubicBezTo>
                    <a:pt x="792" y="255"/>
                    <a:pt x="824" y="234"/>
                    <a:pt x="860" y="221"/>
                  </a:cubicBezTo>
                  <a:cubicBezTo>
                    <a:pt x="889" y="210"/>
                    <a:pt x="920" y="205"/>
                    <a:pt x="953" y="204"/>
                  </a:cubicBezTo>
                  <a:cubicBezTo>
                    <a:pt x="974" y="204"/>
                    <a:pt x="986" y="207"/>
                    <a:pt x="996" y="211"/>
                  </a:cubicBezTo>
                  <a:moveTo>
                    <a:pt x="1210" y="232"/>
                  </a:moveTo>
                  <a:cubicBezTo>
                    <a:pt x="1207" y="239"/>
                    <a:pt x="1202" y="247"/>
                    <a:pt x="1192" y="255"/>
                  </a:cubicBezTo>
                  <a:cubicBezTo>
                    <a:pt x="1172" y="272"/>
                    <a:pt x="1073" y="286"/>
                    <a:pt x="1036" y="274"/>
                  </a:cubicBezTo>
                  <a:cubicBezTo>
                    <a:pt x="1076" y="258"/>
                    <a:pt x="1080" y="244"/>
                    <a:pt x="1082" y="234"/>
                  </a:cubicBezTo>
                  <a:cubicBezTo>
                    <a:pt x="1112" y="233"/>
                    <a:pt x="1157" y="229"/>
                    <a:pt x="1207" y="208"/>
                  </a:cubicBezTo>
                  <a:cubicBezTo>
                    <a:pt x="1213" y="206"/>
                    <a:pt x="1214" y="225"/>
                    <a:pt x="1210" y="232"/>
                  </a:cubicBezTo>
                  <a:moveTo>
                    <a:pt x="612" y="189"/>
                  </a:moveTo>
                  <a:cubicBezTo>
                    <a:pt x="598" y="191"/>
                    <a:pt x="581" y="194"/>
                    <a:pt x="570" y="213"/>
                  </a:cubicBezTo>
                  <a:cubicBezTo>
                    <a:pt x="565" y="209"/>
                    <a:pt x="567" y="201"/>
                    <a:pt x="572" y="194"/>
                  </a:cubicBezTo>
                  <a:cubicBezTo>
                    <a:pt x="576" y="189"/>
                    <a:pt x="591" y="183"/>
                    <a:pt x="612" y="189"/>
                  </a:cubicBezTo>
                  <a:moveTo>
                    <a:pt x="1259" y="133"/>
                  </a:moveTo>
                  <a:cubicBezTo>
                    <a:pt x="1253" y="149"/>
                    <a:pt x="1232" y="186"/>
                    <a:pt x="1209" y="198"/>
                  </a:cubicBezTo>
                  <a:cubicBezTo>
                    <a:pt x="1177" y="216"/>
                    <a:pt x="1132" y="223"/>
                    <a:pt x="1098" y="227"/>
                  </a:cubicBezTo>
                  <a:cubicBezTo>
                    <a:pt x="1070" y="231"/>
                    <a:pt x="1049" y="226"/>
                    <a:pt x="1039" y="223"/>
                  </a:cubicBezTo>
                  <a:cubicBezTo>
                    <a:pt x="1039" y="223"/>
                    <a:pt x="1029" y="219"/>
                    <a:pt x="1025" y="217"/>
                  </a:cubicBezTo>
                  <a:cubicBezTo>
                    <a:pt x="1077" y="189"/>
                    <a:pt x="1139" y="170"/>
                    <a:pt x="1205" y="153"/>
                  </a:cubicBezTo>
                  <a:cubicBezTo>
                    <a:pt x="1242" y="140"/>
                    <a:pt x="1246" y="139"/>
                    <a:pt x="1259" y="133"/>
                  </a:cubicBezTo>
                  <a:moveTo>
                    <a:pt x="1257" y="83"/>
                  </a:moveTo>
                  <a:cubicBezTo>
                    <a:pt x="1238" y="125"/>
                    <a:pt x="1226" y="138"/>
                    <a:pt x="1198" y="148"/>
                  </a:cubicBezTo>
                  <a:cubicBezTo>
                    <a:pt x="1198" y="148"/>
                    <a:pt x="1105" y="176"/>
                    <a:pt x="1082" y="185"/>
                  </a:cubicBezTo>
                  <a:cubicBezTo>
                    <a:pt x="1054" y="196"/>
                    <a:pt x="1033" y="207"/>
                    <a:pt x="1019" y="215"/>
                  </a:cubicBezTo>
                  <a:cubicBezTo>
                    <a:pt x="970" y="185"/>
                    <a:pt x="880" y="207"/>
                    <a:pt x="858" y="216"/>
                  </a:cubicBezTo>
                  <a:cubicBezTo>
                    <a:pt x="822" y="229"/>
                    <a:pt x="786" y="251"/>
                    <a:pt x="756" y="272"/>
                  </a:cubicBezTo>
                  <a:cubicBezTo>
                    <a:pt x="752" y="268"/>
                    <a:pt x="746" y="260"/>
                    <a:pt x="741" y="260"/>
                  </a:cubicBezTo>
                  <a:cubicBezTo>
                    <a:pt x="741" y="260"/>
                    <a:pt x="756" y="269"/>
                    <a:pt x="753" y="286"/>
                  </a:cubicBezTo>
                  <a:cubicBezTo>
                    <a:pt x="757" y="284"/>
                    <a:pt x="772" y="273"/>
                    <a:pt x="782" y="282"/>
                  </a:cubicBezTo>
                  <a:cubicBezTo>
                    <a:pt x="793" y="291"/>
                    <a:pt x="782" y="302"/>
                    <a:pt x="779" y="311"/>
                  </a:cubicBezTo>
                  <a:cubicBezTo>
                    <a:pt x="790" y="302"/>
                    <a:pt x="802" y="295"/>
                    <a:pt x="814" y="303"/>
                  </a:cubicBezTo>
                  <a:cubicBezTo>
                    <a:pt x="827" y="312"/>
                    <a:pt x="812" y="328"/>
                    <a:pt x="808" y="336"/>
                  </a:cubicBezTo>
                  <a:cubicBezTo>
                    <a:pt x="817" y="334"/>
                    <a:pt x="828" y="326"/>
                    <a:pt x="835" y="337"/>
                  </a:cubicBezTo>
                  <a:cubicBezTo>
                    <a:pt x="842" y="347"/>
                    <a:pt x="831" y="352"/>
                    <a:pt x="821" y="358"/>
                  </a:cubicBezTo>
                  <a:cubicBezTo>
                    <a:pt x="831" y="357"/>
                    <a:pt x="832" y="365"/>
                    <a:pt x="859" y="367"/>
                  </a:cubicBezTo>
                  <a:cubicBezTo>
                    <a:pt x="846" y="368"/>
                    <a:pt x="833" y="369"/>
                    <a:pt x="824" y="370"/>
                  </a:cubicBezTo>
                  <a:cubicBezTo>
                    <a:pt x="818" y="369"/>
                    <a:pt x="811" y="365"/>
                    <a:pt x="799" y="362"/>
                  </a:cubicBezTo>
                  <a:cubicBezTo>
                    <a:pt x="767" y="353"/>
                    <a:pt x="748" y="343"/>
                    <a:pt x="735" y="339"/>
                  </a:cubicBezTo>
                  <a:cubicBezTo>
                    <a:pt x="723" y="335"/>
                    <a:pt x="708" y="333"/>
                    <a:pt x="698" y="336"/>
                  </a:cubicBezTo>
                  <a:cubicBezTo>
                    <a:pt x="693" y="336"/>
                    <a:pt x="693" y="338"/>
                    <a:pt x="689" y="339"/>
                  </a:cubicBezTo>
                  <a:cubicBezTo>
                    <a:pt x="731" y="324"/>
                    <a:pt x="718" y="273"/>
                    <a:pt x="738" y="242"/>
                  </a:cubicBezTo>
                  <a:cubicBezTo>
                    <a:pt x="759" y="204"/>
                    <a:pt x="801" y="195"/>
                    <a:pt x="839" y="188"/>
                  </a:cubicBezTo>
                  <a:cubicBezTo>
                    <a:pt x="889" y="181"/>
                    <a:pt x="966" y="174"/>
                    <a:pt x="989" y="169"/>
                  </a:cubicBezTo>
                  <a:cubicBezTo>
                    <a:pt x="1030" y="161"/>
                    <a:pt x="1081" y="144"/>
                    <a:pt x="1092" y="139"/>
                  </a:cubicBezTo>
                  <a:cubicBezTo>
                    <a:pt x="1104" y="133"/>
                    <a:pt x="1160" y="113"/>
                    <a:pt x="1181" y="106"/>
                  </a:cubicBezTo>
                  <a:cubicBezTo>
                    <a:pt x="1203" y="98"/>
                    <a:pt x="1231" y="88"/>
                    <a:pt x="1257" y="83"/>
                  </a:cubicBezTo>
                  <a:moveTo>
                    <a:pt x="1206" y="285"/>
                  </a:moveTo>
                  <a:cubicBezTo>
                    <a:pt x="1164" y="319"/>
                    <a:pt x="1151" y="370"/>
                    <a:pt x="1148" y="385"/>
                  </a:cubicBezTo>
                  <a:cubicBezTo>
                    <a:pt x="1141" y="430"/>
                    <a:pt x="1140" y="481"/>
                    <a:pt x="1148" y="525"/>
                  </a:cubicBezTo>
                  <a:cubicBezTo>
                    <a:pt x="1170" y="665"/>
                    <a:pt x="1170" y="665"/>
                    <a:pt x="1170" y="665"/>
                  </a:cubicBezTo>
                  <a:cubicBezTo>
                    <a:pt x="1177" y="726"/>
                    <a:pt x="1177" y="726"/>
                    <a:pt x="1177" y="726"/>
                  </a:cubicBezTo>
                  <a:cubicBezTo>
                    <a:pt x="1180" y="797"/>
                    <a:pt x="1180" y="797"/>
                    <a:pt x="1180" y="797"/>
                  </a:cubicBezTo>
                  <a:cubicBezTo>
                    <a:pt x="1184" y="962"/>
                    <a:pt x="1105" y="1183"/>
                    <a:pt x="834" y="1272"/>
                  </a:cubicBezTo>
                  <a:cubicBezTo>
                    <a:pt x="768" y="1298"/>
                    <a:pt x="768" y="1298"/>
                    <a:pt x="768" y="1298"/>
                  </a:cubicBezTo>
                  <a:cubicBezTo>
                    <a:pt x="713" y="1322"/>
                    <a:pt x="659" y="1348"/>
                    <a:pt x="612" y="1391"/>
                  </a:cubicBezTo>
                  <a:cubicBezTo>
                    <a:pt x="546" y="1333"/>
                    <a:pt x="469" y="1301"/>
                    <a:pt x="391" y="1271"/>
                  </a:cubicBezTo>
                  <a:cubicBezTo>
                    <a:pt x="142" y="1192"/>
                    <a:pt x="55" y="982"/>
                    <a:pt x="50" y="837"/>
                  </a:cubicBezTo>
                  <a:cubicBezTo>
                    <a:pt x="48" y="789"/>
                    <a:pt x="50" y="737"/>
                    <a:pt x="56" y="688"/>
                  </a:cubicBezTo>
                  <a:cubicBezTo>
                    <a:pt x="66" y="614"/>
                    <a:pt x="66" y="614"/>
                    <a:pt x="66" y="614"/>
                  </a:cubicBezTo>
                  <a:cubicBezTo>
                    <a:pt x="83" y="515"/>
                    <a:pt x="83" y="515"/>
                    <a:pt x="83" y="515"/>
                  </a:cubicBezTo>
                  <a:cubicBezTo>
                    <a:pt x="91" y="458"/>
                    <a:pt x="91" y="395"/>
                    <a:pt x="73" y="344"/>
                  </a:cubicBezTo>
                  <a:cubicBezTo>
                    <a:pt x="63" y="320"/>
                    <a:pt x="46" y="299"/>
                    <a:pt x="26" y="281"/>
                  </a:cubicBezTo>
                  <a:cubicBezTo>
                    <a:pt x="49" y="250"/>
                    <a:pt x="75" y="216"/>
                    <a:pt x="98" y="185"/>
                  </a:cubicBezTo>
                  <a:cubicBezTo>
                    <a:pt x="99" y="186"/>
                    <a:pt x="99" y="187"/>
                    <a:pt x="100" y="188"/>
                  </a:cubicBezTo>
                  <a:cubicBezTo>
                    <a:pt x="100" y="188"/>
                    <a:pt x="100" y="189"/>
                    <a:pt x="100" y="189"/>
                  </a:cubicBezTo>
                  <a:cubicBezTo>
                    <a:pt x="104" y="200"/>
                    <a:pt x="108" y="209"/>
                    <a:pt x="112" y="214"/>
                  </a:cubicBezTo>
                  <a:cubicBezTo>
                    <a:pt x="114" y="218"/>
                    <a:pt x="116" y="221"/>
                    <a:pt x="118" y="224"/>
                  </a:cubicBezTo>
                  <a:cubicBezTo>
                    <a:pt x="78" y="277"/>
                    <a:pt x="78" y="277"/>
                    <a:pt x="78" y="277"/>
                  </a:cubicBezTo>
                  <a:cubicBezTo>
                    <a:pt x="127" y="332"/>
                    <a:pt x="129" y="410"/>
                    <a:pt x="127" y="483"/>
                  </a:cubicBezTo>
                  <a:cubicBezTo>
                    <a:pt x="121" y="528"/>
                    <a:pt x="121" y="528"/>
                    <a:pt x="121" y="528"/>
                  </a:cubicBezTo>
                  <a:cubicBezTo>
                    <a:pt x="100" y="658"/>
                    <a:pt x="100" y="658"/>
                    <a:pt x="100" y="658"/>
                  </a:cubicBezTo>
                  <a:cubicBezTo>
                    <a:pt x="91" y="731"/>
                    <a:pt x="91" y="731"/>
                    <a:pt x="91" y="731"/>
                  </a:cubicBezTo>
                  <a:cubicBezTo>
                    <a:pt x="89" y="799"/>
                    <a:pt x="89" y="799"/>
                    <a:pt x="89" y="799"/>
                  </a:cubicBezTo>
                  <a:cubicBezTo>
                    <a:pt x="80" y="965"/>
                    <a:pt x="207" y="1177"/>
                    <a:pt x="438" y="1246"/>
                  </a:cubicBezTo>
                  <a:cubicBezTo>
                    <a:pt x="499" y="1271"/>
                    <a:pt x="558" y="1299"/>
                    <a:pt x="612" y="1338"/>
                  </a:cubicBezTo>
                  <a:cubicBezTo>
                    <a:pt x="666" y="1299"/>
                    <a:pt x="725" y="1271"/>
                    <a:pt x="786" y="1248"/>
                  </a:cubicBezTo>
                  <a:cubicBezTo>
                    <a:pt x="1054" y="1172"/>
                    <a:pt x="1136" y="965"/>
                    <a:pt x="1139" y="828"/>
                  </a:cubicBezTo>
                  <a:cubicBezTo>
                    <a:pt x="1142" y="778"/>
                    <a:pt x="1137" y="728"/>
                    <a:pt x="1132" y="680"/>
                  </a:cubicBezTo>
                  <a:cubicBezTo>
                    <a:pt x="1122" y="611"/>
                    <a:pt x="1122" y="611"/>
                    <a:pt x="1122" y="611"/>
                  </a:cubicBezTo>
                  <a:cubicBezTo>
                    <a:pt x="1108" y="526"/>
                    <a:pt x="1108" y="526"/>
                    <a:pt x="1108" y="526"/>
                  </a:cubicBezTo>
                  <a:cubicBezTo>
                    <a:pt x="1100" y="479"/>
                    <a:pt x="1101" y="421"/>
                    <a:pt x="1110" y="375"/>
                  </a:cubicBezTo>
                  <a:cubicBezTo>
                    <a:pt x="1124" y="368"/>
                    <a:pt x="1140" y="354"/>
                    <a:pt x="1149" y="324"/>
                  </a:cubicBezTo>
                  <a:cubicBezTo>
                    <a:pt x="1150" y="320"/>
                    <a:pt x="1150" y="320"/>
                    <a:pt x="1150" y="320"/>
                  </a:cubicBezTo>
                  <a:cubicBezTo>
                    <a:pt x="1166" y="309"/>
                    <a:pt x="1185" y="292"/>
                    <a:pt x="1198" y="274"/>
                  </a:cubicBezTo>
                  <a:cubicBezTo>
                    <a:pt x="1200" y="275"/>
                    <a:pt x="1202" y="278"/>
                    <a:pt x="1206" y="285"/>
                  </a:cubicBezTo>
                  <a:moveTo>
                    <a:pt x="654" y="446"/>
                  </a:moveTo>
                  <a:cubicBezTo>
                    <a:pt x="649" y="455"/>
                    <a:pt x="644" y="461"/>
                    <a:pt x="626" y="462"/>
                  </a:cubicBezTo>
                  <a:cubicBezTo>
                    <a:pt x="603" y="463"/>
                    <a:pt x="597" y="450"/>
                    <a:pt x="597" y="450"/>
                  </a:cubicBezTo>
                  <a:cubicBezTo>
                    <a:pt x="599" y="457"/>
                    <a:pt x="604" y="472"/>
                    <a:pt x="626" y="471"/>
                  </a:cubicBezTo>
                  <a:cubicBezTo>
                    <a:pt x="654" y="469"/>
                    <a:pt x="654" y="446"/>
                    <a:pt x="654" y="446"/>
                  </a:cubicBezTo>
                  <a:moveTo>
                    <a:pt x="685" y="353"/>
                  </a:moveTo>
                  <a:cubicBezTo>
                    <a:pt x="657" y="380"/>
                    <a:pt x="690" y="446"/>
                    <a:pt x="671" y="473"/>
                  </a:cubicBezTo>
                  <a:cubicBezTo>
                    <a:pt x="669" y="476"/>
                    <a:pt x="667" y="480"/>
                    <a:pt x="665" y="483"/>
                  </a:cubicBezTo>
                  <a:cubicBezTo>
                    <a:pt x="651" y="478"/>
                    <a:pt x="642" y="477"/>
                    <a:pt x="629" y="477"/>
                  </a:cubicBezTo>
                  <a:cubicBezTo>
                    <a:pt x="621" y="477"/>
                    <a:pt x="613" y="479"/>
                    <a:pt x="607" y="480"/>
                  </a:cubicBezTo>
                  <a:cubicBezTo>
                    <a:pt x="592" y="481"/>
                    <a:pt x="581" y="479"/>
                    <a:pt x="567" y="482"/>
                  </a:cubicBezTo>
                  <a:cubicBezTo>
                    <a:pt x="568" y="479"/>
                    <a:pt x="570" y="477"/>
                    <a:pt x="573" y="473"/>
                  </a:cubicBezTo>
                  <a:cubicBezTo>
                    <a:pt x="560" y="473"/>
                    <a:pt x="550" y="471"/>
                    <a:pt x="543" y="461"/>
                  </a:cubicBezTo>
                  <a:cubicBezTo>
                    <a:pt x="539" y="455"/>
                    <a:pt x="538" y="447"/>
                    <a:pt x="540" y="441"/>
                  </a:cubicBezTo>
                  <a:cubicBezTo>
                    <a:pt x="544" y="431"/>
                    <a:pt x="554" y="422"/>
                    <a:pt x="558" y="413"/>
                  </a:cubicBezTo>
                  <a:cubicBezTo>
                    <a:pt x="558" y="413"/>
                    <a:pt x="566" y="401"/>
                    <a:pt x="568" y="387"/>
                  </a:cubicBezTo>
                  <a:cubicBezTo>
                    <a:pt x="570" y="392"/>
                    <a:pt x="572" y="399"/>
                    <a:pt x="584" y="402"/>
                  </a:cubicBezTo>
                  <a:cubicBezTo>
                    <a:pt x="596" y="405"/>
                    <a:pt x="608" y="401"/>
                    <a:pt x="629" y="390"/>
                  </a:cubicBezTo>
                  <a:cubicBezTo>
                    <a:pt x="620" y="405"/>
                    <a:pt x="606" y="414"/>
                    <a:pt x="581" y="418"/>
                  </a:cubicBezTo>
                  <a:cubicBezTo>
                    <a:pt x="590" y="420"/>
                    <a:pt x="606" y="417"/>
                    <a:pt x="623" y="408"/>
                  </a:cubicBezTo>
                  <a:cubicBezTo>
                    <a:pt x="643" y="397"/>
                    <a:pt x="669" y="362"/>
                    <a:pt x="669" y="362"/>
                  </a:cubicBezTo>
                  <a:cubicBezTo>
                    <a:pt x="675" y="357"/>
                    <a:pt x="687" y="352"/>
                    <a:pt x="685" y="353"/>
                  </a:cubicBezTo>
                  <a:moveTo>
                    <a:pt x="802" y="969"/>
                  </a:moveTo>
                  <a:cubicBezTo>
                    <a:pt x="737" y="900"/>
                    <a:pt x="673" y="796"/>
                    <a:pt x="665" y="792"/>
                  </a:cubicBezTo>
                  <a:cubicBezTo>
                    <a:pt x="665" y="792"/>
                    <a:pt x="744" y="913"/>
                    <a:pt x="759" y="934"/>
                  </a:cubicBezTo>
                  <a:cubicBezTo>
                    <a:pt x="773" y="954"/>
                    <a:pt x="793" y="974"/>
                    <a:pt x="802" y="990"/>
                  </a:cubicBezTo>
                  <a:cubicBezTo>
                    <a:pt x="805" y="985"/>
                    <a:pt x="810" y="977"/>
                    <a:pt x="802" y="969"/>
                  </a:cubicBezTo>
                  <a:moveTo>
                    <a:pt x="1035" y="1005"/>
                  </a:moveTo>
                  <a:cubicBezTo>
                    <a:pt x="1021" y="1003"/>
                    <a:pt x="1008" y="1004"/>
                    <a:pt x="1003" y="1018"/>
                  </a:cubicBezTo>
                  <a:cubicBezTo>
                    <a:pt x="995" y="1035"/>
                    <a:pt x="991" y="1048"/>
                    <a:pt x="985" y="1057"/>
                  </a:cubicBezTo>
                  <a:cubicBezTo>
                    <a:pt x="978" y="1069"/>
                    <a:pt x="967" y="1080"/>
                    <a:pt x="948" y="1085"/>
                  </a:cubicBezTo>
                  <a:cubicBezTo>
                    <a:pt x="929" y="1090"/>
                    <a:pt x="902" y="1091"/>
                    <a:pt x="899" y="1080"/>
                  </a:cubicBezTo>
                  <a:cubicBezTo>
                    <a:pt x="903" y="1057"/>
                    <a:pt x="935" y="1053"/>
                    <a:pt x="949" y="1046"/>
                  </a:cubicBezTo>
                  <a:cubicBezTo>
                    <a:pt x="974" y="1034"/>
                    <a:pt x="976" y="1012"/>
                    <a:pt x="977" y="989"/>
                  </a:cubicBezTo>
                  <a:cubicBezTo>
                    <a:pt x="942" y="966"/>
                    <a:pt x="870" y="909"/>
                    <a:pt x="870" y="909"/>
                  </a:cubicBezTo>
                  <a:cubicBezTo>
                    <a:pt x="870" y="909"/>
                    <a:pt x="932" y="971"/>
                    <a:pt x="966" y="994"/>
                  </a:cubicBezTo>
                  <a:cubicBezTo>
                    <a:pt x="966" y="1013"/>
                    <a:pt x="961" y="1024"/>
                    <a:pt x="945" y="1033"/>
                  </a:cubicBezTo>
                  <a:cubicBezTo>
                    <a:pt x="935" y="1038"/>
                    <a:pt x="924" y="1042"/>
                    <a:pt x="909" y="1049"/>
                  </a:cubicBezTo>
                  <a:cubicBezTo>
                    <a:pt x="885" y="1063"/>
                    <a:pt x="892" y="1083"/>
                    <a:pt x="859" y="1096"/>
                  </a:cubicBezTo>
                  <a:cubicBezTo>
                    <a:pt x="845" y="1101"/>
                    <a:pt x="812" y="1105"/>
                    <a:pt x="821" y="1087"/>
                  </a:cubicBezTo>
                  <a:cubicBezTo>
                    <a:pt x="833" y="1069"/>
                    <a:pt x="820" y="1069"/>
                    <a:pt x="820" y="1069"/>
                  </a:cubicBezTo>
                  <a:cubicBezTo>
                    <a:pt x="812" y="1071"/>
                    <a:pt x="792" y="1076"/>
                    <a:pt x="782" y="1077"/>
                  </a:cubicBezTo>
                  <a:cubicBezTo>
                    <a:pt x="775" y="1077"/>
                    <a:pt x="769" y="1072"/>
                    <a:pt x="774" y="1067"/>
                  </a:cubicBezTo>
                  <a:cubicBezTo>
                    <a:pt x="776" y="1065"/>
                    <a:pt x="780" y="1064"/>
                    <a:pt x="783" y="1061"/>
                  </a:cubicBezTo>
                  <a:cubicBezTo>
                    <a:pt x="788" y="1057"/>
                    <a:pt x="791" y="1055"/>
                    <a:pt x="793" y="1051"/>
                  </a:cubicBezTo>
                  <a:cubicBezTo>
                    <a:pt x="797" y="1045"/>
                    <a:pt x="799" y="1036"/>
                    <a:pt x="796" y="1034"/>
                  </a:cubicBezTo>
                  <a:cubicBezTo>
                    <a:pt x="791" y="1032"/>
                    <a:pt x="784" y="1033"/>
                    <a:pt x="781" y="1037"/>
                  </a:cubicBezTo>
                  <a:cubicBezTo>
                    <a:pt x="767" y="1052"/>
                    <a:pt x="766" y="1078"/>
                    <a:pt x="727" y="1070"/>
                  </a:cubicBezTo>
                  <a:cubicBezTo>
                    <a:pt x="727" y="1070"/>
                    <a:pt x="681" y="1060"/>
                    <a:pt x="718" y="1007"/>
                  </a:cubicBezTo>
                  <a:cubicBezTo>
                    <a:pt x="729" y="994"/>
                    <a:pt x="700" y="977"/>
                    <a:pt x="683" y="956"/>
                  </a:cubicBezTo>
                  <a:cubicBezTo>
                    <a:pt x="650" y="916"/>
                    <a:pt x="557" y="766"/>
                    <a:pt x="557" y="766"/>
                  </a:cubicBezTo>
                  <a:cubicBezTo>
                    <a:pt x="547" y="752"/>
                    <a:pt x="537" y="735"/>
                    <a:pt x="528" y="722"/>
                  </a:cubicBezTo>
                  <a:cubicBezTo>
                    <a:pt x="520" y="708"/>
                    <a:pt x="517" y="679"/>
                    <a:pt x="537" y="682"/>
                  </a:cubicBezTo>
                  <a:cubicBezTo>
                    <a:pt x="547" y="684"/>
                    <a:pt x="550" y="688"/>
                    <a:pt x="561" y="683"/>
                  </a:cubicBezTo>
                  <a:cubicBezTo>
                    <a:pt x="568" y="680"/>
                    <a:pt x="568" y="692"/>
                    <a:pt x="561" y="698"/>
                  </a:cubicBezTo>
                  <a:cubicBezTo>
                    <a:pt x="556" y="702"/>
                    <a:pt x="556" y="711"/>
                    <a:pt x="562" y="716"/>
                  </a:cubicBezTo>
                  <a:cubicBezTo>
                    <a:pt x="570" y="720"/>
                    <a:pt x="572" y="711"/>
                    <a:pt x="581" y="714"/>
                  </a:cubicBezTo>
                  <a:cubicBezTo>
                    <a:pt x="590" y="716"/>
                    <a:pt x="597" y="738"/>
                    <a:pt x="613" y="743"/>
                  </a:cubicBezTo>
                  <a:cubicBezTo>
                    <a:pt x="617" y="744"/>
                    <a:pt x="620" y="744"/>
                    <a:pt x="621" y="741"/>
                  </a:cubicBezTo>
                  <a:cubicBezTo>
                    <a:pt x="623" y="734"/>
                    <a:pt x="616" y="725"/>
                    <a:pt x="618" y="717"/>
                  </a:cubicBezTo>
                  <a:cubicBezTo>
                    <a:pt x="620" y="722"/>
                    <a:pt x="627" y="727"/>
                    <a:pt x="637" y="732"/>
                  </a:cubicBezTo>
                  <a:cubicBezTo>
                    <a:pt x="648" y="739"/>
                    <a:pt x="654" y="740"/>
                    <a:pt x="651" y="731"/>
                  </a:cubicBezTo>
                  <a:cubicBezTo>
                    <a:pt x="648" y="720"/>
                    <a:pt x="646" y="713"/>
                    <a:pt x="646" y="713"/>
                  </a:cubicBezTo>
                  <a:cubicBezTo>
                    <a:pt x="645" y="705"/>
                    <a:pt x="652" y="699"/>
                    <a:pt x="658" y="699"/>
                  </a:cubicBezTo>
                  <a:cubicBezTo>
                    <a:pt x="661" y="699"/>
                    <a:pt x="664" y="701"/>
                    <a:pt x="666" y="705"/>
                  </a:cubicBezTo>
                  <a:cubicBezTo>
                    <a:pt x="674" y="718"/>
                    <a:pt x="670" y="725"/>
                    <a:pt x="686" y="730"/>
                  </a:cubicBezTo>
                  <a:cubicBezTo>
                    <a:pt x="711" y="782"/>
                    <a:pt x="773" y="847"/>
                    <a:pt x="798" y="868"/>
                  </a:cubicBezTo>
                  <a:cubicBezTo>
                    <a:pt x="803" y="872"/>
                    <a:pt x="812" y="877"/>
                    <a:pt x="820" y="880"/>
                  </a:cubicBezTo>
                  <a:cubicBezTo>
                    <a:pt x="814" y="875"/>
                    <a:pt x="805" y="867"/>
                    <a:pt x="801" y="863"/>
                  </a:cubicBezTo>
                  <a:cubicBezTo>
                    <a:pt x="736" y="800"/>
                    <a:pt x="695" y="742"/>
                    <a:pt x="696" y="730"/>
                  </a:cubicBezTo>
                  <a:cubicBezTo>
                    <a:pt x="714" y="722"/>
                    <a:pt x="717" y="704"/>
                    <a:pt x="723" y="707"/>
                  </a:cubicBezTo>
                  <a:cubicBezTo>
                    <a:pt x="725" y="708"/>
                    <a:pt x="717" y="723"/>
                    <a:pt x="718" y="731"/>
                  </a:cubicBezTo>
                  <a:cubicBezTo>
                    <a:pt x="719" y="735"/>
                    <a:pt x="724" y="741"/>
                    <a:pt x="735" y="741"/>
                  </a:cubicBezTo>
                  <a:cubicBezTo>
                    <a:pt x="714" y="762"/>
                    <a:pt x="768" y="780"/>
                    <a:pt x="808" y="779"/>
                  </a:cubicBezTo>
                  <a:cubicBezTo>
                    <a:pt x="823" y="788"/>
                    <a:pt x="848" y="803"/>
                    <a:pt x="878" y="810"/>
                  </a:cubicBezTo>
                  <a:cubicBezTo>
                    <a:pt x="878" y="810"/>
                    <a:pt x="881" y="824"/>
                    <a:pt x="890" y="825"/>
                  </a:cubicBezTo>
                  <a:cubicBezTo>
                    <a:pt x="890" y="825"/>
                    <a:pt x="912" y="859"/>
                    <a:pt x="943" y="892"/>
                  </a:cubicBezTo>
                  <a:cubicBezTo>
                    <a:pt x="973" y="924"/>
                    <a:pt x="1007" y="977"/>
                    <a:pt x="1035" y="1005"/>
                  </a:cubicBezTo>
                  <a:moveTo>
                    <a:pt x="679" y="342"/>
                  </a:moveTo>
                  <a:cubicBezTo>
                    <a:pt x="661" y="355"/>
                    <a:pt x="657" y="367"/>
                    <a:pt x="627" y="382"/>
                  </a:cubicBezTo>
                  <a:cubicBezTo>
                    <a:pt x="610" y="391"/>
                    <a:pt x="593" y="398"/>
                    <a:pt x="582" y="393"/>
                  </a:cubicBezTo>
                  <a:cubicBezTo>
                    <a:pt x="571" y="387"/>
                    <a:pt x="575" y="367"/>
                    <a:pt x="575" y="364"/>
                  </a:cubicBezTo>
                  <a:cubicBezTo>
                    <a:pt x="575" y="362"/>
                    <a:pt x="575" y="359"/>
                    <a:pt x="575" y="357"/>
                  </a:cubicBezTo>
                  <a:cubicBezTo>
                    <a:pt x="583" y="353"/>
                    <a:pt x="595" y="355"/>
                    <a:pt x="598" y="345"/>
                  </a:cubicBezTo>
                  <a:cubicBezTo>
                    <a:pt x="601" y="337"/>
                    <a:pt x="600" y="327"/>
                    <a:pt x="602" y="318"/>
                  </a:cubicBezTo>
                  <a:cubicBezTo>
                    <a:pt x="606" y="311"/>
                    <a:pt x="617" y="307"/>
                    <a:pt x="619" y="299"/>
                  </a:cubicBezTo>
                  <a:cubicBezTo>
                    <a:pt x="605" y="308"/>
                    <a:pt x="594" y="321"/>
                    <a:pt x="576" y="320"/>
                  </a:cubicBezTo>
                  <a:cubicBezTo>
                    <a:pt x="571" y="319"/>
                    <a:pt x="575" y="312"/>
                    <a:pt x="572" y="309"/>
                  </a:cubicBezTo>
                  <a:cubicBezTo>
                    <a:pt x="568" y="308"/>
                    <a:pt x="568" y="305"/>
                    <a:pt x="568" y="302"/>
                  </a:cubicBezTo>
                  <a:cubicBezTo>
                    <a:pt x="569" y="303"/>
                    <a:pt x="570" y="303"/>
                    <a:pt x="571" y="303"/>
                  </a:cubicBezTo>
                  <a:cubicBezTo>
                    <a:pt x="571" y="303"/>
                    <a:pt x="572" y="302"/>
                    <a:pt x="572" y="301"/>
                  </a:cubicBezTo>
                  <a:cubicBezTo>
                    <a:pt x="572" y="300"/>
                    <a:pt x="571" y="300"/>
                    <a:pt x="571" y="300"/>
                  </a:cubicBezTo>
                  <a:cubicBezTo>
                    <a:pt x="570" y="300"/>
                    <a:pt x="568" y="300"/>
                    <a:pt x="566" y="299"/>
                  </a:cubicBezTo>
                  <a:cubicBezTo>
                    <a:pt x="566" y="299"/>
                    <a:pt x="566" y="299"/>
                    <a:pt x="566" y="299"/>
                  </a:cubicBezTo>
                  <a:cubicBezTo>
                    <a:pt x="565" y="296"/>
                    <a:pt x="567" y="292"/>
                    <a:pt x="565" y="290"/>
                  </a:cubicBezTo>
                  <a:cubicBezTo>
                    <a:pt x="556" y="288"/>
                    <a:pt x="556" y="288"/>
                    <a:pt x="556" y="288"/>
                  </a:cubicBezTo>
                  <a:cubicBezTo>
                    <a:pt x="557" y="279"/>
                    <a:pt x="563" y="272"/>
                    <a:pt x="563" y="262"/>
                  </a:cubicBezTo>
                  <a:cubicBezTo>
                    <a:pt x="565" y="264"/>
                    <a:pt x="570" y="263"/>
                    <a:pt x="568" y="267"/>
                  </a:cubicBezTo>
                  <a:cubicBezTo>
                    <a:pt x="566" y="268"/>
                    <a:pt x="567" y="271"/>
                    <a:pt x="567" y="272"/>
                  </a:cubicBezTo>
                  <a:cubicBezTo>
                    <a:pt x="567" y="268"/>
                    <a:pt x="582" y="262"/>
                    <a:pt x="574" y="260"/>
                  </a:cubicBezTo>
                  <a:cubicBezTo>
                    <a:pt x="570" y="259"/>
                    <a:pt x="560" y="261"/>
                    <a:pt x="560" y="256"/>
                  </a:cubicBezTo>
                  <a:cubicBezTo>
                    <a:pt x="560" y="248"/>
                    <a:pt x="563" y="241"/>
                    <a:pt x="567" y="235"/>
                  </a:cubicBezTo>
                  <a:cubicBezTo>
                    <a:pt x="576" y="242"/>
                    <a:pt x="588" y="249"/>
                    <a:pt x="591" y="261"/>
                  </a:cubicBezTo>
                  <a:cubicBezTo>
                    <a:pt x="594" y="264"/>
                    <a:pt x="598" y="269"/>
                    <a:pt x="602" y="269"/>
                  </a:cubicBezTo>
                  <a:cubicBezTo>
                    <a:pt x="612" y="265"/>
                    <a:pt x="617" y="275"/>
                    <a:pt x="627" y="274"/>
                  </a:cubicBezTo>
                  <a:cubicBezTo>
                    <a:pt x="627" y="272"/>
                    <a:pt x="628" y="270"/>
                    <a:pt x="630" y="269"/>
                  </a:cubicBezTo>
                  <a:cubicBezTo>
                    <a:pt x="632" y="268"/>
                    <a:pt x="635" y="269"/>
                    <a:pt x="636" y="271"/>
                  </a:cubicBezTo>
                  <a:cubicBezTo>
                    <a:pt x="637" y="276"/>
                    <a:pt x="634" y="279"/>
                    <a:pt x="632" y="282"/>
                  </a:cubicBezTo>
                  <a:cubicBezTo>
                    <a:pt x="629" y="284"/>
                    <a:pt x="624" y="285"/>
                    <a:pt x="620" y="286"/>
                  </a:cubicBezTo>
                  <a:cubicBezTo>
                    <a:pt x="628" y="291"/>
                    <a:pt x="634" y="283"/>
                    <a:pt x="642" y="281"/>
                  </a:cubicBezTo>
                  <a:cubicBezTo>
                    <a:pt x="645" y="280"/>
                    <a:pt x="649" y="282"/>
                    <a:pt x="651" y="285"/>
                  </a:cubicBezTo>
                  <a:cubicBezTo>
                    <a:pt x="654" y="303"/>
                    <a:pt x="646" y="330"/>
                    <a:pt x="669" y="339"/>
                  </a:cubicBezTo>
                  <a:cubicBezTo>
                    <a:pt x="672" y="340"/>
                    <a:pt x="676" y="341"/>
                    <a:pt x="679" y="342"/>
                  </a:cubicBezTo>
                  <a:moveTo>
                    <a:pt x="546" y="767"/>
                  </a:moveTo>
                  <a:cubicBezTo>
                    <a:pt x="564" y="796"/>
                    <a:pt x="565" y="797"/>
                    <a:pt x="575" y="814"/>
                  </a:cubicBezTo>
                  <a:cubicBezTo>
                    <a:pt x="585" y="830"/>
                    <a:pt x="625" y="892"/>
                    <a:pt x="632" y="904"/>
                  </a:cubicBezTo>
                  <a:cubicBezTo>
                    <a:pt x="640" y="917"/>
                    <a:pt x="681" y="987"/>
                    <a:pt x="708" y="1000"/>
                  </a:cubicBezTo>
                  <a:cubicBezTo>
                    <a:pt x="687" y="1023"/>
                    <a:pt x="697" y="1050"/>
                    <a:pt x="663" y="1056"/>
                  </a:cubicBezTo>
                  <a:cubicBezTo>
                    <a:pt x="644" y="1059"/>
                    <a:pt x="589" y="1076"/>
                    <a:pt x="570" y="1044"/>
                  </a:cubicBezTo>
                  <a:cubicBezTo>
                    <a:pt x="551" y="1012"/>
                    <a:pt x="543" y="962"/>
                    <a:pt x="548" y="922"/>
                  </a:cubicBezTo>
                  <a:cubicBezTo>
                    <a:pt x="572" y="959"/>
                    <a:pt x="590" y="975"/>
                    <a:pt x="603" y="983"/>
                  </a:cubicBezTo>
                  <a:cubicBezTo>
                    <a:pt x="559" y="934"/>
                    <a:pt x="564" y="924"/>
                    <a:pt x="543" y="898"/>
                  </a:cubicBezTo>
                  <a:cubicBezTo>
                    <a:pt x="535" y="887"/>
                    <a:pt x="533" y="870"/>
                    <a:pt x="532" y="857"/>
                  </a:cubicBezTo>
                  <a:cubicBezTo>
                    <a:pt x="530" y="834"/>
                    <a:pt x="531" y="812"/>
                    <a:pt x="530" y="790"/>
                  </a:cubicBezTo>
                  <a:cubicBezTo>
                    <a:pt x="529" y="778"/>
                    <a:pt x="530" y="765"/>
                    <a:pt x="526" y="753"/>
                  </a:cubicBezTo>
                  <a:cubicBezTo>
                    <a:pt x="524" y="749"/>
                    <a:pt x="521" y="736"/>
                    <a:pt x="520" y="731"/>
                  </a:cubicBezTo>
                  <a:cubicBezTo>
                    <a:pt x="519" y="726"/>
                    <a:pt x="519" y="720"/>
                    <a:pt x="519" y="720"/>
                  </a:cubicBezTo>
                  <a:cubicBezTo>
                    <a:pt x="519" y="720"/>
                    <a:pt x="528" y="739"/>
                    <a:pt x="546" y="767"/>
                  </a:cubicBezTo>
                  <a:moveTo>
                    <a:pt x="538" y="425"/>
                  </a:moveTo>
                  <a:cubicBezTo>
                    <a:pt x="534" y="429"/>
                    <a:pt x="532" y="432"/>
                    <a:pt x="529" y="437"/>
                  </a:cubicBezTo>
                  <a:cubicBezTo>
                    <a:pt x="525" y="449"/>
                    <a:pt x="529" y="467"/>
                    <a:pt x="542" y="476"/>
                  </a:cubicBezTo>
                  <a:cubicBezTo>
                    <a:pt x="550" y="482"/>
                    <a:pt x="553" y="483"/>
                    <a:pt x="560" y="485"/>
                  </a:cubicBezTo>
                  <a:cubicBezTo>
                    <a:pt x="543" y="490"/>
                    <a:pt x="525" y="513"/>
                    <a:pt x="525" y="526"/>
                  </a:cubicBezTo>
                  <a:cubicBezTo>
                    <a:pt x="519" y="520"/>
                    <a:pt x="517" y="508"/>
                    <a:pt x="519" y="498"/>
                  </a:cubicBezTo>
                  <a:cubicBezTo>
                    <a:pt x="514" y="504"/>
                    <a:pt x="504" y="508"/>
                    <a:pt x="498" y="509"/>
                  </a:cubicBezTo>
                  <a:cubicBezTo>
                    <a:pt x="496" y="504"/>
                    <a:pt x="497" y="490"/>
                    <a:pt x="503" y="483"/>
                  </a:cubicBezTo>
                  <a:cubicBezTo>
                    <a:pt x="501" y="479"/>
                    <a:pt x="487" y="481"/>
                    <a:pt x="480" y="486"/>
                  </a:cubicBezTo>
                  <a:cubicBezTo>
                    <a:pt x="479" y="477"/>
                    <a:pt x="482" y="471"/>
                    <a:pt x="490" y="465"/>
                  </a:cubicBezTo>
                  <a:cubicBezTo>
                    <a:pt x="488" y="460"/>
                    <a:pt x="483" y="464"/>
                    <a:pt x="471" y="465"/>
                  </a:cubicBezTo>
                  <a:cubicBezTo>
                    <a:pt x="479" y="462"/>
                    <a:pt x="490" y="456"/>
                    <a:pt x="502" y="448"/>
                  </a:cubicBezTo>
                  <a:cubicBezTo>
                    <a:pt x="523" y="435"/>
                    <a:pt x="538" y="425"/>
                    <a:pt x="538" y="425"/>
                  </a:cubicBezTo>
                  <a:moveTo>
                    <a:pt x="816" y="430"/>
                  </a:moveTo>
                  <a:cubicBezTo>
                    <a:pt x="831" y="432"/>
                    <a:pt x="852" y="428"/>
                    <a:pt x="859" y="426"/>
                  </a:cubicBezTo>
                  <a:cubicBezTo>
                    <a:pt x="863" y="432"/>
                    <a:pt x="856" y="442"/>
                    <a:pt x="850" y="440"/>
                  </a:cubicBezTo>
                  <a:cubicBezTo>
                    <a:pt x="852" y="449"/>
                    <a:pt x="860" y="460"/>
                    <a:pt x="859" y="470"/>
                  </a:cubicBezTo>
                  <a:cubicBezTo>
                    <a:pt x="851" y="467"/>
                    <a:pt x="829" y="458"/>
                    <a:pt x="829" y="458"/>
                  </a:cubicBezTo>
                  <a:cubicBezTo>
                    <a:pt x="835" y="467"/>
                    <a:pt x="842" y="483"/>
                    <a:pt x="840" y="494"/>
                  </a:cubicBezTo>
                  <a:cubicBezTo>
                    <a:pt x="831" y="488"/>
                    <a:pt x="812" y="487"/>
                    <a:pt x="804" y="481"/>
                  </a:cubicBezTo>
                  <a:cubicBezTo>
                    <a:pt x="808" y="495"/>
                    <a:pt x="817" y="515"/>
                    <a:pt x="805" y="528"/>
                  </a:cubicBezTo>
                  <a:cubicBezTo>
                    <a:pt x="794" y="520"/>
                    <a:pt x="788" y="507"/>
                    <a:pt x="779" y="498"/>
                  </a:cubicBezTo>
                  <a:cubicBezTo>
                    <a:pt x="781" y="511"/>
                    <a:pt x="784" y="531"/>
                    <a:pt x="775" y="543"/>
                  </a:cubicBezTo>
                  <a:cubicBezTo>
                    <a:pt x="769" y="536"/>
                    <a:pt x="745" y="526"/>
                    <a:pt x="745" y="518"/>
                  </a:cubicBezTo>
                  <a:cubicBezTo>
                    <a:pt x="743" y="517"/>
                    <a:pt x="736" y="544"/>
                    <a:pt x="728" y="549"/>
                  </a:cubicBezTo>
                  <a:cubicBezTo>
                    <a:pt x="720" y="538"/>
                    <a:pt x="713" y="521"/>
                    <a:pt x="702" y="511"/>
                  </a:cubicBezTo>
                  <a:cubicBezTo>
                    <a:pt x="705" y="508"/>
                    <a:pt x="709" y="510"/>
                    <a:pt x="707" y="504"/>
                  </a:cubicBezTo>
                  <a:cubicBezTo>
                    <a:pt x="704" y="496"/>
                    <a:pt x="692" y="491"/>
                    <a:pt x="679" y="486"/>
                  </a:cubicBezTo>
                  <a:cubicBezTo>
                    <a:pt x="681" y="482"/>
                    <a:pt x="683" y="480"/>
                    <a:pt x="687" y="474"/>
                  </a:cubicBezTo>
                  <a:cubicBezTo>
                    <a:pt x="697" y="459"/>
                    <a:pt x="704" y="445"/>
                    <a:pt x="706" y="438"/>
                  </a:cubicBezTo>
                  <a:cubicBezTo>
                    <a:pt x="710" y="426"/>
                    <a:pt x="712" y="423"/>
                    <a:pt x="713" y="414"/>
                  </a:cubicBezTo>
                  <a:cubicBezTo>
                    <a:pt x="726" y="416"/>
                    <a:pt x="735" y="418"/>
                    <a:pt x="752" y="420"/>
                  </a:cubicBezTo>
                  <a:cubicBezTo>
                    <a:pt x="768" y="422"/>
                    <a:pt x="793" y="427"/>
                    <a:pt x="816" y="430"/>
                  </a:cubicBezTo>
                  <a:moveTo>
                    <a:pt x="1084" y="383"/>
                  </a:moveTo>
                  <a:cubicBezTo>
                    <a:pt x="1085" y="388"/>
                    <a:pt x="1074" y="400"/>
                    <a:pt x="1061" y="403"/>
                  </a:cubicBezTo>
                  <a:cubicBezTo>
                    <a:pt x="1045" y="407"/>
                    <a:pt x="1032" y="404"/>
                    <a:pt x="1021" y="398"/>
                  </a:cubicBezTo>
                  <a:cubicBezTo>
                    <a:pt x="1022" y="409"/>
                    <a:pt x="1041" y="414"/>
                    <a:pt x="1055" y="411"/>
                  </a:cubicBezTo>
                  <a:cubicBezTo>
                    <a:pt x="1047" y="422"/>
                    <a:pt x="1023" y="429"/>
                    <a:pt x="1006" y="428"/>
                  </a:cubicBezTo>
                  <a:cubicBezTo>
                    <a:pt x="987" y="428"/>
                    <a:pt x="975" y="422"/>
                    <a:pt x="958" y="412"/>
                  </a:cubicBezTo>
                  <a:cubicBezTo>
                    <a:pt x="956" y="423"/>
                    <a:pt x="977" y="433"/>
                    <a:pt x="993" y="434"/>
                  </a:cubicBezTo>
                  <a:cubicBezTo>
                    <a:pt x="963" y="450"/>
                    <a:pt x="929" y="438"/>
                    <a:pt x="925" y="437"/>
                  </a:cubicBezTo>
                  <a:cubicBezTo>
                    <a:pt x="917" y="435"/>
                    <a:pt x="905" y="430"/>
                    <a:pt x="898" y="423"/>
                  </a:cubicBezTo>
                  <a:cubicBezTo>
                    <a:pt x="898" y="432"/>
                    <a:pt x="910" y="439"/>
                    <a:pt x="920" y="441"/>
                  </a:cubicBezTo>
                  <a:cubicBezTo>
                    <a:pt x="900" y="451"/>
                    <a:pt x="875" y="440"/>
                    <a:pt x="866" y="424"/>
                  </a:cubicBezTo>
                  <a:cubicBezTo>
                    <a:pt x="898" y="415"/>
                    <a:pt x="922" y="406"/>
                    <a:pt x="955" y="398"/>
                  </a:cubicBezTo>
                  <a:cubicBezTo>
                    <a:pt x="987" y="403"/>
                    <a:pt x="1017" y="390"/>
                    <a:pt x="1029" y="376"/>
                  </a:cubicBezTo>
                  <a:cubicBezTo>
                    <a:pt x="1033" y="371"/>
                    <a:pt x="1037" y="364"/>
                    <a:pt x="1037" y="362"/>
                  </a:cubicBezTo>
                  <a:cubicBezTo>
                    <a:pt x="1040" y="361"/>
                    <a:pt x="1044" y="362"/>
                    <a:pt x="1047" y="363"/>
                  </a:cubicBezTo>
                  <a:cubicBezTo>
                    <a:pt x="1050" y="364"/>
                    <a:pt x="1081" y="371"/>
                    <a:pt x="1084" y="383"/>
                  </a:cubicBezTo>
                  <a:moveTo>
                    <a:pt x="306" y="378"/>
                  </a:moveTo>
                  <a:cubicBezTo>
                    <a:pt x="310" y="375"/>
                    <a:pt x="321" y="372"/>
                    <a:pt x="331" y="374"/>
                  </a:cubicBezTo>
                  <a:cubicBezTo>
                    <a:pt x="342" y="375"/>
                    <a:pt x="361" y="380"/>
                    <a:pt x="375" y="390"/>
                  </a:cubicBezTo>
                  <a:cubicBezTo>
                    <a:pt x="404" y="400"/>
                    <a:pt x="427" y="420"/>
                    <a:pt x="456" y="429"/>
                  </a:cubicBezTo>
                  <a:cubicBezTo>
                    <a:pt x="457" y="426"/>
                    <a:pt x="454" y="424"/>
                    <a:pt x="452" y="422"/>
                  </a:cubicBezTo>
                  <a:cubicBezTo>
                    <a:pt x="470" y="408"/>
                    <a:pt x="489" y="396"/>
                    <a:pt x="510" y="387"/>
                  </a:cubicBezTo>
                  <a:cubicBezTo>
                    <a:pt x="523" y="372"/>
                    <a:pt x="540" y="356"/>
                    <a:pt x="562" y="359"/>
                  </a:cubicBezTo>
                  <a:cubicBezTo>
                    <a:pt x="567" y="359"/>
                    <a:pt x="567" y="359"/>
                    <a:pt x="567" y="359"/>
                  </a:cubicBezTo>
                  <a:cubicBezTo>
                    <a:pt x="567" y="359"/>
                    <a:pt x="567" y="364"/>
                    <a:pt x="567" y="366"/>
                  </a:cubicBezTo>
                  <a:cubicBezTo>
                    <a:pt x="566" y="377"/>
                    <a:pt x="560" y="388"/>
                    <a:pt x="554" y="403"/>
                  </a:cubicBezTo>
                  <a:cubicBezTo>
                    <a:pt x="554" y="403"/>
                    <a:pt x="536" y="410"/>
                    <a:pt x="528" y="415"/>
                  </a:cubicBezTo>
                  <a:cubicBezTo>
                    <a:pt x="521" y="419"/>
                    <a:pt x="459" y="456"/>
                    <a:pt x="459" y="456"/>
                  </a:cubicBezTo>
                  <a:cubicBezTo>
                    <a:pt x="441" y="470"/>
                    <a:pt x="433" y="454"/>
                    <a:pt x="415" y="442"/>
                  </a:cubicBezTo>
                  <a:cubicBezTo>
                    <a:pt x="393" y="431"/>
                    <a:pt x="372" y="420"/>
                    <a:pt x="353" y="403"/>
                  </a:cubicBezTo>
                  <a:cubicBezTo>
                    <a:pt x="353" y="400"/>
                    <a:pt x="359" y="402"/>
                    <a:pt x="356" y="399"/>
                  </a:cubicBezTo>
                  <a:cubicBezTo>
                    <a:pt x="346" y="400"/>
                    <a:pt x="338" y="404"/>
                    <a:pt x="329" y="406"/>
                  </a:cubicBezTo>
                  <a:cubicBezTo>
                    <a:pt x="325" y="408"/>
                    <a:pt x="315" y="411"/>
                    <a:pt x="312" y="405"/>
                  </a:cubicBezTo>
                  <a:cubicBezTo>
                    <a:pt x="317" y="404"/>
                    <a:pt x="317" y="404"/>
                    <a:pt x="317" y="404"/>
                  </a:cubicBezTo>
                  <a:cubicBezTo>
                    <a:pt x="322" y="400"/>
                    <a:pt x="324" y="393"/>
                    <a:pt x="334" y="390"/>
                  </a:cubicBezTo>
                  <a:cubicBezTo>
                    <a:pt x="327" y="384"/>
                    <a:pt x="314" y="381"/>
                    <a:pt x="304" y="381"/>
                  </a:cubicBezTo>
                  <a:lnTo>
                    <a:pt x="306" y="378"/>
                  </a:lnTo>
                  <a:close/>
                  <a:moveTo>
                    <a:pt x="999" y="340"/>
                  </a:moveTo>
                  <a:cubicBezTo>
                    <a:pt x="998" y="351"/>
                    <a:pt x="986" y="353"/>
                    <a:pt x="981" y="362"/>
                  </a:cubicBezTo>
                  <a:cubicBezTo>
                    <a:pt x="975" y="367"/>
                    <a:pt x="975" y="367"/>
                    <a:pt x="975" y="367"/>
                  </a:cubicBezTo>
                  <a:cubicBezTo>
                    <a:pt x="980" y="366"/>
                    <a:pt x="986" y="363"/>
                    <a:pt x="990" y="358"/>
                  </a:cubicBezTo>
                  <a:cubicBezTo>
                    <a:pt x="999" y="356"/>
                    <a:pt x="1027" y="350"/>
                    <a:pt x="1028" y="355"/>
                  </a:cubicBezTo>
                  <a:cubicBezTo>
                    <a:pt x="1029" y="361"/>
                    <a:pt x="1027" y="366"/>
                    <a:pt x="1018" y="372"/>
                  </a:cubicBezTo>
                  <a:cubicBezTo>
                    <a:pt x="1010" y="378"/>
                    <a:pt x="980" y="390"/>
                    <a:pt x="959" y="387"/>
                  </a:cubicBezTo>
                  <a:cubicBezTo>
                    <a:pt x="947" y="386"/>
                    <a:pt x="935" y="390"/>
                    <a:pt x="924" y="392"/>
                  </a:cubicBezTo>
                  <a:cubicBezTo>
                    <a:pt x="865" y="410"/>
                    <a:pt x="865" y="410"/>
                    <a:pt x="865" y="410"/>
                  </a:cubicBezTo>
                  <a:cubicBezTo>
                    <a:pt x="845" y="415"/>
                    <a:pt x="821" y="418"/>
                    <a:pt x="799" y="412"/>
                  </a:cubicBezTo>
                  <a:cubicBezTo>
                    <a:pt x="766" y="406"/>
                    <a:pt x="734" y="398"/>
                    <a:pt x="700" y="400"/>
                  </a:cubicBezTo>
                  <a:cubicBezTo>
                    <a:pt x="696" y="400"/>
                    <a:pt x="691" y="403"/>
                    <a:pt x="688" y="408"/>
                  </a:cubicBezTo>
                  <a:cubicBezTo>
                    <a:pt x="692" y="407"/>
                    <a:pt x="697" y="405"/>
                    <a:pt x="701" y="408"/>
                  </a:cubicBezTo>
                  <a:cubicBezTo>
                    <a:pt x="700" y="412"/>
                    <a:pt x="700" y="437"/>
                    <a:pt x="690" y="446"/>
                  </a:cubicBezTo>
                  <a:cubicBezTo>
                    <a:pt x="688" y="443"/>
                    <a:pt x="687" y="439"/>
                    <a:pt x="685" y="435"/>
                  </a:cubicBezTo>
                  <a:cubicBezTo>
                    <a:pt x="684" y="431"/>
                    <a:pt x="670" y="368"/>
                    <a:pt x="697" y="349"/>
                  </a:cubicBezTo>
                  <a:cubicBezTo>
                    <a:pt x="713" y="344"/>
                    <a:pt x="735" y="353"/>
                    <a:pt x="740" y="356"/>
                  </a:cubicBezTo>
                  <a:cubicBezTo>
                    <a:pt x="761" y="368"/>
                    <a:pt x="797" y="374"/>
                    <a:pt x="825" y="385"/>
                  </a:cubicBezTo>
                  <a:cubicBezTo>
                    <a:pt x="837" y="383"/>
                    <a:pt x="849" y="379"/>
                    <a:pt x="861" y="378"/>
                  </a:cubicBezTo>
                  <a:cubicBezTo>
                    <a:pt x="945" y="367"/>
                    <a:pt x="945" y="367"/>
                    <a:pt x="945" y="367"/>
                  </a:cubicBezTo>
                  <a:cubicBezTo>
                    <a:pt x="960" y="369"/>
                    <a:pt x="962" y="350"/>
                    <a:pt x="975" y="349"/>
                  </a:cubicBezTo>
                  <a:cubicBezTo>
                    <a:pt x="984" y="349"/>
                    <a:pt x="989" y="343"/>
                    <a:pt x="996" y="339"/>
                  </a:cubicBezTo>
                  <a:cubicBezTo>
                    <a:pt x="997" y="338"/>
                    <a:pt x="999" y="338"/>
                    <a:pt x="999" y="340"/>
                  </a:cubicBezTo>
                  <a:moveTo>
                    <a:pt x="143" y="129"/>
                  </a:moveTo>
                  <a:cubicBezTo>
                    <a:pt x="216" y="34"/>
                    <a:pt x="216" y="34"/>
                    <a:pt x="216" y="34"/>
                  </a:cubicBezTo>
                  <a:cubicBezTo>
                    <a:pt x="242" y="71"/>
                    <a:pt x="284" y="73"/>
                    <a:pt x="326" y="75"/>
                  </a:cubicBezTo>
                  <a:cubicBezTo>
                    <a:pt x="354" y="72"/>
                    <a:pt x="354" y="72"/>
                    <a:pt x="354" y="72"/>
                  </a:cubicBezTo>
                  <a:cubicBezTo>
                    <a:pt x="473" y="53"/>
                    <a:pt x="473" y="53"/>
                    <a:pt x="473" y="53"/>
                  </a:cubicBezTo>
                  <a:cubicBezTo>
                    <a:pt x="554" y="44"/>
                    <a:pt x="554" y="44"/>
                    <a:pt x="554" y="44"/>
                  </a:cubicBezTo>
                  <a:cubicBezTo>
                    <a:pt x="631" y="35"/>
                    <a:pt x="709" y="47"/>
                    <a:pt x="782" y="57"/>
                  </a:cubicBezTo>
                  <a:cubicBezTo>
                    <a:pt x="889" y="75"/>
                    <a:pt x="889" y="75"/>
                    <a:pt x="889" y="75"/>
                  </a:cubicBezTo>
                  <a:cubicBezTo>
                    <a:pt x="934" y="78"/>
                    <a:pt x="982" y="77"/>
                    <a:pt x="1012" y="43"/>
                  </a:cubicBezTo>
                  <a:cubicBezTo>
                    <a:pt x="1018" y="37"/>
                    <a:pt x="1018" y="37"/>
                    <a:pt x="1018" y="37"/>
                  </a:cubicBezTo>
                  <a:cubicBezTo>
                    <a:pt x="1086" y="126"/>
                    <a:pt x="1086" y="126"/>
                    <a:pt x="1086" y="126"/>
                  </a:cubicBezTo>
                  <a:cubicBezTo>
                    <a:pt x="1086" y="126"/>
                    <a:pt x="1086" y="126"/>
                    <a:pt x="1086" y="126"/>
                  </a:cubicBezTo>
                  <a:cubicBezTo>
                    <a:pt x="1084" y="127"/>
                    <a:pt x="1082" y="128"/>
                    <a:pt x="1079" y="129"/>
                  </a:cubicBezTo>
                  <a:cubicBezTo>
                    <a:pt x="1071" y="132"/>
                    <a:pt x="1061" y="135"/>
                    <a:pt x="1052" y="139"/>
                  </a:cubicBezTo>
                  <a:cubicBezTo>
                    <a:pt x="1050" y="139"/>
                    <a:pt x="1049" y="140"/>
                    <a:pt x="1048" y="140"/>
                  </a:cubicBezTo>
                  <a:cubicBezTo>
                    <a:pt x="1047" y="140"/>
                    <a:pt x="1047" y="140"/>
                    <a:pt x="1047" y="140"/>
                  </a:cubicBezTo>
                  <a:cubicBezTo>
                    <a:pt x="1012" y="95"/>
                    <a:pt x="1012" y="95"/>
                    <a:pt x="1012" y="95"/>
                  </a:cubicBezTo>
                  <a:cubicBezTo>
                    <a:pt x="977" y="115"/>
                    <a:pt x="932" y="118"/>
                    <a:pt x="889" y="115"/>
                  </a:cubicBezTo>
                  <a:cubicBezTo>
                    <a:pt x="827" y="105"/>
                    <a:pt x="827" y="105"/>
                    <a:pt x="827" y="105"/>
                  </a:cubicBezTo>
                  <a:cubicBezTo>
                    <a:pt x="750" y="93"/>
                    <a:pt x="750" y="93"/>
                    <a:pt x="750" y="93"/>
                  </a:cubicBezTo>
                  <a:cubicBezTo>
                    <a:pt x="669" y="83"/>
                    <a:pt x="669" y="83"/>
                    <a:pt x="669" y="83"/>
                  </a:cubicBezTo>
                  <a:cubicBezTo>
                    <a:pt x="620" y="79"/>
                    <a:pt x="570" y="81"/>
                    <a:pt x="522" y="87"/>
                  </a:cubicBezTo>
                  <a:cubicBezTo>
                    <a:pt x="454" y="96"/>
                    <a:pt x="454" y="96"/>
                    <a:pt x="454" y="96"/>
                  </a:cubicBezTo>
                  <a:cubicBezTo>
                    <a:pt x="341" y="113"/>
                    <a:pt x="341" y="113"/>
                    <a:pt x="341" y="113"/>
                  </a:cubicBezTo>
                  <a:cubicBezTo>
                    <a:pt x="298" y="117"/>
                    <a:pt x="256" y="112"/>
                    <a:pt x="221" y="92"/>
                  </a:cubicBezTo>
                  <a:cubicBezTo>
                    <a:pt x="186" y="138"/>
                    <a:pt x="186" y="138"/>
                    <a:pt x="186" y="138"/>
                  </a:cubicBezTo>
                  <a:cubicBezTo>
                    <a:pt x="181" y="137"/>
                    <a:pt x="177" y="136"/>
                    <a:pt x="172" y="135"/>
                  </a:cubicBezTo>
                  <a:cubicBezTo>
                    <a:pt x="161" y="133"/>
                    <a:pt x="152" y="131"/>
                    <a:pt x="143" y="129"/>
                  </a:cubicBezTo>
                  <a:moveTo>
                    <a:pt x="1254" y="120"/>
                  </a:moveTo>
                  <a:cubicBezTo>
                    <a:pt x="1259" y="111"/>
                    <a:pt x="1265" y="101"/>
                    <a:pt x="1270" y="88"/>
                  </a:cubicBezTo>
                  <a:cubicBezTo>
                    <a:pt x="1281" y="63"/>
                    <a:pt x="1281" y="63"/>
                    <a:pt x="1281" y="63"/>
                  </a:cubicBezTo>
                  <a:cubicBezTo>
                    <a:pt x="1254" y="68"/>
                    <a:pt x="1254" y="68"/>
                    <a:pt x="1254" y="68"/>
                  </a:cubicBezTo>
                  <a:cubicBezTo>
                    <a:pt x="1233" y="73"/>
                    <a:pt x="1208" y="80"/>
                    <a:pt x="1177" y="92"/>
                  </a:cubicBezTo>
                  <a:cubicBezTo>
                    <a:pt x="1172" y="93"/>
                    <a:pt x="1167" y="95"/>
                    <a:pt x="1160" y="98"/>
                  </a:cubicBezTo>
                  <a:cubicBezTo>
                    <a:pt x="1139" y="105"/>
                    <a:pt x="1119" y="113"/>
                    <a:pt x="1104" y="118"/>
                  </a:cubicBezTo>
                  <a:cubicBezTo>
                    <a:pt x="1018" y="5"/>
                    <a:pt x="1018" y="5"/>
                    <a:pt x="1018" y="5"/>
                  </a:cubicBezTo>
                  <a:cubicBezTo>
                    <a:pt x="1005" y="22"/>
                    <a:pt x="1005" y="22"/>
                    <a:pt x="1005" y="22"/>
                  </a:cubicBezTo>
                  <a:cubicBezTo>
                    <a:pt x="1002" y="26"/>
                    <a:pt x="999" y="30"/>
                    <a:pt x="995" y="33"/>
                  </a:cubicBezTo>
                  <a:cubicBezTo>
                    <a:pt x="978" y="49"/>
                    <a:pt x="955" y="56"/>
                    <a:pt x="921" y="56"/>
                  </a:cubicBezTo>
                  <a:cubicBezTo>
                    <a:pt x="907" y="56"/>
                    <a:pt x="894" y="55"/>
                    <a:pt x="883" y="54"/>
                  </a:cubicBezTo>
                  <a:cubicBezTo>
                    <a:pt x="804" y="41"/>
                    <a:pt x="804" y="41"/>
                    <a:pt x="804" y="41"/>
                  </a:cubicBezTo>
                  <a:cubicBezTo>
                    <a:pt x="803" y="41"/>
                    <a:pt x="739" y="31"/>
                    <a:pt x="739" y="31"/>
                  </a:cubicBezTo>
                  <a:cubicBezTo>
                    <a:pt x="694" y="25"/>
                    <a:pt x="651" y="22"/>
                    <a:pt x="611" y="22"/>
                  </a:cubicBezTo>
                  <a:cubicBezTo>
                    <a:pt x="589" y="22"/>
                    <a:pt x="568" y="23"/>
                    <a:pt x="548" y="25"/>
                  </a:cubicBezTo>
                  <a:cubicBezTo>
                    <a:pt x="548" y="25"/>
                    <a:pt x="548" y="25"/>
                    <a:pt x="548" y="25"/>
                  </a:cubicBezTo>
                  <a:cubicBezTo>
                    <a:pt x="546" y="25"/>
                    <a:pt x="536" y="26"/>
                    <a:pt x="472" y="34"/>
                  </a:cubicBezTo>
                  <a:cubicBezTo>
                    <a:pt x="471" y="34"/>
                    <a:pt x="381" y="48"/>
                    <a:pt x="381" y="48"/>
                  </a:cubicBezTo>
                  <a:cubicBezTo>
                    <a:pt x="353" y="53"/>
                    <a:pt x="332" y="55"/>
                    <a:pt x="314" y="55"/>
                  </a:cubicBezTo>
                  <a:cubicBezTo>
                    <a:pt x="270" y="55"/>
                    <a:pt x="241" y="42"/>
                    <a:pt x="225" y="15"/>
                  </a:cubicBezTo>
                  <a:cubicBezTo>
                    <a:pt x="217" y="0"/>
                    <a:pt x="217" y="0"/>
                    <a:pt x="217" y="0"/>
                  </a:cubicBezTo>
                  <a:cubicBezTo>
                    <a:pt x="123" y="123"/>
                    <a:pt x="123" y="123"/>
                    <a:pt x="123" y="123"/>
                  </a:cubicBezTo>
                  <a:cubicBezTo>
                    <a:pt x="115" y="121"/>
                    <a:pt x="106" y="118"/>
                    <a:pt x="98" y="115"/>
                  </a:cubicBezTo>
                  <a:cubicBezTo>
                    <a:pt x="77" y="108"/>
                    <a:pt x="77" y="108"/>
                    <a:pt x="77" y="108"/>
                  </a:cubicBezTo>
                  <a:cubicBezTo>
                    <a:pt x="79" y="130"/>
                    <a:pt x="79" y="130"/>
                    <a:pt x="79" y="130"/>
                  </a:cubicBezTo>
                  <a:cubicBezTo>
                    <a:pt x="80" y="142"/>
                    <a:pt x="85" y="153"/>
                    <a:pt x="92" y="163"/>
                  </a:cubicBezTo>
                  <a:cubicBezTo>
                    <a:pt x="0" y="283"/>
                    <a:pt x="0" y="283"/>
                    <a:pt x="0" y="283"/>
                  </a:cubicBezTo>
                  <a:cubicBezTo>
                    <a:pt x="10" y="292"/>
                    <a:pt x="10" y="292"/>
                    <a:pt x="10" y="292"/>
                  </a:cubicBezTo>
                  <a:cubicBezTo>
                    <a:pt x="10" y="293"/>
                    <a:pt x="10" y="293"/>
                    <a:pt x="10" y="293"/>
                  </a:cubicBezTo>
                  <a:cubicBezTo>
                    <a:pt x="51" y="323"/>
                    <a:pt x="69" y="369"/>
                    <a:pt x="69" y="441"/>
                  </a:cubicBezTo>
                  <a:cubicBezTo>
                    <a:pt x="69" y="462"/>
                    <a:pt x="68" y="483"/>
                    <a:pt x="67" y="499"/>
                  </a:cubicBezTo>
                  <a:cubicBezTo>
                    <a:pt x="67" y="499"/>
                    <a:pt x="67" y="499"/>
                    <a:pt x="67" y="499"/>
                  </a:cubicBezTo>
                  <a:cubicBezTo>
                    <a:pt x="66" y="501"/>
                    <a:pt x="65" y="507"/>
                    <a:pt x="64" y="518"/>
                  </a:cubicBezTo>
                  <a:cubicBezTo>
                    <a:pt x="45" y="627"/>
                    <a:pt x="45" y="627"/>
                    <a:pt x="45" y="627"/>
                  </a:cubicBezTo>
                  <a:cubicBezTo>
                    <a:pt x="45" y="628"/>
                    <a:pt x="39" y="673"/>
                    <a:pt x="36" y="696"/>
                  </a:cubicBezTo>
                  <a:cubicBezTo>
                    <a:pt x="32" y="731"/>
                    <a:pt x="30" y="765"/>
                    <a:pt x="30" y="797"/>
                  </a:cubicBezTo>
                  <a:cubicBezTo>
                    <a:pt x="30" y="806"/>
                    <a:pt x="30" y="815"/>
                    <a:pt x="31" y="824"/>
                  </a:cubicBezTo>
                  <a:cubicBezTo>
                    <a:pt x="36" y="1041"/>
                    <a:pt x="166" y="1214"/>
                    <a:pt x="378" y="1287"/>
                  </a:cubicBezTo>
                  <a:cubicBezTo>
                    <a:pt x="378" y="1287"/>
                    <a:pt x="378" y="1287"/>
                    <a:pt x="378" y="1287"/>
                  </a:cubicBezTo>
                  <a:cubicBezTo>
                    <a:pt x="380" y="1288"/>
                    <a:pt x="383" y="1289"/>
                    <a:pt x="387" y="1290"/>
                  </a:cubicBezTo>
                  <a:cubicBezTo>
                    <a:pt x="387" y="1290"/>
                    <a:pt x="420" y="1303"/>
                    <a:pt x="420" y="1303"/>
                  </a:cubicBezTo>
                  <a:cubicBezTo>
                    <a:pt x="425" y="1305"/>
                    <a:pt x="425" y="1305"/>
                    <a:pt x="425" y="1305"/>
                  </a:cubicBezTo>
                  <a:cubicBezTo>
                    <a:pt x="488" y="1331"/>
                    <a:pt x="552" y="1359"/>
                    <a:pt x="604" y="1411"/>
                  </a:cubicBezTo>
                  <a:cubicBezTo>
                    <a:pt x="612" y="1419"/>
                    <a:pt x="612" y="1419"/>
                    <a:pt x="612" y="1419"/>
                  </a:cubicBezTo>
                  <a:cubicBezTo>
                    <a:pt x="621" y="1410"/>
                    <a:pt x="621" y="1410"/>
                    <a:pt x="621" y="1410"/>
                  </a:cubicBezTo>
                  <a:cubicBezTo>
                    <a:pt x="623" y="1408"/>
                    <a:pt x="623" y="1408"/>
                    <a:pt x="623" y="1408"/>
                  </a:cubicBezTo>
                  <a:cubicBezTo>
                    <a:pt x="623" y="1408"/>
                    <a:pt x="624" y="1406"/>
                    <a:pt x="625" y="1405"/>
                  </a:cubicBezTo>
                  <a:cubicBezTo>
                    <a:pt x="689" y="1348"/>
                    <a:pt x="764" y="1319"/>
                    <a:pt x="848" y="1288"/>
                  </a:cubicBezTo>
                  <a:cubicBezTo>
                    <a:pt x="1000" y="1234"/>
                    <a:pt x="1056" y="1167"/>
                    <a:pt x="1096" y="1117"/>
                  </a:cubicBezTo>
                  <a:cubicBezTo>
                    <a:pt x="1097" y="1115"/>
                    <a:pt x="1097" y="1115"/>
                    <a:pt x="1097" y="1115"/>
                  </a:cubicBezTo>
                  <a:cubicBezTo>
                    <a:pt x="1160" y="1042"/>
                    <a:pt x="1199" y="925"/>
                    <a:pt x="1199" y="809"/>
                  </a:cubicBezTo>
                  <a:cubicBezTo>
                    <a:pt x="1199" y="806"/>
                    <a:pt x="1199" y="803"/>
                    <a:pt x="1199" y="800"/>
                  </a:cubicBezTo>
                  <a:cubicBezTo>
                    <a:pt x="1199" y="800"/>
                    <a:pt x="1199" y="800"/>
                    <a:pt x="1196" y="728"/>
                  </a:cubicBezTo>
                  <a:cubicBezTo>
                    <a:pt x="1196" y="727"/>
                    <a:pt x="1191" y="677"/>
                    <a:pt x="1188" y="651"/>
                  </a:cubicBezTo>
                  <a:cubicBezTo>
                    <a:pt x="1188" y="650"/>
                    <a:pt x="1188" y="650"/>
                    <a:pt x="1176" y="579"/>
                  </a:cubicBezTo>
                  <a:cubicBezTo>
                    <a:pt x="1165" y="510"/>
                    <a:pt x="1165" y="510"/>
                    <a:pt x="1165" y="510"/>
                  </a:cubicBezTo>
                  <a:cubicBezTo>
                    <a:pt x="1163" y="492"/>
                    <a:pt x="1162" y="474"/>
                    <a:pt x="1162" y="458"/>
                  </a:cubicBezTo>
                  <a:cubicBezTo>
                    <a:pt x="1162" y="454"/>
                    <a:pt x="1162" y="450"/>
                    <a:pt x="1162" y="446"/>
                  </a:cubicBezTo>
                  <a:cubicBezTo>
                    <a:pt x="1162" y="444"/>
                    <a:pt x="1162" y="444"/>
                    <a:pt x="1162" y="444"/>
                  </a:cubicBezTo>
                  <a:cubicBezTo>
                    <a:pt x="1162" y="375"/>
                    <a:pt x="1182" y="326"/>
                    <a:pt x="1224" y="295"/>
                  </a:cubicBezTo>
                  <a:cubicBezTo>
                    <a:pt x="1233" y="288"/>
                    <a:pt x="1233" y="288"/>
                    <a:pt x="1233" y="288"/>
                  </a:cubicBezTo>
                  <a:cubicBezTo>
                    <a:pt x="1210" y="258"/>
                    <a:pt x="1210" y="258"/>
                    <a:pt x="1210" y="258"/>
                  </a:cubicBezTo>
                  <a:cubicBezTo>
                    <a:pt x="1217" y="251"/>
                    <a:pt x="1221" y="244"/>
                    <a:pt x="1224" y="238"/>
                  </a:cubicBezTo>
                  <a:cubicBezTo>
                    <a:pt x="1228" y="229"/>
                    <a:pt x="1229" y="213"/>
                    <a:pt x="1223" y="203"/>
                  </a:cubicBezTo>
                  <a:cubicBezTo>
                    <a:pt x="1223" y="203"/>
                    <a:pt x="1223" y="203"/>
                    <a:pt x="1222" y="203"/>
                  </a:cubicBezTo>
                  <a:cubicBezTo>
                    <a:pt x="1244" y="187"/>
                    <a:pt x="1266" y="152"/>
                    <a:pt x="1272" y="140"/>
                  </a:cubicBezTo>
                  <a:cubicBezTo>
                    <a:pt x="1290" y="105"/>
                    <a:pt x="1290" y="105"/>
                    <a:pt x="1290" y="105"/>
                  </a:cubicBezTo>
                  <a:cubicBezTo>
                    <a:pt x="1290" y="105"/>
                    <a:pt x="1254" y="120"/>
                    <a:pt x="1254" y="120"/>
                  </a:cubicBezTo>
                  <a:moveTo>
                    <a:pt x="1201" y="277"/>
                  </a:moveTo>
                  <a:cubicBezTo>
                    <a:pt x="1201" y="277"/>
                    <a:pt x="1201" y="277"/>
                    <a:pt x="1201" y="277"/>
                  </a:cubicBezTo>
                  <a:cubicBezTo>
                    <a:pt x="1201" y="277"/>
                    <a:pt x="1201" y="277"/>
                    <a:pt x="1201" y="277"/>
                  </a:cubicBezTo>
                  <a:moveTo>
                    <a:pt x="1201" y="277"/>
                  </a:moveTo>
                  <a:cubicBezTo>
                    <a:pt x="1200" y="275"/>
                    <a:pt x="1199" y="274"/>
                    <a:pt x="1198" y="274"/>
                  </a:cubicBezTo>
                  <a:cubicBezTo>
                    <a:pt x="1199" y="274"/>
                    <a:pt x="1200" y="275"/>
                    <a:pt x="1201" y="277"/>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99" name="Freeform 34">
              <a:extLst>
                <a:ext uri="{FF2B5EF4-FFF2-40B4-BE49-F238E27FC236}">
                  <a16:creationId xmlns:a16="http://schemas.microsoft.com/office/drawing/2014/main" id="{29527089-AB6C-4BA1-8CA4-BBEF23F00C5F}"/>
                </a:ext>
              </a:extLst>
            </p:cNvPr>
            <p:cNvSpPr>
              <a:spLocks/>
            </p:cNvSpPr>
            <p:nvPr userDrawn="1"/>
          </p:nvSpPr>
          <p:spPr bwMode="auto">
            <a:xfrm>
              <a:off x="3372" y="2167"/>
              <a:ext cx="82" cy="78"/>
            </a:xfrm>
            <a:custGeom>
              <a:avLst/>
              <a:gdLst>
                <a:gd name="T0" fmla="*/ 71 w 121"/>
                <a:gd name="T1" fmla="*/ 25 h 115"/>
                <a:gd name="T2" fmla="*/ 121 w 121"/>
                <a:gd name="T3" fmla="*/ 0 h 115"/>
                <a:gd name="T4" fmla="*/ 121 w 121"/>
                <a:gd name="T5" fmla="*/ 115 h 115"/>
                <a:gd name="T6" fmla="*/ 8 w 121"/>
                <a:gd name="T7" fmla="*/ 80 h 115"/>
                <a:gd name="T8" fmla="*/ 6 w 121"/>
                <a:gd name="T9" fmla="*/ 78 h 115"/>
                <a:gd name="T10" fmla="*/ 0 w 121"/>
                <a:gd name="T11" fmla="*/ 65 h 115"/>
                <a:gd name="T12" fmla="*/ 1 w 121"/>
                <a:gd name="T13" fmla="*/ 59 h 115"/>
                <a:gd name="T14" fmla="*/ 47 w 121"/>
                <a:gd name="T15" fmla="*/ 32 h 115"/>
                <a:gd name="T16" fmla="*/ 61 w 121"/>
                <a:gd name="T17" fmla="*/ 28 h 115"/>
                <a:gd name="T18" fmla="*/ 71 w 121"/>
                <a:gd name="T19" fmla="*/ 2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15">
                  <a:moveTo>
                    <a:pt x="71" y="25"/>
                  </a:moveTo>
                  <a:cubicBezTo>
                    <a:pt x="89" y="20"/>
                    <a:pt x="107" y="14"/>
                    <a:pt x="121" y="0"/>
                  </a:cubicBezTo>
                  <a:cubicBezTo>
                    <a:pt x="121" y="8"/>
                    <a:pt x="121" y="111"/>
                    <a:pt x="121" y="115"/>
                  </a:cubicBezTo>
                  <a:cubicBezTo>
                    <a:pt x="83" y="114"/>
                    <a:pt x="40" y="109"/>
                    <a:pt x="8" y="80"/>
                  </a:cubicBezTo>
                  <a:cubicBezTo>
                    <a:pt x="8" y="80"/>
                    <a:pt x="6" y="78"/>
                    <a:pt x="6" y="78"/>
                  </a:cubicBezTo>
                  <a:cubicBezTo>
                    <a:pt x="3" y="73"/>
                    <a:pt x="0" y="70"/>
                    <a:pt x="0" y="65"/>
                  </a:cubicBezTo>
                  <a:cubicBezTo>
                    <a:pt x="0" y="63"/>
                    <a:pt x="0" y="61"/>
                    <a:pt x="1" y="59"/>
                  </a:cubicBezTo>
                  <a:cubicBezTo>
                    <a:pt x="10" y="42"/>
                    <a:pt x="29" y="37"/>
                    <a:pt x="47" y="32"/>
                  </a:cubicBezTo>
                  <a:cubicBezTo>
                    <a:pt x="61" y="28"/>
                    <a:pt x="61" y="28"/>
                    <a:pt x="61" y="28"/>
                  </a:cubicBezTo>
                  <a:cubicBezTo>
                    <a:pt x="61" y="28"/>
                    <a:pt x="71" y="25"/>
                    <a:pt x="71" y="2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00" name="Freeform 35">
              <a:extLst>
                <a:ext uri="{FF2B5EF4-FFF2-40B4-BE49-F238E27FC236}">
                  <a16:creationId xmlns:a16="http://schemas.microsoft.com/office/drawing/2014/main" id="{4A16389F-042C-4CD5-9594-F9963A5A01C0}"/>
                </a:ext>
              </a:extLst>
            </p:cNvPr>
            <p:cNvSpPr>
              <a:spLocks/>
            </p:cNvSpPr>
            <p:nvPr userDrawn="1"/>
          </p:nvSpPr>
          <p:spPr bwMode="auto">
            <a:xfrm>
              <a:off x="4222" y="2172"/>
              <a:ext cx="81" cy="75"/>
            </a:xfrm>
            <a:custGeom>
              <a:avLst/>
              <a:gdLst>
                <a:gd name="T0" fmla="*/ 0 w 120"/>
                <a:gd name="T1" fmla="*/ 0 h 111"/>
                <a:gd name="T2" fmla="*/ 60 w 120"/>
                <a:gd name="T3" fmla="*/ 27 h 111"/>
                <a:gd name="T4" fmla="*/ 113 w 120"/>
                <a:gd name="T5" fmla="*/ 49 h 111"/>
                <a:gd name="T6" fmla="*/ 120 w 120"/>
                <a:gd name="T7" fmla="*/ 61 h 111"/>
                <a:gd name="T8" fmla="*/ 119 w 120"/>
                <a:gd name="T9" fmla="*/ 67 h 111"/>
                <a:gd name="T10" fmla="*/ 68 w 120"/>
                <a:gd name="T11" fmla="*/ 101 h 111"/>
                <a:gd name="T12" fmla="*/ 0 w 120"/>
                <a:gd name="T13" fmla="*/ 111 h 111"/>
                <a:gd name="T14" fmla="*/ 0 w 120"/>
                <a:gd name="T15" fmla="*/ 0 h 1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0" h="111">
                  <a:moveTo>
                    <a:pt x="0" y="0"/>
                  </a:moveTo>
                  <a:cubicBezTo>
                    <a:pt x="17" y="15"/>
                    <a:pt x="39" y="21"/>
                    <a:pt x="60" y="27"/>
                  </a:cubicBezTo>
                  <a:cubicBezTo>
                    <a:pt x="78" y="32"/>
                    <a:pt x="97" y="38"/>
                    <a:pt x="113" y="49"/>
                  </a:cubicBezTo>
                  <a:cubicBezTo>
                    <a:pt x="118" y="54"/>
                    <a:pt x="120" y="57"/>
                    <a:pt x="120" y="61"/>
                  </a:cubicBezTo>
                  <a:cubicBezTo>
                    <a:pt x="120" y="63"/>
                    <a:pt x="120" y="65"/>
                    <a:pt x="119" y="67"/>
                  </a:cubicBezTo>
                  <a:cubicBezTo>
                    <a:pt x="109" y="86"/>
                    <a:pt x="85" y="95"/>
                    <a:pt x="68" y="101"/>
                  </a:cubicBezTo>
                  <a:cubicBezTo>
                    <a:pt x="46" y="107"/>
                    <a:pt x="23" y="110"/>
                    <a:pt x="0" y="111"/>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01" name="Freeform 36">
              <a:extLst>
                <a:ext uri="{FF2B5EF4-FFF2-40B4-BE49-F238E27FC236}">
                  <a16:creationId xmlns:a16="http://schemas.microsoft.com/office/drawing/2014/main" id="{6B904AFC-1AE6-4549-BD77-A401BAE5E437}"/>
                </a:ext>
              </a:extLst>
            </p:cNvPr>
            <p:cNvSpPr>
              <a:spLocks/>
            </p:cNvSpPr>
            <p:nvPr userDrawn="1"/>
          </p:nvSpPr>
          <p:spPr bwMode="auto">
            <a:xfrm>
              <a:off x="3269" y="2086"/>
              <a:ext cx="185" cy="119"/>
            </a:xfrm>
            <a:custGeom>
              <a:avLst/>
              <a:gdLst>
                <a:gd name="T0" fmla="*/ 37 w 273"/>
                <a:gd name="T1" fmla="*/ 37 h 175"/>
                <a:gd name="T2" fmla="*/ 33 w 273"/>
                <a:gd name="T3" fmla="*/ 0 h 175"/>
                <a:gd name="T4" fmla="*/ 239 w 273"/>
                <a:gd name="T5" fmla="*/ 46 h 175"/>
                <a:gd name="T6" fmla="*/ 273 w 273"/>
                <a:gd name="T7" fmla="*/ 89 h 175"/>
                <a:gd name="T8" fmla="*/ 273 w 273"/>
                <a:gd name="T9" fmla="*/ 91 h 175"/>
                <a:gd name="T10" fmla="*/ 224 w 273"/>
                <a:gd name="T11" fmla="*/ 129 h 175"/>
                <a:gd name="T12" fmla="*/ 196 w 273"/>
                <a:gd name="T13" fmla="*/ 138 h 175"/>
                <a:gd name="T14" fmla="*/ 139 w 273"/>
                <a:gd name="T15" fmla="*/ 175 h 175"/>
                <a:gd name="T16" fmla="*/ 0 w 273"/>
                <a:gd name="T17" fmla="*/ 144 h 175"/>
                <a:gd name="T18" fmla="*/ 37 w 273"/>
                <a:gd name="T19" fmla="*/ 3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3" h="175">
                  <a:moveTo>
                    <a:pt x="37" y="37"/>
                  </a:moveTo>
                  <a:cubicBezTo>
                    <a:pt x="37" y="25"/>
                    <a:pt x="36" y="13"/>
                    <a:pt x="33" y="0"/>
                  </a:cubicBezTo>
                  <a:cubicBezTo>
                    <a:pt x="99" y="3"/>
                    <a:pt x="174" y="11"/>
                    <a:pt x="239" y="46"/>
                  </a:cubicBezTo>
                  <a:cubicBezTo>
                    <a:pt x="255" y="56"/>
                    <a:pt x="273" y="70"/>
                    <a:pt x="273" y="89"/>
                  </a:cubicBezTo>
                  <a:cubicBezTo>
                    <a:pt x="273" y="90"/>
                    <a:pt x="273" y="90"/>
                    <a:pt x="273" y="91"/>
                  </a:cubicBezTo>
                  <a:cubicBezTo>
                    <a:pt x="270" y="115"/>
                    <a:pt x="246" y="122"/>
                    <a:pt x="224" y="129"/>
                  </a:cubicBezTo>
                  <a:cubicBezTo>
                    <a:pt x="196" y="138"/>
                    <a:pt x="196" y="138"/>
                    <a:pt x="196" y="138"/>
                  </a:cubicBezTo>
                  <a:cubicBezTo>
                    <a:pt x="173" y="144"/>
                    <a:pt x="150" y="151"/>
                    <a:pt x="139" y="175"/>
                  </a:cubicBezTo>
                  <a:cubicBezTo>
                    <a:pt x="102" y="153"/>
                    <a:pt x="55" y="142"/>
                    <a:pt x="0" y="144"/>
                  </a:cubicBezTo>
                  <a:cubicBezTo>
                    <a:pt x="24" y="116"/>
                    <a:pt x="37" y="78"/>
                    <a:pt x="37" y="3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02" name="Freeform 37">
              <a:extLst>
                <a:ext uri="{FF2B5EF4-FFF2-40B4-BE49-F238E27FC236}">
                  <a16:creationId xmlns:a16="http://schemas.microsoft.com/office/drawing/2014/main" id="{0CA5B956-56EC-4BDE-B2E4-66104DACFC99}"/>
                </a:ext>
              </a:extLst>
            </p:cNvPr>
            <p:cNvSpPr>
              <a:spLocks/>
            </p:cNvSpPr>
            <p:nvPr userDrawn="1"/>
          </p:nvSpPr>
          <p:spPr bwMode="auto">
            <a:xfrm>
              <a:off x="4222" y="2091"/>
              <a:ext cx="185" cy="118"/>
            </a:xfrm>
            <a:custGeom>
              <a:avLst/>
              <a:gdLst>
                <a:gd name="T0" fmla="*/ 93 w 274"/>
                <a:gd name="T1" fmla="*/ 140 h 173"/>
                <a:gd name="T2" fmla="*/ 91 w 274"/>
                <a:gd name="T3" fmla="*/ 139 h 173"/>
                <a:gd name="T4" fmla="*/ 63 w 274"/>
                <a:gd name="T5" fmla="*/ 131 h 173"/>
                <a:gd name="T6" fmla="*/ 4 w 274"/>
                <a:gd name="T7" fmla="*/ 102 h 173"/>
                <a:gd name="T8" fmla="*/ 0 w 274"/>
                <a:gd name="T9" fmla="*/ 87 h 173"/>
                <a:gd name="T10" fmla="*/ 3 w 274"/>
                <a:gd name="T11" fmla="*/ 74 h 173"/>
                <a:gd name="T12" fmla="*/ 92 w 274"/>
                <a:gd name="T13" fmla="*/ 21 h 173"/>
                <a:gd name="T14" fmla="*/ 101 w 274"/>
                <a:gd name="T15" fmla="*/ 18 h 173"/>
                <a:gd name="T16" fmla="*/ 242 w 274"/>
                <a:gd name="T17" fmla="*/ 0 h 173"/>
                <a:gd name="T18" fmla="*/ 238 w 274"/>
                <a:gd name="T19" fmla="*/ 39 h 173"/>
                <a:gd name="T20" fmla="*/ 274 w 274"/>
                <a:gd name="T21" fmla="*/ 144 h 173"/>
                <a:gd name="T22" fmla="*/ 135 w 274"/>
                <a:gd name="T23" fmla="*/ 173 h 173"/>
                <a:gd name="T24" fmla="*/ 93 w 274"/>
                <a:gd name="T25" fmla="*/ 14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4" h="173">
                  <a:moveTo>
                    <a:pt x="93" y="140"/>
                  </a:moveTo>
                  <a:cubicBezTo>
                    <a:pt x="91" y="139"/>
                    <a:pt x="91" y="139"/>
                    <a:pt x="91" y="139"/>
                  </a:cubicBezTo>
                  <a:cubicBezTo>
                    <a:pt x="63" y="131"/>
                    <a:pt x="63" y="131"/>
                    <a:pt x="63" y="131"/>
                  </a:cubicBezTo>
                  <a:cubicBezTo>
                    <a:pt x="41" y="125"/>
                    <a:pt x="20" y="120"/>
                    <a:pt x="4" y="102"/>
                  </a:cubicBezTo>
                  <a:cubicBezTo>
                    <a:pt x="1" y="98"/>
                    <a:pt x="0" y="93"/>
                    <a:pt x="0" y="87"/>
                  </a:cubicBezTo>
                  <a:cubicBezTo>
                    <a:pt x="0" y="83"/>
                    <a:pt x="1" y="78"/>
                    <a:pt x="3" y="74"/>
                  </a:cubicBezTo>
                  <a:cubicBezTo>
                    <a:pt x="23" y="43"/>
                    <a:pt x="58" y="32"/>
                    <a:pt x="92" y="21"/>
                  </a:cubicBezTo>
                  <a:cubicBezTo>
                    <a:pt x="101" y="18"/>
                    <a:pt x="101" y="18"/>
                    <a:pt x="101" y="18"/>
                  </a:cubicBezTo>
                  <a:cubicBezTo>
                    <a:pt x="143" y="7"/>
                    <a:pt x="189" y="1"/>
                    <a:pt x="242" y="0"/>
                  </a:cubicBezTo>
                  <a:cubicBezTo>
                    <a:pt x="240" y="13"/>
                    <a:pt x="238" y="26"/>
                    <a:pt x="238" y="39"/>
                  </a:cubicBezTo>
                  <a:cubicBezTo>
                    <a:pt x="238" y="80"/>
                    <a:pt x="251" y="116"/>
                    <a:pt x="274" y="144"/>
                  </a:cubicBezTo>
                  <a:cubicBezTo>
                    <a:pt x="220" y="141"/>
                    <a:pt x="173" y="151"/>
                    <a:pt x="135" y="173"/>
                  </a:cubicBezTo>
                  <a:cubicBezTo>
                    <a:pt x="128" y="154"/>
                    <a:pt x="109" y="146"/>
                    <a:pt x="93" y="14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03" name="Freeform 38">
              <a:extLst>
                <a:ext uri="{FF2B5EF4-FFF2-40B4-BE49-F238E27FC236}">
                  <a16:creationId xmlns:a16="http://schemas.microsoft.com/office/drawing/2014/main" id="{A80A7CDF-090E-4E2A-8816-160E0CF0DEB3}"/>
                </a:ext>
              </a:extLst>
            </p:cNvPr>
            <p:cNvSpPr>
              <a:spLocks/>
            </p:cNvSpPr>
            <p:nvPr userDrawn="1"/>
          </p:nvSpPr>
          <p:spPr bwMode="auto">
            <a:xfrm>
              <a:off x="3350" y="2108"/>
              <a:ext cx="975" cy="256"/>
            </a:xfrm>
            <a:custGeom>
              <a:avLst/>
              <a:gdLst>
                <a:gd name="T0" fmla="*/ 324 w 1439"/>
                <a:gd name="T1" fmla="*/ 163 h 376"/>
                <a:gd name="T2" fmla="*/ 419 w 1439"/>
                <a:gd name="T3" fmla="*/ 102 h 376"/>
                <a:gd name="T4" fmla="*/ 786 w 1439"/>
                <a:gd name="T5" fmla="*/ 16 h 376"/>
                <a:gd name="T6" fmla="*/ 1002 w 1439"/>
                <a:gd name="T7" fmla="*/ 93 h 376"/>
                <a:gd name="T8" fmla="*/ 1063 w 1439"/>
                <a:gd name="T9" fmla="*/ 131 h 376"/>
                <a:gd name="T10" fmla="*/ 1125 w 1439"/>
                <a:gd name="T11" fmla="*/ 172 h 376"/>
                <a:gd name="T12" fmla="*/ 1331 w 1439"/>
                <a:gd name="T13" fmla="*/ 218 h 376"/>
                <a:gd name="T14" fmla="*/ 1414 w 1439"/>
                <a:gd name="T15" fmla="*/ 177 h 376"/>
                <a:gd name="T16" fmla="*/ 1439 w 1439"/>
                <a:gd name="T17" fmla="*/ 307 h 376"/>
                <a:gd name="T18" fmla="*/ 1402 w 1439"/>
                <a:gd name="T19" fmla="*/ 339 h 376"/>
                <a:gd name="T20" fmla="*/ 1398 w 1439"/>
                <a:gd name="T21" fmla="*/ 340 h 376"/>
                <a:gd name="T22" fmla="*/ 1054 w 1439"/>
                <a:gd name="T23" fmla="*/ 284 h 376"/>
                <a:gd name="T24" fmla="*/ 960 w 1439"/>
                <a:gd name="T25" fmla="*/ 222 h 376"/>
                <a:gd name="T26" fmla="*/ 631 w 1439"/>
                <a:gd name="T27" fmla="*/ 158 h 376"/>
                <a:gd name="T28" fmla="*/ 458 w 1439"/>
                <a:gd name="T29" fmla="*/ 233 h 376"/>
                <a:gd name="T30" fmla="*/ 371 w 1439"/>
                <a:gd name="T31" fmla="*/ 289 h 376"/>
                <a:gd name="T32" fmla="*/ 91 w 1439"/>
                <a:gd name="T33" fmla="*/ 348 h 376"/>
                <a:gd name="T34" fmla="*/ 8 w 1439"/>
                <a:gd name="T35" fmla="*/ 315 h 376"/>
                <a:gd name="T36" fmla="*/ 0 w 1439"/>
                <a:gd name="T37" fmla="*/ 300 h 376"/>
                <a:gd name="T38" fmla="*/ 26 w 1439"/>
                <a:gd name="T39" fmla="*/ 172 h 376"/>
                <a:gd name="T40" fmla="*/ 148 w 1439"/>
                <a:gd name="T41" fmla="*/ 217 h 376"/>
                <a:gd name="T42" fmla="*/ 324 w 1439"/>
                <a:gd name="T43" fmla="*/ 163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39" h="376">
                  <a:moveTo>
                    <a:pt x="324" y="163"/>
                  </a:moveTo>
                  <a:cubicBezTo>
                    <a:pt x="419" y="102"/>
                    <a:pt x="419" y="102"/>
                    <a:pt x="419" y="102"/>
                  </a:cubicBezTo>
                  <a:cubicBezTo>
                    <a:pt x="534" y="29"/>
                    <a:pt x="657" y="0"/>
                    <a:pt x="786" y="16"/>
                  </a:cubicBezTo>
                  <a:cubicBezTo>
                    <a:pt x="860" y="26"/>
                    <a:pt x="931" y="51"/>
                    <a:pt x="1002" y="93"/>
                  </a:cubicBezTo>
                  <a:cubicBezTo>
                    <a:pt x="1063" y="131"/>
                    <a:pt x="1063" y="131"/>
                    <a:pt x="1063" y="131"/>
                  </a:cubicBezTo>
                  <a:cubicBezTo>
                    <a:pt x="1125" y="172"/>
                    <a:pt x="1125" y="172"/>
                    <a:pt x="1125" y="172"/>
                  </a:cubicBezTo>
                  <a:cubicBezTo>
                    <a:pt x="1185" y="213"/>
                    <a:pt x="1258" y="229"/>
                    <a:pt x="1331" y="218"/>
                  </a:cubicBezTo>
                  <a:cubicBezTo>
                    <a:pt x="1360" y="211"/>
                    <a:pt x="1392" y="204"/>
                    <a:pt x="1414" y="177"/>
                  </a:cubicBezTo>
                  <a:cubicBezTo>
                    <a:pt x="1416" y="184"/>
                    <a:pt x="1439" y="307"/>
                    <a:pt x="1439" y="307"/>
                  </a:cubicBezTo>
                  <a:cubicBezTo>
                    <a:pt x="1436" y="324"/>
                    <a:pt x="1417" y="332"/>
                    <a:pt x="1402" y="339"/>
                  </a:cubicBezTo>
                  <a:cubicBezTo>
                    <a:pt x="1398" y="340"/>
                    <a:pt x="1398" y="340"/>
                    <a:pt x="1398" y="340"/>
                  </a:cubicBezTo>
                  <a:cubicBezTo>
                    <a:pt x="1290" y="376"/>
                    <a:pt x="1158" y="355"/>
                    <a:pt x="1054" y="284"/>
                  </a:cubicBezTo>
                  <a:cubicBezTo>
                    <a:pt x="1054" y="284"/>
                    <a:pt x="960" y="222"/>
                    <a:pt x="960" y="222"/>
                  </a:cubicBezTo>
                  <a:cubicBezTo>
                    <a:pt x="862" y="159"/>
                    <a:pt x="746" y="136"/>
                    <a:pt x="631" y="158"/>
                  </a:cubicBezTo>
                  <a:cubicBezTo>
                    <a:pt x="575" y="169"/>
                    <a:pt x="520" y="193"/>
                    <a:pt x="458" y="233"/>
                  </a:cubicBezTo>
                  <a:cubicBezTo>
                    <a:pt x="371" y="289"/>
                    <a:pt x="371" y="289"/>
                    <a:pt x="371" y="289"/>
                  </a:cubicBezTo>
                  <a:cubicBezTo>
                    <a:pt x="286" y="343"/>
                    <a:pt x="187" y="364"/>
                    <a:pt x="91" y="348"/>
                  </a:cubicBezTo>
                  <a:cubicBezTo>
                    <a:pt x="62" y="343"/>
                    <a:pt x="31" y="337"/>
                    <a:pt x="8" y="315"/>
                  </a:cubicBezTo>
                  <a:cubicBezTo>
                    <a:pt x="3" y="310"/>
                    <a:pt x="1" y="306"/>
                    <a:pt x="0" y="300"/>
                  </a:cubicBezTo>
                  <a:cubicBezTo>
                    <a:pt x="0" y="300"/>
                    <a:pt x="23" y="188"/>
                    <a:pt x="26" y="172"/>
                  </a:cubicBezTo>
                  <a:cubicBezTo>
                    <a:pt x="58" y="207"/>
                    <a:pt x="103" y="215"/>
                    <a:pt x="148" y="217"/>
                  </a:cubicBezTo>
                  <a:cubicBezTo>
                    <a:pt x="206" y="220"/>
                    <a:pt x="262" y="203"/>
                    <a:pt x="324" y="16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04" name="Freeform 39">
              <a:extLst>
                <a:ext uri="{FF2B5EF4-FFF2-40B4-BE49-F238E27FC236}">
                  <a16:creationId xmlns:a16="http://schemas.microsoft.com/office/drawing/2014/main" id="{A72A4A94-54E6-4069-90FB-67FA293A4827}"/>
                </a:ext>
              </a:extLst>
            </p:cNvPr>
            <p:cNvSpPr>
              <a:spLocks noEditPoints="1"/>
            </p:cNvSpPr>
            <p:nvPr userDrawn="1"/>
          </p:nvSpPr>
          <p:spPr bwMode="auto">
            <a:xfrm>
              <a:off x="3374" y="2137"/>
              <a:ext cx="925" cy="195"/>
            </a:xfrm>
            <a:custGeom>
              <a:avLst/>
              <a:gdLst>
                <a:gd name="T0" fmla="*/ 437 w 1365"/>
                <a:gd name="T1" fmla="*/ 67 h 287"/>
                <a:gd name="T2" fmla="*/ 431 w 1365"/>
                <a:gd name="T3" fmla="*/ 150 h 287"/>
                <a:gd name="T4" fmla="*/ 474 w 1365"/>
                <a:gd name="T5" fmla="*/ 123 h 287"/>
                <a:gd name="T6" fmla="*/ 1358 w 1365"/>
                <a:gd name="T7" fmla="*/ 254 h 287"/>
                <a:gd name="T8" fmla="*/ 1336 w 1365"/>
                <a:gd name="T9" fmla="*/ 226 h 287"/>
                <a:gd name="T10" fmla="*/ 1340 w 1365"/>
                <a:gd name="T11" fmla="*/ 194 h 287"/>
                <a:gd name="T12" fmla="*/ 1362 w 1365"/>
                <a:gd name="T13" fmla="*/ 272 h 287"/>
                <a:gd name="T14" fmla="*/ 1270 w 1365"/>
                <a:gd name="T15" fmla="*/ 248 h 287"/>
                <a:gd name="T16" fmla="*/ 1276 w 1365"/>
                <a:gd name="T17" fmla="*/ 277 h 287"/>
                <a:gd name="T18" fmla="*/ 1167 w 1365"/>
                <a:gd name="T19" fmla="*/ 204 h 287"/>
                <a:gd name="T20" fmla="*/ 1164 w 1365"/>
                <a:gd name="T21" fmla="*/ 276 h 287"/>
                <a:gd name="T22" fmla="*/ 1110 w 1365"/>
                <a:gd name="T23" fmla="*/ 225 h 287"/>
                <a:gd name="T24" fmla="*/ 1061 w 1365"/>
                <a:gd name="T25" fmla="*/ 231 h 287"/>
                <a:gd name="T26" fmla="*/ 1109 w 1365"/>
                <a:gd name="T27" fmla="*/ 237 h 287"/>
                <a:gd name="T28" fmla="*/ 1129 w 1365"/>
                <a:gd name="T29" fmla="*/ 189 h 287"/>
                <a:gd name="T30" fmla="*/ 1063 w 1365"/>
                <a:gd name="T31" fmla="*/ 149 h 287"/>
                <a:gd name="T32" fmla="*/ 1048 w 1365"/>
                <a:gd name="T33" fmla="*/ 228 h 287"/>
                <a:gd name="T34" fmla="*/ 986 w 1365"/>
                <a:gd name="T35" fmla="*/ 97 h 287"/>
                <a:gd name="T36" fmla="*/ 963 w 1365"/>
                <a:gd name="T37" fmla="*/ 80 h 287"/>
                <a:gd name="T38" fmla="*/ 919 w 1365"/>
                <a:gd name="T39" fmla="*/ 139 h 287"/>
                <a:gd name="T40" fmla="*/ 985 w 1365"/>
                <a:gd name="T41" fmla="*/ 116 h 287"/>
                <a:gd name="T42" fmla="*/ 887 w 1365"/>
                <a:gd name="T43" fmla="*/ 93 h 287"/>
                <a:gd name="T44" fmla="*/ 909 w 1365"/>
                <a:gd name="T45" fmla="*/ 52 h 287"/>
                <a:gd name="T46" fmla="*/ 854 w 1365"/>
                <a:gd name="T47" fmla="*/ 111 h 287"/>
                <a:gd name="T48" fmla="*/ 885 w 1365"/>
                <a:gd name="T49" fmla="*/ 120 h 287"/>
                <a:gd name="T50" fmla="*/ 833 w 1365"/>
                <a:gd name="T51" fmla="*/ 77 h 287"/>
                <a:gd name="T52" fmla="*/ 840 w 1365"/>
                <a:gd name="T53" fmla="*/ 50 h 287"/>
                <a:gd name="T54" fmla="*/ 805 w 1365"/>
                <a:gd name="T55" fmla="*/ 26 h 287"/>
                <a:gd name="T56" fmla="*/ 782 w 1365"/>
                <a:gd name="T57" fmla="*/ 16 h 287"/>
                <a:gd name="T58" fmla="*/ 764 w 1365"/>
                <a:gd name="T59" fmla="*/ 63 h 287"/>
                <a:gd name="T60" fmla="*/ 716 w 1365"/>
                <a:gd name="T61" fmla="*/ 76 h 287"/>
                <a:gd name="T62" fmla="*/ 742 w 1365"/>
                <a:gd name="T63" fmla="*/ 20 h 287"/>
                <a:gd name="T64" fmla="*/ 689 w 1365"/>
                <a:gd name="T65" fmla="*/ 47 h 287"/>
                <a:gd name="T66" fmla="*/ 706 w 1365"/>
                <a:gd name="T67" fmla="*/ 18 h 287"/>
                <a:gd name="T68" fmla="*/ 652 w 1365"/>
                <a:gd name="T69" fmla="*/ 76 h 287"/>
                <a:gd name="T70" fmla="*/ 610 w 1365"/>
                <a:gd name="T71" fmla="*/ 40 h 287"/>
                <a:gd name="T72" fmla="*/ 623 w 1365"/>
                <a:gd name="T73" fmla="*/ 48 h 287"/>
                <a:gd name="T74" fmla="*/ 582 w 1365"/>
                <a:gd name="T75" fmla="*/ 88 h 287"/>
                <a:gd name="T76" fmla="*/ 625 w 1365"/>
                <a:gd name="T77" fmla="*/ 78 h 287"/>
                <a:gd name="T78" fmla="*/ 560 w 1365"/>
                <a:gd name="T79" fmla="*/ 72 h 287"/>
                <a:gd name="T80" fmla="*/ 551 w 1365"/>
                <a:gd name="T81" fmla="*/ 42 h 287"/>
                <a:gd name="T82" fmla="*/ 507 w 1365"/>
                <a:gd name="T83" fmla="*/ 72 h 287"/>
                <a:gd name="T84" fmla="*/ 367 w 1365"/>
                <a:gd name="T85" fmla="*/ 140 h 287"/>
                <a:gd name="T86" fmla="*/ 396 w 1365"/>
                <a:gd name="T87" fmla="*/ 133 h 287"/>
                <a:gd name="T88" fmla="*/ 394 w 1365"/>
                <a:gd name="T89" fmla="*/ 175 h 287"/>
                <a:gd name="T90" fmla="*/ 409 w 1365"/>
                <a:gd name="T91" fmla="*/ 161 h 287"/>
                <a:gd name="T92" fmla="*/ 325 w 1365"/>
                <a:gd name="T93" fmla="*/ 204 h 287"/>
                <a:gd name="T94" fmla="*/ 323 w 1365"/>
                <a:gd name="T95" fmla="*/ 166 h 287"/>
                <a:gd name="T96" fmla="*/ 317 w 1365"/>
                <a:gd name="T97" fmla="*/ 134 h 287"/>
                <a:gd name="T98" fmla="*/ 367 w 1365"/>
                <a:gd name="T99" fmla="*/ 196 h 287"/>
                <a:gd name="T100" fmla="*/ 266 w 1365"/>
                <a:gd name="T101" fmla="*/ 165 h 287"/>
                <a:gd name="T102" fmla="*/ 240 w 1365"/>
                <a:gd name="T103" fmla="*/ 195 h 287"/>
                <a:gd name="T104" fmla="*/ 281 w 1365"/>
                <a:gd name="T105" fmla="*/ 242 h 287"/>
                <a:gd name="T106" fmla="*/ 208 w 1365"/>
                <a:gd name="T107" fmla="*/ 196 h 287"/>
                <a:gd name="T108" fmla="*/ 204 w 1365"/>
                <a:gd name="T109" fmla="*/ 256 h 287"/>
                <a:gd name="T110" fmla="*/ 165 w 1365"/>
                <a:gd name="T111" fmla="*/ 277 h 287"/>
                <a:gd name="T112" fmla="*/ 121 w 1365"/>
                <a:gd name="T113" fmla="*/ 265 h 287"/>
                <a:gd name="T114" fmla="*/ 86 w 1365"/>
                <a:gd name="T115" fmla="*/ 214 h 287"/>
                <a:gd name="T116" fmla="*/ 28 w 1365"/>
                <a:gd name="T117" fmla="*/ 208 h 287"/>
                <a:gd name="T118" fmla="*/ 4 w 1365"/>
                <a:gd name="T119" fmla="*/ 262 h 287"/>
                <a:gd name="T120" fmla="*/ 39 w 1365"/>
                <a:gd name="T121" fmla="*/ 242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65" h="287">
                  <a:moveTo>
                    <a:pt x="454" y="105"/>
                  </a:moveTo>
                  <a:cubicBezTo>
                    <a:pt x="452" y="105"/>
                    <a:pt x="441" y="110"/>
                    <a:pt x="439" y="112"/>
                  </a:cubicBezTo>
                  <a:cubicBezTo>
                    <a:pt x="439" y="110"/>
                    <a:pt x="434" y="85"/>
                    <a:pt x="434" y="82"/>
                  </a:cubicBezTo>
                  <a:cubicBezTo>
                    <a:pt x="434" y="83"/>
                    <a:pt x="434" y="83"/>
                    <a:pt x="434" y="83"/>
                  </a:cubicBezTo>
                  <a:cubicBezTo>
                    <a:pt x="438" y="88"/>
                    <a:pt x="454" y="104"/>
                    <a:pt x="455" y="104"/>
                  </a:cubicBezTo>
                  <a:lnTo>
                    <a:pt x="454" y="105"/>
                  </a:lnTo>
                  <a:close/>
                  <a:moveTo>
                    <a:pt x="487" y="114"/>
                  </a:moveTo>
                  <a:cubicBezTo>
                    <a:pt x="441" y="71"/>
                    <a:pt x="441" y="71"/>
                    <a:pt x="441" y="71"/>
                  </a:cubicBezTo>
                  <a:cubicBezTo>
                    <a:pt x="440" y="70"/>
                    <a:pt x="437" y="67"/>
                    <a:pt x="437" y="67"/>
                  </a:cubicBezTo>
                  <a:cubicBezTo>
                    <a:pt x="436" y="66"/>
                    <a:pt x="436" y="65"/>
                    <a:pt x="438" y="64"/>
                  </a:cubicBezTo>
                  <a:cubicBezTo>
                    <a:pt x="438" y="63"/>
                    <a:pt x="437" y="62"/>
                    <a:pt x="437" y="62"/>
                  </a:cubicBezTo>
                  <a:cubicBezTo>
                    <a:pt x="436" y="61"/>
                    <a:pt x="415" y="72"/>
                    <a:pt x="415" y="72"/>
                  </a:cubicBezTo>
                  <a:cubicBezTo>
                    <a:pt x="415" y="73"/>
                    <a:pt x="416" y="75"/>
                    <a:pt x="416" y="75"/>
                  </a:cubicBezTo>
                  <a:cubicBezTo>
                    <a:pt x="419" y="75"/>
                    <a:pt x="419" y="75"/>
                    <a:pt x="419" y="75"/>
                  </a:cubicBezTo>
                  <a:cubicBezTo>
                    <a:pt x="419" y="75"/>
                    <a:pt x="420" y="80"/>
                    <a:pt x="420" y="80"/>
                  </a:cubicBezTo>
                  <a:cubicBezTo>
                    <a:pt x="421" y="80"/>
                    <a:pt x="431" y="143"/>
                    <a:pt x="431" y="143"/>
                  </a:cubicBezTo>
                  <a:cubicBezTo>
                    <a:pt x="431" y="145"/>
                    <a:pt x="431" y="146"/>
                    <a:pt x="430" y="147"/>
                  </a:cubicBezTo>
                  <a:cubicBezTo>
                    <a:pt x="430" y="148"/>
                    <a:pt x="431" y="150"/>
                    <a:pt x="431" y="150"/>
                  </a:cubicBezTo>
                  <a:cubicBezTo>
                    <a:pt x="432" y="150"/>
                    <a:pt x="448" y="141"/>
                    <a:pt x="448" y="141"/>
                  </a:cubicBezTo>
                  <a:cubicBezTo>
                    <a:pt x="449" y="141"/>
                    <a:pt x="449" y="141"/>
                    <a:pt x="449" y="141"/>
                  </a:cubicBezTo>
                  <a:cubicBezTo>
                    <a:pt x="448" y="139"/>
                    <a:pt x="448" y="139"/>
                    <a:pt x="448" y="139"/>
                  </a:cubicBezTo>
                  <a:cubicBezTo>
                    <a:pt x="445" y="139"/>
                    <a:pt x="444" y="139"/>
                    <a:pt x="444" y="138"/>
                  </a:cubicBezTo>
                  <a:cubicBezTo>
                    <a:pt x="444" y="138"/>
                    <a:pt x="443" y="135"/>
                    <a:pt x="443" y="135"/>
                  </a:cubicBezTo>
                  <a:cubicBezTo>
                    <a:pt x="443" y="135"/>
                    <a:pt x="441" y="123"/>
                    <a:pt x="441" y="123"/>
                  </a:cubicBezTo>
                  <a:cubicBezTo>
                    <a:pt x="441" y="124"/>
                    <a:pt x="463" y="112"/>
                    <a:pt x="463" y="112"/>
                  </a:cubicBezTo>
                  <a:cubicBezTo>
                    <a:pt x="463" y="113"/>
                    <a:pt x="472" y="121"/>
                    <a:pt x="472" y="121"/>
                  </a:cubicBezTo>
                  <a:cubicBezTo>
                    <a:pt x="473" y="121"/>
                    <a:pt x="474" y="123"/>
                    <a:pt x="474" y="123"/>
                  </a:cubicBezTo>
                  <a:cubicBezTo>
                    <a:pt x="474" y="123"/>
                    <a:pt x="474" y="123"/>
                    <a:pt x="474" y="123"/>
                  </a:cubicBezTo>
                  <a:cubicBezTo>
                    <a:pt x="474" y="123"/>
                    <a:pt x="474" y="124"/>
                    <a:pt x="473" y="124"/>
                  </a:cubicBezTo>
                  <a:cubicBezTo>
                    <a:pt x="473" y="125"/>
                    <a:pt x="473" y="125"/>
                    <a:pt x="473" y="125"/>
                  </a:cubicBezTo>
                  <a:cubicBezTo>
                    <a:pt x="473" y="126"/>
                    <a:pt x="473" y="127"/>
                    <a:pt x="473" y="127"/>
                  </a:cubicBezTo>
                  <a:cubicBezTo>
                    <a:pt x="474" y="128"/>
                    <a:pt x="492" y="119"/>
                    <a:pt x="492" y="119"/>
                  </a:cubicBezTo>
                  <a:cubicBezTo>
                    <a:pt x="492" y="117"/>
                    <a:pt x="491" y="116"/>
                    <a:pt x="491" y="116"/>
                  </a:cubicBezTo>
                  <a:cubicBezTo>
                    <a:pt x="489" y="116"/>
                    <a:pt x="488" y="116"/>
                    <a:pt x="487" y="114"/>
                  </a:cubicBezTo>
                  <a:moveTo>
                    <a:pt x="1361" y="254"/>
                  </a:moveTo>
                  <a:cubicBezTo>
                    <a:pt x="1360" y="253"/>
                    <a:pt x="1358" y="254"/>
                    <a:pt x="1358" y="254"/>
                  </a:cubicBezTo>
                  <a:cubicBezTo>
                    <a:pt x="1358" y="256"/>
                    <a:pt x="1357" y="257"/>
                    <a:pt x="1354" y="258"/>
                  </a:cubicBezTo>
                  <a:cubicBezTo>
                    <a:pt x="1354" y="258"/>
                    <a:pt x="1323" y="266"/>
                    <a:pt x="1322" y="266"/>
                  </a:cubicBezTo>
                  <a:cubicBezTo>
                    <a:pt x="1322" y="266"/>
                    <a:pt x="1323" y="266"/>
                    <a:pt x="1323" y="266"/>
                  </a:cubicBezTo>
                  <a:cubicBezTo>
                    <a:pt x="1323" y="263"/>
                    <a:pt x="1319" y="249"/>
                    <a:pt x="1318" y="247"/>
                  </a:cubicBezTo>
                  <a:cubicBezTo>
                    <a:pt x="1320" y="247"/>
                    <a:pt x="1335" y="243"/>
                    <a:pt x="1335" y="243"/>
                  </a:cubicBezTo>
                  <a:cubicBezTo>
                    <a:pt x="1339" y="242"/>
                    <a:pt x="1339" y="242"/>
                    <a:pt x="1340" y="244"/>
                  </a:cubicBezTo>
                  <a:cubicBezTo>
                    <a:pt x="1340" y="244"/>
                    <a:pt x="1342" y="243"/>
                    <a:pt x="1342" y="243"/>
                  </a:cubicBezTo>
                  <a:cubicBezTo>
                    <a:pt x="1343" y="243"/>
                    <a:pt x="1339" y="226"/>
                    <a:pt x="1339" y="226"/>
                  </a:cubicBezTo>
                  <a:cubicBezTo>
                    <a:pt x="1338" y="226"/>
                    <a:pt x="1336" y="226"/>
                    <a:pt x="1336" y="226"/>
                  </a:cubicBezTo>
                  <a:cubicBezTo>
                    <a:pt x="1335" y="228"/>
                    <a:pt x="1335" y="229"/>
                    <a:pt x="1332" y="230"/>
                  </a:cubicBezTo>
                  <a:cubicBezTo>
                    <a:pt x="1332" y="230"/>
                    <a:pt x="1314" y="234"/>
                    <a:pt x="1314" y="234"/>
                  </a:cubicBezTo>
                  <a:cubicBezTo>
                    <a:pt x="1314" y="234"/>
                    <a:pt x="1314" y="234"/>
                    <a:pt x="1314" y="234"/>
                  </a:cubicBezTo>
                  <a:cubicBezTo>
                    <a:pt x="1314" y="232"/>
                    <a:pt x="1311" y="217"/>
                    <a:pt x="1311" y="217"/>
                  </a:cubicBezTo>
                  <a:cubicBezTo>
                    <a:pt x="1311" y="218"/>
                    <a:pt x="1340" y="210"/>
                    <a:pt x="1340" y="210"/>
                  </a:cubicBezTo>
                  <a:cubicBezTo>
                    <a:pt x="1343" y="210"/>
                    <a:pt x="1344" y="210"/>
                    <a:pt x="1344" y="211"/>
                  </a:cubicBezTo>
                  <a:cubicBezTo>
                    <a:pt x="1345" y="211"/>
                    <a:pt x="1347" y="211"/>
                    <a:pt x="1347" y="211"/>
                  </a:cubicBezTo>
                  <a:cubicBezTo>
                    <a:pt x="1347" y="210"/>
                    <a:pt x="1343" y="194"/>
                    <a:pt x="1343" y="194"/>
                  </a:cubicBezTo>
                  <a:cubicBezTo>
                    <a:pt x="1342" y="193"/>
                    <a:pt x="1340" y="194"/>
                    <a:pt x="1340" y="194"/>
                  </a:cubicBezTo>
                  <a:cubicBezTo>
                    <a:pt x="1340" y="196"/>
                    <a:pt x="1340" y="196"/>
                    <a:pt x="1336" y="197"/>
                  </a:cubicBezTo>
                  <a:cubicBezTo>
                    <a:pt x="1288" y="210"/>
                    <a:pt x="1288" y="210"/>
                    <a:pt x="1288" y="210"/>
                  </a:cubicBezTo>
                  <a:cubicBezTo>
                    <a:pt x="1288" y="211"/>
                    <a:pt x="1288" y="213"/>
                    <a:pt x="1288" y="213"/>
                  </a:cubicBezTo>
                  <a:cubicBezTo>
                    <a:pt x="1293" y="213"/>
                    <a:pt x="1293" y="213"/>
                    <a:pt x="1294" y="215"/>
                  </a:cubicBezTo>
                  <a:cubicBezTo>
                    <a:pt x="1310" y="276"/>
                    <a:pt x="1310" y="276"/>
                    <a:pt x="1310" y="276"/>
                  </a:cubicBezTo>
                  <a:cubicBezTo>
                    <a:pt x="1310" y="278"/>
                    <a:pt x="1310" y="279"/>
                    <a:pt x="1307" y="280"/>
                  </a:cubicBezTo>
                  <a:cubicBezTo>
                    <a:pt x="1306" y="281"/>
                    <a:pt x="1307" y="283"/>
                    <a:pt x="1307" y="283"/>
                  </a:cubicBezTo>
                  <a:cubicBezTo>
                    <a:pt x="1308" y="284"/>
                    <a:pt x="1357" y="271"/>
                    <a:pt x="1357" y="271"/>
                  </a:cubicBezTo>
                  <a:cubicBezTo>
                    <a:pt x="1361" y="270"/>
                    <a:pt x="1361" y="270"/>
                    <a:pt x="1362" y="272"/>
                  </a:cubicBezTo>
                  <a:cubicBezTo>
                    <a:pt x="1363" y="272"/>
                    <a:pt x="1365" y="272"/>
                    <a:pt x="1365" y="272"/>
                  </a:cubicBezTo>
                  <a:cubicBezTo>
                    <a:pt x="1365" y="271"/>
                    <a:pt x="1361" y="254"/>
                    <a:pt x="1361" y="254"/>
                  </a:cubicBezTo>
                  <a:moveTo>
                    <a:pt x="1270" y="248"/>
                  </a:moveTo>
                  <a:cubicBezTo>
                    <a:pt x="1270" y="267"/>
                    <a:pt x="1264" y="273"/>
                    <a:pt x="1246" y="273"/>
                  </a:cubicBezTo>
                  <a:cubicBezTo>
                    <a:pt x="1246" y="273"/>
                    <a:pt x="1237" y="273"/>
                    <a:pt x="1237" y="273"/>
                  </a:cubicBezTo>
                  <a:cubicBezTo>
                    <a:pt x="1237" y="273"/>
                    <a:pt x="1237" y="273"/>
                    <a:pt x="1237" y="273"/>
                  </a:cubicBezTo>
                  <a:cubicBezTo>
                    <a:pt x="1238" y="273"/>
                    <a:pt x="1238" y="228"/>
                    <a:pt x="1238" y="224"/>
                  </a:cubicBezTo>
                  <a:cubicBezTo>
                    <a:pt x="1240" y="224"/>
                    <a:pt x="1246" y="224"/>
                    <a:pt x="1246" y="224"/>
                  </a:cubicBezTo>
                  <a:cubicBezTo>
                    <a:pt x="1264" y="224"/>
                    <a:pt x="1270" y="230"/>
                    <a:pt x="1270" y="248"/>
                  </a:cubicBezTo>
                  <a:close/>
                  <a:moveTo>
                    <a:pt x="1251" y="210"/>
                  </a:moveTo>
                  <a:cubicBezTo>
                    <a:pt x="1220" y="210"/>
                    <a:pt x="1220" y="210"/>
                    <a:pt x="1220" y="210"/>
                  </a:cubicBezTo>
                  <a:cubicBezTo>
                    <a:pt x="1219" y="211"/>
                    <a:pt x="1219" y="213"/>
                    <a:pt x="1219" y="213"/>
                  </a:cubicBezTo>
                  <a:cubicBezTo>
                    <a:pt x="1222" y="214"/>
                    <a:pt x="1223" y="215"/>
                    <a:pt x="1222" y="217"/>
                  </a:cubicBezTo>
                  <a:cubicBezTo>
                    <a:pt x="1222" y="217"/>
                    <a:pt x="1222" y="280"/>
                    <a:pt x="1222" y="280"/>
                  </a:cubicBezTo>
                  <a:cubicBezTo>
                    <a:pt x="1222" y="282"/>
                    <a:pt x="1222" y="283"/>
                    <a:pt x="1219" y="283"/>
                  </a:cubicBezTo>
                  <a:cubicBezTo>
                    <a:pt x="1219" y="286"/>
                    <a:pt x="1219" y="286"/>
                    <a:pt x="1219" y="286"/>
                  </a:cubicBezTo>
                  <a:cubicBezTo>
                    <a:pt x="1220" y="286"/>
                    <a:pt x="1248" y="287"/>
                    <a:pt x="1248" y="287"/>
                  </a:cubicBezTo>
                  <a:cubicBezTo>
                    <a:pt x="1260" y="287"/>
                    <a:pt x="1270" y="283"/>
                    <a:pt x="1276" y="277"/>
                  </a:cubicBezTo>
                  <a:cubicBezTo>
                    <a:pt x="1283" y="271"/>
                    <a:pt x="1286" y="261"/>
                    <a:pt x="1286" y="249"/>
                  </a:cubicBezTo>
                  <a:cubicBezTo>
                    <a:pt x="1286" y="225"/>
                    <a:pt x="1273" y="210"/>
                    <a:pt x="1251" y="210"/>
                  </a:cubicBezTo>
                  <a:moveTo>
                    <a:pt x="1194" y="207"/>
                  </a:moveTo>
                  <a:cubicBezTo>
                    <a:pt x="1197" y="209"/>
                    <a:pt x="1197" y="210"/>
                    <a:pt x="1197" y="211"/>
                  </a:cubicBezTo>
                  <a:cubicBezTo>
                    <a:pt x="1186" y="252"/>
                    <a:pt x="1186" y="252"/>
                    <a:pt x="1186" y="252"/>
                  </a:cubicBezTo>
                  <a:cubicBezTo>
                    <a:pt x="1184" y="262"/>
                    <a:pt x="1177" y="266"/>
                    <a:pt x="1168" y="263"/>
                  </a:cubicBezTo>
                  <a:cubicBezTo>
                    <a:pt x="1163" y="262"/>
                    <a:pt x="1160" y="260"/>
                    <a:pt x="1158" y="257"/>
                  </a:cubicBezTo>
                  <a:cubicBezTo>
                    <a:pt x="1156" y="254"/>
                    <a:pt x="1156" y="250"/>
                    <a:pt x="1157" y="245"/>
                  </a:cubicBezTo>
                  <a:cubicBezTo>
                    <a:pt x="1167" y="204"/>
                    <a:pt x="1167" y="204"/>
                    <a:pt x="1167" y="204"/>
                  </a:cubicBezTo>
                  <a:cubicBezTo>
                    <a:pt x="1168" y="202"/>
                    <a:pt x="1168" y="202"/>
                    <a:pt x="1171" y="202"/>
                  </a:cubicBezTo>
                  <a:cubicBezTo>
                    <a:pt x="1171" y="201"/>
                    <a:pt x="1172" y="199"/>
                    <a:pt x="1172" y="199"/>
                  </a:cubicBezTo>
                  <a:cubicBezTo>
                    <a:pt x="1171" y="199"/>
                    <a:pt x="1150" y="193"/>
                    <a:pt x="1150" y="193"/>
                  </a:cubicBezTo>
                  <a:cubicBezTo>
                    <a:pt x="1149" y="193"/>
                    <a:pt x="1149" y="193"/>
                    <a:pt x="1149" y="193"/>
                  </a:cubicBezTo>
                  <a:cubicBezTo>
                    <a:pt x="1149" y="194"/>
                    <a:pt x="1149" y="194"/>
                    <a:pt x="1149" y="194"/>
                  </a:cubicBezTo>
                  <a:cubicBezTo>
                    <a:pt x="1149" y="196"/>
                    <a:pt x="1149" y="196"/>
                    <a:pt x="1149" y="196"/>
                  </a:cubicBezTo>
                  <a:cubicBezTo>
                    <a:pt x="1152" y="198"/>
                    <a:pt x="1152" y="199"/>
                    <a:pt x="1152" y="200"/>
                  </a:cubicBezTo>
                  <a:cubicBezTo>
                    <a:pt x="1142" y="241"/>
                    <a:pt x="1142" y="241"/>
                    <a:pt x="1142" y="241"/>
                  </a:cubicBezTo>
                  <a:cubicBezTo>
                    <a:pt x="1137" y="260"/>
                    <a:pt x="1145" y="272"/>
                    <a:pt x="1164" y="276"/>
                  </a:cubicBezTo>
                  <a:cubicBezTo>
                    <a:pt x="1174" y="279"/>
                    <a:pt x="1182" y="278"/>
                    <a:pt x="1189" y="274"/>
                  </a:cubicBezTo>
                  <a:cubicBezTo>
                    <a:pt x="1194" y="271"/>
                    <a:pt x="1198" y="265"/>
                    <a:pt x="1201" y="256"/>
                  </a:cubicBezTo>
                  <a:cubicBezTo>
                    <a:pt x="1211" y="215"/>
                    <a:pt x="1211" y="215"/>
                    <a:pt x="1211" y="215"/>
                  </a:cubicBezTo>
                  <a:cubicBezTo>
                    <a:pt x="1211" y="213"/>
                    <a:pt x="1212" y="213"/>
                    <a:pt x="1214" y="213"/>
                  </a:cubicBezTo>
                  <a:cubicBezTo>
                    <a:pt x="1215" y="212"/>
                    <a:pt x="1216" y="210"/>
                    <a:pt x="1216" y="210"/>
                  </a:cubicBezTo>
                  <a:cubicBezTo>
                    <a:pt x="1215" y="209"/>
                    <a:pt x="1196" y="205"/>
                    <a:pt x="1196" y="205"/>
                  </a:cubicBezTo>
                  <a:cubicBezTo>
                    <a:pt x="1195" y="205"/>
                    <a:pt x="1194" y="207"/>
                    <a:pt x="1194" y="207"/>
                  </a:cubicBezTo>
                  <a:moveTo>
                    <a:pt x="1114" y="197"/>
                  </a:moveTo>
                  <a:cubicBezTo>
                    <a:pt x="1113" y="202"/>
                    <a:pt x="1110" y="225"/>
                    <a:pt x="1110" y="225"/>
                  </a:cubicBezTo>
                  <a:cubicBezTo>
                    <a:pt x="1109" y="225"/>
                    <a:pt x="1109" y="225"/>
                    <a:pt x="1109" y="225"/>
                  </a:cubicBezTo>
                  <a:cubicBezTo>
                    <a:pt x="1108" y="224"/>
                    <a:pt x="1097" y="219"/>
                    <a:pt x="1095" y="217"/>
                  </a:cubicBezTo>
                  <a:cubicBezTo>
                    <a:pt x="1096" y="216"/>
                    <a:pt x="1112" y="198"/>
                    <a:pt x="1115" y="196"/>
                  </a:cubicBezTo>
                  <a:lnTo>
                    <a:pt x="1114" y="197"/>
                  </a:lnTo>
                  <a:close/>
                  <a:moveTo>
                    <a:pt x="1110" y="177"/>
                  </a:moveTo>
                  <a:cubicBezTo>
                    <a:pt x="1112" y="179"/>
                    <a:pt x="1112" y="180"/>
                    <a:pt x="1112" y="180"/>
                  </a:cubicBezTo>
                  <a:cubicBezTo>
                    <a:pt x="1109" y="183"/>
                    <a:pt x="1109" y="183"/>
                    <a:pt x="1109" y="183"/>
                  </a:cubicBezTo>
                  <a:cubicBezTo>
                    <a:pt x="1109" y="184"/>
                    <a:pt x="1064" y="230"/>
                    <a:pt x="1064" y="230"/>
                  </a:cubicBezTo>
                  <a:cubicBezTo>
                    <a:pt x="1063" y="231"/>
                    <a:pt x="1062" y="232"/>
                    <a:pt x="1061" y="231"/>
                  </a:cubicBezTo>
                  <a:cubicBezTo>
                    <a:pt x="1060" y="232"/>
                    <a:pt x="1059" y="234"/>
                    <a:pt x="1059" y="234"/>
                  </a:cubicBezTo>
                  <a:cubicBezTo>
                    <a:pt x="1059" y="235"/>
                    <a:pt x="1076" y="243"/>
                    <a:pt x="1076" y="243"/>
                  </a:cubicBezTo>
                  <a:cubicBezTo>
                    <a:pt x="1077" y="243"/>
                    <a:pt x="1077" y="243"/>
                    <a:pt x="1077" y="243"/>
                  </a:cubicBezTo>
                  <a:cubicBezTo>
                    <a:pt x="1078" y="240"/>
                    <a:pt x="1078" y="240"/>
                    <a:pt x="1078" y="240"/>
                  </a:cubicBezTo>
                  <a:cubicBezTo>
                    <a:pt x="1077" y="239"/>
                    <a:pt x="1076" y="238"/>
                    <a:pt x="1076" y="238"/>
                  </a:cubicBezTo>
                  <a:cubicBezTo>
                    <a:pt x="1076" y="237"/>
                    <a:pt x="1076" y="237"/>
                    <a:pt x="1076" y="237"/>
                  </a:cubicBezTo>
                  <a:cubicBezTo>
                    <a:pt x="1078" y="235"/>
                    <a:pt x="1078" y="235"/>
                    <a:pt x="1078" y="235"/>
                  </a:cubicBezTo>
                  <a:cubicBezTo>
                    <a:pt x="1078" y="235"/>
                    <a:pt x="1086" y="226"/>
                    <a:pt x="1087" y="226"/>
                  </a:cubicBezTo>
                  <a:cubicBezTo>
                    <a:pt x="1087" y="226"/>
                    <a:pt x="1109" y="237"/>
                    <a:pt x="1109" y="237"/>
                  </a:cubicBezTo>
                  <a:cubicBezTo>
                    <a:pt x="1108" y="237"/>
                    <a:pt x="1107" y="250"/>
                    <a:pt x="1107" y="250"/>
                  </a:cubicBezTo>
                  <a:cubicBezTo>
                    <a:pt x="1107" y="250"/>
                    <a:pt x="1107" y="252"/>
                    <a:pt x="1107" y="252"/>
                  </a:cubicBezTo>
                  <a:cubicBezTo>
                    <a:pt x="1106" y="252"/>
                    <a:pt x="1106" y="253"/>
                    <a:pt x="1104" y="252"/>
                  </a:cubicBezTo>
                  <a:cubicBezTo>
                    <a:pt x="1104" y="252"/>
                    <a:pt x="1103" y="254"/>
                    <a:pt x="1103" y="254"/>
                  </a:cubicBezTo>
                  <a:cubicBezTo>
                    <a:pt x="1103" y="255"/>
                    <a:pt x="1121" y="263"/>
                    <a:pt x="1121" y="263"/>
                  </a:cubicBezTo>
                  <a:cubicBezTo>
                    <a:pt x="1122" y="263"/>
                    <a:pt x="1122" y="261"/>
                    <a:pt x="1122" y="261"/>
                  </a:cubicBezTo>
                  <a:cubicBezTo>
                    <a:pt x="1121" y="260"/>
                    <a:pt x="1121" y="259"/>
                    <a:pt x="1121" y="257"/>
                  </a:cubicBezTo>
                  <a:cubicBezTo>
                    <a:pt x="1128" y="194"/>
                    <a:pt x="1128" y="194"/>
                    <a:pt x="1128" y="194"/>
                  </a:cubicBezTo>
                  <a:cubicBezTo>
                    <a:pt x="1129" y="189"/>
                    <a:pt x="1129" y="189"/>
                    <a:pt x="1129" y="189"/>
                  </a:cubicBezTo>
                  <a:cubicBezTo>
                    <a:pt x="1129" y="188"/>
                    <a:pt x="1130" y="187"/>
                    <a:pt x="1132" y="188"/>
                  </a:cubicBezTo>
                  <a:cubicBezTo>
                    <a:pt x="1133" y="188"/>
                    <a:pt x="1133" y="186"/>
                    <a:pt x="1133" y="186"/>
                  </a:cubicBezTo>
                  <a:cubicBezTo>
                    <a:pt x="1133" y="185"/>
                    <a:pt x="1112" y="175"/>
                    <a:pt x="1112" y="175"/>
                  </a:cubicBezTo>
                  <a:cubicBezTo>
                    <a:pt x="1111" y="175"/>
                    <a:pt x="1110" y="177"/>
                    <a:pt x="1110" y="177"/>
                  </a:cubicBezTo>
                  <a:moveTo>
                    <a:pt x="1058" y="213"/>
                  </a:moveTo>
                  <a:cubicBezTo>
                    <a:pt x="1056" y="215"/>
                    <a:pt x="1055" y="215"/>
                    <a:pt x="1053" y="213"/>
                  </a:cubicBezTo>
                  <a:cubicBezTo>
                    <a:pt x="1053" y="213"/>
                    <a:pt x="1026" y="196"/>
                    <a:pt x="1026" y="196"/>
                  </a:cubicBezTo>
                  <a:cubicBezTo>
                    <a:pt x="1027" y="196"/>
                    <a:pt x="1058" y="149"/>
                    <a:pt x="1058" y="149"/>
                  </a:cubicBezTo>
                  <a:cubicBezTo>
                    <a:pt x="1059" y="148"/>
                    <a:pt x="1060" y="147"/>
                    <a:pt x="1063" y="149"/>
                  </a:cubicBezTo>
                  <a:cubicBezTo>
                    <a:pt x="1064" y="149"/>
                    <a:pt x="1065" y="147"/>
                    <a:pt x="1065" y="147"/>
                  </a:cubicBezTo>
                  <a:cubicBezTo>
                    <a:pt x="1065" y="146"/>
                    <a:pt x="1045" y="133"/>
                    <a:pt x="1045" y="133"/>
                  </a:cubicBezTo>
                  <a:cubicBezTo>
                    <a:pt x="1044" y="133"/>
                    <a:pt x="1043" y="135"/>
                    <a:pt x="1043" y="135"/>
                  </a:cubicBezTo>
                  <a:cubicBezTo>
                    <a:pt x="1046" y="138"/>
                    <a:pt x="1046" y="139"/>
                    <a:pt x="1045" y="141"/>
                  </a:cubicBezTo>
                  <a:cubicBezTo>
                    <a:pt x="1010" y="194"/>
                    <a:pt x="1010" y="194"/>
                    <a:pt x="1010" y="194"/>
                  </a:cubicBezTo>
                  <a:cubicBezTo>
                    <a:pt x="1009" y="195"/>
                    <a:pt x="1008" y="196"/>
                    <a:pt x="1006" y="194"/>
                  </a:cubicBezTo>
                  <a:cubicBezTo>
                    <a:pt x="1005" y="194"/>
                    <a:pt x="1004" y="196"/>
                    <a:pt x="1004" y="196"/>
                  </a:cubicBezTo>
                  <a:cubicBezTo>
                    <a:pt x="1004" y="197"/>
                    <a:pt x="1045" y="224"/>
                    <a:pt x="1045" y="224"/>
                  </a:cubicBezTo>
                  <a:cubicBezTo>
                    <a:pt x="1048" y="226"/>
                    <a:pt x="1048" y="227"/>
                    <a:pt x="1048" y="228"/>
                  </a:cubicBezTo>
                  <a:cubicBezTo>
                    <a:pt x="1048" y="229"/>
                    <a:pt x="1049" y="230"/>
                    <a:pt x="1049" y="230"/>
                  </a:cubicBezTo>
                  <a:cubicBezTo>
                    <a:pt x="1051" y="230"/>
                    <a:pt x="1060" y="215"/>
                    <a:pt x="1060" y="215"/>
                  </a:cubicBezTo>
                  <a:cubicBezTo>
                    <a:pt x="1060" y="214"/>
                    <a:pt x="1058" y="213"/>
                    <a:pt x="1058" y="213"/>
                  </a:cubicBezTo>
                  <a:moveTo>
                    <a:pt x="969" y="167"/>
                  </a:moveTo>
                  <a:cubicBezTo>
                    <a:pt x="1004" y="112"/>
                    <a:pt x="1004" y="112"/>
                    <a:pt x="1004" y="112"/>
                  </a:cubicBezTo>
                  <a:cubicBezTo>
                    <a:pt x="1005" y="111"/>
                    <a:pt x="1005" y="110"/>
                    <a:pt x="1007" y="111"/>
                  </a:cubicBezTo>
                  <a:cubicBezTo>
                    <a:pt x="1008" y="111"/>
                    <a:pt x="1009" y="109"/>
                    <a:pt x="1009" y="109"/>
                  </a:cubicBezTo>
                  <a:cubicBezTo>
                    <a:pt x="1009" y="108"/>
                    <a:pt x="988" y="95"/>
                    <a:pt x="988" y="95"/>
                  </a:cubicBezTo>
                  <a:cubicBezTo>
                    <a:pt x="987" y="95"/>
                    <a:pt x="986" y="97"/>
                    <a:pt x="986" y="97"/>
                  </a:cubicBezTo>
                  <a:cubicBezTo>
                    <a:pt x="986" y="98"/>
                    <a:pt x="987" y="99"/>
                    <a:pt x="987" y="99"/>
                  </a:cubicBezTo>
                  <a:cubicBezTo>
                    <a:pt x="987" y="100"/>
                    <a:pt x="987" y="100"/>
                    <a:pt x="986" y="100"/>
                  </a:cubicBezTo>
                  <a:cubicBezTo>
                    <a:pt x="986" y="101"/>
                    <a:pt x="978" y="106"/>
                    <a:pt x="970" y="112"/>
                  </a:cubicBezTo>
                  <a:cubicBezTo>
                    <a:pt x="970" y="112"/>
                    <a:pt x="953" y="124"/>
                    <a:pt x="950" y="126"/>
                  </a:cubicBezTo>
                  <a:cubicBezTo>
                    <a:pt x="950" y="126"/>
                    <a:pt x="950" y="125"/>
                    <a:pt x="951" y="125"/>
                  </a:cubicBezTo>
                  <a:cubicBezTo>
                    <a:pt x="952" y="121"/>
                    <a:pt x="954" y="108"/>
                    <a:pt x="954" y="108"/>
                  </a:cubicBezTo>
                  <a:cubicBezTo>
                    <a:pt x="956" y="98"/>
                    <a:pt x="958" y="84"/>
                    <a:pt x="959" y="83"/>
                  </a:cubicBezTo>
                  <a:cubicBezTo>
                    <a:pt x="959" y="82"/>
                    <a:pt x="959" y="82"/>
                    <a:pt x="961" y="82"/>
                  </a:cubicBezTo>
                  <a:cubicBezTo>
                    <a:pt x="962" y="82"/>
                    <a:pt x="963" y="80"/>
                    <a:pt x="963" y="80"/>
                  </a:cubicBezTo>
                  <a:cubicBezTo>
                    <a:pt x="963" y="79"/>
                    <a:pt x="941" y="66"/>
                    <a:pt x="941" y="66"/>
                  </a:cubicBezTo>
                  <a:cubicBezTo>
                    <a:pt x="940" y="66"/>
                    <a:pt x="939" y="68"/>
                    <a:pt x="939" y="68"/>
                  </a:cubicBezTo>
                  <a:cubicBezTo>
                    <a:pt x="941" y="70"/>
                    <a:pt x="941" y="71"/>
                    <a:pt x="940" y="72"/>
                  </a:cubicBezTo>
                  <a:cubicBezTo>
                    <a:pt x="906" y="127"/>
                    <a:pt x="906" y="127"/>
                    <a:pt x="906" y="127"/>
                  </a:cubicBezTo>
                  <a:cubicBezTo>
                    <a:pt x="905" y="128"/>
                    <a:pt x="904" y="128"/>
                    <a:pt x="903" y="128"/>
                  </a:cubicBezTo>
                  <a:cubicBezTo>
                    <a:pt x="902" y="128"/>
                    <a:pt x="901" y="130"/>
                    <a:pt x="901" y="130"/>
                  </a:cubicBezTo>
                  <a:cubicBezTo>
                    <a:pt x="901" y="131"/>
                    <a:pt x="917" y="141"/>
                    <a:pt x="917" y="141"/>
                  </a:cubicBezTo>
                  <a:cubicBezTo>
                    <a:pt x="918" y="141"/>
                    <a:pt x="918" y="141"/>
                    <a:pt x="918" y="141"/>
                  </a:cubicBezTo>
                  <a:cubicBezTo>
                    <a:pt x="919" y="139"/>
                    <a:pt x="919" y="139"/>
                    <a:pt x="919" y="139"/>
                  </a:cubicBezTo>
                  <a:cubicBezTo>
                    <a:pt x="918" y="138"/>
                    <a:pt x="918" y="137"/>
                    <a:pt x="918" y="136"/>
                  </a:cubicBezTo>
                  <a:cubicBezTo>
                    <a:pt x="918" y="136"/>
                    <a:pt x="918" y="135"/>
                    <a:pt x="918" y="135"/>
                  </a:cubicBezTo>
                  <a:cubicBezTo>
                    <a:pt x="918" y="135"/>
                    <a:pt x="942" y="97"/>
                    <a:pt x="945" y="92"/>
                  </a:cubicBezTo>
                  <a:cubicBezTo>
                    <a:pt x="945" y="92"/>
                    <a:pt x="945" y="93"/>
                    <a:pt x="945" y="93"/>
                  </a:cubicBezTo>
                  <a:cubicBezTo>
                    <a:pt x="942" y="101"/>
                    <a:pt x="936" y="129"/>
                    <a:pt x="936" y="129"/>
                  </a:cubicBezTo>
                  <a:cubicBezTo>
                    <a:pt x="933" y="150"/>
                    <a:pt x="933" y="150"/>
                    <a:pt x="933" y="150"/>
                  </a:cubicBezTo>
                  <a:cubicBezTo>
                    <a:pt x="933" y="151"/>
                    <a:pt x="935" y="152"/>
                    <a:pt x="935" y="152"/>
                  </a:cubicBezTo>
                  <a:cubicBezTo>
                    <a:pt x="936" y="152"/>
                    <a:pt x="955" y="139"/>
                    <a:pt x="955" y="139"/>
                  </a:cubicBezTo>
                  <a:cubicBezTo>
                    <a:pt x="955" y="139"/>
                    <a:pt x="980" y="119"/>
                    <a:pt x="985" y="116"/>
                  </a:cubicBezTo>
                  <a:cubicBezTo>
                    <a:pt x="984" y="118"/>
                    <a:pt x="984" y="118"/>
                    <a:pt x="984" y="118"/>
                  </a:cubicBezTo>
                  <a:cubicBezTo>
                    <a:pt x="977" y="127"/>
                    <a:pt x="957" y="159"/>
                    <a:pt x="957" y="159"/>
                  </a:cubicBezTo>
                  <a:cubicBezTo>
                    <a:pt x="956" y="160"/>
                    <a:pt x="956" y="161"/>
                    <a:pt x="954" y="160"/>
                  </a:cubicBezTo>
                  <a:cubicBezTo>
                    <a:pt x="953" y="160"/>
                    <a:pt x="952" y="161"/>
                    <a:pt x="952" y="161"/>
                  </a:cubicBezTo>
                  <a:cubicBezTo>
                    <a:pt x="952" y="163"/>
                    <a:pt x="969" y="173"/>
                    <a:pt x="969" y="173"/>
                  </a:cubicBezTo>
                  <a:cubicBezTo>
                    <a:pt x="970" y="173"/>
                    <a:pt x="971" y="171"/>
                    <a:pt x="971" y="171"/>
                  </a:cubicBezTo>
                  <a:cubicBezTo>
                    <a:pt x="969" y="169"/>
                    <a:pt x="969" y="168"/>
                    <a:pt x="969" y="167"/>
                  </a:cubicBezTo>
                  <a:moveTo>
                    <a:pt x="890" y="64"/>
                  </a:moveTo>
                  <a:cubicBezTo>
                    <a:pt x="889" y="69"/>
                    <a:pt x="887" y="92"/>
                    <a:pt x="887" y="93"/>
                  </a:cubicBezTo>
                  <a:cubicBezTo>
                    <a:pt x="886" y="93"/>
                    <a:pt x="886" y="93"/>
                    <a:pt x="886" y="93"/>
                  </a:cubicBezTo>
                  <a:cubicBezTo>
                    <a:pt x="884" y="91"/>
                    <a:pt x="874" y="86"/>
                    <a:pt x="871" y="85"/>
                  </a:cubicBezTo>
                  <a:cubicBezTo>
                    <a:pt x="873" y="84"/>
                    <a:pt x="888" y="65"/>
                    <a:pt x="890" y="63"/>
                  </a:cubicBezTo>
                  <a:lnTo>
                    <a:pt x="890" y="64"/>
                  </a:lnTo>
                  <a:close/>
                  <a:moveTo>
                    <a:pt x="899" y="124"/>
                  </a:moveTo>
                  <a:cubicBezTo>
                    <a:pt x="904" y="59"/>
                    <a:pt x="904" y="59"/>
                    <a:pt x="904" y="59"/>
                  </a:cubicBezTo>
                  <a:cubicBezTo>
                    <a:pt x="904" y="55"/>
                    <a:pt x="904" y="55"/>
                    <a:pt x="904" y="55"/>
                  </a:cubicBezTo>
                  <a:cubicBezTo>
                    <a:pt x="905" y="55"/>
                    <a:pt x="905" y="54"/>
                    <a:pt x="907" y="55"/>
                  </a:cubicBezTo>
                  <a:cubicBezTo>
                    <a:pt x="908" y="54"/>
                    <a:pt x="909" y="52"/>
                    <a:pt x="909" y="52"/>
                  </a:cubicBezTo>
                  <a:cubicBezTo>
                    <a:pt x="908" y="51"/>
                    <a:pt x="887" y="42"/>
                    <a:pt x="887" y="42"/>
                  </a:cubicBezTo>
                  <a:cubicBezTo>
                    <a:pt x="886" y="43"/>
                    <a:pt x="885" y="44"/>
                    <a:pt x="885" y="44"/>
                  </a:cubicBezTo>
                  <a:cubicBezTo>
                    <a:pt x="887" y="46"/>
                    <a:pt x="887" y="47"/>
                    <a:pt x="887" y="47"/>
                  </a:cubicBezTo>
                  <a:cubicBezTo>
                    <a:pt x="887" y="47"/>
                    <a:pt x="887" y="47"/>
                    <a:pt x="887" y="47"/>
                  </a:cubicBezTo>
                  <a:cubicBezTo>
                    <a:pt x="884" y="51"/>
                    <a:pt x="884" y="51"/>
                    <a:pt x="884" y="51"/>
                  </a:cubicBezTo>
                  <a:cubicBezTo>
                    <a:pt x="884" y="51"/>
                    <a:pt x="841" y="99"/>
                    <a:pt x="841" y="99"/>
                  </a:cubicBezTo>
                  <a:cubicBezTo>
                    <a:pt x="840" y="100"/>
                    <a:pt x="839" y="101"/>
                    <a:pt x="838" y="101"/>
                  </a:cubicBezTo>
                  <a:cubicBezTo>
                    <a:pt x="837" y="101"/>
                    <a:pt x="836" y="103"/>
                    <a:pt x="836" y="103"/>
                  </a:cubicBezTo>
                  <a:cubicBezTo>
                    <a:pt x="837" y="104"/>
                    <a:pt x="854" y="111"/>
                    <a:pt x="854" y="111"/>
                  </a:cubicBezTo>
                  <a:cubicBezTo>
                    <a:pt x="855" y="112"/>
                    <a:pt x="855" y="112"/>
                    <a:pt x="855" y="112"/>
                  </a:cubicBezTo>
                  <a:cubicBezTo>
                    <a:pt x="856" y="109"/>
                    <a:pt x="856" y="109"/>
                    <a:pt x="856" y="109"/>
                  </a:cubicBezTo>
                  <a:cubicBezTo>
                    <a:pt x="854" y="108"/>
                    <a:pt x="854" y="107"/>
                    <a:pt x="854" y="106"/>
                  </a:cubicBezTo>
                  <a:cubicBezTo>
                    <a:pt x="854" y="106"/>
                    <a:pt x="854" y="105"/>
                    <a:pt x="854" y="105"/>
                  </a:cubicBezTo>
                  <a:cubicBezTo>
                    <a:pt x="855" y="103"/>
                    <a:pt x="855" y="103"/>
                    <a:pt x="855" y="103"/>
                  </a:cubicBezTo>
                  <a:cubicBezTo>
                    <a:pt x="855" y="103"/>
                    <a:pt x="864" y="94"/>
                    <a:pt x="864" y="94"/>
                  </a:cubicBezTo>
                  <a:cubicBezTo>
                    <a:pt x="864" y="95"/>
                    <a:pt x="886" y="104"/>
                    <a:pt x="886" y="104"/>
                  </a:cubicBezTo>
                  <a:cubicBezTo>
                    <a:pt x="886" y="104"/>
                    <a:pt x="885" y="117"/>
                    <a:pt x="885" y="117"/>
                  </a:cubicBezTo>
                  <a:cubicBezTo>
                    <a:pt x="885" y="117"/>
                    <a:pt x="885" y="120"/>
                    <a:pt x="885" y="120"/>
                  </a:cubicBezTo>
                  <a:cubicBezTo>
                    <a:pt x="884" y="120"/>
                    <a:pt x="884" y="120"/>
                    <a:pt x="882" y="120"/>
                  </a:cubicBezTo>
                  <a:cubicBezTo>
                    <a:pt x="882" y="120"/>
                    <a:pt x="881" y="122"/>
                    <a:pt x="881" y="122"/>
                  </a:cubicBezTo>
                  <a:cubicBezTo>
                    <a:pt x="881" y="123"/>
                    <a:pt x="899" y="130"/>
                    <a:pt x="899" y="130"/>
                  </a:cubicBezTo>
                  <a:cubicBezTo>
                    <a:pt x="900" y="130"/>
                    <a:pt x="901" y="128"/>
                    <a:pt x="901" y="128"/>
                  </a:cubicBezTo>
                  <a:cubicBezTo>
                    <a:pt x="900" y="127"/>
                    <a:pt x="899" y="126"/>
                    <a:pt x="899" y="124"/>
                  </a:cubicBezTo>
                  <a:moveTo>
                    <a:pt x="840" y="97"/>
                  </a:moveTo>
                  <a:cubicBezTo>
                    <a:pt x="841" y="97"/>
                    <a:pt x="842" y="96"/>
                    <a:pt x="842" y="96"/>
                  </a:cubicBezTo>
                  <a:cubicBezTo>
                    <a:pt x="843" y="95"/>
                    <a:pt x="835" y="77"/>
                    <a:pt x="835" y="77"/>
                  </a:cubicBezTo>
                  <a:cubicBezTo>
                    <a:pt x="834" y="77"/>
                    <a:pt x="833" y="77"/>
                    <a:pt x="833" y="77"/>
                  </a:cubicBezTo>
                  <a:cubicBezTo>
                    <a:pt x="832" y="78"/>
                    <a:pt x="832" y="80"/>
                    <a:pt x="832" y="80"/>
                  </a:cubicBezTo>
                  <a:cubicBezTo>
                    <a:pt x="832" y="80"/>
                    <a:pt x="828" y="84"/>
                    <a:pt x="828" y="84"/>
                  </a:cubicBezTo>
                  <a:cubicBezTo>
                    <a:pt x="825" y="86"/>
                    <a:pt x="820" y="86"/>
                    <a:pt x="815" y="85"/>
                  </a:cubicBezTo>
                  <a:cubicBezTo>
                    <a:pt x="804" y="82"/>
                    <a:pt x="798" y="70"/>
                    <a:pt x="802" y="56"/>
                  </a:cubicBezTo>
                  <a:cubicBezTo>
                    <a:pt x="805" y="46"/>
                    <a:pt x="809" y="40"/>
                    <a:pt x="814" y="37"/>
                  </a:cubicBezTo>
                  <a:cubicBezTo>
                    <a:pt x="818" y="35"/>
                    <a:pt x="823" y="34"/>
                    <a:pt x="829" y="36"/>
                  </a:cubicBezTo>
                  <a:cubicBezTo>
                    <a:pt x="834" y="37"/>
                    <a:pt x="837" y="40"/>
                    <a:pt x="839" y="43"/>
                  </a:cubicBezTo>
                  <a:cubicBezTo>
                    <a:pt x="840" y="49"/>
                    <a:pt x="840" y="49"/>
                    <a:pt x="840" y="49"/>
                  </a:cubicBezTo>
                  <a:cubicBezTo>
                    <a:pt x="840" y="50"/>
                    <a:pt x="840" y="50"/>
                    <a:pt x="840" y="50"/>
                  </a:cubicBezTo>
                  <a:cubicBezTo>
                    <a:pt x="841" y="51"/>
                    <a:pt x="841" y="51"/>
                    <a:pt x="841" y="51"/>
                  </a:cubicBezTo>
                  <a:cubicBezTo>
                    <a:pt x="842" y="51"/>
                    <a:pt x="855" y="37"/>
                    <a:pt x="855" y="37"/>
                  </a:cubicBezTo>
                  <a:cubicBezTo>
                    <a:pt x="857" y="36"/>
                    <a:pt x="857" y="36"/>
                    <a:pt x="857" y="36"/>
                  </a:cubicBezTo>
                  <a:cubicBezTo>
                    <a:pt x="854" y="35"/>
                    <a:pt x="854" y="35"/>
                    <a:pt x="854" y="35"/>
                  </a:cubicBezTo>
                  <a:cubicBezTo>
                    <a:pt x="851" y="36"/>
                    <a:pt x="851" y="36"/>
                    <a:pt x="851" y="36"/>
                  </a:cubicBezTo>
                  <a:cubicBezTo>
                    <a:pt x="849" y="33"/>
                    <a:pt x="849" y="33"/>
                    <a:pt x="849" y="33"/>
                  </a:cubicBezTo>
                  <a:cubicBezTo>
                    <a:pt x="846" y="31"/>
                    <a:pt x="846" y="31"/>
                    <a:pt x="846" y="31"/>
                  </a:cubicBezTo>
                  <a:cubicBezTo>
                    <a:pt x="843" y="27"/>
                    <a:pt x="838" y="25"/>
                    <a:pt x="833" y="23"/>
                  </a:cubicBezTo>
                  <a:cubicBezTo>
                    <a:pt x="823" y="20"/>
                    <a:pt x="813" y="21"/>
                    <a:pt x="805" y="26"/>
                  </a:cubicBezTo>
                  <a:cubicBezTo>
                    <a:pt x="796" y="31"/>
                    <a:pt x="790" y="40"/>
                    <a:pt x="787" y="52"/>
                  </a:cubicBezTo>
                  <a:cubicBezTo>
                    <a:pt x="781" y="73"/>
                    <a:pt x="791" y="92"/>
                    <a:pt x="811" y="98"/>
                  </a:cubicBezTo>
                  <a:cubicBezTo>
                    <a:pt x="823" y="101"/>
                    <a:pt x="830" y="98"/>
                    <a:pt x="835" y="96"/>
                  </a:cubicBezTo>
                  <a:cubicBezTo>
                    <a:pt x="838" y="95"/>
                    <a:pt x="838" y="95"/>
                    <a:pt x="838" y="95"/>
                  </a:cubicBezTo>
                  <a:cubicBezTo>
                    <a:pt x="839" y="95"/>
                    <a:pt x="839" y="96"/>
                    <a:pt x="840" y="97"/>
                  </a:cubicBezTo>
                  <a:moveTo>
                    <a:pt x="769" y="33"/>
                  </a:moveTo>
                  <a:cubicBezTo>
                    <a:pt x="770" y="33"/>
                    <a:pt x="782" y="17"/>
                    <a:pt x="782" y="17"/>
                  </a:cubicBezTo>
                  <a:cubicBezTo>
                    <a:pt x="782" y="16"/>
                    <a:pt x="782" y="16"/>
                    <a:pt x="782" y="16"/>
                  </a:cubicBezTo>
                  <a:cubicBezTo>
                    <a:pt x="782" y="16"/>
                    <a:pt x="782" y="16"/>
                    <a:pt x="782" y="16"/>
                  </a:cubicBezTo>
                  <a:cubicBezTo>
                    <a:pt x="782" y="16"/>
                    <a:pt x="782" y="16"/>
                    <a:pt x="782" y="16"/>
                  </a:cubicBezTo>
                  <a:cubicBezTo>
                    <a:pt x="780" y="15"/>
                    <a:pt x="780" y="15"/>
                    <a:pt x="780" y="15"/>
                  </a:cubicBezTo>
                  <a:cubicBezTo>
                    <a:pt x="779" y="16"/>
                    <a:pt x="778" y="16"/>
                    <a:pt x="777" y="16"/>
                  </a:cubicBezTo>
                  <a:cubicBezTo>
                    <a:pt x="774" y="14"/>
                    <a:pt x="774" y="14"/>
                    <a:pt x="774" y="14"/>
                  </a:cubicBezTo>
                  <a:cubicBezTo>
                    <a:pt x="770" y="12"/>
                    <a:pt x="770" y="12"/>
                    <a:pt x="770" y="12"/>
                  </a:cubicBezTo>
                  <a:cubicBezTo>
                    <a:pt x="766" y="9"/>
                    <a:pt x="760" y="8"/>
                    <a:pt x="754" y="7"/>
                  </a:cubicBezTo>
                  <a:cubicBezTo>
                    <a:pt x="733" y="4"/>
                    <a:pt x="725" y="15"/>
                    <a:pt x="723" y="25"/>
                  </a:cubicBezTo>
                  <a:cubicBezTo>
                    <a:pt x="721" y="41"/>
                    <a:pt x="736" y="46"/>
                    <a:pt x="748" y="51"/>
                  </a:cubicBezTo>
                  <a:cubicBezTo>
                    <a:pt x="757" y="54"/>
                    <a:pt x="764" y="57"/>
                    <a:pt x="764" y="63"/>
                  </a:cubicBezTo>
                  <a:cubicBezTo>
                    <a:pt x="760" y="69"/>
                    <a:pt x="760" y="69"/>
                    <a:pt x="760" y="69"/>
                  </a:cubicBezTo>
                  <a:cubicBezTo>
                    <a:pt x="757" y="71"/>
                    <a:pt x="752" y="72"/>
                    <a:pt x="746" y="71"/>
                  </a:cubicBezTo>
                  <a:cubicBezTo>
                    <a:pt x="740" y="70"/>
                    <a:pt x="731" y="67"/>
                    <a:pt x="729" y="63"/>
                  </a:cubicBezTo>
                  <a:cubicBezTo>
                    <a:pt x="728" y="60"/>
                    <a:pt x="728" y="60"/>
                    <a:pt x="728" y="60"/>
                  </a:cubicBezTo>
                  <a:cubicBezTo>
                    <a:pt x="728" y="58"/>
                    <a:pt x="728" y="58"/>
                    <a:pt x="728" y="58"/>
                  </a:cubicBezTo>
                  <a:cubicBezTo>
                    <a:pt x="726" y="57"/>
                    <a:pt x="726" y="57"/>
                    <a:pt x="726" y="57"/>
                  </a:cubicBezTo>
                  <a:cubicBezTo>
                    <a:pt x="725" y="58"/>
                    <a:pt x="714" y="74"/>
                    <a:pt x="714" y="74"/>
                  </a:cubicBezTo>
                  <a:cubicBezTo>
                    <a:pt x="714" y="75"/>
                    <a:pt x="714" y="75"/>
                    <a:pt x="714" y="75"/>
                  </a:cubicBezTo>
                  <a:cubicBezTo>
                    <a:pt x="716" y="76"/>
                    <a:pt x="716" y="76"/>
                    <a:pt x="716" y="76"/>
                  </a:cubicBezTo>
                  <a:cubicBezTo>
                    <a:pt x="717" y="76"/>
                    <a:pt x="719" y="74"/>
                    <a:pt x="719" y="74"/>
                  </a:cubicBezTo>
                  <a:cubicBezTo>
                    <a:pt x="719" y="74"/>
                    <a:pt x="723" y="76"/>
                    <a:pt x="723" y="76"/>
                  </a:cubicBezTo>
                  <a:cubicBezTo>
                    <a:pt x="727" y="79"/>
                    <a:pt x="727" y="79"/>
                    <a:pt x="727" y="79"/>
                  </a:cubicBezTo>
                  <a:cubicBezTo>
                    <a:pt x="727" y="79"/>
                    <a:pt x="743" y="84"/>
                    <a:pt x="743" y="84"/>
                  </a:cubicBezTo>
                  <a:cubicBezTo>
                    <a:pt x="757" y="86"/>
                    <a:pt x="766" y="82"/>
                    <a:pt x="771" y="79"/>
                  </a:cubicBezTo>
                  <a:cubicBezTo>
                    <a:pt x="775" y="75"/>
                    <a:pt x="778" y="70"/>
                    <a:pt x="779" y="64"/>
                  </a:cubicBezTo>
                  <a:cubicBezTo>
                    <a:pt x="782" y="47"/>
                    <a:pt x="766" y="41"/>
                    <a:pt x="754" y="37"/>
                  </a:cubicBezTo>
                  <a:cubicBezTo>
                    <a:pt x="746" y="34"/>
                    <a:pt x="738" y="31"/>
                    <a:pt x="739" y="25"/>
                  </a:cubicBezTo>
                  <a:cubicBezTo>
                    <a:pt x="742" y="20"/>
                    <a:pt x="742" y="20"/>
                    <a:pt x="742" y="20"/>
                  </a:cubicBezTo>
                  <a:cubicBezTo>
                    <a:pt x="744" y="19"/>
                    <a:pt x="747" y="18"/>
                    <a:pt x="751" y="19"/>
                  </a:cubicBezTo>
                  <a:cubicBezTo>
                    <a:pt x="761" y="20"/>
                    <a:pt x="765" y="24"/>
                    <a:pt x="766" y="26"/>
                  </a:cubicBezTo>
                  <a:cubicBezTo>
                    <a:pt x="767" y="29"/>
                    <a:pt x="767" y="29"/>
                    <a:pt x="767" y="29"/>
                  </a:cubicBezTo>
                  <a:cubicBezTo>
                    <a:pt x="767" y="30"/>
                    <a:pt x="766" y="31"/>
                    <a:pt x="766" y="31"/>
                  </a:cubicBezTo>
                  <a:cubicBezTo>
                    <a:pt x="767" y="32"/>
                    <a:pt x="769" y="33"/>
                    <a:pt x="769" y="33"/>
                  </a:cubicBezTo>
                  <a:moveTo>
                    <a:pt x="703" y="66"/>
                  </a:moveTo>
                  <a:cubicBezTo>
                    <a:pt x="671" y="66"/>
                    <a:pt x="671" y="66"/>
                    <a:pt x="671" y="66"/>
                  </a:cubicBezTo>
                  <a:cubicBezTo>
                    <a:pt x="671" y="66"/>
                    <a:pt x="671" y="48"/>
                    <a:pt x="671" y="47"/>
                  </a:cubicBezTo>
                  <a:cubicBezTo>
                    <a:pt x="689" y="47"/>
                    <a:pt x="689" y="47"/>
                    <a:pt x="689" y="47"/>
                  </a:cubicBezTo>
                  <a:cubicBezTo>
                    <a:pt x="692" y="47"/>
                    <a:pt x="693" y="47"/>
                    <a:pt x="693" y="48"/>
                  </a:cubicBezTo>
                  <a:cubicBezTo>
                    <a:pt x="696" y="49"/>
                    <a:pt x="696" y="49"/>
                    <a:pt x="696" y="49"/>
                  </a:cubicBezTo>
                  <a:cubicBezTo>
                    <a:pt x="697" y="31"/>
                    <a:pt x="697" y="31"/>
                    <a:pt x="697" y="31"/>
                  </a:cubicBezTo>
                  <a:cubicBezTo>
                    <a:pt x="694" y="31"/>
                    <a:pt x="694" y="31"/>
                    <a:pt x="694" y="31"/>
                  </a:cubicBezTo>
                  <a:cubicBezTo>
                    <a:pt x="693" y="33"/>
                    <a:pt x="692" y="33"/>
                    <a:pt x="689" y="33"/>
                  </a:cubicBezTo>
                  <a:cubicBezTo>
                    <a:pt x="671" y="33"/>
                    <a:pt x="671" y="33"/>
                    <a:pt x="671" y="33"/>
                  </a:cubicBezTo>
                  <a:cubicBezTo>
                    <a:pt x="671" y="15"/>
                    <a:pt x="671" y="15"/>
                    <a:pt x="671" y="15"/>
                  </a:cubicBezTo>
                  <a:cubicBezTo>
                    <a:pt x="701" y="16"/>
                    <a:pt x="701" y="16"/>
                    <a:pt x="701" y="16"/>
                  </a:cubicBezTo>
                  <a:cubicBezTo>
                    <a:pt x="705" y="16"/>
                    <a:pt x="705" y="17"/>
                    <a:pt x="706" y="18"/>
                  </a:cubicBezTo>
                  <a:cubicBezTo>
                    <a:pt x="708" y="19"/>
                    <a:pt x="708" y="19"/>
                    <a:pt x="708" y="19"/>
                  </a:cubicBezTo>
                  <a:cubicBezTo>
                    <a:pt x="709" y="1"/>
                    <a:pt x="709" y="1"/>
                    <a:pt x="709" y="1"/>
                  </a:cubicBezTo>
                  <a:cubicBezTo>
                    <a:pt x="706" y="0"/>
                    <a:pt x="706" y="0"/>
                    <a:pt x="706" y="0"/>
                  </a:cubicBezTo>
                  <a:cubicBezTo>
                    <a:pt x="705" y="2"/>
                    <a:pt x="705" y="3"/>
                    <a:pt x="701" y="3"/>
                  </a:cubicBezTo>
                  <a:cubicBezTo>
                    <a:pt x="652" y="3"/>
                    <a:pt x="652" y="3"/>
                    <a:pt x="652" y="3"/>
                  </a:cubicBezTo>
                  <a:cubicBezTo>
                    <a:pt x="651" y="5"/>
                    <a:pt x="651" y="5"/>
                    <a:pt x="651" y="5"/>
                  </a:cubicBezTo>
                  <a:cubicBezTo>
                    <a:pt x="656" y="7"/>
                    <a:pt x="656" y="7"/>
                    <a:pt x="656" y="9"/>
                  </a:cubicBezTo>
                  <a:cubicBezTo>
                    <a:pt x="656" y="73"/>
                    <a:pt x="656" y="73"/>
                    <a:pt x="656" y="73"/>
                  </a:cubicBezTo>
                  <a:cubicBezTo>
                    <a:pt x="656" y="75"/>
                    <a:pt x="656" y="75"/>
                    <a:pt x="652" y="76"/>
                  </a:cubicBezTo>
                  <a:cubicBezTo>
                    <a:pt x="651" y="78"/>
                    <a:pt x="651" y="78"/>
                    <a:pt x="651" y="78"/>
                  </a:cubicBezTo>
                  <a:cubicBezTo>
                    <a:pt x="703" y="79"/>
                    <a:pt x="703" y="79"/>
                    <a:pt x="703" y="79"/>
                  </a:cubicBezTo>
                  <a:cubicBezTo>
                    <a:pt x="707" y="79"/>
                    <a:pt x="707" y="80"/>
                    <a:pt x="708" y="81"/>
                  </a:cubicBezTo>
                  <a:cubicBezTo>
                    <a:pt x="710" y="82"/>
                    <a:pt x="710" y="82"/>
                    <a:pt x="710" y="82"/>
                  </a:cubicBezTo>
                  <a:cubicBezTo>
                    <a:pt x="711" y="64"/>
                    <a:pt x="711" y="64"/>
                    <a:pt x="711" y="64"/>
                  </a:cubicBezTo>
                  <a:cubicBezTo>
                    <a:pt x="708" y="63"/>
                    <a:pt x="708" y="63"/>
                    <a:pt x="708" y="63"/>
                  </a:cubicBezTo>
                  <a:cubicBezTo>
                    <a:pt x="707" y="65"/>
                    <a:pt x="707" y="66"/>
                    <a:pt x="703" y="66"/>
                  </a:cubicBezTo>
                  <a:moveTo>
                    <a:pt x="619" y="35"/>
                  </a:moveTo>
                  <a:cubicBezTo>
                    <a:pt x="617" y="38"/>
                    <a:pt x="614" y="39"/>
                    <a:pt x="610" y="40"/>
                  </a:cubicBezTo>
                  <a:cubicBezTo>
                    <a:pt x="610" y="40"/>
                    <a:pt x="594" y="42"/>
                    <a:pt x="594" y="42"/>
                  </a:cubicBezTo>
                  <a:cubicBezTo>
                    <a:pt x="594" y="42"/>
                    <a:pt x="594" y="42"/>
                    <a:pt x="594" y="41"/>
                  </a:cubicBezTo>
                  <a:cubicBezTo>
                    <a:pt x="594" y="38"/>
                    <a:pt x="592" y="26"/>
                    <a:pt x="592" y="24"/>
                  </a:cubicBezTo>
                  <a:cubicBezTo>
                    <a:pt x="593" y="23"/>
                    <a:pt x="607" y="21"/>
                    <a:pt x="607" y="21"/>
                  </a:cubicBezTo>
                  <a:cubicBezTo>
                    <a:pt x="615" y="20"/>
                    <a:pt x="619" y="23"/>
                    <a:pt x="620" y="29"/>
                  </a:cubicBezTo>
                  <a:lnTo>
                    <a:pt x="619" y="35"/>
                  </a:lnTo>
                  <a:close/>
                  <a:moveTo>
                    <a:pt x="638" y="71"/>
                  </a:moveTo>
                  <a:cubicBezTo>
                    <a:pt x="637" y="68"/>
                    <a:pt x="637" y="68"/>
                    <a:pt x="637" y="68"/>
                  </a:cubicBezTo>
                  <a:cubicBezTo>
                    <a:pt x="637" y="68"/>
                    <a:pt x="623" y="49"/>
                    <a:pt x="623" y="48"/>
                  </a:cubicBezTo>
                  <a:cubicBezTo>
                    <a:pt x="623" y="48"/>
                    <a:pt x="623" y="48"/>
                    <a:pt x="623" y="48"/>
                  </a:cubicBezTo>
                  <a:cubicBezTo>
                    <a:pt x="633" y="45"/>
                    <a:pt x="637" y="37"/>
                    <a:pt x="636" y="25"/>
                  </a:cubicBezTo>
                  <a:cubicBezTo>
                    <a:pt x="634" y="12"/>
                    <a:pt x="623" y="6"/>
                    <a:pt x="607" y="8"/>
                  </a:cubicBezTo>
                  <a:cubicBezTo>
                    <a:pt x="572" y="13"/>
                    <a:pt x="572" y="13"/>
                    <a:pt x="572" y="13"/>
                  </a:cubicBezTo>
                  <a:cubicBezTo>
                    <a:pt x="571" y="14"/>
                    <a:pt x="572" y="16"/>
                    <a:pt x="572" y="16"/>
                  </a:cubicBezTo>
                  <a:cubicBezTo>
                    <a:pt x="575" y="16"/>
                    <a:pt x="575" y="17"/>
                    <a:pt x="575" y="19"/>
                  </a:cubicBezTo>
                  <a:cubicBezTo>
                    <a:pt x="584" y="82"/>
                    <a:pt x="584" y="82"/>
                    <a:pt x="584" y="82"/>
                  </a:cubicBezTo>
                  <a:cubicBezTo>
                    <a:pt x="584" y="84"/>
                    <a:pt x="584" y="84"/>
                    <a:pt x="582" y="85"/>
                  </a:cubicBezTo>
                  <a:cubicBezTo>
                    <a:pt x="582" y="86"/>
                    <a:pt x="582" y="88"/>
                    <a:pt x="582" y="88"/>
                  </a:cubicBezTo>
                  <a:cubicBezTo>
                    <a:pt x="583" y="88"/>
                    <a:pt x="603" y="85"/>
                    <a:pt x="603" y="85"/>
                  </a:cubicBezTo>
                  <a:cubicBezTo>
                    <a:pt x="604" y="85"/>
                    <a:pt x="604" y="85"/>
                    <a:pt x="604" y="85"/>
                  </a:cubicBezTo>
                  <a:cubicBezTo>
                    <a:pt x="604" y="83"/>
                    <a:pt x="604" y="83"/>
                    <a:pt x="604" y="83"/>
                  </a:cubicBezTo>
                  <a:cubicBezTo>
                    <a:pt x="601" y="82"/>
                    <a:pt x="600" y="81"/>
                    <a:pt x="600" y="79"/>
                  </a:cubicBezTo>
                  <a:cubicBezTo>
                    <a:pt x="600" y="79"/>
                    <a:pt x="596" y="55"/>
                    <a:pt x="596" y="54"/>
                  </a:cubicBezTo>
                  <a:cubicBezTo>
                    <a:pt x="597" y="55"/>
                    <a:pt x="608" y="53"/>
                    <a:pt x="608" y="53"/>
                  </a:cubicBezTo>
                  <a:cubicBezTo>
                    <a:pt x="608" y="54"/>
                    <a:pt x="623" y="74"/>
                    <a:pt x="623" y="74"/>
                  </a:cubicBezTo>
                  <a:cubicBezTo>
                    <a:pt x="625" y="78"/>
                    <a:pt x="625" y="78"/>
                    <a:pt x="625" y="78"/>
                  </a:cubicBezTo>
                  <a:cubicBezTo>
                    <a:pt x="625" y="78"/>
                    <a:pt x="625" y="78"/>
                    <a:pt x="625" y="78"/>
                  </a:cubicBezTo>
                  <a:cubicBezTo>
                    <a:pt x="625" y="78"/>
                    <a:pt x="625" y="79"/>
                    <a:pt x="623" y="79"/>
                  </a:cubicBezTo>
                  <a:cubicBezTo>
                    <a:pt x="623" y="80"/>
                    <a:pt x="622" y="80"/>
                    <a:pt x="622" y="81"/>
                  </a:cubicBezTo>
                  <a:cubicBezTo>
                    <a:pt x="622" y="82"/>
                    <a:pt x="623" y="82"/>
                    <a:pt x="623" y="82"/>
                  </a:cubicBezTo>
                  <a:cubicBezTo>
                    <a:pt x="623" y="83"/>
                    <a:pt x="644" y="80"/>
                    <a:pt x="644" y="80"/>
                  </a:cubicBezTo>
                  <a:cubicBezTo>
                    <a:pt x="645" y="79"/>
                    <a:pt x="645" y="77"/>
                    <a:pt x="645" y="77"/>
                  </a:cubicBezTo>
                  <a:cubicBezTo>
                    <a:pt x="642" y="76"/>
                    <a:pt x="641" y="75"/>
                    <a:pt x="638" y="71"/>
                  </a:cubicBezTo>
                  <a:moveTo>
                    <a:pt x="561" y="67"/>
                  </a:moveTo>
                  <a:cubicBezTo>
                    <a:pt x="560" y="67"/>
                    <a:pt x="559" y="68"/>
                    <a:pt x="559" y="68"/>
                  </a:cubicBezTo>
                  <a:cubicBezTo>
                    <a:pt x="558" y="70"/>
                    <a:pt x="560" y="72"/>
                    <a:pt x="560" y="72"/>
                  </a:cubicBezTo>
                  <a:cubicBezTo>
                    <a:pt x="560" y="72"/>
                    <a:pt x="559" y="77"/>
                    <a:pt x="559" y="77"/>
                  </a:cubicBezTo>
                  <a:cubicBezTo>
                    <a:pt x="557" y="80"/>
                    <a:pt x="553" y="84"/>
                    <a:pt x="549" y="85"/>
                  </a:cubicBezTo>
                  <a:cubicBezTo>
                    <a:pt x="544" y="86"/>
                    <a:pt x="538" y="86"/>
                    <a:pt x="534" y="84"/>
                  </a:cubicBezTo>
                  <a:cubicBezTo>
                    <a:pt x="528" y="81"/>
                    <a:pt x="524" y="75"/>
                    <a:pt x="522" y="67"/>
                  </a:cubicBezTo>
                  <a:cubicBezTo>
                    <a:pt x="519" y="58"/>
                    <a:pt x="519" y="50"/>
                    <a:pt x="522" y="45"/>
                  </a:cubicBezTo>
                  <a:cubicBezTo>
                    <a:pt x="524" y="41"/>
                    <a:pt x="528" y="38"/>
                    <a:pt x="534" y="36"/>
                  </a:cubicBezTo>
                  <a:cubicBezTo>
                    <a:pt x="541" y="34"/>
                    <a:pt x="548" y="36"/>
                    <a:pt x="550" y="40"/>
                  </a:cubicBezTo>
                  <a:cubicBezTo>
                    <a:pt x="550" y="41"/>
                    <a:pt x="550" y="41"/>
                    <a:pt x="550" y="41"/>
                  </a:cubicBezTo>
                  <a:cubicBezTo>
                    <a:pt x="551" y="42"/>
                    <a:pt x="551" y="42"/>
                    <a:pt x="551" y="42"/>
                  </a:cubicBezTo>
                  <a:cubicBezTo>
                    <a:pt x="552" y="42"/>
                    <a:pt x="552" y="42"/>
                    <a:pt x="552" y="42"/>
                  </a:cubicBezTo>
                  <a:cubicBezTo>
                    <a:pt x="553" y="42"/>
                    <a:pt x="557" y="23"/>
                    <a:pt x="557" y="23"/>
                  </a:cubicBezTo>
                  <a:cubicBezTo>
                    <a:pt x="557" y="21"/>
                    <a:pt x="557" y="21"/>
                    <a:pt x="557" y="21"/>
                  </a:cubicBezTo>
                  <a:cubicBezTo>
                    <a:pt x="555" y="22"/>
                    <a:pt x="555" y="22"/>
                    <a:pt x="555" y="22"/>
                  </a:cubicBezTo>
                  <a:cubicBezTo>
                    <a:pt x="552" y="24"/>
                    <a:pt x="552" y="24"/>
                    <a:pt x="552" y="24"/>
                  </a:cubicBezTo>
                  <a:cubicBezTo>
                    <a:pt x="552" y="24"/>
                    <a:pt x="549" y="23"/>
                    <a:pt x="549" y="23"/>
                  </a:cubicBezTo>
                  <a:cubicBezTo>
                    <a:pt x="545" y="22"/>
                    <a:pt x="545" y="22"/>
                    <a:pt x="545" y="22"/>
                  </a:cubicBezTo>
                  <a:cubicBezTo>
                    <a:pt x="540" y="21"/>
                    <a:pt x="535" y="21"/>
                    <a:pt x="530" y="23"/>
                  </a:cubicBezTo>
                  <a:cubicBezTo>
                    <a:pt x="513" y="28"/>
                    <a:pt x="499" y="45"/>
                    <a:pt x="507" y="72"/>
                  </a:cubicBezTo>
                  <a:cubicBezTo>
                    <a:pt x="513" y="93"/>
                    <a:pt x="532" y="104"/>
                    <a:pt x="551" y="98"/>
                  </a:cubicBezTo>
                  <a:cubicBezTo>
                    <a:pt x="564" y="94"/>
                    <a:pt x="568" y="88"/>
                    <a:pt x="571" y="84"/>
                  </a:cubicBezTo>
                  <a:cubicBezTo>
                    <a:pt x="573" y="81"/>
                    <a:pt x="573" y="81"/>
                    <a:pt x="573" y="81"/>
                  </a:cubicBezTo>
                  <a:cubicBezTo>
                    <a:pt x="574" y="81"/>
                    <a:pt x="574" y="81"/>
                    <a:pt x="575" y="82"/>
                  </a:cubicBezTo>
                  <a:cubicBezTo>
                    <a:pt x="576" y="81"/>
                    <a:pt x="577" y="80"/>
                    <a:pt x="577" y="80"/>
                  </a:cubicBezTo>
                  <a:cubicBezTo>
                    <a:pt x="577" y="79"/>
                    <a:pt x="561" y="67"/>
                    <a:pt x="561" y="67"/>
                  </a:cubicBezTo>
                  <a:moveTo>
                    <a:pt x="381" y="131"/>
                  </a:moveTo>
                  <a:cubicBezTo>
                    <a:pt x="381" y="131"/>
                    <a:pt x="367" y="139"/>
                    <a:pt x="367" y="140"/>
                  </a:cubicBezTo>
                  <a:cubicBezTo>
                    <a:pt x="367" y="140"/>
                    <a:pt x="367" y="140"/>
                    <a:pt x="367" y="140"/>
                  </a:cubicBezTo>
                  <a:cubicBezTo>
                    <a:pt x="367" y="138"/>
                    <a:pt x="359" y="125"/>
                    <a:pt x="357" y="124"/>
                  </a:cubicBezTo>
                  <a:cubicBezTo>
                    <a:pt x="359" y="123"/>
                    <a:pt x="371" y="115"/>
                    <a:pt x="371" y="115"/>
                  </a:cubicBezTo>
                  <a:cubicBezTo>
                    <a:pt x="377" y="111"/>
                    <a:pt x="382" y="111"/>
                    <a:pt x="385" y="117"/>
                  </a:cubicBezTo>
                  <a:cubicBezTo>
                    <a:pt x="385" y="117"/>
                    <a:pt x="387" y="123"/>
                    <a:pt x="387" y="123"/>
                  </a:cubicBezTo>
                  <a:cubicBezTo>
                    <a:pt x="386" y="126"/>
                    <a:pt x="384" y="128"/>
                    <a:pt x="381" y="131"/>
                  </a:cubicBezTo>
                  <a:moveTo>
                    <a:pt x="419" y="147"/>
                  </a:moveTo>
                  <a:cubicBezTo>
                    <a:pt x="417" y="146"/>
                    <a:pt x="417" y="146"/>
                    <a:pt x="417" y="146"/>
                  </a:cubicBezTo>
                  <a:cubicBezTo>
                    <a:pt x="396" y="133"/>
                    <a:pt x="396" y="133"/>
                    <a:pt x="396" y="133"/>
                  </a:cubicBezTo>
                  <a:cubicBezTo>
                    <a:pt x="396" y="133"/>
                    <a:pt x="396" y="133"/>
                    <a:pt x="396" y="133"/>
                  </a:cubicBezTo>
                  <a:cubicBezTo>
                    <a:pt x="403" y="126"/>
                    <a:pt x="404" y="117"/>
                    <a:pt x="398" y="107"/>
                  </a:cubicBezTo>
                  <a:cubicBezTo>
                    <a:pt x="391" y="96"/>
                    <a:pt x="378" y="94"/>
                    <a:pt x="365" y="103"/>
                  </a:cubicBezTo>
                  <a:cubicBezTo>
                    <a:pt x="335" y="122"/>
                    <a:pt x="335" y="122"/>
                    <a:pt x="335" y="122"/>
                  </a:cubicBezTo>
                  <a:cubicBezTo>
                    <a:pt x="334" y="123"/>
                    <a:pt x="336" y="125"/>
                    <a:pt x="336" y="125"/>
                  </a:cubicBezTo>
                  <a:cubicBezTo>
                    <a:pt x="339" y="124"/>
                    <a:pt x="339" y="125"/>
                    <a:pt x="340" y="126"/>
                  </a:cubicBezTo>
                  <a:cubicBezTo>
                    <a:pt x="375" y="180"/>
                    <a:pt x="375" y="180"/>
                    <a:pt x="375" y="180"/>
                  </a:cubicBezTo>
                  <a:cubicBezTo>
                    <a:pt x="376" y="181"/>
                    <a:pt x="376" y="182"/>
                    <a:pt x="374" y="183"/>
                  </a:cubicBezTo>
                  <a:cubicBezTo>
                    <a:pt x="374" y="184"/>
                    <a:pt x="375" y="186"/>
                    <a:pt x="375" y="186"/>
                  </a:cubicBezTo>
                  <a:cubicBezTo>
                    <a:pt x="376" y="186"/>
                    <a:pt x="394" y="175"/>
                    <a:pt x="394" y="175"/>
                  </a:cubicBezTo>
                  <a:cubicBezTo>
                    <a:pt x="395" y="175"/>
                    <a:pt x="395" y="175"/>
                    <a:pt x="395" y="175"/>
                  </a:cubicBezTo>
                  <a:cubicBezTo>
                    <a:pt x="393" y="172"/>
                    <a:pt x="393" y="172"/>
                    <a:pt x="393" y="172"/>
                  </a:cubicBezTo>
                  <a:cubicBezTo>
                    <a:pt x="390" y="173"/>
                    <a:pt x="389" y="173"/>
                    <a:pt x="388" y="171"/>
                  </a:cubicBezTo>
                  <a:cubicBezTo>
                    <a:pt x="388" y="171"/>
                    <a:pt x="375" y="150"/>
                    <a:pt x="374" y="150"/>
                  </a:cubicBezTo>
                  <a:cubicBezTo>
                    <a:pt x="375" y="150"/>
                    <a:pt x="385" y="144"/>
                    <a:pt x="385" y="144"/>
                  </a:cubicBezTo>
                  <a:cubicBezTo>
                    <a:pt x="385" y="144"/>
                    <a:pt x="407" y="157"/>
                    <a:pt x="407" y="157"/>
                  </a:cubicBezTo>
                  <a:cubicBezTo>
                    <a:pt x="410" y="159"/>
                    <a:pt x="410" y="159"/>
                    <a:pt x="410" y="159"/>
                  </a:cubicBezTo>
                  <a:cubicBezTo>
                    <a:pt x="410" y="159"/>
                    <a:pt x="410" y="159"/>
                    <a:pt x="410" y="159"/>
                  </a:cubicBezTo>
                  <a:cubicBezTo>
                    <a:pt x="410" y="160"/>
                    <a:pt x="410" y="160"/>
                    <a:pt x="409" y="161"/>
                  </a:cubicBezTo>
                  <a:cubicBezTo>
                    <a:pt x="409" y="161"/>
                    <a:pt x="409" y="161"/>
                    <a:pt x="409" y="161"/>
                  </a:cubicBezTo>
                  <a:cubicBezTo>
                    <a:pt x="409" y="162"/>
                    <a:pt x="410" y="164"/>
                    <a:pt x="410" y="164"/>
                  </a:cubicBezTo>
                  <a:cubicBezTo>
                    <a:pt x="411" y="164"/>
                    <a:pt x="429" y="153"/>
                    <a:pt x="429" y="153"/>
                  </a:cubicBezTo>
                  <a:cubicBezTo>
                    <a:pt x="429" y="152"/>
                    <a:pt x="428" y="150"/>
                    <a:pt x="428" y="150"/>
                  </a:cubicBezTo>
                  <a:cubicBezTo>
                    <a:pt x="425" y="150"/>
                    <a:pt x="424" y="150"/>
                    <a:pt x="419" y="147"/>
                  </a:cubicBezTo>
                  <a:moveTo>
                    <a:pt x="355" y="181"/>
                  </a:moveTo>
                  <a:cubicBezTo>
                    <a:pt x="355" y="182"/>
                    <a:pt x="355" y="182"/>
                    <a:pt x="355" y="182"/>
                  </a:cubicBezTo>
                  <a:cubicBezTo>
                    <a:pt x="355" y="184"/>
                    <a:pt x="355" y="184"/>
                    <a:pt x="352" y="186"/>
                  </a:cubicBezTo>
                  <a:cubicBezTo>
                    <a:pt x="352" y="186"/>
                    <a:pt x="325" y="204"/>
                    <a:pt x="325" y="204"/>
                  </a:cubicBezTo>
                  <a:cubicBezTo>
                    <a:pt x="325" y="204"/>
                    <a:pt x="325" y="204"/>
                    <a:pt x="325" y="204"/>
                  </a:cubicBezTo>
                  <a:cubicBezTo>
                    <a:pt x="325" y="202"/>
                    <a:pt x="317" y="189"/>
                    <a:pt x="315" y="187"/>
                  </a:cubicBezTo>
                  <a:cubicBezTo>
                    <a:pt x="317" y="187"/>
                    <a:pt x="330" y="178"/>
                    <a:pt x="330" y="178"/>
                  </a:cubicBezTo>
                  <a:cubicBezTo>
                    <a:pt x="333" y="176"/>
                    <a:pt x="333" y="176"/>
                    <a:pt x="334" y="177"/>
                  </a:cubicBezTo>
                  <a:cubicBezTo>
                    <a:pt x="335" y="177"/>
                    <a:pt x="337" y="176"/>
                    <a:pt x="337" y="176"/>
                  </a:cubicBezTo>
                  <a:cubicBezTo>
                    <a:pt x="337" y="175"/>
                    <a:pt x="328" y="161"/>
                    <a:pt x="328" y="161"/>
                  </a:cubicBezTo>
                  <a:cubicBezTo>
                    <a:pt x="327" y="161"/>
                    <a:pt x="325" y="162"/>
                    <a:pt x="325" y="162"/>
                  </a:cubicBezTo>
                  <a:cubicBezTo>
                    <a:pt x="325" y="162"/>
                    <a:pt x="325" y="163"/>
                    <a:pt x="325" y="163"/>
                  </a:cubicBezTo>
                  <a:cubicBezTo>
                    <a:pt x="325" y="164"/>
                    <a:pt x="325" y="165"/>
                    <a:pt x="323" y="166"/>
                  </a:cubicBezTo>
                  <a:cubicBezTo>
                    <a:pt x="323" y="166"/>
                    <a:pt x="307" y="176"/>
                    <a:pt x="307" y="176"/>
                  </a:cubicBezTo>
                  <a:cubicBezTo>
                    <a:pt x="307" y="176"/>
                    <a:pt x="307" y="176"/>
                    <a:pt x="307" y="176"/>
                  </a:cubicBezTo>
                  <a:cubicBezTo>
                    <a:pt x="307" y="175"/>
                    <a:pt x="298" y="161"/>
                    <a:pt x="298" y="161"/>
                  </a:cubicBezTo>
                  <a:cubicBezTo>
                    <a:pt x="299" y="162"/>
                    <a:pt x="324" y="145"/>
                    <a:pt x="324" y="145"/>
                  </a:cubicBezTo>
                  <a:cubicBezTo>
                    <a:pt x="327" y="144"/>
                    <a:pt x="327" y="144"/>
                    <a:pt x="328" y="145"/>
                  </a:cubicBezTo>
                  <a:cubicBezTo>
                    <a:pt x="329" y="145"/>
                    <a:pt x="331" y="144"/>
                    <a:pt x="331" y="144"/>
                  </a:cubicBezTo>
                  <a:cubicBezTo>
                    <a:pt x="331" y="143"/>
                    <a:pt x="322" y="128"/>
                    <a:pt x="322" y="128"/>
                  </a:cubicBezTo>
                  <a:cubicBezTo>
                    <a:pt x="321" y="128"/>
                    <a:pt x="319" y="129"/>
                    <a:pt x="319" y="129"/>
                  </a:cubicBezTo>
                  <a:cubicBezTo>
                    <a:pt x="320" y="132"/>
                    <a:pt x="320" y="132"/>
                    <a:pt x="317" y="134"/>
                  </a:cubicBezTo>
                  <a:cubicBezTo>
                    <a:pt x="275" y="161"/>
                    <a:pt x="275" y="161"/>
                    <a:pt x="275" y="161"/>
                  </a:cubicBezTo>
                  <a:cubicBezTo>
                    <a:pt x="275" y="162"/>
                    <a:pt x="276" y="164"/>
                    <a:pt x="276" y="164"/>
                  </a:cubicBezTo>
                  <a:cubicBezTo>
                    <a:pt x="280" y="162"/>
                    <a:pt x="281" y="163"/>
                    <a:pt x="282" y="164"/>
                  </a:cubicBezTo>
                  <a:cubicBezTo>
                    <a:pt x="316" y="218"/>
                    <a:pt x="316" y="218"/>
                    <a:pt x="316" y="218"/>
                  </a:cubicBezTo>
                  <a:cubicBezTo>
                    <a:pt x="317" y="219"/>
                    <a:pt x="317" y="220"/>
                    <a:pt x="315" y="222"/>
                  </a:cubicBezTo>
                  <a:cubicBezTo>
                    <a:pt x="314" y="223"/>
                    <a:pt x="315" y="225"/>
                    <a:pt x="315" y="225"/>
                  </a:cubicBezTo>
                  <a:cubicBezTo>
                    <a:pt x="317" y="225"/>
                    <a:pt x="360" y="197"/>
                    <a:pt x="360" y="197"/>
                  </a:cubicBezTo>
                  <a:cubicBezTo>
                    <a:pt x="363" y="195"/>
                    <a:pt x="363" y="196"/>
                    <a:pt x="364" y="197"/>
                  </a:cubicBezTo>
                  <a:cubicBezTo>
                    <a:pt x="365" y="197"/>
                    <a:pt x="367" y="196"/>
                    <a:pt x="367" y="196"/>
                  </a:cubicBezTo>
                  <a:cubicBezTo>
                    <a:pt x="367" y="195"/>
                    <a:pt x="358" y="180"/>
                    <a:pt x="358" y="180"/>
                  </a:cubicBezTo>
                  <a:cubicBezTo>
                    <a:pt x="357" y="180"/>
                    <a:pt x="355" y="181"/>
                    <a:pt x="355" y="181"/>
                  </a:cubicBezTo>
                  <a:moveTo>
                    <a:pt x="277" y="240"/>
                  </a:moveTo>
                  <a:cubicBezTo>
                    <a:pt x="277" y="240"/>
                    <a:pt x="253" y="188"/>
                    <a:pt x="253" y="188"/>
                  </a:cubicBezTo>
                  <a:cubicBezTo>
                    <a:pt x="253" y="188"/>
                    <a:pt x="268" y="182"/>
                    <a:pt x="268" y="182"/>
                  </a:cubicBezTo>
                  <a:cubicBezTo>
                    <a:pt x="271" y="180"/>
                    <a:pt x="272" y="180"/>
                    <a:pt x="273" y="182"/>
                  </a:cubicBezTo>
                  <a:cubicBezTo>
                    <a:pt x="274" y="183"/>
                    <a:pt x="276" y="182"/>
                    <a:pt x="276" y="182"/>
                  </a:cubicBezTo>
                  <a:cubicBezTo>
                    <a:pt x="276" y="181"/>
                    <a:pt x="269" y="165"/>
                    <a:pt x="269" y="165"/>
                  </a:cubicBezTo>
                  <a:cubicBezTo>
                    <a:pt x="268" y="164"/>
                    <a:pt x="266" y="165"/>
                    <a:pt x="266" y="165"/>
                  </a:cubicBezTo>
                  <a:cubicBezTo>
                    <a:pt x="266" y="168"/>
                    <a:pt x="265" y="168"/>
                    <a:pt x="262" y="169"/>
                  </a:cubicBezTo>
                  <a:cubicBezTo>
                    <a:pt x="218" y="189"/>
                    <a:pt x="218" y="189"/>
                    <a:pt x="218" y="189"/>
                  </a:cubicBezTo>
                  <a:cubicBezTo>
                    <a:pt x="215" y="191"/>
                    <a:pt x="215" y="191"/>
                    <a:pt x="214" y="189"/>
                  </a:cubicBezTo>
                  <a:cubicBezTo>
                    <a:pt x="213" y="189"/>
                    <a:pt x="211" y="190"/>
                    <a:pt x="211" y="190"/>
                  </a:cubicBezTo>
                  <a:cubicBezTo>
                    <a:pt x="211" y="191"/>
                    <a:pt x="218" y="207"/>
                    <a:pt x="218" y="207"/>
                  </a:cubicBezTo>
                  <a:cubicBezTo>
                    <a:pt x="219" y="208"/>
                    <a:pt x="221" y="207"/>
                    <a:pt x="221" y="207"/>
                  </a:cubicBezTo>
                  <a:cubicBezTo>
                    <a:pt x="221" y="206"/>
                    <a:pt x="221" y="206"/>
                    <a:pt x="221" y="206"/>
                  </a:cubicBezTo>
                  <a:cubicBezTo>
                    <a:pt x="221" y="203"/>
                    <a:pt x="222" y="203"/>
                    <a:pt x="224" y="202"/>
                  </a:cubicBezTo>
                  <a:cubicBezTo>
                    <a:pt x="224" y="202"/>
                    <a:pt x="239" y="195"/>
                    <a:pt x="240" y="195"/>
                  </a:cubicBezTo>
                  <a:cubicBezTo>
                    <a:pt x="240" y="195"/>
                    <a:pt x="240" y="195"/>
                    <a:pt x="240" y="195"/>
                  </a:cubicBezTo>
                  <a:cubicBezTo>
                    <a:pt x="240" y="196"/>
                    <a:pt x="262" y="246"/>
                    <a:pt x="262" y="246"/>
                  </a:cubicBezTo>
                  <a:cubicBezTo>
                    <a:pt x="263" y="247"/>
                    <a:pt x="263" y="248"/>
                    <a:pt x="263" y="248"/>
                  </a:cubicBezTo>
                  <a:cubicBezTo>
                    <a:pt x="263" y="249"/>
                    <a:pt x="262" y="249"/>
                    <a:pt x="261" y="250"/>
                  </a:cubicBezTo>
                  <a:cubicBezTo>
                    <a:pt x="261" y="250"/>
                    <a:pt x="261" y="250"/>
                    <a:pt x="261" y="250"/>
                  </a:cubicBezTo>
                  <a:cubicBezTo>
                    <a:pt x="261" y="251"/>
                    <a:pt x="262" y="253"/>
                    <a:pt x="262" y="253"/>
                  </a:cubicBezTo>
                  <a:cubicBezTo>
                    <a:pt x="263" y="253"/>
                    <a:pt x="282" y="245"/>
                    <a:pt x="282" y="245"/>
                  </a:cubicBezTo>
                  <a:cubicBezTo>
                    <a:pt x="282" y="244"/>
                    <a:pt x="282" y="244"/>
                    <a:pt x="282" y="244"/>
                  </a:cubicBezTo>
                  <a:cubicBezTo>
                    <a:pt x="281" y="242"/>
                    <a:pt x="281" y="242"/>
                    <a:pt x="281" y="242"/>
                  </a:cubicBezTo>
                  <a:cubicBezTo>
                    <a:pt x="278" y="242"/>
                    <a:pt x="277" y="242"/>
                    <a:pt x="277" y="240"/>
                  </a:cubicBezTo>
                  <a:moveTo>
                    <a:pt x="188" y="227"/>
                  </a:moveTo>
                  <a:cubicBezTo>
                    <a:pt x="179" y="227"/>
                    <a:pt x="171" y="227"/>
                    <a:pt x="170" y="222"/>
                  </a:cubicBezTo>
                  <a:cubicBezTo>
                    <a:pt x="169" y="217"/>
                    <a:pt x="172" y="213"/>
                    <a:pt x="178" y="212"/>
                  </a:cubicBezTo>
                  <a:cubicBezTo>
                    <a:pt x="189" y="209"/>
                    <a:pt x="196" y="213"/>
                    <a:pt x="197" y="216"/>
                  </a:cubicBezTo>
                  <a:cubicBezTo>
                    <a:pt x="197" y="217"/>
                    <a:pt x="197" y="217"/>
                    <a:pt x="197" y="217"/>
                  </a:cubicBezTo>
                  <a:cubicBezTo>
                    <a:pt x="198" y="219"/>
                    <a:pt x="200" y="219"/>
                    <a:pt x="200" y="219"/>
                  </a:cubicBezTo>
                  <a:cubicBezTo>
                    <a:pt x="201" y="218"/>
                    <a:pt x="207" y="199"/>
                    <a:pt x="207" y="199"/>
                  </a:cubicBezTo>
                  <a:cubicBezTo>
                    <a:pt x="208" y="196"/>
                    <a:pt x="208" y="196"/>
                    <a:pt x="208" y="196"/>
                  </a:cubicBezTo>
                  <a:cubicBezTo>
                    <a:pt x="205" y="198"/>
                    <a:pt x="205" y="198"/>
                    <a:pt x="205" y="198"/>
                  </a:cubicBezTo>
                  <a:cubicBezTo>
                    <a:pt x="202" y="200"/>
                    <a:pt x="202" y="200"/>
                    <a:pt x="202" y="200"/>
                  </a:cubicBezTo>
                  <a:cubicBezTo>
                    <a:pt x="199" y="199"/>
                    <a:pt x="199" y="199"/>
                    <a:pt x="199" y="199"/>
                  </a:cubicBezTo>
                  <a:cubicBezTo>
                    <a:pt x="195" y="199"/>
                    <a:pt x="195" y="199"/>
                    <a:pt x="195" y="199"/>
                  </a:cubicBezTo>
                  <a:cubicBezTo>
                    <a:pt x="189" y="198"/>
                    <a:pt x="183" y="198"/>
                    <a:pt x="177" y="199"/>
                  </a:cubicBezTo>
                  <a:cubicBezTo>
                    <a:pt x="157" y="204"/>
                    <a:pt x="152" y="217"/>
                    <a:pt x="155" y="227"/>
                  </a:cubicBezTo>
                  <a:cubicBezTo>
                    <a:pt x="158" y="242"/>
                    <a:pt x="173" y="242"/>
                    <a:pt x="186" y="243"/>
                  </a:cubicBezTo>
                  <a:cubicBezTo>
                    <a:pt x="196" y="243"/>
                    <a:pt x="204" y="243"/>
                    <a:pt x="205" y="249"/>
                  </a:cubicBezTo>
                  <a:cubicBezTo>
                    <a:pt x="205" y="249"/>
                    <a:pt x="204" y="256"/>
                    <a:pt x="204" y="256"/>
                  </a:cubicBezTo>
                  <a:cubicBezTo>
                    <a:pt x="202" y="259"/>
                    <a:pt x="198" y="261"/>
                    <a:pt x="191" y="262"/>
                  </a:cubicBezTo>
                  <a:cubicBezTo>
                    <a:pt x="185" y="264"/>
                    <a:pt x="176" y="263"/>
                    <a:pt x="172" y="261"/>
                  </a:cubicBezTo>
                  <a:cubicBezTo>
                    <a:pt x="171" y="259"/>
                    <a:pt x="171" y="259"/>
                    <a:pt x="171" y="259"/>
                  </a:cubicBezTo>
                  <a:cubicBezTo>
                    <a:pt x="170" y="257"/>
                    <a:pt x="170" y="257"/>
                    <a:pt x="170" y="257"/>
                  </a:cubicBezTo>
                  <a:cubicBezTo>
                    <a:pt x="168" y="256"/>
                    <a:pt x="168" y="256"/>
                    <a:pt x="168" y="256"/>
                  </a:cubicBezTo>
                  <a:cubicBezTo>
                    <a:pt x="167" y="257"/>
                    <a:pt x="162" y="276"/>
                    <a:pt x="162" y="276"/>
                  </a:cubicBezTo>
                  <a:cubicBezTo>
                    <a:pt x="162" y="276"/>
                    <a:pt x="163" y="276"/>
                    <a:pt x="163" y="276"/>
                  </a:cubicBezTo>
                  <a:cubicBezTo>
                    <a:pt x="163" y="276"/>
                    <a:pt x="163" y="276"/>
                    <a:pt x="163" y="276"/>
                  </a:cubicBezTo>
                  <a:cubicBezTo>
                    <a:pt x="165" y="277"/>
                    <a:pt x="165" y="277"/>
                    <a:pt x="165" y="277"/>
                  </a:cubicBezTo>
                  <a:cubicBezTo>
                    <a:pt x="165" y="276"/>
                    <a:pt x="165" y="276"/>
                    <a:pt x="165" y="276"/>
                  </a:cubicBezTo>
                  <a:cubicBezTo>
                    <a:pt x="165" y="276"/>
                    <a:pt x="166" y="276"/>
                    <a:pt x="166" y="276"/>
                  </a:cubicBezTo>
                  <a:cubicBezTo>
                    <a:pt x="166" y="275"/>
                    <a:pt x="166" y="275"/>
                    <a:pt x="167" y="275"/>
                  </a:cubicBezTo>
                  <a:cubicBezTo>
                    <a:pt x="167" y="275"/>
                    <a:pt x="171" y="275"/>
                    <a:pt x="171" y="275"/>
                  </a:cubicBezTo>
                  <a:cubicBezTo>
                    <a:pt x="176" y="276"/>
                    <a:pt x="176" y="276"/>
                    <a:pt x="176" y="276"/>
                  </a:cubicBezTo>
                  <a:cubicBezTo>
                    <a:pt x="193" y="276"/>
                    <a:pt x="193" y="276"/>
                    <a:pt x="193" y="276"/>
                  </a:cubicBezTo>
                  <a:cubicBezTo>
                    <a:pt x="215" y="271"/>
                    <a:pt x="223" y="256"/>
                    <a:pt x="220" y="245"/>
                  </a:cubicBezTo>
                  <a:cubicBezTo>
                    <a:pt x="217" y="228"/>
                    <a:pt x="201" y="228"/>
                    <a:pt x="188" y="227"/>
                  </a:cubicBezTo>
                  <a:moveTo>
                    <a:pt x="121" y="265"/>
                  </a:moveTo>
                  <a:cubicBezTo>
                    <a:pt x="117" y="268"/>
                    <a:pt x="113" y="270"/>
                    <a:pt x="108" y="270"/>
                  </a:cubicBezTo>
                  <a:cubicBezTo>
                    <a:pt x="96" y="269"/>
                    <a:pt x="89" y="260"/>
                    <a:pt x="90" y="243"/>
                  </a:cubicBezTo>
                  <a:cubicBezTo>
                    <a:pt x="90" y="234"/>
                    <a:pt x="92" y="227"/>
                    <a:pt x="97" y="223"/>
                  </a:cubicBezTo>
                  <a:cubicBezTo>
                    <a:pt x="100" y="220"/>
                    <a:pt x="104" y="218"/>
                    <a:pt x="109" y="219"/>
                  </a:cubicBezTo>
                  <a:cubicBezTo>
                    <a:pt x="115" y="219"/>
                    <a:pt x="119" y="220"/>
                    <a:pt x="122" y="224"/>
                  </a:cubicBezTo>
                  <a:cubicBezTo>
                    <a:pt x="126" y="228"/>
                    <a:pt x="128" y="235"/>
                    <a:pt x="128" y="245"/>
                  </a:cubicBezTo>
                  <a:cubicBezTo>
                    <a:pt x="128" y="254"/>
                    <a:pt x="125" y="261"/>
                    <a:pt x="121" y="265"/>
                  </a:cubicBezTo>
                  <a:moveTo>
                    <a:pt x="110" y="205"/>
                  </a:moveTo>
                  <a:cubicBezTo>
                    <a:pt x="100" y="205"/>
                    <a:pt x="92" y="208"/>
                    <a:pt x="86" y="214"/>
                  </a:cubicBezTo>
                  <a:cubicBezTo>
                    <a:pt x="78" y="220"/>
                    <a:pt x="74" y="231"/>
                    <a:pt x="74" y="243"/>
                  </a:cubicBezTo>
                  <a:cubicBezTo>
                    <a:pt x="73" y="266"/>
                    <a:pt x="87" y="282"/>
                    <a:pt x="107" y="283"/>
                  </a:cubicBezTo>
                  <a:cubicBezTo>
                    <a:pt x="117" y="283"/>
                    <a:pt x="125" y="280"/>
                    <a:pt x="132" y="274"/>
                  </a:cubicBezTo>
                  <a:cubicBezTo>
                    <a:pt x="139" y="268"/>
                    <a:pt x="143" y="257"/>
                    <a:pt x="144" y="245"/>
                  </a:cubicBezTo>
                  <a:cubicBezTo>
                    <a:pt x="144" y="233"/>
                    <a:pt x="140" y="222"/>
                    <a:pt x="134" y="215"/>
                  </a:cubicBezTo>
                  <a:cubicBezTo>
                    <a:pt x="128" y="209"/>
                    <a:pt x="119" y="205"/>
                    <a:pt x="110" y="205"/>
                  </a:cubicBezTo>
                  <a:moveTo>
                    <a:pt x="38" y="228"/>
                  </a:moveTo>
                  <a:cubicBezTo>
                    <a:pt x="38" y="228"/>
                    <a:pt x="25" y="227"/>
                    <a:pt x="25" y="227"/>
                  </a:cubicBezTo>
                  <a:cubicBezTo>
                    <a:pt x="26" y="226"/>
                    <a:pt x="28" y="211"/>
                    <a:pt x="28" y="208"/>
                  </a:cubicBezTo>
                  <a:cubicBezTo>
                    <a:pt x="30" y="209"/>
                    <a:pt x="41" y="210"/>
                    <a:pt x="41" y="210"/>
                  </a:cubicBezTo>
                  <a:cubicBezTo>
                    <a:pt x="47" y="211"/>
                    <a:pt x="50" y="213"/>
                    <a:pt x="52" y="215"/>
                  </a:cubicBezTo>
                  <a:cubicBezTo>
                    <a:pt x="53" y="221"/>
                    <a:pt x="53" y="221"/>
                    <a:pt x="53" y="221"/>
                  </a:cubicBezTo>
                  <a:cubicBezTo>
                    <a:pt x="52" y="228"/>
                    <a:pt x="48" y="230"/>
                    <a:pt x="38" y="228"/>
                  </a:cubicBezTo>
                  <a:moveTo>
                    <a:pt x="45" y="197"/>
                  </a:moveTo>
                  <a:cubicBezTo>
                    <a:pt x="12" y="192"/>
                    <a:pt x="12" y="192"/>
                    <a:pt x="12" y="192"/>
                  </a:cubicBezTo>
                  <a:cubicBezTo>
                    <a:pt x="11" y="193"/>
                    <a:pt x="11" y="195"/>
                    <a:pt x="11" y="195"/>
                  </a:cubicBezTo>
                  <a:cubicBezTo>
                    <a:pt x="14" y="197"/>
                    <a:pt x="14" y="197"/>
                    <a:pt x="14" y="199"/>
                  </a:cubicBezTo>
                  <a:cubicBezTo>
                    <a:pt x="4" y="262"/>
                    <a:pt x="4" y="262"/>
                    <a:pt x="4" y="262"/>
                  </a:cubicBezTo>
                  <a:cubicBezTo>
                    <a:pt x="4" y="264"/>
                    <a:pt x="4" y="264"/>
                    <a:pt x="1" y="264"/>
                  </a:cubicBezTo>
                  <a:cubicBezTo>
                    <a:pt x="0" y="265"/>
                    <a:pt x="0" y="267"/>
                    <a:pt x="0" y="267"/>
                  </a:cubicBezTo>
                  <a:cubicBezTo>
                    <a:pt x="1" y="268"/>
                    <a:pt x="22" y="271"/>
                    <a:pt x="22" y="271"/>
                  </a:cubicBezTo>
                  <a:cubicBezTo>
                    <a:pt x="23" y="271"/>
                    <a:pt x="23" y="271"/>
                    <a:pt x="23" y="271"/>
                  </a:cubicBezTo>
                  <a:cubicBezTo>
                    <a:pt x="23" y="268"/>
                    <a:pt x="23" y="268"/>
                    <a:pt x="23" y="268"/>
                  </a:cubicBezTo>
                  <a:cubicBezTo>
                    <a:pt x="21" y="267"/>
                    <a:pt x="20" y="267"/>
                    <a:pt x="20" y="265"/>
                  </a:cubicBezTo>
                  <a:cubicBezTo>
                    <a:pt x="20" y="265"/>
                    <a:pt x="20" y="265"/>
                    <a:pt x="20" y="264"/>
                  </a:cubicBezTo>
                  <a:cubicBezTo>
                    <a:pt x="20" y="264"/>
                    <a:pt x="24" y="240"/>
                    <a:pt x="24" y="239"/>
                  </a:cubicBezTo>
                  <a:cubicBezTo>
                    <a:pt x="24" y="240"/>
                    <a:pt x="39" y="242"/>
                    <a:pt x="39" y="242"/>
                  </a:cubicBezTo>
                  <a:cubicBezTo>
                    <a:pt x="58" y="245"/>
                    <a:pt x="67" y="235"/>
                    <a:pt x="68" y="224"/>
                  </a:cubicBezTo>
                  <a:cubicBezTo>
                    <a:pt x="70" y="213"/>
                    <a:pt x="65" y="200"/>
                    <a:pt x="45" y="197"/>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05" name="Freeform 40">
              <a:extLst>
                <a:ext uri="{FF2B5EF4-FFF2-40B4-BE49-F238E27FC236}">
                  <a16:creationId xmlns:a16="http://schemas.microsoft.com/office/drawing/2014/main" id="{717900C0-C738-43B9-8986-FD0513356E13}"/>
                </a:ext>
              </a:extLst>
            </p:cNvPr>
            <p:cNvSpPr>
              <a:spLocks/>
            </p:cNvSpPr>
            <p:nvPr userDrawn="1"/>
          </p:nvSpPr>
          <p:spPr bwMode="auto">
            <a:xfrm>
              <a:off x="3547" y="1746"/>
              <a:ext cx="70" cy="69"/>
            </a:xfrm>
            <a:custGeom>
              <a:avLst/>
              <a:gdLst>
                <a:gd name="T0" fmla="*/ 39 w 104"/>
                <a:gd name="T1" fmla="*/ 28 h 101"/>
                <a:gd name="T2" fmla="*/ 12 w 104"/>
                <a:gd name="T3" fmla="*/ 18 h 101"/>
                <a:gd name="T4" fmla="*/ 26 w 104"/>
                <a:gd name="T5" fmla="*/ 46 h 101"/>
                <a:gd name="T6" fmla="*/ 0 w 104"/>
                <a:gd name="T7" fmla="*/ 64 h 101"/>
                <a:gd name="T8" fmla="*/ 29 w 104"/>
                <a:gd name="T9" fmla="*/ 71 h 101"/>
                <a:gd name="T10" fmla="*/ 27 w 104"/>
                <a:gd name="T11" fmla="*/ 101 h 101"/>
                <a:gd name="T12" fmla="*/ 52 w 104"/>
                <a:gd name="T13" fmla="*/ 81 h 101"/>
                <a:gd name="T14" fmla="*/ 74 w 104"/>
                <a:gd name="T15" fmla="*/ 101 h 101"/>
                <a:gd name="T16" fmla="*/ 73 w 104"/>
                <a:gd name="T17" fmla="*/ 69 h 101"/>
                <a:gd name="T18" fmla="*/ 104 w 104"/>
                <a:gd name="T19" fmla="*/ 67 h 101"/>
                <a:gd name="T20" fmla="*/ 78 w 104"/>
                <a:gd name="T21" fmla="*/ 47 h 101"/>
                <a:gd name="T22" fmla="*/ 93 w 104"/>
                <a:gd name="T23" fmla="*/ 20 h 101"/>
                <a:gd name="T24" fmla="*/ 63 w 104"/>
                <a:gd name="T25" fmla="*/ 29 h 101"/>
                <a:gd name="T26" fmla="*/ 51 w 104"/>
                <a:gd name="T27" fmla="*/ 0 h 101"/>
                <a:gd name="T28" fmla="*/ 39 w 104"/>
                <a:gd name="T29" fmla="*/ 2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4" h="101">
                  <a:moveTo>
                    <a:pt x="39" y="28"/>
                  </a:moveTo>
                  <a:cubicBezTo>
                    <a:pt x="12" y="18"/>
                    <a:pt x="12" y="18"/>
                    <a:pt x="12" y="18"/>
                  </a:cubicBezTo>
                  <a:cubicBezTo>
                    <a:pt x="26" y="46"/>
                    <a:pt x="26" y="46"/>
                    <a:pt x="26" y="46"/>
                  </a:cubicBezTo>
                  <a:cubicBezTo>
                    <a:pt x="0" y="64"/>
                    <a:pt x="0" y="64"/>
                    <a:pt x="0" y="64"/>
                  </a:cubicBezTo>
                  <a:cubicBezTo>
                    <a:pt x="29" y="71"/>
                    <a:pt x="29" y="71"/>
                    <a:pt x="29" y="71"/>
                  </a:cubicBezTo>
                  <a:cubicBezTo>
                    <a:pt x="27" y="101"/>
                    <a:pt x="27" y="101"/>
                    <a:pt x="27" y="101"/>
                  </a:cubicBezTo>
                  <a:cubicBezTo>
                    <a:pt x="52" y="81"/>
                    <a:pt x="52" y="81"/>
                    <a:pt x="52" y="81"/>
                  </a:cubicBezTo>
                  <a:cubicBezTo>
                    <a:pt x="74" y="101"/>
                    <a:pt x="74" y="101"/>
                    <a:pt x="74" y="101"/>
                  </a:cubicBezTo>
                  <a:cubicBezTo>
                    <a:pt x="73" y="69"/>
                    <a:pt x="73" y="69"/>
                    <a:pt x="73" y="69"/>
                  </a:cubicBezTo>
                  <a:cubicBezTo>
                    <a:pt x="73" y="69"/>
                    <a:pt x="104" y="67"/>
                    <a:pt x="104" y="67"/>
                  </a:cubicBezTo>
                  <a:cubicBezTo>
                    <a:pt x="78" y="47"/>
                    <a:pt x="78" y="47"/>
                    <a:pt x="78" y="47"/>
                  </a:cubicBezTo>
                  <a:cubicBezTo>
                    <a:pt x="93" y="20"/>
                    <a:pt x="93" y="20"/>
                    <a:pt x="93" y="20"/>
                  </a:cubicBezTo>
                  <a:cubicBezTo>
                    <a:pt x="63" y="29"/>
                    <a:pt x="63" y="29"/>
                    <a:pt x="63" y="29"/>
                  </a:cubicBezTo>
                  <a:cubicBezTo>
                    <a:pt x="51" y="0"/>
                    <a:pt x="51" y="0"/>
                    <a:pt x="51" y="0"/>
                  </a:cubicBezTo>
                  <a:lnTo>
                    <a:pt x="39" y="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06" name="Freeform 41">
              <a:extLst>
                <a:ext uri="{FF2B5EF4-FFF2-40B4-BE49-F238E27FC236}">
                  <a16:creationId xmlns:a16="http://schemas.microsoft.com/office/drawing/2014/main" id="{A9AD3EAD-6FD9-4AD6-B87E-7C8FBAAF6BF6}"/>
                </a:ext>
              </a:extLst>
            </p:cNvPr>
            <p:cNvSpPr>
              <a:spLocks/>
            </p:cNvSpPr>
            <p:nvPr userDrawn="1"/>
          </p:nvSpPr>
          <p:spPr bwMode="auto">
            <a:xfrm>
              <a:off x="3668" y="1778"/>
              <a:ext cx="70" cy="69"/>
            </a:xfrm>
            <a:custGeom>
              <a:avLst/>
              <a:gdLst>
                <a:gd name="T0" fmla="*/ 26 w 70"/>
                <a:gd name="T1" fmla="*/ 19 h 69"/>
                <a:gd name="T2" fmla="*/ 8 w 70"/>
                <a:gd name="T3" fmla="*/ 13 h 69"/>
                <a:gd name="T4" fmla="*/ 17 w 70"/>
                <a:gd name="T5" fmla="*/ 31 h 69"/>
                <a:gd name="T6" fmla="*/ 0 w 70"/>
                <a:gd name="T7" fmla="*/ 43 h 69"/>
                <a:gd name="T8" fmla="*/ 20 w 70"/>
                <a:gd name="T9" fmla="*/ 48 h 69"/>
                <a:gd name="T10" fmla="*/ 18 w 70"/>
                <a:gd name="T11" fmla="*/ 69 h 69"/>
                <a:gd name="T12" fmla="*/ 34 w 70"/>
                <a:gd name="T13" fmla="*/ 55 h 69"/>
                <a:gd name="T14" fmla="*/ 51 w 70"/>
                <a:gd name="T15" fmla="*/ 69 h 69"/>
                <a:gd name="T16" fmla="*/ 49 w 70"/>
                <a:gd name="T17" fmla="*/ 47 h 69"/>
                <a:gd name="T18" fmla="*/ 70 w 70"/>
                <a:gd name="T19" fmla="*/ 45 h 69"/>
                <a:gd name="T20" fmla="*/ 53 w 70"/>
                <a:gd name="T21" fmla="*/ 32 h 69"/>
                <a:gd name="T22" fmla="*/ 63 w 70"/>
                <a:gd name="T23" fmla="*/ 13 h 69"/>
                <a:gd name="T24" fmla="*/ 43 w 70"/>
                <a:gd name="T25" fmla="*/ 19 h 69"/>
                <a:gd name="T26" fmla="*/ 34 w 70"/>
                <a:gd name="T27" fmla="*/ 0 h 69"/>
                <a:gd name="T28" fmla="*/ 26 w 70"/>
                <a:gd name="T29" fmla="*/ 1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 h="69">
                  <a:moveTo>
                    <a:pt x="26" y="19"/>
                  </a:moveTo>
                  <a:lnTo>
                    <a:pt x="8" y="13"/>
                  </a:lnTo>
                  <a:lnTo>
                    <a:pt x="17" y="31"/>
                  </a:lnTo>
                  <a:lnTo>
                    <a:pt x="0" y="43"/>
                  </a:lnTo>
                  <a:lnTo>
                    <a:pt x="20" y="48"/>
                  </a:lnTo>
                  <a:lnTo>
                    <a:pt x="18" y="69"/>
                  </a:lnTo>
                  <a:lnTo>
                    <a:pt x="34" y="55"/>
                  </a:lnTo>
                  <a:lnTo>
                    <a:pt x="51" y="69"/>
                  </a:lnTo>
                  <a:lnTo>
                    <a:pt x="49" y="47"/>
                  </a:lnTo>
                  <a:lnTo>
                    <a:pt x="70" y="45"/>
                  </a:lnTo>
                  <a:lnTo>
                    <a:pt x="53" y="32"/>
                  </a:lnTo>
                  <a:lnTo>
                    <a:pt x="63" y="13"/>
                  </a:lnTo>
                  <a:lnTo>
                    <a:pt x="43" y="19"/>
                  </a:lnTo>
                  <a:lnTo>
                    <a:pt x="34" y="0"/>
                  </a:lnTo>
                  <a:lnTo>
                    <a:pt x="26"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07" name="Freeform 42">
              <a:extLst>
                <a:ext uri="{FF2B5EF4-FFF2-40B4-BE49-F238E27FC236}">
                  <a16:creationId xmlns:a16="http://schemas.microsoft.com/office/drawing/2014/main" id="{B63EE469-D93B-4B30-9FDA-B2065EE1B19C}"/>
                </a:ext>
              </a:extLst>
            </p:cNvPr>
            <p:cNvSpPr>
              <a:spLocks/>
            </p:cNvSpPr>
            <p:nvPr userDrawn="1"/>
          </p:nvSpPr>
          <p:spPr bwMode="auto">
            <a:xfrm>
              <a:off x="3524" y="1902"/>
              <a:ext cx="71" cy="69"/>
            </a:xfrm>
            <a:custGeom>
              <a:avLst/>
              <a:gdLst>
                <a:gd name="T0" fmla="*/ 51 w 104"/>
                <a:gd name="T1" fmla="*/ 0 h 101"/>
                <a:gd name="T2" fmla="*/ 62 w 104"/>
                <a:gd name="T3" fmla="*/ 28 h 101"/>
                <a:gd name="T4" fmla="*/ 93 w 104"/>
                <a:gd name="T5" fmla="*/ 20 h 101"/>
                <a:gd name="T6" fmla="*/ 78 w 104"/>
                <a:gd name="T7" fmla="*/ 46 h 101"/>
                <a:gd name="T8" fmla="*/ 104 w 104"/>
                <a:gd name="T9" fmla="*/ 66 h 101"/>
                <a:gd name="T10" fmla="*/ 72 w 104"/>
                <a:gd name="T11" fmla="*/ 69 h 101"/>
                <a:gd name="T12" fmla="*/ 74 w 104"/>
                <a:gd name="T13" fmla="*/ 101 h 101"/>
                <a:gd name="T14" fmla="*/ 51 w 104"/>
                <a:gd name="T15" fmla="*/ 80 h 101"/>
                <a:gd name="T16" fmla="*/ 27 w 104"/>
                <a:gd name="T17" fmla="*/ 101 h 101"/>
                <a:gd name="T18" fmla="*/ 29 w 104"/>
                <a:gd name="T19" fmla="*/ 70 h 101"/>
                <a:gd name="T20" fmla="*/ 0 w 104"/>
                <a:gd name="T21" fmla="*/ 64 h 101"/>
                <a:gd name="T22" fmla="*/ 26 w 104"/>
                <a:gd name="T23" fmla="*/ 45 h 101"/>
                <a:gd name="T24" fmla="*/ 11 w 104"/>
                <a:gd name="T25" fmla="*/ 19 h 101"/>
                <a:gd name="T26" fmla="*/ 39 w 104"/>
                <a:gd name="T27" fmla="*/ 28 h 101"/>
                <a:gd name="T28" fmla="*/ 51 w 104"/>
                <a:gd name="T29"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4" h="101">
                  <a:moveTo>
                    <a:pt x="51" y="0"/>
                  </a:moveTo>
                  <a:cubicBezTo>
                    <a:pt x="62" y="28"/>
                    <a:pt x="62" y="28"/>
                    <a:pt x="62" y="28"/>
                  </a:cubicBezTo>
                  <a:cubicBezTo>
                    <a:pt x="93" y="20"/>
                    <a:pt x="93" y="20"/>
                    <a:pt x="93" y="20"/>
                  </a:cubicBezTo>
                  <a:cubicBezTo>
                    <a:pt x="78" y="46"/>
                    <a:pt x="78" y="46"/>
                    <a:pt x="78" y="46"/>
                  </a:cubicBezTo>
                  <a:cubicBezTo>
                    <a:pt x="104" y="66"/>
                    <a:pt x="104" y="66"/>
                    <a:pt x="104" y="66"/>
                  </a:cubicBezTo>
                  <a:cubicBezTo>
                    <a:pt x="104" y="66"/>
                    <a:pt x="72" y="69"/>
                    <a:pt x="72" y="69"/>
                  </a:cubicBezTo>
                  <a:cubicBezTo>
                    <a:pt x="74" y="101"/>
                    <a:pt x="74" y="101"/>
                    <a:pt x="74" y="101"/>
                  </a:cubicBezTo>
                  <a:cubicBezTo>
                    <a:pt x="51" y="80"/>
                    <a:pt x="51" y="80"/>
                    <a:pt x="51" y="80"/>
                  </a:cubicBezTo>
                  <a:cubicBezTo>
                    <a:pt x="27" y="101"/>
                    <a:pt x="27" y="101"/>
                    <a:pt x="27" y="101"/>
                  </a:cubicBezTo>
                  <a:cubicBezTo>
                    <a:pt x="29" y="70"/>
                    <a:pt x="29" y="70"/>
                    <a:pt x="29" y="70"/>
                  </a:cubicBezTo>
                  <a:cubicBezTo>
                    <a:pt x="0" y="64"/>
                    <a:pt x="0" y="64"/>
                    <a:pt x="0" y="64"/>
                  </a:cubicBezTo>
                  <a:cubicBezTo>
                    <a:pt x="26" y="45"/>
                    <a:pt x="26" y="45"/>
                    <a:pt x="26" y="45"/>
                  </a:cubicBezTo>
                  <a:cubicBezTo>
                    <a:pt x="11" y="19"/>
                    <a:pt x="11" y="19"/>
                    <a:pt x="11" y="19"/>
                  </a:cubicBezTo>
                  <a:cubicBezTo>
                    <a:pt x="39" y="28"/>
                    <a:pt x="39" y="28"/>
                    <a:pt x="39" y="28"/>
                  </a:cubicBezTo>
                  <a:lnTo>
                    <a:pt x="5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08" name="Freeform 43">
              <a:extLst>
                <a:ext uri="{FF2B5EF4-FFF2-40B4-BE49-F238E27FC236}">
                  <a16:creationId xmlns:a16="http://schemas.microsoft.com/office/drawing/2014/main" id="{B7606B58-2606-4B88-84C4-EAAB3AF23260}"/>
                </a:ext>
              </a:extLst>
            </p:cNvPr>
            <p:cNvSpPr>
              <a:spLocks/>
            </p:cNvSpPr>
            <p:nvPr userDrawn="1"/>
          </p:nvSpPr>
          <p:spPr bwMode="auto">
            <a:xfrm>
              <a:off x="3677" y="1911"/>
              <a:ext cx="50" cy="48"/>
            </a:xfrm>
            <a:custGeom>
              <a:avLst/>
              <a:gdLst>
                <a:gd name="T0" fmla="*/ 25 w 50"/>
                <a:gd name="T1" fmla="*/ 0 h 48"/>
                <a:gd name="T2" fmla="*/ 32 w 50"/>
                <a:gd name="T3" fmla="*/ 18 h 48"/>
                <a:gd name="T4" fmla="*/ 50 w 50"/>
                <a:gd name="T5" fmla="*/ 18 h 48"/>
                <a:gd name="T6" fmla="*/ 35 w 50"/>
                <a:gd name="T7" fmla="*/ 30 h 48"/>
                <a:gd name="T8" fmla="*/ 40 w 50"/>
                <a:gd name="T9" fmla="*/ 48 h 48"/>
                <a:gd name="T10" fmla="*/ 25 w 50"/>
                <a:gd name="T11" fmla="*/ 37 h 48"/>
                <a:gd name="T12" fmla="*/ 10 w 50"/>
                <a:gd name="T13" fmla="*/ 48 h 48"/>
                <a:gd name="T14" fmla="*/ 15 w 50"/>
                <a:gd name="T15" fmla="*/ 30 h 48"/>
                <a:gd name="T16" fmla="*/ 0 w 50"/>
                <a:gd name="T17" fmla="*/ 18 h 48"/>
                <a:gd name="T18" fmla="*/ 19 w 50"/>
                <a:gd name="T19" fmla="*/ 18 h 48"/>
                <a:gd name="T20" fmla="*/ 25 w 50"/>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 h="48">
                  <a:moveTo>
                    <a:pt x="25" y="0"/>
                  </a:moveTo>
                  <a:lnTo>
                    <a:pt x="32" y="18"/>
                  </a:lnTo>
                  <a:lnTo>
                    <a:pt x="50" y="18"/>
                  </a:lnTo>
                  <a:lnTo>
                    <a:pt x="35" y="30"/>
                  </a:lnTo>
                  <a:lnTo>
                    <a:pt x="40" y="48"/>
                  </a:lnTo>
                  <a:lnTo>
                    <a:pt x="25" y="37"/>
                  </a:lnTo>
                  <a:lnTo>
                    <a:pt x="10" y="48"/>
                  </a:lnTo>
                  <a:lnTo>
                    <a:pt x="15" y="30"/>
                  </a:lnTo>
                  <a:lnTo>
                    <a:pt x="0" y="18"/>
                  </a:lnTo>
                  <a:lnTo>
                    <a:pt x="19" y="18"/>
                  </a:lnTo>
                  <a:lnTo>
                    <a:pt x="2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09" name="Freeform 44">
              <a:extLst>
                <a:ext uri="{FF2B5EF4-FFF2-40B4-BE49-F238E27FC236}">
                  <a16:creationId xmlns:a16="http://schemas.microsoft.com/office/drawing/2014/main" id="{266CC504-A588-4948-8EBD-43727372217F}"/>
                </a:ext>
              </a:extLst>
            </p:cNvPr>
            <p:cNvSpPr>
              <a:spLocks/>
            </p:cNvSpPr>
            <p:nvPr userDrawn="1"/>
          </p:nvSpPr>
          <p:spPr bwMode="auto">
            <a:xfrm>
              <a:off x="3667" y="2037"/>
              <a:ext cx="71" cy="69"/>
            </a:xfrm>
            <a:custGeom>
              <a:avLst/>
              <a:gdLst>
                <a:gd name="T0" fmla="*/ 27 w 71"/>
                <a:gd name="T1" fmla="*/ 19 h 69"/>
                <a:gd name="T2" fmla="*/ 8 w 71"/>
                <a:gd name="T3" fmla="*/ 13 h 69"/>
                <a:gd name="T4" fmla="*/ 18 w 71"/>
                <a:gd name="T5" fmla="*/ 31 h 69"/>
                <a:gd name="T6" fmla="*/ 0 w 71"/>
                <a:gd name="T7" fmla="*/ 43 h 69"/>
                <a:gd name="T8" fmla="*/ 20 w 71"/>
                <a:gd name="T9" fmla="*/ 48 h 69"/>
                <a:gd name="T10" fmla="*/ 18 w 71"/>
                <a:gd name="T11" fmla="*/ 69 h 69"/>
                <a:gd name="T12" fmla="*/ 35 w 71"/>
                <a:gd name="T13" fmla="*/ 55 h 69"/>
                <a:gd name="T14" fmla="*/ 50 w 71"/>
                <a:gd name="T15" fmla="*/ 69 h 69"/>
                <a:gd name="T16" fmla="*/ 49 w 71"/>
                <a:gd name="T17" fmla="*/ 48 h 69"/>
                <a:gd name="T18" fmla="*/ 71 w 71"/>
                <a:gd name="T19" fmla="*/ 45 h 69"/>
                <a:gd name="T20" fmla="*/ 53 w 71"/>
                <a:gd name="T21" fmla="*/ 32 h 69"/>
                <a:gd name="T22" fmla="*/ 63 w 71"/>
                <a:gd name="T23" fmla="*/ 13 h 69"/>
                <a:gd name="T24" fmla="*/ 42 w 71"/>
                <a:gd name="T25" fmla="*/ 19 h 69"/>
                <a:gd name="T26" fmla="*/ 35 w 71"/>
                <a:gd name="T27" fmla="*/ 0 h 69"/>
                <a:gd name="T28" fmla="*/ 27 w 71"/>
                <a:gd name="T29" fmla="*/ 1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69">
                  <a:moveTo>
                    <a:pt x="27" y="19"/>
                  </a:moveTo>
                  <a:lnTo>
                    <a:pt x="8" y="13"/>
                  </a:lnTo>
                  <a:lnTo>
                    <a:pt x="18" y="31"/>
                  </a:lnTo>
                  <a:lnTo>
                    <a:pt x="0" y="43"/>
                  </a:lnTo>
                  <a:lnTo>
                    <a:pt x="20" y="48"/>
                  </a:lnTo>
                  <a:lnTo>
                    <a:pt x="18" y="69"/>
                  </a:lnTo>
                  <a:lnTo>
                    <a:pt x="35" y="55"/>
                  </a:lnTo>
                  <a:lnTo>
                    <a:pt x="50" y="69"/>
                  </a:lnTo>
                  <a:lnTo>
                    <a:pt x="49" y="48"/>
                  </a:lnTo>
                  <a:lnTo>
                    <a:pt x="71" y="45"/>
                  </a:lnTo>
                  <a:lnTo>
                    <a:pt x="53" y="32"/>
                  </a:lnTo>
                  <a:lnTo>
                    <a:pt x="63" y="13"/>
                  </a:lnTo>
                  <a:lnTo>
                    <a:pt x="42" y="19"/>
                  </a:lnTo>
                  <a:lnTo>
                    <a:pt x="35" y="0"/>
                  </a:lnTo>
                  <a:lnTo>
                    <a:pt x="27"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10" name="Freeform 45">
              <a:extLst>
                <a:ext uri="{FF2B5EF4-FFF2-40B4-BE49-F238E27FC236}">
                  <a16:creationId xmlns:a16="http://schemas.microsoft.com/office/drawing/2014/main" id="{23C151DC-68CD-499A-80C6-5C2AF3A48B0B}"/>
                </a:ext>
              </a:extLst>
            </p:cNvPr>
            <p:cNvSpPr>
              <a:spLocks/>
            </p:cNvSpPr>
            <p:nvPr userDrawn="1"/>
          </p:nvSpPr>
          <p:spPr bwMode="auto">
            <a:xfrm>
              <a:off x="3639" y="1671"/>
              <a:ext cx="20" cy="12"/>
            </a:xfrm>
            <a:custGeom>
              <a:avLst/>
              <a:gdLst>
                <a:gd name="T0" fmla="*/ 28 w 30"/>
                <a:gd name="T1" fmla="*/ 0 h 18"/>
                <a:gd name="T2" fmla="*/ 0 w 30"/>
                <a:gd name="T3" fmla="*/ 18 h 18"/>
                <a:gd name="T4" fmla="*/ 29 w 30"/>
                <a:gd name="T5" fmla="*/ 9 h 18"/>
                <a:gd name="T6" fmla="*/ 28 w 30"/>
                <a:gd name="T7" fmla="*/ 0 h 18"/>
              </a:gdLst>
              <a:ahLst/>
              <a:cxnLst>
                <a:cxn ang="0">
                  <a:pos x="T0" y="T1"/>
                </a:cxn>
                <a:cxn ang="0">
                  <a:pos x="T2" y="T3"/>
                </a:cxn>
                <a:cxn ang="0">
                  <a:pos x="T4" y="T5"/>
                </a:cxn>
                <a:cxn ang="0">
                  <a:pos x="T6" y="T7"/>
                </a:cxn>
              </a:cxnLst>
              <a:rect l="0" t="0" r="r" b="b"/>
              <a:pathLst>
                <a:path w="30" h="18">
                  <a:moveTo>
                    <a:pt x="28" y="0"/>
                  </a:moveTo>
                  <a:cubicBezTo>
                    <a:pt x="19" y="0"/>
                    <a:pt x="5" y="13"/>
                    <a:pt x="0" y="18"/>
                  </a:cubicBezTo>
                  <a:cubicBezTo>
                    <a:pt x="18" y="11"/>
                    <a:pt x="25" y="15"/>
                    <a:pt x="29" y="9"/>
                  </a:cubicBezTo>
                  <a:cubicBezTo>
                    <a:pt x="30" y="6"/>
                    <a:pt x="30" y="2"/>
                    <a:pt x="2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11" name="Freeform 46">
              <a:extLst>
                <a:ext uri="{FF2B5EF4-FFF2-40B4-BE49-F238E27FC236}">
                  <a16:creationId xmlns:a16="http://schemas.microsoft.com/office/drawing/2014/main" id="{806EDA6A-E4B6-4F25-AD2F-2250B0716ECB}"/>
                </a:ext>
              </a:extLst>
            </p:cNvPr>
            <p:cNvSpPr>
              <a:spLocks/>
            </p:cNvSpPr>
            <p:nvPr userDrawn="1"/>
          </p:nvSpPr>
          <p:spPr bwMode="auto">
            <a:xfrm>
              <a:off x="3664" y="1674"/>
              <a:ext cx="12" cy="20"/>
            </a:xfrm>
            <a:custGeom>
              <a:avLst/>
              <a:gdLst>
                <a:gd name="T0" fmla="*/ 2 w 18"/>
                <a:gd name="T1" fmla="*/ 0 h 29"/>
                <a:gd name="T2" fmla="*/ 17 w 18"/>
                <a:gd name="T3" fmla="*/ 29 h 29"/>
                <a:gd name="T4" fmla="*/ 18 w 18"/>
                <a:gd name="T5" fmla="*/ 20 h 29"/>
                <a:gd name="T6" fmla="*/ 2 w 18"/>
                <a:gd name="T7" fmla="*/ 0 h 29"/>
              </a:gdLst>
              <a:ahLst/>
              <a:cxnLst>
                <a:cxn ang="0">
                  <a:pos x="T0" y="T1"/>
                </a:cxn>
                <a:cxn ang="0">
                  <a:pos x="T2" y="T3"/>
                </a:cxn>
                <a:cxn ang="0">
                  <a:pos x="T4" y="T5"/>
                </a:cxn>
                <a:cxn ang="0">
                  <a:pos x="T6" y="T7"/>
                </a:cxn>
              </a:cxnLst>
              <a:rect l="0" t="0" r="r" b="b"/>
              <a:pathLst>
                <a:path w="18" h="29">
                  <a:moveTo>
                    <a:pt x="2" y="0"/>
                  </a:moveTo>
                  <a:cubicBezTo>
                    <a:pt x="0" y="12"/>
                    <a:pt x="8" y="23"/>
                    <a:pt x="17" y="29"/>
                  </a:cubicBezTo>
                  <a:cubicBezTo>
                    <a:pt x="18" y="20"/>
                    <a:pt x="18" y="20"/>
                    <a:pt x="18" y="20"/>
                  </a:cubicBezTo>
                  <a:cubicBezTo>
                    <a:pt x="17" y="12"/>
                    <a:pt x="9" y="4"/>
                    <a:pt x="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12" name="Freeform 47">
              <a:extLst>
                <a:ext uri="{FF2B5EF4-FFF2-40B4-BE49-F238E27FC236}">
                  <a16:creationId xmlns:a16="http://schemas.microsoft.com/office/drawing/2014/main" id="{F18D44B4-FCDE-44F0-ACF1-E4C6F64EA867}"/>
                </a:ext>
              </a:extLst>
            </p:cNvPr>
            <p:cNvSpPr>
              <a:spLocks/>
            </p:cNvSpPr>
            <p:nvPr userDrawn="1"/>
          </p:nvSpPr>
          <p:spPr bwMode="auto">
            <a:xfrm>
              <a:off x="3659" y="1689"/>
              <a:ext cx="14" cy="21"/>
            </a:xfrm>
            <a:custGeom>
              <a:avLst/>
              <a:gdLst>
                <a:gd name="T0" fmla="*/ 4 w 21"/>
                <a:gd name="T1" fmla="*/ 0 h 30"/>
                <a:gd name="T2" fmla="*/ 1 w 21"/>
                <a:gd name="T3" fmla="*/ 11 h 30"/>
                <a:gd name="T4" fmla="*/ 16 w 21"/>
                <a:gd name="T5" fmla="*/ 30 h 30"/>
                <a:gd name="T6" fmla="*/ 4 w 21"/>
                <a:gd name="T7" fmla="*/ 0 h 30"/>
              </a:gdLst>
              <a:ahLst/>
              <a:cxnLst>
                <a:cxn ang="0">
                  <a:pos x="T0" y="T1"/>
                </a:cxn>
                <a:cxn ang="0">
                  <a:pos x="T2" y="T3"/>
                </a:cxn>
                <a:cxn ang="0">
                  <a:pos x="T4" y="T5"/>
                </a:cxn>
                <a:cxn ang="0">
                  <a:pos x="T6" y="T7"/>
                </a:cxn>
              </a:cxnLst>
              <a:rect l="0" t="0" r="r" b="b"/>
              <a:pathLst>
                <a:path w="21" h="30">
                  <a:moveTo>
                    <a:pt x="4" y="0"/>
                  </a:moveTo>
                  <a:cubicBezTo>
                    <a:pt x="3" y="3"/>
                    <a:pt x="0" y="8"/>
                    <a:pt x="1" y="11"/>
                  </a:cubicBezTo>
                  <a:cubicBezTo>
                    <a:pt x="2" y="18"/>
                    <a:pt x="12" y="20"/>
                    <a:pt x="16" y="30"/>
                  </a:cubicBezTo>
                  <a:cubicBezTo>
                    <a:pt x="21" y="21"/>
                    <a:pt x="14" y="3"/>
                    <a:pt x="4"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13" name="Freeform 48">
              <a:extLst>
                <a:ext uri="{FF2B5EF4-FFF2-40B4-BE49-F238E27FC236}">
                  <a16:creationId xmlns:a16="http://schemas.microsoft.com/office/drawing/2014/main" id="{9F466797-5B15-462F-9437-F17E5A6BB807}"/>
                </a:ext>
              </a:extLst>
            </p:cNvPr>
            <p:cNvSpPr>
              <a:spLocks/>
            </p:cNvSpPr>
            <p:nvPr userDrawn="1"/>
          </p:nvSpPr>
          <p:spPr bwMode="auto">
            <a:xfrm>
              <a:off x="3649" y="1702"/>
              <a:ext cx="15" cy="24"/>
            </a:xfrm>
            <a:custGeom>
              <a:avLst/>
              <a:gdLst>
                <a:gd name="T0" fmla="*/ 12 w 22"/>
                <a:gd name="T1" fmla="*/ 0 h 35"/>
                <a:gd name="T2" fmla="*/ 7 w 22"/>
                <a:gd name="T3" fmla="*/ 8 h 35"/>
                <a:gd name="T4" fmla="*/ 13 w 22"/>
                <a:gd name="T5" fmla="*/ 35 h 35"/>
                <a:gd name="T6" fmla="*/ 19 w 22"/>
                <a:gd name="T7" fmla="*/ 11 h 35"/>
                <a:gd name="T8" fmla="*/ 12 w 22"/>
                <a:gd name="T9" fmla="*/ 0 h 35"/>
              </a:gdLst>
              <a:ahLst/>
              <a:cxnLst>
                <a:cxn ang="0">
                  <a:pos x="T0" y="T1"/>
                </a:cxn>
                <a:cxn ang="0">
                  <a:pos x="T2" y="T3"/>
                </a:cxn>
                <a:cxn ang="0">
                  <a:pos x="T4" y="T5"/>
                </a:cxn>
                <a:cxn ang="0">
                  <a:pos x="T6" y="T7"/>
                </a:cxn>
                <a:cxn ang="0">
                  <a:pos x="T8" y="T9"/>
                </a:cxn>
              </a:cxnLst>
              <a:rect l="0" t="0" r="r" b="b"/>
              <a:pathLst>
                <a:path w="22" h="35">
                  <a:moveTo>
                    <a:pt x="12" y="0"/>
                  </a:moveTo>
                  <a:cubicBezTo>
                    <a:pt x="7" y="8"/>
                    <a:pt x="7" y="8"/>
                    <a:pt x="7" y="8"/>
                  </a:cubicBezTo>
                  <a:cubicBezTo>
                    <a:pt x="0" y="19"/>
                    <a:pt x="13" y="28"/>
                    <a:pt x="13" y="35"/>
                  </a:cubicBezTo>
                  <a:cubicBezTo>
                    <a:pt x="17" y="31"/>
                    <a:pt x="22" y="19"/>
                    <a:pt x="19" y="11"/>
                  </a:cubicBezTo>
                  <a:cubicBezTo>
                    <a:pt x="18" y="7"/>
                    <a:pt x="16" y="3"/>
                    <a:pt x="1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14" name="Freeform 49">
              <a:extLst>
                <a:ext uri="{FF2B5EF4-FFF2-40B4-BE49-F238E27FC236}">
                  <a16:creationId xmlns:a16="http://schemas.microsoft.com/office/drawing/2014/main" id="{4D1E115A-6AF3-4FED-86D0-CFA159F32B3D}"/>
                </a:ext>
              </a:extLst>
            </p:cNvPr>
            <p:cNvSpPr>
              <a:spLocks/>
            </p:cNvSpPr>
            <p:nvPr userDrawn="1"/>
          </p:nvSpPr>
          <p:spPr bwMode="auto">
            <a:xfrm>
              <a:off x="3622" y="1701"/>
              <a:ext cx="27" cy="11"/>
            </a:xfrm>
            <a:custGeom>
              <a:avLst/>
              <a:gdLst>
                <a:gd name="T0" fmla="*/ 23 w 39"/>
                <a:gd name="T1" fmla="*/ 3 h 16"/>
                <a:gd name="T2" fmla="*/ 0 w 39"/>
                <a:gd name="T3" fmla="*/ 12 h 16"/>
                <a:gd name="T4" fmla="*/ 21 w 39"/>
                <a:gd name="T5" fmla="*/ 16 h 16"/>
                <a:gd name="T6" fmla="*/ 39 w 39"/>
                <a:gd name="T7" fmla="*/ 0 h 16"/>
                <a:gd name="T8" fmla="*/ 23 w 39"/>
                <a:gd name="T9" fmla="*/ 3 h 16"/>
              </a:gdLst>
              <a:ahLst/>
              <a:cxnLst>
                <a:cxn ang="0">
                  <a:pos x="T0" y="T1"/>
                </a:cxn>
                <a:cxn ang="0">
                  <a:pos x="T2" y="T3"/>
                </a:cxn>
                <a:cxn ang="0">
                  <a:pos x="T4" y="T5"/>
                </a:cxn>
                <a:cxn ang="0">
                  <a:pos x="T6" y="T7"/>
                </a:cxn>
                <a:cxn ang="0">
                  <a:pos x="T8" y="T9"/>
                </a:cxn>
              </a:cxnLst>
              <a:rect l="0" t="0" r="r" b="b"/>
              <a:pathLst>
                <a:path w="39" h="16">
                  <a:moveTo>
                    <a:pt x="23" y="3"/>
                  </a:moveTo>
                  <a:cubicBezTo>
                    <a:pt x="18" y="5"/>
                    <a:pt x="6" y="13"/>
                    <a:pt x="0" y="12"/>
                  </a:cubicBezTo>
                  <a:cubicBezTo>
                    <a:pt x="3" y="16"/>
                    <a:pt x="16" y="15"/>
                    <a:pt x="21" y="16"/>
                  </a:cubicBezTo>
                  <a:cubicBezTo>
                    <a:pt x="29" y="16"/>
                    <a:pt x="35" y="7"/>
                    <a:pt x="39" y="0"/>
                  </a:cubicBezTo>
                  <a:lnTo>
                    <a:pt x="23"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15" name="Freeform 50">
              <a:extLst>
                <a:ext uri="{FF2B5EF4-FFF2-40B4-BE49-F238E27FC236}">
                  <a16:creationId xmlns:a16="http://schemas.microsoft.com/office/drawing/2014/main" id="{E4CD996B-6CC2-4A56-9EA0-3F04EF82D17F}"/>
                </a:ext>
              </a:extLst>
            </p:cNvPr>
            <p:cNvSpPr>
              <a:spLocks/>
            </p:cNvSpPr>
            <p:nvPr userDrawn="1"/>
          </p:nvSpPr>
          <p:spPr bwMode="auto">
            <a:xfrm>
              <a:off x="3634" y="1717"/>
              <a:ext cx="16" cy="23"/>
            </a:xfrm>
            <a:custGeom>
              <a:avLst/>
              <a:gdLst>
                <a:gd name="T0" fmla="*/ 19 w 23"/>
                <a:gd name="T1" fmla="*/ 0 h 34"/>
                <a:gd name="T2" fmla="*/ 0 w 23"/>
                <a:gd name="T3" fmla="*/ 34 h 34"/>
                <a:gd name="T4" fmla="*/ 19 w 23"/>
                <a:gd name="T5" fmla="*/ 21 h 34"/>
                <a:gd name="T6" fmla="*/ 19 w 23"/>
                <a:gd name="T7" fmla="*/ 0 h 34"/>
              </a:gdLst>
              <a:ahLst/>
              <a:cxnLst>
                <a:cxn ang="0">
                  <a:pos x="T0" y="T1"/>
                </a:cxn>
                <a:cxn ang="0">
                  <a:pos x="T2" y="T3"/>
                </a:cxn>
                <a:cxn ang="0">
                  <a:pos x="T4" y="T5"/>
                </a:cxn>
                <a:cxn ang="0">
                  <a:pos x="T6" y="T7"/>
                </a:cxn>
              </a:cxnLst>
              <a:rect l="0" t="0" r="r" b="b"/>
              <a:pathLst>
                <a:path w="23" h="34">
                  <a:moveTo>
                    <a:pt x="19" y="0"/>
                  </a:moveTo>
                  <a:cubicBezTo>
                    <a:pt x="3" y="4"/>
                    <a:pt x="13" y="23"/>
                    <a:pt x="0" y="34"/>
                  </a:cubicBezTo>
                  <a:cubicBezTo>
                    <a:pt x="9" y="32"/>
                    <a:pt x="13" y="32"/>
                    <a:pt x="19" y="21"/>
                  </a:cubicBezTo>
                  <a:cubicBezTo>
                    <a:pt x="22" y="15"/>
                    <a:pt x="23" y="5"/>
                    <a:pt x="1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16" name="Freeform 51">
              <a:extLst>
                <a:ext uri="{FF2B5EF4-FFF2-40B4-BE49-F238E27FC236}">
                  <a16:creationId xmlns:a16="http://schemas.microsoft.com/office/drawing/2014/main" id="{24F2446F-3849-4482-BC3E-97124235EA5A}"/>
                </a:ext>
              </a:extLst>
            </p:cNvPr>
            <p:cNvSpPr>
              <a:spLocks/>
            </p:cNvSpPr>
            <p:nvPr userDrawn="1"/>
          </p:nvSpPr>
          <p:spPr bwMode="auto">
            <a:xfrm>
              <a:off x="3559" y="1682"/>
              <a:ext cx="18" cy="26"/>
            </a:xfrm>
            <a:custGeom>
              <a:avLst/>
              <a:gdLst>
                <a:gd name="T0" fmla="*/ 3 w 26"/>
                <a:gd name="T1" fmla="*/ 16 h 39"/>
                <a:gd name="T2" fmla="*/ 9 w 26"/>
                <a:gd name="T3" fmla="*/ 39 h 39"/>
                <a:gd name="T4" fmla="*/ 17 w 26"/>
                <a:gd name="T5" fmla="*/ 0 h 39"/>
                <a:gd name="T6" fmla="*/ 3 w 26"/>
                <a:gd name="T7" fmla="*/ 16 h 39"/>
              </a:gdLst>
              <a:ahLst/>
              <a:cxnLst>
                <a:cxn ang="0">
                  <a:pos x="T0" y="T1"/>
                </a:cxn>
                <a:cxn ang="0">
                  <a:pos x="T2" y="T3"/>
                </a:cxn>
                <a:cxn ang="0">
                  <a:pos x="T4" y="T5"/>
                </a:cxn>
                <a:cxn ang="0">
                  <a:pos x="T6" y="T7"/>
                </a:cxn>
              </a:cxnLst>
              <a:rect l="0" t="0" r="r" b="b"/>
              <a:pathLst>
                <a:path w="26" h="39">
                  <a:moveTo>
                    <a:pt x="3" y="16"/>
                  </a:moveTo>
                  <a:cubicBezTo>
                    <a:pt x="0" y="28"/>
                    <a:pt x="3" y="31"/>
                    <a:pt x="9" y="39"/>
                  </a:cubicBezTo>
                  <a:cubicBezTo>
                    <a:pt x="6" y="21"/>
                    <a:pt x="26" y="14"/>
                    <a:pt x="17" y="0"/>
                  </a:cubicBezTo>
                  <a:cubicBezTo>
                    <a:pt x="10" y="2"/>
                    <a:pt x="5" y="10"/>
                    <a:pt x="3" y="1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17" name="Freeform 52">
              <a:extLst>
                <a:ext uri="{FF2B5EF4-FFF2-40B4-BE49-F238E27FC236}">
                  <a16:creationId xmlns:a16="http://schemas.microsoft.com/office/drawing/2014/main" id="{B7067752-2A5D-42B1-AB3E-18B76107FFED}"/>
                </a:ext>
              </a:extLst>
            </p:cNvPr>
            <p:cNvSpPr>
              <a:spLocks/>
            </p:cNvSpPr>
            <p:nvPr userDrawn="1"/>
          </p:nvSpPr>
          <p:spPr bwMode="auto">
            <a:xfrm>
              <a:off x="3608" y="1714"/>
              <a:ext cx="27" cy="14"/>
            </a:xfrm>
            <a:custGeom>
              <a:avLst/>
              <a:gdLst>
                <a:gd name="T0" fmla="*/ 0 w 40"/>
                <a:gd name="T1" fmla="*/ 17 h 21"/>
                <a:gd name="T2" fmla="*/ 23 w 40"/>
                <a:gd name="T3" fmla="*/ 17 h 21"/>
                <a:gd name="T4" fmla="*/ 40 w 40"/>
                <a:gd name="T5" fmla="*/ 7 h 21"/>
                <a:gd name="T6" fmla="*/ 0 w 40"/>
                <a:gd name="T7" fmla="*/ 17 h 21"/>
              </a:gdLst>
              <a:ahLst/>
              <a:cxnLst>
                <a:cxn ang="0">
                  <a:pos x="T0" y="T1"/>
                </a:cxn>
                <a:cxn ang="0">
                  <a:pos x="T2" y="T3"/>
                </a:cxn>
                <a:cxn ang="0">
                  <a:pos x="T4" y="T5"/>
                </a:cxn>
                <a:cxn ang="0">
                  <a:pos x="T6" y="T7"/>
                </a:cxn>
              </a:cxnLst>
              <a:rect l="0" t="0" r="r" b="b"/>
              <a:pathLst>
                <a:path w="40" h="21">
                  <a:moveTo>
                    <a:pt x="0" y="17"/>
                  </a:moveTo>
                  <a:cubicBezTo>
                    <a:pt x="0" y="21"/>
                    <a:pt x="16" y="20"/>
                    <a:pt x="23" y="17"/>
                  </a:cubicBezTo>
                  <a:cubicBezTo>
                    <a:pt x="27" y="16"/>
                    <a:pt x="39" y="11"/>
                    <a:pt x="40" y="7"/>
                  </a:cubicBezTo>
                  <a:cubicBezTo>
                    <a:pt x="12" y="0"/>
                    <a:pt x="22" y="11"/>
                    <a:pt x="0" y="1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18" name="Freeform 53">
              <a:extLst>
                <a:ext uri="{FF2B5EF4-FFF2-40B4-BE49-F238E27FC236}">
                  <a16:creationId xmlns:a16="http://schemas.microsoft.com/office/drawing/2014/main" id="{2ACA393E-A1C2-44C6-85A5-959CB0AA5E50}"/>
                </a:ext>
              </a:extLst>
            </p:cNvPr>
            <p:cNvSpPr>
              <a:spLocks/>
            </p:cNvSpPr>
            <p:nvPr userDrawn="1"/>
          </p:nvSpPr>
          <p:spPr bwMode="auto">
            <a:xfrm>
              <a:off x="3631" y="1685"/>
              <a:ext cx="25" cy="15"/>
            </a:xfrm>
            <a:custGeom>
              <a:avLst/>
              <a:gdLst>
                <a:gd name="T0" fmla="*/ 0 w 37"/>
                <a:gd name="T1" fmla="*/ 18 h 22"/>
                <a:gd name="T2" fmla="*/ 23 w 37"/>
                <a:gd name="T3" fmla="*/ 14 h 22"/>
                <a:gd name="T4" fmla="*/ 37 w 37"/>
                <a:gd name="T5" fmla="*/ 1 h 22"/>
                <a:gd name="T6" fmla="*/ 0 w 37"/>
                <a:gd name="T7" fmla="*/ 18 h 22"/>
              </a:gdLst>
              <a:ahLst/>
              <a:cxnLst>
                <a:cxn ang="0">
                  <a:pos x="T0" y="T1"/>
                </a:cxn>
                <a:cxn ang="0">
                  <a:pos x="T2" y="T3"/>
                </a:cxn>
                <a:cxn ang="0">
                  <a:pos x="T4" y="T5"/>
                </a:cxn>
                <a:cxn ang="0">
                  <a:pos x="T6" y="T7"/>
                </a:cxn>
              </a:cxnLst>
              <a:rect l="0" t="0" r="r" b="b"/>
              <a:pathLst>
                <a:path w="37" h="22">
                  <a:moveTo>
                    <a:pt x="0" y="18"/>
                  </a:moveTo>
                  <a:cubicBezTo>
                    <a:pt x="1" y="22"/>
                    <a:pt x="16" y="18"/>
                    <a:pt x="23" y="14"/>
                  </a:cubicBezTo>
                  <a:cubicBezTo>
                    <a:pt x="26" y="12"/>
                    <a:pt x="37" y="6"/>
                    <a:pt x="37" y="1"/>
                  </a:cubicBezTo>
                  <a:cubicBezTo>
                    <a:pt x="9" y="0"/>
                    <a:pt x="20" y="8"/>
                    <a:pt x="0" y="1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19" name="Freeform 54">
              <a:extLst>
                <a:ext uri="{FF2B5EF4-FFF2-40B4-BE49-F238E27FC236}">
                  <a16:creationId xmlns:a16="http://schemas.microsoft.com/office/drawing/2014/main" id="{1E50F933-A102-49FE-AB89-70881685B17C}"/>
                </a:ext>
              </a:extLst>
            </p:cNvPr>
            <p:cNvSpPr>
              <a:spLocks/>
            </p:cNvSpPr>
            <p:nvPr userDrawn="1"/>
          </p:nvSpPr>
          <p:spPr bwMode="auto">
            <a:xfrm>
              <a:off x="3542" y="1671"/>
              <a:ext cx="26" cy="18"/>
            </a:xfrm>
            <a:custGeom>
              <a:avLst/>
              <a:gdLst>
                <a:gd name="T0" fmla="*/ 37 w 37"/>
                <a:gd name="T1" fmla="*/ 2 h 27"/>
                <a:gd name="T2" fmla="*/ 19 w 37"/>
                <a:gd name="T3" fmla="*/ 8 h 27"/>
                <a:gd name="T4" fmla="*/ 3 w 37"/>
                <a:gd name="T5" fmla="*/ 25 h 27"/>
                <a:gd name="T6" fmla="*/ 37 w 37"/>
                <a:gd name="T7" fmla="*/ 2 h 27"/>
              </a:gdLst>
              <a:ahLst/>
              <a:cxnLst>
                <a:cxn ang="0">
                  <a:pos x="T0" y="T1"/>
                </a:cxn>
                <a:cxn ang="0">
                  <a:pos x="T2" y="T3"/>
                </a:cxn>
                <a:cxn ang="0">
                  <a:pos x="T4" y="T5"/>
                </a:cxn>
                <a:cxn ang="0">
                  <a:pos x="T6" y="T7"/>
                </a:cxn>
              </a:cxnLst>
              <a:rect l="0" t="0" r="r" b="b"/>
              <a:pathLst>
                <a:path w="37" h="27">
                  <a:moveTo>
                    <a:pt x="37" y="2"/>
                  </a:moveTo>
                  <a:cubicBezTo>
                    <a:pt x="33" y="0"/>
                    <a:pt x="21" y="6"/>
                    <a:pt x="19" y="8"/>
                  </a:cubicBezTo>
                  <a:cubicBezTo>
                    <a:pt x="11" y="11"/>
                    <a:pt x="0" y="22"/>
                    <a:pt x="3" y="25"/>
                  </a:cubicBezTo>
                  <a:cubicBezTo>
                    <a:pt x="22" y="13"/>
                    <a:pt x="23" y="27"/>
                    <a:pt x="37"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20" name="Freeform 55">
              <a:extLst>
                <a:ext uri="{FF2B5EF4-FFF2-40B4-BE49-F238E27FC236}">
                  <a16:creationId xmlns:a16="http://schemas.microsoft.com/office/drawing/2014/main" id="{2BC9D408-EA8E-4927-9492-AA7CC2BC8D88}"/>
                </a:ext>
              </a:extLst>
            </p:cNvPr>
            <p:cNvSpPr>
              <a:spLocks/>
            </p:cNvSpPr>
            <p:nvPr userDrawn="1"/>
          </p:nvSpPr>
          <p:spPr bwMode="auto">
            <a:xfrm>
              <a:off x="3594" y="1635"/>
              <a:ext cx="22" cy="11"/>
            </a:xfrm>
            <a:custGeom>
              <a:avLst/>
              <a:gdLst>
                <a:gd name="T0" fmla="*/ 0 w 32"/>
                <a:gd name="T1" fmla="*/ 5 h 15"/>
                <a:gd name="T2" fmla="*/ 20 w 32"/>
                <a:gd name="T3" fmla="*/ 15 h 15"/>
                <a:gd name="T4" fmla="*/ 32 w 32"/>
                <a:gd name="T5" fmla="*/ 10 h 15"/>
                <a:gd name="T6" fmla="*/ 0 w 32"/>
                <a:gd name="T7" fmla="*/ 5 h 15"/>
              </a:gdLst>
              <a:ahLst/>
              <a:cxnLst>
                <a:cxn ang="0">
                  <a:pos x="T0" y="T1"/>
                </a:cxn>
                <a:cxn ang="0">
                  <a:pos x="T2" y="T3"/>
                </a:cxn>
                <a:cxn ang="0">
                  <a:pos x="T4" y="T5"/>
                </a:cxn>
                <a:cxn ang="0">
                  <a:pos x="T6" y="T7"/>
                </a:cxn>
              </a:cxnLst>
              <a:rect l="0" t="0" r="r" b="b"/>
              <a:pathLst>
                <a:path w="32" h="15">
                  <a:moveTo>
                    <a:pt x="0" y="5"/>
                  </a:moveTo>
                  <a:cubicBezTo>
                    <a:pt x="9" y="8"/>
                    <a:pt x="14" y="14"/>
                    <a:pt x="20" y="15"/>
                  </a:cubicBezTo>
                  <a:cubicBezTo>
                    <a:pt x="28" y="15"/>
                    <a:pt x="30" y="13"/>
                    <a:pt x="32" y="10"/>
                  </a:cubicBezTo>
                  <a:cubicBezTo>
                    <a:pt x="29" y="0"/>
                    <a:pt x="9" y="1"/>
                    <a:pt x="0" y="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21" name="Freeform 56">
              <a:extLst>
                <a:ext uri="{FF2B5EF4-FFF2-40B4-BE49-F238E27FC236}">
                  <a16:creationId xmlns:a16="http://schemas.microsoft.com/office/drawing/2014/main" id="{2487F5FE-51F0-495F-AFF4-E22ACE07DAE6}"/>
                </a:ext>
              </a:extLst>
            </p:cNvPr>
            <p:cNvSpPr>
              <a:spLocks/>
            </p:cNvSpPr>
            <p:nvPr userDrawn="1"/>
          </p:nvSpPr>
          <p:spPr bwMode="auto">
            <a:xfrm>
              <a:off x="3614" y="1646"/>
              <a:ext cx="13" cy="22"/>
            </a:xfrm>
            <a:custGeom>
              <a:avLst/>
              <a:gdLst>
                <a:gd name="T0" fmla="*/ 14 w 18"/>
                <a:gd name="T1" fmla="*/ 32 h 32"/>
                <a:gd name="T2" fmla="*/ 16 w 18"/>
                <a:gd name="T3" fmla="*/ 10 h 32"/>
                <a:gd name="T4" fmla="*/ 8 w 18"/>
                <a:gd name="T5" fmla="*/ 0 h 32"/>
                <a:gd name="T6" fmla="*/ 14 w 18"/>
                <a:gd name="T7" fmla="*/ 32 h 32"/>
              </a:gdLst>
              <a:ahLst/>
              <a:cxnLst>
                <a:cxn ang="0">
                  <a:pos x="T0" y="T1"/>
                </a:cxn>
                <a:cxn ang="0">
                  <a:pos x="T2" y="T3"/>
                </a:cxn>
                <a:cxn ang="0">
                  <a:pos x="T4" y="T5"/>
                </a:cxn>
                <a:cxn ang="0">
                  <a:pos x="T6" y="T7"/>
                </a:cxn>
              </a:cxnLst>
              <a:rect l="0" t="0" r="r" b="b"/>
              <a:pathLst>
                <a:path w="18" h="32">
                  <a:moveTo>
                    <a:pt x="14" y="32"/>
                  </a:moveTo>
                  <a:cubicBezTo>
                    <a:pt x="14" y="22"/>
                    <a:pt x="18" y="16"/>
                    <a:pt x="16" y="10"/>
                  </a:cubicBezTo>
                  <a:cubicBezTo>
                    <a:pt x="14" y="2"/>
                    <a:pt x="11" y="1"/>
                    <a:pt x="8" y="0"/>
                  </a:cubicBezTo>
                  <a:cubicBezTo>
                    <a:pt x="0" y="6"/>
                    <a:pt x="7" y="24"/>
                    <a:pt x="14" y="3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22" name="Freeform 57">
              <a:extLst>
                <a:ext uri="{FF2B5EF4-FFF2-40B4-BE49-F238E27FC236}">
                  <a16:creationId xmlns:a16="http://schemas.microsoft.com/office/drawing/2014/main" id="{FB77AC1E-2A05-497E-83E5-DAA9D70F921A}"/>
                </a:ext>
              </a:extLst>
            </p:cNvPr>
            <p:cNvSpPr>
              <a:spLocks/>
            </p:cNvSpPr>
            <p:nvPr userDrawn="1"/>
          </p:nvSpPr>
          <p:spPr bwMode="auto">
            <a:xfrm>
              <a:off x="3574" y="1643"/>
              <a:ext cx="26" cy="14"/>
            </a:xfrm>
            <a:custGeom>
              <a:avLst/>
              <a:gdLst>
                <a:gd name="T0" fmla="*/ 27 w 38"/>
                <a:gd name="T1" fmla="*/ 2 h 20"/>
                <a:gd name="T2" fmla="*/ 0 w 38"/>
                <a:gd name="T3" fmla="*/ 9 h 20"/>
                <a:gd name="T4" fmla="*/ 30 w 38"/>
                <a:gd name="T5" fmla="*/ 15 h 20"/>
                <a:gd name="T6" fmla="*/ 38 w 38"/>
                <a:gd name="T7" fmla="*/ 11 h 20"/>
                <a:gd name="T8" fmla="*/ 27 w 38"/>
                <a:gd name="T9" fmla="*/ 2 h 20"/>
              </a:gdLst>
              <a:ahLst/>
              <a:cxnLst>
                <a:cxn ang="0">
                  <a:pos x="T0" y="T1"/>
                </a:cxn>
                <a:cxn ang="0">
                  <a:pos x="T2" y="T3"/>
                </a:cxn>
                <a:cxn ang="0">
                  <a:pos x="T4" y="T5"/>
                </a:cxn>
                <a:cxn ang="0">
                  <a:pos x="T6" y="T7"/>
                </a:cxn>
                <a:cxn ang="0">
                  <a:pos x="T8" y="T9"/>
                </a:cxn>
              </a:cxnLst>
              <a:rect l="0" t="0" r="r" b="b"/>
              <a:pathLst>
                <a:path w="38" h="20">
                  <a:moveTo>
                    <a:pt x="27" y="2"/>
                  </a:moveTo>
                  <a:cubicBezTo>
                    <a:pt x="19" y="0"/>
                    <a:pt x="5" y="5"/>
                    <a:pt x="0" y="9"/>
                  </a:cubicBezTo>
                  <a:cubicBezTo>
                    <a:pt x="11" y="8"/>
                    <a:pt x="17" y="20"/>
                    <a:pt x="30" y="15"/>
                  </a:cubicBezTo>
                  <a:cubicBezTo>
                    <a:pt x="38" y="11"/>
                    <a:pt x="38" y="11"/>
                    <a:pt x="38" y="11"/>
                  </a:cubicBezTo>
                  <a:cubicBezTo>
                    <a:pt x="35" y="6"/>
                    <a:pt x="31" y="4"/>
                    <a:pt x="27"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23" name="Freeform 58">
              <a:extLst>
                <a:ext uri="{FF2B5EF4-FFF2-40B4-BE49-F238E27FC236}">
                  <a16:creationId xmlns:a16="http://schemas.microsoft.com/office/drawing/2014/main" id="{E2BD8910-DFF4-4AD1-8A40-97BDA381D9DA}"/>
                </a:ext>
              </a:extLst>
            </p:cNvPr>
            <p:cNvSpPr>
              <a:spLocks/>
            </p:cNvSpPr>
            <p:nvPr userDrawn="1"/>
          </p:nvSpPr>
          <p:spPr bwMode="auto">
            <a:xfrm>
              <a:off x="3602" y="1651"/>
              <a:ext cx="14" cy="25"/>
            </a:xfrm>
            <a:custGeom>
              <a:avLst/>
              <a:gdLst>
                <a:gd name="T0" fmla="*/ 2 w 20"/>
                <a:gd name="T1" fmla="*/ 11 h 37"/>
                <a:gd name="T2" fmla="*/ 10 w 20"/>
                <a:gd name="T3" fmla="*/ 37 h 37"/>
                <a:gd name="T4" fmla="*/ 14 w 20"/>
                <a:gd name="T5" fmla="*/ 8 h 37"/>
                <a:gd name="T6" fmla="*/ 10 w 20"/>
                <a:gd name="T7" fmla="*/ 0 h 37"/>
                <a:gd name="T8" fmla="*/ 2 w 20"/>
                <a:gd name="T9" fmla="*/ 11 h 37"/>
              </a:gdLst>
              <a:ahLst/>
              <a:cxnLst>
                <a:cxn ang="0">
                  <a:pos x="T0" y="T1"/>
                </a:cxn>
                <a:cxn ang="0">
                  <a:pos x="T2" y="T3"/>
                </a:cxn>
                <a:cxn ang="0">
                  <a:pos x="T4" y="T5"/>
                </a:cxn>
                <a:cxn ang="0">
                  <a:pos x="T6" y="T7"/>
                </a:cxn>
                <a:cxn ang="0">
                  <a:pos x="T8" y="T9"/>
                </a:cxn>
              </a:cxnLst>
              <a:rect l="0" t="0" r="r" b="b"/>
              <a:pathLst>
                <a:path w="20" h="37">
                  <a:moveTo>
                    <a:pt x="2" y="11"/>
                  </a:moveTo>
                  <a:cubicBezTo>
                    <a:pt x="0" y="19"/>
                    <a:pt x="6" y="33"/>
                    <a:pt x="10" y="37"/>
                  </a:cubicBezTo>
                  <a:cubicBezTo>
                    <a:pt x="9" y="27"/>
                    <a:pt x="20" y="20"/>
                    <a:pt x="14" y="8"/>
                  </a:cubicBezTo>
                  <a:cubicBezTo>
                    <a:pt x="10" y="0"/>
                    <a:pt x="10" y="0"/>
                    <a:pt x="10" y="0"/>
                  </a:cubicBezTo>
                  <a:cubicBezTo>
                    <a:pt x="6" y="3"/>
                    <a:pt x="3" y="6"/>
                    <a:pt x="2" y="1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24" name="Freeform 59">
              <a:extLst>
                <a:ext uri="{FF2B5EF4-FFF2-40B4-BE49-F238E27FC236}">
                  <a16:creationId xmlns:a16="http://schemas.microsoft.com/office/drawing/2014/main" id="{899643D0-C3C9-4998-9D80-AA99C6A50478}"/>
                </a:ext>
              </a:extLst>
            </p:cNvPr>
            <p:cNvSpPr>
              <a:spLocks/>
            </p:cNvSpPr>
            <p:nvPr userDrawn="1"/>
          </p:nvSpPr>
          <p:spPr bwMode="auto">
            <a:xfrm>
              <a:off x="3610" y="1731"/>
              <a:ext cx="21" cy="14"/>
            </a:xfrm>
            <a:custGeom>
              <a:avLst/>
              <a:gdLst>
                <a:gd name="T0" fmla="*/ 32 w 32"/>
                <a:gd name="T1" fmla="*/ 0 h 21"/>
                <a:gd name="T2" fmla="*/ 23 w 32"/>
                <a:gd name="T3" fmla="*/ 0 h 21"/>
                <a:gd name="T4" fmla="*/ 0 w 32"/>
                <a:gd name="T5" fmla="*/ 20 h 21"/>
                <a:gd name="T6" fmla="*/ 27 w 32"/>
                <a:gd name="T7" fmla="*/ 12 h 21"/>
                <a:gd name="T8" fmla="*/ 32 w 32"/>
                <a:gd name="T9" fmla="*/ 0 h 21"/>
              </a:gdLst>
              <a:ahLst/>
              <a:cxnLst>
                <a:cxn ang="0">
                  <a:pos x="T0" y="T1"/>
                </a:cxn>
                <a:cxn ang="0">
                  <a:pos x="T2" y="T3"/>
                </a:cxn>
                <a:cxn ang="0">
                  <a:pos x="T4" y="T5"/>
                </a:cxn>
                <a:cxn ang="0">
                  <a:pos x="T6" y="T7"/>
                </a:cxn>
                <a:cxn ang="0">
                  <a:pos x="T8" y="T9"/>
                </a:cxn>
              </a:cxnLst>
              <a:rect l="0" t="0" r="r" b="b"/>
              <a:pathLst>
                <a:path w="32" h="21">
                  <a:moveTo>
                    <a:pt x="32" y="0"/>
                  </a:moveTo>
                  <a:cubicBezTo>
                    <a:pt x="23" y="0"/>
                    <a:pt x="23" y="0"/>
                    <a:pt x="23" y="0"/>
                  </a:cubicBezTo>
                  <a:cubicBezTo>
                    <a:pt x="9" y="2"/>
                    <a:pt x="10" y="16"/>
                    <a:pt x="0" y="20"/>
                  </a:cubicBezTo>
                  <a:cubicBezTo>
                    <a:pt x="6" y="21"/>
                    <a:pt x="21" y="19"/>
                    <a:pt x="27" y="12"/>
                  </a:cubicBezTo>
                  <a:cubicBezTo>
                    <a:pt x="30" y="9"/>
                    <a:pt x="31" y="5"/>
                    <a:pt x="3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25" name="Freeform 60">
              <a:extLst>
                <a:ext uri="{FF2B5EF4-FFF2-40B4-BE49-F238E27FC236}">
                  <a16:creationId xmlns:a16="http://schemas.microsoft.com/office/drawing/2014/main" id="{19732CFA-0521-4732-8A1F-048BD1F88AD1}"/>
                </a:ext>
              </a:extLst>
            </p:cNvPr>
            <p:cNvSpPr>
              <a:spLocks/>
            </p:cNvSpPr>
            <p:nvPr userDrawn="1"/>
          </p:nvSpPr>
          <p:spPr bwMode="auto">
            <a:xfrm>
              <a:off x="3559" y="1655"/>
              <a:ext cx="24" cy="14"/>
            </a:xfrm>
            <a:custGeom>
              <a:avLst/>
              <a:gdLst>
                <a:gd name="T0" fmla="*/ 16 w 36"/>
                <a:gd name="T1" fmla="*/ 2 h 20"/>
                <a:gd name="T2" fmla="*/ 0 w 36"/>
                <a:gd name="T3" fmla="*/ 19 h 20"/>
                <a:gd name="T4" fmla="*/ 36 w 36"/>
                <a:gd name="T5" fmla="*/ 4 h 20"/>
                <a:gd name="T6" fmla="*/ 16 w 36"/>
                <a:gd name="T7" fmla="*/ 2 h 20"/>
              </a:gdLst>
              <a:ahLst/>
              <a:cxnLst>
                <a:cxn ang="0">
                  <a:pos x="T0" y="T1"/>
                </a:cxn>
                <a:cxn ang="0">
                  <a:pos x="T2" y="T3"/>
                </a:cxn>
                <a:cxn ang="0">
                  <a:pos x="T4" y="T5"/>
                </a:cxn>
                <a:cxn ang="0">
                  <a:pos x="T6" y="T7"/>
                </a:cxn>
              </a:cxnLst>
              <a:rect l="0" t="0" r="r" b="b"/>
              <a:pathLst>
                <a:path w="36" h="20">
                  <a:moveTo>
                    <a:pt x="16" y="2"/>
                  </a:moveTo>
                  <a:cubicBezTo>
                    <a:pt x="4" y="6"/>
                    <a:pt x="3" y="10"/>
                    <a:pt x="0" y="19"/>
                  </a:cubicBezTo>
                  <a:cubicBezTo>
                    <a:pt x="13" y="7"/>
                    <a:pt x="30" y="20"/>
                    <a:pt x="36" y="4"/>
                  </a:cubicBezTo>
                  <a:cubicBezTo>
                    <a:pt x="31" y="0"/>
                    <a:pt x="21" y="0"/>
                    <a:pt x="16"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26" name="Freeform 61">
              <a:extLst>
                <a:ext uri="{FF2B5EF4-FFF2-40B4-BE49-F238E27FC236}">
                  <a16:creationId xmlns:a16="http://schemas.microsoft.com/office/drawing/2014/main" id="{80783DB2-E8C8-4A4E-8CA6-9504991B73F0}"/>
                </a:ext>
              </a:extLst>
            </p:cNvPr>
            <p:cNvSpPr>
              <a:spLocks/>
            </p:cNvSpPr>
            <p:nvPr userDrawn="1"/>
          </p:nvSpPr>
          <p:spPr bwMode="auto">
            <a:xfrm>
              <a:off x="3588" y="1659"/>
              <a:ext cx="15" cy="27"/>
            </a:xfrm>
            <a:custGeom>
              <a:avLst/>
              <a:gdLst>
                <a:gd name="T0" fmla="*/ 1 w 22"/>
                <a:gd name="T1" fmla="*/ 19 h 39"/>
                <a:gd name="T2" fmla="*/ 13 w 22"/>
                <a:gd name="T3" fmla="*/ 39 h 39"/>
                <a:gd name="T4" fmla="*/ 9 w 22"/>
                <a:gd name="T5" fmla="*/ 0 h 39"/>
                <a:gd name="T6" fmla="*/ 1 w 22"/>
                <a:gd name="T7" fmla="*/ 19 h 39"/>
              </a:gdLst>
              <a:ahLst/>
              <a:cxnLst>
                <a:cxn ang="0">
                  <a:pos x="T0" y="T1"/>
                </a:cxn>
                <a:cxn ang="0">
                  <a:pos x="T2" y="T3"/>
                </a:cxn>
                <a:cxn ang="0">
                  <a:pos x="T4" y="T5"/>
                </a:cxn>
                <a:cxn ang="0">
                  <a:pos x="T6" y="T7"/>
                </a:cxn>
              </a:cxnLst>
              <a:rect l="0" t="0" r="r" b="b"/>
              <a:pathLst>
                <a:path w="22" h="39">
                  <a:moveTo>
                    <a:pt x="1" y="19"/>
                  </a:moveTo>
                  <a:cubicBezTo>
                    <a:pt x="2" y="32"/>
                    <a:pt x="5" y="34"/>
                    <a:pt x="13" y="39"/>
                  </a:cubicBezTo>
                  <a:cubicBezTo>
                    <a:pt x="5" y="23"/>
                    <a:pt x="22" y="10"/>
                    <a:pt x="9" y="0"/>
                  </a:cubicBezTo>
                  <a:cubicBezTo>
                    <a:pt x="3" y="4"/>
                    <a:pt x="0" y="13"/>
                    <a:pt x="1" y="1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27" name="Freeform 62">
              <a:extLst>
                <a:ext uri="{FF2B5EF4-FFF2-40B4-BE49-F238E27FC236}">
                  <a16:creationId xmlns:a16="http://schemas.microsoft.com/office/drawing/2014/main" id="{C0B3A882-66E9-4B1D-80B4-2CAA3F1B10D3}"/>
                </a:ext>
              </a:extLst>
            </p:cNvPr>
            <p:cNvSpPr>
              <a:spLocks/>
            </p:cNvSpPr>
            <p:nvPr userDrawn="1"/>
          </p:nvSpPr>
          <p:spPr bwMode="auto">
            <a:xfrm>
              <a:off x="3578" y="1672"/>
              <a:ext cx="9" cy="26"/>
            </a:xfrm>
            <a:custGeom>
              <a:avLst/>
              <a:gdLst>
                <a:gd name="T0" fmla="*/ 1 w 13"/>
                <a:gd name="T1" fmla="*/ 0 h 39"/>
                <a:gd name="T2" fmla="*/ 8 w 13"/>
                <a:gd name="T3" fmla="*/ 39 h 39"/>
                <a:gd name="T4" fmla="*/ 9 w 13"/>
                <a:gd name="T5" fmla="*/ 10 h 39"/>
                <a:gd name="T6" fmla="*/ 1 w 13"/>
                <a:gd name="T7" fmla="*/ 0 h 39"/>
              </a:gdLst>
              <a:ahLst/>
              <a:cxnLst>
                <a:cxn ang="0">
                  <a:pos x="T0" y="T1"/>
                </a:cxn>
                <a:cxn ang="0">
                  <a:pos x="T2" y="T3"/>
                </a:cxn>
                <a:cxn ang="0">
                  <a:pos x="T4" y="T5"/>
                </a:cxn>
                <a:cxn ang="0">
                  <a:pos x="T6" y="T7"/>
                </a:cxn>
              </a:cxnLst>
              <a:rect l="0" t="0" r="r" b="b"/>
              <a:pathLst>
                <a:path w="13" h="39">
                  <a:moveTo>
                    <a:pt x="1" y="0"/>
                  </a:moveTo>
                  <a:cubicBezTo>
                    <a:pt x="0" y="17"/>
                    <a:pt x="0" y="31"/>
                    <a:pt x="8" y="39"/>
                  </a:cubicBezTo>
                  <a:cubicBezTo>
                    <a:pt x="13" y="25"/>
                    <a:pt x="13" y="19"/>
                    <a:pt x="9" y="10"/>
                  </a:cubicBezTo>
                  <a:cubicBezTo>
                    <a:pt x="8" y="6"/>
                    <a:pt x="4" y="0"/>
                    <a:pt x="1"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grpSp>
      <p:sp>
        <p:nvSpPr>
          <p:cNvPr id="128" name="Picture Placeholder 127">
            <a:extLst>
              <a:ext uri="{FF2B5EF4-FFF2-40B4-BE49-F238E27FC236}">
                <a16:creationId xmlns:a16="http://schemas.microsoft.com/office/drawing/2014/main" id="{31FF7547-DB01-4846-AA48-477E9E9AD829}"/>
              </a:ext>
            </a:extLst>
          </p:cNvPr>
          <p:cNvSpPr>
            <a:spLocks noGrp="1"/>
          </p:cNvSpPr>
          <p:nvPr>
            <p:ph type="pic" sz="quarter" idx="13"/>
          </p:nvPr>
        </p:nvSpPr>
        <p:spPr>
          <a:xfrm>
            <a:off x="5777323" y="-2"/>
            <a:ext cx="6426679" cy="6879660"/>
          </a:xfrm>
          <a:custGeom>
            <a:avLst/>
            <a:gdLst>
              <a:gd name="connsiteX0" fmla="*/ 1684339 w 4820009"/>
              <a:gd name="connsiteY0" fmla="*/ 0 h 6879660"/>
              <a:gd name="connsiteX1" fmla="*/ 4820009 w 4820009"/>
              <a:gd name="connsiteY1" fmla="*/ 0 h 6879660"/>
              <a:gd name="connsiteX2" fmla="*/ 4820009 w 4820009"/>
              <a:gd name="connsiteY2" fmla="*/ 6879660 h 6879660"/>
              <a:gd name="connsiteX3" fmla="*/ 1684339 w 4820009"/>
              <a:gd name="connsiteY3" fmla="*/ 6879660 h 6879660"/>
              <a:gd name="connsiteX4" fmla="*/ 0 w 4820009"/>
              <a:gd name="connsiteY4" fmla="*/ 6437231 h 6879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0009" h="6879660">
                <a:moveTo>
                  <a:pt x="1684339" y="0"/>
                </a:moveTo>
                <a:lnTo>
                  <a:pt x="4820009" y="0"/>
                </a:lnTo>
                <a:lnTo>
                  <a:pt x="4820009" y="6879660"/>
                </a:lnTo>
                <a:lnTo>
                  <a:pt x="1684339" y="6879660"/>
                </a:lnTo>
                <a:lnTo>
                  <a:pt x="0" y="6437231"/>
                </a:lnTo>
                <a:close/>
              </a:path>
            </a:pathLst>
          </a:custGeom>
          <a:noFill/>
        </p:spPr>
        <p:txBody>
          <a:bodyPr wrap="square" lIns="360000" tIns="360000" rIns="360000" bIns="360000">
            <a:noAutofit/>
          </a:bodyPr>
          <a:lstStyle>
            <a:lvl1pPr algn="r">
              <a:defRPr sz="1600">
                <a:solidFill>
                  <a:schemeClr val="tx1">
                    <a:lumMod val="50000"/>
                    <a:lumOff val="50000"/>
                  </a:schemeClr>
                </a:solidFill>
              </a:defRPr>
            </a:lvl1pPr>
          </a:lstStyle>
          <a:p>
            <a:r>
              <a:rPr lang="en-US" noProof="0"/>
              <a:t>Click icon to add picture</a:t>
            </a:r>
            <a:endParaRPr lang="en-AU" noProof="0"/>
          </a:p>
        </p:txBody>
      </p:sp>
    </p:spTree>
    <p:extLst>
      <p:ext uri="{BB962C8B-B14F-4D97-AF65-F5344CB8AC3E}">
        <p14:creationId xmlns:p14="http://schemas.microsoft.com/office/powerpoint/2010/main" val="203982167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Video and Presente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F749F30-B44D-43F1-B0D5-603E1F271B81}"/>
              </a:ext>
            </a:extLst>
          </p:cNvPr>
          <p:cNvSpPr/>
          <p:nvPr userDrawn="1"/>
        </p:nvSpPr>
        <p:spPr>
          <a:xfrm>
            <a:off x="10839550" y="101089"/>
            <a:ext cx="1245239" cy="13647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9" name="Picture Placeholder 8">
            <a:extLst>
              <a:ext uri="{FF2B5EF4-FFF2-40B4-BE49-F238E27FC236}">
                <a16:creationId xmlns:a16="http://schemas.microsoft.com/office/drawing/2014/main" id="{752293B1-CA6A-4F4E-91FF-99F08DA2149D}"/>
              </a:ext>
            </a:extLst>
          </p:cNvPr>
          <p:cNvSpPr>
            <a:spLocks noGrp="1"/>
          </p:cNvSpPr>
          <p:nvPr>
            <p:ph type="pic" sz="quarter" idx="14" hasCustomPrompt="1"/>
          </p:nvPr>
        </p:nvSpPr>
        <p:spPr>
          <a:xfrm>
            <a:off x="6012141" y="433468"/>
            <a:ext cx="5601900" cy="6424532"/>
          </a:xfrm>
          <a:blipFill>
            <a:blip r:embed="rId2" cstate="screen">
              <a:extLst>
                <a:ext uri="{28A0092B-C50C-407E-A947-70E740481C1C}">
                  <a14:useLocalDpi xmlns:a14="http://schemas.microsoft.com/office/drawing/2010/main"/>
                </a:ext>
              </a:extLst>
            </a:blip>
            <a:srcRect/>
            <a:stretch>
              <a:fillRect l="-19758" t="-6747" r="-21524" b="-1345"/>
            </a:stretch>
          </a:blipFill>
        </p:spPr>
        <p:txBody>
          <a:bodyPr>
            <a:normAutofit/>
          </a:bodyPr>
          <a:lstStyle>
            <a:lvl1pPr rtl="0">
              <a:defRPr sz="1600">
                <a:solidFill>
                  <a:schemeClr val="tx1">
                    <a:lumMod val="50000"/>
                    <a:lumOff val="50000"/>
                  </a:schemeClr>
                </a:solidFill>
              </a:defRPr>
            </a:lvl1pPr>
          </a:lstStyle>
          <a:p>
            <a:r>
              <a:rPr lang="en-AU" dirty="0"/>
              <a:t>Click icon to add image of presenter</a:t>
            </a:r>
          </a:p>
        </p:txBody>
      </p:sp>
      <p:sp>
        <p:nvSpPr>
          <p:cNvPr id="5" name="Footer Placeholder 4">
            <a:extLst>
              <a:ext uri="{FF2B5EF4-FFF2-40B4-BE49-F238E27FC236}">
                <a16:creationId xmlns:a16="http://schemas.microsoft.com/office/drawing/2014/main" id="{83C0ED71-D102-4A47-8D49-527E513DAA18}"/>
              </a:ext>
            </a:extLst>
          </p:cNvPr>
          <p:cNvSpPr>
            <a:spLocks noGrp="1"/>
          </p:cNvSpPr>
          <p:nvPr>
            <p:ph type="ftr" sz="quarter" idx="16"/>
          </p:nvPr>
        </p:nvSpPr>
        <p:spPr/>
        <p:txBody>
          <a:bodyPr/>
          <a:lstStyle/>
          <a:p>
            <a:endParaRPr lang="en-AU" noProof="0" dirty="0"/>
          </a:p>
        </p:txBody>
      </p:sp>
      <p:sp>
        <p:nvSpPr>
          <p:cNvPr id="2" name="Title 1">
            <a:extLst>
              <a:ext uri="{FF2B5EF4-FFF2-40B4-BE49-F238E27FC236}">
                <a16:creationId xmlns:a16="http://schemas.microsoft.com/office/drawing/2014/main" id="{C0D4EEBE-3DFE-49C7-A0BD-46E115FF01EC}"/>
              </a:ext>
            </a:extLst>
          </p:cNvPr>
          <p:cNvSpPr>
            <a:spLocks noGrp="1"/>
          </p:cNvSpPr>
          <p:nvPr>
            <p:ph type="title"/>
          </p:nvPr>
        </p:nvSpPr>
        <p:spPr>
          <a:xfrm>
            <a:off x="1698097" y="395066"/>
            <a:ext cx="3972152" cy="887360"/>
          </a:xfrm>
        </p:spPr>
        <p:txBody>
          <a:bodyPr/>
          <a:lstStyle/>
          <a:p>
            <a:r>
              <a:rPr lang="en-US"/>
              <a:t>Click to edit Master title style</a:t>
            </a:r>
            <a:endParaRPr lang="en-AU" dirty="0"/>
          </a:p>
        </p:txBody>
      </p:sp>
      <p:sp>
        <p:nvSpPr>
          <p:cNvPr id="12" name="Content Placeholder 11">
            <a:extLst>
              <a:ext uri="{FF2B5EF4-FFF2-40B4-BE49-F238E27FC236}">
                <a16:creationId xmlns:a16="http://schemas.microsoft.com/office/drawing/2014/main" id="{1E88FB60-9BD8-44D2-8E99-9179BF91B620}"/>
              </a:ext>
            </a:extLst>
          </p:cNvPr>
          <p:cNvSpPr>
            <a:spLocks noGrp="1"/>
          </p:cNvSpPr>
          <p:nvPr>
            <p:ph sz="quarter" idx="20"/>
          </p:nvPr>
        </p:nvSpPr>
        <p:spPr>
          <a:xfrm>
            <a:off x="433466" y="1531937"/>
            <a:ext cx="5236783" cy="449666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extLst>
      <p:ext uri="{BB962C8B-B14F-4D97-AF65-F5344CB8AC3E}">
        <p14:creationId xmlns:p14="http://schemas.microsoft.com/office/powerpoint/2010/main" val="4032022646"/>
      </p:ext>
    </p:extLst>
  </p:cSld>
  <p:clrMapOvr>
    <a:masterClrMapping/>
  </p:clrMapOvr>
  <p:hf hdr="0" ftr="0" dt="0"/>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F749F30-B44D-43F1-B0D5-603E1F271B81}"/>
              </a:ext>
            </a:extLst>
          </p:cNvPr>
          <p:cNvSpPr/>
          <p:nvPr userDrawn="1"/>
        </p:nvSpPr>
        <p:spPr>
          <a:xfrm>
            <a:off x="10839550" y="101089"/>
            <a:ext cx="1245239" cy="13647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8" name="Text Placeholder 7">
            <a:extLst>
              <a:ext uri="{FF2B5EF4-FFF2-40B4-BE49-F238E27FC236}">
                <a16:creationId xmlns:a16="http://schemas.microsoft.com/office/drawing/2014/main" id="{454D350D-E484-4913-8199-EB8C83FA4F63}"/>
              </a:ext>
            </a:extLst>
          </p:cNvPr>
          <p:cNvSpPr>
            <a:spLocks noGrp="1"/>
          </p:cNvSpPr>
          <p:nvPr>
            <p:ph type="body" sz="quarter" idx="13"/>
          </p:nvPr>
        </p:nvSpPr>
        <p:spPr>
          <a:xfrm>
            <a:off x="433468" y="1532415"/>
            <a:ext cx="6209561" cy="4459190"/>
          </a:xfrm>
        </p:spPr>
        <p:txBody>
          <a:bodyPr numCol="1" spcCol="36000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9" name="Picture Placeholder 8">
            <a:extLst>
              <a:ext uri="{FF2B5EF4-FFF2-40B4-BE49-F238E27FC236}">
                <a16:creationId xmlns:a16="http://schemas.microsoft.com/office/drawing/2014/main" id="{752293B1-CA6A-4F4E-91FF-99F08DA2149D}"/>
              </a:ext>
            </a:extLst>
          </p:cNvPr>
          <p:cNvSpPr>
            <a:spLocks noGrp="1"/>
          </p:cNvSpPr>
          <p:nvPr>
            <p:ph type="pic" sz="quarter" idx="14"/>
          </p:nvPr>
        </p:nvSpPr>
        <p:spPr>
          <a:xfrm>
            <a:off x="6929163" y="433470"/>
            <a:ext cx="4684877" cy="5739039"/>
          </a:xfrm>
          <a:solidFill>
            <a:schemeClr val="bg1">
              <a:lumMod val="85000"/>
            </a:schemeClr>
          </a:solidFill>
        </p:spPr>
        <p:txBody>
          <a:bodyPr>
            <a:normAutofit/>
          </a:bodyPr>
          <a:lstStyle>
            <a:lvl1pPr rtl="0">
              <a:defRPr sz="1600">
                <a:solidFill>
                  <a:schemeClr val="tx1">
                    <a:lumMod val="50000"/>
                    <a:lumOff val="50000"/>
                  </a:schemeClr>
                </a:solidFill>
              </a:defRPr>
            </a:lvl1pPr>
          </a:lstStyle>
          <a:p>
            <a:r>
              <a:rPr lang="en-US"/>
              <a:t>Click icon to add picture</a:t>
            </a:r>
            <a:endParaRPr lang="en-AU"/>
          </a:p>
        </p:txBody>
      </p:sp>
      <p:sp>
        <p:nvSpPr>
          <p:cNvPr id="2" name="Title 1">
            <a:extLst>
              <a:ext uri="{FF2B5EF4-FFF2-40B4-BE49-F238E27FC236}">
                <a16:creationId xmlns:a16="http://schemas.microsoft.com/office/drawing/2014/main" id="{C0D4EEBE-3DFE-49C7-A0BD-46E115FF01EC}"/>
              </a:ext>
            </a:extLst>
          </p:cNvPr>
          <p:cNvSpPr>
            <a:spLocks noGrp="1"/>
          </p:cNvSpPr>
          <p:nvPr>
            <p:ph type="title"/>
          </p:nvPr>
        </p:nvSpPr>
        <p:spPr>
          <a:xfrm>
            <a:off x="1698097" y="395066"/>
            <a:ext cx="4944932" cy="887360"/>
          </a:xfrm>
        </p:spPr>
        <p:txBody>
          <a:bodyPr/>
          <a:lstStyle/>
          <a:p>
            <a:r>
              <a:rPr lang="en-US"/>
              <a:t>Click to edit Master title style</a:t>
            </a:r>
            <a:endParaRPr lang="en-AU" dirty="0"/>
          </a:p>
        </p:txBody>
      </p:sp>
      <p:sp>
        <p:nvSpPr>
          <p:cNvPr id="7" name="Date Placeholder 6">
            <a:extLst>
              <a:ext uri="{FF2B5EF4-FFF2-40B4-BE49-F238E27FC236}">
                <a16:creationId xmlns:a16="http://schemas.microsoft.com/office/drawing/2014/main" id="{57C063AA-F11D-434D-BF4B-6BEC7C09DE74}"/>
              </a:ext>
            </a:extLst>
          </p:cNvPr>
          <p:cNvSpPr>
            <a:spLocks noGrp="1"/>
          </p:cNvSpPr>
          <p:nvPr>
            <p:ph type="dt" sz="half" idx="15"/>
          </p:nvPr>
        </p:nvSpPr>
        <p:spPr/>
        <p:txBody>
          <a:bodyPr/>
          <a:lstStyle/>
          <a:p>
            <a:fld id="{15C1EA3C-26E9-4B87-838B-C7B127160328}" type="datetime1">
              <a:rPr lang="en-AU" noProof="0" smtClean="0"/>
              <a:t>23/10/2020</a:t>
            </a:fld>
            <a:endParaRPr lang="en-AU" noProof="0" dirty="0"/>
          </a:p>
        </p:txBody>
      </p:sp>
      <p:sp>
        <p:nvSpPr>
          <p:cNvPr id="10" name="Footer Placeholder 9">
            <a:extLst>
              <a:ext uri="{FF2B5EF4-FFF2-40B4-BE49-F238E27FC236}">
                <a16:creationId xmlns:a16="http://schemas.microsoft.com/office/drawing/2014/main" id="{728B481F-F48B-4165-9994-0C92BB7AD60F}"/>
              </a:ext>
            </a:extLst>
          </p:cNvPr>
          <p:cNvSpPr>
            <a:spLocks noGrp="1"/>
          </p:cNvSpPr>
          <p:nvPr>
            <p:ph type="ftr" sz="quarter" idx="16"/>
          </p:nvPr>
        </p:nvSpPr>
        <p:spPr/>
        <p:txBody>
          <a:bodyPr/>
          <a:lstStyle/>
          <a:p>
            <a:endParaRPr lang="en-AU" noProof="0" dirty="0"/>
          </a:p>
        </p:txBody>
      </p:sp>
      <p:sp>
        <p:nvSpPr>
          <p:cNvPr id="11" name="Slide Number Placeholder 10">
            <a:extLst>
              <a:ext uri="{FF2B5EF4-FFF2-40B4-BE49-F238E27FC236}">
                <a16:creationId xmlns:a16="http://schemas.microsoft.com/office/drawing/2014/main" id="{D03F73FE-784F-4046-9FDF-D1F44B563173}"/>
              </a:ext>
            </a:extLst>
          </p:cNvPr>
          <p:cNvSpPr>
            <a:spLocks noGrp="1"/>
          </p:cNvSpPr>
          <p:nvPr>
            <p:ph type="sldNum" sz="quarter" idx="17"/>
          </p:nvPr>
        </p:nvSpPr>
        <p:spPr/>
        <p:txBody>
          <a:bodyPr/>
          <a:lstStyle/>
          <a:p>
            <a:fld id="{DC22DD25-61AE-413C-B4D2-EF2365C9B2E1}" type="slidenum">
              <a:rPr lang="en-AU" noProof="0" smtClean="0"/>
              <a:pPr/>
              <a:t>‹#›</a:t>
            </a:fld>
            <a:endParaRPr lang="en-AU" noProof="0" dirty="0"/>
          </a:p>
        </p:txBody>
      </p:sp>
    </p:spTree>
    <p:extLst>
      <p:ext uri="{BB962C8B-B14F-4D97-AF65-F5344CB8AC3E}">
        <p14:creationId xmlns:p14="http://schemas.microsoft.com/office/powerpoint/2010/main" val="225887869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ext and two images">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F749F30-B44D-43F1-B0D5-603E1F271B81}"/>
              </a:ext>
            </a:extLst>
          </p:cNvPr>
          <p:cNvSpPr/>
          <p:nvPr userDrawn="1"/>
        </p:nvSpPr>
        <p:spPr>
          <a:xfrm>
            <a:off x="10839550" y="101089"/>
            <a:ext cx="1245239" cy="13647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8" name="Text Placeholder 7">
            <a:extLst>
              <a:ext uri="{FF2B5EF4-FFF2-40B4-BE49-F238E27FC236}">
                <a16:creationId xmlns:a16="http://schemas.microsoft.com/office/drawing/2014/main" id="{454D350D-E484-4913-8199-EB8C83FA4F63}"/>
              </a:ext>
            </a:extLst>
          </p:cNvPr>
          <p:cNvSpPr>
            <a:spLocks noGrp="1"/>
          </p:cNvSpPr>
          <p:nvPr>
            <p:ph type="body" sz="quarter" idx="13"/>
          </p:nvPr>
        </p:nvSpPr>
        <p:spPr>
          <a:xfrm>
            <a:off x="435428" y="1532415"/>
            <a:ext cx="6207601" cy="4459190"/>
          </a:xfrm>
        </p:spPr>
        <p:txBody>
          <a:bodyPr numCol="1" spcCol="36000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9" name="Picture Placeholder 8">
            <a:extLst>
              <a:ext uri="{FF2B5EF4-FFF2-40B4-BE49-F238E27FC236}">
                <a16:creationId xmlns:a16="http://schemas.microsoft.com/office/drawing/2014/main" id="{752293B1-CA6A-4F4E-91FF-99F08DA2149D}"/>
              </a:ext>
            </a:extLst>
          </p:cNvPr>
          <p:cNvSpPr>
            <a:spLocks noGrp="1"/>
          </p:cNvSpPr>
          <p:nvPr>
            <p:ph type="pic" sz="quarter" idx="14"/>
          </p:nvPr>
        </p:nvSpPr>
        <p:spPr>
          <a:xfrm>
            <a:off x="6929163" y="433470"/>
            <a:ext cx="4684877" cy="2780502"/>
          </a:xfrm>
          <a:solidFill>
            <a:schemeClr val="bg1">
              <a:lumMod val="85000"/>
            </a:schemeClr>
          </a:solidFill>
        </p:spPr>
        <p:txBody>
          <a:bodyPr>
            <a:normAutofit/>
          </a:bodyPr>
          <a:lstStyle>
            <a:lvl1pPr rtl="0">
              <a:defRPr sz="1600">
                <a:solidFill>
                  <a:schemeClr val="tx1">
                    <a:lumMod val="50000"/>
                    <a:lumOff val="50000"/>
                  </a:schemeClr>
                </a:solidFill>
              </a:defRPr>
            </a:lvl1pPr>
          </a:lstStyle>
          <a:p>
            <a:r>
              <a:rPr lang="en-US"/>
              <a:t>Click icon to add picture</a:t>
            </a:r>
            <a:endParaRPr lang="en-AU"/>
          </a:p>
        </p:txBody>
      </p:sp>
      <p:sp>
        <p:nvSpPr>
          <p:cNvPr id="68" name="Picture Placeholder 8">
            <a:extLst>
              <a:ext uri="{FF2B5EF4-FFF2-40B4-BE49-F238E27FC236}">
                <a16:creationId xmlns:a16="http://schemas.microsoft.com/office/drawing/2014/main" id="{7F567229-93F4-4028-9012-070DD0F840A5}"/>
              </a:ext>
            </a:extLst>
          </p:cNvPr>
          <p:cNvSpPr>
            <a:spLocks noGrp="1"/>
          </p:cNvSpPr>
          <p:nvPr>
            <p:ph type="pic" sz="quarter" idx="15"/>
          </p:nvPr>
        </p:nvSpPr>
        <p:spPr>
          <a:xfrm>
            <a:off x="6929163" y="3394578"/>
            <a:ext cx="4684877" cy="2777931"/>
          </a:xfrm>
          <a:solidFill>
            <a:schemeClr val="bg1">
              <a:lumMod val="85000"/>
            </a:schemeClr>
          </a:solidFill>
        </p:spPr>
        <p:txBody>
          <a:bodyPr>
            <a:normAutofit/>
          </a:bodyPr>
          <a:lstStyle>
            <a:lvl1pPr rtl="0">
              <a:defRPr sz="1600">
                <a:solidFill>
                  <a:schemeClr val="tx1">
                    <a:lumMod val="50000"/>
                    <a:lumOff val="50000"/>
                  </a:schemeClr>
                </a:solidFill>
              </a:defRPr>
            </a:lvl1pPr>
          </a:lstStyle>
          <a:p>
            <a:r>
              <a:rPr lang="en-US"/>
              <a:t>Click icon to add picture</a:t>
            </a:r>
            <a:endParaRPr lang="en-AU"/>
          </a:p>
        </p:txBody>
      </p:sp>
      <p:sp>
        <p:nvSpPr>
          <p:cNvPr id="2" name="Title 1">
            <a:extLst>
              <a:ext uri="{FF2B5EF4-FFF2-40B4-BE49-F238E27FC236}">
                <a16:creationId xmlns:a16="http://schemas.microsoft.com/office/drawing/2014/main" id="{A665CCD6-E84C-46D8-B655-FF2A3AA24FBC}"/>
              </a:ext>
            </a:extLst>
          </p:cNvPr>
          <p:cNvSpPr>
            <a:spLocks noGrp="1"/>
          </p:cNvSpPr>
          <p:nvPr>
            <p:ph type="title"/>
          </p:nvPr>
        </p:nvSpPr>
        <p:spPr>
          <a:xfrm>
            <a:off x="1698097" y="395066"/>
            <a:ext cx="4944933" cy="887360"/>
          </a:xfrm>
        </p:spPr>
        <p:txBody>
          <a:bodyPr/>
          <a:lstStyle/>
          <a:p>
            <a:r>
              <a:rPr lang="en-US"/>
              <a:t>Click to edit Master title style</a:t>
            </a:r>
            <a:endParaRPr lang="en-AU" dirty="0"/>
          </a:p>
        </p:txBody>
      </p:sp>
      <p:sp>
        <p:nvSpPr>
          <p:cNvPr id="7" name="Date Placeholder 6">
            <a:extLst>
              <a:ext uri="{FF2B5EF4-FFF2-40B4-BE49-F238E27FC236}">
                <a16:creationId xmlns:a16="http://schemas.microsoft.com/office/drawing/2014/main" id="{85E36CDA-AA08-4310-819C-A57DD13C891A}"/>
              </a:ext>
            </a:extLst>
          </p:cNvPr>
          <p:cNvSpPr>
            <a:spLocks noGrp="1"/>
          </p:cNvSpPr>
          <p:nvPr>
            <p:ph type="dt" sz="half" idx="16"/>
          </p:nvPr>
        </p:nvSpPr>
        <p:spPr/>
        <p:txBody>
          <a:bodyPr/>
          <a:lstStyle/>
          <a:p>
            <a:fld id="{15C1EA3C-26E9-4B87-838B-C7B127160328}" type="datetime1">
              <a:rPr lang="en-AU" noProof="0" smtClean="0"/>
              <a:t>23/10/2020</a:t>
            </a:fld>
            <a:endParaRPr lang="en-AU" noProof="0" dirty="0"/>
          </a:p>
        </p:txBody>
      </p:sp>
      <p:sp>
        <p:nvSpPr>
          <p:cNvPr id="10" name="Footer Placeholder 9">
            <a:extLst>
              <a:ext uri="{FF2B5EF4-FFF2-40B4-BE49-F238E27FC236}">
                <a16:creationId xmlns:a16="http://schemas.microsoft.com/office/drawing/2014/main" id="{56647F71-61AB-4F70-949E-DB7E75E787EC}"/>
              </a:ext>
            </a:extLst>
          </p:cNvPr>
          <p:cNvSpPr>
            <a:spLocks noGrp="1"/>
          </p:cNvSpPr>
          <p:nvPr>
            <p:ph type="ftr" sz="quarter" idx="17"/>
          </p:nvPr>
        </p:nvSpPr>
        <p:spPr/>
        <p:txBody>
          <a:bodyPr/>
          <a:lstStyle/>
          <a:p>
            <a:endParaRPr lang="en-AU" noProof="0" dirty="0"/>
          </a:p>
        </p:txBody>
      </p:sp>
      <p:sp>
        <p:nvSpPr>
          <p:cNvPr id="11" name="Slide Number Placeholder 10">
            <a:extLst>
              <a:ext uri="{FF2B5EF4-FFF2-40B4-BE49-F238E27FC236}">
                <a16:creationId xmlns:a16="http://schemas.microsoft.com/office/drawing/2014/main" id="{4A11B402-7956-4408-A9AD-6233932E3776}"/>
              </a:ext>
            </a:extLst>
          </p:cNvPr>
          <p:cNvSpPr>
            <a:spLocks noGrp="1"/>
          </p:cNvSpPr>
          <p:nvPr>
            <p:ph type="sldNum" sz="quarter" idx="18"/>
          </p:nvPr>
        </p:nvSpPr>
        <p:spPr/>
        <p:txBody>
          <a:bodyPr/>
          <a:lstStyle/>
          <a:p>
            <a:fld id="{DC22DD25-61AE-413C-B4D2-EF2365C9B2E1}" type="slidenum">
              <a:rPr lang="en-AU" noProof="0" smtClean="0"/>
              <a:pPr/>
              <a:t>‹#›</a:t>
            </a:fld>
            <a:endParaRPr lang="en-AU" noProof="0" dirty="0"/>
          </a:p>
        </p:txBody>
      </p:sp>
    </p:spTree>
    <p:extLst>
      <p:ext uri="{BB962C8B-B14F-4D97-AF65-F5344CB8AC3E}">
        <p14:creationId xmlns:p14="http://schemas.microsoft.com/office/powerpoint/2010/main" val="199557754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ext and three images">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F749F30-B44D-43F1-B0D5-603E1F271B81}"/>
              </a:ext>
            </a:extLst>
          </p:cNvPr>
          <p:cNvSpPr/>
          <p:nvPr userDrawn="1"/>
        </p:nvSpPr>
        <p:spPr>
          <a:xfrm>
            <a:off x="10839550" y="101089"/>
            <a:ext cx="1245239" cy="13647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8" name="Text Placeholder 7">
            <a:extLst>
              <a:ext uri="{FF2B5EF4-FFF2-40B4-BE49-F238E27FC236}">
                <a16:creationId xmlns:a16="http://schemas.microsoft.com/office/drawing/2014/main" id="{454D350D-E484-4913-8199-EB8C83FA4F63}"/>
              </a:ext>
            </a:extLst>
          </p:cNvPr>
          <p:cNvSpPr>
            <a:spLocks noGrp="1"/>
          </p:cNvSpPr>
          <p:nvPr>
            <p:ph type="body" sz="quarter" idx="13"/>
          </p:nvPr>
        </p:nvSpPr>
        <p:spPr>
          <a:xfrm>
            <a:off x="435428" y="1532415"/>
            <a:ext cx="6207601" cy="4459190"/>
          </a:xfrm>
        </p:spPr>
        <p:txBody>
          <a:bodyPr numCol="1" spcCol="36000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9" name="Picture Placeholder 8">
            <a:extLst>
              <a:ext uri="{FF2B5EF4-FFF2-40B4-BE49-F238E27FC236}">
                <a16:creationId xmlns:a16="http://schemas.microsoft.com/office/drawing/2014/main" id="{752293B1-CA6A-4F4E-91FF-99F08DA2149D}"/>
              </a:ext>
            </a:extLst>
          </p:cNvPr>
          <p:cNvSpPr>
            <a:spLocks noGrp="1"/>
          </p:cNvSpPr>
          <p:nvPr>
            <p:ph type="pic" sz="quarter" idx="14"/>
          </p:nvPr>
        </p:nvSpPr>
        <p:spPr>
          <a:xfrm>
            <a:off x="6929160" y="433470"/>
            <a:ext cx="2340000" cy="2780503"/>
          </a:xfrm>
          <a:solidFill>
            <a:schemeClr val="bg1">
              <a:lumMod val="85000"/>
            </a:schemeClr>
          </a:solidFill>
        </p:spPr>
        <p:txBody>
          <a:bodyPr>
            <a:normAutofit/>
          </a:bodyPr>
          <a:lstStyle>
            <a:lvl1pPr rtl="0">
              <a:defRPr sz="1600">
                <a:solidFill>
                  <a:schemeClr val="tx1">
                    <a:lumMod val="50000"/>
                    <a:lumOff val="50000"/>
                  </a:schemeClr>
                </a:solidFill>
              </a:defRPr>
            </a:lvl1pPr>
          </a:lstStyle>
          <a:p>
            <a:r>
              <a:rPr lang="en-US"/>
              <a:t>Click icon to add picture</a:t>
            </a:r>
            <a:endParaRPr lang="en-AU"/>
          </a:p>
        </p:txBody>
      </p:sp>
      <p:sp>
        <p:nvSpPr>
          <p:cNvPr id="68" name="Picture Placeholder 8">
            <a:extLst>
              <a:ext uri="{FF2B5EF4-FFF2-40B4-BE49-F238E27FC236}">
                <a16:creationId xmlns:a16="http://schemas.microsoft.com/office/drawing/2014/main" id="{7F567229-93F4-4028-9012-070DD0F840A5}"/>
              </a:ext>
            </a:extLst>
          </p:cNvPr>
          <p:cNvSpPr>
            <a:spLocks noGrp="1"/>
          </p:cNvSpPr>
          <p:nvPr>
            <p:ph type="pic" sz="quarter" idx="15"/>
          </p:nvPr>
        </p:nvSpPr>
        <p:spPr>
          <a:xfrm>
            <a:off x="6929163" y="3394578"/>
            <a:ext cx="4684877" cy="2777930"/>
          </a:xfrm>
          <a:solidFill>
            <a:schemeClr val="bg1">
              <a:lumMod val="85000"/>
            </a:schemeClr>
          </a:solidFill>
        </p:spPr>
        <p:txBody>
          <a:bodyPr>
            <a:normAutofit/>
          </a:bodyPr>
          <a:lstStyle>
            <a:lvl1pPr rtl="0">
              <a:defRPr sz="1600">
                <a:solidFill>
                  <a:schemeClr val="tx1">
                    <a:lumMod val="50000"/>
                    <a:lumOff val="50000"/>
                  </a:schemeClr>
                </a:solidFill>
              </a:defRPr>
            </a:lvl1pPr>
          </a:lstStyle>
          <a:p>
            <a:r>
              <a:rPr lang="en-US"/>
              <a:t>Click icon to add picture</a:t>
            </a:r>
            <a:endParaRPr lang="en-AU"/>
          </a:p>
        </p:txBody>
      </p:sp>
      <p:sp>
        <p:nvSpPr>
          <p:cNvPr id="69" name="Picture Placeholder 8">
            <a:extLst>
              <a:ext uri="{FF2B5EF4-FFF2-40B4-BE49-F238E27FC236}">
                <a16:creationId xmlns:a16="http://schemas.microsoft.com/office/drawing/2014/main" id="{6216071A-78A2-4FC2-B4B9-1FB87C0B3056}"/>
              </a:ext>
            </a:extLst>
          </p:cNvPr>
          <p:cNvSpPr>
            <a:spLocks noGrp="1"/>
          </p:cNvSpPr>
          <p:nvPr>
            <p:ph type="pic" sz="quarter" idx="16"/>
          </p:nvPr>
        </p:nvSpPr>
        <p:spPr>
          <a:xfrm>
            <a:off x="9490155" y="433470"/>
            <a:ext cx="2123884" cy="2780503"/>
          </a:xfrm>
          <a:solidFill>
            <a:schemeClr val="bg1">
              <a:lumMod val="85000"/>
            </a:schemeClr>
          </a:solidFill>
        </p:spPr>
        <p:txBody>
          <a:bodyPr>
            <a:normAutofit/>
          </a:bodyPr>
          <a:lstStyle>
            <a:lvl1pPr rtl="0">
              <a:defRPr sz="1600">
                <a:solidFill>
                  <a:schemeClr val="tx1">
                    <a:lumMod val="50000"/>
                    <a:lumOff val="50000"/>
                  </a:schemeClr>
                </a:solidFill>
              </a:defRPr>
            </a:lvl1pPr>
          </a:lstStyle>
          <a:p>
            <a:r>
              <a:rPr lang="en-US"/>
              <a:t>Click icon to add picture</a:t>
            </a:r>
            <a:endParaRPr lang="en-AU"/>
          </a:p>
        </p:txBody>
      </p:sp>
      <p:sp>
        <p:nvSpPr>
          <p:cNvPr id="5" name="Footer Placeholder 4">
            <a:extLst>
              <a:ext uri="{FF2B5EF4-FFF2-40B4-BE49-F238E27FC236}">
                <a16:creationId xmlns:a16="http://schemas.microsoft.com/office/drawing/2014/main" id="{FA7FBC23-2E1D-42B9-B06F-441D2E530D67}"/>
              </a:ext>
            </a:extLst>
          </p:cNvPr>
          <p:cNvSpPr>
            <a:spLocks noGrp="1"/>
          </p:cNvSpPr>
          <p:nvPr>
            <p:ph type="ftr" sz="quarter" idx="18"/>
          </p:nvPr>
        </p:nvSpPr>
        <p:spPr/>
        <p:txBody>
          <a:bodyPr/>
          <a:lstStyle/>
          <a:p>
            <a:endParaRPr lang="en-AU" noProof="0" dirty="0"/>
          </a:p>
        </p:txBody>
      </p:sp>
      <p:sp>
        <p:nvSpPr>
          <p:cNvPr id="2" name="Title 1">
            <a:extLst>
              <a:ext uri="{FF2B5EF4-FFF2-40B4-BE49-F238E27FC236}">
                <a16:creationId xmlns:a16="http://schemas.microsoft.com/office/drawing/2014/main" id="{BF46986A-A45F-4DE0-B24B-35B0EAD4745D}"/>
              </a:ext>
            </a:extLst>
          </p:cNvPr>
          <p:cNvSpPr>
            <a:spLocks noGrp="1"/>
          </p:cNvSpPr>
          <p:nvPr>
            <p:ph type="title"/>
          </p:nvPr>
        </p:nvSpPr>
        <p:spPr>
          <a:xfrm>
            <a:off x="1698097" y="395066"/>
            <a:ext cx="4944933" cy="887360"/>
          </a:xfrm>
        </p:spPr>
        <p:txBody>
          <a:bodyPr/>
          <a:lstStyle/>
          <a:p>
            <a:r>
              <a:rPr lang="en-US"/>
              <a:t>Click to edit Master title style</a:t>
            </a:r>
            <a:endParaRPr lang="en-AU" dirty="0"/>
          </a:p>
        </p:txBody>
      </p:sp>
      <p:sp>
        <p:nvSpPr>
          <p:cNvPr id="4" name="Date Placeholder 3">
            <a:extLst>
              <a:ext uri="{FF2B5EF4-FFF2-40B4-BE49-F238E27FC236}">
                <a16:creationId xmlns:a16="http://schemas.microsoft.com/office/drawing/2014/main" id="{0DD9B7D2-3266-43A3-90E3-F519CAA00283}"/>
              </a:ext>
            </a:extLst>
          </p:cNvPr>
          <p:cNvSpPr>
            <a:spLocks noGrp="1"/>
          </p:cNvSpPr>
          <p:nvPr>
            <p:ph type="dt" sz="half" idx="19"/>
          </p:nvPr>
        </p:nvSpPr>
        <p:spPr/>
        <p:txBody>
          <a:bodyPr/>
          <a:lstStyle/>
          <a:p>
            <a:fld id="{15C1EA3C-26E9-4B87-838B-C7B127160328}" type="datetime1">
              <a:rPr lang="en-AU" noProof="0" smtClean="0"/>
              <a:t>23/10/2020</a:t>
            </a:fld>
            <a:endParaRPr lang="en-AU" noProof="0" dirty="0"/>
          </a:p>
        </p:txBody>
      </p:sp>
      <p:sp>
        <p:nvSpPr>
          <p:cNvPr id="6" name="Slide Number Placeholder 5">
            <a:extLst>
              <a:ext uri="{FF2B5EF4-FFF2-40B4-BE49-F238E27FC236}">
                <a16:creationId xmlns:a16="http://schemas.microsoft.com/office/drawing/2014/main" id="{3323AEE1-F4C5-412B-8057-91CD07660663}"/>
              </a:ext>
            </a:extLst>
          </p:cNvPr>
          <p:cNvSpPr>
            <a:spLocks noGrp="1"/>
          </p:cNvSpPr>
          <p:nvPr>
            <p:ph type="sldNum" sz="quarter" idx="20"/>
          </p:nvPr>
        </p:nvSpPr>
        <p:spPr/>
        <p:txBody>
          <a:bodyPr/>
          <a:lstStyle/>
          <a:p>
            <a:fld id="{DC22DD25-61AE-413C-B4D2-EF2365C9B2E1}" type="slidenum">
              <a:rPr lang="en-AU" noProof="0" smtClean="0"/>
              <a:pPr/>
              <a:t>‹#›</a:t>
            </a:fld>
            <a:endParaRPr lang="en-AU" noProof="0" dirty="0"/>
          </a:p>
        </p:txBody>
      </p:sp>
    </p:spTree>
    <p:extLst>
      <p:ext uri="{BB962C8B-B14F-4D97-AF65-F5344CB8AC3E}">
        <p14:creationId xmlns:p14="http://schemas.microsoft.com/office/powerpoint/2010/main" val="158686624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ext and four images">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F749F30-B44D-43F1-B0D5-603E1F271B81}"/>
              </a:ext>
            </a:extLst>
          </p:cNvPr>
          <p:cNvSpPr/>
          <p:nvPr userDrawn="1"/>
        </p:nvSpPr>
        <p:spPr>
          <a:xfrm>
            <a:off x="10839550" y="101089"/>
            <a:ext cx="1245239" cy="13647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8" name="Text Placeholder 7">
            <a:extLst>
              <a:ext uri="{FF2B5EF4-FFF2-40B4-BE49-F238E27FC236}">
                <a16:creationId xmlns:a16="http://schemas.microsoft.com/office/drawing/2014/main" id="{454D350D-E484-4913-8199-EB8C83FA4F63}"/>
              </a:ext>
            </a:extLst>
          </p:cNvPr>
          <p:cNvSpPr>
            <a:spLocks noGrp="1"/>
          </p:cNvSpPr>
          <p:nvPr>
            <p:ph type="body" sz="quarter" idx="13"/>
          </p:nvPr>
        </p:nvSpPr>
        <p:spPr>
          <a:xfrm>
            <a:off x="435428" y="1532415"/>
            <a:ext cx="6207601" cy="4459190"/>
          </a:xfrm>
        </p:spPr>
        <p:txBody>
          <a:bodyPr numCol="1" spcCol="36000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9" name="Picture Placeholder 8">
            <a:extLst>
              <a:ext uri="{FF2B5EF4-FFF2-40B4-BE49-F238E27FC236}">
                <a16:creationId xmlns:a16="http://schemas.microsoft.com/office/drawing/2014/main" id="{752293B1-CA6A-4F4E-91FF-99F08DA2149D}"/>
              </a:ext>
            </a:extLst>
          </p:cNvPr>
          <p:cNvSpPr>
            <a:spLocks noGrp="1"/>
          </p:cNvSpPr>
          <p:nvPr>
            <p:ph type="pic" sz="quarter" idx="14"/>
          </p:nvPr>
        </p:nvSpPr>
        <p:spPr>
          <a:xfrm>
            <a:off x="6929160" y="433470"/>
            <a:ext cx="2340000" cy="2777931"/>
          </a:xfrm>
          <a:solidFill>
            <a:schemeClr val="bg1">
              <a:lumMod val="85000"/>
            </a:schemeClr>
          </a:solidFill>
        </p:spPr>
        <p:txBody>
          <a:bodyPr>
            <a:normAutofit/>
          </a:bodyPr>
          <a:lstStyle>
            <a:lvl1pPr rtl="0">
              <a:defRPr sz="1600">
                <a:solidFill>
                  <a:schemeClr val="tx1">
                    <a:lumMod val="50000"/>
                    <a:lumOff val="50000"/>
                  </a:schemeClr>
                </a:solidFill>
              </a:defRPr>
            </a:lvl1pPr>
          </a:lstStyle>
          <a:p>
            <a:r>
              <a:rPr lang="en-US"/>
              <a:t>Click icon to add picture</a:t>
            </a:r>
            <a:endParaRPr lang="en-AU"/>
          </a:p>
        </p:txBody>
      </p:sp>
      <p:sp>
        <p:nvSpPr>
          <p:cNvPr id="68" name="Picture Placeholder 8">
            <a:extLst>
              <a:ext uri="{FF2B5EF4-FFF2-40B4-BE49-F238E27FC236}">
                <a16:creationId xmlns:a16="http://schemas.microsoft.com/office/drawing/2014/main" id="{7F567229-93F4-4028-9012-070DD0F840A5}"/>
              </a:ext>
            </a:extLst>
          </p:cNvPr>
          <p:cNvSpPr>
            <a:spLocks noGrp="1"/>
          </p:cNvSpPr>
          <p:nvPr>
            <p:ph type="pic" sz="quarter" idx="15"/>
          </p:nvPr>
        </p:nvSpPr>
        <p:spPr>
          <a:xfrm>
            <a:off x="6929163" y="3394578"/>
            <a:ext cx="4684877" cy="2775359"/>
          </a:xfrm>
          <a:solidFill>
            <a:schemeClr val="bg1">
              <a:lumMod val="85000"/>
            </a:schemeClr>
          </a:solidFill>
        </p:spPr>
        <p:txBody>
          <a:bodyPr>
            <a:normAutofit/>
          </a:bodyPr>
          <a:lstStyle>
            <a:lvl1pPr rtl="0">
              <a:defRPr sz="1600">
                <a:solidFill>
                  <a:schemeClr val="tx1">
                    <a:lumMod val="50000"/>
                    <a:lumOff val="50000"/>
                  </a:schemeClr>
                </a:solidFill>
              </a:defRPr>
            </a:lvl1pPr>
          </a:lstStyle>
          <a:p>
            <a:r>
              <a:rPr lang="en-US"/>
              <a:t>Click icon to add picture</a:t>
            </a:r>
            <a:endParaRPr lang="en-AU"/>
          </a:p>
        </p:txBody>
      </p:sp>
      <p:sp>
        <p:nvSpPr>
          <p:cNvPr id="69" name="Picture Placeholder 8">
            <a:extLst>
              <a:ext uri="{FF2B5EF4-FFF2-40B4-BE49-F238E27FC236}">
                <a16:creationId xmlns:a16="http://schemas.microsoft.com/office/drawing/2014/main" id="{6216071A-78A2-4FC2-B4B9-1FB87C0B3056}"/>
              </a:ext>
            </a:extLst>
          </p:cNvPr>
          <p:cNvSpPr>
            <a:spLocks noGrp="1"/>
          </p:cNvSpPr>
          <p:nvPr>
            <p:ph type="pic" sz="quarter" idx="16"/>
          </p:nvPr>
        </p:nvSpPr>
        <p:spPr>
          <a:xfrm>
            <a:off x="9490155" y="433478"/>
            <a:ext cx="2123884" cy="1322423"/>
          </a:xfrm>
          <a:solidFill>
            <a:schemeClr val="bg1">
              <a:lumMod val="85000"/>
            </a:schemeClr>
          </a:solidFill>
        </p:spPr>
        <p:txBody>
          <a:bodyPr>
            <a:normAutofit/>
          </a:bodyPr>
          <a:lstStyle>
            <a:lvl1pPr rtl="0">
              <a:defRPr sz="1600">
                <a:solidFill>
                  <a:schemeClr val="tx1">
                    <a:lumMod val="50000"/>
                    <a:lumOff val="50000"/>
                  </a:schemeClr>
                </a:solidFill>
              </a:defRPr>
            </a:lvl1pPr>
          </a:lstStyle>
          <a:p>
            <a:r>
              <a:rPr lang="en-US"/>
              <a:t>Click icon to add picture</a:t>
            </a:r>
            <a:endParaRPr lang="en-AU"/>
          </a:p>
        </p:txBody>
      </p:sp>
      <p:sp>
        <p:nvSpPr>
          <p:cNvPr id="70" name="Picture Placeholder 8">
            <a:extLst>
              <a:ext uri="{FF2B5EF4-FFF2-40B4-BE49-F238E27FC236}">
                <a16:creationId xmlns:a16="http://schemas.microsoft.com/office/drawing/2014/main" id="{FA4A79D4-E349-4EBC-AEB1-516796BF6A3A}"/>
              </a:ext>
            </a:extLst>
          </p:cNvPr>
          <p:cNvSpPr>
            <a:spLocks noGrp="1"/>
          </p:cNvSpPr>
          <p:nvPr>
            <p:ph type="pic" sz="quarter" idx="17"/>
          </p:nvPr>
        </p:nvSpPr>
        <p:spPr>
          <a:xfrm>
            <a:off x="9490155" y="1939079"/>
            <a:ext cx="2123884" cy="1272321"/>
          </a:xfrm>
          <a:solidFill>
            <a:schemeClr val="bg1">
              <a:lumMod val="85000"/>
            </a:schemeClr>
          </a:solidFill>
        </p:spPr>
        <p:txBody>
          <a:bodyPr>
            <a:normAutofit/>
          </a:bodyPr>
          <a:lstStyle>
            <a:lvl1pPr rtl="0">
              <a:defRPr sz="1600">
                <a:solidFill>
                  <a:schemeClr val="tx1">
                    <a:lumMod val="50000"/>
                    <a:lumOff val="50000"/>
                  </a:schemeClr>
                </a:solidFill>
              </a:defRPr>
            </a:lvl1pPr>
          </a:lstStyle>
          <a:p>
            <a:r>
              <a:rPr lang="en-US"/>
              <a:t>Click icon to add picture</a:t>
            </a:r>
            <a:endParaRPr lang="en-AU"/>
          </a:p>
        </p:txBody>
      </p:sp>
      <p:sp>
        <p:nvSpPr>
          <p:cNvPr id="5" name="Footer Placeholder 4">
            <a:extLst>
              <a:ext uri="{FF2B5EF4-FFF2-40B4-BE49-F238E27FC236}">
                <a16:creationId xmlns:a16="http://schemas.microsoft.com/office/drawing/2014/main" id="{D612DDF1-862D-4D1D-A8F8-0AA91E60F74F}"/>
              </a:ext>
            </a:extLst>
          </p:cNvPr>
          <p:cNvSpPr>
            <a:spLocks noGrp="1"/>
          </p:cNvSpPr>
          <p:nvPr>
            <p:ph type="ftr" sz="quarter" idx="19"/>
          </p:nvPr>
        </p:nvSpPr>
        <p:spPr/>
        <p:txBody>
          <a:bodyPr/>
          <a:lstStyle/>
          <a:p>
            <a:endParaRPr lang="en-AU" noProof="0" dirty="0"/>
          </a:p>
        </p:txBody>
      </p:sp>
      <p:sp>
        <p:nvSpPr>
          <p:cNvPr id="2" name="Title 1">
            <a:extLst>
              <a:ext uri="{FF2B5EF4-FFF2-40B4-BE49-F238E27FC236}">
                <a16:creationId xmlns:a16="http://schemas.microsoft.com/office/drawing/2014/main" id="{71E60E68-1A09-4860-801B-1E090EA013BE}"/>
              </a:ext>
            </a:extLst>
          </p:cNvPr>
          <p:cNvSpPr>
            <a:spLocks noGrp="1"/>
          </p:cNvSpPr>
          <p:nvPr>
            <p:ph type="title"/>
          </p:nvPr>
        </p:nvSpPr>
        <p:spPr>
          <a:xfrm>
            <a:off x="1698097" y="395066"/>
            <a:ext cx="4944933" cy="887360"/>
          </a:xfrm>
        </p:spPr>
        <p:txBody>
          <a:bodyPr/>
          <a:lstStyle/>
          <a:p>
            <a:r>
              <a:rPr lang="en-US"/>
              <a:t>Click to edit Master title style</a:t>
            </a:r>
            <a:endParaRPr lang="en-AU" dirty="0"/>
          </a:p>
        </p:txBody>
      </p:sp>
      <p:sp>
        <p:nvSpPr>
          <p:cNvPr id="4" name="Date Placeholder 3">
            <a:extLst>
              <a:ext uri="{FF2B5EF4-FFF2-40B4-BE49-F238E27FC236}">
                <a16:creationId xmlns:a16="http://schemas.microsoft.com/office/drawing/2014/main" id="{B7A83492-1660-44F3-B16E-E09C0EEDF9E0}"/>
              </a:ext>
            </a:extLst>
          </p:cNvPr>
          <p:cNvSpPr>
            <a:spLocks noGrp="1"/>
          </p:cNvSpPr>
          <p:nvPr>
            <p:ph type="dt" sz="half" idx="20"/>
          </p:nvPr>
        </p:nvSpPr>
        <p:spPr/>
        <p:txBody>
          <a:bodyPr/>
          <a:lstStyle/>
          <a:p>
            <a:fld id="{15C1EA3C-26E9-4B87-838B-C7B127160328}" type="datetime1">
              <a:rPr lang="en-AU" noProof="0" smtClean="0"/>
              <a:t>23/10/2020</a:t>
            </a:fld>
            <a:endParaRPr lang="en-AU" noProof="0" dirty="0"/>
          </a:p>
        </p:txBody>
      </p:sp>
      <p:sp>
        <p:nvSpPr>
          <p:cNvPr id="6" name="Slide Number Placeholder 5">
            <a:extLst>
              <a:ext uri="{FF2B5EF4-FFF2-40B4-BE49-F238E27FC236}">
                <a16:creationId xmlns:a16="http://schemas.microsoft.com/office/drawing/2014/main" id="{A5B487AC-7944-4F9E-83A1-02B02A7742F4}"/>
              </a:ext>
            </a:extLst>
          </p:cNvPr>
          <p:cNvSpPr>
            <a:spLocks noGrp="1"/>
          </p:cNvSpPr>
          <p:nvPr>
            <p:ph type="sldNum" sz="quarter" idx="21"/>
          </p:nvPr>
        </p:nvSpPr>
        <p:spPr/>
        <p:txBody>
          <a:bodyPr/>
          <a:lstStyle/>
          <a:p>
            <a:fld id="{DC22DD25-61AE-413C-B4D2-EF2365C9B2E1}" type="slidenum">
              <a:rPr lang="en-AU" noProof="0" smtClean="0"/>
              <a:pPr/>
              <a:t>‹#›</a:t>
            </a:fld>
            <a:endParaRPr lang="en-AU" noProof="0" dirty="0"/>
          </a:p>
        </p:txBody>
      </p:sp>
    </p:spTree>
    <p:extLst>
      <p:ext uri="{BB962C8B-B14F-4D97-AF65-F5344CB8AC3E}">
        <p14:creationId xmlns:p14="http://schemas.microsoft.com/office/powerpoint/2010/main" val="332904259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One imag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F749F30-B44D-43F1-B0D5-603E1F271B81}"/>
              </a:ext>
            </a:extLst>
          </p:cNvPr>
          <p:cNvSpPr/>
          <p:nvPr userDrawn="1"/>
        </p:nvSpPr>
        <p:spPr>
          <a:xfrm>
            <a:off x="10839550" y="101089"/>
            <a:ext cx="1245239" cy="13647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9" name="Picture Placeholder 8">
            <a:extLst>
              <a:ext uri="{FF2B5EF4-FFF2-40B4-BE49-F238E27FC236}">
                <a16:creationId xmlns:a16="http://schemas.microsoft.com/office/drawing/2014/main" id="{752293B1-CA6A-4F4E-91FF-99F08DA2149D}"/>
              </a:ext>
            </a:extLst>
          </p:cNvPr>
          <p:cNvSpPr>
            <a:spLocks noGrp="1"/>
          </p:cNvSpPr>
          <p:nvPr>
            <p:ph type="pic" sz="quarter" idx="14"/>
          </p:nvPr>
        </p:nvSpPr>
        <p:spPr>
          <a:xfrm>
            <a:off x="577961" y="433473"/>
            <a:ext cx="11036088" cy="5991061"/>
          </a:xfrm>
          <a:solidFill>
            <a:schemeClr val="bg1">
              <a:lumMod val="85000"/>
            </a:schemeClr>
          </a:solidFill>
        </p:spPr>
        <p:txBody>
          <a:bodyPr lIns="936000" tIns="180000" rIns="180000" bIns="180000">
            <a:normAutofit/>
          </a:bodyPr>
          <a:lstStyle>
            <a:lvl1pPr algn="l" rtl="0">
              <a:defRPr sz="1600">
                <a:solidFill>
                  <a:schemeClr val="tx1">
                    <a:lumMod val="50000"/>
                    <a:lumOff val="50000"/>
                  </a:schemeClr>
                </a:solidFill>
              </a:defRPr>
            </a:lvl1pPr>
          </a:lstStyle>
          <a:p>
            <a:r>
              <a:rPr lang="en-US"/>
              <a:t>Click icon to add picture</a:t>
            </a:r>
            <a:endParaRPr lang="en-AU"/>
          </a:p>
        </p:txBody>
      </p:sp>
      <p:sp>
        <p:nvSpPr>
          <p:cNvPr id="129" name="Text Placeholder 140">
            <a:extLst>
              <a:ext uri="{FF2B5EF4-FFF2-40B4-BE49-F238E27FC236}">
                <a16:creationId xmlns:a16="http://schemas.microsoft.com/office/drawing/2014/main" id="{74E4AFED-1C0E-4349-B4D8-5619735862FA}"/>
              </a:ext>
            </a:extLst>
          </p:cNvPr>
          <p:cNvSpPr>
            <a:spLocks noGrp="1"/>
          </p:cNvSpPr>
          <p:nvPr>
            <p:ph type="body" sz="quarter" idx="16" hasCustomPrompt="1"/>
          </p:nvPr>
        </p:nvSpPr>
        <p:spPr>
          <a:xfrm>
            <a:off x="2313785" y="2007045"/>
            <a:ext cx="2965787" cy="826466"/>
          </a:xfrm>
        </p:spPr>
        <p:txBody>
          <a:bodyPr/>
          <a:lstStyle>
            <a:lvl1pPr>
              <a:spcBef>
                <a:spcPts val="500"/>
              </a:spcBef>
              <a:defRPr b="1">
                <a:solidFill>
                  <a:schemeClr val="bg1"/>
                </a:solidFill>
              </a:defRPr>
            </a:lvl1pPr>
            <a:lvl2pPr marL="0" indent="0">
              <a:buNone/>
              <a:defRPr sz="2000">
                <a:solidFill>
                  <a:schemeClr val="bg1"/>
                </a:solidFill>
              </a:defRPr>
            </a:lvl2pPr>
            <a:lvl3pPr marL="0" indent="0">
              <a:buNone/>
              <a:defRPr sz="2000" b="0">
                <a:solidFill>
                  <a:schemeClr val="bg1"/>
                </a:solidFill>
              </a:defRPr>
            </a:lvl3pPr>
            <a:lvl4pPr>
              <a:defRPr sz="2000" b="0">
                <a:solidFill>
                  <a:schemeClr val="bg1"/>
                </a:solidFill>
              </a:defRPr>
            </a:lvl4pPr>
            <a:lvl5pPr>
              <a:defRPr sz="2000" b="0">
                <a:solidFill>
                  <a:schemeClr val="bg1"/>
                </a:solidFill>
              </a:defRPr>
            </a:lvl5pPr>
            <a:lvl6pPr>
              <a:defRPr sz="2000" b="0">
                <a:solidFill>
                  <a:schemeClr val="bg1"/>
                </a:solidFill>
              </a:defRPr>
            </a:lvl6pPr>
            <a:lvl7pPr>
              <a:defRPr sz="2000" b="0">
                <a:solidFill>
                  <a:schemeClr val="bg1"/>
                </a:solidFill>
              </a:defRPr>
            </a:lvl7pPr>
            <a:lvl8pPr>
              <a:defRPr sz="2000">
                <a:solidFill>
                  <a:schemeClr val="bg1"/>
                </a:solidFill>
              </a:defRPr>
            </a:lvl8pPr>
            <a:lvl9pPr>
              <a:defRPr sz="2000">
                <a:solidFill>
                  <a:schemeClr val="bg1"/>
                </a:solidFill>
              </a:defRPr>
            </a:lvl9pPr>
          </a:lstStyle>
          <a:p>
            <a:pPr lvl="0"/>
            <a:r>
              <a:rPr lang="en-AU" noProof="0" dirty="0"/>
              <a:t>Use this for dark images</a:t>
            </a:r>
          </a:p>
          <a:p>
            <a:pPr lvl="0"/>
            <a:r>
              <a:rPr lang="en-AU" noProof="0" dirty="0"/>
              <a:t>Edit Master text styles</a:t>
            </a:r>
          </a:p>
          <a:p>
            <a:pPr lvl="1"/>
            <a:r>
              <a:rPr lang="en-AU" noProof="0" dirty="0"/>
              <a:t>Second level</a:t>
            </a:r>
          </a:p>
          <a:p>
            <a:pPr lvl="2"/>
            <a:r>
              <a:rPr lang="en-AU" noProof="0" dirty="0"/>
              <a:t>Third level</a:t>
            </a:r>
          </a:p>
          <a:p>
            <a:pPr lvl="3"/>
            <a:r>
              <a:rPr lang="en-AU" noProof="0" dirty="0"/>
              <a:t>Fourth level</a:t>
            </a:r>
          </a:p>
          <a:p>
            <a:pPr lvl="4"/>
            <a:r>
              <a:rPr lang="en-AU" noProof="0" dirty="0"/>
              <a:t>5</a:t>
            </a:r>
          </a:p>
          <a:p>
            <a:pPr lvl="5"/>
            <a:r>
              <a:rPr lang="en-AU" noProof="0" dirty="0"/>
              <a:t>6</a:t>
            </a:r>
          </a:p>
          <a:p>
            <a:pPr lvl="6"/>
            <a:r>
              <a:rPr lang="en-AU" noProof="0" dirty="0"/>
              <a:t>7</a:t>
            </a:r>
          </a:p>
          <a:p>
            <a:pPr lvl="7"/>
            <a:r>
              <a:rPr lang="en-AU" noProof="0" dirty="0"/>
              <a:t>8</a:t>
            </a:r>
          </a:p>
          <a:p>
            <a:pPr lvl="8"/>
            <a:r>
              <a:rPr lang="en-AU" noProof="0" dirty="0"/>
              <a:t>9</a:t>
            </a:r>
          </a:p>
          <a:p>
            <a:pPr lvl="8"/>
            <a:r>
              <a:rPr lang="en-AU" noProof="0" dirty="0"/>
              <a:t>Fifth level</a:t>
            </a:r>
          </a:p>
        </p:txBody>
      </p:sp>
      <p:sp>
        <p:nvSpPr>
          <p:cNvPr id="131" name="Text Placeholder 140">
            <a:extLst>
              <a:ext uri="{FF2B5EF4-FFF2-40B4-BE49-F238E27FC236}">
                <a16:creationId xmlns:a16="http://schemas.microsoft.com/office/drawing/2014/main" id="{3990CB9E-67EF-4DD1-AF68-044AF2AC02B8}"/>
              </a:ext>
            </a:extLst>
          </p:cNvPr>
          <p:cNvSpPr>
            <a:spLocks noGrp="1"/>
          </p:cNvSpPr>
          <p:nvPr>
            <p:ph type="body" sz="quarter" idx="17" hasCustomPrompt="1"/>
          </p:nvPr>
        </p:nvSpPr>
        <p:spPr>
          <a:xfrm>
            <a:off x="6945657" y="2007045"/>
            <a:ext cx="2965787" cy="826466"/>
          </a:xfrm>
        </p:spPr>
        <p:txBody>
          <a:bodyPr/>
          <a:lstStyle>
            <a:lvl1pPr>
              <a:spcBef>
                <a:spcPts val="500"/>
              </a:spcBef>
              <a:defRPr b="1">
                <a:solidFill>
                  <a:schemeClr val="tx2"/>
                </a:solidFill>
              </a:defRPr>
            </a:lvl1pPr>
            <a:lvl2pPr marL="0" indent="0">
              <a:buNone/>
              <a:defRPr sz="2000">
                <a:solidFill>
                  <a:schemeClr val="tx2"/>
                </a:solidFill>
              </a:defRPr>
            </a:lvl2pPr>
            <a:lvl3pPr marL="0" indent="0">
              <a:buNone/>
              <a:defRPr sz="2000" b="0">
                <a:solidFill>
                  <a:schemeClr val="tx2"/>
                </a:solidFill>
              </a:defRPr>
            </a:lvl3pPr>
            <a:lvl4pPr>
              <a:defRPr sz="2000" b="0">
                <a:solidFill>
                  <a:schemeClr val="tx2"/>
                </a:solidFill>
              </a:defRPr>
            </a:lvl4pPr>
            <a:lvl5pPr>
              <a:defRPr sz="2000" b="0">
                <a:solidFill>
                  <a:schemeClr val="tx2"/>
                </a:solidFill>
              </a:defRPr>
            </a:lvl5pPr>
            <a:lvl6pPr>
              <a:defRPr sz="2000" b="0">
                <a:solidFill>
                  <a:schemeClr val="tx2"/>
                </a:solidFill>
              </a:defRPr>
            </a:lvl6pPr>
            <a:lvl7pPr>
              <a:defRPr sz="2000" b="0">
                <a:solidFill>
                  <a:schemeClr val="tx2"/>
                </a:solidFill>
              </a:defRPr>
            </a:lvl7pPr>
            <a:lvl8pPr>
              <a:defRPr sz="2000">
                <a:solidFill>
                  <a:schemeClr val="tx2"/>
                </a:solidFill>
              </a:defRPr>
            </a:lvl8pPr>
            <a:lvl9pPr>
              <a:defRPr sz="2000">
                <a:solidFill>
                  <a:schemeClr val="tx2"/>
                </a:solidFill>
              </a:defRPr>
            </a:lvl9pPr>
          </a:lstStyle>
          <a:p>
            <a:pPr lvl="0"/>
            <a:r>
              <a:rPr lang="en-AU" noProof="0" dirty="0"/>
              <a:t>Use this for light images</a:t>
            </a:r>
            <a:br>
              <a:rPr lang="en-AU" noProof="0" dirty="0"/>
            </a:br>
            <a:r>
              <a:rPr lang="en-AU" noProof="0" dirty="0"/>
              <a:t>Edit Master text styles</a:t>
            </a:r>
          </a:p>
          <a:p>
            <a:pPr lvl="1"/>
            <a:r>
              <a:rPr lang="en-AU" noProof="0" dirty="0"/>
              <a:t>Second level</a:t>
            </a:r>
          </a:p>
          <a:p>
            <a:pPr lvl="2"/>
            <a:r>
              <a:rPr lang="en-AU" noProof="0" dirty="0"/>
              <a:t>Third level</a:t>
            </a:r>
          </a:p>
          <a:p>
            <a:pPr lvl="3"/>
            <a:r>
              <a:rPr lang="en-AU" noProof="0" dirty="0"/>
              <a:t>Fourth level</a:t>
            </a:r>
          </a:p>
          <a:p>
            <a:pPr lvl="4"/>
            <a:r>
              <a:rPr lang="en-AU" noProof="0" dirty="0"/>
              <a:t>5</a:t>
            </a:r>
          </a:p>
          <a:p>
            <a:pPr lvl="5"/>
            <a:r>
              <a:rPr lang="en-AU" noProof="0" dirty="0"/>
              <a:t>6</a:t>
            </a:r>
          </a:p>
          <a:p>
            <a:pPr lvl="6"/>
            <a:r>
              <a:rPr lang="en-AU" noProof="0" dirty="0"/>
              <a:t>7</a:t>
            </a:r>
          </a:p>
          <a:p>
            <a:pPr lvl="7"/>
            <a:r>
              <a:rPr lang="en-AU" noProof="0" dirty="0"/>
              <a:t>8</a:t>
            </a:r>
          </a:p>
          <a:p>
            <a:pPr lvl="8"/>
            <a:r>
              <a:rPr lang="en-AU" noProof="0" dirty="0"/>
              <a:t>9</a:t>
            </a:r>
          </a:p>
          <a:p>
            <a:pPr lvl="8"/>
            <a:r>
              <a:rPr lang="en-AU" noProof="0" dirty="0"/>
              <a:t>Fifth level</a:t>
            </a:r>
          </a:p>
        </p:txBody>
      </p:sp>
      <p:sp>
        <p:nvSpPr>
          <p:cNvPr id="7" name="Text Placeholder 135">
            <a:extLst>
              <a:ext uri="{FF2B5EF4-FFF2-40B4-BE49-F238E27FC236}">
                <a16:creationId xmlns:a16="http://schemas.microsoft.com/office/drawing/2014/main" id="{101E6B8E-059C-4DCE-8053-9C813CD48538}"/>
              </a:ext>
            </a:extLst>
          </p:cNvPr>
          <p:cNvSpPr>
            <a:spLocks noGrp="1" noChangeAspect="1"/>
          </p:cNvSpPr>
          <p:nvPr>
            <p:ph type="body" sz="quarter" idx="15" hasCustomPrompt="1"/>
          </p:nvPr>
        </p:nvSpPr>
        <p:spPr>
          <a:xfrm>
            <a:off x="577960" y="433470"/>
            <a:ext cx="960000" cy="720000"/>
          </a:xfrm>
          <a:blipFill dpi="0" rotWithShape="1">
            <a:blip r:embed="rId2" cstate="screen">
              <a:extLst>
                <a:ext uri="{28A0092B-C50C-407E-A947-70E740481C1C}">
                  <a14:useLocalDpi xmlns:a14="http://schemas.microsoft.com/office/drawing/2010/main"/>
                </a:ext>
              </a:extLst>
            </a:blip>
            <a:srcRect/>
            <a:stretch>
              <a:fillRect/>
            </a:stretch>
          </a:blipFill>
        </p:spPr>
        <p:txBody>
          <a:bodyPr>
            <a:normAutofit/>
          </a:bodyPr>
          <a:lstStyle>
            <a:lvl1pPr>
              <a:defRPr sz="200">
                <a:solidFill>
                  <a:schemeClr val="tx2"/>
                </a:solidFill>
              </a:defRPr>
            </a:lvl1pPr>
            <a:lvl2pPr marL="0" indent="0">
              <a:defRPr sz="200">
                <a:solidFill>
                  <a:schemeClr val="tx2"/>
                </a:solidFill>
              </a:defRPr>
            </a:lvl2pPr>
            <a:lvl3pPr marL="0" indent="0">
              <a:defRPr sz="200">
                <a:solidFill>
                  <a:schemeClr val="tx2"/>
                </a:solidFill>
              </a:defRPr>
            </a:lvl3pPr>
            <a:lvl4pPr>
              <a:defRPr sz="200">
                <a:solidFill>
                  <a:schemeClr val="tx2"/>
                </a:solidFill>
              </a:defRPr>
            </a:lvl4pPr>
            <a:lvl5pPr>
              <a:defRPr sz="200">
                <a:solidFill>
                  <a:schemeClr val="tx2"/>
                </a:solidFill>
              </a:defRPr>
            </a:lvl5pPr>
            <a:lvl6pPr>
              <a:defRPr sz="200">
                <a:solidFill>
                  <a:schemeClr val="tx2"/>
                </a:solidFill>
              </a:defRPr>
            </a:lvl6pPr>
            <a:lvl7pPr>
              <a:defRPr sz="200">
                <a:solidFill>
                  <a:schemeClr val="tx2"/>
                </a:solidFill>
              </a:defRPr>
            </a:lvl7pPr>
            <a:lvl8pPr>
              <a:defRPr sz="200">
                <a:solidFill>
                  <a:schemeClr val="tx2"/>
                </a:solidFill>
              </a:defRPr>
            </a:lvl8pPr>
            <a:lvl9pPr>
              <a:defRPr sz="200">
                <a:solidFill>
                  <a:schemeClr val="tx2"/>
                </a:solidFill>
              </a:defRPr>
            </a:lvl9pPr>
          </a:lstStyle>
          <a:p>
            <a:pPr lvl="0"/>
            <a:r>
              <a:rPr lang="en-AU" noProof="0"/>
              <a:t>       </a:t>
            </a:r>
          </a:p>
        </p:txBody>
      </p:sp>
    </p:spTree>
    <p:extLst>
      <p:ext uri="{BB962C8B-B14F-4D97-AF65-F5344CB8AC3E}">
        <p14:creationId xmlns:p14="http://schemas.microsoft.com/office/powerpoint/2010/main" val="108017285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A3F1C04-3200-4425-86D0-2F9E2EAC9EF4}"/>
              </a:ext>
            </a:extLst>
          </p:cNvPr>
          <p:cNvSpPr/>
          <p:nvPr userDrawn="1"/>
        </p:nvSpPr>
        <p:spPr>
          <a:xfrm>
            <a:off x="-1" y="-1"/>
            <a:ext cx="12204001"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noProof="0"/>
          </a:p>
        </p:txBody>
      </p:sp>
      <p:sp>
        <p:nvSpPr>
          <p:cNvPr id="2" name="TextBox 1">
            <a:extLst>
              <a:ext uri="{FF2B5EF4-FFF2-40B4-BE49-F238E27FC236}">
                <a16:creationId xmlns:a16="http://schemas.microsoft.com/office/drawing/2014/main" id="{B196D528-3F8C-4131-B8C8-D41C96117732}"/>
              </a:ext>
            </a:extLst>
          </p:cNvPr>
          <p:cNvSpPr txBox="1"/>
          <p:nvPr userDrawn="1"/>
        </p:nvSpPr>
        <p:spPr>
          <a:xfrm>
            <a:off x="649966" y="2525878"/>
            <a:ext cx="4772201" cy="677108"/>
          </a:xfrm>
          <a:prstGeom prst="rect">
            <a:avLst/>
          </a:prstGeom>
          <a:noFill/>
        </p:spPr>
        <p:txBody>
          <a:bodyPr wrap="square" rtlCol="0">
            <a:spAutoFit/>
          </a:bodyPr>
          <a:lstStyle/>
          <a:p>
            <a:r>
              <a:rPr lang="en-AU" sz="3800" b="1" kern="1200" dirty="0">
                <a:solidFill>
                  <a:schemeClr val="bg1"/>
                </a:solidFill>
                <a:latin typeface="+mj-lt"/>
                <a:ea typeface="+mn-ea"/>
                <a:cs typeface="+mn-cs"/>
              </a:rPr>
              <a:t>Thank you</a:t>
            </a:r>
          </a:p>
        </p:txBody>
      </p:sp>
      <p:sp>
        <p:nvSpPr>
          <p:cNvPr id="79" name="Text Placeholder 135">
            <a:extLst>
              <a:ext uri="{FF2B5EF4-FFF2-40B4-BE49-F238E27FC236}">
                <a16:creationId xmlns:a16="http://schemas.microsoft.com/office/drawing/2014/main" id="{E87707C1-F769-4D39-9A1C-1D073FF6F9C3}"/>
              </a:ext>
            </a:extLst>
          </p:cNvPr>
          <p:cNvSpPr>
            <a:spLocks noGrp="1"/>
          </p:cNvSpPr>
          <p:nvPr>
            <p:ph type="body" sz="quarter" idx="16" hasCustomPrompt="1"/>
          </p:nvPr>
        </p:nvSpPr>
        <p:spPr>
          <a:xfrm>
            <a:off x="757156" y="5338960"/>
            <a:ext cx="288000" cy="10800"/>
          </a:xfrm>
          <a:solidFill>
            <a:schemeClr val="bg1"/>
          </a:solidFill>
        </p:spPr>
        <p:txBody>
          <a:bodyPr>
            <a:noAutofit/>
          </a:bodyPr>
          <a:lstStyle>
            <a:lvl1pPr>
              <a:defRPr sz="200">
                <a:solidFill>
                  <a:schemeClr val="accent2">
                    <a:alpha val="0"/>
                  </a:schemeClr>
                </a:solidFill>
              </a:defRPr>
            </a:lvl1pPr>
            <a:lvl2pPr marL="0" indent="0">
              <a:defRPr sz="200">
                <a:solidFill>
                  <a:schemeClr val="accent2">
                    <a:alpha val="0"/>
                  </a:schemeClr>
                </a:solidFill>
              </a:defRPr>
            </a:lvl2pPr>
            <a:lvl3pPr marL="0" indent="0">
              <a:defRPr sz="200">
                <a:solidFill>
                  <a:schemeClr val="accent2">
                    <a:alpha val="0"/>
                  </a:schemeClr>
                </a:solidFill>
              </a:defRPr>
            </a:lvl3pPr>
            <a:lvl4pPr>
              <a:defRPr sz="200">
                <a:solidFill>
                  <a:schemeClr val="accent2">
                    <a:alpha val="0"/>
                  </a:schemeClr>
                </a:solidFill>
              </a:defRPr>
            </a:lvl4pPr>
            <a:lvl5pPr>
              <a:defRPr sz="200">
                <a:solidFill>
                  <a:schemeClr val="tx2">
                    <a:alpha val="0"/>
                  </a:schemeClr>
                </a:solidFill>
              </a:defRPr>
            </a:lvl5pPr>
            <a:lvl6pPr>
              <a:defRPr sz="200">
                <a:solidFill>
                  <a:schemeClr val="tx2">
                    <a:alpha val="0"/>
                  </a:schemeClr>
                </a:solidFill>
              </a:defRPr>
            </a:lvl6pPr>
            <a:lvl7pPr>
              <a:defRPr sz="200">
                <a:solidFill>
                  <a:schemeClr val="tx2">
                    <a:alpha val="0"/>
                  </a:schemeClr>
                </a:solidFill>
              </a:defRPr>
            </a:lvl7pPr>
            <a:lvl8pPr>
              <a:defRPr sz="200">
                <a:solidFill>
                  <a:schemeClr val="tx2">
                    <a:alpha val="0"/>
                  </a:schemeClr>
                </a:solidFill>
              </a:defRPr>
            </a:lvl8pPr>
            <a:lvl9pPr>
              <a:defRPr sz="200">
                <a:solidFill>
                  <a:schemeClr val="tx2">
                    <a:alpha val="0"/>
                  </a:schemeClr>
                </a:solidFill>
              </a:defRPr>
            </a:lvl9pPr>
          </a:lstStyle>
          <a:p>
            <a:pPr lvl="0"/>
            <a:r>
              <a:rPr lang="en-AU" noProof="0" dirty="0"/>
              <a:t>    1</a:t>
            </a:r>
          </a:p>
          <a:p>
            <a:pPr lvl="1"/>
            <a:r>
              <a:rPr lang="en-AU" noProof="0" dirty="0"/>
              <a:t>2</a:t>
            </a:r>
          </a:p>
          <a:p>
            <a:pPr lvl="2"/>
            <a:r>
              <a:rPr lang="en-AU" noProof="0" dirty="0"/>
              <a:t>3</a:t>
            </a:r>
          </a:p>
          <a:p>
            <a:pPr lvl="3"/>
            <a:r>
              <a:rPr lang="en-AU" noProof="0" dirty="0"/>
              <a:t>4</a:t>
            </a:r>
          </a:p>
          <a:p>
            <a:pPr lvl="4"/>
            <a:r>
              <a:rPr lang="en-AU" noProof="0" dirty="0"/>
              <a:t>5</a:t>
            </a:r>
          </a:p>
          <a:p>
            <a:pPr lvl="5"/>
            <a:r>
              <a:rPr lang="en-AU" noProof="0" dirty="0"/>
              <a:t>6</a:t>
            </a:r>
          </a:p>
          <a:p>
            <a:pPr lvl="6"/>
            <a:r>
              <a:rPr lang="en-AU" noProof="0" dirty="0"/>
              <a:t>7</a:t>
            </a:r>
          </a:p>
          <a:p>
            <a:pPr lvl="7"/>
            <a:r>
              <a:rPr lang="en-AU" noProof="0" dirty="0"/>
              <a:t>8</a:t>
            </a:r>
          </a:p>
          <a:p>
            <a:pPr lvl="8"/>
            <a:r>
              <a:rPr lang="en-AU" noProof="0" dirty="0"/>
              <a:t>9   </a:t>
            </a:r>
          </a:p>
        </p:txBody>
      </p:sp>
      <p:sp>
        <p:nvSpPr>
          <p:cNvPr id="80" name="Text Placeholder 140">
            <a:extLst>
              <a:ext uri="{FF2B5EF4-FFF2-40B4-BE49-F238E27FC236}">
                <a16:creationId xmlns:a16="http://schemas.microsoft.com/office/drawing/2014/main" id="{53B70884-5EDB-4D16-B565-71037E500B36}"/>
              </a:ext>
            </a:extLst>
          </p:cNvPr>
          <p:cNvSpPr>
            <a:spLocks noGrp="1"/>
          </p:cNvSpPr>
          <p:nvPr>
            <p:ph type="body" sz="quarter" idx="17" hasCustomPrompt="1"/>
          </p:nvPr>
        </p:nvSpPr>
        <p:spPr>
          <a:xfrm>
            <a:off x="649967" y="5394945"/>
            <a:ext cx="4772203" cy="707231"/>
          </a:xfrm>
        </p:spPr>
        <p:txBody>
          <a:bodyPr>
            <a:normAutofit/>
          </a:bodyPr>
          <a:lstStyle>
            <a:lvl1pPr>
              <a:spcBef>
                <a:spcPts val="0"/>
              </a:spcBef>
              <a:spcAft>
                <a:spcPts val="600"/>
              </a:spcAft>
              <a:defRPr sz="1600" b="1">
                <a:solidFill>
                  <a:schemeClr val="bg1"/>
                </a:solidFill>
              </a:defRPr>
            </a:lvl1pPr>
            <a:lvl2pPr marL="0" indent="0">
              <a:spcBef>
                <a:spcPts val="0"/>
              </a:spcBef>
              <a:buNone/>
              <a:defRPr sz="1600">
                <a:solidFill>
                  <a:schemeClr val="bg1"/>
                </a:solidFill>
              </a:defRPr>
            </a:lvl2pPr>
            <a:lvl3pPr marL="0" indent="0">
              <a:spcBef>
                <a:spcPts val="0"/>
              </a:spcBef>
              <a:buNone/>
              <a:defRPr sz="1600" b="0">
                <a:solidFill>
                  <a:schemeClr val="bg1"/>
                </a:solidFill>
              </a:defRPr>
            </a:lvl3pPr>
            <a:lvl4pPr>
              <a:spcBef>
                <a:spcPts val="0"/>
              </a:spcBef>
              <a:defRPr sz="1600" b="0">
                <a:solidFill>
                  <a:schemeClr val="bg1"/>
                </a:solidFill>
              </a:defRPr>
            </a:lvl4pPr>
            <a:lvl5pPr>
              <a:spcBef>
                <a:spcPts val="0"/>
              </a:spcBef>
              <a:defRPr sz="1600" b="0">
                <a:solidFill>
                  <a:schemeClr val="bg1"/>
                </a:solidFill>
              </a:defRPr>
            </a:lvl5pPr>
            <a:lvl6pPr>
              <a:spcBef>
                <a:spcPts val="0"/>
              </a:spcBef>
              <a:defRPr sz="1600" b="0">
                <a:solidFill>
                  <a:schemeClr val="bg1"/>
                </a:solidFill>
              </a:defRPr>
            </a:lvl6pPr>
            <a:lvl7pPr>
              <a:spcBef>
                <a:spcPts val="0"/>
              </a:spcBef>
              <a:defRPr sz="1600" b="0">
                <a:solidFill>
                  <a:schemeClr val="bg1"/>
                </a:solidFill>
              </a:defRPr>
            </a:lvl7pPr>
            <a:lvl8pPr>
              <a:spcBef>
                <a:spcPts val="0"/>
              </a:spcBef>
              <a:defRPr sz="1600">
                <a:solidFill>
                  <a:schemeClr val="bg1"/>
                </a:solidFill>
              </a:defRPr>
            </a:lvl8pPr>
            <a:lvl9pPr>
              <a:spcBef>
                <a:spcPts val="0"/>
              </a:spcBef>
              <a:defRPr sz="1600">
                <a:solidFill>
                  <a:schemeClr val="bg1"/>
                </a:solidFill>
              </a:defRPr>
            </a:lvl9pPr>
          </a:lstStyle>
          <a:p>
            <a:pPr lvl="0"/>
            <a:r>
              <a:rPr lang="en-AU" noProof="0" dirty="0"/>
              <a:t>Click to add Identifier</a:t>
            </a:r>
          </a:p>
          <a:p>
            <a:pPr lvl="1"/>
            <a:r>
              <a:rPr lang="en-AU" noProof="0" dirty="0"/>
              <a:t>Second level</a:t>
            </a:r>
          </a:p>
          <a:p>
            <a:pPr lvl="2"/>
            <a:r>
              <a:rPr lang="en-AU" noProof="0" dirty="0"/>
              <a:t>Third level</a:t>
            </a:r>
          </a:p>
          <a:p>
            <a:pPr lvl="3"/>
            <a:r>
              <a:rPr lang="en-AU" noProof="0" dirty="0"/>
              <a:t>Fourth level</a:t>
            </a:r>
          </a:p>
          <a:p>
            <a:pPr lvl="4"/>
            <a:r>
              <a:rPr lang="en-AU" noProof="0" dirty="0"/>
              <a:t>5</a:t>
            </a:r>
          </a:p>
          <a:p>
            <a:pPr lvl="5"/>
            <a:r>
              <a:rPr lang="en-AU" noProof="0" dirty="0"/>
              <a:t>6</a:t>
            </a:r>
          </a:p>
          <a:p>
            <a:pPr lvl="6"/>
            <a:r>
              <a:rPr lang="en-AU" noProof="0" dirty="0"/>
              <a:t>7</a:t>
            </a:r>
          </a:p>
          <a:p>
            <a:pPr lvl="7"/>
            <a:r>
              <a:rPr lang="en-AU" noProof="0" dirty="0"/>
              <a:t>8</a:t>
            </a:r>
          </a:p>
          <a:p>
            <a:pPr lvl="8"/>
            <a:r>
              <a:rPr lang="en-AU" noProof="0" dirty="0"/>
              <a:t>9</a:t>
            </a:r>
          </a:p>
          <a:p>
            <a:pPr lvl="8"/>
            <a:r>
              <a:rPr lang="en-AU" noProof="0" dirty="0"/>
              <a:t>Fifth level</a:t>
            </a:r>
          </a:p>
        </p:txBody>
      </p:sp>
      <p:grpSp>
        <p:nvGrpSpPr>
          <p:cNvPr id="81" name="Group 4">
            <a:extLst>
              <a:ext uri="{FF2B5EF4-FFF2-40B4-BE49-F238E27FC236}">
                <a16:creationId xmlns:a16="http://schemas.microsoft.com/office/drawing/2014/main" id="{73D7045A-1CF1-44F6-8E2E-B9405FED9E2F}"/>
              </a:ext>
            </a:extLst>
          </p:cNvPr>
          <p:cNvGrpSpPr>
            <a:grpSpLocks noChangeAspect="1"/>
          </p:cNvGrpSpPr>
          <p:nvPr userDrawn="1"/>
        </p:nvGrpSpPr>
        <p:grpSpPr bwMode="auto">
          <a:xfrm>
            <a:off x="561421" y="453778"/>
            <a:ext cx="2216381" cy="1666547"/>
            <a:chOff x="2864" y="1181"/>
            <a:chExt cx="1952" cy="1957"/>
          </a:xfrm>
        </p:grpSpPr>
        <p:sp>
          <p:nvSpPr>
            <p:cNvPr id="82" name="AutoShape 3">
              <a:extLst>
                <a:ext uri="{FF2B5EF4-FFF2-40B4-BE49-F238E27FC236}">
                  <a16:creationId xmlns:a16="http://schemas.microsoft.com/office/drawing/2014/main" id="{04BEA57A-8E7B-4E24-BE7A-E0AADB5DBA8D}"/>
                </a:ext>
              </a:extLst>
            </p:cNvPr>
            <p:cNvSpPr>
              <a:spLocks noChangeAspect="1" noChangeArrowheads="1" noTextEdit="1"/>
            </p:cNvSpPr>
            <p:nvPr userDrawn="1"/>
          </p:nvSpPr>
          <p:spPr bwMode="auto">
            <a:xfrm>
              <a:off x="2864" y="1182"/>
              <a:ext cx="1952" cy="1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83" name="Rectangle 5">
              <a:extLst>
                <a:ext uri="{FF2B5EF4-FFF2-40B4-BE49-F238E27FC236}">
                  <a16:creationId xmlns:a16="http://schemas.microsoft.com/office/drawing/2014/main" id="{EFF044F0-4B98-4888-9641-C41102F0A953}"/>
                </a:ext>
              </a:extLst>
            </p:cNvPr>
            <p:cNvSpPr>
              <a:spLocks noChangeArrowheads="1"/>
            </p:cNvSpPr>
            <p:nvPr userDrawn="1"/>
          </p:nvSpPr>
          <p:spPr bwMode="auto">
            <a:xfrm>
              <a:off x="2865" y="1181"/>
              <a:ext cx="1950" cy="1957"/>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84" name="Freeform 6">
              <a:extLst>
                <a:ext uri="{FF2B5EF4-FFF2-40B4-BE49-F238E27FC236}">
                  <a16:creationId xmlns:a16="http://schemas.microsoft.com/office/drawing/2014/main" id="{A4F2A23F-5984-4111-AD9E-E30821881205}"/>
                </a:ext>
              </a:extLst>
            </p:cNvPr>
            <p:cNvSpPr>
              <a:spLocks/>
            </p:cNvSpPr>
            <p:nvPr userDrawn="1"/>
          </p:nvSpPr>
          <p:spPr bwMode="auto">
            <a:xfrm>
              <a:off x="3091" y="2463"/>
              <a:ext cx="90" cy="109"/>
            </a:xfrm>
            <a:custGeom>
              <a:avLst/>
              <a:gdLst>
                <a:gd name="T0" fmla="*/ 5 w 132"/>
                <a:gd name="T1" fmla="*/ 4 h 160"/>
                <a:gd name="T2" fmla="*/ 0 w 132"/>
                <a:gd name="T3" fmla="*/ 26 h 160"/>
                <a:gd name="T4" fmla="*/ 2 w 132"/>
                <a:gd name="T5" fmla="*/ 30 h 160"/>
                <a:gd name="T6" fmla="*/ 6 w 132"/>
                <a:gd name="T7" fmla="*/ 27 h 160"/>
                <a:gd name="T8" fmla="*/ 9 w 132"/>
                <a:gd name="T9" fmla="*/ 21 h 160"/>
                <a:gd name="T10" fmla="*/ 29 w 132"/>
                <a:gd name="T11" fmla="*/ 15 h 160"/>
                <a:gd name="T12" fmla="*/ 57 w 132"/>
                <a:gd name="T13" fmla="*/ 15 h 160"/>
                <a:gd name="T14" fmla="*/ 57 w 132"/>
                <a:gd name="T15" fmla="*/ 99 h 160"/>
                <a:gd name="T16" fmla="*/ 56 w 132"/>
                <a:gd name="T17" fmla="*/ 144 h 160"/>
                <a:gd name="T18" fmla="*/ 52 w 132"/>
                <a:gd name="T19" fmla="*/ 153 h 160"/>
                <a:gd name="T20" fmla="*/ 46 w 132"/>
                <a:gd name="T21" fmla="*/ 154 h 160"/>
                <a:gd name="T22" fmla="*/ 43 w 132"/>
                <a:gd name="T23" fmla="*/ 157 h 160"/>
                <a:gd name="T24" fmla="*/ 47 w 132"/>
                <a:gd name="T25" fmla="*/ 160 h 160"/>
                <a:gd name="T26" fmla="*/ 64 w 132"/>
                <a:gd name="T27" fmla="*/ 160 h 160"/>
                <a:gd name="T28" fmla="*/ 68 w 132"/>
                <a:gd name="T29" fmla="*/ 160 h 160"/>
                <a:gd name="T30" fmla="*/ 70 w 132"/>
                <a:gd name="T31" fmla="*/ 160 h 160"/>
                <a:gd name="T32" fmla="*/ 93 w 132"/>
                <a:gd name="T33" fmla="*/ 160 h 160"/>
                <a:gd name="T34" fmla="*/ 97 w 132"/>
                <a:gd name="T35" fmla="*/ 157 h 160"/>
                <a:gd name="T36" fmla="*/ 94 w 132"/>
                <a:gd name="T37" fmla="*/ 154 h 160"/>
                <a:gd name="T38" fmla="*/ 85 w 132"/>
                <a:gd name="T39" fmla="*/ 153 h 160"/>
                <a:gd name="T40" fmla="*/ 79 w 132"/>
                <a:gd name="T41" fmla="*/ 144 h 160"/>
                <a:gd name="T42" fmla="*/ 78 w 132"/>
                <a:gd name="T43" fmla="*/ 99 h 160"/>
                <a:gd name="T44" fmla="*/ 78 w 132"/>
                <a:gd name="T45" fmla="*/ 15 h 160"/>
                <a:gd name="T46" fmla="*/ 102 w 132"/>
                <a:gd name="T47" fmla="*/ 15 h 160"/>
                <a:gd name="T48" fmla="*/ 125 w 132"/>
                <a:gd name="T49" fmla="*/ 25 h 160"/>
                <a:gd name="T50" fmla="*/ 126 w 132"/>
                <a:gd name="T51" fmla="*/ 27 h 160"/>
                <a:gd name="T52" fmla="*/ 129 w 132"/>
                <a:gd name="T53" fmla="*/ 32 h 160"/>
                <a:gd name="T54" fmla="*/ 132 w 132"/>
                <a:gd name="T55" fmla="*/ 28 h 160"/>
                <a:gd name="T56" fmla="*/ 132 w 132"/>
                <a:gd name="T57" fmla="*/ 21 h 160"/>
                <a:gd name="T58" fmla="*/ 132 w 132"/>
                <a:gd name="T59" fmla="*/ 5 h 160"/>
                <a:gd name="T60" fmla="*/ 130 w 132"/>
                <a:gd name="T61" fmla="*/ 1 h 160"/>
                <a:gd name="T62" fmla="*/ 127 w 132"/>
                <a:gd name="T63" fmla="*/ 2 h 160"/>
                <a:gd name="T64" fmla="*/ 110 w 132"/>
                <a:gd name="T65" fmla="*/ 3 h 160"/>
                <a:gd name="T66" fmla="*/ 33 w 132"/>
                <a:gd name="T67" fmla="*/ 3 h 160"/>
                <a:gd name="T68" fmla="*/ 17 w 132"/>
                <a:gd name="T69" fmla="*/ 2 h 160"/>
                <a:gd name="T70" fmla="*/ 10 w 132"/>
                <a:gd name="T71" fmla="*/ 1 h 160"/>
                <a:gd name="T72" fmla="*/ 8 w 132"/>
                <a:gd name="T73" fmla="*/ 0 h 160"/>
                <a:gd name="T74" fmla="*/ 5 w 132"/>
                <a:gd name="T75" fmla="*/ 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60">
                  <a:moveTo>
                    <a:pt x="5" y="4"/>
                  </a:moveTo>
                  <a:cubicBezTo>
                    <a:pt x="4" y="5"/>
                    <a:pt x="0" y="24"/>
                    <a:pt x="0" y="26"/>
                  </a:cubicBezTo>
                  <a:cubicBezTo>
                    <a:pt x="0" y="29"/>
                    <a:pt x="1" y="30"/>
                    <a:pt x="2" y="30"/>
                  </a:cubicBezTo>
                  <a:cubicBezTo>
                    <a:pt x="4" y="30"/>
                    <a:pt x="5" y="28"/>
                    <a:pt x="6" y="27"/>
                  </a:cubicBezTo>
                  <a:cubicBezTo>
                    <a:pt x="6" y="27"/>
                    <a:pt x="9" y="21"/>
                    <a:pt x="9" y="21"/>
                  </a:cubicBezTo>
                  <a:cubicBezTo>
                    <a:pt x="12" y="17"/>
                    <a:pt x="16" y="15"/>
                    <a:pt x="29" y="15"/>
                  </a:cubicBezTo>
                  <a:cubicBezTo>
                    <a:pt x="29" y="15"/>
                    <a:pt x="51" y="15"/>
                    <a:pt x="57" y="15"/>
                  </a:cubicBezTo>
                  <a:cubicBezTo>
                    <a:pt x="57" y="99"/>
                    <a:pt x="57" y="99"/>
                    <a:pt x="57" y="99"/>
                  </a:cubicBezTo>
                  <a:cubicBezTo>
                    <a:pt x="57" y="119"/>
                    <a:pt x="57" y="135"/>
                    <a:pt x="56" y="144"/>
                  </a:cubicBezTo>
                  <a:cubicBezTo>
                    <a:pt x="56" y="150"/>
                    <a:pt x="55" y="153"/>
                    <a:pt x="52" y="153"/>
                  </a:cubicBezTo>
                  <a:cubicBezTo>
                    <a:pt x="52" y="153"/>
                    <a:pt x="46" y="154"/>
                    <a:pt x="46" y="154"/>
                  </a:cubicBezTo>
                  <a:cubicBezTo>
                    <a:pt x="44" y="154"/>
                    <a:pt x="43" y="156"/>
                    <a:pt x="43" y="157"/>
                  </a:cubicBezTo>
                  <a:cubicBezTo>
                    <a:pt x="43" y="160"/>
                    <a:pt x="46" y="160"/>
                    <a:pt x="47" y="160"/>
                  </a:cubicBezTo>
                  <a:cubicBezTo>
                    <a:pt x="64" y="160"/>
                    <a:pt x="64" y="160"/>
                    <a:pt x="64" y="160"/>
                  </a:cubicBezTo>
                  <a:cubicBezTo>
                    <a:pt x="68" y="160"/>
                    <a:pt x="68" y="160"/>
                    <a:pt x="68" y="160"/>
                  </a:cubicBezTo>
                  <a:cubicBezTo>
                    <a:pt x="70" y="160"/>
                    <a:pt x="70" y="160"/>
                    <a:pt x="70" y="160"/>
                  </a:cubicBezTo>
                  <a:cubicBezTo>
                    <a:pt x="93" y="160"/>
                    <a:pt x="93" y="160"/>
                    <a:pt x="93" y="160"/>
                  </a:cubicBezTo>
                  <a:cubicBezTo>
                    <a:pt x="97" y="160"/>
                    <a:pt x="97" y="158"/>
                    <a:pt x="97" y="157"/>
                  </a:cubicBezTo>
                  <a:cubicBezTo>
                    <a:pt x="97" y="156"/>
                    <a:pt x="96" y="154"/>
                    <a:pt x="94" y="154"/>
                  </a:cubicBezTo>
                  <a:cubicBezTo>
                    <a:pt x="85" y="153"/>
                    <a:pt x="85" y="153"/>
                    <a:pt x="85" y="153"/>
                  </a:cubicBezTo>
                  <a:cubicBezTo>
                    <a:pt x="80" y="153"/>
                    <a:pt x="79" y="150"/>
                    <a:pt x="79" y="144"/>
                  </a:cubicBezTo>
                  <a:cubicBezTo>
                    <a:pt x="78" y="135"/>
                    <a:pt x="78" y="119"/>
                    <a:pt x="78" y="99"/>
                  </a:cubicBezTo>
                  <a:cubicBezTo>
                    <a:pt x="78" y="15"/>
                    <a:pt x="78" y="15"/>
                    <a:pt x="78" y="15"/>
                  </a:cubicBezTo>
                  <a:cubicBezTo>
                    <a:pt x="80" y="15"/>
                    <a:pt x="102" y="15"/>
                    <a:pt x="102" y="15"/>
                  </a:cubicBezTo>
                  <a:cubicBezTo>
                    <a:pt x="121" y="15"/>
                    <a:pt x="125" y="20"/>
                    <a:pt x="125" y="25"/>
                  </a:cubicBezTo>
                  <a:cubicBezTo>
                    <a:pt x="126" y="27"/>
                    <a:pt x="126" y="27"/>
                    <a:pt x="126" y="27"/>
                  </a:cubicBezTo>
                  <a:cubicBezTo>
                    <a:pt x="126" y="29"/>
                    <a:pt x="126" y="32"/>
                    <a:pt x="129" y="32"/>
                  </a:cubicBezTo>
                  <a:cubicBezTo>
                    <a:pt x="129" y="32"/>
                    <a:pt x="132" y="32"/>
                    <a:pt x="132" y="28"/>
                  </a:cubicBezTo>
                  <a:cubicBezTo>
                    <a:pt x="132" y="21"/>
                    <a:pt x="132" y="21"/>
                    <a:pt x="132" y="21"/>
                  </a:cubicBezTo>
                  <a:cubicBezTo>
                    <a:pt x="132" y="5"/>
                    <a:pt x="132" y="5"/>
                    <a:pt x="132" y="5"/>
                  </a:cubicBezTo>
                  <a:cubicBezTo>
                    <a:pt x="132" y="4"/>
                    <a:pt x="132" y="1"/>
                    <a:pt x="130" y="1"/>
                  </a:cubicBezTo>
                  <a:cubicBezTo>
                    <a:pt x="127" y="2"/>
                    <a:pt x="127" y="2"/>
                    <a:pt x="127" y="2"/>
                  </a:cubicBezTo>
                  <a:cubicBezTo>
                    <a:pt x="124" y="2"/>
                    <a:pt x="119" y="3"/>
                    <a:pt x="110" y="3"/>
                  </a:cubicBezTo>
                  <a:cubicBezTo>
                    <a:pt x="33" y="3"/>
                    <a:pt x="33" y="3"/>
                    <a:pt x="33" y="3"/>
                  </a:cubicBezTo>
                  <a:cubicBezTo>
                    <a:pt x="17" y="2"/>
                    <a:pt x="17" y="2"/>
                    <a:pt x="17" y="2"/>
                  </a:cubicBezTo>
                  <a:cubicBezTo>
                    <a:pt x="17" y="2"/>
                    <a:pt x="10" y="1"/>
                    <a:pt x="10" y="1"/>
                  </a:cubicBezTo>
                  <a:cubicBezTo>
                    <a:pt x="8" y="0"/>
                    <a:pt x="8" y="0"/>
                    <a:pt x="8" y="0"/>
                  </a:cubicBezTo>
                  <a:cubicBezTo>
                    <a:pt x="6" y="0"/>
                    <a:pt x="5" y="2"/>
                    <a:pt x="5" y="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85" name="Freeform 7">
              <a:extLst>
                <a:ext uri="{FF2B5EF4-FFF2-40B4-BE49-F238E27FC236}">
                  <a16:creationId xmlns:a16="http://schemas.microsoft.com/office/drawing/2014/main" id="{B3AE443D-FE04-4EDC-80FC-B314325A12E8}"/>
                </a:ext>
              </a:extLst>
            </p:cNvPr>
            <p:cNvSpPr>
              <a:spLocks/>
            </p:cNvSpPr>
            <p:nvPr userDrawn="1"/>
          </p:nvSpPr>
          <p:spPr bwMode="auto">
            <a:xfrm>
              <a:off x="3187" y="2465"/>
              <a:ext cx="111" cy="107"/>
            </a:xfrm>
            <a:custGeom>
              <a:avLst/>
              <a:gdLst>
                <a:gd name="T0" fmla="*/ 134 w 164"/>
                <a:gd name="T1" fmla="*/ 0 h 157"/>
                <a:gd name="T2" fmla="*/ 111 w 164"/>
                <a:gd name="T3" fmla="*/ 0 h 157"/>
                <a:gd name="T4" fmla="*/ 110 w 164"/>
                <a:gd name="T5" fmla="*/ 6 h 157"/>
                <a:gd name="T6" fmla="*/ 124 w 164"/>
                <a:gd name="T7" fmla="*/ 16 h 157"/>
                <a:gd name="T8" fmla="*/ 124 w 164"/>
                <a:gd name="T9" fmla="*/ 65 h 157"/>
                <a:gd name="T10" fmla="*/ 38 w 164"/>
                <a:gd name="T11" fmla="*/ 60 h 157"/>
                <a:gd name="T12" fmla="*/ 45 w 164"/>
                <a:gd name="T13" fmla="*/ 6 h 157"/>
                <a:gd name="T14" fmla="*/ 53 w 164"/>
                <a:gd name="T15" fmla="*/ 3 h 157"/>
                <a:gd name="T16" fmla="*/ 31 w 164"/>
                <a:gd name="T17" fmla="*/ 0 h 157"/>
                <a:gd name="T18" fmla="*/ 25 w 164"/>
                <a:gd name="T19" fmla="*/ 0 h 157"/>
                <a:gd name="T20" fmla="*/ 0 w 164"/>
                <a:gd name="T21" fmla="*/ 3 h 157"/>
                <a:gd name="T22" fmla="*/ 10 w 164"/>
                <a:gd name="T23" fmla="*/ 6 h 157"/>
                <a:gd name="T24" fmla="*/ 18 w 164"/>
                <a:gd name="T25" fmla="*/ 60 h 157"/>
                <a:gd name="T26" fmla="*/ 17 w 164"/>
                <a:gd name="T27" fmla="*/ 141 h 157"/>
                <a:gd name="T28" fmla="*/ 6 w 164"/>
                <a:gd name="T29" fmla="*/ 151 h 157"/>
                <a:gd name="T30" fmla="*/ 8 w 164"/>
                <a:gd name="T31" fmla="*/ 157 h 157"/>
                <a:gd name="T32" fmla="*/ 28 w 164"/>
                <a:gd name="T33" fmla="*/ 157 h 157"/>
                <a:gd name="T34" fmla="*/ 53 w 164"/>
                <a:gd name="T35" fmla="*/ 157 h 157"/>
                <a:gd name="T36" fmla="*/ 55 w 164"/>
                <a:gd name="T37" fmla="*/ 151 h 157"/>
                <a:gd name="T38" fmla="*/ 39 w 164"/>
                <a:gd name="T39" fmla="*/ 141 h 157"/>
                <a:gd name="T40" fmla="*/ 38 w 164"/>
                <a:gd name="T41" fmla="*/ 75 h 157"/>
                <a:gd name="T42" fmla="*/ 124 w 164"/>
                <a:gd name="T43" fmla="*/ 96 h 157"/>
                <a:gd name="T44" fmla="*/ 118 w 164"/>
                <a:gd name="T45" fmla="*/ 150 h 157"/>
                <a:gd name="T46" fmla="*/ 109 w 164"/>
                <a:gd name="T47" fmla="*/ 154 h 157"/>
                <a:gd name="T48" fmla="*/ 131 w 164"/>
                <a:gd name="T49" fmla="*/ 157 h 157"/>
                <a:gd name="T50" fmla="*/ 137 w 164"/>
                <a:gd name="T51" fmla="*/ 157 h 157"/>
                <a:gd name="T52" fmla="*/ 164 w 164"/>
                <a:gd name="T53" fmla="*/ 154 h 157"/>
                <a:gd name="T54" fmla="*/ 152 w 164"/>
                <a:gd name="T55" fmla="*/ 150 h 157"/>
                <a:gd name="T56" fmla="*/ 144 w 164"/>
                <a:gd name="T57" fmla="*/ 96 h 157"/>
                <a:gd name="T58" fmla="*/ 145 w 164"/>
                <a:gd name="T59" fmla="*/ 16 h 157"/>
                <a:gd name="T60" fmla="*/ 156 w 164"/>
                <a:gd name="T61" fmla="*/ 6 h 157"/>
                <a:gd name="T62" fmla="*/ 154 w 164"/>
                <a:gd name="T63"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4" h="157">
                  <a:moveTo>
                    <a:pt x="138" y="0"/>
                  </a:moveTo>
                  <a:cubicBezTo>
                    <a:pt x="134" y="0"/>
                    <a:pt x="134" y="0"/>
                    <a:pt x="134" y="0"/>
                  </a:cubicBezTo>
                  <a:cubicBezTo>
                    <a:pt x="132" y="0"/>
                    <a:pt x="132" y="0"/>
                    <a:pt x="132" y="0"/>
                  </a:cubicBezTo>
                  <a:cubicBezTo>
                    <a:pt x="111" y="0"/>
                    <a:pt x="111" y="0"/>
                    <a:pt x="111" y="0"/>
                  </a:cubicBezTo>
                  <a:cubicBezTo>
                    <a:pt x="110" y="0"/>
                    <a:pt x="106" y="0"/>
                    <a:pt x="106" y="3"/>
                  </a:cubicBezTo>
                  <a:cubicBezTo>
                    <a:pt x="106" y="4"/>
                    <a:pt x="108" y="6"/>
                    <a:pt x="110" y="6"/>
                  </a:cubicBezTo>
                  <a:cubicBezTo>
                    <a:pt x="116" y="6"/>
                    <a:pt x="116" y="6"/>
                    <a:pt x="116" y="6"/>
                  </a:cubicBezTo>
                  <a:cubicBezTo>
                    <a:pt x="122" y="7"/>
                    <a:pt x="123" y="10"/>
                    <a:pt x="124" y="16"/>
                  </a:cubicBezTo>
                  <a:cubicBezTo>
                    <a:pt x="124" y="60"/>
                    <a:pt x="124" y="60"/>
                    <a:pt x="124" y="60"/>
                  </a:cubicBezTo>
                  <a:cubicBezTo>
                    <a:pt x="124" y="65"/>
                    <a:pt x="124" y="65"/>
                    <a:pt x="124" y="65"/>
                  </a:cubicBezTo>
                  <a:cubicBezTo>
                    <a:pt x="38" y="64"/>
                    <a:pt x="38" y="64"/>
                    <a:pt x="38" y="64"/>
                  </a:cubicBezTo>
                  <a:cubicBezTo>
                    <a:pt x="38" y="60"/>
                    <a:pt x="38" y="60"/>
                    <a:pt x="38" y="60"/>
                  </a:cubicBezTo>
                  <a:cubicBezTo>
                    <a:pt x="39" y="16"/>
                    <a:pt x="39" y="16"/>
                    <a:pt x="39" y="16"/>
                  </a:cubicBezTo>
                  <a:cubicBezTo>
                    <a:pt x="39" y="10"/>
                    <a:pt x="40" y="7"/>
                    <a:pt x="45" y="6"/>
                  </a:cubicBezTo>
                  <a:cubicBezTo>
                    <a:pt x="45" y="6"/>
                    <a:pt x="50" y="6"/>
                    <a:pt x="50" y="6"/>
                  </a:cubicBezTo>
                  <a:cubicBezTo>
                    <a:pt x="52" y="6"/>
                    <a:pt x="53" y="4"/>
                    <a:pt x="53" y="3"/>
                  </a:cubicBezTo>
                  <a:cubicBezTo>
                    <a:pt x="53" y="1"/>
                    <a:pt x="51" y="0"/>
                    <a:pt x="48" y="0"/>
                  </a:cubicBezTo>
                  <a:cubicBezTo>
                    <a:pt x="31" y="0"/>
                    <a:pt x="31" y="0"/>
                    <a:pt x="31" y="0"/>
                  </a:cubicBezTo>
                  <a:cubicBezTo>
                    <a:pt x="28" y="0"/>
                    <a:pt x="28" y="0"/>
                    <a:pt x="28" y="0"/>
                  </a:cubicBezTo>
                  <a:cubicBezTo>
                    <a:pt x="25" y="0"/>
                    <a:pt x="25" y="0"/>
                    <a:pt x="25" y="0"/>
                  </a:cubicBezTo>
                  <a:cubicBezTo>
                    <a:pt x="5" y="0"/>
                    <a:pt x="5" y="0"/>
                    <a:pt x="5" y="0"/>
                  </a:cubicBezTo>
                  <a:cubicBezTo>
                    <a:pt x="2" y="0"/>
                    <a:pt x="0" y="1"/>
                    <a:pt x="0" y="3"/>
                  </a:cubicBezTo>
                  <a:cubicBezTo>
                    <a:pt x="0" y="4"/>
                    <a:pt x="1" y="6"/>
                    <a:pt x="3" y="6"/>
                  </a:cubicBezTo>
                  <a:cubicBezTo>
                    <a:pt x="10" y="6"/>
                    <a:pt x="10" y="6"/>
                    <a:pt x="10" y="6"/>
                  </a:cubicBezTo>
                  <a:cubicBezTo>
                    <a:pt x="15" y="7"/>
                    <a:pt x="17" y="10"/>
                    <a:pt x="17" y="16"/>
                  </a:cubicBezTo>
                  <a:cubicBezTo>
                    <a:pt x="17" y="16"/>
                    <a:pt x="18" y="60"/>
                    <a:pt x="18" y="60"/>
                  </a:cubicBezTo>
                  <a:cubicBezTo>
                    <a:pt x="18" y="96"/>
                    <a:pt x="18" y="96"/>
                    <a:pt x="18" y="96"/>
                  </a:cubicBezTo>
                  <a:cubicBezTo>
                    <a:pt x="18" y="116"/>
                    <a:pt x="18" y="132"/>
                    <a:pt x="17" y="141"/>
                  </a:cubicBezTo>
                  <a:cubicBezTo>
                    <a:pt x="16" y="147"/>
                    <a:pt x="15" y="150"/>
                    <a:pt x="12" y="150"/>
                  </a:cubicBezTo>
                  <a:cubicBezTo>
                    <a:pt x="12" y="150"/>
                    <a:pt x="6" y="151"/>
                    <a:pt x="6" y="151"/>
                  </a:cubicBezTo>
                  <a:cubicBezTo>
                    <a:pt x="4" y="151"/>
                    <a:pt x="3" y="153"/>
                    <a:pt x="3" y="154"/>
                  </a:cubicBezTo>
                  <a:cubicBezTo>
                    <a:pt x="3" y="157"/>
                    <a:pt x="7" y="157"/>
                    <a:pt x="8" y="157"/>
                  </a:cubicBezTo>
                  <a:cubicBezTo>
                    <a:pt x="25" y="157"/>
                    <a:pt x="25" y="157"/>
                    <a:pt x="25" y="157"/>
                  </a:cubicBezTo>
                  <a:cubicBezTo>
                    <a:pt x="28" y="157"/>
                    <a:pt x="28" y="157"/>
                    <a:pt x="28" y="157"/>
                  </a:cubicBezTo>
                  <a:cubicBezTo>
                    <a:pt x="30" y="157"/>
                    <a:pt x="30" y="157"/>
                    <a:pt x="30" y="157"/>
                  </a:cubicBezTo>
                  <a:cubicBezTo>
                    <a:pt x="53" y="157"/>
                    <a:pt x="53" y="157"/>
                    <a:pt x="53" y="157"/>
                  </a:cubicBezTo>
                  <a:cubicBezTo>
                    <a:pt x="57" y="157"/>
                    <a:pt x="58" y="155"/>
                    <a:pt x="58" y="154"/>
                  </a:cubicBezTo>
                  <a:cubicBezTo>
                    <a:pt x="58" y="153"/>
                    <a:pt x="57" y="151"/>
                    <a:pt x="55" y="151"/>
                  </a:cubicBezTo>
                  <a:cubicBezTo>
                    <a:pt x="46" y="150"/>
                    <a:pt x="46" y="150"/>
                    <a:pt x="46" y="150"/>
                  </a:cubicBezTo>
                  <a:cubicBezTo>
                    <a:pt x="41" y="150"/>
                    <a:pt x="40" y="147"/>
                    <a:pt x="39" y="141"/>
                  </a:cubicBezTo>
                  <a:cubicBezTo>
                    <a:pt x="38" y="132"/>
                    <a:pt x="38" y="116"/>
                    <a:pt x="38" y="96"/>
                  </a:cubicBezTo>
                  <a:cubicBezTo>
                    <a:pt x="38" y="75"/>
                    <a:pt x="38" y="75"/>
                    <a:pt x="38" y="75"/>
                  </a:cubicBezTo>
                  <a:cubicBezTo>
                    <a:pt x="124" y="75"/>
                    <a:pt x="124" y="75"/>
                    <a:pt x="124" y="75"/>
                  </a:cubicBezTo>
                  <a:cubicBezTo>
                    <a:pt x="124" y="96"/>
                    <a:pt x="124" y="96"/>
                    <a:pt x="124" y="96"/>
                  </a:cubicBezTo>
                  <a:cubicBezTo>
                    <a:pt x="124" y="116"/>
                    <a:pt x="124" y="132"/>
                    <a:pt x="123" y="141"/>
                  </a:cubicBezTo>
                  <a:cubicBezTo>
                    <a:pt x="122" y="146"/>
                    <a:pt x="121" y="150"/>
                    <a:pt x="118" y="150"/>
                  </a:cubicBezTo>
                  <a:cubicBezTo>
                    <a:pt x="118" y="150"/>
                    <a:pt x="113" y="151"/>
                    <a:pt x="113" y="151"/>
                  </a:cubicBezTo>
                  <a:cubicBezTo>
                    <a:pt x="110" y="151"/>
                    <a:pt x="109" y="153"/>
                    <a:pt x="109" y="154"/>
                  </a:cubicBezTo>
                  <a:cubicBezTo>
                    <a:pt x="109" y="157"/>
                    <a:pt x="113" y="157"/>
                    <a:pt x="114" y="157"/>
                  </a:cubicBezTo>
                  <a:cubicBezTo>
                    <a:pt x="131" y="157"/>
                    <a:pt x="131" y="157"/>
                    <a:pt x="131" y="157"/>
                  </a:cubicBezTo>
                  <a:cubicBezTo>
                    <a:pt x="134" y="157"/>
                    <a:pt x="134" y="157"/>
                    <a:pt x="134" y="157"/>
                  </a:cubicBezTo>
                  <a:cubicBezTo>
                    <a:pt x="137" y="157"/>
                    <a:pt x="137" y="157"/>
                    <a:pt x="137" y="157"/>
                  </a:cubicBezTo>
                  <a:cubicBezTo>
                    <a:pt x="159" y="157"/>
                    <a:pt x="159" y="157"/>
                    <a:pt x="159" y="157"/>
                  </a:cubicBezTo>
                  <a:cubicBezTo>
                    <a:pt x="164" y="157"/>
                    <a:pt x="164" y="155"/>
                    <a:pt x="164" y="154"/>
                  </a:cubicBezTo>
                  <a:cubicBezTo>
                    <a:pt x="164" y="153"/>
                    <a:pt x="163" y="151"/>
                    <a:pt x="161" y="151"/>
                  </a:cubicBezTo>
                  <a:cubicBezTo>
                    <a:pt x="152" y="150"/>
                    <a:pt x="152" y="150"/>
                    <a:pt x="152" y="150"/>
                  </a:cubicBezTo>
                  <a:cubicBezTo>
                    <a:pt x="147" y="150"/>
                    <a:pt x="146" y="147"/>
                    <a:pt x="145" y="141"/>
                  </a:cubicBezTo>
                  <a:cubicBezTo>
                    <a:pt x="144" y="132"/>
                    <a:pt x="144" y="116"/>
                    <a:pt x="144" y="96"/>
                  </a:cubicBezTo>
                  <a:cubicBezTo>
                    <a:pt x="144" y="60"/>
                    <a:pt x="144" y="60"/>
                    <a:pt x="144" y="60"/>
                  </a:cubicBezTo>
                  <a:cubicBezTo>
                    <a:pt x="145" y="16"/>
                    <a:pt x="145" y="16"/>
                    <a:pt x="145" y="16"/>
                  </a:cubicBezTo>
                  <a:cubicBezTo>
                    <a:pt x="145" y="9"/>
                    <a:pt x="147" y="7"/>
                    <a:pt x="151" y="6"/>
                  </a:cubicBezTo>
                  <a:cubicBezTo>
                    <a:pt x="156" y="6"/>
                    <a:pt x="156" y="6"/>
                    <a:pt x="156" y="6"/>
                  </a:cubicBezTo>
                  <a:cubicBezTo>
                    <a:pt x="158" y="6"/>
                    <a:pt x="159" y="4"/>
                    <a:pt x="159" y="3"/>
                  </a:cubicBezTo>
                  <a:cubicBezTo>
                    <a:pt x="159" y="0"/>
                    <a:pt x="155" y="0"/>
                    <a:pt x="154" y="0"/>
                  </a:cubicBezTo>
                  <a:lnTo>
                    <a:pt x="13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86" name="Freeform 8">
              <a:extLst>
                <a:ext uri="{FF2B5EF4-FFF2-40B4-BE49-F238E27FC236}">
                  <a16:creationId xmlns:a16="http://schemas.microsoft.com/office/drawing/2014/main" id="{79C7F0E7-88D6-4E4A-A312-AE6964CBA488}"/>
                </a:ext>
              </a:extLst>
            </p:cNvPr>
            <p:cNvSpPr>
              <a:spLocks/>
            </p:cNvSpPr>
            <p:nvPr userDrawn="1"/>
          </p:nvSpPr>
          <p:spPr bwMode="auto">
            <a:xfrm>
              <a:off x="3312" y="2464"/>
              <a:ext cx="64" cy="108"/>
            </a:xfrm>
            <a:custGeom>
              <a:avLst/>
              <a:gdLst>
                <a:gd name="T0" fmla="*/ 84 w 94"/>
                <a:gd name="T1" fmla="*/ 1 h 160"/>
                <a:gd name="T2" fmla="*/ 83 w 94"/>
                <a:gd name="T3" fmla="*/ 1 h 160"/>
                <a:gd name="T4" fmla="*/ 75 w 94"/>
                <a:gd name="T5" fmla="*/ 2 h 160"/>
                <a:gd name="T6" fmla="*/ 28 w 94"/>
                <a:gd name="T7" fmla="*/ 2 h 160"/>
                <a:gd name="T8" fmla="*/ 25 w 94"/>
                <a:gd name="T9" fmla="*/ 2 h 160"/>
                <a:gd name="T10" fmla="*/ 5 w 94"/>
                <a:gd name="T11" fmla="*/ 2 h 160"/>
                <a:gd name="T12" fmla="*/ 0 w 94"/>
                <a:gd name="T13" fmla="*/ 5 h 160"/>
                <a:gd name="T14" fmla="*/ 3 w 94"/>
                <a:gd name="T15" fmla="*/ 8 h 160"/>
                <a:gd name="T16" fmla="*/ 10 w 94"/>
                <a:gd name="T17" fmla="*/ 8 h 160"/>
                <a:gd name="T18" fmla="*/ 17 w 94"/>
                <a:gd name="T19" fmla="*/ 18 h 160"/>
                <a:gd name="T20" fmla="*/ 18 w 94"/>
                <a:gd name="T21" fmla="*/ 62 h 160"/>
                <a:gd name="T22" fmla="*/ 18 w 94"/>
                <a:gd name="T23" fmla="*/ 98 h 160"/>
                <a:gd name="T24" fmla="*/ 17 w 94"/>
                <a:gd name="T25" fmla="*/ 143 h 160"/>
                <a:gd name="T26" fmla="*/ 12 w 94"/>
                <a:gd name="T27" fmla="*/ 152 h 160"/>
                <a:gd name="T28" fmla="*/ 6 w 94"/>
                <a:gd name="T29" fmla="*/ 153 h 160"/>
                <a:gd name="T30" fmla="*/ 3 w 94"/>
                <a:gd name="T31" fmla="*/ 156 h 160"/>
                <a:gd name="T32" fmla="*/ 8 w 94"/>
                <a:gd name="T33" fmla="*/ 159 h 160"/>
                <a:gd name="T34" fmla="*/ 24 w 94"/>
                <a:gd name="T35" fmla="*/ 159 h 160"/>
                <a:gd name="T36" fmla="*/ 28 w 94"/>
                <a:gd name="T37" fmla="*/ 159 h 160"/>
                <a:gd name="T38" fmla="*/ 36 w 94"/>
                <a:gd name="T39" fmla="*/ 159 h 160"/>
                <a:gd name="T40" fmla="*/ 78 w 94"/>
                <a:gd name="T41" fmla="*/ 160 h 160"/>
                <a:gd name="T42" fmla="*/ 91 w 94"/>
                <a:gd name="T43" fmla="*/ 153 h 160"/>
                <a:gd name="T44" fmla="*/ 94 w 94"/>
                <a:gd name="T45" fmla="*/ 133 h 160"/>
                <a:gd name="T46" fmla="*/ 91 w 94"/>
                <a:gd name="T47" fmla="*/ 129 h 160"/>
                <a:gd name="T48" fmla="*/ 87 w 94"/>
                <a:gd name="T49" fmla="*/ 133 h 160"/>
                <a:gd name="T50" fmla="*/ 79 w 94"/>
                <a:gd name="T51" fmla="*/ 146 h 160"/>
                <a:gd name="T52" fmla="*/ 60 w 94"/>
                <a:gd name="T53" fmla="*/ 149 h 160"/>
                <a:gd name="T54" fmla="*/ 38 w 94"/>
                <a:gd name="T55" fmla="*/ 133 h 160"/>
                <a:gd name="T56" fmla="*/ 38 w 94"/>
                <a:gd name="T57" fmla="*/ 107 h 160"/>
                <a:gd name="T58" fmla="*/ 38 w 94"/>
                <a:gd name="T59" fmla="*/ 98 h 160"/>
                <a:gd name="T60" fmla="*/ 38 w 94"/>
                <a:gd name="T61" fmla="*/ 80 h 160"/>
                <a:gd name="T62" fmla="*/ 67 w 94"/>
                <a:gd name="T63" fmla="*/ 82 h 160"/>
                <a:gd name="T64" fmla="*/ 76 w 94"/>
                <a:gd name="T65" fmla="*/ 88 h 160"/>
                <a:gd name="T66" fmla="*/ 77 w 94"/>
                <a:gd name="T67" fmla="*/ 94 h 160"/>
                <a:gd name="T68" fmla="*/ 80 w 94"/>
                <a:gd name="T69" fmla="*/ 97 h 160"/>
                <a:gd name="T70" fmla="*/ 83 w 94"/>
                <a:gd name="T71" fmla="*/ 92 h 160"/>
                <a:gd name="T72" fmla="*/ 84 w 94"/>
                <a:gd name="T73" fmla="*/ 79 h 160"/>
                <a:gd name="T74" fmla="*/ 85 w 94"/>
                <a:gd name="T75" fmla="*/ 67 h 160"/>
                <a:gd name="T76" fmla="*/ 83 w 94"/>
                <a:gd name="T77" fmla="*/ 64 h 160"/>
                <a:gd name="T78" fmla="*/ 79 w 94"/>
                <a:gd name="T79" fmla="*/ 67 h 160"/>
                <a:gd name="T80" fmla="*/ 70 w 94"/>
                <a:gd name="T81" fmla="*/ 70 h 160"/>
                <a:gd name="T82" fmla="*/ 38 w 94"/>
                <a:gd name="T83" fmla="*/ 70 h 160"/>
                <a:gd name="T84" fmla="*/ 38 w 94"/>
                <a:gd name="T85" fmla="*/ 13 h 160"/>
                <a:gd name="T86" fmla="*/ 65 w 94"/>
                <a:gd name="T87" fmla="*/ 13 h 160"/>
                <a:gd name="T88" fmla="*/ 79 w 94"/>
                <a:gd name="T89" fmla="*/ 19 h 160"/>
                <a:gd name="T90" fmla="*/ 80 w 94"/>
                <a:gd name="T91" fmla="*/ 26 h 160"/>
                <a:gd name="T92" fmla="*/ 83 w 94"/>
                <a:gd name="T93" fmla="*/ 30 h 160"/>
                <a:gd name="T94" fmla="*/ 86 w 94"/>
                <a:gd name="T95" fmla="*/ 27 h 160"/>
                <a:gd name="T96" fmla="*/ 87 w 94"/>
                <a:gd name="T97" fmla="*/ 16 h 160"/>
                <a:gd name="T98" fmla="*/ 87 w 94"/>
                <a:gd name="T99" fmla="*/ 13 h 160"/>
                <a:gd name="T100" fmla="*/ 88 w 94"/>
                <a:gd name="T101" fmla="*/ 6 h 160"/>
                <a:gd name="T102" fmla="*/ 89 w 94"/>
                <a:gd name="T103" fmla="*/ 3 h 160"/>
                <a:gd name="T104" fmla="*/ 86 w 94"/>
                <a:gd name="T105" fmla="*/ 0 h 160"/>
                <a:gd name="T106" fmla="*/ 84 w 94"/>
                <a:gd name="T107" fmla="*/ 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4" h="160">
                  <a:moveTo>
                    <a:pt x="84" y="1"/>
                  </a:moveTo>
                  <a:cubicBezTo>
                    <a:pt x="83" y="1"/>
                    <a:pt x="83" y="1"/>
                    <a:pt x="83" y="1"/>
                  </a:cubicBezTo>
                  <a:cubicBezTo>
                    <a:pt x="75" y="2"/>
                    <a:pt x="75" y="2"/>
                    <a:pt x="75" y="2"/>
                  </a:cubicBezTo>
                  <a:cubicBezTo>
                    <a:pt x="28" y="2"/>
                    <a:pt x="28" y="2"/>
                    <a:pt x="28" y="2"/>
                  </a:cubicBezTo>
                  <a:cubicBezTo>
                    <a:pt x="25" y="2"/>
                    <a:pt x="25" y="2"/>
                    <a:pt x="25" y="2"/>
                  </a:cubicBezTo>
                  <a:cubicBezTo>
                    <a:pt x="5" y="2"/>
                    <a:pt x="5" y="2"/>
                    <a:pt x="5" y="2"/>
                  </a:cubicBezTo>
                  <a:cubicBezTo>
                    <a:pt x="4" y="2"/>
                    <a:pt x="0" y="2"/>
                    <a:pt x="0" y="5"/>
                  </a:cubicBezTo>
                  <a:cubicBezTo>
                    <a:pt x="0" y="6"/>
                    <a:pt x="1" y="8"/>
                    <a:pt x="3" y="8"/>
                  </a:cubicBezTo>
                  <a:cubicBezTo>
                    <a:pt x="10" y="8"/>
                    <a:pt x="10" y="8"/>
                    <a:pt x="10" y="8"/>
                  </a:cubicBezTo>
                  <a:cubicBezTo>
                    <a:pt x="15" y="9"/>
                    <a:pt x="17" y="12"/>
                    <a:pt x="17" y="18"/>
                  </a:cubicBezTo>
                  <a:cubicBezTo>
                    <a:pt x="18" y="62"/>
                    <a:pt x="18" y="62"/>
                    <a:pt x="18" y="62"/>
                  </a:cubicBezTo>
                  <a:cubicBezTo>
                    <a:pt x="18" y="98"/>
                    <a:pt x="18" y="98"/>
                    <a:pt x="18" y="98"/>
                  </a:cubicBezTo>
                  <a:cubicBezTo>
                    <a:pt x="18" y="118"/>
                    <a:pt x="18" y="134"/>
                    <a:pt x="17" y="143"/>
                  </a:cubicBezTo>
                  <a:cubicBezTo>
                    <a:pt x="16" y="149"/>
                    <a:pt x="15" y="152"/>
                    <a:pt x="12" y="152"/>
                  </a:cubicBezTo>
                  <a:cubicBezTo>
                    <a:pt x="12" y="152"/>
                    <a:pt x="6" y="153"/>
                    <a:pt x="6" y="153"/>
                  </a:cubicBezTo>
                  <a:cubicBezTo>
                    <a:pt x="4" y="153"/>
                    <a:pt x="3" y="155"/>
                    <a:pt x="3" y="156"/>
                  </a:cubicBezTo>
                  <a:cubicBezTo>
                    <a:pt x="3" y="159"/>
                    <a:pt x="7" y="159"/>
                    <a:pt x="8" y="159"/>
                  </a:cubicBezTo>
                  <a:cubicBezTo>
                    <a:pt x="24" y="159"/>
                    <a:pt x="24" y="159"/>
                    <a:pt x="24" y="159"/>
                  </a:cubicBezTo>
                  <a:cubicBezTo>
                    <a:pt x="28" y="159"/>
                    <a:pt x="28" y="159"/>
                    <a:pt x="28" y="159"/>
                  </a:cubicBezTo>
                  <a:cubicBezTo>
                    <a:pt x="36" y="159"/>
                    <a:pt x="36" y="159"/>
                    <a:pt x="36" y="159"/>
                  </a:cubicBezTo>
                  <a:cubicBezTo>
                    <a:pt x="78" y="160"/>
                    <a:pt x="78" y="160"/>
                    <a:pt x="78" y="160"/>
                  </a:cubicBezTo>
                  <a:cubicBezTo>
                    <a:pt x="86" y="160"/>
                    <a:pt x="89" y="160"/>
                    <a:pt x="91" y="153"/>
                  </a:cubicBezTo>
                  <a:cubicBezTo>
                    <a:pt x="92" y="149"/>
                    <a:pt x="94" y="135"/>
                    <a:pt x="94" y="133"/>
                  </a:cubicBezTo>
                  <a:cubicBezTo>
                    <a:pt x="94" y="132"/>
                    <a:pt x="94" y="129"/>
                    <a:pt x="91" y="129"/>
                  </a:cubicBezTo>
                  <a:cubicBezTo>
                    <a:pt x="88" y="129"/>
                    <a:pt x="88" y="131"/>
                    <a:pt x="87" y="133"/>
                  </a:cubicBezTo>
                  <a:cubicBezTo>
                    <a:pt x="86" y="141"/>
                    <a:pt x="84" y="144"/>
                    <a:pt x="79" y="146"/>
                  </a:cubicBezTo>
                  <a:cubicBezTo>
                    <a:pt x="74" y="149"/>
                    <a:pt x="65" y="149"/>
                    <a:pt x="60" y="149"/>
                  </a:cubicBezTo>
                  <a:cubicBezTo>
                    <a:pt x="40" y="149"/>
                    <a:pt x="39" y="146"/>
                    <a:pt x="38" y="133"/>
                  </a:cubicBezTo>
                  <a:cubicBezTo>
                    <a:pt x="38" y="107"/>
                    <a:pt x="38" y="107"/>
                    <a:pt x="38" y="107"/>
                  </a:cubicBezTo>
                  <a:cubicBezTo>
                    <a:pt x="38" y="98"/>
                    <a:pt x="38" y="98"/>
                    <a:pt x="38" y="98"/>
                  </a:cubicBezTo>
                  <a:cubicBezTo>
                    <a:pt x="38" y="80"/>
                    <a:pt x="38" y="80"/>
                    <a:pt x="38" y="80"/>
                  </a:cubicBezTo>
                  <a:cubicBezTo>
                    <a:pt x="38" y="81"/>
                    <a:pt x="67" y="82"/>
                    <a:pt x="67" y="82"/>
                  </a:cubicBezTo>
                  <a:cubicBezTo>
                    <a:pt x="74" y="82"/>
                    <a:pt x="76" y="85"/>
                    <a:pt x="76" y="88"/>
                  </a:cubicBezTo>
                  <a:cubicBezTo>
                    <a:pt x="76" y="88"/>
                    <a:pt x="77" y="94"/>
                    <a:pt x="77" y="94"/>
                  </a:cubicBezTo>
                  <a:cubicBezTo>
                    <a:pt x="77" y="96"/>
                    <a:pt x="78" y="97"/>
                    <a:pt x="80" y="97"/>
                  </a:cubicBezTo>
                  <a:cubicBezTo>
                    <a:pt x="83" y="97"/>
                    <a:pt x="83" y="94"/>
                    <a:pt x="83" y="92"/>
                  </a:cubicBezTo>
                  <a:cubicBezTo>
                    <a:pt x="84" y="79"/>
                    <a:pt x="84" y="79"/>
                    <a:pt x="84" y="79"/>
                  </a:cubicBezTo>
                  <a:cubicBezTo>
                    <a:pt x="85" y="67"/>
                    <a:pt x="85" y="67"/>
                    <a:pt x="85" y="67"/>
                  </a:cubicBezTo>
                  <a:cubicBezTo>
                    <a:pt x="85" y="64"/>
                    <a:pt x="83" y="64"/>
                    <a:pt x="83" y="64"/>
                  </a:cubicBezTo>
                  <a:cubicBezTo>
                    <a:pt x="79" y="67"/>
                    <a:pt x="79" y="67"/>
                    <a:pt x="79" y="67"/>
                  </a:cubicBezTo>
                  <a:cubicBezTo>
                    <a:pt x="77" y="69"/>
                    <a:pt x="75" y="69"/>
                    <a:pt x="70" y="70"/>
                  </a:cubicBezTo>
                  <a:cubicBezTo>
                    <a:pt x="38" y="70"/>
                    <a:pt x="38" y="70"/>
                    <a:pt x="38" y="70"/>
                  </a:cubicBezTo>
                  <a:cubicBezTo>
                    <a:pt x="38" y="13"/>
                    <a:pt x="38" y="13"/>
                    <a:pt x="38" y="13"/>
                  </a:cubicBezTo>
                  <a:cubicBezTo>
                    <a:pt x="40" y="13"/>
                    <a:pt x="62" y="13"/>
                    <a:pt x="65" y="13"/>
                  </a:cubicBezTo>
                  <a:cubicBezTo>
                    <a:pt x="77" y="15"/>
                    <a:pt x="78" y="17"/>
                    <a:pt x="79" y="19"/>
                  </a:cubicBezTo>
                  <a:cubicBezTo>
                    <a:pt x="79" y="19"/>
                    <a:pt x="80" y="26"/>
                    <a:pt x="80" y="26"/>
                  </a:cubicBezTo>
                  <a:cubicBezTo>
                    <a:pt x="80" y="30"/>
                    <a:pt x="82" y="30"/>
                    <a:pt x="83" y="30"/>
                  </a:cubicBezTo>
                  <a:cubicBezTo>
                    <a:pt x="84" y="30"/>
                    <a:pt x="85" y="30"/>
                    <a:pt x="86" y="27"/>
                  </a:cubicBezTo>
                  <a:cubicBezTo>
                    <a:pt x="86" y="27"/>
                    <a:pt x="87" y="16"/>
                    <a:pt x="87" y="16"/>
                  </a:cubicBezTo>
                  <a:cubicBezTo>
                    <a:pt x="87" y="13"/>
                    <a:pt x="87" y="13"/>
                    <a:pt x="87" y="13"/>
                  </a:cubicBezTo>
                  <a:cubicBezTo>
                    <a:pt x="87" y="13"/>
                    <a:pt x="88" y="6"/>
                    <a:pt x="88" y="6"/>
                  </a:cubicBezTo>
                  <a:cubicBezTo>
                    <a:pt x="89" y="3"/>
                    <a:pt x="89" y="3"/>
                    <a:pt x="89" y="3"/>
                  </a:cubicBezTo>
                  <a:cubicBezTo>
                    <a:pt x="89" y="0"/>
                    <a:pt x="87" y="0"/>
                    <a:pt x="86" y="0"/>
                  </a:cubicBezTo>
                  <a:lnTo>
                    <a:pt x="8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87" name="Freeform 9">
              <a:extLst>
                <a:ext uri="{FF2B5EF4-FFF2-40B4-BE49-F238E27FC236}">
                  <a16:creationId xmlns:a16="http://schemas.microsoft.com/office/drawing/2014/main" id="{F73247B3-9572-4E50-A9F9-D9B42DC0DF3B}"/>
                </a:ext>
              </a:extLst>
            </p:cNvPr>
            <p:cNvSpPr>
              <a:spLocks/>
            </p:cNvSpPr>
            <p:nvPr userDrawn="1"/>
          </p:nvSpPr>
          <p:spPr bwMode="auto">
            <a:xfrm>
              <a:off x="3433" y="2465"/>
              <a:ext cx="106" cy="109"/>
            </a:xfrm>
            <a:custGeom>
              <a:avLst/>
              <a:gdLst>
                <a:gd name="T0" fmla="*/ 138 w 156"/>
                <a:gd name="T1" fmla="*/ 0 h 160"/>
                <a:gd name="T2" fmla="*/ 134 w 156"/>
                <a:gd name="T3" fmla="*/ 0 h 160"/>
                <a:gd name="T4" fmla="*/ 132 w 156"/>
                <a:gd name="T5" fmla="*/ 0 h 160"/>
                <a:gd name="T6" fmla="*/ 113 w 156"/>
                <a:gd name="T7" fmla="*/ 0 h 160"/>
                <a:gd name="T8" fmla="*/ 108 w 156"/>
                <a:gd name="T9" fmla="*/ 3 h 160"/>
                <a:gd name="T10" fmla="*/ 111 w 156"/>
                <a:gd name="T11" fmla="*/ 6 h 160"/>
                <a:gd name="T12" fmla="*/ 118 w 156"/>
                <a:gd name="T13" fmla="*/ 6 h 160"/>
                <a:gd name="T14" fmla="*/ 125 w 156"/>
                <a:gd name="T15" fmla="*/ 16 h 160"/>
                <a:gd name="T16" fmla="*/ 126 w 156"/>
                <a:gd name="T17" fmla="*/ 60 h 160"/>
                <a:gd name="T18" fmla="*/ 126 w 156"/>
                <a:gd name="T19" fmla="*/ 86 h 160"/>
                <a:gd name="T20" fmla="*/ 114 w 156"/>
                <a:gd name="T21" fmla="*/ 135 h 160"/>
                <a:gd name="T22" fmla="*/ 83 w 156"/>
                <a:gd name="T23" fmla="*/ 149 h 160"/>
                <a:gd name="T24" fmla="*/ 54 w 156"/>
                <a:gd name="T25" fmla="*/ 138 h 160"/>
                <a:gd name="T26" fmla="*/ 39 w 156"/>
                <a:gd name="T27" fmla="*/ 89 h 160"/>
                <a:gd name="T28" fmla="*/ 39 w 156"/>
                <a:gd name="T29" fmla="*/ 60 h 160"/>
                <a:gd name="T30" fmla="*/ 39 w 156"/>
                <a:gd name="T31" fmla="*/ 16 h 160"/>
                <a:gd name="T32" fmla="*/ 45 w 156"/>
                <a:gd name="T33" fmla="*/ 6 h 160"/>
                <a:gd name="T34" fmla="*/ 50 w 156"/>
                <a:gd name="T35" fmla="*/ 6 h 160"/>
                <a:gd name="T36" fmla="*/ 53 w 156"/>
                <a:gd name="T37" fmla="*/ 3 h 160"/>
                <a:gd name="T38" fmla="*/ 49 w 156"/>
                <a:gd name="T39" fmla="*/ 0 h 160"/>
                <a:gd name="T40" fmla="*/ 34 w 156"/>
                <a:gd name="T41" fmla="*/ 0 h 160"/>
                <a:gd name="T42" fmla="*/ 28 w 156"/>
                <a:gd name="T43" fmla="*/ 0 h 160"/>
                <a:gd name="T44" fmla="*/ 24 w 156"/>
                <a:gd name="T45" fmla="*/ 0 h 160"/>
                <a:gd name="T46" fmla="*/ 5 w 156"/>
                <a:gd name="T47" fmla="*/ 0 h 160"/>
                <a:gd name="T48" fmla="*/ 0 w 156"/>
                <a:gd name="T49" fmla="*/ 3 h 160"/>
                <a:gd name="T50" fmla="*/ 3 w 156"/>
                <a:gd name="T51" fmla="*/ 6 h 160"/>
                <a:gd name="T52" fmla="*/ 10 w 156"/>
                <a:gd name="T53" fmla="*/ 6 h 160"/>
                <a:gd name="T54" fmla="*/ 17 w 156"/>
                <a:gd name="T55" fmla="*/ 16 h 160"/>
                <a:gd name="T56" fmla="*/ 18 w 156"/>
                <a:gd name="T57" fmla="*/ 60 h 160"/>
                <a:gd name="T58" fmla="*/ 18 w 156"/>
                <a:gd name="T59" fmla="*/ 90 h 160"/>
                <a:gd name="T60" fmla="*/ 36 w 156"/>
                <a:gd name="T61" fmla="*/ 145 h 160"/>
                <a:gd name="T62" fmla="*/ 79 w 156"/>
                <a:gd name="T63" fmla="*/ 160 h 160"/>
                <a:gd name="T64" fmla="*/ 122 w 156"/>
                <a:gd name="T65" fmla="*/ 145 h 160"/>
                <a:gd name="T66" fmla="*/ 142 w 156"/>
                <a:gd name="T67" fmla="*/ 82 h 160"/>
                <a:gd name="T68" fmla="*/ 142 w 156"/>
                <a:gd name="T69" fmla="*/ 60 h 160"/>
                <a:gd name="T70" fmla="*/ 142 w 156"/>
                <a:gd name="T71" fmla="*/ 16 h 160"/>
                <a:gd name="T72" fmla="*/ 148 w 156"/>
                <a:gd name="T73" fmla="*/ 6 h 160"/>
                <a:gd name="T74" fmla="*/ 153 w 156"/>
                <a:gd name="T75" fmla="*/ 6 h 160"/>
                <a:gd name="T76" fmla="*/ 156 w 156"/>
                <a:gd name="T77" fmla="*/ 3 h 160"/>
                <a:gd name="T78" fmla="*/ 152 w 156"/>
                <a:gd name="T79" fmla="*/ 0 h 160"/>
                <a:gd name="T80" fmla="*/ 138 w 156"/>
                <a:gd name="T81"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6" h="160">
                  <a:moveTo>
                    <a:pt x="138" y="0"/>
                  </a:moveTo>
                  <a:cubicBezTo>
                    <a:pt x="134" y="0"/>
                    <a:pt x="134" y="0"/>
                    <a:pt x="134" y="0"/>
                  </a:cubicBezTo>
                  <a:cubicBezTo>
                    <a:pt x="132" y="0"/>
                    <a:pt x="132" y="0"/>
                    <a:pt x="132" y="0"/>
                  </a:cubicBezTo>
                  <a:cubicBezTo>
                    <a:pt x="113" y="0"/>
                    <a:pt x="113" y="0"/>
                    <a:pt x="113" y="0"/>
                  </a:cubicBezTo>
                  <a:cubicBezTo>
                    <a:pt x="112" y="0"/>
                    <a:pt x="108" y="0"/>
                    <a:pt x="108" y="3"/>
                  </a:cubicBezTo>
                  <a:cubicBezTo>
                    <a:pt x="108" y="4"/>
                    <a:pt x="109" y="6"/>
                    <a:pt x="111" y="6"/>
                  </a:cubicBezTo>
                  <a:cubicBezTo>
                    <a:pt x="118" y="6"/>
                    <a:pt x="118" y="6"/>
                    <a:pt x="118" y="6"/>
                  </a:cubicBezTo>
                  <a:cubicBezTo>
                    <a:pt x="124" y="7"/>
                    <a:pt x="125" y="10"/>
                    <a:pt x="125" y="16"/>
                  </a:cubicBezTo>
                  <a:cubicBezTo>
                    <a:pt x="125" y="16"/>
                    <a:pt x="126" y="60"/>
                    <a:pt x="126" y="60"/>
                  </a:cubicBezTo>
                  <a:cubicBezTo>
                    <a:pt x="126" y="86"/>
                    <a:pt x="126" y="86"/>
                    <a:pt x="126" y="86"/>
                  </a:cubicBezTo>
                  <a:cubicBezTo>
                    <a:pt x="126" y="110"/>
                    <a:pt x="122" y="125"/>
                    <a:pt x="114" y="135"/>
                  </a:cubicBezTo>
                  <a:cubicBezTo>
                    <a:pt x="107" y="144"/>
                    <a:pt x="95" y="149"/>
                    <a:pt x="83" y="149"/>
                  </a:cubicBezTo>
                  <a:cubicBezTo>
                    <a:pt x="72" y="149"/>
                    <a:pt x="63" y="147"/>
                    <a:pt x="54" y="138"/>
                  </a:cubicBezTo>
                  <a:cubicBezTo>
                    <a:pt x="46" y="131"/>
                    <a:pt x="39" y="120"/>
                    <a:pt x="39" y="89"/>
                  </a:cubicBezTo>
                  <a:cubicBezTo>
                    <a:pt x="39" y="60"/>
                    <a:pt x="39" y="60"/>
                    <a:pt x="39" y="60"/>
                  </a:cubicBezTo>
                  <a:cubicBezTo>
                    <a:pt x="39" y="16"/>
                    <a:pt x="39" y="16"/>
                    <a:pt x="39" y="16"/>
                  </a:cubicBezTo>
                  <a:cubicBezTo>
                    <a:pt x="40" y="9"/>
                    <a:pt x="41" y="7"/>
                    <a:pt x="45" y="6"/>
                  </a:cubicBezTo>
                  <a:cubicBezTo>
                    <a:pt x="45" y="6"/>
                    <a:pt x="50" y="6"/>
                    <a:pt x="50" y="6"/>
                  </a:cubicBezTo>
                  <a:cubicBezTo>
                    <a:pt x="52" y="6"/>
                    <a:pt x="53" y="4"/>
                    <a:pt x="53" y="3"/>
                  </a:cubicBezTo>
                  <a:cubicBezTo>
                    <a:pt x="53" y="0"/>
                    <a:pt x="50" y="0"/>
                    <a:pt x="49" y="0"/>
                  </a:cubicBezTo>
                  <a:cubicBezTo>
                    <a:pt x="34" y="0"/>
                    <a:pt x="34" y="0"/>
                    <a:pt x="34" y="0"/>
                  </a:cubicBezTo>
                  <a:cubicBezTo>
                    <a:pt x="28" y="0"/>
                    <a:pt x="28" y="0"/>
                    <a:pt x="28" y="0"/>
                  </a:cubicBezTo>
                  <a:cubicBezTo>
                    <a:pt x="24" y="0"/>
                    <a:pt x="24" y="0"/>
                    <a:pt x="24" y="0"/>
                  </a:cubicBezTo>
                  <a:cubicBezTo>
                    <a:pt x="5" y="0"/>
                    <a:pt x="5" y="0"/>
                    <a:pt x="5" y="0"/>
                  </a:cubicBezTo>
                  <a:cubicBezTo>
                    <a:pt x="4" y="0"/>
                    <a:pt x="0" y="0"/>
                    <a:pt x="0" y="3"/>
                  </a:cubicBezTo>
                  <a:cubicBezTo>
                    <a:pt x="0" y="4"/>
                    <a:pt x="1" y="6"/>
                    <a:pt x="3" y="6"/>
                  </a:cubicBezTo>
                  <a:cubicBezTo>
                    <a:pt x="10" y="6"/>
                    <a:pt x="10" y="6"/>
                    <a:pt x="10" y="6"/>
                  </a:cubicBezTo>
                  <a:cubicBezTo>
                    <a:pt x="15" y="7"/>
                    <a:pt x="17" y="10"/>
                    <a:pt x="17" y="16"/>
                  </a:cubicBezTo>
                  <a:cubicBezTo>
                    <a:pt x="18" y="60"/>
                    <a:pt x="18" y="60"/>
                    <a:pt x="18" y="60"/>
                  </a:cubicBezTo>
                  <a:cubicBezTo>
                    <a:pt x="18" y="90"/>
                    <a:pt x="18" y="90"/>
                    <a:pt x="18" y="90"/>
                  </a:cubicBezTo>
                  <a:cubicBezTo>
                    <a:pt x="18" y="123"/>
                    <a:pt x="28" y="137"/>
                    <a:pt x="36" y="145"/>
                  </a:cubicBezTo>
                  <a:cubicBezTo>
                    <a:pt x="50" y="158"/>
                    <a:pt x="69" y="160"/>
                    <a:pt x="79" y="160"/>
                  </a:cubicBezTo>
                  <a:cubicBezTo>
                    <a:pt x="90" y="160"/>
                    <a:pt x="107" y="159"/>
                    <a:pt x="122" y="145"/>
                  </a:cubicBezTo>
                  <a:cubicBezTo>
                    <a:pt x="140" y="129"/>
                    <a:pt x="142" y="103"/>
                    <a:pt x="142" y="82"/>
                  </a:cubicBezTo>
                  <a:cubicBezTo>
                    <a:pt x="142" y="60"/>
                    <a:pt x="142" y="60"/>
                    <a:pt x="142" y="60"/>
                  </a:cubicBezTo>
                  <a:cubicBezTo>
                    <a:pt x="142" y="16"/>
                    <a:pt x="142" y="16"/>
                    <a:pt x="142" y="16"/>
                  </a:cubicBezTo>
                  <a:cubicBezTo>
                    <a:pt x="143" y="9"/>
                    <a:pt x="144" y="7"/>
                    <a:pt x="148" y="6"/>
                  </a:cubicBezTo>
                  <a:cubicBezTo>
                    <a:pt x="149" y="6"/>
                    <a:pt x="153" y="6"/>
                    <a:pt x="153" y="6"/>
                  </a:cubicBezTo>
                  <a:cubicBezTo>
                    <a:pt x="155" y="6"/>
                    <a:pt x="156" y="4"/>
                    <a:pt x="156" y="3"/>
                  </a:cubicBezTo>
                  <a:cubicBezTo>
                    <a:pt x="156" y="0"/>
                    <a:pt x="153" y="0"/>
                    <a:pt x="152" y="0"/>
                  </a:cubicBezTo>
                  <a:lnTo>
                    <a:pt x="13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88" name="Freeform 10">
              <a:extLst>
                <a:ext uri="{FF2B5EF4-FFF2-40B4-BE49-F238E27FC236}">
                  <a16:creationId xmlns:a16="http://schemas.microsoft.com/office/drawing/2014/main" id="{3259D609-76D9-45D0-B15F-0FA397DBBFF6}"/>
                </a:ext>
              </a:extLst>
            </p:cNvPr>
            <p:cNvSpPr>
              <a:spLocks/>
            </p:cNvSpPr>
            <p:nvPr userDrawn="1"/>
          </p:nvSpPr>
          <p:spPr bwMode="auto">
            <a:xfrm>
              <a:off x="3553" y="2463"/>
              <a:ext cx="114" cy="110"/>
            </a:xfrm>
            <a:custGeom>
              <a:avLst/>
              <a:gdLst>
                <a:gd name="T0" fmla="*/ 17 w 168"/>
                <a:gd name="T1" fmla="*/ 12 h 162"/>
                <a:gd name="T2" fmla="*/ 17 w 168"/>
                <a:gd name="T3" fmla="*/ 129 h 162"/>
                <a:gd name="T4" fmla="*/ 12 w 168"/>
                <a:gd name="T5" fmla="*/ 153 h 162"/>
                <a:gd name="T6" fmla="*/ 4 w 168"/>
                <a:gd name="T7" fmla="*/ 154 h 162"/>
                <a:gd name="T8" fmla="*/ 0 w 168"/>
                <a:gd name="T9" fmla="*/ 157 h 162"/>
                <a:gd name="T10" fmla="*/ 5 w 168"/>
                <a:gd name="T11" fmla="*/ 160 h 162"/>
                <a:gd name="T12" fmla="*/ 22 w 168"/>
                <a:gd name="T13" fmla="*/ 160 h 162"/>
                <a:gd name="T14" fmla="*/ 25 w 168"/>
                <a:gd name="T15" fmla="*/ 160 h 162"/>
                <a:gd name="T16" fmla="*/ 28 w 168"/>
                <a:gd name="T17" fmla="*/ 160 h 162"/>
                <a:gd name="T18" fmla="*/ 46 w 168"/>
                <a:gd name="T19" fmla="*/ 160 h 162"/>
                <a:gd name="T20" fmla="*/ 52 w 168"/>
                <a:gd name="T21" fmla="*/ 157 h 162"/>
                <a:gd name="T22" fmla="*/ 49 w 168"/>
                <a:gd name="T23" fmla="*/ 154 h 162"/>
                <a:gd name="T24" fmla="*/ 39 w 168"/>
                <a:gd name="T25" fmla="*/ 153 h 162"/>
                <a:gd name="T26" fmla="*/ 32 w 168"/>
                <a:gd name="T27" fmla="*/ 131 h 162"/>
                <a:gd name="T28" fmla="*/ 29 w 168"/>
                <a:gd name="T29" fmla="*/ 37 h 162"/>
                <a:gd name="T30" fmla="*/ 80 w 168"/>
                <a:gd name="T31" fmla="*/ 93 h 162"/>
                <a:gd name="T32" fmla="*/ 133 w 168"/>
                <a:gd name="T33" fmla="*/ 148 h 162"/>
                <a:gd name="T34" fmla="*/ 149 w 168"/>
                <a:gd name="T35" fmla="*/ 162 h 162"/>
                <a:gd name="T36" fmla="*/ 153 w 168"/>
                <a:gd name="T37" fmla="*/ 146 h 162"/>
                <a:gd name="T38" fmla="*/ 153 w 168"/>
                <a:gd name="T39" fmla="*/ 26 h 162"/>
                <a:gd name="T40" fmla="*/ 159 w 168"/>
                <a:gd name="T41" fmla="*/ 9 h 162"/>
                <a:gd name="T42" fmla="*/ 164 w 168"/>
                <a:gd name="T43" fmla="*/ 9 h 162"/>
                <a:gd name="T44" fmla="*/ 168 w 168"/>
                <a:gd name="T45" fmla="*/ 6 h 162"/>
                <a:gd name="T46" fmla="*/ 163 w 168"/>
                <a:gd name="T47" fmla="*/ 3 h 162"/>
                <a:gd name="T48" fmla="*/ 149 w 168"/>
                <a:gd name="T49" fmla="*/ 3 h 162"/>
                <a:gd name="T50" fmla="*/ 145 w 168"/>
                <a:gd name="T51" fmla="*/ 3 h 162"/>
                <a:gd name="T52" fmla="*/ 141 w 168"/>
                <a:gd name="T53" fmla="*/ 3 h 162"/>
                <a:gd name="T54" fmla="*/ 124 w 168"/>
                <a:gd name="T55" fmla="*/ 3 h 162"/>
                <a:gd name="T56" fmla="*/ 118 w 168"/>
                <a:gd name="T57" fmla="*/ 6 h 162"/>
                <a:gd name="T58" fmla="*/ 121 w 168"/>
                <a:gd name="T59" fmla="*/ 9 h 162"/>
                <a:gd name="T60" fmla="*/ 131 w 168"/>
                <a:gd name="T61" fmla="*/ 10 h 162"/>
                <a:gd name="T62" fmla="*/ 138 w 168"/>
                <a:gd name="T63" fmla="*/ 28 h 162"/>
                <a:gd name="T64" fmla="*/ 140 w 168"/>
                <a:gd name="T65" fmla="*/ 127 h 162"/>
                <a:gd name="T66" fmla="*/ 125 w 168"/>
                <a:gd name="T67" fmla="*/ 111 h 162"/>
                <a:gd name="T68" fmla="*/ 94 w 168"/>
                <a:gd name="T69" fmla="*/ 77 h 162"/>
                <a:gd name="T70" fmla="*/ 27 w 168"/>
                <a:gd name="T71" fmla="*/ 5 h 162"/>
                <a:gd name="T72" fmla="*/ 21 w 168"/>
                <a:gd name="T73" fmla="*/ 0 h 162"/>
                <a:gd name="T74" fmla="*/ 17 w 168"/>
                <a:gd name="T75" fmla="*/ 1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8" h="162">
                  <a:moveTo>
                    <a:pt x="17" y="12"/>
                  </a:moveTo>
                  <a:cubicBezTo>
                    <a:pt x="17" y="129"/>
                    <a:pt x="17" y="129"/>
                    <a:pt x="17" y="129"/>
                  </a:cubicBezTo>
                  <a:cubicBezTo>
                    <a:pt x="17" y="147"/>
                    <a:pt x="16" y="152"/>
                    <a:pt x="12" y="153"/>
                  </a:cubicBezTo>
                  <a:cubicBezTo>
                    <a:pt x="11" y="153"/>
                    <a:pt x="4" y="154"/>
                    <a:pt x="4" y="154"/>
                  </a:cubicBezTo>
                  <a:cubicBezTo>
                    <a:pt x="1" y="154"/>
                    <a:pt x="0" y="156"/>
                    <a:pt x="0" y="157"/>
                  </a:cubicBezTo>
                  <a:cubicBezTo>
                    <a:pt x="0" y="160"/>
                    <a:pt x="4" y="160"/>
                    <a:pt x="5" y="160"/>
                  </a:cubicBezTo>
                  <a:cubicBezTo>
                    <a:pt x="22" y="160"/>
                    <a:pt x="22" y="160"/>
                    <a:pt x="22" y="160"/>
                  </a:cubicBezTo>
                  <a:cubicBezTo>
                    <a:pt x="25" y="160"/>
                    <a:pt x="25" y="160"/>
                    <a:pt x="25" y="160"/>
                  </a:cubicBezTo>
                  <a:cubicBezTo>
                    <a:pt x="28" y="160"/>
                    <a:pt x="28" y="160"/>
                    <a:pt x="28" y="160"/>
                  </a:cubicBezTo>
                  <a:cubicBezTo>
                    <a:pt x="46" y="160"/>
                    <a:pt x="46" y="160"/>
                    <a:pt x="46" y="160"/>
                  </a:cubicBezTo>
                  <a:cubicBezTo>
                    <a:pt x="48" y="160"/>
                    <a:pt x="52" y="160"/>
                    <a:pt x="52" y="157"/>
                  </a:cubicBezTo>
                  <a:cubicBezTo>
                    <a:pt x="52" y="156"/>
                    <a:pt x="51" y="154"/>
                    <a:pt x="49" y="154"/>
                  </a:cubicBezTo>
                  <a:cubicBezTo>
                    <a:pt x="39" y="153"/>
                    <a:pt x="39" y="153"/>
                    <a:pt x="39" y="153"/>
                  </a:cubicBezTo>
                  <a:cubicBezTo>
                    <a:pt x="35" y="152"/>
                    <a:pt x="32" y="148"/>
                    <a:pt x="32" y="131"/>
                  </a:cubicBezTo>
                  <a:cubicBezTo>
                    <a:pt x="32" y="131"/>
                    <a:pt x="30" y="45"/>
                    <a:pt x="29" y="37"/>
                  </a:cubicBezTo>
                  <a:cubicBezTo>
                    <a:pt x="34" y="43"/>
                    <a:pt x="80" y="93"/>
                    <a:pt x="80" y="93"/>
                  </a:cubicBezTo>
                  <a:cubicBezTo>
                    <a:pt x="102" y="117"/>
                    <a:pt x="131" y="146"/>
                    <a:pt x="133" y="148"/>
                  </a:cubicBezTo>
                  <a:cubicBezTo>
                    <a:pt x="145" y="160"/>
                    <a:pt x="147" y="162"/>
                    <a:pt x="149" y="162"/>
                  </a:cubicBezTo>
                  <a:cubicBezTo>
                    <a:pt x="152" y="162"/>
                    <a:pt x="153" y="159"/>
                    <a:pt x="153" y="146"/>
                  </a:cubicBezTo>
                  <a:cubicBezTo>
                    <a:pt x="153" y="146"/>
                    <a:pt x="153" y="26"/>
                    <a:pt x="153" y="26"/>
                  </a:cubicBezTo>
                  <a:cubicBezTo>
                    <a:pt x="153" y="13"/>
                    <a:pt x="154" y="10"/>
                    <a:pt x="159" y="9"/>
                  </a:cubicBezTo>
                  <a:cubicBezTo>
                    <a:pt x="159" y="9"/>
                    <a:pt x="164" y="9"/>
                    <a:pt x="164" y="9"/>
                  </a:cubicBezTo>
                  <a:cubicBezTo>
                    <a:pt x="167" y="9"/>
                    <a:pt x="168" y="7"/>
                    <a:pt x="168" y="6"/>
                  </a:cubicBezTo>
                  <a:cubicBezTo>
                    <a:pt x="168" y="3"/>
                    <a:pt x="164" y="3"/>
                    <a:pt x="163" y="3"/>
                  </a:cubicBezTo>
                  <a:cubicBezTo>
                    <a:pt x="149" y="3"/>
                    <a:pt x="149" y="3"/>
                    <a:pt x="149" y="3"/>
                  </a:cubicBezTo>
                  <a:cubicBezTo>
                    <a:pt x="145" y="3"/>
                    <a:pt x="145" y="3"/>
                    <a:pt x="145" y="3"/>
                  </a:cubicBezTo>
                  <a:cubicBezTo>
                    <a:pt x="141" y="3"/>
                    <a:pt x="141" y="3"/>
                    <a:pt x="141" y="3"/>
                  </a:cubicBezTo>
                  <a:cubicBezTo>
                    <a:pt x="124" y="3"/>
                    <a:pt x="124" y="3"/>
                    <a:pt x="124" y="3"/>
                  </a:cubicBezTo>
                  <a:cubicBezTo>
                    <a:pt x="122" y="3"/>
                    <a:pt x="118" y="3"/>
                    <a:pt x="118" y="6"/>
                  </a:cubicBezTo>
                  <a:cubicBezTo>
                    <a:pt x="118" y="8"/>
                    <a:pt x="119" y="9"/>
                    <a:pt x="121" y="9"/>
                  </a:cubicBezTo>
                  <a:cubicBezTo>
                    <a:pt x="131" y="10"/>
                    <a:pt x="131" y="10"/>
                    <a:pt x="131" y="10"/>
                  </a:cubicBezTo>
                  <a:cubicBezTo>
                    <a:pt x="136" y="11"/>
                    <a:pt x="138" y="14"/>
                    <a:pt x="138" y="28"/>
                  </a:cubicBezTo>
                  <a:cubicBezTo>
                    <a:pt x="138" y="28"/>
                    <a:pt x="140" y="108"/>
                    <a:pt x="140" y="127"/>
                  </a:cubicBezTo>
                  <a:cubicBezTo>
                    <a:pt x="136" y="123"/>
                    <a:pt x="125" y="111"/>
                    <a:pt x="125" y="111"/>
                  </a:cubicBezTo>
                  <a:cubicBezTo>
                    <a:pt x="94" y="77"/>
                    <a:pt x="94" y="77"/>
                    <a:pt x="94" y="77"/>
                  </a:cubicBezTo>
                  <a:cubicBezTo>
                    <a:pt x="27" y="5"/>
                    <a:pt x="27" y="5"/>
                    <a:pt x="27" y="5"/>
                  </a:cubicBezTo>
                  <a:cubicBezTo>
                    <a:pt x="24" y="2"/>
                    <a:pt x="22" y="0"/>
                    <a:pt x="21" y="0"/>
                  </a:cubicBezTo>
                  <a:cubicBezTo>
                    <a:pt x="17" y="0"/>
                    <a:pt x="17" y="4"/>
                    <a:pt x="17" y="1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89" name="Freeform 11">
              <a:extLst>
                <a:ext uri="{FF2B5EF4-FFF2-40B4-BE49-F238E27FC236}">
                  <a16:creationId xmlns:a16="http://schemas.microsoft.com/office/drawing/2014/main" id="{5C2E2C7F-FF30-4A56-8534-D9965DD5E05F}"/>
                </a:ext>
              </a:extLst>
            </p:cNvPr>
            <p:cNvSpPr>
              <a:spLocks/>
            </p:cNvSpPr>
            <p:nvPr userDrawn="1"/>
          </p:nvSpPr>
          <p:spPr bwMode="auto">
            <a:xfrm>
              <a:off x="3686" y="2465"/>
              <a:ext cx="38" cy="107"/>
            </a:xfrm>
            <a:custGeom>
              <a:avLst/>
              <a:gdLst>
                <a:gd name="T0" fmla="*/ 29 w 56"/>
                <a:gd name="T1" fmla="*/ 0 h 157"/>
                <a:gd name="T2" fmla="*/ 26 w 56"/>
                <a:gd name="T3" fmla="*/ 0 h 157"/>
                <a:gd name="T4" fmla="*/ 23 w 56"/>
                <a:gd name="T5" fmla="*/ 0 h 157"/>
                <a:gd name="T6" fmla="*/ 5 w 56"/>
                <a:gd name="T7" fmla="*/ 0 h 157"/>
                <a:gd name="T8" fmla="*/ 0 w 56"/>
                <a:gd name="T9" fmla="*/ 3 h 157"/>
                <a:gd name="T10" fmla="*/ 4 w 56"/>
                <a:gd name="T11" fmla="*/ 6 h 157"/>
                <a:gd name="T12" fmla="*/ 10 w 56"/>
                <a:gd name="T13" fmla="*/ 6 h 157"/>
                <a:gd name="T14" fmla="*/ 15 w 56"/>
                <a:gd name="T15" fmla="*/ 16 h 157"/>
                <a:gd name="T16" fmla="*/ 16 w 56"/>
                <a:gd name="T17" fmla="*/ 60 h 157"/>
                <a:gd name="T18" fmla="*/ 16 w 56"/>
                <a:gd name="T19" fmla="*/ 96 h 157"/>
                <a:gd name="T20" fmla="*/ 15 w 56"/>
                <a:gd name="T21" fmla="*/ 141 h 157"/>
                <a:gd name="T22" fmla="*/ 10 w 56"/>
                <a:gd name="T23" fmla="*/ 150 h 157"/>
                <a:gd name="T24" fmla="*/ 4 w 56"/>
                <a:gd name="T25" fmla="*/ 151 h 157"/>
                <a:gd name="T26" fmla="*/ 1 w 56"/>
                <a:gd name="T27" fmla="*/ 154 h 157"/>
                <a:gd name="T28" fmla="*/ 6 w 56"/>
                <a:gd name="T29" fmla="*/ 157 h 157"/>
                <a:gd name="T30" fmla="*/ 22 w 56"/>
                <a:gd name="T31" fmla="*/ 157 h 157"/>
                <a:gd name="T32" fmla="*/ 26 w 56"/>
                <a:gd name="T33" fmla="*/ 157 h 157"/>
                <a:gd name="T34" fmla="*/ 28 w 56"/>
                <a:gd name="T35" fmla="*/ 157 h 157"/>
                <a:gd name="T36" fmla="*/ 51 w 56"/>
                <a:gd name="T37" fmla="*/ 157 h 157"/>
                <a:gd name="T38" fmla="*/ 56 w 56"/>
                <a:gd name="T39" fmla="*/ 154 h 157"/>
                <a:gd name="T40" fmla="*/ 53 w 56"/>
                <a:gd name="T41" fmla="*/ 151 h 157"/>
                <a:gd name="T42" fmla="*/ 44 w 56"/>
                <a:gd name="T43" fmla="*/ 150 h 157"/>
                <a:gd name="T44" fmla="*/ 37 w 56"/>
                <a:gd name="T45" fmla="*/ 141 h 157"/>
                <a:gd name="T46" fmla="*/ 36 w 56"/>
                <a:gd name="T47" fmla="*/ 96 h 157"/>
                <a:gd name="T48" fmla="*/ 36 w 56"/>
                <a:gd name="T49" fmla="*/ 60 h 157"/>
                <a:gd name="T50" fmla="*/ 36 w 56"/>
                <a:gd name="T51" fmla="*/ 16 h 157"/>
                <a:gd name="T52" fmla="*/ 43 w 56"/>
                <a:gd name="T53" fmla="*/ 6 h 157"/>
                <a:gd name="T54" fmla="*/ 47 w 56"/>
                <a:gd name="T55" fmla="*/ 6 h 157"/>
                <a:gd name="T56" fmla="*/ 51 w 56"/>
                <a:gd name="T57" fmla="*/ 3 h 157"/>
                <a:gd name="T58" fmla="*/ 46 w 56"/>
                <a:gd name="T59" fmla="*/ 0 h 157"/>
                <a:gd name="T60" fmla="*/ 29 w 56"/>
                <a:gd name="T61"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6" h="157">
                  <a:moveTo>
                    <a:pt x="29" y="0"/>
                  </a:moveTo>
                  <a:cubicBezTo>
                    <a:pt x="26" y="0"/>
                    <a:pt x="26" y="0"/>
                    <a:pt x="26" y="0"/>
                  </a:cubicBezTo>
                  <a:cubicBezTo>
                    <a:pt x="23" y="0"/>
                    <a:pt x="23" y="0"/>
                    <a:pt x="23" y="0"/>
                  </a:cubicBezTo>
                  <a:cubicBezTo>
                    <a:pt x="5" y="0"/>
                    <a:pt x="5" y="0"/>
                    <a:pt x="5" y="0"/>
                  </a:cubicBezTo>
                  <a:cubicBezTo>
                    <a:pt x="4" y="0"/>
                    <a:pt x="0" y="0"/>
                    <a:pt x="0" y="3"/>
                  </a:cubicBezTo>
                  <a:cubicBezTo>
                    <a:pt x="0" y="4"/>
                    <a:pt x="2" y="6"/>
                    <a:pt x="4" y="6"/>
                  </a:cubicBezTo>
                  <a:cubicBezTo>
                    <a:pt x="10" y="6"/>
                    <a:pt x="10" y="6"/>
                    <a:pt x="10" y="6"/>
                  </a:cubicBezTo>
                  <a:cubicBezTo>
                    <a:pt x="13" y="7"/>
                    <a:pt x="15" y="9"/>
                    <a:pt x="15" y="16"/>
                  </a:cubicBezTo>
                  <a:cubicBezTo>
                    <a:pt x="15" y="16"/>
                    <a:pt x="16" y="60"/>
                    <a:pt x="16" y="60"/>
                  </a:cubicBezTo>
                  <a:cubicBezTo>
                    <a:pt x="16" y="96"/>
                    <a:pt x="16" y="96"/>
                    <a:pt x="16" y="96"/>
                  </a:cubicBezTo>
                  <a:cubicBezTo>
                    <a:pt x="16" y="116"/>
                    <a:pt x="16" y="132"/>
                    <a:pt x="15" y="141"/>
                  </a:cubicBezTo>
                  <a:cubicBezTo>
                    <a:pt x="14" y="147"/>
                    <a:pt x="13" y="150"/>
                    <a:pt x="10" y="150"/>
                  </a:cubicBezTo>
                  <a:cubicBezTo>
                    <a:pt x="10" y="150"/>
                    <a:pt x="4" y="151"/>
                    <a:pt x="4" y="151"/>
                  </a:cubicBezTo>
                  <a:cubicBezTo>
                    <a:pt x="2" y="151"/>
                    <a:pt x="1" y="153"/>
                    <a:pt x="1" y="154"/>
                  </a:cubicBezTo>
                  <a:cubicBezTo>
                    <a:pt x="1" y="157"/>
                    <a:pt x="5" y="157"/>
                    <a:pt x="6" y="157"/>
                  </a:cubicBezTo>
                  <a:cubicBezTo>
                    <a:pt x="22" y="157"/>
                    <a:pt x="22" y="157"/>
                    <a:pt x="22" y="157"/>
                  </a:cubicBezTo>
                  <a:cubicBezTo>
                    <a:pt x="26" y="157"/>
                    <a:pt x="26" y="157"/>
                    <a:pt x="26" y="157"/>
                  </a:cubicBezTo>
                  <a:cubicBezTo>
                    <a:pt x="28" y="157"/>
                    <a:pt x="28" y="157"/>
                    <a:pt x="28" y="157"/>
                  </a:cubicBezTo>
                  <a:cubicBezTo>
                    <a:pt x="51" y="157"/>
                    <a:pt x="51" y="157"/>
                    <a:pt x="51" y="157"/>
                  </a:cubicBezTo>
                  <a:cubicBezTo>
                    <a:pt x="55" y="157"/>
                    <a:pt x="56" y="155"/>
                    <a:pt x="56" y="154"/>
                  </a:cubicBezTo>
                  <a:cubicBezTo>
                    <a:pt x="56" y="153"/>
                    <a:pt x="55" y="151"/>
                    <a:pt x="53" y="151"/>
                  </a:cubicBezTo>
                  <a:cubicBezTo>
                    <a:pt x="44" y="150"/>
                    <a:pt x="44" y="150"/>
                    <a:pt x="44" y="150"/>
                  </a:cubicBezTo>
                  <a:cubicBezTo>
                    <a:pt x="39" y="150"/>
                    <a:pt x="38" y="147"/>
                    <a:pt x="37" y="141"/>
                  </a:cubicBezTo>
                  <a:cubicBezTo>
                    <a:pt x="36" y="132"/>
                    <a:pt x="36" y="116"/>
                    <a:pt x="36" y="96"/>
                  </a:cubicBezTo>
                  <a:cubicBezTo>
                    <a:pt x="36" y="60"/>
                    <a:pt x="36" y="60"/>
                    <a:pt x="36" y="60"/>
                  </a:cubicBezTo>
                  <a:cubicBezTo>
                    <a:pt x="36" y="16"/>
                    <a:pt x="36" y="16"/>
                    <a:pt x="36" y="16"/>
                  </a:cubicBezTo>
                  <a:cubicBezTo>
                    <a:pt x="37" y="10"/>
                    <a:pt x="38" y="7"/>
                    <a:pt x="43" y="6"/>
                  </a:cubicBezTo>
                  <a:cubicBezTo>
                    <a:pt x="43" y="6"/>
                    <a:pt x="47" y="6"/>
                    <a:pt x="47" y="6"/>
                  </a:cubicBezTo>
                  <a:cubicBezTo>
                    <a:pt x="49" y="6"/>
                    <a:pt x="51" y="4"/>
                    <a:pt x="51" y="3"/>
                  </a:cubicBezTo>
                  <a:cubicBezTo>
                    <a:pt x="51" y="0"/>
                    <a:pt x="47" y="0"/>
                    <a:pt x="46" y="0"/>
                  </a:cubicBez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90" name="Freeform 12">
              <a:extLst>
                <a:ext uri="{FF2B5EF4-FFF2-40B4-BE49-F238E27FC236}">
                  <a16:creationId xmlns:a16="http://schemas.microsoft.com/office/drawing/2014/main" id="{F687FBAE-B910-4327-B1A4-6FD6E81AB0D3}"/>
                </a:ext>
              </a:extLst>
            </p:cNvPr>
            <p:cNvSpPr>
              <a:spLocks/>
            </p:cNvSpPr>
            <p:nvPr userDrawn="1"/>
          </p:nvSpPr>
          <p:spPr bwMode="auto">
            <a:xfrm>
              <a:off x="3730" y="2465"/>
              <a:ext cx="112" cy="109"/>
            </a:xfrm>
            <a:custGeom>
              <a:avLst/>
              <a:gdLst>
                <a:gd name="T0" fmla="*/ 148 w 166"/>
                <a:gd name="T1" fmla="*/ 0 h 160"/>
                <a:gd name="T2" fmla="*/ 145 w 166"/>
                <a:gd name="T3" fmla="*/ 0 h 160"/>
                <a:gd name="T4" fmla="*/ 140 w 166"/>
                <a:gd name="T5" fmla="*/ 0 h 160"/>
                <a:gd name="T6" fmla="*/ 125 w 166"/>
                <a:gd name="T7" fmla="*/ 0 h 160"/>
                <a:gd name="T8" fmla="*/ 119 w 166"/>
                <a:gd name="T9" fmla="*/ 3 h 160"/>
                <a:gd name="T10" fmla="*/ 123 w 166"/>
                <a:gd name="T11" fmla="*/ 6 h 160"/>
                <a:gd name="T12" fmla="*/ 130 w 166"/>
                <a:gd name="T13" fmla="*/ 6 h 160"/>
                <a:gd name="T14" fmla="*/ 131 w 166"/>
                <a:gd name="T15" fmla="*/ 10 h 160"/>
                <a:gd name="T16" fmla="*/ 130 w 166"/>
                <a:gd name="T17" fmla="*/ 17 h 160"/>
                <a:gd name="T18" fmla="*/ 88 w 166"/>
                <a:gd name="T19" fmla="*/ 127 h 160"/>
                <a:gd name="T20" fmla="*/ 50 w 166"/>
                <a:gd name="T21" fmla="*/ 26 h 160"/>
                <a:gd name="T22" fmla="*/ 44 w 166"/>
                <a:gd name="T23" fmla="*/ 9 h 160"/>
                <a:gd name="T24" fmla="*/ 46 w 166"/>
                <a:gd name="T25" fmla="*/ 7 h 160"/>
                <a:gd name="T26" fmla="*/ 53 w 166"/>
                <a:gd name="T27" fmla="*/ 6 h 160"/>
                <a:gd name="T28" fmla="*/ 57 w 166"/>
                <a:gd name="T29" fmla="*/ 3 h 160"/>
                <a:gd name="T30" fmla="*/ 50 w 166"/>
                <a:gd name="T31" fmla="*/ 0 h 160"/>
                <a:gd name="T32" fmla="*/ 35 w 166"/>
                <a:gd name="T33" fmla="*/ 0 h 160"/>
                <a:gd name="T34" fmla="*/ 31 w 166"/>
                <a:gd name="T35" fmla="*/ 0 h 160"/>
                <a:gd name="T36" fmla="*/ 26 w 166"/>
                <a:gd name="T37" fmla="*/ 0 h 160"/>
                <a:gd name="T38" fmla="*/ 7 w 166"/>
                <a:gd name="T39" fmla="*/ 0 h 160"/>
                <a:gd name="T40" fmla="*/ 0 w 166"/>
                <a:gd name="T41" fmla="*/ 3 h 160"/>
                <a:gd name="T42" fmla="*/ 3 w 166"/>
                <a:gd name="T43" fmla="*/ 6 h 160"/>
                <a:gd name="T44" fmla="*/ 10 w 166"/>
                <a:gd name="T45" fmla="*/ 6 h 160"/>
                <a:gd name="T46" fmla="*/ 24 w 166"/>
                <a:gd name="T47" fmla="*/ 21 h 160"/>
                <a:gd name="T48" fmla="*/ 75 w 166"/>
                <a:gd name="T49" fmla="*/ 148 h 160"/>
                <a:gd name="T50" fmla="*/ 83 w 166"/>
                <a:gd name="T51" fmla="*/ 160 h 160"/>
                <a:gd name="T52" fmla="*/ 89 w 166"/>
                <a:gd name="T53" fmla="*/ 151 h 160"/>
                <a:gd name="T54" fmla="*/ 93 w 166"/>
                <a:gd name="T55" fmla="*/ 144 h 160"/>
                <a:gd name="T56" fmla="*/ 118 w 166"/>
                <a:gd name="T57" fmla="*/ 84 h 160"/>
                <a:gd name="T58" fmla="*/ 130 w 166"/>
                <a:gd name="T59" fmla="*/ 55 h 160"/>
                <a:gd name="T60" fmla="*/ 142 w 166"/>
                <a:gd name="T61" fmla="*/ 26 h 160"/>
                <a:gd name="T62" fmla="*/ 153 w 166"/>
                <a:gd name="T63" fmla="*/ 8 h 160"/>
                <a:gd name="T64" fmla="*/ 162 w 166"/>
                <a:gd name="T65" fmla="*/ 6 h 160"/>
                <a:gd name="T66" fmla="*/ 166 w 166"/>
                <a:gd name="T67" fmla="*/ 3 h 160"/>
                <a:gd name="T68" fmla="*/ 161 w 166"/>
                <a:gd name="T69" fmla="*/ 0 h 160"/>
                <a:gd name="T70" fmla="*/ 148 w 166"/>
                <a:gd name="T71"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6" h="160">
                  <a:moveTo>
                    <a:pt x="148" y="0"/>
                  </a:moveTo>
                  <a:cubicBezTo>
                    <a:pt x="145" y="0"/>
                    <a:pt x="145" y="0"/>
                    <a:pt x="145" y="0"/>
                  </a:cubicBezTo>
                  <a:cubicBezTo>
                    <a:pt x="140" y="0"/>
                    <a:pt x="140" y="0"/>
                    <a:pt x="140" y="0"/>
                  </a:cubicBezTo>
                  <a:cubicBezTo>
                    <a:pt x="125" y="0"/>
                    <a:pt x="125" y="0"/>
                    <a:pt x="125" y="0"/>
                  </a:cubicBezTo>
                  <a:cubicBezTo>
                    <a:pt x="123" y="0"/>
                    <a:pt x="119" y="0"/>
                    <a:pt x="119" y="3"/>
                  </a:cubicBezTo>
                  <a:cubicBezTo>
                    <a:pt x="119" y="4"/>
                    <a:pt x="119" y="6"/>
                    <a:pt x="123" y="6"/>
                  </a:cubicBezTo>
                  <a:cubicBezTo>
                    <a:pt x="130" y="6"/>
                    <a:pt x="130" y="6"/>
                    <a:pt x="130" y="6"/>
                  </a:cubicBezTo>
                  <a:cubicBezTo>
                    <a:pt x="131" y="7"/>
                    <a:pt x="131" y="9"/>
                    <a:pt x="131" y="10"/>
                  </a:cubicBezTo>
                  <a:cubicBezTo>
                    <a:pt x="130" y="17"/>
                    <a:pt x="130" y="17"/>
                    <a:pt x="130" y="17"/>
                  </a:cubicBezTo>
                  <a:cubicBezTo>
                    <a:pt x="126" y="30"/>
                    <a:pt x="100" y="97"/>
                    <a:pt x="88" y="127"/>
                  </a:cubicBezTo>
                  <a:cubicBezTo>
                    <a:pt x="85" y="120"/>
                    <a:pt x="50" y="26"/>
                    <a:pt x="50" y="26"/>
                  </a:cubicBezTo>
                  <a:cubicBezTo>
                    <a:pt x="47" y="18"/>
                    <a:pt x="44" y="12"/>
                    <a:pt x="44" y="9"/>
                  </a:cubicBezTo>
                  <a:cubicBezTo>
                    <a:pt x="44" y="8"/>
                    <a:pt x="45" y="7"/>
                    <a:pt x="46" y="7"/>
                  </a:cubicBezTo>
                  <a:cubicBezTo>
                    <a:pt x="53" y="6"/>
                    <a:pt x="53" y="6"/>
                    <a:pt x="53" y="6"/>
                  </a:cubicBezTo>
                  <a:cubicBezTo>
                    <a:pt x="56" y="6"/>
                    <a:pt x="57" y="4"/>
                    <a:pt x="57" y="3"/>
                  </a:cubicBezTo>
                  <a:cubicBezTo>
                    <a:pt x="57" y="0"/>
                    <a:pt x="52" y="0"/>
                    <a:pt x="50" y="0"/>
                  </a:cubicBezTo>
                  <a:cubicBezTo>
                    <a:pt x="35" y="0"/>
                    <a:pt x="35" y="0"/>
                    <a:pt x="35" y="0"/>
                  </a:cubicBezTo>
                  <a:cubicBezTo>
                    <a:pt x="31" y="0"/>
                    <a:pt x="31" y="0"/>
                    <a:pt x="31" y="0"/>
                  </a:cubicBezTo>
                  <a:cubicBezTo>
                    <a:pt x="26" y="0"/>
                    <a:pt x="26" y="0"/>
                    <a:pt x="26" y="0"/>
                  </a:cubicBezTo>
                  <a:cubicBezTo>
                    <a:pt x="7" y="0"/>
                    <a:pt x="7" y="0"/>
                    <a:pt x="7" y="0"/>
                  </a:cubicBezTo>
                  <a:cubicBezTo>
                    <a:pt x="4" y="0"/>
                    <a:pt x="0" y="0"/>
                    <a:pt x="0" y="3"/>
                  </a:cubicBezTo>
                  <a:cubicBezTo>
                    <a:pt x="0" y="4"/>
                    <a:pt x="1" y="6"/>
                    <a:pt x="3" y="6"/>
                  </a:cubicBezTo>
                  <a:cubicBezTo>
                    <a:pt x="10" y="6"/>
                    <a:pt x="10" y="6"/>
                    <a:pt x="10" y="6"/>
                  </a:cubicBezTo>
                  <a:cubicBezTo>
                    <a:pt x="17" y="8"/>
                    <a:pt x="20" y="10"/>
                    <a:pt x="24" y="21"/>
                  </a:cubicBezTo>
                  <a:cubicBezTo>
                    <a:pt x="75" y="148"/>
                    <a:pt x="75" y="148"/>
                    <a:pt x="75" y="148"/>
                  </a:cubicBezTo>
                  <a:cubicBezTo>
                    <a:pt x="78" y="157"/>
                    <a:pt x="80" y="160"/>
                    <a:pt x="83" y="160"/>
                  </a:cubicBezTo>
                  <a:cubicBezTo>
                    <a:pt x="86" y="160"/>
                    <a:pt x="86" y="158"/>
                    <a:pt x="89" y="151"/>
                  </a:cubicBezTo>
                  <a:cubicBezTo>
                    <a:pt x="93" y="144"/>
                    <a:pt x="93" y="144"/>
                    <a:pt x="93" y="144"/>
                  </a:cubicBezTo>
                  <a:cubicBezTo>
                    <a:pt x="118" y="84"/>
                    <a:pt x="118" y="84"/>
                    <a:pt x="118" y="84"/>
                  </a:cubicBezTo>
                  <a:cubicBezTo>
                    <a:pt x="130" y="55"/>
                    <a:pt x="130" y="55"/>
                    <a:pt x="130" y="55"/>
                  </a:cubicBezTo>
                  <a:cubicBezTo>
                    <a:pt x="142" y="26"/>
                    <a:pt x="142" y="26"/>
                    <a:pt x="142" y="26"/>
                  </a:cubicBezTo>
                  <a:cubicBezTo>
                    <a:pt x="148" y="13"/>
                    <a:pt x="151" y="9"/>
                    <a:pt x="153" y="8"/>
                  </a:cubicBezTo>
                  <a:cubicBezTo>
                    <a:pt x="156" y="6"/>
                    <a:pt x="160" y="6"/>
                    <a:pt x="162" y="6"/>
                  </a:cubicBezTo>
                  <a:cubicBezTo>
                    <a:pt x="165" y="6"/>
                    <a:pt x="166" y="4"/>
                    <a:pt x="166" y="3"/>
                  </a:cubicBezTo>
                  <a:cubicBezTo>
                    <a:pt x="166" y="1"/>
                    <a:pt x="164" y="0"/>
                    <a:pt x="161" y="0"/>
                  </a:cubicBezTo>
                  <a:lnTo>
                    <a:pt x="14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91" name="Freeform 13">
              <a:extLst>
                <a:ext uri="{FF2B5EF4-FFF2-40B4-BE49-F238E27FC236}">
                  <a16:creationId xmlns:a16="http://schemas.microsoft.com/office/drawing/2014/main" id="{1B1BC6E6-2BD9-4CA8-AD54-CC72783F8C6E}"/>
                </a:ext>
              </a:extLst>
            </p:cNvPr>
            <p:cNvSpPr>
              <a:spLocks/>
            </p:cNvSpPr>
            <p:nvPr userDrawn="1"/>
          </p:nvSpPr>
          <p:spPr bwMode="auto">
            <a:xfrm>
              <a:off x="3848" y="2464"/>
              <a:ext cx="64" cy="108"/>
            </a:xfrm>
            <a:custGeom>
              <a:avLst/>
              <a:gdLst>
                <a:gd name="T0" fmla="*/ 84 w 94"/>
                <a:gd name="T1" fmla="*/ 1 h 160"/>
                <a:gd name="T2" fmla="*/ 83 w 94"/>
                <a:gd name="T3" fmla="*/ 1 h 160"/>
                <a:gd name="T4" fmla="*/ 75 w 94"/>
                <a:gd name="T5" fmla="*/ 2 h 160"/>
                <a:gd name="T6" fmla="*/ 28 w 94"/>
                <a:gd name="T7" fmla="*/ 2 h 160"/>
                <a:gd name="T8" fmla="*/ 26 w 94"/>
                <a:gd name="T9" fmla="*/ 2 h 160"/>
                <a:gd name="T10" fmla="*/ 5 w 94"/>
                <a:gd name="T11" fmla="*/ 2 h 160"/>
                <a:gd name="T12" fmla="*/ 0 w 94"/>
                <a:gd name="T13" fmla="*/ 5 h 160"/>
                <a:gd name="T14" fmla="*/ 4 w 94"/>
                <a:gd name="T15" fmla="*/ 8 h 160"/>
                <a:gd name="T16" fmla="*/ 10 w 94"/>
                <a:gd name="T17" fmla="*/ 8 h 160"/>
                <a:gd name="T18" fmla="*/ 18 w 94"/>
                <a:gd name="T19" fmla="*/ 18 h 160"/>
                <a:gd name="T20" fmla="*/ 18 w 94"/>
                <a:gd name="T21" fmla="*/ 62 h 160"/>
                <a:gd name="T22" fmla="*/ 18 w 94"/>
                <a:gd name="T23" fmla="*/ 98 h 160"/>
                <a:gd name="T24" fmla="*/ 17 w 94"/>
                <a:gd name="T25" fmla="*/ 143 h 160"/>
                <a:gd name="T26" fmla="*/ 12 w 94"/>
                <a:gd name="T27" fmla="*/ 152 h 160"/>
                <a:gd name="T28" fmla="*/ 7 w 94"/>
                <a:gd name="T29" fmla="*/ 153 h 160"/>
                <a:gd name="T30" fmla="*/ 3 w 94"/>
                <a:gd name="T31" fmla="*/ 156 h 160"/>
                <a:gd name="T32" fmla="*/ 8 w 94"/>
                <a:gd name="T33" fmla="*/ 159 h 160"/>
                <a:gd name="T34" fmla="*/ 25 w 94"/>
                <a:gd name="T35" fmla="*/ 159 h 160"/>
                <a:gd name="T36" fmla="*/ 28 w 94"/>
                <a:gd name="T37" fmla="*/ 159 h 160"/>
                <a:gd name="T38" fmla="*/ 36 w 94"/>
                <a:gd name="T39" fmla="*/ 159 h 160"/>
                <a:gd name="T40" fmla="*/ 79 w 94"/>
                <a:gd name="T41" fmla="*/ 160 h 160"/>
                <a:gd name="T42" fmla="*/ 91 w 94"/>
                <a:gd name="T43" fmla="*/ 153 h 160"/>
                <a:gd name="T44" fmla="*/ 94 w 94"/>
                <a:gd name="T45" fmla="*/ 133 h 160"/>
                <a:gd name="T46" fmla="*/ 91 w 94"/>
                <a:gd name="T47" fmla="*/ 129 h 160"/>
                <a:gd name="T48" fmla="*/ 88 w 94"/>
                <a:gd name="T49" fmla="*/ 133 h 160"/>
                <a:gd name="T50" fmla="*/ 80 w 94"/>
                <a:gd name="T51" fmla="*/ 146 h 160"/>
                <a:gd name="T52" fmla="*/ 61 w 94"/>
                <a:gd name="T53" fmla="*/ 149 h 160"/>
                <a:gd name="T54" fmla="*/ 38 w 94"/>
                <a:gd name="T55" fmla="*/ 133 h 160"/>
                <a:gd name="T56" fmla="*/ 38 w 94"/>
                <a:gd name="T57" fmla="*/ 107 h 160"/>
                <a:gd name="T58" fmla="*/ 38 w 94"/>
                <a:gd name="T59" fmla="*/ 98 h 160"/>
                <a:gd name="T60" fmla="*/ 38 w 94"/>
                <a:gd name="T61" fmla="*/ 80 h 160"/>
                <a:gd name="T62" fmla="*/ 67 w 94"/>
                <a:gd name="T63" fmla="*/ 82 h 160"/>
                <a:gd name="T64" fmla="*/ 77 w 94"/>
                <a:gd name="T65" fmla="*/ 88 h 160"/>
                <a:gd name="T66" fmla="*/ 77 w 94"/>
                <a:gd name="T67" fmla="*/ 94 h 160"/>
                <a:gd name="T68" fmla="*/ 80 w 94"/>
                <a:gd name="T69" fmla="*/ 97 h 160"/>
                <a:gd name="T70" fmla="*/ 83 w 94"/>
                <a:gd name="T71" fmla="*/ 92 h 160"/>
                <a:gd name="T72" fmla="*/ 84 w 94"/>
                <a:gd name="T73" fmla="*/ 79 h 160"/>
                <a:gd name="T74" fmla="*/ 86 w 94"/>
                <a:gd name="T75" fmla="*/ 67 h 160"/>
                <a:gd name="T76" fmla="*/ 83 w 94"/>
                <a:gd name="T77" fmla="*/ 64 h 160"/>
                <a:gd name="T78" fmla="*/ 79 w 94"/>
                <a:gd name="T79" fmla="*/ 67 h 160"/>
                <a:gd name="T80" fmla="*/ 70 w 94"/>
                <a:gd name="T81" fmla="*/ 70 h 160"/>
                <a:gd name="T82" fmla="*/ 38 w 94"/>
                <a:gd name="T83" fmla="*/ 70 h 160"/>
                <a:gd name="T84" fmla="*/ 38 w 94"/>
                <a:gd name="T85" fmla="*/ 13 h 160"/>
                <a:gd name="T86" fmla="*/ 66 w 94"/>
                <a:gd name="T87" fmla="*/ 13 h 160"/>
                <a:gd name="T88" fmla="*/ 79 w 94"/>
                <a:gd name="T89" fmla="*/ 19 h 160"/>
                <a:gd name="T90" fmla="*/ 80 w 94"/>
                <a:gd name="T91" fmla="*/ 26 h 160"/>
                <a:gd name="T92" fmla="*/ 83 w 94"/>
                <a:gd name="T93" fmla="*/ 30 h 160"/>
                <a:gd name="T94" fmla="*/ 86 w 94"/>
                <a:gd name="T95" fmla="*/ 27 h 160"/>
                <a:gd name="T96" fmla="*/ 87 w 94"/>
                <a:gd name="T97" fmla="*/ 17 h 160"/>
                <a:gd name="T98" fmla="*/ 87 w 94"/>
                <a:gd name="T99" fmla="*/ 13 h 160"/>
                <a:gd name="T100" fmla="*/ 89 w 94"/>
                <a:gd name="T101" fmla="*/ 3 h 160"/>
                <a:gd name="T102" fmla="*/ 87 w 94"/>
                <a:gd name="T103" fmla="*/ 0 h 160"/>
                <a:gd name="T104" fmla="*/ 84 w 94"/>
                <a:gd name="T105" fmla="*/ 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4" h="160">
                  <a:moveTo>
                    <a:pt x="84" y="1"/>
                  </a:moveTo>
                  <a:cubicBezTo>
                    <a:pt x="83" y="1"/>
                    <a:pt x="83" y="1"/>
                    <a:pt x="83" y="1"/>
                  </a:cubicBezTo>
                  <a:cubicBezTo>
                    <a:pt x="75" y="2"/>
                    <a:pt x="75" y="2"/>
                    <a:pt x="75" y="2"/>
                  </a:cubicBezTo>
                  <a:cubicBezTo>
                    <a:pt x="75" y="2"/>
                    <a:pt x="28" y="2"/>
                    <a:pt x="28" y="2"/>
                  </a:cubicBezTo>
                  <a:cubicBezTo>
                    <a:pt x="26" y="2"/>
                    <a:pt x="26" y="2"/>
                    <a:pt x="26" y="2"/>
                  </a:cubicBezTo>
                  <a:cubicBezTo>
                    <a:pt x="5" y="2"/>
                    <a:pt x="5" y="2"/>
                    <a:pt x="5" y="2"/>
                  </a:cubicBezTo>
                  <a:cubicBezTo>
                    <a:pt x="4" y="2"/>
                    <a:pt x="0" y="2"/>
                    <a:pt x="0" y="5"/>
                  </a:cubicBezTo>
                  <a:cubicBezTo>
                    <a:pt x="0" y="6"/>
                    <a:pt x="2" y="8"/>
                    <a:pt x="4" y="8"/>
                  </a:cubicBezTo>
                  <a:cubicBezTo>
                    <a:pt x="10" y="8"/>
                    <a:pt x="10" y="8"/>
                    <a:pt x="10" y="8"/>
                  </a:cubicBezTo>
                  <a:cubicBezTo>
                    <a:pt x="16" y="9"/>
                    <a:pt x="17" y="12"/>
                    <a:pt x="18" y="18"/>
                  </a:cubicBezTo>
                  <a:cubicBezTo>
                    <a:pt x="18" y="18"/>
                    <a:pt x="18" y="62"/>
                    <a:pt x="18" y="62"/>
                  </a:cubicBezTo>
                  <a:cubicBezTo>
                    <a:pt x="18" y="98"/>
                    <a:pt x="18" y="98"/>
                    <a:pt x="18" y="98"/>
                  </a:cubicBezTo>
                  <a:cubicBezTo>
                    <a:pt x="18" y="118"/>
                    <a:pt x="18" y="134"/>
                    <a:pt x="17" y="143"/>
                  </a:cubicBezTo>
                  <a:cubicBezTo>
                    <a:pt x="16" y="149"/>
                    <a:pt x="15" y="152"/>
                    <a:pt x="12" y="152"/>
                  </a:cubicBezTo>
                  <a:cubicBezTo>
                    <a:pt x="12" y="152"/>
                    <a:pt x="7" y="153"/>
                    <a:pt x="7" y="153"/>
                  </a:cubicBezTo>
                  <a:cubicBezTo>
                    <a:pt x="4" y="153"/>
                    <a:pt x="3" y="155"/>
                    <a:pt x="3" y="156"/>
                  </a:cubicBezTo>
                  <a:cubicBezTo>
                    <a:pt x="3" y="159"/>
                    <a:pt x="7" y="159"/>
                    <a:pt x="8" y="159"/>
                  </a:cubicBezTo>
                  <a:cubicBezTo>
                    <a:pt x="25" y="159"/>
                    <a:pt x="25" y="159"/>
                    <a:pt x="25" y="159"/>
                  </a:cubicBezTo>
                  <a:cubicBezTo>
                    <a:pt x="28" y="159"/>
                    <a:pt x="28" y="159"/>
                    <a:pt x="28" y="159"/>
                  </a:cubicBezTo>
                  <a:cubicBezTo>
                    <a:pt x="36" y="159"/>
                    <a:pt x="36" y="159"/>
                    <a:pt x="36" y="159"/>
                  </a:cubicBezTo>
                  <a:cubicBezTo>
                    <a:pt x="79" y="160"/>
                    <a:pt x="79" y="160"/>
                    <a:pt x="79" y="160"/>
                  </a:cubicBezTo>
                  <a:cubicBezTo>
                    <a:pt x="87" y="160"/>
                    <a:pt x="90" y="160"/>
                    <a:pt x="91" y="153"/>
                  </a:cubicBezTo>
                  <a:cubicBezTo>
                    <a:pt x="92" y="149"/>
                    <a:pt x="94" y="135"/>
                    <a:pt x="94" y="133"/>
                  </a:cubicBezTo>
                  <a:cubicBezTo>
                    <a:pt x="94" y="132"/>
                    <a:pt x="94" y="129"/>
                    <a:pt x="91" y="129"/>
                  </a:cubicBezTo>
                  <a:cubicBezTo>
                    <a:pt x="89" y="129"/>
                    <a:pt x="88" y="131"/>
                    <a:pt x="88" y="133"/>
                  </a:cubicBezTo>
                  <a:cubicBezTo>
                    <a:pt x="86" y="141"/>
                    <a:pt x="84" y="144"/>
                    <a:pt x="80" y="146"/>
                  </a:cubicBezTo>
                  <a:cubicBezTo>
                    <a:pt x="75" y="149"/>
                    <a:pt x="66" y="149"/>
                    <a:pt x="61" y="149"/>
                  </a:cubicBezTo>
                  <a:cubicBezTo>
                    <a:pt x="41" y="149"/>
                    <a:pt x="39" y="146"/>
                    <a:pt x="38" y="133"/>
                  </a:cubicBezTo>
                  <a:cubicBezTo>
                    <a:pt x="38" y="107"/>
                    <a:pt x="38" y="107"/>
                    <a:pt x="38" y="107"/>
                  </a:cubicBezTo>
                  <a:cubicBezTo>
                    <a:pt x="38" y="98"/>
                    <a:pt x="38" y="98"/>
                    <a:pt x="38" y="98"/>
                  </a:cubicBezTo>
                  <a:cubicBezTo>
                    <a:pt x="38" y="80"/>
                    <a:pt x="38" y="80"/>
                    <a:pt x="38" y="80"/>
                  </a:cubicBezTo>
                  <a:cubicBezTo>
                    <a:pt x="38" y="81"/>
                    <a:pt x="67" y="82"/>
                    <a:pt x="67" y="82"/>
                  </a:cubicBezTo>
                  <a:cubicBezTo>
                    <a:pt x="75" y="82"/>
                    <a:pt x="76" y="86"/>
                    <a:pt x="77" y="88"/>
                  </a:cubicBezTo>
                  <a:cubicBezTo>
                    <a:pt x="77" y="94"/>
                    <a:pt x="77" y="94"/>
                    <a:pt x="77" y="94"/>
                  </a:cubicBezTo>
                  <a:cubicBezTo>
                    <a:pt x="77" y="96"/>
                    <a:pt x="79" y="97"/>
                    <a:pt x="80" y="97"/>
                  </a:cubicBezTo>
                  <a:cubicBezTo>
                    <a:pt x="83" y="97"/>
                    <a:pt x="83" y="94"/>
                    <a:pt x="83" y="92"/>
                  </a:cubicBezTo>
                  <a:cubicBezTo>
                    <a:pt x="84" y="79"/>
                    <a:pt x="84" y="79"/>
                    <a:pt x="84" y="79"/>
                  </a:cubicBezTo>
                  <a:cubicBezTo>
                    <a:pt x="84" y="79"/>
                    <a:pt x="86" y="67"/>
                    <a:pt x="86" y="67"/>
                  </a:cubicBezTo>
                  <a:cubicBezTo>
                    <a:pt x="86" y="64"/>
                    <a:pt x="84" y="64"/>
                    <a:pt x="83" y="64"/>
                  </a:cubicBezTo>
                  <a:cubicBezTo>
                    <a:pt x="79" y="67"/>
                    <a:pt x="79" y="67"/>
                    <a:pt x="79" y="67"/>
                  </a:cubicBezTo>
                  <a:cubicBezTo>
                    <a:pt x="78" y="69"/>
                    <a:pt x="75" y="69"/>
                    <a:pt x="70" y="70"/>
                  </a:cubicBezTo>
                  <a:cubicBezTo>
                    <a:pt x="38" y="70"/>
                    <a:pt x="38" y="70"/>
                    <a:pt x="38" y="70"/>
                  </a:cubicBezTo>
                  <a:cubicBezTo>
                    <a:pt x="38" y="13"/>
                    <a:pt x="38" y="13"/>
                    <a:pt x="38" y="13"/>
                  </a:cubicBezTo>
                  <a:cubicBezTo>
                    <a:pt x="38" y="13"/>
                    <a:pt x="66" y="13"/>
                    <a:pt x="66" y="13"/>
                  </a:cubicBezTo>
                  <a:cubicBezTo>
                    <a:pt x="77" y="15"/>
                    <a:pt x="78" y="17"/>
                    <a:pt x="79" y="19"/>
                  </a:cubicBezTo>
                  <a:cubicBezTo>
                    <a:pt x="80" y="26"/>
                    <a:pt x="80" y="26"/>
                    <a:pt x="80" y="26"/>
                  </a:cubicBezTo>
                  <a:cubicBezTo>
                    <a:pt x="80" y="30"/>
                    <a:pt x="82" y="30"/>
                    <a:pt x="83" y="30"/>
                  </a:cubicBezTo>
                  <a:cubicBezTo>
                    <a:pt x="84" y="30"/>
                    <a:pt x="86" y="30"/>
                    <a:pt x="86" y="27"/>
                  </a:cubicBezTo>
                  <a:cubicBezTo>
                    <a:pt x="86" y="27"/>
                    <a:pt x="87" y="17"/>
                    <a:pt x="87" y="17"/>
                  </a:cubicBezTo>
                  <a:cubicBezTo>
                    <a:pt x="87" y="13"/>
                    <a:pt x="87" y="13"/>
                    <a:pt x="87" y="13"/>
                  </a:cubicBezTo>
                  <a:cubicBezTo>
                    <a:pt x="89" y="3"/>
                    <a:pt x="89" y="3"/>
                    <a:pt x="89" y="3"/>
                  </a:cubicBezTo>
                  <a:cubicBezTo>
                    <a:pt x="89" y="0"/>
                    <a:pt x="87" y="0"/>
                    <a:pt x="87" y="0"/>
                  </a:cubicBezTo>
                  <a:lnTo>
                    <a:pt x="8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92" name="Freeform 14">
              <a:extLst>
                <a:ext uri="{FF2B5EF4-FFF2-40B4-BE49-F238E27FC236}">
                  <a16:creationId xmlns:a16="http://schemas.microsoft.com/office/drawing/2014/main" id="{0CDCD004-D1EF-443A-A818-883EEB3F37FA}"/>
                </a:ext>
              </a:extLst>
            </p:cNvPr>
            <p:cNvSpPr>
              <a:spLocks noEditPoints="1"/>
            </p:cNvSpPr>
            <p:nvPr userDrawn="1"/>
          </p:nvSpPr>
          <p:spPr bwMode="auto">
            <a:xfrm>
              <a:off x="3930" y="2465"/>
              <a:ext cx="107" cy="107"/>
            </a:xfrm>
            <a:custGeom>
              <a:avLst/>
              <a:gdLst>
                <a:gd name="T0" fmla="*/ 35 w 157"/>
                <a:gd name="T1" fmla="*/ 0 h 157"/>
                <a:gd name="T2" fmla="*/ 28 w 157"/>
                <a:gd name="T3" fmla="*/ 0 h 157"/>
                <a:gd name="T4" fmla="*/ 25 w 157"/>
                <a:gd name="T5" fmla="*/ 0 h 157"/>
                <a:gd name="T6" fmla="*/ 5 w 157"/>
                <a:gd name="T7" fmla="*/ 0 h 157"/>
                <a:gd name="T8" fmla="*/ 0 w 157"/>
                <a:gd name="T9" fmla="*/ 3 h 157"/>
                <a:gd name="T10" fmla="*/ 3 w 157"/>
                <a:gd name="T11" fmla="*/ 6 h 157"/>
                <a:gd name="T12" fmla="*/ 10 w 157"/>
                <a:gd name="T13" fmla="*/ 6 h 157"/>
                <a:gd name="T14" fmla="*/ 17 w 157"/>
                <a:gd name="T15" fmla="*/ 16 h 157"/>
                <a:gd name="T16" fmla="*/ 18 w 157"/>
                <a:gd name="T17" fmla="*/ 60 h 157"/>
                <a:gd name="T18" fmla="*/ 18 w 157"/>
                <a:gd name="T19" fmla="*/ 96 h 157"/>
                <a:gd name="T20" fmla="*/ 17 w 157"/>
                <a:gd name="T21" fmla="*/ 141 h 157"/>
                <a:gd name="T22" fmla="*/ 12 w 157"/>
                <a:gd name="T23" fmla="*/ 150 h 157"/>
                <a:gd name="T24" fmla="*/ 6 w 157"/>
                <a:gd name="T25" fmla="*/ 151 h 157"/>
                <a:gd name="T26" fmla="*/ 3 w 157"/>
                <a:gd name="T27" fmla="*/ 154 h 157"/>
                <a:gd name="T28" fmla="*/ 8 w 157"/>
                <a:gd name="T29" fmla="*/ 157 h 157"/>
                <a:gd name="T30" fmla="*/ 26 w 157"/>
                <a:gd name="T31" fmla="*/ 157 h 157"/>
                <a:gd name="T32" fmla="*/ 29 w 157"/>
                <a:gd name="T33" fmla="*/ 157 h 157"/>
                <a:gd name="T34" fmla="*/ 52 w 157"/>
                <a:gd name="T35" fmla="*/ 157 h 157"/>
                <a:gd name="T36" fmla="*/ 57 w 157"/>
                <a:gd name="T37" fmla="*/ 154 h 157"/>
                <a:gd name="T38" fmla="*/ 54 w 157"/>
                <a:gd name="T39" fmla="*/ 151 h 157"/>
                <a:gd name="T40" fmla="*/ 45 w 157"/>
                <a:gd name="T41" fmla="*/ 150 h 157"/>
                <a:gd name="T42" fmla="*/ 38 w 157"/>
                <a:gd name="T43" fmla="*/ 141 h 157"/>
                <a:gd name="T44" fmla="*/ 37 w 157"/>
                <a:gd name="T45" fmla="*/ 96 h 157"/>
                <a:gd name="T46" fmla="*/ 37 w 157"/>
                <a:gd name="T47" fmla="*/ 92 h 157"/>
                <a:gd name="T48" fmla="*/ 62 w 157"/>
                <a:gd name="T49" fmla="*/ 92 h 157"/>
                <a:gd name="T50" fmla="*/ 64 w 157"/>
                <a:gd name="T51" fmla="*/ 93 h 157"/>
                <a:gd name="T52" fmla="*/ 71 w 157"/>
                <a:gd name="T53" fmla="*/ 102 h 157"/>
                <a:gd name="T54" fmla="*/ 86 w 157"/>
                <a:gd name="T55" fmla="*/ 123 h 157"/>
                <a:gd name="T56" fmla="*/ 89 w 157"/>
                <a:gd name="T57" fmla="*/ 126 h 157"/>
                <a:gd name="T58" fmla="*/ 114 w 157"/>
                <a:gd name="T59" fmla="*/ 153 h 157"/>
                <a:gd name="T60" fmla="*/ 136 w 157"/>
                <a:gd name="T61" fmla="*/ 157 h 157"/>
                <a:gd name="T62" fmla="*/ 151 w 157"/>
                <a:gd name="T63" fmla="*/ 157 h 157"/>
                <a:gd name="T64" fmla="*/ 157 w 157"/>
                <a:gd name="T65" fmla="*/ 154 h 157"/>
                <a:gd name="T66" fmla="*/ 154 w 157"/>
                <a:gd name="T67" fmla="*/ 151 h 157"/>
                <a:gd name="T68" fmla="*/ 146 w 157"/>
                <a:gd name="T69" fmla="*/ 151 h 157"/>
                <a:gd name="T70" fmla="*/ 122 w 157"/>
                <a:gd name="T71" fmla="*/ 136 h 157"/>
                <a:gd name="T72" fmla="*/ 85 w 157"/>
                <a:gd name="T73" fmla="*/ 90 h 157"/>
                <a:gd name="T74" fmla="*/ 81 w 157"/>
                <a:gd name="T75" fmla="*/ 85 h 157"/>
                <a:gd name="T76" fmla="*/ 105 w 157"/>
                <a:gd name="T77" fmla="*/ 38 h 157"/>
                <a:gd name="T78" fmla="*/ 90 w 157"/>
                <a:gd name="T79" fmla="*/ 9 h 157"/>
                <a:gd name="T80" fmla="*/ 52 w 157"/>
                <a:gd name="T81" fmla="*/ 0 h 157"/>
                <a:gd name="T82" fmla="*/ 35 w 157"/>
                <a:gd name="T83" fmla="*/ 0 h 157"/>
                <a:gd name="T84" fmla="*/ 38 w 157"/>
                <a:gd name="T85" fmla="*/ 79 h 157"/>
                <a:gd name="T86" fmla="*/ 37 w 157"/>
                <a:gd name="T87" fmla="*/ 78 h 157"/>
                <a:gd name="T88" fmla="*/ 37 w 157"/>
                <a:gd name="T89" fmla="*/ 11 h 157"/>
                <a:gd name="T90" fmla="*/ 38 w 157"/>
                <a:gd name="T91" fmla="*/ 10 h 157"/>
                <a:gd name="T92" fmla="*/ 51 w 157"/>
                <a:gd name="T93" fmla="*/ 9 h 157"/>
                <a:gd name="T94" fmla="*/ 85 w 157"/>
                <a:gd name="T95" fmla="*/ 49 h 157"/>
                <a:gd name="T96" fmla="*/ 73 w 157"/>
                <a:gd name="T97" fmla="*/ 79 h 157"/>
                <a:gd name="T98" fmla="*/ 58 w 157"/>
                <a:gd name="T99" fmla="*/ 82 h 157"/>
                <a:gd name="T100" fmla="*/ 38 w 157"/>
                <a:gd name="T101" fmla="*/ 79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7" h="157">
                  <a:moveTo>
                    <a:pt x="35" y="0"/>
                  </a:moveTo>
                  <a:cubicBezTo>
                    <a:pt x="28" y="0"/>
                    <a:pt x="28" y="0"/>
                    <a:pt x="28" y="0"/>
                  </a:cubicBezTo>
                  <a:cubicBezTo>
                    <a:pt x="25" y="0"/>
                    <a:pt x="25" y="0"/>
                    <a:pt x="25" y="0"/>
                  </a:cubicBezTo>
                  <a:cubicBezTo>
                    <a:pt x="5" y="0"/>
                    <a:pt x="5" y="0"/>
                    <a:pt x="5" y="0"/>
                  </a:cubicBezTo>
                  <a:cubicBezTo>
                    <a:pt x="4" y="0"/>
                    <a:pt x="0" y="0"/>
                    <a:pt x="0" y="3"/>
                  </a:cubicBezTo>
                  <a:cubicBezTo>
                    <a:pt x="0" y="4"/>
                    <a:pt x="1" y="6"/>
                    <a:pt x="3" y="6"/>
                  </a:cubicBezTo>
                  <a:cubicBezTo>
                    <a:pt x="10" y="6"/>
                    <a:pt x="10" y="6"/>
                    <a:pt x="10" y="6"/>
                  </a:cubicBezTo>
                  <a:cubicBezTo>
                    <a:pt x="15" y="7"/>
                    <a:pt x="17" y="10"/>
                    <a:pt x="17" y="16"/>
                  </a:cubicBezTo>
                  <a:cubicBezTo>
                    <a:pt x="18" y="60"/>
                    <a:pt x="18" y="60"/>
                    <a:pt x="18" y="60"/>
                  </a:cubicBezTo>
                  <a:cubicBezTo>
                    <a:pt x="18" y="96"/>
                    <a:pt x="18" y="96"/>
                    <a:pt x="18" y="96"/>
                  </a:cubicBezTo>
                  <a:cubicBezTo>
                    <a:pt x="18" y="116"/>
                    <a:pt x="18" y="132"/>
                    <a:pt x="17" y="141"/>
                  </a:cubicBezTo>
                  <a:cubicBezTo>
                    <a:pt x="16" y="146"/>
                    <a:pt x="15" y="150"/>
                    <a:pt x="12" y="150"/>
                  </a:cubicBezTo>
                  <a:cubicBezTo>
                    <a:pt x="12" y="150"/>
                    <a:pt x="6" y="151"/>
                    <a:pt x="6" y="151"/>
                  </a:cubicBezTo>
                  <a:cubicBezTo>
                    <a:pt x="4" y="151"/>
                    <a:pt x="3" y="153"/>
                    <a:pt x="3" y="154"/>
                  </a:cubicBezTo>
                  <a:cubicBezTo>
                    <a:pt x="3" y="157"/>
                    <a:pt x="7" y="157"/>
                    <a:pt x="8" y="157"/>
                  </a:cubicBezTo>
                  <a:cubicBezTo>
                    <a:pt x="26" y="157"/>
                    <a:pt x="26" y="157"/>
                    <a:pt x="26" y="157"/>
                  </a:cubicBezTo>
                  <a:cubicBezTo>
                    <a:pt x="27" y="157"/>
                    <a:pt x="29" y="157"/>
                    <a:pt x="29" y="157"/>
                  </a:cubicBezTo>
                  <a:cubicBezTo>
                    <a:pt x="52" y="157"/>
                    <a:pt x="52" y="157"/>
                    <a:pt x="52" y="157"/>
                  </a:cubicBezTo>
                  <a:cubicBezTo>
                    <a:pt x="56" y="157"/>
                    <a:pt x="57" y="155"/>
                    <a:pt x="57" y="154"/>
                  </a:cubicBezTo>
                  <a:cubicBezTo>
                    <a:pt x="57" y="153"/>
                    <a:pt x="56" y="151"/>
                    <a:pt x="54" y="151"/>
                  </a:cubicBezTo>
                  <a:cubicBezTo>
                    <a:pt x="45" y="150"/>
                    <a:pt x="45" y="150"/>
                    <a:pt x="45" y="150"/>
                  </a:cubicBezTo>
                  <a:cubicBezTo>
                    <a:pt x="40" y="150"/>
                    <a:pt x="39" y="147"/>
                    <a:pt x="38" y="141"/>
                  </a:cubicBezTo>
                  <a:cubicBezTo>
                    <a:pt x="37" y="132"/>
                    <a:pt x="37" y="116"/>
                    <a:pt x="37" y="96"/>
                  </a:cubicBezTo>
                  <a:cubicBezTo>
                    <a:pt x="37" y="92"/>
                    <a:pt x="37" y="92"/>
                    <a:pt x="37" y="92"/>
                  </a:cubicBezTo>
                  <a:cubicBezTo>
                    <a:pt x="37" y="91"/>
                    <a:pt x="62" y="92"/>
                    <a:pt x="62" y="92"/>
                  </a:cubicBezTo>
                  <a:cubicBezTo>
                    <a:pt x="64" y="93"/>
                    <a:pt x="64" y="93"/>
                    <a:pt x="64" y="93"/>
                  </a:cubicBezTo>
                  <a:cubicBezTo>
                    <a:pt x="64" y="93"/>
                    <a:pt x="71" y="102"/>
                    <a:pt x="71" y="102"/>
                  </a:cubicBezTo>
                  <a:cubicBezTo>
                    <a:pt x="86" y="123"/>
                    <a:pt x="86" y="123"/>
                    <a:pt x="86" y="123"/>
                  </a:cubicBezTo>
                  <a:cubicBezTo>
                    <a:pt x="89" y="126"/>
                    <a:pt x="89" y="126"/>
                    <a:pt x="89" y="126"/>
                  </a:cubicBezTo>
                  <a:cubicBezTo>
                    <a:pt x="99" y="140"/>
                    <a:pt x="106" y="149"/>
                    <a:pt x="114" y="153"/>
                  </a:cubicBezTo>
                  <a:cubicBezTo>
                    <a:pt x="120" y="156"/>
                    <a:pt x="125" y="157"/>
                    <a:pt x="136" y="157"/>
                  </a:cubicBezTo>
                  <a:cubicBezTo>
                    <a:pt x="151" y="157"/>
                    <a:pt x="151" y="157"/>
                    <a:pt x="151" y="157"/>
                  </a:cubicBezTo>
                  <a:cubicBezTo>
                    <a:pt x="154" y="157"/>
                    <a:pt x="157" y="157"/>
                    <a:pt x="157" y="154"/>
                  </a:cubicBezTo>
                  <a:cubicBezTo>
                    <a:pt x="157" y="152"/>
                    <a:pt x="156" y="151"/>
                    <a:pt x="154" y="151"/>
                  </a:cubicBezTo>
                  <a:cubicBezTo>
                    <a:pt x="146" y="151"/>
                    <a:pt x="146" y="151"/>
                    <a:pt x="146" y="151"/>
                  </a:cubicBezTo>
                  <a:cubicBezTo>
                    <a:pt x="141" y="150"/>
                    <a:pt x="133" y="147"/>
                    <a:pt x="122" y="136"/>
                  </a:cubicBezTo>
                  <a:cubicBezTo>
                    <a:pt x="112" y="125"/>
                    <a:pt x="99" y="109"/>
                    <a:pt x="85" y="90"/>
                  </a:cubicBezTo>
                  <a:cubicBezTo>
                    <a:pt x="85" y="90"/>
                    <a:pt x="82" y="87"/>
                    <a:pt x="81" y="85"/>
                  </a:cubicBezTo>
                  <a:cubicBezTo>
                    <a:pt x="97" y="70"/>
                    <a:pt x="105" y="55"/>
                    <a:pt x="105" y="38"/>
                  </a:cubicBezTo>
                  <a:cubicBezTo>
                    <a:pt x="105" y="23"/>
                    <a:pt x="96" y="13"/>
                    <a:pt x="90" y="9"/>
                  </a:cubicBezTo>
                  <a:cubicBezTo>
                    <a:pt x="79" y="1"/>
                    <a:pt x="64" y="0"/>
                    <a:pt x="52" y="0"/>
                  </a:cubicBezTo>
                  <a:lnTo>
                    <a:pt x="35" y="0"/>
                  </a:lnTo>
                  <a:close/>
                  <a:moveTo>
                    <a:pt x="38" y="79"/>
                  </a:moveTo>
                  <a:cubicBezTo>
                    <a:pt x="37" y="79"/>
                    <a:pt x="37" y="79"/>
                    <a:pt x="37" y="78"/>
                  </a:cubicBezTo>
                  <a:cubicBezTo>
                    <a:pt x="37" y="11"/>
                    <a:pt x="37" y="11"/>
                    <a:pt x="37" y="11"/>
                  </a:cubicBezTo>
                  <a:cubicBezTo>
                    <a:pt x="37" y="11"/>
                    <a:pt x="37" y="11"/>
                    <a:pt x="38" y="10"/>
                  </a:cubicBezTo>
                  <a:cubicBezTo>
                    <a:pt x="39" y="10"/>
                    <a:pt x="45" y="9"/>
                    <a:pt x="51" y="9"/>
                  </a:cubicBezTo>
                  <a:cubicBezTo>
                    <a:pt x="72" y="9"/>
                    <a:pt x="85" y="24"/>
                    <a:pt x="85" y="49"/>
                  </a:cubicBezTo>
                  <a:cubicBezTo>
                    <a:pt x="85" y="63"/>
                    <a:pt x="80" y="74"/>
                    <a:pt x="73" y="79"/>
                  </a:cubicBezTo>
                  <a:cubicBezTo>
                    <a:pt x="68" y="82"/>
                    <a:pt x="63" y="82"/>
                    <a:pt x="58" y="82"/>
                  </a:cubicBezTo>
                  <a:cubicBezTo>
                    <a:pt x="49" y="82"/>
                    <a:pt x="40" y="81"/>
                    <a:pt x="38" y="7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93" name="Freeform 15">
              <a:extLst>
                <a:ext uri="{FF2B5EF4-FFF2-40B4-BE49-F238E27FC236}">
                  <a16:creationId xmlns:a16="http://schemas.microsoft.com/office/drawing/2014/main" id="{1E965659-AF38-4929-8B73-B87840A6AF6C}"/>
                </a:ext>
              </a:extLst>
            </p:cNvPr>
            <p:cNvSpPr>
              <a:spLocks/>
            </p:cNvSpPr>
            <p:nvPr userDrawn="1"/>
          </p:nvSpPr>
          <p:spPr bwMode="auto">
            <a:xfrm>
              <a:off x="4040" y="2463"/>
              <a:ext cx="55" cy="111"/>
            </a:xfrm>
            <a:custGeom>
              <a:avLst/>
              <a:gdLst>
                <a:gd name="T0" fmla="*/ 5 w 81"/>
                <a:gd name="T1" fmla="*/ 38 h 163"/>
                <a:gd name="T2" fmla="*/ 32 w 81"/>
                <a:gd name="T3" fmla="*/ 84 h 163"/>
                <a:gd name="T4" fmla="*/ 41 w 81"/>
                <a:gd name="T5" fmla="*/ 91 h 163"/>
                <a:gd name="T6" fmla="*/ 64 w 81"/>
                <a:gd name="T7" fmla="*/ 127 h 163"/>
                <a:gd name="T8" fmla="*/ 36 w 81"/>
                <a:gd name="T9" fmla="*/ 152 h 163"/>
                <a:gd name="T10" fmla="*/ 7 w 81"/>
                <a:gd name="T11" fmla="*/ 133 h 163"/>
                <a:gd name="T12" fmla="*/ 7 w 81"/>
                <a:gd name="T13" fmla="*/ 126 h 163"/>
                <a:gd name="T14" fmla="*/ 4 w 81"/>
                <a:gd name="T15" fmla="*/ 122 h 163"/>
                <a:gd name="T16" fmla="*/ 1 w 81"/>
                <a:gd name="T17" fmla="*/ 126 h 163"/>
                <a:gd name="T18" fmla="*/ 1 w 81"/>
                <a:gd name="T19" fmla="*/ 128 h 163"/>
                <a:gd name="T20" fmla="*/ 0 w 81"/>
                <a:gd name="T21" fmla="*/ 148 h 163"/>
                <a:gd name="T22" fmla="*/ 4 w 81"/>
                <a:gd name="T23" fmla="*/ 157 h 163"/>
                <a:gd name="T24" fmla="*/ 32 w 81"/>
                <a:gd name="T25" fmla="*/ 163 h 163"/>
                <a:gd name="T26" fmla="*/ 63 w 81"/>
                <a:gd name="T27" fmla="*/ 154 h 163"/>
                <a:gd name="T28" fmla="*/ 81 w 81"/>
                <a:gd name="T29" fmla="*/ 119 h 163"/>
                <a:gd name="T30" fmla="*/ 51 w 81"/>
                <a:gd name="T31" fmla="*/ 70 h 163"/>
                <a:gd name="T32" fmla="*/ 45 w 81"/>
                <a:gd name="T33" fmla="*/ 65 h 163"/>
                <a:gd name="T34" fmla="*/ 21 w 81"/>
                <a:gd name="T35" fmla="*/ 32 h 163"/>
                <a:gd name="T36" fmla="*/ 45 w 81"/>
                <a:gd name="T37" fmla="*/ 10 h 163"/>
                <a:gd name="T38" fmla="*/ 69 w 81"/>
                <a:gd name="T39" fmla="*/ 20 h 163"/>
                <a:gd name="T40" fmla="*/ 71 w 81"/>
                <a:gd name="T41" fmla="*/ 30 h 163"/>
                <a:gd name="T42" fmla="*/ 74 w 81"/>
                <a:gd name="T43" fmla="*/ 34 h 163"/>
                <a:gd name="T44" fmla="*/ 77 w 81"/>
                <a:gd name="T45" fmla="*/ 27 h 163"/>
                <a:gd name="T46" fmla="*/ 78 w 81"/>
                <a:gd name="T47" fmla="*/ 7 h 163"/>
                <a:gd name="T48" fmla="*/ 78 w 81"/>
                <a:gd name="T49" fmla="*/ 6 h 163"/>
                <a:gd name="T50" fmla="*/ 75 w 81"/>
                <a:gd name="T51" fmla="*/ 3 h 163"/>
                <a:gd name="T52" fmla="*/ 68 w 81"/>
                <a:gd name="T53" fmla="*/ 2 h 163"/>
                <a:gd name="T54" fmla="*/ 48 w 81"/>
                <a:gd name="T55" fmla="*/ 0 h 163"/>
                <a:gd name="T56" fmla="*/ 5 w 81"/>
                <a:gd name="T57" fmla="*/ 3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 h="163">
                  <a:moveTo>
                    <a:pt x="5" y="38"/>
                  </a:moveTo>
                  <a:cubicBezTo>
                    <a:pt x="5" y="52"/>
                    <a:pt x="9" y="65"/>
                    <a:pt x="32" y="84"/>
                  </a:cubicBezTo>
                  <a:cubicBezTo>
                    <a:pt x="41" y="91"/>
                    <a:pt x="41" y="91"/>
                    <a:pt x="41" y="91"/>
                  </a:cubicBezTo>
                  <a:cubicBezTo>
                    <a:pt x="59" y="106"/>
                    <a:pt x="64" y="114"/>
                    <a:pt x="64" y="127"/>
                  </a:cubicBezTo>
                  <a:cubicBezTo>
                    <a:pt x="64" y="140"/>
                    <a:pt x="54" y="152"/>
                    <a:pt x="36" y="152"/>
                  </a:cubicBezTo>
                  <a:cubicBezTo>
                    <a:pt x="29" y="152"/>
                    <a:pt x="11" y="150"/>
                    <a:pt x="7" y="133"/>
                  </a:cubicBezTo>
                  <a:cubicBezTo>
                    <a:pt x="7" y="126"/>
                    <a:pt x="7" y="126"/>
                    <a:pt x="7" y="126"/>
                  </a:cubicBezTo>
                  <a:cubicBezTo>
                    <a:pt x="7" y="124"/>
                    <a:pt x="7" y="122"/>
                    <a:pt x="4" y="122"/>
                  </a:cubicBezTo>
                  <a:cubicBezTo>
                    <a:pt x="1" y="122"/>
                    <a:pt x="1" y="125"/>
                    <a:pt x="1" y="126"/>
                  </a:cubicBezTo>
                  <a:cubicBezTo>
                    <a:pt x="1" y="126"/>
                    <a:pt x="1" y="128"/>
                    <a:pt x="1" y="128"/>
                  </a:cubicBezTo>
                  <a:cubicBezTo>
                    <a:pt x="0" y="148"/>
                    <a:pt x="0" y="148"/>
                    <a:pt x="0" y="148"/>
                  </a:cubicBezTo>
                  <a:cubicBezTo>
                    <a:pt x="0" y="154"/>
                    <a:pt x="0" y="156"/>
                    <a:pt x="4" y="157"/>
                  </a:cubicBezTo>
                  <a:cubicBezTo>
                    <a:pt x="11" y="161"/>
                    <a:pt x="21" y="163"/>
                    <a:pt x="32" y="163"/>
                  </a:cubicBezTo>
                  <a:cubicBezTo>
                    <a:pt x="44" y="163"/>
                    <a:pt x="55" y="160"/>
                    <a:pt x="63" y="154"/>
                  </a:cubicBezTo>
                  <a:cubicBezTo>
                    <a:pt x="77" y="145"/>
                    <a:pt x="81" y="130"/>
                    <a:pt x="81" y="119"/>
                  </a:cubicBezTo>
                  <a:cubicBezTo>
                    <a:pt x="81" y="103"/>
                    <a:pt x="76" y="90"/>
                    <a:pt x="51" y="70"/>
                  </a:cubicBezTo>
                  <a:cubicBezTo>
                    <a:pt x="45" y="65"/>
                    <a:pt x="45" y="65"/>
                    <a:pt x="45" y="65"/>
                  </a:cubicBezTo>
                  <a:cubicBezTo>
                    <a:pt x="26" y="49"/>
                    <a:pt x="21" y="43"/>
                    <a:pt x="21" y="32"/>
                  </a:cubicBezTo>
                  <a:cubicBezTo>
                    <a:pt x="21" y="19"/>
                    <a:pt x="30" y="10"/>
                    <a:pt x="45" y="10"/>
                  </a:cubicBezTo>
                  <a:cubicBezTo>
                    <a:pt x="61" y="10"/>
                    <a:pt x="67" y="17"/>
                    <a:pt x="69" y="20"/>
                  </a:cubicBezTo>
                  <a:cubicBezTo>
                    <a:pt x="70" y="22"/>
                    <a:pt x="71" y="27"/>
                    <a:pt x="71" y="30"/>
                  </a:cubicBezTo>
                  <a:cubicBezTo>
                    <a:pt x="71" y="31"/>
                    <a:pt x="72" y="34"/>
                    <a:pt x="74" y="34"/>
                  </a:cubicBezTo>
                  <a:cubicBezTo>
                    <a:pt x="77" y="34"/>
                    <a:pt x="77" y="30"/>
                    <a:pt x="77" y="27"/>
                  </a:cubicBezTo>
                  <a:cubicBezTo>
                    <a:pt x="78" y="7"/>
                    <a:pt x="78" y="7"/>
                    <a:pt x="78" y="7"/>
                  </a:cubicBezTo>
                  <a:cubicBezTo>
                    <a:pt x="78" y="6"/>
                    <a:pt x="78" y="6"/>
                    <a:pt x="78" y="6"/>
                  </a:cubicBezTo>
                  <a:cubicBezTo>
                    <a:pt x="78" y="3"/>
                    <a:pt x="75" y="3"/>
                    <a:pt x="75" y="3"/>
                  </a:cubicBezTo>
                  <a:cubicBezTo>
                    <a:pt x="68" y="2"/>
                    <a:pt x="68" y="2"/>
                    <a:pt x="68" y="2"/>
                  </a:cubicBezTo>
                  <a:cubicBezTo>
                    <a:pt x="62" y="1"/>
                    <a:pt x="56" y="0"/>
                    <a:pt x="48" y="0"/>
                  </a:cubicBezTo>
                  <a:cubicBezTo>
                    <a:pt x="22" y="0"/>
                    <a:pt x="5" y="15"/>
                    <a:pt x="5" y="3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94" name="Freeform 16">
              <a:extLst>
                <a:ext uri="{FF2B5EF4-FFF2-40B4-BE49-F238E27FC236}">
                  <a16:creationId xmlns:a16="http://schemas.microsoft.com/office/drawing/2014/main" id="{A3D4EF62-702A-477E-B94D-96320B008A1C}"/>
                </a:ext>
              </a:extLst>
            </p:cNvPr>
            <p:cNvSpPr>
              <a:spLocks/>
            </p:cNvSpPr>
            <p:nvPr userDrawn="1"/>
          </p:nvSpPr>
          <p:spPr bwMode="auto">
            <a:xfrm>
              <a:off x="4117" y="2465"/>
              <a:ext cx="37" cy="107"/>
            </a:xfrm>
            <a:custGeom>
              <a:avLst/>
              <a:gdLst>
                <a:gd name="T0" fmla="*/ 29 w 55"/>
                <a:gd name="T1" fmla="*/ 0 h 157"/>
                <a:gd name="T2" fmla="*/ 25 w 55"/>
                <a:gd name="T3" fmla="*/ 0 h 157"/>
                <a:gd name="T4" fmla="*/ 22 w 55"/>
                <a:gd name="T5" fmla="*/ 0 h 157"/>
                <a:gd name="T6" fmla="*/ 5 w 55"/>
                <a:gd name="T7" fmla="*/ 0 h 157"/>
                <a:gd name="T8" fmla="*/ 0 w 55"/>
                <a:gd name="T9" fmla="*/ 3 h 157"/>
                <a:gd name="T10" fmla="*/ 3 w 55"/>
                <a:gd name="T11" fmla="*/ 6 h 157"/>
                <a:gd name="T12" fmla="*/ 9 w 55"/>
                <a:gd name="T13" fmla="*/ 6 h 157"/>
                <a:gd name="T14" fmla="*/ 15 w 55"/>
                <a:gd name="T15" fmla="*/ 16 h 157"/>
                <a:gd name="T16" fmla="*/ 15 w 55"/>
                <a:gd name="T17" fmla="*/ 60 h 157"/>
                <a:gd name="T18" fmla="*/ 15 w 55"/>
                <a:gd name="T19" fmla="*/ 96 h 157"/>
                <a:gd name="T20" fmla="*/ 14 w 55"/>
                <a:gd name="T21" fmla="*/ 141 h 157"/>
                <a:gd name="T22" fmla="*/ 9 w 55"/>
                <a:gd name="T23" fmla="*/ 150 h 157"/>
                <a:gd name="T24" fmla="*/ 4 w 55"/>
                <a:gd name="T25" fmla="*/ 151 h 157"/>
                <a:gd name="T26" fmla="*/ 0 w 55"/>
                <a:gd name="T27" fmla="*/ 154 h 157"/>
                <a:gd name="T28" fmla="*/ 5 w 55"/>
                <a:gd name="T29" fmla="*/ 157 h 157"/>
                <a:gd name="T30" fmla="*/ 22 w 55"/>
                <a:gd name="T31" fmla="*/ 157 h 157"/>
                <a:gd name="T32" fmla="*/ 25 w 55"/>
                <a:gd name="T33" fmla="*/ 157 h 157"/>
                <a:gd name="T34" fmla="*/ 28 w 55"/>
                <a:gd name="T35" fmla="*/ 157 h 157"/>
                <a:gd name="T36" fmla="*/ 50 w 55"/>
                <a:gd name="T37" fmla="*/ 157 h 157"/>
                <a:gd name="T38" fmla="*/ 55 w 55"/>
                <a:gd name="T39" fmla="*/ 154 h 157"/>
                <a:gd name="T40" fmla="*/ 52 w 55"/>
                <a:gd name="T41" fmla="*/ 151 h 157"/>
                <a:gd name="T42" fmla="*/ 43 w 55"/>
                <a:gd name="T43" fmla="*/ 150 h 157"/>
                <a:gd name="T44" fmla="*/ 36 w 55"/>
                <a:gd name="T45" fmla="*/ 141 h 157"/>
                <a:gd name="T46" fmla="*/ 35 w 55"/>
                <a:gd name="T47" fmla="*/ 96 h 157"/>
                <a:gd name="T48" fmla="*/ 35 w 55"/>
                <a:gd name="T49" fmla="*/ 60 h 157"/>
                <a:gd name="T50" fmla="*/ 36 w 55"/>
                <a:gd name="T51" fmla="*/ 16 h 157"/>
                <a:gd name="T52" fmla="*/ 42 w 55"/>
                <a:gd name="T53" fmla="*/ 6 h 157"/>
                <a:gd name="T54" fmla="*/ 47 w 55"/>
                <a:gd name="T55" fmla="*/ 6 h 157"/>
                <a:gd name="T56" fmla="*/ 50 w 55"/>
                <a:gd name="T57" fmla="*/ 3 h 157"/>
                <a:gd name="T58" fmla="*/ 45 w 55"/>
                <a:gd name="T59" fmla="*/ 0 h 157"/>
                <a:gd name="T60" fmla="*/ 29 w 55"/>
                <a:gd name="T61"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 h="157">
                  <a:moveTo>
                    <a:pt x="29" y="0"/>
                  </a:moveTo>
                  <a:cubicBezTo>
                    <a:pt x="25" y="0"/>
                    <a:pt x="25" y="0"/>
                    <a:pt x="25" y="0"/>
                  </a:cubicBezTo>
                  <a:cubicBezTo>
                    <a:pt x="22" y="0"/>
                    <a:pt x="22" y="0"/>
                    <a:pt x="22" y="0"/>
                  </a:cubicBezTo>
                  <a:cubicBezTo>
                    <a:pt x="5" y="0"/>
                    <a:pt x="5" y="0"/>
                    <a:pt x="5" y="0"/>
                  </a:cubicBezTo>
                  <a:cubicBezTo>
                    <a:pt x="1" y="0"/>
                    <a:pt x="0" y="1"/>
                    <a:pt x="0" y="3"/>
                  </a:cubicBezTo>
                  <a:cubicBezTo>
                    <a:pt x="0" y="4"/>
                    <a:pt x="1" y="6"/>
                    <a:pt x="3" y="6"/>
                  </a:cubicBezTo>
                  <a:cubicBezTo>
                    <a:pt x="9" y="6"/>
                    <a:pt x="9" y="6"/>
                    <a:pt x="9" y="6"/>
                  </a:cubicBezTo>
                  <a:cubicBezTo>
                    <a:pt x="12" y="7"/>
                    <a:pt x="14" y="9"/>
                    <a:pt x="15" y="16"/>
                  </a:cubicBezTo>
                  <a:cubicBezTo>
                    <a:pt x="15" y="60"/>
                    <a:pt x="15" y="60"/>
                    <a:pt x="15" y="60"/>
                  </a:cubicBezTo>
                  <a:cubicBezTo>
                    <a:pt x="15" y="96"/>
                    <a:pt x="15" y="96"/>
                    <a:pt x="15" y="96"/>
                  </a:cubicBezTo>
                  <a:cubicBezTo>
                    <a:pt x="15" y="116"/>
                    <a:pt x="15" y="132"/>
                    <a:pt x="14" y="141"/>
                  </a:cubicBezTo>
                  <a:cubicBezTo>
                    <a:pt x="13" y="147"/>
                    <a:pt x="12" y="150"/>
                    <a:pt x="9" y="150"/>
                  </a:cubicBezTo>
                  <a:cubicBezTo>
                    <a:pt x="9" y="150"/>
                    <a:pt x="4" y="151"/>
                    <a:pt x="4" y="151"/>
                  </a:cubicBezTo>
                  <a:cubicBezTo>
                    <a:pt x="1" y="151"/>
                    <a:pt x="0" y="153"/>
                    <a:pt x="0" y="154"/>
                  </a:cubicBezTo>
                  <a:cubicBezTo>
                    <a:pt x="0" y="157"/>
                    <a:pt x="4" y="157"/>
                    <a:pt x="5" y="157"/>
                  </a:cubicBezTo>
                  <a:cubicBezTo>
                    <a:pt x="22" y="157"/>
                    <a:pt x="22" y="157"/>
                    <a:pt x="22" y="157"/>
                  </a:cubicBezTo>
                  <a:cubicBezTo>
                    <a:pt x="25" y="157"/>
                    <a:pt x="25" y="157"/>
                    <a:pt x="25" y="157"/>
                  </a:cubicBezTo>
                  <a:cubicBezTo>
                    <a:pt x="28" y="157"/>
                    <a:pt x="28" y="157"/>
                    <a:pt x="28" y="157"/>
                  </a:cubicBezTo>
                  <a:cubicBezTo>
                    <a:pt x="50" y="157"/>
                    <a:pt x="50" y="157"/>
                    <a:pt x="50" y="157"/>
                  </a:cubicBezTo>
                  <a:cubicBezTo>
                    <a:pt x="55" y="157"/>
                    <a:pt x="55" y="155"/>
                    <a:pt x="55" y="154"/>
                  </a:cubicBezTo>
                  <a:cubicBezTo>
                    <a:pt x="55" y="153"/>
                    <a:pt x="54" y="151"/>
                    <a:pt x="52" y="151"/>
                  </a:cubicBezTo>
                  <a:cubicBezTo>
                    <a:pt x="43" y="150"/>
                    <a:pt x="43" y="150"/>
                    <a:pt x="43" y="150"/>
                  </a:cubicBezTo>
                  <a:cubicBezTo>
                    <a:pt x="38" y="150"/>
                    <a:pt x="37" y="147"/>
                    <a:pt x="36" y="141"/>
                  </a:cubicBezTo>
                  <a:cubicBezTo>
                    <a:pt x="35" y="132"/>
                    <a:pt x="35" y="116"/>
                    <a:pt x="35" y="96"/>
                  </a:cubicBezTo>
                  <a:cubicBezTo>
                    <a:pt x="35" y="60"/>
                    <a:pt x="35" y="60"/>
                    <a:pt x="35" y="60"/>
                  </a:cubicBezTo>
                  <a:cubicBezTo>
                    <a:pt x="36" y="16"/>
                    <a:pt x="36" y="16"/>
                    <a:pt x="36" y="16"/>
                  </a:cubicBezTo>
                  <a:cubicBezTo>
                    <a:pt x="36" y="10"/>
                    <a:pt x="38" y="7"/>
                    <a:pt x="42" y="6"/>
                  </a:cubicBezTo>
                  <a:cubicBezTo>
                    <a:pt x="47" y="6"/>
                    <a:pt x="47" y="6"/>
                    <a:pt x="47" y="6"/>
                  </a:cubicBezTo>
                  <a:cubicBezTo>
                    <a:pt x="49" y="6"/>
                    <a:pt x="50" y="4"/>
                    <a:pt x="50" y="3"/>
                  </a:cubicBezTo>
                  <a:cubicBezTo>
                    <a:pt x="50" y="0"/>
                    <a:pt x="46" y="0"/>
                    <a:pt x="45" y="0"/>
                  </a:cubicBez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95" name="Freeform 17">
              <a:extLst>
                <a:ext uri="{FF2B5EF4-FFF2-40B4-BE49-F238E27FC236}">
                  <a16:creationId xmlns:a16="http://schemas.microsoft.com/office/drawing/2014/main" id="{27C56C97-AC3A-4214-A776-9FF21C875E93}"/>
                </a:ext>
              </a:extLst>
            </p:cNvPr>
            <p:cNvSpPr>
              <a:spLocks/>
            </p:cNvSpPr>
            <p:nvPr userDrawn="1"/>
          </p:nvSpPr>
          <p:spPr bwMode="auto">
            <a:xfrm>
              <a:off x="4164" y="2463"/>
              <a:ext cx="89" cy="109"/>
            </a:xfrm>
            <a:custGeom>
              <a:avLst/>
              <a:gdLst>
                <a:gd name="T0" fmla="*/ 4 w 132"/>
                <a:gd name="T1" fmla="*/ 5 h 160"/>
                <a:gd name="T2" fmla="*/ 0 w 132"/>
                <a:gd name="T3" fmla="*/ 27 h 160"/>
                <a:gd name="T4" fmla="*/ 2 w 132"/>
                <a:gd name="T5" fmla="*/ 30 h 160"/>
                <a:gd name="T6" fmla="*/ 6 w 132"/>
                <a:gd name="T7" fmla="*/ 27 h 160"/>
                <a:gd name="T8" fmla="*/ 9 w 132"/>
                <a:gd name="T9" fmla="*/ 21 h 160"/>
                <a:gd name="T10" fmla="*/ 29 w 132"/>
                <a:gd name="T11" fmla="*/ 15 h 160"/>
                <a:gd name="T12" fmla="*/ 57 w 132"/>
                <a:gd name="T13" fmla="*/ 15 h 160"/>
                <a:gd name="T14" fmla="*/ 57 w 132"/>
                <a:gd name="T15" fmla="*/ 99 h 160"/>
                <a:gd name="T16" fmla="*/ 56 w 132"/>
                <a:gd name="T17" fmla="*/ 144 h 160"/>
                <a:gd name="T18" fmla="*/ 52 w 132"/>
                <a:gd name="T19" fmla="*/ 153 h 160"/>
                <a:gd name="T20" fmla="*/ 46 w 132"/>
                <a:gd name="T21" fmla="*/ 154 h 160"/>
                <a:gd name="T22" fmla="*/ 43 w 132"/>
                <a:gd name="T23" fmla="*/ 157 h 160"/>
                <a:gd name="T24" fmla="*/ 47 w 132"/>
                <a:gd name="T25" fmla="*/ 160 h 160"/>
                <a:gd name="T26" fmla="*/ 64 w 132"/>
                <a:gd name="T27" fmla="*/ 160 h 160"/>
                <a:gd name="T28" fmla="*/ 67 w 132"/>
                <a:gd name="T29" fmla="*/ 160 h 160"/>
                <a:gd name="T30" fmla="*/ 70 w 132"/>
                <a:gd name="T31" fmla="*/ 160 h 160"/>
                <a:gd name="T32" fmla="*/ 93 w 132"/>
                <a:gd name="T33" fmla="*/ 160 h 160"/>
                <a:gd name="T34" fmla="*/ 97 w 132"/>
                <a:gd name="T35" fmla="*/ 157 h 160"/>
                <a:gd name="T36" fmla="*/ 94 w 132"/>
                <a:gd name="T37" fmla="*/ 154 h 160"/>
                <a:gd name="T38" fmla="*/ 85 w 132"/>
                <a:gd name="T39" fmla="*/ 153 h 160"/>
                <a:gd name="T40" fmla="*/ 79 w 132"/>
                <a:gd name="T41" fmla="*/ 144 h 160"/>
                <a:gd name="T42" fmla="*/ 78 w 132"/>
                <a:gd name="T43" fmla="*/ 99 h 160"/>
                <a:gd name="T44" fmla="*/ 78 w 132"/>
                <a:gd name="T45" fmla="*/ 15 h 160"/>
                <a:gd name="T46" fmla="*/ 102 w 132"/>
                <a:gd name="T47" fmla="*/ 15 h 160"/>
                <a:gd name="T48" fmla="*/ 125 w 132"/>
                <a:gd name="T49" fmla="*/ 25 h 160"/>
                <a:gd name="T50" fmla="*/ 126 w 132"/>
                <a:gd name="T51" fmla="*/ 27 h 160"/>
                <a:gd name="T52" fmla="*/ 129 w 132"/>
                <a:gd name="T53" fmla="*/ 32 h 160"/>
                <a:gd name="T54" fmla="*/ 132 w 132"/>
                <a:gd name="T55" fmla="*/ 28 h 160"/>
                <a:gd name="T56" fmla="*/ 132 w 132"/>
                <a:gd name="T57" fmla="*/ 21 h 160"/>
                <a:gd name="T58" fmla="*/ 132 w 132"/>
                <a:gd name="T59" fmla="*/ 5 h 160"/>
                <a:gd name="T60" fmla="*/ 130 w 132"/>
                <a:gd name="T61" fmla="*/ 1 h 160"/>
                <a:gd name="T62" fmla="*/ 127 w 132"/>
                <a:gd name="T63" fmla="*/ 2 h 160"/>
                <a:gd name="T64" fmla="*/ 110 w 132"/>
                <a:gd name="T65" fmla="*/ 3 h 160"/>
                <a:gd name="T66" fmla="*/ 33 w 132"/>
                <a:gd name="T67" fmla="*/ 3 h 160"/>
                <a:gd name="T68" fmla="*/ 17 w 132"/>
                <a:gd name="T69" fmla="*/ 2 h 160"/>
                <a:gd name="T70" fmla="*/ 10 w 132"/>
                <a:gd name="T71" fmla="*/ 1 h 160"/>
                <a:gd name="T72" fmla="*/ 8 w 132"/>
                <a:gd name="T73" fmla="*/ 0 h 160"/>
                <a:gd name="T74" fmla="*/ 4 w 132"/>
                <a:gd name="T75" fmla="*/ 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60">
                  <a:moveTo>
                    <a:pt x="4" y="5"/>
                  </a:moveTo>
                  <a:cubicBezTo>
                    <a:pt x="4" y="5"/>
                    <a:pt x="0" y="24"/>
                    <a:pt x="0" y="27"/>
                  </a:cubicBezTo>
                  <a:cubicBezTo>
                    <a:pt x="0" y="29"/>
                    <a:pt x="1" y="30"/>
                    <a:pt x="2" y="30"/>
                  </a:cubicBezTo>
                  <a:cubicBezTo>
                    <a:pt x="4" y="30"/>
                    <a:pt x="5" y="28"/>
                    <a:pt x="6" y="27"/>
                  </a:cubicBezTo>
                  <a:cubicBezTo>
                    <a:pt x="9" y="21"/>
                    <a:pt x="9" y="21"/>
                    <a:pt x="9" y="21"/>
                  </a:cubicBezTo>
                  <a:cubicBezTo>
                    <a:pt x="12" y="16"/>
                    <a:pt x="16" y="15"/>
                    <a:pt x="29" y="15"/>
                  </a:cubicBezTo>
                  <a:cubicBezTo>
                    <a:pt x="29" y="15"/>
                    <a:pt x="51" y="15"/>
                    <a:pt x="57" y="15"/>
                  </a:cubicBezTo>
                  <a:cubicBezTo>
                    <a:pt x="57" y="99"/>
                    <a:pt x="57" y="99"/>
                    <a:pt x="57" y="99"/>
                  </a:cubicBezTo>
                  <a:cubicBezTo>
                    <a:pt x="57" y="119"/>
                    <a:pt x="57" y="135"/>
                    <a:pt x="56" y="144"/>
                  </a:cubicBezTo>
                  <a:cubicBezTo>
                    <a:pt x="56" y="150"/>
                    <a:pt x="55" y="153"/>
                    <a:pt x="52" y="153"/>
                  </a:cubicBezTo>
                  <a:cubicBezTo>
                    <a:pt x="52" y="153"/>
                    <a:pt x="46" y="154"/>
                    <a:pt x="46" y="154"/>
                  </a:cubicBezTo>
                  <a:cubicBezTo>
                    <a:pt x="44" y="154"/>
                    <a:pt x="43" y="156"/>
                    <a:pt x="43" y="157"/>
                  </a:cubicBezTo>
                  <a:cubicBezTo>
                    <a:pt x="43" y="160"/>
                    <a:pt x="46" y="160"/>
                    <a:pt x="47" y="160"/>
                  </a:cubicBezTo>
                  <a:cubicBezTo>
                    <a:pt x="64" y="160"/>
                    <a:pt x="64" y="160"/>
                    <a:pt x="64" y="160"/>
                  </a:cubicBezTo>
                  <a:cubicBezTo>
                    <a:pt x="67" y="160"/>
                    <a:pt x="67" y="160"/>
                    <a:pt x="67" y="160"/>
                  </a:cubicBezTo>
                  <a:cubicBezTo>
                    <a:pt x="70" y="160"/>
                    <a:pt x="70" y="160"/>
                    <a:pt x="70" y="160"/>
                  </a:cubicBezTo>
                  <a:cubicBezTo>
                    <a:pt x="93" y="160"/>
                    <a:pt x="93" y="160"/>
                    <a:pt x="93" y="160"/>
                  </a:cubicBezTo>
                  <a:cubicBezTo>
                    <a:pt x="97" y="160"/>
                    <a:pt x="97" y="158"/>
                    <a:pt x="97" y="157"/>
                  </a:cubicBezTo>
                  <a:cubicBezTo>
                    <a:pt x="97" y="156"/>
                    <a:pt x="96" y="154"/>
                    <a:pt x="94" y="154"/>
                  </a:cubicBezTo>
                  <a:cubicBezTo>
                    <a:pt x="85" y="153"/>
                    <a:pt x="85" y="153"/>
                    <a:pt x="85" y="153"/>
                  </a:cubicBezTo>
                  <a:cubicBezTo>
                    <a:pt x="80" y="153"/>
                    <a:pt x="79" y="150"/>
                    <a:pt x="79" y="144"/>
                  </a:cubicBezTo>
                  <a:cubicBezTo>
                    <a:pt x="78" y="135"/>
                    <a:pt x="78" y="119"/>
                    <a:pt x="78" y="99"/>
                  </a:cubicBezTo>
                  <a:cubicBezTo>
                    <a:pt x="78" y="15"/>
                    <a:pt x="78" y="15"/>
                    <a:pt x="78" y="15"/>
                  </a:cubicBezTo>
                  <a:cubicBezTo>
                    <a:pt x="80" y="15"/>
                    <a:pt x="102" y="15"/>
                    <a:pt x="102" y="15"/>
                  </a:cubicBezTo>
                  <a:cubicBezTo>
                    <a:pt x="121" y="15"/>
                    <a:pt x="125" y="20"/>
                    <a:pt x="125" y="25"/>
                  </a:cubicBezTo>
                  <a:cubicBezTo>
                    <a:pt x="125" y="25"/>
                    <a:pt x="126" y="27"/>
                    <a:pt x="126" y="27"/>
                  </a:cubicBezTo>
                  <a:cubicBezTo>
                    <a:pt x="126" y="29"/>
                    <a:pt x="126" y="32"/>
                    <a:pt x="129" y="32"/>
                  </a:cubicBezTo>
                  <a:cubicBezTo>
                    <a:pt x="129" y="32"/>
                    <a:pt x="132" y="32"/>
                    <a:pt x="132" y="28"/>
                  </a:cubicBezTo>
                  <a:cubicBezTo>
                    <a:pt x="132" y="21"/>
                    <a:pt x="132" y="21"/>
                    <a:pt x="132" y="21"/>
                  </a:cubicBezTo>
                  <a:cubicBezTo>
                    <a:pt x="132" y="5"/>
                    <a:pt x="132" y="5"/>
                    <a:pt x="132" y="5"/>
                  </a:cubicBezTo>
                  <a:cubicBezTo>
                    <a:pt x="132" y="4"/>
                    <a:pt x="132" y="1"/>
                    <a:pt x="130" y="1"/>
                  </a:cubicBezTo>
                  <a:cubicBezTo>
                    <a:pt x="127" y="2"/>
                    <a:pt x="127" y="2"/>
                    <a:pt x="127" y="2"/>
                  </a:cubicBezTo>
                  <a:cubicBezTo>
                    <a:pt x="124" y="2"/>
                    <a:pt x="119" y="3"/>
                    <a:pt x="110" y="3"/>
                  </a:cubicBezTo>
                  <a:cubicBezTo>
                    <a:pt x="33" y="3"/>
                    <a:pt x="33" y="3"/>
                    <a:pt x="33" y="3"/>
                  </a:cubicBezTo>
                  <a:cubicBezTo>
                    <a:pt x="17" y="2"/>
                    <a:pt x="17" y="2"/>
                    <a:pt x="17" y="2"/>
                  </a:cubicBezTo>
                  <a:cubicBezTo>
                    <a:pt x="17" y="2"/>
                    <a:pt x="10" y="1"/>
                    <a:pt x="10" y="1"/>
                  </a:cubicBezTo>
                  <a:cubicBezTo>
                    <a:pt x="8" y="0"/>
                    <a:pt x="8" y="0"/>
                    <a:pt x="8" y="0"/>
                  </a:cubicBezTo>
                  <a:cubicBezTo>
                    <a:pt x="6" y="0"/>
                    <a:pt x="5" y="2"/>
                    <a:pt x="4" y="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96" name="Freeform 18">
              <a:extLst>
                <a:ext uri="{FF2B5EF4-FFF2-40B4-BE49-F238E27FC236}">
                  <a16:creationId xmlns:a16="http://schemas.microsoft.com/office/drawing/2014/main" id="{E9D54D47-364F-4F9A-BAE3-C930CC7651DE}"/>
                </a:ext>
              </a:extLst>
            </p:cNvPr>
            <p:cNvSpPr>
              <a:spLocks/>
            </p:cNvSpPr>
            <p:nvPr userDrawn="1"/>
          </p:nvSpPr>
          <p:spPr bwMode="auto">
            <a:xfrm>
              <a:off x="4258" y="2465"/>
              <a:ext cx="102" cy="107"/>
            </a:xfrm>
            <a:custGeom>
              <a:avLst/>
              <a:gdLst>
                <a:gd name="T0" fmla="*/ 132 w 151"/>
                <a:gd name="T1" fmla="*/ 0 h 157"/>
                <a:gd name="T2" fmla="*/ 127 w 151"/>
                <a:gd name="T3" fmla="*/ 0 h 157"/>
                <a:gd name="T4" fmla="*/ 123 w 151"/>
                <a:gd name="T5" fmla="*/ 0 h 157"/>
                <a:gd name="T6" fmla="*/ 113 w 151"/>
                <a:gd name="T7" fmla="*/ 0 h 157"/>
                <a:gd name="T8" fmla="*/ 108 w 151"/>
                <a:gd name="T9" fmla="*/ 2 h 157"/>
                <a:gd name="T10" fmla="*/ 112 w 151"/>
                <a:gd name="T11" fmla="*/ 6 h 157"/>
                <a:gd name="T12" fmla="*/ 115 w 151"/>
                <a:gd name="T13" fmla="*/ 10 h 157"/>
                <a:gd name="T14" fmla="*/ 111 w 151"/>
                <a:gd name="T15" fmla="*/ 20 h 157"/>
                <a:gd name="T16" fmla="*/ 79 w 151"/>
                <a:gd name="T17" fmla="*/ 77 h 157"/>
                <a:gd name="T18" fmla="*/ 43 w 151"/>
                <a:gd name="T19" fmla="*/ 15 h 157"/>
                <a:gd name="T20" fmla="*/ 40 w 151"/>
                <a:gd name="T21" fmla="*/ 8 h 157"/>
                <a:gd name="T22" fmla="*/ 42 w 151"/>
                <a:gd name="T23" fmla="*/ 6 h 157"/>
                <a:gd name="T24" fmla="*/ 43 w 151"/>
                <a:gd name="T25" fmla="*/ 5 h 157"/>
                <a:gd name="T26" fmla="*/ 46 w 151"/>
                <a:gd name="T27" fmla="*/ 3 h 157"/>
                <a:gd name="T28" fmla="*/ 42 w 151"/>
                <a:gd name="T29" fmla="*/ 0 h 157"/>
                <a:gd name="T30" fmla="*/ 27 w 151"/>
                <a:gd name="T31" fmla="*/ 0 h 157"/>
                <a:gd name="T32" fmla="*/ 24 w 151"/>
                <a:gd name="T33" fmla="*/ 0 h 157"/>
                <a:gd name="T34" fmla="*/ 20 w 151"/>
                <a:gd name="T35" fmla="*/ 0 h 157"/>
                <a:gd name="T36" fmla="*/ 4 w 151"/>
                <a:gd name="T37" fmla="*/ 0 h 157"/>
                <a:gd name="T38" fmla="*/ 0 w 151"/>
                <a:gd name="T39" fmla="*/ 3 h 157"/>
                <a:gd name="T40" fmla="*/ 4 w 151"/>
                <a:gd name="T41" fmla="*/ 6 h 157"/>
                <a:gd name="T42" fmla="*/ 12 w 151"/>
                <a:gd name="T43" fmla="*/ 9 h 157"/>
                <a:gd name="T44" fmla="*/ 25 w 151"/>
                <a:gd name="T45" fmla="*/ 23 h 157"/>
                <a:gd name="T46" fmla="*/ 61 w 151"/>
                <a:gd name="T47" fmla="*/ 82 h 157"/>
                <a:gd name="T48" fmla="*/ 65 w 151"/>
                <a:gd name="T49" fmla="*/ 103 h 157"/>
                <a:gd name="T50" fmla="*/ 65 w 151"/>
                <a:gd name="T51" fmla="*/ 120 h 157"/>
                <a:gd name="T52" fmla="*/ 65 w 151"/>
                <a:gd name="T53" fmla="*/ 141 h 157"/>
                <a:gd name="T54" fmla="*/ 60 w 151"/>
                <a:gd name="T55" fmla="*/ 150 h 157"/>
                <a:gd name="T56" fmla="*/ 54 w 151"/>
                <a:gd name="T57" fmla="*/ 151 h 157"/>
                <a:gd name="T58" fmla="*/ 51 w 151"/>
                <a:gd name="T59" fmla="*/ 154 h 157"/>
                <a:gd name="T60" fmla="*/ 56 w 151"/>
                <a:gd name="T61" fmla="*/ 157 h 157"/>
                <a:gd name="T62" fmla="*/ 72 w 151"/>
                <a:gd name="T63" fmla="*/ 157 h 157"/>
                <a:gd name="T64" fmla="*/ 76 w 151"/>
                <a:gd name="T65" fmla="*/ 157 h 157"/>
                <a:gd name="T66" fmla="*/ 78 w 151"/>
                <a:gd name="T67" fmla="*/ 157 h 157"/>
                <a:gd name="T68" fmla="*/ 101 w 151"/>
                <a:gd name="T69" fmla="*/ 157 h 157"/>
                <a:gd name="T70" fmla="*/ 105 w 151"/>
                <a:gd name="T71" fmla="*/ 154 h 157"/>
                <a:gd name="T72" fmla="*/ 102 w 151"/>
                <a:gd name="T73" fmla="*/ 151 h 157"/>
                <a:gd name="T74" fmla="*/ 93 w 151"/>
                <a:gd name="T75" fmla="*/ 150 h 157"/>
                <a:gd name="T76" fmla="*/ 86 w 151"/>
                <a:gd name="T77" fmla="*/ 141 h 157"/>
                <a:gd name="T78" fmla="*/ 86 w 151"/>
                <a:gd name="T79" fmla="*/ 120 h 157"/>
                <a:gd name="T80" fmla="*/ 86 w 151"/>
                <a:gd name="T81" fmla="*/ 103 h 157"/>
                <a:gd name="T82" fmla="*/ 89 w 151"/>
                <a:gd name="T83" fmla="*/ 83 h 157"/>
                <a:gd name="T84" fmla="*/ 127 w 151"/>
                <a:gd name="T85" fmla="*/ 18 h 157"/>
                <a:gd name="T86" fmla="*/ 138 w 151"/>
                <a:gd name="T87" fmla="*/ 8 h 157"/>
                <a:gd name="T88" fmla="*/ 146 w 151"/>
                <a:gd name="T89" fmla="*/ 6 h 157"/>
                <a:gd name="T90" fmla="*/ 151 w 151"/>
                <a:gd name="T91" fmla="*/ 2 h 157"/>
                <a:gd name="T92" fmla="*/ 146 w 151"/>
                <a:gd name="T93" fmla="*/ 0 h 157"/>
                <a:gd name="T94" fmla="*/ 132 w 151"/>
                <a:gd name="T9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1" h="157">
                  <a:moveTo>
                    <a:pt x="132" y="0"/>
                  </a:moveTo>
                  <a:cubicBezTo>
                    <a:pt x="127" y="0"/>
                    <a:pt x="127" y="0"/>
                    <a:pt x="127" y="0"/>
                  </a:cubicBezTo>
                  <a:cubicBezTo>
                    <a:pt x="123" y="0"/>
                    <a:pt x="123" y="0"/>
                    <a:pt x="123" y="0"/>
                  </a:cubicBezTo>
                  <a:cubicBezTo>
                    <a:pt x="113" y="0"/>
                    <a:pt x="113" y="0"/>
                    <a:pt x="113" y="0"/>
                  </a:cubicBezTo>
                  <a:cubicBezTo>
                    <a:pt x="109" y="0"/>
                    <a:pt x="108" y="1"/>
                    <a:pt x="108" y="2"/>
                  </a:cubicBezTo>
                  <a:cubicBezTo>
                    <a:pt x="108" y="5"/>
                    <a:pt x="110" y="5"/>
                    <a:pt x="112" y="6"/>
                  </a:cubicBezTo>
                  <a:cubicBezTo>
                    <a:pt x="113" y="6"/>
                    <a:pt x="115" y="6"/>
                    <a:pt x="115" y="10"/>
                  </a:cubicBezTo>
                  <a:cubicBezTo>
                    <a:pt x="115" y="13"/>
                    <a:pt x="114" y="16"/>
                    <a:pt x="111" y="20"/>
                  </a:cubicBezTo>
                  <a:cubicBezTo>
                    <a:pt x="108" y="26"/>
                    <a:pt x="85" y="65"/>
                    <a:pt x="79" y="77"/>
                  </a:cubicBezTo>
                  <a:cubicBezTo>
                    <a:pt x="72" y="66"/>
                    <a:pt x="46" y="21"/>
                    <a:pt x="43" y="15"/>
                  </a:cubicBezTo>
                  <a:cubicBezTo>
                    <a:pt x="41" y="12"/>
                    <a:pt x="40" y="10"/>
                    <a:pt x="40" y="8"/>
                  </a:cubicBezTo>
                  <a:cubicBezTo>
                    <a:pt x="40" y="7"/>
                    <a:pt x="41" y="6"/>
                    <a:pt x="42" y="6"/>
                  </a:cubicBezTo>
                  <a:cubicBezTo>
                    <a:pt x="42" y="6"/>
                    <a:pt x="43" y="5"/>
                    <a:pt x="43" y="5"/>
                  </a:cubicBezTo>
                  <a:cubicBezTo>
                    <a:pt x="44" y="5"/>
                    <a:pt x="46" y="4"/>
                    <a:pt x="46" y="3"/>
                  </a:cubicBezTo>
                  <a:cubicBezTo>
                    <a:pt x="46" y="1"/>
                    <a:pt x="44" y="0"/>
                    <a:pt x="42" y="0"/>
                  </a:cubicBezTo>
                  <a:cubicBezTo>
                    <a:pt x="27" y="0"/>
                    <a:pt x="27" y="0"/>
                    <a:pt x="27" y="0"/>
                  </a:cubicBezTo>
                  <a:cubicBezTo>
                    <a:pt x="24" y="0"/>
                    <a:pt x="24" y="0"/>
                    <a:pt x="24" y="0"/>
                  </a:cubicBezTo>
                  <a:cubicBezTo>
                    <a:pt x="20" y="0"/>
                    <a:pt x="20" y="0"/>
                    <a:pt x="20" y="0"/>
                  </a:cubicBezTo>
                  <a:cubicBezTo>
                    <a:pt x="4" y="0"/>
                    <a:pt x="4" y="0"/>
                    <a:pt x="4" y="0"/>
                  </a:cubicBezTo>
                  <a:cubicBezTo>
                    <a:pt x="0" y="0"/>
                    <a:pt x="0" y="2"/>
                    <a:pt x="0" y="3"/>
                  </a:cubicBezTo>
                  <a:cubicBezTo>
                    <a:pt x="0" y="4"/>
                    <a:pt x="1" y="6"/>
                    <a:pt x="4" y="6"/>
                  </a:cubicBezTo>
                  <a:cubicBezTo>
                    <a:pt x="5" y="6"/>
                    <a:pt x="9" y="7"/>
                    <a:pt x="12" y="9"/>
                  </a:cubicBezTo>
                  <a:cubicBezTo>
                    <a:pt x="16" y="11"/>
                    <a:pt x="21" y="17"/>
                    <a:pt x="25" y="23"/>
                  </a:cubicBezTo>
                  <a:cubicBezTo>
                    <a:pt x="32" y="34"/>
                    <a:pt x="60" y="79"/>
                    <a:pt x="61" y="82"/>
                  </a:cubicBezTo>
                  <a:cubicBezTo>
                    <a:pt x="64" y="88"/>
                    <a:pt x="65" y="92"/>
                    <a:pt x="65" y="103"/>
                  </a:cubicBezTo>
                  <a:cubicBezTo>
                    <a:pt x="65" y="120"/>
                    <a:pt x="65" y="120"/>
                    <a:pt x="65" y="120"/>
                  </a:cubicBezTo>
                  <a:cubicBezTo>
                    <a:pt x="65" y="141"/>
                    <a:pt x="65" y="141"/>
                    <a:pt x="65" y="141"/>
                  </a:cubicBezTo>
                  <a:cubicBezTo>
                    <a:pt x="65" y="145"/>
                    <a:pt x="63" y="150"/>
                    <a:pt x="60" y="150"/>
                  </a:cubicBezTo>
                  <a:cubicBezTo>
                    <a:pt x="54" y="151"/>
                    <a:pt x="54" y="151"/>
                    <a:pt x="54" y="151"/>
                  </a:cubicBezTo>
                  <a:cubicBezTo>
                    <a:pt x="52" y="151"/>
                    <a:pt x="51" y="153"/>
                    <a:pt x="51" y="154"/>
                  </a:cubicBezTo>
                  <a:cubicBezTo>
                    <a:pt x="51" y="157"/>
                    <a:pt x="54" y="157"/>
                    <a:pt x="56" y="157"/>
                  </a:cubicBezTo>
                  <a:cubicBezTo>
                    <a:pt x="72" y="157"/>
                    <a:pt x="72" y="157"/>
                    <a:pt x="72" y="157"/>
                  </a:cubicBezTo>
                  <a:cubicBezTo>
                    <a:pt x="76" y="157"/>
                    <a:pt x="76" y="157"/>
                    <a:pt x="76" y="157"/>
                  </a:cubicBezTo>
                  <a:cubicBezTo>
                    <a:pt x="78" y="157"/>
                    <a:pt x="78" y="157"/>
                    <a:pt x="78" y="157"/>
                  </a:cubicBezTo>
                  <a:cubicBezTo>
                    <a:pt x="101" y="157"/>
                    <a:pt x="101" y="157"/>
                    <a:pt x="101" y="157"/>
                  </a:cubicBezTo>
                  <a:cubicBezTo>
                    <a:pt x="105" y="157"/>
                    <a:pt x="105" y="155"/>
                    <a:pt x="105" y="154"/>
                  </a:cubicBezTo>
                  <a:cubicBezTo>
                    <a:pt x="105" y="153"/>
                    <a:pt x="104" y="151"/>
                    <a:pt x="102" y="151"/>
                  </a:cubicBezTo>
                  <a:cubicBezTo>
                    <a:pt x="93" y="150"/>
                    <a:pt x="93" y="150"/>
                    <a:pt x="93" y="150"/>
                  </a:cubicBezTo>
                  <a:cubicBezTo>
                    <a:pt x="89" y="150"/>
                    <a:pt x="87" y="147"/>
                    <a:pt x="86" y="141"/>
                  </a:cubicBezTo>
                  <a:cubicBezTo>
                    <a:pt x="86" y="120"/>
                    <a:pt x="86" y="120"/>
                    <a:pt x="86" y="120"/>
                  </a:cubicBezTo>
                  <a:cubicBezTo>
                    <a:pt x="86" y="103"/>
                    <a:pt x="86" y="103"/>
                    <a:pt x="86" y="103"/>
                  </a:cubicBezTo>
                  <a:cubicBezTo>
                    <a:pt x="86" y="96"/>
                    <a:pt x="86" y="90"/>
                    <a:pt x="89" y="83"/>
                  </a:cubicBezTo>
                  <a:cubicBezTo>
                    <a:pt x="92" y="75"/>
                    <a:pt x="121" y="27"/>
                    <a:pt x="127" y="18"/>
                  </a:cubicBezTo>
                  <a:cubicBezTo>
                    <a:pt x="132" y="13"/>
                    <a:pt x="134" y="10"/>
                    <a:pt x="138" y="8"/>
                  </a:cubicBezTo>
                  <a:cubicBezTo>
                    <a:pt x="141" y="6"/>
                    <a:pt x="144" y="6"/>
                    <a:pt x="146" y="6"/>
                  </a:cubicBezTo>
                  <a:cubicBezTo>
                    <a:pt x="150" y="6"/>
                    <a:pt x="151" y="4"/>
                    <a:pt x="151" y="2"/>
                  </a:cubicBezTo>
                  <a:cubicBezTo>
                    <a:pt x="151" y="1"/>
                    <a:pt x="150" y="0"/>
                    <a:pt x="146" y="0"/>
                  </a:cubicBezTo>
                  <a:lnTo>
                    <a:pt x="13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97" name="Freeform 19">
              <a:extLst>
                <a:ext uri="{FF2B5EF4-FFF2-40B4-BE49-F238E27FC236}">
                  <a16:creationId xmlns:a16="http://schemas.microsoft.com/office/drawing/2014/main" id="{0D8D1571-B8DF-4AF6-B70F-82B9CB7139B2}"/>
                </a:ext>
              </a:extLst>
            </p:cNvPr>
            <p:cNvSpPr>
              <a:spLocks noEditPoints="1"/>
            </p:cNvSpPr>
            <p:nvPr userDrawn="1"/>
          </p:nvSpPr>
          <p:spPr bwMode="auto">
            <a:xfrm>
              <a:off x="4406" y="2463"/>
              <a:ext cx="111" cy="111"/>
            </a:xfrm>
            <a:custGeom>
              <a:avLst/>
              <a:gdLst>
                <a:gd name="T0" fmla="*/ 0 w 164"/>
                <a:gd name="T1" fmla="*/ 81 h 163"/>
                <a:gd name="T2" fmla="*/ 81 w 164"/>
                <a:gd name="T3" fmla="*/ 163 h 163"/>
                <a:gd name="T4" fmla="*/ 164 w 164"/>
                <a:gd name="T5" fmla="*/ 78 h 163"/>
                <a:gd name="T6" fmla="*/ 82 w 164"/>
                <a:gd name="T7" fmla="*/ 0 h 163"/>
                <a:gd name="T8" fmla="*/ 0 w 164"/>
                <a:gd name="T9" fmla="*/ 81 h 163"/>
                <a:gd name="T10" fmla="*/ 23 w 164"/>
                <a:gd name="T11" fmla="*/ 76 h 163"/>
                <a:gd name="T12" fmla="*/ 81 w 164"/>
                <a:gd name="T13" fmla="*/ 10 h 163"/>
                <a:gd name="T14" fmla="*/ 142 w 164"/>
                <a:gd name="T15" fmla="*/ 84 h 163"/>
                <a:gd name="T16" fmla="*/ 87 w 164"/>
                <a:gd name="T17" fmla="*/ 152 h 163"/>
                <a:gd name="T18" fmla="*/ 23 w 164"/>
                <a:gd name="T19" fmla="*/ 76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4" h="163">
                  <a:moveTo>
                    <a:pt x="0" y="81"/>
                  </a:moveTo>
                  <a:cubicBezTo>
                    <a:pt x="0" y="121"/>
                    <a:pt x="26" y="163"/>
                    <a:pt x="81" y="163"/>
                  </a:cubicBezTo>
                  <a:cubicBezTo>
                    <a:pt x="129" y="163"/>
                    <a:pt x="164" y="127"/>
                    <a:pt x="164" y="78"/>
                  </a:cubicBezTo>
                  <a:cubicBezTo>
                    <a:pt x="164" y="31"/>
                    <a:pt x="131" y="0"/>
                    <a:pt x="82" y="0"/>
                  </a:cubicBezTo>
                  <a:cubicBezTo>
                    <a:pt x="23" y="0"/>
                    <a:pt x="0" y="50"/>
                    <a:pt x="0" y="81"/>
                  </a:cubicBezTo>
                  <a:moveTo>
                    <a:pt x="23" y="76"/>
                  </a:moveTo>
                  <a:cubicBezTo>
                    <a:pt x="23" y="35"/>
                    <a:pt x="45" y="10"/>
                    <a:pt x="81" y="10"/>
                  </a:cubicBezTo>
                  <a:cubicBezTo>
                    <a:pt x="110" y="10"/>
                    <a:pt x="142" y="33"/>
                    <a:pt x="142" y="84"/>
                  </a:cubicBezTo>
                  <a:cubicBezTo>
                    <a:pt x="142" y="149"/>
                    <a:pt x="96" y="152"/>
                    <a:pt x="87" y="152"/>
                  </a:cubicBezTo>
                  <a:cubicBezTo>
                    <a:pt x="49" y="152"/>
                    <a:pt x="23" y="121"/>
                    <a:pt x="23" y="7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98" name="Freeform 20">
              <a:extLst>
                <a:ext uri="{FF2B5EF4-FFF2-40B4-BE49-F238E27FC236}">
                  <a16:creationId xmlns:a16="http://schemas.microsoft.com/office/drawing/2014/main" id="{FFFA97D6-566E-417D-A763-A6F698AD3F37}"/>
                </a:ext>
              </a:extLst>
            </p:cNvPr>
            <p:cNvSpPr>
              <a:spLocks/>
            </p:cNvSpPr>
            <p:nvPr userDrawn="1"/>
          </p:nvSpPr>
          <p:spPr bwMode="auto">
            <a:xfrm>
              <a:off x="4530" y="2464"/>
              <a:ext cx="62" cy="108"/>
            </a:xfrm>
            <a:custGeom>
              <a:avLst/>
              <a:gdLst>
                <a:gd name="T0" fmla="*/ 87 w 92"/>
                <a:gd name="T1" fmla="*/ 1 h 159"/>
                <a:gd name="T2" fmla="*/ 86 w 92"/>
                <a:gd name="T3" fmla="*/ 1 h 159"/>
                <a:gd name="T4" fmla="*/ 80 w 92"/>
                <a:gd name="T5" fmla="*/ 2 h 159"/>
                <a:gd name="T6" fmla="*/ 78 w 92"/>
                <a:gd name="T7" fmla="*/ 2 h 159"/>
                <a:gd name="T8" fmla="*/ 28 w 92"/>
                <a:gd name="T9" fmla="*/ 2 h 159"/>
                <a:gd name="T10" fmla="*/ 25 w 92"/>
                <a:gd name="T11" fmla="*/ 2 h 159"/>
                <a:gd name="T12" fmla="*/ 4 w 92"/>
                <a:gd name="T13" fmla="*/ 2 h 159"/>
                <a:gd name="T14" fmla="*/ 0 w 92"/>
                <a:gd name="T15" fmla="*/ 5 h 159"/>
                <a:gd name="T16" fmla="*/ 3 w 92"/>
                <a:gd name="T17" fmla="*/ 8 h 159"/>
                <a:gd name="T18" fmla="*/ 9 w 92"/>
                <a:gd name="T19" fmla="*/ 8 h 159"/>
                <a:gd name="T20" fmla="*/ 17 w 92"/>
                <a:gd name="T21" fmla="*/ 18 h 159"/>
                <a:gd name="T22" fmla="*/ 17 w 92"/>
                <a:gd name="T23" fmla="*/ 62 h 159"/>
                <a:gd name="T24" fmla="*/ 17 w 92"/>
                <a:gd name="T25" fmla="*/ 98 h 159"/>
                <a:gd name="T26" fmla="*/ 16 w 92"/>
                <a:gd name="T27" fmla="*/ 143 h 159"/>
                <a:gd name="T28" fmla="*/ 12 w 92"/>
                <a:gd name="T29" fmla="*/ 152 h 159"/>
                <a:gd name="T30" fmla="*/ 6 w 92"/>
                <a:gd name="T31" fmla="*/ 153 h 159"/>
                <a:gd name="T32" fmla="*/ 3 w 92"/>
                <a:gd name="T33" fmla="*/ 156 h 159"/>
                <a:gd name="T34" fmla="*/ 8 w 92"/>
                <a:gd name="T35" fmla="*/ 159 h 159"/>
                <a:gd name="T36" fmla="*/ 24 w 92"/>
                <a:gd name="T37" fmla="*/ 159 h 159"/>
                <a:gd name="T38" fmla="*/ 28 w 92"/>
                <a:gd name="T39" fmla="*/ 159 h 159"/>
                <a:gd name="T40" fmla="*/ 30 w 92"/>
                <a:gd name="T41" fmla="*/ 159 h 159"/>
                <a:gd name="T42" fmla="*/ 53 w 92"/>
                <a:gd name="T43" fmla="*/ 159 h 159"/>
                <a:gd name="T44" fmla="*/ 58 w 92"/>
                <a:gd name="T45" fmla="*/ 156 h 159"/>
                <a:gd name="T46" fmla="*/ 54 w 92"/>
                <a:gd name="T47" fmla="*/ 153 h 159"/>
                <a:gd name="T48" fmla="*/ 45 w 92"/>
                <a:gd name="T49" fmla="*/ 152 h 159"/>
                <a:gd name="T50" fmla="*/ 39 w 92"/>
                <a:gd name="T51" fmla="*/ 143 h 159"/>
                <a:gd name="T52" fmla="*/ 38 w 92"/>
                <a:gd name="T53" fmla="*/ 98 h 159"/>
                <a:gd name="T54" fmla="*/ 38 w 92"/>
                <a:gd name="T55" fmla="*/ 81 h 159"/>
                <a:gd name="T56" fmla="*/ 68 w 92"/>
                <a:gd name="T57" fmla="*/ 81 h 159"/>
                <a:gd name="T58" fmla="*/ 78 w 92"/>
                <a:gd name="T59" fmla="*/ 88 h 159"/>
                <a:gd name="T60" fmla="*/ 79 w 92"/>
                <a:gd name="T61" fmla="*/ 94 h 159"/>
                <a:gd name="T62" fmla="*/ 79 w 92"/>
                <a:gd name="T63" fmla="*/ 95 h 159"/>
                <a:gd name="T64" fmla="*/ 82 w 92"/>
                <a:gd name="T65" fmla="*/ 98 h 159"/>
                <a:gd name="T66" fmla="*/ 85 w 92"/>
                <a:gd name="T67" fmla="*/ 92 h 159"/>
                <a:gd name="T68" fmla="*/ 85 w 92"/>
                <a:gd name="T69" fmla="*/ 79 h 159"/>
                <a:gd name="T70" fmla="*/ 87 w 92"/>
                <a:gd name="T71" fmla="*/ 67 h 159"/>
                <a:gd name="T72" fmla="*/ 85 w 92"/>
                <a:gd name="T73" fmla="*/ 64 h 159"/>
                <a:gd name="T74" fmla="*/ 81 w 92"/>
                <a:gd name="T75" fmla="*/ 66 h 159"/>
                <a:gd name="T76" fmla="*/ 73 w 92"/>
                <a:gd name="T77" fmla="*/ 70 h 159"/>
                <a:gd name="T78" fmla="*/ 64 w 92"/>
                <a:gd name="T79" fmla="*/ 70 h 159"/>
                <a:gd name="T80" fmla="*/ 38 w 92"/>
                <a:gd name="T81" fmla="*/ 70 h 159"/>
                <a:gd name="T82" fmla="*/ 38 w 92"/>
                <a:gd name="T83" fmla="*/ 14 h 159"/>
                <a:gd name="T84" fmla="*/ 69 w 92"/>
                <a:gd name="T85" fmla="*/ 14 h 159"/>
                <a:gd name="T86" fmla="*/ 82 w 92"/>
                <a:gd name="T87" fmla="*/ 19 h 159"/>
                <a:gd name="T88" fmla="*/ 84 w 92"/>
                <a:gd name="T89" fmla="*/ 26 h 159"/>
                <a:gd name="T90" fmla="*/ 87 w 92"/>
                <a:gd name="T91" fmla="*/ 30 h 159"/>
                <a:gd name="T92" fmla="*/ 90 w 92"/>
                <a:gd name="T93" fmla="*/ 27 h 159"/>
                <a:gd name="T94" fmla="*/ 91 w 92"/>
                <a:gd name="T95" fmla="*/ 17 h 159"/>
                <a:gd name="T96" fmla="*/ 91 w 92"/>
                <a:gd name="T97" fmla="*/ 13 h 159"/>
                <a:gd name="T98" fmla="*/ 92 w 92"/>
                <a:gd name="T99" fmla="*/ 6 h 159"/>
                <a:gd name="T100" fmla="*/ 92 w 92"/>
                <a:gd name="T101" fmla="*/ 3 h 159"/>
                <a:gd name="T102" fmla="*/ 90 w 92"/>
                <a:gd name="T103" fmla="*/ 0 h 159"/>
                <a:gd name="T104" fmla="*/ 87 w 92"/>
                <a:gd name="T105" fmla="*/ 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2" h="159">
                  <a:moveTo>
                    <a:pt x="87" y="1"/>
                  </a:moveTo>
                  <a:cubicBezTo>
                    <a:pt x="86" y="1"/>
                    <a:pt x="86" y="1"/>
                    <a:pt x="86" y="1"/>
                  </a:cubicBezTo>
                  <a:cubicBezTo>
                    <a:pt x="80" y="2"/>
                    <a:pt x="80" y="2"/>
                    <a:pt x="80" y="2"/>
                  </a:cubicBezTo>
                  <a:cubicBezTo>
                    <a:pt x="78" y="2"/>
                    <a:pt x="78" y="2"/>
                    <a:pt x="78" y="2"/>
                  </a:cubicBezTo>
                  <a:cubicBezTo>
                    <a:pt x="78" y="2"/>
                    <a:pt x="28" y="2"/>
                    <a:pt x="28" y="2"/>
                  </a:cubicBezTo>
                  <a:cubicBezTo>
                    <a:pt x="25" y="2"/>
                    <a:pt x="25" y="2"/>
                    <a:pt x="25" y="2"/>
                  </a:cubicBezTo>
                  <a:cubicBezTo>
                    <a:pt x="4" y="2"/>
                    <a:pt x="4" y="2"/>
                    <a:pt x="4" y="2"/>
                  </a:cubicBezTo>
                  <a:cubicBezTo>
                    <a:pt x="3" y="2"/>
                    <a:pt x="0" y="2"/>
                    <a:pt x="0" y="5"/>
                  </a:cubicBezTo>
                  <a:cubicBezTo>
                    <a:pt x="0" y="6"/>
                    <a:pt x="1" y="8"/>
                    <a:pt x="3" y="8"/>
                  </a:cubicBezTo>
                  <a:cubicBezTo>
                    <a:pt x="9" y="8"/>
                    <a:pt x="9" y="8"/>
                    <a:pt x="9" y="8"/>
                  </a:cubicBezTo>
                  <a:cubicBezTo>
                    <a:pt x="15" y="9"/>
                    <a:pt x="17" y="12"/>
                    <a:pt x="17" y="18"/>
                  </a:cubicBezTo>
                  <a:cubicBezTo>
                    <a:pt x="17" y="18"/>
                    <a:pt x="17" y="62"/>
                    <a:pt x="17" y="62"/>
                  </a:cubicBezTo>
                  <a:cubicBezTo>
                    <a:pt x="17" y="98"/>
                    <a:pt x="17" y="98"/>
                    <a:pt x="17" y="98"/>
                  </a:cubicBezTo>
                  <a:cubicBezTo>
                    <a:pt x="17" y="118"/>
                    <a:pt x="17" y="134"/>
                    <a:pt x="16" y="143"/>
                  </a:cubicBezTo>
                  <a:cubicBezTo>
                    <a:pt x="16" y="149"/>
                    <a:pt x="15" y="152"/>
                    <a:pt x="12" y="152"/>
                  </a:cubicBezTo>
                  <a:cubicBezTo>
                    <a:pt x="12" y="152"/>
                    <a:pt x="6" y="153"/>
                    <a:pt x="6" y="153"/>
                  </a:cubicBezTo>
                  <a:cubicBezTo>
                    <a:pt x="4" y="153"/>
                    <a:pt x="3" y="155"/>
                    <a:pt x="3" y="156"/>
                  </a:cubicBezTo>
                  <a:cubicBezTo>
                    <a:pt x="3" y="159"/>
                    <a:pt x="6" y="159"/>
                    <a:pt x="8" y="159"/>
                  </a:cubicBezTo>
                  <a:cubicBezTo>
                    <a:pt x="24" y="159"/>
                    <a:pt x="24" y="159"/>
                    <a:pt x="24" y="159"/>
                  </a:cubicBezTo>
                  <a:cubicBezTo>
                    <a:pt x="28" y="159"/>
                    <a:pt x="28" y="159"/>
                    <a:pt x="28" y="159"/>
                  </a:cubicBezTo>
                  <a:cubicBezTo>
                    <a:pt x="30" y="159"/>
                    <a:pt x="30" y="159"/>
                    <a:pt x="30" y="159"/>
                  </a:cubicBezTo>
                  <a:cubicBezTo>
                    <a:pt x="53" y="159"/>
                    <a:pt x="53" y="159"/>
                    <a:pt x="53" y="159"/>
                  </a:cubicBezTo>
                  <a:cubicBezTo>
                    <a:pt x="57" y="159"/>
                    <a:pt x="58" y="157"/>
                    <a:pt x="58" y="156"/>
                  </a:cubicBezTo>
                  <a:cubicBezTo>
                    <a:pt x="58" y="155"/>
                    <a:pt x="57" y="153"/>
                    <a:pt x="54" y="153"/>
                  </a:cubicBezTo>
                  <a:cubicBezTo>
                    <a:pt x="45" y="152"/>
                    <a:pt x="45" y="152"/>
                    <a:pt x="45" y="152"/>
                  </a:cubicBezTo>
                  <a:cubicBezTo>
                    <a:pt x="41" y="152"/>
                    <a:pt x="39" y="149"/>
                    <a:pt x="39" y="143"/>
                  </a:cubicBezTo>
                  <a:cubicBezTo>
                    <a:pt x="38" y="134"/>
                    <a:pt x="38" y="118"/>
                    <a:pt x="38" y="98"/>
                  </a:cubicBezTo>
                  <a:cubicBezTo>
                    <a:pt x="38" y="81"/>
                    <a:pt x="38" y="81"/>
                    <a:pt x="38" y="81"/>
                  </a:cubicBezTo>
                  <a:cubicBezTo>
                    <a:pt x="45" y="81"/>
                    <a:pt x="64" y="81"/>
                    <a:pt x="68" y="81"/>
                  </a:cubicBezTo>
                  <a:cubicBezTo>
                    <a:pt x="74" y="82"/>
                    <a:pt x="77" y="85"/>
                    <a:pt x="78" y="88"/>
                  </a:cubicBezTo>
                  <a:cubicBezTo>
                    <a:pt x="79" y="94"/>
                    <a:pt x="79" y="94"/>
                    <a:pt x="79" y="94"/>
                  </a:cubicBezTo>
                  <a:cubicBezTo>
                    <a:pt x="79" y="95"/>
                    <a:pt x="79" y="95"/>
                    <a:pt x="79" y="95"/>
                  </a:cubicBezTo>
                  <a:cubicBezTo>
                    <a:pt x="79" y="97"/>
                    <a:pt x="80" y="98"/>
                    <a:pt x="82" y="98"/>
                  </a:cubicBezTo>
                  <a:cubicBezTo>
                    <a:pt x="85" y="98"/>
                    <a:pt x="85" y="94"/>
                    <a:pt x="85" y="92"/>
                  </a:cubicBezTo>
                  <a:cubicBezTo>
                    <a:pt x="85" y="79"/>
                    <a:pt x="85" y="79"/>
                    <a:pt x="85" y="79"/>
                  </a:cubicBezTo>
                  <a:cubicBezTo>
                    <a:pt x="87" y="67"/>
                    <a:pt x="87" y="67"/>
                    <a:pt x="87" y="67"/>
                  </a:cubicBezTo>
                  <a:cubicBezTo>
                    <a:pt x="87" y="64"/>
                    <a:pt x="85" y="64"/>
                    <a:pt x="85" y="64"/>
                  </a:cubicBezTo>
                  <a:cubicBezTo>
                    <a:pt x="83" y="64"/>
                    <a:pt x="82" y="65"/>
                    <a:pt x="81" y="66"/>
                  </a:cubicBezTo>
                  <a:cubicBezTo>
                    <a:pt x="80" y="69"/>
                    <a:pt x="78" y="69"/>
                    <a:pt x="73" y="70"/>
                  </a:cubicBezTo>
                  <a:cubicBezTo>
                    <a:pt x="64" y="70"/>
                    <a:pt x="64" y="70"/>
                    <a:pt x="64" y="70"/>
                  </a:cubicBezTo>
                  <a:cubicBezTo>
                    <a:pt x="38" y="70"/>
                    <a:pt x="38" y="70"/>
                    <a:pt x="38" y="70"/>
                  </a:cubicBezTo>
                  <a:cubicBezTo>
                    <a:pt x="38" y="14"/>
                    <a:pt x="38" y="14"/>
                    <a:pt x="38" y="14"/>
                  </a:cubicBezTo>
                  <a:cubicBezTo>
                    <a:pt x="38" y="13"/>
                    <a:pt x="69" y="14"/>
                    <a:pt x="69" y="14"/>
                  </a:cubicBezTo>
                  <a:cubicBezTo>
                    <a:pt x="77" y="14"/>
                    <a:pt x="81" y="17"/>
                    <a:pt x="82" y="19"/>
                  </a:cubicBezTo>
                  <a:cubicBezTo>
                    <a:pt x="82" y="19"/>
                    <a:pt x="84" y="26"/>
                    <a:pt x="84" y="26"/>
                  </a:cubicBezTo>
                  <a:cubicBezTo>
                    <a:pt x="84" y="30"/>
                    <a:pt x="86" y="30"/>
                    <a:pt x="87" y="30"/>
                  </a:cubicBezTo>
                  <a:cubicBezTo>
                    <a:pt x="88" y="30"/>
                    <a:pt x="89" y="30"/>
                    <a:pt x="90" y="27"/>
                  </a:cubicBezTo>
                  <a:cubicBezTo>
                    <a:pt x="90" y="27"/>
                    <a:pt x="91" y="17"/>
                    <a:pt x="91" y="17"/>
                  </a:cubicBezTo>
                  <a:cubicBezTo>
                    <a:pt x="91" y="13"/>
                    <a:pt x="91" y="13"/>
                    <a:pt x="91" y="13"/>
                  </a:cubicBezTo>
                  <a:cubicBezTo>
                    <a:pt x="92" y="6"/>
                    <a:pt x="92" y="6"/>
                    <a:pt x="92" y="6"/>
                  </a:cubicBezTo>
                  <a:cubicBezTo>
                    <a:pt x="92" y="3"/>
                    <a:pt x="92" y="3"/>
                    <a:pt x="92" y="3"/>
                  </a:cubicBezTo>
                  <a:cubicBezTo>
                    <a:pt x="92" y="1"/>
                    <a:pt x="91" y="0"/>
                    <a:pt x="90" y="0"/>
                  </a:cubicBezTo>
                  <a:lnTo>
                    <a:pt x="87"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99" name="Rectangle 21">
              <a:extLst>
                <a:ext uri="{FF2B5EF4-FFF2-40B4-BE49-F238E27FC236}">
                  <a16:creationId xmlns:a16="http://schemas.microsoft.com/office/drawing/2014/main" id="{D26DF387-B00F-4137-B22B-FFA49E082536}"/>
                </a:ext>
              </a:extLst>
            </p:cNvPr>
            <p:cNvSpPr>
              <a:spLocks noChangeArrowheads="1"/>
            </p:cNvSpPr>
            <p:nvPr userDrawn="1"/>
          </p:nvSpPr>
          <p:spPr bwMode="auto">
            <a:xfrm>
              <a:off x="3108" y="2653"/>
              <a:ext cx="1477" cy="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00" name="Freeform 22">
              <a:extLst>
                <a:ext uri="{FF2B5EF4-FFF2-40B4-BE49-F238E27FC236}">
                  <a16:creationId xmlns:a16="http://schemas.microsoft.com/office/drawing/2014/main" id="{3DB8FBAB-4331-4D07-A90E-A7D5F0A46FD2}"/>
                </a:ext>
              </a:extLst>
            </p:cNvPr>
            <p:cNvSpPr>
              <a:spLocks/>
            </p:cNvSpPr>
            <p:nvPr userDrawn="1"/>
          </p:nvSpPr>
          <p:spPr bwMode="auto">
            <a:xfrm>
              <a:off x="3091" y="2736"/>
              <a:ext cx="222" cy="168"/>
            </a:xfrm>
            <a:custGeom>
              <a:avLst/>
              <a:gdLst>
                <a:gd name="T0" fmla="*/ 245 w 327"/>
                <a:gd name="T1" fmla="*/ 8 h 247"/>
                <a:gd name="T2" fmla="*/ 159 w 327"/>
                <a:gd name="T3" fmla="*/ 186 h 247"/>
                <a:gd name="T4" fmla="*/ 74 w 327"/>
                <a:gd name="T5" fmla="*/ 10 h 247"/>
                <a:gd name="T6" fmla="*/ 65 w 327"/>
                <a:gd name="T7" fmla="*/ 0 h 247"/>
                <a:gd name="T8" fmla="*/ 59 w 327"/>
                <a:gd name="T9" fmla="*/ 8 h 247"/>
                <a:gd name="T10" fmla="*/ 27 w 327"/>
                <a:gd name="T11" fmla="*/ 214 h 247"/>
                <a:gd name="T12" fmla="*/ 15 w 327"/>
                <a:gd name="T13" fmla="*/ 238 h 247"/>
                <a:gd name="T14" fmla="*/ 6 w 327"/>
                <a:gd name="T15" fmla="*/ 239 h 247"/>
                <a:gd name="T16" fmla="*/ 0 w 327"/>
                <a:gd name="T17" fmla="*/ 242 h 247"/>
                <a:gd name="T18" fmla="*/ 6 w 327"/>
                <a:gd name="T19" fmla="*/ 247 h 247"/>
                <a:gd name="T20" fmla="*/ 26 w 327"/>
                <a:gd name="T21" fmla="*/ 246 h 247"/>
                <a:gd name="T22" fmla="*/ 38 w 327"/>
                <a:gd name="T23" fmla="*/ 246 h 247"/>
                <a:gd name="T24" fmla="*/ 48 w 327"/>
                <a:gd name="T25" fmla="*/ 246 h 247"/>
                <a:gd name="T26" fmla="*/ 71 w 327"/>
                <a:gd name="T27" fmla="*/ 247 h 247"/>
                <a:gd name="T28" fmla="*/ 79 w 327"/>
                <a:gd name="T29" fmla="*/ 242 h 247"/>
                <a:gd name="T30" fmla="*/ 74 w 327"/>
                <a:gd name="T31" fmla="*/ 239 h 247"/>
                <a:gd name="T32" fmla="*/ 61 w 327"/>
                <a:gd name="T33" fmla="*/ 238 h 247"/>
                <a:gd name="T34" fmla="*/ 52 w 327"/>
                <a:gd name="T35" fmla="*/ 228 h 247"/>
                <a:gd name="T36" fmla="*/ 53 w 327"/>
                <a:gd name="T37" fmla="*/ 214 h 247"/>
                <a:gd name="T38" fmla="*/ 69 w 327"/>
                <a:gd name="T39" fmla="*/ 90 h 247"/>
                <a:gd name="T40" fmla="*/ 84 w 327"/>
                <a:gd name="T41" fmla="*/ 121 h 247"/>
                <a:gd name="T42" fmla="*/ 102 w 327"/>
                <a:gd name="T43" fmla="*/ 158 h 247"/>
                <a:gd name="T44" fmla="*/ 138 w 327"/>
                <a:gd name="T45" fmla="*/ 230 h 247"/>
                <a:gd name="T46" fmla="*/ 139 w 327"/>
                <a:gd name="T47" fmla="*/ 232 h 247"/>
                <a:gd name="T48" fmla="*/ 150 w 327"/>
                <a:gd name="T49" fmla="*/ 246 h 247"/>
                <a:gd name="T50" fmla="*/ 162 w 327"/>
                <a:gd name="T51" fmla="*/ 228 h 247"/>
                <a:gd name="T52" fmla="*/ 231 w 327"/>
                <a:gd name="T53" fmla="*/ 85 h 247"/>
                <a:gd name="T54" fmla="*/ 250 w 327"/>
                <a:gd name="T55" fmla="*/ 223 h 247"/>
                <a:gd name="T56" fmla="*/ 250 w 327"/>
                <a:gd name="T57" fmla="*/ 230 h 247"/>
                <a:gd name="T58" fmla="*/ 248 w 327"/>
                <a:gd name="T59" fmla="*/ 236 h 247"/>
                <a:gd name="T60" fmla="*/ 244 w 327"/>
                <a:gd name="T61" fmla="*/ 240 h 247"/>
                <a:gd name="T62" fmla="*/ 254 w 327"/>
                <a:gd name="T63" fmla="*/ 245 h 247"/>
                <a:gd name="T64" fmla="*/ 318 w 327"/>
                <a:gd name="T65" fmla="*/ 247 h 247"/>
                <a:gd name="T66" fmla="*/ 327 w 327"/>
                <a:gd name="T67" fmla="*/ 242 h 247"/>
                <a:gd name="T68" fmla="*/ 322 w 327"/>
                <a:gd name="T69" fmla="*/ 239 h 247"/>
                <a:gd name="T70" fmla="*/ 302 w 327"/>
                <a:gd name="T71" fmla="*/ 236 h 247"/>
                <a:gd name="T72" fmla="*/ 287 w 327"/>
                <a:gd name="T73" fmla="*/ 205 h 247"/>
                <a:gd name="T74" fmla="*/ 259 w 327"/>
                <a:gd name="T75" fmla="*/ 10 h 247"/>
                <a:gd name="T76" fmla="*/ 252 w 327"/>
                <a:gd name="T77" fmla="*/ 0 h 247"/>
                <a:gd name="T78" fmla="*/ 245 w 327"/>
                <a:gd name="T79" fmla="*/ 8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7" h="247">
                  <a:moveTo>
                    <a:pt x="245" y="8"/>
                  </a:moveTo>
                  <a:cubicBezTo>
                    <a:pt x="245" y="8"/>
                    <a:pt x="167" y="171"/>
                    <a:pt x="159" y="186"/>
                  </a:cubicBezTo>
                  <a:cubicBezTo>
                    <a:pt x="158" y="183"/>
                    <a:pt x="74" y="10"/>
                    <a:pt x="74" y="10"/>
                  </a:cubicBezTo>
                  <a:cubicBezTo>
                    <a:pt x="70" y="2"/>
                    <a:pt x="68" y="0"/>
                    <a:pt x="65" y="0"/>
                  </a:cubicBezTo>
                  <a:cubicBezTo>
                    <a:pt x="63" y="0"/>
                    <a:pt x="60" y="1"/>
                    <a:pt x="59" y="8"/>
                  </a:cubicBezTo>
                  <a:cubicBezTo>
                    <a:pt x="27" y="214"/>
                    <a:pt x="27" y="214"/>
                    <a:pt x="27" y="214"/>
                  </a:cubicBezTo>
                  <a:cubicBezTo>
                    <a:pt x="26" y="226"/>
                    <a:pt x="23" y="237"/>
                    <a:pt x="15" y="238"/>
                  </a:cubicBezTo>
                  <a:cubicBezTo>
                    <a:pt x="15" y="238"/>
                    <a:pt x="6" y="239"/>
                    <a:pt x="6" y="239"/>
                  </a:cubicBezTo>
                  <a:cubicBezTo>
                    <a:pt x="4" y="239"/>
                    <a:pt x="0" y="239"/>
                    <a:pt x="0" y="242"/>
                  </a:cubicBezTo>
                  <a:cubicBezTo>
                    <a:pt x="0" y="247"/>
                    <a:pt x="5" y="247"/>
                    <a:pt x="6" y="247"/>
                  </a:cubicBezTo>
                  <a:cubicBezTo>
                    <a:pt x="26" y="246"/>
                    <a:pt x="26" y="246"/>
                    <a:pt x="26" y="246"/>
                  </a:cubicBezTo>
                  <a:cubicBezTo>
                    <a:pt x="38" y="246"/>
                    <a:pt x="38" y="246"/>
                    <a:pt x="38" y="246"/>
                  </a:cubicBezTo>
                  <a:cubicBezTo>
                    <a:pt x="48" y="246"/>
                    <a:pt x="48" y="246"/>
                    <a:pt x="48" y="246"/>
                  </a:cubicBezTo>
                  <a:cubicBezTo>
                    <a:pt x="71" y="247"/>
                    <a:pt x="71" y="247"/>
                    <a:pt x="71" y="247"/>
                  </a:cubicBezTo>
                  <a:cubicBezTo>
                    <a:pt x="75" y="247"/>
                    <a:pt x="79" y="246"/>
                    <a:pt x="79" y="242"/>
                  </a:cubicBezTo>
                  <a:cubicBezTo>
                    <a:pt x="79" y="240"/>
                    <a:pt x="77" y="239"/>
                    <a:pt x="74" y="239"/>
                  </a:cubicBezTo>
                  <a:cubicBezTo>
                    <a:pt x="61" y="238"/>
                    <a:pt x="61" y="238"/>
                    <a:pt x="61" y="238"/>
                  </a:cubicBezTo>
                  <a:cubicBezTo>
                    <a:pt x="55" y="236"/>
                    <a:pt x="52" y="233"/>
                    <a:pt x="52" y="228"/>
                  </a:cubicBezTo>
                  <a:cubicBezTo>
                    <a:pt x="53" y="214"/>
                    <a:pt x="53" y="214"/>
                    <a:pt x="53" y="214"/>
                  </a:cubicBezTo>
                  <a:cubicBezTo>
                    <a:pt x="53" y="214"/>
                    <a:pt x="67" y="104"/>
                    <a:pt x="69" y="90"/>
                  </a:cubicBezTo>
                  <a:cubicBezTo>
                    <a:pt x="71" y="94"/>
                    <a:pt x="84" y="121"/>
                    <a:pt x="84" y="121"/>
                  </a:cubicBezTo>
                  <a:cubicBezTo>
                    <a:pt x="102" y="158"/>
                    <a:pt x="102" y="158"/>
                    <a:pt x="102" y="158"/>
                  </a:cubicBezTo>
                  <a:cubicBezTo>
                    <a:pt x="105" y="167"/>
                    <a:pt x="130" y="215"/>
                    <a:pt x="138" y="230"/>
                  </a:cubicBezTo>
                  <a:cubicBezTo>
                    <a:pt x="139" y="232"/>
                    <a:pt x="139" y="232"/>
                    <a:pt x="139" y="232"/>
                  </a:cubicBezTo>
                  <a:cubicBezTo>
                    <a:pt x="144" y="241"/>
                    <a:pt x="147" y="246"/>
                    <a:pt x="150" y="246"/>
                  </a:cubicBezTo>
                  <a:cubicBezTo>
                    <a:pt x="153" y="246"/>
                    <a:pt x="155" y="243"/>
                    <a:pt x="162" y="228"/>
                  </a:cubicBezTo>
                  <a:cubicBezTo>
                    <a:pt x="162" y="228"/>
                    <a:pt x="231" y="85"/>
                    <a:pt x="231" y="85"/>
                  </a:cubicBezTo>
                  <a:cubicBezTo>
                    <a:pt x="231" y="86"/>
                    <a:pt x="250" y="223"/>
                    <a:pt x="250" y="223"/>
                  </a:cubicBezTo>
                  <a:cubicBezTo>
                    <a:pt x="250" y="226"/>
                    <a:pt x="250" y="228"/>
                    <a:pt x="250" y="230"/>
                  </a:cubicBezTo>
                  <a:cubicBezTo>
                    <a:pt x="250" y="234"/>
                    <a:pt x="249" y="236"/>
                    <a:pt x="248" y="236"/>
                  </a:cubicBezTo>
                  <a:cubicBezTo>
                    <a:pt x="246" y="237"/>
                    <a:pt x="244" y="238"/>
                    <a:pt x="244" y="240"/>
                  </a:cubicBezTo>
                  <a:cubicBezTo>
                    <a:pt x="244" y="243"/>
                    <a:pt x="248" y="244"/>
                    <a:pt x="254" y="245"/>
                  </a:cubicBezTo>
                  <a:cubicBezTo>
                    <a:pt x="267" y="246"/>
                    <a:pt x="310" y="247"/>
                    <a:pt x="318" y="247"/>
                  </a:cubicBezTo>
                  <a:cubicBezTo>
                    <a:pt x="324" y="247"/>
                    <a:pt x="327" y="245"/>
                    <a:pt x="327" y="242"/>
                  </a:cubicBezTo>
                  <a:cubicBezTo>
                    <a:pt x="327" y="239"/>
                    <a:pt x="323" y="239"/>
                    <a:pt x="322" y="239"/>
                  </a:cubicBezTo>
                  <a:cubicBezTo>
                    <a:pt x="317" y="239"/>
                    <a:pt x="311" y="239"/>
                    <a:pt x="302" y="236"/>
                  </a:cubicBezTo>
                  <a:cubicBezTo>
                    <a:pt x="293" y="233"/>
                    <a:pt x="290" y="224"/>
                    <a:pt x="287" y="205"/>
                  </a:cubicBezTo>
                  <a:cubicBezTo>
                    <a:pt x="259" y="10"/>
                    <a:pt x="259" y="10"/>
                    <a:pt x="259" y="10"/>
                  </a:cubicBezTo>
                  <a:cubicBezTo>
                    <a:pt x="258" y="3"/>
                    <a:pt x="256" y="0"/>
                    <a:pt x="252" y="0"/>
                  </a:cubicBezTo>
                  <a:cubicBezTo>
                    <a:pt x="249" y="0"/>
                    <a:pt x="247" y="3"/>
                    <a:pt x="245" y="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01" name="Freeform 23">
              <a:extLst>
                <a:ext uri="{FF2B5EF4-FFF2-40B4-BE49-F238E27FC236}">
                  <a16:creationId xmlns:a16="http://schemas.microsoft.com/office/drawing/2014/main" id="{2F259DE1-FFBE-4450-A752-4EC257B51305}"/>
                </a:ext>
              </a:extLst>
            </p:cNvPr>
            <p:cNvSpPr>
              <a:spLocks/>
            </p:cNvSpPr>
            <p:nvPr userDrawn="1"/>
          </p:nvSpPr>
          <p:spPr bwMode="auto">
            <a:xfrm>
              <a:off x="3324" y="2739"/>
              <a:ext cx="109" cy="165"/>
            </a:xfrm>
            <a:custGeom>
              <a:avLst/>
              <a:gdLst>
                <a:gd name="T0" fmla="*/ 147 w 161"/>
                <a:gd name="T1" fmla="*/ 1 h 243"/>
                <a:gd name="T2" fmla="*/ 146 w 161"/>
                <a:gd name="T3" fmla="*/ 1 h 243"/>
                <a:gd name="T4" fmla="*/ 132 w 161"/>
                <a:gd name="T5" fmla="*/ 3 h 243"/>
                <a:gd name="T6" fmla="*/ 53 w 161"/>
                <a:gd name="T7" fmla="*/ 3 h 243"/>
                <a:gd name="T8" fmla="*/ 37 w 161"/>
                <a:gd name="T9" fmla="*/ 3 h 243"/>
                <a:gd name="T10" fmla="*/ 33 w 161"/>
                <a:gd name="T11" fmla="*/ 3 h 243"/>
                <a:gd name="T12" fmla="*/ 8 w 161"/>
                <a:gd name="T13" fmla="*/ 2 h 243"/>
                <a:gd name="T14" fmla="*/ 0 w 161"/>
                <a:gd name="T15" fmla="*/ 6 h 243"/>
                <a:gd name="T16" fmla="*/ 6 w 161"/>
                <a:gd name="T17" fmla="*/ 10 h 243"/>
                <a:gd name="T18" fmla="*/ 18 w 161"/>
                <a:gd name="T19" fmla="*/ 11 h 243"/>
                <a:gd name="T20" fmla="*/ 31 w 161"/>
                <a:gd name="T21" fmla="*/ 28 h 243"/>
                <a:gd name="T22" fmla="*/ 32 w 161"/>
                <a:gd name="T23" fmla="*/ 95 h 243"/>
                <a:gd name="T24" fmla="*/ 32 w 161"/>
                <a:gd name="T25" fmla="*/ 150 h 243"/>
                <a:gd name="T26" fmla="*/ 30 w 161"/>
                <a:gd name="T27" fmla="*/ 217 h 243"/>
                <a:gd name="T28" fmla="*/ 22 w 161"/>
                <a:gd name="T29" fmla="*/ 234 h 243"/>
                <a:gd name="T30" fmla="*/ 11 w 161"/>
                <a:gd name="T31" fmla="*/ 235 h 243"/>
                <a:gd name="T32" fmla="*/ 5 w 161"/>
                <a:gd name="T33" fmla="*/ 239 h 243"/>
                <a:gd name="T34" fmla="*/ 12 w 161"/>
                <a:gd name="T35" fmla="*/ 243 h 243"/>
                <a:gd name="T36" fmla="*/ 34 w 161"/>
                <a:gd name="T37" fmla="*/ 242 h 243"/>
                <a:gd name="T38" fmla="*/ 52 w 161"/>
                <a:gd name="T39" fmla="*/ 242 h 243"/>
                <a:gd name="T40" fmla="*/ 84 w 161"/>
                <a:gd name="T41" fmla="*/ 243 h 243"/>
                <a:gd name="T42" fmla="*/ 94 w 161"/>
                <a:gd name="T43" fmla="*/ 243 h 243"/>
                <a:gd name="T44" fmla="*/ 139 w 161"/>
                <a:gd name="T45" fmla="*/ 243 h 243"/>
                <a:gd name="T46" fmla="*/ 157 w 161"/>
                <a:gd name="T47" fmla="*/ 235 h 243"/>
                <a:gd name="T48" fmla="*/ 161 w 161"/>
                <a:gd name="T49" fmla="*/ 199 h 243"/>
                <a:gd name="T50" fmla="*/ 158 w 161"/>
                <a:gd name="T51" fmla="*/ 193 h 243"/>
                <a:gd name="T52" fmla="*/ 153 w 161"/>
                <a:gd name="T53" fmla="*/ 198 h 243"/>
                <a:gd name="T54" fmla="*/ 140 w 161"/>
                <a:gd name="T55" fmla="*/ 221 h 243"/>
                <a:gd name="T56" fmla="*/ 110 w 161"/>
                <a:gd name="T57" fmla="*/ 225 h 243"/>
                <a:gd name="T58" fmla="*/ 73 w 161"/>
                <a:gd name="T59" fmla="*/ 199 h 243"/>
                <a:gd name="T60" fmla="*/ 73 w 161"/>
                <a:gd name="T61" fmla="*/ 163 h 243"/>
                <a:gd name="T62" fmla="*/ 73 w 161"/>
                <a:gd name="T63" fmla="*/ 150 h 243"/>
                <a:gd name="T64" fmla="*/ 73 w 161"/>
                <a:gd name="T65" fmla="*/ 125 h 243"/>
                <a:gd name="T66" fmla="*/ 74 w 161"/>
                <a:gd name="T67" fmla="*/ 123 h 243"/>
                <a:gd name="T68" fmla="*/ 119 w 161"/>
                <a:gd name="T69" fmla="*/ 124 h 243"/>
                <a:gd name="T70" fmla="*/ 136 w 161"/>
                <a:gd name="T71" fmla="*/ 136 h 243"/>
                <a:gd name="T72" fmla="*/ 137 w 161"/>
                <a:gd name="T73" fmla="*/ 144 h 243"/>
                <a:gd name="T74" fmla="*/ 137 w 161"/>
                <a:gd name="T75" fmla="*/ 147 h 243"/>
                <a:gd name="T76" fmla="*/ 141 w 161"/>
                <a:gd name="T77" fmla="*/ 150 h 243"/>
                <a:gd name="T78" fmla="*/ 145 w 161"/>
                <a:gd name="T79" fmla="*/ 144 h 243"/>
                <a:gd name="T80" fmla="*/ 145 w 161"/>
                <a:gd name="T81" fmla="*/ 134 h 243"/>
                <a:gd name="T82" fmla="*/ 146 w 161"/>
                <a:gd name="T83" fmla="*/ 123 h 243"/>
                <a:gd name="T84" fmla="*/ 148 w 161"/>
                <a:gd name="T85" fmla="*/ 103 h 243"/>
                <a:gd name="T86" fmla="*/ 148 w 161"/>
                <a:gd name="T87" fmla="*/ 99 h 243"/>
                <a:gd name="T88" fmla="*/ 145 w 161"/>
                <a:gd name="T89" fmla="*/ 96 h 243"/>
                <a:gd name="T90" fmla="*/ 140 w 161"/>
                <a:gd name="T91" fmla="*/ 100 h 243"/>
                <a:gd name="T92" fmla="*/ 125 w 161"/>
                <a:gd name="T93" fmla="*/ 105 h 243"/>
                <a:gd name="T94" fmla="*/ 75 w 161"/>
                <a:gd name="T95" fmla="*/ 106 h 243"/>
                <a:gd name="T96" fmla="*/ 73 w 161"/>
                <a:gd name="T97" fmla="*/ 103 h 243"/>
                <a:gd name="T98" fmla="*/ 73 w 161"/>
                <a:gd name="T99" fmla="*/ 23 h 243"/>
                <a:gd name="T100" fmla="*/ 75 w 161"/>
                <a:gd name="T101" fmla="*/ 21 h 243"/>
                <a:gd name="T102" fmla="*/ 119 w 161"/>
                <a:gd name="T103" fmla="*/ 22 h 243"/>
                <a:gd name="T104" fmla="*/ 140 w 161"/>
                <a:gd name="T105" fmla="*/ 33 h 243"/>
                <a:gd name="T106" fmla="*/ 142 w 161"/>
                <a:gd name="T107" fmla="*/ 44 h 243"/>
                <a:gd name="T108" fmla="*/ 145 w 161"/>
                <a:gd name="T109" fmla="*/ 49 h 243"/>
                <a:gd name="T110" fmla="*/ 149 w 161"/>
                <a:gd name="T111" fmla="*/ 45 h 243"/>
                <a:gd name="T112" fmla="*/ 150 w 161"/>
                <a:gd name="T113" fmla="*/ 31 h 243"/>
                <a:gd name="T114" fmla="*/ 151 w 161"/>
                <a:gd name="T115" fmla="*/ 24 h 243"/>
                <a:gd name="T116" fmla="*/ 153 w 161"/>
                <a:gd name="T117" fmla="*/ 7 h 243"/>
                <a:gd name="T118" fmla="*/ 153 w 161"/>
                <a:gd name="T119" fmla="*/ 4 h 243"/>
                <a:gd name="T120" fmla="*/ 151 w 161"/>
                <a:gd name="T121" fmla="*/ 0 h 243"/>
                <a:gd name="T122" fmla="*/ 147 w 161"/>
                <a:gd name="T123" fmla="*/ 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1" h="243">
                  <a:moveTo>
                    <a:pt x="147" y="1"/>
                  </a:moveTo>
                  <a:cubicBezTo>
                    <a:pt x="146" y="1"/>
                    <a:pt x="146" y="1"/>
                    <a:pt x="146" y="1"/>
                  </a:cubicBezTo>
                  <a:cubicBezTo>
                    <a:pt x="132" y="3"/>
                    <a:pt x="132" y="3"/>
                    <a:pt x="132" y="3"/>
                  </a:cubicBezTo>
                  <a:cubicBezTo>
                    <a:pt x="127" y="3"/>
                    <a:pt x="75" y="3"/>
                    <a:pt x="53" y="3"/>
                  </a:cubicBezTo>
                  <a:cubicBezTo>
                    <a:pt x="37" y="3"/>
                    <a:pt x="37" y="3"/>
                    <a:pt x="37" y="3"/>
                  </a:cubicBezTo>
                  <a:cubicBezTo>
                    <a:pt x="33" y="3"/>
                    <a:pt x="33" y="3"/>
                    <a:pt x="33" y="3"/>
                  </a:cubicBezTo>
                  <a:cubicBezTo>
                    <a:pt x="33" y="3"/>
                    <a:pt x="8" y="2"/>
                    <a:pt x="8" y="2"/>
                  </a:cubicBezTo>
                  <a:cubicBezTo>
                    <a:pt x="4" y="2"/>
                    <a:pt x="0" y="3"/>
                    <a:pt x="0" y="6"/>
                  </a:cubicBezTo>
                  <a:cubicBezTo>
                    <a:pt x="0" y="10"/>
                    <a:pt x="4" y="10"/>
                    <a:pt x="6" y="10"/>
                  </a:cubicBezTo>
                  <a:cubicBezTo>
                    <a:pt x="18" y="11"/>
                    <a:pt x="18" y="11"/>
                    <a:pt x="18" y="11"/>
                  </a:cubicBezTo>
                  <a:cubicBezTo>
                    <a:pt x="29" y="13"/>
                    <a:pt x="31" y="18"/>
                    <a:pt x="31" y="28"/>
                  </a:cubicBezTo>
                  <a:cubicBezTo>
                    <a:pt x="32" y="38"/>
                    <a:pt x="32" y="47"/>
                    <a:pt x="32" y="95"/>
                  </a:cubicBezTo>
                  <a:cubicBezTo>
                    <a:pt x="32" y="150"/>
                    <a:pt x="32" y="150"/>
                    <a:pt x="32" y="150"/>
                  </a:cubicBezTo>
                  <a:cubicBezTo>
                    <a:pt x="32" y="179"/>
                    <a:pt x="32" y="204"/>
                    <a:pt x="30" y="217"/>
                  </a:cubicBezTo>
                  <a:cubicBezTo>
                    <a:pt x="29" y="228"/>
                    <a:pt x="27" y="233"/>
                    <a:pt x="22" y="234"/>
                  </a:cubicBezTo>
                  <a:cubicBezTo>
                    <a:pt x="11" y="235"/>
                    <a:pt x="11" y="235"/>
                    <a:pt x="11" y="235"/>
                  </a:cubicBezTo>
                  <a:cubicBezTo>
                    <a:pt x="8" y="235"/>
                    <a:pt x="5" y="236"/>
                    <a:pt x="5" y="239"/>
                  </a:cubicBezTo>
                  <a:cubicBezTo>
                    <a:pt x="5" y="241"/>
                    <a:pt x="7" y="243"/>
                    <a:pt x="12" y="243"/>
                  </a:cubicBezTo>
                  <a:cubicBezTo>
                    <a:pt x="34" y="242"/>
                    <a:pt x="34" y="242"/>
                    <a:pt x="34" y="242"/>
                  </a:cubicBezTo>
                  <a:cubicBezTo>
                    <a:pt x="52" y="242"/>
                    <a:pt x="52" y="242"/>
                    <a:pt x="52" y="242"/>
                  </a:cubicBezTo>
                  <a:cubicBezTo>
                    <a:pt x="84" y="243"/>
                    <a:pt x="84" y="243"/>
                    <a:pt x="84" y="243"/>
                  </a:cubicBezTo>
                  <a:cubicBezTo>
                    <a:pt x="94" y="243"/>
                    <a:pt x="94" y="243"/>
                    <a:pt x="94" y="243"/>
                  </a:cubicBezTo>
                  <a:cubicBezTo>
                    <a:pt x="139" y="243"/>
                    <a:pt x="139" y="243"/>
                    <a:pt x="139" y="243"/>
                  </a:cubicBezTo>
                  <a:cubicBezTo>
                    <a:pt x="151" y="243"/>
                    <a:pt x="154" y="243"/>
                    <a:pt x="157" y="235"/>
                  </a:cubicBezTo>
                  <a:cubicBezTo>
                    <a:pt x="158" y="228"/>
                    <a:pt x="161" y="207"/>
                    <a:pt x="161" y="199"/>
                  </a:cubicBezTo>
                  <a:cubicBezTo>
                    <a:pt x="161" y="196"/>
                    <a:pt x="161" y="193"/>
                    <a:pt x="158" y="193"/>
                  </a:cubicBezTo>
                  <a:cubicBezTo>
                    <a:pt x="155" y="193"/>
                    <a:pt x="154" y="195"/>
                    <a:pt x="153" y="198"/>
                  </a:cubicBezTo>
                  <a:cubicBezTo>
                    <a:pt x="151" y="211"/>
                    <a:pt x="147" y="218"/>
                    <a:pt x="140" y="221"/>
                  </a:cubicBezTo>
                  <a:cubicBezTo>
                    <a:pt x="132" y="225"/>
                    <a:pt x="118" y="225"/>
                    <a:pt x="110" y="225"/>
                  </a:cubicBezTo>
                  <a:cubicBezTo>
                    <a:pt x="78" y="225"/>
                    <a:pt x="74" y="220"/>
                    <a:pt x="73" y="199"/>
                  </a:cubicBezTo>
                  <a:cubicBezTo>
                    <a:pt x="73" y="163"/>
                    <a:pt x="73" y="163"/>
                    <a:pt x="73" y="163"/>
                  </a:cubicBezTo>
                  <a:cubicBezTo>
                    <a:pt x="73" y="150"/>
                    <a:pt x="73" y="150"/>
                    <a:pt x="73" y="150"/>
                  </a:cubicBezTo>
                  <a:cubicBezTo>
                    <a:pt x="73" y="125"/>
                    <a:pt x="73" y="125"/>
                    <a:pt x="73" y="125"/>
                  </a:cubicBezTo>
                  <a:cubicBezTo>
                    <a:pt x="73" y="123"/>
                    <a:pt x="74" y="123"/>
                    <a:pt x="74" y="123"/>
                  </a:cubicBezTo>
                  <a:cubicBezTo>
                    <a:pt x="81" y="123"/>
                    <a:pt x="113" y="123"/>
                    <a:pt x="119" y="124"/>
                  </a:cubicBezTo>
                  <a:cubicBezTo>
                    <a:pt x="129" y="125"/>
                    <a:pt x="134" y="129"/>
                    <a:pt x="136" y="136"/>
                  </a:cubicBezTo>
                  <a:cubicBezTo>
                    <a:pt x="136" y="136"/>
                    <a:pt x="137" y="144"/>
                    <a:pt x="137" y="144"/>
                  </a:cubicBezTo>
                  <a:cubicBezTo>
                    <a:pt x="137" y="147"/>
                    <a:pt x="137" y="147"/>
                    <a:pt x="137" y="147"/>
                  </a:cubicBezTo>
                  <a:cubicBezTo>
                    <a:pt x="137" y="149"/>
                    <a:pt x="139" y="150"/>
                    <a:pt x="141" y="150"/>
                  </a:cubicBezTo>
                  <a:cubicBezTo>
                    <a:pt x="145" y="150"/>
                    <a:pt x="145" y="146"/>
                    <a:pt x="145" y="144"/>
                  </a:cubicBezTo>
                  <a:cubicBezTo>
                    <a:pt x="145" y="134"/>
                    <a:pt x="145" y="134"/>
                    <a:pt x="145" y="134"/>
                  </a:cubicBezTo>
                  <a:cubicBezTo>
                    <a:pt x="146" y="123"/>
                    <a:pt x="146" y="123"/>
                    <a:pt x="146" y="123"/>
                  </a:cubicBezTo>
                  <a:cubicBezTo>
                    <a:pt x="148" y="103"/>
                    <a:pt x="148" y="103"/>
                    <a:pt x="148" y="103"/>
                  </a:cubicBezTo>
                  <a:cubicBezTo>
                    <a:pt x="148" y="99"/>
                    <a:pt x="148" y="99"/>
                    <a:pt x="148" y="99"/>
                  </a:cubicBezTo>
                  <a:cubicBezTo>
                    <a:pt x="148" y="97"/>
                    <a:pt x="147" y="96"/>
                    <a:pt x="145" y="96"/>
                  </a:cubicBezTo>
                  <a:cubicBezTo>
                    <a:pt x="144" y="96"/>
                    <a:pt x="142" y="98"/>
                    <a:pt x="140" y="100"/>
                  </a:cubicBezTo>
                  <a:cubicBezTo>
                    <a:pt x="137" y="104"/>
                    <a:pt x="133" y="104"/>
                    <a:pt x="125" y="105"/>
                  </a:cubicBezTo>
                  <a:cubicBezTo>
                    <a:pt x="120" y="105"/>
                    <a:pt x="103" y="106"/>
                    <a:pt x="75" y="106"/>
                  </a:cubicBezTo>
                  <a:cubicBezTo>
                    <a:pt x="74" y="106"/>
                    <a:pt x="73" y="105"/>
                    <a:pt x="73" y="103"/>
                  </a:cubicBezTo>
                  <a:cubicBezTo>
                    <a:pt x="73" y="23"/>
                    <a:pt x="73" y="23"/>
                    <a:pt x="73" y="23"/>
                  </a:cubicBezTo>
                  <a:cubicBezTo>
                    <a:pt x="73" y="21"/>
                    <a:pt x="74" y="21"/>
                    <a:pt x="75" y="21"/>
                  </a:cubicBezTo>
                  <a:cubicBezTo>
                    <a:pt x="81" y="21"/>
                    <a:pt x="114" y="21"/>
                    <a:pt x="119" y="22"/>
                  </a:cubicBezTo>
                  <a:cubicBezTo>
                    <a:pt x="135" y="24"/>
                    <a:pt x="138" y="28"/>
                    <a:pt x="140" y="33"/>
                  </a:cubicBezTo>
                  <a:cubicBezTo>
                    <a:pt x="142" y="37"/>
                    <a:pt x="142" y="43"/>
                    <a:pt x="142" y="44"/>
                  </a:cubicBezTo>
                  <a:cubicBezTo>
                    <a:pt x="142" y="46"/>
                    <a:pt x="142" y="49"/>
                    <a:pt x="145" y="49"/>
                  </a:cubicBezTo>
                  <a:cubicBezTo>
                    <a:pt x="148" y="49"/>
                    <a:pt x="149" y="46"/>
                    <a:pt x="149" y="45"/>
                  </a:cubicBezTo>
                  <a:cubicBezTo>
                    <a:pt x="149" y="45"/>
                    <a:pt x="150" y="31"/>
                    <a:pt x="150" y="31"/>
                  </a:cubicBezTo>
                  <a:cubicBezTo>
                    <a:pt x="151" y="24"/>
                    <a:pt x="151" y="24"/>
                    <a:pt x="151" y="24"/>
                  </a:cubicBezTo>
                  <a:cubicBezTo>
                    <a:pt x="151" y="24"/>
                    <a:pt x="153" y="7"/>
                    <a:pt x="153" y="7"/>
                  </a:cubicBezTo>
                  <a:cubicBezTo>
                    <a:pt x="153" y="4"/>
                    <a:pt x="153" y="4"/>
                    <a:pt x="153" y="4"/>
                  </a:cubicBezTo>
                  <a:cubicBezTo>
                    <a:pt x="153" y="3"/>
                    <a:pt x="153" y="0"/>
                    <a:pt x="151" y="0"/>
                  </a:cubicBezTo>
                  <a:lnTo>
                    <a:pt x="147"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02" name="Freeform 24">
              <a:extLst>
                <a:ext uri="{FF2B5EF4-FFF2-40B4-BE49-F238E27FC236}">
                  <a16:creationId xmlns:a16="http://schemas.microsoft.com/office/drawing/2014/main" id="{A32957BA-13D6-4ED9-977D-0C89E970E0B2}"/>
                </a:ext>
              </a:extLst>
            </p:cNvPr>
            <p:cNvSpPr>
              <a:spLocks/>
            </p:cNvSpPr>
            <p:nvPr userDrawn="1"/>
          </p:nvSpPr>
          <p:spPr bwMode="auto">
            <a:xfrm>
              <a:off x="3460" y="2740"/>
              <a:ext cx="114" cy="164"/>
            </a:xfrm>
            <a:custGeom>
              <a:avLst/>
              <a:gdLst>
                <a:gd name="T0" fmla="*/ 68 w 167"/>
                <a:gd name="T1" fmla="*/ 1 h 241"/>
                <a:gd name="T2" fmla="*/ 51 w 167"/>
                <a:gd name="T3" fmla="*/ 1 h 241"/>
                <a:gd name="T4" fmla="*/ 35 w 167"/>
                <a:gd name="T5" fmla="*/ 1 h 241"/>
                <a:gd name="T6" fmla="*/ 8 w 167"/>
                <a:gd name="T7" fmla="*/ 0 h 241"/>
                <a:gd name="T8" fmla="*/ 0 w 167"/>
                <a:gd name="T9" fmla="*/ 4 h 241"/>
                <a:gd name="T10" fmla="*/ 7 w 167"/>
                <a:gd name="T11" fmla="*/ 8 h 241"/>
                <a:gd name="T12" fmla="*/ 17 w 167"/>
                <a:gd name="T13" fmla="*/ 9 h 241"/>
                <a:gd name="T14" fmla="*/ 30 w 167"/>
                <a:gd name="T15" fmla="*/ 26 h 241"/>
                <a:gd name="T16" fmla="*/ 30 w 167"/>
                <a:gd name="T17" fmla="*/ 93 h 241"/>
                <a:gd name="T18" fmla="*/ 30 w 167"/>
                <a:gd name="T19" fmla="*/ 148 h 241"/>
                <a:gd name="T20" fmla="*/ 29 w 167"/>
                <a:gd name="T21" fmla="*/ 215 h 241"/>
                <a:gd name="T22" fmla="*/ 20 w 167"/>
                <a:gd name="T23" fmla="*/ 232 h 241"/>
                <a:gd name="T24" fmla="*/ 9 w 167"/>
                <a:gd name="T25" fmla="*/ 233 h 241"/>
                <a:gd name="T26" fmla="*/ 3 w 167"/>
                <a:gd name="T27" fmla="*/ 237 h 241"/>
                <a:gd name="T28" fmla="*/ 10 w 167"/>
                <a:gd name="T29" fmla="*/ 240 h 241"/>
                <a:gd name="T30" fmla="*/ 32 w 167"/>
                <a:gd name="T31" fmla="*/ 240 h 241"/>
                <a:gd name="T32" fmla="*/ 50 w 167"/>
                <a:gd name="T33" fmla="*/ 240 h 241"/>
                <a:gd name="T34" fmla="*/ 99 w 167"/>
                <a:gd name="T35" fmla="*/ 241 h 241"/>
                <a:gd name="T36" fmla="*/ 142 w 167"/>
                <a:gd name="T37" fmla="*/ 241 h 241"/>
                <a:gd name="T38" fmla="*/ 162 w 167"/>
                <a:gd name="T39" fmla="*/ 232 h 241"/>
                <a:gd name="T40" fmla="*/ 167 w 167"/>
                <a:gd name="T41" fmla="*/ 196 h 241"/>
                <a:gd name="T42" fmla="*/ 164 w 167"/>
                <a:gd name="T43" fmla="*/ 190 h 241"/>
                <a:gd name="T44" fmla="*/ 160 w 167"/>
                <a:gd name="T45" fmla="*/ 195 h 241"/>
                <a:gd name="T46" fmla="*/ 152 w 167"/>
                <a:gd name="T47" fmla="*/ 214 h 241"/>
                <a:gd name="T48" fmla="*/ 115 w 167"/>
                <a:gd name="T49" fmla="*/ 222 h 241"/>
                <a:gd name="T50" fmla="*/ 78 w 167"/>
                <a:gd name="T51" fmla="*/ 216 h 241"/>
                <a:gd name="T52" fmla="*/ 71 w 167"/>
                <a:gd name="T53" fmla="*/ 148 h 241"/>
                <a:gd name="T54" fmla="*/ 71 w 167"/>
                <a:gd name="T55" fmla="*/ 93 h 241"/>
                <a:gd name="T56" fmla="*/ 72 w 167"/>
                <a:gd name="T57" fmla="*/ 26 h 241"/>
                <a:gd name="T58" fmla="*/ 83 w 167"/>
                <a:gd name="T59" fmla="*/ 9 h 241"/>
                <a:gd name="T60" fmla="*/ 95 w 167"/>
                <a:gd name="T61" fmla="*/ 8 h 241"/>
                <a:gd name="T62" fmla="*/ 102 w 167"/>
                <a:gd name="T63" fmla="*/ 4 h 241"/>
                <a:gd name="T64" fmla="*/ 94 w 167"/>
                <a:gd name="T65" fmla="*/ 0 h 241"/>
                <a:gd name="T66" fmla="*/ 68 w 167"/>
                <a:gd name="T67" fmla="*/ 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7" h="241">
                  <a:moveTo>
                    <a:pt x="68" y="1"/>
                  </a:moveTo>
                  <a:cubicBezTo>
                    <a:pt x="51" y="1"/>
                    <a:pt x="51" y="1"/>
                    <a:pt x="51" y="1"/>
                  </a:cubicBezTo>
                  <a:cubicBezTo>
                    <a:pt x="35" y="1"/>
                    <a:pt x="35" y="1"/>
                    <a:pt x="35" y="1"/>
                  </a:cubicBezTo>
                  <a:cubicBezTo>
                    <a:pt x="8" y="0"/>
                    <a:pt x="8" y="0"/>
                    <a:pt x="8" y="0"/>
                  </a:cubicBezTo>
                  <a:cubicBezTo>
                    <a:pt x="4" y="0"/>
                    <a:pt x="0" y="1"/>
                    <a:pt x="0" y="4"/>
                  </a:cubicBezTo>
                  <a:cubicBezTo>
                    <a:pt x="0" y="8"/>
                    <a:pt x="5" y="8"/>
                    <a:pt x="7" y="8"/>
                  </a:cubicBezTo>
                  <a:cubicBezTo>
                    <a:pt x="17" y="9"/>
                    <a:pt x="17" y="9"/>
                    <a:pt x="17" y="9"/>
                  </a:cubicBezTo>
                  <a:cubicBezTo>
                    <a:pt x="27" y="11"/>
                    <a:pt x="29" y="16"/>
                    <a:pt x="30" y="26"/>
                  </a:cubicBezTo>
                  <a:cubicBezTo>
                    <a:pt x="30" y="36"/>
                    <a:pt x="30" y="45"/>
                    <a:pt x="30" y="93"/>
                  </a:cubicBezTo>
                  <a:cubicBezTo>
                    <a:pt x="30" y="148"/>
                    <a:pt x="30" y="148"/>
                    <a:pt x="30" y="148"/>
                  </a:cubicBezTo>
                  <a:cubicBezTo>
                    <a:pt x="30" y="177"/>
                    <a:pt x="30" y="202"/>
                    <a:pt x="29" y="215"/>
                  </a:cubicBezTo>
                  <a:cubicBezTo>
                    <a:pt x="27" y="226"/>
                    <a:pt x="26" y="231"/>
                    <a:pt x="20" y="232"/>
                  </a:cubicBezTo>
                  <a:cubicBezTo>
                    <a:pt x="20" y="232"/>
                    <a:pt x="9" y="233"/>
                    <a:pt x="9" y="233"/>
                  </a:cubicBezTo>
                  <a:cubicBezTo>
                    <a:pt x="7" y="233"/>
                    <a:pt x="3" y="234"/>
                    <a:pt x="3" y="237"/>
                  </a:cubicBezTo>
                  <a:cubicBezTo>
                    <a:pt x="3" y="240"/>
                    <a:pt x="9" y="240"/>
                    <a:pt x="10" y="240"/>
                  </a:cubicBezTo>
                  <a:cubicBezTo>
                    <a:pt x="32" y="240"/>
                    <a:pt x="32" y="240"/>
                    <a:pt x="32" y="240"/>
                  </a:cubicBezTo>
                  <a:cubicBezTo>
                    <a:pt x="32" y="240"/>
                    <a:pt x="50" y="240"/>
                    <a:pt x="50" y="240"/>
                  </a:cubicBezTo>
                  <a:cubicBezTo>
                    <a:pt x="99" y="241"/>
                    <a:pt x="99" y="241"/>
                    <a:pt x="99" y="241"/>
                  </a:cubicBezTo>
                  <a:cubicBezTo>
                    <a:pt x="142" y="241"/>
                    <a:pt x="142" y="241"/>
                    <a:pt x="142" y="241"/>
                  </a:cubicBezTo>
                  <a:cubicBezTo>
                    <a:pt x="158" y="241"/>
                    <a:pt x="160" y="240"/>
                    <a:pt x="162" y="232"/>
                  </a:cubicBezTo>
                  <a:cubicBezTo>
                    <a:pt x="165" y="223"/>
                    <a:pt x="167" y="200"/>
                    <a:pt x="167" y="196"/>
                  </a:cubicBezTo>
                  <a:cubicBezTo>
                    <a:pt x="167" y="193"/>
                    <a:pt x="167" y="190"/>
                    <a:pt x="164" y="190"/>
                  </a:cubicBezTo>
                  <a:cubicBezTo>
                    <a:pt x="160" y="190"/>
                    <a:pt x="160" y="193"/>
                    <a:pt x="160" y="195"/>
                  </a:cubicBezTo>
                  <a:cubicBezTo>
                    <a:pt x="159" y="201"/>
                    <a:pt x="155" y="210"/>
                    <a:pt x="152" y="214"/>
                  </a:cubicBezTo>
                  <a:cubicBezTo>
                    <a:pt x="144" y="222"/>
                    <a:pt x="133" y="222"/>
                    <a:pt x="115" y="222"/>
                  </a:cubicBezTo>
                  <a:cubicBezTo>
                    <a:pt x="90" y="222"/>
                    <a:pt x="83" y="220"/>
                    <a:pt x="78" y="216"/>
                  </a:cubicBezTo>
                  <a:cubicBezTo>
                    <a:pt x="71" y="210"/>
                    <a:pt x="71" y="188"/>
                    <a:pt x="71" y="148"/>
                  </a:cubicBezTo>
                  <a:cubicBezTo>
                    <a:pt x="71" y="93"/>
                    <a:pt x="71" y="93"/>
                    <a:pt x="71" y="93"/>
                  </a:cubicBezTo>
                  <a:cubicBezTo>
                    <a:pt x="71" y="45"/>
                    <a:pt x="71" y="36"/>
                    <a:pt x="72" y="26"/>
                  </a:cubicBezTo>
                  <a:cubicBezTo>
                    <a:pt x="73" y="14"/>
                    <a:pt x="75" y="10"/>
                    <a:pt x="83" y="9"/>
                  </a:cubicBezTo>
                  <a:cubicBezTo>
                    <a:pt x="95" y="8"/>
                    <a:pt x="95" y="8"/>
                    <a:pt x="95" y="8"/>
                  </a:cubicBezTo>
                  <a:cubicBezTo>
                    <a:pt x="99" y="8"/>
                    <a:pt x="102" y="7"/>
                    <a:pt x="102" y="4"/>
                  </a:cubicBezTo>
                  <a:cubicBezTo>
                    <a:pt x="102" y="1"/>
                    <a:pt x="98" y="0"/>
                    <a:pt x="94" y="0"/>
                  </a:cubicBezTo>
                  <a:lnTo>
                    <a:pt x="68"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03" name="Freeform 25">
              <a:extLst>
                <a:ext uri="{FF2B5EF4-FFF2-40B4-BE49-F238E27FC236}">
                  <a16:creationId xmlns:a16="http://schemas.microsoft.com/office/drawing/2014/main" id="{B5BFEAC1-4E37-49A2-B67D-2BC8D109AFCF}"/>
                </a:ext>
              </a:extLst>
            </p:cNvPr>
            <p:cNvSpPr>
              <a:spLocks noEditPoints="1"/>
            </p:cNvSpPr>
            <p:nvPr userDrawn="1"/>
          </p:nvSpPr>
          <p:spPr bwMode="auto">
            <a:xfrm>
              <a:off x="3589" y="2740"/>
              <a:ext cx="124" cy="164"/>
            </a:xfrm>
            <a:custGeom>
              <a:avLst/>
              <a:gdLst>
                <a:gd name="T0" fmla="*/ 82 w 183"/>
                <a:gd name="T1" fmla="*/ 222 h 241"/>
                <a:gd name="T2" fmla="*/ 72 w 183"/>
                <a:gd name="T3" fmla="*/ 192 h 241"/>
                <a:gd name="T4" fmla="*/ 72 w 183"/>
                <a:gd name="T5" fmla="*/ 118 h 241"/>
                <a:gd name="T6" fmla="*/ 73 w 183"/>
                <a:gd name="T7" fmla="*/ 116 h 241"/>
                <a:gd name="T8" fmla="*/ 86 w 183"/>
                <a:gd name="T9" fmla="*/ 117 h 241"/>
                <a:gd name="T10" fmla="*/ 112 w 183"/>
                <a:gd name="T11" fmla="*/ 124 h 241"/>
                <a:gd name="T12" fmla="*/ 112 w 183"/>
                <a:gd name="T13" fmla="*/ 124 h 241"/>
                <a:gd name="T14" fmla="*/ 142 w 183"/>
                <a:gd name="T15" fmla="*/ 186 h 241"/>
                <a:gd name="T16" fmla="*/ 105 w 183"/>
                <a:gd name="T17" fmla="*/ 226 h 241"/>
                <a:gd name="T18" fmla="*/ 82 w 183"/>
                <a:gd name="T19" fmla="*/ 222 h 241"/>
                <a:gd name="T20" fmla="*/ 84 w 183"/>
                <a:gd name="T21" fmla="*/ 15 h 241"/>
                <a:gd name="T22" fmla="*/ 123 w 183"/>
                <a:gd name="T23" fmla="*/ 63 h 241"/>
                <a:gd name="T24" fmla="*/ 110 w 183"/>
                <a:gd name="T25" fmla="*/ 96 h 241"/>
                <a:gd name="T26" fmla="*/ 88 w 183"/>
                <a:gd name="T27" fmla="*/ 102 h 241"/>
                <a:gd name="T28" fmla="*/ 73 w 183"/>
                <a:gd name="T29" fmla="*/ 101 h 241"/>
                <a:gd name="T30" fmla="*/ 72 w 183"/>
                <a:gd name="T31" fmla="*/ 98 h 241"/>
                <a:gd name="T32" fmla="*/ 72 w 183"/>
                <a:gd name="T33" fmla="*/ 20 h 241"/>
                <a:gd name="T34" fmla="*/ 74 w 183"/>
                <a:gd name="T35" fmla="*/ 16 h 241"/>
                <a:gd name="T36" fmla="*/ 84 w 183"/>
                <a:gd name="T37" fmla="*/ 15 h 241"/>
                <a:gd name="T38" fmla="*/ 74 w 183"/>
                <a:gd name="T39" fmla="*/ 1 h 241"/>
                <a:gd name="T40" fmla="*/ 51 w 183"/>
                <a:gd name="T41" fmla="*/ 1 h 241"/>
                <a:gd name="T42" fmla="*/ 39 w 183"/>
                <a:gd name="T43" fmla="*/ 1 h 241"/>
                <a:gd name="T44" fmla="*/ 8 w 183"/>
                <a:gd name="T45" fmla="*/ 0 h 241"/>
                <a:gd name="T46" fmla="*/ 0 w 183"/>
                <a:gd name="T47" fmla="*/ 4 h 241"/>
                <a:gd name="T48" fmla="*/ 6 w 183"/>
                <a:gd name="T49" fmla="*/ 8 h 241"/>
                <a:gd name="T50" fmla="*/ 19 w 183"/>
                <a:gd name="T51" fmla="*/ 9 h 241"/>
                <a:gd name="T52" fmla="*/ 32 w 183"/>
                <a:gd name="T53" fmla="*/ 26 h 241"/>
                <a:gd name="T54" fmla="*/ 32 w 183"/>
                <a:gd name="T55" fmla="*/ 93 h 241"/>
                <a:gd name="T56" fmla="*/ 32 w 183"/>
                <a:gd name="T57" fmla="*/ 148 h 241"/>
                <a:gd name="T58" fmla="*/ 31 w 183"/>
                <a:gd name="T59" fmla="*/ 215 h 241"/>
                <a:gd name="T60" fmla="*/ 22 w 183"/>
                <a:gd name="T61" fmla="*/ 232 h 241"/>
                <a:gd name="T62" fmla="*/ 11 w 183"/>
                <a:gd name="T63" fmla="*/ 233 h 241"/>
                <a:gd name="T64" fmla="*/ 5 w 183"/>
                <a:gd name="T65" fmla="*/ 237 h 241"/>
                <a:gd name="T66" fmla="*/ 12 w 183"/>
                <a:gd name="T67" fmla="*/ 241 h 241"/>
                <a:gd name="T68" fmla="*/ 34 w 183"/>
                <a:gd name="T69" fmla="*/ 240 h 241"/>
                <a:gd name="T70" fmla="*/ 52 w 183"/>
                <a:gd name="T71" fmla="*/ 240 h 241"/>
                <a:gd name="T72" fmla="*/ 76 w 183"/>
                <a:gd name="T73" fmla="*/ 241 h 241"/>
                <a:gd name="T74" fmla="*/ 88 w 183"/>
                <a:gd name="T75" fmla="*/ 241 h 241"/>
                <a:gd name="T76" fmla="*/ 98 w 183"/>
                <a:gd name="T77" fmla="*/ 241 h 241"/>
                <a:gd name="T78" fmla="*/ 183 w 183"/>
                <a:gd name="T79" fmla="*/ 172 h 241"/>
                <a:gd name="T80" fmla="*/ 126 w 183"/>
                <a:gd name="T81" fmla="*/ 103 h 241"/>
                <a:gd name="T82" fmla="*/ 157 w 183"/>
                <a:gd name="T83" fmla="*/ 49 h 241"/>
                <a:gd name="T84" fmla="*/ 89 w 183"/>
                <a:gd name="T85" fmla="*/ 0 h 241"/>
                <a:gd name="T86" fmla="*/ 74 w 183"/>
                <a:gd name="T87" fmla="*/ 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3" h="241">
                  <a:moveTo>
                    <a:pt x="82" y="222"/>
                  </a:moveTo>
                  <a:cubicBezTo>
                    <a:pt x="72" y="218"/>
                    <a:pt x="72" y="213"/>
                    <a:pt x="72" y="192"/>
                  </a:cubicBezTo>
                  <a:cubicBezTo>
                    <a:pt x="72" y="118"/>
                    <a:pt x="72" y="118"/>
                    <a:pt x="72" y="118"/>
                  </a:cubicBezTo>
                  <a:cubicBezTo>
                    <a:pt x="72" y="116"/>
                    <a:pt x="72" y="116"/>
                    <a:pt x="73" y="116"/>
                  </a:cubicBezTo>
                  <a:cubicBezTo>
                    <a:pt x="86" y="117"/>
                    <a:pt x="86" y="117"/>
                    <a:pt x="86" y="117"/>
                  </a:cubicBezTo>
                  <a:cubicBezTo>
                    <a:pt x="98" y="117"/>
                    <a:pt x="105" y="119"/>
                    <a:pt x="112" y="124"/>
                  </a:cubicBezTo>
                  <a:cubicBezTo>
                    <a:pt x="112" y="124"/>
                    <a:pt x="112" y="124"/>
                    <a:pt x="112" y="124"/>
                  </a:cubicBezTo>
                  <a:cubicBezTo>
                    <a:pt x="139" y="143"/>
                    <a:pt x="142" y="174"/>
                    <a:pt x="142" y="186"/>
                  </a:cubicBezTo>
                  <a:cubicBezTo>
                    <a:pt x="142" y="224"/>
                    <a:pt x="111" y="226"/>
                    <a:pt x="105" y="226"/>
                  </a:cubicBezTo>
                  <a:cubicBezTo>
                    <a:pt x="98" y="226"/>
                    <a:pt x="91" y="225"/>
                    <a:pt x="82" y="222"/>
                  </a:cubicBezTo>
                  <a:moveTo>
                    <a:pt x="84" y="15"/>
                  </a:moveTo>
                  <a:cubicBezTo>
                    <a:pt x="112" y="15"/>
                    <a:pt x="123" y="44"/>
                    <a:pt x="123" y="63"/>
                  </a:cubicBezTo>
                  <a:cubicBezTo>
                    <a:pt x="123" y="78"/>
                    <a:pt x="118" y="89"/>
                    <a:pt x="110" y="96"/>
                  </a:cubicBezTo>
                  <a:cubicBezTo>
                    <a:pt x="105" y="101"/>
                    <a:pt x="97" y="102"/>
                    <a:pt x="88" y="102"/>
                  </a:cubicBezTo>
                  <a:cubicBezTo>
                    <a:pt x="73" y="101"/>
                    <a:pt x="73" y="101"/>
                    <a:pt x="73" y="101"/>
                  </a:cubicBezTo>
                  <a:cubicBezTo>
                    <a:pt x="72" y="101"/>
                    <a:pt x="72" y="100"/>
                    <a:pt x="72" y="98"/>
                  </a:cubicBezTo>
                  <a:cubicBezTo>
                    <a:pt x="72" y="20"/>
                    <a:pt x="72" y="20"/>
                    <a:pt x="72" y="20"/>
                  </a:cubicBezTo>
                  <a:cubicBezTo>
                    <a:pt x="72" y="17"/>
                    <a:pt x="72" y="16"/>
                    <a:pt x="74" y="16"/>
                  </a:cubicBezTo>
                  <a:cubicBezTo>
                    <a:pt x="74" y="16"/>
                    <a:pt x="84" y="15"/>
                    <a:pt x="84" y="15"/>
                  </a:cubicBezTo>
                  <a:moveTo>
                    <a:pt x="74" y="1"/>
                  </a:moveTo>
                  <a:cubicBezTo>
                    <a:pt x="51" y="1"/>
                    <a:pt x="51" y="1"/>
                    <a:pt x="51" y="1"/>
                  </a:cubicBezTo>
                  <a:cubicBezTo>
                    <a:pt x="39" y="1"/>
                    <a:pt x="39" y="1"/>
                    <a:pt x="39" y="1"/>
                  </a:cubicBezTo>
                  <a:cubicBezTo>
                    <a:pt x="8" y="0"/>
                    <a:pt x="8" y="0"/>
                    <a:pt x="8" y="0"/>
                  </a:cubicBezTo>
                  <a:cubicBezTo>
                    <a:pt x="4" y="0"/>
                    <a:pt x="0" y="1"/>
                    <a:pt x="0" y="4"/>
                  </a:cubicBezTo>
                  <a:cubicBezTo>
                    <a:pt x="0" y="8"/>
                    <a:pt x="4" y="8"/>
                    <a:pt x="6" y="8"/>
                  </a:cubicBezTo>
                  <a:cubicBezTo>
                    <a:pt x="19" y="9"/>
                    <a:pt x="19" y="9"/>
                    <a:pt x="19" y="9"/>
                  </a:cubicBezTo>
                  <a:cubicBezTo>
                    <a:pt x="29" y="11"/>
                    <a:pt x="31" y="16"/>
                    <a:pt x="32" y="26"/>
                  </a:cubicBezTo>
                  <a:cubicBezTo>
                    <a:pt x="32" y="36"/>
                    <a:pt x="32" y="45"/>
                    <a:pt x="32" y="93"/>
                  </a:cubicBezTo>
                  <a:cubicBezTo>
                    <a:pt x="32" y="148"/>
                    <a:pt x="32" y="148"/>
                    <a:pt x="32" y="148"/>
                  </a:cubicBezTo>
                  <a:cubicBezTo>
                    <a:pt x="32" y="177"/>
                    <a:pt x="32" y="202"/>
                    <a:pt x="31" y="215"/>
                  </a:cubicBezTo>
                  <a:cubicBezTo>
                    <a:pt x="29" y="224"/>
                    <a:pt x="28" y="231"/>
                    <a:pt x="22" y="232"/>
                  </a:cubicBezTo>
                  <a:cubicBezTo>
                    <a:pt x="22" y="232"/>
                    <a:pt x="11" y="233"/>
                    <a:pt x="11" y="233"/>
                  </a:cubicBezTo>
                  <a:cubicBezTo>
                    <a:pt x="8" y="233"/>
                    <a:pt x="5" y="234"/>
                    <a:pt x="5" y="237"/>
                  </a:cubicBezTo>
                  <a:cubicBezTo>
                    <a:pt x="5" y="241"/>
                    <a:pt x="10" y="241"/>
                    <a:pt x="12" y="241"/>
                  </a:cubicBezTo>
                  <a:cubicBezTo>
                    <a:pt x="34" y="240"/>
                    <a:pt x="34" y="240"/>
                    <a:pt x="34" y="240"/>
                  </a:cubicBezTo>
                  <a:cubicBezTo>
                    <a:pt x="34" y="240"/>
                    <a:pt x="52" y="240"/>
                    <a:pt x="52" y="240"/>
                  </a:cubicBezTo>
                  <a:cubicBezTo>
                    <a:pt x="76" y="241"/>
                    <a:pt x="76" y="241"/>
                    <a:pt x="76" y="241"/>
                  </a:cubicBezTo>
                  <a:cubicBezTo>
                    <a:pt x="76" y="241"/>
                    <a:pt x="88" y="241"/>
                    <a:pt x="88" y="241"/>
                  </a:cubicBezTo>
                  <a:cubicBezTo>
                    <a:pt x="98" y="241"/>
                    <a:pt x="98" y="241"/>
                    <a:pt x="98" y="241"/>
                  </a:cubicBezTo>
                  <a:cubicBezTo>
                    <a:pt x="156" y="241"/>
                    <a:pt x="183" y="206"/>
                    <a:pt x="183" y="172"/>
                  </a:cubicBezTo>
                  <a:cubicBezTo>
                    <a:pt x="183" y="136"/>
                    <a:pt x="154" y="113"/>
                    <a:pt x="126" y="103"/>
                  </a:cubicBezTo>
                  <a:cubicBezTo>
                    <a:pt x="145" y="88"/>
                    <a:pt x="157" y="73"/>
                    <a:pt x="157" y="49"/>
                  </a:cubicBezTo>
                  <a:cubicBezTo>
                    <a:pt x="157" y="37"/>
                    <a:pt x="152" y="0"/>
                    <a:pt x="89" y="0"/>
                  </a:cubicBezTo>
                  <a:lnTo>
                    <a:pt x="7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04" name="Freeform 26">
              <a:extLst>
                <a:ext uri="{FF2B5EF4-FFF2-40B4-BE49-F238E27FC236}">
                  <a16:creationId xmlns:a16="http://schemas.microsoft.com/office/drawing/2014/main" id="{788C1048-9836-47D1-BF7E-9959787A6342}"/>
                </a:ext>
              </a:extLst>
            </p:cNvPr>
            <p:cNvSpPr>
              <a:spLocks noEditPoints="1"/>
            </p:cNvSpPr>
            <p:nvPr userDrawn="1"/>
          </p:nvSpPr>
          <p:spPr bwMode="auto">
            <a:xfrm>
              <a:off x="3734" y="2738"/>
              <a:ext cx="176" cy="169"/>
            </a:xfrm>
            <a:custGeom>
              <a:avLst/>
              <a:gdLst>
                <a:gd name="T0" fmla="*/ 45 w 259"/>
                <a:gd name="T1" fmla="*/ 115 h 249"/>
                <a:gd name="T2" fmla="*/ 121 w 259"/>
                <a:gd name="T3" fmla="*/ 17 h 249"/>
                <a:gd name="T4" fmla="*/ 213 w 259"/>
                <a:gd name="T5" fmla="*/ 130 h 249"/>
                <a:gd name="T6" fmla="*/ 141 w 259"/>
                <a:gd name="T7" fmla="*/ 232 h 249"/>
                <a:gd name="T8" fmla="*/ 45 w 259"/>
                <a:gd name="T9" fmla="*/ 115 h 249"/>
                <a:gd name="T10" fmla="*/ 0 w 259"/>
                <a:gd name="T11" fmla="*/ 125 h 249"/>
                <a:gd name="T12" fmla="*/ 127 w 259"/>
                <a:gd name="T13" fmla="*/ 249 h 249"/>
                <a:gd name="T14" fmla="*/ 259 w 259"/>
                <a:gd name="T15" fmla="*/ 119 h 249"/>
                <a:gd name="T16" fmla="*/ 131 w 259"/>
                <a:gd name="T17" fmla="*/ 0 h 249"/>
                <a:gd name="T18" fmla="*/ 0 w 259"/>
                <a:gd name="T19" fmla="*/ 125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9" h="249">
                  <a:moveTo>
                    <a:pt x="45" y="115"/>
                  </a:moveTo>
                  <a:cubicBezTo>
                    <a:pt x="45" y="29"/>
                    <a:pt x="93" y="17"/>
                    <a:pt x="121" y="17"/>
                  </a:cubicBezTo>
                  <a:cubicBezTo>
                    <a:pt x="175" y="17"/>
                    <a:pt x="213" y="64"/>
                    <a:pt x="213" y="130"/>
                  </a:cubicBezTo>
                  <a:cubicBezTo>
                    <a:pt x="213" y="222"/>
                    <a:pt x="162" y="232"/>
                    <a:pt x="141" y="232"/>
                  </a:cubicBezTo>
                  <a:cubicBezTo>
                    <a:pt x="84" y="232"/>
                    <a:pt x="45" y="184"/>
                    <a:pt x="45" y="115"/>
                  </a:cubicBezTo>
                  <a:moveTo>
                    <a:pt x="0" y="125"/>
                  </a:moveTo>
                  <a:cubicBezTo>
                    <a:pt x="0" y="184"/>
                    <a:pt x="40" y="249"/>
                    <a:pt x="127" y="249"/>
                  </a:cubicBezTo>
                  <a:cubicBezTo>
                    <a:pt x="205" y="249"/>
                    <a:pt x="259" y="195"/>
                    <a:pt x="259" y="119"/>
                  </a:cubicBezTo>
                  <a:cubicBezTo>
                    <a:pt x="259" y="46"/>
                    <a:pt x="210" y="0"/>
                    <a:pt x="131" y="0"/>
                  </a:cubicBezTo>
                  <a:cubicBezTo>
                    <a:pt x="41" y="0"/>
                    <a:pt x="0" y="65"/>
                    <a:pt x="0" y="12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05" name="Freeform 27">
              <a:extLst>
                <a:ext uri="{FF2B5EF4-FFF2-40B4-BE49-F238E27FC236}">
                  <a16:creationId xmlns:a16="http://schemas.microsoft.com/office/drawing/2014/main" id="{C494BEF8-5481-49D8-A1DB-26A618F8D747}"/>
                </a:ext>
              </a:extLst>
            </p:cNvPr>
            <p:cNvSpPr>
              <a:spLocks/>
            </p:cNvSpPr>
            <p:nvPr userDrawn="1"/>
          </p:nvSpPr>
          <p:spPr bwMode="auto">
            <a:xfrm>
              <a:off x="3925" y="2740"/>
              <a:ext cx="172" cy="167"/>
            </a:xfrm>
            <a:custGeom>
              <a:avLst/>
              <a:gdLst>
                <a:gd name="T0" fmla="*/ 220 w 254"/>
                <a:gd name="T1" fmla="*/ 1 h 245"/>
                <a:gd name="T2" fmla="*/ 211 w 254"/>
                <a:gd name="T3" fmla="*/ 1 h 245"/>
                <a:gd name="T4" fmla="*/ 174 w 254"/>
                <a:gd name="T5" fmla="*/ 0 h 245"/>
                <a:gd name="T6" fmla="*/ 167 w 254"/>
                <a:gd name="T7" fmla="*/ 4 h 245"/>
                <a:gd name="T8" fmla="*/ 173 w 254"/>
                <a:gd name="T9" fmla="*/ 8 h 245"/>
                <a:gd name="T10" fmla="*/ 184 w 254"/>
                <a:gd name="T11" fmla="*/ 9 h 245"/>
                <a:gd name="T12" fmla="*/ 197 w 254"/>
                <a:gd name="T13" fmla="*/ 26 h 245"/>
                <a:gd name="T14" fmla="*/ 198 w 254"/>
                <a:gd name="T15" fmla="*/ 93 h 245"/>
                <a:gd name="T16" fmla="*/ 198 w 254"/>
                <a:gd name="T17" fmla="*/ 132 h 245"/>
                <a:gd name="T18" fmla="*/ 180 w 254"/>
                <a:gd name="T19" fmla="*/ 210 h 245"/>
                <a:gd name="T20" fmla="*/ 137 w 254"/>
                <a:gd name="T21" fmla="*/ 227 h 245"/>
                <a:gd name="T22" fmla="*/ 98 w 254"/>
                <a:gd name="T23" fmla="*/ 214 h 245"/>
                <a:gd name="T24" fmla="*/ 74 w 254"/>
                <a:gd name="T25" fmla="*/ 137 h 245"/>
                <a:gd name="T26" fmla="*/ 74 w 254"/>
                <a:gd name="T27" fmla="*/ 93 h 245"/>
                <a:gd name="T28" fmla="*/ 74 w 254"/>
                <a:gd name="T29" fmla="*/ 26 h 245"/>
                <a:gd name="T30" fmla="*/ 85 w 254"/>
                <a:gd name="T31" fmla="*/ 9 h 245"/>
                <a:gd name="T32" fmla="*/ 94 w 254"/>
                <a:gd name="T33" fmla="*/ 8 h 245"/>
                <a:gd name="T34" fmla="*/ 100 w 254"/>
                <a:gd name="T35" fmla="*/ 4 h 245"/>
                <a:gd name="T36" fmla="*/ 92 w 254"/>
                <a:gd name="T37" fmla="*/ 0 h 245"/>
                <a:gd name="T38" fmla="*/ 69 w 254"/>
                <a:gd name="T39" fmla="*/ 1 h 245"/>
                <a:gd name="T40" fmla="*/ 54 w 254"/>
                <a:gd name="T41" fmla="*/ 1 h 245"/>
                <a:gd name="T42" fmla="*/ 37 w 254"/>
                <a:gd name="T43" fmla="*/ 1 h 245"/>
                <a:gd name="T44" fmla="*/ 8 w 254"/>
                <a:gd name="T45" fmla="*/ 0 h 245"/>
                <a:gd name="T46" fmla="*/ 0 w 254"/>
                <a:gd name="T47" fmla="*/ 4 h 245"/>
                <a:gd name="T48" fmla="*/ 6 w 254"/>
                <a:gd name="T49" fmla="*/ 8 h 245"/>
                <a:gd name="T50" fmla="*/ 18 w 254"/>
                <a:gd name="T51" fmla="*/ 9 h 245"/>
                <a:gd name="T52" fmla="*/ 31 w 254"/>
                <a:gd name="T53" fmla="*/ 26 h 245"/>
                <a:gd name="T54" fmla="*/ 32 w 254"/>
                <a:gd name="T55" fmla="*/ 93 h 245"/>
                <a:gd name="T56" fmla="*/ 32 w 254"/>
                <a:gd name="T57" fmla="*/ 139 h 245"/>
                <a:gd name="T58" fmla="*/ 60 w 254"/>
                <a:gd name="T59" fmla="*/ 223 h 245"/>
                <a:gd name="T60" fmla="*/ 131 w 254"/>
                <a:gd name="T61" fmla="*/ 245 h 245"/>
                <a:gd name="T62" fmla="*/ 197 w 254"/>
                <a:gd name="T63" fmla="*/ 222 h 245"/>
                <a:gd name="T64" fmla="*/ 227 w 254"/>
                <a:gd name="T65" fmla="*/ 126 h 245"/>
                <a:gd name="T66" fmla="*/ 227 w 254"/>
                <a:gd name="T67" fmla="*/ 93 h 245"/>
                <a:gd name="T68" fmla="*/ 228 w 254"/>
                <a:gd name="T69" fmla="*/ 26 h 245"/>
                <a:gd name="T70" fmla="*/ 239 w 254"/>
                <a:gd name="T71" fmla="*/ 9 h 245"/>
                <a:gd name="T72" fmla="*/ 248 w 254"/>
                <a:gd name="T73" fmla="*/ 8 h 245"/>
                <a:gd name="T74" fmla="*/ 254 w 254"/>
                <a:gd name="T75" fmla="*/ 4 h 245"/>
                <a:gd name="T76" fmla="*/ 247 w 254"/>
                <a:gd name="T77" fmla="*/ 0 h 245"/>
                <a:gd name="T78" fmla="*/ 220 w 254"/>
                <a:gd name="T79" fmla="*/ 1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4" h="245">
                  <a:moveTo>
                    <a:pt x="220" y="1"/>
                  </a:moveTo>
                  <a:cubicBezTo>
                    <a:pt x="211" y="1"/>
                    <a:pt x="211" y="1"/>
                    <a:pt x="211" y="1"/>
                  </a:cubicBezTo>
                  <a:cubicBezTo>
                    <a:pt x="210" y="1"/>
                    <a:pt x="174" y="0"/>
                    <a:pt x="174" y="0"/>
                  </a:cubicBezTo>
                  <a:cubicBezTo>
                    <a:pt x="171" y="0"/>
                    <a:pt x="167" y="1"/>
                    <a:pt x="167" y="4"/>
                  </a:cubicBezTo>
                  <a:cubicBezTo>
                    <a:pt x="167" y="8"/>
                    <a:pt x="171" y="8"/>
                    <a:pt x="173" y="8"/>
                  </a:cubicBezTo>
                  <a:cubicBezTo>
                    <a:pt x="184" y="9"/>
                    <a:pt x="184" y="9"/>
                    <a:pt x="184" y="9"/>
                  </a:cubicBezTo>
                  <a:cubicBezTo>
                    <a:pt x="195" y="11"/>
                    <a:pt x="197" y="16"/>
                    <a:pt x="197" y="26"/>
                  </a:cubicBezTo>
                  <a:cubicBezTo>
                    <a:pt x="198" y="36"/>
                    <a:pt x="198" y="45"/>
                    <a:pt x="198" y="93"/>
                  </a:cubicBezTo>
                  <a:cubicBezTo>
                    <a:pt x="198" y="132"/>
                    <a:pt x="198" y="132"/>
                    <a:pt x="198" y="132"/>
                  </a:cubicBezTo>
                  <a:cubicBezTo>
                    <a:pt x="198" y="166"/>
                    <a:pt x="197" y="193"/>
                    <a:pt x="180" y="210"/>
                  </a:cubicBezTo>
                  <a:cubicBezTo>
                    <a:pt x="165" y="225"/>
                    <a:pt x="145" y="227"/>
                    <a:pt x="137" y="227"/>
                  </a:cubicBezTo>
                  <a:cubicBezTo>
                    <a:pt x="126" y="227"/>
                    <a:pt x="112" y="225"/>
                    <a:pt x="98" y="214"/>
                  </a:cubicBezTo>
                  <a:cubicBezTo>
                    <a:pt x="85" y="204"/>
                    <a:pt x="74" y="187"/>
                    <a:pt x="74" y="137"/>
                  </a:cubicBezTo>
                  <a:cubicBezTo>
                    <a:pt x="74" y="93"/>
                    <a:pt x="74" y="93"/>
                    <a:pt x="74" y="93"/>
                  </a:cubicBezTo>
                  <a:cubicBezTo>
                    <a:pt x="74" y="45"/>
                    <a:pt x="74" y="36"/>
                    <a:pt x="74" y="26"/>
                  </a:cubicBezTo>
                  <a:cubicBezTo>
                    <a:pt x="75" y="14"/>
                    <a:pt x="78" y="10"/>
                    <a:pt x="85" y="9"/>
                  </a:cubicBezTo>
                  <a:cubicBezTo>
                    <a:pt x="94" y="8"/>
                    <a:pt x="94" y="8"/>
                    <a:pt x="94" y="8"/>
                  </a:cubicBezTo>
                  <a:cubicBezTo>
                    <a:pt x="96" y="8"/>
                    <a:pt x="100" y="8"/>
                    <a:pt x="100" y="4"/>
                  </a:cubicBezTo>
                  <a:cubicBezTo>
                    <a:pt x="100" y="1"/>
                    <a:pt x="96" y="0"/>
                    <a:pt x="92" y="0"/>
                  </a:cubicBezTo>
                  <a:cubicBezTo>
                    <a:pt x="69" y="1"/>
                    <a:pt x="69" y="1"/>
                    <a:pt x="69" y="1"/>
                  </a:cubicBezTo>
                  <a:cubicBezTo>
                    <a:pt x="54" y="1"/>
                    <a:pt x="54" y="1"/>
                    <a:pt x="54" y="1"/>
                  </a:cubicBezTo>
                  <a:cubicBezTo>
                    <a:pt x="37" y="1"/>
                    <a:pt x="37" y="1"/>
                    <a:pt x="37" y="1"/>
                  </a:cubicBezTo>
                  <a:cubicBezTo>
                    <a:pt x="8" y="0"/>
                    <a:pt x="8" y="0"/>
                    <a:pt x="8" y="0"/>
                  </a:cubicBezTo>
                  <a:cubicBezTo>
                    <a:pt x="4" y="0"/>
                    <a:pt x="0" y="1"/>
                    <a:pt x="0" y="4"/>
                  </a:cubicBezTo>
                  <a:cubicBezTo>
                    <a:pt x="0" y="8"/>
                    <a:pt x="4" y="8"/>
                    <a:pt x="6" y="8"/>
                  </a:cubicBezTo>
                  <a:cubicBezTo>
                    <a:pt x="18" y="9"/>
                    <a:pt x="18" y="9"/>
                    <a:pt x="18" y="9"/>
                  </a:cubicBezTo>
                  <a:cubicBezTo>
                    <a:pt x="28" y="11"/>
                    <a:pt x="31" y="16"/>
                    <a:pt x="31" y="26"/>
                  </a:cubicBezTo>
                  <a:cubicBezTo>
                    <a:pt x="32" y="36"/>
                    <a:pt x="32" y="45"/>
                    <a:pt x="32" y="93"/>
                  </a:cubicBezTo>
                  <a:cubicBezTo>
                    <a:pt x="32" y="139"/>
                    <a:pt x="32" y="139"/>
                    <a:pt x="32" y="139"/>
                  </a:cubicBezTo>
                  <a:cubicBezTo>
                    <a:pt x="32" y="179"/>
                    <a:pt x="41" y="206"/>
                    <a:pt x="60" y="223"/>
                  </a:cubicBezTo>
                  <a:cubicBezTo>
                    <a:pt x="84" y="245"/>
                    <a:pt x="117" y="245"/>
                    <a:pt x="131" y="245"/>
                  </a:cubicBezTo>
                  <a:cubicBezTo>
                    <a:pt x="149" y="245"/>
                    <a:pt x="173" y="242"/>
                    <a:pt x="197" y="222"/>
                  </a:cubicBezTo>
                  <a:cubicBezTo>
                    <a:pt x="223" y="199"/>
                    <a:pt x="227" y="163"/>
                    <a:pt x="227" y="126"/>
                  </a:cubicBezTo>
                  <a:cubicBezTo>
                    <a:pt x="227" y="93"/>
                    <a:pt x="227" y="93"/>
                    <a:pt x="227" y="93"/>
                  </a:cubicBezTo>
                  <a:cubicBezTo>
                    <a:pt x="227" y="45"/>
                    <a:pt x="227" y="36"/>
                    <a:pt x="228" y="26"/>
                  </a:cubicBezTo>
                  <a:cubicBezTo>
                    <a:pt x="228" y="14"/>
                    <a:pt x="231" y="10"/>
                    <a:pt x="239" y="9"/>
                  </a:cubicBezTo>
                  <a:cubicBezTo>
                    <a:pt x="239" y="9"/>
                    <a:pt x="248" y="8"/>
                    <a:pt x="248" y="8"/>
                  </a:cubicBezTo>
                  <a:cubicBezTo>
                    <a:pt x="251" y="8"/>
                    <a:pt x="254" y="7"/>
                    <a:pt x="254" y="4"/>
                  </a:cubicBezTo>
                  <a:cubicBezTo>
                    <a:pt x="254" y="1"/>
                    <a:pt x="250" y="0"/>
                    <a:pt x="247" y="0"/>
                  </a:cubicBezTo>
                  <a:lnTo>
                    <a:pt x="22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06" name="Freeform 28">
              <a:extLst>
                <a:ext uri="{FF2B5EF4-FFF2-40B4-BE49-F238E27FC236}">
                  <a16:creationId xmlns:a16="http://schemas.microsoft.com/office/drawing/2014/main" id="{FF78676F-BD80-4152-AF8A-17C051377F07}"/>
                </a:ext>
              </a:extLst>
            </p:cNvPr>
            <p:cNvSpPr>
              <a:spLocks noEditPoints="1"/>
            </p:cNvSpPr>
            <p:nvPr userDrawn="1"/>
          </p:nvSpPr>
          <p:spPr bwMode="auto">
            <a:xfrm>
              <a:off x="4116" y="2740"/>
              <a:ext cx="170" cy="164"/>
            </a:xfrm>
            <a:custGeom>
              <a:avLst/>
              <a:gdLst>
                <a:gd name="T0" fmla="*/ 73 w 251"/>
                <a:gd name="T1" fmla="*/ 123 h 241"/>
                <a:gd name="T2" fmla="*/ 71 w 251"/>
                <a:gd name="T3" fmla="*/ 118 h 241"/>
                <a:gd name="T4" fmla="*/ 71 w 251"/>
                <a:gd name="T5" fmla="*/ 22 h 241"/>
                <a:gd name="T6" fmla="*/ 73 w 251"/>
                <a:gd name="T7" fmla="*/ 18 h 241"/>
                <a:gd name="T8" fmla="*/ 90 w 251"/>
                <a:gd name="T9" fmla="*/ 17 h 241"/>
                <a:gd name="T10" fmla="*/ 137 w 251"/>
                <a:gd name="T11" fmla="*/ 74 h 241"/>
                <a:gd name="T12" fmla="*/ 119 w 251"/>
                <a:gd name="T13" fmla="*/ 120 h 241"/>
                <a:gd name="T14" fmla="*/ 97 w 251"/>
                <a:gd name="T15" fmla="*/ 126 h 241"/>
                <a:gd name="T16" fmla="*/ 73 w 251"/>
                <a:gd name="T17" fmla="*/ 123 h 241"/>
                <a:gd name="T18" fmla="*/ 74 w 251"/>
                <a:gd name="T19" fmla="*/ 1 h 241"/>
                <a:gd name="T20" fmla="*/ 51 w 251"/>
                <a:gd name="T21" fmla="*/ 1 h 241"/>
                <a:gd name="T22" fmla="*/ 38 w 251"/>
                <a:gd name="T23" fmla="*/ 1 h 241"/>
                <a:gd name="T24" fmla="*/ 8 w 251"/>
                <a:gd name="T25" fmla="*/ 0 h 241"/>
                <a:gd name="T26" fmla="*/ 0 w 251"/>
                <a:gd name="T27" fmla="*/ 4 h 241"/>
                <a:gd name="T28" fmla="*/ 6 w 251"/>
                <a:gd name="T29" fmla="*/ 8 h 241"/>
                <a:gd name="T30" fmla="*/ 18 w 251"/>
                <a:gd name="T31" fmla="*/ 9 h 241"/>
                <a:gd name="T32" fmla="*/ 31 w 251"/>
                <a:gd name="T33" fmla="*/ 26 h 241"/>
                <a:gd name="T34" fmla="*/ 32 w 251"/>
                <a:gd name="T35" fmla="*/ 93 h 241"/>
                <a:gd name="T36" fmla="*/ 32 w 251"/>
                <a:gd name="T37" fmla="*/ 148 h 241"/>
                <a:gd name="T38" fmla="*/ 30 w 251"/>
                <a:gd name="T39" fmla="*/ 215 h 241"/>
                <a:gd name="T40" fmla="*/ 22 w 251"/>
                <a:gd name="T41" fmla="*/ 232 h 241"/>
                <a:gd name="T42" fmla="*/ 11 w 251"/>
                <a:gd name="T43" fmla="*/ 233 h 241"/>
                <a:gd name="T44" fmla="*/ 5 w 251"/>
                <a:gd name="T45" fmla="*/ 237 h 241"/>
                <a:gd name="T46" fmla="*/ 12 w 251"/>
                <a:gd name="T47" fmla="*/ 241 h 241"/>
                <a:gd name="T48" fmla="*/ 38 w 251"/>
                <a:gd name="T49" fmla="*/ 240 h 241"/>
                <a:gd name="T50" fmla="*/ 50 w 251"/>
                <a:gd name="T51" fmla="*/ 240 h 241"/>
                <a:gd name="T52" fmla="*/ 61 w 251"/>
                <a:gd name="T53" fmla="*/ 240 h 241"/>
                <a:gd name="T54" fmla="*/ 97 w 251"/>
                <a:gd name="T55" fmla="*/ 241 h 241"/>
                <a:gd name="T56" fmla="*/ 104 w 251"/>
                <a:gd name="T57" fmla="*/ 237 h 241"/>
                <a:gd name="T58" fmla="*/ 99 w 251"/>
                <a:gd name="T59" fmla="*/ 233 h 241"/>
                <a:gd name="T60" fmla="*/ 84 w 251"/>
                <a:gd name="T61" fmla="*/ 232 h 241"/>
                <a:gd name="T62" fmla="*/ 72 w 251"/>
                <a:gd name="T63" fmla="*/ 215 h 241"/>
                <a:gd name="T64" fmla="*/ 71 w 251"/>
                <a:gd name="T65" fmla="*/ 148 h 241"/>
                <a:gd name="T66" fmla="*/ 71 w 251"/>
                <a:gd name="T67" fmla="*/ 143 h 241"/>
                <a:gd name="T68" fmla="*/ 73 w 251"/>
                <a:gd name="T69" fmla="*/ 142 h 241"/>
                <a:gd name="T70" fmla="*/ 100 w 251"/>
                <a:gd name="T71" fmla="*/ 142 h 241"/>
                <a:gd name="T72" fmla="*/ 105 w 251"/>
                <a:gd name="T73" fmla="*/ 144 h 241"/>
                <a:gd name="T74" fmla="*/ 120 w 251"/>
                <a:gd name="T75" fmla="*/ 165 h 241"/>
                <a:gd name="T76" fmla="*/ 136 w 251"/>
                <a:gd name="T77" fmla="*/ 188 h 241"/>
                <a:gd name="T78" fmla="*/ 180 w 251"/>
                <a:gd name="T79" fmla="*/ 234 h 241"/>
                <a:gd name="T80" fmla="*/ 214 w 251"/>
                <a:gd name="T81" fmla="*/ 241 h 241"/>
                <a:gd name="T82" fmla="*/ 244 w 251"/>
                <a:gd name="T83" fmla="*/ 241 h 241"/>
                <a:gd name="T84" fmla="*/ 251 w 251"/>
                <a:gd name="T85" fmla="*/ 237 h 241"/>
                <a:gd name="T86" fmla="*/ 246 w 251"/>
                <a:gd name="T87" fmla="*/ 233 h 241"/>
                <a:gd name="T88" fmla="*/ 237 w 251"/>
                <a:gd name="T89" fmla="*/ 232 h 241"/>
                <a:gd name="T90" fmla="*/ 202 w 251"/>
                <a:gd name="T91" fmla="*/ 211 h 241"/>
                <a:gd name="T92" fmla="*/ 145 w 251"/>
                <a:gd name="T93" fmla="*/ 142 h 241"/>
                <a:gd name="T94" fmla="*/ 134 w 251"/>
                <a:gd name="T95" fmla="*/ 129 h 241"/>
                <a:gd name="T96" fmla="*/ 176 w 251"/>
                <a:gd name="T97" fmla="*/ 58 h 241"/>
                <a:gd name="T98" fmla="*/ 154 w 251"/>
                <a:gd name="T99" fmla="*/ 14 h 241"/>
                <a:gd name="T100" fmla="*/ 96 w 251"/>
                <a:gd name="T101" fmla="*/ 0 h 241"/>
                <a:gd name="T102" fmla="*/ 74 w 251"/>
                <a:gd name="T103" fmla="*/ 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1" h="241">
                  <a:moveTo>
                    <a:pt x="73" y="123"/>
                  </a:moveTo>
                  <a:cubicBezTo>
                    <a:pt x="71" y="122"/>
                    <a:pt x="71" y="121"/>
                    <a:pt x="71" y="118"/>
                  </a:cubicBezTo>
                  <a:cubicBezTo>
                    <a:pt x="71" y="22"/>
                    <a:pt x="71" y="22"/>
                    <a:pt x="71" y="22"/>
                  </a:cubicBezTo>
                  <a:cubicBezTo>
                    <a:pt x="71" y="19"/>
                    <a:pt x="71" y="19"/>
                    <a:pt x="73" y="18"/>
                  </a:cubicBezTo>
                  <a:cubicBezTo>
                    <a:pt x="76" y="17"/>
                    <a:pt x="81" y="17"/>
                    <a:pt x="90" y="17"/>
                  </a:cubicBezTo>
                  <a:cubicBezTo>
                    <a:pt x="107" y="17"/>
                    <a:pt x="137" y="29"/>
                    <a:pt x="137" y="74"/>
                  </a:cubicBezTo>
                  <a:cubicBezTo>
                    <a:pt x="137" y="103"/>
                    <a:pt x="126" y="115"/>
                    <a:pt x="119" y="120"/>
                  </a:cubicBezTo>
                  <a:cubicBezTo>
                    <a:pt x="113" y="124"/>
                    <a:pt x="109" y="126"/>
                    <a:pt x="97" y="126"/>
                  </a:cubicBezTo>
                  <a:cubicBezTo>
                    <a:pt x="88" y="126"/>
                    <a:pt x="79" y="125"/>
                    <a:pt x="73" y="123"/>
                  </a:cubicBezTo>
                  <a:moveTo>
                    <a:pt x="74" y="1"/>
                  </a:moveTo>
                  <a:cubicBezTo>
                    <a:pt x="51" y="1"/>
                    <a:pt x="51" y="1"/>
                    <a:pt x="51" y="1"/>
                  </a:cubicBezTo>
                  <a:cubicBezTo>
                    <a:pt x="38" y="1"/>
                    <a:pt x="38" y="1"/>
                    <a:pt x="38" y="1"/>
                  </a:cubicBezTo>
                  <a:cubicBezTo>
                    <a:pt x="8" y="0"/>
                    <a:pt x="8" y="0"/>
                    <a:pt x="8" y="0"/>
                  </a:cubicBezTo>
                  <a:cubicBezTo>
                    <a:pt x="4" y="0"/>
                    <a:pt x="0" y="1"/>
                    <a:pt x="0" y="4"/>
                  </a:cubicBezTo>
                  <a:cubicBezTo>
                    <a:pt x="0" y="8"/>
                    <a:pt x="4" y="8"/>
                    <a:pt x="6" y="8"/>
                  </a:cubicBezTo>
                  <a:cubicBezTo>
                    <a:pt x="18" y="9"/>
                    <a:pt x="18" y="9"/>
                    <a:pt x="18" y="9"/>
                  </a:cubicBezTo>
                  <a:cubicBezTo>
                    <a:pt x="29" y="11"/>
                    <a:pt x="31" y="16"/>
                    <a:pt x="31" y="26"/>
                  </a:cubicBezTo>
                  <a:cubicBezTo>
                    <a:pt x="32" y="36"/>
                    <a:pt x="32" y="45"/>
                    <a:pt x="32" y="93"/>
                  </a:cubicBezTo>
                  <a:cubicBezTo>
                    <a:pt x="32" y="148"/>
                    <a:pt x="32" y="148"/>
                    <a:pt x="32" y="148"/>
                  </a:cubicBezTo>
                  <a:cubicBezTo>
                    <a:pt x="32" y="177"/>
                    <a:pt x="32" y="202"/>
                    <a:pt x="30" y="215"/>
                  </a:cubicBezTo>
                  <a:cubicBezTo>
                    <a:pt x="29" y="224"/>
                    <a:pt x="28" y="231"/>
                    <a:pt x="22" y="232"/>
                  </a:cubicBezTo>
                  <a:cubicBezTo>
                    <a:pt x="11" y="233"/>
                    <a:pt x="11" y="233"/>
                    <a:pt x="11" y="233"/>
                  </a:cubicBezTo>
                  <a:cubicBezTo>
                    <a:pt x="8" y="233"/>
                    <a:pt x="5" y="234"/>
                    <a:pt x="5" y="237"/>
                  </a:cubicBezTo>
                  <a:cubicBezTo>
                    <a:pt x="5" y="241"/>
                    <a:pt x="10" y="241"/>
                    <a:pt x="12" y="241"/>
                  </a:cubicBezTo>
                  <a:cubicBezTo>
                    <a:pt x="38" y="240"/>
                    <a:pt x="38" y="240"/>
                    <a:pt x="38" y="240"/>
                  </a:cubicBezTo>
                  <a:cubicBezTo>
                    <a:pt x="50" y="240"/>
                    <a:pt x="50" y="240"/>
                    <a:pt x="50" y="240"/>
                  </a:cubicBezTo>
                  <a:cubicBezTo>
                    <a:pt x="61" y="240"/>
                    <a:pt x="61" y="240"/>
                    <a:pt x="61" y="240"/>
                  </a:cubicBezTo>
                  <a:cubicBezTo>
                    <a:pt x="97" y="241"/>
                    <a:pt x="97" y="241"/>
                    <a:pt x="97" y="241"/>
                  </a:cubicBezTo>
                  <a:cubicBezTo>
                    <a:pt x="99" y="241"/>
                    <a:pt x="104" y="241"/>
                    <a:pt x="104" y="237"/>
                  </a:cubicBezTo>
                  <a:cubicBezTo>
                    <a:pt x="104" y="236"/>
                    <a:pt x="103" y="233"/>
                    <a:pt x="99" y="233"/>
                  </a:cubicBezTo>
                  <a:cubicBezTo>
                    <a:pt x="84" y="232"/>
                    <a:pt x="84" y="232"/>
                    <a:pt x="84" y="232"/>
                  </a:cubicBezTo>
                  <a:cubicBezTo>
                    <a:pt x="76" y="231"/>
                    <a:pt x="73" y="225"/>
                    <a:pt x="72" y="215"/>
                  </a:cubicBezTo>
                  <a:cubicBezTo>
                    <a:pt x="71" y="202"/>
                    <a:pt x="71" y="177"/>
                    <a:pt x="71" y="148"/>
                  </a:cubicBezTo>
                  <a:cubicBezTo>
                    <a:pt x="71" y="143"/>
                    <a:pt x="71" y="143"/>
                    <a:pt x="71" y="143"/>
                  </a:cubicBezTo>
                  <a:cubicBezTo>
                    <a:pt x="71" y="142"/>
                    <a:pt x="71" y="142"/>
                    <a:pt x="73" y="142"/>
                  </a:cubicBezTo>
                  <a:cubicBezTo>
                    <a:pt x="100" y="142"/>
                    <a:pt x="100" y="142"/>
                    <a:pt x="100" y="142"/>
                  </a:cubicBezTo>
                  <a:cubicBezTo>
                    <a:pt x="102" y="142"/>
                    <a:pt x="104" y="143"/>
                    <a:pt x="105" y="144"/>
                  </a:cubicBezTo>
                  <a:cubicBezTo>
                    <a:pt x="105" y="144"/>
                    <a:pt x="120" y="165"/>
                    <a:pt x="120" y="165"/>
                  </a:cubicBezTo>
                  <a:cubicBezTo>
                    <a:pt x="136" y="188"/>
                    <a:pt x="136" y="188"/>
                    <a:pt x="136" y="188"/>
                  </a:cubicBezTo>
                  <a:cubicBezTo>
                    <a:pt x="155" y="213"/>
                    <a:pt x="166" y="227"/>
                    <a:pt x="180" y="234"/>
                  </a:cubicBezTo>
                  <a:cubicBezTo>
                    <a:pt x="188" y="239"/>
                    <a:pt x="197" y="241"/>
                    <a:pt x="214" y="241"/>
                  </a:cubicBezTo>
                  <a:cubicBezTo>
                    <a:pt x="244" y="241"/>
                    <a:pt x="244" y="241"/>
                    <a:pt x="244" y="241"/>
                  </a:cubicBezTo>
                  <a:cubicBezTo>
                    <a:pt x="246" y="241"/>
                    <a:pt x="251" y="241"/>
                    <a:pt x="251" y="237"/>
                  </a:cubicBezTo>
                  <a:cubicBezTo>
                    <a:pt x="251" y="236"/>
                    <a:pt x="250" y="233"/>
                    <a:pt x="246" y="233"/>
                  </a:cubicBezTo>
                  <a:cubicBezTo>
                    <a:pt x="237" y="232"/>
                    <a:pt x="237" y="232"/>
                    <a:pt x="237" y="232"/>
                  </a:cubicBezTo>
                  <a:cubicBezTo>
                    <a:pt x="232" y="231"/>
                    <a:pt x="220" y="229"/>
                    <a:pt x="202" y="211"/>
                  </a:cubicBezTo>
                  <a:cubicBezTo>
                    <a:pt x="186" y="194"/>
                    <a:pt x="168" y="171"/>
                    <a:pt x="145" y="142"/>
                  </a:cubicBezTo>
                  <a:cubicBezTo>
                    <a:pt x="145" y="142"/>
                    <a:pt x="135" y="130"/>
                    <a:pt x="134" y="129"/>
                  </a:cubicBezTo>
                  <a:cubicBezTo>
                    <a:pt x="163" y="105"/>
                    <a:pt x="176" y="84"/>
                    <a:pt x="176" y="58"/>
                  </a:cubicBezTo>
                  <a:cubicBezTo>
                    <a:pt x="176" y="35"/>
                    <a:pt x="162" y="19"/>
                    <a:pt x="154" y="14"/>
                  </a:cubicBezTo>
                  <a:cubicBezTo>
                    <a:pt x="136" y="2"/>
                    <a:pt x="115" y="0"/>
                    <a:pt x="96" y="0"/>
                  </a:cubicBezTo>
                  <a:lnTo>
                    <a:pt x="7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07" name="Freeform 29">
              <a:extLst>
                <a:ext uri="{FF2B5EF4-FFF2-40B4-BE49-F238E27FC236}">
                  <a16:creationId xmlns:a16="http://schemas.microsoft.com/office/drawing/2014/main" id="{A9BCBAEE-0E8B-4E88-B3AB-F4B67DAC3154}"/>
                </a:ext>
              </a:extLst>
            </p:cNvPr>
            <p:cNvSpPr>
              <a:spLocks/>
            </p:cNvSpPr>
            <p:nvPr userDrawn="1"/>
          </p:nvSpPr>
          <p:spPr bwMode="auto">
            <a:xfrm>
              <a:off x="4290" y="2737"/>
              <a:ext cx="180" cy="169"/>
            </a:xfrm>
            <a:custGeom>
              <a:avLst/>
              <a:gdLst>
                <a:gd name="T0" fmla="*/ 31 w 266"/>
                <a:gd name="T1" fmla="*/ 12 h 249"/>
                <a:gd name="T2" fmla="*/ 29 w 266"/>
                <a:gd name="T3" fmla="*/ 198 h 249"/>
                <a:gd name="T4" fmla="*/ 19 w 266"/>
                <a:gd name="T5" fmla="*/ 237 h 249"/>
                <a:gd name="T6" fmla="*/ 5 w 266"/>
                <a:gd name="T7" fmla="*/ 238 h 249"/>
                <a:gd name="T8" fmla="*/ 0 w 266"/>
                <a:gd name="T9" fmla="*/ 242 h 249"/>
                <a:gd name="T10" fmla="*/ 7 w 266"/>
                <a:gd name="T11" fmla="*/ 246 h 249"/>
                <a:gd name="T12" fmla="*/ 36 w 266"/>
                <a:gd name="T13" fmla="*/ 245 h 249"/>
                <a:gd name="T14" fmla="*/ 41 w 266"/>
                <a:gd name="T15" fmla="*/ 245 h 249"/>
                <a:gd name="T16" fmla="*/ 50 w 266"/>
                <a:gd name="T17" fmla="*/ 245 h 249"/>
                <a:gd name="T18" fmla="*/ 80 w 266"/>
                <a:gd name="T19" fmla="*/ 246 h 249"/>
                <a:gd name="T20" fmla="*/ 88 w 266"/>
                <a:gd name="T21" fmla="*/ 242 h 249"/>
                <a:gd name="T22" fmla="*/ 82 w 266"/>
                <a:gd name="T23" fmla="*/ 238 h 249"/>
                <a:gd name="T24" fmla="*/ 66 w 266"/>
                <a:gd name="T25" fmla="*/ 236 h 249"/>
                <a:gd name="T26" fmla="*/ 56 w 266"/>
                <a:gd name="T27" fmla="*/ 202 h 249"/>
                <a:gd name="T28" fmla="*/ 52 w 266"/>
                <a:gd name="T29" fmla="*/ 71 h 249"/>
                <a:gd name="T30" fmla="*/ 59 w 266"/>
                <a:gd name="T31" fmla="*/ 77 h 249"/>
                <a:gd name="T32" fmla="*/ 127 w 266"/>
                <a:gd name="T33" fmla="*/ 149 h 249"/>
                <a:gd name="T34" fmla="*/ 169 w 266"/>
                <a:gd name="T35" fmla="*/ 191 h 249"/>
                <a:gd name="T36" fmla="*/ 220 w 266"/>
                <a:gd name="T37" fmla="*/ 242 h 249"/>
                <a:gd name="T38" fmla="*/ 231 w 266"/>
                <a:gd name="T39" fmla="*/ 249 h 249"/>
                <a:gd name="T40" fmla="*/ 236 w 266"/>
                <a:gd name="T41" fmla="*/ 239 h 249"/>
                <a:gd name="T42" fmla="*/ 240 w 266"/>
                <a:gd name="T43" fmla="*/ 40 h 249"/>
                <a:gd name="T44" fmla="*/ 251 w 266"/>
                <a:gd name="T45" fmla="*/ 14 h 249"/>
                <a:gd name="T46" fmla="*/ 260 w 266"/>
                <a:gd name="T47" fmla="*/ 13 h 249"/>
                <a:gd name="T48" fmla="*/ 266 w 266"/>
                <a:gd name="T49" fmla="*/ 9 h 249"/>
                <a:gd name="T50" fmla="*/ 258 w 266"/>
                <a:gd name="T51" fmla="*/ 5 h 249"/>
                <a:gd name="T52" fmla="*/ 233 w 266"/>
                <a:gd name="T53" fmla="*/ 6 h 249"/>
                <a:gd name="T54" fmla="*/ 227 w 266"/>
                <a:gd name="T55" fmla="*/ 6 h 249"/>
                <a:gd name="T56" fmla="*/ 216 w 266"/>
                <a:gd name="T57" fmla="*/ 6 h 249"/>
                <a:gd name="T58" fmla="*/ 189 w 266"/>
                <a:gd name="T59" fmla="*/ 5 h 249"/>
                <a:gd name="T60" fmla="*/ 180 w 266"/>
                <a:gd name="T61" fmla="*/ 9 h 249"/>
                <a:gd name="T62" fmla="*/ 186 w 266"/>
                <a:gd name="T63" fmla="*/ 13 h 249"/>
                <a:gd name="T64" fmla="*/ 203 w 266"/>
                <a:gd name="T65" fmla="*/ 15 h 249"/>
                <a:gd name="T66" fmla="*/ 213 w 266"/>
                <a:gd name="T67" fmla="*/ 42 h 249"/>
                <a:gd name="T68" fmla="*/ 216 w 266"/>
                <a:gd name="T69" fmla="*/ 183 h 249"/>
                <a:gd name="T70" fmla="*/ 215 w 266"/>
                <a:gd name="T71" fmla="*/ 183 h 249"/>
                <a:gd name="T72" fmla="*/ 193 w 266"/>
                <a:gd name="T73" fmla="*/ 160 h 249"/>
                <a:gd name="T74" fmla="*/ 146 w 266"/>
                <a:gd name="T75" fmla="*/ 111 h 249"/>
                <a:gd name="T76" fmla="*/ 49 w 266"/>
                <a:gd name="T77" fmla="*/ 10 h 249"/>
                <a:gd name="T78" fmla="*/ 46 w 266"/>
                <a:gd name="T79" fmla="*/ 7 h 249"/>
                <a:gd name="T80" fmla="*/ 36 w 266"/>
                <a:gd name="T81" fmla="*/ 0 h 249"/>
                <a:gd name="T82" fmla="*/ 31 w 266"/>
                <a:gd name="T83" fmla="*/ 12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6" h="249">
                  <a:moveTo>
                    <a:pt x="31" y="12"/>
                  </a:moveTo>
                  <a:cubicBezTo>
                    <a:pt x="29" y="198"/>
                    <a:pt x="29" y="198"/>
                    <a:pt x="29" y="198"/>
                  </a:cubicBezTo>
                  <a:cubicBezTo>
                    <a:pt x="28" y="226"/>
                    <a:pt x="27" y="234"/>
                    <a:pt x="19" y="237"/>
                  </a:cubicBezTo>
                  <a:cubicBezTo>
                    <a:pt x="15" y="238"/>
                    <a:pt x="9" y="238"/>
                    <a:pt x="5" y="238"/>
                  </a:cubicBezTo>
                  <a:cubicBezTo>
                    <a:pt x="4" y="238"/>
                    <a:pt x="0" y="238"/>
                    <a:pt x="0" y="242"/>
                  </a:cubicBezTo>
                  <a:cubicBezTo>
                    <a:pt x="0" y="246"/>
                    <a:pt x="4" y="246"/>
                    <a:pt x="7" y="246"/>
                  </a:cubicBezTo>
                  <a:cubicBezTo>
                    <a:pt x="36" y="245"/>
                    <a:pt x="36" y="245"/>
                    <a:pt x="36" y="245"/>
                  </a:cubicBezTo>
                  <a:cubicBezTo>
                    <a:pt x="41" y="245"/>
                    <a:pt x="41" y="245"/>
                    <a:pt x="41" y="245"/>
                  </a:cubicBezTo>
                  <a:cubicBezTo>
                    <a:pt x="50" y="245"/>
                    <a:pt x="50" y="245"/>
                    <a:pt x="50" y="245"/>
                  </a:cubicBezTo>
                  <a:cubicBezTo>
                    <a:pt x="80" y="246"/>
                    <a:pt x="80" y="246"/>
                    <a:pt x="80" y="246"/>
                  </a:cubicBezTo>
                  <a:cubicBezTo>
                    <a:pt x="83" y="246"/>
                    <a:pt x="88" y="246"/>
                    <a:pt x="88" y="242"/>
                  </a:cubicBezTo>
                  <a:cubicBezTo>
                    <a:pt x="88" y="238"/>
                    <a:pt x="84" y="238"/>
                    <a:pt x="82" y="238"/>
                  </a:cubicBezTo>
                  <a:cubicBezTo>
                    <a:pt x="78" y="238"/>
                    <a:pt x="72" y="238"/>
                    <a:pt x="66" y="236"/>
                  </a:cubicBezTo>
                  <a:cubicBezTo>
                    <a:pt x="59" y="234"/>
                    <a:pt x="56" y="223"/>
                    <a:pt x="56" y="202"/>
                  </a:cubicBezTo>
                  <a:cubicBezTo>
                    <a:pt x="56" y="202"/>
                    <a:pt x="52" y="74"/>
                    <a:pt x="52" y="71"/>
                  </a:cubicBezTo>
                  <a:cubicBezTo>
                    <a:pt x="54" y="72"/>
                    <a:pt x="59" y="77"/>
                    <a:pt x="59" y="77"/>
                  </a:cubicBezTo>
                  <a:cubicBezTo>
                    <a:pt x="72" y="92"/>
                    <a:pt x="100" y="122"/>
                    <a:pt x="127" y="149"/>
                  </a:cubicBezTo>
                  <a:cubicBezTo>
                    <a:pt x="169" y="191"/>
                    <a:pt x="169" y="191"/>
                    <a:pt x="169" y="191"/>
                  </a:cubicBezTo>
                  <a:cubicBezTo>
                    <a:pt x="220" y="242"/>
                    <a:pt x="220" y="242"/>
                    <a:pt x="220" y="242"/>
                  </a:cubicBezTo>
                  <a:cubicBezTo>
                    <a:pt x="224" y="246"/>
                    <a:pt x="227" y="249"/>
                    <a:pt x="231" y="249"/>
                  </a:cubicBezTo>
                  <a:cubicBezTo>
                    <a:pt x="236" y="249"/>
                    <a:pt x="236" y="244"/>
                    <a:pt x="236" y="239"/>
                  </a:cubicBezTo>
                  <a:cubicBezTo>
                    <a:pt x="240" y="40"/>
                    <a:pt x="240" y="40"/>
                    <a:pt x="240" y="40"/>
                  </a:cubicBezTo>
                  <a:cubicBezTo>
                    <a:pt x="240" y="22"/>
                    <a:pt x="242" y="16"/>
                    <a:pt x="251" y="14"/>
                  </a:cubicBezTo>
                  <a:cubicBezTo>
                    <a:pt x="251" y="14"/>
                    <a:pt x="260" y="13"/>
                    <a:pt x="260" y="13"/>
                  </a:cubicBezTo>
                  <a:cubicBezTo>
                    <a:pt x="264" y="13"/>
                    <a:pt x="266" y="11"/>
                    <a:pt x="266" y="9"/>
                  </a:cubicBezTo>
                  <a:cubicBezTo>
                    <a:pt x="266" y="5"/>
                    <a:pt x="262" y="5"/>
                    <a:pt x="258" y="5"/>
                  </a:cubicBezTo>
                  <a:cubicBezTo>
                    <a:pt x="233" y="6"/>
                    <a:pt x="233" y="6"/>
                    <a:pt x="233" y="6"/>
                  </a:cubicBezTo>
                  <a:cubicBezTo>
                    <a:pt x="227" y="6"/>
                    <a:pt x="227" y="6"/>
                    <a:pt x="227" y="6"/>
                  </a:cubicBezTo>
                  <a:cubicBezTo>
                    <a:pt x="216" y="6"/>
                    <a:pt x="216" y="6"/>
                    <a:pt x="216" y="6"/>
                  </a:cubicBezTo>
                  <a:cubicBezTo>
                    <a:pt x="189" y="5"/>
                    <a:pt x="189" y="5"/>
                    <a:pt x="189" y="5"/>
                  </a:cubicBezTo>
                  <a:cubicBezTo>
                    <a:pt x="185" y="5"/>
                    <a:pt x="180" y="5"/>
                    <a:pt x="180" y="9"/>
                  </a:cubicBezTo>
                  <a:cubicBezTo>
                    <a:pt x="180" y="12"/>
                    <a:pt x="183" y="13"/>
                    <a:pt x="186" y="13"/>
                  </a:cubicBezTo>
                  <a:cubicBezTo>
                    <a:pt x="191" y="13"/>
                    <a:pt x="198" y="13"/>
                    <a:pt x="203" y="15"/>
                  </a:cubicBezTo>
                  <a:cubicBezTo>
                    <a:pt x="209" y="17"/>
                    <a:pt x="212" y="22"/>
                    <a:pt x="213" y="42"/>
                  </a:cubicBezTo>
                  <a:cubicBezTo>
                    <a:pt x="213" y="42"/>
                    <a:pt x="216" y="175"/>
                    <a:pt x="216" y="183"/>
                  </a:cubicBezTo>
                  <a:cubicBezTo>
                    <a:pt x="215" y="183"/>
                    <a:pt x="215" y="183"/>
                    <a:pt x="215" y="183"/>
                  </a:cubicBezTo>
                  <a:cubicBezTo>
                    <a:pt x="215" y="183"/>
                    <a:pt x="193" y="160"/>
                    <a:pt x="193" y="160"/>
                  </a:cubicBezTo>
                  <a:cubicBezTo>
                    <a:pt x="146" y="111"/>
                    <a:pt x="146" y="111"/>
                    <a:pt x="146" y="111"/>
                  </a:cubicBezTo>
                  <a:cubicBezTo>
                    <a:pt x="98" y="64"/>
                    <a:pt x="49" y="11"/>
                    <a:pt x="49" y="10"/>
                  </a:cubicBezTo>
                  <a:cubicBezTo>
                    <a:pt x="46" y="7"/>
                    <a:pt x="46" y="7"/>
                    <a:pt x="46" y="7"/>
                  </a:cubicBezTo>
                  <a:cubicBezTo>
                    <a:pt x="42" y="3"/>
                    <a:pt x="39" y="0"/>
                    <a:pt x="36" y="0"/>
                  </a:cubicBezTo>
                  <a:cubicBezTo>
                    <a:pt x="32" y="0"/>
                    <a:pt x="31" y="7"/>
                    <a:pt x="31" y="1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08" name="Freeform 30">
              <a:extLst>
                <a:ext uri="{FF2B5EF4-FFF2-40B4-BE49-F238E27FC236}">
                  <a16:creationId xmlns:a16="http://schemas.microsoft.com/office/drawing/2014/main" id="{0491E6F5-E006-496A-9B9D-6B4FD0E3CBAC}"/>
                </a:ext>
              </a:extLst>
            </p:cNvPr>
            <p:cNvSpPr>
              <a:spLocks/>
            </p:cNvSpPr>
            <p:nvPr userDrawn="1"/>
          </p:nvSpPr>
          <p:spPr bwMode="auto">
            <a:xfrm>
              <a:off x="4480" y="2739"/>
              <a:ext cx="109" cy="165"/>
            </a:xfrm>
            <a:custGeom>
              <a:avLst/>
              <a:gdLst>
                <a:gd name="T0" fmla="*/ 147 w 161"/>
                <a:gd name="T1" fmla="*/ 1 h 243"/>
                <a:gd name="T2" fmla="*/ 145 w 161"/>
                <a:gd name="T3" fmla="*/ 1 h 243"/>
                <a:gd name="T4" fmla="*/ 132 w 161"/>
                <a:gd name="T5" fmla="*/ 3 h 243"/>
                <a:gd name="T6" fmla="*/ 53 w 161"/>
                <a:gd name="T7" fmla="*/ 3 h 243"/>
                <a:gd name="T8" fmla="*/ 37 w 161"/>
                <a:gd name="T9" fmla="*/ 3 h 243"/>
                <a:gd name="T10" fmla="*/ 33 w 161"/>
                <a:gd name="T11" fmla="*/ 3 h 243"/>
                <a:gd name="T12" fmla="*/ 8 w 161"/>
                <a:gd name="T13" fmla="*/ 2 h 243"/>
                <a:gd name="T14" fmla="*/ 0 w 161"/>
                <a:gd name="T15" fmla="*/ 6 h 243"/>
                <a:gd name="T16" fmla="*/ 6 w 161"/>
                <a:gd name="T17" fmla="*/ 10 h 243"/>
                <a:gd name="T18" fmla="*/ 18 w 161"/>
                <a:gd name="T19" fmla="*/ 11 h 243"/>
                <a:gd name="T20" fmla="*/ 31 w 161"/>
                <a:gd name="T21" fmla="*/ 28 h 243"/>
                <a:gd name="T22" fmla="*/ 32 w 161"/>
                <a:gd name="T23" fmla="*/ 95 h 243"/>
                <a:gd name="T24" fmla="*/ 32 w 161"/>
                <a:gd name="T25" fmla="*/ 150 h 243"/>
                <a:gd name="T26" fmla="*/ 30 w 161"/>
                <a:gd name="T27" fmla="*/ 217 h 243"/>
                <a:gd name="T28" fmla="*/ 22 w 161"/>
                <a:gd name="T29" fmla="*/ 234 h 243"/>
                <a:gd name="T30" fmla="*/ 11 w 161"/>
                <a:gd name="T31" fmla="*/ 235 h 243"/>
                <a:gd name="T32" fmla="*/ 5 w 161"/>
                <a:gd name="T33" fmla="*/ 239 h 243"/>
                <a:gd name="T34" fmla="*/ 12 w 161"/>
                <a:gd name="T35" fmla="*/ 243 h 243"/>
                <a:gd name="T36" fmla="*/ 34 w 161"/>
                <a:gd name="T37" fmla="*/ 242 h 243"/>
                <a:gd name="T38" fmla="*/ 52 w 161"/>
                <a:gd name="T39" fmla="*/ 242 h 243"/>
                <a:gd name="T40" fmla="*/ 84 w 161"/>
                <a:gd name="T41" fmla="*/ 243 h 243"/>
                <a:gd name="T42" fmla="*/ 94 w 161"/>
                <a:gd name="T43" fmla="*/ 243 h 243"/>
                <a:gd name="T44" fmla="*/ 139 w 161"/>
                <a:gd name="T45" fmla="*/ 243 h 243"/>
                <a:gd name="T46" fmla="*/ 157 w 161"/>
                <a:gd name="T47" fmla="*/ 235 h 243"/>
                <a:gd name="T48" fmla="*/ 161 w 161"/>
                <a:gd name="T49" fmla="*/ 199 h 243"/>
                <a:gd name="T50" fmla="*/ 158 w 161"/>
                <a:gd name="T51" fmla="*/ 193 h 243"/>
                <a:gd name="T52" fmla="*/ 153 w 161"/>
                <a:gd name="T53" fmla="*/ 198 h 243"/>
                <a:gd name="T54" fmla="*/ 140 w 161"/>
                <a:gd name="T55" fmla="*/ 221 h 243"/>
                <a:gd name="T56" fmla="*/ 110 w 161"/>
                <a:gd name="T57" fmla="*/ 225 h 243"/>
                <a:gd name="T58" fmla="*/ 73 w 161"/>
                <a:gd name="T59" fmla="*/ 199 h 243"/>
                <a:gd name="T60" fmla="*/ 73 w 161"/>
                <a:gd name="T61" fmla="*/ 163 h 243"/>
                <a:gd name="T62" fmla="*/ 73 w 161"/>
                <a:gd name="T63" fmla="*/ 150 h 243"/>
                <a:gd name="T64" fmla="*/ 73 w 161"/>
                <a:gd name="T65" fmla="*/ 125 h 243"/>
                <a:gd name="T66" fmla="*/ 74 w 161"/>
                <a:gd name="T67" fmla="*/ 123 h 243"/>
                <a:gd name="T68" fmla="*/ 119 w 161"/>
                <a:gd name="T69" fmla="*/ 124 h 243"/>
                <a:gd name="T70" fmla="*/ 136 w 161"/>
                <a:gd name="T71" fmla="*/ 136 h 243"/>
                <a:gd name="T72" fmla="*/ 137 w 161"/>
                <a:gd name="T73" fmla="*/ 144 h 243"/>
                <a:gd name="T74" fmla="*/ 137 w 161"/>
                <a:gd name="T75" fmla="*/ 147 h 243"/>
                <a:gd name="T76" fmla="*/ 141 w 161"/>
                <a:gd name="T77" fmla="*/ 150 h 243"/>
                <a:gd name="T78" fmla="*/ 144 w 161"/>
                <a:gd name="T79" fmla="*/ 144 h 243"/>
                <a:gd name="T80" fmla="*/ 145 w 161"/>
                <a:gd name="T81" fmla="*/ 133 h 243"/>
                <a:gd name="T82" fmla="*/ 146 w 161"/>
                <a:gd name="T83" fmla="*/ 123 h 243"/>
                <a:gd name="T84" fmla="*/ 148 w 161"/>
                <a:gd name="T85" fmla="*/ 103 h 243"/>
                <a:gd name="T86" fmla="*/ 148 w 161"/>
                <a:gd name="T87" fmla="*/ 99 h 243"/>
                <a:gd name="T88" fmla="*/ 145 w 161"/>
                <a:gd name="T89" fmla="*/ 96 h 243"/>
                <a:gd name="T90" fmla="*/ 140 w 161"/>
                <a:gd name="T91" fmla="*/ 100 h 243"/>
                <a:gd name="T92" fmla="*/ 125 w 161"/>
                <a:gd name="T93" fmla="*/ 105 h 243"/>
                <a:gd name="T94" fmla="*/ 75 w 161"/>
                <a:gd name="T95" fmla="*/ 106 h 243"/>
                <a:gd name="T96" fmla="*/ 73 w 161"/>
                <a:gd name="T97" fmla="*/ 103 h 243"/>
                <a:gd name="T98" fmla="*/ 73 w 161"/>
                <a:gd name="T99" fmla="*/ 23 h 243"/>
                <a:gd name="T100" fmla="*/ 75 w 161"/>
                <a:gd name="T101" fmla="*/ 21 h 243"/>
                <a:gd name="T102" fmla="*/ 119 w 161"/>
                <a:gd name="T103" fmla="*/ 22 h 243"/>
                <a:gd name="T104" fmla="*/ 140 w 161"/>
                <a:gd name="T105" fmla="*/ 33 h 243"/>
                <a:gd name="T106" fmla="*/ 142 w 161"/>
                <a:gd name="T107" fmla="*/ 44 h 243"/>
                <a:gd name="T108" fmla="*/ 145 w 161"/>
                <a:gd name="T109" fmla="*/ 49 h 243"/>
                <a:gd name="T110" fmla="*/ 149 w 161"/>
                <a:gd name="T111" fmla="*/ 45 h 243"/>
                <a:gd name="T112" fmla="*/ 150 w 161"/>
                <a:gd name="T113" fmla="*/ 31 h 243"/>
                <a:gd name="T114" fmla="*/ 151 w 161"/>
                <a:gd name="T115" fmla="*/ 24 h 243"/>
                <a:gd name="T116" fmla="*/ 153 w 161"/>
                <a:gd name="T117" fmla="*/ 7 h 243"/>
                <a:gd name="T118" fmla="*/ 153 w 161"/>
                <a:gd name="T119" fmla="*/ 4 h 243"/>
                <a:gd name="T120" fmla="*/ 151 w 161"/>
                <a:gd name="T121" fmla="*/ 0 h 243"/>
                <a:gd name="T122" fmla="*/ 147 w 161"/>
                <a:gd name="T123" fmla="*/ 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1" h="243">
                  <a:moveTo>
                    <a:pt x="147" y="1"/>
                  </a:moveTo>
                  <a:cubicBezTo>
                    <a:pt x="145" y="1"/>
                    <a:pt x="145" y="1"/>
                    <a:pt x="145" y="1"/>
                  </a:cubicBezTo>
                  <a:cubicBezTo>
                    <a:pt x="145" y="1"/>
                    <a:pt x="132" y="3"/>
                    <a:pt x="132" y="3"/>
                  </a:cubicBezTo>
                  <a:cubicBezTo>
                    <a:pt x="127" y="3"/>
                    <a:pt x="75" y="3"/>
                    <a:pt x="53" y="3"/>
                  </a:cubicBezTo>
                  <a:cubicBezTo>
                    <a:pt x="37" y="3"/>
                    <a:pt x="37" y="3"/>
                    <a:pt x="37" y="3"/>
                  </a:cubicBezTo>
                  <a:cubicBezTo>
                    <a:pt x="33" y="3"/>
                    <a:pt x="33" y="3"/>
                    <a:pt x="33" y="3"/>
                  </a:cubicBezTo>
                  <a:cubicBezTo>
                    <a:pt x="33" y="3"/>
                    <a:pt x="8" y="2"/>
                    <a:pt x="8" y="2"/>
                  </a:cubicBezTo>
                  <a:cubicBezTo>
                    <a:pt x="4" y="2"/>
                    <a:pt x="0" y="3"/>
                    <a:pt x="0" y="6"/>
                  </a:cubicBezTo>
                  <a:cubicBezTo>
                    <a:pt x="0" y="10"/>
                    <a:pt x="4" y="10"/>
                    <a:pt x="6" y="10"/>
                  </a:cubicBezTo>
                  <a:cubicBezTo>
                    <a:pt x="18" y="11"/>
                    <a:pt x="18" y="11"/>
                    <a:pt x="18" y="11"/>
                  </a:cubicBezTo>
                  <a:cubicBezTo>
                    <a:pt x="29" y="13"/>
                    <a:pt x="31" y="18"/>
                    <a:pt x="31" y="28"/>
                  </a:cubicBezTo>
                  <a:cubicBezTo>
                    <a:pt x="32" y="38"/>
                    <a:pt x="32" y="47"/>
                    <a:pt x="32" y="95"/>
                  </a:cubicBezTo>
                  <a:cubicBezTo>
                    <a:pt x="32" y="150"/>
                    <a:pt x="32" y="150"/>
                    <a:pt x="32" y="150"/>
                  </a:cubicBezTo>
                  <a:cubicBezTo>
                    <a:pt x="32" y="179"/>
                    <a:pt x="32" y="204"/>
                    <a:pt x="30" y="217"/>
                  </a:cubicBezTo>
                  <a:cubicBezTo>
                    <a:pt x="29" y="226"/>
                    <a:pt x="28" y="233"/>
                    <a:pt x="22" y="234"/>
                  </a:cubicBezTo>
                  <a:cubicBezTo>
                    <a:pt x="11" y="235"/>
                    <a:pt x="11" y="235"/>
                    <a:pt x="11" y="235"/>
                  </a:cubicBezTo>
                  <a:cubicBezTo>
                    <a:pt x="8" y="235"/>
                    <a:pt x="5" y="236"/>
                    <a:pt x="5" y="239"/>
                  </a:cubicBezTo>
                  <a:cubicBezTo>
                    <a:pt x="5" y="243"/>
                    <a:pt x="10" y="243"/>
                    <a:pt x="12" y="243"/>
                  </a:cubicBezTo>
                  <a:cubicBezTo>
                    <a:pt x="34" y="242"/>
                    <a:pt x="34" y="242"/>
                    <a:pt x="34" y="242"/>
                  </a:cubicBezTo>
                  <a:cubicBezTo>
                    <a:pt x="34" y="242"/>
                    <a:pt x="52" y="242"/>
                    <a:pt x="52" y="242"/>
                  </a:cubicBezTo>
                  <a:cubicBezTo>
                    <a:pt x="84" y="243"/>
                    <a:pt x="84" y="243"/>
                    <a:pt x="84" y="243"/>
                  </a:cubicBezTo>
                  <a:cubicBezTo>
                    <a:pt x="94" y="243"/>
                    <a:pt x="94" y="243"/>
                    <a:pt x="94" y="243"/>
                  </a:cubicBezTo>
                  <a:cubicBezTo>
                    <a:pt x="139" y="243"/>
                    <a:pt x="139" y="243"/>
                    <a:pt x="139" y="243"/>
                  </a:cubicBezTo>
                  <a:cubicBezTo>
                    <a:pt x="151" y="243"/>
                    <a:pt x="154" y="243"/>
                    <a:pt x="157" y="235"/>
                  </a:cubicBezTo>
                  <a:cubicBezTo>
                    <a:pt x="158" y="228"/>
                    <a:pt x="161" y="207"/>
                    <a:pt x="161" y="199"/>
                  </a:cubicBezTo>
                  <a:cubicBezTo>
                    <a:pt x="161" y="196"/>
                    <a:pt x="161" y="193"/>
                    <a:pt x="158" y="193"/>
                  </a:cubicBezTo>
                  <a:cubicBezTo>
                    <a:pt x="155" y="193"/>
                    <a:pt x="154" y="195"/>
                    <a:pt x="153" y="198"/>
                  </a:cubicBezTo>
                  <a:cubicBezTo>
                    <a:pt x="151" y="211"/>
                    <a:pt x="147" y="218"/>
                    <a:pt x="140" y="221"/>
                  </a:cubicBezTo>
                  <a:cubicBezTo>
                    <a:pt x="132" y="225"/>
                    <a:pt x="118" y="225"/>
                    <a:pt x="110" y="225"/>
                  </a:cubicBezTo>
                  <a:cubicBezTo>
                    <a:pt x="78" y="225"/>
                    <a:pt x="74" y="220"/>
                    <a:pt x="73" y="199"/>
                  </a:cubicBezTo>
                  <a:cubicBezTo>
                    <a:pt x="73" y="163"/>
                    <a:pt x="73" y="163"/>
                    <a:pt x="73" y="163"/>
                  </a:cubicBezTo>
                  <a:cubicBezTo>
                    <a:pt x="73" y="150"/>
                    <a:pt x="73" y="150"/>
                    <a:pt x="73" y="150"/>
                  </a:cubicBezTo>
                  <a:cubicBezTo>
                    <a:pt x="73" y="125"/>
                    <a:pt x="73" y="125"/>
                    <a:pt x="73" y="125"/>
                  </a:cubicBezTo>
                  <a:cubicBezTo>
                    <a:pt x="73" y="123"/>
                    <a:pt x="74" y="123"/>
                    <a:pt x="74" y="123"/>
                  </a:cubicBezTo>
                  <a:cubicBezTo>
                    <a:pt x="81" y="123"/>
                    <a:pt x="113" y="123"/>
                    <a:pt x="119" y="124"/>
                  </a:cubicBezTo>
                  <a:cubicBezTo>
                    <a:pt x="129" y="125"/>
                    <a:pt x="134" y="129"/>
                    <a:pt x="136" y="136"/>
                  </a:cubicBezTo>
                  <a:cubicBezTo>
                    <a:pt x="137" y="144"/>
                    <a:pt x="137" y="144"/>
                    <a:pt x="137" y="144"/>
                  </a:cubicBezTo>
                  <a:cubicBezTo>
                    <a:pt x="137" y="147"/>
                    <a:pt x="137" y="147"/>
                    <a:pt x="137" y="147"/>
                  </a:cubicBezTo>
                  <a:cubicBezTo>
                    <a:pt x="137" y="149"/>
                    <a:pt x="139" y="150"/>
                    <a:pt x="141" y="150"/>
                  </a:cubicBezTo>
                  <a:cubicBezTo>
                    <a:pt x="144" y="150"/>
                    <a:pt x="144" y="146"/>
                    <a:pt x="144" y="144"/>
                  </a:cubicBezTo>
                  <a:cubicBezTo>
                    <a:pt x="145" y="133"/>
                    <a:pt x="145" y="133"/>
                    <a:pt x="145" y="133"/>
                  </a:cubicBezTo>
                  <a:cubicBezTo>
                    <a:pt x="146" y="123"/>
                    <a:pt x="146" y="123"/>
                    <a:pt x="146" y="123"/>
                  </a:cubicBezTo>
                  <a:cubicBezTo>
                    <a:pt x="148" y="103"/>
                    <a:pt x="148" y="103"/>
                    <a:pt x="148" y="103"/>
                  </a:cubicBezTo>
                  <a:cubicBezTo>
                    <a:pt x="148" y="99"/>
                    <a:pt x="148" y="99"/>
                    <a:pt x="148" y="99"/>
                  </a:cubicBezTo>
                  <a:cubicBezTo>
                    <a:pt x="148" y="97"/>
                    <a:pt x="147" y="96"/>
                    <a:pt x="145" y="96"/>
                  </a:cubicBezTo>
                  <a:cubicBezTo>
                    <a:pt x="143" y="96"/>
                    <a:pt x="142" y="98"/>
                    <a:pt x="140" y="100"/>
                  </a:cubicBezTo>
                  <a:cubicBezTo>
                    <a:pt x="137" y="103"/>
                    <a:pt x="132" y="104"/>
                    <a:pt x="125" y="105"/>
                  </a:cubicBezTo>
                  <a:cubicBezTo>
                    <a:pt x="120" y="105"/>
                    <a:pt x="102" y="106"/>
                    <a:pt x="75" y="106"/>
                  </a:cubicBezTo>
                  <a:cubicBezTo>
                    <a:pt x="74" y="106"/>
                    <a:pt x="73" y="105"/>
                    <a:pt x="73" y="103"/>
                  </a:cubicBezTo>
                  <a:cubicBezTo>
                    <a:pt x="73" y="23"/>
                    <a:pt x="73" y="23"/>
                    <a:pt x="73" y="23"/>
                  </a:cubicBezTo>
                  <a:cubicBezTo>
                    <a:pt x="73" y="21"/>
                    <a:pt x="74" y="21"/>
                    <a:pt x="75" y="21"/>
                  </a:cubicBezTo>
                  <a:cubicBezTo>
                    <a:pt x="81" y="21"/>
                    <a:pt x="114" y="21"/>
                    <a:pt x="119" y="22"/>
                  </a:cubicBezTo>
                  <a:cubicBezTo>
                    <a:pt x="135" y="24"/>
                    <a:pt x="138" y="28"/>
                    <a:pt x="140" y="33"/>
                  </a:cubicBezTo>
                  <a:cubicBezTo>
                    <a:pt x="142" y="37"/>
                    <a:pt x="142" y="43"/>
                    <a:pt x="142" y="44"/>
                  </a:cubicBezTo>
                  <a:cubicBezTo>
                    <a:pt x="142" y="46"/>
                    <a:pt x="142" y="49"/>
                    <a:pt x="145" y="49"/>
                  </a:cubicBezTo>
                  <a:cubicBezTo>
                    <a:pt x="148" y="49"/>
                    <a:pt x="149" y="46"/>
                    <a:pt x="149" y="45"/>
                  </a:cubicBezTo>
                  <a:cubicBezTo>
                    <a:pt x="149" y="45"/>
                    <a:pt x="150" y="31"/>
                    <a:pt x="150" y="31"/>
                  </a:cubicBezTo>
                  <a:cubicBezTo>
                    <a:pt x="151" y="24"/>
                    <a:pt x="151" y="24"/>
                    <a:pt x="151" y="24"/>
                  </a:cubicBezTo>
                  <a:cubicBezTo>
                    <a:pt x="151" y="24"/>
                    <a:pt x="153" y="7"/>
                    <a:pt x="153" y="7"/>
                  </a:cubicBezTo>
                  <a:cubicBezTo>
                    <a:pt x="153" y="4"/>
                    <a:pt x="153" y="4"/>
                    <a:pt x="153" y="4"/>
                  </a:cubicBezTo>
                  <a:cubicBezTo>
                    <a:pt x="153" y="1"/>
                    <a:pt x="152" y="0"/>
                    <a:pt x="151" y="0"/>
                  </a:cubicBezTo>
                  <a:lnTo>
                    <a:pt x="147"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09" name="Freeform 31">
              <a:extLst>
                <a:ext uri="{FF2B5EF4-FFF2-40B4-BE49-F238E27FC236}">
                  <a16:creationId xmlns:a16="http://schemas.microsoft.com/office/drawing/2014/main" id="{7CEC1DFB-4708-49E7-81F5-C199ABD915A8}"/>
                </a:ext>
              </a:extLst>
            </p:cNvPr>
            <p:cNvSpPr>
              <a:spLocks/>
            </p:cNvSpPr>
            <p:nvPr userDrawn="1"/>
          </p:nvSpPr>
          <p:spPr bwMode="auto">
            <a:xfrm>
              <a:off x="3433" y="1396"/>
              <a:ext cx="862" cy="953"/>
            </a:xfrm>
            <a:custGeom>
              <a:avLst/>
              <a:gdLst>
                <a:gd name="T0" fmla="*/ 420 w 1271"/>
                <a:gd name="T1" fmla="*/ 1289 h 1401"/>
                <a:gd name="T2" fmla="*/ 381 w 1271"/>
                <a:gd name="T3" fmla="*/ 1274 h 1401"/>
                <a:gd name="T4" fmla="*/ 367 w 1271"/>
                <a:gd name="T5" fmla="*/ 1268 h 1401"/>
                <a:gd name="T6" fmla="*/ 29 w 1271"/>
                <a:gd name="T7" fmla="*/ 813 h 1401"/>
                <a:gd name="T8" fmla="*/ 34 w 1271"/>
                <a:gd name="T9" fmla="*/ 686 h 1401"/>
                <a:gd name="T10" fmla="*/ 62 w 1271"/>
                <a:gd name="T11" fmla="*/ 509 h 1401"/>
                <a:gd name="T12" fmla="*/ 67 w 1271"/>
                <a:gd name="T13" fmla="*/ 483 h 1401"/>
                <a:gd name="T14" fmla="*/ 68 w 1271"/>
                <a:gd name="T15" fmla="*/ 431 h 1401"/>
                <a:gd name="T16" fmla="*/ 6 w 1271"/>
                <a:gd name="T17" fmla="*/ 277 h 1401"/>
                <a:gd name="T18" fmla="*/ 92 w 1271"/>
                <a:gd name="T19" fmla="*/ 152 h 1401"/>
                <a:gd name="T20" fmla="*/ 77 w 1271"/>
                <a:gd name="T21" fmla="*/ 119 h 1401"/>
                <a:gd name="T22" fmla="*/ 89 w 1271"/>
                <a:gd name="T23" fmla="*/ 110 h 1401"/>
                <a:gd name="T24" fmla="*/ 118 w 1271"/>
                <a:gd name="T25" fmla="*/ 119 h 1401"/>
                <a:gd name="T26" fmla="*/ 213 w 1271"/>
                <a:gd name="T27" fmla="*/ 7 h 1401"/>
                <a:gd name="T28" fmla="*/ 374 w 1271"/>
                <a:gd name="T29" fmla="*/ 43 h 1401"/>
                <a:gd name="T30" fmla="*/ 541 w 1271"/>
                <a:gd name="T31" fmla="*/ 20 h 1401"/>
                <a:gd name="T32" fmla="*/ 604 w 1271"/>
                <a:gd name="T33" fmla="*/ 17 h 1401"/>
                <a:gd name="T34" fmla="*/ 795 w 1271"/>
                <a:gd name="T35" fmla="*/ 36 h 1401"/>
                <a:gd name="T36" fmla="*/ 913 w 1271"/>
                <a:gd name="T37" fmla="*/ 52 h 1401"/>
                <a:gd name="T38" fmla="*/ 1002 w 1271"/>
                <a:gd name="T39" fmla="*/ 15 h 1401"/>
                <a:gd name="T40" fmla="*/ 1095 w 1271"/>
                <a:gd name="T41" fmla="*/ 115 h 1401"/>
                <a:gd name="T42" fmla="*/ 1155 w 1271"/>
                <a:gd name="T43" fmla="*/ 92 h 1401"/>
                <a:gd name="T44" fmla="*/ 1248 w 1271"/>
                <a:gd name="T45" fmla="*/ 63 h 1401"/>
                <a:gd name="T46" fmla="*/ 1257 w 1271"/>
                <a:gd name="T47" fmla="*/ 75 h 1401"/>
                <a:gd name="T48" fmla="*/ 1231 w 1271"/>
                <a:gd name="T49" fmla="*/ 122 h 1401"/>
                <a:gd name="T50" fmla="*/ 1271 w 1271"/>
                <a:gd name="T51" fmla="*/ 106 h 1401"/>
                <a:gd name="T52" fmla="*/ 1212 w 1271"/>
                <a:gd name="T53" fmla="*/ 187 h 1401"/>
                <a:gd name="T54" fmla="*/ 1210 w 1271"/>
                <a:gd name="T55" fmla="*/ 195 h 1401"/>
                <a:gd name="T56" fmla="*/ 1214 w 1271"/>
                <a:gd name="T57" fmla="*/ 210 h 1401"/>
                <a:gd name="T58" fmla="*/ 1199 w 1271"/>
                <a:gd name="T59" fmla="*/ 243 h 1401"/>
                <a:gd name="T60" fmla="*/ 1218 w 1271"/>
                <a:gd name="T61" fmla="*/ 276 h 1401"/>
                <a:gd name="T62" fmla="*/ 1149 w 1271"/>
                <a:gd name="T63" fmla="*/ 434 h 1401"/>
                <a:gd name="T64" fmla="*/ 1149 w 1271"/>
                <a:gd name="T65" fmla="*/ 447 h 1401"/>
                <a:gd name="T66" fmla="*/ 1163 w 1271"/>
                <a:gd name="T67" fmla="*/ 569 h 1401"/>
                <a:gd name="T68" fmla="*/ 1183 w 1271"/>
                <a:gd name="T69" fmla="*/ 718 h 1401"/>
                <a:gd name="T70" fmla="*/ 1186 w 1271"/>
                <a:gd name="T71" fmla="*/ 798 h 1401"/>
                <a:gd name="T72" fmla="*/ 1084 w 1271"/>
                <a:gd name="T73" fmla="*/ 1103 h 1401"/>
                <a:gd name="T74" fmla="*/ 614 w 1271"/>
                <a:gd name="T75" fmla="*/ 1390 h 1401"/>
                <a:gd name="T76" fmla="*/ 611 w 1271"/>
                <a:gd name="T77" fmla="*/ 1393 h 1401"/>
                <a:gd name="T78" fmla="*/ 605 w 1271"/>
                <a:gd name="T79" fmla="*/ 1401 h 1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71" h="1401">
                  <a:moveTo>
                    <a:pt x="601" y="1396"/>
                  </a:moveTo>
                  <a:cubicBezTo>
                    <a:pt x="548" y="1344"/>
                    <a:pt x="483" y="1316"/>
                    <a:pt x="420" y="1289"/>
                  </a:cubicBezTo>
                  <a:cubicBezTo>
                    <a:pt x="415" y="1287"/>
                    <a:pt x="415" y="1287"/>
                    <a:pt x="415" y="1287"/>
                  </a:cubicBezTo>
                  <a:cubicBezTo>
                    <a:pt x="414" y="1286"/>
                    <a:pt x="381" y="1274"/>
                    <a:pt x="381" y="1274"/>
                  </a:cubicBezTo>
                  <a:cubicBezTo>
                    <a:pt x="377" y="1273"/>
                    <a:pt x="375" y="1272"/>
                    <a:pt x="373" y="1271"/>
                  </a:cubicBezTo>
                  <a:cubicBezTo>
                    <a:pt x="367" y="1268"/>
                    <a:pt x="367" y="1268"/>
                    <a:pt x="367" y="1268"/>
                  </a:cubicBezTo>
                  <a:cubicBezTo>
                    <a:pt x="367" y="1269"/>
                    <a:pt x="367" y="1269"/>
                    <a:pt x="367" y="1269"/>
                  </a:cubicBezTo>
                  <a:cubicBezTo>
                    <a:pt x="161" y="1196"/>
                    <a:pt x="35" y="1026"/>
                    <a:pt x="29" y="813"/>
                  </a:cubicBezTo>
                  <a:cubicBezTo>
                    <a:pt x="29" y="805"/>
                    <a:pt x="29" y="796"/>
                    <a:pt x="29" y="786"/>
                  </a:cubicBezTo>
                  <a:cubicBezTo>
                    <a:pt x="29" y="754"/>
                    <a:pt x="31" y="721"/>
                    <a:pt x="34" y="686"/>
                  </a:cubicBezTo>
                  <a:cubicBezTo>
                    <a:pt x="37" y="666"/>
                    <a:pt x="43" y="619"/>
                    <a:pt x="43" y="617"/>
                  </a:cubicBezTo>
                  <a:cubicBezTo>
                    <a:pt x="62" y="509"/>
                    <a:pt x="62" y="509"/>
                    <a:pt x="62" y="509"/>
                  </a:cubicBezTo>
                  <a:cubicBezTo>
                    <a:pt x="64" y="498"/>
                    <a:pt x="65" y="492"/>
                    <a:pt x="65" y="489"/>
                  </a:cubicBezTo>
                  <a:cubicBezTo>
                    <a:pt x="67" y="483"/>
                    <a:pt x="67" y="483"/>
                    <a:pt x="67" y="483"/>
                  </a:cubicBezTo>
                  <a:cubicBezTo>
                    <a:pt x="66" y="483"/>
                    <a:pt x="66" y="483"/>
                    <a:pt x="66" y="483"/>
                  </a:cubicBezTo>
                  <a:cubicBezTo>
                    <a:pt x="67" y="468"/>
                    <a:pt x="68" y="449"/>
                    <a:pt x="68" y="431"/>
                  </a:cubicBezTo>
                  <a:cubicBezTo>
                    <a:pt x="68" y="356"/>
                    <a:pt x="49" y="309"/>
                    <a:pt x="6" y="278"/>
                  </a:cubicBezTo>
                  <a:cubicBezTo>
                    <a:pt x="6" y="277"/>
                    <a:pt x="6" y="277"/>
                    <a:pt x="6" y="277"/>
                  </a:cubicBezTo>
                  <a:cubicBezTo>
                    <a:pt x="0" y="272"/>
                    <a:pt x="0" y="272"/>
                    <a:pt x="0" y="272"/>
                  </a:cubicBezTo>
                  <a:cubicBezTo>
                    <a:pt x="92" y="152"/>
                    <a:pt x="92" y="152"/>
                    <a:pt x="92" y="152"/>
                  </a:cubicBezTo>
                  <a:cubicBezTo>
                    <a:pt x="90" y="149"/>
                    <a:pt x="90" y="149"/>
                    <a:pt x="90" y="149"/>
                  </a:cubicBezTo>
                  <a:cubicBezTo>
                    <a:pt x="82" y="139"/>
                    <a:pt x="78" y="129"/>
                    <a:pt x="77" y="119"/>
                  </a:cubicBezTo>
                  <a:cubicBezTo>
                    <a:pt x="76" y="105"/>
                    <a:pt x="76" y="105"/>
                    <a:pt x="76" y="105"/>
                  </a:cubicBezTo>
                  <a:cubicBezTo>
                    <a:pt x="89" y="110"/>
                    <a:pt x="89" y="110"/>
                    <a:pt x="89" y="110"/>
                  </a:cubicBezTo>
                  <a:cubicBezTo>
                    <a:pt x="97" y="113"/>
                    <a:pt x="105" y="116"/>
                    <a:pt x="114" y="118"/>
                  </a:cubicBezTo>
                  <a:cubicBezTo>
                    <a:pt x="118" y="119"/>
                    <a:pt x="118" y="119"/>
                    <a:pt x="118" y="119"/>
                  </a:cubicBezTo>
                  <a:cubicBezTo>
                    <a:pt x="209" y="0"/>
                    <a:pt x="209" y="0"/>
                    <a:pt x="209" y="0"/>
                  </a:cubicBezTo>
                  <a:cubicBezTo>
                    <a:pt x="213" y="7"/>
                    <a:pt x="213" y="7"/>
                    <a:pt x="213" y="7"/>
                  </a:cubicBezTo>
                  <a:cubicBezTo>
                    <a:pt x="230" y="36"/>
                    <a:pt x="261" y="50"/>
                    <a:pt x="306" y="50"/>
                  </a:cubicBezTo>
                  <a:cubicBezTo>
                    <a:pt x="325" y="50"/>
                    <a:pt x="347" y="48"/>
                    <a:pt x="374" y="43"/>
                  </a:cubicBezTo>
                  <a:cubicBezTo>
                    <a:pt x="374" y="43"/>
                    <a:pt x="464" y="29"/>
                    <a:pt x="465" y="29"/>
                  </a:cubicBezTo>
                  <a:cubicBezTo>
                    <a:pt x="528" y="22"/>
                    <a:pt x="539" y="20"/>
                    <a:pt x="541" y="20"/>
                  </a:cubicBezTo>
                  <a:cubicBezTo>
                    <a:pt x="547" y="19"/>
                    <a:pt x="547" y="19"/>
                    <a:pt x="547" y="19"/>
                  </a:cubicBezTo>
                  <a:cubicBezTo>
                    <a:pt x="565" y="18"/>
                    <a:pt x="584" y="17"/>
                    <a:pt x="604" y="17"/>
                  </a:cubicBezTo>
                  <a:cubicBezTo>
                    <a:pt x="643" y="17"/>
                    <a:pt x="686" y="20"/>
                    <a:pt x="731" y="27"/>
                  </a:cubicBezTo>
                  <a:cubicBezTo>
                    <a:pt x="731" y="27"/>
                    <a:pt x="795" y="36"/>
                    <a:pt x="795" y="36"/>
                  </a:cubicBezTo>
                  <a:cubicBezTo>
                    <a:pt x="875" y="49"/>
                    <a:pt x="875" y="49"/>
                    <a:pt x="875" y="49"/>
                  </a:cubicBezTo>
                  <a:cubicBezTo>
                    <a:pt x="886" y="51"/>
                    <a:pt x="900" y="52"/>
                    <a:pt x="913" y="52"/>
                  </a:cubicBezTo>
                  <a:cubicBezTo>
                    <a:pt x="949" y="52"/>
                    <a:pt x="974" y="44"/>
                    <a:pt x="992" y="27"/>
                  </a:cubicBezTo>
                  <a:cubicBezTo>
                    <a:pt x="995" y="23"/>
                    <a:pt x="999" y="19"/>
                    <a:pt x="1002" y="15"/>
                  </a:cubicBezTo>
                  <a:cubicBezTo>
                    <a:pt x="1011" y="4"/>
                    <a:pt x="1011" y="4"/>
                    <a:pt x="1011" y="4"/>
                  </a:cubicBezTo>
                  <a:cubicBezTo>
                    <a:pt x="1095" y="115"/>
                    <a:pt x="1095" y="115"/>
                    <a:pt x="1095" y="115"/>
                  </a:cubicBezTo>
                  <a:cubicBezTo>
                    <a:pt x="1099" y="113"/>
                    <a:pt x="1099" y="113"/>
                    <a:pt x="1099" y="113"/>
                  </a:cubicBezTo>
                  <a:cubicBezTo>
                    <a:pt x="1112" y="108"/>
                    <a:pt x="1131" y="101"/>
                    <a:pt x="1155" y="92"/>
                  </a:cubicBezTo>
                  <a:cubicBezTo>
                    <a:pt x="1155" y="92"/>
                    <a:pt x="1167" y="88"/>
                    <a:pt x="1171" y="87"/>
                  </a:cubicBezTo>
                  <a:cubicBezTo>
                    <a:pt x="1202" y="75"/>
                    <a:pt x="1227" y="68"/>
                    <a:pt x="1248" y="63"/>
                  </a:cubicBezTo>
                  <a:cubicBezTo>
                    <a:pt x="1264" y="60"/>
                    <a:pt x="1264" y="60"/>
                    <a:pt x="1264" y="60"/>
                  </a:cubicBezTo>
                  <a:cubicBezTo>
                    <a:pt x="1257" y="75"/>
                    <a:pt x="1257" y="75"/>
                    <a:pt x="1257" y="75"/>
                  </a:cubicBezTo>
                  <a:cubicBezTo>
                    <a:pt x="1252" y="88"/>
                    <a:pt x="1247" y="98"/>
                    <a:pt x="1241" y="106"/>
                  </a:cubicBezTo>
                  <a:cubicBezTo>
                    <a:pt x="1231" y="122"/>
                    <a:pt x="1231" y="122"/>
                    <a:pt x="1231" y="122"/>
                  </a:cubicBezTo>
                  <a:cubicBezTo>
                    <a:pt x="1248" y="115"/>
                    <a:pt x="1248" y="115"/>
                    <a:pt x="1248" y="115"/>
                  </a:cubicBezTo>
                  <a:cubicBezTo>
                    <a:pt x="1249" y="115"/>
                    <a:pt x="1261" y="110"/>
                    <a:pt x="1271" y="106"/>
                  </a:cubicBezTo>
                  <a:cubicBezTo>
                    <a:pt x="1260" y="126"/>
                    <a:pt x="1260" y="126"/>
                    <a:pt x="1260" y="126"/>
                  </a:cubicBezTo>
                  <a:cubicBezTo>
                    <a:pt x="1254" y="137"/>
                    <a:pt x="1232" y="172"/>
                    <a:pt x="1212" y="187"/>
                  </a:cubicBezTo>
                  <a:cubicBezTo>
                    <a:pt x="1207" y="191"/>
                    <a:pt x="1207" y="191"/>
                    <a:pt x="1207" y="191"/>
                  </a:cubicBezTo>
                  <a:cubicBezTo>
                    <a:pt x="1210" y="195"/>
                    <a:pt x="1210" y="195"/>
                    <a:pt x="1210" y="195"/>
                  </a:cubicBezTo>
                  <a:cubicBezTo>
                    <a:pt x="1210" y="195"/>
                    <a:pt x="1211" y="196"/>
                    <a:pt x="1211" y="196"/>
                  </a:cubicBezTo>
                  <a:cubicBezTo>
                    <a:pt x="1213" y="199"/>
                    <a:pt x="1214" y="205"/>
                    <a:pt x="1214" y="210"/>
                  </a:cubicBezTo>
                  <a:cubicBezTo>
                    <a:pt x="1214" y="216"/>
                    <a:pt x="1213" y="221"/>
                    <a:pt x="1211" y="225"/>
                  </a:cubicBezTo>
                  <a:cubicBezTo>
                    <a:pt x="1209" y="230"/>
                    <a:pt x="1205" y="236"/>
                    <a:pt x="1199" y="243"/>
                  </a:cubicBezTo>
                  <a:cubicBezTo>
                    <a:pt x="1195" y="247"/>
                    <a:pt x="1195" y="247"/>
                    <a:pt x="1195" y="247"/>
                  </a:cubicBezTo>
                  <a:cubicBezTo>
                    <a:pt x="1218" y="276"/>
                    <a:pt x="1218" y="276"/>
                    <a:pt x="1218" y="276"/>
                  </a:cubicBezTo>
                  <a:cubicBezTo>
                    <a:pt x="1213" y="280"/>
                    <a:pt x="1213" y="280"/>
                    <a:pt x="1213" y="280"/>
                  </a:cubicBezTo>
                  <a:cubicBezTo>
                    <a:pt x="1170" y="312"/>
                    <a:pt x="1149" y="363"/>
                    <a:pt x="1149" y="434"/>
                  </a:cubicBezTo>
                  <a:cubicBezTo>
                    <a:pt x="1149" y="436"/>
                    <a:pt x="1149" y="436"/>
                    <a:pt x="1149" y="436"/>
                  </a:cubicBezTo>
                  <a:cubicBezTo>
                    <a:pt x="1149" y="440"/>
                    <a:pt x="1149" y="443"/>
                    <a:pt x="1149" y="447"/>
                  </a:cubicBezTo>
                  <a:cubicBezTo>
                    <a:pt x="1149" y="464"/>
                    <a:pt x="1150" y="481"/>
                    <a:pt x="1152" y="500"/>
                  </a:cubicBezTo>
                  <a:cubicBezTo>
                    <a:pt x="1163" y="569"/>
                    <a:pt x="1163" y="569"/>
                    <a:pt x="1163" y="569"/>
                  </a:cubicBezTo>
                  <a:cubicBezTo>
                    <a:pt x="1171" y="616"/>
                    <a:pt x="1175" y="640"/>
                    <a:pt x="1175" y="641"/>
                  </a:cubicBezTo>
                  <a:cubicBezTo>
                    <a:pt x="1177" y="661"/>
                    <a:pt x="1183" y="714"/>
                    <a:pt x="1183" y="718"/>
                  </a:cubicBezTo>
                  <a:cubicBezTo>
                    <a:pt x="1186" y="783"/>
                    <a:pt x="1186" y="789"/>
                    <a:pt x="1186" y="790"/>
                  </a:cubicBezTo>
                  <a:cubicBezTo>
                    <a:pt x="1186" y="792"/>
                    <a:pt x="1186" y="795"/>
                    <a:pt x="1186" y="798"/>
                  </a:cubicBezTo>
                  <a:cubicBezTo>
                    <a:pt x="1186" y="913"/>
                    <a:pt x="1148" y="1029"/>
                    <a:pt x="1086" y="1101"/>
                  </a:cubicBezTo>
                  <a:cubicBezTo>
                    <a:pt x="1084" y="1103"/>
                    <a:pt x="1084" y="1103"/>
                    <a:pt x="1084" y="1103"/>
                  </a:cubicBezTo>
                  <a:cubicBezTo>
                    <a:pt x="1044" y="1152"/>
                    <a:pt x="989" y="1219"/>
                    <a:pt x="838" y="1272"/>
                  </a:cubicBezTo>
                  <a:cubicBezTo>
                    <a:pt x="754" y="1303"/>
                    <a:pt x="679" y="1333"/>
                    <a:pt x="614" y="1390"/>
                  </a:cubicBezTo>
                  <a:cubicBezTo>
                    <a:pt x="614" y="1390"/>
                    <a:pt x="614" y="1390"/>
                    <a:pt x="614" y="1390"/>
                  </a:cubicBezTo>
                  <a:cubicBezTo>
                    <a:pt x="611" y="1393"/>
                    <a:pt x="611" y="1393"/>
                    <a:pt x="611" y="1393"/>
                  </a:cubicBezTo>
                  <a:cubicBezTo>
                    <a:pt x="609" y="1395"/>
                    <a:pt x="609" y="1395"/>
                    <a:pt x="609" y="1395"/>
                  </a:cubicBezTo>
                  <a:cubicBezTo>
                    <a:pt x="605" y="1401"/>
                    <a:pt x="605" y="1401"/>
                    <a:pt x="605" y="1401"/>
                  </a:cubicBezTo>
                  <a:lnTo>
                    <a:pt x="601" y="13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10" name="Freeform 32">
              <a:extLst>
                <a:ext uri="{FF2B5EF4-FFF2-40B4-BE49-F238E27FC236}">
                  <a16:creationId xmlns:a16="http://schemas.microsoft.com/office/drawing/2014/main" id="{EA921ED2-8301-42A8-A841-5319A0E91E07}"/>
                </a:ext>
              </a:extLst>
            </p:cNvPr>
            <p:cNvSpPr>
              <a:spLocks noEditPoints="1"/>
            </p:cNvSpPr>
            <p:nvPr userDrawn="1"/>
          </p:nvSpPr>
          <p:spPr bwMode="auto">
            <a:xfrm>
              <a:off x="3429" y="1389"/>
              <a:ext cx="874" cy="964"/>
            </a:xfrm>
            <a:custGeom>
              <a:avLst/>
              <a:gdLst>
                <a:gd name="T0" fmla="*/ 749 w 1290"/>
                <a:gd name="T1" fmla="*/ 675 h 1419"/>
                <a:gd name="T2" fmla="*/ 440 w 1290"/>
                <a:gd name="T3" fmla="*/ 333 h 1419"/>
                <a:gd name="T4" fmla="*/ 318 w 1290"/>
                <a:gd name="T5" fmla="*/ 282 h 1419"/>
                <a:gd name="T6" fmla="*/ 512 w 1290"/>
                <a:gd name="T7" fmla="*/ 271 h 1419"/>
                <a:gd name="T8" fmla="*/ 861 w 1290"/>
                <a:gd name="T9" fmla="*/ 775 h 1419"/>
                <a:gd name="T10" fmla="*/ 645 w 1290"/>
                <a:gd name="T11" fmla="*/ 693 h 1419"/>
                <a:gd name="T12" fmla="*/ 543 w 1290"/>
                <a:gd name="T13" fmla="*/ 673 h 1419"/>
                <a:gd name="T14" fmla="*/ 935 w 1290"/>
                <a:gd name="T15" fmla="*/ 783 h 1419"/>
                <a:gd name="T16" fmla="*/ 652 w 1290"/>
                <a:gd name="T17" fmla="*/ 507 h 1419"/>
                <a:gd name="T18" fmla="*/ 557 w 1290"/>
                <a:gd name="T19" fmla="*/ 529 h 1419"/>
                <a:gd name="T20" fmla="*/ 692 w 1290"/>
                <a:gd name="T21" fmla="*/ 506 h 1419"/>
                <a:gd name="T22" fmla="*/ 356 w 1290"/>
                <a:gd name="T23" fmla="*/ 342 h 1419"/>
                <a:gd name="T24" fmla="*/ 1004 w 1290"/>
                <a:gd name="T25" fmla="*/ 332 h 1419"/>
                <a:gd name="T26" fmla="*/ 1016 w 1290"/>
                <a:gd name="T27" fmla="*/ 287 h 1419"/>
                <a:gd name="T28" fmla="*/ 350 w 1290"/>
                <a:gd name="T29" fmla="*/ 337 h 1419"/>
                <a:gd name="T30" fmla="*/ 675 w 1290"/>
                <a:gd name="T31" fmla="*/ 254 h 1419"/>
                <a:gd name="T32" fmla="*/ 270 w 1290"/>
                <a:gd name="T33" fmla="*/ 239 h 1419"/>
                <a:gd name="T34" fmla="*/ 691 w 1290"/>
                <a:gd name="T35" fmla="*/ 229 h 1419"/>
                <a:gd name="T36" fmla="*/ 626 w 1290"/>
                <a:gd name="T37" fmla="*/ 248 h 1419"/>
                <a:gd name="T38" fmla="*/ 641 w 1290"/>
                <a:gd name="T39" fmla="*/ 229 h 1419"/>
                <a:gd name="T40" fmla="*/ 1076 w 1290"/>
                <a:gd name="T41" fmla="*/ 236 h 1419"/>
                <a:gd name="T42" fmla="*/ 600 w 1290"/>
                <a:gd name="T43" fmla="*/ 199 h 1419"/>
                <a:gd name="T44" fmla="*/ 953 w 1290"/>
                <a:gd name="T45" fmla="*/ 204 h 1419"/>
                <a:gd name="T46" fmla="*/ 572 w 1290"/>
                <a:gd name="T47" fmla="*/ 194 h 1419"/>
                <a:gd name="T48" fmla="*/ 1198 w 1290"/>
                <a:gd name="T49" fmla="*/ 148 h 1419"/>
                <a:gd name="T50" fmla="*/ 808 w 1290"/>
                <a:gd name="T51" fmla="*/ 336 h 1419"/>
                <a:gd name="T52" fmla="*/ 839 w 1290"/>
                <a:gd name="T53" fmla="*/ 188 h 1419"/>
                <a:gd name="T54" fmla="*/ 1180 w 1290"/>
                <a:gd name="T55" fmla="*/ 797 h 1419"/>
                <a:gd name="T56" fmla="*/ 26 w 1290"/>
                <a:gd name="T57" fmla="*/ 281 h 1419"/>
                <a:gd name="T58" fmla="*/ 91 w 1290"/>
                <a:gd name="T59" fmla="*/ 731 h 1419"/>
                <a:gd name="T60" fmla="*/ 1149 w 1290"/>
                <a:gd name="T61" fmla="*/ 324 h 1419"/>
                <a:gd name="T62" fmla="*/ 671 w 1290"/>
                <a:gd name="T63" fmla="*/ 473 h 1419"/>
                <a:gd name="T64" fmla="*/ 584 w 1290"/>
                <a:gd name="T65" fmla="*/ 402 h 1419"/>
                <a:gd name="T66" fmla="*/ 802 w 1290"/>
                <a:gd name="T67" fmla="*/ 969 h 1419"/>
                <a:gd name="T68" fmla="*/ 945 w 1290"/>
                <a:gd name="T69" fmla="*/ 1033 h 1419"/>
                <a:gd name="T70" fmla="*/ 781 w 1290"/>
                <a:gd name="T71" fmla="*/ 1037 h 1419"/>
                <a:gd name="T72" fmla="*/ 581 w 1290"/>
                <a:gd name="T73" fmla="*/ 714 h 1419"/>
                <a:gd name="T74" fmla="*/ 798 w 1290"/>
                <a:gd name="T75" fmla="*/ 868 h 1419"/>
                <a:gd name="T76" fmla="*/ 943 w 1290"/>
                <a:gd name="T77" fmla="*/ 892 h 1419"/>
                <a:gd name="T78" fmla="*/ 576 w 1290"/>
                <a:gd name="T79" fmla="*/ 320 h 1419"/>
                <a:gd name="T80" fmla="*/ 563 w 1290"/>
                <a:gd name="T81" fmla="*/ 262 h 1419"/>
                <a:gd name="T82" fmla="*/ 636 w 1290"/>
                <a:gd name="T83" fmla="*/ 271 h 1419"/>
                <a:gd name="T84" fmla="*/ 708 w 1290"/>
                <a:gd name="T85" fmla="*/ 1000 h 1419"/>
                <a:gd name="T86" fmla="*/ 519 w 1290"/>
                <a:gd name="T87" fmla="*/ 720 h 1419"/>
                <a:gd name="T88" fmla="*/ 480 w 1290"/>
                <a:gd name="T89" fmla="*/ 486 h 1419"/>
                <a:gd name="T90" fmla="*/ 840 w 1290"/>
                <a:gd name="T91" fmla="*/ 494 h 1419"/>
                <a:gd name="T92" fmla="*/ 687 w 1290"/>
                <a:gd name="T93" fmla="*/ 474 h 1419"/>
                <a:gd name="T94" fmla="*/ 958 w 1290"/>
                <a:gd name="T95" fmla="*/ 412 h 1419"/>
                <a:gd name="T96" fmla="*/ 1084 w 1290"/>
                <a:gd name="T97" fmla="*/ 383 h 1419"/>
                <a:gd name="T98" fmla="*/ 554 w 1290"/>
                <a:gd name="T99" fmla="*/ 403 h 1419"/>
                <a:gd name="T100" fmla="*/ 304 w 1290"/>
                <a:gd name="T101" fmla="*/ 381 h 1419"/>
                <a:gd name="T102" fmla="*/ 865 w 1290"/>
                <a:gd name="T103" fmla="*/ 410 h 1419"/>
                <a:gd name="T104" fmla="*/ 861 w 1290"/>
                <a:gd name="T105" fmla="*/ 378 h 1419"/>
                <a:gd name="T106" fmla="*/ 554 w 1290"/>
                <a:gd name="T107" fmla="*/ 44 h 1419"/>
                <a:gd name="T108" fmla="*/ 1047 w 1290"/>
                <a:gd name="T109" fmla="*/ 140 h 1419"/>
                <a:gd name="T110" fmla="*/ 186 w 1290"/>
                <a:gd name="T111" fmla="*/ 138 h 1419"/>
                <a:gd name="T112" fmla="*/ 1018 w 1290"/>
                <a:gd name="T113" fmla="*/ 5 h 1419"/>
                <a:gd name="T114" fmla="*/ 472 w 1290"/>
                <a:gd name="T115" fmla="*/ 34 h 1419"/>
                <a:gd name="T116" fmla="*/ 0 w 1290"/>
                <a:gd name="T117" fmla="*/ 283 h 1419"/>
                <a:gd name="T118" fmla="*/ 31 w 1290"/>
                <a:gd name="T119" fmla="*/ 824 h 1419"/>
                <a:gd name="T120" fmla="*/ 625 w 1290"/>
                <a:gd name="T121" fmla="*/ 1405 h 1419"/>
                <a:gd name="T122" fmla="*/ 1162 w 1290"/>
                <a:gd name="T123" fmla="*/ 458 h 1419"/>
                <a:gd name="T124" fmla="*/ 1290 w 1290"/>
                <a:gd name="T125" fmla="*/ 105 h 1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90" h="1419">
                  <a:moveTo>
                    <a:pt x="445" y="234"/>
                  </a:moveTo>
                  <a:cubicBezTo>
                    <a:pt x="411" y="216"/>
                    <a:pt x="362" y="217"/>
                    <a:pt x="334" y="210"/>
                  </a:cubicBezTo>
                  <a:cubicBezTo>
                    <a:pt x="306" y="203"/>
                    <a:pt x="302" y="201"/>
                    <a:pt x="302" y="201"/>
                  </a:cubicBezTo>
                  <a:cubicBezTo>
                    <a:pt x="313" y="203"/>
                    <a:pt x="323" y="206"/>
                    <a:pt x="335" y="208"/>
                  </a:cubicBezTo>
                  <a:cubicBezTo>
                    <a:pt x="373" y="212"/>
                    <a:pt x="414" y="214"/>
                    <a:pt x="445" y="228"/>
                  </a:cubicBezTo>
                  <a:cubicBezTo>
                    <a:pt x="463" y="235"/>
                    <a:pt x="473" y="253"/>
                    <a:pt x="477" y="272"/>
                  </a:cubicBezTo>
                  <a:cubicBezTo>
                    <a:pt x="470" y="257"/>
                    <a:pt x="459" y="242"/>
                    <a:pt x="445" y="234"/>
                  </a:cubicBezTo>
                  <a:moveTo>
                    <a:pt x="752" y="668"/>
                  </a:moveTo>
                  <a:cubicBezTo>
                    <a:pt x="781" y="704"/>
                    <a:pt x="783" y="704"/>
                    <a:pt x="807" y="728"/>
                  </a:cubicBezTo>
                  <a:cubicBezTo>
                    <a:pt x="794" y="722"/>
                    <a:pt x="765" y="695"/>
                    <a:pt x="749" y="675"/>
                  </a:cubicBezTo>
                  <a:cubicBezTo>
                    <a:pt x="725" y="645"/>
                    <a:pt x="714" y="619"/>
                    <a:pt x="710" y="591"/>
                  </a:cubicBezTo>
                  <a:cubicBezTo>
                    <a:pt x="710" y="591"/>
                    <a:pt x="724" y="632"/>
                    <a:pt x="752" y="668"/>
                  </a:cubicBezTo>
                  <a:moveTo>
                    <a:pt x="562" y="345"/>
                  </a:moveTo>
                  <a:cubicBezTo>
                    <a:pt x="539" y="342"/>
                    <a:pt x="519" y="352"/>
                    <a:pt x="501" y="375"/>
                  </a:cubicBezTo>
                  <a:cubicBezTo>
                    <a:pt x="478" y="382"/>
                    <a:pt x="464" y="391"/>
                    <a:pt x="447" y="409"/>
                  </a:cubicBezTo>
                  <a:cubicBezTo>
                    <a:pt x="434" y="405"/>
                    <a:pt x="419" y="397"/>
                    <a:pt x="415" y="394"/>
                  </a:cubicBezTo>
                  <a:cubicBezTo>
                    <a:pt x="418" y="387"/>
                    <a:pt x="422" y="382"/>
                    <a:pt x="429" y="379"/>
                  </a:cubicBezTo>
                  <a:cubicBezTo>
                    <a:pt x="423" y="376"/>
                    <a:pt x="413" y="371"/>
                    <a:pt x="415" y="364"/>
                  </a:cubicBezTo>
                  <a:cubicBezTo>
                    <a:pt x="418" y="352"/>
                    <a:pt x="434" y="359"/>
                    <a:pt x="452" y="352"/>
                  </a:cubicBezTo>
                  <a:cubicBezTo>
                    <a:pt x="445" y="348"/>
                    <a:pt x="436" y="343"/>
                    <a:pt x="440" y="333"/>
                  </a:cubicBezTo>
                  <a:cubicBezTo>
                    <a:pt x="443" y="323"/>
                    <a:pt x="459" y="324"/>
                    <a:pt x="471" y="327"/>
                  </a:cubicBezTo>
                  <a:cubicBezTo>
                    <a:pt x="464" y="321"/>
                    <a:pt x="463" y="309"/>
                    <a:pt x="470" y="304"/>
                  </a:cubicBezTo>
                  <a:cubicBezTo>
                    <a:pt x="478" y="300"/>
                    <a:pt x="494" y="301"/>
                    <a:pt x="494" y="301"/>
                  </a:cubicBezTo>
                  <a:cubicBezTo>
                    <a:pt x="494" y="293"/>
                    <a:pt x="501" y="287"/>
                    <a:pt x="505" y="280"/>
                  </a:cubicBezTo>
                  <a:cubicBezTo>
                    <a:pt x="498" y="282"/>
                    <a:pt x="493" y="291"/>
                    <a:pt x="491" y="297"/>
                  </a:cubicBezTo>
                  <a:cubicBezTo>
                    <a:pt x="468" y="295"/>
                    <a:pt x="457" y="306"/>
                    <a:pt x="463" y="321"/>
                  </a:cubicBezTo>
                  <a:cubicBezTo>
                    <a:pt x="452" y="318"/>
                    <a:pt x="440" y="320"/>
                    <a:pt x="436" y="330"/>
                  </a:cubicBezTo>
                  <a:cubicBezTo>
                    <a:pt x="408" y="313"/>
                    <a:pt x="365" y="301"/>
                    <a:pt x="335" y="299"/>
                  </a:cubicBezTo>
                  <a:cubicBezTo>
                    <a:pt x="331" y="299"/>
                    <a:pt x="329" y="299"/>
                    <a:pt x="325" y="298"/>
                  </a:cubicBezTo>
                  <a:cubicBezTo>
                    <a:pt x="322" y="295"/>
                    <a:pt x="319" y="286"/>
                    <a:pt x="318" y="282"/>
                  </a:cubicBezTo>
                  <a:cubicBezTo>
                    <a:pt x="314" y="269"/>
                    <a:pt x="308" y="251"/>
                    <a:pt x="295" y="245"/>
                  </a:cubicBezTo>
                  <a:cubicBezTo>
                    <a:pt x="323" y="249"/>
                    <a:pt x="397" y="263"/>
                    <a:pt x="443" y="282"/>
                  </a:cubicBezTo>
                  <a:cubicBezTo>
                    <a:pt x="409" y="257"/>
                    <a:pt x="317" y="245"/>
                    <a:pt x="261" y="231"/>
                  </a:cubicBezTo>
                  <a:cubicBezTo>
                    <a:pt x="219" y="222"/>
                    <a:pt x="162" y="204"/>
                    <a:pt x="126" y="179"/>
                  </a:cubicBezTo>
                  <a:cubicBezTo>
                    <a:pt x="106" y="164"/>
                    <a:pt x="95" y="148"/>
                    <a:pt x="93" y="129"/>
                  </a:cubicBezTo>
                  <a:cubicBezTo>
                    <a:pt x="118" y="138"/>
                    <a:pt x="140" y="143"/>
                    <a:pt x="169" y="149"/>
                  </a:cubicBezTo>
                  <a:cubicBezTo>
                    <a:pt x="189" y="153"/>
                    <a:pt x="205" y="156"/>
                    <a:pt x="233" y="162"/>
                  </a:cubicBezTo>
                  <a:cubicBezTo>
                    <a:pt x="260" y="167"/>
                    <a:pt x="298" y="179"/>
                    <a:pt x="298" y="179"/>
                  </a:cubicBezTo>
                  <a:cubicBezTo>
                    <a:pt x="358" y="196"/>
                    <a:pt x="425" y="185"/>
                    <a:pt x="483" y="205"/>
                  </a:cubicBezTo>
                  <a:cubicBezTo>
                    <a:pt x="509" y="215"/>
                    <a:pt x="508" y="247"/>
                    <a:pt x="512" y="271"/>
                  </a:cubicBezTo>
                  <a:cubicBezTo>
                    <a:pt x="518" y="277"/>
                    <a:pt x="518" y="277"/>
                    <a:pt x="518" y="277"/>
                  </a:cubicBezTo>
                  <a:cubicBezTo>
                    <a:pt x="518" y="311"/>
                    <a:pt x="535" y="325"/>
                    <a:pt x="562" y="345"/>
                  </a:cubicBezTo>
                  <a:moveTo>
                    <a:pt x="774" y="670"/>
                  </a:moveTo>
                  <a:cubicBezTo>
                    <a:pt x="803" y="705"/>
                    <a:pt x="830" y="724"/>
                    <a:pt x="836" y="728"/>
                  </a:cubicBezTo>
                  <a:cubicBezTo>
                    <a:pt x="836" y="728"/>
                    <a:pt x="796" y="691"/>
                    <a:pt x="788" y="676"/>
                  </a:cubicBezTo>
                  <a:cubicBezTo>
                    <a:pt x="855" y="728"/>
                    <a:pt x="908" y="749"/>
                    <a:pt x="933" y="767"/>
                  </a:cubicBezTo>
                  <a:cubicBezTo>
                    <a:pt x="923" y="765"/>
                    <a:pt x="912" y="764"/>
                    <a:pt x="906" y="771"/>
                  </a:cubicBezTo>
                  <a:cubicBezTo>
                    <a:pt x="901" y="779"/>
                    <a:pt x="905" y="791"/>
                    <a:pt x="901" y="802"/>
                  </a:cubicBezTo>
                  <a:cubicBezTo>
                    <a:pt x="899" y="810"/>
                    <a:pt x="894" y="811"/>
                    <a:pt x="891" y="811"/>
                  </a:cubicBezTo>
                  <a:cubicBezTo>
                    <a:pt x="886" y="780"/>
                    <a:pt x="861" y="775"/>
                    <a:pt x="861" y="775"/>
                  </a:cubicBezTo>
                  <a:cubicBezTo>
                    <a:pt x="867" y="782"/>
                    <a:pt x="875" y="790"/>
                    <a:pt x="877" y="801"/>
                  </a:cubicBezTo>
                  <a:cubicBezTo>
                    <a:pt x="853" y="797"/>
                    <a:pt x="809" y="770"/>
                    <a:pt x="809" y="769"/>
                  </a:cubicBezTo>
                  <a:cubicBezTo>
                    <a:pt x="786" y="771"/>
                    <a:pt x="758" y="768"/>
                    <a:pt x="743" y="758"/>
                  </a:cubicBezTo>
                  <a:cubicBezTo>
                    <a:pt x="726" y="747"/>
                    <a:pt x="761" y="745"/>
                    <a:pt x="747" y="734"/>
                  </a:cubicBezTo>
                  <a:cubicBezTo>
                    <a:pt x="740" y="729"/>
                    <a:pt x="733" y="734"/>
                    <a:pt x="728" y="726"/>
                  </a:cubicBezTo>
                  <a:cubicBezTo>
                    <a:pt x="724" y="721"/>
                    <a:pt x="737" y="709"/>
                    <a:pt x="732" y="698"/>
                  </a:cubicBezTo>
                  <a:cubicBezTo>
                    <a:pt x="728" y="690"/>
                    <a:pt x="721" y="691"/>
                    <a:pt x="715" y="696"/>
                  </a:cubicBezTo>
                  <a:cubicBezTo>
                    <a:pt x="709" y="702"/>
                    <a:pt x="705" y="725"/>
                    <a:pt x="687" y="721"/>
                  </a:cubicBezTo>
                  <a:cubicBezTo>
                    <a:pt x="677" y="718"/>
                    <a:pt x="680" y="700"/>
                    <a:pt x="669" y="692"/>
                  </a:cubicBezTo>
                  <a:cubicBezTo>
                    <a:pt x="661" y="686"/>
                    <a:pt x="651" y="686"/>
                    <a:pt x="645" y="693"/>
                  </a:cubicBezTo>
                  <a:cubicBezTo>
                    <a:pt x="637" y="700"/>
                    <a:pt x="639" y="711"/>
                    <a:pt x="639" y="711"/>
                  </a:cubicBezTo>
                  <a:cubicBezTo>
                    <a:pt x="618" y="669"/>
                    <a:pt x="638" y="578"/>
                    <a:pt x="638" y="578"/>
                  </a:cubicBezTo>
                  <a:cubicBezTo>
                    <a:pt x="616" y="637"/>
                    <a:pt x="616" y="688"/>
                    <a:pt x="633" y="719"/>
                  </a:cubicBezTo>
                  <a:cubicBezTo>
                    <a:pt x="628" y="716"/>
                    <a:pt x="619" y="707"/>
                    <a:pt x="616" y="702"/>
                  </a:cubicBezTo>
                  <a:cubicBezTo>
                    <a:pt x="612" y="691"/>
                    <a:pt x="605" y="676"/>
                    <a:pt x="606" y="661"/>
                  </a:cubicBezTo>
                  <a:cubicBezTo>
                    <a:pt x="593" y="684"/>
                    <a:pt x="619" y="727"/>
                    <a:pt x="609" y="727"/>
                  </a:cubicBezTo>
                  <a:cubicBezTo>
                    <a:pt x="600" y="727"/>
                    <a:pt x="600" y="710"/>
                    <a:pt x="589" y="705"/>
                  </a:cubicBezTo>
                  <a:cubicBezTo>
                    <a:pt x="578" y="699"/>
                    <a:pt x="574" y="709"/>
                    <a:pt x="570" y="705"/>
                  </a:cubicBezTo>
                  <a:cubicBezTo>
                    <a:pt x="565" y="701"/>
                    <a:pt x="588" y="684"/>
                    <a:pt x="568" y="672"/>
                  </a:cubicBezTo>
                  <a:cubicBezTo>
                    <a:pt x="557" y="666"/>
                    <a:pt x="552" y="678"/>
                    <a:pt x="543" y="673"/>
                  </a:cubicBezTo>
                  <a:cubicBezTo>
                    <a:pt x="534" y="668"/>
                    <a:pt x="522" y="670"/>
                    <a:pt x="522" y="670"/>
                  </a:cubicBezTo>
                  <a:cubicBezTo>
                    <a:pt x="518" y="649"/>
                    <a:pt x="544" y="556"/>
                    <a:pt x="544" y="556"/>
                  </a:cubicBezTo>
                  <a:cubicBezTo>
                    <a:pt x="560" y="564"/>
                    <a:pt x="582" y="551"/>
                    <a:pt x="582" y="551"/>
                  </a:cubicBezTo>
                  <a:cubicBezTo>
                    <a:pt x="593" y="573"/>
                    <a:pt x="617" y="555"/>
                    <a:pt x="627" y="547"/>
                  </a:cubicBezTo>
                  <a:cubicBezTo>
                    <a:pt x="635" y="540"/>
                    <a:pt x="637" y="535"/>
                    <a:pt x="646" y="531"/>
                  </a:cubicBezTo>
                  <a:cubicBezTo>
                    <a:pt x="656" y="526"/>
                    <a:pt x="667" y="533"/>
                    <a:pt x="677" y="528"/>
                  </a:cubicBezTo>
                  <a:cubicBezTo>
                    <a:pt x="688" y="524"/>
                    <a:pt x="691" y="517"/>
                    <a:pt x="691" y="517"/>
                  </a:cubicBezTo>
                  <a:cubicBezTo>
                    <a:pt x="704" y="529"/>
                    <a:pt x="721" y="574"/>
                    <a:pt x="728" y="589"/>
                  </a:cubicBezTo>
                  <a:cubicBezTo>
                    <a:pt x="751" y="640"/>
                    <a:pt x="774" y="670"/>
                    <a:pt x="774" y="670"/>
                  </a:cubicBezTo>
                  <a:moveTo>
                    <a:pt x="935" y="783"/>
                  </a:moveTo>
                  <a:cubicBezTo>
                    <a:pt x="937" y="794"/>
                    <a:pt x="923" y="801"/>
                    <a:pt x="913" y="802"/>
                  </a:cubicBezTo>
                  <a:cubicBezTo>
                    <a:pt x="910" y="803"/>
                    <a:pt x="910" y="803"/>
                    <a:pt x="910" y="803"/>
                  </a:cubicBezTo>
                  <a:cubicBezTo>
                    <a:pt x="910" y="793"/>
                    <a:pt x="908" y="774"/>
                    <a:pt x="918" y="772"/>
                  </a:cubicBezTo>
                  <a:cubicBezTo>
                    <a:pt x="929" y="770"/>
                    <a:pt x="933" y="775"/>
                    <a:pt x="935" y="783"/>
                  </a:cubicBezTo>
                  <a:moveTo>
                    <a:pt x="692" y="506"/>
                  </a:moveTo>
                  <a:cubicBezTo>
                    <a:pt x="686" y="507"/>
                    <a:pt x="690" y="510"/>
                    <a:pt x="676" y="520"/>
                  </a:cubicBezTo>
                  <a:cubicBezTo>
                    <a:pt x="673" y="522"/>
                    <a:pt x="663" y="524"/>
                    <a:pt x="655" y="523"/>
                  </a:cubicBezTo>
                  <a:cubicBezTo>
                    <a:pt x="657" y="519"/>
                    <a:pt x="661" y="515"/>
                    <a:pt x="656" y="505"/>
                  </a:cubicBezTo>
                  <a:cubicBezTo>
                    <a:pt x="651" y="495"/>
                    <a:pt x="643" y="492"/>
                    <a:pt x="639" y="492"/>
                  </a:cubicBezTo>
                  <a:cubicBezTo>
                    <a:pt x="645" y="496"/>
                    <a:pt x="649" y="501"/>
                    <a:pt x="652" y="507"/>
                  </a:cubicBezTo>
                  <a:cubicBezTo>
                    <a:pt x="654" y="512"/>
                    <a:pt x="653" y="518"/>
                    <a:pt x="648" y="522"/>
                  </a:cubicBezTo>
                  <a:cubicBezTo>
                    <a:pt x="644" y="523"/>
                    <a:pt x="638" y="526"/>
                    <a:pt x="635" y="530"/>
                  </a:cubicBezTo>
                  <a:cubicBezTo>
                    <a:pt x="638" y="517"/>
                    <a:pt x="627" y="498"/>
                    <a:pt x="617" y="495"/>
                  </a:cubicBezTo>
                  <a:cubicBezTo>
                    <a:pt x="626" y="507"/>
                    <a:pt x="633" y="514"/>
                    <a:pt x="628" y="534"/>
                  </a:cubicBezTo>
                  <a:cubicBezTo>
                    <a:pt x="625" y="540"/>
                    <a:pt x="599" y="558"/>
                    <a:pt x="592" y="552"/>
                  </a:cubicBezTo>
                  <a:cubicBezTo>
                    <a:pt x="579" y="541"/>
                    <a:pt x="589" y="532"/>
                    <a:pt x="585" y="519"/>
                  </a:cubicBezTo>
                  <a:cubicBezTo>
                    <a:pt x="583" y="517"/>
                    <a:pt x="583" y="514"/>
                    <a:pt x="581" y="515"/>
                  </a:cubicBezTo>
                  <a:cubicBezTo>
                    <a:pt x="584" y="527"/>
                    <a:pt x="579" y="532"/>
                    <a:pt x="580" y="545"/>
                  </a:cubicBezTo>
                  <a:cubicBezTo>
                    <a:pt x="571" y="548"/>
                    <a:pt x="567" y="549"/>
                    <a:pt x="561" y="548"/>
                  </a:cubicBezTo>
                  <a:cubicBezTo>
                    <a:pt x="558" y="545"/>
                    <a:pt x="555" y="539"/>
                    <a:pt x="557" y="529"/>
                  </a:cubicBezTo>
                  <a:cubicBezTo>
                    <a:pt x="559" y="520"/>
                    <a:pt x="567" y="508"/>
                    <a:pt x="574" y="498"/>
                  </a:cubicBezTo>
                  <a:cubicBezTo>
                    <a:pt x="574" y="498"/>
                    <a:pt x="570" y="500"/>
                    <a:pt x="567" y="503"/>
                  </a:cubicBezTo>
                  <a:cubicBezTo>
                    <a:pt x="555" y="514"/>
                    <a:pt x="550" y="527"/>
                    <a:pt x="550" y="537"/>
                  </a:cubicBezTo>
                  <a:cubicBezTo>
                    <a:pt x="551" y="541"/>
                    <a:pt x="551" y="545"/>
                    <a:pt x="555" y="548"/>
                  </a:cubicBezTo>
                  <a:cubicBezTo>
                    <a:pt x="552" y="548"/>
                    <a:pt x="540" y="548"/>
                    <a:pt x="537" y="541"/>
                  </a:cubicBezTo>
                  <a:cubicBezTo>
                    <a:pt x="530" y="527"/>
                    <a:pt x="540" y="514"/>
                    <a:pt x="547" y="505"/>
                  </a:cubicBezTo>
                  <a:cubicBezTo>
                    <a:pt x="554" y="497"/>
                    <a:pt x="564" y="492"/>
                    <a:pt x="564" y="492"/>
                  </a:cubicBezTo>
                  <a:cubicBezTo>
                    <a:pt x="579" y="485"/>
                    <a:pt x="602" y="488"/>
                    <a:pt x="618" y="485"/>
                  </a:cubicBezTo>
                  <a:cubicBezTo>
                    <a:pt x="634" y="483"/>
                    <a:pt x="647" y="486"/>
                    <a:pt x="661" y="490"/>
                  </a:cubicBezTo>
                  <a:cubicBezTo>
                    <a:pt x="674" y="494"/>
                    <a:pt x="682" y="499"/>
                    <a:pt x="692" y="506"/>
                  </a:cubicBezTo>
                  <a:moveTo>
                    <a:pt x="416" y="356"/>
                  </a:moveTo>
                  <a:cubicBezTo>
                    <a:pt x="408" y="360"/>
                    <a:pt x="410" y="366"/>
                    <a:pt x="411" y="370"/>
                  </a:cubicBezTo>
                  <a:cubicBezTo>
                    <a:pt x="414" y="376"/>
                    <a:pt x="420" y="379"/>
                    <a:pt x="420" y="379"/>
                  </a:cubicBezTo>
                  <a:cubicBezTo>
                    <a:pt x="417" y="381"/>
                    <a:pt x="412" y="386"/>
                    <a:pt x="409" y="391"/>
                  </a:cubicBezTo>
                  <a:cubicBezTo>
                    <a:pt x="401" y="386"/>
                    <a:pt x="389" y="380"/>
                    <a:pt x="379" y="376"/>
                  </a:cubicBezTo>
                  <a:cubicBezTo>
                    <a:pt x="360" y="365"/>
                    <a:pt x="341" y="358"/>
                    <a:pt x="321" y="360"/>
                  </a:cubicBezTo>
                  <a:cubicBezTo>
                    <a:pt x="316" y="360"/>
                    <a:pt x="303" y="365"/>
                    <a:pt x="299" y="366"/>
                  </a:cubicBezTo>
                  <a:cubicBezTo>
                    <a:pt x="285" y="364"/>
                    <a:pt x="265" y="352"/>
                    <a:pt x="260" y="346"/>
                  </a:cubicBezTo>
                  <a:cubicBezTo>
                    <a:pt x="284" y="349"/>
                    <a:pt x="301" y="348"/>
                    <a:pt x="315" y="348"/>
                  </a:cubicBezTo>
                  <a:cubicBezTo>
                    <a:pt x="340" y="346"/>
                    <a:pt x="356" y="342"/>
                    <a:pt x="356" y="342"/>
                  </a:cubicBezTo>
                  <a:cubicBezTo>
                    <a:pt x="376" y="350"/>
                    <a:pt x="391" y="356"/>
                    <a:pt x="416" y="356"/>
                  </a:cubicBezTo>
                  <a:moveTo>
                    <a:pt x="1138" y="317"/>
                  </a:moveTo>
                  <a:cubicBezTo>
                    <a:pt x="1120" y="376"/>
                    <a:pt x="1068" y="368"/>
                    <a:pt x="1049" y="357"/>
                  </a:cubicBezTo>
                  <a:cubicBezTo>
                    <a:pt x="1068" y="351"/>
                    <a:pt x="1076" y="334"/>
                    <a:pt x="1076" y="334"/>
                  </a:cubicBezTo>
                  <a:cubicBezTo>
                    <a:pt x="1102" y="337"/>
                    <a:pt x="1120" y="332"/>
                    <a:pt x="1138" y="317"/>
                  </a:cubicBezTo>
                  <a:moveTo>
                    <a:pt x="1069" y="333"/>
                  </a:moveTo>
                  <a:cubicBezTo>
                    <a:pt x="1068" y="340"/>
                    <a:pt x="1053" y="351"/>
                    <a:pt x="1038" y="354"/>
                  </a:cubicBezTo>
                  <a:cubicBezTo>
                    <a:pt x="1038" y="354"/>
                    <a:pt x="1036" y="342"/>
                    <a:pt x="1020" y="343"/>
                  </a:cubicBezTo>
                  <a:cubicBezTo>
                    <a:pt x="1011" y="344"/>
                    <a:pt x="1011" y="345"/>
                    <a:pt x="1005" y="347"/>
                  </a:cubicBezTo>
                  <a:cubicBezTo>
                    <a:pt x="1007" y="343"/>
                    <a:pt x="1007" y="337"/>
                    <a:pt x="1004" y="332"/>
                  </a:cubicBezTo>
                  <a:cubicBezTo>
                    <a:pt x="1003" y="331"/>
                    <a:pt x="1002" y="330"/>
                    <a:pt x="1000" y="330"/>
                  </a:cubicBezTo>
                  <a:cubicBezTo>
                    <a:pt x="996" y="330"/>
                    <a:pt x="991" y="331"/>
                    <a:pt x="986" y="334"/>
                  </a:cubicBezTo>
                  <a:cubicBezTo>
                    <a:pt x="981" y="338"/>
                    <a:pt x="975" y="337"/>
                    <a:pt x="971" y="339"/>
                  </a:cubicBezTo>
                  <a:cubicBezTo>
                    <a:pt x="963" y="341"/>
                    <a:pt x="958" y="346"/>
                    <a:pt x="952" y="355"/>
                  </a:cubicBezTo>
                  <a:cubicBezTo>
                    <a:pt x="951" y="356"/>
                    <a:pt x="948" y="355"/>
                    <a:pt x="945" y="355"/>
                  </a:cubicBezTo>
                  <a:cubicBezTo>
                    <a:pt x="941" y="354"/>
                    <a:pt x="880" y="363"/>
                    <a:pt x="880" y="363"/>
                  </a:cubicBezTo>
                  <a:cubicBezTo>
                    <a:pt x="869" y="362"/>
                    <a:pt x="853" y="363"/>
                    <a:pt x="833" y="357"/>
                  </a:cubicBezTo>
                  <a:cubicBezTo>
                    <a:pt x="833" y="357"/>
                    <a:pt x="850" y="349"/>
                    <a:pt x="841" y="334"/>
                  </a:cubicBezTo>
                  <a:cubicBezTo>
                    <a:pt x="841" y="334"/>
                    <a:pt x="923" y="316"/>
                    <a:pt x="955" y="307"/>
                  </a:cubicBezTo>
                  <a:cubicBezTo>
                    <a:pt x="988" y="298"/>
                    <a:pt x="1005" y="292"/>
                    <a:pt x="1016" y="287"/>
                  </a:cubicBezTo>
                  <a:cubicBezTo>
                    <a:pt x="1014" y="294"/>
                    <a:pt x="1022" y="308"/>
                    <a:pt x="1035" y="318"/>
                  </a:cubicBezTo>
                  <a:cubicBezTo>
                    <a:pt x="1044" y="325"/>
                    <a:pt x="1062" y="332"/>
                    <a:pt x="1069" y="333"/>
                  </a:cubicBezTo>
                  <a:moveTo>
                    <a:pt x="435" y="335"/>
                  </a:moveTo>
                  <a:cubicBezTo>
                    <a:pt x="434" y="339"/>
                    <a:pt x="435" y="345"/>
                    <a:pt x="442" y="350"/>
                  </a:cubicBezTo>
                  <a:cubicBezTo>
                    <a:pt x="437" y="351"/>
                    <a:pt x="427" y="351"/>
                    <a:pt x="421" y="353"/>
                  </a:cubicBezTo>
                  <a:cubicBezTo>
                    <a:pt x="385" y="351"/>
                    <a:pt x="349" y="340"/>
                    <a:pt x="328" y="305"/>
                  </a:cubicBezTo>
                  <a:cubicBezTo>
                    <a:pt x="337" y="305"/>
                    <a:pt x="346" y="304"/>
                    <a:pt x="359" y="307"/>
                  </a:cubicBezTo>
                  <a:cubicBezTo>
                    <a:pt x="379" y="312"/>
                    <a:pt x="408" y="320"/>
                    <a:pt x="435" y="335"/>
                  </a:cubicBezTo>
                  <a:moveTo>
                    <a:pt x="322" y="306"/>
                  </a:moveTo>
                  <a:cubicBezTo>
                    <a:pt x="325" y="309"/>
                    <a:pt x="331" y="323"/>
                    <a:pt x="350" y="337"/>
                  </a:cubicBezTo>
                  <a:cubicBezTo>
                    <a:pt x="339" y="340"/>
                    <a:pt x="328" y="341"/>
                    <a:pt x="310" y="342"/>
                  </a:cubicBezTo>
                  <a:cubicBezTo>
                    <a:pt x="287" y="343"/>
                    <a:pt x="266" y="341"/>
                    <a:pt x="266" y="341"/>
                  </a:cubicBezTo>
                  <a:cubicBezTo>
                    <a:pt x="232" y="338"/>
                    <a:pt x="188" y="296"/>
                    <a:pt x="177" y="280"/>
                  </a:cubicBezTo>
                  <a:cubicBezTo>
                    <a:pt x="200" y="293"/>
                    <a:pt x="231" y="302"/>
                    <a:pt x="255" y="305"/>
                  </a:cubicBezTo>
                  <a:cubicBezTo>
                    <a:pt x="279" y="308"/>
                    <a:pt x="302" y="309"/>
                    <a:pt x="322" y="306"/>
                  </a:cubicBezTo>
                  <a:moveTo>
                    <a:pt x="691" y="256"/>
                  </a:moveTo>
                  <a:cubicBezTo>
                    <a:pt x="692" y="256"/>
                    <a:pt x="694" y="255"/>
                    <a:pt x="696" y="255"/>
                  </a:cubicBezTo>
                  <a:cubicBezTo>
                    <a:pt x="698" y="263"/>
                    <a:pt x="689" y="266"/>
                    <a:pt x="684" y="267"/>
                  </a:cubicBezTo>
                  <a:cubicBezTo>
                    <a:pt x="680" y="268"/>
                    <a:pt x="678" y="264"/>
                    <a:pt x="677" y="262"/>
                  </a:cubicBezTo>
                  <a:cubicBezTo>
                    <a:pt x="677" y="259"/>
                    <a:pt x="677" y="256"/>
                    <a:pt x="675" y="254"/>
                  </a:cubicBezTo>
                  <a:cubicBezTo>
                    <a:pt x="675" y="253"/>
                    <a:pt x="675" y="252"/>
                    <a:pt x="677" y="251"/>
                  </a:cubicBezTo>
                  <a:cubicBezTo>
                    <a:pt x="680" y="255"/>
                    <a:pt x="685" y="258"/>
                    <a:pt x="691" y="256"/>
                  </a:cubicBezTo>
                  <a:moveTo>
                    <a:pt x="1189" y="264"/>
                  </a:moveTo>
                  <a:cubicBezTo>
                    <a:pt x="1169" y="293"/>
                    <a:pt x="1130" y="317"/>
                    <a:pt x="1116" y="323"/>
                  </a:cubicBezTo>
                  <a:cubicBezTo>
                    <a:pt x="1105" y="328"/>
                    <a:pt x="1091" y="332"/>
                    <a:pt x="1068" y="326"/>
                  </a:cubicBezTo>
                  <a:cubicBezTo>
                    <a:pt x="1056" y="323"/>
                    <a:pt x="1045" y="318"/>
                    <a:pt x="1037" y="312"/>
                  </a:cubicBezTo>
                  <a:cubicBezTo>
                    <a:pt x="1021" y="299"/>
                    <a:pt x="1022" y="291"/>
                    <a:pt x="1022" y="287"/>
                  </a:cubicBezTo>
                  <a:cubicBezTo>
                    <a:pt x="1023" y="284"/>
                    <a:pt x="1028" y="277"/>
                    <a:pt x="1033" y="279"/>
                  </a:cubicBezTo>
                  <a:cubicBezTo>
                    <a:pt x="1090" y="293"/>
                    <a:pt x="1171" y="276"/>
                    <a:pt x="1189" y="264"/>
                  </a:cubicBezTo>
                  <a:moveTo>
                    <a:pt x="270" y="239"/>
                  </a:moveTo>
                  <a:cubicBezTo>
                    <a:pt x="311" y="246"/>
                    <a:pt x="309" y="283"/>
                    <a:pt x="319" y="299"/>
                  </a:cubicBezTo>
                  <a:cubicBezTo>
                    <a:pt x="284" y="301"/>
                    <a:pt x="269" y="302"/>
                    <a:pt x="242" y="296"/>
                  </a:cubicBezTo>
                  <a:cubicBezTo>
                    <a:pt x="148" y="275"/>
                    <a:pt x="130" y="230"/>
                    <a:pt x="104" y="170"/>
                  </a:cubicBezTo>
                  <a:cubicBezTo>
                    <a:pt x="150" y="211"/>
                    <a:pt x="251" y="236"/>
                    <a:pt x="270" y="239"/>
                  </a:cubicBezTo>
                  <a:moveTo>
                    <a:pt x="698" y="232"/>
                  </a:moveTo>
                  <a:cubicBezTo>
                    <a:pt x="697" y="235"/>
                    <a:pt x="699" y="234"/>
                    <a:pt x="702" y="237"/>
                  </a:cubicBezTo>
                  <a:cubicBezTo>
                    <a:pt x="702" y="242"/>
                    <a:pt x="698" y="246"/>
                    <a:pt x="694" y="249"/>
                  </a:cubicBezTo>
                  <a:cubicBezTo>
                    <a:pt x="690" y="251"/>
                    <a:pt x="684" y="252"/>
                    <a:pt x="680" y="249"/>
                  </a:cubicBezTo>
                  <a:cubicBezTo>
                    <a:pt x="678" y="248"/>
                    <a:pt x="672" y="246"/>
                    <a:pt x="672" y="246"/>
                  </a:cubicBezTo>
                  <a:cubicBezTo>
                    <a:pt x="672" y="237"/>
                    <a:pt x="683" y="232"/>
                    <a:pt x="691" y="229"/>
                  </a:cubicBezTo>
                  <a:cubicBezTo>
                    <a:pt x="694" y="228"/>
                    <a:pt x="697" y="229"/>
                    <a:pt x="698" y="232"/>
                  </a:cubicBezTo>
                  <a:moveTo>
                    <a:pt x="641" y="229"/>
                  </a:moveTo>
                  <a:cubicBezTo>
                    <a:pt x="651" y="232"/>
                    <a:pt x="668" y="249"/>
                    <a:pt x="672" y="257"/>
                  </a:cubicBezTo>
                  <a:cubicBezTo>
                    <a:pt x="673" y="264"/>
                    <a:pt x="670" y="271"/>
                    <a:pt x="666" y="276"/>
                  </a:cubicBezTo>
                  <a:cubicBezTo>
                    <a:pt x="662" y="277"/>
                    <a:pt x="658" y="281"/>
                    <a:pt x="656" y="285"/>
                  </a:cubicBezTo>
                  <a:cubicBezTo>
                    <a:pt x="657" y="281"/>
                    <a:pt x="656" y="277"/>
                    <a:pt x="654" y="274"/>
                  </a:cubicBezTo>
                  <a:cubicBezTo>
                    <a:pt x="650" y="271"/>
                    <a:pt x="645" y="267"/>
                    <a:pt x="644" y="262"/>
                  </a:cubicBezTo>
                  <a:cubicBezTo>
                    <a:pt x="629" y="263"/>
                    <a:pt x="607" y="263"/>
                    <a:pt x="599" y="256"/>
                  </a:cubicBezTo>
                  <a:cubicBezTo>
                    <a:pt x="599" y="253"/>
                    <a:pt x="598" y="250"/>
                    <a:pt x="595" y="247"/>
                  </a:cubicBezTo>
                  <a:cubicBezTo>
                    <a:pt x="599" y="246"/>
                    <a:pt x="617" y="248"/>
                    <a:pt x="626" y="248"/>
                  </a:cubicBezTo>
                  <a:cubicBezTo>
                    <a:pt x="636" y="248"/>
                    <a:pt x="648" y="248"/>
                    <a:pt x="651" y="252"/>
                  </a:cubicBezTo>
                  <a:cubicBezTo>
                    <a:pt x="651" y="254"/>
                    <a:pt x="649" y="254"/>
                    <a:pt x="648" y="254"/>
                  </a:cubicBezTo>
                  <a:cubicBezTo>
                    <a:pt x="647" y="255"/>
                    <a:pt x="646" y="254"/>
                    <a:pt x="645" y="255"/>
                  </a:cubicBezTo>
                  <a:cubicBezTo>
                    <a:pt x="648" y="259"/>
                    <a:pt x="654" y="260"/>
                    <a:pt x="659" y="259"/>
                  </a:cubicBezTo>
                  <a:cubicBezTo>
                    <a:pt x="661" y="257"/>
                    <a:pt x="663" y="255"/>
                    <a:pt x="661" y="251"/>
                  </a:cubicBezTo>
                  <a:cubicBezTo>
                    <a:pt x="658" y="246"/>
                    <a:pt x="652" y="245"/>
                    <a:pt x="644" y="243"/>
                  </a:cubicBezTo>
                  <a:cubicBezTo>
                    <a:pt x="635" y="242"/>
                    <a:pt x="592" y="242"/>
                    <a:pt x="592" y="242"/>
                  </a:cubicBezTo>
                  <a:cubicBezTo>
                    <a:pt x="587" y="237"/>
                    <a:pt x="577" y="229"/>
                    <a:pt x="571" y="226"/>
                  </a:cubicBezTo>
                  <a:cubicBezTo>
                    <a:pt x="570" y="223"/>
                    <a:pt x="574" y="220"/>
                    <a:pt x="576" y="221"/>
                  </a:cubicBezTo>
                  <a:cubicBezTo>
                    <a:pt x="593" y="227"/>
                    <a:pt x="622" y="227"/>
                    <a:pt x="641" y="229"/>
                  </a:cubicBezTo>
                  <a:moveTo>
                    <a:pt x="1076" y="236"/>
                  </a:moveTo>
                  <a:cubicBezTo>
                    <a:pt x="1074" y="244"/>
                    <a:pt x="1061" y="255"/>
                    <a:pt x="1051" y="260"/>
                  </a:cubicBezTo>
                  <a:cubicBezTo>
                    <a:pt x="1040" y="267"/>
                    <a:pt x="1024" y="271"/>
                    <a:pt x="1018" y="279"/>
                  </a:cubicBezTo>
                  <a:cubicBezTo>
                    <a:pt x="1011" y="286"/>
                    <a:pt x="949" y="303"/>
                    <a:pt x="919" y="311"/>
                  </a:cubicBezTo>
                  <a:cubicBezTo>
                    <a:pt x="890" y="318"/>
                    <a:pt x="866" y="325"/>
                    <a:pt x="838" y="329"/>
                  </a:cubicBezTo>
                  <a:cubicBezTo>
                    <a:pt x="833" y="325"/>
                    <a:pt x="825" y="325"/>
                    <a:pt x="819" y="326"/>
                  </a:cubicBezTo>
                  <a:cubicBezTo>
                    <a:pt x="827" y="311"/>
                    <a:pt x="824" y="301"/>
                    <a:pt x="811" y="297"/>
                  </a:cubicBezTo>
                  <a:cubicBezTo>
                    <a:pt x="953" y="246"/>
                    <a:pt x="953" y="246"/>
                    <a:pt x="953" y="246"/>
                  </a:cubicBezTo>
                  <a:cubicBezTo>
                    <a:pt x="979" y="238"/>
                    <a:pt x="1012" y="229"/>
                    <a:pt x="1034" y="228"/>
                  </a:cubicBezTo>
                  <a:cubicBezTo>
                    <a:pt x="1049" y="232"/>
                    <a:pt x="1058" y="236"/>
                    <a:pt x="1076" y="236"/>
                  </a:cubicBezTo>
                  <a:moveTo>
                    <a:pt x="687" y="221"/>
                  </a:moveTo>
                  <a:cubicBezTo>
                    <a:pt x="687" y="223"/>
                    <a:pt x="686" y="224"/>
                    <a:pt x="685" y="226"/>
                  </a:cubicBezTo>
                  <a:cubicBezTo>
                    <a:pt x="684" y="229"/>
                    <a:pt x="681" y="232"/>
                    <a:pt x="675" y="230"/>
                  </a:cubicBezTo>
                  <a:cubicBezTo>
                    <a:pt x="674" y="225"/>
                    <a:pt x="677" y="220"/>
                    <a:pt x="682" y="217"/>
                  </a:cubicBezTo>
                  <a:cubicBezTo>
                    <a:pt x="684" y="216"/>
                    <a:pt x="687" y="218"/>
                    <a:pt x="687" y="221"/>
                  </a:cubicBezTo>
                  <a:moveTo>
                    <a:pt x="672" y="214"/>
                  </a:moveTo>
                  <a:cubicBezTo>
                    <a:pt x="673" y="218"/>
                    <a:pt x="673" y="227"/>
                    <a:pt x="666" y="230"/>
                  </a:cubicBezTo>
                  <a:cubicBezTo>
                    <a:pt x="654" y="236"/>
                    <a:pt x="646" y="223"/>
                    <a:pt x="636" y="220"/>
                  </a:cubicBezTo>
                  <a:cubicBezTo>
                    <a:pt x="618" y="217"/>
                    <a:pt x="596" y="221"/>
                    <a:pt x="578" y="216"/>
                  </a:cubicBezTo>
                  <a:cubicBezTo>
                    <a:pt x="583" y="209"/>
                    <a:pt x="591" y="202"/>
                    <a:pt x="600" y="199"/>
                  </a:cubicBezTo>
                  <a:cubicBezTo>
                    <a:pt x="612" y="195"/>
                    <a:pt x="633" y="190"/>
                    <a:pt x="649" y="195"/>
                  </a:cubicBezTo>
                  <a:cubicBezTo>
                    <a:pt x="664" y="200"/>
                    <a:pt x="671" y="208"/>
                    <a:pt x="672" y="214"/>
                  </a:cubicBezTo>
                  <a:moveTo>
                    <a:pt x="996" y="211"/>
                  </a:moveTo>
                  <a:cubicBezTo>
                    <a:pt x="1007" y="215"/>
                    <a:pt x="1025" y="223"/>
                    <a:pt x="1017" y="225"/>
                  </a:cubicBezTo>
                  <a:cubicBezTo>
                    <a:pt x="954" y="236"/>
                    <a:pt x="912" y="253"/>
                    <a:pt x="804" y="295"/>
                  </a:cubicBezTo>
                  <a:cubicBezTo>
                    <a:pt x="800" y="295"/>
                    <a:pt x="796" y="295"/>
                    <a:pt x="792" y="297"/>
                  </a:cubicBezTo>
                  <a:cubicBezTo>
                    <a:pt x="793" y="291"/>
                    <a:pt x="793" y="285"/>
                    <a:pt x="786" y="278"/>
                  </a:cubicBezTo>
                  <a:cubicBezTo>
                    <a:pt x="781" y="273"/>
                    <a:pt x="773" y="271"/>
                    <a:pt x="760" y="275"/>
                  </a:cubicBezTo>
                  <a:cubicBezTo>
                    <a:pt x="792" y="255"/>
                    <a:pt x="824" y="234"/>
                    <a:pt x="860" y="221"/>
                  </a:cubicBezTo>
                  <a:cubicBezTo>
                    <a:pt x="889" y="210"/>
                    <a:pt x="920" y="205"/>
                    <a:pt x="953" y="204"/>
                  </a:cubicBezTo>
                  <a:cubicBezTo>
                    <a:pt x="974" y="204"/>
                    <a:pt x="986" y="207"/>
                    <a:pt x="996" y="211"/>
                  </a:cubicBezTo>
                  <a:moveTo>
                    <a:pt x="1210" y="232"/>
                  </a:moveTo>
                  <a:cubicBezTo>
                    <a:pt x="1207" y="239"/>
                    <a:pt x="1202" y="247"/>
                    <a:pt x="1192" y="255"/>
                  </a:cubicBezTo>
                  <a:cubicBezTo>
                    <a:pt x="1172" y="272"/>
                    <a:pt x="1073" y="286"/>
                    <a:pt x="1036" y="274"/>
                  </a:cubicBezTo>
                  <a:cubicBezTo>
                    <a:pt x="1076" y="258"/>
                    <a:pt x="1080" y="244"/>
                    <a:pt x="1082" y="234"/>
                  </a:cubicBezTo>
                  <a:cubicBezTo>
                    <a:pt x="1112" y="233"/>
                    <a:pt x="1157" y="229"/>
                    <a:pt x="1207" y="208"/>
                  </a:cubicBezTo>
                  <a:cubicBezTo>
                    <a:pt x="1213" y="206"/>
                    <a:pt x="1214" y="225"/>
                    <a:pt x="1210" y="232"/>
                  </a:cubicBezTo>
                  <a:moveTo>
                    <a:pt x="612" y="189"/>
                  </a:moveTo>
                  <a:cubicBezTo>
                    <a:pt x="598" y="191"/>
                    <a:pt x="581" y="194"/>
                    <a:pt x="570" y="213"/>
                  </a:cubicBezTo>
                  <a:cubicBezTo>
                    <a:pt x="565" y="209"/>
                    <a:pt x="567" y="201"/>
                    <a:pt x="572" y="194"/>
                  </a:cubicBezTo>
                  <a:cubicBezTo>
                    <a:pt x="576" y="189"/>
                    <a:pt x="591" y="183"/>
                    <a:pt x="612" y="189"/>
                  </a:cubicBezTo>
                  <a:moveTo>
                    <a:pt x="1259" y="133"/>
                  </a:moveTo>
                  <a:cubicBezTo>
                    <a:pt x="1253" y="149"/>
                    <a:pt x="1232" y="186"/>
                    <a:pt x="1209" y="198"/>
                  </a:cubicBezTo>
                  <a:cubicBezTo>
                    <a:pt x="1177" y="216"/>
                    <a:pt x="1132" y="223"/>
                    <a:pt x="1098" y="227"/>
                  </a:cubicBezTo>
                  <a:cubicBezTo>
                    <a:pt x="1070" y="231"/>
                    <a:pt x="1049" y="226"/>
                    <a:pt x="1039" y="223"/>
                  </a:cubicBezTo>
                  <a:cubicBezTo>
                    <a:pt x="1039" y="223"/>
                    <a:pt x="1029" y="219"/>
                    <a:pt x="1025" y="217"/>
                  </a:cubicBezTo>
                  <a:cubicBezTo>
                    <a:pt x="1077" y="189"/>
                    <a:pt x="1139" y="170"/>
                    <a:pt x="1205" y="153"/>
                  </a:cubicBezTo>
                  <a:cubicBezTo>
                    <a:pt x="1242" y="140"/>
                    <a:pt x="1246" y="139"/>
                    <a:pt x="1259" y="133"/>
                  </a:cubicBezTo>
                  <a:moveTo>
                    <a:pt x="1257" y="83"/>
                  </a:moveTo>
                  <a:cubicBezTo>
                    <a:pt x="1238" y="125"/>
                    <a:pt x="1226" y="138"/>
                    <a:pt x="1198" y="148"/>
                  </a:cubicBezTo>
                  <a:cubicBezTo>
                    <a:pt x="1198" y="148"/>
                    <a:pt x="1105" y="176"/>
                    <a:pt x="1082" y="185"/>
                  </a:cubicBezTo>
                  <a:cubicBezTo>
                    <a:pt x="1054" y="196"/>
                    <a:pt x="1033" y="207"/>
                    <a:pt x="1019" y="215"/>
                  </a:cubicBezTo>
                  <a:cubicBezTo>
                    <a:pt x="970" y="185"/>
                    <a:pt x="880" y="207"/>
                    <a:pt x="858" y="216"/>
                  </a:cubicBezTo>
                  <a:cubicBezTo>
                    <a:pt x="822" y="229"/>
                    <a:pt x="786" y="251"/>
                    <a:pt x="756" y="272"/>
                  </a:cubicBezTo>
                  <a:cubicBezTo>
                    <a:pt x="752" y="268"/>
                    <a:pt x="746" y="260"/>
                    <a:pt x="741" y="260"/>
                  </a:cubicBezTo>
                  <a:cubicBezTo>
                    <a:pt x="741" y="260"/>
                    <a:pt x="756" y="269"/>
                    <a:pt x="753" y="286"/>
                  </a:cubicBezTo>
                  <a:cubicBezTo>
                    <a:pt x="757" y="284"/>
                    <a:pt x="772" y="273"/>
                    <a:pt x="782" y="282"/>
                  </a:cubicBezTo>
                  <a:cubicBezTo>
                    <a:pt x="793" y="291"/>
                    <a:pt x="782" y="302"/>
                    <a:pt x="779" y="311"/>
                  </a:cubicBezTo>
                  <a:cubicBezTo>
                    <a:pt x="790" y="302"/>
                    <a:pt x="802" y="295"/>
                    <a:pt x="814" y="303"/>
                  </a:cubicBezTo>
                  <a:cubicBezTo>
                    <a:pt x="827" y="312"/>
                    <a:pt x="812" y="328"/>
                    <a:pt x="808" y="336"/>
                  </a:cubicBezTo>
                  <a:cubicBezTo>
                    <a:pt x="817" y="334"/>
                    <a:pt x="828" y="326"/>
                    <a:pt x="835" y="337"/>
                  </a:cubicBezTo>
                  <a:cubicBezTo>
                    <a:pt x="842" y="347"/>
                    <a:pt x="831" y="352"/>
                    <a:pt x="821" y="358"/>
                  </a:cubicBezTo>
                  <a:cubicBezTo>
                    <a:pt x="831" y="357"/>
                    <a:pt x="832" y="365"/>
                    <a:pt x="859" y="367"/>
                  </a:cubicBezTo>
                  <a:cubicBezTo>
                    <a:pt x="846" y="368"/>
                    <a:pt x="833" y="369"/>
                    <a:pt x="824" y="370"/>
                  </a:cubicBezTo>
                  <a:cubicBezTo>
                    <a:pt x="818" y="369"/>
                    <a:pt x="811" y="365"/>
                    <a:pt x="799" y="362"/>
                  </a:cubicBezTo>
                  <a:cubicBezTo>
                    <a:pt x="767" y="353"/>
                    <a:pt x="748" y="343"/>
                    <a:pt x="735" y="339"/>
                  </a:cubicBezTo>
                  <a:cubicBezTo>
                    <a:pt x="723" y="335"/>
                    <a:pt x="708" y="333"/>
                    <a:pt x="698" y="336"/>
                  </a:cubicBezTo>
                  <a:cubicBezTo>
                    <a:pt x="693" y="336"/>
                    <a:pt x="693" y="338"/>
                    <a:pt x="689" y="339"/>
                  </a:cubicBezTo>
                  <a:cubicBezTo>
                    <a:pt x="731" y="324"/>
                    <a:pt x="718" y="273"/>
                    <a:pt x="738" y="242"/>
                  </a:cubicBezTo>
                  <a:cubicBezTo>
                    <a:pt x="759" y="204"/>
                    <a:pt x="801" y="195"/>
                    <a:pt x="839" y="188"/>
                  </a:cubicBezTo>
                  <a:cubicBezTo>
                    <a:pt x="889" y="181"/>
                    <a:pt x="966" y="174"/>
                    <a:pt x="989" y="169"/>
                  </a:cubicBezTo>
                  <a:cubicBezTo>
                    <a:pt x="1030" y="161"/>
                    <a:pt x="1081" y="144"/>
                    <a:pt x="1092" y="139"/>
                  </a:cubicBezTo>
                  <a:cubicBezTo>
                    <a:pt x="1104" y="133"/>
                    <a:pt x="1160" y="113"/>
                    <a:pt x="1181" y="106"/>
                  </a:cubicBezTo>
                  <a:cubicBezTo>
                    <a:pt x="1203" y="98"/>
                    <a:pt x="1231" y="88"/>
                    <a:pt x="1257" y="83"/>
                  </a:cubicBezTo>
                  <a:moveTo>
                    <a:pt x="1206" y="285"/>
                  </a:moveTo>
                  <a:cubicBezTo>
                    <a:pt x="1164" y="319"/>
                    <a:pt x="1151" y="370"/>
                    <a:pt x="1148" y="385"/>
                  </a:cubicBezTo>
                  <a:cubicBezTo>
                    <a:pt x="1141" y="430"/>
                    <a:pt x="1140" y="481"/>
                    <a:pt x="1148" y="525"/>
                  </a:cubicBezTo>
                  <a:cubicBezTo>
                    <a:pt x="1170" y="665"/>
                    <a:pt x="1170" y="665"/>
                    <a:pt x="1170" y="665"/>
                  </a:cubicBezTo>
                  <a:cubicBezTo>
                    <a:pt x="1177" y="726"/>
                    <a:pt x="1177" y="726"/>
                    <a:pt x="1177" y="726"/>
                  </a:cubicBezTo>
                  <a:cubicBezTo>
                    <a:pt x="1180" y="797"/>
                    <a:pt x="1180" y="797"/>
                    <a:pt x="1180" y="797"/>
                  </a:cubicBezTo>
                  <a:cubicBezTo>
                    <a:pt x="1184" y="962"/>
                    <a:pt x="1105" y="1183"/>
                    <a:pt x="834" y="1272"/>
                  </a:cubicBezTo>
                  <a:cubicBezTo>
                    <a:pt x="768" y="1298"/>
                    <a:pt x="768" y="1298"/>
                    <a:pt x="768" y="1298"/>
                  </a:cubicBezTo>
                  <a:cubicBezTo>
                    <a:pt x="713" y="1322"/>
                    <a:pt x="659" y="1348"/>
                    <a:pt x="612" y="1391"/>
                  </a:cubicBezTo>
                  <a:cubicBezTo>
                    <a:pt x="546" y="1333"/>
                    <a:pt x="469" y="1301"/>
                    <a:pt x="391" y="1271"/>
                  </a:cubicBezTo>
                  <a:cubicBezTo>
                    <a:pt x="142" y="1192"/>
                    <a:pt x="55" y="982"/>
                    <a:pt x="50" y="837"/>
                  </a:cubicBezTo>
                  <a:cubicBezTo>
                    <a:pt x="48" y="789"/>
                    <a:pt x="50" y="737"/>
                    <a:pt x="56" y="688"/>
                  </a:cubicBezTo>
                  <a:cubicBezTo>
                    <a:pt x="66" y="614"/>
                    <a:pt x="66" y="614"/>
                    <a:pt x="66" y="614"/>
                  </a:cubicBezTo>
                  <a:cubicBezTo>
                    <a:pt x="83" y="515"/>
                    <a:pt x="83" y="515"/>
                    <a:pt x="83" y="515"/>
                  </a:cubicBezTo>
                  <a:cubicBezTo>
                    <a:pt x="91" y="458"/>
                    <a:pt x="91" y="395"/>
                    <a:pt x="73" y="344"/>
                  </a:cubicBezTo>
                  <a:cubicBezTo>
                    <a:pt x="63" y="320"/>
                    <a:pt x="46" y="299"/>
                    <a:pt x="26" y="281"/>
                  </a:cubicBezTo>
                  <a:cubicBezTo>
                    <a:pt x="49" y="250"/>
                    <a:pt x="75" y="216"/>
                    <a:pt x="98" y="185"/>
                  </a:cubicBezTo>
                  <a:cubicBezTo>
                    <a:pt x="99" y="186"/>
                    <a:pt x="99" y="187"/>
                    <a:pt x="100" y="188"/>
                  </a:cubicBezTo>
                  <a:cubicBezTo>
                    <a:pt x="100" y="188"/>
                    <a:pt x="100" y="189"/>
                    <a:pt x="100" y="189"/>
                  </a:cubicBezTo>
                  <a:cubicBezTo>
                    <a:pt x="104" y="200"/>
                    <a:pt x="108" y="209"/>
                    <a:pt x="112" y="214"/>
                  </a:cubicBezTo>
                  <a:cubicBezTo>
                    <a:pt x="114" y="218"/>
                    <a:pt x="116" y="221"/>
                    <a:pt x="118" y="224"/>
                  </a:cubicBezTo>
                  <a:cubicBezTo>
                    <a:pt x="78" y="277"/>
                    <a:pt x="78" y="277"/>
                    <a:pt x="78" y="277"/>
                  </a:cubicBezTo>
                  <a:cubicBezTo>
                    <a:pt x="127" y="332"/>
                    <a:pt x="129" y="410"/>
                    <a:pt x="127" y="483"/>
                  </a:cubicBezTo>
                  <a:cubicBezTo>
                    <a:pt x="121" y="528"/>
                    <a:pt x="121" y="528"/>
                    <a:pt x="121" y="528"/>
                  </a:cubicBezTo>
                  <a:cubicBezTo>
                    <a:pt x="100" y="658"/>
                    <a:pt x="100" y="658"/>
                    <a:pt x="100" y="658"/>
                  </a:cubicBezTo>
                  <a:cubicBezTo>
                    <a:pt x="91" y="731"/>
                    <a:pt x="91" y="731"/>
                    <a:pt x="91" y="731"/>
                  </a:cubicBezTo>
                  <a:cubicBezTo>
                    <a:pt x="89" y="799"/>
                    <a:pt x="89" y="799"/>
                    <a:pt x="89" y="799"/>
                  </a:cubicBezTo>
                  <a:cubicBezTo>
                    <a:pt x="80" y="965"/>
                    <a:pt x="207" y="1177"/>
                    <a:pt x="438" y="1246"/>
                  </a:cubicBezTo>
                  <a:cubicBezTo>
                    <a:pt x="499" y="1271"/>
                    <a:pt x="558" y="1299"/>
                    <a:pt x="612" y="1338"/>
                  </a:cubicBezTo>
                  <a:cubicBezTo>
                    <a:pt x="666" y="1299"/>
                    <a:pt x="725" y="1271"/>
                    <a:pt x="786" y="1248"/>
                  </a:cubicBezTo>
                  <a:cubicBezTo>
                    <a:pt x="1054" y="1172"/>
                    <a:pt x="1136" y="965"/>
                    <a:pt x="1139" y="828"/>
                  </a:cubicBezTo>
                  <a:cubicBezTo>
                    <a:pt x="1142" y="778"/>
                    <a:pt x="1137" y="728"/>
                    <a:pt x="1132" y="680"/>
                  </a:cubicBezTo>
                  <a:cubicBezTo>
                    <a:pt x="1122" y="611"/>
                    <a:pt x="1122" y="611"/>
                    <a:pt x="1122" y="611"/>
                  </a:cubicBezTo>
                  <a:cubicBezTo>
                    <a:pt x="1108" y="526"/>
                    <a:pt x="1108" y="526"/>
                    <a:pt x="1108" y="526"/>
                  </a:cubicBezTo>
                  <a:cubicBezTo>
                    <a:pt x="1100" y="479"/>
                    <a:pt x="1101" y="421"/>
                    <a:pt x="1110" y="375"/>
                  </a:cubicBezTo>
                  <a:cubicBezTo>
                    <a:pt x="1124" y="368"/>
                    <a:pt x="1140" y="354"/>
                    <a:pt x="1149" y="324"/>
                  </a:cubicBezTo>
                  <a:cubicBezTo>
                    <a:pt x="1150" y="320"/>
                    <a:pt x="1150" y="320"/>
                    <a:pt x="1150" y="320"/>
                  </a:cubicBezTo>
                  <a:cubicBezTo>
                    <a:pt x="1166" y="309"/>
                    <a:pt x="1185" y="292"/>
                    <a:pt x="1198" y="274"/>
                  </a:cubicBezTo>
                  <a:cubicBezTo>
                    <a:pt x="1200" y="275"/>
                    <a:pt x="1202" y="278"/>
                    <a:pt x="1206" y="285"/>
                  </a:cubicBezTo>
                  <a:moveTo>
                    <a:pt x="654" y="446"/>
                  </a:moveTo>
                  <a:cubicBezTo>
                    <a:pt x="649" y="455"/>
                    <a:pt x="644" y="461"/>
                    <a:pt x="626" y="462"/>
                  </a:cubicBezTo>
                  <a:cubicBezTo>
                    <a:pt x="603" y="463"/>
                    <a:pt x="597" y="450"/>
                    <a:pt x="597" y="450"/>
                  </a:cubicBezTo>
                  <a:cubicBezTo>
                    <a:pt x="599" y="457"/>
                    <a:pt x="604" y="472"/>
                    <a:pt x="626" y="471"/>
                  </a:cubicBezTo>
                  <a:cubicBezTo>
                    <a:pt x="654" y="469"/>
                    <a:pt x="654" y="446"/>
                    <a:pt x="654" y="446"/>
                  </a:cubicBezTo>
                  <a:moveTo>
                    <a:pt x="685" y="353"/>
                  </a:moveTo>
                  <a:cubicBezTo>
                    <a:pt x="657" y="380"/>
                    <a:pt x="690" y="446"/>
                    <a:pt x="671" y="473"/>
                  </a:cubicBezTo>
                  <a:cubicBezTo>
                    <a:pt x="669" y="476"/>
                    <a:pt x="667" y="480"/>
                    <a:pt x="665" y="483"/>
                  </a:cubicBezTo>
                  <a:cubicBezTo>
                    <a:pt x="651" y="478"/>
                    <a:pt x="642" y="477"/>
                    <a:pt x="629" y="477"/>
                  </a:cubicBezTo>
                  <a:cubicBezTo>
                    <a:pt x="621" y="477"/>
                    <a:pt x="613" y="479"/>
                    <a:pt x="607" y="480"/>
                  </a:cubicBezTo>
                  <a:cubicBezTo>
                    <a:pt x="592" y="481"/>
                    <a:pt x="581" y="479"/>
                    <a:pt x="567" y="482"/>
                  </a:cubicBezTo>
                  <a:cubicBezTo>
                    <a:pt x="568" y="479"/>
                    <a:pt x="570" y="477"/>
                    <a:pt x="573" y="473"/>
                  </a:cubicBezTo>
                  <a:cubicBezTo>
                    <a:pt x="560" y="473"/>
                    <a:pt x="550" y="471"/>
                    <a:pt x="543" y="461"/>
                  </a:cubicBezTo>
                  <a:cubicBezTo>
                    <a:pt x="539" y="455"/>
                    <a:pt x="538" y="447"/>
                    <a:pt x="540" y="441"/>
                  </a:cubicBezTo>
                  <a:cubicBezTo>
                    <a:pt x="544" y="431"/>
                    <a:pt x="554" y="422"/>
                    <a:pt x="558" y="413"/>
                  </a:cubicBezTo>
                  <a:cubicBezTo>
                    <a:pt x="558" y="413"/>
                    <a:pt x="566" y="401"/>
                    <a:pt x="568" y="387"/>
                  </a:cubicBezTo>
                  <a:cubicBezTo>
                    <a:pt x="570" y="392"/>
                    <a:pt x="572" y="399"/>
                    <a:pt x="584" y="402"/>
                  </a:cubicBezTo>
                  <a:cubicBezTo>
                    <a:pt x="596" y="405"/>
                    <a:pt x="608" y="401"/>
                    <a:pt x="629" y="390"/>
                  </a:cubicBezTo>
                  <a:cubicBezTo>
                    <a:pt x="620" y="405"/>
                    <a:pt x="606" y="414"/>
                    <a:pt x="581" y="418"/>
                  </a:cubicBezTo>
                  <a:cubicBezTo>
                    <a:pt x="590" y="420"/>
                    <a:pt x="606" y="417"/>
                    <a:pt x="623" y="408"/>
                  </a:cubicBezTo>
                  <a:cubicBezTo>
                    <a:pt x="643" y="397"/>
                    <a:pt x="669" y="362"/>
                    <a:pt x="669" y="362"/>
                  </a:cubicBezTo>
                  <a:cubicBezTo>
                    <a:pt x="675" y="357"/>
                    <a:pt x="687" y="352"/>
                    <a:pt x="685" y="353"/>
                  </a:cubicBezTo>
                  <a:moveTo>
                    <a:pt x="802" y="969"/>
                  </a:moveTo>
                  <a:cubicBezTo>
                    <a:pt x="737" y="900"/>
                    <a:pt x="673" y="796"/>
                    <a:pt x="665" y="792"/>
                  </a:cubicBezTo>
                  <a:cubicBezTo>
                    <a:pt x="665" y="792"/>
                    <a:pt x="744" y="913"/>
                    <a:pt x="759" y="934"/>
                  </a:cubicBezTo>
                  <a:cubicBezTo>
                    <a:pt x="773" y="954"/>
                    <a:pt x="793" y="974"/>
                    <a:pt x="802" y="990"/>
                  </a:cubicBezTo>
                  <a:cubicBezTo>
                    <a:pt x="805" y="985"/>
                    <a:pt x="810" y="977"/>
                    <a:pt x="802" y="969"/>
                  </a:cubicBezTo>
                  <a:moveTo>
                    <a:pt x="1035" y="1005"/>
                  </a:moveTo>
                  <a:cubicBezTo>
                    <a:pt x="1021" y="1003"/>
                    <a:pt x="1008" y="1004"/>
                    <a:pt x="1003" y="1018"/>
                  </a:cubicBezTo>
                  <a:cubicBezTo>
                    <a:pt x="995" y="1035"/>
                    <a:pt x="991" y="1048"/>
                    <a:pt x="985" y="1057"/>
                  </a:cubicBezTo>
                  <a:cubicBezTo>
                    <a:pt x="978" y="1069"/>
                    <a:pt x="967" y="1080"/>
                    <a:pt x="948" y="1085"/>
                  </a:cubicBezTo>
                  <a:cubicBezTo>
                    <a:pt x="929" y="1090"/>
                    <a:pt x="902" y="1091"/>
                    <a:pt x="899" y="1080"/>
                  </a:cubicBezTo>
                  <a:cubicBezTo>
                    <a:pt x="903" y="1057"/>
                    <a:pt x="935" y="1053"/>
                    <a:pt x="949" y="1046"/>
                  </a:cubicBezTo>
                  <a:cubicBezTo>
                    <a:pt x="974" y="1034"/>
                    <a:pt x="976" y="1012"/>
                    <a:pt x="977" y="989"/>
                  </a:cubicBezTo>
                  <a:cubicBezTo>
                    <a:pt x="942" y="966"/>
                    <a:pt x="870" y="909"/>
                    <a:pt x="870" y="909"/>
                  </a:cubicBezTo>
                  <a:cubicBezTo>
                    <a:pt x="870" y="909"/>
                    <a:pt x="932" y="971"/>
                    <a:pt x="966" y="994"/>
                  </a:cubicBezTo>
                  <a:cubicBezTo>
                    <a:pt x="966" y="1013"/>
                    <a:pt x="961" y="1024"/>
                    <a:pt x="945" y="1033"/>
                  </a:cubicBezTo>
                  <a:cubicBezTo>
                    <a:pt x="935" y="1038"/>
                    <a:pt x="924" y="1042"/>
                    <a:pt x="909" y="1049"/>
                  </a:cubicBezTo>
                  <a:cubicBezTo>
                    <a:pt x="885" y="1063"/>
                    <a:pt x="892" y="1083"/>
                    <a:pt x="859" y="1096"/>
                  </a:cubicBezTo>
                  <a:cubicBezTo>
                    <a:pt x="845" y="1101"/>
                    <a:pt x="812" y="1105"/>
                    <a:pt x="821" y="1087"/>
                  </a:cubicBezTo>
                  <a:cubicBezTo>
                    <a:pt x="833" y="1069"/>
                    <a:pt x="820" y="1069"/>
                    <a:pt x="820" y="1069"/>
                  </a:cubicBezTo>
                  <a:cubicBezTo>
                    <a:pt x="812" y="1071"/>
                    <a:pt x="792" y="1076"/>
                    <a:pt x="782" y="1077"/>
                  </a:cubicBezTo>
                  <a:cubicBezTo>
                    <a:pt x="775" y="1077"/>
                    <a:pt x="769" y="1072"/>
                    <a:pt x="774" y="1067"/>
                  </a:cubicBezTo>
                  <a:cubicBezTo>
                    <a:pt x="776" y="1065"/>
                    <a:pt x="780" y="1064"/>
                    <a:pt x="783" y="1061"/>
                  </a:cubicBezTo>
                  <a:cubicBezTo>
                    <a:pt x="788" y="1057"/>
                    <a:pt x="791" y="1055"/>
                    <a:pt x="793" y="1051"/>
                  </a:cubicBezTo>
                  <a:cubicBezTo>
                    <a:pt x="797" y="1045"/>
                    <a:pt x="799" y="1036"/>
                    <a:pt x="796" y="1034"/>
                  </a:cubicBezTo>
                  <a:cubicBezTo>
                    <a:pt x="791" y="1032"/>
                    <a:pt x="784" y="1033"/>
                    <a:pt x="781" y="1037"/>
                  </a:cubicBezTo>
                  <a:cubicBezTo>
                    <a:pt x="767" y="1052"/>
                    <a:pt x="766" y="1078"/>
                    <a:pt x="727" y="1070"/>
                  </a:cubicBezTo>
                  <a:cubicBezTo>
                    <a:pt x="727" y="1070"/>
                    <a:pt x="681" y="1060"/>
                    <a:pt x="718" y="1007"/>
                  </a:cubicBezTo>
                  <a:cubicBezTo>
                    <a:pt x="729" y="994"/>
                    <a:pt x="700" y="977"/>
                    <a:pt x="683" y="956"/>
                  </a:cubicBezTo>
                  <a:cubicBezTo>
                    <a:pt x="650" y="916"/>
                    <a:pt x="557" y="766"/>
                    <a:pt x="557" y="766"/>
                  </a:cubicBezTo>
                  <a:cubicBezTo>
                    <a:pt x="547" y="752"/>
                    <a:pt x="537" y="735"/>
                    <a:pt x="528" y="722"/>
                  </a:cubicBezTo>
                  <a:cubicBezTo>
                    <a:pt x="520" y="708"/>
                    <a:pt x="517" y="679"/>
                    <a:pt x="537" y="682"/>
                  </a:cubicBezTo>
                  <a:cubicBezTo>
                    <a:pt x="547" y="684"/>
                    <a:pt x="550" y="688"/>
                    <a:pt x="561" y="683"/>
                  </a:cubicBezTo>
                  <a:cubicBezTo>
                    <a:pt x="568" y="680"/>
                    <a:pt x="568" y="692"/>
                    <a:pt x="561" y="698"/>
                  </a:cubicBezTo>
                  <a:cubicBezTo>
                    <a:pt x="556" y="702"/>
                    <a:pt x="556" y="711"/>
                    <a:pt x="562" y="716"/>
                  </a:cubicBezTo>
                  <a:cubicBezTo>
                    <a:pt x="570" y="720"/>
                    <a:pt x="572" y="711"/>
                    <a:pt x="581" y="714"/>
                  </a:cubicBezTo>
                  <a:cubicBezTo>
                    <a:pt x="590" y="716"/>
                    <a:pt x="597" y="738"/>
                    <a:pt x="613" y="743"/>
                  </a:cubicBezTo>
                  <a:cubicBezTo>
                    <a:pt x="617" y="744"/>
                    <a:pt x="620" y="744"/>
                    <a:pt x="621" y="741"/>
                  </a:cubicBezTo>
                  <a:cubicBezTo>
                    <a:pt x="623" y="734"/>
                    <a:pt x="616" y="725"/>
                    <a:pt x="618" y="717"/>
                  </a:cubicBezTo>
                  <a:cubicBezTo>
                    <a:pt x="620" y="722"/>
                    <a:pt x="627" y="727"/>
                    <a:pt x="637" y="732"/>
                  </a:cubicBezTo>
                  <a:cubicBezTo>
                    <a:pt x="648" y="739"/>
                    <a:pt x="654" y="740"/>
                    <a:pt x="651" y="731"/>
                  </a:cubicBezTo>
                  <a:cubicBezTo>
                    <a:pt x="648" y="720"/>
                    <a:pt x="646" y="713"/>
                    <a:pt x="646" y="713"/>
                  </a:cubicBezTo>
                  <a:cubicBezTo>
                    <a:pt x="645" y="705"/>
                    <a:pt x="652" y="699"/>
                    <a:pt x="658" y="699"/>
                  </a:cubicBezTo>
                  <a:cubicBezTo>
                    <a:pt x="661" y="699"/>
                    <a:pt x="664" y="701"/>
                    <a:pt x="666" y="705"/>
                  </a:cubicBezTo>
                  <a:cubicBezTo>
                    <a:pt x="674" y="718"/>
                    <a:pt x="670" y="725"/>
                    <a:pt x="686" y="730"/>
                  </a:cubicBezTo>
                  <a:cubicBezTo>
                    <a:pt x="711" y="782"/>
                    <a:pt x="773" y="847"/>
                    <a:pt x="798" y="868"/>
                  </a:cubicBezTo>
                  <a:cubicBezTo>
                    <a:pt x="803" y="872"/>
                    <a:pt x="812" y="877"/>
                    <a:pt x="820" y="880"/>
                  </a:cubicBezTo>
                  <a:cubicBezTo>
                    <a:pt x="814" y="875"/>
                    <a:pt x="805" y="867"/>
                    <a:pt x="801" y="863"/>
                  </a:cubicBezTo>
                  <a:cubicBezTo>
                    <a:pt x="736" y="800"/>
                    <a:pt x="695" y="742"/>
                    <a:pt x="696" y="730"/>
                  </a:cubicBezTo>
                  <a:cubicBezTo>
                    <a:pt x="714" y="722"/>
                    <a:pt x="717" y="704"/>
                    <a:pt x="723" y="707"/>
                  </a:cubicBezTo>
                  <a:cubicBezTo>
                    <a:pt x="725" y="708"/>
                    <a:pt x="717" y="723"/>
                    <a:pt x="718" y="731"/>
                  </a:cubicBezTo>
                  <a:cubicBezTo>
                    <a:pt x="719" y="735"/>
                    <a:pt x="724" y="741"/>
                    <a:pt x="735" y="741"/>
                  </a:cubicBezTo>
                  <a:cubicBezTo>
                    <a:pt x="714" y="762"/>
                    <a:pt x="768" y="780"/>
                    <a:pt x="808" y="779"/>
                  </a:cubicBezTo>
                  <a:cubicBezTo>
                    <a:pt x="823" y="788"/>
                    <a:pt x="848" y="803"/>
                    <a:pt x="878" y="810"/>
                  </a:cubicBezTo>
                  <a:cubicBezTo>
                    <a:pt x="878" y="810"/>
                    <a:pt x="881" y="824"/>
                    <a:pt x="890" y="825"/>
                  </a:cubicBezTo>
                  <a:cubicBezTo>
                    <a:pt x="890" y="825"/>
                    <a:pt x="912" y="859"/>
                    <a:pt x="943" y="892"/>
                  </a:cubicBezTo>
                  <a:cubicBezTo>
                    <a:pt x="973" y="924"/>
                    <a:pt x="1007" y="977"/>
                    <a:pt x="1035" y="1005"/>
                  </a:cubicBezTo>
                  <a:moveTo>
                    <a:pt x="679" y="342"/>
                  </a:moveTo>
                  <a:cubicBezTo>
                    <a:pt x="661" y="355"/>
                    <a:pt x="657" y="367"/>
                    <a:pt x="627" y="382"/>
                  </a:cubicBezTo>
                  <a:cubicBezTo>
                    <a:pt x="610" y="391"/>
                    <a:pt x="593" y="398"/>
                    <a:pt x="582" y="393"/>
                  </a:cubicBezTo>
                  <a:cubicBezTo>
                    <a:pt x="571" y="387"/>
                    <a:pt x="575" y="367"/>
                    <a:pt x="575" y="364"/>
                  </a:cubicBezTo>
                  <a:cubicBezTo>
                    <a:pt x="575" y="362"/>
                    <a:pt x="575" y="359"/>
                    <a:pt x="575" y="357"/>
                  </a:cubicBezTo>
                  <a:cubicBezTo>
                    <a:pt x="583" y="353"/>
                    <a:pt x="595" y="355"/>
                    <a:pt x="598" y="345"/>
                  </a:cubicBezTo>
                  <a:cubicBezTo>
                    <a:pt x="601" y="337"/>
                    <a:pt x="600" y="327"/>
                    <a:pt x="602" y="318"/>
                  </a:cubicBezTo>
                  <a:cubicBezTo>
                    <a:pt x="606" y="311"/>
                    <a:pt x="617" y="307"/>
                    <a:pt x="619" y="299"/>
                  </a:cubicBezTo>
                  <a:cubicBezTo>
                    <a:pt x="605" y="308"/>
                    <a:pt x="594" y="321"/>
                    <a:pt x="576" y="320"/>
                  </a:cubicBezTo>
                  <a:cubicBezTo>
                    <a:pt x="571" y="319"/>
                    <a:pt x="575" y="312"/>
                    <a:pt x="572" y="309"/>
                  </a:cubicBezTo>
                  <a:cubicBezTo>
                    <a:pt x="568" y="308"/>
                    <a:pt x="568" y="305"/>
                    <a:pt x="568" y="302"/>
                  </a:cubicBezTo>
                  <a:cubicBezTo>
                    <a:pt x="569" y="303"/>
                    <a:pt x="570" y="303"/>
                    <a:pt x="571" y="303"/>
                  </a:cubicBezTo>
                  <a:cubicBezTo>
                    <a:pt x="571" y="303"/>
                    <a:pt x="572" y="302"/>
                    <a:pt x="572" y="301"/>
                  </a:cubicBezTo>
                  <a:cubicBezTo>
                    <a:pt x="572" y="300"/>
                    <a:pt x="571" y="300"/>
                    <a:pt x="571" y="300"/>
                  </a:cubicBezTo>
                  <a:cubicBezTo>
                    <a:pt x="570" y="300"/>
                    <a:pt x="568" y="300"/>
                    <a:pt x="566" y="299"/>
                  </a:cubicBezTo>
                  <a:cubicBezTo>
                    <a:pt x="566" y="299"/>
                    <a:pt x="566" y="299"/>
                    <a:pt x="566" y="299"/>
                  </a:cubicBezTo>
                  <a:cubicBezTo>
                    <a:pt x="565" y="296"/>
                    <a:pt x="567" y="292"/>
                    <a:pt x="565" y="290"/>
                  </a:cubicBezTo>
                  <a:cubicBezTo>
                    <a:pt x="556" y="288"/>
                    <a:pt x="556" y="288"/>
                    <a:pt x="556" y="288"/>
                  </a:cubicBezTo>
                  <a:cubicBezTo>
                    <a:pt x="557" y="279"/>
                    <a:pt x="563" y="272"/>
                    <a:pt x="563" y="262"/>
                  </a:cubicBezTo>
                  <a:cubicBezTo>
                    <a:pt x="565" y="264"/>
                    <a:pt x="570" y="263"/>
                    <a:pt x="568" y="267"/>
                  </a:cubicBezTo>
                  <a:cubicBezTo>
                    <a:pt x="566" y="268"/>
                    <a:pt x="567" y="271"/>
                    <a:pt x="567" y="272"/>
                  </a:cubicBezTo>
                  <a:cubicBezTo>
                    <a:pt x="567" y="268"/>
                    <a:pt x="582" y="262"/>
                    <a:pt x="574" y="260"/>
                  </a:cubicBezTo>
                  <a:cubicBezTo>
                    <a:pt x="570" y="259"/>
                    <a:pt x="560" y="261"/>
                    <a:pt x="560" y="256"/>
                  </a:cubicBezTo>
                  <a:cubicBezTo>
                    <a:pt x="560" y="248"/>
                    <a:pt x="563" y="241"/>
                    <a:pt x="567" y="235"/>
                  </a:cubicBezTo>
                  <a:cubicBezTo>
                    <a:pt x="576" y="242"/>
                    <a:pt x="588" y="249"/>
                    <a:pt x="591" y="261"/>
                  </a:cubicBezTo>
                  <a:cubicBezTo>
                    <a:pt x="594" y="264"/>
                    <a:pt x="598" y="269"/>
                    <a:pt x="602" y="269"/>
                  </a:cubicBezTo>
                  <a:cubicBezTo>
                    <a:pt x="612" y="265"/>
                    <a:pt x="617" y="275"/>
                    <a:pt x="627" y="274"/>
                  </a:cubicBezTo>
                  <a:cubicBezTo>
                    <a:pt x="627" y="272"/>
                    <a:pt x="628" y="270"/>
                    <a:pt x="630" y="269"/>
                  </a:cubicBezTo>
                  <a:cubicBezTo>
                    <a:pt x="632" y="268"/>
                    <a:pt x="635" y="269"/>
                    <a:pt x="636" y="271"/>
                  </a:cubicBezTo>
                  <a:cubicBezTo>
                    <a:pt x="637" y="276"/>
                    <a:pt x="634" y="279"/>
                    <a:pt x="632" y="282"/>
                  </a:cubicBezTo>
                  <a:cubicBezTo>
                    <a:pt x="629" y="284"/>
                    <a:pt x="624" y="285"/>
                    <a:pt x="620" y="286"/>
                  </a:cubicBezTo>
                  <a:cubicBezTo>
                    <a:pt x="628" y="291"/>
                    <a:pt x="634" y="283"/>
                    <a:pt x="642" y="281"/>
                  </a:cubicBezTo>
                  <a:cubicBezTo>
                    <a:pt x="645" y="280"/>
                    <a:pt x="649" y="282"/>
                    <a:pt x="651" y="285"/>
                  </a:cubicBezTo>
                  <a:cubicBezTo>
                    <a:pt x="654" y="303"/>
                    <a:pt x="646" y="330"/>
                    <a:pt x="669" y="339"/>
                  </a:cubicBezTo>
                  <a:cubicBezTo>
                    <a:pt x="672" y="340"/>
                    <a:pt x="676" y="341"/>
                    <a:pt x="679" y="342"/>
                  </a:cubicBezTo>
                  <a:moveTo>
                    <a:pt x="546" y="767"/>
                  </a:moveTo>
                  <a:cubicBezTo>
                    <a:pt x="564" y="796"/>
                    <a:pt x="565" y="797"/>
                    <a:pt x="575" y="814"/>
                  </a:cubicBezTo>
                  <a:cubicBezTo>
                    <a:pt x="585" y="830"/>
                    <a:pt x="625" y="892"/>
                    <a:pt x="632" y="904"/>
                  </a:cubicBezTo>
                  <a:cubicBezTo>
                    <a:pt x="640" y="917"/>
                    <a:pt x="681" y="987"/>
                    <a:pt x="708" y="1000"/>
                  </a:cubicBezTo>
                  <a:cubicBezTo>
                    <a:pt x="687" y="1023"/>
                    <a:pt x="697" y="1050"/>
                    <a:pt x="663" y="1056"/>
                  </a:cubicBezTo>
                  <a:cubicBezTo>
                    <a:pt x="644" y="1059"/>
                    <a:pt x="589" y="1076"/>
                    <a:pt x="570" y="1044"/>
                  </a:cubicBezTo>
                  <a:cubicBezTo>
                    <a:pt x="551" y="1012"/>
                    <a:pt x="543" y="962"/>
                    <a:pt x="548" y="922"/>
                  </a:cubicBezTo>
                  <a:cubicBezTo>
                    <a:pt x="572" y="959"/>
                    <a:pt x="590" y="975"/>
                    <a:pt x="603" y="983"/>
                  </a:cubicBezTo>
                  <a:cubicBezTo>
                    <a:pt x="559" y="934"/>
                    <a:pt x="564" y="924"/>
                    <a:pt x="543" y="898"/>
                  </a:cubicBezTo>
                  <a:cubicBezTo>
                    <a:pt x="535" y="887"/>
                    <a:pt x="533" y="870"/>
                    <a:pt x="532" y="857"/>
                  </a:cubicBezTo>
                  <a:cubicBezTo>
                    <a:pt x="530" y="834"/>
                    <a:pt x="531" y="812"/>
                    <a:pt x="530" y="790"/>
                  </a:cubicBezTo>
                  <a:cubicBezTo>
                    <a:pt x="529" y="778"/>
                    <a:pt x="530" y="765"/>
                    <a:pt x="526" y="753"/>
                  </a:cubicBezTo>
                  <a:cubicBezTo>
                    <a:pt x="524" y="749"/>
                    <a:pt x="521" y="736"/>
                    <a:pt x="520" y="731"/>
                  </a:cubicBezTo>
                  <a:cubicBezTo>
                    <a:pt x="519" y="726"/>
                    <a:pt x="519" y="720"/>
                    <a:pt x="519" y="720"/>
                  </a:cubicBezTo>
                  <a:cubicBezTo>
                    <a:pt x="519" y="720"/>
                    <a:pt x="528" y="739"/>
                    <a:pt x="546" y="767"/>
                  </a:cubicBezTo>
                  <a:moveTo>
                    <a:pt x="538" y="425"/>
                  </a:moveTo>
                  <a:cubicBezTo>
                    <a:pt x="534" y="429"/>
                    <a:pt x="532" y="432"/>
                    <a:pt x="529" y="437"/>
                  </a:cubicBezTo>
                  <a:cubicBezTo>
                    <a:pt x="525" y="449"/>
                    <a:pt x="529" y="467"/>
                    <a:pt x="542" y="476"/>
                  </a:cubicBezTo>
                  <a:cubicBezTo>
                    <a:pt x="550" y="482"/>
                    <a:pt x="553" y="483"/>
                    <a:pt x="560" y="485"/>
                  </a:cubicBezTo>
                  <a:cubicBezTo>
                    <a:pt x="543" y="490"/>
                    <a:pt x="525" y="513"/>
                    <a:pt x="525" y="526"/>
                  </a:cubicBezTo>
                  <a:cubicBezTo>
                    <a:pt x="519" y="520"/>
                    <a:pt x="517" y="508"/>
                    <a:pt x="519" y="498"/>
                  </a:cubicBezTo>
                  <a:cubicBezTo>
                    <a:pt x="514" y="504"/>
                    <a:pt x="504" y="508"/>
                    <a:pt x="498" y="509"/>
                  </a:cubicBezTo>
                  <a:cubicBezTo>
                    <a:pt x="496" y="504"/>
                    <a:pt x="497" y="490"/>
                    <a:pt x="503" y="483"/>
                  </a:cubicBezTo>
                  <a:cubicBezTo>
                    <a:pt x="501" y="479"/>
                    <a:pt x="487" y="481"/>
                    <a:pt x="480" y="486"/>
                  </a:cubicBezTo>
                  <a:cubicBezTo>
                    <a:pt x="479" y="477"/>
                    <a:pt x="482" y="471"/>
                    <a:pt x="490" y="465"/>
                  </a:cubicBezTo>
                  <a:cubicBezTo>
                    <a:pt x="488" y="460"/>
                    <a:pt x="483" y="464"/>
                    <a:pt x="471" y="465"/>
                  </a:cubicBezTo>
                  <a:cubicBezTo>
                    <a:pt x="479" y="462"/>
                    <a:pt x="490" y="456"/>
                    <a:pt x="502" y="448"/>
                  </a:cubicBezTo>
                  <a:cubicBezTo>
                    <a:pt x="523" y="435"/>
                    <a:pt x="538" y="425"/>
                    <a:pt x="538" y="425"/>
                  </a:cubicBezTo>
                  <a:moveTo>
                    <a:pt x="816" y="430"/>
                  </a:moveTo>
                  <a:cubicBezTo>
                    <a:pt x="831" y="432"/>
                    <a:pt x="852" y="428"/>
                    <a:pt x="859" y="426"/>
                  </a:cubicBezTo>
                  <a:cubicBezTo>
                    <a:pt x="863" y="432"/>
                    <a:pt x="856" y="442"/>
                    <a:pt x="850" y="440"/>
                  </a:cubicBezTo>
                  <a:cubicBezTo>
                    <a:pt x="852" y="449"/>
                    <a:pt x="860" y="460"/>
                    <a:pt x="859" y="470"/>
                  </a:cubicBezTo>
                  <a:cubicBezTo>
                    <a:pt x="851" y="467"/>
                    <a:pt x="829" y="458"/>
                    <a:pt x="829" y="458"/>
                  </a:cubicBezTo>
                  <a:cubicBezTo>
                    <a:pt x="835" y="467"/>
                    <a:pt x="842" y="483"/>
                    <a:pt x="840" y="494"/>
                  </a:cubicBezTo>
                  <a:cubicBezTo>
                    <a:pt x="831" y="488"/>
                    <a:pt x="812" y="487"/>
                    <a:pt x="804" y="481"/>
                  </a:cubicBezTo>
                  <a:cubicBezTo>
                    <a:pt x="808" y="495"/>
                    <a:pt x="817" y="515"/>
                    <a:pt x="805" y="528"/>
                  </a:cubicBezTo>
                  <a:cubicBezTo>
                    <a:pt x="794" y="520"/>
                    <a:pt x="788" y="507"/>
                    <a:pt x="779" y="498"/>
                  </a:cubicBezTo>
                  <a:cubicBezTo>
                    <a:pt x="781" y="511"/>
                    <a:pt x="784" y="531"/>
                    <a:pt x="775" y="543"/>
                  </a:cubicBezTo>
                  <a:cubicBezTo>
                    <a:pt x="769" y="536"/>
                    <a:pt x="745" y="526"/>
                    <a:pt x="745" y="518"/>
                  </a:cubicBezTo>
                  <a:cubicBezTo>
                    <a:pt x="743" y="517"/>
                    <a:pt x="736" y="544"/>
                    <a:pt x="728" y="549"/>
                  </a:cubicBezTo>
                  <a:cubicBezTo>
                    <a:pt x="720" y="538"/>
                    <a:pt x="713" y="521"/>
                    <a:pt x="702" y="511"/>
                  </a:cubicBezTo>
                  <a:cubicBezTo>
                    <a:pt x="705" y="508"/>
                    <a:pt x="709" y="510"/>
                    <a:pt x="707" y="504"/>
                  </a:cubicBezTo>
                  <a:cubicBezTo>
                    <a:pt x="704" y="496"/>
                    <a:pt x="692" y="491"/>
                    <a:pt x="679" y="486"/>
                  </a:cubicBezTo>
                  <a:cubicBezTo>
                    <a:pt x="681" y="482"/>
                    <a:pt x="683" y="480"/>
                    <a:pt x="687" y="474"/>
                  </a:cubicBezTo>
                  <a:cubicBezTo>
                    <a:pt x="697" y="459"/>
                    <a:pt x="704" y="445"/>
                    <a:pt x="706" y="438"/>
                  </a:cubicBezTo>
                  <a:cubicBezTo>
                    <a:pt x="710" y="426"/>
                    <a:pt x="712" y="423"/>
                    <a:pt x="713" y="414"/>
                  </a:cubicBezTo>
                  <a:cubicBezTo>
                    <a:pt x="726" y="416"/>
                    <a:pt x="735" y="418"/>
                    <a:pt x="752" y="420"/>
                  </a:cubicBezTo>
                  <a:cubicBezTo>
                    <a:pt x="768" y="422"/>
                    <a:pt x="793" y="427"/>
                    <a:pt x="816" y="430"/>
                  </a:cubicBezTo>
                  <a:moveTo>
                    <a:pt x="1084" y="383"/>
                  </a:moveTo>
                  <a:cubicBezTo>
                    <a:pt x="1085" y="388"/>
                    <a:pt x="1074" y="400"/>
                    <a:pt x="1061" y="403"/>
                  </a:cubicBezTo>
                  <a:cubicBezTo>
                    <a:pt x="1045" y="407"/>
                    <a:pt x="1032" y="404"/>
                    <a:pt x="1021" y="398"/>
                  </a:cubicBezTo>
                  <a:cubicBezTo>
                    <a:pt x="1022" y="409"/>
                    <a:pt x="1041" y="414"/>
                    <a:pt x="1055" y="411"/>
                  </a:cubicBezTo>
                  <a:cubicBezTo>
                    <a:pt x="1047" y="422"/>
                    <a:pt x="1023" y="429"/>
                    <a:pt x="1006" y="428"/>
                  </a:cubicBezTo>
                  <a:cubicBezTo>
                    <a:pt x="987" y="428"/>
                    <a:pt x="975" y="422"/>
                    <a:pt x="958" y="412"/>
                  </a:cubicBezTo>
                  <a:cubicBezTo>
                    <a:pt x="956" y="423"/>
                    <a:pt x="977" y="433"/>
                    <a:pt x="993" y="434"/>
                  </a:cubicBezTo>
                  <a:cubicBezTo>
                    <a:pt x="963" y="450"/>
                    <a:pt x="929" y="438"/>
                    <a:pt x="925" y="437"/>
                  </a:cubicBezTo>
                  <a:cubicBezTo>
                    <a:pt x="917" y="435"/>
                    <a:pt x="905" y="430"/>
                    <a:pt x="898" y="423"/>
                  </a:cubicBezTo>
                  <a:cubicBezTo>
                    <a:pt x="898" y="432"/>
                    <a:pt x="910" y="439"/>
                    <a:pt x="920" y="441"/>
                  </a:cubicBezTo>
                  <a:cubicBezTo>
                    <a:pt x="900" y="451"/>
                    <a:pt x="875" y="440"/>
                    <a:pt x="866" y="424"/>
                  </a:cubicBezTo>
                  <a:cubicBezTo>
                    <a:pt x="898" y="415"/>
                    <a:pt x="922" y="406"/>
                    <a:pt x="955" y="398"/>
                  </a:cubicBezTo>
                  <a:cubicBezTo>
                    <a:pt x="987" y="403"/>
                    <a:pt x="1017" y="390"/>
                    <a:pt x="1029" y="376"/>
                  </a:cubicBezTo>
                  <a:cubicBezTo>
                    <a:pt x="1033" y="371"/>
                    <a:pt x="1037" y="364"/>
                    <a:pt x="1037" y="362"/>
                  </a:cubicBezTo>
                  <a:cubicBezTo>
                    <a:pt x="1040" y="361"/>
                    <a:pt x="1044" y="362"/>
                    <a:pt x="1047" y="363"/>
                  </a:cubicBezTo>
                  <a:cubicBezTo>
                    <a:pt x="1050" y="364"/>
                    <a:pt x="1081" y="371"/>
                    <a:pt x="1084" y="383"/>
                  </a:cubicBezTo>
                  <a:moveTo>
                    <a:pt x="306" y="378"/>
                  </a:moveTo>
                  <a:cubicBezTo>
                    <a:pt x="310" y="375"/>
                    <a:pt x="321" y="372"/>
                    <a:pt x="331" y="374"/>
                  </a:cubicBezTo>
                  <a:cubicBezTo>
                    <a:pt x="342" y="375"/>
                    <a:pt x="361" y="380"/>
                    <a:pt x="375" y="390"/>
                  </a:cubicBezTo>
                  <a:cubicBezTo>
                    <a:pt x="404" y="400"/>
                    <a:pt x="427" y="420"/>
                    <a:pt x="456" y="429"/>
                  </a:cubicBezTo>
                  <a:cubicBezTo>
                    <a:pt x="457" y="426"/>
                    <a:pt x="454" y="424"/>
                    <a:pt x="452" y="422"/>
                  </a:cubicBezTo>
                  <a:cubicBezTo>
                    <a:pt x="470" y="408"/>
                    <a:pt x="489" y="396"/>
                    <a:pt x="510" y="387"/>
                  </a:cubicBezTo>
                  <a:cubicBezTo>
                    <a:pt x="523" y="372"/>
                    <a:pt x="540" y="356"/>
                    <a:pt x="562" y="359"/>
                  </a:cubicBezTo>
                  <a:cubicBezTo>
                    <a:pt x="567" y="359"/>
                    <a:pt x="567" y="359"/>
                    <a:pt x="567" y="359"/>
                  </a:cubicBezTo>
                  <a:cubicBezTo>
                    <a:pt x="567" y="359"/>
                    <a:pt x="567" y="364"/>
                    <a:pt x="567" y="366"/>
                  </a:cubicBezTo>
                  <a:cubicBezTo>
                    <a:pt x="566" y="377"/>
                    <a:pt x="560" y="388"/>
                    <a:pt x="554" y="403"/>
                  </a:cubicBezTo>
                  <a:cubicBezTo>
                    <a:pt x="554" y="403"/>
                    <a:pt x="536" y="410"/>
                    <a:pt x="528" y="415"/>
                  </a:cubicBezTo>
                  <a:cubicBezTo>
                    <a:pt x="521" y="419"/>
                    <a:pt x="459" y="456"/>
                    <a:pt x="459" y="456"/>
                  </a:cubicBezTo>
                  <a:cubicBezTo>
                    <a:pt x="441" y="470"/>
                    <a:pt x="433" y="454"/>
                    <a:pt x="415" y="442"/>
                  </a:cubicBezTo>
                  <a:cubicBezTo>
                    <a:pt x="393" y="431"/>
                    <a:pt x="372" y="420"/>
                    <a:pt x="353" y="403"/>
                  </a:cubicBezTo>
                  <a:cubicBezTo>
                    <a:pt x="353" y="400"/>
                    <a:pt x="359" y="402"/>
                    <a:pt x="356" y="399"/>
                  </a:cubicBezTo>
                  <a:cubicBezTo>
                    <a:pt x="346" y="400"/>
                    <a:pt x="338" y="404"/>
                    <a:pt x="329" y="406"/>
                  </a:cubicBezTo>
                  <a:cubicBezTo>
                    <a:pt x="325" y="408"/>
                    <a:pt x="315" y="411"/>
                    <a:pt x="312" y="405"/>
                  </a:cubicBezTo>
                  <a:cubicBezTo>
                    <a:pt x="317" y="404"/>
                    <a:pt x="317" y="404"/>
                    <a:pt x="317" y="404"/>
                  </a:cubicBezTo>
                  <a:cubicBezTo>
                    <a:pt x="322" y="400"/>
                    <a:pt x="324" y="393"/>
                    <a:pt x="334" y="390"/>
                  </a:cubicBezTo>
                  <a:cubicBezTo>
                    <a:pt x="327" y="384"/>
                    <a:pt x="314" y="381"/>
                    <a:pt x="304" y="381"/>
                  </a:cubicBezTo>
                  <a:lnTo>
                    <a:pt x="306" y="378"/>
                  </a:lnTo>
                  <a:close/>
                  <a:moveTo>
                    <a:pt x="999" y="340"/>
                  </a:moveTo>
                  <a:cubicBezTo>
                    <a:pt x="998" y="351"/>
                    <a:pt x="986" y="353"/>
                    <a:pt x="981" y="362"/>
                  </a:cubicBezTo>
                  <a:cubicBezTo>
                    <a:pt x="975" y="367"/>
                    <a:pt x="975" y="367"/>
                    <a:pt x="975" y="367"/>
                  </a:cubicBezTo>
                  <a:cubicBezTo>
                    <a:pt x="980" y="366"/>
                    <a:pt x="986" y="363"/>
                    <a:pt x="990" y="358"/>
                  </a:cubicBezTo>
                  <a:cubicBezTo>
                    <a:pt x="999" y="356"/>
                    <a:pt x="1027" y="350"/>
                    <a:pt x="1028" y="355"/>
                  </a:cubicBezTo>
                  <a:cubicBezTo>
                    <a:pt x="1029" y="361"/>
                    <a:pt x="1027" y="366"/>
                    <a:pt x="1018" y="372"/>
                  </a:cubicBezTo>
                  <a:cubicBezTo>
                    <a:pt x="1010" y="378"/>
                    <a:pt x="980" y="390"/>
                    <a:pt x="959" y="387"/>
                  </a:cubicBezTo>
                  <a:cubicBezTo>
                    <a:pt x="947" y="386"/>
                    <a:pt x="935" y="390"/>
                    <a:pt x="924" y="392"/>
                  </a:cubicBezTo>
                  <a:cubicBezTo>
                    <a:pt x="865" y="410"/>
                    <a:pt x="865" y="410"/>
                    <a:pt x="865" y="410"/>
                  </a:cubicBezTo>
                  <a:cubicBezTo>
                    <a:pt x="845" y="415"/>
                    <a:pt x="821" y="418"/>
                    <a:pt x="799" y="412"/>
                  </a:cubicBezTo>
                  <a:cubicBezTo>
                    <a:pt x="766" y="406"/>
                    <a:pt x="734" y="398"/>
                    <a:pt x="700" y="400"/>
                  </a:cubicBezTo>
                  <a:cubicBezTo>
                    <a:pt x="696" y="400"/>
                    <a:pt x="691" y="403"/>
                    <a:pt x="688" y="408"/>
                  </a:cubicBezTo>
                  <a:cubicBezTo>
                    <a:pt x="692" y="407"/>
                    <a:pt x="697" y="405"/>
                    <a:pt x="701" y="408"/>
                  </a:cubicBezTo>
                  <a:cubicBezTo>
                    <a:pt x="700" y="412"/>
                    <a:pt x="700" y="437"/>
                    <a:pt x="690" y="446"/>
                  </a:cubicBezTo>
                  <a:cubicBezTo>
                    <a:pt x="688" y="443"/>
                    <a:pt x="687" y="439"/>
                    <a:pt x="685" y="435"/>
                  </a:cubicBezTo>
                  <a:cubicBezTo>
                    <a:pt x="684" y="431"/>
                    <a:pt x="670" y="368"/>
                    <a:pt x="697" y="349"/>
                  </a:cubicBezTo>
                  <a:cubicBezTo>
                    <a:pt x="713" y="344"/>
                    <a:pt x="735" y="353"/>
                    <a:pt x="740" y="356"/>
                  </a:cubicBezTo>
                  <a:cubicBezTo>
                    <a:pt x="761" y="368"/>
                    <a:pt x="797" y="374"/>
                    <a:pt x="825" y="385"/>
                  </a:cubicBezTo>
                  <a:cubicBezTo>
                    <a:pt x="837" y="383"/>
                    <a:pt x="849" y="379"/>
                    <a:pt x="861" y="378"/>
                  </a:cubicBezTo>
                  <a:cubicBezTo>
                    <a:pt x="945" y="367"/>
                    <a:pt x="945" y="367"/>
                    <a:pt x="945" y="367"/>
                  </a:cubicBezTo>
                  <a:cubicBezTo>
                    <a:pt x="960" y="369"/>
                    <a:pt x="962" y="350"/>
                    <a:pt x="975" y="349"/>
                  </a:cubicBezTo>
                  <a:cubicBezTo>
                    <a:pt x="984" y="349"/>
                    <a:pt x="989" y="343"/>
                    <a:pt x="996" y="339"/>
                  </a:cubicBezTo>
                  <a:cubicBezTo>
                    <a:pt x="997" y="338"/>
                    <a:pt x="999" y="338"/>
                    <a:pt x="999" y="340"/>
                  </a:cubicBezTo>
                  <a:moveTo>
                    <a:pt x="143" y="129"/>
                  </a:moveTo>
                  <a:cubicBezTo>
                    <a:pt x="216" y="34"/>
                    <a:pt x="216" y="34"/>
                    <a:pt x="216" y="34"/>
                  </a:cubicBezTo>
                  <a:cubicBezTo>
                    <a:pt x="242" y="71"/>
                    <a:pt x="284" y="73"/>
                    <a:pt x="326" y="75"/>
                  </a:cubicBezTo>
                  <a:cubicBezTo>
                    <a:pt x="354" y="72"/>
                    <a:pt x="354" y="72"/>
                    <a:pt x="354" y="72"/>
                  </a:cubicBezTo>
                  <a:cubicBezTo>
                    <a:pt x="473" y="53"/>
                    <a:pt x="473" y="53"/>
                    <a:pt x="473" y="53"/>
                  </a:cubicBezTo>
                  <a:cubicBezTo>
                    <a:pt x="554" y="44"/>
                    <a:pt x="554" y="44"/>
                    <a:pt x="554" y="44"/>
                  </a:cubicBezTo>
                  <a:cubicBezTo>
                    <a:pt x="631" y="35"/>
                    <a:pt x="709" y="47"/>
                    <a:pt x="782" y="57"/>
                  </a:cubicBezTo>
                  <a:cubicBezTo>
                    <a:pt x="889" y="75"/>
                    <a:pt x="889" y="75"/>
                    <a:pt x="889" y="75"/>
                  </a:cubicBezTo>
                  <a:cubicBezTo>
                    <a:pt x="934" y="78"/>
                    <a:pt x="982" y="77"/>
                    <a:pt x="1012" y="43"/>
                  </a:cubicBezTo>
                  <a:cubicBezTo>
                    <a:pt x="1018" y="37"/>
                    <a:pt x="1018" y="37"/>
                    <a:pt x="1018" y="37"/>
                  </a:cubicBezTo>
                  <a:cubicBezTo>
                    <a:pt x="1086" y="126"/>
                    <a:pt x="1086" y="126"/>
                    <a:pt x="1086" y="126"/>
                  </a:cubicBezTo>
                  <a:cubicBezTo>
                    <a:pt x="1086" y="126"/>
                    <a:pt x="1086" y="126"/>
                    <a:pt x="1086" y="126"/>
                  </a:cubicBezTo>
                  <a:cubicBezTo>
                    <a:pt x="1084" y="127"/>
                    <a:pt x="1082" y="128"/>
                    <a:pt x="1079" y="129"/>
                  </a:cubicBezTo>
                  <a:cubicBezTo>
                    <a:pt x="1071" y="132"/>
                    <a:pt x="1061" y="135"/>
                    <a:pt x="1052" y="139"/>
                  </a:cubicBezTo>
                  <a:cubicBezTo>
                    <a:pt x="1050" y="139"/>
                    <a:pt x="1049" y="140"/>
                    <a:pt x="1048" y="140"/>
                  </a:cubicBezTo>
                  <a:cubicBezTo>
                    <a:pt x="1047" y="140"/>
                    <a:pt x="1047" y="140"/>
                    <a:pt x="1047" y="140"/>
                  </a:cubicBezTo>
                  <a:cubicBezTo>
                    <a:pt x="1012" y="95"/>
                    <a:pt x="1012" y="95"/>
                    <a:pt x="1012" y="95"/>
                  </a:cubicBezTo>
                  <a:cubicBezTo>
                    <a:pt x="977" y="115"/>
                    <a:pt x="932" y="118"/>
                    <a:pt x="889" y="115"/>
                  </a:cubicBezTo>
                  <a:cubicBezTo>
                    <a:pt x="827" y="105"/>
                    <a:pt x="827" y="105"/>
                    <a:pt x="827" y="105"/>
                  </a:cubicBezTo>
                  <a:cubicBezTo>
                    <a:pt x="750" y="93"/>
                    <a:pt x="750" y="93"/>
                    <a:pt x="750" y="93"/>
                  </a:cubicBezTo>
                  <a:cubicBezTo>
                    <a:pt x="669" y="83"/>
                    <a:pt x="669" y="83"/>
                    <a:pt x="669" y="83"/>
                  </a:cubicBezTo>
                  <a:cubicBezTo>
                    <a:pt x="620" y="79"/>
                    <a:pt x="570" y="81"/>
                    <a:pt x="522" y="87"/>
                  </a:cubicBezTo>
                  <a:cubicBezTo>
                    <a:pt x="454" y="96"/>
                    <a:pt x="454" y="96"/>
                    <a:pt x="454" y="96"/>
                  </a:cubicBezTo>
                  <a:cubicBezTo>
                    <a:pt x="341" y="113"/>
                    <a:pt x="341" y="113"/>
                    <a:pt x="341" y="113"/>
                  </a:cubicBezTo>
                  <a:cubicBezTo>
                    <a:pt x="298" y="117"/>
                    <a:pt x="256" y="112"/>
                    <a:pt x="221" y="92"/>
                  </a:cubicBezTo>
                  <a:cubicBezTo>
                    <a:pt x="186" y="138"/>
                    <a:pt x="186" y="138"/>
                    <a:pt x="186" y="138"/>
                  </a:cubicBezTo>
                  <a:cubicBezTo>
                    <a:pt x="181" y="137"/>
                    <a:pt x="177" y="136"/>
                    <a:pt x="172" y="135"/>
                  </a:cubicBezTo>
                  <a:cubicBezTo>
                    <a:pt x="161" y="133"/>
                    <a:pt x="152" y="131"/>
                    <a:pt x="143" y="129"/>
                  </a:cubicBezTo>
                  <a:moveTo>
                    <a:pt x="1254" y="120"/>
                  </a:moveTo>
                  <a:cubicBezTo>
                    <a:pt x="1259" y="111"/>
                    <a:pt x="1265" y="101"/>
                    <a:pt x="1270" y="88"/>
                  </a:cubicBezTo>
                  <a:cubicBezTo>
                    <a:pt x="1281" y="63"/>
                    <a:pt x="1281" y="63"/>
                    <a:pt x="1281" y="63"/>
                  </a:cubicBezTo>
                  <a:cubicBezTo>
                    <a:pt x="1254" y="68"/>
                    <a:pt x="1254" y="68"/>
                    <a:pt x="1254" y="68"/>
                  </a:cubicBezTo>
                  <a:cubicBezTo>
                    <a:pt x="1233" y="73"/>
                    <a:pt x="1208" y="80"/>
                    <a:pt x="1177" y="92"/>
                  </a:cubicBezTo>
                  <a:cubicBezTo>
                    <a:pt x="1172" y="93"/>
                    <a:pt x="1167" y="95"/>
                    <a:pt x="1160" y="98"/>
                  </a:cubicBezTo>
                  <a:cubicBezTo>
                    <a:pt x="1139" y="105"/>
                    <a:pt x="1119" y="113"/>
                    <a:pt x="1104" y="118"/>
                  </a:cubicBezTo>
                  <a:cubicBezTo>
                    <a:pt x="1018" y="5"/>
                    <a:pt x="1018" y="5"/>
                    <a:pt x="1018" y="5"/>
                  </a:cubicBezTo>
                  <a:cubicBezTo>
                    <a:pt x="1005" y="22"/>
                    <a:pt x="1005" y="22"/>
                    <a:pt x="1005" y="22"/>
                  </a:cubicBezTo>
                  <a:cubicBezTo>
                    <a:pt x="1002" y="26"/>
                    <a:pt x="999" y="30"/>
                    <a:pt x="995" y="33"/>
                  </a:cubicBezTo>
                  <a:cubicBezTo>
                    <a:pt x="978" y="49"/>
                    <a:pt x="955" y="56"/>
                    <a:pt x="921" y="56"/>
                  </a:cubicBezTo>
                  <a:cubicBezTo>
                    <a:pt x="907" y="56"/>
                    <a:pt x="894" y="55"/>
                    <a:pt x="883" y="54"/>
                  </a:cubicBezTo>
                  <a:cubicBezTo>
                    <a:pt x="804" y="41"/>
                    <a:pt x="804" y="41"/>
                    <a:pt x="804" y="41"/>
                  </a:cubicBezTo>
                  <a:cubicBezTo>
                    <a:pt x="803" y="41"/>
                    <a:pt x="739" y="31"/>
                    <a:pt x="739" y="31"/>
                  </a:cubicBezTo>
                  <a:cubicBezTo>
                    <a:pt x="694" y="25"/>
                    <a:pt x="651" y="22"/>
                    <a:pt x="611" y="22"/>
                  </a:cubicBezTo>
                  <a:cubicBezTo>
                    <a:pt x="589" y="22"/>
                    <a:pt x="568" y="23"/>
                    <a:pt x="548" y="25"/>
                  </a:cubicBezTo>
                  <a:cubicBezTo>
                    <a:pt x="548" y="25"/>
                    <a:pt x="548" y="25"/>
                    <a:pt x="548" y="25"/>
                  </a:cubicBezTo>
                  <a:cubicBezTo>
                    <a:pt x="546" y="25"/>
                    <a:pt x="536" y="26"/>
                    <a:pt x="472" y="34"/>
                  </a:cubicBezTo>
                  <a:cubicBezTo>
                    <a:pt x="471" y="34"/>
                    <a:pt x="381" y="48"/>
                    <a:pt x="381" y="48"/>
                  </a:cubicBezTo>
                  <a:cubicBezTo>
                    <a:pt x="353" y="53"/>
                    <a:pt x="332" y="55"/>
                    <a:pt x="314" y="55"/>
                  </a:cubicBezTo>
                  <a:cubicBezTo>
                    <a:pt x="270" y="55"/>
                    <a:pt x="241" y="42"/>
                    <a:pt x="225" y="15"/>
                  </a:cubicBezTo>
                  <a:cubicBezTo>
                    <a:pt x="217" y="0"/>
                    <a:pt x="217" y="0"/>
                    <a:pt x="217" y="0"/>
                  </a:cubicBezTo>
                  <a:cubicBezTo>
                    <a:pt x="123" y="123"/>
                    <a:pt x="123" y="123"/>
                    <a:pt x="123" y="123"/>
                  </a:cubicBezTo>
                  <a:cubicBezTo>
                    <a:pt x="115" y="121"/>
                    <a:pt x="106" y="118"/>
                    <a:pt x="98" y="115"/>
                  </a:cubicBezTo>
                  <a:cubicBezTo>
                    <a:pt x="77" y="108"/>
                    <a:pt x="77" y="108"/>
                    <a:pt x="77" y="108"/>
                  </a:cubicBezTo>
                  <a:cubicBezTo>
                    <a:pt x="79" y="130"/>
                    <a:pt x="79" y="130"/>
                    <a:pt x="79" y="130"/>
                  </a:cubicBezTo>
                  <a:cubicBezTo>
                    <a:pt x="80" y="142"/>
                    <a:pt x="85" y="153"/>
                    <a:pt x="92" y="163"/>
                  </a:cubicBezTo>
                  <a:cubicBezTo>
                    <a:pt x="0" y="283"/>
                    <a:pt x="0" y="283"/>
                    <a:pt x="0" y="283"/>
                  </a:cubicBezTo>
                  <a:cubicBezTo>
                    <a:pt x="10" y="292"/>
                    <a:pt x="10" y="292"/>
                    <a:pt x="10" y="292"/>
                  </a:cubicBezTo>
                  <a:cubicBezTo>
                    <a:pt x="10" y="293"/>
                    <a:pt x="10" y="293"/>
                    <a:pt x="10" y="293"/>
                  </a:cubicBezTo>
                  <a:cubicBezTo>
                    <a:pt x="51" y="323"/>
                    <a:pt x="69" y="369"/>
                    <a:pt x="69" y="441"/>
                  </a:cubicBezTo>
                  <a:cubicBezTo>
                    <a:pt x="69" y="462"/>
                    <a:pt x="68" y="483"/>
                    <a:pt x="67" y="499"/>
                  </a:cubicBezTo>
                  <a:cubicBezTo>
                    <a:pt x="67" y="499"/>
                    <a:pt x="67" y="499"/>
                    <a:pt x="67" y="499"/>
                  </a:cubicBezTo>
                  <a:cubicBezTo>
                    <a:pt x="66" y="501"/>
                    <a:pt x="65" y="507"/>
                    <a:pt x="64" y="518"/>
                  </a:cubicBezTo>
                  <a:cubicBezTo>
                    <a:pt x="45" y="627"/>
                    <a:pt x="45" y="627"/>
                    <a:pt x="45" y="627"/>
                  </a:cubicBezTo>
                  <a:cubicBezTo>
                    <a:pt x="45" y="628"/>
                    <a:pt x="39" y="673"/>
                    <a:pt x="36" y="696"/>
                  </a:cubicBezTo>
                  <a:cubicBezTo>
                    <a:pt x="32" y="731"/>
                    <a:pt x="30" y="765"/>
                    <a:pt x="30" y="797"/>
                  </a:cubicBezTo>
                  <a:cubicBezTo>
                    <a:pt x="30" y="806"/>
                    <a:pt x="30" y="815"/>
                    <a:pt x="31" y="824"/>
                  </a:cubicBezTo>
                  <a:cubicBezTo>
                    <a:pt x="36" y="1041"/>
                    <a:pt x="166" y="1214"/>
                    <a:pt x="378" y="1287"/>
                  </a:cubicBezTo>
                  <a:cubicBezTo>
                    <a:pt x="378" y="1287"/>
                    <a:pt x="378" y="1287"/>
                    <a:pt x="378" y="1287"/>
                  </a:cubicBezTo>
                  <a:cubicBezTo>
                    <a:pt x="380" y="1288"/>
                    <a:pt x="383" y="1289"/>
                    <a:pt x="387" y="1290"/>
                  </a:cubicBezTo>
                  <a:cubicBezTo>
                    <a:pt x="387" y="1290"/>
                    <a:pt x="420" y="1303"/>
                    <a:pt x="420" y="1303"/>
                  </a:cubicBezTo>
                  <a:cubicBezTo>
                    <a:pt x="425" y="1305"/>
                    <a:pt x="425" y="1305"/>
                    <a:pt x="425" y="1305"/>
                  </a:cubicBezTo>
                  <a:cubicBezTo>
                    <a:pt x="488" y="1331"/>
                    <a:pt x="552" y="1359"/>
                    <a:pt x="604" y="1411"/>
                  </a:cubicBezTo>
                  <a:cubicBezTo>
                    <a:pt x="612" y="1419"/>
                    <a:pt x="612" y="1419"/>
                    <a:pt x="612" y="1419"/>
                  </a:cubicBezTo>
                  <a:cubicBezTo>
                    <a:pt x="621" y="1410"/>
                    <a:pt x="621" y="1410"/>
                    <a:pt x="621" y="1410"/>
                  </a:cubicBezTo>
                  <a:cubicBezTo>
                    <a:pt x="623" y="1408"/>
                    <a:pt x="623" y="1408"/>
                    <a:pt x="623" y="1408"/>
                  </a:cubicBezTo>
                  <a:cubicBezTo>
                    <a:pt x="623" y="1408"/>
                    <a:pt x="624" y="1406"/>
                    <a:pt x="625" y="1405"/>
                  </a:cubicBezTo>
                  <a:cubicBezTo>
                    <a:pt x="689" y="1348"/>
                    <a:pt x="764" y="1319"/>
                    <a:pt x="848" y="1288"/>
                  </a:cubicBezTo>
                  <a:cubicBezTo>
                    <a:pt x="1000" y="1234"/>
                    <a:pt x="1056" y="1167"/>
                    <a:pt x="1096" y="1117"/>
                  </a:cubicBezTo>
                  <a:cubicBezTo>
                    <a:pt x="1097" y="1115"/>
                    <a:pt x="1097" y="1115"/>
                    <a:pt x="1097" y="1115"/>
                  </a:cubicBezTo>
                  <a:cubicBezTo>
                    <a:pt x="1160" y="1042"/>
                    <a:pt x="1199" y="925"/>
                    <a:pt x="1199" y="809"/>
                  </a:cubicBezTo>
                  <a:cubicBezTo>
                    <a:pt x="1199" y="806"/>
                    <a:pt x="1199" y="803"/>
                    <a:pt x="1199" y="800"/>
                  </a:cubicBezTo>
                  <a:cubicBezTo>
                    <a:pt x="1199" y="800"/>
                    <a:pt x="1199" y="800"/>
                    <a:pt x="1196" y="728"/>
                  </a:cubicBezTo>
                  <a:cubicBezTo>
                    <a:pt x="1196" y="727"/>
                    <a:pt x="1191" y="677"/>
                    <a:pt x="1188" y="651"/>
                  </a:cubicBezTo>
                  <a:cubicBezTo>
                    <a:pt x="1188" y="650"/>
                    <a:pt x="1188" y="650"/>
                    <a:pt x="1176" y="579"/>
                  </a:cubicBezTo>
                  <a:cubicBezTo>
                    <a:pt x="1165" y="510"/>
                    <a:pt x="1165" y="510"/>
                    <a:pt x="1165" y="510"/>
                  </a:cubicBezTo>
                  <a:cubicBezTo>
                    <a:pt x="1163" y="492"/>
                    <a:pt x="1162" y="474"/>
                    <a:pt x="1162" y="458"/>
                  </a:cubicBezTo>
                  <a:cubicBezTo>
                    <a:pt x="1162" y="454"/>
                    <a:pt x="1162" y="450"/>
                    <a:pt x="1162" y="446"/>
                  </a:cubicBezTo>
                  <a:cubicBezTo>
                    <a:pt x="1162" y="444"/>
                    <a:pt x="1162" y="444"/>
                    <a:pt x="1162" y="444"/>
                  </a:cubicBezTo>
                  <a:cubicBezTo>
                    <a:pt x="1162" y="375"/>
                    <a:pt x="1182" y="326"/>
                    <a:pt x="1224" y="295"/>
                  </a:cubicBezTo>
                  <a:cubicBezTo>
                    <a:pt x="1233" y="288"/>
                    <a:pt x="1233" y="288"/>
                    <a:pt x="1233" y="288"/>
                  </a:cubicBezTo>
                  <a:cubicBezTo>
                    <a:pt x="1210" y="258"/>
                    <a:pt x="1210" y="258"/>
                    <a:pt x="1210" y="258"/>
                  </a:cubicBezTo>
                  <a:cubicBezTo>
                    <a:pt x="1217" y="251"/>
                    <a:pt x="1221" y="244"/>
                    <a:pt x="1224" y="238"/>
                  </a:cubicBezTo>
                  <a:cubicBezTo>
                    <a:pt x="1228" y="229"/>
                    <a:pt x="1229" y="213"/>
                    <a:pt x="1223" y="203"/>
                  </a:cubicBezTo>
                  <a:cubicBezTo>
                    <a:pt x="1223" y="203"/>
                    <a:pt x="1223" y="203"/>
                    <a:pt x="1222" y="203"/>
                  </a:cubicBezTo>
                  <a:cubicBezTo>
                    <a:pt x="1244" y="187"/>
                    <a:pt x="1266" y="152"/>
                    <a:pt x="1272" y="140"/>
                  </a:cubicBezTo>
                  <a:cubicBezTo>
                    <a:pt x="1290" y="105"/>
                    <a:pt x="1290" y="105"/>
                    <a:pt x="1290" y="105"/>
                  </a:cubicBezTo>
                  <a:cubicBezTo>
                    <a:pt x="1290" y="105"/>
                    <a:pt x="1254" y="120"/>
                    <a:pt x="1254" y="120"/>
                  </a:cubicBezTo>
                  <a:moveTo>
                    <a:pt x="1201" y="277"/>
                  </a:moveTo>
                  <a:cubicBezTo>
                    <a:pt x="1201" y="277"/>
                    <a:pt x="1201" y="277"/>
                    <a:pt x="1201" y="277"/>
                  </a:cubicBezTo>
                  <a:cubicBezTo>
                    <a:pt x="1201" y="277"/>
                    <a:pt x="1201" y="277"/>
                    <a:pt x="1201" y="277"/>
                  </a:cubicBezTo>
                  <a:moveTo>
                    <a:pt x="1201" y="277"/>
                  </a:moveTo>
                  <a:cubicBezTo>
                    <a:pt x="1200" y="275"/>
                    <a:pt x="1199" y="274"/>
                    <a:pt x="1198" y="274"/>
                  </a:cubicBezTo>
                  <a:cubicBezTo>
                    <a:pt x="1199" y="274"/>
                    <a:pt x="1200" y="275"/>
                    <a:pt x="1201" y="277"/>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11" name="Freeform 34">
              <a:extLst>
                <a:ext uri="{FF2B5EF4-FFF2-40B4-BE49-F238E27FC236}">
                  <a16:creationId xmlns:a16="http://schemas.microsoft.com/office/drawing/2014/main" id="{8E486F39-3893-4DC2-838D-2B51F0E74199}"/>
                </a:ext>
              </a:extLst>
            </p:cNvPr>
            <p:cNvSpPr>
              <a:spLocks/>
            </p:cNvSpPr>
            <p:nvPr userDrawn="1"/>
          </p:nvSpPr>
          <p:spPr bwMode="auto">
            <a:xfrm>
              <a:off x="3372" y="2167"/>
              <a:ext cx="82" cy="78"/>
            </a:xfrm>
            <a:custGeom>
              <a:avLst/>
              <a:gdLst>
                <a:gd name="T0" fmla="*/ 71 w 121"/>
                <a:gd name="T1" fmla="*/ 25 h 115"/>
                <a:gd name="T2" fmla="*/ 121 w 121"/>
                <a:gd name="T3" fmla="*/ 0 h 115"/>
                <a:gd name="T4" fmla="*/ 121 w 121"/>
                <a:gd name="T5" fmla="*/ 115 h 115"/>
                <a:gd name="T6" fmla="*/ 8 w 121"/>
                <a:gd name="T7" fmla="*/ 80 h 115"/>
                <a:gd name="T8" fmla="*/ 6 w 121"/>
                <a:gd name="T9" fmla="*/ 78 h 115"/>
                <a:gd name="T10" fmla="*/ 0 w 121"/>
                <a:gd name="T11" fmla="*/ 65 h 115"/>
                <a:gd name="T12" fmla="*/ 1 w 121"/>
                <a:gd name="T13" fmla="*/ 59 h 115"/>
                <a:gd name="T14" fmla="*/ 47 w 121"/>
                <a:gd name="T15" fmla="*/ 32 h 115"/>
                <a:gd name="T16" fmla="*/ 61 w 121"/>
                <a:gd name="T17" fmla="*/ 28 h 115"/>
                <a:gd name="T18" fmla="*/ 71 w 121"/>
                <a:gd name="T19" fmla="*/ 2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15">
                  <a:moveTo>
                    <a:pt x="71" y="25"/>
                  </a:moveTo>
                  <a:cubicBezTo>
                    <a:pt x="89" y="20"/>
                    <a:pt x="107" y="14"/>
                    <a:pt x="121" y="0"/>
                  </a:cubicBezTo>
                  <a:cubicBezTo>
                    <a:pt x="121" y="8"/>
                    <a:pt x="121" y="111"/>
                    <a:pt x="121" y="115"/>
                  </a:cubicBezTo>
                  <a:cubicBezTo>
                    <a:pt x="83" y="114"/>
                    <a:pt x="40" y="109"/>
                    <a:pt x="8" y="80"/>
                  </a:cubicBezTo>
                  <a:cubicBezTo>
                    <a:pt x="8" y="80"/>
                    <a:pt x="6" y="78"/>
                    <a:pt x="6" y="78"/>
                  </a:cubicBezTo>
                  <a:cubicBezTo>
                    <a:pt x="3" y="73"/>
                    <a:pt x="0" y="70"/>
                    <a:pt x="0" y="65"/>
                  </a:cubicBezTo>
                  <a:cubicBezTo>
                    <a:pt x="0" y="63"/>
                    <a:pt x="0" y="61"/>
                    <a:pt x="1" y="59"/>
                  </a:cubicBezTo>
                  <a:cubicBezTo>
                    <a:pt x="10" y="42"/>
                    <a:pt x="29" y="37"/>
                    <a:pt x="47" y="32"/>
                  </a:cubicBezTo>
                  <a:cubicBezTo>
                    <a:pt x="61" y="28"/>
                    <a:pt x="61" y="28"/>
                    <a:pt x="61" y="28"/>
                  </a:cubicBezTo>
                  <a:cubicBezTo>
                    <a:pt x="61" y="28"/>
                    <a:pt x="71" y="25"/>
                    <a:pt x="71" y="2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12" name="Freeform 35">
              <a:extLst>
                <a:ext uri="{FF2B5EF4-FFF2-40B4-BE49-F238E27FC236}">
                  <a16:creationId xmlns:a16="http://schemas.microsoft.com/office/drawing/2014/main" id="{CB2A0A8E-24F6-45A5-A95A-481A46553863}"/>
                </a:ext>
              </a:extLst>
            </p:cNvPr>
            <p:cNvSpPr>
              <a:spLocks/>
            </p:cNvSpPr>
            <p:nvPr userDrawn="1"/>
          </p:nvSpPr>
          <p:spPr bwMode="auto">
            <a:xfrm>
              <a:off x="4222" y="2172"/>
              <a:ext cx="81" cy="75"/>
            </a:xfrm>
            <a:custGeom>
              <a:avLst/>
              <a:gdLst>
                <a:gd name="T0" fmla="*/ 0 w 120"/>
                <a:gd name="T1" fmla="*/ 0 h 111"/>
                <a:gd name="T2" fmla="*/ 60 w 120"/>
                <a:gd name="T3" fmla="*/ 27 h 111"/>
                <a:gd name="T4" fmla="*/ 113 w 120"/>
                <a:gd name="T5" fmla="*/ 49 h 111"/>
                <a:gd name="T6" fmla="*/ 120 w 120"/>
                <a:gd name="T7" fmla="*/ 61 h 111"/>
                <a:gd name="T8" fmla="*/ 119 w 120"/>
                <a:gd name="T9" fmla="*/ 67 h 111"/>
                <a:gd name="T10" fmla="*/ 68 w 120"/>
                <a:gd name="T11" fmla="*/ 101 h 111"/>
                <a:gd name="T12" fmla="*/ 0 w 120"/>
                <a:gd name="T13" fmla="*/ 111 h 111"/>
                <a:gd name="T14" fmla="*/ 0 w 120"/>
                <a:gd name="T15" fmla="*/ 0 h 1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0" h="111">
                  <a:moveTo>
                    <a:pt x="0" y="0"/>
                  </a:moveTo>
                  <a:cubicBezTo>
                    <a:pt x="17" y="15"/>
                    <a:pt x="39" y="21"/>
                    <a:pt x="60" y="27"/>
                  </a:cubicBezTo>
                  <a:cubicBezTo>
                    <a:pt x="78" y="32"/>
                    <a:pt x="97" y="38"/>
                    <a:pt x="113" y="49"/>
                  </a:cubicBezTo>
                  <a:cubicBezTo>
                    <a:pt x="118" y="54"/>
                    <a:pt x="120" y="57"/>
                    <a:pt x="120" y="61"/>
                  </a:cubicBezTo>
                  <a:cubicBezTo>
                    <a:pt x="120" y="63"/>
                    <a:pt x="120" y="65"/>
                    <a:pt x="119" y="67"/>
                  </a:cubicBezTo>
                  <a:cubicBezTo>
                    <a:pt x="109" y="86"/>
                    <a:pt x="85" y="95"/>
                    <a:pt x="68" y="101"/>
                  </a:cubicBezTo>
                  <a:cubicBezTo>
                    <a:pt x="46" y="107"/>
                    <a:pt x="23" y="110"/>
                    <a:pt x="0" y="111"/>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13" name="Freeform 36">
              <a:extLst>
                <a:ext uri="{FF2B5EF4-FFF2-40B4-BE49-F238E27FC236}">
                  <a16:creationId xmlns:a16="http://schemas.microsoft.com/office/drawing/2014/main" id="{04341E2F-C06C-4F36-8B74-BB7BF852FC14}"/>
                </a:ext>
              </a:extLst>
            </p:cNvPr>
            <p:cNvSpPr>
              <a:spLocks/>
            </p:cNvSpPr>
            <p:nvPr userDrawn="1"/>
          </p:nvSpPr>
          <p:spPr bwMode="auto">
            <a:xfrm>
              <a:off x="3269" y="2086"/>
              <a:ext cx="185" cy="119"/>
            </a:xfrm>
            <a:custGeom>
              <a:avLst/>
              <a:gdLst>
                <a:gd name="T0" fmla="*/ 37 w 273"/>
                <a:gd name="T1" fmla="*/ 37 h 175"/>
                <a:gd name="T2" fmla="*/ 33 w 273"/>
                <a:gd name="T3" fmla="*/ 0 h 175"/>
                <a:gd name="T4" fmla="*/ 239 w 273"/>
                <a:gd name="T5" fmla="*/ 46 h 175"/>
                <a:gd name="T6" fmla="*/ 273 w 273"/>
                <a:gd name="T7" fmla="*/ 89 h 175"/>
                <a:gd name="T8" fmla="*/ 273 w 273"/>
                <a:gd name="T9" fmla="*/ 91 h 175"/>
                <a:gd name="T10" fmla="*/ 224 w 273"/>
                <a:gd name="T11" fmla="*/ 129 h 175"/>
                <a:gd name="T12" fmla="*/ 196 w 273"/>
                <a:gd name="T13" fmla="*/ 138 h 175"/>
                <a:gd name="T14" fmla="*/ 139 w 273"/>
                <a:gd name="T15" fmla="*/ 175 h 175"/>
                <a:gd name="T16" fmla="*/ 0 w 273"/>
                <a:gd name="T17" fmla="*/ 144 h 175"/>
                <a:gd name="T18" fmla="*/ 37 w 273"/>
                <a:gd name="T19" fmla="*/ 3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3" h="175">
                  <a:moveTo>
                    <a:pt x="37" y="37"/>
                  </a:moveTo>
                  <a:cubicBezTo>
                    <a:pt x="37" y="25"/>
                    <a:pt x="36" y="13"/>
                    <a:pt x="33" y="0"/>
                  </a:cubicBezTo>
                  <a:cubicBezTo>
                    <a:pt x="99" y="3"/>
                    <a:pt x="174" y="11"/>
                    <a:pt x="239" y="46"/>
                  </a:cubicBezTo>
                  <a:cubicBezTo>
                    <a:pt x="255" y="56"/>
                    <a:pt x="273" y="70"/>
                    <a:pt x="273" y="89"/>
                  </a:cubicBezTo>
                  <a:cubicBezTo>
                    <a:pt x="273" y="90"/>
                    <a:pt x="273" y="90"/>
                    <a:pt x="273" y="91"/>
                  </a:cubicBezTo>
                  <a:cubicBezTo>
                    <a:pt x="270" y="115"/>
                    <a:pt x="246" y="122"/>
                    <a:pt x="224" y="129"/>
                  </a:cubicBezTo>
                  <a:cubicBezTo>
                    <a:pt x="196" y="138"/>
                    <a:pt x="196" y="138"/>
                    <a:pt x="196" y="138"/>
                  </a:cubicBezTo>
                  <a:cubicBezTo>
                    <a:pt x="173" y="144"/>
                    <a:pt x="150" y="151"/>
                    <a:pt x="139" y="175"/>
                  </a:cubicBezTo>
                  <a:cubicBezTo>
                    <a:pt x="102" y="153"/>
                    <a:pt x="55" y="142"/>
                    <a:pt x="0" y="144"/>
                  </a:cubicBezTo>
                  <a:cubicBezTo>
                    <a:pt x="24" y="116"/>
                    <a:pt x="37" y="78"/>
                    <a:pt x="37" y="3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14" name="Freeform 37">
              <a:extLst>
                <a:ext uri="{FF2B5EF4-FFF2-40B4-BE49-F238E27FC236}">
                  <a16:creationId xmlns:a16="http://schemas.microsoft.com/office/drawing/2014/main" id="{388F3EB0-17D8-4898-B8B9-58FD6F76CB30}"/>
                </a:ext>
              </a:extLst>
            </p:cNvPr>
            <p:cNvSpPr>
              <a:spLocks/>
            </p:cNvSpPr>
            <p:nvPr userDrawn="1"/>
          </p:nvSpPr>
          <p:spPr bwMode="auto">
            <a:xfrm>
              <a:off x="4222" y="2091"/>
              <a:ext cx="185" cy="118"/>
            </a:xfrm>
            <a:custGeom>
              <a:avLst/>
              <a:gdLst>
                <a:gd name="T0" fmla="*/ 93 w 274"/>
                <a:gd name="T1" fmla="*/ 140 h 173"/>
                <a:gd name="T2" fmla="*/ 91 w 274"/>
                <a:gd name="T3" fmla="*/ 139 h 173"/>
                <a:gd name="T4" fmla="*/ 63 w 274"/>
                <a:gd name="T5" fmla="*/ 131 h 173"/>
                <a:gd name="T6" fmla="*/ 4 w 274"/>
                <a:gd name="T7" fmla="*/ 102 h 173"/>
                <a:gd name="T8" fmla="*/ 0 w 274"/>
                <a:gd name="T9" fmla="*/ 87 h 173"/>
                <a:gd name="T10" fmla="*/ 3 w 274"/>
                <a:gd name="T11" fmla="*/ 74 h 173"/>
                <a:gd name="T12" fmla="*/ 92 w 274"/>
                <a:gd name="T13" fmla="*/ 21 h 173"/>
                <a:gd name="T14" fmla="*/ 101 w 274"/>
                <a:gd name="T15" fmla="*/ 18 h 173"/>
                <a:gd name="T16" fmla="*/ 242 w 274"/>
                <a:gd name="T17" fmla="*/ 0 h 173"/>
                <a:gd name="T18" fmla="*/ 238 w 274"/>
                <a:gd name="T19" fmla="*/ 39 h 173"/>
                <a:gd name="T20" fmla="*/ 274 w 274"/>
                <a:gd name="T21" fmla="*/ 144 h 173"/>
                <a:gd name="T22" fmla="*/ 135 w 274"/>
                <a:gd name="T23" fmla="*/ 173 h 173"/>
                <a:gd name="T24" fmla="*/ 93 w 274"/>
                <a:gd name="T25" fmla="*/ 14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4" h="173">
                  <a:moveTo>
                    <a:pt x="93" y="140"/>
                  </a:moveTo>
                  <a:cubicBezTo>
                    <a:pt x="91" y="139"/>
                    <a:pt x="91" y="139"/>
                    <a:pt x="91" y="139"/>
                  </a:cubicBezTo>
                  <a:cubicBezTo>
                    <a:pt x="63" y="131"/>
                    <a:pt x="63" y="131"/>
                    <a:pt x="63" y="131"/>
                  </a:cubicBezTo>
                  <a:cubicBezTo>
                    <a:pt x="41" y="125"/>
                    <a:pt x="20" y="120"/>
                    <a:pt x="4" y="102"/>
                  </a:cubicBezTo>
                  <a:cubicBezTo>
                    <a:pt x="1" y="98"/>
                    <a:pt x="0" y="93"/>
                    <a:pt x="0" y="87"/>
                  </a:cubicBezTo>
                  <a:cubicBezTo>
                    <a:pt x="0" y="83"/>
                    <a:pt x="1" y="78"/>
                    <a:pt x="3" y="74"/>
                  </a:cubicBezTo>
                  <a:cubicBezTo>
                    <a:pt x="23" y="43"/>
                    <a:pt x="58" y="32"/>
                    <a:pt x="92" y="21"/>
                  </a:cubicBezTo>
                  <a:cubicBezTo>
                    <a:pt x="101" y="18"/>
                    <a:pt x="101" y="18"/>
                    <a:pt x="101" y="18"/>
                  </a:cubicBezTo>
                  <a:cubicBezTo>
                    <a:pt x="143" y="7"/>
                    <a:pt x="189" y="1"/>
                    <a:pt x="242" y="0"/>
                  </a:cubicBezTo>
                  <a:cubicBezTo>
                    <a:pt x="240" y="13"/>
                    <a:pt x="238" y="26"/>
                    <a:pt x="238" y="39"/>
                  </a:cubicBezTo>
                  <a:cubicBezTo>
                    <a:pt x="238" y="80"/>
                    <a:pt x="251" y="116"/>
                    <a:pt x="274" y="144"/>
                  </a:cubicBezTo>
                  <a:cubicBezTo>
                    <a:pt x="220" y="141"/>
                    <a:pt x="173" y="151"/>
                    <a:pt x="135" y="173"/>
                  </a:cubicBezTo>
                  <a:cubicBezTo>
                    <a:pt x="128" y="154"/>
                    <a:pt x="109" y="146"/>
                    <a:pt x="93" y="14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15" name="Freeform 38">
              <a:extLst>
                <a:ext uri="{FF2B5EF4-FFF2-40B4-BE49-F238E27FC236}">
                  <a16:creationId xmlns:a16="http://schemas.microsoft.com/office/drawing/2014/main" id="{37E8FFD8-89F7-4657-9947-47E219EAFC7A}"/>
                </a:ext>
              </a:extLst>
            </p:cNvPr>
            <p:cNvSpPr>
              <a:spLocks/>
            </p:cNvSpPr>
            <p:nvPr userDrawn="1"/>
          </p:nvSpPr>
          <p:spPr bwMode="auto">
            <a:xfrm>
              <a:off x="3350" y="2108"/>
              <a:ext cx="975" cy="256"/>
            </a:xfrm>
            <a:custGeom>
              <a:avLst/>
              <a:gdLst>
                <a:gd name="T0" fmla="*/ 324 w 1439"/>
                <a:gd name="T1" fmla="*/ 163 h 376"/>
                <a:gd name="T2" fmla="*/ 419 w 1439"/>
                <a:gd name="T3" fmla="*/ 102 h 376"/>
                <a:gd name="T4" fmla="*/ 786 w 1439"/>
                <a:gd name="T5" fmla="*/ 16 h 376"/>
                <a:gd name="T6" fmla="*/ 1002 w 1439"/>
                <a:gd name="T7" fmla="*/ 93 h 376"/>
                <a:gd name="T8" fmla="*/ 1063 w 1439"/>
                <a:gd name="T9" fmla="*/ 131 h 376"/>
                <a:gd name="T10" fmla="*/ 1125 w 1439"/>
                <a:gd name="T11" fmla="*/ 172 h 376"/>
                <a:gd name="T12" fmla="*/ 1331 w 1439"/>
                <a:gd name="T13" fmla="*/ 218 h 376"/>
                <a:gd name="T14" fmla="*/ 1414 w 1439"/>
                <a:gd name="T15" fmla="*/ 177 h 376"/>
                <a:gd name="T16" fmla="*/ 1439 w 1439"/>
                <a:gd name="T17" fmla="*/ 307 h 376"/>
                <a:gd name="T18" fmla="*/ 1402 w 1439"/>
                <a:gd name="T19" fmla="*/ 339 h 376"/>
                <a:gd name="T20" fmla="*/ 1398 w 1439"/>
                <a:gd name="T21" fmla="*/ 340 h 376"/>
                <a:gd name="T22" fmla="*/ 1054 w 1439"/>
                <a:gd name="T23" fmla="*/ 284 h 376"/>
                <a:gd name="T24" fmla="*/ 960 w 1439"/>
                <a:gd name="T25" fmla="*/ 222 h 376"/>
                <a:gd name="T26" fmla="*/ 631 w 1439"/>
                <a:gd name="T27" fmla="*/ 158 h 376"/>
                <a:gd name="T28" fmla="*/ 458 w 1439"/>
                <a:gd name="T29" fmla="*/ 233 h 376"/>
                <a:gd name="T30" fmla="*/ 371 w 1439"/>
                <a:gd name="T31" fmla="*/ 289 h 376"/>
                <a:gd name="T32" fmla="*/ 91 w 1439"/>
                <a:gd name="T33" fmla="*/ 348 h 376"/>
                <a:gd name="T34" fmla="*/ 8 w 1439"/>
                <a:gd name="T35" fmla="*/ 315 h 376"/>
                <a:gd name="T36" fmla="*/ 0 w 1439"/>
                <a:gd name="T37" fmla="*/ 300 h 376"/>
                <a:gd name="T38" fmla="*/ 26 w 1439"/>
                <a:gd name="T39" fmla="*/ 172 h 376"/>
                <a:gd name="T40" fmla="*/ 148 w 1439"/>
                <a:gd name="T41" fmla="*/ 217 h 376"/>
                <a:gd name="T42" fmla="*/ 324 w 1439"/>
                <a:gd name="T43" fmla="*/ 163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39" h="376">
                  <a:moveTo>
                    <a:pt x="324" y="163"/>
                  </a:moveTo>
                  <a:cubicBezTo>
                    <a:pt x="419" y="102"/>
                    <a:pt x="419" y="102"/>
                    <a:pt x="419" y="102"/>
                  </a:cubicBezTo>
                  <a:cubicBezTo>
                    <a:pt x="534" y="29"/>
                    <a:pt x="657" y="0"/>
                    <a:pt x="786" y="16"/>
                  </a:cubicBezTo>
                  <a:cubicBezTo>
                    <a:pt x="860" y="26"/>
                    <a:pt x="931" y="51"/>
                    <a:pt x="1002" y="93"/>
                  </a:cubicBezTo>
                  <a:cubicBezTo>
                    <a:pt x="1063" y="131"/>
                    <a:pt x="1063" y="131"/>
                    <a:pt x="1063" y="131"/>
                  </a:cubicBezTo>
                  <a:cubicBezTo>
                    <a:pt x="1125" y="172"/>
                    <a:pt x="1125" y="172"/>
                    <a:pt x="1125" y="172"/>
                  </a:cubicBezTo>
                  <a:cubicBezTo>
                    <a:pt x="1185" y="213"/>
                    <a:pt x="1258" y="229"/>
                    <a:pt x="1331" y="218"/>
                  </a:cubicBezTo>
                  <a:cubicBezTo>
                    <a:pt x="1360" y="211"/>
                    <a:pt x="1392" y="204"/>
                    <a:pt x="1414" y="177"/>
                  </a:cubicBezTo>
                  <a:cubicBezTo>
                    <a:pt x="1416" y="184"/>
                    <a:pt x="1439" y="307"/>
                    <a:pt x="1439" y="307"/>
                  </a:cubicBezTo>
                  <a:cubicBezTo>
                    <a:pt x="1436" y="324"/>
                    <a:pt x="1417" y="332"/>
                    <a:pt x="1402" y="339"/>
                  </a:cubicBezTo>
                  <a:cubicBezTo>
                    <a:pt x="1398" y="340"/>
                    <a:pt x="1398" y="340"/>
                    <a:pt x="1398" y="340"/>
                  </a:cubicBezTo>
                  <a:cubicBezTo>
                    <a:pt x="1290" y="376"/>
                    <a:pt x="1158" y="355"/>
                    <a:pt x="1054" y="284"/>
                  </a:cubicBezTo>
                  <a:cubicBezTo>
                    <a:pt x="1054" y="284"/>
                    <a:pt x="960" y="222"/>
                    <a:pt x="960" y="222"/>
                  </a:cubicBezTo>
                  <a:cubicBezTo>
                    <a:pt x="862" y="159"/>
                    <a:pt x="746" y="136"/>
                    <a:pt x="631" y="158"/>
                  </a:cubicBezTo>
                  <a:cubicBezTo>
                    <a:pt x="575" y="169"/>
                    <a:pt x="520" y="193"/>
                    <a:pt x="458" y="233"/>
                  </a:cubicBezTo>
                  <a:cubicBezTo>
                    <a:pt x="371" y="289"/>
                    <a:pt x="371" y="289"/>
                    <a:pt x="371" y="289"/>
                  </a:cubicBezTo>
                  <a:cubicBezTo>
                    <a:pt x="286" y="343"/>
                    <a:pt x="187" y="364"/>
                    <a:pt x="91" y="348"/>
                  </a:cubicBezTo>
                  <a:cubicBezTo>
                    <a:pt x="62" y="343"/>
                    <a:pt x="31" y="337"/>
                    <a:pt x="8" y="315"/>
                  </a:cubicBezTo>
                  <a:cubicBezTo>
                    <a:pt x="3" y="310"/>
                    <a:pt x="1" y="306"/>
                    <a:pt x="0" y="300"/>
                  </a:cubicBezTo>
                  <a:cubicBezTo>
                    <a:pt x="0" y="300"/>
                    <a:pt x="23" y="188"/>
                    <a:pt x="26" y="172"/>
                  </a:cubicBezTo>
                  <a:cubicBezTo>
                    <a:pt x="58" y="207"/>
                    <a:pt x="103" y="215"/>
                    <a:pt x="148" y="217"/>
                  </a:cubicBezTo>
                  <a:cubicBezTo>
                    <a:pt x="206" y="220"/>
                    <a:pt x="262" y="203"/>
                    <a:pt x="324" y="16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16" name="Freeform 39">
              <a:extLst>
                <a:ext uri="{FF2B5EF4-FFF2-40B4-BE49-F238E27FC236}">
                  <a16:creationId xmlns:a16="http://schemas.microsoft.com/office/drawing/2014/main" id="{23962857-2355-43B5-BA46-7156E544AED4}"/>
                </a:ext>
              </a:extLst>
            </p:cNvPr>
            <p:cNvSpPr>
              <a:spLocks noEditPoints="1"/>
            </p:cNvSpPr>
            <p:nvPr userDrawn="1"/>
          </p:nvSpPr>
          <p:spPr bwMode="auto">
            <a:xfrm>
              <a:off x="3374" y="2137"/>
              <a:ext cx="925" cy="195"/>
            </a:xfrm>
            <a:custGeom>
              <a:avLst/>
              <a:gdLst>
                <a:gd name="T0" fmla="*/ 437 w 1365"/>
                <a:gd name="T1" fmla="*/ 67 h 287"/>
                <a:gd name="T2" fmla="*/ 431 w 1365"/>
                <a:gd name="T3" fmla="*/ 150 h 287"/>
                <a:gd name="T4" fmla="*/ 474 w 1365"/>
                <a:gd name="T5" fmla="*/ 123 h 287"/>
                <a:gd name="T6" fmla="*/ 1358 w 1365"/>
                <a:gd name="T7" fmla="*/ 254 h 287"/>
                <a:gd name="T8" fmla="*/ 1336 w 1365"/>
                <a:gd name="T9" fmla="*/ 226 h 287"/>
                <a:gd name="T10" fmla="*/ 1340 w 1365"/>
                <a:gd name="T11" fmla="*/ 194 h 287"/>
                <a:gd name="T12" fmla="*/ 1362 w 1365"/>
                <a:gd name="T13" fmla="*/ 272 h 287"/>
                <a:gd name="T14" fmla="*/ 1270 w 1365"/>
                <a:gd name="T15" fmla="*/ 248 h 287"/>
                <a:gd name="T16" fmla="*/ 1276 w 1365"/>
                <a:gd name="T17" fmla="*/ 277 h 287"/>
                <a:gd name="T18" fmla="*/ 1167 w 1365"/>
                <a:gd name="T19" fmla="*/ 204 h 287"/>
                <a:gd name="T20" fmla="*/ 1164 w 1365"/>
                <a:gd name="T21" fmla="*/ 276 h 287"/>
                <a:gd name="T22" fmla="*/ 1110 w 1365"/>
                <a:gd name="T23" fmla="*/ 225 h 287"/>
                <a:gd name="T24" fmla="*/ 1061 w 1365"/>
                <a:gd name="T25" fmla="*/ 231 h 287"/>
                <a:gd name="T26" fmla="*/ 1109 w 1365"/>
                <a:gd name="T27" fmla="*/ 237 h 287"/>
                <a:gd name="T28" fmla="*/ 1129 w 1365"/>
                <a:gd name="T29" fmla="*/ 189 h 287"/>
                <a:gd name="T30" fmla="*/ 1063 w 1365"/>
                <a:gd name="T31" fmla="*/ 149 h 287"/>
                <a:gd name="T32" fmla="*/ 1048 w 1365"/>
                <a:gd name="T33" fmla="*/ 228 h 287"/>
                <a:gd name="T34" fmla="*/ 986 w 1365"/>
                <a:gd name="T35" fmla="*/ 97 h 287"/>
                <a:gd name="T36" fmla="*/ 963 w 1365"/>
                <a:gd name="T37" fmla="*/ 80 h 287"/>
                <a:gd name="T38" fmla="*/ 919 w 1365"/>
                <a:gd name="T39" fmla="*/ 139 h 287"/>
                <a:gd name="T40" fmla="*/ 985 w 1365"/>
                <a:gd name="T41" fmla="*/ 116 h 287"/>
                <a:gd name="T42" fmla="*/ 887 w 1365"/>
                <a:gd name="T43" fmla="*/ 93 h 287"/>
                <a:gd name="T44" fmla="*/ 909 w 1365"/>
                <a:gd name="T45" fmla="*/ 52 h 287"/>
                <a:gd name="T46" fmla="*/ 854 w 1365"/>
                <a:gd name="T47" fmla="*/ 111 h 287"/>
                <a:gd name="T48" fmla="*/ 885 w 1365"/>
                <a:gd name="T49" fmla="*/ 120 h 287"/>
                <a:gd name="T50" fmla="*/ 833 w 1365"/>
                <a:gd name="T51" fmla="*/ 77 h 287"/>
                <a:gd name="T52" fmla="*/ 840 w 1365"/>
                <a:gd name="T53" fmla="*/ 50 h 287"/>
                <a:gd name="T54" fmla="*/ 805 w 1365"/>
                <a:gd name="T55" fmla="*/ 26 h 287"/>
                <a:gd name="T56" fmla="*/ 782 w 1365"/>
                <a:gd name="T57" fmla="*/ 16 h 287"/>
                <a:gd name="T58" fmla="*/ 764 w 1365"/>
                <a:gd name="T59" fmla="*/ 63 h 287"/>
                <a:gd name="T60" fmla="*/ 716 w 1365"/>
                <a:gd name="T61" fmla="*/ 76 h 287"/>
                <a:gd name="T62" fmla="*/ 742 w 1365"/>
                <a:gd name="T63" fmla="*/ 20 h 287"/>
                <a:gd name="T64" fmla="*/ 689 w 1365"/>
                <a:gd name="T65" fmla="*/ 47 h 287"/>
                <a:gd name="T66" fmla="*/ 706 w 1365"/>
                <a:gd name="T67" fmla="*/ 18 h 287"/>
                <a:gd name="T68" fmla="*/ 652 w 1365"/>
                <a:gd name="T69" fmla="*/ 76 h 287"/>
                <a:gd name="T70" fmla="*/ 610 w 1365"/>
                <a:gd name="T71" fmla="*/ 40 h 287"/>
                <a:gd name="T72" fmla="*/ 623 w 1365"/>
                <a:gd name="T73" fmla="*/ 48 h 287"/>
                <a:gd name="T74" fmla="*/ 582 w 1365"/>
                <a:gd name="T75" fmla="*/ 88 h 287"/>
                <a:gd name="T76" fmla="*/ 625 w 1365"/>
                <a:gd name="T77" fmla="*/ 78 h 287"/>
                <a:gd name="T78" fmla="*/ 560 w 1365"/>
                <a:gd name="T79" fmla="*/ 72 h 287"/>
                <a:gd name="T80" fmla="*/ 551 w 1365"/>
                <a:gd name="T81" fmla="*/ 42 h 287"/>
                <a:gd name="T82" fmla="*/ 507 w 1365"/>
                <a:gd name="T83" fmla="*/ 72 h 287"/>
                <a:gd name="T84" fmla="*/ 367 w 1365"/>
                <a:gd name="T85" fmla="*/ 140 h 287"/>
                <a:gd name="T86" fmla="*/ 396 w 1365"/>
                <a:gd name="T87" fmla="*/ 133 h 287"/>
                <a:gd name="T88" fmla="*/ 394 w 1365"/>
                <a:gd name="T89" fmla="*/ 175 h 287"/>
                <a:gd name="T90" fmla="*/ 409 w 1365"/>
                <a:gd name="T91" fmla="*/ 161 h 287"/>
                <a:gd name="T92" fmla="*/ 325 w 1365"/>
                <a:gd name="T93" fmla="*/ 204 h 287"/>
                <a:gd name="T94" fmla="*/ 323 w 1365"/>
                <a:gd name="T95" fmla="*/ 166 h 287"/>
                <a:gd name="T96" fmla="*/ 317 w 1365"/>
                <a:gd name="T97" fmla="*/ 134 h 287"/>
                <a:gd name="T98" fmla="*/ 367 w 1365"/>
                <a:gd name="T99" fmla="*/ 196 h 287"/>
                <a:gd name="T100" fmla="*/ 266 w 1365"/>
                <a:gd name="T101" fmla="*/ 165 h 287"/>
                <a:gd name="T102" fmla="*/ 240 w 1365"/>
                <a:gd name="T103" fmla="*/ 195 h 287"/>
                <a:gd name="T104" fmla="*/ 281 w 1365"/>
                <a:gd name="T105" fmla="*/ 242 h 287"/>
                <a:gd name="T106" fmla="*/ 208 w 1365"/>
                <a:gd name="T107" fmla="*/ 196 h 287"/>
                <a:gd name="T108" fmla="*/ 204 w 1365"/>
                <a:gd name="T109" fmla="*/ 256 h 287"/>
                <a:gd name="T110" fmla="*/ 165 w 1365"/>
                <a:gd name="T111" fmla="*/ 277 h 287"/>
                <a:gd name="T112" fmla="*/ 121 w 1365"/>
                <a:gd name="T113" fmla="*/ 265 h 287"/>
                <a:gd name="T114" fmla="*/ 86 w 1365"/>
                <a:gd name="T115" fmla="*/ 214 h 287"/>
                <a:gd name="T116" fmla="*/ 28 w 1365"/>
                <a:gd name="T117" fmla="*/ 208 h 287"/>
                <a:gd name="T118" fmla="*/ 4 w 1365"/>
                <a:gd name="T119" fmla="*/ 262 h 287"/>
                <a:gd name="T120" fmla="*/ 39 w 1365"/>
                <a:gd name="T121" fmla="*/ 242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65" h="287">
                  <a:moveTo>
                    <a:pt x="454" y="105"/>
                  </a:moveTo>
                  <a:cubicBezTo>
                    <a:pt x="452" y="105"/>
                    <a:pt x="441" y="110"/>
                    <a:pt x="439" y="112"/>
                  </a:cubicBezTo>
                  <a:cubicBezTo>
                    <a:pt x="439" y="110"/>
                    <a:pt x="434" y="85"/>
                    <a:pt x="434" y="82"/>
                  </a:cubicBezTo>
                  <a:cubicBezTo>
                    <a:pt x="434" y="83"/>
                    <a:pt x="434" y="83"/>
                    <a:pt x="434" y="83"/>
                  </a:cubicBezTo>
                  <a:cubicBezTo>
                    <a:pt x="438" y="88"/>
                    <a:pt x="454" y="104"/>
                    <a:pt x="455" y="104"/>
                  </a:cubicBezTo>
                  <a:lnTo>
                    <a:pt x="454" y="105"/>
                  </a:lnTo>
                  <a:close/>
                  <a:moveTo>
                    <a:pt x="487" y="114"/>
                  </a:moveTo>
                  <a:cubicBezTo>
                    <a:pt x="441" y="71"/>
                    <a:pt x="441" y="71"/>
                    <a:pt x="441" y="71"/>
                  </a:cubicBezTo>
                  <a:cubicBezTo>
                    <a:pt x="440" y="70"/>
                    <a:pt x="437" y="67"/>
                    <a:pt x="437" y="67"/>
                  </a:cubicBezTo>
                  <a:cubicBezTo>
                    <a:pt x="436" y="66"/>
                    <a:pt x="436" y="65"/>
                    <a:pt x="438" y="64"/>
                  </a:cubicBezTo>
                  <a:cubicBezTo>
                    <a:pt x="438" y="63"/>
                    <a:pt x="437" y="62"/>
                    <a:pt x="437" y="62"/>
                  </a:cubicBezTo>
                  <a:cubicBezTo>
                    <a:pt x="436" y="61"/>
                    <a:pt x="415" y="72"/>
                    <a:pt x="415" y="72"/>
                  </a:cubicBezTo>
                  <a:cubicBezTo>
                    <a:pt x="415" y="73"/>
                    <a:pt x="416" y="75"/>
                    <a:pt x="416" y="75"/>
                  </a:cubicBezTo>
                  <a:cubicBezTo>
                    <a:pt x="419" y="75"/>
                    <a:pt x="419" y="75"/>
                    <a:pt x="419" y="75"/>
                  </a:cubicBezTo>
                  <a:cubicBezTo>
                    <a:pt x="419" y="75"/>
                    <a:pt x="420" y="80"/>
                    <a:pt x="420" y="80"/>
                  </a:cubicBezTo>
                  <a:cubicBezTo>
                    <a:pt x="421" y="80"/>
                    <a:pt x="431" y="143"/>
                    <a:pt x="431" y="143"/>
                  </a:cubicBezTo>
                  <a:cubicBezTo>
                    <a:pt x="431" y="145"/>
                    <a:pt x="431" y="146"/>
                    <a:pt x="430" y="147"/>
                  </a:cubicBezTo>
                  <a:cubicBezTo>
                    <a:pt x="430" y="148"/>
                    <a:pt x="431" y="150"/>
                    <a:pt x="431" y="150"/>
                  </a:cubicBezTo>
                  <a:cubicBezTo>
                    <a:pt x="432" y="150"/>
                    <a:pt x="448" y="141"/>
                    <a:pt x="448" y="141"/>
                  </a:cubicBezTo>
                  <a:cubicBezTo>
                    <a:pt x="449" y="141"/>
                    <a:pt x="449" y="141"/>
                    <a:pt x="449" y="141"/>
                  </a:cubicBezTo>
                  <a:cubicBezTo>
                    <a:pt x="448" y="139"/>
                    <a:pt x="448" y="139"/>
                    <a:pt x="448" y="139"/>
                  </a:cubicBezTo>
                  <a:cubicBezTo>
                    <a:pt x="445" y="139"/>
                    <a:pt x="444" y="139"/>
                    <a:pt x="444" y="138"/>
                  </a:cubicBezTo>
                  <a:cubicBezTo>
                    <a:pt x="444" y="138"/>
                    <a:pt x="443" y="135"/>
                    <a:pt x="443" y="135"/>
                  </a:cubicBezTo>
                  <a:cubicBezTo>
                    <a:pt x="443" y="135"/>
                    <a:pt x="441" y="123"/>
                    <a:pt x="441" y="123"/>
                  </a:cubicBezTo>
                  <a:cubicBezTo>
                    <a:pt x="441" y="124"/>
                    <a:pt x="463" y="112"/>
                    <a:pt x="463" y="112"/>
                  </a:cubicBezTo>
                  <a:cubicBezTo>
                    <a:pt x="463" y="113"/>
                    <a:pt x="472" y="121"/>
                    <a:pt x="472" y="121"/>
                  </a:cubicBezTo>
                  <a:cubicBezTo>
                    <a:pt x="473" y="121"/>
                    <a:pt x="474" y="123"/>
                    <a:pt x="474" y="123"/>
                  </a:cubicBezTo>
                  <a:cubicBezTo>
                    <a:pt x="474" y="123"/>
                    <a:pt x="474" y="123"/>
                    <a:pt x="474" y="123"/>
                  </a:cubicBezTo>
                  <a:cubicBezTo>
                    <a:pt x="474" y="123"/>
                    <a:pt x="474" y="124"/>
                    <a:pt x="473" y="124"/>
                  </a:cubicBezTo>
                  <a:cubicBezTo>
                    <a:pt x="473" y="125"/>
                    <a:pt x="473" y="125"/>
                    <a:pt x="473" y="125"/>
                  </a:cubicBezTo>
                  <a:cubicBezTo>
                    <a:pt x="473" y="126"/>
                    <a:pt x="473" y="127"/>
                    <a:pt x="473" y="127"/>
                  </a:cubicBezTo>
                  <a:cubicBezTo>
                    <a:pt x="474" y="128"/>
                    <a:pt x="492" y="119"/>
                    <a:pt x="492" y="119"/>
                  </a:cubicBezTo>
                  <a:cubicBezTo>
                    <a:pt x="492" y="117"/>
                    <a:pt x="491" y="116"/>
                    <a:pt x="491" y="116"/>
                  </a:cubicBezTo>
                  <a:cubicBezTo>
                    <a:pt x="489" y="116"/>
                    <a:pt x="488" y="116"/>
                    <a:pt x="487" y="114"/>
                  </a:cubicBezTo>
                  <a:moveTo>
                    <a:pt x="1361" y="254"/>
                  </a:moveTo>
                  <a:cubicBezTo>
                    <a:pt x="1360" y="253"/>
                    <a:pt x="1358" y="254"/>
                    <a:pt x="1358" y="254"/>
                  </a:cubicBezTo>
                  <a:cubicBezTo>
                    <a:pt x="1358" y="256"/>
                    <a:pt x="1357" y="257"/>
                    <a:pt x="1354" y="258"/>
                  </a:cubicBezTo>
                  <a:cubicBezTo>
                    <a:pt x="1354" y="258"/>
                    <a:pt x="1323" y="266"/>
                    <a:pt x="1322" y="266"/>
                  </a:cubicBezTo>
                  <a:cubicBezTo>
                    <a:pt x="1322" y="266"/>
                    <a:pt x="1323" y="266"/>
                    <a:pt x="1323" y="266"/>
                  </a:cubicBezTo>
                  <a:cubicBezTo>
                    <a:pt x="1323" y="263"/>
                    <a:pt x="1319" y="249"/>
                    <a:pt x="1318" y="247"/>
                  </a:cubicBezTo>
                  <a:cubicBezTo>
                    <a:pt x="1320" y="247"/>
                    <a:pt x="1335" y="243"/>
                    <a:pt x="1335" y="243"/>
                  </a:cubicBezTo>
                  <a:cubicBezTo>
                    <a:pt x="1339" y="242"/>
                    <a:pt x="1339" y="242"/>
                    <a:pt x="1340" y="244"/>
                  </a:cubicBezTo>
                  <a:cubicBezTo>
                    <a:pt x="1340" y="244"/>
                    <a:pt x="1342" y="243"/>
                    <a:pt x="1342" y="243"/>
                  </a:cubicBezTo>
                  <a:cubicBezTo>
                    <a:pt x="1343" y="243"/>
                    <a:pt x="1339" y="226"/>
                    <a:pt x="1339" y="226"/>
                  </a:cubicBezTo>
                  <a:cubicBezTo>
                    <a:pt x="1338" y="226"/>
                    <a:pt x="1336" y="226"/>
                    <a:pt x="1336" y="226"/>
                  </a:cubicBezTo>
                  <a:cubicBezTo>
                    <a:pt x="1335" y="228"/>
                    <a:pt x="1335" y="229"/>
                    <a:pt x="1332" y="230"/>
                  </a:cubicBezTo>
                  <a:cubicBezTo>
                    <a:pt x="1332" y="230"/>
                    <a:pt x="1314" y="234"/>
                    <a:pt x="1314" y="234"/>
                  </a:cubicBezTo>
                  <a:cubicBezTo>
                    <a:pt x="1314" y="234"/>
                    <a:pt x="1314" y="234"/>
                    <a:pt x="1314" y="234"/>
                  </a:cubicBezTo>
                  <a:cubicBezTo>
                    <a:pt x="1314" y="232"/>
                    <a:pt x="1311" y="217"/>
                    <a:pt x="1311" y="217"/>
                  </a:cubicBezTo>
                  <a:cubicBezTo>
                    <a:pt x="1311" y="218"/>
                    <a:pt x="1340" y="210"/>
                    <a:pt x="1340" y="210"/>
                  </a:cubicBezTo>
                  <a:cubicBezTo>
                    <a:pt x="1343" y="210"/>
                    <a:pt x="1344" y="210"/>
                    <a:pt x="1344" y="211"/>
                  </a:cubicBezTo>
                  <a:cubicBezTo>
                    <a:pt x="1345" y="211"/>
                    <a:pt x="1347" y="211"/>
                    <a:pt x="1347" y="211"/>
                  </a:cubicBezTo>
                  <a:cubicBezTo>
                    <a:pt x="1347" y="210"/>
                    <a:pt x="1343" y="194"/>
                    <a:pt x="1343" y="194"/>
                  </a:cubicBezTo>
                  <a:cubicBezTo>
                    <a:pt x="1342" y="193"/>
                    <a:pt x="1340" y="194"/>
                    <a:pt x="1340" y="194"/>
                  </a:cubicBezTo>
                  <a:cubicBezTo>
                    <a:pt x="1340" y="196"/>
                    <a:pt x="1340" y="196"/>
                    <a:pt x="1336" y="197"/>
                  </a:cubicBezTo>
                  <a:cubicBezTo>
                    <a:pt x="1288" y="210"/>
                    <a:pt x="1288" y="210"/>
                    <a:pt x="1288" y="210"/>
                  </a:cubicBezTo>
                  <a:cubicBezTo>
                    <a:pt x="1288" y="211"/>
                    <a:pt x="1288" y="213"/>
                    <a:pt x="1288" y="213"/>
                  </a:cubicBezTo>
                  <a:cubicBezTo>
                    <a:pt x="1293" y="213"/>
                    <a:pt x="1293" y="213"/>
                    <a:pt x="1294" y="215"/>
                  </a:cubicBezTo>
                  <a:cubicBezTo>
                    <a:pt x="1310" y="276"/>
                    <a:pt x="1310" y="276"/>
                    <a:pt x="1310" y="276"/>
                  </a:cubicBezTo>
                  <a:cubicBezTo>
                    <a:pt x="1310" y="278"/>
                    <a:pt x="1310" y="279"/>
                    <a:pt x="1307" y="280"/>
                  </a:cubicBezTo>
                  <a:cubicBezTo>
                    <a:pt x="1306" y="281"/>
                    <a:pt x="1307" y="283"/>
                    <a:pt x="1307" y="283"/>
                  </a:cubicBezTo>
                  <a:cubicBezTo>
                    <a:pt x="1308" y="284"/>
                    <a:pt x="1357" y="271"/>
                    <a:pt x="1357" y="271"/>
                  </a:cubicBezTo>
                  <a:cubicBezTo>
                    <a:pt x="1361" y="270"/>
                    <a:pt x="1361" y="270"/>
                    <a:pt x="1362" y="272"/>
                  </a:cubicBezTo>
                  <a:cubicBezTo>
                    <a:pt x="1363" y="272"/>
                    <a:pt x="1365" y="272"/>
                    <a:pt x="1365" y="272"/>
                  </a:cubicBezTo>
                  <a:cubicBezTo>
                    <a:pt x="1365" y="271"/>
                    <a:pt x="1361" y="254"/>
                    <a:pt x="1361" y="254"/>
                  </a:cubicBezTo>
                  <a:moveTo>
                    <a:pt x="1270" y="248"/>
                  </a:moveTo>
                  <a:cubicBezTo>
                    <a:pt x="1270" y="267"/>
                    <a:pt x="1264" y="273"/>
                    <a:pt x="1246" y="273"/>
                  </a:cubicBezTo>
                  <a:cubicBezTo>
                    <a:pt x="1246" y="273"/>
                    <a:pt x="1237" y="273"/>
                    <a:pt x="1237" y="273"/>
                  </a:cubicBezTo>
                  <a:cubicBezTo>
                    <a:pt x="1237" y="273"/>
                    <a:pt x="1237" y="273"/>
                    <a:pt x="1237" y="273"/>
                  </a:cubicBezTo>
                  <a:cubicBezTo>
                    <a:pt x="1238" y="273"/>
                    <a:pt x="1238" y="228"/>
                    <a:pt x="1238" y="224"/>
                  </a:cubicBezTo>
                  <a:cubicBezTo>
                    <a:pt x="1240" y="224"/>
                    <a:pt x="1246" y="224"/>
                    <a:pt x="1246" y="224"/>
                  </a:cubicBezTo>
                  <a:cubicBezTo>
                    <a:pt x="1264" y="224"/>
                    <a:pt x="1270" y="230"/>
                    <a:pt x="1270" y="248"/>
                  </a:cubicBezTo>
                  <a:close/>
                  <a:moveTo>
                    <a:pt x="1251" y="210"/>
                  </a:moveTo>
                  <a:cubicBezTo>
                    <a:pt x="1220" y="210"/>
                    <a:pt x="1220" y="210"/>
                    <a:pt x="1220" y="210"/>
                  </a:cubicBezTo>
                  <a:cubicBezTo>
                    <a:pt x="1219" y="211"/>
                    <a:pt x="1219" y="213"/>
                    <a:pt x="1219" y="213"/>
                  </a:cubicBezTo>
                  <a:cubicBezTo>
                    <a:pt x="1222" y="214"/>
                    <a:pt x="1223" y="215"/>
                    <a:pt x="1222" y="217"/>
                  </a:cubicBezTo>
                  <a:cubicBezTo>
                    <a:pt x="1222" y="217"/>
                    <a:pt x="1222" y="280"/>
                    <a:pt x="1222" y="280"/>
                  </a:cubicBezTo>
                  <a:cubicBezTo>
                    <a:pt x="1222" y="282"/>
                    <a:pt x="1222" y="283"/>
                    <a:pt x="1219" y="283"/>
                  </a:cubicBezTo>
                  <a:cubicBezTo>
                    <a:pt x="1219" y="286"/>
                    <a:pt x="1219" y="286"/>
                    <a:pt x="1219" y="286"/>
                  </a:cubicBezTo>
                  <a:cubicBezTo>
                    <a:pt x="1220" y="286"/>
                    <a:pt x="1248" y="287"/>
                    <a:pt x="1248" y="287"/>
                  </a:cubicBezTo>
                  <a:cubicBezTo>
                    <a:pt x="1260" y="287"/>
                    <a:pt x="1270" y="283"/>
                    <a:pt x="1276" y="277"/>
                  </a:cubicBezTo>
                  <a:cubicBezTo>
                    <a:pt x="1283" y="271"/>
                    <a:pt x="1286" y="261"/>
                    <a:pt x="1286" y="249"/>
                  </a:cubicBezTo>
                  <a:cubicBezTo>
                    <a:pt x="1286" y="225"/>
                    <a:pt x="1273" y="210"/>
                    <a:pt x="1251" y="210"/>
                  </a:cubicBezTo>
                  <a:moveTo>
                    <a:pt x="1194" y="207"/>
                  </a:moveTo>
                  <a:cubicBezTo>
                    <a:pt x="1197" y="209"/>
                    <a:pt x="1197" y="210"/>
                    <a:pt x="1197" y="211"/>
                  </a:cubicBezTo>
                  <a:cubicBezTo>
                    <a:pt x="1186" y="252"/>
                    <a:pt x="1186" y="252"/>
                    <a:pt x="1186" y="252"/>
                  </a:cubicBezTo>
                  <a:cubicBezTo>
                    <a:pt x="1184" y="262"/>
                    <a:pt x="1177" y="266"/>
                    <a:pt x="1168" y="263"/>
                  </a:cubicBezTo>
                  <a:cubicBezTo>
                    <a:pt x="1163" y="262"/>
                    <a:pt x="1160" y="260"/>
                    <a:pt x="1158" y="257"/>
                  </a:cubicBezTo>
                  <a:cubicBezTo>
                    <a:pt x="1156" y="254"/>
                    <a:pt x="1156" y="250"/>
                    <a:pt x="1157" y="245"/>
                  </a:cubicBezTo>
                  <a:cubicBezTo>
                    <a:pt x="1167" y="204"/>
                    <a:pt x="1167" y="204"/>
                    <a:pt x="1167" y="204"/>
                  </a:cubicBezTo>
                  <a:cubicBezTo>
                    <a:pt x="1168" y="202"/>
                    <a:pt x="1168" y="202"/>
                    <a:pt x="1171" y="202"/>
                  </a:cubicBezTo>
                  <a:cubicBezTo>
                    <a:pt x="1171" y="201"/>
                    <a:pt x="1172" y="199"/>
                    <a:pt x="1172" y="199"/>
                  </a:cubicBezTo>
                  <a:cubicBezTo>
                    <a:pt x="1171" y="199"/>
                    <a:pt x="1150" y="193"/>
                    <a:pt x="1150" y="193"/>
                  </a:cubicBezTo>
                  <a:cubicBezTo>
                    <a:pt x="1149" y="193"/>
                    <a:pt x="1149" y="193"/>
                    <a:pt x="1149" y="193"/>
                  </a:cubicBezTo>
                  <a:cubicBezTo>
                    <a:pt x="1149" y="194"/>
                    <a:pt x="1149" y="194"/>
                    <a:pt x="1149" y="194"/>
                  </a:cubicBezTo>
                  <a:cubicBezTo>
                    <a:pt x="1149" y="196"/>
                    <a:pt x="1149" y="196"/>
                    <a:pt x="1149" y="196"/>
                  </a:cubicBezTo>
                  <a:cubicBezTo>
                    <a:pt x="1152" y="198"/>
                    <a:pt x="1152" y="199"/>
                    <a:pt x="1152" y="200"/>
                  </a:cubicBezTo>
                  <a:cubicBezTo>
                    <a:pt x="1142" y="241"/>
                    <a:pt x="1142" y="241"/>
                    <a:pt x="1142" y="241"/>
                  </a:cubicBezTo>
                  <a:cubicBezTo>
                    <a:pt x="1137" y="260"/>
                    <a:pt x="1145" y="272"/>
                    <a:pt x="1164" y="276"/>
                  </a:cubicBezTo>
                  <a:cubicBezTo>
                    <a:pt x="1174" y="279"/>
                    <a:pt x="1182" y="278"/>
                    <a:pt x="1189" y="274"/>
                  </a:cubicBezTo>
                  <a:cubicBezTo>
                    <a:pt x="1194" y="271"/>
                    <a:pt x="1198" y="265"/>
                    <a:pt x="1201" y="256"/>
                  </a:cubicBezTo>
                  <a:cubicBezTo>
                    <a:pt x="1211" y="215"/>
                    <a:pt x="1211" y="215"/>
                    <a:pt x="1211" y="215"/>
                  </a:cubicBezTo>
                  <a:cubicBezTo>
                    <a:pt x="1211" y="213"/>
                    <a:pt x="1212" y="213"/>
                    <a:pt x="1214" y="213"/>
                  </a:cubicBezTo>
                  <a:cubicBezTo>
                    <a:pt x="1215" y="212"/>
                    <a:pt x="1216" y="210"/>
                    <a:pt x="1216" y="210"/>
                  </a:cubicBezTo>
                  <a:cubicBezTo>
                    <a:pt x="1215" y="209"/>
                    <a:pt x="1196" y="205"/>
                    <a:pt x="1196" y="205"/>
                  </a:cubicBezTo>
                  <a:cubicBezTo>
                    <a:pt x="1195" y="205"/>
                    <a:pt x="1194" y="207"/>
                    <a:pt x="1194" y="207"/>
                  </a:cubicBezTo>
                  <a:moveTo>
                    <a:pt x="1114" y="197"/>
                  </a:moveTo>
                  <a:cubicBezTo>
                    <a:pt x="1113" y="202"/>
                    <a:pt x="1110" y="225"/>
                    <a:pt x="1110" y="225"/>
                  </a:cubicBezTo>
                  <a:cubicBezTo>
                    <a:pt x="1109" y="225"/>
                    <a:pt x="1109" y="225"/>
                    <a:pt x="1109" y="225"/>
                  </a:cubicBezTo>
                  <a:cubicBezTo>
                    <a:pt x="1108" y="224"/>
                    <a:pt x="1097" y="219"/>
                    <a:pt x="1095" y="217"/>
                  </a:cubicBezTo>
                  <a:cubicBezTo>
                    <a:pt x="1096" y="216"/>
                    <a:pt x="1112" y="198"/>
                    <a:pt x="1115" y="196"/>
                  </a:cubicBezTo>
                  <a:lnTo>
                    <a:pt x="1114" y="197"/>
                  </a:lnTo>
                  <a:close/>
                  <a:moveTo>
                    <a:pt x="1110" y="177"/>
                  </a:moveTo>
                  <a:cubicBezTo>
                    <a:pt x="1112" y="179"/>
                    <a:pt x="1112" y="180"/>
                    <a:pt x="1112" y="180"/>
                  </a:cubicBezTo>
                  <a:cubicBezTo>
                    <a:pt x="1109" y="183"/>
                    <a:pt x="1109" y="183"/>
                    <a:pt x="1109" y="183"/>
                  </a:cubicBezTo>
                  <a:cubicBezTo>
                    <a:pt x="1109" y="184"/>
                    <a:pt x="1064" y="230"/>
                    <a:pt x="1064" y="230"/>
                  </a:cubicBezTo>
                  <a:cubicBezTo>
                    <a:pt x="1063" y="231"/>
                    <a:pt x="1062" y="232"/>
                    <a:pt x="1061" y="231"/>
                  </a:cubicBezTo>
                  <a:cubicBezTo>
                    <a:pt x="1060" y="232"/>
                    <a:pt x="1059" y="234"/>
                    <a:pt x="1059" y="234"/>
                  </a:cubicBezTo>
                  <a:cubicBezTo>
                    <a:pt x="1059" y="235"/>
                    <a:pt x="1076" y="243"/>
                    <a:pt x="1076" y="243"/>
                  </a:cubicBezTo>
                  <a:cubicBezTo>
                    <a:pt x="1077" y="243"/>
                    <a:pt x="1077" y="243"/>
                    <a:pt x="1077" y="243"/>
                  </a:cubicBezTo>
                  <a:cubicBezTo>
                    <a:pt x="1078" y="240"/>
                    <a:pt x="1078" y="240"/>
                    <a:pt x="1078" y="240"/>
                  </a:cubicBezTo>
                  <a:cubicBezTo>
                    <a:pt x="1077" y="239"/>
                    <a:pt x="1076" y="238"/>
                    <a:pt x="1076" y="238"/>
                  </a:cubicBezTo>
                  <a:cubicBezTo>
                    <a:pt x="1076" y="237"/>
                    <a:pt x="1076" y="237"/>
                    <a:pt x="1076" y="237"/>
                  </a:cubicBezTo>
                  <a:cubicBezTo>
                    <a:pt x="1078" y="235"/>
                    <a:pt x="1078" y="235"/>
                    <a:pt x="1078" y="235"/>
                  </a:cubicBezTo>
                  <a:cubicBezTo>
                    <a:pt x="1078" y="235"/>
                    <a:pt x="1086" y="226"/>
                    <a:pt x="1087" y="226"/>
                  </a:cubicBezTo>
                  <a:cubicBezTo>
                    <a:pt x="1087" y="226"/>
                    <a:pt x="1109" y="237"/>
                    <a:pt x="1109" y="237"/>
                  </a:cubicBezTo>
                  <a:cubicBezTo>
                    <a:pt x="1108" y="237"/>
                    <a:pt x="1107" y="250"/>
                    <a:pt x="1107" y="250"/>
                  </a:cubicBezTo>
                  <a:cubicBezTo>
                    <a:pt x="1107" y="250"/>
                    <a:pt x="1107" y="252"/>
                    <a:pt x="1107" y="252"/>
                  </a:cubicBezTo>
                  <a:cubicBezTo>
                    <a:pt x="1106" y="252"/>
                    <a:pt x="1106" y="253"/>
                    <a:pt x="1104" y="252"/>
                  </a:cubicBezTo>
                  <a:cubicBezTo>
                    <a:pt x="1104" y="252"/>
                    <a:pt x="1103" y="254"/>
                    <a:pt x="1103" y="254"/>
                  </a:cubicBezTo>
                  <a:cubicBezTo>
                    <a:pt x="1103" y="255"/>
                    <a:pt x="1121" y="263"/>
                    <a:pt x="1121" y="263"/>
                  </a:cubicBezTo>
                  <a:cubicBezTo>
                    <a:pt x="1122" y="263"/>
                    <a:pt x="1122" y="261"/>
                    <a:pt x="1122" y="261"/>
                  </a:cubicBezTo>
                  <a:cubicBezTo>
                    <a:pt x="1121" y="260"/>
                    <a:pt x="1121" y="259"/>
                    <a:pt x="1121" y="257"/>
                  </a:cubicBezTo>
                  <a:cubicBezTo>
                    <a:pt x="1128" y="194"/>
                    <a:pt x="1128" y="194"/>
                    <a:pt x="1128" y="194"/>
                  </a:cubicBezTo>
                  <a:cubicBezTo>
                    <a:pt x="1129" y="189"/>
                    <a:pt x="1129" y="189"/>
                    <a:pt x="1129" y="189"/>
                  </a:cubicBezTo>
                  <a:cubicBezTo>
                    <a:pt x="1129" y="188"/>
                    <a:pt x="1130" y="187"/>
                    <a:pt x="1132" y="188"/>
                  </a:cubicBezTo>
                  <a:cubicBezTo>
                    <a:pt x="1133" y="188"/>
                    <a:pt x="1133" y="186"/>
                    <a:pt x="1133" y="186"/>
                  </a:cubicBezTo>
                  <a:cubicBezTo>
                    <a:pt x="1133" y="185"/>
                    <a:pt x="1112" y="175"/>
                    <a:pt x="1112" y="175"/>
                  </a:cubicBezTo>
                  <a:cubicBezTo>
                    <a:pt x="1111" y="175"/>
                    <a:pt x="1110" y="177"/>
                    <a:pt x="1110" y="177"/>
                  </a:cubicBezTo>
                  <a:moveTo>
                    <a:pt x="1058" y="213"/>
                  </a:moveTo>
                  <a:cubicBezTo>
                    <a:pt x="1056" y="215"/>
                    <a:pt x="1055" y="215"/>
                    <a:pt x="1053" y="213"/>
                  </a:cubicBezTo>
                  <a:cubicBezTo>
                    <a:pt x="1053" y="213"/>
                    <a:pt x="1026" y="196"/>
                    <a:pt x="1026" y="196"/>
                  </a:cubicBezTo>
                  <a:cubicBezTo>
                    <a:pt x="1027" y="196"/>
                    <a:pt x="1058" y="149"/>
                    <a:pt x="1058" y="149"/>
                  </a:cubicBezTo>
                  <a:cubicBezTo>
                    <a:pt x="1059" y="148"/>
                    <a:pt x="1060" y="147"/>
                    <a:pt x="1063" y="149"/>
                  </a:cubicBezTo>
                  <a:cubicBezTo>
                    <a:pt x="1064" y="149"/>
                    <a:pt x="1065" y="147"/>
                    <a:pt x="1065" y="147"/>
                  </a:cubicBezTo>
                  <a:cubicBezTo>
                    <a:pt x="1065" y="146"/>
                    <a:pt x="1045" y="133"/>
                    <a:pt x="1045" y="133"/>
                  </a:cubicBezTo>
                  <a:cubicBezTo>
                    <a:pt x="1044" y="133"/>
                    <a:pt x="1043" y="135"/>
                    <a:pt x="1043" y="135"/>
                  </a:cubicBezTo>
                  <a:cubicBezTo>
                    <a:pt x="1046" y="138"/>
                    <a:pt x="1046" y="139"/>
                    <a:pt x="1045" y="141"/>
                  </a:cubicBezTo>
                  <a:cubicBezTo>
                    <a:pt x="1010" y="194"/>
                    <a:pt x="1010" y="194"/>
                    <a:pt x="1010" y="194"/>
                  </a:cubicBezTo>
                  <a:cubicBezTo>
                    <a:pt x="1009" y="195"/>
                    <a:pt x="1008" y="196"/>
                    <a:pt x="1006" y="194"/>
                  </a:cubicBezTo>
                  <a:cubicBezTo>
                    <a:pt x="1005" y="194"/>
                    <a:pt x="1004" y="196"/>
                    <a:pt x="1004" y="196"/>
                  </a:cubicBezTo>
                  <a:cubicBezTo>
                    <a:pt x="1004" y="197"/>
                    <a:pt x="1045" y="224"/>
                    <a:pt x="1045" y="224"/>
                  </a:cubicBezTo>
                  <a:cubicBezTo>
                    <a:pt x="1048" y="226"/>
                    <a:pt x="1048" y="227"/>
                    <a:pt x="1048" y="228"/>
                  </a:cubicBezTo>
                  <a:cubicBezTo>
                    <a:pt x="1048" y="229"/>
                    <a:pt x="1049" y="230"/>
                    <a:pt x="1049" y="230"/>
                  </a:cubicBezTo>
                  <a:cubicBezTo>
                    <a:pt x="1051" y="230"/>
                    <a:pt x="1060" y="215"/>
                    <a:pt x="1060" y="215"/>
                  </a:cubicBezTo>
                  <a:cubicBezTo>
                    <a:pt x="1060" y="214"/>
                    <a:pt x="1058" y="213"/>
                    <a:pt x="1058" y="213"/>
                  </a:cubicBezTo>
                  <a:moveTo>
                    <a:pt x="969" y="167"/>
                  </a:moveTo>
                  <a:cubicBezTo>
                    <a:pt x="1004" y="112"/>
                    <a:pt x="1004" y="112"/>
                    <a:pt x="1004" y="112"/>
                  </a:cubicBezTo>
                  <a:cubicBezTo>
                    <a:pt x="1005" y="111"/>
                    <a:pt x="1005" y="110"/>
                    <a:pt x="1007" y="111"/>
                  </a:cubicBezTo>
                  <a:cubicBezTo>
                    <a:pt x="1008" y="111"/>
                    <a:pt x="1009" y="109"/>
                    <a:pt x="1009" y="109"/>
                  </a:cubicBezTo>
                  <a:cubicBezTo>
                    <a:pt x="1009" y="108"/>
                    <a:pt x="988" y="95"/>
                    <a:pt x="988" y="95"/>
                  </a:cubicBezTo>
                  <a:cubicBezTo>
                    <a:pt x="987" y="95"/>
                    <a:pt x="986" y="97"/>
                    <a:pt x="986" y="97"/>
                  </a:cubicBezTo>
                  <a:cubicBezTo>
                    <a:pt x="986" y="98"/>
                    <a:pt x="987" y="99"/>
                    <a:pt x="987" y="99"/>
                  </a:cubicBezTo>
                  <a:cubicBezTo>
                    <a:pt x="987" y="100"/>
                    <a:pt x="987" y="100"/>
                    <a:pt x="986" y="100"/>
                  </a:cubicBezTo>
                  <a:cubicBezTo>
                    <a:pt x="986" y="101"/>
                    <a:pt x="978" y="106"/>
                    <a:pt x="970" y="112"/>
                  </a:cubicBezTo>
                  <a:cubicBezTo>
                    <a:pt x="970" y="112"/>
                    <a:pt x="953" y="124"/>
                    <a:pt x="950" y="126"/>
                  </a:cubicBezTo>
                  <a:cubicBezTo>
                    <a:pt x="950" y="126"/>
                    <a:pt x="950" y="125"/>
                    <a:pt x="951" y="125"/>
                  </a:cubicBezTo>
                  <a:cubicBezTo>
                    <a:pt x="952" y="121"/>
                    <a:pt x="954" y="108"/>
                    <a:pt x="954" y="108"/>
                  </a:cubicBezTo>
                  <a:cubicBezTo>
                    <a:pt x="956" y="98"/>
                    <a:pt x="958" y="84"/>
                    <a:pt x="959" y="83"/>
                  </a:cubicBezTo>
                  <a:cubicBezTo>
                    <a:pt x="959" y="82"/>
                    <a:pt x="959" y="82"/>
                    <a:pt x="961" y="82"/>
                  </a:cubicBezTo>
                  <a:cubicBezTo>
                    <a:pt x="962" y="82"/>
                    <a:pt x="963" y="80"/>
                    <a:pt x="963" y="80"/>
                  </a:cubicBezTo>
                  <a:cubicBezTo>
                    <a:pt x="963" y="79"/>
                    <a:pt x="941" y="66"/>
                    <a:pt x="941" y="66"/>
                  </a:cubicBezTo>
                  <a:cubicBezTo>
                    <a:pt x="940" y="66"/>
                    <a:pt x="939" y="68"/>
                    <a:pt x="939" y="68"/>
                  </a:cubicBezTo>
                  <a:cubicBezTo>
                    <a:pt x="941" y="70"/>
                    <a:pt x="941" y="71"/>
                    <a:pt x="940" y="72"/>
                  </a:cubicBezTo>
                  <a:cubicBezTo>
                    <a:pt x="906" y="127"/>
                    <a:pt x="906" y="127"/>
                    <a:pt x="906" y="127"/>
                  </a:cubicBezTo>
                  <a:cubicBezTo>
                    <a:pt x="905" y="128"/>
                    <a:pt x="904" y="128"/>
                    <a:pt x="903" y="128"/>
                  </a:cubicBezTo>
                  <a:cubicBezTo>
                    <a:pt x="902" y="128"/>
                    <a:pt x="901" y="130"/>
                    <a:pt x="901" y="130"/>
                  </a:cubicBezTo>
                  <a:cubicBezTo>
                    <a:pt x="901" y="131"/>
                    <a:pt x="917" y="141"/>
                    <a:pt x="917" y="141"/>
                  </a:cubicBezTo>
                  <a:cubicBezTo>
                    <a:pt x="918" y="141"/>
                    <a:pt x="918" y="141"/>
                    <a:pt x="918" y="141"/>
                  </a:cubicBezTo>
                  <a:cubicBezTo>
                    <a:pt x="919" y="139"/>
                    <a:pt x="919" y="139"/>
                    <a:pt x="919" y="139"/>
                  </a:cubicBezTo>
                  <a:cubicBezTo>
                    <a:pt x="918" y="138"/>
                    <a:pt x="918" y="137"/>
                    <a:pt x="918" y="136"/>
                  </a:cubicBezTo>
                  <a:cubicBezTo>
                    <a:pt x="918" y="136"/>
                    <a:pt x="918" y="135"/>
                    <a:pt x="918" y="135"/>
                  </a:cubicBezTo>
                  <a:cubicBezTo>
                    <a:pt x="918" y="135"/>
                    <a:pt x="942" y="97"/>
                    <a:pt x="945" y="92"/>
                  </a:cubicBezTo>
                  <a:cubicBezTo>
                    <a:pt x="945" y="92"/>
                    <a:pt x="945" y="93"/>
                    <a:pt x="945" y="93"/>
                  </a:cubicBezTo>
                  <a:cubicBezTo>
                    <a:pt x="942" y="101"/>
                    <a:pt x="936" y="129"/>
                    <a:pt x="936" y="129"/>
                  </a:cubicBezTo>
                  <a:cubicBezTo>
                    <a:pt x="933" y="150"/>
                    <a:pt x="933" y="150"/>
                    <a:pt x="933" y="150"/>
                  </a:cubicBezTo>
                  <a:cubicBezTo>
                    <a:pt x="933" y="151"/>
                    <a:pt x="935" y="152"/>
                    <a:pt x="935" y="152"/>
                  </a:cubicBezTo>
                  <a:cubicBezTo>
                    <a:pt x="936" y="152"/>
                    <a:pt x="955" y="139"/>
                    <a:pt x="955" y="139"/>
                  </a:cubicBezTo>
                  <a:cubicBezTo>
                    <a:pt x="955" y="139"/>
                    <a:pt x="980" y="119"/>
                    <a:pt x="985" y="116"/>
                  </a:cubicBezTo>
                  <a:cubicBezTo>
                    <a:pt x="984" y="118"/>
                    <a:pt x="984" y="118"/>
                    <a:pt x="984" y="118"/>
                  </a:cubicBezTo>
                  <a:cubicBezTo>
                    <a:pt x="977" y="127"/>
                    <a:pt x="957" y="159"/>
                    <a:pt x="957" y="159"/>
                  </a:cubicBezTo>
                  <a:cubicBezTo>
                    <a:pt x="956" y="160"/>
                    <a:pt x="956" y="161"/>
                    <a:pt x="954" y="160"/>
                  </a:cubicBezTo>
                  <a:cubicBezTo>
                    <a:pt x="953" y="160"/>
                    <a:pt x="952" y="161"/>
                    <a:pt x="952" y="161"/>
                  </a:cubicBezTo>
                  <a:cubicBezTo>
                    <a:pt x="952" y="163"/>
                    <a:pt x="969" y="173"/>
                    <a:pt x="969" y="173"/>
                  </a:cubicBezTo>
                  <a:cubicBezTo>
                    <a:pt x="970" y="173"/>
                    <a:pt x="971" y="171"/>
                    <a:pt x="971" y="171"/>
                  </a:cubicBezTo>
                  <a:cubicBezTo>
                    <a:pt x="969" y="169"/>
                    <a:pt x="969" y="168"/>
                    <a:pt x="969" y="167"/>
                  </a:cubicBezTo>
                  <a:moveTo>
                    <a:pt x="890" y="64"/>
                  </a:moveTo>
                  <a:cubicBezTo>
                    <a:pt x="889" y="69"/>
                    <a:pt x="887" y="92"/>
                    <a:pt x="887" y="93"/>
                  </a:cubicBezTo>
                  <a:cubicBezTo>
                    <a:pt x="886" y="93"/>
                    <a:pt x="886" y="93"/>
                    <a:pt x="886" y="93"/>
                  </a:cubicBezTo>
                  <a:cubicBezTo>
                    <a:pt x="884" y="91"/>
                    <a:pt x="874" y="86"/>
                    <a:pt x="871" y="85"/>
                  </a:cubicBezTo>
                  <a:cubicBezTo>
                    <a:pt x="873" y="84"/>
                    <a:pt x="888" y="65"/>
                    <a:pt x="890" y="63"/>
                  </a:cubicBezTo>
                  <a:lnTo>
                    <a:pt x="890" y="64"/>
                  </a:lnTo>
                  <a:close/>
                  <a:moveTo>
                    <a:pt x="899" y="124"/>
                  </a:moveTo>
                  <a:cubicBezTo>
                    <a:pt x="904" y="59"/>
                    <a:pt x="904" y="59"/>
                    <a:pt x="904" y="59"/>
                  </a:cubicBezTo>
                  <a:cubicBezTo>
                    <a:pt x="904" y="55"/>
                    <a:pt x="904" y="55"/>
                    <a:pt x="904" y="55"/>
                  </a:cubicBezTo>
                  <a:cubicBezTo>
                    <a:pt x="905" y="55"/>
                    <a:pt x="905" y="54"/>
                    <a:pt x="907" y="55"/>
                  </a:cubicBezTo>
                  <a:cubicBezTo>
                    <a:pt x="908" y="54"/>
                    <a:pt x="909" y="52"/>
                    <a:pt x="909" y="52"/>
                  </a:cubicBezTo>
                  <a:cubicBezTo>
                    <a:pt x="908" y="51"/>
                    <a:pt x="887" y="42"/>
                    <a:pt x="887" y="42"/>
                  </a:cubicBezTo>
                  <a:cubicBezTo>
                    <a:pt x="886" y="43"/>
                    <a:pt x="885" y="44"/>
                    <a:pt x="885" y="44"/>
                  </a:cubicBezTo>
                  <a:cubicBezTo>
                    <a:pt x="887" y="46"/>
                    <a:pt x="887" y="47"/>
                    <a:pt x="887" y="47"/>
                  </a:cubicBezTo>
                  <a:cubicBezTo>
                    <a:pt x="887" y="47"/>
                    <a:pt x="887" y="47"/>
                    <a:pt x="887" y="47"/>
                  </a:cubicBezTo>
                  <a:cubicBezTo>
                    <a:pt x="884" y="51"/>
                    <a:pt x="884" y="51"/>
                    <a:pt x="884" y="51"/>
                  </a:cubicBezTo>
                  <a:cubicBezTo>
                    <a:pt x="884" y="51"/>
                    <a:pt x="841" y="99"/>
                    <a:pt x="841" y="99"/>
                  </a:cubicBezTo>
                  <a:cubicBezTo>
                    <a:pt x="840" y="100"/>
                    <a:pt x="839" y="101"/>
                    <a:pt x="838" y="101"/>
                  </a:cubicBezTo>
                  <a:cubicBezTo>
                    <a:pt x="837" y="101"/>
                    <a:pt x="836" y="103"/>
                    <a:pt x="836" y="103"/>
                  </a:cubicBezTo>
                  <a:cubicBezTo>
                    <a:pt x="837" y="104"/>
                    <a:pt x="854" y="111"/>
                    <a:pt x="854" y="111"/>
                  </a:cubicBezTo>
                  <a:cubicBezTo>
                    <a:pt x="855" y="112"/>
                    <a:pt x="855" y="112"/>
                    <a:pt x="855" y="112"/>
                  </a:cubicBezTo>
                  <a:cubicBezTo>
                    <a:pt x="856" y="109"/>
                    <a:pt x="856" y="109"/>
                    <a:pt x="856" y="109"/>
                  </a:cubicBezTo>
                  <a:cubicBezTo>
                    <a:pt x="854" y="108"/>
                    <a:pt x="854" y="107"/>
                    <a:pt x="854" y="106"/>
                  </a:cubicBezTo>
                  <a:cubicBezTo>
                    <a:pt x="854" y="106"/>
                    <a:pt x="854" y="105"/>
                    <a:pt x="854" y="105"/>
                  </a:cubicBezTo>
                  <a:cubicBezTo>
                    <a:pt x="855" y="103"/>
                    <a:pt x="855" y="103"/>
                    <a:pt x="855" y="103"/>
                  </a:cubicBezTo>
                  <a:cubicBezTo>
                    <a:pt x="855" y="103"/>
                    <a:pt x="864" y="94"/>
                    <a:pt x="864" y="94"/>
                  </a:cubicBezTo>
                  <a:cubicBezTo>
                    <a:pt x="864" y="95"/>
                    <a:pt x="886" y="104"/>
                    <a:pt x="886" y="104"/>
                  </a:cubicBezTo>
                  <a:cubicBezTo>
                    <a:pt x="886" y="104"/>
                    <a:pt x="885" y="117"/>
                    <a:pt x="885" y="117"/>
                  </a:cubicBezTo>
                  <a:cubicBezTo>
                    <a:pt x="885" y="117"/>
                    <a:pt x="885" y="120"/>
                    <a:pt x="885" y="120"/>
                  </a:cubicBezTo>
                  <a:cubicBezTo>
                    <a:pt x="884" y="120"/>
                    <a:pt x="884" y="120"/>
                    <a:pt x="882" y="120"/>
                  </a:cubicBezTo>
                  <a:cubicBezTo>
                    <a:pt x="882" y="120"/>
                    <a:pt x="881" y="122"/>
                    <a:pt x="881" y="122"/>
                  </a:cubicBezTo>
                  <a:cubicBezTo>
                    <a:pt x="881" y="123"/>
                    <a:pt x="899" y="130"/>
                    <a:pt x="899" y="130"/>
                  </a:cubicBezTo>
                  <a:cubicBezTo>
                    <a:pt x="900" y="130"/>
                    <a:pt x="901" y="128"/>
                    <a:pt x="901" y="128"/>
                  </a:cubicBezTo>
                  <a:cubicBezTo>
                    <a:pt x="900" y="127"/>
                    <a:pt x="899" y="126"/>
                    <a:pt x="899" y="124"/>
                  </a:cubicBezTo>
                  <a:moveTo>
                    <a:pt x="840" y="97"/>
                  </a:moveTo>
                  <a:cubicBezTo>
                    <a:pt x="841" y="97"/>
                    <a:pt x="842" y="96"/>
                    <a:pt x="842" y="96"/>
                  </a:cubicBezTo>
                  <a:cubicBezTo>
                    <a:pt x="843" y="95"/>
                    <a:pt x="835" y="77"/>
                    <a:pt x="835" y="77"/>
                  </a:cubicBezTo>
                  <a:cubicBezTo>
                    <a:pt x="834" y="77"/>
                    <a:pt x="833" y="77"/>
                    <a:pt x="833" y="77"/>
                  </a:cubicBezTo>
                  <a:cubicBezTo>
                    <a:pt x="832" y="78"/>
                    <a:pt x="832" y="80"/>
                    <a:pt x="832" y="80"/>
                  </a:cubicBezTo>
                  <a:cubicBezTo>
                    <a:pt x="832" y="80"/>
                    <a:pt x="828" y="84"/>
                    <a:pt x="828" y="84"/>
                  </a:cubicBezTo>
                  <a:cubicBezTo>
                    <a:pt x="825" y="86"/>
                    <a:pt x="820" y="86"/>
                    <a:pt x="815" y="85"/>
                  </a:cubicBezTo>
                  <a:cubicBezTo>
                    <a:pt x="804" y="82"/>
                    <a:pt x="798" y="70"/>
                    <a:pt x="802" y="56"/>
                  </a:cubicBezTo>
                  <a:cubicBezTo>
                    <a:pt x="805" y="46"/>
                    <a:pt x="809" y="40"/>
                    <a:pt x="814" y="37"/>
                  </a:cubicBezTo>
                  <a:cubicBezTo>
                    <a:pt x="818" y="35"/>
                    <a:pt x="823" y="34"/>
                    <a:pt x="829" y="36"/>
                  </a:cubicBezTo>
                  <a:cubicBezTo>
                    <a:pt x="834" y="37"/>
                    <a:pt x="837" y="40"/>
                    <a:pt x="839" y="43"/>
                  </a:cubicBezTo>
                  <a:cubicBezTo>
                    <a:pt x="840" y="49"/>
                    <a:pt x="840" y="49"/>
                    <a:pt x="840" y="49"/>
                  </a:cubicBezTo>
                  <a:cubicBezTo>
                    <a:pt x="840" y="50"/>
                    <a:pt x="840" y="50"/>
                    <a:pt x="840" y="50"/>
                  </a:cubicBezTo>
                  <a:cubicBezTo>
                    <a:pt x="841" y="51"/>
                    <a:pt x="841" y="51"/>
                    <a:pt x="841" y="51"/>
                  </a:cubicBezTo>
                  <a:cubicBezTo>
                    <a:pt x="842" y="51"/>
                    <a:pt x="855" y="37"/>
                    <a:pt x="855" y="37"/>
                  </a:cubicBezTo>
                  <a:cubicBezTo>
                    <a:pt x="857" y="36"/>
                    <a:pt x="857" y="36"/>
                    <a:pt x="857" y="36"/>
                  </a:cubicBezTo>
                  <a:cubicBezTo>
                    <a:pt x="854" y="35"/>
                    <a:pt x="854" y="35"/>
                    <a:pt x="854" y="35"/>
                  </a:cubicBezTo>
                  <a:cubicBezTo>
                    <a:pt x="851" y="36"/>
                    <a:pt x="851" y="36"/>
                    <a:pt x="851" y="36"/>
                  </a:cubicBezTo>
                  <a:cubicBezTo>
                    <a:pt x="849" y="33"/>
                    <a:pt x="849" y="33"/>
                    <a:pt x="849" y="33"/>
                  </a:cubicBezTo>
                  <a:cubicBezTo>
                    <a:pt x="846" y="31"/>
                    <a:pt x="846" y="31"/>
                    <a:pt x="846" y="31"/>
                  </a:cubicBezTo>
                  <a:cubicBezTo>
                    <a:pt x="843" y="27"/>
                    <a:pt x="838" y="25"/>
                    <a:pt x="833" y="23"/>
                  </a:cubicBezTo>
                  <a:cubicBezTo>
                    <a:pt x="823" y="20"/>
                    <a:pt x="813" y="21"/>
                    <a:pt x="805" y="26"/>
                  </a:cubicBezTo>
                  <a:cubicBezTo>
                    <a:pt x="796" y="31"/>
                    <a:pt x="790" y="40"/>
                    <a:pt x="787" y="52"/>
                  </a:cubicBezTo>
                  <a:cubicBezTo>
                    <a:pt x="781" y="73"/>
                    <a:pt x="791" y="92"/>
                    <a:pt x="811" y="98"/>
                  </a:cubicBezTo>
                  <a:cubicBezTo>
                    <a:pt x="823" y="101"/>
                    <a:pt x="830" y="98"/>
                    <a:pt x="835" y="96"/>
                  </a:cubicBezTo>
                  <a:cubicBezTo>
                    <a:pt x="838" y="95"/>
                    <a:pt x="838" y="95"/>
                    <a:pt x="838" y="95"/>
                  </a:cubicBezTo>
                  <a:cubicBezTo>
                    <a:pt x="839" y="95"/>
                    <a:pt x="839" y="96"/>
                    <a:pt x="840" y="97"/>
                  </a:cubicBezTo>
                  <a:moveTo>
                    <a:pt x="769" y="33"/>
                  </a:moveTo>
                  <a:cubicBezTo>
                    <a:pt x="770" y="33"/>
                    <a:pt x="782" y="17"/>
                    <a:pt x="782" y="17"/>
                  </a:cubicBezTo>
                  <a:cubicBezTo>
                    <a:pt x="782" y="16"/>
                    <a:pt x="782" y="16"/>
                    <a:pt x="782" y="16"/>
                  </a:cubicBezTo>
                  <a:cubicBezTo>
                    <a:pt x="782" y="16"/>
                    <a:pt x="782" y="16"/>
                    <a:pt x="782" y="16"/>
                  </a:cubicBezTo>
                  <a:cubicBezTo>
                    <a:pt x="782" y="16"/>
                    <a:pt x="782" y="16"/>
                    <a:pt x="782" y="16"/>
                  </a:cubicBezTo>
                  <a:cubicBezTo>
                    <a:pt x="780" y="15"/>
                    <a:pt x="780" y="15"/>
                    <a:pt x="780" y="15"/>
                  </a:cubicBezTo>
                  <a:cubicBezTo>
                    <a:pt x="779" y="16"/>
                    <a:pt x="778" y="16"/>
                    <a:pt x="777" y="16"/>
                  </a:cubicBezTo>
                  <a:cubicBezTo>
                    <a:pt x="774" y="14"/>
                    <a:pt x="774" y="14"/>
                    <a:pt x="774" y="14"/>
                  </a:cubicBezTo>
                  <a:cubicBezTo>
                    <a:pt x="770" y="12"/>
                    <a:pt x="770" y="12"/>
                    <a:pt x="770" y="12"/>
                  </a:cubicBezTo>
                  <a:cubicBezTo>
                    <a:pt x="766" y="9"/>
                    <a:pt x="760" y="8"/>
                    <a:pt x="754" y="7"/>
                  </a:cubicBezTo>
                  <a:cubicBezTo>
                    <a:pt x="733" y="4"/>
                    <a:pt x="725" y="15"/>
                    <a:pt x="723" y="25"/>
                  </a:cubicBezTo>
                  <a:cubicBezTo>
                    <a:pt x="721" y="41"/>
                    <a:pt x="736" y="46"/>
                    <a:pt x="748" y="51"/>
                  </a:cubicBezTo>
                  <a:cubicBezTo>
                    <a:pt x="757" y="54"/>
                    <a:pt x="764" y="57"/>
                    <a:pt x="764" y="63"/>
                  </a:cubicBezTo>
                  <a:cubicBezTo>
                    <a:pt x="760" y="69"/>
                    <a:pt x="760" y="69"/>
                    <a:pt x="760" y="69"/>
                  </a:cubicBezTo>
                  <a:cubicBezTo>
                    <a:pt x="757" y="71"/>
                    <a:pt x="752" y="72"/>
                    <a:pt x="746" y="71"/>
                  </a:cubicBezTo>
                  <a:cubicBezTo>
                    <a:pt x="740" y="70"/>
                    <a:pt x="731" y="67"/>
                    <a:pt x="729" y="63"/>
                  </a:cubicBezTo>
                  <a:cubicBezTo>
                    <a:pt x="728" y="60"/>
                    <a:pt x="728" y="60"/>
                    <a:pt x="728" y="60"/>
                  </a:cubicBezTo>
                  <a:cubicBezTo>
                    <a:pt x="728" y="58"/>
                    <a:pt x="728" y="58"/>
                    <a:pt x="728" y="58"/>
                  </a:cubicBezTo>
                  <a:cubicBezTo>
                    <a:pt x="726" y="57"/>
                    <a:pt x="726" y="57"/>
                    <a:pt x="726" y="57"/>
                  </a:cubicBezTo>
                  <a:cubicBezTo>
                    <a:pt x="725" y="58"/>
                    <a:pt x="714" y="74"/>
                    <a:pt x="714" y="74"/>
                  </a:cubicBezTo>
                  <a:cubicBezTo>
                    <a:pt x="714" y="75"/>
                    <a:pt x="714" y="75"/>
                    <a:pt x="714" y="75"/>
                  </a:cubicBezTo>
                  <a:cubicBezTo>
                    <a:pt x="716" y="76"/>
                    <a:pt x="716" y="76"/>
                    <a:pt x="716" y="76"/>
                  </a:cubicBezTo>
                  <a:cubicBezTo>
                    <a:pt x="717" y="76"/>
                    <a:pt x="719" y="74"/>
                    <a:pt x="719" y="74"/>
                  </a:cubicBezTo>
                  <a:cubicBezTo>
                    <a:pt x="719" y="74"/>
                    <a:pt x="723" y="76"/>
                    <a:pt x="723" y="76"/>
                  </a:cubicBezTo>
                  <a:cubicBezTo>
                    <a:pt x="727" y="79"/>
                    <a:pt x="727" y="79"/>
                    <a:pt x="727" y="79"/>
                  </a:cubicBezTo>
                  <a:cubicBezTo>
                    <a:pt x="727" y="79"/>
                    <a:pt x="743" y="84"/>
                    <a:pt x="743" y="84"/>
                  </a:cubicBezTo>
                  <a:cubicBezTo>
                    <a:pt x="757" y="86"/>
                    <a:pt x="766" y="82"/>
                    <a:pt x="771" y="79"/>
                  </a:cubicBezTo>
                  <a:cubicBezTo>
                    <a:pt x="775" y="75"/>
                    <a:pt x="778" y="70"/>
                    <a:pt x="779" y="64"/>
                  </a:cubicBezTo>
                  <a:cubicBezTo>
                    <a:pt x="782" y="47"/>
                    <a:pt x="766" y="41"/>
                    <a:pt x="754" y="37"/>
                  </a:cubicBezTo>
                  <a:cubicBezTo>
                    <a:pt x="746" y="34"/>
                    <a:pt x="738" y="31"/>
                    <a:pt x="739" y="25"/>
                  </a:cubicBezTo>
                  <a:cubicBezTo>
                    <a:pt x="742" y="20"/>
                    <a:pt x="742" y="20"/>
                    <a:pt x="742" y="20"/>
                  </a:cubicBezTo>
                  <a:cubicBezTo>
                    <a:pt x="744" y="19"/>
                    <a:pt x="747" y="18"/>
                    <a:pt x="751" y="19"/>
                  </a:cubicBezTo>
                  <a:cubicBezTo>
                    <a:pt x="761" y="20"/>
                    <a:pt x="765" y="24"/>
                    <a:pt x="766" y="26"/>
                  </a:cubicBezTo>
                  <a:cubicBezTo>
                    <a:pt x="767" y="29"/>
                    <a:pt x="767" y="29"/>
                    <a:pt x="767" y="29"/>
                  </a:cubicBezTo>
                  <a:cubicBezTo>
                    <a:pt x="767" y="30"/>
                    <a:pt x="766" y="31"/>
                    <a:pt x="766" y="31"/>
                  </a:cubicBezTo>
                  <a:cubicBezTo>
                    <a:pt x="767" y="32"/>
                    <a:pt x="769" y="33"/>
                    <a:pt x="769" y="33"/>
                  </a:cubicBezTo>
                  <a:moveTo>
                    <a:pt x="703" y="66"/>
                  </a:moveTo>
                  <a:cubicBezTo>
                    <a:pt x="671" y="66"/>
                    <a:pt x="671" y="66"/>
                    <a:pt x="671" y="66"/>
                  </a:cubicBezTo>
                  <a:cubicBezTo>
                    <a:pt x="671" y="66"/>
                    <a:pt x="671" y="48"/>
                    <a:pt x="671" y="47"/>
                  </a:cubicBezTo>
                  <a:cubicBezTo>
                    <a:pt x="689" y="47"/>
                    <a:pt x="689" y="47"/>
                    <a:pt x="689" y="47"/>
                  </a:cubicBezTo>
                  <a:cubicBezTo>
                    <a:pt x="692" y="47"/>
                    <a:pt x="693" y="47"/>
                    <a:pt x="693" y="48"/>
                  </a:cubicBezTo>
                  <a:cubicBezTo>
                    <a:pt x="696" y="49"/>
                    <a:pt x="696" y="49"/>
                    <a:pt x="696" y="49"/>
                  </a:cubicBezTo>
                  <a:cubicBezTo>
                    <a:pt x="697" y="31"/>
                    <a:pt x="697" y="31"/>
                    <a:pt x="697" y="31"/>
                  </a:cubicBezTo>
                  <a:cubicBezTo>
                    <a:pt x="694" y="31"/>
                    <a:pt x="694" y="31"/>
                    <a:pt x="694" y="31"/>
                  </a:cubicBezTo>
                  <a:cubicBezTo>
                    <a:pt x="693" y="33"/>
                    <a:pt x="692" y="33"/>
                    <a:pt x="689" y="33"/>
                  </a:cubicBezTo>
                  <a:cubicBezTo>
                    <a:pt x="671" y="33"/>
                    <a:pt x="671" y="33"/>
                    <a:pt x="671" y="33"/>
                  </a:cubicBezTo>
                  <a:cubicBezTo>
                    <a:pt x="671" y="15"/>
                    <a:pt x="671" y="15"/>
                    <a:pt x="671" y="15"/>
                  </a:cubicBezTo>
                  <a:cubicBezTo>
                    <a:pt x="701" y="16"/>
                    <a:pt x="701" y="16"/>
                    <a:pt x="701" y="16"/>
                  </a:cubicBezTo>
                  <a:cubicBezTo>
                    <a:pt x="705" y="16"/>
                    <a:pt x="705" y="17"/>
                    <a:pt x="706" y="18"/>
                  </a:cubicBezTo>
                  <a:cubicBezTo>
                    <a:pt x="708" y="19"/>
                    <a:pt x="708" y="19"/>
                    <a:pt x="708" y="19"/>
                  </a:cubicBezTo>
                  <a:cubicBezTo>
                    <a:pt x="709" y="1"/>
                    <a:pt x="709" y="1"/>
                    <a:pt x="709" y="1"/>
                  </a:cubicBezTo>
                  <a:cubicBezTo>
                    <a:pt x="706" y="0"/>
                    <a:pt x="706" y="0"/>
                    <a:pt x="706" y="0"/>
                  </a:cubicBezTo>
                  <a:cubicBezTo>
                    <a:pt x="705" y="2"/>
                    <a:pt x="705" y="3"/>
                    <a:pt x="701" y="3"/>
                  </a:cubicBezTo>
                  <a:cubicBezTo>
                    <a:pt x="652" y="3"/>
                    <a:pt x="652" y="3"/>
                    <a:pt x="652" y="3"/>
                  </a:cubicBezTo>
                  <a:cubicBezTo>
                    <a:pt x="651" y="5"/>
                    <a:pt x="651" y="5"/>
                    <a:pt x="651" y="5"/>
                  </a:cubicBezTo>
                  <a:cubicBezTo>
                    <a:pt x="656" y="7"/>
                    <a:pt x="656" y="7"/>
                    <a:pt x="656" y="9"/>
                  </a:cubicBezTo>
                  <a:cubicBezTo>
                    <a:pt x="656" y="73"/>
                    <a:pt x="656" y="73"/>
                    <a:pt x="656" y="73"/>
                  </a:cubicBezTo>
                  <a:cubicBezTo>
                    <a:pt x="656" y="75"/>
                    <a:pt x="656" y="75"/>
                    <a:pt x="652" y="76"/>
                  </a:cubicBezTo>
                  <a:cubicBezTo>
                    <a:pt x="651" y="78"/>
                    <a:pt x="651" y="78"/>
                    <a:pt x="651" y="78"/>
                  </a:cubicBezTo>
                  <a:cubicBezTo>
                    <a:pt x="703" y="79"/>
                    <a:pt x="703" y="79"/>
                    <a:pt x="703" y="79"/>
                  </a:cubicBezTo>
                  <a:cubicBezTo>
                    <a:pt x="707" y="79"/>
                    <a:pt x="707" y="80"/>
                    <a:pt x="708" y="81"/>
                  </a:cubicBezTo>
                  <a:cubicBezTo>
                    <a:pt x="710" y="82"/>
                    <a:pt x="710" y="82"/>
                    <a:pt x="710" y="82"/>
                  </a:cubicBezTo>
                  <a:cubicBezTo>
                    <a:pt x="711" y="64"/>
                    <a:pt x="711" y="64"/>
                    <a:pt x="711" y="64"/>
                  </a:cubicBezTo>
                  <a:cubicBezTo>
                    <a:pt x="708" y="63"/>
                    <a:pt x="708" y="63"/>
                    <a:pt x="708" y="63"/>
                  </a:cubicBezTo>
                  <a:cubicBezTo>
                    <a:pt x="707" y="65"/>
                    <a:pt x="707" y="66"/>
                    <a:pt x="703" y="66"/>
                  </a:cubicBezTo>
                  <a:moveTo>
                    <a:pt x="619" y="35"/>
                  </a:moveTo>
                  <a:cubicBezTo>
                    <a:pt x="617" y="38"/>
                    <a:pt x="614" y="39"/>
                    <a:pt x="610" y="40"/>
                  </a:cubicBezTo>
                  <a:cubicBezTo>
                    <a:pt x="610" y="40"/>
                    <a:pt x="594" y="42"/>
                    <a:pt x="594" y="42"/>
                  </a:cubicBezTo>
                  <a:cubicBezTo>
                    <a:pt x="594" y="42"/>
                    <a:pt x="594" y="42"/>
                    <a:pt x="594" y="41"/>
                  </a:cubicBezTo>
                  <a:cubicBezTo>
                    <a:pt x="594" y="38"/>
                    <a:pt x="592" y="26"/>
                    <a:pt x="592" y="24"/>
                  </a:cubicBezTo>
                  <a:cubicBezTo>
                    <a:pt x="593" y="23"/>
                    <a:pt x="607" y="21"/>
                    <a:pt x="607" y="21"/>
                  </a:cubicBezTo>
                  <a:cubicBezTo>
                    <a:pt x="615" y="20"/>
                    <a:pt x="619" y="23"/>
                    <a:pt x="620" y="29"/>
                  </a:cubicBezTo>
                  <a:lnTo>
                    <a:pt x="619" y="35"/>
                  </a:lnTo>
                  <a:close/>
                  <a:moveTo>
                    <a:pt x="638" y="71"/>
                  </a:moveTo>
                  <a:cubicBezTo>
                    <a:pt x="637" y="68"/>
                    <a:pt x="637" y="68"/>
                    <a:pt x="637" y="68"/>
                  </a:cubicBezTo>
                  <a:cubicBezTo>
                    <a:pt x="637" y="68"/>
                    <a:pt x="623" y="49"/>
                    <a:pt x="623" y="48"/>
                  </a:cubicBezTo>
                  <a:cubicBezTo>
                    <a:pt x="623" y="48"/>
                    <a:pt x="623" y="48"/>
                    <a:pt x="623" y="48"/>
                  </a:cubicBezTo>
                  <a:cubicBezTo>
                    <a:pt x="633" y="45"/>
                    <a:pt x="637" y="37"/>
                    <a:pt x="636" y="25"/>
                  </a:cubicBezTo>
                  <a:cubicBezTo>
                    <a:pt x="634" y="12"/>
                    <a:pt x="623" y="6"/>
                    <a:pt x="607" y="8"/>
                  </a:cubicBezTo>
                  <a:cubicBezTo>
                    <a:pt x="572" y="13"/>
                    <a:pt x="572" y="13"/>
                    <a:pt x="572" y="13"/>
                  </a:cubicBezTo>
                  <a:cubicBezTo>
                    <a:pt x="571" y="14"/>
                    <a:pt x="572" y="16"/>
                    <a:pt x="572" y="16"/>
                  </a:cubicBezTo>
                  <a:cubicBezTo>
                    <a:pt x="575" y="16"/>
                    <a:pt x="575" y="17"/>
                    <a:pt x="575" y="19"/>
                  </a:cubicBezTo>
                  <a:cubicBezTo>
                    <a:pt x="584" y="82"/>
                    <a:pt x="584" y="82"/>
                    <a:pt x="584" y="82"/>
                  </a:cubicBezTo>
                  <a:cubicBezTo>
                    <a:pt x="584" y="84"/>
                    <a:pt x="584" y="84"/>
                    <a:pt x="582" y="85"/>
                  </a:cubicBezTo>
                  <a:cubicBezTo>
                    <a:pt x="582" y="86"/>
                    <a:pt x="582" y="88"/>
                    <a:pt x="582" y="88"/>
                  </a:cubicBezTo>
                  <a:cubicBezTo>
                    <a:pt x="583" y="88"/>
                    <a:pt x="603" y="85"/>
                    <a:pt x="603" y="85"/>
                  </a:cubicBezTo>
                  <a:cubicBezTo>
                    <a:pt x="604" y="85"/>
                    <a:pt x="604" y="85"/>
                    <a:pt x="604" y="85"/>
                  </a:cubicBezTo>
                  <a:cubicBezTo>
                    <a:pt x="604" y="83"/>
                    <a:pt x="604" y="83"/>
                    <a:pt x="604" y="83"/>
                  </a:cubicBezTo>
                  <a:cubicBezTo>
                    <a:pt x="601" y="82"/>
                    <a:pt x="600" y="81"/>
                    <a:pt x="600" y="79"/>
                  </a:cubicBezTo>
                  <a:cubicBezTo>
                    <a:pt x="600" y="79"/>
                    <a:pt x="596" y="55"/>
                    <a:pt x="596" y="54"/>
                  </a:cubicBezTo>
                  <a:cubicBezTo>
                    <a:pt x="597" y="55"/>
                    <a:pt x="608" y="53"/>
                    <a:pt x="608" y="53"/>
                  </a:cubicBezTo>
                  <a:cubicBezTo>
                    <a:pt x="608" y="54"/>
                    <a:pt x="623" y="74"/>
                    <a:pt x="623" y="74"/>
                  </a:cubicBezTo>
                  <a:cubicBezTo>
                    <a:pt x="625" y="78"/>
                    <a:pt x="625" y="78"/>
                    <a:pt x="625" y="78"/>
                  </a:cubicBezTo>
                  <a:cubicBezTo>
                    <a:pt x="625" y="78"/>
                    <a:pt x="625" y="78"/>
                    <a:pt x="625" y="78"/>
                  </a:cubicBezTo>
                  <a:cubicBezTo>
                    <a:pt x="625" y="78"/>
                    <a:pt x="625" y="79"/>
                    <a:pt x="623" y="79"/>
                  </a:cubicBezTo>
                  <a:cubicBezTo>
                    <a:pt x="623" y="80"/>
                    <a:pt x="622" y="80"/>
                    <a:pt x="622" y="81"/>
                  </a:cubicBezTo>
                  <a:cubicBezTo>
                    <a:pt x="622" y="82"/>
                    <a:pt x="623" y="82"/>
                    <a:pt x="623" y="82"/>
                  </a:cubicBezTo>
                  <a:cubicBezTo>
                    <a:pt x="623" y="83"/>
                    <a:pt x="644" y="80"/>
                    <a:pt x="644" y="80"/>
                  </a:cubicBezTo>
                  <a:cubicBezTo>
                    <a:pt x="645" y="79"/>
                    <a:pt x="645" y="77"/>
                    <a:pt x="645" y="77"/>
                  </a:cubicBezTo>
                  <a:cubicBezTo>
                    <a:pt x="642" y="76"/>
                    <a:pt x="641" y="75"/>
                    <a:pt x="638" y="71"/>
                  </a:cubicBezTo>
                  <a:moveTo>
                    <a:pt x="561" y="67"/>
                  </a:moveTo>
                  <a:cubicBezTo>
                    <a:pt x="560" y="67"/>
                    <a:pt x="559" y="68"/>
                    <a:pt x="559" y="68"/>
                  </a:cubicBezTo>
                  <a:cubicBezTo>
                    <a:pt x="558" y="70"/>
                    <a:pt x="560" y="72"/>
                    <a:pt x="560" y="72"/>
                  </a:cubicBezTo>
                  <a:cubicBezTo>
                    <a:pt x="560" y="72"/>
                    <a:pt x="559" y="77"/>
                    <a:pt x="559" y="77"/>
                  </a:cubicBezTo>
                  <a:cubicBezTo>
                    <a:pt x="557" y="80"/>
                    <a:pt x="553" y="84"/>
                    <a:pt x="549" y="85"/>
                  </a:cubicBezTo>
                  <a:cubicBezTo>
                    <a:pt x="544" y="86"/>
                    <a:pt x="538" y="86"/>
                    <a:pt x="534" y="84"/>
                  </a:cubicBezTo>
                  <a:cubicBezTo>
                    <a:pt x="528" y="81"/>
                    <a:pt x="524" y="75"/>
                    <a:pt x="522" y="67"/>
                  </a:cubicBezTo>
                  <a:cubicBezTo>
                    <a:pt x="519" y="58"/>
                    <a:pt x="519" y="50"/>
                    <a:pt x="522" y="45"/>
                  </a:cubicBezTo>
                  <a:cubicBezTo>
                    <a:pt x="524" y="41"/>
                    <a:pt x="528" y="38"/>
                    <a:pt x="534" y="36"/>
                  </a:cubicBezTo>
                  <a:cubicBezTo>
                    <a:pt x="541" y="34"/>
                    <a:pt x="548" y="36"/>
                    <a:pt x="550" y="40"/>
                  </a:cubicBezTo>
                  <a:cubicBezTo>
                    <a:pt x="550" y="41"/>
                    <a:pt x="550" y="41"/>
                    <a:pt x="550" y="41"/>
                  </a:cubicBezTo>
                  <a:cubicBezTo>
                    <a:pt x="551" y="42"/>
                    <a:pt x="551" y="42"/>
                    <a:pt x="551" y="42"/>
                  </a:cubicBezTo>
                  <a:cubicBezTo>
                    <a:pt x="552" y="42"/>
                    <a:pt x="552" y="42"/>
                    <a:pt x="552" y="42"/>
                  </a:cubicBezTo>
                  <a:cubicBezTo>
                    <a:pt x="553" y="42"/>
                    <a:pt x="557" y="23"/>
                    <a:pt x="557" y="23"/>
                  </a:cubicBezTo>
                  <a:cubicBezTo>
                    <a:pt x="557" y="21"/>
                    <a:pt x="557" y="21"/>
                    <a:pt x="557" y="21"/>
                  </a:cubicBezTo>
                  <a:cubicBezTo>
                    <a:pt x="555" y="22"/>
                    <a:pt x="555" y="22"/>
                    <a:pt x="555" y="22"/>
                  </a:cubicBezTo>
                  <a:cubicBezTo>
                    <a:pt x="552" y="24"/>
                    <a:pt x="552" y="24"/>
                    <a:pt x="552" y="24"/>
                  </a:cubicBezTo>
                  <a:cubicBezTo>
                    <a:pt x="552" y="24"/>
                    <a:pt x="549" y="23"/>
                    <a:pt x="549" y="23"/>
                  </a:cubicBezTo>
                  <a:cubicBezTo>
                    <a:pt x="545" y="22"/>
                    <a:pt x="545" y="22"/>
                    <a:pt x="545" y="22"/>
                  </a:cubicBezTo>
                  <a:cubicBezTo>
                    <a:pt x="540" y="21"/>
                    <a:pt x="535" y="21"/>
                    <a:pt x="530" y="23"/>
                  </a:cubicBezTo>
                  <a:cubicBezTo>
                    <a:pt x="513" y="28"/>
                    <a:pt x="499" y="45"/>
                    <a:pt x="507" y="72"/>
                  </a:cubicBezTo>
                  <a:cubicBezTo>
                    <a:pt x="513" y="93"/>
                    <a:pt x="532" y="104"/>
                    <a:pt x="551" y="98"/>
                  </a:cubicBezTo>
                  <a:cubicBezTo>
                    <a:pt x="564" y="94"/>
                    <a:pt x="568" y="88"/>
                    <a:pt x="571" y="84"/>
                  </a:cubicBezTo>
                  <a:cubicBezTo>
                    <a:pt x="573" y="81"/>
                    <a:pt x="573" y="81"/>
                    <a:pt x="573" y="81"/>
                  </a:cubicBezTo>
                  <a:cubicBezTo>
                    <a:pt x="574" y="81"/>
                    <a:pt x="574" y="81"/>
                    <a:pt x="575" y="82"/>
                  </a:cubicBezTo>
                  <a:cubicBezTo>
                    <a:pt x="576" y="81"/>
                    <a:pt x="577" y="80"/>
                    <a:pt x="577" y="80"/>
                  </a:cubicBezTo>
                  <a:cubicBezTo>
                    <a:pt x="577" y="79"/>
                    <a:pt x="561" y="67"/>
                    <a:pt x="561" y="67"/>
                  </a:cubicBezTo>
                  <a:moveTo>
                    <a:pt x="381" y="131"/>
                  </a:moveTo>
                  <a:cubicBezTo>
                    <a:pt x="381" y="131"/>
                    <a:pt x="367" y="139"/>
                    <a:pt x="367" y="140"/>
                  </a:cubicBezTo>
                  <a:cubicBezTo>
                    <a:pt x="367" y="140"/>
                    <a:pt x="367" y="140"/>
                    <a:pt x="367" y="140"/>
                  </a:cubicBezTo>
                  <a:cubicBezTo>
                    <a:pt x="367" y="138"/>
                    <a:pt x="359" y="125"/>
                    <a:pt x="357" y="124"/>
                  </a:cubicBezTo>
                  <a:cubicBezTo>
                    <a:pt x="359" y="123"/>
                    <a:pt x="371" y="115"/>
                    <a:pt x="371" y="115"/>
                  </a:cubicBezTo>
                  <a:cubicBezTo>
                    <a:pt x="377" y="111"/>
                    <a:pt x="382" y="111"/>
                    <a:pt x="385" y="117"/>
                  </a:cubicBezTo>
                  <a:cubicBezTo>
                    <a:pt x="385" y="117"/>
                    <a:pt x="387" y="123"/>
                    <a:pt x="387" y="123"/>
                  </a:cubicBezTo>
                  <a:cubicBezTo>
                    <a:pt x="386" y="126"/>
                    <a:pt x="384" y="128"/>
                    <a:pt x="381" y="131"/>
                  </a:cubicBezTo>
                  <a:moveTo>
                    <a:pt x="419" y="147"/>
                  </a:moveTo>
                  <a:cubicBezTo>
                    <a:pt x="417" y="146"/>
                    <a:pt x="417" y="146"/>
                    <a:pt x="417" y="146"/>
                  </a:cubicBezTo>
                  <a:cubicBezTo>
                    <a:pt x="396" y="133"/>
                    <a:pt x="396" y="133"/>
                    <a:pt x="396" y="133"/>
                  </a:cubicBezTo>
                  <a:cubicBezTo>
                    <a:pt x="396" y="133"/>
                    <a:pt x="396" y="133"/>
                    <a:pt x="396" y="133"/>
                  </a:cubicBezTo>
                  <a:cubicBezTo>
                    <a:pt x="403" y="126"/>
                    <a:pt x="404" y="117"/>
                    <a:pt x="398" y="107"/>
                  </a:cubicBezTo>
                  <a:cubicBezTo>
                    <a:pt x="391" y="96"/>
                    <a:pt x="378" y="94"/>
                    <a:pt x="365" y="103"/>
                  </a:cubicBezTo>
                  <a:cubicBezTo>
                    <a:pt x="335" y="122"/>
                    <a:pt x="335" y="122"/>
                    <a:pt x="335" y="122"/>
                  </a:cubicBezTo>
                  <a:cubicBezTo>
                    <a:pt x="334" y="123"/>
                    <a:pt x="336" y="125"/>
                    <a:pt x="336" y="125"/>
                  </a:cubicBezTo>
                  <a:cubicBezTo>
                    <a:pt x="339" y="124"/>
                    <a:pt x="339" y="125"/>
                    <a:pt x="340" y="126"/>
                  </a:cubicBezTo>
                  <a:cubicBezTo>
                    <a:pt x="375" y="180"/>
                    <a:pt x="375" y="180"/>
                    <a:pt x="375" y="180"/>
                  </a:cubicBezTo>
                  <a:cubicBezTo>
                    <a:pt x="376" y="181"/>
                    <a:pt x="376" y="182"/>
                    <a:pt x="374" y="183"/>
                  </a:cubicBezTo>
                  <a:cubicBezTo>
                    <a:pt x="374" y="184"/>
                    <a:pt x="375" y="186"/>
                    <a:pt x="375" y="186"/>
                  </a:cubicBezTo>
                  <a:cubicBezTo>
                    <a:pt x="376" y="186"/>
                    <a:pt x="394" y="175"/>
                    <a:pt x="394" y="175"/>
                  </a:cubicBezTo>
                  <a:cubicBezTo>
                    <a:pt x="395" y="175"/>
                    <a:pt x="395" y="175"/>
                    <a:pt x="395" y="175"/>
                  </a:cubicBezTo>
                  <a:cubicBezTo>
                    <a:pt x="393" y="172"/>
                    <a:pt x="393" y="172"/>
                    <a:pt x="393" y="172"/>
                  </a:cubicBezTo>
                  <a:cubicBezTo>
                    <a:pt x="390" y="173"/>
                    <a:pt x="389" y="173"/>
                    <a:pt x="388" y="171"/>
                  </a:cubicBezTo>
                  <a:cubicBezTo>
                    <a:pt x="388" y="171"/>
                    <a:pt x="375" y="150"/>
                    <a:pt x="374" y="150"/>
                  </a:cubicBezTo>
                  <a:cubicBezTo>
                    <a:pt x="375" y="150"/>
                    <a:pt x="385" y="144"/>
                    <a:pt x="385" y="144"/>
                  </a:cubicBezTo>
                  <a:cubicBezTo>
                    <a:pt x="385" y="144"/>
                    <a:pt x="407" y="157"/>
                    <a:pt x="407" y="157"/>
                  </a:cubicBezTo>
                  <a:cubicBezTo>
                    <a:pt x="410" y="159"/>
                    <a:pt x="410" y="159"/>
                    <a:pt x="410" y="159"/>
                  </a:cubicBezTo>
                  <a:cubicBezTo>
                    <a:pt x="410" y="159"/>
                    <a:pt x="410" y="159"/>
                    <a:pt x="410" y="159"/>
                  </a:cubicBezTo>
                  <a:cubicBezTo>
                    <a:pt x="410" y="160"/>
                    <a:pt x="410" y="160"/>
                    <a:pt x="409" y="161"/>
                  </a:cubicBezTo>
                  <a:cubicBezTo>
                    <a:pt x="409" y="161"/>
                    <a:pt x="409" y="161"/>
                    <a:pt x="409" y="161"/>
                  </a:cubicBezTo>
                  <a:cubicBezTo>
                    <a:pt x="409" y="162"/>
                    <a:pt x="410" y="164"/>
                    <a:pt x="410" y="164"/>
                  </a:cubicBezTo>
                  <a:cubicBezTo>
                    <a:pt x="411" y="164"/>
                    <a:pt x="429" y="153"/>
                    <a:pt x="429" y="153"/>
                  </a:cubicBezTo>
                  <a:cubicBezTo>
                    <a:pt x="429" y="152"/>
                    <a:pt x="428" y="150"/>
                    <a:pt x="428" y="150"/>
                  </a:cubicBezTo>
                  <a:cubicBezTo>
                    <a:pt x="425" y="150"/>
                    <a:pt x="424" y="150"/>
                    <a:pt x="419" y="147"/>
                  </a:cubicBezTo>
                  <a:moveTo>
                    <a:pt x="355" y="181"/>
                  </a:moveTo>
                  <a:cubicBezTo>
                    <a:pt x="355" y="182"/>
                    <a:pt x="355" y="182"/>
                    <a:pt x="355" y="182"/>
                  </a:cubicBezTo>
                  <a:cubicBezTo>
                    <a:pt x="355" y="184"/>
                    <a:pt x="355" y="184"/>
                    <a:pt x="352" y="186"/>
                  </a:cubicBezTo>
                  <a:cubicBezTo>
                    <a:pt x="352" y="186"/>
                    <a:pt x="325" y="204"/>
                    <a:pt x="325" y="204"/>
                  </a:cubicBezTo>
                  <a:cubicBezTo>
                    <a:pt x="325" y="204"/>
                    <a:pt x="325" y="204"/>
                    <a:pt x="325" y="204"/>
                  </a:cubicBezTo>
                  <a:cubicBezTo>
                    <a:pt x="325" y="202"/>
                    <a:pt x="317" y="189"/>
                    <a:pt x="315" y="187"/>
                  </a:cubicBezTo>
                  <a:cubicBezTo>
                    <a:pt x="317" y="187"/>
                    <a:pt x="330" y="178"/>
                    <a:pt x="330" y="178"/>
                  </a:cubicBezTo>
                  <a:cubicBezTo>
                    <a:pt x="333" y="176"/>
                    <a:pt x="333" y="176"/>
                    <a:pt x="334" y="177"/>
                  </a:cubicBezTo>
                  <a:cubicBezTo>
                    <a:pt x="335" y="177"/>
                    <a:pt x="337" y="176"/>
                    <a:pt x="337" y="176"/>
                  </a:cubicBezTo>
                  <a:cubicBezTo>
                    <a:pt x="337" y="175"/>
                    <a:pt x="328" y="161"/>
                    <a:pt x="328" y="161"/>
                  </a:cubicBezTo>
                  <a:cubicBezTo>
                    <a:pt x="327" y="161"/>
                    <a:pt x="325" y="162"/>
                    <a:pt x="325" y="162"/>
                  </a:cubicBezTo>
                  <a:cubicBezTo>
                    <a:pt x="325" y="162"/>
                    <a:pt x="325" y="163"/>
                    <a:pt x="325" y="163"/>
                  </a:cubicBezTo>
                  <a:cubicBezTo>
                    <a:pt x="325" y="164"/>
                    <a:pt x="325" y="165"/>
                    <a:pt x="323" y="166"/>
                  </a:cubicBezTo>
                  <a:cubicBezTo>
                    <a:pt x="323" y="166"/>
                    <a:pt x="307" y="176"/>
                    <a:pt x="307" y="176"/>
                  </a:cubicBezTo>
                  <a:cubicBezTo>
                    <a:pt x="307" y="176"/>
                    <a:pt x="307" y="176"/>
                    <a:pt x="307" y="176"/>
                  </a:cubicBezTo>
                  <a:cubicBezTo>
                    <a:pt x="307" y="175"/>
                    <a:pt x="298" y="161"/>
                    <a:pt x="298" y="161"/>
                  </a:cubicBezTo>
                  <a:cubicBezTo>
                    <a:pt x="299" y="162"/>
                    <a:pt x="324" y="145"/>
                    <a:pt x="324" y="145"/>
                  </a:cubicBezTo>
                  <a:cubicBezTo>
                    <a:pt x="327" y="144"/>
                    <a:pt x="327" y="144"/>
                    <a:pt x="328" y="145"/>
                  </a:cubicBezTo>
                  <a:cubicBezTo>
                    <a:pt x="329" y="145"/>
                    <a:pt x="331" y="144"/>
                    <a:pt x="331" y="144"/>
                  </a:cubicBezTo>
                  <a:cubicBezTo>
                    <a:pt x="331" y="143"/>
                    <a:pt x="322" y="128"/>
                    <a:pt x="322" y="128"/>
                  </a:cubicBezTo>
                  <a:cubicBezTo>
                    <a:pt x="321" y="128"/>
                    <a:pt x="319" y="129"/>
                    <a:pt x="319" y="129"/>
                  </a:cubicBezTo>
                  <a:cubicBezTo>
                    <a:pt x="320" y="132"/>
                    <a:pt x="320" y="132"/>
                    <a:pt x="317" y="134"/>
                  </a:cubicBezTo>
                  <a:cubicBezTo>
                    <a:pt x="275" y="161"/>
                    <a:pt x="275" y="161"/>
                    <a:pt x="275" y="161"/>
                  </a:cubicBezTo>
                  <a:cubicBezTo>
                    <a:pt x="275" y="162"/>
                    <a:pt x="276" y="164"/>
                    <a:pt x="276" y="164"/>
                  </a:cubicBezTo>
                  <a:cubicBezTo>
                    <a:pt x="280" y="162"/>
                    <a:pt x="281" y="163"/>
                    <a:pt x="282" y="164"/>
                  </a:cubicBezTo>
                  <a:cubicBezTo>
                    <a:pt x="316" y="218"/>
                    <a:pt x="316" y="218"/>
                    <a:pt x="316" y="218"/>
                  </a:cubicBezTo>
                  <a:cubicBezTo>
                    <a:pt x="317" y="219"/>
                    <a:pt x="317" y="220"/>
                    <a:pt x="315" y="222"/>
                  </a:cubicBezTo>
                  <a:cubicBezTo>
                    <a:pt x="314" y="223"/>
                    <a:pt x="315" y="225"/>
                    <a:pt x="315" y="225"/>
                  </a:cubicBezTo>
                  <a:cubicBezTo>
                    <a:pt x="317" y="225"/>
                    <a:pt x="360" y="197"/>
                    <a:pt x="360" y="197"/>
                  </a:cubicBezTo>
                  <a:cubicBezTo>
                    <a:pt x="363" y="195"/>
                    <a:pt x="363" y="196"/>
                    <a:pt x="364" y="197"/>
                  </a:cubicBezTo>
                  <a:cubicBezTo>
                    <a:pt x="365" y="197"/>
                    <a:pt x="367" y="196"/>
                    <a:pt x="367" y="196"/>
                  </a:cubicBezTo>
                  <a:cubicBezTo>
                    <a:pt x="367" y="195"/>
                    <a:pt x="358" y="180"/>
                    <a:pt x="358" y="180"/>
                  </a:cubicBezTo>
                  <a:cubicBezTo>
                    <a:pt x="357" y="180"/>
                    <a:pt x="355" y="181"/>
                    <a:pt x="355" y="181"/>
                  </a:cubicBezTo>
                  <a:moveTo>
                    <a:pt x="277" y="240"/>
                  </a:moveTo>
                  <a:cubicBezTo>
                    <a:pt x="277" y="240"/>
                    <a:pt x="253" y="188"/>
                    <a:pt x="253" y="188"/>
                  </a:cubicBezTo>
                  <a:cubicBezTo>
                    <a:pt x="253" y="188"/>
                    <a:pt x="268" y="182"/>
                    <a:pt x="268" y="182"/>
                  </a:cubicBezTo>
                  <a:cubicBezTo>
                    <a:pt x="271" y="180"/>
                    <a:pt x="272" y="180"/>
                    <a:pt x="273" y="182"/>
                  </a:cubicBezTo>
                  <a:cubicBezTo>
                    <a:pt x="274" y="183"/>
                    <a:pt x="276" y="182"/>
                    <a:pt x="276" y="182"/>
                  </a:cubicBezTo>
                  <a:cubicBezTo>
                    <a:pt x="276" y="181"/>
                    <a:pt x="269" y="165"/>
                    <a:pt x="269" y="165"/>
                  </a:cubicBezTo>
                  <a:cubicBezTo>
                    <a:pt x="268" y="164"/>
                    <a:pt x="266" y="165"/>
                    <a:pt x="266" y="165"/>
                  </a:cubicBezTo>
                  <a:cubicBezTo>
                    <a:pt x="266" y="168"/>
                    <a:pt x="265" y="168"/>
                    <a:pt x="262" y="169"/>
                  </a:cubicBezTo>
                  <a:cubicBezTo>
                    <a:pt x="218" y="189"/>
                    <a:pt x="218" y="189"/>
                    <a:pt x="218" y="189"/>
                  </a:cubicBezTo>
                  <a:cubicBezTo>
                    <a:pt x="215" y="191"/>
                    <a:pt x="215" y="191"/>
                    <a:pt x="214" y="189"/>
                  </a:cubicBezTo>
                  <a:cubicBezTo>
                    <a:pt x="213" y="189"/>
                    <a:pt x="211" y="190"/>
                    <a:pt x="211" y="190"/>
                  </a:cubicBezTo>
                  <a:cubicBezTo>
                    <a:pt x="211" y="191"/>
                    <a:pt x="218" y="207"/>
                    <a:pt x="218" y="207"/>
                  </a:cubicBezTo>
                  <a:cubicBezTo>
                    <a:pt x="219" y="208"/>
                    <a:pt x="221" y="207"/>
                    <a:pt x="221" y="207"/>
                  </a:cubicBezTo>
                  <a:cubicBezTo>
                    <a:pt x="221" y="206"/>
                    <a:pt x="221" y="206"/>
                    <a:pt x="221" y="206"/>
                  </a:cubicBezTo>
                  <a:cubicBezTo>
                    <a:pt x="221" y="203"/>
                    <a:pt x="222" y="203"/>
                    <a:pt x="224" y="202"/>
                  </a:cubicBezTo>
                  <a:cubicBezTo>
                    <a:pt x="224" y="202"/>
                    <a:pt x="239" y="195"/>
                    <a:pt x="240" y="195"/>
                  </a:cubicBezTo>
                  <a:cubicBezTo>
                    <a:pt x="240" y="195"/>
                    <a:pt x="240" y="195"/>
                    <a:pt x="240" y="195"/>
                  </a:cubicBezTo>
                  <a:cubicBezTo>
                    <a:pt x="240" y="196"/>
                    <a:pt x="262" y="246"/>
                    <a:pt x="262" y="246"/>
                  </a:cubicBezTo>
                  <a:cubicBezTo>
                    <a:pt x="263" y="247"/>
                    <a:pt x="263" y="248"/>
                    <a:pt x="263" y="248"/>
                  </a:cubicBezTo>
                  <a:cubicBezTo>
                    <a:pt x="263" y="249"/>
                    <a:pt x="262" y="249"/>
                    <a:pt x="261" y="250"/>
                  </a:cubicBezTo>
                  <a:cubicBezTo>
                    <a:pt x="261" y="250"/>
                    <a:pt x="261" y="250"/>
                    <a:pt x="261" y="250"/>
                  </a:cubicBezTo>
                  <a:cubicBezTo>
                    <a:pt x="261" y="251"/>
                    <a:pt x="262" y="253"/>
                    <a:pt x="262" y="253"/>
                  </a:cubicBezTo>
                  <a:cubicBezTo>
                    <a:pt x="263" y="253"/>
                    <a:pt x="282" y="245"/>
                    <a:pt x="282" y="245"/>
                  </a:cubicBezTo>
                  <a:cubicBezTo>
                    <a:pt x="282" y="244"/>
                    <a:pt x="282" y="244"/>
                    <a:pt x="282" y="244"/>
                  </a:cubicBezTo>
                  <a:cubicBezTo>
                    <a:pt x="281" y="242"/>
                    <a:pt x="281" y="242"/>
                    <a:pt x="281" y="242"/>
                  </a:cubicBezTo>
                  <a:cubicBezTo>
                    <a:pt x="278" y="242"/>
                    <a:pt x="277" y="242"/>
                    <a:pt x="277" y="240"/>
                  </a:cubicBezTo>
                  <a:moveTo>
                    <a:pt x="188" y="227"/>
                  </a:moveTo>
                  <a:cubicBezTo>
                    <a:pt x="179" y="227"/>
                    <a:pt x="171" y="227"/>
                    <a:pt x="170" y="222"/>
                  </a:cubicBezTo>
                  <a:cubicBezTo>
                    <a:pt x="169" y="217"/>
                    <a:pt x="172" y="213"/>
                    <a:pt x="178" y="212"/>
                  </a:cubicBezTo>
                  <a:cubicBezTo>
                    <a:pt x="189" y="209"/>
                    <a:pt x="196" y="213"/>
                    <a:pt x="197" y="216"/>
                  </a:cubicBezTo>
                  <a:cubicBezTo>
                    <a:pt x="197" y="217"/>
                    <a:pt x="197" y="217"/>
                    <a:pt x="197" y="217"/>
                  </a:cubicBezTo>
                  <a:cubicBezTo>
                    <a:pt x="198" y="219"/>
                    <a:pt x="200" y="219"/>
                    <a:pt x="200" y="219"/>
                  </a:cubicBezTo>
                  <a:cubicBezTo>
                    <a:pt x="201" y="218"/>
                    <a:pt x="207" y="199"/>
                    <a:pt x="207" y="199"/>
                  </a:cubicBezTo>
                  <a:cubicBezTo>
                    <a:pt x="208" y="196"/>
                    <a:pt x="208" y="196"/>
                    <a:pt x="208" y="196"/>
                  </a:cubicBezTo>
                  <a:cubicBezTo>
                    <a:pt x="205" y="198"/>
                    <a:pt x="205" y="198"/>
                    <a:pt x="205" y="198"/>
                  </a:cubicBezTo>
                  <a:cubicBezTo>
                    <a:pt x="202" y="200"/>
                    <a:pt x="202" y="200"/>
                    <a:pt x="202" y="200"/>
                  </a:cubicBezTo>
                  <a:cubicBezTo>
                    <a:pt x="199" y="199"/>
                    <a:pt x="199" y="199"/>
                    <a:pt x="199" y="199"/>
                  </a:cubicBezTo>
                  <a:cubicBezTo>
                    <a:pt x="195" y="199"/>
                    <a:pt x="195" y="199"/>
                    <a:pt x="195" y="199"/>
                  </a:cubicBezTo>
                  <a:cubicBezTo>
                    <a:pt x="189" y="198"/>
                    <a:pt x="183" y="198"/>
                    <a:pt x="177" y="199"/>
                  </a:cubicBezTo>
                  <a:cubicBezTo>
                    <a:pt x="157" y="204"/>
                    <a:pt x="152" y="217"/>
                    <a:pt x="155" y="227"/>
                  </a:cubicBezTo>
                  <a:cubicBezTo>
                    <a:pt x="158" y="242"/>
                    <a:pt x="173" y="242"/>
                    <a:pt x="186" y="243"/>
                  </a:cubicBezTo>
                  <a:cubicBezTo>
                    <a:pt x="196" y="243"/>
                    <a:pt x="204" y="243"/>
                    <a:pt x="205" y="249"/>
                  </a:cubicBezTo>
                  <a:cubicBezTo>
                    <a:pt x="205" y="249"/>
                    <a:pt x="204" y="256"/>
                    <a:pt x="204" y="256"/>
                  </a:cubicBezTo>
                  <a:cubicBezTo>
                    <a:pt x="202" y="259"/>
                    <a:pt x="198" y="261"/>
                    <a:pt x="191" y="262"/>
                  </a:cubicBezTo>
                  <a:cubicBezTo>
                    <a:pt x="185" y="264"/>
                    <a:pt x="176" y="263"/>
                    <a:pt x="172" y="261"/>
                  </a:cubicBezTo>
                  <a:cubicBezTo>
                    <a:pt x="171" y="259"/>
                    <a:pt x="171" y="259"/>
                    <a:pt x="171" y="259"/>
                  </a:cubicBezTo>
                  <a:cubicBezTo>
                    <a:pt x="170" y="257"/>
                    <a:pt x="170" y="257"/>
                    <a:pt x="170" y="257"/>
                  </a:cubicBezTo>
                  <a:cubicBezTo>
                    <a:pt x="168" y="256"/>
                    <a:pt x="168" y="256"/>
                    <a:pt x="168" y="256"/>
                  </a:cubicBezTo>
                  <a:cubicBezTo>
                    <a:pt x="167" y="257"/>
                    <a:pt x="162" y="276"/>
                    <a:pt x="162" y="276"/>
                  </a:cubicBezTo>
                  <a:cubicBezTo>
                    <a:pt x="162" y="276"/>
                    <a:pt x="163" y="276"/>
                    <a:pt x="163" y="276"/>
                  </a:cubicBezTo>
                  <a:cubicBezTo>
                    <a:pt x="163" y="276"/>
                    <a:pt x="163" y="276"/>
                    <a:pt x="163" y="276"/>
                  </a:cubicBezTo>
                  <a:cubicBezTo>
                    <a:pt x="165" y="277"/>
                    <a:pt x="165" y="277"/>
                    <a:pt x="165" y="277"/>
                  </a:cubicBezTo>
                  <a:cubicBezTo>
                    <a:pt x="165" y="276"/>
                    <a:pt x="165" y="276"/>
                    <a:pt x="165" y="276"/>
                  </a:cubicBezTo>
                  <a:cubicBezTo>
                    <a:pt x="165" y="276"/>
                    <a:pt x="166" y="276"/>
                    <a:pt x="166" y="276"/>
                  </a:cubicBezTo>
                  <a:cubicBezTo>
                    <a:pt x="166" y="275"/>
                    <a:pt x="166" y="275"/>
                    <a:pt x="167" y="275"/>
                  </a:cubicBezTo>
                  <a:cubicBezTo>
                    <a:pt x="167" y="275"/>
                    <a:pt x="171" y="275"/>
                    <a:pt x="171" y="275"/>
                  </a:cubicBezTo>
                  <a:cubicBezTo>
                    <a:pt x="176" y="276"/>
                    <a:pt x="176" y="276"/>
                    <a:pt x="176" y="276"/>
                  </a:cubicBezTo>
                  <a:cubicBezTo>
                    <a:pt x="193" y="276"/>
                    <a:pt x="193" y="276"/>
                    <a:pt x="193" y="276"/>
                  </a:cubicBezTo>
                  <a:cubicBezTo>
                    <a:pt x="215" y="271"/>
                    <a:pt x="223" y="256"/>
                    <a:pt x="220" y="245"/>
                  </a:cubicBezTo>
                  <a:cubicBezTo>
                    <a:pt x="217" y="228"/>
                    <a:pt x="201" y="228"/>
                    <a:pt x="188" y="227"/>
                  </a:cubicBezTo>
                  <a:moveTo>
                    <a:pt x="121" y="265"/>
                  </a:moveTo>
                  <a:cubicBezTo>
                    <a:pt x="117" y="268"/>
                    <a:pt x="113" y="270"/>
                    <a:pt x="108" y="270"/>
                  </a:cubicBezTo>
                  <a:cubicBezTo>
                    <a:pt x="96" y="269"/>
                    <a:pt x="89" y="260"/>
                    <a:pt x="90" y="243"/>
                  </a:cubicBezTo>
                  <a:cubicBezTo>
                    <a:pt x="90" y="234"/>
                    <a:pt x="92" y="227"/>
                    <a:pt x="97" y="223"/>
                  </a:cubicBezTo>
                  <a:cubicBezTo>
                    <a:pt x="100" y="220"/>
                    <a:pt x="104" y="218"/>
                    <a:pt x="109" y="219"/>
                  </a:cubicBezTo>
                  <a:cubicBezTo>
                    <a:pt x="115" y="219"/>
                    <a:pt x="119" y="220"/>
                    <a:pt x="122" y="224"/>
                  </a:cubicBezTo>
                  <a:cubicBezTo>
                    <a:pt x="126" y="228"/>
                    <a:pt x="128" y="235"/>
                    <a:pt x="128" y="245"/>
                  </a:cubicBezTo>
                  <a:cubicBezTo>
                    <a:pt x="128" y="254"/>
                    <a:pt x="125" y="261"/>
                    <a:pt x="121" y="265"/>
                  </a:cubicBezTo>
                  <a:moveTo>
                    <a:pt x="110" y="205"/>
                  </a:moveTo>
                  <a:cubicBezTo>
                    <a:pt x="100" y="205"/>
                    <a:pt x="92" y="208"/>
                    <a:pt x="86" y="214"/>
                  </a:cubicBezTo>
                  <a:cubicBezTo>
                    <a:pt x="78" y="220"/>
                    <a:pt x="74" y="231"/>
                    <a:pt x="74" y="243"/>
                  </a:cubicBezTo>
                  <a:cubicBezTo>
                    <a:pt x="73" y="266"/>
                    <a:pt x="87" y="282"/>
                    <a:pt x="107" y="283"/>
                  </a:cubicBezTo>
                  <a:cubicBezTo>
                    <a:pt x="117" y="283"/>
                    <a:pt x="125" y="280"/>
                    <a:pt x="132" y="274"/>
                  </a:cubicBezTo>
                  <a:cubicBezTo>
                    <a:pt x="139" y="268"/>
                    <a:pt x="143" y="257"/>
                    <a:pt x="144" y="245"/>
                  </a:cubicBezTo>
                  <a:cubicBezTo>
                    <a:pt x="144" y="233"/>
                    <a:pt x="140" y="222"/>
                    <a:pt x="134" y="215"/>
                  </a:cubicBezTo>
                  <a:cubicBezTo>
                    <a:pt x="128" y="209"/>
                    <a:pt x="119" y="205"/>
                    <a:pt x="110" y="205"/>
                  </a:cubicBezTo>
                  <a:moveTo>
                    <a:pt x="38" y="228"/>
                  </a:moveTo>
                  <a:cubicBezTo>
                    <a:pt x="38" y="228"/>
                    <a:pt x="25" y="227"/>
                    <a:pt x="25" y="227"/>
                  </a:cubicBezTo>
                  <a:cubicBezTo>
                    <a:pt x="26" y="226"/>
                    <a:pt x="28" y="211"/>
                    <a:pt x="28" y="208"/>
                  </a:cubicBezTo>
                  <a:cubicBezTo>
                    <a:pt x="30" y="209"/>
                    <a:pt x="41" y="210"/>
                    <a:pt x="41" y="210"/>
                  </a:cubicBezTo>
                  <a:cubicBezTo>
                    <a:pt x="47" y="211"/>
                    <a:pt x="50" y="213"/>
                    <a:pt x="52" y="215"/>
                  </a:cubicBezTo>
                  <a:cubicBezTo>
                    <a:pt x="53" y="221"/>
                    <a:pt x="53" y="221"/>
                    <a:pt x="53" y="221"/>
                  </a:cubicBezTo>
                  <a:cubicBezTo>
                    <a:pt x="52" y="228"/>
                    <a:pt x="48" y="230"/>
                    <a:pt x="38" y="228"/>
                  </a:cubicBezTo>
                  <a:moveTo>
                    <a:pt x="45" y="197"/>
                  </a:moveTo>
                  <a:cubicBezTo>
                    <a:pt x="12" y="192"/>
                    <a:pt x="12" y="192"/>
                    <a:pt x="12" y="192"/>
                  </a:cubicBezTo>
                  <a:cubicBezTo>
                    <a:pt x="11" y="193"/>
                    <a:pt x="11" y="195"/>
                    <a:pt x="11" y="195"/>
                  </a:cubicBezTo>
                  <a:cubicBezTo>
                    <a:pt x="14" y="197"/>
                    <a:pt x="14" y="197"/>
                    <a:pt x="14" y="199"/>
                  </a:cubicBezTo>
                  <a:cubicBezTo>
                    <a:pt x="4" y="262"/>
                    <a:pt x="4" y="262"/>
                    <a:pt x="4" y="262"/>
                  </a:cubicBezTo>
                  <a:cubicBezTo>
                    <a:pt x="4" y="264"/>
                    <a:pt x="4" y="264"/>
                    <a:pt x="1" y="264"/>
                  </a:cubicBezTo>
                  <a:cubicBezTo>
                    <a:pt x="0" y="265"/>
                    <a:pt x="0" y="267"/>
                    <a:pt x="0" y="267"/>
                  </a:cubicBezTo>
                  <a:cubicBezTo>
                    <a:pt x="1" y="268"/>
                    <a:pt x="22" y="271"/>
                    <a:pt x="22" y="271"/>
                  </a:cubicBezTo>
                  <a:cubicBezTo>
                    <a:pt x="23" y="271"/>
                    <a:pt x="23" y="271"/>
                    <a:pt x="23" y="271"/>
                  </a:cubicBezTo>
                  <a:cubicBezTo>
                    <a:pt x="23" y="268"/>
                    <a:pt x="23" y="268"/>
                    <a:pt x="23" y="268"/>
                  </a:cubicBezTo>
                  <a:cubicBezTo>
                    <a:pt x="21" y="267"/>
                    <a:pt x="20" y="267"/>
                    <a:pt x="20" y="265"/>
                  </a:cubicBezTo>
                  <a:cubicBezTo>
                    <a:pt x="20" y="265"/>
                    <a:pt x="20" y="265"/>
                    <a:pt x="20" y="264"/>
                  </a:cubicBezTo>
                  <a:cubicBezTo>
                    <a:pt x="20" y="264"/>
                    <a:pt x="24" y="240"/>
                    <a:pt x="24" y="239"/>
                  </a:cubicBezTo>
                  <a:cubicBezTo>
                    <a:pt x="24" y="240"/>
                    <a:pt x="39" y="242"/>
                    <a:pt x="39" y="242"/>
                  </a:cubicBezTo>
                  <a:cubicBezTo>
                    <a:pt x="58" y="245"/>
                    <a:pt x="67" y="235"/>
                    <a:pt x="68" y="224"/>
                  </a:cubicBezTo>
                  <a:cubicBezTo>
                    <a:pt x="70" y="213"/>
                    <a:pt x="65" y="200"/>
                    <a:pt x="45" y="197"/>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17" name="Freeform 40">
              <a:extLst>
                <a:ext uri="{FF2B5EF4-FFF2-40B4-BE49-F238E27FC236}">
                  <a16:creationId xmlns:a16="http://schemas.microsoft.com/office/drawing/2014/main" id="{C0C7C601-CD63-4A4C-987C-7C70F465AB10}"/>
                </a:ext>
              </a:extLst>
            </p:cNvPr>
            <p:cNvSpPr>
              <a:spLocks/>
            </p:cNvSpPr>
            <p:nvPr userDrawn="1"/>
          </p:nvSpPr>
          <p:spPr bwMode="auto">
            <a:xfrm>
              <a:off x="3547" y="1746"/>
              <a:ext cx="70" cy="69"/>
            </a:xfrm>
            <a:custGeom>
              <a:avLst/>
              <a:gdLst>
                <a:gd name="T0" fmla="*/ 39 w 104"/>
                <a:gd name="T1" fmla="*/ 28 h 101"/>
                <a:gd name="T2" fmla="*/ 12 w 104"/>
                <a:gd name="T3" fmla="*/ 18 h 101"/>
                <a:gd name="T4" fmla="*/ 26 w 104"/>
                <a:gd name="T5" fmla="*/ 46 h 101"/>
                <a:gd name="T6" fmla="*/ 0 w 104"/>
                <a:gd name="T7" fmla="*/ 64 h 101"/>
                <a:gd name="T8" fmla="*/ 29 w 104"/>
                <a:gd name="T9" fmla="*/ 71 h 101"/>
                <a:gd name="T10" fmla="*/ 27 w 104"/>
                <a:gd name="T11" fmla="*/ 101 h 101"/>
                <a:gd name="T12" fmla="*/ 52 w 104"/>
                <a:gd name="T13" fmla="*/ 81 h 101"/>
                <a:gd name="T14" fmla="*/ 74 w 104"/>
                <a:gd name="T15" fmla="*/ 101 h 101"/>
                <a:gd name="T16" fmla="*/ 73 w 104"/>
                <a:gd name="T17" fmla="*/ 69 h 101"/>
                <a:gd name="T18" fmla="*/ 104 w 104"/>
                <a:gd name="T19" fmla="*/ 67 h 101"/>
                <a:gd name="T20" fmla="*/ 78 w 104"/>
                <a:gd name="T21" fmla="*/ 47 h 101"/>
                <a:gd name="T22" fmla="*/ 93 w 104"/>
                <a:gd name="T23" fmla="*/ 20 h 101"/>
                <a:gd name="T24" fmla="*/ 63 w 104"/>
                <a:gd name="T25" fmla="*/ 29 h 101"/>
                <a:gd name="T26" fmla="*/ 51 w 104"/>
                <a:gd name="T27" fmla="*/ 0 h 101"/>
                <a:gd name="T28" fmla="*/ 39 w 104"/>
                <a:gd name="T29" fmla="*/ 2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4" h="101">
                  <a:moveTo>
                    <a:pt x="39" y="28"/>
                  </a:moveTo>
                  <a:cubicBezTo>
                    <a:pt x="12" y="18"/>
                    <a:pt x="12" y="18"/>
                    <a:pt x="12" y="18"/>
                  </a:cubicBezTo>
                  <a:cubicBezTo>
                    <a:pt x="26" y="46"/>
                    <a:pt x="26" y="46"/>
                    <a:pt x="26" y="46"/>
                  </a:cubicBezTo>
                  <a:cubicBezTo>
                    <a:pt x="0" y="64"/>
                    <a:pt x="0" y="64"/>
                    <a:pt x="0" y="64"/>
                  </a:cubicBezTo>
                  <a:cubicBezTo>
                    <a:pt x="29" y="71"/>
                    <a:pt x="29" y="71"/>
                    <a:pt x="29" y="71"/>
                  </a:cubicBezTo>
                  <a:cubicBezTo>
                    <a:pt x="27" y="101"/>
                    <a:pt x="27" y="101"/>
                    <a:pt x="27" y="101"/>
                  </a:cubicBezTo>
                  <a:cubicBezTo>
                    <a:pt x="52" y="81"/>
                    <a:pt x="52" y="81"/>
                    <a:pt x="52" y="81"/>
                  </a:cubicBezTo>
                  <a:cubicBezTo>
                    <a:pt x="74" y="101"/>
                    <a:pt x="74" y="101"/>
                    <a:pt x="74" y="101"/>
                  </a:cubicBezTo>
                  <a:cubicBezTo>
                    <a:pt x="73" y="69"/>
                    <a:pt x="73" y="69"/>
                    <a:pt x="73" y="69"/>
                  </a:cubicBezTo>
                  <a:cubicBezTo>
                    <a:pt x="73" y="69"/>
                    <a:pt x="104" y="67"/>
                    <a:pt x="104" y="67"/>
                  </a:cubicBezTo>
                  <a:cubicBezTo>
                    <a:pt x="78" y="47"/>
                    <a:pt x="78" y="47"/>
                    <a:pt x="78" y="47"/>
                  </a:cubicBezTo>
                  <a:cubicBezTo>
                    <a:pt x="93" y="20"/>
                    <a:pt x="93" y="20"/>
                    <a:pt x="93" y="20"/>
                  </a:cubicBezTo>
                  <a:cubicBezTo>
                    <a:pt x="63" y="29"/>
                    <a:pt x="63" y="29"/>
                    <a:pt x="63" y="29"/>
                  </a:cubicBezTo>
                  <a:cubicBezTo>
                    <a:pt x="51" y="0"/>
                    <a:pt x="51" y="0"/>
                    <a:pt x="51" y="0"/>
                  </a:cubicBezTo>
                  <a:lnTo>
                    <a:pt x="39" y="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18" name="Freeform 41">
              <a:extLst>
                <a:ext uri="{FF2B5EF4-FFF2-40B4-BE49-F238E27FC236}">
                  <a16:creationId xmlns:a16="http://schemas.microsoft.com/office/drawing/2014/main" id="{58E2A667-5C9E-492E-88B9-428AE358763D}"/>
                </a:ext>
              </a:extLst>
            </p:cNvPr>
            <p:cNvSpPr>
              <a:spLocks/>
            </p:cNvSpPr>
            <p:nvPr userDrawn="1"/>
          </p:nvSpPr>
          <p:spPr bwMode="auto">
            <a:xfrm>
              <a:off x="3668" y="1778"/>
              <a:ext cx="70" cy="69"/>
            </a:xfrm>
            <a:custGeom>
              <a:avLst/>
              <a:gdLst>
                <a:gd name="T0" fmla="*/ 26 w 70"/>
                <a:gd name="T1" fmla="*/ 19 h 69"/>
                <a:gd name="T2" fmla="*/ 8 w 70"/>
                <a:gd name="T3" fmla="*/ 13 h 69"/>
                <a:gd name="T4" fmla="*/ 17 w 70"/>
                <a:gd name="T5" fmla="*/ 31 h 69"/>
                <a:gd name="T6" fmla="*/ 0 w 70"/>
                <a:gd name="T7" fmla="*/ 43 h 69"/>
                <a:gd name="T8" fmla="*/ 20 w 70"/>
                <a:gd name="T9" fmla="*/ 48 h 69"/>
                <a:gd name="T10" fmla="*/ 18 w 70"/>
                <a:gd name="T11" fmla="*/ 69 h 69"/>
                <a:gd name="T12" fmla="*/ 34 w 70"/>
                <a:gd name="T13" fmla="*/ 55 h 69"/>
                <a:gd name="T14" fmla="*/ 51 w 70"/>
                <a:gd name="T15" fmla="*/ 69 h 69"/>
                <a:gd name="T16" fmla="*/ 49 w 70"/>
                <a:gd name="T17" fmla="*/ 47 h 69"/>
                <a:gd name="T18" fmla="*/ 70 w 70"/>
                <a:gd name="T19" fmla="*/ 45 h 69"/>
                <a:gd name="T20" fmla="*/ 53 w 70"/>
                <a:gd name="T21" fmla="*/ 32 h 69"/>
                <a:gd name="T22" fmla="*/ 63 w 70"/>
                <a:gd name="T23" fmla="*/ 13 h 69"/>
                <a:gd name="T24" fmla="*/ 43 w 70"/>
                <a:gd name="T25" fmla="*/ 19 h 69"/>
                <a:gd name="T26" fmla="*/ 34 w 70"/>
                <a:gd name="T27" fmla="*/ 0 h 69"/>
                <a:gd name="T28" fmla="*/ 26 w 70"/>
                <a:gd name="T29" fmla="*/ 1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 h="69">
                  <a:moveTo>
                    <a:pt x="26" y="19"/>
                  </a:moveTo>
                  <a:lnTo>
                    <a:pt x="8" y="13"/>
                  </a:lnTo>
                  <a:lnTo>
                    <a:pt x="17" y="31"/>
                  </a:lnTo>
                  <a:lnTo>
                    <a:pt x="0" y="43"/>
                  </a:lnTo>
                  <a:lnTo>
                    <a:pt x="20" y="48"/>
                  </a:lnTo>
                  <a:lnTo>
                    <a:pt x="18" y="69"/>
                  </a:lnTo>
                  <a:lnTo>
                    <a:pt x="34" y="55"/>
                  </a:lnTo>
                  <a:lnTo>
                    <a:pt x="51" y="69"/>
                  </a:lnTo>
                  <a:lnTo>
                    <a:pt x="49" y="47"/>
                  </a:lnTo>
                  <a:lnTo>
                    <a:pt x="70" y="45"/>
                  </a:lnTo>
                  <a:lnTo>
                    <a:pt x="53" y="32"/>
                  </a:lnTo>
                  <a:lnTo>
                    <a:pt x="63" y="13"/>
                  </a:lnTo>
                  <a:lnTo>
                    <a:pt x="43" y="19"/>
                  </a:lnTo>
                  <a:lnTo>
                    <a:pt x="34" y="0"/>
                  </a:lnTo>
                  <a:lnTo>
                    <a:pt x="26"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19" name="Freeform 42">
              <a:extLst>
                <a:ext uri="{FF2B5EF4-FFF2-40B4-BE49-F238E27FC236}">
                  <a16:creationId xmlns:a16="http://schemas.microsoft.com/office/drawing/2014/main" id="{72A6983F-C2E1-40AE-B7C0-E427349DC592}"/>
                </a:ext>
              </a:extLst>
            </p:cNvPr>
            <p:cNvSpPr>
              <a:spLocks/>
            </p:cNvSpPr>
            <p:nvPr userDrawn="1"/>
          </p:nvSpPr>
          <p:spPr bwMode="auto">
            <a:xfrm>
              <a:off x="3524" y="1902"/>
              <a:ext cx="71" cy="69"/>
            </a:xfrm>
            <a:custGeom>
              <a:avLst/>
              <a:gdLst>
                <a:gd name="T0" fmla="*/ 51 w 104"/>
                <a:gd name="T1" fmla="*/ 0 h 101"/>
                <a:gd name="T2" fmla="*/ 62 w 104"/>
                <a:gd name="T3" fmla="*/ 28 h 101"/>
                <a:gd name="T4" fmla="*/ 93 w 104"/>
                <a:gd name="T5" fmla="*/ 20 h 101"/>
                <a:gd name="T6" fmla="*/ 78 w 104"/>
                <a:gd name="T7" fmla="*/ 46 h 101"/>
                <a:gd name="T8" fmla="*/ 104 w 104"/>
                <a:gd name="T9" fmla="*/ 66 h 101"/>
                <a:gd name="T10" fmla="*/ 72 w 104"/>
                <a:gd name="T11" fmla="*/ 69 h 101"/>
                <a:gd name="T12" fmla="*/ 74 w 104"/>
                <a:gd name="T13" fmla="*/ 101 h 101"/>
                <a:gd name="T14" fmla="*/ 51 w 104"/>
                <a:gd name="T15" fmla="*/ 80 h 101"/>
                <a:gd name="T16" fmla="*/ 27 w 104"/>
                <a:gd name="T17" fmla="*/ 101 h 101"/>
                <a:gd name="T18" fmla="*/ 29 w 104"/>
                <a:gd name="T19" fmla="*/ 70 h 101"/>
                <a:gd name="T20" fmla="*/ 0 w 104"/>
                <a:gd name="T21" fmla="*/ 64 h 101"/>
                <a:gd name="T22" fmla="*/ 26 w 104"/>
                <a:gd name="T23" fmla="*/ 45 h 101"/>
                <a:gd name="T24" fmla="*/ 11 w 104"/>
                <a:gd name="T25" fmla="*/ 19 h 101"/>
                <a:gd name="T26" fmla="*/ 39 w 104"/>
                <a:gd name="T27" fmla="*/ 28 h 101"/>
                <a:gd name="T28" fmla="*/ 51 w 104"/>
                <a:gd name="T29"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4" h="101">
                  <a:moveTo>
                    <a:pt x="51" y="0"/>
                  </a:moveTo>
                  <a:cubicBezTo>
                    <a:pt x="62" y="28"/>
                    <a:pt x="62" y="28"/>
                    <a:pt x="62" y="28"/>
                  </a:cubicBezTo>
                  <a:cubicBezTo>
                    <a:pt x="93" y="20"/>
                    <a:pt x="93" y="20"/>
                    <a:pt x="93" y="20"/>
                  </a:cubicBezTo>
                  <a:cubicBezTo>
                    <a:pt x="78" y="46"/>
                    <a:pt x="78" y="46"/>
                    <a:pt x="78" y="46"/>
                  </a:cubicBezTo>
                  <a:cubicBezTo>
                    <a:pt x="104" y="66"/>
                    <a:pt x="104" y="66"/>
                    <a:pt x="104" y="66"/>
                  </a:cubicBezTo>
                  <a:cubicBezTo>
                    <a:pt x="104" y="66"/>
                    <a:pt x="72" y="69"/>
                    <a:pt x="72" y="69"/>
                  </a:cubicBezTo>
                  <a:cubicBezTo>
                    <a:pt x="74" y="101"/>
                    <a:pt x="74" y="101"/>
                    <a:pt x="74" y="101"/>
                  </a:cubicBezTo>
                  <a:cubicBezTo>
                    <a:pt x="51" y="80"/>
                    <a:pt x="51" y="80"/>
                    <a:pt x="51" y="80"/>
                  </a:cubicBezTo>
                  <a:cubicBezTo>
                    <a:pt x="27" y="101"/>
                    <a:pt x="27" y="101"/>
                    <a:pt x="27" y="101"/>
                  </a:cubicBezTo>
                  <a:cubicBezTo>
                    <a:pt x="29" y="70"/>
                    <a:pt x="29" y="70"/>
                    <a:pt x="29" y="70"/>
                  </a:cubicBezTo>
                  <a:cubicBezTo>
                    <a:pt x="0" y="64"/>
                    <a:pt x="0" y="64"/>
                    <a:pt x="0" y="64"/>
                  </a:cubicBezTo>
                  <a:cubicBezTo>
                    <a:pt x="26" y="45"/>
                    <a:pt x="26" y="45"/>
                    <a:pt x="26" y="45"/>
                  </a:cubicBezTo>
                  <a:cubicBezTo>
                    <a:pt x="11" y="19"/>
                    <a:pt x="11" y="19"/>
                    <a:pt x="11" y="19"/>
                  </a:cubicBezTo>
                  <a:cubicBezTo>
                    <a:pt x="39" y="28"/>
                    <a:pt x="39" y="28"/>
                    <a:pt x="39" y="28"/>
                  </a:cubicBezTo>
                  <a:lnTo>
                    <a:pt x="5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20" name="Freeform 43">
              <a:extLst>
                <a:ext uri="{FF2B5EF4-FFF2-40B4-BE49-F238E27FC236}">
                  <a16:creationId xmlns:a16="http://schemas.microsoft.com/office/drawing/2014/main" id="{6CCF0988-C833-445A-94CB-07EF590C3465}"/>
                </a:ext>
              </a:extLst>
            </p:cNvPr>
            <p:cNvSpPr>
              <a:spLocks/>
            </p:cNvSpPr>
            <p:nvPr userDrawn="1"/>
          </p:nvSpPr>
          <p:spPr bwMode="auto">
            <a:xfrm>
              <a:off x="3677" y="1911"/>
              <a:ext cx="50" cy="48"/>
            </a:xfrm>
            <a:custGeom>
              <a:avLst/>
              <a:gdLst>
                <a:gd name="T0" fmla="*/ 25 w 50"/>
                <a:gd name="T1" fmla="*/ 0 h 48"/>
                <a:gd name="T2" fmla="*/ 32 w 50"/>
                <a:gd name="T3" fmla="*/ 18 h 48"/>
                <a:gd name="T4" fmla="*/ 50 w 50"/>
                <a:gd name="T5" fmla="*/ 18 h 48"/>
                <a:gd name="T6" fmla="*/ 35 w 50"/>
                <a:gd name="T7" fmla="*/ 30 h 48"/>
                <a:gd name="T8" fmla="*/ 40 w 50"/>
                <a:gd name="T9" fmla="*/ 48 h 48"/>
                <a:gd name="T10" fmla="*/ 25 w 50"/>
                <a:gd name="T11" fmla="*/ 37 h 48"/>
                <a:gd name="T12" fmla="*/ 10 w 50"/>
                <a:gd name="T13" fmla="*/ 48 h 48"/>
                <a:gd name="T14" fmla="*/ 15 w 50"/>
                <a:gd name="T15" fmla="*/ 30 h 48"/>
                <a:gd name="T16" fmla="*/ 0 w 50"/>
                <a:gd name="T17" fmla="*/ 18 h 48"/>
                <a:gd name="T18" fmla="*/ 19 w 50"/>
                <a:gd name="T19" fmla="*/ 18 h 48"/>
                <a:gd name="T20" fmla="*/ 25 w 50"/>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 h="48">
                  <a:moveTo>
                    <a:pt x="25" y="0"/>
                  </a:moveTo>
                  <a:lnTo>
                    <a:pt x="32" y="18"/>
                  </a:lnTo>
                  <a:lnTo>
                    <a:pt x="50" y="18"/>
                  </a:lnTo>
                  <a:lnTo>
                    <a:pt x="35" y="30"/>
                  </a:lnTo>
                  <a:lnTo>
                    <a:pt x="40" y="48"/>
                  </a:lnTo>
                  <a:lnTo>
                    <a:pt x="25" y="37"/>
                  </a:lnTo>
                  <a:lnTo>
                    <a:pt x="10" y="48"/>
                  </a:lnTo>
                  <a:lnTo>
                    <a:pt x="15" y="30"/>
                  </a:lnTo>
                  <a:lnTo>
                    <a:pt x="0" y="18"/>
                  </a:lnTo>
                  <a:lnTo>
                    <a:pt x="19" y="18"/>
                  </a:lnTo>
                  <a:lnTo>
                    <a:pt x="2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21" name="Freeform 44">
              <a:extLst>
                <a:ext uri="{FF2B5EF4-FFF2-40B4-BE49-F238E27FC236}">
                  <a16:creationId xmlns:a16="http://schemas.microsoft.com/office/drawing/2014/main" id="{3A188AE4-9B9C-4C34-9F86-AF304C285083}"/>
                </a:ext>
              </a:extLst>
            </p:cNvPr>
            <p:cNvSpPr>
              <a:spLocks/>
            </p:cNvSpPr>
            <p:nvPr userDrawn="1"/>
          </p:nvSpPr>
          <p:spPr bwMode="auto">
            <a:xfrm>
              <a:off x="3667" y="2037"/>
              <a:ext cx="71" cy="69"/>
            </a:xfrm>
            <a:custGeom>
              <a:avLst/>
              <a:gdLst>
                <a:gd name="T0" fmla="*/ 27 w 71"/>
                <a:gd name="T1" fmla="*/ 19 h 69"/>
                <a:gd name="T2" fmla="*/ 8 w 71"/>
                <a:gd name="T3" fmla="*/ 13 h 69"/>
                <a:gd name="T4" fmla="*/ 18 w 71"/>
                <a:gd name="T5" fmla="*/ 31 h 69"/>
                <a:gd name="T6" fmla="*/ 0 w 71"/>
                <a:gd name="T7" fmla="*/ 43 h 69"/>
                <a:gd name="T8" fmla="*/ 20 w 71"/>
                <a:gd name="T9" fmla="*/ 48 h 69"/>
                <a:gd name="T10" fmla="*/ 18 w 71"/>
                <a:gd name="T11" fmla="*/ 69 h 69"/>
                <a:gd name="T12" fmla="*/ 35 w 71"/>
                <a:gd name="T13" fmla="*/ 55 h 69"/>
                <a:gd name="T14" fmla="*/ 50 w 71"/>
                <a:gd name="T15" fmla="*/ 69 h 69"/>
                <a:gd name="T16" fmla="*/ 49 w 71"/>
                <a:gd name="T17" fmla="*/ 48 h 69"/>
                <a:gd name="T18" fmla="*/ 71 w 71"/>
                <a:gd name="T19" fmla="*/ 45 h 69"/>
                <a:gd name="T20" fmla="*/ 53 w 71"/>
                <a:gd name="T21" fmla="*/ 32 h 69"/>
                <a:gd name="T22" fmla="*/ 63 w 71"/>
                <a:gd name="T23" fmla="*/ 13 h 69"/>
                <a:gd name="T24" fmla="*/ 42 w 71"/>
                <a:gd name="T25" fmla="*/ 19 h 69"/>
                <a:gd name="T26" fmla="*/ 35 w 71"/>
                <a:gd name="T27" fmla="*/ 0 h 69"/>
                <a:gd name="T28" fmla="*/ 27 w 71"/>
                <a:gd name="T29" fmla="*/ 1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69">
                  <a:moveTo>
                    <a:pt x="27" y="19"/>
                  </a:moveTo>
                  <a:lnTo>
                    <a:pt x="8" y="13"/>
                  </a:lnTo>
                  <a:lnTo>
                    <a:pt x="18" y="31"/>
                  </a:lnTo>
                  <a:lnTo>
                    <a:pt x="0" y="43"/>
                  </a:lnTo>
                  <a:lnTo>
                    <a:pt x="20" y="48"/>
                  </a:lnTo>
                  <a:lnTo>
                    <a:pt x="18" y="69"/>
                  </a:lnTo>
                  <a:lnTo>
                    <a:pt x="35" y="55"/>
                  </a:lnTo>
                  <a:lnTo>
                    <a:pt x="50" y="69"/>
                  </a:lnTo>
                  <a:lnTo>
                    <a:pt x="49" y="48"/>
                  </a:lnTo>
                  <a:lnTo>
                    <a:pt x="71" y="45"/>
                  </a:lnTo>
                  <a:lnTo>
                    <a:pt x="53" y="32"/>
                  </a:lnTo>
                  <a:lnTo>
                    <a:pt x="63" y="13"/>
                  </a:lnTo>
                  <a:lnTo>
                    <a:pt x="42" y="19"/>
                  </a:lnTo>
                  <a:lnTo>
                    <a:pt x="35" y="0"/>
                  </a:lnTo>
                  <a:lnTo>
                    <a:pt x="27"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22" name="Freeform 45">
              <a:extLst>
                <a:ext uri="{FF2B5EF4-FFF2-40B4-BE49-F238E27FC236}">
                  <a16:creationId xmlns:a16="http://schemas.microsoft.com/office/drawing/2014/main" id="{A89453D6-85C4-4E2D-8FA0-72A14EA515FA}"/>
                </a:ext>
              </a:extLst>
            </p:cNvPr>
            <p:cNvSpPr>
              <a:spLocks/>
            </p:cNvSpPr>
            <p:nvPr userDrawn="1"/>
          </p:nvSpPr>
          <p:spPr bwMode="auto">
            <a:xfrm>
              <a:off x="3639" y="1671"/>
              <a:ext cx="20" cy="12"/>
            </a:xfrm>
            <a:custGeom>
              <a:avLst/>
              <a:gdLst>
                <a:gd name="T0" fmla="*/ 28 w 30"/>
                <a:gd name="T1" fmla="*/ 0 h 18"/>
                <a:gd name="T2" fmla="*/ 0 w 30"/>
                <a:gd name="T3" fmla="*/ 18 h 18"/>
                <a:gd name="T4" fmla="*/ 29 w 30"/>
                <a:gd name="T5" fmla="*/ 9 h 18"/>
                <a:gd name="T6" fmla="*/ 28 w 30"/>
                <a:gd name="T7" fmla="*/ 0 h 18"/>
              </a:gdLst>
              <a:ahLst/>
              <a:cxnLst>
                <a:cxn ang="0">
                  <a:pos x="T0" y="T1"/>
                </a:cxn>
                <a:cxn ang="0">
                  <a:pos x="T2" y="T3"/>
                </a:cxn>
                <a:cxn ang="0">
                  <a:pos x="T4" y="T5"/>
                </a:cxn>
                <a:cxn ang="0">
                  <a:pos x="T6" y="T7"/>
                </a:cxn>
              </a:cxnLst>
              <a:rect l="0" t="0" r="r" b="b"/>
              <a:pathLst>
                <a:path w="30" h="18">
                  <a:moveTo>
                    <a:pt x="28" y="0"/>
                  </a:moveTo>
                  <a:cubicBezTo>
                    <a:pt x="19" y="0"/>
                    <a:pt x="5" y="13"/>
                    <a:pt x="0" y="18"/>
                  </a:cubicBezTo>
                  <a:cubicBezTo>
                    <a:pt x="18" y="11"/>
                    <a:pt x="25" y="15"/>
                    <a:pt x="29" y="9"/>
                  </a:cubicBezTo>
                  <a:cubicBezTo>
                    <a:pt x="30" y="6"/>
                    <a:pt x="30" y="2"/>
                    <a:pt x="2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23" name="Freeform 46">
              <a:extLst>
                <a:ext uri="{FF2B5EF4-FFF2-40B4-BE49-F238E27FC236}">
                  <a16:creationId xmlns:a16="http://schemas.microsoft.com/office/drawing/2014/main" id="{BD6BC0F7-C21F-400B-9ED4-BF35CE7FED3E}"/>
                </a:ext>
              </a:extLst>
            </p:cNvPr>
            <p:cNvSpPr>
              <a:spLocks/>
            </p:cNvSpPr>
            <p:nvPr userDrawn="1"/>
          </p:nvSpPr>
          <p:spPr bwMode="auto">
            <a:xfrm>
              <a:off x="3664" y="1674"/>
              <a:ext cx="12" cy="20"/>
            </a:xfrm>
            <a:custGeom>
              <a:avLst/>
              <a:gdLst>
                <a:gd name="T0" fmla="*/ 2 w 18"/>
                <a:gd name="T1" fmla="*/ 0 h 29"/>
                <a:gd name="T2" fmla="*/ 17 w 18"/>
                <a:gd name="T3" fmla="*/ 29 h 29"/>
                <a:gd name="T4" fmla="*/ 18 w 18"/>
                <a:gd name="T5" fmla="*/ 20 h 29"/>
                <a:gd name="T6" fmla="*/ 2 w 18"/>
                <a:gd name="T7" fmla="*/ 0 h 29"/>
              </a:gdLst>
              <a:ahLst/>
              <a:cxnLst>
                <a:cxn ang="0">
                  <a:pos x="T0" y="T1"/>
                </a:cxn>
                <a:cxn ang="0">
                  <a:pos x="T2" y="T3"/>
                </a:cxn>
                <a:cxn ang="0">
                  <a:pos x="T4" y="T5"/>
                </a:cxn>
                <a:cxn ang="0">
                  <a:pos x="T6" y="T7"/>
                </a:cxn>
              </a:cxnLst>
              <a:rect l="0" t="0" r="r" b="b"/>
              <a:pathLst>
                <a:path w="18" h="29">
                  <a:moveTo>
                    <a:pt x="2" y="0"/>
                  </a:moveTo>
                  <a:cubicBezTo>
                    <a:pt x="0" y="12"/>
                    <a:pt x="8" y="23"/>
                    <a:pt x="17" y="29"/>
                  </a:cubicBezTo>
                  <a:cubicBezTo>
                    <a:pt x="18" y="20"/>
                    <a:pt x="18" y="20"/>
                    <a:pt x="18" y="20"/>
                  </a:cubicBezTo>
                  <a:cubicBezTo>
                    <a:pt x="17" y="12"/>
                    <a:pt x="9" y="4"/>
                    <a:pt x="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24" name="Freeform 47">
              <a:extLst>
                <a:ext uri="{FF2B5EF4-FFF2-40B4-BE49-F238E27FC236}">
                  <a16:creationId xmlns:a16="http://schemas.microsoft.com/office/drawing/2014/main" id="{0B5CBA8E-8322-4660-BE10-0D7C40BBF53F}"/>
                </a:ext>
              </a:extLst>
            </p:cNvPr>
            <p:cNvSpPr>
              <a:spLocks/>
            </p:cNvSpPr>
            <p:nvPr userDrawn="1"/>
          </p:nvSpPr>
          <p:spPr bwMode="auto">
            <a:xfrm>
              <a:off x="3659" y="1689"/>
              <a:ext cx="14" cy="21"/>
            </a:xfrm>
            <a:custGeom>
              <a:avLst/>
              <a:gdLst>
                <a:gd name="T0" fmla="*/ 4 w 21"/>
                <a:gd name="T1" fmla="*/ 0 h 30"/>
                <a:gd name="T2" fmla="*/ 1 w 21"/>
                <a:gd name="T3" fmla="*/ 11 h 30"/>
                <a:gd name="T4" fmla="*/ 16 w 21"/>
                <a:gd name="T5" fmla="*/ 30 h 30"/>
                <a:gd name="T6" fmla="*/ 4 w 21"/>
                <a:gd name="T7" fmla="*/ 0 h 30"/>
              </a:gdLst>
              <a:ahLst/>
              <a:cxnLst>
                <a:cxn ang="0">
                  <a:pos x="T0" y="T1"/>
                </a:cxn>
                <a:cxn ang="0">
                  <a:pos x="T2" y="T3"/>
                </a:cxn>
                <a:cxn ang="0">
                  <a:pos x="T4" y="T5"/>
                </a:cxn>
                <a:cxn ang="0">
                  <a:pos x="T6" y="T7"/>
                </a:cxn>
              </a:cxnLst>
              <a:rect l="0" t="0" r="r" b="b"/>
              <a:pathLst>
                <a:path w="21" h="30">
                  <a:moveTo>
                    <a:pt x="4" y="0"/>
                  </a:moveTo>
                  <a:cubicBezTo>
                    <a:pt x="3" y="3"/>
                    <a:pt x="0" y="8"/>
                    <a:pt x="1" y="11"/>
                  </a:cubicBezTo>
                  <a:cubicBezTo>
                    <a:pt x="2" y="18"/>
                    <a:pt x="12" y="20"/>
                    <a:pt x="16" y="30"/>
                  </a:cubicBezTo>
                  <a:cubicBezTo>
                    <a:pt x="21" y="21"/>
                    <a:pt x="14" y="3"/>
                    <a:pt x="4"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25" name="Freeform 48">
              <a:extLst>
                <a:ext uri="{FF2B5EF4-FFF2-40B4-BE49-F238E27FC236}">
                  <a16:creationId xmlns:a16="http://schemas.microsoft.com/office/drawing/2014/main" id="{DEB21783-D296-4A05-BE34-BFE7D5553CE4}"/>
                </a:ext>
              </a:extLst>
            </p:cNvPr>
            <p:cNvSpPr>
              <a:spLocks/>
            </p:cNvSpPr>
            <p:nvPr userDrawn="1"/>
          </p:nvSpPr>
          <p:spPr bwMode="auto">
            <a:xfrm>
              <a:off x="3649" y="1702"/>
              <a:ext cx="15" cy="24"/>
            </a:xfrm>
            <a:custGeom>
              <a:avLst/>
              <a:gdLst>
                <a:gd name="T0" fmla="*/ 12 w 22"/>
                <a:gd name="T1" fmla="*/ 0 h 35"/>
                <a:gd name="T2" fmla="*/ 7 w 22"/>
                <a:gd name="T3" fmla="*/ 8 h 35"/>
                <a:gd name="T4" fmla="*/ 13 w 22"/>
                <a:gd name="T5" fmla="*/ 35 h 35"/>
                <a:gd name="T6" fmla="*/ 19 w 22"/>
                <a:gd name="T7" fmla="*/ 11 h 35"/>
                <a:gd name="T8" fmla="*/ 12 w 22"/>
                <a:gd name="T9" fmla="*/ 0 h 35"/>
              </a:gdLst>
              <a:ahLst/>
              <a:cxnLst>
                <a:cxn ang="0">
                  <a:pos x="T0" y="T1"/>
                </a:cxn>
                <a:cxn ang="0">
                  <a:pos x="T2" y="T3"/>
                </a:cxn>
                <a:cxn ang="0">
                  <a:pos x="T4" y="T5"/>
                </a:cxn>
                <a:cxn ang="0">
                  <a:pos x="T6" y="T7"/>
                </a:cxn>
                <a:cxn ang="0">
                  <a:pos x="T8" y="T9"/>
                </a:cxn>
              </a:cxnLst>
              <a:rect l="0" t="0" r="r" b="b"/>
              <a:pathLst>
                <a:path w="22" h="35">
                  <a:moveTo>
                    <a:pt x="12" y="0"/>
                  </a:moveTo>
                  <a:cubicBezTo>
                    <a:pt x="7" y="8"/>
                    <a:pt x="7" y="8"/>
                    <a:pt x="7" y="8"/>
                  </a:cubicBezTo>
                  <a:cubicBezTo>
                    <a:pt x="0" y="19"/>
                    <a:pt x="13" y="28"/>
                    <a:pt x="13" y="35"/>
                  </a:cubicBezTo>
                  <a:cubicBezTo>
                    <a:pt x="17" y="31"/>
                    <a:pt x="22" y="19"/>
                    <a:pt x="19" y="11"/>
                  </a:cubicBezTo>
                  <a:cubicBezTo>
                    <a:pt x="18" y="7"/>
                    <a:pt x="16" y="3"/>
                    <a:pt x="1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26" name="Freeform 49">
              <a:extLst>
                <a:ext uri="{FF2B5EF4-FFF2-40B4-BE49-F238E27FC236}">
                  <a16:creationId xmlns:a16="http://schemas.microsoft.com/office/drawing/2014/main" id="{18535967-D3E3-48C2-A56E-FAB7015A9001}"/>
                </a:ext>
              </a:extLst>
            </p:cNvPr>
            <p:cNvSpPr>
              <a:spLocks/>
            </p:cNvSpPr>
            <p:nvPr userDrawn="1"/>
          </p:nvSpPr>
          <p:spPr bwMode="auto">
            <a:xfrm>
              <a:off x="3622" y="1701"/>
              <a:ext cx="27" cy="11"/>
            </a:xfrm>
            <a:custGeom>
              <a:avLst/>
              <a:gdLst>
                <a:gd name="T0" fmla="*/ 23 w 39"/>
                <a:gd name="T1" fmla="*/ 3 h 16"/>
                <a:gd name="T2" fmla="*/ 0 w 39"/>
                <a:gd name="T3" fmla="*/ 12 h 16"/>
                <a:gd name="T4" fmla="*/ 21 w 39"/>
                <a:gd name="T5" fmla="*/ 16 h 16"/>
                <a:gd name="T6" fmla="*/ 39 w 39"/>
                <a:gd name="T7" fmla="*/ 0 h 16"/>
                <a:gd name="T8" fmla="*/ 23 w 39"/>
                <a:gd name="T9" fmla="*/ 3 h 16"/>
              </a:gdLst>
              <a:ahLst/>
              <a:cxnLst>
                <a:cxn ang="0">
                  <a:pos x="T0" y="T1"/>
                </a:cxn>
                <a:cxn ang="0">
                  <a:pos x="T2" y="T3"/>
                </a:cxn>
                <a:cxn ang="0">
                  <a:pos x="T4" y="T5"/>
                </a:cxn>
                <a:cxn ang="0">
                  <a:pos x="T6" y="T7"/>
                </a:cxn>
                <a:cxn ang="0">
                  <a:pos x="T8" y="T9"/>
                </a:cxn>
              </a:cxnLst>
              <a:rect l="0" t="0" r="r" b="b"/>
              <a:pathLst>
                <a:path w="39" h="16">
                  <a:moveTo>
                    <a:pt x="23" y="3"/>
                  </a:moveTo>
                  <a:cubicBezTo>
                    <a:pt x="18" y="5"/>
                    <a:pt x="6" y="13"/>
                    <a:pt x="0" y="12"/>
                  </a:cubicBezTo>
                  <a:cubicBezTo>
                    <a:pt x="3" y="16"/>
                    <a:pt x="16" y="15"/>
                    <a:pt x="21" y="16"/>
                  </a:cubicBezTo>
                  <a:cubicBezTo>
                    <a:pt x="29" y="16"/>
                    <a:pt x="35" y="7"/>
                    <a:pt x="39" y="0"/>
                  </a:cubicBezTo>
                  <a:lnTo>
                    <a:pt x="23"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27" name="Freeform 50">
              <a:extLst>
                <a:ext uri="{FF2B5EF4-FFF2-40B4-BE49-F238E27FC236}">
                  <a16:creationId xmlns:a16="http://schemas.microsoft.com/office/drawing/2014/main" id="{F0D8AE3F-FC91-4265-87AE-A22989B4E4BF}"/>
                </a:ext>
              </a:extLst>
            </p:cNvPr>
            <p:cNvSpPr>
              <a:spLocks/>
            </p:cNvSpPr>
            <p:nvPr userDrawn="1"/>
          </p:nvSpPr>
          <p:spPr bwMode="auto">
            <a:xfrm>
              <a:off x="3634" y="1717"/>
              <a:ext cx="16" cy="23"/>
            </a:xfrm>
            <a:custGeom>
              <a:avLst/>
              <a:gdLst>
                <a:gd name="T0" fmla="*/ 19 w 23"/>
                <a:gd name="T1" fmla="*/ 0 h 34"/>
                <a:gd name="T2" fmla="*/ 0 w 23"/>
                <a:gd name="T3" fmla="*/ 34 h 34"/>
                <a:gd name="T4" fmla="*/ 19 w 23"/>
                <a:gd name="T5" fmla="*/ 21 h 34"/>
                <a:gd name="T6" fmla="*/ 19 w 23"/>
                <a:gd name="T7" fmla="*/ 0 h 34"/>
              </a:gdLst>
              <a:ahLst/>
              <a:cxnLst>
                <a:cxn ang="0">
                  <a:pos x="T0" y="T1"/>
                </a:cxn>
                <a:cxn ang="0">
                  <a:pos x="T2" y="T3"/>
                </a:cxn>
                <a:cxn ang="0">
                  <a:pos x="T4" y="T5"/>
                </a:cxn>
                <a:cxn ang="0">
                  <a:pos x="T6" y="T7"/>
                </a:cxn>
              </a:cxnLst>
              <a:rect l="0" t="0" r="r" b="b"/>
              <a:pathLst>
                <a:path w="23" h="34">
                  <a:moveTo>
                    <a:pt x="19" y="0"/>
                  </a:moveTo>
                  <a:cubicBezTo>
                    <a:pt x="3" y="4"/>
                    <a:pt x="13" y="23"/>
                    <a:pt x="0" y="34"/>
                  </a:cubicBezTo>
                  <a:cubicBezTo>
                    <a:pt x="9" y="32"/>
                    <a:pt x="13" y="32"/>
                    <a:pt x="19" y="21"/>
                  </a:cubicBezTo>
                  <a:cubicBezTo>
                    <a:pt x="22" y="15"/>
                    <a:pt x="23" y="5"/>
                    <a:pt x="1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28" name="Freeform 51">
              <a:extLst>
                <a:ext uri="{FF2B5EF4-FFF2-40B4-BE49-F238E27FC236}">
                  <a16:creationId xmlns:a16="http://schemas.microsoft.com/office/drawing/2014/main" id="{CB3036C3-8B8F-466E-A40B-9F31B9B5391E}"/>
                </a:ext>
              </a:extLst>
            </p:cNvPr>
            <p:cNvSpPr>
              <a:spLocks/>
            </p:cNvSpPr>
            <p:nvPr userDrawn="1"/>
          </p:nvSpPr>
          <p:spPr bwMode="auto">
            <a:xfrm>
              <a:off x="3559" y="1682"/>
              <a:ext cx="18" cy="26"/>
            </a:xfrm>
            <a:custGeom>
              <a:avLst/>
              <a:gdLst>
                <a:gd name="T0" fmla="*/ 3 w 26"/>
                <a:gd name="T1" fmla="*/ 16 h 39"/>
                <a:gd name="T2" fmla="*/ 9 w 26"/>
                <a:gd name="T3" fmla="*/ 39 h 39"/>
                <a:gd name="T4" fmla="*/ 17 w 26"/>
                <a:gd name="T5" fmla="*/ 0 h 39"/>
                <a:gd name="T6" fmla="*/ 3 w 26"/>
                <a:gd name="T7" fmla="*/ 16 h 39"/>
              </a:gdLst>
              <a:ahLst/>
              <a:cxnLst>
                <a:cxn ang="0">
                  <a:pos x="T0" y="T1"/>
                </a:cxn>
                <a:cxn ang="0">
                  <a:pos x="T2" y="T3"/>
                </a:cxn>
                <a:cxn ang="0">
                  <a:pos x="T4" y="T5"/>
                </a:cxn>
                <a:cxn ang="0">
                  <a:pos x="T6" y="T7"/>
                </a:cxn>
              </a:cxnLst>
              <a:rect l="0" t="0" r="r" b="b"/>
              <a:pathLst>
                <a:path w="26" h="39">
                  <a:moveTo>
                    <a:pt x="3" y="16"/>
                  </a:moveTo>
                  <a:cubicBezTo>
                    <a:pt x="0" y="28"/>
                    <a:pt x="3" y="31"/>
                    <a:pt x="9" y="39"/>
                  </a:cubicBezTo>
                  <a:cubicBezTo>
                    <a:pt x="6" y="21"/>
                    <a:pt x="26" y="14"/>
                    <a:pt x="17" y="0"/>
                  </a:cubicBezTo>
                  <a:cubicBezTo>
                    <a:pt x="10" y="2"/>
                    <a:pt x="5" y="10"/>
                    <a:pt x="3" y="1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29" name="Freeform 52">
              <a:extLst>
                <a:ext uri="{FF2B5EF4-FFF2-40B4-BE49-F238E27FC236}">
                  <a16:creationId xmlns:a16="http://schemas.microsoft.com/office/drawing/2014/main" id="{51B64F91-1250-42C8-B692-DBEE837B5E20}"/>
                </a:ext>
              </a:extLst>
            </p:cNvPr>
            <p:cNvSpPr>
              <a:spLocks/>
            </p:cNvSpPr>
            <p:nvPr userDrawn="1"/>
          </p:nvSpPr>
          <p:spPr bwMode="auto">
            <a:xfrm>
              <a:off x="3608" y="1714"/>
              <a:ext cx="27" cy="14"/>
            </a:xfrm>
            <a:custGeom>
              <a:avLst/>
              <a:gdLst>
                <a:gd name="T0" fmla="*/ 0 w 40"/>
                <a:gd name="T1" fmla="*/ 17 h 21"/>
                <a:gd name="T2" fmla="*/ 23 w 40"/>
                <a:gd name="T3" fmla="*/ 17 h 21"/>
                <a:gd name="T4" fmla="*/ 40 w 40"/>
                <a:gd name="T5" fmla="*/ 7 h 21"/>
                <a:gd name="T6" fmla="*/ 0 w 40"/>
                <a:gd name="T7" fmla="*/ 17 h 21"/>
              </a:gdLst>
              <a:ahLst/>
              <a:cxnLst>
                <a:cxn ang="0">
                  <a:pos x="T0" y="T1"/>
                </a:cxn>
                <a:cxn ang="0">
                  <a:pos x="T2" y="T3"/>
                </a:cxn>
                <a:cxn ang="0">
                  <a:pos x="T4" y="T5"/>
                </a:cxn>
                <a:cxn ang="0">
                  <a:pos x="T6" y="T7"/>
                </a:cxn>
              </a:cxnLst>
              <a:rect l="0" t="0" r="r" b="b"/>
              <a:pathLst>
                <a:path w="40" h="21">
                  <a:moveTo>
                    <a:pt x="0" y="17"/>
                  </a:moveTo>
                  <a:cubicBezTo>
                    <a:pt x="0" y="21"/>
                    <a:pt x="16" y="20"/>
                    <a:pt x="23" y="17"/>
                  </a:cubicBezTo>
                  <a:cubicBezTo>
                    <a:pt x="27" y="16"/>
                    <a:pt x="39" y="11"/>
                    <a:pt x="40" y="7"/>
                  </a:cubicBezTo>
                  <a:cubicBezTo>
                    <a:pt x="12" y="0"/>
                    <a:pt x="22" y="11"/>
                    <a:pt x="0" y="1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30" name="Freeform 53">
              <a:extLst>
                <a:ext uri="{FF2B5EF4-FFF2-40B4-BE49-F238E27FC236}">
                  <a16:creationId xmlns:a16="http://schemas.microsoft.com/office/drawing/2014/main" id="{7A5E8821-26A6-4A47-9441-123CB1CD9DAF}"/>
                </a:ext>
              </a:extLst>
            </p:cNvPr>
            <p:cNvSpPr>
              <a:spLocks/>
            </p:cNvSpPr>
            <p:nvPr userDrawn="1"/>
          </p:nvSpPr>
          <p:spPr bwMode="auto">
            <a:xfrm>
              <a:off x="3631" y="1685"/>
              <a:ext cx="25" cy="15"/>
            </a:xfrm>
            <a:custGeom>
              <a:avLst/>
              <a:gdLst>
                <a:gd name="T0" fmla="*/ 0 w 37"/>
                <a:gd name="T1" fmla="*/ 18 h 22"/>
                <a:gd name="T2" fmla="*/ 23 w 37"/>
                <a:gd name="T3" fmla="*/ 14 h 22"/>
                <a:gd name="T4" fmla="*/ 37 w 37"/>
                <a:gd name="T5" fmla="*/ 1 h 22"/>
                <a:gd name="T6" fmla="*/ 0 w 37"/>
                <a:gd name="T7" fmla="*/ 18 h 22"/>
              </a:gdLst>
              <a:ahLst/>
              <a:cxnLst>
                <a:cxn ang="0">
                  <a:pos x="T0" y="T1"/>
                </a:cxn>
                <a:cxn ang="0">
                  <a:pos x="T2" y="T3"/>
                </a:cxn>
                <a:cxn ang="0">
                  <a:pos x="T4" y="T5"/>
                </a:cxn>
                <a:cxn ang="0">
                  <a:pos x="T6" y="T7"/>
                </a:cxn>
              </a:cxnLst>
              <a:rect l="0" t="0" r="r" b="b"/>
              <a:pathLst>
                <a:path w="37" h="22">
                  <a:moveTo>
                    <a:pt x="0" y="18"/>
                  </a:moveTo>
                  <a:cubicBezTo>
                    <a:pt x="1" y="22"/>
                    <a:pt x="16" y="18"/>
                    <a:pt x="23" y="14"/>
                  </a:cubicBezTo>
                  <a:cubicBezTo>
                    <a:pt x="26" y="12"/>
                    <a:pt x="37" y="6"/>
                    <a:pt x="37" y="1"/>
                  </a:cubicBezTo>
                  <a:cubicBezTo>
                    <a:pt x="9" y="0"/>
                    <a:pt x="20" y="8"/>
                    <a:pt x="0" y="1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31" name="Freeform 54">
              <a:extLst>
                <a:ext uri="{FF2B5EF4-FFF2-40B4-BE49-F238E27FC236}">
                  <a16:creationId xmlns:a16="http://schemas.microsoft.com/office/drawing/2014/main" id="{C9AD4000-AE32-4994-A808-D65FCD6671FC}"/>
                </a:ext>
              </a:extLst>
            </p:cNvPr>
            <p:cNvSpPr>
              <a:spLocks/>
            </p:cNvSpPr>
            <p:nvPr userDrawn="1"/>
          </p:nvSpPr>
          <p:spPr bwMode="auto">
            <a:xfrm>
              <a:off x="3542" y="1671"/>
              <a:ext cx="26" cy="18"/>
            </a:xfrm>
            <a:custGeom>
              <a:avLst/>
              <a:gdLst>
                <a:gd name="T0" fmla="*/ 37 w 37"/>
                <a:gd name="T1" fmla="*/ 2 h 27"/>
                <a:gd name="T2" fmla="*/ 19 w 37"/>
                <a:gd name="T3" fmla="*/ 8 h 27"/>
                <a:gd name="T4" fmla="*/ 3 w 37"/>
                <a:gd name="T5" fmla="*/ 25 h 27"/>
                <a:gd name="T6" fmla="*/ 37 w 37"/>
                <a:gd name="T7" fmla="*/ 2 h 27"/>
              </a:gdLst>
              <a:ahLst/>
              <a:cxnLst>
                <a:cxn ang="0">
                  <a:pos x="T0" y="T1"/>
                </a:cxn>
                <a:cxn ang="0">
                  <a:pos x="T2" y="T3"/>
                </a:cxn>
                <a:cxn ang="0">
                  <a:pos x="T4" y="T5"/>
                </a:cxn>
                <a:cxn ang="0">
                  <a:pos x="T6" y="T7"/>
                </a:cxn>
              </a:cxnLst>
              <a:rect l="0" t="0" r="r" b="b"/>
              <a:pathLst>
                <a:path w="37" h="27">
                  <a:moveTo>
                    <a:pt x="37" y="2"/>
                  </a:moveTo>
                  <a:cubicBezTo>
                    <a:pt x="33" y="0"/>
                    <a:pt x="21" y="6"/>
                    <a:pt x="19" y="8"/>
                  </a:cubicBezTo>
                  <a:cubicBezTo>
                    <a:pt x="11" y="11"/>
                    <a:pt x="0" y="22"/>
                    <a:pt x="3" y="25"/>
                  </a:cubicBezTo>
                  <a:cubicBezTo>
                    <a:pt x="22" y="13"/>
                    <a:pt x="23" y="27"/>
                    <a:pt x="37"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32" name="Freeform 55">
              <a:extLst>
                <a:ext uri="{FF2B5EF4-FFF2-40B4-BE49-F238E27FC236}">
                  <a16:creationId xmlns:a16="http://schemas.microsoft.com/office/drawing/2014/main" id="{A73E2B1C-573F-4515-B15A-5415B63E2C49}"/>
                </a:ext>
              </a:extLst>
            </p:cNvPr>
            <p:cNvSpPr>
              <a:spLocks/>
            </p:cNvSpPr>
            <p:nvPr userDrawn="1"/>
          </p:nvSpPr>
          <p:spPr bwMode="auto">
            <a:xfrm>
              <a:off x="3594" y="1635"/>
              <a:ext cx="22" cy="11"/>
            </a:xfrm>
            <a:custGeom>
              <a:avLst/>
              <a:gdLst>
                <a:gd name="T0" fmla="*/ 0 w 32"/>
                <a:gd name="T1" fmla="*/ 5 h 15"/>
                <a:gd name="T2" fmla="*/ 20 w 32"/>
                <a:gd name="T3" fmla="*/ 15 h 15"/>
                <a:gd name="T4" fmla="*/ 32 w 32"/>
                <a:gd name="T5" fmla="*/ 10 h 15"/>
                <a:gd name="T6" fmla="*/ 0 w 32"/>
                <a:gd name="T7" fmla="*/ 5 h 15"/>
              </a:gdLst>
              <a:ahLst/>
              <a:cxnLst>
                <a:cxn ang="0">
                  <a:pos x="T0" y="T1"/>
                </a:cxn>
                <a:cxn ang="0">
                  <a:pos x="T2" y="T3"/>
                </a:cxn>
                <a:cxn ang="0">
                  <a:pos x="T4" y="T5"/>
                </a:cxn>
                <a:cxn ang="0">
                  <a:pos x="T6" y="T7"/>
                </a:cxn>
              </a:cxnLst>
              <a:rect l="0" t="0" r="r" b="b"/>
              <a:pathLst>
                <a:path w="32" h="15">
                  <a:moveTo>
                    <a:pt x="0" y="5"/>
                  </a:moveTo>
                  <a:cubicBezTo>
                    <a:pt x="9" y="8"/>
                    <a:pt x="14" y="14"/>
                    <a:pt x="20" y="15"/>
                  </a:cubicBezTo>
                  <a:cubicBezTo>
                    <a:pt x="28" y="15"/>
                    <a:pt x="30" y="13"/>
                    <a:pt x="32" y="10"/>
                  </a:cubicBezTo>
                  <a:cubicBezTo>
                    <a:pt x="29" y="0"/>
                    <a:pt x="9" y="1"/>
                    <a:pt x="0" y="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33" name="Freeform 56">
              <a:extLst>
                <a:ext uri="{FF2B5EF4-FFF2-40B4-BE49-F238E27FC236}">
                  <a16:creationId xmlns:a16="http://schemas.microsoft.com/office/drawing/2014/main" id="{8B4526F5-E3C2-477E-A9BA-5C3B9B1BFF68}"/>
                </a:ext>
              </a:extLst>
            </p:cNvPr>
            <p:cNvSpPr>
              <a:spLocks/>
            </p:cNvSpPr>
            <p:nvPr userDrawn="1"/>
          </p:nvSpPr>
          <p:spPr bwMode="auto">
            <a:xfrm>
              <a:off x="3614" y="1646"/>
              <a:ext cx="13" cy="22"/>
            </a:xfrm>
            <a:custGeom>
              <a:avLst/>
              <a:gdLst>
                <a:gd name="T0" fmla="*/ 14 w 18"/>
                <a:gd name="T1" fmla="*/ 32 h 32"/>
                <a:gd name="T2" fmla="*/ 16 w 18"/>
                <a:gd name="T3" fmla="*/ 10 h 32"/>
                <a:gd name="T4" fmla="*/ 8 w 18"/>
                <a:gd name="T5" fmla="*/ 0 h 32"/>
                <a:gd name="T6" fmla="*/ 14 w 18"/>
                <a:gd name="T7" fmla="*/ 32 h 32"/>
              </a:gdLst>
              <a:ahLst/>
              <a:cxnLst>
                <a:cxn ang="0">
                  <a:pos x="T0" y="T1"/>
                </a:cxn>
                <a:cxn ang="0">
                  <a:pos x="T2" y="T3"/>
                </a:cxn>
                <a:cxn ang="0">
                  <a:pos x="T4" y="T5"/>
                </a:cxn>
                <a:cxn ang="0">
                  <a:pos x="T6" y="T7"/>
                </a:cxn>
              </a:cxnLst>
              <a:rect l="0" t="0" r="r" b="b"/>
              <a:pathLst>
                <a:path w="18" h="32">
                  <a:moveTo>
                    <a:pt x="14" y="32"/>
                  </a:moveTo>
                  <a:cubicBezTo>
                    <a:pt x="14" y="22"/>
                    <a:pt x="18" y="16"/>
                    <a:pt x="16" y="10"/>
                  </a:cubicBezTo>
                  <a:cubicBezTo>
                    <a:pt x="14" y="2"/>
                    <a:pt x="11" y="1"/>
                    <a:pt x="8" y="0"/>
                  </a:cubicBezTo>
                  <a:cubicBezTo>
                    <a:pt x="0" y="6"/>
                    <a:pt x="7" y="24"/>
                    <a:pt x="14" y="3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34" name="Freeform 57">
              <a:extLst>
                <a:ext uri="{FF2B5EF4-FFF2-40B4-BE49-F238E27FC236}">
                  <a16:creationId xmlns:a16="http://schemas.microsoft.com/office/drawing/2014/main" id="{E6C1F2F2-0690-4896-8B3E-7E5711AE7023}"/>
                </a:ext>
              </a:extLst>
            </p:cNvPr>
            <p:cNvSpPr>
              <a:spLocks/>
            </p:cNvSpPr>
            <p:nvPr userDrawn="1"/>
          </p:nvSpPr>
          <p:spPr bwMode="auto">
            <a:xfrm>
              <a:off x="3574" y="1643"/>
              <a:ext cx="26" cy="14"/>
            </a:xfrm>
            <a:custGeom>
              <a:avLst/>
              <a:gdLst>
                <a:gd name="T0" fmla="*/ 27 w 38"/>
                <a:gd name="T1" fmla="*/ 2 h 20"/>
                <a:gd name="T2" fmla="*/ 0 w 38"/>
                <a:gd name="T3" fmla="*/ 9 h 20"/>
                <a:gd name="T4" fmla="*/ 30 w 38"/>
                <a:gd name="T5" fmla="*/ 15 h 20"/>
                <a:gd name="T6" fmla="*/ 38 w 38"/>
                <a:gd name="T7" fmla="*/ 11 h 20"/>
                <a:gd name="T8" fmla="*/ 27 w 38"/>
                <a:gd name="T9" fmla="*/ 2 h 20"/>
              </a:gdLst>
              <a:ahLst/>
              <a:cxnLst>
                <a:cxn ang="0">
                  <a:pos x="T0" y="T1"/>
                </a:cxn>
                <a:cxn ang="0">
                  <a:pos x="T2" y="T3"/>
                </a:cxn>
                <a:cxn ang="0">
                  <a:pos x="T4" y="T5"/>
                </a:cxn>
                <a:cxn ang="0">
                  <a:pos x="T6" y="T7"/>
                </a:cxn>
                <a:cxn ang="0">
                  <a:pos x="T8" y="T9"/>
                </a:cxn>
              </a:cxnLst>
              <a:rect l="0" t="0" r="r" b="b"/>
              <a:pathLst>
                <a:path w="38" h="20">
                  <a:moveTo>
                    <a:pt x="27" y="2"/>
                  </a:moveTo>
                  <a:cubicBezTo>
                    <a:pt x="19" y="0"/>
                    <a:pt x="5" y="5"/>
                    <a:pt x="0" y="9"/>
                  </a:cubicBezTo>
                  <a:cubicBezTo>
                    <a:pt x="11" y="8"/>
                    <a:pt x="17" y="20"/>
                    <a:pt x="30" y="15"/>
                  </a:cubicBezTo>
                  <a:cubicBezTo>
                    <a:pt x="38" y="11"/>
                    <a:pt x="38" y="11"/>
                    <a:pt x="38" y="11"/>
                  </a:cubicBezTo>
                  <a:cubicBezTo>
                    <a:pt x="35" y="6"/>
                    <a:pt x="31" y="4"/>
                    <a:pt x="27"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35" name="Freeform 58">
              <a:extLst>
                <a:ext uri="{FF2B5EF4-FFF2-40B4-BE49-F238E27FC236}">
                  <a16:creationId xmlns:a16="http://schemas.microsoft.com/office/drawing/2014/main" id="{2644BE99-447A-436A-ABB5-29D00547F7EA}"/>
                </a:ext>
              </a:extLst>
            </p:cNvPr>
            <p:cNvSpPr>
              <a:spLocks/>
            </p:cNvSpPr>
            <p:nvPr userDrawn="1"/>
          </p:nvSpPr>
          <p:spPr bwMode="auto">
            <a:xfrm>
              <a:off x="3602" y="1651"/>
              <a:ext cx="14" cy="25"/>
            </a:xfrm>
            <a:custGeom>
              <a:avLst/>
              <a:gdLst>
                <a:gd name="T0" fmla="*/ 2 w 20"/>
                <a:gd name="T1" fmla="*/ 11 h 37"/>
                <a:gd name="T2" fmla="*/ 10 w 20"/>
                <a:gd name="T3" fmla="*/ 37 h 37"/>
                <a:gd name="T4" fmla="*/ 14 w 20"/>
                <a:gd name="T5" fmla="*/ 8 h 37"/>
                <a:gd name="T6" fmla="*/ 10 w 20"/>
                <a:gd name="T7" fmla="*/ 0 h 37"/>
                <a:gd name="T8" fmla="*/ 2 w 20"/>
                <a:gd name="T9" fmla="*/ 11 h 37"/>
              </a:gdLst>
              <a:ahLst/>
              <a:cxnLst>
                <a:cxn ang="0">
                  <a:pos x="T0" y="T1"/>
                </a:cxn>
                <a:cxn ang="0">
                  <a:pos x="T2" y="T3"/>
                </a:cxn>
                <a:cxn ang="0">
                  <a:pos x="T4" y="T5"/>
                </a:cxn>
                <a:cxn ang="0">
                  <a:pos x="T6" y="T7"/>
                </a:cxn>
                <a:cxn ang="0">
                  <a:pos x="T8" y="T9"/>
                </a:cxn>
              </a:cxnLst>
              <a:rect l="0" t="0" r="r" b="b"/>
              <a:pathLst>
                <a:path w="20" h="37">
                  <a:moveTo>
                    <a:pt x="2" y="11"/>
                  </a:moveTo>
                  <a:cubicBezTo>
                    <a:pt x="0" y="19"/>
                    <a:pt x="6" y="33"/>
                    <a:pt x="10" y="37"/>
                  </a:cubicBezTo>
                  <a:cubicBezTo>
                    <a:pt x="9" y="27"/>
                    <a:pt x="20" y="20"/>
                    <a:pt x="14" y="8"/>
                  </a:cubicBezTo>
                  <a:cubicBezTo>
                    <a:pt x="10" y="0"/>
                    <a:pt x="10" y="0"/>
                    <a:pt x="10" y="0"/>
                  </a:cubicBezTo>
                  <a:cubicBezTo>
                    <a:pt x="6" y="3"/>
                    <a:pt x="3" y="6"/>
                    <a:pt x="2" y="1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36" name="Freeform 59">
              <a:extLst>
                <a:ext uri="{FF2B5EF4-FFF2-40B4-BE49-F238E27FC236}">
                  <a16:creationId xmlns:a16="http://schemas.microsoft.com/office/drawing/2014/main" id="{6B5285F8-7FA1-4849-9832-32B623D59C2F}"/>
                </a:ext>
              </a:extLst>
            </p:cNvPr>
            <p:cNvSpPr>
              <a:spLocks/>
            </p:cNvSpPr>
            <p:nvPr userDrawn="1"/>
          </p:nvSpPr>
          <p:spPr bwMode="auto">
            <a:xfrm>
              <a:off x="3610" y="1731"/>
              <a:ext cx="21" cy="14"/>
            </a:xfrm>
            <a:custGeom>
              <a:avLst/>
              <a:gdLst>
                <a:gd name="T0" fmla="*/ 32 w 32"/>
                <a:gd name="T1" fmla="*/ 0 h 21"/>
                <a:gd name="T2" fmla="*/ 23 w 32"/>
                <a:gd name="T3" fmla="*/ 0 h 21"/>
                <a:gd name="T4" fmla="*/ 0 w 32"/>
                <a:gd name="T5" fmla="*/ 20 h 21"/>
                <a:gd name="T6" fmla="*/ 27 w 32"/>
                <a:gd name="T7" fmla="*/ 12 h 21"/>
                <a:gd name="T8" fmla="*/ 32 w 32"/>
                <a:gd name="T9" fmla="*/ 0 h 21"/>
              </a:gdLst>
              <a:ahLst/>
              <a:cxnLst>
                <a:cxn ang="0">
                  <a:pos x="T0" y="T1"/>
                </a:cxn>
                <a:cxn ang="0">
                  <a:pos x="T2" y="T3"/>
                </a:cxn>
                <a:cxn ang="0">
                  <a:pos x="T4" y="T5"/>
                </a:cxn>
                <a:cxn ang="0">
                  <a:pos x="T6" y="T7"/>
                </a:cxn>
                <a:cxn ang="0">
                  <a:pos x="T8" y="T9"/>
                </a:cxn>
              </a:cxnLst>
              <a:rect l="0" t="0" r="r" b="b"/>
              <a:pathLst>
                <a:path w="32" h="21">
                  <a:moveTo>
                    <a:pt x="32" y="0"/>
                  </a:moveTo>
                  <a:cubicBezTo>
                    <a:pt x="23" y="0"/>
                    <a:pt x="23" y="0"/>
                    <a:pt x="23" y="0"/>
                  </a:cubicBezTo>
                  <a:cubicBezTo>
                    <a:pt x="9" y="2"/>
                    <a:pt x="10" y="16"/>
                    <a:pt x="0" y="20"/>
                  </a:cubicBezTo>
                  <a:cubicBezTo>
                    <a:pt x="6" y="21"/>
                    <a:pt x="21" y="19"/>
                    <a:pt x="27" y="12"/>
                  </a:cubicBezTo>
                  <a:cubicBezTo>
                    <a:pt x="30" y="9"/>
                    <a:pt x="31" y="5"/>
                    <a:pt x="3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38" name="Freeform 60">
              <a:extLst>
                <a:ext uri="{FF2B5EF4-FFF2-40B4-BE49-F238E27FC236}">
                  <a16:creationId xmlns:a16="http://schemas.microsoft.com/office/drawing/2014/main" id="{F258FBFF-3560-4321-9C39-990AB7BA50F6}"/>
                </a:ext>
              </a:extLst>
            </p:cNvPr>
            <p:cNvSpPr>
              <a:spLocks/>
            </p:cNvSpPr>
            <p:nvPr userDrawn="1"/>
          </p:nvSpPr>
          <p:spPr bwMode="auto">
            <a:xfrm>
              <a:off x="3559" y="1655"/>
              <a:ext cx="24" cy="14"/>
            </a:xfrm>
            <a:custGeom>
              <a:avLst/>
              <a:gdLst>
                <a:gd name="T0" fmla="*/ 16 w 36"/>
                <a:gd name="T1" fmla="*/ 2 h 20"/>
                <a:gd name="T2" fmla="*/ 0 w 36"/>
                <a:gd name="T3" fmla="*/ 19 h 20"/>
                <a:gd name="T4" fmla="*/ 36 w 36"/>
                <a:gd name="T5" fmla="*/ 4 h 20"/>
                <a:gd name="T6" fmla="*/ 16 w 36"/>
                <a:gd name="T7" fmla="*/ 2 h 20"/>
              </a:gdLst>
              <a:ahLst/>
              <a:cxnLst>
                <a:cxn ang="0">
                  <a:pos x="T0" y="T1"/>
                </a:cxn>
                <a:cxn ang="0">
                  <a:pos x="T2" y="T3"/>
                </a:cxn>
                <a:cxn ang="0">
                  <a:pos x="T4" y="T5"/>
                </a:cxn>
                <a:cxn ang="0">
                  <a:pos x="T6" y="T7"/>
                </a:cxn>
              </a:cxnLst>
              <a:rect l="0" t="0" r="r" b="b"/>
              <a:pathLst>
                <a:path w="36" h="20">
                  <a:moveTo>
                    <a:pt x="16" y="2"/>
                  </a:moveTo>
                  <a:cubicBezTo>
                    <a:pt x="4" y="6"/>
                    <a:pt x="3" y="10"/>
                    <a:pt x="0" y="19"/>
                  </a:cubicBezTo>
                  <a:cubicBezTo>
                    <a:pt x="13" y="7"/>
                    <a:pt x="30" y="20"/>
                    <a:pt x="36" y="4"/>
                  </a:cubicBezTo>
                  <a:cubicBezTo>
                    <a:pt x="31" y="0"/>
                    <a:pt x="21" y="0"/>
                    <a:pt x="16"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90" name="Freeform 61">
              <a:extLst>
                <a:ext uri="{FF2B5EF4-FFF2-40B4-BE49-F238E27FC236}">
                  <a16:creationId xmlns:a16="http://schemas.microsoft.com/office/drawing/2014/main" id="{9543B324-060D-43F0-A83B-E3C6BBB4ABA6}"/>
                </a:ext>
              </a:extLst>
            </p:cNvPr>
            <p:cNvSpPr>
              <a:spLocks/>
            </p:cNvSpPr>
            <p:nvPr userDrawn="1"/>
          </p:nvSpPr>
          <p:spPr bwMode="auto">
            <a:xfrm>
              <a:off x="3588" y="1659"/>
              <a:ext cx="15" cy="27"/>
            </a:xfrm>
            <a:custGeom>
              <a:avLst/>
              <a:gdLst>
                <a:gd name="T0" fmla="*/ 1 w 22"/>
                <a:gd name="T1" fmla="*/ 19 h 39"/>
                <a:gd name="T2" fmla="*/ 13 w 22"/>
                <a:gd name="T3" fmla="*/ 39 h 39"/>
                <a:gd name="T4" fmla="*/ 9 w 22"/>
                <a:gd name="T5" fmla="*/ 0 h 39"/>
                <a:gd name="T6" fmla="*/ 1 w 22"/>
                <a:gd name="T7" fmla="*/ 19 h 39"/>
              </a:gdLst>
              <a:ahLst/>
              <a:cxnLst>
                <a:cxn ang="0">
                  <a:pos x="T0" y="T1"/>
                </a:cxn>
                <a:cxn ang="0">
                  <a:pos x="T2" y="T3"/>
                </a:cxn>
                <a:cxn ang="0">
                  <a:pos x="T4" y="T5"/>
                </a:cxn>
                <a:cxn ang="0">
                  <a:pos x="T6" y="T7"/>
                </a:cxn>
              </a:cxnLst>
              <a:rect l="0" t="0" r="r" b="b"/>
              <a:pathLst>
                <a:path w="22" h="39">
                  <a:moveTo>
                    <a:pt x="1" y="19"/>
                  </a:moveTo>
                  <a:cubicBezTo>
                    <a:pt x="2" y="32"/>
                    <a:pt x="5" y="34"/>
                    <a:pt x="13" y="39"/>
                  </a:cubicBezTo>
                  <a:cubicBezTo>
                    <a:pt x="5" y="23"/>
                    <a:pt x="22" y="10"/>
                    <a:pt x="9" y="0"/>
                  </a:cubicBezTo>
                  <a:cubicBezTo>
                    <a:pt x="3" y="4"/>
                    <a:pt x="0" y="13"/>
                    <a:pt x="1" y="1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91" name="Freeform 62">
              <a:extLst>
                <a:ext uri="{FF2B5EF4-FFF2-40B4-BE49-F238E27FC236}">
                  <a16:creationId xmlns:a16="http://schemas.microsoft.com/office/drawing/2014/main" id="{487AEC3D-AFC0-4B04-BCF3-E63D6E8C824C}"/>
                </a:ext>
              </a:extLst>
            </p:cNvPr>
            <p:cNvSpPr>
              <a:spLocks/>
            </p:cNvSpPr>
            <p:nvPr userDrawn="1"/>
          </p:nvSpPr>
          <p:spPr bwMode="auto">
            <a:xfrm>
              <a:off x="3578" y="1672"/>
              <a:ext cx="9" cy="26"/>
            </a:xfrm>
            <a:custGeom>
              <a:avLst/>
              <a:gdLst>
                <a:gd name="T0" fmla="*/ 1 w 13"/>
                <a:gd name="T1" fmla="*/ 0 h 39"/>
                <a:gd name="T2" fmla="*/ 8 w 13"/>
                <a:gd name="T3" fmla="*/ 39 h 39"/>
                <a:gd name="T4" fmla="*/ 9 w 13"/>
                <a:gd name="T5" fmla="*/ 10 h 39"/>
                <a:gd name="T6" fmla="*/ 1 w 13"/>
                <a:gd name="T7" fmla="*/ 0 h 39"/>
              </a:gdLst>
              <a:ahLst/>
              <a:cxnLst>
                <a:cxn ang="0">
                  <a:pos x="T0" y="T1"/>
                </a:cxn>
                <a:cxn ang="0">
                  <a:pos x="T2" y="T3"/>
                </a:cxn>
                <a:cxn ang="0">
                  <a:pos x="T4" y="T5"/>
                </a:cxn>
                <a:cxn ang="0">
                  <a:pos x="T6" y="T7"/>
                </a:cxn>
              </a:cxnLst>
              <a:rect l="0" t="0" r="r" b="b"/>
              <a:pathLst>
                <a:path w="13" h="39">
                  <a:moveTo>
                    <a:pt x="1" y="0"/>
                  </a:moveTo>
                  <a:cubicBezTo>
                    <a:pt x="0" y="17"/>
                    <a:pt x="0" y="31"/>
                    <a:pt x="8" y="39"/>
                  </a:cubicBezTo>
                  <a:cubicBezTo>
                    <a:pt x="13" y="25"/>
                    <a:pt x="13" y="19"/>
                    <a:pt x="9" y="10"/>
                  </a:cubicBezTo>
                  <a:cubicBezTo>
                    <a:pt x="8" y="6"/>
                    <a:pt x="4" y="0"/>
                    <a:pt x="1"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grpSp>
      <p:sp>
        <p:nvSpPr>
          <p:cNvPr id="192" name="Picture Placeholder 191">
            <a:extLst>
              <a:ext uri="{FF2B5EF4-FFF2-40B4-BE49-F238E27FC236}">
                <a16:creationId xmlns:a16="http://schemas.microsoft.com/office/drawing/2014/main" id="{B93F5C33-3854-4C6B-9539-F8B8FD2316AC}"/>
              </a:ext>
            </a:extLst>
          </p:cNvPr>
          <p:cNvSpPr>
            <a:spLocks noGrp="1"/>
          </p:cNvSpPr>
          <p:nvPr>
            <p:ph type="pic" sz="quarter" idx="18" hasCustomPrompt="1"/>
          </p:nvPr>
        </p:nvSpPr>
        <p:spPr>
          <a:xfrm>
            <a:off x="5496040" y="1032581"/>
            <a:ext cx="6707960" cy="5829165"/>
          </a:xfrm>
          <a:custGeom>
            <a:avLst/>
            <a:gdLst>
              <a:gd name="connsiteX0" fmla="*/ 5030970 w 5030970"/>
              <a:gd name="connsiteY0" fmla="*/ 0 h 5829165"/>
              <a:gd name="connsiteX1" fmla="*/ 5030970 w 5030970"/>
              <a:gd name="connsiteY1" fmla="*/ 3728125 h 5829165"/>
              <a:gd name="connsiteX2" fmla="*/ 5030970 w 5030970"/>
              <a:gd name="connsiteY2" fmla="*/ 4950795 h 5829165"/>
              <a:gd name="connsiteX3" fmla="*/ 5030970 w 5030970"/>
              <a:gd name="connsiteY3" fmla="*/ 5825420 h 5829165"/>
              <a:gd name="connsiteX4" fmla="*/ 1203343 w 5030970"/>
              <a:gd name="connsiteY4" fmla="*/ 5825420 h 5829165"/>
              <a:gd name="connsiteX5" fmla="*/ 1189166 w 5030970"/>
              <a:gd name="connsiteY5" fmla="*/ 5829165 h 5829165"/>
              <a:gd name="connsiteX6" fmla="*/ 957128 w 5030970"/>
              <a:gd name="connsiteY6" fmla="*/ 4950795 h 5829165"/>
              <a:gd name="connsiteX7" fmla="*/ 952075 w 5030970"/>
              <a:gd name="connsiteY7" fmla="*/ 4950795 h 5829165"/>
              <a:gd name="connsiteX8" fmla="*/ 0 w 5030970"/>
              <a:gd name="connsiteY8" fmla="*/ 1349609 h 5829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30970" h="5829165">
                <a:moveTo>
                  <a:pt x="5030970" y="0"/>
                </a:moveTo>
                <a:lnTo>
                  <a:pt x="5030970" y="3728125"/>
                </a:lnTo>
                <a:lnTo>
                  <a:pt x="5030970" y="4950795"/>
                </a:lnTo>
                <a:lnTo>
                  <a:pt x="5030970" y="5825420"/>
                </a:lnTo>
                <a:lnTo>
                  <a:pt x="1203343" y="5825420"/>
                </a:lnTo>
                <a:lnTo>
                  <a:pt x="1189166" y="5829165"/>
                </a:lnTo>
                <a:lnTo>
                  <a:pt x="957128" y="4950795"/>
                </a:lnTo>
                <a:lnTo>
                  <a:pt x="952075" y="4950795"/>
                </a:lnTo>
                <a:lnTo>
                  <a:pt x="0" y="1349609"/>
                </a:lnTo>
                <a:close/>
              </a:path>
            </a:pathLst>
          </a:custGeom>
          <a:noFill/>
        </p:spPr>
        <p:txBody>
          <a:bodyPr wrap="square" lIns="576000" tIns="1728000" rIns="360000" bIns="360000">
            <a:noAutofit/>
          </a:bodyPr>
          <a:lstStyle>
            <a:lvl1pPr algn="l">
              <a:defRPr sz="1600">
                <a:solidFill>
                  <a:schemeClr val="tx1">
                    <a:lumMod val="50000"/>
                    <a:lumOff val="50000"/>
                  </a:schemeClr>
                </a:solidFill>
              </a:defRPr>
            </a:lvl1pPr>
          </a:lstStyle>
          <a:p>
            <a:r>
              <a:rPr lang="en-AU" noProof="0" dirty="0"/>
              <a:t>Click central icon to add picture or pattern</a:t>
            </a:r>
          </a:p>
        </p:txBody>
      </p:sp>
    </p:spTree>
    <p:extLst>
      <p:ext uri="{BB962C8B-B14F-4D97-AF65-F5344CB8AC3E}">
        <p14:creationId xmlns:p14="http://schemas.microsoft.com/office/powerpoint/2010/main" val="359279628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C6C5FD4-26B4-4C9F-9FC8-80D375B3C3A3}"/>
              </a:ext>
            </a:extLst>
          </p:cNvPr>
          <p:cNvSpPr>
            <a:spLocks noGrp="1"/>
          </p:cNvSpPr>
          <p:nvPr>
            <p:ph type="sldNum" sz="quarter" idx="12"/>
          </p:nvPr>
        </p:nvSpPr>
        <p:spPr/>
        <p:txBody>
          <a:bodyPr/>
          <a:lstStyle/>
          <a:p>
            <a:fld id="{DC22DD25-61AE-413C-B4D2-EF2365C9B2E1}" type="slidenum">
              <a:rPr lang="en-AU" smtClean="0"/>
              <a:t>‹#›</a:t>
            </a:fld>
            <a:endParaRPr lang="en-AU"/>
          </a:p>
        </p:txBody>
      </p:sp>
      <p:sp>
        <p:nvSpPr>
          <p:cNvPr id="2" name="Title 1">
            <a:extLst>
              <a:ext uri="{FF2B5EF4-FFF2-40B4-BE49-F238E27FC236}">
                <a16:creationId xmlns:a16="http://schemas.microsoft.com/office/drawing/2014/main" id="{87670B07-410E-4D96-88F0-B617572F9BFE}"/>
              </a:ext>
            </a:extLst>
          </p:cNvPr>
          <p:cNvSpPr>
            <a:spLocks noGrp="1"/>
          </p:cNvSpPr>
          <p:nvPr>
            <p:ph type="title"/>
          </p:nvPr>
        </p:nvSpPr>
        <p:spPr/>
        <p:txBody>
          <a:bodyPr/>
          <a:lstStyle/>
          <a:p>
            <a:r>
              <a:rPr lang="en-US"/>
              <a:t>Click to edit Master title style</a:t>
            </a:r>
            <a:endParaRPr lang="en-AU"/>
          </a:p>
        </p:txBody>
      </p:sp>
    </p:spTree>
    <p:extLst>
      <p:ext uri="{BB962C8B-B14F-4D97-AF65-F5344CB8AC3E}">
        <p14:creationId xmlns:p14="http://schemas.microsoft.com/office/powerpoint/2010/main" val="367061429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lvl1pPr>
              <a:defRPr>
                <a:solidFill>
                  <a:srgbClr val="FFFF00"/>
                </a:solidFill>
              </a:defRPr>
            </a:lvl1pPr>
          </a:lstStyle>
          <a:p>
            <a:r>
              <a:rPr lang="en-CA" dirty="0"/>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a:t>Click to edit Master subtitle style</a:t>
            </a:r>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r>
              <a:rPr lang="en-US"/>
              <a:t>PAC Professional Accounting Futures 2019</a:t>
            </a:r>
            <a:endParaRPr lang="en-CA"/>
          </a:p>
        </p:txBody>
      </p:sp>
      <p:sp>
        <p:nvSpPr>
          <p:cNvPr id="6" name="Slide Number Placeholder 5"/>
          <p:cNvSpPr>
            <a:spLocks noGrp="1"/>
          </p:cNvSpPr>
          <p:nvPr>
            <p:ph type="sldNum" sz="quarter" idx="12"/>
          </p:nvPr>
        </p:nvSpPr>
        <p:spPr/>
        <p:txBody>
          <a:bodyPr/>
          <a:lstStyle/>
          <a:p>
            <a:fld id="{1922BD0D-169D-4E79-8896-91849D654FE9}" type="slidenum">
              <a:rPr lang="en-CA" smtClean="0"/>
              <a:t>‹#›</a:t>
            </a:fld>
            <a:endParaRPr lang="en-CA"/>
          </a:p>
        </p:txBody>
      </p:sp>
    </p:spTree>
    <p:extLst>
      <p:ext uri="{BB962C8B-B14F-4D97-AF65-F5344CB8AC3E}">
        <p14:creationId xmlns:p14="http://schemas.microsoft.com/office/powerpoint/2010/main" val="41220608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p>
        </p:txBody>
      </p:sp>
      <p:sp>
        <p:nvSpPr>
          <p:cNvPr id="3" name="Content Placeholder 2"/>
          <p:cNvSpPr>
            <a:spLocks noGrp="1"/>
          </p:cNvSpPr>
          <p:nvPr>
            <p:ph idx="1"/>
          </p:nvPr>
        </p:nvSpPr>
        <p:spPr/>
        <p:txBody>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p>
        </p:txBody>
      </p:sp>
      <p:sp>
        <p:nvSpPr>
          <p:cNvPr id="4" name="Date Placeholder 3"/>
          <p:cNvSpPr>
            <a:spLocks noGrp="1"/>
          </p:cNvSpPr>
          <p:nvPr>
            <p:ph type="dt" sz="half" idx="10"/>
          </p:nvPr>
        </p:nvSpPr>
        <p:spPr/>
        <p:txBody>
          <a:bodyPr/>
          <a:lstStyle/>
          <a:p>
            <a:endParaRPr lang="en-CA" dirty="0"/>
          </a:p>
        </p:txBody>
      </p:sp>
      <p:sp>
        <p:nvSpPr>
          <p:cNvPr id="5" name="Footer Placeholder 4"/>
          <p:cNvSpPr>
            <a:spLocks noGrp="1"/>
          </p:cNvSpPr>
          <p:nvPr>
            <p:ph type="ftr" sz="quarter" idx="11"/>
          </p:nvPr>
        </p:nvSpPr>
        <p:spPr>
          <a:xfrm>
            <a:off x="7056107" y="6356351"/>
            <a:ext cx="4052821" cy="365125"/>
          </a:xfrm>
        </p:spPr>
        <p:txBody>
          <a:bodyPr/>
          <a:lstStyle/>
          <a:p>
            <a:endParaRPr lang="en-CA" dirty="0"/>
          </a:p>
        </p:txBody>
      </p:sp>
      <p:sp>
        <p:nvSpPr>
          <p:cNvPr id="6" name="Slide Number Placeholder 5"/>
          <p:cNvSpPr>
            <a:spLocks noGrp="1"/>
          </p:cNvSpPr>
          <p:nvPr>
            <p:ph type="sldNum" sz="quarter" idx="12"/>
          </p:nvPr>
        </p:nvSpPr>
        <p:spPr/>
        <p:txBody>
          <a:bodyPr/>
          <a:lstStyle/>
          <a:p>
            <a:endParaRPr lang="en-CA" dirty="0"/>
          </a:p>
        </p:txBody>
      </p:sp>
    </p:spTree>
    <p:extLst>
      <p:ext uri="{BB962C8B-B14F-4D97-AF65-F5344CB8AC3E}">
        <p14:creationId xmlns:p14="http://schemas.microsoft.com/office/powerpoint/2010/main" val="39876511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CA"/>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a:t>Click to edit Master text styles</a:t>
            </a:r>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r>
              <a:rPr lang="en-US"/>
              <a:t>PAC Professional Accounting Futures 2019</a:t>
            </a:r>
            <a:endParaRPr lang="en-CA"/>
          </a:p>
        </p:txBody>
      </p:sp>
      <p:sp>
        <p:nvSpPr>
          <p:cNvPr id="6" name="Slide Number Placeholder 5"/>
          <p:cNvSpPr>
            <a:spLocks noGrp="1"/>
          </p:cNvSpPr>
          <p:nvPr>
            <p:ph type="sldNum" sz="quarter" idx="12"/>
          </p:nvPr>
        </p:nvSpPr>
        <p:spPr/>
        <p:txBody>
          <a:bodyPr/>
          <a:lstStyle/>
          <a:p>
            <a:fld id="{1922BD0D-169D-4E79-8896-91849D654FE9}" type="slidenum">
              <a:rPr lang="en-CA" smtClean="0"/>
              <a:t>‹#›</a:t>
            </a:fld>
            <a:endParaRPr lang="en-CA"/>
          </a:p>
        </p:txBody>
      </p:sp>
    </p:spTree>
    <p:extLst>
      <p:ext uri="{BB962C8B-B14F-4D97-AF65-F5344CB8AC3E}">
        <p14:creationId xmlns:p14="http://schemas.microsoft.com/office/powerpoint/2010/main" val="40557577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r>
              <a:rPr lang="en-US"/>
              <a:t>PAC Professional Accounting Futures 2019</a:t>
            </a:r>
            <a:endParaRPr lang="en-CA"/>
          </a:p>
        </p:txBody>
      </p:sp>
      <p:sp>
        <p:nvSpPr>
          <p:cNvPr id="7" name="Slide Number Placeholder 6"/>
          <p:cNvSpPr>
            <a:spLocks noGrp="1"/>
          </p:cNvSpPr>
          <p:nvPr>
            <p:ph type="sldNum" sz="quarter" idx="12"/>
          </p:nvPr>
        </p:nvSpPr>
        <p:spPr/>
        <p:txBody>
          <a:bodyPr/>
          <a:lstStyle/>
          <a:p>
            <a:fld id="{1922BD0D-169D-4E79-8896-91849D654FE9}" type="slidenum">
              <a:rPr lang="en-CA" smtClean="0"/>
              <a:t>‹#›</a:t>
            </a:fld>
            <a:endParaRPr lang="en-CA"/>
          </a:p>
        </p:txBody>
      </p:sp>
    </p:spTree>
    <p:extLst>
      <p:ext uri="{BB962C8B-B14F-4D97-AF65-F5344CB8AC3E}">
        <p14:creationId xmlns:p14="http://schemas.microsoft.com/office/powerpoint/2010/main" val="190023718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CA"/>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p>
        </p:txBody>
      </p:sp>
      <p:sp>
        <p:nvSpPr>
          <p:cNvPr id="7" name="Date Placeholder 6"/>
          <p:cNvSpPr>
            <a:spLocks noGrp="1"/>
          </p:cNvSpPr>
          <p:nvPr>
            <p:ph type="dt" sz="half" idx="10"/>
          </p:nvPr>
        </p:nvSpPr>
        <p:spPr/>
        <p:txBody>
          <a:bodyPr/>
          <a:lstStyle/>
          <a:p>
            <a:endParaRPr lang="en-CA"/>
          </a:p>
        </p:txBody>
      </p:sp>
      <p:sp>
        <p:nvSpPr>
          <p:cNvPr id="8" name="Footer Placeholder 7"/>
          <p:cNvSpPr>
            <a:spLocks noGrp="1"/>
          </p:cNvSpPr>
          <p:nvPr>
            <p:ph type="ftr" sz="quarter" idx="11"/>
          </p:nvPr>
        </p:nvSpPr>
        <p:spPr/>
        <p:txBody>
          <a:bodyPr/>
          <a:lstStyle/>
          <a:p>
            <a:r>
              <a:rPr lang="en-US"/>
              <a:t>PAC Professional Accounting Futures 2019</a:t>
            </a:r>
            <a:endParaRPr lang="en-CA"/>
          </a:p>
        </p:txBody>
      </p:sp>
      <p:sp>
        <p:nvSpPr>
          <p:cNvPr id="9" name="Slide Number Placeholder 8"/>
          <p:cNvSpPr>
            <a:spLocks noGrp="1"/>
          </p:cNvSpPr>
          <p:nvPr>
            <p:ph type="sldNum" sz="quarter" idx="12"/>
          </p:nvPr>
        </p:nvSpPr>
        <p:spPr/>
        <p:txBody>
          <a:bodyPr/>
          <a:lstStyle/>
          <a:p>
            <a:fld id="{1922BD0D-169D-4E79-8896-91849D654FE9}" type="slidenum">
              <a:rPr lang="en-CA" smtClean="0"/>
              <a:t>‹#›</a:t>
            </a:fld>
            <a:endParaRPr lang="en-CA"/>
          </a:p>
        </p:txBody>
      </p:sp>
    </p:spTree>
    <p:extLst>
      <p:ext uri="{BB962C8B-B14F-4D97-AF65-F5344CB8AC3E}">
        <p14:creationId xmlns:p14="http://schemas.microsoft.com/office/powerpoint/2010/main" val="85335696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p>
        </p:txBody>
      </p:sp>
      <p:sp>
        <p:nvSpPr>
          <p:cNvPr id="3" name="Date Placeholder 2"/>
          <p:cNvSpPr>
            <a:spLocks noGrp="1"/>
          </p:cNvSpPr>
          <p:nvPr>
            <p:ph type="dt" sz="half" idx="10"/>
          </p:nvPr>
        </p:nvSpPr>
        <p:spPr/>
        <p:txBody>
          <a:bodyPr/>
          <a:lstStyle/>
          <a:p>
            <a:endParaRPr lang="en-CA"/>
          </a:p>
        </p:txBody>
      </p:sp>
      <p:sp>
        <p:nvSpPr>
          <p:cNvPr id="4" name="Footer Placeholder 3"/>
          <p:cNvSpPr>
            <a:spLocks noGrp="1"/>
          </p:cNvSpPr>
          <p:nvPr>
            <p:ph type="ftr" sz="quarter" idx="11"/>
          </p:nvPr>
        </p:nvSpPr>
        <p:spPr/>
        <p:txBody>
          <a:bodyPr/>
          <a:lstStyle/>
          <a:p>
            <a:r>
              <a:rPr lang="en-US"/>
              <a:t>PAC Professional Accounting Futures 2019</a:t>
            </a:r>
            <a:endParaRPr lang="en-CA"/>
          </a:p>
        </p:txBody>
      </p:sp>
      <p:sp>
        <p:nvSpPr>
          <p:cNvPr id="5" name="Slide Number Placeholder 4"/>
          <p:cNvSpPr>
            <a:spLocks noGrp="1"/>
          </p:cNvSpPr>
          <p:nvPr>
            <p:ph type="sldNum" sz="quarter" idx="12"/>
          </p:nvPr>
        </p:nvSpPr>
        <p:spPr/>
        <p:txBody>
          <a:bodyPr/>
          <a:lstStyle/>
          <a:p>
            <a:fld id="{1922BD0D-169D-4E79-8896-91849D654FE9}" type="slidenum">
              <a:rPr lang="en-CA" smtClean="0"/>
              <a:t>‹#›</a:t>
            </a:fld>
            <a:endParaRPr lang="en-CA"/>
          </a:p>
        </p:txBody>
      </p:sp>
    </p:spTree>
    <p:extLst>
      <p:ext uri="{BB962C8B-B14F-4D97-AF65-F5344CB8AC3E}">
        <p14:creationId xmlns:p14="http://schemas.microsoft.com/office/powerpoint/2010/main" val="26289115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CA"/>
          </a:p>
        </p:txBody>
      </p:sp>
      <p:sp>
        <p:nvSpPr>
          <p:cNvPr id="3" name="Footer Placeholder 2"/>
          <p:cNvSpPr>
            <a:spLocks noGrp="1"/>
          </p:cNvSpPr>
          <p:nvPr>
            <p:ph type="ftr" sz="quarter" idx="11"/>
          </p:nvPr>
        </p:nvSpPr>
        <p:spPr/>
        <p:txBody>
          <a:bodyPr/>
          <a:lstStyle/>
          <a:p>
            <a:r>
              <a:rPr lang="en-US"/>
              <a:t>PAC Professional Accounting Futures 2019</a:t>
            </a:r>
            <a:endParaRPr lang="en-CA"/>
          </a:p>
        </p:txBody>
      </p:sp>
      <p:sp>
        <p:nvSpPr>
          <p:cNvPr id="4" name="Slide Number Placeholder 3"/>
          <p:cNvSpPr>
            <a:spLocks noGrp="1"/>
          </p:cNvSpPr>
          <p:nvPr>
            <p:ph type="sldNum" sz="quarter" idx="12"/>
          </p:nvPr>
        </p:nvSpPr>
        <p:spPr/>
        <p:txBody>
          <a:bodyPr/>
          <a:lstStyle/>
          <a:p>
            <a:fld id="{1922BD0D-169D-4E79-8896-91849D654FE9}" type="slidenum">
              <a:rPr lang="en-CA" smtClean="0"/>
              <a:t>‹#›</a:t>
            </a:fld>
            <a:endParaRPr lang="en-CA"/>
          </a:p>
        </p:txBody>
      </p:sp>
    </p:spTree>
    <p:extLst>
      <p:ext uri="{BB962C8B-B14F-4D97-AF65-F5344CB8AC3E}">
        <p14:creationId xmlns:p14="http://schemas.microsoft.com/office/powerpoint/2010/main" val="393888762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CA"/>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r>
              <a:rPr lang="en-US"/>
              <a:t>PAC Professional Accounting Futures 2019</a:t>
            </a:r>
            <a:endParaRPr lang="en-CA"/>
          </a:p>
        </p:txBody>
      </p:sp>
      <p:sp>
        <p:nvSpPr>
          <p:cNvPr id="7" name="Slide Number Placeholder 6"/>
          <p:cNvSpPr>
            <a:spLocks noGrp="1"/>
          </p:cNvSpPr>
          <p:nvPr>
            <p:ph type="sldNum" sz="quarter" idx="12"/>
          </p:nvPr>
        </p:nvSpPr>
        <p:spPr/>
        <p:txBody>
          <a:bodyPr/>
          <a:lstStyle/>
          <a:p>
            <a:fld id="{1922BD0D-169D-4E79-8896-91849D654FE9}" type="slidenum">
              <a:rPr lang="en-CA" smtClean="0"/>
              <a:t>‹#›</a:t>
            </a:fld>
            <a:endParaRPr lang="en-CA"/>
          </a:p>
        </p:txBody>
      </p:sp>
    </p:spTree>
    <p:extLst>
      <p:ext uri="{BB962C8B-B14F-4D97-AF65-F5344CB8AC3E}">
        <p14:creationId xmlns:p14="http://schemas.microsoft.com/office/powerpoint/2010/main" val="170301953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CA"/>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r>
              <a:rPr lang="en-US"/>
              <a:t>PAC Professional Accounting Futures 2019</a:t>
            </a:r>
            <a:endParaRPr lang="en-CA"/>
          </a:p>
        </p:txBody>
      </p:sp>
      <p:sp>
        <p:nvSpPr>
          <p:cNvPr id="7" name="Slide Number Placeholder 6"/>
          <p:cNvSpPr>
            <a:spLocks noGrp="1"/>
          </p:cNvSpPr>
          <p:nvPr>
            <p:ph type="sldNum" sz="quarter" idx="12"/>
          </p:nvPr>
        </p:nvSpPr>
        <p:spPr/>
        <p:txBody>
          <a:bodyPr/>
          <a:lstStyle/>
          <a:p>
            <a:fld id="{1922BD0D-169D-4E79-8896-91849D654FE9}" type="slidenum">
              <a:rPr lang="en-CA" smtClean="0"/>
              <a:t>‹#›</a:t>
            </a:fld>
            <a:endParaRPr lang="en-CA"/>
          </a:p>
        </p:txBody>
      </p:sp>
    </p:spTree>
    <p:extLst>
      <p:ext uri="{BB962C8B-B14F-4D97-AF65-F5344CB8AC3E}">
        <p14:creationId xmlns:p14="http://schemas.microsoft.com/office/powerpoint/2010/main" val="155678995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p>
        </p:txBody>
      </p:sp>
      <p:sp>
        <p:nvSpPr>
          <p:cNvPr id="3" name="Vertical Text Placeholder 2"/>
          <p:cNvSpPr>
            <a:spLocks noGrp="1"/>
          </p:cNvSpPr>
          <p:nvPr>
            <p:ph type="body" orient="vert" idx="1"/>
          </p:nvPr>
        </p:nvSpPr>
        <p:spPr/>
        <p:txBody>
          <a:bodyPr vert="eaVert"/>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r>
              <a:rPr lang="en-US"/>
              <a:t>PAC Professional Accounting Futures 2019</a:t>
            </a:r>
            <a:endParaRPr lang="en-CA"/>
          </a:p>
        </p:txBody>
      </p:sp>
      <p:sp>
        <p:nvSpPr>
          <p:cNvPr id="6" name="Slide Number Placeholder 5"/>
          <p:cNvSpPr>
            <a:spLocks noGrp="1"/>
          </p:cNvSpPr>
          <p:nvPr>
            <p:ph type="sldNum" sz="quarter" idx="12"/>
          </p:nvPr>
        </p:nvSpPr>
        <p:spPr/>
        <p:txBody>
          <a:bodyPr/>
          <a:lstStyle/>
          <a:p>
            <a:fld id="{1922BD0D-169D-4E79-8896-91849D654FE9}" type="slidenum">
              <a:rPr lang="en-CA" smtClean="0"/>
              <a:t>‹#›</a:t>
            </a:fld>
            <a:endParaRPr lang="en-CA"/>
          </a:p>
        </p:txBody>
      </p:sp>
    </p:spTree>
    <p:extLst>
      <p:ext uri="{BB962C8B-B14F-4D97-AF65-F5344CB8AC3E}">
        <p14:creationId xmlns:p14="http://schemas.microsoft.com/office/powerpoint/2010/main" val="251381825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CA"/>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r>
              <a:rPr lang="en-US"/>
              <a:t>PAC Professional Accounting Futures 2019</a:t>
            </a:r>
            <a:endParaRPr lang="en-CA"/>
          </a:p>
        </p:txBody>
      </p:sp>
      <p:sp>
        <p:nvSpPr>
          <p:cNvPr id="6" name="Slide Number Placeholder 5"/>
          <p:cNvSpPr>
            <a:spLocks noGrp="1"/>
          </p:cNvSpPr>
          <p:nvPr>
            <p:ph type="sldNum" sz="quarter" idx="12"/>
          </p:nvPr>
        </p:nvSpPr>
        <p:spPr/>
        <p:txBody>
          <a:bodyPr/>
          <a:lstStyle/>
          <a:p>
            <a:fld id="{1922BD0D-169D-4E79-8896-91849D654FE9}" type="slidenum">
              <a:rPr lang="en-CA" smtClean="0"/>
              <a:t>‹#›</a:t>
            </a:fld>
            <a:endParaRPr lang="en-CA"/>
          </a:p>
        </p:txBody>
      </p:sp>
    </p:spTree>
    <p:extLst>
      <p:ext uri="{BB962C8B-B14F-4D97-AF65-F5344CB8AC3E}">
        <p14:creationId xmlns:p14="http://schemas.microsoft.com/office/powerpoint/2010/main" val="149808852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CA"/>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CA"/>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sz="1000">
                <a:solidFill>
                  <a:schemeClr val="tx1"/>
                </a:solidFill>
                <a:latin typeface="Avenir LT Std 45 Book" panose="020B0502020203020204" pitchFamily="34" charset="0"/>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41383813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sz="1000">
                <a:solidFill>
                  <a:schemeClr val="tx1"/>
                </a:solidFill>
                <a:latin typeface="Avenir LT Std 45 Book" panose="020B0502020203020204" pitchFamily="34" charset="0"/>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78209995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CA"/>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1D8BD707-D9CF-40AE-B4C6-C98DA3205C09}" type="datetimeFigureOut">
              <a:rPr lang="en-US" smtClean="0"/>
              <a:pPr/>
              <a:t>10/23/2020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sz="1000">
                <a:solidFill>
                  <a:schemeClr val="tx1"/>
                </a:solidFill>
                <a:latin typeface="Avenir LT Std 45 Book" panose="020B0502020203020204" pitchFamily="34" charset="0"/>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71560485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1D8BD707-D9CF-40AE-B4C6-C98DA3205C09}" type="datetimeFigureOut">
              <a:rPr lang="en-US" smtClean="0"/>
              <a:pPr/>
              <a:t>10/23/2020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sz="1000">
                <a:solidFill>
                  <a:schemeClr val="tx1"/>
                </a:solidFill>
                <a:latin typeface="Avenir LT Std 45 Book" panose="020B0502020203020204" pitchFamily="34" charset="0"/>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58163951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1D8BD707-D9CF-40AE-B4C6-C98DA3205C09}" type="datetimeFigureOut">
              <a:rPr lang="en-US" smtClean="0"/>
              <a:pPr/>
              <a:t>10/23/2020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lvl1pPr>
              <a:defRPr sz="1000">
                <a:solidFill>
                  <a:schemeClr val="tx1"/>
                </a:solidFill>
                <a:latin typeface="Avenir LT Std 45 Book" panose="020B0502020203020204" pitchFamily="34" charset="0"/>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170359683"/>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1D8BD707-D9CF-40AE-B4C6-C98DA3205C09}" type="datetimeFigureOut">
              <a:rPr lang="en-US" smtClean="0"/>
              <a:pPr/>
              <a:t>10/23/2020</a:t>
            </a:fld>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sz="1000">
                <a:solidFill>
                  <a:schemeClr val="tx1"/>
                </a:solidFill>
                <a:latin typeface="Avenir LT Std 45 Book" panose="020B0502020203020204" pitchFamily="34" charset="0"/>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78427312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1D8BD707-D9CF-40AE-B4C6-C98DA3205C09}" type="datetimeFigureOut">
              <a:rPr lang="en-US" smtClean="0"/>
              <a:pPr/>
              <a:t>10/23/2020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lvl1pPr>
              <a:defRPr sz="1000">
                <a:solidFill>
                  <a:schemeClr val="tx1"/>
                </a:solidFill>
                <a:latin typeface="Avenir LT Std 45 Book" panose="020B0502020203020204" pitchFamily="34" charset="0"/>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20288481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1D8BD707-D9CF-40AE-B4C6-C98DA3205C09}" type="datetimeFigureOut">
              <a:rPr lang="en-US" smtClean="0"/>
              <a:pPr/>
              <a:t>10/23/2020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sz="1000">
                <a:solidFill>
                  <a:schemeClr val="tx1"/>
                </a:solidFill>
                <a:latin typeface="Avenir LT Std 45 Book" panose="020B0502020203020204" pitchFamily="34" charset="0"/>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81759642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CA"/>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1D8BD707-D9CF-40AE-B4C6-C98DA3205C09}" type="datetimeFigureOut">
              <a:rPr lang="en-US" smtClean="0"/>
              <a:pPr/>
              <a:t>10/23/2020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sz="1000">
                <a:solidFill>
                  <a:schemeClr val="tx1"/>
                </a:solidFill>
                <a:latin typeface="Avenir LT Std 45 Book" panose="020B0502020203020204" pitchFamily="34" charset="0"/>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531656248"/>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1D8BD707-D9CF-40AE-B4C6-C98DA3205C09}" type="datetimeFigureOut">
              <a:rPr lang="en-US" smtClean="0"/>
              <a:pPr/>
              <a:t>10/23/2020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sz="1000">
                <a:solidFill>
                  <a:schemeClr val="tx1"/>
                </a:solidFill>
                <a:latin typeface="Avenir LT Std 45 Book" panose="020B0502020203020204" pitchFamily="34" charset="0"/>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7262665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1D8BD707-D9CF-40AE-B4C6-C98DA3205C09}" type="datetimeFigureOut">
              <a:rPr lang="en-US" smtClean="0"/>
              <a:pPr/>
              <a:t>10/23/2020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sz="1000">
                <a:solidFill>
                  <a:schemeClr val="tx1"/>
                </a:solidFill>
                <a:latin typeface="Avenir LT Std 45 Book" panose="020B0502020203020204" pitchFamily="34" charset="0"/>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705114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21" Type="http://schemas.openxmlformats.org/officeDocument/2006/relationships/image" Target="../media/image2.png"/><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theme" Target="../theme/theme3.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17" Type="http://schemas.openxmlformats.org/officeDocument/2006/relationships/theme" Target="../theme/theme4.xml"/><Relationship Id="rId2" Type="http://schemas.openxmlformats.org/officeDocument/2006/relationships/slideLayout" Target="../slideLayouts/slideLayout43.xml"/><Relationship Id="rId16" Type="http://schemas.openxmlformats.org/officeDocument/2006/relationships/slideLayout" Target="../slideLayouts/slideLayout57.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5" Type="http://schemas.openxmlformats.org/officeDocument/2006/relationships/slideLayout" Target="../slideLayouts/slideLayout5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slideLayout" Target="../slideLayouts/slideLayout5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5.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theme" Target="../theme/theme5.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6.xml"/><Relationship Id="rId3" Type="http://schemas.openxmlformats.org/officeDocument/2006/relationships/slideLayout" Target="../slideLayouts/slideLayout71.xml"/><Relationship Id="rId7" Type="http://schemas.openxmlformats.org/officeDocument/2006/relationships/slideLayout" Target="../slideLayouts/slideLayout75.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image" Target="../media/image13.jpeg"/><Relationship Id="rId5" Type="http://schemas.openxmlformats.org/officeDocument/2006/relationships/slideLayout" Target="../slideLayouts/slideLayout73.xml"/><Relationship Id="rId10" Type="http://schemas.openxmlformats.org/officeDocument/2006/relationships/theme" Target="../theme/theme6.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slideLayout" Target="../slideLayouts/slideLayout90.xml"/><Relationship Id="rId18" Type="http://schemas.openxmlformats.org/officeDocument/2006/relationships/slideLayout" Target="../slideLayouts/slideLayout95.xml"/><Relationship Id="rId3" Type="http://schemas.openxmlformats.org/officeDocument/2006/relationships/slideLayout" Target="../slideLayouts/slideLayout80.xml"/><Relationship Id="rId21" Type="http://schemas.openxmlformats.org/officeDocument/2006/relationships/theme" Target="../theme/theme7.xml"/><Relationship Id="rId7" Type="http://schemas.openxmlformats.org/officeDocument/2006/relationships/slideLayout" Target="../slideLayouts/slideLayout84.xml"/><Relationship Id="rId12" Type="http://schemas.openxmlformats.org/officeDocument/2006/relationships/slideLayout" Target="../slideLayouts/slideLayout89.xml"/><Relationship Id="rId17" Type="http://schemas.openxmlformats.org/officeDocument/2006/relationships/slideLayout" Target="../slideLayouts/slideLayout94.xml"/><Relationship Id="rId2" Type="http://schemas.openxmlformats.org/officeDocument/2006/relationships/slideLayout" Target="../slideLayouts/slideLayout79.xml"/><Relationship Id="rId16" Type="http://schemas.openxmlformats.org/officeDocument/2006/relationships/slideLayout" Target="../slideLayouts/slideLayout93.xml"/><Relationship Id="rId20" Type="http://schemas.openxmlformats.org/officeDocument/2006/relationships/slideLayout" Target="../slideLayouts/slideLayout97.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5" Type="http://schemas.openxmlformats.org/officeDocument/2006/relationships/slideLayout" Target="../slideLayouts/slideLayout92.xml"/><Relationship Id="rId10" Type="http://schemas.openxmlformats.org/officeDocument/2006/relationships/slideLayout" Target="../slideLayouts/slideLayout87.xml"/><Relationship Id="rId19" Type="http://schemas.openxmlformats.org/officeDocument/2006/relationships/slideLayout" Target="../slideLayouts/slideLayout96.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slideLayout" Target="../slideLayouts/slideLayout9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5.xml"/><Relationship Id="rId3" Type="http://schemas.openxmlformats.org/officeDocument/2006/relationships/slideLayout" Target="../slideLayouts/slideLayout100.xml"/><Relationship Id="rId7" Type="http://schemas.openxmlformats.org/officeDocument/2006/relationships/slideLayout" Target="../slideLayouts/slideLayout104.xml"/><Relationship Id="rId12" Type="http://schemas.openxmlformats.org/officeDocument/2006/relationships/theme" Target="../theme/theme8.xml"/><Relationship Id="rId2" Type="http://schemas.openxmlformats.org/officeDocument/2006/relationships/slideLayout" Target="../slideLayouts/slideLayout99.xml"/><Relationship Id="rId1" Type="http://schemas.openxmlformats.org/officeDocument/2006/relationships/slideLayout" Target="../slideLayouts/slideLayout98.xml"/><Relationship Id="rId6" Type="http://schemas.openxmlformats.org/officeDocument/2006/relationships/slideLayout" Target="../slideLayouts/slideLayout103.xml"/><Relationship Id="rId11" Type="http://schemas.openxmlformats.org/officeDocument/2006/relationships/slideLayout" Target="../slideLayouts/slideLayout108.xml"/><Relationship Id="rId5" Type="http://schemas.openxmlformats.org/officeDocument/2006/relationships/slideLayout" Target="../slideLayouts/slideLayout102.xml"/><Relationship Id="rId10" Type="http://schemas.openxmlformats.org/officeDocument/2006/relationships/slideLayout" Target="../slideLayouts/slideLayout107.xml"/><Relationship Id="rId4" Type="http://schemas.openxmlformats.org/officeDocument/2006/relationships/slideLayout" Target="../slideLayouts/slideLayout101.xml"/><Relationship Id="rId9" Type="http://schemas.openxmlformats.org/officeDocument/2006/relationships/slideLayout" Target="../slideLayouts/slideLayout10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6.xml"/><Relationship Id="rId13" Type="http://schemas.openxmlformats.org/officeDocument/2006/relationships/image" Target="../media/image17.png"/><Relationship Id="rId3" Type="http://schemas.openxmlformats.org/officeDocument/2006/relationships/slideLayout" Target="../slideLayouts/slideLayout111.xml"/><Relationship Id="rId7" Type="http://schemas.openxmlformats.org/officeDocument/2006/relationships/slideLayout" Target="../slideLayouts/slideLayout115.xml"/><Relationship Id="rId12" Type="http://schemas.openxmlformats.org/officeDocument/2006/relationships/theme" Target="../theme/theme9.xml"/><Relationship Id="rId2" Type="http://schemas.openxmlformats.org/officeDocument/2006/relationships/slideLayout" Target="../slideLayouts/slideLayout110.xml"/><Relationship Id="rId1" Type="http://schemas.openxmlformats.org/officeDocument/2006/relationships/slideLayout" Target="../slideLayouts/slideLayout109.xml"/><Relationship Id="rId6" Type="http://schemas.openxmlformats.org/officeDocument/2006/relationships/slideLayout" Target="../slideLayouts/slideLayout114.xml"/><Relationship Id="rId11" Type="http://schemas.openxmlformats.org/officeDocument/2006/relationships/slideLayout" Target="../slideLayouts/slideLayout119.xml"/><Relationship Id="rId5" Type="http://schemas.openxmlformats.org/officeDocument/2006/relationships/slideLayout" Target="../slideLayouts/slideLayout113.xml"/><Relationship Id="rId10" Type="http://schemas.openxmlformats.org/officeDocument/2006/relationships/slideLayout" Target="../slideLayouts/slideLayout118.xml"/><Relationship Id="rId4" Type="http://schemas.openxmlformats.org/officeDocument/2006/relationships/slideLayout" Target="../slideLayouts/slideLayout112.xml"/><Relationship Id="rId9" Type="http://schemas.openxmlformats.org/officeDocument/2006/relationships/slideLayout" Target="../slideLayouts/slideLayout1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2EC20BA-3054-4B05-8708-87EFCC56CA8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7DEBC99-3C8A-4BFF-87A2-5F479B45F5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3319FB-FE82-4AB2-A2F2-9CACE53C349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B9E155-D1DF-4BA2-9917-BF1C4AB5CC6C}" type="datetimeFigureOut">
              <a:rPr lang="en-US" smtClean="0"/>
              <a:t>10/23/2020</a:t>
            </a:fld>
            <a:endParaRPr lang="en-US"/>
          </a:p>
        </p:txBody>
      </p:sp>
      <p:sp>
        <p:nvSpPr>
          <p:cNvPr id="5" name="Footer Placeholder 4">
            <a:extLst>
              <a:ext uri="{FF2B5EF4-FFF2-40B4-BE49-F238E27FC236}">
                <a16:creationId xmlns:a16="http://schemas.microsoft.com/office/drawing/2014/main" id="{992C4599-B563-4F73-A2BD-C3D14C3204B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60B60A4-DF3F-48C0-A954-6B36174C3A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CF8D98-DDA7-4369-9C19-FA80658149C9}" type="slidenum">
              <a:rPr lang="en-US" smtClean="0"/>
              <a:t>‹#›</a:t>
            </a:fld>
            <a:endParaRPr lang="en-US"/>
          </a:p>
        </p:txBody>
      </p:sp>
    </p:spTree>
    <p:extLst>
      <p:ext uri="{BB962C8B-B14F-4D97-AF65-F5344CB8AC3E}">
        <p14:creationId xmlns:p14="http://schemas.microsoft.com/office/powerpoint/2010/main" val="7569214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CA" dirty="0"/>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CA"/>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PAC Professional Accounting Futures 2019</a:t>
            </a:r>
            <a:endParaRPr lang="en-CA"/>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22BD0D-169D-4E79-8896-91849D654FE9}" type="slidenum">
              <a:rPr lang="en-CA" smtClean="0"/>
              <a:t>‹#›</a:t>
            </a:fld>
            <a:endParaRPr lang="en-CA"/>
          </a:p>
        </p:txBody>
      </p:sp>
    </p:spTree>
    <p:extLst>
      <p:ext uri="{BB962C8B-B14F-4D97-AF65-F5344CB8AC3E}">
        <p14:creationId xmlns:p14="http://schemas.microsoft.com/office/powerpoint/2010/main" val="71756572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ctr" defTabSz="914400" rtl="0" eaLnBrk="1" latinLnBrk="0" hangingPunct="1">
        <a:spcBef>
          <a:spcPct val="0"/>
        </a:spcBef>
        <a:buNone/>
        <a:defRPr sz="4400" kern="1200">
          <a:solidFill>
            <a:srgbClr val="FFFF00"/>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CE606B1-04C0-4A93-94A8-4CB4D29E1A49}"/>
              </a:ext>
            </a:extLst>
          </p:cNvPr>
          <p:cNvPicPr>
            <a:picLocks noChangeAspect="1"/>
          </p:cNvPicPr>
          <p:nvPr userDrawn="1"/>
        </p:nvPicPr>
        <p:blipFill>
          <a:blip r:embed="rId21" cstate="hqprint">
            <a:extLst>
              <a:ext uri="{28A0092B-C50C-407E-A947-70E740481C1C}">
                <a14:useLocalDpi xmlns:a14="http://schemas.microsoft.com/office/drawing/2010/main" val="0"/>
              </a:ext>
            </a:extLst>
          </a:blip>
          <a:stretch>
            <a:fillRect/>
          </a:stretch>
        </p:blipFill>
        <p:spPr>
          <a:xfrm>
            <a:off x="408654" y="6290380"/>
            <a:ext cx="1848757" cy="410835"/>
          </a:xfrm>
          <a:prstGeom prst="rect">
            <a:avLst/>
          </a:prstGeom>
        </p:spPr>
      </p:pic>
      <p:sp>
        <p:nvSpPr>
          <p:cNvPr id="16" name="Title Placeholder 15"/>
          <p:cNvSpPr>
            <a:spLocks noGrp="1" noChangeAspect="1"/>
          </p:cNvSpPr>
          <p:nvPr>
            <p:ph type="title"/>
          </p:nvPr>
        </p:nvSpPr>
        <p:spPr>
          <a:xfrm>
            <a:off x="619027" y="419101"/>
            <a:ext cx="10970446" cy="419100"/>
          </a:xfrm>
          <a:prstGeom prst="rect">
            <a:avLst/>
          </a:prstGeom>
        </p:spPr>
        <p:txBody>
          <a:bodyPr vert="horz" lIns="45720" tIns="45720" rIns="45720" bIns="45720" rtlCol="0" anchor="ctr">
            <a:noAutofit/>
          </a:bodyPr>
          <a:lstStyle/>
          <a:p>
            <a:r>
              <a:rPr lang="en-US" dirty="0"/>
              <a:t>Header</a:t>
            </a:r>
          </a:p>
        </p:txBody>
      </p:sp>
      <p:sp>
        <p:nvSpPr>
          <p:cNvPr id="17" name="Text Placeholder 16"/>
          <p:cNvSpPr>
            <a:spLocks noGrp="1" noChangeAspect="1"/>
          </p:cNvSpPr>
          <p:nvPr>
            <p:ph type="body" idx="1"/>
          </p:nvPr>
        </p:nvSpPr>
        <p:spPr>
          <a:xfrm>
            <a:off x="609600" y="1485900"/>
            <a:ext cx="10972800" cy="4419601"/>
          </a:xfrm>
          <a:prstGeom prst="rect">
            <a:avLst/>
          </a:prstGeom>
        </p:spPr>
        <p:txBody>
          <a:bodyPr vert="horz" lIns="45720" tIns="45720" rIns="45720" bIns="4572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Slide Number Placeholder 17"/>
          <p:cNvSpPr>
            <a:spLocks noGrp="1"/>
          </p:cNvSpPr>
          <p:nvPr>
            <p:ph type="sldNum" sz="quarter" idx="4"/>
          </p:nvPr>
        </p:nvSpPr>
        <p:spPr>
          <a:xfrm>
            <a:off x="11283351" y="6295968"/>
            <a:ext cx="306122" cy="365125"/>
          </a:xfrm>
          <a:prstGeom prst="rect">
            <a:avLst/>
          </a:prstGeom>
        </p:spPr>
        <p:txBody>
          <a:bodyPr vert="horz" lIns="45720" tIns="45720" rIns="45720" bIns="45720" rtlCol="0" anchor="ctr"/>
          <a:lstStyle>
            <a:lvl1pPr algn="r">
              <a:defRPr sz="1200" b="0">
                <a:solidFill>
                  <a:schemeClr val="accent3"/>
                </a:solidFill>
                <a:latin typeface="Roboto" pitchFamily="2" charset="0"/>
                <a:ea typeface="Roboto" pitchFamily="2" charset="0"/>
              </a:defRPr>
            </a:lvl1pPr>
          </a:lstStyle>
          <a:p>
            <a:fld id="{3751373F-31D5-4ACC-BB20-614995753FE2}" type="slidenum">
              <a:rPr lang="en-US" smtClean="0"/>
              <a:pPr/>
              <a:t>‹#›</a:t>
            </a:fld>
            <a:endParaRPr lang="en-US" dirty="0"/>
          </a:p>
        </p:txBody>
      </p:sp>
      <p:cxnSp>
        <p:nvCxnSpPr>
          <p:cNvPr id="9" name="Straight Connector 8"/>
          <p:cNvCxnSpPr>
            <a:cxnSpLocks/>
          </p:cNvCxnSpPr>
          <p:nvPr userDrawn="1"/>
        </p:nvCxnSpPr>
        <p:spPr>
          <a:xfrm>
            <a:off x="487943" y="400247"/>
            <a:ext cx="0" cy="419100"/>
          </a:xfrm>
          <a:prstGeom prst="line">
            <a:avLst/>
          </a:prstGeom>
          <a:ln w="76200">
            <a:solidFill>
              <a:srgbClr val="EFAC2E"/>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3"/>
          </p:nvPr>
        </p:nvSpPr>
        <p:spPr>
          <a:xfrm>
            <a:off x="5555411" y="6295968"/>
            <a:ext cx="5703499" cy="365125"/>
          </a:xfrm>
          <a:prstGeom prst="rect">
            <a:avLst/>
          </a:prstGeom>
        </p:spPr>
        <p:txBody>
          <a:bodyPr vert="horz" lIns="45720" tIns="45720" rIns="45720" bIns="45720" rtlCol="0" anchor="ctr"/>
          <a:lstStyle>
            <a:lvl1pPr algn="r">
              <a:defRPr sz="900">
                <a:solidFill>
                  <a:schemeClr val="accent3"/>
                </a:solidFill>
                <a:latin typeface="Roboto" pitchFamily="2" charset="0"/>
                <a:ea typeface="Roboto" pitchFamily="2" charset="0"/>
              </a:defRPr>
            </a:lvl1pPr>
          </a:lstStyle>
          <a:p>
            <a:r>
              <a:rPr lang="en-US" dirty="0"/>
              <a:t>© 2018 SUSTAINALYTICS – CONFIDENTIAL &amp; PROPRIETARY</a:t>
            </a:r>
          </a:p>
        </p:txBody>
      </p:sp>
      <p:sp>
        <p:nvSpPr>
          <p:cNvPr id="11" name="Rectangle 10">
            <a:extLst>
              <a:ext uri="{FF2B5EF4-FFF2-40B4-BE49-F238E27FC236}">
                <a16:creationId xmlns:a16="http://schemas.microsoft.com/office/drawing/2014/main" id="{81C3E516-51F1-4C37-A2BA-23070CEFAB46}"/>
              </a:ext>
            </a:extLst>
          </p:cNvPr>
          <p:cNvSpPr/>
          <p:nvPr userDrawn="1"/>
        </p:nvSpPr>
        <p:spPr>
          <a:xfrm>
            <a:off x="0" y="0"/>
            <a:ext cx="12179808" cy="6848856"/>
          </a:xfrm>
          <a:prstGeom prst="rect">
            <a:avLst/>
          </a:prstGeom>
          <a:no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2"/>
              </a:solidFill>
              <a:latin typeface="Roboto" pitchFamily="2" charset="0"/>
              <a:ea typeface="Roboto" pitchFamily="2" charset="0"/>
            </a:endParaRPr>
          </a:p>
        </p:txBody>
      </p:sp>
    </p:spTree>
    <p:extLst>
      <p:ext uri="{BB962C8B-B14F-4D97-AF65-F5344CB8AC3E}">
        <p14:creationId xmlns:p14="http://schemas.microsoft.com/office/powerpoint/2010/main" val="170670225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Lst>
  <p:hf hdr="0" dt="0"/>
  <p:txStyles>
    <p:titleStyle>
      <a:lvl1pPr algn="l" defTabSz="914423" rtl="0" eaLnBrk="1" latinLnBrk="0" hangingPunct="1">
        <a:lnSpc>
          <a:spcPct val="90000"/>
        </a:lnSpc>
        <a:spcBef>
          <a:spcPct val="0"/>
        </a:spcBef>
        <a:buNone/>
        <a:defRPr sz="2500" b="0" kern="1200" cap="none" baseline="0">
          <a:solidFill>
            <a:schemeClr val="tx2"/>
          </a:solidFill>
          <a:latin typeface="Roboto" pitchFamily="2" charset="0"/>
          <a:ea typeface="Roboto" pitchFamily="2" charset="0"/>
          <a:cs typeface="+mj-cs"/>
        </a:defRPr>
      </a:lvl1pPr>
    </p:titleStyle>
    <p:bodyStyle>
      <a:lvl1pPr marL="228606" indent="-228606" algn="l" defTabSz="914423" rtl="0" eaLnBrk="1" latinLnBrk="0" hangingPunct="1">
        <a:lnSpc>
          <a:spcPct val="120000"/>
        </a:lnSpc>
        <a:spcBef>
          <a:spcPts val="0"/>
        </a:spcBef>
        <a:spcAft>
          <a:spcPts val="600"/>
        </a:spcAft>
        <a:buClr>
          <a:schemeClr val="accent2"/>
        </a:buClr>
        <a:buFont typeface="Calibri Light" panose="020F0302020204030204" pitchFamily="34" charset="0"/>
        <a:buChar char="»"/>
        <a:defRPr sz="1600" kern="1200">
          <a:solidFill>
            <a:schemeClr val="accent3"/>
          </a:solidFill>
          <a:latin typeface="Roboto" pitchFamily="2" charset="0"/>
          <a:ea typeface="Roboto" pitchFamily="2" charset="0"/>
          <a:cs typeface="+mn-cs"/>
        </a:defRPr>
      </a:lvl1pPr>
      <a:lvl2pPr marL="685818" indent="-228606" algn="l" defTabSz="914423" rtl="0" eaLnBrk="1" latinLnBrk="0" hangingPunct="1">
        <a:lnSpc>
          <a:spcPct val="120000"/>
        </a:lnSpc>
        <a:spcBef>
          <a:spcPts val="0"/>
        </a:spcBef>
        <a:spcAft>
          <a:spcPts val="600"/>
        </a:spcAft>
        <a:buClr>
          <a:schemeClr val="accent2"/>
        </a:buClr>
        <a:buFont typeface="Calibri Light" panose="020F0302020204030204" pitchFamily="34" charset="0"/>
        <a:buChar char="»"/>
        <a:defRPr sz="1600" kern="1200">
          <a:solidFill>
            <a:schemeClr val="accent3"/>
          </a:solidFill>
          <a:latin typeface="Roboto" pitchFamily="2" charset="0"/>
          <a:ea typeface="Roboto" pitchFamily="2" charset="0"/>
          <a:cs typeface="+mn-cs"/>
        </a:defRPr>
      </a:lvl2pPr>
      <a:lvl3pPr marL="1143029" indent="-228606" algn="l" defTabSz="914423" rtl="0" eaLnBrk="1" latinLnBrk="0" hangingPunct="1">
        <a:lnSpc>
          <a:spcPct val="120000"/>
        </a:lnSpc>
        <a:spcBef>
          <a:spcPts val="0"/>
        </a:spcBef>
        <a:spcAft>
          <a:spcPts val="600"/>
        </a:spcAft>
        <a:buClr>
          <a:schemeClr val="accent2"/>
        </a:buClr>
        <a:buFont typeface="Calibri Light" panose="020F0302020204030204" pitchFamily="34" charset="0"/>
        <a:buChar char="»"/>
        <a:defRPr sz="1600" kern="1200">
          <a:solidFill>
            <a:schemeClr val="accent3"/>
          </a:solidFill>
          <a:latin typeface="Roboto" pitchFamily="2" charset="0"/>
          <a:ea typeface="Roboto" pitchFamily="2" charset="0"/>
          <a:cs typeface="+mn-cs"/>
        </a:defRPr>
      </a:lvl3pPr>
      <a:lvl4pPr marL="1600241" indent="-228606" algn="l" defTabSz="914423" rtl="0" eaLnBrk="1" latinLnBrk="0" hangingPunct="1">
        <a:lnSpc>
          <a:spcPct val="120000"/>
        </a:lnSpc>
        <a:spcBef>
          <a:spcPts val="0"/>
        </a:spcBef>
        <a:spcAft>
          <a:spcPts val="600"/>
        </a:spcAft>
        <a:buClr>
          <a:schemeClr val="accent2"/>
        </a:buClr>
        <a:buFont typeface="Calibri Light" panose="020F0302020204030204" pitchFamily="34" charset="0"/>
        <a:buChar char="»"/>
        <a:defRPr sz="1600" kern="1200">
          <a:solidFill>
            <a:schemeClr val="accent3"/>
          </a:solidFill>
          <a:latin typeface="Roboto" pitchFamily="2" charset="0"/>
          <a:ea typeface="Roboto" pitchFamily="2" charset="0"/>
          <a:cs typeface="+mn-cs"/>
        </a:defRPr>
      </a:lvl4pPr>
      <a:lvl5pPr marL="2057452" indent="-228606" algn="l" defTabSz="914423" rtl="0" eaLnBrk="1" latinLnBrk="0" hangingPunct="1">
        <a:lnSpc>
          <a:spcPct val="120000"/>
        </a:lnSpc>
        <a:spcBef>
          <a:spcPts val="0"/>
        </a:spcBef>
        <a:spcAft>
          <a:spcPts val="600"/>
        </a:spcAft>
        <a:buClr>
          <a:schemeClr val="accent2"/>
        </a:buClr>
        <a:buFont typeface="Calibri Light" panose="020F0302020204030204" pitchFamily="34" charset="0"/>
        <a:buChar char="»"/>
        <a:defRPr sz="1600" kern="1200">
          <a:solidFill>
            <a:schemeClr val="accent3"/>
          </a:solidFill>
          <a:latin typeface="Roboto" pitchFamily="2" charset="0"/>
          <a:ea typeface="Roboto" pitchFamily="2" charset="0"/>
          <a:cs typeface="+mn-cs"/>
        </a:defRPr>
      </a:lvl5pPr>
      <a:lvl6pPr marL="2514663" indent="-228606" algn="l" defTabSz="91442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875" indent="-228606" algn="l" defTabSz="91442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9086" indent="-228606" algn="l" defTabSz="91442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298" indent="-228606" algn="l" defTabSz="91442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en-US"/>
      </a:defPPr>
      <a:lvl1pPr marL="0" algn="l" defTabSz="914423" rtl="0" eaLnBrk="1" latinLnBrk="0" hangingPunct="1">
        <a:defRPr sz="1801" kern="1200">
          <a:solidFill>
            <a:schemeClr val="tx1"/>
          </a:solidFill>
          <a:latin typeface="+mn-lt"/>
          <a:ea typeface="+mn-ea"/>
          <a:cs typeface="+mn-cs"/>
        </a:defRPr>
      </a:lvl1pPr>
      <a:lvl2pPr marL="457211" algn="l" defTabSz="914423" rtl="0" eaLnBrk="1" latinLnBrk="0" hangingPunct="1">
        <a:defRPr sz="1801" kern="1200">
          <a:solidFill>
            <a:schemeClr val="tx1"/>
          </a:solidFill>
          <a:latin typeface="+mn-lt"/>
          <a:ea typeface="+mn-ea"/>
          <a:cs typeface="+mn-cs"/>
        </a:defRPr>
      </a:lvl2pPr>
      <a:lvl3pPr marL="914423" algn="l" defTabSz="914423" rtl="0" eaLnBrk="1" latinLnBrk="0" hangingPunct="1">
        <a:defRPr sz="1801" kern="1200">
          <a:solidFill>
            <a:schemeClr val="tx1"/>
          </a:solidFill>
          <a:latin typeface="+mn-lt"/>
          <a:ea typeface="+mn-ea"/>
          <a:cs typeface="+mn-cs"/>
        </a:defRPr>
      </a:lvl3pPr>
      <a:lvl4pPr marL="1371634" algn="l" defTabSz="914423" rtl="0" eaLnBrk="1" latinLnBrk="0" hangingPunct="1">
        <a:defRPr sz="1801" kern="1200">
          <a:solidFill>
            <a:schemeClr val="tx1"/>
          </a:solidFill>
          <a:latin typeface="+mn-lt"/>
          <a:ea typeface="+mn-ea"/>
          <a:cs typeface="+mn-cs"/>
        </a:defRPr>
      </a:lvl4pPr>
      <a:lvl5pPr marL="1828846" algn="l" defTabSz="914423" rtl="0" eaLnBrk="1" latinLnBrk="0" hangingPunct="1">
        <a:defRPr sz="1801" kern="1200">
          <a:solidFill>
            <a:schemeClr val="tx1"/>
          </a:solidFill>
          <a:latin typeface="+mn-lt"/>
          <a:ea typeface="+mn-ea"/>
          <a:cs typeface="+mn-cs"/>
        </a:defRPr>
      </a:lvl5pPr>
      <a:lvl6pPr marL="2286057" algn="l" defTabSz="914423" rtl="0" eaLnBrk="1" latinLnBrk="0" hangingPunct="1">
        <a:defRPr sz="1801" kern="1200">
          <a:solidFill>
            <a:schemeClr val="tx1"/>
          </a:solidFill>
          <a:latin typeface="+mn-lt"/>
          <a:ea typeface="+mn-ea"/>
          <a:cs typeface="+mn-cs"/>
        </a:defRPr>
      </a:lvl6pPr>
      <a:lvl7pPr marL="2743269" algn="l" defTabSz="914423" rtl="0" eaLnBrk="1" latinLnBrk="0" hangingPunct="1">
        <a:defRPr sz="1801" kern="1200">
          <a:solidFill>
            <a:schemeClr val="tx1"/>
          </a:solidFill>
          <a:latin typeface="+mn-lt"/>
          <a:ea typeface="+mn-ea"/>
          <a:cs typeface="+mn-cs"/>
        </a:defRPr>
      </a:lvl7pPr>
      <a:lvl8pPr marL="3200480" algn="l" defTabSz="914423" rtl="0" eaLnBrk="1" latinLnBrk="0" hangingPunct="1">
        <a:defRPr sz="1801" kern="1200">
          <a:solidFill>
            <a:schemeClr val="tx1"/>
          </a:solidFill>
          <a:latin typeface="+mn-lt"/>
          <a:ea typeface="+mn-ea"/>
          <a:cs typeface="+mn-cs"/>
        </a:defRPr>
      </a:lvl8pPr>
      <a:lvl9pPr marL="3657691" algn="l" defTabSz="914423" rtl="0" eaLnBrk="1" latinLnBrk="0" hangingPunct="1">
        <a:defRPr sz="1801"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
          <p15:clr>
            <a:srgbClr val="F26B43"/>
          </p15:clr>
        </p15:guide>
        <p15:guide id="2" pos="7296">
          <p15:clr>
            <a:srgbClr val="F26B43"/>
          </p15:clr>
        </p15:guide>
        <p15:guide id="3" orient="horz" pos="936">
          <p15:clr>
            <a:srgbClr val="F26B43"/>
          </p15:clr>
        </p15:guide>
        <p15:guide id="7" pos="3840">
          <p15:clr>
            <a:srgbClr val="F26B43"/>
          </p15:clr>
        </p15:guide>
        <p15:guide id="8" pos="3940">
          <p15:clr>
            <a:srgbClr val="F26B43"/>
          </p15:clr>
        </p15:guide>
        <p15:guide id="9" pos="3744">
          <p15:clr>
            <a:srgbClr val="F26B43"/>
          </p15:clr>
        </p15:guide>
        <p15:guide id="10" orient="horz" pos="2160">
          <p15:clr>
            <a:srgbClr val="F26B43"/>
          </p15:clr>
        </p15:guide>
        <p15:guide id="11" orient="horz" pos="3960">
          <p15:clr>
            <a:srgbClr val="F26B43"/>
          </p15:clr>
        </p15:guide>
        <p15:guide id="12" orient="horz" pos="3720">
          <p15:clr>
            <a:srgbClr val="F26B43"/>
          </p15:clr>
        </p15:guide>
        <p15:guide id="13" pos="936">
          <p15:clr>
            <a:srgbClr val="F26B43"/>
          </p15:clr>
        </p15:guide>
        <p15:guide id="14" pos="2520">
          <p15:clr>
            <a:srgbClr val="F26B43"/>
          </p15:clr>
        </p15:guide>
        <p15:guide id="15" pos="2352">
          <p15:clr>
            <a:srgbClr val="F26B43"/>
          </p15:clr>
        </p15:guide>
        <p15:guide id="16" pos="1800">
          <p15:clr>
            <a:srgbClr val="F26B43"/>
          </p15:clr>
        </p15:guide>
        <p15:guide id="17" pos="1632">
          <p15:clr>
            <a:srgbClr val="F26B43"/>
          </p15:clr>
        </p15:guide>
        <p15:guide id="18" pos="1104">
          <p15:clr>
            <a:srgbClr val="F26B43"/>
          </p15:clr>
        </p15:guide>
        <p15:guide id="19" pos="6048">
          <p15:clr>
            <a:srgbClr val="F26B43"/>
          </p15:clr>
        </p15:guide>
        <p15:guide id="20" pos="6576">
          <p15:clr>
            <a:srgbClr val="F26B43"/>
          </p15:clr>
        </p15:guide>
        <p15:guide id="21" pos="6744">
          <p15:clr>
            <a:srgbClr val="F26B43"/>
          </p15:clr>
        </p15:guide>
        <p15:guide id="22" pos="3216">
          <p15:clr>
            <a:srgbClr val="F26B43"/>
          </p15:clr>
        </p15:guide>
        <p15:guide id="23" pos="3048">
          <p15:clr>
            <a:srgbClr val="F26B43"/>
          </p15:clr>
        </p15:guide>
        <p15:guide id="24" pos="5880">
          <p15:clr>
            <a:srgbClr val="F26B43"/>
          </p15:clr>
        </p15:guide>
        <p15:guide id="25" pos="5328">
          <p15:clr>
            <a:srgbClr val="F26B43"/>
          </p15:clr>
        </p15:guide>
        <p15:guide id="26" pos="5184">
          <p15:clr>
            <a:srgbClr val="F26B43"/>
          </p15:clr>
        </p15:guide>
        <p15:guide id="27" pos="4464">
          <p15:clr>
            <a:srgbClr val="F26B43"/>
          </p15:clr>
        </p15:guide>
        <p15:guide id="28" pos="4632">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1190625" y="178594"/>
            <a:ext cx="9810750" cy="56257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p>
            <a:r>
              <a:t>Title Text</a:t>
            </a:r>
          </a:p>
        </p:txBody>
      </p:sp>
      <p:sp>
        <p:nvSpPr>
          <p:cNvPr id="3" name="Body Level One…"/>
          <p:cNvSpPr txBox="1">
            <a:spLocks noGrp="1"/>
          </p:cNvSpPr>
          <p:nvPr>
            <p:ph type="body" idx="1"/>
          </p:nvPr>
        </p:nvSpPr>
        <p:spPr>
          <a:xfrm>
            <a:off x="1190625" y="901898"/>
            <a:ext cx="9810750" cy="50631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lvl2pPr marL="1333500" indent="-571500">
              <a:defRPr sz="1800"/>
            </a:lvl2pPr>
            <a:lvl3pPr marL="1778000" indent="-571500">
              <a:defRPr sz="1600"/>
            </a:lvl3pPr>
            <a:lvl4pPr marL="2222500" indent="-571500">
              <a:defRPr sz="1400"/>
            </a:lvl4pPr>
            <a:lvl5pPr marL="2667000" indent="-571500">
              <a:defRPr sz="1200"/>
            </a:lvl5p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5929312" y="6509742"/>
            <a:ext cx="291747" cy="297389"/>
          </a:xfrm>
          <a:prstGeom prst="rect">
            <a:avLst/>
          </a:prstGeom>
          <a:ln w="12700">
            <a:miter lim="400000"/>
          </a:ln>
        </p:spPr>
        <p:txBody>
          <a:bodyPr wrap="none" lIns="50800" tIns="50800" rIns="50800" bIns="50800">
            <a:spAutoFit/>
          </a:bodyPr>
          <a:lstStyle>
            <a:lvl1pPr>
              <a:defRPr sz="1266"/>
            </a:lvl1pPr>
          </a:lstStyle>
          <a:p>
            <a:fld id="{86CB4B4D-7CA3-9044-876B-883B54F8677D}" type="slidenum">
              <a:t>‹#›</a:t>
            </a:fld>
            <a:endParaRPr/>
          </a:p>
        </p:txBody>
      </p:sp>
    </p:spTree>
    <p:extLst>
      <p:ext uri="{BB962C8B-B14F-4D97-AF65-F5344CB8AC3E}">
        <p14:creationId xmlns:p14="http://schemas.microsoft.com/office/powerpoint/2010/main" val="58292173"/>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 id="2147483706" r:id="rId14"/>
    <p:sldLayoutId id="2147483707" r:id="rId15"/>
    <p:sldLayoutId id="2147483708" r:id="rId16"/>
  </p:sldLayoutIdLst>
  <p:transition spd="med"/>
  <p:txStyles>
    <p:titleStyle>
      <a:lvl1pPr marL="0" marR="0" indent="0" algn="ctr" defTabSz="410751" rtl="0" latinLnBrk="0">
        <a:lnSpc>
          <a:spcPct val="100000"/>
        </a:lnSpc>
        <a:spcBef>
          <a:spcPts val="0"/>
        </a:spcBef>
        <a:spcAft>
          <a:spcPts val="0"/>
        </a:spcAft>
        <a:buClrTx/>
        <a:buSzTx/>
        <a:buFontTx/>
        <a:buNone/>
        <a:tabLst/>
        <a:defRPr sz="1687" b="1" i="0" u="none" strike="noStrike" cap="none" spc="0" baseline="0">
          <a:solidFill>
            <a:srgbClr val="000000"/>
          </a:solidFill>
          <a:uFillTx/>
          <a:latin typeface="+mn-lt"/>
          <a:ea typeface="+mn-ea"/>
          <a:cs typeface="+mn-cs"/>
          <a:sym typeface="Gill Sans"/>
        </a:defRPr>
      </a:lvl1pPr>
      <a:lvl2pPr marL="0" marR="0" indent="160729" algn="ctr" defTabSz="410751" rtl="0" latinLnBrk="0">
        <a:lnSpc>
          <a:spcPct val="100000"/>
        </a:lnSpc>
        <a:spcBef>
          <a:spcPts val="0"/>
        </a:spcBef>
        <a:spcAft>
          <a:spcPts val="0"/>
        </a:spcAft>
        <a:buClrTx/>
        <a:buSzTx/>
        <a:buFontTx/>
        <a:buNone/>
        <a:tabLst/>
        <a:defRPr sz="1687" b="1" i="0" u="none" strike="noStrike" cap="none" spc="0" baseline="0">
          <a:solidFill>
            <a:srgbClr val="000000"/>
          </a:solidFill>
          <a:uFillTx/>
          <a:latin typeface="+mn-lt"/>
          <a:ea typeface="+mn-ea"/>
          <a:cs typeface="+mn-cs"/>
          <a:sym typeface="Gill Sans"/>
        </a:defRPr>
      </a:lvl2pPr>
      <a:lvl3pPr marL="0" marR="0" indent="321457" algn="ctr" defTabSz="410751" rtl="0" latinLnBrk="0">
        <a:lnSpc>
          <a:spcPct val="100000"/>
        </a:lnSpc>
        <a:spcBef>
          <a:spcPts val="0"/>
        </a:spcBef>
        <a:spcAft>
          <a:spcPts val="0"/>
        </a:spcAft>
        <a:buClrTx/>
        <a:buSzTx/>
        <a:buFontTx/>
        <a:buNone/>
        <a:tabLst/>
        <a:defRPr sz="1687" b="1" i="0" u="none" strike="noStrike" cap="none" spc="0" baseline="0">
          <a:solidFill>
            <a:srgbClr val="000000"/>
          </a:solidFill>
          <a:uFillTx/>
          <a:latin typeface="+mn-lt"/>
          <a:ea typeface="+mn-ea"/>
          <a:cs typeface="+mn-cs"/>
          <a:sym typeface="Gill Sans"/>
        </a:defRPr>
      </a:lvl3pPr>
      <a:lvl4pPr marL="0" marR="0" indent="482186" algn="ctr" defTabSz="410751" rtl="0" latinLnBrk="0">
        <a:lnSpc>
          <a:spcPct val="100000"/>
        </a:lnSpc>
        <a:spcBef>
          <a:spcPts val="0"/>
        </a:spcBef>
        <a:spcAft>
          <a:spcPts val="0"/>
        </a:spcAft>
        <a:buClrTx/>
        <a:buSzTx/>
        <a:buFontTx/>
        <a:buNone/>
        <a:tabLst/>
        <a:defRPr sz="1687" b="1" i="0" u="none" strike="noStrike" cap="none" spc="0" baseline="0">
          <a:solidFill>
            <a:srgbClr val="000000"/>
          </a:solidFill>
          <a:uFillTx/>
          <a:latin typeface="+mn-lt"/>
          <a:ea typeface="+mn-ea"/>
          <a:cs typeface="+mn-cs"/>
          <a:sym typeface="Gill Sans"/>
        </a:defRPr>
      </a:lvl4pPr>
      <a:lvl5pPr marL="0" marR="0" indent="642915" algn="ctr" defTabSz="410751" rtl="0" latinLnBrk="0">
        <a:lnSpc>
          <a:spcPct val="100000"/>
        </a:lnSpc>
        <a:spcBef>
          <a:spcPts val="0"/>
        </a:spcBef>
        <a:spcAft>
          <a:spcPts val="0"/>
        </a:spcAft>
        <a:buClrTx/>
        <a:buSzTx/>
        <a:buFontTx/>
        <a:buNone/>
        <a:tabLst/>
        <a:defRPr sz="1687" b="1" i="0" u="none" strike="noStrike" cap="none" spc="0" baseline="0">
          <a:solidFill>
            <a:srgbClr val="000000"/>
          </a:solidFill>
          <a:uFillTx/>
          <a:latin typeface="+mn-lt"/>
          <a:ea typeface="+mn-ea"/>
          <a:cs typeface="+mn-cs"/>
          <a:sym typeface="Gill Sans"/>
        </a:defRPr>
      </a:lvl5pPr>
      <a:lvl6pPr marL="0" marR="0" indent="803643" algn="ctr" defTabSz="410751" rtl="0" latinLnBrk="0">
        <a:lnSpc>
          <a:spcPct val="100000"/>
        </a:lnSpc>
        <a:spcBef>
          <a:spcPts val="0"/>
        </a:spcBef>
        <a:spcAft>
          <a:spcPts val="0"/>
        </a:spcAft>
        <a:buClrTx/>
        <a:buSzTx/>
        <a:buFontTx/>
        <a:buNone/>
        <a:tabLst/>
        <a:defRPr sz="1687" b="1" i="0" u="none" strike="noStrike" cap="none" spc="0" baseline="0">
          <a:solidFill>
            <a:srgbClr val="000000"/>
          </a:solidFill>
          <a:uFillTx/>
          <a:latin typeface="+mn-lt"/>
          <a:ea typeface="+mn-ea"/>
          <a:cs typeface="+mn-cs"/>
          <a:sym typeface="Gill Sans"/>
        </a:defRPr>
      </a:lvl6pPr>
      <a:lvl7pPr marL="0" marR="0" indent="964372" algn="ctr" defTabSz="410751" rtl="0" latinLnBrk="0">
        <a:lnSpc>
          <a:spcPct val="100000"/>
        </a:lnSpc>
        <a:spcBef>
          <a:spcPts val="0"/>
        </a:spcBef>
        <a:spcAft>
          <a:spcPts val="0"/>
        </a:spcAft>
        <a:buClrTx/>
        <a:buSzTx/>
        <a:buFontTx/>
        <a:buNone/>
        <a:tabLst/>
        <a:defRPr sz="1687" b="1" i="0" u="none" strike="noStrike" cap="none" spc="0" baseline="0">
          <a:solidFill>
            <a:srgbClr val="000000"/>
          </a:solidFill>
          <a:uFillTx/>
          <a:latin typeface="+mn-lt"/>
          <a:ea typeface="+mn-ea"/>
          <a:cs typeface="+mn-cs"/>
          <a:sym typeface="Gill Sans"/>
        </a:defRPr>
      </a:lvl7pPr>
      <a:lvl8pPr marL="0" marR="0" indent="1125101" algn="ctr" defTabSz="410751" rtl="0" latinLnBrk="0">
        <a:lnSpc>
          <a:spcPct val="100000"/>
        </a:lnSpc>
        <a:spcBef>
          <a:spcPts val="0"/>
        </a:spcBef>
        <a:spcAft>
          <a:spcPts val="0"/>
        </a:spcAft>
        <a:buClrTx/>
        <a:buSzTx/>
        <a:buFontTx/>
        <a:buNone/>
        <a:tabLst/>
        <a:defRPr sz="1687" b="1" i="0" u="none" strike="noStrike" cap="none" spc="0" baseline="0">
          <a:solidFill>
            <a:srgbClr val="000000"/>
          </a:solidFill>
          <a:uFillTx/>
          <a:latin typeface="+mn-lt"/>
          <a:ea typeface="+mn-ea"/>
          <a:cs typeface="+mn-cs"/>
          <a:sym typeface="Gill Sans"/>
        </a:defRPr>
      </a:lvl8pPr>
      <a:lvl9pPr marL="0" marR="0" indent="1285829" algn="ctr" defTabSz="410751" rtl="0" latinLnBrk="0">
        <a:lnSpc>
          <a:spcPct val="100000"/>
        </a:lnSpc>
        <a:spcBef>
          <a:spcPts val="0"/>
        </a:spcBef>
        <a:spcAft>
          <a:spcPts val="0"/>
        </a:spcAft>
        <a:buClrTx/>
        <a:buSzTx/>
        <a:buFontTx/>
        <a:buNone/>
        <a:tabLst/>
        <a:defRPr sz="1687" b="1" i="0" u="none" strike="noStrike" cap="none" spc="0" baseline="0">
          <a:solidFill>
            <a:srgbClr val="000000"/>
          </a:solidFill>
          <a:uFillTx/>
          <a:latin typeface="+mn-lt"/>
          <a:ea typeface="+mn-ea"/>
          <a:cs typeface="+mn-cs"/>
          <a:sym typeface="Gill Sans"/>
        </a:defRPr>
      </a:lvl9pPr>
    </p:titleStyle>
    <p:bodyStyle>
      <a:lvl1pPr marL="625056" marR="0" indent="-401822" algn="l" defTabSz="410751" latinLnBrk="0">
        <a:lnSpc>
          <a:spcPct val="100000"/>
        </a:lnSpc>
        <a:spcBef>
          <a:spcPts val="1687"/>
        </a:spcBef>
        <a:spcAft>
          <a:spcPts val="0"/>
        </a:spcAft>
        <a:buClrTx/>
        <a:buSzPct val="171000"/>
        <a:buFontTx/>
        <a:buChar char="•"/>
        <a:tabLst/>
        <a:defRPr sz="1406" b="1" i="0" u="none" strike="noStrike" cap="none" spc="0" baseline="0">
          <a:solidFill>
            <a:srgbClr val="000000"/>
          </a:solidFill>
          <a:uFillTx/>
          <a:latin typeface="+mn-lt"/>
          <a:ea typeface="+mn-ea"/>
          <a:cs typeface="+mn-cs"/>
          <a:sym typeface="Gill Sans"/>
        </a:defRPr>
      </a:lvl1pPr>
      <a:lvl2pPr marL="982231" marR="0" indent="-446469" algn="l" defTabSz="410751" latinLnBrk="0">
        <a:lnSpc>
          <a:spcPct val="100000"/>
        </a:lnSpc>
        <a:spcBef>
          <a:spcPts val="1687"/>
        </a:spcBef>
        <a:spcAft>
          <a:spcPts val="0"/>
        </a:spcAft>
        <a:buClrTx/>
        <a:buSzPct val="171000"/>
        <a:buFontTx/>
        <a:buChar char="•"/>
        <a:tabLst/>
        <a:defRPr sz="1406" b="1" i="0" u="none" strike="noStrike" cap="none" spc="0" baseline="0">
          <a:solidFill>
            <a:srgbClr val="000000"/>
          </a:solidFill>
          <a:uFillTx/>
          <a:latin typeface="+mn-lt"/>
          <a:ea typeface="+mn-ea"/>
          <a:cs typeface="+mn-cs"/>
          <a:sym typeface="Gill Sans"/>
        </a:defRPr>
      </a:lvl2pPr>
      <a:lvl3pPr marL="1350567" marR="0" indent="-502277" algn="l" defTabSz="410751" latinLnBrk="0">
        <a:lnSpc>
          <a:spcPct val="100000"/>
        </a:lnSpc>
        <a:spcBef>
          <a:spcPts val="1687"/>
        </a:spcBef>
        <a:spcAft>
          <a:spcPts val="0"/>
        </a:spcAft>
        <a:buClrTx/>
        <a:buSzPct val="171000"/>
        <a:buFontTx/>
        <a:buChar char="•"/>
        <a:tabLst/>
        <a:defRPr sz="1406" b="1" i="0" u="none" strike="noStrike" cap="none" spc="0" baseline="0">
          <a:solidFill>
            <a:srgbClr val="000000"/>
          </a:solidFill>
          <a:uFillTx/>
          <a:latin typeface="+mn-lt"/>
          <a:ea typeface="+mn-ea"/>
          <a:cs typeface="+mn-cs"/>
          <a:sym typeface="Gill Sans"/>
        </a:defRPr>
      </a:lvl3pPr>
      <a:lvl4pPr marL="1734849" marR="0" indent="-574031" algn="l" defTabSz="410751" latinLnBrk="0">
        <a:lnSpc>
          <a:spcPct val="100000"/>
        </a:lnSpc>
        <a:spcBef>
          <a:spcPts val="1687"/>
        </a:spcBef>
        <a:spcAft>
          <a:spcPts val="0"/>
        </a:spcAft>
        <a:buClrTx/>
        <a:buSzPct val="171000"/>
        <a:buFontTx/>
        <a:buChar char="•"/>
        <a:tabLst/>
        <a:defRPr sz="1406" b="1" i="0" u="none" strike="noStrike" cap="none" spc="0" baseline="0">
          <a:solidFill>
            <a:srgbClr val="000000"/>
          </a:solidFill>
          <a:uFillTx/>
          <a:latin typeface="+mn-lt"/>
          <a:ea typeface="+mn-ea"/>
          <a:cs typeface="+mn-cs"/>
          <a:sym typeface="Gill Sans"/>
        </a:defRPr>
      </a:lvl4pPr>
      <a:lvl5pPr marL="2143049" marR="0" indent="-669703" algn="l" defTabSz="410751" latinLnBrk="0">
        <a:lnSpc>
          <a:spcPct val="100000"/>
        </a:lnSpc>
        <a:spcBef>
          <a:spcPts val="1687"/>
        </a:spcBef>
        <a:spcAft>
          <a:spcPts val="0"/>
        </a:spcAft>
        <a:buClrTx/>
        <a:buSzPct val="171000"/>
        <a:buFontTx/>
        <a:buChar char="•"/>
        <a:tabLst/>
        <a:defRPr sz="1406" b="1" i="0" u="none" strike="noStrike" cap="none" spc="0" baseline="0">
          <a:solidFill>
            <a:srgbClr val="000000"/>
          </a:solidFill>
          <a:uFillTx/>
          <a:latin typeface="+mn-lt"/>
          <a:ea typeface="+mn-ea"/>
          <a:cs typeface="+mn-cs"/>
          <a:sym typeface="Gill Sans"/>
        </a:defRPr>
      </a:lvl5pPr>
      <a:lvl6pPr marL="2393071" marR="0" indent="-669703" algn="l" defTabSz="410751" latinLnBrk="0">
        <a:lnSpc>
          <a:spcPct val="100000"/>
        </a:lnSpc>
        <a:spcBef>
          <a:spcPts val="1687"/>
        </a:spcBef>
        <a:spcAft>
          <a:spcPts val="0"/>
        </a:spcAft>
        <a:buClrTx/>
        <a:buSzPct val="171000"/>
        <a:buFontTx/>
        <a:buChar char="•"/>
        <a:tabLst/>
        <a:defRPr sz="1406" b="1" i="0" u="none" strike="noStrike" cap="none" spc="0" baseline="0">
          <a:solidFill>
            <a:srgbClr val="000000"/>
          </a:solidFill>
          <a:uFillTx/>
          <a:latin typeface="+mn-lt"/>
          <a:ea typeface="+mn-ea"/>
          <a:cs typeface="+mn-cs"/>
          <a:sym typeface="Gill Sans"/>
        </a:defRPr>
      </a:lvl6pPr>
      <a:lvl7pPr marL="2643094" marR="0" indent="-669703" algn="l" defTabSz="410751" latinLnBrk="0">
        <a:lnSpc>
          <a:spcPct val="100000"/>
        </a:lnSpc>
        <a:spcBef>
          <a:spcPts val="1687"/>
        </a:spcBef>
        <a:spcAft>
          <a:spcPts val="0"/>
        </a:spcAft>
        <a:buClrTx/>
        <a:buSzPct val="171000"/>
        <a:buFontTx/>
        <a:buChar char="•"/>
        <a:tabLst/>
        <a:defRPr sz="1406" b="1" i="0" u="none" strike="noStrike" cap="none" spc="0" baseline="0">
          <a:solidFill>
            <a:srgbClr val="000000"/>
          </a:solidFill>
          <a:uFillTx/>
          <a:latin typeface="+mn-lt"/>
          <a:ea typeface="+mn-ea"/>
          <a:cs typeface="+mn-cs"/>
          <a:sym typeface="Gill Sans"/>
        </a:defRPr>
      </a:lvl7pPr>
      <a:lvl8pPr marL="2893116" marR="0" indent="-669703" algn="l" defTabSz="410751" latinLnBrk="0">
        <a:lnSpc>
          <a:spcPct val="100000"/>
        </a:lnSpc>
        <a:spcBef>
          <a:spcPts val="1687"/>
        </a:spcBef>
        <a:spcAft>
          <a:spcPts val="0"/>
        </a:spcAft>
        <a:buClrTx/>
        <a:buSzPct val="171000"/>
        <a:buFontTx/>
        <a:buChar char="•"/>
        <a:tabLst/>
        <a:defRPr sz="1406" b="1" i="0" u="none" strike="noStrike" cap="none" spc="0" baseline="0">
          <a:solidFill>
            <a:srgbClr val="000000"/>
          </a:solidFill>
          <a:uFillTx/>
          <a:latin typeface="+mn-lt"/>
          <a:ea typeface="+mn-ea"/>
          <a:cs typeface="+mn-cs"/>
          <a:sym typeface="Gill Sans"/>
        </a:defRPr>
      </a:lvl8pPr>
      <a:lvl9pPr marL="3143138" marR="0" indent="-669703" algn="l" defTabSz="410751" latinLnBrk="0">
        <a:lnSpc>
          <a:spcPct val="100000"/>
        </a:lnSpc>
        <a:spcBef>
          <a:spcPts val="1687"/>
        </a:spcBef>
        <a:spcAft>
          <a:spcPts val="0"/>
        </a:spcAft>
        <a:buClrTx/>
        <a:buSzPct val="171000"/>
        <a:buFontTx/>
        <a:buChar char="•"/>
        <a:tabLst/>
        <a:defRPr sz="1406" b="1" i="0" u="none" strike="noStrike" cap="none" spc="0" baseline="0">
          <a:solidFill>
            <a:srgbClr val="000000"/>
          </a:solidFill>
          <a:uFillTx/>
          <a:latin typeface="+mn-lt"/>
          <a:ea typeface="+mn-ea"/>
          <a:cs typeface="+mn-cs"/>
          <a:sym typeface="Gill Sans"/>
        </a:defRPr>
      </a:lvl9pPr>
    </p:bodyStyle>
    <p:otherStyle>
      <a:lvl1pPr marL="0" marR="0" indent="0" algn="ctr" defTabSz="410751" latinLnBrk="0">
        <a:lnSpc>
          <a:spcPct val="100000"/>
        </a:lnSpc>
        <a:spcBef>
          <a:spcPts val="0"/>
        </a:spcBef>
        <a:spcAft>
          <a:spcPts val="0"/>
        </a:spcAft>
        <a:buClrTx/>
        <a:buSzTx/>
        <a:buFontTx/>
        <a:buNone/>
        <a:tabLst/>
        <a:defRPr sz="1266" b="0" i="0" u="none" strike="noStrike" cap="none" spc="0" baseline="0">
          <a:solidFill>
            <a:schemeClr val="tx1"/>
          </a:solidFill>
          <a:uFillTx/>
          <a:latin typeface="+mn-lt"/>
          <a:ea typeface="+mn-ea"/>
          <a:cs typeface="+mn-cs"/>
          <a:sym typeface="Gill Sans"/>
        </a:defRPr>
      </a:lvl1pPr>
      <a:lvl2pPr marL="0" marR="0" indent="160729" algn="ctr" defTabSz="410751" latinLnBrk="0">
        <a:lnSpc>
          <a:spcPct val="100000"/>
        </a:lnSpc>
        <a:spcBef>
          <a:spcPts val="0"/>
        </a:spcBef>
        <a:spcAft>
          <a:spcPts val="0"/>
        </a:spcAft>
        <a:buClrTx/>
        <a:buSzTx/>
        <a:buFontTx/>
        <a:buNone/>
        <a:tabLst/>
        <a:defRPr sz="1266" b="0" i="0" u="none" strike="noStrike" cap="none" spc="0" baseline="0">
          <a:solidFill>
            <a:schemeClr val="tx1"/>
          </a:solidFill>
          <a:uFillTx/>
          <a:latin typeface="+mn-lt"/>
          <a:ea typeface="+mn-ea"/>
          <a:cs typeface="+mn-cs"/>
          <a:sym typeface="Gill Sans"/>
        </a:defRPr>
      </a:lvl2pPr>
      <a:lvl3pPr marL="0" marR="0" indent="321457" algn="ctr" defTabSz="410751" latinLnBrk="0">
        <a:lnSpc>
          <a:spcPct val="100000"/>
        </a:lnSpc>
        <a:spcBef>
          <a:spcPts val="0"/>
        </a:spcBef>
        <a:spcAft>
          <a:spcPts val="0"/>
        </a:spcAft>
        <a:buClrTx/>
        <a:buSzTx/>
        <a:buFontTx/>
        <a:buNone/>
        <a:tabLst/>
        <a:defRPr sz="1266" b="0" i="0" u="none" strike="noStrike" cap="none" spc="0" baseline="0">
          <a:solidFill>
            <a:schemeClr val="tx1"/>
          </a:solidFill>
          <a:uFillTx/>
          <a:latin typeface="+mn-lt"/>
          <a:ea typeface="+mn-ea"/>
          <a:cs typeface="+mn-cs"/>
          <a:sym typeface="Gill Sans"/>
        </a:defRPr>
      </a:lvl3pPr>
      <a:lvl4pPr marL="0" marR="0" indent="482186" algn="ctr" defTabSz="410751" latinLnBrk="0">
        <a:lnSpc>
          <a:spcPct val="100000"/>
        </a:lnSpc>
        <a:spcBef>
          <a:spcPts val="0"/>
        </a:spcBef>
        <a:spcAft>
          <a:spcPts val="0"/>
        </a:spcAft>
        <a:buClrTx/>
        <a:buSzTx/>
        <a:buFontTx/>
        <a:buNone/>
        <a:tabLst/>
        <a:defRPr sz="1266" b="0" i="0" u="none" strike="noStrike" cap="none" spc="0" baseline="0">
          <a:solidFill>
            <a:schemeClr val="tx1"/>
          </a:solidFill>
          <a:uFillTx/>
          <a:latin typeface="+mn-lt"/>
          <a:ea typeface="+mn-ea"/>
          <a:cs typeface="+mn-cs"/>
          <a:sym typeface="Gill Sans"/>
        </a:defRPr>
      </a:lvl4pPr>
      <a:lvl5pPr marL="0" marR="0" indent="642915" algn="ctr" defTabSz="410751" latinLnBrk="0">
        <a:lnSpc>
          <a:spcPct val="100000"/>
        </a:lnSpc>
        <a:spcBef>
          <a:spcPts val="0"/>
        </a:spcBef>
        <a:spcAft>
          <a:spcPts val="0"/>
        </a:spcAft>
        <a:buClrTx/>
        <a:buSzTx/>
        <a:buFontTx/>
        <a:buNone/>
        <a:tabLst/>
        <a:defRPr sz="1266" b="0" i="0" u="none" strike="noStrike" cap="none" spc="0" baseline="0">
          <a:solidFill>
            <a:schemeClr val="tx1"/>
          </a:solidFill>
          <a:uFillTx/>
          <a:latin typeface="+mn-lt"/>
          <a:ea typeface="+mn-ea"/>
          <a:cs typeface="+mn-cs"/>
          <a:sym typeface="Gill Sans"/>
        </a:defRPr>
      </a:lvl5pPr>
      <a:lvl6pPr marL="0" marR="0" indent="803643" algn="ctr" defTabSz="410751" latinLnBrk="0">
        <a:lnSpc>
          <a:spcPct val="100000"/>
        </a:lnSpc>
        <a:spcBef>
          <a:spcPts val="0"/>
        </a:spcBef>
        <a:spcAft>
          <a:spcPts val="0"/>
        </a:spcAft>
        <a:buClrTx/>
        <a:buSzTx/>
        <a:buFontTx/>
        <a:buNone/>
        <a:tabLst/>
        <a:defRPr sz="1266" b="0" i="0" u="none" strike="noStrike" cap="none" spc="0" baseline="0">
          <a:solidFill>
            <a:schemeClr val="tx1"/>
          </a:solidFill>
          <a:uFillTx/>
          <a:latin typeface="+mn-lt"/>
          <a:ea typeface="+mn-ea"/>
          <a:cs typeface="+mn-cs"/>
          <a:sym typeface="Gill Sans"/>
        </a:defRPr>
      </a:lvl6pPr>
      <a:lvl7pPr marL="0" marR="0" indent="964372" algn="ctr" defTabSz="410751" latinLnBrk="0">
        <a:lnSpc>
          <a:spcPct val="100000"/>
        </a:lnSpc>
        <a:spcBef>
          <a:spcPts val="0"/>
        </a:spcBef>
        <a:spcAft>
          <a:spcPts val="0"/>
        </a:spcAft>
        <a:buClrTx/>
        <a:buSzTx/>
        <a:buFontTx/>
        <a:buNone/>
        <a:tabLst/>
        <a:defRPr sz="1266" b="0" i="0" u="none" strike="noStrike" cap="none" spc="0" baseline="0">
          <a:solidFill>
            <a:schemeClr val="tx1"/>
          </a:solidFill>
          <a:uFillTx/>
          <a:latin typeface="+mn-lt"/>
          <a:ea typeface="+mn-ea"/>
          <a:cs typeface="+mn-cs"/>
          <a:sym typeface="Gill Sans"/>
        </a:defRPr>
      </a:lvl7pPr>
      <a:lvl8pPr marL="0" marR="0" indent="1125101" algn="ctr" defTabSz="410751" latinLnBrk="0">
        <a:lnSpc>
          <a:spcPct val="100000"/>
        </a:lnSpc>
        <a:spcBef>
          <a:spcPts val="0"/>
        </a:spcBef>
        <a:spcAft>
          <a:spcPts val="0"/>
        </a:spcAft>
        <a:buClrTx/>
        <a:buSzTx/>
        <a:buFontTx/>
        <a:buNone/>
        <a:tabLst/>
        <a:defRPr sz="1266" b="0" i="0" u="none" strike="noStrike" cap="none" spc="0" baseline="0">
          <a:solidFill>
            <a:schemeClr val="tx1"/>
          </a:solidFill>
          <a:uFillTx/>
          <a:latin typeface="+mn-lt"/>
          <a:ea typeface="+mn-ea"/>
          <a:cs typeface="+mn-cs"/>
          <a:sym typeface="Gill Sans"/>
        </a:defRPr>
      </a:lvl8pPr>
      <a:lvl9pPr marL="0" marR="0" indent="1285829" algn="ctr" defTabSz="410751" latinLnBrk="0">
        <a:lnSpc>
          <a:spcPct val="100000"/>
        </a:lnSpc>
        <a:spcBef>
          <a:spcPts val="0"/>
        </a:spcBef>
        <a:spcAft>
          <a:spcPts val="0"/>
        </a:spcAft>
        <a:buClrTx/>
        <a:buSzTx/>
        <a:buFontTx/>
        <a:buNone/>
        <a:tabLst/>
        <a:defRPr sz="1266" b="0" i="0" u="none" strike="noStrike" cap="none" spc="0" baseline="0">
          <a:solidFill>
            <a:schemeClr val="tx1"/>
          </a:solidFill>
          <a:uFillTx/>
          <a:latin typeface="+mn-lt"/>
          <a:ea typeface="+mn-ea"/>
          <a:cs typeface="+mn-cs"/>
          <a:sym typeface="Gill San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FAFF398-EAA7-48F5-A3DC-FB82E001927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D677058-7EA3-4EFC-8333-7791B3620C3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6CA3E6-1804-4168-B9B8-2D9C505ABE3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C72028-4593-453D-9E1A-FA33C7A9A400}" type="datetimeFigureOut">
              <a:rPr lang="en-US" smtClean="0"/>
              <a:t>10/23/2020</a:t>
            </a:fld>
            <a:endParaRPr lang="en-US"/>
          </a:p>
        </p:txBody>
      </p:sp>
      <p:sp>
        <p:nvSpPr>
          <p:cNvPr id="5" name="Footer Placeholder 4">
            <a:extLst>
              <a:ext uri="{FF2B5EF4-FFF2-40B4-BE49-F238E27FC236}">
                <a16:creationId xmlns:a16="http://schemas.microsoft.com/office/drawing/2014/main" id="{08EDBDDF-67EF-454A-A9A5-8425E5AFB8E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0DFE4DE-621D-40EA-BF7C-1B15F33901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481784-3475-4B7D-B659-1445F0E49B21}" type="slidenum">
              <a:rPr lang="en-US" smtClean="0"/>
              <a:t>‹#›</a:t>
            </a:fld>
            <a:endParaRPr lang="en-US"/>
          </a:p>
        </p:txBody>
      </p:sp>
    </p:spTree>
    <p:extLst>
      <p:ext uri="{BB962C8B-B14F-4D97-AF65-F5344CB8AC3E}">
        <p14:creationId xmlns:p14="http://schemas.microsoft.com/office/powerpoint/2010/main" val="2081777002"/>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345061" y="892197"/>
            <a:ext cx="11559396" cy="5387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dirty="0"/>
              <a:t>Click to edit Master text styles</a:t>
            </a:r>
          </a:p>
          <a:p>
            <a:pPr lvl="1"/>
            <a:r>
              <a:rPr lang="en-US" dirty="0"/>
              <a:t>Second level</a:t>
            </a:r>
          </a:p>
        </p:txBody>
      </p:sp>
      <p:sp>
        <p:nvSpPr>
          <p:cNvPr id="1064" name="Rectangle 40"/>
          <p:cNvSpPr>
            <a:spLocks noGrp="1" noChangeArrowheads="1"/>
          </p:cNvSpPr>
          <p:nvPr>
            <p:ph type="sldNum" sz="quarter" idx="4"/>
          </p:nvPr>
        </p:nvSpPr>
        <p:spPr bwMode="auto">
          <a:xfrm>
            <a:off x="8669119" y="6420973"/>
            <a:ext cx="3084155" cy="470647"/>
          </a:xfrm>
          <a:prstGeom prst="rect">
            <a:avLst/>
          </a:prstGeom>
          <a:noFill/>
          <a:ln w="9525">
            <a:noFill/>
            <a:miter lim="800000"/>
            <a:headEnd/>
            <a:tailEnd/>
          </a:ln>
          <a:effectLst/>
        </p:spPr>
        <p:txBody>
          <a:bodyPr vert="horz" wrap="square" lIns="73206" tIns="36602" rIns="73206" bIns="36602" numCol="1" anchor="t" anchorCtr="0" compatLnSpc="1">
            <a:prstTxWarp prst="textNoShape">
              <a:avLst/>
            </a:prstTxWarp>
          </a:bodyPr>
          <a:lstStyle>
            <a:lvl1pPr algn="r" eaLnBrk="0" hangingPunct="0">
              <a:defRPr sz="1467">
                <a:latin typeface="Times New Roman" pitchFamily="18" charset="0"/>
                <a:cs typeface="+mn-cs"/>
              </a:defRPr>
            </a:lvl1pPr>
          </a:lstStyle>
          <a:p>
            <a:pPr>
              <a:defRPr/>
            </a:pPr>
            <a:r>
              <a:rPr lang="en-US" dirty="0"/>
              <a:t>@ Copyright Harris and Rajgopal</a:t>
            </a:r>
          </a:p>
        </p:txBody>
      </p:sp>
      <p:pic>
        <p:nvPicPr>
          <p:cNvPr id="1029" name="Picture 13" descr="logo_foote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67652" y="6470002"/>
            <a:ext cx="2924848" cy="257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Rectangle 9"/>
          <p:cNvSpPr>
            <a:spLocks noChangeArrowheads="1"/>
          </p:cNvSpPr>
          <p:nvPr/>
        </p:nvSpPr>
        <p:spPr bwMode="auto">
          <a:xfrm>
            <a:off x="0" y="2802"/>
            <a:ext cx="12192000" cy="804023"/>
          </a:xfrm>
          <a:prstGeom prst="rect">
            <a:avLst/>
          </a:prstGeom>
          <a:solidFill>
            <a:srgbClr val="0081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7652" tIns="48827" rIns="97652" bIns="48827" anchor="ctr"/>
          <a:lstStyle/>
          <a:p>
            <a:pPr algn="ctr" eaLnBrk="0" hangingPunct="0"/>
            <a:endParaRPr lang="en-US" sz="2400"/>
          </a:p>
        </p:txBody>
      </p:sp>
      <p:sp>
        <p:nvSpPr>
          <p:cNvPr id="1031" name="Rectangle 2"/>
          <p:cNvSpPr>
            <a:spLocks noGrp="1" noChangeArrowheads="1"/>
          </p:cNvSpPr>
          <p:nvPr>
            <p:ph type="title"/>
          </p:nvPr>
        </p:nvSpPr>
        <p:spPr bwMode="auto">
          <a:xfrm>
            <a:off x="149524" y="0"/>
            <a:ext cx="11904453" cy="823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7421" tIns="38711" rIns="77421" bIns="38711" numCol="1" anchor="ctr" anchorCtr="0" compatLnSpc="1">
            <a:prstTxWarp prst="textNoShape">
              <a:avLst/>
            </a:prstTxWarp>
          </a:bodyPr>
          <a:lstStyle/>
          <a:p>
            <a:pPr lvl="0"/>
            <a:r>
              <a:rPr lang="en-US" dirty="0"/>
              <a:t>Click to edit Master title style</a:t>
            </a:r>
          </a:p>
        </p:txBody>
      </p:sp>
      <p:sp>
        <p:nvSpPr>
          <p:cNvPr id="1032" name="Line 11"/>
          <p:cNvSpPr>
            <a:spLocks noChangeShapeType="1"/>
          </p:cNvSpPr>
          <p:nvPr/>
        </p:nvSpPr>
        <p:spPr bwMode="auto">
          <a:xfrm flipV="1">
            <a:off x="11551" y="6392956"/>
            <a:ext cx="12180455" cy="40621"/>
          </a:xfrm>
          <a:prstGeom prst="line">
            <a:avLst/>
          </a:prstGeom>
          <a:noFill/>
          <a:ln w="25400">
            <a:solidFill>
              <a:srgbClr val="0081CC"/>
            </a:solidFill>
            <a:round/>
            <a:headEnd/>
            <a:tailEnd/>
          </a:ln>
          <a:extLst>
            <a:ext uri="{909E8E84-426E-40DD-AFC4-6F175D3DCCD1}">
              <a14:hiddenFill xmlns:a14="http://schemas.microsoft.com/office/drawing/2010/main">
                <a:noFill/>
              </a14:hiddenFill>
            </a:ext>
          </a:extLst>
        </p:spPr>
        <p:txBody>
          <a:bodyPr lIns="97652" tIns="48827" rIns="97652" bIns="48827"/>
          <a:lstStyle/>
          <a:p>
            <a:endParaRPr lang="en-US" sz="2400"/>
          </a:p>
        </p:txBody>
      </p:sp>
    </p:spTree>
    <p:extLst>
      <p:ext uri="{BB962C8B-B14F-4D97-AF65-F5344CB8AC3E}">
        <p14:creationId xmlns:p14="http://schemas.microsoft.com/office/powerpoint/2010/main" val="2614719963"/>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Lst>
  <p:hf hdr="0" dt="0"/>
  <p:txStyles>
    <p:titleStyle>
      <a:lvl1pPr algn="ctr" defTabSz="1088389" rtl="0" eaLnBrk="0" fontAlgn="base" hangingPunct="0">
        <a:lnSpc>
          <a:spcPct val="90000"/>
        </a:lnSpc>
        <a:spcBef>
          <a:spcPct val="0"/>
        </a:spcBef>
        <a:spcAft>
          <a:spcPct val="0"/>
        </a:spcAft>
        <a:defRPr sz="3200" b="1">
          <a:solidFill>
            <a:schemeClr val="bg1"/>
          </a:solidFill>
          <a:latin typeface="Arial Narrow" pitchFamily="34" charset="0"/>
          <a:ea typeface="+mj-ea"/>
          <a:cs typeface="+mj-cs"/>
        </a:defRPr>
      </a:lvl1pPr>
      <a:lvl2pPr algn="ctr" defTabSz="1088389" rtl="0" eaLnBrk="0" fontAlgn="base" hangingPunct="0">
        <a:lnSpc>
          <a:spcPct val="90000"/>
        </a:lnSpc>
        <a:spcBef>
          <a:spcPct val="0"/>
        </a:spcBef>
        <a:spcAft>
          <a:spcPct val="0"/>
        </a:spcAft>
        <a:defRPr sz="2933" b="1">
          <a:solidFill>
            <a:schemeClr val="tx1"/>
          </a:solidFill>
          <a:latin typeface="Arial" charset="0"/>
        </a:defRPr>
      </a:lvl2pPr>
      <a:lvl3pPr algn="ctr" defTabSz="1088389" rtl="0" eaLnBrk="0" fontAlgn="base" hangingPunct="0">
        <a:lnSpc>
          <a:spcPct val="90000"/>
        </a:lnSpc>
        <a:spcBef>
          <a:spcPct val="0"/>
        </a:spcBef>
        <a:spcAft>
          <a:spcPct val="0"/>
        </a:spcAft>
        <a:defRPr sz="2933" b="1">
          <a:solidFill>
            <a:schemeClr val="tx1"/>
          </a:solidFill>
          <a:latin typeface="Arial" charset="0"/>
        </a:defRPr>
      </a:lvl3pPr>
      <a:lvl4pPr algn="ctr" defTabSz="1088389" rtl="0" eaLnBrk="0" fontAlgn="base" hangingPunct="0">
        <a:lnSpc>
          <a:spcPct val="90000"/>
        </a:lnSpc>
        <a:spcBef>
          <a:spcPct val="0"/>
        </a:spcBef>
        <a:spcAft>
          <a:spcPct val="0"/>
        </a:spcAft>
        <a:defRPr sz="2933" b="1">
          <a:solidFill>
            <a:schemeClr val="tx1"/>
          </a:solidFill>
          <a:latin typeface="Arial" charset="0"/>
        </a:defRPr>
      </a:lvl4pPr>
      <a:lvl5pPr algn="ctr" defTabSz="1088389" rtl="0" eaLnBrk="0" fontAlgn="base" hangingPunct="0">
        <a:lnSpc>
          <a:spcPct val="90000"/>
        </a:lnSpc>
        <a:spcBef>
          <a:spcPct val="0"/>
        </a:spcBef>
        <a:spcAft>
          <a:spcPct val="0"/>
        </a:spcAft>
        <a:defRPr sz="2933" b="1">
          <a:solidFill>
            <a:schemeClr val="tx1"/>
          </a:solidFill>
          <a:latin typeface="Arial" charset="0"/>
        </a:defRPr>
      </a:lvl5pPr>
      <a:lvl6pPr marL="488249" algn="ctr" defTabSz="1088389" rtl="0" eaLnBrk="0" fontAlgn="base" hangingPunct="0">
        <a:lnSpc>
          <a:spcPct val="90000"/>
        </a:lnSpc>
        <a:spcBef>
          <a:spcPct val="0"/>
        </a:spcBef>
        <a:spcAft>
          <a:spcPct val="0"/>
        </a:spcAft>
        <a:defRPr sz="3467" b="1">
          <a:solidFill>
            <a:schemeClr val="tx1"/>
          </a:solidFill>
          <a:latin typeface="Arial Narrow" pitchFamily="34" charset="0"/>
        </a:defRPr>
      </a:lvl6pPr>
      <a:lvl7pPr marL="976498" algn="ctr" defTabSz="1088389" rtl="0" eaLnBrk="0" fontAlgn="base" hangingPunct="0">
        <a:lnSpc>
          <a:spcPct val="90000"/>
        </a:lnSpc>
        <a:spcBef>
          <a:spcPct val="0"/>
        </a:spcBef>
        <a:spcAft>
          <a:spcPct val="0"/>
        </a:spcAft>
        <a:defRPr sz="3467" b="1">
          <a:solidFill>
            <a:schemeClr val="tx1"/>
          </a:solidFill>
          <a:latin typeface="Arial Narrow" pitchFamily="34" charset="0"/>
        </a:defRPr>
      </a:lvl7pPr>
      <a:lvl8pPr marL="1464749" algn="ctr" defTabSz="1088389" rtl="0" eaLnBrk="0" fontAlgn="base" hangingPunct="0">
        <a:lnSpc>
          <a:spcPct val="90000"/>
        </a:lnSpc>
        <a:spcBef>
          <a:spcPct val="0"/>
        </a:spcBef>
        <a:spcAft>
          <a:spcPct val="0"/>
        </a:spcAft>
        <a:defRPr sz="3467" b="1">
          <a:solidFill>
            <a:schemeClr val="tx1"/>
          </a:solidFill>
          <a:latin typeface="Arial Narrow" pitchFamily="34" charset="0"/>
        </a:defRPr>
      </a:lvl8pPr>
      <a:lvl9pPr marL="1952998" algn="ctr" defTabSz="1088389" rtl="0" eaLnBrk="0" fontAlgn="base" hangingPunct="0">
        <a:lnSpc>
          <a:spcPct val="90000"/>
        </a:lnSpc>
        <a:spcBef>
          <a:spcPct val="0"/>
        </a:spcBef>
        <a:spcAft>
          <a:spcPct val="0"/>
        </a:spcAft>
        <a:defRPr sz="3467" b="1">
          <a:solidFill>
            <a:schemeClr val="tx1"/>
          </a:solidFill>
          <a:latin typeface="Arial Narrow" pitchFamily="34" charset="0"/>
        </a:defRPr>
      </a:lvl9pPr>
    </p:titleStyle>
    <p:bodyStyle>
      <a:lvl1pPr marL="150280" indent="-150280" algn="l" defTabSz="1088389" rtl="0" eaLnBrk="0" fontAlgn="base" hangingPunct="0">
        <a:spcBef>
          <a:spcPct val="0"/>
        </a:spcBef>
        <a:spcAft>
          <a:spcPct val="35000"/>
        </a:spcAft>
        <a:buChar char="•"/>
        <a:defRPr sz="2400">
          <a:solidFill>
            <a:schemeClr val="tx1"/>
          </a:solidFill>
          <a:latin typeface="+mn-lt"/>
          <a:ea typeface="+mn-ea"/>
          <a:cs typeface="+mn-cs"/>
        </a:defRPr>
      </a:lvl1pPr>
      <a:lvl2pPr marL="423828" indent="-183094" algn="l" defTabSz="1088389" rtl="0" eaLnBrk="0" fontAlgn="base" hangingPunct="0">
        <a:spcBef>
          <a:spcPct val="0"/>
        </a:spcBef>
        <a:spcAft>
          <a:spcPct val="35000"/>
        </a:spcAft>
        <a:buChar char="–"/>
        <a:defRPr sz="2133">
          <a:solidFill>
            <a:schemeClr val="tx1"/>
          </a:solidFill>
          <a:latin typeface="+mn-lt"/>
        </a:defRPr>
      </a:lvl2pPr>
      <a:lvl3pPr marL="673038" indent="-127149" algn="l" defTabSz="1088389" rtl="0" eaLnBrk="0" fontAlgn="base" hangingPunct="0">
        <a:spcBef>
          <a:spcPct val="20000"/>
        </a:spcBef>
        <a:spcAft>
          <a:spcPct val="0"/>
        </a:spcAft>
        <a:buChar char="•"/>
        <a:defRPr sz="1467">
          <a:solidFill>
            <a:schemeClr val="tx1"/>
          </a:solidFill>
          <a:latin typeface="Times New Roman" pitchFamily="18" charset="0"/>
        </a:defRPr>
      </a:lvl3pPr>
      <a:lvl4pPr marL="1220623" indent="244123" algn="l" defTabSz="1088389" rtl="0" eaLnBrk="0" fontAlgn="base" hangingPunct="0">
        <a:spcBef>
          <a:spcPct val="20000"/>
        </a:spcBef>
        <a:spcAft>
          <a:spcPct val="0"/>
        </a:spcAft>
        <a:buChar char="–"/>
        <a:defRPr sz="1733">
          <a:solidFill>
            <a:schemeClr val="tx1"/>
          </a:solidFill>
          <a:latin typeface="Times New Roman" pitchFamily="18" charset="0"/>
        </a:defRPr>
      </a:lvl4pPr>
      <a:lvl5pPr marL="2068278" indent="-271249" algn="l" defTabSz="1088389" rtl="0" eaLnBrk="0" fontAlgn="base" hangingPunct="0">
        <a:spcBef>
          <a:spcPct val="20000"/>
        </a:spcBef>
        <a:spcAft>
          <a:spcPct val="0"/>
        </a:spcAft>
        <a:buChar char="»"/>
        <a:defRPr sz="1733">
          <a:solidFill>
            <a:schemeClr val="tx1"/>
          </a:solidFill>
          <a:latin typeface="Times New Roman" pitchFamily="18" charset="0"/>
        </a:defRPr>
      </a:lvl5pPr>
      <a:lvl6pPr marL="2556525" indent="-271249" algn="l" defTabSz="1088389" rtl="0" eaLnBrk="0" fontAlgn="base" hangingPunct="0">
        <a:spcBef>
          <a:spcPct val="20000"/>
        </a:spcBef>
        <a:spcAft>
          <a:spcPct val="0"/>
        </a:spcAft>
        <a:buChar char="»"/>
        <a:defRPr sz="1733">
          <a:solidFill>
            <a:schemeClr val="tx1"/>
          </a:solidFill>
          <a:latin typeface="Times New Roman" pitchFamily="18" charset="0"/>
        </a:defRPr>
      </a:lvl6pPr>
      <a:lvl7pPr marL="3044777" indent="-271249" algn="l" defTabSz="1088389" rtl="0" eaLnBrk="0" fontAlgn="base" hangingPunct="0">
        <a:spcBef>
          <a:spcPct val="20000"/>
        </a:spcBef>
        <a:spcAft>
          <a:spcPct val="0"/>
        </a:spcAft>
        <a:buChar char="»"/>
        <a:defRPr sz="1733">
          <a:solidFill>
            <a:schemeClr val="tx1"/>
          </a:solidFill>
          <a:latin typeface="Times New Roman" pitchFamily="18" charset="0"/>
        </a:defRPr>
      </a:lvl7pPr>
      <a:lvl8pPr marL="3533026" indent="-271249" algn="l" defTabSz="1088389" rtl="0" eaLnBrk="0" fontAlgn="base" hangingPunct="0">
        <a:spcBef>
          <a:spcPct val="20000"/>
        </a:spcBef>
        <a:spcAft>
          <a:spcPct val="0"/>
        </a:spcAft>
        <a:buChar char="»"/>
        <a:defRPr sz="1733">
          <a:solidFill>
            <a:schemeClr val="tx1"/>
          </a:solidFill>
          <a:latin typeface="Times New Roman" pitchFamily="18" charset="0"/>
        </a:defRPr>
      </a:lvl8pPr>
      <a:lvl9pPr marL="4021275" indent="-271249" algn="l" defTabSz="1088389" rtl="0" eaLnBrk="0" fontAlgn="base" hangingPunct="0">
        <a:spcBef>
          <a:spcPct val="20000"/>
        </a:spcBef>
        <a:spcAft>
          <a:spcPct val="0"/>
        </a:spcAft>
        <a:buChar char="»"/>
        <a:defRPr sz="1733">
          <a:solidFill>
            <a:schemeClr val="tx1"/>
          </a:solidFill>
          <a:latin typeface="Times New Roman" pitchFamily="18" charset="0"/>
        </a:defRPr>
      </a:lvl9pPr>
    </p:bodyStyle>
    <p:otherStyle>
      <a:defPPr>
        <a:defRPr lang="en-US"/>
      </a:defPPr>
      <a:lvl1pPr marL="0" algn="l" defTabSz="976498" rtl="0" eaLnBrk="1" latinLnBrk="0" hangingPunct="1">
        <a:defRPr sz="1867" kern="1200">
          <a:solidFill>
            <a:schemeClr val="tx1"/>
          </a:solidFill>
          <a:latin typeface="+mn-lt"/>
          <a:ea typeface="+mn-ea"/>
          <a:cs typeface="+mn-cs"/>
        </a:defRPr>
      </a:lvl1pPr>
      <a:lvl2pPr marL="488249" algn="l" defTabSz="976498" rtl="0" eaLnBrk="1" latinLnBrk="0" hangingPunct="1">
        <a:defRPr sz="1867" kern="1200">
          <a:solidFill>
            <a:schemeClr val="tx1"/>
          </a:solidFill>
          <a:latin typeface="+mn-lt"/>
          <a:ea typeface="+mn-ea"/>
          <a:cs typeface="+mn-cs"/>
        </a:defRPr>
      </a:lvl2pPr>
      <a:lvl3pPr marL="976498" algn="l" defTabSz="976498" rtl="0" eaLnBrk="1" latinLnBrk="0" hangingPunct="1">
        <a:defRPr sz="1867" kern="1200">
          <a:solidFill>
            <a:schemeClr val="tx1"/>
          </a:solidFill>
          <a:latin typeface="+mn-lt"/>
          <a:ea typeface="+mn-ea"/>
          <a:cs typeface="+mn-cs"/>
        </a:defRPr>
      </a:lvl3pPr>
      <a:lvl4pPr marL="1464749" algn="l" defTabSz="976498" rtl="0" eaLnBrk="1" latinLnBrk="0" hangingPunct="1">
        <a:defRPr sz="1867" kern="1200">
          <a:solidFill>
            <a:schemeClr val="tx1"/>
          </a:solidFill>
          <a:latin typeface="+mn-lt"/>
          <a:ea typeface="+mn-ea"/>
          <a:cs typeface="+mn-cs"/>
        </a:defRPr>
      </a:lvl4pPr>
      <a:lvl5pPr marL="1952998" algn="l" defTabSz="976498" rtl="0" eaLnBrk="1" latinLnBrk="0" hangingPunct="1">
        <a:defRPr sz="1867" kern="1200">
          <a:solidFill>
            <a:schemeClr val="tx1"/>
          </a:solidFill>
          <a:latin typeface="+mn-lt"/>
          <a:ea typeface="+mn-ea"/>
          <a:cs typeface="+mn-cs"/>
        </a:defRPr>
      </a:lvl5pPr>
      <a:lvl6pPr marL="2441247" algn="l" defTabSz="976498" rtl="0" eaLnBrk="1" latinLnBrk="0" hangingPunct="1">
        <a:defRPr sz="1867" kern="1200">
          <a:solidFill>
            <a:schemeClr val="tx1"/>
          </a:solidFill>
          <a:latin typeface="+mn-lt"/>
          <a:ea typeface="+mn-ea"/>
          <a:cs typeface="+mn-cs"/>
        </a:defRPr>
      </a:lvl6pPr>
      <a:lvl7pPr marL="2929496" algn="l" defTabSz="976498" rtl="0" eaLnBrk="1" latinLnBrk="0" hangingPunct="1">
        <a:defRPr sz="1867" kern="1200">
          <a:solidFill>
            <a:schemeClr val="tx1"/>
          </a:solidFill>
          <a:latin typeface="+mn-lt"/>
          <a:ea typeface="+mn-ea"/>
          <a:cs typeface="+mn-cs"/>
        </a:defRPr>
      </a:lvl7pPr>
      <a:lvl8pPr marL="3417747" algn="l" defTabSz="976498" rtl="0" eaLnBrk="1" latinLnBrk="0" hangingPunct="1">
        <a:defRPr sz="1867" kern="1200">
          <a:solidFill>
            <a:schemeClr val="tx1"/>
          </a:solidFill>
          <a:latin typeface="+mn-lt"/>
          <a:ea typeface="+mn-ea"/>
          <a:cs typeface="+mn-cs"/>
        </a:defRPr>
      </a:lvl8pPr>
      <a:lvl9pPr marL="3905994" algn="l" defTabSz="976498" rtl="0" eaLnBrk="1" latinLnBrk="0" hangingPunct="1">
        <a:defRPr sz="1867"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DA9561C-11B4-4CC4-B271-3E59C981A78C}"/>
              </a:ext>
            </a:extLst>
          </p:cNvPr>
          <p:cNvSpPr>
            <a:spLocks noGrp="1"/>
          </p:cNvSpPr>
          <p:nvPr>
            <p:ph type="title"/>
          </p:nvPr>
        </p:nvSpPr>
        <p:spPr>
          <a:xfrm>
            <a:off x="1698097" y="395066"/>
            <a:ext cx="10026668" cy="887360"/>
          </a:xfrm>
          <a:prstGeom prst="rect">
            <a:avLst/>
          </a:prstGeom>
        </p:spPr>
        <p:txBody>
          <a:bodyPr vert="horz" lIns="91440" tIns="45720" rIns="91440" bIns="45720" rtlCol="0" anchor="b" anchorCtr="0">
            <a:noAutofit/>
          </a:bodyPr>
          <a:lstStyle/>
          <a:p>
            <a:r>
              <a:rPr lang="en-US" noProof="0"/>
              <a:t>Click to edit Master title style</a:t>
            </a:r>
            <a:endParaRPr lang="en-AU" noProof="0" dirty="0"/>
          </a:p>
        </p:txBody>
      </p:sp>
      <p:sp>
        <p:nvSpPr>
          <p:cNvPr id="3" name="Text Placeholder 2">
            <a:extLst>
              <a:ext uri="{FF2B5EF4-FFF2-40B4-BE49-F238E27FC236}">
                <a16:creationId xmlns:a16="http://schemas.microsoft.com/office/drawing/2014/main" id="{03A81F4D-4B89-424A-BC66-199E1E666FD1}"/>
              </a:ext>
            </a:extLst>
          </p:cNvPr>
          <p:cNvSpPr>
            <a:spLocks noGrp="1"/>
          </p:cNvSpPr>
          <p:nvPr>
            <p:ph type="body" idx="1"/>
          </p:nvPr>
        </p:nvSpPr>
        <p:spPr>
          <a:xfrm>
            <a:off x="435428" y="1532415"/>
            <a:ext cx="11289341" cy="4376944"/>
          </a:xfrm>
          <a:prstGeom prst="rect">
            <a:avLst/>
          </a:prstGeom>
        </p:spPr>
        <p:txBody>
          <a:bodyPr vert="horz" lIns="91440" tIns="45720" rIns="91440" bIns="45720" rtlCol="0">
            <a:noAutofit/>
          </a:bodyPr>
          <a:lstStyle/>
          <a:p>
            <a:pPr lvl="0"/>
            <a:r>
              <a:rPr lang="en-AU" noProof="0" dirty="0"/>
              <a:t>Edit Master text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a:t>
            </a:r>
          </a:p>
          <a:p>
            <a:pPr lvl="6"/>
            <a:r>
              <a:rPr lang="en-AU" noProof="0" dirty="0"/>
              <a:t>Seven</a:t>
            </a:r>
          </a:p>
          <a:p>
            <a:pPr lvl="7"/>
            <a:r>
              <a:rPr lang="en-AU" noProof="0" dirty="0"/>
              <a:t>Eight</a:t>
            </a:r>
          </a:p>
          <a:p>
            <a:pPr lvl="8"/>
            <a:r>
              <a:rPr lang="en-AU" noProof="0" dirty="0"/>
              <a:t>nine</a:t>
            </a:r>
          </a:p>
        </p:txBody>
      </p:sp>
      <p:sp>
        <p:nvSpPr>
          <p:cNvPr id="4" name="Date Placeholder 3">
            <a:extLst>
              <a:ext uri="{FF2B5EF4-FFF2-40B4-BE49-F238E27FC236}">
                <a16:creationId xmlns:a16="http://schemas.microsoft.com/office/drawing/2014/main" id="{A76D8956-3042-4F51-A765-52197DEBA845}"/>
              </a:ext>
            </a:extLst>
          </p:cNvPr>
          <p:cNvSpPr>
            <a:spLocks noGrp="1"/>
          </p:cNvSpPr>
          <p:nvPr>
            <p:ph type="dt" sz="half" idx="2"/>
          </p:nvPr>
        </p:nvSpPr>
        <p:spPr>
          <a:xfrm>
            <a:off x="8412983" y="6172509"/>
            <a:ext cx="2484000" cy="365125"/>
          </a:xfrm>
          <a:prstGeom prst="rect">
            <a:avLst/>
          </a:prstGeom>
        </p:spPr>
        <p:txBody>
          <a:bodyPr vert="horz" lIns="91440" tIns="45720" rIns="91440" bIns="45720" rtlCol="0" anchor="ctr"/>
          <a:lstStyle>
            <a:lvl1pPr algn="l">
              <a:defRPr sz="1200">
                <a:solidFill>
                  <a:schemeClr val="tx1"/>
                </a:solidFill>
              </a:defRPr>
            </a:lvl1pPr>
          </a:lstStyle>
          <a:p>
            <a:fld id="{15C1EA3C-26E9-4B87-838B-C7B127160328}" type="datetime1">
              <a:rPr lang="en-AU" noProof="0" smtClean="0"/>
              <a:t>23/10/2020</a:t>
            </a:fld>
            <a:endParaRPr lang="en-AU" noProof="0" dirty="0"/>
          </a:p>
        </p:txBody>
      </p:sp>
      <p:sp>
        <p:nvSpPr>
          <p:cNvPr id="5" name="Footer Placeholder 4">
            <a:extLst>
              <a:ext uri="{FF2B5EF4-FFF2-40B4-BE49-F238E27FC236}">
                <a16:creationId xmlns:a16="http://schemas.microsoft.com/office/drawing/2014/main" id="{2B9DE430-5DBA-4DE1-9C36-C5FAED4EAF10}"/>
              </a:ext>
            </a:extLst>
          </p:cNvPr>
          <p:cNvSpPr>
            <a:spLocks noGrp="1"/>
          </p:cNvSpPr>
          <p:nvPr>
            <p:ph type="ftr" sz="quarter" idx="3"/>
          </p:nvPr>
        </p:nvSpPr>
        <p:spPr>
          <a:xfrm>
            <a:off x="435429" y="6172509"/>
            <a:ext cx="7914473" cy="365125"/>
          </a:xfrm>
          <a:prstGeom prst="rect">
            <a:avLst/>
          </a:prstGeom>
        </p:spPr>
        <p:txBody>
          <a:bodyPr vert="horz" lIns="91440" tIns="45720" rIns="91440" bIns="45720" rtlCol="0" anchor="ctr"/>
          <a:lstStyle>
            <a:lvl1pPr algn="l">
              <a:defRPr sz="1200">
                <a:solidFill>
                  <a:schemeClr val="tx1"/>
                </a:solidFill>
              </a:defRPr>
            </a:lvl1pPr>
          </a:lstStyle>
          <a:p>
            <a:endParaRPr lang="en-AU" noProof="0" dirty="0"/>
          </a:p>
        </p:txBody>
      </p:sp>
      <p:sp>
        <p:nvSpPr>
          <p:cNvPr id="6" name="Slide Number Placeholder 5">
            <a:extLst>
              <a:ext uri="{FF2B5EF4-FFF2-40B4-BE49-F238E27FC236}">
                <a16:creationId xmlns:a16="http://schemas.microsoft.com/office/drawing/2014/main" id="{DD42F550-8FDF-4424-AA18-C4563333340E}"/>
              </a:ext>
            </a:extLst>
          </p:cNvPr>
          <p:cNvSpPr>
            <a:spLocks noGrp="1"/>
          </p:cNvSpPr>
          <p:nvPr>
            <p:ph type="sldNum" sz="quarter" idx="4"/>
          </p:nvPr>
        </p:nvSpPr>
        <p:spPr>
          <a:xfrm>
            <a:off x="10960065" y="6172509"/>
            <a:ext cx="753681" cy="365125"/>
          </a:xfrm>
          <a:prstGeom prst="rect">
            <a:avLst/>
          </a:prstGeom>
        </p:spPr>
        <p:txBody>
          <a:bodyPr vert="horz" lIns="91440" tIns="45720" rIns="0" bIns="45720" rtlCol="0" anchor="ctr"/>
          <a:lstStyle>
            <a:lvl1pPr algn="r">
              <a:defRPr sz="1200">
                <a:solidFill>
                  <a:schemeClr val="tx1"/>
                </a:solidFill>
              </a:defRPr>
            </a:lvl1pPr>
          </a:lstStyle>
          <a:p>
            <a:fld id="{DC22DD25-61AE-413C-B4D2-EF2365C9B2E1}" type="slidenum">
              <a:rPr lang="en-AU" noProof="0" smtClean="0"/>
              <a:pPr/>
              <a:t>‹#›</a:t>
            </a:fld>
            <a:endParaRPr lang="en-AU" noProof="0" dirty="0"/>
          </a:p>
        </p:txBody>
      </p:sp>
      <p:grpSp>
        <p:nvGrpSpPr>
          <p:cNvPr id="243" name="Group 4">
            <a:extLst>
              <a:ext uri="{FF2B5EF4-FFF2-40B4-BE49-F238E27FC236}">
                <a16:creationId xmlns:a16="http://schemas.microsoft.com/office/drawing/2014/main" id="{10B109AB-C874-4A80-A1E4-F3A3AC0E4493}"/>
              </a:ext>
            </a:extLst>
          </p:cNvPr>
          <p:cNvGrpSpPr>
            <a:grpSpLocks noChangeAspect="1"/>
          </p:cNvGrpSpPr>
          <p:nvPr userDrawn="1"/>
        </p:nvGrpSpPr>
        <p:grpSpPr bwMode="auto">
          <a:xfrm>
            <a:off x="564095" y="432000"/>
            <a:ext cx="957547" cy="720000"/>
            <a:chOff x="2864" y="1181"/>
            <a:chExt cx="1952" cy="1957"/>
          </a:xfrm>
        </p:grpSpPr>
        <p:sp>
          <p:nvSpPr>
            <p:cNvPr id="244" name="AutoShape 3">
              <a:extLst>
                <a:ext uri="{FF2B5EF4-FFF2-40B4-BE49-F238E27FC236}">
                  <a16:creationId xmlns:a16="http://schemas.microsoft.com/office/drawing/2014/main" id="{7EB6AC4B-8B74-448B-AA29-8C83B2CD6BD6}"/>
                </a:ext>
              </a:extLst>
            </p:cNvPr>
            <p:cNvSpPr>
              <a:spLocks noChangeAspect="1" noChangeArrowheads="1" noTextEdit="1"/>
            </p:cNvSpPr>
            <p:nvPr userDrawn="1"/>
          </p:nvSpPr>
          <p:spPr bwMode="auto">
            <a:xfrm>
              <a:off x="2864" y="1182"/>
              <a:ext cx="1952" cy="1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45" name="Rectangle 5">
              <a:extLst>
                <a:ext uri="{FF2B5EF4-FFF2-40B4-BE49-F238E27FC236}">
                  <a16:creationId xmlns:a16="http://schemas.microsoft.com/office/drawing/2014/main" id="{818B5319-6FEE-4850-89C9-467814391D61}"/>
                </a:ext>
              </a:extLst>
            </p:cNvPr>
            <p:cNvSpPr>
              <a:spLocks noChangeArrowheads="1"/>
            </p:cNvSpPr>
            <p:nvPr userDrawn="1"/>
          </p:nvSpPr>
          <p:spPr bwMode="auto">
            <a:xfrm>
              <a:off x="2865" y="1181"/>
              <a:ext cx="1950" cy="1957"/>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46" name="Freeform 6">
              <a:extLst>
                <a:ext uri="{FF2B5EF4-FFF2-40B4-BE49-F238E27FC236}">
                  <a16:creationId xmlns:a16="http://schemas.microsoft.com/office/drawing/2014/main" id="{0AF01425-EE43-40DE-957E-6EC99E388036}"/>
                </a:ext>
              </a:extLst>
            </p:cNvPr>
            <p:cNvSpPr>
              <a:spLocks/>
            </p:cNvSpPr>
            <p:nvPr userDrawn="1"/>
          </p:nvSpPr>
          <p:spPr bwMode="auto">
            <a:xfrm>
              <a:off x="3091" y="2463"/>
              <a:ext cx="90" cy="109"/>
            </a:xfrm>
            <a:custGeom>
              <a:avLst/>
              <a:gdLst>
                <a:gd name="T0" fmla="*/ 5 w 132"/>
                <a:gd name="T1" fmla="*/ 4 h 160"/>
                <a:gd name="T2" fmla="*/ 0 w 132"/>
                <a:gd name="T3" fmla="*/ 26 h 160"/>
                <a:gd name="T4" fmla="*/ 2 w 132"/>
                <a:gd name="T5" fmla="*/ 30 h 160"/>
                <a:gd name="T6" fmla="*/ 6 w 132"/>
                <a:gd name="T7" fmla="*/ 27 h 160"/>
                <a:gd name="T8" fmla="*/ 9 w 132"/>
                <a:gd name="T9" fmla="*/ 21 h 160"/>
                <a:gd name="T10" fmla="*/ 29 w 132"/>
                <a:gd name="T11" fmla="*/ 15 h 160"/>
                <a:gd name="T12" fmla="*/ 57 w 132"/>
                <a:gd name="T13" fmla="*/ 15 h 160"/>
                <a:gd name="T14" fmla="*/ 57 w 132"/>
                <a:gd name="T15" fmla="*/ 99 h 160"/>
                <a:gd name="T16" fmla="*/ 56 w 132"/>
                <a:gd name="T17" fmla="*/ 144 h 160"/>
                <a:gd name="T18" fmla="*/ 52 w 132"/>
                <a:gd name="T19" fmla="*/ 153 h 160"/>
                <a:gd name="T20" fmla="*/ 46 w 132"/>
                <a:gd name="T21" fmla="*/ 154 h 160"/>
                <a:gd name="T22" fmla="*/ 43 w 132"/>
                <a:gd name="T23" fmla="*/ 157 h 160"/>
                <a:gd name="T24" fmla="*/ 47 w 132"/>
                <a:gd name="T25" fmla="*/ 160 h 160"/>
                <a:gd name="T26" fmla="*/ 64 w 132"/>
                <a:gd name="T27" fmla="*/ 160 h 160"/>
                <a:gd name="T28" fmla="*/ 68 w 132"/>
                <a:gd name="T29" fmla="*/ 160 h 160"/>
                <a:gd name="T30" fmla="*/ 70 w 132"/>
                <a:gd name="T31" fmla="*/ 160 h 160"/>
                <a:gd name="T32" fmla="*/ 93 w 132"/>
                <a:gd name="T33" fmla="*/ 160 h 160"/>
                <a:gd name="T34" fmla="*/ 97 w 132"/>
                <a:gd name="T35" fmla="*/ 157 h 160"/>
                <a:gd name="T36" fmla="*/ 94 w 132"/>
                <a:gd name="T37" fmla="*/ 154 h 160"/>
                <a:gd name="T38" fmla="*/ 85 w 132"/>
                <a:gd name="T39" fmla="*/ 153 h 160"/>
                <a:gd name="T40" fmla="*/ 79 w 132"/>
                <a:gd name="T41" fmla="*/ 144 h 160"/>
                <a:gd name="T42" fmla="*/ 78 w 132"/>
                <a:gd name="T43" fmla="*/ 99 h 160"/>
                <a:gd name="T44" fmla="*/ 78 w 132"/>
                <a:gd name="T45" fmla="*/ 15 h 160"/>
                <a:gd name="T46" fmla="*/ 102 w 132"/>
                <a:gd name="T47" fmla="*/ 15 h 160"/>
                <a:gd name="T48" fmla="*/ 125 w 132"/>
                <a:gd name="T49" fmla="*/ 25 h 160"/>
                <a:gd name="T50" fmla="*/ 126 w 132"/>
                <a:gd name="T51" fmla="*/ 27 h 160"/>
                <a:gd name="T52" fmla="*/ 129 w 132"/>
                <a:gd name="T53" fmla="*/ 32 h 160"/>
                <a:gd name="T54" fmla="*/ 132 w 132"/>
                <a:gd name="T55" fmla="*/ 28 h 160"/>
                <a:gd name="T56" fmla="*/ 132 w 132"/>
                <a:gd name="T57" fmla="*/ 21 h 160"/>
                <a:gd name="T58" fmla="*/ 132 w 132"/>
                <a:gd name="T59" fmla="*/ 5 h 160"/>
                <a:gd name="T60" fmla="*/ 130 w 132"/>
                <a:gd name="T61" fmla="*/ 1 h 160"/>
                <a:gd name="T62" fmla="*/ 127 w 132"/>
                <a:gd name="T63" fmla="*/ 2 h 160"/>
                <a:gd name="T64" fmla="*/ 110 w 132"/>
                <a:gd name="T65" fmla="*/ 3 h 160"/>
                <a:gd name="T66" fmla="*/ 33 w 132"/>
                <a:gd name="T67" fmla="*/ 3 h 160"/>
                <a:gd name="T68" fmla="*/ 17 w 132"/>
                <a:gd name="T69" fmla="*/ 2 h 160"/>
                <a:gd name="T70" fmla="*/ 10 w 132"/>
                <a:gd name="T71" fmla="*/ 1 h 160"/>
                <a:gd name="T72" fmla="*/ 8 w 132"/>
                <a:gd name="T73" fmla="*/ 0 h 160"/>
                <a:gd name="T74" fmla="*/ 5 w 132"/>
                <a:gd name="T75" fmla="*/ 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60">
                  <a:moveTo>
                    <a:pt x="5" y="4"/>
                  </a:moveTo>
                  <a:cubicBezTo>
                    <a:pt x="4" y="5"/>
                    <a:pt x="0" y="24"/>
                    <a:pt x="0" y="26"/>
                  </a:cubicBezTo>
                  <a:cubicBezTo>
                    <a:pt x="0" y="29"/>
                    <a:pt x="1" y="30"/>
                    <a:pt x="2" y="30"/>
                  </a:cubicBezTo>
                  <a:cubicBezTo>
                    <a:pt x="4" y="30"/>
                    <a:pt x="5" y="28"/>
                    <a:pt x="6" y="27"/>
                  </a:cubicBezTo>
                  <a:cubicBezTo>
                    <a:pt x="6" y="27"/>
                    <a:pt x="9" y="21"/>
                    <a:pt x="9" y="21"/>
                  </a:cubicBezTo>
                  <a:cubicBezTo>
                    <a:pt x="12" y="17"/>
                    <a:pt x="16" y="15"/>
                    <a:pt x="29" y="15"/>
                  </a:cubicBezTo>
                  <a:cubicBezTo>
                    <a:pt x="29" y="15"/>
                    <a:pt x="51" y="15"/>
                    <a:pt x="57" y="15"/>
                  </a:cubicBezTo>
                  <a:cubicBezTo>
                    <a:pt x="57" y="99"/>
                    <a:pt x="57" y="99"/>
                    <a:pt x="57" y="99"/>
                  </a:cubicBezTo>
                  <a:cubicBezTo>
                    <a:pt x="57" y="119"/>
                    <a:pt x="57" y="135"/>
                    <a:pt x="56" y="144"/>
                  </a:cubicBezTo>
                  <a:cubicBezTo>
                    <a:pt x="56" y="150"/>
                    <a:pt x="55" y="153"/>
                    <a:pt x="52" y="153"/>
                  </a:cubicBezTo>
                  <a:cubicBezTo>
                    <a:pt x="52" y="153"/>
                    <a:pt x="46" y="154"/>
                    <a:pt x="46" y="154"/>
                  </a:cubicBezTo>
                  <a:cubicBezTo>
                    <a:pt x="44" y="154"/>
                    <a:pt x="43" y="156"/>
                    <a:pt x="43" y="157"/>
                  </a:cubicBezTo>
                  <a:cubicBezTo>
                    <a:pt x="43" y="160"/>
                    <a:pt x="46" y="160"/>
                    <a:pt x="47" y="160"/>
                  </a:cubicBezTo>
                  <a:cubicBezTo>
                    <a:pt x="64" y="160"/>
                    <a:pt x="64" y="160"/>
                    <a:pt x="64" y="160"/>
                  </a:cubicBezTo>
                  <a:cubicBezTo>
                    <a:pt x="68" y="160"/>
                    <a:pt x="68" y="160"/>
                    <a:pt x="68" y="160"/>
                  </a:cubicBezTo>
                  <a:cubicBezTo>
                    <a:pt x="70" y="160"/>
                    <a:pt x="70" y="160"/>
                    <a:pt x="70" y="160"/>
                  </a:cubicBezTo>
                  <a:cubicBezTo>
                    <a:pt x="93" y="160"/>
                    <a:pt x="93" y="160"/>
                    <a:pt x="93" y="160"/>
                  </a:cubicBezTo>
                  <a:cubicBezTo>
                    <a:pt x="97" y="160"/>
                    <a:pt x="97" y="158"/>
                    <a:pt x="97" y="157"/>
                  </a:cubicBezTo>
                  <a:cubicBezTo>
                    <a:pt x="97" y="156"/>
                    <a:pt x="96" y="154"/>
                    <a:pt x="94" y="154"/>
                  </a:cubicBezTo>
                  <a:cubicBezTo>
                    <a:pt x="85" y="153"/>
                    <a:pt x="85" y="153"/>
                    <a:pt x="85" y="153"/>
                  </a:cubicBezTo>
                  <a:cubicBezTo>
                    <a:pt x="80" y="153"/>
                    <a:pt x="79" y="150"/>
                    <a:pt x="79" y="144"/>
                  </a:cubicBezTo>
                  <a:cubicBezTo>
                    <a:pt x="78" y="135"/>
                    <a:pt x="78" y="119"/>
                    <a:pt x="78" y="99"/>
                  </a:cubicBezTo>
                  <a:cubicBezTo>
                    <a:pt x="78" y="15"/>
                    <a:pt x="78" y="15"/>
                    <a:pt x="78" y="15"/>
                  </a:cubicBezTo>
                  <a:cubicBezTo>
                    <a:pt x="80" y="15"/>
                    <a:pt x="102" y="15"/>
                    <a:pt x="102" y="15"/>
                  </a:cubicBezTo>
                  <a:cubicBezTo>
                    <a:pt x="121" y="15"/>
                    <a:pt x="125" y="20"/>
                    <a:pt x="125" y="25"/>
                  </a:cubicBezTo>
                  <a:cubicBezTo>
                    <a:pt x="126" y="27"/>
                    <a:pt x="126" y="27"/>
                    <a:pt x="126" y="27"/>
                  </a:cubicBezTo>
                  <a:cubicBezTo>
                    <a:pt x="126" y="29"/>
                    <a:pt x="126" y="32"/>
                    <a:pt x="129" y="32"/>
                  </a:cubicBezTo>
                  <a:cubicBezTo>
                    <a:pt x="129" y="32"/>
                    <a:pt x="132" y="32"/>
                    <a:pt x="132" y="28"/>
                  </a:cubicBezTo>
                  <a:cubicBezTo>
                    <a:pt x="132" y="21"/>
                    <a:pt x="132" y="21"/>
                    <a:pt x="132" y="21"/>
                  </a:cubicBezTo>
                  <a:cubicBezTo>
                    <a:pt x="132" y="5"/>
                    <a:pt x="132" y="5"/>
                    <a:pt x="132" y="5"/>
                  </a:cubicBezTo>
                  <a:cubicBezTo>
                    <a:pt x="132" y="4"/>
                    <a:pt x="132" y="1"/>
                    <a:pt x="130" y="1"/>
                  </a:cubicBezTo>
                  <a:cubicBezTo>
                    <a:pt x="127" y="2"/>
                    <a:pt x="127" y="2"/>
                    <a:pt x="127" y="2"/>
                  </a:cubicBezTo>
                  <a:cubicBezTo>
                    <a:pt x="124" y="2"/>
                    <a:pt x="119" y="3"/>
                    <a:pt x="110" y="3"/>
                  </a:cubicBezTo>
                  <a:cubicBezTo>
                    <a:pt x="33" y="3"/>
                    <a:pt x="33" y="3"/>
                    <a:pt x="33" y="3"/>
                  </a:cubicBezTo>
                  <a:cubicBezTo>
                    <a:pt x="17" y="2"/>
                    <a:pt x="17" y="2"/>
                    <a:pt x="17" y="2"/>
                  </a:cubicBezTo>
                  <a:cubicBezTo>
                    <a:pt x="17" y="2"/>
                    <a:pt x="10" y="1"/>
                    <a:pt x="10" y="1"/>
                  </a:cubicBezTo>
                  <a:cubicBezTo>
                    <a:pt x="8" y="0"/>
                    <a:pt x="8" y="0"/>
                    <a:pt x="8" y="0"/>
                  </a:cubicBezTo>
                  <a:cubicBezTo>
                    <a:pt x="6" y="0"/>
                    <a:pt x="5" y="2"/>
                    <a:pt x="5" y="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47" name="Freeform 7">
              <a:extLst>
                <a:ext uri="{FF2B5EF4-FFF2-40B4-BE49-F238E27FC236}">
                  <a16:creationId xmlns:a16="http://schemas.microsoft.com/office/drawing/2014/main" id="{AD36EF20-735B-4B32-97EA-92986DF06D97}"/>
                </a:ext>
              </a:extLst>
            </p:cNvPr>
            <p:cNvSpPr>
              <a:spLocks/>
            </p:cNvSpPr>
            <p:nvPr userDrawn="1"/>
          </p:nvSpPr>
          <p:spPr bwMode="auto">
            <a:xfrm>
              <a:off x="3187" y="2465"/>
              <a:ext cx="111" cy="107"/>
            </a:xfrm>
            <a:custGeom>
              <a:avLst/>
              <a:gdLst>
                <a:gd name="T0" fmla="*/ 134 w 164"/>
                <a:gd name="T1" fmla="*/ 0 h 157"/>
                <a:gd name="T2" fmla="*/ 111 w 164"/>
                <a:gd name="T3" fmla="*/ 0 h 157"/>
                <a:gd name="T4" fmla="*/ 110 w 164"/>
                <a:gd name="T5" fmla="*/ 6 h 157"/>
                <a:gd name="T6" fmla="*/ 124 w 164"/>
                <a:gd name="T7" fmla="*/ 16 h 157"/>
                <a:gd name="T8" fmla="*/ 124 w 164"/>
                <a:gd name="T9" fmla="*/ 65 h 157"/>
                <a:gd name="T10" fmla="*/ 38 w 164"/>
                <a:gd name="T11" fmla="*/ 60 h 157"/>
                <a:gd name="T12" fmla="*/ 45 w 164"/>
                <a:gd name="T13" fmla="*/ 6 h 157"/>
                <a:gd name="T14" fmla="*/ 53 w 164"/>
                <a:gd name="T15" fmla="*/ 3 h 157"/>
                <a:gd name="T16" fmla="*/ 31 w 164"/>
                <a:gd name="T17" fmla="*/ 0 h 157"/>
                <a:gd name="T18" fmla="*/ 25 w 164"/>
                <a:gd name="T19" fmla="*/ 0 h 157"/>
                <a:gd name="T20" fmla="*/ 0 w 164"/>
                <a:gd name="T21" fmla="*/ 3 h 157"/>
                <a:gd name="T22" fmla="*/ 10 w 164"/>
                <a:gd name="T23" fmla="*/ 6 h 157"/>
                <a:gd name="T24" fmla="*/ 18 w 164"/>
                <a:gd name="T25" fmla="*/ 60 h 157"/>
                <a:gd name="T26" fmla="*/ 17 w 164"/>
                <a:gd name="T27" fmla="*/ 141 h 157"/>
                <a:gd name="T28" fmla="*/ 6 w 164"/>
                <a:gd name="T29" fmla="*/ 151 h 157"/>
                <a:gd name="T30" fmla="*/ 8 w 164"/>
                <a:gd name="T31" fmla="*/ 157 h 157"/>
                <a:gd name="T32" fmla="*/ 28 w 164"/>
                <a:gd name="T33" fmla="*/ 157 h 157"/>
                <a:gd name="T34" fmla="*/ 53 w 164"/>
                <a:gd name="T35" fmla="*/ 157 h 157"/>
                <a:gd name="T36" fmla="*/ 55 w 164"/>
                <a:gd name="T37" fmla="*/ 151 h 157"/>
                <a:gd name="T38" fmla="*/ 39 w 164"/>
                <a:gd name="T39" fmla="*/ 141 h 157"/>
                <a:gd name="T40" fmla="*/ 38 w 164"/>
                <a:gd name="T41" fmla="*/ 75 h 157"/>
                <a:gd name="T42" fmla="*/ 124 w 164"/>
                <a:gd name="T43" fmla="*/ 96 h 157"/>
                <a:gd name="T44" fmla="*/ 118 w 164"/>
                <a:gd name="T45" fmla="*/ 150 h 157"/>
                <a:gd name="T46" fmla="*/ 109 w 164"/>
                <a:gd name="T47" fmla="*/ 154 h 157"/>
                <a:gd name="T48" fmla="*/ 131 w 164"/>
                <a:gd name="T49" fmla="*/ 157 h 157"/>
                <a:gd name="T50" fmla="*/ 137 w 164"/>
                <a:gd name="T51" fmla="*/ 157 h 157"/>
                <a:gd name="T52" fmla="*/ 164 w 164"/>
                <a:gd name="T53" fmla="*/ 154 h 157"/>
                <a:gd name="T54" fmla="*/ 152 w 164"/>
                <a:gd name="T55" fmla="*/ 150 h 157"/>
                <a:gd name="T56" fmla="*/ 144 w 164"/>
                <a:gd name="T57" fmla="*/ 96 h 157"/>
                <a:gd name="T58" fmla="*/ 145 w 164"/>
                <a:gd name="T59" fmla="*/ 16 h 157"/>
                <a:gd name="T60" fmla="*/ 156 w 164"/>
                <a:gd name="T61" fmla="*/ 6 h 157"/>
                <a:gd name="T62" fmla="*/ 154 w 164"/>
                <a:gd name="T63"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4" h="157">
                  <a:moveTo>
                    <a:pt x="138" y="0"/>
                  </a:moveTo>
                  <a:cubicBezTo>
                    <a:pt x="134" y="0"/>
                    <a:pt x="134" y="0"/>
                    <a:pt x="134" y="0"/>
                  </a:cubicBezTo>
                  <a:cubicBezTo>
                    <a:pt x="132" y="0"/>
                    <a:pt x="132" y="0"/>
                    <a:pt x="132" y="0"/>
                  </a:cubicBezTo>
                  <a:cubicBezTo>
                    <a:pt x="111" y="0"/>
                    <a:pt x="111" y="0"/>
                    <a:pt x="111" y="0"/>
                  </a:cubicBezTo>
                  <a:cubicBezTo>
                    <a:pt x="110" y="0"/>
                    <a:pt x="106" y="0"/>
                    <a:pt x="106" y="3"/>
                  </a:cubicBezTo>
                  <a:cubicBezTo>
                    <a:pt x="106" y="4"/>
                    <a:pt x="108" y="6"/>
                    <a:pt x="110" y="6"/>
                  </a:cubicBezTo>
                  <a:cubicBezTo>
                    <a:pt x="116" y="6"/>
                    <a:pt x="116" y="6"/>
                    <a:pt x="116" y="6"/>
                  </a:cubicBezTo>
                  <a:cubicBezTo>
                    <a:pt x="122" y="7"/>
                    <a:pt x="123" y="10"/>
                    <a:pt x="124" y="16"/>
                  </a:cubicBezTo>
                  <a:cubicBezTo>
                    <a:pt x="124" y="60"/>
                    <a:pt x="124" y="60"/>
                    <a:pt x="124" y="60"/>
                  </a:cubicBezTo>
                  <a:cubicBezTo>
                    <a:pt x="124" y="65"/>
                    <a:pt x="124" y="65"/>
                    <a:pt x="124" y="65"/>
                  </a:cubicBezTo>
                  <a:cubicBezTo>
                    <a:pt x="38" y="64"/>
                    <a:pt x="38" y="64"/>
                    <a:pt x="38" y="64"/>
                  </a:cubicBezTo>
                  <a:cubicBezTo>
                    <a:pt x="38" y="60"/>
                    <a:pt x="38" y="60"/>
                    <a:pt x="38" y="60"/>
                  </a:cubicBezTo>
                  <a:cubicBezTo>
                    <a:pt x="39" y="16"/>
                    <a:pt x="39" y="16"/>
                    <a:pt x="39" y="16"/>
                  </a:cubicBezTo>
                  <a:cubicBezTo>
                    <a:pt x="39" y="10"/>
                    <a:pt x="40" y="7"/>
                    <a:pt x="45" y="6"/>
                  </a:cubicBezTo>
                  <a:cubicBezTo>
                    <a:pt x="45" y="6"/>
                    <a:pt x="50" y="6"/>
                    <a:pt x="50" y="6"/>
                  </a:cubicBezTo>
                  <a:cubicBezTo>
                    <a:pt x="52" y="6"/>
                    <a:pt x="53" y="4"/>
                    <a:pt x="53" y="3"/>
                  </a:cubicBezTo>
                  <a:cubicBezTo>
                    <a:pt x="53" y="1"/>
                    <a:pt x="51" y="0"/>
                    <a:pt x="48" y="0"/>
                  </a:cubicBezTo>
                  <a:cubicBezTo>
                    <a:pt x="31" y="0"/>
                    <a:pt x="31" y="0"/>
                    <a:pt x="31" y="0"/>
                  </a:cubicBezTo>
                  <a:cubicBezTo>
                    <a:pt x="28" y="0"/>
                    <a:pt x="28" y="0"/>
                    <a:pt x="28" y="0"/>
                  </a:cubicBezTo>
                  <a:cubicBezTo>
                    <a:pt x="25" y="0"/>
                    <a:pt x="25" y="0"/>
                    <a:pt x="25" y="0"/>
                  </a:cubicBezTo>
                  <a:cubicBezTo>
                    <a:pt x="5" y="0"/>
                    <a:pt x="5" y="0"/>
                    <a:pt x="5" y="0"/>
                  </a:cubicBezTo>
                  <a:cubicBezTo>
                    <a:pt x="2" y="0"/>
                    <a:pt x="0" y="1"/>
                    <a:pt x="0" y="3"/>
                  </a:cubicBezTo>
                  <a:cubicBezTo>
                    <a:pt x="0" y="4"/>
                    <a:pt x="1" y="6"/>
                    <a:pt x="3" y="6"/>
                  </a:cubicBezTo>
                  <a:cubicBezTo>
                    <a:pt x="10" y="6"/>
                    <a:pt x="10" y="6"/>
                    <a:pt x="10" y="6"/>
                  </a:cubicBezTo>
                  <a:cubicBezTo>
                    <a:pt x="15" y="7"/>
                    <a:pt x="17" y="10"/>
                    <a:pt x="17" y="16"/>
                  </a:cubicBezTo>
                  <a:cubicBezTo>
                    <a:pt x="17" y="16"/>
                    <a:pt x="18" y="60"/>
                    <a:pt x="18" y="60"/>
                  </a:cubicBezTo>
                  <a:cubicBezTo>
                    <a:pt x="18" y="96"/>
                    <a:pt x="18" y="96"/>
                    <a:pt x="18" y="96"/>
                  </a:cubicBezTo>
                  <a:cubicBezTo>
                    <a:pt x="18" y="116"/>
                    <a:pt x="18" y="132"/>
                    <a:pt x="17" y="141"/>
                  </a:cubicBezTo>
                  <a:cubicBezTo>
                    <a:pt x="16" y="147"/>
                    <a:pt x="15" y="150"/>
                    <a:pt x="12" y="150"/>
                  </a:cubicBezTo>
                  <a:cubicBezTo>
                    <a:pt x="12" y="150"/>
                    <a:pt x="6" y="151"/>
                    <a:pt x="6" y="151"/>
                  </a:cubicBezTo>
                  <a:cubicBezTo>
                    <a:pt x="4" y="151"/>
                    <a:pt x="3" y="153"/>
                    <a:pt x="3" y="154"/>
                  </a:cubicBezTo>
                  <a:cubicBezTo>
                    <a:pt x="3" y="157"/>
                    <a:pt x="7" y="157"/>
                    <a:pt x="8" y="157"/>
                  </a:cubicBezTo>
                  <a:cubicBezTo>
                    <a:pt x="25" y="157"/>
                    <a:pt x="25" y="157"/>
                    <a:pt x="25" y="157"/>
                  </a:cubicBezTo>
                  <a:cubicBezTo>
                    <a:pt x="28" y="157"/>
                    <a:pt x="28" y="157"/>
                    <a:pt x="28" y="157"/>
                  </a:cubicBezTo>
                  <a:cubicBezTo>
                    <a:pt x="30" y="157"/>
                    <a:pt x="30" y="157"/>
                    <a:pt x="30" y="157"/>
                  </a:cubicBezTo>
                  <a:cubicBezTo>
                    <a:pt x="53" y="157"/>
                    <a:pt x="53" y="157"/>
                    <a:pt x="53" y="157"/>
                  </a:cubicBezTo>
                  <a:cubicBezTo>
                    <a:pt x="57" y="157"/>
                    <a:pt x="58" y="155"/>
                    <a:pt x="58" y="154"/>
                  </a:cubicBezTo>
                  <a:cubicBezTo>
                    <a:pt x="58" y="153"/>
                    <a:pt x="57" y="151"/>
                    <a:pt x="55" y="151"/>
                  </a:cubicBezTo>
                  <a:cubicBezTo>
                    <a:pt x="46" y="150"/>
                    <a:pt x="46" y="150"/>
                    <a:pt x="46" y="150"/>
                  </a:cubicBezTo>
                  <a:cubicBezTo>
                    <a:pt x="41" y="150"/>
                    <a:pt x="40" y="147"/>
                    <a:pt x="39" y="141"/>
                  </a:cubicBezTo>
                  <a:cubicBezTo>
                    <a:pt x="38" y="132"/>
                    <a:pt x="38" y="116"/>
                    <a:pt x="38" y="96"/>
                  </a:cubicBezTo>
                  <a:cubicBezTo>
                    <a:pt x="38" y="75"/>
                    <a:pt x="38" y="75"/>
                    <a:pt x="38" y="75"/>
                  </a:cubicBezTo>
                  <a:cubicBezTo>
                    <a:pt x="124" y="75"/>
                    <a:pt x="124" y="75"/>
                    <a:pt x="124" y="75"/>
                  </a:cubicBezTo>
                  <a:cubicBezTo>
                    <a:pt x="124" y="96"/>
                    <a:pt x="124" y="96"/>
                    <a:pt x="124" y="96"/>
                  </a:cubicBezTo>
                  <a:cubicBezTo>
                    <a:pt x="124" y="116"/>
                    <a:pt x="124" y="132"/>
                    <a:pt x="123" y="141"/>
                  </a:cubicBezTo>
                  <a:cubicBezTo>
                    <a:pt x="122" y="146"/>
                    <a:pt x="121" y="150"/>
                    <a:pt x="118" y="150"/>
                  </a:cubicBezTo>
                  <a:cubicBezTo>
                    <a:pt x="118" y="150"/>
                    <a:pt x="113" y="151"/>
                    <a:pt x="113" y="151"/>
                  </a:cubicBezTo>
                  <a:cubicBezTo>
                    <a:pt x="110" y="151"/>
                    <a:pt x="109" y="153"/>
                    <a:pt x="109" y="154"/>
                  </a:cubicBezTo>
                  <a:cubicBezTo>
                    <a:pt x="109" y="157"/>
                    <a:pt x="113" y="157"/>
                    <a:pt x="114" y="157"/>
                  </a:cubicBezTo>
                  <a:cubicBezTo>
                    <a:pt x="131" y="157"/>
                    <a:pt x="131" y="157"/>
                    <a:pt x="131" y="157"/>
                  </a:cubicBezTo>
                  <a:cubicBezTo>
                    <a:pt x="134" y="157"/>
                    <a:pt x="134" y="157"/>
                    <a:pt x="134" y="157"/>
                  </a:cubicBezTo>
                  <a:cubicBezTo>
                    <a:pt x="137" y="157"/>
                    <a:pt x="137" y="157"/>
                    <a:pt x="137" y="157"/>
                  </a:cubicBezTo>
                  <a:cubicBezTo>
                    <a:pt x="159" y="157"/>
                    <a:pt x="159" y="157"/>
                    <a:pt x="159" y="157"/>
                  </a:cubicBezTo>
                  <a:cubicBezTo>
                    <a:pt x="164" y="157"/>
                    <a:pt x="164" y="155"/>
                    <a:pt x="164" y="154"/>
                  </a:cubicBezTo>
                  <a:cubicBezTo>
                    <a:pt x="164" y="153"/>
                    <a:pt x="163" y="151"/>
                    <a:pt x="161" y="151"/>
                  </a:cubicBezTo>
                  <a:cubicBezTo>
                    <a:pt x="152" y="150"/>
                    <a:pt x="152" y="150"/>
                    <a:pt x="152" y="150"/>
                  </a:cubicBezTo>
                  <a:cubicBezTo>
                    <a:pt x="147" y="150"/>
                    <a:pt x="146" y="147"/>
                    <a:pt x="145" y="141"/>
                  </a:cubicBezTo>
                  <a:cubicBezTo>
                    <a:pt x="144" y="132"/>
                    <a:pt x="144" y="116"/>
                    <a:pt x="144" y="96"/>
                  </a:cubicBezTo>
                  <a:cubicBezTo>
                    <a:pt x="144" y="60"/>
                    <a:pt x="144" y="60"/>
                    <a:pt x="144" y="60"/>
                  </a:cubicBezTo>
                  <a:cubicBezTo>
                    <a:pt x="145" y="16"/>
                    <a:pt x="145" y="16"/>
                    <a:pt x="145" y="16"/>
                  </a:cubicBezTo>
                  <a:cubicBezTo>
                    <a:pt x="145" y="9"/>
                    <a:pt x="147" y="7"/>
                    <a:pt x="151" y="6"/>
                  </a:cubicBezTo>
                  <a:cubicBezTo>
                    <a:pt x="156" y="6"/>
                    <a:pt x="156" y="6"/>
                    <a:pt x="156" y="6"/>
                  </a:cubicBezTo>
                  <a:cubicBezTo>
                    <a:pt x="158" y="6"/>
                    <a:pt x="159" y="4"/>
                    <a:pt x="159" y="3"/>
                  </a:cubicBezTo>
                  <a:cubicBezTo>
                    <a:pt x="159" y="0"/>
                    <a:pt x="155" y="0"/>
                    <a:pt x="154" y="0"/>
                  </a:cubicBezTo>
                  <a:lnTo>
                    <a:pt x="13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48" name="Freeform 8">
              <a:extLst>
                <a:ext uri="{FF2B5EF4-FFF2-40B4-BE49-F238E27FC236}">
                  <a16:creationId xmlns:a16="http://schemas.microsoft.com/office/drawing/2014/main" id="{CE12F0BB-70E6-459F-A657-3727377649B0}"/>
                </a:ext>
              </a:extLst>
            </p:cNvPr>
            <p:cNvSpPr>
              <a:spLocks/>
            </p:cNvSpPr>
            <p:nvPr userDrawn="1"/>
          </p:nvSpPr>
          <p:spPr bwMode="auto">
            <a:xfrm>
              <a:off x="3312" y="2464"/>
              <a:ext cx="64" cy="108"/>
            </a:xfrm>
            <a:custGeom>
              <a:avLst/>
              <a:gdLst>
                <a:gd name="T0" fmla="*/ 84 w 94"/>
                <a:gd name="T1" fmla="*/ 1 h 160"/>
                <a:gd name="T2" fmla="*/ 83 w 94"/>
                <a:gd name="T3" fmla="*/ 1 h 160"/>
                <a:gd name="T4" fmla="*/ 75 w 94"/>
                <a:gd name="T5" fmla="*/ 2 h 160"/>
                <a:gd name="T6" fmla="*/ 28 w 94"/>
                <a:gd name="T7" fmla="*/ 2 h 160"/>
                <a:gd name="T8" fmla="*/ 25 w 94"/>
                <a:gd name="T9" fmla="*/ 2 h 160"/>
                <a:gd name="T10" fmla="*/ 5 w 94"/>
                <a:gd name="T11" fmla="*/ 2 h 160"/>
                <a:gd name="T12" fmla="*/ 0 w 94"/>
                <a:gd name="T13" fmla="*/ 5 h 160"/>
                <a:gd name="T14" fmla="*/ 3 w 94"/>
                <a:gd name="T15" fmla="*/ 8 h 160"/>
                <a:gd name="T16" fmla="*/ 10 w 94"/>
                <a:gd name="T17" fmla="*/ 8 h 160"/>
                <a:gd name="T18" fmla="*/ 17 w 94"/>
                <a:gd name="T19" fmla="*/ 18 h 160"/>
                <a:gd name="T20" fmla="*/ 18 w 94"/>
                <a:gd name="T21" fmla="*/ 62 h 160"/>
                <a:gd name="T22" fmla="*/ 18 w 94"/>
                <a:gd name="T23" fmla="*/ 98 h 160"/>
                <a:gd name="T24" fmla="*/ 17 w 94"/>
                <a:gd name="T25" fmla="*/ 143 h 160"/>
                <a:gd name="T26" fmla="*/ 12 w 94"/>
                <a:gd name="T27" fmla="*/ 152 h 160"/>
                <a:gd name="T28" fmla="*/ 6 w 94"/>
                <a:gd name="T29" fmla="*/ 153 h 160"/>
                <a:gd name="T30" fmla="*/ 3 w 94"/>
                <a:gd name="T31" fmla="*/ 156 h 160"/>
                <a:gd name="T32" fmla="*/ 8 w 94"/>
                <a:gd name="T33" fmla="*/ 159 h 160"/>
                <a:gd name="T34" fmla="*/ 24 w 94"/>
                <a:gd name="T35" fmla="*/ 159 h 160"/>
                <a:gd name="T36" fmla="*/ 28 w 94"/>
                <a:gd name="T37" fmla="*/ 159 h 160"/>
                <a:gd name="T38" fmla="*/ 36 w 94"/>
                <a:gd name="T39" fmla="*/ 159 h 160"/>
                <a:gd name="T40" fmla="*/ 78 w 94"/>
                <a:gd name="T41" fmla="*/ 160 h 160"/>
                <a:gd name="T42" fmla="*/ 91 w 94"/>
                <a:gd name="T43" fmla="*/ 153 h 160"/>
                <a:gd name="T44" fmla="*/ 94 w 94"/>
                <a:gd name="T45" fmla="*/ 133 h 160"/>
                <a:gd name="T46" fmla="*/ 91 w 94"/>
                <a:gd name="T47" fmla="*/ 129 h 160"/>
                <a:gd name="T48" fmla="*/ 87 w 94"/>
                <a:gd name="T49" fmla="*/ 133 h 160"/>
                <a:gd name="T50" fmla="*/ 79 w 94"/>
                <a:gd name="T51" fmla="*/ 146 h 160"/>
                <a:gd name="T52" fmla="*/ 60 w 94"/>
                <a:gd name="T53" fmla="*/ 149 h 160"/>
                <a:gd name="T54" fmla="*/ 38 w 94"/>
                <a:gd name="T55" fmla="*/ 133 h 160"/>
                <a:gd name="T56" fmla="*/ 38 w 94"/>
                <a:gd name="T57" fmla="*/ 107 h 160"/>
                <a:gd name="T58" fmla="*/ 38 w 94"/>
                <a:gd name="T59" fmla="*/ 98 h 160"/>
                <a:gd name="T60" fmla="*/ 38 w 94"/>
                <a:gd name="T61" fmla="*/ 80 h 160"/>
                <a:gd name="T62" fmla="*/ 67 w 94"/>
                <a:gd name="T63" fmla="*/ 82 h 160"/>
                <a:gd name="T64" fmla="*/ 76 w 94"/>
                <a:gd name="T65" fmla="*/ 88 h 160"/>
                <a:gd name="T66" fmla="*/ 77 w 94"/>
                <a:gd name="T67" fmla="*/ 94 h 160"/>
                <a:gd name="T68" fmla="*/ 80 w 94"/>
                <a:gd name="T69" fmla="*/ 97 h 160"/>
                <a:gd name="T70" fmla="*/ 83 w 94"/>
                <a:gd name="T71" fmla="*/ 92 h 160"/>
                <a:gd name="T72" fmla="*/ 84 w 94"/>
                <a:gd name="T73" fmla="*/ 79 h 160"/>
                <a:gd name="T74" fmla="*/ 85 w 94"/>
                <a:gd name="T75" fmla="*/ 67 h 160"/>
                <a:gd name="T76" fmla="*/ 83 w 94"/>
                <a:gd name="T77" fmla="*/ 64 h 160"/>
                <a:gd name="T78" fmla="*/ 79 w 94"/>
                <a:gd name="T79" fmla="*/ 67 h 160"/>
                <a:gd name="T80" fmla="*/ 70 w 94"/>
                <a:gd name="T81" fmla="*/ 70 h 160"/>
                <a:gd name="T82" fmla="*/ 38 w 94"/>
                <a:gd name="T83" fmla="*/ 70 h 160"/>
                <a:gd name="T84" fmla="*/ 38 w 94"/>
                <a:gd name="T85" fmla="*/ 13 h 160"/>
                <a:gd name="T86" fmla="*/ 65 w 94"/>
                <a:gd name="T87" fmla="*/ 13 h 160"/>
                <a:gd name="T88" fmla="*/ 79 w 94"/>
                <a:gd name="T89" fmla="*/ 19 h 160"/>
                <a:gd name="T90" fmla="*/ 80 w 94"/>
                <a:gd name="T91" fmla="*/ 26 h 160"/>
                <a:gd name="T92" fmla="*/ 83 w 94"/>
                <a:gd name="T93" fmla="*/ 30 h 160"/>
                <a:gd name="T94" fmla="*/ 86 w 94"/>
                <a:gd name="T95" fmla="*/ 27 h 160"/>
                <a:gd name="T96" fmla="*/ 87 w 94"/>
                <a:gd name="T97" fmla="*/ 16 h 160"/>
                <a:gd name="T98" fmla="*/ 87 w 94"/>
                <a:gd name="T99" fmla="*/ 13 h 160"/>
                <a:gd name="T100" fmla="*/ 88 w 94"/>
                <a:gd name="T101" fmla="*/ 6 h 160"/>
                <a:gd name="T102" fmla="*/ 89 w 94"/>
                <a:gd name="T103" fmla="*/ 3 h 160"/>
                <a:gd name="T104" fmla="*/ 86 w 94"/>
                <a:gd name="T105" fmla="*/ 0 h 160"/>
                <a:gd name="T106" fmla="*/ 84 w 94"/>
                <a:gd name="T107" fmla="*/ 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4" h="160">
                  <a:moveTo>
                    <a:pt x="84" y="1"/>
                  </a:moveTo>
                  <a:cubicBezTo>
                    <a:pt x="83" y="1"/>
                    <a:pt x="83" y="1"/>
                    <a:pt x="83" y="1"/>
                  </a:cubicBezTo>
                  <a:cubicBezTo>
                    <a:pt x="75" y="2"/>
                    <a:pt x="75" y="2"/>
                    <a:pt x="75" y="2"/>
                  </a:cubicBezTo>
                  <a:cubicBezTo>
                    <a:pt x="28" y="2"/>
                    <a:pt x="28" y="2"/>
                    <a:pt x="28" y="2"/>
                  </a:cubicBezTo>
                  <a:cubicBezTo>
                    <a:pt x="25" y="2"/>
                    <a:pt x="25" y="2"/>
                    <a:pt x="25" y="2"/>
                  </a:cubicBezTo>
                  <a:cubicBezTo>
                    <a:pt x="5" y="2"/>
                    <a:pt x="5" y="2"/>
                    <a:pt x="5" y="2"/>
                  </a:cubicBezTo>
                  <a:cubicBezTo>
                    <a:pt x="4" y="2"/>
                    <a:pt x="0" y="2"/>
                    <a:pt x="0" y="5"/>
                  </a:cubicBezTo>
                  <a:cubicBezTo>
                    <a:pt x="0" y="6"/>
                    <a:pt x="1" y="8"/>
                    <a:pt x="3" y="8"/>
                  </a:cubicBezTo>
                  <a:cubicBezTo>
                    <a:pt x="10" y="8"/>
                    <a:pt x="10" y="8"/>
                    <a:pt x="10" y="8"/>
                  </a:cubicBezTo>
                  <a:cubicBezTo>
                    <a:pt x="15" y="9"/>
                    <a:pt x="17" y="12"/>
                    <a:pt x="17" y="18"/>
                  </a:cubicBezTo>
                  <a:cubicBezTo>
                    <a:pt x="18" y="62"/>
                    <a:pt x="18" y="62"/>
                    <a:pt x="18" y="62"/>
                  </a:cubicBezTo>
                  <a:cubicBezTo>
                    <a:pt x="18" y="98"/>
                    <a:pt x="18" y="98"/>
                    <a:pt x="18" y="98"/>
                  </a:cubicBezTo>
                  <a:cubicBezTo>
                    <a:pt x="18" y="118"/>
                    <a:pt x="18" y="134"/>
                    <a:pt x="17" y="143"/>
                  </a:cubicBezTo>
                  <a:cubicBezTo>
                    <a:pt x="16" y="149"/>
                    <a:pt x="15" y="152"/>
                    <a:pt x="12" y="152"/>
                  </a:cubicBezTo>
                  <a:cubicBezTo>
                    <a:pt x="12" y="152"/>
                    <a:pt x="6" y="153"/>
                    <a:pt x="6" y="153"/>
                  </a:cubicBezTo>
                  <a:cubicBezTo>
                    <a:pt x="4" y="153"/>
                    <a:pt x="3" y="155"/>
                    <a:pt x="3" y="156"/>
                  </a:cubicBezTo>
                  <a:cubicBezTo>
                    <a:pt x="3" y="159"/>
                    <a:pt x="7" y="159"/>
                    <a:pt x="8" y="159"/>
                  </a:cubicBezTo>
                  <a:cubicBezTo>
                    <a:pt x="24" y="159"/>
                    <a:pt x="24" y="159"/>
                    <a:pt x="24" y="159"/>
                  </a:cubicBezTo>
                  <a:cubicBezTo>
                    <a:pt x="28" y="159"/>
                    <a:pt x="28" y="159"/>
                    <a:pt x="28" y="159"/>
                  </a:cubicBezTo>
                  <a:cubicBezTo>
                    <a:pt x="36" y="159"/>
                    <a:pt x="36" y="159"/>
                    <a:pt x="36" y="159"/>
                  </a:cubicBezTo>
                  <a:cubicBezTo>
                    <a:pt x="78" y="160"/>
                    <a:pt x="78" y="160"/>
                    <a:pt x="78" y="160"/>
                  </a:cubicBezTo>
                  <a:cubicBezTo>
                    <a:pt x="86" y="160"/>
                    <a:pt x="89" y="160"/>
                    <a:pt x="91" y="153"/>
                  </a:cubicBezTo>
                  <a:cubicBezTo>
                    <a:pt x="92" y="149"/>
                    <a:pt x="94" y="135"/>
                    <a:pt x="94" y="133"/>
                  </a:cubicBezTo>
                  <a:cubicBezTo>
                    <a:pt x="94" y="132"/>
                    <a:pt x="94" y="129"/>
                    <a:pt x="91" y="129"/>
                  </a:cubicBezTo>
                  <a:cubicBezTo>
                    <a:pt x="88" y="129"/>
                    <a:pt x="88" y="131"/>
                    <a:pt x="87" y="133"/>
                  </a:cubicBezTo>
                  <a:cubicBezTo>
                    <a:pt x="86" y="141"/>
                    <a:pt x="84" y="144"/>
                    <a:pt x="79" y="146"/>
                  </a:cubicBezTo>
                  <a:cubicBezTo>
                    <a:pt x="74" y="149"/>
                    <a:pt x="65" y="149"/>
                    <a:pt x="60" y="149"/>
                  </a:cubicBezTo>
                  <a:cubicBezTo>
                    <a:pt x="40" y="149"/>
                    <a:pt x="39" y="146"/>
                    <a:pt x="38" y="133"/>
                  </a:cubicBezTo>
                  <a:cubicBezTo>
                    <a:pt x="38" y="107"/>
                    <a:pt x="38" y="107"/>
                    <a:pt x="38" y="107"/>
                  </a:cubicBezTo>
                  <a:cubicBezTo>
                    <a:pt x="38" y="98"/>
                    <a:pt x="38" y="98"/>
                    <a:pt x="38" y="98"/>
                  </a:cubicBezTo>
                  <a:cubicBezTo>
                    <a:pt x="38" y="80"/>
                    <a:pt x="38" y="80"/>
                    <a:pt x="38" y="80"/>
                  </a:cubicBezTo>
                  <a:cubicBezTo>
                    <a:pt x="38" y="81"/>
                    <a:pt x="67" y="82"/>
                    <a:pt x="67" y="82"/>
                  </a:cubicBezTo>
                  <a:cubicBezTo>
                    <a:pt x="74" y="82"/>
                    <a:pt x="76" y="85"/>
                    <a:pt x="76" y="88"/>
                  </a:cubicBezTo>
                  <a:cubicBezTo>
                    <a:pt x="76" y="88"/>
                    <a:pt x="77" y="94"/>
                    <a:pt x="77" y="94"/>
                  </a:cubicBezTo>
                  <a:cubicBezTo>
                    <a:pt x="77" y="96"/>
                    <a:pt x="78" y="97"/>
                    <a:pt x="80" y="97"/>
                  </a:cubicBezTo>
                  <a:cubicBezTo>
                    <a:pt x="83" y="97"/>
                    <a:pt x="83" y="94"/>
                    <a:pt x="83" y="92"/>
                  </a:cubicBezTo>
                  <a:cubicBezTo>
                    <a:pt x="84" y="79"/>
                    <a:pt x="84" y="79"/>
                    <a:pt x="84" y="79"/>
                  </a:cubicBezTo>
                  <a:cubicBezTo>
                    <a:pt x="85" y="67"/>
                    <a:pt x="85" y="67"/>
                    <a:pt x="85" y="67"/>
                  </a:cubicBezTo>
                  <a:cubicBezTo>
                    <a:pt x="85" y="64"/>
                    <a:pt x="83" y="64"/>
                    <a:pt x="83" y="64"/>
                  </a:cubicBezTo>
                  <a:cubicBezTo>
                    <a:pt x="79" y="67"/>
                    <a:pt x="79" y="67"/>
                    <a:pt x="79" y="67"/>
                  </a:cubicBezTo>
                  <a:cubicBezTo>
                    <a:pt x="77" y="69"/>
                    <a:pt x="75" y="69"/>
                    <a:pt x="70" y="70"/>
                  </a:cubicBezTo>
                  <a:cubicBezTo>
                    <a:pt x="38" y="70"/>
                    <a:pt x="38" y="70"/>
                    <a:pt x="38" y="70"/>
                  </a:cubicBezTo>
                  <a:cubicBezTo>
                    <a:pt x="38" y="13"/>
                    <a:pt x="38" y="13"/>
                    <a:pt x="38" y="13"/>
                  </a:cubicBezTo>
                  <a:cubicBezTo>
                    <a:pt x="40" y="13"/>
                    <a:pt x="62" y="13"/>
                    <a:pt x="65" y="13"/>
                  </a:cubicBezTo>
                  <a:cubicBezTo>
                    <a:pt x="77" y="15"/>
                    <a:pt x="78" y="17"/>
                    <a:pt x="79" y="19"/>
                  </a:cubicBezTo>
                  <a:cubicBezTo>
                    <a:pt x="79" y="19"/>
                    <a:pt x="80" y="26"/>
                    <a:pt x="80" y="26"/>
                  </a:cubicBezTo>
                  <a:cubicBezTo>
                    <a:pt x="80" y="30"/>
                    <a:pt x="82" y="30"/>
                    <a:pt x="83" y="30"/>
                  </a:cubicBezTo>
                  <a:cubicBezTo>
                    <a:pt x="84" y="30"/>
                    <a:pt x="85" y="30"/>
                    <a:pt x="86" y="27"/>
                  </a:cubicBezTo>
                  <a:cubicBezTo>
                    <a:pt x="86" y="27"/>
                    <a:pt x="87" y="16"/>
                    <a:pt x="87" y="16"/>
                  </a:cubicBezTo>
                  <a:cubicBezTo>
                    <a:pt x="87" y="13"/>
                    <a:pt x="87" y="13"/>
                    <a:pt x="87" y="13"/>
                  </a:cubicBezTo>
                  <a:cubicBezTo>
                    <a:pt x="87" y="13"/>
                    <a:pt x="88" y="6"/>
                    <a:pt x="88" y="6"/>
                  </a:cubicBezTo>
                  <a:cubicBezTo>
                    <a:pt x="89" y="3"/>
                    <a:pt x="89" y="3"/>
                    <a:pt x="89" y="3"/>
                  </a:cubicBezTo>
                  <a:cubicBezTo>
                    <a:pt x="89" y="0"/>
                    <a:pt x="87" y="0"/>
                    <a:pt x="86" y="0"/>
                  </a:cubicBezTo>
                  <a:lnTo>
                    <a:pt x="8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49" name="Freeform 9">
              <a:extLst>
                <a:ext uri="{FF2B5EF4-FFF2-40B4-BE49-F238E27FC236}">
                  <a16:creationId xmlns:a16="http://schemas.microsoft.com/office/drawing/2014/main" id="{4DEA87C4-A8B0-4BAB-B44D-7553C0C5EE09}"/>
                </a:ext>
              </a:extLst>
            </p:cNvPr>
            <p:cNvSpPr>
              <a:spLocks/>
            </p:cNvSpPr>
            <p:nvPr userDrawn="1"/>
          </p:nvSpPr>
          <p:spPr bwMode="auto">
            <a:xfrm>
              <a:off x="3433" y="2465"/>
              <a:ext cx="106" cy="109"/>
            </a:xfrm>
            <a:custGeom>
              <a:avLst/>
              <a:gdLst>
                <a:gd name="T0" fmla="*/ 138 w 156"/>
                <a:gd name="T1" fmla="*/ 0 h 160"/>
                <a:gd name="T2" fmla="*/ 134 w 156"/>
                <a:gd name="T3" fmla="*/ 0 h 160"/>
                <a:gd name="T4" fmla="*/ 132 w 156"/>
                <a:gd name="T5" fmla="*/ 0 h 160"/>
                <a:gd name="T6" fmla="*/ 113 w 156"/>
                <a:gd name="T7" fmla="*/ 0 h 160"/>
                <a:gd name="T8" fmla="*/ 108 w 156"/>
                <a:gd name="T9" fmla="*/ 3 h 160"/>
                <a:gd name="T10" fmla="*/ 111 w 156"/>
                <a:gd name="T11" fmla="*/ 6 h 160"/>
                <a:gd name="T12" fmla="*/ 118 w 156"/>
                <a:gd name="T13" fmla="*/ 6 h 160"/>
                <a:gd name="T14" fmla="*/ 125 w 156"/>
                <a:gd name="T15" fmla="*/ 16 h 160"/>
                <a:gd name="T16" fmla="*/ 126 w 156"/>
                <a:gd name="T17" fmla="*/ 60 h 160"/>
                <a:gd name="T18" fmla="*/ 126 w 156"/>
                <a:gd name="T19" fmla="*/ 86 h 160"/>
                <a:gd name="T20" fmla="*/ 114 w 156"/>
                <a:gd name="T21" fmla="*/ 135 h 160"/>
                <a:gd name="T22" fmla="*/ 83 w 156"/>
                <a:gd name="T23" fmla="*/ 149 h 160"/>
                <a:gd name="T24" fmla="*/ 54 w 156"/>
                <a:gd name="T25" fmla="*/ 138 h 160"/>
                <a:gd name="T26" fmla="*/ 39 w 156"/>
                <a:gd name="T27" fmla="*/ 89 h 160"/>
                <a:gd name="T28" fmla="*/ 39 w 156"/>
                <a:gd name="T29" fmla="*/ 60 h 160"/>
                <a:gd name="T30" fmla="*/ 39 w 156"/>
                <a:gd name="T31" fmla="*/ 16 h 160"/>
                <a:gd name="T32" fmla="*/ 45 w 156"/>
                <a:gd name="T33" fmla="*/ 6 h 160"/>
                <a:gd name="T34" fmla="*/ 50 w 156"/>
                <a:gd name="T35" fmla="*/ 6 h 160"/>
                <a:gd name="T36" fmla="*/ 53 w 156"/>
                <a:gd name="T37" fmla="*/ 3 h 160"/>
                <a:gd name="T38" fmla="*/ 49 w 156"/>
                <a:gd name="T39" fmla="*/ 0 h 160"/>
                <a:gd name="T40" fmla="*/ 34 w 156"/>
                <a:gd name="T41" fmla="*/ 0 h 160"/>
                <a:gd name="T42" fmla="*/ 28 w 156"/>
                <a:gd name="T43" fmla="*/ 0 h 160"/>
                <a:gd name="T44" fmla="*/ 24 w 156"/>
                <a:gd name="T45" fmla="*/ 0 h 160"/>
                <a:gd name="T46" fmla="*/ 5 w 156"/>
                <a:gd name="T47" fmla="*/ 0 h 160"/>
                <a:gd name="T48" fmla="*/ 0 w 156"/>
                <a:gd name="T49" fmla="*/ 3 h 160"/>
                <a:gd name="T50" fmla="*/ 3 w 156"/>
                <a:gd name="T51" fmla="*/ 6 h 160"/>
                <a:gd name="T52" fmla="*/ 10 w 156"/>
                <a:gd name="T53" fmla="*/ 6 h 160"/>
                <a:gd name="T54" fmla="*/ 17 w 156"/>
                <a:gd name="T55" fmla="*/ 16 h 160"/>
                <a:gd name="T56" fmla="*/ 18 w 156"/>
                <a:gd name="T57" fmla="*/ 60 h 160"/>
                <a:gd name="T58" fmla="*/ 18 w 156"/>
                <a:gd name="T59" fmla="*/ 90 h 160"/>
                <a:gd name="T60" fmla="*/ 36 w 156"/>
                <a:gd name="T61" fmla="*/ 145 h 160"/>
                <a:gd name="T62" fmla="*/ 79 w 156"/>
                <a:gd name="T63" fmla="*/ 160 h 160"/>
                <a:gd name="T64" fmla="*/ 122 w 156"/>
                <a:gd name="T65" fmla="*/ 145 h 160"/>
                <a:gd name="T66" fmla="*/ 142 w 156"/>
                <a:gd name="T67" fmla="*/ 82 h 160"/>
                <a:gd name="T68" fmla="*/ 142 w 156"/>
                <a:gd name="T69" fmla="*/ 60 h 160"/>
                <a:gd name="T70" fmla="*/ 142 w 156"/>
                <a:gd name="T71" fmla="*/ 16 h 160"/>
                <a:gd name="T72" fmla="*/ 148 w 156"/>
                <a:gd name="T73" fmla="*/ 6 h 160"/>
                <a:gd name="T74" fmla="*/ 153 w 156"/>
                <a:gd name="T75" fmla="*/ 6 h 160"/>
                <a:gd name="T76" fmla="*/ 156 w 156"/>
                <a:gd name="T77" fmla="*/ 3 h 160"/>
                <a:gd name="T78" fmla="*/ 152 w 156"/>
                <a:gd name="T79" fmla="*/ 0 h 160"/>
                <a:gd name="T80" fmla="*/ 138 w 156"/>
                <a:gd name="T81"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6" h="160">
                  <a:moveTo>
                    <a:pt x="138" y="0"/>
                  </a:moveTo>
                  <a:cubicBezTo>
                    <a:pt x="134" y="0"/>
                    <a:pt x="134" y="0"/>
                    <a:pt x="134" y="0"/>
                  </a:cubicBezTo>
                  <a:cubicBezTo>
                    <a:pt x="132" y="0"/>
                    <a:pt x="132" y="0"/>
                    <a:pt x="132" y="0"/>
                  </a:cubicBezTo>
                  <a:cubicBezTo>
                    <a:pt x="113" y="0"/>
                    <a:pt x="113" y="0"/>
                    <a:pt x="113" y="0"/>
                  </a:cubicBezTo>
                  <a:cubicBezTo>
                    <a:pt x="112" y="0"/>
                    <a:pt x="108" y="0"/>
                    <a:pt x="108" y="3"/>
                  </a:cubicBezTo>
                  <a:cubicBezTo>
                    <a:pt x="108" y="4"/>
                    <a:pt x="109" y="6"/>
                    <a:pt x="111" y="6"/>
                  </a:cubicBezTo>
                  <a:cubicBezTo>
                    <a:pt x="118" y="6"/>
                    <a:pt x="118" y="6"/>
                    <a:pt x="118" y="6"/>
                  </a:cubicBezTo>
                  <a:cubicBezTo>
                    <a:pt x="124" y="7"/>
                    <a:pt x="125" y="10"/>
                    <a:pt x="125" y="16"/>
                  </a:cubicBezTo>
                  <a:cubicBezTo>
                    <a:pt x="125" y="16"/>
                    <a:pt x="126" y="60"/>
                    <a:pt x="126" y="60"/>
                  </a:cubicBezTo>
                  <a:cubicBezTo>
                    <a:pt x="126" y="86"/>
                    <a:pt x="126" y="86"/>
                    <a:pt x="126" y="86"/>
                  </a:cubicBezTo>
                  <a:cubicBezTo>
                    <a:pt x="126" y="110"/>
                    <a:pt x="122" y="125"/>
                    <a:pt x="114" y="135"/>
                  </a:cubicBezTo>
                  <a:cubicBezTo>
                    <a:pt x="107" y="144"/>
                    <a:pt x="95" y="149"/>
                    <a:pt x="83" y="149"/>
                  </a:cubicBezTo>
                  <a:cubicBezTo>
                    <a:pt x="72" y="149"/>
                    <a:pt x="63" y="147"/>
                    <a:pt x="54" y="138"/>
                  </a:cubicBezTo>
                  <a:cubicBezTo>
                    <a:pt x="46" y="131"/>
                    <a:pt x="39" y="120"/>
                    <a:pt x="39" y="89"/>
                  </a:cubicBezTo>
                  <a:cubicBezTo>
                    <a:pt x="39" y="60"/>
                    <a:pt x="39" y="60"/>
                    <a:pt x="39" y="60"/>
                  </a:cubicBezTo>
                  <a:cubicBezTo>
                    <a:pt x="39" y="16"/>
                    <a:pt x="39" y="16"/>
                    <a:pt x="39" y="16"/>
                  </a:cubicBezTo>
                  <a:cubicBezTo>
                    <a:pt x="40" y="9"/>
                    <a:pt x="41" y="7"/>
                    <a:pt x="45" y="6"/>
                  </a:cubicBezTo>
                  <a:cubicBezTo>
                    <a:pt x="45" y="6"/>
                    <a:pt x="50" y="6"/>
                    <a:pt x="50" y="6"/>
                  </a:cubicBezTo>
                  <a:cubicBezTo>
                    <a:pt x="52" y="6"/>
                    <a:pt x="53" y="4"/>
                    <a:pt x="53" y="3"/>
                  </a:cubicBezTo>
                  <a:cubicBezTo>
                    <a:pt x="53" y="0"/>
                    <a:pt x="50" y="0"/>
                    <a:pt x="49" y="0"/>
                  </a:cubicBezTo>
                  <a:cubicBezTo>
                    <a:pt x="34" y="0"/>
                    <a:pt x="34" y="0"/>
                    <a:pt x="34" y="0"/>
                  </a:cubicBezTo>
                  <a:cubicBezTo>
                    <a:pt x="28" y="0"/>
                    <a:pt x="28" y="0"/>
                    <a:pt x="28" y="0"/>
                  </a:cubicBezTo>
                  <a:cubicBezTo>
                    <a:pt x="24" y="0"/>
                    <a:pt x="24" y="0"/>
                    <a:pt x="24" y="0"/>
                  </a:cubicBezTo>
                  <a:cubicBezTo>
                    <a:pt x="5" y="0"/>
                    <a:pt x="5" y="0"/>
                    <a:pt x="5" y="0"/>
                  </a:cubicBezTo>
                  <a:cubicBezTo>
                    <a:pt x="4" y="0"/>
                    <a:pt x="0" y="0"/>
                    <a:pt x="0" y="3"/>
                  </a:cubicBezTo>
                  <a:cubicBezTo>
                    <a:pt x="0" y="4"/>
                    <a:pt x="1" y="6"/>
                    <a:pt x="3" y="6"/>
                  </a:cubicBezTo>
                  <a:cubicBezTo>
                    <a:pt x="10" y="6"/>
                    <a:pt x="10" y="6"/>
                    <a:pt x="10" y="6"/>
                  </a:cubicBezTo>
                  <a:cubicBezTo>
                    <a:pt x="15" y="7"/>
                    <a:pt x="17" y="10"/>
                    <a:pt x="17" y="16"/>
                  </a:cubicBezTo>
                  <a:cubicBezTo>
                    <a:pt x="18" y="60"/>
                    <a:pt x="18" y="60"/>
                    <a:pt x="18" y="60"/>
                  </a:cubicBezTo>
                  <a:cubicBezTo>
                    <a:pt x="18" y="90"/>
                    <a:pt x="18" y="90"/>
                    <a:pt x="18" y="90"/>
                  </a:cubicBezTo>
                  <a:cubicBezTo>
                    <a:pt x="18" y="123"/>
                    <a:pt x="28" y="137"/>
                    <a:pt x="36" y="145"/>
                  </a:cubicBezTo>
                  <a:cubicBezTo>
                    <a:pt x="50" y="158"/>
                    <a:pt x="69" y="160"/>
                    <a:pt x="79" y="160"/>
                  </a:cubicBezTo>
                  <a:cubicBezTo>
                    <a:pt x="90" y="160"/>
                    <a:pt x="107" y="159"/>
                    <a:pt x="122" y="145"/>
                  </a:cubicBezTo>
                  <a:cubicBezTo>
                    <a:pt x="140" y="129"/>
                    <a:pt x="142" y="103"/>
                    <a:pt x="142" y="82"/>
                  </a:cubicBezTo>
                  <a:cubicBezTo>
                    <a:pt x="142" y="60"/>
                    <a:pt x="142" y="60"/>
                    <a:pt x="142" y="60"/>
                  </a:cubicBezTo>
                  <a:cubicBezTo>
                    <a:pt x="142" y="16"/>
                    <a:pt x="142" y="16"/>
                    <a:pt x="142" y="16"/>
                  </a:cubicBezTo>
                  <a:cubicBezTo>
                    <a:pt x="143" y="9"/>
                    <a:pt x="144" y="7"/>
                    <a:pt x="148" y="6"/>
                  </a:cubicBezTo>
                  <a:cubicBezTo>
                    <a:pt x="149" y="6"/>
                    <a:pt x="153" y="6"/>
                    <a:pt x="153" y="6"/>
                  </a:cubicBezTo>
                  <a:cubicBezTo>
                    <a:pt x="155" y="6"/>
                    <a:pt x="156" y="4"/>
                    <a:pt x="156" y="3"/>
                  </a:cubicBezTo>
                  <a:cubicBezTo>
                    <a:pt x="156" y="0"/>
                    <a:pt x="153" y="0"/>
                    <a:pt x="152" y="0"/>
                  </a:cubicBezTo>
                  <a:lnTo>
                    <a:pt x="13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50" name="Freeform 10">
              <a:extLst>
                <a:ext uri="{FF2B5EF4-FFF2-40B4-BE49-F238E27FC236}">
                  <a16:creationId xmlns:a16="http://schemas.microsoft.com/office/drawing/2014/main" id="{3B2109E3-4D96-46F3-80CA-36C469DBAFBA}"/>
                </a:ext>
              </a:extLst>
            </p:cNvPr>
            <p:cNvSpPr>
              <a:spLocks/>
            </p:cNvSpPr>
            <p:nvPr userDrawn="1"/>
          </p:nvSpPr>
          <p:spPr bwMode="auto">
            <a:xfrm>
              <a:off x="3553" y="2463"/>
              <a:ext cx="114" cy="110"/>
            </a:xfrm>
            <a:custGeom>
              <a:avLst/>
              <a:gdLst>
                <a:gd name="T0" fmla="*/ 17 w 168"/>
                <a:gd name="T1" fmla="*/ 12 h 162"/>
                <a:gd name="T2" fmla="*/ 17 w 168"/>
                <a:gd name="T3" fmla="*/ 129 h 162"/>
                <a:gd name="T4" fmla="*/ 12 w 168"/>
                <a:gd name="T5" fmla="*/ 153 h 162"/>
                <a:gd name="T6" fmla="*/ 4 w 168"/>
                <a:gd name="T7" fmla="*/ 154 h 162"/>
                <a:gd name="T8" fmla="*/ 0 w 168"/>
                <a:gd name="T9" fmla="*/ 157 h 162"/>
                <a:gd name="T10" fmla="*/ 5 w 168"/>
                <a:gd name="T11" fmla="*/ 160 h 162"/>
                <a:gd name="T12" fmla="*/ 22 w 168"/>
                <a:gd name="T13" fmla="*/ 160 h 162"/>
                <a:gd name="T14" fmla="*/ 25 w 168"/>
                <a:gd name="T15" fmla="*/ 160 h 162"/>
                <a:gd name="T16" fmla="*/ 28 w 168"/>
                <a:gd name="T17" fmla="*/ 160 h 162"/>
                <a:gd name="T18" fmla="*/ 46 w 168"/>
                <a:gd name="T19" fmla="*/ 160 h 162"/>
                <a:gd name="T20" fmla="*/ 52 w 168"/>
                <a:gd name="T21" fmla="*/ 157 h 162"/>
                <a:gd name="T22" fmla="*/ 49 w 168"/>
                <a:gd name="T23" fmla="*/ 154 h 162"/>
                <a:gd name="T24" fmla="*/ 39 w 168"/>
                <a:gd name="T25" fmla="*/ 153 h 162"/>
                <a:gd name="T26" fmla="*/ 32 w 168"/>
                <a:gd name="T27" fmla="*/ 131 h 162"/>
                <a:gd name="T28" fmla="*/ 29 w 168"/>
                <a:gd name="T29" fmla="*/ 37 h 162"/>
                <a:gd name="T30" fmla="*/ 80 w 168"/>
                <a:gd name="T31" fmla="*/ 93 h 162"/>
                <a:gd name="T32" fmla="*/ 133 w 168"/>
                <a:gd name="T33" fmla="*/ 148 h 162"/>
                <a:gd name="T34" fmla="*/ 149 w 168"/>
                <a:gd name="T35" fmla="*/ 162 h 162"/>
                <a:gd name="T36" fmla="*/ 153 w 168"/>
                <a:gd name="T37" fmla="*/ 146 h 162"/>
                <a:gd name="T38" fmla="*/ 153 w 168"/>
                <a:gd name="T39" fmla="*/ 26 h 162"/>
                <a:gd name="T40" fmla="*/ 159 w 168"/>
                <a:gd name="T41" fmla="*/ 9 h 162"/>
                <a:gd name="T42" fmla="*/ 164 w 168"/>
                <a:gd name="T43" fmla="*/ 9 h 162"/>
                <a:gd name="T44" fmla="*/ 168 w 168"/>
                <a:gd name="T45" fmla="*/ 6 h 162"/>
                <a:gd name="T46" fmla="*/ 163 w 168"/>
                <a:gd name="T47" fmla="*/ 3 h 162"/>
                <a:gd name="T48" fmla="*/ 149 w 168"/>
                <a:gd name="T49" fmla="*/ 3 h 162"/>
                <a:gd name="T50" fmla="*/ 145 w 168"/>
                <a:gd name="T51" fmla="*/ 3 h 162"/>
                <a:gd name="T52" fmla="*/ 141 w 168"/>
                <a:gd name="T53" fmla="*/ 3 h 162"/>
                <a:gd name="T54" fmla="*/ 124 w 168"/>
                <a:gd name="T55" fmla="*/ 3 h 162"/>
                <a:gd name="T56" fmla="*/ 118 w 168"/>
                <a:gd name="T57" fmla="*/ 6 h 162"/>
                <a:gd name="T58" fmla="*/ 121 w 168"/>
                <a:gd name="T59" fmla="*/ 9 h 162"/>
                <a:gd name="T60" fmla="*/ 131 w 168"/>
                <a:gd name="T61" fmla="*/ 10 h 162"/>
                <a:gd name="T62" fmla="*/ 138 w 168"/>
                <a:gd name="T63" fmla="*/ 28 h 162"/>
                <a:gd name="T64" fmla="*/ 140 w 168"/>
                <a:gd name="T65" fmla="*/ 127 h 162"/>
                <a:gd name="T66" fmla="*/ 125 w 168"/>
                <a:gd name="T67" fmla="*/ 111 h 162"/>
                <a:gd name="T68" fmla="*/ 94 w 168"/>
                <a:gd name="T69" fmla="*/ 77 h 162"/>
                <a:gd name="T70" fmla="*/ 27 w 168"/>
                <a:gd name="T71" fmla="*/ 5 h 162"/>
                <a:gd name="T72" fmla="*/ 21 w 168"/>
                <a:gd name="T73" fmla="*/ 0 h 162"/>
                <a:gd name="T74" fmla="*/ 17 w 168"/>
                <a:gd name="T75" fmla="*/ 1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8" h="162">
                  <a:moveTo>
                    <a:pt x="17" y="12"/>
                  </a:moveTo>
                  <a:cubicBezTo>
                    <a:pt x="17" y="129"/>
                    <a:pt x="17" y="129"/>
                    <a:pt x="17" y="129"/>
                  </a:cubicBezTo>
                  <a:cubicBezTo>
                    <a:pt x="17" y="147"/>
                    <a:pt x="16" y="152"/>
                    <a:pt x="12" y="153"/>
                  </a:cubicBezTo>
                  <a:cubicBezTo>
                    <a:pt x="11" y="153"/>
                    <a:pt x="4" y="154"/>
                    <a:pt x="4" y="154"/>
                  </a:cubicBezTo>
                  <a:cubicBezTo>
                    <a:pt x="1" y="154"/>
                    <a:pt x="0" y="156"/>
                    <a:pt x="0" y="157"/>
                  </a:cubicBezTo>
                  <a:cubicBezTo>
                    <a:pt x="0" y="160"/>
                    <a:pt x="4" y="160"/>
                    <a:pt x="5" y="160"/>
                  </a:cubicBezTo>
                  <a:cubicBezTo>
                    <a:pt x="22" y="160"/>
                    <a:pt x="22" y="160"/>
                    <a:pt x="22" y="160"/>
                  </a:cubicBezTo>
                  <a:cubicBezTo>
                    <a:pt x="25" y="160"/>
                    <a:pt x="25" y="160"/>
                    <a:pt x="25" y="160"/>
                  </a:cubicBezTo>
                  <a:cubicBezTo>
                    <a:pt x="28" y="160"/>
                    <a:pt x="28" y="160"/>
                    <a:pt x="28" y="160"/>
                  </a:cubicBezTo>
                  <a:cubicBezTo>
                    <a:pt x="46" y="160"/>
                    <a:pt x="46" y="160"/>
                    <a:pt x="46" y="160"/>
                  </a:cubicBezTo>
                  <a:cubicBezTo>
                    <a:pt x="48" y="160"/>
                    <a:pt x="52" y="160"/>
                    <a:pt x="52" y="157"/>
                  </a:cubicBezTo>
                  <a:cubicBezTo>
                    <a:pt x="52" y="156"/>
                    <a:pt x="51" y="154"/>
                    <a:pt x="49" y="154"/>
                  </a:cubicBezTo>
                  <a:cubicBezTo>
                    <a:pt x="39" y="153"/>
                    <a:pt x="39" y="153"/>
                    <a:pt x="39" y="153"/>
                  </a:cubicBezTo>
                  <a:cubicBezTo>
                    <a:pt x="35" y="152"/>
                    <a:pt x="32" y="148"/>
                    <a:pt x="32" y="131"/>
                  </a:cubicBezTo>
                  <a:cubicBezTo>
                    <a:pt x="32" y="131"/>
                    <a:pt x="30" y="45"/>
                    <a:pt x="29" y="37"/>
                  </a:cubicBezTo>
                  <a:cubicBezTo>
                    <a:pt x="34" y="43"/>
                    <a:pt x="80" y="93"/>
                    <a:pt x="80" y="93"/>
                  </a:cubicBezTo>
                  <a:cubicBezTo>
                    <a:pt x="102" y="117"/>
                    <a:pt x="131" y="146"/>
                    <a:pt x="133" y="148"/>
                  </a:cubicBezTo>
                  <a:cubicBezTo>
                    <a:pt x="145" y="160"/>
                    <a:pt x="147" y="162"/>
                    <a:pt x="149" y="162"/>
                  </a:cubicBezTo>
                  <a:cubicBezTo>
                    <a:pt x="152" y="162"/>
                    <a:pt x="153" y="159"/>
                    <a:pt x="153" y="146"/>
                  </a:cubicBezTo>
                  <a:cubicBezTo>
                    <a:pt x="153" y="146"/>
                    <a:pt x="153" y="26"/>
                    <a:pt x="153" y="26"/>
                  </a:cubicBezTo>
                  <a:cubicBezTo>
                    <a:pt x="153" y="13"/>
                    <a:pt x="154" y="10"/>
                    <a:pt x="159" y="9"/>
                  </a:cubicBezTo>
                  <a:cubicBezTo>
                    <a:pt x="159" y="9"/>
                    <a:pt x="164" y="9"/>
                    <a:pt x="164" y="9"/>
                  </a:cubicBezTo>
                  <a:cubicBezTo>
                    <a:pt x="167" y="9"/>
                    <a:pt x="168" y="7"/>
                    <a:pt x="168" y="6"/>
                  </a:cubicBezTo>
                  <a:cubicBezTo>
                    <a:pt x="168" y="3"/>
                    <a:pt x="164" y="3"/>
                    <a:pt x="163" y="3"/>
                  </a:cubicBezTo>
                  <a:cubicBezTo>
                    <a:pt x="149" y="3"/>
                    <a:pt x="149" y="3"/>
                    <a:pt x="149" y="3"/>
                  </a:cubicBezTo>
                  <a:cubicBezTo>
                    <a:pt x="145" y="3"/>
                    <a:pt x="145" y="3"/>
                    <a:pt x="145" y="3"/>
                  </a:cubicBezTo>
                  <a:cubicBezTo>
                    <a:pt x="141" y="3"/>
                    <a:pt x="141" y="3"/>
                    <a:pt x="141" y="3"/>
                  </a:cubicBezTo>
                  <a:cubicBezTo>
                    <a:pt x="124" y="3"/>
                    <a:pt x="124" y="3"/>
                    <a:pt x="124" y="3"/>
                  </a:cubicBezTo>
                  <a:cubicBezTo>
                    <a:pt x="122" y="3"/>
                    <a:pt x="118" y="3"/>
                    <a:pt x="118" y="6"/>
                  </a:cubicBezTo>
                  <a:cubicBezTo>
                    <a:pt x="118" y="8"/>
                    <a:pt x="119" y="9"/>
                    <a:pt x="121" y="9"/>
                  </a:cubicBezTo>
                  <a:cubicBezTo>
                    <a:pt x="131" y="10"/>
                    <a:pt x="131" y="10"/>
                    <a:pt x="131" y="10"/>
                  </a:cubicBezTo>
                  <a:cubicBezTo>
                    <a:pt x="136" y="11"/>
                    <a:pt x="138" y="14"/>
                    <a:pt x="138" y="28"/>
                  </a:cubicBezTo>
                  <a:cubicBezTo>
                    <a:pt x="138" y="28"/>
                    <a:pt x="140" y="108"/>
                    <a:pt x="140" y="127"/>
                  </a:cubicBezTo>
                  <a:cubicBezTo>
                    <a:pt x="136" y="123"/>
                    <a:pt x="125" y="111"/>
                    <a:pt x="125" y="111"/>
                  </a:cubicBezTo>
                  <a:cubicBezTo>
                    <a:pt x="94" y="77"/>
                    <a:pt x="94" y="77"/>
                    <a:pt x="94" y="77"/>
                  </a:cubicBezTo>
                  <a:cubicBezTo>
                    <a:pt x="27" y="5"/>
                    <a:pt x="27" y="5"/>
                    <a:pt x="27" y="5"/>
                  </a:cubicBezTo>
                  <a:cubicBezTo>
                    <a:pt x="24" y="2"/>
                    <a:pt x="22" y="0"/>
                    <a:pt x="21" y="0"/>
                  </a:cubicBezTo>
                  <a:cubicBezTo>
                    <a:pt x="17" y="0"/>
                    <a:pt x="17" y="4"/>
                    <a:pt x="17" y="1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51" name="Freeform 11">
              <a:extLst>
                <a:ext uri="{FF2B5EF4-FFF2-40B4-BE49-F238E27FC236}">
                  <a16:creationId xmlns:a16="http://schemas.microsoft.com/office/drawing/2014/main" id="{9A65ABD4-2F80-48ED-9586-996B6D4B2543}"/>
                </a:ext>
              </a:extLst>
            </p:cNvPr>
            <p:cNvSpPr>
              <a:spLocks/>
            </p:cNvSpPr>
            <p:nvPr userDrawn="1"/>
          </p:nvSpPr>
          <p:spPr bwMode="auto">
            <a:xfrm>
              <a:off x="3686" y="2465"/>
              <a:ext cx="38" cy="107"/>
            </a:xfrm>
            <a:custGeom>
              <a:avLst/>
              <a:gdLst>
                <a:gd name="T0" fmla="*/ 29 w 56"/>
                <a:gd name="T1" fmla="*/ 0 h 157"/>
                <a:gd name="T2" fmla="*/ 26 w 56"/>
                <a:gd name="T3" fmla="*/ 0 h 157"/>
                <a:gd name="T4" fmla="*/ 23 w 56"/>
                <a:gd name="T5" fmla="*/ 0 h 157"/>
                <a:gd name="T6" fmla="*/ 5 w 56"/>
                <a:gd name="T7" fmla="*/ 0 h 157"/>
                <a:gd name="T8" fmla="*/ 0 w 56"/>
                <a:gd name="T9" fmla="*/ 3 h 157"/>
                <a:gd name="T10" fmla="*/ 4 w 56"/>
                <a:gd name="T11" fmla="*/ 6 h 157"/>
                <a:gd name="T12" fmla="*/ 10 w 56"/>
                <a:gd name="T13" fmla="*/ 6 h 157"/>
                <a:gd name="T14" fmla="*/ 15 w 56"/>
                <a:gd name="T15" fmla="*/ 16 h 157"/>
                <a:gd name="T16" fmla="*/ 16 w 56"/>
                <a:gd name="T17" fmla="*/ 60 h 157"/>
                <a:gd name="T18" fmla="*/ 16 w 56"/>
                <a:gd name="T19" fmla="*/ 96 h 157"/>
                <a:gd name="T20" fmla="*/ 15 w 56"/>
                <a:gd name="T21" fmla="*/ 141 h 157"/>
                <a:gd name="T22" fmla="*/ 10 w 56"/>
                <a:gd name="T23" fmla="*/ 150 h 157"/>
                <a:gd name="T24" fmla="*/ 4 w 56"/>
                <a:gd name="T25" fmla="*/ 151 h 157"/>
                <a:gd name="T26" fmla="*/ 1 w 56"/>
                <a:gd name="T27" fmla="*/ 154 h 157"/>
                <a:gd name="T28" fmla="*/ 6 w 56"/>
                <a:gd name="T29" fmla="*/ 157 h 157"/>
                <a:gd name="T30" fmla="*/ 22 w 56"/>
                <a:gd name="T31" fmla="*/ 157 h 157"/>
                <a:gd name="T32" fmla="*/ 26 w 56"/>
                <a:gd name="T33" fmla="*/ 157 h 157"/>
                <a:gd name="T34" fmla="*/ 28 w 56"/>
                <a:gd name="T35" fmla="*/ 157 h 157"/>
                <a:gd name="T36" fmla="*/ 51 w 56"/>
                <a:gd name="T37" fmla="*/ 157 h 157"/>
                <a:gd name="T38" fmla="*/ 56 w 56"/>
                <a:gd name="T39" fmla="*/ 154 h 157"/>
                <a:gd name="T40" fmla="*/ 53 w 56"/>
                <a:gd name="T41" fmla="*/ 151 h 157"/>
                <a:gd name="T42" fmla="*/ 44 w 56"/>
                <a:gd name="T43" fmla="*/ 150 h 157"/>
                <a:gd name="T44" fmla="*/ 37 w 56"/>
                <a:gd name="T45" fmla="*/ 141 h 157"/>
                <a:gd name="T46" fmla="*/ 36 w 56"/>
                <a:gd name="T47" fmla="*/ 96 h 157"/>
                <a:gd name="T48" fmla="*/ 36 w 56"/>
                <a:gd name="T49" fmla="*/ 60 h 157"/>
                <a:gd name="T50" fmla="*/ 36 w 56"/>
                <a:gd name="T51" fmla="*/ 16 h 157"/>
                <a:gd name="T52" fmla="*/ 43 w 56"/>
                <a:gd name="T53" fmla="*/ 6 h 157"/>
                <a:gd name="T54" fmla="*/ 47 w 56"/>
                <a:gd name="T55" fmla="*/ 6 h 157"/>
                <a:gd name="T56" fmla="*/ 51 w 56"/>
                <a:gd name="T57" fmla="*/ 3 h 157"/>
                <a:gd name="T58" fmla="*/ 46 w 56"/>
                <a:gd name="T59" fmla="*/ 0 h 157"/>
                <a:gd name="T60" fmla="*/ 29 w 56"/>
                <a:gd name="T61"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6" h="157">
                  <a:moveTo>
                    <a:pt x="29" y="0"/>
                  </a:moveTo>
                  <a:cubicBezTo>
                    <a:pt x="26" y="0"/>
                    <a:pt x="26" y="0"/>
                    <a:pt x="26" y="0"/>
                  </a:cubicBezTo>
                  <a:cubicBezTo>
                    <a:pt x="23" y="0"/>
                    <a:pt x="23" y="0"/>
                    <a:pt x="23" y="0"/>
                  </a:cubicBezTo>
                  <a:cubicBezTo>
                    <a:pt x="5" y="0"/>
                    <a:pt x="5" y="0"/>
                    <a:pt x="5" y="0"/>
                  </a:cubicBezTo>
                  <a:cubicBezTo>
                    <a:pt x="4" y="0"/>
                    <a:pt x="0" y="0"/>
                    <a:pt x="0" y="3"/>
                  </a:cubicBezTo>
                  <a:cubicBezTo>
                    <a:pt x="0" y="4"/>
                    <a:pt x="2" y="6"/>
                    <a:pt x="4" y="6"/>
                  </a:cubicBezTo>
                  <a:cubicBezTo>
                    <a:pt x="10" y="6"/>
                    <a:pt x="10" y="6"/>
                    <a:pt x="10" y="6"/>
                  </a:cubicBezTo>
                  <a:cubicBezTo>
                    <a:pt x="13" y="7"/>
                    <a:pt x="15" y="9"/>
                    <a:pt x="15" y="16"/>
                  </a:cubicBezTo>
                  <a:cubicBezTo>
                    <a:pt x="15" y="16"/>
                    <a:pt x="16" y="60"/>
                    <a:pt x="16" y="60"/>
                  </a:cubicBezTo>
                  <a:cubicBezTo>
                    <a:pt x="16" y="96"/>
                    <a:pt x="16" y="96"/>
                    <a:pt x="16" y="96"/>
                  </a:cubicBezTo>
                  <a:cubicBezTo>
                    <a:pt x="16" y="116"/>
                    <a:pt x="16" y="132"/>
                    <a:pt x="15" y="141"/>
                  </a:cubicBezTo>
                  <a:cubicBezTo>
                    <a:pt x="14" y="147"/>
                    <a:pt x="13" y="150"/>
                    <a:pt x="10" y="150"/>
                  </a:cubicBezTo>
                  <a:cubicBezTo>
                    <a:pt x="10" y="150"/>
                    <a:pt x="4" y="151"/>
                    <a:pt x="4" y="151"/>
                  </a:cubicBezTo>
                  <a:cubicBezTo>
                    <a:pt x="2" y="151"/>
                    <a:pt x="1" y="153"/>
                    <a:pt x="1" y="154"/>
                  </a:cubicBezTo>
                  <a:cubicBezTo>
                    <a:pt x="1" y="157"/>
                    <a:pt x="5" y="157"/>
                    <a:pt x="6" y="157"/>
                  </a:cubicBezTo>
                  <a:cubicBezTo>
                    <a:pt x="22" y="157"/>
                    <a:pt x="22" y="157"/>
                    <a:pt x="22" y="157"/>
                  </a:cubicBezTo>
                  <a:cubicBezTo>
                    <a:pt x="26" y="157"/>
                    <a:pt x="26" y="157"/>
                    <a:pt x="26" y="157"/>
                  </a:cubicBezTo>
                  <a:cubicBezTo>
                    <a:pt x="28" y="157"/>
                    <a:pt x="28" y="157"/>
                    <a:pt x="28" y="157"/>
                  </a:cubicBezTo>
                  <a:cubicBezTo>
                    <a:pt x="51" y="157"/>
                    <a:pt x="51" y="157"/>
                    <a:pt x="51" y="157"/>
                  </a:cubicBezTo>
                  <a:cubicBezTo>
                    <a:pt x="55" y="157"/>
                    <a:pt x="56" y="155"/>
                    <a:pt x="56" y="154"/>
                  </a:cubicBezTo>
                  <a:cubicBezTo>
                    <a:pt x="56" y="153"/>
                    <a:pt x="55" y="151"/>
                    <a:pt x="53" y="151"/>
                  </a:cubicBezTo>
                  <a:cubicBezTo>
                    <a:pt x="44" y="150"/>
                    <a:pt x="44" y="150"/>
                    <a:pt x="44" y="150"/>
                  </a:cubicBezTo>
                  <a:cubicBezTo>
                    <a:pt x="39" y="150"/>
                    <a:pt x="38" y="147"/>
                    <a:pt x="37" y="141"/>
                  </a:cubicBezTo>
                  <a:cubicBezTo>
                    <a:pt x="36" y="132"/>
                    <a:pt x="36" y="116"/>
                    <a:pt x="36" y="96"/>
                  </a:cubicBezTo>
                  <a:cubicBezTo>
                    <a:pt x="36" y="60"/>
                    <a:pt x="36" y="60"/>
                    <a:pt x="36" y="60"/>
                  </a:cubicBezTo>
                  <a:cubicBezTo>
                    <a:pt x="36" y="16"/>
                    <a:pt x="36" y="16"/>
                    <a:pt x="36" y="16"/>
                  </a:cubicBezTo>
                  <a:cubicBezTo>
                    <a:pt x="37" y="10"/>
                    <a:pt x="38" y="7"/>
                    <a:pt x="43" y="6"/>
                  </a:cubicBezTo>
                  <a:cubicBezTo>
                    <a:pt x="43" y="6"/>
                    <a:pt x="47" y="6"/>
                    <a:pt x="47" y="6"/>
                  </a:cubicBezTo>
                  <a:cubicBezTo>
                    <a:pt x="49" y="6"/>
                    <a:pt x="51" y="4"/>
                    <a:pt x="51" y="3"/>
                  </a:cubicBezTo>
                  <a:cubicBezTo>
                    <a:pt x="51" y="0"/>
                    <a:pt x="47" y="0"/>
                    <a:pt x="46" y="0"/>
                  </a:cubicBez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52" name="Freeform 12">
              <a:extLst>
                <a:ext uri="{FF2B5EF4-FFF2-40B4-BE49-F238E27FC236}">
                  <a16:creationId xmlns:a16="http://schemas.microsoft.com/office/drawing/2014/main" id="{010AD24B-1B5A-4AE2-88DA-B6DA4AE7F67C}"/>
                </a:ext>
              </a:extLst>
            </p:cNvPr>
            <p:cNvSpPr>
              <a:spLocks/>
            </p:cNvSpPr>
            <p:nvPr userDrawn="1"/>
          </p:nvSpPr>
          <p:spPr bwMode="auto">
            <a:xfrm>
              <a:off x="3730" y="2465"/>
              <a:ext cx="112" cy="109"/>
            </a:xfrm>
            <a:custGeom>
              <a:avLst/>
              <a:gdLst>
                <a:gd name="T0" fmla="*/ 148 w 166"/>
                <a:gd name="T1" fmla="*/ 0 h 160"/>
                <a:gd name="T2" fmla="*/ 145 w 166"/>
                <a:gd name="T3" fmla="*/ 0 h 160"/>
                <a:gd name="T4" fmla="*/ 140 w 166"/>
                <a:gd name="T5" fmla="*/ 0 h 160"/>
                <a:gd name="T6" fmla="*/ 125 w 166"/>
                <a:gd name="T7" fmla="*/ 0 h 160"/>
                <a:gd name="T8" fmla="*/ 119 w 166"/>
                <a:gd name="T9" fmla="*/ 3 h 160"/>
                <a:gd name="T10" fmla="*/ 123 w 166"/>
                <a:gd name="T11" fmla="*/ 6 h 160"/>
                <a:gd name="T12" fmla="*/ 130 w 166"/>
                <a:gd name="T13" fmla="*/ 6 h 160"/>
                <a:gd name="T14" fmla="*/ 131 w 166"/>
                <a:gd name="T15" fmla="*/ 10 h 160"/>
                <a:gd name="T16" fmla="*/ 130 w 166"/>
                <a:gd name="T17" fmla="*/ 17 h 160"/>
                <a:gd name="T18" fmla="*/ 88 w 166"/>
                <a:gd name="T19" fmla="*/ 127 h 160"/>
                <a:gd name="T20" fmla="*/ 50 w 166"/>
                <a:gd name="T21" fmla="*/ 26 h 160"/>
                <a:gd name="T22" fmla="*/ 44 w 166"/>
                <a:gd name="T23" fmla="*/ 9 h 160"/>
                <a:gd name="T24" fmla="*/ 46 w 166"/>
                <a:gd name="T25" fmla="*/ 7 h 160"/>
                <a:gd name="T26" fmla="*/ 53 w 166"/>
                <a:gd name="T27" fmla="*/ 6 h 160"/>
                <a:gd name="T28" fmla="*/ 57 w 166"/>
                <a:gd name="T29" fmla="*/ 3 h 160"/>
                <a:gd name="T30" fmla="*/ 50 w 166"/>
                <a:gd name="T31" fmla="*/ 0 h 160"/>
                <a:gd name="T32" fmla="*/ 35 w 166"/>
                <a:gd name="T33" fmla="*/ 0 h 160"/>
                <a:gd name="T34" fmla="*/ 31 w 166"/>
                <a:gd name="T35" fmla="*/ 0 h 160"/>
                <a:gd name="T36" fmla="*/ 26 w 166"/>
                <a:gd name="T37" fmla="*/ 0 h 160"/>
                <a:gd name="T38" fmla="*/ 7 w 166"/>
                <a:gd name="T39" fmla="*/ 0 h 160"/>
                <a:gd name="T40" fmla="*/ 0 w 166"/>
                <a:gd name="T41" fmla="*/ 3 h 160"/>
                <a:gd name="T42" fmla="*/ 3 w 166"/>
                <a:gd name="T43" fmla="*/ 6 h 160"/>
                <a:gd name="T44" fmla="*/ 10 w 166"/>
                <a:gd name="T45" fmla="*/ 6 h 160"/>
                <a:gd name="T46" fmla="*/ 24 w 166"/>
                <a:gd name="T47" fmla="*/ 21 h 160"/>
                <a:gd name="T48" fmla="*/ 75 w 166"/>
                <a:gd name="T49" fmla="*/ 148 h 160"/>
                <a:gd name="T50" fmla="*/ 83 w 166"/>
                <a:gd name="T51" fmla="*/ 160 h 160"/>
                <a:gd name="T52" fmla="*/ 89 w 166"/>
                <a:gd name="T53" fmla="*/ 151 h 160"/>
                <a:gd name="T54" fmla="*/ 93 w 166"/>
                <a:gd name="T55" fmla="*/ 144 h 160"/>
                <a:gd name="T56" fmla="*/ 118 w 166"/>
                <a:gd name="T57" fmla="*/ 84 h 160"/>
                <a:gd name="T58" fmla="*/ 130 w 166"/>
                <a:gd name="T59" fmla="*/ 55 h 160"/>
                <a:gd name="T60" fmla="*/ 142 w 166"/>
                <a:gd name="T61" fmla="*/ 26 h 160"/>
                <a:gd name="T62" fmla="*/ 153 w 166"/>
                <a:gd name="T63" fmla="*/ 8 h 160"/>
                <a:gd name="T64" fmla="*/ 162 w 166"/>
                <a:gd name="T65" fmla="*/ 6 h 160"/>
                <a:gd name="T66" fmla="*/ 166 w 166"/>
                <a:gd name="T67" fmla="*/ 3 h 160"/>
                <a:gd name="T68" fmla="*/ 161 w 166"/>
                <a:gd name="T69" fmla="*/ 0 h 160"/>
                <a:gd name="T70" fmla="*/ 148 w 166"/>
                <a:gd name="T71"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6" h="160">
                  <a:moveTo>
                    <a:pt x="148" y="0"/>
                  </a:moveTo>
                  <a:cubicBezTo>
                    <a:pt x="145" y="0"/>
                    <a:pt x="145" y="0"/>
                    <a:pt x="145" y="0"/>
                  </a:cubicBezTo>
                  <a:cubicBezTo>
                    <a:pt x="140" y="0"/>
                    <a:pt x="140" y="0"/>
                    <a:pt x="140" y="0"/>
                  </a:cubicBezTo>
                  <a:cubicBezTo>
                    <a:pt x="125" y="0"/>
                    <a:pt x="125" y="0"/>
                    <a:pt x="125" y="0"/>
                  </a:cubicBezTo>
                  <a:cubicBezTo>
                    <a:pt x="123" y="0"/>
                    <a:pt x="119" y="0"/>
                    <a:pt x="119" y="3"/>
                  </a:cubicBezTo>
                  <a:cubicBezTo>
                    <a:pt x="119" y="4"/>
                    <a:pt x="119" y="6"/>
                    <a:pt x="123" y="6"/>
                  </a:cubicBezTo>
                  <a:cubicBezTo>
                    <a:pt x="130" y="6"/>
                    <a:pt x="130" y="6"/>
                    <a:pt x="130" y="6"/>
                  </a:cubicBezTo>
                  <a:cubicBezTo>
                    <a:pt x="131" y="7"/>
                    <a:pt x="131" y="9"/>
                    <a:pt x="131" y="10"/>
                  </a:cubicBezTo>
                  <a:cubicBezTo>
                    <a:pt x="130" y="17"/>
                    <a:pt x="130" y="17"/>
                    <a:pt x="130" y="17"/>
                  </a:cubicBezTo>
                  <a:cubicBezTo>
                    <a:pt x="126" y="30"/>
                    <a:pt x="100" y="97"/>
                    <a:pt x="88" y="127"/>
                  </a:cubicBezTo>
                  <a:cubicBezTo>
                    <a:pt x="85" y="120"/>
                    <a:pt x="50" y="26"/>
                    <a:pt x="50" y="26"/>
                  </a:cubicBezTo>
                  <a:cubicBezTo>
                    <a:pt x="47" y="18"/>
                    <a:pt x="44" y="12"/>
                    <a:pt x="44" y="9"/>
                  </a:cubicBezTo>
                  <a:cubicBezTo>
                    <a:pt x="44" y="8"/>
                    <a:pt x="45" y="7"/>
                    <a:pt x="46" y="7"/>
                  </a:cubicBezTo>
                  <a:cubicBezTo>
                    <a:pt x="53" y="6"/>
                    <a:pt x="53" y="6"/>
                    <a:pt x="53" y="6"/>
                  </a:cubicBezTo>
                  <a:cubicBezTo>
                    <a:pt x="56" y="6"/>
                    <a:pt x="57" y="4"/>
                    <a:pt x="57" y="3"/>
                  </a:cubicBezTo>
                  <a:cubicBezTo>
                    <a:pt x="57" y="0"/>
                    <a:pt x="52" y="0"/>
                    <a:pt x="50" y="0"/>
                  </a:cubicBezTo>
                  <a:cubicBezTo>
                    <a:pt x="35" y="0"/>
                    <a:pt x="35" y="0"/>
                    <a:pt x="35" y="0"/>
                  </a:cubicBezTo>
                  <a:cubicBezTo>
                    <a:pt x="31" y="0"/>
                    <a:pt x="31" y="0"/>
                    <a:pt x="31" y="0"/>
                  </a:cubicBezTo>
                  <a:cubicBezTo>
                    <a:pt x="26" y="0"/>
                    <a:pt x="26" y="0"/>
                    <a:pt x="26" y="0"/>
                  </a:cubicBezTo>
                  <a:cubicBezTo>
                    <a:pt x="7" y="0"/>
                    <a:pt x="7" y="0"/>
                    <a:pt x="7" y="0"/>
                  </a:cubicBezTo>
                  <a:cubicBezTo>
                    <a:pt x="4" y="0"/>
                    <a:pt x="0" y="0"/>
                    <a:pt x="0" y="3"/>
                  </a:cubicBezTo>
                  <a:cubicBezTo>
                    <a:pt x="0" y="4"/>
                    <a:pt x="1" y="6"/>
                    <a:pt x="3" y="6"/>
                  </a:cubicBezTo>
                  <a:cubicBezTo>
                    <a:pt x="10" y="6"/>
                    <a:pt x="10" y="6"/>
                    <a:pt x="10" y="6"/>
                  </a:cubicBezTo>
                  <a:cubicBezTo>
                    <a:pt x="17" y="8"/>
                    <a:pt x="20" y="10"/>
                    <a:pt x="24" y="21"/>
                  </a:cubicBezTo>
                  <a:cubicBezTo>
                    <a:pt x="75" y="148"/>
                    <a:pt x="75" y="148"/>
                    <a:pt x="75" y="148"/>
                  </a:cubicBezTo>
                  <a:cubicBezTo>
                    <a:pt x="78" y="157"/>
                    <a:pt x="80" y="160"/>
                    <a:pt x="83" y="160"/>
                  </a:cubicBezTo>
                  <a:cubicBezTo>
                    <a:pt x="86" y="160"/>
                    <a:pt x="86" y="158"/>
                    <a:pt x="89" y="151"/>
                  </a:cubicBezTo>
                  <a:cubicBezTo>
                    <a:pt x="93" y="144"/>
                    <a:pt x="93" y="144"/>
                    <a:pt x="93" y="144"/>
                  </a:cubicBezTo>
                  <a:cubicBezTo>
                    <a:pt x="118" y="84"/>
                    <a:pt x="118" y="84"/>
                    <a:pt x="118" y="84"/>
                  </a:cubicBezTo>
                  <a:cubicBezTo>
                    <a:pt x="130" y="55"/>
                    <a:pt x="130" y="55"/>
                    <a:pt x="130" y="55"/>
                  </a:cubicBezTo>
                  <a:cubicBezTo>
                    <a:pt x="142" y="26"/>
                    <a:pt x="142" y="26"/>
                    <a:pt x="142" y="26"/>
                  </a:cubicBezTo>
                  <a:cubicBezTo>
                    <a:pt x="148" y="13"/>
                    <a:pt x="151" y="9"/>
                    <a:pt x="153" y="8"/>
                  </a:cubicBezTo>
                  <a:cubicBezTo>
                    <a:pt x="156" y="6"/>
                    <a:pt x="160" y="6"/>
                    <a:pt x="162" y="6"/>
                  </a:cubicBezTo>
                  <a:cubicBezTo>
                    <a:pt x="165" y="6"/>
                    <a:pt x="166" y="4"/>
                    <a:pt x="166" y="3"/>
                  </a:cubicBezTo>
                  <a:cubicBezTo>
                    <a:pt x="166" y="1"/>
                    <a:pt x="164" y="0"/>
                    <a:pt x="161" y="0"/>
                  </a:cubicBezTo>
                  <a:lnTo>
                    <a:pt x="14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53" name="Freeform 13">
              <a:extLst>
                <a:ext uri="{FF2B5EF4-FFF2-40B4-BE49-F238E27FC236}">
                  <a16:creationId xmlns:a16="http://schemas.microsoft.com/office/drawing/2014/main" id="{C26A18C3-B362-4583-899A-39A3B1FF6FD6}"/>
                </a:ext>
              </a:extLst>
            </p:cNvPr>
            <p:cNvSpPr>
              <a:spLocks/>
            </p:cNvSpPr>
            <p:nvPr userDrawn="1"/>
          </p:nvSpPr>
          <p:spPr bwMode="auto">
            <a:xfrm>
              <a:off x="3848" y="2464"/>
              <a:ext cx="64" cy="108"/>
            </a:xfrm>
            <a:custGeom>
              <a:avLst/>
              <a:gdLst>
                <a:gd name="T0" fmla="*/ 84 w 94"/>
                <a:gd name="T1" fmla="*/ 1 h 160"/>
                <a:gd name="T2" fmla="*/ 83 w 94"/>
                <a:gd name="T3" fmla="*/ 1 h 160"/>
                <a:gd name="T4" fmla="*/ 75 w 94"/>
                <a:gd name="T5" fmla="*/ 2 h 160"/>
                <a:gd name="T6" fmla="*/ 28 w 94"/>
                <a:gd name="T7" fmla="*/ 2 h 160"/>
                <a:gd name="T8" fmla="*/ 26 w 94"/>
                <a:gd name="T9" fmla="*/ 2 h 160"/>
                <a:gd name="T10" fmla="*/ 5 w 94"/>
                <a:gd name="T11" fmla="*/ 2 h 160"/>
                <a:gd name="T12" fmla="*/ 0 w 94"/>
                <a:gd name="T13" fmla="*/ 5 h 160"/>
                <a:gd name="T14" fmla="*/ 4 w 94"/>
                <a:gd name="T15" fmla="*/ 8 h 160"/>
                <a:gd name="T16" fmla="*/ 10 w 94"/>
                <a:gd name="T17" fmla="*/ 8 h 160"/>
                <a:gd name="T18" fmla="*/ 18 w 94"/>
                <a:gd name="T19" fmla="*/ 18 h 160"/>
                <a:gd name="T20" fmla="*/ 18 w 94"/>
                <a:gd name="T21" fmla="*/ 62 h 160"/>
                <a:gd name="T22" fmla="*/ 18 w 94"/>
                <a:gd name="T23" fmla="*/ 98 h 160"/>
                <a:gd name="T24" fmla="*/ 17 w 94"/>
                <a:gd name="T25" fmla="*/ 143 h 160"/>
                <a:gd name="T26" fmla="*/ 12 w 94"/>
                <a:gd name="T27" fmla="*/ 152 h 160"/>
                <a:gd name="T28" fmla="*/ 7 w 94"/>
                <a:gd name="T29" fmla="*/ 153 h 160"/>
                <a:gd name="T30" fmla="*/ 3 w 94"/>
                <a:gd name="T31" fmla="*/ 156 h 160"/>
                <a:gd name="T32" fmla="*/ 8 w 94"/>
                <a:gd name="T33" fmla="*/ 159 h 160"/>
                <a:gd name="T34" fmla="*/ 25 w 94"/>
                <a:gd name="T35" fmla="*/ 159 h 160"/>
                <a:gd name="T36" fmla="*/ 28 w 94"/>
                <a:gd name="T37" fmla="*/ 159 h 160"/>
                <a:gd name="T38" fmla="*/ 36 w 94"/>
                <a:gd name="T39" fmla="*/ 159 h 160"/>
                <a:gd name="T40" fmla="*/ 79 w 94"/>
                <a:gd name="T41" fmla="*/ 160 h 160"/>
                <a:gd name="T42" fmla="*/ 91 w 94"/>
                <a:gd name="T43" fmla="*/ 153 h 160"/>
                <a:gd name="T44" fmla="*/ 94 w 94"/>
                <a:gd name="T45" fmla="*/ 133 h 160"/>
                <a:gd name="T46" fmla="*/ 91 w 94"/>
                <a:gd name="T47" fmla="*/ 129 h 160"/>
                <a:gd name="T48" fmla="*/ 88 w 94"/>
                <a:gd name="T49" fmla="*/ 133 h 160"/>
                <a:gd name="T50" fmla="*/ 80 w 94"/>
                <a:gd name="T51" fmla="*/ 146 h 160"/>
                <a:gd name="T52" fmla="*/ 61 w 94"/>
                <a:gd name="T53" fmla="*/ 149 h 160"/>
                <a:gd name="T54" fmla="*/ 38 w 94"/>
                <a:gd name="T55" fmla="*/ 133 h 160"/>
                <a:gd name="T56" fmla="*/ 38 w 94"/>
                <a:gd name="T57" fmla="*/ 107 h 160"/>
                <a:gd name="T58" fmla="*/ 38 w 94"/>
                <a:gd name="T59" fmla="*/ 98 h 160"/>
                <a:gd name="T60" fmla="*/ 38 w 94"/>
                <a:gd name="T61" fmla="*/ 80 h 160"/>
                <a:gd name="T62" fmla="*/ 67 w 94"/>
                <a:gd name="T63" fmla="*/ 82 h 160"/>
                <a:gd name="T64" fmla="*/ 77 w 94"/>
                <a:gd name="T65" fmla="*/ 88 h 160"/>
                <a:gd name="T66" fmla="*/ 77 w 94"/>
                <a:gd name="T67" fmla="*/ 94 h 160"/>
                <a:gd name="T68" fmla="*/ 80 w 94"/>
                <a:gd name="T69" fmla="*/ 97 h 160"/>
                <a:gd name="T70" fmla="*/ 83 w 94"/>
                <a:gd name="T71" fmla="*/ 92 h 160"/>
                <a:gd name="T72" fmla="*/ 84 w 94"/>
                <a:gd name="T73" fmla="*/ 79 h 160"/>
                <a:gd name="T74" fmla="*/ 86 w 94"/>
                <a:gd name="T75" fmla="*/ 67 h 160"/>
                <a:gd name="T76" fmla="*/ 83 w 94"/>
                <a:gd name="T77" fmla="*/ 64 h 160"/>
                <a:gd name="T78" fmla="*/ 79 w 94"/>
                <a:gd name="T79" fmla="*/ 67 h 160"/>
                <a:gd name="T80" fmla="*/ 70 w 94"/>
                <a:gd name="T81" fmla="*/ 70 h 160"/>
                <a:gd name="T82" fmla="*/ 38 w 94"/>
                <a:gd name="T83" fmla="*/ 70 h 160"/>
                <a:gd name="T84" fmla="*/ 38 w 94"/>
                <a:gd name="T85" fmla="*/ 13 h 160"/>
                <a:gd name="T86" fmla="*/ 66 w 94"/>
                <a:gd name="T87" fmla="*/ 13 h 160"/>
                <a:gd name="T88" fmla="*/ 79 w 94"/>
                <a:gd name="T89" fmla="*/ 19 h 160"/>
                <a:gd name="T90" fmla="*/ 80 w 94"/>
                <a:gd name="T91" fmla="*/ 26 h 160"/>
                <a:gd name="T92" fmla="*/ 83 w 94"/>
                <a:gd name="T93" fmla="*/ 30 h 160"/>
                <a:gd name="T94" fmla="*/ 86 w 94"/>
                <a:gd name="T95" fmla="*/ 27 h 160"/>
                <a:gd name="T96" fmla="*/ 87 w 94"/>
                <a:gd name="T97" fmla="*/ 17 h 160"/>
                <a:gd name="T98" fmla="*/ 87 w 94"/>
                <a:gd name="T99" fmla="*/ 13 h 160"/>
                <a:gd name="T100" fmla="*/ 89 w 94"/>
                <a:gd name="T101" fmla="*/ 3 h 160"/>
                <a:gd name="T102" fmla="*/ 87 w 94"/>
                <a:gd name="T103" fmla="*/ 0 h 160"/>
                <a:gd name="T104" fmla="*/ 84 w 94"/>
                <a:gd name="T105" fmla="*/ 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4" h="160">
                  <a:moveTo>
                    <a:pt x="84" y="1"/>
                  </a:moveTo>
                  <a:cubicBezTo>
                    <a:pt x="83" y="1"/>
                    <a:pt x="83" y="1"/>
                    <a:pt x="83" y="1"/>
                  </a:cubicBezTo>
                  <a:cubicBezTo>
                    <a:pt x="75" y="2"/>
                    <a:pt x="75" y="2"/>
                    <a:pt x="75" y="2"/>
                  </a:cubicBezTo>
                  <a:cubicBezTo>
                    <a:pt x="75" y="2"/>
                    <a:pt x="28" y="2"/>
                    <a:pt x="28" y="2"/>
                  </a:cubicBezTo>
                  <a:cubicBezTo>
                    <a:pt x="26" y="2"/>
                    <a:pt x="26" y="2"/>
                    <a:pt x="26" y="2"/>
                  </a:cubicBezTo>
                  <a:cubicBezTo>
                    <a:pt x="5" y="2"/>
                    <a:pt x="5" y="2"/>
                    <a:pt x="5" y="2"/>
                  </a:cubicBezTo>
                  <a:cubicBezTo>
                    <a:pt x="4" y="2"/>
                    <a:pt x="0" y="2"/>
                    <a:pt x="0" y="5"/>
                  </a:cubicBezTo>
                  <a:cubicBezTo>
                    <a:pt x="0" y="6"/>
                    <a:pt x="2" y="8"/>
                    <a:pt x="4" y="8"/>
                  </a:cubicBezTo>
                  <a:cubicBezTo>
                    <a:pt x="10" y="8"/>
                    <a:pt x="10" y="8"/>
                    <a:pt x="10" y="8"/>
                  </a:cubicBezTo>
                  <a:cubicBezTo>
                    <a:pt x="16" y="9"/>
                    <a:pt x="17" y="12"/>
                    <a:pt x="18" y="18"/>
                  </a:cubicBezTo>
                  <a:cubicBezTo>
                    <a:pt x="18" y="18"/>
                    <a:pt x="18" y="62"/>
                    <a:pt x="18" y="62"/>
                  </a:cubicBezTo>
                  <a:cubicBezTo>
                    <a:pt x="18" y="98"/>
                    <a:pt x="18" y="98"/>
                    <a:pt x="18" y="98"/>
                  </a:cubicBezTo>
                  <a:cubicBezTo>
                    <a:pt x="18" y="118"/>
                    <a:pt x="18" y="134"/>
                    <a:pt x="17" y="143"/>
                  </a:cubicBezTo>
                  <a:cubicBezTo>
                    <a:pt x="16" y="149"/>
                    <a:pt x="15" y="152"/>
                    <a:pt x="12" y="152"/>
                  </a:cubicBezTo>
                  <a:cubicBezTo>
                    <a:pt x="12" y="152"/>
                    <a:pt x="7" y="153"/>
                    <a:pt x="7" y="153"/>
                  </a:cubicBezTo>
                  <a:cubicBezTo>
                    <a:pt x="4" y="153"/>
                    <a:pt x="3" y="155"/>
                    <a:pt x="3" y="156"/>
                  </a:cubicBezTo>
                  <a:cubicBezTo>
                    <a:pt x="3" y="159"/>
                    <a:pt x="7" y="159"/>
                    <a:pt x="8" y="159"/>
                  </a:cubicBezTo>
                  <a:cubicBezTo>
                    <a:pt x="25" y="159"/>
                    <a:pt x="25" y="159"/>
                    <a:pt x="25" y="159"/>
                  </a:cubicBezTo>
                  <a:cubicBezTo>
                    <a:pt x="28" y="159"/>
                    <a:pt x="28" y="159"/>
                    <a:pt x="28" y="159"/>
                  </a:cubicBezTo>
                  <a:cubicBezTo>
                    <a:pt x="36" y="159"/>
                    <a:pt x="36" y="159"/>
                    <a:pt x="36" y="159"/>
                  </a:cubicBezTo>
                  <a:cubicBezTo>
                    <a:pt x="79" y="160"/>
                    <a:pt x="79" y="160"/>
                    <a:pt x="79" y="160"/>
                  </a:cubicBezTo>
                  <a:cubicBezTo>
                    <a:pt x="87" y="160"/>
                    <a:pt x="90" y="160"/>
                    <a:pt x="91" y="153"/>
                  </a:cubicBezTo>
                  <a:cubicBezTo>
                    <a:pt x="92" y="149"/>
                    <a:pt x="94" y="135"/>
                    <a:pt x="94" y="133"/>
                  </a:cubicBezTo>
                  <a:cubicBezTo>
                    <a:pt x="94" y="132"/>
                    <a:pt x="94" y="129"/>
                    <a:pt x="91" y="129"/>
                  </a:cubicBezTo>
                  <a:cubicBezTo>
                    <a:pt x="89" y="129"/>
                    <a:pt x="88" y="131"/>
                    <a:pt x="88" y="133"/>
                  </a:cubicBezTo>
                  <a:cubicBezTo>
                    <a:pt x="86" y="141"/>
                    <a:pt x="84" y="144"/>
                    <a:pt x="80" y="146"/>
                  </a:cubicBezTo>
                  <a:cubicBezTo>
                    <a:pt x="75" y="149"/>
                    <a:pt x="66" y="149"/>
                    <a:pt x="61" y="149"/>
                  </a:cubicBezTo>
                  <a:cubicBezTo>
                    <a:pt x="41" y="149"/>
                    <a:pt x="39" y="146"/>
                    <a:pt x="38" y="133"/>
                  </a:cubicBezTo>
                  <a:cubicBezTo>
                    <a:pt x="38" y="107"/>
                    <a:pt x="38" y="107"/>
                    <a:pt x="38" y="107"/>
                  </a:cubicBezTo>
                  <a:cubicBezTo>
                    <a:pt x="38" y="98"/>
                    <a:pt x="38" y="98"/>
                    <a:pt x="38" y="98"/>
                  </a:cubicBezTo>
                  <a:cubicBezTo>
                    <a:pt x="38" y="80"/>
                    <a:pt x="38" y="80"/>
                    <a:pt x="38" y="80"/>
                  </a:cubicBezTo>
                  <a:cubicBezTo>
                    <a:pt x="38" y="81"/>
                    <a:pt x="67" y="82"/>
                    <a:pt x="67" y="82"/>
                  </a:cubicBezTo>
                  <a:cubicBezTo>
                    <a:pt x="75" y="82"/>
                    <a:pt x="76" y="86"/>
                    <a:pt x="77" y="88"/>
                  </a:cubicBezTo>
                  <a:cubicBezTo>
                    <a:pt x="77" y="94"/>
                    <a:pt x="77" y="94"/>
                    <a:pt x="77" y="94"/>
                  </a:cubicBezTo>
                  <a:cubicBezTo>
                    <a:pt x="77" y="96"/>
                    <a:pt x="79" y="97"/>
                    <a:pt x="80" y="97"/>
                  </a:cubicBezTo>
                  <a:cubicBezTo>
                    <a:pt x="83" y="97"/>
                    <a:pt x="83" y="94"/>
                    <a:pt x="83" y="92"/>
                  </a:cubicBezTo>
                  <a:cubicBezTo>
                    <a:pt x="84" y="79"/>
                    <a:pt x="84" y="79"/>
                    <a:pt x="84" y="79"/>
                  </a:cubicBezTo>
                  <a:cubicBezTo>
                    <a:pt x="84" y="79"/>
                    <a:pt x="86" y="67"/>
                    <a:pt x="86" y="67"/>
                  </a:cubicBezTo>
                  <a:cubicBezTo>
                    <a:pt x="86" y="64"/>
                    <a:pt x="84" y="64"/>
                    <a:pt x="83" y="64"/>
                  </a:cubicBezTo>
                  <a:cubicBezTo>
                    <a:pt x="79" y="67"/>
                    <a:pt x="79" y="67"/>
                    <a:pt x="79" y="67"/>
                  </a:cubicBezTo>
                  <a:cubicBezTo>
                    <a:pt x="78" y="69"/>
                    <a:pt x="75" y="69"/>
                    <a:pt x="70" y="70"/>
                  </a:cubicBezTo>
                  <a:cubicBezTo>
                    <a:pt x="38" y="70"/>
                    <a:pt x="38" y="70"/>
                    <a:pt x="38" y="70"/>
                  </a:cubicBezTo>
                  <a:cubicBezTo>
                    <a:pt x="38" y="13"/>
                    <a:pt x="38" y="13"/>
                    <a:pt x="38" y="13"/>
                  </a:cubicBezTo>
                  <a:cubicBezTo>
                    <a:pt x="38" y="13"/>
                    <a:pt x="66" y="13"/>
                    <a:pt x="66" y="13"/>
                  </a:cubicBezTo>
                  <a:cubicBezTo>
                    <a:pt x="77" y="15"/>
                    <a:pt x="78" y="17"/>
                    <a:pt x="79" y="19"/>
                  </a:cubicBezTo>
                  <a:cubicBezTo>
                    <a:pt x="80" y="26"/>
                    <a:pt x="80" y="26"/>
                    <a:pt x="80" y="26"/>
                  </a:cubicBezTo>
                  <a:cubicBezTo>
                    <a:pt x="80" y="30"/>
                    <a:pt x="82" y="30"/>
                    <a:pt x="83" y="30"/>
                  </a:cubicBezTo>
                  <a:cubicBezTo>
                    <a:pt x="84" y="30"/>
                    <a:pt x="86" y="30"/>
                    <a:pt x="86" y="27"/>
                  </a:cubicBezTo>
                  <a:cubicBezTo>
                    <a:pt x="86" y="27"/>
                    <a:pt x="87" y="17"/>
                    <a:pt x="87" y="17"/>
                  </a:cubicBezTo>
                  <a:cubicBezTo>
                    <a:pt x="87" y="13"/>
                    <a:pt x="87" y="13"/>
                    <a:pt x="87" y="13"/>
                  </a:cubicBezTo>
                  <a:cubicBezTo>
                    <a:pt x="89" y="3"/>
                    <a:pt x="89" y="3"/>
                    <a:pt x="89" y="3"/>
                  </a:cubicBezTo>
                  <a:cubicBezTo>
                    <a:pt x="89" y="0"/>
                    <a:pt x="87" y="0"/>
                    <a:pt x="87" y="0"/>
                  </a:cubicBezTo>
                  <a:lnTo>
                    <a:pt x="8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54" name="Freeform 14">
              <a:extLst>
                <a:ext uri="{FF2B5EF4-FFF2-40B4-BE49-F238E27FC236}">
                  <a16:creationId xmlns:a16="http://schemas.microsoft.com/office/drawing/2014/main" id="{75A20202-BC46-45E6-80A6-208C5A187080}"/>
                </a:ext>
              </a:extLst>
            </p:cNvPr>
            <p:cNvSpPr>
              <a:spLocks noEditPoints="1"/>
            </p:cNvSpPr>
            <p:nvPr userDrawn="1"/>
          </p:nvSpPr>
          <p:spPr bwMode="auto">
            <a:xfrm>
              <a:off x="3930" y="2465"/>
              <a:ext cx="107" cy="107"/>
            </a:xfrm>
            <a:custGeom>
              <a:avLst/>
              <a:gdLst>
                <a:gd name="T0" fmla="*/ 35 w 157"/>
                <a:gd name="T1" fmla="*/ 0 h 157"/>
                <a:gd name="T2" fmla="*/ 28 w 157"/>
                <a:gd name="T3" fmla="*/ 0 h 157"/>
                <a:gd name="T4" fmla="*/ 25 w 157"/>
                <a:gd name="T5" fmla="*/ 0 h 157"/>
                <a:gd name="T6" fmla="*/ 5 w 157"/>
                <a:gd name="T7" fmla="*/ 0 h 157"/>
                <a:gd name="T8" fmla="*/ 0 w 157"/>
                <a:gd name="T9" fmla="*/ 3 h 157"/>
                <a:gd name="T10" fmla="*/ 3 w 157"/>
                <a:gd name="T11" fmla="*/ 6 h 157"/>
                <a:gd name="T12" fmla="*/ 10 w 157"/>
                <a:gd name="T13" fmla="*/ 6 h 157"/>
                <a:gd name="T14" fmla="*/ 17 w 157"/>
                <a:gd name="T15" fmla="*/ 16 h 157"/>
                <a:gd name="T16" fmla="*/ 18 w 157"/>
                <a:gd name="T17" fmla="*/ 60 h 157"/>
                <a:gd name="T18" fmla="*/ 18 w 157"/>
                <a:gd name="T19" fmla="*/ 96 h 157"/>
                <a:gd name="T20" fmla="*/ 17 w 157"/>
                <a:gd name="T21" fmla="*/ 141 h 157"/>
                <a:gd name="T22" fmla="*/ 12 w 157"/>
                <a:gd name="T23" fmla="*/ 150 h 157"/>
                <a:gd name="T24" fmla="*/ 6 w 157"/>
                <a:gd name="T25" fmla="*/ 151 h 157"/>
                <a:gd name="T26" fmla="*/ 3 w 157"/>
                <a:gd name="T27" fmla="*/ 154 h 157"/>
                <a:gd name="T28" fmla="*/ 8 w 157"/>
                <a:gd name="T29" fmla="*/ 157 h 157"/>
                <a:gd name="T30" fmla="*/ 26 w 157"/>
                <a:gd name="T31" fmla="*/ 157 h 157"/>
                <a:gd name="T32" fmla="*/ 29 w 157"/>
                <a:gd name="T33" fmla="*/ 157 h 157"/>
                <a:gd name="T34" fmla="*/ 52 w 157"/>
                <a:gd name="T35" fmla="*/ 157 h 157"/>
                <a:gd name="T36" fmla="*/ 57 w 157"/>
                <a:gd name="T37" fmla="*/ 154 h 157"/>
                <a:gd name="T38" fmla="*/ 54 w 157"/>
                <a:gd name="T39" fmla="*/ 151 h 157"/>
                <a:gd name="T40" fmla="*/ 45 w 157"/>
                <a:gd name="T41" fmla="*/ 150 h 157"/>
                <a:gd name="T42" fmla="*/ 38 w 157"/>
                <a:gd name="T43" fmla="*/ 141 h 157"/>
                <a:gd name="T44" fmla="*/ 37 w 157"/>
                <a:gd name="T45" fmla="*/ 96 h 157"/>
                <a:gd name="T46" fmla="*/ 37 w 157"/>
                <a:gd name="T47" fmla="*/ 92 h 157"/>
                <a:gd name="T48" fmla="*/ 62 w 157"/>
                <a:gd name="T49" fmla="*/ 92 h 157"/>
                <a:gd name="T50" fmla="*/ 64 w 157"/>
                <a:gd name="T51" fmla="*/ 93 h 157"/>
                <a:gd name="T52" fmla="*/ 71 w 157"/>
                <a:gd name="T53" fmla="*/ 102 h 157"/>
                <a:gd name="T54" fmla="*/ 86 w 157"/>
                <a:gd name="T55" fmla="*/ 123 h 157"/>
                <a:gd name="T56" fmla="*/ 89 w 157"/>
                <a:gd name="T57" fmla="*/ 126 h 157"/>
                <a:gd name="T58" fmla="*/ 114 w 157"/>
                <a:gd name="T59" fmla="*/ 153 h 157"/>
                <a:gd name="T60" fmla="*/ 136 w 157"/>
                <a:gd name="T61" fmla="*/ 157 h 157"/>
                <a:gd name="T62" fmla="*/ 151 w 157"/>
                <a:gd name="T63" fmla="*/ 157 h 157"/>
                <a:gd name="T64" fmla="*/ 157 w 157"/>
                <a:gd name="T65" fmla="*/ 154 h 157"/>
                <a:gd name="T66" fmla="*/ 154 w 157"/>
                <a:gd name="T67" fmla="*/ 151 h 157"/>
                <a:gd name="T68" fmla="*/ 146 w 157"/>
                <a:gd name="T69" fmla="*/ 151 h 157"/>
                <a:gd name="T70" fmla="*/ 122 w 157"/>
                <a:gd name="T71" fmla="*/ 136 h 157"/>
                <a:gd name="T72" fmla="*/ 85 w 157"/>
                <a:gd name="T73" fmla="*/ 90 h 157"/>
                <a:gd name="T74" fmla="*/ 81 w 157"/>
                <a:gd name="T75" fmla="*/ 85 h 157"/>
                <a:gd name="T76" fmla="*/ 105 w 157"/>
                <a:gd name="T77" fmla="*/ 38 h 157"/>
                <a:gd name="T78" fmla="*/ 90 w 157"/>
                <a:gd name="T79" fmla="*/ 9 h 157"/>
                <a:gd name="T80" fmla="*/ 52 w 157"/>
                <a:gd name="T81" fmla="*/ 0 h 157"/>
                <a:gd name="T82" fmla="*/ 35 w 157"/>
                <a:gd name="T83" fmla="*/ 0 h 157"/>
                <a:gd name="T84" fmla="*/ 38 w 157"/>
                <a:gd name="T85" fmla="*/ 79 h 157"/>
                <a:gd name="T86" fmla="*/ 37 w 157"/>
                <a:gd name="T87" fmla="*/ 78 h 157"/>
                <a:gd name="T88" fmla="*/ 37 w 157"/>
                <a:gd name="T89" fmla="*/ 11 h 157"/>
                <a:gd name="T90" fmla="*/ 38 w 157"/>
                <a:gd name="T91" fmla="*/ 10 h 157"/>
                <a:gd name="T92" fmla="*/ 51 w 157"/>
                <a:gd name="T93" fmla="*/ 9 h 157"/>
                <a:gd name="T94" fmla="*/ 85 w 157"/>
                <a:gd name="T95" fmla="*/ 49 h 157"/>
                <a:gd name="T96" fmla="*/ 73 w 157"/>
                <a:gd name="T97" fmla="*/ 79 h 157"/>
                <a:gd name="T98" fmla="*/ 58 w 157"/>
                <a:gd name="T99" fmla="*/ 82 h 157"/>
                <a:gd name="T100" fmla="*/ 38 w 157"/>
                <a:gd name="T101" fmla="*/ 79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7" h="157">
                  <a:moveTo>
                    <a:pt x="35" y="0"/>
                  </a:moveTo>
                  <a:cubicBezTo>
                    <a:pt x="28" y="0"/>
                    <a:pt x="28" y="0"/>
                    <a:pt x="28" y="0"/>
                  </a:cubicBezTo>
                  <a:cubicBezTo>
                    <a:pt x="25" y="0"/>
                    <a:pt x="25" y="0"/>
                    <a:pt x="25" y="0"/>
                  </a:cubicBezTo>
                  <a:cubicBezTo>
                    <a:pt x="5" y="0"/>
                    <a:pt x="5" y="0"/>
                    <a:pt x="5" y="0"/>
                  </a:cubicBezTo>
                  <a:cubicBezTo>
                    <a:pt x="4" y="0"/>
                    <a:pt x="0" y="0"/>
                    <a:pt x="0" y="3"/>
                  </a:cubicBezTo>
                  <a:cubicBezTo>
                    <a:pt x="0" y="4"/>
                    <a:pt x="1" y="6"/>
                    <a:pt x="3" y="6"/>
                  </a:cubicBezTo>
                  <a:cubicBezTo>
                    <a:pt x="10" y="6"/>
                    <a:pt x="10" y="6"/>
                    <a:pt x="10" y="6"/>
                  </a:cubicBezTo>
                  <a:cubicBezTo>
                    <a:pt x="15" y="7"/>
                    <a:pt x="17" y="10"/>
                    <a:pt x="17" y="16"/>
                  </a:cubicBezTo>
                  <a:cubicBezTo>
                    <a:pt x="18" y="60"/>
                    <a:pt x="18" y="60"/>
                    <a:pt x="18" y="60"/>
                  </a:cubicBezTo>
                  <a:cubicBezTo>
                    <a:pt x="18" y="96"/>
                    <a:pt x="18" y="96"/>
                    <a:pt x="18" y="96"/>
                  </a:cubicBezTo>
                  <a:cubicBezTo>
                    <a:pt x="18" y="116"/>
                    <a:pt x="18" y="132"/>
                    <a:pt x="17" y="141"/>
                  </a:cubicBezTo>
                  <a:cubicBezTo>
                    <a:pt x="16" y="146"/>
                    <a:pt x="15" y="150"/>
                    <a:pt x="12" y="150"/>
                  </a:cubicBezTo>
                  <a:cubicBezTo>
                    <a:pt x="12" y="150"/>
                    <a:pt x="6" y="151"/>
                    <a:pt x="6" y="151"/>
                  </a:cubicBezTo>
                  <a:cubicBezTo>
                    <a:pt x="4" y="151"/>
                    <a:pt x="3" y="153"/>
                    <a:pt x="3" y="154"/>
                  </a:cubicBezTo>
                  <a:cubicBezTo>
                    <a:pt x="3" y="157"/>
                    <a:pt x="7" y="157"/>
                    <a:pt x="8" y="157"/>
                  </a:cubicBezTo>
                  <a:cubicBezTo>
                    <a:pt x="26" y="157"/>
                    <a:pt x="26" y="157"/>
                    <a:pt x="26" y="157"/>
                  </a:cubicBezTo>
                  <a:cubicBezTo>
                    <a:pt x="27" y="157"/>
                    <a:pt x="29" y="157"/>
                    <a:pt x="29" y="157"/>
                  </a:cubicBezTo>
                  <a:cubicBezTo>
                    <a:pt x="52" y="157"/>
                    <a:pt x="52" y="157"/>
                    <a:pt x="52" y="157"/>
                  </a:cubicBezTo>
                  <a:cubicBezTo>
                    <a:pt x="56" y="157"/>
                    <a:pt x="57" y="155"/>
                    <a:pt x="57" y="154"/>
                  </a:cubicBezTo>
                  <a:cubicBezTo>
                    <a:pt x="57" y="153"/>
                    <a:pt x="56" y="151"/>
                    <a:pt x="54" y="151"/>
                  </a:cubicBezTo>
                  <a:cubicBezTo>
                    <a:pt x="45" y="150"/>
                    <a:pt x="45" y="150"/>
                    <a:pt x="45" y="150"/>
                  </a:cubicBezTo>
                  <a:cubicBezTo>
                    <a:pt x="40" y="150"/>
                    <a:pt x="39" y="147"/>
                    <a:pt x="38" y="141"/>
                  </a:cubicBezTo>
                  <a:cubicBezTo>
                    <a:pt x="37" y="132"/>
                    <a:pt x="37" y="116"/>
                    <a:pt x="37" y="96"/>
                  </a:cubicBezTo>
                  <a:cubicBezTo>
                    <a:pt x="37" y="92"/>
                    <a:pt x="37" y="92"/>
                    <a:pt x="37" y="92"/>
                  </a:cubicBezTo>
                  <a:cubicBezTo>
                    <a:pt x="37" y="91"/>
                    <a:pt x="62" y="92"/>
                    <a:pt x="62" y="92"/>
                  </a:cubicBezTo>
                  <a:cubicBezTo>
                    <a:pt x="64" y="93"/>
                    <a:pt x="64" y="93"/>
                    <a:pt x="64" y="93"/>
                  </a:cubicBezTo>
                  <a:cubicBezTo>
                    <a:pt x="64" y="93"/>
                    <a:pt x="71" y="102"/>
                    <a:pt x="71" y="102"/>
                  </a:cubicBezTo>
                  <a:cubicBezTo>
                    <a:pt x="86" y="123"/>
                    <a:pt x="86" y="123"/>
                    <a:pt x="86" y="123"/>
                  </a:cubicBezTo>
                  <a:cubicBezTo>
                    <a:pt x="89" y="126"/>
                    <a:pt x="89" y="126"/>
                    <a:pt x="89" y="126"/>
                  </a:cubicBezTo>
                  <a:cubicBezTo>
                    <a:pt x="99" y="140"/>
                    <a:pt x="106" y="149"/>
                    <a:pt x="114" y="153"/>
                  </a:cubicBezTo>
                  <a:cubicBezTo>
                    <a:pt x="120" y="156"/>
                    <a:pt x="125" y="157"/>
                    <a:pt x="136" y="157"/>
                  </a:cubicBezTo>
                  <a:cubicBezTo>
                    <a:pt x="151" y="157"/>
                    <a:pt x="151" y="157"/>
                    <a:pt x="151" y="157"/>
                  </a:cubicBezTo>
                  <a:cubicBezTo>
                    <a:pt x="154" y="157"/>
                    <a:pt x="157" y="157"/>
                    <a:pt x="157" y="154"/>
                  </a:cubicBezTo>
                  <a:cubicBezTo>
                    <a:pt x="157" y="152"/>
                    <a:pt x="156" y="151"/>
                    <a:pt x="154" y="151"/>
                  </a:cubicBezTo>
                  <a:cubicBezTo>
                    <a:pt x="146" y="151"/>
                    <a:pt x="146" y="151"/>
                    <a:pt x="146" y="151"/>
                  </a:cubicBezTo>
                  <a:cubicBezTo>
                    <a:pt x="141" y="150"/>
                    <a:pt x="133" y="147"/>
                    <a:pt x="122" y="136"/>
                  </a:cubicBezTo>
                  <a:cubicBezTo>
                    <a:pt x="112" y="125"/>
                    <a:pt x="99" y="109"/>
                    <a:pt x="85" y="90"/>
                  </a:cubicBezTo>
                  <a:cubicBezTo>
                    <a:pt x="85" y="90"/>
                    <a:pt x="82" y="87"/>
                    <a:pt x="81" y="85"/>
                  </a:cubicBezTo>
                  <a:cubicBezTo>
                    <a:pt x="97" y="70"/>
                    <a:pt x="105" y="55"/>
                    <a:pt x="105" y="38"/>
                  </a:cubicBezTo>
                  <a:cubicBezTo>
                    <a:pt x="105" y="23"/>
                    <a:pt x="96" y="13"/>
                    <a:pt x="90" y="9"/>
                  </a:cubicBezTo>
                  <a:cubicBezTo>
                    <a:pt x="79" y="1"/>
                    <a:pt x="64" y="0"/>
                    <a:pt x="52" y="0"/>
                  </a:cubicBezTo>
                  <a:lnTo>
                    <a:pt x="35" y="0"/>
                  </a:lnTo>
                  <a:close/>
                  <a:moveTo>
                    <a:pt x="38" y="79"/>
                  </a:moveTo>
                  <a:cubicBezTo>
                    <a:pt x="37" y="79"/>
                    <a:pt x="37" y="79"/>
                    <a:pt x="37" y="78"/>
                  </a:cubicBezTo>
                  <a:cubicBezTo>
                    <a:pt x="37" y="11"/>
                    <a:pt x="37" y="11"/>
                    <a:pt x="37" y="11"/>
                  </a:cubicBezTo>
                  <a:cubicBezTo>
                    <a:pt x="37" y="11"/>
                    <a:pt x="37" y="11"/>
                    <a:pt x="38" y="10"/>
                  </a:cubicBezTo>
                  <a:cubicBezTo>
                    <a:pt x="39" y="10"/>
                    <a:pt x="45" y="9"/>
                    <a:pt x="51" y="9"/>
                  </a:cubicBezTo>
                  <a:cubicBezTo>
                    <a:pt x="72" y="9"/>
                    <a:pt x="85" y="24"/>
                    <a:pt x="85" y="49"/>
                  </a:cubicBezTo>
                  <a:cubicBezTo>
                    <a:pt x="85" y="63"/>
                    <a:pt x="80" y="74"/>
                    <a:pt x="73" y="79"/>
                  </a:cubicBezTo>
                  <a:cubicBezTo>
                    <a:pt x="68" y="82"/>
                    <a:pt x="63" y="82"/>
                    <a:pt x="58" y="82"/>
                  </a:cubicBezTo>
                  <a:cubicBezTo>
                    <a:pt x="49" y="82"/>
                    <a:pt x="40" y="81"/>
                    <a:pt x="38" y="7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55" name="Freeform 15">
              <a:extLst>
                <a:ext uri="{FF2B5EF4-FFF2-40B4-BE49-F238E27FC236}">
                  <a16:creationId xmlns:a16="http://schemas.microsoft.com/office/drawing/2014/main" id="{084CB548-6EDD-451D-86B2-60E12A8AFF9C}"/>
                </a:ext>
              </a:extLst>
            </p:cNvPr>
            <p:cNvSpPr>
              <a:spLocks/>
            </p:cNvSpPr>
            <p:nvPr userDrawn="1"/>
          </p:nvSpPr>
          <p:spPr bwMode="auto">
            <a:xfrm>
              <a:off x="4040" y="2463"/>
              <a:ext cx="55" cy="111"/>
            </a:xfrm>
            <a:custGeom>
              <a:avLst/>
              <a:gdLst>
                <a:gd name="T0" fmla="*/ 5 w 81"/>
                <a:gd name="T1" fmla="*/ 38 h 163"/>
                <a:gd name="T2" fmla="*/ 32 w 81"/>
                <a:gd name="T3" fmla="*/ 84 h 163"/>
                <a:gd name="T4" fmla="*/ 41 w 81"/>
                <a:gd name="T5" fmla="*/ 91 h 163"/>
                <a:gd name="T6" fmla="*/ 64 w 81"/>
                <a:gd name="T7" fmla="*/ 127 h 163"/>
                <a:gd name="T8" fmla="*/ 36 w 81"/>
                <a:gd name="T9" fmla="*/ 152 h 163"/>
                <a:gd name="T10" fmla="*/ 7 w 81"/>
                <a:gd name="T11" fmla="*/ 133 h 163"/>
                <a:gd name="T12" fmla="*/ 7 w 81"/>
                <a:gd name="T13" fmla="*/ 126 h 163"/>
                <a:gd name="T14" fmla="*/ 4 w 81"/>
                <a:gd name="T15" fmla="*/ 122 h 163"/>
                <a:gd name="T16" fmla="*/ 1 w 81"/>
                <a:gd name="T17" fmla="*/ 126 h 163"/>
                <a:gd name="T18" fmla="*/ 1 w 81"/>
                <a:gd name="T19" fmla="*/ 128 h 163"/>
                <a:gd name="T20" fmla="*/ 0 w 81"/>
                <a:gd name="T21" fmla="*/ 148 h 163"/>
                <a:gd name="T22" fmla="*/ 4 w 81"/>
                <a:gd name="T23" fmla="*/ 157 h 163"/>
                <a:gd name="T24" fmla="*/ 32 w 81"/>
                <a:gd name="T25" fmla="*/ 163 h 163"/>
                <a:gd name="T26" fmla="*/ 63 w 81"/>
                <a:gd name="T27" fmla="*/ 154 h 163"/>
                <a:gd name="T28" fmla="*/ 81 w 81"/>
                <a:gd name="T29" fmla="*/ 119 h 163"/>
                <a:gd name="T30" fmla="*/ 51 w 81"/>
                <a:gd name="T31" fmla="*/ 70 h 163"/>
                <a:gd name="T32" fmla="*/ 45 w 81"/>
                <a:gd name="T33" fmla="*/ 65 h 163"/>
                <a:gd name="T34" fmla="*/ 21 w 81"/>
                <a:gd name="T35" fmla="*/ 32 h 163"/>
                <a:gd name="T36" fmla="*/ 45 w 81"/>
                <a:gd name="T37" fmla="*/ 10 h 163"/>
                <a:gd name="T38" fmla="*/ 69 w 81"/>
                <a:gd name="T39" fmla="*/ 20 h 163"/>
                <a:gd name="T40" fmla="*/ 71 w 81"/>
                <a:gd name="T41" fmla="*/ 30 h 163"/>
                <a:gd name="T42" fmla="*/ 74 w 81"/>
                <a:gd name="T43" fmla="*/ 34 h 163"/>
                <a:gd name="T44" fmla="*/ 77 w 81"/>
                <a:gd name="T45" fmla="*/ 27 h 163"/>
                <a:gd name="T46" fmla="*/ 78 w 81"/>
                <a:gd name="T47" fmla="*/ 7 h 163"/>
                <a:gd name="T48" fmla="*/ 78 w 81"/>
                <a:gd name="T49" fmla="*/ 6 h 163"/>
                <a:gd name="T50" fmla="*/ 75 w 81"/>
                <a:gd name="T51" fmla="*/ 3 h 163"/>
                <a:gd name="T52" fmla="*/ 68 w 81"/>
                <a:gd name="T53" fmla="*/ 2 h 163"/>
                <a:gd name="T54" fmla="*/ 48 w 81"/>
                <a:gd name="T55" fmla="*/ 0 h 163"/>
                <a:gd name="T56" fmla="*/ 5 w 81"/>
                <a:gd name="T57" fmla="*/ 3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 h="163">
                  <a:moveTo>
                    <a:pt x="5" y="38"/>
                  </a:moveTo>
                  <a:cubicBezTo>
                    <a:pt x="5" y="52"/>
                    <a:pt x="9" y="65"/>
                    <a:pt x="32" y="84"/>
                  </a:cubicBezTo>
                  <a:cubicBezTo>
                    <a:pt x="41" y="91"/>
                    <a:pt x="41" y="91"/>
                    <a:pt x="41" y="91"/>
                  </a:cubicBezTo>
                  <a:cubicBezTo>
                    <a:pt x="59" y="106"/>
                    <a:pt x="64" y="114"/>
                    <a:pt x="64" y="127"/>
                  </a:cubicBezTo>
                  <a:cubicBezTo>
                    <a:pt x="64" y="140"/>
                    <a:pt x="54" y="152"/>
                    <a:pt x="36" y="152"/>
                  </a:cubicBezTo>
                  <a:cubicBezTo>
                    <a:pt x="29" y="152"/>
                    <a:pt x="11" y="150"/>
                    <a:pt x="7" y="133"/>
                  </a:cubicBezTo>
                  <a:cubicBezTo>
                    <a:pt x="7" y="126"/>
                    <a:pt x="7" y="126"/>
                    <a:pt x="7" y="126"/>
                  </a:cubicBezTo>
                  <a:cubicBezTo>
                    <a:pt x="7" y="124"/>
                    <a:pt x="7" y="122"/>
                    <a:pt x="4" y="122"/>
                  </a:cubicBezTo>
                  <a:cubicBezTo>
                    <a:pt x="1" y="122"/>
                    <a:pt x="1" y="125"/>
                    <a:pt x="1" y="126"/>
                  </a:cubicBezTo>
                  <a:cubicBezTo>
                    <a:pt x="1" y="126"/>
                    <a:pt x="1" y="128"/>
                    <a:pt x="1" y="128"/>
                  </a:cubicBezTo>
                  <a:cubicBezTo>
                    <a:pt x="0" y="148"/>
                    <a:pt x="0" y="148"/>
                    <a:pt x="0" y="148"/>
                  </a:cubicBezTo>
                  <a:cubicBezTo>
                    <a:pt x="0" y="154"/>
                    <a:pt x="0" y="156"/>
                    <a:pt x="4" y="157"/>
                  </a:cubicBezTo>
                  <a:cubicBezTo>
                    <a:pt x="11" y="161"/>
                    <a:pt x="21" y="163"/>
                    <a:pt x="32" y="163"/>
                  </a:cubicBezTo>
                  <a:cubicBezTo>
                    <a:pt x="44" y="163"/>
                    <a:pt x="55" y="160"/>
                    <a:pt x="63" y="154"/>
                  </a:cubicBezTo>
                  <a:cubicBezTo>
                    <a:pt x="77" y="145"/>
                    <a:pt x="81" y="130"/>
                    <a:pt x="81" y="119"/>
                  </a:cubicBezTo>
                  <a:cubicBezTo>
                    <a:pt x="81" y="103"/>
                    <a:pt x="76" y="90"/>
                    <a:pt x="51" y="70"/>
                  </a:cubicBezTo>
                  <a:cubicBezTo>
                    <a:pt x="45" y="65"/>
                    <a:pt x="45" y="65"/>
                    <a:pt x="45" y="65"/>
                  </a:cubicBezTo>
                  <a:cubicBezTo>
                    <a:pt x="26" y="49"/>
                    <a:pt x="21" y="43"/>
                    <a:pt x="21" y="32"/>
                  </a:cubicBezTo>
                  <a:cubicBezTo>
                    <a:pt x="21" y="19"/>
                    <a:pt x="30" y="10"/>
                    <a:pt x="45" y="10"/>
                  </a:cubicBezTo>
                  <a:cubicBezTo>
                    <a:pt x="61" y="10"/>
                    <a:pt x="67" y="17"/>
                    <a:pt x="69" y="20"/>
                  </a:cubicBezTo>
                  <a:cubicBezTo>
                    <a:pt x="70" y="22"/>
                    <a:pt x="71" y="27"/>
                    <a:pt x="71" y="30"/>
                  </a:cubicBezTo>
                  <a:cubicBezTo>
                    <a:pt x="71" y="31"/>
                    <a:pt x="72" y="34"/>
                    <a:pt x="74" y="34"/>
                  </a:cubicBezTo>
                  <a:cubicBezTo>
                    <a:pt x="77" y="34"/>
                    <a:pt x="77" y="30"/>
                    <a:pt x="77" y="27"/>
                  </a:cubicBezTo>
                  <a:cubicBezTo>
                    <a:pt x="78" y="7"/>
                    <a:pt x="78" y="7"/>
                    <a:pt x="78" y="7"/>
                  </a:cubicBezTo>
                  <a:cubicBezTo>
                    <a:pt x="78" y="6"/>
                    <a:pt x="78" y="6"/>
                    <a:pt x="78" y="6"/>
                  </a:cubicBezTo>
                  <a:cubicBezTo>
                    <a:pt x="78" y="3"/>
                    <a:pt x="75" y="3"/>
                    <a:pt x="75" y="3"/>
                  </a:cubicBezTo>
                  <a:cubicBezTo>
                    <a:pt x="68" y="2"/>
                    <a:pt x="68" y="2"/>
                    <a:pt x="68" y="2"/>
                  </a:cubicBezTo>
                  <a:cubicBezTo>
                    <a:pt x="62" y="1"/>
                    <a:pt x="56" y="0"/>
                    <a:pt x="48" y="0"/>
                  </a:cubicBezTo>
                  <a:cubicBezTo>
                    <a:pt x="22" y="0"/>
                    <a:pt x="5" y="15"/>
                    <a:pt x="5" y="3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56" name="Freeform 16">
              <a:extLst>
                <a:ext uri="{FF2B5EF4-FFF2-40B4-BE49-F238E27FC236}">
                  <a16:creationId xmlns:a16="http://schemas.microsoft.com/office/drawing/2014/main" id="{25F8FFA1-05FF-4B87-8A08-8F93112C093A}"/>
                </a:ext>
              </a:extLst>
            </p:cNvPr>
            <p:cNvSpPr>
              <a:spLocks/>
            </p:cNvSpPr>
            <p:nvPr userDrawn="1"/>
          </p:nvSpPr>
          <p:spPr bwMode="auto">
            <a:xfrm>
              <a:off x="4117" y="2465"/>
              <a:ext cx="37" cy="107"/>
            </a:xfrm>
            <a:custGeom>
              <a:avLst/>
              <a:gdLst>
                <a:gd name="T0" fmla="*/ 29 w 55"/>
                <a:gd name="T1" fmla="*/ 0 h 157"/>
                <a:gd name="T2" fmla="*/ 25 w 55"/>
                <a:gd name="T3" fmla="*/ 0 h 157"/>
                <a:gd name="T4" fmla="*/ 22 w 55"/>
                <a:gd name="T5" fmla="*/ 0 h 157"/>
                <a:gd name="T6" fmla="*/ 5 w 55"/>
                <a:gd name="T7" fmla="*/ 0 h 157"/>
                <a:gd name="T8" fmla="*/ 0 w 55"/>
                <a:gd name="T9" fmla="*/ 3 h 157"/>
                <a:gd name="T10" fmla="*/ 3 w 55"/>
                <a:gd name="T11" fmla="*/ 6 h 157"/>
                <a:gd name="T12" fmla="*/ 9 w 55"/>
                <a:gd name="T13" fmla="*/ 6 h 157"/>
                <a:gd name="T14" fmla="*/ 15 w 55"/>
                <a:gd name="T15" fmla="*/ 16 h 157"/>
                <a:gd name="T16" fmla="*/ 15 w 55"/>
                <a:gd name="T17" fmla="*/ 60 h 157"/>
                <a:gd name="T18" fmla="*/ 15 w 55"/>
                <a:gd name="T19" fmla="*/ 96 h 157"/>
                <a:gd name="T20" fmla="*/ 14 w 55"/>
                <a:gd name="T21" fmla="*/ 141 h 157"/>
                <a:gd name="T22" fmla="*/ 9 w 55"/>
                <a:gd name="T23" fmla="*/ 150 h 157"/>
                <a:gd name="T24" fmla="*/ 4 w 55"/>
                <a:gd name="T25" fmla="*/ 151 h 157"/>
                <a:gd name="T26" fmla="*/ 0 w 55"/>
                <a:gd name="T27" fmla="*/ 154 h 157"/>
                <a:gd name="T28" fmla="*/ 5 w 55"/>
                <a:gd name="T29" fmla="*/ 157 h 157"/>
                <a:gd name="T30" fmla="*/ 22 w 55"/>
                <a:gd name="T31" fmla="*/ 157 h 157"/>
                <a:gd name="T32" fmla="*/ 25 w 55"/>
                <a:gd name="T33" fmla="*/ 157 h 157"/>
                <a:gd name="T34" fmla="*/ 28 w 55"/>
                <a:gd name="T35" fmla="*/ 157 h 157"/>
                <a:gd name="T36" fmla="*/ 50 w 55"/>
                <a:gd name="T37" fmla="*/ 157 h 157"/>
                <a:gd name="T38" fmla="*/ 55 w 55"/>
                <a:gd name="T39" fmla="*/ 154 h 157"/>
                <a:gd name="T40" fmla="*/ 52 w 55"/>
                <a:gd name="T41" fmla="*/ 151 h 157"/>
                <a:gd name="T42" fmla="*/ 43 w 55"/>
                <a:gd name="T43" fmla="*/ 150 h 157"/>
                <a:gd name="T44" fmla="*/ 36 w 55"/>
                <a:gd name="T45" fmla="*/ 141 h 157"/>
                <a:gd name="T46" fmla="*/ 35 w 55"/>
                <a:gd name="T47" fmla="*/ 96 h 157"/>
                <a:gd name="T48" fmla="*/ 35 w 55"/>
                <a:gd name="T49" fmla="*/ 60 h 157"/>
                <a:gd name="T50" fmla="*/ 36 w 55"/>
                <a:gd name="T51" fmla="*/ 16 h 157"/>
                <a:gd name="T52" fmla="*/ 42 w 55"/>
                <a:gd name="T53" fmla="*/ 6 h 157"/>
                <a:gd name="T54" fmla="*/ 47 w 55"/>
                <a:gd name="T55" fmla="*/ 6 h 157"/>
                <a:gd name="T56" fmla="*/ 50 w 55"/>
                <a:gd name="T57" fmla="*/ 3 h 157"/>
                <a:gd name="T58" fmla="*/ 45 w 55"/>
                <a:gd name="T59" fmla="*/ 0 h 157"/>
                <a:gd name="T60" fmla="*/ 29 w 55"/>
                <a:gd name="T61"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 h="157">
                  <a:moveTo>
                    <a:pt x="29" y="0"/>
                  </a:moveTo>
                  <a:cubicBezTo>
                    <a:pt x="25" y="0"/>
                    <a:pt x="25" y="0"/>
                    <a:pt x="25" y="0"/>
                  </a:cubicBezTo>
                  <a:cubicBezTo>
                    <a:pt x="22" y="0"/>
                    <a:pt x="22" y="0"/>
                    <a:pt x="22" y="0"/>
                  </a:cubicBezTo>
                  <a:cubicBezTo>
                    <a:pt x="5" y="0"/>
                    <a:pt x="5" y="0"/>
                    <a:pt x="5" y="0"/>
                  </a:cubicBezTo>
                  <a:cubicBezTo>
                    <a:pt x="1" y="0"/>
                    <a:pt x="0" y="1"/>
                    <a:pt x="0" y="3"/>
                  </a:cubicBezTo>
                  <a:cubicBezTo>
                    <a:pt x="0" y="4"/>
                    <a:pt x="1" y="6"/>
                    <a:pt x="3" y="6"/>
                  </a:cubicBezTo>
                  <a:cubicBezTo>
                    <a:pt x="9" y="6"/>
                    <a:pt x="9" y="6"/>
                    <a:pt x="9" y="6"/>
                  </a:cubicBezTo>
                  <a:cubicBezTo>
                    <a:pt x="12" y="7"/>
                    <a:pt x="14" y="9"/>
                    <a:pt x="15" y="16"/>
                  </a:cubicBezTo>
                  <a:cubicBezTo>
                    <a:pt x="15" y="60"/>
                    <a:pt x="15" y="60"/>
                    <a:pt x="15" y="60"/>
                  </a:cubicBezTo>
                  <a:cubicBezTo>
                    <a:pt x="15" y="96"/>
                    <a:pt x="15" y="96"/>
                    <a:pt x="15" y="96"/>
                  </a:cubicBezTo>
                  <a:cubicBezTo>
                    <a:pt x="15" y="116"/>
                    <a:pt x="15" y="132"/>
                    <a:pt x="14" y="141"/>
                  </a:cubicBezTo>
                  <a:cubicBezTo>
                    <a:pt x="13" y="147"/>
                    <a:pt x="12" y="150"/>
                    <a:pt x="9" y="150"/>
                  </a:cubicBezTo>
                  <a:cubicBezTo>
                    <a:pt x="9" y="150"/>
                    <a:pt x="4" y="151"/>
                    <a:pt x="4" y="151"/>
                  </a:cubicBezTo>
                  <a:cubicBezTo>
                    <a:pt x="1" y="151"/>
                    <a:pt x="0" y="153"/>
                    <a:pt x="0" y="154"/>
                  </a:cubicBezTo>
                  <a:cubicBezTo>
                    <a:pt x="0" y="157"/>
                    <a:pt x="4" y="157"/>
                    <a:pt x="5" y="157"/>
                  </a:cubicBezTo>
                  <a:cubicBezTo>
                    <a:pt x="22" y="157"/>
                    <a:pt x="22" y="157"/>
                    <a:pt x="22" y="157"/>
                  </a:cubicBezTo>
                  <a:cubicBezTo>
                    <a:pt x="25" y="157"/>
                    <a:pt x="25" y="157"/>
                    <a:pt x="25" y="157"/>
                  </a:cubicBezTo>
                  <a:cubicBezTo>
                    <a:pt x="28" y="157"/>
                    <a:pt x="28" y="157"/>
                    <a:pt x="28" y="157"/>
                  </a:cubicBezTo>
                  <a:cubicBezTo>
                    <a:pt x="50" y="157"/>
                    <a:pt x="50" y="157"/>
                    <a:pt x="50" y="157"/>
                  </a:cubicBezTo>
                  <a:cubicBezTo>
                    <a:pt x="55" y="157"/>
                    <a:pt x="55" y="155"/>
                    <a:pt x="55" y="154"/>
                  </a:cubicBezTo>
                  <a:cubicBezTo>
                    <a:pt x="55" y="153"/>
                    <a:pt x="54" y="151"/>
                    <a:pt x="52" y="151"/>
                  </a:cubicBezTo>
                  <a:cubicBezTo>
                    <a:pt x="43" y="150"/>
                    <a:pt x="43" y="150"/>
                    <a:pt x="43" y="150"/>
                  </a:cubicBezTo>
                  <a:cubicBezTo>
                    <a:pt x="38" y="150"/>
                    <a:pt x="37" y="147"/>
                    <a:pt x="36" y="141"/>
                  </a:cubicBezTo>
                  <a:cubicBezTo>
                    <a:pt x="35" y="132"/>
                    <a:pt x="35" y="116"/>
                    <a:pt x="35" y="96"/>
                  </a:cubicBezTo>
                  <a:cubicBezTo>
                    <a:pt x="35" y="60"/>
                    <a:pt x="35" y="60"/>
                    <a:pt x="35" y="60"/>
                  </a:cubicBezTo>
                  <a:cubicBezTo>
                    <a:pt x="36" y="16"/>
                    <a:pt x="36" y="16"/>
                    <a:pt x="36" y="16"/>
                  </a:cubicBezTo>
                  <a:cubicBezTo>
                    <a:pt x="36" y="10"/>
                    <a:pt x="38" y="7"/>
                    <a:pt x="42" y="6"/>
                  </a:cubicBezTo>
                  <a:cubicBezTo>
                    <a:pt x="47" y="6"/>
                    <a:pt x="47" y="6"/>
                    <a:pt x="47" y="6"/>
                  </a:cubicBezTo>
                  <a:cubicBezTo>
                    <a:pt x="49" y="6"/>
                    <a:pt x="50" y="4"/>
                    <a:pt x="50" y="3"/>
                  </a:cubicBezTo>
                  <a:cubicBezTo>
                    <a:pt x="50" y="0"/>
                    <a:pt x="46" y="0"/>
                    <a:pt x="45" y="0"/>
                  </a:cubicBez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57" name="Freeform 17">
              <a:extLst>
                <a:ext uri="{FF2B5EF4-FFF2-40B4-BE49-F238E27FC236}">
                  <a16:creationId xmlns:a16="http://schemas.microsoft.com/office/drawing/2014/main" id="{9DE83C18-5C9D-456C-BD2F-04E4DC7E824C}"/>
                </a:ext>
              </a:extLst>
            </p:cNvPr>
            <p:cNvSpPr>
              <a:spLocks/>
            </p:cNvSpPr>
            <p:nvPr userDrawn="1"/>
          </p:nvSpPr>
          <p:spPr bwMode="auto">
            <a:xfrm>
              <a:off x="4164" y="2463"/>
              <a:ext cx="89" cy="109"/>
            </a:xfrm>
            <a:custGeom>
              <a:avLst/>
              <a:gdLst>
                <a:gd name="T0" fmla="*/ 4 w 132"/>
                <a:gd name="T1" fmla="*/ 5 h 160"/>
                <a:gd name="T2" fmla="*/ 0 w 132"/>
                <a:gd name="T3" fmla="*/ 27 h 160"/>
                <a:gd name="T4" fmla="*/ 2 w 132"/>
                <a:gd name="T5" fmla="*/ 30 h 160"/>
                <a:gd name="T6" fmla="*/ 6 w 132"/>
                <a:gd name="T7" fmla="*/ 27 h 160"/>
                <a:gd name="T8" fmla="*/ 9 w 132"/>
                <a:gd name="T9" fmla="*/ 21 h 160"/>
                <a:gd name="T10" fmla="*/ 29 w 132"/>
                <a:gd name="T11" fmla="*/ 15 h 160"/>
                <a:gd name="T12" fmla="*/ 57 w 132"/>
                <a:gd name="T13" fmla="*/ 15 h 160"/>
                <a:gd name="T14" fmla="*/ 57 w 132"/>
                <a:gd name="T15" fmla="*/ 99 h 160"/>
                <a:gd name="T16" fmla="*/ 56 w 132"/>
                <a:gd name="T17" fmla="*/ 144 h 160"/>
                <a:gd name="T18" fmla="*/ 52 w 132"/>
                <a:gd name="T19" fmla="*/ 153 h 160"/>
                <a:gd name="T20" fmla="*/ 46 w 132"/>
                <a:gd name="T21" fmla="*/ 154 h 160"/>
                <a:gd name="T22" fmla="*/ 43 w 132"/>
                <a:gd name="T23" fmla="*/ 157 h 160"/>
                <a:gd name="T24" fmla="*/ 47 w 132"/>
                <a:gd name="T25" fmla="*/ 160 h 160"/>
                <a:gd name="T26" fmla="*/ 64 w 132"/>
                <a:gd name="T27" fmla="*/ 160 h 160"/>
                <a:gd name="T28" fmla="*/ 67 w 132"/>
                <a:gd name="T29" fmla="*/ 160 h 160"/>
                <a:gd name="T30" fmla="*/ 70 w 132"/>
                <a:gd name="T31" fmla="*/ 160 h 160"/>
                <a:gd name="T32" fmla="*/ 93 w 132"/>
                <a:gd name="T33" fmla="*/ 160 h 160"/>
                <a:gd name="T34" fmla="*/ 97 w 132"/>
                <a:gd name="T35" fmla="*/ 157 h 160"/>
                <a:gd name="T36" fmla="*/ 94 w 132"/>
                <a:gd name="T37" fmla="*/ 154 h 160"/>
                <a:gd name="T38" fmla="*/ 85 w 132"/>
                <a:gd name="T39" fmla="*/ 153 h 160"/>
                <a:gd name="T40" fmla="*/ 79 w 132"/>
                <a:gd name="T41" fmla="*/ 144 h 160"/>
                <a:gd name="T42" fmla="*/ 78 w 132"/>
                <a:gd name="T43" fmla="*/ 99 h 160"/>
                <a:gd name="T44" fmla="*/ 78 w 132"/>
                <a:gd name="T45" fmla="*/ 15 h 160"/>
                <a:gd name="T46" fmla="*/ 102 w 132"/>
                <a:gd name="T47" fmla="*/ 15 h 160"/>
                <a:gd name="T48" fmla="*/ 125 w 132"/>
                <a:gd name="T49" fmla="*/ 25 h 160"/>
                <a:gd name="T50" fmla="*/ 126 w 132"/>
                <a:gd name="T51" fmla="*/ 27 h 160"/>
                <a:gd name="T52" fmla="*/ 129 w 132"/>
                <a:gd name="T53" fmla="*/ 32 h 160"/>
                <a:gd name="T54" fmla="*/ 132 w 132"/>
                <a:gd name="T55" fmla="*/ 28 h 160"/>
                <a:gd name="T56" fmla="*/ 132 w 132"/>
                <a:gd name="T57" fmla="*/ 21 h 160"/>
                <a:gd name="T58" fmla="*/ 132 w 132"/>
                <a:gd name="T59" fmla="*/ 5 h 160"/>
                <a:gd name="T60" fmla="*/ 130 w 132"/>
                <a:gd name="T61" fmla="*/ 1 h 160"/>
                <a:gd name="T62" fmla="*/ 127 w 132"/>
                <a:gd name="T63" fmla="*/ 2 h 160"/>
                <a:gd name="T64" fmla="*/ 110 w 132"/>
                <a:gd name="T65" fmla="*/ 3 h 160"/>
                <a:gd name="T66" fmla="*/ 33 w 132"/>
                <a:gd name="T67" fmla="*/ 3 h 160"/>
                <a:gd name="T68" fmla="*/ 17 w 132"/>
                <a:gd name="T69" fmla="*/ 2 h 160"/>
                <a:gd name="T70" fmla="*/ 10 w 132"/>
                <a:gd name="T71" fmla="*/ 1 h 160"/>
                <a:gd name="T72" fmla="*/ 8 w 132"/>
                <a:gd name="T73" fmla="*/ 0 h 160"/>
                <a:gd name="T74" fmla="*/ 4 w 132"/>
                <a:gd name="T75" fmla="*/ 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60">
                  <a:moveTo>
                    <a:pt x="4" y="5"/>
                  </a:moveTo>
                  <a:cubicBezTo>
                    <a:pt x="4" y="5"/>
                    <a:pt x="0" y="24"/>
                    <a:pt x="0" y="27"/>
                  </a:cubicBezTo>
                  <a:cubicBezTo>
                    <a:pt x="0" y="29"/>
                    <a:pt x="1" y="30"/>
                    <a:pt x="2" y="30"/>
                  </a:cubicBezTo>
                  <a:cubicBezTo>
                    <a:pt x="4" y="30"/>
                    <a:pt x="5" y="28"/>
                    <a:pt x="6" y="27"/>
                  </a:cubicBezTo>
                  <a:cubicBezTo>
                    <a:pt x="9" y="21"/>
                    <a:pt x="9" y="21"/>
                    <a:pt x="9" y="21"/>
                  </a:cubicBezTo>
                  <a:cubicBezTo>
                    <a:pt x="12" y="16"/>
                    <a:pt x="16" y="15"/>
                    <a:pt x="29" y="15"/>
                  </a:cubicBezTo>
                  <a:cubicBezTo>
                    <a:pt x="29" y="15"/>
                    <a:pt x="51" y="15"/>
                    <a:pt x="57" y="15"/>
                  </a:cubicBezTo>
                  <a:cubicBezTo>
                    <a:pt x="57" y="99"/>
                    <a:pt x="57" y="99"/>
                    <a:pt x="57" y="99"/>
                  </a:cubicBezTo>
                  <a:cubicBezTo>
                    <a:pt x="57" y="119"/>
                    <a:pt x="57" y="135"/>
                    <a:pt x="56" y="144"/>
                  </a:cubicBezTo>
                  <a:cubicBezTo>
                    <a:pt x="56" y="150"/>
                    <a:pt x="55" y="153"/>
                    <a:pt x="52" y="153"/>
                  </a:cubicBezTo>
                  <a:cubicBezTo>
                    <a:pt x="52" y="153"/>
                    <a:pt x="46" y="154"/>
                    <a:pt x="46" y="154"/>
                  </a:cubicBezTo>
                  <a:cubicBezTo>
                    <a:pt x="44" y="154"/>
                    <a:pt x="43" y="156"/>
                    <a:pt x="43" y="157"/>
                  </a:cubicBezTo>
                  <a:cubicBezTo>
                    <a:pt x="43" y="160"/>
                    <a:pt x="46" y="160"/>
                    <a:pt x="47" y="160"/>
                  </a:cubicBezTo>
                  <a:cubicBezTo>
                    <a:pt x="64" y="160"/>
                    <a:pt x="64" y="160"/>
                    <a:pt x="64" y="160"/>
                  </a:cubicBezTo>
                  <a:cubicBezTo>
                    <a:pt x="67" y="160"/>
                    <a:pt x="67" y="160"/>
                    <a:pt x="67" y="160"/>
                  </a:cubicBezTo>
                  <a:cubicBezTo>
                    <a:pt x="70" y="160"/>
                    <a:pt x="70" y="160"/>
                    <a:pt x="70" y="160"/>
                  </a:cubicBezTo>
                  <a:cubicBezTo>
                    <a:pt x="93" y="160"/>
                    <a:pt x="93" y="160"/>
                    <a:pt x="93" y="160"/>
                  </a:cubicBezTo>
                  <a:cubicBezTo>
                    <a:pt x="97" y="160"/>
                    <a:pt x="97" y="158"/>
                    <a:pt x="97" y="157"/>
                  </a:cubicBezTo>
                  <a:cubicBezTo>
                    <a:pt x="97" y="156"/>
                    <a:pt x="96" y="154"/>
                    <a:pt x="94" y="154"/>
                  </a:cubicBezTo>
                  <a:cubicBezTo>
                    <a:pt x="85" y="153"/>
                    <a:pt x="85" y="153"/>
                    <a:pt x="85" y="153"/>
                  </a:cubicBezTo>
                  <a:cubicBezTo>
                    <a:pt x="80" y="153"/>
                    <a:pt x="79" y="150"/>
                    <a:pt x="79" y="144"/>
                  </a:cubicBezTo>
                  <a:cubicBezTo>
                    <a:pt x="78" y="135"/>
                    <a:pt x="78" y="119"/>
                    <a:pt x="78" y="99"/>
                  </a:cubicBezTo>
                  <a:cubicBezTo>
                    <a:pt x="78" y="15"/>
                    <a:pt x="78" y="15"/>
                    <a:pt x="78" y="15"/>
                  </a:cubicBezTo>
                  <a:cubicBezTo>
                    <a:pt x="80" y="15"/>
                    <a:pt x="102" y="15"/>
                    <a:pt x="102" y="15"/>
                  </a:cubicBezTo>
                  <a:cubicBezTo>
                    <a:pt x="121" y="15"/>
                    <a:pt x="125" y="20"/>
                    <a:pt x="125" y="25"/>
                  </a:cubicBezTo>
                  <a:cubicBezTo>
                    <a:pt x="125" y="25"/>
                    <a:pt x="126" y="27"/>
                    <a:pt x="126" y="27"/>
                  </a:cubicBezTo>
                  <a:cubicBezTo>
                    <a:pt x="126" y="29"/>
                    <a:pt x="126" y="32"/>
                    <a:pt x="129" y="32"/>
                  </a:cubicBezTo>
                  <a:cubicBezTo>
                    <a:pt x="129" y="32"/>
                    <a:pt x="132" y="32"/>
                    <a:pt x="132" y="28"/>
                  </a:cubicBezTo>
                  <a:cubicBezTo>
                    <a:pt x="132" y="21"/>
                    <a:pt x="132" y="21"/>
                    <a:pt x="132" y="21"/>
                  </a:cubicBezTo>
                  <a:cubicBezTo>
                    <a:pt x="132" y="5"/>
                    <a:pt x="132" y="5"/>
                    <a:pt x="132" y="5"/>
                  </a:cubicBezTo>
                  <a:cubicBezTo>
                    <a:pt x="132" y="4"/>
                    <a:pt x="132" y="1"/>
                    <a:pt x="130" y="1"/>
                  </a:cubicBezTo>
                  <a:cubicBezTo>
                    <a:pt x="127" y="2"/>
                    <a:pt x="127" y="2"/>
                    <a:pt x="127" y="2"/>
                  </a:cubicBezTo>
                  <a:cubicBezTo>
                    <a:pt x="124" y="2"/>
                    <a:pt x="119" y="3"/>
                    <a:pt x="110" y="3"/>
                  </a:cubicBezTo>
                  <a:cubicBezTo>
                    <a:pt x="33" y="3"/>
                    <a:pt x="33" y="3"/>
                    <a:pt x="33" y="3"/>
                  </a:cubicBezTo>
                  <a:cubicBezTo>
                    <a:pt x="17" y="2"/>
                    <a:pt x="17" y="2"/>
                    <a:pt x="17" y="2"/>
                  </a:cubicBezTo>
                  <a:cubicBezTo>
                    <a:pt x="17" y="2"/>
                    <a:pt x="10" y="1"/>
                    <a:pt x="10" y="1"/>
                  </a:cubicBezTo>
                  <a:cubicBezTo>
                    <a:pt x="8" y="0"/>
                    <a:pt x="8" y="0"/>
                    <a:pt x="8" y="0"/>
                  </a:cubicBezTo>
                  <a:cubicBezTo>
                    <a:pt x="6" y="0"/>
                    <a:pt x="5" y="2"/>
                    <a:pt x="4" y="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58" name="Freeform 18">
              <a:extLst>
                <a:ext uri="{FF2B5EF4-FFF2-40B4-BE49-F238E27FC236}">
                  <a16:creationId xmlns:a16="http://schemas.microsoft.com/office/drawing/2014/main" id="{3D9729A0-7431-42D6-B3C0-A50B1F37BDCE}"/>
                </a:ext>
              </a:extLst>
            </p:cNvPr>
            <p:cNvSpPr>
              <a:spLocks/>
            </p:cNvSpPr>
            <p:nvPr userDrawn="1"/>
          </p:nvSpPr>
          <p:spPr bwMode="auto">
            <a:xfrm>
              <a:off x="4258" y="2465"/>
              <a:ext cx="102" cy="107"/>
            </a:xfrm>
            <a:custGeom>
              <a:avLst/>
              <a:gdLst>
                <a:gd name="T0" fmla="*/ 132 w 151"/>
                <a:gd name="T1" fmla="*/ 0 h 157"/>
                <a:gd name="T2" fmla="*/ 127 w 151"/>
                <a:gd name="T3" fmla="*/ 0 h 157"/>
                <a:gd name="T4" fmla="*/ 123 w 151"/>
                <a:gd name="T5" fmla="*/ 0 h 157"/>
                <a:gd name="T6" fmla="*/ 113 w 151"/>
                <a:gd name="T7" fmla="*/ 0 h 157"/>
                <a:gd name="T8" fmla="*/ 108 w 151"/>
                <a:gd name="T9" fmla="*/ 2 h 157"/>
                <a:gd name="T10" fmla="*/ 112 w 151"/>
                <a:gd name="T11" fmla="*/ 6 h 157"/>
                <a:gd name="T12" fmla="*/ 115 w 151"/>
                <a:gd name="T13" fmla="*/ 10 h 157"/>
                <a:gd name="T14" fmla="*/ 111 w 151"/>
                <a:gd name="T15" fmla="*/ 20 h 157"/>
                <a:gd name="T16" fmla="*/ 79 w 151"/>
                <a:gd name="T17" fmla="*/ 77 h 157"/>
                <a:gd name="T18" fmla="*/ 43 w 151"/>
                <a:gd name="T19" fmla="*/ 15 h 157"/>
                <a:gd name="T20" fmla="*/ 40 w 151"/>
                <a:gd name="T21" fmla="*/ 8 h 157"/>
                <a:gd name="T22" fmla="*/ 42 w 151"/>
                <a:gd name="T23" fmla="*/ 6 h 157"/>
                <a:gd name="T24" fmla="*/ 43 w 151"/>
                <a:gd name="T25" fmla="*/ 5 h 157"/>
                <a:gd name="T26" fmla="*/ 46 w 151"/>
                <a:gd name="T27" fmla="*/ 3 h 157"/>
                <a:gd name="T28" fmla="*/ 42 w 151"/>
                <a:gd name="T29" fmla="*/ 0 h 157"/>
                <a:gd name="T30" fmla="*/ 27 w 151"/>
                <a:gd name="T31" fmla="*/ 0 h 157"/>
                <a:gd name="T32" fmla="*/ 24 w 151"/>
                <a:gd name="T33" fmla="*/ 0 h 157"/>
                <a:gd name="T34" fmla="*/ 20 w 151"/>
                <a:gd name="T35" fmla="*/ 0 h 157"/>
                <a:gd name="T36" fmla="*/ 4 w 151"/>
                <a:gd name="T37" fmla="*/ 0 h 157"/>
                <a:gd name="T38" fmla="*/ 0 w 151"/>
                <a:gd name="T39" fmla="*/ 3 h 157"/>
                <a:gd name="T40" fmla="*/ 4 w 151"/>
                <a:gd name="T41" fmla="*/ 6 h 157"/>
                <a:gd name="T42" fmla="*/ 12 w 151"/>
                <a:gd name="T43" fmla="*/ 9 h 157"/>
                <a:gd name="T44" fmla="*/ 25 w 151"/>
                <a:gd name="T45" fmla="*/ 23 h 157"/>
                <a:gd name="T46" fmla="*/ 61 w 151"/>
                <a:gd name="T47" fmla="*/ 82 h 157"/>
                <a:gd name="T48" fmla="*/ 65 w 151"/>
                <a:gd name="T49" fmla="*/ 103 h 157"/>
                <a:gd name="T50" fmla="*/ 65 w 151"/>
                <a:gd name="T51" fmla="*/ 120 h 157"/>
                <a:gd name="T52" fmla="*/ 65 w 151"/>
                <a:gd name="T53" fmla="*/ 141 h 157"/>
                <a:gd name="T54" fmla="*/ 60 w 151"/>
                <a:gd name="T55" fmla="*/ 150 h 157"/>
                <a:gd name="T56" fmla="*/ 54 w 151"/>
                <a:gd name="T57" fmla="*/ 151 h 157"/>
                <a:gd name="T58" fmla="*/ 51 w 151"/>
                <a:gd name="T59" fmla="*/ 154 h 157"/>
                <a:gd name="T60" fmla="*/ 56 w 151"/>
                <a:gd name="T61" fmla="*/ 157 h 157"/>
                <a:gd name="T62" fmla="*/ 72 w 151"/>
                <a:gd name="T63" fmla="*/ 157 h 157"/>
                <a:gd name="T64" fmla="*/ 76 w 151"/>
                <a:gd name="T65" fmla="*/ 157 h 157"/>
                <a:gd name="T66" fmla="*/ 78 w 151"/>
                <a:gd name="T67" fmla="*/ 157 h 157"/>
                <a:gd name="T68" fmla="*/ 101 w 151"/>
                <a:gd name="T69" fmla="*/ 157 h 157"/>
                <a:gd name="T70" fmla="*/ 105 w 151"/>
                <a:gd name="T71" fmla="*/ 154 h 157"/>
                <a:gd name="T72" fmla="*/ 102 w 151"/>
                <a:gd name="T73" fmla="*/ 151 h 157"/>
                <a:gd name="T74" fmla="*/ 93 w 151"/>
                <a:gd name="T75" fmla="*/ 150 h 157"/>
                <a:gd name="T76" fmla="*/ 86 w 151"/>
                <a:gd name="T77" fmla="*/ 141 h 157"/>
                <a:gd name="T78" fmla="*/ 86 w 151"/>
                <a:gd name="T79" fmla="*/ 120 h 157"/>
                <a:gd name="T80" fmla="*/ 86 w 151"/>
                <a:gd name="T81" fmla="*/ 103 h 157"/>
                <a:gd name="T82" fmla="*/ 89 w 151"/>
                <a:gd name="T83" fmla="*/ 83 h 157"/>
                <a:gd name="T84" fmla="*/ 127 w 151"/>
                <a:gd name="T85" fmla="*/ 18 h 157"/>
                <a:gd name="T86" fmla="*/ 138 w 151"/>
                <a:gd name="T87" fmla="*/ 8 h 157"/>
                <a:gd name="T88" fmla="*/ 146 w 151"/>
                <a:gd name="T89" fmla="*/ 6 h 157"/>
                <a:gd name="T90" fmla="*/ 151 w 151"/>
                <a:gd name="T91" fmla="*/ 2 h 157"/>
                <a:gd name="T92" fmla="*/ 146 w 151"/>
                <a:gd name="T93" fmla="*/ 0 h 157"/>
                <a:gd name="T94" fmla="*/ 132 w 151"/>
                <a:gd name="T9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1" h="157">
                  <a:moveTo>
                    <a:pt x="132" y="0"/>
                  </a:moveTo>
                  <a:cubicBezTo>
                    <a:pt x="127" y="0"/>
                    <a:pt x="127" y="0"/>
                    <a:pt x="127" y="0"/>
                  </a:cubicBezTo>
                  <a:cubicBezTo>
                    <a:pt x="123" y="0"/>
                    <a:pt x="123" y="0"/>
                    <a:pt x="123" y="0"/>
                  </a:cubicBezTo>
                  <a:cubicBezTo>
                    <a:pt x="113" y="0"/>
                    <a:pt x="113" y="0"/>
                    <a:pt x="113" y="0"/>
                  </a:cubicBezTo>
                  <a:cubicBezTo>
                    <a:pt x="109" y="0"/>
                    <a:pt x="108" y="1"/>
                    <a:pt x="108" y="2"/>
                  </a:cubicBezTo>
                  <a:cubicBezTo>
                    <a:pt x="108" y="5"/>
                    <a:pt x="110" y="5"/>
                    <a:pt x="112" y="6"/>
                  </a:cubicBezTo>
                  <a:cubicBezTo>
                    <a:pt x="113" y="6"/>
                    <a:pt x="115" y="6"/>
                    <a:pt x="115" y="10"/>
                  </a:cubicBezTo>
                  <a:cubicBezTo>
                    <a:pt x="115" y="13"/>
                    <a:pt x="114" y="16"/>
                    <a:pt x="111" y="20"/>
                  </a:cubicBezTo>
                  <a:cubicBezTo>
                    <a:pt x="108" y="26"/>
                    <a:pt x="85" y="65"/>
                    <a:pt x="79" y="77"/>
                  </a:cubicBezTo>
                  <a:cubicBezTo>
                    <a:pt x="72" y="66"/>
                    <a:pt x="46" y="21"/>
                    <a:pt x="43" y="15"/>
                  </a:cubicBezTo>
                  <a:cubicBezTo>
                    <a:pt x="41" y="12"/>
                    <a:pt x="40" y="10"/>
                    <a:pt x="40" y="8"/>
                  </a:cubicBezTo>
                  <a:cubicBezTo>
                    <a:pt x="40" y="7"/>
                    <a:pt x="41" y="6"/>
                    <a:pt x="42" y="6"/>
                  </a:cubicBezTo>
                  <a:cubicBezTo>
                    <a:pt x="42" y="6"/>
                    <a:pt x="43" y="5"/>
                    <a:pt x="43" y="5"/>
                  </a:cubicBezTo>
                  <a:cubicBezTo>
                    <a:pt x="44" y="5"/>
                    <a:pt x="46" y="4"/>
                    <a:pt x="46" y="3"/>
                  </a:cubicBezTo>
                  <a:cubicBezTo>
                    <a:pt x="46" y="1"/>
                    <a:pt x="44" y="0"/>
                    <a:pt x="42" y="0"/>
                  </a:cubicBezTo>
                  <a:cubicBezTo>
                    <a:pt x="27" y="0"/>
                    <a:pt x="27" y="0"/>
                    <a:pt x="27" y="0"/>
                  </a:cubicBezTo>
                  <a:cubicBezTo>
                    <a:pt x="24" y="0"/>
                    <a:pt x="24" y="0"/>
                    <a:pt x="24" y="0"/>
                  </a:cubicBezTo>
                  <a:cubicBezTo>
                    <a:pt x="20" y="0"/>
                    <a:pt x="20" y="0"/>
                    <a:pt x="20" y="0"/>
                  </a:cubicBezTo>
                  <a:cubicBezTo>
                    <a:pt x="4" y="0"/>
                    <a:pt x="4" y="0"/>
                    <a:pt x="4" y="0"/>
                  </a:cubicBezTo>
                  <a:cubicBezTo>
                    <a:pt x="0" y="0"/>
                    <a:pt x="0" y="2"/>
                    <a:pt x="0" y="3"/>
                  </a:cubicBezTo>
                  <a:cubicBezTo>
                    <a:pt x="0" y="4"/>
                    <a:pt x="1" y="6"/>
                    <a:pt x="4" y="6"/>
                  </a:cubicBezTo>
                  <a:cubicBezTo>
                    <a:pt x="5" y="6"/>
                    <a:pt x="9" y="7"/>
                    <a:pt x="12" y="9"/>
                  </a:cubicBezTo>
                  <a:cubicBezTo>
                    <a:pt x="16" y="11"/>
                    <a:pt x="21" y="17"/>
                    <a:pt x="25" y="23"/>
                  </a:cubicBezTo>
                  <a:cubicBezTo>
                    <a:pt x="32" y="34"/>
                    <a:pt x="60" y="79"/>
                    <a:pt x="61" y="82"/>
                  </a:cubicBezTo>
                  <a:cubicBezTo>
                    <a:pt x="64" y="88"/>
                    <a:pt x="65" y="92"/>
                    <a:pt x="65" y="103"/>
                  </a:cubicBezTo>
                  <a:cubicBezTo>
                    <a:pt x="65" y="120"/>
                    <a:pt x="65" y="120"/>
                    <a:pt x="65" y="120"/>
                  </a:cubicBezTo>
                  <a:cubicBezTo>
                    <a:pt x="65" y="141"/>
                    <a:pt x="65" y="141"/>
                    <a:pt x="65" y="141"/>
                  </a:cubicBezTo>
                  <a:cubicBezTo>
                    <a:pt x="65" y="145"/>
                    <a:pt x="63" y="150"/>
                    <a:pt x="60" y="150"/>
                  </a:cubicBezTo>
                  <a:cubicBezTo>
                    <a:pt x="54" y="151"/>
                    <a:pt x="54" y="151"/>
                    <a:pt x="54" y="151"/>
                  </a:cubicBezTo>
                  <a:cubicBezTo>
                    <a:pt x="52" y="151"/>
                    <a:pt x="51" y="153"/>
                    <a:pt x="51" y="154"/>
                  </a:cubicBezTo>
                  <a:cubicBezTo>
                    <a:pt x="51" y="157"/>
                    <a:pt x="54" y="157"/>
                    <a:pt x="56" y="157"/>
                  </a:cubicBezTo>
                  <a:cubicBezTo>
                    <a:pt x="72" y="157"/>
                    <a:pt x="72" y="157"/>
                    <a:pt x="72" y="157"/>
                  </a:cubicBezTo>
                  <a:cubicBezTo>
                    <a:pt x="76" y="157"/>
                    <a:pt x="76" y="157"/>
                    <a:pt x="76" y="157"/>
                  </a:cubicBezTo>
                  <a:cubicBezTo>
                    <a:pt x="78" y="157"/>
                    <a:pt x="78" y="157"/>
                    <a:pt x="78" y="157"/>
                  </a:cubicBezTo>
                  <a:cubicBezTo>
                    <a:pt x="101" y="157"/>
                    <a:pt x="101" y="157"/>
                    <a:pt x="101" y="157"/>
                  </a:cubicBezTo>
                  <a:cubicBezTo>
                    <a:pt x="105" y="157"/>
                    <a:pt x="105" y="155"/>
                    <a:pt x="105" y="154"/>
                  </a:cubicBezTo>
                  <a:cubicBezTo>
                    <a:pt x="105" y="153"/>
                    <a:pt x="104" y="151"/>
                    <a:pt x="102" y="151"/>
                  </a:cubicBezTo>
                  <a:cubicBezTo>
                    <a:pt x="93" y="150"/>
                    <a:pt x="93" y="150"/>
                    <a:pt x="93" y="150"/>
                  </a:cubicBezTo>
                  <a:cubicBezTo>
                    <a:pt x="89" y="150"/>
                    <a:pt x="87" y="147"/>
                    <a:pt x="86" y="141"/>
                  </a:cubicBezTo>
                  <a:cubicBezTo>
                    <a:pt x="86" y="120"/>
                    <a:pt x="86" y="120"/>
                    <a:pt x="86" y="120"/>
                  </a:cubicBezTo>
                  <a:cubicBezTo>
                    <a:pt x="86" y="103"/>
                    <a:pt x="86" y="103"/>
                    <a:pt x="86" y="103"/>
                  </a:cubicBezTo>
                  <a:cubicBezTo>
                    <a:pt x="86" y="96"/>
                    <a:pt x="86" y="90"/>
                    <a:pt x="89" y="83"/>
                  </a:cubicBezTo>
                  <a:cubicBezTo>
                    <a:pt x="92" y="75"/>
                    <a:pt x="121" y="27"/>
                    <a:pt x="127" y="18"/>
                  </a:cubicBezTo>
                  <a:cubicBezTo>
                    <a:pt x="132" y="13"/>
                    <a:pt x="134" y="10"/>
                    <a:pt x="138" y="8"/>
                  </a:cubicBezTo>
                  <a:cubicBezTo>
                    <a:pt x="141" y="6"/>
                    <a:pt x="144" y="6"/>
                    <a:pt x="146" y="6"/>
                  </a:cubicBezTo>
                  <a:cubicBezTo>
                    <a:pt x="150" y="6"/>
                    <a:pt x="151" y="4"/>
                    <a:pt x="151" y="2"/>
                  </a:cubicBezTo>
                  <a:cubicBezTo>
                    <a:pt x="151" y="1"/>
                    <a:pt x="150" y="0"/>
                    <a:pt x="146" y="0"/>
                  </a:cubicBezTo>
                  <a:lnTo>
                    <a:pt x="13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59" name="Freeform 19">
              <a:extLst>
                <a:ext uri="{FF2B5EF4-FFF2-40B4-BE49-F238E27FC236}">
                  <a16:creationId xmlns:a16="http://schemas.microsoft.com/office/drawing/2014/main" id="{5B283A52-6ECA-44BC-88FB-D25C3551D641}"/>
                </a:ext>
              </a:extLst>
            </p:cNvPr>
            <p:cNvSpPr>
              <a:spLocks noEditPoints="1"/>
            </p:cNvSpPr>
            <p:nvPr userDrawn="1"/>
          </p:nvSpPr>
          <p:spPr bwMode="auto">
            <a:xfrm>
              <a:off x="4406" y="2463"/>
              <a:ext cx="111" cy="111"/>
            </a:xfrm>
            <a:custGeom>
              <a:avLst/>
              <a:gdLst>
                <a:gd name="T0" fmla="*/ 0 w 164"/>
                <a:gd name="T1" fmla="*/ 81 h 163"/>
                <a:gd name="T2" fmla="*/ 81 w 164"/>
                <a:gd name="T3" fmla="*/ 163 h 163"/>
                <a:gd name="T4" fmla="*/ 164 w 164"/>
                <a:gd name="T5" fmla="*/ 78 h 163"/>
                <a:gd name="T6" fmla="*/ 82 w 164"/>
                <a:gd name="T7" fmla="*/ 0 h 163"/>
                <a:gd name="T8" fmla="*/ 0 w 164"/>
                <a:gd name="T9" fmla="*/ 81 h 163"/>
                <a:gd name="T10" fmla="*/ 23 w 164"/>
                <a:gd name="T11" fmla="*/ 76 h 163"/>
                <a:gd name="T12" fmla="*/ 81 w 164"/>
                <a:gd name="T13" fmla="*/ 10 h 163"/>
                <a:gd name="T14" fmla="*/ 142 w 164"/>
                <a:gd name="T15" fmla="*/ 84 h 163"/>
                <a:gd name="T16" fmla="*/ 87 w 164"/>
                <a:gd name="T17" fmla="*/ 152 h 163"/>
                <a:gd name="T18" fmla="*/ 23 w 164"/>
                <a:gd name="T19" fmla="*/ 76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4" h="163">
                  <a:moveTo>
                    <a:pt x="0" y="81"/>
                  </a:moveTo>
                  <a:cubicBezTo>
                    <a:pt x="0" y="121"/>
                    <a:pt x="26" y="163"/>
                    <a:pt x="81" y="163"/>
                  </a:cubicBezTo>
                  <a:cubicBezTo>
                    <a:pt x="129" y="163"/>
                    <a:pt x="164" y="127"/>
                    <a:pt x="164" y="78"/>
                  </a:cubicBezTo>
                  <a:cubicBezTo>
                    <a:pt x="164" y="31"/>
                    <a:pt x="131" y="0"/>
                    <a:pt x="82" y="0"/>
                  </a:cubicBezTo>
                  <a:cubicBezTo>
                    <a:pt x="23" y="0"/>
                    <a:pt x="0" y="50"/>
                    <a:pt x="0" y="81"/>
                  </a:cubicBezTo>
                  <a:moveTo>
                    <a:pt x="23" y="76"/>
                  </a:moveTo>
                  <a:cubicBezTo>
                    <a:pt x="23" y="35"/>
                    <a:pt x="45" y="10"/>
                    <a:pt x="81" y="10"/>
                  </a:cubicBezTo>
                  <a:cubicBezTo>
                    <a:pt x="110" y="10"/>
                    <a:pt x="142" y="33"/>
                    <a:pt x="142" y="84"/>
                  </a:cubicBezTo>
                  <a:cubicBezTo>
                    <a:pt x="142" y="149"/>
                    <a:pt x="96" y="152"/>
                    <a:pt x="87" y="152"/>
                  </a:cubicBezTo>
                  <a:cubicBezTo>
                    <a:pt x="49" y="152"/>
                    <a:pt x="23" y="121"/>
                    <a:pt x="23" y="7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60" name="Freeform 20">
              <a:extLst>
                <a:ext uri="{FF2B5EF4-FFF2-40B4-BE49-F238E27FC236}">
                  <a16:creationId xmlns:a16="http://schemas.microsoft.com/office/drawing/2014/main" id="{E8973538-4017-4AD4-9B9C-8299C4D413F4}"/>
                </a:ext>
              </a:extLst>
            </p:cNvPr>
            <p:cNvSpPr>
              <a:spLocks/>
            </p:cNvSpPr>
            <p:nvPr userDrawn="1"/>
          </p:nvSpPr>
          <p:spPr bwMode="auto">
            <a:xfrm>
              <a:off x="4530" y="2464"/>
              <a:ext cx="62" cy="108"/>
            </a:xfrm>
            <a:custGeom>
              <a:avLst/>
              <a:gdLst>
                <a:gd name="T0" fmla="*/ 87 w 92"/>
                <a:gd name="T1" fmla="*/ 1 h 159"/>
                <a:gd name="T2" fmla="*/ 86 w 92"/>
                <a:gd name="T3" fmla="*/ 1 h 159"/>
                <a:gd name="T4" fmla="*/ 80 w 92"/>
                <a:gd name="T5" fmla="*/ 2 h 159"/>
                <a:gd name="T6" fmla="*/ 78 w 92"/>
                <a:gd name="T7" fmla="*/ 2 h 159"/>
                <a:gd name="T8" fmla="*/ 28 w 92"/>
                <a:gd name="T9" fmla="*/ 2 h 159"/>
                <a:gd name="T10" fmla="*/ 25 w 92"/>
                <a:gd name="T11" fmla="*/ 2 h 159"/>
                <a:gd name="T12" fmla="*/ 4 w 92"/>
                <a:gd name="T13" fmla="*/ 2 h 159"/>
                <a:gd name="T14" fmla="*/ 0 w 92"/>
                <a:gd name="T15" fmla="*/ 5 h 159"/>
                <a:gd name="T16" fmla="*/ 3 w 92"/>
                <a:gd name="T17" fmla="*/ 8 h 159"/>
                <a:gd name="T18" fmla="*/ 9 w 92"/>
                <a:gd name="T19" fmla="*/ 8 h 159"/>
                <a:gd name="T20" fmla="*/ 17 w 92"/>
                <a:gd name="T21" fmla="*/ 18 h 159"/>
                <a:gd name="T22" fmla="*/ 17 w 92"/>
                <a:gd name="T23" fmla="*/ 62 h 159"/>
                <a:gd name="T24" fmla="*/ 17 w 92"/>
                <a:gd name="T25" fmla="*/ 98 h 159"/>
                <a:gd name="T26" fmla="*/ 16 w 92"/>
                <a:gd name="T27" fmla="*/ 143 h 159"/>
                <a:gd name="T28" fmla="*/ 12 w 92"/>
                <a:gd name="T29" fmla="*/ 152 h 159"/>
                <a:gd name="T30" fmla="*/ 6 w 92"/>
                <a:gd name="T31" fmla="*/ 153 h 159"/>
                <a:gd name="T32" fmla="*/ 3 w 92"/>
                <a:gd name="T33" fmla="*/ 156 h 159"/>
                <a:gd name="T34" fmla="*/ 8 w 92"/>
                <a:gd name="T35" fmla="*/ 159 h 159"/>
                <a:gd name="T36" fmla="*/ 24 w 92"/>
                <a:gd name="T37" fmla="*/ 159 h 159"/>
                <a:gd name="T38" fmla="*/ 28 w 92"/>
                <a:gd name="T39" fmla="*/ 159 h 159"/>
                <a:gd name="T40" fmla="*/ 30 w 92"/>
                <a:gd name="T41" fmla="*/ 159 h 159"/>
                <a:gd name="T42" fmla="*/ 53 w 92"/>
                <a:gd name="T43" fmla="*/ 159 h 159"/>
                <a:gd name="T44" fmla="*/ 58 w 92"/>
                <a:gd name="T45" fmla="*/ 156 h 159"/>
                <a:gd name="T46" fmla="*/ 54 w 92"/>
                <a:gd name="T47" fmla="*/ 153 h 159"/>
                <a:gd name="T48" fmla="*/ 45 w 92"/>
                <a:gd name="T49" fmla="*/ 152 h 159"/>
                <a:gd name="T50" fmla="*/ 39 w 92"/>
                <a:gd name="T51" fmla="*/ 143 h 159"/>
                <a:gd name="T52" fmla="*/ 38 w 92"/>
                <a:gd name="T53" fmla="*/ 98 h 159"/>
                <a:gd name="T54" fmla="*/ 38 w 92"/>
                <a:gd name="T55" fmla="*/ 81 h 159"/>
                <a:gd name="T56" fmla="*/ 68 w 92"/>
                <a:gd name="T57" fmla="*/ 81 h 159"/>
                <a:gd name="T58" fmla="*/ 78 w 92"/>
                <a:gd name="T59" fmla="*/ 88 h 159"/>
                <a:gd name="T60" fmla="*/ 79 w 92"/>
                <a:gd name="T61" fmla="*/ 94 h 159"/>
                <a:gd name="T62" fmla="*/ 79 w 92"/>
                <a:gd name="T63" fmla="*/ 95 h 159"/>
                <a:gd name="T64" fmla="*/ 82 w 92"/>
                <a:gd name="T65" fmla="*/ 98 h 159"/>
                <a:gd name="T66" fmla="*/ 85 w 92"/>
                <a:gd name="T67" fmla="*/ 92 h 159"/>
                <a:gd name="T68" fmla="*/ 85 w 92"/>
                <a:gd name="T69" fmla="*/ 79 h 159"/>
                <a:gd name="T70" fmla="*/ 87 w 92"/>
                <a:gd name="T71" fmla="*/ 67 h 159"/>
                <a:gd name="T72" fmla="*/ 85 w 92"/>
                <a:gd name="T73" fmla="*/ 64 h 159"/>
                <a:gd name="T74" fmla="*/ 81 w 92"/>
                <a:gd name="T75" fmla="*/ 66 h 159"/>
                <a:gd name="T76" fmla="*/ 73 w 92"/>
                <a:gd name="T77" fmla="*/ 70 h 159"/>
                <a:gd name="T78" fmla="*/ 64 w 92"/>
                <a:gd name="T79" fmla="*/ 70 h 159"/>
                <a:gd name="T80" fmla="*/ 38 w 92"/>
                <a:gd name="T81" fmla="*/ 70 h 159"/>
                <a:gd name="T82" fmla="*/ 38 w 92"/>
                <a:gd name="T83" fmla="*/ 14 h 159"/>
                <a:gd name="T84" fmla="*/ 69 w 92"/>
                <a:gd name="T85" fmla="*/ 14 h 159"/>
                <a:gd name="T86" fmla="*/ 82 w 92"/>
                <a:gd name="T87" fmla="*/ 19 h 159"/>
                <a:gd name="T88" fmla="*/ 84 w 92"/>
                <a:gd name="T89" fmla="*/ 26 h 159"/>
                <a:gd name="T90" fmla="*/ 87 w 92"/>
                <a:gd name="T91" fmla="*/ 30 h 159"/>
                <a:gd name="T92" fmla="*/ 90 w 92"/>
                <a:gd name="T93" fmla="*/ 27 h 159"/>
                <a:gd name="T94" fmla="*/ 91 w 92"/>
                <a:gd name="T95" fmla="*/ 17 h 159"/>
                <a:gd name="T96" fmla="*/ 91 w 92"/>
                <a:gd name="T97" fmla="*/ 13 h 159"/>
                <a:gd name="T98" fmla="*/ 92 w 92"/>
                <a:gd name="T99" fmla="*/ 6 h 159"/>
                <a:gd name="T100" fmla="*/ 92 w 92"/>
                <a:gd name="T101" fmla="*/ 3 h 159"/>
                <a:gd name="T102" fmla="*/ 90 w 92"/>
                <a:gd name="T103" fmla="*/ 0 h 159"/>
                <a:gd name="T104" fmla="*/ 87 w 92"/>
                <a:gd name="T105" fmla="*/ 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2" h="159">
                  <a:moveTo>
                    <a:pt x="87" y="1"/>
                  </a:moveTo>
                  <a:cubicBezTo>
                    <a:pt x="86" y="1"/>
                    <a:pt x="86" y="1"/>
                    <a:pt x="86" y="1"/>
                  </a:cubicBezTo>
                  <a:cubicBezTo>
                    <a:pt x="80" y="2"/>
                    <a:pt x="80" y="2"/>
                    <a:pt x="80" y="2"/>
                  </a:cubicBezTo>
                  <a:cubicBezTo>
                    <a:pt x="78" y="2"/>
                    <a:pt x="78" y="2"/>
                    <a:pt x="78" y="2"/>
                  </a:cubicBezTo>
                  <a:cubicBezTo>
                    <a:pt x="78" y="2"/>
                    <a:pt x="28" y="2"/>
                    <a:pt x="28" y="2"/>
                  </a:cubicBezTo>
                  <a:cubicBezTo>
                    <a:pt x="25" y="2"/>
                    <a:pt x="25" y="2"/>
                    <a:pt x="25" y="2"/>
                  </a:cubicBezTo>
                  <a:cubicBezTo>
                    <a:pt x="4" y="2"/>
                    <a:pt x="4" y="2"/>
                    <a:pt x="4" y="2"/>
                  </a:cubicBezTo>
                  <a:cubicBezTo>
                    <a:pt x="3" y="2"/>
                    <a:pt x="0" y="2"/>
                    <a:pt x="0" y="5"/>
                  </a:cubicBezTo>
                  <a:cubicBezTo>
                    <a:pt x="0" y="6"/>
                    <a:pt x="1" y="8"/>
                    <a:pt x="3" y="8"/>
                  </a:cubicBezTo>
                  <a:cubicBezTo>
                    <a:pt x="9" y="8"/>
                    <a:pt x="9" y="8"/>
                    <a:pt x="9" y="8"/>
                  </a:cubicBezTo>
                  <a:cubicBezTo>
                    <a:pt x="15" y="9"/>
                    <a:pt x="17" y="12"/>
                    <a:pt x="17" y="18"/>
                  </a:cubicBezTo>
                  <a:cubicBezTo>
                    <a:pt x="17" y="18"/>
                    <a:pt x="17" y="62"/>
                    <a:pt x="17" y="62"/>
                  </a:cubicBezTo>
                  <a:cubicBezTo>
                    <a:pt x="17" y="98"/>
                    <a:pt x="17" y="98"/>
                    <a:pt x="17" y="98"/>
                  </a:cubicBezTo>
                  <a:cubicBezTo>
                    <a:pt x="17" y="118"/>
                    <a:pt x="17" y="134"/>
                    <a:pt x="16" y="143"/>
                  </a:cubicBezTo>
                  <a:cubicBezTo>
                    <a:pt x="16" y="149"/>
                    <a:pt x="15" y="152"/>
                    <a:pt x="12" y="152"/>
                  </a:cubicBezTo>
                  <a:cubicBezTo>
                    <a:pt x="12" y="152"/>
                    <a:pt x="6" y="153"/>
                    <a:pt x="6" y="153"/>
                  </a:cubicBezTo>
                  <a:cubicBezTo>
                    <a:pt x="4" y="153"/>
                    <a:pt x="3" y="155"/>
                    <a:pt x="3" y="156"/>
                  </a:cubicBezTo>
                  <a:cubicBezTo>
                    <a:pt x="3" y="159"/>
                    <a:pt x="6" y="159"/>
                    <a:pt x="8" y="159"/>
                  </a:cubicBezTo>
                  <a:cubicBezTo>
                    <a:pt x="24" y="159"/>
                    <a:pt x="24" y="159"/>
                    <a:pt x="24" y="159"/>
                  </a:cubicBezTo>
                  <a:cubicBezTo>
                    <a:pt x="28" y="159"/>
                    <a:pt x="28" y="159"/>
                    <a:pt x="28" y="159"/>
                  </a:cubicBezTo>
                  <a:cubicBezTo>
                    <a:pt x="30" y="159"/>
                    <a:pt x="30" y="159"/>
                    <a:pt x="30" y="159"/>
                  </a:cubicBezTo>
                  <a:cubicBezTo>
                    <a:pt x="53" y="159"/>
                    <a:pt x="53" y="159"/>
                    <a:pt x="53" y="159"/>
                  </a:cubicBezTo>
                  <a:cubicBezTo>
                    <a:pt x="57" y="159"/>
                    <a:pt x="58" y="157"/>
                    <a:pt x="58" y="156"/>
                  </a:cubicBezTo>
                  <a:cubicBezTo>
                    <a:pt x="58" y="155"/>
                    <a:pt x="57" y="153"/>
                    <a:pt x="54" y="153"/>
                  </a:cubicBezTo>
                  <a:cubicBezTo>
                    <a:pt x="45" y="152"/>
                    <a:pt x="45" y="152"/>
                    <a:pt x="45" y="152"/>
                  </a:cubicBezTo>
                  <a:cubicBezTo>
                    <a:pt x="41" y="152"/>
                    <a:pt x="39" y="149"/>
                    <a:pt x="39" y="143"/>
                  </a:cubicBezTo>
                  <a:cubicBezTo>
                    <a:pt x="38" y="134"/>
                    <a:pt x="38" y="118"/>
                    <a:pt x="38" y="98"/>
                  </a:cubicBezTo>
                  <a:cubicBezTo>
                    <a:pt x="38" y="81"/>
                    <a:pt x="38" y="81"/>
                    <a:pt x="38" y="81"/>
                  </a:cubicBezTo>
                  <a:cubicBezTo>
                    <a:pt x="45" y="81"/>
                    <a:pt x="64" y="81"/>
                    <a:pt x="68" y="81"/>
                  </a:cubicBezTo>
                  <a:cubicBezTo>
                    <a:pt x="74" y="82"/>
                    <a:pt x="77" y="85"/>
                    <a:pt x="78" y="88"/>
                  </a:cubicBezTo>
                  <a:cubicBezTo>
                    <a:pt x="79" y="94"/>
                    <a:pt x="79" y="94"/>
                    <a:pt x="79" y="94"/>
                  </a:cubicBezTo>
                  <a:cubicBezTo>
                    <a:pt x="79" y="95"/>
                    <a:pt x="79" y="95"/>
                    <a:pt x="79" y="95"/>
                  </a:cubicBezTo>
                  <a:cubicBezTo>
                    <a:pt x="79" y="97"/>
                    <a:pt x="80" y="98"/>
                    <a:pt x="82" y="98"/>
                  </a:cubicBezTo>
                  <a:cubicBezTo>
                    <a:pt x="85" y="98"/>
                    <a:pt x="85" y="94"/>
                    <a:pt x="85" y="92"/>
                  </a:cubicBezTo>
                  <a:cubicBezTo>
                    <a:pt x="85" y="79"/>
                    <a:pt x="85" y="79"/>
                    <a:pt x="85" y="79"/>
                  </a:cubicBezTo>
                  <a:cubicBezTo>
                    <a:pt x="87" y="67"/>
                    <a:pt x="87" y="67"/>
                    <a:pt x="87" y="67"/>
                  </a:cubicBezTo>
                  <a:cubicBezTo>
                    <a:pt x="87" y="64"/>
                    <a:pt x="85" y="64"/>
                    <a:pt x="85" y="64"/>
                  </a:cubicBezTo>
                  <a:cubicBezTo>
                    <a:pt x="83" y="64"/>
                    <a:pt x="82" y="65"/>
                    <a:pt x="81" y="66"/>
                  </a:cubicBezTo>
                  <a:cubicBezTo>
                    <a:pt x="80" y="69"/>
                    <a:pt x="78" y="69"/>
                    <a:pt x="73" y="70"/>
                  </a:cubicBezTo>
                  <a:cubicBezTo>
                    <a:pt x="64" y="70"/>
                    <a:pt x="64" y="70"/>
                    <a:pt x="64" y="70"/>
                  </a:cubicBezTo>
                  <a:cubicBezTo>
                    <a:pt x="38" y="70"/>
                    <a:pt x="38" y="70"/>
                    <a:pt x="38" y="70"/>
                  </a:cubicBezTo>
                  <a:cubicBezTo>
                    <a:pt x="38" y="14"/>
                    <a:pt x="38" y="14"/>
                    <a:pt x="38" y="14"/>
                  </a:cubicBezTo>
                  <a:cubicBezTo>
                    <a:pt x="38" y="13"/>
                    <a:pt x="69" y="14"/>
                    <a:pt x="69" y="14"/>
                  </a:cubicBezTo>
                  <a:cubicBezTo>
                    <a:pt x="77" y="14"/>
                    <a:pt x="81" y="17"/>
                    <a:pt x="82" y="19"/>
                  </a:cubicBezTo>
                  <a:cubicBezTo>
                    <a:pt x="82" y="19"/>
                    <a:pt x="84" y="26"/>
                    <a:pt x="84" y="26"/>
                  </a:cubicBezTo>
                  <a:cubicBezTo>
                    <a:pt x="84" y="30"/>
                    <a:pt x="86" y="30"/>
                    <a:pt x="87" y="30"/>
                  </a:cubicBezTo>
                  <a:cubicBezTo>
                    <a:pt x="88" y="30"/>
                    <a:pt x="89" y="30"/>
                    <a:pt x="90" y="27"/>
                  </a:cubicBezTo>
                  <a:cubicBezTo>
                    <a:pt x="90" y="27"/>
                    <a:pt x="91" y="17"/>
                    <a:pt x="91" y="17"/>
                  </a:cubicBezTo>
                  <a:cubicBezTo>
                    <a:pt x="91" y="13"/>
                    <a:pt x="91" y="13"/>
                    <a:pt x="91" y="13"/>
                  </a:cubicBezTo>
                  <a:cubicBezTo>
                    <a:pt x="92" y="6"/>
                    <a:pt x="92" y="6"/>
                    <a:pt x="92" y="6"/>
                  </a:cubicBezTo>
                  <a:cubicBezTo>
                    <a:pt x="92" y="3"/>
                    <a:pt x="92" y="3"/>
                    <a:pt x="92" y="3"/>
                  </a:cubicBezTo>
                  <a:cubicBezTo>
                    <a:pt x="92" y="1"/>
                    <a:pt x="91" y="0"/>
                    <a:pt x="90" y="0"/>
                  </a:cubicBezTo>
                  <a:lnTo>
                    <a:pt x="87"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61" name="Rectangle 21">
              <a:extLst>
                <a:ext uri="{FF2B5EF4-FFF2-40B4-BE49-F238E27FC236}">
                  <a16:creationId xmlns:a16="http://schemas.microsoft.com/office/drawing/2014/main" id="{ED45594E-FE63-4B02-8BFE-F27623E0059A}"/>
                </a:ext>
              </a:extLst>
            </p:cNvPr>
            <p:cNvSpPr>
              <a:spLocks noChangeArrowheads="1"/>
            </p:cNvSpPr>
            <p:nvPr userDrawn="1"/>
          </p:nvSpPr>
          <p:spPr bwMode="auto">
            <a:xfrm>
              <a:off x="3108" y="2653"/>
              <a:ext cx="1477" cy="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62" name="Freeform 22">
              <a:extLst>
                <a:ext uri="{FF2B5EF4-FFF2-40B4-BE49-F238E27FC236}">
                  <a16:creationId xmlns:a16="http://schemas.microsoft.com/office/drawing/2014/main" id="{032C4DC5-4FC3-4CD6-A5F9-D68CB605F2A2}"/>
                </a:ext>
              </a:extLst>
            </p:cNvPr>
            <p:cNvSpPr>
              <a:spLocks/>
            </p:cNvSpPr>
            <p:nvPr userDrawn="1"/>
          </p:nvSpPr>
          <p:spPr bwMode="auto">
            <a:xfrm>
              <a:off x="3091" y="2736"/>
              <a:ext cx="222" cy="168"/>
            </a:xfrm>
            <a:custGeom>
              <a:avLst/>
              <a:gdLst>
                <a:gd name="T0" fmla="*/ 245 w 327"/>
                <a:gd name="T1" fmla="*/ 8 h 247"/>
                <a:gd name="T2" fmla="*/ 159 w 327"/>
                <a:gd name="T3" fmla="*/ 186 h 247"/>
                <a:gd name="T4" fmla="*/ 74 w 327"/>
                <a:gd name="T5" fmla="*/ 10 h 247"/>
                <a:gd name="T6" fmla="*/ 65 w 327"/>
                <a:gd name="T7" fmla="*/ 0 h 247"/>
                <a:gd name="T8" fmla="*/ 59 w 327"/>
                <a:gd name="T9" fmla="*/ 8 h 247"/>
                <a:gd name="T10" fmla="*/ 27 w 327"/>
                <a:gd name="T11" fmla="*/ 214 h 247"/>
                <a:gd name="T12" fmla="*/ 15 w 327"/>
                <a:gd name="T13" fmla="*/ 238 h 247"/>
                <a:gd name="T14" fmla="*/ 6 w 327"/>
                <a:gd name="T15" fmla="*/ 239 h 247"/>
                <a:gd name="T16" fmla="*/ 0 w 327"/>
                <a:gd name="T17" fmla="*/ 242 h 247"/>
                <a:gd name="T18" fmla="*/ 6 w 327"/>
                <a:gd name="T19" fmla="*/ 247 h 247"/>
                <a:gd name="T20" fmla="*/ 26 w 327"/>
                <a:gd name="T21" fmla="*/ 246 h 247"/>
                <a:gd name="T22" fmla="*/ 38 w 327"/>
                <a:gd name="T23" fmla="*/ 246 h 247"/>
                <a:gd name="T24" fmla="*/ 48 w 327"/>
                <a:gd name="T25" fmla="*/ 246 h 247"/>
                <a:gd name="T26" fmla="*/ 71 w 327"/>
                <a:gd name="T27" fmla="*/ 247 h 247"/>
                <a:gd name="T28" fmla="*/ 79 w 327"/>
                <a:gd name="T29" fmla="*/ 242 h 247"/>
                <a:gd name="T30" fmla="*/ 74 w 327"/>
                <a:gd name="T31" fmla="*/ 239 h 247"/>
                <a:gd name="T32" fmla="*/ 61 w 327"/>
                <a:gd name="T33" fmla="*/ 238 h 247"/>
                <a:gd name="T34" fmla="*/ 52 w 327"/>
                <a:gd name="T35" fmla="*/ 228 h 247"/>
                <a:gd name="T36" fmla="*/ 53 w 327"/>
                <a:gd name="T37" fmla="*/ 214 h 247"/>
                <a:gd name="T38" fmla="*/ 69 w 327"/>
                <a:gd name="T39" fmla="*/ 90 h 247"/>
                <a:gd name="T40" fmla="*/ 84 w 327"/>
                <a:gd name="T41" fmla="*/ 121 h 247"/>
                <a:gd name="T42" fmla="*/ 102 w 327"/>
                <a:gd name="T43" fmla="*/ 158 h 247"/>
                <a:gd name="T44" fmla="*/ 138 w 327"/>
                <a:gd name="T45" fmla="*/ 230 h 247"/>
                <a:gd name="T46" fmla="*/ 139 w 327"/>
                <a:gd name="T47" fmla="*/ 232 h 247"/>
                <a:gd name="T48" fmla="*/ 150 w 327"/>
                <a:gd name="T49" fmla="*/ 246 h 247"/>
                <a:gd name="T50" fmla="*/ 162 w 327"/>
                <a:gd name="T51" fmla="*/ 228 h 247"/>
                <a:gd name="T52" fmla="*/ 231 w 327"/>
                <a:gd name="T53" fmla="*/ 85 h 247"/>
                <a:gd name="T54" fmla="*/ 250 w 327"/>
                <a:gd name="T55" fmla="*/ 223 h 247"/>
                <a:gd name="T56" fmla="*/ 250 w 327"/>
                <a:gd name="T57" fmla="*/ 230 h 247"/>
                <a:gd name="T58" fmla="*/ 248 w 327"/>
                <a:gd name="T59" fmla="*/ 236 h 247"/>
                <a:gd name="T60" fmla="*/ 244 w 327"/>
                <a:gd name="T61" fmla="*/ 240 h 247"/>
                <a:gd name="T62" fmla="*/ 254 w 327"/>
                <a:gd name="T63" fmla="*/ 245 h 247"/>
                <a:gd name="T64" fmla="*/ 318 w 327"/>
                <a:gd name="T65" fmla="*/ 247 h 247"/>
                <a:gd name="T66" fmla="*/ 327 w 327"/>
                <a:gd name="T67" fmla="*/ 242 h 247"/>
                <a:gd name="T68" fmla="*/ 322 w 327"/>
                <a:gd name="T69" fmla="*/ 239 h 247"/>
                <a:gd name="T70" fmla="*/ 302 w 327"/>
                <a:gd name="T71" fmla="*/ 236 h 247"/>
                <a:gd name="T72" fmla="*/ 287 w 327"/>
                <a:gd name="T73" fmla="*/ 205 h 247"/>
                <a:gd name="T74" fmla="*/ 259 w 327"/>
                <a:gd name="T75" fmla="*/ 10 h 247"/>
                <a:gd name="T76" fmla="*/ 252 w 327"/>
                <a:gd name="T77" fmla="*/ 0 h 247"/>
                <a:gd name="T78" fmla="*/ 245 w 327"/>
                <a:gd name="T79" fmla="*/ 8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7" h="247">
                  <a:moveTo>
                    <a:pt x="245" y="8"/>
                  </a:moveTo>
                  <a:cubicBezTo>
                    <a:pt x="245" y="8"/>
                    <a:pt x="167" y="171"/>
                    <a:pt x="159" y="186"/>
                  </a:cubicBezTo>
                  <a:cubicBezTo>
                    <a:pt x="158" y="183"/>
                    <a:pt x="74" y="10"/>
                    <a:pt x="74" y="10"/>
                  </a:cubicBezTo>
                  <a:cubicBezTo>
                    <a:pt x="70" y="2"/>
                    <a:pt x="68" y="0"/>
                    <a:pt x="65" y="0"/>
                  </a:cubicBezTo>
                  <a:cubicBezTo>
                    <a:pt x="63" y="0"/>
                    <a:pt x="60" y="1"/>
                    <a:pt x="59" y="8"/>
                  </a:cubicBezTo>
                  <a:cubicBezTo>
                    <a:pt x="27" y="214"/>
                    <a:pt x="27" y="214"/>
                    <a:pt x="27" y="214"/>
                  </a:cubicBezTo>
                  <a:cubicBezTo>
                    <a:pt x="26" y="226"/>
                    <a:pt x="23" y="237"/>
                    <a:pt x="15" y="238"/>
                  </a:cubicBezTo>
                  <a:cubicBezTo>
                    <a:pt x="15" y="238"/>
                    <a:pt x="6" y="239"/>
                    <a:pt x="6" y="239"/>
                  </a:cubicBezTo>
                  <a:cubicBezTo>
                    <a:pt x="4" y="239"/>
                    <a:pt x="0" y="239"/>
                    <a:pt x="0" y="242"/>
                  </a:cubicBezTo>
                  <a:cubicBezTo>
                    <a:pt x="0" y="247"/>
                    <a:pt x="5" y="247"/>
                    <a:pt x="6" y="247"/>
                  </a:cubicBezTo>
                  <a:cubicBezTo>
                    <a:pt x="26" y="246"/>
                    <a:pt x="26" y="246"/>
                    <a:pt x="26" y="246"/>
                  </a:cubicBezTo>
                  <a:cubicBezTo>
                    <a:pt x="38" y="246"/>
                    <a:pt x="38" y="246"/>
                    <a:pt x="38" y="246"/>
                  </a:cubicBezTo>
                  <a:cubicBezTo>
                    <a:pt x="48" y="246"/>
                    <a:pt x="48" y="246"/>
                    <a:pt x="48" y="246"/>
                  </a:cubicBezTo>
                  <a:cubicBezTo>
                    <a:pt x="71" y="247"/>
                    <a:pt x="71" y="247"/>
                    <a:pt x="71" y="247"/>
                  </a:cubicBezTo>
                  <a:cubicBezTo>
                    <a:pt x="75" y="247"/>
                    <a:pt x="79" y="246"/>
                    <a:pt x="79" y="242"/>
                  </a:cubicBezTo>
                  <a:cubicBezTo>
                    <a:pt x="79" y="240"/>
                    <a:pt x="77" y="239"/>
                    <a:pt x="74" y="239"/>
                  </a:cubicBezTo>
                  <a:cubicBezTo>
                    <a:pt x="61" y="238"/>
                    <a:pt x="61" y="238"/>
                    <a:pt x="61" y="238"/>
                  </a:cubicBezTo>
                  <a:cubicBezTo>
                    <a:pt x="55" y="236"/>
                    <a:pt x="52" y="233"/>
                    <a:pt x="52" y="228"/>
                  </a:cubicBezTo>
                  <a:cubicBezTo>
                    <a:pt x="53" y="214"/>
                    <a:pt x="53" y="214"/>
                    <a:pt x="53" y="214"/>
                  </a:cubicBezTo>
                  <a:cubicBezTo>
                    <a:pt x="53" y="214"/>
                    <a:pt x="67" y="104"/>
                    <a:pt x="69" y="90"/>
                  </a:cubicBezTo>
                  <a:cubicBezTo>
                    <a:pt x="71" y="94"/>
                    <a:pt x="84" y="121"/>
                    <a:pt x="84" y="121"/>
                  </a:cubicBezTo>
                  <a:cubicBezTo>
                    <a:pt x="102" y="158"/>
                    <a:pt x="102" y="158"/>
                    <a:pt x="102" y="158"/>
                  </a:cubicBezTo>
                  <a:cubicBezTo>
                    <a:pt x="105" y="167"/>
                    <a:pt x="130" y="215"/>
                    <a:pt x="138" y="230"/>
                  </a:cubicBezTo>
                  <a:cubicBezTo>
                    <a:pt x="139" y="232"/>
                    <a:pt x="139" y="232"/>
                    <a:pt x="139" y="232"/>
                  </a:cubicBezTo>
                  <a:cubicBezTo>
                    <a:pt x="144" y="241"/>
                    <a:pt x="147" y="246"/>
                    <a:pt x="150" y="246"/>
                  </a:cubicBezTo>
                  <a:cubicBezTo>
                    <a:pt x="153" y="246"/>
                    <a:pt x="155" y="243"/>
                    <a:pt x="162" y="228"/>
                  </a:cubicBezTo>
                  <a:cubicBezTo>
                    <a:pt x="162" y="228"/>
                    <a:pt x="231" y="85"/>
                    <a:pt x="231" y="85"/>
                  </a:cubicBezTo>
                  <a:cubicBezTo>
                    <a:pt x="231" y="86"/>
                    <a:pt x="250" y="223"/>
                    <a:pt x="250" y="223"/>
                  </a:cubicBezTo>
                  <a:cubicBezTo>
                    <a:pt x="250" y="226"/>
                    <a:pt x="250" y="228"/>
                    <a:pt x="250" y="230"/>
                  </a:cubicBezTo>
                  <a:cubicBezTo>
                    <a:pt x="250" y="234"/>
                    <a:pt x="249" y="236"/>
                    <a:pt x="248" y="236"/>
                  </a:cubicBezTo>
                  <a:cubicBezTo>
                    <a:pt x="246" y="237"/>
                    <a:pt x="244" y="238"/>
                    <a:pt x="244" y="240"/>
                  </a:cubicBezTo>
                  <a:cubicBezTo>
                    <a:pt x="244" y="243"/>
                    <a:pt x="248" y="244"/>
                    <a:pt x="254" y="245"/>
                  </a:cubicBezTo>
                  <a:cubicBezTo>
                    <a:pt x="267" y="246"/>
                    <a:pt x="310" y="247"/>
                    <a:pt x="318" y="247"/>
                  </a:cubicBezTo>
                  <a:cubicBezTo>
                    <a:pt x="324" y="247"/>
                    <a:pt x="327" y="245"/>
                    <a:pt x="327" y="242"/>
                  </a:cubicBezTo>
                  <a:cubicBezTo>
                    <a:pt x="327" y="239"/>
                    <a:pt x="323" y="239"/>
                    <a:pt x="322" y="239"/>
                  </a:cubicBezTo>
                  <a:cubicBezTo>
                    <a:pt x="317" y="239"/>
                    <a:pt x="311" y="239"/>
                    <a:pt x="302" y="236"/>
                  </a:cubicBezTo>
                  <a:cubicBezTo>
                    <a:pt x="293" y="233"/>
                    <a:pt x="290" y="224"/>
                    <a:pt x="287" y="205"/>
                  </a:cubicBezTo>
                  <a:cubicBezTo>
                    <a:pt x="259" y="10"/>
                    <a:pt x="259" y="10"/>
                    <a:pt x="259" y="10"/>
                  </a:cubicBezTo>
                  <a:cubicBezTo>
                    <a:pt x="258" y="3"/>
                    <a:pt x="256" y="0"/>
                    <a:pt x="252" y="0"/>
                  </a:cubicBezTo>
                  <a:cubicBezTo>
                    <a:pt x="249" y="0"/>
                    <a:pt x="247" y="3"/>
                    <a:pt x="245" y="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63" name="Freeform 23">
              <a:extLst>
                <a:ext uri="{FF2B5EF4-FFF2-40B4-BE49-F238E27FC236}">
                  <a16:creationId xmlns:a16="http://schemas.microsoft.com/office/drawing/2014/main" id="{FA4D9B53-5E07-4261-9BCE-D261EA4D5B0C}"/>
                </a:ext>
              </a:extLst>
            </p:cNvPr>
            <p:cNvSpPr>
              <a:spLocks/>
            </p:cNvSpPr>
            <p:nvPr userDrawn="1"/>
          </p:nvSpPr>
          <p:spPr bwMode="auto">
            <a:xfrm>
              <a:off x="3324" y="2739"/>
              <a:ext cx="109" cy="165"/>
            </a:xfrm>
            <a:custGeom>
              <a:avLst/>
              <a:gdLst>
                <a:gd name="T0" fmla="*/ 147 w 161"/>
                <a:gd name="T1" fmla="*/ 1 h 243"/>
                <a:gd name="T2" fmla="*/ 146 w 161"/>
                <a:gd name="T3" fmla="*/ 1 h 243"/>
                <a:gd name="T4" fmla="*/ 132 w 161"/>
                <a:gd name="T5" fmla="*/ 3 h 243"/>
                <a:gd name="T6" fmla="*/ 53 w 161"/>
                <a:gd name="T7" fmla="*/ 3 h 243"/>
                <a:gd name="T8" fmla="*/ 37 w 161"/>
                <a:gd name="T9" fmla="*/ 3 h 243"/>
                <a:gd name="T10" fmla="*/ 33 w 161"/>
                <a:gd name="T11" fmla="*/ 3 h 243"/>
                <a:gd name="T12" fmla="*/ 8 w 161"/>
                <a:gd name="T13" fmla="*/ 2 h 243"/>
                <a:gd name="T14" fmla="*/ 0 w 161"/>
                <a:gd name="T15" fmla="*/ 6 h 243"/>
                <a:gd name="T16" fmla="*/ 6 w 161"/>
                <a:gd name="T17" fmla="*/ 10 h 243"/>
                <a:gd name="T18" fmla="*/ 18 w 161"/>
                <a:gd name="T19" fmla="*/ 11 h 243"/>
                <a:gd name="T20" fmla="*/ 31 w 161"/>
                <a:gd name="T21" fmla="*/ 28 h 243"/>
                <a:gd name="T22" fmla="*/ 32 w 161"/>
                <a:gd name="T23" fmla="*/ 95 h 243"/>
                <a:gd name="T24" fmla="*/ 32 w 161"/>
                <a:gd name="T25" fmla="*/ 150 h 243"/>
                <a:gd name="T26" fmla="*/ 30 w 161"/>
                <a:gd name="T27" fmla="*/ 217 h 243"/>
                <a:gd name="T28" fmla="*/ 22 w 161"/>
                <a:gd name="T29" fmla="*/ 234 h 243"/>
                <a:gd name="T30" fmla="*/ 11 w 161"/>
                <a:gd name="T31" fmla="*/ 235 h 243"/>
                <a:gd name="T32" fmla="*/ 5 w 161"/>
                <a:gd name="T33" fmla="*/ 239 h 243"/>
                <a:gd name="T34" fmla="*/ 12 w 161"/>
                <a:gd name="T35" fmla="*/ 243 h 243"/>
                <a:gd name="T36" fmla="*/ 34 w 161"/>
                <a:gd name="T37" fmla="*/ 242 h 243"/>
                <a:gd name="T38" fmla="*/ 52 w 161"/>
                <a:gd name="T39" fmla="*/ 242 h 243"/>
                <a:gd name="T40" fmla="*/ 84 w 161"/>
                <a:gd name="T41" fmla="*/ 243 h 243"/>
                <a:gd name="T42" fmla="*/ 94 w 161"/>
                <a:gd name="T43" fmla="*/ 243 h 243"/>
                <a:gd name="T44" fmla="*/ 139 w 161"/>
                <a:gd name="T45" fmla="*/ 243 h 243"/>
                <a:gd name="T46" fmla="*/ 157 w 161"/>
                <a:gd name="T47" fmla="*/ 235 h 243"/>
                <a:gd name="T48" fmla="*/ 161 w 161"/>
                <a:gd name="T49" fmla="*/ 199 h 243"/>
                <a:gd name="T50" fmla="*/ 158 w 161"/>
                <a:gd name="T51" fmla="*/ 193 h 243"/>
                <a:gd name="T52" fmla="*/ 153 w 161"/>
                <a:gd name="T53" fmla="*/ 198 h 243"/>
                <a:gd name="T54" fmla="*/ 140 w 161"/>
                <a:gd name="T55" fmla="*/ 221 h 243"/>
                <a:gd name="T56" fmla="*/ 110 w 161"/>
                <a:gd name="T57" fmla="*/ 225 h 243"/>
                <a:gd name="T58" fmla="*/ 73 w 161"/>
                <a:gd name="T59" fmla="*/ 199 h 243"/>
                <a:gd name="T60" fmla="*/ 73 w 161"/>
                <a:gd name="T61" fmla="*/ 163 h 243"/>
                <a:gd name="T62" fmla="*/ 73 w 161"/>
                <a:gd name="T63" fmla="*/ 150 h 243"/>
                <a:gd name="T64" fmla="*/ 73 w 161"/>
                <a:gd name="T65" fmla="*/ 125 h 243"/>
                <a:gd name="T66" fmla="*/ 74 w 161"/>
                <a:gd name="T67" fmla="*/ 123 h 243"/>
                <a:gd name="T68" fmla="*/ 119 w 161"/>
                <a:gd name="T69" fmla="*/ 124 h 243"/>
                <a:gd name="T70" fmla="*/ 136 w 161"/>
                <a:gd name="T71" fmla="*/ 136 h 243"/>
                <a:gd name="T72" fmla="*/ 137 w 161"/>
                <a:gd name="T73" fmla="*/ 144 h 243"/>
                <a:gd name="T74" fmla="*/ 137 w 161"/>
                <a:gd name="T75" fmla="*/ 147 h 243"/>
                <a:gd name="T76" fmla="*/ 141 w 161"/>
                <a:gd name="T77" fmla="*/ 150 h 243"/>
                <a:gd name="T78" fmla="*/ 145 w 161"/>
                <a:gd name="T79" fmla="*/ 144 h 243"/>
                <a:gd name="T80" fmla="*/ 145 w 161"/>
                <a:gd name="T81" fmla="*/ 134 h 243"/>
                <a:gd name="T82" fmla="*/ 146 w 161"/>
                <a:gd name="T83" fmla="*/ 123 h 243"/>
                <a:gd name="T84" fmla="*/ 148 w 161"/>
                <a:gd name="T85" fmla="*/ 103 h 243"/>
                <a:gd name="T86" fmla="*/ 148 w 161"/>
                <a:gd name="T87" fmla="*/ 99 h 243"/>
                <a:gd name="T88" fmla="*/ 145 w 161"/>
                <a:gd name="T89" fmla="*/ 96 h 243"/>
                <a:gd name="T90" fmla="*/ 140 w 161"/>
                <a:gd name="T91" fmla="*/ 100 h 243"/>
                <a:gd name="T92" fmla="*/ 125 w 161"/>
                <a:gd name="T93" fmla="*/ 105 h 243"/>
                <a:gd name="T94" fmla="*/ 75 w 161"/>
                <a:gd name="T95" fmla="*/ 106 h 243"/>
                <a:gd name="T96" fmla="*/ 73 w 161"/>
                <a:gd name="T97" fmla="*/ 103 h 243"/>
                <a:gd name="T98" fmla="*/ 73 w 161"/>
                <a:gd name="T99" fmla="*/ 23 h 243"/>
                <a:gd name="T100" fmla="*/ 75 w 161"/>
                <a:gd name="T101" fmla="*/ 21 h 243"/>
                <a:gd name="T102" fmla="*/ 119 w 161"/>
                <a:gd name="T103" fmla="*/ 22 h 243"/>
                <a:gd name="T104" fmla="*/ 140 w 161"/>
                <a:gd name="T105" fmla="*/ 33 h 243"/>
                <a:gd name="T106" fmla="*/ 142 w 161"/>
                <a:gd name="T107" fmla="*/ 44 h 243"/>
                <a:gd name="T108" fmla="*/ 145 w 161"/>
                <a:gd name="T109" fmla="*/ 49 h 243"/>
                <a:gd name="T110" fmla="*/ 149 w 161"/>
                <a:gd name="T111" fmla="*/ 45 h 243"/>
                <a:gd name="T112" fmla="*/ 150 w 161"/>
                <a:gd name="T113" fmla="*/ 31 h 243"/>
                <a:gd name="T114" fmla="*/ 151 w 161"/>
                <a:gd name="T115" fmla="*/ 24 h 243"/>
                <a:gd name="T116" fmla="*/ 153 w 161"/>
                <a:gd name="T117" fmla="*/ 7 h 243"/>
                <a:gd name="T118" fmla="*/ 153 w 161"/>
                <a:gd name="T119" fmla="*/ 4 h 243"/>
                <a:gd name="T120" fmla="*/ 151 w 161"/>
                <a:gd name="T121" fmla="*/ 0 h 243"/>
                <a:gd name="T122" fmla="*/ 147 w 161"/>
                <a:gd name="T123" fmla="*/ 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1" h="243">
                  <a:moveTo>
                    <a:pt x="147" y="1"/>
                  </a:moveTo>
                  <a:cubicBezTo>
                    <a:pt x="146" y="1"/>
                    <a:pt x="146" y="1"/>
                    <a:pt x="146" y="1"/>
                  </a:cubicBezTo>
                  <a:cubicBezTo>
                    <a:pt x="132" y="3"/>
                    <a:pt x="132" y="3"/>
                    <a:pt x="132" y="3"/>
                  </a:cubicBezTo>
                  <a:cubicBezTo>
                    <a:pt x="127" y="3"/>
                    <a:pt x="75" y="3"/>
                    <a:pt x="53" y="3"/>
                  </a:cubicBezTo>
                  <a:cubicBezTo>
                    <a:pt x="37" y="3"/>
                    <a:pt x="37" y="3"/>
                    <a:pt x="37" y="3"/>
                  </a:cubicBezTo>
                  <a:cubicBezTo>
                    <a:pt x="33" y="3"/>
                    <a:pt x="33" y="3"/>
                    <a:pt x="33" y="3"/>
                  </a:cubicBezTo>
                  <a:cubicBezTo>
                    <a:pt x="33" y="3"/>
                    <a:pt x="8" y="2"/>
                    <a:pt x="8" y="2"/>
                  </a:cubicBezTo>
                  <a:cubicBezTo>
                    <a:pt x="4" y="2"/>
                    <a:pt x="0" y="3"/>
                    <a:pt x="0" y="6"/>
                  </a:cubicBezTo>
                  <a:cubicBezTo>
                    <a:pt x="0" y="10"/>
                    <a:pt x="4" y="10"/>
                    <a:pt x="6" y="10"/>
                  </a:cubicBezTo>
                  <a:cubicBezTo>
                    <a:pt x="18" y="11"/>
                    <a:pt x="18" y="11"/>
                    <a:pt x="18" y="11"/>
                  </a:cubicBezTo>
                  <a:cubicBezTo>
                    <a:pt x="29" y="13"/>
                    <a:pt x="31" y="18"/>
                    <a:pt x="31" y="28"/>
                  </a:cubicBezTo>
                  <a:cubicBezTo>
                    <a:pt x="32" y="38"/>
                    <a:pt x="32" y="47"/>
                    <a:pt x="32" y="95"/>
                  </a:cubicBezTo>
                  <a:cubicBezTo>
                    <a:pt x="32" y="150"/>
                    <a:pt x="32" y="150"/>
                    <a:pt x="32" y="150"/>
                  </a:cubicBezTo>
                  <a:cubicBezTo>
                    <a:pt x="32" y="179"/>
                    <a:pt x="32" y="204"/>
                    <a:pt x="30" y="217"/>
                  </a:cubicBezTo>
                  <a:cubicBezTo>
                    <a:pt x="29" y="228"/>
                    <a:pt x="27" y="233"/>
                    <a:pt x="22" y="234"/>
                  </a:cubicBezTo>
                  <a:cubicBezTo>
                    <a:pt x="11" y="235"/>
                    <a:pt x="11" y="235"/>
                    <a:pt x="11" y="235"/>
                  </a:cubicBezTo>
                  <a:cubicBezTo>
                    <a:pt x="8" y="235"/>
                    <a:pt x="5" y="236"/>
                    <a:pt x="5" y="239"/>
                  </a:cubicBezTo>
                  <a:cubicBezTo>
                    <a:pt x="5" y="241"/>
                    <a:pt x="7" y="243"/>
                    <a:pt x="12" y="243"/>
                  </a:cubicBezTo>
                  <a:cubicBezTo>
                    <a:pt x="34" y="242"/>
                    <a:pt x="34" y="242"/>
                    <a:pt x="34" y="242"/>
                  </a:cubicBezTo>
                  <a:cubicBezTo>
                    <a:pt x="52" y="242"/>
                    <a:pt x="52" y="242"/>
                    <a:pt x="52" y="242"/>
                  </a:cubicBezTo>
                  <a:cubicBezTo>
                    <a:pt x="84" y="243"/>
                    <a:pt x="84" y="243"/>
                    <a:pt x="84" y="243"/>
                  </a:cubicBezTo>
                  <a:cubicBezTo>
                    <a:pt x="94" y="243"/>
                    <a:pt x="94" y="243"/>
                    <a:pt x="94" y="243"/>
                  </a:cubicBezTo>
                  <a:cubicBezTo>
                    <a:pt x="139" y="243"/>
                    <a:pt x="139" y="243"/>
                    <a:pt x="139" y="243"/>
                  </a:cubicBezTo>
                  <a:cubicBezTo>
                    <a:pt x="151" y="243"/>
                    <a:pt x="154" y="243"/>
                    <a:pt x="157" y="235"/>
                  </a:cubicBezTo>
                  <a:cubicBezTo>
                    <a:pt x="158" y="228"/>
                    <a:pt x="161" y="207"/>
                    <a:pt x="161" y="199"/>
                  </a:cubicBezTo>
                  <a:cubicBezTo>
                    <a:pt x="161" y="196"/>
                    <a:pt x="161" y="193"/>
                    <a:pt x="158" y="193"/>
                  </a:cubicBezTo>
                  <a:cubicBezTo>
                    <a:pt x="155" y="193"/>
                    <a:pt x="154" y="195"/>
                    <a:pt x="153" y="198"/>
                  </a:cubicBezTo>
                  <a:cubicBezTo>
                    <a:pt x="151" y="211"/>
                    <a:pt x="147" y="218"/>
                    <a:pt x="140" y="221"/>
                  </a:cubicBezTo>
                  <a:cubicBezTo>
                    <a:pt x="132" y="225"/>
                    <a:pt x="118" y="225"/>
                    <a:pt x="110" y="225"/>
                  </a:cubicBezTo>
                  <a:cubicBezTo>
                    <a:pt x="78" y="225"/>
                    <a:pt x="74" y="220"/>
                    <a:pt x="73" y="199"/>
                  </a:cubicBezTo>
                  <a:cubicBezTo>
                    <a:pt x="73" y="163"/>
                    <a:pt x="73" y="163"/>
                    <a:pt x="73" y="163"/>
                  </a:cubicBezTo>
                  <a:cubicBezTo>
                    <a:pt x="73" y="150"/>
                    <a:pt x="73" y="150"/>
                    <a:pt x="73" y="150"/>
                  </a:cubicBezTo>
                  <a:cubicBezTo>
                    <a:pt x="73" y="125"/>
                    <a:pt x="73" y="125"/>
                    <a:pt x="73" y="125"/>
                  </a:cubicBezTo>
                  <a:cubicBezTo>
                    <a:pt x="73" y="123"/>
                    <a:pt x="74" y="123"/>
                    <a:pt x="74" y="123"/>
                  </a:cubicBezTo>
                  <a:cubicBezTo>
                    <a:pt x="81" y="123"/>
                    <a:pt x="113" y="123"/>
                    <a:pt x="119" y="124"/>
                  </a:cubicBezTo>
                  <a:cubicBezTo>
                    <a:pt x="129" y="125"/>
                    <a:pt x="134" y="129"/>
                    <a:pt x="136" y="136"/>
                  </a:cubicBezTo>
                  <a:cubicBezTo>
                    <a:pt x="136" y="136"/>
                    <a:pt x="137" y="144"/>
                    <a:pt x="137" y="144"/>
                  </a:cubicBezTo>
                  <a:cubicBezTo>
                    <a:pt x="137" y="147"/>
                    <a:pt x="137" y="147"/>
                    <a:pt x="137" y="147"/>
                  </a:cubicBezTo>
                  <a:cubicBezTo>
                    <a:pt x="137" y="149"/>
                    <a:pt x="139" y="150"/>
                    <a:pt x="141" y="150"/>
                  </a:cubicBezTo>
                  <a:cubicBezTo>
                    <a:pt x="145" y="150"/>
                    <a:pt x="145" y="146"/>
                    <a:pt x="145" y="144"/>
                  </a:cubicBezTo>
                  <a:cubicBezTo>
                    <a:pt x="145" y="134"/>
                    <a:pt x="145" y="134"/>
                    <a:pt x="145" y="134"/>
                  </a:cubicBezTo>
                  <a:cubicBezTo>
                    <a:pt x="146" y="123"/>
                    <a:pt x="146" y="123"/>
                    <a:pt x="146" y="123"/>
                  </a:cubicBezTo>
                  <a:cubicBezTo>
                    <a:pt x="148" y="103"/>
                    <a:pt x="148" y="103"/>
                    <a:pt x="148" y="103"/>
                  </a:cubicBezTo>
                  <a:cubicBezTo>
                    <a:pt x="148" y="99"/>
                    <a:pt x="148" y="99"/>
                    <a:pt x="148" y="99"/>
                  </a:cubicBezTo>
                  <a:cubicBezTo>
                    <a:pt x="148" y="97"/>
                    <a:pt x="147" y="96"/>
                    <a:pt x="145" y="96"/>
                  </a:cubicBezTo>
                  <a:cubicBezTo>
                    <a:pt x="144" y="96"/>
                    <a:pt x="142" y="98"/>
                    <a:pt x="140" y="100"/>
                  </a:cubicBezTo>
                  <a:cubicBezTo>
                    <a:pt x="137" y="104"/>
                    <a:pt x="133" y="104"/>
                    <a:pt x="125" y="105"/>
                  </a:cubicBezTo>
                  <a:cubicBezTo>
                    <a:pt x="120" y="105"/>
                    <a:pt x="103" y="106"/>
                    <a:pt x="75" y="106"/>
                  </a:cubicBezTo>
                  <a:cubicBezTo>
                    <a:pt x="74" y="106"/>
                    <a:pt x="73" y="105"/>
                    <a:pt x="73" y="103"/>
                  </a:cubicBezTo>
                  <a:cubicBezTo>
                    <a:pt x="73" y="23"/>
                    <a:pt x="73" y="23"/>
                    <a:pt x="73" y="23"/>
                  </a:cubicBezTo>
                  <a:cubicBezTo>
                    <a:pt x="73" y="21"/>
                    <a:pt x="74" y="21"/>
                    <a:pt x="75" y="21"/>
                  </a:cubicBezTo>
                  <a:cubicBezTo>
                    <a:pt x="81" y="21"/>
                    <a:pt x="114" y="21"/>
                    <a:pt x="119" y="22"/>
                  </a:cubicBezTo>
                  <a:cubicBezTo>
                    <a:pt x="135" y="24"/>
                    <a:pt x="138" y="28"/>
                    <a:pt x="140" y="33"/>
                  </a:cubicBezTo>
                  <a:cubicBezTo>
                    <a:pt x="142" y="37"/>
                    <a:pt x="142" y="43"/>
                    <a:pt x="142" y="44"/>
                  </a:cubicBezTo>
                  <a:cubicBezTo>
                    <a:pt x="142" y="46"/>
                    <a:pt x="142" y="49"/>
                    <a:pt x="145" y="49"/>
                  </a:cubicBezTo>
                  <a:cubicBezTo>
                    <a:pt x="148" y="49"/>
                    <a:pt x="149" y="46"/>
                    <a:pt x="149" y="45"/>
                  </a:cubicBezTo>
                  <a:cubicBezTo>
                    <a:pt x="149" y="45"/>
                    <a:pt x="150" y="31"/>
                    <a:pt x="150" y="31"/>
                  </a:cubicBezTo>
                  <a:cubicBezTo>
                    <a:pt x="151" y="24"/>
                    <a:pt x="151" y="24"/>
                    <a:pt x="151" y="24"/>
                  </a:cubicBezTo>
                  <a:cubicBezTo>
                    <a:pt x="151" y="24"/>
                    <a:pt x="153" y="7"/>
                    <a:pt x="153" y="7"/>
                  </a:cubicBezTo>
                  <a:cubicBezTo>
                    <a:pt x="153" y="4"/>
                    <a:pt x="153" y="4"/>
                    <a:pt x="153" y="4"/>
                  </a:cubicBezTo>
                  <a:cubicBezTo>
                    <a:pt x="153" y="3"/>
                    <a:pt x="153" y="0"/>
                    <a:pt x="151" y="0"/>
                  </a:cubicBezTo>
                  <a:lnTo>
                    <a:pt x="147"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64" name="Freeform 24">
              <a:extLst>
                <a:ext uri="{FF2B5EF4-FFF2-40B4-BE49-F238E27FC236}">
                  <a16:creationId xmlns:a16="http://schemas.microsoft.com/office/drawing/2014/main" id="{41D3032E-CDEE-4628-97B5-20B5ED1619A5}"/>
                </a:ext>
              </a:extLst>
            </p:cNvPr>
            <p:cNvSpPr>
              <a:spLocks/>
            </p:cNvSpPr>
            <p:nvPr userDrawn="1"/>
          </p:nvSpPr>
          <p:spPr bwMode="auto">
            <a:xfrm>
              <a:off x="3460" y="2740"/>
              <a:ext cx="114" cy="164"/>
            </a:xfrm>
            <a:custGeom>
              <a:avLst/>
              <a:gdLst>
                <a:gd name="T0" fmla="*/ 68 w 167"/>
                <a:gd name="T1" fmla="*/ 1 h 241"/>
                <a:gd name="T2" fmla="*/ 51 w 167"/>
                <a:gd name="T3" fmla="*/ 1 h 241"/>
                <a:gd name="T4" fmla="*/ 35 w 167"/>
                <a:gd name="T5" fmla="*/ 1 h 241"/>
                <a:gd name="T6" fmla="*/ 8 w 167"/>
                <a:gd name="T7" fmla="*/ 0 h 241"/>
                <a:gd name="T8" fmla="*/ 0 w 167"/>
                <a:gd name="T9" fmla="*/ 4 h 241"/>
                <a:gd name="T10" fmla="*/ 7 w 167"/>
                <a:gd name="T11" fmla="*/ 8 h 241"/>
                <a:gd name="T12" fmla="*/ 17 w 167"/>
                <a:gd name="T13" fmla="*/ 9 h 241"/>
                <a:gd name="T14" fmla="*/ 30 w 167"/>
                <a:gd name="T15" fmla="*/ 26 h 241"/>
                <a:gd name="T16" fmla="*/ 30 w 167"/>
                <a:gd name="T17" fmla="*/ 93 h 241"/>
                <a:gd name="T18" fmla="*/ 30 w 167"/>
                <a:gd name="T19" fmla="*/ 148 h 241"/>
                <a:gd name="T20" fmla="*/ 29 w 167"/>
                <a:gd name="T21" fmla="*/ 215 h 241"/>
                <a:gd name="T22" fmla="*/ 20 w 167"/>
                <a:gd name="T23" fmla="*/ 232 h 241"/>
                <a:gd name="T24" fmla="*/ 9 w 167"/>
                <a:gd name="T25" fmla="*/ 233 h 241"/>
                <a:gd name="T26" fmla="*/ 3 w 167"/>
                <a:gd name="T27" fmla="*/ 237 h 241"/>
                <a:gd name="T28" fmla="*/ 10 w 167"/>
                <a:gd name="T29" fmla="*/ 240 h 241"/>
                <a:gd name="T30" fmla="*/ 32 w 167"/>
                <a:gd name="T31" fmla="*/ 240 h 241"/>
                <a:gd name="T32" fmla="*/ 50 w 167"/>
                <a:gd name="T33" fmla="*/ 240 h 241"/>
                <a:gd name="T34" fmla="*/ 99 w 167"/>
                <a:gd name="T35" fmla="*/ 241 h 241"/>
                <a:gd name="T36" fmla="*/ 142 w 167"/>
                <a:gd name="T37" fmla="*/ 241 h 241"/>
                <a:gd name="T38" fmla="*/ 162 w 167"/>
                <a:gd name="T39" fmla="*/ 232 h 241"/>
                <a:gd name="T40" fmla="*/ 167 w 167"/>
                <a:gd name="T41" fmla="*/ 196 h 241"/>
                <a:gd name="T42" fmla="*/ 164 w 167"/>
                <a:gd name="T43" fmla="*/ 190 h 241"/>
                <a:gd name="T44" fmla="*/ 160 w 167"/>
                <a:gd name="T45" fmla="*/ 195 h 241"/>
                <a:gd name="T46" fmla="*/ 152 w 167"/>
                <a:gd name="T47" fmla="*/ 214 h 241"/>
                <a:gd name="T48" fmla="*/ 115 w 167"/>
                <a:gd name="T49" fmla="*/ 222 h 241"/>
                <a:gd name="T50" fmla="*/ 78 w 167"/>
                <a:gd name="T51" fmla="*/ 216 h 241"/>
                <a:gd name="T52" fmla="*/ 71 w 167"/>
                <a:gd name="T53" fmla="*/ 148 h 241"/>
                <a:gd name="T54" fmla="*/ 71 w 167"/>
                <a:gd name="T55" fmla="*/ 93 h 241"/>
                <a:gd name="T56" fmla="*/ 72 w 167"/>
                <a:gd name="T57" fmla="*/ 26 h 241"/>
                <a:gd name="T58" fmla="*/ 83 w 167"/>
                <a:gd name="T59" fmla="*/ 9 h 241"/>
                <a:gd name="T60" fmla="*/ 95 w 167"/>
                <a:gd name="T61" fmla="*/ 8 h 241"/>
                <a:gd name="T62" fmla="*/ 102 w 167"/>
                <a:gd name="T63" fmla="*/ 4 h 241"/>
                <a:gd name="T64" fmla="*/ 94 w 167"/>
                <a:gd name="T65" fmla="*/ 0 h 241"/>
                <a:gd name="T66" fmla="*/ 68 w 167"/>
                <a:gd name="T67" fmla="*/ 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7" h="241">
                  <a:moveTo>
                    <a:pt x="68" y="1"/>
                  </a:moveTo>
                  <a:cubicBezTo>
                    <a:pt x="51" y="1"/>
                    <a:pt x="51" y="1"/>
                    <a:pt x="51" y="1"/>
                  </a:cubicBezTo>
                  <a:cubicBezTo>
                    <a:pt x="35" y="1"/>
                    <a:pt x="35" y="1"/>
                    <a:pt x="35" y="1"/>
                  </a:cubicBezTo>
                  <a:cubicBezTo>
                    <a:pt x="8" y="0"/>
                    <a:pt x="8" y="0"/>
                    <a:pt x="8" y="0"/>
                  </a:cubicBezTo>
                  <a:cubicBezTo>
                    <a:pt x="4" y="0"/>
                    <a:pt x="0" y="1"/>
                    <a:pt x="0" y="4"/>
                  </a:cubicBezTo>
                  <a:cubicBezTo>
                    <a:pt x="0" y="8"/>
                    <a:pt x="5" y="8"/>
                    <a:pt x="7" y="8"/>
                  </a:cubicBezTo>
                  <a:cubicBezTo>
                    <a:pt x="17" y="9"/>
                    <a:pt x="17" y="9"/>
                    <a:pt x="17" y="9"/>
                  </a:cubicBezTo>
                  <a:cubicBezTo>
                    <a:pt x="27" y="11"/>
                    <a:pt x="29" y="16"/>
                    <a:pt x="30" y="26"/>
                  </a:cubicBezTo>
                  <a:cubicBezTo>
                    <a:pt x="30" y="36"/>
                    <a:pt x="30" y="45"/>
                    <a:pt x="30" y="93"/>
                  </a:cubicBezTo>
                  <a:cubicBezTo>
                    <a:pt x="30" y="148"/>
                    <a:pt x="30" y="148"/>
                    <a:pt x="30" y="148"/>
                  </a:cubicBezTo>
                  <a:cubicBezTo>
                    <a:pt x="30" y="177"/>
                    <a:pt x="30" y="202"/>
                    <a:pt x="29" y="215"/>
                  </a:cubicBezTo>
                  <a:cubicBezTo>
                    <a:pt x="27" y="226"/>
                    <a:pt x="26" y="231"/>
                    <a:pt x="20" y="232"/>
                  </a:cubicBezTo>
                  <a:cubicBezTo>
                    <a:pt x="20" y="232"/>
                    <a:pt x="9" y="233"/>
                    <a:pt x="9" y="233"/>
                  </a:cubicBezTo>
                  <a:cubicBezTo>
                    <a:pt x="7" y="233"/>
                    <a:pt x="3" y="234"/>
                    <a:pt x="3" y="237"/>
                  </a:cubicBezTo>
                  <a:cubicBezTo>
                    <a:pt x="3" y="240"/>
                    <a:pt x="9" y="240"/>
                    <a:pt x="10" y="240"/>
                  </a:cubicBezTo>
                  <a:cubicBezTo>
                    <a:pt x="32" y="240"/>
                    <a:pt x="32" y="240"/>
                    <a:pt x="32" y="240"/>
                  </a:cubicBezTo>
                  <a:cubicBezTo>
                    <a:pt x="32" y="240"/>
                    <a:pt x="50" y="240"/>
                    <a:pt x="50" y="240"/>
                  </a:cubicBezTo>
                  <a:cubicBezTo>
                    <a:pt x="99" y="241"/>
                    <a:pt x="99" y="241"/>
                    <a:pt x="99" y="241"/>
                  </a:cubicBezTo>
                  <a:cubicBezTo>
                    <a:pt x="142" y="241"/>
                    <a:pt x="142" y="241"/>
                    <a:pt x="142" y="241"/>
                  </a:cubicBezTo>
                  <a:cubicBezTo>
                    <a:pt x="158" y="241"/>
                    <a:pt x="160" y="240"/>
                    <a:pt x="162" y="232"/>
                  </a:cubicBezTo>
                  <a:cubicBezTo>
                    <a:pt x="165" y="223"/>
                    <a:pt x="167" y="200"/>
                    <a:pt x="167" y="196"/>
                  </a:cubicBezTo>
                  <a:cubicBezTo>
                    <a:pt x="167" y="193"/>
                    <a:pt x="167" y="190"/>
                    <a:pt x="164" y="190"/>
                  </a:cubicBezTo>
                  <a:cubicBezTo>
                    <a:pt x="160" y="190"/>
                    <a:pt x="160" y="193"/>
                    <a:pt x="160" y="195"/>
                  </a:cubicBezTo>
                  <a:cubicBezTo>
                    <a:pt x="159" y="201"/>
                    <a:pt x="155" y="210"/>
                    <a:pt x="152" y="214"/>
                  </a:cubicBezTo>
                  <a:cubicBezTo>
                    <a:pt x="144" y="222"/>
                    <a:pt x="133" y="222"/>
                    <a:pt x="115" y="222"/>
                  </a:cubicBezTo>
                  <a:cubicBezTo>
                    <a:pt x="90" y="222"/>
                    <a:pt x="83" y="220"/>
                    <a:pt x="78" y="216"/>
                  </a:cubicBezTo>
                  <a:cubicBezTo>
                    <a:pt x="71" y="210"/>
                    <a:pt x="71" y="188"/>
                    <a:pt x="71" y="148"/>
                  </a:cubicBezTo>
                  <a:cubicBezTo>
                    <a:pt x="71" y="93"/>
                    <a:pt x="71" y="93"/>
                    <a:pt x="71" y="93"/>
                  </a:cubicBezTo>
                  <a:cubicBezTo>
                    <a:pt x="71" y="45"/>
                    <a:pt x="71" y="36"/>
                    <a:pt x="72" y="26"/>
                  </a:cubicBezTo>
                  <a:cubicBezTo>
                    <a:pt x="73" y="14"/>
                    <a:pt x="75" y="10"/>
                    <a:pt x="83" y="9"/>
                  </a:cubicBezTo>
                  <a:cubicBezTo>
                    <a:pt x="95" y="8"/>
                    <a:pt x="95" y="8"/>
                    <a:pt x="95" y="8"/>
                  </a:cubicBezTo>
                  <a:cubicBezTo>
                    <a:pt x="99" y="8"/>
                    <a:pt x="102" y="7"/>
                    <a:pt x="102" y="4"/>
                  </a:cubicBezTo>
                  <a:cubicBezTo>
                    <a:pt x="102" y="1"/>
                    <a:pt x="98" y="0"/>
                    <a:pt x="94" y="0"/>
                  </a:cubicBezTo>
                  <a:lnTo>
                    <a:pt x="68"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65" name="Freeform 25">
              <a:extLst>
                <a:ext uri="{FF2B5EF4-FFF2-40B4-BE49-F238E27FC236}">
                  <a16:creationId xmlns:a16="http://schemas.microsoft.com/office/drawing/2014/main" id="{96C04E23-D084-4BA4-8698-55662D0C4A5D}"/>
                </a:ext>
              </a:extLst>
            </p:cNvPr>
            <p:cNvSpPr>
              <a:spLocks noEditPoints="1"/>
            </p:cNvSpPr>
            <p:nvPr userDrawn="1"/>
          </p:nvSpPr>
          <p:spPr bwMode="auto">
            <a:xfrm>
              <a:off x="3589" y="2740"/>
              <a:ext cx="124" cy="164"/>
            </a:xfrm>
            <a:custGeom>
              <a:avLst/>
              <a:gdLst>
                <a:gd name="T0" fmla="*/ 82 w 183"/>
                <a:gd name="T1" fmla="*/ 222 h 241"/>
                <a:gd name="T2" fmla="*/ 72 w 183"/>
                <a:gd name="T3" fmla="*/ 192 h 241"/>
                <a:gd name="T4" fmla="*/ 72 w 183"/>
                <a:gd name="T5" fmla="*/ 118 h 241"/>
                <a:gd name="T6" fmla="*/ 73 w 183"/>
                <a:gd name="T7" fmla="*/ 116 h 241"/>
                <a:gd name="T8" fmla="*/ 86 w 183"/>
                <a:gd name="T9" fmla="*/ 117 h 241"/>
                <a:gd name="T10" fmla="*/ 112 w 183"/>
                <a:gd name="T11" fmla="*/ 124 h 241"/>
                <a:gd name="T12" fmla="*/ 112 w 183"/>
                <a:gd name="T13" fmla="*/ 124 h 241"/>
                <a:gd name="T14" fmla="*/ 142 w 183"/>
                <a:gd name="T15" fmla="*/ 186 h 241"/>
                <a:gd name="T16" fmla="*/ 105 w 183"/>
                <a:gd name="T17" fmla="*/ 226 h 241"/>
                <a:gd name="T18" fmla="*/ 82 w 183"/>
                <a:gd name="T19" fmla="*/ 222 h 241"/>
                <a:gd name="T20" fmla="*/ 84 w 183"/>
                <a:gd name="T21" fmla="*/ 15 h 241"/>
                <a:gd name="T22" fmla="*/ 123 w 183"/>
                <a:gd name="T23" fmla="*/ 63 h 241"/>
                <a:gd name="T24" fmla="*/ 110 w 183"/>
                <a:gd name="T25" fmla="*/ 96 h 241"/>
                <a:gd name="T26" fmla="*/ 88 w 183"/>
                <a:gd name="T27" fmla="*/ 102 h 241"/>
                <a:gd name="T28" fmla="*/ 73 w 183"/>
                <a:gd name="T29" fmla="*/ 101 h 241"/>
                <a:gd name="T30" fmla="*/ 72 w 183"/>
                <a:gd name="T31" fmla="*/ 98 h 241"/>
                <a:gd name="T32" fmla="*/ 72 w 183"/>
                <a:gd name="T33" fmla="*/ 20 h 241"/>
                <a:gd name="T34" fmla="*/ 74 w 183"/>
                <a:gd name="T35" fmla="*/ 16 h 241"/>
                <a:gd name="T36" fmla="*/ 84 w 183"/>
                <a:gd name="T37" fmla="*/ 15 h 241"/>
                <a:gd name="T38" fmla="*/ 74 w 183"/>
                <a:gd name="T39" fmla="*/ 1 h 241"/>
                <a:gd name="T40" fmla="*/ 51 w 183"/>
                <a:gd name="T41" fmla="*/ 1 h 241"/>
                <a:gd name="T42" fmla="*/ 39 w 183"/>
                <a:gd name="T43" fmla="*/ 1 h 241"/>
                <a:gd name="T44" fmla="*/ 8 w 183"/>
                <a:gd name="T45" fmla="*/ 0 h 241"/>
                <a:gd name="T46" fmla="*/ 0 w 183"/>
                <a:gd name="T47" fmla="*/ 4 h 241"/>
                <a:gd name="T48" fmla="*/ 6 w 183"/>
                <a:gd name="T49" fmla="*/ 8 h 241"/>
                <a:gd name="T50" fmla="*/ 19 w 183"/>
                <a:gd name="T51" fmla="*/ 9 h 241"/>
                <a:gd name="T52" fmla="*/ 32 w 183"/>
                <a:gd name="T53" fmla="*/ 26 h 241"/>
                <a:gd name="T54" fmla="*/ 32 w 183"/>
                <a:gd name="T55" fmla="*/ 93 h 241"/>
                <a:gd name="T56" fmla="*/ 32 w 183"/>
                <a:gd name="T57" fmla="*/ 148 h 241"/>
                <a:gd name="T58" fmla="*/ 31 w 183"/>
                <a:gd name="T59" fmla="*/ 215 h 241"/>
                <a:gd name="T60" fmla="*/ 22 w 183"/>
                <a:gd name="T61" fmla="*/ 232 h 241"/>
                <a:gd name="T62" fmla="*/ 11 w 183"/>
                <a:gd name="T63" fmla="*/ 233 h 241"/>
                <a:gd name="T64" fmla="*/ 5 w 183"/>
                <a:gd name="T65" fmla="*/ 237 h 241"/>
                <a:gd name="T66" fmla="*/ 12 w 183"/>
                <a:gd name="T67" fmla="*/ 241 h 241"/>
                <a:gd name="T68" fmla="*/ 34 w 183"/>
                <a:gd name="T69" fmla="*/ 240 h 241"/>
                <a:gd name="T70" fmla="*/ 52 w 183"/>
                <a:gd name="T71" fmla="*/ 240 h 241"/>
                <a:gd name="T72" fmla="*/ 76 w 183"/>
                <a:gd name="T73" fmla="*/ 241 h 241"/>
                <a:gd name="T74" fmla="*/ 88 w 183"/>
                <a:gd name="T75" fmla="*/ 241 h 241"/>
                <a:gd name="T76" fmla="*/ 98 w 183"/>
                <a:gd name="T77" fmla="*/ 241 h 241"/>
                <a:gd name="T78" fmla="*/ 183 w 183"/>
                <a:gd name="T79" fmla="*/ 172 h 241"/>
                <a:gd name="T80" fmla="*/ 126 w 183"/>
                <a:gd name="T81" fmla="*/ 103 h 241"/>
                <a:gd name="T82" fmla="*/ 157 w 183"/>
                <a:gd name="T83" fmla="*/ 49 h 241"/>
                <a:gd name="T84" fmla="*/ 89 w 183"/>
                <a:gd name="T85" fmla="*/ 0 h 241"/>
                <a:gd name="T86" fmla="*/ 74 w 183"/>
                <a:gd name="T87" fmla="*/ 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3" h="241">
                  <a:moveTo>
                    <a:pt x="82" y="222"/>
                  </a:moveTo>
                  <a:cubicBezTo>
                    <a:pt x="72" y="218"/>
                    <a:pt x="72" y="213"/>
                    <a:pt x="72" y="192"/>
                  </a:cubicBezTo>
                  <a:cubicBezTo>
                    <a:pt x="72" y="118"/>
                    <a:pt x="72" y="118"/>
                    <a:pt x="72" y="118"/>
                  </a:cubicBezTo>
                  <a:cubicBezTo>
                    <a:pt x="72" y="116"/>
                    <a:pt x="72" y="116"/>
                    <a:pt x="73" y="116"/>
                  </a:cubicBezTo>
                  <a:cubicBezTo>
                    <a:pt x="86" y="117"/>
                    <a:pt x="86" y="117"/>
                    <a:pt x="86" y="117"/>
                  </a:cubicBezTo>
                  <a:cubicBezTo>
                    <a:pt x="98" y="117"/>
                    <a:pt x="105" y="119"/>
                    <a:pt x="112" y="124"/>
                  </a:cubicBezTo>
                  <a:cubicBezTo>
                    <a:pt x="112" y="124"/>
                    <a:pt x="112" y="124"/>
                    <a:pt x="112" y="124"/>
                  </a:cubicBezTo>
                  <a:cubicBezTo>
                    <a:pt x="139" y="143"/>
                    <a:pt x="142" y="174"/>
                    <a:pt x="142" y="186"/>
                  </a:cubicBezTo>
                  <a:cubicBezTo>
                    <a:pt x="142" y="224"/>
                    <a:pt x="111" y="226"/>
                    <a:pt x="105" y="226"/>
                  </a:cubicBezTo>
                  <a:cubicBezTo>
                    <a:pt x="98" y="226"/>
                    <a:pt x="91" y="225"/>
                    <a:pt x="82" y="222"/>
                  </a:cubicBezTo>
                  <a:moveTo>
                    <a:pt x="84" y="15"/>
                  </a:moveTo>
                  <a:cubicBezTo>
                    <a:pt x="112" y="15"/>
                    <a:pt x="123" y="44"/>
                    <a:pt x="123" y="63"/>
                  </a:cubicBezTo>
                  <a:cubicBezTo>
                    <a:pt x="123" y="78"/>
                    <a:pt x="118" y="89"/>
                    <a:pt x="110" y="96"/>
                  </a:cubicBezTo>
                  <a:cubicBezTo>
                    <a:pt x="105" y="101"/>
                    <a:pt x="97" y="102"/>
                    <a:pt x="88" y="102"/>
                  </a:cubicBezTo>
                  <a:cubicBezTo>
                    <a:pt x="73" y="101"/>
                    <a:pt x="73" y="101"/>
                    <a:pt x="73" y="101"/>
                  </a:cubicBezTo>
                  <a:cubicBezTo>
                    <a:pt x="72" y="101"/>
                    <a:pt x="72" y="100"/>
                    <a:pt x="72" y="98"/>
                  </a:cubicBezTo>
                  <a:cubicBezTo>
                    <a:pt x="72" y="20"/>
                    <a:pt x="72" y="20"/>
                    <a:pt x="72" y="20"/>
                  </a:cubicBezTo>
                  <a:cubicBezTo>
                    <a:pt x="72" y="17"/>
                    <a:pt x="72" y="16"/>
                    <a:pt x="74" y="16"/>
                  </a:cubicBezTo>
                  <a:cubicBezTo>
                    <a:pt x="74" y="16"/>
                    <a:pt x="84" y="15"/>
                    <a:pt x="84" y="15"/>
                  </a:cubicBezTo>
                  <a:moveTo>
                    <a:pt x="74" y="1"/>
                  </a:moveTo>
                  <a:cubicBezTo>
                    <a:pt x="51" y="1"/>
                    <a:pt x="51" y="1"/>
                    <a:pt x="51" y="1"/>
                  </a:cubicBezTo>
                  <a:cubicBezTo>
                    <a:pt x="39" y="1"/>
                    <a:pt x="39" y="1"/>
                    <a:pt x="39" y="1"/>
                  </a:cubicBezTo>
                  <a:cubicBezTo>
                    <a:pt x="8" y="0"/>
                    <a:pt x="8" y="0"/>
                    <a:pt x="8" y="0"/>
                  </a:cubicBezTo>
                  <a:cubicBezTo>
                    <a:pt x="4" y="0"/>
                    <a:pt x="0" y="1"/>
                    <a:pt x="0" y="4"/>
                  </a:cubicBezTo>
                  <a:cubicBezTo>
                    <a:pt x="0" y="8"/>
                    <a:pt x="4" y="8"/>
                    <a:pt x="6" y="8"/>
                  </a:cubicBezTo>
                  <a:cubicBezTo>
                    <a:pt x="19" y="9"/>
                    <a:pt x="19" y="9"/>
                    <a:pt x="19" y="9"/>
                  </a:cubicBezTo>
                  <a:cubicBezTo>
                    <a:pt x="29" y="11"/>
                    <a:pt x="31" y="16"/>
                    <a:pt x="32" y="26"/>
                  </a:cubicBezTo>
                  <a:cubicBezTo>
                    <a:pt x="32" y="36"/>
                    <a:pt x="32" y="45"/>
                    <a:pt x="32" y="93"/>
                  </a:cubicBezTo>
                  <a:cubicBezTo>
                    <a:pt x="32" y="148"/>
                    <a:pt x="32" y="148"/>
                    <a:pt x="32" y="148"/>
                  </a:cubicBezTo>
                  <a:cubicBezTo>
                    <a:pt x="32" y="177"/>
                    <a:pt x="32" y="202"/>
                    <a:pt x="31" y="215"/>
                  </a:cubicBezTo>
                  <a:cubicBezTo>
                    <a:pt x="29" y="224"/>
                    <a:pt x="28" y="231"/>
                    <a:pt x="22" y="232"/>
                  </a:cubicBezTo>
                  <a:cubicBezTo>
                    <a:pt x="22" y="232"/>
                    <a:pt x="11" y="233"/>
                    <a:pt x="11" y="233"/>
                  </a:cubicBezTo>
                  <a:cubicBezTo>
                    <a:pt x="8" y="233"/>
                    <a:pt x="5" y="234"/>
                    <a:pt x="5" y="237"/>
                  </a:cubicBezTo>
                  <a:cubicBezTo>
                    <a:pt x="5" y="241"/>
                    <a:pt x="10" y="241"/>
                    <a:pt x="12" y="241"/>
                  </a:cubicBezTo>
                  <a:cubicBezTo>
                    <a:pt x="34" y="240"/>
                    <a:pt x="34" y="240"/>
                    <a:pt x="34" y="240"/>
                  </a:cubicBezTo>
                  <a:cubicBezTo>
                    <a:pt x="34" y="240"/>
                    <a:pt x="52" y="240"/>
                    <a:pt x="52" y="240"/>
                  </a:cubicBezTo>
                  <a:cubicBezTo>
                    <a:pt x="76" y="241"/>
                    <a:pt x="76" y="241"/>
                    <a:pt x="76" y="241"/>
                  </a:cubicBezTo>
                  <a:cubicBezTo>
                    <a:pt x="76" y="241"/>
                    <a:pt x="88" y="241"/>
                    <a:pt x="88" y="241"/>
                  </a:cubicBezTo>
                  <a:cubicBezTo>
                    <a:pt x="98" y="241"/>
                    <a:pt x="98" y="241"/>
                    <a:pt x="98" y="241"/>
                  </a:cubicBezTo>
                  <a:cubicBezTo>
                    <a:pt x="156" y="241"/>
                    <a:pt x="183" y="206"/>
                    <a:pt x="183" y="172"/>
                  </a:cubicBezTo>
                  <a:cubicBezTo>
                    <a:pt x="183" y="136"/>
                    <a:pt x="154" y="113"/>
                    <a:pt x="126" y="103"/>
                  </a:cubicBezTo>
                  <a:cubicBezTo>
                    <a:pt x="145" y="88"/>
                    <a:pt x="157" y="73"/>
                    <a:pt x="157" y="49"/>
                  </a:cubicBezTo>
                  <a:cubicBezTo>
                    <a:pt x="157" y="37"/>
                    <a:pt x="152" y="0"/>
                    <a:pt x="89" y="0"/>
                  </a:cubicBezTo>
                  <a:lnTo>
                    <a:pt x="7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66" name="Freeform 26">
              <a:extLst>
                <a:ext uri="{FF2B5EF4-FFF2-40B4-BE49-F238E27FC236}">
                  <a16:creationId xmlns:a16="http://schemas.microsoft.com/office/drawing/2014/main" id="{2E873FF8-C701-4848-BB75-53E79F3F2692}"/>
                </a:ext>
              </a:extLst>
            </p:cNvPr>
            <p:cNvSpPr>
              <a:spLocks noEditPoints="1"/>
            </p:cNvSpPr>
            <p:nvPr userDrawn="1"/>
          </p:nvSpPr>
          <p:spPr bwMode="auto">
            <a:xfrm>
              <a:off x="3734" y="2738"/>
              <a:ext cx="176" cy="169"/>
            </a:xfrm>
            <a:custGeom>
              <a:avLst/>
              <a:gdLst>
                <a:gd name="T0" fmla="*/ 45 w 259"/>
                <a:gd name="T1" fmla="*/ 115 h 249"/>
                <a:gd name="T2" fmla="*/ 121 w 259"/>
                <a:gd name="T3" fmla="*/ 17 h 249"/>
                <a:gd name="T4" fmla="*/ 213 w 259"/>
                <a:gd name="T5" fmla="*/ 130 h 249"/>
                <a:gd name="T6" fmla="*/ 141 w 259"/>
                <a:gd name="T7" fmla="*/ 232 h 249"/>
                <a:gd name="T8" fmla="*/ 45 w 259"/>
                <a:gd name="T9" fmla="*/ 115 h 249"/>
                <a:gd name="T10" fmla="*/ 0 w 259"/>
                <a:gd name="T11" fmla="*/ 125 h 249"/>
                <a:gd name="T12" fmla="*/ 127 w 259"/>
                <a:gd name="T13" fmla="*/ 249 h 249"/>
                <a:gd name="T14" fmla="*/ 259 w 259"/>
                <a:gd name="T15" fmla="*/ 119 h 249"/>
                <a:gd name="T16" fmla="*/ 131 w 259"/>
                <a:gd name="T17" fmla="*/ 0 h 249"/>
                <a:gd name="T18" fmla="*/ 0 w 259"/>
                <a:gd name="T19" fmla="*/ 125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9" h="249">
                  <a:moveTo>
                    <a:pt x="45" y="115"/>
                  </a:moveTo>
                  <a:cubicBezTo>
                    <a:pt x="45" y="29"/>
                    <a:pt x="93" y="17"/>
                    <a:pt x="121" y="17"/>
                  </a:cubicBezTo>
                  <a:cubicBezTo>
                    <a:pt x="175" y="17"/>
                    <a:pt x="213" y="64"/>
                    <a:pt x="213" y="130"/>
                  </a:cubicBezTo>
                  <a:cubicBezTo>
                    <a:pt x="213" y="222"/>
                    <a:pt x="162" y="232"/>
                    <a:pt x="141" y="232"/>
                  </a:cubicBezTo>
                  <a:cubicBezTo>
                    <a:pt x="84" y="232"/>
                    <a:pt x="45" y="184"/>
                    <a:pt x="45" y="115"/>
                  </a:cubicBezTo>
                  <a:moveTo>
                    <a:pt x="0" y="125"/>
                  </a:moveTo>
                  <a:cubicBezTo>
                    <a:pt x="0" y="184"/>
                    <a:pt x="40" y="249"/>
                    <a:pt x="127" y="249"/>
                  </a:cubicBezTo>
                  <a:cubicBezTo>
                    <a:pt x="205" y="249"/>
                    <a:pt x="259" y="195"/>
                    <a:pt x="259" y="119"/>
                  </a:cubicBezTo>
                  <a:cubicBezTo>
                    <a:pt x="259" y="46"/>
                    <a:pt x="210" y="0"/>
                    <a:pt x="131" y="0"/>
                  </a:cubicBezTo>
                  <a:cubicBezTo>
                    <a:pt x="41" y="0"/>
                    <a:pt x="0" y="65"/>
                    <a:pt x="0" y="12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67" name="Freeform 27">
              <a:extLst>
                <a:ext uri="{FF2B5EF4-FFF2-40B4-BE49-F238E27FC236}">
                  <a16:creationId xmlns:a16="http://schemas.microsoft.com/office/drawing/2014/main" id="{99D61FDE-A0E9-4023-A115-06F59761AD78}"/>
                </a:ext>
              </a:extLst>
            </p:cNvPr>
            <p:cNvSpPr>
              <a:spLocks/>
            </p:cNvSpPr>
            <p:nvPr userDrawn="1"/>
          </p:nvSpPr>
          <p:spPr bwMode="auto">
            <a:xfrm>
              <a:off x="3925" y="2740"/>
              <a:ext cx="172" cy="167"/>
            </a:xfrm>
            <a:custGeom>
              <a:avLst/>
              <a:gdLst>
                <a:gd name="T0" fmla="*/ 220 w 254"/>
                <a:gd name="T1" fmla="*/ 1 h 245"/>
                <a:gd name="T2" fmla="*/ 211 w 254"/>
                <a:gd name="T3" fmla="*/ 1 h 245"/>
                <a:gd name="T4" fmla="*/ 174 w 254"/>
                <a:gd name="T5" fmla="*/ 0 h 245"/>
                <a:gd name="T6" fmla="*/ 167 w 254"/>
                <a:gd name="T7" fmla="*/ 4 h 245"/>
                <a:gd name="T8" fmla="*/ 173 w 254"/>
                <a:gd name="T9" fmla="*/ 8 h 245"/>
                <a:gd name="T10" fmla="*/ 184 w 254"/>
                <a:gd name="T11" fmla="*/ 9 h 245"/>
                <a:gd name="T12" fmla="*/ 197 w 254"/>
                <a:gd name="T13" fmla="*/ 26 h 245"/>
                <a:gd name="T14" fmla="*/ 198 w 254"/>
                <a:gd name="T15" fmla="*/ 93 h 245"/>
                <a:gd name="T16" fmla="*/ 198 w 254"/>
                <a:gd name="T17" fmla="*/ 132 h 245"/>
                <a:gd name="T18" fmla="*/ 180 w 254"/>
                <a:gd name="T19" fmla="*/ 210 h 245"/>
                <a:gd name="T20" fmla="*/ 137 w 254"/>
                <a:gd name="T21" fmla="*/ 227 h 245"/>
                <a:gd name="T22" fmla="*/ 98 w 254"/>
                <a:gd name="T23" fmla="*/ 214 h 245"/>
                <a:gd name="T24" fmla="*/ 74 w 254"/>
                <a:gd name="T25" fmla="*/ 137 h 245"/>
                <a:gd name="T26" fmla="*/ 74 w 254"/>
                <a:gd name="T27" fmla="*/ 93 h 245"/>
                <a:gd name="T28" fmla="*/ 74 w 254"/>
                <a:gd name="T29" fmla="*/ 26 h 245"/>
                <a:gd name="T30" fmla="*/ 85 w 254"/>
                <a:gd name="T31" fmla="*/ 9 h 245"/>
                <a:gd name="T32" fmla="*/ 94 w 254"/>
                <a:gd name="T33" fmla="*/ 8 h 245"/>
                <a:gd name="T34" fmla="*/ 100 w 254"/>
                <a:gd name="T35" fmla="*/ 4 h 245"/>
                <a:gd name="T36" fmla="*/ 92 w 254"/>
                <a:gd name="T37" fmla="*/ 0 h 245"/>
                <a:gd name="T38" fmla="*/ 69 w 254"/>
                <a:gd name="T39" fmla="*/ 1 h 245"/>
                <a:gd name="T40" fmla="*/ 54 w 254"/>
                <a:gd name="T41" fmla="*/ 1 h 245"/>
                <a:gd name="T42" fmla="*/ 37 w 254"/>
                <a:gd name="T43" fmla="*/ 1 h 245"/>
                <a:gd name="T44" fmla="*/ 8 w 254"/>
                <a:gd name="T45" fmla="*/ 0 h 245"/>
                <a:gd name="T46" fmla="*/ 0 w 254"/>
                <a:gd name="T47" fmla="*/ 4 h 245"/>
                <a:gd name="T48" fmla="*/ 6 w 254"/>
                <a:gd name="T49" fmla="*/ 8 h 245"/>
                <a:gd name="T50" fmla="*/ 18 w 254"/>
                <a:gd name="T51" fmla="*/ 9 h 245"/>
                <a:gd name="T52" fmla="*/ 31 w 254"/>
                <a:gd name="T53" fmla="*/ 26 h 245"/>
                <a:gd name="T54" fmla="*/ 32 w 254"/>
                <a:gd name="T55" fmla="*/ 93 h 245"/>
                <a:gd name="T56" fmla="*/ 32 w 254"/>
                <a:gd name="T57" fmla="*/ 139 h 245"/>
                <a:gd name="T58" fmla="*/ 60 w 254"/>
                <a:gd name="T59" fmla="*/ 223 h 245"/>
                <a:gd name="T60" fmla="*/ 131 w 254"/>
                <a:gd name="T61" fmla="*/ 245 h 245"/>
                <a:gd name="T62" fmla="*/ 197 w 254"/>
                <a:gd name="T63" fmla="*/ 222 h 245"/>
                <a:gd name="T64" fmla="*/ 227 w 254"/>
                <a:gd name="T65" fmla="*/ 126 h 245"/>
                <a:gd name="T66" fmla="*/ 227 w 254"/>
                <a:gd name="T67" fmla="*/ 93 h 245"/>
                <a:gd name="T68" fmla="*/ 228 w 254"/>
                <a:gd name="T69" fmla="*/ 26 h 245"/>
                <a:gd name="T70" fmla="*/ 239 w 254"/>
                <a:gd name="T71" fmla="*/ 9 h 245"/>
                <a:gd name="T72" fmla="*/ 248 w 254"/>
                <a:gd name="T73" fmla="*/ 8 h 245"/>
                <a:gd name="T74" fmla="*/ 254 w 254"/>
                <a:gd name="T75" fmla="*/ 4 h 245"/>
                <a:gd name="T76" fmla="*/ 247 w 254"/>
                <a:gd name="T77" fmla="*/ 0 h 245"/>
                <a:gd name="T78" fmla="*/ 220 w 254"/>
                <a:gd name="T79" fmla="*/ 1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4" h="245">
                  <a:moveTo>
                    <a:pt x="220" y="1"/>
                  </a:moveTo>
                  <a:cubicBezTo>
                    <a:pt x="211" y="1"/>
                    <a:pt x="211" y="1"/>
                    <a:pt x="211" y="1"/>
                  </a:cubicBezTo>
                  <a:cubicBezTo>
                    <a:pt x="210" y="1"/>
                    <a:pt x="174" y="0"/>
                    <a:pt x="174" y="0"/>
                  </a:cubicBezTo>
                  <a:cubicBezTo>
                    <a:pt x="171" y="0"/>
                    <a:pt x="167" y="1"/>
                    <a:pt x="167" y="4"/>
                  </a:cubicBezTo>
                  <a:cubicBezTo>
                    <a:pt x="167" y="8"/>
                    <a:pt x="171" y="8"/>
                    <a:pt x="173" y="8"/>
                  </a:cubicBezTo>
                  <a:cubicBezTo>
                    <a:pt x="184" y="9"/>
                    <a:pt x="184" y="9"/>
                    <a:pt x="184" y="9"/>
                  </a:cubicBezTo>
                  <a:cubicBezTo>
                    <a:pt x="195" y="11"/>
                    <a:pt x="197" y="16"/>
                    <a:pt x="197" y="26"/>
                  </a:cubicBezTo>
                  <a:cubicBezTo>
                    <a:pt x="198" y="36"/>
                    <a:pt x="198" y="45"/>
                    <a:pt x="198" y="93"/>
                  </a:cubicBezTo>
                  <a:cubicBezTo>
                    <a:pt x="198" y="132"/>
                    <a:pt x="198" y="132"/>
                    <a:pt x="198" y="132"/>
                  </a:cubicBezTo>
                  <a:cubicBezTo>
                    <a:pt x="198" y="166"/>
                    <a:pt x="197" y="193"/>
                    <a:pt x="180" y="210"/>
                  </a:cubicBezTo>
                  <a:cubicBezTo>
                    <a:pt x="165" y="225"/>
                    <a:pt x="145" y="227"/>
                    <a:pt x="137" y="227"/>
                  </a:cubicBezTo>
                  <a:cubicBezTo>
                    <a:pt x="126" y="227"/>
                    <a:pt x="112" y="225"/>
                    <a:pt x="98" y="214"/>
                  </a:cubicBezTo>
                  <a:cubicBezTo>
                    <a:pt x="85" y="204"/>
                    <a:pt x="74" y="187"/>
                    <a:pt x="74" y="137"/>
                  </a:cubicBezTo>
                  <a:cubicBezTo>
                    <a:pt x="74" y="93"/>
                    <a:pt x="74" y="93"/>
                    <a:pt x="74" y="93"/>
                  </a:cubicBezTo>
                  <a:cubicBezTo>
                    <a:pt x="74" y="45"/>
                    <a:pt x="74" y="36"/>
                    <a:pt x="74" y="26"/>
                  </a:cubicBezTo>
                  <a:cubicBezTo>
                    <a:pt x="75" y="14"/>
                    <a:pt x="78" y="10"/>
                    <a:pt x="85" y="9"/>
                  </a:cubicBezTo>
                  <a:cubicBezTo>
                    <a:pt x="94" y="8"/>
                    <a:pt x="94" y="8"/>
                    <a:pt x="94" y="8"/>
                  </a:cubicBezTo>
                  <a:cubicBezTo>
                    <a:pt x="96" y="8"/>
                    <a:pt x="100" y="8"/>
                    <a:pt x="100" y="4"/>
                  </a:cubicBezTo>
                  <a:cubicBezTo>
                    <a:pt x="100" y="1"/>
                    <a:pt x="96" y="0"/>
                    <a:pt x="92" y="0"/>
                  </a:cubicBezTo>
                  <a:cubicBezTo>
                    <a:pt x="69" y="1"/>
                    <a:pt x="69" y="1"/>
                    <a:pt x="69" y="1"/>
                  </a:cubicBezTo>
                  <a:cubicBezTo>
                    <a:pt x="54" y="1"/>
                    <a:pt x="54" y="1"/>
                    <a:pt x="54" y="1"/>
                  </a:cubicBezTo>
                  <a:cubicBezTo>
                    <a:pt x="37" y="1"/>
                    <a:pt x="37" y="1"/>
                    <a:pt x="37" y="1"/>
                  </a:cubicBezTo>
                  <a:cubicBezTo>
                    <a:pt x="8" y="0"/>
                    <a:pt x="8" y="0"/>
                    <a:pt x="8" y="0"/>
                  </a:cubicBezTo>
                  <a:cubicBezTo>
                    <a:pt x="4" y="0"/>
                    <a:pt x="0" y="1"/>
                    <a:pt x="0" y="4"/>
                  </a:cubicBezTo>
                  <a:cubicBezTo>
                    <a:pt x="0" y="8"/>
                    <a:pt x="4" y="8"/>
                    <a:pt x="6" y="8"/>
                  </a:cubicBezTo>
                  <a:cubicBezTo>
                    <a:pt x="18" y="9"/>
                    <a:pt x="18" y="9"/>
                    <a:pt x="18" y="9"/>
                  </a:cubicBezTo>
                  <a:cubicBezTo>
                    <a:pt x="28" y="11"/>
                    <a:pt x="31" y="16"/>
                    <a:pt x="31" y="26"/>
                  </a:cubicBezTo>
                  <a:cubicBezTo>
                    <a:pt x="32" y="36"/>
                    <a:pt x="32" y="45"/>
                    <a:pt x="32" y="93"/>
                  </a:cubicBezTo>
                  <a:cubicBezTo>
                    <a:pt x="32" y="139"/>
                    <a:pt x="32" y="139"/>
                    <a:pt x="32" y="139"/>
                  </a:cubicBezTo>
                  <a:cubicBezTo>
                    <a:pt x="32" y="179"/>
                    <a:pt x="41" y="206"/>
                    <a:pt x="60" y="223"/>
                  </a:cubicBezTo>
                  <a:cubicBezTo>
                    <a:pt x="84" y="245"/>
                    <a:pt x="117" y="245"/>
                    <a:pt x="131" y="245"/>
                  </a:cubicBezTo>
                  <a:cubicBezTo>
                    <a:pt x="149" y="245"/>
                    <a:pt x="173" y="242"/>
                    <a:pt x="197" y="222"/>
                  </a:cubicBezTo>
                  <a:cubicBezTo>
                    <a:pt x="223" y="199"/>
                    <a:pt x="227" y="163"/>
                    <a:pt x="227" y="126"/>
                  </a:cubicBezTo>
                  <a:cubicBezTo>
                    <a:pt x="227" y="93"/>
                    <a:pt x="227" y="93"/>
                    <a:pt x="227" y="93"/>
                  </a:cubicBezTo>
                  <a:cubicBezTo>
                    <a:pt x="227" y="45"/>
                    <a:pt x="227" y="36"/>
                    <a:pt x="228" y="26"/>
                  </a:cubicBezTo>
                  <a:cubicBezTo>
                    <a:pt x="228" y="14"/>
                    <a:pt x="231" y="10"/>
                    <a:pt x="239" y="9"/>
                  </a:cubicBezTo>
                  <a:cubicBezTo>
                    <a:pt x="239" y="9"/>
                    <a:pt x="248" y="8"/>
                    <a:pt x="248" y="8"/>
                  </a:cubicBezTo>
                  <a:cubicBezTo>
                    <a:pt x="251" y="8"/>
                    <a:pt x="254" y="7"/>
                    <a:pt x="254" y="4"/>
                  </a:cubicBezTo>
                  <a:cubicBezTo>
                    <a:pt x="254" y="1"/>
                    <a:pt x="250" y="0"/>
                    <a:pt x="247" y="0"/>
                  </a:cubicBezTo>
                  <a:lnTo>
                    <a:pt x="22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68" name="Freeform 28">
              <a:extLst>
                <a:ext uri="{FF2B5EF4-FFF2-40B4-BE49-F238E27FC236}">
                  <a16:creationId xmlns:a16="http://schemas.microsoft.com/office/drawing/2014/main" id="{264E625C-71BF-42C5-8F97-A4540F0AEC6B}"/>
                </a:ext>
              </a:extLst>
            </p:cNvPr>
            <p:cNvSpPr>
              <a:spLocks noEditPoints="1"/>
            </p:cNvSpPr>
            <p:nvPr userDrawn="1"/>
          </p:nvSpPr>
          <p:spPr bwMode="auto">
            <a:xfrm>
              <a:off x="4116" y="2740"/>
              <a:ext cx="170" cy="164"/>
            </a:xfrm>
            <a:custGeom>
              <a:avLst/>
              <a:gdLst>
                <a:gd name="T0" fmla="*/ 73 w 251"/>
                <a:gd name="T1" fmla="*/ 123 h 241"/>
                <a:gd name="T2" fmla="*/ 71 w 251"/>
                <a:gd name="T3" fmla="*/ 118 h 241"/>
                <a:gd name="T4" fmla="*/ 71 w 251"/>
                <a:gd name="T5" fmla="*/ 22 h 241"/>
                <a:gd name="T6" fmla="*/ 73 w 251"/>
                <a:gd name="T7" fmla="*/ 18 h 241"/>
                <a:gd name="T8" fmla="*/ 90 w 251"/>
                <a:gd name="T9" fmla="*/ 17 h 241"/>
                <a:gd name="T10" fmla="*/ 137 w 251"/>
                <a:gd name="T11" fmla="*/ 74 h 241"/>
                <a:gd name="T12" fmla="*/ 119 w 251"/>
                <a:gd name="T13" fmla="*/ 120 h 241"/>
                <a:gd name="T14" fmla="*/ 97 w 251"/>
                <a:gd name="T15" fmla="*/ 126 h 241"/>
                <a:gd name="T16" fmla="*/ 73 w 251"/>
                <a:gd name="T17" fmla="*/ 123 h 241"/>
                <a:gd name="T18" fmla="*/ 74 w 251"/>
                <a:gd name="T19" fmla="*/ 1 h 241"/>
                <a:gd name="T20" fmla="*/ 51 w 251"/>
                <a:gd name="T21" fmla="*/ 1 h 241"/>
                <a:gd name="T22" fmla="*/ 38 w 251"/>
                <a:gd name="T23" fmla="*/ 1 h 241"/>
                <a:gd name="T24" fmla="*/ 8 w 251"/>
                <a:gd name="T25" fmla="*/ 0 h 241"/>
                <a:gd name="T26" fmla="*/ 0 w 251"/>
                <a:gd name="T27" fmla="*/ 4 h 241"/>
                <a:gd name="T28" fmla="*/ 6 w 251"/>
                <a:gd name="T29" fmla="*/ 8 h 241"/>
                <a:gd name="T30" fmla="*/ 18 w 251"/>
                <a:gd name="T31" fmla="*/ 9 h 241"/>
                <a:gd name="T32" fmla="*/ 31 w 251"/>
                <a:gd name="T33" fmla="*/ 26 h 241"/>
                <a:gd name="T34" fmla="*/ 32 w 251"/>
                <a:gd name="T35" fmla="*/ 93 h 241"/>
                <a:gd name="T36" fmla="*/ 32 w 251"/>
                <a:gd name="T37" fmla="*/ 148 h 241"/>
                <a:gd name="T38" fmla="*/ 30 w 251"/>
                <a:gd name="T39" fmla="*/ 215 h 241"/>
                <a:gd name="T40" fmla="*/ 22 w 251"/>
                <a:gd name="T41" fmla="*/ 232 h 241"/>
                <a:gd name="T42" fmla="*/ 11 w 251"/>
                <a:gd name="T43" fmla="*/ 233 h 241"/>
                <a:gd name="T44" fmla="*/ 5 w 251"/>
                <a:gd name="T45" fmla="*/ 237 h 241"/>
                <a:gd name="T46" fmla="*/ 12 w 251"/>
                <a:gd name="T47" fmla="*/ 241 h 241"/>
                <a:gd name="T48" fmla="*/ 38 w 251"/>
                <a:gd name="T49" fmla="*/ 240 h 241"/>
                <a:gd name="T50" fmla="*/ 50 w 251"/>
                <a:gd name="T51" fmla="*/ 240 h 241"/>
                <a:gd name="T52" fmla="*/ 61 w 251"/>
                <a:gd name="T53" fmla="*/ 240 h 241"/>
                <a:gd name="T54" fmla="*/ 97 w 251"/>
                <a:gd name="T55" fmla="*/ 241 h 241"/>
                <a:gd name="T56" fmla="*/ 104 w 251"/>
                <a:gd name="T57" fmla="*/ 237 h 241"/>
                <a:gd name="T58" fmla="*/ 99 w 251"/>
                <a:gd name="T59" fmla="*/ 233 h 241"/>
                <a:gd name="T60" fmla="*/ 84 w 251"/>
                <a:gd name="T61" fmla="*/ 232 h 241"/>
                <a:gd name="T62" fmla="*/ 72 w 251"/>
                <a:gd name="T63" fmla="*/ 215 h 241"/>
                <a:gd name="T64" fmla="*/ 71 w 251"/>
                <a:gd name="T65" fmla="*/ 148 h 241"/>
                <a:gd name="T66" fmla="*/ 71 w 251"/>
                <a:gd name="T67" fmla="*/ 143 h 241"/>
                <a:gd name="T68" fmla="*/ 73 w 251"/>
                <a:gd name="T69" fmla="*/ 142 h 241"/>
                <a:gd name="T70" fmla="*/ 100 w 251"/>
                <a:gd name="T71" fmla="*/ 142 h 241"/>
                <a:gd name="T72" fmla="*/ 105 w 251"/>
                <a:gd name="T73" fmla="*/ 144 h 241"/>
                <a:gd name="T74" fmla="*/ 120 w 251"/>
                <a:gd name="T75" fmla="*/ 165 h 241"/>
                <a:gd name="T76" fmla="*/ 136 w 251"/>
                <a:gd name="T77" fmla="*/ 188 h 241"/>
                <a:gd name="T78" fmla="*/ 180 w 251"/>
                <a:gd name="T79" fmla="*/ 234 h 241"/>
                <a:gd name="T80" fmla="*/ 214 w 251"/>
                <a:gd name="T81" fmla="*/ 241 h 241"/>
                <a:gd name="T82" fmla="*/ 244 w 251"/>
                <a:gd name="T83" fmla="*/ 241 h 241"/>
                <a:gd name="T84" fmla="*/ 251 w 251"/>
                <a:gd name="T85" fmla="*/ 237 h 241"/>
                <a:gd name="T86" fmla="*/ 246 w 251"/>
                <a:gd name="T87" fmla="*/ 233 h 241"/>
                <a:gd name="T88" fmla="*/ 237 w 251"/>
                <a:gd name="T89" fmla="*/ 232 h 241"/>
                <a:gd name="T90" fmla="*/ 202 w 251"/>
                <a:gd name="T91" fmla="*/ 211 h 241"/>
                <a:gd name="T92" fmla="*/ 145 w 251"/>
                <a:gd name="T93" fmla="*/ 142 h 241"/>
                <a:gd name="T94" fmla="*/ 134 w 251"/>
                <a:gd name="T95" fmla="*/ 129 h 241"/>
                <a:gd name="T96" fmla="*/ 176 w 251"/>
                <a:gd name="T97" fmla="*/ 58 h 241"/>
                <a:gd name="T98" fmla="*/ 154 w 251"/>
                <a:gd name="T99" fmla="*/ 14 h 241"/>
                <a:gd name="T100" fmla="*/ 96 w 251"/>
                <a:gd name="T101" fmla="*/ 0 h 241"/>
                <a:gd name="T102" fmla="*/ 74 w 251"/>
                <a:gd name="T103" fmla="*/ 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1" h="241">
                  <a:moveTo>
                    <a:pt x="73" y="123"/>
                  </a:moveTo>
                  <a:cubicBezTo>
                    <a:pt x="71" y="122"/>
                    <a:pt x="71" y="121"/>
                    <a:pt x="71" y="118"/>
                  </a:cubicBezTo>
                  <a:cubicBezTo>
                    <a:pt x="71" y="22"/>
                    <a:pt x="71" y="22"/>
                    <a:pt x="71" y="22"/>
                  </a:cubicBezTo>
                  <a:cubicBezTo>
                    <a:pt x="71" y="19"/>
                    <a:pt x="71" y="19"/>
                    <a:pt x="73" y="18"/>
                  </a:cubicBezTo>
                  <a:cubicBezTo>
                    <a:pt x="76" y="17"/>
                    <a:pt x="81" y="17"/>
                    <a:pt x="90" y="17"/>
                  </a:cubicBezTo>
                  <a:cubicBezTo>
                    <a:pt x="107" y="17"/>
                    <a:pt x="137" y="29"/>
                    <a:pt x="137" y="74"/>
                  </a:cubicBezTo>
                  <a:cubicBezTo>
                    <a:pt x="137" y="103"/>
                    <a:pt x="126" y="115"/>
                    <a:pt x="119" y="120"/>
                  </a:cubicBezTo>
                  <a:cubicBezTo>
                    <a:pt x="113" y="124"/>
                    <a:pt x="109" y="126"/>
                    <a:pt x="97" y="126"/>
                  </a:cubicBezTo>
                  <a:cubicBezTo>
                    <a:pt x="88" y="126"/>
                    <a:pt x="79" y="125"/>
                    <a:pt x="73" y="123"/>
                  </a:cubicBezTo>
                  <a:moveTo>
                    <a:pt x="74" y="1"/>
                  </a:moveTo>
                  <a:cubicBezTo>
                    <a:pt x="51" y="1"/>
                    <a:pt x="51" y="1"/>
                    <a:pt x="51" y="1"/>
                  </a:cubicBezTo>
                  <a:cubicBezTo>
                    <a:pt x="38" y="1"/>
                    <a:pt x="38" y="1"/>
                    <a:pt x="38" y="1"/>
                  </a:cubicBezTo>
                  <a:cubicBezTo>
                    <a:pt x="8" y="0"/>
                    <a:pt x="8" y="0"/>
                    <a:pt x="8" y="0"/>
                  </a:cubicBezTo>
                  <a:cubicBezTo>
                    <a:pt x="4" y="0"/>
                    <a:pt x="0" y="1"/>
                    <a:pt x="0" y="4"/>
                  </a:cubicBezTo>
                  <a:cubicBezTo>
                    <a:pt x="0" y="8"/>
                    <a:pt x="4" y="8"/>
                    <a:pt x="6" y="8"/>
                  </a:cubicBezTo>
                  <a:cubicBezTo>
                    <a:pt x="18" y="9"/>
                    <a:pt x="18" y="9"/>
                    <a:pt x="18" y="9"/>
                  </a:cubicBezTo>
                  <a:cubicBezTo>
                    <a:pt x="29" y="11"/>
                    <a:pt x="31" y="16"/>
                    <a:pt x="31" y="26"/>
                  </a:cubicBezTo>
                  <a:cubicBezTo>
                    <a:pt x="32" y="36"/>
                    <a:pt x="32" y="45"/>
                    <a:pt x="32" y="93"/>
                  </a:cubicBezTo>
                  <a:cubicBezTo>
                    <a:pt x="32" y="148"/>
                    <a:pt x="32" y="148"/>
                    <a:pt x="32" y="148"/>
                  </a:cubicBezTo>
                  <a:cubicBezTo>
                    <a:pt x="32" y="177"/>
                    <a:pt x="32" y="202"/>
                    <a:pt x="30" y="215"/>
                  </a:cubicBezTo>
                  <a:cubicBezTo>
                    <a:pt x="29" y="224"/>
                    <a:pt x="28" y="231"/>
                    <a:pt x="22" y="232"/>
                  </a:cubicBezTo>
                  <a:cubicBezTo>
                    <a:pt x="11" y="233"/>
                    <a:pt x="11" y="233"/>
                    <a:pt x="11" y="233"/>
                  </a:cubicBezTo>
                  <a:cubicBezTo>
                    <a:pt x="8" y="233"/>
                    <a:pt x="5" y="234"/>
                    <a:pt x="5" y="237"/>
                  </a:cubicBezTo>
                  <a:cubicBezTo>
                    <a:pt x="5" y="241"/>
                    <a:pt x="10" y="241"/>
                    <a:pt x="12" y="241"/>
                  </a:cubicBezTo>
                  <a:cubicBezTo>
                    <a:pt x="38" y="240"/>
                    <a:pt x="38" y="240"/>
                    <a:pt x="38" y="240"/>
                  </a:cubicBezTo>
                  <a:cubicBezTo>
                    <a:pt x="50" y="240"/>
                    <a:pt x="50" y="240"/>
                    <a:pt x="50" y="240"/>
                  </a:cubicBezTo>
                  <a:cubicBezTo>
                    <a:pt x="61" y="240"/>
                    <a:pt x="61" y="240"/>
                    <a:pt x="61" y="240"/>
                  </a:cubicBezTo>
                  <a:cubicBezTo>
                    <a:pt x="97" y="241"/>
                    <a:pt x="97" y="241"/>
                    <a:pt x="97" y="241"/>
                  </a:cubicBezTo>
                  <a:cubicBezTo>
                    <a:pt x="99" y="241"/>
                    <a:pt x="104" y="241"/>
                    <a:pt x="104" y="237"/>
                  </a:cubicBezTo>
                  <a:cubicBezTo>
                    <a:pt x="104" y="236"/>
                    <a:pt x="103" y="233"/>
                    <a:pt x="99" y="233"/>
                  </a:cubicBezTo>
                  <a:cubicBezTo>
                    <a:pt x="84" y="232"/>
                    <a:pt x="84" y="232"/>
                    <a:pt x="84" y="232"/>
                  </a:cubicBezTo>
                  <a:cubicBezTo>
                    <a:pt x="76" y="231"/>
                    <a:pt x="73" y="225"/>
                    <a:pt x="72" y="215"/>
                  </a:cubicBezTo>
                  <a:cubicBezTo>
                    <a:pt x="71" y="202"/>
                    <a:pt x="71" y="177"/>
                    <a:pt x="71" y="148"/>
                  </a:cubicBezTo>
                  <a:cubicBezTo>
                    <a:pt x="71" y="143"/>
                    <a:pt x="71" y="143"/>
                    <a:pt x="71" y="143"/>
                  </a:cubicBezTo>
                  <a:cubicBezTo>
                    <a:pt x="71" y="142"/>
                    <a:pt x="71" y="142"/>
                    <a:pt x="73" y="142"/>
                  </a:cubicBezTo>
                  <a:cubicBezTo>
                    <a:pt x="100" y="142"/>
                    <a:pt x="100" y="142"/>
                    <a:pt x="100" y="142"/>
                  </a:cubicBezTo>
                  <a:cubicBezTo>
                    <a:pt x="102" y="142"/>
                    <a:pt x="104" y="143"/>
                    <a:pt x="105" y="144"/>
                  </a:cubicBezTo>
                  <a:cubicBezTo>
                    <a:pt x="105" y="144"/>
                    <a:pt x="120" y="165"/>
                    <a:pt x="120" y="165"/>
                  </a:cubicBezTo>
                  <a:cubicBezTo>
                    <a:pt x="136" y="188"/>
                    <a:pt x="136" y="188"/>
                    <a:pt x="136" y="188"/>
                  </a:cubicBezTo>
                  <a:cubicBezTo>
                    <a:pt x="155" y="213"/>
                    <a:pt x="166" y="227"/>
                    <a:pt x="180" y="234"/>
                  </a:cubicBezTo>
                  <a:cubicBezTo>
                    <a:pt x="188" y="239"/>
                    <a:pt x="197" y="241"/>
                    <a:pt x="214" y="241"/>
                  </a:cubicBezTo>
                  <a:cubicBezTo>
                    <a:pt x="244" y="241"/>
                    <a:pt x="244" y="241"/>
                    <a:pt x="244" y="241"/>
                  </a:cubicBezTo>
                  <a:cubicBezTo>
                    <a:pt x="246" y="241"/>
                    <a:pt x="251" y="241"/>
                    <a:pt x="251" y="237"/>
                  </a:cubicBezTo>
                  <a:cubicBezTo>
                    <a:pt x="251" y="236"/>
                    <a:pt x="250" y="233"/>
                    <a:pt x="246" y="233"/>
                  </a:cubicBezTo>
                  <a:cubicBezTo>
                    <a:pt x="237" y="232"/>
                    <a:pt x="237" y="232"/>
                    <a:pt x="237" y="232"/>
                  </a:cubicBezTo>
                  <a:cubicBezTo>
                    <a:pt x="232" y="231"/>
                    <a:pt x="220" y="229"/>
                    <a:pt x="202" y="211"/>
                  </a:cubicBezTo>
                  <a:cubicBezTo>
                    <a:pt x="186" y="194"/>
                    <a:pt x="168" y="171"/>
                    <a:pt x="145" y="142"/>
                  </a:cubicBezTo>
                  <a:cubicBezTo>
                    <a:pt x="145" y="142"/>
                    <a:pt x="135" y="130"/>
                    <a:pt x="134" y="129"/>
                  </a:cubicBezTo>
                  <a:cubicBezTo>
                    <a:pt x="163" y="105"/>
                    <a:pt x="176" y="84"/>
                    <a:pt x="176" y="58"/>
                  </a:cubicBezTo>
                  <a:cubicBezTo>
                    <a:pt x="176" y="35"/>
                    <a:pt x="162" y="19"/>
                    <a:pt x="154" y="14"/>
                  </a:cubicBezTo>
                  <a:cubicBezTo>
                    <a:pt x="136" y="2"/>
                    <a:pt x="115" y="0"/>
                    <a:pt x="96" y="0"/>
                  </a:cubicBezTo>
                  <a:lnTo>
                    <a:pt x="7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69" name="Freeform 29">
              <a:extLst>
                <a:ext uri="{FF2B5EF4-FFF2-40B4-BE49-F238E27FC236}">
                  <a16:creationId xmlns:a16="http://schemas.microsoft.com/office/drawing/2014/main" id="{7032F3D2-21E2-47FC-8661-70B84BBBF736}"/>
                </a:ext>
              </a:extLst>
            </p:cNvPr>
            <p:cNvSpPr>
              <a:spLocks/>
            </p:cNvSpPr>
            <p:nvPr userDrawn="1"/>
          </p:nvSpPr>
          <p:spPr bwMode="auto">
            <a:xfrm>
              <a:off x="4290" y="2737"/>
              <a:ext cx="180" cy="169"/>
            </a:xfrm>
            <a:custGeom>
              <a:avLst/>
              <a:gdLst>
                <a:gd name="T0" fmla="*/ 31 w 266"/>
                <a:gd name="T1" fmla="*/ 12 h 249"/>
                <a:gd name="T2" fmla="*/ 29 w 266"/>
                <a:gd name="T3" fmla="*/ 198 h 249"/>
                <a:gd name="T4" fmla="*/ 19 w 266"/>
                <a:gd name="T5" fmla="*/ 237 h 249"/>
                <a:gd name="T6" fmla="*/ 5 w 266"/>
                <a:gd name="T7" fmla="*/ 238 h 249"/>
                <a:gd name="T8" fmla="*/ 0 w 266"/>
                <a:gd name="T9" fmla="*/ 242 h 249"/>
                <a:gd name="T10" fmla="*/ 7 w 266"/>
                <a:gd name="T11" fmla="*/ 246 h 249"/>
                <a:gd name="T12" fmla="*/ 36 w 266"/>
                <a:gd name="T13" fmla="*/ 245 h 249"/>
                <a:gd name="T14" fmla="*/ 41 w 266"/>
                <a:gd name="T15" fmla="*/ 245 h 249"/>
                <a:gd name="T16" fmla="*/ 50 w 266"/>
                <a:gd name="T17" fmla="*/ 245 h 249"/>
                <a:gd name="T18" fmla="*/ 80 w 266"/>
                <a:gd name="T19" fmla="*/ 246 h 249"/>
                <a:gd name="T20" fmla="*/ 88 w 266"/>
                <a:gd name="T21" fmla="*/ 242 h 249"/>
                <a:gd name="T22" fmla="*/ 82 w 266"/>
                <a:gd name="T23" fmla="*/ 238 h 249"/>
                <a:gd name="T24" fmla="*/ 66 w 266"/>
                <a:gd name="T25" fmla="*/ 236 h 249"/>
                <a:gd name="T26" fmla="*/ 56 w 266"/>
                <a:gd name="T27" fmla="*/ 202 h 249"/>
                <a:gd name="T28" fmla="*/ 52 w 266"/>
                <a:gd name="T29" fmla="*/ 71 h 249"/>
                <a:gd name="T30" fmla="*/ 59 w 266"/>
                <a:gd name="T31" fmla="*/ 77 h 249"/>
                <a:gd name="T32" fmla="*/ 127 w 266"/>
                <a:gd name="T33" fmla="*/ 149 h 249"/>
                <a:gd name="T34" fmla="*/ 169 w 266"/>
                <a:gd name="T35" fmla="*/ 191 h 249"/>
                <a:gd name="T36" fmla="*/ 220 w 266"/>
                <a:gd name="T37" fmla="*/ 242 h 249"/>
                <a:gd name="T38" fmla="*/ 231 w 266"/>
                <a:gd name="T39" fmla="*/ 249 h 249"/>
                <a:gd name="T40" fmla="*/ 236 w 266"/>
                <a:gd name="T41" fmla="*/ 239 h 249"/>
                <a:gd name="T42" fmla="*/ 240 w 266"/>
                <a:gd name="T43" fmla="*/ 40 h 249"/>
                <a:gd name="T44" fmla="*/ 251 w 266"/>
                <a:gd name="T45" fmla="*/ 14 h 249"/>
                <a:gd name="T46" fmla="*/ 260 w 266"/>
                <a:gd name="T47" fmla="*/ 13 h 249"/>
                <a:gd name="T48" fmla="*/ 266 w 266"/>
                <a:gd name="T49" fmla="*/ 9 h 249"/>
                <a:gd name="T50" fmla="*/ 258 w 266"/>
                <a:gd name="T51" fmla="*/ 5 h 249"/>
                <a:gd name="T52" fmla="*/ 233 w 266"/>
                <a:gd name="T53" fmla="*/ 6 h 249"/>
                <a:gd name="T54" fmla="*/ 227 w 266"/>
                <a:gd name="T55" fmla="*/ 6 h 249"/>
                <a:gd name="T56" fmla="*/ 216 w 266"/>
                <a:gd name="T57" fmla="*/ 6 h 249"/>
                <a:gd name="T58" fmla="*/ 189 w 266"/>
                <a:gd name="T59" fmla="*/ 5 h 249"/>
                <a:gd name="T60" fmla="*/ 180 w 266"/>
                <a:gd name="T61" fmla="*/ 9 h 249"/>
                <a:gd name="T62" fmla="*/ 186 w 266"/>
                <a:gd name="T63" fmla="*/ 13 h 249"/>
                <a:gd name="T64" fmla="*/ 203 w 266"/>
                <a:gd name="T65" fmla="*/ 15 h 249"/>
                <a:gd name="T66" fmla="*/ 213 w 266"/>
                <a:gd name="T67" fmla="*/ 42 h 249"/>
                <a:gd name="T68" fmla="*/ 216 w 266"/>
                <a:gd name="T69" fmla="*/ 183 h 249"/>
                <a:gd name="T70" fmla="*/ 215 w 266"/>
                <a:gd name="T71" fmla="*/ 183 h 249"/>
                <a:gd name="T72" fmla="*/ 193 w 266"/>
                <a:gd name="T73" fmla="*/ 160 h 249"/>
                <a:gd name="T74" fmla="*/ 146 w 266"/>
                <a:gd name="T75" fmla="*/ 111 h 249"/>
                <a:gd name="T76" fmla="*/ 49 w 266"/>
                <a:gd name="T77" fmla="*/ 10 h 249"/>
                <a:gd name="T78" fmla="*/ 46 w 266"/>
                <a:gd name="T79" fmla="*/ 7 h 249"/>
                <a:gd name="T80" fmla="*/ 36 w 266"/>
                <a:gd name="T81" fmla="*/ 0 h 249"/>
                <a:gd name="T82" fmla="*/ 31 w 266"/>
                <a:gd name="T83" fmla="*/ 12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6" h="249">
                  <a:moveTo>
                    <a:pt x="31" y="12"/>
                  </a:moveTo>
                  <a:cubicBezTo>
                    <a:pt x="29" y="198"/>
                    <a:pt x="29" y="198"/>
                    <a:pt x="29" y="198"/>
                  </a:cubicBezTo>
                  <a:cubicBezTo>
                    <a:pt x="28" y="226"/>
                    <a:pt x="27" y="234"/>
                    <a:pt x="19" y="237"/>
                  </a:cubicBezTo>
                  <a:cubicBezTo>
                    <a:pt x="15" y="238"/>
                    <a:pt x="9" y="238"/>
                    <a:pt x="5" y="238"/>
                  </a:cubicBezTo>
                  <a:cubicBezTo>
                    <a:pt x="4" y="238"/>
                    <a:pt x="0" y="238"/>
                    <a:pt x="0" y="242"/>
                  </a:cubicBezTo>
                  <a:cubicBezTo>
                    <a:pt x="0" y="246"/>
                    <a:pt x="4" y="246"/>
                    <a:pt x="7" y="246"/>
                  </a:cubicBezTo>
                  <a:cubicBezTo>
                    <a:pt x="36" y="245"/>
                    <a:pt x="36" y="245"/>
                    <a:pt x="36" y="245"/>
                  </a:cubicBezTo>
                  <a:cubicBezTo>
                    <a:pt x="41" y="245"/>
                    <a:pt x="41" y="245"/>
                    <a:pt x="41" y="245"/>
                  </a:cubicBezTo>
                  <a:cubicBezTo>
                    <a:pt x="50" y="245"/>
                    <a:pt x="50" y="245"/>
                    <a:pt x="50" y="245"/>
                  </a:cubicBezTo>
                  <a:cubicBezTo>
                    <a:pt x="80" y="246"/>
                    <a:pt x="80" y="246"/>
                    <a:pt x="80" y="246"/>
                  </a:cubicBezTo>
                  <a:cubicBezTo>
                    <a:pt x="83" y="246"/>
                    <a:pt x="88" y="246"/>
                    <a:pt x="88" y="242"/>
                  </a:cubicBezTo>
                  <a:cubicBezTo>
                    <a:pt x="88" y="238"/>
                    <a:pt x="84" y="238"/>
                    <a:pt x="82" y="238"/>
                  </a:cubicBezTo>
                  <a:cubicBezTo>
                    <a:pt x="78" y="238"/>
                    <a:pt x="72" y="238"/>
                    <a:pt x="66" y="236"/>
                  </a:cubicBezTo>
                  <a:cubicBezTo>
                    <a:pt x="59" y="234"/>
                    <a:pt x="56" y="223"/>
                    <a:pt x="56" y="202"/>
                  </a:cubicBezTo>
                  <a:cubicBezTo>
                    <a:pt x="56" y="202"/>
                    <a:pt x="52" y="74"/>
                    <a:pt x="52" y="71"/>
                  </a:cubicBezTo>
                  <a:cubicBezTo>
                    <a:pt x="54" y="72"/>
                    <a:pt x="59" y="77"/>
                    <a:pt x="59" y="77"/>
                  </a:cubicBezTo>
                  <a:cubicBezTo>
                    <a:pt x="72" y="92"/>
                    <a:pt x="100" y="122"/>
                    <a:pt x="127" y="149"/>
                  </a:cubicBezTo>
                  <a:cubicBezTo>
                    <a:pt x="169" y="191"/>
                    <a:pt x="169" y="191"/>
                    <a:pt x="169" y="191"/>
                  </a:cubicBezTo>
                  <a:cubicBezTo>
                    <a:pt x="220" y="242"/>
                    <a:pt x="220" y="242"/>
                    <a:pt x="220" y="242"/>
                  </a:cubicBezTo>
                  <a:cubicBezTo>
                    <a:pt x="224" y="246"/>
                    <a:pt x="227" y="249"/>
                    <a:pt x="231" y="249"/>
                  </a:cubicBezTo>
                  <a:cubicBezTo>
                    <a:pt x="236" y="249"/>
                    <a:pt x="236" y="244"/>
                    <a:pt x="236" y="239"/>
                  </a:cubicBezTo>
                  <a:cubicBezTo>
                    <a:pt x="240" y="40"/>
                    <a:pt x="240" y="40"/>
                    <a:pt x="240" y="40"/>
                  </a:cubicBezTo>
                  <a:cubicBezTo>
                    <a:pt x="240" y="22"/>
                    <a:pt x="242" y="16"/>
                    <a:pt x="251" y="14"/>
                  </a:cubicBezTo>
                  <a:cubicBezTo>
                    <a:pt x="251" y="14"/>
                    <a:pt x="260" y="13"/>
                    <a:pt x="260" y="13"/>
                  </a:cubicBezTo>
                  <a:cubicBezTo>
                    <a:pt x="264" y="13"/>
                    <a:pt x="266" y="11"/>
                    <a:pt x="266" y="9"/>
                  </a:cubicBezTo>
                  <a:cubicBezTo>
                    <a:pt x="266" y="5"/>
                    <a:pt x="262" y="5"/>
                    <a:pt x="258" y="5"/>
                  </a:cubicBezTo>
                  <a:cubicBezTo>
                    <a:pt x="233" y="6"/>
                    <a:pt x="233" y="6"/>
                    <a:pt x="233" y="6"/>
                  </a:cubicBezTo>
                  <a:cubicBezTo>
                    <a:pt x="227" y="6"/>
                    <a:pt x="227" y="6"/>
                    <a:pt x="227" y="6"/>
                  </a:cubicBezTo>
                  <a:cubicBezTo>
                    <a:pt x="216" y="6"/>
                    <a:pt x="216" y="6"/>
                    <a:pt x="216" y="6"/>
                  </a:cubicBezTo>
                  <a:cubicBezTo>
                    <a:pt x="189" y="5"/>
                    <a:pt x="189" y="5"/>
                    <a:pt x="189" y="5"/>
                  </a:cubicBezTo>
                  <a:cubicBezTo>
                    <a:pt x="185" y="5"/>
                    <a:pt x="180" y="5"/>
                    <a:pt x="180" y="9"/>
                  </a:cubicBezTo>
                  <a:cubicBezTo>
                    <a:pt x="180" y="12"/>
                    <a:pt x="183" y="13"/>
                    <a:pt x="186" y="13"/>
                  </a:cubicBezTo>
                  <a:cubicBezTo>
                    <a:pt x="191" y="13"/>
                    <a:pt x="198" y="13"/>
                    <a:pt x="203" y="15"/>
                  </a:cubicBezTo>
                  <a:cubicBezTo>
                    <a:pt x="209" y="17"/>
                    <a:pt x="212" y="22"/>
                    <a:pt x="213" y="42"/>
                  </a:cubicBezTo>
                  <a:cubicBezTo>
                    <a:pt x="213" y="42"/>
                    <a:pt x="216" y="175"/>
                    <a:pt x="216" y="183"/>
                  </a:cubicBezTo>
                  <a:cubicBezTo>
                    <a:pt x="215" y="183"/>
                    <a:pt x="215" y="183"/>
                    <a:pt x="215" y="183"/>
                  </a:cubicBezTo>
                  <a:cubicBezTo>
                    <a:pt x="215" y="183"/>
                    <a:pt x="193" y="160"/>
                    <a:pt x="193" y="160"/>
                  </a:cubicBezTo>
                  <a:cubicBezTo>
                    <a:pt x="146" y="111"/>
                    <a:pt x="146" y="111"/>
                    <a:pt x="146" y="111"/>
                  </a:cubicBezTo>
                  <a:cubicBezTo>
                    <a:pt x="98" y="64"/>
                    <a:pt x="49" y="11"/>
                    <a:pt x="49" y="10"/>
                  </a:cubicBezTo>
                  <a:cubicBezTo>
                    <a:pt x="46" y="7"/>
                    <a:pt x="46" y="7"/>
                    <a:pt x="46" y="7"/>
                  </a:cubicBezTo>
                  <a:cubicBezTo>
                    <a:pt x="42" y="3"/>
                    <a:pt x="39" y="0"/>
                    <a:pt x="36" y="0"/>
                  </a:cubicBezTo>
                  <a:cubicBezTo>
                    <a:pt x="32" y="0"/>
                    <a:pt x="31" y="7"/>
                    <a:pt x="31" y="1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70" name="Freeform 30">
              <a:extLst>
                <a:ext uri="{FF2B5EF4-FFF2-40B4-BE49-F238E27FC236}">
                  <a16:creationId xmlns:a16="http://schemas.microsoft.com/office/drawing/2014/main" id="{1329B72A-6B21-4D5F-849C-463F7424A10A}"/>
                </a:ext>
              </a:extLst>
            </p:cNvPr>
            <p:cNvSpPr>
              <a:spLocks/>
            </p:cNvSpPr>
            <p:nvPr userDrawn="1"/>
          </p:nvSpPr>
          <p:spPr bwMode="auto">
            <a:xfrm>
              <a:off x="4480" y="2739"/>
              <a:ext cx="109" cy="165"/>
            </a:xfrm>
            <a:custGeom>
              <a:avLst/>
              <a:gdLst>
                <a:gd name="T0" fmla="*/ 147 w 161"/>
                <a:gd name="T1" fmla="*/ 1 h 243"/>
                <a:gd name="T2" fmla="*/ 145 w 161"/>
                <a:gd name="T3" fmla="*/ 1 h 243"/>
                <a:gd name="T4" fmla="*/ 132 w 161"/>
                <a:gd name="T5" fmla="*/ 3 h 243"/>
                <a:gd name="T6" fmla="*/ 53 w 161"/>
                <a:gd name="T7" fmla="*/ 3 h 243"/>
                <a:gd name="T8" fmla="*/ 37 w 161"/>
                <a:gd name="T9" fmla="*/ 3 h 243"/>
                <a:gd name="T10" fmla="*/ 33 w 161"/>
                <a:gd name="T11" fmla="*/ 3 h 243"/>
                <a:gd name="T12" fmla="*/ 8 w 161"/>
                <a:gd name="T13" fmla="*/ 2 h 243"/>
                <a:gd name="T14" fmla="*/ 0 w 161"/>
                <a:gd name="T15" fmla="*/ 6 h 243"/>
                <a:gd name="T16" fmla="*/ 6 w 161"/>
                <a:gd name="T17" fmla="*/ 10 h 243"/>
                <a:gd name="T18" fmla="*/ 18 w 161"/>
                <a:gd name="T19" fmla="*/ 11 h 243"/>
                <a:gd name="T20" fmla="*/ 31 w 161"/>
                <a:gd name="T21" fmla="*/ 28 h 243"/>
                <a:gd name="T22" fmla="*/ 32 w 161"/>
                <a:gd name="T23" fmla="*/ 95 h 243"/>
                <a:gd name="T24" fmla="*/ 32 w 161"/>
                <a:gd name="T25" fmla="*/ 150 h 243"/>
                <a:gd name="T26" fmla="*/ 30 w 161"/>
                <a:gd name="T27" fmla="*/ 217 h 243"/>
                <a:gd name="T28" fmla="*/ 22 w 161"/>
                <a:gd name="T29" fmla="*/ 234 h 243"/>
                <a:gd name="T30" fmla="*/ 11 w 161"/>
                <a:gd name="T31" fmla="*/ 235 h 243"/>
                <a:gd name="T32" fmla="*/ 5 w 161"/>
                <a:gd name="T33" fmla="*/ 239 h 243"/>
                <a:gd name="T34" fmla="*/ 12 w 161"/>
                <a:gd name="T35" fmla="*/ 243 h 243"/>
                <a:gd name="T36" fmla="*/ 34 w 161"/>
                <a:gd name="T37" fmla="*/ 242 h 243"/>
                <a:gd name="T38" fmla="*/ 52 w 161"/>
                <a:gd name="T39" fmla="*/ 242 h 243"/>
                <a:gd name="T40" fmla="*/ 84 w 161"/>
                <a:gd name="T41" fmla="*/ 243 h 243"/>
                <a:gd name="T42" fmla="*/ 94 w 161"/>
                <a:gd name="T43" fmla="*/ 243 h 243"/>
                <a:gd name="T44" fmla="*/ 139 w 161"/>
                <a:gd name="T45" fmla="*/ 243 h 243"/>
                <a:gd name="T46" fmla="*/ 157 w 161"/>
                <a:gd name="T47" fmla="*/ 235 h 243"/>
                <a:gd name="T48" fmla="*/ 161 w 161"/>
                <a:gd name="T49" fmla="*/ 199 h 243"/>
                <a:gd name="T50" fmla="*/ 158 w 161"/>
                <a:gd name="T51" fmla="*/ 193 h 243"/>
                <a:gd name="T52" fmla="*/ 153 w 161"/>
                <a:gd name="T53" fmla="*/ 198 h 243"/>
                <a:gd name="T54" fmla="*/ 140 w 161"/>
                <a:gd name="T55" fmla="*/ 221 h 243"/>
                <a:gd name="T56" fmla="*/ 110 w 161"/>
                <a:gd name="T57" fmla="*/ 225 h 243"/>
                <a:gd name="T58" fmla="*/ 73 w 161"/>
                <a:gd name="T59" fmla="*/ 199 h 243"/>
                <a:gd name="T60" fmla="*/ 73 w 161"/>
                <a:gd name="T61" fmla="*/ 163 h 243"/>
                <a:gd name="T62" fmla="*/ 73 w 161"/>
                <a:gd name="T63" fmla="*/ 150 h 243"/>
                <a:gd name="T64" fmla="*/ 73 w 161"/>
                <a:gd name="T65" fmla="*/ 125 h 243"/>
                <a:gd name="T66" fmla="*/ 74 w 161"/>
                <a:gd name="T67" fmla="*/ 123 h 243"/>
                <a:gd name="T68" fmla="*/ 119 w 161"/>
                <a:gd name="T69" fmla="*/ 124 h 243"/>
                <a:gd name="T70" fmla="*/ 136 w 161"/>
                <a:gd name="T71" fmla="*/ 136 h 243"/>
                <a:gd name="T72" fmla="*/ 137 w 161"/>
                <a:gd name="T73" fmla="*/ 144 h 243"/>
                <a:gd name="T74" fmla="*/ 137 w 161"/>
                <a:gd name="T75" fmla="*/ 147 h 243"/>
                <a:gd name="T76" fmla="*/ 141 w 161"/>
                <a:gd name="T77" fmla="*/ 150 h 243"/>
                <a:gd name="T78" fmla="*/ 144 w 161"/>
                <a:gd name="T79" fmla="*/ 144 h 243"/>
                <a:gd name="T80" fmla="*/ 145 w 161"/>
                <a:gd name="T81" fmla="*/ 133 h 243"/>
                <a:gd name="T82" fmla="*/ 146 w 161"/>
                <a:gd name="T83" fmla="*/ 123 h 243"/>
                <a:gd name="T84" fmla="*/ 148 w 161"/>
                <a:gd name="T85" fmla="*/ 103 h 243"/>
                <a:gd name="T86" fmla="*/ 148 w 161"/>
                <a:gd name="T87" fmla="*/ 99 h 243"/>
                <a:gd name="T88" fmla="*/ 145 w 161"/>
                <a:gd name="T89" fmla="*/ 96 h 243"/>
                <a:gd name="T90" fmla="*/ 140 w 161"/>
                <a:gd name="T91" fmla="*/ 100 h 243"/>
                <a:gd name="T92" fmla="*/ 125 w 161"/>
                <a:gd name="T93" fmla="*/ 105 h 243"/>
                <a:gd name="T94" fmla="*/ 75 w 161"/>
                <a:gd name="T95" fmla="*/ 106 h 243"/>
                <a:gd name="T96" fmla="*/ 73 w 161"/>
                <a:gd name="T97" fmla="*/ 103 h 243"/>
                <a:gd name="T98" fmla="*/ 73 w 161"/>
                <a:gd name="T99" fmla="*/ 23 h 243"/>
                <a:gd name="T100" fmla="*/ 75 w 161"/>
                <a:gd name="T101" fmla="*/ 21 h 243"/>
                <a:gd name="T102" fmla="*/ 119 w 161"/>
                <a:gd name="T103" fmla="*/ 22 h 243"/>
                <a:gd name="T104" fmla="*/ 140 w 161"/>
                <a:gd name="T105" fmla="*/ 33 h 243"/>
                <a:gd name="T106" fmla="*/ 142 w 161"/>
                <a:gd name="T107" fmla="*/ 44 h 243"/>
                <a:gd name="T108" fmla="*/ 145 w 161"/>
                <a:gd name="T109" fmla="*/ 49 h 243"/>
                <a:gd name="T110" fmla="*/ 149 w 161"/>
                <a:gd name="T111" fmla="*/ 45 h 243"/>
                <a:gd name="T112" fmla="*/ 150 w 161"/>
                <a:gd name="T113" fmla="*/ 31 h 243"/>
                <a:gd name="T114" fmla="*/ 151 w 161"/>
                <a:gd name="T115" fmla="*/ 24 h 243"/>
                <a:gd name="T116" fmla="*/ 153 w 161"/>
                <a:gd name="T117" fmla="*/ 7 h 243"/>
                <a:gd name="T118" fmla="*/ 153 w 161"/>
                <a:gd name="T119" fmla="*/ 4 h 243"/>
                <a:gd name="T120" fmla="*/ 151 w 161"/>
                <a:gd name="T121" fmla="*/ 0 h 243"/>
                <a:gd name="T122" fmla="*/ 147 w 161"/>
                <a:gd name="T123" fmla="*/ 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1" h="243">
                  <a:moveTo>
                    <a:pt x="147" y="1"/>
                  </a:moveTo>
                  <a:cubicBezTo>
                    <a:pt x="145" y="1"/>
                    <a:pt x="145" y="1"/>
                    <a:pt x="145" y="1"/>
                  </a:cubicBezTo>
                  <a:cubicBezTo>
                    <a:pt x="145" y="1"/>
                    <a:pt x="132" y="3"/>
                    <a:pt x="132" y="3"/>
                  </a:cubicBezTo>
                  <a:cubicBezTo>
                    <a:pt x="127" y="3"/>
                    <a:pt x="75" y="3"/>
                    <a:pt x="53" y="3"/>
                  </a:cubicBezTo>
                  <a:cubicBezTo>
                    <a:pt x="37" y="3"/>
                    <a:pt x="37" y="3"/>
                    <a:pt x="37" y="3"/>
                  </a:cubicBezTo>
                  <a:cubicBezTo>
                    <a:pt x="33" y="3"/>
                    <a:pt x="33" y="3"/>
                    <a:pt x="33" y="3"/>
                  </a:cubicBezTo>
                  <a:cubicBezTo>
                    <a:pt x="33" y="3"/>
                    <a:pt x="8" y="2"/>
                    <a:pt x="8" y="2"/>
                  </a:cubicBezTo>
                  <a:cubicBezTo>
                    <a:pt x="4" y="2"/>
                    <a:pt x="0" y="3"/>
                    <a:pt x="0" y="6"/>
                  </a:cubicBezTo>
                  <a:cubicBezTo>
                    <a:pt x="0" y="10"/>
                    <a:pt x="4" y="10"/>
                    <a:pt x="6" y="10"/>
                  </a:cubicBezTo>
                  <a:cubicBezTo>
                    <a:pt x="18" y="11"/>
                    <a:pt x="18" y="11"/>
                    <a:pt x="18" y="11"/>
                  </a:cubicBezTo>
                  <a:cubicBezTo>
                    <a:pt x="29" y="13"/>
                    <a:pt x="31" y="18"/>
                    <a:pt x="31" y="28"/>
                  </a:cubicBezTo>
                  <a:cubicBezTo>
                    <a:pt x="32" y="38"/>
                    <a:pt x="32" y="47"/>
                    <a:pt x="32" y="95"/>
                  </a:cubicBezTo>
                  <a:cubicBezTo>
                    <a:pt x="32" y="150"/>
                    <a:pt x="32" y="150"/>
                    <a:pt x="32" y="150"/>
                  </a:cubicBezTo>
                  <a:cubicBezTo>
                    <a:pt x="32" y="179"/>
                    <a:pt x="32" y="204"/>
                    <a:pt x="30" y="217"/>
                  </a:cubicBezTo>
                  <a:cubicBezTo>
                    <a:pt x="29" y="226"/>
                    <a:pt x="28" y="233"/>
                    <a:pt x="22" y="234"/>
                  </a:cubicBezTo>
                  <a:cubicBezTo>
                    <a:pt x="11" y="235"/>
                    <a:pt x="11" y="235"/>
                    <a:pt x="11" y="235"/>
                  </a:cubicBezTo>
                  <a:cubicBezTo>
                    <a:pt x="8" y="235"/>
                    <a:pt x="5" y="236"/>
                    <a:pt x="5" y="239"/>
                  </a:cubicBezTo>
                  <a:cubicBezTo>
                    <a:pt x="5" y="243"/>
                    <a:pt x="10" y="243"/>
                    <a:pt x="12" y="243"/>
                  </a:cubicBezTo>
                  <a:cubicBezTo>
                    <a:pt x="34" y="242"/>
                    <a:pt x="34" y="242"/>
                    <a:pt x="34" y="242"/>
                  </a:cubicBezTo>
                  <a:cubicBezTo>
                    <a:pt x="34" y="242"/>
                    <a:pt x="52" y="242"/>
                    <a:pt x="52" y="242"/>
                  </a:cubicBezTo>
                  <a:cubicBezTo>
                    <a:pt x="84" y="243"/>
                    <a:pt x="84" y="243"/>
                    <a:pt x="84" y="243"/>
                  </a:cubicBezTo>
                  <a:cubicBezTo>
                    <a:pt x="94" y="243"/>
                    <a:pt x="94" y="243"/>
                    <a:pt x="94" y="243"/>
                  </a:cubicBezTo>
                  <a:cubicBezTo>
                    <a:pt x="139" y="243"/>
                    <a:pt x="139" y="243"/>
                    <a:pt x="139" y="243"/>
                  </a:cubicBezTo>
                  <a:cubicBezTo>
                    <a:pt x="151" y="243"/>
                    <a:pt x="154" y="243"/>
                    <a:pt x="157" y="235"/>
                  </a:cubicBezTo>
                  <a:cubicBezTo>
                    <a:pt x="158" y="228"/>
                    <a:pt x="161" y="207"/>
                    <a:pt x="161" y="199"/>
                  </a:cubicBezTo>
                  <a:cubicBezTo>
                    <a:pt x="161" y="196"/>
                    <a:pt x="161" y="193"/>
                    <a:pt x="158" y="193"/>
                  </a:cubicBezTo>
                  <a:cubicBezTo>
                    <a:pt x="155" y="193"/>
                    <a:pt x="154" y="195"/>
                    <a:pt x="153" y="198"/>
                  </a:cubicBezTo>
                  <a:cubicBezTo>
                    <a:pt x="151" y="211"/>
                    <a:pt x="147" y="218"/>
                    <a:pt x="140" y="221"/>
                  </a:cubicBezTo>
                  <a:cubicBezTo>
                    <a:pt x="132" y="225"/>
                    <a:pt x="118" y="225"/>
                    <a:pt x="110" y="225"/>
                  </a:cubicBezTo>
                  <a:cubicBezTo>
                    <a:pt x="78" y="225"/>
                    <a:pt x="74" y="220"/>
                    <a:pt x="73" y="199"/>
                  </a:cubicBezTo>
                  <a:cubicBezTo>
                    <a:pt x="73" y="163"/>
                    <a:pt x="73" y="163"/>
                    <a:pt x="73" y="163"/>
                  </a:cubicBezTo>
                  <a:cubicBezTo>
                    <a:pt x="73" y="150"/>
                    <a:pt x="73" y="150"/>
                    <a:pt x="73" y="150"/>
                  </a:cubicBezTo>
                  <a:cubicBezTo>
                    <a:pt x="73" y="125"/>
                    <a:pt x="73" y="125"/>
                    <a:pt x="73" y="125"/>
                  </a:cubicBezTo>
                  <a:cubicBezTo>
                    <a:pt x="73" y="123"/>
                    <a:pt x="74" y="123"/>
                    <a:pt x="74" y="123"/>
                  </a:cubicBezTo>
                  <a:cubicBezTo>
                    <a:pt x="81" y="123"/>
                    <a:pt x="113" y="123"/>
                    <a:pt x="119" y="124"/>
                  </a:cubicBezTo>
                  <a:cubicBezTo>
                    <a:pt x="129" y="125"/>
                    <a:pt x="134" y="129"/>
                    <a:pt x="136" y="136"/>
                  </a:cubicBezTo>
                  <a:cubicBezTo>
                    <a:pt x="137" y="144"/>
                    <a:pt x="137" y="144"/>
                    <a:pt x="137" y="144"/>
                  </a:cubicBezTo>
                  <a:cubicBezTo>
                    <a:pt x="137" y="147"/>
                    <a:pt x="137" y="147"/>
                    <a:pt x="137" y="147"/>
                  </a:cubicBezTo>
                  <a:cubicBezTo>
                    <a:pt x="137" y="149"/>
                    <a:pt x="139" y="150"/>
                    <a:pt x="141" y="150"/>
                  </a:cubicBezTo>
                  <a:cubicBezTo>
                    <a:pt x="144" y="150"/>
                    <a:pt x="144" y="146"/>
                    <a:pt x="144" y="144"/>
                  </a:cubicBezTo>
                  <a:cubicBezTo>
                    <a:pt x="145" y="133"/>
                    <a:pt x="145" y="133"/>
                    <a:pt x="145" y="133"/>
                  </a:cubicBezTo>
                  <a:cubicBezTo>
                    <a:pt x="146" y="123"/>
                    <a:pt x="146" y="123"/>
                    <a:pt x="146" y="123"/>
                  </a:cubicBezTo>
                  <a:cubicBezTo>
                    <a:pt x="148" y="103"/>
                    <a:pt x="148" y="103"/>
                    <a:pt x="148" y="103"/>
                  </a:cubicBezTo>
                  <a:cubicBezTo>
                    <a:pt x="148" y="99"/>
                    <a:pt x="148" y="99"/>
                    <a:pt x="148" y="99"/>
                  </a:cubicBezTo>
                  <a:cubicBezTo>
                    <a:pt x="148" y="97"/>
                    <a:pt x="147" y="96"/>
                    <a:pt x="145" y="96"/>
                  </a:cubicBezTo>
                  <a:cubicBezTo>
                    <a:pt x="143" y="96"/>
                    <a:pt x="142" y="98"/>
                    <a:pt x="140" y="100"/>
                  </a:cubicBezTo>
                  <a:cubicBezTo>
                    <a:pt x="137" y="103"/>
                    <a:pt x="132" y="104"/>
                    <a:pt x="125" y="105"/>
                  </a:cubicBezTo>
                  <a:cubicBezTo>
                    <a:pt x="120" y="105"/>
                    <a:pt x="102" y="106"/>
                    <a:pt x="75" y="106"/>
                  </a:cubicBezTo>
                  <a:cubicBezTo>
                    <a:pt x="74" y="106"/>
                    <a:pt x="73" y="105"/>
                    <a:pt x="73" y="103"/>
                  </a:cubicBezTo>
                  <a:cubicBezTo>
                    <a:pt x="73" y="23"/>
                    <a:pt x="73" y="23"/>
                    <a:pt x="73" y="23"/>
                  </a:cubicBezTo>
                  <a:cubicBezTo>
                    <a:pt x="73" y="21"/>
                    <a:pt x="74" y="21"/>
                    <a:pt x="75" y="21"/>
                  </a:cubicBezTo>
                  <a:cubicBezTo>
                    <a:pt x="81" y="21"/>
                    <a:pt x="114" y="21"/>
                    <a:pt x="119" y="22"/>
                  </a:cubicBezTo>
                  <a:cubicBezTo>
                    <a:pt x="135" y="24"/>
                    <a:pt x="138" y="28"/>
                    <a:pt x="140" y="33"/>
                  </a:cubicBezTo>
                  <a:cubicBezTo>
                    <a:pt x="142" y="37"/>
                    <a:pt x="142" y="43"/>
                    <a:pt x="142" y="44"/>
                  </a:cubicBezTo>
                  <a:cubicBezTo>
                    <a:pt x="142" y="46"/>
                    <a:pt x="142" y="49"/>
                    <a:pt x="145" y="49"/>
                  </a:cubicBezTo>
                  <a:cubicBezTo>
                    <a:pt x="148" y="49"/>
                    <a:pt x="149" y="46"/>
                    <a:pt x="149" y="45"/>
                  </a:cubicBezTo>
                  <a:cubicBezTo>
                    <a:pt x="149" y="45"/>
                    <a:pt x="150" y="31"/>
                    <a:pt x="150" y="31"/>
                  </a:cubicBezTo>
                  <a:cubicBezTo>
                    <a:pt x="151" y="24"/>
                    <a:pt x="151" y="24"/>
                    <a:pt x="151" y="24"/>
                  </a:cubicBezTo>
                  <a:cubicBezTo>
                    <a:pt x="151" y="24"/>
                    <a:pt x="153" y="7"/>
                    <a:pt x="153" y="7"/>
                  </a:cubicBezTo>
                  <a:cubicBezTo>
                    <a:pt x="153" y="4"/>
                    <a:pt x="153" y="4"/>
                    <a:pt x="153" y="4"/>
                  </a:cubicBezTo>
                  <a:cubicBezTo>
                    <a:pt x="153" y="1"/>
                    <a:pt x="152" y="0"/>
                    <a:pt x="151" y="0"/>
                  </a:cubicBezTo>
                  <a:lnTo>
                    <a:pt x="147"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71" name="Freeform 31">
              <a:extLst>
                <a:ext uri="{FF2B5EF4-FFF2-40B4-BE49-F238E27FC236}">
                  <a16:creationId xmlns:a16="http://schemas.microsoft.com/office/drawing/2014/main" id="{0BC9B370-A036-4F47-80FB-6E5BAD85E56D}"/>
                </a:ext>
              </a:extLst>
            </p:cNvPr>
            <p:cNvSpPr>
              <a:spLocks/>
            </p:cNvSpPr>
            <p:nvPr userDrawn="1"/>
          </p:nvSpPr>
          <p:spPr bwMode="auto">
            <a:xfrm>
              <a:off x="3433" y="1396"/>
              <a:ext cx="862" cy="953"/>
            </a:xfrm>
            <a:custGeom>
              <a:avLst/>
              <a:gdLst>
                <a:gd name="T0" fmla="*/ 420 w 1271"/>
                <a:gd name="T1" fmla="*/ 1289 h 1401"/>
                <a:gd name="T2" fmla="*/ 381 w 1271"/>
                <a:gd name="T3" fmla="*/ 1274 h 1401"/>
                <a:gd name="T4" fmla="*/ 367 w 1271"/>
                <a:gd name="T5" fmla="*/ 1268 h 1401"/>
                <a:gd name="T6" fmla="*/ 29 w 1271"/>
                <a:gd name="T7" fmla="*/ 813 h 1401"/>
                <a:gd name="T8" fmla="*/ 34 w 1271"/>
                <a:gd name="T9" fmla="*/ 686 h 1401"/>
                <a:gd name="T10" fmla="*/ 62 w 1271"/>
                <a:gd name="T11" fmla="*/ 509 h 1401"/>
                <a:gd name="T12" fmla="*/ 67 w 1271"/>
                <a:gd name="T13" fmla="*/ 483 h 1401"/>
                <a:gd name="T14" fmla="*/ 68 w 1271"/>
                <a:gd name="T15" fmla="*/ 431 h 1401"/>
                <a:gd name="T16" fmla="*/ 6 w 1271"/>
                <a:gd name="T17" fmla="*/ 277 h 1401"/>
                <a:gd name="T18" fmla="*/ 92 w 1271"/>
                <a:gd name="T19" fmla="*/ 152 h 1401"/>
                <a:gd name="T20" fmla="*/ 77 w 1271"/>
                <a:gd name="T21" fmla="*/ 119 h 1401"/>
                <a:gd name="T22" fmla="*/ 89 w 1271"/>
                <a:gd name="T23" fmla="*/ 110 h 1401"/>
                <a:gd name="T24" fmla="*/ 118 w 1271"/>
                <a:gd name="T25" fmla="*/ 119 h 1401"/>
                <a:gd name="T26" fmla="*/ 213 w 1271"/>
                <a:gd name="T27" fmla="*/ 7 h 1401"/>
                <a:gd name="T28" fmla="*/ 374 w 1271"/>
                <a:gd name="T29" fmla="*/ 43 h 1401"/>
                <a:gd name="T30" fmla="*/ 541 w 1271"/>
                <a:gd name="T31" fmla="*/ 20 h 1401"/>
                <a:gd name="T32" fmla="*/ 604 w 1271"/>
                <a:gd name="T33" fmla="*/ 17 h 1401"/>
                <a:gd name="T34" fmla="*/ 795 w 1271"/>
                <a:gd name="T35" fmla="*/ 36 h 1401"/>
                <a:gd name="T36" fmla="*/ 913 w 1271"/>
                <a:gd name="T37" fmla="*/ 52 h 1401"/>
                <a:gd name="T38" fmla="*/ 1002 w 1271"/>
                <a:gd name="T39" fmla="*/ 15 h 1401"/>
                <a:gd name="T40" fmla="*/ 1095 w 1271"/>
                <a:gd name="T41" fmla="*/ 115 h 1401"/>
                <a:gd name="T42" fmla="*/ 1155 w 1271"/>
                <a:gd name="T43" fmla="*/ 92 h 1401"/>
                <a:gd name="T44" fmla="*/ 1248 w 1271"/>
                <a:gd name="T45" fmla="*/ 63 h 1401"/>
                <a:gd name="T46" fmla="*/ 1257 w 1271"/>
                <a:gd name="T47" fmla="*/ 75 h 1401"/>
                <a:gd name="T48" fmla="*/ 1231 w 1271"/>
                <a:gd name="T49" fmla="*/ 122 h 1401"/>
                <a:gd name="T50" fmla="*/ 1271 w 1271"/>
                <a:gd name="T51" fmla="*/ 106 h 1401"/>
                <a:gd name="T52" fmla="*/ 1212 w 1271"/>
                <a:gd name="T53" fmla="*/ 187 h 1401"/>
                <a:gd name="T54" fmla="*/ 1210 w 1271"/>
                <a:gd name="T55" fmla="*/ 195 h 1401"/>
                <a:gd name="T56" fmla="*/ 1214 w 1271"/>
                <a:gd name="T57" fmla="*/ 210 h 1401"/>
                <a:gd name="T58" fmla="*/ 1199 w 1271"/>
                <a:gd name="T59" fmla="*/ 243 h 1401"/>
                <a:gd name="T60" fmla="*/ 1218 w 1271"/>
                <a:gd name="T61" fmla="*/ 276 h 1401"/>
                <a:gd name="T62" fmla="*/ 1149 w 1271"/>
                <a:gd name="T63" fmla="*/ 434 h 1401"/>
                <a:gd name="T64" fmla="*/ 1149 w 1271"/>
                <a:gd name="T65" fmla="*/ 447 h 1401"/>
                <a:gd name="T66" fmla="*/ 1163 w 1271"/>
                <a:gd name="T67" fmla="*/ 569 h 1401"/>
                <a:gd name="T68" fmla="*/ 1183 w 1271"/>
                <a:gd name="T69" fmla="*/ 718 h 1401"/>
                <a:gd name="T70" fmla="*/ 1186 w 1271"/>
                <a:gd name="T71" fmla="*/ 798 h 1401"/>
                <a:gd name="T72" fmla="*/ 1084 w 1271"/>
                <a:gd name="T73" fmla="*/ 1103 h 1401"/>
                <a:gd name="T74" fmla="*/ 614 w 1271"/>
                <a:gd name="T75" fmla="*/ 1390 h 1401"/>
                <a:gd name="T76" fmla="*/ 611 w 1271"/>
                <a:gd name="T77" fmla="*/ 1393 h 1401"/>
                <a:gd name="T78" fmla="*/ 605 w 1271"/>
                <a:gd name="T79" fmla="*/ 1401 h 1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71" h="1401">
                  <a:moveTo>
                    <a:pt x="601" y="1396"/>
                  </a:moveTo>
                  <a:cubicBezTo>
                    <a:pt x="548" y="1344"/>
                    <a:pt x="483" y="1316"/>
                    <a:pt x="420" y="1289"/>
                  </a:cubicBezTo>
                  <a:cubicBezTo>
                    <a:pt x="415" y="1287"/>
                    <a:pt x="415" y="1287"/>
                    <a:pt x="415" y="1287"/>
                  </a:cubicBezTo>
                  <a:cubicBezTo>
                    <a:pt x="414" y="1286"/>
                    <a:pt x="381" y="1274"/>
                    <a:pt x="381" y="1274"/>
                  </a:cubicBezTo>
                  <a:cubicBezTo>
                    <a:pt x="377" y="1273"/>
                    <a:pt x="375" y="1272"/>
                    <a:pt x="373" y="1271"/>
                  </a:cubicBezTo>
                  <a:cubicBezTo>
                    <a:pt x="367" y="1268"/>
                    <a:pt x="367" y="1268"/>
                    <a:pt x="367" y="1268"/>
                  </a:cubicBezTo>
                  <a:cubicBezTo>
                    <a:pt x="367" y="1269"/>
                    <a:pt x="367" y="1269"/>
                    <a:pt x="367" y="1269"/>
                  </a:cubicBezTo>
                  <a:cubicBezTo>
                    <a:pt x="161" y="1196"/>
                    <a:pt x="35" y="1026"/>
                    <a:pt x="29" y="813"/>
                  </a:cubicBezTo>
                  <a:cubicBezTo>
                    <a:pt x="29" y="805"/>
                    <a:pt x="29" y="796"/>
                    <a:pt x="29" y="786"/>
                  </a:cubicBezTo>
                  <a:cubicBezTo>
                    <a:pt x="29" y="754"/>
                    <a:pt x="31" y="721"/>
                    <a:pt x="34" y="686"/>
                  </a:cubicBezTo>
                  <a:cubicBezTo>
                    <a:pt x="37" y="666"/>
                    <a:pt x="43" y="619"/>
                    <a:pt x="43" y="617"/>
                  </a:cubicBezTo>
                  <a:cubicBezTo>
                    <a:pt x="62" y="509"/>
                    <a:pt x="62" y="509"/>
                    <a:pt x="62" y="509"/>
                  </a:cubicBezTo>
                  <a:cubicBezTo>
                    <a:pt x="64" y="498"/>
                    <a:pt x="65" y="492"/>
                    <a:pt x="65" y="489"/>
                  </a:cubicBezTo>
                  <a:cubicBezTo>
                    <a:pt x="67" y="483"/>
                    <a:pt x="67" y="483"/>
                    <a:pt x="67" y="483"/>
                  </a:cubicBezTo>
                  <a:cubicBezTo>
                    <a:pt x="66" y="483"/>
                    <a:pt x="66" y="483"/>
                    <a:pt x="66" y="483"/>
                  </a:cubicBezTo>
                  <a:cubicBezTo>
                    <a:pt x="67" y="468"/>
                    <a:pt x="68" y="449"/>
                    <a:pt x="68" y="431"/>
                  </a:cubicBezTo>
                  <a:cubicBezTo>
                    <a:pt x="68" y="356"/>
                    <a:pt x="49" y="309"/>
                    <a:pt x="6" y="278"/>
                  </a:cubicBezTo>
                  <a:cubicBezTo>
                    <a:pt x="6" y="277"/>
                    <a:pt x="6" y="277"/>
                    <a:pt x="6" y="277"/>
                  </a:cubicBezTo>
                  <a:cubicBezTo>
                    <a:pt x="0" y="272"/>
                    <a:pt x="0" y="272"/>
                    <a:pt x="0" y="272"/>
                  </a:cubicBezTo>
                  <a:cubicBezTo>
                    <a:pt x="92" y="152"/>
                    <a:pt x="92" y="152"/>
                    <a:pt x="92" y="152"/>
                  </a:cubicBezTo>
                  <a:cubicBezTo>
                    <a:pt x="90" y="149"/>
                    <a:pt x="90" y="149"/>
                    <a:pt x="90" y="149"/>
                  </a:cubicBezTo>
                  <a:cubicBezTo>
                    <a:pt x="82" y="139"/>
                    <a:pt x="78" y="129"/>
                    <a:pt x="77" y="119"/>
                  </a:cubicBezTo>
                  <a:cubicBezTo>
                    <a:pt x="76" y="105"/>
                    <a:pt x="76" y="105"/>
                    <a:pt x="76" y="105"/>
                  </a:cubicBezTo>
                  <a:cubicBezTo>
                    <a:pt x="89" y="110"/>
                    <a:pt x="89" y="110"/>
                    <a:pt x="89" y="110"/>
                  </a:cubicBezTo>
                  <a:cubicBezTo>
                    <a:pt x="97" y="113"/>
                    <a:pt x="105" y="116"/>
                    <a:pt x="114" y="118"/>
                  </a:cubicBezTo>
                  <a:cubicBezTo>
                    <a:pt x="118" y="119"/>
                    <a:pt x="118" y="119"/>
                    <a:pt x="118" y="119"/>
                  </a:cubicBezTo>
                  <a:cubicBezTo>
                    <a:pt x="209" y="0"/>
                    <a:pt x="209" y="0"/>
                    <a:pt x="209" y="0"/>
                  </a:cubicBezTo>
                  <a:cubicBezTo>
                    <a:pt x="213" y="7"/>
                    <a:pt x="213" y="7"/>
                    <a:pt x="213" y="7"/>
                  </a:cubicBezTo>
                  <a:cubicBezTo>
                    <a:pt x="230" y="36"/>
                    <a:pt x="261" y="50"/>
                    <a:pt x="306" y="50"/>
                  </a:cubicBezTo>
                  <a:cubicBezTo>
                    <a:pt x="325" y="50"/>
                    <a:pt x="347" y="48"/>
                    <a:pt x="374" y="43"/>
                  </a:cubicBezTo>
                  <a:cubicBezTo>
                    <a:pt x="374" y="43"/>
                    <a:pt x="464" y="29"/>
                    <a:pt x="465" y="29"/>
                  </a:cubicBezTo>
                  <a:cubicBezTo>
                    <a:pt x="528" y="22"/>
                    <a:pt x="539" y="20"/>
                    <a:pt x="541" y="20"/>
                  </a:cubicBezTo>
                  <a:cubicBezTo>
                    <a:pt x="547" y="19"/>
                    <a:pt x="547" y="19"/>
                    <a:pt x="547" y="19"/>
                  </a:cubicBezTo>
                  <a:cubicBezTo>
                    <a:pt x="565" y="18"/>
                    <a:pt x="584" y="17"/>
                    <a:pt x="604" y="17"/>
                  </a:cubicBezTo>
                  <a:cubicBezTo>
                    <a:pt x="643" y="17"/>
                    <a:pt x="686" y="20"/>
                    <a:pt x="731" y="27"/>
                  </a:cubicBezTo>
                  <a:cubicBezTo>
                    <a:pt x="731" y="27"/>
                    <a:pt x="795" y="36"/>
                    <a:pt x="795" y="36"/>
                  </a:cubicBezTo>
                  <a:cubicBezTo>
                    <a:pt x="875" y="49"/>
                    <a:pt x="875" y="49"/>
                    <a:pt x="875" y="49"/>
                  </a:cubicBezTo>
                  <a:cubicBezTo>
                    <a:pt x="886" y="51"/>
                    <a:pt x="900" y="52"/>
                    <a:pt x="913" y="52"/>
                  </a:cubicBezTo>
                  <a:cubicBezTo>
                    <a:pt x="949" y="52"/>
                    <a:pt x="974" y="44"/>
                    <a:pt x="992" y="27"/>
                  </a:cubicBezTo>
                  <a:cubicBezTo>
                    <a:pt x="995" y="23"/>
                    <a:pt x="999" y="19"/>
                    <a:pt x="1002" y="15"/>
                  </a:cubicBezTo>
                  <a:cubicBezTo>
                    <a:pt x="1011" y="4"/>
                    <a:pt x="1011" y="4"/>
                    <a:pt x="1011" y="4"/>
                  </a:cubicBezTo>
                  <a:cubicBezTo>
                    <a:pt x="1095" y="115"/>
                    <a:pt x="1095" y="115"/>
                    <a:pt x="1095" y="115"/>
                  </a:cubicBezTo>
                  <a:cubicBezTo>
                    <a:pt x="1099" y="113"/>
                    <a:pt x="1099" y="113"/>
                    <a:pt x="1099" y="113"/>
                  </a:cubicBezTo>
                  <a:cubicBezTo>
                    <a:pt x="1112" y="108"/>
                    <a:pt x="1131" y="101"/>
                    <a:pt x="1155" y="92"/>
                  </a:cubicBezTo>
                  <a:cubicBezTo>
                    <a:pt x="1155" y="92"/>
                    <a:pt x="1167" y="88"/>
                    <a:pt x="1171" y="87"/>
                  </a:cubicBezTo>
                  <a:cubicBezTo>
                    <a:pt x="1202" y="75"/>
                    <a:pt x="1227" y="68"/>
                    <a:pt x="1248" y="63"/>
                  </a:cubicBezTo>
                  <a:cubicBezTo>
                    <a:pt x="1264" y="60"/>
                    <a:pt x="1264" y="60"/>
                    <a:pt x="1264" y="60"/>
                  </a:cubicBezTo>
                  <a:cubicBezTo>
                    <a:pt x="1257" y="75"/>
                    <a:pt x="1257" y="75"/>
                    <a:pt x="1257" y="75"/>
                  </a:cubicBezTo>
                  <a:cubicBezTo>
                    <a:pt x="1252" y="88"/>
                    <a:pt x="1247" y="98"/>
                    <a:pt x="1241" y="106"/>
                  </a:cubicBezTo>
                  <a:cubicBezTo>
                    <a:pt x="1231" y="122"/>
                    <a:pt x="1231" y="122"/>
                    <a:pt x="1231" y="122"/>
                  </a:cubicBezTo>
                  <a:cubicBezTo>
                    <a:pt x="1248" y="115"/>
                    <a:pt x="1248" y="115"/>
                    <a:pt x="1248" y="115"/>
                  </a:cubicBezTo>
                  <a:cubicBezTo>
                    <a:pt x="1249" y="115"/>
                    <a:pt x="1261" y="110"/>
                    <a:pt x="1271" y="106"/>
                  </a:cubicBezTo>
                  <a:cubicBezTo>
                    <a:pt x="1260" y="126"/>
                    <a:pt x="1260" y="126"/>
                    <a:pt x="1260" y="126"/>
                  </a:cubicBezTo>
                  <a:cubicBezTo>
                    <a:pt x="1254" y="137"/>
                    <a:pt x="1232" y="172"/>
                    <a:pt x="1212" y="187"/>
                  </a:cubicBezTo>
                  <a:cubicBezTo>
                    <a:pt x="1207" y="191"/>
                    <a:pt x="1207" y="191"/>
                    <a:pt x="1207" y="191"/>
                  </a:cubicBezTo>
                  <a:cubicBezTo>
                    <a:pt x="1210" y="195"/>
                    <a:pt x="1210" y="195"/>
                    <a:pt x="1210" y="195"/>
                  </a:cubicBezTo>
                  <a:cubicBezTo>
                    <a:pt x="1210" y="195"/>
                    <a:pt x="1211" y="196"/>
                    <a:pt x="1211" y="196"/>
                  </a:cubicBezTo>
                  <a:cubicBezTo>
                    <a:pt x="1213" y="199"/>
                    <a:pt x="1214" y="205"/>
                    <a:pt x="1214" y="210"/>
                  </a:cubicBezTo>
                  <a:cubicBezTo>
                    <a:pt x="1214" y="216"/>
                    <a:pt x="1213" y="221"/>
                    <a:pt x="1211" y="225"/>
                  </a:cubicBezTo>
                  <a:cubicBezTo>
                    <a:pt x="1209" y="230"/>
                    <a:pt x="1205" y="236"/>
                    <a:pt x="1199" y="243"/>
                  </a:cubicBezTo>
                  <a:cubicBezTo>
                    <a:pt x="1195" y="247"/>
                    <a:pt x="1195" y="247"/>
                    <a:pt x="1195" y="247"/>
                  </a:cubicBezTo>
                  <a:cubicBezTo>
                    <a:pt x="1218" y="276"/>
                    <a:pt x="1218" y="276"/>
                    <a:pt x="1218" y="276"/>
                  </a:cubicBezTo>
                  <a:cubicBezTo>
                    <a:pt x="1213" y="280"/>
                    <a:pt x="1213" y="280"/>
                    <a:pt x="1213" y="280"/>
                  </a:cubicBezTo>
                  <a:cubicBezTo>
                    <a:pt x="1170" y="312"/>
                    <a:pt x="1149" y="363"/>
                    <a:pt x="1149" y="434"/>
                  </a:cubicBezTo>
                  <a:cubicBezTo>
                    <a:pt x="1149" y="436"/>
                    <a:pt x="1149" y="436"/>
                    <a:pt x="1149" y="436"/>
                  </a:cubicBezTo>
                  <a:cubicBezTo>
                    <a:pt x="1149" y="440"/>
                    <a:pt x="1149" y="443"/>
                    <a:pt x="1149" y="447"/>
                  </a:cubicBezTo>
                  <a:cubicBezTo>
                    <a:pt x="1149" y="464"/>
                    <a:pt x="1150" y="481"/>
                    <a:pt x="1152" y="500"/>
                  </a:cubicBezTo>
                  <a:cubicBezTo>
                    <a:pt x="1163" y="569"/>
                    <a:pt x="1163" y="569"/>
                    <a:pt x="1163" y="569"/>
                  </a:cubicBezTo>
                  <a:cubicBezTo>
                    <a:pt x="1171" y="616"/>
                    <a:pt x="1175" y="640"/>
                    <a:pt x="1175" y="641"/>
                  </a:cubicBezTo>
                  <a:cubicBezTo>
                    <a:pt x="1177" y="661"/>
                    <a:pt x="1183" y="714"/>
                    <a:pt x="1183" y="718"/>
                  </a:cubicBezTo>
                  <a:cubicBezTo>
                    <a:pt x="1186" y="783"/>
                    <a:pt x="1186" y="789"/>
                    <a:pt x="1186" y="790"/>
                  </a:cubicBezTo>
                  <a:cubicBezTo>
                    <a:pt x="1186" y="792"/>
                    <a:pt x="1186" y="795"/>
                    <a:pt x="1186" y="798"/>
                  </a:cubicBezTo>
                  <a:cubicBezTo>
                    <a:pt x="1186" y="913"/>
                    <a:pt x="1148" y="1029"/>
                    <a:pt x="1086" y="1101"/>
                  </a:cubicBezTo>
                  <a:cubicBezTo>
                    <a:pt x="1084" y="1103"/>
                    <a:pt x="1084" y="1103"/>
                    <a:pt x="1084" y="1103"/>
                  </a:cubicBezTo>
                  <a:cubicBezTo>
                    <a:pt x="1044" y="1152"/>
                    <a:pt x="989" y="1219"/>
                    <a:pt x="838" y="1272"/>
                  </a:cubicBezTo>
                  <a:cubicBezTo>
                    <a:pt x="754" y="1303"/>
                    <a:pt x="679" y="1333"/>
                    <a:pt x="614" y="1390"/>
                  </a:cubicBezTo>
                  <a:cubicBezTo>
                    <a:pt x="614" y="1390"/>
                    <a:pt x="614" y="1390"/>
                    <a:pt x="614" y="1390"/>
                  </a:cubicBezTo>
                  <a:cubicBezTo>
                    <a:pt x="611" y="1393"/>
                    <a:pt x="611" y="1393"/>
                    <a:pt x="611" y="1393"/>
                  </a:cubicBezTo>
                  <a:cubicBezTo>
                    <a:pt x="609" y="1395"/>
                    <a:pt x="609" y="1395"/>
                    <a:pt x="609" y="1395"/>
                  </a:cubicBezTo>
                  <a:cubicBezTo>
                    <a:pt x="605" y="1401"/>
                    <a:pt x="605" y="1401"/>
                    <a:pt x="605" y="1401"/>
                  </a:cubicBezTo>
                  <a:lnTo>
                    <a:pt x="601" y="13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72" name="Freeform 32">
              <a:extLst>
                <a:ext uri="{FF2B5EF4-FFF2-40B4-BE49-F238E27FC236}">
                  <a16:creationId xmlns:a16="http://schemas.microsoft.com/office/drawing/2014/main" id="{C0A6B761-41BA-40A1-8CBC-713E93EC6032}"/>
                </a:ext>
              </a:extLst>
            </p:cNvPr>
            <p:cNvSpPr>
              <a:spLocks noEditPoints="1"/>
            </p:cNvSpPr>
            <p:nvPr userDrawn="1"/>
          </p:nvSpPr>
          <p:spPr bwMode="auto">
            <a:xfrm>
              <a:off x="3429" y="1389"/>
              <a:ext cx="874" cy="964"/>
            </a:xfrm>
            <a:custGeom>
              <a:avLst/>
              <a:gdLst>
                <a:gd name="T0" fmla="*/ 749 w 1290"/>
                <a:gd name="T1" fmla="*/ 675 h 1419"/>
                <a:gd name="T2" fmla="*/ 440 w 1290"/>
                <a:gd name="T3" fmla="*/ 333 h 1419"/>
                <a:gd name="T4" fmla="*/ 318 w 1290"/>
                <a:gd name="T5" fmla="*/ 282 h 1419"/>
                <a:gd name="T6" fmla="*/ 512 w 1290"/>
                <a:gd name="T7" fmla="*/ 271 h 1419"/>
                <a:gd name="T8" fmla="*/ 861 w 1290"/>
                <a:gd name="T9" fmla="*/ 775 h 1419"/>
                <a:gd name="T10" fmla="*/ 645 w 1290"/>
                <a:gd name="T11" fmla="*/ 693 h 1419"/>
                <a:gd name="T12" fmla="*/ 543 w 1290"/>
                <a:gd name="T13" fmla="*/ 673 h 1419"/>
                <a:gd name="T14" fmla="*/ 935 w 1290"/>
                <a:gd name="T15" fmla="*/ 783 h 1419"/>
                <a:gd name="T16" fmla="*/ 652 w 1290"/>
                <a:gd name="T17" fmla="*/ 507 h 1419"/>
                <a:gd name="T18" fmla="*/ 557 w 1290"/>
                <a:gd name="T19" fmla="*/ 529 h 1419"/>
                <a:gd name="T20" fmla="*/ 692 w 1290"/>
                <a:gd name="T21" fmla="*/ 506 h 1419"/>
                <a:gd name="T22" fmla="*/ 356 w 1290"/>
                <a:gd name="T23" fmla="*/ 342 h 1419"/>
                <a:gd name="T24" fmla="*/ 1004 w 1290"/>
                <a:gd name="T25" fmla="*/ 332 h 1419"/>
                <a:gd name="T26" fmla="*/ 1016 w 1290"/>
                <a:gd name="T27" fmla="*/ 287 h 1419"/>
                <a:gd name="T28" fmla="*/ 350 w 1290"/>
                <a:gd name="T29" fmla="*/ 337 h 1419"/>
                <a:gd name="T30" fmla="*/ 675 w 1290"/>
                <a:gd name="T31" fmla="*/ 254 h 1419"/>
                <a:gd name="T32" fmla="*/ 270 w 1290"/>
                <a:gd name="T33" fmla="*/ 239 h 1419"/>
                <a:gd name="T34" fmla="*/ 691 w 1290"/>
                <a:gd name="T35" fmla="*/ 229 h 1419"/>
                <a:gd name="T36" fmla="*/ 626 w 1290"/>
                <a:gd name="T37" fmla="*/ 248 h 1419"/>
                <a:gd name="T38" fmla="*/ 641 w 1290"/>
                <a:gd name="T39" fmla="*/ 229 h 1419"/>
                <a:gd name="T40" fmla="*/ 1076 w 1290"/>
                <a:gd name="T41" fmla="*/ 236 h 1419"/>
                <a:gd name="T42" fmla="*/ 600 w 1290"/>
                <a:gd name="T43" fmla="*/ 199 h 1419"/>
                <a:gd name="T44" fmla="*/ 953 w 1290"/>
                <a:gd name="T45" fmla="*/ 204 h 1419"/>
                <a:gd name="T46" fmla="*/ 572 w 1290"/>
                <a:gd name="T47" fmla="*/ 194 h 1419"/>
                <a:gd name="T48" fmla="*/ 1198 w 1290"/>
                <a:gd name="T49" fmla="*/ 148 h 1419"/>
                <a:gd name="T50" fmla="*/ 808 w 1290"/>
                <a:gd name="T51" fmla="*/ 336 h 1419"/>
                <a:gd name="T52" fmla="*/ 839 w 1290"/>
                <a:gd name="T53" fmla="*/ 188 h 1419"/>
                <a:gd name="T54" fmla="*/ 1180 w 1290"/>
                <a:gd name="T55" fmla="*/ 797 h 1419"/>
                <a:gd name="T56" fmla="*/ 26 w 1290"/>
                <a:gd name="T57" fmla="*/ 281 h 1419"/>
                <a:gd name="T58" fmla="*/ 91 w 1290"/>
                <a:gd name="T59" fmla="*/ 731 h 1419"/>
                <a:gd name="T60" fmla="*/ 1149 w 1290"/>
                <a:gd name="T61" fmla="*/ 324 h 1419"/>
                <a:gd name="T62" fmla="*/ 671 w 1290"/>
                <a:gd name="T63" fmla="*/ 473 h 1419"/>
                <a:gd name="T64" fmla="*/ 584 w 1290"/>
                <a:gd name="T65" fmla="*/ 402 h 1419"/>
                <a:gd name="T66" fmla="*/ 802 w 1290"/>
                <a:gd name="T67" fmla="*/ 969 h 1419"/>
                <a:gd name="T68" fmla="*/ 945 w 1290"/>
                <a:gd name="T69" fmla="*/ 1033 h 1419"/>
                <a:gd name="T70" fmla="*/ 781 w 1290"/>
                <a:gd name="T71" fmla="*/ 1037 h 1419"/>
                <a:gd name="T72" fmla="*/ 581 w 1290"/>
                <a:gd name="T73" fmla="*/ 714 h 1419"/>
                <a:gd name="T74" fmla="*/ 798 w 1290"/>
                <a:gd name="T75" fmla="*/ 868 h 1419"/>
                <a:gd name="T76" fmla="*/ 943 w 1290"/>
                <a:gd name="T77" fmla="*/ 892 h 1419"/>
                <a:gd name="T78" fmla="*/ 576 w 1290"/>
                <a:gd name="T79" fmla="*/ 320 h 1419"/>
                <a:gd name="T80" fmla="*/ 563 w 1290"/>
                <a:gd name="T81" fmla="*/ 262 h 1419"/>
                <a:gd name="T82" fmla="*/ 636 w 1290"/>
                <a:gd name="T83" fmla="*/ 271 h 1419"/>
                <a:gd name="T84" fmla="*/ 708 w 1290"/>
                <a:gd name="T85" fmla="*/ 1000 h 1419"/>
                <a:gd name="T86" fmla="*/ 519 w 1290"/>
                <a:gd name="T87" fmla="*/ 720 h 1419"/>
                <a:gd name="T88" fmla="*/ 480 w 1290"/>
                <a:gd name="T89" fmla="*/ 486 h 1419"/>
                <a:gd name="T90" fmla="*/ 840 w 1290"/>
                <a:gd name="T91" fmla="*/ 494 h 1419"/>
                <a:gd name="T92" fmla="*/ 687 w 1290"/>
                <a:gd name="T93" fmla="*/ 474 h 1419"/>
                <a:gd name="T94" fmla="*/ 958 w 1290"/>
                <a:gd name="T95" fmla="*/ 412 h 1419"/>
                <a:gd name="T96" fmla="*/ 1084 w 1290"/>
                <a:gd name="T97" fmla="*/ 383 h 1419"/>
                <a:gd name="T98" fmla="*/ 554 w 1290"/>
                <a:gd name="T99" fmla="*/ 403 h 1419"/>
                <a:gd name="T100" fmla="*/ 304 w 1290"/>
                <a:gd name="T101" fmla="*/ 381 h 1419"/>
                <a:gd name="T102" fmla="*/ 865 w 1290"/>
                <a:gd name="T103" fmla="*/ 410 h 1419"/>
                <a:gd name="T104" fmla="*/ 861 w 1290"/>
                <a:gd name="T105" fmla="*/ 378 h 1419"/>
                <a:gd name="T106" fmla="*/ 554 w 1290"/>
                <a:gd name="T107" fmla="*/ 44 h 1419"/>
                <a:gd name="T108" fmla="*/ 1047 w 1290"/>
                <a:gd name="T109" fmla="*/ 140 h 1419"/>
                <a:gd name="T110" fmla="*/ 186 w 1290"/>
                <a:gd name="T111" fmla="*/ 138 h 1419"/>
                <a:gd name="T112" fmla="*/ 1018 w 1290"/>
                <a:gd name="T113" fmla="*/ 5 h 1419"/>
                <a:gd name="T114" fmla="*/ 472 w 1290"/>
                <a:gd name="T115" fmla="*/ 34 h 1419"/>
                <a:gd name="T116" fmla="*/ 0 w 1290"/>
                <a:gd name="T117" fmla="*/ 283 h 1419"/>
                <a:gd name="T118" fmla="*/ 31 w 1290"/>
                <a:gd name="T119" fmla="*/ 824 h 1419"/>
                <a:gd name="T120" fmla="*/ 625 w 1290"/>
                <a:gd name="T121" fmla="*/ 1405 h 1419"/>
                <a:gd name="T122" fmla="*/ 1162 w 1290"/>
                <a:gd name="T123" fmla="*/ 458 h 1419"/>
                <a:gd name="T124" fmla="*/ 1290 w 1290"/>
                <a:gd name="T125" fmla="*/ 105 h 1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90" h="1419">
                  <a:moveTo>
                    <a:pt x="445" y="234"/>
                  </a:moveTo>
                  <a:cubicBezTo>
                    <a:pt x="411" y="216"/>
                    <a:pt x="362" y="217"/>
                    <a:pt x="334" y="210"/>
                  </a:cubicBezTo>
                  <a:cubicBezTo>
                    <a:pt x="306" y="203"/>
                    <a:pt x="302" y="201"/>
                    <a:pt x="302" y="201"/>
                  </a:cubicBezTo>
                  <a:cubicBezTo>
                    <a:pt x="313" y="203"/>
                    <a:pt x="323" y="206"/>
                    <a:pt x="335" y="208"/>
                  </a:cubicBezTo>
                  <a:cubicBezTo>
                    <a:pt x="373" y="212"/>
                    <a:pt x="414" y="214"/>
                    <a:pt x="445" y="228"/>
                  </a:cubicBezTo>
                  <a:cubicBezTo>
                    <a:pt x="463" y="235"/>
                    <a:pt x="473" y="253"/>
                    <a:pt x="477" y="272"/>
                  </a:cubicBezTo>
                  <a:cubicBezTo>
                    <a:pt x="470" y="257"/>
                    <a:pt x="459" y="242"/>
                    <a:pt x="445" y="234"/>
                  </a:cubicBezTo>
                  <a:moveTo>
                    <a:pt x="752" y="668"/>
                  </a:moveTo>
                  <a:cubicBezTo>
                    <a:pt x="781" y="704"/>
                    <a:pt x="783" y="704"/>
                    <a:pt x="807" y="728"/>
                  </a:cubicBezTo>
                  <a:cubicBezTo>
                    <a:pt x="794" y="722"/>
                    <a:pt x="765" y="695"/>
                    <a:pt x="749" y="675"/>
                  </a:cubicBezTo>
                  <a:cubicBezTo>
                    <a:pt x="725" y="645"/>
                    <a:pt x="714" y="619"/>
                    <a:pt x="710" y="591"/>
                  </a:cubicBezTo>
                  <a:cubicBezTo>
                    <a:pt x="710" y="591"/>
                    <a:pt x="724" y="632"/>
                    <a:pt x="752" y="668"/>
                  </a:cubicBezTo>
                  <a:moveTo>
                    <a:pt x="562" y="345"/>
                  </a:moveTo>
                  <a:cubicBezTo>
                    <a:pt x="539" y="342"/>
                    <a:pt x="519" y="352"/>
                    <a:pt x="501" y="375"/>
                  </a:cubicBezTo>
                  <a:cubicBezTo>
                    <a:pt x="478" y="382"/>
                    <a:pt x="464" y="391"/>
                    <a:pt x="447" y="409"/>
                  </a:cubicBezTo>
                  <a:cubicBezTo>
                    <a:pt x="434" y="405"/>
                    <a:pt x="419" y="397"/>
                    <a:pt x="415" y="394"/>
                  </a:cubicBezTo>
                  <a:cubicBezTo>
                    <a:pt x="418" y="387"/>
                    <a:pt x="422" y="382"/>
                    <a:pt x="429" y="379"/>
                  </a:cubicBezTo>
                  <a:cubicBezTo>
                    <a:pt x="423" y="376"/>
                    <a:pt x="413" y="371"/>
                    <a:pt x="415" y="364"/>
                  </a:cubicBezTo>
                  <a:cubicBezTo>
                    <a:pt x="418" y="352"/>
                    <a:pt x="434" y="359"/>
                    <a:pt x="452" y="352"/>
                  </a:cubicBezTo>
                  <a:cubicBezTo>
                    <a:pt x="445" y="348"/>
                    <a:pt x="436" y="343"/>
                    <a:pt x="440" y="333"/>
                  </a:cubicBezTo>
                  <a:cubicBezTo>
                    <a:pt x="443" y="323"/>
                    <a:pt x="459" y="324"/>
                    <a:pt x="471" y="327"/>
                  </a:cubicBezTo>
                  <a:cubicBezTo>
                    <a:pt x="464" y="321"/>
                    <a:pt x="463" y="309"/>
                    <a:pt x="470" y="304"/>
                  </a:cubicBezTo>
                  <a:cubicBezTo>
                    <a:pt x="478" y="300"/>
                    <a:pt x="494" y="301"/>
                    <a:pt x="494" y="301"/>
                  </a:cubicBezTo>
                  <a:cubicBezTo>
                    <a:pt x="494" y="293"/>
                    <a:pt x="501" y="287"/>
                    <a:pt x="505" y="280"/>
                  </a:cubicBezTo>
                  <a:cubicBezTo>
                    <a:pt x="498" y="282"/>
                    <a:pt x="493" y="291"/>
                    <a:pt x="491" y="297"/>
                  </a:cubicBezTo>
                  <a:cubicBezTo>
                    <a:pt x="468" y="295"/>
                    <a:pt x="457" y="306"/>
                    <a:pt x="463" y="321"/>
                  </a:cubicBezTo>
                  <a:cubicBezTo>
                    <a:pt x="452" y="318"/>
                    <a:pt x="440" y="320"/>
                    <a:pt x="436" y="330"/>
                  </a:cubicBezTo>
                  <a:cubicBezTo>
                    <a:pt x="408" y="313"/>
                    <a:pt x="365" y="301"/>
                    <a:pt x="335" y="299"/>
                  </a:cubicBezTo>
                  <a:cubicBezTo>
                    <a:pt x="331" y="299"/>
                    <a:pt x="329" y="299"/>
                    <a:pt x="325" y="298"/>
                  </a:cubicBezTo>
                  <a:cubicBezTo>
                    <a:pt x="322" y="295"/>
                    <a:pt x="319" y="286"/>
                    <a:pt x="318" y="282"/>
                  </a:cubicBezTo>
                  <a:cubicBezTo>
                    <a:pt x="314" y="269"/>
                    <a:pt x="308" y="251"/>
                    <a:pt x="295" y="245"/>
                  </a:cubicBezTo>
                  <a:cubicBezTo>
                    <a:pt x="323" y="249"/>
                    <a:pt x="397" y="263"/>
                    <a:pt x="443" y="282"/>
                  </a:cubicBezTo>
                  <a:cubicBezTo>
                    <a:pt x="409" y="257"/>
                    <a:pt x="317" y="245"/>
                    <a:pt x="261" y="231"/>
                  </a:cubicBezTo>
                  <a:cubicBezTo>
                    <a:pt x="219" y="222"/>
                    <a:pt x="162" y="204"/>
                    <a:pt x="126" y="179"/>
                  </a:cubicBezTo>
                  <a:cubicBezTo>
                    <a:pt x="106" y="164"/>
                    <a:pt x="95" y="148"/>
                    <a:pt x="93" y="129"/>
                  </a:cubicBezTo>
                  <a:cubicBezTo>
                    <a:pt x="118" y="138"/>
                    <a:pt x="140" y="143"/>
                    <a:pt x="169" y="149"/>
                  </a:cubicBezTo>
                  <a:cubicBezTo>
                    <a:pt x="189" y="153"/>
                    <a:pt x="205" y="156"/>
                    <a:pt x="233" y="162"/>
                  </a:cubicBezTo>
                  <a:cubicBezTo>
                    <a:pt x="260" y="167"/>
                    <a:pt x="298" y="179"/>
                    <a:pt x="298" y="179"/>
                  </a:cubicBezTo>
                  <a:cubicBezTo>
                    <a:pt x="358" y="196"/>
                    <a:pt x="425" y="185"/>
                    <a:pt x="483" y="205"/>
                  </a:cubicBezTo>
                  <a:cubicBezTo>
                    <a:pt x="509" y="215"/>
                    <a:pt x="508" y="247"/>
                    <a:pt x="512" y="271"/>
                  </a:cubicBezTo>
                  <a:cubicBezTo>
                    <a:pt x="518" y="277"/>
                    <a:pt x="518" y="277"/>
                    <a:pt x="518" y="277"/>
                  </a:cubicBezTo>
                  <a:cubicBezTo>
                    <a:pt x="518" y="311"/>
                    <a:pt x="535" y="325"/>
                    <a:pt x="562" y="345"/>
                  </a:cubicBezTo>
                  <a:moveTo>
                    <a:pt x="774" y="670"/>
                  </a:moveTo>
                  <a:cubicBezTo>
                    <a:pt x="803" y="705"/>
                    <a:pt x="830" y="724"/>
                    <a:pt x="836" y="728"/>
                  </a:cubicBezTo>
                  <a:cubicBezTo>
                    <a:pt x="836" y="728"/>
                    <a:pt x="796" y="691"/>
                    <a:pt x="788" y="676"/>
                  </a:cubicBezTo>
                  <a:cubicBezTo>
                    <a:pt x="855" y="728"/>
                    <a:pt x="908" y="749"/>
                    <a:pt x="933" y="767"/>
                  </a:cubicBezTo>
                  <a:cubicBezTo>
                    <a:pt x="923" y="765"/>
                    <a:pt x="912" y="764"/>
                    <a:pt x="906" y="771"/>
                  </a:cubicBezTo>
                  <a:cubicBezTo>
                    <a:pt x="901" y="779"/>
                    <a:pt x="905" y="791"/>
                    <a:pt x="901" y="802"/>
                  </a:cubicBezTo>
                  <a:cubicBezTo>
                    <a:pt x="899" y="810"/>
                    <a:pt x="894" y="811"/>
                    <a:pt x="891" y="811"/>
                  </a:cubicBezTo>
                  <a:cubicBezTo>
                    <a:pt x="886" y="780"/>
                    <a:pt x="861" y="775"/>
                    <a:pt x="861" y="775"/>
                  </a:cubicBezTo>
                  <a:cubicBezTo>
                    <a:pt x="867" y="782"/>
                    <a:pt x="875" y="790"/>
                    <a:pt x="877" y="801"/>
                  </a:cubicBezTo>
                  <a:cubicBezTo>
                    <a:pt x="853" y="797"/>
                    <a:pt x="809" y="770"/>
                    <a:pt x="809" y="769"/>
                  </a:cubicBezTo>
                  <a:cubicBezTo>
                    <a:pt x="786" y="771"/>
                    <a:pt x="758" y="768"/>
                    <a:pt x="743" y="758"/>
                  </a:cubicBezTo>
                  <a:cubicBezTo>
                    <a:pt x="726" y="747"/>
                    <a:pt x="761" y="745"/>
                    <a:pt x="747" y="734"/>
                  </a:cubicBezTo>
                  <a:cubicBezTo>
                    <a:pt x="740" y="729"/>
                    <a:pt x="733" y="734"/>
                    <a:pt x="728" y="726"/>
                  </a:cubicBezTo>
                  <a:cubicBezTo>
                    <a:pt x="724" y="721"/>
                    <a:pt x="737" y="709"/>
                    <a:pt x="732" y="698"/>
                  </a:cubicBezTo>
                  <a:cubicBezTo>
                    <a:pt x="728" y="690"/>
                    <a:pt x="721" y="691"/>
                    <a:pt x="715" y="696"/>
                  </a:cubicBezTo>
                  <a:cubicBezTo>
                    <a:pt x="709" y="702"/>
                    <a:pt x="705" y="725"/>
                    <a:pt x="687" y="721"/>
                  </a:cubicBezTo>
                  <a:cubicBezTo>
                    <a:pt x="677" y="718"/>
                    <a:pt x="680" y="700"/>
                    <a:pt x="669" y="692"/>
                  </a:cubicBezTo>
                  <a:cubicBezTo>
                    <a:pt x="661" y="686"/>
                    <a:pt x="651" y="686"/>
                    <a:pt x="645" y="693"/>
                  </a:cubicBezTo>
                  <a:cubicBezTo>
                    <a:pt x="637" y="700"/>
                    <a:pt x="639" y="711"/>
                    <a:pt x="639" y="711"/>
                  </a:cubicBezTo>
                  <a:cubicBezTo>
                    <a:pt x="618" y="669"/>
                    <a:pt x="638" y="578"/>
                    <a:pt x="638" y="578"/>
                  </a:cubicBezTo>
                  <a:cubicBezTo>
                    <a:pt x="616" y="637"/>
                    <a:pt x="616" y="688"/>
                    <a:pt x="633" y="719"/>
                  </a:cubicBezTo>
                  <a:cubicBezTo>
                    <a:pt x="628" y="716"/>
                    <a:pt x="619" y="707"/>
                    <a:pt x="616" y="702"/>
                  </a:cubicBezTo>
                  <a:cubicBezTo>
                    <a:pt x="612" y="691"/>
                    <a:pt x="605" y="676"/>
                    <a:pt x="606" y="661"/>
                  </a:cubicBezTo>
                  <a:cubicBezTo>
                    <a:pt x="593" y="684"/>
                    <a:pt x="619" y="727"/>
                    <a:pt x="609" y="727"/>
                  </a:cubicBezTo>
                  <a:cubicBezTo>
                    <a:pt x="600" y="727"/>
                    <a:pt x="600" y="710"/>
                    <a:pt x="589" y="705"/>
                  </a:cubicBezTo>
                  <a:cubicBezTo>
                    <a:pt x="578" y="699"/>
                    <a:pt x="574" y="709"/>
                    <a:pt x="570" y="705"/>
                  </a:cubicBezTo>
                  <a:cubicBezTo>
                    <a:pt x="565" y="701"/>
                    <a:pt x="588" y="684"/>
                    <a:pt x="568" y="672"/>
                  </a:cubicBezTo>
                  <a:cubicBezTo>
                    <a:pt x="557" y="666"/>
                    <a:pt x="552" y="678"/>
                    <a:pt x="543" y="673"/>
                  </a:cubicBezTo>
                  <a:cubicBezTo>
                    <a:pt x="534" y="668"/>
                    <a:pt x="522" y="670"/>
                    <a:pt x="522" y="670"/>
                  </a:cubicBezTo>
                  <a:cubicBezTo>
                    <a:pt x="518" y="649"/>
                    <a:pt x="544" y="556"/>
                    <a:pt x="544" y="556"/>
                  </a:cubicBezTo>
                  <a:cubicBezTo>
                    <a:pt x="560" y="564"/>
                    <a:pt x="582" y="551"/>
                    <a:pt x="582" y="551"/>
                  </a:cubicBezTo>
                  <a:cubicBezTo>
                    <a:pt x="593" y="573"/>
                    <a:pt x="617" y="555"/>
                    <a:pt x="627" y="547"/>
                  </a:cubicBezTo>
                  <a:cubicBezTo>
                    <a:pt x="635" y="540"/>
                    <a:pt x="637" y="535"/>
                    <a:pt x="646" y="531"/>
                  </a:cubicBezTo>
                  <a:cubicBezTo>
                    <a:pt x="656" y="526"/>
                    <a:pt x="667" y="533"/>
                    <a:pt x="677" y="528"/>
                  </a:cubicBezTo>
                  <a:cubicBezTo>
                    <a:pt x="688" y="524"/>
                    <a:pt x="691" y="517"/>
                    <a:pt x="691" y="517"/>
                  </a:cubicBezTo>
                  <a:cubicBezTo>
                    <a:pt x="704" y="529"/>
                    <a:pt x="721" y="574"/>
                    <a:pt x="728" y="589"/>
                  </a:cubicBezTo>
                  <a:cubicBezTo>
                    <a:pt x="751" y="640"/>
                    <a:pt x="774" y="670"/>
                    <a:pt x="774" y="670"/>
                  </a:cubicBezTo>
                  <a:moveTo>
                    <a:pt x="935" y="783"/>
                  </a:moveTo>
                  <a:cubicBezTo>
                    <a:pt x="937" y="794"/>
                    <a:pt x="923" y="801"/>
                    <a:pt x="913" y="802"/>
                  </a:cubicBezTo>
                  <a:cubicBezTo>
                    <a:pt x="910" y="803"/>
                    <a:pt x="910" y="803"/>
                    <a:pt x="910" y="803"/>
                  </a:cubicBezTo>
                  <a:cubicBezTo>
                    <a:pt x="910" y="793"/>
                    <a:pt x="908" y="774"/>
                    <a:pt x="918" y="772"/>
                  </a:cubicBezTo>
                  <a:cubicBezTo>
                    <a:pt x="929" y="770"/>
                    <a:pt x="933" y="775"/>
                    <a:pt x="935" y="783"/>
                  </a:cubicBezTo>
                  <a:moveTo>
                    <a:pt x="692" y="506"/>
                  </a:moveTo>
                  <a:cubicBezTo>
                    <a:pt x="686" y="507"/>
                    <a:pt x="690" y="510"/>
                    <a:pt x="676" y="520"/>
                  </a:cubicBezTo>
                  <a:cubicBezTo>
                    <a:pt x="673" y="522"/>
                    <a:pt x="663" y="524"/>
                    <a:pt x="655" y="523"/>
                  </a:cubicBezTo>
                  <a:cubicBezTo>
                    <a:pt x="657" y="519"/>
                    <a:pt x="661" y="515"/>
                    <a:pt x="656" y="505"/>
                  </a:cubicBezTo>
                  <a:cubicBezTo>
                    <a:pt x="651" y="495"/>
                    <a:pt x="643" y="492"/>
                    <a:pt x="639" y="492"/>
                  </a:cubicBezTo>
                  <a:cubicBezTo>
                    <a:pt x="645" y="496"/>
                    <a:pt x="649" y="501"/>
                    <a:pt x="652" y="507"/>
                  </a:cubicBezTo>
                  <a:cubicBezTo>
                    <a:pt x="654" y="512"/>
                    <a:pt x="653" y="518"/>
                    <a:pt x="648" y="522"/>
                  </a:cubicBezTo>
                  <a:cubicBezTo>
                    <a:pt x="644" y="523"/>
                    <a:pt x="638" y="526"/>
                    <a:pt x="635" y="530"/>
                  </a:cubicBezTo>
                  <a:cubicBezTo>
                    <a:pt x="638" y="517"/>
                    <a:pt x="627" y="498"/>
                    <a:pt x="617" y="495"/>
                  </a:cubicBezTo>
                  <a:cubicBezTo>
                    <a:pt x="626" y="507"/>
                    <a:pt x="633" y="514"/>
                    <a:pt x="628" y="534"/>
                  </a:cubicBezTo>
                  <a:cubicBezTo>
                    <a:pt x="625" y="540"/>
                    <a:pt x="599" y="558"/>
                    <a:pt x="592" y="552"/>
                  </a:cubicBezTo>
                  <a:cubicBezTo>
                    <a:pt x="579" y="541"/>
                    <a:pt x="589" y="532"/>
                    <a:pt x="585" y="519"/>
                  </a:cubicBezTo>
                  <a:cubicBezTo>
                    <a:pt x="583" y="517"/>
                    <a:pt x="583" y="514"/>
                    <a:pt x="581" y="515"/>
                  </a:cubicBezTo>
                  <a:cubicBezTo>
                    <a:pt x="584" y="527"/>
                    <a:pt x="579" y="532"/>
                    <a:pt x="580" y="545"/>
                  </a:cubicBezTo>
                  <a:cubicBezTo>
                    <a:pt x="571" y="548"/>
                    <a:pt x="567" y="549"/>
                    <a:pt x="561" y="548"/>
                  </a:cubicBezTo>
                  <a:cubicBezTo>
                    <a:pt x="558" y="545"/>
                    <a:pt x="555" y="539"/>
                    <a:pt x="557" y="529"/>
                  </a:cubicBezTo>
                  <a:cubicBezTo>
                    <a:pt x="559" y="520"/>
                    <a:pt x="567" y="508"/>
                    <a:pt x="574" y="498"/>
                  </a:cubicBezTo>
                  <a:cubicBezTo>
                    <a:pt x="574" y="498"/>
                    <a:pt x="570" y="500"/>
                    <a:pt x="567" y="503"/>
                  </a:cubicBezTo>
                  <a:cubicBezTo>
                    <a:pt x="555" y="514"/>
                    <a:pt x="550" y="527"/>
                    <a:pt x="550" y="537"/>
                  </a:cubicBezTo>
                  <a:cubicBezTo>
                    <a:pt x="551" y="541"/>
                    <a:pt x="551" y="545"/>
                    <a:pt x="555" y="548"/>
                  </a:cubicBezTo>
                  <a:cubicBezTo>
                    <a:pt x="552" y="548"/>
                    <a:pt x="540" y="548"/>
                    <a:pt x="537" y="541"/>
                  </a:cubicBezTo>
                  <a:cubicBezTo>
                    <a:pt x="530" y="527"/>
                    <a:pt x="540" y="514"/>
                    <a:pt x="547" y="505"/>
                  </a:cubicBezTo>
                  <a:cubicBezTo>
                    <a:pt x="554" y="497"/>
                    <a:pt x="564" y="492"/>
                    <a:pt x="564" y="492"/>
                  </a:cubicBezTo>
                  <a:cubicBezTo>
                    <a:pt x="579" y="485"/>
                    <a:pt x="602" y="488"/>
                    <a:pt x="618" y="485"/>
                  </a:cubicBezTo>
                  <a:cubicBezTo>
                    <a:pt x="634" y="483"/>
                    <a:pt x="647" y="486"/>
                    <a:pt x="661" y="490"/>
                  </a:cubicBezTo>
                  <a:cubicBezTo>
                    <a:pt x="674" y="494"/>
                    <a:pt x="682" y="499"/>
                    <a:pt x="692" y="506"/>
                  </a:cubicBezTo>
                  <a:moveTo>
                    <a:pt x="416" y="356"/>
                  </a:moveTo>
                  <a:cubicBezTo>
                    <a:pt x="408" y="360"/>
                    <a:pt x="410" y="366"/>
                    <a:pt x="411" y="370"/>
                  </a:cubicBezTo>
                  <a:cubicBezTo>
                    <a:pt x="414" y="376"/>
                    <a:pt x="420" y="379"/>
                    <a:pt x="420" y="379"/>
                  </a:cubicBezTo>
                  <a:cubicBezTo>
                    <a:pt x="417" y="381"/>
                    <a:pt x="412" y="386"/>
                    <a:pt x="409" y="391"/>
                  </a:cubicBezTo>
                  <a:cubicBezTo>
                    <a:pt x="401" y="386"/>
                    <a:pt x="389" y="380"/>
                    <a:pt x="379" y="376"/>
                  </a:cubicBezTo>
                  <a:cubicBezTo>
                    <a:pt x="360" y="365"/>
                    <a:pt x="341" y="358"/>
                    <a:pt x="321" y="360"/>
                  </a:cubicBezTo>
                  <a:cubicBezTo>
                    <a:pt x="316" y="360"/>
                    <a:pt x="303" y="365"/>
                    <a:pt x="299" y="366"/>
                  </a:cubicBezTo>
                  <a:cubicBezTo>
                    <a:pt x="285" y="364"/>
                    <a:pt x="265" y="352"/>
                    <a:pt x="260" y="346"/>
                  </a:cubicBezTo>
                  <a:cubicBezTo>
                    <a:pt x="284" y="349"/>
                    <a:pt x="301" y="348"/>
                    <a:pt x="315" y="348"/>
                  </a:cubicBezTo>
                  <a:cubicBezTo>
                    <a:pt x="340" y="346"/>
                    <a:pt x="356" y="342"/>
                    <a:pt x="356" y="342"/>
                  </a:cubicBezTo>
                  <a:cubicBezTo>
                    <a:pt x="376" y="350"/>
                    <a:pt x="391" y="356"/>
                    <a:pt x="416" y="356"/>
                  </a:cubicBezTo>
                  <a:moveTo>
                    <a:pt x="1138" y="317"/>
                  </a:moveTo>
                  <a:cubicBezTo>
                    <a:pt x="1120" y="376"/>
                    <a:pt x="1068" y="368"/>
                    <a:pt x="1049" y="357"/>
                  </a:cubicBezTo>
                  <a:cubicBezTo>
                    <a:pt x="1068" y="351"/>
                    <a:pt x="1076" y="334"/>
                    <a:pt x="1076" y="334"/>
                  </a:cubicBezTo>
                  <a:cubicBezTo>
                    <a:pt x="1102" y="337"/>
                    <a:pt x="1120" y="332"/>
                    <a:pt x="1138" y="317"/>
                  </a:cubicBezTo>
                  <a:moveTo>
                    <a:pt x="1069" y="333"/>
                  </a:moveTo>
                  <a:cubicBezTo>
                    <a:pt x="1068" y="340"/>
                    <a:pt x="1053" y="351"/>
                    <a:pt x="1038" y="354"/>
                  </a:cubicBezTo>
                  <a:cubicBezTo>
                    <a:pt x="1038" y="354"/>
                    <a:pt x="1036" y="342"/>
                    <a:pt x="1020" y="343"/>
                  </a:cubicBezTo>
                  <a:cubicBezTo>
                    <a:pt x="1011" y="344"/>
                    <a:pt x="1011" y="345"/>
                    <a:pt x="1005" y="347"/>
                  </a:cubicBezTo>
                  <a:cubicBezTo>
                    <a:pt x="1007" y="343"/>
                    <a:pt x="1007" y="337"/>
                    <a:pt x="1004" y="332"/>
                  </a:cubicBezTo>
                  <a:cubicBezTo>
                    <a:pt x="1003" y="331"/>
                    <a:pt x="1002" y="330"/>
                    <a:pt x="1000" y="330"/>
                  </a:cubicBezTo>
                  <a:cubicBezTo>
                    <a:pt x="996" y="330"/>
                    <a:pt x="991" y="331"/>
                    <a:pt x="986" y="334"/>
                  </a:cubicBezTo>
                  <a:cubicBezTo>
                    <a:pt x="981" y="338"/>
                    <a:pt x="975" y="337"/>
                    <a:pt x="971" y="339"/>
                  </a:cubicBezTo>
                  <a:cubicBezTo>
                    <a:pt x="963" y="341"/>
                    <a:pt x="958" y="346"/>
                    <a:pt x="952" y="355"/>
                  </a:cubicBezTo>
                  <a:cubicBezTo>
                    <a:pt x="951" y="356"/>
                    <a:pt x="948" y="355"/>
                    <a:pt x="945" y="355"/>
                  </a:cubicBezTo>
                  <a:cubicBezTo>
                    <a:pt x="941" y="354"/>
                    <a:pt x="880" y="363"/>
                    <a:pt x="880" y="363"/>
                  </a:cubicBezTo>
                  <a:cubicBezTo>
                    <a:pt x="869" y="362"/>
                    <a:pt x="853" y="363"/>
                    <a:pt x="833" y="357"/>
                  </a:cubicBezTo>
                  <a:cubicBezTo>
                    <a:pt x="833" y="357"/>
                    <a:pt x="850" y="349"/>
                    <a:pt x="841" y="334"/>
                  </a:cubicBezTo>
                  <a:cubicBezTo>
                    <a:pt x="841" y="334"/>
                    <a:pt x="923" y="316"/>
                    <a:pt x="955" y="307"/>
                  </a:cubicBezTo>
                  <a:cubicBezTo>
                    <a:pt x="988" y="298"/>
                    <a:pt x="1005" y="292"/>
                    <a:pt x="1016" y="287"/>
                  </a:cubicBezTo>
                  <a:cubicBezTo>
                    <a:pt x="1014" y="294"/>
                    <a:pt x="1022" y="308"/>
                    <a:pt x="1035" y="318"/>
                  </a:cubicBezTo>
                  <a:cubicBezTo>
                    <a:pt x="1044" y="325"/>
                    <a:pt x="1062" y="332"/>
                    <a:pt x="1069" y="333"/>
                  </a:cubicBezTo>
                  <a:moveTo>
                    <a:pt x="435" y="335"/>
                  </a:moveTo>
                  <a:cubicBezTo>
                    <a:pt x="434" y="339"/>
                    <a:pt x="435" y="345"/>
                    <a:pt x="442" y="350"/>
                  </a:cubicBezTo>
                  <a:cubicBezTo>
                    <a:pt x="437" y="351"/>
                    <a:pt x="427" y="351"/>
                    <a:pt x="421" y="353"/>
                  </a:cubicBezTo>
                  <a:cubicBezTo>
                    <a:pt x="385" y="351"/>
                    <a:pt x="349" y="340"/>
                    <a:pt x="328" y="305"/>
                  </a:cubicBezTo>
                  <a:cubicBezTo>
                    <a:pt x="337" y="305"/>
                    <a:pt x="346" y="304"/>
                    <a:pt x="359" y="307"/>
                  </a:cubicBezTo>
                  <a:cubicBezTo>
                    <a:pt x="379" y="312"/>
                    <a:pt x="408" y="320"/>
                    <a:pt x="435" y="335"/>
                  </a:cubicBezTo>
                  <a:moveTo>
                    <a:pt x="322" y="306"/>
                  </a:moveTo>
                  <a:cubicBezTo>
                    <a:pt x="325" y="309"/>
                    <a:pt x="331" y="323"/>
                    <a:pt x="350" y="337"/>
                  </a:cubicBezTo>
                  <a:cubicBezTo>
                    <a:pt x="339" y="340"/>
                    <a:pt x="328" y="341"/>
                    <a:pt x="310" y="342"/>
                  </a:cubicBezTo>
                  <a:cubicBezTo>
                    <a:pt x="287" y="343"/>
                    <a:pt x="266" y="341"/>
                    <a:pt x="266" y="341"/>
                  </a:cubicBezTo>
                  <a:cubicBezTo>
                    <a:pt x="232" y="338"/>
                    <a:pt x="188" y="296"/>
                    <a:pt x="177" y="280"/>
                  </a:cubicBezTo>
                  <a:cubicBezTo>
                    <a:pt x="200" y="293"/>
                    <a:pt x="231" y="302"/>
                    <a:pt x="255" y="305"/>
                  </a:cubicBezTo>
                  <a:cubicBezTo>
                    <a:pt x="279" y="308"/>
                    <a:pt x="302" y="309"/>
                    <a:pt x="322" y="306"/>
                  </a:cubicBezTo>
                  <a:moveTo>
                    <a:pt x="691" y="256"/>
                  </a:moveTo>
                  <a:cubicBezTo>
                    <a:pt x="692" y="256"/>
                    <a:pt x="694" y="255"/>
                    <a:pt x="696" y="255"/>
                  </a:cubicBezTo>
                  <a:cubicBezTo>
                    <a:pt x="698" y="263"/>
                    <a:pt x="689" y="266"/>
                    <a:pt x="684" y="267"/>
                  </a:cubicBezTo>
                  <a:cubicBezTo>
                    <a:pt x="680" y="268"/>
                    <a:pt x="678" y="264"/>
                    <a:pt x="677" y="262"/>
                  </a:cubicBezTo>
                  <a:cubicBezTo>
                    <a:pt x="677" y="259"/>
                    <a:pt x="677" y="256"/>
                    <a:pt x="675" y="254"/>
                  </a:cubicBezTo>
                  <a:cubicBezTo>
                    <a:pt x="675" y="253"/>
                    <a:pt x="675" y="252"/>
                    <a:pt x="677" y="251"/>
                  </a:cubicBezTo>
                  <a:cubicBezTo>
                    <a:pt x="680" y="255"/>
                    <a:pt x="685" y="258"/>
                    <a:pt x="691" y="256"/>
                  </a:cubicBezTo>
                  <a:moveTo>
                    <a:pt x="1189" y="264"/>
                  </a:moveTo>
                  <a:cubicBezTo>
                    <a:pt x="1169" y="293"/>
                    <a:pt x="1130" y="317"/>
                    <a:pt x="1116" y="323"/>
                  </a:cubicBezTo>
                  <a:cubicBezTo>
                    <a:pt x="1105" y="328"/>
                    <a:pt x="1091" y="332"/>
                    <a:pt x="1068" y="326"/>
                  </a:cubicBezTo>
                  <a:cubicBezTo>
                    <a:pt x="1056" y="323"/>
                    <a:pt x="1045" y="318"/>
                    <a:pt x="1037" y="312"/>
                  </a:cubicBezTo>
                  <a:cubicBezTo>
                    <a:pt x="1021" y="299"/>
                    <a:pt x="1022" y="291"/>
                    <a:pt x="1022" y="287"/>
                  </a:cubicBezTo>
                  <a:cubicBezTo>
                    <a:pt x="1023" y="284"/>
                    <a:pt x="1028" y="277"/>
                    <a:pt x="1033" y="279"/>
                  </a:cubicBezTo>
                  <a:cubicBezTo>
                    <a:pt x="1090" y="293"/>
                    <a:pt x="1171" y="276"/>
                    <a:pt x="1189" y="264"/>
                  </a:cubicBezTo>
                  <a:moveTo>
                    <a:pt x="270" y="239"/>
                  </a:moveTo>
                  <a:cubicBezTo>
                    <a:pt x="311" y="246"/>
                    <a:pt x="309" y="283"/>
                    <a:pt x="319" y="299"/>
                  </a:cubicBezTo>
                  <a:cubicBezTo>
                    <a:pt x="284" y="301"/>
                    <a:pt x="269" y="302"/>
                    <a:pt x="242" y="296"/>
                  </a:cubicBezTo>
                  <a:cubicBezTo>
                    <a:pt x="148" y="275"/>
                    <a:pt x="130" y="230"/>
                    <a:pt x="104" y="170"/>
                  </a:cubicBezTo>
                  <a:cubicBezTo>
                    <a:pt x="150" y="211"/>
                    <a:pt x="251" y="236"/>
                    <a:pt x="270" y="239"/>
                  </a:cubicBezTo>
                  <a:moveTo>
                    <a:pt x="698" y="232"/>
                  </a:moveTo>
                  <a:cubicBezTo>
                    <a:pt x="697" y="235"/>
                    <a:pt x="699" y="234"/>
                    <a:pt x="702" y="237"/>
                  </a:cubicBezTo>
                  <a:cubicBezTo>
                    <a:pt x="702" y="242"/>
                    <a:pt x="698" y="246"/>
                    <a:pt x="694" y="249"/>
                  </a:cubicBezTo>
                  <a:cubicBezTo>
                    <a:pt x="690" y="251"/>
                    <a:pt x="684" y="252"/>
                    <a:pt x="680" y="249"/>
                  </a:cubicBezTo>
                  <a:cubicBezTo>
                    <a:pt x="678" y="248"/>
                    <a:pt x="672" y="246"/>
                    <a:pt x="672" y="246"/>
                  </a:cubicBezTo>
                  <a:cubicBezTo>
                    <a:pt x="672" y="237"/>
                    <a:pt x="683" y="232"/>
                    <a:pt x="691" y="229"/>
                  </a:cubicBezTo>
                  <a:cubicBezTo>
                    <a:pt x="694" y="228"/>
                    <a:pt x="697" y="229"/>
                    <a:pt x="698" y="232"/>
                  </a:cubicBezTo>
                  <a:moveTo>
                    <a:pt x="641" y="229"/>
                  </a:moveTo>
                  <a:cubicBezTo>
                    <a:pt x="651" y="232"/>
                    <a:pt x="668" y="249"/>
                    <a:pt x="672" y="257"/>
                  </a:cubicBezTo>
                  <a:cubicBezTo>
                    <a:pt x="673" y="264"/>
                    <a:pt x="670" y="271"/>
                    <a:pt x="666" y="276"/>
                  </a:cubicBezTo>
                  <a:cubicBezTo>
                    <a:pt x="662" y="277"/>
                    <a:pt x="658" y="281"/>
                    <a:pt x="656" y="285"/>
                  </a:cubicBezTo>
                  <a:cubicBezTo>
                    <a:pt x="657" y="281"/>
                    <a:pt x="656" y="277"/>
                    <a:pt x="654" y="274"/>
                  </a:cubicBezTo>
                  <a:cubicBezTo>
                    <a:pt x="650" y="271"/>
                    <a:pt x="645" y="267"/>
                    <a:pt x="644" y="262"/>
                  </a:cubicBezTo>
                  <a:cubicBezTo>
                    <a:pt x="629" y="263"/>
                    <a:pt x="607" y="263"/>
                    <a:pt x="599" y="256"/>
                  </a:cubicBezTo>
                  <a:cubicBezTo>
                    <a:pt x="599" y="253"/>
                    <a:pt x="598" y="250"/>
                    <a:pt x="595" y="247"/>
                  </a:cubicBezTo>
                  <a:cubicBezTo>
                    <a:pt x="599" y="246"/>
                    <a:pt x="617" y="248"/>
                    <a:pt x="626" y="248"/>
                  </a:cubicBezTo>
                  <a:cubicBezTo>
                    <a:pt x="636" y="248"/>
                    <a:pt x="648" y="248"/>
                    <a:pt x="651" y="252"/>
                  </a:cubicBezTo>
                  <a:cubicBezTo>
                    <a:pt x="651" y="254"/>
                    <a:pt x="649" y="254"/>
                    <a:pt x="648" y="254"/>
                  </a:cubicBezTo>
                  <a:cubicBezTo>
                    <a:pt x="647" y="255"/>
                    <a:pt x="646" y="254"/>
                    <a:pt x="645" y="255"/>
                  </a:cubicBezTo>
                  <a:cubicBezTo>
                    <a:pt x="648" y="259"/>
                    <a:pt x="654" y="260"/>
                    <a:pt x="659" y="259"/>
                  </a:cubicBezTo>
                  <a:cubicBezTo>
                    <a:pt x="661" y="257"/>
                    <a:pt x="663" y="255"/>
                    <a:pt x="661" y="251"/>
                  </a:cubicBezTo>
                  <a:cubicBezTo>
                    <a:pt x="658" y="246"/>
                    <a:pt x="652" y="245"/>
                    <a:pt x="644" y="243"/>
                  </a:cubicBezTo>
                  <a:cubicBezTo>
                    <a:pt x="635" y="242"/>
                    <a:pt x="592" y="242"/>
                    <a:pt x="592" y="242"/>
                  </a:cubicBezTo>
                  <a:cubicBezTo>
                    <a:pt x="587" y="237"/>
                    <a:pt x="577" y="229"/>
                    <a:pt x="571" y="226"/>
                  </a:cubicBezTo>
                  <a:cubicBezTo>
                    <a:pt x="570" y="223"/>
                    <a:pt x="574" y="220"/>
                    <a:pt x="576" y="221"/>
                  </a:cubicBezTo>
                  <a:cubicBezTo>
                    <a:pt x="593" y="227"/>
                    <a:pt x="622" y="227"/>
                    <a:pt x="641" y="229"/>
                  </a:cubicBezTo>
                  <a:moveTo>
                    <a:pt x="1076" y="236"/>
                  </a:moveTo>
                  <a:cubicBezTo>
                    <a:pt x="1074" y="244"/>
                    <a:pt x="1061" y="255"/>
                    <a:pt x="1051" y="260"/>
                  </a:cubicBezTo>
                  <a:cubicBezTo>
                    <a:pt x="1040" y="267"/>
                    <a:pt x="1024" y="271"/>
                    <a:pt x="1018" y="279"/>
                  </a:cubicBezTo>
                  <a:cubicBezTo>
                    <a:pt x="1011" y="286"/>
                    <a:pt x="949" y="303"/>
                    <a:pt x="919" y="311"/>
                  </a:cubicBezTo>
                  <a:cubicBezTo>
                    <a:pt x="890" y="318"/>
                    <a:pt x="866" y="325"/>
                    <a:pt x="838" y="329"/>
                  </a:cubicBezTo>
                  <a:cubicBezTo>
                    <a:pt x="833" y="325"/>
                    <a:pt x="825" y="325"/>
                    <a:pt x="819" y="326"/>
                  </a:cubicBezTo>
                  <a:cubicBezTo>
                    <a:pt x="827" y="311"/>
                    <a:pt x="824" y="301"/>
                    <a:pt x="811" y="297"/>
                  </a:cubicBezTo>
                  <a:cubicBezTo>
                    <a:pt x="953" y="246"/>
                    <a:pt x="953" y="246"/>
                    <a:pt x="953" y="246"/>
                  </a:cubicBezTo>
                  <a:cubicBezTo>
                    <a:pt x="979" y="238"/>
                    <a:pt x="1012" y="229"/>
                    <a:pt x="1034" y="228"/>
                  </a:cubicBezTo>
                  <a:cubicBezTo>
                    <a:pt x="1049" y="232"/>
                    <a:pt x="1058" y="236"/>
                    <a:pt x="1076" y="236"/>
                  </a:cubicBezTo>
                  <a:moveTo>
                    <a:pt x="687" y="221"/>
                  </a:moveTo>
                  <a:cubicBezTo>
                    <a:pt x="687" y="223"/>
                    <a:pt x="686" y="224"/>
                    <a:pt x="685" y="226"/>
                  </a:cubicBezTo>
                  <a:cubicBezTo>
                    <a:pt x="684" y="229"/>
                    <a:pt x="681" y="232"/>
                    <a:pt x="675" y="230"/>
                  </a:cubicBezTo>
                  <a:cubicBezTo>
                    <a:pt x="674" y="225"/>
                    <a:pt x="677" y="220"/>
                    <a:pt x="682" y="217"/>
                  </a:cubicBezTo>
                  <a:cubicBezTo>
                    <a:pt x="684" y="216"/>
                    <a:pt x="687" y="218"/>
                    <a:pt x="687" y="221"/>
                  </a:cubicBezTo>
                  <a:moveTo>
                    <a:pt x="672" y="214"/>
                  </a:moveTo>
                  <a:cubicBezTo>
                    <a:pt x="673" y="218"/>
                    <a:pt x="673" y="227"/>
                    <a:pt x="666" y="230"/>
                  </a:cubicBezTo>
                  <a:cubicBezTo>
                    <a:pt x="654" y="236"/>
                    <a:pt x="646" y="223"/>
                    <a:pt x="636" y="220"/>
                  </a:cubicBezTo>
                  <a:cubicBezTo>
                    <a:pt x="618" y="217"/>
                    <a:pt x="596" y="221"/>
                    <a:pt x="578" y="216"/>
                  </a:cubicBezTo>
                  <a:cubicBezTo>
                    <a:pt x="583" y="209"/>
                    <a:pt x="591" y="202"/>
                    <a:pt x="600" y="199"/>
                  </a:cubicBezTo>
                  <a:cubicBezTo>
                    <a:pt x="612" y="195"/>
                    <a:pt x="633" y="190"/>
                    <a:pt x="649" y="195"/>
                  </a:cubicBezTo>
                  <a:cubicBezTo>
                    <a:pt x="664" y="200"/>
                    <a:pt x="671" y="208"/>
                    <a:pt x="672" y="214"/>
                  </a:cubicBezTo>
                  <a:moveTo>
                    <a:pt x="996" y="211"/>
                  </a:moveTo>
                  <a:cubicBezTo>
                    <a:pt x="1007" y="215"/>
                    <a:pt x="1025" y="223"/>
                    <a:pt x="1017" y="225"/>
                  </a:cubicBezTo>
                  <a:cubicBezTo>
                    <a:pt x="954" y="236"/>
                    <a:pt x="912" y="253"/>
                    <a:pt x="804" y="295"/>
                  </a:cubicBezTo>
                  <a:cubicBezTo>
                    <a:pt x="800" y="295"/>
                    <a:pt x="796" y="295"/>
                    <a:pt x="792" y="297"/>
                  </a:cubicBezTo>
                  <a:cubicBezTo>
                    <a:pt x="793" y="291"/>
                    <a:pt x="793" y="285"/>
                    <a:pt x="786" y="278"/>
                  </a:cubicBezTo>
                  <a:cubicBezTo>
                    <a:pt x="781" y="273"/>
                    <a:pt x="773" y="271"/>
                    <a:pt x="760" y="275"/>
                  </a:cubicBezTo>
                  <a:cubicBezTo>
                    <a:pt x="792" y="255"/>
                    <a:pt x="824" y="234"/>
                    <a:pt x="860" y="221"/>
                  </a:cubicBezTo>
                  <a:cubicBezTo>
                    <a:pt x="889" y="210"/>
                    <a:pt x="920" y="205"/>
                    <a:pt x="953" y="204"/>
                  </a:cubicBezTo>
                  <a:cubicBezTo>
                    <a:pt x="974" y="204"/>
                    <a:pt x="986" y="207"/>
                    <a:pt x="996" y="211"/>
                  </a:cubicBezTo>
                  <a:moveTo>
                    <a:pt x="1210" y="232"/>
                  </a:moveTo>
                  <a:cubicBezTo>
                    <a:pt x="1207" y="239"/>
                    <a:pt x="1202" y="247"/>
                    <a:pt x="1192" y="255"/>
                  </a:cubicBezTo>
                  <a:cubicBezTo>
                    <a:pt x="1172" y="272"/>
                    <a:pt x="1073" y="286"/>
                    <a:pt x="1036" y="274"/>
                  </a:cubicBezTo>
                  <a:cubicBezTo>
                    <a:pt x="1076" y="258"/>
                    <a:pt x="1080" y="244"/>
                    <a:pt x="1082" y="234"/>
                  </a:cubicBezTo>
                  <a:cubicBezTo>
                    <a:pt x="1112" y="233"/>
                    <a:pt x="1157" y="229"/>
                    <a:pt x="1207" y="208"/>
                  </a:cubicBezTo>
                  <a:cubicBezTo>
                    <a:pt x="1213" y="206"/>
                    <a:pt x="1214" y="225"/>
                    <a:pt x="1210" y="232"/>
                  </a:cubicBezTo>
                  <a:moveTo>
                    <a:pt x="612" y="189"/>
                  </a:moveTo>
                  <a:cubicBezTo>
                    <a:pt x="598" y="191"/>
                    <a:pt x="581" y="194"/>
                    <a:pt x="570" y="213"/>
                  </a:cubicBezTo>
                  <a:cubicBezTo>
                    <a:pt x="565" y="209"/>
                    <a:pt x="567" y="201"/>
                    <a:pt x="572" y="194"/>
                  </a:cubicBezTo>
                  <a:cubicBezTo>
                    <a:pt x="576" y="189"/>
                    <a:pt x="591" y="183"/>
                    <a:pt x="612" y="189"/>
                  </a:cubicBezTo>
                  <a:moveTo>
                    <a:pt x="1259" y="133"/>
                  </a:moveTo>
                  <a:cubicBezTo>
                    <a:pt x="1253" y="149"/>
                    <a:pt x="1232" y="186"/>
                    <a:pt x="1209" y="198"/>
                  </a:cubicBezTo>
                  <a:cubicBezTo>
                    <a:pt x="1177" y="216"/>
                    <a:pt x="1132" y="223"/>
                    <a:pt x="1098" y="227"/>
                  </a:cubicBezTo>
                  <a:cubicBezTo>
                    <a:pt x="1070" y="231"/>
                    <a:pt x="1049" y="226"/>
                    <a:pt x="1039" y="223"/>
                  </a:cubicBezTo>
                  <a:cubicBezTo>
                    <a:pt x="1039" y="223"/>
                    <a:pt x="1029" y="219"/>
                    <a:pt x="1025" y="217"/>
                  </a:cubicBezTo>
                  <a:cubicBezTo>
                    <a:pt x="1077" y="189"/>
                    <a:pt x="1139" y="170"/>
                    <a:pt x="1205" y="153"/>
                  </a:cubicBezTo>
                  <a:cubicBezTo>
                    <a:pt x="1242" y="140"/>
                    <a:pt x="1246" y="139"/>
                    <a:pt x="1259" y="133"/>
                  </a:cubicBezTo>
                  <a:moveTo>
                    <a:pt x="1257" y="83"/>
                  </a:moveTo>
                  <a:cubicBezTo>
                    <a:pt x="1238" y="125"/>
                    <a:pt x="1226" y="138"/>
                    <a:pt x="1198" y="148"/>
                  </a:cubicBezTo>
                  <a:cubicBezTo>
                    <a:pt x="1198" y="148"/>
                    <a:pt x="1105" y="176"/>
                    <a:pt x="1082" y="185"/>
                  </a:cubicBezTo>
                  <a:cubicBezTo>
                    <a:pt x="1054" y="196"/>
                    <a:pt x="1033" y="207"/>
                    <a:pt x="1019" y="215"/>
                  </a:cubicBezTo>
                  <a:cubicBezTo>
                    <a:pt x="970" y="185"/>
                    <a:pt x="880" y="207"/>
                    <a:pt x="858" y="216"/>
                  </a:cubicBezTo>
                  <a:cubicBezTo>
                    <a:pt x="822" y="229"/>
                    <a:pt x="786" y="251"/>
                    <a:pt x="756" y="272"/>
                  </a:cubicBezTo>
                  <a:cubicBezTo>
                    <a:pt x="752" y="268"/>
                    <a:pt x="746" y="260"/>
                    <a:pt x="741" y="260"/>
                  </a:cubicBezTo>
                  <a:cubicBezTo>
                    <a:pt x="741" y="260"/>
                    <a:pt x="756" y="269"/>
                    <a:pt x="753" y="286"/>
                  </a:cubicBezTo>
                  <a:cubicBezTo>
                    <a:pt x="757" y="284"/>
                    <a:pt x="772" y="273"/>
                    <a:pt x="782" y="282"/>
                  </a:cubicBezTo>
                  <a:cubicBezTo>
                    <a:pt x="793" y="291"/>
                    <a:pt x="782" y="302"/>
                    <a:pt x="779" y="311"/>
                  </a:cubicBezTo>
                  <a:cubicBezTo>
                    <a:pt x="790" y="302"/>
                    <a:pt x="802" y="295"/>
                    <a:pt x="814" y="303"/>
                  </a:cubicBezTo>
                  <a:cubicBezTo>
                    <a:pt x="827" y="312"/>
                    <a:pt x="812" y="328"/>
                    <a:pt x="808" y="336"/>
                  </a:cubicBezTo>
                  <a:cubicBezTo>
                    <a:pt x="817" y="334"/>
                    <a:pt x="828" y="326"/>
                    <a:pt x="835" y="337"/>
                  </a:cubicBezTo>
                  <a:cubicBezTo>
                    <a:pt x="842" y="347"/>
                    <a:pt x="831" y="352"/>
                    <a:pt x="821" y="358"/>
                  </a:cubicBezTo>
                  <a:cubicBezTo>
                    <a:pt x="831" y="357"/>
                    <a:pt x="832" y="365"/>
                    <a:pt x="859" y="367"/>
                  </a:cubicBezTo>
                  <a:cubicBezTo>
                    <a:pt x="846" y="368"/>
                    <a:pt x="833" y="369"/>
                    <a:pt x="824" y="370"/>
                  </a:cubicBezTo>
                  <a:cubicBezTo>
                    <a:pt x="818" y="369"/>
                    <a:pt x="811" y="365"/>
                    <a:pt x="799" y="362"/>
                  </a:cubicBezTo>
                  <a:cubicBezTo>
                    <a:pt x="767" y="353"/>
                    <a:pt x="748" y="343"/>
                    <a:pt x="735" y="339"/>
                  </a:cubicBezTo>
                  <a:cubicBezTo>
                    <a:pt x="723" y="335"/>
                    <a:pt x="708" y="333"/>
                    <a:pt x="698" y="336"/>
                  </a:cubicBezTo>
                  <a:cubicBezTo>
                    <a:pt x="693" y="336"/>
                    <a:pt x="693" y="338"/>
                    <a:pt x="689" y="339"/>
                  </a:cubicBezTo>
                  <a:cubicBezTo>
                    <a:pt x="731" y="324"/>
                    <a:pt x="718" y="273"/>
                    <a:pt x="738" y="242"/>
                  </a:cubicBezTo>
                  <a:cubicBezTo>
                    <a:pt x="759" y="204"/>
                    <a:pt x="801" y="195"/>
                    <a:pt x="839" y="188"/>
                  </a:cubicBezTo>
                  <a:cubicBezTo>
                    <a:pt x="889" y="181"/>
                    <a:pt x="966" y="174"/>
                    <a:pt x="989" y="169"/>
                  </a:cubicBezTo>
                  <a:cubicBezTo>
                    <a:pt x="1030" y="161"/>
                    <a:pt x="1081" y="144"/>
                    <a:pt x="1092" y="139"/>
                  </a:cubicBezTo>
                  <a:cubicBezTo>
                    <a:pt x="1104" y="133"/>
                    <a:pt x="1160" y="113"/>
                    <a:pt x="1181" y="106"/>
                  </a:cubicBezTo>
                  <a:cubicBezTo>
                    <a:pt x="1203" y="98"/>
                    <a:pt x="1231" y="88"/>
                    <a:pt x="1257" y="83"/>
                  </a:cubicBezTo>
                  <a:moveTo>
                    <a:pt x="1206" y="285"/>
                  </a:moveTo>
                  <a:cubicBezTo>
                    <a:pt x="1164" y="319"/>
                    <a:pt x="1151" y="370"/>
                    <a:pt x="1148" y="385"/>
                  </a:cubicBezTo>
                  <a:cubicBezTo>
                    <a:pt x="1141" y="430"/>
                    <a:pt x="1140" y="481"/>
                    <a:pt x="1148" y="525"/>
                  </a:cubicBezTo>
                  <a:cubicBezTo>
                    <a:pt x="1170" y="665"/>
                    <a:pt x="1170" y="665"/>
                    <a:pt x="1170" y="665"/>
                  </a:cubicBezTo>
                  <a:cubicBezTo>
                    <a:pt x="1177" y="726"/>
                    <a:pt x="1177" y="726"/>
                    <a:pt x="1177" y="726"/>
                  </a:cubicBezTo>
                  <a:cubicBezTo>
                    <a:pt x="1180" y="797"/>
                    <a:pt x="1180" y="797"/>
                    <a:pt x="1180" y="797"/>
                  </a:cubicBezTo>
                  <a:cubicBezTo>
                    <a:pt x="1184" y="962"/>
                    <a:pt x="1105" y="1183"/>
                    <a:pt x="834" y="1272"/>
                  </a:cubicBezTo>
                  <a:cubicBezTo>
                    <a:pt x="768" y="1298"/>
                    <a:pt x="768" y="1298"/>
                    <a:pt x="768" y="1298"/>
                  </a:cubicBezTo>
                  <a:cubicBezTo>
                    <a:pt x="713" y="1322"/>
                    <a:pt x="659" y="1348"/>
                    <a:pt x="612" y="1391"/>
                  </a:cubicBezTo>
                  <a:cubicBezTo>
                    <a:pt x="546" y="1333"/>
                    <a:pt x="469" y="1301"/>
                    <a:pt x="391" y="1271"/>
                  </a:cubicBezTo>
                  <a:cubicBezTo>
                    <a:pt x="142" y="1192"/>
                    <a:pt x="55" y="982"/>
                    <a:pt x="50" y="837"/>
                  </a:cubicBezTo>
                  <a:cubicBezTo>
                    <a:pt x="48" y="789"/>
                    <a:pt x="50" y="737"/>
                    <a:pt x="56" y="688"/>
                  </a:cubicBezTo>
                  <a:cubicBezTo>
                    <a:pt x="66" y="614"/>
                    <a:pt x="66" y="614"/>
                    <a:pt x="66" y="614"/>
                  </a:cubicBezTo>
                  <a:cubicBezTo>
                    <a:pt x="83" y="515"/>
                    <a:pt x="83" y="515"/>
                    <a:pt x="83" y="515"/>
                  </a:cubicBezTo>
                  <a:cubicBezTo>
                    <a:pt x="91" y="458"/>
                    <a:pt x="91" y="395"/>
                    <a:pt x="73" y="344"/>
                  </a:cubicBezTo>
                  <a:cubicBezTo>
                    <a:pt x="63" y="320"/>
                    <a:pt x="46" y="299"/>
                    <a:pt x="26" y="281"/>
                  </a:cubicBezTo>
                  <a:cubicBezTo>
                    <a:pt x="49" y="250"/>
                    <a:pt x="75" y="216"/>
                    <a:pt x="98" y="185"/>
                  </a:cubicBezTo>
                  <a:cubicBezTo>
                    <a:pt x="99" y="186"/>
                    <a:pt x="99" y="187"/>
                    <a:pt x="100" y="188"/>
                  </a:cubicBezTo>
                  <a:cubicBezTo>
                    <a:pt x="100" y="188"/>
                    <a:pt x="100" y="189"/>
                    <a:pt x="100" y="189"/>
                  </a:cubicBezTo>
                  <a:cubicBezTo>
                    <a:pt x="104" y="200"/>
                    <a:pt x="108" y="209"/>
                    <a:pt x="112" y="214"/>
                  </a:cubicBezTo>
                  <a:cubicBezTo>
                    <a:pt x="114" y="218"/>
                    <a:pt x="116" y="221"/>
                    <a:pt x="118" y="224"/>
                  </a:cubicBezTo>
                  <a:cubicBezTo>
                    <a:pt x="78" y="277"/>
                    <a:pt x="78" y="277"/>
                    <a:pt x="78" y="277"/>
                  </a:cubicBezTo>
                  <a:cubicBezTo>
                    <a:pt x="127" y="332"/>
                    <a:pt x="129" y="410"/>
                    <a:pt x="127" y="483"/>
                  </a:cubicBezTo>
                  <a:cubicBezTo>
                    <a:pt x="121" y="528"/>
                    <a:pt x="121" y="528"/>
                    <a:pt x="121" y="528"/>
                  </a:cubicBezTo>
                  <a:cubicBezTo>
                    <a:pt x="100" y="658"/>
                    <a:pt x="100" y="658"/>
                    <a:pt x="100" y="658"/>
                  </a:cubicBezTo>
                  <a:cubicBezTo>
                    <a:pt x="91" y="731"/>
                    <a:pt x="91" y="731"/>
                    <a:pt x="91" y="731"/>
                  </a:cubicBezTo>
                  <a:cubicBezTo>
                    <a:pt x="89" y="799"/>
                    <a:pt x="89" y="799"/>
                    <a:pt x="89" y="799"/>
                  </a:cubicBezTo>
                  <a:cubicBezTo>
                    <a:pt x="80" y="965"/>
                    <a:pt x="207" y="1177"/>
                    <a:pt x="438" y="1246"/>
                  </a:cubicBezTo>
                  <a:cubicBezTo>
                    <a:pt x="499" y="1271"/>
                    <a:pt x="558" y="1299"/>
                    <a:pt x="612" y="1338"/>
                  </a:cubicBezTo>
                  <a:cubicBezTo>
                    <a:pt x="666" y="1299"/>
                    <a:pt x="725" y="1271"/>
                    <a:pt x="786" y="1248"/>
                  </a:cubicBezTo>
                  <a:cubicBezTo>
                    <a:pt x="1054" y="1172"/>
                    <a:pt x="1136" y="965"/>
                    <a:pt x="1139" y="828"/>
                  </a:cubicBezTo>
                  <a:cubicBezTo>
                    <a:pt x="1142" y="778"/>
                    <a:pt x="1137" y="728"/>
                    <a:pt x="1132" y="680"/>
                  </a:cubicBezTo>
                  <a:cubicBezTo>
                    <a:pt x="1122" y="611"/>
                    <a:pt x="1122" y="611"/>
                    <a:pt x="1122" y="611"/>
                  </a:cubicBezTo>
                  <a:cubicBezTo>
                    <a:pt x="1108" y="526"/>
                    <a:pt x="1108" y="526"/>
                    <a:pt x="1108" y="526"/>
                  </a:cubicBezTo>
                  <a:cubicBezTo>
                    <a:pt x="1100" y="479"/>
                    <a:pt x="1101" y="421"/>
                    <a:pt x="1110" y="375"/>
                  </a:cubicBezTo>
                  <a:cubicBezTo>
                    <a:pt x="1124" y="368"/>
                    <a:pt x="1140" y="354"/>
                    <a:pt x="1149" y="324"/>
                  </a:cubicBezTo>
                  <a:cubicBezTo>
                    <a:pt x="1150" y="320"/>
                    <a:pt x="1150" y="320"/>
                    <a:pt x="1150" y="320"/>
                  </a:cubicBezTo>
                  <a:cubicBezTo>
                    <a:pt x="1166" y="309"/>
                    <a:pt x="1185" y="292"/>
                    <a:pt x="1198" y="274"/>
                  </a:cubicBezTo>
                  <a:cubicBezTo>
                    <a:pt x="1200" y="275"/>
                    <a:pt x="1202" y="278"/>
                    <a:pt x="1206" y="285"/>
                  </a:cubicBezTo>
                  <a:moveTo>
                    <a:pt x="654" y="446"/>
                  </a:moveTo>
                  <a:cubicBezTo>
                    <a:pt x="649" y="455"/>
                    <a:pt x="644" y="461"/>
                    <a:pt x="626" y="462"/>
                  </a:cubicBezTo>
                  <a:cubicBezTo>
                    <a:pt x="603" y="463"/>
                    <a:pt x="597" y="450"/>
                    <a:pt x="597" y="450"/>
                  </a:cubicBezTo>
                  <a:cubicBezTo>
                    <a:pt x="599" y="457"/>
                    <a:pt x="604" y="472"/>
                    <a:pt x="626" y="471"/>
                  </a:cubicBezTo>
                  <a:cubicBezTo>
                    <a:pt x="654" y="469"/>
                    <a:pt x="654" y="446"/>
                    <a:pt x="654" y="446"/>
                  </a:cubicBezTo>
                  <a:moveTo>
                    <a:pt x="685" y="353"/>
                  </a:moveTo>
                  <a:cubicBezTo>
                    <a:pt x="657" y="380"/>
                    <a:pt x="690" y="446"/>
                    <a:pt x="671" y="473"/>
                  </a:cubicBezTo>
                  <a:cubicBezTo>
                    <a:pt x="669" y="476"/>
                    <a:pt x="667" y="480"/>
                    <a:pt x="665" y="483"/>
                  </a:cubicBezTo>
                  <a:cubicBezTo>
                    <a:pt x="651" y="478"/>
                    <a:pt x="642" y="477"/>
                    <a:pt x="629" y="477"/>
                  </a:cubicBezTo>
                  <a:cubicBezTo>
                    <a:pt x="621" y="477"/>
                    <a:pt x="613" y="479"/>
                    <a:pt x="607" y="480"/>
                  </a:cubicBezTo>
                  <a:cubicBezTo>
                    <a:pt x="592" y="481"/>
                    <a:pt x="581" y="479"/>
                    <a:pt x="567" y="482"/>
                  </a:cubicBezTo>
                  <a:cubicBezTo>
                    <a:pt x="568" y="479"/>
                    <a:pt x="570" y="477"/>
                    <a:pt x="573" y="473"/>
                  </a:cubicBezTo>
                  <a:cubicBezTo>
                    <a:pt x="560" y="473"/>
                    <a:pt x="550" y="471"/>
                    <a:pt x="543" y="461"/>
                  </a:cubicBezTo>
                  <a:cubicBezTo>
                    <a:pt x="539" y="455"/>
                    <a:pt x="538" y="447"/>
                    <a:pt x="540" y="441"/>
                  </a:cubicBezTo>
                  <a:cubicBezTo>
                    <a:pt x="544" y="431"/>
                    <a:pt x="554" y="422"/>
                    <a:pt x="558" y="413"/>
                  </a:cubicBezTo>
                  <a:cubicBezTo>
                    <a:pt x="558" y="413"/>
                    <a:pt x="566" y="401"/>
                    <a:pt x="568" y="387"/>
                  </a:cubicBezTo>
                  <a:cubicBezTo>
                    <a:pt x="570" y="392"/>
                    <a:pt x="572" y="399"/>
                    <a:pt x="584" y="402"/>
                  </a:cubicBezTo>
                  <a:cubicBezTo>
                    <a:pt x="596" y="405"/>
                    <a:pt x="608" y="401"/>
                    <a:pt x="629" y="390"/>
                  </a:cubicBezTo>
                  <a:cubicBezTo>
                    <a:pt x="620" y="405"/>
                    <a:pt x="606" y="414"/>
                    <a:pt x="581" y="418"/>
                  </a:cubicBezTo>
                  <a:cubicBezTo>
                    <a:pt x="590" y="420"/>
                    <a:pt x="606" y="417"/>
                    <a:pt x="623" y="408"/>
                  </a:cubicBezTo>
                  <a:cubicBezTo>
                    <a:pt x="643" y="397"/>
                    <a:pt x="669" y="362"/>
                    <a:pt x="669" y="362"/>
                  </a:cubicBezTo>
                  <a:cubicBezTo>
                    <a:pt x="675" y="357"/>
                    <a:pt x="687" y="352"/>
                    <a:pt x="685" y="353"/>
                  </a:cubicBezTo>
                  <a:moveTo>
                    <a:pt x="802" y="969"/>
                  </a:moveTo>
                  <a:cubicBezTo>
                    <a:pt x="737" y="900"/>
                    <a:pt x="673" y="796"/>
                    <a:pt x="665" y="792"/>
                  </a:cubicBezTo>
                  <a:cubicBezTo>
                    <a:pt x="665" y="792"/>
                    <a:pt x="744" y="913"/>
                    <a:pt x="759" y="934"/>
                  </a:cubicBezTo>
                  <a:cubicBezTo>
                    <a:pt x="773" y="954"/>
                    <a:pt x="793" y="974"/>
                    <a:pt x="802" y="990"/>
                  </a:cubicBezTo>
                  <a:cubicBezTo>
                    <a:pt x="805" y="985"/>
                    <a:pt x="810" y="977"/>
                    <a:pt x="802" y="969"/>
                  </a:cubicBezTo>
                  <a:moveTo>
                    <a:pt x="1035" y="1005"/>
                  </a:moveTo>
                  <a:cubicBezTo>
                    <a:pt x="1021" y="1003"/>
                    <a:pt x="1008" y="1004"/>
                    <a:pt x="1003" y="1018"/>
                  </a:cubicBezTo>
                  <a:cubicBezTo>
                    <a:pt x="995" y="1035"/>
                    <a:pt x="991" y="1048"/>
                    <a:pt x="985" y="1057"/>
                  </a:cubicBezTo>
                  <a:cubicBezTo>
                    <a:pt x="978" y="1069"/>
                    <a:pt x="967" y="1080"/>
                    <a:pt x="948" y="1085"/>
                  </a:cubicBezTo>
                  <a:cubicBezTo>
                    <a:pt x="929" y="1090"/>
                    <a:pt x="902" y="1091"/>
                    <a:pt x="899" y="1080"/>
                  </a:cubicBezTo>
                  <a:cubicBezTo>
                    <a:pt x="903" y="1057"/>
                    <a:pt x="935" y="1053"/>
                    <a:pt x="949" y="1046"/>
                  </a:cubicBezTo>
                  <a:cubicBezTo>
                    <a:pt x="974" y="1034"/>
                    <a:pt x="976" y="1012"/>
                    <a:pt x="977" y="989"/>
                  </a:cubicBezTo>
                  <a:cubicBezTo>
                    <a:pt x="942" y="966"/>
                    <a:pt x="870" y="909"/>
                    <a:pt x="870" y="909"/>
                  </a:cubicBezTo>
                  <a:cubicBezTo>
                    <a:pt x="870" y="909"/>
                    <a:pt x="932" y="971"/>
                    <a:pt x="966" y="994"/>
                  </a:cubicBezTo>
                  <a:cubicBezTo>
                    <a:pt x="966" y="1013"/>
                    <a:pt x="961" y="1024"/>
                    <a:pt x="945" y="1033"/>
                  </a:cubicBezTo>
                  <a:cubicBezTo>
                    <a:pt x="935" y="1038"/>
                    <a:pt x="924" y="1042"/>
                    <a:pt x="909" y="1049"/>
                  </a:cubicBezTo>
                  <a:cubicBezTo>
                    <a:pt x="885" y="1063"/>
                    <a:pt x="892" y="1083"/>
                    <a:pt x="859" y="1096"/>
                  </a:cubicBezTo>
                  <a:cubicBezTo>
                    <a:pt x="845" y="1101"/>
                    <a:pt x="812" y="1105"/>
                    <a:pt x="821" y="1087"/>
                  </a:cubicBezTo>
                  <a:cubicBezTo>
                    <a:pt x="833" y="1069"/>
                    <a:pt x="820" y="1069"/>
                    <a:pt x="820" y="1069"/>
                  </a:cubicBezTo>
                  <a:cubicBezTo>
                    <a:pt x="812" y="1071"/>
                    <a:pt x="792" y="1076"/>
                    <a:pt x="782" y="1077"/>
                  </a:cubicBezTo>
                  <a:cubicBezTo>
                    <a:pt x="775" y="1077"/>
                    <a:pt x="769" y="1072"/>
                    <a:pt x="774" y="1067"/>
                  </a:cubicBezTo>
                  <a:cubicBezTo>
                    <a:pt x="776" y="1065"/>
                    <a:pt x="780" y="1064"/>
                    <a:pt x="783" y="1061"/>
                  </a:cubicBezTo>
                  <a:cubicBezTo>
                    <a:pt x="788" y="1057"/>
                    <a:pt x="791" y="1055"/>
                    <a:pt x="793" y="1051"/>
                  </a:cubicBezTo>
                  <a:cubicBezTo>
                    <a:pt x="797" y="1045"/>
                    <a:pt x="799" y="1036"/>
                    <a:pt x="796" y="1034"/>
                  </a:cubicBezTo>
                  <a:cubicBezTo>
                    <a:pt x="791" y="1032"/>
                    <a:pt x="784" y="1033"/>
                    <a:pt x="781" y="1037"/>
                  </a:cubicBezTo>
                  <a:cubicBezTo>
                    <a:pt x="767" y="1052"/>
                    <a:pt x="766" y="1078"/>
                    <a:pt x="727" y="1070"/>
                  </a:cubicBezTo>
                  <a:cubicBezTo>
                    <a:pt x="727" y="1070"/>
                    <a:pt x="681" y="1060"/>
                    <a:pt x="718" y="1007"/>
                  </a:cubicBezTo>
                  <a:cubicBezTo>
                    <a:pt x="729" y="994"/>
                    <a:pt x="700" y="977"/>
                    <a:pt x="683" y="956"/>
                  </a:cubicBezTo>
                  <a:cubicBezTo>
                    <a:pt x="650" y="916"/>
                    <a:pt x="557" y="766"/>
                    <a:pt x="557" y="766"/>
                  </a:cubicBezTo>
                  <a:cubicBezTo>
                    <a:pt x="547" y="752"/>
                    <a:pt x="537" y="735"/>
                    <a:pt x="528" y="722"/>
                  </a:cubicBezTo>
                  <a:cubicBezTo>
                    <a:pt x="520" y="708"/>
                    <a:pt x="517" y="679"/>
                    <a:pt x="537" y="682"/>
                  </a:cubicBezTo>
                  <a:cubicBezTo>
                    <a:pt x="547" y="684"/>
                    <a:pt x="550" y="688"/>
                    <a:pt x="561" y="683"/>
                  </a:cubicBezTo>
                  <a:cubicBezTo>
                    <a:pt x="568" y="680"/>
                    <a:pt x="568" y="692"/>
                    <a:pt x="561" y="698"/>
                  </a:cubicBezTo>
                  <a:cubicBezTo>
                    <a:pt x="556" y="702"/>
                    <a:pt x="556" y="711"/>
                    <a:pt x="562" y="716"/>
                  </a:cubicBezTo>
                  <a:cubicBezTo>
                    <a:pt x="570" y="720"/>
                    <a:pt x="572" y="711"/>
                    <a:pt x="581" y="714"/>
                  </a:cubicBezTo>
                  <a:cubicBezTo>
                    <a:pt x="590" y="716"/>
                    <a:pt x="597" y="738"/>
                    <a:pt x="613" y="743"/>
                  </a:cubicBezTo>
                  <a:cubicBezTo>
                    <a:pt x="617" y="744"/>
                    <a:pt x="620" y="744"/>
                    <a:pt x="621" y="741"/>
                  </a:cubicBezTo>
                  <a:cubicBezTo>
                    <a:pt x="623" y="734"/>
                    <a:pt x="616" y="725"/>
                    <a:pt x="618" y="717"/>
                  </a:cubicBezTo>
                  <a:cubicBezTo>
                    <a:pt x="620" y="722"/>
                    <a:pt x="627" y="727"/>
                    <a:pt x="637" y="732"/>
                  </a:cubicBezTo>
                  <a:cubicBezTo>
                    <a:pt x="648" y="739"/>
                    <a:pt x="654" y="740"/>
                    <a:pt x="651" y="731"/>
                  </a:cubicBezTo>
                  <a:cubicBezTo>
                    <a:pt x="648" y="720"/>
                    <a:pt x="646" y="713"/>
                    <a:pt x="646" y="713"/>
                  </a:cubicBezTo>
                  <a:cubicBezTo>
                    <a:pt x="645" y="705"/>
                    <a:pt x="652" y="699"/>
                    <a:pt x="658" y="699"/>
                  </a:cubicBezTo>
                  <a:cubicBezTo>
                    <a:pt x="661" y="699"/>
                    <a:pt x="664" y="701"/>
                    <a:pt x="666" y="705"/>
                  </a:cubicBezTo>
                  <a:cubicBezTo>
                    <a:pt x="674" y="718"/>
                    <a:pt x="670" y="725"/>
                    <a:pt x="686" y="730"/>
                  </a:cubicBezTo>
                  <a:cubicBezTo>
                    <a:pt x="711" y="782"/>
                    <a:pt x="773" y="847"/>
                    <a:pt x="798" y="868"/>
                  </a:cubicBezTo>
                  <a:cubicBezTo>
                    <a:pt x="803" y="872"/>
                    <a:pt x="812" y="877"/>
                    <a:pt x="820" y="880"/>
                  </a:cubicBezTo>
                  <a:cubicBezTo>
                    <a:pt x="814" y="875"/>
                    <a:pt x="805" y="867"/>
                    <a:pt x="801" y="863"/>
                  </a:cubicBezTo>
                  <a:cubicBezTo>
                    <a:pt x="736" y="800"/>
                    <a:pt x="695" y="742"/>
                    <a:pt x="696" y="730"/>
                  </a:cubicBezTo>
                  <a:cubicBezTo>
                    <a:pt x="714" y="722"/>
                    <a:pt x="717" y="704"/>
                    <a:pt x="723" y="707"/>
                  </a:cubicBezTo>
                  <a:cubicBezTo>
                    <a:pt x="725" y="708"/>
                    <a:pt x="717" y="723"/>
                    <a:pt x="718" y="731"/>
                  </a:cubicBezTo>
                  <a:cubicBezTo>
                    <a:pt x="719" y="735"/>
                    <a:pt x="724" y="741"/>
                    <a:pt x="735" y="741"/>
                  </a:cubicBezTo>
                  <a:cubicBezTo>
                    <a:pt x="714" y="762"/>
                    <a:pt x="768" y="780"/>
                    <a:pt x="808" y="779"/>
                  </a:cubicBezTo>
                  <a:cubicBezTo>
                    <a:pt x="823" y="788"/>
                    <a:pt x="848" y="803"/>
                    <a:pt x="878" y="810"/>
                  </a:cubicBezTo>
                  <a:cubicBezTo>
                    <a:pt x="878" y="810"/>
                    <a:pt x="881" y="824"/>
                    <a:pt x="890" y="825"/>
                  </a:cubicBezTo>
                  <a:cubicBezTo>
                    <a:pt x="890" y="825"/>
                    <a:pt x="912" y="859"/>
                    <a:pt x="943" y="892"/>
                  </a:cubicBezTo>
                  <a:cubicBezTo>
                    <a:pt x="973" y="924"/>
                    <a:pt x="1007" y="977"/>
                    <a:pt x="1035" y="1005"/>
                  </a:cubicBezTo>
                  <a:moveTo>
                    <a:pt x="679" y="342"/>
                  </a:moveTo>
                  <a:cubicBezTo>
                    <a:pt x="661" y="355"/>
                    <a:pt x="657" y="367"/>
                    <a:pt x="627" y="382"/>
                  </a:cubicBezTo>
                  <a:cubicBezTo>
                    <a:pt x="610" y="391"/>
                    <a:pt x="593" y="398"/>
                    <a:pt x="582" y="393"/>
                  </a:cubicBezTo>
                  <a:cubicBezTo>
                    <a:pt x="571" y="387"/>
                    <a:pt x="575" y="367"/>
                    <a:pt x="575" y="364"/>
                  </a:cubicBezTo>
                  <a:cubicBezTo>
                    <a:pt x="575" y="362"/>
                    <a:pt x="575" y="359"/>
                    <a:pt x="575" y="357"/>
                  </a:cubicBezTo>
                  <a:cubicBezTo>
                    <a:pt x="583" y="353"/>
                    <a:pt x="595" y="355"/>
                    <a:pt x="598" y="345"/>
                  </a:cubicBezTo>
                  <a:cubicBezTo>
                    <a:pt x="601" y="337"/>
                    <a:pt x="600" y="327"/>
                    <a:pt x="602" y="318"/>
                  </a:cubicBezTo>
                  <a:cubicBezTo>
                    <a:pt x="606" y="311"/>
                    <a:pt x="617" y="307"/>
                    <a:pt x="619" y="299"/>
                  </a:cubicBezTo>
                  <a:cubicBezTo>
                    <a:pt x="605" y="308"/>
                    <a:pt x="594" y="321"/>
                    <a:pt x="576" y="320"/>
                  </a:cubicBezTo>
                  <a:cubicBezTo>
                    <a:pt x="571" y="319"/>
                    <a:pt x="575" y="312"/>
                    <a:pt x="572" y="309"/>
                  </a:cubicBezTo>
                  <a:cubicBezTo>
                    <a:pt x="568" y="308"/>
                    <a:pt x="568" y="305"/>
                    <a:pt x="568" y="302"/>
                  </a:cubicBezTo>
                  <a:cubicBezTo>
                    <a:pt x="569" y="303"/>
                    <a:pt x="570" y="303"/>
                    <a:pt x="571" y="303"/>
                  </a:cubicBezTo>
                  <a:cubicBezTo>
                    <a:pt x="571" y="303"/>
                    <a:pt x="572" y="302"/>
                    <a:pt x="572" y="301"/>
                  </a:cubicBezTo>
                  <a:cubicBezTo>
                    <a:pt x="572" y="300"/>
                    <a:pt x="571" y="300"/>
                    <a:pt x="571" y="300"/>
                  </a:cubicBezTo>
                  <a:cubicBezTo>
                    <a:pt x="570" y="300"/>
                    <a:pt x="568" y="300"/>
                    <a:pt x="566" y="299"/>
                  </a:cubicBezTo>
                  <a:cubicBezTo>
                    <a:pt x="566" y="299"/>
                    <a:pt x="566" y="299"/>
                    <a:pt x="566" y="299"/>
                  </a:cubicBezTo>
                  <a:cubicBezTo>
                    <a:pt x="565" y="296"/>
                    <a:pt x="567" y="292"/>
                    <a:pt x="565" y="290"/>
                  </a:cubicBezTo>
                  <a:cubicBezTo>
                    <a:pt x="556" y="288"/>
                    <a:pt x="556" y="288"/>
                    <a:pt x="556" y="288"/>
                  </a:cubicBezTo>
                  <a:cubicBezTo>
                    <a:pt x="557" y="279"/>
                    <a:pt x="563" y="272"/>
                    <a:pt x="563" y="262"/>
                  </a:cubicBezTo>
                  <a:cubicBezTo>
                    <a:pt x="565" y="264"/>
                    <a:pt x="570" y="263"/>
                    <a:pt x="568" y="267"/>
                  </a:cubicBezTo>
                  <a:cubicBezTo>
                    <a:pt x="566" y="268"/>
                    <a:pt x="567" y="271"/>
                    <a:pt x="567" y="272"/>
                  </a:cubicBezTo>
                  <a:cubicBezTo>
                    <a:pt x="567" y="268"/>
                    <a:pt x="582" y="262"/>
                    <a:pt x="574" y="260"/>
                  </a:cubicBezTo>
                  <a:cubicBezTo>
                    <a:pt x="570" y="259"/>
                    <a:pt x="560" y="261"/>
                    <a:pt x="560" y="256"/>
                  </a:cubicBezTo>
                  <a:cubicBezTo>
                    <a:pt x="560" y="248"/>
                    <a:pt x="563" y="241"/>
                    <a:pt x="567" y="235"/>
                  </a:cubicBezTo>
                  <a:cubicBezTo>
                    <a:pt x="576" y="242"/>
                    <a:pt x="588" y="249"/>
                    <a:pt x="591" y="261"/>
                  </a:cubicBezTo>
                  <a:cubicBezTo>
                    <a:pt x="594" y="264"/>
                    <a:pt x="598" y="269"/>
                    <a:pt x="602" y="269"/>
                  </a:cubicBezTo>
                  <a:cubicBezTo>
                    <a:pt x="612" y="265"/>
                    <a:pt x="617" y="275"/>
                    <a:pt x="627" y="274"/>
                  </a:cubicBezTo>
                  <a:cubicBezTo>
                    <a:pt x="627" y="272"/>
                    <a:pt x="628" y="270"/>
                    <a:pt x="630" y="269"/>
                  </a:cubicBezTo>
                  <a:cubicBezTo>
                    <a:pt x="632" y="268"/>
                    <a:pt x="635" y="269"/>
                    <a:pt x="636" y="271"/>
                  </a:cubicBezTo>
                  <a:cubicBezTo>
                    <a:pt x="637" y="276"/>
                    <a:pt x="634" y="279"/>
                    <a:pt x="632" y="282"/>
                  </a:cubicBezTo>
                  <a:cubicBezTo>
                    <a:pt x="629" y="284"/>
                    <a:pt x="624" y="285"/>
                    <a:pt x="620" y="286"/>
                  </a:cubicBezTo>
                  <a:cubicBezTo>
                    <a:pt x="628" y="291"/>
                    <a:pt x="634" y="283"/>
                    <a:pt x="642" y="281"/>
                  </a:cubicBezTo>
                  <a:cubicBezTo>
                    <a:pt x="645" y="280"/>
                    <a:pt x="649" y="282"/>
                    <a:pt x="651" y="285"/>
                  </a:cubicBezTo>
                  <a:cubicBezTo>
                    <a:pt x="654" y="303"/>
                    <a:pt x="646" y="330"/>
                    <a:pt x="669" y="339"/>
                  </a:cubicBezTo>
                  <a:cubicBezTo>
                    <a:pt x="672" y="340"/>
                    <a:pt x="676" y="341"/>
                    <a:pt x="679" y="342"/>
                  </a:cubicBezTo>
                  <a:moveTo>
                    <a:pt x="546" y="767"/>
                  </a:moveTo>
                  <a:cubicBezTo>
                    <a:pt x="564" y="796"/>
                    <a:pt x="565" y="797"/>
                    <a:pt x="575" y="814"/>
                  </a:cubicBezTo>
                  <a:cubicBezTo>
                    <a:pt x="585" y="830"/>
                    <a:pt x="625" y="892"/>
                    <a:pt x="632" y="904"/>
                  </a:cubicBezTo>
                  <a:cubicBezTo>
                    <a:pt x="640" y="917"/>
                    <a:pt x="681" y="987"/>
                    <a:pt x="708" y="1000"/>
                  </a:cubicBezTo>
                  <a:cubicBezTo>
                    <a:pt x="687" y="1023"/>
                    <a:pt x="697" y="1050"/>
                    <a:pt x="663" y="1056"/>
                  </a:cubicBezTo>
                  <a:cubicBezTo>
                    <a:pt x="644" y="1059"/>
                    <a:pt x="589" y="1076"/>
                    <a:pt x="570" y="1044"/>
                  </a:cubicBezTo>
                  <a:cubicBezTo>
                    <a:pt x="551" y="1012"/>
                    <a:pt x="543" y="962"/>
                    <a:pt x="548" y="922"/>
                  </a:cubicBezTo>
                  <a:cubicBezTo>
                    <a:pt x="572" y="959"/>
                    <a:pt x="590" y="975"/>
                    <a:pt x="603" y="983"/>
                  </a:cubicBezTo>
                  <a:cubicBezTo>
                    <a:pt x="559" y="934"/>
                    <a:pt x="564" y="924"/>
                    <a:pt x="543" y="898"/>
                  </a:cubicBezTo>
                  <a:cubicBezTo>
                    <a:pt x="535" y="887"/>
                    <a:pt x="533" y="870"/>
                    <a:pt x="532" y="857"/>
                  </a:cubicBezTo>
                  <a:cubicBezTo>
                    <a:pt x="530" y="834"/>
                    <a:pt x="531" y="812"/>
                    <a:pt x="530" y="790"/>
                  </a:cubicBezTo>
                  <a:cubicBezTo>
                    <a:pt x="529" y="778"/>
                    <a:pt x="530" y="765"/>
                    <a:pt x="526" y="753"/>
                  </a:cubicBezTo>
                  <a:cubicBezTo>
                    <a:pt x="524" y="749"/>
                    <a:pt x="521" y="736"/>
                    <a:pt x="520" y="731"/>
                  </a:cubicBezTo>
                  <a:cubicBezTo>
                    <a:pt x="519" y="726"/>
                    <a:pt x="519" y="720"/>
                    <a:pt x="519" y="720"/>
                  </a:cubicBezTo>
                  <a:cubicBezTo>
                    <a:pt x="519" y="720"/>
                    <a:pt x="528" y="739"/>
                    <a:pt x="546" y="767"/>
                  </a:cubicBezTo>
                  <a:moveTo>
                    <a:pt x="538" y="425"/>
                  </a:moveTo>
                  <a:cubicBezTo>
                    <a:pt x="534" y="429"/>
                    <a:pt x="532" y="432"/>
                    <a:pt x="529" y="437"/>
                  </a:cubicBezTo>
                  <a:cubicBezTo>
                    <a:pt x="525" y="449"/>
                    <a:pt x="529" y="467"/>
                    <a:pt x="542" y="476"/>
                  </a:cubicBezTo>
                  <a:cubicBezTo>
                    <a:pt x="550" y="482"/>
                    <a:pt x="553" y="483"/>
                    <a:pt x="560" y="485"/>
                  </a:cubicBezTo>
                  <a:cubicBezTo>
                    <a:pt x="543" y="490"/>
                    <a:pt x="525" y="513"/>
                    <a:pt x="525" y="526"/>
                  </a:cubicBezTo>
                  <a:cubicBezTo>
                    <a:pt x="519" y="520"/>
                    <a:pt x="517" y="508"/>
                    <a:pt x="519" y="498"/>
                  </a:cubicBezTo>
                  <a:cubicBezTo>
                    <a:pt x="514" y="504"/>
                    <a:pt x="504" y="508"/>
                    <a:pt x="498" y="509"/>
                  </a:cubicBezTo>
                  <a:cubicBezTo>
                    <a:pt x="496" y="504"/>
                    <a:pt x="497" y="490"/>
                    <a:pt x="503" y="483"/>
                  </a:cubicBezTo>
                  <a:cubicBezTo>
                    <a:pt x="501" y="479"/>
                    <a:pt x="487" y="481"/>
                    <a:pt x="480" y="486"/>
                  </a:cubicBezTo>
                  <a:cubicBezTo>
                    <a:pt x="479" y="477"/>
                    <a:pt x="482" y="471"/>
                    <a:pt x="490" y="465"/>
                  </a:cubicBezTo>
                  <a:cubicBezTo>
                    <a:pt x="488" y="460"/>
                    <a:pt x="483" y="464"/>
                    <a:pt x="471" y="465"/>
                  </a:cubicBezTo>
                  <a:cubicBezTo>
                    <a:pt x="479" y="462"/>
                    <a:pt x="490" y="456"/>
                    <a:pt x="502" y="448"/>
                  </a:cubicBezTo>
                  <a:cubicBezTo>
                    <a:pt x="523" y="435"/>
                    <a:pt x="538" y="425"/>
                    <a:pt x="538" y="425"/>
                  </a:cubicBezTo>
                  <a:moveTo>
                    <a:pt x="816" y="430"/>
                  </a:moveTo>
                  <a:cubicBezTo>
                    <a:pt x="831" y="432"/>
                    <a:pt x="852" y="428"/>
                    <a:pt x="859" y="426"/>
                  </a:cubicBezTo>
                  <a:cubicBezTo>
                    <a:pt x="863" y="432"/>
                    <a:pt x="856" y="442"/>
                    <a:pt x="850" y="440"/>
                  </a:cubicBezTo>
                  <a:cubicBezTo>
                    <a:pt x="852" y="449"/>
                    <a:pt x="860" y="460"/>
                    <a:pt x="859" y="470"/>
                  </a:cubicBezTo>
                  <a:cubicBezTo>
                    <a:pt x="851" y="467"/>
                    <a:pt x="829" y="458"/>
                    <a:pt x="829" y="458"/>
                  </a:cubicBezTo>
                  <a:cubicBezTo>
                    <a:pt x="835" y="467"/>
                    <a:pt x="842" y="483"/>
                    <a:pt x="840" y="494"/>
                  </a:cubicBezTo>
                  <a:cubicBezTo>
                    <a:pt x="831" y="488"/>
                    <a:pt x="812" y="487"/>
                    <a:pt x="804" y="481"/>
                  </a:cubicBezTo>
                  <a:cubicBezTo>
                    <a:pt x="808" y="495"/>
                    <a:pt x="817" y="515"/>
                    <a:pt x="805" y="528"/>
                  </a:cubicBezTo>
                  <a:cubicBezTo>
                    <a:pt x="794" y="520"/>
                    <a:pt x="788" y="507"/>
                    <a:pt x="779" y="498"/>
                  </a:cubicBezTo>
                  <a:cubicBezTo>
                    <a:pt x="781" y="511"/>
                    <a:pt x="784" y="531"/>
                    <a:pt x="775" y="543"/>
                  </a:cubicBezTo>
                  <a:cubicBezTo>
                    <a:pt x="769" y="536"/>
                    <a:pt x="745" y="526"/>
                    <a:pt x="745" y="518"/>
                  </a:cubicBezTo>
                  <a:cubicBezTo>
                    <a:pt x="743" y="517"/>
                    <a:pt x="736" y="544"/>
                    <a:pt x="728" y="549"/>
                  </a:cubicBezTo>
                  <a:cubicBezTo>
                    <a:pt x="720" y="538"/>
                    <a:pt x="713" y="521"/>
                    <a:pt x="702" y="511"/>
                  </a:cubicBezTo>
                  <a:cubicBezTo>
                    <a:pt x="705" y="508"/>
                    <a:pt x="709" y="510"/>
                    <a:pt x="707" y="504"/>
                  </a:cubicBezTo>
                  <a:cubicBezTo>
                    <a:pt x="704" y="496"/>
                    <a:pt x="692" y="491"/>
                    <a:pt x="679" y="486"/>
                  </a:cubicBezTo>
                  <a:cubicBezTo>
                    <a:pt x="681" y="482"/>
                    <a:pt x="683" y="480"/>
                    <a:pt x="687" y="474"/>
                  </a:cubicBezTo>
                  <a:cubicBezTo>
                    <a:pt x="697" y="459"/>
                    <a:pt x="704" y="445"/>
                    <a:pt x="706" y="438"/>
                  </a:cubicBezTo>
                  <a:cubicBezTo>
                    <a:pt x="710" y="426"/>
                    <a:pt x="712" y="423"/>
                    <a:pt x="713" y="414"/>
                  </a:cubicBezTo>
                  <a:cubicBezTo>
                    <a:pt x="726" y="416"/>
                    <a:pt x="735" y="418"/>
                    <a:pt x="752" y="420"/>
                  </a:cubicBezTo>
                  <a:cubicBezTo>
                    <a:pt x="768" y="422"/>
                    <a:pt x="793" y="427"/>
                    <a:pt x="816" y="430"/>
                  </a:cubicBezTo>
                  <a:moveTo>
                    <a:pt x="1084" y="383"/>
                  </a:moveTo>
                  <a:cubicBezTo>
                    <a:pt x="1085" y="388"/>
                    <a:pt x="1074" y="400"/>
                    <a:pt x="1061" y="403"/>
                  </a:cubicBezTo>
                  <a:cubicBezTo>
                    <a:pt x="1045" y="407"/>
                    <a:pt x="1032" y="404"/>
                    <a:pt x="1021" y="398"/>
                  </a:cubicBezTo>
                  <a:cubicBezTo>
                    <a:pt x="1022" y="409"/>
                    <a:pt x="1041" y="414"/>
                    <a:pt x="1055" y="411"/>
                  </a:cubicBezTo>
                  <a:cubicBezTo>
                    <a:pt x="1047" y="422"/>
                    <a:pt x="1023" y="429"/>
                    <a:pt x="1006" y="428"/>
                  </a:cubicBezTo>
                  <a:cubicBezTo>
                    <a:pt x="987" y="428"/>
                    <a:pt x="975" y="422"/>
                    <a:pt x="958" y="412"/>
                  </a:cubicBezTo>
                  <a:cubicBezTo>
                    <a:pt x="956" y="423"/>
                    <a:pt x="977" y="433"/>
                    <a:pt x="993" y="434"/>
                  </a:cubicBezTo>
                  <a:cubicBezTo>
                    <a:pt x="963" y="450"/>
                    <a:pt x="929" y="438"/>
                    <a:pt x="925" y="437"/>
                  </a:cubicBezTo>
                  <a:cubicBezTo>
                    <a:pt x="917" y="435"/>
                    <a:pt x="905" y="430"/>
                    <a:pt x="898" y="423"/>
                  </a:cubicBezTo>
                  <a:cubicBezTo>
                    <a:pt x="898" y="432"/>
                    <a:pt x="910" y="439"/>
                    <a:pt x="920" y="441"/>
                  </a:cubicBezTo>
                  <a:cubicBezTo>
                    <a:pt x="900" y="451"/>
                    <a:pt x="875" y="440"/>
                    <a:pt x="866" y="424"/>
                  </a:cubicBezTo>
                  <a:cubicBezTo>
                    <a:pt x="898" y="415"/>
                    <a:pt x="922" y="406"/>
                    <a:pt x="955" y="398"/>
                  </a:cubicBezTo>
                  <a:cubicBezTo>
                    <a:pt x="987" y="403"/>
                    <a:pt x="1017" y="390"/>
                    <a:pt x="1029" y="376"/>
                  </a:cubicBezTo>
                  <a:cubicBezTo>
                    <a:pt x="1033" y="371"/>
                    <a:pt x="1037" y="364"/>
                    <a:pt x="1037" y="362"/>
                  </a:cubicBezTo>
                  <a:cubicBezTo>
                    <a:pt x="1040" y="361"/>
                    <a:pt x="1044" y="362"/>
                    <a:pt x="1047" y="363"/>
                  </a:cubicBezTo>
                  <a:cubicBezTo>
                    <a:pt x="1050" y="364"/>
                    <a:pt x="1081" y="371"/>
                    <a:pt x="1084" y="383"/>
                  </a:cubicBezTo>
                  <a:moveTo>
                    <a:pt x="306" y="378"/>
                  </a:moveTo>
                  <a:cubicBezTo>
                    <a:pt x="310" y="375"/>
                    <a:pt x="321" y="372"/>
                    <a:pt x="331" y="374"/>
                  </a:cubicBezTo>
                  <a:cubicBezTo>
                    <a:pt x="342" y="375"/>
                    <a:pt x="361" y="380"/>
                    <a:pt x="375" y="390"/>
                  </a:cubicBezTo>
                  <a:cubicBezTo>
                    <a:pt x="404" y="400"/>
                    <a:pt x="427" y="420"/>
                    <a:pt x="456" y="429"/>
                  </a:cubicBezTo>
                  <a:cubicBezTo>
                    <a:pt x="457" y="426"/>
                    <a:pt x="454" y="424"/>
                    <a:pt x="452" y="422"/>
                  </a:cubicBezTo>
                  <a:cubicBezTo>
                    <a:pt x="470" y="408"/>
                    <a:pt x="489" y="396"/>
                    <a:pt x="510" y="387"/>
                  </a:cubicBezTo>
                  <a:cubicBezTo>
                    <a:pt x="523" y="372"/>
                    <a:pt x="540" y="356"/>
                    <a:pt x="562" y="359"/>
                  </a:cubicBezTo>
                  <a:cubicBezTo>
                    <a:pt x="567" y="359"/>
                    <a:pt x="567" y="359"/>
                    <a:pt x="567" y="359"/>
                  </a:cubicBezTo>
                  <a:cubicBezTo>
                    <a:pt x="567" y="359"/>
                    <a:pt x="567" y="364"/>
                    <a:pt x="567" y="366"/>
                  </a:cubicBezTo>
                  <a:cubicBezTo>
                    <a:pt x="566" y="377"/>
                    <a:pt x="560" y="388"/>
                    <a:pt x="554" y="403"/>
                  </a:cubicBezTo>
                  <a:cubicBezTo>
                    <a:pt x="554" y="403"/>
                    <a:pt x="536" y="410"/>
                    <a:pt x="528" y="415"/>
                  </a:cubicBezTo>
                  <a:cubicBezTo>
                    <a:pt x="521" y="419"/>
                    <a:pt x="459" y="456"/>
                    <a:pt x="459" y="456"/>
                  </a:cubicBezTo>
                  <a:cubicBezTo>
                    <a:pt x="441" y="470"/>
                    <a:pt x="433" y="454"/>
                    <a:pt x="415" y="442"/>
                  </a:cubicBezTo>
                  <a:cubicBezTo>
                    <a:pt x="393" y="431"/>
                    <a:pt x="372" y="420"/>
                    <a:pt x="353" y="403"/>
                  </a:cubicBezTo>
                  <a:cubicBezTo>
                    <a:pt x="353" y="400"/>
                    <a:pt x="359" y="402"/>
                    <a:pt x="356" y="399"/>
                  </a:cubicBezTo>
                  <a:cubicBezTo>
                    <a:pt x="346" y="400"/>
                    <a:pt x="338" y="404"/>
                    <a:pt x="329" y="406"/>
                  </a:cubicBezTo>
                  <a:cubicBezTo>
                    <a:pt x="325" y="408"/>
                    <a:pt x="315" y="411"/>
                    <a:pt x="312" y="405"/>
                  </a:cubicBezTo>
                  <a:cubicBezTo>
                    <a:pt x="317" y="404"/>
                    <a:pt x="317" y="404"/>
                    <a:pt x="317" y="404"/>
                  </a:cubicBezTo>
                  <a:cubicBezTo>
                    <a:pt x="322" y="400"/>
                    <a:pt x="324" y="393"/>
                    <a:pt x="334" y="390"/>
                  </a:cubicBezTo>
                  <a:cubicBezTo>
                    <a:pt x="327" y="384"/>
                    <a:pt x="314" y="381"/>
                    <a:pt x="304" y="381"/>
                  </a:cubicBezTo>
                  <a:lnTo>
                    <a:pt x="306" y="378"/>
                  </a:lnTo>
                  <a:close/>
                  <a:moveTo>
                    <a:pt x="999" y="340"/>
                  </a:moveTo>
                  <a:cubicBezTo>
                    <a:pt x="998" y="351"/>
                    <a:pt x="986" y="353"/>
                    <a:pt x="981" y="362"/>
                  </a:cubicBezTo>
                  <a:cubicBezTo>
                    <a:pt x="975" y="367"/>
                    <a:pt x="975" y="367"/>
                    <a:pt x="975" y="367"/>
                  </a:cubicBezTo>
                  <a:cubicBezTo>
                    <a:pt x="980" y="366"/>
                    <a:pt x="986" y="363"/>
                    <a:pt x="990" y="358"/>
                  </a:cubicBezTo>
                  <a:cubicBezTo>
                    <a:pt x="999" y="356"/>
                    <a:pt x="1027" y="350"/>
                    <a:pt x="1028" y="355"/>
                  </a:cubicBezTo>
                  <a:cubicBezTo>
                    <a:pt x="1029" y="361"/>
                    <a:pt x="1027" y="366"/>
                    <a:pt x="1018" y="372"/>
                  </a:cubicBezTo>
                  <a:cubicBezTo>
                    <a:pt x="1010" y="378"/>
                    <a:pt x="980" y="390"/>
                    <a:pt x="959" y="387"/>
                  </a:cubicBezTo>
                  <a:cubicBezTo>
                    <a:pt x="947" y="386"/>
                    <a:pt x="935" y="390"/>
                    <a:pt x="924" y="392"/>
                  </a:cubicBezTo>
                  <a:cubicBezTo>
                    <a:pt x="865" y="410"/>
                    <a:pt x="865" y="410"/>
                    <a:pt x="865" y="410"/>
                  </a:cubicBezTo>
                  <a:cubicBezTo>
                    <a:pt x="845" y="415"/>
                    <a:pt x="821" y="418"/>
                    <a:pt x="799" y="412"/>
                  </a:cubicBezTo>
                  <a:cubicBezTo>
                    <a:pt x="766" y="406"/>
                    <a:pt x="734" y="398"/>
                    <a:pt x="700" y="400"/>
                  </a:cubicBezTo>
                  <a:cubicBezTo>
                    <a:pt x="696" y="400"/>
                    <a:pt x="691" y="403"/>
                    <a:pt x="688" y="408"/>
                  </a:cubicBezTo>
                  <a:cubicBezTo>
                    <a:pt x="692" y="407"/>
                    <a:pt x="697" y="405"/>
                    <a:pt x="701" y="408"/>
                  </a:cubicBezTo>
                  <a:cubicBezTo>
                    <a:pt x="700" y="412"/>
                    <a:pt x="700" y="437"/>
                    <a:pt x="690" y="446"/>
                  </a:cubicBezTo>
                  <a:cubicBezTo>
                    <a:pt x="688" y="443"/>
                    <a:pt x="687" y="439"/>
                    <a:pt x="685" y="435"/>
                  </a:cubicBezTo>
                  <a:cubicBezTo>
                    <a:pt x="684" y="431"/>
                    <a:pt x="670" y="368"/>
                    <a:pt x="697" y="349"/>
                  </a:cubicBezTo>
                  <a:cubicBezTo>
                    <a:pt x="713" y="344"/>
                    <a:pt x="735" y="353"/>
                    <a:pt x="740" y="356"/>
                  </a:cubicBezTo>
                  <a:cubicBezTo>
                    <a:pt x="761" y="368"/>
                    <a:pt x="797" y="374"/>
                    <a:pt x="825" y="385"/>
                  </a:cubicBezTo>
                  <a:cubicBezTo>
                    <a:pt x="837" y="383"/>
                    <a:pt x="849" y="379"/>
                    <a:pt x="861" y="378"/>
                  </a:cubicBezTo>
                  <a:cubicBezTo>
                    <a:pt x="945" y="367"/>
                    <a:pt x="945" y="367"/>
                    <a:pt x="945" y="367"/>
                  </a:cubicBezTo>
                  <a:cubicBezTo>
                    <a:pt x="960" y="369"/>
                    <a:pt x="962" y="350"/>
                    <a:pt x="975" y="349"/>
                  </a:cubicBezTo>
                  <a:cubicBezTo>
                    <a:pt x="984" y="349"/>
                    <a:pt x="989" y="343"/>
                    <a:pt x="996" y="339"/>
                  </a:cubicBezTo>
                  <a:cubicBezTo>
                    <a:pt x="997" y="338"/>
                    <a:pt x="999" y="338"/>
                    <a:pt x="999" y="340"/>
                  </a:cubicBezTo>
                  <a:moveTo>
                    <a:pt x="143" y="129"/>
                  </a:moveTo>
                  <a:cubicBezTo>
                    <a:pt x="216" y="34"/>
                    <a:pt x="216" y="34"/>
                    <a:pt x="216" y="34"/>
                  </a:cubicBezTo>
                  <a:cubicBezTo>
                    <a:pt x="242" y="71"/>
                    <a:pt x="284" y="73"/>
                    <a:pt x="326" y="75"/>
                  </a:cubicBezTo>
                  <a:cubicBezTo>
                    <a:pt x="354" y="72"/>
                    <a:pt x="354" y="72"/>
                    <a:pt x="354" y="72"/>
                  </a:cubicBezTo>
                  <a:cubicBezTo>
                    <a:pt x="473" y="53"/>
                    <a:pt x="473" y="53"/>
                    <a:pt x="473" y="53"/>
                  </a:cubicBezTo>
                  <a:cubicBezTo>
                    <a:pt x="554" y="44"/>
                    <a:pt x="554" y="44"/>
                    <a:pt x="554" y="44"/>
                  </a:cubicBezTo>
                  <a:cubicBezTo>
                    <a:pt x="631" y="35"/>
                    <a:pt x="709" y="47"/>
                    <a:pt x="782" y="57"/>
                  </a:cubicBezTo>
                  <a:cubicBezTo>
                    <a:pt x="889" y="75"/>
                    <a:pt x="889" y="75"/>
                    <a:pt x="889" y="75"/>
                  </a:cubicBezTo>
                  <a:cubicBezTo>
                    <a:pt x="934" y="78"/>
                    <a:pt x="982" y="77"/>
                    <a:pt x="1012" y="43"/>
                  </a:cubicBezTo>
                  <a:cubicBezTo>
                    <a:pt x="1018" y="37"/>
                    <a:pt x="1018" y="37"/>
                    <a:pt x="1018" y="37"/>
                  </a:cubicBezTo>
                  <a:cubicBezTo>
                    <a:pt x="1086" y="126"/>
                    <a:pt x="1086" y="126"/>
                    <a:pt x="1086" y="126"/>
                  </a:cubicBezTo>
                  <a:cubicBezTo>
                    <a:pt x="1086" y="126"/>
                    <a:pt x="1086" y="126"/>
                    <a:pt x="1086" y="126"/>
                  </a:cubicBezTo>
                  <a:cubicBezTo>
                    <a:pt x="1084" y="127"/>
                    <a:pt x="1082" y="128"/>
                    <a:pt x="1079" y="129"/>
                  </a:cubicBezTo>
                  <a:cubicBezTo>
                    <a:pt x="1071" y="132"/>
                    <a:pt x="1061" y="135"/>
                    <a:pt x="1052" y="139"/>
                  </a:cubicBezTo>
                  <a:cubicBezTo>
                    <a:pt x="1050" y="139"/>
                    <a:pt x="1049" y="140"/>
                    <a:pt x="1048" y="140"/>
                  </a:cubicBezTo>
                  <a:cubicBezTo>
                    <a:pt x="1047" y="140"/>
                    <a:pt x="1047" y="140"/>
                    <a:pt x="1047" y="140"/>
                  </a:cubicBezTo>
                  <a:cubicBezTo>
                    <a:pt x="1012" y="95"/>
                    <a:pt x="1012" y="95"/>
                    <a:pt x="1012" y="95"/>
                  </a:cubicBezTo>
                  <a:cubicBezTo>
                    <a:pt x="977" y="115"/>
                    <a:pt x="932" y="118"/>
                    <a:pt x="889" y="115"/>
                  </a:cubicBezTo>
                  <a:cubicBezTo>
                    <a:pt x="827" y="105"/>
                    <a:pt x="827" y="105"/>
                    <a:pt x="827" y="105"/>
                  </a:cubicBezTo>
                  <a:cubicBezTo>
                    <a:pt x="750" y="93"/>
                    <a:pt x="750" y="93"/>
                    <a:pt x="750" y="93"/>
                  </a:cubicBezTo>
                  <a:cubicBezTo>
                    <a:pt x="669" y="83"/>
                    <a:pt x="669" y="83"/>
                    <a:pt x="669" y="83"/>
                  </a:cubicBezTo>
                  <a:cubicBezTo>
                    <a:pt x="620" y="79"/>
                    <a:pt x="570" y="81"/>
                    <a:pt x="522" y="87"/>
                  </a:cubicBezTo>
                  <a:cubicBezTo>
                    <a:pt x="454" y="96"/>
                    <a:pt x="454" y="96"/>
                    <a:pt x="454" y="96"/>
                  </a:cubicBezTo>
                  <a:cubicBezTo>
                    <a:pt x="341" y="113"/>
                    <a:pt x="341" y="113"/>
                    <a:pt x="341" y="113"/>
                  </a:cubicBezTo>
                  <a:cubicBezTo>
                    <a:pt x="298" y="117"/>
                    <a:pt x="256" y="112"/>
                    <a:pt x="221" y="92"/>
                  </a:cubicBezTo>
                  <a:cubicBezTo>
                    <a:pt x="186" y="138"/>
                    <a:pt x="186" y="138"/>
                    <a:pt x="186" y="138"/>
                  </a:cubicBezTo>
                  <a:cubicBezTo>
                    <a:pt x="181" y="137"/>
                    <a:pt x="177" y="136"/>
                    <a:pt x="172" y="135"/>
                  </a:cubicBezTo>
                  <a:cubicBezTo>
                    <a:pt x="161" y="133"/>
                    <a:pt x="152" y="131"/>
                    <a:pt x="143" y="129"/>
                  </a:cubicBezTo>
                  <a:moveTo>
                    <a:pt x="1254" y="120"/>
                  </a:moveTo>
                  <a:cubicBezTo>
                    <a:pt x="1259" y="111"/>
                    <a:pt x="1265" y="101"/>
                    <a:pt x="1270" y="88"/>
                  </a:cubicBezTo>
                  <a:cubicBezTo>
                    <a:pt x="1281" y="63"/>
                    <a:pt x="1281" y="63"/>
                    <a:pt x="1281" y="63"/>
                  </a:cubicBezTo>
                  <a:cubicBezTo>
                    <a:pt x="1254" y="68"/>
                    <a:pt x="1254" y="68"/>
                    <a:pt x="1254" y="68"/>
                  </a:cubicBezTo>
                  <a:cubicBezTo>
                    <a:pt x="1233" y="73"/>
                    <a:pt x="1208" y="80"/>
                    <a:pt x="1177" y="92"/>
                  </a:cubicBezTo>
                  <a:cubicBezTo>
                    <a:pt x="1172" y="93"/>
                    <a:pt x="1167" y="95"/>
                    <a:pt x="1160" y="98"/>
                  </a:cubicBezTo>
                  <a:cubicBezTo>
                    <a:pt x="1139" y="105"/>
                    <a:pt x="1119" y="113"/>
                    <a:pt x="1104" y="118"/>
                  </a:cubicBezTo>
                  <a:cubicBezTo>
                    <a:pt x="1018" y="5"/>
                    <a:pt x="1018" y="5"/>
                    <a:pt x="1018" y="5"/>
                  </a:cubicBezTo>
                  <a:cubicBezTo>
                    <a:pt x="1005" y="22"/>
                    <a:pt x="1005" y="22"/>
                    <a:pt x="1005" y="22"/>
                  </a:cubicBezTo>
                  <a:cubicBezTo>
                    <a:pt x="1002" y="26"/>
                    <a:pt x="999" y="30"/>
                    <a:pt x="995" y="33"/>
                  </a:cubicBezTo>
                  <a:cubicBezTo>
                    <a:pt x="978" y="49"/>
                    <a:pt x="955" y="56"/>
                    <a:pt x="921" y="56"/>
                  </a:cubicBezTo>
                  <a:cubicBezTo>
                    <a:pt x="907" y="56"/>
                    <a:pt x="894" y="55"/>
                    <a:pt x="883" y="54"/>
                  </a:cubicBezTo>
                  <a:cubicBezTo>
                    <a:pt x="804" y="41"/>
                    <a:pt x="804" y="41"/>
                    <a:pt x="804" y="41"/>
                  </a:cubicBezTo>
                  <a:cubicBezTo>
                    <a:pt x="803" y="41"/>
                    <a:pt x="739" y="31"/>
                    <a:pt x="739" y="31"/>
                  </a:cubicBezTo>
                  <a:cubicBezTo>
                    <a:pt x="694" y="25"/>
                    <a:pt x="651" y="22"/>
                    <a:pt x="611" y="22"/>
                  </a:cubicBezTo>
                  <a:cubicBezTo>
                    <a:pt x="589" y="22"/>
                    <a:pt x="568" y="23"/>
                    <a:pt x="548" y="25"/>
                  </a:cubicBezTo>
                  <a:cubicBezTo>
                    <a:pt x="548" y="25"/>
                    <a:pt x="548" y="25"/>
                    <a:pt x="548" y="25"/>
                  </a:cubicBezTo>
                  <a:cubicBezTo>
                    <a:pt x="546" y="25"/>
                    <a:pt x="536" y="26"/>
                    <a:pt x="472" y="34"/>
                  </a:cubicBezTo>
                  <a:cubicBezTo>
                    <a:pt x="471" y="34"/>
                    <a:pt x="381" y="48"/>
                    <a:pt x="381" y="48"/>
                  </a:cubicBezTo>
                  <a:cubicBezTo>
                    <a:pt x="353" y="53"/>
                    <a:pt x="332" y="55"/>
                    <a:pt x="314" y="55"/>
                  </a:cubicBezTo>
                  <a:cubicBezTo>
                    <a:pt x="270" y="55"/>
                    <a:pt x="241" y="42"/>
                    <a:pt x="225" y="15"/>
                  </a:cubicBezTo>
                  <a:cubicBezTo>
                    <a:pt x="217" y="0"/>
                    <a:pt x="217" y="0"/>
                    <a:pt x="217" y="0"/>
                  </a:cubicBezTo>
                  <a:cubicBezTo>
                    <a:pt x="123" y="123"/>
                    <a:pt x="123" y="123"/>
                    <a:pt x="123" y="123"/>
                  </a:cubicBezTo>
                  <a:cubicBezTo>
                    <a:pt x="115" y="121"/>
                    <a:pt x="106" y="118"/>
                    <a:pt x="98" y="115"/>
                  </a:cubicBezTo>
                  <a:cubicBezTo>
                    <a:pt x="77" y="108"/>
                    <a:pt x="77" y="108"/>
                    <a:pt x="77" y="108"/>
                  </a:cubicBezTo>
                  <a:cubicBezTo>
                    <a:pt x="79" y="130"/>
                    <a:pt x="79" y="130"/>
                    <a:pt x="79" y="130"/>
                  </a:cubicBezTo>
                  <a:cubicBezTo>
                    <a:pt x="80" y="142"/>
                    <a:pt x="85" y="153"/>
                    <a:pt x="92" y="163"/>
                  </a:cubicBezTo>
                  <a:cubicBezTo>
                    <a:pt x="0" y="283"/>
                    <a:pt x="0" y="283"/>
                    <a:pt x="0" y="283"/>
                  </a:cubicBezTo>
                  <a:cubicBezTo>
                    <a:pt x="10" y="292"/>
                    <a:pt x="10" y="292"/>
                    <a:pt x="10" y="292"/>
                  </a:cubicBezTo>
                  <a:cubicBezTo>
                    <a:pt x="10" y="293"/>
                    <a:pt x="10" y="293"/>
                    <a:pt x="10" y="293"/>
                  </a:cubicBezTo>
                  <a:cubicBezTo>
                    <a:pt x="51" y="323"/>
                    <a:pt x="69" y="369"/>
                    <a:pt x="69" y="441"/>
                  </a:cubicBezTo>
                  <a:cubicBezTo>
                    <a:pt x="69" y="462"/>
                    <a:pt x="68" y="483"/>
                    <a:pt x="67" y="499"/>
                  </a:cubicBezTo>
                  <a:cubicBezTo>
                    <a:pt x="67" y="499"/>
                    <a:pt x="67" y="499"/>
                    <a:pt x="67" y="499"/>
                  </a:cubicBezTo>
                  <a:cubicBezTo>
                    <a:pt x="66" y="501"/>
                    <a:pt x="65" y="507"/>
                    <a:pt x="64" y="518"/>
                  </a:cubicBezTo>
                  <a:cubicBezTo>
                    <a:pt x="45" y="627"/>
                    <a:pt x="45" y="627"/>
                    <a:pt x="45" y="627"/>
                  </a:cubicBezTo>
                  <a:cubicBezTo>
                    <a:pt x="45" y="628"/>
                    <a:pt x="39" y="673"/>
                    <a:pt x="36" y="696"/>
                  </a:cubicBezTo>
                  <a:cubicBezTo>
                    <a:pt x="32" y="731"/>
                    <a:pt x="30" y="765"/>
                    <a:pt x="30" y="797"/>
                  </a:cubicBezTo>
                  <a:cubicBezTo>
                    <a:pt x="30" y="806"/>
                    <a:pt x="30" y="815"/>
                    <a:pt x="31" y="824"/>
                  </a:cubicBezTo>
                  <a:cubicBezTo>
                    <a:pt x="36" y="1041"/>
                    <a:pt x="166" y="1214"/>
                    <a:pt x="378" y="1287"/>
                  </a:cubicBezTo>
                  <a:cubicBezTo>
                    <a:pt x="378" y="1287"/>
                    <a:pt x="378" y="1287"/>
                    <a:pt x="378" y="1287"/>
                  </a:cubicBezTo>
                  <a:cubicBezTo>
                    <a:pt x="380" y="1288"/>
                    <a:pt x="383" y="1289"/>
                    <a:pt x="387" y="1290"/>
                  </a:cubicBezTo>
                  <a:cubicBezTo>
                    <a:pt x="387" y="1290"/>
                    <a:pt x="420" y="1303"/>
                    <a:pt x="420" y="1303"/>
                  </a:cubicBezTo>
                  <a:cubicBezTo>
                    <a:pt x="425" y="1305"/>
                    <a:pt x="425" y="1305"/>
                    <a:pt x="425" y="1305"/>
                  </a:cubicBezTo>
                  <a:cubicBezTo>
                    <a:pt x="488" y="1331"/>
                    <a:pt x="552" y="1359"/>
                    <a:pt x="604" y="1411"/>
                  </a:cubicBezTo>
                  <a:cubicBezTo>
                    <a:pt x="612" y="1419"/>
                    <a:pt x="612" y="1419"/>
                    <a:pt x="612" y="1419"/>
                  </a:cubicBezTo>
                  <a:cubicBezTo>
                    <a:pt x="621" y="1410"/>
                    <a:pt x="621" y="1410"/>
                    <a:pt x="621" y="1410"/>
                  </a:cubicBezTo>
                  <a:cubicBezTo>
                    <a:pt x="623" y="1408"/>
                    <a:pt x="623" y="1408"/>
                    <a:pt x="623" y="1408"/>
                  </a:cubicBezTo>
                  <a:cubicBezTo>
                    <a:pt x="623" y="1408"/>
                    <a:pt x="624" y="1406"/>
                    <a:pt x="625" y="1405"/>
                  </a:cubicBezTo>
                  <a:cubicBezTo>
                    <a:pt x="689" y="1348"/>
                    <a:pt x="764" y="1319"/>
                    <a:pt x="848" y="1288"/>
                  </a:cubicBezTo>
                  <a:cubicBezTo>
                    <a:pt x="1000" y="1234"/>
                    <a:pt x="1056" y="1167"/>
                    <a:pt x="1096" y="1117"/>
                  </a:cubicBezTo>
                  <a:cubicBezTo>
                    <a:pt x="1097" y="1115"/>
                    <a:pt x="1097" y="1115"/>
                    <a:pt x="1097" y="1115"/>
                  </a:cubicBezTo>
                  <a:cubicBezTo>
                    <a:pt x="1160" y="1042"/>
                    <a:pt x="1199" y="925"/>
                    <a:pt x="1199" y="809"/>
                  </a:cubicBezTo>
                  <a:cubicBezTo>
                    <a:pt x="1199" y="806"/>
                    <a:pt x="1199" y="803"/>
                    <a:pt x="1199" y="800"/>
                  </a:cubicBezTo>
                  <a:cubicBezTo>
                    <a:pt x="1199" y="800"/>
                    <a:pt x="1199" y="800"/>
                    <a:pt x="1196" y="728"/>
                  </a:cubicBezTo>
                  <a:cubicBezTo>
                    <a:pt x="1196" y="727"/>
                    <a:pt x="1191" y="677"/>
                    <a:pt x="1188" y="651"/>
                  </a:cubicBezTo>
                  <a:cubicBezTo>
                    <a:pt x="1188" y="650"/>
                    <a:pt x="1188" y="650"/>
                    <a:pt x="1176" y="579"/>
                  </a:cubicBezTo>
                  <a:cubicBezTo>
                    <a:pt x="1165" y="510"/>
                    <a:pt x="1165" y="510"/>
                    <a:pt x="1165" y="510"/>
                  </a:cubicBezTo>
                  <a:cubicBezTo>
                    <a:pt x="1163" y="492"/>
                    <a:pt x="1162" y="474"/>
                    <a:pt x="1162" y="458"/>
                  </a:cubicBezTo>
                  <a:cubicBezTo>
                    <a:pt x="1162" y="454"/>
                    <a:pt x="1162" y="450"/>
                    <a:pt x="1162" y="446"/>
                  </a:cubicBezTo>
                  <a:cubicBezTo>
                    <a:pt x="1162" y="444"/>
                    <a:pt x="1162" y="444"/>
                    <a:pt x="1162" y="444"/>
                  </a:cubicBezTo>
                  <a:cubicBezTo>
                    <a:pt x="1162" y="375"/>
                    <a:pt x="1182" y="326"/>
                    <a:pt x="1224" y="295"/>
                  </a:cubicBezTo>
                  <a:cubicBezTo>
                    <a:pt x="1233" y="288"/>
                    <a:pt x="1233" y="288"/>
                    <a:pt x="1233" y="288"/>
                  </a:cubicBezTo>
                  <a:cubicBezTo>
                    <a:pt x="1210" y="258"/>
                    <a:pt x="1210" y="258"/>
                    <a:pt x="1210" y="258"/>
                  </a:cubicBezTo>
                  <a:cubicBezTo>
                    <a:pt x="1217" y="251"/>
                    <a:pt x="1221" y="244"/>
                    <a:pt x="1224" y="238"/>
                  </a:cubicBezTo>
                  <a:cubicBezTo>
                    <a:pt x="1228" y="229"/>
                    <a:pt x="1229" y="213"/>
                    <a:pt x="1223" y="203"/>
                  </a:cubicBezTo>
                  <a:cubicBezTo>
                    <a:pt x="1223" y="203"/>
                    <a:pt x="1223" y="203"/>
                    <a:pt x="1222" y="203"/>
                  </a:cubicBezTo>
                  <a:cubicBezTo>
                    <a:pt x="1244" y="187"/>
                    <a:pt x="1266" y="152"/>
                    <a:pt x="1272" y="140"/>
                  </a:cubicBezTo>
                  <a:cubicBezTo>
                    <a:pt x="1290" y="105"/>
                    <a:pt x="1290" y="105"/>
                    <a:pt x="1290" y="105"/>
                  </a:cubicBezTo>
                  <a:cubicBezTo>
                    <a:pt x="1290" y="105"/>
                    <a:pt x="1254" y="120"/>
                    <a:pt x="1254" y="120"/>
                  </a:cubicBezTo>
                  <a:moveTo>
                    <a:pt x="1201" y="277"/>
                  </a:moveTo>
                  <a:cubicBezTo>
                    <a:pt x="1201" y="277"/>
                    <a:pt x="1201" y="277"/>
                    <a:pt x="1201" y="277"/>
                  </a:cubicBezTo>
                  <a:cubicBezTo>
                    <a:pt x="1201" y="277"/>
                    <a:pt x="1201" y="277"/>
                    <a:pt x="1201" y="277"/>
                  </a:cubicBezTo>
                  <a:moveTo>
                    <a:pt x="1201" y="277"/>
                  </a:moveTo>
                  <a:cubicBezTo>
                    <a:pt x="1200" y="275"/>
                    <a:pt x="1199" y="274"/>
                    <a:pt x="1198" y="274"/>
                  </a:cubicBezTo>
                  <a:cubicBezTo>
                    <a:pt x="1199" y="274"/>
                    <a:pt x="1200" y="275"/>
                    <a:pt x="1201" y="277"/>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73" name="Freeform 34">
              <a:extLst>
                <a:ext uri="{FF2B5EF4-FFF2-40B4-BE49-F238E27FC236}">
                  <a16:creationId xmlns:a16="http://schemas.microsoft.com/office/drawing/2014/main" id="{B0EA4F54-49D3-4BD7-B0DF-92223FBC50C7}"/>
                </a:ext>
              </a:extLst>
            </p:cNvPr>
            <p:cNvSpPr>
              <a:spLocks/>
            </p:cNvSpPr>
            <p:nvPr userDrawn="1"/>
          </p:nvSpPr>
          <p:spPr bwMode="auto">
            <a:xfrm>
              <a:off x="3372" y="2167"/>
              <a:ext cx="82" cy="78"/>
            </a:xfrm>
            <a:custGeom>
              <a:avLst/>
              <a:gdLst>
                <a:gd name="T0" fmla="*/ 71 w 121"/>
                <a:gd name="T1" fmla="*/ 25 h 115"/>
                <a:gd name="T2" fmla="*/ 121 w 121"/>
                <a:gd name="T3" fmla="*/ 0 h 115"/>
                <a:gd name="T4" fmla="*/ 121 w 121"/>
                <a:gd name="T5" fmla="*/ 115 h 115"/>
                <a:gd name="T6" fmla="*/ 8 w 121"/>
                <a:gd name="T7" fmla="*/ 80 h 115"/>
                <a:gd name="T8" fmla="*/ 6 w 121"/>
                <a:gd name="T9" fmla="*/ 78 h 115"/>
                <a:gd name="T10" fmla="*/ 0 w 121"/>
                <a:gd name="T11" fmla="*/ 65 h 115"/>
                <a:gd name="T12" fmla="*/ 1 w 121"/>
                <a:gd name="T13" fmla="*/ 59 h 115"/>
                <a:gd name="T14" fmla="*/ 47 w 121"/>
                <a:gd name="T15" fmla="*/ 32 h 115"/>
                <a:gd name="T16" fmla="*/ 61 w 121"/>
                <a:gd name="T17" fmla="*/ 28 h 115"/>
                <a:gd name="T18" fmla="*/ 71 w 121"/>
                <a:gd name="T19" fmla="*/ 2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15">
                  <a:moveTo>
                    <a:pt x="71" y="25"/>
                  </a:moveTo>
                  <a:cubicBezTo>
                    <a:pt x="89" y="20"/>
                    <a:pt x="107" y="14"/>
                    <a:pt x="121" y="0"/>
                  </a:cubicBezTo>
                  <a:cubicBezTo>
                    <a:pt x="121" y="8"/>
                    <a:pt x="121" y="111"/>
                    <a:pt x="121" y="115"/>
                  </a:cubicBezTo>
                  <a:cubicBezTo>
                    <a:pt x="83" y="114"/>
                    <a:pt x="40" y="109"/>
                    <a:pt x="8" y="80"/>
                  </a:cubicBezTo>
                  <a:cubicBezTo>
                    <a:pt x="8" y="80"/>
                    <a:pt x="6" y="78"/>
                    <a:pt x="6" y="78"/>
                  </a:cubicBezTo>
                  <a:cubicBezTo>
                    <a:pt x="3" y="73"/>
                    <a:pt x="0" y="70"/>
                    <a:pt x="0" y="65"/>
                  </a:cubicBezTo>
                  <a:cubicBezTo>
                    <a:pt x="0" y="63"/>
                    <a:pt x="0" y="61"/>
                    <a:pt x="1" y="59"/>
                  </a:cubicBezTo>
                  <a:cubicBezTo>
                    <a:pt x="10" y="42"/>
                    <a:pt x="29" y="37"/>
                    <a:pt x="47" y="32"/>
                  </a:cubicBezTo>
                  <a:cubicBezTo>
                    <a:pt x="61" y="28"/>
                    <a:pt x="61" y="28"/>
                    <a:pt x="61" y="28"/>
                  </a:cubicBezTo>
                  <a:cubicBezTo>
                    <a:pt x="61" y="28"/>
                    <a:pt x="71" y="25"/>
                    <a:pt x="71" y="2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74" name="Freeform 35">
              <a:extLst>
                <a:ext uri="{FF2B5EF4-FFF2-40B4-BE49-F238E27FC236}">
                  <a16:creationId xmlns:a16="http://schemas.microsoft.com/office/drawing/2014/main" id="{FA09D9E7-91C1-4546-AB1F-C5CC560A0611}"/>
                </a:ext>
              </a:extLst>
            </p:cNvPr>
            <p:cNvSpPr>
              <a:spLocks/>
            </p:cNvSpPr>
            <p:nvPr userDrawn="1"/>
          </p:nvSpPr>
          <p:spPr bwMode="auto">
            <a:xfrm>
              <a:off x="4222" y="2172"/>
              <a:ext cx="81" cy="75"/>
            </a:xfrm>
            <a:custGeom>
              <a:avLst/>
              <a:gdLst>
                <a:gd name="T0" fmla="*/ 0 w 120"/>
                <a:gd name="T1" fmla="*/ 0 h 111"/>
                <a:gd name="T2" fmla="*/ 60 w 120"/>
                <a:gd name="T3" fmla="*/ 27 h 111"/>
                <a:gd name="T4" fmla="*/ 113 w 120"/>
                <a:gd name="T5" fmla="*/ 49 h 111"/>
                <a:gd name="T6" fmla="*/ 120 w 120"/>
                <a:gd name="T7" fmla="*/ 61 h 111"/>
                <a:gd name="T8" fmla="*/ 119 w 120"/>
                <a:gd name="T9" fmla="*/ 67 h 111"/>
                <a:gd name="T10" fmla="*/ 68 w 120"/>
                <a:gd name="T11" fmla="*/ 101 h 111"/>
                <a:gd name="T12" fmla="*/ 0 w 120"/>
                <a:gd name="T13" fmla="*/ 111 h 111"/>
                <a:gd name="T14" fmla="*/ 0 w 120"/>
                <a:gd name="T15" fmla="*/ 0 h 1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0" h="111">
                  <a:moveTo>
                    <a:pt x="0" y="0"/>
                  </a:moveTo>
                  <a:cubicBezTo>
                    <a:pt x="17" y="15"/>
                    <a:pt x="39" y="21"/>
                    <a:pt x="60" y="27"/>
                  </a:cubicBezTo>
                  <a:cubicBezTo>
                    <a:pt x="78" y="32"/>
                    <a:pt x="97" y="38"/>
                    <a:pt x="113" y="49"/>
                  </a:cubicBezTo>
                  <a:cubicBezTo>
                    <a:pt x="118" y="54"/>
                    <a:pt x="120" y="57"/>
                    <a:pt x="120" y="61"/>
                  </a:cubicBezTo>
                  <a:cubicBezTo>
                    <a:pt x="120" y="63"/>
                    <a:pt x="120" y="65"/>
                    <a:pt x="119" y="67"/>
                  </a:cubicBezTo>
                  <a:cubicBezTo>
                    <a:pt x="109" y="86"/>
                    <a:pt x="85" y="95"/>
                    <a:pt x="68" y="101"/>
                  </a:cubicBezTo>
                  <a:cubicBezTo>
                    <a:pt x="46" y="107"/>
                    <a:pt x="23" y="110"/>
                    <a:pt x="0" y="111"/>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75" name="Freeform 36">
              <a:extLst>
                <a:ext uri="{FF2B5EF4-FFF2-40B4-BE49-F238E27FC236}">
                  <a16:creationId xmlns:a16="http://schemas.microsoft.com/office/drawing/2014/main" id="{3ED3064C-75FA-468D-8D31-882F4D58B4A0}"/>
                </a:ext>
              </a:extLst>
            </p:cNvPr>
            <p:cNvSpPr>
              <a:spLocks/>
            </p:cNvSpPr>
            <p:nvPr userDrawn="1"/>
          </p:nvSpPr>
          <p:spPr bwMode="auto">
            <a:xfrm>
              <a:off x="3269" y="2086"/>
              <a:ext cx="185" cy="119"/>
            </a:xfrm>
            <a:custGeom>
              <a:avLst/>
              <a:gdLst>
                <a:gd name="T0" fmla="*/ 37 w 273"/>
                <a:gd name="T1" fmla="*/ 37 h 175"/>
                <a:gd name="T2" fmla="*/ 33 w 273"/>
                <a:gd name="T3" fmla="*/ 0 h 175"/>
                <a:gd name="T4" fmla="*/ 239 w 273"/>
                <a:gd name="T5" fmla="*/ 46 h 175"/>
                <a:gd name="T6" fmla="*/ 273 w 273"/>
                <a:gd name="T7" fmla="*/ 89 h 175"/>
                <a:gd name="T8" fmla="*/ 273 w 273"/>
                <a:gd name="T9" fmla="*/ 91 h 175"/>
                <a:gd name="T10" fmla="*/ 224 w 273"/>
                <a:gd name="T11" fmla="*/ 129 h 175"/>
                <a:gd name="T12" fmla="*/ 196 w 273"/>
                <a:gd name="T13" fmla="*/ 138 h 175"/>
                <a:gd name="T14" fmla="*/ 139 w 273"/>
                <a:gd name="T15" fmla="*/ 175 h 175"/>
                <a:gd name="T16" fmla="*/ 0 w 273"/>
                <a:gd name="T17" fmla="*/ 144 h 175"/>
                <a:gd name="T18" fmla="*/ 37 w 273"/>
                <a:gd name="T19" fmla="*/ 3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3" h="175">
                  <a:moveTo>
                    <a:pt x="37" y="37"/>
                  </a:moveTo>
                  <a:cubicBezTo>
                    <a:pt x="37" y="25"/>
                    <a:pt x="36" y="13"/>
                    <a:pt x="33" y="0"/>
                  </a:cubicBezTo>
                  <a:cubicBezTo>
                    <a:pt x="99" y="3"/>
                    <a:pt x="174" y="11"/>
                    <a:pt x="239" y="46"/>
                  </a:cubicBezTo>
                  <a:cubicBezTo>
                    <a:pt x="255" y="56"/>
                    <a:pt x="273" y="70"/>
                    <a:pt x="273" y="89"/>
                  </a:cubicBezTo>
                  <a:cubicBezTo>
                    <a:pt x="273" y="90"/>
                    <a:pt x="273" y="90"/>
                    <a:pt x="273" y="91"/>
                  </a:cubicBezTo>
                  <a:cubicBezTo>
                    <a:pt x="270" y="115"/>
                    <a:pt x="246" y="122"/>
                    <a:pt x="224" y="129"/>
                  </a:cubicBezTo>
                  <a:cubicBezTo>
                    <a:pt x="196" y="138"/>
                    <a:pt x="196" y="138"/>
                    <a:pt x="196" y="138"/>
                  </a:cubicBezTo>
                  <a:cubicBezTo>
                    <a:pt x="173" y="144"/>
                    <a:pt x="150" y="151"/>
                    <a:pt x="139" y="175"/>
                  </a:cubicBezTo>
                  <a:cubicBezTo>
                    <a:pt x="102" y="153"/>
                    <a:pt x="55" y="142"/>
                    <a:pt x="0" y="144"/>
                  </a:cubicBezTo>
                  <a:cubicBezTo>
                    <a:pt x="24" y="116"/>
                    <a:pt x="37" y="78"/>
                    <a:pt x="37" y="3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76" name="Freeform 37">
              <a:extLst>
                <a:ext uri="{FF2B5EF4-FFF2-40B4-BE49-F238E27FC236}">
                  <a16:creationId xmlns:a16="http://schemas.microsoft.com/office/drawing/2014/main" id="{68D220D6-C7AF-4B65-9BFC-883493F4D4F2}"/>
                </a:ext>
              </a:extLst>
            </p:cNvPr>
            <p:cNvSpPr>
              <a:spLocks/>
            </p:cNvSpPr>
            <p:nvPr userDrawn="1"/>
          </p:nvSpPr>
          <p:spPr bwMode="auto">
            <a:xfrm>
              <a:off x="4222" y="2091"/>
              <a:ext cx="185" cy="118"/>
            </a:xfrm>
            <a:custGeom>
              <a:avLst/>
              <a:gdLst>
                <a:gd name="T0" fmla="*/ 93 w 274"/>
                <a:gd name="T1" fmla="*/ 140 h 173"/>
                <a:gd name="T2" fmla="*/ 91 w 274"/>
                <a:gd name="T3" fmla="*/ 139 h 173"/>
                <a:gd name="T4" fmla="*/ 63 w 274"/>
                <a:gd name="T5" fmla="*/ 131 h 173"/>
                <a:gd name="T6" fmla="*/ 4 w 274"/>
                <a:gd name="T7" fmla="*/ 102 h 173"/>
                <a:gd name="T8" fmla="*/ 0 w 274"/>
                <a:gd name="T9" fmla="*/ 87 h 173"/>
                <a:gd name="T10" fmla="*/ 3 w 274"/>
                <a:gd name="T11" fmla="*/ 74 h 173"/>
                <a:gd name="T12" fmla="*/ 92 w 274"/>
                <a:gd name="T13" fmla="*/ 21 h 173"/>
                <a:gd name="T14" fmla="*/ 101 w 274"/>
                <a:gd name="T15" fmla="*/ 18 h 173"/>
                <a:gd name="T16" fmla="*/ 242 w 274"/>
                <a:gd name="T17" fmla="*/ 0 h 173"/>
                <a:gd name="T18" fmla="*/ 238 w 274"/>
                <a:gd name="T19" fmla="*/ 39 h 173"/>
                <a:gd name="T20" fmla="*/ 274 w 274"/>
                <a:gd name="T21" fmla="*/ 144 h 173"/>
                <a:gd name="T22" fmla="*/ 135 w 274"/>
                <a:gd name="T23" fmla="*/ 173 h 173"/>
                <a:gd name="T24" fmla="*/ 93 w 274"/>
                <a:gd name="T25" fmla="*/ 14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4" h="173">
                  <a:moveTo>
                    <a:pt x="93" y="140"/>
                  </a:moveTo>
                  <a:cubicBezTo>
                    <a:pt x="91" y="139"/>
                    <a:pt x="91" y="139"/>
                    <a:pt x="91" y="139"/>
                  </a:cubicBezTo>
                  <a:cubicBezTo>
                    <a:pt x="63" y="131"/>
                    <a:pt x="63" y="131"/>
                    <a:pt x="63" y="131"/>
                  </a:cubicBezTo>
                  <a:cubicBezTo>
                    <a:pt x="41" y="125"/>
                    <a:pt x="20" y="120"/>
                    <a:pt x="4" y="102"/>
                  </a:cubicBezTo>
                  <a:cubicBezTo>
                    <a:pt x="1" y="98"/>
                    <a:pt x="0" y="93"/>
                    <a:pt x="0" y="87"/>
                  </a:cubicBezTo>
                  <a:cubicBezTo>
                    <a:pt x="0" y="83"/>
                    <a:pt x="1" y="78"/>
                    <a:pt x="3" y="74"/>
                  </a:cubicBezTo>
                  <a:cubicBezTo>
                    <a:pt x="23" y="43"/>
                    <a:pt x="58" y="32"/>
                    <a:pt x="92" y="21"/>
                  </a:cubicBezTo>
                  <a:cubicBezTo>
                    <a:pt x="101" y="18"/>
                    <a:pt x="101" y="18"/>
                    <a:pt x="101" y="18"/>
                  </a:cubicBezTo>
                  <a:cubicBezTo>
                    <a:pt x="143" y="7"/>
                    <a:pt x="189" y="1"/>
                    <a:pt x="242" y="0"/>
                  </a:cubicBezTo>
                  <a:cubicBezTo>
                    <a:pt x="240" y="13"/>
                    <a:pt x="238" y="26"/>
                    <a:pt x="238" y="39"/>
                  </a:cubicBezTo>
                  <a:cubicBezTo>
                    <a:pt x="238" y="80"/>
                    <a:pt x="251" y="116"/>
                    <a:pt x="274" y="144"/>
                  </a:cubicBezTo>
                  <a:cubicBezTo>
                    <a:pt x="220" y="141"/>
                    <a:pt x="173" y="151"/>
                    <a:pt x="135" y="173"/>
                  </a:cubicBezTo>
                  <a:cubicBezTo>
                    <a:pt x="128" y="154"/>
                    <a:pt x="109" y="146"/>
                    <a:pt x="93" y="14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77" name="Freeform 38">
              <a:extLst>
                <a:ext uri="{FF2B5EF4-FFF2-40B4-BE49-F238E27FC236}">
                  <a16:creationId xmlns:a16="http://schemas.microsoft.com/office/drawing/2014/main" id="{E1290535-1314-49DF-9ABD-15513857C281}"/>
                </a:ext>
              </a:extLst>
            </p:cNvPr>
            <p:cNvSpPr>
              <a:spLocks/>
            </p:cNvSpPr>
            <p:nvPr userDrawn="1"/>
          </p:nvSpPr>
          <p:spPr bwMode="auto">
            <a:xfrm>
              <a:off x="3350" y="2108"/>
              <a:ext cx="975" cy="256"/>
            </a:xfrm>
            <a:custGeom>
              <a:avLst/>
              <a:gdLst>
                <a:gd name="T0" fmla="*/ 324 w 1439"/>
                <a:gd name="T1" fmla="*/ 163 h 376"/>
                <a:gd name="T2" fmla="*/ 419 w 1439"/>
                <a:gd name="T3" fmla="*/ 102 h 376"/>
                <a:gd name="T4" fmla="*/ 786 w 1439"/>
                <a:gd name="T5" fmla="*/ 16 h 376"/>
                <a:gd name="T6" fmla="*/ 1002 w 1439"/>
                <a:gd name="T7" fmla="*/ 93 h 376"/>
                <a:gd name="T8" fmla="*/ 1063 w 1439"/>
                <a:gd name="T9" fmla="*/ 131 h 376"/>
                <a:gd name="T10" fmla="*/ 1125 w 1439"/>
                <a:gd name="T11" fmla="*/ 172 h 376"/>
                <a:gd name="T12" fmla="*/ 1331 w 1439"/>
                <a:gd name="T13" fmla="*/ 218 h 376"/>
                <a:gd name="T14" fmla="*/ 1414 w 1439"/>
                <a:gd name="T15" fmla="*/ 177 h 376"/>
                <a:gd name="T16" fmla="*/ 1439 w 1439"/>
                <a:gd name="T17" fmla="*/ 307 h 376"/>
                <a:gd name="T18" fmla="*/ 1402 w 1439"/>
                <a:gd name="T19" fmla="*/ 339 h 376"/>
                <a:gd name="T20" fmla="*/ 1398 w 1439"/>
                <a:gd name="T21" fmla="*/ 340 h 376"/>
                <a:gd name="T22" fmla="*/ 1054 w 1439"/>
                <a:gd name="T23" fmla="*/ 284 h 376"/>
                <a:gd name="T24" fmla="*/ 960 w 1439"/>
                <a:gd name="T25" fmla="*/ 222 h 376"/>
                <a:gd name="T26" fmla="*/ 631 w 1439"/>
                <a:gd name="T27" fmla="*/ 158 h 376"/>
                <a:gd name="T28" fmla="*/ 458 w 1439"/>
                <a:gd name="T29" fmla="*/ 233 h 376"/>
                <a:gd name="T30" fmla="*/ 371 w 1439"/>
                <a:gd name="T31" fmla="*/ 289 h 376"/>
                <a:gd name="T32" fmla="*/ 91 w 1439"/>
                <a:gd name="T33" fmla="*/ 348 h 376"/>
                <a:gd name="T34" fmla="*/ 8 w 1439"/>
                <a:gd name="T35" fmla="*/ 315 h 376"/>
                <a:gd name="T36" fmla="*/ 0 w 1439"/>
                <a:gd name="T37" fmla="*/ 300 h 376"/>
                <a:gd name="T38" fmla="*/ 26 w 1439"/>
                <a:gd name="T39" fmla="*/ 172 h 376"/>
                <a:gd name="T40" fmla="*/ 148 w 1439"/>
                <a:gd name="T41" fmla="*/ 217 h 376"/>
                <a:gd name="T42" fmla="*/ 324 w 1439"/>
                <a:gd name="T43" fmla="*/ 163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39" h="376">
                  <a:moveTo>
                    <a:pt x="324" y="163"/>
                  </a:moveTo>
                  <a:cubicBezTo>
                    <a:pt x="419" y="102"/>
                    <a:pt x="419" y="102"/>
                    <a:pt x="419" y="102"/>
                  </a:cubicBezTo>
                  <a:cubicBezTo>
                    <a:pt x="534" y="29"/>
                    <a:pt x="657" y="0"/>
                    <a:pt x="786" y="16"/>
                  </a:cubicBezTo>
                  <a:cubicBezTo>
                    <a:pt x="860" y="26"/>
                    <a:pt x="931" y="51"/>
                    <a:pt x="1002" y="93"/>
                  </a:cubicBezTo>
                  <a:cubicBezTo>
                    <a:pt x="1063" y="131"/>
                    <a:pt x="1063" y="131"/>
                    <a:pt x="1063" y="131"/>
                  </a:cubicBezTo>
                  <a:cubicBezTo>
                    <a:pt x="1125" y="172"/>
                    <a:pt x="1125" y="172"/>
                    <a:pt x="1125" y="172"/>
                  </a:cubicBezTo>
                  <a:cubicBezTo>
                    <a:pt x="1185" y="213"/>
                    <a:pt x="1258" y="229"/>
                    <a:pt x="1331" y="218"/>
                  </a:cubicBezTo>
                  <a:cubicBezTo>
                    <a:pt x="1360" y="211"/>
                    <a:pt x="1392" y="204"/>
                    <a:pt x="1414" y="177"/>
                  </a:cubicBezTo>
                  <a:cubicBezTo>
                    <a:pt x="1416" y="184"/>
                    <a:pt x="1439" y="307"/>
                    <a:pt x="1439" y="307"/>
                  </a:cubicBezTo>
                  <a:cubicBezTo>
                    <a:pt x="1436" y="324"/>
                    <a:pt x="1417" y="332"/>
                    <a:pt x="1402" y="339"/>
                  </a:cubicBezTo>
                  <a:cubicBezTo>
                    <a:pt x="1398" y="340"/>
                    <a:pt x="1398" y="340"/>
                    <a:pt x="1398" y="340"/>
                  </a:cubicBezTo>
                  <a:cubicBezTo>
                    <a:pt x="1290" y="376"/>
                    <a:pt x="1158" y="355"/>
                    <a:pt x="1054" y="284"/>
                  </a:cubicBezTo>
                  <a:cubicBezTo>
                    <a:pt x="1054" y="284"/>
                    <a:pt x="960" y="222"/>
                    <a:pt x="960" y="222"/>
                  </a:cubicBezTo>
                  <a:cubicBezTo>
                    <a:pt x="862" y="159"/>
                    <a:pt x="746" y="136"/>
                    <a:pt x="631" y="158"/>
                  </a:cubicBezTo>
                  <a:cubicBezTo>
                    <a:pt x="575" y="169"/>
                    <a:pt x="520" y="193"/>
                    <a:pt x="458" y="233"/>
                  </a:cubicBezTo>
                  <a:cubicBezTo>
                    <a:pt x="371" y="289"/>
                    <a:pt x="371" y="289"/>
                    <a:pt x="371" y="289"/>
                  </a:cubicBezTo>
                  <a:cubicBezTo>
                    <a:pt x="286" y="343"/>
                    <a:pt x="187" y="364"/>
                    <a:pt x="91" y="348"/>
                  </a:cubicBezTo>
                  <a:cubicBezTo>
                    <a:pt x="62" y="343"/>
                    <a:pt x="31" y="337"/>
                    <a:pt x="8" y="315"/>
                  </a:cubicBezTo>
                  <a:cubicBezTo>
                    <a:pt x="3" y="310"/>
                    <a:pt x="1" y="306"/>
                    <a:pt x="0" y="300"/>
                  </a:cubicBezTo>
                  <a:cubicBezTo>
                    <a:pt x="0" y="300"/>
                    <a:pt x="23" y="188"/>
                    <a:pt x="26" y="172"/>
                  </a:cubicBezTo>
                  <a:cubicBezTo>
                    <a:pt x="58" y="207"/>
                    <a:pt x="103" y="215"/>
                    <a:pt x="148" y="217"/>
                  </a:cubicBezTo>
                  <a:cubicBezTo>
                    <a:pt x="206" y="220"/>
                    <a:pt x="262" y="203"/>
                    <a:pt x="324" y="16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78" name="Freeform 39">
              <a:extLst>
                <a:ext uri="{FF2B5EF4-FFF2-40B4-BE49-F238E27FC236}">
                  <a16:creationId xmlns:a16="http://schemas.microsoft.com/office/drawing/2014/main" id="{AADFF7CD-8DC0-442C-82DD-99F07411D403}"/>
                </a:ext>
              </a:extLst>
            </p:cNvPr>
            <p:cNvSpPr>
              <a:spLocks noEditPoints="1"/>
            </p:cNvSpPr>
            <p:nvPr userDrawn="1"/>
          </p:nvSpPr>
          <p:spPr bwMode="auto">
            <a:xfrm>
              <a:off x="3374" y="2137"/>
              <a:ext cx="925" cy="195"/>
            </a:xfrm>
            <a:custGeom>
              <a:avLst/>
              <a:gdLst>
                <a:gd name="T0" fmla="*/ 437 w 1365"/>
                <a:gd name="T1" fmla="*/ 67 h 287"/>
                <a:gd name="T2" fmla="*/ 431 w 1365"/>
                <a:gd name="T3" fmla="*/ 150 h 287"/>
                <a:gd name="T4" fmla="*/ 474 w 1365"/>
                <a:gd name="T5" fmla="*/ 123 h 287"/>
                <a:gd name="T6" fmla="*/ 1358 w 1365"/>
                <a:gd name="T7" fmla="*/ 254 h 287"/>
                <a:gd name="T8" fmla="*/ 1336 w 1365"/>
                <a:gd name="T9" fmla="*/ 226 h 287"/>
                <a:gd name="T10" fmla="*/ 1340 w 1365"/>
                <a:gd name="T11" fmla="*/ 194 h 287"/>
                <a:gd name="T12" fmla="*/ 1362 w 1365"/>
                <a:gd name="T13" fmla="*/ 272 h 287"/>
                <a:gd name="T14" fmla="*/ 1270 w 1365"/>
                <a:gd name="T15" fmla="*/ 248 h 287"/>
                <a:gd name="T16" fmla="*/ 1276 w 1365"/>
                <a:gd name="T17" fmla="*/ 277 h 287"/>
                <a:gd name="T18" fmla="*/ 1167 w 1365"/>
                <a:gd name="T19" fmla="*/ 204 h 287"/>
                <a:gd name="T20" fmla="*/ 1164 w 1365"/>
                <a:gd name="T21" fmla="*/ 276 h 287"/>
                <a:gd name="T22" fmla="*/ 1110 w 1365"/>
                <a:gd name="T23" fmla="*/ 225 h 287"/>
                <a:gd name="T24" fmla="*/ 1061 w 1365"/>
                <a:gd name="T25" fmla="*/ 231 h 287"/>
                <a:gd name="T26" fmla="*/ 1109 w 1365"/>
                <a:gd name="T27" fmla="*/ 237 h 287"/>
                <a:gd name="T28" fmla="*/ 1129 w 1365"/>
                <a:gd name="T29" fmla="*/ 189 h 287"/>
                <a:gd name="T30" fmla="*/ 1063 w 1365"/>
                <a:gd name="T31" fmla="*/ 149 h 287"/>
                <a:gd name="T32" fmla="*/ 1048 w 1365"/>
                <a:gd name="T33" fmla="*/ 228 h 287"/>
                <a:gd name="T34" fmla="*/ 986 w 1365"/>
                <a:gd name="T35" fmla="*/ 97 h 287"/>
                <a:gd name="T36" fmla="*/ 963 w 1365"/>
                <a:gd name="T37" fmla="*/ 80 h 287"/>
                <a:gd name="T38" fmla="*/ 919 w 1365"/>
                <a:gd name="T39" fmla="*/ 139 h 287"/>
                <a:gd name="T40" fmla="*/ 985 w 1365"/>
                <a:gd name="T41" fmla="*/ 116 h 287"/>
                <a:gd name="T42" fmla="*/ 887 w 1365"/>
                <a:gd name="T43" fmla="*/ 93 h 287"/>
                <a:gd name="T44" fmla="*/ 909 w 1365"/>
                <a:gd name="T45" fmla="*/ 52 h 287"/>
                <a:gd name="T46" fmla="*/ 854 w 1365"/>
                <a:gd name="T47" fmla="*/ 111 h 287"/>
                <a:gd name="T48" fmla="*/ 885 w 1365"/>
                <a:gd name="T49" fmla="*/ 120 h 287"/>
                <a:gd name="T50" fmla="*/ 833 w 1365"/>
                <a:gd name="T51" fmla="*/ 77 h 287"/>
                <a:gd name="T52" fmla="*/ 840 w 1365"/>
                <a:gd name="T53" fmla="*/ 50 h 287"/>
                <a:gd name="T54" fmla="*/ 805 w 1365"/>
                <a:gd name="T55" fmla="*/ 26 h 287"/>
                <a:gd name="T56" fmla="*/ 782 w 1365"/>
                <a:gd name="T57" fmla="*/ 16 h 287"/>
                <a:gd name="T58" fmla="*/ 764 w 1365"/>
                <a:gd name="T59" fmla="*/ 63 h 287"/>
                <a:gd name="T60" fmla="*/ 716 w 1365"/>
                <a:gd name="T61" fmla="*/ 76 h 287"/>
                <a:gd name="T62" fmla="*/ 742 w 1365"/>
                <a:gd name="T63" fmla="*/ 20 h 287"/>
                <a:gd name="T64" fmla="*/ 689 w 1365"/>
                <a:gd name="T65" fmla="*/ 47 h 287"/>
                <a:gd name="T66" fmla="*/ 706 w 1365"/>
                <a:gd name="T67" fmla="*/ 18 h 287"/>
                <a:gd name="T68" fmla="*/ 652 w 1365"/>
                <a:gd name="T69" fmla="*/ 76 h 287"/>
                <a:gd name="T70" fmla="*/ 610 w 1365"/>
                <a:gd name="T71" fmla="*/ 40 h 287"/>
                <a:gd name="T72" fmla="*/ 623 w 1365"/>
                <a:gd name="T73" fmla="*/ 48 h 287"/>
                <a:gd name="T74" fmla="*/ 582 w 1365"/>
                <a:gd name="T75" fmla="*/ 88 h 287"/>
                <a:gd name="T76" fmla="*/ 625 w 1365"/>
                <a:gd name="T77" fmla="*/ 78 h 287"/>
                <a:gd name="T78" fmla="*/ 560 w 1365"/>
                <a:gd name="T79" fmla="*/ 72 h 287"/>
                <a:gd name="T80" fmla="*/ 551 w 1365"/>
                <a:gd name="T81" fmla="*/ 42 h 287"/>
                <a:gd name="T82" fmla="*/ 507 w 1365"/>
                <a:gd name="T83" fmla="*/ 72 h 287"/>
                <a:gd name="T84" fmla="*/ 367 w 1365"/>
                <a:gd name="T85" fmla="*/ 140 h 287"/>
                <a:gd name="T86" fmla="*/ 396 w 1365"/>
                <a:gd name="T87" fmla="*/ 133 h 287"/>
                <a:gd name="T88" fmla="*/ 394 w 1365"/>
                <a:gd name="T89" fmla="*/ 175 h 287"/>
                <a:gd name="T90" fmla="*/ 409 w 1365"/>
                <a:gd name="T91" fmla="*/ 161 h 287"/>
                <a:gd name="T92" fmla="*/ 325 w 1365"/>
                <a:gd name="T93" fmla="*/ 204 h 287"/>
                <a:gd name="T94" fmla="*/ 323 w 1365"/>
                <a:gd name="T95" fmla="*/ 166 h 287"/>
                <a:gd name="T96" fmla="*/ 317 w 1365"/>
                <a:gd name="T97" fmla="*/ 134 h 287"/>
                <a:gd name="T98" fmla="*/ 367 w 1365"/>
                <a:gd name="T99" fmla="*/ 196 h 287"/>
                <a:gd name="T100" fmla="*/ 266 w 1365"/>
                <a:gd name="T101" fmla="*/ 165 h 287"/>
                <a:gd name="T102" fmla="*/ 240 w 1365"/>
                <a:gd name="T103" fmla="*/ 195 h 287"/>
                <a:gd name="T104" fmla="*/ 281 w 1365"/>
                <a:gd name="T105" fmla="*/ 242 h 287"/>
                <a:gd name="T106" fmla="*/ 208 w 1365"/>
                <a:gd name="T107" fmla="*/ 196 h 287"/>
                <a:gd name="T108" fmla="*/ 204 w 1365"/>
                <a:gd name="T109" fmla="*/ 256 h 287"/>
                <a:gd name="T110" fmla="*/ 165 w 1365"/>
                <a:gd name="T111" fmla="*/ 277 h 287"/>
                <a:gd name="T112" fmla="*/ 121 w 1365"/>
                <a:gd name="T113" fmla="*/ 265 h 287"/>
                <a:gd name="T114" fmla="*/ 86 w 1365"/>
                <a:gd name="T115" fmla="*/ 214 h 287"/>
                <a:gd name="T116" fmla="*/ 28 w 1365"/>
                <a:gd name="T117" fmla="*/ 208 h 287"/>
                <a:gd name="T118" fmla="*/ 4 w 1365"/>
                <a:gd name="T119" fmla="*/ 262 h 287"/>
                <a:gd name="T120" fmla="*/ 39 w 1365"/>
                <a:gd name="T121" fmla="*/ 242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65" h="287">
                  <a:moveTo>
                    <a:pt x="454" y="105"/>
                  </a:moveTo>
                  <a:cubicBezTo>
                    <a:pt x="452" y="105"/>
                    <a:pt x="441" y="110"/>
                    <a:pt x="439" y="112"/>
                  </a:cubicBezTo>
                  <a:cubicBezTo>
                    <a:pt x="439" y="110"/>
                    <a:pt x="434" y="85"/>
                    <a:pt x="434" y="82"/>
                  </a:cubicBezTo>
                  <a:cubicBezTo>
                    <a:pt x="434" y="83"/>
                    <a:pt x="434" y="83"/>
                    <a:pt x="434" y="83"/>
                  </a:cubicBezTo>
                  <a:cubicBezTo>
                    <a:pt x="438" y="88"/>
                    <a:pt x="454" y="104"/>
                    <a:pt x="455" y="104"/>
                  </a:cubicBezTo>
                  <a:lnTo>
                    <a:pt x="454" y="105"/>
                  </a:lnTo>
                  <a:close/>
                  <a:moveTo>
                    <a:pt x="487" y="114"/>
                  </a:moveTo>
                  <a:cubicBezTo>
                    <a:pt x="441" y="71"/>
                    <a:pt x="441" y="71"/>
                    <a:pt x="441" y="71"/>
                  </a:cubicBezTo>
                  <a:cubicBezTo>
                    <a:pt x="440" y="70"/>
                    <a:pt x="437" y="67"/>
                    <a:pt x="437" y="67"/>
                  </a:cubicBezTo>
                  <a:cubicBezTo>
                    <a:pt x="436" y="66"/>
                    <a:pt x="436" y="65"/>
                    <a:pt x="438" y="64"/>
                  </a:cubicBezTo>
                  <a:cubicBezTo>
                    <a:pt x="438" y="63"/>
                    <a:pt x="437" y="62"/>
                    <a:pt x="437" y="62"/>
                  </a:cubicBezTo>
                  <a:cubicBezTo>
                    <a:pt x="436" y="61"/>
                    <a:pt x="415" y="72"/>
                    <a:pt x="415" y="72"/>
                  </a:cubicBezTo>
                  <a:cubicBezTo>
                    <a:pt x="415" y="73"/>
                    <a:pt x="416" y="75"/>
                    <a:pt x="416" y="75"/>
                  </a:cubicBezTo>
                  <a:cubicBezTo>
                    <a:pt x="419" y="75"/>
                    <a:pt x="419" y="75"/>
                    <a:pt x="419" y="75"/>
                  </a:cubicBezTo>
                  <a:cubicBezTo>
                    <a:pt x="419" y="75"/>
                    <a:pt x="420" y="80"/>
                    <a:pt x="420" y="80"/>
                  </a:cubicBezTo>
                  <a:cubicBezTo>
                    <a:pt x="421" y="80"/>
                    <a:pt x="431" y="143"/>
                    <a:pt x="431" y="143"/>
                  </a:cubicBezTo>
                  <a:cubicBezTo>
                    <a:pt x="431" y="145"/>
                    <a:pt x="431" y="146"/>
                    <a:pt x="430" y="147"/>
                  </a:cubicBezTo>
                  <a:cubicBezTo>
                    <a:pt x="430" y="148"/>
                    <a:pt x="431" y="150"/>
                    <a:pt x="431" y="150"/>
                  </a:cubicBezTo>
                  <a:cubicBezTo>
                    <a:pt x="432" y="150"/>
                    <a:pt x="448" y="141"/>
                    <a:pt x="448" y="141"/>
                  </a:cubicBezTo>
                  <a:cubicBezTo>
                    <a:pt x="449" y="141"/>
                    <a:pt x="449" y="141"/>
                    <a:pt x="449" y="141"/>
                  </a:cubicBezTo>
                  <a:cubicBezTo>
                    <a:pt x="448" y="139"/>
                    <a:pt x="448" y="139"/>
                    <a:pt x="448" y="139"/>
                  </a:cubicBezTo>
                  <a:cubicBezTo>
                    <a:pt x="445" y="139"/>
                    <a:pt x="444" y="139"/>
                    <a:pt x="444" y="138"/>
                  </a:cubicBezTo>
                  <a:cubicBezTo>
                    <a:pt x="444" y="138"/>
                    <a:pt x="443" y="135"/>
                    <a:pt x="443" y="135"/>
                  </a:cubicBezTo>
                  <a:cubicBezTo>
                    <a:pt x="443" y="135"/>
                    <a:pt x="441" y="123"/>
                    <a:pt x="441" y="123"/>
                  </a:cubicBezTo>
                  <a:cubicBezTo>
                    <a:pt x="441" y="124"/>
                    <a:pt x="463" y="112"/>
                    <a:pt x="463" y="112"/>
                  </a:cubicBezTo>
                  <a:cubicBezTo>
                    <a:pt x="463" y="113"/>
                    <a:pt x="472" y="121"/>
                    <a:pt x="472" y="121"/>
                  </a:cubicBezTo>
                  <a:cubicBezTo>
                    <a:pt x="473" y="121"/>
                    <a:pt x="474" y="123"/>
                    <a:pt x="474" y="123"/>
                  </a:cubicBezTo>
                  <a:cubicBezTo>
                    <a:pt x="474" y="123"/>
                    <a:pt x="474" y="123"/>
                    <a:pt x="474" y="123"/>
                  </a:cubicBezTo>
                  <a:cubicBezTo>
                    <a:pt x="474" y="123"/>
                    <a:pt x="474" y="124"/>
                    <a:pt x="473" y="124"/>
                  </a:cubicBezTo>
                  <a:cubicBezTo>
                    <a:pt x="473" y="125"/>
                    <a:pt x="473" y="125"/>
                    <a:pt x="473" y="125"/>
                  </a:cubicBezTo>
                  <a:cubicBezTo>
                    <a:pt x="473" y="126"/>
                    <a:pt x="473" y="127"/>
                    <a:pt x="473" y="127"/>
                  </a:cubicBezTo>
                  <a:cubicBezTo>
                    <a:pt x="474" y="128"/>
                    <a:pt x="492" y="119"/>
                    <a:pt x="492" y="119"/>
                  </a:cubicBezTo>
                  <a:cubicBezTo>
                    <a:pt x="492" y="117"/>
                    <a:pt x="491" y="116"/>
                    <a:pt x="491" y="116"/>
                  </a:cubicBezTo>
                  <a:cubicBezTo>
                    <a:pt x="489" y="116"/>
                    <a:pt x="488" y="116"/>
                    <a:pt x="487" y="114"/>
                  </a:cubicBezTo>
                  <a:moveTo>
                    <a:pt x="1361" y="254"/>
                  </a:moveTo>
                  <a:cubicBezTo>
                    <a:pt x="1360" y="253"/>
                    <a:pt x="1358" y="254"/>
                    <a:pt x="1358" y="254"/>
                  </a:cubicBezTo>
                  <a:cubicBezTo>
                    <a:pt x="1358" y="256"/>
                    <a:pt x="1357" y="257"/>
                    <a:pt x="1354" y="258"/>
                  </a:cubicBezTo>
                  <a:cubicBezTo>
                    <a:pt x="1354" y="258"/>
                    <a:pt x="1323" y="266"/>
                    <a:pt x="1322" y="266"/>
                  </a:cubicBezTo>
                  <a:cubicBezTo>
                    <a:pt x="1322" y="266"/>
                    <a:pt x="1323" y="266"/>
                    <a:pt x="1323" y="266"/>
                  </a:cubicBezTo>
                  <a:cubicBezTo>
                    <a:pt x="1323" y="263"/>
                    <a:pt x="1319" y="249"/>
                    <a:pt x="1318" y="247"/>
                  </a:cubicBezTo>
                  <a:cubicBezTo>
                    <a:pt x="1320" y="247"/>
                    <a:pt x="1335" y="243"/>
                    <a:pt x="1335" y="243"/>
                  </a:cubicBezTo>
                  <a:cubicBezTo>
                    <a:pt x="1339" y="242"/>
                    <a:pt x="1339" y="242"/>
                    <a:pt x="1340" y="244"/>
                  </a:cubicBezTo>
                  <a:cubicBezTo>
                    <a:pt x="1340" y="244"/>
                    <a:pt x="1342" y="243"/>
                    <a:pt x="1342" y="243"/>
                  </a:cubicBezTo>
                  <a:cubicBezTo>
                    <a:pt x="1343" y="243"/>
                    <a:pt x="1339" y="226"/>
                    <a:pt x="1339" y="226"/>
                  </a:cubicBezTo>
                  <a:cubicBezTo>
                    <a:pt x="1338" y="226"/>
                    <a:pt x="1336" y="226"/>
                    <a:pt x="1336" y="226"/>
                  </a:cubicBezTo>
                  <a:cubicBezTo>
                    <a:pt x="1335" y="228"/>
                    <a:pt x="1335" y="229"/>
                    <a:pt x="1332" y="230"/>
                  </a:cubicBezTo>
                  <a:cubicBezTo>
                    <a:pt x="1332" y="230"/>
                    <a:pt x="1314" y="234"/>
                    <a:pt x="1314" y="234"/>
                  </a:cubicBezTo>
                  <a:cubicBezTo>
                    <a:pt x="1314" y="234"/>
                    <a:pt x="1314" y="234"/>
                    <a:pt x="1314" y="234"/>
                  </a:cubicBezTo>
                  <a:cubicBezTo>
                    <a:pt x="1314" y="232"/>
                    <a:pt x="1311" y="217"/>
                    <a:pt x="1311" y="217"/>
                  </a:cubicBezTo>
                  <a:cubicBezTo>
                    <a:pt x="1311" y="218"/>
                    <a:pt x="1340" y="210"/>
                    <a:pt x="1340" y="210"/>
                  </a:cubicBezTo>
                  <a:cubicBezTo>
                    <a:pt x="1343" y="210"/>
                    <a:pt x="1344" y="210"/>
                    <a:pt x="1344" y="211"/>
                  </a:cubicBezTo>
                  <a:cubicBezTo>
                    <a:pt x="1345" y="211"/>
                    <a:pt x="1347" y="211"/>
                    <a:pt x="1347" y="211"/>
                  </a:cubicBezTo>
                  <a:cubicBezTo>
                    <a:pt x="1347" y="210"/>
                    <a:pt x="1343" y="194"/>
                    <a:pt x="1343" y="194"/>
                  </a:cubicBezTo>
                  <a:cubicBezTo>
                    <a:pt x="1342" y="193"/>
                    <a:pt x="1340" y="194"/>
                    <a:pt x="1340" y="194"/>
                  </a:cubicBezTo>
                  <a:cubicBezTo>
                    <a:pt x="1340" y="196"/>
                    <a:pt x="1340" y="196"/>
                    <a:pt x="1336" y="197"/>
                  </a:cubicBezTo>
                  <a:cubicBezTo>
                    <a:pt x="1288" y="210"/>
                    <a:pt x="1288" y="210"/>
                    <a:pt x="1288" y="210"/>
                  </a:cubicBezTo>
                  <a:cubicBezTo>
                    <a:pt x="1288" y="211"/>
                    <a:pt x="1288" y="213"/>
                    <a:pt x="1288" y="213"/>
                  </a:cubicBezTo>
                  <a:cubicBezTo>
                    <a:pt x="1293" y="213"/>
                    <a:pt x="1293" y="213"/>
                    <a:pt x="1294" y="215"/>
                  </a:cubicBezTo>
                  <a:cubicBezTo>
                    <a:pt x="1310" y="276"/>
                    <a:pt x="1310" y="276"/>
                    <a:pt x="1310" y="276"/>
                  </a:cubicBezTo>
                  <a:cubicBezTo>
                    <a:pt x="1310" y="278"/>
                    <a:pt x="1310" y="279"/>
                    <a:pt x="1307" y="280"/>
                  </a:cubicBezTo>
                  <a:cubicBezTo>
                    <a:pt x="1306" y="281"/>
                    <a:pt x="1307" y="283"/>
                    <a:pt x="1307" y="283"/>
                  </a:cubicBezTo>
                  <a:cubicBezTo>
                    <a:pt x="1308" y="284"/>
                    <a:pt x="1357" y="271"/>
                    <a:pt x="1357" y="271"/>
                  </a:cubicBezTo>
                  <a:cubicBezTo>
                    <a:pt x="1361" y="270"/>
                    <a:pt x="1361" y="270"/>
                    <a:pt x="1362" y="272"/>
                  </a:cubicBezTo>
                  <a:cubicBezTo>
                    <a:pt x="1363" y="272"/>
                    <a:pt x="1365" y="272"/>
                    <a:pt x="1365" y="272"/>
                  </a:cubicBezTo>
                  <a:cubicBezTo>
                    <a:pt x="1365" y="271"/>
                    <a:pt x="1361" y="254"/>
                    <a:pt x="1361" y="254"/>
                  </a:cubicBezTo>
                  <a:moveTo>
                    <a:pt x="1270" y="248"/>
                  </a:moveTo>
                  <a:cubicBezTo>
                    <a:pt x="1270" y="267"/>
                    <a:pt x="1264" y="273"/>
                    <a:pt x="1246" y="273"/>
                  </a:cubicBezTo>
                  <a:cubicBezTo>
                    <a:pt x="1246" y="273"/>
                    <a:pt x="1237" y="273"/>
                    <a:pt x="1237" y="273"/>
                  </a:cubicBezTo>
                  <a:cubicBezTo>
                    <a:pt x="1237" y="273"/>
                    <a:pt x="1237" y="273"/>
                    <a:pt x="1237" y="273"/>
                  </a:cubicBezTo>
                  <a:cubicBezTo>
                    <a:pt x="1238" y="273"/>
                    <a:pt x="1238" y="228"/>
                    <a:pt x="1238" y="224"/>
                  </a:cubicBezTo>
                  <a:cubicBezTo>
                    <a:pt x="1240" y="224"/>
                    <a:pt x="1246" y="224"/>
                    <a:pt x="1246" y="224"/>
                  </a:cubicBezTo>
                  <a:cubicBezTo>
                    <a:pt x="1264" y="224"/>
                    <a:pt x="1270" y="230"/>
                    <a:pt x="1270" y="248"/>
                  </a:cubicBezTo>
                  <a:close/>
                  <a:moveTo>
                    <a:pt x="1251" y="210"/>
                  </a:moveTo>
                  <a:cubicBezTo>
                    <a:pt x="1220" y="210"/>
                    <a:pt x="1220" y="210"/>
                    <a:pt x="1220" y="210"/>
                  </a:cubicBezTo>
                  <a:cubicBezTo>
                    <a:pt x="1219" y="211"/>
                    <a:pt x="1219" y="213"/>
                    <a:pt x="1219" y="213"/>
                  </a:cubicBezTo>
                  <a:cubicBezTo>
                    <a:pt x="1222" y="214"/>
                    <a:pt x="1223" y="215"/>
                    <a:pt x="1222" y="217"/>
                  </a:cubicBezTo>
                  <a:cubicBezTo>
                    <a:pt x="1222" y="217"/>
                    <a:pt x="1222" y="280"/>
                    <a:pt x="1222" y="280"/>
                  </a:cubicBezTo>
                  <a:cubicBezTo>
                    <a:pt x="1222" y="282"/>
                    <a:pt x="1222" y="283"/>
                    <a:pt x="1219" y="283"/>
                  </a:cubicBezTo>
                  <a:cubicBezTo>
                    <a:pt x="1219" y="286"/>
                    <a:pt x="1219" y="286"/>
                    <a:pt x="1219" y="286"/>
                  </a:cubicBezTo>
                  <a:cubicBezTo>
                    <a:pt x="1220" y="286"/>
                    <a:pt x="1248" y="287"/>
                    <a:pt x="1248" y="287"/>
                  </a:cubicBezTo>
                  <a:cubicBezTo>
                    <a:pt x="1260" y="287"/>
                    <a:pt x="1270" y="283"/>
                    <a:pt x="1276" y="277"/>
                  </a:cubicBezTo>
                  <a:cubicBezTo>
                    <a:pt x="1283" y="271"/>
                    <a:pt x="1286" y="261"/>
                    <a:pt x="1286" y="249"/>
                  </a:cubicBezTo>
                  <a:cubicBezTo>
                    <a:pt x="1286" y="225"/>
                    <a:pt x="1273" y="210"/>
                    <a:pt x="1251" y="210"/>
                  </a:cubicBezTo>
                  <a:moveTo>
                    <a:pt x="1194" y="207"/>
                  </a:moveTo>
                  <a:cubicBezTo>
                    <a:pt x="1197" y="209"/>
                    <a:pt x="1197" y="210"/>
                    <a:pt x="1197" y="211"/>
                  </a:cubicBezTo>
                  <a:cubicBezTo>
                    <a:pt x="1186" y="252"/>
                    <a:pt x="1186" y="252"/>
                    <a:pt x="1186" y="252"/>
                  </a:cubicBezTo>
                  <a:cubicBezTo>
                    <a:pt x="1184" y="262"/>
                    <a:pt x="1177" y="266"/>
                    <a:pt x="1168" y="263"/>
                  </a:cubicBezTo>
                  <a:cubicBezTo>
                    <a:pt x="1163" y="262"/>
                    <a:pt x="1160" y="260"/>
                    <a:pt x="1158" y="257"/>
                  </a:cubicBezTo>
                  <a:cubicBezTo>
                    <a:pt x="1156" y="254"/>
                    <a:pt x="1156" y="250"/>
                    <a:pt x="1157" y="245"/>
                  </a:cubicBezTo>
                  <a:cubicBezTo>
                    <a:pt x="1167" y="204"/>
                    <a:pt x="1167" y="204"/>
                    <a:pt x="1167" y="204"/>
                  </a:cubicBezTo>
                  <a:cubicBezTo>
                    <a:pt x="1168" y="202"/>
                    <a:pt x="1168" y="202"/>
                    <a:pt x="1171" y="202"/>
                  </a:cubicBezTo>
                  <a:cubicBezTo>
                    <a:pt x="1171" y="201"/>
                    <a:pt x="1172" y="199"/>
                    <a:pt x="1172" y="199"/>
                  </a:cubicBezTo>
                  <a:cubicBezTo>
                    <a:pt x="1171" y="199"/>
                    <a:pt x="1150" y="193"/>
                    <a:pt x="1150" y="193"/>
                  </a:cubicBezTo>
                  <a:cubicBezTo>
                    <a:pt x="1149" y="193"/>
                    <a:pt x="1149" y="193"/>
                    <a:pt x="1149" y="193"/>
                  </a:cubicBezTo>
                  <a:cubicBezTo>
                    <a:pt x="1149" y="194"/>
                    <a:pt x="1149" y="194"/>
                    <a:pt x="1149" y="194"/>
                  </a:cubicBezTo>
                  <a:cubicBezTo>
                    <a:pt x="1149" y="196"/>
                    <a:pt x="1149" y="196"/>
                    <a:pt x="1149" y="196"/>
                  </a:cubicBezTo>
                  <a:cubicBezTo>
                    <a:pt x="1152" y="198"/>
                    <a:pt x="1152" y="199"/>
                    <a:pt x="1152" y="200"/>
                  </a:cubicBezTo>
                  <a:cubicBezTo>
                    <a:pt x="1142" y="241"/>
                    <a:pt x="1142" y="241"/>
                    <a:pt x="1142" y="241"/>
                  </a:cubicBezTo>
                  <a:cubicBezTo>
                    <a:pt x="1137" y="260"/>
                    <a:pt x="1145" y="272"/>
                    <a:pt x="1164" y="276"/>
                  </a:cubicBezTo>
                  <a:cubicBezTo>
                    <a:pt x="1174" y="279"/>
                    <a:pt x="1182" y="278"/>
                    <a:pt x="1189" y="274"/>
                  </a:cubicBezTo>
                  <a:cubicBezTo>
                    <a:pt x="1194" y="271"/>
                    <a:pt x="1198" y="265"/>
                    <a:pt x="1201" y="256"/>
                  </a:cubicBezTo>
                  <a:cubicBezTo>
                    <a:pt x="1211" y="215"/>
                    <a:pt x="1211" y="215"/>
                    <a:pt x="1211" y="215"/>
                  </a:cubicBezTo>
                  <a:cubicBezTo>
                    <a:pt x="1211" y="213"/>
                    <a:pt x="1212" y="213"/>
                    <a:pt x="1214" y="213"/>
                  </a:cubicBezTo>
                  <a:cubicBezTo>
                    <a:pt x="1215" y="212"/>
                    <a:pt x="1216" y="210"/>
                    <a:pt x="1216" y="210"/>
                  </a:cubicBezTo>
                  <a:cubicBezTo>
                    <a:pt x="1215" y="209"/>
                    <a:pt x="1196" y="205"/>
                    <a:pt x="1196" y="205"/>
                  </a:cubicBezTo>
                  <a:cubicBezTo>
                    <a:pt x="1195" y="205"/>
                    <a:pt x="1194" y="207"/>
                    <a:pt x="1194" y="207"/>
                  </a:cubicBezTo>
                  <a:moveTo>
                    <a:pt x="1114" y="197"/>
                  </a:moveTo>
                  <a:cubicBezTo>
                    <a:pt x="1113" y="202"/>
                    <a:pt x="1110" y="225"/>
                    <a:pt x="1110" y="225"/>
                  </a:cubicBezTo>
                  <a:cubicBezTo>
                    <a:pt x="1109" y="225"/>
                    <a:pt x="1109" y="225"/>
                    <a:pt x="1109" y="225"/>
                  </a:cubicBezTo>
                  <a:cubicBezTo>
                    <a:pt x="1108" y="224"/>
                    <a:pt x="1097" y="219"/>
                    <a:pt x="1095" y="217"/>
                  </a:cubicBezTo>
                  <a:cubicBezTo>
                    <a:pt x="1096" y="216"/>
                    <a:pt x="1112" y="198"/>
                    <a:pt x="1115" y="196"/>
                  </a:cubicBezTo>
                  <a:lnTo>
                    <a:pt x="1114" y="197"/>
                  </a:lnTo>
                  <a:close/>
                  <a:moveTo>
                    <a:pt x="1110" y="177"/>
                  </a:moveTo>
                  <a:cubicBezTo>
                    <a:pt x="1112" y="179"/>
                    <a:pt x="1112" y="180"/>
                    <a:pt x="1112" y="180"/>
                  </a:cubicBezTo>
                  <a:cubicBezTo>
                    <a:pt x="1109" y="183"/>
                    <a:pt x="1109" y="183"/>
                    <a:pt x="1109" y="183"/>
                  </a:cubicBezTo>
                  <a:cubicBezTo>
                    <a:pt x="1109" y="184"/>
                    <a:pt x="1064" y="230"/>
                    <a:pt x="1064" y="230"/>
                  </a:cubicBezTo>
                  <a:cubicBezTo>
                    <a:pt x="1063" y="231"/>
                    <a:pt x="1062" y="232"/>
                    <a:pt x="1061" y="231"/>
                  </a:cubicBezTo>
                  <a:cubicBezTo>
                    <a:pt x="1060" y="232"/>
                    <a:pt x="1059" y="234"/>
                    <a:pt x="1059" y="234"/>
                  </a:cubicBezTo>
                  <a:cubicBezTo>
                    <a:pt x="1059" y="235"/>
                    <a:pt x="1076" y="243"/>
                    <a:pt x="1076" y="243"/>
                  </a:cubicBezTo>
                  <a:cubicBezTo>
                    <a:pt x="1077" y="243"/>
                    <a:pt x="1077" y="243"/>
                    <a:pt x="1077" y="243"/>
                  </a:cubicBezTo>
                  <a:cubicBezTo>
                    <a:pt x="1078" y="240"/>
                    <a:pt x="1078" y="240"/>
                    <a:pt x="1078" y="240"/>
                  </a:cubicBezTo>
                  <a:cubicBezTo>
                    <a:pt x="1077" y="239"/>
                    <a:pt x="1076" y="238"/>
                    <a:pt x="1076" y="238"/>
                  </a:cubicBezTo>
                  <a:cubicBezTo>
                    <a:pt x="1076" y="237"/>
                    <a:pt x="1076" y="237"/>
                    <a:pt x="1076" y="237"/>
                  </a:cubicBezTo>
                  <a:cubicBezTo>
                    <a:pt x="1078" y="235"/>
                    <a:pt x="1078" y="235"/>
                    <a:pt x="1078" y="235"/>
                  </a:cubicBezTo>
                  <a:cubicBezTo>
                    <a:pt x="1078" y="235"/>
                    <a:pt x="1086" y="226"/>
                    <a:pt x="1087" y="226"/>
                  </a:cubicBezTo>
                  <a:cubicBezTo>
                    <a:pt x="1087" y="226"/>
                    <a:pt x="1109" y="237"/>
                    <a:pt x="1109" y="237"/>
                  </a:cubicBezTo>
                  <a:cubicBezTo>
                    <a:pt x="1108" y="237"/>
                    <a:pt x="1107" y="250"/>
                    <a:pt x="1107" y="250"/>
                  </a:cubicBezTo>
                  <a:cubicBezTo>
                    <a:pt x="1107" y="250"/>
                    <a:pt x="1107" y="252"/>
                    <a:pt x="1107" y="252"/>
                  </a:cubicBezTo>
                  <a:cubicBezTo>
                    <a:pt x="1106" y="252"/>
                    <a:pt x="1106" y="253"/>
                    <a:pt x="1104" y="252"/>
                  </a:cubicBezTo>
                  <a:cubicBezTo>
                    <a:pt x="1104" y="252"/>
                    <a:pt x="1103" y="254"/>
                    <a:pt x="1103" y="254"/>
                  </a:cubicBezTo>
                  <a:cubicBezTo>
                    <a:pt x="1103" y="255"/>
                    <a:pt x="1121" y="263"/>
                    <a:pt x="1121" y="263"/>
                  </a:cubicBezTo>
                  <a:cubicBezTo>
                    <a:pt x="1122" y="263"/>
                    <a:pt x="1122" y="261"/>
                    <a:pt x="1122" y="261"/>
                  </a:cubicBezTo>
                  <a:cubicBezTo>
                    <a:pt x="1121" y="260"/>
                    <a:pt x="1121" y="259"/>
                    <a:pt x="1121" y="257"/>
                  </a:cubicBezTo>
                  <a:cubicBezTo>
                    <a:pt x="1128" y="194"/>
                    <a:pt x="1128" y="194"/>
                    <a:pt x="1128" y="194"/>
                  </a:cubicBezTo>
                  <a:cubicBezTo>
                    <a:pt x="1129" y="189"/>
                    <a:pt x="1129" y="189"/>
                    <a:pt x="1129" y="189"/>
                  </a:cubicBezTo>
                  <a:cubicBezTo>
                    <a:pt x="1129" y="188"/>
                    <a:pt x="1130" y="187"/>
                    <a:pt x="1132" y="188"/>
                  </a:cubicBezTo>
                  <a:cubicBezTo>
                    <a:pt x="1133" y="188"/>
                    <a:pt x="1133" y="186"/>
                    <a:pt x="1133" y="186"/>
                  </a:cubicBezTo>
                  <a:cubicBezTo>
                    <a:pt x="1133" y="185"/>
                    <a:pt x="1112" y="175"/>
                    <a:pt x="1112" y="175"/>
                  </a:cubicBezTo>
                  <a:cubicBezTo>
                    <a:pt x="1111" y="175"/>
                    <a:pt x="1110" y="177"/>
                    <a:pt x="1110" y="177"/>
                  </a:cubicBezTo>
                  <a:moveTo>
                    <a:pt x="1058" y="213"/>
                  </a:moveTo>
                  <a:cubicBezTo>
                    <a:pt x="1056" y="215"/>
                    <a:pt x="1055" y="215"/>
                    <a:pt x="1053" y="213"/>
                  </a:cubicBezTo>
                  <a:cubicBezTo>
                    <a:pt x="1053" y="213"/>
                    <a:pt x="1026" y="196"/>
                    <a:pt x="1026" y="196"/>
                  </a:cubicBezTo>
                  <a:cubicBezTo>
                    <a:pt x="1027" y="196"/>
                    <a:pt x="1058" y="149"/>
                    <a:pt x="1058" y="149"/>
                  </a:cubicBezTo>
                  <a:cubicBezTo>
                    <a:pt x="1059" y="148"/>
                    <a:pt x="1060" y="147"/>
                    <a:pt x="1063" y="149"/>
                  </a:cubicBezTo>
                  <a:cubicBezTo>
                    <a:pt x="1064" y="149"/>
                    <a:pt x="1065" y="147"/>
                    <a:pt x="1065" y="147"/>
                  </a:cubicBezTo>
                  <a:cubicBezTo>
                    <a:pt x="1065" y="146"/>
                    <a:pt x="1045" y="133"/>
                    <a:pt x="1045" y="133"/>
                  </a:cubicBezTo>
                  <a:cubicBezTo>
                    <a:pt x="1044" y="133"/>
                    <a:pt x="1043" y="135"/>
                    <a:pt x="1043" y="135"/>
                  </a:cubicBezTo>
                  <a:cubicBezTo>
                    <a:pt x="1046" y="138"/>
                    <a:pt x="1046" y="139"/>
                    <a:pt x="1045" y="141"/>
                  </a:cubicBezTo>
                  <a:cubicBezTo>
                    <a:pt x="1010" y="194"/>
                    <a:pt x="1010" y="194"/>
                    <a:pt x="1010" y="194"/>
                  </a:cubicBezTo>
                  <a:cubicBezTo>
                    <a:pt x="1009" y="195"/>
                    <a:pt x="1008" y="196"/>
                    <a:pt x="1006" y="194"/>
                  </a:cubicBezTo>
                  <a:cubicBezTo>
                    <a:pt x="1005" y="194"/>
                    <a:pt x="1004" y="196"/>
                    <a:pt x="1004" y="196"/>
                  </a:cubicBezTo>
                  <a:cubicBezTo>
                    <a:pt x="1004" y="197"/>
                    <a:pt x="1045" y="224"/>
                    <a:pt x="1045" y="224"/>
                  </a:cubicBezTo>
                  <a:cubicBezTo>
                    <a:pt x="1048" y="226"/>
                    <a:pt x="1048" y="227"/>
                    <a:pt x="1048" y="228"/>
                  </a:cubicBezTo>
                  <a:cubicBezTo>
                    <a:pt x="1048" y="229"/>
                    <a:pt x="1049" y="230"/>
                    <a:pt x="1049" y="230"/>
                  </a:cubicBezTo>
                  <a:cubicBezTo>
                    <a:pt x="1051" y="230"/>
                    <a:pt x="1060" y="215"/>
                    <a:pt x="1060" y="215"/>
                  </a:cubicBezTo>
                  <a:cubicBezTo>
                    <a:pt x="1060" y="214"/>
                    <a:pt x="1058" y="213"/>
                    <a:pt x="1058" y="213"/>
                  </a:cubicBezTo>
                  <a:moveTo>
                    <a:pt x="969" y="167"/>
                  </a:moveTo>
                  <a:cubicBezTo>
                    <a:pt x="1004" y="112"/>
                    <a:pt x="1004" y="112"/>
                    <a:pt x="1004" y="112"/>
                  </a:cubicBezTo>
                  <a:cubicBezTo>
                    <a:pt x="1005" y="111"/>
                    <a:pt x="1005" y="110"/>
                    <a:pt x="1007" y="111"/>
                  </a:cubicBezTo>
                  <a:cubicBezTo>
                    <a:pt x="1008" y="111"/>
                    <a:pt x="1009" y="109"/>
                    <a:pt x="1009" y="109"/>
                  </a:cubicBezTo>
                  <a:cubicBezTo>
                    <a:pt x="1009" y="108"/>
                    <a:pt x="988" y="95"/>
                    <a:pt x="988" y="95"/>
                  </a:cubicBezTo>
                  <a:cubicBezTo>
                    <a:pt x="987" y="95"/>
                    <a:pt x="986" y="97"/>
                    <a:pt x="986" y="97"/>
                  </a:cubicBezTo>
                  <a:cubicBezTo>
                    <a:pt x="986" y="98"/>
                    <a:pt x="987" y="99"/>
                    <a:pt x="987" y="99"/>
                  </a:cubicBezTo>
                  <a:cubicBezTo>
                    <a:pt x="987" y="100"/>
                    <a:pt x="987" y="100"/>
                    <a:pt x="986" y="100"/>
                  </a:cubicBezTo>
                  <a:cubicBezTo>
                    <a:pt x="986" y="101"/>
                    <a:pt x="978" y="106"/>
                    <a:pt x="970" y="112"/>
                  </a:cubicBezTo>
                  <a:cubicBezTo>
                    <a:pt x="970" y="112"/>
                    <a:pt x="953" y="124"/>
                    <a:pt x="950" y="126"/>
                  </a:cubicBezTo>
                  <a:cubicBezTo>
                    <a:pt x="950" y="126"/>
                    <a:pt x="950" y="125"/>
                    <a:pt x="951" y="125"/>
                  </a:cubicBezTo>
                  <a:cubicBezTo>
                    <a:pt x="952" y="121"/>
                    <a:pt x="954" y="108"/>
                    <a:pt x="954" y="108"/>
                  </a:cubicBezTo>
                  <a:cubicBezTo>
                    <a:pt x="956" y="98"/>
                    <a:pt x="958" y="84"/>
                    <a:pt x="959" y="83"/>
                  </a:cubicBezTo>
                  <a:cubicBezTo>
                    <a:pt x="959" y="82"/>
                    <a:pt x="959" y="82"/>
                    <a:pt x="961" y="82"/>
                  </a:cubicBezTo>
                  <a:cubicBezTo>
                    <a:pt x="962" y="82"/>
                    <a:pt x="963" y="80"/>
                    <a:pt x="963" y="80"/>
                  </a:cubicBezTo>
                  <a:cubicBezTo>
                    <a:pt x="963" y="79"/>
                    <a:pt x="941" y="66"/>
                    <a:pt x="941" y="66"/>
                  </a:cubicBezTo>
                  <a:cubicBezTo>
                    <a:pt x="940" y="66"/>
                    <a:pt x="939" y="68"/>
                    <a:pt x="939" y="68"/>
                  </a:cubicBezTo>
                  <a:cubicBezTo>
                    <a:pt x="941" y="70"/>
                    <a:pt x="941" y="71"/>
                    <a:pt x="940" y="72"/>
                  </a:cubicBezTo>
                  <a:cubicBezTo>
                    <a:pt x="906" y="127"/>
                    <a:pt x="906" y="127"/>
                    <a:pt x="906" y="127"/>
                  </a:cubicBezTo>
                  <a:cubicBezTo>
                    <a:pt x="905" y="128"/>
                    <a:pt x="904" y="128"/>
                    <a:pt x="903" y="128"/>
                  </a:cubicBezTo>
                  <a:cubicBezTo>
                    <a:pt x="902" y="128"/>
                    <a:pt x="901" y="130"/>
                    <a:pt x="901" y="130"/>
                  </a:cubicBezTo>
                  <a:cubicBezTo>
                    <a:pt x="901" y="131"/>
                    <a:pt x="917" y="141"/>
                    <a:pt x="917" y="141"/>
                  </a:cubicBezTo>
                  <a:cubicBezTo>
                    <a:pt x="918" y="141"/>
                    <a:pt x="918" y="141"/>
                    <a:pt x="918" y="141"/>
                  </a:cubicBezTo>
                  <a:cubicBezTo>
                    <a:pt x="919" y="139"/>
                    <a:pt x="919" y="139"/>
                    <a:pt x="919" y="139"/>
                  </a:cubicBezTo>
                  <a:cubicBezTo>
                    <a:pt x="918" y="138"/>
                    <a:pt x="918" y="137"/>
                    <a:pt x="918" y="136"/>
                  </a:cubicBezTo>
                  <a:cubicBezTo>
                    <a:pt x="918" y="136"/>
                    <a:pt x="918" y="135"/>
                    <a:pt x="918" y="135"/>
                  </a:cubicBezTo>
                  <a:cubicBezTo>
                    <a:pt x="918" y="135"/>
                    <a:pt x="942" y="97"/>
                    <a:pt x="945" y="92"/>
                  </a:cubicBezTo>
                  <a:cubicBezTo>
                    <a:pt x="945" y="92"/>
                    <a:pt x="945" y="93"/>
                    <a:pt x="945" y="93"/>
                  </a:cubicBezTo>
                  <a:cubicBezTo>
                    <a:pt x="942" y="101"/>
                    <a:pt x="936" y="129"/>
                    <a:pt x="936" y="129"/>
                  </a:cubicBezTo>
                  <a:cubicBezTo>
                    <a:pt x="933" y="150"/>
                    <a:pt x="933" y="150"/>
                    <a:pt x="933" y="150"/>
                  </a:cubicBezTo>
                  <a:cubicBezTo>
                    <a:pt x="933" y="151"/>
                    <a:pt x="935" y="152"/>
                    <a:pt x="935" y="152"/>
                  </a:cubicBezTo>
                  <a:cubicBezTo>
                    <a:pt x="936" y="152"/>
                    <a:pt x="955" y="139"/>
                    <a:pt x="955" y="139"/>
                  </a:cubicBezTo>
                  <a:cubicBezTo>
                    <a:pt x="955" y="139"/>
                    <a:pt x="980" y="119"/>
                    <a:pt x="985" y="116"/>
                  </a:cubicBezTo>
                  <a:cubicBezTo>
                    <a:pt x="984" y="118"/>
                    <a:pt x="984" y="118"/>
                    <a:pt x="984" y="118"/>
                  </a:cubicBezTo>
                  <a:cubicBezTo>
                    <a:pt x="977" y="127"/>
                    <a:pt x="957" y="159"/>
                    <a:pt x="957" y="159"/>
                  </a:cubicBezTo>
                  <a:cubicBezTo>
                    <a:pt x="956" y="160"/>
                    <a:pt x="956" y="161"/>
                    <a:pt x="954" y="160"/>
                  </a:cubicBezTo>
                  <a:cubicBezTo>
                    <a:pt x="953" y="160"/>
                    <a:pt x="952" y="161"/>
                    <a:pt x="952" y="161"/>
                  </a:cubicBezTo>
                  <a:cubicBezTo>
                    <a:pt x="952" y="163"/>
                    <a:pt x="969" y="173"/>
                    <a:pt x="969" y="173"/>
                  </a:cubicBezTo>
                  <a:cubicBezTo>
                    <a:pt x="970" y="173"/>
                    <a:pt x="971" y="171"/>
                    <a:pt x="971" y="171"/>
                  </a:cubicBezTo>
                  <a:cubicBezTo>
                    <a:pt x="969" y="169"/>
                    <a:pt x="969" y="168"/>
                    <a:pt x="969" y="167"/>
                  </a:cubicBezTo>
                  <a:moveTo>
                    <a:pt x="890" y="64"/>
                  </a:moveTo>
                  <a:cubicBezTo>
                    <a:pt x="889" y="69"/>
                    <a:pt x="887" y="92"/>
                    <a:pt x="887" y="93"/>
                  </a:cubicBezTo>
                  <a:cubicBezTo>
                    <a:pt x="886" y="93"/>
                    <a:pt x="886" y="93"/>
                    <a:pt x="886" y="93"/>
                  </a:cubicBezTo>
                  <a:cubicBezTo>
                    <a:pt x="884" y="91"/>
                    <a:pt x="874" y="86"/>
                    <a:pt x="871" y="85"/>
                  </a:cubicBezTo>
                  <a:cubicBezTo>
                    <a:pt x="873" y="84"/>
                    <a:pt x="888" y="65"/>
                    <a:pt x="890" y="63"/>
                  </a:cubicBezTo>
                  <a:lnTo>
                    <a:pt x="890" y="64"/>
                  </a:lnTo>
                  <a:close/>
                  <a:moveTo>
                    <a:pt x="899" y="124"/>
                  </a:moveTo>
                  <a:cubicBezTo>
                    <a:pt x="904" y="59"/>
                    <a:pt x="904" y="59"/>
                    <a:pt x="904" y="59"/>
                  </a:cubicBezTo>
                  <a:cubicBezTo>
                    <a:pt x="904" y="55"/>
                    <a:pt x="904" y="55"/>
                    <a:pt x="904" y="55"/>
                  </a:cubicBezTo>
                  <a:cubicBezTo>
                    <a:pt x="905" y="55"/>
                    <a:pt x="905" y="54"/>
                    <a:pt x="907" y="55"/>
                  </a:cubicBezTo>
                  <a:cubicBezTo>
                    <a:pt x="908" y="54"/>
                    <a:pt x="909" y="52"/>
                    <a:pt x="909" y="52"/>
                  </a:cubicBezTo>
                  <a:cubicBezTo>
                    <a:pt x="908" y="51"/>
                    <a:pt x="887" y="42"/>
                    <a:pt x="887" y="42"/>
                  </a:cubicBezTo>
                  <a:cubicBezTo>
                    <a:pt x="886" y="43"/>
                    <a:pt x="885" y="44"/>
                    <a:pt x="885" y="44"/>
                  </a:cubicBezTo>
                  <a:cubicBezTo>
                    <a:pt x="887" y="46"/>
                    <a:pt x="887" y="47"/>
                    <a:pt x="887" y="47"/>
                  </a:cubicBezTo>
                  <a:cubicBezTo>
                    <a:pt x="887" y="47"/>
                    <a:pt x="887" y="47"/>
                    <a:pt x="887" y="47"/>
                  </a:cubicBezTo>
                  <a:cubicBezTo>
                    <a:pt x="884" y="51"/>
                    <a:pt x="884" y="51"/>
                    <a:pt x="884" y="51"/>
                  </a:cubicBezTo>
                  <a:cubicBezTo>
                    <a:pt x="884" y="51"/>
                    <a:pt x="841" y="99"/>
                    <a:pt x="841" y="99"/>
                  </a:cubicBezTo>
                  <a:cubicBezTo>
                    <a:pt x="840" y="100"/>
                    <a:pt x="839" y="101"/>
                    <a:pt x="838" y="101"/>
                  </a:cubicBezTo>
                  <a:cubicBezTo>
                    <a:pt x="837" y="101"/>
                    <a:pt x="836" y="103"/>
                    <a:pt x="836" y="103"/>
                  </a:cubicBezTo>
                  <a:cubicBezTo>
                    <a:pt x="837" y="104"/>
                    <a:pt x="854" y="111"/>
                    <a:pt x="854" y="111"/>
                  </a:cubicBezTo>
                  <a:cubicBezTo>
                    <a:pt x="855" y="112"/>
                    <a:pt x="855" y="112"/>
                    <a:pt x="855" y="112"/>
                  </a:cubicBezTo>
                  <a:cubicBezTo>
                    <a:pt x="856" y="109"/>
                    <a:pt x="856" y="109"/>
                    <a:pt x="856" y="109"/>
                  </a:cubicBezTo>
                  <a:cubicBezTo>
                    <a:pt x="854" y="108"/>
                    <a:pt x="854" y="107"/>
                    <a:pt x="854" y="106"/>
                  </a:cubicBezTo>
                  <a:cubicBezTo>
                    <a:pt x="854" y="106"/>
                    <a:pt x="854" y="105"/>
                    <a:pt x="854" y="105"/>
                  </a:cubicBezTo>
                  <a:cubicBezTo>
                    <a:pt x="855" y="103"/>
                    <a:pt x="855" y="103"/>
                    <a:pt x="855" y="103"/>
                  </a:cubicBezTo>
                  <a:cubicBezTo>
                    <a:pt x="855" y="103"/>
                    <a:pt x="864" y="94"/>
                    <a:pt x="864" y="94"/>
                  </a:cubicBezTo>
                  <a:cubicBezTo>
                    <a:pt x="864" y="95"/>
                    <a:pt x="886" y="104"/>
                    <a:pt x="886" y="104"/>
                  </a:cubicBezTo>
                  <a:cubicBezTo>
                    <a:pt x="886" y="104"/>
                    <a:pt x="885" y="117"/>
                    <a:pt x="885" y="117"/>
                  </a:cubicBezTo>
                  <a:cubicBezTo>
                    <a:pt x="885" y="117"/>
                    <a:pt x="885" y="120"/>
                    <a:pt x="885" y="120"/>
                  </a:cubicBezTo>
                  <a:cubicBezTo>
                    <a:pt x="884" y="120"/>
                    <a:pt x="884" y="120"/>
                    <a:pt x="882" y="120"/>
                  </a:cubicBezTo>
                  <a:cubicBezTo>
                    <a:pt x="882" y="120"/>
                    <a:pt x="881" y="122"/>
                    <a:pt x="881" y="122"/>
                  </a:cubicBezTo>
                  <a:cubicBezTo>
                    <a:pt x="881" y="123"/>
                    <a:pt x="899" y="130"/>
                    <a:pt x="899" y="130"/>
                  </a:cubicBezTo>
                  <a:cubicBezTo>
                    <a:pt x="900" y="130"/>
                    <a:pt x="901" y="128"/>
                    <a:pt x="901" y="128"/>
                  </a:cubicBezTo>
                  <a:cubicBezTo>
                    <a:pt x="900" y="127"/>
                    <a:pt x="899" y="126"/>
                    <a:pt x="899" y="124"/>
                  </a:cubicBezTo>
                  <a:moveTo>
                    <a:pt x="840" y="97"/>
                  </a:moveTo>
                  <a:cubicBezTo>
                    <a:pt x="841" y="97"/>
                    <a:pt x="842" y="96"/>
                    <a:pt x="842" y="96"/>
                  </a:cubicBezTo>
                  <a:cubicBezTo>
                    <a:pt x="843" y="95"/>
                    <a:pt x="835" y="77"/>
                    <a:pt x="835" y="77"/>
                  </a:cubicBezTo>
                  <a:cubicBezTo>
                    <a:pt x="834" y="77"/>
                    <a:pt x="833" y="77"/>
                    <a:pt x="833" y="77"/>
                  </a:cubicBezTo>
                  <a:cubicBezTo>
                    <a:pt x="832" y="78"/>
                    <a:pt x="832" y="80"/>
                    <a:pt x="832" y="80"/>
                  </a:cubicBezTo>
                  <a:cubicBezTo>
                    <a:pt x="832" y="80"/>
                    <a:pt x="828" y="84"/>
                    <a:pt x="828" y="84"/>
                  </a:cubicBezTo>
                  <a:cubicBezTo>
                    <a:pt x="825" y="86"/>
                    <a:pt x="820" y="86"/>
                    <a:pt x="815" y="85"/>
                  </a:cubicBezTo>
                  <a:cubicBezTo>
                    <a:pt x="804" y="82"/>
                    <a:pt x="798" y="70"/>
                    <a:pt x="802" y="56"/>
                  </a:cubicBezTo>
                  <a:cubicBezTo>
                    <a:pt x="805" y="46"/>
                    <a:pt x="809" y="40"/>
                    <a:pt x="814" y="37"/>
                  </a:cubicBezTo>
                  <a:cubicBezTo>
                    <a:pt x="818" y="35"/>
                    <a:pt x="823" y="34"/>
                    <a:pt x="829" y="36"/>
                  </a:cubicBezTo>
                  <a:cubicBezTo>
                    <a:pt x="834" y="37"/>
                    <a:pt x="837" y="40"/>
                    <a:pt x="839" y="43"/>
                  </a:cubicBezTo>
                  <a:cubicBezTo>
                    <a:pt x="840" y="49"/>
                    <a:pt x="840" y="49"/>
                    <a:pt x="840" y="49"/>
                  </a:cubicBezTo>
                  <a:cubicBezTo>
                    <a:pt x="840" y="50"/>
                    <a:pt x="840" y="50"/>
                    <a:pt x="840" y="50"/>
                  </a:cubicBezTo>
                  <a:cubicBezTo>
                    <a:pt x="841" y="51"/>
                    <a:pt x="841" y="51"/>
                    <a:pt x="841" y="51"/>
                  </a:cubicBezTo>
                  <a:cubicBezTo>
                    <a:pt x="842" y="51"/>
                    <a:pt x="855" y="37"/>
                    <a:pt x="855" y="37"/>
                  </a:cubicBezTo>
                  <a:cubicBezTo>
                    <a:pt x="857" y="36"/>
                    <a:pt x="857" y="36"/>
                    <a:pt x="857" y="36"/>
                  </a:cubicBezTo>
                  <a:cubicBezTo>
                    <a:pt x="854" y="35"/>
                    <a:pt x="854" y="35"/>
                    <a:pt x="854" y="35"/>
                  </a:cubicBezTo>
                  <a:cubicBezTo>
                    <a:pt x="851" y="36"/>
                    <a:pt x="851" y="36"/>
                    <a:pt x="851" y="36"/>
                  </a:cubicBezTo>
                  <a:cubicBezTo>
                    <a:pt x="849" y="33"/>
                    <a:pt x="849" y="33"/>
                    <a:pt x="849" y="33"/>
                  </a:cubicBezTo>
                  <a:cubicBezTo>
                    <a:pt x="846" y="31"/>
                    <a:pt x="846" y="31"/>
                    <a:pt x="846" y="31"/>
                  </a:cubicBezTo>
                  <a:cubicBezTo>
                    <a:pt x="843" y="27"/>
                    <a:pt x="838" y="25"/>
                    <a:pt x="833" y="23"/>
                  </a:cubicBezTo>
                  <a:cubicBezTo>
                    <a:pt x="823" y="20"/>
                    <a:pt x="813" y="21"/>
                    <a:pt x="805" y="26"/>
                  </a:cubicBezTo>
                  <a:cubicBezTo>
                    <a:pt x="796" y="31"/>
                    <a:pt x="790" y="40"/>
                    <a:pt x="787" y="52"/>
                  </a:cubicBezTo>
                  <a:cubicBezTo>
                    <a:pt x="781" y="73"/>
                    <a:pt x="791" y="92"/>
                    <a:pt x="811" y="98"/>
                  </a:cubicBezTo>
                  <a:cubicBezTo>
                    <a:pt x="823" y="101"/>
                    <a:pt x="830" y="98"/>
                    <a:pt x="835" y="96"/>
                  </a:cubicBezTo>
                  <a:cubicBezTo>
                    <a:pt x="838" y="95"/>
                    <a:pt x="838" y="95"/>
                    <a:pt x="838" y="95"/>
                  </a:cubicBezTo>
                  <a:cubicBezTo>
                    <a:pt x="839" y="95"/>
                    <a:pt x="839" y="96"/>
                    <a:pt x="840" y="97"/>
                  </a:cubicBezTo>
                  <a:moveTo>
                    <a:pt x="769" y="33"/>
                  </a:moveTo>
                  <a:cubicBezTo>
                    <a:pt x="770" y="33"/>
                    <a:pt x="782" y="17"/>
                    <a:pt x="782" y="17"/>
                  </a:cubicBezTo>
                  <a:cubicBezTo>
                    <a:pt x="782" y="16"/>
                    <a:pt x="782" y="16"/>
                    <a:pt x="782" y="16"/>
                  </a:cubicBezTo>
                  <a:cubicBezTo>
                    <a:pt x="782" y="16"/>
                    <a:pt x="782" y="16"/>
                    <a:pt x="782" y="16"/>
                  </a:cubicBezTo>
                  <a:cubicBezTo>
                    <a:pt x="782" y="16"/>
                    <a:pt x="782" y="16"/>
                    <a:pt x="782" y="16"/>
                  </a:cubicBezTo>
                  <a:cubicBezTo>
                    <a:pt x="780" y="15"/>
                    <a:pt x="780" y="15"/>
                    <a:pt x="780" y="15"/>
                  </a:cubicBezTo>
                  <a:cubicBezTo>
                    <a:pt x="779" y="16"/>
                    <a:pt x="778" y="16"/>
                    <a:pt x="777" y="16"/>
                  </a:cubicBezTo>
                  <a:cubicBezTo>
                    <a:pt x="774" y="14"/>
                    <a:pt x="774" y="14"/>
                    <a:pt x="774" y="14"/>
                  </a:cubicBezTo>
                  <a:cubicBezTo>
                    <a:pt x="770" y="12"/>
                    <a:pt x="770" y="12"/>
                    <a:pt x="770" y="12"/>
                  </a:cubicBezTo>
                  <a:cubicBezTo>
                    <a:pt x="766" y="9"/>
                    <a:pt x="760" y="8"/>
                    <a:pt x="754" y="7"/>
                  </a:cubicBezTo>
                  <a:cubicBezTo>
                    <a:pt x="733" y="4"/>
                    <a:pt x="725" y="15"/>
                    <a:pt x="723" y="25"/>
                  </a:cubicBezTo>
                  <a:cubicBezTo>
                    <a:pt x="721" y="41"/>
                    <a:pt x="736" y="46"/>
                    <a:pt x="748" y="51"/>
                  </a:cubicBezTo>
                  <a:cubicBezTo>
                    <a:pt x="757" y="54"/>
                    <a:pt x="764" y="57"/>
                    <a:pt x="764" y="63"/>
                  </a:cubicBezTo>
                  <a:cubicBezTo>
                    <a:pt x="760" y="69"/>
                    <a:pt x="760" y="69"/>
                    <a:pt x="760" y="69"/>
                  </a:cubicBezTo>
                  <a:cubicBezTo>
                    <a:pt x="757" y="71"/>
                    <a:pt x="752" y="72"/>
                    <a:pt x="746" y="71"/>
                  </a:cubicBezTo>
                  <a:cubicBezTo>
                    <a:pt x="740" y="70"/>
                    <a:pt x="731" y="67"/>
                    <a:pt x="729" y="63"/>
                  </a:cubicBezTo>
                  <a:cubicBezTo>
                    <a:pt x="728" y="60"/>
                    <a:pt x="728" y="60"/>
                    <a:pt x="728" y="60"/>
                  </a:cubicBezTo>
                  <a:cubicBezTo>
                    <a:pt x="728" y="58"/>
                    <a:pt x="728" y="58"/>
                    <a:pt x="728" y="58"/>
                  </a:cubicBezTo>
                  <a:cubicBezTo>
                    <a:pt x="726" y="57"/>
                    <a:pt x="726" y="57"/>
                    <a:pt x="726" y="57"/>
                  </a:cubicBezTo>
                  <a:cubicBezTo>
                    <a:pt x="725" y="58"/>
                    <a:pt x="714" y="74"/>
                    <a:pt x="714" y="74"/>
                  </a:cubicBezTo>
                  <a:cubicBezTo>
                    <a:pt x="714" y="75"/>
                    <a:pt x="714" y="75"/>
                    <a:pt x="714" y="75"/>
                  </a:cubicBezTo>
                  <a:cubicBezTo>
                    <a:pt x="716" y="76"/>
                    <a:pt x="716" y="76"/>
                    <a:pt x="716" y="76"/>
                  </a:cubicBezTo>
                  <a:cubicBezTo>
                    <a:pt x="717" y="76"/>
                    <a:pt x="719" y="74"/>
                    <a:pt x="719" y="74"/>
                  </a:cubicBezTo>
                  <a:cubicBezTo>
                    <a:pt x="719" y="74"/>
                    <a:pt x="723" y="76"/>
                    <a:pt x="723" y="76"/>
                  </a:cubicBezTo>
                  <a:cubicBezTo>
                    <a:pt x="727" y="79"/>
                    <a:pt x="727" y="79"/>
                    <a:pt x="727" y="79"/>
                  </a:cubicBezTo>
                  <a:cubicBezTo>
                    <a:pt x="727" y="79"/>
                    <a:pt x="743" y="84"/>
                    <a:pt x="743" y="84"/>
                  </a:cubicBezTo>
                  <a:cubicBezTo>
                    <a:pt x="757" y="86"/>
                    <a:pt x="766" y="82"/>
                    <a:pt x="771" y="79"/>
                  </a:cubicBezTo>
                  <a:cubicBezTo>
                    <a:pt x="775" y="75"/>
                    <a:pt x="778" y="70"/>
                    <a:pt x="779" y="64"/>
                  </a:cubicBezTo>
                  <a:cubicBezTo>
                    <a:pt x="782" y="47"/>
                    <a:pt x="766" y="41"/>
                    <a:pt x="754" y="37"/>
                  </a:cubicBezTo>
                  <a:cubicBezTo>
                    <a:pt x="746" y="34"/>
                    <a:pt x="738" y="31"/>
                    <a:pt x="739" y="25"/>
                  </a:cubicBezTo>
                  <a:cubicBezTo>
                    <a:pt x="742" y="20"/>
                    <a:pt x="742" y="20"/>
                    <a:pt x="742" y="20"/>
                  </a:cubicBezTo>
                  <a:cubicBezTo>
                    <a:pt x="744" y="19"/>
                    <a:pt x="747" y="18"/>
                    <a:pt x="751" y="19"/>
                  </a:cubicBezTo>
                  <a:cubicBezTo>
                    <a:pt x="761" y="20"/>
                    <a:pt x="765" y="24"/>
                    <a:pt x="766" y="26"/>
                  </a:cubicBezTo>
                  <a:cubicBezTo>
                    <a:pt x="767" y="29"/>
                    <a:pt x="767" y="29"/>
                    <a:pt x="767" y="29"/>
                  </a:cubicBezTo>
                  <a:cubicBezTo>
                    <a:pt x="767" y="30"/>
                    <a:pt x="766" y="31"/>
                    <a:pt x="766" y="31"/>
                  </a:cubicBezTo>
                  <a:cubicBezTo>
                    <a:pt x="767" y="32"/>
                    <a:pt x="769" y="33"/>
                    <a:pt x="769" y="33"/>
                  </a:cubicBezTo>
                  <a:moveTo>
                    <a:pt x="703" y="66"/>
                  </a:moveTo>
                  <a:cubicBezTo>
                    <a:pt x="671" y="66"/>
                    <a:pt x="671" y="66"/>
                    <a:pt x="671" y="66"/>
                  </a:cubicBezTo>
                  <a:cubicBezTo>
                    <a:pt x="671" y="66"/>
                    <a:pt x="671" y="48"/>
                    <a:pt x="671" y="47"/>
                  </a:cubicBezTo>
                  <a:cubicBezTo>
                    <a:pt x="689" y="47"/>
                    <a:pt x="689" y="47"/>
                    <a:pt x="689" y="47"/>
                  </a:cubicBezTo>
                  <a:cubicBezTo>
                    <a:pt x="692" y="47"/>
                    <a:pt x="693" y="47"/>
                    <a:pt x="693" y="48"/>
                  </a:cubicBezTo>
                  <a:cubicBezTo>
                    <a:pt x="696" y="49"/>
                    <a:pt x="696" y="49"/>
                    <a:pt x="696" y="49"/>
                  </a:cubicBezTo>
                  <a:cubicBezTo>
                    <a:pt x="697" y="31"/>
                    <a:pt x="697" y="31"/>
                    <a:pt x="697" y="31"/>
                  </a:cubicBezTo>
                  <a:cubicBezTo>
                    <a:pt x="694" y="31"/>
                    <a:pt x="694" y="31"/>
                    <a:pt x="694" y="31"/>
                  </a:cubicBezTo>
                  <a:cubicBezTo>
                    <a:pt x="693" y="33"/>
                    <a:pt x="692" y="33"/>
                    <a:pt x="689" y="33"/>
                  </a:cubicBezTo>
                  <a:cubicBezTo>
                    <a:pt x="671" y="33"/>
                    <a:pt x="671" y="33"/>
                    <a:pt x="671" y="33"/>
                  </a:cubicBezTo>
                  <a:cubicBezTo>
                    <a:pt x="671" y="15"/>
                    <a:pt x="671" y="15"/>
                    <a:pt x="671" y="15"/>
                  </a:cubicBezTo>
                  <a:cubicBezTo>
                    <a:pt x="701" y="16"/>
                    <a:pt x="701" y="16"/>
                    <a:pt x="701" y="16"/>
                  </a:cubicBezTo>
                  <a:cubicBezTo>
                    <a:pt x="705" y="16"/>
                    <a:pt x="705" y="17"/>
                    <a:pt x="706" y="18"/>
                  </a:cubicBezTo>
                  <a:cubicBezTo>
                    <a:pt x="708" y="19"/>
                    <a:pt x="708" y="19"/>
                    <a:pt x="708" y="19"/>
                  </a:cubicBezTo>
                  <a:cubicBezTo>
                    <a:pt x="709" y="1"/>
                    <a:pt x="709" y="1"/>
                    <a:pt x="709" y="1"/>
                  </a:cubicBezTo>
                  <a:cubicBezTo>
                    <a:pt x="706" y="0"/>
                    <a:pt x="706" y="0"/>
                    <a:pt x="706" y="0"/>
                  </a:cubicBezTo>
                  <a:cubicBezTo>
                    <a:pt x="705" y="2"/>
                    <a:pt x="705" y="3"/>
                    <a:pt x="701" y="3"/>
                  </a:cubicBezTo>
                  <a:cubicBezTo>
                    <a:pt x="652" y="3"/>
                    <a:pt x="652" y="3"/>
                    <a:pt x="652" y="3"/>
                  </a:cubicBezTo>
                  <a:cubicBezTo>
                    <a:pt x="651" y="5"/>
                    <a:pt x="651" y="5"/>
                    <a:pt x="651" y="5"/>
                  </a:cubicBezTo>
                  <a:cubicBezTo>
                    <a:pt x="656" y="7"/>
                    <a:pt x="656" y="7"/>
                    <a:pt x="656" y="9"/>
                  </a:cubicBezTo>
                  <a:cubicBezTo>
                    <a:pt x="656" y="73"/>
                    <a:pt x="656" y="73"/>
                    <a:pt x="656" y="73"/>
                  </a:cubicBezTo>
                  <a:cubicBezTo>
                    <a:pt x="656" y="75"/>
                    <a:pt x="656" y="75"/>
                    <a:pt x="652" y="76"/>
                  </a:cubicBezTo>
                  <a:cubicBezTo>
                    <a:pt x="651" y="78"/>
                    <a:pt x="651" y="78"/>
                    <a:pt x="651" y="78"/>
                  </a:cubicBezTo>
                  <a:cubicBezTo>
                    <a:pt x="703" y="79"/>
                    <a:pt x="703" y="79"/>
                    <a:pt x="703" y="79"/>
                  </a:cubicBezTo>
                  <a:cubicBezTo>
                    <a:pt x="707" y="79"/>
                    <a:pt x="707" y="80"/>
                    <a:pt x="708" y="81"/>
                  </a:cubicBezTo>
                  <a:cubicBezTo>
                    <a:pt x="710" y="82"/>
                    <a:pt x="710" y="82"/>
                    <a:pt x="710" y="82"/>
                  </a:cubicBezTo>
                  <a:cubicBezTo>
                    <a:pt x="711" y="64"/>
                    <a:pt x="711" y="64"/>
                    <a:pt x="711" y="64"/>
                  </a:cubicBezTo>
                  <a:cubicBezTo>
                    <a:pt x="708" y="63"/>
                    <a:pt x="708" y="63"/>
                    <a:pt x="708" y="63"/>
                  </a:cubicBezTo>
                  <a:cubicBezTo>
                    <a:pt x="707" y="65"/>
                    <a:pt x="707" y="66"/>
                    <a:pt x="703" y="66"/>
                  </a:cubicBezTo>
                  <a:moveTo>
                    <a:pt x="619" y="35"/>
                  </a:moveTo>
                  <a:cubicBezTo>
                    <a:pt x="617" y="38"/>
                    <a:pt x="614" y="39"/>
                    <a:pt x="610" y="40"/>
                  </a:cubicBezTo>
                  <a:cubicBezTo>
                    <a:pt x="610" y="40"/>
                    <a:pt x="594" y="42"/>
                    <a:pt x="594" y="42"/>
                  </a:cubicBezTo>
                  <a:cubicBezTo>
                    <a:pt x="594" y="42"/>
                    <a:pt x="594" y="42"/>
                    <a:pt x="594" y="41"/>
                  </a:cubicBezTo>
                  <a:cubicBezTo>
                    <a:pt x="594" y="38"/>
                    <a:pt x="592" y="26"/>
                    <a:pt x="592" y="24"/>
                  </a:cubicBezTo>
                  <a:cubicBezTo>
                    <a:pt x="593" y="23"/>
                    <a:pt x="607" y="21"/>
                    <a:pt x="607" y="21"/>
                  </a:cubicBezTo>
                  <a:cubicBezTo>
                    <a:pt x="615" y="20"/>
                    <a:pt x="619" y="23"/>
                    <a:pt x="620" y="29"/>
                  </a:cubicBezTo>
                  <a:lnTo>
                    <a:pt x="619" y="35"/>
                  </a:lnTo>
                  <a:close/>
                  <a:moveTo>
                    <a:pt x="638" y="71"/>
                  </a:moveTo>
                  <a:cubicBezTo>
                    <a:pt x="637" y="68"/>
                    <a:pt x="637" y="68"/>
                    <a:pt x="637" y="68"/>
                  </a:cubicBezTo>
                  <a:cubicBezTo>
                    <a:pt x="637" y="68"/>
                    <a:pt x="623" y="49"/>
                    <a:pt x="623" y="48"/>
                  </a:cubicBezTo>
                  <a:cubicBezTo>
                    <a:pt x="623" y="48"/>
                    <a:pt x="623" y="48"/>
                    <a:pt x="623" y="48"/>
                  </a:cubicBezTo>
                  <a:cubicBezTo>
                    <a:pt x="633" y="45"/>
                    <a:pt x="637" y="37"/>
                    <a:pt x="636" y="25"/>
                  </a:cubicBezTo>
                  <a:cubicBezTo>
                    <a:pt x="634" y="12"/>
                    <a:pt x="623" y="6"/>
                    <a:pt x="607" y="8"/>
                  </a:cubicBezTo>
                  <a:cubicBezTo>
                    <a:pt x="572" y="13"/>
                    <a:pt x="572" y="13"/>
                    <a:pt x="572" y="13"/>
                  </a:cubicBezTo>
                  <a:cubicBezTo>
                    <a:pt x="571" y="14"/>
                    <a:pt x="572" y="16"/>
                    <a:pt x="572" y="16"/>
                  </a:cubicBezTo>
                  <a:cubicBezTo>
                    <a:pt x="575" y="16"/>
                    <a:pt x="575" y="17"/>
                    <a:pt x="575" y="19"/>
                  </a:cubicBezTo>
                  <a:cubicBezTo>
                    <a:pt x="584" y="82"/>
                    <a:pt x="584" y="82"/>
                    <a:pt x="584" y="82"/>
                  </a:cubicBezTo>
                  <a:cubicBezTo>
                    <a:pt x="584" y="84"/>
                    <a:pt x="584" y="84"/>
                    <a:pt x="582" y="85"/>
                  </a:cubicBezTo>
                  <a:cubicBezTo>
                    <a:pt x="582" y="86"/>
                    <a:pt x="582" y="88"/>
                    <a:pt x="582" y="88"/>
                  </a:cubicBezTo>
                  <a:cubicBezTo>
                    <a:pt x="583" y="88"/>
                    <a:pt x="603" y="85"/>
                    <a:pt x="603" y="85"/>
                  </a:cubicBezTo>
                  <a:cubicBezTo>
                    <a:pt x="604" y="85"/>
                    <a:pt x="604" y="85"/>
                    <a:pt x="604" y="85"/>
                  </a:cubicBezTo>
                  <a:cubicBezTo>
                    <a:pt x="604" y="83"/>
                    <a:pt x="604" y="83"/>
                    <a:pt x="604" y="83"/>
                  </a:cubicBezTo>
                  <a:cubicBezTo>
                    <a:pt x="601" y="82"/>
                    <a:pt x="600" y="81"/>
                    <a:pt x="600" y="79"/>
                  </a:cubicBezTo>
                  <a:cubicBezTo>
                    <a:pt x="600" y="79"/>
                    <a:pt x="596" y="55"/>
                    <a:pt x="596" y="54"/>
                  </a:cubicBezTo>
                  <a:cubicBezTo>
                    <a:pt x="597" y="55"/>
                    <a:pt x="608" y="53"/>
                    <a:pt x="608" y="53"/>
                  </a:cubicBezTo>
                  <a:cubicBezTo>
                    <a:pt x="608" y="54"/>
                    <a:pt x="623" y="74"/>
                    <a:pt x="623" y="74"/>
                  </a:cubicBezTo>
                  <a:cubicBezTo>
                    <a:pt x="625" y="78"/>
                    <a:pt x="625" y="78"/>
                    <a:pt x="625" y="78"/>
                  </a:cubicBezTo>
                  <a:cubicBezTo>
                    <a:pt x="625" y="78"/>
                    <a:pt x="625" y="78"/>
                    <a:pt x="625" y="78"/>
                  </a:cubicBezTo>
                  <a:cubicBezTo>
                    <a:pt x="625" y="78"/>
                    <a:pt x="625" y="79"/>
                    <a:pt x="623" y="79"/>
                  </a:cubicBezTo>
                  <a:cubicBezTo>
                    <a:pt x="623" y="80"/>
                    <a:pt x="622" y="80"/>
                    <a:pt x="622" y="81"/>
                  </a:cubicBezTo>
                  <a:cubicBezTo>
                    <a:pt x="622" y="82"/>
                    <a:pt x="623" y="82"/>
                    <a:pt x="623" y="82"/>
                  </a:cubicBezTo>
                  <a:cubicBezTo>
                    <a:pt x="623" y="83"/>
                    <a:pt x="644" y="80"/>
                    <a:pt x="644" y="80"/>
                  </a:cubicBezTo>
                  <a:cubicBezTo>
                    <a:pt x="645" y="79"/>
                    <a:pt x="645" y="77"/>
                    <a:pt x="645" y="77"/>
                  </a:cubicBezTo>
                  <a:cubicBezTo>
                    <a:pt x="642" y="76"/>
                    <a:pt x="641" y="75"/>
                    <a:pt x="638" y="71"/>
                  </a:cubicBezTo>
                  <a:moveTo>
                    <a:pt x="561" y="67"/>
                  </a:moveTo>
                  <a:cubicBezTo>
                    <a:pt x="560" y="67"/>
                    <a:pt x="559" y="68"/>
                    <a:pt x="559" y="68"/>
                  </a:cubicBezTo>
                  <a:cubicBezTo>
                    <a:pt x="558" y="70"/>
                    <a:pt x="560" y="72"/>
                    <a:pt x="560" y="72"/>
                  </a:cubicBezTo>
                  <a:cubicBezTo>
                    <a:pt x="560" y="72"/>
                    <a:pt x="559" y="77"/>
                    <a:pt x="559" y="77"/>
                  </a:cubicBezTo>
                  <a:cubicBezTo>
                    <a:pt x="557" y="80"/>
                    <a:pt x="553" y="84"/>
                    <a:pt x="549" y="85"/>
                  </a:cubicBezTo>
                  <a:cubicBezTo>
                    <a:pt x="544" y="86"/>
                    <a:pt x="538" y="86"/>
                    <a:pt x="534" y="84"/>
                  </a:cubicBezTo>
                  <a:cubicBezTo>
                    <a:pt x="528" y="81"/>
                    <a:pt x="524" y="75"/>
                    <a:pt x="522" y="67"/>
                  </a:cubicBezTo>
                  <a:cubicBezTo>
                    <a:pt x="519" y="58"/>
                    <a:pt x="519" y="50"/>
                    <a:pt x="522" y="45"/>
                  </a:cubicBezTo>
                  <a:cubicBezTo>
                    <a:pt x="524" y="41"/>
                    <a:pt x="528" y="38"/>
                    <a:pt x="534" y="36"/>
                  </a:cubicBezTo>
                  <a:cubicBezTo>
                    <a:pt x="541" y="34"/>
                    <a:pt x="548" y="36"/>
                    <a:pt x="550" y="40"/>
                  </a:cubicBezTo>
                  <a:cubicBezTo>
                    <a:pt x="550" y="41"/>
                    <a:pt x="550" y="41"/>
                    <a:pt x="550" y="41"/>
                  </a:cubicBezTo>
                  <a:cubicBezTo>
                    <a:pt x="551" y="42"/>
                    <a:pt x="551" y="42"/>
                    <a:pt x="551" y="42"/>
                  </a:cubicBezTo>
                  <a:cubicBezTo>
                    <a:pt x="552" y="42"/>
                    <a:pt x="552" y="42"/>
                    <a:pt x="552" y="42"/>
                  </a:cubicBezTo>
                  <a:cubicBezTo>
                    <a:pt x="553" y="42"/>
                    <a:pt x="557" y="23"/>
                    <a:pt x="557" y="23"/>
                  </a:cubicBezTo>
                  <a:cubicBezTo>
                    <a:pt x="557" y="21"/>
                    <a:pt x="557" y="21"/>
                    <a:pt x="557" y="21"/>
                  </a:cubicBezTo>
                  <a:cubicBezTo>
                    <a:pt x="555" y="22"/>
                    <a:pt x="555" y="22"/>
                    <a:pt x="555" y="22"/>
                  </a:cubicBezTo>
                  <a:cubicBezTo>
                    <a:pt x="552" y="24"/>
                    <a:pt x="552" y="24"/>
                    <a:pt x="552" y="24"/>
                  </a:cubicBezTo>
                  <a:cubicBezTo>
                    <a:pt x="552" y="24"/>
                    <a:pt x="549" y="23"/>
                    <a:pt x="549" y="23"/>
                  </a:cubicBezTo>
                  <a:cubicBezTo>
                    <a:pt x="545" y="22"/>
                    <a:pt x="545" y="22"/>
                    <a:pt x="545" y="22"/>
                  </a:cubicBezTo>
                  <a:cubicBezTo>
                    <a:pt x="540" y="21"/>
                    <a:pt x="535" y="21"/>
                    <a:pt x="530" y="23"/>
                  </a:cubicBezTo>
                  <a:cubicBezTo>
                    <a:pt x="513" y="28"/>
                    <a:pt x="499" y="45"/>
                    <a:pt x="507" y="72"/>
                  </a:cubicBezTo>
                  <a:cubicBezTo>
                    <a:pt x="513" y="93"/>
                    <a:pt x="532" y="104"/>
                    <a:pt x="551" y="98"/>
                  </a:cubicBezTo>
                  <a:cubicBezTo>
                    <a:pt x="564" y="94"/>
                    <a:pt x="568" y="88"/>
                    <a:pt x="571" y="84"/>
                  </a:cubicBezTo>
                  <a:cubicBezTo>
                    <a:pt x="573" y="81"/>
                    <a:pt x="573" y="81"/>
                    <a:pt x="573" y="81"/>
                  </a:cubicBezTo>
                  <a:cubicBezTo>
                    <a:pt x="574" y="81"/>
                    <a:pt x="574" y="81"/>
                    <a:pt x="575" y="82"/>
                  </a:cubicBezTo>
                  <a:cubicBezTo>
                    <a:pt x="576" y="81"/>
                    <a:pt x="577" y="80"/>
                    <a:pt x="577" y="80"/>
                  </a:cubicBezTo>
                  <a:cubicBezTo>
                    <a:pt x="577" y="79"/>
                    <a:pt x="561" y="67"/>
                    <a:pt x="561" y="67"/>
                  </a:cubicBezTo>
                  <a:moveTo>
                    <a:pt x="381" y="131"/>
                  </a:moveTo>
                  <a:cubicBezTo>
                    <a:pt x="381" y="131"/>
                    <a:pt x="367" y="139"/>
                    <a:pt x="367" y="140"/>
                  </a:cubicBezTo>
                  <a:cubicBezTo>
                    <a:pt x="367" y="140"/>
                    <a:pt x="367" y="140"/>
                    <a:pt x="367" y="140"/>
                  </a:cubicBezTo>
                  <a:cubicBezTo>
                    <a:pt x="367" y="138"/>
                    <a:pt x="359" y="125"/>
                    <a:pt x="357" y="124"/>
                  </a:cubicBezTo>
                  <a:cubicBezTo>
                    <a:pt x="359" y="123"/>
                    <a:pt x="371" y="115"/>
                    <a:pt x="371" y="115"/>
                  </a:cubicBezTo>
                  <a:cubicBezTo>
                    <a:pt x="377" y="111"/>
                    <a:pt x="382" y="111"/>
                    <a:pt x="385" y="117"/>
                  </a:cubicBezTo>
                  <a:cubicBezTo>
                    <a:pt x="385" y="117"/>
                    <a:pt x="387" y="123"/>
                    <a:pt x="387" y="123"/>
                  </a:cubicBezTo>
                  <a:cubicBezTo>
                    <a:pt x="386" y="126"/>
                    <a:pt x="384" y="128"/>
                    <a:pt x="381" y="131"/>
                  </a:cubicBezTo>
                  <a:moveTo>
                    <a:pt x="419" y="147"/>
                  </a:moveTo>
                  <a:cubicBezTo>
                    <a:pt x="417" y="146"/>
                    <a:pt x="417" y="146"/>
                    <a:pt x="417" y="146"/>
                  </a:cubicBezTo>
                  <a:cubicBezTo>
                    <a:pt x="396" y="133"/>
                    <a:pt x="396" y="133"/>
                    <a:pt x="396" y="133"/>
                  </a:cubicBezTo>
                  <a:cubicBezTo>
                    <a:pt x="396" y="133"/>
                    <a:pt x="396" y="133"/>
                    <a:pt x="396" y="133"/>
                  </a:cubicBezTo>
                  <a:cubicBezTo>
                    <a:pt x="403" y="126"/>
                    <a:pt x="404" y="117"/>
                    <a:pt x="398" y="107"/>
                  </a:cubicBezTo>
                  <a:cubicBezTo>
                    <a:pt x="391" y="96"/>
                    <a:pt x="378" y="94"/>
                    <a:pt x="365" y="103"/>
                  </a:cubicBezTo>
                  <a:cubicBezTo>
                    <a:pt x="335" y="122"/>
                    <a:pt x="335" y="122"/>
                    <a:pt x="335" y="122"/>
                  </a:cubicBezTo>
                  <a:cubicBezTo>
                    <a:pt x="334" y="123"/>
                    <a:pt x="336" y="125"/>
                    <a:pt x="336" y="125"/>
                  </a:cubicBezTo>
                  <a:cubicBezTo>
                    <a:pt x="339" y="124"/>
                    <a:pt x="339" y="125"/>
                    <a:pt x="340" y="126"/>
                  </a:cubicBezTo>
                  <a:cubicBezTo>
                    <a:pt x="375" y="180"/>
                    <a:pt x="375" y="180"/>
                    <a:pt x="375" y="180"/>
                  </a:cubicBezTo>
                  <a:cubicBezTo>
                    <a:pt x="376" y="181"/>
                    <a:pt x="376" y="182"/>
                    <a:pt x="374" y="183"/>
                  </a:cubicBezTo>
                  <a:cubicBezTo>
                    <a:pt x="374" y="184"/>
                    <a:pt x="375" y="186"/>
                    <a:pt x="375" y="186"/>
                  </a:cubicBezTo>
                  <a:cubicBezTo>
                    <a:pt x="376" y="186"/>
                    <a:pt x="394" y="175"/>
                    <a:pt x="394" y="175"/>
                  </a:cubicBezTo>
                  <a:cubicBezTo>
                    <a:pt x="395" y="175"/>
                    <a:pt x="395" y="175"/>
                    <a:pt x="395" y="175"/>
                  </a:cubicBezTo>
                  <a:cubicBezTo>
                    <a:pt x="393" y="172"/>
                    <a:pt x="393" y="172"/>
                    <a:pt x="393" y="172"/>
                  </a:cubicBezTo>
                  <a:cubicBezTo>
                    <a:pt x="390" y="173"/>
                    <a:pt x="389" y="173"/>
                    <a:pt x="388" y="171"/>
                  </a:cubicBezTo>
                  <a:cubicBezTo>
                    <a:pt x="388" y="171"/>
                    <a:pt x="375" y="150"/>
                    <a:pt x="374" y="150"/>
                  </a:cubicBezTo>
                  <a:cubicBezTo>
                    <a:pt x="375" y="150"/>
                    <a:pt x="385" y="144"/>
                    <a:pt x="385" y="144"/>
                  </a:cubicBezTo>
                  <a:cubicBezTo>
                    <a:pt x="385" y="144"/>
                    <a:pt x="407" y="157"/>
                    <a:pt x="407" y="157"/>
                  </a:cubicBezTo>
                  <a:cubicBezTo>
                    <a:pt x="410" y="159"/>
                    <a:pt x="410" y="159"/>
                    <a:pt x="410" y="159"/>
                  </a:cubicBezTo>
                  <a:cubicBezTo>
                    <a:pt x="410" y="159"/>
                    <a:pt x="410" y="159"/>
                    <a:pt x="410" y="159"/>
                  </a:cubicBezTo>
                  <a:cubicBezTo>
                    <a:pt x="410" y="160"/>
                    <a:pt x="410" y="160"/>
                    <a:pt x="409" y="161"/>
                  </a:cubicBezTo>
                  <a:cubicBezTo>
                    <a:pt x="409" y="161"/>
                    <a:pt x="409" y="161"/>
                    <a:pt x="409" y="161"/>
                  </a:cubicBezTo>
                  <a:cubicBezTo>
                    <a:pt x="409" y="162"/>
                    <a:pt x="410" y="164"/>
                    <a:pt x="410" y="164"/>
                  </a:cubicBezTo>
                  <a:cubicBezTo>
                    <a:pt x="411" y="164"/>
                    <a:pt x="429" y="153"/>
                    <a:pt x="429" y="153"/>
                  </a:cubicBezTo>
                  <a:cubicBezTo>
                    <a:pt x="429" y="152"/>
                    <a:pt x="428" y="150"/>
                    <a:pt x="428" y="150"/>
                  </a:cubicBezTo>
                  <a:cubicBezTo>
                    <a:pt x="425" y="150"/>
                    <a:pt x="424" y="150"/>
                    <a:pt x="419" y="147"/>
                  </a:cubicBezTo>
                  <a:moveTo>
                    <a:pt x="355" y="181"/>
                  </a:moveTo>
                  <a:cubicBezTo>
                    <a:pt x="355" y="182"/>
                    <a:pt x="355" y="182"/>
                    <a:pt x="355" y="182"/>
                  </a:cubicBezTo>
                  <a:cubicBezTo>
                    <a:pt x="355" y="184"/>
                    <a:pt x="355" y="184"/>
                    <a:pt x="352" y="186"/>
                  </a:cubicBezTo>
                  <a:cubicBezTo>
                    <a:pt x="352" y="186"/>
                    <a:pt x="325" y="204"/>
                    <a:pt x="325" y="204"/>
                  </a:cubicBezTo>
                  <a:cubicBezTo>
                    <a:pt x="325" y="204"/>
                    <a:pt x="325" y="204"/>
                    <a:pt x="325" y="204"/>
                  </a:cubicBezTo>
                  <a:cubicBezTo>
                    <a:pt x="325" y="202"/>
                    <a:pt x="317" y="189"/>
                    <a:pt x="315" y="187"/>
                  </a:cubicBezTo>
                  <a:cubicBezTo>
                    <a:pt x="317" y="187"/>
                    <a:pt x="330" y="178"/>
                    <a:pt x="330" y="178"/>
                  </a:cubicBezTo>
                  <a:cubicBezTo>
                    <a:pt x="333" y="176"/>
                    <a:pt x="333" y="176"/>
                    <a:pt x="334" y="177"/>
                  </a:cubicBezTo>
                  <a:cubicBezTo>
                    <a:pt x="335" y="177"/>
                    <a:pt x="337" y="176"/>
                    <a:pt x="337" y="176"/>
                  </a:cubicBezTo>
                  <a:cubicBezTo>
                    <a:pt x="337" y="175"/>
                    <a:pt x="328" y="161"/>
                    <a:pt x="328" y="161"/>
                  </a:cubicBezTo>
                  <a:cubicBezTo>
                    <a:pt x="327" y="161"/>
                    <a:pt x="325" y="162"/>
                    <a:pt x="325" y="162"/>
                  </a:cubicBezTo>
                  <a:cubicBezTo>
                    <a:pt x="325" y="162"/>
                    <a:pt x="325" y="163"/>
                    <a:pt x="325" y="163"/>
                  </a:cubicBezTo>
                  <a:cubicBezTo>
                    <a:pt x="325" y="164"/>
                    <a:pt x="325" y="165"/>
                    <a:pt x="323" y="166"/>
                  </a:cubicBezTo>
                  <a:cubicBezTo>
                    <a:pt x="323" y="166"/>
                    <a:pt x="307" y="176"/>
                    <a:pt x="307" y="176"/>
                  </a:cubicBezTo>
                  <a:cubicBezTo>
                    <a:pt x="307" y="176"/>
                    <a:pt x="307" y="176"/>
                    <a:pt x="307" y="176"/>
                  </a:cubicBezTo>
                  <a:cubicBezTo>
                    <a:pt x="307" y="175"/>
                    <a:pt x="298" y="161"/>
                    <a:pt x="298" y="161"/>
                  </a:cubicBezTo>
                  <a:cubicBezTo>
                    <a:pt x="299" y="162"/>
                    <a:pt x="324" y="145"/>
                    <a:pt x="324" y="145"/>
                  </a:cubicBezTo>
                  <a:cubicBezTo>
                    <a:pt x="327" y="144"/>
                    <a:pt x="327" y="144"/>
                    <a:pt x="328" y="145"/>
                  </a:cubicBezTo>
                  <a:cubicBezTo>
                    <a:pt x="329" y="145"/>
                    <a:pt x="331" y="144"/>
                    <a:pt x="331" y="144"/>
                  </a:cubicBezTo>
                  <a:cubicBezTo>
                    <a:pt x="331" y="143"/>
                    <a:pt x="322" y="128"/>
                    <a:pt x="322" y="128"/>
                  </a:cubicBezTo>
                  <a:cubicBezTo>
                    <a:pt x="321" y="128"/>
                    <a:pt x="319" y="129"/>
                    <a:pt x="319" y="129"/>
                  </a:cubicBezTo>
                  <a:cubicBezTo>
                    <a:pt x="320" y="132"/>
                    <a:pt x="320" y="132"/>
                    <a:pt x="317" y="134"/>
                  </a:cubicBezTo>
                  <a:cubicBezTo>
                    <a:pt x="275" y="161"/>
                    <a:pt x="275" y="161"/>
                    <a:pt x="275" y="161"/>
                  </a:cubicBezTo>
                  <a:cubicBezTo>
                    <a:pt x="275" y="162"/>
                    <a:pt x="276" y="164"/>
                    <a:pt x="276" y="164"/>
                  </a:cubicBezTo>
                  <a:cubicBezTo>
                    <a:pt x="280" y="162"/>
                    <a:pt x="281" y="163"/>
                    <a:pt x="282" y="164"/>
                  </a:cubicBezTo>
                  <a:cubicBezTo>
                    <a:pt x="316" y="218"/>
                    <a:pt x="316" y="218"/>
                    <a:pt x="316" y="218"/>
                  </a:cubicBezTo>
                  <a:cubicBezTo>
                    <a:pt x="317" y="219"/>
                    <a:pt x="317" y="220"/>
                    <a:pt x="315" y="222"/>
                  </a:cubicBezTo>
                  <a:cubicBezTo>
                    <a:pt x="314" y="223"/>
                    <a:pt x="315" y="225"/>
                    <a:pt x="315" y="225"/>
                  </a:cubicBezTo>
                  <a:cubicBezTo>
                    <a:pt x="317" y="225"/>
                    <a:pt x="360" y="197"/>
                    <a:pt x="360" y="197"/>
                  </a:cubicBezTo>
                  <a:cubicBezTo>
                    <a:pt x="363" y="195"/>
                    <a:pt x="363" y="196"/>
                    <a:pt x="364" y="197"/>
                  </a:cubicBezTo>
                  <a:cubicBezTo>
                    <a:pt x="365" y="197"/>
                    <a:pt x="367" y="196"/>
                    <a:pt x="367" y="196"/>
                  </a:cubicBezTo>
                  <a:cubicBezTo>
                    <a:pt x="367" y="195"/>
                    <a:pt x="358" y="180"/>
                    <a:pt x="358" y="180"/>
                  </a:cubicBezTo>
                  <a:cubicBezTo>
                    <a:pt x="357" y="180"/>
                    <a:pt x="355" y="181"/>
                    <a:pt x="355" y="181"/>
                  </a:cubicBezTo>
                  <a:moveTo>
                    <a:pt x="277" y="240"/>
                  </a:moveTo>
                  <a:cubicBezTo>
                    <a:pt x="277" y="240"/>
                    <a:pt x="253" y="188"/>
                    <a:pt x="253" y="188"/>
                  </a:cubicBezTo>
                  <a:cubicBezTo>
                    <a:pt x="253" y="188"/>
                    <a:pt x="268" y="182"/>
                    <a:pt x="268" y="182"/>
                  </a:cubicBezTo>
                  <a:cubicBezTo>
                    <a:pt x="271" y="180"/>
                    <a:pt x="272" y="180"/>
                    <a:pt x="273" y="182"/>
                  </a:cubicBezTo>
                  <a:cubicBezTo>
                    <a:pt x="274" y="183"/>
                    <a:pt x="276" y="182"/>
                    <a:pt x="276" y="182"/>
                  </a:cubicBezTo>
                  <a:cubicBezTo>
                    <a:pt x="276" y="181"/>
                    <a:pt x="269" y="165"/>
                    <a:pt x="269" y="165"/>
                  </a:cubicBezTo>
                  <a:cubicBezTo>
                    <a:pt x="268" y="164"/>
                    <a:pt x="266" y="165"/>
                    <a:pt x="266" y="165"/>
                  </a:cubicBezTo>
                  <a:cubicBezTo>
                    <a:pt x="266" y="168"/>
                    <a:pt x="265" y="168"/>
                    <a:pt x="262" y="169"/>
                  </a:cubicBezTo>
                  <a:cubicBezTo>
                    <a:pt x="218" y="189"/>
                    <a:pt x="218" y="189"/>
                    <a:pt x="218" y="189"/>
                  </a:cubicBezTo>
                  <a:cubicBezTo>
                    <a:pt x="215" y="191"/>
                    <a:pt x="215" y="191"/>
                    <a:pt x="214" y="189"/>
                  </a:cubicBezTo>
                  <a:cubicBezTo>
                    <a:pt x="213" y="189"/>
                    <a:pt x="211" y="190"/>
                    <a:pt x="211" y="190"/>
                  </a:cubicBezTo>
                  <a:cubicBezTo>
                    <a:pt x="211" y="191"/>
                    <a:pt x="218" y="207"/>
                    <a:pt x="218" y="207"/>
                  </a:cubicBezTo>
                  <a:cubicBezTo>
                    <a:pt x="219" y="208"/>
                    <a:pt x="221" y="207"/>
                    <a:pt x="221" y="207"/>
                  </a:cubicBezTo>
                  <a:cubicBezTo>
                    <a:pt x="221" y="206"/>
                    <a:pt x="221" y="206"/>
                    <a:pt x="221" y="206"/>
                  </a:cubicBezTo>
                  <a:cubicBezTo>
                    <a:pt x="221" y="203"/>
                    <a:pt x="222" y="203"/>
                    <a:pt x="224" y="202"/>
                  </a:cubicBezTo>
                  <a:cubicBezTo>
                    <a:pt x="224" y="202"/>
                    <a:pt x="239" y="195"/>
                    <a:pt x="240" y="195"/>
                  </a:cubicBezTo>
                  <a:cubicBezTo>
                    <a:pt x="240" y="195"/>
                    <a:pt x="240" y="195"/>
                    <a:pt x="240" y="195"/>
                  </a:cubicBezTo>
                  <a:cubicBezTo>
                    <a:pt x="240" y="196"/>
                    <a:pt x="262" y="246"/>
                    <a:pt x="262" y="246"/>
                  </a:cubicBezTo>
                  <a:cubicBezTo>
                    <a:pt x="263" y="247"/>
                    <a:pt x="263" y="248"/>
                    <a:pt x="263" y="248"/>
                  </a:cubicBezTo>
                  <a:cubicBezTo>
                    <a:pt x="263" y="249"/>
                    <a:pt x="262" y="249"/>
                    <a:pt x="261" y="250"/>
                  </a:cubicBezTo>
                  <a:cubicBezTo>
                    <a:pt x="261" y="250"/>
                    <a:pt x="261" y="250"/>
                    <a:pt x="261" y="250"/>
                  </a:cubicBezTo>
                  <a:cubicBezTo>
                    <a:pt x="261" y="251"/>
                    <a:pt x="262" y="253"/>
                    <a:pt x="262" y="253"/>
                  </a:cubicBezTo>
                  <a:cubicBezTo>
                    <a:pt x="263" y="253"/>
                    <a:pt x="282" y="245"/>
                    <a:pt x="282" y="245"/>
                  </a:cubicBezTo>
                  <a:cubicBezTo>
                    <a:pt x="282" y="244"/>
                    <a:pt x="282" y="244"/>
                    <a:pt x="282" y="244"/>
                  </a:cubicBezTo>
                  <a:cubicBezTo>
                    <a:pt x="281" y="242"/>
                    <a:pt x="281" y="242"/>
                    <a:pt x="281" y="242"/>
                  </a:cubicBezTo>
                  <a:cubicBezTo>
                    <a:pt x="278" y="242"/>
                    <a:pt x="277" y="242"/>
                    <a:pt x="277" y="240"/>
                  </a:cubicBezTo>
                  <a:moveTo>
                    <a:pt x="188" y="227"/>
                  </a:moveTo>
                  <a:cubicBezTo>
                    <a:pt x="179" y="227"/>
                    <a:pt x="171" y="227"/>
                    <a:pt x="170" y="222"/>
                  </a:cubicBezTo>
                  <a:cubicBezTo>
                    <a:pt x="169" y="217"/>
                    <a:pt x="172" y="213"/>
                    <a:pt x="178" y="212"/>
                  </a:cubicBezTo>
                  <a:cubicBezTo>
                    <a:pt x="189" y="209"/>
                    <a:pt x="196" y="213"/>
                    <a:pt x="197" y="216"/>
                  </a:cubicBezTo>
                  <a:cubicBezTo>
                    <a:pt x="197" y="217"/>
                    <a:pt x="197" y="217"/>
                    <a:pt x="197" y="217"/>
                  </a:cubicBezTo>
                  <a:cubicBezTo>
                    <a:pt x="198" y="219"/>
                    <a:pt x="200" y="219"/>
                    <a:pt x="200" y="219"/>
                  </a:cubicBezTo>
                  <a:cubicBezTo>
                    <a:pt x="201" y="218"/>
                    <a:pt x="207" y="199"/>
                    <a:pt x="207" y="199"/>
                  </a:cubicBezTo>
                  <a:cubicBezTo>
                    <a:pt x="208" y="196"/>
                    <a:pt x="208" y="196"/>
                    <a:pt x="208" y="196"/>
                  </a:cubicBezTo>
                  <a:cubicBezTo>
                    <a:pt x="205" y="198"/>
                    <a:pt x="205" y="198"/>
                    <a:pt x="205" y="198"/>
                  </a:cubicBezTo>
                  <a:cubicBezTo>
                    <a:pt x="202" y="200"/>
                    <a:pt x="202" y="200"/>
                    <a:pt x="202" y="200"/>
                  </a:cubicBezTo>
                  <a:cubicBezTo>
                    <a:pt x="199" y="199"/>
                    <a:pt x="199" y="199"/>
                    <a:pt x="199" y="199"/>
                  </a:cubicBezTo>
                  <a:cubicBezTo>
                    <a:pt x="195" y="199"/>
                    <a:pt x="195" y="199"/>
                    <a:pt x="195" y="199"/>
                  </a:cubicBezTo>
                  <a:cubicBezTo>
                    <a:pt x="189" y="198"/>
                    <a:pt x="183" y="198"/>
                    <a:pt x="177" y="199"/>
                  </a:cubicBezTo>
                  <a:cubicBezTo>
                    <a:pt x="157" y="204"/>
                    <a:pt x="152" y="217"/>
                    <a:pt x="155" y="227"/>
                  </a:cubicBezTo>
                  <a:cubicBezTo>
                    <a:pt x="158" y="242"/>
                    <a:pt x="173" y="242"/>
                    <a:pt x="186" y="243"/>
                  </a:cubicBezTo>
                  <a:cubicBezTo>
                    <a:pt x="196" y="243"/>
                    <a:pt x="204" y="243"/>
                    <a:pt x="205" y="249"/>
                  </a:cubicBezTo>
                  <a:cubicBezTo>
                    <a:pt x="205" y="249"/>
                    <a:pt x="204" y="256"/>
                    <a:pt x="204" y="256"/>
                  </a:cubicBezTo>
                  <a:cubicBezTo>
                    <a:pt x="202" y="259"/>
                    <a:pt x="198" y="261"/>
                    <a:pt x="191" y="262"/>
                  </a:cubicBezTo>
                  <a:cubicBezTo>
                    <a:pt x="185" y="264"/>
                    <a:pt x="176" y="263"/>
                    <a:pt x="172" y="261"/>
                  </a:cubicBezTo>
                  <a:cubicBezTo>
                    <a:pt x="171" y="259"/>
                    <a:pt x="171" y="259"/>
                    <a:pt x="171" y="259"/>
                  </a:cubicBezTo>
                  <a:cubicBezTo>
                    <a:pt x="170" y="257"/>
                    <a:pt x="170" y="257"/>
                    <a:pt x="170" y="257"/>
                  </a:cubicBezTo>
                  <a:cubicBezTo>
                    <a:pt x="168" y="256"/>
                    <a:pt x="168" y="256"/>
                    <a:pt x="168" y="256"/>
                  </a:cubicBezTo>
                  <a:cubicBezTo>
                    <a:pt x="167" y="257"/>
                    <a:pt x="162" y="276"/>
                    <a:pt x="162" y="276"/>
                  </a:cubicBezTo>
                  <a:cubicBezTo>
                    <a:pt x="162" y="276"/>
                    <a:pt x="163" y="276"/>
                    <a:pt x="163" y="276"/>
                  </a:cubicBezTo>
                  <a:cubicBezTo>
                    <a:pt x="163" y="276"/>
                    <a:pt x="163" y="276"/>
                    <a:pt x="163" y="276"/>
                  </a:cubicBezTo>
                  <a:cubicBezTo>
                    <a:pt x="165" y="277"/>
                    <a:pt x="165" y="277"/>
                    <a:pt x="165" y="277"/>
                  </a:cubicBezTo>
                  <a:cubicBezTo>
                    <a:pt x="165" y="276"/>
                    <a:pt x="165" y="276"/>
                    <a:pt x="165" y="276"/>
                  </a:cubicBezTo>
                  <a:cubicBezTo>
                    <a:pt x="165" y="276"/>
                    <a:pt x="166" y="276"/>
                    <a:pt x="166" y="276"/>
                  </a:cubicBezTo>
                  <a:cubicBezTo>
                    <a:pt x="166" y="275"/>
                    <a:pt x="166" y="275"/>
                    <a:pt x="167" y="275"/>
                  </a:cubicBezTo>
                  <a:cubicBezTo>
                    <a:pt x="167" y="275"/>
                    <a:pt x="171" y="275"/>
                    <a:pt x="171" y="275"/>
                  </a:cubicBezTo>
                  <a:cubicBezTo>
                    <a:pt x="176" y="276"/>
                    <a:pt x="176" y="276"/>
                    <a:pt x="176" y="276"/>
                  </a:cubicBezTo>
                  <a:cubicBezTo>
                    <a:pt x="193" y="276"/>
                    <a:pt x="193" y="276"/>
                    <a:pt x="193" y="276"/>
                  </a:cubicBezTo>
                  <a:cubicBezTo>
                    <a:pt x="215" y="271"/>
                    <a:pt x="223" y="256"/>
                    <a:pt x="220" y="245"/>
                  </a:cubicBezTo>
                  <a:cubicBezTo>
                    <a:pt x="217" y="228"/>
                    <a:pt x="201" y="228"/>
                    <a:pt x="188" y="227"/>
                  </a:cubicBezTo>
                  <a:moveTo>
                    <a:pt x="121" y="265"/>
                  </a:moveTo>
                  <a:cubicBezTo>
                    <a:pt x="117" y="268"/>
                    <a:pt x="113" y="270"/>
                    <a:pt x="108" y="270"/>
                  </a:cubicBezTo>
                  <a:cubicBezTo>
                    <a:pt x="96" y="269"/>
                    <a:pt x="89" y="260"/>
                    <a:pt x="90" y="243"/>
                  </a:cubicBezTo>
                  <a:cubicBezTo>
                    <a:pt x="90" y="234"/>
                    <a:pt x="92" y="227"/>
                    <a:pt x="97" y="223"/>
                  </a:cubicBezTo>
                  <a:cubicBezTo>
                    <a:pt x="100" y="220"/>
                    <a:pt x="104" y="218"/>
                    <a:pt x="109" y="219"/>
                  </a:cubicBezTo>
                  <a:cubicBezTo>
                    <a:pt x="115" y="219"/>
                    <a:pt x="119" y="220"/>
                    <a:pt x="122" y="224"/>
                  </a:cubicBezTo>
                  <a:cubicBezTo>
                    <a:pt x="126" y="228"/>
                    <a:pt x="128" y="235"/>
                    <a:pt x="128" y="245"/>
                  </a:cubicBezTo>
                  <a:cubicBezTo>
                    <a:pt x="128" y="254"/>
                    <a:pt x="125" y="261"/>
                    <a:pt x="121" y="265"/>
                  </a:cubicBezTo>
                  <a:moveTo>
                    <a:pt x="110" y="205"/>
                  </a:moveTo>
                  <a:cubicBezTo>
                    <a:pt x="100" y="205"/>
                    <a:pt x="92" y="208"/>
                    <a:pt x="86" y="214"/>
                  </a:cubicBezTo>
                  <a:cubicBezTo>
                    <a:pt x="78" y="220"/>
                    <a:pt x="74" y="231"/>
                    <a:pt x="74" y="243"/>
                  </a:cubicBezTo>
                  <a:cubicBezTo>
                    <a:pt x="73" y="266"/>
                    <a:pt x="87" y="282"/>
                    <a:pt x="107" y="283"/>
                  </a:cubicBezTo>
                  <a:cubicBezTo>
                    <a:pt x="117" y="283"/>
                    <a:pt x="125" y="280"/>
                    <a:pt x="132" y="274"/>
                  </a:cubicBezTo>
                  <a:cubicBezTo>
                    <a:pt x="139" y="268"/>
                    <a:pt x="143" y="257"/>
                    <a:pt x="144" y="245"/>
                  </a:cubicBezTo>
                  <a:cubicBezTo>
                    <a:pt x="144" y="233"/>
                    <a:pt x="140" y="222"/>
                    <a:pt x="134" y="215"/>
                  </a:cubicBezTo>
                  <a:cubicBezTo>
                    <a:pt x="128" y="209"/>
                    <a:pt x="119" y="205"/>
                    <a:pt x="110" y="205"/>
                  </a:cubicBezTo>
                  <a:moveTo>
                    <a:pt x="38" y="228"/>
                  </a:moveTo>
                  <a:cubicBezTo>
                    <a:pt x="38" y="228"/>
                    <a:pt x="25" y="227"/>
                    <a:pt x="25" y="227"/>
                  </a:cubicBezTo>
                  <a:cubicBezTo>
                    <a:pt x="26" y="226"/>
                    <a:pt x="28" y="211"/>
                    <a:pt x="28" y="208"/>
                  </a:cubicBezTo>
                  <a:cubicBezTo>
                    <a:pt x="30" y="209"/>
                    <a:pt x="41" y="210"/>
                    <a:pt x="41" y="210"/>
                  </a:cubicBezTo>
                  <a:cubicBezTo>
                    <a:pt x="47" y="211"/>
                    <a:pt x="50" y="213"/>
                    <a:pt x="52" y="215"/>
                  </a:cubicBezTo>
                  <a:cubicBezTo>
                    <a:pt x="53" y="221"/>
                    <a:pt x="53" y="221"/>
                    <a:pt x="53" y="221"/>
                  </a:cubicBezTo>
                  <a:cubicBezTo>
                    <a:pt x="52" y="228"/>
                    <a:pt x="48" y="230"/>
                    <a:pt x="38" y="228"/>
                  </a:cubicBezTo>
                  <a:moveTo>
                    <a:pt x="45" y="197"/>
                  </a:moveTo>
                  <a:cubicBezTo>
                    <a:pt x="12" y="192"/>
                    <a:pt x="12" y="192"/>
                    <a:pt x="12" y="192"/>
                  </a:cubicBezTo>
                  <a:cubicBezTo>
                    <a:pt x="11" y="193"/>
                    <a:pt x="11" y="195"/>
                    <a:pt x="11" y="195"/>
                  </a:cubicBezTo>
                  <a:cubicBezTo>
                    <a:pt x="14" y="197"/>
                    <a:pt x="14" y="197"/>
                    <a:pt x="14" y="199"/>
                  </a:cubicBezTo>
                  <a:cubicBezTo>
                    <a:pt x="4" y="262"/>
                    <a:pt x="4" y="262"/>
                    <a:pt x="4" y="262"/>
                  </a:cubicBezTo>
                  <a:cubicBezTo>
                    <a:pt x="4" y="264"/>
                    <a:pt x="4" y="264"/>
                    <a:pt x="1" y="264"/>
                  </a:cubicBezTo>
                  <a:cubicBezTo>
                    <a:pt x="0" y="265"/>
                    <a:pt x="0" y="267"/>
                    <a:pt x="0" y="267"/>
                  </a:cubicBezTo>
                  <a:cubicBezTo>
                    <a:pt x="1" y="268"/>
                    <a:pt x="22" y="271"/>
                    <a:pt x="22" y="271"/>
                  </a:cubicBezTo>
                  <a:cubicBezTo>
                    <a:pt x="23" y="271"/>
                    <a:pt x="23" y="271"/>
                    <a:pt x="23" y="271"/>
                  </a:cubicBezTo>
                  <a:cubicBezTo>
                    <a:pt x="23" y="268"/>
                    <a:pt x="23" y="268"/>
                    <a:pt x="23" y="268"/>
                  </a:cubicBezTo>
                  <a:cubicBezTo>
                    <a:pt x="21" y="267"/>
                    <a:pt x="20" y="267"/>
                    <a:pt x="20" y="265"/>
                  </a:cubicBezTo>
                  <a:cubicBezTo>
                    <a:pt x="20" y="265"/>
                    <a:pt x="20" y="265"/>
                    <a:pt x="20" y="264"/>
                  </a:cubicBezTo>
                  <a:cubicBezTo>
                    <a:pt x="20" y="264"/>
                    <a:pt x="24" y="240"/>
                    <a:pt x="24" y="239"/>
                  </a:cubicBezTo>
                  <a:cubicBezTo>
                    <a:pt x="24" y="240"/>
                    <a:pt x="39" y="242"/>
                    <a:pt x="39" y="242"/>
                  </a:cubicBezTo>
                  <a:cubicBezTo>
                    <a:pt x="58" y="245"/>
                    <a:pt x="67" y="235"/>
                    <a:pt x="68" y="224"/>
                  </a:cubicBezTo>
                  <a:cubicBezTo>
                    <a:pt x="70" y="213"/>
                    <a:pt x="65" y="200"/>
                    <a:pt x="45" y="197"/>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79" name="Freeform 40">
              <a:extLst>
                <a:ext uri="{FF2B5EF4-FFF2-40B4-BE49-F238E27FC236}">
                  <a16:creationId xmlns:a16="http://schemas.microsoft.com/office/drawing/2014/main" id="{C98D974F-651C-4B46-9D6B-C869F97AAF9D}"/>
                </a:ext>
              </a:extLst>
            </p:cNvPr>
            <p:cNvSpPr>
              <a:spLocks/>
            </p:cNvSpPr>
            <p:nvPr userDrawn="1"/>
          </p:nvSpPr>
          <p:spPr bwMode="auto">
            <a:xfrm>
              <a:off x="3547" y="1746"/>
              <a:ext cx="70" cy="69"/>
            </a:xfrm>
            <a:custGeom>
              <a:avLst/>
              <a:gdLst>
                <a:gd name="T0" fmla="*/ 39 w 104"/>
                <a:gd name="T1" fmla="*/ 28 h 101"/>
                <a:gd name="T2" fmla="*/ 12 w 104"/>
                <a:gd name="T3" fmla="*/ 18 h 101"/>
                <a:gd name="T4" fmla="*/ 26 w 104"/>
                <a:gd name="T5" fmla="*/ 46 h 101"/>
                <a:gd name="T6" fmla="*/ 0 w 104"/>
                <a:gd name="T7" fmla="*/ 64 h 101"/>
                <a:gd name="T8" fmla="*/ 29 w 104"/>
                <a:gd name="T9" fmla="*/ 71 h 101"/>
                <a:gd name="T10" fmla="*/ 27 w 104"/>
                <a:gd name="T11" fmla="*/ 101 h 101"/>
                <a:gd name="T12" fmla="*/ 52 w 104"/>
                <a:gd name="T13" fmla="*/ 81 h 101"/>
                <a:gd name="T14" fmla="*/ 74 w 104"/>
                <a:gd name="T15" fmla="*/ 101 h 101"/>
                <a:gd name="T16" fmla="*/ 73 w 104"/>
                <a:gd name="T17" fmla="*/ 69 h 101"/>
                <a:gd name="T18" fmla="*/ 104 w 104"/>
                <a:gd name="T19" fmla="*/ 67 h 101"/>
                <a:gd name="T20" fmla="*/ 78 w 104"/>
                <a:gd name="T21" fmla="*/ 47 h 101"/>
                <a:gd name="T22" fmla="*/ 93 w 104"/>
                <a:gd name="T23" fmla="*/ 20 h 101"/>
                <a:gd name="T24" fmla="*/ 63 w 104"/>
                <a:gd name="T25" fmla="*/ 29 h 101"/>
                <a:gd name="T26" fmla="*/ 51 w 104"/>
                <a:gd name="T27" fmla="*/ 0 h 101"/>
                <a:gd name="T28" fmla="*/ 39 w 104"/>
                <a:gd name="T29" fmla="*/ 2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4" h="101">
                  <a:moveTo>
                    <a:pt x="39" y="28"/>
                  </a:moveTo>
                  <a:cubicBezTo>
                    <a:pt x="12" y="18"/>
                    <a:pt x="12" y="18"/>
                    <a:pt x="12" y="18"/>
                  </a:cubicBezTo>
                  <a:cubicBezTo>
                    <a:pt x="26" y="46"/>
                    <a:pt x="26" y="46"/>
                    <a:pt x="26" y="46"/>
                  </a:cubicBezTo>
                  <a:cubicBezTo>
                    <a:pt x="0" y="64"/>
                    <a:pt x="0" y="64"/>
                    <a:pt x="0" y="64"/>
                  </a:cubicBezTo>
                  <a:cubicBezTo>
                    <a:pt x="29" y="71"/>
                    <a:pt x="29" y="71"/>
                    <a:pt x="29" y="71"/>
                  </a:cubicBezTo>
                  <a:cubicBezTo>
                    <a:pt x="27" y="101"/>
                    <a:pt x="27" y="101"/>
                    <a:pt x="27" y="101"/>
                  </a:cubicBezTo>
                  <a:cubicBezTo>
                    <a:pt x="52" y="81"/>
                    <a:pt x="52" y="81"/>
                    <a:pt x="52" y="81"/>
                  </a:cubicBezTo>
                  <a:cubicBezTo>
                    <a:pt x="74" y="101"/>
                    <a:pt x="74" y="101"/>
                    <a:pt x="74" y="101"/>
                  </a:cubicBezTo>
                  <a:cubicBezTo>
                    <a:pt x="73" y="69"/>
                    <a:pt x="73" y="69"/>
                    <a:pt x="73" y="69"/>
                  </a:cubicBezTo>
                  <a:cubicBezTo>
                    <a:pt x="73" y="69"/>
                    <a:pt x="104" y="67"/>
                    <a:pt x="104" y="67"/>
                  </a:cubicBezTo>
                  <a:cubicBezTo>
                    <a:pt x="78" y="47"/>
                    <a:pt x="78" y="47"/>
                    <a:pt x="78" y="47"/>
                  </a:cubicBezTo>
                  <a:cubicBezTo>
                    <a:pt x="93" y="20"/>
                    <a:pt x="93" y="20"/>
                    <a:pt x="93" y="20"/>
                  </a:cubicBezTo>
                  <a:cubicBezTo>
                    <a:pt x="63" y="29"/>
                    <a:pt x="63" y="29"/>
                    <a:pt x="63" y="29"/>
                  </a:cubicBezTo>
                  <a:cubicBezTo>
                    <a:pt x="51" y="0"/>
                    <a:pt x="51" y="0"/>
                    <a:pt x="51" y="0"/>
                  </a:cubicBezTo>
                  <a:lnTo>
                    <a:pt x="39" y="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80" name="Freeform 41">
              <a:extLst>
                <a:ext uri="{FF2B5EF4-FFF2-40B4-BE49-F238E27FC236}">
                  <a16:creationId xmlns:a16="http://schemas.microsoft.com/office/drawing/2014/main" id="{F18AA89E-6D2F-49E9-AAB7-33D81C26A732}"/>
                </a:ext>
              </a:extLst>
            </p:cNvPr>
            <p:cNvSpPr>
              <a:spLocks/>
            </p:cNvSpPr>
            <p:nvPr userDrawn="1"/>
          </p:nvSpPr>
          <p:spPr bwMode="auto">
            <a:xfrm>
              <a:off x="3668" y="1778"/>
              <a:ext cx="70" cy="69"/>
            </a:xfrm>
            <a:custGeom>
              <a:avLst/>
              <a:gdLst>
                <a:gd name="T0" fmla="*/ 26 w 70"/>
                <a:gd name="T1" fmla="*/ 19 h 69"/>
                <a:gd name="T2" fmla="*/ 8 w 70"/>
                <a:gd name="T3" fmla="*/ 13 h 69"/>
                <a:gd name="T4" fmla="*/ 17 w 70"/>
                <a:gd name="T5" fmla="*/ 31 h 69"/>
                <a:gd name="T6" fmla="*/ 0 w 70"/>
                <a:gd name="T7" fmla="*/ 43 h 69"/>
                <a:gd name="T8" fmla="*/ 20 w 70"/>
                <a:gd name="T9" fmla="*/ 48 h 69"/>
                <a:gd name="T10" fmla="*/ 18 w 70"/>
                <a:gd name="T11" fmla="*/ 69 h 69"/>
                <a:gd name="T12" fmla="*/ 34 w 70"/>
                <a:gd name="T13" fmla="*/ 55 h 69"/>
                <a:gd name="T14" fmla="*/ 51 w 70"/>
                <a:gd name="T15" fmla="*/ 69 h 69"/>
                <a:gd name="T16" fmla="*/ 49 w 70"/>
                <a:gd name="T17" fmla="*/ 47 h 69"/>
                <a:gd name="T18" fmla="*/ 70 w 70"/>
                <a:gd name="T19" fmla="*/ 45 h 69"/>
                <a:gd name="T20" fmla="*/ 53 w 70"/>
                <a:gd name="T21" fmla="*/ 32 h 69"/>
                <a:gd name="T22" fmla="*/ 63 w 70"/>
                <a:gd name="T23" fmla="*/ 13 h 69"/>
                <a:gd name="T24" fmla="*/ 43 w 70"/>
                <a:gd name="T25" fmla="*/ 19 h 69"/>
                <a:gd name="T26" fmla="*/ 34 w 70"/>
                <a:gd name="T27" fmla="*/ 0 h 69"/>
                <a:gd name="T28" fmla="*/ 26 w 70"/>
                <a:gd name="T29" fmla="*/ 1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 h="69">
                  <a:moveTo>
                    <a:pt x="26" y="19"/>
                  </a:moveTo>
                  <a:lnTo>
                    <a:pt x="8" y="13"/>
                  </a:lnTo>
                  <a:lnTo>
                    <a:pt x="17" y="31"/>
                  </a:lnTo>
                  <a:lnTo>
                    <a:pt x="0" y="43"/>
                  </a:lnTo>
                  <a:lnTo>
                    <a:pt x="20" y="48"/>
                  </a:lnTo>
                  <a:lnTo>
                    <a:pt x="18" y="69"/>
                  </a:lnTo>
                  <a:lnTo>
                    <a:pt x="34" y="55"/>
                  </a:lnTo>
                  <a:lnTo>
                    <a:pt x="51" y="69"/>
                  </a:lnTo>
                  <a:lnTo>
                    <a:pt x="49" y="47"/>
                  </a:lnTo>
                  <a:lnTo>
                    <a:pt x="70" y="45"/>
                  </a:lnTo>
                  <a:lnTo>
                    <a:pt x="53" y="32"/>
                  </a:lnTo>
                  <a:lnTo>
                    <a:pt x="63" y="13"/>
                  </a:lnTo>
                  <a:lnTo>
                    <a:pt x="43" y="19"/>
                  </a:lnTo>
                  <a:lnTo>
                    <a:pt x="34" y="0"/>
                  </a:lnTo>
                  <a:lnTo>
                    <a:pt x="26"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81" name="Freeform 42">
              <a:extLst>
                <a:ext uri="{FF2B5EF4-FFF2-40B4-BE49-F238E27FC236}">
                  <a16:creationId xmlns:a16="http://schemas.microsoft.com/office/drawing/2014/main" id="{643C4C7B-D3E8-400B-B938-BAC36EDF5E57}"/>
                </a:ext>
              </a:extLst>
            </p:cNvPr>
            <p:cNvSpPr>
              <a:spLocks/>
            </p:cNvSpPr>
            <p:nvPr userDrawn="1"/>
          </p:nvSpPr>
          <p:spPr bwMode="auto">
            <a:xfrm>
              <a:off x="3524" y="1902"/>
              <a:ext cx="71" cy="69"/>
            </a:xfrm>
            <a:custGeom>
              <a:avLst/>
              <a:gdLst>
                <a:gd name="T0" fmla="*/ 51 w 104"/>
                <a:gd name="T1" fmla="*/ 0 h 101"/>
                <a:gd name="T2" fmla="*/ 62 w 104"/>
                <a:gd name="T3" fmla="*/ 28 h 101"/>
                <a:gd name="T4" fmla="*/ 93 w 104"/>
                <a:gd name="T5" fmla="*/ 20 h 101"/>
                <a:gd name="T6" fmla="*/ 78 w 104"/>
                <a:gd name="T7" fmla="*/ 46 h 101"/>
                <a:gd name="T8" fmla="*/ 104 w 104"/>
                <a:gd name="T9" fmla="*/ 66 h 101"/>
                <a:gd name="T10" fmla="*/ 72 w 104"/>
                <a:gd name="T11" fmla="*/ 69 h 101"/>
                <a:gd name="T12" fmla="*/ 74 w 104"/>
                <a:gd name="T13" fmla="*/ 101 h 101"/>
                <a:gd name="T14" fmla="*/ 51 w 104"/>
                <a:gd name="T15" fmla="*/ 80 h 101"/>
                <a:gd name="T16" fmla="*/ 27 w 104"/>
                <a:gd name="T17" fmla="*/ 101 h 101"/>
                <a:gd name="T18" fmla="*/ 29 w 104"/>
                <a:gd name="T19" fmla="*/ 70 h 101"/>
                <a:gd name="T20" fmla="*/ 0 w 104"/>
                <a:gd name="T21" fmla="*/ 64 h 101"/>
                <a:gd name="T22" fmla="*/ 26 w 104"/>
                <a:gd name="T23" fmla="*/ 45 h 101"/>
                <a:gd name="T24" fmla="*/ 11 w 104"/>
                <a:gd name="T25" fmla="*/ 19 h 101"/>
                <a:gd name="T26" fmla="*/ 39 w 104"/>
                <a:gd name="T27" fmla="*/ 28 h 101"/>
                <a:gd name="T28" fmla="*/ 51 w 104"/>
                <a:gd name="T29"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4" h="101">
                  <a:moveTo>
                    <a:pt x="51" y="0"/>
                  </a:moveTo>
                  <a:cubicBezTo>
                    <a:pt x="62" y="28"/>
                    <a:pt x="62" y="28"/>
                    <a:pt x="62" y="28"/>
                  </a:cubicBezTo>
                  <a:cubicBezTo>
                    <a:pt x="93" y="20"/>
                    <a:pt x="93" y="20"/>
                    <a:pt x="93" y="20"/>
                  </a:cubicBezTo>
                  <a:cubicBezTo>
                    <a:pt x="78" y="46"/>
                    <a:pt x="78" y="46"/>
                    <a:pt x="78" y="46"/>
                  </a:cubicBezTo>
                  <a:cubicBezTo>
                    <a:pt x="104" y="66"/>
                    <a:pt x="104" y="66"/>
                    <a:pt x="104" y="66"/>
                  </a:cubicBezTo>
                  <a:cubicBezTo>
                    <a:pt x="104" y="66"/>
                    <a:pt x="72" y="69"/>
                    <a:pt x="72" y="69"/>
                  </a:cubicBezTo>
                  <a:cubicBezTo>
                    <a:pt x="74" y="101"/>
                    <a:pt x="74" y="101"/>
                    <a:pt x="74" y="101"/>
                  </a:cubicBezTo>
                  <a:cubicBezTo>
                    <a:pt x="51" y="80"/>
                    <a:pt x="51" y="80"/>
                    <a:pt x="51" y="80"/>
                  </a:cubicBezTo>
                  <a:cubicBezTo>
                    <a:pt x="27" y="101"/>
                    <a:pt x="27" y="101"/>
                    <a:pt x="27" y="101"/>
                  </a:cubicBezTo>
                  <a:cubicBezTo>
                    <a:pt x="29" y="70"/>
                    <a:pt x="29" y="70"/>
                    <a:pt x="29" y="70"/>
                  </a:cubicBezTo>
                  <a:cubicBezTo>
                    <a:pt x="0" y="64"/>
                    <a:pt x="0" y="64"/>
                    <a:pt x="0" y="64"/>
                  </a:cubicBezTo>
                  <a:cubicBezTo>
                    <a:pt x="26" y="45"/>
                    <a:pt x="26" y="45"/>
                    <a:pt x="26" y="45"/>
                  </a:cubicBezTo>
                  <a:cubicBezTo>
                    <a:pt x="11" y="19"/>
                    <a:pt x="11" y="19"/>
                    <a:pt x="11" y="19"/>
                  </a:cubicBezTo>
                  <a:cubicBezTo>
                    <a:pt x="39" y="28"/>
                    <a:pt x="39" y="28"/>
                    <a:pt x="39" y="28"/>
                  </a:cubicBezTo>
                  <a:lnTo>
                    <a:pt x="5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82" name="Freeform 43">
              <a:extLst>
                <a:ext uri="{FF2B5EF4-FFF2-40B4-BE49-F238E27FC236}">
                  <a16:creationId xmlns:a16="http://schemas.microsoft.com/office/drawing/2014/main" id="{39A39533-D4A2-4BBA-9B85-AABE37AF612B}"/>
                </a:ext>
              </a:extLst>
            </p:cNvPr>
            <p:cNvSpPr>
              <a:spLocks/>
            </p:cNvSpPr>
            <p:nvPr userDrawn="1"/>
          </p:nvSpPr>
          <p:spPr bwMode="auto">
            <a:xfrm>
              <a:off x="3677" y="1911"/>
              <a:ext cx="50" cy="48"/>
            </a:xfrm>
            <a:custGeom>
              <a:avLst/>
              <a:gdLst>
                <a:gd name="T0" fmla="*/ 25 w 50"/>
                <a:gd name="T1" fmla="*/ 0 h 48"/>
                <a:gd name="T2" fmla="*/ 32 w 50"/>
                <a:gd name="T3" fmla="*/ 18 h 48"/>
                <a:gd name="T4" fmla="*/ 50 w 50"/>
                <a:gd name="T5" fmla="*/ 18 h 48"/>
                <a:gd name="T6" fmla="*/ 35 w 50"/>
                <a:gd name="T7" fmla="*/ 30 h 48"/>
                <a:gd name="T8" fmla="*/ 40 w 50"/>
                <a:gd name="T9" fmla="*/ 48 h 48"/>
                <a:gd name="T10" fmla="*/ 25 w 50"/>
                <a:gd name="T11" fmla="*/ 37 h 48"/>
                <a:gd name="T12" fmla="*/ 10 w 50"/>
                <a:gd name="T13" fmla="*/ 48 h 48"/>
                <a:gd name="T14" fmla="*/ 15 w 50"/>
                <a:gd name="T15" fmla="*/ 30 h 48"/>
                <a:gd name="T16" fmla="*/ 0 w 50"/>
                <a:gd name="T17" fmla="*/ 18 h 48"/>
                <a:gd name="T18" fmla="*/ 19 w 50"/>
                <a:gd name="T19" fmla="*/ 18 h 48"/>
                <a:gd name="T20" fmla="*/ 25 w 50"/>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 h="48">
                  <a:moveTo>
                    <a:pt x="25" y="0"/>
                  </a:moveTo>
                  <a:lnTo>
                    <a:pt x="32" y="18"/>
                  </a:lnTo>
                  <a:lnTo>
                    <a:pt x="50" y="18"/>
                  </a:lnTo>
                  <a:lnTo>
                    <a:pt x="35" y="30"/>
                  </a:lnTo>
                  <a:lnTo>
                    <a:pt x="40" y="48"/>
                  </a:lnTo>
                  <a:lnTo>
                    <a:pt x="25" y="37"/>
                  </a:lnTo>
                  <a:lnTo>
                    <a:pt x="10" y="48"/>
                  </a:lnTo>
                  <a:lnTo>
                    <a:pt x="15" y="30"/>
                  </a:lnTo>
                  <a:lnTo>
                    <a:pt x="0" y="18"/>
                  </a:lnTo>
                  <a:lnTo>
                    <a:pt x="19" y="18"/>
                  </a:lnTo>
                  <a:lnTo>
                    <a:pt x="2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83" name="Freeform 44">
              <a:extLst>
                <a:ext uri="{FF2B5EF4-FFF2-40B4-BE49-F238E27FC236}">
                  <a16:creationId xmlns:a16="http://schemas.microsoft.com/office/drawing/2014/main" id="{336FF3A4-2A83-46B0-BAED-601F83C6A99F}"/>
                </a:ext>
              </a:extLst>
            </p:cNvPr>
            <p:cNvSpPr>
              <a:spLocks/>
            </p:cNvSpPr>
            <p:nvPr userDrawn="1"/>
          </p:nvSpPr>
          <p:spPr bwMode="auto">
            <a:xfrm>
              <a:off x="3667" y="2037"/>
              <a:ext cx="71" cy="69"/>
            </a:xfrm>
            <a:custGeom>
              <a:avLst/>
              <a:gdLst>
                <a:gd name="T0" fmla="*/ 27 w 71"/>
                <a:gd name="T1" fmla="*/ 19 h 69"/>
                <a:gd name="T2" fmla="*/ 8 w 71"/>
                <a:gd name="T3" fmla="*/ 13 h 69"/>
                <a:gd name="T4" fmla="*/ 18 w 71"/>
                <a:gd name="T5" fmla="*/ 31 h 69"/>
                <a:gd name="T6" fmla="*/ 0 w 71"/>
                <a:gd name="T7" fmla="*/ 43 h 69"/>
                <a:gd name="T8" fmla="*/ 20 w 71"/>
                <a:gd name="T9" fmla="*/ 48 h 69"/>
                <a:gd name="T10" fmla="*/ 18 w 71"/>
                <a:gd name="T11" fmla="*/ 69 h 69"/>
                <a:gd name="T12" fmla="*/ 35 w 71"/>
                <a:gd name="T13" fmla="*/ 55 h 69"/>
                <a:gd name="T14" fmla="*/ 50 w 71"/>
                <a:gd name="T15" fmla="*/ 69 h 69"/>
                <a:gd name="T16" fmla="*/ 49 w 71"/>
                <a:gd name="T17" fmla="*/ 48 h 69"/>
                <a:gd name="T18" fmla="*/ 71 w 71"/>
                <a:gd name="T19" fmla="*/ 45 h 69"/>
                <a:gd name="T20" fmla="*/ 53 w 71"/>
                <a:gd name="T21" fmla="*/ 32 h 69"/>
                <a:gd name="T22" fmla="*/ 63 w 71"/>
                <a:gd name="T23" fmla="*/ 13 h 69"/>
                <a:gd name="T24" fmla="*/ 42 w 71"/>
                <a:gd name="T25" fmla="*/ 19 h 69"/>
                <a:gd name="T26" fmla="*/ 35 w 71"/>
                <a:gd name="T27" fmla="*/ 0 h 69"/>
                <a:gd name="T28" fmla="*/ 27 w 71"/>
                <a:gd name="T29" fmla="*/ 1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69">
                  <a:moveTo>
                    <a:pt x="27" y="19"/>
                  </a:moveTo>
                  <a:lnTo>
                    <a:pt x="8" y="13"/>
                  </a:lnTo>
                  <a:lnTo>
                    <a:pt x="18" y="31"/>
                  </a:lnTo>
                  <a:lnTo>
                    <a:pt x="0" y="43"/>
                  </a:lnTo>
                  <a:lnTo>
                    <a:pt x="20" y="48"/>
                  </a:lnTo>
                  <a:lnTo>
                    <a:pt x="18" y="69"/>
                  </a:lnTo>
                  <a:lnTo>
                    <a:pt x="35" y="55"/>
                  </a:lnTo>
                  <a:lnTo>
                    <a:pt x="50" y="69"/>
                  </a:lnTo>
                  <a:lnTo>
                    <a:pt x="49" y="48"/>
                  </a:lnTo>
                  <a:lnTo>
                    <a:pt x="71" y="45"/>
                  </a:lnTo>
                  <a:lnTo>
                    <a:pt x="53" y="32"/>
                  </a:lnTo>
                  <a:lnTo>
                    <a:pt x="63" y="13"/>
                  </a:lnTo>
                  <a:lnTo>
                    <a:pt x="42" y="19"/>
                  </a:lnTo>
                  <a:lnTo>
                    <a:pt x="35" y="0"/>
                  </a:lnTo>
                  <a:lnTo>
                    <a:pt x="27"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84" name="Freeform 45">
              <a:extLst>
                <a:ext uri="{FF2B5EF4-FFF2-40B4-BE49-F238E27FC236}">
                  <a16:creationId xmlns:a16="http://schemas.microsoft.com/office/drawing/2014/main" id="{5F03CB4B-F373-47A8-9A9D-149CBC4509E5}"/>
                </a:ext>
              </a:extLst>
            </p:cNvPr>
            <p:cNvSpPr>
              <a:spLocks/>
            </p:cNvSpPr>
            <p:nvPr userDrawn="1"/>
          </p:nvSpPr>
          <p:spPr bwMode="auto">
            <a:xfrm>
              <a:off x="3639" y="1671"/>
              <a:ext cx="20" cy="12"/>
            </a:xfrm>
            <a:custGeom>
              <a:avLst/>
              <a:gdLst>
                <a:gd name="T0" fmla="*/ 28 w 30"/>
                <a:gd name="T1" fmla="*/ 0 h 18"/>
                <a:gd name="T2" fmla="*/ 0 w 30"/>
                <a:gd name="T3" fmla="*/ 18 h 18"/>
                <a:gd name="T4" fmla="*/ 29 w 30"/>
                <a:gd name="T5" fmla="*/ 9 h 18"/>
                <a:gd name="T6" fmla="*/ 28 w 30"/>
                <a:gd name="T7" fmla="*/ 0 h 18"/>
              </a:gdLst>
              <a:ahLst/>
              <a:cxnLst>
                <a:cxn ang="0">
                  <a:pos x="T0" y="T1"/>
                </a:cxn>
                <a:cxn ang="0">
                  <a:pos x="T2" y="T3"/>
                </a:cxn>
                <a:cxn ang="0">
                  <a:pos x="T4" y="T5"/>
                </a:cxn>
                <a:cxn ang="0">
                  <a:pos x="T6" y="T7"/>
                </a:cxn>
              </a:cxnLst>
              <a:rect l="0" t="0" r="r" b="b"/>
              <a:pathLst>
                <a:path w="30" h="18">
                  <a:moveTo>
                    <a:pt x="28" y="0"/>
                  </a:moveTo>
                  <a:cubicBezTo>
                    <a:pt x="19" y="0"/>
                    <a:pt x="5" y="13"/>
                    <a:pt x="0" y="18"/>
                  </a:cubicBezTo>
                  <a:cubicBezTo>
                    <a:pt x="18" y="11"/>
                    <a:pt x="25" y="15"/>
                    <a:pt x="29" y="9"/>
                  </a:cubicBezTo>
                  <a:cubicBezTo>
                    <a:pt x="30" y="6"/>
                    <a:pt x="30" y="2"/>
                    <a:pt x="2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85" name="Freeform 46">
              <a:extLst>
                <a:ext uri="{FF2B5EF4-FFF2-40B4-BE49-F238E27FC236}">
                  <a16:creationId xmlns:a16="http://schemas.microsoft.com/office/drawing/2014/main" id="{9AF231D7-96BB-4A58-98A9-9C38F6EBCAC4}"/>
                </a:ext>
              </a:extLst>
            </p:cNvPr>
            <p:cNvSpPr>
              <a:spLocks/>
            </p:cNvSpPr>
            <p:nvPr userDrawn="1"/>
          </p:nvSpPr>
          <p:spPr bwMode="auto">
            <a:xfrm>
              <a:off x="3664" y="1674"/>
              <a:ext cx="12" cy="20"/>
            </a:xfrm>
            <a:custGeom>
              <a:avLst/>
              <a:gdLst>
                <a:gd name="T0" fmla="*/ 2 w 18"/>
                <a:gd name="T1" fmla="*/ 0 h 29"/>
                <a:gd name="T2" fmla="*/ 17 w 18"/>
                <a:gd name="T3" fmla="*/ 29 h 29"/>
                <a:gd name="T4" fmla="*/ 18 w 18"/>
                <a:gd name="T5" fmla="*/ 20 h 29"/>
                <a:gd name="T6" fmla="*/ 2 w 18"/>
                <a:gd name="T7" fmla="*/ 0 h 29"/>
              </a:gdLst>
              <a:ahLst/>
              <a:cxnLst>
                <a:cxn ang="0">
                  <a:pos x="T0" y="T1"/>
                </a:cxn>
                <a:cxn ang="0">
                  <a:pos x="T2" y="T3"/>
                </a:cxn>
                <a:cxn ang="0">
                  <a:pos x="T4" y="T5"/>
                </a:cxn>
                <a:cxn ang="0">
                  <a:pos x="T6" y="T7"/>
                </a:cxn>
              </a:cxnLst>
              <a:rect l="0" t="0" r="r" b="b"/>
              <a:pathLst>
                <a:path w="18" h="29">
                  <a:moveTo>
                    <a:pt x="2" y="0"/>
                  </a:moveTo>
                  <a:cubicBezTo>
                    <a:pt x="0" y="12"/>
                    <a:pt x="8" y="23"/>
                    <a:pt x="17" y="29"/>
                  </a:cubicBezTo>
                  <a:cubicBezTo>
                    <a:pt x="18" y="20"/>
                    <a:pt x="18" y="20"/>
                    <a:pt x="18" y="20"/>
                  </a:cubicBezTo>
                  <a:cubicBezTo>
                    <a:pt x="17" y="12"/>
                    <a:pt x="9" y="4"/>
                    <a:pt x="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86" name="Freeform 47">
              <a:extLst>
                <a:ext uri="{FF2B5EF4-FFF2-40B4-BE49-F238E27FC236}">
                  <a16:creationId xmlns:a16="http://schemas.microsoft.com/office/drawing/2014/main" id="{9699CB94-9797-4630-B9B1-00E1053B78AD}"/>
                </a:ext>
              </a:extLst>
            </p:cNvPr>
            <p:cNvSpPr>
              <a:spLocks/>
            </p:cNvSpPr>
            <p:nvPr userDrawn="1"/>
          </p:nvSpPr>
          <p:spPr bwMode="auto">
            <a:xfrm>
              <a:off x="3659" y="1689"/>
              <a:ext cx="14" cy="21"/>
            </a:xfrm>
            <a:custGeom>
              <a:avLst/>
              <a:gdLst>
                <a:gd name="T0" fmla="*/ 4 w 21"/>
                <a:gd name="T1" fmla="*/ 0 h 30"/>
                <a:gd name="T2" fmla="*/ 1 w 21"/>
                <a:gd name="T3" fmla="*/ 11 h 30"/>
                <a:gd name="T4" fmla="*/ 16 w 21"/>
                <a:gd name="T5" fmla="*/ 30 h 30"/>
                <a:gd name="T6" fmla="*/ 4 w 21"/>
                <a:gd name="T7" fmla="*/ 0 h 30"/>
              </a:gdLst>
              <a:ahLst/>
              <a:cxnLst>
                <a:cxn ang="0">
                  <a:pos x="T0" y="T1"/>
                </a:cxn>
                <a:cxn ang="0">
                  <a:pos x="T2" y="T3"/>
                </a:cxn>
                <a:cxn ang="0">
                  <a:pos x="T4" y="T5"/>
                </a:cxn>
                <a:cxn ang="0">
                  <a:pos x="T6" y="T7"/>
                </a:cxn>
              </a:cxnLst>
              <a:rect l="0" t="0" r="r" b="b"/>
              <a:pathLst>
                <a:path w="21" h="30">
                  <a:moveTo>
                    <a:pt x="4" y="0"/>
                  </a:moveTo>
                  <a:cubicBezTo>
                    <a:pt x="3" y="3"/>
                    <a:pt x="0" y="8"/>
                    <a:pt x="1" y="11"/>
                  </a:cubicBezTo>
                  <a:cubicBezTo>
                    <a:pt x="2" y="18"/>
                    <a:pt x="12" y="20"/>
                    <a:pt x="16" y="30"/>
                  </a:cubicBezTo>
                  <a:cubicBezTo>
                    <a:pt x="21" y="21"/>
                    <a:pt x="14" y="3"/>
                    <a:pt x="4"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87" name="Freeform 48">
              <a:extLst>
                <a:ext uri="{FF2B5EF4-FFF2-40B4-BE49-F238E27FC236}">
                  <a16:creationId xmlns:a16="http://schemas.microsoft.com/office/drawing/2014/main" id="{532904E0-BD95-47FE-8467-AFAEFC6AAB6C}"/>
                </a:ext>
              </a:extLst>
            </p:cNvPr>
            <p:cNvSpPr>
              <a:spLocks/>
            </p:cNvSpPr>
            <p:nvPr userDrawn="1"/>
          </p:nvSpPr>
          <p:spPr bwMode="auto">
            <a:xfrm>
              <a:off x="3649" y="1702"/>
              <a:ext cx="15" cy="24"/>
            </a:xfrm>
            <a:custGeom>
              <a:avLst/>
              <a:gdLst>
                <a:gd name="T0" fmla="*/ 12 w 22"/>
                <a:gd name="T1" fmla="*/ 0 h 35"/>
                <a:gd name="T2" fmla="*/ 7 w 22"/>
                <a:gd name="T3" fmla="*/ 8 h 35"/>
                <a:gd name="T4" fmla="*/ 13 w 22"/>
                <a:gd name="T5" fmla="*/ 35 h 35"/>
                <a:gd name="T6" fmla="*/ 19 w 22"/>
                <a:gd name="T7" fmla="*/ 11 h 35"/>
                <a:gd name="T8" fmla="*/ 12 w 22"/>
                <a:gd name="T9" fmla="*/ 0 h 35"/>
              </a:gdLst>
              <a:ahLst/>
              <a:cxnLst>
                <a:cxn ang="0">
                  <a:pos x="T0" y="T1"/>
                </a:cxn>
                <a:cxn ang="0">
                  <a:pos x="T2" y="T3"/>
                </a:cxn>
                <a:cxn ang="0">
                  <a:pos x="T4" y="T5"/>
                </a:cxn>
                <a:cxn ang="0">
                  <a:pos x="T6" y="T7"/>
                </a:cxn>
                <a:cxn ang="0">
                  <a:pos x="T8" y="T9"/>
                </a:cxn>
              </a:cxnLst>
              <a:rect l="0" t="0" r="r" b="b"/>
              <a:pathLst>
                <a:path w="22" h="35">
                  <a:moveTo>
                    <a:pt x="12" y="0"/>
                  </a:moveTo>
                  <a:cubicBezTo>
                    <a:pt x="7" y="8"/>
                    <a:pt x="7" y="8"/>
                    <a:pt x="7" y="8"/>
                  </a:cubicBezTo>
                  <a:cubicBezTo>
                    <a:pt x="0" y="19"/>
                    <a:pt x="13" y="28"/>
                    <a:pt x="13" y="35"/>
                  </a:cubicBezTo>
                  <a:cubicBezTo>
                    <a:pt x="17" y="31"/>
                    <a:pt x="22" y="19"/>
                    <a:pt x="19" y="11"/>
                  </a:cubicBezTo>
                  <a:cubicBezTo>
                    <a:pt x="18" y="7"/>
                    <a:pt x="16" y="3"/>
                    <a:pt x="1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88" name="Freeform 49">
              <a:extLst>
                <a:ext uri="{FF2B5EF4-FFF2-40B4-BE49-F238E27FC236}">
                  <a16:creationId xmlns:a16="http://schemas.microsoft.com/office/drawing/2014/main" id="{EE067328-8325-4EDC-9B0E-249D98AF2248}"/>
                </a:ext>
              </a:extLst>
            </p:cNvPr>
            <p:cNvSpPr>
              <a:spLocks/>
            </p:cNvSpPr>
            <p:nvPr userDrawn="1"/>
          </p:nvSpPr>
          <p:spPr bwMode="auto">
            <a:xfrm>
              <a:off x="3622" y="1701"/>
              <a:ext cx="27" cy="11"/>
            </a:xfrm>
            <a:custGeom>
              <a:avLst/>
              <a:gdLst>
                <a:gd name="T0" fmla="*/ 23 w 39"/>
                <a:gd name="T1" fmla="*/ 3 h 16"/>
                <a:gd name="T2" fmla="*/ 0 w 39"/>
                <a:gd name="T3" fmla="*/ 12 h 16"/>
                <a:gd name="T4" fmla="*/ 21 w 39"/>
                <a:gd name="T5" fmla="*/ 16 h 16"/>
                <a:gd name="T6" fmla="*/ 39 w 39"/>
                <a:gd name="T7" fmla="*/ 0 h 16"/>
                <a:gd name="T8" fmla="*/ 23 w 39"/>
                <a:gd name="T9" fmla="*/ 3 h 16"/>
              </a:gdLst>
              <a:ahLst/>
              <a:cxnLst>
                <a:cxn ang="0">
                  <a:pos x="T0" y="T1"/>
                </a:cxn>
                <a:cxn ang="0">
                  <a:pos x="T2" y="T3"/>
                </a:cxn>
                <a:cxn ang="0">
                  <a:pos x="T4" y="T5"/>
                </a:cxn>
                <a:cxn ang="0">
                  <a:pos x="T6" y="T7"/>
                </a:cxn>
                <a:cxn ang="0">
                  <a:pos x="T8" y="T9"/>
                </a:cxn>
              </a:cxnLst>
              <a:rect l="0" t="0" r="r" b="b"/>
              <a:pathLst>
                <a:path w="39" h="16">
                  <a:moveTo>
                    <a:pt x="23" y="3"/>
                  </a:moveTo>
                  <a:cubicBezTo>
                    <a:pt x="18" y="5"/>
                    <a:pt x="6" y="13"/>
                    <a:pt x="0" y="12"/>
                  </a:cubicBezTo>
                  <a:cubicBezTo>
                    <a:pt x="3" y="16"/>
                    <a:pt x="16" y="15"/>
                    <a:pt x="21" y="16"/>
                  </a:cubicBezTo>
                  <a:cubicBezTo>
                    <a:pt x="29" y="16"/>
                    <a:pt x="35" y="7"/>
                    <a:pt x="39" y="0"/>
                  </a:cubicBezTo>
                  <a:lnTo>
                    <a:pt x="23"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89" name="Freeform 50">
              <a:extLst>
                <a:ext uri="{FF2B5EF4-FFF2-40B4-BE49-F238E27FC236}">
                  <a16:creationId xmlns:a16="http://schemas.microsoft.com/office/drawing/2014/main" id="{FE6D58E0-3CBC-4EF2-8602-1F1443409E63}"/>
                </a:ext>
              </a:extLst>
            </p:cNvPr>
            <p:cNvSpPr>
              <a:spLocks/>
            </p:cNvSpPr>
            <p:nvPr userDrawn="1"/>
          </p:nvSpPr>
          <p:spPr bwMode="auto">
            <a:xfrm>
              <a:off x="3634" y="1717"/>
              <a:ext cx="16" cy="23"/>
            </a:xfrm>
            <a:custGeom>
              <a:avLst/>
              <a:gdLst>
                <a:gd name="T0" fmla="*/ 19 w 23"/>
                <a:gd name="T1" fmla="*/ 0 h 34"/>
                <a:gd name="T2" fmla="*/ 0 w 23"/>
                <a:gd name="T3" fmla="*/ 34 h 34"/>
                <a:gd name="T4" fmla="*/ 19 w 23"/>
                <a:gd name="T5" fmla="*/ 21 h 34"/>
                <a:gd name="T6" fmla="*/ 19 w 23"/>
                <a:gd name="T7" fmla="*/ 0 h 34"/>
              </a:gdLst>
              <a:ahLst/>
              <a:cxnLst>
                <a:cxn ang="0">
                  <a:pos x="T0" y="T1"/>
                </a:cxn>
                <a:cxn ang="0">
                  <a:pos x="T2" y="T3"/>
                </a:cxn>
                <a:cxn ang="0">
                  <a:pos x="T4" y="T5"/>
                </a:cxn>
                <a:cxn ang="0">
                  <a:pos x="T6" y="T7"/>
                </a:cxn>
              </a:cxnLst>
              <a:rect l="0" t="0" r="r" b="b"/>
              <a:pathLst>
                <a:path w="23" h="34">
                  <a:moveTo>
                    <a:pt x="19" y="0"/>
                  </a:moveTo>
                  <a:cubicBezTo>
                    <a:pt x="3" y="4"/>
                    <a:pt x="13" y="23"/>
                    <a:pt x="0" y="34"/>
                  </a:cubicBezTo>
                  <a:cubicBezTo>
                    <a:pt x="9" y="32"/>
                    <a:pt x="13" y="32"/>
                    <a:pt x="19" y="21"/>
                  </a:cubicBezTo>
                  <a:cubicBezTo>
                    <a:pt x="22" y="15"/>
                    <a:pt x="23" y="5"/>
                    <a:pt x="1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90" name="Freeform 51">
              <a:extLst>
                <a:ext uri="{FF2B5EF4-FFF2-40B4-BE49-F238E27FC236}">
                  <a16:creationId xmlns:a16="http://schemas.microsoft.com/office/drawing/2014/main" id="{A540C51A-ADC8-4601-B5AA-A99D0DAC900A}"/>
                </a:ext>
              </a:extLst>
            </p:cNvPr>
            <p:cNvSpPr>
              <a:spLocks/>
            </p:cNvSpPr>
            <p:nvPr userDrawn="1"/>
          </p:nvSpPr>
          <p:spPr bwMode="auto">
            <a:xfrm>
              <a:off x="3559" y="1682"/>
              <a:ext cx="18" cy="26"/>
            </a:xfrm>
            <a:custGeom>
              <a:avLst/>
              <a:gdLst>
                <a:gd name="T0" fmla="*/ 3 w 26"/>
                <a:gd name="T1" fmla="*/ 16 h 39"/>
                <a:gd name="T2" fmla="*/ 9 w 26"/>
                <a:gd name="T3" fmla="*/ 39 h 39"/>
                <a:gd name="T4" fmla="*/ 17 w 26"/>
                <a:gd name="T5" fmla="*/ 0 h 39"/>
                <a:gd name="T6" fmla="*/ 3 w 26"/>
                <a:gd name="T7" fmla="*/ 16 h 39"/>
              </a:gdLst>
              <a:ahLst/>
              <a:cxnLst>
                <a:cxn ang="0">
                  <a:pos x="T0" y="T1"/>
                </a:cxn>
                <a:cxn ang="0">
                  <a:pos x="T2" y="T3"/>
                </a:cxn>
                <a:cxn ang="0">
                  <a:pos x="T4" y="T5"/>
                </a:cxn>
                <a:cxn ang="0">
                  <a:pos x="T6" y="T7"/>
                </a:cxn>
              </a:cxnLst>
              <a:rect l="0" t="0" r="r" b="b"/>
              <a:pathLst>
                <a:path w="26" h="39">
                  <a:moveTo>
                    <a:pt x="3" y="16"/>
                  </a:moveTo>
                  <a:cubicBezTo>
                    <a:pt x="0" y="28"/>
                    <a:pt x="3" y="31"/>
                    <a:pt x="9" y="39"/>
                  </a:cubicBezTo>
                  <a:cubicBezTo>
                    <a:pt x="6" y="21"/>
                    <a:pt x="26" y="14"/>
                    <a:pt x="17" y="0"/>
                  </a:cubicBezTo>
                  <a:cubicBezTo>
                    <a:pt x="10" y="2"/>
                    <a:pt x="5" y="10"/>
                    <a:pt x="3" y="1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91" name="Freeform 52">
              <a:extLst>
                <a:ext uri="{FF2B5EF4-FFF2-40B4-BE49-F238E27FC236}">
                  <a16:creationId xmlns:a16="http://schemas.microsoft.com/office/drawing/2014/main" id="{D00811B7-7E43-45EA-8E0E-370C388D72F9}"/>
                </a:ext>
              </a:extLst>
            </p:cNvPr>
            <p:cNvSpPr>
              <a:spLocks/>
            </p:cNvSpPr>
            <p:nvPr userDrawn="1"/>
          </p:nvSpPr>
          <p:spPr bwMode="auto">
            <a:xfrm>
              <a:off x="3608" y="1714"/>
              <a:ext cx="27" cy="14"/>
            </a:xfrm>
            <a:custGeom>
              <a:avLst/>
              <a:gdLst>
                <a:gd name="T0" fmla="*/ 0 w 40"/>
                <a:gd name="T1" fmla="*/ 17 h 21"/>
                <a:gd name="T2" fmla="*/ 23 w 40"/>
                <a:gd name="T3" fmla="*/ 17 h 21"/>
                <a:gd name="T4" fmla="*/ 40 w 40"/>
                <a:gd name="T5" fmla="*/ 7 h 21"/>
                <a:gd name="T6" fmla="*/ 0 w 40"/>
                <a:gd name="T7" fmla="*/ 17 h 21"/>
              </a:gdLst>
              <a:ahLst/>
              <a:cxnLst>
                <a:cxn ang="0">
                  <a:pos x="T0" y="T1"/>
                </a:cxn>
                <a:cxn ang="0">
                  <a:pos x="T2" y="T3"/>
                </a:cxn>
                <a:cxn ang="0">
                  <a:pos x="T4" y="T5"/>
                </a:cxn>
                <a:cxn ang="0">
                  <a:pos x="T6" y="T7"/>
                </a:cxn>
              </a:cxnLst>
              <a:rect l="0" t="0" r="r" b="b"/>
              <a:pathLst>
                <a:path w="40" h="21">
                  <a:moveTo>
                    <a:pt x="0" y="17"/>
                  </a:moveTo>
                  <a:cubicBezTo>
                    <a:pt x="0" y="21"/>
                    <a:pt x="16" y="20"/>
                    <a:pt x="23" y="17"/>
                  </a:cubicBezTo>
                  <a:cubicBezTo>
                    <a:pt x="27" y="16"/>
                    <a:pt x="39" y="11"/>
                    <a:pt x="40" y="7"/>
                  </a:cubicBezTo>
                  <a:cubicBezTo>
                    <a:pt x="12" y="0"/>
                    <a:pt x="22" y="11"/>
                    <a:pt x="0" y="1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92" name="Freeform 53">
              <a:extLst>
                <a:ext uri="{FF2B5EF4-FFF2-40B4-BE49-F238E27FC236}">
                  <a16:creationId xmlns:a16="http://schemas.microsoft.com/office/drawing/2014/main" id="{1D818141-D0FA-4D72-B8AD-78E6BCBDF381}"/>
                </a:ext>
              </a:extLst>
            </p:cNvPr>
            <p:cNvSpPr>
              <a:spLocks/>
            </p:cNvSpPr>
            <p:nvPr userDrawn="1"/>
          </p:nvSpPr>
          <p:spPr bwMode="auto">
            <a:xfrm>
              <a:off x="3631" y="1685"/>
              <a:ext cx="25" cy="15"/>
            </a:xfrm>
            <a:custGeom>
              <a:avLst/>
              <a:gdLst>
                <a:gd name="T0" fmla="*/ 0 w 37"/>
                <a:gd name="T1" fmla="*/ 18 h 22"/>
                <a:gd name="T2" fmla="*/ 23 w 37"/>
                <a:gd name="T3" fmla="*/ 14 h 22"/>
                <a:gd name="T4" fmla="*/ 37 w 37"/>
                <a:gd name="T5" fmla="*/ 1 h 22"/>
                <a:gd name="T6" fmla="*/ 0 w 37"/>
                <a:gd name="T7" fmla="*/ 18 h 22"/>
              </a:gdLst>
              <a:ahLst/>
              <a:cxnLst>
                <a:cxn ang="0">
                  <a:pos x="T0" y="T1"/>
                </a:cxn>
                <a:cxn ang="0">
                  <a:pos x="T2" y="T3"/>
                </a:cxn>
                <a:cxn ang="0">
                  <a:pos x="T4" y="T5"/>
                </a:cxn>
                <a:cxn ang="0">
                  <a:pos x="T6" y="T7"/>
                </a:cxn>
              </a:cxnLst>
              <a:rect l="0" t="0" r="r" b="b"/>
              <a:pathLst>
                <a:path w="37" h="22">
                  <a:moveTo>
                    <a:pt x="0" y="18"/>
                  </a:moveTo>
                  <a:cubicBezTo>
                    <a:pt x="1" y="22"/>
                    <a:pt x="16" y="18"/>
                    <a:pt x="23" y="14"/>
                  </a:cubicBezTo>
                  <a:cubicBezTo>
                    <a:pt x="26" y="12"/>
                    <a:pt x="37" y="6"/>
                    <a:pt x="37" y="1"/>
                  </a:cubicBezTo>
                  <a:cubicBezTo>
                    <a:pt x="9" y="0"/>
                    <a:pt x="20" y="8"/>
                    <a:pt x="0" y="1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93" name="Freeform 54">
              <a:extLst>
                <a:ext uri="{FF2B5EF4-FFF2-40B4-BE49-F238E27FC236}">
                  <a16:creationId xmlns:a16="http://schemas.microsoft.com/office/drawing/2014/main" id="{56C15302-16A9-421B-ABD2-0E2AE03A1A76}"/>
                </a:ext>
              </a:extLst>
            </p:cNvPr>
            <p:cNvSpPr>
              <a:spLocks/>
            </p:cNvSpPr>
            <p:nvPr userDrawn="1"/>
          </p:nvSpPr>
          <p:spPr bwMode="auto">
            <a:xfrm>
              <a:off x="3542" y="1671"/>
              <a:ext cx="26" cy="18"/>
            </a:xfrm>
            <a:custGeom>
              <a:avLst/>
              <a:gdLst>
                <a:gd name="T0" fmla="*/ 37 w 37"/>
                <a:gd name="T1" fmla="*/ 2 h 27"/>
                <a:gd name="T2" fmla="*/ 19 w 37"/>
                <a:gd name="T3" fmla="*/ 8 h 27"/>
                <a:gd name="T4" fmla="*/ 3 w 37"/>
                <a:gd name="T5" fmla="*/ 25 h 27"/>
                <a:gd name="T6" fmla="*/ 37 w 37"/>
                <a:gd name="T7" fmla="*/ 2 h 27"/>
              </a:gdLst>
              <a:ahLst/>
              <a:cxnLst>
                <a:cxn ang="0">
                  <a:pos x="T0" y="T1"/>
                </a:cxn>
                <a:cxn ang="0">
                  <a:pos x="T2" y="T3"/>
                </a:cxn>
                <a:cxn ang="0">
                  <a:pos x="T4" y="T5"/>
                </a:cxn>
                <a:cxn ang="0">
                  <a:pos x="T6" y="T7"/>
                </a:cxn>
              </a:cxnLst>
              <a:rect l="0" t="0" r="r" b="b"/>
              <a:pathLst>
                <a:path w="37" h="27">
                  <a:moveTo>
                    <a:pt x="37" y="2"/>
                  </a:moveTo>
                  <a:cubicBezTo>
                    <a:pt x="33" y="0"/>
                    <a:pt x="21" y="6"/>
                    <a:pt x="19" y="8"/>
                  </a:cubicBezTo>
                  <a:cubicBezTo>
                    <a:pt x="11" y="11"/>
                    <a:pt x="0" y="22"/>
                    <a:pt x="3" y="25"/>
                  </a:cubicBezTo>
                  <a:cubicBezTo>
                    <a:pt x="22" y="13"/>
                    <a:pt x="23" y="27"/>
                    <a:pt x="37"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94" name="Freeform 55">
              <a:extLst>
                <a:ext uri="{FF2B5EF4-FFF2-40B4-BE49-F238E27FC236}">
                  <a16:creationId xmlns:a16="http://schemas.microsoft.com/office/drawing/2014/main" id="{3B36BC11-8A39-4060-89B3-3F68F20F514F}"/>
                </a:ext>
              </a:extLst>
            </p:cNvPr>
            <p:cNvSpPr>
              <a:spLocks/>
            </p:cNvSpPr>
            <p:nvPr userDrawn="1"/>
          </p:nvSpPr>
          <p:spPr bwMode="auto">
            <a:xfrm>
              <a:off x="3594" y="1635"/>
              <a:ext cx="22" cy="11"/>
            </a:xfrm>
            <a:custGeom>
              <a:avLst/>
              <a:gdLst>
                <a:gd name="T0" fmla="*/ 0 w 32"/>
                <a:gd name="T1" fmla="*/ 5 h 15"/>
                <a:gd name="T2" fmla="*/ 20 w 32"/>
                <a:gd name="T3" fmla="*/ 15 h 15"/>
                <a:gd name="T4" fmla="*/ 32 w 32"/>
                <a:gd name="T5" fmla="*/ 10 h 15"/>
                <a:gd name="T6" fmla="*/ 0 w 32"/>
                <a:gd name="T7" fmla="*/ 5 h 15"/>
              </a:gdLst>
              <a:ahLst/>
              <a:cxnLst>
                <a:cxn ang="0">
                  <a:pos x="T0" y="T1"/>
                </a:cxn>
                <a:cxn ang="0">
                  <a:pos x="T2" y="T3"/>
                </a:cxn>
                <a:cxn ang="0">
                  <a:pos x="T4" y="T5"/>
                </a:cxn>
                <a:cxn ang="0">
                  <a:pos x="T6" y="T7"/>
                </a:cxn>
              </a:cxnLst>
              <a:rect l="0" t="0" r="r" b="b"/>
              <a:pathLst>
                <a:path w="32" h="15">
                  <a:moveTo>
                    <a:pt x="0" y="5"/>
                  </a:moveTo>
                  <a:cubicBezTo>
                    <a:pt x="9" y="8"/>
                    <a:pt x="14" y="14"/>
                    <a:pt x="20" y="15"/>
                  </a:cubicBezTo>
                  <a:cubicBezTo>
                    <a:pt x="28" y="15"/>
                    <a:pt x="30" y="13"/>
                    <a:pt x="32" y="10"/>
                  </a:cubicBezTo>
                  <a:cubicBezTo>
                    <a:pt x="29" y="0"/>
                    <a:pt x="9" y="1"/>
                    <a:pt x="0" y="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95" name="Freeform 56">
              <a:extLst>
                <a:ext uri="{FF2B5EF4-FFF2-40B4-BE49-F238E27FC236}">
                  <a16:creationId xmlns:a16="http://schemas.microsoft.com/office/drawing/2014/main" id="{9A604842-442A-4AC7-8CF8-AF3B6C0A768C}"/>
                </a:ext>
              </a:extLst>
            </p:cNvPr>
            <p:cNvSpPr>
              <a:spLocks/>
            </p:cNvSpPr>
            <p:nvPr userDrawn="1"/>
          </p:nvSpPr>
          <p:spPr bwMode="auto">
            <a:xfrm>
              <a:off x="3614" y="1646"/>
              <a:ext cx="13" cy="22"/>
            </a:xfrm>
            <a:custGeom>
              <a:avLst/>
              <a:gdLst>
                <a:gd name="T0" fmla="*/ 14 w 18"/>
                <a:gd name="T1" fmla="*/ 32 h 32"/>
                <a:gd name="T2" fmla="*/ 16 w 18"/>
                <a:gd name="T3" fmla="*/ 10 h 32"/>
                <a:gd name="T4" fmla="*/ 8 w 18"/>
                <a:gd name="T5" fmla="*/ 0 h 32"/>
                <a:gd name="T6" fmla="*/ 14 w 18"/>
                <a:gd name="T7" fmla="*/ 32 h 32"/>
              </a:gdLst>
              <a:ahLst/>
              <a:cxnLst>
                <a:cxn ang="0">
                  <a:pos x="T0" y="T1"/>
                </a:cxn>
                <a:cxn ang="0">
                  <a:pos x="T2" y="T3"/>
                </a:cxn>
                <a:cxn ang="0">
                  <a:pos x="T4" y="T5"/>
                </a:cxn>
                <a:cxn ang="0">
                  <a:pos x="T6" y="T7"/>
                </a:cxn>
              </a:cxnLst>
              <a:rect l="0" t="0" r="r" b="b"/>
              <a:pathLst>
                <a:path w="18" h="32">
                  <a:moveTo>
                    <a:pt x="14" y="32"/>
                  </a:moveTo>
                  <a:cubicBezTo>
                    <a:pt x="14" y="22"/>
                    <a:pt x="18" y="16"/>
                    <a:pt x="16" y="10"/>
                  </a:cubicBezTo>
                  <a:cubicBezTo>
                    <a:pt x="14" y="2"/>
                    <a:pt x="11" y="1"/>
                    <a:pt x="8" y="0"/>
                  </a:cubicBezTo>
                  <a:cubicBezTo>
                    <a:pt x="0" y="6"/>
                    <a:pt x="7" y="24"/>
                    <a:pt x="14" y="3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96" name="Freeform 57">
              <a:extLst>
                <a:ext uri="{FF2B5EF4-FFF2-40B4-BE49-F238E27FC236}">
                  <a16:creationId xmlns:a16="http://schemas.microsoft.com/office/drawing/2014/main" id="{8E5AF6BD-F9F0-4306-BE6A-01192D38ED18}"/>
                </a:ext>
              </a:extLst>
            </p:cNvPr>
            <p:cNvSpPr>
              <a:spLocks/>
            </p:cNvSpPr>
            <p:nvPr userDrawn="1"/>
          </p:nvSpPr>
          <p:spPr bwMode="auto">
            <a:xfrm>
              <a:off x="3574" y="1643"/>
              <a:ext cx="26" cy="14"/>
            </a:xfrm>
            <a:custGeom>
              <a:avLst/>
              <a:gdLst>
                <a:gd name="T0" fmla="*/ 27 w 38"/>
                <a:gd name="T1" fmla="*/ 2 h 20"/>
                <a:gd name="T2" fmla="*/ 0 w 38"/>
                <a:gd name="T3" fmla="*/ 9 h 20"/>
                <a:gd name="T4" fmla="*/ 30 w 38"/>
                <a:gd name="T5" fmla="*/ 15 h 20"/>
                <a:gd name="T6" fmla="*/ 38 w 38"/>
                <a:gd name="T7" fmla="*/ 11 h 20"/>
                <a:gd name="T8" fmla="*/ 27 w 38"/>
                <a:gd name="T9" fmla="*/ 2 h 20"/>
              </a:gdLst>
              <a:ahLst/>
              <a:cxnLst>
                <a:cxn ang="0">
                  <a:pos x="T0" y="T1"/>
                </a:cxn>
                <a:cxn ang="0">
                  <a:pos x="T2" y="T3"/>
                </a:cxn>
                <a:cxn ang="0">
                  <a:pos x="T4" y="T5"/>
                </a:cxn>
                <a:cxn ang="0">
                  <a:pos x="T6" y="T7"/>
                </a:cxn>
                <a:cxn ang="0">
                  <a:pos x="T8" y="T9"/>
                </a:cxn>
              </a:cxnLst>
              <a:rect l="0" t="0" r="r" b="b"/>
              <a:pathLst>
                <a:path w="38" h="20">
                  <a:moveTo>
                    <a:pt x="27" y="2"/>
                  </a:moveTo>
                  <a:cubicBezTo>
                    <a:pt x="19" y="0"/>
                    <a:pt x="5" y="5"/>
                    <a:pt x="0" y="9"/>
                  </a:cubicBezTo>
                  <a:cubicBezTo>
                    <a:pt x="11" y="8"/>
                    <a:pt x="17" y="20"/>
                    <a:pt x="30" y="15"/>
                  </a:cubicBezTo>
                  <a:cubicBezTo>
                    <a:pt x="38" y="11"/>
                    <a:pt x="38" y="11"/>
                    <a:pt x="38" y="11"/>
                  </a:cubicBezTo>
                  <a:cubicBezTo>
                    <a:pt x="35" y="6"/>
                    <a:pt x="31" y="4"/>
                    <a:pt x="27"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97" name="Freeform 58">
              <a:extLst>
                <a:ext uri="{FF2B5EF4-FFF2-40B4-BE49-F238E27FC236}">
                  <a16:creationId xmlns:a16="http://schemas.microsoft.com/office/drawing/2014/main" id="{AA64BF41-A39C-4080-9E34-4C723236C484}"/>
                </a:ext>
              </a:extLst>
            </p:cNvPr>
            <p:cNvSpPr>
              <a:spLocks/>
            </p:cNvSpPr>
            <p:nvPr userDrawn="1"/>
          </p:nvSpPr>
          <p:spPr bwMode="auto">
            <a:xfrm>
              <a:off x="3602" y="1651"/>
              <a:ext cx="14" cy="25"/>
            </a:xfrm>
            <a:custGeom>
              <a:avLst/>
              <a:gdLst>
                <a:gd name="T0" fmla="*/ 2 w 20"/>
                <a:gd name="T1" fmla="*/ 11 h 37"/>
                <a:gd name="T2" fmla="*/ 10 w 20"/>
                <a:gd name="T3" fmla="*/ 37 h 37"/>
                <a:gd name="T4" fmla="*/ 14 w 20"/>
                <a:gd name="T5" fmla="*/ 8 h 37"/>
                <a:gd name="T6" fmla="*/ 10 w 20"/>
                <a:gd name="T7" fmla="*/ 0 h 37"/>
                <a:gd name="T8" fmla="*/ 2 w 20"/>
                <a:gd name="T9" fmla="*/ 11 h 37"/>
              </a:gdLst>
              <a:ahLst/>
              <a:cxnLst>
                <a:cxn ang="0">
                  <a:pos x="T0" y="T1"/>
                </a:cxn>
                <a:cxn ang="0">
                  <a:pos x="T2" y="T3"/>
                </a:cxn>
                <a:cxn ang="0">
                  <a:pos x="T4" y="T5"/>
                </a:cxn>
                <a:cxn ang="0">
                  <a:pos x="T6" y="T7"/>
                </a:cxn>
                <a:cxn ang="0">
                  <a:pos x="T8" y="T9"/>
                </a:cxn>
              </a:cxnLst>
              <a:rect l="0" t="0" r="r" b="b"/>
              <a:pathLst>
                <a:path w="20" h="37">
                  <a:moveTo>
                    <a:pt x="2" y="11"/>
                  </a:moveTo>
                  <a:cubicBezTo>
                    <a:pt x="0" y="19"/>
                    <a:pt x="6" y="33"/>
                    <a:pt x="10" y="37"/>
                  </a:cubicBezTo>
                  <a:cubicBezTo>
                    <a:pt x="9" y="27"/>
                    <a:pt x="20" y="20"/>
                    <a:pt x="14" y="8"/>
                  </a:cubicBezTo>
                  <a:cubicBezTo>
                    <a:pt x="10" y="0"/>
                    <a:pt x="10" y="0"/>
                    <a:pt x="10" y="0"/>
                  </a:cubicBezTo>
                  <a:cubicBezTo>
                    <a:pt x="6" y="3"/>
                    <a:pt x="3" y="6"/>
                    <a:pt x="2" y="1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98" name="Freeform 59">
              <a:extLst>
                <a:ext uri="{FF2B5EF4-FFF2-40B4-BE49-F238E27FC236}">
                  <a16:creationId xmlns:a16="http://schemas.microsoft.com/office/drawing/2014/main" id="{B675F4D5-7A6D-4C8E-A9F0-360004B5E928}"/>
                </a:ext>
              </a:extLst>
            </p:cNvPr>
            <p:cNvSpPr>
              <a:spLocks/>
            </p:cNvSpPr>
            <p:nvPr userDrawn="1"/>
          </p:nvSpPr>
          <p:spPr bwMode="auto">
            <a:xfrm>
              <a:off x="3610" y="1731"/>
              <a:ext cx="21" cy="14"/>
            </a:xfrm>
            <a:custGeom>
              <a:avLst/>
              <a:gdLst>
                <a:gd name="T0" fmla="*/ 32 w 32"/>
                <a:gd name="T1" fmla="*/ 0 h 21"/>
                <a:gd name="T2" fmla="*/ 23 w 32"/>
                <a:gd name="T3" fmla="*/ 0 h 21"/>
                <a:gd name="T4" fmla="*/ 0 w 32"/>
                <a:gd name="T5" fmla="*/ 20 h 21"/>
                <a:gd name="T6" fmla="*/ 27 w 32"/>
                <a:gd name="T7" fmla="*/ 12 h 21"/>
                <a:gd name="T8" fmla="*/ 32 w 32"/>
                <a:gd name="T9" fmla="*/ 0 h 21"/>
              </a:gdLst>
              <a:ahLst/>
              <a:cxnLst>
                <a:cxn ang="0">
                  <a:pos x="T0" y="T1"/>
                </a:cxn>
                <a:cxn ang="0">
                  <a:pos x="T2" y="T3"/>
                </a:cxn>
                <a:cxn ang="0">
                  <a:pos x="T4" y="T5"/>
                </a:cxn>
                <a:cxn ang="0">
                  <a:pos x="T6" y="T7"/>
                </a:cxn>
                <a:cxn ang="0">
                  <a:pos x="T8" y="T9"/>
                </a:cxn>
              </a:cxnLst>
              <a:rect l="0" t="0" r="r" b="b"/>
              <a:pathLst>
                <a:path w="32" h="21">
                  <a:moveTo>
                    <a:pt x="32" y="0"/>
                  </a:moveTo>
                  <a:cubicBezTo>
                    <a:pt x="23" y="0"/>
                    <a:pt x="23" y="0"/>
                    <a:pt x="23" y="0"/>
                  </a:cubicBezTo>
                  <a:cubicBezTo>
                    <a:pt x="9" y="2"/>
                    <a:pt x="10" y="16"/>
                    <a:pt x="0" y="20"/>
                  </a:cubicBezTo>
                  <a:cubicBezTo>
                    <a:pt x="6" y="21"/>
                    <a:pt x="21" y="19"/>
                    <a:pt x="27" y="12"/>
                  </a:cubicBezTo>
                  <a:cubicBezTo>
                    <a:pt x="30" y="9"/>
                    <a:pt x="31" y="5"/>
                    <a:pt x="3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99" name="Freeform 60">
              <a:extLst>
                <a:ext uri="{FF2B5EF4-FFF2-40B4-BE49-F238E27FC236}">
                  <a16:creationId xmlns:a16="http://schemas.microsoft.com/office/drawing/2014/main" id="{85DEC662-1A2A-4AEA-8E4F-D3E1AD9E426E}"/>
                </a:ext>
              </a:extLst>
            </p:cNvPr>
            <p:cNvSpPr>
              <a:spLocks/>
            </p:cNvSpPr>
            <p:nvPr userDrawn="1"/>
          </p:nvSpPr>
          <p:spPr bwMode="auto">
            <a:xfrm>
              <a:off x="3559" y="1655"/>
              <a:ext cx="24" cy="14"/>
            </a:xfrm>
            <a:custGeom>
              <a:avLst/>
              <a:gdLst>
                <a:gd name="T0" fmla="*/ 16 w 36"/>
                <a:gd name="T1" fmla="*/ 2 h 20"/>
                <a:gd name="T2" fmla="*/ 0 w 36"/>
                <a:gd name="T3" fmla="*/ 19 h 20"/>
                <a:gd name="T4" fmla="*/ 36 w 36"/>
                <a:gd name="T5" fmla="*/ 4 h 20"/>
                <a:gd name="T6" fmla="*/ 16 w 36"/>
                <a:gd name="T7" fmla="*/ 2 h 20"/>
              </a:gdLst>
              <a:ahLst/>
              <a:cxnLst>
                <a:cxn ang="0">
                  <a:pos x="T0" y="T1"/>
                </a:cxn>
                <a:cxn ang="0">
                  <a:pos x="T2" y="T3"/>
                </a:cxn>
                <a:cxn ang="0">
                  <a:pos x="T4" y="T5"/>
                </a:cxn>
                <a:cxn ang="0">
                  <a:pos x="T6" y="T7"/>
                </a:cxn>
              </a:cxnLst>
              <a:rect l="0" t="0" r="r" b="b"/>
              <a:pathLst>
                <a:path w="36" h="20">
                  <a:moveTo>
                    <a:pt x="16" y="2"/>
                  </a:moveTo>
                  <a:cubicBezTo>
                    <a:pt x="4" y="6"/>
                    <a:pt x="3" y="10"/>
                    <a:pt x="0" y="19"/>
                  </a:cubicBezTo>
                  <a:cubicBezTo>
                    <a:pt x="13" y="7"/>
                    <a:pt x="30" y="20"/>
                    <a:pt x="36" y="4"/>
                  </a:cubicBezTo>
                  <a:cubicBezTo>
                    <a:pt x="31" y="0"/>
                    <a:pt x="21" y="0"/>
                    <a:pt x="16"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300" name="Freeform 61">
              <a:extLst>
                <a:ext uri="{FF2B5EF4-FFF2-40B4-BE49-F238E27FC236}">
                  <a16:creationId xmlns:a16="http://schemas.microsoft.com/office/drawing/2014/main" id="{0C30D195-16A6-4BE4-9295-10800D45BF25}"/>
                </a:ext>
              </a:extLst>
            </p:cNvPr>
            <p:cNvSpPr>
              <a:spLocks/>
            </p:cNvSpPr>
            <p:nvPr userDrawn="1"/>
          </p:nvSpPr>
          <p:spPr bwMode="auto">
            <a:xfrm>
              <a:off x="3588" y="1659"/>
              <a:ext cx="15" cy="27"/>
            </a:xfrm>
            <a:custGeom>
              <a:avLst/>
              <a:gdLst>
                <a:gd name="T0" fmla="*/ 1 w 22"/>
                <a:gd name="T1" fmla="*/ 19 h 39"/>
                <a:gd name="T2" fmla="*/ 13 w 22"/>
                <a:gd name="T3" fmla="*/ 39 h 39"/>
                <a:gd name="T4" fmla="*/ 9 w 22"/>
                <a:gd name="T5" fmla="*/ 0 h 39"/>
                <a:gd name="T6" fmla="*/ 1 w 22"/>
                <a:gd name="T7" fmla="*/ 19 h 39"/>
              </a:gdLst>
              <a:ahLst/>
              <a:cxnLst>
                <a:cxn ang="0">
                  <a:pos x="T0" y="T1"/>
                </a:cxn>
                <a:cxn ang="0">
                  <a:pos x="T2" y="T3"/>
                </a:cxn>
                <a:cxn ang="0">
                  <a:pos x="T4" y="T5"/>
                </a:cxn>
                <a:cxn ang="0">
                  <a:pos x="T6" y="T7"/>
                </a:cxn>
              </a:cxnLst>
              <a:rect l="0" t="0" r="r" b="b"/>
              <a:pathLst>
                <a:path w="22" h="39">
                  <a:moveTo>
                    <a:pt x="1" y="19"/>
                  </a:moveTo>
                  <a:cubicBezTo>
                    <a:pt x="2" y="32"/>
                    <a:pt x="5" y="34"/>
                    <a:pt x="13" y="39"/>
                  </a:cubicBezTo>
                  <a:cubicBezTo>
                    <a:pt x="5" y="23"/>
                    <a:pt x="22" y="10"/>
                    <a:pt x="9" y="0"/>
                  </a:cubicBezTo>
                  <a:cubicBezTo>
                    <a:pt x="3" y="4"/>
                    <a:pt x="0" y="13"/>
                    <a:pt x="1" y="1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301" name="Freeform 62">
              <a:extLst>
                <a:ext uri="{FF2B5EF4-FFF2-40B4-BE49-F238E27FC236}">
                  <a16:creationId xmlns:a16="http://schemas.microsoft.com/office/drawing/2014/main" id="{F58BE6EC-96DF-47C7-977F-435A400B2D5A}"/>
                </a:ext>
              </a:extLst>
            </p:cNvPr>
            <p:cNvSpPr>
              <a:spLocks/>
            </p:cNvSpPr>
            <p:nvPr userDrawn="1"/>
          </p:nvSpPr>
          <p:spPr bwMode="auto">
            <a:xfrm>
              <a:off x="3578" y="1672"/>
              <a:ext cx="9" cy="26"/>
            </a:xfrm>
            <a:custGeom>
              <a:avLst/>
              <a:gdLst>
                <a:gd name="T0" fmla="*/ 1 w 13"/>
                <a:gd name="T1" fmla="*/ 0 h 39"/>
                <a:gd name="T2" fmla="*/ 8 w 13"/>
                <a:gd name="T3" fmla="*/ 39 h 39"/>
                <a:gd name="T4" fmla="*/ 9 w 13"/>
                <a:gd name="T5" fmla="*/ 10 h 39"/>
                <a:gd name="T6" fmla="*/ 1 w 13"/>
                <a:gd name="T7" fmla="*/ 0 h 39"/>
              </a:gdLst>
              <a:ahLst/>
              <a:cxnLst>
                <a:cxn ang="0">
                  <a:pos x="T0" y="T1"/>
                </a:cxn>
                <a:cxn ang="0">
                  <a:pos x="T2" y="T3"/>
                </a:cxn>
                <a:cxn ang="0">
                  <a:pos x="T4" y="T5"/>
                </a:cxn>
                <a:cxn ang="0">
                  <a:pos x="T6" y="T7"/>
                </a:cxn>
              </a:cxnLst>
              <a:rect l="0" t="0" r="r" b="b"/>
              <a:pathLst>
                <a:path w="13" h="39">
                  <a:moveTo>
                    <a:pt x="1" y="0"/>
                  </a:moveTo>
                  <a:cubicBezTo>
                    <a:pt x="0" y="17"/>
                    <a:pt x="0" y="31"/>
                    <a:pt x="8" y="39"/>
                  </a:cubicBezTo>
                  <a:cubicBezTo>
                    <a:pt x="13" y="25"/>
                    <a:pt x="13" y="19"/>
                    <a:pt x="9" y="10"/>
                  </a:cubicBezTo>
                  <a:cubicBezTo>
                    <a:pt x="8" y="6"/>
                    <a:pt x="4" y="0"/>
                    <a:pt x="1"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grpSp>
    </p:spTree>
    <p:extLst>
      <p:ext uri="{BB962C8B-B14F-4D97-AF65-F5344CB8AC3E}">
        <p14:creationId xmlns:p14="http://schemas.microsoft.com/office/powerpoint/2010/main" val="3572124604"/>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 id="2147483745" r:id="rId14"/>
    <p:sldLayoutId id="2147483746" r:id="rId15"/>
    <p:sldLayoutId id="2147483747" r:id="rId16"/>
    <p:sldLayoutId id="2147483748" r:id="rId17"/>
    <p:sldLayoutId id="2147483749" r:id="rId18"/>
    <p:sldLayoutId id="2147483750" r:id="rId19"/>
    <p:sldLayoutId id="2147483751" r:id="rId20"/>
  </p:sldLayoutIdLst>
  <p:hf hdr="0" ftr="0" dt="0"/>
  <p:txStyles>
    <p:titleStyle>
      <a:lvl1pPr algn="l" defTabSz="914354" rtl="0" eaLnBrk="1" latinLnBrk="0" hangingPunct="1">
        <a:lnSpc>
          <a:spcPct val="90000"/>
        </a:lnSpc>
        <a:spcBef>
          <a:spcPct val="0"/>
        </a:spcBef>
        <a:buNone/>
        <a:defRPr sz="3200" b="1" kern="1200">
          <a:solidFill>
            <a:schemeClr val="tx2"/>
          </a:solidFill>
          <a:latin typeface="+mj-lt"/>
          <a:ea typeface="+mj-ea"/>
          <a:cs typeface="+mj-cs"/>
        </a:defRPr>
      </a:lvl1pPr>
    </p:titleStyle>
    <p:bodyStyle>
      <a:lvl1pPr marL="0" indent="0" algn="l" defTabSz="914354"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1pPr>
      <a:lvl2pPr marL="215989" indent="-215989" algn="l" defTabSz="914354"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431979" indent="-215989" algn="l" defTabSz="914354" rtl="0" eaLnBrk="1" latinLnBrk="0" hangingPunct="1">
        <a:lnSpc>
          <a:spcPct val="100000"/>
        </a:lnSpc>
        <a:spcBef>
          <a:spcPts val="500"/>
        </a:spcBef>
        <a:buFont typeface="Calibri" panose="020F0502020204030204" pitchFamily="34" charset="0"/>
        <a:buChar char="–"/>
        <a:defRPr sz="2000" b="0" kern="1200">
          <a:solidFill>
            <a:schemeClr val="tx1"/>
          </a:solidFill>
          <a:latin typeface="+mn-lt"/>
          <a:ea typeface="+mn-ea"/>
          <a:cs typeface="+mn-cs"/>
        </a:defRPr>
      </a:lvl3pPr>
      <a:lvl4pPr marL="0" indent="0" algn="l" defTabSz="914354" rtl="0" eaLnBrk="1" latinLnBrk="0" hangingPunct="1">
        <a:lnSpc>
          <a:spcPct val="100000"/>
        </a:lnSpc>
        <a:spcBef>
          <a:spcPts val="800"/>
        </a:spcBef>
        <a:buFont typeface="Arial" panose="020B0604020202020204" pitchFamily="34" charset="0"/>
        <a:buNone/>
        <a:defRPr sz="2000" b="1" kern="1200">
          <a:solidFill>
            <a:schemeClr val="tx1"/>
          </a:solidFill>
          <a:latin typeface="+mn-lt"/>
          <a:ea typeface="+mn-ea"/>
          <a:cs typeface="+mn-cs"/>
        </a:defRPr>
      </a:lvl4pPr>
      <a:lvl5pPr marL="0" indent="0" algn="l" defTabSz="914354" rtl="0" eaLnBrk="1" latinLnBrk="0" hangingPunct="1">
        <a:lnSpc>
          <a:spcPct val="100000"/>
        </a:lnSpc>
        <a:spcBef>
          <a:spcPts val="500"/>
        </a:spcBef>
        <a:buFont typeface="Arial" panose="020B0604020202020204" pitchFamily="34" charset="0"/>
        <a:buNone/>
        <a:defRPr sz="2000" kern="1200">
          <a:solidFill>
            <a:schemeClr val="tx2"/>
          </a:solidFill>
          <a:latin typeface="+mn-lt"/>
          <a:ea typeface="+mn-ea"/>
          <a:cs typeface="+mn-cs"/>
        </a:defRPr>
      </a:lvl5pPr>
      <a:lvl6pPr marL="0" indent="0" algn="l" defTabSz="914354" rtl="0" eaLnBrk="1" latinLnBrk="0" hangingPunct="1">
        <a:lnSpc>
          <a:spcPct val="100000"/>
        </a:lnSpc>
        <a:spcBef>
          <a:spcPts val="500"/>
        </a:spcBef>
        <a:buFont typeface="Arial" panose="020B0604020202020204" pitchFamily="34" charset="0"/>
        <a:buNone/>
        <a:defRPr sz="1800" kern="1200">
          <a:solidFill>
            <a:schemeClr val="tx1"/>
          </a:solidFill>
          <a:latin typeface="+mn-lt"/>
          <a:ea typeface="+mn-ea"/>
          <a:cs typeface="+mn-cs"/>
        </a:defRPr>
      </a:lvl6pPr>
      <a:lvl7pPr marL="0" indent="0" algn="l" defTabSz="914354" rtl="0" eaLnBrk="1" latinLnBrk="0" hangingPunct="1">
        <a:lnSpc>
          <a:spcPct val="100000"/>
        </a:lnSpc>
        <a:spcBef>
          <a:spcPts val="500"/>
        </a:spcBef>
        <a:buFont typeface="Arial" panose="020B0604020202020204" pitchFamily="34" charset="0"/>
        <a:buNone/>
        <a:defRPr sz="1800" kern="1200">
          <a:solidFill>
            <a:schemeClr val="tx1"/>
          </a:solidFill>
          <a:latin typeface="+mn-lt"/>
          <a:ea typeface="+mn-ea"/>
          <a:cs typeface="+mn-cs"/>
        </a:defRPr>
      </a:lvl7pPr>
      <a:lvl8pPr marL="0" indent="0" algn="l" defTabSz="914354" rtl="0" eaLnBrk="1" latinLnBrk="0" hangingPunct="1">
        <a:lnSpc>
          <a:spcPct val="100000"/>
        </a:lnSpc>
        <a:spcBef>
          <a:spcPts val="500"/>
        </a:spcBef>
        <a:buFont typeface="Arial" panose="020B0604020202020204" pitchFamily="34" charset="0"/>
        <a:buNone/>
        <a:defRPr sz="1800" kern="1200">
          <a:solidFill>
            <a:schemeClr val="tx1"/>
          </a:solidFill>
          <a:latin typeface="+mn-lt"/>
          <a:ea typeface="+mn-ea"/>
          <a:cs typeface="+mn-cs"/>
        </a:defRPr>
      </a:lvl8pPr>
      <a:lvl9pPr marL="0" indent="0" algn="l" defTabSz="914354" rtl="0" eaLnBrk="1" latinLnBrk="0" hangingPunct="1">
        <a:lnSpc>
          <a:spcPct val="100000"/>
        </a:lnSpc>
        <a:spcBef>
          <a:spcPts val="500"/>
        </a:spcBef>
        <a:buFont typeface="Arial" panose="020B0604020202020204" pitchFamily="34" charset="0"/>
        <a:buNone/>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CA" dirty="0"/>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CA"/>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PAC Professional Accounting Futures 2019</a:t>
            </a:r>
            <a:endParaRPr lang="en-CA"/>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22BD0D-169D-4E79-8896-91849D654FE9}" type="slidenum">
              <a:rPr lang="en-CA" smtClean="0"/>
              <a:t>‹#›</a:t>
            </a:fld>
            <a:endParaRPr lang="en-CA"/>
          </a:p>
        </p:txBody>
      </p:sp>
    </p:spTree>
    <p:extLst>
      <p:ext uri="{BB962C8B-B14F-4D97-AF65-F5344CB8AC3E}">
        <p14:creationId xmlns:p14="http://schemas.microsoft.com/office/powerpoint/2010/main" val="1403223141"/>
      </p:ext>
    </p:extLst>
  </p:cSld>
  <p:clrMap bg1="dk1" tx1="lt1" bg2="dk2" tx2="lt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Lst>
  <p:hf hdr="0" dt="0"/>
  <p:txStyles>
    <p:titleStyle>
      <a:lvl1pPr algn="ctr" defTabSz="914400" rtl="0" eaLnBrk="1" latinLnBrk="0" hangingPunct="1">
        <a:spcBef>
          <a:spcPct val="0"/>
        </a:spcBef>
        <a:buNone/>
        <a:defRPr sz="4400" kern="1200">
          <a:solidFill>
            <a:srgbClr val="FFFF00"/>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09321"/>
            <a:ext cx="2844800" cy="365125"/>
          </a:xfrm>
          <a:prstGeom prst="rect">
            <a:avLst/>
          </a:prstGeom>
        </p:spPr>
        <p:txBody>
          <a:bodyPr vert="horz" lIns="91440" tIns="45720" rIns="91440" bIns="45720" rtlCol="0" anchor="ctr"/>
          <a:lstStyle>
            <a:lvl1pPr algn="r">
              <a:defRPr sz="1200">
                <a:solidFill>
                  <a:srgbClr val="460023"/>
                </a:solidFill>
              </a:defRPr>
            </a:lvl1pPr>
          </a:lstStyle>
          <a:p>
            <a:fld id="{B6F15528-21DE-4FAA-801E-634DDDAF4B2B}" type="slidenum">
              <a:rPr lang="en-US" smtClean="0"/>
              <a:pPr/>
              <a:t>‹#›</a:t>
            </a:fld>
            <a:endParaRPr lang="en-US"/>
          </a:p>
        </p:txBody>
      </p:sp>
      <p:cxnSp>
        <p:nvCxnSpPr>
          <p:cNvPr id="8" name="Straight Connector 7"/>
          <p:cNvCxnSpPr/>
          <p:nvPr/>
        </p:nvCxnSpPr>
        <p:spPr>
          <a:xfrm>
            <a:off x="527382" y="6093296"/>
            <a:ext cx="11222069" cy="0"/>
          </a:xfrm>
          <a:prstGeom prst="line">
            <a:avLst/>
          </a:prstGeom>
          <a:ln w="25400">
            <a:solidFill>
              <a:srgbClr val="460023"/>
            </a:solidFill>
          </a:ln>
        </p:spPr>
        <p:style>
          <a:lnRef idx="1">
            <a:schemeClr val="accent1"/>
          </a:lnRef>
          <a:fillRef idx="0">
            <a:schemeClr val="accent1"/>
          </a:fillRef>
          <a:effectRef idx="0">
            <a:schemeClr val="accent1"/>
          </a:effectRef>
          <a:fontRef idx="minor">
            <a:schemeClr val="tx1"/>
          </a:fontRef>
        </p:style>
      </p:cxnSp>
      <p:pic>
        <p:nvPicPr>
          <p:cNvPr id="9" name="Picture 8" descr="A close up of a sign&#10;&#10;Description generated with very high confidence">
            <a:extLst>
              <a:ext uri="{FF2B5EF4-FFF2-40B4-BE49-F238E27FC236}">
                <a16:creationId xmlns:a16="http://schemas.microsoft.com/office/drawing/2014/main" id="{FEB6291E-0302-46A0-B118-63875445CF53}"/>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09600" y="6189467"/>
            <a:ext cx="1970517" cy="604830"/>
          </a:xfrm>
          <a:prstGeom prst="rect">
            <a:avLst/>
          </a:prstGeom>
        </p:spPr>
      </p:pic>
    </p:spTree>
    <p:extLst>
      <p:ext uri="{BB962C8B-B14F-4D97-AF65-F5344CB8AC3E}">
        <p14:creationId xmlns:p14="http://schemas.microsoft.com/office/powerpoint/2010/main" val="1087109663"/>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99.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9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30.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29.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7.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9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5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2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4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4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7.png"/><Relationship Id="rId1" Type="http://schemas.openxmlformats.org/officeDocument/2006/relationships/slideLayout" Target="../slideLayouts/slideLayout43.xml"/></Relationships>
</file>

<file path=ppt/slides/_rels/slide4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99.xml"/></Relationships>
</file>

<file path=ppt/slides/_rels/slide44.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9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99.xml"/></Relationships>
</file>

<file path=ppt/slides/_rels/slide5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99.xml"/></Relationships>
</file>

<file path=ppt/slides/_rels/slide52.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6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4.xml"/></Relationships>
</file>

<file path=ppt/slides/_rels/slide5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9.xml"/><Relationship Id="rId1" Type="http://schemas.openxmlformats.org/officeDocument/2006/relationships/slideLayout" Target="../slideLayouts/slideLayout58.xml"/><Relationship Id="rId4" Type="http://schemas.openxmlformats.org/officeDocument/2006/relationships/image" Target="../media/image40.png"/></Relationships>
</file>

<file path=ppt/slides/_rels/slide5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0.xml"/><Relationship Id="rId1" Type="http://schemas.openxmlformats.org/officeDocument/2006/relationships/slideLayout" Target="../slideLayouts/slideLayout64.xml"/></Relationships>
</file>

<file path=ppt/slides/_rels/slide5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1.xml"/><Relationship Id="rId1" Type="http://schemas.openxmlformats.org/officeDocument/2006/relationships/slideLayout" Target="../slideLayouts/slideLayout5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5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64.xml"/></Relationships>
</file>

<file path=ppt/slides/_rels/slide5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99.xml"/></Relationships>
</file>

<file path=ppt/slides/_rels/slide6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99.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69.xml"/><Relationship Id="rId1" Type="http://schemas.openxmlformats.org/officeDocument/2006/relationships/tags" Target="../tags/tag1.xml"/><Relationship Id="rId4" Type="http://schemas.openxmlformats.org/officeDocument/2006/relationships/image" Target="../media/image14.jpeg"/></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0.xml"/><Relationship Id="rId1" Type="http://schemas.openxmlformats.org/officeDocument/2006/relationships/tags" Target="../tags/tag2.xml"/><Relationship Id="rId4" Type="http://schemas.openxmlformats.org/officeDocument/2006/relationships/hyperlink" Target="https://www.forbes.com/sites/shivaramrajgopal/2020/05/21/how-is-esg-performing-in-the-covid-19-crisis/#2b1dcde34b62" TargetMode="Externa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0.xml"/><Relationship Id="rId1" Type="http://schemas.openxmlformats.org/officeDocument/2006/relationships/tags" Target="../tags/tag3.xml"/><Relationship Id="rId5" Type="http://schemas.openxmlformats.org/officeDocument/2006/relationships/image" Target="../media/image44.emf"/><Relationship Id="rId4" Type="http://schemas.openxmlformats.org/officeDocument/2006/relationships/image" Target="../media/image43.emf"/></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0.xml"/><Relationship Id="rId1" Type="http://schemas.openxmlformats.org/officeDocument/2006/relationships/tags" Target="../tags/tag4.xml"/><Relationship Id="rId5" Type="http://schemas.openxmlformats.org/officeDocument/2006/relationships/hyperlink" Target="https://www.forbes.com/sites/shivaramrajgopal/2020/04/24/why-dont-esg-investors-ask-for-a-public-firms-tax-return/#10e02a732cf8" TargetMode="External"/><Relationship Id="rId4" Type="http://schemas.openxmlformats.org/officeDocument/2006/relationships/hyperlink" Target="https://www.forbes.com/sites/shivaramrajgopal/2020/04/16/rated-s-corporate-handouts-should-be-part-of-the-esg-scorecard/#6b5fce07279d" TargetMode="Externa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0.xml"/><Relationship Id="rId1" Type="http://schemas.openxmlformats.org/officeDocument/2006/relationships/tags" Target="../tags/tag5.xml"/></Relationships>
</file>

<file path=ppt/slides/_rels/slide6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9.xml"/><Relationship Id="rId1" Type="http://schemas.openxmlformats.org/officeDocument/2006/relationships/slideLayout" Target="../slideLayouts/slideLayout99.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10.xml"/></Relationships>
</file>

<file path=ppt/slides/_rels/slide6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1.xml"/><Relationship Id="rId1" Type="http://schemas.openxmlformats.org/officeDocument/2006/relationships/slideLayout" Target="../slideLayouts/slideLayout11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10.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10.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10.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10.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10.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10.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10.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10.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9.xml"/><Relationship Id="rId1" Type="http://schemas.openxmlformats.org/officeDocument/2006/relationships/slideLayout" Target="../slideLayouts/slideLayout9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8.xml"/></Relationships>
</file>

<file path=ppt/slides/_rels/slide82.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0.xml"/><Relationship Id="rId1" Type="http://schemas.openxmlformats.org/officeDocument/2006/relationships/slideLayout" Target="../slideLayouts/slideLayout8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47.png"/></Relationships>
</file>

<file path=ppt/slides/_rels/slide83.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1.xml"/><Relationship Id="rId1" Type="http://schemas.openxmlformats.org/officeDocument/2006/relationships/slideLayout" Target="../slideLayouts/slideLayout8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49.png"/></Relationships>
</file>

<file path=ppt/slides/_rels/slide84.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42.xml"/><Relationship Id="rId1" Type="http://schemas.openxmlformats.org/officeDocument/2006/relationships/slideLayout" Target="../slideLayouts/slideLayout8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85.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43.xml"/><Relationship Id="rId1" Type="http://schemas.openxmlformats.org/officeDocument/2006/relationships/slideLayout" Target="../slideLayouts/slideLayout83.xml"/><Relationship Id="rId6" Type="http://schemas.openxmlformats.org/officeDocument/2006/relationships/diagramColors" Target="../diagrams/colors6.xml"/><Relationship Id="rId5" Type="http://schemas.openxmlformats.org/officeDocument/2006/relationships/diagramQuickStyle" Target="../diagrams/quickStyle6.xml"/><Relationship Id="rId10" Type="http://schemas.openxmlformats.org/officeDocument/2006/relationships/image" Target="../media/image51.png"/><Relationship Id="rId4" Type="http://schemas.openxmlformats.org/officeDocument/2006/relationships/diagramLayout" Target="../diagrams/layout6.xml"/><Relationship Id="rId9" Type="http://schemas.openxmlformats.org/officeDocument/2006/relationships/image" Target="../media/image50.png"/></Relationships>
</file>

<file path=ppt/slides/_rels/slide86.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44.xml"/><Relationship Id="rId1" Type="http://schemas.openxmlformats.org/officeDocument/2006/relationships/slideLayout" Target="../slideLayouts/slideLayout83.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87.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45.xml"/><Relationship Id="rId1" Type="http://schemas.openxmlformats.org/officeDocument/2006/relationships/slideLayout" Target="../slideLayouts/slideLayout83.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 Id="rId9" Type="http://schemas.openxmlformats.org/officeDocument/2006/relationships/image" Target="../media/image47.png"/></Relationships>
</file>

<file path=ppt/slides/_rels/slide88.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46.xml"/><Relationship Id="rId1" Type="http://schemas.openxmlformats.org/officeDocument/2006/relationships/slideLayout" Target="../slideLayouts/slideLayout83.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 Id="rId9" Type="http://schemas.openxmlformats.org/officeDocument/2006/relationships/image" Target="../media/image47.png"/></Relationships>
</file>

<file path=ppt/slides/_rels/slide89.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47.xml"/><Relationship Id="rId1" Type="http://schemas.openxmlformats.org/officeDocument/2006/relationships/slideLayout" Target="../slideLayouts/slideLayout83.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90.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48.xml"/><Relationship Id="rId1" Type="http://schemas.openxmlformats.org/officeDocument/2006/relationships/slideLayout" Target="../slideLayouts/slideLayout83.xml"/><Relationship Id="rId6" Type="http://schemas.openxmlformats.org/officeDocument/2006/relationships/diagramColors" Target="../diagrams/colors11.xml"/><Relationship Id="rId5" Type="http://schemas.openxmlformats.org/officeDocument/2006/relationships/diagramQuickStyle" Target="../diagrams/quickStyle11.xml"/><Relationship Id="rId10" Type="http://schemas.openxmlformats.org/officeDocument/2006/relationships/image" Target="../media/image54.png"/><Relationship Id="rId4" Type="http://schemas.openxmlformats.org/officeDocument/2006/relationships/diagramLayout" Target="../diagrams/layout11.xml"/><Relationship Id="rId9" Type="http://schemas.openxmlformats.org/officeDocument/2006/relationships/image" Target="../media/image53.png"/></Relationships>
</file>

<file path=ppt/slides/_rels/slide91.xml.rels><?xml version="1.0" encoding="UTF-8" standalone="yes"?>
<Relationships xmlns="http://schemas.openxmlformats.org/package/2006/relationships"><Relationship Id="rId8" Type="http://schemas.microsoft.com/office/2007/relationships/diagramDrawing" Target="../diagrams/drawing12.xml"/><Relationship Id="rId3" Type="http://schemas.openxmlformats.org/officeDocument/2006/relationships/image" Target="../media/image55.png"/><Relationship Id="rId7" Type="http://schemas.openxmlformats.org/officeDocument/2006/relationships/diagramColors" Target="../diagrams/colors12.xml"/><Relationship Id="rId2" Type="http://schemas.openxmlformats.org/officeDocument/2006/relationships/notesSlide" Target="../notesSlides/notesSlide49.xml"/><Relationship Id="rId1" Type="http://schemas.openxmlformats.org/officeDocument/2006/relationships/slideLayout" Target="../slideLayouts/slideLayout83.xml"/><Relationship Id="rId6" Type="http://schemas.openxmlformats.org/officeDocument/2006/relationships/diagramQuickStyle" Target="../diagrams/quickStyle12.xml"/><Relationship Id="rId5" Type="http://schemas.openxmlformats.org/officeDocument/2006/relationships/diagramLayout" Target="../diagrams/layout12.xml"/><Relationship Id="rId10" Type="http://schemas.openxmlformats.org/officeDocument/2006/relationships/image" Target="../media/image56.png"/><Relationship Id="rId4" Type="http://schemas.openxmlformats.org/officeDocument/2006/relationships/diagramData" Target="../diagrams/data12.xml"/><Relationship Id="rId9" Type="http://schemas.openxmlformats.org/officeDocument/2006/relationships/image" Target="../media/image47.png"/></Relationships>
</file>

<file path=ppt/slides/_rels/slide92.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50.xml"/><Relationship Id="rId1" Type="http://schemas.openxmlformats.org/officeDocument/2006/relationships/slideLayout" Target="../slideLayouts/slideLayout83.xml"/><Relationship Id="rId6" Type="http://schemas.openxmlformats.org/officeDocument/2006/relationships/diagramColors" Target="../diagrams/colors13.xml"/><Relationship Id="rId5" Type="http://schemas.openxmlformats.org/officeDocument/2006/relationships/diagramQuickStyle" Target="../diagrams/quickStyle13.xml"/><Relationship Id="rId10" Type="http://schemas.microsoft.com/office/2007/relationships/hdphoto" Target="../media/hdphoto1.wdp"/><Relationship Id="rId4" Type="http://schemas.openxmlformats.org/officeDocument/2006/relationships/diagramLayout" Target="../diagrams/layout13.xml"/><Relationship Id="rId9" Type="http://schemas.openxmlformats.org/officeDocument/2006/relationships/image" Target="../media/image57.png"/></Relationships>
</file>

<file path=ppt/slides/_rels/slide93.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51.xml"/><Relationship Id="rId1" Type="http://schemas.openxmlformats.org/officeDocument/2006/relationships/slideLayout" Target="../slideLayouts/slideLayout83.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94.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52.xml"/><Relationship Id="rId1" Type="http://schemas.openxmlformats.org/officeDocument/2006/relationships/slideLayout" Target="../slideLayouts/slideLayout83.xml"/><Relationship Id="rId6" Type="http://schemas.openxmlformats.org/officeDocument/2006/relationships/diagramColors" Target="../diagrams/colors15.xml"/><Relationship Id="rId11" Type="http://schemas.openxmlformats.org/officeDocument/2006/relationships/image" Target="../media/image47.png"/><Relationship Id="rId5" Type="http://schemas.openxmlformats.org/officeDocument/2006/relationships/diagramQuickStyle" Target="../diagrams/quickStyle15.xml"/><Relationship Id="rId10" Type="http://schemas.openxmlformats.org/officeDocument/2006/relationships/image" Target="../media/image61.png"/><Relationship Id="rId4" Type="http://schemas.openxmlformats.org/officeDocument/2006/relationships/diagramLayout" Target="../diagrams/layout15.xml"/><Relationship Id="rId9" Type="http://schemas.openxmlformats.org/officeDocument/2006/relationships/image" Target="../media/image60.png"/></Relationships>
</file>

<file path=ppt/slides/_rels/slide95.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53.xml"/><Relationship Id="rId1" Type="http://schemas.openxmlformats.org/officeDocument/2006/relationships/slideLayout" Target="../slideLayouts/slideLayout83.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 Id="rId9" Type="http://schemas.openxmlformats.org/officeDocument/2006/relationships/image" Target="../media/image47.png"/></Relationships>
</file>

<file path=ppt/slides/_rels/slide96.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54.xml"/><Relationship Id="rId1" Type="http://schemas.openxmlformats.org/officeDocument/2006/relationships/slideLayout" Target="../slideLayouts/slideLayout83.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 Id="rId9" Type="http://schemas.openxmlformats.org/officeDocument/2006/relationships/image" Target="../media/image47.png"/></Relationships>
</file>

<file path=ppt/slides/_rels/slide9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5.xml"/><Relationship Id="rId1" Type="http://schemas.openxmlformats.org/officeDocument/2006/relationships/slideLayout" Target="../slideLayouts/slideLayout83.xml"/><Relationship Id="rId4" Type="http://schemas.openxmlformats.org/officeDocument/2006/relationships/image" Target="../media/image47.png"/></Relationships>
</file>

<file path=ppt/slides/_rels/slide98.xml.rels><?xml version="1.0" encoding="UTF-8" standalone="yes"?>
<Relationships xmlns="http://schemas.openxmlformats.org/package/2006/relationships"><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56.xml"/><Relationship Id="rId1" Type="http://schemas.openxmlformats.org/officeDocument/2006/relationships/slideLayout" Target="../slideLayouts/slideLayout83.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9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7.xml"/><Relationship Id="rId1" Type="http://schemas.openxmlformats.org/officeDocument/2006/relationships/slideLayout" Target="../slideLayouts/slideLayout96.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26556-24BE-4A2F-AE10-8A093E57742D}"/>
              </a:ext>
            </a:extLst>
          </p:cNvPr>
          <p:cNvSpPr>
            <a:spLocks noGrp="1"/>
          </p:cNvSpPr>
          <p:nvPr>
            <p:ph type="ctrTitle"/>
          </p:nvPr>
        </p:nvSpPr>
        <p:spPr/>
        <p:txBody>
          <a:bodyPr/>
          <a:lstStyle/>
          <a:p>
            <a:r>
              <a:rPr lang="en-US" dirty="0" smtClean="0"/>
              <a:t>PAC PPTs for Day 2  2020</a:t>
            </a:r>
            <a:endParaRPr lang="en-US" dirty="0"/>
          </a:p>
        </p:txBody>
      </p:sp>
      <p:sp>
        <p:nvSpPr>
          <p:cNvPr id="3" name="Subtitle 2">
            <a:extLst>
              <a:ext uri="{FF2B5EF4-FFF2-40B4-BE49-F238E27FC236}">
                <a16:creationId xmlns:a16="http://schemas.microsoft.com/office/drawing/2014/main" id="{7F594483-13CB-43B4-9D13-161243952837}"/>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0960189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1052736"/>
            <a:ext cx="7772400" cy="3528392"/>
          </a:xfrm>
        </p:spPr>
        <p:txBody>
          <a:bodyPr>
            <a:normAutofit fontScale="90000"/>
          </a:bodyPr>
          <a:lstStyle/>
          <a:p>
            <a:pPr>
              <a:lnSpc>
                <a:spcPct val="107000"/>
              </a:lnSpc>
              <a:spcBef>
                <a:spcPts val="0"/>
              </a:spcBef>
              <a:spcAft>
                <a:spcPts val="800"/>
              </a:spcAft>
            </a:pPr>
            <a:r>
              <a:rPr lang="en-CA" dirty="0">
                <a:solidFill>
                  <a:schemeClr val="tx1"/>
                </a:solidFill>
                <a:latin typeface="Times New Roman" panose="02020603050405020304" pitchFamily="18" charset="0"/>
              </a:rPr>
              <a:t>PAC ANNUAL CONFERENCE</a:t>
            </a:r>
            <a:r>
              <a:rPr lang="en-US" sz="4000" dirty="0"/>
              <a:t/>
            </a:r>
            <a:br>
              <a:rPr lang="en-US" sz="4000" dirty="0"/>
            </a:br>
            <a:r>
              <a:rPr lang="en-CA" sz="2800" dirty="0">
                <a:solidFill>
                  <a:schemeClr val="tx1"/>
                </a:solidFill>
                <a:latin typeface="Times New Roman" panose="02020603050405020304" pitchFamily="18" charset="0"/>
              </a:rPr>
              <a:t> October 22 &amp; 23, 2020</a:t>
            </a:r>
            <a:r>
              <a:rPr lang="en-US" sz="4000" dirty="0"/>
              <a:t/>
            </a:r>
            <a:br>
              <a:rPr lang="en-US" sz="4000" dirty="0"/>
            </a:br>
            <a:r>
              <a:rPr lang="en-CA" sz="2000" b="1" dirty="0">
                <a:latin typeface="Times New Roman" panose="02020603050405020304" pitchFamily="18" charset="0"/>
              </a:rPr>
              <a:t> </a:t>
            </a:r>
            <a:br>
              <a:rPr lang="en-CA" sz="2000" b="1" dirty="0">
                <a:latin typeface="Times New Roman" panose="02020603050405020304" pitchFamily="18" charset="0"/>
              </a:rPr>
            </a:br>
            <a:r>
              <a:rPr lang="en-CA" sz="4000" b="1" cap="small" dirty="0">
                <a:latin typeface="Times New Roman" panose="02020603050405020304" pitchFamily="18" charset="0"/>
              </a:rPr>
              <a:t>Professional Accounting Futures</a:t>
            </a:r>
            <a:br>
              <a:rPr lang="en-CA" sz="4000" b="1" cap="small" dirty="0">
                <a:latin typeface="Times New Roman" panose="02020603050405020304" pitchFamily="18" charset="0"/>
              </a:rPr>
            </a:br>
            <a:r>
              <a:rPr lang="en-CA" sz="2200" b="1" cap="small" dirty="0">
                <a:latin typeface="Times New Roman" panose="02020603050405020304" pitchFamily="18" charset="0"/>
              </a:rPr>
              <a:t/>
            </a:r>
            <a:br>
              <a:rPr lang="en-CA" sz="2200" b="1" cap="small" dirty="0">
                <a:latin typeface="Times New Roman" panose="02020603050405020304" pitchFamily="18" charset="0"/>
              </a:rPr>
            </a:br>
            <a:r>
              <a:rPr lang="en-US" b="1" cap="small" dirty="0">
                <a:latin typeface="Times New Roman" panose="02020603050405020304" pitchFamily="18" charset="0"/>
                <a:ea typeface="Calibri" panose="020F0502020204030204" pitchFamily="34" charset="0"/>
              </a:rPr>
              <a:t>ESG Challenges Facing Professional Accountants</a:t>
            </a:r>
            <a:r>
              <a:rPr lang="en-US" sz="3200" dirty="0">
                <a:latin typeface="Times New Roman" panose="02020603050405020304" pitchFamily="18" charset="0"/>
                <a:ea typeface="Calibri" panose="020F0502020204030204" pitchFamily="34" charset="0"/>
              </a:rPr>
              <a:t/>
            </a:r>
            <a:br>
              <a:rPr lang="en-US" sz="3200" dirty="0">
                <a:latin typeface="Times New Roman" panose="02020603050405020304" pitchFamily="18" charset="0"/>
                <a:ea typeface="Calibri" panose="020F0502020204030204" pitchFamily="34" charset="0"/>
              </a:rPr>
            </a:br>
            <a:endParaRPr lang="en-US" dirty="0"/>
          </a:p>
        </p:txBody>
      </p:sp>
      <p:pic>
        <p:nvPicPr>
          <p:cNvPr id="1026" name="Picture 2" descr="D:\My Docs\z Ryan's Stuff\Branding + Logos\PAC-logo-KO-redon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55640" y="4725145"/>
            <a:ext cx="6445224" cy="154613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9398" y="159545"/>
            <a:ext cx="10789920" cy="1570186"/>
          </a:xfrm>
        </p:spPr>
        <p:txBody>
          <a:bodyPr>
            <a:normAutofit/>
          </a:bodyPr>
          <a:lstStyle/>
          <a:p>
            <a:r>
              <a:rPr lang="en-US" sz="4000" dirty="0"/>
              <a:t>ESG </a:t>
            </a:r>
            <a:r>
              <a:rPr lang="en-US" sz="4000" dirty="0">
                <a:ea typeface="Calibri" panose="020F0502020204030204" pitchFamily="34" charset="0"/>
                <a:cs typeface="Times New Roman" panose="02020603050405020304" pitchFamily="18" charset="0"/>
              </a:rPr>
              <a:t>Measurement &amp; Disclosure Challenges </a:t>
            </a:r>
            <a:r>
              <a:rPr lang="en-US" sz="4000" dirty="0"/>
              <a:t>Panel</a:t>
            </a:r>
          </a:p>
        </p:txBody>
      </p:sp>
      <p:sp>
        <p:nvSpPr>
          <p:cNvPr id="3" name="Content Placeholder 2"/>
          <p:cNvSpPr>
            <a:spLocks noGrp="1"/>
          </p:cNvSpPr>
          <p:nvPr>
            <p:ph idx="1"/>
          </p:nvPr>
        </p:nvSpPr>
        <p:spPr>
          <a:xfrm>
            <a:off x="925158" y="1668763"/>
            <a:ext cx="9993854" cy="4281339"/>
          </a:xfrm>
        </p:spPr>
        <p:txBody>
          <a:bodyPr>
            <a:noAutofit/>
          </a:bodyPr>
          <a:lstStyle/>
          <a:p>
            <a:pPr marL="0" indent="0">
              <a:lnSpc>
                <a:spcPct val="107000"/>
              </a:lnSpc>
              <a:spcBef>
                <a:spcPts val="0"/>
              </a:spcBef>
              <a:spcAft>
                <a:spcPts val="800"/>
              </a:spcAft>
              <a:buNone/>
            </a:pPr>
            <a:r>
              <a:rPr lang="en-US" sz="2400" dirty="0">
                <a:ea typeface="Calibri" panose="020F0502020204030204" pitchFamily="34" charset="0"/>
                <a:cs typeface="Times New Roman" panose="02020603050405020304" pitchFamily="18" charset="0"/>
              </a:rPr>
              <a:t>This panel will explore the thorny issues of ESG measurement and disclosure – what to measure, how to measure, and whether and how ESG measures should be disclosed. The panel will bring broad perspectives – from preparers and data providers to standard setters, regulators, and academics.</a:t>
            </a:r>
          </a:p>
          <a:p>
            <a:pPr marL="0" indent="0">
              <a:lnSpc>
                <a:spcPct val="107000"/>
              </a:lnSpc>
              <a:spcBef>
                <a:spcPts val="0"/>
              </a:spcBef>
              <a:spcAft>
                <a:spcPts val="800"/>
              </a:spcAft>
              <a:buNone/>
            </a:pPr>
            <a:endParaRPr lang="en-US" sz="2000" dirty="0">
              <a:ea typeface="Calibri" panose="020F0502020204030204" pitchFamily="34" charset="0"/>
              <a:cs typeface="Times New Roman" panose="02020603050405020304" pitchFamily="18" charset="0"/>
            </a:endParaRPr>
          </a:p>
          <a:p>
            <a:pPr>
              <a:lnSpc>
                <a:spcPct val="107000"/>
              </a:lnSpc>
              <a:spcBef>
                <a:spcPts val="0"/>
              </a:spcBef>
            </a:pPr>
            <a:r>
              <a:rPr lang="en-CA" sz="2400" dirty="0"/>
              <a:t>Daniel Hicks, Miami Herbert Business School; Florida Sustainability Partners</a:t>
            </a:r>
          </a:p>
          <a:p>
            <a:r>
              <a:rPr lang="en-CA" sz="2400" dirty="0"/>
              <a:t>Simon MacMahon, EVP, Head of ESG Research, </a:t>
            </a:r>
            <a:r>
              <a:rPr lang="en-CA" sz="2400" dirty="0" err="1"/>
              <a:t>Sustainalytics</a:t>
            </a:r>
            <a:endParaRPr lang="en-CA" sz="2400" dirty="0"/>
          </a:p>
          <a:p>
            <a:r>
              <a:rPr lang="en-CA" sz="2400" dirty="0"/>
              <a:t>Rob McLean, President, </a:t>
            </a:r>
            <a:r>
              <a:rPr lang="en-CA" sz="2400" dirty="0" err="1"/>
              <a:t>MatrixLinks</a:t>
            </a:r>
            <a:endParaRPr lang="en-CA" sz="2400" dirty="0"/>
          </a:p>
          <a:p>
            <a:r>
              <a:rPr lang="en-CA" sz="2400" dirty="0"/>
              <a:t>Stefan Reichelstein, Director, Mannheim Institute, Univ. of Mannheim </a:t>
            </a:r>
          </a:p>
          <a:p>
            <a:r>
              <a:rPr lang="en-CA" sz="2400" dirty="0"/>
              <a:t>Moderator:  Gord Richardson, Rotman School, University of Toronto</a:t>
            </a:r>
          </a:p>
        </p:txBody>
      </p:sp>
      <p:sp>
        <p:nvSpPr>
          <p:cNvPr id="4" name="Footer Placeholder 3"/>
          <p:cNvSpPr>
            <a:spLocks noGrp="1"/>
          </p:cNvSpPr>
          <p:nvPr>
            <p:ph type="ftr" sz="quarter" idx="11"/>
          </p:nvPr>
        </p:nvSpPr>
        <p:spPr/>
        <p:txBody>
          <a:bodyPr/>
          <a:lstStyle/>
          <a:p>
            <a:r>
              <a:rPr lang="en-US" dirty="0"/>
              <a:t>PAC    Professional Accounting Futures 2019</a:t>
            </a:r>
            <a:endParaRPr lang="en-CA" dirty="0"/>
          </a:p>
        </p:txBody>
      </p:sp>
      <p:sp>
        <p:nvSpPr>
          <p:cNvPr id="5" name="Slide Number Placeholder 4"/>
          <p:cNvSpPr>
            <a:spLocks noGrp="1"/>
          </p:cNvSpPr>
          <p:nvPr>
            <p:ph type="sldNum" sz="quarter" idx="12"/>
          </p:nvPr>
        </p:nvSpPr>
        <p:spPr/>
        <p:txBody>
          <a:bodyPr/>
          <a:lstStyle/>
          <a:p>
            <a:fld id="{1922BD0D-169D-4E79-8896-91849D654FE9}" type="slidenum">
              <a:rPr lang="en-CA" smtClean="0"/>
              <a:t>3</a:t>
            </a:fld>
            <a:endParaRPr lang="en-CA" dirty="0"/>
          </a:p>
        </p:txBody>
      </p:sp>
    </p:spTree>
    <p:extLst>
      <p:ext uri="{BB962C8B-B14F-4D97-AF65-F5344CB8AC3E}">
        <p14:creationId xmlns:p14="http://schemas.microsoft.com/office/powerpoint/2010/main" val="5061331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07F7AB1-CCB7-44B2-9E13-9DE8759F2094}"/>
              </a:ext>
            </a:extLst>
          </p:cNvPr>
          <p:cNvSpPr>
            <a:spLocks noGrp="1"/>
          </p:cNvSpPr>
          <p:nvPr>
            <p:ph type="ctrTitle"/>
          </p:nvPr>
        </p:nvSpPr>
        <p:spPr/>
        <p:txBody>
          <a:bodyPr/>
          <a:lstStyle/>
          <a:p>
            <a:r>
              <a:rPr lang="en-US" dirty="0"/>
              <a:t>Daniel Hicks will present his PDF</a:t>
            </a:r>
          </a:p>
        </p:txBody>
      </p:sp>
      <p:sp>
        <p:nvSpPr>
          <p:cNvPr id="7" name="Subtitle 6">
            <a:extLst>
              <a:ext uri="{FF2B5EF4-FFF2-40B4-BE49-F238E27FC236}">
                <a16:creationId xmlns:a16="http://schemas.microsoft.com/office/drawing/2014/main" id="{D671C317-D1CD-4450-90EA-FB8F01862DE8}"/>
              </a:ext>
            </a:extLst>
          </p:cNvPr>
          <p:cNvSpPr>
            <a:spLocks noGrp="1"/>
          </p:cNvSpPr>
          <p:nvPr>
            <p:ph type="subTitle" idx="1"/>
          </p:nvPr>
        </p:nvSpPr>
        <p:spPr/>
        <p:txBody>
          <a:bodyPr/>
          <a:lstStyle/>
          <a:p>
            <a:endParaRPr lang="en-US"/>
          </a:p>
        </p:txBody>
      </p:sp>
      <p:sp>
        <p:nvSpPr>
          <p:cNvPr id="4" name="Footer Placeholder 3">
            <a:extLst>
              <a:ext uri="{FF2B5EF4-FFF2-40B4-BE49-F238E27FC236}">
                <a16:creationId xmlns:a16="http://schemas.microsoft.com/office/drawing/2014/main" id="{0A3F41DE-C92D-48D6-BAEA-F5BFC633556B}"/>
              </a:ext>
            </a:extLst>
          </p:cNvPr>
          <p:cNvSpPr>
            <a:spLocks noGrp="1"/>
          </p:cNvSpPr>
          <p:nvPr>
            <p:ph type="ftr" sz="quarter" idx="11"/>
          </p:nvPr>
        </p:nvSpPr>
        <p:spPr/>
        <p:txBody>
          <a:bodyPr/>
          <a:lstStyle/>
          <a:p>
            <a:r>
              <a:rPr lang="en-US"/>
              <a:t>PAC   Professional Accounting Futures   2019</a:t>
            </a:r>
            <a:endParaRPr lang="en-CA" dirty="0"/>
          </a:p>
        </p:txBody>
      </p:sp>
      <p:sp>
        <p:nvSpPr>
          <p:cNvPr id="5" name="Slide Number Placeholder 4">
            <a:extLst>
              <a:ext uri="{FF2B5EF4-FFF2-40B4-BE49-F238E27FC236}">
                <a16:creationId xmlns:a16="http://schemas.microsoft.com/office/drawing/2014/main" id="{DA1580C2-B0AE-44D1-9DF6-F640B7F300D0}"/>
              </a:ext>
            </a:extLst>
          </p:cNvPr>
          <p:cNvSpPr>
            <a:spLocks noGrp="1"/>
          </p:cNvSpPr>
          <p:nvPr>
            <p:ph type="sldNum" sz="quarter" idx="12"/>
          </p:nvPr>
        </p:nvSpPr>
        <p:spPr/>
        <p:txBody>
          <a:bodyPr/>
          <a:lstStyle/>
          <a:p>
            <a:fld id="{1922BD0D-169D-4E79-8896-91849D654FE9}" type="slidenum">
              <a:rPr lang="en-CA" smtClean="0"/>
              <a:t>4</a:t>
            </a:fld>
            <a:endParaRPr lang="en-CA"/>
          </a:p>
        </p:txBody>
      </p:sp>
    </p:spTree>
    <p:extLst>
      <p:ext uri="{BB962C8B-B14F-4D97-AF65-F5344CB8AC3E}">
        <p14:creationId xmlns:p14="http://schemas.microsoft.com/office/powerpoint/2010/main" val="36254561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9266" y="346647"/>
            <a:ext cx="8229600" cy="1714202"/>
          </a:xfrm>
        </p:spPr>
        <p:txBody>
          <a:bodyPr>
            <a:noAutofit/>
          </a:bodyPr>
          <a:lstStyle/>
          <a:p>
            <a:r>
              <a:rPr lang="en-CA" sz="3200" dirty="0">
                <a:solidFill>
                  <a:prstClr val="white"/>
                </a:solidFill>
                <a:latin typeface="Times New Roman" panose="02020603050405020304" pitchFamily="18" charset="0"/>
              </a:rPr>
              <a:t>PAC ANNUAL CONFERENCE</a:t>
            </a:r>
            <a:r>
              <a:rPr lang="en-US" sz="2800" dirty="0"/>
              <a:t/>
            </a:r>
            <a:br>
              <a:rPr lang="en-US" sz="2800" dirty="0"/>
            </a:br>
            <a:r>
              <a:rPr lang="en-CA" sz="3600" b="1" cap="small" dirty="0">
                <a:latin typeface="Times New Roman" panose="02020603050405020304" pitchFamily="18" charset="0"/>
              </a:rPr>
              <a:t>Professional Accounting Futures</a:t>
            </a:r>
            <a:r>
              <a:rPr lang="en-CA" sz="2000" dirty="0">
                <a:solidFill>
                  <a:prstClr val="white"/>
                </a:solidFill>
                <a:latin typeface="Times New Roman" panose="02020603050405020304" pitchFamily="18" charset="0"/>
              </a:rPr>
              <a:t> </a:t>
            </a:r>
            <a:br>
              <a:rPr lang="en-CA" sz="2000" dirty="0">
                <a:solidFill>
                  <a:prstClr val="white"/>
                </a:solidFill>
                <a:latin typeface="Times New Roman" panose="02020603050405020304" pitchFamily="18" charset="0"/>
              </a:rPr>
            </a:br>
            <a:r>
              <a:rPr lang="en-CA" sz="2400" dirty="0">
                <a:solidFill>
                  <a:prstClr val="white"/>
                </a:solidFill>
                <a:latin typeface="Times New Roman" panose="02020603050405020304" pitchFamily="18" charset="0"/>
              </a:rPr>
              <a:t>October </a:t>
            </a:r>
            <a:r>
              <a:rPr lang="en-CA" sz="2400" dirty="0" smtClean="0">
                <a:solidFill>
                  <a:prstClr val="white"/>
                </a:solidFill>
                <a:latin typeface="Times New Roman" panose="02020603050405020304" pitchFamily="18" charset="0"/>
              </a:rPr>
              <a:t>23, </a:t>
            </a:r>
            <a:r>
              <a:rPr lang="en-CA" sz="2400" dirty="0">
                <a:solidFill>
                  <a:prstClr val="white"/>
                </a:solidFill>
                <a:latin typeface="Times New Roman" panose="02020603050405020304" pitchFamily="18" charset="0"/>
              </a:rPr>
              <a:t>2020</a:t>
            </a:r>
            <a:endParaRPr lang="en-US" sz="4000" dirty="0"/>
          </a:p>
        </p:txBody>
      </p:sp>
      <p:sp>
        <p:nvSpPr>
          <p:cNvPr id="3" name="Content Placeholder 2"/>
          <p:cNvSpPr>
            <a:spLocks noGrp="1"/>
          </p:cNvSpPr>
          <p:nvPr>
            <p:ph idx="1"/>
          </p:nvPr>
        </p:nvSpPr>
        <p:spPr>
          <a:xfrm>
            <a:off x="1027289" y="2276873"/>
            <a:ext cx="9956800" cy="2448273"/>
          </a:xfrm>
        </p:spPr>
        <p:txBody>
          <a:bodyPr>
            <a:noAutofit/>
          </a:bodyPr>
          <a:lstStyle/>
          <a:p>
            <a:pPr marL="0" indent="0" algn="ctr">
              <a:buNone/>
            </a:pPr>
            <a:r>
              <a:rPr lang="en-US" sz="2800" dirty="0"/>
              <a:t>The Role of Media in Sustainability (ESG) </a:t>
            </a:r>
            <a:r>
              <a:rPr lang="en-US" sz="2800" dirty="0" smtClean="0"/>
              <a:t>Reporting </a:t>
            </a:r>
            <a:r>
              <a:rPr lang="en-US" sz="2800" dirty="0" smtClean="0"/>
              <a:t>&amp; </a:t>
            </a:r>
            <a:r>
              <a:rPr lang="en-US" sz="2800" dirty="0" smtClean="0"/>
              <a:t>Assurance</a:t>
            </a:r>
          </a:p>
          <a:p>
            <a:pPr marL="0" indent="0" algn="ctr">
              <a:buNone/>
            </a:pPr>
            <a:endParaRPr lang="en-US" sz="2400" dirty="0"/>
          </a:p>
          <a:p>
            <a:pPr marL="0" indent="0" algn="ctr">
              <a:buNone/>
            </a:pPr>
            <a:r>
              <a:rPr lang="en-US" dirty="0" smtClean="0">
                <a:solidFill>
                  <a:srgbClr val="FFFF00"/>
                </a:solidFill>
              </a:rPr>
              <a:t>Daniel </a:t>
            </a:r>
            <a:r>
              <a:rPr lang="en-US" dirty="0">
                <a:solidFill>
                  <a:srgbClr val="FFFF00"/>
                </a:solidFill>
              </a:rPr>
              <a:t>Hicks    </a:t>
            </a:r>
            <a:endParaRPr lang="en-US" sz="2400" dirty="0">
              <a:solidFill>
                <a:srgbClr val="FFFF00"/>
              </a:solidFill>
            </a:endParaRPr>
          </a:p>
          <a:p>
            <a:pPr marL="0" indent="0" algn="ctr">
              <a:buNone/>
            </a:pPr>
            <a:r>
              <a:rPr lang="en-US" sz="2400" dirty="0"/>
              <a:t>Professor of Economics</a:t>
            </a:r>
          </a:p>
          <a:p>
            <a:pPr marL="0" indent="0" algn="ctr">
              <a:buNone/>
            </a:pPr>
            <a:r>
              <a:rPr lang="en-US" sz="2400" dirty="0"/>
              <a:t>    Miami Herbert Business School</a:t>
            </a:r>
          </a:p>
          <a:p>
            <a:pPr marL="0" indent="0" algn="ctr">
              <a:buNone/>
            </a:pPr>
            <a:r>
              <a:rPr lang="en-US" sz="2400" dirty="0" smtClean="0"/>
              <a:t>F</a:t>
            </a:r>
            <a:endParaRPr lang="en-US" sz="2800" dirty="0"/>
          </a:p>
        </p:txBody>
      </p:sp>
      <p:pic>
        <p:nvPicPr>
          <p:cNvPr id="1026" name="Picture 2" descr="D:\My Docs\z Ryan's Stuff\Branding + Logos\PAC-logo-KO-redon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59696" y="4941168"/>
            <a:ext cx="5328592" cy="12782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73969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9266" y="346647"/>
            <a:ext cx="8229600" cy="1714202"/>
          </a:xfrm>
        </p:spPr>
        <p:txBody>
          <a:bodyPr>
            <a:noAutofit/>
          </a:bodyPr>
          <a:lstStyle/>
          <a:p>
            <a:r>
              <a:rPr lang="en-CA" sz="3200" dirty="0">
                <a:solidFill>
                  <a:prstClr val="white"/>
                </a:solidFill>
                <a:latin typeface="Times New Roman" panose="02020603050405020304" pitchFamily="18" charset="0"/>
              </a:rPr>
              <a:t>PAC ANNUAL CONFERENCE</a:t>
            </a:r>
            <a:r>
              <a:rPr lang="en-US" sz="2800" dirty="0"/>
              <a:t/>
            </a:r>
            <a:br>
              <a:rPr lang="en-US" sz="2800" dirty="0"/>
            </a:br>
            <a:r>
              <a:rPr lang="en-CA" sz="3600" b="1" cap="small" dirty="0">
                <a:latin typeface="Times New Roman" panose="02020603050405020304" pitchFamily="18" charset="0"/>
              </a:rPr>
              <a:t>Professional Accounting Futures</a:t>
            </a:r>
            <a:r>
              <a:rPr lang="en-CA" sz="2000" dirty="0">
                <a:solidFill>
                  <a:prstClr val="white"/>
                </a:solidFill>
                <a:latin typeface="Times New Roman" panose="02020603050405020304" pitchFamily="18" charset="0"/>
              </a:rPr>
              <a:t> </a:t>
            </a:r>
            <a:br>
              <a:rPr lang="en-CA" sz="2000" dirty="0">
                <a:solidFill>
                  <a:prstClr val="white"/>
                </a:solidFill>
                <a:latin typeface="Times New Roman" panose="02020603050405020304" pitchFamily="18" charset="0"/>
              </a:rPr>
            </a:br>
            <a:r>
              <a:rPr lang="en-CA" sz="2400" dirty="0">
                <a:solidFill>
                  <a:prstClr val="white"/>
                </a:solidFill>
                <a:latin typeface="Times New Roman" panose="02020603050405020304" pitchFamily="18" charset="0"/>
              </a:rPr>
              <a:t>October </a:t>
            </a:r>
            <a:r>
              <a:rPr lang="en-CA" sz="2400" dirty="0" smtClean="0">
                <a:solidFill>
                  <a:prstClr val="white"/>
                </a:solidFill>
                <a:latin typeface="Times New Roman" panose="02020603050405020304" pitchFamily="18" charset="0"/>
              </a:rPr>
              <a:t>23, </a:t>
            </a:r>
            <a:r>
              <a:rPr lang="en-CA" sz="2400" dirty="0">
                <a:solidFill>
                  <a:prstClr val="white"/>
                </a:solidFill>
                <a:latin typeface="Times New Roman" panose="02020603050405020304" pitchFamily="18" charset="0"/>
              </a:rPr>
              <a:t>2020</a:t>
            </a:r>
            <a:endParaRPr lang="en-US" sz="4000" dirty="0"/>
          </a:p>
        </p:txBody>
      </p:sp>
      <p:sp>
        <p:nvSpPr>
          <p:cNvPr id="3" name="Content Placeholder 2"/>
          <p:cNvSpPr>
            <a:spLocks noGrp="1"/>
          </p:cNvSpPr>
          <p:nvPr>
            <p:ph idx="1"/>
          </p:nvPr>
        </p:nvSpPr>
        <p:spPr>
          <a:xfrm>
            <a:off x="1981200" y="2276873"/>
            <a:ext cx="8229600" cy="2448273"/>
          </a:xfrm>
        </p:spPr>
        <p:txBody>
          <a:bodyPr>
            <a:normAutofit fontScale="92500" lnSpcReduction="20000"/>
          </a:bodyPr>
          <a:lstStyle/>
          <a:p>
            <a:pPr marL="0" indent="0" algn="ctr">
              <a:buNone/>
            </a:pPr>
            <a:r>
              <a:rPr lang="en-US" sz="2800" dirty="0"/>
              <a:t>The Growing Importance of ESG Disclosures </a:t>
            </a:r>
            <a:endParaRPr lang="en-US" sz="2800" dirty="0" smtClean="0"/>
          </a:p>
          <a:p>
            <a:pPr marL="0" indent="0" algn="ctr">
              <a:buNone/>
            </a:pPr>
            <a:r>
              <a:rPr lang="en-US" sz="2800" dirty="0" smtClean="0"/>
              <a:t>and </a:t>
            </a:r>
            <a:r>
              <a:rPr lang="en-US" sz="2800" dirty="0"/>
              <a:t>ESG Disclosure </a:t>
            </a:r>
            <a:r>
              <a:rPr lang="en-US" sz="2800" dirty="0" smtClean="0"/>
              <a:t>Challenges</a:t>
            </a:r>
          </a:p>
          <a:p>
            <a:pPr marL="0" indent="0" algn="ctr">
              <a:buNone/>
            </a:pPr>
            <a:endParaRPr lang="en-US" sz="1400" dirty="0"/>
          </a:p>
          <a:p>
            <a:pPr marL="0" indent="0" algn="ctr">
              <a:buNone/>
            </a:pPr>
            <a:r>
              <a:rPr lang="en-US" sz="3500" dirty="0" smtClean="0">
                <a:solidFill>
                  <a:srgbClr val="FFFF00"/>
                </a:solidFill>
              </a:rPr>
              <a:t>Simon </a:t>
            </a:r>
            <a:r>
              <a:rPr lang="en-US" sz="3500" dirty="0" err="1">
                <a:solidFill>
                  <a:srgbClr val="FFFF00"/>
                </a:solidFill>
              </a:rPr>
              <a:t>MacMahon</a:t>
            </a:r>
            <a:r>
              <a:rPr lang="en-US" sz="3500" dirty="0">
                <a:solidFill>
                  <a:srgbClr val="FFFF00"/>
                </a:solidFill>
              </a:rPr>
              <a:t>    </a:t>
            </a:r>
          </a:p>
          <a:p>
            <a:pPr marL="0" indent="0" algn="ctr">
              <a:buNone/>
            </a:pPr>
            <a:r>
              <a:rPr lang="en-US" sz="2800" dirty="0"/>
              <a:t>EVP, Head of ESG Research </a:t>
            </a:r>
          </a:p>
          <a:p>
            <a:pPr marL="0" indent="0" algn="ctr">
              <a:buNone/>
            </a:pPr>
            <a:r>
              <a:rPr lang="en-US" sz="2800" dirty="0"/>
              <a:t> </a:t>
            </a:r>
            <a:r>
              <a:rPr lang="en-US" sz="2800" dirty="0" err="1"/>
              <a:t>Sustainalytics</a:t>
            </a:r>
            <a:r>
              <a:rPr lang="en-US" sz="2800" dirty="0"/>
              <a:t> (a Morningstar Company)   </a:t>
            </a:r>
          </a:p>
        </p:txBody>
      </p:sp>
      <p:pic>
        <p:nvPicPr>
          <p:cNvPr id="1026" name="Picture 2" descr="D:\My Docs\z Ryan's Stuff\Branding + Logos\PAC-logo-KO-redon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59696" y="4941168"/>
            <a:ext cx="5328592" cy="12782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94899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6E319E7-B6BD-4428-98B1-F119B671D139}"/>
              </a:ext>
            </a:extLst>
          </p:cNvPr>
          <p:cNvSpPr>
            <a:spLocks noGrp="1"/>
          </p:cNvSpPr>
          <p:nvPr>
            <p:ph type="body" sz="quarter" idx="12"/>
          </p:nvPr>
        </p:nvSpPr>
        <p:spPr>
          <a:xfrm>
            <a:off x="600974" y="3674798"/>
            <a:ext cx="6865258" cy="729978"/>
          </a:xfrm>
        </p:spPr>
        <p:txBody>
          <a:bodyPr/>
          <a:lstStyle/>
          <a:p>
            <a:r>
              <a:rPr lang="en-US" sz="2400" b="1" dirty="0">
                <a:solidFill>
                  <a:schemeClr val="accent2"/>
                </a:solidFill>
                <a:latin typeface="+mn-lt"/>
              </a:rPr>
              <a:t>ESG Measurement and Disclosure Challenges</a:t>
            </a:r>
          </a:p>
        </p:txBody>
      </p:sp>
      <p:sp>
        <p:nvSpPr>
          <p:cNvPr id="8" name="Content Placeholder 7">
            <a:extLst>
              <a:ext uri="{FF2B5EF4-FFF2-40B4-BE49-F238E27FC236}">
                <a16:creationId xmlns:a16="http://schemas.microsoft.com/office/drawing/2014/main" id="{086931F6-3D54-489A-9AC5-1F950E555858}"/>
              </a:ext>
            </a:extLst>
          </p:cNvPr>
          <p:cNvSpPr>
            <a:spLocks noGrp="1"/>
          </p:cNvSpPr>
          <p:nvPr>
            <p:ph sz="quarter" idx="15"/>
          </p:nvPr>
        </p:nvSpPr>
        <p:spPr>
          <a:xfrm>
            <a:off x="609601" y="5155335"/>
            <a:ext cx="4847302" cy="167506"/>
          </a:xfrm>
        </p:spPr>
        <p:txBody>
          <a:bodyPr/>
          <a:lstStyle/>
          <a:p>
            <a:r>
              <a:rPr lang="en-US" dirty="0">
                <a:latin typeface="+mn-lt"/>
              </a:rPr>
              <a:t>October 23</a:t>
            </a:r>
            <a:r>
              <a:rPr lang="en-US" baseline="30000" dirty="0">
                <a:latin typeface="+mn-lt"/>
              </a:rPr>
              <a:t>rd</a:t>
            </a:r>
            <a:r>
              <a:rPr lang="en-US" dirty="0">
                <a:latin typeface="+mn-lt"/>
              </a:rPr>
              <a:t>, 2020</a:t>
            </a:r>
          </a:p>
        </p:txBody>
      </p:sp>
      <p:sp>
        <p:nvSpPr>
          <p:cNvPr id="11" name="Content Placeholder 3">
            <a:extLst>
              <a:ext uri="{FF2B5EF4-FFF2-40B4-BE49-F238E27FC236}">
                <a16:creationId xmlns:a16="http://schemas.microsoft.com/office/drawing/2014/main" id="{C2CB5E8E-B890-4D42-9860-0CC12B5A740A}"/>
              </a:ext>
            </a:extLst>
          </p:cNvPr>
          <p:cNvSpPr>
            <a:spLocks noGrp="1"/>
          </p:cNvSpPr>
          <p:nvPr>
            <p:ph sz="quarter" idx="13"/>
          </p:nvPr>
        </p:nvSpPr>
        <p:spPr>
          <a:xfrm>
            <a:off x="609600" y="4457098"/>
            <a:ext cx="6444343" cy="376159"/>
          </a:xfrm>
        </p:spPr>
        <p:txBody>
          <a:bodyPr/>
          <a:lstStyle/>
          <a:p>
            <a:r>
              <a:rPr lang="en-US" sz="1200" dirty="0">
                <a:latin typeface="+mn-lt"/>
              </a:rPr>
              <a:t>Simon MacMahon, Head of ESG Research</a:t>
            </a:r>
          </a:p>
          <a:p>
            <a:r>
              <a:rPr lang="en-US" sz="1200" dirty="0">
                <a:latin typeface="+mn-lt"/>
              </a:rPr>
              <a:t>Sustainalytics</a:t>
            </a:r>
          </a:p>
        </p:txBody>
      </p:sp>
      <p:sp>
        <p:nvSpPr>
          <p:cNvPr id="4" name="Text Placeholder 3">
            <a:extLst>
              <a:ext uri="{FF2B5EF4-FFF2-40B4-BE49-F238E27FC236}">
                <a16:creationId xmlns:a16="http://schemas.microsoft.com/office/drawing/2014/main" id="{28A84B48-A4B6-4B9B-9742-984D96411FDE}"/>
              </a:ext>
            </a:extLst>
          </p:cNvPr>
          <p:cNvSpPr>
            <a:spLocks noGrp="1"/>
          </p:cNvSpPr>
          <p:nvPr>
            <p:ph type="body" sz="quarter" idx="11"/>
          </p:nvPr>
        </p:nvSpPr>
        <p:spPr/>
        <p:txBody>
          <a:bodyPr/>
          <a:lstStyle/>
          <a:p>
            <a:pPr algn="l"/>
            <a:endParaRPr lang="en-US" sz="1800" b="0" i="0" u="none" strike="noStrike" baseline="0" dirty="0">
              <a:solidFill>
                <a:srgbClr val="000000"/>
              </a:solidFill>
              <a:latin typeface="+mn-lt"/>
            </a:endParaRPr>
          </a:p>
          <a:p>
            <a:r>
              <a:rPr lang="en-US" b="1" i="0" u="none" strike="noStrike" baseline="0" dirty="0">
                <a:solidFill>
                  <a:srgbClr val="000000"/>
                </a:solidFill>
                <a:latin typeface="+mn-lt"/>
              </a:rPr>
              <a:t>PROFESSIONAL ACCOUNTING FUTURES – 2020 </a:t>
            </a:r>
            <a:endParaRPr lang="en-US" b="0" i="0" u="none" strike="noStrike" baseline="0" dirty="0">
              <a:solidFill>
                <a:srgbClr val="000000"/>
              </a:solidFill>
              <a:latin typeface="+mn-lt"/>
            </a:endParaRPr>
          </a:p>
          <a:p>
            <a:r>
              <a:rPr lang="en-US" b="1" i="0" u="none" strike="noStrike" baseline="0" dirty="0">
                <a:solidFill>
                  <a:srgbClr val="000000"/>
                </a:solidFill>
                <a:latin typeface="+mn-lt"/>
              </a:rPr>
              <a:t>ESG CHALLENGES FACING PROFESSIONAL ACCOUNTANTS </a:t>
            </a:r>
            <a:endParaRPr lang="en-US" sz="1400" dirty="0">
              <a:solidFill>
                <a:srgbClr val="68AAA3"/>
              </a:solidFill>
              <a:latin typeface="+mn-lt"/>
            </a:endParaRPr>
          </a:p>
        </p:txBody>
      </p:sp>
    </p:spTree>
    <p:extLst>
      <p:ext uri="{BB962C8B-B14F-4D97-AF65-F5344CB8AC3E}">
        <p14:creationId xmlns:p14="http://schemas.microsoft.com/office/powerpoint/2010/main" val="10504860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6070EADA-BF12-4553-8851-EFCCD99A99A0}"/>
              </a:ext>
            </a:extLst>
          </p:cNvPr>
          <p:cNvSpPr>
            <a:spLocks noGrp="1"/>
          </p:cNvSpPr>
          <p:nvPr>
            <p:ph type="body" sz="quarter" idx="10"/>
          </p:nvPr>
        </p:nvSpPr>
        <p:spPr>
          <a:xfrm>
            <a:off x="606835" y="2469823"/>
            <a:ext cx="9404064" cy="1932495"/>
          </a:xfrm>
        </p:spPr>
        <p:txBody>
          <a:bodyPr/>
          <a:lstStyle/>
          <a:p>
            <a:r>
              <a:rPr lang="en-US" dirty="0"/>
              <a:t>Intro</a:t>
            </a:r>
          </a:p>
        </p:txBody>
      </p:sp>
    </p:spTree>
    <p:extLst>
      <p:ext uri="{BB962C8B-B14F-4D97-AF65-F5344CB8AC3E}">
        <p14:creationId xmlns:p14="http://schemas.microsoft.com/office/powerpoint/2010/main" val="23359451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EF0A0-E360-4308-B392-E42CC8276D27}"/>
              </a:ext>
            </a:extLst>
          </p:cNvPr>
          <p:cNvSpPr>
            <a:spLocks noGrp="1"/>
          </p:cNvSpPr>
          <p:nvPr>
            <p:ph type="title"/>
          </p:nvPr>
        </p:nvSpPr>
        <p:spPr/>
        <p:txBody>
          <a:bodyPr/>
          <a:lstStyle/>
          <a:p>
            <a:r>
              <a:rPr lang="en-US"/>
              <a:t>More than 25 years of ESG research solutions to global investors</a:t>
            </a:r>
          </a:p>
        </p:txBody>
      </p:sp>
      <p:sp>
        <p:nvSpPr>
          <p:cNvPr id="3" name="Slide Number Placeholder 2">
            <a:extLst>
              <a:ext uri="{FF2B5EF4-FFF2-40B4-BE49-F238E27FC236}">
                <a16:creationId xmlns:a16="http://schemas.microsoft.com/office/drawing/2014/main" id="{3076470E-274E-4EA5-BE1C-85AFCE6A640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51373F-31D5-4ACC-BB20-614995753FE2}" type="slidenum">
              <a:rPr kumimoji="0" lang="en-US" sz="1200" b="0" i="0" u="none" strike="noStrike" kern="1200" cap="none" spc="0" normalizeH="0" baseline="0" noProof="0" smtClean="0">
                <a:ln>
                  <a:noFill/>
                </a:ln>
                <a:solidFill>
                  <a:srgbClr val="5B6064"/>
                </a:solidFill>
                <a:effectLst/>
                <a:uLnTx/>
                <a:uFillTx/>
                <a:latin typeface="Roboto" pitchFamily="2" charset="0"/>
                <a:ea typeface="Roboto"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srgbClr val="5B6064"/>
              </a:solidFill>
              <a:effectLst/>
              <a:uLnTx/>
              <a:uFillTx/>
              <a:latin typeface="Roboto" pitchFamily="2" charset="0"/>
              <a:ea typeface="Roboto" pitchFamily="2" charset="0"/>
              <a:cs typeface="+mn-cs"/>
            </a:endParaRPr>
          </a:p>
        </p:txBody>
      </p:sp>
      <p:sp>
        <p:nvSpPr>
          <p:cNvPr id="5" name="Content Placeholder 4">
            <a:extLst>
              <a:ext uri="{FF2B5EF4-FFF2-40B4-BE49-F238E27FC236}">
                <a16:creationId xmlns:a16="http://schemas.microsoft.com/office/drawing/2014/main" id="{B0DAD649-440C-442E-A3FF-B78CBA66728A}"/>
              </a:ext>
            </a:extLst>
          </p:cNvPr>
          <p:cNvSpPr>
            <a:spLocks noGrp="1"/>
          </p:cNvSpPr>
          <p:nvPr>
            <p:ph sz="quarter" idx="14"/>
          </p:nvPr>
        </p:nvSpPr>
        <p:spPr>
          <a:xfrm>
            <a:off x="538576" y="1289956"/>
            <a:ext cx="5489465" cy="4167567"/>
          </a:xfrm>
        </p:spPr>
        <p:txBody>
          <a:bodyPr anchor="ctr"/>
          <a:lstStyle/>
          <a:p>
            <a:pPr marL="228600" indent="-228600"/>
            <a:r>
              <a:rPr lang="en-US" dirty="0">
                <a:latin typeface="Roboto"/>
              </a:rPr>
              <a:t>One of the largest investment research and ratings firm dedicated to responsible investment and ESG research</a:t>
            </a:r>
          </a:p>
          <a:p>
            <a:pPr marL="228600" indent="-228600"/>
            <a:endParaRPr lang="en-US" sz="800" dirty="0"/>
          </a:p>
          <a:p>
            <a:pPr marL="228600" indent="-228600"/>
            <a:r>
              <a:rPr lang="en-US" dirty="0">
                <a:latin typeface="Roboto"/>
              </a:rPr>
              <a:t> 650 professional staff with more than half engaged in research.</a:t>
            </a:r>
          </a:p>
          <a:p>
            <a:pPr marL="228600" indent="-228600"/>
            <a:endParaRPr lang="en-US" sz="800" dirty="0"/>
          </a:p>
          <a:p>
            <a:pPr marL="228600" indent="-228600"/>
            <a:r>
              <a:rPr lang="en-US" dirty="0">
                <a:latin typeface="Roboto"/>
              </a:rPr>
              <a:t>In excess of 700 clients across asset managers, asset owners and investment banks</a:t>
            </a:r>
          </a:p>
          <a:p>
            <a:pPr marL="228600" indent="-228600"/>
            <a:endParaRPr lang="en-US" sz="800" dirty="0"/>
          </a:p>
          <a:p>
            <a:pPr marL="228600" indent="-228600"/>
            <a:r>
              <a:rPr lang="en-US" dirty="0">
                <a:latin typeface="Roboto"/>
              </a:rPr>
              <a:t>Over 25 years' experience in the fields of ESG and corporate governance research.</a:t>
            </a:r>
          </a:p>
          <a:p>
            <a:pPr marL="228600" indent="-228600"/>
            <a:endParaRPr lang="en-US" sz="800" dirty="0"/>
          </a:p>
          <a:p>
            <a:pPr marL="228600" indent="-228600"/>
            <a:r>
              <a:rPr lang="en-US" dirty="0">
                <a:latin typeface="Roboto"/>
              </a:rPr>
              <a:t>Ownership: Became a Morningstar company in July 2020</a:t>
            </a:r>
          </a:p>
        </p:txBody>
      </p:sp>
      <p:pic>
        <p:nvPicPr>
          <p:cNvPr id="4" name="Picture 8" descr="A close up of a map&#10;&#10;Description generated with high confidence">
            <a:extLst>
              <a:ext uri="{FF2B5EF4-FFF2-40B4-BE49-F238E27FC236}">
                <a16:creationId xmlns:a16="http://schemas.microsoft.com/office/drawing/2014/main" id="{E681C200-E9FF-4B4D-BF70-A2F57172ACB2}"/>
              </a:ext>
            </a:extLst>
          </p:cNvPr>
          <p:cNvPicPr>
            <a:picLocks noChangeAspect="1"/>
          </p:cNvPicPr>
          <p:nvPr/>
        </p:nvPicPr>
        <p:blipFill>
          <a:blip r:embed="rId3"/>
          <a:stretch>
            <a:fillRect/>
          </a:stretch>
        </p:blipFill>
        <p:spPr>
          <a:xfrm>
            <a:off x="6028042" y="1930851"/>
            <a:ext cx="5735982" cy="3037488"/>
          </a:xfrm>
          <a:prstGeom prst="rect">
            <a:avLst/>
          </a:prstGeom>
        </p:spPr>
      </p:pic>
      <p:sp>
        <p:nvSpPr>
          <p:cNvPr id="9" name="Footer Placeholder 6">
            <a:extLst>
              <a:ext uri="{FF2B5EF4-FFF2-40B4-BE49-F238E27FC236}">
                <a16:creationId xmlns:a16="http://schemas.microsoft.com/office/drawing/2014/main" id="{8091829B-226D-43D3-A0D6-C85696FC966E}"/>
              </a:ext>
            </a:extLst>
          </p:cNvPr>
          <p:cNvSpPr>
            <a:spLocks noGrp="1"/>
          </p:cNvSpPr>
          <p:nvPr>
            <p:ph type="ftr" sz="quarter" idx="3"/>
          </p:nvPr>
        </p:nvSpPr>
        <p:spPr>
          <a:xfrm>
            <a:off x="5555411" y="6299788"/>
            <a:ext cx="5703499"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5B6064"/>
                </a:solidFill>
                <a:effectLst/>
                <a:uLnTx/>
                <a:uFillTx/>
                <a:latin typeface="Roboto" pitchFamily="2" charset="0"/>
                <a:ea typeface="Roboto" pitchFamily="2" charset="0"/>
                <a:cs typeface="+mn-cs"/>
              </a:rPr>
              <a:t>© 2020 SUSTAINALYTICS – CONFIDENTIAL &amp; PROPRIETARY</a:t>
            </a:r>
          </a:p>
        </p:txBody>
      </p:sp>
    </p:spTree>
    <p:extLst>
      <p:ext uri="{BB962C8B-B14F-4D97-AF65-F5344CB8AC3E}">
        <p14:creationId xmlns:p14="http://schemas.microsoft.com/office/powerpoint/2010/main" val="14413684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0BA48EDE-0814-4C82-9BB5-F3074720D33C}"/>
              </a:ext>
            </a:extLst>
          </p:cNvPr>
          <p:cNvSpPr>
            <a:spLocks noGrp="1"/>
          </p:cNvSpPr>
          <p:nvPr>
            <p:ph type="ftr" sz="quarter" idx="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5B6064"/>
                </a:solidFill>
                <a:effectLst/>
                <a:uLnTx/>
                <a:uFillTx/>
                <a:latin typeface="Roboto" pitchFamily="2" charset="0"/>
                <a:cs typeface="+mn-cs"/>
              </a:rPr>
              <a:t>© 2020 SUSTAINALYTICS – CONFIDENTIAL &amp; PROPRIETARY</a:t>
            </a:r>
          </a:p>
        </p:txBody>
      </p:sp>
      <p:grpSp>
        <p:nvGrpSpPr>
          <p:cNvPr id="5" name="Group 4">
            <a:extLst>
              <a:ext uri="{FF2B5EF4-FFF2-40B4-BE49-F238E27FC236}">
                <a16:creationId xmlns:a16="http://schemas.microsoft.com/office/drawing/2014/main" id="{0AAD4EDB-F3FF-4180-B02E-8B0DAB90E989}"/>
              </a:ext>
            </a:extLst>
          </p:cNvPr>
          <p:cNvGrpSpPr/>
          <p:nvPr/>
        </p:nvGrpSpPr>
        <p:grpSpPr>
          <a:xfrm>
            <a:off x="410548" y="749054"/>
            <a:ext cx="11577932" cy="5996110"/>
            <a:chOff x="-1194326" y="860998"/>
            <a:chExt cx="11577932" cy="5996110"/>
          </a:xfrm>
        </p:grpSpPr>
        <p:grpSp>
          <p:nvGrpSpPr>
            <p:cNvPr id="4" name="Group 3">
              <a:extLst>
                <a:ext uri="{FF2B5EF4-FFF2-40B4-BE49-F238E27FC236}">
                  <a16:creationId xmlns:a16="http://schemas.microsoft.com/office/drawing/2014/main" id="{4EA06C73-888B-410B-B279-67107609A500}"/>
                </a:ext>
              </a:extLst>
            </p:cNvPr>
            <p:cNvGrpSpPr/>
            <p:nvPr/>
          </p:nvGrpSpPr>
          <p:grpSpPr>
            <a:xfrm>
              <a:off x="-1194326" y="2062065"/>
              <a:ext cx="11577932" cy="4795043"/>
              <a:chOff x="-1460438" y="726405"/>
              <a:chExt cx="13616691" cy="6130703"/>
            </a:xfrm>
          </p:grpSpPr>
          <p:grpSp>
            <p:nvGrpSpPr>
              <p:cNvPr id="7" name="Group 6">
                <a:extLst>
                  <a:ext uri="{FF2B5EF4-FFF2-40B4-BE49-F238E27FC236}">
                    <a16:creationId xmlns:a16="http://schemas.microsoft.com/office/drawing/2014/main" id="{E9D32788-DF22-44DA-AF79-E23B149180FC}"/>
                  </a:ext>
                </a:extLst>
              </p:cNvPr>
              <p:cNvGrpSpPr/>
              <p:nvPr/>
            </p:nvGrpSpPr>
            <p:grpSpPr>
              <a:xfrm>
                <a:off x="3324493" y="5340758"/>
                <a:ext cx="2307173" cy="769059"/>
                <a:chOff x="3323770" y="5341255"/>
                <a:chExt cx="2307774" cy="769259"/>
              </a:xfrm>
              <a:effectLst>
                <a:outerShdw blurRad="279400" dist="38100" dir="5400000" sx="103000" sy="103000" algn="tl" rotWithShape="0">
                  <a:prstClr val="black">
                    <a:alpha val="32000"/>
                  </a:prstClr>
                </a:outerShdw>
              </a:effectLst>
            </p:grpSpPr>
            <p:sp>
              <p:nvSpPr>
                <p:cNvPr id="8" name="Rectangle 7">
                  <a:extLst>
                    <a:ext uri="{FF2B5EF4-FFF2-40B4-BE49-F238E27FC236}">
                      <a16:creationId xmlns:a16="http://schemas.microsoft.com/office/drawing/2014/main" id="{847E2BB9-F881-4F78-A7B2-1F2792F0FA7C}"/>
                    </a:ext>
                  </a:extLst>
                </p:cNvPr>
                <p:cNvSpPr/>
                <p:nvPr/>
              </p:nvSpPr>
              <p:spPr>
                <a:xfrm rot="5400000">
                  <a:off x="3708399" y="4956628"/>
                  <a:ext cx="769257" cy="153851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Roboto"/>
                    <a:ea typeface="+mn-ea"/>
                    <a:cs typeface="+mn-cs"/>
                  </a:endParaRPr>
                </a:p>
              </p:txBody>
            </p:sp>
            <p:sp>
              <p:nvSpPr>
                <p:cNvPr id="9" name="Right Triangle 8">
                  <a:extLst>
                    <a:ext uri="{FF2B5EF4-FFF2-40B4-BE49-F238E27FC236}">
                      <a16:creationId xmlns:a16="http://schemas.microsoft.com/office/drawing/2014/main" id="{830797F0-5B36-42A9-9B43-2F50205646E2}"/>
                    </a:ext>
                  </a:extLst>
                </p:cNvPr>
                <p:cNvSpPr/>
                <p:nvPr/>
              </p:nvSpPr>
              <p:spPr>
                <a:xfrm flipV="1">
                  <a:off x="4862285" y="5341255"/>
                  <a:ext cx="769259" cy="769257"/>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Roboto"/>
                    <a:ea typeface="+mn-ea"/>
                    <a:cs typeface="+mn-cs"/>
                  </a:endParaRPr>
                </a:p>
              </p:txBody>
            </p:sp>
          </p:grpSp>
          <p:grpSp>
            <p:nvGrpSpPr>
              <p:cNvPr id="10" name="Group 9">
                <a:extLst>
                  <a:ext uri="{FF2B5EF4-FFF2-40B4-BE49-F238E27FC236}">
                    <a16:creationId xmlns:a16="http://schemas.microsoft.com/office/drawing/2014/main" id="{1A4CACC6-8938-4B88-88F4-6DD38CACBE6B}"/>
                  </a:ext>
                </a:extLst>
              </p:cNvPr>
              <p:cNvGrpSpPr/>
              <p:nvPr/>
            </p:nvGrpSpPr>
            <p:grpSpPr>
              <a:xfrm>
                <a:off x="5631666" y="3033582"/>
                <a:ext cx="2307173" cy="769059"/>
                <a:chOff x="5631544" y="3033478"/>
                <a:chExt cx="2307774" cy="769259"/>
              </a:xfrm>
              <a:solidFill>
                <a:schemeClr val="accent2"/>
              </a:solidFill>
              <a:effectLst>
                <a:outerShdw blurRad="279400" dist="38100" dir="5400000" sx="103000" sy="103000" algn="tl" rotWithShape="0">
                  <a:prstClr val="black">
                    <a:alpha val="32000"/>
                  </a:prstClr>
                </a:outerShdw>
              </a:effectLst>
            </p:grpSpPr>
            <p:sp>
              <p:nvSpPr>
                <p:cNvPr id="11" name="Rectangle 10">
                  <a:extLst>
                    <a:ext uri="{FF2B5EF4-FFF2-40B4-BE49-F238E27FC236}">
                      <a16:creationId xmlns:a16="http://schemas.microsoft.com/office/drawing/2014/main" id="{ACD8AF0A-6B1F-4E2C-99D5-155B86ED98AA}"/>
                    </a:ext>
                  </a:extLst>
                </p:cNvPr>
                <p:cNvSpPr/>
                <p:nvPr/>
              </p:nvSpPr>
              <p:spPr>
                <a:xfrm rot="5400000">
                  <a:off x="6016173" y="2648851"/>
                  <a:ext cx="769257" cy="153851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Roboto"/>
                    <a:ea typeface="+mn-ea"/>
                    <a:cs typeface="+mn-cs"/>
                  </a:endParaRPr>
                </a:p>
              </p:txBody>
            </p:sp>
            <p:sp>
              <p:nvSpPr>
                <p:cNvPr id="12" name="Right Triangle 11">
                  <a:extLst>
                    <a:ext uri="{FF2B5EF4-FFF2-40B4-BE49-F238E27FC236}">
                      <a16:creationId xmlns:a16="http://schemas.microsoft.com/office/drawing/2014/main" id="{C5F9D357-BAE4-4585-8E3F-F144C643FE0C}"/>
                    </a:ext>
                  </a:extLst>
                </p:cNvPr>
                <p:cNvSpPr/>
                <p:nvPr/>
              </p:nvSpPr>
              <p:spPr>
                <a:xfrm flipV="1">
                  <a:off x="7170059" y="3033478"/>
                  <a:ext cx="769259" cy="769257"/>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Roboto"/>
                    <a:ea typeface="+mn-ea"/>
                    <a:cs typeface="+mn-cs"/>
                  </a:endParaRPr>
                </a:p>
              </p:txBody>
            </p:sp>
          </p:grpSp>
          <p:grpSp>
            <p:nvGrpSpPr>
              <p:cNvPr id="13" name="Group 12">
                <a:extLst>
                  <a:ext uri="{FF2B5EF4-FFF2-40B4-BE49-F238E27FC236}">
                    <a16:creationId xmlns:a16="http://schemas.microsoft.com/office/drawing/2014/main" id="{771DC0AE-87F1-44E8-8EFB-5BA2832DA3F4}"/>
                  </a:ext>
                </a:extLst>
              </p:cNvPr>
              <p:cNvGrpSpPr/>
              <p:nvPr/>
            </p:nvGrpSpPr>
            <p:grpSpPr>
              <a:xfrm>
                <a:off x="7938839" y="726405"/>
                <a:ext cx="2307173" cy="769059"/>
                <a:chOff x="7939318" y="725700"/>
                <a:chExt cx="2307774" cy="769259"/>
              </a:xfrm>
              <a:solidFill>
                <a:schemeClr val="accent4"/>
              </a:solidFill>
              <a:effectLst>
                <a:outerShdw blurRad="279400" dist="38100" dir="5400000" sx="103000" sy="103000" algn="tl" rotWithShape="0">
                  <a:prstClr val="black">
                    <a:alpha val="32000"/>
                  </a:prstClr>
                </a:outerShdw>
              </a:effectLst>
            </p:grpSpPr>
            <p:sp>
              <p:nvSpPr>
                <p:cNvPr id="14" name="Rectangle 13">
                  <a:extLst>
                    <a:ext uri="{FF2B5EF4-FFF2-40B4-BE49-F238E27FC236}">
                      <a16:creationId xmlns:a16="http://schemas.microsoft.com/office/drawing/2014/main" id="{799D5EF1-BC80-4647-B3F3-A99D4A56C4C5}"/>
                    </a:ext>
                  </a:extLst>
                </p:cNvPr>
                <p:cNvSpPr/>
                <p:nvPr/>
              </p:nvSpPr>
              <p:spPr>
                <a:xfrm rot="5400000">
                  <a:off x="8323947" y="341073"/>
                  <a:ext cx="769257" cy="153851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Roboto"/>
                    <a:ea typeface="+mn-ea"/>
                    <a:cs typeface="+mn-cs"/>
                  </a:endParaRPr>
                </a:p>
              </p:txBody>
            </p:sp>
            <p:sp>
              <p:nvSpPr>
                <p:cNvPr id="15" name="Right Triangle 14">
                  <a:extLst>
                    <a:ext uri="{FF2B5EF4-FFF2-40B4-BE49-F238E27FC236}">
                      <a16:creationId xmlns:a16="http://schemas.microsoft.com/office/drawing/2014/main" id="{2E436710-584F-4BDD-8005-50E3797D061E}"/>
                    </a:ext>
                  </a:extLst>
                </p:cNvPr>
                <p:cNvSpPr/>
                <p:nvPr/>
              </p:nvSpPr>
              <p:spPr>
                <a:xfrm flipV="1">
                  <a:off x="9477833" y="725700"/>
                  <a:ext cx="769259" cy="769257"/>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Roboto"/>
                    <a:ea typeface="+mn-ea"/>
                    <a:cs typeface="+mn-cs"/>
                  </a:endParaRPr>
                </a:p>
              </p:txBody>
            </p:sp>
          </p:grpSp>
          <p:sp>
            <p:nvSpPr>
              <p:cNvPr id="17" name="Rounded Rectangle 38">
                <a:extLst>
                  <a:ext uri="{FF2B5EF4-FFF2-40B4-BE49-F238E27FC236}">
                    <a16:creationId xmlns:a16="http://schemas.microsoft.com/office/drawing/2014/main" id="{043D062B-372E-4C61-AE52-2640D383B7A9}"/>
                  </a:ext>
                </a:extLst>
              </p:cNvPr>
              <p:cNvSpPr/>
              <p:nvPr/>
            </p:nvSpPr>
            <p:spPr>
              <a:xfrm>
                <a:off x="6023806" y="1864329"/>
                <a:ext cx="947179" cy="948688"/>
              </a:xfrm>
              <a:prstGeom prst="roundRect">
                <a:avLst/>
              </a:prstGeom>
              <a:solidFill>
                <a:schemeClr val="accent4"/>
              </a:solidFill>
              <a:ln w="571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Roboto"/>
                  <a:ea typeface="+mn-ea"/>
                  <a:cs typeface="+mn-cs"/>
                </a:endParaRPr>
              </a:p>
            </p:txBody>
          </p:sp>
          <p:sp>
            <p:nvSpPr>
              <p:cNvPr id="18" name="Rounded Rectangle 39">
                <a:extLst>
                  <a:ext uri="{FF2B5EF4-FFF2-40B4-BE49-F238E27FC236}">
                    <a16:creationId xmlns:a16="http://schemas.microsoft.com/office/drawing/2014/main" id="{E6E10494-3AE1-43DA-9C7E-B83DB04AB2D1}"/>
                  </a:ext>
                </a:extLst>
              </p:cNvPr>
              <p:cNvSpPr/>
              <p:nvPr/>
            </p:nvSpPr>
            <p:spPr>
              <a:xfrm>
                <a:off x="3545054" y="4023201"/>
                <a:ext cx="1096994" cy="1096994"/>
              </a:xfrm>
              <a:prstGeom prst="roundRect">
                <a:avLst/>
              </a:prstGeom>
              <a:ln w="571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white"/>
                  </a:solidFill>
                  <a:effectLst/>
                  <a:uLnTx/>
                  <a:uFillTx/>
                  <a:latin typeface="Roboto"/>
                  <a:ea typeface="+mn-ea"/>
                  <a:cs typeface="+mn-cs"/>
                </a:endParaRPr>
              </a:p>
            </p:txBody>
          </p:sp>
          <p:sp>
            <p:nvSpPr>
              <p:cNvPr id="19" name="Rectangle 18">
                <a:extLst>
                  <a:ext uri="{FF2B5EF4-FFF2-40B4-BE49-F238E27FC236}">
                    <a16:creationId xmlns:a16="http://schemas.microsoft.com/office/drawing/2014/main" id="{E8315641-6B43-4E44-BD5F-91ABF45AFE00}"/>
                  </a:ext>
                </a:extLst>
              </p:cNvPr>
              <p:cNvSpPr/>
              <p:nvPr/>
            </p:nvSpPr>
            <p:spPr>
              <a:xfrm>
                <a:off x="-1460438" y="4023202"/>
                <a:ext cx="4895214" cy="1003445"/>
              </a:xfrm>
              <a:prstGeom prst="rect">
                <a:avLst/>
              </a:prstGeom>
            </p:spPr>
            <p:txBody>
              <a:bodyPr wrap="square">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lumMod val="75000"/>
                        <a:lumOff val="25000"/>
                      </a:prstClr>
                    </a:solidFill>
                    <a:effectLst/>
                    <a:uLnTx/>
                    <a:uFillTx/>
                    <a:latin typeface="Roboto"/>
                    <a:ea typeface="+mn-ea"/>
                    <a:cs typeface="Arial" panose="020B0604020202020204" pitchFamily="34" charset="0"/>
                  </a:rPr>
                  <a:t>Investment Selection</a:t>
                </a:r>
              </a:p>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75000"/>
                        <a:lumOff val="25000"/>
                      </a:prstClr>
                    </a:solidFill>
                    <a:effectLst/>
                    <a:uLnTx/>
                    <a:uFillTx/>
                    <a:latin typeface="Roboto"/>
                    <a:ea typeface="+mn-ea"/>
                    <a:cs typeface="Arial" panose="020B0604020202020204" pitchFamily="34" charset="0"/>
                  </a:rPr>
                  <a:t>We help our clients identify and understand ESG risks and opportunities in their investable universe to support portfolio construction, the selection process as product creation.</a:t>
                </a:r>
              </a:p>
            </p:txBody>
          </p:sp>
          <p:sp>
            <p:nvSpPr>
              <p:cNvPr id="20" name="Rectangle 19">
                <a:extLst>
                  <a:ext uri="{FF2B5EF4-FFF2-40B4-BE49-F238E27FC236}">
                    <a16:creationId xmlns:a16="http://schemas.microsoft.com/office/drawing/2014/main" id="{6276FB36-189E-4F35-B35D-09A384561DB6}"/>
                  </a:ext>
                </a:extLst>
              </p:cNvPr>
              <p:cNvSpPr/>
              <p:nvPr/>
            </p:nvSpPr>
            <p:spPr>
              <a:xfrm>
                <a:off x="316900" y="1666762"/>
                <a:ext cx="5425227" cy="1003445"/>
              </a:xfrm>
              <a:prstGeom prst="rect">
                <a:avLst/>
              </a:prstGeom>
            </p:spPr>
            <p:txBody>
              <a:bodyPr wrap="square">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lumMod val="75000"/>
                        <a:lumOff val="25000"/>
                      </a:prstClr>
                    </a:solidFill>
                    <a:effectLst/>
                    <a:uLnTx/>
                    <a:uFillTx/>
                    <a:latin typeface="Roboto"/>
                    <a:ea typeface="+mn-ea"/>
                    <a:cs typeface="Arial" panose="020B0604020202020204" pitchFamily="34" charset="0"/>
                  </a:rPr>
                  <a:t>Active ownership</a:t>
                </a:r>
              </a:p>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75000"/>
                        <a:lumOff val="25000"/>
                      </a:prstClr>
                    </a:solidFill>
                    <a:effectLst/>
                    <a:uLnTx/>
                    <a:uFillTx/>
                    <a:latin typeface="Roboto"/>
                    <a:ea typeface="+mn-ea"/>
                    <a:cs typeface="Arial" panose="020B0604020202020204" pitchFamily="34" charset="0"/>
                  </a:rPr>
                  <a:t>We support our clients in their engagement with investee companies across asset classes, through research and corporate engagement services, including voting services for public equities. </a:t>
                </a:r>
              </a:p>
            </p:txBody>
          </p:sp>
          <p:sp>
            <p:nvSpPr>
              <p:cNvPr id="21" name="Rectangle 20">
                <a:extLst>
                  <a:ext uri="{FF2B5EF4-FFF2-40B4-BE49-F238E27FC236}">
                    <a16:creationId xmlns:a16="http://schemas.microsoft.com/office/drawing/2014/main" id="{C4F8460B-DA91-4E4D-B494-00E49B7153F2}"/>
                  </a:ext>
                </a:extLst>
              </p:cNvPr>
              <p:cNvSpPr/>
              <p:nvPr/>
            </p:nvSpPr>
            <p:spPr>
              <a:xfrm>
                <a:off x="7143656" y="4010371"/>
                <a:ext cx="4769112" cy="1219874"/>
              </a:xfrm>
              <a:prstGeom prst="rect">
                <a:avLst/>
              </a:prstGeom>
            </p:spPr>
            <p:txBody>
              <a:bodyPr wrap="square">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lumMod val="75000"/>
                        <a:lumOff val="25000"/>
                      </a:prstClr>
                    </a:solidFill>
                    <a:effectLst/>
                    <a:uLnTx/>
                    <a:uFillTx/>
                    <a:latin typeface="Roboto"/>
                    <a:ea typeface="+mn-ea"/>
                    <a:cs typeface="Arial" panose="020B0604020202020204" pitchFamily="34" charset="0"/>
                  </a:rPr>
                  <a:t>ESG Integration and risk management</a:t>
                </a:r>
              </a:p>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75000"/>
                        <a:lumOff val="25000"/>
                      </a:prstClr>
                    </a:solidFill>
                    <a:effectLst/>
                    <a:uLnTx/>
                    <a:uFillTx/>
                    <a:latin typeface="Roboto"/>
                    <a:ea typeface="+mn-ea"/>
                    <a:cs typeface="Arial" panose="020B0604020202020204" pitchFamily="34" charset="0"/>
                  </a:rPr>
                  <a:t>Our ESG Risk Ratings</a:t>
                </a:r>
                <a:r>
                  <a:rPr kumimoji="0" lang="en-US" sz="1100" b="0" i="1" u="none" strike="noStrike" kern="1200" cap="none" spc="0" normalizeH="0" baseline="0" noProof="0">
                    <a:ln>
                      <a:noFill/>
                    </a:ln>
                    <a:solidFill>
                      <a:prstClr val="black">
                        <a:lumMod val="75000"/>
                        <a:lumOff val="25000"/>
                      </a:prstClr>
                    </a:solidFill>
                    <a:effectLst/>
                    <a:uLnTx/>
                    <a:uFillTx/>
                    <a:latin typeface="Roboto"/>
                    <a:ea typeface="+mn-ea"/>
                    <a:cs typeface="Arial" panose="020B0604020202020204" pitchFamily="34" charset="0"/>
                  </a:rPr>
                  <a:t> </a:t>
                </a:r>
                <a:r>
                  <a:rPr kumimoji="0" lang="en-US" sz="1100" b="0" i="0" u="none" strike="noStrike" kern="1200" cap="none" spc="0" normalizeH="0" baseline="0" noProof="0">
                    <a:ln>
                      <a:noFill/>
                    </a:ln>
                    <a:solidFill>
                      <a:prstClr val="black">
                        <a:lumMod val="75000"/>
                        <a:lumOff val="25000"/>
                      </a:prstClr>
                    </a:solidFill>
                    <a:effectLst/>
                    <a:uLnTx/>
                    <a:uFillTx/>
                    <a:latin typeface="Roboto"/>
                    <a:ea typeface="+mn-ea"/>
                    <a:cs typeface="Arial" panose="020B0604020202020204" pitchFamily="34" charset="0"/>
                  </a:rPr>
                  <a:t>and other research products support investors in their fundamental analysis, risk management and during the investment decision-making process</a:t>
                </a:r>
              </a:p>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lumMod val="75000"/>
                      <a:lumOff val="25000"/>
                    </a:prstClr>
                  </a:solidFill>
                  <a:effectLst/>
                  <a:uLnTx/>
                  <a:uFillTx/>
                  <a:latin typeface="Roboto"/>
                  <a:ea typeface="+mn-ea"/>
                  <a:cs typeface="Arial" panose="020B0604020202020204" pitchFamily="34" charset="0"/>
                </a:endParaRPr>
              </a:p>
            </p:txBody>
          </p:sp>
          <p:sp>
            <p:nvSpPr>
              <p:cNvPr id="22" name="Rectangle 21">
                <a:extLst>
                  <a:ext uri="{FF2B5EF4-FFF2-40B4-BE49-F238E27FC236}">
                    <a16:creationId xmlns:a16="http://schemas.microsoft.com/office/drawing/2014/main" id="{76BC7833-FE50-4769-869A-61B68AB406B8}"/>
                  </a:ext>
                </a:extLst>
              </p:cNvPr>
              <p:cNvSpPr/>
              <p:nvPr/>
            </p:nvSpPr>
            <p:spPr>
              <a:xfrm>
                <a:off x="9419571" y="1869573"/>
                <a:ext cx="2736682" cy="2085591"/>
              </a:xfrm>
              <a:prstGeom prst="rect">
                <a:avLst/>
              </a:prstGeom>
            </p:spPr>
            <p:txBody>
              <a:bodyPr wrap="square">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lumMod val="75000"/>
                        <a:lumOff val="25000"/>
                      </a:prstClr>
                    </a:solidFill>
                    <a:effectLst/>
                    <a:uLnTx/>
                    <a:uFillTx/>
                    <a:latin typeface="Roboto"/>
                    <a:ea typeface="+mn-ea"/>
                    <a:cs typeface="Arial" panose="020B0604020202020204" pitchFamily="34" charset="0"/>
                  </a:rPr>
                  <a:t>Reporting and monitoring</a:t>
                </a:r>
              </a:p>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75000"/>
                        <a:lumOff val="25000"/>
                      </a:prstClr>
                    </a:solidFill>
                    <a:effectLst/>
                    <a:uLnTx/>
                    <a:uFillTx/>
                    <a:latin typeface="Roboto"/>
                    <a:ea typeface="+mn-ea"/>
                    <a:cs typeface="Arial" panose="020B0604020202020204" pitchFamily="34" charset="0"/>
                  </a:rPr>
                  <a:t>Our research is used by clients to monitor investee companies and report internally and externally on a range of metrics. We also provide portfolio reporting tools on our online research portal and through third party platforms.</a:t>
                </a:r>
              </a:p>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lumMod val="75000"/>
                      <a:lumOff val="25000"/>
                    </a:prstClr>
                  </a:solidFill>
                  <a:effectLst/>
                  <a:uLnTx/>
                  <a:uFillTx/>
                  <a:latin typeface="Roboto"/>
                  <a:ea typeface="+mn-ea"/>
                  <a:cs typeface="Arial" panose="020B0604020202020204" pitchFamily="34" charset="0"/>
                </a:endParaRPr>
              </a:p>
            </p:txBody>
          </p:sp>
          <p:sp>
            <p:nvSpPr>
              <p:cNvPr id="23" name="Rounded Rectangle 36">
                <a:extLst>
                  <a:ext uri="{FF2B5EF4-FFF2-40B4-BE49-F238E27FC236}">
                    <a16:creationId xmlns:a16="http://schemas.microsoft.com/office/drawing/2014/main" id="{DABC5CB4-79C7-4240-82BF-126644E09253}"/>
                  </a:ext>
                </a:extLst>
              </p:cNvPr>
              <p:cNvSpPr/>
              <p:nvPr/>
            </p:nvSpPr>
            <p:spPr>
              <a:xfrm>
                <a:off x="5873991" y="4023201"/>
                <a:ext cx="1096994" cy="1096994"/>
              </a:xfrm>
              <a:prstGeom prst="roundRect">
                <a:avLst/>
              </a:prstGeom>
              <a:solidFill>
                <a:schemeClr val="accent2"/>
              </a:solidFill>
              <a:ln w="571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Roboto"/>
                  <a:ea typeface="+mn-ea"/>
                  <a:cs typeface="+mn-cs"/>
                </a:endParaRPr>
              </a:p>
            </p:txBody>
          </p:sp>
          <p:sp>
            <p:nvSpPr>
              <p:cNvPr id="24" name="Rounded Rectangle 37">
                <a:extLst>
                  <a:ext uri="{FF2B5EF4-FFF2-40B4-BE49-F238E27FC236}">
                    <a16:creationId xmlns:a16="http://schemas.microsoft.com/office/drawing/2014/main" id="{BC639AF5-6B3E-46EE-8A68-656206605A07}"/>
                  </a:ext>
                </a:extLst>
              </p:cNvPr>
              <p:cNvSpPr/>
              <p:nvPr/>
            </p:nvSpPr>
            <p:spPr>
              <a:xfrm>
                <a:off x="8159398" y="1864329"/>
                <a:ext cx="947779" cy="948689"/>
              </a:xfrm>
              <a:prstGeom prst="roundRect">
                <a:avLst/>
              </a:prstGeom>
              <a:solidFill>
                <a:schemeClr val="accent4">
                  <a:lumMod val="75000"/>
                </a:schemeClr>
              </a:solidFill>
              <a:ln w="571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Roboto"/>
                  <a:ea typeface="+mn-ea"/>
                  <a:cs typeface="+mn-cs"/>
                </a:endParaRPr>
              </a:p>
            </p:txBody>
          </p:sp>
          <p:grpSp>
            <p:nvGrpSpPr>
              <p:cNvPr id="25" name="Group 24">
                <a:extLst>
                  <a:ext uri="{FF2B5EF4-FFF2-40B4-BE49-F238E27FC236}">
                    <a16:creationId xmlns:a16="http://schemas.microsoft.com/office/drawing/2014/main" id="{2CA9E73A-C9BF-4CEF-9BE3-4B7432B6CA86}"/>
                  </a:ext>
                </a:extLst>
              </p:cNvPr>
              <p:cNvGrpSpPr/>
              <p:nvPr/>
            </p:nvGrpSpPr>
            <p:grpSpPr>
              <a:xfrm>
                <a:off x="2555435" y="5340759"/>
                <a:ext cx="769059" cy="1516349"/>
                <a:chOff x="2554511" y="5341256"/>
                <a:chExt cx="769259" cy="1516744"/>
              </a:xfrm>
              <a:solidFill>
                <a:schemeClr val="accent1">
                  <a:lumMod val="75000"/>
                </a:schemeClr>
              </a:solidFill>
            </p:grpSpPr>
            <p:sp>
              <p:nvSpPr>
                <p:cNvPr id="26" name="Right Triangle 25">
                  <a:extLst>
                    <a:ext uri="{FF2B5EF4-FFF2-40B4-BE49-F238E27FC236}">
                      <a16:creationId xmlns:a16="http://schemas.microsoft.com/office/drawing/2014/main" id="{93648925-BF79-45E7-81C1-F50AF47CFED5}"/>
                    </a:ext>
                  </a:extLst>
                </p:cNvPr>
                <p:cNvSpPr/>
                <p:nvPr/>
              </p:nvSpPr>
              <p:spPr>
                <a:xfrm flipH="1">
                  <a:off x="2554511" y="5341256"/>
                  <a:ext cx="769259" cy="769257"/>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Roboto"/>
                    <a:ea typeface="+mn-ea"/>
                    <a:cs typeface="+mn-cs"/>
                  </a:endParaRPr>
                </a:p>
              </p:txBody>
            </p:sp>
            <p:sp>
              <p:nvSpPr>
                <p:cNvPr id="27" name="Rectangle 26">
                  <a:extLst>
                    <a:ext uri="{FF2B5EF4-FFF2-40B4-BE49-F238E27FC236}">
                      <a16:creationId xmlns:a16="http://schemas.microsoft.com/office/drawing/2014/main" id="{FCFA12D1-95CC-434C-A644-25D0D364F4A2}"/>
                    </a:ext>
                  </a:extLst>
                </p:cNvPr>
                <p:cNvSpPr/>
                <p:nvPr/>
              </p:nvSpPr>
              <p:spPr>
                <a:xfrm>
                  <a:off x="2554512" y="6110513"/>
                  <a:ext cx="769257" cy="74748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Roboto"/>
                    <a:ea typeface="+mn-ea"/>
                    <a:cs typeface="+mn-cs"/>
                  </a:endParaRPr>
                </a:p>
              </p:txBody>
            </p:sp>
          </p:grpSp>
          <p:grpSp>
            <p:nvGrpSpPr>
              <p:cNvPr id="28" name="Group 27">
                <a:extLst>
                  <a:ext uri="{FF2B5EF4-FFF2-40B4-BE49-F238E27FC236}">
                    <a16:creationId xmlns:a16="http://schemas.microsoft.com/office/drawing/2014/main" id="{2715E920-9EF8-4CCD-9F9A-E7597EE1D533}"/>
                  </a:ext>
                </a:extLst>
              </p:cNvPr>
              <p:cNvGrpSpPr/>
              <p:nvPr/>
            </p:nvGrpSpPr>
            <p:grpSpPr>
              <a:xfrm>
                <a:off x="4862608" y="3033583"/>
                <a:ext cx="769059" cy="2307173"/>
                <a:chOff x="4862285" y="3033479"/>
                <a:chExt cx="769259" cy="2307774"/>
              </a:xfrm>
              <a:solidFill>
                <a:schemeClr val="accent2">
                  <a:lumMod val="75000"/>
                </a:schemeClr>
              </a:solidFill>
            </p:grpSpPr>
            <p:sp>
              <p:nvSpPr>
                <p:cNvPr id="29" name="Rectangle 28">
                  <a:extLst>
                    <a:ext uri="{FF2B5EF4-FFF2-40B4-BE49-F238E27FC236}">
                      <a16:creationId xmlns:a16="http://schemas.microsoft.com/office/drawing/2014/main" id="{FBD195F3-0720-4898-AF4D-D17F516387F4}"/>
                    </a:ext>
                  </a:extLst>
                </p:cNvPr>
                <p:cNvSpPr/>
                <p:nvPr/>
              </p:nvSpPr>
              <p:spPr>
                <a:xfrm>
                  <a:off x="4862287" y="3802738"/>
                  <a:ext cx="769257" cy="153851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Roboto"/>
                    <a:ea typeface="+mn-ea"/>
                    <a:cs typeface="+mn-cs"/>
                  </a:endParaRPr>
                </a:p>
              </p:txBody>
            </p:sp>
            <p:sp>
              <p:nvSpPr>
                <p:cNvPr id="30" name="Right Triangle 29">
                  <a:extLst>
                    <a:ext uri="{FF2B5EF4-FFF2-40B4-BE49-F238E27FC236}">
                      <a16:creationId xmlns:a16="http://schemas.microsoft.com/office/drawing/2014/main" id="{988ABB22-ED39-4E1A-B28E-60EBB33B6D07}"/>
                    </a:ext>
                  </a:extLst>
                </p:cNvPr>
                <p:cNvSpPr/>
                <p:nvPr/>
              </p:nvSpPr>
              <p:spPr>
                <a:xfrm flipH="1">
                  <a:off x="4862285" y="3033479"/>
                  <a:ext cx="769259" cy="769257"/>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Roboto"/>
                    <a:ea typeface="+mn-ea"/>
                    <a:cs typeface="+mn-cs"/>
                  </a:endParaRPr>
                </a:p>
              </p:txBody>
            </p:sp>
          </p:grpSp>
          <p:grpSp>
            <p:nvGrpSpPr>
              <p:cNvPr id="31" name="Group 30">
                <a:extLst>
                  <a:ext uri="{FF2B5EF4-FFF2-40B4-BE49-F238E27FC236}">
                    <a16:creationId xmlns:a16="http://schemas.microsoft.com/office/drawing/2014/main" id="{EE9ACD28-91C2-4F8A-B06A-7D7F346A17FE}"/>
                  </a:ext>
                </a:extLst>
              </p:cNvPr>
              <p:cNvGrpSpPr/>
              <p:nvPr/>
            </p:nvGrpSpPr>
            <p:grpSpPr>
              <a:xfrm>
                <a:off x="7169781" y="726405"/>
                <a:ext cx="769059" cy="2307174"/>
                <a:chOff x="7170059" y="725701"/>
                <a:chExt cx="769259" cy="2307775"/>
              </a:xfrm>
              <a:solidFill>
                <a:schemeClr val="accent4">
                  <a:lumMod val="75000"/>
                </a:schemeClr>
              </a:solidFill>
            </p:grpSpPr>
            <p:sp>
              <p:nvSpPr>
                <p:cNvPr id="32" name="Rectangle 31">
                  <a:extLst>
                    <a:ext uri="{FF2B5EF4-FFF2-40B4-BE49-F238E27FC236}">
                      <a16:creationId xmlns:a16="http://schemas.microsoft.com/office/drawing/2014/main" id="{B5E71B66-EB55-4DFD-9B55-F4DB819029EA}"/>
                    </a:ext>
                  </a:extLst>
                </p:cNvPr>
                <p:cNvSpPr/>
                <p:nvPr/>
              </p:nvSpPr>
              <p:spPr>
                <a:xfrm>
                  <a:off x="7170061" y="1494961"/>
                  <a:ext cx="769257" cy="153851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Roboto"/>
                    <a:ea typeface="+mn-ea"/>
                    <a:cs typeface="+mn-cs"/>
                  </a:endParaRPr>
                </a:p>
              </p:txBody>
            </p:sp>
            <p:sp>
              <p:nvSpPr>
                <p:cNvPr id="33" name="Right Triangle 32">
                  <a:extLst>
                    <a:ext uri="{FF2B5EF4-FFF2-40B4-BE49-F238E27FC236}">
                      <a16:creationId xmlns:a16="http://schemas.microsoft.com/office/drawing/2014/main" id="{3F9769AF-7290-4051-B99C-1A6C6702EFC4}"/>
                    </a:ext>
                  </a:extLst>
                </p:cNvPr>
                <p:cNvSpPr/>
                <p:nvPr/>
              </p:nvSpPr>
              <p:spPr>
                <a:xfrm flipH="1">
                  <a:off x="7170059" y="725701"/>
                  <a:ext cx="769259" cy="769257"/>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Roboto"/>
                    <a:ea typeface="+mn-ea"/>
                    <a:cs typeface="+mn-cs"/>
                  </a:endParaRPr>
                </a:p>
              </p:txBody>
            </p:sp>
          </p:grpSp>
          <p:cxnSp>
            <p:nvCxnSpPr>
              <p:cNvPr id="34" name="Elbow Connector 77">
                <a:extLst>
                  <a:ext uri="{FF2B5EF4-FFF2-40B4-BE49-F238E27FC236}">
                    <a16:creationId xmlns:a16="http://schemas.microsoft.com/office/drawing/2014/main" id="{CA3567D1-9047-41D7-9FD8-981D60A08EEA}"/>
                  </a:ext>
                </a:extLst>
              </p:cNvPr>
              <p:cNvCxnSpPr>
                <a:cxnSpLocks/>
              </p:cNvCxnSpPr>
              <p:nvPr/>
            </p:nvCxnSpPr>
            <p:spPr>
              <a:xfrm rot="5400000" flipH="1" flipV="1">
                <a:off x="1191726" y="2055140"/>
                <a:ext cx="701464" cy="2903625"/>
              </a:xfrm>
              <a:prstGeom prst="bentConnector3">
                <a:avLst>
                  <a:gd name="adj1" fmla="val 50000"/>
                </a:avLst>
              </a:prstGeom>
              <a:ln>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35" name="Elbow Connector 79">
                <a:extLst>
                  <a:ext uri="{FF2B5EF4-FFF2-40B4-BE49-F238E27FC236}">
                    <a16:creationId xmlns:a16="http://schemas.microsoft.com/office/drawing/2014/main" id="{2A6C8221-BABF-46FD-A12D-EE2064A473A2}"/>
                  </a:ext>
                </a:extLst>
              </p:cNvPr>
              <p:cNvCxnSpPr>
                <a:cxnSpLocks/>
              </p:cNvCxnSpPr>
              <p:nvPr/>
            </p:nvCxnSpPr>
            <p:spPr>
              <a:xfrm rot="10800000" flipV="1">
                <a:off x="8167769" y="3738988"/>
                <a:ext cx="1693713" cy="241504"/>
              </a:xfrm>
              <a:prstGeom prst="bentConnector3">
                <a:avLst>
                  <a:gd name="adj1" fmla="val 50000"/>
                </a:avLst>
              </a:prstGeom>
              <a:ln>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54" name="Rectangle 53">
                <a:extLst>
                  <a:ext uri="{FF2B5EF4-FFF2-40B4-BE49-F238E27FC236}">
                    <a16:creationId xmlns:a16="http://schemas.microsoft.com/office/drawing/2014/main" id="{608C5846-84AF-4392-B1B0-AEC455339B4D}"/>
                  </a:ext>
                </a:extLst>
              </p:cNvPr>
              <p:cNvSpPr/>
              <p:nvPr/>
            </p:nvSpPr>
            <p:spPr>
              <a:xfrm>
                <a:off x="3524687" y="5374648"/>
                <a:ext cx="1708433" cy="393508"/>
              </a:xfrm>
              <a:prstGeom prst="rect">
                <a:avLst/>
              </a:prstGeom>
            </p:spPr>
            <p:txBody>
              <a:bodyPr wrap="square">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Roboto"/>
                    <a:ea typeface="+mn-ea"/>
                    <a:cs typeface="Arial" panose="020B0604020202020204" pitchFamily="34" charset="0"/>
                  </a:rPr>
                  <a:t>Pre-investment</a:t>
                </a:r>
              </a:p>
            </p:txBody>
          </p:sp>
          <p:sp>
            <p:nvSpPr>
              <p:cNvPr id="55" name="Rectangle 54">
                <a:extLst>
                  <a:ext uri="{FF2B5EF4-FFF2-40B4-BE49-F238E27FC236}">
                    <a16:creationId xmlns:a16="http://schemas.microsoft.com/office/drawing/2014/main" id="{57A67B5B-66E1-4288-910C-D02948F15BCC}"/>
                  </a:ext>
                </a:extLst>
              </p:cNvPr>
              <p:cNvSpPr/>
              <p:nvPr/>
            </p:nvSpPr>
            <p:spPr>
              <a:xfrm>
                <a:off x="5873991" y="3251297"/>
                <a:ext cx="1708433" cy="393508"/>
              </a:xfrm>
              <a:prstGeom prst="rect">
                <a:avLst/>
              </a:prstGeom>
            </p:spPr>
            <p:txBody>
              <a:bodyPr wrap="square">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Roboto"/>
                    <a:ea typeface="+mn-ea"/>
                    <a:cs typeface="Arial" panose="020B0604020202020204" pitchFamily="34" charset="0"/>
                  </a:rPr>
                  <a:t>Investment</a:t>
                </a:r>
              </a:p>
            </p:txBody>
          </p:sp>
          <p:sp>
            <p:nvSpPr>
              <p:cNvPr id="56" name="Rectangle 55">
                <a:extLst>
                  <a:ext uri="{FF2B5EF4-FFF2-40B4-BE49-F238E27FC236}">
                    <a16:creationId xmlns:a16="http://schemas.microsoft.com/office/drawing/2014/main" id="{90343E19-D176-45E4-A590-7AE059219C00}"/>
                  </a:ext>
                </a:extLst>
              </p:cNvPr>
              <p:cNvSpPr/>
              <p:nvPr/>
            </p:nvSpPr>
            <p:spPr>
              <a:xfrm>
                <a:off x="8036120" y="937175"/>
                <a:ext cx="1918724" cy="393508"/>
              </a:xfrm>
              <a:prstGeom prst="rect">
                <a:avLst/>
              </a:prstGeom>
            </p:spPr>
            <p:txBody>
              <a:bodyPr wrap="square">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Roboto"/>
                    <a:ea typeface="+mn-ea"/>
                    <a:cs typeface="Arial" panose="020B0604020202020204" pitchFamily="34" charset="0"/>
                  </a:rPr>
                  <a:t>Post-investment</a:t>
                </a:r>
              </a:p>
            </p:txBody>
          </p:sp>
          <p:pic>
            <p:nvPicPr>
              <p:cNvPr id="58" name="Picture 57">
                <a:extLst>
                  <a:ext uri="{FF2B5EF4-FFF2-40B4-BE49-F238E27FC236}">
                    <a16:creationId xmlns:a16="http://schemas.microsoft.com/office/drawing/2014/main" id="{3A50D85E-1496-488D-8704-FFC9140D6C2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711603" y="4198950"/>
                <a:ext cx="729980" cy="737280"/>
              </a:xfrm>
              <a:prstGeom prst="rect">
                <a:avLst/>
              </a:prstGeom>
            </p:spPr>
          </p:pic>
          <p:pic>
            <p:nvPicPr>
              <p:cNvPr id="60" name="Picture 59">
                <a:extLst>
                  <a:ext uri="{FF2B5EF4-FFF2-40B4-BE49-F238E27FC236}">
                    <a16:creationId xmlns:a16="http://schemas.microsoft.com/office/drawing/2014/main" id="{D42E3E25-EBCB-4410-B398-84AB831929C5}"/>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318640" y="1986194"/>
                <a:ext cx="673264" cy="659800"/>
              </a:xfrm>
              <a:prstGeom prst="rect">
                <a:avLst/>
              </a:prstGeom>
            </p:spPr>
          </p:pic>
          <p:pic>
            <p:nvPicPr>
              <p:cNvPr id="62" name="Picture 61">
                <a:extLst>
                  <a:ext uri="{FF2B5EF4-FFF2-40B4-BE49-F238E27FC236}">
                    <a16:creationId xmlns:a16="http://schemas.microsoft.com/office/drawing/2014/main" id="{EA376437-36FA-4872-95A4-4DD920AC8913}"/>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102199" y="2025216"/>
                <a:ext cx="748571" cy="636286"/>
              </a:xfrm>
              <a:prstGeom prst="rect">
                <a:avLst/>
              </a:prstGeom>
            </p:spPr>
          </p:pic>
          <p:pic>
            <p:nvPicPr>
              <p:cNvPr id="64" name="Picture 63">
                <a:extLst>
                  <a:ext uri="{FF2B5EF4-FFF2-40B4-BE49-F238E27FC236}">
                    <a16:creationId xmlns:a16="http://schemas.microsoft.com/office/drawing/2014/main" id="{0532973D-FF66-4412-BF8B-5196167EF89C}"/>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6023806" y="4172982"/>
                <a:ext cx="851594" cy="791983"/>
              </a:xfrm>
              <a:prstGeom prst="rect">
                <a:avLst/>
              </a:prstGeom>
            </p:spPr>
          </p:pic>
        </p:grpSp>
        <p:sp>
          <p:nvSpPr>
            <p:cNvPr id="42" name="Rectangle 41">
              <a:extLst>
                <a:ext uri="{FF2B5EF4-FFF2-40B4-BE49-F238E27FC236}">
                  <a16:creationId xmlns:a16="http://schemas.microsoft.com/office/drawing/2014/main" id="{2CA3E7C2-B894-4C78-B904-A691500033A4}"/>
                </a:ext>
              </a:extLst>
            </p:cNvPr>
            <p:cNvSpPr/>
            <p:nvPr/>
          </p:nvSpPr>
          <p:spPr>
            <a:xfrm>
              <a:off x="8105467" y="860998"/>
              <a:ext cx="653910" cy="1203015"/>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Roboto"/>
                <a:ea typeface="+mn-ea"/>
                <a:cs typeface="+mn-cs"/>
              </a:endParaRPr>
            </a:p>
          </p:txBody>
        </p:sp>
      </p:grpSp>
      <p:cxnSp>
        <p:nvCxnSpPr>
          <p:cNvPr id="45" name="Elbow Connector 77">
            <a:extLst>
              <a:ext uri="{FF2B5EF4-FFF2-40B4-BE49-F238E27FC236}">
                <a16:creationId xmlns:a16="http://schemas.microsoft.com/office/drawing/2014/main" id="{20C8303A-7DC0-42D7-8B93-6ECB552F5134}"/>
              </a:ext>
            </a:extLst>
          </p:cNvPr>
          <p:cNvCxnSpPr>
            <a:cxnSpLocks/>
          </p:cNvCxnSpPr>
          <p:nvPr/>
        </p:nvCxnSpPr>
        <p:spPr>
          <a:xfrm rot="5400000" flipH="1" flipV="1">
            <a:off x="5144711" y="1083418"/>
            <a:ext cx="457200" cy="2377440"/>
          </a:xfrm>
          <a:prstGeom prst="bentConnector3">
            <a:avLst>
              <a:gd name="adj1" fmla="val 50000"/>
            </a:avLst>
          </a:prstGeom>
          <a:ln>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53" name="Rounded Rectangle 38">
            <a:extLst>
              <a:ext uri="{FF2B5EF4-FFF2-40B4-BE49-F238E27FC236}">
                <a16:creationId xmlns:a16="http://schemas.microsoft.com/office/drawing/2014/main" id="{ABE9E857-6A6A-4528-A0B0-CBB0933311D9}"/>
              </a:ext>
            </a:extLst>
          </p:cNvPr>
          <p:cNvSpPr/>
          <p:nvPr/>
        </p:nvSpPr>
        <p:spPr>
          <a:xfrm>
            <a:off x="8653749" y="1051468"/>
            <a:ext cx="805363" cy="742003"/>
          </a:xfrm>
          <a:prstGeom prst="roundRect">
            <a:avLst/>
          </a:prstGeom>
          <a:solidFill>
            <a:schemeClr val="accent4"/>
          </a:solidFill>
          <a:ln w="571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Roboto"/>
              <a:ea typeface="+mn-ea"/>
              <a:cs typeface="+mn-cs"/>
            </a:endParaRPr>
          </a:p>
        </p:txBody>
      </p:sp>
      <p:grpSp>
        <p:nvGrpSpPr>
          <p:cNvPr id="39" name="Graphic 37" descr="Scales of Justice">
            <a:extLst>
              <a:ext uri="{FF2B5EF4-FFF2-40B4-BE49-F238E27FC236}">
                <a16:creationId xmlns:a16="http://schemas.microsoft.com/office/drawing/2014/main" id="{E0C66BF4-523A-4DE4-B55C-645E707CB1B9}"/>
              </a:ext>
            </a:extLst>
          </p:cNvPr>
          <p:cNvGrpSpPr/>
          <p:nvPr/>
        </p:nvGrpSpPr>
        <p:grpSpPr>
          <a:xfrm>
            <a:off x="8716475" y="1072225"/>
            <a:ext cx="679452" cy="589395"/>
            <a:chOff x="5638800" y="2971800"/>
            <a:chExt cx="914400" cy="914400"/>
          </a:xfrm>
          <a:solidFill>
            <a:schemeClr val="bg1"/>
          </a:solidFill>
        </p:grpSpPr>
        <p:sp>
          <p:nvSpPr>
            <p:cNvPr id="40" name="Freeform: Shape 39">
              <a:extLst>
                <a:ext uri="{FF2B5EF4-FFF2-40B4-BE49-F238E27FC236}">
                  <a16:creationId xmlns:a16="http://schemas.microsoft.com/office/drawing/2014/main" id="{1A709C69-BF2C-4F3B-91CE-3AAC80758163}"/>
                </a:ext>
              </a:extLst>
            </p:cNvPr>
            <p:cNvSpPr/>
            <p:nvPr/>
          </p:nvSpPr>
          <p:spPr>
            <a:xfrm>
              <a:off x="5733574" y="3040856"/>
              <a:ext cx="714375" cy="771525"/>
            </a:xfrm>
            <a:custGeom>
              <a:avLst/>
              <a:gdLst>
                <a:gd name="connsiteX0" fmla="*/ 362426 w 714375"/>
                <a:gd name="connsiteY0" fmla="*/ 121444 h 771525"/>
                <a:gd name="connsiteX1" fmla="*/ 381476 w 714375"/>
                <a:gd name="connsiteY1" fmla="*/ 140494 h 771525"/>
                <a:gd name="connsiteX2" fmla="*/ 362426 w 714375"/>
                <a:gd name="connsiteY2" fmla="*/ 159544 h 771525"/>
                <a:gd name="connsiteX3" fmla="*/ 343376 w 714375"/>
                <a:gd name="connsiteY3" fmla="*/ 140494 h 771525"/>
                <a:gd name="connsiteX4" fmla="*/ 362426 w 714375"/>
                <a:gd name="connsiteY4" fmla="*/ 121444 h 771525"/>
                <a:gd name="connsiteX5" fmla="*/ 476726 w 714375"/>
                <a:gd name="connsiteY5" fmla="*/ 692944 h 771525"/>
                <a:gd name="connsiteX6" fmla="*/ 457676 w 714375"/>
                <a:gd name="connsiteY6" fmla="*/ 673894 h 771525"/>
                <a:gd name="connsiteX7" fmla="*/ 391001 w 714375"/>
                <a:gd name="connsiteY7" fmla="*/ 673894 h 771525"/>
                <a:gd name="connsiteX8" fmla="*/ 391001 w 714375"/>
                <a:gd name="connsiteY8" fmla="*/ 190024 h 771525"/>
                <a:gd name="connsiteX9" fmla="*/ 411956 w 714375"/>
                <a:gd name="connsiteY9" fmla="*/ 169069 h 771525"/>
                <a:gd name="connsiteX10" fmla="*/ 594836 w 714375"/>
                <a:gd name="connsiteY10" fmla="*/ 169069 h 771525"/>
                <a:gd name="connsiteX11" fmla="*/ 541496 w 714375"/>
                <a:gd name="connsiteY11" fmla="*/ 445294 h 771525"/>
                <a:gd name="connsiteX12" fmla="*/ 580549 w 714375"/>
                <a:gd name="connsiteY12" fmla="*/ 445294 h 771525"/>
                <a:gd name="connsiteX13" fmla="*/ 622459 w 714375"/>
                <a:gd name="connsiteY13" fmla="*/ 228124 h 771525"/>
                <a:gd name="connsiteX14" fmla="*/ 675799 w 714375"/>
                <a:gd name="connsiteY14" fmla="*/ 445294 h 771525"/>
                <a:gd name="connsiteX15" fmla="*/ 714851 w 714375"/>
                <a:gd name="connsiteY15" fmla="*/ 445294 h 771525"/>
                <a:gd name="connsiteX16" fmla="*/ 645319 w 714375"/>
                <a:gd name="connsiteY16" fmla="*/ 169069 h 771525"/>
                <a:gd name="connsiteX17" fmla="*/ 657701 w 714375"/>
                <a:gd name="connsiteY17" fmla="*/ 169069 h 771525"/>
                <a:gd name="connsiteX18" fmla="*/ 686276 w 714375"/>
                <a:gd name="connsiteY18" fmla="*/ 140494 h 771525"/>
                <a:gd name="connsiteX19" fmla="*/ 657701 w 714375"/>
                <a:gd name="connsiteY19" fmla="*/ 111919 h 771525"/>
                <a:gd name="connsiteX20" fmla="*/ 411956 w 714375"/>
                <a:gd name="connsiteY20" fmla="*/ 111919 h 771525"/>
                <a:gd name="connsiteX21" fmla="*/ 391001 w 714375"/>
                <a:gd name="connsiteY21" fmla="*/ 90964 h 771525"/>
                <a:gd name="connsiteX22" fmla="*/ 391001 w 714375"/>
                <a:gd name="connsiteY22" fmla="*/ 35719 h 771525"/>
                <a:gd name="connsiteX23" fmla="*/ 362426 w 714375"/>
                <a:gd name="connsiteY23" fmla="*/ 7144 h 771525"/>
                <a:gd name="connsiteX24" fmla="*/ 333851 w 714375"/>
                <a:gd name="connsiteY24" fmla="*/ 35719 h 771525"/>
                <a:gd name="connsiteX25" fmla="*/ 333851 w 714375"/>
                <a:gd name="connsiteY25" fmla="*/ 90964 h 771525"/>
                <a:gd name="connsiteX26" fmla="*/ 312896 w 714375"/>
                <a:gd name="connsiteY26" fmla="*/ 111919 h 771525"/>
                <a:gd name="connsiteX27" fmla="*/ 67151 w 714375"/>
                <a:gd name="connsiteY27" fmla="*/ 111919 h 771525"/>
                <a:gd name="connsiteX28" fmla="*/ 38576 w 714375"/>
                <a:gd name="connsiteY28" fmla="*/ 140494 h 771525"/>
                <a:gd name="connsiteX29" fmla="*/ 61436 w 714375"/>
                <a:gd name="connsiteY29" fmla="*/ 168116 h 771525"/>
                <a:gd name="connsiteX30" fmla="*/ 7144 w 714375"/>
                <a:gd name="connsiteY30" fmla="*/ 445294 h 771525"/>
                <a:gd name="connsiteX31" fmla="*/ 46196 w 714375"/>
                <a:gd name="connsiteY31" fmla="*/ 445294 h 771525"/>
                <a:gd name="connsiteX32" fmla="*/ 88106 w 714375"/>
                <a:gd name="connsiteY32" fmla="*/ 228124 h 771525"/>
                <a:gd name="connsiteX33" fmla="*/ 142399 w 714375"/>
                <a:gd name="connsiteY33" fmla="*/ 445294 h 771525"/>
                <a:gd name="connsiteX34" fmla="*/ 181451 w 714375"/>
                <a:gd name="connsiteY34" fmla="*/ 445294 h 771525"/>
                <a:gd name="connsiteX35" fmla="*/ 111919 w 714375"/>
                <a:gd name="connsiteY35" fmla="*/ 169069 h 771525"/>
                <a:gd name="connsiteX36" fmla="*/ 311944 w 714375"/>
                <a:gd name="connsiteY36" fmla="*/ 169069 h 771525"/>
                <a:gd name="connsiteX37" fmla="*/ 332899 w 714375"/>
                <a:gd name="connsiteY37" fmla="*/ 190024 h 771525"/>
                <a:gd name="connsiteX38" fmla="*/ 332899 w 714375"/>
                <a:gd name="connsiteY38" fmla="*/ 673894 h 771525"/>
                <a:gd name="connsiteX39" fmla="*/ 266224 w 714375"/>
                <a:gd name="connsiteY39" fmla="*/ 673894 h 771525"/>
                <a:gd name="connsiteX40" fmla="*/ 247174 w 714375"/>
                <a:gd name="connsiteY40" fmla="*/ 692944 h 771525"/>
                <a:gd name="connsiteX41" fmla="*/ 247174 w 714375"/>
                <a:gd name="connsiteY41" fmla="*/ 711994 h 771525"/>
                <a:gd name="connsiteX42" fmla="*/ 133826 w 714375"/>
                <a:gd name="connsiteY42" fmla="*/ 711994 h 771525"/>
                <a:gd name="connsiteX43" fmla="*/ 133826 w 714375"/>
                <a:gd name="connsiteY43" fmla="*/ 769144 h 771525"/>
                <a:gd name="connsiteX44" fmla="*/ 591026 w 714375"/>
                <a:gd name="connsiteY44" fmla="*/ 769144 h 771525"/>
                <a:gd name="connsiteX45" fmla="*/ 591026 w 714375"/>
                <a:gd name="connsiteY45" fmla="*/ 711994 h 771525"/>
                <a:gd name="connsiteX46" fmla="*/ 476726 w 714375"/>
                <a:gd name="connsiteY46" fmla="*/ 711994 h 771525"/>
                <a:gd name="connsiteX47" fmla="*/ 476726 w 714375"/>
                <a:gd name="connsiteY47" fmla="*/ 692944 h 77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714375" h="771525">
                  <a:moveTo>
                    <a:pt x="362426" y="121444"/>
                  </a:moveTo>
                  <a:cubicBezTo>
                    <a:pt x="372904" y="121444"/>
                    <a:pt x="381476" y="130016"/>
                    <a:pt x="381476" y="140494"/>
                  </a:cubicBezTo>
                  <a:cubicBezTo>
                    <a:pt x="381476" y="150971"/>
                    <a:pt x="372904" y="159544"/>
                    <a:pt x="362426" y="159544"/>
                  </a:cubicBezTo>
                  <a:cubicBezTo>
                    <a:pt x="351949" y="159544"/>
                    <a:pt x="343376" y="150971"/>
                    <a:pt x="343376" y="140494"/>
                  </a:cubicBezTo>
                  <a:cubicBezTo>
                    <a:pt x="343376" y="130016"/>
                    <a:pt x="351949" y="121444"/>
                    <a:pt x="362426" y="121444"/>
                  </a:cubicBezTo>
                  <a:close/>
                  <a:moveTo>
                    <a:pt x="476726" y="692944"/>
                  </a:moveTo>
                  <a:cubicBezTo>
                    <a:pt x="476726" y="682466"/>
                    <a:pt x="468154" y="673894"/>
                    <a:pt x="457676" y="673894"/>
                  </a:cubicBezTo>
                  <a:lnTo>
                    <a:pt x="391001" y="673894"/>
                  </a:lnTo>
                  <a:lnTo>
                    <a:pt x="391001" y="190024"/>
                  </a:lnTo>
                  <a:cubicBezTo>
                    <a:pt x="399574" y="185261"/>
                    <a:pt x="407194" y="177641"/>
                    <a:pt x="411956" y="169069"/>
                  </a:cubicBezTo>
                  <a:lnTo>
                    <a:pt x="594836" y="169069"/>
                  </a:lnTo>
                  <a:lnTo>
                    <a:pt x="541496" y="445294"/>
                  </a:lnTo>
                  <a:lnTo>
                    <a:pt x="580549" y="445294"/>
                  </a:lnTo>
                  <a:lnTo>
                    <a:pt x="622459" y="228124"/>
                  </a:lnTo>
                  <a:lnTo>
                    <a:pt x="675799" y="445294"/>
                  </a:lnTo>
                  <a:lnTo>
                    <a:pt x="714851" y="445294"/>
                  </a:lnTo>
                  <a:lnTo>
                    <a:pt x="645319" y="169069"/>
                  </a:lnTo>
                  <a:lnTo>
                    <a:pt x="657701" y="169069"/>
                  </a:lnTo>
                  <a:cubicBezTo>
                    <a:pt x="673894" y="169069"/>
                    <a:pt x="686276" y="156686"/>
                    <a:pt x="686276" y="140494"/>
                  </a:cubicBezTo>
                  <a:cubicBezTo>
                    <a:pt x="686276" y="124301"/>
                    <a:pt x="673894" y="111919"/>
                    <a:pt x="657701" y="111919"/>
                  </a:cubicBezTo>
                  <a:lnTo>
                    <a:pt x="411956" y="111919"/>
                  </a:lnTo>
                  <a:cubicBezTo>
                    <a:pt x="407194" y="103346"/>
                    <a:pt x="399574" y="95726"/>
                    <a:pt x="391001" y="90964"/>
                  </a:cubicBezTo>
                  <a:lnTo>
                    <a:pt x="391001" y="35719"/>
                  </a:lnTo>
                  <a:cubicBezTo>
                    <a:pt x="391001" y="19526"/>
                    <a:pt x="378619" y="7144"/>
                    <a:pt x="362426" y="7144"/>
                  </a:cubicBezTo>
                  <a:cubicBezTo>
                    <a:pt x="346234" y="7144"/>
                    <a:pt x="333851" y="19526"/>
                    <a:pt x="333851" y="35719"/>
                  </a:cubicBezTo>
                  <a:lnTo>
                    <a:pt x="333851" y="90964"/>
                  </a:lnTo>
                  <a:cubicBezTo>
                    <a:pt x="325279" y="95726"/>
                    <a:pt x="317659" y="103346"/>
                    <a:pt x="312896" y="111919"/>
                  </a:cubicBezTo>
                  <a:lnTo>
                    <a:pt x="67151" y="111919"/>
                  </a:lnTo>
                  <a:cubicBezTo>
                    <a:pt x="50959" y="111919"/>
                    <a:pt x="38576" y="124301"/>
                    <a:pt x="38576" y="140494"/>
                  </a:cubicBezTo>
                  <a:cubicBezTo>
                    <a:pt x="38576" y="153829"/>
                    <a:pt x="48101" y="166211"/>
                    <a:pt x="61436" y="168116"/>
                  </a:cubicBezTo>
                  <a:lnTo>
                    <a:pt x="7144" y="445294"/>
                  </a:lnTo>
                  <a:lnTo>
                    <a:pt x="46196" y="445294"/>
                  </a:lnTo>
                  <a:lnTo>
                    <a:pt x="88106" y="228124"/>
                  </a:lnTo>
                  <a:lnTo>
                    <a:pt x="142399" y="445294"/>
                  </a:lnTo>
                  <a:lnTo>
                    <a:pt x="181451" y="445294"/>
                  </a:lnTo>
                  <a:lnTo>
                    <a:pt x="111919" y="169069"/>
                  </a:lnTo>
                  <a:lnTo>
                    <a:pt x="311944" y="169069"/>
                  </a:lnTo>
                  <a:cubicBezTo>
                    <a:pt x="316706" y="177641"/>
                    <a:pt x="324326" y="185261"/>
                    <a:pt x="332899" y="190024"/>
                  </a:cubicBezTo>
                  <a:lnTo>
                    <a:pt x="332899" y="673894"/>
                  </a:lnTo>
                  <a:lnTo>
                    <a:pt x="266224" y="673894"/>
                  </a:lnTo>
                  <a:cubicBezTo>
                    <a:pt x="255746" y="673894"/>
                    <a:pt x="247174" y="682466"/>
                    <a:pt x="247174" y="692944"/>
                  </a:cubicBezTo>
                  <a:lnTo>
                    <a:pt x="247174" y="711994"/>
                  </a:lnTo>
                  <a:lnTo>
                    <a:pt x="133826" y="711994"/>
                  </a:lnTo>
                  <a:lnTo>
                    <a:pt x="133826" y="769144"/>
                  </a:lnTo>
                  <a:lnTo>
                    <a:pt x="591026" y="769144"/>
                  </a:lnTo>
                  <a:lnTo>
                    <a:pt x="591026" y="711994"/>
                  </a:lnTo>
                  <a:lnTo>
                    <a:pt x="476726" y="711994"/>
                  </a:lnTo>
                  <a:lnTo>
                    <a:pt x="476726" y="692944"/>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a:ea typeface="+mn-ea"/>
                <a:cs typeface="+mn-cs"/>
              </a:endParaRPr>
            </a:p>
          </p:txBody>
        </p:sp>
        <p:sp>
          <p:nvSpPr>
            <p:cNvPr id="41" name="Freeform: Shape 40">
              <a:extLst>
                <a:ext uri="{FF2B5EF4-FFF2-40B4-BE49-F238E27FC236}">
                  <a16:creationId xmlns:a16="http://schemas.microsoft.com/office/drawing/2014/main" id="{7A537A02-30C5-4E45-A9D9-8D12B57D876B}"/>
                </a:ext>
              </a:extLst>
            </p:cNvPr>
            <p:cNvSpPr/>
            <p:nvPr/>
          </p:nvSpPr>
          <p:spPr>
            <a:xfrm>
              <a:off x="5707856" y="3507581"/>
              <a:ext cx="238125" cy="66675"/>
            </a:xfrm>
            <a:custGeom>
              <a:avLst/>
              <a:gdLst>
                <a:gd name="connsiteX0" fmla="*/ 235744 w 238125"/>
                <a:gd name="connsiteY0" fmla="*/ 7144 h 66675"/>
                <a:gd name="connsiteX1" fmla="*/ 7144 w 238125"/>
                <a:gd name="connsiteY1" fmla="*/ 7144 h 66675"/>
                <a:gd name="connsiteX2" fmla="*/ 121444 w 238125"/>
                <a:gd name="connsiteY2" fmla="*/ 64294 h 66675"/>
                <a:gd name="connsiteX3" fmla="*/ 235744 w 238125"/>
                <a:gd name="connsiteY3" fmla="*/ 7144 h 66675"/>
              </a:gdLst>
              <a:ahLst/>
              <a:cxnLst>
                <a:cxn ang="0">
                  <a:pos x="connsiteX0" y="connsiteY0"/>
                </a:cxn>
                <a:cxn ang="0">
                  <a:pos x="connsiteX1" y="connsiteY1"/>
                </a:cxn>
                <a:cxn ang="0">
                  <a:pos x="connsiteX2" y="connsiteY2"/>
                </a:cxn>
                <a:cxn ang="0">
                  <a:pos x="connsiteX3" y="connsiteY3"/>
                </a:cxn>
              </a:cxnLst>
              <a:rect l="l" t="t" r="r" b="b"/>
              <a:pathLst>
                <a:path w="238125" h="66675">
                  <a:moveTo>
                    <a:pt x="235744" y="7144"/>
                  </a:moveTo>
                  <a:lnTo>
                    <a:pt x="7144" y="7144"/>
                  </a:lnTo>
                  <a:cubicBezTo>
                    <a:pt x="7144" y="38576"/>
                    <a:pt x="58579" y="64294"/>
                    <a:pt x="121444" y="64294"/>
                  </a:cubicBezTo>
                  <a:cubicBezTo>
                    <a:pt x="184309" y="64294"/>
                    <a:pt x="235744" y="38576"/>
                    <a:pt x="235744" y="714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a:ea typeface="+mn-ea"/>
                <a:cs typeface="+mn-cs"/>
              </a:endParaRPr>
            </a:p>
          </p:txBody>
        </p:sp>
        <p:sp>
          <p:nvSpPr>
            <p:cNvPr id="43" name="Freeform: Shape 42">
              <a:extLst>
                <a:ext uri="{FF2B5EF4-FFF2-40B4-BE49-F238E27FC236}">
                  <a16:creationId xmlns:a16="http://schemas.microsoft.com/office/drawing/2014/main" id="{86695D1D-B888-44A2-B30A-DACA004BE929}"/>
                </a:ext>
              </a:extLst>
            </p:cNvPr>
            <p:cNvSpPr/>
            <p:nvPr/>
          </p:nvSpPr>
          <p:spPr>
            <a:xfrm>
              <a:off x="6241256" y="3507581"/>
              <a:ext cx="238125" cy="66675"/>
            </a:xfrm>
            <a:custGeom>
              <a:avLst/>
              <a:gdLst>
                <a:gd name="connsiteX0" fmla="*/ 7144 w 238125"/>
                <a:gd name="connsiteY0" fmla="*/ 7144 h 66675"/>
                <a:gd name="connsiteX1" fmla="*/ 121444 w 238125"/>
                <a:gd name="connsiteY1" fmla="*/ 64294 h 66675"/>
                <a:gd name="connsiteX2" fmla="*/ 235744 w 238125"/>
                <a:gd name="connsiteY2" fmla="*/ 7144 h 66675"/>
                <a:gd name="connsiteX3" fmla="*/ 7144 w 238125"/>
                <a:gd name="connsiteY3" fmla="*/ 7144 h 66675"/>
              </a:gdLst>
              <a:ahLst/>
              <a:cxnLst>
                <a:cxn ang="0">
                  <a:pos x="connsiteX0" y="connsiteY0"/>
                </a:cxn>
                <a:cxn ang="0">
                  <a:pos x="connsiteX1" y="connsiteY1"/>
                </a:cxn>
                <a:cxn ang="0">
                  <a:pos x="connsiteX2" y="connsiteY2"/>
                </a:cxn>
                <a:cxn ang="0">
                  <a:pos x="connsiteX3" y="connsiteY3"/>
                </a:cxn>
              </a:cxnLst>
              <a:rect l="l" t="t" r="r" b="b"/>
              <a:pathLst>
                <a:path w="238125" h="66675">
                  <a:moveTo>
                    <a:pt x="7144" y="7144"/>
                  </a:moveTo>
                  <a:cubicBezTo>
                    <a:pt x="7144" y="38576"/>
                    <a:pt x="58579" y="64294"/>
                    <a:pt x="121444" y="64294"/>
                  </a:cubicBezTo>
                  <a:cubicBezTo>
                    <a:pt x="184309" y="64294"/>
                    <a:pt x="235744" y="38576"/>
                    <a:pt x="235744" y="7144"/>
                  </a:cubicBezTo>
                  <a:lnTo>
                    <a:pt x="7144" y="7144"/>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a:ea typeface="+mn-ea"/>
                <a:cs typeface="+mn-cs"/>
              </a:endParaRPr>
            </a:p>
          </p:txBody>
        </p:sp>
      </p:grpSp>
      <p:sp>
        <p:nvSpPr>
          <p:cNvPr id="57" name="Title 1">
            <a:extLst>
              <a:ext uri="{FF2B5EF4-FFF2-40B4-BE49-F238E27FC236}">
                <a16:creationId xmlns:a16="http://schemas.microsoft.com/office/drawing/2014/main" id="{EFA50FC4-D9EC-4869-A1F2-7E4DE4891D1F}"/>
              </a:ext>
            </a:extLst>
          </p:cNvPr>
          <p:cNvSpPr>
            <a:spLocks noGrp="1"/>
          </p:cNvSpPr>
          <p:nvPr>
            <p:ph type="title"/>
          </p:nvPr>
        </p:nvSpPr>
        <p:spPr>
          <a:xfrm>
            <a:off x="619027" y="419101"/>
            <a:ext cx="10970446" cy="419100"/>
          </a:xfrm>
        </p:spPr>
        <p:txBody>
          <a:bodyPr/>
          <a:lstStyle/>
          <a:p>
            <a:r>
              <a:rPr lang="en-US"/>
              <a:t>Support Throughout the Investment Chain</a:t>
            </a:r>
          </a:p>
        </p:txBody>
      </p:sp>
      <p:sp>
        <p:nvSpPr>
          <p:cNvPr id="51" name="Rectangle 50">
            <a:extLst>
              <a:ext uri="{FF2B5EF4-FFF2-40B4-BE49-F238E27FC236}">
                <a16:creationId xmlns:a16="http://schemas.microsoft.com/office/drawing/2014/main" id="{206FA287-87AE-4B1F-9BDB-C3FA63E3DE02}"/>
              </a:ext>
            </a:extLst>
          </p:cNvPr>
          <p:cNvSpPr/>
          <p:nvPr/>
        </p:nvSpPr>
        <p:spPr>
          <a:xfrm>
            <a:off x="3520052" y="1175714"/>
            <a:ext cx="4612935" cy="784830"/>
          </a:xfrm>
          <a:prstGeom prst="rect">
            <a:avLst/>
          </a:prstGeom>
        </p:spPr>
        <p:txBody>
          <a:bodyPr wrap="square">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lumMod val="75000"/>
                    <a:lumOff val="25000"/>
                  </a:prstClr>
                </a:solidFill>
                <a:effectLst/>
                <a:uLnTx/>
                <a:uFillTx/>
                <a:latin typeface="Roboto"/>
                <a:ea typeface="+mn-ea"/>
                <a:cs typeface="Arial" panose="020B0604020202020204" pitchFamily="34" charset="0"/>
              </a:rPr>
              <a:t>Targeting outcomes </a:t>
            </a:r>
          </a:p>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75000"/>
                    <a:lumOff val="25000"/>
                  </a:prstClr>
                </a:solidFill>
                <a:effectLst/>
                <a:uLnTx/>
                <a:uFillTx/>
                <a:latin typeface="Roboto"/>
                <a:ea typeface="+mn-ea"/>
                <a:cs typeface="Arial" panose="020B0604020202020204" pitchFamily="34" charset="0"/>
              </a:rPr>
              <a:t>Our clients use our research and engagement services to target outcomes at both the portfolio and individual company level, for example setting objectives around carbon, global norms and sustainable development. </a:t>
            </a:r>
          </a:p>
        </p:txBody>
      </p:sp>
      <p:sp>
        <p:nvSpPr>
          <p:cNvPr id="2" name="Slide Number Placeholder 2">
            <a:extLst>
              <a:ext uri="{FF2B5EF4-FFF2-40B4-BE49-F238E27FC236}">
                <a16:creationId xmlns:a16="http://schemas.microsoft.com/office/drawing/2014/main" id="{F1B5D521-25F2-404B-8BB1-D71A6CABABD8}"/>
              </a:ext>
            </a:extLst>
          </p:cNvPr>
          <p:cNvSpPr>
            <a:spLocks noGrp="1"/>
          </p:cNvSpPr>
          <p:nvPr>
            <p:ph type="sldNum" sz="quarter" idx="10"/>
          </p:nvPr>
        </p:nvSpPr>
        <p:spPr>
          <a:xfrm>
            <a:off x="11283351" y="6295968"/>
            <a:ext cx="306122"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51373F-31D5-4ACC-BB20-614995753FE2}" type="slidenum">
              <a:rPr kumimoji="0" lang="en-US" sz="1200" b="0" i="0" u="none" strike="noStrike" kern="1200" cap="none" spc="0" normalizeH="0" baseline="0" noProof="0" smtClean="0">
                <a:ln>
                  <a:noFill/>
                </a:ln>
                <a:solidFill>
                  <a:srgbClr val="5B6064"/>
                </a:solidFill>
                <a:effectLst/>
                <a:uLnTx/>
                <a:uFillTx/>
                <a:latin typeface="Roboto" pitchFamily="2" charset="0"/>
                <a:ea typeface="Roboto"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srgbClr val="5B6064"/>
              </a:solidFill>
              <a:effectLst/>
              <a:uLnTx/>
              <a:uFillTx/>
              <a:latin typeface="Roboto" pitchFamily="2" charset="0"/>
              <a:ea typeface="Roboto" pitchFamily="2" charset="0"/>
              <a:cs typeface="+mn-cs"/>
            </a:endParaRPr>
          </a:p>
        </p:txBody>
      </p:sp>
    </p:spTree>
    <p:extLst>
      <p:ext uri="{BB962C8B-B14F-4D97-AF65-F5344CB8AC3E}">
        <p14:creationId xmlns:p14="http://schemas.microsoft.com/office/powerpoint/2010/main" val="35969029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CEF94-C725-4A59-AECD-AFB4A6FE1DE5}"/>
              </a:ext>
            </a:extLst>
          </p:cNvPr>
          <p:cNvSpPr>
            <a:spLocks noGrp="1"/>
          </p:cNvSpPr>
          <p:nvPr>
            <p:ph type="title"/>
          </p:nvPr>
        </p:nvSpPr>
        <p:spPr/>
        <p:txBody>
          <a:bodyPr/>
          <a:lstStyle/>
          <a:p>
            <a:r>
              <a:rPr lang="en-US"/>
              <a:t>Sustainalytics</a:t>
            </a:r>
          </a:p>
        </p:txBody>
      </p:sp>
      <p:sp>
        <p:nvSpPr>
          <p:cNvPr id="3" name="Slide Number Placeholder 2">
            <a:extLst>
              <a:ext uri="{FF2B5EF4-FFF2-40B4-BE49-F238E27FC236}">
                <a16:creationId xmlns:a16="http://schemas.microsoft.com/office/drawing/2014/main" id="{4C33AC04-E0EC-434F-A2DD-B743F57C1CC0}"/>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51373F-31D5-4ACC-BB20-614995753FE2}" type="slidenum">
              <a:rPr kumimoji="0" lang="en-US" sz="1200" b="0" i="0" u="none" strike="noStrike" kern="1200" cap="none" spc="0" normalizeH="0" baseline="0" noProof="0" smtClean="0">
                <a:ln>
                  <a:noFill/>
                </a:ln>
                <a:solidFill>
                  <a:srgbClr val="5B6064"/>
                </a:solidFill>
                <a:effectLst/>
                <a:uLnTx/>
                <a:uFillTx/>
                <a:latin typeface="Roboto" pitchFamily="2" charset="0"/>
                <a:ea typeface="Roboto"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srgbClr val="5B6064"/>
              </a:solidFill>
              <a:effectLst/>
              <a:uLnTx/>
              <a:uFillTx/>
              <a:latin typeface="Roboto" pitchFamily="2" charset="0"/>
              <a:ea typeface="Roboto" pitchFamily="2" charset="0"/>
              <a:cs typeface="+mn-cs"/>
            </a:endParaRPr>
          </a:p>
        </p:txBody>
      </p:sp>
      <p:sp>
        <p:nvSpPr>
          <p:cNvPr id="4" name="Text Placeholder 3">
            <a:extLst>
              <a:ext uri="{FF2B5EF4-FFF2-40B4-BE49-F238E27FC236}">
                <a16:creationId xmlns:a16="http://schemas.microsoft.com/office/drawing/2014/main" id="{F1A851D4-ADFB-417E-A7EB-02640EB70458}"/>
              </a:ext>
            </a:extLst>
          </p:cNvPr>
          <p:cNvSpPr>
            <a:spLocks noGrp="1"/>
          </p:cNvSpPr>
          <p:nvPr>
            <p:ph type="body" sz="quarter" idx="12"/>
          </p:nvPr>
        </p:nvSpPr>
        <p:spPr/>
        <p:txBody>
          <a:bodyPr/>
          <a:lstStyle/>
          <a:p>
            <a:r>
              <a:rPr lang="en-US"/>
              <a:t>What We Do</a:t>
            </a:r>
          </a:p>
        </p:txBody>
      </p:sp>
      <p:sp>
        <p:nvSpPr>
          <p:cNvPr id="5" name="Content Placeholder 4">
            <a:extLst>
              <a:ext uri="{FF2B5EF4-FFF2-40B4-BE49-F238E27FC236}">
                <a16:creationId xmlns:a16="http://schemas.microsoft.com/office/drawing/2014/main" id="{D7FD7528-3960-44A4-A316-60A42FC916A7}"/>
              </a:ext>
            </a:extLst>
          </p:cNvPr>
          <p:cNvSpPr>
            <a:spLocks noGrp="1"/>
          </p:cNvSpPr>
          <p:nvPr>
            <p:ph sz="quarter" idx="13"/>
          </p:nvPr>
        </p:nvSpPr>
        <p:spPr>
          <a:xfrm>
            <a:off x="619027" y="1257301"/>
            <a:ext cx="10963373" cy="4419600"/>
          </a:xfrm>
        </p:spPr>
        <p:txBody>
          <a:bodyPr/>
          <a:lstStyle/>
          <a:p>
            <a:r>
              <a:rPr lang="en-US">
                <a:solidFill>
                  <a:srgbClr val="5B6064"/>
                </a:solidFill>
                <a:latin typeface="+mn-lt"/>
              </a:rPr>
              <a:t>We help </a:t>
            </a:r>
            <a:r>
              <a:rPr lang="en-US">
                <a:solidFill>
                  <a:srgbClr val="5B6064"/>
                </a:solidFill>
              </a:rPr>
              <a:t>investors integrate ESG and Corporate Governance factors into their </a:t>
            </a:r>
            <a:r>
              <a:rPr lang="en-US" b="1">
                <a:solidFill>
                  <a:srgbClr val="5B6064"/>
                </a:solidFill>
              </a:rPr>
              <a:t>investment processes </a:t>
            </a:r>
            <a:r>
              <a:rPr lang="en-US">
                <a:solidFill>
                  <a:srgbClr val="5B6064"/>
                </a:solidFill>
                <a:latin typeface="+mn-lt"/>
              </a:rPr>
              <a:t>by providing data, ratings and research to enable more  informed investment decisions</a:t>
            </a:r>
          </a:p>
          <a:p>
            <a:pPr marL="0" indent="0">
              <a:buNone/>
            </a:pPr>
            <a:endParaRPr lang="en-US">
              <a:solidFill>
                <a:srgbClr val="5B6064"/>
              </a:solidFill>
              <a:latin typeface="+mn-lt"/>
            </a:endParaRPr>
          </a:p>
          <a:p>
            <a:endParaRPr lang="en-US"/>
          </a:p>
        </p:txBody>
      </p:sp>
      <p:graphicFrame>
        <p:nvGraphicFramePr>
          <p:cNvPr id="9" name="Table 8">
            <a:extLst>
              <a:ext uri="{FF2B5EF4-FFF2-40B4-BE49-F238E27FC236}">
                <a16:creationId xmlns:a16="http://schemas.microsoft.com/office/drawing/2014/main" id="{B25F6791-DAED-477C-B9CD-65E7CE572E04}"/>
              </a:ext>
            </a:extLst>
          </p:cNvPr>
          <p:cNvGraphicFramePr>
            <a:graphicFrameLocks noGrp="1"/>
          </p:cNvGraphicFramePr>
          <p:nvPr/>
        </p:nvGraphicFramePr>
        <p:xfrm>
          <a:off x="698763" y="2208184"/>
          <a:ext cx="10810973" cy="3392515"/>
        </p:xfrm>
        <a:graphic>
          <a:graphicData uri="http://schemas.openxmlformats.org/drawingml/2006/table">
            <a:tbl>
              <a:tblPr firstRow="1" bandRow="1">
                <a:solidFill>
                  <a:schemeClr val="bg1">
                    <a:lumMod val="95000"/>
                  </a:schemeClr>
                </a:solidFill>
                <a:tableStyleId>{5C22544A-7EE6-4342-B048-85BDC9FD1C3A}</a:tableStyleId>
              </a:tblPr>
              <a:tblGrid>
                <a:gridCol w="2405403">
                  <a:extLst>
                    <a:ext uri="{9D8B030D-6E8A-4147-A177-3AD203B41FA5}">
                      <a16:colId xmlns:a16="http://schemas.microsoft.com/office/drawing/2014/main" val="222275526"/>
                    </a:ext>
                  </a:extLst>
                </a:gridCol>
                <a:gridCol w="2505601">
                  <a:extLst>
                    <a:ext uri="{9D8B030D-6E8A-4147-A177-3AD203B41FA5}">
                      <a16:colId xmlns:a16="http://schemas.microsoft.com/office/drawing/2014/main" val="2874252357"/>
                    </a:ext>
                  </a:extLst>
                </a:gridCol>
                <a:gridCol w="2146337">
                  <a:extLst>
                    <a:ext uri="{9D8B030D-6E8A-4147-A177-3AD203B41FA5}">
                      <a16:colId xmlns:a16="http://schemas.microsoft.com/office/drawing/2014/main" val="529545985"/>
                    </a:ext>
                  </a:extLst>
                </a:gridCol>
                <a:gridCol w="1876816">
                  <a:extLst>
                    <a:ext uri="{9D8B030D-6E8A-4147-A177-3AD203B41FA5}">
                      <a16:colId xmlns:a16="http://schemas.microsoft.com/office/drawing/2014/main" val="2996749018"/>
                    </a:ext>
                  </a:extLst>
                </a:gridCol>
                <a:gridCol w="1876816">
                  <a:extLst>
                    <a:ext uri="{9D8B030D-6E8A-4147-A177-3AD203B41FA5}">
                      <a16:colId xmlns:a16="http://schemas.microsoft.com/office/drawing/2014/main" val="3268360263"/>
                    </a:ext>
                  </a:extLst>
                </a:gridCol>
              </a:tblGrid>
              <a:tr h="514872">
                <a:tc>
                  <a:txBody>
                    <a:bodyPr/>
                    <a:lstStyle/>
                    <a:p>
                      <a:r>
                        <a:rPr lang="en-US" sz="1400" b="1">
                          <a:solidFill>
                            <a:srgbClr val="68AAA3"/>
                          </a:solidFill>
                        </a:rPr>
                        <a:t>ESG Integration</a:t>
                      </a:r>
                    </a:p>
                  </a:txBody>
                  <a:tcPr>
                    <a:lnT w="12700" cap="flat" cmpd="sng" algn="ctr">
                      <a:solidFill>
                        <a:schemeClr val="accent3"/>
                      </a:solidFill>
                      <a:prstDash val="sysDot"/>
                      <a:round/>
                      <a:headEnd type="none" w="med" len="med"/>
                      <a:tailEnd type="none" w="med" len="med"/>
                    </a:lnT>
                    <a:noFill/>
                  </a:tcPr>
                </a:tc>
                <a:tc>
                  <a:txBody>
                    <a:bodyPr/>
                    <a:lstStyle/>
                    <a:p>
                      <a:r>
                        <a:rPr lang="en-US" sz="1400" b="1">
                          <a:solidFill>
                            <a:srgbClr val="68AAA3"/>
                          </a:solidFill>
                        </a:rPr>
                        <a:t>Compliance &amp; Screening</a:t>
                      </a:r>
                    </a:p>
                  </a:txBody>
                  <a:tcPr>
                    <a:lnT w="12700" cap="flat" cmpd="sng" algn="ctr">
                      <a:solidFill>
                        <a:schemeClr val="accent3"/>
                      </a:solidFill>
                      <a:prstDash val="sysDot"/>
                      <a:round/>
                      <a:headEnd type="none" w="med" len="med"/>
                      <a:tailEnd type="none" w="med" len="med"/>
                    </a:lnT>
                    <a:noFill/>
                  </a:tcPr>
                </a:tc>
                <a:tc>
                  <a:txBody>
                    <a:bodyPr/>
                    <a:lstStyle/>
                    <a:p>
                      <a:r>
                        <a:rPr lang="en-US" sz="1400" b="1">
                          <a:solidFill>
                            <a:srgbClr val="68AAA3"/>
                          </a:solidFill>
                        </a:rPr>
                        <a:t>Portfolio Analysis</a:t>
                      </a:r>
                    </a:p>
                  </a:txBody>
                  <a:tcPr>
                    <a:lnT w="12700" cap="flat" cmpd="sng" algn="ctr">
                      <a:solidFill>
                        <a:schemeClr val="accent3"/>
                      </a:solidFill>
                      <a:prstDash val="sysDot"/>
                      <a:round/>
                      <a:headEnd type="none" w="med" len="med"/>
                      <a:tailEnd type="none" w="med" len="med"/>
                    </a:lnT>
                    <a:noFill/>
                  </a:tcPr>
                </a:tc>
                <a:tc>
                  <a:txBody>
                    <a:bodyPr/>
                    <a:lstStyle/>
                    <a:p>
                      <a:r>
                        <a:rPr lang="en-US" sz="1400" b="1">
                          <a:solidFill>
                            <a:srgbClr val="68AAA3"/>
                          </a:solidFill>
                        </a:rPr>
                        <a:t>ESG Engagement Services</a:t>
                      </a:r>
                    </a:p>
                  </a:txBody>
                  <a:tcPr>
                    <a:lnT w="12700" cap="flat" cmpd="sng" algn="ctr">
                      <a:solidFill>
                        <a:schemeClr val="accent3"/>
                      </a:solidFill>
                      <a:prstDash val="sysDot"/>
                      <a:round/>
                      <a:headEnd type="none" w="med" len="med"/>
                      <a:tailEnd type="none" w="med" len="med"/>
                    </a:lnT>
                    <a:noFill/>
                  </a:tcPr>
                </a:tc>
                <a:tc>
                  <a:txBody>
                    <a:bodyPr/>
                    <a:lstStyle/>
                    <a:p>
                      <a:r>
                        <a:rPr lang="en-US" sz="1400" b="1">
                          <a:solidFill>
                            <a:srgbClr val="68AAA3"/>
                          </a:solidFill>
                        </a:rPr>
                        <a:t>Index Services</a:t>
                      </a:r>
                    </a:p>
                  </a:txBody>
                  <a:tcPr>
                    <a:lnR w="12700" cap="flat" cmpd="sng" algn="ctr">
                      <a:solidFill>
                        <a:schemeClr val="bg1"/>
                      </a:solidFill>
                      <a:prstDash val="solid"/>
                      <a:round/>
                      <a:headEnd type="none" w="med" len="med"/>
                      <a:tailEnd type="none" w="med" len="med"/>
                    </a:lnR>
                    <a:lnT w="12700" cap="flat" cmpd="sng" algn="ctr">
                      <a:solidFill>
                        <a:schemeClr val="accent3"/>
                      </a:solidFill>
                      <a:prstDash val="sysDot"/>
                      <a:round/>
                      <a:headEnd type="none" w="med" len="med"/>
                      <a:tailEnd type="none" w="med" len="med"/>
                    </a:lnT>
                    <a:noFill/>
                  </a:tcPr>
                </a:tc>
                <a:extLst>
                  <a:ext uri="{0D108BD9-81ED-4DB2-BD59-A6C34878D82A}">
                    <a16:rowId xmlns:a16="http://schemas.microsoft.com/office/drawing/2014/main" val="2800527292"/>
                  </a:ext>
                </a:extLst>
              </a:tr>
              <a:tr h="2877643">
                <a:tc>
                  <a:txBody>
                    <a:bodyPr/>
                    <a:lstStyle/>
                    <a:p>
                      <a:pPr marL="171450" indent="-171450">
                        <a:lnSpc>
                          <a:spcPct val="100000"/>
                        </a:lnSpc>
                        <a:spcBef>
                          <a:spcPts val="1800"/>
                        </a:spcBef>
                        <a:buClr>
                          <a:schemeClr val="accent3"/>
                        </a:buClr>
                        <a:buFont typeface="Roboto" panose="02000000000000000000" pitchFamily="2" charset="0"/>
                        <a:buChar char="»"/>
                      </a:pPr>
                      <a:r>
                        <a:rPr lang="en-US" sz="1200"/>
                        <a:t>ESG Risk Ratings</a:t>
                      </a:r>
                    </a:p>
                    <a:p>
                      <a:pPr marL="171450" indent="-171450">
                        <a:lnSpc>
                          <a:spcPct val="100000"/>
                        </a:lnSpc>
                        <a:spcBef>
                          <a:spcPts val="1800"/>
                        </a:spcBef>
                        <a:buClr>
                          <a:schemeClr val="accent3"/>
                        </a:buClr>
                        <a:buFont typeface="Roboto" panose="02000000000000000000" pitchFamily="2" charset="0"/>
                        <a:buChar char="»"/>
                      </a:pPr>
                      <a:r>
                        <a:rPr lang="en-US" sz="1200"/>
                        <a:t>Corporate Governance Research &amp; Ratings</a:t>
                      </a:r>
                    </a:p>
                    <a:p>
                      <a:pPr marL="171450" indent="-171450">
                        <a:lnSpc>
                          <a:spcPct val="100000"/>
                        </a:lnSpc>
                        <a:spcBef>
                          <a:spcPts val="1800"/>
                        </a:spcBef>
                        <a:buClr>
                          <a:schemeClr val="accent3"/>
                        </a:buClr>
                        <a:buFont typeface="Roboto" panose="02000000000000000000" pitchFamily="2" charset="0"/>
                        <a:buChar char="»"/>
                      </a:pPr>
                      <a:r>
                        <a:rPr lang="en-US" sz="1200"/>
                        <a:t>Carbon Risk Rating</a:t>
                      </a:r>
                    </a:p>
                    <a:p>
                      <a:pPr marL="171450" indent="-171450">
                        <a:lnSpc>
                          <a:spcPct val="100000"/>
                        </a:lnSpc>
                        <a:spcBef>
                          <a:spcPts val="1800"/>
                        </a:spcBef>
                        <a:buFont typeface="Roboto" panose="02000000000000000000" pitchFamily="2" charset="0"/>
                        <a:buChar char="»"/>
                      </a:pPr>
                      <a:r>
                        <a:rPr lang="en-US" sz="1200"/>
                        <a:t>Country Risk &amp; Country Screening</a:t>
                      </a:r>
                    </a:p>
                    <a:p>
                      <a:pPr marL="171450" indent="-171450">
                        <a:lnSpc>
                          <a:spcPct val="100000"/>
                        </a:lnSpc>
                        <a:spcBef>
                          <a:spcPts val="1800"/>
                        </a:spcBef>
                        <a:buClr>
                          <a:schemeClr val="accent3"/>
                        </a:buClr>
                        <a:buFont typeface="Roboto" panose="02000000000000000000" pitchFamily="2" charset="0"/>
                        <a:buChar char="»"/>
                      </a:pPr>
                      <a:r>
                        <a:rPr lang="en-US" sz="1200"/>
                        <a:t>Sustainable Products Research</a:t>
                      </a:r>
                    </a:p>
                    <a:p>
                      <a:pPr marL="171450" indent="-171450">
                        <a:lnSpc>
                          <a:spcPct val="100000"/>
                        </a:lnSpc>
                        <a:spcBef>
                          <a:spcPts val="1800"/>
                        </a:spcBef>
                        <a:buClr>
                          <a:schemeClr val="accent3"/>
                        </a:buClr>
                        <a:buFont typeface="Roboto" panose="02000000000000000000" pitchFamily="2" charset="0"/>
                        <a:buChar char="»"/>
                      </a:pPr>
                      <a:r>
                        <a:rPr lang="en-US" sz="1200"/>
                        <a:t>ESG Data</a:t>
                      </a:r>
                    </a:p>
                  </a:txBody>
                  <a:tcPr>
                    <a:noFill/>
                  </a:tcPr>
                </a:tc>
                <a:tc>
                  <a:txBody>
                    <a:bodyPr/>
                    <a:lstStyle/>
                    <a:p>
                      <a:pPr marL="171450" indent="-171450">
                        <a:lnSpc>
                          <a:spcPct val="100000"/>
                        </a:lnSpc>
                        <a:spcBef>
                          <a:spcPts val="1800"/>
                        </a:spcBef>
                        <a:buFont typeface="Roboto" panose="02000000000000000000" pitchFamily="2" charset="0"/>
                        <a:buChar char="»"/>
                      </a:pPr>
                      <a:r>
                        <a:rPr lang="en-US" sz="1200"/>
                        <a:t>Global Standards Screening</a:t>
                      </a:r>
                    </a:p>
                    <a:p>
                      <a:pPr marL="171450" indent="-171450">
                        <a:lnSpc>
                          <a:spcPct val="100000"/>
                        </a:lnSpc>
                        <a:spcBef>
                          <a:spcPts val="1800"/>
                        </a:spcBef>
                        <a:buClr>
                          <a:schemeClr val="accent3"/>
                        </a:buClr>
                        <a:buFont typeface="Roboto" panose="02000000000000000000" pitchFamily="2" charset="0"/>
                        <a:buChar char="»"/>
                      </a:pPr>
                      <a:r>
                        <a:rPr lang="en-US" sz="1200"/>
                        <a:t>Product Involvement</a:t>
                      </a:r>
                    </a:p>
                    <a:p>
                      <a:pPr marL="171450" indent="-171450">
                        <a:lnSpc>
                          <a:spcPct val="100000"/>
                        </a:lnSpc>
                        <a:spcBef>
                          <a:spcPts val="1800"/>
                        </a:spcBef>
                        <a:buFont typeface="Roboto" panose="02000000000000000000" pitchFamily="2" charset="0"/>
                        <a:buChar char="»"/>
                      </a:pPr>
                      <a:r>
                        <a:rPr lang="en-US" sz="1200"/>
                        <a:t>Controversies Research </a:t>
                      </a:r>
                    </a:p>
                    <a:p>
                      <a:pPr marL="171450" indent="-171450">
                        <a:lnSpc>
                          <a:spcPct val="100000"/>
                        </a:lnSpc>
                        <a:spcBef>
                          <a:spcPts val="1800"/>
                        </a:spcBef>
                        <a:buClr>
                          <a:schemeClr val="accent3"/>
                        </a:buClr>
                        <a:buFont typeface="Roboto" panose="02000000000000000000" pitchFamily="2" charset="0"/>
                        <a:buChar char="»"/>
                      </a:pPr>
                      <a:r>
                        <a:rPr lang="en-US" sz="1200"/>
                        <a:t>Weapons Research (Controversial Weapons Radar, Arms Trade Research)</a:t>
                      </a:r>
                    </a:p>
                    <a:p>
                      <a:pPr marL="171450" indent="-171450">
                        <a:lnSpc>
                          <a:spcPct val="100000"/>
                        </a:lnSpc>
                        <a:spcBef>
                          <a:spcPts val="1800"/>
                        </a:spcBef>
                        <a:buFont typeface="Roboto" panose="02000000000000000000" pitchFamily="2" charset="0"/>
                        <a:buChar char="»"/>
                      </a:pPr>
                      <a:r>
                        <a:rPr lang="en-US" sz="1200"/>
                        <a:t>Country Involvement</a:t>
                      </a:r>
                    </a:p>
                    <a:p>
                      <a:pPr marL="171450" indent="-171450">
                        <a:lnSpc>
                          <a:spcPct val="100000"/>
                        </a:lnSpc>
                        <a:spcBef>
                          <a:spcPts val="1800"/>
                        </a:spcBef>
                        <a:buClr>
                          <a:schemeClr val="accent3"/>
                        </a:buClr>
                        <a:buFont typeface="Roboto" panose="02000000000000000000" pitchFamily="2" charset="0"/>
                        <a:buChar char="»"/>
                      </a:pPr>
                      <a:r>
                        <a:rPr lang="en-US" sz="1200"/>
                        <a:t>Human Rights Radar</a:t>
                      </a:r>
                    </a:p>
                  </a:txBody>
                  <a:tcPr>
                    <a:noFill/>
                  </a:tcPr>
                </a:tc>
                <a:tc>
                  <a:txBody>
                    <a:bodyPr/>
                    <a:lstStyle/>
                    <a:p>
                      <a:pPr marL="171450" indent="-171450">
                        <a:lnSpc>
                          <a:spcPct val="100000"/>
                        </a:lnSpc>
                        <a:spcBef>
                          <a:spcPts val="1800"/>
                        </a:spcBef>
                        <a:buClr>
                          <a:schemeClr val="accent3"/>
                        </a:buClr>
                        <a:buFont typeface="Roboto" panose="02000000000000000000" pitchFamily="2" charset="0"/>
                        <a:buChar char="»"/>
                      </a:pPr>
                      <a:r>
                        <a:rPr lang="en-US" sz="1200"/>
                        <a:t>Portfolio Screening</a:t>
                      </a:r>
                    </a:p>
                    <a:p>
                      <a:pPr marL="171450" indent="-171450">
                        <a:lnSpc>
                          <a:spcPct val="100000"/>
                        </a:lnSpc>
                        <a:spcBef>
                          <a:spcPts val="1800"/>
                        </a:spcBef>
                        <a:buClr>
                          <a:schemeClr val="accent3"/>
                        </a:buClr>
                        <a:buFont typeface="Roboto" panose="02000000000000000000" pitchFamily="2" charset="0"/>
                        <a:buChar char="»"/>
                      </a:pPr>
                      <a:r>
                        <a:rPr lang="en-US" sz="1200"/>
                        <a:t>ESG Portfolio Analytics</a:t>
                      </a:r>
                    </a:p>
                    <a:p>
                      <a:pPr marL="171450" indent="-171450">
                        <a:lnSpc>
                          <a:spcPct val="100000"/>
                        </a:lnSpc>
                        <a:spcBef>
                          <a:spcPts val="1800"/>
                        </a:spcBef>
                        <a:buClr>
                          <a:schemeClr val="accent3"/>
                        </a:buClr>
                        <a:buFont typeface="Roboto" panose="02000000000000000000" pitchFamily="2" charset="0"/>
                        <a:buChar char="»"/>
                      </a:pPr>
                      <a:r>
                        <a:rPr lang="en-US" sz="1200"/>
                        <a:t>Carbon Portfolio Analytics</a:t>
                      </a:r>
                    </a:p>
                    <a:p>
                      <a:pPr marL="171450" indent="-171450">
                        <a:lnSpc>
                          <a:spcPct val="100000"/>
                        </a:lnSpc>
                        <a:spcBef>
                          <a:spcPts val="1800"/>
                        </a:spcBef>
                        <a:buClr>
                          <a:schemeClr val="accent3"/>
                        </a:buClr>
                        <a:buFont typeface="Roboto" panose="02000000000000000000" pitchFamily="2" charset="0"/>
                        <a:buChar char="»"/>
                      </a:pPr>
                      <a:r>
                        <a:rPr lang="en-US" sz="1200"/>
                        <a:t>Portfolio Monitoring (Controversy Alerts, Corporate Governance Insights)</a:t>
                      </a:r>
                    </a:p>
                  </a:txBody>
                  <a:tcPr>
                    <a:noFill/>
                  </a:tcPr>
                </a:tc>
                <a:tc>
                  <a:txBody>
                    <a:bodyPr/>
                    <a:lstStyle/>
                    <a:p>
                      <a:pPr marL="171450" indent="-171450">
                        <a:lnSpc>
                          <a:spcPct val="100000"/>
                        </a:lnSpc>
                        <a:spcBef>
                          <a:spcPts val="1800"/>
                        </a:spcBef>
                        <a:buClr>
                          <a:schemeClr val="accent3"/>
                        </a:buClr>
                        <a:buFont typeface="Roboto" panose="02000000000000000000" pitchFamily="2" charset="0"/>
                        <a:buChar char="»"/>
                      </a:pPr>
                      <a:r>
                        <a:rPr lang="en-US" sz="1200"/>
                        <a:t>Global Standards Screening Engagement</a:t>
                      </a:r>
                    </a:p>
                    <a:p>
                      <a:pPr marL="171450" indent="-171450">
                        <a:lnSpc>
                          <a:spcPct val="100000"/>
                        </a:lnSpc>
                        <a:spcBef>
                          <a:spcPts val="1800"/>
                        </a:spcBef>
                        <a:buClr>
                          <a:schemeClr val="accent3"/>
                        </a:buClr>
                        <a:buFont typeface="Roboto" panose="02000000000000000000" pitchFamily="2" charset="0"/>
                        <a:buChar char="»"/>
                      </a:pPr>
                      <a:r>
                        <a:rPr lang="en-US" sz="1200"/>
                        <a:t>Thematic Engagement</a:t>
                      </a:r>
                    </a:p>
                    <a:p>
                      <a:pPr marL="171450" indent="-171450">
                        <a:lnSpc>
                          <a:spcPct val="100000"/>
                        </a:lnSpc>
                        <a:spcBef>
                          <a:spcPts val="1800"/>
                        </a:spcBef>
                        <a:buFont typeface="Roboto" panose="02000000000000000000" pitchFamily="2" charset="0"/>
                        <a:buChar char="»"/>
                      </a:pPr>
                      <a:r>
                        <a:rPr lang="en-US" sz="1200"/>
                        <a:t>Material Risk Engagement </a:t>
                      </a:r>
                    </a:p>
                    <a:p>
                      <a:pPr marL="0" indent="0">
                        <a:lnSpc>
                          <a:spcPct val="100000"/>
                        </a:lnSpc>
                        <a:spcBef>
                          <a:spcPts val="1800"/>
                        </a:spcBef>
                        <a:buClr>
                          <a:schemeClr val="accent3"/>
                        </a:buClr>
                        <a:buFont typeface="Roboto" panose="02000000000000000000" pitchFamily="2" charset="0"/>
                        <a:buNone/>
                      </a:pPr>
                      <a:endParaRPr lang="en-US" sz="1200"/>
                    </a:p>
                  </a:txBody>
                  <a:tcPr>
                    <a:noFill/>
                  </a:tcPr>
                </a:tc>
                <a:tc>
                  <a:txBody>
                    <a:bodyPr/>
                    <a:lstStyle/>
                    <a:p>
                      <a:pPr marL="171450" indent="-171450">
                        <a:lnSpc>
                          <a:spcPct val="100000"/>
                        </a:lnSpc>
                        <a:spcBef>
                          <a:spcPts val="1800"/>
                        </a:spcBef>
                        <a:buClr>
                          <a:schemeClr val="accent3"/>
                        </a:buClr>
                        <a:buFont typeface="Roboto" panose="02000000000000000000" pitchFamily="2" charset="0"/>
                        <a:buChar char="»"/>
                      </a:pPr>
                      <a:r>
                        <a:rPr lang="en-US" sz="1200"/>
                        <a:t>Index Research Services</a:t>
                      </a:r>
                    </a:p>
                    <a:p>
                      <a:pPr marL="171450" indent="-171450">
                        <a:lnSpc>
                          <a:spcPct val="100000"/>
                        </a:lnSpc>
                        <a:spcBef>
                          <a:spcPts val="1800"/>
                        </a:spcBef>
                        <a:buClr>
                          <a:schemeClr val="accent3"/>
                        </a:buClr>
                        <a:buFont typeface="Roboto" panose="02000000000000000000" pitchFamily="2" charset="0"/>
                        <a:buChar char="»"/>
                      </a:pPr>
                      <a:r>
                        <a:rPr lang="en-US" sz="1200"/>
                        <a:t>Supported Indexes</a:t>
                      </a:r>
                    </a:p>
                    <a:p>
                      <a:pPr marL="0" indent="0">
                        <a:lnSpc>
                          <a:spcPct val="100000"/>
                        </a:lnSpc>
                        <a:spcBef>
                          <a:spcPts val="1800"/>
                        </a:spcBef>
                        <a:buClr>
                          <a:schemeClr val="accent3"/>
                        </a:buClr>
                        <a:buFont typeface="Roboto" panose="02000000000000000000" pitchFamily="2" charset="0"/>
                        <a:buNone/>
                      </a:pPr>
                      <a:endParaRPr lang="en-US" sz="1200"/>
                    </a:p>
                  </a:txBody>
                  <a:tcPr>
                    <a:lnR w="12700" cap="flat" cmpd="sng" algn="ctr">
                      <a:solidFill>
                        <a:schemeClr val="bg1"/>
                      </a:solidFill>
                      <a:prstDash val="solid"/>
                      <a:round/>
                      <a:headEnd type="none" w="med" len="med"/>
                      <a:tailEnd type="none" w="med" len="med"/>
                    </a:lnR>
                    <a:noFill/>
                  </a:tcPr>
                </a:tc>
                <a:extLst>
                  <a:ext uri="{0D108BD9-81ED-4DB2-BD59-A6C34878D82A}">
                    <a16:rowId xmlns:a16="http://schemas.microsoft.com/office/drawing/2014/main" val="3107799533"/>
                  </a:ext>
                </a:extLst>
              </a:tr>
            </a:tbl>
          </a:graphicData>
        </a:graphic>
      </p:graphicFrame>
      <p:sp>
        <p:nvSpPr>
          <p:cNvPr id="8" name="Footer Placeholder 5">
            <a:extLst>
              <a:ext uri="{FF2B5EF4-FFF2-40B4-BE49-F238E27FC236}">
                <a16:creationId xmlns:a16="http://schemas.microsoft.com/office/drawing/2014/main" id="{10D768AC-AA86-4FBE-B1E1-113A980C72A9}"/>
              </a:ext>
            </a:extLst>
          </p:cNvPr>
          <p:cNvSpPr>
            <a:spLocks noGrp="1"/>
          </p:cNvSpPr>
          <p:nvPr>
            <p:ph type="ftr" sz="quarter" idx="3"/>
          </p:nvPr>
        </p:nvSpPr>
        <p:spPr>
          <a:xfrm>
            <a:off x="5555411" y="6299788"/>
            <a:ext cx="5703499"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5B6064"/>
                </a:solidFill>
                <a:effectLst/>
                <a:uLnTx/>
                <a:uFillTx/>
                <a:latin typeface="Roboto" pitchFamily="2" charset="0"/>
                <a:ea typeface="Roboto" pitchFamily="2" charset="0"/>
                <a:cs typeface="+mn-cs"/>
              </a:rPr>
              <a:t>© 2020 SUSTAINALYTICS – CONFIDENTIAL &amp; PROPRIETARY</a:t>
            </a:r>
          </a:p>
        </p:txBody>
      </p:sp>
    </p:spTree>
    <p:extLst>
      <p:ext uri="{BB962C8B-B14F-4D97-AF65-F5344CB8AC3E}">
        <p14:creationId xmlns:p14="http://schemas.microsoft.com/office/powerpoint/2010/main" val="28056577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6070EADA-BF12-4553-8851-EFCCD99A99A0}"/>
              </a:ext>
            </a:extLst>
          </p:cNvPr>
          <p:cNvSpPr>
            <a:spLocks noGrp="1"/>
          </p:cNvSpPr>
          <p:nvPr>
            <p:ph type="body" sz="quarter" idx="10"/>
          </p:nvPr>
        </p:nvSpPr>
        <p:spPr>
          <a:xfrm>
            <a:off x="606835" y="2469823"/>
            <a:ext cx="9404064" cy="1932495"/>
          </a:xfrm>
        </p:spPr>
        <p:txBody>
          <a:bodyPr/>
          <a:lstStyle/>
          <a:p>
            <a:r>
              <a:rPr lang="en-US" dirty="0"/>
              <a:t>ESG Measurement and Disclosure</a:t>
            </a:r>
          </a:p>
        </p:txBody>
      </p:sp>
    </p:spTree>
    <p:extLst>
      <p:ext uri="{BB962C8B-B14F-4D97-AF65-F5344CB8AC3E}">
        <p14:creationId xmlns:p14="http://schemas.microsoft.com/office/powerpoint/2010/main" val="18591632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5EFA4-A570-4CAB-A7AD-88D9F0E10050}"/>
              </a:ext>
            </a:extLst>
          </p:cNvPr>
          <p:cNvSpPr>
            <a:spLocks noGrp="1"/>
          </p:cNvSpPr>
          <p:nvPr>
            <p:ph type="title"/>
          </p:nvPr>
        </p:nvSpPr>
        <p:spPr/>
        <p:txBody>
          <a:bodyPr/>
          <a:lstStyle/>
          <a:p>
            <a:r>
              <a:rPr lang="en-US" dirty="0"/>
              <a:t>Sustainalytics’ ESG Research Process</a:t>
            </a:r>
          </a:p>
        </p:txBody>
      </p:sp>
      <p:sp>
        <p:nvSpPr>
          <p:cNvPr id="3" name="Slide Number Placeholder 2">
            <a:extLst>
              <a:ext uri="{FF2B5EF4-FFF2-40B4-BE49-F238E27FC236}">
                <a16:creationId xmlns:a16="http://schemas.microsoft.com/office/drawing/2014/main" id="{DEDAFCF7-9EB6-40DF-962D-FB9BEEB9D44F}"/>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51373F-31D5-4ACC-BB20-614995753FE2}" type="slidenum">
              <a:rPr kumimoji="0" lang="en-US" sz="1200" b="0" i="0" u="none" strike="noStrike" kern="1200" cap="none" spc="0" normalizeH="0" baseline="0" noProof="0" smtClean="0">
                <a:ln>
                  <a:noFill/>
                </a:ln>
                <a:solidFill>
                  <a:srgbClr val="5B6064"/>
                </a:solidFill>
                <a:effectLst/>
                <a:uLnTx/>
                <a:uFillTx/>
                <a:latin typeface="Roboto"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srgbClr val="5B6064"/>
              </a:solidFill>
              <a:effectLst/>
              <a:uLnTx/>
              <a:uFillTx/>
              <a:latin typeface="Roboto" pitchFamily="2" charset="0"/>
              <a:cs typeface="+mn-cs"/>
            </a:endParaRPr>
          </a:p>
        </p:txBody>
      </p:sp>
      <p:sp>
        <p:nvSpPr>
          <p:cNvPr id="4" name="Content Placeholder 3">
            <a:extLst>
              <a:ext uri="{FF2B5EF4-FFF2-40B4-BE49-F238E27FC236}">
                <a16:creationId xmlns:a16="http://schemas.microsoft.com/office/drawing/2014/main" id="{7C0A8BFB-2AAA-4DB7-AE45-1835E09C7414}"/>
              </a:ext>
            </a:extLst>
          </p:cNvPr>
          <p:cNvSpPr>
            <a:spLocks noGrp="1"/>
          </p:cNvSpPr>
          <p:nvPr>
            <p:ph sz="quarter" idx="13"/>
          </p:nvPr>
        </p:nvSpPr>
        <p:spPr>
          <a:xfrm>
            <a:off x="6254750" y="1485900"/>
            <a:ext cx="5327650" cy="4419600"/>
          </a:xfrm>
        </p:spPr>
        <p:txBody>
          <a:bodyPr/>
          <a:lstStyle/>
          <a:p>
            <a:pPr marL="0" indent="0" algn="ctr">
              <a:buNone/>
            </a:pPr>
            <a:r>
              <a:rPr lang="en-US" dirty="0"/>
              <a:t>B. Controversy Research: Two-Week Cycle</a:t>
            </a:r>
          </a:p>
        </p:txBody>
      </p:sp>
      <p:sp>
        <p:nvSpPr>
          <p:cNvPr id="5" name="Content Placeholder 4">
            <a:extLst>
              <a:ext uri="{FF2B5EF4-FFF2-40B4-BE49-F238E27FC236}">
                <a16:creationId xmlns:a16="http://schemas.microsoft.com/office/drawing/2014/main" id="{248695AD-0084-4A2C-AD0E-E6B2DF57F7BE}"/>
              </a:ext>
            </a:extLst>
          </p:cNvPr>
          <p:cNvSpPr>
            <a:spLocks noGrp="1"/>
          </p:cNvSpPr>
          <p:nvPr>
            <p:ph sz="quarter" idx="14"/>
          </p:nvPr>
        </p:nvSpPr>
        <p:spPr/>
        <p:txBody>
          <a:bodyPr/>
          <a:lstStyle/>
          <a:p>
            <a:pPr marL="0" indent="0" algn="ctr">
              <a:buNone/>
            </a:pPr>
            <a:r>
              <a:rPr lang="en-US" dirty="0"/>
              <a:t>A. Annual Update</a:t>
            </a:r>
          </a:p>
          <a:p>
            <a:pPr marL="342900" indent="-342900" algn="ctr">
              <a:buAutoNum type="alphaUcPeriod"/>
            </a:pPr>
            <a:endParaRPr lang="en-US" dirty="0"/>
          </a:p>
          <a:p>
            <a:pPr marL="342900" indent="-342900" algn="ctr">
              <a:buAutoNum type="alphaUcPeriod"/>
            </a:pPr>
            <a:endParaRPr lang="en-US" dirty="0"/>
          </a:p>
        </p:txBody>
      </p:sp>
      <p:grpSp>
        <p:nvGrpSpPr>
          <p:cNvPr id="8" name="Group 7">
            <a:extLst>
              <a:ext uri="{FF2B5EF4-FFF2-40B4-BE49-F238E27FC236}">
                <a16:creationId xmlns:a16="http://schemas.microsoft.com/office/drawing/2014/main" id="{2816AD3C-C0B6-424A-8477-F36E5FD514CC}"/>
              </a:ext>
            </a:extLst>
          </p:cNvPr>
          <p:cNvGrpSpPr/>
          <p:nvPr/>
        </p:nvGrpSpPr>
        <p:grpSpPr>
          <a:xfrm>
            <a:off x="1066800" y="2214527"/>
            <a:ext cx="4419600" cy="3888117"/>
            <a:chOff x="0" y="0"/>
            <a:chExt cx="5184775" cy="4701629"/>
          </a:xfrm>
        </p:grpSpPr>
        <p:sp>
          <p:nvSpPr>
            <p:cNvPr id="9" name="Freeform 23">
              <a:extLst>
                <a:ext uri="{FF2B5EF4-FFF2-40B4-BE49-F238E27FC236}">
                  <a16:creationId xmlns:a16="http://schemas.microsoft.com/office/drawing/2014/main" id="{EE29697A-5B2F-44A1-92E1-EA3098A62CE8}"/>
                </a:ext>
              </a:extLst>
            </p:cNvPr>
            <p:cNvSpPr>
              <a:spLocks/>
            </p:cNvSpPr>
            <p:nvPr/>
          </p:nvSpPr>
          <p:spPr bwMode="gray">
            <a:xfrm>
              <a:off x="2600325" y="2826792"/>
              <a:ext cx="2020888" cy="1874837"/>
            </a:xfrm>
            <a:custGeom>
              <a:avLst/>
              <a:gdLst>
                <a:gd name="T0" fmla="*/ 2147483647 w 1427"/>
                <a:gd name="T1" fmla="*/ 2147483647 h 1364"/>
                <a:gd name="T2" fmla="*/ 2147483647 w 1427"/>
                <a:gd name="T3" fmla="*/ 2147483647 h 1364"/>
                <a:gd name="T4" fmla="*/ 2147483647 w 1427"/>
                <a:gd name="T5" fmla="*/ 0 h 1364"/>
                <a:gd name="T6" fmla="*/ 2147483647 w 1427"/>
                <a:gd name="T7" fmla="*/ 2147483647 h 1364"/>
                <a:gd name="T8" fmla="*/ 2147483647 w 1427"/>
                <a:gd name="T9" fmla="*/ 2147483647 h 1364"/>
                <a:gd name="T10" fmla="*/ 0 w 1427"/>
                <a:gd name="T11" fmla="*/ 2147483647 h 1364"/>
                <a:gd name="T12" fmla="*/ 2147483647 w 1427"/>
                <a:gd name="T13" fmla="*/ 2147483647 h 1364"/>
                <a:gd name="T14" fmla="*/ 2147483647 w 1427"/>
                <a:gd name="T15" fmla="*/ 2147483647 h 1364"/>
                <a:gd name="T16" fmla="*/ 2147483647 w 1427"/>
                <a:gd name="T17" fmla="*/ 2147483647 h 136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27"/>
                <a:gd name="T28" fmla="*/ 0 h 1364"/>
                <a:gd name="T29" fmla="*/ 1427 w 1427"/>
                <a:gd name="T30" fmla="*/ 1364 h 136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27" h="1364">
                  <a:moveTo>
                    <a:pt x="1427" y="327"/>
                  </a:moveTo>
                  <a:lnTo>
                    <a:pt x="1012" y="312"/>
                  </a:lnTo>
                  <a:lnTo>
                    <a:pt x="804" y="0"/>
                  </a:lnTo>
                  <a:cubicBezTo>
                    <a:pt x="669" y="251"/>
                    <a:pt x="518" y="399"/>
                    <a:pt x="248" y="488"/>
                  </a:cubicBezTo>
                  <a:lnTo>
                    <a:pt x="240" y="336"/>
                  </a:lnTo>
                  <a:lnTo>
                    <a:pt x="0" y="876"/>
                  </a:lnTo>
                  <a:lnTo>
                    <a:pt x="296" y="1364"/>
                  </a:lnTo>
                  <a:lnTo>
                    <a:pt x="292" y="1212"/>
                  </a:lnTo>
                  <a:cubicBezTo>
                    <a:pt x="382" y="1164"/>
                    <a:pt x="993" y="1174"/>
                    <a:pt x="1427" y="327"/>
                  </a:cubicBezTo>
                  <a:close/>
                </a:path>
              </a:pathLst>
            </a:custGeom>
            <a:solidFill>
              <a:srgbClr val="85B9B4"/>
            </a:solidFill>
            <a:ln>
              <a:noFill/>
            </a:ln>
          </p:spPr>
          <p:txBody>
            <a:bodyPr lIns="84746" tIns="42373" rIns="84746" bIns="42373"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Freeform 25">
              <a:extLst>
                <a:ext uri="{FF2B5EF4-FFF2-40B4-BE49-F238E27FC236}">
                  <a16:creationId xmlns:a16="http://schemas.microsoft.com/office/drawing/2014/main" id="{D690C8EC-665D-4BF1-9576-92F32058079B}"/>
                </a:ext>
              </a:extLst>
            </p:cNvPr>
            <p:cNvSpPr>
              <a:spLocks/>
            </p:cNvSpPr>
            <p:nvPr/>
          </p:nvSpPr>
          <p:spPr bwMode="gray">
            <a:xfrm>
              <a:off x="684213" y="3121025"/>
              <a:ext cx="2125662" cy="1504950"/>
            </a:xfrm>
            <a:custGeom>
              <a:avLst/>
              <a:gdLst>
                <a:gd name="T0" fmla="*/ 2147483647 w 1473"/>
                <a:gd name="T1" fmla="*/ 2147483647 h 1075"/>
                <a:gd name="T2" fmla="*/ 2147483647 w 1473"/>
                <a:gd name="T3" fmla="*/ 2147483647 h 1075"/>
                <a:gd name="T4" fmla="*/ 2147483647 w 1473"/>
                <a:gd name="T5" fmla="*/ 2147483647 h 1075"/>
                <a:gd name="T6" fmla="*/ 2147483647 w 1473"/>
                <a:gd name="T7" fmla="*/ 2147483647 h 1075"/>
                <a:gd name="T8" fmla="*/ 2147483647 w 1473"/>
                <a:gd name="T9" fmla="*/ 0 h 1075"/>
                <a:gd name="T10" fmla="*/ 2147483647 w 1473"/>
                <a:gd name="T11" fmla="*/ 2147483647 h 1075"/>
                <a:gd name="T12" fmla="*/ 0 w 1473"/>
                <a:gd name="T13" fmla="*/ 2147483647 h 1075"/>
                <a:gd name="T14" fmla="*/ 2147483647 w 1473"/>
                <a:gd name="T15" fmla="*/ 2147483647 h 1075"/>
                <a:gd name="T16" fmla="*/ 2147483647 w 1473"/>
                <a:gd name="T17" fmla="*/ 2147483647 h 107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73"/>
                <a:gd name="T28" fmla="*/ 0 h 1075"/>
                <a:gd name="T29" fmla="*/ 1473 w 1473"/>
                <a:gd name="T30" fmla="*/ 1075 h 107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73" h="1075">
                  <a:moveTo>
                    <a:pt x="1473" y="989"/>
                  </a:moveTo>
                  <a:lnTo>
                    <a:pt x="1261" y="635"/>
                  </a:lnTo>
                  <a:lnTo>
                    <a:pt x="1402" y="306"/>
                  </a:lnTo>
                  <a:cubicBezTo>
                    <a:pt x="1124" y="326"/>
                    <a:pt x="943" y="255"/>
                    <a:pt x="728" y="78"/>
                  </a:cubicBezTo>
                  <a:lnTo>
                    <a:pt x="867" y="0"/>
                  </a:lnTo>
                  <a:lnTo>
                    <a:pt x="285" y="57"/>
                  </a:lnTo>
                  <a:lnTo>
                    <a:pt x="0" y="553"/>
                  </a:lnTo>
                  <a:lnTo>
                    <a:pt x="127" y="463"/>
                  </a:lnTo>
                  <a:cubicBezTo>
                    <a:pt x="215" y="512"/>
                    <a:pt x="543" y="1075"/>
                    <a:pt x="1473" y="989"/>
                  </a:cubicBezTo>
                  <a:close/>
                </a:path>
              </a:pathLst>
            </a:custGeom>
            <a:solidFill>
              <a:srgbClr val="4D857F"/>
            </a:solidFill>
            <a:ln>
              <a:noFill/>
            </a:ln>
          </p:spPr>
          <p:txBody>
            <a:bodyPr lIns="84746" tIns="42373" rIns="84746" bIns="42373"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26">
              <a:extLst>
                <a:ext uri="{FF2B5EF4-FFF2-40B4-BE49-F238E27FC236}">
                  <a16:creationId xmlns:a16="http://schemas.microsoft.com/office/drawing/2014/main" id="{8B92671A-12CC-4AF2-889D-B8B0DA64C3FD}"/>
                </a:ext>
              </a:extLst>
            </p:cNvPr>
            <p:cNvSpPr>
              <a:spLocks/>
            </p:cNvSpPr>
            <p:nvPr/>
          </p:nvSpPr>
          <p:spPr bwMode="gray">
            <a:xfrm>
              <a:off x="3594100" y="1065212"/>
              <a:ext cx="1590675" cy="2120900"/>
            </a:xfrm>
            <a:custGeom>
              <a:avLst/>
              <a:gdLst>
                <a:gd name="T0" fmla="*/ 2147483647 w 1102"/>
                <a:gd name="T1" fmla="*/ 0 h 1514"/>
                <a:gd name="T2" fmla="*/ 2147483647 w 1102"/>
                <a:gd name="T3" fmla="*/ 2147483647 h 1514"/>
                <a:gd name="T4" fmla="*/ 0 w 1102"/>
                <a:gd name="T5" fmla="*/ 2147483647 h 1514"/>
                <a:gd name="T6" fmla="*/ 2147483647 w 1102"/>
                <a:gd name="T7" fmla="*/ 2147483647 h 1514"/>
                <a:gd name="T8" fmla="*/ 2147483647 w 1102"/>
                <a:gd name="T9" fmla="*/ 2147483647 h 1514"/>
                <a:gd name="T10" fmla="*/ 2147483647 w 1102"/>
                <a:gd name="T11" fmla="*/ 2147483647 h 1514"/>
                <a:gd name="T12" fmla="*/ 2147483647 w 1102"/>
                <a:gd name="T13" fmla="*/ 2147483647 h 1514"/>
                <a:gd name="T14" fmla="*/ 2147483647 w 1102"/>
                <a:gd name="T15" fmla="*/ 2147483647 h 1514"/>
                <a:gd name="T16" fmla="*/ 2147483647 w 1102"/>
                <a:gd name="T17" fmla="*/ 0 h 15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02"/>
                <a:gd name="T28" fmla="*/ 0 h 1514"/>
                <a:gd name="T29" fmla="*/ 1102 w 1102"/>
                <a:gd name="T30" fmla="*/ 1514 h 15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02" h="1514">
                  <a:moveTo>
                    <a:pt x="574" y="0"/>
                  </a:moveTo>
                  <a:lnTo>
                    <a:pt x="372" y="374"/>
                  </a:lnTo>
                  <a:lnTo>
                    <a:pt x="0" y="392"/>
                  </a:lnTo>
                  <a:cubicBezTo>
                    <a:pt x="153" y="626"/>
                    <a:pt x="195" y="824"/>
                    <a:pt x="146" y="1098"/>
                  </a:cubicBezTo>
                  <a:lnTo>
                    <a:pt x="13" y="1028"/>
                  </a:lnTo>
                  <a:lnTo>
                    <a:pt x="342" y="1502"/>
                  </a:lnTo>
                  <a:lnTo>
                    <a:pt x="931" y="1514"/>
                  </a:lnTo>
                  <a:lnTo>
                    <a:pt x="778" y="1436"/>
                  </a:lnTo>
                  <a:cubicBezTo>
                    <a:pt x="778" y="1336"/>
                    <a:pt x="1102" y="770"/>
                    <a:pt x="574" y="0"/>
                  </a:cubicBezTo>
                  <a:close/>
                </a:path>
              </a:pathLst>
            </a:custGeom>
            <a:solidFill>
              <a:srgbClr val="B5D5D2"/>
            </a:solidFill>
            <a:ln>
              <a:noFill/>
            </a:ln>
          </p:spPr>
          <p:txBody>
            <a:bodyPr lIns="84746" tIns="42373" rIns="84746" bIns="42373"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Text Box 11">
              <a:extLst>
                <a:ext uri="{FF2B5EF4-FFF2-40B4-BE49-F238E27FC236}">
                  <a16:creationId xmlns:a16="http://schemas.microsoft.com/office/drawing/2014/main" id="{2B3D5CEC-3946-4157-A23C-2AED9F6B3738}"/>
                </a:ext>
              </a:extLst>
            </p:cNvPr>
            <p:cNvSpPr txBox="1">
              <a:spLocks noChangeArrowheads="1"/>
            </p:cNvSpPr>
            <p:nvPr/>
          </p:nvSpPr>
          <p:spPr bwMode="gray">
            <a:xfrm>
              <a:off x="2781300" y="576251"/>
              <a:ext cx="1130804" cy="513332"/>
            </a:xfrm>
            <a:prstGeom prst="rect">
              <a:avLst/>
            </a:prstGeom>
            <a:noFill/>
            <a:ln>
              <a:noFill/>
            </a:ln>
            <a:extLst>
              <a:ext uri="{909E8E84-426E-40dd-AFC4-6F175D3DCCD1}">
                <a14:hiddenFill xmlns:lc="http://schemas.openxmlformats.org/drawingml/2006/lockedCanvas" xmlns:arto="http://schemas.microsoft.com/office/word/2006/arto" xmlns:a14="http://schemas.microsoft.com/office/drawing/2010/main" xmlns:w="http://schemas.openxmlformats.org/wordprocessingml/2006/main" xmlns:w10="urn:schemas-microsoft-com:office:word" xmlns:v="urn:schemas-microsoft-com:vml" xmlns:o="urn:schemas-microsoft-com:office:office" xmlns:mv="urn:schemas-microsoft-com:mac:vml" xmlns:mo="http://schemas.microsoft.com/office/mac/office/2008/main" xmlns=""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mc="http://schemas.openxmlformats.org/markup-compatibility/2006" xmlns:wpc="http://schemas.microsoft.com/office/word/2010/wordprocessingCanvas">
                  <a:solidFill>
                    <a:srgbClr val="FFFFFF"/>
                  </a:solidFill>
                </a14:hiddenFill>
              </a:ext>
              <a:ext uri="{91240B29-F687-4f45-9708-019B960494DF}">
                <a14:hiddenLine xmlns:lc="http://schemas.openxmlformats.org/drawingml/2006/lockedCanvas" xmlns:arto="http://schemas.microsoft.com/office/word/2006/arto" xmlns:a14="http://schemas.microsoft.com/office/drawing/2010/main" xmlns:w="http://schemas.openxmlformats.org/wordprocessingml/2006/main" xmlns:w10="urn:schemas-microsoft-com:office:word" xmlns:v="urn:schemas-microsoft-com:vml" xmlns:o="urn:schemas-microsoft-com:office:office" xmlns:mv="urn:schemas-microsoft-com:mac:vml" xmlns:mo="http://schemas.microsoft.com/office/mac/office/2008/main" xmlns=""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mc="http://schemas.openxmlformats.org/markup-compatibility/2006" xmlns:wpc="http://schemas.microsoft.com/office/word/2010/wordprocessingCanvas" w="9525">
                  <a:solidFill>
                    <a:srgbClr val="000000"/>
                  </a:solidFill>
                  <a:miter lim="800000"/>
                  <a:headEnd/>
                  <a:tailEnd/>
                </a14:hiddenLine>
              </a:ext>
            </a:extLst>
          </p:spPr>
          <p:txBody>
            <a:bodyPr wrap="square" lIns="78992" tIns="39496" rIns="78992" bIns="39496"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S PGothic" panose="020B0600070205080204" pitchFamily="34" charset="-128"/>
                  <a:cs typeface="Times New Roman" panose="02020603050405020304" pitchFamily="18" charset="0"/>
                </a:rPr>
                <a:t>Risk Appetite</a:t>
              </a:r>
              <a:endParaRPr kumimoji="0" lang="en-GB" sz="1200" b="0" i="0" u="none" strike="noStrike" kern="1200" cap="none" spc="0" normalizeH="0" baseline="0" noProof="0">
                <a:ln>
                  <a:noFill/>
                </a:ln>
                <a:solidFill>
                  <a:prstClr val="black"/>
                </a:solidFill>
                <a:effectLst/>
                <a:uLnTx/>
                <a:uFillTx/>
                <a:latin typeface="Times New Roman" panose="02020603050405020304" pitchFamily="18" charset="0"/>
                <a:ea typeface="MS Mincho" panose="02020609040205080304" pitchFamily="49" charset="-128"/>
                <a:cs typeface="+mn-cs"/>
              </a:endParaRPr>
            </a:p>
          </p:txBody>
        </p:sp>
        <p:sp>
          <p:nvSpPr>
            <p:cNvPr id="13" name="Text Box 12">
              <a:extLst>
                <a:ext uri="{FF2B5EF4-FFF2-40B4-BE49-F238E27FC236}">
                  <a16:creationId xmlns:a16="http://schemas.microsoft.com/office/drawing/2014/main" id="{5B9FD076-4DCA-4229-A2F1-98BEBC20CF4C}"/>
                </a:ext>
              </a:extLst>
            </p:cNvPr>
            <p:cNvSpPr txBox="1">
              <a:spLocks noChangeArrowheads="1"/>
            </p:cNvSpPr>
            <p:nvPr/>
          </p:nvSpPr>
          <p:spPr bwMode="gray">
            <a:xfrm>
              <a:off x="3829387" y="2031524"/>
              <a:ext cx="1087210" cy="510652"/>
            </a:xfrm>
            <a:prstGeom prst="rect">
              <a:avLst/>
            </a:prstGeom>
            <a:noFill/>
            <a:ln>
              <a:noFill/>
            </a:ln>
            <a:extLst>
              <a:ext uri="{909E8E84-426E-40dd-AFC4-6F175D3DCCD1}">
                <a14:hiddenFill xmlns:lc="http://schemas.openxmlformats.org/drawingml/2006/lockedCanvas" xmlns:arto="http://schemas.microsoft.com/office/word/2006/arto" xmlns:a14="http://schemas.microsoft.com/office/drawing/2010/main" xmlns:w="http://schemas.openxmlformats.org/wordprocessingml/2006/main" xmlns:w10="urn:schemas-microsoft-com:office:word" xmlns:v="urn:schemas-microsoft-com:vml" xmlns:o="urn:schemas-microsoft-com:office:office" xmlns:mv="urn:schemas-microsoft-com:mac:vml" xmlns:mo="http://schemas.microsoft.com/office/mac/office/2008/main" xmlns=""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mc="http://schemas.openxmlformats.org/markup-compatibility/2006" xmlns:wpc="http://schemas.microsoft.com/office/word/2010/wordprocessingCanvas">
                  <a:solidFill>
                    <a:srgbClr val="FFFFFF"/>
                  </a:solidFill>
                </a14:hiddenFill>
              </a:ext>
              <a:ext uri="{91240B29-F687-4f45-9708-019B960494DF}">
                <a14:hiddenLine xmlns:lc="http://schemas.openxmlformats.org/drawingml/2006/lockedCanvas" xmlns:arto="http://schemas.microsoft.com/office/word/2006/arto" xmlns:a14="http://schemas.microsoft.com/office/drawing/2010/main" xmlns:w="http://schemas.openxmlformats.org/wordprocessingml/2006/main" xmlns:w10="urn:schemas-microsoft-com:office:word" xmlns:v="urn:schemas-microsoft-com:vml" xmlns:o="urn:schemas-microsoft-com:office:office" xmlns:mv="urn:schemas-microsoft-com:mac:vml" xmlns:mo="http://schemas.microsoft.com/office/mac/office/2008/main" xmlns=""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mc="http://schemas.openxmlformats.org/markup-compatibility/2006" xmlns:wpc="http://schemas.microsoft.com/office/word/2010/wordprocessingCanvas" w="9525">
                  <a:solidFill>
                    <a:srgbClr val="000000"/>
                  </a:solidFill>
                  <a:miter lim="800000"/>
                  <a:headEnd/>
                  <a:tailEnd/>
                </a14:hiddenLine>
              </a:ext>
            </a:extLst>
          </p:spPr>
          <p:txBody>
            <a:bodyPr wrap="square" lIns="78992" tIns="39496" rIns="78992" bIns="39496" anchor="ctr">
              <a:noAutofit/>
            </a:body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Roboto"/>
                  <a:ea typeface="MS PGothic" panose="020B0600070205080204" pitchFamily="34" charset="-128"/>
                  <a:cs typeface="Arial" panose="020B0604020202020204" pitchFamily="34" charset="0"/>
                </a:rPr>
                <a:t>Company </a:t>
              </a:r>
              <a:endParaRPr kumimoji="0" lang="en-GB" sz="1200" b="0" i="0" u="none" strike="noStrike" kern="1200" cap="none" spc="0" normalizeH="0" baseline="0" noProof="0" dirty="0">
                <a:ln>
                  <a:noFill/>
                </a:ln>
                <a:solidFill>
                  <a:prstClr val="black"/>
                </a:solidFill>
                <a:effectLst/>
                <a:uLnTx/>
                <a:uFillTx/>
                <a:latin typeface="Roboto"/>
                <a:ea typeface="MS Mincho" panose="02020609040205080304" pitchFamily="49" charset="-128"/>
                <a:cs typeface="+mn-cs"/>
              </a:endParaRP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Roboto"/>
                  <a:ea typeface="MS PGothic" panose="020B0600070205080204" pitchFamily="34" charset="-128"/>
                  <a:cs typeface="Times New Roman" panose="02020603050405020304" pitchFamily="18" charset="0"/>
                </a:rPr>
                <a:t>Data</a:t>
              </a:r>
              <a:endParaRPr kumimoji="0" lang="en-GB" sz="1200" b="0" i="0" u="none" strike="noStrike" kern="1200" cap="none" spc="0" normalizeH="0" baseline="0" noProof="0" dirty="0">
                <a:ln>
                  <a:noFill/>
                </a:ln>
                <a:solidFill>
                  <a:prstClr val="black"/>
                </a:solidFill>
                <a:effectLst/>
                <a:uLnTx/>
                <a:uFillTx/>
                <a:latin typeface="Roboto"/>
                <a:ea typeface="MS Mincho" panose="02020609040205080304" pitchFamily="49" charset="-128"/>
                <a:cs typeface="+mn-cs"/>
              </a:endParaRPr>
            </a:p>
          </p:txBody>
        </p:sp>
        <p:sp>
          <p:nvSpPr>
            <p:cNvPr id="14" name="Text Box 13">
              <a:extLst>
                <a:ext uri="{FF2B5EF4-FFF2-40B4-BE49-F238E27FC236}">
                  <a16:creationId xmlns:a16="http://schemas.microsoft.com/office/drawing/2014/main" id="{5001AB09-12F0-45E5-B750-5AA129411543}"/>
                </a:ext>
              </a:extLst>
            </p:cNvPr>
            <p:cNvSpPr txBox="1">
              <a:spLocks noChangeArrowheads="1"/>
            </p:cNvSpPr>
            <p:nvPr/>
          </p:nvSpPr>
          <p:spPr bwMode="gray">
            <a:xfrm>
              <a:off x="2740800" y="3517790"/>
              <a:ext cx="1617689" cy="510652"/>
            </a:xfrm>
            <a:prstGeom prst="rect">
              <a:avLst/>
            </a:prstGeom>
            <a:noFill/>
            <a:ln>
              <a:noFill/>
            </a:ln>
            <a:extLst>
              <a:ext uri="{909E8E84-426E-40dd-AFC4-6F175D3DCCD1}">
                <a14:hiddenFill xmlns:lc="http://schemas.openxmlformats.org/drawingml/2006/lockedCanvas" xmlns:arto="http://schemas.microsoft.com/office/word/2006/arto" xmlns:a14="http://schemas.microsoft.com/office/drawing/2010/main" xmlns:w="http://schemas.openxmlformats.org/wordprocessingml/2006/main" xmlns:w10="urn:schemas-microsoft-com:office:word" xmlns:v="urn:schemas-microsoft-com:vml" xmlns:o="urn:schemas-microsoft-com:office:office" xmlns:mv="urn:schemas-microsoft-com:mac:vml" xmlns:mo="http://schemas.microsoft.com/office/mac/office/2008/main" xmlns=""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mc="http://schemas.openxmlformats.org/markup-compatibility/2006" xmlns:wpc="http://schemas.microsoft.com/office/word/2010/wordprocessingCanvas">
                  <a:solidFill>
                    <a:srgbClr val="FFFFFF"/>
                  </a:solidFill>
                </a14:hiddenFill>
              </a:ext>
              <a:ext uri="{91240B29-F687-4f45-9708-019B960494DF}">
                <a14:hiddenLine xmlns:lc="http://schemas.openxmlformats.org/drawingml/2006/lockedCanvas" xmlns:arto="http://schemas.microsoft.com/office/word/2006/arto" xmlns:a14="http://schemas.microsoft.com/office/drawing/2010/main" xmlns:w="http://schemas.openxmlformats.org/wordprocessingml/2006/main" xmlns:w10="urn:schemas-microsoft-com:office:word" xmlns:v="urn:schemas-microsoft-com:vml" xmlns:o="urn:schemas-microsoft-com:office:office" xmlns:mv="urn:schemas-microsoft-com:mac:vml" xmlns:mo="http://schemas.microsoft.com/office/mac/office/2008/main" xmlns=""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mc="http://schemas.openxmlformats.org/markup-compatibility/2006" xmlns:wpc="http://schemas.microsoft.com/office/word/2010/wordprocessingCanvas" w="9525">
                  <a:solidFill>
                    <a:srgbClr val="000000"/>
                  </a:solidFill>
                  <a:miter lim="800000"/>
                  <a:headEnd/>
                  <a:tailEnd/>
                </a14:hiddenLine>
              </a:ext>
            </a:extLst>
          </p:spPr>
          <p:txBody>
            <a:bodyPr wrap="square" lIns="78992" tIns="39496" rIns="78992" bIns="39496"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Roboto"/>
                  <a:ea typeface="MS PGothic" panose="020B0600070205080204" pitchFamily="34" charset="-128"/>
                  <a:cs typeface="Times New Roman" panose="02020603050405020304" pitchFamily="18" charset="0"/>
                </a:rPr>
                <a:t>Media and NGO Information</a:t>
              </a:r>
              <a:endParaRPr kumimoji="0" lang="en-GB" sz="1200" b="0" i="0" u="none" strike="noStrike" kern="1200" cap="none" spc="0" normalizeH="0" baseline="0" noProof="0" dirty="0">
                <a:ln>
                  <a:noFill/>
                </a:ln>
                <a:solidFill>
                  <a:prstClr val="black"/>
                </a:solidFill>
                <a:effectLst/>
                <a:uLnTx/>
                <a:uFillTx/>
                <a:latin typeface="Roboto"/>
                <a:ea typeface="MS Mincho" panose="02020609040205080304" pitchFamily="49" charset="-128"/>
                <a:cs typeface="+mn-cs"/>
              </a:endParaRPr>
            </a:p>
          </p:txBody>
        </p:sp>
        <p:sp>
          <p:nvSpPr>
            <p:cNvPr id="15" name="Text Box 14">
              <a:extLst>
                <a:ext uri="{FF2B5EF4-FFF2-40B4-BE49-F238E27FC236}">
                  <a16:creationId xmlns:a16="http://schemas.microsoft.com/office/drawing/2014/main" id="{7913FA67-14CE-4416-A44C-2E49A620D257}"/>
                </a:ext>
              </a:extLst>
            </p:cNvPr>
            <p:cNvSpPr txBox="1">
              <a:spLocks noChangeArrowheads="1"/>
            </p:cNvSpPr>
            <p:nvPr/>
          </p:nvSpPr>
          <p:spPr bwMode="gray">
            <a:xfrm>
              <a:off x="1152525" y="3676684"/>
              <a:ext cx="1198563" cy="295207"/>
            </a:xfrm>
            <a:prstGeom prst="rect">
              <a:avLst/>
            </a:prstGeom>
            <a:noFill/>
            <a:ln>
              <a:noFill/>
            </a:ln>
            <a:extLst>
              <a:ext uri="{909E8E84-426E-40dd-AFC4-6F175D3DCCD1}">
                <a14:hiddenFill xmlns:lc="http://schemas.openxmlformats.org/drawingml/2006/lockedCanvas" xmlns:arto="http://schemas.microsoft.com/office/word/2006/arto" xmlns:a14="http://schemas.microsoft.com/office/drawing/2010/main" xmlns:w="http://schemas.openxmlformats.org/wordprocessingml/2006/main" xmlns:w10="urn:schemas-microsoft-com:office:word" xmlns:v="urn:schemas-microsoft-com:vml" xmlns:o="urn:schemas-microsoft-com:office:office" xmlns:mv="urn:schemas-microsoft-com:mac:vml" xmlns:mo="http://schemas.microsoft.com/office/mac/office/2008/main" xmlns=""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mc="http://schemas.openxmlformats.org/markup-compatibility/2006" xmlns:wpc="http://schemas.microsoft.com/office/word/2010/wordprocessingCanvas">
                  <a:solidFill>
                    <a:srgbClr val="FFFFFF"/>
                  </a:solidFill>
                </a14:hiddenFill>
              </a:ext>
              <a:ext uri="{91240B29-F687-4f45-9708-019B960494DF}">
                <a14:hiddenLine xmlns:lc="http://schemas.openxmlformats.org/drawingml/2006/lockedCanvas" xmlns:arto="http://schemas.microsoft.com/office/word/2006/arto" xmlns:a14="http://schemas.microsoft.com/office/drawing/2010/main" xmlns:w="http://schemas.openxmlformats.org/wordprocessingml/2006/main" xmlns:w10="urn:schemas-microsoft-com:office:word" xmlns:v="urn:schemas-microsoft-com:vml" xmlns:o="urn:schemas-microsoft-com:office:office" xmlns:mv="urn:schemas-microsoft-com:mac:vml" xmlns:mo="http://schemas.microsoft.com/office/mac/office/2008/main" xmlns=""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mc="http://schemas.openxmlformats.org/markup-compatibility/2006" xmlns:wpc="http://schemas.microsoft.com/office/word/2010/wordprocessingCanvas" w="9525">
                  <a:solidFill>
                    <a:srgbClr val="000000"/>
                  </a:solidFill>
                  <a:miter lim="800000"/>
                  <a:headEnd/>
                  <a:tailEnd/>
                </a14:hiddenLine>
              </a:ext>
            </a:extLst>
          </p:spPr>
          <p:txBody>
            <a:bodyPr wrap="square" lIns="78992" tIns="39496" rIns="78992" bIns="39496"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Roboto"/>
                  <a:ea typeface="MS PGothic" panose="020B0600070205080204" pitchFamily="34" charset="-128"/>
                  <a:cs typeface="Times New Roman" panose="02020603050405020304" pitchFamily="18" charset="0"/>
                </a:rPr>
                <a:t>Analysis</a:t>
              </a:r>
              <a:endParaRPr kumimoji="0" lang="en-GB" sz="1100" b="0" i="0" u="none" strike="noStrike" kern="1200" cap="none" spc="0" normalizeH="0" baseline="0" noProof="0" dirty="0">
                <a:ln>
                  <a:noFill/>
                </a:ln>
                <a:solidFill>
                  <a:prstClr val="black"/>
                </a:solidFill>
                <a:effectLst/>
                <a:uLnTx/>
                <a:uFillTx/>
                <a:latin typeface="Roboto"/>
                <a:ea typeface="MS Mincho" panose="02020609040205080304" pitchFamily="49" charset="-128"/>
                <a:cs typeface="+mn-cs"/>
              </a:endParaRPr>
            </a:p>
          </p:txBody>
        </p:sp>
        <p:sp>
          <p:nvSpPr>
            <p:cNvPr id="16" name="Text Box 16">
              <a:extLst>
                <a:ext uri="{FF2B5EF4-FFF2-40B4-BE49-F238E27FC236}">
                  <a16:creationId xmlns:a16="http://schemas.microsoft.com/office/drawing/2014/main" id="{925C11E2-B84A-42ED-BC97-5818B8C5501E}"/>
                </a:ext>
              </a:extLst>
            </p:cNvPr>
            <p:cNvSpPr txBox="1">
              <a:spLocks noChangeArrowheads="1"/>
            </p:cNvSpPr>
            <p:nvPr/>
          </p:nvSpPr>
          <p:spPr bwMode="gray">
            <a:xfrm>
              <a:off x="1009650" y="555614"/>
              <a:ext cx="1156204" cy="729867"/>
            </a:xfrm>
            <a:prstGeom prst="rect">
              <a:avLst/>
            </a:prstGeom>
            <a:noFill/>
            <a:ln>
              <a:noFill/>
            </a:ln>
            <a:extLst>
              <a:ext uri="{909E8E84-426E-40dd-AFC4-6F175D3DCCD1}">
                <a14:hiddenFill xmlns:lc="http://schemas.openxmlformats.org/drawingml/2006/lockedCanvas" xmlns:arto="http://schemas.microsoft.com/office/word/2006/arto" xmlns:a14="http://schemas.microsoft.com/office/drawing/2010/main" xmlns:w="http://schemas.openxmlformats.org/wordprocessingml/2006/main" xmlns:w10="urn:schemas-microsoft-com:office:word" xmlns:v="urn:schemas-microsoft-com:vml" xmlns:o="urn:schemas-microsoft-com:office:office" xmlns:mv="urn:schemas-microsoft-com:mac:vml" xmlns:mo="http://schemas.microsoft.com/office/mac/office/2008/main" xmlns=""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mc="http://schemas.openxmlformats.org/markup-compatibility/2006" xmlns:wpc="http://schemas.microsoft.com/office/word/2010/wordprocessingCanvas">
                  <a:solidFill>
                    <a:srgbClr val="FFFFFF"/>
                  </a:solidFill>
                </a14:hiddenFill>
              </a:ext>
              <a:ext uri="{91240B29-F687-4f45-9708-019B960494DF}">
                <a14:hiddenLine xmlns:lc="http://schemas.openxmlformats.org/drawingml/2006/lockedCanvas" xmlns:arto="http://schemas.microsoft.com/office/word/2006/arto" xmlns:a14="http://schemas.microsoft.com/office/drawing/2010/main" xmlns:w="http://schemas.openxmlformats.org/wordprocessingml/2006/main" xmlns:w10="urn:schemas-microsoft-com:office:word" xmlns:v="urn:schemas-microsoft-com:vml" xmlns:o="urn:schemas-microsoft-com:office:office" xmlns:mv="urn:schemas-microsoft-com:mac:vml" xmlns:mo="http://schemas.microsoft.com/office/mac/office/2008/main" xmlns=""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mc="http://schemas.openxmlformats.org/markup-compatibility/2006" xmlns:wpc="http://schemas.microsoft.com/office/word/2010/wordprocessingCanvas" w="9525">
                  <a:solidFill>
                    <a:srgbClr val="000000"/>
                  </a:solidFill>
                  <a:miter lim="800000"/>
                  <a:headEnd/>
                  <a:tailEnd/>
                </a14:hiddenLine>
              </a:ext>
            </a:extLst>
          </p:spPr>
          <p:txBody>
            <a:bodyPr wrap="square" lIns="78992" tIns="39496" rIns="78992" bIns="39496"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S PGothic" panose="020B0600070205080204" pitchFamily="34" charset="-128"/>
                  <a:cs typeface="Times New Roman" panose="02020603050405020304" pitchFamily="18" charset="0"/>
                </a:rPr>
                <a:t>Stress &amp; Scenario Testing</a:t>
              </a:r>
              <a:endParaRPr kumimoji="0" lang="en-GB" sz="1200" b="0" i="0" u="none" strike="noStrike" kern="1200" cap="none" spc="0" normalizeH="0" baseline="0" noProof="0">
                <a:ln>
                  <a:noFill/>
                </a:ln>
                <a:solidFill>
                  <a:prstClr val="black"/>
                </a:solidFill>
                <a:effectLst/>
                <a:uLnTx/>
                <a:uFillTx/>
                <a:latin typeface="Times New Roman" panose="02020603050405020304" pitchFamily="18" charset="0"/>
                <a:ea typeface="MS Mincho" panose="02020609040205080304" pitchFamily="49" charset="-128"/>
                <a:cs typeface="+mn-cs"/>
              </a:endParaRPr>
            </a:p>
          </p:txBody>
        </p:sp>
        <p:grpSp>
          <p:nvGrpSpPr>
            <p:cNvPr id="17" name="Group 16">
              <a:extLst>
                <a:ext uri="{FF2B5EF4-FFF2-40B4-BE49-F238E27FC236}">
                  <a16:creationId xmlns:a16="http://schemas.microsoft.com/office/drawing/2014/main" id="{86F5155B-A6EB-4347-94F8-C209B3C79527}"/>
                </a:ext>
              </a:extLst>
            </p:cNvPr>
            <p:cNvGrpSpPr>
              <a:grpSpLocks/>
            </p:cNvGrpSpPr>
            <p:nvPr/>
          </p:nvGrpSpPr>
          <p:grpSpPr bwMode="auto">
            <a:xfrm>
              <a:off x="1854200" y="1643062"/>
              <a:ext cx="1476375" cy="1382713"/>
              <a:chOff x="1854200" y="1643062"/>
              <a:chExt cx="1476375" cy="1382713"/>
            </a:xfrm>
          </p:grpSpPr>
          <p:sp>
            <p:nvSpPr>
              <p:cNvPr id="24" name="Oval 23">
                <a:extLst>
                  <a:ext uri="{FF2B5EF4-FFF2-40B4-BE49-F238E27FC236}">
                    <a16:creationId xmlns:a16="http://schemas.microsoft.com/office/drawing/2014/main" id="{7AC74D7D-C773-4C32-AEDE-7B42E3DF0241}"/>
                  </a:ext>
                </a:extLst>
              </p:cNvPr>
              <p:cNvSpPr>
                <a:spLocks noChangeAspect="1" noChangeArrowheads="1"/>
              </p:cNvSpPr>
              <p:nvPr/>
            </p:nvSpPr>
            <p:spPr bwMode="auto">
              <a:xfrm>
                <a:off x="1854200" y="1643062"/>
                <a:ext cx="1476375" cy="1382713"/>
              </a:xfrm>
              <a:prstGeom prst="ellipse">
                <a:avLst/>
              </a:prstGeom>
              <a:solidFill>
                <a:srgbClr val="993366"/>
              </a:solidFill>
              <a:ln>
                <a:noFill/>
              </a:ln>
              <a:extLst>
                <a:ext uri="{91240B29-F687-4f45-9708-019B960494DF}">
                  <a14:hiddenLine xmlns:lc="http://schemas.openxmlformats.org/drawingml/2006/lockedCanvas" xmlns:arto="http://schemas.microsoft.com/office/word/2006/arto" xmlns:a14="http://schemas.microsoft.com/office/drawing/2010/main" xmlns:w="http://schemas.openxmlformats.org/wordprocessingml/2006/main" xmlns:w10="urn:schemas-microsoft-com:office:word" xmlns:v="urn:schemas-microsoft-com:vml" xmlns:o="urn:schemas-microsoft-com:office:office" xmlns:mv="urn:schemas-microsoft-com:mac:vml" xmlns:mo="http://schemas.microsoft.com/office/mac/office/2008/main" xmlns=""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mc="http://schemas.openxmlformats.org/markup-compatibility/2006" xmlns:wpc="http://schemas.microsoft.com/office/word/2010/wordprocessingCanvas" w="28575">
                    <a:solidFill>
                      <a:srgbClr val="000000"/>
                    </a:solidFill>
                    <a:round/>
                    <a:headEnd/>
                    <a:tailEnd/>
                  </a14:hiddenLine>
                </a:ext>
              </a:extLst>
            </p:spPr>
            <p:txBody>
              <a:bodyPr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S Mincho" panose="02020609040205080304" pitchFamily="49" charset="-128"/>
                    <a:cs typeface="Times New Roman" panose="02020603050405020304" pitchFamily="18" charset="0"/>
                  </a:rPr>
                  <a:t>Risk Culture</a:t>
                </a:r>
                <a:endParaRPr kumimoji="0" lang="en-GB" sz="1200" b="0" i="0" u="none" strike="noStrike" kern="1200" cap="none" spc="0" normalizeH="0" baseline="0" noProof="0">
                  <a:ln>
                    <a:noFill/>
                  </a:ln>
                  <a:solidFill>
                    <a:prstClr val="black"/>
                  </a:solidFill>
                  <a:effectLst/>
                  <a:uLnTx/>
                  <a:uFillTx/>
                  <a:latin typeface="Times New Roman" panose="02020603050405020304" pitchFamily="18" charset="0"/>
                  <a:ea typeface="MS Mincho" panose="02020609040205080304" pitchFamily="49" charset="-128"/>
                  <a:cs typeface="+mn-cs"/>
                </a:endParaRPr>
              </a:p>
            </p:txBody>
          </p:sp>
          <p:sp>
            <p:nvSpPr>
              <p:cNvPr id="25" name="Oval 24">
                <a:extLst>
                  <a:ext uri="{FF2B5EF4-FFF2-40B4-BE49-F238E27FC236}">
                    <a16:creationId xmlns:a16="http://schemas.microsoft.com/office/drawing/2014/main" id="{73D4F4EB-561A-43B8-9486-5891BAA81190}"/>
                  </a:ext>
                </a:extLst>
              </p:cNvPr>
              <p:cNvSpPr>
                <a:spLocks noChangeAspect="1" noChangeArrowheads="1"/>
              </p:cNvSpPr>
              <p:nvPr/>
            </p:nvSpPr>
            <p:spPr bwMode="auto">
              <a:xfrm>
                <a:off x="1854200" y="1643062"/>
                <a:ext cx="1476375" cy="1382713"/>
              </a:xfrm>
              <a:prstGeom prst="ellipse">
                <a:avLst/>
              </a:prstGeom>
              <a:solidFill>
                <a:schemeClr val="tx1">
                  <a:lumMod val="75000"/>
                  <a:lumOff val="25000"/>
                </a:schemeClr>
              </a:solidFill>
              <a:ln w="76200">
                <a:solidFill>
                  <a:schemeClr val="bg1">
                    <a:lumMod val="85000"/>
                  </a:schemeClr>
                </a:solidFill>
              </a:ln>
              <a:effectLst>
                <a:outerShdw blurRad="76200" dir="13500000" sy="23000" kx="1200000" algn="br" rotWithShape="0">
                  <a:prstClr val="black">
                    <a:alpha val="20000"/>
                  </a:prstClr>
                </a:outerShdw>
              </a:effectLst>
              <a:extLst>
                <a:ext uri="{91240B29-F687-4f45-9708-019B960494DF}">
                  <a14:hiddenLine xmlns:lc="http://schemas.openxmlformats.org/drawingml/2006/lockedCanvas" xmlns:arto="http://schemas.microsoft.com/office/word/2006/arto" xmlns:a14="http://schemas.microsoft.com/office/drawing/2010/main" xmlns:w="http://schemas.openxmlformats.org/wordprocessingml/2006/main" xmlns:w10="urn:schemas-microsoft-com:office:word" xmlns:v="urn:schemas-microsoft-com:vml" xmlns:o="urn:schemas-microsoft-com:office:office" xmlns:mv="urn:schemas-microsoft-com:mac:vml" xmlns:mo="http://schemas.microsoft.com/office/mac/office/2008/main" xmlns=""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mc="http://schemas.openxmlformats.org/markup-compatibility/2006" xmlns:wpc="http://schemas.microsoft.com/office/word/2010/wordprocessingCanvas" w="28575">
                    <a:solidFill>
                      <a:srgbClr val="000000"/>
                    </a:solidFill>
                    <a:round/>
                    <a:headEnd/>
                    <a:tailEnd/>
                  </a14:hiddenLine>
                </a:ext>
              </a:extLst>
            </p:spPr>
            <p:txBody>
              <a:bodyPr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Roboto"/>
                    <a:ea typeface="MS Mincho" panose="02020609040205080304" pitchFamily="49" charset="-128"/>
                    <a:cs typeface="Times New Roman" panose="02020603050405020304" pitchFamily="18" charset="0"/>
                  </a:rPr>
                  <a:t>Research Process</a:t>
                </a:r>
                <a:endParaRPr kumimoji="0" lang="en-GB" sz="1050" b="0" i="0" u="none" strike="noStrike" kern="1200" cap="none" spc="0" normalizeH="0" baseline="0" noProof="0" dirty="0">
                  <a:ln>
                    <a:noFill/>
                  </a:ln>
                  <a:solidFill>
                    <a:prstClr val="black"/>
                  </a:solidFill>
                  <a:effectLst/>
                  <a:uLnTx/>
                  <a:uFillTx/>
                  <a:latin typeface="Roboto"/>
                  <a:ea typeface="MS Mincho" panose="02020609040205080304" pitchFamily="49" charset="-128"/>
                  <a:cs typeface="+mn-cs"/>
                </a:endParaRPr>
              </a:p>
            </p:txBody>
          </p:sp>
        </p:grpSp>
        <p:sp>
          <p:nvSpPr>
            <p:cNvPr id="18" name="Freeform 35">
              <a:extLst>
                <a:ext uri="{FF2B5EF4-FFF2-40B4-BE49-F238E27FC236}">
                  <a16:creationId xmlns:a16="http://schemas.microsoft.com/office/drawing/2014/main" id="{61786E29-A65C-4A6E-A484-CB240ECBA839}"/>
                </a:ext>
              </a:extLst>
            </p:cNvPr>
            <p:cNvSpPr>
              <a:spLocks/>
            </p:cNvSpPr>
            <p:nvPr/>
          </p:nvSpPr>
          <p:spPr bwMode="gray">
            <a:xfrm>
              <a:off x="2344738" y="26987"/>
              <a:ext cx="2136775" cy="1550988"/>
            </a:xfrm>
            <a:custGeom>
              <a:avLst/>
              <a:gdLst>
                <a:gd name="T0" fmla="*/ 0 w 1508"/>
                <a:gd name="T1" fmla="*/ 2147483647 h 1128"/>
                <a:gd name="T2" fmla="*/ 2147483647 w 1508"/>
                <a:gd name="T3" fmla="*/ 2147483647 h 1128"/>
                <a:gd name="T4" fmla="*/ 2147483647 w 1508"/>
                <a:gd name="T5" fmla="*/ 2147483647 h 1128"/>
                <a:gd name="T6" fmla="*/ 2147483647 w 1508"/>
                <a:gd name="T7" fmla="*/ 2147483647 h 1128"/>
                <a:gd name="T8" fmla="*/ 2147483647 w 1508"/>
                <a:gd name="T9" fmla="*/ 2147483647 h 1128"/>
                <a:gd name="T10" fmla="*/ 2147483647 w 1508"/>
                <a:gd name="T11" fmla="*/ 2147483647 h 1128"/>
                <a:gd name="T12" fmla="*/ 2147483647 w 1508"/>
                <a:gd name="T13" fmla="*/ 2147483647 h 1128"/>
                <a:gd name="T14" fmla="*/ 2147483647 w 1508"/>
                <a:gd name="T15" fmla="*/ 2147483647 h 1128"/>
                <a:gd name="T16" fmla="*/ 0 w 1508"/>
                <a:gd name="T17" fmla="*/ 2147483647 h 11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08"/>
                <a:gd name="T28" fmla="*/ 0 h 1128"/>
                <a:gd name="T29" fmla="*/ 1508 w 1508"/>
                <a:gd name="T30" fmla="*/ 1128 h 11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08" h="1128">
                  <a:moveTo>
                    <a:pt x="0" y="88"/>
                  </a:moveTo>
                  <a:lnTo>
                    <a:pt x="224" y="480"/>
                  </a:lnTo>
                  <a:lnTo>
                    <a:pt x="80" y="796"/>
                  </a:lnTo>
                  <a:cubicBezTo>
                    <a:pt x="364" y="776"/>
                    <a:pt x="552" y="856"/>
                    <a:pt x="772" y="1036"/>
                  </a:cubicBezTo>
                  <a:lnTo>
                    <a:pt x="624" y="1128"/>
                  </a:lnTo>
                  <a:lnTo>
                    <a:pt x="1217" y="1070"/>
                  </a:lnTo>
                  <a:lnTo>
                    <a:pt x="1508" y="564"/>
                  </a:lnTo>
                  <a:lnTo>
                    <a:pt x="1388" y="648"/>
                  </a:lnTo>
                  <a:cubicBezTo>
                    <a:pt x="1299" y="598"/>
                    <a:pt x="948" y="0"/>
                    <a:pt x="0" y="88"/>
                  </a:cubicBezTo>
                  <a:close/>
                </a:path>
              </a:pathLst>
            </a:custGeom>
            <a:solidFill>
              <a:schemeClr val="bg1">
                <a:lumMod val="95000"/>
              </a:schemeClr>
            </a:solidFill>
            <a:ln>
              <a:noFill/>
            </a:ln>
          </p:spPr>
          <p:txBody>
            <a:bodyPr lIns="84746" tIns="42373" rIns="84746" bIns="42373"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Freeform 36">
              <a:extLst>
                <a:ext uri="{FF2B5EF4-FFF2-40B4-BE49-F238E27FC236}">
                  <a16:creationId xmlns:a16="http://schemas.microsoft.com/office/drawing/2014/main" id="{E36D9EC3-CD0D-4EDA-8E27-17452113A248}"/>
                </a:ext>
              </a:extLst>
            </p:cNvPr>
            <p:cNvSpPr>
              <a:spLocks/>
            </p:cNvSpPr>
            <p:nvPr/>
          </p:nvSpPr>
          <p:spPr bwMode="gray">
            <a:xfrm>
              <a:off x="0" y="1511300"/>
              <a:ext cx="1581150" cy="2108200"/>
            </a:xfrm>
            <a:custGeom>
              <a:avLst/>
              <a:gdLst>
                <a:gd name="T0" fmla="*/ 2147483647 w 1118"/>
                <a:gd name="T1" fmla="*/ 2147483647 h 1536"/>
                <a:gd name="T2" fmla="*/ 2147483647 w 1118"/>
                <a:gd name="T3" fmla="*/ 2147483647 h 1536"/>
                <a:gd name="T4" fmla="*/ 2147483647 w 1118"/>
                <a:gd name="T5" fmla="*/ 2147483647 h 1536"/>
                <a:gd name="T6" fmla="*/ 2147483647 w 1118"/>
                <a:gd name="T7" fmla="*/ 2147483647 h 1536"/>
                <a:gd name="T8" fmla="*/ 2147483647 w 1118"/>
                <a:gd name="T9" fmla="*/ 2147483647 h 1536"/>
                <a:gd name="T10" fmla="*/ 2147483647 w 1118"/>
                <a:gd name="T11" fmla="*/ 2147483647 h 1536"/>
                <a:gd name="T12" fmla="*/ 2147483647 w 1118"/>
                <a:gd name="T13" fmla="*/ 0 h 1536"/>
                <a:gd name="T14" fmla="*/ 2147483647 w 1118"/>
                <a:gd name="T15" fmla="*/ 2147483647 h 1536"/>
                <a:gd name="T16" fmla="*/ 2147483647 w 1118"/>
                <a:gd name="T17" fmla="*/ 2147483647 h 153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18"/>
                <a:gd name="T28" fmla="*/ 0 h 1536"/>
                <a:gd name="T29" fmla="*/ 1118 w 1118"/>
                <a:gd name="T30" fmla="*/ 1536 h 1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18" h="1536">
                  <a:moveTo>
                    <a:pt x="538" y="1536"/>
                  </a:moveTo>
                  <a:lnTo>
                    <a:pt x="740" y="1180"/>
                  </a:lnTo>
                  <a:lnTo>
                    <a:pt x="1118" y="1140"/>
                  </a:lnTo>
                  <a:cubicBezTo>
                    <a:pt x="962" y="902"/>
                    <a:pt x="910" y="704"/>
                    <a:pt x="960" y="424"/>
                  </a:cubicBezTo>
                  <a:lnTo>
                    <a:pt x="1096" y="496"/>
                  </a:lnTo>
                  <a:lnTo>
                    <a:pt x="760" y="12"/>
                  </a:lnTo>
                  <a:lnTo>
                    <a:pt x="160" y="0"/>
                  </a:lnTo>
                  <a:lnTo>
                    <a:pt x="316" y="80"/>
                  </a:lnTo>
                  <a:cubicBezTo>
                    <a:pt x="316" y="182"/>
                    <a:pt x="0" y="751"/>
                    <a:pt x="538" y="1536"/>
                  </a:cubicBezTo>
                  <a:close/>
                </a:path>
              </a:pathLst>
            </a:custGeom>
            <a:solidFill>
              <a:srgbClr val="315552"/>
            </a:solidFill>
            <a:ln>
              <a:noFill/>
            </a:ln>
            <a:extLst>
              <a:ext uri="{91240B29-F687-4f45-9708-019B960494DF}">
                <a14:hiddenLine xmlns:lc="http://schemas.openxmlformats.org/drawingml/2006/lockedCanvas" xmlns:arto="http://schemas.microsoft.com/office/word/2006/arto" xmlns:a14="http://schemas.microsoft.com/office/drawing/2010/main" xmlns:w="http://schemas.openxmlformats.org/wordprocessingml/2006/main" xmlns:w10="urn:schemas-microsoft-com:office:word" xmlns:v="urn:schemas-microsoft-com:vml" xmlns:o="urn:schemas-microsoft-com:office:office" xmlns:mv="urn:schemas-microsoft-com:mac:vml" xmlns:mo="http://schemas.microsoft.com/office/mac/office/2008/main" xmlns=""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mc="http://schemas.openxmlformats.org/markup-compatibility/2006" xmlns:wpc="http://schemas.microsoft.com/office/word/2010/wordprocessingCanvas" w="3175" cap="flat" cmpd="sng">
                  <a:solidFill>
                    <a:srgbClr val="000000"/>
                  </a:solidFill>
                  <a:prstDash val="solid"/>
                  <a:round/>
                  <a:headEnd type="none" w="sm" len="sm"/>
                  <a:tailEnd type="none" w="sm" len="sm"/>
                </a14:hiddenLine>
              </a:ext>
            </a:extLst>
          </p:spPr>
          <p:txBody>
            <a:bodyPr lIns="84746" tIns="42373" rIns="84746" bIns="42373"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0" name="TextBox 17">
              <a:extLst>
                <a:ext uri="{FF2B5EF4-FFF2-40B4-BE49-F238E27FC236}">
                  <a16:creationId xmlns:a16="http://schemas.microsoft.com/office/drawing/2014/main" id="{2EEADFD7-1B76-4E7A-9047-657615246907}"/>
                </a:ext>
              </a:extLst>
            </p:cNvPr>
            <p:cNvSpPr txBox="1"/>
            <p:nvPr/>
          </p:nvSpPr>
          <p:spPr>
            <a:xfrm>
              <a:off x="2633532" y="475473"/>
              <a:ext cx="1868263" cy="738664"/>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Roboto"/>
                  <a:ea typeface="MS Mincho" panose="02020609040205080304" pitchFamily="49" charset="-128"/>
                  <a:cs typeface="Arial" panose="020B0604020202020204" pitchFamily="34" charset="0"/>
                </a:rPr>
                <a:t>Publication of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Roboto"/>
                  <a:ea typeface="MS Mincho" panose="02020609040205080304" pitchFamily="49" charset="-128"/>
                  <a:cs typeface="Arial" panose="020B0604020202020204" pitchFamily="34" charset="0"/>
                </a:rPr>
                <a:t>ESG Rating Report</a:t>
              </a:r>
              <a:endParaRPr kumimoji="0" lang="en-GB" sz="1100" b="0" i="0" u="none" strike="noStrike" kern="1200" cap="none" spc="0" normalizeH="0" baseline="0" noProof="0" dirty="0">
                <a:ln>
                  <a:noFill/>
                </a:ln>
                <a:solidFill>
                  <a:prstClr val="black"/>
                </a:solidFill>
                <a:effectLst/>
                <a:uLnTx/>
                <a:uFillTx/>
                <a:latin typeface="Roboto"/>
                <a:ea typeface="MS Mincho" panose="02020609040205080304" pitchFamily="49" charset="-128"/>
                <a:cs typeface="+mn-cs"/>
              </a:endParaRPr>
            </a:p>
          </p:txBody>
        </p:sp>
        <p:sp>
          <p:nvSpPr>
            <p:cNvPr id="21" name="TextBox 18">
              <a:extLst>
                <a:ext uri="{FF2B5EF4-FFF2-40B4-BE49-F238E27FC236}">
                  <a16:creationId xmlns:a16="http://schemas.microsoft.com/office/drawing/2014/main" id="{5D0B83F1-16AB-4394-A0DA-5302753A1068}"/>
                </a:ext>
              </a:extLst>
            </p:cNvPr>
            <p:cNvSpPr txBox="1"/>
            <p:nvPr/>
          </p:nvSpPr>
          <p:spPr>
            <a:xfrm>
              <a:off x="268178" y="2077690"/>
              <a:ext cx="1180306" cy="738664"/>
            </a:xfrm>
            <a:prstGeom prst="rect">
              <a:avLst/>
            </a:prstGeom>
            <a:no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Roboto"/>
                  <a:ea typeface="MS Mincho" panose="02020609040205080304" pitchFamily="49" charset="-128"/>
                  <a:cs typeface="Arial" panose="020B0604020202020204" pitchFamily="34" charset="0"/>
                </a:rPr>
                <a:t>Quality and Peer Review</a:t>
              </a:r>
              <a:endParaRPr kumimoji="0" lang="en-GB" sz="1100" b="0" i="0" u="none" strike="noStrike" kern="1200" cap="none" spc="0" normalizeH="0" baseline="0" noProof="0" dirty="0">
                <a:ln>
                  <a:noFill/>
                </a:ln>
                <a:solidFill>
                  <a:prstClr val="black"/>
                </a:solidFill>
                <a:effectLst/>
                <a:uLnTx/>
                <a:uFillTx/>
                <a:latin typeface="Roboto"/>
                <a:ea typeface="MS Mincho" panose="02020609040205080304" pitchFamily="49" charset="-128"/>
                <a:cs typeface="+mn-cs"/>
              </a:endParaRPr>
            </a:p>
          </p:txBody>
        </p:sp>
        <p:sp>
          <p:nvSpPr>
            <p:cNvPr id="22" name="Freeform 39">
              <a:extLst>
                <a:ext uri="{FF2B5EF4-FFF2-40B4-BE49-F238E27FC236}">
                  <a16:creationId xmlns:a16="http://schemas.microsoft.com/office/drawing/2014/main" id="{9E22B4D1-2F98-4B17-87C8-1DEBF93C6215}"/>
                </a:ext>
              </a:extLst>
            </p:cNvPr>
            <p:cNvSpPr>
              <a:spLocks/>
            </p:cNvSpPr>
            <p:nvPr/>
          </p:nvSpPr>
          <p:spPr bwMode="gray">
            <a:xfrm>
              <a:off x="547688" y="0"/>
              <a:ext cx="2001837" cy="1882775"/>
            </a:xfrm>
            <a:custGeom>
              <a:avLst/>
              <a:gdLst>
                <a:gd name="T0" fmla="*/ 0 w 1388"/>
                <a:gd name="T1" fmla="*/ 2147483647 h 1345"/>
                <a:gd name="T2" fmla="*/ 2147483647 w 1388"/>
                <a:gd name="T3" fmla="*/ 2147483647 h 1345"/>
                <a:gd name="T4" fmla="*/ 2147483647 w 1388"/>
                <a:gd name="T5" fmla="*/ 2147483647 h 1345"/>
                <a:gd name="T6" fmla="*/ 2147483647 w 1388"/>
                <a:gd name="T7" fmla="*/ 2147483647 h 1345"/>
                <a:gd name="T8" fmla="*/ 2147483647 w 1388"/>
                <a:gd name="T9" fmla="*/ 2147483647 h 1345"/>
                <a:gd name="T10" fmla="*/ 2147483647 w 1388"/>
                <a:gd name="T11" fmla="*/ 2147483647 h 1345"/>
                <a:gd name="T12" fmla="*/ 2147483647 w 1388"/>
                <a:gd name="T13" fmla="*/ 0 h 1345"/>
                <a:gd name="T14" fmla="*/ 2147483647 w 1388"/>
                <a:gd name="T15" fmla="*/ 2147483647 h 1345"/>
                <a:gd name="T16" fmla="*/ 0 w 1388"/>
                <a:gd name="T17" fmla="*/ 2147483647 h 134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88"/>
                <a:gd name="T28" fmla="*/ 0 h 1345"/>
                <a:gd name="T29" fmla="*/ 1388 w 1388"/>
                <a:gd name="T30" fmla="*/ 1345 h 134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88" h="1345">
                  <a:moveTo>
                    <a:pt x="0" y="1015"/>
                  </a:moveTo>
                  <a:lnTo>
                    <a:pt x="402" y="1033"/>
                  </a:lnTo>
                  <a:lnTo>
                    <a:pt x="612" y="1345"/>
                  </a:lnTo>
                  <a:cubicBezTo>
                    <a:pt x="745" y="1099"/>
                    <a:pt x="880" y="935"/>
                    <a:pt x="1145" y="848"/>
                  </a:cubicBezTo>
                  <a:lnTo>
                    <a:pt x="1163" y="1008"/>
                  </a:lnTo>
                  <a:lnTo>
                    <a:pt x="1388" y="483"/>
                  </a:lnTo>
                  <a:lnTo>
                    <a:pt x="1108" y="0"/>
                  </a:lnTo>
                  <a:lnTo>
                    <a:pt x="1105" y="126"/>
                  </a:lnTo>
                  <a:cubicBezTo>
                    <a:pt x="1017" y="173"/>
                    <a:pt x="426" y="184"/>
                    <a:pt x="0" y="1015"/>
                  </a:cubicBezTo>
                  <a:close/>
                </a:path>
              </a:pathLst>
            </a:custGeom>
            <a:solidFill>
              <a:srgbClr val="1C302E"/>
            </a:solidFill>
            <a:ln>
              <a:noFill/>
            </a:ln>
          </p:spPr>
          <p:txBody>
            <a:bodyPr lIns="84746" tIns="42373" rIns="84746" bIns="42373"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3" name="TextBox 20">
              <a:extLst>
                <a:ext uri="{FF2B5EF4-FFF2-40B4-BE49-F238E27FC236}">
                  <a16:creationId xmlns:a16="http://schemas.microsoft.com/office/drawing/2014/main" id="{5E310174-B515-4477-BF26-C66A0175017F}"/>
                </a:ext>
              </a:extLst>
            </p:cNvPr>
            <p:cNvSpPr txBox="1"/>
            <p:nvPr/>
          </p:nvSpPr>
          <p:spPr>
            <a:xfrm>
              <a:off x="1088578" y="647322"/>
              <a:ext cx="1263402" cy="523219"/>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Roboto"/>
                  <a:ea typeface="MS Mincho" panose="02020609040205080304" pitchFamily="49" charset="-128"/>
                  <a:cs typeface="Arial" panose="020B0604020202020204" pitchFamily="34" charset="0"/>
                </a:rPr>
                <a:t>Company Feedback</a:t>
              </a:r>
              <a:endParaRPr kumimoji="0" lang="en-GB" sz="1100" b="0" i="0" u="none" strike="noStrike" kern="1200" cap="none" spc="0" normalizeH="0" baseline="0" noProof="0" dirty="0">
                <a:ln>
                  <a:noFill/>
                </a:ln>
                <a:solidFill>
                  <a:prstClr val="black"/>
                </a:solidFill>
                <a:effectLst/>
                <a:uLnTx/>
                <a:uFillTx/>
                <a:latin typeface="Roboto"/>
                <a:ea typeface="MS Mincho" panose="02020609040205080304" pitchFamily="49" charset="-128"/>
                <a:cs typeface="+mn-cs"/>
              </a:endParaRPr>
            </a:p>
          </p:txBody>
        </p:sp>
      </p:grpSp>
      <p:graphicFrame>
        <p:nvGraphicFramePr>
          <p:cNvPr id="26" name="Diagram 25">
            <a:extLst>
              <a:ext uri="{FF2B5EF4-FFF2-40B4-BE49-F238E27FC236}">
                <a16:creationId xmlns:a16="http://schemas.microsoft.com/office/drawing/2014/main" id="{61CA67E0-CB39-4AA9-B096-E3803437229B}"/>
              </a:ext>
            </a:extLst>
          </p:cNvPr>
          <p:cNvGraphicFramePr/>
          <p:nvPr/>
        </p:nvGraphicFramePr>
        <p:xfrm>
          <a:off x="6867660" y="2562691"/>
          <a:ext cx="4495801" cy="2819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Footer Placeholder 6">
            <a:extLst>
              <a:ext uri="{FF2B5EF4-FFF2-40B4-BE49-F238E27FC236}">
                <a16:creationId xmlns:a16="http://schemas.microsoft.com/office/drawing/2014/main" id="{10CDC960-8D80-4E6E-BBB7-5B1F847EB420}"/>
              </a:ext>
            </a:extLst>
          </p:cNvPr>
          <p:cNvSpPr>
            <a:spLocks noGrp="1"/>
          </p:cNvSpPr>
          <p:nvPr>
            <p:ph type="ftr" sz="quarter" idx="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5B6064"/>
                </a:solidFill>
                <a:effectLst/>
                <a:uLnTx/>
                <a:uFillTx/>
                <a:latin typeface="Roboto" pitchFamily="2" charset="0"/>
                <a:cs typeface="+mn-cs"/>
              </a:rPr>
              <a:t>© 2019 SUSTAINALYTICS – CONFIDENTIAL &amp; PROPRIETARY</a:t>
            </a:r>
          </a:p>
        </p:txBody>
      </p:sp>
      <p:sp>
        <p:nvSpPr>
          <p:cNvPr id="6" name="Rectangle: Rounded Corners 5">
            <a:extLst>
              <a:ext uri="{FF2B5EF4-FFF2-40B4-BE49-F238E27FC236}">
                <a16:creationId xmlns:a16="http://schemas.microsoft.com/office/drawing/2014/main" id="{39263C82-D908-483E-A534-54B9A6860137}"/>
              </a:ext>
            </a:extLst>
          </p:cNvPr>
          <p:cNvSpPr/>
          <p:nvPr/>
        </p:nvSpPr>
        <p:spPr>
          <a:xfrm>
            <a:off x="297553" y="1901102"/>
            <a:ext cx="1821428" cy="786178"/>
          </a:xfrm>
          <a:prstGeom prst="round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white"/>
                </a:solidFill>
                <a:effectLst/>
                <a:uLnTx/>
                <a:uFillTx/>
                <a:latin typeface="Roboto"/>
                <a:ea typeface="+mn-ea"/>
                <a:cs typeface="+mn-cs"/>
              </a:rPr>
              <a:t>Corporate publications and regulatory filings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white"/>
                </a:solidFill>
                <a:effectLst/>
                <a:uLnTx/>
                <a:uFillTx/>
                <a:latin typeface="Roboto"/>
                <a:ea typeface="+mn-ea"/>
                <a:cs typeface="+mn-cs"/>
              </a:rPr>
              <a:t>NGO reports/websites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white"/>
                </a:solidFill>
                <a:effectLst/>
                <a:uLnTx/>
                <a:uFillTx/>
                <a:latin typeface="Roboto"/>
                <a:ea typeface="+mn-ea"/>
                <a:cs typeface="+mn-cs"/>
              </a:rPr>
              <a:t>News and other media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white"/>
                </a:solidFill>
                <a:effectLst/>
                <a:uLnTx/>
                <a:uFillTx/>
                <a:latin typeface="Roboto"/>
                <a:ea typeface="+mn-ea"/>
                <a:cs typeface="+mn-cs"/>
              </a:rPr>
              <a:t>Company dialogue</a:t>
            </a:r>
          </a:p>
        </p:txBody>
      </p:sp>
      <p:sp>
        <p:nvSpPr>
          <p:cNvPr id="27" name="Rectangle: Rounded Corners 26">
            <a:extLst>
              <a:ext uri="{FF2B5EF4-FFF2-40B4-BE49-F238E27FC236}">
                <a16:creationId xmlns:a16="http://schemas.microsoft.com/office/drawing/2014/main" id="{D8496A18-289E-450E-9812-2D9D0F057142}"/>
              </a:ext>
            </a:extLst>
          </p:cNvPr>
          <p:cNvSpPr/>
          <p:nvPr/>
        </p:nvSpPr>
        <p:spPr>
          <a:xfrm>
            <a:off x="6096000" y="2026157"/>
            <a:ext cx="1943217" cy="2079531"/>
          </a:xfrm>
          <a:prstGeom prst="round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white"/>
                </a:solidFill>
                <a:effectLst/>
                <a:uLnTx/>
                <a:uFillTx/>
                <a:latin typeface="Roboto"/>
                <a:ea typeface="+mn-ea"/>
                <a:cs typeface="+mn-cs"/>
              </a:rPr>
              <a:t>Daily search of news sources. social media, specialized publications and non-government organizations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white"/>
                </a:solidFill>
                <a:effectLst/>
                <a:uLnTx/>
                <a:uFillTx/>
                <a:latin typeface="Roboto"/>
                <a:ea typeface="+mn-ea"/>
                <a:cs typeface="+mn-cs"/>
              </a:rPr>
              <a:t>Focus on well-known, respected global and regional media sources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white"/>
                </a:solidFill>
                <a:effectLst/>
                <a:uLnTx/>
                <a:uFillTx/>
                <a:latin typeface="Roboto"/>
                <a:ea typeface="+mn-ea"/>
                <a:cs typeface="+mn-cs"/>
              </a:rPr>
              <a:t>Dedicated research team</a:t>
            </a:r>
          </a:p>
        </p:txBody>
      </p:sp>
    </p:spTree>
    <p:extLst>
      <p:ext uri="{BB962C8B-B14F-4D97-AF65-F5344CB8AC3E}">
        <p14:creationId xmlns:p14="http://schemas.microsoft.com/office/powerpoint/2010/main" val="38561883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648CDEB-BFCE-475C-84F9-FE0B666A6B3C}"/>
              </a:ext>
            </a:extLst>
          </p:cNvPr>
          <p:cNvSpPr>
            <a:spLocks noGrp="1"/>
          </p:cNvSpPr>
          <p:nvPr>
            <p:ph type="title"/>
          </p:nvPr>
        </p:nvSpPr>
        <p:spPr/>
        <p:txBody>
          <a:bodyPr/>
          <a:lstStyle/>
          <a:p>
            <a:r>
              <a:rPr lang="en-US" dirty="0"/>
              <a:t>ESG Indicator Types</a:t>
            </a:r>
          </a:p>
        </p:txBody>
      </p:sp>
      <p:sp>
        <p:nvSpPr>
          <p:cNvPr id="8" name="Rectangle 7">
            <a:extLst>
              <a:ext uri="{FF2B5EF4-FFF2-40B4-BE49-F238E27FC236}">
                <a16:creationId xmlns:a16="http://schemas.microsoft.com/office/drawing/2014/main" id="{A8F83D9B-7667-41B3-ADF0-44A876CC5099}"/>
              </a:ext>
            </a:extLst>
          </p:cNvPr>
          <p:cNvSpPr/>
          <p:nvPr/>
        </p:nvSpPr>
        <p:spPr>
          <a:xfrm>
            <a:off x="3391964" y="1367767"/>
            <a:ext cx="2605667" cy="580096"/>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Roboto" pitchFamily="2" charset="0"/>
                <a:ea typeface="Roboto" pitchFamily="2" charset="0"/>
                <a:cs typeface="+mn-cs"/>
              </a:rPr>
              <a:t>Management Indicators</a:t>
            </a:r>
          </a:p>
        </p:txBody>
      </p:sp>
      <p:sp>
        <p:nvSpPr>
          <p:cNvPr id="10" name="Rectangle 9">
            <a:extLst>
              <a:ext uri="{FF2B5EF4-FFF2-40B4-BE49-F238E27FC236}">
                <a16:creationId xmlns:a16="http://schemas.microsoft.com/office/drawing/2014/main" id="{AB15EC2E-3323-49AA-A00B-197E23D57487}"/>
              </a:ext>
            </a:extLst>
          </p:cNvPr>
          <p:cNvSpPr/>
          <p:nvPr/>
        </p:nvSpPr>
        <p:spPr>
          <a:xfrm>
            <a:off x="3620383" y="3970765"/>
            <a:ext cx="2148829" cy="41910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Roboto" pitchFamily="2" charset="0"/>
                <a:ea typeface="Roboto" pitchFamily="2" charset="0"/>
                <a:cs typeface="+mn-cs"/>
              </a:rPr>
              <a:t>Performance/ Outcomes</a:t>
            </a:r>
          </a:p>
        </p:txBody>
      </p:sp>
      <p:sp>
        <p:nvSpPr>
          <p:cNvPr id="12" name="Rectangle 11">
            <a:extLst>
              <a:ext uri="{FF2B5EF4-FFF2-40B4-BE49-F238E27FC236}">
                <a16:creationId xmlns:a16="http://schemas.microsoft.com/office/drawing/2014/main" id="{86994021-B90F-40AD-A167-E884C07AE651}"/>
              </a:ext>
            </a:extLst>
          </p:cNvPr>
          <p:cNvSpPr/>
          <p:nvPr/>
        </p:nvSpPr>
        <p:spPr>
          <a:xfrm>
            <a:off x="3620383" y="2134702"/>
            <a:ext cx="2148828" cy="41910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Roboto" pitchFamily="2" charset="0"/>
                <a:ea typeface="Roboto" pitchFamily="2" charset="0"/>
                <a:cs typeface="+mn-cs"/>
              </a:rPr>
              <a:t>Policies</a:t>
            </a:r>
          </a:p>
        </p:txBody>
      </p:sp>
      <p:sp>
        <p:nvSpPr>
          <p:cNvPr id="14" name="Rectangle 13">
            <a:extLst>
              <a:ext uri="{FF2B5EF4-FFF2-40B4-BE49-F238E27FC236}">
                <a16:creationId xmlns:a16="http://schemas.microsoft.com/office/drawing/2014/main" id="{C2ECACE3-7B56-4005-BB4D-84D89233F955}"/>
              </a:ext>
            </a:extLst>
          </p:cNvPr>
          <p:cNvSpPr/>
          <p:nvPr/>
        </p:nvSpPr>
        <p:spPr>
          <a:xfrm>
            <a:off x="3620383" y="2707655"/>
            <a:ext cx="2148829" cy="41910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Roboto" pitchFamily="2" charset="0"/>
                <a:ea typeface="Roboto" pitchFamily="2" charset="0"/>
                <a:cs typeface="+mn-cs"/>
              </a:rPr>
              <a:t>Programs and Management Systems</a:t>
            </a:r>
          </a:p>
        </p:txBody>
      </p:sp>
      <p:sp>
        <p:nvSpPr>
          <p:cNvPr id="16" name="Rectangle 15">
            <a:extLst>
              <a:ext uri="{FF2B5EF4-FFF2-40B4-BE49-F238E27FC236}">
                <a16:creationId xmlns:a16="http://schemas.microsoft.com/office/drawing/2014/main" id="{6221510B-D931-4B62-B275-34FF17111D78}"/>
              </a:ext>
            </a:extLst>
          </p:cNvPr>
          <p:cNvSpPr/>
          <p:nvPr/>
        </p:nvSpPr>
        <p:spPr>
          <a:xfrm>
            <a:off x="3620383" y="3337351"/>
            <a:ext cx="2148829" cy="41910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Roboto" pitchFamily="2" charset="0"/>
                <a:ea typeface="Roboto" pitchFamily="2" charset="0"/>
                <a:cs typeface="+mn-cs"/>
              </a:rPr>
              <a:t>Disclosure and Compliance Initiatives</a:t>
            </a:r>
          </a:p>
        </p:txBody>
      </p:sp>
      <p:sp>
        <p:nvSpPr>
          <p:cNvPr id="18" name="Rectangle 17">
            <a:extLst>
              <a:ext uri="{FF2B5EF4-FFF2-40B4-BE49-F238E27FC236}">
                <a16:creationId xmlns:a16="http://schemas.microsoft.com/office/drawing/2014/main" id="{8B5A4576-5F2C-4DB6-BF5F-768F4E880890}"/>
              </a:ext>
            </a:extLst>
          </p:cNvPr>
          <p:cNvSpPr/>
          <p:nvPr/>
        </p:nvSpPr>
        <p:spPr>
          <a:xfrm>
            <a:off x="6164901" y="1360216"/>
            <a:ext cx="2605667" cy="580096"/>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Roboto" pitchFamily="2" charset="0"/>
                <a:ea typeface="Roboto" pitchFamily="2" charset="0"/>
                <a:cs typeface="+mn-cs"/>
              </a:rPr>
              <a:t>Events Indicators</a:t>
            </a:r>
          </a:p>
        </p:txBody>
      </p:sp>
      <p:sp>
        <p:nvSpPr>
          <p:cNvPr id="20" name="Rectangle 19">
            <a:extLst>
              <a:ext uri="{FF2B5EF4-FFF2-40B4-BE49-F238E27FC236}">
                <a16:creationId xmlns:a16="http://schemas.microsoft.com/office/drawing/2014/main" id="{626B7290-1B00-4AC3-B3D9-A795B165815A}"/>
              </a:ext>
            </a:extLst>
          </p:cNvPr>
          <p:cNvSpPr/>
          <p:nvPr/>
        </p:nvSpPr>
        <p:spPr>
          <a:xfrm>
            <a:off x="8937838" y="1367767"/>
            <a:ext cx="2605667" cy="580096"/>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Roboto" pitchFamily="2" charset="0"/>
                <a:ea typeface="Roboto" pitchFamily="2" charset="0"/>
                <a:cs typeface="+mn-cs"/>
              </a:rPr>
              <a:t>Product/Activity Involvement</a:t>
            </a:r>
          </a:p>
        </p:txBody>
      </p:sp>
      <p:sp>
        <p:nvSpPr>
          <p:cNvPr id="22" name="Rectangle 21">
            <a:extLst>
              <a:ext uri="{FF2B5EF4-FFF2-40B4-BE49-F238E27FC236}">
                <a16:creationId xmlns:a16="http://schemas.microsoft.com/office/drawing/2014/main" id="{493DA53A-4A2E-4A9F-A241-1820DAFDB54E}"/>
              </a:ext>
            </a:extLst>
          </p:cNvPr>
          <p:cNvSpPr/>
          <p:nvPr/>
        </p:nvSpPr>
        <p:spPr>
          <a:xfrm>
            <a:off x="619027" y="1367767"/>
            <a:ext cx="2605667" cy="58009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Roboto" pitchFamily="2" charset="0"/>
                <a:ea typeface="Roboto" pitchFamily="2" charset="0"/>
                <a:cs typeface="+mn-cs"/>
              </a:rPr>
              <a:t>Exposure Indicators</a:t>
            </a:r>
          </a:p>
        </p:txBody>
      </p:sp>
      <p:sp>
        <p:nvSpPr>
          <p:cNvPr id="24" name="Rectangle 23">
            <a:extLst>
              <a:ext uri="{FF2B5EF4-FFF2-40B4-BE49-F238E27FC236}">
                <a16:creationId xmlns:a16="http://schemas.microsoft.com/office/drawing/2014/main" id="{C15A49E1-9301-44E4-896A-0C566BE59E7D}"/>
              </a:ext>
            </a:extLst>
          </p:cNvPr>
          <p:cNvSpPr/>
          <p:nvPr/>
        </p:nvSpPr>
        <p:spPr>
          <a:xfrm>
            <a:off x="847446" y="3970765"/>
            <a:ext cx="2148829" cy="4191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Roboto" pitchFamily="2" charset="0"/>
                <a:ea typeface="Roboto" pitchFamily="2" charset="0"/>
                <a:cs typeface="+mn-cs"/>
              </a:rPr>
              <a:t>Financial Health</a:t>
            </a:r>
          </a:p>
        </p:txBody>
      </p:sp>
      <p:sp>
        <p:nvSpPr>
          <p:cNvPr id="26" name="Rectangle 25">
            <a:extLst>
              <a:ext uri="{FF2B5EF4-FFF2-40B4-BE49-F238E27FC236}">
                <a16:creationId xmlns:a16="http://schemas.microsoft.com/office/drawing/2014/main" id="{E2287D77-3189-4BDB-A138-39CAC85D982D}"/>
              </a:ext>
            </a:extLst>
          </p:cNvPr>
          <p:cNvSpPr/>
          <p:nvPr/>
        </p:nvSpPr>
        <p:spPr>
          <a:xfrm>
            <a:off x="847446" y="2134702"/>
            <a:ext cx="2148828" cy="4191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Roboto" pitchFamily="2" charset="0"/>
                <a:ea typeface="Roboto" pitchFamily="2" charset="0"/>
                <a:cs typeface="+mn-cs"/>
              </a:rPr>
              <a:t>Industry</a:t>
            </a:r>
          </a:p>
        </p:txBody>
      </p:sp>
      <p:sp>
        <p:nvSpPr>
          <p:cNvPr id="28" name="Rectangle 27">
            <a:extLst>
              <a:ext uri="{FF2B5EF4-FFF2-40B4-BE49-F238E27FC236}">
                <a16:creationId xmlns:a16="http://schemas.microsoft.com/office/drawing/2014/main" id="{FDD33356-8D5D-42CF-AF1D-0EFF1521E7B1}"/>
              </a:ext>
            </a:extLst>
          </p:cNvPr>
          <p:cNvSpPr/>
          <p:nvPr/>
        </p:nvSpPr>
        <p:spPr>
          <a:xfrm>
            <a:off x="847446" y="2707655"/>
            <a:ext cx="2148829" cy="4191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Roboto" pitchFamily="2" charset="0"/>
                <a:ea typeface="Roboto" pitchFamily="2" charset="0"/>
                <a:cs typeface="+mn-cs"/>
              </a:rPr>
              <a:t>Geographic</a:t>
            </a:r>
          </a:p>
        </p:txBody>
      </p:sp>
      <p:sp>
        <p:nvSpPr>
          <p:cNvPr id="30" name="Rectangle 29">
            <a:extLst>
              <a:ext uri="{FF2B5EF4-FFF2-40B4-BE49-F238E27FC236}">
                <a16:creationId xmlns:a16="http://schemas.microsoft.com/office/drawing/2014/main" id="{AC03BFC6-3F36-49D5-ADD2-475843B76C63}"/>
              </a:ext>
            </a:extLst>
          </p:cNvPr>
          <p:cNvSpPr/>
          <p:nvPr/>
        </p:nvSpPr>
        <p:spPr>
          <a:xfrm>
            <a:off x="847446" y="3337351"/>
            <a:ext cx="2148829" cy="4191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Roboto" pitchFamily="2" charset="0"/>
                <a:ea typeface="Roboto" pitchFamily="2" charset="0"/>
                <a:cs typeface="+mn-cs"/>
              </a:rPr>
              <a:t>Business Model </a:t>
            </a:r>
          </a:p>
        </p:txBody>
      </p:sp>
      <p:sp>
        <p:nvSpPr>
          <p:cNvPr id="34" name="Rectangle 33">
            <a:extLst>
              <a:ext uri="{FF2B5EF4-FFF2-40B4-BE49-F238E27FC236}">
                <a16:creationId xmlns:a16="http://schemas.microsoft.com/office/drawing/2014/main" id="{8009B3BD-58C5-481E-BC54-C493EF3228CA}"/>
              </a:ext>
            </a:extLst>
          </p:cNvPr>
          <p:cNvSpPr/>
          <p:nvPr/>
        </p:nvSpPr>
        <p:spPr>
          <a:xfrm>
            <a:off x="9166257" y="2134702"/>
            <a:ext cx="2148828" cy="419100"/>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Roboto" pitchFamily="2" charset="0"/>
                <a:ea typeface="Roboto" pitchFamily="2" charset="0"/>
                <a:cs typeface="+mn-cs"/>
              </a:rPr>
              <a:t>Product Involvement (Negative)</a:t>
            </a:r>
          </a:p>
        </p:txBody>
      </p:sp>
      <p:sp>
        <p:nvSpPr>
          <p:cNvPr id="36" name="Rectangle 35">
            <a:extLst>
              <a:ext uri="{FF2B5EF4-FFF2-40B4-BE49-F238E27FC236}">
                <a16:creationId xmlns:a16="http://schemas.microsoft.com/office/drawing/2014/main" id="{903A30A8-FE9C-4E9F-961E-97F9C60A9180}"/>
              </a:ext>
            </a:extLst>
          </p:cNvPr>
          <p:cNvSpPr/>
          <p:nvPr/>
        </p:nvSpPr>
        <p:spPr>
          <a:xfrm>
            <a:off x="9166257" y="2707655"/>
            <a:ext cx="2148829" cy="419100"/>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Roboto" pitchFamily="2" charset="0"/>
                <a:ea typeface="Roboto" pitchFamily="2" charset="0"/>
                <a:cs typeface="+mn-cs"/>
              </a:rPr>
              <a:t>Solutions Involvement (Positive)</a:t>
            </a:r>
          </a:p>
        </p:txBody>
      </p:sp>
      <p:sp>
        <p:nvSpPr>
          <p:cNvPr id="38" name="Rectangle 37">
            <a:extLst>
              <a:ext uri="{FF2B5EF4-FFF2-40B4-BE49-F238E27FC236}">
                <a16:creationId xmlns:a16="http://schemas.microsoft.com/office/drawing/2014/main" id="{540BCEE4-329D-4F52-A5E8-E0F65A4DEEF7}"/>
              </a:ext>
            </a:extLst>
          </p:cNvPr>
          <p:cNvSpPr/>
          <p:nvPr/>
        </p:nvSpPr>
        <p:spPr>
          <a:xfrm>
            <a:off x="9166257" y="3337351"/>
            <a:ext cx="2148829" cy="419100"/>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Roboto" pitchFamily="2" charset="0"/>
                <a:ea typeface="Roboto" pitchFamily="2" charset="0"/>
                <a:cs typeface="+mn-cs"/>
              </a:rPr>
              <a:t>Activity Based Research</a:t>
            </a:r>
          </a:p>
        </p:txBody>
      </p:sp>
      <p:sp>
        <p:nvSpPr>
          <p:cNvPr id="40" name="Rectangle 39">
            <a:extLst>
              <a:ext uri="{FF2B5EF4-FFF2-40B4-BE49-F238E27FC236}">
                <a16:creationId xmlns:a16="http://schemas.microsoft.com/office/drawing/2014/main" id="{587A15A3-6208-46A2-8C07-DE529215A415}"/>
              </a:ext>
            </a:extLst>
          </p:cNvPr>
          <p:cNvSpPr/>
          <p:nvPr/>
        </p:nvSpPr>
        <p:spPr>
          <a:xfrm>
            <a:off x="6393320" y="3970765"/>
            <a:ext cx="2148829" cy="41910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Roboto" pitchFamily="2" charset="0"/>
                <a:ea typeface="Roboto" pitchFamily="2" charset="0"/>
                <a:cs typeface="+mn-cs"/>
              </a:rPr>
              <a:t>Performance/ Outcomes</a:t>
            </a:r>
          </a:p>
        </p:txBody>
      </p:sp>
      <p:sp>
        <p:nvSpPr>
          <p:cNvPr id="42" name="Rectangle 41">
            <a:extLst>
              <a:ext uri="{FF2B5EF4-FFF2-40B4-BE49-F238E27FC236}">
                <a16:creationId xmlns:a16="http://schemas.microsoft.com/office/drawing/2014/main" id="{35B38D67-40CE-419F-A1F4-5BEECA47BAD0}"/>
              </a:ext>
            </a:extLst>
          </p:cNvPr>
          <p:cNvSpPr/>
          <p:nvPr/>
        </p:nvSpPr>
        <p:spPr>
          <a:xfrm>
            <a:off x="6393320" y="2134702"/>
            <a:ext cx="2148828" cy="41910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Roboto" pitchFamily="2" charset="0"/>
                <a:ea typeface="Roboto" pitchFamily="2" charset="0"/>
                <a:cs typeface="+mn-cs"/>
              </a:rPr>
              <a:t>Policies</a:t>
            </a:r>
          </a:p>
        </p:txBody>
      </p:sp>
      <p:sp>
        <p:nvSpPr>
          <p:cNvPr id="44" name="Rectangle 43">
            <a:extLst>
              <a:ext uri="{FF2B5EF4-FFF2-40B4-BE49-F238E27FC236}">
                <a16:creationId xmlns:a16="http://schemas.microsoft.com/office/drawing/2014/main" id="{6214A515-63DF-4BAD-BF43-761E70D87F97}"/>
              </a:ext>
            </a:extLst>
          </p:cNvPr>
          <p:cNvSpPr/>
          <p:nvPr/>
        </p:nvSpPr>
        <p:spPr>
          <a:xfrm>
            <a:off x="6393320" y="2707655"/>
            <a:ext cx="2148829" cy="41910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Roboto" pitchFamily="2" charset="0"/>
                <a:ea typeface="Roboto" pitchFamily="2" charset="0"/>
                <a:cs typeface="+mn-cs"/>
              </a:rPr>
              <a:t>Programs and Management Systems</a:t>
            </a:r>
          </a:p>
        </p:txBody>
      </p:sp>
      <p:sp>
        <p:nvSpPr>
          <p:cNvPr id="46" name="Rectangle 45">
            <a:extLst>
              <a:ext uri="{FF2B5EF4-FFF2-40B4-BE49-F238E27FC236}">
                <a16:creationId xmlns:a16="http://schemas.microsoft.com/office/drawing/2014/main" id="{48C1AF68-2AF0-4789-9380-65676A9EAAF3}"/>
              </a:ext>
            </a:extLst>
          </p:cNvPr>
          <p:cNvSpPr/>
          <p:nvPr/>
        </p:nvSpPr>
        <p:spPr>
          <a:xfrm>
            <a:off x="6393320" y="3337351"/>
            <a:ext cx="2148829" cy="41910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Roboto" pitchFamily="2" charset="0"/>
                <a:ea typeface="Roboto" pitchFamily="2" charset="0"/>
                <a:cs typeface="+mn-cs"/>
              </a:rPr>
              <a:t>Disclosure and Compliance Initiatives</a:t>
            </a:r>
          </a:p>
        </p:txBody>
      </p:sp>
      <p:sp>
        <p:nvSpPr>
          <p:cNvPr id="47" name="TextBox 46">
            <a:extLst>
              <a:ext uri="{FF2B5EF4-FFF2-40B4-BE49-F238E27FC236}">
                <a16:creationId xmlns:a16="http://schemas.microsoft.com/office/drawing/2014/main" id="{DCB22EDB-7AB2-48E5-A3EF-BC7D39433915}"/>
              </a:ext>
            </a:extLst>
          </p:cNvPr>
          <p:cNvSpPr txBox="1"/>
          <p:nvPr/>
        </p:nvSpPr>
        <p:spPr>
          <a:xfrm>
            <a:off x="754985" y="4816070"/>
            <a:ext cx="10682030" cy="1310981"/>
          </a:xfrm>
          <a:prstGeom prst="rect">
            <a:avLst/>
          </a:prstGeom>
          <a:noFill/>
        </p:spPr>
        <p:txBody>
          <a:bodyPr wrap="square" lIns="0" tIns="0" rIns="0" bIns="0" numCol="3" rtlCol="0">
            <a:noAutofit/>
          </a:bodyPr>
          <a:lstStyle/>
          <a:p>
            <a:pPr marL="342900" marR="0" lvl="0" indent="-3429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5B6064"/>
                </a:solidFill>
                <a:effectLst/>
                <a:uLnTx/>
                <a:uFillTx/>
                <a:latin typeface="Roboto" pitchFamily="2" charset="0"/>
                <a:ea typeface="Roboto" pitchFamily="2" charset="0"/>
                <a:cs typeface="+mn-cs"/>
              </a:rPr>
              <a:t>Relevance, </a:t>
            </a:r>
          </a:p>
          <a:p>
            <a:pPr marL="342900" marR="0" lvl="0" indent="-3429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5B6064"/>
                </a:solidFill>
                <a:effectLst/>
                <a:uLnTx/>
                <a:uFillTx/>
                <a:latin typeface="Roboto" pitchFamily="2" charset="0"/>
                <a:ea typeface="Roboto" pitchFamily="2" charset="0"/>
                <a:cs typeface="+mn-cs"/>
              </a:rPr>
              <a:t>Simplicity, </a:t>
            </a:r>
          </a:p>
          <a:p>
            <a:pPr marL="342900" marR="0" lvl="0" indent="-3429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5B6064"/>
                </a:solidFill>
                <a:effectLst/>
                <a:uLnTx/>
                <a:uFillTx/>
                <a:latin typeface="Roboto" pitchFamily="2" charset="0"/>
                <a:ea typeface="Roboto" pitchFamily="2" charset="0"/>
                <a:cs typeface="+mn-cs"/>
              </a:rPr>
              <a:t>Efficiency, </a:t>
            </a:r>
          </a:p>
          <a:p>
            <a:pPr marL="342900" marR="0" lvl="0" indent="-3429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5B6064"/>
                </a:solidFill>
                <a:effectLst/>
                <a:uLnTx/>
                <a:uFillTx/>
                <a:latin typeface="Roboto" pitchFamily="2" charset="0"/>
                <a:ea typeface="Roboto" pitchFamily="2" charset="0"/>
                <a:cs typeface="+mn-cs"/>
              </a:rPr>
              <a:t>Comparability, </a:t>
            </a:r>
          </a:p>
          <a:p>
            <a:pPr marL="342900" marR="0" lvl="0" indent="-3429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5B6064"/>
                </a:solidFill>
                <a:effectLst/>
                <a:uLnTx/>
                <a:uFillTx/>
                <a:latin typeface="Roboto" pitchFamily="2" charset="0"/>
                <a:ea typeface="Roboto" pitchFamily="2" charset="0"/>
                <a:cs typeface="+mn-cs"/>
              </a:rPr>
              <a:t>Consistency, </a:t>
            </a:r>
          </a:p>
          <a:p>
            <a:pPr marL="342900" marR="0" lvl="0" indent="-3429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5B6064"/>
                </a:solidFill>
                <a:effectLst/>
                <a:uLnTx/>
                <a:uFillTx/>
                <a:latin typeface="Roboto" pitchFamily="2" charset="0"/>
                <a:ea typeface="Roboto" pitchFamily="2" charset="0"/>
                <a:cs typeface="+mn-cs"/>
              </a:rPr>
              <a:t>Durability, </a:t>
            </a:r>
          </a:p>
          <a:p>
            <a:pPr marL="342900" marR="0" lvl="0" indent="-3429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5B6064"/>
                </a:solidFill>
                <a:effectLst/>
                <a:uLnTx/>
                <a:uFillTx/>
                <a:latin typeface="Roboto" pitchFamily="2" charset="0"/>
                <a:ea typeface="Roboto" pitchFamily="2" charset="0"/>
                <a:cs typeface="+mn-cs"/>
              </a:rPr>
              <a:t>Unbiased, </a:t>
            </a:r>
          </a:p>
          <a:p>
            <a:pPr marL="342900" marR="0" lvl="0" indent="-3429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5B6064"/>
                </a:solidFill>
                <a:effectLst/>
                <a:uLnTx/>
                <a:uFillTx/>
                <a:latin typeface="Roboto" pitchFamily="2" charset="0"/>
                <a:ea typeface="Roboto" pitchFamily="2" charset="0"/>
                <a:cs typeface="+mn-cs"/>
              </a:rPr>
              <a:t>Distributed, and </a:t>
            </a:r>
          </a:p>
          <a:p>
            <a:pPr marL="342900" marR="0" lvl="0" indent="-3429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5B6064"/>
                </a:solidFill>
                <a:effectLst/>
                <a:uLnTx/>
                <a:uFillTx/>
                <a:latin typeface="Roboto" pitchFamily="2" charset="0"/>
                <a:ea typeface="Roboto" pitchFamily="2" charset="0"/>
                <a:cs typeface="+mn-cs"/>
              </a:rPr>
              <a:t>Orthogonal</a:t>
            </a:r>
          </a:p>
        </p:txBody>
      </p:sp>
    </p:spTree>
    <p:extLst>
      <p:ext uri="{BB962C8B-B14F-4D97-AF65-F5344CB8AC3E}">
        <p14:creationId xmlns:p14="http://schemas.microsoft.com/office/powerpoint/2010/main" val="4560426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Indicators and weights </a:t>
            </a:r>
          </a:p>
        </p:txBody>
      </p:sp>
      <p:sp>
        <p:nvSpPr>
          <p:cNvPr id="3" name="Slide Number Placeholder 2"/>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B6064"/>
                </a:solidFill>
                <a:effectLst/>
                <a:uLnTx/>
                <a:uFillTx/>
                <a:latin typeface="Roboto" pitchFamily="2" charset="0"/>
                <a:cs typeface="+mn-cs"/>
              </a:rPr>
              <a:t>19</a:t>
            </a:r>
          </a:p>
        </p:txBody>
      </p:sp>
      <p:sp>
        <p:nvSpPr>
          <p:cNvPr id="21" name="Content Placeholder 20">
            <a:extLst>
              <a:ext uri="{FF2B5EF4-FFF2-40B4-BE49-F238E27FC236}">
                <a16:creationId xmlns:a16="http://schemas.microsoft.com/office/drawing/2014/main" id="{3A963E5B-EDF7-4464-80B8-0B54268FE412}"/>
              </a:ext>
            </a:extLst>
          </p:cNvPr>
          <p:cNvSpPr>
            <a:spLocks noGrp="1"/>
          </p:cNvSpPr>
          <p:nvPr>
            <p:ph sz="quarter" idx="13"/>
          </p:nvPr>
        </p:nvSpPr>
        <p:spPr>
          <a:xfrm>
            <a:off x="553797" y="4427670"/>
            <a:ext cx="11100905" cy="1260060"/>
          </a:xfrm>
        </p:spPr>
        <p:txBody>
          <a:bodyPr/>
          <a:lstStyle/>
          <a:p>
            <a:pPr marL="0" indent="0">
              <a:buNone/>
            </a:pPr>
            <a:r>
              <a:rPr lang="en-US" b="1" dirty="0"/>
              <a:t>Example: Management Indicators</a:t>
            </a:r>
          </a:p>
          <a:p>
            <a:r>
              <a:rPr lang="en-US" dirty="0"/>
              <a:t>Answer category, e.g. “the company has a strong environmental management system”</a:t>
            </a:r>
          </a:p>
          <a:p>
            <a:r>
              <a:rPr lang="en-US" dirty="0"/>
              <a:t>Scoring system, e.g. a strong policy requires 7 ticked boxes</a:t>
            </a:r>
          </a:p>
          <a:p>
            <a:r>
              <a:rPr lang="en-US" dirty="0"/>
              <a:t>Analyst guidance that support analysts in scoring indicators consistently </a:t>
            </a:r>
          </a:p>
          <a:p>
            <a:endParaRPr lang="en-US" dirty="0"/>
          </a:p>
        </p:txBody>
      </p:sp>
      <p:pic>
        <p:nvPicPr>
          <p:cNvPr id="4" name="Picture 3"/>
          <p:cNvPicPr>
            <a:picLocks noChangeAspect="1"/>
          </p:cNvPicPr>
          <p:nvPr/>
        </p:nvPicPr>
        <p:blipFill>
          <a:blip r:embed="rId3"/>
          <a:stretch>
            <a:fillRect/>
          </a:stretch>
        </p:blipFill>
        <p:spPr>
          <a:xfrm>
            <a:off x="1276153" y="952500"/>
            <a:ext cx="9397320" cy="3475170"/>
          </a:xfrm>
          <a:prstGeom prst="rect">
            <a:avLst/>
          </a:prstGeom>
        </p:spPr>
      </p:pic>
      <p:sp>
        <p:nvSpPr>
          <p:cNvPr id="8" name="Rectangle 7">
            <a:extLst>
              <a:ext uri="{FF2B5EF4-FFF2-40B4-BE49-F238E27FC236}">
                <a16:creationId xmlns:a16="http://schemas.microsoft.com/office/drawing/2014/main" id="{7BF026B9-07F1-4F89-BF78-9A4BD655E420}"/>
              </a:ext>
            </a:extLst>
          </p:cNvPr>
          <p:cNvSpPr/>
          <p:nvPr/>
        </p:nvSpPr>
        <p:spPr>
          <a:xfrm>
            <a:off x="5974813" y="3244334"/>
            <a:ext cx="24237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Roboto"/>
                <a:ea typeface="+mn-ea"/>
                <a:cs typeface="+mn-cs"/>
              </a:rPr>
              <a:t> </a:t>
            </a:r>
          </a:p>
        </p:txBody>
      </p:sp>
      <p:sp>
        <p:nvSpPr>
          <p:cNvPr id="9" name="Rectangle 8">
            <a:extLst>
              <a:ext uri="{FF2B5EF4-FFF2-40B4-BE49-F238E27FC236}">
                <a16:creationId xmlns:a16="http://schemas.microsoft.com/office/drawing/2014/main" id="{B69F1E45-7ABC-4BA1-A22D-A24CF340A7D7}"/>
              </a:ext>
            </a:extLst>
          </p:cNvPr>
          <p:cNvSpPr/>
          <p:nvPr/>
        </p:nvSpPr>
        <p:spPr>
          <a:xfrm>
            <a:off x="5974813" y="3244334"/>
            <a:ext cx="24237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Roboto"/>
                <a:ea typeface="+mn-ea"/>
                <a:cs typeface="+mn-cs"/>
              </a:rPr>
              <a:t> </a:t>
            </a:r>
          </a:p>
        </p:txBody>
      </p:sp>
      <p:sp>
        <p:nvSpPr>
          <p:cNvPr id="10" name="Rectangle 9">
            <a:extLst>
              <a:ext uri="{FF2B5EF4-FFF2-40B4-BE49-F238E27FC236}">
                <a16:creationId xmlns:a16="http://schemas.microsoft.com/office/drawing/2014/main" id="{DFB4EE3A-736E-4CCC-A2A6-9C886482183E}"/>
              </a:ext>
            </a:extLst>
          </p:cNvPr>
          <p:cNvSpPr/>
          <p:nvPr/>
        </p:nvSpPr>
        <p:spPr>
          <a:xfrm>
            <a:off x="5974813" y="3244334"/>
            <a:ext cx="24237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Roboto"/>
                <a:ea typeface="+mn-ea"/>
                <a:cs typeface="+mn-cs"/>
              </a:rPr>
              <a:t> </a:t>
            </a:r>
          </a:p>
        </p:txBody>
      </p:sp>
      <p:sp>
        <p:nvSpPr>
          <p:cNvPr id="11" name="Rectangle 10">
            <a:extLst>
              <a:ext uri="{FF2B5EF4-FFF2-40B4-BE49-F238E27FC236}">
                <a16:creationId xmlns:a16="http://schemas.microsoft.com/office/drawing/2014/main" id="{82C86B55-D980-43B8-B61F-D2504D30F149}"/>
              </a:ext>
            </a:extLst>
          </p:cNvPr>
          <p:cNvSpPr/>
          <p:nvPr/>
        </p:nvSpPr>
        <p:spPr>
          <a:xfrm>
            <a:off x="5974813" y="3244334"/>
            <a:ext cx="24237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Roboto"/>
                <a:ea typeface="+mn-ea"/>
                <a:cs typeface="+mn-cs"/>
              </a:rPr>
              <a:t> </a:t>
            </a:r>
          </a:p>
        </p:txBody>
      </p:sp>
      <p:sp>
        <p:nvSpPr>
          <p:cNvPr id="12" name="Rectangle 11">
            <a:extLst>
              <a:ext uri="{FF2B5EF4-FFF2-40B4-BE49-F238E27FC236}">
                <a16:creationId xmlns:a16="http://schemas.microsoft.com/office/drawing/2014/main" id="{A0D8FB32-EBDA-416B-BB2F-6C802941C254}"/>
              </a:ext>
            </a:extLst>
          </p:cNvPr>
          <p:cNvSpPr/>
          <p:nvPr/>
        </p:nvSpPr>
        <p:spPr>
          <a:xfrm>
            <a:off x="5974813" y="3244334"/>
            <a:ext cx="24237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Roboto"/>
                <a:ea typeface="+mn-ea"/>
                <a:cs typeface="+mn-cs"/>
              </a:rPr>
              <a:t> </a:t>
            </a:r>
          </a:p>
        </p:txBody>
      </p:sp>
    </p:spTree>
    <p:extLst>
      <p:ext uri="{BB962C8B-B14F-4D97-AF65-F5344CB8AC3E}">
        <p14:creationId xmlns:p14="http://schemas.microsoft.com/office/powerpoint/2010/main" val="31365851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Current Disclosure Outcomes and Challenges</a:t>
            </a:r>
          </a:p>
        </p:txBody>
      </p:sp>
      <p:sp>
        <p:nvSpPr>
          <p:cNvPr id="3" name="Slide Number Placeholder 2"/>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B6064"/>
                </a:solidFill>
                <a:effectLst/>
                <a:uLnTx/>
                <a:uFillTx/>
                <a:latin typeface="Roboto" pitchFamily="2" charset="0"/>
                <a:cs typeface="+mn-cs"/>
              </a:rPr>
              <a:t>19</a:t>
            </a:r>
          </a:p>
        </p:txBody>
      </p:sp>
      <p:sp>
        <p:nvSpPr>
          <p:cNvPr id="8" name="Rectangle 7">
            <a:extLst>
              <a:ext uri="{FF2B5EF4-FFF2-40B4-BE49-F238E27FC236}">
                <a16:creationId xmlns:a16="http://schemas.microsoft.com/office/drawing/2014/main" id="{7BF026B9-07F1-4F89-BF78-9A4BD655E420}"/>
              </a:ext>
            </a:extLst>
          </p:cNvPr>
          <p:cNvSpPr/>
          <p:nvPr/>
        </p:nvSpPr>
        <p:spPr>
          <a:xfrm>
            <a:off x="5974813" y="3244334"/>
            <a:ext cx="24237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Roboto"/>
                <a:ea typeface="+mn-ea"/>
                <a:cs typeface="+mn-cs"/>
              </a:rPr>
              <a:t> </a:t>
            </a:r>
          </a:p>
        </p:txBody>
      </p:sp>
      <p:sp>
        <p:nvSpPr>
          <p:cNvPr id="9" name="Rectangle 8">
            <a:extLst>
              <a:ext uri="{FF2B5EF4-FFF2-40B4-BE49-F238E27FC236}">
                <a16:creationId xmlns:a16="http://schemas.microsoft.com/office/drawing/2014/main" id="{B69F1E45-7ABC-4BA1-A22D-A24CF340A7D7}"/>
              </a:ext>
            </a:extLst>
          </p:cNvPr>
          <p:cNvSpPr/>
          <p:nvPr/>
        </p:nvSpPr>
        <p:spPr>
          <a:xfrm>
            <a:off x="5974813" y="3244334"/>
            <a:ext cx="24237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Roboto"/>
                <a:ea typeface="+mn-ea"/>
                <a:cs typeface="+mn-cs"/>
              </a:rPr>
              <a:t> </a:t>
            </a:r>
          </a:p>
        </p:txBody>
      </p:sp>
      <p:sp>
        <p:nvSpPr>
          <p:cNvPr id="10" name="Rectangle 9">
            <a:extLst>
              <a:ext uri="{FF2B5EF4-FFF2-40B4-BE49-F238E27FC236}">
                <a16:creationId xmlns:a16="http://schemas.microsoft.com/office/drawing/2014/main" id="{DFB4EE3A-736E-4CCC-A2A6-9C886482183E}"/>
              </a:ext>
            </a:extLst>
          </p:cNvPr>
          <p:cNvSpPr/>
          <p:nvPr/>
        </p:nvSpPr>
        <p:spPr>
          <a:xfrm>
            <a:off x="5974813" y="3244334"/>
            <a:ext cx="24237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Roboto"/>
                <a:ea typeface="+mn-ea"/>
                <a:cs typeface="+mn-cs"/>
              </a:rPr>
              <a:t> </a:t>
            </a:r>
          </a:p>
        </p:txBody>
      </p:sp>
      <p:sp>
        <p:nvSpPr>
          <p:cNvPr id="11" name="Rectangle 10">
            <a:extLst>
              <a:ext uri="{FF2B5EF4-FFF2-40B4-BE49-F238E27FC236}">
                <a16:creationId xmlns:a16="http://schemas.microsoft.com/office/drawing/2014/main" id="{82C86B55-D980-43B8-B61F-D2504D30F149}"/>
              </a:ext>
            </a:extLst>
          </p:cNvPr>
          <p:cNvSpPr/>
          <p:nvPr/>
        </p:nvSpPr>
        <p:spPr>
          <a:xfrm>
            <a:off x="5974813" y="3244334"/>
            <a:ext cx="24237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Roboto"/>
                <a:ea typeface="+mn-ea"/>
                <a:cs typeface="+mn-cs"/>
              </a:rPr>
              <a:t> </a:t>
            </a:r>
          </a:p>
        </p:txBody>
      </p:sp>
      <p:sp>
        <p:nvSpPr>
          <p:cNvPr id="12" name="Rectangle 11">
            <a:extLst>
              <a:ext uri="{FF2B5EF4-FFF2-40B4-BE49-F238E27FC236}">
                <a16:creationId xmlns:a16="http://schemas.microsoft.com/office/drawing/2014/main" id="{A0D8FB32-EBDA-416B-BB2F-6C802941C254}"/>
              </a:ext>
            </a:extLst>
          </p:cNvPr>
          <p:cNvSpPr/>
          <p:nvPr/>
        </p:nvSpPr>
        <p:spPr>
          <a:xfrm>
            <a:off x="5974813" y="3244334"/>
            <a:ext cx="24237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Roboto"/>
                <a:ea typeface="+mn-ea"/>
                <a:cs typeface="+mn-cs"/>
              </a:rPr>
              <a:t> </a:t>
            </a:r>
          </a:p>
        </p:txBody>
      </p:sp>
      <p:sp>
        <p:nvSpPr>
          <p:cNvPr id="6" name="Content Placeholder 5">
            <a:extLst>
              <a:ext uri="{FF2B5EF4-FFF2-40B4-BE49-F238E27FC236}">
                <a16:creationId xmlns:a16="http://schemas.microsoft.com/office/drawing/2014/main" id="{51EC739B-7042-42AF-B686-B262A0304156}"/>
              </a:ext>
            </a:extLst>
          </p:cNvPr>
          <p:cNvSpPr>
            <a:spLocks noGrp="1"/>
          </p:cNvSpPr>
          <p:nvPr>
            <p:ph sz="quarter" idx="13"/>
          </p:nvPr>
        </p:nvSpPr>
        <p:spPr>
          <a:xfrm>
            <a:off x="619026" y="1108838"/>
            <a:ext cx="7294657" cy="4125310"/>
          </a:xfrm>
        </p:spPr>
        <p:txBody>
          <a:bodyPr/>
          <a:lstStyle/>
          <a:p>
            <a:r>
              <a:rPr lang="en-US" sz="1800" dirty="0"/>
              <a:t>We have seen ESG Disclosure Rates Rise Dramatically</a:t>
            </a:r>
          </a:p>
          <a:p>
            <a:pPr lvl="1"/>
            <a:r>
              <a:rPr lang="en-US" sz="1400" dirty="0"/>
              <a:t>Approximately 80% of the top 4500 companies produce some form of sustainability reporting</a:t>
            </a:r>
          </a:p>
          <a:p>
            <a:endParaRPr lang="en-US" sz="700" dirty="0"/>
          </a:p>
          <a:p>
            <a:r>
              <a:rPr lang="en-US" sz="1800" dirty="0"/>
              <a:t>However, Current Disclosure Practices leave a lot to be Desired</a:t>
            </a:r>
          </a:p>
          <a:p>
            <a:pPr lvl="1"/>
            <a:r>
              <a:rPr lang="en-US" sz="1800" dirty="0"/>
              <a:t>Incomplete Disclosures</a:t>
            </a:r>
          </a:p>
          <a:p>
            <a:pPr lvl="2"/>
            <a:r>
              <a:rPr lang="en-US" sz="1400" dirty="0"/>
              <a:t>Only 12 percent of companies report ESG disclosures according to best practice</a:t>
            </a:r>
          </a:p>
          <a:p>
            <a:pPr lvl="2"/>
            <a:r>
              <a:rPr lang="en-US" sz="1400" dirty="0"/>
              <a:t>Average disclosure rate is only 64% across our ESG Risk Rating indicators</a:t>
            </a:r>
          </a:p>
          <a:p>
            <a:pPr lvl="1"/>
            <a:r>
              <a:rPr lang="en-US" sz="1800" dirty="0"/>
              <a:t>Inconsistent Disclosures</a:t>
            </a:r>
          </a:p>
          <a:p>
            <a:pPr lvl="2"/>
            <a:r>
              <a:rPr lang="en-US" sz="1400" dirty="0"/>
              <a:t>We sometimes struggle with disclosures that report according to different standards or that are difficult to normalize.</a:t>
            </a:r>
          </a:p>
        </p:txBody>
      </p:sp>
      <p:pic>
        <p:nvPicPr>
          <p:cNvPr id="1026" name="Picture 2" descr="Picture">
            <a:extLst>
              <a:ext uri="{FF2B5EF4-FFF2-40B4-BE49-F238E27FC236}">
                <a16:creationId xmlns:a16="http://schemas.microsoft.com/office/drawing/2014/main" id="{F9545EE4-F2D2-43A6-BCDA-A5A984A11F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13683" y="1177891"/>
            <a:ext cx="4042493" cy="2685860"/>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4E0CAD65-5566-43A4-A355-A2831CDCFA6A}"/>
              </a:ext>
            </a:extLst>
          </p:cNvPr>
          <p:cNvSpPr txBox="1"/>
          <p:nvPr/>
        </p:nvSpPr>
        <p:spPr>
          <a:xfrm>
            <a:off x="566120" y="5028806"/>
            <a:ext cx="10817386" cy="811504"/>
          </a:xfrm>
          <a:prstGeom prst="rect">
            <a:avLst/>
          </a:prstGeom>
          <a:noFill/>
        </p:spPr>
        <p:txBody>
          <a:bodyPr wrap="square">
            <a:spAutoFit/>
          </a:bodyPr>
          <a:lstStyle/>
          <a:p>
            <a:pPr marL="685806" marR="0" lvl="1" indent="-228606" algn="l" defTabSz="914423" rtl="0" eaLnBrk="1" fontAlgn="auto" latinLnBrk="0" hangingPunct="1">
              <a:lnSpc>
                <a:spcPct val="120000"/>
              </a:lnSpc>
              <a:spcBef>
                <a:spcPts val="0"/>
              </a:spcBef>
              <a:spcAft>
                <a:spcPts val="600"/>
              </a:spcAft>
              <a:buClr>
                <a:srgbClr val="68AAA3"/>
              </a:buClr>
              <a:buSzTx/>
              <a:buFont typeface="Calibri Light" panose="020F0302020204030204" pitchFamily="34" charset="0"/>
              <a:buChar char="»"/>
              <a:tabLst/>
              <a:defRPr/>
            </a:pPr>
            <a:r>
              <a:rPr kumimoji="0" lang="en-US" sz="2000" b="0" i="0" u="none" strike="noStrike" kern="1200" cap="none" spc="0" normalizeH="0" baseline="0" noProof="0" dirty="0">
                <a:ln>
                  <a:noFill/>
                </a:ln>
                <a:solidFill>
                  <a:srgbClr val="5B6064"/>
                </a:solidFill>
                <a:effectLst/>
                <a:uLnTx/>
                <a:uFillTx/>
                <a:latin typeface="Roboto" pitchFamily="2" charset="0"/>
                <a:ea typeface="Roboto" pitchFamily="2" charset="0"/>
                <a:cs typeface="+mn-cs"/>
              </a:rPr>
              <a:t>Low Quality Disclosures</a:t>
            </a:r>
          </a:p>
          <a:p>
            <a:pPr marL="1143006" marR="0" lvl="2" indent="-228606" algn="l" defTabSz="914423" rtl="0" eaLnBrk="1" fontAlgn="auto" latinLnBrk="0" hangingPunct="1">
              <a:lnSpc>
                <a:spcPct val="120000"/>
              </a:lnSpc>
              <a:spcBef>
                <a:spcPts val="0"/>
              </a:spcBef>
              <a:spcAft>
                <a:spcPts val="600"/>
              </a:spcAft>
              <a:buClr>
                <a:srgbClr val="68AAA3"/>
              </a:buClr>
              <a:buSzTx/>
              <a:buFont typeface="Calibri Light" panose="020F0302020204030204" pitchFamily="34" charset="0"/>
              <a:buChar char="»"/>
              <a:tabLst/>
              <a:defRPr/>
            </a:pPr>
            <a:r>
              <a:rPr kumimoji="0" lang="en-US" sz="1600" b="0" i="0" u="none" strike="noStrike" kern="1200" cap="none" spc="0" normalizeH="0" baseline="0" noProof="0" dirty="0">
                <a:ln>
                  <a:noFill/>
                </a:ln>
                <a:solidFill>
                  <a:srgbClr val="5B6064"/>
                </a:solidFill>
                <a:effectLst/>
                <a:uLnTx/>
                <a:uFillTx/>
                <a:latin typeface="Roboto" pitchFamily="2" charset="0"/>
                <a:ea typeface="Roboto" pitchFamily="2" charset="0"/>
                <a:cs typeface="+mn-cs"/>
              </a:rPr>
              <a:t>Quantitative disclosures are sometimes of poor/questionable quality </a:t>
            </a:r>
          </a:p>
        </p:txBody>
      </p:sp>
    </p:spTree>
    <p:extLst>
      <p:ext uri="{BB962C8B-B14F-4D97-AF65-F5344CB8AC3E}">
        <p14:creationId xmlns:p14="http://schemas.microsoft.com/office/powerpoint/2010/main" val="28363495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6070EADA-BF12-4553-8851-EFCCD99A99A0}"/>
              </a:ext>
            </a:extLst>
          </p:cNvPr>
          <p:cNvSpPr>
            <a:spLocks noGrp="1"/>
          </p:cNvSpPr>
          <p:nvPr>
            <p:ph type="body" sz="quarter" idx="10"/>
          </p:nvPr>
        </p:nvSpPr>
        <p:spPr>
          <a:xfrm>
            <a:off x="606835" y="2469823"/>
            <a:ext cx="9404064" cy="1932495"/>
          </a:xfrm>
        </p:spPr>
        <p:txBody>
          <a:bodyPr/>
          <a:lstStyle/>
          <a:p>
            <a:r>
              <a:rPr lang="en-US" dirty="0"/>
              <a:t>The Changing Regulatory Environment</a:t>
            </a:r>
          </a:p>
        </p:txBody>
      </p:sp>
    </p:spTree>
    <p:extLst>
      <p:ext uri="{BB962C8B-B14F-4D97-AF65-F5344CB8AC3E}">
        <p14:creationId xmlns:p14="http://schemas.microsoft.com/office/powerpoint/2010/main" val="425665727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648CDEB-BFCE-475C-84F9-FE0B666A6B3C}"/>
              </a:ext>
            </a:extLst>
          </p:cNvPr>
          <p:cNvSpPr>
            <a:spLocks noGrp="1"/>
          </p:cNvSpPr>
          <p:nvPr>
            <p:ph type="title"/>
          </p:nvPr>
        </p:nvSpPr>
        <p:spPr/>
        <p:txBody>
          <a:bodyPr/>
          <a:lstStyle/>
          <a:p>
            <a:r>
              <a:rPr lang="en-US" dirty="0"/>
              <a:t>Entering a Very Dynamic Regulatory Period for ESG</a:t>
            </a:r>
          </a:p>
        </p:txBody>
      </p:sp>
      <p:sp>
        <p:nvSpPr>
          <p:cNvPr id="5" name="Content Placeholder 4">
            <a:extLst>
              <a:ext uri="{FF2B5EF4-FFF2-40B4-BE49-F238E27FC236}">
                <a16:creationId xmlns:a16="http://schemas.microsoft.com/office/drawing/2014/main" id="{A5CD0C32-F0B0-4FDC-9E09-DF3D6E7F9DB2}"/>
              </a:ext>
            </a:extLst>
          </p:cNvPr>
          <p:cNvSpPr>
            <a:spLocks noGrp="1"/>
          </p:cNvSpPr>
          <p:nvPr>
            <p:ph sz="quarter" idx="13"/>
          </p:nvPr>
        </p:nvSpPr>
        <p:spPr>
          <a:xfrm>
            <a:off x="619027" y="1271239"/>
            <a:ext cx="7577119" cy="4419600"/>
          </a:xfrm>
        </p:spPr>
        <p:txBody>
          <a:bodyPr/>
          <a:lstStyle/>
          <a:p>
            <a:r>
              <a:rPr lang="en-US" sz="2000" dirty="0"/>
              <a:t>Some financial market actors and regulators are questioning whether the current voluntary disclosure regime is working. </a:t>
            </a:r>
          </a:p>
          <a:p>
            <a:endParaRPr lang="en-US" sz="2000" dirty="0"/>
          </a:p>
          <a:p>
            <a:r>
              <a:rPr lang="en-US" sz="2000" dirty="0"/>
              <a:t>Multiple consultations ongoing that ask the question of whether new mandatory ESG disclosure regulations are needed</a:t>
            </a:r>
          </a:p>
          <a:p>
            <a:pPr lvl="1"/>
            <a:r>
              <a:rPr lang="en-US" sz="2000" dirty="0"/>
              <a:t>EU Sustainable Finance Action Plan </a:t>
            </a:r>
          </a:p>
          <a:p>
            <a:pPr lvl="1"/>
            <a:r>
              <a:rPr lang="en-US" sz="2000" dirty="0"/>
              <a:t>ESMA, IFRS, OSC, among others</a:t>
            </a:r>
          </a:p>
        </p:txBody>
      </p:sp>
      <p:pic>
        <p:nvPicPr>
          <p:cNvPr id="2" name="Picture 1">
            <a:extLst>
              <a:ext uri="{FF2B5EF4-FFF2-40B4-BE49-F238E27FC236}">
                <a16:creationId xmlns:a16="http://schemas.microsoft.com/office/drawing/2014/main" id="{A3A3D27C-6CF1-432F-9D22-D45143982023}"/>
              </a:ext>
            </a:extLst>
          </p:cNvPr>
          <p:cNvPicPr>
            <a:picLocks noChangeAspect="1"/>
          </p:cNvPicPr>
          <p:nvPr/>
        </p:nvPicPr>
        <p:blipFill>
          <a:blip r:embed="rId3"/>
          <a:stretch>
            <a:fillRect/>
          </a:stretch>
        </p:blipFill>
        <p:spPr>
          <a:xfrm>
            <a:off x="8647070" y="1271239"/>
            <a:ext cx="3052317" cy="4315522"/>
          </a:xfrm>
          <a:prstGeom prst="rect">
            <a:avLst/>
          </a:prstGeom>
          <a:ln>
            <a:solidFill>
              <a:schemeClr val="tx1"/>
            </a:solidFill>
          </a:ln>
        </p:spPr>
      </p:pic>
    </p:spTree>
    <p:extLst>
      <p:ext uri="{BB962C8B-B14F-4D97-AF65-F5344CB8AC3E}">
        <p14:creationId xmlns:p14="http://schemas.microsoft.com/office/powerpoint/2010/main" val="52647861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C4A7731-3C35-4F99-9A97-E3A42E4B9C7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51373F-31D5-4ACC-BB20-614995753FE2}" type="slidenum">
              <a:rPr kumimoji="0" lang="en-US" sz="1200" b="0" i="0" u="none" strike="noStrike" kern="1200" cap="none" spc="0" normalizeH="0" baseline="0" noProof="0" smtClean="0">
                <a:ln>
                  <a:noFill/>
                </a:ln>
                <a:solidFill>
                  <a:srgbClr val="5B6064"/>
                </a:solidFill>
                <a:effectLst/>
                <a:uLnTx/>
                <a:uFillTx/>
                <a:latin typeface="Roboto"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srgbClr val="5B6064"/>
              </a:solidFill>
              <a:effectLst/>
              <a:uLnTx/>
              <a:uFillTx/>
              <a:latin typeface="Roboto" pitchFamily="2" charset="0"/>
              <a:cs typeface="+mn-cs"/>
            </a:endParaRPr>
          </a:p>
        </p:txBody>
      </p:sp>
      <p:sp>
        <p:nvSpPr>
          <p:cNvPr id="3" name="Footer Placeholder 2">
            <a:extLst>
              <a:ext uri="{FF2B5EF4-FFF2-40B4-BE49-F238E27FC236}">
                <a16:creationId xmlns:a16="http://schemas.microsoft.com/office/drawing/2014/main" id="{9EF89A04-C3EF-44F7-9341-6EE2B553DF0C}"/>
              </a:ext>
            </a:extLst>
          </p:cNvPr>
          <p:cNvSpPr>
            <a:spLocks noGrp="1"/>
          </p:cNvSpPr>
          <p:nvPr>
            <p:ph type="ftr" sz="quarter" idx="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5B6064"/>
                </a:solidFill>
                <a:effectLst/>
                <a:uLnTx/>
                <a:uFillTx/>
                <a:latin typeface="Roboto" pitchFamily="2" charset="0"/>
                <a:cs typeface="+mn-cs"/>
              </a:rPr>
              <a:t>© 2019 SUSTAINALYTICS – CONFIDENTIAL &amp; PROPRIETARY</a:t>
            </a:r>
          </a:p>
        </p:txBody>
      </p:sp>
    </p:spTree>
    <p:extLst>
      <p:ext uri="{BB962C8B-B14F-4D97-AF65-F5344CB8AC3E}">
        <p14:creationId xmlns:p14="http://schemas.microsoft.com/office/powerpoint/2010/main" val="36711012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104BCC1E-77C1-4123-937A-2570CFE831A3}"/>
              </a:ext>
            </a:extLst>
          </p:cNvPr>
          <p:cNvSpPr>
            <a:spLocks noGrp="1"/>
          </p:cNvSpPr>
          <p:nvPr>
            <p:ph type="body" sz="quarter" idx="10"/>
          </p:nvPr>
        </p:nvSpPr>
        <p:spPr/>
        <p:txBody>
          <a:bodyPr/>
          <a:lstStyle/>
          <a:p>
            <a:endParaRPr lang="en-US"/>
          </a:p>
        </p:txBody>
      </p:sp>
      <p:sp>
        <p:nvSpPr>
          <p:cNvPr id="10" name="Text Placeholder 9">
            <a:extLst>
              <a:ext uri="{FF2B5EF4-FFF2-40B4-BE49-F238E27FC236}">
                <a16:creationId xmlns:a16="http://schemas.microsoft.com/office/drawing/2014/main" id="{6103B3D9-C13E-4145-97F1-D4069044B727}"/>
              </a:ext>
            </a:extLst>
          </p:cNvPr>
          <p:cNvSpPr>
            <a:spLocks noGrp="1"/>
          </p:cNvSpPr>
          <p:nvPr>
            <p:ph type="body" sz="quarter" idx="19"/>
          </p:nvPr>
        </p:nvSpPr>
        <p:spPr/>
        <p:txBody>
          <a:bodyPr/>
          <a:lstStyle/>
          <a:p>
            <a:endParaRPr lang="en-US"/>
          </a:p>
        </p:txBody>
      </p:sp>
      <p:sp>
        <p:nvSpPr>
          <p:cNvPr id="12" name="Text Placeholder 11">
            <a:extLst>
              <a:ext uri="{FF2B5EF4-FFF2-40B4-BE49-F238E27FC236}">
                <a16:creationId xmlns:a16="http://schemas.microsoft.com/office/drawing/2014/main" id="{3445C313-1935-4E4C-8BDA-E29A7C3B7278}"/>
              </a:ext>
            </a:extLst>
          </p:cNvPr>
          <p:cNvSpPr>
            <a:spLocks noGrp="1"/>
          </p:cNvSpPr>
          <p:nvPr>
            <p:ph type="body" sz="quarter" idx="11"/>
          </p:nvPr>
        </p:nvSpPr>
        <p:spPr/>
        <p:txBody>
          <a:bodyPr/>
          <a:lstStyle/>
          <a:p>
            <a:endParaRPr lang="en-US"/>
          </a:p>
        </p:txBody>
      </p:sp>
      <p:sp>
        <p:nvSpPr>
          <p:cNvPr id="14" name="Text Placeholder 13">
            <a:extLst>
              <a:ext uri="{FF2B5EF4-FFF2-40B4-BE49-F238E27FC236}">
                <a16:creationId xmlns:a16="http://schemas.microsoft.com/office/drawing/2014/main" id="{93DB0597-B4F0-48F6-99A5-7E932FB4CF27}"/>
              </a:ext>
            </a:extLst>
          </p:cNvPr>
          <p:cNvSpPr>
            <a:spLocks noGrp="1"/>
          </p:cNvSpPr>
          <p:nvPr>
            <p:ph type="body" sz="quarter" idx="13"/>
          </p:nvPr>
        </p:nvSpPr>
        <p:spPr/>
        <p:txBody>
          <a:bodyPr/>
          <a:lstStyle/>
          <a:p>
            <a:endParaRPr lang="en-US"/>
          </a:p>
        </p:txBody>
      </p:sp>
      <p:sp>
        <p:nvSpPr>
          <p:cNvPr id="16" name="Text Placeholder 15">
            <a:extLst>
              <a:ext uri="{FF2B5EF4-FFF2-40B4-BE49-F238E27FC236}">
                <a16:creationId xmlns:a16="http://schemas.microsoft.com/office/drawing/2014/main" id="{BADF3148-13A4-4A2F-A255-624197B8195A}"/>
              </a:ext>
            </a:extLst>
          </p:cNvPr>
          <p:cNvSpPr>
            <a:spLocks noGrp="1"/>
          </p:cNvSpPr>
          <p:nvPr>
            <p:ph type="body" sz="quarter" idx="14"/>
          </p:nvPr>
        </p:nvSpPr>
        <p:spPr/>
        <p:txBody>
          <a:bodyPr/>
          <a:lstStyle/>
          <a:p>
            <a:endParaRPr lang="en-US"/>
          </a:p>
        </p:txBody>
      </p:sp>
    </p:spTree>
    <p:extLst>
      <p:ext uri="{BB962C8B-B14F-4D97-AF65-F5344CB8AC3E}">
        <p14:creationId xmlns:p14="http://schemas.microsoft.com/office/powerpoint/2010/main" val="149709918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9266" y="346647"/>
            <a:ext cx="8229600" cy="1714202"/>
          </a:xfrm>
        </p:spPr>
        <p:txBody>
          <a:bodyPr>
            <a:noAutofit/>
          </a:bodyPr>
          <a:lstStyle/>
          <a:p>
            <a:r>
              <a:rPr lang="en-CA" sz="3200" dirty="0">
                <a:solidFill>
                  <a:prstClr val="white"/>
                </a:solidFill>
                <a:latin typeface="Times New Roman" panose="02020603050405020304" pitchFamily="18" charset="0"/>
              </a:rPr>
              <a:t>PAC ANNUAL CONFERENCE</a:t>
            </a:r>
            <a:r>
              <a:rPr lang="en-US" sz="2800" dirty="0"/>
              <a:t/>
            </a:r>
            <a:br>
              <a:rPr lang="en-US" sz="2800" dirty="0"/>
            </a:br>
            <a:r>
              <a:rPr lang="en-CA" sz="3600" b="1" cap="small" dirty="0">
                <a:latin typeface="Times New Roman" panose="02020603050405020304" pitchFamily="18" charset="0"/>
              </a:rPr>
              <a:t>Professional Accounting Futures</a:t>
            </a:r>
            <a:r>
              <a:rPr lang="en-CA" sz="2000" dirty="0">
                <a:solidFill>
                  <a:prstClr val="white"/>
                </a:solidFill>
                <a:latin typeface="Times New Roman" panose="02020603050405020304" pitchFamily="18" charset="0"/>
              </a:rPr>
              <a:t> </a:t>
            </a:r>
            <a:br>
              <a:rPr lang="en-CA" sz="2000" dirty="0">
                <a:solidFill>
                  <a:prstClr val="white"/>
                </a:solidFill>
                <a:latin typeface="Times New Roman" panose="02020603050405020304" pitchFamily="18" charset="0"/>
              </a:rPr>
            </a:br>
            <a:r>
              <a:rPr lang="en-CA" sz="2400" dirty="0">
                <a:solidFill>
                  <a:prstClr val="white"/>
                </a:solidFill>
                <a:latin typeface="Times New Roman" panose="02020603050405020304" pitchFamily="18" charset="0"/>
              </a:rPr>
              <a:t>October </a:t>
            </a:r>
            <a:r>
              <a:rPr lang="en-CA" sz="2400" dirty="0" smtClean="0">
                <a:solidFill>
                  <a:prstClr val="white"/>
                </a:solidFill>
                <a:latin typeface="Times New Roman" panose="02020603050405020304" pitchFamily="18" charset="0"/>
              </a:rPr>
              <a:t>23, </a:t>
            </a:r>
            <a:r>
              <a:rPr lang="en-CA" sz="2400" dirty="0">
                <a:solidFill>
                  <a:prstClr val="white"/>
                </a:solidFill>
                <a:latin typeface="Times New Roman" panose="02020603050405020304" pitchFamily="18" charset="0"/>
              </a:rPr>
              <a:t>2020</a:t>
            </a:r>
            <a:endParaRPr lang="en-US" sz="4000" dirty="0"/>
          </a:p>
        </p:txBody>
      </p:sp>
      <p:sp>
        <p:nvSpPr>
          <p:cNvPr id="3" name="Content Placeholder 2"/>
          <p:cNvSpPr>
            <a:spLocks noGrp="1"/>
          </p:cNvSpPr>
          <p:nvPr>
            <p:ph idx="1"/>
          </p:nvPr>
        </p:nvSpPr>
        <p:spPr>
          <a:xfrm>
            <a:off x="1981200" y="2276873"/>
            <a:ext cx="8229600" cy="2448273"/>
          </a:xfrm>
        </p:spPr>
        <p:txBody>
          <a:bodyPr>
            <a:normAutofit fontScale="92500" lnSpcReduction="20000"/>
          </a:bodyPr>
          <a:lstStyle/>
          <a:p>
            <a:pPr marL="0" indent="0" algn="ctr">
              <a:buNone/>
            </a:pPr>
            <a:r>
              <a:rPr lang="en-US" sz="2800" dirty="0"/>
              <a:t>Insights arising from applying measurement fundamentals to value creation solutions: implications for ESG </a:t>
            </a:r>
            <a:r>
              <a:rPr lang="en-US" sz="2800" dirty="0" smtClean="0"/>
              <a:t>reporting</a:t>
            </a:r>
          </a:p>
          <a:p>
            <a:pPr marL="0" indent="0" algn="ctr">
              <a:buNone/>
            </a:pPr>
            <a:endParaRPr lang="en-US" sz="2800" dirty="0"/>
          </a:p>
          <a:p>
            <a:pPr marL="0" indent="0" algn="ctr">
              <a:buNone/>
            </a:pPr>
            <a:r>
              <a:rPr lang="en-US" sz="3500" dirty="0">
                <a:solidFill>
                  <a:srgbClr val="FFFF00"/>
                </a:solidFill>
              </a:rPr>
              <a:t>Rob McLean     </a:t>
            </a:r>
          </a:p>
          <a:p>
            <a:pPr marL="0" indent="0" algn="ctr">
              <a:buNone/>
            </a:pPr>
            <a:r>
              <a:rPr lang="en-US" sz="2800" dirty="0" smtClean="0"/>
              <a:t>President</a:t>
            </a:r>
          </a:p>
          <a:p>
            <a:pPr marL="0" indent="0" algn="ctr">
              <a:buNone/>
            </a:pPr>
            <a:r>
              <a:rPr lang="en-US" sz="2800" dirty="0" smtClean="0"/>
              <a:t> </a:t>
            </a:r>
            <a:r>
              <a:rPr lang="en-US" sz="2800" dirty="0" err="1"/>
              <a:t>MatrixLinks</a:t>
            </a:r>
            <a:r>
              <a:rPr lang="en-US" sz="2800" dirty="0"/>
              <a:t>   </a:t>
            </a:r>
          </a:p>
        </p:txBody>
      </p:sp>
      <p:pic>
        <p:nvPicPr>
          <p:cNvPr id="1026" name="Picture 2" descr="D:\My Docs\z Ryan's Stuff\Branding + Logos\PAC-logo-KO-redon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59696" y="4941168"/>
            <a:ext cx="5328592" cy="12782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961212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Insights arising from applying measurement fundamentals to value creation solutions:…"/>
          <p:cNvSpPr txBox="1">
            <a:spLocks noGrp="1"/>
          </p:cNvSpPr>
          <p:nvPr>
            <p:ph type="ctrTitle"/>
          </p:nvPr>
        </p:nvSpPr>
        <p:spPr>
          <a:xfrm>
            <a:off x="2416969" y="681192"/>
            <a:ext cx="7358063" cy="2321719"/>
          </a:xfrm>
          <a:prstGeom prst="rect">
            <a:avLst/>
          </a:prstGeom>
        </p:spPr>
        <p:txBody>
          <a:bodyPr/>
          <a:lstStyle/>
          <a:p>
            <a:pPr defTabSz="321457">
              <a:defRPr sz="3400"/>
            </a:pPr>
            <a:r>
              <a:t>Insights arising from applying measurement fundamentals to value creation solutions:</a:t>
            </a:r>
          </a:p>
          <a:p>
            <a:pPr defTabSz="321457">
              <a:defRPr sz="3400"/>
            </a:pPr>
            <a:endParaRPr/>
          </a:p>
          <a:p>
            <a:pPr defTabSz="321457">
              <a:defRPr sz="3400"/>
            </a:pPr>
            <a:r>
              <a:t> Implications for ESG reporting</a:t>
            </a:r>
          </a:p>
        </p:txBody>
      </p:sp>
      <p:sp>
        <p:nvSpPr>
          <p:cNvPr id="155" name="Rob McLean…"/>
          <p:cNvSpPr txBox="1">
            <a:spLocks noGrp="1"/>
          </p:cNvSpPr>
          <p:nvPr>
            <p:ph type="subTitle" sz="half" idx="1"/>
          </p:nvPr>
        </p:nvSpPr>
        <p:spPr>
          <a:xfrm>
            <a:off x="2416969" y="3176180"/>
            <a:ext cx="7358063" cy="2106650"/>
          </a:xfrm>
          <a:prstGeom prst="rect">
            <a:avLst/>
          </a:prstGeom>
        </p:spPr>
        <p:txBody>
          <a:bodyPr/>
          <a:lstStyle/>
          <a:p>
            <a:r>
              <a:t>Rob McLean</a:t>
            </a:r>
          </a:p>
          <a:p>
            <a:endParaRPr/>
          </a:p>
          <a:p>
            <a:r>
              <a:t>MatrixLinks International Inc. and</a:t>
            </a:r>
          </a:p>
          <a:p>
            <a:r>
              <a:t>CPA Canada</a:t>
            </a:r>
          </a:p>
          <a:p>
            <a:endParaRPr/>
          </a:p>
          <a:p>
            <a:endParaRPr/>
          </a:p>
          <a:p>
            <a:endParaRPr/>
          </a:p>
          <a:p>
            <a:r>
              <a:t>October 23, 2020</a:t>
            </a:r>
          </a:p>
        </p:txBody>
      </p:sp>
      <p:sp>
        <p:nvSpPr>
          <p:cNvPr id="156" name="Slide Number"/>
          <p:cNvSpPr txBox="1">
            <a:spLocks noGrp="1"/>
          </p:cNvSpPr>
          <p:nvPr>
            <p:ph type="sldNum" sz="quarter" idx="2"/>
          </p:nvPr>
        </p:nvSpPr>
        <p:spPr>
          <a:xfrm>
            <a:off x="10178230" y="6545461"/>
            <a:ext cx="149080" cy="21076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ctr" defTabSz="410751" hangingPunct="0"/>
            <a:fld id="{86CB4B4D-7CA3-9044-876B-883B54F8677D}" type="slidenum">
              <a:rPr kern="0">
                <a:solidFill>
                  <a:srgbClr val="000000"/>
                </a:solidFill>
                <a:latin typeface="Gill Sans"/>
                <a:sym typeface="Gill Sans"/>
              </a:rPr>
              <a:pPr algn="ctr" defTabSz="410751" hangingPunct="0"/>
              <a:t>22</a:t>
            </a:fld>
            <a:endParaRPr kern="0">
              <a:solidFill>
                <a:srgbClr val="000000"/>
              </a:solidFill>
              <a:latin typeface="Gill Sans"/>
              <a:sym typeface="Gill Sans"/>
            </a:endParaRPr>
          </a:p>
        </p:txBody>
      </p:sp>
    </p:spTree>
  </p:cSld>
  <p:clrMapOvr>
    <a:masterClrMapping/>
  </p:clrMapOvr>
  <p:transition spd="med"/>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Insights arising from applying measurement fundamentals to value creation solutions:…"/>
          <p:cNvSpPr txBox="1">
            <a:spLocks noGrp="1"/>
          </p:cNvSpPr>
          <p:nvPr>
            <p:ph type="title"/>
          </p:nvPr>
        </p:nvSpPr>
        <p:spPr>
          <a:xfrm>
            <a:off x="2416969" y="97986"/>
            <a:ext cx="7358063" cy="979154"/>
          </a:xfrm>
          <a:prstGeom prst="rect">
            <a:avLst/>
          </a:prstGeom>
        </p:spPr>
        <p:txBody>
          <a:bodyPr/>
          <a:lstStyle/>
          <a:p>
            <a:pPr defTabSz="321457"/>
            <a:r>
              <a:t>Insights arising from applying measurement fundamentals to value creation solutions: </a:t>
            </a:r>
          </a:p>
          <a:p>
            <a:pPr defTabSz="321457"/>
            <a:r>
              <a:t>implications for ESG reporting</a:t>
            </a:r>
          </a:p>
        </p:txBody>
      </p:sp>
      <p:sp>
        <p:nvSpPr>
          <p:cNvPr id="159" name="Outline…"/>
          <p:cNvSpPr txBox="1">
            <a:spLocks noGrp="1"/>
          </p:cNvSpPr>
          <p:nvPr>
            <p:ph type="body" idx="1"/>
          </p:nvPr>
        </p:nvSpPr>
        <p:spPr>
          <a:xfrm>
            <a:off x="2416969" y="1261874"/>
            <a:ext cx="7358063" cy="5063134"/>
          </a:xfrm>
          <a:prstGeom prst="rect">
            <a:avLst/>
          </a:prstGeom>
        </p:spPr>
        <p:txBody>
          <a:bodyPr/>
          <a:lstStyle/>
          <a:p>
            <a:pPr marL="0" indent="0" algn="ctr">
              <a:buSzTx/>
              <a:buNone/>
              <a:defRPr sz="2400"/>
            </a:pPr>
            <a:r>
              <a:t>Outline</a:t>
            </a:r>
          </a:p>
          <a:p>
            <a:pPr marL="248038" indent="-248038">
              <a:buSzPct val="100000"/>
              <a:buAutoNum type="arabicPeriod"/>
            </a:pPr>
            <a:r>
              <a:t>CPA Canada’s Foresight Initiative and Value Creation focus</a:t>
            </a:r>
          </a:p>
          <a:p>
            <a:pPr marL="248038" indent="-248038">
              <a:buSzPct val="100000"/>
              <a:buAutoNum type="arabicPeriod"/>
            </a:pPr>
            <a:r>
              <a:t>Defining value creation</a:t>
            </a:r>
          </a:p>
          <a:p>
            <a:pPr marL="248038" indent="-248038">
              <a:buSzPct val="100000"/>
              <a:buAutoNum type="arabicPeriod"/>
            </a:pPr>
            <a:r>
              <a:t>Focus on value creation decisions and solutions, and underlying measurement approaches</a:t>
            </a:r>
          </a:p>
          <a:p>
            <a:pPr marL="248038" indent="-248038">
              <a:buSzPct val="100000"/>
              <a:buAutoNum type="arabicPeriod"/>
            </a:pPr>
            <a:r>
              <a:t>Measurement fundamentals</a:t>
            </a:r>
          </a:p>
          <a:p>
            <a:pPr marL="248038" indent="-248038">
              <a:buSzPct val="100000"/>
              <a:buAutoNum type="arabicPeriod"/>
            </a:pPr>
            <a:r>
              <a:t>Applying measurement fundamentals to value creation solutions: emerging insights</a:t>
            </a:r>
          </a:p>
          <a:p>
            <a:pPr marL="248038" indent="-248038">
              <a:buSzPct val="100000"/>
              <a:buAutoNum type="arabicPeriod"/>
            </a:pPr>
            <a:r>
              <a:t>Opportunities for collaboration to strengthen measurement in an ESG and other contexts</a:t>
            </a:r>
          </a:p>
        </p:txBody>
      </p:sp>
      <p:sp>
        <p:nvSpPr>
          <p:cNvPr id="160" name="Slide Number"/>
          <p:cNvSpPr txBox="1">
            <a:spLocks noGrp="1"/>
          </p:cNvSpPr>
          <p:nvPr>
            <p:ph type="sldNum" sz="quarter" idx="2"/>
          </p:nvPr>
        </p:nvSpPr>
        <p:spPr>
          <a:xfrm>
            <a:off x="5999361" y="6509742"/>
            <a:ext cx="184346" cy="29738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ctr" defTabSz="410751" hangingPunct="0"/>
            <a:fld id="{86CB4B4D-7CA3-9044-876B-883B54F8677D}" type="slidenum">
              <a:rPr kern="0">
                <a:solidFill>
                  <a:srgbClr val="000000"/>
                </a:solidFill>
                <a:latin typeface="Gill Sans"/>
                <a:sym typeface="Gill Sans"/>
              </a:rPr>
              <a:pPr algn="ctr" defTabSz="410751" hangingPunct="0"/>
              <a:t>23</a:t>
            </a:fld>
            <a:endParaRPr kern="0">
              <a:solidFill>
                <a:srgbClr val="000000"/>
              </a:solidFill>
              <a:latin typeface="Gill Sans"/>
              <a:sym typeface="Gill Sans"/>
            </a:endParaRPr>
          </a:p>
        </p:txBody>
      </p:sp>
    </p:spTree>
  </p:cSld>
  <p:clrMapOvr>
    <a:masterClrMapping/>
  </p:clrMapOvr>
  <p:transition spd="med"/>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 name="1. CPA Canada’s Foresight Initiative and Value Creation focus"/>
          <p:cNvSpPr txBox="1">
            <a:spLocks noGrp="1"/>
          </p:cNvSpPr>
          <p:nvPr>
            <p:ph type="title"/>
          </p:nvPr>
        </p:nvSpPr>
        <p:spPr>
          <a:xfrm>
            <a:off x="2416969" y="-151228"/>
            <a:ext cx="7358063" cy="979154"/>
          </a:xfrm>
          <a:prstGeom prst="rect">
            <a:avLst/>
          </a:prstGeom>
        </p:spPr>
        <p:txBody>
          <a:bodyPr/>
          <a:lstStyle>
            <a:lvl1pPr defTabSz="457200"/>
          </a:lstStyle>
          <a:p>
            <a:r>
              <a:t>1. CPA Canada’s Foresight Initiative and Value Creation focus</a:t>
            </a:r>
          </a:p>
        </p:txBody>
      </p:sp>
      <p:sp>
        <p:nvSpPr>
          <p:cNvPr id="163" name="Slide Number"/>
          <p:cNvSpPr txBox="1">
            <a:spLocks noGrp="1"/>
          </p:cNvSpPr>
          <p:nvPr>
            <p:ph type="sldNum" sz="quarter" idx="2"/>
          </p:nvPr>
        </p:nvSpPr>
        <p:spPr>
          <a:xfrm>
            <a:off x="5999361" y="6509742"/>
            <a:ext cx="184346" cy="29738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ctr" defTabSz="410751" hangingPunct="0"/>
            <a:fld id="{86CB4B4D-7CA3-9044-876B-883B54F8677D}" type="slidenum">
              <a:rPr kern="0">
                <a:solidFill>
                  <a:srgbClr val="000000"/>
                </a:solidFill>
                <a:latin typeface="Gill Sans"/>
                <a:sym typeface="Gill Sans"/>
              </a:rPr>
              <a:pPr algn="ctr" defTabSz="410751" hangingPunct="0"/>
              <a:t>24</a:t>
            </a:fld>
            <a:endParaRPr kern="0">
              <a:solidFill>
                <a:srgbClr val="000000"/>
              </a:solidFill>
              <a:latin typeface="Gill Sans"/>
              <a:sym typeface="Gill Sans"/>
            </a:endParaRPr>
          </a:p>
        </p:txBody>
      </p:sp>
      <p:grpSp>
        <p:nvGrpSpPr>
          <p:cNvPr id="166" name="Image"/>
          <p:cNvGrpSpPr/>
          <p:nvPr/>
        </p:nvGrpSpPr>
        <p:grpSpPr>
          <a:xfrm>
            <a:off x="1882665" y="774353"/>
            <a:ext cx="3972344" cy="5140680"/>
            <a:chOff x="0" y="0"/>
            <a:chExt cx="5649555" cy="7311189"/>
          </a:xfrm>
        </p:grpSpPr>
        <p:pic>
          <p:nvPicPr>
            <p:cNvPr id="165" name="Image" descr="Image"/>
            <p:cNvPicPr>
              <a:picLocks noChangeAspect="1"/>
            </p:cNvPicPr>
            <p:nvPr/>
          </p:nvPicPr>
          <p:blipFill>
            <a:blip r:embed="rId2"/>
            <a:stretch>
              <a:fillRect/>
            </a:stretch>
          </p:blipFill>
          <p:spPr>
            <a:xfrm>
              <a:off x="215900" y="139700"/>
              <a:ext cx="5217756" cy="6752390"/>
            </a:xfrm>
            <a:prstGeom prst="rect">
              <a:avLst/>
            </a:prstGeom>
            <a:ln>
              <a:noFill/>
            </a:ln>
            <a:effectLst/>
          </p:spPr>
        </p:pic>
        <p:pic>
          <p:nvPicPr>
            <p:cNvPr id="164" name="Image" descr="Image"/>
            <p:cNvPicPr>
              <a:picLocks/>
            </p:cNvPicPr>
            <p:nvPr/>
          </p:nvPicPr>
          <p:blipFill>
            <a:blip r:embed="rId3"/>
            <a:stretch>
              <a:fillRect/>
            </a:stretch>
          </p:blipFill>
          <p:spPr>
            <a:xfrm>
              <a:off x="0" y="0"/>
              <a:ext cx="5649556" cy="7311190"/>
            </a:xfrm>
            <a:prstGeom prst="rect">
              <a:avLst/>
            </a:prstGeom>
            <a:effectLst/>
          </p:spPr>
        </p:pic>
      </p:grpSp>
      <p:sp>
        <p:nvSpPr>
          <p:cNvPr id="167" name="https://www.cpacanada.ca/foresight-report/"/>
          <p:cNvSpPr txBox="1"/>
          <p:nvPr/>
        </p:nvSpPr>
        <p:spPr>
          <a:xfrm>
            <a:off x="1850656" y="5943077"/>
            <a:ext cx="4036362" cy="3317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2400" u="sng">
                <a:hlinkClick r:id="" action="ppaction://noaction"/>
              </a:defRPr>
            </a:lvl1pPr>
          </a:lstStyle>
          <a:p>
            <a:pPr algn="ctr" defTabSz="410751" hangingPunct="0">
              <a:defRPr u="none"/>
            </a:pPr>
            <a:r>
              <a:rPr sz="1687" kern="0">
                <a:solidFill>
                  <a:srgbClr val="000000"/>
                </a:solidFill>
                <a:latin typeface="Gill Sans"/>
                <a:sym typeface="Gill Sans"/>
              </a:rPr>
              <a:t>https://www.cpacanada.ca/foresight-report/</a:t>
            </a:r>
          </a:p>
        </p:txBody>
      </p:sp>
      <p:sp>
        <p:nvSpPr>
          <p:cNvPr id="168" name="Foresight: “Where to play”…"/>
          <p:cNvSpPr txBox="1">
            <a:spLocks noGrp="1"/>
          </p:cNvSpPr>
          <p:nvPr>
            <p:ph type="body" sz="half" idx="1"/>
          </p:nvPr>
        </p:nvSpPr>
        <p:spPr>
          <a:xfrm>
            <a:off x="6398148" y="901898"/>
            <a:ext cx="3804361" cy="5063133"/>
          </a:xfrm>
          <a:prstGeom prst="rect">
            <a:avLst/>
          </a:prstGeom>
        </p:spPr>
        <p:txBody>
          <a:bodyPr>
            <a:normAutofit fontScale="77500" lnSpcReduction="20000"/>
          </a:bodyPr>
          <a:lstStyle/>
          <a:p>
            <a:pPr marL="437539" indent="-321457">
              <a:spcBef>
                <a:spcPts val="0"/>
              </a:spcBef>
              <a:buSzTx/>
              <a:buNone/>
              <a:defRPr sz="2400"/>
            </a:pPr>
            <a:r>
              <a:rPr dirty="0"/>
              <a:t>Foresight: “Where to play”</a:t>
            </a:r>
          </a:p>
          <a:p>
            <a:pPr marL="437539" indent="-321457">
              <a:spcBef>
                <a:spcPts val="0"/>
              </a:spcBef>
              <a:buSzTx/>
              <a:buNone/>
              <a:defRPr sz="2400"/>
            </a:pPr>
            <a:endParaRPr dirty="0"/>
          </a:p>
          <a:p>
            <a:pPr marL="321457" indent="-223234" defTabSz="321457">
              <a:spcBef>
                <a:spcPts val="914"/>
              </a:spcBef>
              <a:buClr>
                <a:srgbClr val="0D81FF"/>
              </a:buClr>
              <a:buSzPct val="100000"/>
              <a:buFont typeface="Times Roman"/>
              <a:buAutoNum type="arabicPeriod"/>
              <a:defRPr sz="2400" b="0">
                <a:solidFill>
                  <a:srgbClr val="0D0D0D"/>
                </a:solidFill>
              </a:defRPr>
            </a:pPr>
            <a:r>
              <a:rPr i="1" dirty="0">
                <a:solidFill>
                  <a:srgbClr val="0D81FF"/>
                </a:solidFill>
              </a:rPr>
              <a:t>Rethinking value creation</a:t>
            </a:r>
            <a:r>
              <a:rPr dirty="0"/>
              <a:t>, both in terms of the development of new and </a:t>
            </a:r>
            <a:br>
              <a:rPr dirty="0"/>
            </a:br>
            <a:r>
              <a:rPr dirty="0"/>
              <a:t>evolving models of value creation and in reassessing how accountants add value. </a:t>
            </a:r>
            <a:br>
              <a:rPr dirty="0"/>
            </a:br>
            <a:endParaRPr dirty="0"/>
          </a:p>
          <a:p>
            <a:pPr marL="321457" indent="-223234" defTabSz="321457">
              <a:spcBef>
                <a:spcPts val="914"/>
              </a:spcBef>
              <a:buClr>
                <a:srgbClr val="0D81FF"/>
              </a:buClr>
              <a:buSzPct val="100000"/>
              <a:buFont typeface="Times Roman"/>
              <a:buAutoNum type="arabicPeriod"/>
              <a:defRPr sz="2400" b="0">
                <a:solidFill>
                  <a:srgbClr val="0D0D0D"/>
                </a:solidFill>
              </a:defRPr>
            </a:pPr>
            <a:r>
              <a:rPr i="1" dirty="0">
                <a:solidFill>
                  <a:srgbClr val="0D81FF"/>
                </a:solidFill>
              </a:rPr>
              <a:t>Mastering and shaping a data-driven economy. </a:t>
            </a:r>
            <a:r>
              <a:rPr dirty="0"/>
              <a:t>Every CPA must ultimately </a:t>
            </a:r>
            <a:br>
              <a:rPr dirty="0"/>
            </a:br>
            <a:r>
              <a:rPr dirty="0"/>
              <a:t>become comfortable in a world that will be data-rich, data-intense and data- driven. In concert with this, CPAs should play a role in the development of standards for data governance and data integrity. </a:t>
            </a:r>
          </a:p>
        </p:txBody>
      </p:sp>
    </p:spTree>
  </p:cSld>
  <p:clrMapOvr>
    <a:masterClrMapping/>
  </p:clrMapOvr>
  <p:transition spd="med"/>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2. Defining value creation"/>
          <p:cNvSpPr txBox="1">
            <a:spLocks noGrp="1"/>
          </p:cNvSpPr>
          <p:nvPr>
            <p:ph type="title"/>
          </p:nvPr>
        </p:nvSpPr>
        <p:spPr>
          <a:xfrm>
            <a:off x="2241596" y="77062"/>
            <a:ext cx="7358063" cy="562571"/>
          </a:xfrm>
          <a:prstGeom prst="rect">
            <a:avLst/>
          </a:prstGeom>
        </p:spPr>
        <p:txBody>
          <a:bodyPr/>
          <a:lstStyle>
            <a:lvl1pPr>
              <a:defRPr sz="2900"/>
            </a:lvl1pPr>
          </a:lstStyle>
          <a:p>
            <a:r>
              <a:t>2. Defining value creation</a:t>
            </a:r>
          </a:p>
        </p:txBody>
      </p:sp>
      <p:sp>
        <p:nvSpPr>
          <p:cNvPr id="171" name="Slide Number"/>
          <p:cNvSpPr txBox="1">
            <a:spLocks noGrp="1"/>
          </p:cNvSpPr>
          <p:nvPr>
            <p:ph type="sldNum" sz="quarter" idx="2"/>
          </p:nvPr>
        </p:nvSpPr>
        <p:spPr>
          <a:xfrm>
            <a:off x="5999361" y="6509742"/>
            <a:ext cx="184346" cy="29738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ctr" defTabSz="410751" hangingPunct="0"/>
            <a:fld id="{86CB4B4D-7CA3-9044-876B-883B54F8677D}" type="slidenum">
              <a:rPr kern="0">
                <a:solidFill>
                  <a:srgbClr val="000000"/>
                </a:solidFill>
                <a:latin typeface="Gill Sans"/>
                <a:sym typeface="Gill Sans"/>
              </a:rPr>
              <a:pPr algn="ctr" defTabSz="410751" hangingPunct="0"/>
              <a:t>25</a:t>
            </a:fld>
            <a:endParaRPr kern="0">
              <a:solidFill>
                <a:srgbClr val="000000"/>
              </a:solidFill>
              <a:latin typeface="Gill Sans"/>
              <a:sym typeface="Gill Sans"/>
            </a:endParaRPr>
          </a:p>
        </p:txBody>
      </p:sp>
      <p:sp>
        <p:nvSpPr>
          <p:cNvPr id="172" name="Measures value realized through…"/>
          <p:cNvSpPr txBox="1"/>
          <p:nvPr/>
        </p:nvSpPr>
        <p:spPr>
          <a:xfrm>
            <a:off x="5527229" y="1283501"/>
            <a:ext cx="5057151" cy="69839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19" rIns="45719" bIns="45719" anchor="ctr">
            <a:spAutoFit/>
          </a:bodyPr>
          <a:lstStyle/>
          <a:p>
            <a:pPr defTabSz="914367" hangingPunct="0">
              <a:defRPr sz="2800">
                <a:latin typeface="Gill Sans SemiBold"/>
                <a:ea typeface="Gill Sans SemiBold"/>
                <a:cs typeface="Gill Sans SemiBold"/>
                <a:sym typeface="Gill Sans SemiBold"/>
              </a:defRPr>
            </a:pPr>
            <a:r>
              <a:rPr sz="1969" kern="0">
                <a:solidFill>
                  <a:srgbClr val="000000"/>
                </a:solidFill>
                <a:latin typeface="Gill Sans SemiBold"/>
                <a:sym typeface="Gill Sans SemiBold"/>
              </a:rPr>
              <a:t>Measures previously-created value as it is realized through </a:t>
            </a:r>
            <a:r>
              <a:rPr sz="1969" b="1" i="1" kern="0">
                <a:solidFill>
                  <a:srgbClr val="000000"/>
                </a:solidFill>
                <a:latin typeface="Gill Sans"/>
                <a:sym typeface="Gill Sans"/>
              </a:rPr>
              <a:t>transactions</a:t>
            </a:r>
            <a:r>
              <a:rPr sz="1969" kern="0">
                <a:solidFill>
                  <a:srgbClr val="000000"/>
                </a:solidFill>
                <a:latin typeface="Gill Sans SemiBold"/>
                <a:sym typeface="Gill Sans SemiBold"/>
              </a:rPr>
              <a:t> with third parties</a:t>
            </a:r>
          </a:p>
        </p:txBody>
      </p:sp>
      <p:sp>
        <p:nvSpPr>
          <p:cNvPr id="173" name="How can we measure value created in advance of a third party transaction?"/>
          <p:cNvSpPr txBox="1"/>
          <p:nvPr/>
        </p:nvSpPr>
        <p:spPr>
          <a:xfrm>
            <a:off x="5544655" y="2782832"/>
            <a:ext cx="4836563" cy="100142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19" rIns="45719" bIns="45719" anchor="ctr">
            <a:spAutoFit/>
          </a:bodyPr>
          <a:lstStyle/>
          <a:p>
            <a:pPr defTabSz="914367" hangingPunct="0">
              <a:defRPr sz="2800">
                <a:latin typeface="Gill Sans SemiBold"/>
                <a:ea typeface="Gill Sans SemiBold"/>
                <a:cs typeface="Gill Sans SemiBold"/>
                <a:sym typeface="Gill Sans SemiBold"/>
              </a:defRPr>
            </a:pPr>
            <a:r>
              <a:rPr sz="1969" kern="0">
                <a:solidFill>
                  <a:srgbClr val="000000"/>
                </a:solidFill>
                <a:latin typeface="Gill Sans SemiBold"/>
                <a:sym typeface="Gill Sans SemiBold"/>
              </a:rPr>
              <a:t>Measures future value creation potential (</a:t>
            </a:r>
            <a:r>
              <a:rPr sz="1969" b="1" i="1" kern="0">
                <a:solidFill>
                  <a:srgbClr val="000000"/>
                </a:solidFill>
                <a:latin typeface="Gill Sans"/>
                <a:sym typeface="Gill Sans"/>
              </a:rPr>
              <a:t>value streams</a:t>
            </a:r>
            <a:r>
              <a:rPr sz="1969" kern="0">
                <a:solidFill>
                  <a:srgbClr val="000000"/>
                </a:solidFill>
                <a:latin typeface="Gill Sans SemiBold"/>
                <a:sym typeface="Gill Sans SemiBold"/>
              </a:rPr>
              <a:t>) in advance of a third party transaction</a:t>
            </a:r>
          </a:p>
        </p:txBody>
      </p:sp>
      <p:sp>
        <p:nvSpPr>
          <p:cNvPr id="174" name="Traditional value realization…"/>
          <p:cNvSpPr txBox="1"/>
          <p:nvPr/>
        </p:nvSpPr>
        <p:spPr>
          <a:xfrm>
            <a:off x="1960711" y="1165390"/>
            <a:ext cx="3536746" cy="69839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19" rIns="45719" bIns="45719">
            <a:spAutoFit/>
          </a:bodyPr>
          <a:lstStyle/>
          <a:p>
            <a:pPr defTabSz="914367" hangingPunct="0">
              <a:defRPr sz="2800">
                <a:latin typeface="Gill Sans SemiBold"/>
                <a:ea typeface="Gill Sans SemiBold"/>
                <a:cs typeface="Gill Sans SemiBold"/>
                <a:sym typeface="Gill Sans SemiBold"/>
              </a:defRPr>
            </a:pPr>
            <a:r>
              <a:rPr sz="1969" kern="0">
                <a:solidFill>
                  <a:srgbClr val="000000"/>
                </a:solidFill>
                <a:latin typeface="Gill Sans SemiBold"/>
                <a:sym typeface="Gill Sans SemiBold"/>
              </a:rPr>
              <a:t>Traditional value realization</a:t>
            </a:r>
          </a:p>
          <a:p>
            <a:pPr defTabSz="914367" hangingPunct="0">
              <a:defRPr sz="2800">
                <a:latin typeface="Gill Sans SemiBold"/>
                <a:ea typeface="Gill Sans SemiBold"/>
                <a:cs typeface="Gill Sans SemiBold"/>
                <a:sym typeface="Gill Sans SemiBold"/>
              </a:defRPr>
            </a:pPr>
            <a:r>
              <a:rPr sz="1969" kern="0">
                <a:solidFill>
                  <a:srgbClr val="000000"/>
                </a:solidFill>
                <a:latin typeface="Gill Sans SemiBold"/>
                <a:sym typeface="Gill Sans SemiBold"/>
              </a:rPr>
              <a:t>accounting and reporting</a:t>
            </a:r>
          </a:p>
        </p:txBody>
      </p:sp>
      <p:sp>
        <p:nvSpPr>
          <p:cNvPr id="175" name="Value creation measurement and reporting"/>
          <p:cNvSpPr txBox="1"/>
          <p:nvPr/>
        </p:nvSpPr>
        <p:spPr>
          <a:xfrm>
            <a:off x="1913623" y="2797265"/>
            <a:ext cx="3630922" cy="3953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19" rIns="45719" bIns="45719">
            <a:spAutoFit/>
          </a:bodyPr>
          <a:lstStyle>
            <a:lvl1pPr algn="l" defTabSz="1300480">
              <a:defRPr sz="2800">
                <a:latin typeface="Gill Sans SemiBold"/>
                <a:ea typeface="Gill Sans SemiBold"/>
                <a:cs typeface="Gill Sans SemiBold"/>
                <a:sym typeface="Gill Sans SemiBold"/>
              </a:defRPr>
            </a:lvl1pPr>
          </a:lstStyle>
          <a:p>
            <a:pPr defTabSz="914367" hangingPunct="0"/>
            <a:r>
              <a:rPr sz="1969" kern="0">
                <a:solidFill>
                  <a:srgbClr val="000000"/>
                </a:solidFill>
              </a:rPr>
              <a:t>Value creation measurement</a:t>
            </a:r>
          </a:p>
        </p:txBody>
      </p:sp>
      <p:sp>
        <p:nvSpPr>
          <p:cNvPr id="176" name="Our provisional definition of value creation: “the process by which an organization creates the potential for:…"/>
          <p:cNvSpPr txBox="1"/>
          <p:nvPr/>
        </p:nvSpPr>
        <p:spPr>
          <a:xfrm>
            <a:off x="1894602" y="4246890"/>
            <a:ext cx="8672088" cy="12842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p>
            <a:pPr defTabSz="321457" hangingPunct="0">
              <a:defRPr sz="2800" b="1">
                <a:uFill>
                  <a:solidFill>
                    <a:srgbClr val="000000"/>
                  </a:solidFill>
                </a:uFill>
              </a:defRPr>
            </a:pPr>
            <a:r>
              <a:rPr sz="1969" b="1" kern="0">
                <a:solidFill>
                  <a:srgbClr val="000000"/>
                </a:solidFill>
                <a:uFill>
                  <a:solidFill>
                    <a:srgbClr val="000000"/>
                  </a:solidFill>
                </a:uFill>
                <a:latin typeface="Gill Sans"/>
                <a:sym typeface="Gill Sans"/>
              </a:rPr>
              <a:t>Our provisional definition of value creation: </a:t>
            </a:r>
            <a:r>
              <a:rPr sz="1969" kern="0">
                <a:solidFill>
                  <a:srgbClr val="000000"/>
                </a:solidFill>
                <a:uFill>
                  <a:solidFill>
                    <a:srgbClr val="000000"/>
                  </a:solidFill>
                </a:uFill>
                <a:latin typeface="Gill Sans SemiBold"/>
                <a:ea typeface="Gill Sans SemiBold"/>
                <a:cs typeface="Gill Sans SemiBold"/>
                <a:sym typeface="Gill Sans SemiBold"/>
              </a:rPr>
              <a:t>“the process by which an organization creates the potential for: </a:t>
            </a:r>
          </a:p>
          <a:p>
            <a:pPr marL="408964" defTabSz="321457" hangingPunct="0">
              <a:defRPr sz="2800">
                <a:uFill>
                  <a:solidFill>
                    <a:srgbClr val="000000"/>
                  </a:solidFill>
                </a:uFill>
                <a:latin typeface="Gill Sans SemiBold"/>
                <a:ea typeface="Gill Sans SemiBold"/>
                <a:cs typeface="Gill Sans SemiBold"/>
                <a:sym typeface="Gill Sans SemiBold"/>
              </a:defRPr>
            </a:pPr>
            <a:r>
              <a:rPr sz="1969" kern="0">
                <a:solidFill>
                  <a:srgbClr val="000000"/>
                </a:solidFill>
                <a:uFill>
                  <a:solidFill>
                    <a:srgbClr val="000000"/>
                  </a:solidFill>
                </a:uFill>
                <a:latin typeface="Gill Sans SemiBold"/>
                <a:sym typeface="Gill Sans SemiBold"/>
              </a:rPr>
              <a:t>a) revenue and net income that can be realized in the future, and/or </a:t>
            </a:r>
          </a:p>
          <a:p>
            <a:pPr marL="408964" defTabSz="321457" hangingPunct="0">
              <a:defRPr sz="2800">
                <a:uFill>
                  <a:solidFill>
                    <a:srgbClr val="000000"/>
                  </a:solidFill>
                </a:uFill>
                <a:latin typeface="Gill Sans SemiBold"/>
                <a:ea typeface="Gill Sans SemiBold"/>
                <a:cs typeface="Gill Sans SemiBold"/>
                <a:sym typeface="Gill Sans SemiBold"/>
              </a:defRPr>
            </a:pPr>
            <a:r>
              <a:rPr sz="1969" kern="0">
                <a:solidFill>
                  <a:srgbClr val="000000"/>
                </a:solidFill>
                <a:uFill>
                  <a:solidFill>
                    <a:srgbClr val="000000"/>
                  </a:solidFill>
                </a:uFill>
                <a:latin typeface="Gill Sans SemiBold"/>
                <a:sym typeface="Gill Sans SemiBold"/>
              </a:rPr>
              <a:t>b) future benefits for the organization’s stakeholders”</a:t>
            </a:r>
          </a:p>
        </p:txBody>
      </p:sp>
    </p:spTree>
  </p:cSld>
  <p:clrMapOvr>
    <a:masterClrMapping/>
  </p:clrMapOvr>
  <p:transition spd="med"/>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Shape"/>
          <p:cNvSpPr/>
          <p:nvPr/>
        </p:nvSpPr>
        <p:spPr>
          <a:xfrm>
            <a:off x="2678074" y="1146169"/>
            <a:ext cx="7394535" cy="2000962"/>
          </a:xfrm>
          <a:custGeom>
            <a:avLst/>
            <a:gdLst/>
            <a:ahLst/>
            <a:cxnLst>
              <a:cxn ang="0">
                <a:pos x="wd2" y="hd2"/>
              </a:cxn>
              <a:cxn ang="5400000">
                <a:pos x="wd2" y="hd2"/>
              </a:cxn>
              <a:cxn ang="10800000">
                <a:pos x="wd2" y="hd2"/>
              </a:cxn>
              <a:cxn ang="16200000">
                <a:pos x="wd2" y="hd2"/>
              </a:cxn>
            </a:cxnLst>
            <a:rect l="0" t="0" r="r" b="b"/>
            <a:pathLst>
              <a:path w="21423" h="21330" extrusionOk="0">
                <a:moveTo>
                  <a:pt x="17036" y="14324"/>
                </a:moveTo>
                <a:cubicBezTo>
                  <a:pt x="15348" y="6258"/>
                  <a:pt x="10821" y="2549"/>
                  <a:pt x="6922" y="6041"/>
                </a:cubicBezTo>
                <a:cubicBezTo>
                  <a:pt x="4023" y="8638"/>
                  <a:pt x="2186" y="14639"/>
                  <a:pt x="2291" y="21173"/>
                </a:cubicBezTo>
                <a:lnTo>
                  <a:pt x="6" y="21330"/>
                </a:lnTo>
                <a:cubicBezTo>
                  <a:pt x="-177" y="9934"/>
                  <a:pt x="4140" y="389"/>
                  <a:pt x="9647" y="11"/>
                </a:cubicBezTo>
                <a:cubicBezTo>
                  <a:pt x="13743" y="-270"/>
                  <a:pt x="17506" y="4661"/>
                  <a:pt x="19134" y="12444"/>
                </a:cubicBezTo>
                <a:lnTo>
                  <a:pt x="19134" y="12445"/>
                </a:lnTo>
                <a:lnTo>
                  <a:pt x="21423" y="10393"/>
                </a:lnTo>
                <a:lnTo>
                  <a:pt x="19530" y="20292"/>
                </a:lnTo>
                <a:lnTo>
                  <a:pt x="14746" y="16375"/>
                </a:lnTo>
                <a:lnTo>
                  <a:pt x="17036" y="14324"/>
                </a:lnTo>
                <a:close/>
              </a:path>
            </a:pathLst>
          </a:custGeom>
          <a:solidFill>
            <a:srgbClr val="439AA4"/>
          </a:solidFill>
          <a:ln w="12700">
            <a:solidFill>
              <a:srgbClr val="000000"/>
            </a:solidFill>
          </a:ln>
        </p:spPr>
        <p:txBody>
          <a:bodyPr lIns="45719" tIns="45719" rIns="45719" bIns="45719" anchor="ctr"/>
          <a:lstStyle/>
          <a:p>
            <a:pPr defTabSz="914367" hangingPunct="0">
              <a:defRPr sz="3400">
                <a:latin typeface="Times Roman"/>
                <a:ea typeface="Times Roman"/>
                <a:cs typeface="Times Roman"/>
                <a:sym typeface="Times Roman"/>
              </a:defRPr>
            </a:pPr>
            <a:endParaRPr sz="2391" kern="0">
              <a:solidFill>
                <a:srgbClr val="000000"/>
              </a:solidFill>
              <a:latin typeface="Times Roman"/>
              <a:sym typeface="Times Roman"/>
            </a:endParaRPr>
          </a:p>
        </p:txBody>
      </p:sp>
      <p:sp>
        <p:nvSpPr>
          <p:cNvPr id="179" name="Value Streams Thinking"/>
          <p:cNvSpPr txBox="1">
            <a:spLocks noGrp="1"/>
          </p:cNvSpPr>
          <p:nvPr>
            <p:ph type="title"/>
          </p:nvPr>
        </p:nvSpPr>
        <p:spPr>
          <a:xfrm>
            <a:off x="1987549" y="105110"/>
            <a:ext cx="8216902" cy="711202"/>
          </a:xfrm>
          <a:prstGeom prst="rect">
            <a:avLst/>
          </a:prstGeom>
        </p:spPr>
        <p:txBody>
          <a:bodyPr/>
          <a:lstStyle>
            <a:lvl1pPr algn="ctr">
              <a:defRPr>
                <a:solidFill>
                  <a:srgbClr val="000000"/>
                </a:solidFill>
              </a:defRPr>
            </a:lvl1pPr>
          </a:lstStyle>
          <a:p>
            <a:r>
              <a:t>Value Streams Thinking</a:t>
            </a:r>
          </a:p>
        </p:txBody>
      </p:sp>
      <p:sp>
        <p:nvSpPr>
          <p:cNvPr id="180" name="Slide Number"/>
          <p:cNvSpPr txBox="1">
            <a:spLocks noGrp="1"/>
          </p:cNvSpPr>
          <p:nvPr>
            <p:ph type="sldNum" sz="quarter" idx="2"/>
          </p:nvPr>
        </p:nvSpPr>
        <p:spPr>
          <a:xfrm>
            <a:off x="10117893" y="6533625"/>
            <a:ext cx="222686" cy="346758"/>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defRPr sz="1266"/>
            </a:lvl1pPr>
          </a:lstStyle>
          <a:p>
            <a:pPr hangingPunct="0">
              <a:defRPr sz="1400"/>
            </a:pPr>
            <a:fld id="{86CB4B4D-7CA3-9044-876B-883B54F8677D}" type="slidenum">
              <a:rPr kern="0">
                <a:latin typeface="Gill Sans"/>
                <a:sym typeface="Gill Sans"/>
              </a:rPr>
              <a:pPr hangingPunct="0">
                <a:defRPr sz="1400"/>
              </a:pPr>
              <a:t>26</a:t>
            </a:fld>
            <a:endParaRPr kern="0">
              <a:latin typeface="Gill Sans"/>
              <a:sym typeface="Gill Sans"/>
            </a:endParaRPr>
          </a:p>
        </p:txBody>
      </p:sp>
      <p:sp>
        <p:nvSpPr>
          <p:cNvPr id="181" name="Financial and non-financial…"/>
          <p:cNvSpPr txBox="1"/>
          <p:nvPr/>
        </p:nvSpPr>
        <p:spPr>
          <a:xfrm>
            <a:off x="2066607" y="3970337"/>
            <a:ext cx="2040573" cy="8715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19" rIns="45719" bIns="45719">
            <a:spAutoFit/>
          </a:bodyPr>
          <a:lstStyle/>
          <a:p>
            <a:pPr marL="395443" indent="-172209" defTabSz="914367" hangingPunct="0">
              <a:buSzPct val="100000"/>
              <a:buFontTx/>
              <a:buChar char="•"/>
              <a:defRPr sz="1800" b="1">
                <a:latin typeface="Arial"/>
                <a:ea typeface="Arial"/>
                <a:cs typeface="Arial"/>
                <a:sym typeface="Arial"/>
              </a:defRPr>
            </a:pPr>
            <a:r>
              <a:rPr sz="1266" b="1" kern="0">
                <a:solidFill>
                  <a:srgbClr val="000000"/>
                </a:solidFill>
                <a:latin typeface="Arial"/>
                <a:cs typeface="Arial"/>
                <a:sym typeface="Arial"/>
              </a:rPr>
              <a:t>Financial and non-financial</a:t>
            </a:r>
          </a:p>
          <a:p>
            <a:pPr marL="395443" indent="-172209" defTabSz="914367" hangingPunct="0">
              <a:buSzPct val="100000"/>
              <a:buFontTx/>
              <a:buChar char="•"/>
              <a:defRPr sz="1800" b="1">
                <a:latin typeface="Arial"/>
                <a:ea typeface="Arial"/>
                <a:cs typeface="Arial"/>
                <a:sym typeface="Arial"/>
              </a:defRPr>
            </a:pPr>
            <a:r>
              <a:rPr sz="1266" b="1" kern="0">
                <a:solidFill>
                  <a:srgbClr val="000000"/>
                </a:solidFill>
                <a:latin typeface="Arial"/>
                <a:cs typeface="Arial"/>
                <a:sym typeface="Arial"/>
              </a:rPr>
              <a:t>Organization and stakeholders</a:t>
            </a:r>
            <a:r>
              <a:rPr sz="1266" b="1" kern="0">
                <a:solidFill>
                  <a:srgbClr val="000000"/>
                </a:solidFill>
                <a:latin typeface="Times Roman"/>
                <a:ea typeface="Times Roman"/>
                <a:cs typeface="Times Roman"/>
                <a:sym typeface="Times Roman"/>
              </a:rPr>
              <a:t> </a:t>
            </a:r>
          </a:p>
        </p:txBody>
      </p:sp>
      <p:sp>
        <p:nvSpPr>
          <p:cNvPr id="182" name="Oval"/>
          <p:cNvSpPr/>
          <p:nvPr/>
        </p:nvSpPr>
        <p:spPr>
          <a:xfrm>
            <a:off x="1719263" y="3168650"/>
            <a:ext cx="2687638" cy="1816101"/>
          </a:xfrm>
          <a:prstGeom prst="ellipse">
            <a:avLst/>
          </a:prstGeom>
          <a:ln w="12700">
            <a:solidFill>
              <a:srgbClr val="000000"/>
            </a:solidFill>
          </a:ln>
        </p:spPr>
        <p:txBody>
          <a:bodyPr lIns="45719" tIns="45719" rIns="45719" bIns="45719" anchor="ctr"/>
          <a:lstStyle/>
          <a:p>
            <a:pPr defTabSz="914367" hangingPunct="0">
              <a:defRPr sz="3400">
                <a:latin typeface="Times Roman"/>
                <a:ea typeface="Times Roman"/>
                <a:cs typeface="Times Roman"/>
                <a:sym typeface="Times Roman"/>
              </a:defRPr>
            </a:pPr>
            <a:endParaRPr sz="2391" kern="0">
              <a:solidFill>
                <a:srgbClr val="000000"/>
              </a:solidFill>
              <a:latin typeface="Times Roman"/>
              <a:sym typeface="Times Roman"/>
            </a:endParaRPr>
          </a:p>
        </p:txBody>
      </p:sp>
      <p:sp>
        <p:nvSpPr>
          <p:cNvPr id="183" name="Shape"/>
          <p:cNvSpPr/>
          <p:nvPr/>
        </p:nvSpPr>
        <p:spPr>
          <a:xfrm>
            <a:off x="7512050" y="3284538"/>
            <a:ext cx="3030538" cy="1544638"/>
          </a:xfrm>
          <a:custGeom>
            <a:avLst/>
            <a:gdLst/>
            <a:ahLst/>
            <a:cxnLst>
              <a:cxn ang="0">
                <a:pos x="wd2" y="hd2"/>
              </a:cxn>
              <a:cxn ang="5400000">
                <a:pos x="wd2" y="hd2"/>
              </a:cxn>
              <a:cxn ang="10800000">
                <a:pos x="wd2" y="hd2"/>
              </a:cxn>
              <a:cxn ang="16200000">
                <a:pos x="wd2" y="hd2"/>
              </a:cxn>
            </a:cxnLst>
            <a:rect l="0" t="0" r="r" b="b"/>
            <a:pathLst>
              <a:path w="21600" h="21600" extrusionOk="0">
                <a:moveTo>
                  <a:pt x="5400" y="0"/>
                </a:moveTo>
                <a:lnTo>
                  <a:pt x="0" y="21600"/>
                </a:lnTo>
                <a:lnTo>
                  <a:pt x="16200" y="21600"/>
                </a:lnTo>
                <a:lnTo>
                  <a:pt x="21600" y="0"/>
                </a:lnTo>
                <a:close/>
              </a:path>
            </a:pathLst>
          </a:custGeom>
          <a:ln w="12700">
            <a:solidFill>
              <a:srgbClr val="000000"/>
            </a:solidFill>
          </a:ln>
        </p:spPr>
        <p:txBody>
          <a:bodyPr lIns="45719" tIns="45719" rIns="45719" bIns="45719" anchor="ctr"/>
          <a:lstStyle/>
          <a:p>
            <a:pPr defTabSz="914367" hangingPunct="0">
              <a:defRPr sz="3400">
                <a:latin typeface="Times Roman"/>
                <a:ea typeface="Times Roman"/>
                <a:cs typeface="Times Roman"/>
                <a:sym typeface="Times Roman"/>
              </a:defRPr>
            </a:pPr>
            <a:endParaRPr sz="2391" kern="0">
              <a:solidFill>
                <a:srgbClr val="000000"/>
              </a:solidFill>
              <a:latin typeface="Times Roman"/>
              <a:sym typeface="Times Roman"/>
            </a:endParaRPr>
          </a:p>
        </p:txBody>
      </p:sp>
      <p:sp>
        <p:nvSpPr>
          <p:cNvPr id="184" name="Transactions"/>
          <p:cNvSpPr txBox="1"/>
          <p:nvPr/>
        </p:nvSpPr>
        <p:spPr>
          <a:xfrm>
            <a:off x="8430971" y="4113213"/>
            <a:ext cx="1100620" cy="28712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a:spAutoFit/>
          </a:bodyPr>
          <a:lstStyle>
            <a:lvl1pPr defTabSz="1300480">
              <a:defRPr sz="1800" b="1">
                <a:latin typeface="Arial"/>
                <a:ea typeface="Arial"/>
                <a:cs typeface="Arial"/>
                <a:sym typeface="Arial"/>
              </a:defRPr>
            </a:lvl1pPr>
          </a:lstStyle>
          <a:p>
            <a:pPr algn="ctr" defTabSz="914367" hangingPunct="0"/>
            <a:r>
              <a:rPr sz="1266" kern="0">
                <a:solidFill>
                  <a:srgbClr val="000000"/>
                </a:solidFill>
              </a:rPr>
              <a:t>Transactions</a:t>
            </a:r>
          </a:p>
        </p:txBody>
      </p:sp>
      <p:sp>
        <p:nvSpPr>
          <p:cNvPr id="185" name="Future Value…"/>
          <p:cNvSpPr txBox="1"/>
          <p:nvPr/>
        </p:nvSpPr>
        <p:spPr>
          <a:xfrm>
            <a:off x="1885632" y="3321049"/>
            <a:ext cx="2416811" cy="61157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19" rIns="45719" bIns="45719">
            <a:spAutoFit/>
          </a:bodyPr>
          <a:lstStyle/>
          <a:p>
            <a:pPr algn="ctr" defTabSz="914367" hangingPunct="0">
              <a:defRPr sz="2400" b="1">
                <a:latin typeface="Arial"/>
                <a:ea typeface="Arial"/>
                <a:cs typeface="Arial"/>
                <a:sym typeface="Arial"/>
              </a:defRPr>
            </a:pPr>
            <a:r>
              <a:rPr sz="1687" b="1" kern="0">
                <a:solidFill>
                  <a:srgbClr val="000000"/>
                </a:solidFill>
                <a:latin typeface="Arial"/>
                <a:cs typeface="Arial"/>
                <a:sym typeface="Arial"/>
              </a:rPr>
              <a:t>Future Value </a:t>
            </a:r>
          </a:p>
          <a:p>
            <a:pPr algn="ctr" defTabSz="914367" hangingPunct="0">
              <a:defRPr sz="2400" b="1">
                <a:latin typeface="Arial"/>
                <a:ea typeface="Arial"/>
                <a:cs typeface="Arial"/>
                <a:sym typeface="Arial"/>
              </a:defRPr>
            </a:pPr>
            <a:r>
              <a:rPr sz="1687" b="1" kern="0">
                <a:solidFill>
                  <a:srgbClr val="000000"/>
                </a:solidFill>
                <a:latin typeface="Arial"/>
                <a:cs typeface="Arial"/>
                <a:sym typeface="Arial"/>
              </a:rPr>
              <a:t>Streams</a:t>
            </a:r>
          </a:p>
        </p:txBody>
      </p:sp>
      <p:sp>
        <p:nvSpPr>
          <p:cNvPr id="186" name="Realized Value"/>
          <p:cNvSpPr txBox="1"/>
          <p:nvPr/>
        </p:nvSpPr>
        <p:spPr>
          <a:xfrm>
            <a:off x="8067356" y="3328987"/>
            <a:ext cx="2416811" cy="3519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19" rIns="45719" bIns="45719">
            <a:spAutoFit/>
          </a:bodyPr>
          <a:lstStyle/>
          <a:p>
            <a:pPr algn="ctr" defTabSz="914367" hangingPunct="0">
              <a:defRPr sz="2400" b="1" i="1">
                <a:latin typeface="Arial"/>
                <a:ea typeface="Arial"/>
                <a:cs typeface="Arial"/>
                <a:sym typeface="Arial"/>
              </a:defRPr>
            </a:pPr>
            <a:r>
              <a:rPr sz="1687" b="1" i="1" kern="0">
                <a:solidFill>
                  <a:srgbClr val="000000"/>
                </a:solidFill>
                <a:latin typeface="Arial"/>
                <a:cs typeface="Arial"/>
                <a:sym typeface="Arial"/>
              </a:rPr>
              <a:t>Realized</a:t>
            </a:r>
            <a:r>
              <a:rPr sz="1687" b="1" kern="0">
                <a:solidFill>
                  <a:srgbClr val="000000"/>
                </a:solidFill>
                <a:latin typeface="Arial"/>
                <a:cs typeface="Arial"/>
                <a:sym typeface="Arial"/>
              </a:rPr>
              <a:t> Value</a:t>
            </a:r>
          </a:p>
        </p:txBody>
      </p:sp>
      <p:sp>
        <p:nvSpPr>
          <p:cNvPr id="187" name="Value Creation Life Cycle"/>
          <p:cNvSpPr txBox="1"/>
          <p:nvPr/>
        </p:nvSpPr>
        <p:spPr>
          <a:xfrm>
            <a:off x="1729264" y="919867"/>
            <a:ext cx="2667636" cy="8281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19" rIns="45719" bIns="45719">
            <a:spAutoFit/>
          </a:bodyPr>
          <a:lstStyle>
            <a:lvl1pPr algn="l" defTabSz="1300480">
              <a:defRPr sz="3400" b="1">
                <a:latin typeface="Arial"/>
                <a:ea typeface="Arial"/>
                <a:cs typeface="Arial"/>
                <a:sym typeface="Arial"/>
              </a:defRPr>
            </a:lvl1pPr>
          </a:lstStyle>
          <a:p>
            <a:pPr defTabSz="914367" hangingPunct="0"/>
            <a:r>
              <a:rPr sz="2391" kern="0">
                <a:solidFill>
                  <a:srgbClr val="000000"/>
                </a:solidFill>
              </a:rPr>
              <a:t>Value Creation Life Cycle</a:t>
            </a:r>
          </a:p>
        </p:txBody>
      </p:sp>
      <p:sp>
        <p:nvSpPr>
          <p:cNvPr id="188" name="Value Streams…"/>
          <p:cNvSpPr txBox="1"/>
          <p:nvPr/>
        </p:nvSpPr>
        <p:spPr>
          <a:xfrm>
            <a:off x="5245031" y="3232760"/>
            <a:ext cx="1879739" cy="11960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19" rIns="45719" bIns="45719">
            <a:spAutoFit/>
          </a:bodyPr>
          <a:lstStyle/>
          <a:p>
            <a:pPr algn="ctr" defTabSz="914367" hangingPunct="0">
              <a:defRPr sz="3400" b="1">
                <a:latin typeface="Arial"/>
                <a:ea typeface="Arial"/>
                <a:cs typeface="Arial"/>
                <a:sym typeface="Arial"/>
              </a:defRPr>
            </a:pPr>
            <a:r>
              <a:rPr sz="2391" b="1" kern="0">
                <a:solidFill>
                  <a:srgbClr val="000000"/>
                </a:solidFill>
                <a:latin typeface="Arial"/>
                <a:cs typeface="Arial"/>
                <a:sym typeface="Arial"/>
              </a:rPr>
              <a:t>Value Streams </a:t>
            </a:r>
          </a:p>
          <a:p>
            <a:pPr algn="ctr" defTabSz="914367" hangingPunct="0">
              <a:defRPr sz="3400" b="1">
                <a:latin typeface="Arial"/>
                <a:ea typeface="Arial"/>
                <a:cs typeface="Arial"/>
                <a:sym typeface="Arial"/>
              </a:defRPr>
            </a:pPr>
            <a:r>
              <a:rPr sz="2391" b="1" kern="0">
                <a:solidFill>
                  <a:srgbClr val="000000"/>
                </a:solidFill>
                <a:latin typeface="Arial"/>
                <a:cs typeface="Arial"/>
                <a:sym typeface="Arial"/>
              </a:rPr>
              <a:t>Focus</a:t>
            </a:r>
          </a:p>
        </p:txBody>
      </p:sp>
      <p:sp>
        <p:nvSpPr>
          <p:cNvPr id="189" name="Line"/>
          <p:cNvSpPr/>
          <p:nvPr/>
        </p:nvSpPr>
        <p:spPr>
          <a:xfrm flipV="1">
            <a:off x="4515400" y="3946841"/>
            <a:ext cx="867059" cy="233351"/>
          </a:xfrm>
          <a:prstGeom prst="line">
            <a:avLst/>
          </a:prstGeom>
          <a:ln w="101600">
            <a:solidFill>
              <a:srgbClr val="000000"/>
            </a:solidFill>
            <a:headEnd type="triangle"/>
          </a:ln>
        </p:spPr>
        <p:txBody>
          <a:bodyPr lIns="45719" tIns="45719" rIns="45719" bIns="45719"/>
          <a:lstStyle/>
          <a:p>
            <a:pPr defTabSz="914367" hangingPunct="0">
              <a:defRPr sz="3400">
                <a:latin typeface="Times Roman"/>
                <a:ea typeface="Times Roman"/>
                <a:cs typeface="Times Roman"/>
                <a:sym typeface="Times Roman"/>
              </a:defRPr>
            </a:pPr>
            <a:endParaRPr sz="2391" kern="0">
              <a:solidFill>
                <a:srgbClr val="000000"/>
              </a:solidFill>
              <a:latin typeface="Times Roman"/>
              <a:sym typeface="Times Roman"/>
            </a:endParaRPr>
          </a:p>
        </p:txBody>
      </p:sp>
      <p:sp>
        <p:nvSpPr>
          <p:cNvPr id="190" name="“How well did the enterprise perform in the most recent fiscal period?”"/>
          <p:cNvSpPr txBox="1"/>
          <p:nvPr/>
        </p:nvSpPr>
        <p:spPr>
          <a:xfrm>
            <a:off x="7708582" y="5130799"/>
            <a:ext cx="2372361" cy="6767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19" rIns="45719" bIns="45719">
            <a:spAutoFit/>
          </a:bodyPr>
          <a:lstStyle>
            <a:lvl1pPr algn="l" defTabSz="1300480">
              <a:defRPr sz="1800">
                <a:latin typeface="Arial"/>
                <a:ea typeface="Arial"/>
                <a:cs typeface="Arial"/>
                <a:sym typeface="Arial"/>
              </a:defRPr>
            </a:lvl1pPr>
          </a:lstStyle>
          <a:p>
            <a:pPr defTabSz="914367" hangingPunct="0"/>
            <a:r>
              <a:rPr sz="1266" kern="0">
                <a:solidFill>
                  <a:srgbClr val="000000"/>
                </a:solidFill>
              </a:rPr>
              <a:t>“How well did the enterprise perform in the most recent fiscal period?”</a:t>
            </a:r>
          </a:p>
        </p:txBody>
      </p:sp>
      <p:sp>
        <p:nvSpPr>
          <p:cNvPr id="191" name="“What is the value potential the enterprise can create in the future, and how well is it performing in making that potential realizable?”"/>
          <p:cNvSpPr txBox="1"/>
          <p:nvPr/>
        </p:nvSpPr>
        <p:spPr>
          <a:xfrm>
            <a:off x="1850707" y="5080001"/>
            <a:ext cx="2921636" cy="8715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19" rIns="45719" bIns="45719">
            <a:spAutoFit/>
          </a:bodyPr>
          <a:lstStyle>
            <a:lvl1pPr algn="l" defTabSz="1300480">
              <a:defRPr sz="1800">
                <a:latin typeface="Arial"/>
                <a:ea typeface="Arial"/>
                <a:cs typeface="Arial"/>
                <a:sym typeface="Arial"/>
              </a:defRPr>
            </a:lvl1pPr>
          </a:lstStyle>
          <a:p>
            <a:pPr defTabSz="914367" hangingPunct="0"/>
            <a:r>
              <a:rPr sz="1266" kern="0">
                <a:solidFill>
                  <a:srgbClr val="000000"/>
                </a:solidFill>
              </a:rPr>
              <a:t>“What is the value potential the enterprise can create in the future, and how well is it performing in making that potential realizable?”</a:t>
            </a:r>
          </a:p>
        </p:txBody>
      </p:sp>
      <p:grpSp>
        <p:nvGrpSpPr>
          <p:cNvPr id="194" name="Group"/>
          <p:cNvGrpSpPr/>
          <p:nvPr/>
        </p:nvGrpSpPr>
        <p:grpSpPr>
          <a:xfrm>
            <a:off x="6244431" y="4483100"/>
            <a:ext cx="1288257" cy="1126332"/>
            <a:chOff x="1222981" y="0"/>
            <a:chExt cx="1832186" cy="1601893"/>
          </a:xfrm>
        </p:grpSpPr>
        <p:sp>
          <p:nvSpPr>
            <p:cNvPr id="192" name="Traditional…"/>
            <p:cNvSpPr/>
            <p:nvPr/>
          </p:nvSpPr>
          <p:spPr>
            <a:xfrm>
              <a:off x="1222981" y="331893"/>
              <a:ext cx="1270001" cy="1270001"/>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p>
              <a:pPr algn="ctr" defTabSz="914367" hangingPunct="0">
                <a:defRPr sz="3400" b="1">
                  <a:latin typeface="Arial"/>
                  <a:ea typeface="Arial"/>
                  <a:cs typeface="Arial"/>
                  <a:sym typeface="Arial"/>
                </a:defRPr>
              </a:pPr>
              <a:r>
                <a:rPr sz="2391" b="1" kern="0">
                  <a:solidFill>
                    <a:srgbClr val="000000"/>
                  </a:solidFill>
                  <a:latin typeface="Arial"/>
                  <a:cs typeface="Arial"/>
                  <a:sym typeface="Arial"/>
                </a:rPr>
                <a:t>Traditional </a:t>
              </a:r>
            </a:p>
            <a:p>
              <a:pPr algn="ctr" defTabSz="914367" hangingPunct="0">
                <a:defRPr sz="3400" b="1">
                  <a:latin typeface="Arial"/>
                  <a:ea typeface="Arial"/>
                  <a:cs typeface="Arial"/>
                  <a:sym typeface="Arial"/>
                </a:defRPr>
              </a:pPr>
              <a:r>
                <a:rPr sz="2391" b="1" kern="0">
                  <a:solidFill>
                    <a:srgbClr val="000000"/>
                  </a:solidFill>
                  <a:latin typeface="Arial"/>
                  <a:cs typeface="Arial"/>
                  <a:sym typeface="Arial"/>
                </a:rPr>
                <a:t>accounting</a:t>
              </a:r>
            </a:p>
            <a:p>
              <a:pPr algn="ctr" defTabSz="914367" hangingPunct="0">
                <a:defRPr sz="3400" b="1">
                  <a:latin typeface="Arial"/>
                  <a:ea typeface="Arial"/>
                  <a:cs typeface="Arial"/>
                  <a:sym typeface="Arial"/>
                </a:defRPr>
              </a:pPr>
              <a:r>
                <a:rPr sz="2391" b="1" kern="0">
                  <a:solidFill>
                    <a:srgbClr val="000000"/>
                  </a:solidFill>
                  <a:latin typeface="Arial"/>
                  <a:cs typeface="Arial"/>
                  <a:sym typeface="Arial"/>
                </a:rPr>
                <a:t>Focus</a:t>
              </a:r>
            </a:p>
          </p:txBody>
        </p:sp>
        <p:sp>
          <p:nvSpPr>
            <p:cNvPr id="193" name="Line"/>
            <p:cNvSpPr/>
            <p:nvPr/>
          </p:nvSpPr>
          <p:spPr>
            <a:xfrm flipH="1">
              <a:off x="2316874" y="0"/>
              <a:ext cx="738295" cy="456072"/>
            </a:xfrm>
            <a:prstGeom prst="line">
              <a:avLst/>
            </a:prstGeom>
            <a:noFill/>
            <a:ln w="101600" cap="flat">
              <a:solidFill>
                <a:srgbClr val="000000"/>
              </a:solidFill>
              <a:prstDash val="solid"/>
              <a:round/>
              <a:headEnd type="triangle" w="med" len="med"/>
            </a:ln>
            <a:effectLst/>
          </p:spPr>
          <p:txBody>
            <a:bodyPr wrap="square" lIns="45719" tIns="45719" rIns="45719" bIns="45719" numCol="1" anchor="t">
              <a:noAutofit/>
            </a:bodyPr>
            <a:lstStyle/>
            <a:p>
              <a:pPr defTabSz="914367" hangingPunct="0">
                <a:defRPr sz="3400">
                  <a:latin typeface="Times Roman"/>
                  <a:ea typeface="Times Roman"/>
                  <a:cs typeface="Times Roman"/>
                  <a:sym typeface="Times Roman"/>
                </a:defRPr>
              </a:pPr>
              <a:endParaRPr sz="2391" kern="0">
                <a:solidFill>
                  <a:srgbClr val="000000"/>
                </a:solidFill>
                <a:latin typeface="Times Roman"/>
                <a:sym typeface="Times Roman"/>
              </a:endParaRPr>
            </a:p>
          </p:txBody>
        </p:sp>
      </p:grpSp>
    </p:spTree>
  </p:cSld>
  <p:clrMapOvr>
    <a:masterClrMapping/>
  </p:clrMapOvr>
  <p:transition spd="med"/>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Modelling value streams"/>
          <p:cNvSpPr txBox="1">
            <a:spLocks noGrp="1"/>
          </p:cNvSpPr>
          <p:nvPr>
            <p:ph type="title"/>
          </p:nvPr>
        </p:nvSpPr>
        <p:spPr>
          <a:xfrm>
            <a:off x="1987549" y="105110"/>
            <a:ext cx="8216902" cy="711202"/>
          </a:xfrm>
          <a:prstGeom prst="rect">
            <a:avLst/>
          </a:prstGeom>
        </p:spPr>
        <p:txBody>
          <a:bodyPr/>
          <a:lstStyle>
            <a:lvl1pPr algn="ctr">
              <a:defRPr>
                <a:solidFill>
                  <a:srgbClr val="000000"/>
                </a:solidFill>
              </a:defRPr>
            </a:lvl1pPr>
          </a:lstStyle>
          <a:p>
            <a:r>
              <a:t>Modelling value streams</a:t>
            </a:r>
          </a:p>
        </p:txBody>
      </p:sp>
      <p:sp>
        <p:nvSpPr>
          <p:cNvPr id="197" name="Slide Number"/>
          <p:cNvSpPr txBox="1">
            <a:spLocks noGrp="1"/>
          </p:cNvSpPr>
          <p:nvPr>
            <p:ph type="sldNum" sz="quarter" idx="2"/>
          </p:nvPr>
        </p:nvSpPr>
        <p:spPr>
          <a:xfrm>
            <a:off x="10117893" y="6533625"/>
            <a:ext cx="222686" cy="346758"/>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defRPr sz="1266"/>
            </a:lvl1pPr>
          </a:lstStyle>
          <a:p>
            <a:pPr hangingPunct="0">
              <a:defRPr sz="1400"/>
            </a:pPr>
            <a:fld id="{86CB4B4D-7CA3-9044-876B-883B54F8677D}" type="slidenum">
              <a:rPr kern="0">
                <a:latin typeface="Gill Sans"/>
                <a:sym typeface="Gill Sans"/>
              </a:rPr>
              <a:pPr hangingPunct="0">
                <a:defRPr sz="1400"/>
              </a:pPr>
              <a:t>27</a:t>
            </a:fld>
            <a:endParaRPr kern="0">
              <a:latin typeface="Gill Sans"/>
              <a:sym typeface="Gill Sans"/>
            </a:endParaRPr>
          </a:p>
        </p:txBody>
      </p:sp>
      <p:pic>
        <p:nvPicPr>
          <p:cNvPr id="198" name="Image" descr="Image"/>
          <p:cNvPicPr>
            <a:picLocks/>
          </p:cNvPicPr>
          <p:nvPr/>
        </p:nvPicPr>
        <p:blipFill>
          <a:blip r:embed="rId2"/>
          <a:stretch>
            <a:fillRect/>
          </a:stretch>
        </p:blipFill>
        <p:spPr>
          <a:xfrm>
            <a:off x="1693795" y="762924"/>
            <a:ext cx="8804410" cy="2668684"/>
          </a:xfrm>
          <a:prstGeom prst="rect">
            <a:avLst/>
          </a:prstGeom>
          <a:ln w="12700">
            <a:miter lim="400000"/>
          </a:ln>
        </p:spPr>
      </p:pic>
      <p:pic>
        <p:nvPicPr>
          <p:cNvPr id="199" name="Image" descr="Image"/>
          <p:cNvPicPr>
            <a:picLocks/>
          </p:cNvPicPr>
          <p:nvPr/>
        </p:nvPicPr>
        <p:blipFill>
          <a:blip r:embed="rId3"/>
          <a:stretch>
            <a:fillRect/>
          </a:stretch>
        </p:blipFill>
        <p:spPr>
          <a:xfrm>
            <a:off x="1579609" y="3648275"/>
            <a:ext cx="8860856" cy="2668684"/>
          </a:xfrm>
          <a:prstGeom prst="rect">
            <a:avLst/>
          </a:prstGeom>
          <a:ln w="12700">
            <a:miter lim="400000"/>
          </a:ln>
        </p:spPr>
      </p:pic>
    </p:spTree>
  </p:cSld>
  <p:clrMapOvr>
    <a:masterClrMapping/>
  </p:clrMapOvr>
  <p:transition spd="med"/>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Value Creation Continuum"/>
          <p:cNvSpPr txBox="1">
            <a:spLocks noGrp="1"/>
          </p:cNvSpPr>
          <p:nvPr>
            <p:ph type="title"/>
          </p:nvPr>
        </p:nvSpPr>
        <p:spPr>
          <a:prstGeom prst="rect">
            <a:avLst/>
          </a:prstGeom>
        </p:spPr>
        <p:txBody>
          <a:bodyPr/>
          <a:lstStyle>
            <a:lvl1pPr>
              <a:defRPr sz="3000"/>
            </a:lvl1pPr>
          </a:lstStyle>
          <a:p>
            <a:r>
              <a:t>Value Creation Continuum</a:t>
            </a:r>
          </a:p>
        </p:txBody>
      </p:sp>
      <p:sp>
        <p:nvSpPr>
          <p:cNvPr id="202" name="Slide Number"/>
          <p:cNvSpPr txBox="1">
            <a:spLocks noGrp="1"/>
          </p:cNvSpPr>
          <p:nvPr>
            <p:ph type="sldNum" sz="quarter" idx="2"/>
          </p:nvPr>
        </p:nvSpPr>
        <p:spPr>
          <a:xfrm>
            <a:off x="5999361" y="6509742"/>
            <a:ext cx="184346" cy="29738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ctr" defTabSz="410751" hangingPunct="0"/>
            <a:fld id="{86CB4B4D-7CA3-9044-876B-883B54F8677D}" type="slidenum">
              <a:rPr kern="0">
                <a:solidFill>
                  <a:srgbClr val="000000"/>
                </a:solidFill>
                <a:latin typeface="Gill Sans"/>
                <a:sym typeface="Gill Sans"/>
              </a:rPr>
              <a:pPr algn="ctr" defTabSz="410751" hangingPunct="0"/>
              <a:t>28</a:t>
            </a:fld>
            <a:endParaRPr kern="0">
              <a:solidFill>
                <a:srgbClr val="000000"/>
              </a:solidFill>
              <a:latin typeface="Gill Sans"/>
              <a:sym typeface="Gill Sans"/>
            </a:endParaRPr>
          </a:p>
        </p:txBody>
      </p:sp>
      <p:sp>
        <p:nvSpPr>
          <p:cNvPr id="203" name="How can we measure value created in advance of a third party transaction?"/>
          <p:cNvSpPr txBox="1"/>
          <p:nvPr/>
        </p:nvSpPr>
        <p:spPr>
          <a:xfrm>
            <a:off x="7361388" y="1967742"/>
            <a:ext cx="3274259" cy="13044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19" rIns="45719" bIns="45719" anchor="ctr">
            <a:spAutoFit/>
          </a:bodyPr>
          <a:lstStyle>
            <a:lvl1pPr algn="l" defTabSz="1300480">
              <a:defRPr sz="2800" b="1"/>
            </a:lvl1pPr>
          </a:lstStyle>
          <a:p>
            <a:pPr defTabSz="914367" hangingPunct="0"/>
            <a:r>
              <a:rPr sz="1969" kern="0">
                <a:solidFill>
                  <a:srgbClr val="000000"/>
                </a:solidFill>
                <a:latin typeface="Gill Sans"/>
                <a:sym typeface="Gill Sans"/>
              </a:rPr>
              <a:t>From the perspective of all stakeholders.  (This brings in sustainability and social impact)</a:t>
            </a:r>
          </a:p>
        </p:txBody>
      </p:sp>
      <p:sp>
        <p:nvSpPr>
          <p:cNvPr id="204" name="Traditional value realization…"/>
          <p:cNvSpPr txBox="1"/>
          <p:nvPr/>
        </p:nvSpPr>
        <p:spPr>
          <a:xfrm>
            <a:off x="2130375" y="1031445"/>
            <a:ext cx="3536746" cy="4385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19" rIns="45719" bIns="45719">
            <a:spAutoFit/>
          </a:bodyPr>
          <a:lstStyle>
            <a:lvl1pPr algn="l" defTabSz="1300480">
              <a:defRPr sz="3200" b="1"/>
            </a:lvl1pPr>
          </a:lstStyle>
          <a:p>
            <a:pPr defTabSz="914367" hangingPunct="0"/>
            <a:r>
              <a:rPr sz="2250" kern="0">
                <a:solidFill>
                  <a:srgbClr val="000000"/>
                </a:solidFill>
                <a:latin typeface="Gill Sans"/>
                <a:sym typeface="Gill Sans"/>
              </a:rPr>
              <a:t>Narrower </a:t>
            </a:r>
          </a:p>
        </p:txBody>
      </p:sp>
      <p:sp>
        <p:nvSpPr>
          <p:cNvPr id="205" name="Value creation measurement and reporting"/>
          <p:cNvSpPr txBox="1"/>
          <p:nvPr/>
        </p:nvSpPr>
        <p:spPr>
          <a:xfrm>
            <a:off x="8200122" y="955542"/>
            <a:ext cx="3630922" cy="46025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19" rIns="45719" bIns="45719">
            <a:spAutoFit/>
          </a:bodyPr>
          <a:lstStyle>
            <a:lvl1pPr algn="l" defTabSz="1300480">
              <a:defRPr sz="3400" b="1"/>
            </a:lvl1pPr>
          </a:lstStyle>
          <a:p>
            <a:pPr defTabSz="914367" hangingPunct="0"/>
            <a:r>
              <a:rPr sz="2391" kern="0">
                <a:solidFill>
                  <a:srgbClr val="000000"/>
                </a:solidFill>
                <a:latin typeface="Gill Sans"/>
                <a:sym typeface="Gill Sans"/>
              </a:rPr>
              <a:t>Broader</a:t>
            </a:r>
          </a:p>
        </p:txBody>
      </p:sp>
      <p:sp>
        <p:nvSpPr>
          <p:cNvPr id="206" name="How can we measure value created in advance of a third party transaction?"/>
          <p:cNvSpPr txBox="1"/>
          <p:nvPr/>
        </p:nvSpPr>
        <p:spPr>
          <a:xfrm>
            <a:off x="1869631" y="1958524"/>
            <a:ext cx="2481365" cy="100142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19" rIns="45719" bIns="45719" anchor="ctr">
            <a:spAutoFit/>
          </a:bodyPr>
          <a:lstStyle>
            <a:lvl1pPr algn="l" defTabSz="1300480">
              <a:defRPr sz="2800" b="1"/>
            </a:lvl1pPr>
          </a:lstStyle>
          <a:p>
            <a:pPr defTabSz="914367" hangingPunct="0"/>
            <a:r>
              <a:rPr sz="1969" kern="0">
                <a:solidFill>
                  <a:srgbClr val="000000"/>
                </a:solidFill>
                <a:latin typeface="Gill Sans"/>
                <a:sym typeface="Gill Sans"/>
              </a:rPr>
              <a:t>From the perspective of the organization itself</a:t>
            </a:r>
          </a:p>
        </p:txBody>
      </p:sp>
      <p:sp>
        <p:nvSpPr>
          <p:cNvPr id="207" name="Line"/>
          <p:cNvSpPr/>
          <p:nvPr/>
        </p:nvSpPr>
        <p:spPr>
          <a:xfrm>
            <a:off x="4200084" y="1246828"/>
            <a:ext cx="3536746" cy="1"/>
          </a:xfrm>
          <a:prstGeom prst="line">
            <a:avLst/>
          </a:prstGeom>
          <a:ln w="50800">
            <a:solidFill>
              <a:srgbClr val="000000"/>
            </a:solidFill>
            <a:miter lim="400000"/>
            <a:headEnd type="triangle"/>
            <a:tailEnd type="triangle"/>
          </a:ln>
        </p:spPr>
        <p:txBody>
          <a:bodyPr lIns="0" tIns="0" rIns="0" bIns="0"/>
          <a:lstStyle/>
          <a:p>
            <a:pPr algn="ctr" defTabSz="410751" hangingPunct="0">
              <a:defRPr sz="4000">
                <a:solidFill>
                  <a:srgbClr val="FFFFFF"/>
                </a:solidFill>
                <a:effectLst>
                  <a:outerShdw blurRad="38100" dist="12700" dir="5400000" rotWithShape="0">
                    <a:srgbClr val="000000">
                      <a:alpha val="50000"/>
                    </a:srgbClr>
                  </a:outerShdw>
                </a:effectLst>
              </a:defRPr>
            </a:pPr>
            <a:endParaRPr sz="2812" kern="0">
              <a:solidFill>
                <a:srgbClr val="FFFFFF"/>
              </a:solidFill>
              <a:effectLst>
                <a:outerShdw blurRad="38100" dist="12700" dir="5400000" rotWithShape="0">
                  <a:srgbClr val="000000">
                    <a:alpha val="50000"/>
                  </a:srgbClr>
                </a:outerShdw>
              </a:effectLst>
              <a:latin typeface="Gill Sans"/>
              <a:sym typeface="Gill Sans"/>
            </a:endParaRPr>
          </a:p>
        </p:txBody>
      </p:sp>
      <p:sp>
        <p:nvSpPr>
          <p:cNvPr id="208" name="How can we measure value created in advance of a third party transaction?"/>
          <p:cNvSpPr txBox="1"/>
          <p:nvPr/>
        </p:nvSpPr>
        <p:spPr>
          <a:xfrm>
            <a:off x="4727775" y="2119258"/>
            <a:ext cx="2481365" cy="100142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19" rIns="45719" bIns="45719" anchor="ctr">
            <a:spAutoFit/>
          </a:bodyPr>
          <a:lstStyle>
            <a:lvl1pPr algn="l" defTabSz="1300480">
              <a:defRPr sz="2800" b="1"/>
            </a:lvl1pPr>
          </a:lstStyle>
          <a:p>
            <a:pPr defTabSz="914367" hangingPunct="0"/>
            <a:r>
              <a:rPr sz="1969" kern="0">
                <a:solidFill>
                  <a:srgbClr val="000000"/>
                </a:solidFill>
                <a:latin typeface="Gill Sans"/>
                <a:sym typeface="Gill Sans"/>
              </a:rPr>
              <a:t>From the perspective of investors and capital markets</a:t>
            </a:r>
          </a:p>
        </p:txBody>
      </p:sp>
    </p:spTree>
  </p:cSld>
  <p:clrMapOvr>
    <a:masterClrMapping/>
  </p:clrMapOvr>
  <p:transition spd="med"/>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3. Focus on value creation decisions and solutions (versus reporting / disclosure)"/>
          <p:cNvSpPr txBox="1">
            <a:spLocks noGrp="1"/>
          </p:cNvSpPr>
          <p:nvPr>
            <p:ph type="title"/>
          </p:nvPr>
        </p:nvSpPr>
        <p:spPr>
          <a:xfrm>
            <a:off x="2261815" y="-15239"/>
            <a:ext cx="7358063" cy="917895"/>
          </a:xfrm>
          <a:prstGeom prst="rect">
            <a:avLst/>
          </a:prstGeom>
        </p:spPr>
        <p:txBody>
          <a:bodyPr/>
          <a:lstStyle>
            <a:lvl1pPr>
              <a:defRPr sz="2800"/>
            </a:lvl1pPr>
          </a:lstStyle>
          <a:p>
            <a:r>
              <a:t>3. Focus on value creation decisions and solutions (versus reporting / disclosure)</a:t>
            </a:r>
          </a:p>
        </p:txBody>
      </p:sp>
      <p:sp>
        <p:nvSpPr>
          <p:cNvPr id="211" name="Slide Number"/>
          <p:cNvSpPr txBox="1">
            <a:spLocks noGrp="1"/>
          </p:cNvSpPr>
          <p:nvPr>
            <p:ph type="sldNum" sz="quarter" idx="2"/>
          </p:nvPr>
        </p:nvSpPr>
        <p:spPr>
          <a:xfrm>
            <a:off x="5999361" y="6509742"/>
            <a:ext cx="184346" cy="29738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ctr" defTabSz="410751" hangingPunct="0"/>
            <a:fld id="{86CB4B4D-7CA3-9044-876B-883B54F8677D}" type="slidenum">
              <a:rPr kern="0">
                <a:solidFill>
                  <a:srgbClr val="000000"/>
                </a:solidFill>
                <a:latin typeface="Gill Sans"/>
                <a:sym typeface="Gill Sans"/>
              </a:rPr>
              <a:pPr algn="ctr" defTabSz="410751" hangingPunct="0"/>
              <a:t>29</a:t>
            </a:fld>
            <a:endParaRPr kern="0">
              <a:solidFill>
                <a:srgbClr val="000000"/>
              </a:solidFill>
              <a:latin typeface="Gill Sans"/>
              <a:sym typeface="Gill Sans"/>
            </a:endParaRPr>
          </a:p>
        </p:txBody>
      </p:sp>
      <p:graphicFrame>
        <p:nvGraphicFramePr>
          <p:cNvPr id="212" name="2D Pie Chart"/>
          <p:cNvGraphicFramePr/>
          <p:nvPr/>
        </p:nvGraphicFramePr>
        <p:xfrm>
          <a:off x="3159610" y="1352841"/>
          <a:ext cx="5710154" cy="4842391"/>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spd="med"/>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 name="Focus on value creation decisions and solutions"/>
          <p:cNvSpPr txBox="1">
            <a:spLocks noGrp="1"/>
          </p:cNvSpPr>
          <p:nvPr>
            <p:ph type="title"/>
          </p:nvPr>
        </p:nvSpPr>
        <p:spPr>
          <a:xfrm>
            <a:off x="2320327" y="414612"/>
            <a:ext cx="7358063" cy="562571"/>
          </a:xfrm>
          <a:prstGeom prst="rect">
            <a:avLst/>
          </a:prstGeom>
        </p:spPr>
        <p:txBody>
          <a:bodyPr/>
          <a:lstStyle>
            <a:lvl1pPr>
              <a:defRPr sz="2800"/>
            </a:lvl1pPr>
          </a:lstStyle>
          <a:p>
            <a:r>
              <a:rPr dirty="0"/>
              <a:t>Focus on value creation decisions and solutions</a:t>
            </a:r>
          </a:p>
        </p:txBody>
      </p:sp>
      <p:sp>
        <p:nvSpPr>
          <p:cNvPr id="215" name="Slide Number"/>
          <p:cNvSpPr txBox="1">
            <a:spLocks noGrp="1"/>
          </p:cNvSpPr>
          <p:nvPr>
            <p:ph type="sldNum" sz="quarter" idx="2"/>
          </p:nvPr>
        </p:nvSpPr>
        <p:spPr>
          <a:xfrm>
            <a:off x="5999361" y="6509742"/>
            <a:ext cx="184346" cy="29738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ctr" defTabSz="410751" hangingPunct="0"/>
            <a:fld id="{86CB4B4D-7CA3-9044-876B-883B54F8677D}" type="slidenum">
              <a:rPr kern="0">
                <a:solidFill>
                  <a:srgbClr val="000000"/>
                </a:solidFill>
                <a:latin typeface="Gill Sans"/>
                <a:sym typeface="Gill Sans"/>
              </a:rPr>
              <a:pPr algn="ctr" defTabSz="410751" hangingPunct="0"/>
              <a:t>30</a:t>
            </a:fld>
            <a:endParaRPr kern="0">
              <a:solidFill>
                <a:srgbClr val="000000"/>
              </a:solidFill>
              <a:latin typeface="Gill Sans"/>
              <a:sym typeface="Gill Sans"/>
            </a:endParaRPr>
          </a:p>
        </p:txBody>
      </p:sp>
      <p:sp>
        <p:nvSpPr>
          <p:cNvPr id="216" name="CPA Canada initial value creation priority is helping CPAs play leadership roles in forward-looking value-creation-related decisions in the organizations they work with"/>
          <p:cNvSpPr txBox="1"/>
          <p:nvPr/>
        </p:nvSpPr>
        <p:spPr>
          <a:xfrm>
            <a:off x="1280215" y="1359131"/>
            <a:ext cx="9438289" cy="6781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5719" tIns="35719" rIns="35719" bIns="35719" anchor="ctr">
            <a:spAutoFit/>
          </a:bodyPr>
          <a:lstStyle>
            <a:lvl1pPr algn="l">
              <a:defRPr sz="2800">
                <a:uFill>
                  <a:solidFill>
                    <a:srgbClr val="000000"/>
                  </a:solidFill>
                </a:uFill>
                <a:latin typeface="Gill Sans SemiBold"/>
                <a:ea typeface="Gill Sans SemiBold"/>
                <a:cs typeface="Gill Sans SemiBold"/>
                <a:sym typeface="Gill Sans SemiBold"/>
              </a:defRPr>
            </a:lvl1pPr>
          </a:lstStyle>
          <a:p>
            <a:pPr defTabSz="410751" hangingPunct="0">
              <a:defRPr>
                <a:uFillTx/>
              </a:defRPr>
            </a:pPr>
            <a:r>
              <a:rPr sz="1969" kern="0" dirty="0">
                <a:solidFill>
                  <a:srgbClr val="000000"/>
                </a:solidFill>
              </a:rPr>
              <a:t>CPA Canada initial value creation priority is helping CPAs play leadership roles in forward-looking value-creation-related decisions in the organizations they work with</a:t>
            </a:r>
          </a:p>
        </p:txBody>
      </p:sp>
      <p:sp>
        <p:nvSpPr>
          <p:cNvPr id="217" name="All decisions involve choices among alternatives…"/>
          <p:cNvSpPr txBox="1"/>
          <p:nvPr/>
        </p:nvSpPr>
        <p:spPr>
          <a:xfrm>
            <a:off x="2135978" y="2419278"/>
            <a:ext cx="7911111" cy="37085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p>
            <a:pPr defTabSz="410751" hangingPunct="0">
              <a:defRPr sz="2800">
                <a:latin typeface="Gill Sans SemiBold"/>
                <a:ea typeface="Gill Sans SemiBold"/>
                <a:cs typeface="Gill Sans SemiBold"/>
                <a:sym typeface="Gill Sans SemiBold"/>
              </a:defRPr>
            </a:pPr>
            <a:r>
              <a:rPr sz="1969" kern="0" dirty="0">
                <a:solidFill>
                  <a:srgbClr val="000000"/>
                </a:solidFill>
                <a:latin typeface="Gill Sans SemiBold"/>
                <a:sym typeface="Gill Sans SemiBold"/>
              </a:rPr>
              <a:t>All decisions involve choices among alternatives</a:t>
            </a:r>
          </a:p>
          <a:p>
            <a:pPr defTabSz="410751" hangingPunct="0">
              <a:defRPr sz="2800">
                <a:latin typeface="Gill Sans SemiBold"/>
                <a:ea typeface="Gill Sans SemiBold"/>
                <a:cs typeface="Gill Sans SemiBold"/>
                <a:sym typeface="Gill Sans SemiBold"/>
              </a:defRPr>
            </a:pPr>
            <a:endParaRPr sz="1969" kern="0" dirty="0">
              <a:solidFill>
                <a:srgbClr val="000000"/>
              </a:solidFill>
              <a:latin typeface="Gill Sans SemiBold"/>
              <a:sym typeface="Gill Sans SemiBold"/>
            </a:endParaRPr>
          </a:p>
          <a:p>
            <a:pPr defTabSz="410751" hangingPunct="0">
              <a:defRPr sz="2800">
                <a:latin typeface="Gill Sans SemiBold"/>
                <a:ea typeface="Gill Sans SemiBold"/>
                <a:cs typeface="Gill Sans SemiBold"/>
                <a:sym typeface="Gill Sans SemiBold"/>
              </a:defRPr>
            </a:pPr>
            <a:r>
              <a:rPr sz="1969" kern="0" dirty="0">
                <a:solidFill>
                  <a:srgbClr val="000000"/>
                </a:solidFill>
                <a:latin typeface="Gill Sans SemiBold"/>
                <a:sym typeface="Gill Sans SemiBold"/>
              </a:rPr>
              <a:t>Good decisions require good information  </a:t>
            </a:r>
          </a:p>
          <a:p>
            <a:pPr defTabSz="410751" hangingPunct="0">
              <a:defRPr sz="2800">
                <a:latin typeface="Gill Sans SemiBold"/>
                <a:ea typeface="Gill Sans SemiBold"/>
                <a:cs typeface="Gill Sans SemiBold"/>
                <a:sym typeface="Gill Sans SemiBold"/>
              </a:defRPr>
            </a:pPr>
            <a:endParaRPr sz="1969" kern="0" dirty="0">
              <a:solidFill>
                <a:srgbClr val="000000"/>
              </a:solidFill>
              <a:latin typeface="Gill Sans SemiBold"/>
              <a:sym typeface="Gill Sans SemiBold"/>
            </a:endParaRPr>
          </a:p>
          <a:p>
            <a:pPr defTabSz="410751" hangingPunct="0">
              <a:defRPr sz="2800">
                <a:latin typeface="Gill Sans SemiBold"/>
                <a:ea typeface="Gill Sans SemiBold"/>
                <a:cs typeface="Gill Sans SemiBold"/>
                <a:sym typeface="Gill Sans SemiBold"/>
              </a:defRPr>
            </a:pPr>
            <a:r>
              <a:rPr sz="1969" kern="0" dirty="0">
                <a:solidFill>
                  <a:srgbClr val="000000"/>
                </a:solidFill>
                <a:latin typeface="Gill Sans SemiBold"/>
                <a:sym typeface="Gill Sans SemiBold"/>
              </a:rPr>
              <a:t>Decisions should be supported by measures that clarify the consequences of alternative decisions, at the highest level of precision that is practicable</a:t>
            </a:r>
          </a:p>
          <a:p>
            <a:pPr defTabSz="410751" hangingPunct="0">
              <a:defRPr sz="2800">
                <a:latin typeface="Gill Sans SemiBold"/>
                <a:ea typeface="Gill Sans SemiBold"/>
                <a:cs typeface="Gill Sans SemiBold"/>
                <a:sym typeface="Gill Sans SemiBold"/>
              </a:defRPr>
            </a:pPr>
            <a:endParaRPr sz="1969" kern="0" dirty="0">
              <a:solidFill>
                <a:srgbClr val="000000"/>
              </a:solidFill>
              <a:latin typeface="Gill Sans SemiBold"/>
              <a:sym typeface="Gill Sans SemiBold"/>
            </a:endParaRPr>
          </a:p>
          <a:p>
            <a:pPr defTabSz="410751" hangingPunct="0">
              <a:defRPr sz="2800">
                <a:latin typeface="Gill Sans SemiBold"/>
                <a:ea typeface="Gill Sans SemiBold"/>
                <a:cs typeface="Gill Sans SemiBold"/>
                <a:sym typeface="Gill Sans SemiBold"/>
              </a:defRPr>
            </a:pPr>
            <a:r>
              <a:rPr sz="1969" kern="0" dirty="0">
                <a:solidFill>
                  <a:srgbClr val="000000"/>
                </a:solidFill>
                <a:latin typeface="Gill Sans SemiBold"/>
                <a:sym typeface="Gill Sans SemiBold"/>
              </a:rPr>
              <a:t>CPAs are at core, measurement professionals</a:t>
            </a:r>
          </a:p>
          <a:p>
            <a:pPr defTabSz="410751" hangingPunct="0">
              <a:defRPr sz="2800">
                <a:latin typeface="Gill Sans SemiBold"/>
                <a:ea typeface="Gill Sans SemiBold"/>
                <a:cs typeface="Gill Sans SemiBold"/>
                <a:sym typeface="Gill Sans SemiBold"/>
              </a:defRPr>
            </a:pPr>
            <a:endParaRPr sz="1969" kern="0" dirty="0">
              <a:solidFill>
                <a:srgbClr val="000000"/>
              </a:solidFill>
              <a:latin typeface="Gill Sans SemiBold"/>
              <a:sym typeface="Gill Sans SemiBold"/>
            </a:endParaRPr>
          </a:p>
          <a:p>
            <a:pPr defTabSz="410751" hangingPunct="0">
              <a:defRPr sz="2800">
                <a:latin typeface="Gill Sans SemiBold"/>
                <a:ea typeface="Gill Sans SemiBold"/>
                <a:cs typeface="Gill Sans SemiBold"/>
                <a:sym typeface="Gill Sans SemiBold"/>
              </a:defRPr>
            </a:pPr>
            <a:r>
              <a:rPr sz="1969" kern="0" dirty="0">
                <a:solidFill>
                  <a:srgbClr val="000000"/>
                </a:solidFill>
                <a:latin typeface="Gill Sans SemiBold"/>
                <a:sym typeface="Gill Sans SemiBold"/>
              </a:rPr>
              <a:t>Our challenge and opportunity is to help CPAs expand their recognized skillset beyond measuring financial performance to include all aspects of measurement relevant to value creation decisions</a:t>
            </a:r>
          </a:p>
        </p:txBody>
      </p:sp>
    </p:spTree>
  </p:cSld>
  <p:clrMapOvr>
    <a:masterClrMapping/>
  </p:clrMapOvr>
  <p:transition spd="med"/>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Focus on value creation decisions and solutions"/>
          <p:cNvSpPr txBox="1">
            <a:spLocks noGrp="1"/>
          </p:cNvSpPr>
          <p:nvPr>
            <p:ph type="title"/>
          </p:nvPr>
        </p:nvSpPr>
        <p:spPr>
          <a:xfrm>
            <a:off x="2344886" y="0"/>
            <a:ext cx="7358063" cy="562571"/>
          </a:xfrm>
          <a:prstGeom prst="rect">
            <a:avLst/>
          </a:prstGeom>
        </p:spPr>
        <p:txBody>
          <a:bodyPr/>
          <a:lstStyle>
            <a:lvl1pPr>
              <a:defRPr sz="2800"/>
            </a:lvl1pPr>
          </a:lstStyle>
          <a:p>
            <a:r>
              <a:rPr sz="2400" dirty="0"/>
              <a:t>Focus on value creation decisions and solutions</a:t>
            </a:r>
          </a:p>
        </p:txBody>
      </p:sp>
      <p:sp>
        <p:nvSpPr>
          <p:cNvPr id="220" name="Slide Number"/>
          <p:cNvSpPr txBox="1">
            <a:spLocks noGrp="1"/>
          </p:cNvSpPr>
          <p:nvPr>
            <p:ph type="sldNum" sz="quarter" idx="2"/>
          </p:nvPr>
        </p:nvSpPr>
        <p:spPr>
          <a:xfrm>
            <a:off x="5662565" y="4577163"/>
            <a:ext cx="266098" cy="29738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ctr" defTabSz="410751" hangingPunct="0"/>
            <a:fld id="{86CB4B4D-7CA3-9044-876B-883B54F8677D}" type="slidenum">
              <a:rPr kern="0">
                <a:solidFill>
                  <a:srgbClr val="000000"/>
                </a:solidFill>
                <a:latin typeface="Gill Sans"/>
                <a:sym typeface="Gill Sans"/>
              </a:rPr>
              <a:pPr algn="ctr" defTabSz="410751" hangingPunct="0"/>
              <a:t>31</a:t>
            </a:fld>
            <a:endParaRPr kern="0">
              <a:solidFill>
                <a:srgbClr val="000000"/>
              </a:solidFill>
              <a:latin typeface="Gill Sans"/>
              <a:sym typeface="Gill Sans"/>
            </a:endParaRPr>
          </a:p>
        </p:txBody>
      </p:sp>
      <p:grpSp>
        <p:nvGrpSpPr>
          <p:cNvPr id="223" name="Image"/>
          <p:cNvGrpSpPr/>
          <p:nvPr/>
        </p:nvGrpSpPr>
        <p:grpSpPr>
          <a:xfrm>
            <a:off x="1788455" y="654436"/>
            <a:ext cx="8470926" cy="5720510"/>
            <a:chOff x="0" y="0"/>
            <a:chExt cx="12047538" cy="8135835"/>
          </a:xfrm>
        </p:grpSpPr>
        <p:pic>
          <p:nvPicPr>
            <p:cNvPr id="222" name="Image" descr="Image"/>
            <p:cNvPicPr>
              <a:picLocks noChangeAspect="1"/>
            </p:cNvPicPr>
            <p:nvPr/>
          </p:nvPicPr>
          <p:blipFill>
            <a:blip r:embed="rId2"/>
            <a:stretch>
              <a:fillRect/>
            </a:stretch>
          </p:blipFill>
          <p:spPr>
            <a:xfrm>
              <a:off x="215900" y="139700"/>
              <a:ext cx="11615739" cy="7577036"/>
            </a:xfrm>
            <a:prstGeom prst="rect">
              <a:avLst/>
            </a:prstGeom>
            <a:ln>
              <a:noFill/>
            </a:ln>
            <a:effectLst/>
          </p:spPr>
        </p:pic>
        <p:pic>
          <p:nvPicPr>
            <p:cNvPr id="221" name="Image" descr="Image"/>
            <p:cNvPicPr>
              <a:picLocks/>
            </p:cNvPicPr>
            <p:nvPr/>
          </p:nvPicPr>
          <p:blipFill>
            <a:blip r:embed="rId3"/>
            <a:stretch>
              <a:fillRect/>
            </a:stretch>
          </p:blipFill>
          <p:spPr>
            <a:xfrm>
              <a:off x="0" y="0"/>
              <a:ext cx="12047539" cy="8135836"/>
            </a:xfrm>
            <a:prstGeom prst="rect">
              <a:avLst/>
            </a:prstGeom>
            <a:effectLst/>
          </p:spPr>
        </p:pic>
      </p:grpSp>
    </p:spTree>
  </p:cSld>
  <p:clrMapOvr>
    <a:masterClrMapping/>
  </p:clrMapOvr>
  <p:transition spd="med"/>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Value Creation Solutions Measurement Analysis"/>
          <p:cNvSpPr txBox="1">
            <a:spLocks noGrp="1"/>
          </p:cNvSpPr>
          <p:nvPr>
            <p:ph type="title"/>
          </p:nvPr>
        </p:nvSpPr>
        <p:spPr>
          <a:xfrm>
            <a:off x="2344342" y="555982"/>
            <a:ext cx="7358063" cy="562571"/>
          </a:xfrm>
          <a:prstGeom prst="rect">
            <a:avLst/>
          </a:prstGeom>
        </p:spPr>
        <p:txBody>
          <a:bodyPr/>
          <a:lstStyle/>
          <a:p>
            <a:r>
              <a:rPr sz="2000" dirty="0"/>
              <a:t>Value Creation Solutions Measurement Analysis</a:t>
            </a:r>
          </a:p>
        </p:txBody>
      </p:sp>
      <p:sp>
        <p:nvSpPr>
          <p:cNvPr id="226" name="Slide Number"/>
          <p:cNvSpPr txBox="1">
            <a:spLocks noGrp="1"/>
          </p:cNvSpPr>
          <p:nvPr>
            <p:ph type="sldNum" sz="quarter" idx="4294967295"/>
          </p:nvPr>
        </p:nvSpPr>
        <p:spPr>
          <a:xfrm>
            <a:off x="5662565" y="4577163"/>
            <a:ext cx="266098" cy="29738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ctr" defTabSz="410751" hangingPunct="0"/>
            <a:fld id="{86CB4B4D-7CA3-9044-876B-883B54F8677D}" type="slidenum">
              <a:rPr kern="0">
                <a:solidFill>
                  <a:srgbClr val="000000"/>
                </a:solidFill>
                <a:latin typeface="Gill Sans"/>
                <a:sym typeface="Gill Sans"/>
              </a:rPr>
              <a:pPr algn="ctr" defTabSz="410751" hangingPunct="0"/>
              <a:t>32</a:t>
            </a:fld>
            <a:endParaRPr kern="0">
              <a:solidFill>
                <a:srgbClr val="000000"/>
              </a:solidFill>
              <a:latin typeface="Gill Sans"/>
              <a:sym typeface="Gill Sans"/>
            </a:endParaRPr>
          </a:p>
        </p:txBody>
      </p:sp>
      <p:graphicFrame>
        <p:nvGraphicFramePr>
          <p:cNvPr id="227" name="Table"/>
          <p:cNvGraphicFramePr/>
          <p:nvPr/>
        </p:nvGraphicFramePr>
        <p:xfrm>
          <a:off x="2344342" y="1773618"/>
          <a:ext cx="7503317" cy="2148480"/>
        </p:xfrm>
        <a:graphic>
          <a:graphicData uri="http://schemas.openxmlformats.org/drawingml/2006/table">
            <a:tbl>
              <a:tblPr/>
              <a:tblGrid>
                <a:gridCol w="5908848">
                  <a:extLst>
                    <a:ext uri="{9D8B030D-6E8A-4147-A177-3AD203B41FA5}">
                      <a16:colId xmlns:a16="http://schemas.microsoft.com/office/drawing/2014/main" val="20000"/>
                    </a:ext>
                  </a:extLst>
                </a:gridCol>
                <a:gridCol w="1594469">
                  <a:extLst>
                    <a:ext uri="{9D8B030D-6E8A-4147-A177-3AD203B41FA5}">
                      <a16:colId xmlns:a16="http://schemas.microsoft.com/office/drawing/2014/main" val="20001"/>
                    </a:ext>
                  </a:extLst>
                </a:gridCol>
              </a:tblGrid>
              <a:tr h="716160">
                <a:tc>
                  <a:txBody>
                    <a:bodyPr/>
                    <a:lstStyle/>
                    <a:p>
                      <a:pPr algn="l" defTabSz="914400">
                        <a:tabLst>
                          <a:tab pos="914400" algn="l"/>
                        </a:tabLst>
                      </a:pPr>
                      <a:r>
                        <a:rPr sz="2100">
                          <a:latin typeface="+mn-lt"/>
                          <a:ea typeface="+mn-ea"/>
                          <a:cs typeface="+mn-cs"/>
                        </a:rPr>
                        <a:t>Implementation requires quantitative measurement</a:t>
                      </a:r>
                    </a:p>
                  </a:txBody>
                  <a:tcPr marL="35719" marR="35719" marT="35719" marB="35719"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noFill/>
                  </a:tcPr>
                </a:tc>
                <a:tc>
                  <a:txBody>
                    <a:bodyPr/>
                    <a:lstStyle/>
                    <a:p>
                      <a:pPr defTabSz="914400">
                        <a:tabLst>
                          <a:tab pos="914400" algn="l"/>
                        </a:tabLst>
                      </a:pPr>
                      <a:r>
                        <a:rPr sz="2100">
                          <a:latin typeface="+mn-lt"/>
                          <a:ea typeface="+mn-ea"/>
                          <a:cs typeface="+mn-cs"/>
                        </a:rPr>
                        <a:t>75%</a:t>
                      </a:r>
                    </a:p>
                  </a:txBody>
                  <a:tcPr marL="35719" marR="35719" marT="35719" marB="35719"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noFill/>
                  </a:tcPr>
                </a:tc>
                <a:extLst>
                  <a:ext uri="{0D108BD9-81ED-4DB2-BD59-A6C34878D82A}">
                    <a16:rowId xmlns:a16="http://schemas.microsoft.com/office/drawing/2014/main" val="10000"/>
                  </a:ext>
                </a:extLst>
              </a:tr>
              <a:tr h="716160">
                <a:tc>
                  <a:txBody>
                    <a:bodyPr/>
                    <a:lstStyle/>
                    <a:p>
                      <a:pPr algn="l" defTabSz="914400">
                        <a:tabLst>
                          <a:tab pos="914400" algn="l"/>
                        </a:tabLst>
                      </a:pPr>
                      <a:r>
                        <a:rPr sz="2100">
                          <a:latin typeface="+mn-lt"/>
                          <a:ea typeface="+mn-ea"/>
                          <a:cs typeface="+mn-cs"/>
                        </a:rPr>
                        <a:t>Proponent provides guidance on what to measure</a:t>
                      </a:r>
                    </a:p>
                  </a:txBody>
                  <a:tcPr marL="35719" marR="35719" marT="35719" marB="35719"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noFill/>
                  </a:tcPr>
                </a:tc>
                <a:tc>
                  <a:txBody>
                    <a:bodyPr/>
                    <a:lstStyle/>
                    <a:p>
                      <a:pPr defTabSz="914400">
                        <a:tabLst>
                          <a:tab pos="914400" algn="l"/>
                        </a:tabLst>
                      </a:pPr>
                      <a:r>
                        <a:rPr sz="2100">
                          <a:latin typeface="+mn-lt"/>
                          <a:ea typeface="+mn-ea"/>
                          <a:cs typeface="+mn-cs"/>
                        </a:rPr>
                        <a:t>68%</a:t>
                      </a:r>
                    </a:p>
                  </a:txBody>
                  <a:tcPr marL="35719" marR="35719" marT="35719" marB="35719"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noFill/>
                  </a:tcPr>
                </a:tc>
                <a:extLst>
                  <a:ext uri="{0D108BD9-81ED-4DB2-BD59-A6C34878D82A}">
                    <a16:rowId xmlns:a16="http://schemas.microsoft.com/office/drawing/2014/main" val="10001"/>
                  </a:ext>
                </a:extLst>
              </a:tr>
              <a:tr h="716160">
                <a:tc>
                  <a:txBody>
                    <a:bodyPr/>
                    <a:lstStyle/>
                    <a:p>
                      <a:pPr algn="l" defTabSz="914400">
                        <a:tabLst>
                          <a:tab pos="914400" algn="l"/>
                        </a:tabLst>
                      </a:pPr>
                      <a:r>
                        <a:rPr sz="2100">
                          <a:latin typeface="+mn-lt"/>
                          <a:ea typeface="+mn-ea"/>
                          <a:cs typeface="+mn-cs"/>
                        </a:rPr>
                        <a:t>Proponent provides technical guidance on valid measurement</a:t>
                      </a:r>
                    </a:p>
                  </a:txBody>
                  <a:tcPr marL="35719" marR="35719" marT="35719" marB="35719"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noFill/>
                  </a:tcPr>
                </a:tc>
                <a:tc>
                  <a:txBody>
                    <a:bodyPr/>
                    <a:lstStyle/>
                    <a:p>
                      <a:pPr defTabSz="914400">
                        <a:tabLst>
                          <a:tab pos="914400" algn="l"/>
                        </a:tabLst>
                      </a:pPr>
                      <a:r>
                        <a:rPr sz="2100">
                          <a:latin typeface="+mn-lt"/>
                          <a:ea typeface="+mn-ea"/>
                          <a:cs typeface="+mn-cs"/>
                        </a:rPr>
                        <a:t>&lt;10%</a:t>
                      </a:r>
                    </a:p>
                  </a:txBody>
                  <a:tcPr marL="35719" marR="35719" marT="35719" marB="35719"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noFill/>
                  </a:tcPr>
                </a:tc>
                <a:extLst>
                  <a:ext uri="{0D108BD9-81ED-4DB2-BD59-A6C34878D82A}">
                    <a16:rowId xmlns:a16="http://schemas.microsoft.com/office/drawing/2014/main" val="10002"/>
                  </a:ext>
                </a:extLst>
              </a:tr>
            </a:tbl>
          </a:graphicData>
        </a:graphic>
      </p:graphicFrame>
    </p:spTree>
  </p:cSld>
  <p:clrMapOvr>
    <a:masterClrMapping/>
  </p:clrMapOvr>
  <p:transition spd="med"/>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Value Creation Solutions Measurement Analysis"/>
          <p:cNvSpPr txBox="1">
            <a:spLocks noGrp="1"/>
          </p:cNvSpPr>
          <p:nvPr>
            <p:ph type="title"/>
          </p:nvPr>
        </p:nvSpPr>
        <p:spPr>
          <a:xfrm>
            <a:off x="2325057" y="214756"/>
            <a:ext cx="7358063" cy="562571"/>
          </a:xfrm>
          <a:prstGeom prst="rect">
            <a:avLst/>
          </a:prstGeom>
        </p:spPr>
        <p:txBody>
          <a:bodyPr/>
          <a:lstStyle/>
          <a:p>
            <a:r>
              <a:rPr sz="2000" dirty="0"/>
              <a:t>Value Creation Solutions Measurement Analysis</a:t>
            </a:r>
          </a:p>
        </p:txBody>
      </p:sp>
      <p:sp>
        <p:nvSpPr>
          <p:cNvPr id="230" name="Slide Number"/>
          <p:cNvSpPr txBox="1">
            <a:spLocks noGrp="1"/>
          </p:cNvSpPr>
          <p:nvPr>
            <p:ph type="sldNum" sz="quarter" idx="4294967295"/>
          </p:nvPr>
        </p:nvSpPr>
        <p:spPr>
          <a:xfrm>
            <a:off x="5662565" y="4577163"/>
            <a:ext cx="266098" cy="29738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ctr" defTabSz="410751" hangingPunct="0"/>
            <a:fld id="{86CB4B4D-7CA3-9044-876B-883B54F8677D}" type="slidenum">
              <a:rPr kern="0">
                <a:solidFill>
                  <a:srgbClr val="000000"/>
                </a:solidFill>
                <a:latin typeface="Gill Sans"/>
                <a:sym typeface="Gill Sans"/>
              </a:rPr>
              <a:pPr algn="ctr" defTabSz="410751" hangingPunct="0"/>
              <a:t>33</a:t>
            </a:fld>
            <a:endParaRPr kern="0">
              <a:solidFill>
                <a:srgbClr val="000000"/>
              </a:solidFill>
              <a:latin typeface="Gill Sans"/>
              <a:sym typeface="Gill Sans"/>
            </a:endParaRPr>
          </a:p>
        </p:txBody>
      </p:sp>
      <p:graphicFrame>
        <p:nvGraphicFramePr>
          <p:cNvPr id="231" name="Table"/>
          <p:cNvGraphicFramePr/>
          <p:nvPr/>
        </p:nvGraphicFramePr>
        <p:xfrm>
          <a:off x="3141576" y="1127507"/>
          <a:ext cx="5908848" cy="2749297"/>
        </p:xfrm>
        <a:graphic>
          <a:graphicData uri="http://schemas.openxmlformats.org/drawingml/2006/table">
            <a:tbl>
              <a:tblPr/>
              <a:tblGrid>
                <a:gridCol w="5908848">
                  <a:extLst>
                    <a:ext uri="{9D8B030D-6E8A-4147-A177-3AD203B41FA5}">
                      <a16:colId xmlns:a16="http://schemas.microsoft.com/office/drawing/2014/main" val="20000"/>
                    </a:ext>
                  </a:extLst>
                </a:gridCol>
              </a:tblGrid>
              <a:tr h="658137">
                <a:tc>
                  <a:txBody>
                    <a:bodyPr/>
                    <a:lstStyle/>
                    <a:p>
                      <a:pPr defTabSz="914400">
                        <a:tabLst>
                          <a:tab pos="914400" algn="l"/>
                        </a:tabLst>
                      </a:pPr>
                      <a:r>
                        <a:rPr sz="2100" b="1">
                          <a:latin typeface="+mn-lt"/>
                          <a:ea typeface="+mn-ea"/>
                          <a:cs typeface="+mn-cs"/>
                        </a:rPr>
                        <a:t>Principal measurement categories</a:t>
                      </a:r>
                    </a:p>
                  </a:txBody>
                  <a:tcPr marL="35719" marR="35719" marT="35719" marB="35719"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noFill/>
                  </a:tcPr>
                </a:tc>
                <a:extLst>
                  <a:ext uri="{0D108BD9-81ED-4DB2-BD59-A6C34878D82A}">
                    <a16:rowId xmlns:a16="http://schemas.microsoft.com/office/drawing/2014/main" val="10000"/>
                  </a:ext>
                </a:extLst>
              </a:tr>
              <a:tr h="413219">
                <a:tc>
                  <a:txBody>
                    <a:bodyPr/>
                    <a:lstStyle/>
                    <a:p>
                      <a:pPr algn="l" defTabSz="914400">
                        <a:tabLst>
                          <a:tab pos="914400" algn="l"/>
                        </a:tabLst>
                      </a:pPr>
                      <a:r>
                        <a:rPr sz="2100">
                          <a:latin typeface="+mn-lt"/>
                          <a:ea typeface="+mn-ea"/>
                          <a:cs typeface="+mn-cs"/>
                        </a:rPr>
                        <a:t>1. Intangibles / Intellectual Capital / Data</a:t>
                      </a:r>
                    </a:p>
                  </a:txBody>
                  <a:tcPr marL="35719" marR="35719" marT="35719" marB="35719"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noFill/>
                  </a:tcPr>
                </a:tc>
                <a:extLst>
                  <a:ext uri="{0D108BD9-81ED-4DB2-BD59-A6C34878D82A}">
                    <a16:rowId xmlns:a16="http://schemas.microsoft.com/office/drawing/2014/main" val="10001"/>
                  </a:ext>
                </a:extLst>
              </a:tr>
              <a:tr h="392906">
                <a:tc>
                  <a:txBody>
                    <a:bodyPr/>
                    <a:lstStyle/>
                    <a:p>
                      <a:pPr algn="l" defTabSz="914400">
                        <a:tabLst>
                          <a:tab pos="914400" algn="l"/>
                        </a:tabLst>
                      </a:pPr>
                      <a:r>
                        <a:rPr sz="2100">
                          <a:latin typeface="+mn-lt"/>
                          <a:ea typeface="+mn-ea"/>
                          <a:cs typeface="+mn-cs"/>
                        </a:rPr>
                        <a:t>2. The Capitals</a:t>
                      </a:r>
                    </a:p>
                  </a:txBody>
                  <a:tcPr marL="35719" marR="35719" marT="35719" marB="35719"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noFill/>
                  </a:tcPr>
                </a:tc>
                <a:extLst>
                  <a:ext uri="{0D108BD9-81ED-4DB2-BD59-A6C34878D82A}">
                    <a16:rowId xmlns:a16="http://schemas.microsoft.com/office/drawing/2014/main" val="10002"/>
                  </a:ext>
                </a:extLst>
              </a:tr>
              <a:tr h="433403">
                <a:tc>
                  <a:txBody>
                    <a:bodyPr/>
                    <a:lstStyle/>
                    <a:p>
                      <a:pPr algn="l" defTabSz="914400">
                        <a:tabLst>
                          <a:tab pos="914400" algn="l"/>
                        </a:tabLst>
                      </a:pPr>
                      <a:r>
                        <a:rPr sz="2100">
                          <a:latin typeface="+mn-lt"/>
                          <a:ea typeface="+mn-ea"/>
                          <a:cs typeface="+mn-cs"/>
                        </a:rPr>
                        <a:t>3. Indicators / Metrics</a:t>
                      </a:r>
                    </a:p>
                  </a:txBody>
                  <a:tcPr marL="35719" marR="35719" marT="35719" marB="35719"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noFill/>
                  </a:tcPr>
                </a:tc>
                <a:extLst>
                  <a:ext uri="{0D108BD9-81ED-4DB2-BD59-A6C34878D82A}">
                    <a16:rowId xmlns:a16="http://schemas.microsoft.com/office/drawing/2014/main" val="10003"/>
                  </a:ext>
                </a:extLst>
              </a:tr>
              <a:tr h="404172">
                <a:tc>
                  <a:txBody>
                    <a:bodyPr/>
                    <a:lstStyle/>
                    <a:p>
                      <a:pPr algn="l" defTabSz="914400">
                        <a:tabLst>
                          <a:tab pos="914400" algn="l"/>
                        </a:tabLst>
                      </a:pPr>
                      <a:r>
                        <a:rPr sz="2100">
                          <a:latin typeface="+mn-lt"/>
                          <a:ea typeface="+mn-ea"/>
                          <a:cs typeface="+mn-cs"/>
                        </a:rPr>
                        <a:t>4. Monetized impacts</a:t>
                      </a:r>
                    </a:p>
                  </a:txBody>
                  <a:tcPr marL="35719" marR="35719" marT="35719" marB="35719"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noFill/>
                  </a:tcPr>
                </a:tc>
                <a:extLst>
                  <a:ext uri="{0D108BD9-81ED-4DB2-BD59-A6C34878D82A}">
                    <a16:rowId xmlns:a16="http://schemas.microsoft.com/office/drawing/2014/main" val="10004"/>
                  </a:ext>
                </a:extLst>
              </a:tr>
              <a:tr h="447460">
                <a:tc>
                  <a:txBody>
                    <a:bodyPr/>
                    <a:lstStyle/>
                    <a:p>
                      <a:pPr algn="l" defTabSz="914400">
                        <a:tabLst>
                          <a:tab pos="914400" algn="l"/>
                        </a:tabLst>
                      </a:pPr>
                      <a:r>
                        <a:rPr sz="2100">
                          <a:latin typeface="+mn-lt"/>
                          <a:ea typeface="+mn-ea"/>
                          <a:cs typeface="+mn-cs"/>
                        </a:rPr>
                        <a:t>5. Future value streams and events</a:t>
                      </a:r>
                    </a:p>
                  </a:txBody>
                  <a:tcPr marL="35719" marR="35719" marT="35719" marB="35719" anchor="ctr"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noFill/>
                  </a:tcPr>
                </a:tc>
                <a:extLst>
                  <a:ext uri="{0D108BD9-81ED-4DB2-BD59-A6C34878D82A}">
                    <a16:rowId xmlns:a16="http://schemas.microsoft.com/office/drawing/2014/main" val="10005"/>
                  </a:ext>
                </a:extLst>
              </a:tr>
            </a:tbl>
          </a:graphicData>
        </a:graphic>
      </p:graphicFrame>
    </p:spTree>
  </p:cSld>
  <p:clrMapOvr>
    <a:masterClrMapping/>
  </p:clrMapOvr>
  <p:transition spd="med"/>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Measurement fundamentals"/>
          <p:cNvSpPr txBox="1">
            <a:spLocks noGrp="1"/>
          </p:cNvSpPr>
          <p:nvPr>
            <p:ph type="title"/>
          </p:nvPr>
        </p:nvSpPr>
        <p:spPr>
          <a:xfrm>
            <a:off x="2406458" y="197797"/>
            <a:ext cx="7358063" cy="562571"/>
          </a:xfrm>
          <a:prstGeom prst="rect">
            <a:avLst/>
          </a:prstGeom>
        </p:spPr>
        <p:txBody>
          <a:bodyPr/>
          <a:lstStyle/>
          <a:p>
            <a:r>
              <a:rPr sz="2400" dirty="0"/>
              <a:t>4. Measurement fundamentals</a:t>
            </a:r>
          </a:p>
        </p:txBody>
      </p:sp>
      <p:sp>
        <p:nvSpPr>
          <p:cNvPr id="234" name="“Measurement fundamentals” refers to the principles that underlie valid measures.  Measurement approaches that violate these principles can be misleading, incomplete, inaccurate, and lead to conclusions and decisions that differ from those that would be "/>
          <p:cNvSpPr txBox="1">
            <a:spLocks noGrp="1"/>
          </p:cNvSpPr>
          <p:nvPr>
            <p:ph type="body" idx="1"/>
          </p:nvPr>
        </p:nvSpPr>
        <p:spPr>
          <a:xfrm>
            <a:off x="1124607" y="914205"/>
            <a:ext cx="9806152" cy="5213326"/>
          </a:xfrm>
          <a:prstGeom prst="rect">
            <a:avLst/>
          </a:prstGeom>
        </p:spPr>
        <p:txBody>
          <a:bodyPr>
            <a:normAutofit fontScale="77500" lnSpcReduction="20000"/>
          </a:bodyPr>
          <a:lstStyle/>
          <a:p>
            <a:pPr marL="99212" indent="-99212" defTabSz="311814">
              <a:spcBef>
                <a:spcPts val="0"/>
              </a:spcBef>
              <a:buSzPct val="100000"/>
              <a:defRPr sz="2328" b="0"/>
            </a:pPr>
            <a:r>
              <a:rPr dirty="0"/>
              <a:t>“Measurement fundamentals” refers to the principles that underlie valid measures.  Measurement approaches that violate these principles can be misleading, incomplete, inaccurate, and lead to conclusions and decisions that differ from those that would be reached based on valid and precise measures</a:t>
            </a:r>
          </a:p>
          <a:p>
            <a:pPr marL="0" indent="0" defTabSz="311814">
              <a:spcBef>
                <a:spcPts val="0"/>
              </a:spcBef>
              <a:buSzTx/>
              <a:buNone/>
              <a:defRPr sz="2328" b="0"/>
            </a:pPr>
            <a:endParaRPr dirty="0"/>
          </a:p>
          <a:p>
            <a:pPr marL="0" indent="0" defTabSz="311814">
              <a:spcBef>
                <a:spcPts val="0"/>
              </a:spcBef>
              <a:buSzTx/>
              <a:buNone/>
              <a:defRPr sz="2328" b="0"/>
            </a:pPr>
            <a:r>
              <a:rPr dirty="0"/>
              <a:t>• What are the key ingredients for valid measurement?</a:t>
            </a:r>
          </a:p>
          <a:p>
            <a:pPr marL="0" indent="0" defTabSz="311814">
              <a:spcBef>
                <a:spcPts val="0"/>
              </a:spcBef>
              <a:buSzTx/>
              <a:buNone/>
              <a:defRPr sz="2328" b="0"/>
            </a:pPr>
            <a:endParaRPr dirty="0"/>
          </a:p>
          <a:p>
            <a:pPr marL="354333" lvl="1" indent="-198426" defTabSz="311814">
              <a:spcBef>
                <a:spcPts val="0"/>
              </a:spcBef>
              <a:buSzPct val="100000"/>
              <a:buAutoNum type="arabicPeriod"/>
              <a:defRPr sz="2328" b="0"/>
            </a:pPr>
            <a:r>
              <a:rPr dirty="0"/>
              <a:t>Like objects of measurement (e.g. apples to apples)</a:t>
            </a:r>
          </a:p>
          <a:p>
            <a:pPr marL="0" indent="0" defTabSz="311814">
              <a:spcBef>
                <a:spcPts val="0"/>
              </a:spcBef>
              <a:buSzTx/>
              <a:buNone/>
              <a:defRPr sz="2328" b="0"/>
            </a:pPr>
            <a:endParaRPr dirty="0"/>
          </a:p>
          <a:p>
            <a:pPr marL="354333" lvl="1" indent="-198426" defTabSz="311814">
              <a:spcBef>
                <a:spcPts val="0"/>
              </a:spcBef>
              <a:buSzPct val="100000"/>
              <a:buAutoNum type="arabicPeriod" startAt="2"/>
              <a:defRPr sz="2328" b="0"/>
            </a:pPr>
            <a:r>
              <a:rPr dirty="0"/>
              <a:t>Like properties of measurement (e.g. quantity versus roundness versus cost, etc.)</a:t>
            </a:r>
          </a:p>
          <a:p>
            <a:pPr marL="0" indent="0" defTabSz="311814">
              <a:spcBef>
                <a:spcPts val="0"/>
              </a:spcBef>
              <a:buSzTx/>
              <a:buNone/>
              <a:defRPr sz="2328" b="0"/>
            </a:pPr>
            <a:endParaRPr dirty="0"/>
          </a:p>
          <a:p>
            <a:pPr marL="354333" lvl="1" indent="-198426" defTabSz="311814">
              <a:spcBef>
                <a:spcPts val="0"/>
              </a:spcBef>
              <a:buSzPct val="100000"/>
              <a:buAutoNum type="arabicPeriod" startAt="3"/>
              <a:defRPr sz="2328" b="0"/>
            </a:pPr>
            <a:r>
              <a:rPr dirty="0"/>
              <a:t>Like unit of measure (quantity, currency, etc.)</a:t>
            </a:r>
          </a:p>
          <a:p>
            <a:pPr marL="0" indent="0" defTabSz="311814">
              <a:spcBef>
                <a:spcPts val="0"/>
              </a:spcBef>
              <a:buSzTx/>
              <a:buNone/>
              <a:defRPr sz="2328" b="0"/>
            </a:pPr>
            <a:endParaRPr dirty="0"/>
          </a:p>
          <a:p>
            <a:pPr marL="354333" lvl="1" indent="-198426" defTabSz="311814">
              <a:spcBef>
                <a:spcPts val="0"/>
              </a:spcBef>
              <a:buSzPct val="100000"/>
              <a:buAutoNum type="arabicPeriod" startAt="4"/>
              <a:defRPr sz="2328" b="0"/>
            </a:pPr>
            <a:r>
              <a:rPr dirty="0"/>
              <a:t>Like precision based on the scale (e.g. nominal, ordinal, interval, ratio)</a:t>
            </a:r>
          </a:p>
          <a:p>
            <a:pPr marL="0" indent="0" defTabSz="311814">
              <a:spcBef>
                <a:spcPts val="0"/>
              </a:spcBef>
              <a:buSzTx/>
              <a:buNone/>
              <a:defRPr sz="2328" b="0"/>
            </a:pPr>
            <a:endParaRPr dirty="0"/>
          </a:p>
          <a:p>
            <a:pPr marL="354333" lvl="1" indent="-198426" defTabSz="311814">
              <a:spcBef>
                <a:spcPts val="0"/>
              </a:spcBef>
              <a:buSzPct val="100000"/>
              <a:buAutoNum type="arabicPeriod" startAt="5"/>
              <a:defRPr sz="2328" b="0"/>
            </a:pPr>
            <a:r>
              <a:rPr dirty="0"/>
              <a:t>Commensurability: when can I validly add or subtract one measure from another?</a:t>
            </a:r>
          </a:p>
          <a:p>
            <a:pPr marL="354333" lvl="1" indent="-198426" defTabSz="311814">
              <a:spcBef>
                <a:spcPts val="0"/>
              </a:spcBef>
              <a:buSzPct val="100000"/>
              <a:buAutoNum type="arabicPeriod" startAt="5"/>
              <a:defRPr sz="2328" b="0"/>
            </a:pPr>
            <a:endParaRPr dirty="0"/>
          </a:p>
          <a:p>
            <a:pPr marL="0" lvl="1" indent="155907" defTabSz="311814">
              <a:spcBef>
                <a:spcPts val="0"/>
              </a:spcBef>
              <a:buSzTx/>
              <a:buNone/>
              <a:defRPr sz="2328" i="1"/>
            </a:pPr>
            <a:endParaRPr dirty="0"/>
          </a:p>
          <a:p>
            <a:pPr marL="0" lvl="1" indent="155907" defTabSz="311814">
              <a:spcBef>
                <a:spcPts val="0"/>
              </a:spcBef>
              <a:buSzTx/>
              <a:buNone/>
              <a:defRPr sz="2328" i="1"/>
            </a:pPr>
            <a:r>
              <a:rPr dirty="0"/>
              <a:t>Measurement fundamentals are “baked in” to the traditional transaction-centric accounting paradigm, but need to be specifically considered outside that paradigm</a:t>
            </a:r>
          </a:p>
        </p:txBody>
      </p:sp>
      <p:sp>
        <p:nvSpPr>
          <p:cNvPr id="235" name="Slide Number"/>
          <p:cNvSpPr txBox="1">
            <a:spLocks noGrp="1"/>
          </p:cNvSpPr>
          <p:nvPr>
            <p:ph type="sldNum" sz="quarter" idx="4294967295"/>
          </p:nvPr>
        </p:nvSpPr>
        <p:spPr>
          <a:xfrm>
            <a:off x="5662565" y="4577163"/>
            <a:ext cx="266098" cy="29738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ctr" defTabSz="410751" hangingPunct="0"/>
            <a:fld id="{86CB4B4D-7CA3-9044-876B-883B54F8677D}" type="slidenum">
              <a:rPr kern="0">
                <a:solidFill>
                  <a:srgbClr val="000000"/>
                </a:solidFill>
                <a:latin typeface="Gill Sans"/>
                <a:sym typeface="Gill Sans"/>
              </a:rPr>
              <a:pPr algn="ctr" defTabSz="410751" hangingPunct="0"/>
              <a:t>34</a:t>
            </a:fld>
            <a:endParaRPr kern="0">
              <a:solidFill>
                <a:srgbClr val="000000"/>
              </a:solidFill>
              <a:latin typeface="Gill Sans"/>
              <a:sym typeface="Gill Sans"/>
            </a:endParaRPr>
          </a:p>
        </p:txBody>
      </p:sp>
    </p:spTree>
  </p:cSld>
  <p:clrMapOvr>
    <a:masterClrMapping/>
  </p:clrMapOvr>
  <p:transition spd="med"/>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 name="Measurement in the transaction-centric accounting paradigm"/>
          <p:cNvSpPr txBox="1">
            <a:spLocks noGrp="1"/>
          </p:cNvSpPr>
          <p:nvPr>
            <p:ph type="title"/>
          </p:nvPr>
        </p:nvSpPr>
        <p:spPr>
          <a:xfrm>
            <a:off x="2416968" y="512282"/>
            <a:ext cx="7358063" cy="562570"/>
          </a:xfrm>
          <a:prstGeom prst="rect">
            <a:avLst/>
          </a:prstGeom>
        </p:spPr>
        <p:txBody>
          <a:bodyPr/>
          <a:lstStyle>
            <a:lvl1pPr defTabSz="455675">
              <a:defRPr sz="2340"/>
            </a:lvl1pPr>
          </a:lstStyle>
          <a:p>
            <a:r>
              <a:t>5. Applying measurement fundamentals to value creation solutions: emerging insights </a:t>
            </a:r>
          </a:p>
        </p:txBody>
      </p:sp>
      <p:sp>
        <p:nvSpPr>
          <p:cNvPr id="238" name="Many people assume that accounting measures assets and liabilities, but this is incorrect.…"/>
          <p:cNvSpPr txBox="1">
            <a:spLocks noGrp="1"/>
          </p:cNvSpPr>
          <p:nvPr>
            <p:ph type="body" idx="1"/>
          </p:nvPr>
        </p:nvSpPr>
        <p:spPr>
          <a:xfrm>
            <a:off x="777766" y="2011327"/>
            <a:ext cx="10594427" cy="4452536"/>
          </a:xfrm>
          <a:prstGeom prst="rect">
            <a:avLst/>
          </a:prstGeom>
        </p:spPr>
        <p:txBody>
          <a:bodyPr>
            <a:normAutofit fontScale="92500" lnSpcReduction="10000"/>
          </a:bodyPr>
          <a:lstStyle/>
          <a:p>
            <a:pPr marL="102281" indent="-102281" defTabSz="321457">
              <a:spcBef>
                <a:spcPts val="0"/>
              </a:spcBef>
              <a:buSzPct val="100000"/>
              <a:defRPr sz="2600" b="0"/>
            </a:pPr>
            <a:r>
              <a:rPr dirty="0"/>
              <a:t>Many people assume that accounting measures assets and liabilities, but this is incorrect. </a:t>
            </a:r>
            <a:endParaRPr i="1" dirty="0"/>
          </a:p>
          <a:p>
            <a:pPr marL="228839" indent="-102281" defTabSz="321457">
              <a:spcBef>
                <a:spcPts val="0"/>
              </a:spcBef>
              <a:buSzPct val="100000"/>
              <a:buChar char="-"/>
              <a:defRPr sz="2600" b="0"/>
            </a:pPr>
            <a:r>
              <a:rPr dirty="0"/>
              <a:t>The principal </a:t>
            </a:r>
            <a:r>
              <a:rPr i="1" dirty="0"/>
              <a:t>object</a:t>
            </a:r>
            <a:r>
              <a:rPr dirty="0"/>
              <a:t> that traditional accounting measures is </a:t>
            </a:r>
            <a:r>
              <a:rPr i="1" dirty="0"/>
              <a:t>a transaction</a:t>
            </a:r>
          </a:p>
          <a:p>
            <a:pPr marL="228839" indent="-102281" defTabSz="321457">
              <a:spcBef>
                <a:spcPts val="0"/>
              </a:spcBef>
              <a:buSzPct val="100000"/>
              <a:buChar char="-"/>
              <a:defRPr sz="2600" b="0"/>
            </a:pPr>
            <a:r>
              <a:rPr dirty="0"/>
              <a:t>The </a:t>
            </a:r>
            <a:r>
              <a:rPr i="1" dirty="0"/>
              <a:t>property</a:t>
            </a:r>
            <a:r>
              <a:rPr dirty="0"/>
              <a:t> measured is transaction value (which could be counted as revenue or cost)</a:t>
            </a:r>
          </a:p>
          <a:p>
            <a:pPr marL="228839" indent="-102281" defTabSz="321457">
              <a:spcBef>
                <a:spcPts val="0"/>
              </a:spcBef>
              <a:buSzPct val="100000"/>
              <a:buChar char="-"/>
              <a:defRPr sz="2600" b="0"/>
            </a:pPr>
            <a:r>
              <a:rPr dirty="0"/>
              <a:t>The </a:t>
            </a:r>
            <a:r>
              <a:rPr i="1" dirty="0"/>
              <a:t>unit of measure</a:t>
            </a:r>
            <a:r>
              <a:rPr dirty="0"/>
              <a:t> is currency as of the date of the transaction</a:t>
            </a:r>
          </a:p>
          <a:p>
            <a:pPr marL="228839" indent="-102281" defTabSz="321457">
              <a:spcBef>
                <a:spcPts val="0"/>
              </a:spcBef>
              <a:buSzPct val="100000"/>
              <a:buChar char="-"/>
              <a:defRPr sz="2600" b="0"/>
            </a:pPr>
            <a:r>
              <a:rPr dirty="0"/>
              <a:t>The </a:t>
            </a:r>
            <a:r>
              <a:rPr i="1" dirty="0"/>
              <a:t>scale and precision</a:t>
            </a:r>
            <a:r>
              <a:rPr dirty="0"/>
              <a:t> for currency is </a:t>
            </a:r>
            <a:r>
              <a:rPr dirty="0" smtClean="0"/>
              <a:t>ratio</a:t>
            </a:r>
            <a:endParaRPr dirty="0"/>
          </a:p>
          <a:p>
            <a:pPr marL="102281" indent="-102281" defTabSz="321457">
              <a:spcBef>
                <a:spcPts val="844"/>
              </a:spcBef>
              <a:buSzPct val="100000"/>
              <a:defRPr sz="2600" b="0"/>
            </a:pPr>
            <a:r>
              <a:rPr dirty="0"/>
              <a:t>The fact that traditional accounting measures are based on third-party transactions is arguably one of its greatest strengths as well as its most important inherent limitation, if what we want to measure cannot be measured using a transaction (such as value creation in advance of its realization through a transaction)</a:t>
            </a:r>
          </a:p>
        </p:txBody>
      </p:sp>
      <p:sp>
        <p:nvSpPr>
          <p:cNvPr id="239" name="Slide Number"/>
          <p:cNvSpPr txBox="1">
            <a:spLocks noGrp="1"/>
          </p:cNvSpPr>
          <p:nvPr>
            <p:ph type="sldNum" sz="quarter" idx="4294967295"/>
          </p:nvPr>
        </p:nvSpPr>
        <p:spPr>
          <a:xfrm>
            <a:off x="5662565" y="4577163"/>
            <a:ext cx="266098" cy="29738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ctr" defTabSz="410751" hangingPunct="0"/>
            <a:fld id="{86CB4B4D-7CA3-9044-876B-883B54F8677D}" type="slidenum">
              <a:rPr kern="0">
                <a:solidFill>
                  <a:srgbClr val="000000"/>
                </a:solidFill>
                <a:latin typeface="Gill Sans"/>
                <a:sym typeface="Gill Sans"/>
              </a:rPr>
              <a:pPr algn="ctr" defTabSz="410751" hangingPunct="0"/>
              <a:t>35</a:t>
            </a:fld>
            <a:endParaRPr kern="0">
              <a:solidFill>
                <a:srgbClr val="000000"/>
              </a:solidFill>
              <a:latin typeface="Gill Sans"/>
              <a:sym typeface="Gill Sans"/>
            </a:endParaRPr>
          </a:p>
        </p:txBody>
      </p:sp>
      <p:sp>
        <p:nvSpPr>
          <p:cNvPr id="240" name="The transaction-centric accounting paradigm"/>
          <p:cNvSpPr txBox="1"/>
          <p:nvPr/>
        </p:nvSpPr>
        <p:spPr>
          <a:xfrm>
            <a:off x="3842281" y="1454221"/>
            <a:ext cx="4082850" cy="3317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2400" b="1"/>
            </a:lvl1pPr>
          </a:lstStyle>
          <a:p>
            <a:pPr algn="ctr" defTabSz="410751" hangingPunct="0"/>
            <a:r>
              <a:rPr sz="1687" kern="0">
                <a:solidFill>
                  <a:srgbClr val="000000"/>
                </a:solidFill>
                <a:latin typeface="Gill Sans"/>
                <a:sym typeface="Gill Sans"/>
              </a:rPr>
              <a:t>The transaction-centric accounting paradigm</a:t>
            </a:r>
          </a:p>
        </p:txBody>
      </p:sp>
    </p:spTree>
  </p:cSld>
  <p:clrMapOvr>
    <a:masterClrMapping/>
  </p:clrMapOvr>
  <p:transition spd="med"/>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 name="Some technical measurement issues relating to intangibles (including some components of IC and data)"/>
          <p:cNvSpPr txBox="1">
            <a:spLocks noGrp="1"/>
          </p:cNvSpPr>
          <p:nvPr>
            <p:ph type="title"/>
          </p:nvPr>
        </p:nvSpPr>
        <p:spPr>
          <a:xfrm>
            <a:off x="2075454" y="958433"/>
            <a:ext cx="7358063" cy="562571"/>
          </a:xfrm>
          <a:prstGeom prst="rect">
            <a:avLst/>
          </a:prstGeom>
        </p:spPr>
        <p:txBody>
          <a:bodyPr/>
          <a:lstStyle/>
          <a:p>
            <a:r>
              <a:t>Intangibles</a:t>
            </a:r>
          </a:p>
        </p:txBody>
      </p:sp>
      <p:sp>
        <p:nvSpPr>
          <p:cNvPr id="243" name="Accountants are quite happy to recognize intangibles if there is a transaction, in which case the intangibles are recorded as an asset, amortized as appropriate, and tested for impairment in the same way that tangibles are recorded, amortized, and tested"/>
          <p:cNvSpPr txBox="1">
            <a:spLocks noGrp="1"/>
          </p:cNvSpPr>
          <p:nvPr>
            <p:ph type="body" idx="1"/>
          </p:nvPr>
        </p:nvSpPr>
        <p:spPr>
          <a:xfrm>
            <a:off x="1236281" y="886852"/>
            <a:ext cx="9540762" cy="5830609"/>
          </a:xfrm>
          <a:prstGeom prst="rect">
            <a:avLst/>
          </a:prstGeom>
        </p:spPr>
        <p:txBody>
          <a:bodyPr>
            <a:normAutofit fontScale="77500" lnSpcReduction="20000"/>
          </a:bodyPr>
          <a:lstStyle/>
          <a:p>
            <a:pPr marL="102281" indent="-102281" defTabSz="321457">
              <a:spcBef>
                <a:spcPts val="0"/>
              </a:spcBef>
              <a:buSzPct val="100000"/>
              <a:defRPr sz="2400" b="0"/>
            </a:pPr>
            <a:endParaRPr dirty="0"/>
          </a:p>
          <a:p>
            <a:pPr marL="102281" indent="-102281" defTabSz="321457">
              <a:spcBef>
                <a:spcPts val="0"/>
              </a:spcBef>
              <a:buSzPct val="100000"/>
              <a:defRPr sz="2400" b="0"/>
            </a:pPr>
            <a:endParaRPr dirty="0"/>
          </a:p>
          <a:p>
            <a:pPr marL="102281" indent="-102281" defTabSz="321457">
              <a:spcBef>
                <a:spcPts val="0"/>
              </a:spcBef>
              <a:buSzPct val="100000"/>
              <a:defRPr sz="2400" b="0"/>
            </a:pPr>
            <a:r>
              <a:rPr dirty="0"/>
              <a:t> Intangibles that arise from a transaction, and self-generated intangibles that meet specific criteria may appear on balance sheets measured at cost (or less if value impaired)</a:t>
            </a:r>
          </a:p>
          <a:p>
            <a:pPr marL="0" indent="0" defTabSz="321457">
              <a:spcBef>
                <a:spcPts val="0"/>
              </a:spcBef>
              <a:buSzTx/>
              <a:buNone/>
              <a:defRPr sz="2400" b="0"/>
            </a:pPr>
            <a:endParaRPr dirty="0"/>
          </a:p>
          <a:p>
            <a:pPr marL="102281" indent="-102281" defTabSz="321457">
              <a:spcBef>
                <a:spcPts val="0"/>
              </a:spcBef>
              <a:buSzPct val="100000"/>
              <a:defRPr sz="2400" b="0"/>
            </a:pPr>
            <a:r>
              <a:rPr dirty="0"/>
              <a:t> For most intangibles the concept of market or fair value doesn’t apply for three main reasons:</a:t>
            </a:r>
          </a:p>
          <a:p>
            <a:pPr marL="182646" lvl="1" indent="-102281" defTabSz="321457">
              <a:spcBef>
                <a:spcPts val="0"/>
              </a:spcBef>
              <a:buSzPct val="100000"/>
              <a:buChar char="-"/>
              <a:defRPr sz="2400" b="0"/>
            </a:pPr>
            <a:r>
              <a:rPr dirty="0"/>
              <a:t>  Many intangibles are non-tradeable (company culture, reputation, etc.)</a:t>
            </a:r>
          </a:p>
          <a:p>
            <a:pPr marL="182646" lvl="1" indent="-102281" defTabSz="321457">
              <a:spcBef>
                <a:spcPts val="0"/>
              </a:spcBef>
              <a:buSzPct val="100000"/>
              <a:buChar char="-"/>
              <a:defRPr sz="2400" b="0"/>
            </a:pPr>
            <a:r>
              <a:rPr dirty="0"/>
              <a:t>  Even for tradeable intangibles (e.g. patents, data), comparable market values rarely exist</a:t>
            </a:r>
          </a:p>
          <a:p>
            <a:pPr marL="182646" lvl="1" indent="-102281" defTabSz="321457">
              <a:spcBef>
                <a:spcPts val="0"/>
              </a:spcBef>
              <a:buSzPct val="100000"/>
              <a:buChar char="-"/>
              <a:defRPr sz="2400" b="0"/>
            </a:pPr>
            <a:r>
              <a:rPr dirty="0"/>
              <a:t>  For most intangibles, the value streams they can generate depends on context,  and most have limited value outside a relevant context.  To illustrate, the value Patent A can generate for Company B differs from that it could generate for Company C depending on each company’s “complementary business assets”.  Patent A on its own has very limited value.</a:t>
            </a:r>
          </a:p>
          <a:p>
            <a:pPr marL="0" lvl="1" indent="160729" defTabSz="321457">
              <a:spcBef>
                <a:spcPts val="0"/>
              </a:spcBef>
              <a:buSzTx/>
              <a:buNone/>
              <a:defRPr sz="2400" b="0"/>
            </a:pPr>
            <a:endParaRPr dirty="0"/>
          </a:p>
          <a:p>
            <a:pPr marL="169188" indent="-169188" defTabSz="321457">
              <a:spcBef>
                <a:spcPts val="0"/>
              </a:spcBef>
              <a:buSzPct val="100000"/>
              <a:defRPr sz="2400" b="0"/>
            </a:pPr>
            <a:r>
              <a:rPr dirty="0"/>
              <a:t>The value concept that does work for intangibles is “incremental value-in-use” based on the extent to which an intangible contributes to future value streams in the company context(s)</a:t>
            </a:r>
          </a:p>
          <a:p>
            <a:pPr marL="102281" indent="-102281" defTabSz="321457">
              <a:spcBef>
                <a:spcPts val="0"/>
              </a:spcBef>
              <a:buSzPct val="100000"/>
              <a:defRPr sz="2400" b="0"/>
            </a:pPr>
            <a:endParaRPr dirty="0"/>
          </a:p>
          <a:p>
            <a:pPr marL="102281" indent="-102281" defTabSz="321457">
              <a:spcBef>
                <a:spcPts val="0"/>
              </a:spcBef>
              <a:buSzPct val="100000"/>
              <a:defRPr sz="2400" b="0"/>
            </a:pPr>
            <a:r>
              <a:rPr dirty="0"/>
              <a:t>Advocacy efforts promoting better disclosure of intangibles should focus on supplementary information about intangibles, including cost and incremental value-in-use</a:t>
            </a:r>
          </a:p>
        </p:txBody>
      </p:sp>
      <p:sp>
        <p:nvSpPr>
          <p:cNvPr id="245" name="Measurement in the transaction-centric accounting paradigm"/>
          <p:cNvSpPr txBox="1"/>
          <p:nvPr/>
        </p:nvSpPr>
        <p:spPr>
          <a:xfrm>
            <a:off x="1061545" y="395863"/>
            <a:ext cx="9890234" cy="56257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noAutofit/>
          </a:bodyPr>
          <a:lstStyle>
            <a:lvl1pPr defTabSz="455675">
              <a:defRPr sz="2340" b="1"/>
            </a:lvl1pPr>
          </a:lstStyle>
          <a:p>
            <a:pPr algn="ctr" defTabSz="320385" hangingPunct="0"/>
            <a:r>
              <a:rPr sz="1800" kern="0" dirty="0">
                <a:solidFill>
                  <a:srgbClr val="000000"/>
                </a:solidFill>
                <a:latin typeface="Gill Sans"/>
                <a:sym typeface="Gill Sans"/>
              </a:rPr>
              <a:t>Applying measurement fundamentals to value creation solutions: emerging insights </a:t>
            </a:r>
          </a:p>
        </p:txBody>
      </p:sp>
    </p:spTree>
  </p:cSld>
  <p:clrMapOvr>
    <a:masterClrMapping/>
  </p:clrMapOvr>
  <p:transition spd="med"/>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Some technical measurement issues relating to “the capitals”"/>
          <p:cNvSpPr txBox="1">
            <a:spLocks noGrp="1"/>
          </p:cNvSpPr>
          <p:nvPr>
            <p:ph type="title"/>
          </p:nvPr>
        </p:nvSpPr>
        <p:spPr>
          <a:xfrm>
            <a:off x="2192370" y="1024264"/>
            <a:ext cx="7358063" cy="562571"/>
          </a:xfrm>
          <a:prstGeom prst="rect">
            <a:avLst/>
          </a:prstGeom>
        </p:spPr>
        <p:txBody>
          <a:bodyPr/>
          <a:lstStyle/>
          <a:p>
            <a:r>
              <a:t>The Capitals</a:t>
            </a:r>
          </a:p>
        </p:txBody>
      </p:sp>
      <p:sp>
        <p:nvSpPr>
          <p:cNvPr id="248" name="With the exception of financial capital (for which the underlying object is transactions), the other capitals (manufactured, intellectual, human, social and relationship, and natural) are constructs, not objects that can be measured.  If these constructs"/>
          <p:cNvSpPr txBox="1">
            <a:spLocks noGrp="1"/>
          </p:cNvSpPr>
          <p:nvPr>
            <p:ph type="body" idx="1"/>
          </p:nvPr>
        </p:nvSpPr>
        <p:spPr>
          <a:xfrm>
            <a:off x="1902688" y="1722250"/>
            <a:ext cx="8232792" cy="4350586"/>
          </a:xfrm>
          <a:prstGeom prst="rect">
            <a:avLst/>
          </a:prstGeom>
        </p:spPr>
        <p:txBody>
          <a:bodyPr>
            <a:normAutofit fontScale="77500" lnSpcReduction="20000"/>
          </a:bodyPr>
          <a:lstStyle/>
          <a:p>
            <a:pPr marL="102281" indent="-102281" defTabSz="321457">
              <a:spcBef>
                <a:spcPts val="0"/>
              </a:spcBef>
              <a:buSzPct val="100000"/>
              <a:defRPr sz="2400" b="0"/>
            </a:pPr>
            <a:r>
              <a:rPr dirty="0"/>
              <a:t> With the exception of financial capital (for which the underlying object is transactions), the other capitals (which depending on the specific framework may include manufactured, intellectual, human, social and relationship, and natural) are </a:t>
            </a:r>
            <a:r>
              <a:rPr i="1" dirty="0"/>
              <a:t>constructs, </a:t>
            </a:r>
            <a:r>
              <a:rPr dirty="0"/>
              <a:t>not objects that can be measured</a:t>
            </a:r>
          </a:p>
          <a:p>
            <a:pPr marL="102281" indent="-102281" defTabSz="321457">
              <a:spcBef>
                <a:spcPts val="0"/>
              </a:spcBef>
              <a:buSzPct val="100000"/>
              <a:defRPr sz="2400" b="0"/>
            </a:pPr>
            <a:endParaRPr dirty="0"/>
          </a:p>
          <a:p>
            <a:pPr marL="102281" indent="-102281" defTabSz="321457">
              <a:spcBef>
                <a:spcPts val="0"/>
              </a:spcBef>
              <a:buSzPct val="100000"/>
              <a:defRPr sz="2400" b="0"/>
            </a:pPr>
            <a:r>
              <a:rPr dirty="0"/>
              <a:t>If these constructs are disaggregated sufficiently to become measurable, the underlying objects, properties, and units of measure are diverse and not commensurable.  So while thinking about the stocks of capitals works as a conceptual analogy and supports value creation from a process perspective, it is not technically possible to measure the value of stocks of non-financial capitals in a valid way</a:t>
            </a:r>
          </a:p>
          <a:p>
            <a:pPr marL="102281" indent="-102281" defTabSz="321457">
              <a:spcBef>
                <a:spcPts val="0"/>
              </a:spcBef>
              <a:buSzPct val="100000"/>
              <a:defRPr sz="2400" b="0"/>
            </a:pPr>
            <a:endParaRPr dirty="0"/>
          </a:p>
          <a:p>
            <a:pPr marL="102281" indent="-102281" defTabSz="321457">
              <a:spcBef>
                <a:spcPts val="0"/>
              </a:spcBef>
              <a:buSzPct val="100000"/>
              <a:defRPr sz="2400" b="0"/>
            </a:pPr>
            <a:r>
              <a:rPr dirty="0"/>
              <a:t> As a result, quantitative measures related to the capitals are usually expressed as metrics or indicators</a:t>
            </a:r>
          </a:p>
          <a:p>
            <a:pPr marL="102281" indent="-102281" defTabSz="321457">
              <a:spcBef>
                <a:spcPts val="0"/>
              </a:spcBef>
              <a:buSzPct val="100000"/>
              <a:defRPr sz="2400" b="0"/>
            </a:pPr>
            <a:endParaRPr dirty="0"/>
          </a:p>
          <a:p>
            <a:pPr marL="102281" indent="-102281" defTabSz="321457">
              <a:spcBef>
                <a:spcPts val="0"/>
              </a:spcBef>
              <a:buSzPct val="100000"/>
              <a:defRPr sz="2400" b="0"/>
            </a:pPr>
            <a:r>
              <a:rPr dirty="0"/>
              <a:t>From a value measurement perspective, it may be easier to quantify many of the underlying components of the capitals as </a:t>
            </a:r>
            <a:r>
              <a:rPr i="1" dirty="0"/>
              <a:t>flows</a:t>
            </a:r>
            <a:r>
              <a:rPr dirty="0"/>
              <a:t> (aka value streams) than </a:t>
            </a:r>
            <a:r>
              <a:rPr i="1" dirty="0"/>
              <a:t>stocks</a:t>
            </a:r>
          </a:p>
        </p:txBody>
      </p:sp>
      <p:sp>
        <p:nvSpPr>
          <p:cNvPr id="249" name="Slide Number"/>
          <p:cNvSpPr txBox="1">
            <a:spLocks noGrp="1"/>
          </p:cNvSpPr>
          <p:nvPr>
            <p:ph type="sldNum" sz="quarter" idx="4294967295"/>
          </p:nvPr>
        </p:nvSpPr>
        <p:spPr>
          <a:xfrm>
            <a:off x="5662565" y="4577163"/>
            <a:ext cx="266098" cy="29738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ctr" defTabSz="410751" hangingPunct="0"/>
            <a:fld id="{86CB4B4D-7CA3-9044-876B-883B54F8677D}" type="slidenum">
              <a:rPr kern="0">
                <a:solidFill>
                  <a:srgbClr val="000000"/>
                </a:solidFill>
                <a:latin typeface="Gill Sans"/>
                <a:sym typeface="Gill Sans"/>
              </a:rPr>
              <a:pPr algn="ctr" defTabSz="410751" hangingPunct="0"/>
              <a:t>37</a:t>
            </a:fld>
            <a:endParaRPr kern="0">
              <a:solidFill>
                <a:srgbClr val="000000"/>
              </a:solidFill>
              <a:latin typeface="Gill Sans"/>
              <a:sym typeface="Gill Sans"/>
            </a:endParaRPr>
          </a:p>
        </p:txBody>
      </p:sp>
      <p:sp>
        <p:nvSpPr>
          <p:cNvPr id="250" name="Measurement in the transaction-centric accounting paradigm"/>
          <p:cNvSpPr txBox="1"/>
          <p:nvPr/>
        </p:nvSpPr>
        <p:spPr>
          <a:xfrm>
            <a:off x="1313793" y="224744"/>
            <a:ext cx="9270124" cy="6641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normAutofit/>
          </a:bodyPr>
          <a:lstStyle>
            <a:lvl1pPr defTabSz="455675">
              <a:defRPr sz="2340" b="1"/>
            </a:lvl1pPr>
          </a:lstStyle>
          <a:p>
            <a:pPr algn="ctr" defTabSz="320385" hangingPunct="0"/>
            <a:r>
              <a:rPr sz="1800" kern="0" dirty="0">
                <a:solidFill>
                  <a:srgbClr val="000000"/>
                </a:solidFill>
                <a:latin typeface="Gill Sans"/>
                <a:sym typeface="Gill Sans"/>
              </a:rPr>
              <a:t>Applying measurement fundamentals to value creation solutions: emerging insights </a:t>
            </a:r>
          </a:p>
        </p:txBody>
      </p:sp>
    </p:spTree>
  </p:cSld>
  <p:clrMapOvr>
    <a:masterClrMapping/>
  </p:clrMapOvr>
  <p:transition spd="med"/>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 name="Some technical measurement issues relating to “metrics or indicators frameworks” (also applies to benchmarking and analytics)"/>
          <p:cNvSpPr txBox="1">
            <a:spLocks noGrp="1"/>
          </p:cNvSpPr>
          <p:nvPr>
            <p:ph type="title"/>
          </p:nvPr>
        </p:nvSpPr>
        <p:spPr>
          <a:xfrm>
            <a:off x="2011906" y="778086"/>
            <a:ext cx="7833513" cy="828020"/>
          </a:xfrm>
          <a:prstGeom prst="rect">
            <a:avLst/>
          </a:prstGeom>
        </p:spPr>
        <p:txBody>
          <a:bodyPr/>
          <a:lstStyle/>
          <a:p>
            <a:r>
              <a:rPr dirty="0"/>
              <a:t>Metrics and Indicators Frameworks (including ESG frameworks)</a:t>
            </a:r>
          </a:p>
        </p:txBody>
      </p:sp>
      <p:sp>
        <p:nvSpPr>
          <p:cNvPr id="253" name="There are two principal measurement challenges that arise related to any framework of metrics or indicators…"/>
          <p:cNvSpPr txBox="1">
            <a:spLocks noGrp="1"/>
          </p:cNvSpPr>
          <p:nvPr>
            <p:ph type="body" idx="1"/>
          </p:nvPr>
        </p:nvSpPr>
        <p:spPr>
          <a:xfrm>
            <a:off x="1061545" y="1686781"/>
            <a:ext cx="9837683" cy="4703603"/>
          </a:xfrm>
          <a:prstGeom prst="rect">
            <a:avLst/>
          </a:prstGeom>
        </p:spPr>
        <p:txBody>
          <a:bodyPr>
            <a:normAutofit fontScale="85000" lnSpcReduction="20000"/>
          </a:bodyPr>
          <a:lstStyle/>
          <a:p>
            <a:pPr marL="102281" indent="-102281" defTabSz="321457">
              <a:spcBef>
                <a:spcPts val="0"/>
              </a:spcBef>
              <a:buSzPct val="100000"/>
              <a:defRPr sz="2400" b="0"/>
            </a:pPr>
            <a:r>
              <a:rPr dirty="0"/>
              <a:t> There are two principal technical measurement challenges that arise related to any framework of metrics or indicators</a:t>
            </a:r>
          </a:p>
          <a:p>
            <a:pPr marL="102281" indent="-102281" defTabSz="321457">
              <a:spcBef>
                <a:spcPts val="0"/>
              </a:spcBef>
              <a:buSzPct val="100000"/>
              <a:defRPr sz="2400" b="0"/>
            </a:pPr>
            <a:endParaRPr dirty="0"/>
          </a:p>
          <a:p>
            <a:pPr marL="744113" lvl="1" indent="-297645" defTabSz="321457">
              <a:spcBef>
                <a:spcPts val="844"/>
              </a:spcBef>
              <a:buSzPct val="100000"/>
              <a:buAutoNum type="arabicPeriod"/>
              <a:defRPr sz="2400" b="0"/>
            </a:pPr>
            <a:r>
              <a:rPr dirty="0"/>
              <a:t>Given that a framework is necessarily selective and arbitrary based on the chosen metrics or indicators, how can we know that the framework “faithfully represents” the underlying reality? </a:t>
            </a:r>
          </a:p>
          <a:p>
            <a:pPr marL="744113" lvl="1" indent="-297645" defTabSz="321457">
              <a:spcBef>
                <a:spcPts val="844"/>
              </a:spcBef>
              <a:buSzPct val="100000"/>
              <a:buAutoNum type="arabicPeriod"/>
              <a:defRPr sz="2400" b="0"/>
            </a:pPr>
            <a:r>
              <a:rPr dirty="0"/>
              <a:t>How does a user achieve a “holistic perspective” on value or performance from a framework of metrics or indicators?  In accounting, comparing composite values such as net income, net assets, and net cash flow provides a holistic perspective on overall financial performance, and whether overall financial performance is getting better or worse over time.  How does one achieve a similar overall understanding from a metrics or indicators framework?</a:t>
            </a:r>
          </a:p>
          <a:p>
            <a:pPr marL="744113" lvl="1" indent="-297645" defTabSz="321457">
              <a:spcBef>
                <a:spcPts val="844"/>
              </a:spcBef>
              <a:buSzPct val="100000"/>
              <a:buAutoNum type="arabicPeriod"/>
              <a:defRPr sz="2400" b="0"/>
            </a:pPr>
            <a:endParaRPr dirty="0"/>
          </a:p>
          <a:p>
            <a:pPr marL="102281" indent="-102281" defTabSz="321457">
              <a:spcBef>
                <a:spcPts val="0"/>
              </a:spcBef>
              <a:buSzPct val="100000"/>
              <a:defRPr sz="2400" b="0"/>
            </a:pPr>
            <a:r>
              <a:rPr dirty="0"/>
              <a:t>There is a tension between these factors:  more comprehensive and complex frameworks are more likely to better reflect the underlying reality, but the more comprehensive and complex the framework, the more difficult it is for a user to achieve a holistic overall perspective on that underlying reality</a:t>
            </a:r>
          </a:p>
        </p:txBody>
      </p:sp>
      <p:sp>
        <p:nvSpPr>
          <p:cNvPr id="254" name="Slide Number"/>
          <p:cNvSpPr txBox="1">
            <a:spLocks noGrp="1"/>
          </p:cNvSpPr>
          <p:nvPr>
            <p:ph type="sldNum" sz="quarter" idx="4294967295"/>
          </p:nvPr>
        </p:nvSpPr>
        <p:spPr>
          <a:xfrm>
            <a:off x="5662565" y="4577163"/>
            <a:ext cx="266098" cy="29738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ctr" defTabSz="410751" hangingPunct="0"/>
            <a:fld id="{86CB4B4D-7CA3-9044-876B-883B54F8677D}" type="slidenum">
              <a:rPr kern="0">
                <a:solidFill>
                  <a:srgbClr val="000000"/>
                </a:solidFill>
                <a:latin typeface="Gill Sans"/>
                <a:sym typeface="Gill Sans"/>
              </a:rPr>
              <a:pPr algn="ctr" defTabSz="410751" hangingPunct="0"/>
              <a:t>38</a:t>
            </a:fld>
            <a:endParaRPr kern="0">
              <a:solidFill>
                <a:srgbClr val="000000"/>
              </a:solidFill>
              <a:latin typeface="Gill Sans"/>
              <a:sym typeface="Gill Sans"/>
            </a:endParaRPr>
          </a:p>
        </p:txBody>
      </p:sp>
      <p:sp>
        <p:nvSpPr>
          <p:cNvPr id="255" name="Measurement in the transaction-centric accounting paradigm"/>
          <p:cNvSpPr txBox="1"/>
          <p:nvPr/>
        </p:nvSpPr>
        <p:spPr>
          <a:xfrm>
            <a:off x="1156138" y="215515"/>
            <a:ext cx="10047889" cy="5625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noAutofit/>
          </a:bodyPr>
          <a:lstStyle>
            <a:lvl1pPr defTabSz="455675">
              <a:defRPr sz="2340" b="1"/>
            </a:lvl1pPr>
          </a:lstStyle>
          <a:p>
            <a:pPr algn="ctr" defTabSz="320385" hangingPunct="0"/>
            <a:r>
              <a:rPr sz="1800" kern="0" dirty="0">
                <a:solidFill>
                  <a:srgbClr val="000000"/>
                </a:solidFill>
                <a:latin typeface="Gill Sans"/>
                <a:sym typeface="Gill Sans"/>
              </a:rPr>
              <a:t>5. Applying measurement fundamentals to value creation solutions: emerging insights </a:t>
            </a:r>
          </a:p>
        </p:txBody>
      </p:sp>
    </p:spTree>
  </p:cSld>
  <p:clrMapOvr>
    <a:masterClrMapping/>
  </p:clrMapOvr>
  <p:transition spd="med"/>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 name="Some technical measurement issues relating to “monetizing impacts”"/>
          <p:cNvSpPr txBox="1">
            <a:spLocks noGrp="1"/>
          </p:cNvSpPr>
          <p:nvPr>
            <p:ph type="title"/>
          </p:nvPr>
        </p:nvSpPr>
        <p:spPr>
          <a:xfrm>
            <a:off x="2005037" y="944392"/>
            <a:ext cx="7847252" cy="562571"/>
          </a:xfrm>
          <a:prstGeom prst="rect">
            <a:avLst/>
          </a:prstGeom>
        </p:spPr>
        <p:txBody>
          <a:bodyPr/>
          <a:lstStyle/>
          <a:p>
            <a:r>
              <a:rPr dirty="0"/>
              <a:t>Monetizing impacts</a:t>
            </a:r>
          </a:p>
        </p:txBody>
      </p:sp>
      <p:sp>
        <p:nvSpPr>
          <p:cNvPr id="258" name="Monetizing impacts involves a string of measures, assumptions and conversions to represent ecosystem or social impacts in units of currency.  For the end result to be valid in relation to measurement fundamentals, each step in the process must be valid…"/>
          <p:cNvSpPr txBox="1">
            <a:spLocks noGrp="1"/>
          </p:cNvSpPr>
          <p:nvPr>
            <p:ph type="body" idx="1"/>
          </p:nvPr>
        </p:nvSpPr>
        <p:spPr>
          <a:xfrm>
            <a:off x="840829" y="1691730"/>
            <a:ext cx="10478812" cy="4498484"/>
          </a:xfrm>
          <a:prstGeom prst="rect">
            <a:avLst/>
          </a:prstGeom>
        </p:spPr>
        <p:txBody>
          <a:bodyPr/>
          <a:lstStyle/>
          <a:p>
            <a:pPr marL="102281" indent="-102281" defTabSz="321457">
              <a:spcBef>
                <a:spcPts val="0"/>
              </a:spcBef>
              <a:buSzPct val="100000"/>
              <a:defRPr sz="2400" b="0"/>
            </a:pPr>
            <a:r>
              <a:rPr dirty="0"/>
              <a:t> </a:t>
            </a:r>
            <a:r>
              <a:rPr sz="1800" dirty="0"/>
              <a:t>Monetizing impacts typically involves a string of measures, assumptions and conversions to represent ecosystem or social impacts in units of currency.  For the end result to be valid in relation to measurement fundamentals, each step in the process must be valid. </a:t>
            </a:r>
          </a:p>
          <a:p>
            <a:pPr marL="102281" indent="-102281" defTabSz="321457">
              <a:spcBef>
                <a:spcPts val="141"/>
              </a:spcBef>
              <a:buSzPct val="100000"/>
              <a:defRPr sz="2400" b="0"/>
            </a:pPr>
            <a:endParaRPr sz="1800" dirty="0"/>
          </a:p>
          <a:p>
            <a:pPr marL="102281" indent="-102281" defTabSz="321457">
              <a:spcBef>
                <a:spcPts val="0"/>
              </a:spcBef>
              <a:buSzPct val="100000"/>
              <a:defRPr sz="2400" b="0"/>
            </a:pPr>
            <a:r>
              <a:rPr sz="1800" dirty="0"/>
              <a:t>How precise can monetized impacts be? For instance, if monetizing impacts were to involve a string of 5 calculations, a +/-10% error at each stage could result in a cumulative error of more than 100%.</a:t>
            </a:r>
          </a:p>
          <a:p>
            <a:pPr marL="102281" indent="-102281" defTabSz="321457">
              <a:spcBef>
                <a:spcPts val="0"/>
              </a:spcBef>
              <a:buSzPct val="100000"/>
              <a:defRPr sz="2400" b="0"/>
            </a:pPr>
            <a:endParaRPr sz="1800" dirty="0"/>
          </a:p>
          <a:p>
            <a:pPr marL="102281" indent="-102281" defTabSz="321457">
              <a:spcBef>
                <a:spcPts val="141"/>
              </a:spcBef>
              <a:buSzPct val="100000"/>
              <a:defRPr sz="2400" b="0"/>
            </a:pPr>
            <a:r>
              <a:rPr sz="1800" dirty="0"/>
              <a:t>In many cases, the resulting level of precision can be better expressed as a range estimate than a point estimate</a:t>
            </a:r>
          </a:p>
          <a:p>
            <a:pPr marL="102281" indent="-102281" defTabSz="321457">
              <a:spcBef>
                <a:spcPts val="141"/>
              </a:spcBef>
              <a:buSzPct val="100000"/>
              <a:defRPr sz="2400" b="0"/>
            </a:pPr>
            <a:endParaRPr sz="1800" dirty="0"/>
          </a:p>
          <a:p>
            <a:pPr marL="102281" indent="-102281" defTabSz="321457">
              <a:spcBef>
                <a:spcPts val="141"/>
              </a:spcBef>
              <a:buSzPct val="100000"/>
              <a:defRPr sz="2400" b="0"/>
            </a:pPr>
            <a:r>
              <a:rPr sz="1800" dirty="0"/>
              <a:t> Attempts to add or subtract transaction-based values and impact-based values creates a commensurability issue, since these are different measurement objects</a:t>
            </a:r>
          </a:p>
          <a:p>
            <a:pPr marL="102281" indent="-102281" defTabSz="321457">
              <a:spcBef>
                <a:spcPts val="0"/>
              </a:spcBef>
              <a:buSzPct val="100000"/>
              <a:defRPr sz="2400" b="0"/>
            </a:pPr>
            <a:endParaRPr sz="1800" dirty="0"/>
          </a:p>
          <a:p>
            <a:pPr marL="102281" indent="-102281" defTabSz="321457">
              <a:spcBef>
                <a:spcPts val="0"/>
              </a:spcBef>
              <a:buSzPct val="100000"/>
              <a:defRPr sz="2400" b="0"/>
            </a:pPr>
            <a:r>
              <a:rPr sz="1800" dirty="0"/>
              <a:t>Will the resulting values be sufficiently valid so as to be reliable for decision-making purposes?  How do we ensure that users can have sufficient and justified confidence in the results so as to be able to use them for decision-making purposes?</a:t>
            </a:r>
          </a:p>
        </p:txBody>
      </p:sp>
      <p:sp>
        <p:nvSpPr>
          <p:cNvPr id="259" name="Slide Number"/>
          <p:cNvSpPr txBox="1">
            <a:spLocks noGrp="1"/>
          </p:cNvSpPr>
          <p:nvPr>
            <p:ph type="sldNum" sz="quarter" idx="4294967295"/>
          </p:nvPr>
        </p:nvSpPr>
        <p:spPr>
          <a:xfrm>
            <a:off x="5662565" y="4577163"/>
            <a:ext cx="266098" cy="29738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ctr" defTabSz="410751" hangingPunct="0"/>
            <a:fld id="{86CB4B4D-7CA3-9044-876B-883B54F8677D}" type="slidenum">
              <a:rPr kern="0">
                <a:solidFill>
                  <a:srgbClr val="000000"/>
                </a:solidFill>
                <a:latin typeface="Gill Sans"/>
                <a:sym typeface="Gill Sans"/>
              </a:rPr>
              <a:pPr algn="ctr" defTabSz="410751" hangingPunct="0"/>
              <a:t>39</a:t>
            </a:fld>
            <a:endParaRPr kern="0">
              <a:solidFill>
                <a:srgbClr val="000000"/>
              </a:solidFill>
              <a:latin typeface="Gill Sans"/>
              <a:sym typeface="Gill Sans"/>
            </a:endParaRPr>
          </a:p>
        </p:txBody>
      </p:sp>
      <p:sp>
        <p:nvSpPr>
          <p:cNvPr id="260" name="Measurement in the transaction-centric accounting paradigm"/>
          <p:cNvSpPr txBox="1"/>
          <p:nvPr/>
        </p:nvSpPr>
        <p:spPr>
          <a:xfrm>
            <a:off x="1135117" y="197054"/>
            <a:ext cx="9532883" cy="5625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normAutofit/>
          </a:bodyPr>
          <a:lstStyle>
            <a:lvl1pPr defTabSz="455675">
              <a:defRPr sz="2340" b="1"/>
            </a:lvl1pPr>
          </a:lstStyle>
          <a:p>
            <a:pPr algn="ctr" defTabSz="320385" hangingPunct="0"/>
            <a:r>
              <a:rPr sz="1800" kern="0" dirty="0">
                <a:solidFill>
                  <a:srgbClr val="000000"/>
                </a:solidFill>
                <a:latin typeface="Gill Sans"/>
                <a:sym typeface="Gill Sans"/>
              </a:rPr>
              <a:t>Applying measurement fundamentals to value creation solutions: emerging insights </a:t>
            </a:r>
          </a:p>
        </p:txBody>
      </p:sp>
    </p:spTree>
  </p:cSld>
  <p:clrMapOvr>
    <a:masterClrMapping/>
  </p:clrMapOvr>
  <p:transition spd="med"/>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 name="Some technical measurement issues relating to “future value streams and events”"/>
          <p:cNvSpPr txBox="1">
            <a:spLocks noGrp="1"/>
          </p:cNvSpPr>
          <p:nvPr>
            <p:ph type="title"/>
          </p:nvPr>
        </p:nvSpPr>
        <p:spPr>
          <a:xfrm>
            <a:off x="2285211" y="769323"/>
            <a:ext cx="7358063" cy="562571"/>
          </a:xfrm>
          <a:prstGeom prst="rect">
            <a:avLst/>
          </a:prstGeom>
        </p:spPr>
        <p:txBody>
          <a:bodyPr/>
          <a:lstStyle/>
          <a:p>
            <a:r>
              <a:rPr dirty="0"/>
              <a:t>Future value streams and events</a:t>
            </a:r>
          </a:p>
        </p:txBody>
      </p:sp>
      <p:sp>
        <p:nvSpPr>
          <p:cNvPr id="263" name="The concept of “event-based value streams” was developed as a methodology for measuring value creation, analogous to the way value realization is measured using transactions.  Value streams can be financial and non-financial, and measured from the perspe"/>
          <p:cNvSpPr txBox="1">
            <a:spLocks noGrp="1"/>
          </p:cNvSpPr>
          <p:nvPr>
            <p:ph type="body" idx="1"/>
          </p:nvPr>
        </p:nvSpPr>
        <p:spPr>
          <a:xfrm>
            <a:off x="1481959" y="1307707"/>
            <a:ext cx="9354207" cy="5093396"/>
          </a:xfrm>
          <a:prstGeom prst="rect">
            <a:avLst/>
          </a:prstGeom>
        </p:spPr>
        <p:txBody>
          <a:bodyPr>
            <a:normAutofit fontScale="77500" lnSpcReduction="20000"/>
          </a:bodyPr>
          <a:lstStyle/>
          <a:p>
            <a:pPr marL="102281" indent="-102281" defTabSz="321457">
              <a:spcBef>
                <a:spcPts val="0"/>
              </a:spcBef>
              <a:buSzPct val="100000"/>
              <a:defRPr sz="2400" b="0"/>
            </a:pPr>
            <a:r>
              <a:rPr dirty="0"/>
              <a:t> The concept of “event-based value streams” was developed as a methodology for measuring value creation, analogous to the way value realization is measured using transactions.  Value streams can be financial and non-financial, and measured from the perspective of the organization and stakeholders</a:t>
            </a:r>
          </a:p>
          <a:p>
            <a:pPr marL="102281" indent="-102281" defTabSz="321457">
              <a:spcBef>
                <a:spcPts val="0"/>
              </a:spcBef>
              <a:buSzPct val="100000"/>
              <a:defRPr sz="2400" b="0"/>
            </a:pPr>
            <a:endParaRPr dirty="0"/>
          </a:p>
          <a:p>
            <a:pPr marL="102281" indent="-102281" defTabSz="321457">
              <a:spcBef>
                <a:spcPts val="0"/>
              </a:spcBef>
              <a:buSzPct val="100000"/>
              <a:defRPr sz="2400" b="0"/>
            </a:pPr>
            <a:r>
              <a:rPr dirty="0"/>
              <a:t>Modelling future value streams involves inherent uncertainty.  (As the famous catcher Yogi Berra said, “It's tough to make predictions, especially about the future.”)</a:t>
            </a:r>
          </a:p>
          <a:p>
            <a:pPr marL="102281" indent="-102281" defTabSz="321457">
              <a:spcBef>
                <a:spcPts val="0"/>
              </a:spcBef>
              <a:buSzPct val="100000"/>
              <a:defRPr sz="2400" b="0"/>
            </a:pPr>
            <a:endParaRPr dirty="0"/>
          </a:p>
          <a:p>
            <a:pPr marL="102281" indent="-102281" defTabSz="321457">
              <a:spcBef>
                <a:spcPts val="0"/>
              </a:spcBef>
              <a:buSzPct val="100000"/>
              <a:defRPr sz="2400" b="0"/>
            </a:pPr>
            <a:r>
              <a:rPr dirty="0"/>
              <a:t>Methods to deal with this uncertainty include:</a:t>
            </a:r>
          </a:p>
          <a:p>
            <a:pPr marL="263010" lvl="2" indent="-102281" defTabSz="321457">
              <a:spcBef>
                <a:spcPts val="0"/>
              </a:spcBef>
              <a:buSzPct val="100000"/>
              <a:buChar char="-"/>
              <a:defRPr sz="2400" b="0"/>
            </a:pPr>
            <a:r>
              <a:rPr dirty="0"/>
              <a:t>Linking assumptions to events</a:t>
            </a:r>
          </a:p>
          <a:p>
            <a:pPr marL="263010" lvl="2" indent="-102281" defTabSz="321457">
              <a:spcBef>
                <a:spcPts val="0"/>
              </a:spcBef>
              <a:buSzPct val="100000"/>
              <a:buChar char="-"/>
              <a:defRPr sz="2400" b="0"/>
            </a:pPr>
            <a:r>
              <a:rPr dirty="0"/>
              <a:t>Full disclosure of assumptions and events</a:t>
            </a:r>
          </a:p>
          <a:p>
            <a:pPr marL="263010" lvl="2" indent="-102281" defTabSz="321457">
              <a:spcBef>
                <a:spcPts val="0"/>
              </a:spcBef>
              <a:buSzPct val="100000"/>
              <a:buChar char="-"/>
              <a:defRPr sz="2400" b="0"/>
            </a:pPr>
            <a:r>
              <a:rPr dirty="0"/>
              <a:t>Enabling users to view the results of substituting their own assumptions and events</a:t>
            </a:r>
          </a:p>
          <a:p>
            <a:pPr marL="263010" lvl="2" indent="-102281" defTabSz="321457">
              <a:spcBef>
                <a:spcPts val="0"/>
              </a:spcBef>
              <a:buSzPct val="100000"/>
              <a:buChar char="-"/>
              <a:defRPr sz="2400" b="0"/>
            </a:pPr>
            <a:r>
              <a:rPr dirty="0"/>
              <a:t>Sensitivity analysis</a:t>
            </a:r>
          </a:p>
          <a:p>
            <a:pPr marL="263010" lvl="2" indent="-102281" defTabSz="321457">
              <a:spcBef>
                <a:spcPts val="0"/>
              </a:spcBef>
              <a:buSzPct val="100000"/>
              <a:buChar char="-"/>
              <a:defRPr sz="2400" b="0"/>
            </a:pPr>
            <a:r>
              <a:rPr dirty="0"/>
              <a:t>Exploring alternative scenarios</a:t>
            </a:r>
          </a:p>
          <a:p>
            <a:pPr marL="263010" lvl="2" indent="-102281" defTabSz="321457">
              <a:spcBef>
                <a:spcPts val="0"/>
              </a:spcBef>
              <a:buSzPct val="100000"/>
              <a:buChar char="-"/>
              <a:defRPr sz="2400" b="0"/>
            </a:pPr>
            <a:r>
              <a:rPr dirty="0"/>
              <a:t>Tracking the ratio of past and future events influencing a model</a:t>
            </a:r>
          </a:p>
          <a:p>
            <a:pPr marL="263010" lvl="2" indent="-102281" defTabSz="321457">
              <a:spcBef>
                <a:spcPts val="0"/>
              </a:spcBef>
              <a:buSzPct val="100000"/>
              <a:buChar char="-"/>
              <a:defRPr sz="2400" b="0"/>
            </a:pPr>
            <a:r>
              <a:rPr dirty="0"/>
              <a:t>Attaching probability distributions to events and scenarios</a:t>
            </a:r>
          </a:p>
          <a:p>
            <a:pPr marL="263010" lvl="2" indent="-102281" defTabSz="321457">
              <a:spcBef>
                <a:spcPts val="0"/>
              </a:spcBef>
              <a:buSzPct val="100000"/>
              <a:buChar char="-"/>
              <a:defRPr sz="2400" b="0"/>
            </a:pPr>
            <a:endParaRPr dirty="0"/>
          </a:p>
          <a:p>
            <a:pPr marL="182646" lvl="1" indent="-102281" defTabSz="321457">
              <a:spcBef>
                <a:spcPts val="0"/>
              </a:spcBef>
              <a:buSzPct val="100000"/>
              <a:defRPr sz="2400" b="0"/>
            </a:pPr>
            <a:r>
              <a:rPr dirty="0"/>
              <a:t> While financial value streams can be aggregated, developing a holistic perspective on multiple non-financial value streams remains a challenge, similar to that discussed above related to metrics and indicators frameworks</a:t>
            </a:r>
          </a:p>
        </p:txBody>
      </p:sp>
      <p:sp>
        <p:nvSpPr>
          <p:cNvPr id="264" name="Slide Number"/>
          <p:cNvSpPr txBox="1">
            <a:spLocks noGrp="1"/>
          </p:cNvSpPr>
          <p:nvPr>
            <p:ph type="sldNum" sz="quarter" idx="4294967295"/>
          </p:nvPr>
        </p:nvSpPr>
        <p:spPr>
          <a:xfrm>
            <a:off x="5662565" y="4577163"/>
            <a:ext cx="266098" cy="29738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ctr" defTabSz="410751" hangingPunct="0"/>
            <a:fld id="{86CB4B4D-7CA3-9044-876B-883B54F8677D}" type="slidenum">
              <a:rPr kern="0">
                <a:solidFill>
                  <a:srgbClr val="000000"/>
                </a:solidFill>
                <a:latin typeface="Gill Sans"/>
                <a:sym typeface="Gill Sans"/>
              </a:rPr>
              <a:pPr algn="ctr" defTabSz="410751" hangingPunct="0"/>
              <a:t>40</a:t>
            </a:fld>
            <a:endParaRPr kern="0">
              <a:solidFill>
                <a:srgbClr val="000000"/>
              </a:solidFill>
              <a:latin typeface="Gill Sans"/>
              <a:sym typeface="Gill Sans"/>
            </a:endParaRPr>
          </a:p>
        </p:txBody>
      </p:sp>
      <p:sp>
        <p:nvSpPr>
          <p:cNvPr id="265" name="Measurement in the transaction-centric accounting paradigm"/>
          <p:cNvSpPr txBox="1"/>
          <p:nvPr/>
        </p:nvSpPr>
        <p:spPr>
          <a:xfrm>
            <a:off x="1250731" y="104753"/>
            <a:ext cx="9711559" cy="5625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normAutofit/>
          </a:bodyPr>
          <a:lstStyle>
            <a:lvl1pPr defTabSz="455675">
              <a:defRPr sz="2340" b="1"/>
            </a:lvl1pPr>
          </a:lstStyle>
          <a:p>
            <a:pPr algn="ctr" defTabSz="320385" hangingPunct="0"/>
            <a:r>
              <a:rPr sz="1800" kern="0" dirty="0">
                <a:solidFill>
                  <a:srgbClr val="000000"/>
                </a:solidFill>
                <a:latin typeface="Gill Sans"/>
                <a:sym typeface="Gill Sans"/>
              </a:rPr>
              <a:t>5. Applying measurement fundamentals to value creation solutions: emerging insights </a:t>
            </a:r>
          </a:p>
        </p:txBody>
      </p:sp>
    </p:spTree>
  </p:cSld>
  <p:clrMapOvr>
    <a:masterClrMapping/>
  </p:clrMapOvr>
  <p:transition spd="med"/>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 name="Addressing the technical issues:  potential opportunities for collaboration"/>
          <p:cNvSpPr txBox="1">
            <a:spLocks noGrp="1"/>
          </p:cNvSpPr>
          <p:nvPr>
            <p:ph type="title"/>
          </p:nvPr>
        </p:nvSpPr>
        <p:spPr>
          <a:xfrm>
            <a:off x="1118340" y="346489"/>
            <a:ext cx="10058400" cy="704377"/>
          </a:xfrm>
          <a:prstGeom prst="rect">
            <a:avLst/>
          </a:prstGeom>
        </p:spPr>
        <p:txBody>
          <a:bodyPr/>
          <a:lstStyle>
            <a:lvl1pPr>
              <a:defRPr sz="2900"/>
            </a:lvl1pPr>
          </a:lstStyle>
          <a:p>
            <a:r>
              <a:rPr dirty="0"/>
              <a:t>6. Opportunities for collaboration to strengthen measurement in ESG and other contexts</a:t>
            </a:r>
          </a:p>
        </p:txBody>
      </p:sp>
      <p:sp>
        <p:nvSpPr>
          <p:cNvPr id="268" name="Working toward generally-accepted methods for modelling incremental value-in-use for various types of intangibles…"/>
          <p:cNvSpPr txBox="1">
            <a:spLocks noGrp="1"/>
          </p:cNvSpPr>
          <p:nvPr>
            <p:ph type="body" idx="1"/>
          </p:nvPr>
        </p:nvSpPr>
        <p:spPr>
          <a:xfrm>
            <a:off x="1933903" y="1367766"/>
            <a:ext cx="8576442" cy="5236319"/>
          </a:xfrm>
          <a:prstGeom prst="rect">
            <a:avLst/>
          </a:prstGeom>
        </p:spPr>
        <p:txBody>
          <a:bodyPr>
            <a:normAutofit fontScale="70000" lnSpcReduction="20000"/>
          </a:bodyPr>
          <a:lstStyle/>
          <a:p>
            <a:pPr marL="0" indent="0" defTabSz="273239">
              <a:spcBef>
                <a:spcPts val="70"/>
              </a:spcBef>
              <a:buSzTx/>
              <a:buNone/>
              <a:defRPr sz="2380" b="0">
                <a:latin typeface="Gill Sans SemiBold"/>
                <a:ea typeface="Gill Sans SemiBold"/>
                <a:cs typeface="Gill Sans SemiBold"/>
                <a:sym typeface="Gill Sans SemiBold"/>
              </a:defRPr>
            </a:pPr>
            <a:r>
              <a:rPr dirty="0"/>
              <a:t>CPA Canada is eager to collaborate with proponents of value creation solutions and measurement approaches to enhance validity and precision to support decision-makers</a:t>
            </a:r>
          </a:p>
          <a:p>
            <a:pPr marL="0" indent="0" defTabSz="273239">
              <a:spcBef>
                <a:spcPts val="70"/>
              </a:spcBef>
              <a:buSzTx/>
              <a:buNone/>
              <a:defRPr sz="2380" b="0">
                <a:latin typeface="Gill Sans SemiBold"/>
                <a:ea typeface="Gill Sans SemiBold"/>
                <a:cs typeface="Gill Sans SemiBold"/>
                <a:sym typeface="Gill Sans SemiBold"/>
              </a:defRPr>
            </a:pPr>
            <a:endParaRPr dirty="0"/>
          </a:p>
          <a:p>
            <a:pPr marL="0" indent="0" defTabSz="273239">
              <a:spcBef>
                <a:spcPts val="70"/>
              </a:spcBef>
              <a:buSzTx/>
              <a:buNone/>
              <a:defRPr sz="2380" b="0">
                <a:latin typeface="Gill Sans SemiBold"/>
                <a:ea typeface="Gill Sans SemiBold"/>
                <a:cs typeface="Gill Sans SemiBold"/>
                <a:sym typeface="Gill Sans SemiBold"/>
              </a:defRPr>
            </a:pPr>
            <a:r>
              <a:rPr dirty="0"/>
              <a:t> ESG</a:t>
            </a:r>
          </a:p>
          <a:p>
            <a:pPr marL="86939" indent="-86939" defTabSz="273239">
              <a:spcBef>
                <a:spcPts val="70"/>
              </a:spcBef>
              <a:buSzPct val="100000"/>
              <a:defRPr sz="2380" b="0"/>
            </a:pPr>
            <a:r>
              <a:rPr dirty="0"/>
              <a:t>Developing criteria for testing the degree to which ESG metrics or indicators frameworks are valid representations of underlying reality</a:t>
            </a:r>
          </a:p>
          <a:p>
            <a:pPr marL="86939" indent="-86939" defTabSz="273239">
              <a:spcBef>
                <a:spcPts val="70"/>
              </a:spcBef>
              <a:buSzPct val="100000"/>
              <a:defRPr sz="2380" b="0"/>
            </a:pPr>
            <a:endParaRPr dirty="0"/>
          </a:p>
          <a:p>
            <a:pPr marL="86939" indent="-86939" defTabSz="273239">
              <a:spcBef>
                <a:spcPts val="70"/>
              </a:spcBef>
              <a:buSzPct val="100000"/>
              <a:defRPr sz="2380" b="0"/>
            </a:pPr>
            <a:r>
              <a:rPr dirty="0"/>
              <a:t>Exploring ways to enhance users’ ability to obtain a holistic perspective from a ESG metrics or indicators framework</a:t>
            </a:r>
          </a:p>
          <a:p>
            <a:pPr marL="86939" indent="-86939" defTabSz="273239">
              <a:spcBef>
                <a:spcPts val="70"/>
              </a:spcBef>
              <a:buSzPct val="100000"/>
              <a:defRPr sz="2380" b="0"/>
            </a:pPr>
            <a:endParaRPr dirty="0"/>
          </a:p>
          <a:p>
            <a:pPr marL="86939" indent="-86939" defTabSz="273239">
              <a:spcBef>
                <a:spcPts val="70"/>
              </a:spcBef>
              <a:buSzPct val="100000"/>
              <a:defRPr sz="2380" b="0"/>
            </a:pPr>
            <a:r>
              <a:rPr dirty="0"/>
              <a:t> Developing methods for testing that monetized impacts are sufficiently valid and precise to support decisions</a:t>
            </a:r>
          </a:p>
          <a:p>
            <a:pPr marL="86939" indent="-86939" defTabSz="273239">
              <a:spcBef>
                <a:spcPts val="70"/>
              </a:spcBef>
              <a:buSzPct val="100000"/>
              <a:defRPr sz="2380" b="0"/>
            </a:pPr>
            <a:endParaRPr dirty="0"/>
          </a:p>
          <a:p>
            <a:pPr marL="0" indent="0" defTabSz="273239">
              <a:spcBef>
                <a:spcPts val="70"/>
              </a:spcBef>
              <a:buSzTx/>
              <a:buNone/>
              <a:defRPr sz="2380" b="0">
                <a:latin typeface="Gill Sans SemiBold"/>
                <a:ea typeface="Gill Sans SemiBold"/>
                <a:cs typeface="Gill Sans SemiBold"/>
                <a:sym typeface="Gill Sans SemiBold"/>
              </a:defRPr>
            </a:pPr>
            <a:r>
              <a:rPr dirty="0"/>
              <a:t>Other</a:t>
            </a:r>
          </a:p>
          <a:p>
            <a:pPr marL="86939" indent="-86939" defTabSz="273239">
              <a:spcBef>
                <a:spcPts val="0"/>
              </a:spcBef>
              <a:buSzPct val="100000"/>
              <a:defRPr sz="2380" b="0"/>
            </a:pPr>
            <a:r>
              <a:rPr dirty="0"/>
              <a:t>Working toward generally-accepted methods for modelling incremental value-in-use for various types of intangibles</a:t>
            </a:r>
          </a:p>
          <a:p>
            <a:pPr marL="86939" indent="-86939" defTabSz="273239">
              <a:spcBef>
                <a:spcPts val="0"/>
              </a:spcBef>
              <a:buSzPct val="100000"/>
              <a:defRPr sz="2380" b="0"/>
            </a:pPr>
            <a:endParaRPr dirty="0"/>
          </a:p>
          <a:p>
            <a:pPr marL="86939" indent="-86939" defTabSz="273239">
              <a:spcBef>
                <a:spcPts val="70"/>
              </a:spcBef>
              <a:buSzPct val="100000"/>
              <a:defRPr sz="2380" b="0"/>
            </a:pPr>
            <a:r>
              <a:rPr dirty="0"/>
              <a:t>Exploring the potential to measure components of the capitals as flows / value streams</a:t>
            </a:r>
          </a:p>
          <a:p>
            <a:pPr marL="86939" indent="-86939" defTabSz="273239">
              <a:spcBef>
                <a:spcPts val="70"/>
              </a:spcBef>
              <a:buSzPct val="100000"/>
              <a:defRPr sz="2380" b="0"/>
            </a:pPr>
            <a:endParaRPr dirty="0"/>
          </a:p>
          <a:p>
            <a:pPr marL="86939" indent="-86939" defTabSz="273239">
              <a:spcBef>
                <a:spcPts val="70"/>
              </a:spcBef>
              <a:buSzPct val="100000"/>
              <a:defRPr sz="2380" b="0"/>
            </a:pPr>
            <a:r>
              <a:rPr dirty="0"/>
              <a:t> Working toward generally-accepted methods for modelling event-based value streams</a:t>
            </a:r>
          </a:p>
        </p:txBody>
      </p:sp>
      <p:sp>
        <p:nvSpPr>
          <p:cNvPr id="269" name="Slide Number"/>
          <p:cNvSpPr txBox="1">
            <a:spLocks noGrp="1"/>
          </p:cNvSpPr>
          <p:nvPr>
            <p:ph type="sldNum" sz="quarter" idx="4294967295"/>
          </p:nvPr>
        </p:nvSpPr>
        <p:spPr>
          <a:xfrm>
            <a:off x="5662565" y="4577163"/>
            <a:ext cx="266098" cy="29738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ctr" defTabSz="410751" hangingPunct="0"/>
            <a:fld id="{86CB4B4D-7CA3-9044-876B-883B54F8677D}" type="slidenum">
              <a:rPr kern="0">
                <a:solidFill>
                  <a:srgbClr val="000000"/>
                </a:solidFill>
                <a:latin typeface="Gill Sans"/>
                <a:sym typeface="Gill Sans"/>
              </a:rPr>
              <a:pPr algn="ctr" defTabSz="410751" hangingPunct="0"/>
              <a:t>41</a:t>
            </a:fld>
            <a:endParaRPr kern="0">
              <a:solidFill>
                <a:srgbClr val="000000"/>
              </a:solidFill>
              <a:latin typeface="Gill Sans"/>
              <a:sym typeface="Gill Sans"/>
            </a:endParaRPr>
          </a:p>
        </p:txBody>
      </p:sp>
    </p:spTree>
  </p:cSld>
  <p:clrMapOvr>
    <a:masterClrMapping/>
  </p:clrMapOvr>
  <p:transition spd="med"/>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 name="Insights arising from applying measurement fundamentals to value creation solutions:…"/>
          <p:cNvSpPr txBox="1">
            <a:spLocks noGrp="1"/>
          </p:cNvSpPr>
          <p:nvPr>
            <p:ph type="title"/>
          </p:nvPr>
        </p:nvSpPr>
        <p:spPr>
          <a:xfrm>
            <a:off x="1397876" y="141673"/>
            <a:ext cx="9543393" cy="1288219"/>
          </a:xfrm>
          <a:prstGeom prst="rect">
            <a:avLst/>
          </a:prstGeom>
        </p:spPr>
        <p:txBody>
          <a:bodyPr/>
          <a:lstStyle/>
          <a:p>
            <a:pPr defTabSz="321457"/>
            <a:r>
              <a:rPr dirty="0"/>
              <a:t>Insights arising from applying measurement fundamentals to value creation solutions: </a:t>
            </a:r>
          </a:p>
          <a:p>
            <a:pPr defTabSz="321457"/>
            <a:r>
              <a:rPr dirty="0"/>
              <a:t>implications for ESG reporting</a:t>
            </a:r>
          </a:p>
        </p:txBody>
      </p:sp>
      <p:sp>
        <p:nvSpPr>
          <p:cNvPr id="272" name="Thanks for listening, and we look forward to the ongoing discussion today, and in and the future…"/>
          <p:cNvSpPr txBox="1"/>
          <p:nvPr/>
        </p:nvSpPr>
        <p:spPr>
          <a:xfrm>
            <a:off x="5232164" y="2113560"/>
            <a:ext cx="4578671" cy="291110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lstStyle/>
          <a:p>
            <a:pPr defTabSz="410751" hangingPunct="0">
              <a:spcBef>
                <a:spcPts val="1687"/>
              </a:spcBef>
              <a:defRPr sz="2500" b="1" i="1"/>
            </a:pPr>
            <a:endParaRPr sz="1758" b="1" i="1" kern="0">
              <a:solidFill>
                <a:srgbClr val="000000"/>
              </a:solidFill>
              <a:latin typeface="Gill Sans"/>
              <a:sym typeface="Gill Sans"/>
            </a:endParaRPr>
          </a:p>
          <a:p>
            <a:pPr defTabSz="410751" hangingPunct="0">
              <a:spcBef>
                <a:spcPts val="1687"/>
              </a:spcBef>
              <a:defRPr sz="2500" b="1" i="1"/>
            </a:pPr>
            <a:r>
              <a:rPr sz="1758" b="1" i="1" kern="0">
                <a:solidFill>
                  <a:srgbClr val="000000"/>
                </a:solidFill>
                <a:latin typeface="Gill Sans"/>
                <a:sym typeface="Gill Sans"/>
              </a:rPr>
              <a:t>Thanks for listening, and we look forward to the ongoing discussion today, and in and the future</a:t>
            </a:r>
          </a:p>
          <a:p>
            <a:pPr defTabSz="410751" hangingPunct="0">
              <a:spcBef>
                <a:spcPts val="1687"/>
              </a:spcBef>
              <a:defRPr sz="2500" b="1" i="1"/>
            </a:pPr>
            <a:r>
              <a:rPr sz="1758" b="1" i="1" kern="0">
                <a:solidFill>
                  <a:srgbClr val="000000"/>
                </a:solidFill>
                <a:latin typeface="Gill Sans"/>
                <a:sym typeface="Gill Sans"/>
              </a:rPr>
              <a:t>CPA Canada’s work on value creation is continuing, including forthcoming publications on measurement, data value, the Global Value Creation Solutions Directory, as well as additional future initiatives.  Stay tuned!</a:t>
            </a:r>
          </a:p>
        </p:txBody>
      </p:sp>
      <p:grpSp>
        <p:nvGrpSpPr>
          <p:cNvPr id="275" name="Image"/>
          <p:cNvGrpSpPr/>
          <p:nvPr/>
        </p:nvGrpSpPr>
        <p:grpSpPr>
          <a:xfrm>
            <a:off x="2021117" y="2029844"/>
            <a:ext cx="2677182" cy="3464587"/>
            <a:chOff x="0" y="0"/>
            <a:chExt cx="3807546" cy="4927412"/>
          </a:xfrm>
        </p:grpSpPr>
        <p:pic>
          <p:nvPicPr>
            <p:cNvPr id="274" name="Image" descr="Image"/>
            <p:cNvPicPr>
              <a:picLocks noChangeAspect="1"/>
            </p:cNvPicPr>
            <p:nvPr/>
          </p:nvPicPr>
          <p:blipFill>
            <a:blip r:embed="rId2"/>
            <a:stretch>
              <a:fillRect/>
            </a:stretch>
          </p:blipFill>
          <p:spPr>
            <a:xfrm>
              <a:off x="215900" y="139700"/>
              <a:ext cx="3375747" cy="4368613"/>
            </a:xfrm>
            <a:prstGeom prst="rect">
              <a:avLst/>
            </a:prstGeom>
            <a:ln>
              <a:noFill/>
            </a:ln>
            <a:effectLst/>
          </p:spPr>
        </p:pic>
        <p:pic>
          <p:nvPicPr>
            <p:cNvPr id="273" name="Image" descr="Image"/>
            <p:cNvPicPr>
              <a:picLocks/>
            </p:cNvPicPr>
            <p:nvPr/>
          </p:nvPicPr>
          <p:blipFill>
            <a:blip r:embed="rId3"/>
            <a:stretch>
              <a:fillRect/>
            </a:stretch>
          </p:blipFill>
          <p:spPr>
            <a:xfrm>
              <a:off x="0" y="0"/>
              <a:ext cx="3807547" cy="4927413"/>
            </a:xfrm>
            <a:prstGeom prst="rect">
              <a:avLst/>
            </a:prstGeom>
            <a:effectLst/>
          </p:spPr>
        </p:pic>
      </p:grpSp>
    </p:spTree>
  </p:cSld>
  <p:clrMapOvr>
    <a:masterClrMapping/>
  </p:clrMapOvr>
  <p:transition spd="med"/>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9266" y="346647"/>
            <a:ext cx="8229600" cy="1714202"/>
          </a:xfrm>
        </p:spPr>
        <p:txBody>
          <a:bodyPr>
            <a:noAutofit/>
          </a:bodyPr>
          <a:lstStyle/>
          <a:p>
            <a:r>
              <a:rPr lang="en-CA" sz="3200" dirty="0">
                <a:solidFill>
                  <a:prstClr val="white"/>
                </a:solidFill>
                <a:latin typeface="Times New Roman" panose="02020603050405020304" pitchFamily="18" charset="0"/>
              </a:rPr>
              <a:t>PAC ANNUAL CONFERENCE</a:t>
            </a:r>
            <a:r>
              <a:rPr lang="en-US" sz="2800" dirty="0"/>
              <a:t/>
            </a:r>
            <a:br>
              <a:rPr lang="en-US" sz="2800" dirty="0"/>
            </a:br>
            <a:r>
              <a:rPr lang="en-CA" sz="3600" b="1" cap="small" dirty="0">
                <a:latin typeface="Times New Roman" panose="02020603050405020304" pitchFamily="18" charset="0"/>
              </a:rPr>
              <a:t>Professional Accounting Futures</a:t>
            </a:r>
            <a:r>
              <a:rPr lang="en-CA" sz="2000" dirty="0">
                <a:solidFill>
                  <a:prstClr val="white"/>
                </a:solidFill>
                <a:latin typeface="Times New Roman" panose="02020603050405020304" pitchFamily="18" charset="0"/>
              </a:rPr>
              <a:t> </a:t>
            </a:r>
            <a:br>
              <a:rPr lang="en-CA" sz="2000" dirty="0">
                <a:solidFill>
                  <a:prstClr val="white"/>
                </a:solidFill>
                <a:latin typeface="Times New Roman" panose="02020603050405020304" pitchFamily="18" charset="0"/>
              </a:rPr>
            </a:br>
            <a:r>
              <a:rPr lang="en-CA" sz="2400" dirty="0">
                <a:solidFill>
                  <a:prstClr val="white"/>
                </a:solidFill>
                <a:latin typeface="Times New Roman" panose="02020603050405020304" pitchFamily="18" charset="0"/>
              </a:rPr>
              <a:t>October </a:t>
            </a:r>
            <a:r>
              <a:rPr lang="en-CA" sz="2400" dirty="0" smtClean="0">
                <a:solidFill>
                  <a:prstClr val="white"/>
                </a:solidFill>
                <a:latin typeface="Times New Roman" panose="02020603050405020304" pitchFamily="18" charset="0"/>
              </a:rPr>
              <a:t>23, </a:t>
            </a:r>
            <a:r>
              <a:rPr lang="en-CA" sz="2400" dirty="0">
                <a:solidFill>
                  <a:prstClr val="white"/>
                </a:solidFill>
                <a:latin typeface="Times New Roman" panose="02020603050405020304" pitchFamily="18" charset="0"/>
              </a:rPr>
              <a:t>2020</a:t>
            </a:r>
            <a:endParaRPr lang="en-US" sz="4000" dirty="0"/>
          </a:p>
        </p:txBody>
      </p:sp>
      <p:sp>
        <p:nvSpPr>
          <p:cNvPr id="3" name="Content Placeholder 2"/>
          <p:cNvSpPr>
            <a:spLocks noGrp="1"/>
          </p:cNvSpPr>
          <p:nvPr>
            <p:ph idx="1"/>
          </p:nvPr>
        </p:nvSpPr>
        <p:spPr>
          <a:xfrm>
            <a:off x="1981200" y="1985819"/>
            <a:ext cx="8520546" cy="2955349"/>
          </a:xfrm>
        </p:spPr>
        <p:txBody>
          <a:bodyPr>
            <a:noAutofit/>
          </a:bodyPr>
          <a:lstStyle/>
          <a:p>
            <a:pPr marL="0" indent="0" algn="ctr">
              <a:buNone/>
            </a:pPr>
            <a:r>
              <a:rPr lang="en-US" dirty="0" smtClean="0"/>
              <a:t>Corporate </a:t>
            </a:r>
            <a:r>
              <a:rPr lang="en-US" dirty="0"/>
              <a:t>Carbon Emission </a:t>
            </a:r>
            <a:r>
              <a:rPr lang="en-US" dirty="0" smtClean="0"/>
              <a:t>Disclosures</a:t>
            </a:r>
            <a:endParaRPr lang="en-US" b="1" dirty="0" smtClean="0"/>
          </a:p>
          <a:p>
            <a:endParaRPr lang="en-US" sz="1200" b="1" dirty="0" smtClean="0"/>
          </a:p>
          <a:p>
            <a:pPr marL="0" indent="0" algn="ctr">
              <a:buNone/>
            </a:pPr>
            <a:r>
              <a:rPr lang="en-US" dirty="0" smtClean="0">
                <a:solidFill>
                  <a:srgbClr val="FFFF00"/>
                </a:solidFill>
              </a:rPr>
              <a:t>Stefan </a:t>
            </a:r>
            <a:r>
              <a:rPr lang="en-US" dirty="0" err="1" smtClean="0">
                <a:solidFill>
                  <a:srgbClr val="FFFF00"/>
                </a:solidFill>
              </a:rPr>
              <a:t>Reichelstein</a:t>
            </a:r>
            <a:r>
              <a:rPr lang="en-US" dirty="0" smtClean="0">
                <a:solidFill>
                  <a:srgbClr val="FFFF00"/>
                </a:solidFill>
              </a:rPr>
              <a:t> </a:t>
            </a:r>
          </a:p>
          <a:p>
            <a:pPr marL="0" indent="0" algn="ctr">
              <a:buNone/>
            </a:pPr>
            <a:r>
              <a:rPr lang="en-US" sz="2000" dirty="0" smtClean="0"/>
              <a:t>Director</a:t>
            </a:r>
            <a:r>
              <a:rPr lang="en-US" sz="2000" dirty="0"/>
              <a:t>, Mannheim Institute for Sustainable Energy </a:t>
            </a:r>
            <a:r>
              <a:rPr lang="en-US" sz="2000" dirty="0" smtClean="0"/>
              <a:t>Studies, </a:t>
            </a:r>
            <a:endParaRPr lang="en-US" sz="2000" dirty="0" smtClean="0"/>
          </a:p>
          <a:p>
            <a:pPr marL="0" indent="0" algn="ctr">
              <a:buNone/>
            </a:pPr>
            <a:r>
              <a:rPr lang="en-US" sz="2000" dirty="0" smtClean="0"/>
              <a:t>University </a:t>
            </a:r>
            <a:r>
              <a:rPr lang="en-US" sz="2000" dirty="0"/>
              <a:t>of Mannheim</a:t>
            </a:r>
          </a:p>
          <a:p>
            <a:pPr marL="0" indent="0" algn="ctr">
              <a:buNone/>
            </a:pPr>
            <a:r>
              <a:rPr lang="en-US" sz="2000" dirty="0"/>
              <a:t>William R. Timken Professor Emeritus, </a:t>
            </a:r>
            <a:endParaRPr lang="en-CA" sz="2000" dirty="0"/>
          </a:p>
          <a:p>
            <a:pPr marL="0" indent="0" algn="ctr">
              <a:buNone/>
            </a:pPr>
            <a:r>
              <a:rPr lang="en-US" sz="2000" dirty="0"/>
              <a:t>Stanford Graduate School of Business</a:t>
            </a:r>
            <a:endParaRPr lang="en-CA" sz="2000" dirty="0"/>
          </a:p>
          <a:p>
            <a:pPr marL="0" indent="0" algn="ctr">
              <a:buNone/>
            </a:pPr>
            <a:r>
              <a:rPr lang="en-US" sz="2000" dirty="0"/>
              <a:t>Senior Fellow, </a:t>
            </a:r>
            <a:r>
              <a:rPr lang="en-US" sz="2000" dirty="0" err="1"/>
              <a:t>Precourt</a:t>
            </a:r>
            <a:r>
              <a:rPr lang="en-US" sz="2000" dirty="0"/>
              <a:t> Institute for Energy</a:t>
            </a:r>
            <a:endParaRPr lang="en-CA" sz="2000" dirty="0"/>
          </a:p>
          <a:p>
            <a:pPr marL="0" indent="0" algn="ctr">
              <a:buNone/>
            </a:pPr>
            <a:r>
              <a:rPr lang="en-US" sz="2000" dirty="0" smtClean="0"/>
              <a:t>  </a:t>
            </a:r>
            <a:endParaRPr lang="en-US" sz="2000" dirty="0"/>
          </a:p>
        </p:txBody>
      </p:sp>
      <p:pic>
        <p:nvPicPr>
          <p:cNvPr id="1026" name="Picture 2" descr="D:\My Docs\z Ryan's Stuff\Branding + Logos\PAC-logo-KO-redon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59696" y="4941168"/>
            <a:ext cx="5328592" cy="12782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836732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text, application&#10;&#10;Description automatically generated">
            <a:extLst>
              <a:ext uri="{FF2B5EF4-FFF2-40B4-BE49-F238E27FC236}">
                <a16:creationId xmlns:a16="http://schemas.microsoft.com/office/drawing/2014/main" id="{4737A3E4-5C84-9E4F-A152-8020088EA1CC}"/>
              </a:ext>
            </a:extLst>
          </p:cNvPr>
          <p:cNvPicPr>
            <a:picLocks noChangeAspect="1"/>
          </p:cNvPicPr>
          <p:nvPr/>
        </p:nvPicPr>
        <p:blipFill>
          <a:blip r:embed="rId2"/>
          <a:stretch>
            <a:fillRect/>
          </a:stretch>
        </p:blipFill>
        <p:spPr>
          <a:xfrm>
            <a:off x="4482" y="0"/>
            <a:ext cx="12183036" cy="6858000"/>
          </a:xfrm>
          <a:prstGeom prst="rect">
            <a:avLst/>
          </a:prstGeom>
        </p:spPr>
      </p:pic>
    </p:spTree>
    <p:extLst>
      <p:ext uri="{BB962C8B-B14F-4D97-AF65-F5344CB8AC3E}">
        <p14:creationId xmlns:p14="http://schemas.microsoft.com/office/powerpoint/2010/main" val="106355667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 application, email&#10;&#10;Description automatically generated">
            <a:extLst>
              <a:ext uri="{FF2B5EF4-FFF2-40B4-BE49-F238E27FC236}">
                <a16:creationId xmlns:a16="http://schemas.microsoft.com/office/drawing/2014/main" id="{EE0FF331-1B6A-014D-A26C-2D4D0E019CF7}"/>
              </a:ext>
            </a:extLst>
          </p:cNvPr>
          <p:cNvPicPr>
            <a:picLocks noChangeAspect="1"/>
          </p:cNvPicPr>
          <p:nvPr/>
        </p:nvPicPr>
        <p:blipFill>
          <a:blip r:embed="rId2"/>
          <a:stretch>
            <a:fillRect/>
          </a:stretch>
        </p:blipFill>
        <p:spPr>
          <a:xfrm>
            <a:off x="0" y="-2523"/>
            <a:ext cx="12187518" cy="6860523"/>
          </a:xfrm>
          <a:prstGeom prst="rect">
            <a:avLst/>
          </a:prstGeom>
        </p:spPr>
      </p:pic>
    </p:spTree>
    <p:extLst>
      <p:ext uri="{BB962C8B-B14F-4D97-AF65-F5344CB8AC3E}">
        <p14:creationId xmlns:p14="http://schemas.microsoft.com/office/powerpoint/2010/main" val="426366205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9266" y="346647"/>
            <a:ext cx="8229600" cy="1714202"/>
          </a:xfrm>
        </p:spPr>
        <p:txBody>
          <a:bodyPr>
            <a:noAutofit/>
          </a:bodyPr>
          <a:lstStyle/>
          <a:p>
            <a:r>
              <a:rPr lang="en-CA" sz="3200" dirty="0">
                <a:solidFill>
                  <a:prstClr val="white"/>
                </a:solidFill>
                <a:latin typeface="Times New Roman" panose="02020603050405020304" pitchFamily="18" charset="0"/>
              </a:rPr>
              <a:t>PAC ANNUAL CONFERENCE</a:t>
            </a:r>
            <a:r>
              <a:rPr lang="en-US" sz="2800" dirty="0"/>
              <a:t/>
            </a:r>
            <a:br>
              <a:rPr lang="en-US" sz="2800" dirty="0"/>
            </a:br>
            <a:r>
              <a:rPr lang="en-CA" sz="3600" b="1" cap="small" dirty="0">
                <a:latin typeface="Times New Roman" panose="02020603050405020304" pitchFamily="18" charset="0"/>
              </a:rPr>
              <a:t>Professional Accounting Futures</a:t>
            </a:r>
            <a:r>
              <a:rPr lang="en-CA" sz="2000" dirty="0">
                <a:solidFill>
                  <a:prstClr val="white"/>
                </a:solidFill>
                <a:latin typeface="Times New Roman" panose="02020603050405020304" pitchFamily="18" charset="0"/>
              </a:rPr>
              <a:t> </a:t>
            </a:r>
            <a:br>
              <a:rPr lang="en-CA" sz="2000" dirty="0">
                <a:solidFill>
                  <a:prstClr val="white"/>
                </a:solidFill>
                <a:latin typeface="Times New Roman" panose="02020603050405020304" pitchFamily="18" charset="0"/>
              </a:rPr>
            </a:br>
            <a:r>
              <a:rPr lang="en-CA" sz="2400" dirty="0">
                <a:solidFill>
                  <a:prstClr val="white"/>
                </a:solidFill>
                <a:latin typeface="Times New Roman" panose="02020603050405020304" pitchFamily="18" charset="0"/>
              </a:rPr>
              <a:t>October </a:t>
            </a:r>
            <a:r>
              <a:rPr lang="en-CA" sz="2400" dirty="0" smtClean="0">
                <a:solidFill>
                  <a:prstClr val="white"/>
                </a:solidFill>
                <a:latin typeface="Times New Roman" panose="02020603050405020304" pitchFamily="18" charset="0"/>
              </a:rPr>
              <a:t>23, </a:t>
            </a:r>
            <a:r>
              <a:rPr lang="en-CA" sz="2400" dirty="0">
                <a:solidFill>
                  <a:prstClr val="white"/>
                </a:solidFill>
                <a:latin typeface="Times New Roman" panose="02020603050405020304" pitchFamily="18" charset="0"/>
              </a:rPr>
              <a:t>2020</a:t>
            </a:r>
            <a:endParaRPr lang="en-US" sz="4000" dirty="0"/>
          </a:p>
        </p:txBody>
      </p:sp>
      <p:sp>
        <p:nvSpPr>
          <p:cNvPr id="3" name="Content Placeholder 2"/>
          <p:cNvSpPr>
            <a:spLocks noGrp="1"/>
          </p:cNvSpPr>
          <p:nvPr>
            <p:ph idx="1"/>
          </p:nvPr>
        </p:nvSpPr>
        <p:spPr>
          <a:xfrm>
            <a:off x="1981200" y="2276873"/>
            <a:ext cx="8229600" cy="2448273"/>
          </a:xfrm>
        </p:spPr>
        <p:txBody>
          <a:bodyPr>
            <a:normAutofit/>
          </a:bodyPr>
          <a:lstStyle/>
          <a:p>
            <a:pPr marL="0" indent="0" algn="ctr">
              <a:buNone/>
            </a:pPr>
            <a:r>
              <a:rPr lang="en-US" dirty="0"/>
              <a:t>Unifying </a:t>
            </a:r>
            <a:r>
              <a:rPr lang="en-US" dirty="0" smtClean="0"/>
              <a:t>Comments</a:t>
            </a:r>
          </a:p>
          <a:p>
            <a:pPr marL="0" indent="0" algn="ctr">
              <a:buNone/>
            </a:pPr>
            <a:endParaRPr lang="en-US" sz="1300" dirty="0"/>
          </a:p>
          <a:p>
            <a:pPr marL="0" indent="0" algn="ctr">
              <a:buNone/>
            </a:pPr>
            <a:r>
              <a:rPr lang="en-US" dirty="0">
                <a:solidFill>
                  <a:srgbClr val="FFFF00"/>
                </a:solidFill>
              </a:rPr>
              <a:t>Gordon Richardson    </a:t>
            </a:r>
          </a:p>
          <a:p>
            <a:pPr marL="0" indent="0" algn="ctr">
              <a:buNone/>
            </a:pPr>
            <a:r>
              <a:rPr lang="en-US" sz="2800" dirty="0"/>
              <a:t>KPMG Professor of Accounting</a:t>
            </a:r>
          </a:p>
          <a:p>
            <a:pPr marL="0" indent="0" algn="ctr">
              <a:buNone/>
            </a:pPr>
            <a:r>
              <a:rPr lang="en-US" sz="2800" dirty="0"/>
              <a:t> </a:t>
            </a:r>
            <a:r>
              <a:rPr lang="en-US" sz="2800" dirty="0" err="1"/>
              <a:t>Rotman</a:t>
            </a:r>
            <a:r>
              <a:rPr lang="en-US" sz="2800" dirty="0"/>
              <a:t> School of Management, University of Toronto   </a:t>
            </a:r>
          </a:p>
        </p:txBody>
      </p:sp>
      <p:pic>
        <p:nvPicPr>
          <p:cNvPr id="1026" name="Picture 2" descr="D:\My Docs\z Ryan's Stuff\Branding + Logos\PAC-logo-KO-redon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59696" y="4941168"/>
            <a:ext cx="5328592" cy="12782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83601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1124744"/>
            <a:ext cx="7772400" cy="2232248"/>
          </a:xfrm>
        </p:spPr>
        <p:txBody>
          <a:bodyPr>
            <a:normAutofit fontScale="90000"/>
          </a:bodyPr>
          <a:lstStyle/>
          <a:p>
            <a:r>
              <a:rPr lang="en-CA" sz="4000" dirty="0">
                <a:solidFill>
                  <a:prstClr val="white"/>
                </a:solidFill>
                <a:latin typeface="Times New Roman" panose="02020603050405020304" pitchFamily="18" charset="0"/>
              </a:rPr>
              <a:t>PAC ANNUAL CONFERENCE</a:t>
            </a:r>
            <a:r>
              <a:rPr lang="en-US" sz="3600" dirty="0"/>
              <a:t/>
            </a:r>
            <a:br>
              <a:rPr lang="en-US" sz="3600" dirty="0"/>
            </a:br>
            <a:r>
              <a:rPr lang="en-CA" b="1" cap="small" dirty="0">
                <a:latin typeface="Times New Roman" panose="02020603050405020304" pitchFamily="18" charset="0"/>
              </a:rPr>
              <a:t>Professional Accounting Futures</a:t>
            </a:r>
            <a:r>
              <a:rPr lang="en-CA" sz="2800" dirty="0">
                <a:solidFill>
                  <a:prstClr val="white"/>
                </a:solidFill>
                <a:latin typeface="Times New Roman" panose="02020603050405020304" pitchFamily="18" charset="0"/>
              </a:rPr>
              <a:t> </a:t>
            </a:r>
            <a:br>
              <a:rPr lang="en-CA" sz="2800" dirty="0">
                <a:solidFill>
                  <a:prstClr val="white"/>
                </a:solidFill>
                <a:latin typeface="Times New Roman" panose="02020603050405020304" pitchFamily="18" charset="0"/>
              </a:rPr>
            </a:br>
            <a:r>
              <a:rPr lang="en-CA" sz="3200" dirty="0">
                <a:solidFill>
                  <a:prstClr val="white"/>
                </a:solidFill>
                <a:latin typeface="Times New Roman" panose="02020603050405020304" pitchFamily="18" charset="0"/>
              </a:rPr>
              <a:t>October 23, 2020</a:t>
            </a:r>
            <a:endParaRPr lang="en-US" dirty="0"/>
          </a:p>
        </p:txBody>
      </p:sp>
      <p:sp>
        <p:nvSpPr>
          <p:cNvPr id="3" name="Subtitle 2"/>
          <p:cNvSpPr>
            <a:spLocks noGrp="1"/>
          </p:cNvSpPr>
          <p:nvPr>
            <p:ph type="subTitle" idx="1"/>
          </p:nvPr>
        </p:nvSpPr>
        <p:spPr>
          <a:xfrm>
            <a:off x="2895600" y="4077072"/>
            <a:ext cx="6400800" cy="1752600"/>
          </a:xfrm>
        </p:spPr>
        <p:txBody>
          <a:bodyPr>
            <a:normAutofit/>
          </a:bodyPr>
          <a:lstStyle/>
          <a:p>
            <a:r>
              <a:rPr lang="en-US" sz="4400" dirty="0"/>
              <a:t>Questions &amp; Answers</a:t>
            </a:r>
          </a:p>
        </p:txBody>
      </p:sp>
    </p:spTree>
    <p:extLst>
      <p:ext uri="{BB962C8B-B14F-4D97-AF65-F5344CB8AC3E}">
        <p14:creationId xmlns:p14="http://schemas.microsoft.com/office/powerpoint/2010/main" val="36673712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620689"/>
            <a:ext cx="7772400" cy="2979762"/>
          </a:xfrm>
        </p:spPr>
        <p:txBody>
          <a:bodyPr/>
          <a:lstStyle/>
          <a:p>
            <a:r>
              <a:rPr lang="en-CA" sz="3600" dirty="0">
                <a:solidFill>
                  <a:prstClr val="white"/>
                </a:solidFill>
                <a:latin typeface="Times New Roman" panose="02020603050405020304" pitchFamily="18" charset="0"/>
              </a:rPr>
              <a:t>PAC ANNUAL CONFERENCE</a:t>
            </a:r>
            <a:r>
              <a:rPr lang="en-US" sz="3200" dirty="0"/>
              <a:t/>
            </a:r>
            <a:br>
              <a:rPr lang="en-US" sz="3200" dirty="0"/>
            </a:br>
            <a:r>
              <a:rPr lang="en-CA" sz="4000" b="1" cap="small" dirty="0">
                <a:latin typeface="Times New Roman" panose="02020603050405020304" pitchFamily="18" charset="0"/>
              </a:rPr>
              <a:t>Professional Accounting Futures</a:t>
            </a:r>
            <a:r>
              <a:rPr lang="en-CA" sz="2500" dirty="0">
                <a:solidFill>
                  <a:prstClr val="white"/>
                </a:solidFill>
                <a:latin typeface="Times New Roman" panose="02020603050405020304" pitchFamily="18" charset="0"/>
              </a:rPr>
              <a:t> </a:t>
            </a:r>
            <a:br>
              <a:rPr lang="en-CA" sz="2500" dirty="0">
                <a:solidFill>
                  <a:prstClr val="white"/>
                </a:solidFill>
                <a:latin typeface="Times New Roman" panose="02020603050405020304" pitchFamily="18" charset="0"/>
              </a:rPr>
            </a:br>
            <a:r>
              <a:rPr lang="en-CA" sz="2900" dirty="0">
                <a:solidFill>
                  <a:prstClr val="white"/>
                </a:solidFill>
                <a:latin typeface="Times New Roman" panose="02020603050405020304" pitchFamily="18" charset="0"/>
              </a:rPr>
              <a:t>October 23, 2020</a:t>
            </a:r>
            <a:endParaRPr lang="en-US" dirty="0"/>
          </a:p>
        </p:txBody>
      </p:sp>
      <p:sp>
        <p:nvSpPr>
          <p:cNvPr id="3" name="Subtitle 2"/>
          <p:cNvSpPr>
            <a:spLocks noGrp="1"/>
          </p:cNvSpPr>
          <p:nvPr>
            <p:ph type="subTitle" idx="1"/>
          </p:nvPr>
        </p:nvSpPr>
        <p:spPr/>
        <p:txBody>
          <a:bodyPr/>
          <a:lstStyle/>
          <a:p>
            <a:r>
              <a:rPr lang="en-US" sz="5400" dirty="0"/>
              <a:t>Break</a:t>
            </a:r>
          </a:p>
        </p:txBody>
      </p:sp>
    </p:spTree>
    <p:extLst>
      <p:ext uri="{BB962C8B-B14F-4D97-AF65-F5344CB8AC3E}">
        <p14:creationId xmlns:p14="http://schemas.microsoft.com/office/powerpoint/2010/main" val="221811533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0914" y="0"/>
            <a:ext cx="10789920" cy="1570186"/>
          </a:xfrm>
        </p:spPr>
        <p:txBody>
          <a:bodyPr>
            <a:normAutofit/>
          </a:bodyPr>
          <a:lstStyle/>
          <a:p>
            <a:r>
              <a:rPr lang="en-US" sz="4000" dirty="0"/>
              <a:t>ESG Investing: </a:t>
            </a:r>
            <a:br>
              <a:rPr lang="en-US" sz="4000" dirty="0"/>
            </a:br>
            <a:r>
              <a:rPr lang="en-US" sz="4000" dirty="0"/>
              <a:t>Making Sense of Measurements and Disclosure</a:t>
            </a:r>
          </a:p>
        </p:txBody>
      </p:sp>
      <p:sp>
        <p:nvSpPr>
          <p:cNvPr id="3" name="Content Placeholder 2"/>
          <p:cNvSpPr>
            <a:spLocks noGrp="1"/>
          </p:cNvSpPr>
          <p:nvPr>
            <p:ph idx="1"/>
          </p:nvPr>
        </p:nvSpPr>
        <p:spPr>
          <a:xfrm>
            <a:off x="701040" y="1593459"/>
            <a:ext cx="10789919" cy="4452338"/>
          </a:xfrm>
        </p:spPr>
        <p:txBody>
          <a:bodyPr>
            <a:noAutofit/>
          </a:bodyPr>
          <a:lstStyle/>
          <a:p>
            <a:pPr marL="0" indent="0">
              <a:lnSpc>
                <a:spcPct val="107000"/>
              </a:lnSpc>
              <a:spcBef>
                <a:spcPts val="0"/>
              </a:spcBef>
              <a:spcAft>
                <a:spcPts val="800"/>
              </a:spcAft>
              <a:buNone/>
            </a:pPr>
            <a:r>
              <a:rPr lang="en-US" sz="2400" dirty="0">
                <a:ea typeface="Calibri" panose="020F0502020204030204" pitchFamily="34" charset="0"/>
                <a:cs typeface="Times New Roman" panose="02020603050405020304" pitchFamily="18" charset="0"/>
              </a:rPr>
              <a:t>This panel will explore the rise of ESG-based investing, its current status, potential pitfalls, and the way forward. Among other things, the panel will discuss the types of metrics investors use to evaluate ESG, and the weights that they place on ESG metrics vs. financial and operational metrics.</a:t>
            </a:r>
          </a:p>
          <a:p>
            <a:pPr marL="0" indent="0">
              <a:lnSpc>
                <a:spcPct val="107000"/>
              </a:lnSpc>
              <a:spcBef>
                <a:spcPts val="0"/>
              </a:spcBef>
              <a:spcAft>
                <a:spcPts val="800"/>
              </a:spcAft>
              <a:buNone/>
            </a:pPr>
            <a:endParaRPr lang="en-US" sz="900" dirty="0">
              <a:ea typeface="Calibri" panose="020F0502020204030204" pitchFamily="34" charset="0"/>
              <a:cs typeface="Times New Roman" panose="02020603050405020304" pitchFamily="18" charset="0"/>
            </a:endParaRPr>
          </a:p>
          <a:p>
            <a:pPr>
              <a:spcBef>
                <a:spcPts val="0"/>
              </a:spcBef>
              <a:spcAft>
                <a:spcPts val="800"/>
              </a:spcAft>
            </a:pPr>
            <a:r>
              <a:rPr lang="en-US" sz="2400" dirty="0">
                <a:ea typeface="Calibri" panose="020F0502020204030204" pitchFamily="34" charset="0"/>
                <a:cs typeface="Times New Roman" panose="02020603050405020304" pitchFamily="18" charset="0"/>
              </a:rPr>
              <a:t>Dominique Barker, Head, Sustainability Advisory, CIBC Capital Markets</a:t>
            </a:r>
          </a:p>
          <a:p>
            <a:pPr>
              <a:spcBef>
                <a:spcPts val="0"/>
              </a:spcBef>
              <a:spcAft>
                <a:spcPts val="800"/>
              </a:spcAft>
            </a:pPr>
            <a:r>
              <a:rPr lang="en-US" sz="2400" dirty="0">
                <a:ea typeface="Calibri" panose="020F0502020204030204" pitchFamily="34" charset="0"/>
                <a:cs typeface="Times New Roman" panose="02020603050405020304" pitchFamily="18" charset="0"/>
              </a:rPr>
              <a:t>Elizabeth White, Global Head of Strategy-ESG Sustainability, International Finance Corp. (World Bank) </a:t>
            </a:r>
          </a:p>
          <a:p>
            <a:pPr>
              <a:spcBef>
                <a:spcPts val="0"/>
              </a:spcBef>
              <a:spcAft>
                <a:spcPts val="800"/>
              </a:spcAft>
            </a:pPr>
            <a:r>
              <a:rPr lang="en-US" sz="2400" dirty="0">
                <a:ea typeface="Calibri" panose="020F0502020204030204" pitchFamily="34" charset="0"/>
                <a:cs typeface="Times New Roman" panose="02020603050405020304" pitchFamily="18" charset="0"/>
              </a:rPr>
              <a:t>Carson Block, Chief Investment Officer, Muddy Waters Capital Inc.</a:t>
            </a:r>
          </a:p>
          <a:p>
            <a:pPr>
              <a:spcBef>
                <a:spcPts val="0"/>
              </a:spcBef>
              <a:spcAft>
                <a:spcPts val="800"/>
              </a:spcAft>
            </a:pPr>
            <a:r>
              <a:rPr lang="en-US" sz="2400" dirty="0">
                <a:ea typeface="Calibri" panose="020F0502020204030204" pitchFamily="34" charset="0"/>
                <a:cs typeface="Times New Roman" panose="02020603050405020304" pitchFamily="18" charset="0"/>
              </a:rPr>
              <a:t>Shiva Rajgopal, Roy Bernard Kester and T.W. Byrnes Professor, Columbia University</a:t>
            </a:r>
          </a:p>
          <a:p>
            <a:pPr>
              <a:spcBef>
                <a:spcPts val="0"/>
              </a:spcBef>
              <a:spcAft>
                <a:spcPts val="800"/>
              </a:spcAft>
            </a:pPr>
            <a:r>
              <a:rPr lang="en-US" sz="2400" dirty="0">
                <a:ea typeface="Calibri" panose="020F0502020204030204" pitchFamily="34" charset="0"/>
                <a:cs typeface="Times New Roman" panose="02020603050405020304" pitchFamily="18" charset="0"/>
              </a:rPr>
              <a:t>Anthony Scilipoti, CEO, Veritas Investment Research</a:t>
            </a: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tint val="75000"/>
                  </a:prstClr>
                </a:solidFill>
                <a:effectLst/>
                <a:uLnTx/>
                <a:uFillTx/>
                <a:latin typeface="Calibri"/>
                <a:ea typeface="+mn-ea"/>
                <a:cs typeface="+mn-cs"/>
              </a:rPr>
              <a:t>PAC    Professional Accounting Futures 2019</a:t>
            </a:r>
            <a:endParaRPr kumimoji="0" lang="en-CA" sz="1200" b="0" i="0" u="none" strike="noStrike" kern="1200" cap="none" spc="0" normalizeH="0" baseline="0" noProof="0" dirty="0">
              <a:ln>
                <a:noFill/>
              </a:ln>
              <a:solidFill>
                <a:prstClr val="white">
                  <a:tint val="75000"/>
                </a:prstClr>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22BD0D-169D-4E79-8896-91849D654FE9}" type="slidenum">
              <a:rPr kumimoji="0" lang="en-CA" sz="1200" b="0" i="0" u="none" strike="noStrike" kern="1200" cap="none" spc="0" normalizeH="0" baseline="0" noProof="0" smtClean="0">
                <a:ln>
                  <a:noFill/>
                </a:ln>
                <a:solidFill>
                  <a:prstClr val="white">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CA" sz="1200" b="0" i="0" u="none" strike="noStrike" kern="1200" cap="none" spc="0" normalizeH="0" baseline="0" noProof="0" dirty="0">
              <a:ln>
                <a:noFill/>
              </a:ln>
              <a:solidFill>
                <a:prstClr val="white">
                  <a:tint val="75000"/>
                </a:prstClr>
              </a:solidFill>
              <a:effectLst/>
              <a:uLnTx/>
              <a:uFillTx/>
              <a:latin typeface="Calibri"/>
              <a:ea typeface="+mn-ea"/>
              <a:cs typeface="+mn-cs"/>
            </a:endParaRPr>
          </a:p>
        </p:txBody>
      </p:sp>
    </p:spTree>
    <p:extLst>
      <p:ext uri="{BB962C8B-B14F-4D97-AF65-F5344CB8AC3E}">
        <p14:creationId xmlns:p14="http://schemas.microsoft.com/office/powerpoint/2010/main" val="145791875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9266" y="346647"/>
            <a:ext cx="8229600" cy="1714202"/>
          </a:xfrm>
        </p:spPr>
        <p:txBody>
          <a:bodyPr>
            <a:noAutofit/>
          </a:bodyPr>
          <a:lstStyle/>
          <a:p>
            <a:r>
              <a:rPr lang="en-CA" sz="3200" dirty="0">
                <a:solidFill>
                  <a:prstClr val="white"/>
                </a:solidFill>
                <a:latin typeface="Times New Roman" panose="02020603050405020304" pitchFamily="18" charset="0"/>
              </a:rPr>
              <a:t>PAC ANNUAL CONFERENCE</a:t>
            </a:r>
            <a:r>
              <a:rPr lang="en-US" sz="2800" dirty="0"/>
              <a:t/>
            </a:r>
            <a:br>
              <a:rPr lang="en-US" sz="2800" dirty="0"/>
            </a:br>
            <a:r>
              <a:rPr lang="en-CA" sz="3600" b="1" cap="small" dirty="0">
                <a:latin typeface="Times New Roman" panose="02020603050405020304" pitchFamily="18" charset="0"/>
              </a:rPr>
              <a:t>Professional Accounting Futures</a:t>
            </a:r>
            <a:r>
              <a:rPr lang="en-CA" sz="2000" dirty="0">
                <a:solidFill>
                  <a:prstClr val="white"/>
                </a:solidFill>
                <a:latin typeface="Times New Roman" panose="02020603050405020304" pitchFamily="18" charset="0"/>
              </a:rPr>
              <a:t> </a:t>
            </a:r>
            <a:br>
              <a:rPr lang="en-CA" sz="2000" dirty="0">
                <a:solidFill>
                  <a:prstClr val="white"/>
                </a:solidFill>
                <a:latin typeface="Times New Roman" panose="02020603050405020304" pitchFamily="18" charset="0"/>
              </a:rPr>
            </a:br>
            <a:r>
              <a:rPr lang="en-CA" sz="2400" dirty="0">
                <a:solidFill>
                  <a:prstClr val="white"/>
                </a:solidFill>
                <a:latin typeface="Times New Roman" panose="02020603050405020304" pitchFamily="18" charset="0"/>
              </a:rPr>
              <a:t>October </a:t>
            </a:r>
            <a:r>
              <a:rPr lang="en-CA" sz="2400" dirty="0" smtClean="0">
                <a:solidFill>
                  <a:prstClr val="white"/>
                </a:solidFill>
                <a:latin typeface="Times New Roman" panose="02020603050405020304" pitchFamily="18" charset="0"/>
              </a:rPr>
              <a:t>23, </a:t>
            </a:r>
            <a:r>
              <a:rPr lang="en-CA" sz="2400" dirty="0">
                <a:solidFill>
                  <a:prstClr val="white"/>
                </a:solidFill>
                <a:latin typeface="Times New Roman" panose="02020603050405020304" pitchFamily="18" charset="0"/>
              </a:rPr>
              <a:t>2020</a:t>
            </a:r>
            <a:endParaRPr lang="en-US" sz="4000" dirty="0"/>
          </a:p>
        </p:txBody>
      </p:sp>
      <p:sp>
        <p:nvSpPr>
          <p:cNvPr id="3" name="Content Placeholder 2"/>
          <p:cNvSpPr>
            <a:spLocks noGrp="1"/>
          </p:cNvSpPr>
          <p:nvPr>
            <p:ph idx="1"/>
          </p:nvPr>
        </p:nvSpPr>
        <p:spPr>
          <a:xfrm>
            <a:off x="861849" y="2276872"/>
            <a:ext cx="10554296" cy="3320363"/>
          </a:xfrm>
        </p:spPr>
        <p:txBody>
          <a:bodyPr>
            <a:normAutofit/>
          </a:bodyPr>
          <a:lstStyle/>
          <a:p>
            <a:pPr marL="0" indent="0" algn="ctr">
              <a:buNone/>
            </a:pPr>
            <a:r>
              <a:rPr lang="en-US" sz="2800" dirty="0"/>
              <a:t>ESG Investing: Making Sense of </a:t>
            </a:r>
            <a:r>
              <a:rPr lang="en-US" sz="2800" dirty="0" smtClean="0"/>
              <a:t>Measurements and </a:t>
            </a:r>
            <a:r>
              <a:rPr lang="en-US" sz="2800" dirty="0" smtClean="0"/>
              <a:t>Disclosure</a:t>
            </a:r>
          </a:p>
          <a:p>
            <a:pPr marL="0" indent="0" algn="ctr">
              <a:buNone/>
            </a:pPr>
            <a:endParaRPr lang="en-US" sz="1200" dirty="0"/>
          </a:p>
          <a:p>
            <a:pPr marL="0" indent="0" algn="ctr">
              <a:buNone/>
            </a:pPr>
            <a:r>
              <a:rPr lang="en-US" dirty="0">
                <a:solidFill>
                  <a:srgbClr val="FFFF00"/>
                </a:solidFill>
              </a:rPr>
              <a:t>Dominique Barker, CFA     </a:t>
            </a:r>
          </a:p>
          <a:p>
            <a:pPr marL="0" indent="0" algn="ctr">
              <a:buNone/>
            </a:pPr>
            <a:r>
              <a:rPr lang="en-US" sz="2800" dirty="0"/>
              <a:t>Head, Sustainability </a:t>
            </a:r>
            <a:r>
              <a:rPr lang="en-US" sz="2800" dirty="0" smtClean="0"/>
              <a:t>Advisory</a:t>
            </a:r>
          </a:p>
          <a:p>
            <a:pPr marL="0" indent="0" algn="ctr">
              <a:buNone/>
            </a:pPr>
            <a:r>
              <a:rPr lang="en-US" sz="2800" dirty="0" smtClean="0"/>
              <a:t>Global Investment Banking</a:t>
            </a:r>
          </a:p>
          <a:p>
            <a:pPr marL="0" indent="0" algn="ctr">
              <a:buNone/>
            </a:pPr>
            <a:r>
              <a:rPr lang="en-US" sz="2800" dirty="0" smtClean="0"/>
              <a:t> </a:t>
            </a:r>
            <a:r>
              <a:rPr lang="en-US" sz="2800" dirty="0"/>
              <a:t>CIBC Capital Markets   </a:t>
            </a:r>
          </a:p>
        </p:txBody>
      </p:sp>
      <p:pic>
        <p:nvPicPr>
          <p:cNvPr id="1026" name="Picture 2" descr="D:\My Docs\z Ryan's Stuff\Branding + Logos\PAC-logo-KO-redon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59696" y="4941168"/>
            <a:ext cx="5328592" cy="12782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608849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9266" y="346647"/>
            <a:ext cx="8229600" cy="1714202"/>
          </a:xfrm>
        </p:spPr>
        <p:txBody>
          <a:bodyPr>
            <a:noAutofit/>
          </a:bodyPr>
          <a:lstStyle/>
          <a:p>
            <a:r>
              <a:rPr lang="en-CA" sz="3200" dirty="0">
                <a:solidFill>
                  <a:prstClr val="white"/>
                </a:solidFill>
                <a:latin typeface="Times New Roman" panose="02020603050405020304" pitchFamily="18" charset="0"/>
              </a:rPr>
              <a:t>PAC ANNUAL CONFERENCE</a:t>
            </a:r>
            <a:r>
              <a:rPr lang="en-US" sz="2800" dirty="0"/>
              <a:t/>
            </a:r>
            <a:br>
              <a:rPr lang="en-US" sz="2800" dirty="0"/>
            </a:br>
            <a:r>
              <a:rPr lang="en-CA" sz="3600" b="1" cap="small" dirty="0">
                <a:latin typeface="Times New Roman" panose="02020603050405020304" pitchFamily="18" charset="0"/>
              </a:rPr>
              <a:t>Professional Accounting Futures</a:t>
            </a:r>
            <a:r>
              <a:rPr lang="en-CA" sz="2000" dirty="0">
                <a:solidFill>
                  <a:prstClr val="white"/>
                </a:solidFill>
                <a:latin typeface="Times New Roman" panose="02020603050405020304" pitchFamily="18" charset="0"/>
              </a:rPr>
              <a:t> </a:t>
            </a:r>
            <a:br>
              <a:rPr lang="en-CA" sz="2000" dirty="0">
                <a:solidFill>
                  <a:prstClr val="white"/>
                </a:solidFill>
                <a:latin typeface="Times New Roman" panose="02020603050405020304" pitchFamily="18" charset="0"/>
              </a:rPr>
            </a:br>
            <a:r>
              <a:rPr lang="en-CA" sz="2400" dirty="0">
                <a:solidFill>
                  <a:prstClr val="white"/>
                </a:solidFill>
                <a:latin typeface="Times New Roman" panose="02020603050405020304" pitchFamily="18" charset="0"/>
              </a:rPr>
              <a:t>October </a:t>
            </a:r>
            <a:r>
              <a:rPr lang="en-CA" sz="2400" dirty="0" smtClean="0">
                <a:solidFill>
                  <a:prstClr val="white"/>
                </a:solidFill>
                <a:latin typeface="Times New Roman" panose="02020603050405020304" pitchFamily="18" charset="0"/>
              </a:rPr>
              <a:t>23, </a:t>
            </a:r>
            <a:r>
              <a:rPr lang="en-CA" sz="2400" dirty="0">
                <a:solidFill>
                  <a:prstClr val="white"/>
                </a:solidFill>
                <a:latin typeface="Times New Roman" panose="02020603050405020304" pitchFamily="18" charset="0"/>
              </a:rPr>
              <a:t>2020</a:t>
            </a:r>
            <a:endParaRPr lang="en-US" sz="4000" dirty="0"/>
          </a:p>
        </p:txBody>
      </p:sp>
      <p:sp>
        <p:nvSpPr>
          <p:cNvPr id="3" name="Content Placeholder 2"/>
          <p:cNvSpPr>
            <a:spLocks noGrp="1"/>
          </p:cNvSpPr>
          <p:nvPr>
            <p:ph idx="1"/>
          </p:nvPr>
        </p:nvSpPr>
        <p:spPr>
          <a:xfrm>
            <a:off x="1981200" y="2276873"/>
            <a:ext cx="8229600" cy="2448273"/>
          </a:xfrm>
        </p:spPr>
        <p:txBody>
          <a:bodyPr>
            <a:normAutofit/>
          </a:bodyPr>
          <a:lstStyle/>
          <a:p>
            <a:pPr marL="0" indent="0" algn="ctr">
              <a:buNone/>
            </a:pPr>
            <a:r>
              <a:rPr lang="en-US" dirty="0"/>
              <a:t>ESG and Impact Investing Taking </a:t>
            </a:r>
            <a:r>
              <a:rPr lang="en-US" dirty="0" smtClean="0"/>
              <a:t>AIMM</a:t>
            </a:r>
          </a:p>
          <a:p>
            <a:pPr marL="0" indent="0" algn="ctr">
              <a:buNone/>
            </a:pPr>
            <a:endParaRPr lang="en-US" sz="1200" dirty="0"/>
          </a:p>
          <a:p>
            <a:pPr marL="0" indent="0" algn="ctr">
              <a:buNone/>
            </a:pPr>
            <a:r>
              <a:rPr lang="en-US" dirty="0">
                <a:solidFill>
                  <a:srgbClr val="FFFF00"/>
                </a:solidFill>
              </a:rPr>
              <a:t>Elizabeth </a:t>
            </a:r>
            <a:r>
              <a:rPr lang="en-US" dirty="0" smtClean="0">
                <a:solidFill>
                  <a:srgbClr val="FFFF00"/>
                </a:solidFill>
              </a:rPr>
              <a:t>White </a:t>
            </a:r>
            <a:endParaRPr lang="en-US" dirty="0">
              <a:solidFill>
                <a:srgbClr val="FFFF00"/>
              </a:solidFill>
            </a:endParaRPr>
          </a:p>
          <a:p>
            <a:pPr marL="0" indent="0" algn="ctr">
              <a:buNone/>
            </a:pPr>
            <a:r>
              <a:rPr lang="en-US" sz="2800" dirty="0"/>
              <a:t>Global Head of Strategy, ESG </a:t>
            </a:r>
            <a:r>
              <a:rPr lang="en-US" sz="2800" dirty="0" smtClean="0"/>
              <a:t>Sustainability</a:t>
            </a:r>
            <a:endParaRPr lang="en-US" sz="2800" dirty="0"/>
          </a:p>
          <a:p>
            <a:pPr marL="0" indent="0" algn="ctr">
              <a:buNone/>
            </a:pPr>
            <a:r>
              <a:rPr lang="en-US" sz="2800" dirty="0"/>
              <a:t>International Finance Corporation (World Bank)     </a:t>
            </a:r>
          </a:p>
        </p:txBody>
      </p:sp>
      <p:pic>
        <p:nvPicPr>
          <p:cNvPr id="1026" name="Picture 2" descr="D:\My Docs\z Ryan's Stuff\Branding + Logos\PAC-logo-KO-redon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59696" y="4941168"/>
            <a:ext cx="5328592" cy="12782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399531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 name="Picture 19" descr="A picture containing grass, outdoor, field, mountain&#10;&#10;Description automatically generated">
            <a:extLst>
              <a:ext uri="{FF2B5EF4-FFF2-40B4-BE49-F238E27FC236}">
                <a16:creationId xmlns:a16="http://schemas.microsoft.com/office/drawing/2014/main" id="{EF6D96E3-35EB-4445-929B-87FB1E37703F}"/>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t="21841" b="5365"/>
          <a:stretch/>
        </p:blipFill>
        <p:spPr>
          <a:xfrm>
            <a:off x="20" y="10"/>
            <a:ext cx="12191981" cy="6857990"/>
          </a:xfrm>
          <a:prstGeom prst="rect">
            <a:avLst/>
          </a:prstGeom>
        </p:spPr>
      </p:pic>
      <p:sp>
        <p:nvSpPr>
          <p:cNvPr id="24" name="TextBox 23">
            <a:extLst>
              <a:ext uri="{FF2B5EF4-FFF2-40B4-BE49-F238E27FC236}">
                <a16:creationId xmlns:a16="http://schemas.microsoft.com/office/drawing/2014/main" id="{700CCB9C-B40F-448C-BB24-7AD709C860CD}"/>
              </a:ext>
            </a:extLst>
          </p:cNvPr>
          <p:cNvSpPr txBox="1"/>
          <p:nvPr/>
        </p:nvSpPr>
        <p:spPr>
          <a:xfrm>
            <a:off x="643468" y="3320859"/>
            <a:ext cx="4666470" cy="2076333"/>
          </a:xfrm>
          <a:prstGeom prst="rect">
            <a:avLst/>
          </a:prstGeom>
        </p:spPr>
        <p:txBody>
          <a:bodyPr vert="horz" lIns="91440" tIns="45720" rIns="91440" bIns="45720" rtlCol="0" anchor="t">
            <a:normAutofit lnSpcReduction="10000"/>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Light" panose="020F0302020204030204"/>
                <a:ea typeface="+mn-ea"/>
                <a:cs typeface="+mn-cs"/>
              </a:rPr>
              <a:t>ESG and </a:t>
            </a:r>
          </a:p>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Light" panose="020F0302020204030204"/>
                <a:ea typeface="+mn-ea"/>
                <a:cs typeface="+mn-cs"/>
              </a:rPr>
              <a:t>Impact Investing Taking AIMM</a:t>
            </a:r>
          </a:p>
        </p:txBody>
      </p:sp>
      <p:sp>
        <p:nvSpPr>
          <p:cNvPr id="33" name="Freeform: Shape 32">
            <a:extLst>
              <a:ext uri="{FF2B5EF4-FFF2-40B4-BE49-F238E27FC236}">
                <a16:creationId xmlns:a16="http://schemas.microsoft.com/office/drawing/2014/main" id="{BCC55ACC-A2F6-403C-A3A4-D59B3734D4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57312" y="381000"/>
            <a:ext cx="6334689" cy="6477000"/>
          </a:xfrm>
          <a:custGeom>
            <a:avLst/>
            <a:gdLst>
              <a:gd name="connsiteX0" fmla="*/ 3561588 w 6334689"/>
              <a:gd name="connsiteY0" fmla="*/ 0 h 6477000"/>
              <a:gd name="connsiteX1" fmla="*/ 6309883 w 6334689"/>
              <a:gd name="connsiteY1" fmla="*/ 1296087 h 6477000"/>
              <a:gd name="connsiteX2" fmla="*/ 6334689 w 6334689"/>
              <a:gd name="connsiteY2" fmla="*/ 1329261 h 6477000"/>
              <a:gd name="connsiteX3" fmla="*/ 6334689 w 6334689"/>
              <a:gd name="connsiteY3" fmla="*/ 5793916 h 6477000"/>
              <a:gd name="connsiteX4" fmla="*/ 6309883 w 6334689"/>
              <a:gd name="connsiteY4" fmla="*/ 5827089 h 6477000"/>
              <a:gd name="connsiteX5" fmla="*/ 5760467 w 6334689"/>
              <a:gd name="connsiteY5" fmla="*/ 6363539 h 6477000"/>
              <a:gd name="connsiteX6" fmla="*/ 5607796 w 6334689"/>
              <a:gd name="connsiteY6" fmla="*/ 6477000 h 6477000"/>
              <a:gd name="connsiteX7" fmla="*/ 1519571 w 6334689"/>
              <a:gd name="connsiteY7" fmla="*/ 6477000 h 6477000"/>
              <a:gd name="connsiteX8" fmla="*/ 1296088 w 6334689"/>
              <a:gd name="connsiteY8" fmla="*/ 6309883 h 6477000"/>
              <a:gd name="connsiteX9" fmla="*/ 0 w 6334689"/>
              <a:gd name="connsiteY9" fmla="*/ 3561588 h 6477000"/>
              <a:gd name="connsiteX10" fmla="*/ 3561588 w 6334689"/>
              <a:gd name="connsiteY10" fmla="*/ 0 h 647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34689" h="6477000">
                <a:moveTo>
                  <a:pt x="3561588" y="0"/>
                </a:moveTo>
                <a:cubicBezTo>
                  <a:pt x="4668032" y="0"/>
                  <a:pt x="5656635" y="504534"/>
                  <a:pt x="6309883" y="1296087"/>
                </a:cubicBezTo>
                <a:lnTo>
                  <a:pt x="6334689" y="1329261"/>
                </a:lnTo>
                <a:lnTo>
                  <a:pt x="6334689" y="5793916"/>
                </a:lnTo>
                <a:lnTo>
                  <a:pt x="6309883" y="5827089"/>
                </a:lnTo>
                <a:cubicBezTo>
                  <a:pt x="6146571" y="6024977"/>
                  <a:pt x="5962299" y="6204927"/>
                  <a:pt x="5760467" y="6363539"/>
                </a:cubicBezTo>
                <a:lnTo>
                  <a:pt x="5607796" y="6477000"/>
                </a:lnTo>
                <a:lnTo>
                  <a:pt x="1519571" y="6477000"/>
                </a:lnTo>
                <a:lnTo>
                  <a:pt x="1296088" y="6309883"/>
                </a:lnTo>
                <a:cubicBezTo>
                  <a:pt x="504535" y="5656635"/>
                  <a:pt x="0" y="4668032"/>
                  <a:pt x="0" y="3561588"/>
                </a:cubicBezTo>
                <a:cubicBezTo>
                  <a:pt x="0" y="1594577"/>
                  <a:pt x="1594577" y="0"/>
                  <a:pt x="356158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descr="A picture containing grass, outdoor, field, mountain&#10;&#10;Description automatically generated">
            <a:extLst>
              <a:ext uri="{FF2B5EF4-FFF2-40B4-BE49-F238E27FC236}">
                <a16:creationId xmlns:a16="http://schemas.microsoft.com/office/drawing/2014/main" id="{828307A2-99A0-42A1-BDC0-E341B49A202B}"/>
              </a:ext>
            </a:extLst>
          </p:cNvPr>
          <p:cNvPicPr>
            <a:picLocks noChangeAspect="1"/>
          </p:cNvPicPr>
          <p:nvPr/>
        </p:nvPicPr>
        <p:blipFill rotWithShape="1">
          <a:blip r:embed="rId2" cstate="hqprint">
            <a:extLst>
              <a:ext uri="{28A0092B-C50C-407E-A947-70E740481C1C}">
                <a14:useLocalDpi xmlns:a14="http://schemas.microsoft.com/office/drawing/2010/main" val="0"/>
              </a:ext>
            </a:extLst>
          </a:blip>
          <a:srcRect l="12246" r="12245" b="-1"/>
          <a:stretch/>
        </p:blipFill>
        <p:spPr>
          <a:xfrm>
            <a:off x="6021086" y="544804"/>
            <a:ext cx="6170914" cy="6313225"/>
          </a:xfrm>
          <a:custGeom>
            <a:avLst/>
            <a:gdLst/>
            <a:ahLst/>
            <a:cxnLst/>
            <a:rect l="l" t="t" r="r" b="b"/>
            <a:pathLst>
              <a:path w="6170914" h="6313225">
                <a:moveTo>
                  <a:pt x="3397813" y="0"/>
                </a:moveTo>
                <a:cubicBezTo>
                  <a:pt x="4453378" y="0"/>
                  <a:pt x="5396522" y="481334"/>
                  <a:pt x="6019731" y="1236489"/>
                </a:cubicBezTo>
                <a:lnTo>
                  <a:pt x="6170914" y="1438663"/>
                </a:lnTo>
                <a:lnTo>
                  <a:pt x="6170914" y="5356963"/>
                </a:lnTo>
                <a:lnTo>
                  <a:pt x="6019731" y="5559138"/>
                </a:lnTo>
                <a:cubicBezTo>
                  <a:pt x="5786028" y="5842321"/>
                  <a:pt x="5507333" y="6086998"/>
                  <a:pt x="5194591" y="6282226"/>
                </a:cubicBezTo>
                <a:lnTo>
                  <a:pt x="5141791" y="6313225"/>
                </a:lnTo>
                <a:lnTo>
                  <a:pt x="1659199" y="6313225"/>
                </a:lnTo>
                <a:lnTo>
                  <a:pt x="1498064" y="6215333"/>
                </a:lnTo>
                <a:cubicBezTo>
                  <a:pt x="594240" y="5604721"/>
                  <a:pt x="0" y="4570663"/>
                  <a:pt x="0" y="3397813"/>
                </a:cubicBezTo>
                <a:cubicBezTo>
                  <a:pt x="0" y="1521253"/>
                  <a:pt x="1521253" y="0"/>
                  <a:pt x="3397813" y="0"/>
                </a:cubicBezTo>
                <a:close/>
              </a:path>
            </a:pathLst>
          </a:custGeom>
        </p:spPr>
      </p:pic>
    </p:spTree>
    <p:extLst>
      <p:ext uri="{BB962C8B-B14F-4D97-AF65-F5344CB8AC3E}">
        <p14:creationId xmlns:p14="http://schemas.microsoft.com/office/powerpoint/2010/main" val="3388927246"/>
      </p:ext>
    </p:extLst>
  </p:cSld>
  <p:clrMapOvr>
    <a:overrideClrMapping bg1="dk1" tx1="lt1" bg2="dk2" tx2="lt2" accent1="accent1" accent2="accent2" accent3="accent3" accent4="accent4" accent5="accent5" accent6="accent6" hlink="hlink" folHlink="folHlink"/>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CDBB847-1518-4D1E-8295-DF8DBD449DD1}"/>
              </a:ext>
            </a:extLst>
          </p:cNvPr>
          <p:cNvSpPr txBox="1"/>
          <p:nvPr/>
        </p:nvSpPr>
        <p:spPr>
          <a:xfrm>
            <a:off x="148853" y="73549"/>
            <a:ext cx="10536865"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4472C4">
                    <a:lumMod val="75000"/>
                  </a:srgbClr>
                </a:solidFill>
                <a:effectLst/>
                <a:uLnTx/>
                <a:uFillTx/>
                <a:latin typeface="Arial" panose="020B0604020202020204" pitchFamily="34" charset="0"/>
                <a:ea typeface="Tahoma" panose="020B0604030504040204" pitchFamily="34" charset="0"/>
                <a:cs typeface="Arial" panose="020B0604020202020204" pitchFamily="34" charset="0"/>
              </a:rPr>
              <a:t>ESG and Impact Investing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Most Impact Investors will screen for, and manage, ESG risk as part of their investment practices</a:t>
            </a:r>
            <a:endParaRPr kumimoji="0" lang="en-US" sz="3000" b="1" i="1" u="none" strike="noStrike" kern="1200" cap="none" spc="0" normalizeH="0" baseline="0" noProof="0" dirty="0">
              <a:ln>
                <a:noFill/>
              </a:ln>
              <a:solidFill>
                <a:srgbClr val="4472C4">
                  <a:lumMod val="75000"/>
                </a:srgbClr>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5" name="Oval 4">
            <a:extLst>
              <a:ext uri="{FF2B5EF4-FFF2-40B4-BE49-F238E27FC236}">
                <a16:creationId xmlns:a16="http://schemas.microsoft.com/office/drawing/2014/main" id="{59A70868-0F16-446F-B786-3553C0148FF2}"/>
              </a:ext>
            </a:extLst>
          </p:cNvPr>
          <p:cNvSpPr/>
          <p:nvPr/>
        </p:nvSpPr>
        <p:spPr>
          <a:xfrm>
            <a:off x="662940" y="1990396"/>
            <a:ext cx="1508760" cy="14401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ESG</a:t>
            </a:r>
          </a:p>
        </p:txBody>
      </p:sp>
      <p:sp>
        <p:nvSpPr>
          <p:cNvPr id="6" name="Oval 5">
            <a:extLst>
              <a:ext uri="{FF2B5EF4-FFF2-40B4-BE49-F238E27FC236}">
                <a16:creationId xmlns:a16="http://schemas.microsoft.com/office/drawing/2014/main" id="{18548A1F-4738-42A7-BA06-3B4EC0D618F6}"/>
              </a:ext>
            </a:extLst>
          </p:cNvPr>
          <p:cNvSpPr/>
          <p:nvPr/>
        </p:nvSpPr>
        <p:spPr>
          <a:xfrm>
            <a:off x="662940" y="5026843"/>
            <a:ext cx="1508760" cy="14401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Impact Investing</a:t>
            </a:r>
          </a:p>
        </p:txBody>
      </p:sp>
      <p:sp>
        <p:nvSpPr>
          <p:cNvPr id="10" name="Rectangle 9">
            <a:extLst>
              <a:ext uri="{FF2B5EF4-FFF2-40B4-BE49-F238E27FC236}">
                <a16:creationId xmlns:a16="http://schemas.microsoft.com/office/drawing/2014/main" id="{7462DB98-583A-400C-A300-D24B36B4F32D}"/>
              </a:ext>
            </a:extLst>
          </p:cNvPr>
          <p:cNvSpPr/>
          <p:nvPr/>
        </p:nvSpPr>
        <p:spPr>
          <a:xfrm>
            <a:off x="2832740" y="1002092"/>
            <a:ext cx="1965960" cy="5257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Originate</a:t>
            </a:r>
          </a:p>
        </p:txBody>
      </p:sp>
      <p:sp>
        <p:nvSpPr>
          <p:cNvPr id="11" name="Rectangle 10">
            <a:extLst>
              <a:ext uri="{FF2B5EF4-FFF2-40B4-BE49-F238E27FC236}">
                <a16:creationId xmlns:a16="http://schemas.microsoft.com/office/drawing/2014/main" id="{3148A571-4471-4126-B768-18F8856603F4}"/>
              </a:ext>
            </a:extLst>
          </p:cNvPr>
          <p:cNvSpPr/>
          <p:nvPr/>
        </p:nvSpPr>
        <p:spPr>
          <a:xfrm>
            <a:off x="5212082" y="1005840"/>
            <a:ext cx="1965960" cy="5257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Deploy</a:t>
            </a:r>
          </a:p>
        </p:txBody>
      </p:sp>
      <p:sp>
        <p:nvSpPr>
          <p:cNvPr id="12" name="Rectangle 11">
            <a:extLst>
              <a:ext uri="{FF2B5EF4-FFF2-40B4-BE49-F238E27FC236}">
                <a16:creationId xmlns:a16="http://schemas.microsoft.com/office/drawing/2014/main" id="{CE81EF43-6142-48BA-BA49-D401293A0118}"/>
              </a:ext>
            </a:extLst>
          </p:cNvPr>
          <p:cNvSpPr/>
          <p:nvPr/>
        </p:nvSpPr>
        <p:spPr>
          <a:xfrm>
            <a:off x="7530460" y="1005840"/>
            <a:ext cx="1965960" cy="5257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Manage</a:t>
            </a:r>
          </a:p>
        </p:txBody>
      </p:sp>
      <p:sp>
        <p:nvSpPr>
          <p:cNvPr id="13" name="Rectangle 12">
            <a:extLst>
              <a:ext uri="{FF2B5EF4-FFF2-40B4-BE49-F238E27FC236}">
                <a16:creationId xmlns:a16="http://schemas.microsoft.com/office/drawing/2014/main" id="{632406A8-5157-400B-AE9E-DED9126E17E9}"/>
              </a:ext>
            </a:extLst>
          </p:cNvPr>
          <p:cNvSpPr/>
          <p:nvPr/>
        </p:nvSpPr>
        <p:spPr>
          <a:xfrm>
            <a:off x="9814560" y="1005840"/>
            <a:ext cx="2152638" cy="5257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Exit</a:t>
            </a:r>
          </a:p>
        </p:txBody>
      </p:sp>
      <p:sp>
        <p:nvSpPr>
          <p:cNvPr id="14" name="Rectangle 13">
            <a:extLst>
              <a:ext uri="{FF2B5EF4-FFF2-40B4-BE49-F238E27FC236}">
                <a16:creationId xmlns:a16="http://schemas.microsoft.com/office/drawing/2014/main" id="{4C531D1E-762A-431E-993D-95DDEF9F1D40}"/>
              </a:ext>
            </a:extLst>
          </p:cNvPr>
          <p:cNvSpPr/>
          <p:nvPr/>
        </p:nvSpPr>
        <p:spPr>
          <a:xfrm>
            <a:off x="2811780" y="1666423"/>
            <a:ext cx="1965960" cy="226549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Thesis:  Business Strategy, Financial Potential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Negative Screen to</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Filter based on do no harm, ES risk and CG practice</a:t>
            </a:r>
          </a:p>
        </p:txBody>
      </p:sp>
      <p:sp>
        <p:nvSpPr>
          <p:cNvPr id="15" name="Rectangle 14">
            <a:extLst>
              <a:ext uri="{FF2B5EF4-FFF2-40B4-BE49-F238E27FC236}">
                <a16:creationId xmlns:a16="http://schemas.microsoft.com/office/drawing/2014/main" id="{C4804081-12D3-4267-890E-48569B9EE2CE}"/>
              </a:ext>
            </a:extLst>
          </p:cNvPr>
          <p:cNvSpPr/>
          <p:nvPr/>
        </p:nvSpPr>
        <p:spPr>
          <a:xfrm>
            <a:off x="5212082" y="1666423"/>
            <a:ext cx="1965960" cy="226549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Use scorecards to understand company performance, minimum threshold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Deploy through public markets</a:t>
            </a:r>
          </a:p>
        </p:txBody>
      </p:sp>
      <p:sp>
        <p:nvSpPr>
          <p:cNvPr id="16" name="Rectangle 15">
            <a:extLst>
              <a:ext uri="{FF2B5EF4-FFF2-40B4-BE49-F238E27FC236}">
                <a16:creationId xmlns:a16="http://schemas.microsoft.com/office/drawing/2014/main" id="{0F4E6F1B-5E62-475A-9262-916921DDF478}"/>
              </a:ext>
            </a:extLst>
          </p:cNvPr>
          <p:cNvSpPr/>
          <p:nvPr/>
        </p:nvSpPr>
        <p:spPr>
          <a:xfrm>
            <a:off x="7530460" y="1666423"/>
            <a:ext cx="1965960" cy="226549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Use ownership position to suggest ESG performance improvements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Regularly report on ESG performance </a:t>
            </a:r>
          </a:p>
        </p:txBody>
      </p:sp>
      <p:sp>
        <p:nvSpPr>
          <p:cNvPr id="17" name="Rectangle 16">
            <a:extLst>
              <a:ext uri="{FF2B5EF4-FFF2-40B4-BE49-F238E27FC236}">
                <a16:creationId xmlns:a16="http://schemas.microsoft.com/office/drawing/2014/main" id="{833507D9-DFD2-4DA6-8049-B11D56EB2C8B}"/>
              </a:ext>
            </a:extLst>
          </p:cNvPr>
          <p:cNvSpPr/>
          <p:nvPr/>
        </p:nvSpPr>
        <p:spPr>
          <a:xfrm>
            <a:off x="9814560" y="1666423"/>
            <a:ext cx="2164080" cy="226549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Sells shares and redeploy proceeds as desired. Compare performance in ESG vs non ESG investment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No required reporting on change in impact performance</a:t>
            </a:r>
          </a:p>
        </p:txBody>
      </p:sp>
      <p:sp>
        <p:nvSpPr>
          <p:cNvPr id="18" name="Rectangle 17">
            <a:extLst>
              <a:ext uri="{FF2B5EF4-FFF2-40B4-BE49-F238E27FC236}">
                <a16:creationId xmlns:a16="http://schemas.microsoft.com/office/drawing/2014/main" id="{72E1E024-3841-49F1-9D89-99D8EC2D2079}"/>
              </a:ext>
            </a:extLst>
          </p:cNvPr>
          <p:cNvSpPr/>
          <p:nvPr/>
        </p:nvSpPr>
        <p:spPr>
          <a:xfrm>
            <a:off x="2811780" y="4046220"/>
            <a:ext cx="1965960" cy="2286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Thesis:  Intention to contribute to solutions for societal changes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Investments  align with intention  and serve markets</a:t>
            </a:r>
          </a:p>
        </p:txBody>
      </p:sp>
      <p:sp>
        <p:nvSpPr>
          <p:cNvPr id="19" name="Rectangle 18">
            <a:extLst>
              <a:ext uri="{FF2B5EF4-FFF2-40B4-BE49-F238E27FC236}">
                <a16:creationId xmlns:a16="http://schemas.microsoft.com/office/drawing/2014/main" id="{47436BE7-A43E-4A27-A693-1D9DFCE83353}"/>
              </a:ext>
            </a:extLst>
          </p:cNvPr>
          <p:cNvSpPr/>
          <p:nvPr/>
        </p:nvSpPr>
        <p:spPr>
          <a:xfrm>
            <a:off x="5189222" y="4046220"/>
            <a:ext cx="1965960" cy="2286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Use systematic impact alignment assessments to identify and source investments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Deploy through private markets</a:t>
            </a:r>
          </a:p>
        </p:txBody>
      </p:sp>
      <p:sp>
        <p:nvSpPr>
          <p:cNvPr id="20" name="Rectangle 19">
            <a:extLst>
              <a:ext uri="{FF2B5EF4-FFF2-40B4-BE49-F238E27FC236}">
                <a16:creationId xmlns:a16="http://schemas.microsoft.com/office/drawing/2014/main" id="{FF9CA544-2EC6-46B7-A9B4-232E04770740}"/>
              </a:ext>
            </a:extLst>
          </p:cNvPr>
          <p:cNvSpPr/>
          <p:nvPr/>
        </p:nvSpPr>
        <p:spPr>
          <a:xfrm>
            <a:off x="7530460" y="4046220"/>
            <a:ext cx="1965960" cy="2286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Actively seek ways to deepen positive impacts for all stakeholders, address negative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Report on outputs and outcomes where possible, using standard metrics</a:t>
            </a:r>
          </a:p>
        </p:txBody>
      </p:sp>
      <p:sp>
        <p:nvSpPr>
          <p:cNvPr id="21" name="Rectangle 20">
            <a:extLst>
              <a:ext uri="{FF2B5EF4-FFF2-40B4-BE49-F238E27FC236}">
                <a16:creationId xmlns:a16="http://schemas.microsoft.com/office/drawing/2014/main" id="{9203679F-CBE0-4D91-8EF1-C321A612175B}"/>
              </a:ext>
            </a:extLst>
          </p:cNvPr>
          <p:cNvSpPr/>
          <p:nvPr/>
        </p:nvSpPr>
        <p:spPr>
          <a:xfrm>
            <a:off x="9803118" y="4046220"/>
            <a:ext cx="2164080" cy="2286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Conduct exits considering effect on sustained impact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Publicly disclosure</a:t>
            </a:r>
          </a:p>
        </p:txBody>
      </p:sp>
      <p:sp>
        <p:nvSpPr>
          <p:cNvPr id="23" name="TextBox 22">
            <a:extLst>
              <a:ext uri="{FF2B5EF4-FFF2-40B4-BE49-F238E27FC236}">
                <a16:creationId xmlns:a16="http://schemas.microsoft.com/office/drawing/2014/main" id="{3B8988DF-AB52-42BA-881C-3022BD204976}"/>
              </a:ext>
            </a:extLst>
          </p:cNvPr>
          <p:cNvSpPr txBox="1"/>
          <p:nvPr/>
        </p:nvSpPr>
        <p:spPr>
          <a:xfrm flipH="1">
            <a:off x="4046220" y="6467023"/>
            <a:ext cx="973836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The difference between ESG and Impact Investing,  Neil Gregory; </a:t>
            </a:r>
            <a:r>
              <a:rPr kumimoji="0" lang="en-US" sz="1800" b="0" i="1" u="none" strike="noStrike" kern="1200" cap="none" spc="0" normalizeH="0" baseline="0" noProof="0" dirty="0" err="1">
                <a:ln>
                  <a:noFill/>
                </a:ln>
                <a:solidFill>
                  <a:prstClr val="black"/>
                </a:solidFill>
                <a:effectLst/>
                <a:uLnTx/>
                <a:uFillTx/>
                <a:latin typeface="Calibri" panose="020F0502020204030204"/>
                <a:ea typeface="+mn-ea"/>
                <a:cs typeface="+mn-cs"/>
              </a:rPr>
              <a:t>Kusi</a:t>
            </a: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 Hornberger </a:t>
            </a:r>
          </a:p>
        </p:txBody>
      </p:sp>
    </p:spTree>
    <p:extLst>
      <p:ext uri="{BB962C8B-B14F-4D97-AF65-F5344CB8AC3E}">
        <p14:creationId xmlns:p14="http://schemas.microsoft.com/office/powerpoint/2010/main" val="13641392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3B7A577-B204-420E-8FD5-E554A6513E0F}"/>
              </a:ext>
            </a:extLst>
          </p:cNvPr>
          <p:cNvSpPr txBox="1"/>
          <p:nvPr/>
        </p:nvSpPr>
        <p:spPr>
          <a:xfrm>
            <a:off x="148853" y="73549"/>
            <a:ext cx="10536865"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4472C4">
                    <a:lumMod val="75000"/>
                  </a:srgbClr>
                </a:solidFill>
                <a:effectLst/>
                <a:uLnTx/>
                <a:uFillTx/>
                <a:latin typeface="Arial" panose="020B0604020202020204" pitchFamily="34" charset="0"/>
                <a:ea typeface="Tahoma" panose="020B0604030504040204" pitchFamily="34" charset="0"/>
                <a:cs typeface="Arial" panose="020B0604020202020204" pitchFamily="34" charset="0"/>
              </a:rPr>
              <a:t>ESG is at the Core of Our Business Model</a:t>
            </a:r>
          </a:p>
        </p:txBody>
      </p:sp>
      <p:sp>
        <p:nvSpPr>
          <p:cNvPr id="4" name="TextBox 3">
            <a:extLst>
              <a:ext uri="{FF2B5EF4-FFF2-40B4-BE49-F238E27FC236}">
                <a16:creationId xmlns:a16="http://schemas.microsoft.com/office/drawing/2014/main" id="{32754AC5-42BA-49D8-86AD-EDEB06516363}"/>
              </a:ext>
            </a:extLst>
          </p:cNvPr>
          <p:cNvSpPr txBox="1"/>
          <p:nvPr/>
        </p:nvSpPr>
        <p:spPr>
          <a:xfrm>
            <a:off x="148853" y="574382"/>
            <a:ext cx="11775925" cy="3231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1"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IFC’s Performance Standards &amp; Corporate Governance Methodology Help Address 16 of the 17 Sustainable Development Goals (SDGs)</a:t>
            </a:r>
          </a:p>
        </p:txBody>
      </p:sp>
      <p:pic>
        <p:nvPicPr>
          <p:cNvPr id="6" name="Picture 5">
            <a:extLst>
              <a:ext uri="{FF2B5EF4-FFF2-40B4-BE49-F238E27FC236}">
                <a16:creationId xmlns:a16="http://schemas.microsoft.com/office/drawing/2014/main" id="{CFD25059-3E33-4ED0-A0CB-3B18B1B21867}"/>
              </a:ext>
            </a:extLst>
          </p:cNvPr>
          <p:cNvPicPr>
            <a:picLocks noChangeAspect="1"/>
          </p:cNvPicPr>
          <p:nvPr/>
        </p:nvPicPr>
        <p:blipFill rotWithShape="1">
          <a:blip r:embed="rId3"/>
          <a:srcRect l="-2" t="1" r="26476" b="-1"/>
          <a:stretch/>
        </p:blipFill>
        <p:spPr>
          <a:xfrm>
            <a:off x="0" y="735964"/>
            <a:ext cx="8272621" cy="6331087"/>
          </a:xfrm>
          <a:prstGeom prst="rect">
            <a:avLst/>
          </a:prstGeom>
        </p:spPr>
      </p:pic>
      <p:pic>
        <p:nvPicPr>
          <p:cNvPr id="7" name="Picture 6">
            <a:extLst>
              <a:ext uri="{FF2B5EF4-FFF2-40B4-BE49-F238E27FC236}">
                <a16:creationId xmlns:a16="http://schemas.microsoft.com/office/drawing/2014/main" id="{D44674F7-60B2-400B-91DA-F7E8D582C3FA}"/>
              </a:ext>
            </a:extLst>
          </p:cNvPr>
          <p:cNvPicPr>
            <a:picLocks noChangeAspect="1"/>
          </p:cNvPicPr>
          <p:nvPr/>
        </p:nvPicPr>
        <p:blipFill>
          <a:blip r:embed="rId4"/>
          <a:stretch>
            <a:fillRect/>
          </a:stretch>
        </p:blipFill>
        <p:spPr>
          <a:xfrm>
            <a:off x="8189623" y="0"/>
            <a:ext cx="3756417" cy="6858000"/>
          </a:xfrm>
          <a:prstGeom prst="rect">
            <a:avLst/>
          </a:prstGeom>
        </p:spPr>
      </p:pic>
    </p:spTree>
    <p:extLst>
      <p:ext uri="{BB962C8B-B14F-4D97-AF65-F5344CB8AC3E}">
        <p14:creationId xmlns:p14="http://schemas.microsoft.com/office/powerpoint/2010/main" val="80495431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96A131E-28D9-4083-8EE5-A2FB0A82F95C}"/>
              </a:ext>
            </a:extLst>
          </p:cNvPr>
          <p:cNvPicPr>
            <a:picLocks noChangeAspect="1"/>
          </p:cNvPicPr>
          <p:nvPr/>
        </p:nvPicPr>
        <p:blipFill>
          <a:blip r:embed="rId3"/>
          <a:stretch>
            <a:fillRect/>
          </a:stretch>
        </p:blipFill>
        <p:spPr>
          <a:xfrm>
            <a:off x="2346499" y="1286933"/>
            <a:ext cx="7819041" cy="5571067"/>
          </a:xfrm>
          <a:prstGeom prst="rect">
            <a:avLst/>
          </a:prstGeom>
        </p:spPr>
      </p:pic>
      <p:sp>
        <p:nvSpPr>
          <p:cNvPr id="4" name="TextBox 3">
            <a:extLst>
              <a:ext uri="{FF2B5EF4-FFF2-40B4-BE49-F238E27FC236}">
                <a16:creationId xmlns:a16="http://schemas.microsoft.com/office/drawing/2014/main" id="{E89FDCAD-0121-47BD-8F5B-87754868916A}"/>
              </a:ext>
            </a:extLst>
          </p:cNvPr>
          <p:cNvSpPr txBox="1"/>
          <p:nvPr/>
        </p:nvSpPr>
        <p:spPr>
          <a:xfrm>
            <a:off x="148853" y="73549"/>
            <a:ext cx="1204314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4472C4">
                    <a:lumMod val="75000"/>
                  </a:srgbClr>
                </a:solidFill>
                <a:effectLst/>
                <a:uLnTx/>
                <a:uFillTx/>
                <a:latin typeface="Arial" panose="020B0604020202020204" pitchFamily="34" charset="0"/>
                <a:ea typeface="Tahoma" panose="020B0604030504040204" pitchFamily="34" charset="0"/>
                <a:cs typeface="Arial" panose="020B0604020202020204" pitchFamily="34" charset="0"/>
              </a:rPr>
              <a:t>We also build on that to drive to our Mission and Goals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Brings together ESG due diligence and Impact Investing</a:t>
            </a:r>
          </a:p>
        </p:txBody>
      </p:sp>
    </p:spTree>
    <p:extLst>
      <p:ext uri="{BB962C8B-B14F-4D97-AF65-F5344CB8AC3E}">
        <p14:creationId xmlns:p14="http://schemas.microsoft.com/office/powerpoint/2010/main" val="61020485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3B7A577-B204-420E-8FD5-E554A6513E0F}"/>
              </a:ext>
            </a:extLst>
          </p:cNvPr>
          <p:cNvSpPr txBox="1"/>
          <p:nvPr/>
        </p:nvSpPr>
        <p:spPr>
          <a:xfrm>
            <a:off x="127591" y="73549"/>
            <a:ext cx="12064409"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4472C4">
                    <a:lumMod val="75000"/>
                  </a:srgbClr>
                </a:solidFill>
                <a:effectLst/>
                <a:uLnTx/>
                <a:uFillTx/>
                <a:latin typeface="Arial" panose="020B0604020202020204" pitchFamily="34" charset="0"/>
                <a:ea typeface="Tahoma" panose="020B0604030504040204" pitchFamily="34" charset="0"/>
                <a:cs typeface="Arial" panose="020B0604020202020204" pitchFamily="34" charset="0"/>
              </a:rPr>
              <a:t>Our Impact Investing Model Recognizes that ESG Matters</a:t>
            </a:r>
          </a:p>
        </p:txBody>
      </p:sp>
      <p:sp>
        <p:nvSpPr>
          <p:cNvPr id="8" name="TextBox 7">
            <a:extLst>
              <a:ext uri="{FF2B5EF4-FFF2-40B4-BE49-F238E27FC236}">
                <a16:creationId xmlns:a16="http://schemas.microsoft.com/office/drawing/2014/main" id="{29DD71C0-6BC6-4BB5-A18D-8FB05FBF9697}"/>
              </a:ext>
            </a:extLst>
          </p:cNvPr>
          <p:cNvSpPr txBox="1"/>
          <p:nvPr/>
        </p:nvSpPr>
        <p:spPr>
          <a:xfrm>
            <a:off x="312699" y="609906"/>
            <a:ext cx="1175171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1F4E79"/>
                </a:solidFill>
                <a:effectLst/>
                <a:uLnTx/>
                <a:uFillTx/>
                <a:latin typeface="Trebuchet MS" panose="020B0703020202090204" pitchFamily="34" charset="0"/>
                <a:ea typeface="+mn-ea"/>
                <a:cs typeface="+mn-cs"/>
              </a:rPr>
              <a:t>Delivered through an Anticipated Impact Measurement and Monitoring System</a:t>
            </a:r>
          </a:p>
        </p:txBody>
      </p:sp>
      <p:sp>
        <p:nvSpPr>
          <p:cNvPr id="9" name="Arrow: Striped Right 8">
            <a:extLst>
              <a:ext uri="{FF2B5EF4-FFF2-40B4-BE49-F238E27FC236}">
                <a16:creationId xmlns:a16="http://schemas.microsoft.com/office/drawing/2014/main" id="{AA8D61A7-A07C-42EA-A254-B77CB19A4EC8}"/>
              </a:ext>
            </a:extLst>
          </p:cNvPr>
          <p:cNvSpPr/>
          <p:nvPr/>
        </p:nvSpPr>
        <p:spPr>
          <a:xfrm rot="16200000">
            <a:off x="1221183" y="3022911"/>
            <a:ext cx="1003852" cy="934279"/>
          </a:xfrm>
          <a:prstGeom prst="stripedRightArrow">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0C61AC1D-C440-4A78-8CC4-6459EFC7CCE5}"/>
              </a:ext>
            </a:extLst>
          </p:cNvPr>
          <p:cNvSpPr txBox="1"/>
          <p:nvPr/>
        </p:nvSpPr>
        <p:spPr>
          <a:xfrm>
            <a:off x="743275" y="1956927"/>
            <a:ext cx="1959665"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Project Outcomes</a:t>
            </a:r>
          </a:p>
        </p:txBody>
      </p:sp>
      <p:sp>
        <p:nvSpPr>
          <p:cNvPr id="11" name="TextBox 10">
            <a:extLst>
              <a:ext uri="{FF2B5EF4-FFF2-40B4-BE49-F238E27FC236}">
                <a16:creationId xmlns:a16="http://schemas.microsoft.com/office/drawing/2014/main" id="{379EF079-F606-45EC-8C7F-34361731666C}"/>
              </a:ext>
            </a:extLst>
          </p:cNvPr>
          <p:cNvSpPr txBox="1"/>
          <p:nvPr/>
        </p:nvSpPr>
        <p:spPr>
          <a:xfrm>
            <a:off x="4024264" y="4794523"/>
            <a:ext cx="2480212"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Contribution to market creation</a:t>
            </a:r>
          </a:p>
        </p:txBody>
      </p:sp>
      <p:sp>
        <p:nvSpPr>
          <p:cNvPr id="12" name="TextBox 11">
            <a:extLst>
              <a:ext uri="{FF2B5EF4-FFF2-40B4-BE49-F238E27FC236}">
                <a16:creationId xmlns:a16="http://schemas.microsoft.com/office/drawing/2014/main" id="{E736CE75-E6E2-4956-90EF-0826E9809E38}"/>
              </a:ext>
            </a:extLst>
          </p:cNvPr>
          <p:cNvSpPr txBox="1"/>
          <p:nvPr/>
        </p:nvSpPr>
        <p:spPr>
          <a:xfrm>
            <a:off x="2869250" y="1849205"/>
            <a:ext cx="5344019" cy="1031051"/>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Stakeholder effects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Economy wide effects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2500" b="0" i="0" u="none" strike="noStrike" kern="1200" cap="none" spc="0" normalizeH="0" baseline="0" noProof="0" dirty="0">
                <a:ln>
                  <a:noFill/>
                </a:ln>
                <a:solidFill>
                  <a:srgbClr val="FF0000"/>
                </a:solidFill>
                <a:effectLst/>
                <a:uLnTx/>
                <a:uFillTx/>
                <a:latin typeface="Calibri" panose="020F0502020204030204"/>
                <a:ea typeface="+mn-ea"/>
                <a:cs typeface="+mn-cs"/>
              </a:rPr>
              <a:t>Environmental and social effects </a:t>
            </a:r>
            <a:endParaRPr kumimoji="0" lang="en-US" sz="25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ED1C0128-B95E-44AE-A3C2-CF6DFC5B6D7B}"/>
              </a:ext>
            </a:extLst>
          </p:cNvPr>
          <p:cNvSpPr txBox="1"/>
          <p:nvPr/>
        </p:nvSpPr>
        <p:spPr>
          <a:xfrm>
            <a:off x="6096000" y="4409802"/>
            <a:ext cx="2710371" cy="1692771"/>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Competitiveness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2500" b="0" i="0" u="none" strike="noStrike" kern="1200" cap="none" spc="0" normalizeH="0" baseline="0" noProof="0" dirty="0">
                <a:ln>
                  <a:noFill/>
                </a:ln>
                <a:solidFill>
                  <a:srgbClr val="FF0000"/>
                </a:solidFill>
                <a:effectLst/>
                <a:uLnTx/>
                <a:uFillTx/>
                <a:latin typeface="Calibri" panose="020F0502020204030204"/>
                <a:ea typeface="+mn-ea"/>
                <a:cs typeface="+mn-cs"/>
              </a:rPr>
              <a:t>Resilience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Integration</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Inclusiveness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2500" b="0" i="0" u="none" strike="noStrike" kern="1200" cap="none" spc="0" normalizeH="0" baseline="0" noProof="0" dirty="0">
                <a:ln>
                  <a:noFill/>
                </a:ln>
                <a:solidFill>
                  <a:srgbClr val="FF0000"/>
                </a:solidFill>
                <a:effectLst/>
                <a:uLnTx/>
                <a:uFillTx/>
                <a:latin typeface="Calibri" panose="020F0502020204030204"/>
                <a:ea typeface="+mn-ea"/>
                <a:cs typeface="+mn-cs"/>
              </a:rPr>
              <a:t>Sustainability</a:t>
            </a:r>
            <a:endParaRPr kumimoji="0" lang="en-US" sz="25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14" name="Block Arc 13">
            <a:extLst>
              <a:ext uri="{FF2B5EF4-FFF2-40B4-BE49-F238E27FC236}">
                <a16:creationId xmlns:a16="http://schemas.microsoft.com/office/drawing/2014/main" id="{2B4F14E1-6976-45CC-BAB6-A314A02C0AC5}"/>
              </a:ext>
            </a:extLst>
          </p:cNvPr>
          <p:cNvSpPr/>
          <p:nvPr/>
        </p:nvSpPr>
        <p:spPr>
          <a:xfrm rot="5400000">
            <a:off x="3044903" y="4930076"/>
            <a:ext cx="1058662" cy="448036"/>
          </a:xfrm>
          <a:prstGeom prst="blockArc">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Flowchart: Magnetic Disk 14">
            <a:extLst>
              <a:ext uri="{FF2B5EF4-FFF2-40B4-BE49-F238E27FC236}">
                <a16:creationId xmlns:a16="http://schemas.microsoft.com/office/drawing/2014/main" id="{9C653057-434B-4ED2-BAD5-C14C6A309E0C}"/>
              </a:ext>
            </a:extLst>
          </p:cNvPr>
          <p:cNvSpPr/>
          <p:nvPr/>
        </p:nvSpPr>
        <p:spPr>
          <a:xfrm>
            <a:off x="773921" y="4287126"/>
            <a:ext cx="1898374" cy="1510748"/>
          </a:xfrm>
          <a:prstGeom prst="flowChartMagneticDisk">
            <a:avLst/>
          </a:prstGeom>
          <a:solidFill>
            <a:schemeClr val="tx1">
              <a:lumMod val="50000"/>
              <a:lumOff val="50000"/>
            </a:schemeClr>
          </a:solidFill>
          <a:ln>
            <a:solidFill>
              <a:schemeClr val="bg1"/>
            </a:solidFill>
          </a:ln>
          <a:effectLst>
            <a:softEdge rad="12700"/>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PROJECT</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Right Brace 15">
            <a:extLst>
              <a:ext uri="{FF2B5EF4-FFF2-40B4-BE49-F238E27FC236}">
                <a16:creationId xmlns:a16="http://schemas.microsoft.com/office/drawing/2014/main" id="{6BAF3620-12C2-41FA-9E50-4CAF6764B2CC}"/>
              </a:ext>
            </a:extLst>
          </p:cNvPr>
          <p:cNvSpPr/>
          <p:nvPr/>
        </p:nvSpPr>
        <p:spPr>
          <a:xfrm>
            <a:off x="8419868" y="2315814"/>
            <a:ext cx="402536" cy="2832653"/>
          </a:xfrm>
          <a:prstGeom prst="rightBrace">
            <a:avLst>
              <a:gd name="adj1" fmla="val 33024"/>
              <a:gd name="adj2" fmla="val 50000"/>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7" name="Shape 795">
            <a:extLst>
              <a:ext uri="{FF2B5EF4-FFF2-40B4-BE49-F238E27FC236}">
                <a16:creationId xmlns:a16="http://schemas.microsoft.com/office/drawing/2014/main" id="{2C24DA91-53D3-416A-A016-C52A18AC09BF}"/>
              </a:ext>
            </a:extLst>
          </p:cNvPr>
          <p:cNvPicPr preferRelativeResize="0">
            <a:picLocks noChangeAspect="1"/>
          </p:cNvPicPr>
          <p:nvPr/>
        </p:nvPicPr>
        <p:blipFill>
          <a:blip r:embed="rId3">
            <a:alphaModFix/>
          </a:blip>
          <a:stretch>
            <a:fillRect/>
          </a:stretch>
        </p:blipFill>
        <p:spPr>
          <a:xfrm>
            <a:off x="9139540" y="2475977"/>
            <a:ext cx="1796491" cy="978459"/>
          </a:xfrm>
          <a:prstGeom prst="rect">
            <a:avLst/>
          </a:prstGeom>
          <a:noFill/>
          <a:ln>
            <a:noFill/>
          </a:ln>
        </p:spPr>
      </p:pic>
      <p:sp>
        <p:nvSpPr>
          <p:cNvPr id="18" name="TextBox 17">
            <a:extLst>
              <a:ext uri="{FF2B5EF4-FFF2-40B4-BE49-F238E27FC236}">
                <a16:creationId xmlns:a16="http://schemas.microsoft.com/office/drawing/2014/main" id="{94D577C0-7CDB-4CA2-9E55-31548DA719BB}"/>
              </a:ext>
            </a:extLst>
          </p:cNvPr>
          <p:cNvSpPr txBox="1"/>
          <p:nvPr/>
        </p:nvSpPr>
        <p:spPr>
          <a:xfrm>
            <a:off x="9029002" y="3732140"/>
            <a:ext cx="2977468"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Rating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Excellent (68 – 100 pts)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Good (43 – 67 pts)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Satisfactory (23 – 42 pts)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Low (10 – 22 pts)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US" sz="1800" b="1" i="0" u="none" strike="noStrike" kern="1200" cap="none" spc="0" normalizeH="0" baseline="0" noProof="0" dirty="0">
              <a:ln>
                <a:noFill/>
              </a:ln>
              <a:solidFill>
                <a:srgbClr val="E7E6E6">
                  <a:lumMod val="50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522572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42C354B-5275-4938-9643-4B638E8A0715}"/>
              </a:ext>
            </a:extLst>
          </p:cNvPr>
          <p:cNvSpPr txBox="1"/>
          <p:nvPr/>
        </p:nvSpPr>
        <p:spPr>
          <a:xfrm>
            <a:off x="127591" y="73549"/>
            <a:ext cx="12064409"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4472C4">
                    <a:lumMod val="75000"/>
                  </a:srgbClr>
                </a:solidFill>
                <a:effectLst/>
                <a:uLnTx/>
                <a:uFillTx/>
                <a:latin typeface="Arial" panose="020B0604020202020204" pitchFamily="34" charset="0"/>
                <a:ea typeface="Tahoma" panose="020B0604030504040204" pitchFamily="34" charset="0"/>
                <a:cs typeface="Arial" panose="020B0604020202020204" pitchFamily="34" charset="0"/>
              </a:rPr>
              <a:t>So what?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It matters for business to be able to integrate values of ESG and impacts into their decisions.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Accounting </a:t>
            </a:r>
            <a:r>
              <a:rPr kumimoji="0" lang="en-US" sz="1800" b="1" i="1" u="none" strike="noStrike" kern="1200" cap="none" spc="0" normalizeH="0" baseline="0" noProof="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is essential;.</a:t>
            </a:r>
            <a:endParaRPr kumimoji="0" lang="en-US" sz="1800" b="1" i="1"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3" name="Rechteck 35">
            <a:extLst>
              <a:ext uri="{FF2B5EF4-FFF2-40B4-BE49-F238E27FC236}">
                <a16:creationId xmlns:a16="http://schemas.microsoft.com/office/drawing/2014/main" id="{4E424667-8272-4B40-B461-A4EC3E719EEE}"/>
              </a:ext>
            </a:extLst>
          </p:cNvPr>
          <p:cNvSpPr/>
          <p:nvPr/>
        </p:nvSpPr>
        <p:spPr>
          <a:xfrm>
            <a:off x="2238102" y="1317064"/>
            <a:ext cx="7132320" cy="646084"/>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D3965">
                    <a:lumMod val="75000"/>
                  </a:srgbClr>
                </a:solidFill>
                <a:effectLst/>
                <a:uLnTx/>
                <a:uFillTx/>
                <a:latin typeface="Arial"/>
                <a:ea typeface="+mn-ea"/>
                <a:cs typeface="+mn-cs"/>
              </a:rPr>
              <a:t>Enterprise Value</a:t>
            </a:r>
          </a:p>
        </p:txBody>
      </p:sp>
      <p:sp>
        <p:nvSpPr>
          <p:cNvPr id="4" name="Rechteck 20">
            <a:extLst>
              <a:ext uri="{FF2B5EF4-FFF2-40B4-BE49-F238E27FC236}">
                <a16:creationId xmlns:a16="http://schemas.microsoft.com/office/drawing/2014/main" id="{3401DE02-DB7A-4FA6-8602-8FC3C8858D71}"/>
              </a:ext>
            </a:extLst>
          </p:cNvPr>
          <p:cNvSpPr/>
          <p:nvPr/>
        </p:nvSpPr>
        <p:spPr>
          <a:xfrm>
            <a:off x="2238102" y="2224444"/>
            <a:ext cx="3271520" cy="2409112"/>
          </a:xfrm>
          <a:prstGeom prst="rect">
            <a:avLst/>
          </a:prstGeom>
          <a:solidFill>
            <a:schemeClr val="accent6">
              <a:lumMod val="20000"/>
              <a:lumOff val="80000"/>
            </a:schemeClr>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tIns="18000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300"/>
              </a:spcAft>
              <a:buClrTx/>
              <a:buSzTx/>
              <a:buFont typeface="Wingdings" panose="05000000000000000000" pitchFamily="2" charset="2"/>
              <a:buChar char="ü"/>
              <a:tabLst/>
              <a:defRPr/>
            </a:pPr>
            <a:endParaRPr kumimoji="0" lang="en-US" sz="1400" b="0" i="0" u="none" strike="noStrike" kern="1200" cap="none" spc="0" normalizeH="0" baseline="0" noProof="0" dirty="0">
              <a:ln>
                <a:noFill/>
              </a:ln>
              <a:solidFill>
                <a:prstClr val="black"/>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300"/>
              </a:spcAft>
              <a:buClrTx/>
              <a:buSzTx/>
              <a:buFont typeface="Wingdings" panose="05000000000000000000" pitchFamily="2" charset="2"/>
              <a:buChar char="ü"/>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Social capital</a:t>
            </a:r>
          </a:p>
          <a:p>
            <a:pPr marL="285750" marR="0" lvl="0" indent="-285750" algn="l" defTabSz="914400" rtl="0" eaLnBrk="1" fontAlgn="auto" latinLnBrk="0" hangingPunct="1">
              <a:lnSpc>
                <a:spcPct val="100000"/>
              </a:lnSpc>
              <a:spcBef>
                <a:spcPts val="0"/>
              </a:spcBef>
              <a:spcAft>
                <a:spcPts val="300"/>
              </a:spcAft>
              <a:buClrTx/>
              <a:buSzTx/>
              <a:buFont typeface="Wingdings" panose="05000000000000000000" pitchFamily="2" charset="2"/>
              <a:buChar char="ü"/>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Human capital</a:t>
            </a:r>
          </a:p>
          <a:p>
            <a:pPr marL="285750" marR="0" lvl="0" indent="-285750" algn="l" defTabSz="914400" rtl="0" eaLnBrk="1" fontAlgn="auto" latinLnBrk="0" hangingPunct="1">
              <a:lnSpc>
                <a:spcPct val="100000"/>
              </a:lnSpc>
              <a:spcBef>
                <a:spcPts val="0"/>
              </a:spcBef>
              <a:spcAft>
                <a:spcPts val="300"/>
              </a:spcAft>
              <a:buClrTx/>
              <a:buSzTx/>
              <a:buFont typeface="Wingdings" panose="05000000000000000000" pitchFamily="2" charset="2"/>
              <a:buChar char="ü"/>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Natural capital</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a:ea typeface="+mn-ea"/>
              <a:cs typeface="+mn-cs"/>
            </a:endParaRPr>
          </a:p>
        </p:txBody>
      </p:sp>
      <p:sp>
        <p:nvSpPr>
          <p:cNvPr id="5" name="Rechteck 21">
            <a:extLst>
              <a:ext uri="{FF2B5EF4-FFF2-40B4-BE49-F238E27FC236}">
                <a16:creationId xmlns:a16="http://schemas.microsoft.com/office/drawing/2014/main" id="{6248CEF4-E146-4F79-A39C-EA21F0353AB9}"/>
              </a:ext>
            </a:extLst>
          </p:cNvPr>
          <p:cNvSpPr/>
          <p:nvPr/>
        </p:nvSpPr>
        <p:spPr>
          <a:xfrm>
            <a:off x="2397487" y="2353414"/>
            <a:ext cx="2952750" cy="787400"/>
          </a:xfrm>
          <a:prstGeom prst="rect">
            <a:avLst/>
          </a:prstGeom>
          <a:solidFill>
            <a:schemeClr val="bg1"/>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ea typeface="+mn-ea"/>
                <a:cs typeface="+mn-cs"/>
              </a:rPr>
              <a:t>Traditional financial accounting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ea typeface="+mn-ea"/>
                <a:cs typeface="+mn-cs"/>
              </a:rPr>
              <a:t>auditing of ESG </a:t>
            </a:r>
          </a:p>
        </p:txBody>
      </p:sp>
      <p:sp>
        <p:nvSpPr>
          <p:cNvPr id="6" name="Rechteck 24">
            <a:extLst>
              <a:ext uri="{FF2B5EF4-FFF2-40B4-BE49-F238E27FC236}">
                <a16:creationId xmlns:a16="http://schemas.microsoft.com/office/drawing/2014/main" id="{E65F0814-91C1-4BC6-9FCA-72F8D14DE177}"/>
              </a:ext>
            </a:extLst>
          </p:cNvPr>
          <p:cNvSpPr/>
          <p:nvPr/>
        </p:nvSpPr>
        <p:spPr>
          <a:xfrm>
            <a:off x="6098902" y="2224444"/>
            <a:ext cx="3271520" cy="2409112"/>
          </a:xfrm>
          <a:prstGeom prst="rect">
            <a:avLst/>
          </a:prstGeom>
          <a:solidFill>
            <a:schemeClr val="bg1"/>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tIns="18000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ea typeface="+mn-ea"/>
                <a:cs typeface="+mn-cs"/>
              </a:rPr>
              <a:t>Impact Claims and Data to Substantiate it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a:ea typeface="+mn-ea"/>
              <a:cs typeface="+mn-cs"/>
            </a:endParaRPr>
          </a:p>
        </p:txBody>
      </p:sp>
      <p:sp>
        <p:nvSpPr>
          <p:cNvPr id="8" name="Textfeld 25">
            <a:extLst>
              <a:ext uri="{FF2B5EF4-FFF2-40B4-BE49-F238E27FC236}">
                <a16:creationId xmlns:a16="http://schemas.microsoft.com/office/drawing/2014/main" id="{B01F41E5-579E-42D5-BC7B-FA0CE9D96F3B}"/>
              </a:ext>
            </a:extLst>
          </p:cNvPr>
          <p:cNvSpPr txBox="1"/>
          <p:nvPr/>
        </p:nvSpPr>
        <p:spPr>
          <a:xfrm>
            <a:off x="2604718" y="3284926"/>
            <a:ext cx="2286000" cy="288147"/>
          </a:xfrm>
          <a:prstGeom prst="rect">
            <a:avLst/>
          </a:prstGeom>
          <a:noFill/>
        </p:spPr>
        <p:txBody>
          <a:bodyPr wrap="square" lIns="36000" tIns="36000" rIns="72000" bIns="36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Arial"/>
                <a:ea typeface="+mn-ea"/>
                <a:cs typeface="+mn-cs"/>
              </a:rPr>
              <a:t>plus</a:t>
            </a:r>
            <a:endParaRPr kumimoji="0" lang="en-US" sz="14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9" name="Textfeld 23">
            <a:extLst>
              <a:ext uri="{FF2B5EF4-FFF2-40B4-BE49-F238E27FC236}">
                <a16:creationId xmlns:a16="http://schemas.microsoft.com/office/drawing/2014/main" id="{AAB6251F-9B70-48FE-AC99-C8855E11ED31}"/>
              </a:ext>
            </a:extLst>
          </p:cNvPr>
          <p:cNvSpPr txBox="1"/>
          <p:nvPr/>
        </p:nvSpPr>
        <p:spPr>
          <a:xfrm>
            <a:off x="4194424" y="5540936"/>
            <a:ext cx="696294" cy="257369"/>
          </a:xfrm>
          <a:prstGeom prst="rect">
            <a:avLst/>
          </a:prstGeom>
          <a:noFill/>
        </p:spPr>
        <p:txBody>
          <a:bodyPr wrap="square" lIns="36000" tIns="36000" rIns="72000" bIns="36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PRICE</a:t>
            </a:r>
          </a:p>
        </p:txBody>
      </p:sp>
      <p:sp>
        <p:nvSpPr>
          <p:cNvPr id="10" name="Textfeld 26">
            <a:extLst>
              <a:ext uri="{FF2B5EF4-FFF2-40B4-BE49-F238E27FC236}">
                <a16:creationId xmlns:a16="http://schemas.microsoft.com/office/drawing/2014/main" id="{8EF16834-E88E-4E77-BB6C-F6B510C27308}"/>
              </a:ext>
            </a:extLst>
          </p:cNvPr>
          <p:cNvSpPr txBox="1"/>
          <p:nvPr/>
        </p:nvSpPr>
        <p:spPr>
          <a:xfrm>
            <a:off x="6929724" y="5542608"/>
            <a:ext cx="885766" cy="257368"/>
          </a:xfrm>
          <a:prstGeom prst="rect">
            <a:avLst/>
          </a:prstGeom>
          <a:noFill/>
        </p:spPr>
        <p:txBody>
          <a:bodyPr wrap="square" lIns="36000" tIns="36000" rIns="72000" bIns="3600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VALUE</a:t>
            </a:r>
          </a:p>
        </p:txBody>
      </p:sp>
      <p:cxnSp>
        <p:nvCxnSpPr>
          <p:cNvPr id="11" name="Gerade Verbindung mit Pfeil 4">
            <a:extLst>
              <a:ext uri="{FF2B5EF4-FFF2-40B4-BE49-F238E27FC236}">
                <a16:creationId xmlns:a16="http://schemas.microsoft.com/office/drawing/2014/main" id="{2648B923-ADF5-4C2F-AE6A-1B898423EC8C}"/>
              </a:ext>
            </a:extLst>
          </p:cNvPr>
          <p:cNvCxnSpPr>
            <a:cxnSpLocks/>
            <a:stCxn id="9" idx="3"/>
            <a:endCxn id="10" idx="1"/>
          </p:cNvCxnSpPr>
          <p:nvPr/>
        </p:nvCxnSpPr>
        <p:spPr>
          <a:xfrm>
            <a:off x="4890718" y="5669621"/>
            <a:ext cx="2039006" cy="1671"/>
          </a:xfrm>
          <a:prstGeom prst="straightConnector1">
            <a:avLst/>
          </a:prstGeom>
          <a:ln w="12700">
            <a:solidFill>
              <a:schemeClr val="accent1"/>
            </a:solidFill>
            <a:prstDash val="solid"/>
            <a:headEnd type="triangle"/>
            <a:tailEnd type="triangle"/>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29208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descr="A picture containing grass, outdoor, field, mountain&#10;&#10;Description automatically generated">
            <a:extLst>
              <a:ext uri="{FF2B5EF4-FFF2-40B4-BE49-F238E27FC236}">
                <a16:creationId xmlns:a16="http://schemas.microsoft.com/office/drawing/2014/main" id="{EF6D96E3-35EB-4445-929B-87FB1E37703F}"/>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t="21841" b="5365"/>
          <a:stretch/>
        </p:blipFill>
        <p:spPr>
          <a:xfrm>
            <a:off x="20" y="10"/>
            <a:ext cx="12191981" cy="6857990"/>
          </a:xfrm>
          <a:prstGeom prst="rect">
            <a:avLst/>
          </a:prstGeom>
        </p:spPr>
      </p:pic>
      <p:sp>
        <p:nvSpPr>
          <p:cNvPr id="24" name="TextBox 23">
            <a:extLst>
              <a:ext uri="{FF2B5EF4-FFF2-40B4-BE49-F238E27FC236}">
                <a16:creationId xmlns:a16="http://schemas.microsoft.com/office/drawing/2014/main" id="{700CCB9C-B40F-448C-BB24-7AD709C860CD}"/>
              </a:ext>
            </a:extLst>
          </p:cNvPr>
          <p:cNvSpPr txBox="1"/>
          <p:nvPr/>
        </p:nvSpPr>
        <p:spPr>
          <a:xfrm>
            <a:off x="643468" y="3320859"/>
            <a:ext cx="4666470" cy="2076333"/>
          </a:xfrm>
          <a:prstGeom prst="rect">
            <a:avLst/>
          </a:prstGeom>
        </p:spPr>
        <p:txBody>
          <a:bodyPr vert="horz" lIns="91440" tIns="45720" rIns="91440" bIns="45720" rtlCol="0" anchor="t">
            <a:normAutofit lnSpcReduction="10000"/>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libri Light" panose="020F0302020204030204"/>
                <a:ea typeface="+mn-ea"/>
                <a:cs typeface="+mn-cs"/>
              </a:rPr>
              <a:t>ESG and </a:t>
            </a:r>
          </a:p>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libri Light" panose="020F0302020204030204"/>
                <a:ea typeface="+mn-ea"/>
                <a:cs typeface="+mn-cs"/>
              </a:rPr>
              <a:t>Impact Investing Taking AIMM</a:t>
            </a:r>
          </a:p>
        </p:txBody>
      </p:sp>
      <p:pic>
        <p:nvPicPr>
          <p:cNvPr id="2" name="Picture 1" descr="A picture containing grass, outdoor, field, mountain&#10;&#10;Description automatically generated">
            <a:extLst>
              <a:ext uri="{FF2B5EF4-FFF2-40B4-BE49-F238E27FC236}">
                <a16:creationId xmlns:a16="http://schemas.microsoft.com/office/drawing/2014/main" id="{828307A2-99A0-42A1-BDC0-E341B49A202B}"/>
              </a:ext>
            </a:extLst>
          </p:cNvPr>
          <p:cNvPicPr>
            <a:picLocks noChangeAspect="1"/>
          </p:cNvPicPr>
          <p:nvPr/>
        </p:nvPicPr>
        <p:blipFill rotWithShape="1">
          <a:blip r:embed="rId2" cstate="hqprint">
            <a:extLst>
              <a:ext uri="{28A0092B-C50C-407E-A947-70E740481C1C}">
                <a14:useLocalDpi xmlns:a14="http://schemas.microsoft.com/office/drawing/2010/main" val="0"/>
              </a:ext>
            </a:extLst>
          </a:blip>
          <a:srcRect l="12246" r="12245" b="-1"/>
          <a:stretch/>
        </p:blipFill>
        <p:spPr>
          <a:xfrm>
            <a:off x="6021086" y="544804"/>
            <a:ext cx="6170914" cy="6313225"/>
          </a:xfrm>
          <a:custGeom>
            <a:avLst/>
            <a:gdLst/>
            <a:ahLst/>
            <a:cxnLst/>
            <a:rect l="l" t="t" r="r" b="b"/>
            <a:pathLst>
              <a:path w="6170914" h="6313225">
                <a:moveTo>
                  <a:pt x="3397813" y="0"/>
                </a:moveTo>
                <a:cubicBezTo>
                  <a:pt x="4453378" y="0"/>
                  <a:pt x="5396522" y="481334"/>
                  <a:pt x="6019731" y="1236489"/>
                </a:cubicBezTo>
                <a:lnTo>
                  <a:pt x="6170914" y="1438663"/>
                </a:lnTo>
                <a:lnTo>
                  <a:pt x="6170914" y="5356963"/>
                </a:lnTo>
                <a:lnTo>
                  <a:pt x="6019731" y="5559138"/>
                </a:lnTo>
                <a:cubicBezTo>
                  <a:pt x="5786028" y="5842321"/>
                  <a:pt x="5507333" y="6086998"/>
                  <a:pt x="5194591" y="6282226"/>
                </a:cubicBezTo>
                <a:lnTo>
                  <a:pt x="5141791" y="6313225"/>
                </a:lnTo>
                <a:lnTo>
                  <a:pt x="1659199" y="6313225"/>
                </a:lnTo>
                <a:lnTo>
                  <a:pt x="1498064" y="6215333"/>
                </a:lnTo>
                <a:cubicBezTo>
                  <a:pt x="594240" y="5604721"/>
                  <a:pt x="0" y="4570663"/>
                  <a:pt x="0" y="3397813"/>
                </a:cubicBezTo>
                <a:cubicBezTo>
                  <a:pt x="0" y="1521253"/>
                  <a:pt x="1521253" y="0"/>
                  <a:pt x="3397813" y="0"/>
                </a:cubicBezTo>
                <a:close/>
              </a:path>
            </a:pathLst>
          </a:custGeom>
        </p:spPr>
      </p:pic>
    </p:spTree>
    <p:extLst>
      <p:ext uri="{BB962C8B-B14F-4D97-AF65-F5344CB8AC3E}">
        <p14:creationId xmlns:p14="http://schemas.microsoft.com/office/powerpoint/2010/main" val="314815320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9266" y="346647"/>
            <a:ext cx="8229600" cy="1714202"/>
          </a:xfrm>
        </p:spPr>
        <p:txBody>
          <a:bodyPr>
            <a:noAutofit/>
          </a:bodyPr>
          <a:lstStyle/>
          <a:p>
            <a:r>
              <a:rPr lang="en-CA" sz="3200" dirty="0">
                <a:solidFill>
                  <a:prstClr val="white"/>
                </a:solidFill>
                <a:latin typeface="Times New Roman" panose="02020603050405020304" pitchFamily="18" charset="0"/>
              </a:rPr>
              <a:t>PAC ANNUAL CONFERENCE</a:t>
            </a:r>
            <a:r>
              <a:rPr lang="en-US" sz="2800" dirty="0"/>
              <a:t/>
            </a:r>
            <a:br>
              <a:rPr lang="en-US" sz="2800" dirty="0"/>
            </a:br>
            <a:r>
              <a:rPr lang="en-CA" sz="3600" b="1" cap="small" dirty="0">
                <a:latin typeface="Times New Roman" panose="02020603050405020304" pitchFamily="18" charset="0"/>
              </a:rPr>
              <a:t>Professional Accounting Futures</a:t>
            </a:r>
            <a:r>
              <a:rPr lang="en-CA" sz="2000" dirty="0">
                <a:solidFill>
                  <a:prstClr val="white"/>
                </a:solidFill>
                <a:latin typeface="Times New Roman" panose="02020603050405020304" pitchFamily="18" charset="0"/>
              </a:rPr>
              <a:t> </a:t>
            </a:r>
            <a:br>
              <a:rPr lang="en-CA" sz="2000" dirty="0">
                <a:solidFill>
                  <a:prstClr val="white"/>
                </a:solidFill>
                <a:latin typeface="Times New Roman" panose="02020603050405020304" pitchFamily="18" charset="0"/>
              </a:rPr>
            </a:br>
            <a:r>
              <a:rPr lang="en-CA" sz="2400" dirty="0">
                <a:solidFill>
                  <a:prstClr val="white"/>
                </a:solidFill>
                <a:latin typeface="Times New Roman" panose="02020603050405020304" pitchFamily="18" charset="0"/>
              </a:rPr>
              <a:t>October </a:t>
            </a:r>
            <a:r>
              <a:rPr lang="en-CA" sz="2400" dirty="0" smtClean="0">
                <a:solidFill>
                  <a:prstClr val="white"/>
                </a:solidFill>
                <a:latin typeface="Times New Roman" panose="02020603050405020304" pitchFamily="18" charset="0"/>
              </a:rPr>
              <a:t>23, </a:t>
            </a:r>
            <a:r>
              <a:rPr lang="en-CA" sz="2400" dirty="0">
                <a:solidFill>
                  <a:prstClr val="white"/>
                </a:solidFill>
                <a:latin typeface="Times New Roman" panose="02020603050405020304" pitchFamily="18" charset="0"/>
              </a:rPr>
              <a:t>2020</a:t>
            </a:r>
            <a:endParaRPr lang="en-US" sz="4000" dirty="0"/>
          </a:p>
        </p:txBody>
      </p:sp>
      <p:sp>
        <p:nvSpPr>
          <p:cNvPr id="3" name="Content Placeholder 2"/>
          <p:cNvSpPr>
            <a:spLocks noGrp="1"/>
          </p:cNvSpPr>
          <p:nvPr>
            <p:ph idx="1"/>
          </p:nvPr>
        </p:nvSpPr>
        <p:spPr>
          <a:xfrm>
            <a:off x="1981200" y="2276873"/>
            <a:ext cx="8229600" cy="2448273"/>
          </a:xfrm>
        </p:spPr>
        <p:txBody>
          <a:bodyPr>
            <a:normAutofit/>
          </a:bodyPr>
          <a:lstStyle/>
          <a:p>
            <a:pPr marL="0" indent="0" algn="ctr">
              <a:buNone/>
            </a:pPr>
            <a:r>
              <a:rPr lang="en-US" dirty="0" smtClean="0"/>
              <a:t>Short </a:t>
            </a:r>
            <a:r>
              <a:rPr lang="en-US" dirty="0"/>
              <a:t>sellers’ </a:t>
            </a:r>
            <a:r>
              <a:rPr lang="en-US" dirty="0" smtClean="0"/>
              <a:t>perspective</a:t>
            </a:r>
          </a:p>
          <a:p>
            <a:pPr marL="0" indent="0" algn="ctr">
              <a:buNone/>
            </a:pPr>
            <a:endParaRPr lang="en-US" sz="1300" dirty="0"/>
          </a:p>
          <a:p>
            <a:pPr marL="0" indent="0" algn="ctr">
              <a:buNone/>
            </a:pPr>
            <a:r>
              <a:rPr lang="en-US" dirty="0"/>
              <a:t>Carson Block    </a:t>
            </a:r>
            <a:endParaRPr lang="en-US" dirty="0" smtClean="0"/>
          </a:p>
          <a:p>
            <a:pPr marL="0" indent="0" algn="ctr">
              <a:buNone/>
            </a:pPr>
            <a:r>
              <a:rPr lang="en-US" sz="2800" dirty="0"/>
              <a:t>Chief Investment Officer</a:t>
            </a:r>
          </a:p>
          <a:p>
            <a:pPr marL="0" indent="0" algn="ctr">
              <a:buNone/>
            </a:pPr>
            <a:r>
              <a:rPr lang="en-US" sz="2800" dirty="0"/>
              <a:t>Muddy Waters Capital LLC      </a:t>
            </a:r>
          </a:p>
        </p:txBody>
      </p:sp>
      <p:pic>
        <p:nvPicPr>
          <p:cNvPr id="1026" name="Picture 2" descr="D:\My Docs\z Ryan's Stuff\Branding + Logos\PAC-logo-KO-redon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59696" y="4941168"/>
            <a:ext cx="5328592" cy="12782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311763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9266" y="346647"/>
            <a:ext cx="8229600" cy="1714202"/>
          </a:xfrm>
        </p:spPr>
        <p:txBody>
          <a:bodyPr>
            <a:noAutofit/>
          </a:bodyPr>
          <a:lstStyle/>
          <a:p>
            <a:r>
              <a:rPr lang="en-CA" sz="3200" dirty="0">
                <a:solidFill>
                  <a:prstClr val="white"/>
                </a:solidFill>
                <a:latin typeface="Times New Roman" panose="02020603050405020304" pitchFamily="18" charset="0"/>
              </a:rPr>
              <a:t>PAC ANNUAL CONFERENCE</a:t>
            </a:r>
            <a:r>
              <a:rPr lang="en-US" sz="2800" dirty="0"/>
              <a:t/>
            </a:r>
            <a:br>
              <a:rPr lang="en-US" sz="2800" dirty="0"/>
            </a:br>
            <a:r>
              <a:rPr lang="en-CA" sz="3600" b="1" cap="small" dirty="0">
                <a:latin typeface="Times New Roman" panose="02020603050405020304" pitchFamily="18" charset="0"/>
              </a:rPr>
              <a:t>Professional Accounting Futures</a:t>
            </a:r>
            <a:r>
              <a:rPr lang="en-CA" sz="2000" dirty="0">
                <a:solidFill>
                  <a:prstClr val="white"/>
                </a:solidFill>
                <a:latin typeface="Times New Roman" panose="02020603050405020304" pitchFamily="18" charset="0"/>
              </a:rPr>
              <a:t> </a:t>
            </a:r>
            <a:br>
              <a:rPr lang="en-CA" sz="2000" dirty="0">
                <a:solidFill>
                  <a:prstClr val="white"/>
                </a:solidFill>
                <a:latin typeface="Times New Roman" panose="02020603050405020304" pitchFamily="18" charset="0"/>
              </a:rPr>
            </a:br>
            <a:r>
              <a:rPr lang="en-CA" sz="2400" dirty="0">
                <a:solidFill>
                  <a:prstClr val="white"/>
                </a:solidFill>
                <a:latin typeface="Times New Roman" panose="02020603050405020304" pitchFamily="18" charset="0"/>
              </a:rPr>
              <a:t>October </a:t>
            </a:r>
            <a:r>
              <a:rPr lang="en-CA" sz="2400" dirty="0" smtClean="0">
                <a:solidFill>
                  <a:prstClr val="white"/>
                </a:solidFill>
                <a:latin typeface="Times New Roman" panose="02020603050405020304" pitchFamily="18" charset="0"/>
              </a:rPr>
              <a:t>23, </a:t>
            </a:r>
            <a:r>
              <a:rPr lang="en-CA" sz="2400" dirty="0">
                <a:solidFill>
                  <a:prstClr val="white"/>
                </a:solidFill>
                <a:latin typeface="Times New Roman" panose="02020603050405020304" pitchFamily="18" charset="0"/>
              </a:rPr>
              <a:t>2020</a:t>
            </a:r>
            <a:endParaRPr lang="en-US" sz="4000" dirty="0"/>
          </a:p>
        </p:txBody>
      </p:sp>
      <p:sp>
        <p:nvSpPr>
          <p:cNvPr id="3" name="Content Placeholder 2"/>
          <p:cNvSpPr>
            <a:spLocks noGrp="1"/>
          </p:cNvSpPr>
          <p:nvPr>
            <p:ph idx="1"/>
          </p:nvPr>
        </p:nvSpPr>
        <p:spPr>
          <a:xfrm>
            <a:off x="1981200" y="2276873"/>
            <a:ext cx="8372764" cy="2941672"/>
          </a:xfrm>
        </p:spPr>
        <p:txBody>
          <a:bodyPr>
            <a:normAutofit fontScale="92500" lnSpcReduction="20000"/>
          </a:bodyPr>
          <a:lstStyle/>
          <a:p>
            <a:pPr marL="0" indent="0" algn="ctr">
              <a:buNone/>
            </a:pPr>
            <a:r>
              <a:rPr lang="en-US" sz="3500" dirty="0"/>
              <a:t>Five Myths Related to </a:t>
            </a:r>
            <a:r>
              <a:rPr lang="en-US" sz="3500" dirty="0" smtClean="0"/>
              <a:t>ESG</a:t>
            </a:r>
          </a:p>
          <a:p>
            <a:pPr marL="0" indent="0" algn="ctr">
              <a:buNone/>
            </a:pPr>
            <a:endParaRPr lang="en-US" sz="1500" dirty="0"/>
          </a:p>
          <a:p>
            <a:pPr marL="0" indent="0" algn="ctr">
              <a:buNone/>
            </a:pPr>
            <a:r>
              <a:rPr lang="en-US" sz="3500" dirty="0">
                <a:solidFill>
                  <a:srgbClr val="FFFF00"/>
                </a:solidFill>
              </a:rPr>
              <a:t>Shiva </a:t>
            </a:r>
            <a:r>
              <a:rPr lang="en-US" sz="3500" dirty="0" err="1">
                <a:solidFill>
                  <a:srgbClr val="FFFF00"/>
                </a:solidFill>
              </a:rPr>
              <a:t>Rajgopal</a:t>
            </a:r>
            <a:r>
              <a:rPr lang="en-US" sz="3500" dirty="0">
                <a:solidFill>
                  <a:srgbClr val="FFFF00"/>
                </a:solidFill>
              </a:rPr>
              <a:t>     </a:t>
            </a:r>
            <a:endParaRPr lang="en-US" sz="3500" dirty="0" smtClean="0">
              <a:solidFill>
                <a:srgbClr val="FFFF00"/>
              </a:solidFill>
            </a:endParaRPr>
          </a:p>
          <a:p>
            <a:pPr marL="0" indent="0" algn="ctr">
              <a:buNone/>
            </a:pPr>
            <a:r>
              <a:rPr lang="en-US" sz="2800" dirty="0"/>
              <a:t>Roy Bernard </a:t>
            </a:r>
            <a:r>
              <a:rPr lang="en-US" sz="2800" dirty="0" smtClean="0"/>
              <a:t>Kester</a:t>
            </a:r>
          </a:p>
          <a:p>
            <a:pPr marL="0" indent="0" algn="ctr">
              <a:buNone/>
            </a:pPr>
            <a:r>
              <a:rPr lang="en-US" sz="2800" dirty="0" smtClean="0"/>
              <a:t> and </a:t>
            </a:r>
            <a:endParaRPr lang="en-US" sz="2800" dirty="0"/>
          </a:p>
          <a:p>
            <a:pPr marL="0" indent="0" algn="ctr">
              <a:buNone/>
            </a:pPr>
            <a:r>
              <a:rPr lang="en-US" sz="2800" dirty="0"/>
              <a:t>T.W. Byrnes Professor of Accounting and </a:t>
            </a:r>
            <a:r>
              <a:rPr lang="en-US" sz="2800" dirty="0" smtClean="0"/>
              <a:t>Auditing</a:t>
            </a:r>
            <a:endParaRPr lang="en-US" sz="2800" dirty="0" smtClean="0"/>
          </a:p>
          <a:p>
            <a:pPr marL="0" indent="0" algn="ctr">
              <a:buNone/>
            </a:pPr>
            <a:r>
              <a:rPr lang="en-US" sz="2800" dirty="0"/>
              <a:t>Columbia Business School      </a:t>
            </a:r>
          </a:p>
        </p:txBody>
      </p:sp>
      <p:pic>
        <p:nvPicPr>
          <p:cNvPr id="1026" name="Picture 2" descr="D:\My Docs\z Ryan's Stuff\Branding + Logos\PAC-logo-KO-redon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59696" y="4941168"/>
            <a:ext cx="5328592" cy="12782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440441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7" descr="cover_header"/>
          <p:cNvPicPr>
            <a:picLocks noChangeAspect="1" noChangeArrowheads="1"/>
          </p:cNvPicPr>
          <p:nvPr/>
        </p:nvPicPr>
        <p:blipFill>
          <a:blip r:embed="rId4">
            <a:extLst>
              <a:ext uri="{28A0092B-C50C-407E-A947-70E740481C1C}">
                <a14:useLocalDpi xmlns:a14="http://schemas.microsoft.com/office/drawing/2010/main" val="0"/>
              </a:ext>
            </a:extLst>
          </a:blip>
          <a:srcRect r="7268"/>
          <a:stretch>
            <a:fillRect/>
          </a:stretch>
        </p:blipFill>
        <p:spPr bwMode="gray">
          <a:xfrm>
            <a:off x="-13469" y="-16809"/>
            <a:ext cx="12205471" cy="902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Rectangle 2"/>
          <p:cNvSpPr>
            <a:spLocks noGrp="1" noChangeArrowheads="1"/>
          </p:cNvSpPr>
          <p:nvPr>
            <p:ph type="ctrTitle"/>
          </p:nvPr>
        </p:nvSpPr>
        <p:spPr>
          <a:xfrm>
            <a:off x="242459" y="804024"/>
            <a:ext cx="11591636" cy="1297081"/>
          </a:xfrm>
        </p:spPr>
        <p:txBody>
          <a:bodyPr/>
          <a:lstStyle/>
          <a:p>
            <a:r>
              <a:rPr lang="en-US" sz="2933" dirty="0">
                <a:solidFill>
                  <a:schemeClr val="tx1"/>
                </a:solidFill>
              </a:rPr>
              <a:t>Five myths related to ESG</a:t>
            </a:r>
          </a:p>
        </p:txBody>
      </p:sp>
      <p:sp>
        <p:nvSpPr>
          <p:cNvPr id="5124" name="Rectangle 3"/>
          <p:cNvSpPr>
            <a:spLocks noGrp="1" noChangeArrowheads="1"/>
          </p:cNvSpPr>
          <p:nvPr>
            <p:ph type="subTitle" idx="1"/>
          </p:nvPr>
        </p:nvSpPr>
        <p:spPr>
          <a:xfrm>
            <a:off x="2112391" y="2101105"/>
            <a:ext cx="8145317" cy="728383"/>
          </a:xfrm>
        </p:spPr>
        <p:txBody>
          <a:bodyPr/>
          <a:lstStyle/>
          <a:p>
            <a:pPr algn="ctr">
              <a:lnSpc>
                <a:spcPct val="100000"/>
              </a:lnSpc>
              <a:buFontTx/>
              <a:buNone/>
            </a:pPr>
            <a:r>
              <a:rPr lang="en-US" sz="2133" dirty="0">
                <a:solidFill>
                  <a:schemeClr val="tx1"/>
                </a:solidFill>
              </a:rPr>
              <a:t>Prof. Shiva Rajgopal</a:t>
            </a:r>
          </a:p>
          <a:p>
            <a:pPr algn="ctr">
              <a:lnSpc>
                <a:spcPct val="100000"/>
              </a:lnSpc>
              <a:buFontTx/>
              <a:buNone/>
            </a:pPr>
            <a:r>
              <a:rPr lang="en-US" sz="2133" dirty="0">
                <a:solidFill>
                  <a:schemeClr val="tx1"/>
                </a:solidFill>
              </a:rPr>
              <a:t>2020</a:t>
            </a:r>
          </a:p>
        </p:txBody>
      </p:sp>
    </p:spTree>
    <p:custDataLst>
      <p:tags r:id="rId1"/>
    </p:custData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1062188" y="151283"/>
            <a:ext cx="10011833" cy="539284"/>
          </a:xfrm>
        </p:spPr>
        <p:txBody>
          <a:bodyPr/>
          <a:lstStyle/>
          <a:p>
            <a:r>
              <a:rPr lang="en-US" dirty="0"/>
              <a:t>ESG investing creates alpha</a:t>
            </a:r>
          </a:p>
        </p:txBody>
      </p:sp>
      <p:sp>
        <p:nvSpPr>
          <p:cNvPr id="3" name="Content Placeholder 2"/>
          <p:cNvSpPr>
            <a:spLocks noGrp="1"/>
          </p:cNvSpPr>
          <p:nvPr>
            <p:ph idx="1"/>
          </p:nvPr>
        </p:nvSpPr>
        <p:spPr>
          <a:xfrm>
            <a:off x="346369" y="926701"/>
            <a:ext cx="11443471" cy="5387228"/>
          </a:xfrm>
        </p:spPr>
        <p:txBody>
          <a:bodyPr/>
          <a:lstStyle/>
          <a:p>
            <a:pPr marL="367884" indent="-240734">
              <a:defRPr/>
            </a:pPr>
            <a:r>
              <a:rPr lang="en-US" sz="2533" dirty="0">
                <a:solidFill>
                  <a:srgbClr val="0070C0"/>
                </a:solidFill>
              </a:rPr>
              <a:t>Myth #1: ESG investing is abnormally profitable in terms of stock returns</a:t>
            </a:r>
          </a:p>
          <a:p>
            <a:pPr marL="766885" lvl="1" indent="-240734">
              <a:defRPr/>
            </a:pPr>
            <a:r>
              <a:rPr lang="en-US" sz="2267" dirty="0"/>
              <a:t>An ESG heavy portfolio is typically long on tech and short on energy</a:t>
            </a:r>
          </a:p>
          <a:p>
            <a:pPr marL="766885" lvl="1" indent="-240734">
              <a:defRPr/>
            </a:pPr>
            <a:r>
              <a:rPr lang="en-US" sz="2267" dirty="0"/>
              <a:t>Tech has done very well in the stock markets but energy has suffered</a:t>
            </a:r>
          </a:p>
          <a:p>
            <a:pPr marL="766885" lvl="1" indent="-240734">
              <a:defRPr/>
            </a:pPr>
            <a:r>
              <a:rPr lang="en-US" sz="2267" dirty="0"/>
              <a:t>Tech also gets systematically higher ESG scores than energy</a:t>
            </a:r>
          </a:p>
          <a:p>
            <a:pPr marL="766885" lvl="1" indent="-240734">
              <a:defRPr/>
            </a:pPr>
            <a:r>
              <a:rPr lang="en-US" sz="2267" dirty="0"/>
              <a:t>Hence, ESG outperformance is simply tech outperforming energy stocks</a:t>
            </a:r>
          </a:p>
          <a:p>
            <a:pPr marL="526151" lvl="1" indent="0">
              <a:buNone/>
              <a:defRPr/>
            </a:pPr>
            <a:endParaRPr lang="en-US" sz="2267" dirty="0"/>
          </a:p>
          <a:p>
            <a:pPr marL="367884" indent="-240734">
              <a:defRPr/>
            </a:pPr>
            <a:r>
              <a:rPr lang="en-US" sz="1600" dirty="0">
                <a:solidFill>
                  <a:schemeClr val="bg2"/>
                </a:solidFill>
                <a:hlinkClick r:id="rId4">
                  <a:extLst>
                    <a:ext uri="{A12FA001-AC4F-418D-AE19-62706E023703}">
                      <ahyp:hlinkClr xmlns:ahyp="http://schemas.microsoft.com/office/drawing/2018/hyperlinkcolor" xmlns="" val="tx"/>
                    </a:ext>
                  </a:extLst>
                </a:hlinkClick>
              </a:rPr>
              <a:t>https://www.forbes.com/sites/shivaramrajgopal/2020/05/21/how-is-esg-performing-in-the-covid-19-crisis/#2b1dcde34b62</a:t>
            </a:r>
            <a:endParaRPr lang="en-US" sz="1600" dirty="0">
              <a:solidFill>
                <a:schemeClr val="bg2"/>
              </a:solidFill>
            </a:endParaRPr>
          </a:p>
          <a:p>
            <a:pPr marL="127150" indent="0">
              <a:buNone/>
              <a:defRPr/>
            </a:pPr>
            <a:endParaRPr lang="en-US" sz="2533" dirty="0"/>
          </a:p>
          <a:p>
            <a:pPr marL="367884" indent="-240734">
              <a:defRPr/>
            </a:pPr>
            <a:endParaRPr lang="en-US" sz="2533" dirty="0"/>
          </a:p>
        </p:txBody>
      </p:sp>
      <p:sp>
        <p:nvSpPr>
          <p:cNvPr id="12292" name="Slide Number Placeholder 3"/>
          <p:cNvSpPr>
            <a:spLocks noGrp="1"/>
          </p:cNvSpPr>
          <p:nvPr>
            <p:ph type="sldNum" sz="quarter" idx="4294967295"/>
          </p:nvPr>
        </p:nvSpPr>
        <p:spPr>
          <a:xfrm>
            <a:off x="8876371" y="6448525"/>
            <a:ext cx="3111099" cy="47064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1200">
                <a:solidFill>
                  <a:schemeClr val="tx1"/>
                </a:solidFill>
                <a:latin typeface="Arial" charset="0"/>
              </a:defRPr>
            </a:lvl1pPr>
            <a:lvl2pPr marL="793405" indent="-305155" algn="ctr" eaLnBrk="0" hangingPunct="0">
              <a:defRPr sz="1200">
                <a:solidFill>
                  <a:schemeClr val="tx1"/>
                </a:solidFill>
                <a:latin typeface="Arial" charset="0"/>
              </a:defRPr>
            </a:lvl2pPr>
            <a:lvl3pPr marL="1220623" indent="-244123" algn="ctr" eaLnBrk="0" hangingPunct="0">
              <a:defRPr sz="1200">
                <a:solidFill>
                  <a:schemeClr val="tx1"/>
                </a:solidFill>
                <a:latin typeface="Arial" charset="0"/>
              </a:defRPr>
            </a:lvl3pPr>
            <a:lvl4pPr marL="1708872" indent="-244123" algn="ctr" eaLnBrk="0" hangingPunct="0">
              <a:defRPr sz="1200">
                <a:solidFill>
                  <a:schemeClr val="tx1"/>
                </a:solidFill>
                <a:latin typeface="Arial" charset="0"/>
              </a:defRPr>
            </a:lvl4pPr>
            <a:lvl5pPr marL="2197122" indent="-244123" algn="ctr" eaLnBrk="0" hangingPunct="0">
              <a:defRPr sz="1200">
                <a:solidFill>
                  <a:schemeClr val="tx1"/>
                </a:solidFill>
                <a:latin typeface="Arial" charset="0"/>
              </a:defRPr>
            </a:lvl5pPr>
            <a:lvl6pPr marL="2685373" indent="-244123" algn="ctr" eaLnBrk="0" fontAlgn="base" hangingPunct="0">
              <a:spcBef>
                <a:spcPct val="0"/>
              </a:spcBef>
              <a:spcAft>
                <a:spcPct val="0"/>
              </a:spcAft>
              <a:defRPr sz="1200">
                <a:solidFill>
                  <a:schemeClr val="tx1"/>
                </a:solidFill>
                <a:latin typeface="Arial" charset="0"/>
              </a:defRPr>
            </a:lvl6pPr>
            <a:lvl7pPr marL="3173619" indent="-244123" algn="ctr" eaLnBrk="0" fontAlgn="base" hangingPunct="0">
              <a:spcBef>
                <a:spcPct val="0"/>
              </a:spcBef>
              <a:spcAft>
                <a:spcPct val="0"/>
              </a:spcAft>
              <a:defRPr sz="1200">
                <a:solidFill>
                  <a:schemeClr val="tx1"/>
                </a:solidFill>
                <a:latin typeface="Arial" charset="0"/>
              </a:defRPr>
            </a:lvl7pPr>
            <a:lvl8pPr marL="3661868" indent="-244123" algn="ctr" eaLnBrk="0" fontAlgn="base" hangingPunct="0">
              <a:spcBef>
                <a:spcPct val="0"/>
              </a:spcBef>
              <a:spcAft>
                <a:spcPct val="0"/>
              </a:spcAft>
              <a:defRPr sz="1200">
                <a:solidFill>
                  <a:schemeClr val="tx1"/>
                </a:solidFill>
                <a:latin typeface="Arial" charset="0"/>
              </a:defRPr>
            </a:lvl8pPr>
            <a:lvl9pPr marL="4150120" indent="-244123" algn="ctr" eaLnBrk="0" fontAlgn="base" hangingPunct="0">
              <a:spcBef>
                <a:spcPct val="0"/>
              </a:spcBef>
              <a:spcAft>
                <a:spcPct val="0"/>
              </a:spcAft>
              <a:defRPr sz="1200">
                <a:solidFill>
                  <a:schemeClr val="tx1"/>
                </a:solidFill>
                <a:latin typeface="Arial" charset="0"/>
              </a:defRPr>
            </a:lvl9pPr>
          </a:lstStyle>
          <a:p>
            <a:pPr algn="r" defTabSz="1219170" fontAlgn="base">
              <a:spcBef>
                <a:spcPct val="0"/>
              </a:spcBef>
              <a:spcAft>
                <a:spcPct val="0"/>
              </a:spcAft>
              <a:defRPr/>
            </a:pPr>
            <a:r>
              <a:rPr lang="en-US" sz="1333" dirty="0">
                <a:solidFill>
                  <a:srgbClr val="000000"/>
                </a:solidFill>
                <a:latin typeface="Times New Roman" pitchFamily="18" charset="0"/>
              </a:rPr>
              <a:t>2</a:t>
            </a:r>
          </a:p>
        </p:txBody>
      </p:sp>
    </p:spTree>
    <p:custDataLst>
      <p:tags r:id="rId1"/>
    </p:custData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455661" y="151283"/>
            <a:ext cx="10618360" cy="539284"/>
          </a:xfrm>
        </p:spPr>
        <p:txBody>
          <a:bodyPr/>
          <a:lstStyle/>
          <a:p>
            <a:r>
              <a:rPr lang="en-US" dirty="0"/>
              <a:t>WEF ESG scorecards capture variables that link to performance</a:t>
            </a:r>
          </a:p>
        </p:txBody>
      </p:sp>
      <p:sp>
        <p:nvSpPr>
          <p:cNvPr id="3" name="Content Placeholder 2"/>
          <p:cNvSpPr>
            <a:spLocks noGrp="1"/>
          </p:cNvSpPr>
          <p:nvPr>
            <p:ph idx="1"/>
          </p:nvPr>
        </p:nvSpPr>
        <p:spPr>
          <a:xfrm>
            <a:off x="346369" y="926701"/>
            <a:ext cx="11443471" cy="5387228"/>
          </a:xfrm>
        </p:spPr>
        <p:txBody>
          <a:bodyPr/>
          <a:lstStyle/>
          <a:p>
            <a:pPr marL="367884" indent="-240734">
              <a:defRPr/>
            </a:pPr>
            <a:r>
              <a:rPr lang="en-US" sz="2533" dirty="0">
                <a:solidFill>
                  <a:srgbClr val="0070C0"/>
                </a:solidFill>
              </a:rPr>
              <a:t>Myth #2: Davos indicators of E&amp;S are robustly related to operating performance and returns</a:t>
            </a:r>
          </a:p>
          <a:p>
            <a:pPr marL="766885" lvl="1" indent="-240734">
              <a:defRPr/>
            </a:pPr>
            <a:r>
              <a:rPr lang="en-US" sz="2267" dirty="0"/>
              <a:t>A bit mixed re: Green House Gas (GHG) emissions. GHG can tell us about the firm’s productive efficiency but I am not sure about regulator imposed GHG costs or “peak-oil” type arguments</a:t>
            </a:r>
          </a:p>
          <a:p>
            <a:pPr marL="766885" lvl="1" indent="-240734">
              <a:defRPr/>
            </a:pPr>
            <a:r>
              <a:rPr lang="en-US" sz="2267" dirty="0"/>
              <a:t>The levels related to gender gap pay and % women in management are appalling</a:t>
            </a:r>
          </a:p>
          <a:p>
            <a:pPr marL="766885" lvl="1" indent="-240734">
              <a:defRPr/>
            </a:pPr>
            <a:r>
              <a:rPr lang="en-US" sz="2267" dirty="0"/>
              <a:t>However, not much of a link between such measures and future performance</a:t>
            </a:r>
          </a:p>
          <a:p>
            <a:pPr marL="766885" lvl="1" indent="-240734">
              <a:defRPr/>
            </a:pPr>
            <a:r>
              <a:rPr lang="en-US" sz="2267" dirty="0"/>
              <a:t>Value or “values”?</a:t>
            </a:r>
          </a:p>
          <a:p>
            <a:pPr marL="367884" indent="-240734">
              <a:defRPr/>
            </a:pPr>
            <a:endParaRPr lang="en-US" sz="2533" dirty="0"/>
          </a:p>
          <a:p>
            <a:pPr marL="367884" indent="-240734">
              <a:defRPr/>
            </a:pPr>
            <a:endParaRPr lang="en-US" sz="2533" dirty="0"/>
          </a:p>
          <a:p>
            <a:pPr marL="367884" indent="-240734">
              <a:defRPr/>
            </a:pPr>
            <a:endParaRPr lang="en-US" sz="2533" dirty="0"/>
          </a:p>
          <a:p>
            <a:pPr marL="367884" indent="-240734">
              <a:defRPr/>
            </a:pPr>
            <a:endParaRPr lang="en-US" sz="2533" dirty="0"/>
          </a:p>
        </p:txBody>
      </p:sp>
      <p:sp>
        <p:nvSpPr>
          <p:cNvPr id="12292" name="Slide Number Placeholder 3"/>
          <p:cNvSpPr>
            <a:spLocks noGrp="1"/>
          </p:cNvSpPr>
          <p:nvPr>
            <p:ph type="sldNum" sz="quarter" idx="4294967295"/>
          </p:nvPr>
        </p:nvSpPr>
        <p:spPr>
          <a:xfrm>
            <a:off x="8876371" y="6448525"/>
            <a:ext cx="3111099" cy="47064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1200">
                <a:solidFill>
                  <a:schemeClr val="tx1"/>
                </a:solidFill>
                <a:latin typeface="Arial" charset="0"/>
              </a:defRPr>
            </a:lvl1pPr>
            <a:lvl2pPr marL="793405" indent="-305155" algn="ctr" eaLnBrk="0" hangingPunct="0">
              <a:defRPr sz="1200">
                <a:solidFill>
                  <a:schemeClr val="tx1"/>
                </a:solidFill>
                <a:latin typeface="Arial" charset="0"/>
              </a:defRPr>
            </a:lvl2pPr>
            <a:lvl3pPr marL="1220623" indent="-244123" algn="ctr" eaLnBrk="0" hangingPunct="0">
              <a:defRPr sz="1200">
                <a:solidFill>
                  <a:schemeClr val="tx1"/>
                </a:solidFill>
                <a:latin typeface="Arial" charset="0"/>
              </a:defRPr>
            </a:lvl3pPr>
            <a:lvl4pPr marL="1708872" indent="-244123" algn="ctr" eaLnBrk="0" hangingPunct="0">
              <a:defRPr sz="1200">
                <a:solidFill>
                  <a:schemeClr val="tx1"/>
                </a:solidFill>
                <a:latin typeface="Arial" charset="0"/>
              </a:defRPr>
            </a:lvl4pPr>
            <a:lvl5pPr marL="2197122" indent="-244123" algn="ctr" eaLnBrk="0" hangingPunct="0">
              <a:defRPr sz="1200">
                <a:solidFill>
                  <a:schemeClr val="tx1"/>
                </a:solidFill>
                <a:latin typeface="Arial" charset="0"/>
              </a:defRPr>
            </a:lvl5pPr>
            <a:lvl6pPr marL="2685373" indent="-244123" algn="ctr" eaLnBrk="0" fontAlgn="base" hangingPunct="0">
              <a:spcBef>
                <a:spcPct val="0"/>
              </a:spcBef>
              <a:spcAft>
                <a:spcPct val="0"/>
              </a:spcAft>
              <a:defRPr sz="1200">
                <a:solidFill>
                  <a:schemeClr val="tx1"/>
                </a:solidFill>
                <a:latin typeface="Arial" charset="0"/>
              </a:defRPr>
            </a:lvl6pPr>
            <a:lvl7pPr marL="3173619" indent="-244123" algn="ctr" eaLnBrk="0" fontAlgn="base" hangingPunct="0">
              <a:spcBef>
                <a:spcPct val="0"/>
              </a:spcBef>
              <a:spcAft>
                <a:spcPct val="0"/>
              </a:spcAft>
              <a:defRPr sz="1200">
                <a:solidFill>
                  <a:schemeClr val="tx1"/>
                </a:solidFill>
                <a:latin typeface="Arial" charset="0"/>
              </a:defRPr>
            </a:lvl7pPr>
            <a:lvl8pPr marL="3661868" indent="-244123" algn="ctr" eaLnBrk="0" fontAlgn="base" hangingPunct="0">
              <a:spcBef>
                <a:spcPct val="0"/>
              </a:spcBef>
              <a:spcAft>
                <a:spcPct val="0"/>
              </a:spcAft>
              <a:defRPr sz="1200">
                <a:solidFill>
                  <a:schemeClr val="tx1"/>
                </a:solidFill>
                <a:latin typeface="Arial" charset="0"/>
              </a:defRPr>
            </a:lvl8pPr>
            <a:lvl9pPr marL="4150120" indent="-244123" algn="ctr" eaLnBrk="0" fontAlgn="base" hangingPunct="0">
              <a:spcBef>
                <a:spcPct val="0"/>
              </a:spcBef>
              <a:spcAft>
                <a:spcPct val="0"/>
              </a:spcAft>
              <a:defRPr sz="1200">
                <a:solidFill>
                  <a:schemeClr val="tx1"/>
                </a:solidFill>
                <a:latin typeface="Arial" charset="0"/>
              </a:defRPr>
            </a:lvl9pPr>
          </a:lstStyle>
          <a:p>
            <a:pPr algn="r" defTabSz="1219170" fontAlgn="base">
              <a:spcBef>
                <a:spcPct val="0"/>
              </a:spcBef>
              <a:spcAft>
                <a:spcPct val="0"/>
              </a:spcAft>
              <a:defRPr/>
            </a:pPr>
            <a:r>
              <a:rPr lang="en-US" sz="1333" dirty="0">
                <a:solidFill>
                  <a:srgbClr val="000000"/>
                </a:solidFill>
                <a:latin typeface="Times New Roman" pitchFamily="18" charset="0"/>
              </a:rPr>
              <a:t>2</a:t>
            </a:r>
          </a:p>
        </p:txBody>
      </p:sp>
      <p:pic>
        <p:nvPicPr>
          <p:cNvPr id="4" name="Picture 3">
            <a:extLst>
              <a:ext uri="{FF2B5EF4-FFF2-40B4-BE49-F238E27FC236}">
                <a16:creationId xmlns:a16="http://schemas.microsoft.com/office/drawing/2014/main" id="{30CFDD25-B4A2-48D4-9CFE-C019D8B89A89}"/>
              </a:ext>
            </a:extLst>
          </p:cNvPr>
          <p:cNvPicPr>
            <a:picLocks noChangeAspect="1"/>
          </p:cNvPicPr>
          <p:nvPr/>
        </p:nvPicPr>
        <p:blipFill>
          <a:blip r:embed="rId4"/>
          <a:stretch>
            <a:fillRect/>
          </a:stretch>
        </p:blipFill>
        <p:spPr>
          <a:xfrm>
            <a:off x="853942" y="4679758"/>
            <a:ext cx="7360265" cy="1357644"/>
          </a:xfrm>
          <a:prstGeom prst="rect">
            <a:avLst/>
          </a:prstGeom>
        </p:spPr>
      </p:pic>
      <p:pic>
        <p:nvPicPr>
          <p:cNvPr id="5" name="Picture 4">
            <a:extLst>
              <a:ext uri="{FF2B5EF4-FFF2-40B4-BE49-F238E27FC236}">
                <a16:creationId xmlns:a16="http://schemas.microsoft.com/office/drawing/2014/main" id="{C3F6B8EB-66C6-4DA5-B2C9-F00C0DCC94FA}"/>
              </a:ext>
            </a:extLst>
          </p:cNvPr>
          <p:cNvPicPr>
            <a:picLocks noChangeAspect="1"/>
          </p:cNvPicPr>
          <p:nvPr/>
        </p:nvPicPr>
        <p:blipFill>
          <a:blip r:embed="rId5"/>
          <a:stretch>
            <a:fillRect/>
          </a:stretch>
        </p:blipFill>
        <p:spPr>
          <a:xfrm>
            <a:off x="8364645" y="4679758"/>
            <a:ext cx="2851800" cy="1514764"/>
          </a:xfrm>
          <a:prstGeom prst="rect">
            <a:avLst/>
          </a:prstGeom>
        </p:spPr>
      </p:pic>
    </p:spTree>
    <p:custDataLst>
      <p:tags r:id="rId1"/>
    </p:custDataLst>
    <p:extLst>
      <p:ext uri="{BB962C8B-B14F-4D97-AF65-F5344CB8AC3E}">
        <p14:creationId xmlns:p14="http://schemas.microsoft.com/office/powerpoint/2010/main" val="41555274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1062188" y="151283"/>
            <a:ext cx="10011833" cy="539284"/>
          </a:xfrm>
        </p:spPr>
        <p:txBody>
          <a:bodyPr/>
          <a:lstStyle/>
          <a:p>
            <a:r>
              <a:rPr lang="en-US" dirty="0"/>
              <a:t>WEF ESG measures are comprehensive</a:t>
            </a:r>
          </a:p>
        </p:txBody>
      </p:sp>
      <p:sp>
        <p:nvSpPr>
          <p:cNvPr id="3" name="Content Placeholder 2"/>
          <p:cNvSpPr>
            <a:spLocks noGrp="1"/>
          </p:cNvSpPr>
          <p:nvPr>
            <p:ph idx="1"/>
          </p:nvPr>
        </p:nvSpPr>
        <p:spPr>
          <a:xfrm>
            <a:off x="346369" y="926701"/>
            <a:ext cx="11443471" cy="5387228"/>
          </a:xfrm>
        </p:spPr>
        <p:txBody>
          <a:bodyPr/>
          <a:lstStyle/>
          <a:p>
            <a:pPr marL="367884" indent="-240734">
              <a:defRPr/>
            </a:pPr>
            <a:r>
              <a:rPr lang="en-US" dirty="0">
                <a:solidFill>
                  <a:srgbClr val="0070C0"/>
                </a:solidFill>
              </a:rPr>
              <a:t>Myth #3: Davos measures are comprehensive </a:t>
            </a:r>
          </a:p>
          <a:p>
            <a:pPr marL="766885" lvl="1" indent="-240734">
              <a:defRPr/>
            </a:pPr>
            <a:r>
              <a:rPr lang="en-US" dirty="0"/>
              <a:t>Davos measures are heavy on “E” and “labor-S”</a:t>
            </a:r>
          </a:p>
          <a:p>
            <a:pPr marL="766885" lvl="1" indent="-240734">
              <a:defRPr/>
            </a:pPr>
            <a:r>
              <a:rPr lang="en-US" dirty="0"/>
              <a:t>They stay away from G raising worries about managerial capture of power</a:t>
            </a:r>
          </a:p>
          <a:p>
            <a:pPr marL="766885" lvl="1" indent="-240734">
              <a:defRPr/>
            </a:pPr>
            <a:r>
              <a:rPr lang="en-US" dirty="0"/>
              <a:t>They are somewhat silent about social return to the taxpayer</a:t>
            </a:r>
          </a:p>
          <a:p>
            <a:pPr marL="766885" lvl="1" indent="-240734">
              <a:defRPr/>
            </a:pPr>
            <a:r>
              <a:rPr lang="en-US" dirty="0"/>
              <a:t> Regulatory lobbying disclosures are scant</a:t>
            </a:r>
          </a:p>
          <a:p>
            <a:pPr marL="766885" lvl="1" indent="-240734">
              <a:defRPr/>
            </a:pPr>
            <a:r>
              <a:rPr lang="en-US" dirty="0"/>
              <a:t> State awards, subsidies, grants and payoffs in terms of jobs, taxes paid not fully disclosed in financial statements</a:t>
            </a:r>
          </a:p>
          <a:p>
            <a:pPr marL="766885" lvl="1" indent="-240734">
              <a:defRPr/>
            </a:pPr>
            <a:r>
              <a:rPr lang="en-US" dirty="0"/>
              <a:t> Selective disclosures on lawsuits and regulatory violations.  Remarkably, its hard to get such data in Europe.</a:t>
            </a:r>
          </a:p>
          <a:p>
            <a:pPr marL="766885" lvl="1" indent="-240734">
              <a:defRPr/>
            </a:pPr>
            <a:r>
              <a:rPr lang="en-US" sz="1600" dirty="0">
                <a:solidFill>
                  <a:schemeClr val="bg2"/>
                </a:solidFill>
                <a:hlinkClick r:id="rId4">
                  <a:extLst>
                    <a:ext uri="{A12FA001-AC4F-418D-AE19-62706E023703}">
                      <ahyp:hlinkClr xmlns:ahyp="http://schemas.microsoft.com/office/drawing/2018/hyperlinkcolor" xmlns="" val="tx"/>
                    </a:ext>
                  </a:extLst>
                </a:hlinkClick>
              </a:rPr>
              <a:t>https://www.forbes.com/sites/shivaramrajgopal/2020/04/16/rated-s-corporate-handouts-should-be-part-of-the-esg-scorecard/#6b5fce07279d</a:t>
            </a:r>
            <a:endParaRPr lang="en-US" sz="1600" dirty="0">
              <a:solidFill>
                <a:schemeClr val="bg2"/>
              </a:solidFill>
            </a:endParaRPr>
          </a:p>
          <a:p>
            <a:pPr marL="766885" lvl="1" indent="-240734">
              <a:defRPr/>
            </a:pPr>
            <a:r>
              <a:rPr lang="en-US" sz="1600" dirty="0">
                <a:solidFill>
                  <a:schemeClr val="bg2"/>
                </a:solidFill>
                <a:hlinkClick r:id="rId5">
                  <a:extLst>
                    <a:ext uri="{A12FA001-AC4F-418D-AE19-62706E023703}">
                      <ahyp:hlinkClr xmlns:ahyp="http://schemas.microsoft.com/office/drawing/2018/hyperlinkcolor" xmlns="" val="tx"/>
                    </a:ext>
                  </a:extLst>
                </a:hlinkClick>
              </a:rPr>
              <a:t>https://www.forbes.com/sites/shivaramrajgopal/2020/04/24/why-dont-esg-investors-ask-for-a-public-firms-tax-return/#10e02a732cf8</a:t>
            </a:r>
            <a:endParaRPr lang="en-US" sz="1600" dirty="0">
              <a:solidFill>
                <a:schemeClr val="bg2"/>
              </a:solidFill>
            </a:endParaRPr>
          </a:p>
          <a:p>
            <a:pPr marL="766885" lvl="1" indent="-240734">
              <a:defRPr/>
            </a:pPr>
            <a:endParaRPr lang="en-US" dirty="0"/>
          </a:p>
        </p:txBody>
      </p:sp>
      <p:sp>
        <p:nvSpPr>
          <p:cNvPr id="12292" name="Slide Number Placeholder 3"/>
          <p:cNvSpPr>
            <a:spLocks noGrp="1"/>
          </p:cNvSpPr>
          <p:nvPr>
            <p:ph type="sldNum" sz="quarter" idx="4294967295"/>
          </p:nvPr>
        </p:nvSpPr>
        <p:spPr>
          <a:xfrm>
            <a:off x="8876371" y="6448525"/>
            <a:ext cx="3111099" cy="47064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1200">
                <a:solidFill>
                  <a:schemeClr val="tx1"/>
                </a:solidFill>
                <a:latin typeface="Arial" charset="0"/>
              </a:defRPr>
            </a:lvl1pPr>
            <a:lvl2pPr marL="793405" indent="-305155" algn="ctr" eaLnBrk="0" hangingPunct="0">
              <a:defRPr sz="1200">
                <a:solidFill>
                  <a:schemeClr val="tx1"/>
                </a:solidFill>
                <a:latin typeface="Arial" charset="0"/>
              </a:defRPr>
            </a:lvl2pPr>
            <a:lvl3pPr marL="1220623" indent="-244123" algn="ctr" eaLnBrk="0" hangingPunct="0">
              <a:defRPr sz="1200">
                <a:solidFill>
                  <a:schemeClr val="tx1"/>
                </a:solidFill>
                <a:latin typeface="Arial" charset="0"/>
              </a:defRPr>
            </a:lvl3pPr>
            <a:lvl4pPr marL="1708872" indent="-244123" algn="ctr" eaLnBrk="0" hangingPunct="0">
              <a:defRPr sz="1200">
                <a:solidFill>
                  <a:schemeClr val="tx1"/>
                </a:solidFill>
                <a:latin typeface="Arial" charset="0"/>
              </a:defRPr>
            </a:lvl4pPr>
            <a:lvl5pPr marL="2197122" indent="-244123" algn="ctr" eaLnBrk="0" hangingPunct="0">
              <a:defRPr sz="1200">
                <a:solidFill>
                  <a:schemeClr val="tx1"/>
                </a:solidFill>
                <a:latin typeface="Arial" charset="0"/>
              </a:defRPr>
            </a:lvl5pPr>
            <a:lvl6pPr marL="2685373" indent="-244123" algn="ctr" eaLnBrk="0" fontAlgn="base" hangingPunct="0">
              <a:spcBef>
                <a:spcPct val="0"/>
              </a:spcBef>
              <a:spcAft>
                <a:spcPct val="0"/>
              </a:spcAft>
              <a:defRPr sz="1200">
                <a:solidFill>
                  <a:schemeClr val="tx1"/>
                </a:solidFill>
                <a:latin typeface="Arial" charset="0"/>
              </a:defRPr>
            </a:lvl6pPr>
            <a:lvl7pPr marL="3173619" indent="-244123" algn="ctr" eaLnBrk="0" fontAlgn="base" hangingPunct="0">
              <a:spcBef>
                <a:spcPct val="0"/>
              </a:spcBef>
              <a:spcAft>
                <a:spcPct val="0"/>
              </a:spcAft>
              <a:defRPr sz="1200">
                <a:solidFill>
                  <a:schemeClr val="tx1"/>
                </a:solidFill>
                <a:latin typeface="Arial" charset="0"/>
              </a:defRPr>
            </a:lvl7pPr>
            <a:lvl8pPr marL="3661868" indent="-244123" algn="ctr" eaLnBrk="0" fontAlgn="base" hangingPunct="0">
              <a:spcBef>
                <a:spcPct val="0"/>
              </a:spcBef>
              <a:spcAft>
                <a:spcPct val="0"/>
              </a:spcAft>
              <a:defRPr sz="1200">
                <a:solidFill>
                  <a:schemeClr val="tx1"/>
                </a:solidFill>
                <a:latin typeface="Arial" charset="0"/>
              </a:defRPr>
            </a:lvl8pPr>
            <a:lvl9pPr marL="4150120" indent="-244123" algn="ctr" eaLnBrk="0" fontAlgn="base" hangingPunct="0">
              <a:spcBef>
                <a:spcPct val="0"/>
              </a:spcBef>
              <a:spcAft>
                <a:spcPct val="0"/>
              </a:spcAft>
              <a:defRPr sz="1200">
                <a:solidFill>
                  <a:schemeClr val="tx1"/>
                </a:solidFill>
                <a:latin typeface="Arial" charset="0"/>
              </a:defRPr>
            </a:lvl9pPr>
          </a:lstStyle>
          <a:p>
            <a:pPr algn="r" defTabSz="1219170" fontAlgn="base">
              <a:spcBef>
                <a:spcPct val="0"/>
              </a:spcBef>
              <a:spcAft>
                <a:spcPct val="0"/>
              </a:spcAft>
              <a:defRPr/>
            </a:pPr>
            <a:r>
              <a:rPr lang="en-US" sz="1333" dirty="0">
                <a:solidFill>
                  <a:srgbClr val="000000"/>
                </a:solidFill>
                <a:latin typeface="Times New Roman" pitchFamily="18" charset="0"/>
              </a:rPr>
              <a:t>2</a:t>
            </a:r>
          </a:p>
        </p:txBody>
      </p:sp>
    </p:spTree>
    <p:custDataLst>
      <p:tags r:id="rId1"/>
    </p:custDataLst>
    <p:extLst>
      <p:ext uri="{BB962C8B-B14F-4D97-AF65-F5344CB8AC3E}">
        <p14:creationId xmlns:p14="http://schemas.microsoft.com/office/powerpoint/2010/main" val="265689269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1062188" y="151283"/>
            <a:ext cx="10011833" cy="539284"/>
          </a:xfrm>
        </p:spPr>
        <p:txBody>
          <a:bodyPr/>
          <a:lstStyle/>
          <a:p>
            <a:r>
              <a:rPr lang="en-US" dirty="0"/>
              <a:t>EU corporatism and BRT signing</a:t>
            </a:r>
          </a:p>
        </p:txBody>
      </p:sp>
      <p:sp>
        <p:nvSpPr>
          <p:cNvPr id="3" name="Content Placeholder 2"/>
          <p:cNvSpPr>
            <a:spLocks noGrp="1"/>
          </p:cNvSpPr>
          <p:nvPr>
            <p:ph idx="1"/>
          </p:nvPr>
        </p:nvSpPr>
        <p:spPr>
          <a:xfrm>
            <a:off x="124695" y="875931"/>
            <a:ext cx="11443471" cy="5387228"/>
          </a:xfrm>
        </p:spPr>
        <p:txBody>
          <a:bodyPr/>
          <a:lstStyle/>
          <a:p>
            <a:pPr marL="367884" indent="-240734">
              <a:defRPr/>
            </a:pPr>
            <a:r>
              <a:rPr lang="en-US" dirty="0">
                <a:solidFill>
                  <a:schemeClr val="bg2">
                    <a:lumMod val="50000"/>
                    <a:lumOff val="50000"/>
                  </a:schemeClr>
                </a:solidFill>
              </a:rPr>
              <a:t>Myth #4: Europe has the ESG thing figured out and we ought to look to them to import those ideas </a:t>
            </a:r>
          </a:p>
          <a:p>
            <a:pPr marL="766885" lvl="1" indent="-240734">
              <a:defRPr/>
            </a:pPr>
            <a:r>
              <a:rPr lang="en-US" dirty="0"/>
              <a:t> Europe has better E and S-labor reporting</a:t>
            </a:r>
          </a:p>
          <a:p>
            <a:pPr marL="766885" lvl="1" indent="-240734">
              <a:defRPr/>
            </a:pPr>
            <a:r>
              <a:rPr lang="en-US" dirty="0"/>
              <a:t>When U.S. firms report E and S-labor, they are as good/bad as Europe</a:t>
            </a:r>
          </a:p>
          <a:p>
            <a:pPr marL="766885" lvl="1" indent="-240734">
              <a:defRPr/>
            </a:pPr>
            <a:r>
              <a:rPr lang="en-US" dirty="0"/>
              <a:t> Europe (not UK</a:t>
            </a:r>
            <a:r>
              <a:rPr lang="en-US"/>
              <a:t>) is </a:t>
            </a:r>
            <a:r>
              <a:rPr lang="en-US" dirty="0"/>
              <a:t>dominated by block holders (25% or more held by one owner)</a:t>
            </a:r>
          </a:p>
          <a:p>
            <a:pPr marL="766885" lvl="1" indent="-240734">
              <a:defRPr/>
            </a:pPr>
            <a:r>
              <a:rPr lang="en-US" dirty="0"/>
              <a:t>Hence, European stock valuations are much smaller than their U.S. counterparts</a:t>
            </a:r>
          </a:p>
          <a:p>
            <a:pPr marL="766885" lvl="1" indent="-240734">
              <a:defRPr/>
            </a:pPr>
            <a:r>
              <a:rPr lang="en-US" sz="1600" dirty="0">
                <a:solidFill>
                  <a:schemeClr val="bg2"/>
                </a:solidFill>
              </a:rPr>
              <a:t>https://www.marketwatch.com/story/a-year-after-the-business-roundtable-stakeholder-capitalism-letter-europes-record-proves-the-strategy-doesnt-deliver-11598474910</a:t>
            </a:r>
          </a:p>
          <a:p>
            <a:pPr marL="367884" indent="-240734">
              <a:defRPr/>
            </a:pPr>
            <a:r>
              <a:rPr lang="en-US" dirty="0">
                <a:solidFill>
                  <a:schemeClr val="bg2">
                    <a:lumMod val="50000"/>
                    <a:lumOff val="50000"/>
                  </a:schemeClr>
                </a:solidFill>
              </a:rPr>
              <a:t>Myth #5: The Business Roundtable Statement (BRT) is a big milestone in stakeholder capitalism in the U.S.</a:t>
            </a:r>
          </a:p>
          <a:p>
            <a:pPr marL="766885" lvl="1" indent="-240734">
              <a:defRPr/>
            </a:pPr>
            <a:r>
              <a:rPr lang="en-US" dirty="0"/>
              <a:t>BRT signatories systematically have worse environmental, labor and lobbying records than very similar firms that did not sign the BRT statement</a:t>
            </a:r>
          </a:p>
          <a:p>
            <a:pPr marL="766885" lvl="1" indent="-240734">
              <a:defRPr/>
            </a:pPr>
            <a:r>
              <a:rPr lang="en-US" sz="1600" dirty="0">
                <a:solidFill>
                  <a:schemeClr val="bg2"/>
                </a:solidFill>
              </a:rPr>
              <a:t>https://www.wsj.com/articles/is-there-real-virtue-behind-the-business-roundtables-signaling-11575330172</a:t>
            </a:r>
          </a:p>
        </p:txBody>
      </p:sp>
      <p:sp>
        <p:nvSpPr>
          <p:cNvPr id="12292" name="Slide Number Placeholder 3"/>
          <p:cNvSpPr>
            <a:spLocks noGrp="1"/>
          </p:cNvSpPr>
          <p:nvPr>
            <p:ph type="sldNum" sz="quarter" idx="4294967295"/>
          </p:nvPr>
        </p:nvSpPr>
        <p:spPr>
          <a:xfrm>
            <a:off x="8876371" y="6448525"/>
            <a:ext cx="3111099" cy="47064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1200">
                <a:solidFill>
                  <a:schemeClr val="tx1"/>
                </a:solidFill>
                <a:latin typeface="Arial" charset="0"/>
              </a:defRPr>
            </a:lvl1pPr>
            <a:lvl2pPr marL="793405" indent="-305155" algn="ctr" eaLnBrk="0" hangingPunct="0">
              <a:defRPr sz="1200">
                <a:solidFill>
                  <a:schemeClr val="tx1"/>
                </a:solidFill>
                <a:latin typeface="Arial" charset="0"/>
              </a:defRPr>
            </a:lvl2pPr>
            <a:lvl3pPr marL="1220623" indent="-244123" algn="ctr" eaLnBrk="0" hangingPunct="0">
              <a:defRPr sz="1200">
                <a:solidFill>
                  <a:schemeClr val="tx1"/>
                </a:solidFill>
                <a:latin typeface="Arial" charset="0"/>
              </a:defRPr>
            </a:lvl3pPr>
            <a:lvl4pPr marL="1708872" indent="-244123" algn="ctr" eaLnBrk="0" hangingPunct="0">
              <a:defRPr sz="1200">
                <a:solidFill>
                  <a:schemeClr val="tx1"/>
                </a:solidFill>
                <a:latin typeface="Arial" charset="0"/>
              </a:defRPr>
            </a:lvl4pPr>
            <a:lvl5pPr marL="2197122" indent="-244123" algn="ctr" eaLnBrk="0" hangingPunct="0">
              <a:defRPr sz="1200">
                <a:solidFill>
                  <a:schemeClr val="tx1"/>
                </a:solidFill>
                <a:latin typeface="Arial" charset="0"/>
              </a:defRPr>
            </a:lvl5pPr>
            <a:lvl6pPr marL="2685373" indent="-244123" algn="ctr" eaLnBrk="0" fontAlgn="base" hangingPunct="0">
              <a:spcBef>
                <a:spcPct val="0"/>
              </a:spcBef>
              <a:spcAft>
                <a:spcPct val="0"/>
              </a:spcAft>
              <a:defRPr sz="1200">
                <a:solidFill>
                  <a:schemeClr val="tx1"/>
                </a:solidFill>
                <a:latin typeface="Arial" charset="0"/>
              </a:defRPr>
            </a:lvl6pPr>
            <a:lvl7pPr marL="3173619" indent="-244123" algn="ctr" eaLnBrk="0" fontAlgn="base" hangingPunct="0">
              <a:spcBef>
                <a:spcPct val="0"/>
              </a:spcBef>
              <a:spcAft>
                <a:spcPct val="0"/>
              </a:spcAft>
              <a:defRPr sz="1200">
                <a:solidFill>
                  <a:schemeClr val="tx1"/>
                </a:solidFill>
                <a:latin typeface="Arial" charset="0"/>
              </a:defRPr>
            </a:lvl7pPr>
            <a:lvl8pPr marL="3661868" indent="-244123" algn="ctr" eaLnBrk="0" fontAlgn="base" hangingPunct="0">
              <a:spcBef>
                <a:spcPct val="0"/>
              </a:spcBef>
              <a:spcAft>
                <a:spcPct val="0"/>
              </a:spcAft>
              <a:defRPr sz="1200">
                <a:solidFill>
                  <a:schemeClr val="tx1"/>
                </a:solidFill>
                <a:latin typeface="Arial" charset="0"/>
              </a:defRPr>
            </a:lvl8pPr>
            <a:lvl9pPr marL="4150120" indent="-244123" algn="ctr" eaLnBrk="0" fontAlgn="base" hangingPunct="0">
              <a:spcBef>
                <a:spcPct val="0"/>
              </a:spcBef>
              <a:spcAft>
                <a:spcPct val="0"/>
              </a:spcAft>
              <a:defRPr sz="1200">
                <a:solidFill>
                  <a:schemeClr val="tx1"/>
                </a:solidFill>
                <a:latin typeface="Arial" charset="0"/>
              </a:defRPr>
            </a:lvl9pPr>
          </a:lstStyle>
          <a:p>
            <a:pPr algn="r" defTabSz="1219170" fontAlgn="base">
              <a:spcBef>
                <a:spcPct val="0"/>
              </a:spcBef>
              <a:spcAft>
                <a:spcPct val="0"/>
              </a:spcAft>
              <a:defRPr/>
            </a:pPr>
            <a:r>
              <a:rPr lang="en-US" sz="1333" dirty="0">
                <a:solidFill>
                  <a:srgbClr val="000000"/>
                </a:solidFill>
                <a:latin typeface="Times New Roman" pitchFamily="18" charset="0"/>
              </a:rPr>
              <a:t>2</a:t>
            </a:r>
          </a:p>
        </p:txBody>
      </p:sp>
    </p:spTree>
    <p:custDataLst>
      <p:tags r:id="rId1"/>
    </p:custDataLst>
    <p:extLst>
      <p:ext uri="{BB962C8B-B14F-4D97-AF65-F5344CB8AC3E}">
        <p14:creationId xmlns:p14="http://schemas.microsoft.com/office/powerpoint/2010/main" val="136315798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9266" y="346647"/>
            <a:ext cx="8229600" cy="1714202"/>
          </a:xfrm>
        </p:spPr>
        <p:txBody>
          <a:bodyPr>
            <a:noAutofit/>
          </a:bodyPr>
          <a:lstStyle/>
          <a:p>
            <a:r>
              <a:rPr lang="en-CA" sz="3200" dirty="0">
                <a:solidFill>
                  <a:prstClr val="white"/>
                </a:solidFill>
                <a:latin typeface="Times New Roman" panose="02020603050405020304" pitchFamily="18" charset="0"/>
              </a:rPr>
              <a:t>PAC ANNUAL CONFERENCE</a:t>
            </a:r>
            <a:r>
              <a:rPr lang="en-US" sz="2800" dirty="0"/>
              <a:t/>
            </a:r>
            <a:br>
              <a:rPr lang="en-US" sz="2800" dirty="0"/>
            </a:br>
            <a:r>
              <a:rPr lang="en-CA" sz="3600" b="1" cap="small" dirty="0">
                <a:latin typeface="Times New Roman" panose="02020603050405020304" pitchFamily="18" charset="0"/>
              </a:rPr>
              <a:t>Professional Accounting Futures</a:t>
            </a:r>
            <a:r>
              <a:rPr lang="en-CA" sz="2000" dirty="0">
                <a:solidFill>
                  <a:prstClr val="white"/>
                </a:solidFill>
                <a:latin typeface="Times New Roman" panose="02020603050405020304" pitchFamily="18" charset="0"/>
              </a:rPr>
              <a:t> </a:t>
            </a:r>
            <a:br>
              <a:rPr lang="en-CA" sz="2000" dirty="0">
                <a:solidFill>
                  <a:prstClr val="white"/>
                </a:solidFill>
                <a:latin typeface="Times New Roman" panose="02020603050405020304" pitchFamily="18" charset="0"/>
              </a:rPr>
            </a:br>
            <a:r>
              <a:rPr lang="en-CA" sz="2400" dirty="0">
                <a:solidFill>
                  <a:prstClr val="white"/>
                </a:solidFill>
                <a:latin typeface="Times New Roman" panose="02020603050405020304" pitchFamily="18" charset="0"/>
              </a:rPr>
              <a:t>October </a:t>
            </a:r>
            <a:r>
              <a:rPr lang="en-CA" sz="2400" dirty="0" smtClean="0">
                <a:solidFill>
                  <a:prstClr val="white"/>
                </a:solidFill>
                <a:latin typeface="Times New Roman" panose="02020603050405020304" pitchFamily="18" charset="0"/>
              </a:rPr>
              <a:t>23, </a:t>
            </a:r>
            <a:r>
              <a:rPr lang="en-CA" sz="2400" dirty="0">
                <a:solidFill>
                  <a:prstClr val="white"/>
                </a:solidFill>
                <a:latin typeface="Times New Roman" panose="02020603050405020304" pitchFamily="18" charset="0"/>
              </a:rPr>
              <a:t>2020</a:t>
            </a:r>
            <a:endParaRPr lang="en-US" sz="4000" dirty="0"/>
          </a:p>
        </p:txBody>
      </p:sp>
      <p:sp>
        <p:nvSpPr>
          <p:cNvPr id="3" name="Content Placeholder 2"/>
          <p:cNvSpPr>
            <a:spLocks noGrp="1"/>
          </p:cNvSpPr>
          <p:nvPr>
            <p:ph idx="1"/>
          </p:nvPr>
        </p:nvSpPr>
        <p:spPr>
          <a:xfrm>
            <a:off x="1981200" y="2276873"/>
            <a:ext cx="8229600" cy="2448273"/>
          </a:xfrm>
        </p:spPr>
        <p:txBody>
          <a:bodyPr>
            <a:normAutofit lnSpcReduction="10000"/>
          </a:bodyPr>
          <a:lstStyle/>
          <a:p>
            <a:pPr marL="0" indent="0" algn="ctr">
              <a:buNone/>
            </a:pPr>
            <a:r>
              <a:rPr lang="en-US" sz="3600" dirty="0"/>
              <a:t>Analyst </a:t>
            </a:r>
            <a:r>
              <a:rPr lang="en-US" sz="3600" dirty="0" smtClean="0"/>
              <a:t>view</a:t>
            </a:r>
          </a:p>
          <a:p>
            <a:pPr marL="0" indent="0" algn="ctr">
              <a:buNone/>
            </a:pPr>
            <a:endParaRPr lang="en-US" sz="1300" dirty="0"/>
          </a:p>
          <a:p>
            <a:pPr marL="0" indent="0" algn="ctr">
              <a:buNone/>
            </a:pPr>
            <a:r>
              <a:rPr lang="en-US" sz="3600" dirty="0">
                <a:solidFill>
                  <a:srgbClr val="FFFF00"/>
                </a:solidFill>
              </a:rPr>
              <a:t>Anthony </a:t>
            </a:r>
            <a:r>
              <a:rPr lang="en-US" sz="3600" dirty="0" err="1" smtClean="0">
                <a:solidFill>
                  <a:srgbClr val="FFFF00"/>
                </a:solidFill>
              </a:rPr>
              <a:t>Scilipoti</a:t>
            </a:r>
            <a:r>
              <a:rPr lang="en-US" sz="2800" dirty="0" smtClean="0">
                <a:solidFill>
                  <a:srgbClr val="FFFF00"/>
                </a:solidFill>
              </a:rPr>
              <a:t>  </a:t>
            </a:r>
            <a:endParaRPr lang="en-US" sz="2800" dirty="0" smtClean="0">
              <a:solidFill>
                <a:srgbClr val="FFFF00"/>
              </a:solidFill>
            </a:endParaRPr>
          </a:p>
          <a:p>
            <a:pPr marL="0" indent="0" algn="ctr">
              <a:buNone/>
            </a:pPr>
            <a:r>
              <a:rPr lang="en-US" sz="2800" dirty="0" smtClean="0"/>
              <a:t>CEO</a:t>
            </a:r>
            <a:endParaRPr lang="en-US" sz="2800" dirty="0"/>
          </a:p>
          <a:p>
            <a:pPr marL="0" indent="0" algn="ctr">
              <a:buNone/>
            </a:pPr>
            <a:r>
              <a:rPr lang="en-US" sz="2800" dirty="0"/>
              <a:t>Veritas Investment Research       </a:t>
            </a:r>
          </a:p>
        </p:txBody>
      </p:sp>
      <p:pic>
        <p:nvPicPr>
          <p:cNvPr id="1026" name="Picture 2" descr="D:\My Docs\z Ryan's Stuff\Branding + Logos\PAC-logo-KO-redon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59696" y="4941168"/>
            <a:ext cx="5328592" cy="12782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434327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3">
            <a:extLst>
              <a:ext uri="{FF2B5EF4-FFF2-40B4-BE49-F238E27FC236}">
                <a16:creationId xmlns:a16="http://schemas.microsoft.com/office/drawing/2014/main" id="{23632A65-D8BE-414D-B5D2-1EE7DD2FEFB8}"/>
              </a:ext>
            </a:extLst>
          </p:cNvPr>
          <p:cNvSpPr txBox="1">
            <a:spLocks/>
          </p:cNvSpPr>
          <p:nvPr/>
        </p:nvSpPr>
        <p:spPr>
          <a:xfrm>
            <a:off x="8077200" y="6376244"/>
            <a:ext cx="21336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921045B-2399-48EF-9B5B-688BEF185654}" type="slidenum">
              <a:rPr lang="en-CA" sz="1200">
                <a:solidFill>
                  <a:srgbClr val="460023"/>
                </a:solidFill>
                <a:latin typeface="Calibri"/>
              </a:rPr>
              <a:pPr algn="r"/>
              <a:t>67</a:t>
            </a:fld>
            <a:endParaRPr lang="en-CA" sz="1200" dirty="0">
              <a:solidFill>
                <a:srgbClr val="460023"/>
              </a:solidFill>
              <a:latin typeface="Calibri"/>
            </a:endParaRPr>
          </a:p>
        </p:txBody>
      </p:sp>
      <p:sp>
        <p:nvSpPr>
          <p:cNvPr id="4" name="Rectangle 3">
            <a:extLst>
              <a:ext uri="{FF2B5EF4-FFF2-40B4-BE49-F238E27FC236}">
                <a16:creationId xmlns:a16="http://schemas.microsoft.com/office/drawing/2014/main" id="{1E7D1312-B9C0-4CE4-B361-C0BA4C827554}"/>
              </a:ext>
            </a:extLst>
          </p:cNvPr>
          <p:cNvSpPr/>
          <p:nvPr/>
        </p:nvSpPr>
        <p:spPr>
          <a:xfrm>
            <a:off x="3657600" y="723900"/>
            <a:ext cx="5715000" cy="685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latin typeface="Calibri"/>
            </a:endParaRPr>
          </a:p>
        </p:txBody>
      </p:sp>
      <p:sp>
        <p:nvSpPr>
          <p:cNvPr id="8" name="TextBox 7">
            <a:extLst>
              <a:ext uri="{FF2B5EF4-FFF2-40B4-BE49-F238E27FC236}">
                <a16:creationId xmlns:a16="http://schemas.microsoft.com/office/drawing/2014/main" id="{8E8CB6FC-EB36-4AFD-AEFD-0EF52D39D70F}"/>
              </a:ext>
            </a:extLst>
          </p:cNvPr>
          <p:cNvSpPr txBox="1"/>
          <p:nvPr/>
        </p:nvSpPr>
        <p:spPr>
          <a:xfrm>
            <a:off x="2286000" y="1879938"/>
            <a:ext cx="7315200" cy="984885"/>
          </a:xfrm>
          <a:prstGeom prst="rect">
            <a:avLst/>
          </a:prstGeom>
          <a:noFill/>
        </p:spPr>
        <p:txBody>
          <a:bodyPr wrap="square" rtlCol="0">
            <a:spAutoFit/>
          </a:bodyPr>
          <a:lstStyle/>
          <a:p>
            <a:r>
              <a:rPr lang="en-CA" sz="3000" dirty="0">
                <a:solidFill>
                  <a:srgbClr val="460023"/>
                </a:solidFill>
                <a:latin typeface="Arial" panose="020B0604020202020204" pitchFamily="34" charset="0"/>
                <a:cs typeface="Arial" panose="020B0604020202020204" pitchFamily="34" charset="0"/>
              </a:rPr>
              <a:t>Some Truths About ESG Investing: </a:t>
            </a:r>
          </a:p>
          <a:p>
            <a:r>
              <a:rPr lang="en-CA" sz="2800" i="1" dirty="0">
                <a:solidFill>
                  <a:srgbClr val="460023"/>
                </a:solidFill>
                <a:latin typeface="Arial" panose="020B0604020202020204" pitchFamily="34" charset="0"/>
                <a:cs typeface="Arial" panose="020B0604020202020204" pitchFamily="34" charset="0"/>
              </a:rPr>
              <a:t>Measurement &amp; Disclosure</a:t>
            </a:r>
          </a:p>
        </p:txBody>
      </p:sp>
      <p:sp>
        <p:nvSpPr>
          <p:cNvPr id="2" name="Title 13">
            <a:extLst>
              <a:ext uri="{FF2B5EF4-FFF2-40B4-BE49-F238E27FC236}">
                <a16:creationId xmlns:a16="http://schemas.microsoft.com/office/drawing/2014/main" id="{32448B2B-63CD-484C-8E02-1724FFC213B6}"/>
              </a:ext>
            </a:extLst>
          </p:cNvPr>
          <p:cNvSpPr txBox="1">
            <a:spLocks/>
          </p:cNvSpPr>
          <p:nvPr/>
        </p:nvSpPr>
        <p:spPr>
          <a:xfrm>
            <a:off x="2217198" y="5071120"/>
            <a:ext cx="3822576" cy="72008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US" sz="1400" dirty="0">
              <a:solidFill>
                <a:srgbClr val="460023"/>
              </a:solidFill>
              <a:latin typeface="Arial" panose="020B0604020202020204" pitchFamily="34" charset="0"/>
              <a:cs typeface="Arial" panose="020B0604020202020204" pitchFamily="34" charset="0"/>
            </a:endParaRPr>
          </a:p>
          <a:p>
            <a:pPr algn="l"/>
            <a:r>
              <a:rPr lang="en-US" sz="1400">
                <a:solidFill>
                  <a:srgbClr val="460023"/>
                </a:solidFill>
                <a:latin typeface="Arial" panose="020B0604020202020204" pitchFamily="34" charset="0"/>
                <a:cs typeface="Arial" panose="020B0604020202020204" pitchFamily="34" charset="0"/>
              </a:rPr>
              <a:t>PAC Conference </a:t>
            </a:r>
            <a:endParaRPr lang="en-CA" sz="1400" dirty="0">
              <a:solidFill>
                <a:srgbClr val="460023"/>
              </a:solidFill>
              <a:latin typeface="Arial" panose="020B0604020202020204" pitchFamily="34" charset="0"/>
              <a:cs typeface="Arial" panose="020B0604020202020204" pitchFamily="34" charset="0"/>
            </a:endParaRPr>
          </a:p>
          <a:p>
            <a:pPr algn="l"/>
            <a:r>
              <a:rPr lang="en-CA" sz="1400">
                <a:solidFill>
                  <a:srgbClr val="460023"/>
                </a:solidFill>
                <a:latin typeface="Arial" panose="020B0604020202020204" pitchFamily="34" charset="0"/>
                <a:cs typeface="Arial" panose="020B0604020202020204" pitchFamily="34" charset="0"/>
              </a:rPr>
              <a:t>October 23, 2020</a:t>
            </a:r>
            <a:endParaRPr lang="en-CA" sz="1400" dirty="0">
              <a:solidFill>
                <a:srgbClr val="460023"/>
              </a:solidFill>
              <a:latin typeface="Arial" panose="020B0604020202020204" pitchFamily="34" charset="0"/>
              <a:cs typeface="Arial" panose="020B0604020202020204" pitchFamily="34" charset="0"/>
            </a:endParaRPr>
          </a:p>
        </p:txBody>
      </p:sp>
      <p:sp>
        <p:nvSpPr>
          <p:cNvPr id="3" name="Title 13">
            <a:extLst>
              <a:ext uri="{FF2B5EF4-FFF2-40B4-BE49-F238E27FC236}">
                <a16:creationId xmlns:a16="http://schemas.microsoft.com/office/drawing/2014/main" id="{9115A391-C904-4B6C-AE98-4684CF917490}"/>
              </a:ext>
            </a:extLst>
          </p:cNvPr>
          <p:cNvSpPr txBox="1">
            <a:spLocks/>
          </p:cNvSpPr>
          <p:nvPr/>
        </p:nvSpPr>
        <p:spPr>
          <a:xfrm>
            <a:off x="6172200" y="5181600"/>
            <a:ext cx="3822576" cy="72008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CA" sz="1400" dirty="0">
                <a:solidFill>
                  <a:srgbClr val="460023"/>
                </a:solidFill>
                <a:latin typeface="Arial" panose="020B0604020202020204" pitchFamily="34" charset="0"/>
                <a:cs typeface="Arial" panose="020B0604020202020204" pitchFamily="34" charset="0"/>
              </a:rPr>
              <a:t>Anthony Scilipoti, FCPA, FCA, CPA (Illinois)</a:t>
            </a:r>
          </a:p>
          <a:p>
            <a:pPr algn="r"/>
            <a:r>
              <a:rPr lang="en-CA" sz="1400" i="1" dirty="0">
                <a:solidFill>
                  <a:srgbClr val="460023"/>
                </a:solidFill>
                <a:latin typeface="Arial" panose="020B0604020202020204" pitchFamily="34" charset="0"/>
                <a:cs typeface="Arial" panose="020B0604020202020204" pitchFamily="34" charset="0"/>
              </a:rPr>
              <a:t>President &amp; CEO</a:t>
            </a:r>
          </a:p>
        </p:txBody>
      </p:sp>
    </p:spTree>
    <p:extLst>
      <p:ext uri="{BB962C8B-B14F-4D97-AF65-F5344CB8AC3E}">
        <p14:creationId xmlns:p14="http://schemas.microsoft.com/office/powerpoint/2010/main" val="72370708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Diagram 24">
            <a:extLst>
              <a:ext uri="{FF2B5EF4-FFF2-40B4-BE49-F238E27FC236}">
                <a16:creationId xmlns:a16="http://schemas.microsoft.com/office/drawing/2014/main" id="{983672B8-DF44-4863-9FC2-4DD8A8E6CDF8}"/>
              </a:ext>
            </a:extLst>
          </p:cNvPr>
          <p:cNvGraphicFramePr/>
          <p:nvPr/>
        </p:nvGraphicFramePr>
        <p:xfrm>
          <a:off x="3105819" y="1250693"/>
          <a:ext cx="5733382" cy="36846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a:extLst>
              <a:ext uri="{FF2B5EF4-FFF2-40B4-BE49-F238E27FC236}">
                <a16:creationId xmlns:a16="http://schemas.microsoft.com/office/drawing/2014/main" id="{F608DE29-31D0-4BDC-B235-37941EA23276}"/>
              </a:ext>
            </a:extLst>
          </p:cNvPr>
          <p:cNvSpPr txBox="1"/>
          <p:nvPr/>
        </p:nvSpPr>
        <p:spPr>
          <a:xfrm>
            <a:off x="2362201" y="2814935"/>
            <a:ext cx="1768993" cy="523220"/>
          </a:xfrm>
          <a:prstGeom prst="rect">
            <a:avLst/>
          </a:prstGeom>
          <a:noFill/>
        </p:spPr>
        <p:txBody>
          <a:bodyPr wrap="square" rtlCol="0">
            <a:spAutoFit/>
          </a:bodyPr>
          <a:lstStyle/>
          <a:p>
            <a:pPr algn="r"/>
            <a:r>
              <a:rPr lang="en-US" sz="1400" dirty="0">
                <a:solidFill>
                  <a:prstClr val="black"/>
                </a:solidFill>
                <a:latin typeface="Avenir LT Std 45 Book" panose="020B0502020203020204" pitchFamily="34" charset="0"/>
              </a:rPr>
              <a:t>EMPOWERING</a:t>
            </a:r>
          </a:p>
          <a:p>
            <a:pPr algn="r"/>
            <a:r>
              <a:rPr lang="en-US" sz="1400" dirty="0">
                <a:solidFill>
                  <a:prstClr val="black"/>
                </a:solidFill>
                <a:latin typeface="Avenir LT Std 45 Book" panose="020B0502020203020204" pitchFamily="34" charset="0"/>
              </a:rPr>
              <a:t>Informed Decisions</a:t>
            </a:r>
            <a:endParaRPr lang="en-CA" sz="1400" dirty="0">
              <a:solidFill>
                <a:prstClr val="black"/>
              </a:solidFill>
              <a:latin typeface="Avenir LT Std 45 Book" panose="020B0502020203020204" pitchFamily="34" charset="0"/>
            </a:endParaRPr>
          </a:p>
        </p:txBody>
      </p:sp>
      <p:sp>
        <p:nvSpPr>
          <p:cNvPr id="11" name="TextBox 10">
            <a:extLst>
              <a:ext uri="{FF2B5EF4-FFF2-40B4-BE49-F238E27FC236}">
                <a16:creationId xmlns:a16="http://schemas.microsoft.com/office/drawing/2014/main" id="{16903808-DD1E-4369-8331-59DDE1E70CF8}"/>
              </a:ext>
            </a:extLst>
          </p:cNvPr>
          <p:cNvSpPr txBox="1"/>
          <p:nvPr/>
        </p:nvSpPr>
        <p:spPr>
          <a:xfrm>
            <a:off x="7896978" y="2850627"/>
            <a:ext cx="1551823" cy="523220"/>
          </a:xfrm>
          <a:prstGeom prst="rect">
            <a:avLst/>
          </a:prstGeom>
          <a:noFill/>
        </p:spPr>
        <p:txBody>
          <a:bodyPr wrap="square" rtlCol="0">
            <a:spAutoFit/>
          </a:bodyPr>
          <a:lstStyle/>
          <a:p>
            <a:r>
              <a:rPr lang="en-US" sz="1400" dirty="0">
                <a:solidFill>
                  <a:prstClr val="black">
                    <a:lumMod val="50000"/>
                  </a:prstClr>
                </a:solidFill>
                <a:latin typeface="Avenir LT Std 45 Book" panose="020B0502020203020204" pitchFamily="34" charset="0"/>
              </a:rPr>
              <a:t>MAXIMIZING</a:t>
            </a:r>
          </a:p>
          <a:p>
            <a:r>
              <a:rPr lang="en-US" sz="1400" dirty="0">
                <a:solidFill>
                  <a:prstClr val="black">
                    <a:lumMod val="50000"/>
                  </a:prstClr>
                </a:solidFill>
                <a:latin typeface="Avenir LT Std 45 Book" panose="020B0502020203020204" pitchFamily="34" charset="0"/>
              </a:rPr>
              <a:t>Impact of Capital</a:t>
            </a:r>
            <a:endParaRPr lang="en-CA" sz="1400" dirty="0">
              <a:solidFill>
                <a:prstClr val="black">
                  <a:lumMod val="50000"/>
                </a:prstClr>
              </a:solidFill>
              <a:latin typeface="Avenir LT Std 45 Book" panose="020B0502020203020204" pitchFamily="34" charset="0"/>
            </a:endParaRPr>
          </a:p>
        </p:txBody>
      </p:sp>
      <p:sp>
        <p:nvSpPr>
          <p:cNvPr id="13" name="TextBox 12">
            <a:extLst>
              <a:ext uri="{FF2B5EF4-FFF2-40B4-BE49-F238E27FC236}">
                <a16:creationId xmlns:a16="http://schemas.microsoft.com/office/drawing/2014/main" id="{B7B0CE76-289A-4C61-9552-F64B33A01E67}"/>
              </a:ext>
            </a:extLst>
          </p:cNvPr>
          <p:cNvSpPr txBox="1"/>
          <p:nvPr/>
        </p:nvSpPr>
        <p:spPr>
          <a:xfrm>
            <a:off x="4724400" y="789802"/>
            <a:ext cx="2438400" cy="307777"/>
          </a:xfrm>
          <a:prstGeom prst="rect">
            <a:avLst/>
          </a:prstGeom>
          <a:noFill/>
        </p:spPr>
        <p:txBody>
          <a:bodyPr wrap="square" rtlCol="0">
            <a:spAutoFit/>
          </a:bodyPr>
          <a:lstStyle/>
          <a:p>
            <a:pPr algn="ctr"/>
            <a:r>
              <a:rPr lang="en-US" sz="1400">
                <a:solidFill>
                  <a:prstClr val="black">
                    <a:lumMod val="50000"/>
                  </a:prstClr>
                </a:solidFill>
                <a:latin typeface="Avenir LT Std 45 Book" panose="020B0502020203020204" pitchFamily="34" charset="0"/>
              </a:rPr>
              <a:t>SEEKING Truth </a:t>
            </a:r>
            <a:r>
              <a:rPr lang="en-US" sz="1400" dirty="0">
                <a:solidFill>
                  <a:prstClr val="black">
                    <a:lumMod val="50000"/>
                  </a:prstClr>
                </a:solidFill>
                <a:latin typeface="Avenir LT Std 45 Book" panose="020B0502020203020204" pitchFamily="34" charset="0"/>
              </a:rPr>
              <a:t>from Facts</a:t>
            </a:r>
            <a:endParaRPr lang="en-CA" sz="1400" dirty="0">
              <a:solidFill>
                <a:prstClr val="black">
                  <a:lumMod val="50000"/>
                </a:prstClr>
              </a:solidFill>
              <a:latin typeface="Avenir LT Std 45 Book" panose="020B0502020203020204" pitchFamily="34" charset="0"/>
            </a:endParaRPr>
          </a:p>
        </p:txBody>
      </p:sp>
      <p:sp>
        <p:nvSpPr>
          <p:cNvPr id="14" name="TextBox 13">
            <a:extLst>
              <a:ext uri="{FF2B5EF4-FFF2-40B4-BE49-F238E27FC236}">
                <a16:creationId xmlns:a16="http://schemas.microsoft.com/office/drawing/2014/main" id="{59DA2A31-629B-4090-91C5-0D3A4755E57E}"/>
              </a:ext>
            </a:extLst>
          </p:cNvPr>
          <p:cNvSpPr txBox="1"/>
          <p:nvPr/>
        </p:nvSpPr>
        <p:spPr>
          <a:xfrm>
            <a:off x="4572000" y="5209402"/>
            <a:ext cx="2971800" cy="307777"/>
          </a:xfrm>
          <a:prstGeom prst="rect">
            <a:avLst/>
          </a:prstGeom>
          <a:noFill/>
        </p:spPr>
        <p:txBody>
          <a:bodyPr wrap="square" rtlCol="0">
            <a:spAutoFit/>
          </a:bodyPr>
          <a:lstStyle/>
          <a:p>
            <a:pPr algn="ctr"/>
            <a:r>
              <a:rPr lang="en-US" sz="1400">
                <a:solidFill>
                  <a:prstClr val="black">
                    <a:lumMod val="50000"/>
                  </a:prstClr>
                </a:solidFill>
                <a:latin typeface="Avenir LT Std 45 Book" panose="020B0502020203020204" pitchFamily="34" charset="0"/>
              </a:rPr>
              <a:t>BUILDING Trust </a:t>
            </a:r>
            <a:r>
              <a:rPr lang="en-US" sz="1400" dirty="0">
                <a:solidFill>
                  <a:prstClr val="black">
                    <a:lumMod val="50000"/>
                  </a:prstClr>
                </a:solidFill>
                <a:latin typeface="Avenir LT Std 45 Book" panose="020B0502020203020204" pitchFamily="34" charset="0"/>
              </a:rPr>
              <a:t>through Integrity </a:t>
            </a:r>
            <a:endParaRPr lang="en-CA" sz="1400" dirty="0">
              <a:solidFill>
                <a:prstClr val="black">
                  <a:lumMod val="50000"/>
                </a:prstClr>
              </a:solidFill>
              <a:latin typeface="Avenir LT Std 45 Book" panose="020B0502020203020204" pitchFamily="34" charset="0"/>
            </a:endParaRPr>
          </a:p>
        </p:txBody>
      </p:sp>
      <p:sp>
        <p:nvSpPr>
          <p:cNvPr id="16" name="Title 11">
            <a:extLst>
              <a:ext uri="{FF2B5EF4-FFF2-40B4-BE49-F238E27FC236}">
                <a16:creationId xmlns:a16="http://schemas.microsoft.com/office/drawing/2014/main" id="{25D877D5-0691-4044-8636-9E4C7F7B696F}"/>
              </a:ext>
            </a:extLst>
          </p:cNvPr>
          <p:cNvSpPr txBox="1">
            <a:spLocks/>
          </p:cNvSpPr>
          <p:nvPr/>
        </p:nvSpPr>
        <p:spPr bwMode="auto">
          <a:xfrm>
            <a:off x="1905000" y="5558136"/>
            <a:ext cx="8458200" cy="461665"/>
          </a:xfrm>
          <a:prstGeom prst="rect">
            <a:avLst/>
          </a:prstGeom>
          <a:solidFill>
            <a:srgbClr val="460023"/>
          </a:solidFill>
          <a:ln>
            <a:noFill/>
          </a:ln>
        </p:spPr>
        <p:txBody>
          <a:bodyPr anchor="ct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None/>
            </a:pPr>
            <a:r>
              <a:rPr lang="en-CA" altLang="en-US" sz="1800" dirty="0">
                <a:solidFill>
                  <a:prstClr val="white"/>
                </a:solidFill>
                <a:latin typeface="Avenir LT Std 45 Book" panose="020B0502020203020204" pitchFamily="34" charset="0"/>
              </a:rPr>
              <a:t>What we </a:t>
            </a:r>
            <a:r>
              <a:rPr lang="en-CA" altLang="en-US" sz="1800">
                <a:solidFill>
                  <a:prstClr val="white"/>
                </a:solidFill>
                <a:latin typeface="Avenir LT Std 45 Book" panose="020B0502020203020204" pitchFamily="34" charset="0"/>
              </a:rPr>
              <a:t>do. Why </a:t>
            </a:r>
            <a:r>
              <a:rPr lang="en-CA" altLang="en-US" sz="1800" dirty="0">
                <a:solidFill>
                  <a:prstClr val="white"/>
                </a:solidFill>
                <a:latin typeface="Avenir LT Std 45 Book" panose="020B0502020203020204" pitchFamily="34" charset="0"/>
              </a:rPr>
              <a:t>we do </a:t>
            </a:r>
            <a:r>
              <a:rPr lang="en-CA" altLang="en-US" sz="1800">
                <a:solidFill>
                  <a:prstClr val="white"/>
                </a:solidFill>
                <a:latin typeface="Avenir LT Std 45 Book" panose="020B0502020203020204" pitchFamily="34" charset="0"/>
              </a:rPr>
              <a:t>it. How we Make </a:t>
            </a:r>
            <a:r>
              <a:rPr lang="en-CA" altLang="en-US" sz="1800" dirty="0">
                <a:solidFill>
                  <a:prstClr val="white"/>
                </a:solidFill>
                <a:latin typeface="Avenir LT Std 45 Book" panose="020B0502020203020204" pitchFamily="34" charset="0"/>
              </a:rPr>
              <a:t>a Difference.</a:t>
            </a:r>
          </a:p>
        </p:txBody>
      </p:sp>
      <p:sp>
        <p:nvSpPr>
          <p:cNvPr id="17" name="Title 3">
            <a:extLst>
              <a:ext uri="{FF2B5EF4-FFF2-40B4-BE49-F238E27FC236}">
                <a16:creationId xmlns:a16="http://schemas.microsoft.com/office/drawing/2014/main" id="{D5657EBD-3C3E-478F-97B3-02A580A16727}"/>
              </a:ext>
            </a:extLst>
          </p:cNvPr>
          <p:cNvSpPr txBox="1">
            <a:spLocks/>
          </p:cNvSpPr>
          <p:nvPr/>
        </p:nvSpPr>
        <p:spPr>
          <a:xfrm>
            <a:off x="1855318" y="1"/>
            <a:ext cx="8050682" cy="1063445"/>
          </a:xfrm>
          <a:prstGeom prst="rect">
            <a:avLst/>
          </a:prstGeom>
        </p:spPr>
        <p:txBody>
          <a:bodyPr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CA" sz="3000" dirty="0">
                <a:solidFill>
                  <a:srgbClr val="460023"/>
                </a:solidFill>
                <a:latin typeface="Avenir LT Std 45 Book" panose="020B0502020203020204" pitchFamily="34" charset="0"/>
              </a:rPr>
              <a:t>The Truth About Veritas</a:t>
            </a:r>
          </a:p>
        </p:txBody>
      </p:sp>
      <p:sp>
        <p:nvSpPr>
          <p:cNvPr id="18" name="Slide Number Placeholder 1">
            <a:extLst>
              <a:ext uri="{FF2B5EF4-FFF2-40B4-BE49-F238E27FC236}">
                <a16:creationId xmlns:a16="http://schemas.microsoft.com/office/drawing/2014/main" id="{DDF61FAD-B03A-4D22-8B7E-86B0594EA1AE}"/>
              </a:ext>
            </a:extLst>
          </p:cNvPr>
          <p:cNvSpPr>
            <a:spLocks noGrp="1"/>
          </p:cNvSpPr>
          <p:nvPr>
            <p:ph type="sldNum" sz="quarter" idx="12"/>
          </p:nvPr>
        </p:nvSpPr>
        <p:spPr>
          <a:xfrm>
            <a:off x="8077200" y="6309321"/>
            <a:ext cx="2133600" cy="365125"/>
          </a:xfrm>
        </p:spPr>
        <p:txBody>
          <a:bodyPr/>
          <a:lstStyle/>
          <a:p>
            <a:fld id="{D57F1E4F-1CFF-5643-939E-217C01CDF565}" type="slidenum">
              <a:rPr lang="en-US">
                <a:solidFill>
                  <a:prstClr val="black"/>
                </a:solidFill>
              </a:rPr>
              <a:pPr/>
              <a:t>68</a:t>
            </a:fld>
            <a:endParaRPr lang="en-US" dirty="0">
              <a:solidFill>
                <a:prstClr val="black"/>
              </a:solidFill>
            </a:endParaRPr>
          </a:p>
        </p:txBody>
      </p:sp>
    </p:spTree>
    <p:extLst>
      <p:ext uri="{BB962C8B-B14F-4D97-AF65-F5344CB8AC3E}">
        <p14:creationId xmlns:p14="http://schemas.microsoft.com/office/powerpoint/2010/main" val="230264688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flipV="1">
            <a:off x="2208088" y="4343400"/>
            <a:ext cx="8078912" cy="1677888"/>
          </a:xfrm>
          <a:prstGeom prst="line">
            <a:avLst/>
          </a:prstGeom>
          <a:ln w="47625">
            <a:solidFill>
              <a:srgbClr val="460023"/>
            </a:solidFill>
          </a:ln>
        </p:spPr>
        <p:style>
          <a:lnRef idx="1">
            <a:schemeClr val="accent1"/>
          </a:lnRef>
          <a:fillRef idx="0">
            <a:schemeClr val="accent1"/>
          </a:fillRef>
          <a:effectRef idx="0">
            <a:schemeClr val="accent1"/>
          </a:effectRef>
          <a:fontRef idx="minor">
            <a:schemeClr val="tx1"/>
          </a:fontRef>
        </p:style>
      </p:cxnSp>
      <p:sp>
        <p:nvSpPr>
          <p:cNvPr id="18434" name="Rectangle 2"/>
          <p:cNvSpPr>
            <a:spLocks noGrp="1" noChangeArrowheads="1"/>
          </p:cNvSpPr>
          <p:nvPr>
            <p:ph type="title"/>
          </p:nvPr>
        </p:nvSpPr>
        <p:spPr>
          <a:xfrm>
            <a:off x="1866000" y="0"/>
            <a:ext cx="8743950" cy="1022350"/>
          </a:xfrm>
        </p:spPr>
        <p:txBody>
          <a:bodyPr>
            <a:normAutofit/>
          </a:bodyPr>
          <a:lstStyle/>
          <a:p>
            <a:pPr algn="l"/>
            <a:r>
              <a:rPr lang="en-US" altLang="en-US" sz="3000" dirty="0">
                <a:solidFill>
                  <a:srgbClr val="460023"/>
                </a:solidFill>
                <a:latin typeface="Avenir LT Std 45 Book" panose="020B0502020203020204" pitchFamily="34" charset="0"/>
              </a:rPr>
              <a:t>Differentiated: The Forensic-Based Approach</a:t>
            </a:r>
          </a:p>
        </p:txBody>
      </p:sp>
      <p:sp>
        <p:nvSpPr>
          <p:cNvPr id="9" name="Oval 8"/>
          <p:cNvSpPr/>
          <p:nvPr/>
        </p:nvSpPr>
        <p:spPr>
          <a:xfrm>
            <a:off x="1676401" y="1180709"/>
            <a:ext cx="4465637" cy="4392613"/>
          </a:xfrm>
          <a:prstGeom prst="ellipse">
            <a:avLst/>
          </a:prstGeom>
          <a:solidFill>
            <a:srgbClr val="D1B37D"/>
          </a:solidFill>
          <a:ln>
            <a:solidFill>
              <a:srgbClr val="460023"/>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CA" dirty="0">
                <a:solidFill>
                  <a:prstClr val="white"/>
                </a:solidFill>
                <a:latin typeface="Calibri"/>
              </a:rPr>
              <a:t>A</a:t>
            </a:r>
          </a:p>
        </p:txBody>
      </p:sp>
      <p:sp>
        <p:nvSpPr>
          <p:cNvPr id="8" name="Oval 7"/>
          <p:cNvSpPr/>
          <p:nvPr/>
        </p:nvSpPr>
        <p:spPr>
          <a:xfrm>
            <a:off x="1893888" y="2044309"/>
            <a:ext cx="3960813" cy="3529013"/>
          </a:xfrm>
          <a:prstGeom prst="ellipse">
            <a:avLst/>
          </a:prstGeom>
          <a:solidFill>
            <a:srgbClr val="CBCBCB"/>
          </a:solidFill>
          <a:ln>
            <a:solidFill>
              <a:srgbClr val="46002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CA" dirty="0">
                <a:solidFill>
                  <a:prstClr val="white"/>
                </a:solidFill>
                <a:latin typeface="Calibri"/>
              </a:rPr>
              <a:t>A</a:t>
            </a:r>
          </a:p>
        </p:txBody>
      </p:sp>
      <p:sp>
        <p:nvSpPr>
          <p:cNvPr id="6" name="Oval 5"/>
          <p:cNvSpPr/>
          <p:nvPr/>
        </p:nvSpPr>
        <p:spPr>
          <a:xfrm>
            <a:off x="2397125" y="2909497"/>
            <a:ext cx="2881312" cy="2701925"/>
          </a:xfrm>
          <a:prstGeom prst="ellipse">
            <a:avLst/>
          </a:prstGeom>
          <a:solidFill>
            <a:srgbClr val="C8B37D"/>
          </a:solidFill>
          <a:ln>
            <a:solidFill>
              <a:srgbClr val="460023"/>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CA" dirty="0">
                <a:solidFill>
                  <a:prstClr val="white"/>
                </a:solidFill>
                <a:latin typeface="Calibri"/>
              </a:rPr>
              <a:t>A</a:t>
            </a:r>
          </a:p>
        </p:txBody>
      </p:sp>
      <p:sp>
        <p:nvSpPr>
          <p:cNvPr id="10" name="Oval 9"/>
          <p:cNvSpPr/>
          <p:nvPr/>
        </p:nvSpPr>
        <p:spPr>
          <a:xfrm>
            <a:off x="2828925" y="3557197"/>
            <a:ext cx="2089150" cy="2016125"/>
          </a:xfrm>
          <a:prstGeom prst="ellipse">
            <a:avLst/>
          </a:prstGeom>
          <a:solidFill>
            <a:srgbClr val="CBCBCB"/>
          </a:solidFill>
          <a:ln>
            <a:solidFill>
              <a:srgbClr val="46002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CA" dirty="0">
                <a:solidFill>
                  <a:prstClr val="white"/>
                </a:solidFill>
                <a:latin typeface="Calibri"/>
              </a:rPr>
              <a:t>A</a:t>
            </a:r>
          </a:p>
        </p:txBody>
      </p:sp>
      <p:sp>
        <p:nvSpPr>
          <p:cNvPr id="2" name="Oval 1"/>
          <p:cNvSpPr/>
          <p:nvPr/>
        </p:nvSpPr>
        <p:spPr>
          <a:xfrm>
            <a:off x="3260726" y="4233471"/>
            <a:ext cx="1296987" cy="1339850"/>
          </a:xfrm>
          <a:prstGeom prst="ellipse">
            <a:avLst/>
          </a:prstGeom>
          <a:solidFill>
            <a:srgbClr val="C8B37D"/>
          </a:solidFill>
          <a:ln>
            <a:solidFill>
              <a:srgbClr val="460023"/>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CA">
              <a:solidFill>
                <a:prstClr val="white"/>
              </a:solidFill>
              <a:latin typeface="Calibri"/>
            </a:endParaRPr>
          </a:p>
        </p:txBody>
      </p:sp>
      <p:sp>
        <p:nvSpPr>
          <p:cNvPr id="18440" name="TextBox 2"/>
          <p:cNvSpPr txBox="1">
            <a:spLocks noChangeArrowheads="1"/>
          </p:cNvSpPr>
          <p:nvPr/>
        </p:nvSpPr>
        <p:spPr bwMode="auto">
          <a:xfrm>
            <a:off x="2757487" y="2260209"/>
            <a:ext cx="23764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None/>
            </a:pPr>
            <a:r>
              <a:rPr lang="en-CA" altLang="en-US" sz="2800" dirty="0">
                <a:solidFill>
                  <a:prstClr val="black"/>
                </a:solidFill>
                <a:latin typeface="Avenir LT Std 45 Book" panose="020B0502020203020204" pitchFamily="34" charset="0"/>
              </a:rPr>
              <a:t>Underwriters</a:t>
            </a:r>
          </a:p>
        </p:txBody>
      </p:sp>
      <p:sp>
        <p:nvSpPr>
          <p:cNvPr id="18441" name="TextBox 10"/>
          <p:cNvSpPr txBox="1">
            <a:spLocks noChangeArrowheads="1"/>
          </p:cNvSpPr>
          <p:nvPr/>
        </p:nvSpPr>
        <p:spPr bwMode="auto">
          <a:xfrm>
            <a:off x="2757487" y="1450583"/>
            <a:ext cx="237648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None/>
            </a:pPr>
            <a:r>
              <a:rPr lang="en-CA" altLang="en-US" sz="2800" dirty="0">
                <a:solidFill>
                  <a:prstClr val="black"/>
                </a:solidFill>
                <a:latin typeface="Avenir LT Std 45 Book" panose="020B0502020203020204" pitchFamily="34" charset="0"/>
              </a:rPr>
              <a:t>Analysts</a:t>
            </a:r>
          </a:p>
        </p:txBody>
      </p:sp>
      <p:sp>
        <p:nvSpPr>
          <p:cNvPr id="18442" name="TextBox 11"/>
          <p:cNvSpPr txBox="1">
            <a:spLocks noChangeArrowheads="1"/>
          </p:cNvSpPr>
          <p:nvPr/>
        </p:nvSpPr>
        <p:spPr bwMode="auto">
          <a:xfrm>
            <a:off x="2757487" y="3701658"/>
            <a:ext cx="237648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None/>
            </a:pPr>
            <a:r>
              <a:rPr lang="en-CA" altLang="en-US" sz="2800" dirty="0">
                <a:solidFill>
                  <a:prstClr val="black"/>
                </a:solidFill>
                <a:latin typeface="Avenir LT Std 45 Book" panose="020B0502020203020204" pitchFamily="34" charset="0"/>
              </a:rPr>
              <a:t>Experts</a:t>
            </a:r>
          </a:p>
        </p:txBody>
      </p:sp>
      <p:sp>
        <p:nvSpPr>
          <p:cNvPr id="18443" name="TextBox 12"/>
          <p:cNvSpPr txBox="1">
            <a:spLocks noChangeArrowheads="1"/>
          </p:cNvSpPr>
          <p:nvPr/>
        </p:nvSpPr>
        <p:spPr bwMode="auto">
          <a:xfrm>
            <a:off x="2757487" y="3033322"/>
            <a:ext cx="23764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None/>
            </a:pPr>
            <a:r>
              <a:rPr lang="en-CA" altLang="en-US" sz="2800" dirty="0">
                <a:solidFill>
                  <a:prstClr val="black"/>
                </a:solidFill>
                <a:latin typeface="Avenir LT Std 45 Book" panose="020B0502020203020204" pitchFamily="34" charset="0"/>
              </a:rPr>
              <a:t>Auditor</a:t>
            </a:r>
          </a:p>
        </p:txBody>
      </p:sp>
      <p:sp>
        <p:nvSpPr>
          <p:cNvPr id="18444" name="TextBox 13"/>
          <p:cNvSpPr txBox="1">
            <a:spLocks noChangeArrowheads="1"/>
          </p:cNvSpPr>
          <p:nvPr/>
        </p:nvSpPr>
        <p:spPr bwMode="auto">
          <a:xfrm>
            <a:off x="2720974" y="4626089"/>
            <a:ext cx="2376488" cy="52322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None/>
            </a:pPr>
            <a:r>
              <a:rPr lang="en-CA" altLang="en-US" sz="2800" dirty="0">
                <a:solidFill>
                  <a:prstClr val="black"/>
                </a:solidFill>
                <a:latin typeface="Avenir LT Std 45 Book" panose="020B0502020203020204" pitchFamily="34" charset="0"/>
              </a:rPr>
              <a:t>Story</a:t>
            </a:r>
          </a:p>
        </p:txBody>
      </p:sp>
      <p:sp>
        <p:nvSpPr>
          <p:cNvPr id="20" name="Isosceles Triangle 19"/>
          <p:cNvSpPr/>
          <p:nvPr/>
        </p:nvSpPr>
        <p:spPr>
          <a:xfrm>
            <a:off x="5953126" y="5206330"/>
            <a:ext cx="720725" cy="742950"/>
          </a:xfrm>
          <a:prstGeom prst="triangle">
            <a:avLst/>
          </a:prstGeom>
          <a:solidFill>
            <a:srgbClr val="460023"/>
          </a:solidFill>
          <a:ln>
            <a:solidFill>
              <a:srgbClr val="460023"/>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CA">
              <a:solidFill>
                <a:prstClr val="white"/>
              </a:solidFill>
              <a:latin typeface="Calibri"/>
            </a:endParaRPr>
          </a:p>
        </p:txBody>
      </p:sp>
      <p:sp>
        <p:nvSpPr>
          <p:cNvPr id="23" name="Oval 22"/>
          <p:cNvSpPr/>
          <p:nvPr/>
        </p:nvSpPr>
        <p:spPr>
          <a:xfrm>
            <a:off x="7432283" y="2441731"/>
            <a:ext cx="1225296" cy="1225296"/>
          </a:xfrm>
          <a:prstGeom prst="ellipse">
            <a:avLst/>
          </a:prstGeom>
          <a:solidFill>
            <a:srgbClr val="CBCBCB"/>
          </a:solidFill>
          <a:ln>
            <a:solidFill>
              <a:srgbClr val="46002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solidFill>
                <a:prstClr val="white"/>
              </a:solidFill>
              <a:latin typeface="Calibri"/>
            </a:endParaRPr>
          </a:p>
        </p:txBody>
      </p:sp>
      <p:sp>
        <p:nvSpPr>
          <p:cNvPr id="18448" name="TextBox 24"/>
          <p:cNvSpPr txBox="1">
            <a:spLocks noChangeArrowheads="1"/>
          </p:cNvSpPr>
          <p:nvPr/>
        </p:nvSpPr>
        <p:spPr bwMode="auto">
          <a:xfrm>
            <a:off x="7312123" y="2823792"/>
            <a:ext cx="144145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None/>
            </a:pPr>
            <a:r>
              <a:rPr lang="en-CA" altLang="en-US" sz="2200" dirty="0">
                <a:solidFill>
                  <a:prstClr val="black"/>
                </a:solidFill>
                <a:latin typeface="Avenir LT Std 45 Book" panose="020B0502020203020204" pitchFamily="34" charset="0"/>
              </a:rPr>
              <a:t>Fact</a:t>
            </a:r>
          </a:p>
        </p:txBody>
      </p:sp>
      <p:sp>
        <p:nvSpPr>
          <p:cNvPr id="19" name="Oval 18"/>
          <p:cNvSpPr/>
          <p:nvPr/>
        </p:nvSpPr>
        <p:spPr>
          <a:xfrm>
            <a:off x="7035506" y="3632650"/>
            <a:ext cx="1225296" cy="1225296"/>
          </a:xfrm>
          <a:prstGeom prst="ellipse">
            <a:avLst/>
          </a:prstGeom>
          <a:solidFill>
            <a:srgbClr val="CBCBCB"/>
          </a:solidFill>
          <a:ln>
            <a:solidFill>
              <a:srgbClr val="46002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solidFill>
                <a:prstClr val="white"/>
              </a:solidFill>
              <a:latin typeface="Calibri"/>
            </a:endParaRPr>
          </a:p>
        </p:txBody>
      </p:sp>
      <p:sp>
        <p:nvSpPr>
          <p:cNvPr id="21" name="TextBox 24"/>
          <p:cNvSpPr txBox="1">
            <a:spLocks noChangeArrowheads="1"/>
          </p:cNvSpPr>
          <p:nvPr/>
        </p:nvSpPr>
        <p:spPr bwMode="auto">
          <a:xfrm>
            <a:off x="6934200" y="4024138"/>
            <a:ext cx="144145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None/>
            </a:pPr>
            <a:r>
              <a:rPr lang="en-CA" altLang="en-US" sz="2200" dirty="0">
                <a:solidFill>
                  <a:prstClr val="black"/>
                </a:solidFill>
                <a:latin typeface="Avenir LT Std 45 Book" panose="020B0502020203020204" pitchFamily="34" charset="0"/>
              </a:rPr>
              <a:t>Fact</a:t>
            </a:r>
          </a:p>
        </p:txBody>
      </p:sp>
      <p:sp>
        <p:nvSpPr>
          <p:cNvPr id="22" name="Oval 21"/>
          <p:cNvSpPr/>
          <p:nvPr/>
        </p:nvSpPr>
        <p:spPr>
          <a:xfrm>
            <a:off x="8257783" y="3380297"/>
            <a:ext cx="1225296" cy="1225296"/>
          </a:xfrm>
          <a:prstGeom prst="ellipse">
            <a:avLst/>
          </a:prstGeom>
          <a:solidFill>
            <a:srgbClr val="CBCBCB"/>
          </a:solidFill>
          <a:ln>
            <a:solidFill>
              <a:srgbClr val="46002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solidFill>
                <a:prstClr val="white"/>
              </a:solidFill>
              <a:latin typeface="Calibri"/>
            </a:endParaRPr>
          </a:p>
        </p:txBody>
      </p:sp>
      <p:sp>
        <p:nvSpPr>
          <p:cNvPr id="24" name="TextBox 24"/>
          <p:cNvSpPr txBox="1">
            <a:spLocks noChangeArrowheads="1"/>
          </p:cNvSpPr>
          <p:nvPr/>
        </p:nvSpPr>
        <p:spPr bwMode="auto">
          <a:xfrm>
            <a:off x="8166623" y="3762358"/>
            <a:ext cx="144145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None/>
            </a:pPr>
            <a:r>
              <a:rPr lang="en-CA" altLang="en-US" sz="2200" dirty="0">
                <a:solidFill>
                  <a:prstClr val="black"/>
                </a:solidFill>
                <a:latin typeface="Avenir LT Std 45 Book" panose="020B0502020203020204" pitchFamily="34" charset="0"/>
              </a:rPr>
              <a:t>Fact</a:t>
            </a:r>
          </a:p>
        </p:txBody>
      </p:sp>
      <p:sp>
        <p:nvSpPr>
          <p:cNvPr id="27" name="Oval 26"/>
          <p:cNvSpPr/>
          <p:nvPr/>
        </p:nvSpPr>
        <p:spPr>
          <a:xfrm>
            <a:off x="8788106" y="1365504"/>
            <a:ext cx="1225296" cy="1225296"/>
          </a:xfrm>
          <a:prstGeom prst="ellipse">
            <a:avLst/>
          </a:prstGeom>
          <a:solidFill>
            <a:srgbClr val="CBCBCB"/>
          </a:solidFill>
          <a:ln>
            <a:solidFill>
              <a:srgbClr val="46002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solidFill>
                <a:prstClr val="white"/>
              </a:solidFill>
              <a:latin typeface="Calibri"/>
            </a:endParaRPr>
          </a:p>
        </p:txBody>
      </p:sp>
      <p:sp>
        <p:nvSpPr>
          <p:cNvPr id="28" name="TextBox 24"/>
          <p:cNvSpPr txBox="1">
            <a:spLocks noChangeArrowheads="1"/>
          </p:cNvSpPr>
          <p:nvPr/>
        </p:nvSpPr>
        <p:spPr bwMode="auto">
          <a:xfrm>
            <a:off x="8686800" y="1756992"/>
            <a:ext cx="144145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None/>
            </a:pPr>
            <a:r>
              <a:rPr lang="en-CA" altLang="en-US" sz="2200" dirty="0">
                <a:solidFill>
                  <a:prstClr val="black"/>
                </a:solidFill>
                <a:latin typeface="Avenir LT Std 45 Book" panose="020B0502020203020204" pitchFamily="34" charset="0"/>
              </a:rPr>
              <a:t>Fact</a:t>
            </a:r>
          </a:p>
        </p:txBody>
      </p:sp>
      <p:cxnSp>
        <p:nvCxnSpPr>
          <p:cNvPr id="29" name="Straight Connector 28"/>
          <p:cNvCxnSpPr/>
          <p:nvPr/>
        </p:nvCxnSpPr>
        <p:spPr>
          <a:xfrm flipV="1">
            <a:off x="9496719" y="884417"/>
            <a:ext cx="530084" cy="395197"/>
          </a:xfrm>
          <a:prstGeom prst="line">
            <a:avLst/>
          </a:prstGeom>
          <a:ln w="28575">
            <a:solidFill>
              <a:srgbClr val="460023"/>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9938963" y="930043"/>
            <a:ext cx="530084" cy="395197"/>
          </a:xfrm>
          <a:prstGeom prst="line">
            <a:avLst/>
          </a:prstGeom>
          <a:ln w="28575">
            <a:solidFill>
              <a:srgbClr val="460023"/>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10087834" y="1194793"/>
            <a:ext cx="530084" cy="395197"/>
          </a:xfrm>
          <a:prstGeom prst="line">
            <a:avLst/>
          </a:prstGeom>
          <a:ln w="28575">
            <a:solidFill>
              <a:srgbClr val="460023"/>
            </a:solidFill>
          </a:ln>
        </p:spPr>
        <p:style>
          <a:lnRef idx="1">
            <a:schemeClr val="accent1"/>
          </a:lnRef>
          <a:fillRef idx="0">
            <a:schemeClr val="accent1"/>
          </a:fillRef>
          <a:effectRef idx="0">
            <a:schemeClr val="accent1"/>
          </a:effectRef>
          <a:fontRef idx="minor">
            <a:schemeClr val="tx1"/>
          </a:fontRef>
        </p:style>
      </p:cxnSp>
      <p:sp>
        <p:nvSpPr>
          <p:cNvPr id="33" name="Slide Number Placeholder 1">
            <a:extLst>
              <a:ext uri="{FF2B5EF4-FFF2-40B4-BE49-F238E27FC236}">
                <a16:creationId xmlns:a16="http://schemas.microsoft.com/office/drawing/2014/main" id="{FF9EAD9E-0560-4D84-B753-D67AF61D72B1}"/>
              </a:ext>
            </a:extLst>
          </p:cNvPr>
          <p:cNvSpPr>
            <a:spLocks noGrp="1"/>
          </p:cNvSpPr>
          <p:nvPr>
            <p:ph type="sldNum" sz="quarter" idx="12"/>
          </p:nvPr>
        </p:nvSpPr>
        <p:spPr>
          <a:xfrm>
            <a:off x="8077200" y="6309321"/>
            <a:ext cx="2133600" cy="365125"/>
          </a:xfrm>
        </p:spPr>
        <p:txBody>
          <a:bodyPr/>
          <a:lstStyle/>
          <a:p>
            <a:fld id="{D57F1E4F-1CFF-5643-939E-217C01CDF565}" type="slidenum">
              <a:rPr lang="en-US">
                <a:solidFill>
                  <a:prstClr val="black"/>
                </a:solidFill>
              </a:rPr>
              <a:pPr/>
              <a:t>69</a:t>
            </a:fld>
            <a:endParaRPr lang="en-US" dirty="0">
              <a:solidFill>
                <a:prstClr val="black"/>
              </a:solidFill>
            </a:endParaRPr>
          </a:p>
        </p:txBody>
      </p:sp>
    </p:spTree>
    <p:extLst>
      <p:ext uri="{BB962C8B-B14F-4D97-AF65-F5344CB8AC3E}">
        <p14:creationId xmlns:p14="http://schemas.microsoft.com/office/powerpoint/2010/main" val="196905782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3">
            <a:extLst>
              <a:ext uri="{FF2B5EF4-FFF2-40B4-BE49-F238E27FC236}">
                <a16:creationId xmlns:a16="http://schemas.microsoft.com/office/drawing/2014/main" id="{23632A65-D8BE-414D-B5D2-1EE7DD2FEFB8}"/>
              </a:ext>
            </a:extLst>
          </p:cNvPr>
          <p:cNvSpPr txBox="1">
            <a:spLocks/>
          </p:cNvSpPr>
          <p:nvPr/>
        </p:nvSpPr>
        <p:spPr>
          <a:xfrm>
            <a:off x="8077200" y="6376244"/>
            <a:ext cx="21336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921045B-2399-48EF-9B5B-688BEF185654}" type="slidenum">
              <a:rPr lang="en-CA" sz="1200">
                <a:solidFill>
                  <a:srgbClr val="460023"/>
                </a:solidFill>
                <a:latin typeface="Calibri"/>
              </a:rPr>
              <a:pPr algn="r"/>
              <a:t>70</a:t>
            </a:fld>
            <a:endParaRPr lang="en-CA" sz="1200" dirty="0">
              <a:solidFill>
                <a:srgbClr val="460023"/>
              </a:solidFill>
              <a:latin typeface="Calibri"/>
            </a:endParaRPr>
          </a:p>
        </p:txBody>
      </p:sp>
      <p:sp>
        <p:nvSpPr>
          <p:cNvPr id="4" name="Rectangle 3">
            <a:extLst>
              <a:ext uri="{FF2B5EF4-FFF2-40B4-BE49-F238E27FC236}">
                <a16:creationId xmlns:a16="http://schemas.microsoft.com/office/drawing/2014/main" id="{1E7D1312-B9C0-4CE4-B361-C0BA4C827554}"/>
              </a:ext>
            </a:extLst>
          </p:cNvPr>
          <p:cNvSpPr/>
          <p:nvPr/>
        </p:nvSpPr>
        <p:spPr>
          <a:xfrm>
            <a:off x="3657600" y="723900"/>
            <a:ext cx="5715000" cy="685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latin typeface="Calibri"/>
            </a:endParaRPr>
          </a:p>
        </p:txBody>
      </p:sp>
      <p:sp>
        <p:nvSpPr>
          <p:cNvPr id="5" name="Title 1">
            <a:extLst>
              <a:ext uri="{FF2B5EF4-FFF2-40B4-BE49-F238E27FC236}">
                <a16:creationId xmlns:a16="http://schemas.microsoft.com/office/drawing/2014/main" id="{5BF68398-CB28-4038-885F-C75A4DCA8AE7}"/>
              </a:ext>
            </a:extLst>
          </p:cNvPr>
          <p:cNvSpPr>
            <a:spLocks noGrp="1"/>
          </p:cNvSpPr>
          <p:nvPr>
            <p:ph type="title"/>
          </p:nvPr>
        </p:nvSpPr>
        <p:spPr>
          <a:xfrm>
            <a:off x="1828801" y="0"/>
            <a:ext cx="8458200" cy="990600"/>
          </a:xfrm>
        </p:spPr>
        <p:txBody>
          <a:bodyPr>
            <a:noAutofit/>
          </a:bodyPr>
          <a:lstStyle/>
          <a:p>
            <a:pPr algn="l"/>
            <a:r>
              <a:rPr lang="en-CA" sz="3000">
                <a:solidFill>
                  <a:srgbClr val="460023"/>
                </a:solidFill>
                <a:latin typeface="Arial" panose="020B0604020202020204" pitchFamily="34" charset="0"/>
                <a:cs typeface="Arial" panose="020B0604020202020204" pitchFamily="34" charset="0"/>
              </a:rPr>
              <a:t>Key Issues</a:t>
            </a:r>
            <a:endParaRPr lang="en-CA" sz="3000" dirty="0">
              <a:solidFill>
                <a:srgbClr val="460023"/>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8E8CB6FC-EB36-4AFD-AEFD-0EF52D39D70F}"/>
              </a:ext>
            </a:extLst>
          </p:cNvPr>
          <p:cNvSpPr txBox="1"/>
          <p:nvPr/>
        </p:nvSpPr>
        <p:spPr>
          <a:xfrm>
            <a:off x="2286000" y="1447800"/>
            <a:ext cx="5105400" cy="2893100"/>
          </a:xfrm>
          <a:prstGeom prst="rect">
            <a:avLst/>
          </a:prstGeom>
          <a:noFill/>
        </p:spPr>
        <p:txBody>
          <a:bodyPr wrap="square" rtlCol="0">
            <a:spAutoFit/>
          </a:bodyPr>
          <a:lstStyle/>
          <a:p>
            <a:pPr marL="457200" indent="-457200">
              <a:buFont typeface="+mj-lt"/>
              <a:buAutoNum type="arabicPeriod"/>
            </a:pPr>
            <a:r>
              <a:rPr lang="en-CA" sz="2600" dirty="0">
                <a:solidFill>
                  <a:prstClr val="black"/>
                </a:solidFill>
                <a:latin typeface="Arial" panose="020B0604020202020204" pitchFamily="34" charset="0"/>
                <a:cs typeface="Arial" panose="020B0604020202020204" pitchFamily="34" charset="0"/>
              </a:rPr>
              <a:t>Measurement</a:t>
            </a:r>
          </a:p>
          <a:p>
            <a:pPr marL="457200" indent="-457200">
              <a:buFont typeface="+mj-lt"/>
              <a:buAutoNum type="arabicPeriod"/>
            </a:pPr>
            <a:endParaRPr lang="en-CA" sz="2600" dirty="0">
              <a:solidFill>
                <a:prstClr val="black"/>
              </a:solidFill>
              <a:latin typeface="Arial" panose="020B0604020202020204" pitchFamily="34" charset="0"/>
              <a:cs typeface="Arial" panose="020B0604020202020204" pitchFamily="34" charset="0"/>
            </a:endParaRPr>
          </a:p>
          <a:p>
            <a:pPr marL="457200" indent="-457200">
              <a:buFont typeface="+mj-lt"/>
              <a:buAutoNum type="arabicPeriod"/>
            </a:pPr>
            <a:endParaRPr lang="en-CA" sz="2600" dirty="0">
              <a:solidFill>
                <a:prstClr val="black"/>
              </a:solidFill>
              <a:latin typeface="Arial" panose="020B0604020202020204" pitchFamily="34" charset="0"/>
              <a:cs typeface="Arial" panose="020B0604020202020204" pitchFamily="34" charset="0"/>
            </a:endParaRPr>
          </a:p>
          <a:p>
            <a:pPr marL="457200" indent="-457200">
              <a:buFont typeface="+mj-lt"/>
              <a:buAutoNum type="arabicPeriod"/>
            </a:pPr>
            <a:r>
              <a:rPr lang="en-CA" sz="2600" dirty="0">
                <a:solidFill>
                  <a:prstClr val="black"/>
                </a:solidFill>
                <a:latin typeface="Arial" panose="020B0604020202020204" pitchFamily="34" charset="0"/>
                <a:cs typeface="Arial" panose="020B0604020202020204" pitchFamily="34" charset="0"/>
              </a:rPr>
              <a:t>Auditability</a:t>
            </a:r>
          </a:p>
          <a:p>
            <a:pPr marL="457200" indent="-457200">
              <a:buFont typeface="+mj-lt"/>
              <a:buAutoNum type="arabicPeriod"/>
            </a:pPr>
            <a:endParaRPr lang="en-CA" sz="2600" dirty="0">
              <a:solidFill>
                <a:prstClr val="black"/>
              </a:solidFill>
              <a:latin typeface="Arial" panose="020B0604020202020204" pitchFamily="34" charset="0"/>
              <a:cs typeface="Arial" panose="020B0604020202020204" pitchFamily="34" charset="0"/>
            </a:endParaRPr>
          </a:p>
          <a:p>
            <a:pPr marL="457200" indent="-457200">
              <a:buFont typeface="+mj-lt"/>
              <a:buAutoNum type="arabicPeriod"/>
            </a:pPr>
            <a:endParaRPr lang="en-CA" sz="2600" dirty="0">
              <a:solidFill>
                <a:prstClr val="black"/>
              </a:solidFill>
              <a:latin typeface="Arial" panose="020B0604020202020204" pitchFamily="34" charset="0"/>
              <a:cs typeface="Arial" panose="020B0604020202020204" pitchFamily="34" charset="0"/>
            </a:endParaRPr>
          </a:p>
          <a:p>
            <a:pPr marL="457200" indent="-457200">
              <a:buFont typeface="+mj-lt"/>
              <a:buAutoNum type="arabicPeriod"/>
            </a:pPr>
            <a:r>
              <a:rPr lang="en-CA" sz="2600" dirty="0">
                <a:solidFill>
                  <a:prstClr val="black"/>
                </a:solidFill>
                <a:latin typeface="Arial" panose="020B0604020202020204" pitchFamily="34" charset="0"/>
                <a:cs typeface="Arial" panose="020B0604020202020204" pitchFamily="34" charset="0"/>
              </a:rPr>
              <a:t>Relevance</a:t>
            </a:r>
          </a:p>
        </p:txBody>
      </p:sp>
    </p:spTree>
    <p:extLst>
      <p:ext uri="{BB962C8B-B14F-4D97-AF65-F5344CB8AC3E}">
        <p14:creationId xmlns:p14="http://schemas.microsoft.com/office/powerpoint/2010/main" val="185934815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3">
            <a:extLst>
              <a:ext uri="{FF2B5EF4-FFF2-40B4-BE49-F238E27FC236}">
                <a16:creationId xmlns:a16="http://schemas.microsoft.com/office/drawing/2014/main" id="{23632A65-D8BE-414D-B5D2-1EE7DD2FEFB8}"/>
              </a:ext>
            </a:extLst>
          </p:cNvPr>
          <p:cNvSpPr txBox="1">
            <a:spLocks/>
          </p:cNvSpPr>
          <p:nvPr/>
        </p:nvSpPr>
        <p:spPr>
          <a:xfrm>
            <a:off x="8077200" y="6376244"/>
            <a:ext cx="21336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921045B-2399-48EF-9B5B-688BEF185654}" type="slidenum">
              <a:rPr lang="en-CA" sz="1200">
                <a:solidFill>
                  <a:srgbClr val="460023"/>
                </a:solidFill>
                <a:latin typeface="Calibri"/>
              </a:rPr>
              <a:pPr algn="r"/>
              <a:t>71</a:t>
            </a:fld>
            <a:endParaRPr lang="en-CA" sz="1200" dirty="0">
              <a:solidFill>
                <a:srgbClr val="460023"/>
              </a:solidFill>
              <a:latin typeface="Calibri"/>
            </a:endParaRPr>
          </a:p>
        </p:txBody>
      </p:sp>
      <p:sp>
        <p:nvSpPr>
          <p:cNvPr id="3" name="Rectangle 2">
            <a:extLst>
              <a:ext uri="{FF2B5EF4-FFF2-40B4-BE49-F238E27FC236}">
                <a16:creationId xmlns:a16="http://schemas.microsoft.com/office/drawing/2014/main" id="{BFFF4E39-4784-41E5-9B43-3E9A147DC478}"/>
              </a:ext>
            </a:extLst>
          </p:cNvPr>
          <p:cNvSpPr/>
          <p:nvPr/>
        </p:nvSpPr>
        <p:spPr>
          <a:xfrm>
            <a:off x="1905002" y="5605046"/>
            <a:ext cx="8381999" cy="338554"/>
          </a:xfrm>
          <a:prstGeom prst="rect">
            <a:avLst/>
          </a:prstGeom>
          <a:solidFill>
            <a:srgbClr val="460023"/>
          </a:solidFill>
        </p:spPr>
        <p:txBody>
          <a:bodyPr wrap="square">
            <a:spAutoFit/>
          </a:bodyPr>
          <a:lstStyle/>
          <a:p>
            <a:pPr algn="ctr"/>
            <a:r>
              <a:rPr lang="en-US" sz="1600" dirty="0">
                <a:solidFill>
                  <a:prstClr val="white"/>
                </a:solidFill>
                <a:latin typeface="Arial" panose="020B0604020202020204" pitchFamily="34" charset="0"/>
                <a:cs typeface="Arial" panose="020B0604020202020204" pitchFamily="34" charset="0"/>
              </a:rPr>
              <a:t>Already discrepancies are wide</a:t>
            </a:r>
          </a:p>
        </p:txBody>
      </p:sp>
      <p:sp>
        <p:nvSpPr>
          <p:cNvPr id="4" name="Rectangle 3">
            <a:extLst>
              <a:ext uri="{FF2B5EF4-FFF2-40B4-BE49-F238E27FC236}">
                <a16:creationId xmlns:a16="http://schemas.microsoft.com/office/drawing/2014/main" id="{1E7D1312-B9C0-4CE4-B361-C0BA4C827554}"/>
              </a:ext>
            </a:extLst>
          </p:cNvPr>
          <p:cNvSpPr/>
          <p:nvPr/>
        </p:nvSpPr>
        <p:spPr>
          <a:xfrm>
            <a:off x="3657600" y="723900"/>
            <a:ext cx="5715000" cy="685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latin typeface="Calibri"/>
            </a:endParaRPr>
          </a:p>
        </p:txBody>
      </p:sp>
      <p:sp>
        <p:nvSpPr>
          <p:cNvPr id="5" name="Title 1">
            <a:extLst>
              <a:ext uri="{FF2B5EF4-FFF2-40B4-BE49-F238E27FC236}">
                <a16:creationId xmlns:a16="http://schemas.microsoft.com/office/drawing/2014/main" id="{5BF68398-CB28-4038-885F-C75A4DCA8AE7}"/>
              </a:ext>
            </a:extLst>
          </p:cNvPr>
          <p:cNvSpPr>
            <a:spLocks noGrp="1"/>
          </p:cNvSpPr>
          <p:nvPr>
            <p:ph type="title"/>
          </p:nvPr>
        </p:nvSpPr>
        <p:spPr>
          <a:xfrm>
            <a:off x="1828801" y="0"/>
            <a:ext cx="8458200" cy="990600"/>
          </a:xfrm>
        </p:spPr>
        <p:txBody>
          <a:bodyPr>
            <a:noAutofit/>
          </a:bodyPr>
          <a:lstStyle/>
          <a:p>
            <a:pPr algn="l"/>
            <a:r>
              <a:rPr lang="en-CA" sz="3000" dirty="0">
                <a:solidFill>
                  <a:srgbClr val="460023"/>
                </a:solidFill>
                <a:latin typeface="Arial" panose="020B0604020202020204" pitchFamily="34" charset="0"/>
                <a:cs typeface="Arial" panose="020B0604020202020204" pitchFamily="34" charset="0"/>
              </a:rPr>
              <a:t>Measurement</a:t>
            </a:r>
          </a:p>
        </p:txBody>
      </p:sp>
      <p:sp>
        <p:nvSpPr>
          <p:cNvPr id="8" name="TextBox 7">
            <a:extLst>
              <a:ext uri="{FF2B5EF4-FFF2-40B4-BE49-F238E27FC236}">
                <a16:creationId xmlns:a16="http://schemas.microsoft.com/office/drawing/2014/main" id="{8E8CB6FC-EB36-4AFD-AEFD-0EF52D39D70F}"/>
              </a:ext>
            </a:extLst>
          </p:cNvPr>
          <p:cNvSpPr txBox="1"/>
          <p:nvPr/>
        </p:nvSpPr>
        <p:spPr>
          <a:xfrm>
            <a:off x="1905000" y="1714501"/>
            <a:ext cx="3081528" cy="2092881"/>
          </a:xfrm>
          <a:prstGeom prst="rect">
            <a:avLst/>
          </a:prstGeom>
          <a:noFill/>
        </p:spPr>
        <p:txBody>
          <a:bodyPr wrap="square" rtlCol="0">
            <a:spAutoFit/>
          </a:bodyPr>
          <a:lstStyle/>
          <a:p>
            <a:pPr marL="457200" indent="-457200">
              <a:buFont typeface="+mj-lt"/>
              <a:buAutoNum type="arabicPeriod"/>
            </a:pPr>
            <a:r>
              <a:rPr lang="en-CA" sz="2600" b="1" dirty="0">
                <a:solidFill>
                  <a:prstClr val="black"/>
                </a:solidFill>
                <a:latin typeface="Arial" panose="020B0604020202020204" pitchFamily="34" charset="0"/>
                <a:cs typeface="Arial" panose="020B0604020202020204" pitchFamily="34" charset="0"/>
              </a:rPr>
              <a:t>E</a:t>
            </a:r>
            <a:r>
              <a:rPr lang="en-CA" sz="2600" dirty="0">
                <a:solidFill>
                  <a:prstClr val="black"/>
                </a:solidFill>
                <a:latin typeface="Arial" panose="020B0604020202020204" pitchFamily="34" charset="0"/>
                <a:cs typeface="Arial" panose="020B0604020202020204" pitchFamily="34" charset="0"/>
              </a:rPr>
              <a:t>-</a:t>
            </a:r>
            <a:r>
              <a:rPr lang="en-CA" sz="2600" dirty="0" err="1">
                <a:solidFill>
                  <a:prstClr val="black"/>
                </a:solidFill>
                <a:latin typeface="Arial" panose="020B0604020202020204" pitchFamily="34" charset="0"/>
                <a:cs typeface="Arial" panose="020B0604020202020204" pitchFamily="34" charset="0"/>
              </a:rPr>
              <a:t>nvironmental</a:t>
            </a:r>
            <a:endParaRPr lang="en-CA" sz="2600" dirty="0">
              <a:solidFill>
                <a:prstClr val="black"/>
              </a:solidFill>
              <a:latin typeface="Arial" panose="020B0604020202020204" pitchFamily="34" charset="0"/>
              <a:cs typeface="Arial" panose="020B0604020202020204" pitchFamily="34" charset="0"/>
            </a:endParaRPr>
          </a:p>
          <a:p>
            <a:pPr marL="457200" indent="-457200">
              <a:buFont typeface="+mj-lt"/>
              <a:buAutoNum type="arabicPeriod"/>
            </a:pPr>
            <a:endParaRPr lang="en-CA" sz="2600" dirty="0">
              <a:solidFill>
                <a:prstClr val="black"/>
              </a:solidFill>
              <a:latin typeface="Arial" panose="020B0604020202020204" pitchFamily="34" charset="0"/>
              <a:cs typeface="Arial" panose="020B0604020202020204" pitchFamily="34" charset="0"/>
            </a:endParaRPr>
          </a:p>
          <a:p>
            <a:pPr marL="457200" indent="-457200">
              <a:buFont typeface="+mj-lt"/>
              <a:buAutoNum type="arabicPeriod"/>
            </a:pPr>
            <a:r>
              <a:rPr lang="en-CA" sz="2600" b="1" dirty="0">
                <a:solidFill>
                  <a:prstClr val="black"/>
                </a:solidFill>
                <a:latin typeface="Arial" panose="020B0604020202020204" pitchFamily="34" charset="0"/>
                <a:cs typeface="Arial" panose="020B0604020202020204" pitchFamily="34" charset="0"/>
              </a:rPr>
              <a:t>S</a:t>
            </a:r>
            <a:r>
              <a:rPr lang="en-CA" sz="2600" dirty="0">
                <a:solidFill>
                  <a:prstClr val="black"/>
                </a:solidFill>
                <a:latin typeface="Arial" panose="020B0604020202020204" pitchFamily="34" charset="0"/>
                <a:cs typeface="Arial" panose="020B0604020202020204" pitchFamily="34" charset="0"/>
              </a:rPr>
              <a:t>-</a:t>
            </a:r>
            <a:r>
              <a:rPr lang="en-CA" sz="2600" dirty="0" err="1">
                <a:solidFill>
                  <a:prstClr val="black"/>
                </a:solidFill>
                <a:latin typeface="Arial" panose="020B0604020202020204" pitchFamily="34" charset="0"/>
                <a:cs typeface="Arial" panose="020B0604020202020204" pitchFamily="34" charset="0"/>
              </a:rPr>
              <a:t>ocial</a:t>
            </a:r>
            <a:endParaRPr lang="en-CA" sz="2600" dirty="0">
              <a:solidFill>
                <a:prstClr val="black"/>
              </a:solidFill>
              <a:latin typeface="Arial" panose="020B0604020202020204" pitchFamily="34" charset="0"/>
              <a:cs typeface="Arial" panose="020B0604020202020204" pitchFamily="34" charset="0"/>
            </a:endParaRPr>
          </a:p>
          <a:p>
            <a:pPr marL="457200" indent="-457200">
              <a:buFont typeface="+mj-lt"/>
              <a:buAutoNum type="arabicPeriod"/>
            </a:pPr>
            <a:endParaRPr lang="en-CA" sz="2600" dirty="0">
              <a:solidFill>
                <a:prstClr val="black"/>
              </a:solidFill>
              <a:latin typeface="Arial" panose="020B0604020202020204" pitchFamily="34" charset="0"/>
              <a:cs typeface="Arial" panose="020B0604020202020204" pitchFamily="34" charset="0"/>
            </a:endParaRPr>
          </a:p>
          <a:p>
            <a:pPr marL="457200" indent="-457200">
              <a:buFont typeface="+mj-lt"/>
              <a:buAutoNum type="arabicPeriod"/>
            </a:pPr>
            <a:r>
              <a:rPr lang="en-CA" sz="2600" b="1" dirty="0">
                <a:solidFill>
                  <a:prstClr val="black"/>
                </a:solidFill>
                <a:latin typeface="Arial" panose="020B0604020202020204" pitchFamily="34" charset="0"/>
                <a:cs typeface="Arial" panose="020B0604020202020204" pitchFamily="34" charset="0"/>
              </a:rPr>
              <a:t>G</a:t>
            </a:r>
            <a:r>
              <a:rPr lang="en-CA" sz="2600" dirty="0">
                <a:solidFill>
                  <a:prstClr val="black"/>
                </a:solidFill>
                <a:latin typeface="Arial" panose="020B0604020202020204" pitchFamily="34" charset="0"/>
                <a:cs typeface="Arial" panose="020B0604020202020204" pitchFamily="34" charset="0"/>
              </a:rPr>
              <a:t>-</a:t>
            </a:r>
            <a:r>
              <a:rPr lang="en-CA" sz="2600" dirty="0" err="1">
                <a:solidFill>
                  <a:prstClr val="black"/>
                </a:solidFill>
                <a:latin typeface="Arial" panose="020B0604020202020204" pitchFamily="34" charset="0"/>
                <a:cs typeface="Arial" panose="020B0604020202020204" pitchFamily="34" charset="0"/>
              </a:rPr>
              <a:t>overnance</a:t>
            </a:r>
            <a:endParaRPr lang="en-CA" sz="2600" dirty="0">
              <a:solidFill>
                <a:prstClr val="black"/>
              </a:solidFill>
              <a:latin typeface="Arial" panose="020B0604020202020204" pitchFamily="34" charset="0"/>
              <a:cs typeface="Arial" panose="020B0604020202020204" pitchFamily="34" charset="0"/>
            </a:endParaRPr>
          </a:p>
        </p:txBody>
      </p:sp>
      <p:sp>
        <p:nvSpPr>
          <p:cNvPr id="6" name="Right Brace 5">
            <a:extLst>
              <a:ext uri="{FF2B5EF4-FFF2-40B4-BE49-F238E27FC236}">
                <a16:creationId xmlns:a16="http://schemas.microsoft.com/office/drawing/2014/main" id="{B4057F9B-F000-4830-96D4-9BEFF1BDBEE6}"/>
              </a:ext>
            </a:extLst>
          </p:cNvPr>
          <p:cNvSpPr/>
          <p:nvPr/>
        </p:nvSpPr>
        <p:spPr>
          <a:xfrm>
            <a:off x="5410200" y="1794808"/>
            <a:ext cx="381000" cy="1938992"/>
          </a:xfrm>
          <a:prstGeom prst="rightBrace">
            <a:avLst/>
          </a:prstGeom>
          <a:ln>
            <a:solidFill>
              <a:srgbClr val="46002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solidFill>
                <a:srgbClr val="460023"/>
              </a:solidFill>
              <a:latin typeface="Calibri"/>
            </a:endParaRPr>
          </a:p>
        </p:txBody>
      </p:sp>
      <p:sp>
        <p:nvSpPr>
          <p:cNvPr id="7" name="TextBox 6">
            <a:extLst>
              <a:ext uri="{FF2B5EF4-FFF2-40B4-BE49-F238E27FC236}">
                <a16:creationId xmlns:a16="http://schemas.microsoft.com/office/drawing/2014/main" id="{BB97DCFA-49FF-40B3-93A6-D7A1BC1FBB35}"/>
              </a:ext>
            </a:extLst>
          </p:cNvPr>
          <p:cNvSpPr txBox="1"/>
          <p:nvPr/>
        </p:nvSpPr>
        <p:spPr>
          <a:xfrm>
            <a:off x="6400800" y="1718609"/>
            <a:ext cx="4267200" cy="492443"/>
          </a:xfrm>
          <a:prstGeom prst="rect">
            <a:avLst/>
          </a:prstGeom>
          <a:noFill/>
        </p:spPr>
        <p:txBody>
          <a:bodyPr wrap="square" rtlCol="0">
            <a:spAutoFit/>
          </a:bodyPr>
          <a:lstStyle/>
          <a:p>
            <a:pPr marL="457200" indent="-457200">
              <a:buFont typeface="Arial" panose="020B0604020202020204" pitchFamily="34" charset="0"/>
              <a:buChar char="•"/>
            </a:pPr>
            <a:r>
              <a:rPr lang="en-CA" sz="2600" dirty="0">
                <a:solidFill>
                  <a:prstClr val="black"/>
                </a:solidFill>
                <a:latin typeface="Arial" panose="020B0604020202020204" pitchFamily="34" charset="0"/>
                <a:cs typeface="Arial" panose="020B0604020202020204" pitchFamily="34" charset="0"/>
              </a:rPr>
              <a:t>Quantitative/Qualitative</a:t>
            </a:r>
          </a:p>
        </p:txBody>
      </p:sp>
      <p:sp>
        <p:nvSpPr>
          <p:cNvPr id="9" name="TextBox 8">
            <a:extLst>
              <a:ext uri="{FF2B5EF4-FFF2-40B4-BE49-F238E27FC236}">
                <a16:creationId xmlns:a16="http://schemas.microsoft.com/office/drawing/2014/main" id="{BB97DCFA-49FF-40B3-93A6-D7A1BC1FBB35}"/>
              </a:ext>
            </a:extLst>
          </p:cNvPr>
          <p:cNvSpPr txBox="1"/>
          <p:nvPr/>
        </p:nvSpPr>
        <p:spPr>
          <a:xfrm>
            <a:off x="6400800" y="2479358"/>
            <a:ext cx="4267200" cy="492443"/>
          </a:xfrm>
          <a:prstGeom prst="rect">
            <a:avLst/>
          </a:prstGeom>
          <a:noFill/>
        </p:spPr>
        <p:txBody>
          <a:bodyPr wrap="square" rtlCol="0">
            <a:spAutoFit/>
          </a:bodyPr>
          <a:lstStyle/>
          <a:p>
            <a:pPr marL="457200" indent="-457200">
              <a:buFont typeface="Arial" panose="020B0604020202020204" pitchFamily="34" charset="0"/>
              <a:buChar char="•"/>
            </a:pPr>
            <a:r>
              <a:rPr lang="en-CA" sz="2600" dirty="0">
                <a:solidFill>
                  <a:prstClr val="black"/>
                </a:solidFill>
                <a:latin typeface="Arial" panose="020B0604020202020204" pitchFamily="34" charset="0"/>
                <a:cs typeface="Arial" panose="020B0604020202020204" pitchFamily="34" charset="0"/>
              </a:rPr>
              <a:t>How?</a:t>
            </a:r>
          </a:p>
        </p:txBody>
      </p:sp>
      <p:sp>
        <p:nvSpPr>
          <p:cNvPr id="10" name="TextBox 9">
            <a:extLst>
              <a:ext uri="{FF2B5EF4-FFF2-40B4-BE49-F238E27FC236}">
                <a16:creationId xmlns:a16="http://schemas.microsoft.com/office/drawing/2014/main" id="{BB97DCFA-49FF-40B3-93A6-D7A1BC1FBB35}"/>
              </a:ext>
            </a:extLst>
          </p:cNvPr>
          <p:cNvSpPr txBox="1"/>
          <p:nvPr/>
        </p:nvSpPr>
        <p:spPr>
          <a:xfrm>
            <a:off x="6400800" y="3317558"/>
            <a:ext cx="4267200" cy="492443"/>
          </a:xfrm>
          <a:prstGeom prst="rect">
            <a:avLst/>
          </a:prstGeom>
          <a:noFill/>
        </p:spPr>
        <p:txBody>
          <a:bodyPr wrap="square" rtlCol="0">
            <a:spAutoFit/>
          </a:bodyPr>
          <a:lstStyle/>
          <a:p>
            <a:pPr marL="457200" indent="-457200">
              <a:buFont typeface="Arial" panose="020B0604020202020204" pitchFamily="34" charset="0"/>
              <a:buChar char="•"/>
            </a:pPr>
            <a:r>
              <a:rPr lang="en-CA" sz="2600" dirty="0">
                <a:solidFill>
                  <a:prstClr val="black"/>
                </a:solidFill>
                <a:latin typeface="Arial" panose="020B0604020202020204" pitchFamily="34" charset="0"/>
                <a:cs typeface="Arial" panose="020B0604020202020204" pitchFamily="34" charset="0"/>
              </a:rPr>
              <a:t>What?</a:t>
            </a:r>
          </a:p>
        </p:txBody>
      </p:sp>
    </p:spTree>
    <p:extLst>
      <p:ext uri="{BB962C8B-B14F-4D97-AF65-F5344CB8AC3E}">
        <p14:creationId xmlns:p14="http://schemas.microsoft.com/office/powerpoint/2010/main" val="3657329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6" grpId="0" animBg="1"/>
      <p:bldP spid="7" grpId="0"/>
      <p:bldP spid="9" grpId="0"/>
      <p:bldP spid="10"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3">
            <a:extLst>
              <a:ext uri="{FF2B5EF4-FFF2-40B4-BE49-F238E27FC236}">
                <a16:creationId xmlns:a16="http://schemas.microsoft.com/office/drawing/2014/main" id="{23632A65-D8BE-414D-B5D2-1EE7DD2FEFB8}"/>
              </a:ext>
            </a:extLst>
          </p:cNvPr>
          <p:cNvSpPr txBox="1">
            <a:spLocks/>
          </p:cNvSpPr>
          <p:nvPr/>
        </p:nvSpPr>
        <p:spPr>
          <a:xfrm>
            <a:off x="8077200" y="6376244"/>
            <a:ext cx="21336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921045B-2399-48EF-9B5B-688BEF185654}" type="slidenum">
              <a:rPr lang="en-CA" sz="1200">
                <a:solidFill>
                  <a:srgbClr val="460023"/>
                </a:solidFill>
                <a:latin typeface="Calibri"/>
              </a:rPr>
              <a:pPr algn="r"/>
              <a:t>72</a:t>
            </a:fld>
            <a:endParaRPr lang="en-CA" sz="1200" dirty="0">
              <a:solidFill>
                <a:srgbClr val="460023"/>
              </a:solidFill>
              <a:latin typeface="Calibri"/>
            </a:endParaRPr>
          </a:p>
        </p:txBody>
      </p:sp>
      <p:sp>
        <p:nvSpPr>
          <p:cNvPr id="3" name="Rectangle 2">
            <a:extLst>
              <a:ext uri="{FF2B5EF4-FFF2-40B4-BE49-F238E27FC236}">
                <a16:creationId xmlns:a16="http://schemas.microsoft.com/office/drawing/2014/main" id="{BFFF4E39-4784-41E5-9B43-3E9A147DC478}"/>
              </a:ext>
            </a:extLst>
          </p:cNvPr>
          <p:cNvSpPr/>
          <p:nvPr/>
        </p:nvSpPr>
        <p:spPr>
          <a:xfrm>
            <a:off x="1905002" y="5605046"/>
            <a:ext cx="8381999" cy="338554"/>
          </a:xfrm>
          <a:prstGeom prst="rect">
            <a:avLst/>
          </a:prstGeom>
          <a:solidFill>
            <a:srgbClr val="460023"/>
          </a:solidFill>
        </p:spPr>
        <p:txBody>
          <a:bodyPr wrap="square">
            <a:spAutoFit/>
          </a:bodyPr>
          <a:lstStyle/>
          <a:p>
            <a:pPr algn="ctr"/>
            <a:r>
              <a:rPr lang="en-US" sz="1600" dirty="0">
                <a:solidFill>
                  <a:prstClr val="white"/>
                </a:solidFill>
                <a:latin typeface="Arial" panose="020B0604020202020204" pitchFamily="34" charset="0"/>
                <a:cs typeface="Arial" panose="020B0604020202020204" pitchFamily="34" charset="0"/>
              </a:rPr>
              <a:t>I think we are a long way off</a:t>
            </a:r>
          </a:p>
        </p:txBody>
      </p:sp>
      <p:sp>
        <p:nvSpPr>
          <p:cNvPr id="4" name="Rectangle 3">
            <a:extLst>
              <a:ext uri="{FF2B5EF4-FFF2-40B4-BE49-F238E27FC236}">
                <a16:creationId xmlns:a16="http://schemas.microsoft.com/office/drawing/2014/main" id="{1E7D1312-B9C0-4CE4-B361-C0BA4C827554}"/>
              </a:ext>
            </a:extLst>
          </p:cNvPr>
          <p:cNvSpPr/>
          <p:nvPr/>
        </p:nvSpPr>
        <p:spPr>
          <a:xfrm>
            <a:off x="3657600" y="723900"/>
            <a:ext cx="5715000" cy="685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latin typeface="Calibri"/>
            </a:endParaRPr>
          </a:p>
        </p:txBody>
      </p:sp>
      <p:sp>
        <p:nvSpPr>
          <p:cNvPr id="5" name="Title 1">
            <a:extLst>
              <a:ext uri="{FF2B5EF4-FFF2-40B4-BE49-F238E27FC236}">
                <a16:creationId xmlns:a16="http://schemas.microsoft.com/office/drawing/2014/main" id="{5BF68398-CB28-4038-885F-C75A4DCA8AE7}"/>
              </a:ext>
            </a:extLst>
          </p:cNvPr>
          <p:cNvSpPr>
            <a:spLocks noGrp="1"/>
          </p:cNvSpPr>
          <p:nvPr>
            <p:ph type="title"/>
          </p:nvPr>
        </p:nvSpPr>
        <p:spPr>
          <a:xfrm>
            <a:off x="1828801" y="0"/>
            <a:ext cx="8458200" cy="990600"/>
          </a:xfrm>
        </p:spPr>
        <p:txBody>
          <a:bodyPr>
            <a:noAutofit/>
          </a:bodyPr>
          <a:lstStyle/>
          <a:p>
            <a:pPr algn="l"/>
            <a:r>
              <a:rPr lang="en-CA" sz="3000">
                <a:solidFill>
                  <a:srgbClr val="460023"/>
                </a:solidFill>
                <a:latin typeface="Arial" panose="020B0604020202020204" pitchFamily="34" charset="0"/>
                <a:cs typeface="Arial" panose="020B0604020202020204" pitchFamily="34" charset="0"/>
              </a:rPr>
              <a:t>Auditability</a:t>
            </a:r>
            <a:endParaRPr lang="en-CA" sz="3000" dirty="0">
              <a:solidFill>
                <a:srgbClr val="460023"/>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8E8CB6FC-EB36-4AFD-AEFD-0EF52D39D70F}"/>
              </a:ext>
            </a:extLst>
          </p:cNvPr>
          <p:cNvSpPr txBox="1"/>
          <p:nvPr/>
        </p:nvSpPr>
        <p:spPr>
          <a:xfrm>
            <a:off x="2286000" y="1371600"/>
            <a:ext cx="5105400" cy="2893100"/>
          </a:xfrm>
          <a:prstGeom prst="rect">
            <a:avLst/>
          </a:prstGeom>
          <a:noFill/>
        </p:spPr>
        <p:txBody>
          <a:bodyPr wrap="square" rtlCol="0">
            <a:spAutoFit/>
          </a:bodyPr>
          <a:lstStyle/>
          <a:p>
            <a:pPr marL="457200" indent="-457200">
              <a:buFont typeface="+mj-lt"/>
              <a:buAutoNum type="arabicPeriod"/>
            </a:pPr>
            <a:r>
              <a:rPr lang="en-CA" sz="2600">
                <a:solidFill>
                  <a:prstClr val="black"/>
                </a:solidFill>
                <a:latin typeface="Arial" panose="020B0604020202020204" pitchFamily="34" charset="0"/>
                <a:cs typeface="Arial" panose="020B0604020202020204" pitchFamily="34" charset="0"/>
              </a:rPr>
              <a:t>Think Non-GAAP?</a:t>
            </a:r>
          </a:p>
          <a:p>
            <a:pPr marL="457200" indent="-457200">
              <a:buFont typeface="+mj-lt"/>
              <a:buAutoNum type="arabicPeriod"/>
            </a:pPr>
            <a:endParaRPr lang="en-CA" sz="2600">
              <a:solidFill>
                <a:prstClr val="black"/>
              </a:solidFill>
              <a:latin typeface="Arial" panose="020B0604020202020204" pitchFamily="34" charset="0"/>
              <a:cs typeface="Arial" panose="020B0604020202020204" pitchFamily="34" charset="0"/>
            </a:endParaRPr>
          </a:p>
          <a:p>
            <a:pPr marL="457200" indent="-457200">
              <a:buFont typeface="+mj-lt"/>
              <a:buAutoNum type="arabicPeriod"/>
            </a:pPr>
            <a:r>
              <a:rPr lang="en-CA" sz="2600">
                <a:solidFill>
                  <a:prstClr val="black"/>
                </a:solidFill>
                <a:latin typeface="Arial" panose="020B0604020202020204" pitchFamily="34" charset="0"/>
                <a:cs typeface="Arial" panose="020B0604020202020204" pitchFamily="34" charset="0"/>
              </a:rPr>
              <a:t>Think Independence?</a:t>
            </a:r>
          </a:p>
          <a:p>
            <a:pPr marL="457200" indent="-457200">
              <a:buFont typeface="+mj-lt"/>
              <a:buAutoNum type="arabicPeriod"/>
            </a:pPr>
            <a:endParaRPr lang="en-CA" sz="2600">
              <a:solidFill>
                <a:prstClr val="black"/>
              </a:solidFill>
              <a:latin typeface="Arial" panose="020B0604020202020204" pitchFamily="34" charset="0"/>
              <a:cs typeface="Arial" panose="020B0604020202020204" pitchFamily="34" charset="0"/>
            </a:endParaRPr>
          </a:p>
          <a:p>
            <a:pPr marL="457200" indent="-457200">
              <a:buFont typeface="+mj-lt"/>
              <a:buAutoNum type="arabicPeriod"/>
            </a:pPr>
            <a:r>
              <a:rPr lang="en-CA" sz="2600">
                <a:solidFill>
                  <a:prstClr val="black"/>
                </a:solidFill>
                <a:latin typeface="Arial" panose="020B0604020202020204" pitchFamily="34" charset="0"/>
                <a:cs typeface="Arial" panose="020B0604020202020204" pitchFamily="34" charset="0"/>
              </a:rPr>
              <a:t>Think Standardization?</a:t>
            </a:r>
          </a:p>
          <a:p>
            <a:pPr marL="457200" indent="-457200">
              <a:buFont typeface="+mj-lt"/>
              <a:buAutoNum type="arabicPeriod"/>
            </a:pPr>
            <a:endParaRPr lang="en-CA" sz="2600">
              <a:solidFill>
                <a:prstClr val="black"/>
              </a:solidFill>
              <a:latin typeface="Arial" panose="020B0604020202020204" pitchFamily="34" charset="0"/>
              <a:cs typeface="Arial" panose="020B0604020202020204" pitchFamily="34" charset="0"/>
            </a:endParaRPr>
          </a:p>
          <a:p>
            <a:pPr marL="457200" indent="-457200">
              <a:buFont typeface="+mj-lt"/>
              <a:buAutoNum type="arabicPeriod"/>
            </a:pPr>
            <a:r>
              <a:rPr lang="en-CA" sz="2600">
                <a:solidFill>
                  <a:prstClr val="black"/>
                </a:solidFill>
                <a:latin typeface="Arial" panose="020B0604020202020204" pitchFamily="34" charset="0"/>
                <a:cs typeface="Arial" panose="020B0604020202020204" pitchFamily="34" charset="0"/>
              </a:rPr>
              <a:t>Think Liability?</a:t>
            </a:r>
          </a:p>
        </p:txBody>
      </p:sp>
    </p:spTree>
    <p:extLst>
      <p:ext uri="{BB962C8B-B14F-4D97-AF65-F5344CB8AC3E}">
        <p14:creationId xmlns:p14="http://schemas.microsoft.com/office/powerpoint/2010/main" val="68320274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3">
            <a:extLst>
              <a:ext uri="{FF2B5EF4-FFF2-40B4-BE49-F238E27FC236}">
                <a16:creationId xmlns:a16="http://schemas.microsoft.com/office/drawing/2014/main" id="{23632A65-D8BE-414D-B5D2-1EE7DD2FEFB8}"/>
              </a:ext>
            </a:extLst>
          </p:cNvPr>
          <p:cNvSpPr txBox="1">
            <a:spLocks/>
          </p:cNvSpPr>
          <p:nvPr/>
        </p:nvSpPr>
        <p:spPr>
          <a:xfrm>
            <a:off x="8077200" y="6376244"/>
            <a:ext cx="21336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921045B-2399-48EF-9B5B-688BEF185654}" type="slidenum">
              <a:rPr lang="en-CA" sz="1200">
                <a:solidFill>
                  <a:srgbClr val="460023"/>
                </a:solidFill>
                <a:latin typeface="Calibri"/>
              </a:rPr>
              <a:pPr algn="r"/>
              <a:t>73</a:t>
            </a:fld>
            <a:endParaRPr lang="en-CA" sz="1200" dirty="0">
              <a:solidFill>
                <a:srgbClr val="460023"/>
              </a:solidFill>
              <a:latin typeface="Calibri"/>
            </a:endParaRPr>
          </a:p>
        </p:txBody>
      </p:sp>
      <p:sp>
        <p:nvSpPr>
          <p:cNvPr id="3" name="Rectangle 2">
            <a:extLst>
              <a:ext uri="{FF2B5EF4-FFF2-40B4-BE49-F238E27FC236}">
                <a16:creationId xmlns:a16="http://schemas.microsoft.com/office/drawing/2014/main" id="{BFFF4E39-4784-41E5-9B43-3E9A147DC478}"/>
              </a:ext>
            </a:extLst>
          </p:cNvPr>
          <p:cNvSpPr/>
          <p:nvPr/>
        </p:nvSpPr>
        <p:spPr>
          <a:xfrm>
            <a:off x="1905002" y="5605046"/>
            <a:ext cx="8381999" cy="338554"/>
          </a:xfrm>
          <a:prstGeom prst="rect">
            <a:avLst/>
          </a:prstGeom>
          <a:solidFill>
            <a:srgbClr val="460023"/>
          </a:solidFill>
        </p:spPr>
        <p:txBody>
          <a:bodyPr wrap="square">
            <a:spAutoFit/>
          </a:bodyPr>
          <a:lstStyle/>
          <a:p>
            <a:pPr algn="ctr"/>
            <a:r>
              <a:rPr lang="en-US" sz="1600" dirty="0">
                <a:solidFill>
                  <a:prstClr val="white"/>
                </a:solidFill>
                <a:latin typeface="Arial" panose="020B0604020202020204" pitchFamily="34" charset="0"/>
                <a:cs typeface="Arial" panose="020B0604020202020204" pitchFamily="34" charset="0"/>
              </a:rPr>
              <a:t>How do we measure </a:t>
            </a:r>
            <a:r>
              <a:rPr lang="en-US" sz="1600" dirty="0" err="1">
                <a:solidFill>
                  <a:prstClr val="white"/>
                </a:solidFill>
                <a:latin typeface="Arial" panose="020B0604020202020204" pitchFamily="34" charset="0"/>
                <a:cs typeface="Arial" panose="020B0604020202020204" pitchFamily="34" charset="0"/>
              </a:rPr>
              <a:t>succes</a:t>
            </a:r>
            <a:r>
              <a:rPr lang="en-US" sz="1600" dirty="0">
                <a:solidFill>
                  <a:prstClr val="white"/>
                </a:solidFill>
                <a:latin typeface="Arial" panose="020B0604020202020204" pitchFamily="34" charset="0"/>
                <a:cs typeface="Arial" panose="020B0604020202020204" pitchFamily="34" charset="0"/>
              </a:rPr>
              <a:t>?</a:t>
            </a:r>
          </a:p>
        </p:txBody>
      </p:sp>
      <p:sp>
        <p:nvSpPr>
          <p:cNvPr id="4" name="Rectangle 3">
            <a:extLst>
              <a:ext uri="{FF2B5EF4-FFF2-40B4-BE49-F238E27FC236}">
                <a16:creationId xmlns:a16="http://schemas.microsoft.com/office/drawing/2014/main" id="{1E7D1312-B9C0-4CE4-B361-C0BA4C827554}"/>
              </a:ext>
            </a:extLst>
          </p:cNvPr>
          <p:cNvSpPr/>
          <p:nvPr/>
        </p:nvSpPr>
        <p:spPr>
          <a:xfrm>
            <a:off x="3657600" y="723900"/>
            <a:ext cx="5715000" cy="685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latin typeface="Calibri"/>
            </a:endParaRPr>
          </a:p>
        </p:txBody>
      </p:sp>
      <p:sp>
        <p:nvSpPr>
          <p:cNvPr id="5" name="Title 1">
            <a:extLst>
              <a:ext uri="{FF2B5EF4-FFF2-40B4-BE49-F238E27FC236}">
                <a16:creationId xmlns:a16="http://schemas.microsoft.com/office/drawing/2014/main" id="{5BF68398-CB28-4038-885F-C75A4DCA8AE7}"/>
              </a:ext>
            </a:extLst>
          </p:cNvPr>
          <p:cNvSpPr>
            <a:spLocks noGrp="1"/>
          </p:cNvSpPr>
          <p:nvPr>
            <p:ph type="title"/>
          </p:nvPr>
        </p:nvSpPr>
        <p:spPr>
          <a:xfrm>
            <a:off x="1828801" y="0"/>
            <a:ext cx="8458200" cy="990600"/>
          </a:xfrm>
        </p:spPr>
        <p:txBody>
          <a:bodyPr>
            <a:noAutofit/>
          </a:bodyPr>
          <a:lstStyle/>
          <a:p>
            <a:pPr algn="l"/>
            <a:r>
              <a:rPr lang="en-CA" sz="3000">
                <a:solidFill>
                  <a:srgbClr val="460023"/>
                </a:solidFill>
                <a:latin typeface="Arial" panose="020B0604020202020204" pitchFamily="34" charset="0"/>
                <a:cs typeface="Arial" panose="020B0604020202020204" pitchFamily="34" charset="0"/>
              </a:rPr>
              <a:t>Relevance</a:t>
            </a:r>
            <a:endParaRPr lang="en-CA" sz="3000" dirty="0">
              <a:solidFill>
                <a:srgbClr val="460023"/>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8E8CB6FC-EB36-4AFD-AEFD-0EF52D39D70F}"/>
              </a:ext>
            </a:extLst>
          </p:cNvPr>
          <p:cNvSpPr txBox="1"/>
          <p:nvPr/>
        </p:nvSpPr>
        <p:spPr>
          <a:xfrm>
            <a:off x="3581400" y="1219201"/>
            <a:ext cx="5105400" cy="492443"/>
          </a:xfrm>
          <a:prstGeom prst="rect">
            <a:avLst/>
          </a:prstGeom>
          <a:noFill/>
        </p:spPr>
        <p:txBody>
          <a:bodyPr wrap="square" rtlCol="0">
            <a:spAutoFit/>
          </a:bodyPr>
          <a:lstStyle/>
          <a:p>
            <a:pPr algn="ctr"/>
            <a:r>
              <a:rPr lang="en-CA" sz="2600">
                <a:solidFill>
                  <a:prstClr val="black"/>
                </a:solidFill>
                <a:latin typeface="Arial" panose="020B0604020202020204" pitchFamily="34" charset="0"/>
                <a:cs typeface="Arial" panose="020B0604020202020204" pitchFamily="34" charset="0"/>
              </a:rPr>
              <a:t>Investment </a:t>
            </a:r>
            <a:r>
              <a:rPr lang="en-CA" sz="2600" dirty="0">
                <a:solidFill>
                  <a:prstClr val="black"/>
                </a:solidFill>
                <a:latin typeface="Arial" panose="020B0604020202020204" pitchFamily="34" charset="0"/>
                <a:cs typeface="Arial" panose="020B0604020202020204" pitchFamily="34" charset="0"/>
              </a:rPr>
              <a:t>Mandate</a:t>
            </a:r>
          </a:p>
        </p:txBody>
      </p:sp>
      <p:sp>
        <p:nvSpPr>
          <p:cNvPr id="9" name="TextBox 8">
            <a:extLst>
              <a:ext uri="{FF2B5EF4-FFF2-40B4-BE49-F238E27FC236}">
                <a16:creationId xmlns:a16="http://schemas.microsoft.com/office/drawing/2014/main" id="{8E8CB6FC-EB36-4AFD-AEFD-0EF52D39D70F}"/>
              </a:ext>
            </a:extLst>
          </p:cNvPr>
          <p:cNvSpPr txBox="1"/>
          <p:nvPr/>
        </p:nvSpPr>
        <p:spPr>
          <a:xfrm>
            <a:off x="3581400" y="1981201"/>
            <a:ext cx="5105400" cy="492443"/>
          </a:xfrm>
          <a:prstGeom prst="rect">
            <a:avLst/>
          </a:prstGeom>
          <a:noFill/>
        </p:spPr>
        <p:txBody>
          <a:bodyPr wrap="square" rtlCol="0">
            <a:spAutoFit/>
          </a:bodyPr>
          <a:lstStyle/>
          <a:p>
            <a:pPr algn="ctr"/>
            <a:r>
              <a:rPr lang="en-CA" sz="2600" dirty="0">
                <a:solidFill>
                  <a:prstClr val="black"/>
                </a:solidFill>
                <a:latin typeface="Arial" panose="020B0604020202020204" pitchFamily="34" charset="0"/>
                <a:cs typeface="Arial" panose="020B0604020202020204" pitchFamily="34" charset="0"/>
              </a:rPr>
              <a:t>+</a:t>
            </a:r>
          </a:p>
        </p:txBody>
      </p:sp>
      <p:sp>
        <p:nvSpPr>
          <p:cNvPr id="10" name="TextBox 9">
            <a:extLst>
              <a:ext uri="{FF2B5EF4-FFF2-40B4-BE49-F238E27FC236}">
                <a16:creationId xmlns:a16="http://schemas.microsoft.com/office/drawing/2014/main" id="{8E8CB6FC-EB36-4AFD-AEFD-0EF52D39D70F}"/>
              </a:ext>
            </a:extLst>
          </p:cNvPr>
          <p:cNvSpPr txBox="1"/>
          <p:nvPr/>
        </p:nvSpPr>
        <p:spPr>
          <a:xfrm>
            <a:off x="3581400" y="2819401"/>
            <a:ext cx="5105400" cy="492443"/>
          </a:xfrm>
          <a:prstGeom prst="rect">
            <a:avLst/>
          </a:prstGeom>
          <a:noFill/>
        </p:spPr>
        <p:txBody>
          <a:bodyPr wrap="square" rtlCol="0">
            <a:spAutoFit/>
          </a:bodyPr>
          <a:lstStyle/>
          <a:p>
            <a:pPr algn="ctr"/>
            <a:r>
              <a:rPr lang="en-CA" sz="2600" dirty="0">
                <a:solidFill>
                  <a:prstClr val="black"/>
                </a:solidFill>
                <a:latin typeface="Arial" panose="020B0604020202020204" pitchFamily="34" charset="0"/>
                <a:cs typeface="Arial" panose="020B0604020202020204" pitchFamily="34" charset="0"/>
              </a:rPr>
              <a:t>Sustainable Mandate</a:t>
            </a:r>
          </a:p>
        </p:txBody>
      </p:sp>
      <p:sp>
        <p:nvSpPr>
          <p:cNvPr id="12" name="TextBox 11">
            <a:extLst>
              <a:ext uri="{FF2B5EF4-FFF2-40B4-BE49-F238E27FC236}">
                <a16:creationId xmlns:a16="http://schemas.microsoft.com/office/drawing/2014/main" id="{8E8CB6FC-EB36-4AFD-AEFD-0EF52D39D70F}"/>
              </a:ext>
            </a:extLst>
          </p:cNvPr>
          <p:cNvSpPr txBox="1"/>
          <p:nvPr/>
        </p:nvSpPr>
        <p:spPr>
          <a:xfrm>
            <a:off x="3581400" y="3733800"/>
            <a:ext cx="5105400" cy="523220"/>
          </a:xfrm>
          <a:prstGeom prst="rect">
            <a:avLst/>
          </a:prstGeom>
          <a:noFill/>
        </p:spPr>
        <p:txBody>
          <a:bodyPr wrap="square" rtlCol="0">
            <a:spAutoFit/>
          </a:bodyPr>
          <a:lstStyle/>
          <a:p>
            <a:pPr algn="ctr"/>
            <a:r>
              <a:rPr lang="en-CA" sz="2800" dirty="0">
                <a:solidFill>
                  <a:prstClr val="black"/>
                </a:solidFill>
                <a:latin typeface="Arial" panose="020B0604020202020204" pitchFamily="34" charset="0"/>
                <a:cs typeface="Arial" panose="020B0604020202020204" pitchFamily="34" charset="0"/>
              </a:rPr>
              <a:t>=</a:t>
            </a:r>
            <a:endParaRPr lang="en-CA" sz="2600" dirty="0">
              <a:solidFill>
                <a:prstClr val="black"/>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8E8CB6FC-EB36-4AFD-AEFD-0EF52D39D70F}"/>
              </a:ext>
            </a:extLst>
          </p:cNvPr>
          <p:cNvSpPr txBox="1"/>
          <p:nvPr/>
        </p:nvSpPr>
        <p:spPr>
          <a:xfrm>
            <a:off x="3581400" y="4572001"/>
            <a:ext cx="5105400" cy="492443"/>
          </a:xfrm>
          <a:prstGeom prst="rect">
            <a:avLst/>
          </a:prstGeom>
          <a:noFill/>
        </p:spPr>
        <p:txBody>
          <a:bodyPr wrap="square" rtlCol="0">
            <a:spAutoFit/>
          </a:bodyPr>
          <a:lstStyle/>
          <a:p>
            <a:pPr algn="ctr"/>
            <a:r>
              <a:rPr lang="en-CA" sz="2600" dirty="0">
                <a:solidFill>
                  <a:prstClr val="black"/>
                </a:solidFill>
                <a:latin typeface="Arial" panose="020B0604020202020204" pitchFamily="34" charset="0"/>
                <a:cs typeface="Arial" panose="020B0604020202020204" pitchFamily="34" charset="0"/>
              </a:rPr>
              <a:t>Success?</a:t>
            </a:r>
          </a:p>
        </p:txBody>
      </p:sp>
    </p:spTree>
    <p:extLst>
      <p:ext uri="{BB962C8B-B14F-4D97-AF65-F5344CB8AC3E}">
        <p14:creationId xmlns:p14="http://schemas.microsoft.com/office/powerpoint/2010/main" val="2706646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2" grpId="0"/>
      <p:bldP spid="13"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3">
            <a:extLst>
              <a:ext uri="{FF2B5EF4-FFF2-40B4-BE49-F238E27FC236}">
                <a16:creationId xmlns:a16="http://schemas.microsoft.com/office/drawing/2014/main" id="{23632A65-D8BE-414D-B5D2-1EE7DD2FEFB8}"/>
              </a:ext>
            </a:extLst>
          </p:cNvPr>
          <p:cNvSpPr txBox="1">
            <a:spLocks/>
          </p:cNvSpPr>
          <p:nvPr/>
        </p:nvSpPr>
        <p:spPr>
          <a:xfrm>
            <a:off x="8077200" y="6376244"/>
            <a:ext cx="21336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921045B-2399-48EF-9B5B-688BEF185654}" type="slidenum">
              <a:rPr lang="en-CA" sz="1200">
                <a:solidFill>
                  <a:srgbClr val="460023"/>
                </a:solidFill>
                <a:latin typeface="Calibri"/>
              </a:rPr>
              <a:pPr algn="r"/>
              <a:t>74</a:t>
            </a:fld>
            <a:endParaRPr lang="en-CA" sz="1200" dirty="0">
              <a:solidFill>
                <a:srgbClr val="460023"/>
              </a:solidFill>
              <a:latin typeface="Calibri"/>
            </a:endParaRPr>
          </a:p>
        </p:txBody>
      </p:sp>
      <p:sp>
        <p:nvSpPr>
          <p:cNvPr id="4" name="Rectangle 3">
            <a:extLst>
              <a:ext uri="{FF2B5EF4-FFF2-40B4-BE49-F238E27FC236}">
                <a16:creationId xmlns:a16="http://schemas.microsoft.com/office/drawing/2014/main" id="{1E7D1312-B9C0-4CE4-B361-C0BA4C827554}"/>
              </a:ext>
            </a:extLst>
          </p:cNvPr>
          <p:cNvSpPr/>
          <p:nvPr/>
        </p:nvSpPr>
        <p:spPr>
          <a:xfrm>
            <a:off x="3657600" y="723900"/>
            <a:ext cx="5715000" cy="685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latin typeface="Calibri"/>
            </a:endParaRPr>
          </a:p>
        </p:txBody>
      </p:sp>
      <p:sp>
        <p:nvSpPr>
          <p:cNvPr id="5" name="Title 1">
            <a:extLst>
              <a:ext uri="{FF2B5EF4-FFF2-40B4-BE49-F238E27FC236}">
                <a16:creationId xmlns:a16="http://schemas.microsoft.com/office/drawing/2014/main" id="{5BF68398-CB28-4038-885F-C75A4DCA8AE7}"/>
              </a:ext>
            </a:extLst>
          </p:cNvPr>
          <p:cNvSpPr>
            <a:spLocks noGrp="1"/>
          </p:cNvSpPr>
          <p:nvPr>
            <p:ph type="title"/>
          </p:nvPr>
        </p:nvSpPr>
        <p:spPr>
          <a:xfrm>
            <a:off x="1828801" y="0"/>
            <a:ext cx="8458200" cy="990600"/>
          </a:xfrm>
        </p:spPr>
        <p:txBody>
          <a:bodyPr>
            <a:noAutofit/>
          </a:bodyPr>
          <a:lstStyle/>
          <a:p>
            <a:pPr algn="l"/>
            <a:r>
              <a:rPr lang="en-CA" sz="3000" dirty="0">
                <a:solidFill>
                  <a:srgbClr val="460023"/>
                </a:solidFill>
                <a:latin typeface="Arial" panose="020B0604020202020204" pitchFamily="34" charset="0"/>
                <a:cs typeface="Arial" panose="020B0604020202020204" pitchFamily="34" charset="0"/>
              </a:rPr>
              <a:t>Our Quality Rating</a:t>
            </a:r>
          </a:p>
        </p:txBody>
      </p:sp>
      <p:sp>
        <p:nvSpPr>
          <p:cNvPr id="8" name="TextBox 7">
            <a:extLst>
              <a:ext uri="{FF2B5EF4-FFF2-40B4-BE49-F238E27FC236}">
                <a16:creationId xmlns:a16="http://schemas.microsoft.com/office/drawing/2014/main" id="{8E8CB6FC-EB36-4AFD-AEFD-0EF52D39D70F}"/>
              </a:ext>
            </a:extLst>
          </p:cNvPr>
          <p:cNvSpPr txBox="1"/>
          <p:nvPr/>
        </p:nvSpPr>
        <p:spPr>
          <a:xfrm>
            <a:off x="2286000" y="1447801"/>
            <a:ext cx="5105400" cy="3693319"/>
          </a:xfrm>
          <a:prstGeom prst="rect">
            <a:avLst/>
          </a:prstGeom>
          <a:noFill/>
        </p:spPr>
        <p:txBody>
          <a:bodyPr wrap="square" rtlCol="0">
            <a:spAutoFit/>
          </a:bodyPr>
          <a:lstStyle/>
          <a:p>
            <a:pPr marL="457200" indent="-457200">
              <a:buFont typeface="+mj-lt"/>
              <a:buAutoNum type="arabicPeriod"/>
            </a:pPr>
            <a:r>
              <a:rPr lang="en-CA" sz="2600" dirty="0">
                <a:solidFill>
                  <a:prstClr val="black"/>
                </a:solidFill>
                <a:latin typeface="Arial" panose="020B0604020202020204" pitchFamily="34" charset="0"/>
                <a:cs typeface="Arial" panose="020B0604020202020204" pitchFamily="34" charset="0"/>
              </a:rPr>
              <a:t>Accounting &amp; Disclosure</a:t>
            </a:r>
          </a:p>
          <a:p>
            <a:pPr marL="457200" indent="-457200">
              <a:buFont typeface="+mj-lt"/>
              <a:buAutoNum type="arabicPeriod"/>
            </a:pPr>
            <a:endParaRPr lang="en-CA" sz="2600" dirty="0">
              <a:solidFill>
                <a:prstClr val="black"/>
              </a:solidFill>
              <a:latin typeface="Arial" panose="020B0604020202020204" pitchFamily="34" charset="0"/>
              <a:cs typeface="Arial" panose="020B0604020202020204" pitchFamily="34" charset="0"/>
            </a:endParaRPr>
          </a:p>
          <a:p>
            <a:pPr marL="457200" indent="-457200">
              <a:buFont typeface="+mj-lt"/>
              <a:buAutoNum type="arabicPeriod"/>
            </a:pPr>
            <a:r>
              <a:rPr lang="en-CA" sz="2600" dirty="0">
                <a:solidFill>
                  <a:prstClr val="black"/>
                </a:solidFill>
                <a:latin typeface="Arial" panose="020B0604020202020204" pitchFamily="34" charset="0"/>
                <a:cs typeface="Arial" panose="020B0604020202020204" pitchFamily="34" charset="0"/>
              </a:rPr>
              <a:t>Cash Flow Sustainability</a:t>
            </a:r>
          </a:p>
          <a:p>
            <a:pPr marL="457200" indent="-457200">
              <a:buFont typeface="+mj-lt"/>
              <a:buAutoNum type="arabicPeriod"/>
            </a:pPr>
            <a:endParaRPr lang="en-CA" sz="2600" dirty="0">
              <a:solidFill>
                <a:prstClr val="black"/>
              </a:solidFill>
              <a:latin typeface="Arial" panose="020B0604020202020204" pitchFamily="34" charset="0"/>
              <a:cs typeface="Arial" panose="020B0604020202020204" pitchFamily="34" charset="0"/>
            </a:endParaRPr>
          </a:p>
          <a:p>
            <a:pPr marL="457200" indent="-457200">
              <a:buFont typeface="+mj-lt"/>
              <a:buAutoNum type="arabicPeriod"/>
            </a:pPr>
            <a:r>
              <a:rPr lang="en-CA" sz="2600" dirty="0">
                <a:solidFill>
                  <a:prstClr val="black"/>
                </a:solidFill>
                <a:latin typeface="Arial" panose="020B0604020202020204" pitchFamily="34" charset="0"/>
                <a:cs typeface="Arial" panose="020B0604020202020204" pitchFamily="34" charset="0"/>
              </a:rPr>
              <a:t>Balance Sheet Risk</a:t>
            </a:r>
          </a:p>
          <a:p>
            <a:pPr marL="457200" indent="-457200">
              <a:buFont typeface="+mj-lt"/>
              <a:buAutoNum type="arabicPeriod"/>
            </a:pPr>
            <a:endParaRPr lang="en-CA" sz="2600" dirty="0">
              <a:solidFill>
                <a:prstClr val="black"/>
              </a:solidFill>
              <a:latin typeface="Arial" panose="020B0604020202020204" pitchFamily="34" charset="0"/>
              <a:cs typeface="Arial" panose="020B0604020202020204" pitchFamily="34" charset="0"/>
            </a:endParaRPr>
          </a:p>
          <a:p>
            <a:pPr marL="457200" indent="-457200">
              <a:buFont typeface="+mj-lt"/>
              <a:buAutoNum type="arabicPeriod"/>
            </a:pPr>
            <a:r>
              <a:rPr lang="en-CA" sz="2600" dirty="0">
                <a:solidFill>
                  <a:prstClr val="black"/>
                </a:solidFill>
                <a:latin typeface="Arial" panose="020B0604020202020204" pitchFamily="34" charset="0"/>
                <a:cs typeface="Arial" panose="020B0604020202020204" pitchFamily="34" charset="0"/>
              </a:rPr>
              <a:t>Business Operation Risks</a:t>
            </a:r>
          </a:p>
          <a:p>
            <a:pPr marL="457200" indent="-457200">
              <a:buFont typeface="+mj-lt"/>
              <a:buAutoNum type="arabicPeriod"/>
            </a:pPr>
            <a:endParaRPr lang="en-CA" sz="2600" dirty="0">
              <a:solidFill>
                <a:prstClr val="black"/>
              </a:solidFill>
              <a:latin typeface="Arial" panose="020B0604020202020204" pitchFamily="34" charset="0"/>
              <a:cs typeface="Arial" panose="020B0604020202020204" pitchFamily="34" charset="0"/>
            </a:endParaRPr>
          </a:p>
          <a:p>
            <a:pPr marL="457200" indent="-457200">
              <a:buFont typeface="+mj-lt"/>
              <a:buAutoNum type="arabicPeriod"/>
            </a:pPr>
            <a:r>
              <a:rPr lang="en-CA" sz="2600" dirty="0">
                <a:solidFill>
                  <a:prstClr val="black"/>
                </a:solidFill>
                <a:latin typeface="Arial" panose="020B0604020202020204" pitchFamily="34" charset="0"/>
                <a:cs typeface="Arial" panose="020B0604020202020204" pitchFamily="34" charset="0"/>
              </a:rPr>
              <a:t>Corporate Governance</a:t>
            </a:r>
          </a:p>
        </p:txBody>
      </p:sp>
      <p:sp>
        <p:nvSpPr>
          <p:cNvPr id="6" name="Right Brace 5">
            <a:extLst>
              <a:ext uri="{FF2B5EF4-FFF2-40B4-BE49-F238E27FC236}">
                <a16:creationId xmlns:a16="http://schemas.microsoft.com/office/drawing/2014/main" id="{AE092ABE-F155-4536-B7CE-F26990D16AB8}"/>
              </a:ext>
            </a:extLst>
          </p:cNvPr>
          <p:cNvSpPr/>
          <p:nvPr/>
        </p:nvSpPr>
        <p:spPr>
          <a:xfrm>
            <a:off x="7086600" y="1409700"/>
            <a:ext cx="762000" cy="3693318"/>
          </a:xfrm>
          <a:prstGeom prst="rightBrace">
            <a:avLst>
              <a:gd name="adj1" fmla="val 8333"/>
              <a:gd name="adj2" fmla="val 50570"/>
            </a:avLst>
          </a:prstGeom>
          <a:ln>
            <a:solidFill>
              <a:srgbClr val="46002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solidFill>
                <a:srgbClr val="460023"/>
              </a:solidFill>
              <a:latin typeface="Calibri"/>
            </a:endParaRPr>
          </a:p>
        </p:txBody>
      </p:sp>
      <p:sp>
        <p:nvSpPr>
          <p:cNvPr id="2" name="TextBox 1">
            <a:extLst>
              <a:ext uri="{FF2B5EF4-FFF2-40B4-BE49-F238E27FC236}">
                <a16:creationId xmlns:a16="http://schemas.microsoft.com/office/drawing/2014/main" id="{38ABCE50-E477-470D-A636-DC88D2CA7027}"/>
              </a:ext>
            </a:extLst>
          </p:cNvPr>
          <p:cNvSpPr txBox="1"/>
          <p:nvPr/>
        </p:nvSpPr>
        <p:spPr>
          <a:xfrm>
            <a:off x="8260998" y="2810083"/>
            <a:ext cx="1645002" cy="892552"/>
          </a:xfrm>
          <a:prstGeom prst="rect">
            <a:avLst/>
          </a:prstGeom>
          <a:noFill/>
        </p:spPr>
        <p:txBody>
          <a:bodyPr wrap="none" rtlCol="0">
            <a:spAutoFit/>
          </a:bodyPr>
          <a:lstStyle/>
          <a:p>
            <a:r>
              <a:rPr lang="en-CA" sz="2600" dirty="0">
                <a:solidFill>
                  <a:prstClr val="black"/>
                </a:solidFill>
                <a:latin typeface="Calibri"/>
              </a:rPr>
              <a:t>Rank each </a:t>
            </a:r>
          </a:p>
          <a:p>
            <a:pPr algn="ctr"/>
            <a:r>
              <a:rPr lang="en-CA" sz="2600" dirty="0">
                <a:solidFill>
                  <a:prstClr val="black"/>
                </a:solidFill>
                <a:latin typeface="Calibri"/>
              </a:rPr>
              <a:t>out of 5</a:t>
            </a:r>
          </a:p>
        </p:txBody>
      </p:sp>
      <p:sp>
        <p:nvSpPr>
          <p:cNvPr id="3" name="Rectangle 2">
            <a:extLst>
              <a:ext uri="{FF2B5EF4-FFF2-40B4-BE49-F238E27FC236}">
                <a16:creationId xmlns:a16="http://schemas.microsoft.com/office/drawing/2014/main" id="{ACBF544F-D7BA-41A3-951A-695309E07717}"/>
              </a:ext>
            </a:extLst>
          </p:cNvPr>
          <p:cNvSpPr/>
          <p:nvPr/>
        </p:nvSpPr>
        <p:spPr>
          <a:xfrm>
            <a:off x="1905002" y="5605046"/>
            <a:ext cx="8381999" cy="338554"/>
          </a:xfrm>
          <a:prstGeom prst="rect">
            <a:avLst/>
          </a:prstGeom>
          <a:solidFill>
            <a:srgbClr val="460023"/>
          </a:solidFill>
        </p:spPr>
        <p:txBody>
          <a:bodyPr wrap="square">
            <a:spAutoFit/>
          </a:bodyPr>
          <a:lstStyle/>
          <a:p>
            <a:pPr algn="ctr"/>
            <a:r>
              <a:rPr lang="en-US" sz="1600" dirty="0">
                <a:solidFill>
                  <a:prstClr val="white"/>
                </a:solidFill>
                <a:latin typeface="Arial" panose="020B0604020202020204" pitchFamily="34" charset="0"/>
                <a:cs typeface="Arial" panose="020B0604020202020204" pitchFamily="34" charset="0"/>
              </a:rPr>
              <a:t>With nearly 20 years of historical data</a:t>
            </a:r>
          </a:p>
        </p:txBody>
      </p:sp>
    </p:spTree>
    <p:extLst>
      <p:ext uri="{BB962C8B-B14F-4D97-AF65-F5344CB8AC3E}">
        <p14:creationId xmlns:p14="http://schemas.microsoft.com/office/powerpoint/2010/main" val="3484137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1000"/>
                                        <p:tgtEl>
                                          <p:spTgt spid="8">
                                            <p:txEl>
                                              <p:pRg st="0" end="0"/>
                                            </p:txEl>
                                          </p:spTgt>
                                        </p:tgtEl>
                                      </p:cBhvr>
                                    </p:animEffect>
                                    <p:anim calcmode="lin" valueType="num">
                                      <p:cBhvr>
                                        <p:cTn id="12"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8">
                                            <p:txEl>
                                              <p:pRg st="2" end="2"/>
                                            </p:txEl>
                                          </p:spTgt>
                                        </p:tgtEl>
                                        <p:attrNameLst>
                                          <p:attrName>style.visibility</p:attrName>
                                        </p:attrNameLst>
                                      </p:cBhvr>
                                      <p:to>
                                        <p:strVal val="visible"/>
                                      </p:to>
                                    </p:set>
                                    <p:animEffect transition="in" filter="fade">
                                      <p:cBhvr>
                                        <p:cTn id="18" dur="1000"/>
                                        <p:tgtEl>
                                          <p:spTgt spid="8">
                                            <p:txEl>
                                              <p:pRg st="2" end="2"/>
                                            </p:txEl>
                                          </p:spTgt>
                                        </p:tgtEl>
                                      </p:cBhvr>
                                    </p:animEffect>
                                    <p:anim calcmode="lin" valueType="num">
                                      <p:cBhvr>
                                        <p:cTn id="19"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20"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8">
                                            <p:txEl>
                                              <p:pRg st="4" end="4"/>
                                            </p:txEl>
                                          </p:spTgt>
                                        </p:tgtEl>
                                        <p:attrNameLst>
                                          <p:attrName>style.visibility</p:attrName>
                                        </p:attrNameLst>
                                      </p:cBhvr>
                                      <p:to>
                                        <p:strVal val="visible"/>
                                      </p:to>
                                    </p:set>
                                    <p:animEffect transition="in" filter="fade">
                                      <p:cBhvr>
                                        <p:cTn id="25" dur="1000"/>
                                        <p:tgtEl>
                                          <p:spTgt spid="8">
                                            <p:txEl>
                                              <p:pRg st="4" end="4"/>
                                            </p:txEl>
                                          </p:spTgt>
                                        </p:tgtEl>
                                      </p:cBhvr>
                                    </p:animEffect>
                                    <p:anim calcmode="lin" valueType="num">
                                      <p:cBhvr>
                                        <p:cTn id="26"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27"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8">
                                            <p:txEl>
                                              <p:pRg st="6" end="6"/>
                                            </p:txEl>
                                          </p:spTgt>
                                        </p:tgtEl>
                                        <p:attrNameLst>
                                          <p:attrName>style.visibility</p:attrName>
                                        </p:attrNameLst>
                                      </p:cBhvr>
                                      <p:to>
                                        <p:strVal val="visible"/>
                                      </p:to>
                                    </p:set>
                                    <p:animEffect transition="in" filter="fade">
                                      <p:cBhvr>
                                        <p:cTn id="32" dur="1000"/>
                                        <p:tgtEl>
                                          <p:spTgt spid="8">
                                            <p:txEl>
                                              <p:pRg st="6" end="6"/>
                                            </p:txEl>
                                          </p:spTgt>
                                        </p:tgtEl>
                                      </p:cBhvr>
                                    </p:animEffect>
                                    <p:anim calcmode="lin" valueType="num">
                                      <p:cBhvr>
                                        <p:cTn id="33" dur="1000" fill="hold"/>
                                        <p:tgtEl>
                                          <p:spTgt spid="8">
                                            <p:txEl>
                                              <p:pRg st="6" end="6"/>
                                            </p:txEl>
                                          </p:spTgt>
                                        </p:tgtEl>
                                        <p:attrNameLst>
                                          <p:attrName>ppt_x</p:attrName>
                                        </p:attrNameLst>
                                      </p:cBhvr>
                                      <p:tavLst>
                                        <p:tav tm="0">
                                          <p:val>
                                            <p:strVal val="#ppt_x"/>
                                          </p:val>
                                        </p:tav>
                                        <p:tav tm="100000">
                                          <p:val>
                                            <p:strVal val="#ppt_x"/>
                                          </p:val>
                                        </p:tav>
                                      </p:tavLst>
                                    </p:anim>
                                    <p:anim calcmode="lin" valueType="num">
                                      <p:cBhvr>
                                        <p:cTn id="34" dur="1000" fill="hold"/>
                                        <p:tgtEl>
                                          <p:spTgt spid="8">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8">
                                            <p:txEl>
                                              <p:pRg st="8" end="8"/>
                                            </p:txEl>
                                          </p:spTgt>
                                        </p:tgtEl>
                                        <p:attrNameLst>
                                          <p:attrName>style.visibility</p:attrName>
                                        </p:attrNameLst>
                                      </p:cBhvr>
                                      <p:to>
                                        <p:strVal val="visible"/>
                                      </p:to>
                                    </p:set>
                                    <p:animEffect transition="in" filter="fade">
                                      <p:cBhvr>
                                        <p:cTn id="39" dur="1000"/>
                                        <p:tgtEl>
                                          <p:spTgt spid="8">
                                            <p:txEl>
                                              <p:pRg st="8" end="8"/>
                                            </p:txEl>
                                          </p:spTgt>
                                        </p:tgtEl>
                                      </p:cBhvr>
                                    </p:animEffect>
                                    <p:anim calcmode="lin" valueType="num">
                                      <p:cBhvr>
                                        <p:cTn id="40" dur="1000" fill="hold"/>
                                        <p:tgtEl>
                                          <p:spTgt spid="8">
                                            <p:txEl>
                                              <p:pRg st="8" end="8"/>
                                            </p:txEl>
                                          </p:spTgt>
                                        </p:tgtEl>
                                        <p:attrNameLst>
                                          <p:attrName>ppt_x</p:attrName>
                                        </p:attrNameLst>
                                      </p:cBhvr>
                                      <p:tavLst>
                                        <p:tav tm="0">
                                          <p:val>
                                            <p:strVal val="#ppt_x"/>
                                          </p:val>
                                        </p:tav>
                                        <p:tav tm="100000">
                                          <p:val>
                                            <p:strVal val="#ppt_x"/>
                                          </p:val>
                                        </p:tav>
                                      </p:tavLst>
                                    </p:anim>
                                    <p:anim calcmode="lin" valueType="num">
                                      <p:cBhvr>
                                        <p:cTn id="41" dur="1000" fill="hold"/>
                                        <p:tgtEl>
                                          <p:spTgt spid="8">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0" y="2590801"/>
            <a:ext cx="9144000" cy="1323975"/>
          </a:xfrm>
          <a:prstGeom prst="rect">
            <a:avLst/>
          </a:prstGeom>
          <a:noFill/>
          <a:ln>
            <a:noFill/>
          </a:ln>
        </p:spPr>
        <p:txBody>
          <a:bodyPr>
            <a:spAutoFit/>
          </a:bodyPr>
          <a:lstStyle/>
          <a:p>
            <a:pPr algn="ctr">
              <a:defRPr/>
            </a:pPr>
            <a:r>
              <a:rPr lang="en-US" sz="3800" b="1" dirty="0">
                <a:solidFill>
                  <a:srgbClr val="460023"/>
                </a:solidFill>
                <a:latin typeface="Avenir LT Std 45 Book" panose="020B0502020203020204" pitchFamily="34" charset="0"/>
              </a:rPr>
              <a:t>Questions</a:t>
            </a:r>
            <a:endParaRPr kumimoji="1" lang="en-US" sz="3800" b="1" i="1" dirty="0">
              <a:solidFill>
                <a:srgbClr val="460023"/>
              </a:solidFill>
              <a:latin typeface="Avenir LT Std 45 Book" panose="020B0502020203020204" pitchFamily="34" charset="0"/>
            </a:endParaRPr>
          </a:p>
          <a:p>
            <a:pPr algn="ctr">
              <a:defRPr/>
            </a:pPr>
            <a:endParaRPr lang="en-CA" sz="4000" dirty="0">
              <a:solidFill>
                <a:srgbClr val="000000"/>
              </a:solidFill>
              <a:latin typeface="AvantGarde" pitchFamily="34" charset="0"/>
            </a:endParaRPr>
          </a:p>
        </p:txBody>
      </p:sp>
      <p:sp>
        <p:nvSpPr>
          <p:cNvPr id="4" name="Slide Number Placeholder 2">
            <a:extLst>
              <a:ext uri="{FF2B5EF4-FFF2-40B4-BE49-F238E27FC236}">
                <a16:creationId xmlns:a16="http://schemas.microsoft.com/office/drawing/2014/main" id="{530B752E-D414-414C-A357-93B2B222CA1D}"/>
              </a:ext>
            </a:extLst>
          </p:cNvPr>
          <p:cNvSpPr>
            <a:spLocks noGrp="1"/>
          </p:cNvSpPr>
          <p:nvPr>
            <p:ph type="sldNum" sz="quarter" idx="12"/>
          </p:nvPr>
        </p:nvSpPr>
        <p:spPr>
          <a:xfrm>
            <a:off x="8077200" y="6309321"/>
            <a:ext cx="2133600" cy="365125"/>
          </a:xfrm>
        </p:spPr>
        <p:txBody>
          <a:bodyPr/>
          <a:lstStyle/>
          <a:p>
            <a:fld id="{4921045B-2399-48EF-9B5B-688BEF185654}" type="slidenum">
              <a:rPr lang="en-CA" sz="1100">
                <a:solidFill>
                  <a:prstClr val="black"/>
                </a:solidFill>
              </a:rPr>
              <a:pPr/>
              <a:t>75</a:t>
            </a:fld>
            <a:endParaRPr lang="en-CA" sz="1100" dirty="0">
              <a:solidFill>
                <a:prstClr val="black"/>
              </a:solidFill>
            </a:endParaRPr>
          </a:p>
        </p:txBody>
      </p:sp>
    </p:spTree>
    <p:extLst>
      <p:ext uri="{BB962C8B-B14F-4D97-AF65-F5344CB8AC3E}">
        <p14:creationId xmlns:p14="http://schemas.microsoft.com/office/powerpoint/2010/main" val="30372506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921045B-2399-48EF-9B5B-688BEF185654}" type="slidenum">
              <a:rPr lang="en-CA" sz="1100">
                <a:solidFill>
                  <a:prstClr val="black"/>
                </a:solidFill>
              </a:rPr>
              <a:pPr/>
              <a:t>76</a:t>
            </a:fld>
            <a:endParaRPr lang="en-CA" sz="1100" dirty="0">
              <a:solidFill>
                <a:prstClr val="black"/>
              </a:solidFill>
            </a:endParaRPr>
          </a:p>
        </p:txBody>
      </p:sp>
      <p:sp>
        <p:nvSpPr>
          <p:cNvPr id="5" name="Text Box 2"/>
          <p:cNvSpPr txBox="1">
            <a:spLocks noChangeArrowheads="1"/>
          </p:cNvSpPr>
          <p:nvPr/>
        </p:nvSpPr>
        <p:spPr bwMode="auto">
          <a:xfrm>
            <a:off x="1981201" y="762000"/>
            <a:ext cx="8248589" cy="527950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7432" tIns="18288" rIns="0" bIns="0"/>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just">
              <a:buNone/>
            </a:pPr>
            <a:r>
              <a:rPr lang="en-CA" sz="1300" i="1" dirty="0">
                <a:solidFill>
                  <a:prstClr val="black"/>
                </a:solidFill>
                <a:latin typeface="Avenir LT Std 45 Book" panose="020B0502020203020204" pitchFamily="34" charset="0"/>
              </a:rPr>
              <a:t>Veritas Investment Research Corporation ("Veritas") its directors, officers, employees and their immediate families are prohibited from trading any position in the securities profiled in a report thirty (30) days before and five (5) days after the publication date where the report involves coverage initiation or a change of opinion (the “Blackout Restriction”).  Veritas has not offered any consulting, financial advisory, investment banking or underwriting services to the companies mentioned.  Veritas does not accept research fees from the companies profiled herein. The information contained in this report has been obtained from sources believed reliable however the accuracy and/or completeness of the information is not guaranteed by Veritas, nor does Veritas assume any responsibility or liability whatsoever. All opinions expressed are subject to change without notification.  This report is for information purposes only and does not constitute and should in no way be construed as a solicitation to buy or sell any of the securities mentioned herein. The contents of this research report do not, in any way, purport to include any manner of legal advice or opinion. The intention of this report is to provide a forthright discussion of business, accounting and financial reporting issues, as well as generally accepted accounting principles and the limits of their usefulness to investors.  As such, please do not infer from this report that the accounting policies of any company mentioned herein are not allowed within the broad range of generally accepted accounting principles, or that the policies employed by that company were not approved by its auditor(s).  Veritas Asset Management Inc. (“VAM”), an affiliate of Veritas by virtue of being under common control that may also from time to time have certain common directors, officers and/or employees, is registered in Ontario as a Portfolio Manager, Investment Fund Manager and Exempt Market Dealer </a:t>
            </a:r>
            <a:r>
              <a:rPr lang="en-US" sz="1300" i="1" dirty="0">
                <a:solidFill>
                  <a:prstClr val="black"/>
                </a:solidFill>
                <a:latin typeface="Avenir LT Std 45 Book" panose="020B0502020203020204" pitchFamily="34" charset="0"/>
              </a:rPr>
              <a:t>(with the same or similar registrations in certain other jurisdictions in Canada) </a:t>
            </a:r>
            <a:r>
              <a:rPr lang="en-CA" sz="1300" i="1" dirty="0">
                <a:solidFill>
                  <a:prstClr val="black"/>
                </a:solidFill>
                <a:latin typeface="Avenir LT Std 45 Book" panose="020B0502020203020204" pitchFamily="34" charset="0"/>
              </a:rPr>
              <a:t>and may, from time to time, advise and counsel its investment clients, including one or more investment funds established by VAM, with respect to investments in public companies.  VAM is a client of Veritas and receives research reports from Veritas at the same time as Veritas’ other clients.  Like Veritas’ other clients, neither VAM nor its investment clients are subject to the Blackout Restriction.  Veritas and VAM have implemented policies and procedures to minimize the potential for and to address conflicts of interest, which are available to clients of Veritas upon request.  This report may not be reproduced in whole or in part without the express prior written consent of Veritas. Veritas is a 100% employee owned firm.  </a:t>
            </a:r>
            <a:r>
              <a:rPr lang="en-CA" sz="1300" i="1">
                <a:solidFill>
                  <a:prstClr val="black"/>
                </a:solidFill>
                <a:latin typeface="Avenir LT Std 45 Book" panose="020B0502020203020204" pitchFamily="34" charset="0"/>
              </a:rPr>
              <a:t>©2018 </a:t>
            </a:r>
            <a:r>
              <a:rPr lang="en-CA" sz="1300" i="1" dirty="0">
                <a:solidFill>
                  <a:prstClr val="black"/>
                </a:solidFill>
                <a:latin typeface="Avenir LT Std 45 Book" panose="020B0502020203020204" pitchFamily="34" charset="0"/>
              </a:rPr>
              <a:t>Veritas Investment Research Corporation.</a:t>
            </a:r>
          </a:p>
        </p:txBody>
      </p:sp>
    </p:spTree>
    <p:extLst>
      <p:ext uri="{BB962C8B-B14F-4D97-AF65-F5344CB8AC3E}">
        <p14:creationId xmlns:p14="http://schemas.microsoft.com/office/powerpoint/2010/main" val="176052257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26556-24BE-4A2F-AE10-8A093E57742D}"/>
              </a:ext>
            </a:extLst>
          </p:cNvPr>
          <p:cNvSpPr>
            <a:spLocks noGrp="1"/>
          </p:cNvSpPr>
          <p:nvPr>
            <p:ph type="ctrTitle"/>
          </p:nvPr>
        </p:nvSpPr>
        <p:spPr/>
        <p:txBody>
          <a:bodyPr/>
          <a:lstStyle/>
          <a:p>
            <a:r>
              <a:rPr lang="en-US" dirty="0" smtClean="0"/>
              <a:t>ANTHONY’S </a:t>
            </a:r>
            <a:r>
              <a:rPr lang="en-US" dirty="0" err="1" smtClean="0"/>
              <a:t>pptS</a:t>
            </a:r>
            <a:r>
              <a:rPr lang="en-US" dirty="0" smtClean="0"/>
              <a:t> TO FOLLOW</a:t>
            </a:r>
            <a:endParaRPr lang="en-US" dirty="0"/>
          </a:p>
        </p:txBody>
      </p:sp>
      <p:sp>
        <p:nvSpPr>
          <p:cNvPr id="3" name="Subtitle 2">
            <a:extLst>
              <a:ext uri="{FF2B5EF4-FFF2-40B4-BE49-F238E27FC236}">
                <a16:creationId xmlns:a16="http://schemas.microsoft.com/office/drawing/2014/main" id="{7F594483-13CB-43B4-9D13-161243952837}"/>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90651035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1124744"/>
            <a:ext cx="7772400" cy="2232248"/>
          </a:xfrm>
        </p:spPr>
        <p:txBody>
          <a:bodyPr>
            <a:normAutofit fontScale="90000"/>
          </a:bodyPr>
          <a:lstStyle/>
          <a:p>
            <a:r>
              <a:rPr lang="en-CA" sz="4000" dirty="0">
                <a:solidFill>
                  <a:prstClr val="white"/>
                </a:solidFill>
                <a:latin typeface="Times New Roman" panose="02020603050405020304" pitchFamily="18" charset="0"/>
              </a:rPr>
              <a:t>PAC ANNUAL CONFERENCE</a:t>
            </a:r>
            <a:r>
              <a:rPr lang="en-US" sz="3600" dirty="0"/>
              <a:t/>
            </a:r>
            <a:br>
              <a:rPr lang="en-US" sz="3600" dirty="0"/>
            </a:br>
            <a:r>
              <a:rPr lang="en-CA" b="1" cap="small" dirty="0">
                <a:latin typeface="Times New Roman" panose="02020603050405020304" pitchFamily="18" charset="0"/>
              </a:rPr>
              <a:t>Professional Accounting Futures</a:t>
            </a:r>
            <a:r>
              <a:rPr lang="en-CA" sz="2800" dirty="0">
                <a:solidFill>
                  <a:prstClr val="white"/>
                </a:solidFill>
                <a:latin typeface="Times New Roman" panose="02020603050405020304" pitchFamily="18" charset="0"/>
              </a:rPr>
              <a:t> </a:t>
            </a:r>
            <a:br>
              <a:rPr lang="en-CA" sz="2800" dirty="0">
                <a:solidFill>
                  <a:prstClr val="white"/>
                </a:solidFill>
                <a:latin typeface="Times New Roman" panose="02020603050405020304" pitchFamily="18" charset="0"/>
              </a:rPr>
            </a:br>
            <a:r>
              <a:rPr lang="en-CA" sz="3200" dirty="0">
                <a:solidFill>
                  <a:prstClr val="white"/>
                </a:solidFill>
                <a:latin typeface="Times New Roman" panose="02020603050405020304" pitchFamily="18" charset="0"/>
              </a:rPr>
              <a:t>October 23, 2020</a:t>
            </a:r>
            <a:endParaRPr lang="en-US" dirty="0"/>
          </a:p>
        </p:txBody>
      </p:sp>
      <p:sp>
        <p:nvSpPr>
          <p:cNvPr id="3" name="Subtitle 2"/>
          <p:cNvSpPr>
            <a:spLocks noGrp="1"/>
          </p:cNvSpPr>
          <p:nvPr>
            <p:ph type="subTitle" idx="1"/>
          </p:nvPr>
        </p:nvSpPr>
        <p:spPr>
          <a:xfrm>
            <a:off x="2895600" y="4077072"/>
            <a:ext cx="6400800" cy="1752600"/>
          </a:xfrm>
        </p:spPr>
        <p:txBody>
          <a:bodyPr>
            <a:normAutofit/>
          </a:bodyPr>
          <a:lstStyle/>
          <a:p>
            <a:r>
              <a:rPr lang="en-US" sz="4400" dirty="0"/>
              <a:t>Questions &amp; Answers</a:t>
            </a:r>
          </a:p>
        </p:txBody>
      </p:sp>
    </p:spTree>
    <p:extLst>
      <p:ext uri="{BB962C8B-B14F-4D97-AF65-F5344CB8AC3E}">
        <p14:creationId xmlns:p14="http://schemas.microsoft.com/office/powerpoint/2010/main" val="289991159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8052" y="346649"/>
            <a:ext cx="8229600" cy="1714202"/>
          </a:xfrm>
        </p:spPr>
        <p:txBody>
          <a:bodyPr>
            <a:noAutofit/>
          </a:bodyPr>
          <a:lstStyle/>
          <a:p>
            <a:r>
              <a:rPr lang="en-CA" sz="3200" dirty="0">
                <a:solidFill>
                  <a:prstClr val="white"/>
                </a:solidFill>
                <a:latin typeface="Times New Roman" panose="02020603050405020304" pitchFamily="18" charset="0"/>
              </a:rPr>
              <a:t>PAC ANNUAL CONFERENCE</a:t>
            </a:r>
            <a:r>
              <a:rPr lang="en-US" sz="2800" dirty="0"/>
              <a:t/>
            </a:r>
            <a:br>
              <a:rPr lang="en-US" sz="2800" dirty="0"/>
            </a:br>
            <a:r>
              <a:rPr lang="en-CA" sz="3600" b="1" cap="small" dirty="0">
                <a:latin typeface="Times New Roman" panose="02020603050405020304" pitchFamily="18" charset="0"/>
              </a:rPr>
              <a:t>Professional Accounting Futures</a:t>
            </a:r>
            <a:r>
              <a:rPr lang="en-CA" sz="2000" dirty="0">
                <a:solidFill>
                  <a:prstClr val="white"/>
                </a:solidFill>
                <a:latin typeface="Times New Roman" panose="02020603050405020304" pitchFamily="18" charset="0"/>
              </a:rPr>
              <a:t> </a:t>
            </a:r>
            <a:br>
              <a:rPr lang="en-CA" sz="2000" dirty="0">
                <a:solidFill>
                  <a:prstClr val="white"/>
                </a:solidFill>
                <a:latin typeface="Times New Roman" panose="02020603050405020304" pitchFamily="18" charset="0"/>
              </a:rPr>
            </a:br>
            <a:r>
              <a:rPr lang="en-CA" sz="2400" dirty="0">
                <a:solidFill>
                  <a:prstClr val="white"/>
                </a:solidFill>
                <a:latin typeface="Times New Roman" panose="02020603050405020304" pitchFamily="18" charset="0"/>
              </a:rPr>
              <a:t>October 23, 2020</a:t>
            </a:r>
            <a:endParaRPr lang="en-US" sz="4000" dirty="0"/>
          </a:p>
        </p:txBody>
      </p:sp>
      <p:sp>
        <p:nvSpPr>
          <p:cNvPr id="3" name="Content Placeholder 2"/>
          <p:cNvSpPr>
            <a:spLocks noGrp="1"/>
          </p:cNvSpPr>
          <p:nvPr>
            <p:ph idx="1"/>
          </p:nvPr>
        </p:nvSpPr>
        <p:spPr>
          <a:xfrm>
            <a:off x="1492760" y="2348877"/>
            <a:ext cx="8640184" cy="2448273"/>
          </a:xfrm>
        </p:spPr>
        <p:txBody>
          <a:bodyPr>
            <a:normAutofit fontScale="85000" lnSpcReduction="10000"/>
          </a:bodyPr>
          <a:lstStyle/>
          <a:p>
            <a:pPr marL="0" indent="0" algn="ctr">
              <a:buNone/>
            </a:pPr>
            <a:r>
              <a:rPr lang="en-US" sz="3300" dirty="0"/>
              <a:t>Getting from Learning to Doing: Insights for Practice from My (and Others’) Academic Research on Sustainability</a:t>
            </a:r>
          </a:p>
          <a:p>
            <a:pPr marL="0" indent="0" algn="ctr">
              <a:buNone/>
            </a:pPr>
            <a:endParaRPr lang="en-US" sz="2400" dirty="0"/>
          </a:p>
          <a:p>
            <a:pPr marL="0" indent="0" algn="ctr">
              <a:buNone/>
            </a:pPr>
            <a:r>
              <a:rPr lang="en-US" sz="3900" dirty="0">
                <a:solidFill>
                  <a:srgbClr val="FFFF00"/>
                </a:solidFill>
              </a:rPr>
              <a:t>Professor Naomi Soderstrom, FASSA</a:t>
            </a:r>
            <a:r>
              <a:rPr lang="en-US" sz="2800" dirty="0"/>
              <a:t>,     </a:t>
            </a:r>
          </a:p>
          <a:p>
            <a:pPr marL="0" indent="0" algn="ctr">
              <a:buNone/>
            </a:pPr>
            <a:r>
              <a:rPr lang="en-US" sz="2800" dirty="0"/>
              <a:t>University of Melbourne   </a:t>
            </a:r>
          </a:p>
        </p:txBody>
      </p:sp>
      <p:pic>
        <p:nvPicPr>
          <p:cNvPr id="1026" name="Picture 2" descr="D:\My Docs\z Ryan's Stuff\Branding + Logos\PAC-logo-KO-redon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59696" y="4941168"/>
            <a:ext cx="5328592" cy="12782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003225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26556-24BE-4A2F-AE10-8A093E57742D}"/>
              </a:ext>
            </a:extLst>
          </p:cNvPr>
          <p:cNvSpPr>
            <a:spLocks noGrp="1"/>
          </p:cNvSpPr>
          <p:nvPr>
            <p:ph type="ctrTitle"/>
          </p:nvPr>
        </p:nvSpPr>
        <p:spPr/>
        <p:txBody>
          <a:bodyPr/>
          <a:lstStyle/>
          <a:p>
            <a:r>
              <a:rPr lang="en-US" dirty="0"/>
              <a:t>Naomi Will control her slides</a:t>
            </a:r>
          </a:p>
        </p:txBody>
      </p:sp>
      <p:sp>
        <p:nvSpPr>
          <p:cNvPr id="3" name="Subtitle 2">
            <a:extLst>
              <a:ext uri="{FF2B5EF4-FFF2-40B4-BE49-F238E27FC236}">
                <a16:creationId xmlns:a16="http://schemas.microsoft.com/office/drawing/2014/main" id="{7F594483-13CB-43B4-9D13-161243952837}"/>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87308351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2FC2E14-24A9-4C48-BA13-A2E74B0AAD2F}"/>
              </a:ext>
            </a:extLst>
          </p:cNvPr>
          <p:cNvSpPr>
            <a:spLocks noGrp="1"/>
          </p:cNvSpPr>
          <p:nvPr>
            <p:ph type="subTitle" idx="1"/>
          </p:nvPr>
        </p:nvSpPr>
        <p:spPr>
          <a:xfrm>
            <a:off x="1645382" y="2305114"/>
            <a:ext cx="5133664" cy="3451603"/>
          </a:xfrm>
        </p:spPr>
        <p:txBody>
          <a:bodyPr>
            <a:noAutofit/>
          </a:bodyPr>
          <a:lstStyle/>
          <a:p>
            <a:r>
              <a:rPr lang="en-US" sz="2800" dirty="0"/>
              <a:t>Getting from Learning to Doing: Insights for Practice from My </a:t>
            </a:r>
            <a:br>
              <a:rPr lang="en-US" sz="2800" dirty="0"/>
            </a:br>
            <a:r>
              <a:rPr lang="en-US" sz="2800" dirty="0"/>
              <a:t>(and Others’)  Academic Research on Sustainability</a:t>
            </a:r>
            <a:endParaRPr lang="en-AU" sz="2800" dirty="0"/>
          </a:p>
        </p:txBody>
      </p:sp>
      <p:sp>
        <p:nvSpPr>
          <p:cNvPr id="10" name="Text Placeholder 9">
            <a:extLst>
              <a:ext uri="{FF2B5EF4-FFF2-40B4-BE49-F238E27FC236}">
                <a16:creationId xmlns:a16="http://schemas.microsoft.com/office/drawing/2014/main" id="{BF19C53B-6B61-4B92-93CD-11E22E3B5C5C}"/>
              </a:ext>
            </a:extLst>
          </p:cNvPr>
          <p:cNvSpPr>
            <a:spLocks noGrp="1"/>
          </p:cNvSpPr>
          <p:nvPr>
            <p:ph type="body" sz="quarter" idx="16"/>
          </p:nvPr>
        </p:nvSpPr>
        <p:spPr/>
        <p:txBody>
          <a:bodyPr/>
          <a:lstStyle/>
          <a:p>
            <a:endParaRPr lang="en-AU"/>
          </a:p>
        </p:txBody>
      </p:sp>
      <p:sp>
        <p:nvSpPr>
          <p:cNvPr id="5" name="Text Placeholder 4">
            <a:extLst>
              <a:ext uri="{FF2B5EF4-FFF2-40B4-BE49-F238E27FC236}">
                <a16:creationId xmlns:a16="http://schemas.microsoft.com/office/drawing/2014/main" id="{643A3A8E-36C3-446B-985E-CEB7C282636D}"/>
              </a:ext>
            </a:extLst>
          </p:cNvPr>
          <p:cNvSpPr>
            <a:spLocks noGrp="1"/>
          </p:cNvSpPr>
          <p:nvPr>
            <p:ph type="body" sz="quarter" idx="17"/>
          </p:nvPr>
        </p:nvSpPr>
        <p:spPr>
          <a:xfrm>
            <a:off x="1722500" y="5861973"/>
            <a:ext cx="3579152" cy="707231"/>
          </a:xfrm>
        </p:spPr>
        <p:txBody>
          <a:bodyPr>
            <a:normAutofit/>
          </a:bodyPr>
          <a:lstStyle/>
          <a:p>
            <a:r>
              <a:rPr lang="en-AU" dirty="0"/>
              <a:t>Naomi </a:t>
            </a:r>
            <a:r>
              <a:rPr lang="en-AU" dirty="0" err="1"/>
              <a:t>Soderstrom</a:t>
            </a:r>
            <a:r>
              <a:rPr lang="en-AU" dirty="0"/>
              <a:t>, FASSA</a:t>
            </a:r>
          </a:p>
          <a:p>
            <a:pPr lvl="1"/>
            <a:r>
              <a:rPr lang="en-AU" dirty="0"/>
              <a:t>University of Melbourne</a:t>
            </a:r>
          </a:p>
          <a:p>
            <a:pPr lvl="1"/>
            <a:endParaRPr lang="en-AU" dirty="0"/>
          </a:p>
          <a:p>
            <a:endParaRPr lang="en-AU" dirty="0"/>
          </a:p>
        </p:txBody>
      </p:sp>
      <p:pic>
        <p:nvPicPr>
          <p:cNvPr id="9" name="Picture Placeholder 8">
            <a:extLst>
              <a:ext uri="{FF2B5EF4-FFF2-40B4-BE49-F238E27FC236}">
                <a16:creationId xmlns:a16="http://schemas.microsoft.com/office/drawing/2014/main" id="{FE6862DE-29D9-4685-93A7-4EBCF50A33FD}"/>
              </a:ext>
            </a:extLst>
          </p:cNvPr>
          <p:cNvPicPr>
            <a:picLocks noGrp="1" noChangeAspect="1"/>
          </p:cNvPicPr>
          <p:nvPr>
            <p:ph type="pic" sz="quarter" idx="18"/>
          </p:nvPr>
        </p:nvPicPr>
        <p:blipFill>
          <a:blip r:embed="rId2" cstate="screen">
            <a:extLst>
              <a:ext uri="{28A0092B-C50C-407E-A947-70E740481C1C}">
                <a14:useLocalDpi xmlns:a14="http://schemas.microsoft.com/office/drawing/2010/main"/>
              </a:ext>
            </a:extLst>
          </a:blip>
          <a:srcRect l="7559" r="7559"/>
          <a:stretch>
            <a:fillRect/>
          </a:stretch>
        </p:blipFill>
        <p:spPr>
          <a:xfrm>
            <a:off x="6260140" y="1744123"/>
            <a:ext cx="4416860" cy="5117623"/>
          </a:xfrm>
        </p:spPr>
      </p:pic>
      <p:sp>
        <p:nvSpPr>
          <p:cNvPr id="2" name="Slide Number Placeholder 1">
            <a:extLst>
              <a:ext uri="{FF2B5EF4-FFF2-40B4-BE49-F238E27FC236}">
                <a16:creationId xmlns:a16="http://schemas.microsoft.com/office/drawing/2014/main" id="{6361E6A6-BA53-48F9-8469-A76DD1981406}"/>
              </a:ext>
            </a:extLst>
          </p:cNvPr>
          <p:cNvSpPr>
            <a:spLocks noGrp="1"/>
          </p:cNvSpPr>
          <p:nvPr>
            <p:ph type="sldNum" sz="quarter" idx="4294967295"/>
          </p:nvPr>
        </p:nvSpPr>
        <p:spPr>
          <a:xfrm>
            <a:off x="9913938" y="6172201"/>
            <a:ext cx="754062" cy="365125"/>
          </a:xfrm>
        </p:spPr>
        <p:txBody>
          <a:bodyPr/>
          <a:lstStyle/>
          <a:p>
            <a:fld id="{DC22DD25-61AE-413C-B4D2-EF2365C9B2E1}" type="slidenum">
              <a:rPr lang="en-AU">
                <a:solidFill>
                  <a:prstClr val="black"/>
                </a:solidFill>
                <a:latin typeface="Calibri"/>
              </a:rPr>
              <a:pPr/>
              <a:t>81</a:t>
            </a:fld>
            <a:endParaRPr lang="en-AU">
              <a:solidFill>
                <a:prstClr val="black"/>
              </a:solidFill>
              <a:latin typeface="Calibri"/>
            </a:endParaRPr>
          </a:p>
        </p:txBody>
      </p:sp>
    </p:spTree>
    <p:extLst>
      <p:ext uri="{BB962C8B-B14F-4D97-AF65-F5344CB8AC3E}">
        <p14:creationId xmlns:p14="http://schemas.microsoft.com/office/powerpoint/2010/main" val="415215349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433C62A4-CA13-47C8-A6E9-627DB0A4D757}"/>
              </a:ext>
            </a:extLst>
          </p:cNvPr>
          <p:cNvSpPr/>
          <p:nvPr/>
        </p:nvSpPr>
        <p:spPr>
          <a:xfrm>
            <a:off x="2985536" y="1113923"/>
            <a:ext cx="5885506" cy="5575574"/>
          </a:xfrm>
          <a:prstGeom prst="roundRect">
            <a:avLst/>
          </a:prstGeom>
          <a:solidFill>
            <a:srgbClr val="BAD7F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latin typeface="Calibri"/>
              </a:rPr>
              <a:t>Decision</a:t>
            </a:r>
          </a:p>
        </p:txBody>
      </p:sp>
      <p:sp>
        <p:nvSpPr>
          <p:cNvPr id="2" name="Title 1">
            <a:extLst>
              <a:ext uri="{FF2B5EF4-FFF2-40B4-BE49-F238E27FC236}">
                <a16:creationId xmlns:a16="http://schemas.microsoft.com/office/drawing/2014/main" id="{C17E6E33-104F-438E-AEF5-3A1994BEC5A2}"/>
              </a:ext>
            </a:extLst>
          </p:cNvPr>
          <p:cNvSpPr>
            <a:spLocks noGrp="1"/>
          </p:cNvSpPr>
          <p:nvPr>
            <p:ph type="title"/>
          </p:nvPr>
        </p:nvSpPr>
        <p:spPr>
          <a:xfrm>
            <a:off x="2841640" y="84694"/>
            <a:ext cx="7520001" cy="887360"/>
          </a:xfrm>
        </p:spPr>
        <p:txBody>
          <a:bodyPr/>
          <a:lstStyle/>
          <a:p>
            <a:r>
              <a:rPr lang="en-AU" dirty="0"/>
              <a:t>Sustainability Research Themes</a:t>
            </a:r>
          </a:p>
        </p:txBody>
      </p:sp>
      <p:sp>
        <p:nvSpPr>
          <p:cNvPr id="4" name="Slide Number Placeholder 3">
            <a:extLst>
              <a:ext uri="{FF2B5EF4-FFF2-40B4-BE49-F238E27FC236}">
                <a16:creationId xmlns:a16="http://schemas.microsoft.com/office/drawing/2014/main" id="{45DE0A77-C99F-4B96-ADEB-38495B7816C1}"/>
              </a:ext>
            </a:extLst>
          </p:cNvPr>
          <p:cNvSpPr>
            <a:spLocks noGrp="1"/>
          </p:cNvSpPr>
          <p:nvPr>
            <p:ph type="sldNum" sz="quarter" idx="12"/>
          </p:nvPr>
        </p:nvSpPr>
        <p:spPr/>
        <p:txBody>
          <a:bodyPr/>
          <a:lstStyle/>
          <a:p>
            <a:pPr>
              <a:defRPr/>
            </a:pPr>
            <a:fld id="{8286D836-3DB3-467D-8621-C11679E4EBDC}" type="slidenum">
              <a:rPr lang="en-AU">
                <a:solidFill>
                  <a:prstClr val="black"/>
                </a:solidFill>
                <a:latin typeface="Calibri"/>
              </a:rPr>
              <a:pPr>
                <a:defRPr/>
              </a:pPr>
              <a:t>82</a:t>
            </a:fld>
            <a:endParaRPr lang="en-AU">
              <a:solidFill>
                <a:prstClr val="black"/>
              </a:solidFill>
              <a:latin typeface="Calibri"/>
            </a:endParaRPr>
          </a:p>
        </p:txBody>
      </p:sp>
      <p:graphicFrame>
        <p:nvGraphicFramePr>
          <p:cNvPr id="13" name="Diagram 12">
            <a:extLst>
              <a:ext uri="{FF2B5EF4-FFF2-40B4-BE49-F238E27FC236}">
                <a16:creationId xmlns:a16="http://schemas.microsoft.com/office/drawing/2014/main" id="{ABCB7262-6607-4EEA-9BBE-02C6A0FBE636}"/>
              </a:ext>
            </a:extLst>
          </p:cNvPr>
          <p:cNvGraphicFramePr/>
          <p:nvPr/>
        </p:nvGraphicFramePr>
        <p:xfrm>
          <a:off x="2841639" y="1265952"/>
          <a:ext cx="6173300" cy="44265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TextBox 13">
            <a:extLst>
              <a:ext uri="{FF2B5EF4-FFF2-40B4-BE49-F238E27FC236}">
                <a16:creationId xmlns:a16="http://schemas.microsoft.com/office/drawing/2014/main" id="{E6A9E1D8-44BC-4CC7-82B7-C4D90365EEC6}"/>
              </a:ext>
            </a:extLst>
          </p:cNvPr>
          <p:cNvSpPr txBox="1"/>
          <p:nvPr/>
        </p:nvSpPr>
        <p:spPr>
          <a:xfrm>
            <a:off x="4809233" y="5844500"/>
            <a:ext cx="2238113" cy="461665"/>
          </a:xfrm>
          <a:prstGeom prst="rect">
            <a:avLst/>
          </a:prstGeom>
          <a:noFill/>
        </p:spPr>
        <p:txBody>
          <a:bodyPr wrap="none" rtlCol="0">
            <a:spAutoFit/>
          </a:bodyPr>
          <a:lstStyle/>
          <a:p>
            <a:r>
              <a:rPr lang="en-US" sz="2400" dirty="0">
                <a:solidFill>
                  <a:prstClr val="black"/>
                </a:solidFill>
                <a:latin typeface="Calibri"/>
              </a:rPr>
              <a:t>Decision Making</a:t>
            </a:r>
          </a:p>
        </p:txBody>
      </p:sp>
      <p:pic>
        <p:nvPicPr>
          <p:cNvPr id="7" name="Picture 6">
            <a:extLst>
              <a:ext uri="{FF2B5EF4-FFF2-40B4-BE49-F238E27FC236}">
                <a16:creationId xmlns:a16="http://schemas.microsoft.com/office/drawing/2014/main" id="{9C233AC7-C4AC-4F55-92D7-519048604B89}"/>
              </a:ext>
            </a:extLst>
          </p:cNvPr>
          <p:cNvPicPr>
            <a:picLocks noChangeAspect="1"/>
          </p:cNvPicPr>
          <p:nvPr/>
        </p:nvPicPr>
        <p:blipFill>
          <a:blip r:embed="rId8"/>
          <a:stretch>
            <a:fillRect/>
          </a:stretch>
        </p:blipFill>
        <p:spPr>
          <a:xfrm>
            <a:off x="9321871" y="2476446"/>
            <a:ext cx="987439" cy="1246261"/>
          </a:xfrm>
          <a:prstGeom prst="rect">
            <a:avLst/>
          </a:prstGeom>
        </p:spPr>
      </p:pic>
      <p:pic>
        <p:nvPicPr>
          <p:cNvPr id="8" name="Picture 7">
            <a:extLst>
              <a:ext uri="{FF2B5EF4-FFF2-40B4-BE49-F238E27FC236}">
                <a16:creationId xmlns:a16="http://schemas.microsoft.com/office/drawing/2014/main" id="{BB5D2BB8-1ED9-4AD1-A171-DEC329037E52}"/>
              </a:ext>
            </a:extLst>
          </p:cNvPr>
          <p:cNvPicPr>
            <a:picLocks noChangeAspect="1"/>
          </p:cNvPicPr>
          <p:nvPr/>
        </p:nvPicPr>
        <p:blipFill>
          <a:blip r:embed="rId9"/>
          <a:stretch>
            <a:fillRect/>
          </a:stretch>
        </p:blipFill>
        <p:spPr>
          <a:xfrm>
            <a:off x="9277123" y="4446210"/>
            <a:ext cx="1076932" cy="1246261"/>
          </a:xfrm>
          <a:prstGeom prst="rect">
            <a:avLst/>
          </a:prstGeom>
        </p:spPr>
      </p:pic>
    </p:spTree>
    <p:extLst>
      <p:ext uri="{BB962C8B-B14F-4D97-AF65-F5344CB8AC3E}">
        <p14:creationId xmlns:p14="http://schemas.microsoft.com/office/powerpoint/2010/main" val="2998237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E6E33-104F-438E-AEF5-3A1994BEC5A2}"/>
              </a:ext>
            </a:extLst>
          </p:cNvPr>
          <p:cNvSpPr>
            <a:spLocks noGrp="1"/>
          </p:cNvSpPr>
          <p:nvPr>
            <p:ph type="title"/>
          </p:nvPr>
        </p:nvSpPr>
        <p:spPr>
          <a:xfrm>
            <a:off x="2841640" y="84694"/>
            <a:ext cx="7520001" cy="887360"/>
          </a:xfrm>
        </p:spPr>
        <p:txBody>
          <a:bodyPr/>
          <a:lstStyle/>
          <a:p>
            <a:r>
              <a:rPr lang="en-AU" dirty="0"/>
              <a:t>Sustainability Research</a:t>
            </a:r>
          </a:p>
        </p:txBody>
      </p:sp>
      <p:sp>
        <p:nvSpPr>
          <p:cNvPr id="4" name="Slide Number Placeholder 3">
            <a:extLst>
              <a:ext uri="{FF2B5EF4-FFF2-40B4-BE49-F238E27FC236}">
                <a16:creationId xmlns:a16="http://schemas.microsoft.com/office/drawing/2014/main" id="{45DE0A77-C99F-4B96-ADEB-38495B7816C1}"/>
              </a:ext>
            </a:extLst>
          </p:cNvPr>
          <p:cNvSpPr>
            <a:spLocks noGrp="1"/>
          </p:cNvSpPr>
          <p:nvPr>
            <p:ph type="sldNum" sz="quarter" idx="12"/>
          </p:nvPr>
        </p:nvSpPr>
        <p:spPr/>
        <p:txBody>
          <a:bodyPr/>
          <a:lstStyle/>
          <a:p>
            <a:pPr>
              <a:defRPr/>
            </a:pPr>
            <a:fld id="{8286D836-3DB3-467D-8621-C11679E4EBDC}" type="slidenum">
              <a:rPr lang="en-AU">
                <a:solidFill>
                  <a:prstClr val="black"/>
                </a:solidFill>
                <a:latin typeface="Calibri"/>
              </a:rPr>
              <a:pPr>
                <a:defRPr/>
              </a:pPr>
              <a:t>83</a:t>
            </a:fld>
            <a:endParaRPr lang="en-AU">
              <a:solidFill>
                <a:prstClr val="black"/>
              </a:solidFill>
              <a:latin typeface="Calibri"/>
            </a:endParaRPr>
          </a:p>
        </p:txBody>
      </p:sp>
      <p:graphicFrame>
        <p:nvGraphicFramePr>
          <p:cNvPr id="13" name="Diagram 12">
            <a:extLst>
              <a:ext uri="{FF2B5EF4-FFF2-40B4-BE49-F238E27FC236}">
                <a16:creationId xmlns:a16="http://schemas.microsoft.com/office/drawing/2014/main" id="{ABCB7262-6607-4EEA-9BBE-02C6A0FBE636}"/>
              </a:ext>
            </a:extLst>
          </p:cNvPr>
          <p:cNvGraphicFramePr/>
          <p:nvPr/>
        </p:nvGraphicFramePr>
        <p:xfrm>
          <a:off x="8546396" y="227922"/>
          <a:ext cx="1607931" cy="14882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8043372F-67D0-41BA-B8B5-911603495A42}"/>
              </a:ext>
            </a:extLst>
          </p:cNvPr>
          <p:cNvPicPr>
            <a:picLocks noChangeAspect="1"/>
          </p:cNvPicPr>
          <p:nvPr/>
        </p:nvPicPr>
        <p:blipFill>
          <a:blip r:embed="rId8"/>
          <a:stretch>
            <a:fillRect/>
          </a:stretch>
        </p:blipFill>
        <p:spPr>
          <a:xfrm>
            <a:off x="6809414" y="1944501"/>
            <a:ext cx="2477447" cy="3498850"/>
          </a:xfrm>
          <a:prstGeom prst="rect">
            <a:avLst/>
          </a:prstGeom>
          <a:ln>
            <a:solidFill>
              <a:schemeClr val="tx1"/>
            </a:solidFill>
          </a:ln>
        </p:spPr>
      </p:pic>
      <p:pic>
        <p:nvPicPr>
          <p:cNvPr id="7" name="Picture 6">
            <a:extLst>
              <a:ext uri="{FF2B5EF4-FFF2-40B4-BE49-F238E27FC236}">
                <a16:creationId xmlns:a16="http://schemas.microsoft.com/office/drawing/2014/main" id="{74ACB7AC-D40C-403B-AD7D-5AB4BB45E0C5}"/>
              </a:ext>
            </a:extLst>
          </p:cNvPr>
          <p:cNvPicPr>
            <a:picLocks noChangeAspect="1"/>
          </p:cNvPicPr>
          <p:nvPr/>
        </p:nvPicPr>
        <p:blipFill>
          <a:blip r:embed="rId9"/>
          <a:stretch>
            <a:fillRect/>
          </a:stretch>
        </p:blipFill>
        <p:spPr>
          <a:xfrm>
            <a:off x="2514601" y="2232221"/>
            <a:ext cx="3386137" cy="2393559"/>
          </a:xfrm>
          <a:prstGeom prst="rect">
            <a:avLst/>
          </a:prstGeom>
        </p:spPr>
      </p:pic>
      <p:sp>
        <p:nvSpPr>
          <p:cNvPr id="8" name="TextBox 7">
            <a:extLst>
              <a:ext uri="{FF2B5EF4-FFF2-40B4-BE49-F238E27FC236}">
                <a16:creationId xmlns:a16="http://schemas.microsoft.com/office/drawing/2014/main" id="{DD3A2524-AFAB-4001-912B-28356DB2F447}"/>
              </a:ext>
            </a:extLst>
          </p:cNvPr>
          <p:cNvSpPr txBox="1"/>
          <p:nvPr/>
        </p:nvSpPr>
        <p:spPr>
          <a:xfrm>
            <a:off x="3641006" y="4894458"/>
            <a:ext cx="1133324" cy="369332"/>
          </a:xfrm>
          <a:prstGeom prst="rect">
            <a:avLst/>
          </a:prstGeom>
          <a:noFill/>
        </p:spPr>
        <p:txBody>
          <a:bodyPr wrap="none" rtlCol="0">
            <a:spAutoFit/>
          </a:bodyPr>
          <a:lstStyle/>
          <a:p>
            <a:r>
              <a:rPr lang="en-US" dirty="0">
                <a:solidFill>
                  <a:prstClr val="black"/>
                </a:solidFill>
                <a:latin typeface="Calibri"/>
              </a:rPr>
              <a:t>131 pages</a:t>
            </a:r>
          </a:p>
        </p:txBody>
      </p:sp>
      <p:sp>
        <p:nvSpPr>
          <p:cNvPr id="9" name="TextBox 8">
            <a:extLst>
              <a:ext uri="{FF2B5EF4-FFF2-40B4-BE49-F238E27FC236}">
                <a16:creationId xmlns:a16="http://schemas.microsoft.com/office/drawing/2014/main" id="{D9BD3A9B-C678-4557-B71F-5FD1B388B119}"/>
              </a:ext>
            </a:extLst>
          </p:cNvPr>
          <p:cNvSpPr txBox="1"/>
          <p:nvPr/>
        </p:nvSpPr>
        <p:spPr>
          <a:xfrm>
            <a:off x="7018495" y="5817659"/>
            <a:ext cx="2059282" cy="369332"/>
          </a:xfrm>
          <a:prstGeom prst="rect">
            <a:avLst/>
          </a:prstGeom>
          <a:noFill/>
        </p:spPr>
        <p:txBody>
          <a:bodyPr wrap="none" rtlCol="0">
            <a:spAutoFit/>
          </a:bodyPr>
          <a:lstStyle/>
          <a:p>
            <a:r>
              <a:rPr lang="en-US" dirty="0">
                <a:solidFill>
                  <a:prstClr val="black"/>
                </a:solidFill>
                <a:latin typeface="Calibri"/>
              </a:rPr>
              <a:t>&gt; 50 items / subunit</a:t>
            </a:r>
          </a:p>
        </p:txBody>
      </p:sp>
      <p:sp>
        <p:nvSpPr>
          <p:cNvPr id="10" name="TextBox 9">
            <a:extLst>
              <a:ext uri="{FF2B5EF4-FFF2-40B4-BE49-F238E27FC236}">
                <a16:creationId xmlns:a16="http://schemas.microsoft.com/office/drawing/2014/main" id="{518B151B-8B94-46D8-8BAE-E2EB55D57690}"/>
              </a:ext>
            </a:extLst>
          </p:cNvPr>
          <p:cNvSpPr txBox="1"/>
          <p:nvPr/>
        </p:nvSpPr>
        <p:spPr>
          <a:xfrm>
            <a:off x="1917940" y="1307124"/>
            <a:ext cx="6009466" cy="523220"/>
          </a:xfrm>
          <a:prstGeom prst="rect">
            <a:avLst/>
          </a:prstGeom>
          <a:noFill/>
        </p:spPr>
        <p:txBody>
          <a:bodyPr wrap="none" rtlCol="0">
            <a:spAutoFit/>
          </a:bodyPr>
          <a:lstStyle/>
          <a:p>
            <a:r>
              <a:rPr lang="en-US" sz="2800" b="1" u="sng" dirty="0">
                <a:solidFill>
                  <a:prstClr val="black"/>
                </a:solidFill>
                <a:latin typeface="Calibri"/>
              </a:rPr>
              <a:t>We are Facing Measurement Overload!</a:t>
            </a:r>
          </a:p>
        </p:txBody>
      </p:sp>
      <p:sp>
        <p:nvSpPr>
          <p:cNvPr id="11" name="TextBox 10">
            <a:extLst>
              <a:ext uri="{FF2B5EF4-FFF2-40B4-BE49-F238E27FC236}">
                <a16:creationId xmlns:a16="http://schemas.microsoft.com/office/drawing/2014/main" id="{8C731961-725E-4DC7-94BE-73162A03635C}"/>
              </a:ext>
            </a:extLst>
          </p:cNvPr>
          <p:cNvSpPr txBox="1"/>
          <p:nvPr/>
        </p:nvSpPr>
        <p:spPr>
          <a:xfrm>
            <a:off x="2023064" y="6062683"/>
            <a:ext cx="5502532" cy="584775"/>
          </a:xfrm>
          <a:prstGeom prst="rect">
            <a:avLst/>
          </a:prstGeom>
          <a:noFill/>
        </p:spPr>
        <p:txBody>
          <a:bodyPr wrap="none" rtlCol="0">
            <a:spAutoFit/>
          </a:bodyPr>
          <a:lstStyle/>
          <a:p>
            <a:r>
              <a:rPr lang="en-US" sz="3200" dirty="0">
                <a:solidFill>
                  <a:prstClr val="black"/>
                </a:solidFill>
                <a:latin typeface="Calibri"/>
              </a:rPr>
              <a:t>What are the “right” measures?</a:t>
            </a:r>
          </a:p>
        </p:txBody>
      </p:sp>
    </p:spTree>
    <p:extLst>
      <p:ext uri="{BB962C8B-B14F-4D97-AF65-F5344CB8AC3E}">
        <p14:creationId xmlns:p14="http://schemas.microsoft.com/office/powerpoint/2010/main" val="106127223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E6E33-104F-438E-AEF5-3A1994BEC5A2}"/>
              </a:ext>
            </a:extLst>
          </p:cNvPr>
          <p:cNvSpPr>
            <a:spLocks noGrp="1"/>
          </p:cNvSpPr>
          <p:nvPr>
            <p:ph type="title"/>
          </p:nvPr>
        </p:nvSpPr>
        <p:spPr>
          <a:xfrm>
            <a:off x="2841640" y="84694"/>
            <a:ext cx="7520001" cy="887360"/>
          </a:xfrm>
        </p:spPr>
        <p:txBody>
          <a:bodyPr/>
          <a:lstStyle/>
          <a:p>
            <a:r>
              <a:rPr lang="en-AU" dirty="0"/>
              <a:t>Sustainability Research</a:t>
            </a:r>
          </a:p>
        </p:txBody>
      </p:sp>
      <p:sp>
        <p:nvSpPr>
          <p:cNvPr id="4" name="Slide Number Placeholder 3">
            <a:extLst>
              <a:ext uri="{FF2B5EF4-FFF2-40B4-BE49-F238E27FC236}">
                <a16:creationId xmlns:a16="http://schemas.microsoft.com/office/drawing/2014/main" id="{45DE0A77-C99F-4B96-ADEB-38495B7816C1}"/>
              </a:ext>
            </a:extLst>
          </p:cNvPr>
          <p:cNvSpPr>
            <a:spLocks noGrp="1"/>
          </p:cNvSpPr>
          <p:nvPr>
            <p:ph type="sldNum" sz="quarter" idx="12"/>
          </p:nvPr>
        </p:nvSpPr>
        <p:spPr/>
        <p:txBody>
          <a:bodyPr/>
          <a:lstStyle/>
          <a:p>
            <a:pPr>
              <a:defRPr/>
            </a:pPr>
            <a:fld id="{8286D836-3DB3-467D-8621-C11679E4EBDC}" type="slidenum">
              <a:rPr lang="en-AU">
                <a:solidFill>
                  <a:prstClr val="black"/>
                </a:solidFill>
                <a:latin typeface="Calibri"/>
              </a:rPr>
              <a:pPr>
                <a:defRPr/>
              </a:pPr>
              <a:t>84</a:t>
            </a:fld>
            <a:endParaRPr lang="en-AU">
              <a:solidFill>
                <a:prstClr val="black"/>
              </a:solidFill>
              <a:latin typeface="Calibri"/>
            </a:endParaRPr>
          </a:p>
        </p:txBody>
      </p:sp>
      <p:graphicFrame>
        <p:nvGraphicFramePr>
          <p:cNvPr id="13" name="Diagram 12">
            <a:extLst>
              <a:ext uri="{FF2B5EF4-FFF2-40B4-BE49-F238E27FC236}">
                <a16:creationId xmlns:a16="http://schemas.microsoft.com/office/drawing/2014/main" id="{ABCB7262-6607-4EEA-9BBE-02C6A0FBE636}"/>
              </a:ext>
            </a:extLst>
          </p:cNvPr>
          <p:cNvGraphicFramePr/>
          <p:nvPr/>
        </p:nvGraphicFramePr>
        <p:xfrm>
          <a:off x="8546396" y="227922"/>
          <a:ext cx="1607931" cy="14882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EA2B1073-1B31-485E-BAA9-9E4C0F2A9ED6}"/>
              </a:ext>
            </a:extLst>
          </p:cNvPr>
          <p:cNvSpPr/>
          <p:nvPr/>
        </p:nvSpPr>
        <p:spPr>
          <a:xfrm>
            <a:off x="1801870" y="1508377"/>
            <a:ext cx="7520001" cy="279885"/>
          </a:xfrm>
          <a:prstGeom prst="rect">
            <a:avLst/>
          </a:prstGeom>
        </p:spPr>
        <p:txBody>
          <a:bodyPr wrap="square">
            <a:spAutoFit/>
          </a:bodyPr>
          <a:lstStyle/>
          <a:p>
            <a:pPr>
              <a:lnSpc>
                <a:spcPts val="1200"/>
              </a:lnSpc>
              <a:tabLst>
                <a:tab pos="457200" algn="l"/>
              </a:tabLst>
            </a:pPr>
            <a:r>
              <a:rPr lang="en-US" sz="24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Issue: What is Climate Risk? </a:t>
            </a:r>
            <a:endParaRPr lang="en-US" sz="2400" dirty="0">
              <a:solidFill>
                <a:prstClr val="black"/>
              </a:solidFill>
              <a:latin typeface="Tms Rmn"/>
              <a:ea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74912173-7E34-42FE-843D-BC537F342160}"/>
              </a:ext>
            </a:extLst>
          </p:cNvPr>
          <p:cNvPicPr>
            <a:picLocks noChangeAspect="1"/>
          </p:cNvPicPr>
          <p:nvPr/>
        </p:nvPicPr>
        <p:blipFill>
          <a:blip r:embed="rId8"/>
          <a:stretch>
            <a:fillRect/>
          </a:stretch>
        </p:blipFill>
        <p:spPr>
          <a:xfrm>
            <a:off x="1801870" y="1992971"/>
            <a:ext cx="987439" cy="1246261"/>
          </a:xfrm>
          <a:prstGeom prst="rect">
            <a:avLst/>
          </a:prstGeom>
        </p:spPr>
      </p:pic>
      <p:sp>
        <p:nvSpPr>
          <p:cNvPr id="9" name="Rectangle 8">
            <a:extLst>
              <a:ext uri="{FF2B5EF4-FFF2-40B4-BE49-F238E27FC236}">
                <a16:creationId xmlns:a16="http://schemas.microsoft.com/office/drawing/2014/main" id="{C463EE2D-4525-4ED6-88C7-63D017ABF176}"/>
              </a:ext>
            </a:extLst>
          </p:cNvPr>
          <p:cNvSpPr/>
          <p:nvPr/>
        </p:nvSpPr>
        <p:spPr>
          <a:xfrm>
            <a:off x="2789309" y="1920895"/>
            <a:ext cx="7520001" cy="4678204"/>
          </a:xfrm>
          <a:prstGeom prst="rect">
            <a:avLst/>
          </a:prstGeom>
        </p:spPr>
        <p:txBody>
          <a:bodyPr wrap="square">
            <a:spAutoFit/>
          </a:bodyPr>
          <a:lstStyle/>
          <a:p>
            <a:pPr>
              <a:lnSpc>
                <a:spcPts val="1200"/>
              </a:lnSpc>
              <a:tabLst>
                <a:tab pos="457200" algn="l"/>
              </a:tabLst>
            </a:pPr>
            <a:r>
              <a:rPr lang="en-US"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dirty="0">
              <a:solidFill>
                <a:prstClr val="black"/>
              </a:solidFill>
              <a:latin typeface="Calibri"/>
            </a:endParaRPr>
          </a:p>
          <a:p>
            <a:r>
              <a:rPr lang="en-US" dirty="0">
                <a:solidFill>
                  <a:prstClr val="black"/>
                </a:solidFill>
                <a:latin typeface="Calibri"/>
              </a:rPr>
              <a:t>Berkman, Jona, and Soderstrom “Measurement and Market Valuation of Climate Risk” WP 2020</a:t>
            </a:r>
          </a:p>
          <a:p>
            <a:endParaRPr lang="en-US" dirty="0">
              <a:solidFill>
                <a:prstClr val="black"/>
              </a:solidFill>
              <a:latin typeface="Calibri"/>
            </a:endParaRPr>
          </a:p>
          <a:p>
            <a:endParaRPr lang="en-US" dirty="0">
              <a:solidFill>
                <a:prstClr val="black"/>
              </a:solidFill>
              <a:latin typeface="Calibri"/>
            </a:endParaRPr>
          </a:p>
          <a:p>
            <a:r>
              <a:rPr lang="en-US" dirty="0">
                <a:solidFill>
                  <a:prstClr val="black"/>
                </a:solidFill>
                <a:latin typeface="Calibri"/>
              </a:rPr>
              <a:t>Climate risk is forward-looking, but is frequently measured by carbon emissions, which do not fully represent climate risk</a:t>
            </a:r>
          </a:p>
          <a:p>
            <a:endParaRPr lang="en-US" dirty="0">
              <a:solidFill>
                <a:prstClr val="black"/>
              </a:solidFill>
              <a:latin typeface="Calibri"/>
            </a:endParaRPr>
          </a:p>
          <a:p>
            <a:r>
              <a:rPr lang="en-US" dirty="0">
                <a:solidFill>
                  <a:prstClr val="black"/>
                </a:solidFill>
                <a:latin typeface="Calibri"/>
              </a:rPr>
              <a:t>Our climate risk measure is based on 10-K disclosures, using a large dictionary</a:t>
            </a:r>
          </a:p>
          <a:p>
            <a:endParaRPr lang="en-US" dirty="0">
              <a:solidFill>
                <a:prstClr val="black"/>
              </a:solidFill>
              <a:latin typeface="Calibri"/>
            </a:endParaRPr>
          </a:p>
          <a:p>
            <a:r>
              <a:rPr lang="en-US" dirty="0">
                <a:solidFill>
                  <a:prstClr val="black"/>
                </a:solidFill>
                <a:latin typeface="Calibri"/>
              </a:rPr>
              <a:t>Our measure does a better job than emissions of explaining how the market values climate risk through lower valuations, higher cost of capital, and higher financial risk</a:t>
            </a:r>
          </a:p>
          <a:p>
            <a:endParaRPr lang="en-US" dirty="0">
              <a:solidFill>
                <a:prstClr val="black"/>
              </a:solidFill>
              <a:latin typeface="Calibri"/>
            </a:endParaRPr>
          </a:p>
          <a:p>
            <a:r>
              <a:rPr lang="en-US" dirty="0">
                <a:solidFill>
                  <a:prstClr val="black"/>
                </a:solidFill>
                <a:latin typeface="Calibri"/>
              </a:rPr>
              <a:t>Compared to emissions-based measures, our measure is also better at explaining market response to severe weather events that increase the salience of climate risks to investors</a:t>
            </a:r>
          </a:p>
        </p:txBody>
      </p:sp>
    </p:spTree>
    <p:extLst>
      <p:ext uri="{BB962C8B-B14F-4D97-AF65-F5344CB8AC3E}">
        <p14:creationId xmlns:p14="http://schemas.microsoft.com/office/powerpoint/2010/main" val="94000764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E6E33-104F-438E-AEF5-3A1994BEC5A2}"/>
              </a:ext>
            </a:extLst>
          </p:cNvPr>
          <p:cNvSpPr>
            <a:spLocks noGrp="1"/>
          </p:cNvSpPr>
          <p:nvPr>
            <p:ph type="title"/>
          </p:nvPr>
        </p:nvSpPr>
        <p:spPr>
          <a:xfrm>
            <a:off x="2841640" y="84694"/>
            <a:ext cx="7520001" cy="887360"/>
          </a:xfrm>
        </p:spPr>
        <p:txBody>
          <a:bodyPr/>
          <a:lstStyle/>
          <a:p>
            <a:r>
              <a:rPr lang="en-AU" dirty="0"/>
              <a:t>Sustainability Research</a:t>
            </a:r>
          </a:p>
        </p:txBody>
      </p:sp>
      <p:sp>
        <p:nvSpPr>
          <p:cNvPr id="4" name="Slide Number Placeholder 3">
            <a:extLst>
              <a:ext uri="{FF2B5EF4-FFF2-40B4-BE49-F238E27FC236}">
                <a16:creationId xmlns:a16="http://schemas.microsoft.com/office/drawing/2014/main" id="{45DE0A77-C99F-4B96-ADEB-38495B7816C1}"/>
              </a:ext>
            </a:extLst>
          </p:cNvPr>
          <p:cNvSpPr>
            <a:spLocks noGrp="1"/>
          </p:cNvSpPr>
          <p:nvPr>
            <p:ph type="sldNum" sz="quarter" idx="12"/>
          </p:nvPr>
        </p:nvSpPr>
        <p:spPr/>
        <p:txBody>
          <a:bodyPr/>
          <a:lstStyle/>
          <a:p>
            <a:pPr>
              <a:defRPr/>
            </a:pPr>
            <a:fld id="{8286D836-3DB3-467D-8621-C11679E4EBDC}" type="slidenum">
              <a:rPr lang="en-AU">
                <a:solidFill>
                  <a:prstClr val="black"/>
                </a:solidFill>
                <a:latin typeface="Calibri"/>
              </a:rPr>
              <a:pPr>
                <a:defRPr/>
              </a:pPr>
              <a:t>85</a:t>
            </a:fld>
            <a:endParaRPr lang="en-AU">
              <a:solidFill>
                <a:prstClr val="black"/>
              </a:solidFill>
              <a:latin typeface="Calibri"/>
            </a:endParaRPr>
          </a:p>
        </p:txBody>
      </p:sp>
      <p:graphicFrame>
        <p:nvGraphicFramePr>
          <p:cNvPr id="13" name="Diagram 12">
            <a:extLst>
              <a:ext uri="{FF2B5EF4-FFF2-40B4-BE49-F238E27FC236}">
                <a16:creationId xmlns:a16="http://schemas.microsoft.com/office/drawing/2014/main" id="{ABCB7262-6607-4EEA-9BBE-02C6A0FBE636}"/>
              </a:ext>
            </a:extLst>
          </p:cNvPr>
          <p:cNvGraphicFramePr/>
          <p:nvPr/>
        </p:nvGraphicFramePr>
        <p:xfrm>
          <a:off x="8546396" y="227922"/>
          <a:ext cx="1607931" cy="14882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EA2B1073-1B31-485E-BAA9-9E4C0F2A9ED6}"/>
              </a:ext>
            </a:extLst>
          </p:cNvPr>
          <p:cNvSpPr/>
          <p:nvPr/>
        </p:nvSpPr>
        <p:spPr>
          <a:xfrm>
            <a:off x="1769624" y="1436302"/>
            <a:ext cx="7520001" cy="279885"/>
          </a:xfrm>
          <a:prstGeom prst="rect">
            <a:avLst/>
          </a:prstGeom>
        </p:spPr>
        <p:txBody>
          <a:bodyPr wrap="square">
            <a:spAutoFit/>
          </a:bodyPr>
          <a:lstStyle/>
          <a:p>
            <a:pPr>
              <a:lnSpc>
                <a:spcPts val="1200"/>
              </a:lnSpc>
              <a:tabLst>
                <a:tab pos="457200" algn="l"/>
              </a:tabLst>
            </a:pPr>
            <a:r>
              <a:rPr lang="en-US" sz="24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Issue: What is Climate Risk? </a:t>
            </a:r>
            <a:endParaRPr lang="en-US" sz="2400" dirty="0">
              <a:solidFill>
                <a:prstClr val="black"/>
              </a:solidFill>
              <a:latin typeface="Tms Rmn"/>
              <a:ea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EB61F68E-C5A6-47C2-B60C-ECB01A037A2B}"/>
              </a:ext>
            </a:extLst>
          </p:cNvPr>
          <p:cNvPicPr>
            <a:picLocks noChangeAspect="1"/>
          </p:cNvPicPr>
          <p:nvPr/>
        </p:nvPicPr>
        <p:blipFill>
          <a:blip r:embed="rId8"/>
          <a:stretch>
            <a:fillRect/>
          </a:stretch>
        </p:blipFill>
        <p:spPr>
          <a:xfrm>
            <a:off x="1582109" y="5395610"/>
            <a:ext cx="1076932" cy="1246261"/>
          </a:xfrm>
          <a:prstGeom prst="rect">
            <a:avLst/>
          </a:prstGeom>
        </p:spPr>
      </p:pic>
      <p:sp>
        <p:nvSpPr>
          <p:cNvPr id="9" name="Rectangle 8">
            <a:extLst>
              <a:ext uri="{FF2B5EF4-FFF2-40B4-BE49-F238E27FC236}">
                <a16:creationId xmlns:a16="http://schemas.microsoft.com/office/drawing/2014/main" id="{C463EE2D-4525-4ED6-88C7-63D017ABF176}"/>
              </a:ext>
            </a:extLst>
          </p:cNvPr>
          <p:cNvSpPr/>
          <p:nvPr/>
        </p:nvSpPr>
        <p:spPr>
          <a:xfrm>
            <a:off x="2789308" y="5695454"/>
            <a:ext cx="7520001" cy="1231106"/>
          </a:xfrm>
          <a:prstGeom prst="rect">
            <a:avLst/>
          </a:prstGeom>
        </p:spPr>
        <p:txBody>
          <a:bodyPr wrap="square">
            <a:spAutoFit/>
          </a:bodyPr>
          <a:lstStyle/>
          <a:p>
            <a:pPr>
              <a:lnSpc>
                <a:spcPts val="1200"/>
              </a:lnSpc>
              <a:tabLst>
                <a:tab pos="457200" algn="l"/>
              </a:tabLst>
            </a:pPr>
            <a:r>
              <a:rPr lang="en-US"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dirty="0">
              <a:solidFill>
                <a:prstClr val="black"/>
              </a:solidFill>
              <a:latin typeface="Calibri"/>
            </a:endParaRPr>
          </a:p>
          <a:p>
            <a:r>
              <a:rPr lang="en-US" dirty="0">
                <a:solidFill>
                  <a:prstClr val="black"/>
                </a:solidFill>
                <a:latin typeface="Calibri"/>
              </a:rPr>
              <a:t>Insights: Be careful to have the right measure, or at least understand what you are measuring.</a:t>
            </a:r>
          </a:p>
          <a:p>
            <a:r>
              <a:rPr lang="en-US" dirty="0">
                <a:solidFill>
                  <a:prstClr val="black"/>
                </a:solidFill>
                <a:latin typeface="Calibri"/>
              </a:rPr>
              <a:t> </a:t>
            </a:r>
          </a:p>
          <a:p>
            <a:pPr>
              <a:lnSpc>
                <a:spcPts val="1200"/>
              </a:lnSpc>
              <a:tabLst>
                <a:tab pos="457200" algn="l"/>
              </a:tabLst>
            </a:pPr>
            <a:endParaRPr lang="en-US" sz="1200" dirty="0">
              <a:solidFill>
                <a:prstClr val="black"/>
              </a:solidFill>
              <a:latin typeface="Tms Rmn"/>
              <a:ea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C2F94709-FB7E-431B-B4B3-A55433D388FD}"/>
              </a:ext>
            </a:extLst>
          </p:cNvPr>
          <p:cNvPicPr>
            <a:picLocks noChangeAspect="1"/>
          </p:cNvPicPr>
          <p:nvPr/>
        </p:nvPicPr>
        <p:blipFill rotWithShape="1">
          <a:blip r:embed="rId9"/>
          <a:srcRect t="12255" r="60000" b="12513"/>
          <a:stretch/>
        </p:blipFill>
        <p:spPr>
          <a:xfrm>
            <a:off x="1769624" y="1861832"/>
            <a:ext cx="2855635" cy="2665314"/>
          </a:xfrm>
          <a:prstGeom prst="rect">
            <a:avLst/>
          </a:prstGeom>
        </p:spPr>
      </p:pic>
      <p:pic>
        <p:nvPicPr>
          <p:cNvPr id="11" name="Picture 10">
            <a:extLst>
              <a:ext uri="{FF2B5EF4-FFF2-40B4-BE49-F238E27FC236}">
                <a16:creationId xmlns:a16="http://schemas.microsoft.com/office/drawing/2014/main" id="{07B12C25-D75C-464F-B87A-A33869FCA7C0}"/>
              </a:ext>
            </a:extLst>
          </p:cNvPr>
          <p:cNvPicPr>
            <a:picLocks noChangeAspect="1"/>
          </p:cNvPicPr>
          <p:nvPr/>
        </p:nvPicPr>
        <p:blipFill rotWithShape="1">
          <a:blip r:embed="rId9"/>
          <a:srcRect l="58333" t="12255" b="12513"/>
          <a:stretch/>
        </p:blipFill>
        <p:spPr>
          <a:xfrm>
            <a:off x="4772886" y="1861832"/>
            <a:ext cx="2974619" cy="2665314"/>
          </a:xfrm>
          <a:prstGeom prst="rect">
            <a:avLst/>
          </a:prstGeom>
        </p:spPr>
      </p:pic>
      <p:sp>
        <p:nvSpPr>
          <p:cNvPr id="10" name="TextBox 9">
            <a:extLst>
              <a:ext uri="{FF2B5EF4-FFF2-40B4-BE49-F238E27FC236}">
                <a16:creationId xmlns:a16="http://schemas.microsoft.com/office/drawing/2014/main" id="{0032F5C2-2C80-408D-97E4-002E27360B41}"/>
              </a:ext>
            </a:extLst>
          </p:cNvPr>
          <p:cNvSpPr txBox="1"/>
          <p:nvPr/>
        </p:nvSpPr>
        <p:spPr>
          <a:xfrm>
            <a:off x="8831465" y="4147793"/>
            <a:ext cx="664028" cy="369332"/>
          </a:xfrm>
          <a:prstGeom prst="rect">
            <a:avLst/>
          </a:prstGeom>
          <a:noFill/>
        </p:spPr>
        <p:txBody>
          <a:bodyPr wrap="square" rtlCol="0">
            <a:spAutoFit/>
          </a:bodyPr>
          <a:lstStyle/>
          <a:p>
            <a:r>
              <a:rPr lang="en-US" dirty="0">
                <a:solidFill>
                  <a:prstClr val="black"/>
                </a:solidFill>
                <a:latin typeface="Calibri"/>
              </a:rPr>
              <a:t>TCFD</a:t>
            </a:r>
          </a:p>
        </p:txBody>
      </p:sp>
      <p:pic>
        <p:nvPicPr>
          <p:cNvPr id="7" name="Picture 6">
            <a:extLst>
              <a:ext uri="{FF2B5EF4-FFF2-40B4-BE49-F238E27FC236}">
                <a16:creationId xmlns:a16="http://schemas.microsoft.com/office/drawing/2014/main" id="{D68EED1F-20C9-4749-BB81-0BC193F74446}"/>
              </a:ext>
            </a:extLst>
          </p:cNvPr>
          <p:cNvPicPr>
            <a:picLocks noChangeAspect="1"/>
          </p:cNvPicPr>
          <p:nvPr/>
        </p:nvPicPr>
        <p:blipFill>
          <a:blip r:embed="rId10"/>
          <a:stretch>
            <a:fillRect/>
          </a:stretch>
        </p:blipFill>
        <p:spPr>
          <a:xfrm>
            <a:off x="7882368" y="1915938"/>
            <a:ext cx="2562225" cy="2075286"/>
          </a:xfrm>
          <a:prstGeom prst="rect">
            <a:avLst/>
          </a:prstGeom>
        </p:spPr>
      </p:pic>
    </p:spTree>
    <p:extLst>
      <p:ext uri="{BB962C8B-B14F-4D97-AF65-F5344CB8AC3E}">
        <p14:creationId xmlns:p14="http://schemas.microsoft.com/office/powerpoint/2010/main" val="331199720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E6E33-104F-438E-AEF5-3A1994BEC5A2}"/>
              </a:ext>
            </a:extLst>
          </p:cNvPr>
          <p:cNvSpPr>
            <a:spLocks noGrp="1"/>
          </p:cNvSpPr>
          <p:nvPr>
            <p:ph type="title"/>
          </p:nvPr>
        </p:nvSpPr>
        <p:spPr>
          <a:xfrm>
            <a:off x="2841640" y="84694"/>
            <a:ext cx="7520001" cy="887360"/>
          </a:xfrm>
        </p:spPr>
        <p:txBody>
          <a:bodyPr/>
          <a:lstStyle/>
          <a:p>
            <a:r>
              <a:rPr lang="en-AU" dirty="0"/>
              <a:t>Sustainability Research</a:t>
            </a:r>
          </a:p>
        </p:txBody>
      </p:sp>
      <p:sp>
        <p:nvSpPr>
          <p:cNvPr id="4" name="Slide Number Placeholder 3">
            <a:extLst>
              <a:ext uri="{FF2B5EF4-FFF2-40B4-BE49-F238E27FC236}">
                <a16:creationId xmlns:a16="http://schemas.microsoft.com/office/drawing/2014/main" id="{45DE0A77-C99F-4B96-ADEB-38495B7816C1}"/>
              </a:ext>
            </a:extLst>
          </p:cNvPr>
          <p:cNvSpPr>
            <a:spLocks noGrp="1"/>
          </p:cNvSpPr>
          <p:nvPr>
            <p:ph type="sldNum" sz="quarter" idx="12"/>
          </p:nvPr>
        </p:nvSpPr>
        <p:spPr/>
        <p:txBody>
          <a:bodyPr/>
          <a:lstStyle/>
          <a:p>
            <a:pPr>
              <a:defRPr/>
            </a:pPr>
            <a:fld id="{8286D836-3DB3-467D-8621-C11679E4EBDC}" type="slidenum">
              <a:rPr lang="en-AU">
                <a:solidFill>
                  <a:prstClr val="black"/>
                </a:solidFill>
                <a:latin typeface="Calibri"/>
              </a:rPr>
              <a:pPr>
                <a:defRPr/>
              </a:pPr>
              <a:t>86</a:t>
            </a:fld>
            <a:endParaRPr lang="en-AU">
              <a:solidFill>
                <a:prstClr val="black"/>
              </a:solidFill>
              <a:latin typeface="Calibri"/>
            </a:endParaRPr>
          </a:p>
        </p:txBody>
      </p:sp>
      <p:graphicFrame>
        <p:nvGraphicFramePr>
          <p:cNvPr id="13" name="Diagram 12">
            <a:extLst>
              <a:ext uri="{FF2B5EF4-FFF2-40B4-BE49-F238E27FC236}">
                <a16:creationId xmlns:a16="http://schemas.microsoft.com/office/drawing/2014/main" id="{ABCB7262-6607-4EEA-9BBE-02C6A0FBE636}"/>
              </a:ext>
            </a:extLst>
          </p:cNvPr>
          <p:cNvGraphicFramePr/>
          <p:nvPr/>
        </p:nvGraphicFramePr>
        <p:xfrm>
          <a:off x="8546396" y="227922"/>
          <a:ext cx="1607931" cy="14882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EA2B1073-1B31-485E-BAA9-9E4C0F2A9ED6}"/>
              </a:ext>
            </a:extLst>
          </p:cNvPr>
          <p:cNvSpPr/>
          <p:nvPr/>
        </p:nvSpPr>
        <p:spPr>
          <a:xfrm>
            <a:off x="2841639" y="1992970"/>
            <a:ext cx="7520001" cy="4801314"/>
          </a:xfrm>
          <a:prstGeom prst="rect">
            <a:avLst/>
          </a:prstGeom>
        </p:spPr>
        <p:txBody>
          <a:bodyPr wrap="square">
            <a:spAutoFit/>
          </a:bodyPr>
          <a:lstStyle/>
          <a:p>
            <a:r>
              <a:rPr lang="en-US" dirty="0" err="1">
                <a:solidFill>
                  <a:prstClr val="black"/>
                </a:solidFill>
                <a:latin typeface="Calibri"/>
              </a:rPr>
              <a:t>Ilinitch</a:t>
            </a:r>
            <a:r>
              <a:rPr lang="en-US" dirty="0">
                <a:solidFill>
                  <a:prstClr val="black"/>
                </a:solidFill>
                <a:latin typeface="Calibri"/>
              </a:rPr>
              <a:t> A., Thomas, T., and Soderstrom, N. “Measuring Corporate Environmental Performance.” </a:t>
            </a:r>
            <a:r>
              <a:rPr lang="en-US" u="sng" dirty="0">
                <a:solidFill>
                  <a:prstClr val="black"/>
                </a:solidFill>
                <a:latin typeface="Calibri"/>
              </a:rPr>
              <a:t>Journal of Accounting and Public Policy</a:t>
            </a:r>
            <a:r>
              <a:rPr lang="en-US" dirty="0">
                <a:solidFill>
                  <a:prstClr val="black"/>
                </a:solidFill>
                <a:latin typeface="Calibri"/>
              </a:rPr>
              <a:t>. 17(4,5): 383-409. 1998.</a:t>
            </a:r>
          </a:p>
          <a:p>
            <a:r>
              <a:rPr lang="en-US" dirty="0">
                <a:solidFill>
                  <a:prstClr val="black"/>
                </a:solidFill>
                <a:latin typeface="Calibri"/>
              </a:rPr>
              <a:t> </a:t>
            </a:r>
          </a:p>
          <a:p>
            <a:r>
              <a:rPr lang="en-US" dirty="0">
                <a:solidFill>
                  <a:prstClr val="black"/>
                </a:solidFill>
                <a:latin typeface="Calibri"/>
              </a:rPr>
              <a:t>A growing number of organizations offer to help decision-makers understand sustainability performance by coming up with some sort of index or ranking.</a:t>
            </a:r>
          </a:p>
          <a:p>
            <a:endParaRPr lang="en-US" dirty="0">
              <a:solidFill>
                <a:prstClr val="black"/>
              </a:solidFill>
              <a:latin typeface="Calibri"/>
            </a:endParaRPr>
          </a:p>
          <a:p>
            <a:r>
              <a:rPr lang="en-US" dirty="0">
                <a:solidFill>
                  <a:prstClr val="black"/>
                </a:solidFill>
                <a:latin typeface="Calibri"/>
              </a:rPr>
              <a:t>Many of these are “black boxes”, which makes it difficult to appropriately use the measures.</a:t>
            </a:r>
          </a:p>
          <a:p>
            <a:endParaRPr lang="en-US" dirty="0">
              <a:solidFill>
                <a:prstClr val="black"/>
              </a:solidFill>
              <a:latin typeface="Calibri"/>
            </a:endParaRPr>
          </a:p>
          <a:p>
            <a:r>
              <a:rPr lang="en-US" dirty="0">
                <a:solidFill>
                  <a:prstClr val="black"/>
                </a:solidFill>
                <a:latin typeface="Calibri"/>
              </a:rPr>
              <a:t>We examined two Environmental Performance rating systems: Franklin Fund and Council on Economic Priorities</a:t>
            </a:r>
          </a:p>
          <a:p>
            <a:endParaRPr lang="en-US" dirty="0">
              <a:solidFill>
                <a:prstClr val="black"/>
              </a:solidFill>
              <a:latin typeface="Calibri"/>
            </a:endParaRPr>
          </a:p>
          <a:p>
            <a:r>
              <a:rPr lang="en-US" dirty="0">
                <a:solidFill>
                  <a:prstClr val="black"/>
                </a:solidFill>
                <a:latin typeface="Calibri"/>
              </a:rPr>
              <a:t>Neither group provided information on how the ratings were derived. We find that FF focused on compliance, CEP focused on environmental impacts. Both ratings were heavily impacted when the company had a stain on its environmental record. </a:t>
            </a:r>
          </a:p>
        </p:txBody>
      </p:sp>
      <p:pic>
        <p:nvPicPr>
          <p:cNvPr id="8" name="Picture 7">
            <a:extLst>
              <a:ext uri="{FF2B5EF4-FFF2-40B4-BE49-F238E27FC236}">
                <a16:creationId xmlns:a16="http://schemas.microsoft.com/office/drawing/2014/main" id="{D061B6B2-7628-46AD-B141-4B3C0D1A171E}"/>
              </a:ext>
            </a:extLst>
          </p:cNvPr>
          <p:cNvPicPr>
            <a:picLocks noChangeAspect="1"/>
          </p:cNvPicPr>
          <p:nvPr/>
        </p:nvPicPr>
        <p:blipFill>
          <a:blip r:embed="rId8"/>
          <a:stretch>
            <a:fillRect/>
          </a:stretch>
        </p:blipFill>
        <p:spPr>
          <a:xfrm>
            <a:off x="1801870" y="1992971"/>
            <a:ext cx="987439" cy="1246261"/>
          </a:xfrm>
          <a:prstGeom prst="rect">
            <a:avLst/>
          </a:prstGeom>
        </p:spPr>
      </p:pic>
      <p:sp>
        <p:nvSpPr>
          <p:cNvPr id="9" name="Rectangle 8">
            <a:extLst>
              <a:ext uri="{FF2B5EF4-FFF2-40B4-BE49-F238E27FC236}">
                <a16:creationId xmlns:a16="http://schemas.microsoft.com/office/drawing/2014/main" id="{F57BA990-AEAF-4A43-ABE0-8070C8A8F0F8}"/>
              </a:ext>
            </a:extLst>
          </p:cNvPr>
          <p:cNvSpPr/>
          <p:nvPr/>
        </p:nvSpPr>
        <p:spPr>
          <a:xfrm>
            <a:off x="1801870" y="1508377"/>
            <a:ext cx="7520001" cy="279885"/>
          </a:xfrm>
          <a:prstGeom prst="rect">
            <a:avLst/>
          </a:prstGeom>
        </p:spPr>
        <p:txBody>
          <a:bodyPr wrap="square">
            <a:spAutoFit/>
          </a:bodyPr>
          <a:lstStyle/>
          <a:p>
            <a:pPr>
              <a:lnSpc>
                <a:spcPts val="1200"/>
              </a:lnSpc>
              <a:tabLst>
                <a:tab pos="457200" algn="l"/>
              </a:tabLst>
            </a:pPr>
            <a:r>
              <a:rPr lang="en-US" sz="24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Issue: How do we deal with having so many measures?</a:t>
            </a:r>
            <a:endParaRPr lang="en-US" sz="2400" dirty="0">
              <a:solidFill>
                <a:prstClr val="black"/>
              </a:solidFill>
              <a:latin typeface="Tms Rmn"/>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499617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E6E33-104F-438E-AEF5-3A1994BEC5A2}"/>
              </a:ext>
            </a:extLst>
          </p:cNvPr>
          <p:cNvSpPr>
            <a:spLocks noGrp="1"/>
          </p:cNvSpPr>
          <p:nvPr>
            <p:ph type="title"/>
          </p:nvPr>
        </p:nvSpPr>
        <p:spPr>
          <a:xfrm>
            <a:off x="2841640" y="84694"/>
            <a:ext cx="7520001" cy="887360"/>
          </a:xfrm>
        </p:spPr>
        <p:txBody>
          <a:bodyPr/>
          <a:lstStyle/>
          <a:p>
            <a:r>
              <a:rPr lang="en-AU" dirty="0"/>
              <a:t>Sustainability Research</a:t>
            </a:r>
          </a:p>
        </p:txBody>
      </p:sp>
      <p:sp>
        <p:nvSpPr>
          <p:cNvPr id="4" name="Slide Number Placeholder 3">
            <a:extLst>
              <a:ext uri="{FF2B5EF4-FFF2-40B4-BE49-F238E27FC236}">
                <a16:creationId xmlns:a16="http://schemas.microsoft.com/office/drawing/2014/main" id="{45DE0A77-C99F-4B96-ADEB-38495B7816C1}"/>
              </a:ext>
            </a:extLst>
          </p:cNvPr>
          <p:cNvSpPr>
            <a:spLocks noGrp="1"/>
          </p:cNvSpPr>
          <p:nvPr>
            <p:ph type="sldNum" sz="quarter" idx="12"/>
          </p:nvPr>
        </p:nvSpPr>
        <p:spPr/>
        <p:txBody>
          <a:bodyPr/>
          <a:lstStyle/>
          <a:p>
            <a:pPr>
              <a:defRPr/>
            </a:pPr>
            <a:fld id="{8286D836-3DB3-467D-8621-C11679E4EBDC}" type="slidenum">
              <a:rPr lang="en-AU">
                <a:solidFill>
                  <a:prstClr val="black"/>
                </a:solidFill>
                <a:latin typeface="Calibri"/>
              </a:rPr>
              <a:pPr>
                <a:defRPr/>
              </a:pPr>
              <a:t>87</a:t>
            </a:fld>
            <a:endParaRPr lang="en-AU">
              <a:solidFill>
                <a:prstClr val="black"/>
              </a:solidFill>
              <a:latin typeface="Calibri"/>
            </a:endParaRPr>
          </a:p>
        </p:txBody>
      </p:sp>
      <p:graphicFrame>
        <p:nvGraphicFramePr>
          <p:cNvPr id="13" name="Diagram 12">
            <a:extLst>
              <a:ext uri="{FF2B5EF4-FFF2-40B4-BE49-F238E27FC236}">
                <a16:creationId xmlns:a16="http://schemas.microsoft.com/office/drawing/2014/main" id="{ABCB7262-6607-4EEA-9BBE-02C6A0FBE636}"/>
              </a:ext>
            </a:extLst>
          </p:cNvPr>
          <p:cNvGraphicFramePr/>
          <p:nvPr/>
        </p:nvGraphicFramePr>
        <p:xfrm>
          <a:off x="8546396" y="227922"/>
          <a:ext cx="1607931" cy="14882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EA2B1073-1B31-485E-BAA9-9E4C0F2A9ED6}"/>
              </a:ext>
            </a:extLst>
          </p:cNvPr>
          <p:cNvSpPr/>
          <p:nvPr/>
        </p:nvSpPr>
        <p:spPr>
          <a:xfrm>
            <a:off x="1801870" y="1992971"/>
            <a:ext cx="8559770" cy="646331"/>
          </a:xfrm>
          <a:prstGeom prst="rect">
            <a:avLst/>
          </a:prstGeom>
        </p:spPr>
        <p:txBody>
          <a:bodyPr wrap="square">
            <a:spAutoFit/>
          </a:bodyPr>
          <a:lstStyle/>
          <a:p>
            <a:r>
              <a:rPr lang="en-US" dirty="0">
                <a:solidFill>
                  <a:prstClr val="black"/>
                </a:solidFill>
                <a:latin typeface="Calibri"/>
              </a:rPr>
              <a:t>This finding continues—the same data are interpreted differently by different raters</a:t>
            </a:r>
          </a:p>
          <a:p>
            <a:r>
              <a:rPr lang="en-US" dirty="0">
                <a:solidFill>
                  <a:prstClr val="black"/>
                </a:solidFill>
                <a:latin typeface="Calibri"/>
              </a:rPr>
              <a:t> </a:t>
            </a:r>
            <a:endParaRPr lang="en-US" sz="1200" dirty="0">
              <a:solidFill>
                <a:prstClr val="black"/>
              </a:solidFill>
              <a:latin typeface="Tms Rmn"/>
              <a:ea typeface="Times New Roman" panose="02020603050405020304" pitchFamily="18" charset="0"/>
              <a:cs typeface="Times New Roman" panose="02020603050405020304" pitchFamily="18" charset="0"/>
            </a:endParaRPr>
          </a:p>
        </p:txBody>
      </p:sp>
      <p:sp>
        <p:nvSpPr>
          <p:cNvPr id="9" name="Rectangle 8">
            <a:extLst>
              <a:ext uri="{FF2B5EF4-FFF2-40B4-BE49-F238E27FC236}">
                <a16:creationId xmlns:a16="http://schemas.microsoft.com/office/drawing/2014/main" id="{F57BA990-AEAF-4A43-ABE0-8070C8A8F0F8}"/>
              </a:ext>
            </a:extLst>
          </p:cNvPr>
          <p:cNvSpPr/>
          <p:nvPr/>
        </p:nvSpPr>
        <p:spPr>
          <a:xfrm>
            <a:off x="1801870" y="1508377"/>
            <a:ext cx="7520001" cy="279885"/>
          </a:xfrm>
          <a:prstGeom prst="rect">
            <a:avLst/>
          </a:prstGeom>
        </p:spPr>
        <p:txBody>
          <a:bodyPr wrap="square">
            <a:spAutoFit/>
          </a:bodyPr>
          <a:lstStyle/>
          <a:p>
            <a:pPr>
              <a:lnSpc>
                <a:spcPts val="1200"/>
              </a:lnSpc>
              <a:tabLst>
                <a:tab pos="457200" algn="l"/>
              </a:tabLst>
            </a:pPr>
            <a:r>
              <a:rPr lang="en-US" sz="24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Issue: How do we deal with having so many measures?</a:t>
            </a:r>
            <a:endParaRPr lang="en-US" sz="2400" dirty="0">
              <a:solidFill>
                <a:prstClr val="black"/>
              </a:solidFill>
              <a:latin typeface="Tms Rmn"/>
              <a:ea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FFAB10A8-4990-4AFC-B157-41A4EA01E651}"/>
              </a:ext>
            </a:extLst>
          </p:cNvPr>
          <p:cNvPicPr>
            <a:picLocks noChangeAspect="1"/>
          </p:cNvPicPr>
          <p:nvPr/>
        </p:nvPicPr>
        <p:blipFill rotWithShape="1">
          <a:blip r:embed="rId8"/>
          <a:srcRect t="17486" b="10912"/>
          <a:stretch/>
        </p:blipFill>
        <p:spPr>
          <a:xfrm>
            <a:off x="1633538" y="2431229"/>
            <a:ext cx="8924925" cy="2103120"/>
          </a:xfrm>
          <a:prstGeom prst="rect">
            <a:avLst/>
          </a:prstGeom>
        </p:spPr>
      </p:pic>
      <p:sp>
        <p:nvSpPr>
          <p:cNvPr id="6" name="TextBox 5">
            <a:extLst>
              <a:ext uri="{FF2B5EF4-FFF2-40B4-BE49-F238E27FC236}">
                <a16:creationId xmlns:a16="http://schemas.microsoft.com/office/drawing/2014/main" id="{462D99DE-3B66-4E98-BC30-AA4A1739A280}"/>
              </a:ext>
            </a:extLst>
          </p:cNvPr>
          <p:cNvSpPr txBox="1"/>
          <p:nvPr/>
        </p:nvSpPr>
        <p:spPr>
          <a:xfrm>
            <a:off x="1801869" y="4579276"/>
            <a:ext cx="8262464" cy="738664"/>
          </a:xfrm>
          <a:prstGeom prst="rect">
            <a:avLst/>
          </a:prstGeom>
          <a:noFill/>
        </p:spPr>
        <p:txBody>
          <a:bodyPr wrap="square" rtlCol="0">
            <a:spAutoFit/>
          </a:bodyPr>
          <a:lstStyle/>
          <a:p>
            <a:r>
              <a:rPr lang="en-US" sz="1200" dirty="0" err="1">
                <a:solidFill>
                  <a:prstClr val="black"/>
                </a:solidFill>
                <a:latin typeface="Calibri"/>
              </a:rPr>
              <a:t>Chatterji</a:t>
            </a:r>
            <a:r>
              <a:rPr lang="en-US" sz="1200" dirty="0">
                <a:solidFill>
                  <a:prstClr val="black"/>
                </a:solidFill>
                <a:latin typeface="Calibri"/>
              </a:rPr>
              <a:t>, A., Durand, R., Levine, D., and </a:t>
            </a:r>
            <a:r>
              <a:rPr lang="en-US" sz="1200" dirty="0" err="1">
                <a:solidFill>
                  <a:prstClr val="black"/>
                </a:solidFill>
                <a:latin typeface="Calibri"/>
              </a:rPr>
              <a:t>Touboul</a:t>
            </a:r>
            <a:r>
              <a:rPr lang="en-US" sz="1200" dirty="0">
                <a:solidFill>
                  <a:prstClr val="black"/>
                </a:solidFill>
                <a:latin typeface="Calibri"/>
              </a:rPr>
              <a:t>, S. “Do ratings of firms converge? Implications for managers, investors, and strategy researchers” </a:t>
            </a:r>
            <a:r>
              <a:rPr lang="en-US" sz="1200" u="sng" dirty="0">
                <a:solidFill>
                  <a:prstClr val="black"/>
                </a:solidFill>
                <a:latin typeface="Calibri"/>
              </a:rPr>
              <a:t>Strategic Management Journal</a:t>
            </a:r>
            <a:r>
              <a:rPr lang="en-US" sz="1200" dirty="0">
                <a:solidFill>
                  <a:prstClr val="black"/>
                </a:solidFill>
                <a:latin typeface="Calibri"/>
              </a:rPr>
              <a:t> 37: 1597-1614. 2016</a:t>
            </a:r>
          </a:p>
          <a:p>
            <a:endParaRPr lang="en-US" dirty="0">
              <a:solidFill>
                <a:prstClr val="black"/>
              </a:solidFill>
              <a:latin typeface="Calibri"/>
            </a:endParaRPr>
          </a:p>
        </p:txBody>
      </p:sp>
      <p:pic>
        <p:nvPicPr>
          <p:cNvPr id="14" name="Picture 13">
            <a:extLst>
              <a:ext uri="{FF2B5EF4-FFF2-40B4-BE49-F238E27FC236}">
                <a16:creationId xmlns:a16="http://schemas.microsoft.com/office/drawing/2014/main" id="{9EBE054D-8619-4F20-A471-B36E46720C0A}"/>
              </a:ext>
            </a:extLst>
          </p:cNvPr>
          <p:cNvPicPr>
            <a:picLocks noChangeAspect="1"/>
          </p:cNvPicPr>
          <p:nvPr/>
        </p:nvPicPr>
        <p:blipFill>
          <a:blip r:embed="rId9"/>
          <a:stretch>
            <a:fillRect/>
          </a:stretch>
        </p:blipFill>
        <p:spPr>
          <a:xfrm>
            <a:off x="1582109" y="5395610"/>
            <a:ext cx="1076932" cy="1246261"/>
          </a:xfrm>
          <a:prstGeom prst="rect">
            <a:avLst/>
          </a:prstGeom>
        </p:spPr>
      </p:pic>
      <p:sp>
        <p:nvSpPr>
          <p:cNvPr id="15" name="Rectangle 14">
            <a:extLst>
              <a:ext uri="{FF2B5EF4-FFF2-40B4-BE49-F238E27FC236}">
                <a16:creationId xmlns:a16="http://schemas.microsoft.com/office/drawing/2014/main" id="{0B2D7AA7-217B-47BF-BC63-F660187F67F0}"/>
              </a:ext>
            </a:extLst>
          </p:cNvPr>
          <p:cNvSpPr/>
          <p:nvPr/>
        </p:nvSpPr>
        <p:spPr>
          <a:xfrm>
            <a:off x="2789308" y="5695454"/>
            <a:ext cx="7520001" cy="1231106"/>
          </a:xfrm>
          <a:prstGeom prst="rect">
            <a:avLst/>
          </a:prstGeom>
        </p:spPr>
        <p:txBody>
          <a:bodyPr wrap="square">
            <a:spAutoFit/>
          </a:bodyPr>
          <a:lstStyle/>
          <a:p>
            <a:pPr>
              <a:lnSpc>
                <a:spcPts val="1200"/>
              </a:lnSpc>
              <a:tabLst>
                <a:tab pos="457200" algn="l"/>
              </a:tabLst>
            </a:pPr>
            <a:r>
              <a:rPr lang="en-US"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dirty="0">
              <a:solidFill>
                <a:prstClr val="black"/>
              </a:solidFill>
              <a:latin typeface="Calibri"/>
            </a:endParaRPr>
          </a:p>
          <a:p>
            <a:r>
              <a:rPr lang="en-US" dirty="0">
                <a:solidFill>
                  <a:prstClr val="black"/>
                </a:solidFill>
                <a:latin typeface="Calibri"/>
              </a:rPr>
              <a:t>Insights: Although aggregating measures can make them easier to use, we need to understand what they are measuring.</a:t>
            </a:r>
          </a:p>
          <a:p>
            <a:r>
              <a:rPr lang="en-US" dirty="0">
                <a:solidFill>
                  <a:prstClr val="black"/>
                </a:solidFill>
                <a:latin typeface="Calibri"/>
              </a:rPr>
              <a:t> </a:t>
            </a:r>
          </a:p>
          <a:p>
            <a:pPr>
              <a:lnSpc>
                <a:spcPts val="1200"/>
              </a:lnSpc>
              <a:tabLst>
                <a:tab pos="457200" algn="l"/>
              </a:tabLst>
            </a:pPr>
            <a:endParaRPr lang="en-US" sz="1200" dirty="0">
              <a:solidFill>
                <a:prstClr val="black"/>
              </a:solidFill>
              <a:latin typeface="Tms Rmn"/>
              <a:ea typeface="Times New Roman" panose="02020603050405020304" pitchFamily="18" charset="0"/>
              <a:cs typeface="Times New Roman" panose="02020603050405020304" pitchFamily="18" charset="0"/>
            </a:endParaRPr>
          </a:p>
        </p:txBody>
      </p:sp>
      <p:sp>
        <p:nvSpPr>
          <p:cNvPr id="12" name="Rectangle 11">
            <a:extLst>
              <a:ext uri="{FF2B5EF4-FFF2-40B4-BE49-F238E27FC236}">
                <a16:creationId xmlns:a16="http://schemas.microsoft.com/office/drawing/2014/main" id="{061B5C4B-4C47-48E0-B367-EC0B6074FC30}"/>
              </a:ext>
            </a:extLst>
          </p:cNvPr>
          <p:cNvSpPr/>
          <p:nvPr/>
        </p:nvSpPr>
        <p:spPr>
          <a:xfrm>
            <a:off x="9617186" y="3016815"/>
            <a:ext cx="692123" cy="1507370"/>
          </a:xfrm>
          <a:prstGeom prst="rect">
            <a:avLst/>
          </a:prstGeom>
          <a:solidFill>
            <a:srgbClr val="FFC000">
              <a:alpha val="3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Tree>
    <p:extLst>
      <p:ext uri="{BB962C8B-B14F-4D97-AF65-F5344CB8AC3E}">
        <p14:creationId xmlns:p14="http://schemas.microsoft.com/office/powerpoint/2010/main" val="228874142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E6E33-104F-438E-AEF5-3A1994BEC5A2}"/>
              </a:ext>
            </a:extLst>
          </p:cNvPr>
          <p:cNvSpPr>
            <a:spLocks noGrp="1"/>
          </p:cNvSpPr>
          <p:nvPr>
            <p:ph type="title"/>
          </p:nvPr>
        </p:nvSpPr>
        <p:spPr>
          <a:xfrm>
            <a:off x="2841640" y="84694"/>
            <a:ext cx="7520001" cy="887360"/>
          </a:xfrm>
        </p:spPr>
        <p:txBody>
          <a:bodyPr/>
          <a:lstStyle/>
          <a:p>
            <a:r>
              <a:rPr lang="en-AU" dirty="0"/>
              <a:t>Sustainability Research</a:t>
            </a:r>
          </a:p>
        </p:txBody>
      </p:sp>
      <p:sp>
        <p:nvSpPr>
          <p:cNvPr id="4" name="Slide Number Placeholder 3">
            <a:extLst>
              <a:ext uri="{FF2B5EF4-FFF2-40B4-BE49-F238E27FC236}">
                <a16:creationId xmlns:a16="http://schemas.microsoft.com/office/drawing/2014/main" id="{45DE0A77-C99F-4B96-ADEB-38495B7816C1}"/>
              </a:ext>
            </a:extLst>
          </p:cNvPr>
          <p:cNvSpPr>
            <a:spLocks noGrp="1"/>
          </p:cNvSpPr>
          <p:nvPr>
            <p:ph type="sldNum" sz="quarter" idx="12"/>
          </p:nvPr>
        </p:nvSpPr>
        <p:spPr/>
        <p:txBody>
          <a:bodyPr/>
          <a:lstStyle/>
          <a:p>
            <a:pPr>
              <a:defRPr/>
            </a:pPr>
            <a:fld id="{8286D836-3DB3-467D-8621-C11679E4EBDC}" type="slidenum">
              <a:rPr lang="en-AU">
                <a:solidFill>
                  <a:prstClr val="black"/>
                </a:solidFill>
                <a:latin typeface="Calibri"/>
              </a:rPr>
              <a:pPr>
                <a:defRPr/>
              </a:pPr>
              <a:t>88</a:t>
            </a:fld>
            <a:endParaRPr lang="en-AU">
              <a:solidFill>
                <a:prstClr val="black"/>
              </a:solidFill>
              <a:latin typeface="Calibri"/>
            </a:endParaRPr>
          </a:p>
        </p:txBody>
      </p:sp>
      <p:graphicFrame>
        <p:nvGraphicFramePr>
          <p:cNvPr id="13" name="Diagram 12">
            <a:extLst>
              <a:ext uri="{FF2B5EF4-FFF2-40B4-BE49-F238E27FC236}">
                <a16:creationId xmlns:a16="http://schemas.microsoft.com/office/drawing/2014/main" id="{ABCB7262-6607-4EEA-9BBE-02C6A0FBE636}"/>
              </a:ext>
            </a:extLst>
          </p:cNvPr>
          <p:cNvGraphicFramePr/>
          <p:nvPr/>
        </p:nvGraphicFramePr>
        <p:xfrm>
          <a:off x="8546396" y="227922"/>
          <a:ext cx="1607931" cy="14882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ectangle 7">
            <a:extLst>
              <a:ext uri="{FF2B5EF4-FFF2-40B4-BE49-F238E27FC236}">
                <a16:creationId xmlns:a16="http://schemas.microsoft.com/office/drawing/2014/main" id="{A3442762-E348-49A1-BC93-58D01ACD1D85}"/>
              </a:ext>
            </a:extLst>
          </p:cNvPr>
          <p:cNvSpPr/>
          <p:nvPr/>
        </p:nvSpPr>
        <p:spPr>
          <a:xfrm>
            <a:off x="2789308" y="1809556"/>
            <a:ext cx="7572333" cy="3970318"/>
          </a:xfrm>
          <a:prstGeom prst="rect">
            <a:avLst/>
          </a:prstGeom>
        </p:spPr>
        <p:txBody>
          <a:bodyPr wrap="square">
            <a:spAutoFit/>
          </a:bodyPr>
          <a:lstStyle/>
          <a:p>
            <a:r>
              <a:rPr lang="en-US" dirty="0">
                <a:solidFill>
                  <a:prstClr val="black"/>
                </a:solidFill>
                <a:latin typeface="Calibri"/>
              </a:rPr>
              <a:t>Berkman, Jona, and Soderstrom “Measurement and Market Valuation of Climate Risk” WP 2020 revisited</a:t>
            </a:r>
          </a:p>
          <a:p>
            <a:endParaRPr lang="en-US" dirty="0">
              <a:solidFill>
                <a:prstClr val="black"/>
              </a:solidFill>
              <a:latin typeface="Calibri"/>
            </a:endParaRPr>
          </a:p>
          <a:p>
            <a:r>
              <a:rPr lang="en-US" dirty="0">
                <a:solidFill>
                  <a:prstClr val="black"/>
                </a:solidFill>
                <a:latin typeface="Calibri"/>
              </a:rPr>
              <a:t>Climate risk disclosures in 10-K’s became meaningful after SEC guidance was issued and the number of firms disclosing increased dramatically.</a:t>
            </a:r>
          </a:p>
          <a:p>
            <a:endParaRPr lang="en-US" dirty="0">
              <a:solidFill>
                <a:prstClr val="black"/>
              </a:solidFill>
              <a:latin typeface="Calibri"/>
            </a:endParaRPr>
          </a:p>
          <a:p>
            <a:r>
              <a:rPr lang="en-US" dirty="0">
                <a:solidFill>
                  <a:prstClr val="black"/>
                </a:solidFill>
                <a:latin typeface="Calibri"/>
              </a:rPr>
              <a:t>Other evidence:</a:t>
            </a:r>
          </a:p>
          <a:p>
            <a:r>
              <a:rPr lang="en-US" dirty="0">
                <a:solidFill>
                  <a:prstClr val="black"/>
                </a:solidFill>
                <a:latin typeface="Calibri"/>
              </a:rPr>
              <a:t>Christensen, H., Floyd, E., Liu, L., and  </a:t>
            </a:r>
            <a:r>
              <a:rPr lang="en-US" dirty="0" err="1">
                <a:solidFill>
                  <a:prstClr val="black"/>
                </a:solidFill>
                <a:latin typeface="Calibri"/>
              </a:rPr>
              <a:t>Maffett</a:t>
            </a:r>
            <a:r>
              <a:rPr lang="en-US" dirty="0">
                <a:solidFill>
                  <a:prstClr val="black"/>
                </a:solidFill>
                <a:latin typeface="Calibri"/>
              </a:rPr>
              <a:t>, M. “The real effects of mandated information on social responsibility in financial reports: Evidence from mine-safety records” </a:t>
            </a:r>
            <a:r>
              <a:rPr lang="en-US" u="sng" dirty="0">
                <a:solidFill>
                  <a:prstClr val="black"/>
                </a:solidFill>
                <a:latin typeface="Calibri"/>
              </a:rPr>
              <a:t>Journal of Accounting and Economics </a:t>
            </a:r>
            <a:r>
              <a:rPr lang="en-US" dirty="0">
                <a:solidFill>
                  <a:prstClr val="black"/>
                </a:solidFill>
                <a:latin typeface="Calibri"/>
              </a:rPr>
              <a:t>64: 284-304. 2017</a:t>
            </a:r>
          </a:p>
          <a:p>
            <a:pPr lvl="1"/>
            <a:r>
              <a:rPr lang="en-US" dirty="0">
                <a:solidFill>
                  <a:prstClr val="black"/>
                </a:solidFill>
                <a:latin typeface="Calibri"/>
              </a:rPr>
              <a:t>The number of injuries declined (as did productivity) and markets priced the information. </a:t>
            </a:r>
          </a:p>
          <a:p>
            <a:pPr lvl="1"/>
            <a:endParaRPr lang="en-US" dirty="0">
              <a:solidFill>
                <a:prstClr val="black"/>
              </a:solidFill>
              <a:latin typeface="Calibri"/>
            </a:endParaRPr>
          </a:p>
          <a:p>
            <a:pPr lvl="1"/>
            <a:r>
              <a:rPr lang="en-US" dirty="0">
                <a:solidFill>
                  <a:prstClr val="black"/>
                </a:solidFill>
                <a:latin typeface="Calibri"/>
              </a:rPr>
              <a:t>Note that the information had already been available elsewhere.</a:t>
            </a:r>
          </a:p>
        </p:txBody>
      </p:sp>
      <p:pic>
        <p:nvPicPr>
          <p:cNvPr id="9" name="Picture 8">
            <a:extLst>
              <a:ext uri="{FF2B5EF4-FFF2-40B4-BE49-F238E27FC236}">
                <a16:creationId xmlns:a16="http://schemas.microsoft.com/office/drawing/2014/main" id="{9A3F3B86-980B-42E9-8829-6AC6A48D7746}"/>
              </a:ext>
            </a:extLst>
          </p:cNvPr>
          <p:cNvPicPr>
            <a:picLocks noChangeAspect="1"/>
          </p:cNvPicPr>
          <p:nvPr/>
        </p:nvPicPr>
        <p:blipFill>
          <a:blip r:embed="rId8"/>
          <a:stretch>
            <a:fillRect/>
          </a:stretch>
        </p:blipFill>
        <p:spPr>
          <a:xfrm>
            <a:off x="1671603" y="1872467"/>
            <a:ext cx="987439" cy="1246261"/>
          </a:xfrm>
          <a:prstGeom prst="rect">
            <a:avLst/>
          </a:prstGeom>
        </p:spPr>
      </p:pic>
      <p:sp>
        <p:nvSpPr>
          <p:cNvPr id="10" name="Rectangle 9">
            <a:extLst>
              <a:ext uri="{FF2B5EF4-FFF2-40B4-BE49-F238E27FC236}">
                <a16:creationId xmlns:a16="http://schemas.microsoft.com/office/drawing/2014/main" id="{C394734E-5C4F-4332-ABF5-370A019E1B4B}"/>
              </a:ext>
            </a:extLst>
          </p:cNvPr>
          <p:cNvSpPr/>
          <p:nvPr/>
        </p:nvSpPr>
        <p:spPr>
          <a:xfrm>
            <a:off x="1801870" y="1508377"/>
            <a:ext cx="7520001" cy="279885"/>
          </a:xfrm>
          <a:prstGeom prst="rect">
            <a:avLst/>
          </a:prstGeom>
        </p:spPr>
        <p:txBody>
          <a:bodyPr wrap="square">
            <a:spAutoFit/>
          </a:bodyPr>
          <a:lstStyle/>
          <a:p>
            <a:pPr>
              <a:lnSpc>
                <a:spcPts val="1200"/>
              </a:lnSpc>
              <a:tabLst>
                <a:tab pos="457200" algn="l"/>
              </a:tabLst>
            </a:pPr>
            <a:r>
              <a:rPr lang="en-US" sz="24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Issue: Should disclosures be mandatory?</a:t>
            </a:r>
            <a:endParaRPr lang="en-US" sz="2400" dirty="0">
              <a:solidFill>
                <a:prstClr val="black"/>
              </a:solidFill>
              <a:latin typeface="Tms Rmn"/>
              <a:ea typeface="Times New Roman" panose="02020603050405020304" pitchFamily="18" charset="0"/>
              <a:cs typeface="Times New Roman" panose="02020603050405020304" pitchFamily="18" charset="0"/>
            </a:endParaRPr>
          </a:p>
        </p:txBody>
      </p:sp>
      <p:pic>
        <p:nvPicPr>
          <p:cNvPr id="11" name="Picture 10">
            <a:extLst>
              <a:ext uri="{FF2B5EF4-FFF2-40B4-BE49-F238E27FC236}">
                <a16:creationId xmlns:a16="http://schemas.microsoft.com/office/drawing/2014/main" id="{C37A9012-49A1-4F55-AB6A-4C9B1653F833}"/>
              </a:ext>
            </a:extLst>
          </p:cNvPr>
          <p:cNvPicPr>
            <a:picLocks noChangeAspect="1"/>
          </p:cNvPicPr>
          <p:nvPr/>
        </p:nvPicPr>
        <p:blipFill>
          <a:blip r:embed="rId9"/>
          <a:stretch>
            <a:fillRect/>
          </a:stretch>
        </p:blipFill>
        <p:spPr>
          <a:xfrm>
            <a:off x="1582109" y="5395610"/>
            <a:ext cx="1076932" cy="1246261"/>
          </a:xfrm>
          <a:prstGeom prst="rect">
            <a:avLst/>
          </a:prstGeom>
        </p:spPr>
      </p:pic>
      <p:sp>
        <p:nvSpPr>
          <p:cNvPr id="12" name="Rectangle 11">
            <a:extLst>
              <a:ext uri="{FF2B5EF4-FFF2-40B4-BE49-F238E27FC236}">
                <a16:creationId xmlns:a16="http://schemas.microsoft.com/office/drawing/2014/main" id="{77DFC66A-1BB6-4E17-BDCB-EEC90943A1C3}"/>
              </a:ext>
            </a:extLst>
          </p:cNvPr>
          <p:cNvSpPr/>
          <p:nvPr/>
        </p:nvSpPr>
        <p:spPr>
          <a:xfrm>
            <a:off x="2789308" y="5695455"/>
            <a:ext cx="7520001" cy="954107"/>
          </a:xfrm>
          <a:prstGeom prst="rect">
            <a:avLst/>
          </a:prstGeom>
        </p:spPr>
        <p:txBody>
          <a:bodyPr wrap="square">
            <a:spAutoFit/>
          </a:bodyPr>
          <a:lstStyle/>
          <a:p>
            <a:pPr>
              <a:lnSpc>
                <a:spcPts val="1200"/>
              </a:lnSpc>
              <a:tabLst>
                <a:tab pos="457200" algn="l"/>
              </a:tabLst>
            </a:pPr>
            <a:r>
              <a:rPr lang="en-US"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dirty="0">
              <a:solidFill>
                <a:prstClr val="black"/>
              </a:solidFill>
              <a:latin typeface="Calibri"/>
            </a:endParaRPr>
          </a:p>
          <a:p>
            <a:r>
              <a:rPr lang="en-US" dirty="0">
                <a:solidFill>
                  <a:prstClr val="black"/>
                </a:solidFill>
                <a:latin typeface="Calibri"/>
              </a:rPr>
              <a:t>Insight: Making disclosure mandatory changes the way that decision-makers use the disclosed information</a:t>
            </a:r>
          </a:p>
          <a:p>
            <a:pPr>
              <a:lnSpc>
                <a:spcPts val="1200"/>
              </a:lnSpc>
              <a:tabLst>
                <a:tab pos="457200" algn="l"/>
              </a:tabLst>
            </a:pPr>
            <a:endParaRPr lang="en-US" sz="1200" dirty="0">
              <a:solidFill>
                <a:prstClr val="black"/>
              </a:solidFill>
              <a:latin typeface="Tms Rmn"/>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4745400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E6E33-104F-438E-AEF5-3A1994BEC5A2}"/>
              </a:ext>
            </a:extLst>
          </p:cNvPr>
          <p:cNvSpPr>
            <a:spLocks noGrp="1"/>
          </p:cNvSpPr>
          <p:nvPr>
            <p:ph type="title"/>
          </p:nvPr>
        </p:nvSpPr>
        <p:spPr>
          <a:xfrm>
            <a:off x="2841640" y="84694"/>
            <a:ext cx="7520001" cy="887360"/>
          </a:xfrm>
        </p:spPr>
        <p:txBody>
          <a:bodyPr/>
          <a:lstStyle/>
          <a:p>
            <a:r>
              <a:rPr lang="en-AU" dirty="0"/>
              <a:t>Sustainability Research</a:t>
            </a:r>
          </a:p>
        </p:txBody>
      </p:sp>
      <p:sp>
        <p:nvSpPr>
          <p:cNvPr id="4" name="Slide Number Placeholder 3">
            <a:extLst>
              <a:ext uri="{FF2B5EF4-FFF2-40B4-BE49-F238E27FC236}">
                <a16:creationId xmlns:a16="http://schemas.microsoft.com/office/drawing/2014/main" id="{45DE0A77-C99F-4B96-ADEB-38495B7816C1}"/>
              </a:ext>
            </a:extLst>
          </p:cNvPr>
          <p:cNvSpPr>
            <a:spLocks noGrp="1"/>
          </p:cNvSpPr>
          <p:nvPr>
            <p:ph type="sldNum" sz="quarter" idx="12"/>
          </p:nvPr>
        </p:nvSpPr>
        <p:spPr/>
        <p:txBody>
          <a:bodyPr/>
          <a:lstStyle/>
          <a:p>
            <a:pPr>
              <a:defRPr/>
            </a:pPr>
            <a:fld id="{8286D836-3DB3-467D-8621-C11679E4EBDC}" type="slidenum">
              <a:rPr lang="en-AU">
                <a:solidFill>
                  <a:prstClr val="black"/>
                </a:solidFill>
                <a:latin typeface="Calibri"/>
              </a:rPr>
              <a:pPr>
                <a:defRPr/>
              </a:pPr>
              <a:t>89</a:t>
            </a:fld>
            <a:endParaRPr lang="en-AU">
              <a:solidFill>
                <a:prstClr val="black"/>
              </a:solidFill>
              <a:latin typeface="Calibri"/>
            </a:endParaRPr>
          </a:p>
        </p:txBody>
      </p:sp>
      <p:graphicFrame>
        <p:nvGraphicFramePr>
          <p:cNvPr id="13" name="Diagram 12">
            <a:extLst>
              <a:ext uri="{FF2B5EF4-FFF2-40B4-BE49-F238E27FC236}">
                <a16:creationId xmlns:a16="http://schemas.microsoft.com/office/drawing/2014/main" id="{ABCB7262-6607-4EEA-9BBE-02C6A0FBE636}"/>
              </a:ext>
            </a:extLst>
          </p:cNvPr>
          <p:cNvGraphicFramePr/>
          <p:nvPr/>
        </p:nvGraphicFramePr>
        <p:xfrm>
          <a:off x="8546396" y="227922"/>
          <a:ext cx="1607931" cy="14882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ectangle 7">
            <a:extLst>
              <a:ext uri="{FF2B5EF4-FFF2-40B4-BE49-F238E27FC236}">
                <a16:creationId xmlns:a16="http://schemas.microsoft.com/office/drawing/2014/main" id="{A3442762-E348-49A1-BC93-58D01ACD1D85}"/>
              </a:ext>
            </a:extLst>
          </p:cNvPr>
          <p:cNvSpPr/>
          <p:nvPr/>
        </p:nvSpPr>
        <p:spPr>
          <a:xfrm>
            <a:off x="2841639" y="1992971"/>
            <a:ext cx="7520001" cy="2585323"/>
          </a:xfrm>
          <a:prstGeom prst="rect">
            <a:avLst/>
          </a:prstGeom>
        </p:spPr>
        <p:txBody>
          <a:bodyPr wrap="square">
            <a:spAutoFit/>
          </a:bodyPr>
          <a:lstStyle/>
          <a:p>
            <a:r>
              <a:rPr lang="en-US" dirty="0">
                <a:solidFill>
                  <a:prstClr val="black"/>
                </a:solidFill>
                <a:latin typeface="Calibri"/>
              </a:rPr>
              <a:t>D’Souza, J., Jacob, J., and Soderstrom, N. “Nuclear Decommissioning Costs: The Impact of Recoverability Risk on Valuation.” </a:t>
            </a:r>
            <a:r>
              <a:rPr lang="en-US" u="sng" dirty="0">
                <a:solidFill>
                  <a:prstClr val="black"/>
                </a:solidFill>
                <a:latin typeface="Calibri"/>
              </a:rPr>
              <a:t>Journal of Accounting and Economics</a:t>
            </a:r>
            <a:r>
              <a:rPr lang="en-US" dirty="0">
                <a:solidFill>
                  <a:prstClr val="black"/>
                </a:solidFill>
                <a:latin typeface="Calibri"/>
              </a:rPr>
              <a:t> 29(2): 207-230. 2000. </a:t>
            </a:r>
          </a:p>
          <a:p>
            <a:endParaRPr lang="en-US" dirty="0">
              <a:solidFill>
                <a:prstClr val="black"/>
              </a:solidFill>
              <a:latin typeface="Calibri"/>
            </a:endParaRPr>
          </a:p>
          <a:p>
            <a:r>
              <a:rPr lang="en-US" dirty="0">
                <a:solidFill>
                  <a:prstClr val="black"/>
                </a:solidFill>
                <a:latin typeface="Calibri"/>
              </a:rPr>
              <a:t>Market valuation includes estimates of decommissioning liabilities, not only for the utilities themselves, but also for a portion of the potential liabilities for other owners of shared nuclear facilities and a credit for expected regulatory recoveries. </a:t>
            </a:r>
          </a:p>
          <a:p>
            <a:endParaRPr lang="en-US" dirty="0">
              <a:solidFill>
                <a:prstClr val="black"/>
              </a:solidFill>
              <a:latin typeface="Calibri"/>
            </a:endParaRPr>
          </a:p>
        </p:txBody>
      </p:sp>
      <p:pic>
        <p:nvPicPr>
          <p:cNvPr id="9" name="Picture 8">
            <a:extLst>
              <a:ext uri="{FF2B5EF4-FFF2-40B4-BE49-F238E27FC236}">
                <a16:creationId xmlns:a16="http://schemas.microsoft.com/office/drawing/2014/main" id="{9A3F3B86-980B-42E9-8829-6AC6A48D7746}"/>
              </a:ext>
            </a:extLst>
          </p:cNvPr>
          <p:cNvPicPr>
            <a:picLocks noChangeAspect="1"/>
          </p:cNvPicPr>
          <p:nvPr/>
        </p:nvPicPr>
        <p:blipFill>
          <a:blip r:embed="rId8"/>
          <a:stretch>
            <a:fillRect/>
          </a:stretch>
        </p:blipFill>
        <p:spPr>
          <a:xfrm>
            <a:off x="1801870" y="1992971"/>
            <a:ext cx="987439" cy="1246261"/>
          </a:xfrm>
          <a:prstGeom prst="rect">
            <a:avLst/>
          </a:prstGeom>
        </p:spPr>
      </p:pic>
      <p:sp>
        <p:nvSpPr>
          <p:cNvPr id="10" name="Rectangle 9">
            <a:extLst>
              <a:ext uri="{FF2B5EF4-FFF2-40B4-BE49-F238E27FC236}">
                <a16:creationId xmlns:a16="http://schemas.microsoft.com/office/drawing/2014/main" id="{C394734E-5C4F-4332-ABF5-370A019E1B4B}"/>
              </a:ext>
            </a:extLst>
          </p:cNvPr>
          <p:cNvSpPr/>
          <p:nvPr/>
        </p:nvSpPr>
        <p:spPr>
          <a:xfrm>
            <a:off x="1630420" y="1579529"/>
            <a:ext cx="7520001" cy="279885"/>
          </a:xfrm>
          <a:prstGeom prst="rect">
            <a:avLst/>
          </a:prstGeom>
        </p:spPr>
        <p:txBody>
          <a:bodyPr wrap="square">
            <a:spAutoFit/>
          </a:bodyPr>
          <a:lstStyle/>
          <a:p>
            <a:pPr>
              <a:lnSpc>
                <a:spcPts val="1200"/>
              </a:lnSpc>
              <a:tabLst>
                <a:tab pos="457200" algn="l"/>
              </a:tabLst>
            </a:pPr>
            <a:r>
              <a:rPr lang="en-US" sz="24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Issue: Is disclosing metrics sufficient to support decisions?</a:t>
            </a:r>
            <a:endParaRPr lang="en-US" sz="2400" dirty="0">
              <a:solidFill>
                <a:prstClr val="black"/>
              </a:solidFill>
              <a:latin typeface="Tms Rmn"/>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6763856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E6E33-104F-438E-AEF5-3A1994BEC5A2}"/>
              </a:ext>
            </a:extLst>
          </p:cNvPr>
          <p:cNvSpPr>
            <a:spLocks noGrp="1"/>
          </p:cNvSpPr>
          <p:nvPr>
            <p:ph type="title"/>
          </p:nvPr>
        </p:nvSpPr>
        <p:spPr>
          <a:xfrm>
            <a:off x="2841640" y="84694"/>
            <a:ext cx="7520001" cy="887360"/>
          </a:xfrm>
        </p:spPr>
        <p:txBody>
          <a:bodyPr/>
          <a:lstStyle/>
          <a:p>
            <a:r>
              <a:rPr lang="en-AU" dirty="0"/>
              <a:t>Sustainability Research</a:t>
            </a:r>
          </a:p>
        </p:txBody>
      </p:sp>
      <p:sp>
        <p:nvSpPr>
          <p:cNvPr id="4" name="Slide Number Placeholder 3">
            <a:extLst>
              <a:ext uri="{FF2B5EF4-FFF2-40B4-BE49-F238E27FC236}">
                <a16:creationId xmlns:a16="http://schemas.microsoft.com/office/drawing/2014/main" id="{45DE0A77-C99F-4B96-ADEB-38495B7816C1}"/>
              </a:ext>
            </a:extLst>
          </p:cNvPr>
          <p:cNvSpPr>
            <a:spLocks noGrp="1"/>
          </p:cNvSpPr>
          <p:nvPr>
            <p:ph type="sldNum" sz="quarter" idx="12"/>
          </p:nvPr>
        </p:nvSpPr>
        <p:spPr/>
        <p:txBody>
          <a:bodyPr/>
          <a:lstStyle/>
          <a:p>
            <a:pPr>
              <a:defRPr/>
            </a:pPr>
            <a:fld id="{8286D836-3DB3-467D-8621-C11679E4EBDC}" type="slidenum">
              <a:rPr lang="en-AU">
                <a:solidFill>
                  <a:prstClr val="black"/>
                </a:solidFill>
                <a:latin typeface="Calibri"/>
              </a:rPr>
              <a:pPr>
                <a:defRPr/>
              </a:pPr>
              <a:t>90</a:t>
            </a:fld>
            <a:endParaRPr lang="en-AU">
              <a:solidFill>
                <a:prstClr val="black"/>
              </a:solidFill>
              <a:latin typeface="Calibri"/>
            </a:endParaRPr>
          </a:p>
        </p:txBody>
      </p:sp>
      <p:graphicFrame>
        <p:nvGraphicFramePr>
          <p:cNvPr id="13" name="Diagram 12">
            <a:extLst>
              <a:ext uri="{FF2B5EF4-FFF2-40B4-BE49-F238E27FC236}">
                <a16:creationId xmlns:a16="http://schemas.microsoft.com/office/drawing/2014/main" id="{ABCB7262-6607-4EEA-9BBE-02C6A0FBE636}"/>
              </a:ext>
            </a:extLst>
          </p:cNvPr>
          <p:cNvGraphicFramePr/>
          <p:nvPr/>
        </p:nvGraphicFramePr>
        <p:xfrm>
          <a:off x="8546396" y="227922"/>
          <a:ext cx="1607931" cy="14882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ectangle 7">
            <a:extLst>
              <a:ext uri="{FF2B5EF4-FFF2-40B4-BE49-F238E27FC236}">
                <a16:creationId xmlns:a16="http://schemas.microsoft.com/office/drawing/2014/main" id="{A3442762-E348-49A1-BC93-58D01ACD1D85}"/>
              </a:ext>
            </a:extLst>
          </p:cNvPr>
          <p:cNvSpPr/>
          <p:nvPr/>
        </p:nvSpPr>
        <p:spPr>
          <a:xfrm>
            <a:off x="2841639" y="1992970"/>
            <a:ext cx="7520001" cy="1754326"/>
          </a:xfrm>
          <a:prstGeom prst="rect">
            <a:avLst/>
          </a:prstGeom>
        </p:spPr>
        <p:txBody>
          <a:bodyPr wrap="square">
            <a:spAutoFit/>
          </a:bodyPr>
          <a:lstStyle/>
          <a:p>
            <a:r>
              <a:rPr lang="en-US" dirty="0">
                <a:solidFill>
                  <a:prstClr val="black"/>
                </a:solidFill>
                <a:latin typeface="Calibri"/>
              </a:rPr>
              <a:t>Fehrenbacher, D., and Soderstrom, N. Effect of CSR Information Presentation Order on Stakeholder Decision-Making. WP 2019. </a:t>
            </a:r>
          </a:p>
          <a:p>
            <a:endParaRPr lang="en-US" dirty="0">
              <a:solidFill>
                <a:prstClr val="black"/>
              </a:solidFill>
              <a:latin typeface="Calibri"/>
            </a:endParaRPr>
          </a:p>
          <a:p>
            <a:r>
              <a:rPr lang="en-US" dirty="0">
                <a:solidFill>
                  <a:prstClr val="black"/>
                </a:solidFill>
                <a:latin typeface="Calibri"/>
              </a:rPr>
              <a:t>Using an experiment, we investigate whether the order of presentation of CSR versus financial information impacts the way that decision-makers use the information.</a:t>
            </a:r>
          </a:p>
        </p:txBody>
      </p:sp>
      <p:pic>
        <p:nvPicPr>
          <p:cNvPr id="9" name="Picture 8">
            <a:extLst>
              <a:ext uri="{FF2B5EF4-FFF2-40B4-BE49-F238E27FC236}">
                <a16:creationId xmlns:a16="http://schemas.microsoft.com/office/drawing/2014/main" id="{9A3F3B86-980B-42E9-8829-6AC6A48D7746}"/>
              </a:ext>
            </a:extLst>
          </p:cNvPr>
          <p:cNvPicPr>
            <a:picLocks noChangeAspect="1"/>
          </p:cNvPicPr>
          <p:nvPr/>
        </p:nvPicPr>
        <p:blipFill>
          <a:blip r:embed="rId8"/>
          <a:stretch>
            <a:fillRect/>
          </a:stretch>
        </p:blipFill>
        <p:spPr>
          <a:xfrm>
            <a:off x="1801870" y="1992971"/>
            <a:ext cx="987439" cy="1246261"/>
          </a:xfrm>
          <a:prstGeom prst="rect">
            <a:avLst/>
          </a:prstGeom>
        </p:spPr>
      </p:pic>
      <p:sp>
        <p:nvSpPr>
          <p:cNvPr id="10" name="Rectangle 9">
            <a:extLst>
              <a:ext uri="{FF2B5EF4-FFF2-40B4-BE49-F238E27FC236}">
                <a16:creationId xmlns:a16="http://schemas.microsoft.com/office/drawing/2014/main" id="{C394734E-5C4F-4332-ABF5-370A019E1B4B}"/>
              </a:ext>
            </a:extLst>
          </p:cNvPr>
          <p:cNvSpPr/>
          <p:nvPr/>
        </p:nvSpPr>
        <p:spPr>
          <a:xfrm>
            <a:off x="1524001" y="1574694"/>
            <a:ext cx="7520001" cy="279885"/>
          </a:xfrm>
          <a:prstGeom prst="rect">
            <a:avLst/>
          </a:prstGeom>
        </p:spPr>
        <p:txBody>
          <a:bodyPr wrap="square">
            <a:spAutoFit/>
          </a:bodyPr>
          <a:lstStyle/>
          <a:p>
            <a:pPr>
              <a:lnSpc>
                <a:spcPts val="1200"/>
              </a:lnSpc>
              <a:tabLst>
                <a:tab pos="457200" algn="l"/>
              </a:tabLst>
            </a:pPr>
            <a:r>
              <a:rPr lang="en-US" sz="24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Issue: Is disclosing metrics sufficient to support decisions?</a:t>
            </a:r>
            <a:endParaRPr lang="en-US" sz="2400" dirty="0">
              <a:solidFill>
                <a:prstClr val="black"/>
              </a:solidFill>
              <a:latin typeface="Tms Rmn"/>
              <a:ea typeface="Times New Roman" panose="02020603050405020304" pitchFamily="18" charset="0"/>
              <a:cs typeface="Times New Roman" panose="02020603050405020304" pitchFamily="18" charset="0"/>
            </a:endParaRPr>
          </a:p>
        </p:txBody>
      </p:sp>
      <p:pic>
        <p:nvPicPr>
          <p:cNvPr id="12" name="Picture 11">
            <a:extLst>
              <a:ext uri="{FF2B5EF4-FFF2-40B4-BE49-F238E27FC236}">
                <a16:creationId xmlns:a16="http://schemas.microsoft.com/office/drawing/2014/main" id="{470B2F3A-8F48-4D08-ABF9-00A73917BBDA}"/>
              </a:ext>
            </a:extLst>
          </p:cNvPr>
          <p:cNvPicPr>
            <a:picLocks noChangeAspect="1"/>
          </p:cNvPicPr>
          <p:nvPr/>
        </p:nvPicPr>
        <p:blipFill>
          <a:blip r:embed="rId9"/>
          <a:stretch>
            <a:fillRect/>
          </a:stretch>
        </p:blipFill>
        <p:spPr>
          <a:xfrm>
            <a:off x="1882691" y="3885688"/>
            <a:ext cx="4085283" cy="2881469"/>
          </a:xfrm>
          <a:prstGeom prst="rect">
            <a:avLst/>
          </a:prstGeom>
        </p:spPr>
      </p:pic>
      <p:pic>
        <p:nvPicPr>
          <p:cNvPr id="14" name="Picture 13">
            <a:extLst>
              <a:ext uri="{FF2B5EF4-FFF2-40B4-BE49-F238E27FC236}">
                <a16:creationId xmlns:a16="http://schemas.microsoft.com/office/drawing/2014/main" id="{8542AE1B-F8FF-472C-B3B6-A546242586F6}"/>
              </a:ext>
            </a:extLst>
          </p:cNvPr>
          <p:cNvPicPr>
            <a:picLocks noChangeAspect="1"/>
          </p:cNvPicPr>
          <p:nvPr/>
        </p:nvPicPr>
        <p:blipFill rotWithShape="1">
          <a:blip r:embed="rId10"/>
          <a:srcRect l="2456" t="8383" r="12046"/>
          <a:stretch/>
        </p:blipFill>
        <p:spPr>
          <a:xfrm>
            <a:off x="5967973" y="4135786"/>
            <a:ext cx="4341336" cy="2628226"/>
          </a:xfrm>
          <a:prstGeom prst="rect">
            <a:avLst/>
          </a:prstGeom>
        </p:spPr>
      </p:pic>
    </p:spTree>
    <p:extLst>
      <p:ext uri="{BB962C8B-B14F-4D97-AF65-F5344CB8AC3E}">
        <p14:creationId xmlns:p14="http://schemas.microsoft.com/office/powerpoint/2010/main" val="126016482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ED38B726-9ED6-4854-B323-B5D806DC34DF}"/>
              </a:ext>
            </a:extLst>
          </p:cNvPr>
          <p:cNvPicPr>
            <a:picLocks noChangeAspect="1"/>
          </p:cNvPicPr>
          <p:nvPr/>
        </p:nvPicPr>
        <p:blipFill>
          <a:blip r:embed="rId3"/>
          <a:stretch>
            <a:fillRect/>
          </a:stretch>
        </p:blipFill>
        <p:spPr>
          <a:xfrm>
            <a:off x="6604884" y="2250919"/>
            <a:ext cx="3549443" cy="1914098"/>
          </a:xfrm>
          <a:prstGeom prst="rect">
            <a:avLst/>
          </a:prstGeom>
        </p:spPr>
      </p:pic>
      <p:sp>
        <p:nvSpPr>
          <p:cNvPr id="2" name="Title 1">
            <a:extLst>
              <a:ext uri="{FF2B5EF4-FFF2-40B4-BE49-F238E27FC236}">
                <a16:creationId xmlns:a16="http://schemas.microsoft.com/office/drawing/2014/main" id="{C17E6E33-104F-438E-AEF5-3A1994BEC5A2}"/>
              </a:ext>
            </a:extLst>
          </p:cNvPr>
          <p:cNvSpPr>
            <a:spLocks noGrp="1"/>
          </p:cNvSpPr>
          <p:nvPr>
            <p:ph type="title"/>
          </p:nvPr>
        </p:nvSpPr>
        <p:spPr>
          <a:xfrm>
            <a:off x="2841640" y="84694"/>
            <a:ext cx="7520001" cy="887360"/>
          </a:xfrm>
        </p:spPr>
        <p:txBody>
          <a:bodyPr/>
          <a:lstStyle/>
          <a:p>
            <a:r>
              <a:rPr lang="en-AU" dirty="0"/>
              <a:t>Sustainability Research</a:t>
            </a:r>
          </a:p>
        </p:txBody>
      </p:sp>
      <p:sp>
        <p:nvSpPr>
          <p:cNvPr id="4" name="Slide Number Placeholder 3">
            <a:extLst>
              <a:ext uri="{FF2B5EF4-FFF2-40B4-BE49-F238E27FC236}">
                <a16:creationId xmlns:a16="http://schemas.microsoft.com/office/drawing/2014/main" id="{45DE0A77-C99F-4B96-ADEB-38495B7816C1}"/>
              </a:ext>
            </a:extLst>
          </p:cNvPr>
          <p:cNvSpPr>
            <a:spLocks noGrp="1"/>
          </p:cNvSpPr>
          <p:nvPr>
            <p:ph type="sldNum" sz="quarter" idx="12"/>
          </p:nvPr>
        </p:nvSpPr>
        <p:spPr/>
        <p:txBody>
          <a:bodyPr/>
          <a:lstStyle/>
          <a:p>
            <a:pPr>
              <a:defRPr/>
            </a:pPr>
            <a:fld id="{8286D836-3DB3-467D-8621-C11679E4EBDC}" type="slidenum">
              <a:rPr lang="en-AU">
                <a:solidFill>
                  <a:prstClr val="black"/>
                </a:solidFill>
                <a:latin typeface="Calibri"/>
              </a:rPr>
              <a:pPr>
                <a:defRPr/>
              </a:pPr>
              <a:t>91</a:t>
            </a:fld>
            <a:endParaRPr lang="en-AU">
              <a:solidFill>
                <a:prstClr val="black"/>
              </a:solidFill>
              <a:latin typeface="Calibri"/>
            </a:endParaRPr>
          </a:p>
        </p:txBody>
      </p:sp>
      <p:graphicFrame>
        <p:nvGraphicFramePr>
          <p:cNvPr id="13" name="Diagram 12">
            <a:extLst>
              <a:ext uri="{FF2B5EF4-FFF2-40B4-BE49-F238E27FC236}">
                <a16:creationId xmlns:a16="http://schemas.microsoft.com/office/drawing/2014/main" id="{ABCB7262-6607-4EEA-9BBE-02C6A0FBE636}"/>
              </a:ext>
            </a:extLst>
          </p:cNvPr>
          <p:cNvGraphicFramePr/>
          <p:nvPr/>
        </p:nvGraphicFramePr>
        <p:xfrm>
          <a:off x="8546396" y="227922"/>
          <a:ext cx="1607931" cy="148826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Rectangle 4">
            <a:extLst>
              <a:ext uri="{FF2B5EF4-FFF2-40B4-BE49-F238E27FC236}">
                <a16:creationId xmlns:a16="http://schemas.microsoft.com/office/drawing/2014/main" id="{1E7958BE-E858-49AB-BFF2-721B5BD3C2BB}"/>
              </a:ext>
            </a:extLst>
          </p:cNvPr>
          <p:cNvSpPr/>
          <p:nvPr/>
        </p:nvSpPr>
        <p:spPr>
          <a:xfrm>
            <a:off x="1873364" y="1833188"/>
            <a:ext cx="3308237" cy="369332"/>
          </a:xfrm>
          <a:prstGeom prst="rect">
            <a:avLst/>
          </a:prstGeom>
        </p:spPr>
        <p:txBody>
          <a:bodyPr wrap="square">
            <a:spAutoFit/>
          </a:bodyPr>
          <a:lstStyle/>
          <a:p>
            <a:r>
              <a:rPr lang="en-US" dirty="0">
                <a:solidFill>
                  <a:prstClr val="black"/>
                </a:solidFill>
                <a:latin typeface="Calibri"/>
              </a:rPr>
              <a:t>Providing context matters!</a:t>
            </a:r>
            <a:endParaRPr lang="en-US" sz="1200" dirty="0">
              <a:solidFill>
                <a:prstClr val="black"/>
              </a:solidFill>
              <a:latin typeface="Tms Rmn"/>
              <a:ea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29F8794E-E602-4B43-BCF7-FD3CC2A67DEA}"/>
              </a:ext>
            </a:extLst>
          </p:cNvPr>
          <p:cNvSpPr txBox="1"/>
          <p:nvPr/>
        </p:nvSpPr>
        <p:spPr>
          <a:xfrm>
            <a:off x="2099176" y="4110524"/>
            <a:ext cx="8262464" cy="461665"/>
          </a:xfrm>
          <a:prstGeom prst="rect">
            <a:avLst/>
          </a:prstGeom>
          <a:noFill/>
        </p:spPr>
        <p:txBody>
          <a:bodyPr wrap="square" rtlCol="0">
            <a:spAutoFit/>
          </a:bodyPr>
          <a:lstStyle/>
          <a:p>
            <a:r>
              <a:rPr lang="en-US" sz="1200" dirty="0">
                <a:solidFill>
                  <a:prstClr val="black"/>
                </a:solidFill>
                <a:latin typeface="Calibri"/>
              </a:rPr>
              <a:t>Bae, H., </a:t>
            </a:r>
            <a:r>
              <a:rPr lang="en-US" sz="1200" dirty="0" err="1">
                <a:solidFill>
                  <a:prstClr val="black"/>
                </a:solidFill>
                <a:latin typeface="Calibri"/>
              </a:rPr>
              <a:t>Wilcoxen</a:t>
            </a:r>
            <a:r>
              <a:rPr lang="en-US" sz="1200" dirty="0">
                <a:solidFill>
                  <a:prstClr val="black"/>
                </a:solidFill>
                <a:latin typeface="Calibri"/>
              </a:rPr>
              <a:t>, P. and Popp, D. “Information disclosure policy: Do states’ data processing efforts help more than the information disclosure itself?” NBER Working Paper 14409. 2008</a:t>
            </a:r>
            <a:endParaRPr lang="en-US" dirty="0">
              <a:solidFill>
                <a:prstClr val="black"/>
              </a:solidFill>
              <a:latin typeface="Calibri"/>
            </a:endParaRPr>
          </a:p>
        </p:txBody>
      </p:sp>
      <p:pic>
        <p:nvPicPr>
          <p:cNvPr id="8" name="Picture 7">
            <a:extLst>
              <a:ext uri="{FF2B5EF4-FFF2-40B4-BE49-F238E27FC236}">
                <a16:creationId xmlns:a16="http://schemas.microsoft.com/office/drawing/2014/main" id="{C43468B7-379A-4F58-A8C9-88DBB7614707}"/>
              </a:ext>
            </a:extLst>
          </p:cNvPr>
          <p:cNvPicPr>
            <a:picLocks noChangeAspect="1"/>
          </p:cNvPicPr>
          <p:nvPr/>
        </p:nvPicPr>
        <p:blipFill>
          <a:blip r:embed="rId9"/>
          <a:stretch>
            <a:fillRect/>
          </a:stretch>
        </p:blipFill>
        <p:spPr>
          <a:xfrm>
            <a:off x="1582109" y="5395610"/>
            <a:ext cx="1076932" cy="1246261"/>
          </a:xfrm>
          <a:prstGeom prst="rect">
            <a:avLst/>
          </a:prstGeom>
        </p:spPr>
      </p:pic>
      <p:sp>
        <p:nvSpPr>
          <p:cNvPr id="9" name="Rectangle 8">
            <a:extLst>
              <a:ext uri="{FF2B5EF4-FFF2-40B4-BE49-F238E27FC236}">
                <a16:creationId xmlns:a16="http://schemas.microsoft.com/office/drawing/2014/main" id="{58005442-0017-49F5-B31F-DBF722506E08}"/>
              </a:ext>
            </a:extLst>
          </p:cNvPr>
          <p:cNvSpPr/>
          <p:nvPr/>
        </p:nvSpPr>
        <p:spPr>
          <a:xfrm>
            <a:off x="2789308" y="5695454"/>
            <a:ext cx="7520001" cy="1231106"/>
          </a:xfrm>
          <a:prstGeom prst="rect">
            <a:avLst/>
          </a:prstGeom>
        </p:spPr>
        <p:txBody>
          <a:bodyPr wrap="square">
            <a:spAutoFit/>
          </a:bodyPr>
          <a:lstStyle/>
          <a:p>
            <a:pPr>
              <a:lnSpc>
                <a:spcPts val="1200"/>
              </a:lnSpc>
              <a:tabLst>
                <a:tab pos="457200" algn="l"/>
              </a:tabLst>
            </a:pPr>
            <a:r>
              <a:rPr lang="en-US"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dirty="0">
              <a:solidFill>
                <a:prstClr val="black"/>
              </a:solidFill>
              <a:latin typeface="Calibri"/>
            </a:endParaRPr>
          </a:p>
          <a:p>
            <a:r>
              <a:rPr lang="en-US" dirty="0">
                <a:solidFill>
                  <a:prstClr val="black"/>
                </a:solidFill>
                <a:latin typeface="Calibri"/>
              </a:rPr>
              <a:t>Insights: Stakeholders demand and make use of broader disclosures that help communicate context. Further, reporting format matters.</a:t>
            </a:r>
          </a:p>
          <a:p>
            <a:r>
              <a:rPr lang="en-US" dirty="0">
                <a:solidFill>
                  <a:prstClr val="black"/>
                </a:solidFill>
                <a:latin typeface="Calibri"/>
              </a:rPr>
              <a:t> </a:t>
            </a:r>
          </a:p>
          <a:p>
            <a:pPr>
              <a:lnSpc>
                <a:spcPts val="1200"/>
              </a:lnSpc>
              <a:tabLst>
                <a:tab pos="457200" algn="l"/>
              </a:tabLst>
            </a:pPr>
            <a:endParaRPr lang="en-US" sz="1200" dirty="0">
              <a:solidFill>
                <a:prstClr val="black"/>
              </a:solidFill>
              <a:latin typeface="Tms Rmn"/>
              <a:ea typeface="Times New Roman" panose="02020603050405020304" pitchFamily="18" charset="0"/>
              <a:cs typeface="Times New Roman" panose="02020603050405020304" pitchFamily="18" charset="0"/>
            </a:endParaRPr>
          </a:p>
        </p:txBody>
      </p:sp>
      <p:sp>
        <p:nvSpPr>
          <p:cNvPr id="10" name="Rectangle 9">
            <a:extLst>
              <a:ext uri="{FF2B5EF4-FFF2-40B4-BE49-F238E27FC236}">
                <a16:creationId xmlns:a16="http://schemas.microsoft.com/office/drawing/2014/main" id="{783086E6-7E0E-4028-9FAD-7C3B9081DADA}"/>
              </a:ext>
            </a:extLst>
          </p:cNvPr>
          <p:cNvSpPr/>
          <p:nvPr/>
        </p:nvSpPr>
        <p:spPr>
          <a:xfrm>
            <a:off x="1582110" y="1579529"/>
            <a:ext cx="7520001" cy="279885"/>
          </a:xfrm>
          <a:prstGeom prst="rect">
            <a:avLst/>
          </a:prstGeom>
        </p:spPr>
        <p:txBody>
          <a:bodyPr wrap="square">
            <a:spAutoFit/>
          </a:bodyPr>
          <a:lstStyle/>
          <a:p>
            <a:pPr>
              <a:lnSpc>
                <a:spcPts val="1200"/>
              </a:lnSpc>
              <a:tabLst>
                <a:tab pos="457200" algn="l"/>
              </a:tabLst>
            </a:pPr>
            <a:r>
              <a:rPr lang="en-US" sz="24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Issue: Is disclosing metrics sufficient to support decisions?</a:t>
            </a:r>
            <a:endParaRPr lang="en-US" sz="2400" dirty="0">
              <a:solidFill>
                <a:prstClr val="black"/>
              </a:solidFill>
              <a:latin typeface="Tms Rmn"/>
              <a:ea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D08B6FBB-A4A0-4BE1-8945-1DF74BEF86EA}"/>
              </a:ext>
            </a:extLst>
          </p:cNvPr>
          <p:cNvPicPr>
            <a:picLocks noChangeAspect="1"/>
          </p:cNvPicPr>
          <p:nvPr/>
        </p:nvPicPr>
        <p:blipFill>
          <a:blip r:embed="rId10"/>
          <a:stretch>
            <a:fillRect/>
          </a:stretch>
        </p:blipFill>
        <p:spPr>
          <a:xfrm>
            <a:off x="2562228" y="2247447"/>
            <a:ext cx="3437942" cy="1870736"/>
          </a:xfrm>
          <a:prstGeom prst="rect">
            <a:avLst/>
          </a:prstGeom>
        </p:spPr>
      </p:pic>
      <p:sp>
        <p:nvSpPr>
          <p:cNvPr id="12" name="TextBox 11">
            <a:extLst>
              <a:ext uri="{FF2B5EF4-FFF2-40B4-BE49-F238E27FC236}">
                <a16:creationId xmlns:a16="http://schemas.microsoft.com/office/drawing/2014/main" id="{AF69A42B-47D1-4300-91FE-E83276463711}"/>
              </a:ext>
            </a:extLst>
          </p:cNvPr>
          <p:cNvSpPr txBox="1"/>
          <p:nvPr/>
        </p:nvSpPr>
        <p:spPr>
          <a:xfrm>
            <a:off x="2484789" y="4517694"/>
            <a:ext cx="8002236" cy="1177760"/>
          </a:xfrm>
          <a:prstGeom prst="rect">
            <a:avLst/>
          </a:prstGeom>
          <a:noFill/>
        </p:spPr>
        <p:txBody>
          <a:bodyPr wrap="square" rtlCol="0">
            <a:normAutofit fontScale="92500"/>
          </a:bodyPr>
          <a:lstStyle/>
          <a:p>
            <a:r>
              <a:rPr lang="en-US" dirty="0">
                <a:solidFill>
                  <a:prstClr val="black"/>
                </a:solidFill>
                <a:latin typeface="Calibri"/>
              </a:rPr>
              <a:t>States focusing on data dissemination have a significant reduction in toxic releases, but no effect on toxic risk within the state. States focusing on data processing (provides structured and interpreted information such as health effects and risk analysis or trend and ranking analyses) have no effect on toxic release levels but reduce toxic risk.</a:t>
            </a:r>
          </a:p>
        </p:txBody>
      </p:sp>
    </p:spTree>
    <p:extLst>
      <p:ext uri="{BB962C8B-B14F-4D97-AF65-F5344CB8AC3E}">
        <p14:creationId xmlns:p14="http://schemas.microsoft.com/office/powerpoint/2010/main" val="2920002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E6E33-104F-438E-AEF5-3A1994BEC5A2}"/>
              </a:ext>
            </a:extLst>
          </p:cNvPr>
          <p:cNvSpPr>
            <a:spLocks noGrp="1"/>
          </p:cNvSpPr>
          <p:nvPr>
            <p:ph type="title"/>
          </p:nvPr>
        </p:nvSpPr>
        <p:spPr>
          <a:xfrm>
            <a:off x="2841640" y="84694"/>
            <a:ext cx="7520001" cy="887360"/>
          </a:xfrm>
        </p:spPr>
        <p:txBody>
          <a:bodyPr/>
          <a:lstStyle/>
          <a:p>
            <a:r>
              <a:rPr lang="en-AU" dirty="0"/>
              <a:t>Sustainability Research</a:t>
            </a:r>
          </a:p>
        </p:txBody>
      </p:sp>
      <p:sp>
        <p:nvSpPr>
          <p:cNvPr id="4" name="Slide Number Placeholder 3">
            <a:extLst>
              <a:ext uri="{FF2B5EF4-FFF2-40B4-BE49-F238E27FC236}">
                <a16:creationId xmlns:a16="http://schemas.microsoft.com/office/drawing/2014/main" id="{45DE0A77-C99F-4B96-ADEB-38495B7816C1}"/>
              </a:ext>
            </a:extLst>
          </p:cNvPr>
          <p:cNvSpPr>
            <a:spLocks noGrp="1"/>
          </p:cNvSpPr>
          <p:nvPr>
            <p:ph type="sldNum" sz="quarter" idx="12"/>
          </p:nvPr>
        </p:nvSpPr>
        <p:spPr/>
        <p:txBody>
          <a:bodyPr/>
          <a:lstStyle/>
          <a:p>
            <a:pPr>
              <a:defRPr/>
            </a:pPr>
            <a:fld id="{8286D836-3DB3-467D-8621-C11679E4EBDC}" type="slidenum">
              <a:rPr lang="en-AU">
                <a:solidFill>
                  <a:prstClr val="black"/>
                </a:solidFill>
                <a:latin typeface="Calibri"/>
              </a:rPr>
              <a:pPr>
                <a:defRPr/>
              </a:pPr>
              <a:t>92</a:t>
            </a:fld>
            <a:endParaRPr lang="en-AU">
              <a:solidFill>
                <a:prstClr val="black"/>
              </a:solidFill>
              <a:latin typeface="Calibri"/>
            </a:endParaRPr>
          </a:p>
        </p:txBody>
      </p:sp>
      <p:graphicFrame>
        <p:nvGraphicFramePr>
          <p:cNvPr id="13" name="Diagram 12">
            <a:extLst>
              <a:ext uri="{FF2B5EF4-FFF2-40B4-BE49-F238E27FC236}">
                <a16:creationId xmlns:a16="http://schemas.microsoft.com/office/drawing/2014/main" id="{ABCB7262-6607-4EEA-9BBE-02C6A0FBE636}"/>
              </a:ext>
            </a:extLst>
          </p:cNvPr>
          <p:cNvGraphicFramePr/>
          <p:nvPr/>
        </p:nvGraphicFramePr>
        <p:xfrm>
          <a:off x="8546396" y="227922"/>
          <a:ext cx="1607931" cy="14882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a:extLst>
              <a:ext uri="{FF2B5EF4-FFF2-40B4-BE49-F238E27FC236}">
                <a16:creationId xmlns:a16="http://schemas.microsoft.com/office/drawing/2014/main" id="{E896320D-C099-452C-9AC8-24B4C056E821}"/>
              </a:ext>
            </a:extLst>
          </p:cNvPr>
          <p:cNvSpPr/>
          <p:nvPr/>
        </p:nvSpPr>
        <p:spPr>
          <a:xfrm>
            <a:off x="2841639" y="1992970"/>
            <a:ext cx="7520001" cy="923330"/>
          </a:xfrm>
          <a:prstGeom prst="rect">
            <a:avLst/>
          </a:prstGeom>
        </p:spPr>
        <p:txBody>
          <a:bodyPr wrap="square">
            <a:spAutoFit/>
          </a:bodyPr>
          <a:lstStyle/>
          <a:p>
            <a:r>
              <a:rPr lang="en-US" dirty="0">
                <a:solidFill>
                  <a:prstClr val="black"/>
                </a:solidFill>
                <a:latin typeface="Calibri"/>
              </a:rPr>
              <a:t>Soderstrom, N., Khan, A., and Solano, R. “The Management Accounting (R)Evolution in Sustainability Reporting” </a:t>
            </a:r>
            <a:r>
              <a:rPr lang="en-US" u="sng" dirty="0">
                <a:solidFill>
                  <a:prstClr val="black"/>
                </a:solidFill>
                <a:latin typeface="Calibri"/>
              </a:rPr>
              <a:t>China Management Accounting Review</a:t>
            </a:r>
            <a:r>
              <a:rPr lang="en-US" dirty="0">
                <a:solidFill>
                  <a:prstClr val="black"/>
                </a:solidFill>
                <a:latin typeface="Calibri"/>
              </a:rPr>
              <a:t>. 2020</a:t>
            </a:r>
          </a:p>
        </p:txBody>
      </p:sp>
      <p:pic>
        <p:nvPicPr>
          <p:cNvPr id="6" name="Picture 5">
            <a:extLst>
              <a:ext uri="{FF2B5EF4-FFF2-40B4-BE49-F238E27FC236}">
                <a16:creationId xmlns:a16="http://schemas.microsoft.com/office/drawing/2014/main" id="{2964BABC-35EA-4073-BD5A-6027351F079E}"/>
              </a:ext>
            </a:extLst>
          </p:cNvPr>
          <p:cNvPicPr>
            <a:picLocks noChangeAspect="1"/>
          </p:cNvPicPr>
          <p:nvPr/>
        </p:nvPicPr>
        <p:blipFill>
          <a:blip r:embed="rId8"/>
          <a:stretch>
            <a:fillRect/>
          </a:stretch>
        </p:blipFill>
        <p:spPr>
          <a:xfrm>
            <a:off x="1801870" y="1992971"/>
            <a:ext cx="987439" cy="1246261"/>
          </a:xfrm>
          <a:prstGeom prst="rect">
            <a:avLst/>
          </a:prstGeom>
        </p:spPr>
      </p:pic>
      <p:sp>
        <p:nvSpPr>
          <p:cNvPr id="7" name="Rectangle 6">
            <a:extLst>
              <a:ext uri="{FF2B5EF4-FFF2-40B4-BE49-F238E27FC236}">
                <a16:creationId xmlns:a16="http://schemas.microsoft.com/office/drawing/2014/main" id="{D113766E-1ECD-41EC-A020-0AC0FE8C68DB}"/>
              </a:ext>
            </a:extLst>
          </p:cNvPr>
          <p:cNvSpPr/>
          <p:nvPr/>
        </p:nvSpPr>
        <p:spPr>
          <a:xfrm>
            <a:off x="1801870" y="1508377"/>
            <a:ext cx="7520001" cy="279885"/>
          </a:xfrm>
          <a:prstGeom prst="rect">
            <a:avLst/>
          </a:prstGeom>
        </p:spPr>
        <p:txBody>
          <a:bodyPr wrap="square">
            <a:spAutoFit/>
          </a:bodyPr>
          <a:lstStyle/>
          <a:p>
            <a:pPr>
              <a:lnSpc>
                <a:spcPts val="1200"/>
              </a:lnSpc>
              <a:tabLst>
                <a:tab pos="457200" algn="l"/>
              </a:tabLst>
            </a:pPr>
            <a:r>
              <a:rPr lang="en-US" sz="24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Issue: What is the reporting landscape?</a:t>
            </a:r>
            <a:endParaRPr lang="en-US" sz="2400" dirty="0">
              <a:solidFill>
                <a:prstClr val="black"/>
              </a:solidFill>
              <a:latin typeface="Tms Rmn"/>
              <a:ea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BBDD3BDB-67C9-46CC-8E6C-BC455DEBEF9F}"/>
              </a:ext>
            </a:extLst>
          </p:cNvPr>
          <p:cNvPicPr>
            <a:picLocks noChangeAspect="1"/>
          </p:cNvPicPr>
          <p:nvPr/>
        </p:nvPicPr>
        <p:blipFill>
          <a:blip r:embed="rId9">
            <a:extLst>
              <a:ext uri="{BEBA8EAE-BF5A-486C-A8C5-ECC9F3942E4B}">
                <a14:imgProps xmlns:a14="http://schemas.microsoft.com/office/drawing/2010/main">
                  <a14:imgLayer r:embed="rId10">
                    <a14:imgEffect>
                      <a14:colorTemperature colorTemp="4700"/>
                    </a14:imgEffect>
                  </a14:imgLayer>
                </a14:imgProps>
              </a:ext>
            </a:extLst>
          </a:blip>
          <a:stretch>
            <a:fillRect/>
          </a:stretch>
        </p:blipFill>
        <p:spPr>
          <a:xfrm>
            <a:off x="3073386" y="2924065"/>
            <a:ext cx="6584965" cy="3887856"/>
          </a:xfrm>
          <a:prstGeom prst="rect">
            <a:avLst/>
          </a:prstGeom>
        </p:spPr>
      </p:pic>
    </p:spTree>
    <p:extLst>
      <p:ext uri="{BB962C8B-B14F-4D97-AF65-F5344CB8AC3E}">
        <p14:creationId xmlns:p14="http://schemas.microsoft.com/office/powerpoint/2010/main" val="257737895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E6E33-104F-438E-AEF5-3A1994BEC5A2}"/>
              </a:ext>
            </a:extLst>
          </p:cNvPr>
          <p:cNvSpPr>
            <a:spLocks noGrp="1"/>
          </p:cNvSpPr>
          <p:nvPr>
            <p:ph type="title"/>
          </p:nvPr>
        </p:nvSpPr>
        <p:spPr>
          <a:xfrm>
            <a:off x="2841640" y="84694"/>
            <a:ext cx="7520001" cy="887360"/>
          </a:xfrm>
        </p:spPr>
        <p:txBody>
          <a:bodyPr/>
          <a:lstStyle/>
          <a:p>
            <a:r>
              <a:rPr lang="en-AU" dirty="0"/>
              <a:t>Sustainability Research</a:t>
            </a:r>
          </a:p>
        </p:txBody>
      </p:sp>
      <p:sp>
        <p:nvSpPr>
          <p:cNvPr id="4" name="Slide Number Placeholder 3">
            <a:extLst>
              <a:ext uri="{FF2B5EF4-FFF2-40B4-BE49-F238E27FC236}">
                <a16:creationId xmlns:a16="http://schemas.microsoft.com/office/drawing/2014/main" id="{45DE0A77-C99F-4B96-ADEB-38495B7816C1}"/>
              </a:ext>
            </a:extLst>
          </p:cNvPr>
          <p:cNvSpPr>
            <a:spLocks noGrp="1"/>
          </p:cNvSpPr>
          <p:nvPr>
            <p:ph type="sldNum" sz="quarter" idx="12"/>
          </p:nvPr>
        </p:nvSpPr>
        <p:spPr/>
        <p:txBody>
          <a:bodyPr/>
          <a:lstStyle/>
          <a:p>
            <a:pPr>
              <a:defRPr/>
            </a:pPr>
            <a:fld id="{8286D836-3DB3-467D-8621-C11679E4EBDC}" type="slidenum">
              <a:rPr lang="en-AU">
                <a:solidFill>
                  <a:prstClr val="black"/>
                </a:solidFill>
                <a:latin typeface="Calibri"/>
              </a:rPr>
              <a:pPr>
                <a:defRPr/>
              </a:pPr>
              <a:t>93</a:t>
            </a:fld>
            <a:endParaRPr lang="en-AU">
              <a:solidFill>
                <a:prstClr val="black"/>
              </a:solidFill>
              <a:latin typeface="Calibri"/>
            </a:endParaRPr>
          </a:p>
        </p:txBody>
      </p:sp>
      <p:graphicFrame>
        <p:nvGraphicFramePr>
          <p:cNvPr id="13" name="Diagram 12">
            <a:extLst>
              <a:ext uri="{FF2B5EF4-FFF2-40B4-BE49-F238E27FC236}">
                <a16:creationId xmlns:a16="http://schemas.microsoft.com/office/drawing/2014/main" id="{ABCB7262-6607-4EEA-9BBE-02C6A0FBE636}"/>
              </a:ext>
            </a:extLst>
          </p:cNvPr>
          <p:cNvGraphicFramePr/>
          <p:nvPr/>
        </p:nvGraphicFramePr>
        <p:xfrm>
          <a:off x="8546396" y="227922"/>
          <a:ext cx="1607931" cy="14882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a:extLst>
              <a:ext uri="{FF2B5EF4-FFF2-40B4-BE49-F238E27FC236}">
                <a16:creationId xmlns:a16="http://schemas.microsoft.com/office/drawing/2014/main" id="{E896320D-C099-452C-9AC8-24B4C056E821}"/>
              </a:ext>
            </a:extLst>
          </p:cNvPr>
          <p:cNvSpPr/>
          <p:nvPr/>
        </p:nvSpPr>
        <p:spPr>
          <a:xfrm>
            <a:off x="1882692" y="1787326"/>
            <a:ext cx="5044902" cy="5232202"/>
          </a:xfrm>
          <a:prstGeom prst="rect">
            <a:avLst/>
          </a:prstGeom>
        </p:spPr>
        <p:txBody>
          <a:bodyPr wrap="square">
            <a:spAutoFit/>
          </a:bodyPr>
          <a:lstStyle/>
          <a:p>
            <a:r>
              <a:rPr lang="en-US" u="sng" dirty="0">
                <a:solidFill>
                  <a:prstClr val="black"/>
                </a:solidFill>
                <a:latin typeface="Calibri"/>
              </a:rPr>
              <a:t>EU Directive 2014/95/EU </a:t>
            </a:r>
          </a:p>
          <a:p>
            <a:r>
              <a:rPr lang="en-US" dirty="0">
                <a:solidFill>
                  <a:prstClr val="black"/>
                </a:solidFill>
                <a:latin typeface="Calibri"/>
              </a:rPr>
              <a:t>Non-financial and Diversity Information</a:t>
            </a:r>
          </a:p>
          <a:p>
            <a:r>
              <a:rPr lang="en-US" dirty="0">
                <a:solidFill>
                  <a:prstClr val="black"/>
                </a:solidFill>
                <a:latin typeface="Calibri"/>
              </a:rPr>
              <a:t>Key Report Features:</a:t>
            </a:r>
          </a:p>
          <a:p>
            <a:r>
              <a:rPr lang="en-US" dirty="0">
                <a:solidFill>
                  <a:prstClr val="black"/>
                </a:solidFill>
                <a:latin typeface="Calibri"/>
              </a:rPr>
              <a:t>	Environmental</a:t>
            </a:r>
          </a:p>
          <a:p>
            <a:r>
              <a:rPr lang="en-US" dirty="0">
                <a:solidFill>
                  <a:prstClr val="black"/>
                </a:solidFill>
                <a:latin typeface="Calibri"/>
              </a:rPr>
              <a:t>	Social and employee matters</a:t>
            </a:r>
          </a:p>
          <a:p>
            <a:r>
              <a:rPr lang="en-US" dirty="0">
                <a:solidFill>
                  <a:prstClr val="black"/>
                </a:solidFill>
                <a:latin typeface="Calibri"/>
              </a:rPr>
              <a:t>	Respect for human rights</a:t>
            </a:r>
          </a:p>
          <a:p>
            <a:r>
              <a:rPr lang="en-US" dirty="0">
                <a:solidFill>
                  <a:prstClr val="black"/>
                </a:solidFill>
                <a:latin typeface="Calibri"/>
              </a:rPr>
              <a:t>	Anti-corruption and bribery matters</a:t>
            </a:r>
          </a:p>
          <a:p>
            <a:r>
              <a:rPr lang="en-US" dirty="0">
                <a:solidFill>
                  <a:prstClr val="black"/>
                </a:solidFill>
                <a:latin typeface="Calibri"/>
              </a:rPr>
              <a:t>Information about these matters to be included:</a:t>
            </a:r>
          </a:p>
          <a:p>
            <a:r>
              <a:rPr lang="en-US" dirty="0">
                <a:solidFill>
                  <a:prstClr val="black"/>
                </a:solidFill>
                <a:latin typeface="Calibri"/>
              </a:rPr>
              <a:t>	Business model</a:t>
            </a:r>
          </a:p>
          <a:p>
            <a:r>
              <a:rPr lang="en-US" dirty="0">
                <a:solidFill>
                  <a:prstClr val="black"/>
                </a:solidFill>
                <a:latin typeface="Calibri"/>
              </a:rPr>
              <a:t>	Policies pursued in relation to the matters</a:t>
            </a:r>
          </a:p>
          <a:p>
            <a:r>
              <a:rPr lang="en-US" dirty="0">
                <a:solidFill>
                  <a:prstClr val="black"/>
                </a:solidFill>
                <a:latin typeface="Calibri"/>
              </a:rPr>
              <a:t>	Outcomes of the policies</a:t>
            </a:r>
          </a:p>
          <a:p>
            <a:r>
              <a:rPr lang="en-US" dirty="0">
                <a:solidFill>
                  <a:prstClr val="black"/>
                </a:solidFill>
                <a:latin typeface="Calibri"/>
              </a:rPr>
              <a:t>	Risks associated to matters</a:t>
            </a:r>
          </a:p>
          <a:p>
            <a:r>
              <a:rPr lang="en-US" dirty="0">
                <a:solidFill>
                  <a:prstClr val="black"/>
                </a:solidFill>
                <a:latin typeface="Calibri"/>
              </a:rPr>
              <a:t>	Non-financial key performance indicators</a:t>
            </a:r>
          </a:p>
          <a:p>
            <a:r>
              <a:rPr lang="en-US" dirty="0">
                <a:solidFill>
                  <a:prstClr val="black"/>
                </a:solidFill>
                <a:latin typeface="Calibri"/>
              </a:rPr>
              <a:t/>
            </a:r>
            <a:br>
              <a:rPr lang="en-US" dirty="0">
                <a:solidFill>
                  <a:prstClr val="black"/>
                </a:solidFill>
                <a:latin typeface="Calibri"/>
              </a:rPr>
            </a:br>
            <a:r>
              <a:rPr lang="en-US" sz="1600" dirty="0">
                <a:solidFill>
                  <a:prstClr val="black"/>
                </a:solidFill>
                <a:latin typeface="Calibri"/>
              </a:rPr>
              <a:t>Information should be in the management report or a separate report provided within 6 months of the B/S date. If separate, should be available on the website and referenced in the management report.</a:t>
            </a:r>
          </a:p>
          <a:p>
            <a:endParaRPr lang="en-US" dirty="0">
              <a:solidFill>
                <a:prstClr val="black"/>
              </a:solidFill>
              <a:latin typeface="Calibri"/>
            </a:endParaRPr>
          </a:p>
        </p:txBody>
      </p:sp>
      <p:sp>
        <p:nvSpPr>
          <p:cNvPr id="7" name="Rectangle 6">
            <a:extLst>
              <a:ext uri="{FF2B5EF4-FFF2-40B4-BE49-F238E27FC236}">
                <a16:creationId xmlns:a16="http://schemas.microsoft.com/office/drawing/2014/main" id="{D113766E-1ECD-41EC-A020-0AC0FE8C68DB}"/>
              </a:ext>
            </a:extLst>
          </p:cNvPr>
          <p:cNvSpPr/>
          <p:nvPr/>
        </p:nvSpPr>
        <p:spPr>
          <a:xfrm>
            <a:off x="1801870" y="1349936"/>
            <a:ext cx="7520001" cy="279885"/>
          </a:xfrm>
          <a:prstGeom prst="rect">
            <a:avLst/>
          </a:prstGeom>
        </p:spPr>
        <p:txBody>
          <a:bodyPr wrap="square">
            <a:spAutoFit/>
          </a:bodyPr>
          <a:lstStyle/>
          <a:p>
            <a:pPr>
              <a:lnSpc>
                <a:spcPts val="1200"/>
              </a:lnSpc>
              <a:tabLst>
                <a:tab pos="457200" algn="l"/>
              </a:tabLst>
            </a:pPr>
            <a:r>
              <a:rPr lang="en-US" sz="24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Issue: What is the reporting landscape?</a:t>
            </a:r>
            <a:endParaRPr lang="en-US" sz="2400" dirty="0">
              <a:solidFill>
                <a:prstClr val="black"/>
              </a:solidFill>
              <a:latin typeface="Tms Rmn"/>
              <a:ea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62AA7E1C-94D0-42B7-BC57-FAA028737DAB}"/>
              </a:ext>
            </a:extLst>
          </p:cNvPr>
          <p:cNvPicPr>
            <a:picLocks noChangeAspect="1"/>
          </p:cNvPicPr>
          <p:nvPr/>
        </p:nvPicPr>
        <p:blipFill>
          <a:blip r:embed="rId8"/>
          <a:stretch>
            <a:fillRect/>
          </a:stretch>
        </p:blipFill>
        <p:spPr>
          <a:xfrm>
            <a:off x="6799946" y="1787326"/>
            <a:ext cx="3354381" cy="4393936"/>
          </a:xfrm>
          <a:prstGeom prst="rect">
            <a:avLst/>
          </a:prstGeom>
        </p:spPr>
      </p:pic>
    </p:spTree>
    <p:extLst>
      <p:ext uri="{BB962C8B-B14F-4D97-AF65-F5344CB8AC3E}">
        <p14:creationId xmlns:p14="http://schemas.microsoft.com/office/powerpoint/2010/main" val="120267917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E6E33-104F-438E-AEF5-3A1994BEC5A2}"/>
              </a:ext>
            </a:extLst>
          </p:cNvPr>
          <p:cNvSpPr>
            <a:spLocks noGrp="1"/>
          </p:cNvSpPr>
          <p:nvPr>
            <p:ph type="title"/>
          </p:nvPr>
        </p:nvSpPr>
        <p:spPr>
          <a:xfrm>
            <a:off x="2841640" y="84694"/>
            <a:ext cx="7520001" cy="887360"/>
          </a:xfrm>
        </p:spPr>
        <p:txBody>
          <a:bodyPr/>
          <a:lstStyle/>
          <a:p>
            <a:r>
              <a:rPr lang="en-AU" dirty="0"/>
              <a:t>Sustainability Research</a:t>
            </a:r>
          </a:p>
        </p:txBody>
      </p:sp>
      <p:sp>
        <p:nvSpPr>
          <p:cNvPr id="4" name="Slide Number Placeholder 3">
            <a:extLst>
              <a:ext uri="{FF2B5EF4-FFF2-40B4-BE49-F238E27FC236}">
                <a16:creationId xmlns:a16="http://schemas.microsoft.com/office/drawing/2014/main" id="{45DE0A77-C99F-4B96-ADEB-38495B7816C1}"/>
              </a:ext>
            </a:extLst>
          </p:cNvPr>
          <p:cNvSpPr>
            <a:spLocks noGrp="1"/>
          </p:cNvSpPr>
          <p:nvPr>
            <p:ph type="sldNum" sz="quarter" idx="12"/>
          </p:nvPr>
        </p:nvSpPr>
        <p:spPr/>
        <p:txBody>
          <a:bodyPr/>
          <a:lstStyle/>
          <a:p>
            <a:pPr>
              <a:defRPr/>
            </a:pPr>
            <a:fld id="{8286D836-3DB3-467D-8621-C11679E4EBDC}" type="slidenum">
              <a:rPr lang="en-AU">
                <a:solidFill>
                  <a:prstClr val="black"/>
                </a:solidFill>
                <a:latin typeface="Calibri"/>
              </a:rPr>
              <a:pPr>
                <a:defRPr/>
              </a:pPr>
              <a:t>94</a:t>
            </a:fld>
            <a:endParaRPr lang="en-AU">
              <a:solidFill>
                <a:prstClr val="black"/>
              </a:solidFill>
              <a:latin typeface="Calibri"/>
            </a:endParaRPr>
          </a:p>
        </p:txBody>
      </p:sp>
      <p:graphicFrame>
        <p:nvGraphicFramePr>
          <p:cNvPr id="13" name="Diagram 12">
            <a:extLst>
              <a:ext uri="{FF2B5EF4-FFF2-40B4-BE49-F238E27FC236}">
                <a16:creationId xmlns:a16="http://schemas.microsoft.com/office/drawing/2014/main" id="{ABCB7262-6607-4EEA-9BBE-02C6A0FBE636}"/>
              </a:ext>
            </a:extLst>
          </p:cNvPr>
          <p:cNvGraphicFramePr/>
          <p:nvPr/>
        </p:nvGraphicFramePr>
        <p:xfrm>
          <a:off x="8546396" y="227922"/>
          <a:ext cx="1607931" cy="14882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a:extLst>
              <a:ext uri="{FF2B5EF4-FFF2-40B4-BE49-F238E27FC236}">
                <a16:creationId xmlns:a16="http://schemas.microsoft.com/office/drawing/2014/main" id="{E896320D-C099-452C-9AC8-24B4C056E821}"/>
              </a:ext>
            </a:extLst>
          </p:cNvPr>
          <p:cNvSpPr/>
          <p:nvPr/>
        </p:nvSpPr>
        <p:spPr>
          <a:xfrm>
            <a:off x="1943344" y="1525996"/>
            <a:ext cx="8323968" cy="646331"/>
          </a:xfrm>
          <a:prstGeom prst="rect">
            <a:avLst/>
          </a:prstGeom>
        </p:spPr>
        <p:txBody>
          <a:bodyPr wrap="square">
            <a:spAutoFit/>
          </a:bodyPr>
          <a:lstStyle/>
          <a:p>
            <a:r>
              <a:rPr lang="en-US" dirty="0">
                <a:solidFill>
                  <a:prstClr val="black"/>
                </a:solidFill>
                <a:latin typeface="Calibri"/>
              </a:rPr>
              <a:t>Happenings in September 2020:</a:t>
            </a:r>
          </a:p>
          <a:p>
            <a:endParaRPr lang="en-US" dirty="0">
              <a:solidFill>
                <a:prstClr val="black"/>
              </a:solidFill>
              <a:latin typeface="Calibri"/>
            </a:endParaRPr>
          </a:p>
        </p:txBody>
      </p:sp>
      <p:sp>
        <p:nvSpPr>
          <p:cNvPr id="7" name="Rectangle 6">
            <a:extLst>
              <a:ext uri="{FF2B5EF4-FFF2-40B4-BE49-F238E27FC236}">
                <a16:creationId xmlns:a16="http://schemas.microsoft.com/office/drawing/2014/main" id="{D113766E-1ECD-41EC-A020-0AC0FE8C68DB}"/>
              </a:ext>
            </a:extLst>
          </p:cNvPr>
          <p:cNvSpPr/>
          <p:nvPr/>
        </p:nvSpPr>
        <p:spPr>
          <a:xfrm>
            <a:off x="1830359" y="1313424"/>
            <a:ext cx="7520001" cy="279885"/>
          </a:xfrm>
          <a:prstGeom prst="rect">
            <a:avLst/>
          </a:prstGeom>
        </p:spPr>
        <p:txBody>
          <a:bodyPr wrap="square">
            <a:spAutoFit/>
          </a:bodyPr>
          <a:lstStyle/>
          <a:p>
            <a:pPr>
              <a:lnSpc>
                <a:spcPts val="1200"/>
              </a:lnSpc>
              <a:tabLst>
                <a:tab pos="457200" algn="l"/>
              </a:tabLst>
            </a:pPr>
            <a:r>
              <a:rPr lang="en-US" sz="24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Issue: What is the reporting landscape?</a:t>
            </a:r>
            <a:endParaRPr lang="en-US" sz="2400" dirty="0">
              <a:solidFill>
                <a:prstClr val="black"/>
              </a:solidFill>
              <a:latin typeface="Tms Rmn"/>
              <a:ea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B3DEBD11-290C-4D27-BA38-0D52FCCDAFB0}"/>
              </a:ext>
            </a:extLst>
          </p:cNvPr>
          <p:cNvPicPr>
            <a:picLocks noChangeAspect="1"/>
          </p:cNvPicPr>
          <p:nvPr/>
        </p:nvPicPr>
        <p:blipFill>
          <a:blip r:embed="rId8"/>
          <a:stretch>
            <a:fillRect/>
          </a:stretch>
        </p:blipFill>
        <p:spPr>
          <a:xfrm>
            <a:off x="4928968" y="1922073"/>
            <a:ext cx="2656336" cy="3763547"/>
          </a:xfrm>
          <a:prstGeom prst="rect">
            <a:avLst/>
          </a:prstGeom>
          <a:ln>
            <a:solidFill>
              <a:schemeClr val="tx1"/>
            </a:solidFill>
          </a:ln>
        </p:spPr>
      </p:pic>
      <p:pic>
        <p:nvPicPr>
          <p:cNvPr id="6" name="Picture 5">
            <a:extLst>
              <a:ext uri="{FF2B5EF4-FFF2-40B4-BE49-F238E27FC236}">
                <a16:creationId xmlns:a16="http://schemas.microsoft.com/office/drawing/2014/main" id="{4516C8AE-0424-4724-8258-E4D3F36D9E93}"/>
              </a:ext>
            </a:extLst>
          </p:cNvPr>
          <p:cNvPicPr>
            <a:picLocks noChangeAspect="1"/>
          </p:cNvPicPr>
          <p:nvPr/>
        </p:nvPicPr>
        <p:blipFill>
          <a:blip r:embed="rId9"/>
          <a:stretch>
            <a:fillRect/>
          </a:stretch>
        </p:blipFill>
        <p:spPr>
          <a:xfrm>
            <a:off x="7736313" y="1922071"/>
            <a:ext cx="2821367" cy="3763548"/>
          </a:xfrm>
          <a:prstGeom prst="rect">
            <a:avLst/>
          </a:prstGeom>
          <a:ln>
            <a:solidFill>
              <a:schemeClr val="tx1"/>
            </a:solidFill>
          </a:ln>
        </p:spPr>
      </p:pic>
      <p:pic>
        <p:nvPicPr>
          <p:cNvPr id="10" name="Picture 9">
            <a:extLst>
              <a:ext uri="{FF2B5EF4-FFF2-40B4-BE49-F238E27FC236}">
                <a16:creationId xmlns:a16="http://schemas.microsoft.com/office/drawing/2014/main" id="{918222F9-2CCA-4FB1-8E04-D9FBC59CEA16}"/>
              </a:ext>
            </a:extLst>
          </p:cNvPr>
          <p:cNvPicPr>
            <a:picLocks noChangeAspect="1"/>
          </p:cNvPicPr>
          <p:nvPr/>
        </p:nvPicPr>
        <p:blipFill>
          <a:blip r:embed="rId10"/>
          <a:stretch>
            <a:fillRect/>
          </a:stretch>
        </p:blipFill>
        <p:spPr>
          <a:xfrm>
            <a:off x="1882691" y="1922074"/>
            <a:ext cx="2883364" cy="3763547"/>
          </a:xfrm>
          <a:prstGeom prst="rect">
            <a:avLst/>
          </a:prstGeom>
          <a:ln>
            <a:solidFill>
              <a:schemeClr val="tx1"/>
            </a:solidFill>
          </a:ln>
        </p:spPr>
      </p:pic>
      <p:pic>
        <p:nvPicPr>
          <p:cNvPr id="12" name="Picture 11">
            <a:extLst>
              <a:ext uri="{FF2B5EF4-FFF2-40B4-BE49-F238E27FC236}">
                <a16:creationId xmlns:a16="http://schemas.microsoft.com/office/drawing/2014/main" id="{884CA5BE-54CA-41F4-BF41-D10FC93FE00E}"/>
              </a:ext>
            </a:extLst>
          </p:cNvPr>
          <p:cNvPicPr>
            <a:picLocks noChangeAspect="1"/>
          </p:cNvPicPr>
          <p:nvPr/>
        </p:nvPicPr>
        <p:blipFill>
          <a:blip r:embed="rId11"/>
          <a:stretch>
            <a:fillRect/>
          </a:stretch>
        </p:blipFill>
        <p:spPr>
          <a:xfrm>
            <a:off x="1582109" y="5395610"/>
            <a:ext cx="1076932" cy="1246261"/>
          </a:xfrm>
          <a:prstGeom prst="rect">
            <a:avLst/>
          </a:prstGeom>
        </p:spPr>
      </p:pic>
      <p:sp>
        <p:nvSpPr>
          <p:cNvPr id="14" name="Rectangle 13">
            <a:extLst>
              <a:ext uri="{FF2B5EF4-FFF2-40B4-BE49-F238E27FC236}">
                <a16:creationId xmlns:a16="http://schemas.microsoft.com/office/drawing/2014/main" id="{02927DCB-82E2-4109-979B-BE82AD38D82E}"/>
              </a:ext>
            </a:extLst>
          </p:cNvPr>
          <p:cNvSpPr/>
          <p:nvPr/>
        </p:nvSpPr>
        <p:spPr>
          <a:xfrm>
            <a:off x="2506678" y="5833955"/>
            <a:ext cx="7520001" cy="954107"/>
          </a:xfrm>
          <a:prstGeom prst="rect">
            <a:avLst/>
          </a:prstGeom>
        </p:spPr>
        <p:txBody>
          <a:bodyPr wrap="square">
            <a:spAutoFit/>
          </a:bodyPr>
          <a:lstStyle/>
          <a:p>
            <a:pPr>
              <a:lnSpc>
                <a:spcPts val="1200"/>
              </a:lnSpc>
              <a:tabLst>
                <a:tab pos="457200" algn="l"/>
              </a:tabLst>
            </a:pPr>
            <a:r>
              <a:rPr lang="en-US"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dirty="0">
              <a:solidFill>
                <a:prstClr val="black"/>
              </a:solidFill>
              <a:latin typeface="Calibri"/>
            </a:endParaRPr>
          </a:p>
          <a:p>
            <a:r>
              <a:rPr lang="en-US" dirty="0">
                <a:solidFill>
                  <a:prstClr val="black"/>
                </a:solidFill>
                <a:latin typeface="Calibri"/>
              </a:rPr>
              <a:t>Insights: The landscape keeps changing (which makes it hard for research to keep up). We need to work together!</a:t>
            </a:r>
            <a:endParaRPr lang="en-US" sz="1200" dirty="0">
              <a:solidFill>
                <a:prstClr val="black"/>
              </a:solidFill>
              <a:latin typeface="Tms Rmn"/>
              <a:ea typeface="Times New Roman" panose="02020603050405020304" pitchFamily="18" charset="0"/>
              <a:cs typeface="Times New Roman" panose="02020603050405020304" pitchFamily="18" charset="0"/>
            </a:endParaRPr>
          </a:p>
          <a:p>
            <a:pPr>
              <a:lnSpc>
                <a:spcPts val="1200"/>
              </a:lnSpc>
              <a:tabLst>
                <a:tab pos="457200" algn="l"/>
              </a:tabLst>
            </a:pPr>
            <a:endParaRPr lang="en-US" sz="1200" dirty="0">
              <a:solidFill>
                <a:prstClr val="black"/>
              </a:solidFill>
              <a:latin typeface="Tms Rmn"/>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3894010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E6E33-104F-438E-AEF5-3A1994BEC5A2}"/>
              </a:ext>
            </a:extLst>
          </p:cNvPr>
          <p:cNvSpPr>
            <a:spLocks noGrp="1"/>
          </p:cNvSpPr>
          <p:nvPr>
            <p:ph type="title"/>
          </p:nvPr>
        </p:nvSpPr>
        <p:spPr>
          <a:xfrm>
            <a:off x="2841640" y="84694"/>
            <a:ext cx="7520001" cy="887360"/>
          </a:xfrm>
        </p:spPr>
        <p:txBody>
          <a:bodyPr/>
          <a:lstStyle/>
          <a:p>
            <a:r>
              <a:rPr lang="en-AU" dirty="0"/>
              <a:t>Sustainability Research</a:t>
            </a:r>
          </a:p>
        </p:txBody>
      </p:sp>
      <p:sp>
        <p:nvSpPr>
          <p:cNvPr id="4" name="Slide Number Placeholder 3">
            <a:extLst>
              <a:ext uri="{FF2B5EF4-FFF2-40B4-BE49-F238E27FC236}">
                <a16:creationId xmlns:a16="http://schemas.microsoft.com/office/drawing/2014/main" id="{45DE0A77-C99F-4B96-ADEB-38495B7816C1}"/>
              </a:ext>
            </a:extLst>
          </p:cNvPr>
          <p:cNvSpPr>
            <a:spLocks noGrp="1"/>
          </p:cNvSpPr>
          <p:nvPr>
            <p:ph type="sldNum" sz="quarter" idx="12"/>
          </p:nvPr>
        </p:nvSpPr>
        <p:spPr/>
        <p:txBody>
          <a:bodyPr/>
          <a:lstStyle/>
          <a:p>
            <a:pPr>
              <a:defRPr/>
            </a:pPr>
            <a:fld id="{8286D836-3DB3-467D-8621-C11679E4EBDC}" type="slidenum">
              <a:rPr lang="en-AU">
                <a:solidFill>
                  <a:prstClr val="black"/>
                </a:solidFill>
                <a:latin typeface="Calibri"/>
              </a:rPr>
              <a:pPr>
                <a:defRPr/>
              </a:pPr>
              <a:t>95</a:t>
            </a:fld>
            <a:endParaRPr lang="en-AU">
              <a:solidFill>
                <a:prstClr val="black"/>
              </a:solidFill>
              <a:latin typeface="Calibri"/>
            </a:endParaRPr>
          </a:p>
        </p:txBody>
      </p:sp>
      <p:graphicFrame>
        <p:nvGraphicFramePr>
          <p:cNvPr id="13" name="Diagram 12">
            <a:extLst>
              <a:ext uri="{FF2B5EF4-FFF2-40B4-BE49-F238E27FC236}">
                <a16:creationId xmlns:a16="http://schemas.microsoft.com/office/drawing/2014/main" id="{ABCB7262-6607-4EEA-9BBE-02C6A0FBE636}"/>
              </a:ext>
            </a:extLst>
          </p:cNvPr>
          <p:cNvGraphicFramePr/>
          <p:nvPr/>
        </p:nvGraphicFramePr>
        <p:xfrm>
          <a:off x="8546396" y="227922"/>
          <a:ext cx="1607931" cy="14882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ectangle 7">
            <a:extLst>
              <a:ext uri="{FF2B5EF4-FFF2-40B4-BE49-F238E27FC236}">
                <a16:creationId xmlns:a16="http://schemas.microsoft.com/office/drawing/2014/main" id="{930F6C5C-5A60-4B70-B831-178B56473E35}"/>
              </a:ext>
            </a:extLst>
          </p:cNvPr>
          <p:cNvSpPr/>
          <p:nvPr/>
        </p:nvSpPr>
        <p:spPr>
          <a:xfrm>
            <a:off x="2789308" y="1809556"/>
            <a:ext cx="7520001" cy="2862322"/>
          </a:xfrm>
          <a:prstGeom prst="rect">
            <a:avLst/>
          </a:prstGeom>
        </p:spPr>
        <p:txBody>
          <a:bodyPr wrap="square">
            <a:spAutoFit/>
          </a:bodyPr>
          <a:lstStyle/>
          <a:p>
            <a:r>
              <a:rPr lang="en-US" dirty="0">
                <a:solidFill>
                  <a:prstClr val="black"/>
                </a:solidFill>
                <a:latin typeface="Calibri"/>
              </a:rPr>
              <a:t>Chen, H., Letmathe, P., and Soderstrom, N. “Estimation Bias and Monitoring in Clean Development Mechanism Projects” </a:t>
            </a:r>
            <a:r>
              <a:rPr lang="en-US" u="sng" dirty="0">
                <a:solidFill>
                  <a:prstClr val="black"/>
                </a:solidFill>
                <a:latin typeface="Calibri"/>
              </a:rPr>
              <a:t>Contemporary Accounting Research</a:t>
            </a:r>
            <a:r>
              <a:rPr lang="en-US" dirty="0">
                <a:solidFill>
                  <a:prstClr val="black"/>
                </a:solidFill>
                <a:latin typeface="Calibri"/>
              </a:rPr>
              <a:t>. </a:t>
            </a:r>
            <a:r>
              <a:rPr lang="en-US" dirty="0" err="1">
                <a:solidFill>
                  <a:prstClr val="black"/>
                </a:solidFill>
                <a:latin typeface="Calibri"/>
              </a:rPr>
              <a:t>doi</a:t>
            </a:r>
            <a:r>
              <a:rPr lang="en-US" dirty="0">
                <a:solidFill>
                  <a:prstClr val="black"/>
                </a:solidFill>
                <a:latin typeface="Calibri"/>
              </a:rPr>
              <a:t>: 10.1111/1911-3846.12609, 2020.</a:t>
            </a:r>
          </a:p>
          <a:p>
            <a:endParaRPr lang="en-US" dirty="0">
              <a:solidFill>
                <a:prstClr val="black"/>
              </a:solidFill>
              <a:latin typeface="Calibri"/>
            </a:endParaRPr>
          </a:p>
          <a:p>
            <a:r>
              <a:rPr lang="en-US" dirty="0">
                <a:solidFill>
                  <a:prstClr val="black"/>
                </a:solidFill>
                <a:latin typeface="Calibri"/>
              </a:rPr>
              <a:t>Auditors from accounting firms help reduce bias in reporting of expected returns from projects submitted to the UN’s Clean Development Mechanism.</a:t>
            </a:r>
          </a:p>
          <a:p>
            <a:pPr marL="742950" lvl="1" indent="-285750">
              <a:buFont typeface="Arial" panose="020B0604020202020204" pitchFamily="34" charset="0"/>
              <a:buChar char="•"/>
            </a:pPr>
            <a:r>
              <a:rPr lang="en-US" dirty="0">
                <a:solidFill>
                  <a:prstClr val="black"/>
                </a:solidFill>
                <a:latin typeface="Calibri"/>
              </a:rPr>
              <a:t>Admission to the program allows companies to earn emission credits that can be sold.</a:t>
            </a:r>
          </a:p>
          <a:p>
            <a:pPr marL="742950" lvl="1" indent="-285750">
              <a:buFont typeface="Arial" panose="020B0604020202020204" pitchFamily="34" charset="0"/>
              <a:buChar char="•"/>
            </a:pPr>
            <a:r>
              <a:rPr lang="en-US" dirty="0">
                <a:solidFill>
                  <a:prstClr val="black"/>
                </a:solidFill>
                <a:latin typeface="Calibri"/>
              </a:rPr>
              <a:t>Projects must be financially unviable without revenues from the credits.</a:t>
            </a:r>
          </a:p>
        </p:txBody>
      </p:sp>
      <p:pic>
        <p:nvPicPr>
          <p:cNvPr id="9" name="Picture 8">
            <a:extLst>
              <a:ext uri="{FF2B5EF4-FFF2-40B4-BE49-F238E27FC236}">
                <a16:creationId xmlns:a16="http://schemas.microsoft.com/office/drawing/2014/main" id="{CA0549D8-5EA4-40AE-9325-B9C2125F25BE}"/>
              </a:ext>
            </a:extLst>
          </p:cNvPr>
          <p:cNvPicPr>
            <a:picLocks noChangeAspect="1"/>
          </p:cNvPicPr>
          <p:nvPr/>
        </p:nvPicPr>
        <p:blipFill>
          <a:blip r:embed="rId8"/>
          <a:stretch>
            <a:fillRect/>
          </a:stretch>
        </p:blipFill>
        <p:spPr>
          <a:xfrm>
            <a:off x="1671603" y="1872467"/>
            <a:ext cx="987439" cy="1246261"/>
          </a:xfrm>
          <a:prstGeom prst="rect">
            <a:avLst/>
          </a:prstGeom>
        </p:spPr>
      </p:pic>
      <p:sp>
        <p:nvSpPr>
          <p:cNvPr id="10" name="Rectangle 9">
            <a:extLst>
              <a:ext uri="{FF2B5EF4-FFF2-40B4-BE49-F238E27FC236}">
                <a16:creationId xmlns:a16="http://schemas.microsoft.com/office/drawing/2014/main" id="{554AD865-4ACE-40EA-87B7-F9FD129E3E71}"/>
              </a:ext>
            </a:extLst>
          </p:cNvPr>
          <p:cNvSpPr/>
          <p:nvPr/>
        </p:nvSpPr>
        <p:spPr>
          <a:xfrm>
            <a:off x="1801870" y="1508377"/>
            <a:ext cx="7520001" cy="279885"/>
          </a:xfrm>
          <a:prstGeom prst="rect">
            <a:avLst/>
          </a:prstGeom>
        </p:spPr>
        <p:txBody>
          <a:bodyPr wrap="square">
            <a:spAutoFit/>
          </a:bodyPr>
          <a:lstStyle/>
          <a:p>
            <a:pPr>
              <a:lnSpc>
                <a:spcPts val="1200"/>
              </a:lnSpc>
              <a:tabLst>
                <a:tab pos="457200" algn="l"/>
              </a:tabLst>
            </a:pPr>
            <a:r>
              <a:rPr lang="en-US" sz="24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Issue: What is the role of auditors/assurance?</a:t>
            </a:r>
            <a:endParaRPr lang="en-US" sz="2400" dirty="0">
              <a:solidFill>
                <a:prstClr val="black"/>
              </a:solidFill>
              <a:latin typeface="Tms Rmn"/>
              <a:ea typeface="Times New Roman" panose="02020603050405020304" pitchFamily="18" charset="0"/>
              <a:cs typeface="Times New Roman" panose="02020603050405020304" pitchFamily="18" charset="0"/>
            </a:endParaRPr>
          </a:p>
        </p:txBody>
      </p:sp>
      <p:pic>
        <p:nvPicPr>
          <p:cNvPr id="11" name="Picture 10">
            <a:extLst>
              <a:ext uri="{FF2B5EF4-FFF2-40B4-BE49-F238E27FC236}">
                <a16:creationId xmlns:a16="http://schemas.microsoft.com/office/drawing/2014/main" id="{FABAE0DA-69BF-4CA0-81F9-901B169FD537}"/>
              </a:ext>
            </a:extLst>
          </p:cNvPr>
          <p:cNvPicPr>
            <a:picLocks noChangeAspect="1"/>
          </p:cNvPicPr>
          <p:nvPr/>
        </p:nvPicPr>
        <p:blipFill>
          <a:blip r:embed="rId9"/>
          <a:stretch>
            <a:fillRect/>
          </a:stretch>
        </p:blipFill>
        <p:spPr>
          <a:xfrm>
            <a:off x="1582109" y="5395610"/>
            <a:ext cx="1076932" cy="1246261"/>
          </a:xfrm>
          <a:prstGeom prst="rect">
            <a:avLst/>
          </a:prstGeom>
        </p:spPr>
      </p:pic>
      <p:sp>
        <p:nvSpPr>
          <p:cNvPr id="12" name="Rectangle 11">
            <a:extLst>
              <a:ext uri="{FF2B5EF4-FFF2-40B4-BE49-F238E27FC236}">
                <a16:creationId xmlns:a16="http://schemas.microsoft.com/office/drawing/2014/main" id="{9358B467-DE63-4D2B-B621-4BAD126F7D06}"/>
              </a:ext>
            </a:extLst>
          </p:cNvPr>
          <p:cNvSpPr/>
          <p:nvPr/>
        </p:nvSpPr>
        <p:spPr>
          <a:xfrm>
            <a:off x="2789308" y="5695455"/>
            <a:ext cx="7520001" cy="954107"/>
          </a:xfrm>
          <a:prstGeom prst="rect">
            <a:avLst/>
          </a:prstGeom>
        </p:spPr>
        <p:txBody>
          <a:bodyPr wrap="square">
            <a:spAutoFit/>
          </a:bodyPr>
          <a:lstStyle/>
          <a:p>
            <a:pPr>
              <a:lnSpc>
                <a:spcPts val="1200"/>
              </a:lnSpc>
              <a:tabLst>
                <a:tab pos="457200" algn="l"/>
              </a:tabLst>
            </a:pPr>
            <a:r>
              <a:rPr lang="en-US"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dirty="0">
              <a:solidFill>
                <a:prstClr val="black"/>
              </a:solidFill>
              <a:latin typeface="Calibri"/>
            </a:endParaRPr>
          </a:p>
          <a:p>
            <a:r>
              <a:rPr lang="en-US" dirty="0">
                <a:solidFill>
                  <a:prstClr val="black"/>
                </a:solidFill>
                <a:latin typeface="Calibri"/>
              </a:rPr>
              <a:t>Insight: The assurance function can help regulatory programs be more effective</a:t>
            </a:r>
          </a:p>
          <a:p>
            <a:pPr>
              <a:lnSpc>
                <a:spcPts val="1200"/>
              </a:lnSpc>
              <a:tabLst>
                <a:tab pos="457200" algn="l"/>
              </a:tabLst>
            </a:pPr>
            <a:endParaRPr lang="en-US" sz="1200" dirty="0">
              <a:solidFill>
                <a:prstClr val="black"/>
              </a:solidFill>
              <a:latin typeface="Tms Rmn"/>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8310526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E6E33-104F-438E-AEF5-3A1994BEC5A2}"/>
              </a:ext>
            </a:extLst>
          </p:cNvPr>
          <p:cNvSpPr>
            <a:spLocks noGrp="1"/>
          </p:cNvSpPr>
          <p:nvPr>
            <p:ph type="title"/>
          </p:nvPr>
        </p:nvSpPr>
        <p:spPr>
          <a:xfrm>
            <a:off x="2841640" y="84694"/>
            <a:ext cx="7520001" cy="887360"/>
          </a:xfrm>
        </p:spPr>
        <p:txBody>
          <a:bodyPr/>
          <a:lstStyle/>
          <a:p>
            <a:r>
              <a:rPr lang="en-AU" dirty="0"/>
              <a:t>Sustainability Research</a:t>
            </a:r>
          </a:p>
        </p:txBody>
      </p:sp>
      <p:sp>
        <p:nvSpPr>
          <p:cNvPr id="4" name="Slide Number Placeholder 3">
            <a:extLst>
              <a:ext uri="{FF2B5EF4-FFF2-40B4-BE49-F238E27FC236}">
                <a16:creationId xmlns:a16="http://schemas.microsoft.com/office/drawing/2014/main" id="{45DE0A77-C99F-4B96-ADEB-38495B7816C1}"/>
              </a:ext>
            </a:extLst>
          </p:cNvPr>
          <p:cNvSpPr>
            <a:spLocks noGrp="1"/>
          </p:cNvSpPr>
          <p:nvPr>
            <p:ph type="sldNum" sz="quarter" idx="12"/>
          </p:nvPr>
        </p:nvSpPr>
        <p:spPr/>
        <p:txBody>
          <a:bodyPr/>
          <a:lstStyle/>
          <a:p>
            <a:pPr>
              <a:defRPr/>
            </a:pPr>
            <a:fld id="{8286D836-3DB3-467D-8621-C11679E4EBDC}" type="slidenum">
              <a:rPr lang="en-AU">
                <a:solidFill>
                  <a:prstClr val="black"/>
                </a:solidFill>
                <a:latin typeface="Calibri"/>
              </a:rPr>
              <a:pPr>
                <a:defRPr/>
              </a:pPr>
              <a:t>96</a:t>
            </a:fld>
            <a:endParaRPr lang="en-AU">
              <a:solidFill>
                <a:prstClr val="black"/>
              </a:solidFill>
              <a:latin typeface="Calibri"/>
            </a:endParaRPr>
          </a:p>
        </p:txBody>
      </p:sp>
      <p:graphicFrame>
        <p:nvGraphicFramePr>
          <p:cNvPr id="13" name="Diagram 12">
            <a:extLst>
              <a:ext uri="{FF2B5EF4-FFF2-40B4-BE49-F238E27FC236}">
                <a16:creationId xmlns:a16="http://schemas.microsoft.com/office/drawing/2014/main" id="{ABCB7262-6607-4EEA-9BBE-02C6A0FBE636}"/>
              </a:ext>
            </a:extLst>
          </p:cNvPr>
          <p:cNvGraphicFramePr/>
          <p:nvPr/>
        </p:nvGraphicFramePr>
        <p:xfrm>
          <a:off x="8546396" y="227922"/>
          <a:ext cx="1607931" cy="14882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ectangle 7">
            <a:extLst>
              <a:ext uri="{FF2B5EF4-FFF2-40B4-BE49-F238E27FC236}">
                <a16:creationId xmlns:a16="http://schemas.microsoft.com/office/drawing/2014/main" id="{930F6C5C-5A60-4B70-B831-178B56473E35}"/>
              </a:ext>
            </a:extLst>
          </p:cNvPr>
          <p:cNvSpPr/>
          <p:nvPr/>
        </p:nvSpPr>
        <p:spPr>
          <a:xfrm>
            <a:off x="2789308" y="1809556"/>
            <a:ext cx="7520001" cy="3416320"/>
          </a:xfrm>
          <a:prstGeom prst="rect">
            <a:avLst/>
          </a:prstGeom>
        </p:spPr>
        <p:txBody>
          <a:bodyPr wrap="square">
            <a:spAutoFit/>
          </a:bodyPr>
          <a:lstStyle/>
          <a:p>
            <a:r>
              <a:rPr lang="en-US" dirty="0">
                <a:solidFill>
                  <a:prstClr val="black"/>
                </a:solidFill>
                <a:latin typeface="Calibri"/>
              </a:rPr>
              <a:t>Pinnuck, M, Ranasinghe, A., Soderstrom, N., and Zhou, J. “Restatement of CSR Reports: Frequency, Magnitude and Determinants.” WP 2020</a:t>
            </a:r>
          </a:p>
          <a:p>
            <a:endParaRPr lang="en-US" dirty="0">
              <a:solidFill>
                <a:prstClr val="black"/>
              </a:solidFill>
              <a:latin typeface="Calibri"/>
            </a:endParaRPr>
          </a:p>
          <a:p>
            <a:r>
              <a:rPr lang="en-US" dirty="0">
                <a:solidFill>
                  <a:prstClr val="black"/>
                </a:solidFill>
                <a:latin typeface="Calibri"/>
              </a:rPr>
              <a:t>We examine restatements of sustainability reports.</a:t>
            </a:r>
          </a:p>
          <a:p>
            <a:pPr marL="742950" lvl="1" indent="-285750">
              <a:buFont typeface="Arial" panose="020B0604020202020204" pitchFamily="34" charset="0"/>
              <a:buChar char="•"/>
            </a:pPr>
            <a:r>
              <a:rPr lang="en-US" dirty="0">
                <a:solidFill>
                  <a:prstClr val="black"/>
                </a:solidFill>
                <a:latin typeface="Calibri"/>
              </a:rPr>
              <a:t>39% of our sample of the largest 250 companies in the world have restate at least one line item in their sustainability report</a:t>
            </a:r>
          </a:p>
          <a:p>
            <a:pPr marL="742950" lvl="1" indent="-285750">
              <a:buFont typeface="Arial" panose="020B0604020202020204" pitchFamily="34" charset="0"/>
              <a:buChar char="•"/>
            </a:pPr>
            <a:r>
              <a:rPr lang="en-US" dirty="0">
                <a:solidFill>
                  <a:prstClr val="black"/>
                </a:solidFill>
                <a:latin typeface="Calibri"/>
              </a:rPr>
              <a:t>Assured reports are more likely to include restatements</a:t>
            </a:r>
          </a:p>
          <a:p>
            <a:pPr marL="742950" lvl="1" indent="-285750">
              <a:buFont typeface="Arial" panose="020B0604020202020204" pitchFamily="34" charset="0"/>
              <a:buChar char="•"/>
            </a:pPr>
            <a:r>
              <a:rPr lang="en-US" dirty="0">
                <a:solidFill>
                  <a:prstClr val="black"/>
                </a:solidFill>
                <a:latin typeface="Calibri"/>
              </a:rPr>
              <a:t>Assured reports are more likely to have restatements that address prior overstatements of performance</a:t>
            </a:r>
          </a:p>
          <a:p>
            <a:pPr marL="742950" lvl="1" indent="-285750">
              <a:buFont typeface="Arial" panose="020B0604020202020204" pitchFamily="34" charset="0"/>
              <a:buChar char="•"/>
            </a:pPr>
            <a:r>
              <a:rPr lang="en-US" dirty="0">
                <a:solidFill>
                  <a:prstClr val="black"/>
                </a:solidFill>
                <a:latin typeface="Calibri"/>
              </a:rPr>
              <a:t>Note that we don’t find evidence that bias in restatements is intentional—it is more likely that they result from improvements in information systems</a:t>
            </a:r>
          </a:p>
        </p:txBody>
      </p:sp>
      <p:pic>
        <p:nvPicPr>
          <p:cNvPr id="9" name="Picture 8">
            <a:extLst>
              <a:ext uri="{FF2B5EF4-FFF2-40B4-BE49-F238E27FC236}">
                <a16:creationId xmlns:a16="http://schemas.microsoft.com/office/drawing/2014/main" id="{CA0549D8-5EA4-40AE-9325-B9C2125F25BE}"/>
              </a:ext>
            </a:extLst>
          </p:cNvPr>
          <p:cNvPicPr>
            <a:picLocks noChangeAspect="1"/>
          </p:cNvPicPr>
          <p:nvPr/>
        </p:nvPicPr>
        <p:blipFill>
          <a:blip r:embed="rId8"/>
          <a:stretch>
            <a:fillRect/>
          </a:stretch>
        </p:blipFill>
        <p:spPr>
          <a:xfrm>
            <a:off x="1671603" y="1872467"/>
            <a:ext cx="987439" cy="1246261"/>
          </a:xfrm>
          <a:prstGeom prst="rect">
            <a:avLst/>
          </a:prstGeom>
        </p:spPr>
      </p:pic>
      <p:sp>
        <p:nvSpPr>
          <p:cNvPr id="10" name="Rectangle 9">
            <a:extLst>
              <a:ext uri="{FF2B5EF4-FFF2-40B4-BE49-F238E27FC236}">
                <a16:creationId xmlns:a16="http://schemas.microsoft.com/office/drawing/2014/main" id="{554AD865-4ACE-40EA-87B7-F9FD129E3E71}"/>
              </a:ext>
            </a:extLst>
          </p:cNvPr>
          <p:cNvSpPr/>
          <p:nvPr/>
        </p:nvSpPr>
        <p:spPr>
          <a:xfrm>
            <a:off x="1801870" y="1508377"/>
            <a:ext cx="7520001" cy="279885"/>
          </a:xfrm>
          <a:prstGeom prst="rect">
            <a:avLst/>
          </a:prstGeom>
        </p:spPr>
        <p:txBody>
          <a:bodyPr wrap="square">
            <a:spAutoFit/>
          </a:bodyPr>
          <a:lstStyle/>
          <a:p>
            <a:pPr>
              <a:lnSpc>
                <a:spcPts val="1200"/>
              </a:lnSpc>
              <a:tabLst>
                <a:tab pos="457200" algn="l"/>
              </a:tabLst>
            </a:pPr>
            <a:r>
              <a:rPr lang="en-US" sz="24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Issue: What is the role of auditors/assurance?</a:t>
            </a:r>
            <a:endParaRPr lang="en-US" sz="2400" dirty="0">
              <a:solidFill>
                <a:prstClr val="black"/>
              </a:solidFill>
              <a:latin typeface="Tms Rmn"/>
              <a:ea typeface="Times New Roman" panose="02020603050405020304" pitchFamily="18" charset="0"/>
              <a:cs typeface="Times New Roman" panose="02020603050405020304" pitchFamily="18" charset="0"/>
            </a:endParaRPr>
          </a:p>
        </p:txBody>
      </p:sp>
      <p:pic>
        <p:nvPicPr>
          <p:cNvPr id="11" name="Picture 10">
            <a:extLst>
              <a:ext uri="{FF2B5EF4-FFF2-40B4-BE49-F238E27FC236}">
                <a16:creationId xmlns:a16="http://schemas.microsoft.com/office/drawing/2014/main" id="{FABAE0DA-69BF-4CA0-81F9-901B169FD537}"/>
              </a:ext>
            </a:extLst>
          </p:cNvPr>
          <p:cNvPicPr>
            <a:picLocks noChangeAspect="1"/>
          </p:cNvPicPr>
          <p:nvPr/>
        </p:nvPicPr>
        <p:blipFill>
          <a:blip r:embed="rId9"/>
          <a:stretch>
            <a:fillRect/>
          </a:stretch>
        </p:blipFill>
        <p:spPr>
          <a:xfrm>
            <a:off x="1582109" y="5395610"/>
            <a:ext cx="1076932" cy="1246261"/>
          </a:xfrm>
          <a:prstGeom prst="rect">
            <a:avLst/>
          </a:prstGeom>
        </p:spPr>
      </p:pic>
      <p:sp>
        <p:nvSpPr>
          <p:cNvPr id="12" name="Rectangle 11">
            <a:extLst>
              <a:ext uri="{FF2B5EF4-FFF2-40B4-BE49-F238E27FC236}">
                <a16:creationId xmlns:a16="http://schemas.microsoft.com/office/drawing/2014/main" id="{9358B467-DE63-4D2B-B621-4BAD126F7D06}"/>
              </a:ext>
            </a:extLst>
          </p:cNvPr>
          <p:cNvSpPr/>
          <p:nvPr/>
        </p:nvSpPr>
        <p:spPr>
          <a:xfrm>
            <a:off x="2789308" y="5695455"/>
            <a:ext cx="7520001" cy="954107"/>
          </a:xfrm>
          <a:prstGeom prst="rect">
            <a:avLst/>
          </a:prstGeom>
        </p:spPr>
        <p:txBody>
          <a:bodyPr wrap="square">
            <a:spAutoFit/>
          </a:bodyPr>
          <a:lstStyle/>
          <a:p>
            <a:pPr>
              <a:lnSpc>
                <a:spcPts val="1200"/>
              </a:lnSpc>
              <a:tabLst>
                <a:tab pos="457200" algn="l"/>
              </a:tabLst>
            </a:pPr>
            <a:r>
              <a:rPr lang="en-US"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dirty="0">
              <a:solidFill>
                <a:prstClr val="black"/>
              </a:solidFill>
              <a:latin typeface="Calibri"/>
            </a:endParaRPr>
          </a:p>
          <a:p>
            <a:r>
              <a:rPr lang="en-US" dirty="0">
                <a:solidFill>
                  <a:prstClr val="black"/>
                </a:solidFill>
                <a:latin typeface="Calibri"/>
              </a:rPr>
              <a:t>Insight: The assurance function not only helps to guard against opportunistic reporting, but it also facilitates improvement of reporting systems.</a:t>
            </a:r>
          </a:p>
          <a:p>
            <a:pPr>
              <a:lnSpc>
                <a:spcPts val="1200"/>
              </a:lnSpc>
              <a:tabLst>
                <a:tab pos="457200" algn="l"/>
              </a:tabLst>
            </a:pPr>
            <a:endParaRPr lang="en-US" sz="1200" dirty="0">
              <a:solidFill>
                <a:prstClr val="black"/>
              </a:solidFill>
              <a:latin typeface="Tms Rmn"/>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6421188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433C62A4-CA13-47C8-A6E9-627DB0A4D757}"/>
              </a:ext>
            </a:extLst>
          </p:cNvPr>
          <p:cNvSpPr/>
          <p:nvPr/>
        </p:nvSpPr>
        <p:spPr>
          <a:xfrm>
            <a:off x="8795133" y="245551"/>
            <a:ext cx="1353866" cy="1453007"/>
          </a:xfrm>
          <a:prstGeom prst="roundRect">
            <a:avLst/>
          </a:prstGeom>
          <a:solidFill>
            <a:srgbClr val="BAD7F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sp>
        <p:nvSpPr>
          <p:cNvPr id="2" name="Title 1">
            <a:extLst>
              <a:ext uri="{FF2B5EF4-FFF2-40B4-BE49-F238E27FC236}">
                <a16:creationId xmlns:a16="http://schemas.microsoft.com/office/drawing/2014/main" id="{C17E6E33-104F-438E-AEF5-3A1994BEC5A2}"/>
              </a:ext>
            </a:extLst>
          </p:cNvPr>
          <p:cNvSpPr>
            <a:spLocks noGrp="1"/>
          </p:cNvSpPr>
          <p:nvPr>
            <p:ph type="title"/>
          </p:nvPr>
        </p:nvSpPr>
        <p:spPr>
          <a:xfrm>
            <a:off x="2841640" y="84694"/>
            <a:ext cx="7520001" cy="887360"/>
          </a:xfrm>
        </p:spPr>
        <p:txBody>
          <a:bodyPr/>
          <a:lstStyle/>
          <a:p>
            <a:r>
              <a:rPr lang="en-AU" dirty="0"/>
              <a:t>Sustainability Research</a:t>
            </a:r>
          </a:p>
        </p:txBody>
      </p:sp>
      <p:sp>
        <p:nvSpPr>
          <p:cNvPr id="4" name="Slide Number Placeholder 3">
            <a:extLst>
              <a:ext uri="{FF2B5EF4-FFF2-40B4-BE49-F238E27FC236}">
                <a16:creationId xmlns:a16="http://schemas.microsoft.com/office/drawing/2014/main" id="{45DE0A77-C99F-4B96-ADEB-38495B7816C1}"/>
              </a:ext>
            </a:extLst>
          </p:cNvPr>
          <p:cNvSpPr>
            <a:spLocks noGrp="1"/>
          </p:cNvSpPr>
          <p:nvPr>
            <p:ph type="sldNum" sz="quarter" idx="12"/>
          </p:nvPr>
        </p:nvSpPr>
        <p:spPr/>
        <p:txBody>
          <a:bodyPr/>
          <a:lstStyle/>
          <a:p>
            <a:pPr>
              <a:defRPr/>
            </a:pPr>
            <a:fld id="{8286D836-3DB3-467D-8621-C11679E4EBDC}" type="slidenum">
              <a:rPr lang="en-AU">
                <a:solidFill>
                  <a:prstClr val="black"/>
                </a:solidFill>
                <a:latin typeface="Calibri"/>
              </a:rPr>
              <a:pPr>
                <a:defRPr/>
              </a:pPr>
              <a:t>97</a:t>
            </a:fld>
            <a:endParaRPr lang="en-AU">
              <a:solidFill>
                <a:prstClr val="black"/>
              </a:solidFill>
              <a:latin typeface="Calibri"/>
            </a:endParaRPr>
          </a:p>
        </p:txBody>
      </p:sp>
      <p:sp>
        <p:nvSpPr>
          <p:cNvPr id="14" name="TextBox 13">
            <a:extLst>
              <a:ext uri="{FF2B5EF4-FFF2-40B4-BE49-F238E27FC236}">
                <a16:creationId xmlns:a16="http://schemas.microsoft.com/office/drawing/2014/main" id="{E6A9E1D8-44BC-4CC7-82B7-C4D90365EEC6}"/>
              </a:ext>
            </a:extLst>
          </p:cNvPr>
          <p:cNvSpPr txBox="1"/>
          <p:nvPr/>
        </p:nvSpPr>
        <p:spPr>
          <a:xfrm>
            <a:off x="8795133" y="1132911"/>
            <a:ext cx="1386918" cy="307777"/>
          </a:xfrm>
          <a:prstGeom prst="rect">
            <a:avLst/>
          </a:prstGeom>
          <a:noFill/>
        </p:spPr>
        <p:txBody>
          <a:bodyPr wrap="none" rtlCol="0">
            <a:spAutoFit/>
          </a:bodyPr>
          <a:lstStyle/>
          <a:p>
            <a:r>
              <a:rPr lang="en-US" sz="1400" dirty="0">
                <a:solidFill>
                  <a:prstClr val="black"/>
                </a:solidFill>
                <a:latin typeface="Calibri"/>
              </a:rPr>
              <a:t>Decision Making</a:t>
            </a:r>
          </a:p>
        </p:txBody>
      </p:sp>
      <p:sp>
        <p:nvSpPr>
          <p:cNvPr id="7" name="Rectangle 6">
            <a:extLst>
              <a:ext uri="{FF2B5EF4-FFF2-40B4-BE49-F238E27FC236}">
                <a16:creationId xmlns:a16="http://schemas.microsoft.com/office/drawing/2014/main" id="{5B3984D2-0D00-4B46-AE06-11B42FEBF54C}"/>
              </a:ext>
            </a:extLst>
          </p:cNvPr>
          <p:cNvSpPr/>
          <p:nvPr/>
        </p:nvSpPr>
        <p:spPr>
          <a:xfrm>
            <a:off x="2789308" y="2021265"/>
            <a:ext cx="7520001" cy="3693319"/>
          </a:xfrm>
          <a:prstGeom prst="rect">
            <a:avLst/>
          </a:prstGeom>
        </p:spPr>
        <p:txBody>
          <a:bodyPr wrap="square">
            <a:spAutoFit/>
          </a:bodyPr>
          <a:lstStyle/>
          <a:p>
            <a:r>
              <a:rPr lang="en-US" dirty="0">
                <a:solidFill>
                  <a:prstClr val="black"/>
                </a:solidFill>
                <a:latin typeface="Calibri"/>
              </a:rPr>
              <a:t>Li, C., Luo, J., and Soderstrom, N. “Air Pollution and Analyst Information Production.” </a:t>
            </a:r>
            <a:r>
              <a:rPr lang="en-US" u="sng" dirty="0">
                <a:solidFill>
                  <a:prstClr val="black"/>
                </a:solidFill>
                <a:latin typeface="Calibri"/>
              </a:rPr>
              <a:t>Journal of Corporate Finance</a:t>
            </a:r>
            <a:r>
              <a:rPr lang="en-US" dirty="0">
                <a:solidFill>
                  <a:prstClr val="black"/>
                </a:solidFill>
                <a:latin typeface="Calibri"/>
              </a:rPr>
              <a:t>. 60: 101536, 2020.</a:t>
            </a:r>
          </a:p>
          <a:p>
            <a:endParaRPr lang="en-US" dirty="0">
              <a:solidFill>
                <a:prstClr val="black"/>
              </a:solidFill>
              <a:latin typeface="Calibri"/>
            </a:endParaRPr>
          </a:p>
          <a:p>
            <a:r>
              <a:rPr lang="en-US" dirty="0">
                <a:solidFill>
                  <a:prstClr val="black"/>
                </a:solidFill>
                <a:latin typeface="Calibri"/>
              </a:rPr>
              <a:t>Pollution has indirect effects on the functioning of capital markets by affecting analyst forecasting ability. Analysts delay their forecasts and the quality of the forecasts is lower.</a:t>
            </a:r>
          </a:p>
          <a:p>
            <a:endParaRPr lang="en-US" dirty="0">
              <a:solidFill>
                <a:prstClr val="black"/>
              </a:solidFill>
              <a:latin typeface="Calibri"/>
            </a:endParaRPr>
          </a:p>
          <a:p>
            <a:endParaRPr lang="en-US" dirty="0">
              <a:solidFill>
                <a:prstClr val="black"/>
              </a:solidFill>
              <a:latin typeface="Calibri"/>
            </a:endParaRPr>
          </a:p>
          <a:p>
            <a:r>
              <a:rPr lang="en-US" dirty="0">
                <a:solidFill>
                  <a:prstClr val="black"/>
                </a:solidFill>
                <a:latin typeface="Calibri"/>
              </a:rPr>
              <a:t>Much of the research already discussed illustrates other impacts on decision-making.</a:t>
            </a:r>
          </a:p>
          <a:p>
            <a:endParaRPr lang="en-US" dirty="0">
              <a:solidFill>
                <a:prstClr val="black"/>
              </a:solidFill>
              <a:latin typeface="Calibri"/>
            </a:endParaRPr>
          </a:p>
          <a:p>
            <a:endParaRPr lang="en-US" dirty="0">
              <a:solidFill>
                <a:prstClr val="black"/>
              </a:solidFill>
              <a:latin typeface="Calibri"/>
            </a:endParaRPr>
          </a:p>
          <a:p>
            <a:endParaRPr lang="en-US" dirty="0">
              <a:solidFill>
                <a:prstClr val="black"/>
              </a:solidFill>
              <a:latin typeface="Calibri"/>
            </a:endParaRPr>
          </a:p>
        </p:txBody>
      </p:sp>
      <p:pic>
        <p:nvPicPr>
          <p:cNvPr id="8" name="Picture 7">
            <a:extLst>
              <a:ext uri="{FF2B5EF4-FFF2-40B4-BE49-F238E27FC236}">
                <a16:creationId xmlns:a16="http://schemas.microsoft.com/office/drawing/2014/main" id="{0DF1C91C-68C3-40DB-ABD1-802274D32F63}"/>
              </a:ext>
            </a:extLst>
          </p:cNvPr>
          <p:cNvPicPr>
            <a:picLocks noChangeAspect="1"/>
          </p:cNvPicPr>
          <p:nvPr/>
        </p:nvPicPr>
        <p:blipFill>
          <a:blip r:embed="rId3"/>
          <a:stretch>
            <a:fillRect/>
          </a:stretch>
        </p:blipFill>
        <p:spPr>
          <a:xfrm>
            <a:off x="1671603" y="2028348"/>
            <a:ext cx="987439" cy="1246261"/>
          </a:xfrm>
          <a:prstGeom prst="rect">
            <a:avLst/>
          </a:prstGeom>
        </p:spPr>
      </p:pic>
      <p:sp>
        <p:nvSpPr>
          <p:cNvPr id="9" name="Rectangle 8">
            <a:extLst>
              <a:ext uri="{FF2B5EF4-FFF2-40B4-BE49-F238E27FC236}">
                <a16:creationId xmlns:a16="http://schemas.microsoft.com/office/drawing/2014/main" id="{DB476621-E4AA-4A16-9B71-24E72E2817E5}"/>
              </a:ext>
            </a:extLst>
          </p:cNvPr>
          <p:cNvSpPr/>
          <p:nvPr/>
        </p:nvSpPr>
        <p:spPr>
          <a:xfrm>
            <a:off x="1770339" y="1286799"/>
            <a:ext cx="7520001" cy="587661"/>
          </a:xfrm>
          <a:prstGeom prst="rect">
            <a:avLst/>
          </a:prstGeom>
        </p:spPr>
        <p:txBody>
          <a:bodyPr wrap="square">
            <a:spAutoFit/>
          </a:bodyPr>
          <a:lstStyle/>
          <a:p>
            <a:pPr>
              <a:lnSpc>
                <a:spcPts val="1200"/>
              </a:lnSpc>
              <a:tabLst>
                <a:tab pos="457200" algn="l"/>
              </a:tabLst>
            </a:pPr>
            <a:r>
              <a:rPr lang="en-US" sz="24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Issue: </a:t>
            </a:r>
          </a:p>
          <a:p>
            <a:pPr>
              <a:lnSpc>
                <a:spcPts val="1200"/>
              </a:lnSpc>
              <a:tabLst>
                <a:tab pos="457200" algn="l"/>
              </a:tabLst>
            </a:pPr>
            <a:endParaRPr lang="en-US" sz="24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endParaRPr>
          </a:p>
          <a:p>
            <a:pPr>
              <a:lnSpc>
                <a:spcPts val="1200"/>
              </a:lnSpc>
              <a:tabLst>
                <a:tab pos="457200" algn="l"/>
              </a:tabLst>
            </a:pPr>
            <a:r>
              <a:rPr lang="en-US" sz="24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What is the impact of sustainability issues on decisions?</a:t>
            </a:r>
            <a:endParaRPr lang="en-US" sz="2400" dirty="0">
              <a:solidFill>
                <a:prstClr val="black"/>
              </a:solidFill>
              <a:latin typeface="Tms Rmn"/>
              <a:ea typeface="Times New Roman" panose="02020603050405020304" pitchFamily="18" charset="0"/>
              <a:cs typeface="Times New Roman" panose="02020603050405020304" pitchFamily="18" charset="0"/>
            </a:endParaRPr>
          </a:p>
        </p:txBody>
      </p:sp>
      <p:pic>
        <p:nvPicPr>
          <p:cNvPr id="11" name="Picture 10">
            <a:extLst>
              <a:ext uri="{FF2B5EF4-FFF2-40B4-BE49-F238E27FC236}">
                <a16:creationId xmlns:a16="http://schemas.microsoft.com/office/drawing/2014/main" id="{54C15A1C-7656-453A-85DD-F8A9489D5333}"/>
              </a:ext>
            </a:extLst>
          </p:cNvPr>
          <p:cNvPicPr>
            <a:picLocks noChangeAspect="1"/>
          </p:cNvPicPr>
          <p:nvPr/>
        </p:nvPicPr>
        <p:blipFill>
          <a:blip r:embed="rId4"/>
          <a:stretch>
            <a:fillRect/>
          </a:stretch>
        </p:blipFill>
        <p:spPr>
          <a:xfrm>
            <a:off x="1582109" y="5395610"/>
            <a:ext cx="1076932" cy="1246261"/>
          </a:xfrm>
          <a:prstGeom prst="rect">
            <a:avLst/>
          </a:prstGeom>
        </p:spPr>
      </p:pic>
      <p:sp>
        <p:nvSpPr>
          <p:cNvPr id="12" name="Rectangle 11">
            <a:extLst>
              <a:ext uri="{FF2B5EF4-FFF2-40B4-BE49-F238E27FC236}">
                <a16:creationId xmlns:a16="http://schemas.microsoft.com/office/drawing/2014/main" id="{734F7819-8761-4193-AD29-C13660DF98C7}"/>
              </a:ext>
            </a:extLst>
          </p:cNvPr>
          <p:cNvSpPr/>
          <p:nvPr/>
        </p:nvSpPr>
        <p:spPr>
          <a:xfrm>
            <a:off x="2789308" y="5695454"/>
            <a:ext cx="7520001" cy="1231106"/>
          </a:xfrm>
          <a:prstGeom prst="rect">
            <a:avLst/>
          </a:prstGeom>
        </p:spPr>
        <p:txBody>
          <a:bodyPr wrap="square">
            <a:spAutoFit/>
          </a:bodyPr>
          <a:lstStyle/>
          <a:p>
            <a:pPr>
              <a:lnSpc>
                <a:spcPts val="1200"/>
              </a:lnSpc>
              <a:tabLst>
                <a:tab pos="457200" algn="l"/>
              </a:tabLst>
            </a:pPr>
            <a:r>
              <a:rPr lang="en-US"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dirty="0">
              <a:solidFill>
                <a:prstClr val="black"/>
              </a:solidFill>
              <a:latin typeface="Calibri"/>
            </a:endParaRPr>
          </a:p>
          <a:p>
            <a:r>
              <a:rPr lang="en-US" dirty="0">
                <a:solidFill>
                  <a:prstClr val="black"/>
                </a:solidFill>
                <a:latin typeface="Calibri"/>
              </a:rPr>
              <a:t>Insight: Underlying sustainability issues as well as their reporting have far-reaching influences on the market and on decisions made by a wide range of stakeholders. </a:t>
            </a:r>
          </a:p>
          <a:p>
            <a:pPr>
              <a:lnSpc>
                <a:spcPts val="1200"/>
              </a:lnSpc>
              <a:tabLst>
                <a:tab pos="457200" algn="l"/>
              </a:tabLst>
            </a:pPr>
            <a:endParaRPr lang="en-US" sz="1200" dirty="0">
              <a:solidFill>
                <a:prstClr val="black"/>
              </a:solidFill>
              <a:latin typeface="Tms Rmn"/>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1184247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433C62A4-CA13-47C8-A6E9-627DB0A4D757}"/>
              </a:ext>
            </a:extLst>
          </p:cNvPr>
          <p:cNvSpPr/>
          <p:nvPr/>
        </p:nvSpPr>
        <p:spPr>
          <a:xfrm>
            <a:off x="2985536" y="1113923"/>
            <a:ext cx="5885506" cy="5575574"/>
          </a:xfrm>
          <a:prstGeom prst="roundRect">
            <a:avLst/>
          </a:prstGeom>
          <a:solidFill>
            <a:srgbClr val="BAD7F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latin typeface="Calibri"/>
              </a:rPr>
              <a:t>Decision</a:t>
            </a:r>
          </a:p>
        </p:txBody>
      </p:sp>
      <p:sp>
        <p:nvSpPr>
          <p:cNvPr id="2" name="Title 1">
            <a:extLst>
              <a:ext uri="{FF2B5EF4-FFF2-40B4-BE49-F238E27FC236}">
                <a16:creationId xmlns:a16="http://schemas.microsoft.com/office/drawing/2014/main" id="{C17E6E33-104F-438E-AEF5-3A1994BEC5A2}"/>
              </a:ext>
            </a:extLst>
          </p:cNvPr>
          <p:cNvSpPr>
            <a:spLocks noGrp="1"/>
          </p:cNvSpPr>
          <p:nvPr>
            <p:ph type="title"/>
          </p:nvPr>
        </p:nvSpPr>
        <p:spPr>
          <a:xfrm>
            <a:off x="2841640" y="84694"/>
            <a:ext cx="7520001" cy="887360"/>
          </a:xfrm>
        </p:spPr>
        <p:txBody>
          <a:bodyPr/>
          <a:lstStyle/>
          <a:p>
            <a:r>
              <a:rPr lang="en-AU" dirty="0"/>
              <a:t>Sustainability Research Themes</a:t>
            </a:r>
          </a:p>
        </p:txBody>
      </p:sp>
      <p:sp>
        <p:nvSpPr>
          <p:cNvPr id="4" name="Slide Number Placeholder 3">
            <a:extLst>
              <a:ext uri="{FF2B5EF4-FFF2-40B4-BE49-F238E27FC236}">
                <a16:creationId xmlns:a16="http://schemas.microsoft.com/office/drawing/2014/main" id="{45DE0A77-C99F-4B96-ADEB-38495B7816C1}"/>
              </a:ext>
            </a:extLst>
          </p:cNvPr>
          <p:cNvSpPr>
            <a:spLocks noGrp="1"/>
          </p:cNvSpPr>
          <p:nvPr>
            <p:ph type="sldNum" sz="quarter" idx="12"/>
          </p:nvPr>
        </p:nvSpPr>
        <p:spPr/>
        <p:txBody>
          <a:bodyPr/>
          <a:lstStyle/>
          <a:p>
            <a:pPr>
              <a:defRPr/>
            </a:pPr>
            <a:fld id="{8286D836-3DB3-467D-8621-C11679E4EBDC}" type="slidenum">
              <a:rPr lang="en-AU">
                <a:solidFill>
                  <a:prstClr val="black"/>
                </a:solidFill>
                <a:latin typeface="Calibri"/>
              </a:rPr>
              <a:pPr>
                <a:defRPr/>
              </a:pPr>
              <a:t>98</a:t>
            </a:fld>
            <a:endParaRPr lang="en-AU">
              <a:solidFill>
                <a:prstClr val="black"/>
              </a:solidFill>
              <a:latin typeface="Calibri"/>
            </a:endParaRPr>
          </a:p>
        </p:txBody>
      </p:sp>
      <p:graphicFrame>
        <p:nvGraphicFramePr>
          <p:cNvPr id="13" name="Diagram 12">
            <a:extLst>
              <a:ext uri="{FF2B5EF4-FFF2-40B4-BE49-F238E27FC236}">
                <a16:creationId xmlns:a16="http://schemas.microsoft.com/office/drawing/2014/main" id="{ABCB7262-6607-4EEA-9BBE-02C6A0FBE636}"/>
              </a:ext>
            </a:extLst>
          </p:cNvPr>
          <p:cNvGraphicFramePr/>
          <p:nvPr/>
        </p:nvGraphicFramePr>
        <p:xfrm>
          <a:off x="2841639" y="1265952"/>
          <a:ext cx="6173300" cy="44265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TextBox 13">
            <a:extLst>
              <a:ext uri="{FF2B5EF4-FFF2-40B4-BE49-F238E27FC236}">
                <a16:creationId xmlns:a16="http://schemas.microsoft.com/office/drawing/2014/main" id="{E6A9E1D8-44BC-4CC7-82B7-C4D90365EEC6}"/>
              </a:ext>
            </a:extLst>
          </p:cNvPr>
          <p:cNvSpPr txBox="1"/>
          <p:nvPr/>
        </p:nvSpPr>
        <p:spPr>
          <a:xfrm>
            <a:off x="4809233" y="5844500"/>
            <a:ext cx="2238113" cy="461665"/>
          </a:xfrm>
          <a:prstGeom prst="rect">
            <a:avLst/>
          </a:prstGeom>
          <a:noFill/>
        </p:spPr>
        <p:txBody>
          <a:bodyPr wrap="none" rtlCol="0">
            <a:spAutoFit/>
          </a:bodyPr>
          <a:lstStyle/>
          <a:p>
            <a:r>
              <a:rPr lang="en-US" sz="2400" dirty="0">
                <a:solidFill>
                  <a:prstClr val="black"/>
                </a:solidFill>
                <a:latin typeface="Calibri"/>
              </a:rPr>
              <a:t>Decision Making</a:t>
            </a:r>
          </a:p>
        </p:txBody>
      </p:sp>
      <p:sp>
        <p:nvSpPr>
          <p:cNvPr id="3" name="Callout: Left Arrow 2">
            <a:extLst>
              <a:ext uri="{FF2B5EF4-FFF2-40B4-BE49-F238E27FC236}">
                <a16:creationId xmlns:a16="http://schemas.microsoft.com/office/drawing/2014/main" id="{BAECF378-9BBD-4C01-A61B-79F5E8833886}"/>
              </a:ext>
            </a:extLst>
          </p:cNvPr>
          <p:cNvSpPr/>
          <p:nvPr/>
        </p:nvSpPr>
        <p:spPr>
          <a:xfrm>
            <a:off x="5952780" y="3150824"/>
            <a:ext cx="4594034" cy="1233889"/>
          </a:xfrm>
          <a:prstGeom prst="leftArrowCallout">
            <a:avLst>
              <a:gd name="adj1" fmla="val 25000"/>
              <a:gd name="adj2" fmla="val 25000"/>
              <a:gd name="adj3" fmla="val 25000"/>
              <a:gd name="adj4" fmla="val 4817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prstClr val="white"/>
                </a:solidFill>
                <a:latin typeface="Calibri"/>
              </a:rPr>
              <a:t>Accounting Practice Belongs Here!</a:t>
            </a:r>
          </a:p>
        </p:txBody>
      </p:sp>
      <p:sp>
        <p:nvSpPr>
          <p:cNvPr id="5" name="Multiplication Sign 4">
            <a:extLst>
              <a:ext uri="{FF2B5EF4-FFF2-40B4-BE49-F238E27FC236}">
                <a16:creationId xmlns:a16="http://schemas.microsoft.com/office/drawing/2014/main" id="{318941BA-22A4-4157-9811-ECD5552682BB}"/>
              </a:ext>
            </a:extLst>
          </p:cNvPr>
          <p:cNvSpPr/>
          <p:nvPr/>
        </p:nvSpPr>
        <p:spPr>
          <a:xfrm>
            <a:off x="5606490" y="344400"/>
            <a:ext cx="2511972" cy="693509"/>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Tree>
    <p:extLst>
      <p:ext uri="{BB962C8B-B14F-4D97-AF65-F5344CB8AC3E}">
        <p14:creationId xmlns:p14="http://schemas.microsoft.com/office/powerpoint/2010/main" val="1565642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a:extLst>
              <a:ext uri="{FF2B5EF4-FFF2-40B4-BE49-F238E27FC236}">
                <a16:creationId xmlns:a16="http://schemas.microsoft.com/office/drawing/2014/main" id="{4C668694-68C4-4E58-B8B9-FDD4BDBC46DA}"/>
              </a:ext>
            </a:extLst>
          </p:cNvPr>
          <p:cNvPicPr>
            <a:picLocks noGrp="1" noChangeAspect="1"/>
          </p:cNvPicPr>
          <p:nvPr>
            <p:ph type="pic" sz="quarter" idx="18"/>
          </p:nvPr>
        </p:nvPicPr>
        <p:blipFill rotWithShape="1">
          <a:blip r:embed="rId3" cstate="hqprint">
            <a:extLst>
              <a:ext uri="{28A0092B-C50C-407E-A947-70E740481C1C}">
                <a14:useLocalDpi xmlns:a14="http://schemas.microsoft.com/office/drawing/2010/main" val="0"/>
              </a:ext>
            </a:extLst>
          </a:blip>
          <a:srcRect l="17412" t="-14386" r="18177" b="14386"/>
          <a:stretch/>
        </p:blipFill>
        <p:spPr>
          <a:xfrm rot="5400000">
            <a:off x="6005662" y="1394950"/>
            <a:ext cx="5760720" cy="5032991"/>
          </a:xfrm>
        </p:spPr>
      </p:pic>
    </p:spTree>
    <p:extLst>
      <p:ext uri="{BB962C8B-B14F-4D97-AF65-F5344CB8AC3E}">
        <p14:creationId xmlns:p14="http://schemas.microsoft.com/office/powerpoint/2010/main" val="54744730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1124744"/>
            <a:ext cx="7772400" cy="2232248"/>
          </a:xfrm>
        </p:spPr>
        <p:txBody>
          <a:bodyPr>
            <a:normAutofit fontScale="90000"/>
          </a:bodyPr>
          <a:lstStyle/>
          <a:p>
            <a:r>
              <a:rPr lang="en-CA" sz="4000" dirty="0">
                <a:solidFill>
                  <a:prstClr val="white"/>
                </a:solidFill>
                <a:latin typeface="Times New Roman" panose="02020603050405020304" pitchFamily="18" charset="0"/>
              </a:rPr>
              <a:t>PAC ANNUAL CONFERENCE</a:t>
            </a:r>
            <a:r>
              <a:rPr lang="en-US" sz="3600" dirty="0"/>
              <a:t/>
            </a:r>
            <a:br>
              <a:rPr lang="en-US" sz="3600" dirty="0"/>
            </a:br>
            <a:r>
              <a:rPr lang="en-CA" b="1" cap="small" dirty="0">
                <a:latin typeface="Times New Roman" panose="02020603050405020304" pitchFamily="18" charset="0"/>
              </a:rPr>
              <a:t>Professional Accounting Futures</a:t>
            </a:r>
            <a:r>
              <a:rPr lang="en-CA" sz="2800" dirty="0">
                <a:solidFill>
                  <a:prstClr val="white"/>
                </a:solidFill>
                <a:latin typeface="Times New Roman" panose="02020603050405020304" pitchFamily="18" charset="0"/>
              </a:rPr>
              <a:t> </a:t>
            </a:r>
            <a:br>
              <a:rPr lang="en-CA" sz="2800" dirty="0">
                <a:solidFill>
                  <a:prstClr val="white"/>
                </a:solidFill>
                <a:latin typeface="Times New Roman" panose="02020603050405020304" pitchFamily="18" charset="0"/>
              </a:rPr>
            </a:br>
            <a:r>
              <a:rPr lang="en-CA" sz="3200" dirty="0">
                <a:solidFill>
                  <a:prstClr val="white"/>
                </a:solidFill>
                <a:latin typeface="Times New Roman" panose="02020603050405020304" pitchFamily="18" charset="0"/>
              </a:rPr>
              <a:t>October 23, 2020</a:t>
            </a:r>
            <a:endParaRPr lang="en-US" dirty="0"/>
          </a:p>
        </p:txBody>
      </p:sp>
      <p:sp>
        <p:nvSpPr>
          <p:cNvPr id="3" name="Subtitle 2"/>
          <p:cNvSpPr>
            <a:spLocks noGrp="1"/>
          </p:cNvSpPr>
          <p:nvPr>
            <p:ph type="subTitle" idx="1"/>
          </p:nvPr>
        </p:nvSpPr>
        <p:spPr>
          <a:xfrm>
            <a:off x="2895600" y="4077072"/>
            <a:ext cx="6400800" cy="1752600"/>
          </a:xfrm>
        </p:spPr>
        <p:txBody>
          <a:bodyPr>
            <a:normAutofit/>
          </a:bodyPr>
          <a:lstStyle/>
          <a:p>
            <a:r>
              <a:rPr lang="en-US" sz="4400" dirty="0"/>
              <a:t>Questions &amp; Answers</a:t>
            </a:r>
          </a:p>
        </p:txBody>
      </p:sp>
    </p:spTree>
    <p:extLst>
      <p:ext uri="{BB962C8B-B14F-4D97-AF65-F5344CB8AC3E}">
        <p14:creationId xmlns:p14="http://schemas.microsoft.com/office/powerpoint/2010/main" val="145503692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1124744"/>
            <a:ext cx="7772400" cy="2232248"/>
          </a:xfrm>
        </p:spPr>
        <p:txBody>
          <a:bodyPr>
            <a:normAutofit fontScale="90000"/>
          </a:bodyPr>
          <a:lstStyle/>
          <a:p>
            <a:r>
              <a:rPr lang="en-CA" sz="4000" dirty="0">
                <a:solidFill>
                  <a:prstClr val="white"/>
                </a:solidFill>
                <a:latin typeface="Times New Roman" panose="02020603050405020304" pitchFamily="18" charset="0"/>
              </a:rPr>
              <a:t>PAC ANNUAL CONFERENCE</a:t>
            </a:r>
            <a:r>
              <a:rPr lang="en-US" sz="3600" dirty="0"/>
              <a:t/>
            </a:r>
            <a:br>
              <a:rPr lang="en-US" sz="3600" dirty="0"/>
            </a:br>
            <a:r>
              <a:rPr lang="en-CA" b="1" cap="small" dirty="0">
                <a:latin typeface="Times New Roman" panose="02020603050405020304" pitchFamily="18" charset="0"/>
              </a:rPr>
              <a:t>Professional Accounting Futures</a:t>
            </a:r>
            <a:r>
              <a:rPr lang="en-CA" sz="2800" dirty="0">
                <a:solidFill>
                  <a:prstClr val="white"/>
                </a:solidFill>
                <a:latin typeface="Times New Roman" panose="02020603050405020304" pitchFamily="18" charset="0"/>
              </a:rPr>
              <a:t> </a:t>
            </a:r>
            <a:br>
              <a:rPr lang="en-CA" sz="2800" dirty="0">
                <a:solidFill>
                  <a:prstClr val="white"/>
                </a:solidFill>
                <a:latin typeface="Times New Roman" panose="02020603050405020304" pitchFamily="18" charset="0"/>
              </a:rPr>
            </a:br>
            <a:r>
              <a:rPr lang="en-CA" sz="3200" dirty="0">
                <a:solidFill>
                  <a:prstClr val="white"/>
                </a:solidFill>
                <a:latin typeface="Times New Roman" panose="02020603050405020304" pitchFamily="18" charset="0"/>
              </a:rPr>
              <a:t>October 23, 2020</a:t>
            </a:r>
            <a:endParaRPr lang="en-US" dirty="0"/>
          </a:p>
        </p:txBody>
      </p:sp>
      <p:sp>
        <p:nvSpPr>
          <p:cNvPr id="3" name="Subtitle 2"/>
          <p:cNvSpPr>
            <a:spLocks noGrp="1"/>
          </p:cNvSpPr>
          <p:nvPr>
            <p:ph type="subTitle" idx="1"/>
          </p:nvPr>
        </p:nvSpPr>
        <p:spPr>
          <a:xfrm>
            <a:off x="2895600" y="4077072"/>
            <a:ext cx="6400800" cy="1752600"/>
          </a:xfrm>
        </p:spPr>
        <p:txBody>
          <a:bodyPr>
            <a:normAutofit/>
          </a:bodyPr>
          <a:lstStyle/>
          <a:p>
            <a:r>
              <a:rPr lang="en-US" sz="4400" dirty="0"/>
              <a:t>Concluding Remarks</a:t>
            </a:r>
          </a:p>
        </p:txBody>
      </p:sp>
    </p:spTree>
    <p:extLst>
      <p:ext uri="{BB962C8B-B14F-4D97-AF65-F5344CB8AC3E}">
        <p14:creationId xmlns:p14="http://schemas.microsoft.com/office/powerpoint/2010/main" val="186042756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OPREFERENCE" val="False"/>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Lst>
</file>

<file path=ppt/tags/tag4.xml><?xml version="1.0" encoding="utf-8"?>
<p:tagLst xmlns:a="http://schemas.openxmlformats.org/drawingml/2006/main" xmlns:r="http://schemas.openxmlformats.org/officeDocument/2006/relationships" xmlns:p="http://schemas.openxmlformats.org/presentationml/2006/main">
  <p:tag name="NOPREFERENCE" val="False"/>
</p:tagLst>
</file>

<file path=ppt/tags/tag5.xml><?xml version="1.0" encoding="utf-8"?>
<p:tagLst xmlns:a="http://schemas.openxmlformats.org/drawingml/2006/main" xmlns:r="http://schemas.openxmlformats.org/officeDocument/2006/relationships" xmlns:p="http://schemas.openxmlformats.org/presentationml/2006/main">
  <p:tag name="NOPREFERENCE" val="False"/>
</p:tagLst>
</file>

<file path=ppt/theme/_rels/theme4.xml.rels><?xml version="1.0" encoding="UTF-8" standalone="yes"?>
<Relationships xmlns="http://schemas.openxmlformats.org/package/2006/relationships"><Relationship Id="rId1" Type="http://schemas.openxmlformats.org/officeDocument/2006/relationships/image" Target="../media/image12.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lue Theme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Custom 1">
      <a:dk1>
        <a:sysClr val="windowText" lastClr="000000"/>
      </a:dk1>
      <a:lt1>
        <a:sysClr val="window" lastClr="FFFFFF"/>
      </a:lt1>
      <a:dk2>
        <a:srgbClr val="000000"/>
      </a:dk2>
      <a:lt2>
        <a:srgbClr val="FFFFFF"/>
      </a:lt2>
      <a:accent1>
        <a:srgbClr val="FCAF17"/>
      </a:accent1>
      <a:accent2>
        <a:srgbClr val="68AAA3"/>
      </a:accent2>
      <a:accent3>
        <a:srgbClr val="5B6064"/>
      </a:accent3>
      <a:accent4>
        <a:srgbClr val="ABC737"/>
      </a:accent4>
      <a:accent5>
        <a:srgbClr val="006A9E"/>
      </a:accent5>
      <a:accent6>
        <a:srgbClr val="6BD0CC"/>
      </a:accent6>
      <a:hlink>
        <a:srgbClr val="FCAF17"/>
      </a:hlink>
      <a:folHlink>
        <a:srgbClr val="6C6F70"/>
      </a:folHlink>
    </a:clrScheme>
    <a:fontScheme name="Custom 2">
      <a:majorFont>
        <a:latin typeface="Roboto"/>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6"/>
        </a:solidFill>
        <a:ln>
          <a:noFill/>
        </a:ln>
      </a:spPr>
      <a:bodyPr rtlCol="0" anchor="ctr"/>
      <a:lstStyle>
        <a:defPPr algn="ctr">
          <a:defRPr sz="1600" dirty="0" smtClean="0">
            <a:solidFill>
              <a:schemeClr val="bg2"/>
            </a:solidFill>
            <a:latin typeface="Roboto" pitchFamily="2" charset="0"/>
            <a:ea typeface="Roboto" pitchFamily="2"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lnSpc>
            <a:spcPct val="120000"/>
          </a:lnSpc>
          <a:defRPr sz="1600" dirty="0" smtClean="0">
            <a:solidFill>
              <a:schemeClr val="accent3"/>
            </a:solidFill>
            <a:latin typeface="Roboto" pitchFamily="2" charset="0"/>
            <a:ea typeface="Roboto" pitchFamily="2" charset="0"/>
          </a:defRPr>
        </a:defPPr>
      </a:lstStyle>
    </a:txDef>
  </a:objectDefaults>
  <a:extraClrSchemeLst/>
  <a:extLst>
    <a:ext uri="{05A4C25C-085E-4340-85A3-A5531E510DB2}">
      <thm15:themeFamily xmlns:thm15="http://schemas.microsoft.com/office/thememl/2012/main" name="Presentation1" id="{84BD2B2E-6769-43F9-B2CB-EC017E18B93B}" vid="{5E0621F0-85DE-47FC-91AA-EA64AACF7C15}"/>
    </a:ext>
  </a:extLst>
</a:theme>
</file>

<file path=ppt/theme/theme4.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Gill Sans"/>
        <a:ea typeface="Gill Sans"/>
        <a:cs typeface="Gill Sans"/>
      </a:majorFont>
      <a:minorFont>
        <a:latin typeface="Gill Sans"/>
        <a:ea typeface="Gill Sans"/>
        <a:cs typeface="Gill Sans"/>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25400" cap="flat">
          <a:solidFill>
            <a:srgbClr val="000000"/>
          </a:solidFill>
          <a:prstDash val="solid"/>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n-lt"/>
            <a:ea typeface="+mn-ea"/>
            <a:cs typeface="+mn-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81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mn-lt"/>
            <a:ea typeface="+mn-ea"/>
            <a:cs typeface="+mn-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ER Print Economics">
  <a:themeElements>
    <a:clrScheme name="ER Print Economics 2">
      <a:dk1>
        <a:srgbClr val="000000"/>
      </a:dk1>
      <a:lt1>
        <a:srgbClr val="FFFFFF"/>
      </a:lt1>
      <a:dk2>
        <a:srgbClr val="000000"/>
      </a:dk2>
      <a:lt2>
        <a:srgbClr val="00225A"/>
      </a:lt2>
      <a:accent1>
        <a:srgbClr val="DC2D19"/>
      </a:accent1>
      <a:accent2>
        <a:srgbClr val="0080BB"/>
      </a:accent2>
      <a:accent3>
        <a:srgbClr val="FFFFFF"/>
      </a:accent3>
      <a:accent4>
        <a:srgbClr val="000000"/>
      </a:accent4>
      <a:accent5>
        <a:srgbClr val="EBADAB"/>
      </a:accent5>
      <a:accent6>
        <a:srgbClr val="0073A9"/>
      </a:accent6>
      <a:hlink>
        <a:srgbClr val="F4B700"/>
      </a:hlink>
      <a:folHlink>
        <a:srgbClr val="008C3F"/>
      </a:folHlink>
    </a:clrScheme>
    <a:fontScheme name="ER Print Economics">
      <a:majorFont>
        <a:latin typeface="Arial Narrow"/>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1019175" rtl="0" eaLnBrk="0" fontAlgn="base" latinLnBrk="0" hangingPunct="0">
          <a:lnSpc>
            <a:spcPct val="100000"/>
          </a:lnSpc>
          <a:spcBef>
            <a:spcPct val="0"/>
          </a:spcBef>
          <a:spcAft>
            <a:spcPct val="0"/>
          </a:spcAft>
          <a:buClrTx/>
          <a:buSzTx/>
          <a:buFontTx/>
          <a:buNone/>
          <a:tabLst/>
          <a:defRPr kumimoji="0" lang="en-US" sz="11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1019175" rtl="0" eaLnBrk="0" fontAlgn="base" latinLnBrk="0" hangingPunct="0">
          <a:lnSpc>
            <a:spcPct val="100000"/>
          </a:lnSpc>
          <a:spcBef>
            <a:spcPct val="0"/>
          </a:spcBef>
          <a:spcAft>
            <a:spcPct val="0"/>
          </a:spcAft>
          <a:buClrTx/>
          <a:buSzTx/>
          <a:buFontTx/>
          <a:buNone/>
          <a:tabLst/>
          <a:defRPr kumimoji="0" lang="en-US" sz="1100" b="0" i="0" u="none" strike="noStrike" cap="none" normalizeH="0" baseline="0" smtClean="0">
            <a:ln>
              <a:noFill/>
            </a:ln>
            <a:solidFill>
              <a:schemeClr val="tx1"/>
            </a:solidFill>
            <a:effectLst/>
            <a:latin typeface="Arial" charset="0"/>
          </a:defRPr>
        </a:defPPr>
      </a:lstStyle>
    </a:lnDef>
    <a:txDef>
      <a:spPr>
        <a:noFill/>
      </a:spPr>
      <a:bodyPr wrap="square" rtlCol="0">
        <a:spAutoFit/>
      </a:bodyPr>
      <a:lstStyle>
        <a:defPPr algn="l">
          <a:defRPr sz="1400" dirty="0" err="1" smtClean="0"/>
        </a:defPPr>
      </a:lstStyle>
    </a:txDef>
  </a:objectDefaults>
  <a:extraClrSchemeLst>
    <a:extraClrScheme>
      <a:clrScheme name="ER Print Economics 1">
        <a:dk1>
          <a:srgbClr val="FBDD7F"/>
        </a:dk1>
        <a:lt1>
          <a:srgbClr val="FFFFFF"/>
        </a:lt1>
        <a:dk2>
          <a:srgbClr val="000000"/>
        </a:dk2>
        <a:lt2>
          <a:srgbClr val="00225A"/>
        </a:lt2>
        <a:accent1>
          <a:srgbClr val="DC2D19"/>
        </a:accent1>
        <a:accent2>
          <a:srgbClr val="0080BB"/>
        </a:accent2>
        <a:accent3>
          <a:srgbClr val="FFFFFF"/>
        </a:accent3>
        <a:accent4>
          <a:srgbClr val="D6BD6C"/>
        </a:accent4>
        <a:accent5>
          <a:srgbClr val="EBADAB"/>
        </a:accent5>
        <a:accent6>
          <a:srgbClr val="0073A9"/>
        </a:accent6>
        <a:hlink>
          <a:srgbClr val="F4B700"/>
        </a:hlink>
        <a:folHlink>
          <a:srgbClr val="008C3F"/>
        </a:folHlink>
      </a:clrScheme>
      <a:clrMap bg1="lt1" tx1="dk1" bg2="lt2" tx2="dk2" accent1="accent1" accent2="accent2" accent3="accent3" accent4="accent4" accent5="accent5" accent6="accent6" hlink="hlink" folHlink="folHlink"/>
    </a:extraClrScheme>
    <a:extraClrScheme>
      <a:clrScheme name="ER Print Economics 2">
        <a:dk1>
          <a:srgbClr val="000000"/>
        </a:dk1>
        <a:lt1>
          <a:srgbClr val="FFFFFF"/>
        </a:lt1>
        <a:dk2>
          <a:srgbClr val="000000"/>
        </a:dk2>
        <a:lt2>
          <a:srgbClr val="00225A"/>
        </a:lt2>
        <a:accent1>
          <a:srgbClr val="DC2D19"/>
        </a:accent1>
        <a:accent2>
          <a:srgbClr val="0080BB"/>
        </a:accent2>
        <a:accent3>
          <a:srgbClr val="FFFFFF"/>
        </a:accent3>
        <a:accent4>
          <a:srgbClr val="000000"/>
        </a:accent4>
        <a:accent5>
          <a:srgbClr val="EBADAB"/>
        </a:accent5>
        <a:accent6>
          <a:srgbClr val="0073A9"/>
        </a:accent6>
        <a:hlink>
          <a:srgbClr val="F4B700"/>
        </a:hlink>
        <a:folHlink>
          <a:srgbClr val="008C3F"/>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University of Melbourne">
  <a:themeElements>
    <a:clrScheme name="University of Melbourne">
      <a:dk1>
        <a:sysClr val="windowText" lastClr="000000"/>
      </a:dk1>
      <a:lt1>
        <a:sysClr val="window" lastClr="FFFFFF"/>
      </a:lt1>
      <a:dk2>
        <a:srgbClr val="094183"/>
      </a:dk2>
      <a:lt2>
        <a:srgbClr val="FFFFFF"/>
      </a:lt2>
      <a:accent1>
        <a:srgbClr val="094183"/>
      </a:accent1>
      <a:accent2>
        <a:srgbClr val="4597AD"/>
      </a:accent2>
      <a:accent3>
        <a:srgbClr val="6DAF7F"/>
      </a:accent3>
      <a:accent4>
        <a:srgbClr val="5D7FBE"/>
      </a:accent4>
      <a:accent5>
        <a:srgbClr val="DDAD6A"/>
      </a:accent5>
      <a:accent6>
        <a:srgbClr val="D1694C"/>
      </a:accent6>
      <a:hlink>
        <a:srgbClr val="000000"/>
      </a:hlink>
      <a:folHlink>
        <a:srgbClr val="000000"/>
      </a:folHlink>
    </a:clrScheme>
    <a:fontScheme name="University of Melbourne">
      <a:majorFont>
        <a:latin typeface="Georg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M PowerPoint template 4x3" id="{BDD74A5E-40DF-4BE2-A2E2-8F4B3D2BF403}" vid="{46240DC9-CC04-46E8-AB02-02D360500105}"/>
    </a:ext>
  </a:extLst>
</a:theme>
</file>

<file path=ppt/theme/theme8.xml><?xml version="1.0" encoding="utf-8"?>
<a:theme xmlns:a="http://schemas.openxmlformats.org/drawingml/2006/main" name="1_Blue Theme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Canadian Banks - Chicago (June 2016) - V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277</TotalTime>
  <Words>7056</Words>
  <Application>Microsoft Office PowerPoint</Application>
  <PresentationFormat>Widescreen</PresentationFormat>
  <Paragraphs>960</Paragraphs>
  <Slides>101</Slides>
  <Notes>57</Notes>
  <HiddenSlides>0</HiddenSlides>
  <MMClips>0</MMClips>
  <ScaleCrop>false</ScaleCrop>
  <HeadingPairs>
    <vt:vector size="6" baseType="variant">
      <vt:variant>
        <vt:lpstr>Fonts Used</vt:lpstr>
      </vt:variant>
      <vt:variant>
        <vt:i4>21</vt:i4>
      </vt:variant>
      <vt:variant>
        <vt:lpstr>Theme</vt:lpstr>
      </vt:variant>
      <vt:variant>
        <vt:i4>9</vt:i4>
      </vt:variant>
      <vt:variant>
        <vt:lpstr>Slide Titles</vt:lpstr>
      </vt:variant>
      <vt:variant>
        <vt:i4>101</vt:i4>
      </vt:variant>
    </vt:vector>
  </HeadingPairs>
  <TitlesOfParts>
    <vt:vector size="131" baseType="lpstr">
      <vt:lpstr>MS Mincho</vt:lpstr>
      <vt:lpstr>MS PGothic</vt:lpstr>
      <vt:lpstr>Arial</vt:lpstr>
      <vt:lpstr>Arial Narrow</vt:lpstr>
      <vt:lpstr>AvantGarde</vt:lpstr>
      <vt:lpstr>Avenir LT Std 45 Book</vt:lpstr>
      <vt:lpstr>Calibri</vt:lpstr>
      <vt:lpstr>Calibri Light</vt:lpstr>
      <vt:lpstr>Fedra Sans Std Bold</vt:lpstr>
      <vt:lpstr>Fedra Sans Std Light</vt:lpstr>
      <vt:lpstr>Georgia</vt:lpstr>
      <vt:lpstr>Gill Sans</vt:lpstr>
      <vt:lpstr>Gill Sans SemiBold</vt:lpstr>
      <vt:lpstr>Microsoft Sans Serif</vt:lpstr>
      <vt:lpstr>Roboto</vt:lpstr>
      <vt:lpstr>Tahoma</vt:lpstr>
      <vt:lpstr>Times New Roman</vt:lpstr>
      <vt:lpstr>Times Roman</vt:lpstr>
      <vt:lpstr>Tms Rmn</vt:lpstr>
      <vt:lpstr>Trebuchet MS</vt:lpstr>
      <vt:lpstr>Wingdings</vt:lpstr>
      <vt:lpstr>Office Theme</vt:lpstr>
      <vt:lpstr>Blue Theme Template</vt:lpstr>
      <vt:lpstr>1_Office Theme</vt:lpstr>
      <vt:lpstr>White</vt:lpstr>
      <vt:lpstr>2_Office Theme</vt:lpstr>
      <vt:lpstr>ER Print Economics</vt:lpstr>
      <vt:lpstr>University of Melbourne</vt:lpstr>
      <vt:lpstr>1_Blue Theme Template</vt:lpstr>
      <vt:lpstr>Canadian Banks - Chicago (June 2016) - V1</vt:lpstr>
      <vt:lpstr>PAC PPTs for Day 2  2020</vt:lpstr>
      <vt:lpstr>PAC ANNUAL CONFERENCE  October 22 &amp; 23, 2020   Professional Accounting Futures  ESG Challenges Facing Professional Accountants </vt:lpstr>
      <vt:lpstr>ESG Measurement &amp; Disclosure Challenges Panel</vt:lpstr>
      <vt:lpstr>Daniel Hicks will present his PDF</vt:lpstr>
      <vt:lpstr>PAC ANNUAL CONFERENCE Professional Accounting Futures  October 23, 2020</vt:lpstr>
      <vt:lpstr>PAC ANNUAL CONFERENCE Professional Accounting Futures  October 23, 2020</vt:lpstr>
      <vt:lpstr>PowerPoint Presentation</vt:lpstr>
      <vt:lpstr>PowerPoint Presentation</vt:lpstr>
      <vt:lpstr>More than 25 years of ESG research solutions to global investors</vt:lpstr>
      <vt:lpstr>Support Throughout the Investment Chain</vt:lpstr>
      <vt:lpstr>Sustainalytics</vt:lpstr>
      <vt:lpstr>PowerPoint Presentation</vt:lpstr>
      <vt:lpstr>Sustainalytics’ ESG Research Process</vt:lpstr>
      <vt:lpstr>ESG Indicator Types</vt:lpstr>
      <vt:lpstr>Indicators and weights </vt:lpstr>
      <vt:lpstr>Current Disclosure Outcomes and Challenges</vt:lpstr>
      <vt:lpstr>PowerPoint Presentation</vt:lpstr>
      <vt:lpstr>Entering a Very Dynamic Regulatory Period for ESG</vt:lpstr>
      <vt:lpstr>PowerPoint Presentation</vt:lpstr>
      <vt:lpstr>PowerPoint Presentation</vt:lpstr>
      <vt:lpstr>PAC ANNUAL CONFERENCE Professional Accounting Futures  October 23, 2020</vt:lpstr>
      <vt:lpstr>Insights arising from applying measurement fundamentals to value creation solutions:   Implications for ESG reporting</vt:lpstr>
      <vt:lpstr>Insights arising from applying measurement fundamentals to value creation solutions:  implications for ESG reporting</vt:lpstr>
      <vt:lpstr>1. CPA Canada’s Foresight Initiative and Value Creation focus</vt:lpstr>
      <vt:lpstr>2. Defining value creation</vt:lpstr>
      <vt:lpstr>Value Streams Thinking</vt:lpstr>
      <vt:lpstr>Modelling value streams</vt:lpstr>
      <vt:lpstr>Value Creation Continuum</vt:lpstr>
      <vt:lpstr>3. Focus on value creation decisions and solutions (versus reporting / disclosure)</vt:lpstr>
      <vt:lpstr>Focus on value creation decisions and solutions</vt:lpstr>
      <vt:lpstr>Focus on value creation decisions and solutions</vt:lpstr>
      <vt:lpstr>Value Creation Solutions Measurement Analysis</vt:lpstr>
      <vt:lpstr>Value Creation Solutions Measurement Analysis</vt:lpstr>
      <vt:lpstr>4. Measurement fundamentals</vt:lpstr>
      <vt:lpstr>5. Applying measurement fundamentals to value creation solutions: emerging insights </vt:lpstr>
      <vt:lpstr>Intangibles</vt:lpstr>
      <vt:lpstr>The Capitals</vt:lpstr>
      <vt:lpstr>Metrics and Indicators Frameworks (including ESG frameworks)</vt:lpstr>
      <vt:lpstr>Monetizing impacts</vt:lpstr>
      <vt:lpstr>Future value streams and events</vt:lpstr>
      <vt:lpstr>6. Opportunities for collaboration to strengthen measurement in ESG and other contexts</vt:lpstr>
      <vt:lpstr>Insights arising from applying measurement fundamentals to value creation solutions:  implications for ESG reporting</vt:lpstr>
      <vt:lpstr>PAC ANNUAL CONFERENCE Professional Accounting Futures  October 23, 2020</vt:lpstr>
      <vt:lpstr>PowerPoint Presentation</vt:lpstr>
      <vt:lpstr>PowerPoint Presentation</vt:lpstr>
      <vt:lpstr>PAC ANNUAL CONFERENCE Professional Accounting Futures  October 23, 2020</vt:lpstr>
      <vt:lpstr>PAC ANNUAL CONFERENCE Professional Accounting Futures  October 23, 2020</vt:lpstr>
      <vt:lpstr>PAC ANNUAL CONFERENCE Professional Accounting Futures  October 23, 2020</vt:lpstr>
      <vt:lpstr>ESG Investing:  Making Sense of Measurements and Disclosure</vt:lpstr>
      <vt:lpstr>PAC ANNUAL CONFERENCE Professional Accounting Futures  October 23, 2020</vt:lpstr>
      <vt:lpstr>PAC ANNUAL CONFERENCE Professional Accounting Futures  October 23, 2020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PAC ANNUAL CONFERENCE Professional Accounting Futures  October 23, 2020</vt:lpstr>
      <vt:lpstr>PAC ANNUAL CONFERENCE Professional Accounting Futures  October 23, 2020</vt:lpstr>
      <vt:lpstr>Five myths related to ESG</vt:lpstr>
      <vt:lpstr>ESG investing creates alpha</vt:lpstr>
      <vt:lpstr>WEF ESG scorecards capture variables that link to performance</vt:lpstr>
      <vt:lpstr>WEF ESG measures are comprehensive</vt:lpstr>
      <vt:lpstr>EU corporatism and BRT signing</vt:lpstr>
      <vt:lpstr>PAC ANNUAL CONFERENCE Professional Accounting Futures  October 23, 2020</vt:lpstr>
      <vt:lpstr>PowerPoint Presentation</vt:lpstr>
      <vt:lpstr>PowerPoint Presentation</vt:lpstr>
      <vt:lpstr>Differentiated: The Forensic-Based Approach</vt:lpstr>
      <vt:lpstr>Key Issues</vt:lpstr>
      <vt:lpstr>Measurement</vt:lpstr>
      <vt:lpstr>Auditability</vt:lpstr>
      <vt:lpstr>Relevance</vt:lpstr>
      <vt:lpstr>Our Quality Rating</vt:lpstr>
      <vt:lpstr>PowerPoint Presentation</vt:lpstr>
      <vt:lpstr>PowerPoint Presentation</vt:lpstr>
      <vt:lpstr>ANTHONY’S pptS TO FOLLOW</vt:lpstr>
      <vt:lpstr>PAC ANNUAL CONFERENCE Professional Accounting Futures  October 23, 2020</vt:lpstr>
      <vt:lpstr>PAC ANNUAL CONFERENCE Professional Accounting Futures  October 23, 2020</vt:lpstr>
      <vt:lpstr>Naomi Will control her slides</vt:lpstr>
      <vt:lpstr>PowerPoint Presentation</vt:lpstr>
      <vt:lpstr>Sustainability Research Themes</vt:lpstr>
      <vt:lpstr>Sustainability Research</vt:lpstr>
      <vt:lpstr>Sustainability Research</vt:lpstr>
      <vt:lpstr>Sustainability Research</vt:lpstr>
      <vt:lpstr>Sustainability Research</vt:lpstr>
      <vt:lpstr>Sustainability Research</vt:lpstr>
      <vt:lpstr>Sustainability Research</vt:lpstr>
      <vt:lpstr>Sustainability Research</vt:lpstr>
      <vt:lpstr>Sustainability Research</vt:lpstr>
      <vt:lpstr>Sustainability Research</vt:lpstr>
      <vt:lpstr>Sustainability Research</vt:lpstr>
      <vt:lpstr>Sustainability Research</vt:lpstr>
      <vt:lpstr>Sustainability Research</vt:lpstr>
      <vt:lpstr>Sustainability Research</vt:lpstr>
      <vt:lpstr>Sustainability Research</vt:lpstr>
      <vt:lpstr>Sustainability Research</vt:lpstr>
      <vt:lpstr>Sustainability Research Themes</vt:lpstr>
      <vt:lpstr>PowerPoint Presentation</vt:lpstr>
      <vt:lpstr>PAC ANNUAL CONFERENCE Professional Accounting Futures  October 23, 2020</vt:lpstr>
      <vt:lpstr>PAC ANNUAL CONFERENCE Professional Accounting Futures  October 23, 2020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Leonard Brooks</dc:creator>
  <cp:lastModifiedBy>Leonard Brooks</cp:lastModifiedBy>
  <cp:revision>16</cp:revision>
  <dcterms:created xsi:type="dcterms:W3CDTF">2020-10-23T13:12:57Z</dcterms:created>
  <dcterms:modified xsi:type="dcterms:W3CDTF">2020-10-23T18:54:36Z</dcterms:modified>
</cp:coreProperties>
</file>