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9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1" r:id="rId11"/>
    <p:sldId id="299" r:id="rId12"/>
    <p:sldId id="300" r:id="rId13"/>
    <p:sldId id="305" r:id="rId14"/>
    <p:sldId id="306" r:id="rId15"/>
    <p:sldId id="307" r:id="rId16"/>
    <p:sldId id="309" r:id="rId17"/>
    <p:sldId id="312" r:id="rId18"/>
  </p:sldIdLst>
  <p:sldSz cx="9144000" cy="6858000" type="screen4x3"/>
  <p:notesSz cx="7010400" cy="929640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4152">
          <p15:clr>
            <a:srgbClr val="A4A3A4"/>
          </p15:clr>
        </p15:guide>
        <p15:guide id="5" pos="5484">
          <p15:clr>
            <a:srgbClr val="A4A3A4"/>
          </p15:clr>
        </p15:guide>
        <p15:guide id="6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0ACC0"/>
    <a:srgbClr val="008BB0"/>
    <a:srgbClr val="607392"/>
    <a:srgbClr val="003069"/>
    <a:srgbClr val="001E42"/>
    <a:srgbClr val="002A5C"/>
    <a:srgbClr val="89959F"/>
    <a:srgbClr val="0024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447" autoAdjust="0"/>
  </p:normalViewPr>
  <p:slideViewPr>
    <p:cSldViewPr snapToGrid="0">
      <p:cViewPr varScale="1">
        <p:scale>
          <a:sx n="79" d="100"/>
          <a:sy n="79" d="100"/>
        </p:scale>
        <p:origin x="629" y="72"/>
      </p:cViewPr>
      <p:guideLst>
        <p:guide orient="horz" pos="3792"/>
        <p:guide orient="horz" pos="192"/>
        <p:guide orient="horz" pos="854"/>
        <p:guide orient="horz" pos="4152"/>
        <p:guide pos="5484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9EA6E-6DDA-48CC-9ABE-09439E9F3133}" type="datetimeFigureOut">
              <a:rPr lang="en-CA" smtClean="0"/>
              <a:t>2020-10-21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9047E-81FB-42A9-B99D-CD720BE77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1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37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52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21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56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37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48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D4-F3DC-4D8E-A47A-B75AAF6077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D4-F3DC-4D8E-A47A-B75AAF6077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2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83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95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04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39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72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30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34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30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5"/>
            <a:ext cx="9144000" cy="1752600"/>
          </a:xfrm>
          <a:noFill/>
        </p:spPr>
        <p:txBody>
          <a:bodyPr lIns="640080" tIns="137160" rIns="640080" bIns="13716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7" name="Picture 2" descr="\\VAULT13\HOME13$\leeseo17\Settings.MDS\My 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" y="5683406"/>
            <a:ext cx="1997105" cy="8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561975" y="4587875"/>
            <a:ext cx="4667250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5663735"/>
            <a:ext cx="2252663" cy="10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355725"/>
            <a:ext cx="8248650" cy="4349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62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gradFill>
          <a:gsLst>
            <a:gs pos="17105">
              <a:srgbClr val="002C60"/>
            </a:gs>
            <a:gs pos="0">
              <a:srgbClr val="002A5C"/>
            </a:gs>
            <a:gs pos="55000">
              <a:srgbClr val="003069"/>
            </a:gs>
            <a:gs pos="73000">
              <a:srgbClr val="002A5C"/>
            </a:gs>
            <a:gs pos="100000">
              <a:srgbClr val="001E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355724"/>
            <a:ext cx="8248650" cy="463728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334125" y="6219825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b="1" i="1" kern="1000" spc="5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CONFIDENTIAL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381375" y="6403976"/>
            <a:ext cx="5403493" cy="19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ACCESSIBILITY STANDARD</a:t>
            </a:r>
            <a:endParaRPr lang="en-CA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102678"/>
            <a:ext cx="1457325" cy="6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FF55-C7E2-4161-8038-44465C94227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C3D-BAEF-4A82-8FEB-0EDECD825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34125" y="622935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b="1" i="1" kern="1000" spc="50" baseline="0" dirty="0">
                <a:solidFill>
                  <a:srgbClr val="008BB0"/>
                </a:solidFill>
              </a:rPr>
              <a:t>CONFIDENTIAL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390900" y="6413501"/>
            <a:ext cx="5403493" cy="19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latin typeface="+mj-lt"/>
              </a:rPr>
              <a:t>ACCESSIBILITY STANDARD</a:t>
            </a:r>
            <a:endParaRPr lang="en-CA" dirty="0">
              <a:latin typeface="+mj-lt"/>
            </a:endParaRPr>
          </a:p>
        </p:txBody>
      </p:sp>
      <p:pic>
        <p:nvPicPr>
          <p:cNvPr id="9" name="Picture 2" descr="\\VAULT13\HOME13$\leeseo17\Settings.MDS\My Desktop\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7" y="6017998"/>
            <a:ext cx="1650500" cy="7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029371"/>
            <a:ext cx="1638300" cy="7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accent4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Low-carbon strategies and value creation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Professional Accounting Centre 2020 Conference</a:t>
            </a:r>
          </a:p>
          <a:p>
            <a:r>
              <a:rPr lang="en-CA" sz="2000" dirty="0"/>
              <a:t>October 22-23,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1974" y="4587875"/>
            <a:ext cx="6606922" cy="365125"/>
          </a:xfrm>
          <a:prstGeom prst="rect">
            <a:avLst/>
          </a:prstGeom>
        </p:spPr>
        <p:txBody>
          <a:bodyPr/>
          <a:lstStyle/>
          <a:p>
            <a:r>
              <a:rPr lang="en-CA" b="1" dirty="0"/>
              <a:t>Jody Grewal, Assistant Professor of Accounting</a:t>
            </a:r>
          </a:p>
          <a:p>
            <a:endParaRPr lang="en-CA" dirty="0"/>
          </a:p>
        </p:txBody>
      </p:sp>
      <p:pic>
        <p:nvPicPr>
          <p:cNvPr id="7" name="Picture 2" descr="Rotman C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93" y="5682996"/>
            <a:ext cx="3856333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6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ESG Reporting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Survey of over 400 senior investment professionals:</a:t>
            </a:r>
          </a:p>
          <a:p>
            <a:pPr lvl="1"/>
            <a:r>
              <a:rPr lang="en-US" sz="2000" dirty="0"/>
              <a:t>Impediments</a:t>
            </a:r>
          </a:p>
          <a:p>
            <a:pPr lvl="2"/>
            <a:r>
              <a:rPr lang="en-US" sz="1800" dirty="0"/>
              <a:t>Lack of reporting standards</a:t>
            </a:r>
          </a:p>
          <a:p>
            <a:pPr lvl="2"/>
            <a:r>
              <a:rPr lang="en-US" sz="1800" dirty="0"/>
              <a:t>Lack of comparable data across firms and time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50713" y="6045337"/>
            <a:ext cx="862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</a:t>
            </a:r>
            <a:r>
              <a:rPr lang="en-US" sz="1600" dirty="0"/>
              <a:t>Why and How Investors Use ESG Information: Evidence from a Global Survey (2018). </a:t>
            </a:r>
            <a:r>
              <a:rPr lang="en-US" sz="1600" dirty="0" err="1"/>
              <a:t>Amel-Zadeh</a:t>
            </a:r>
            <a:r>
              <a:rPr lang="en-US" sz="1600" dirty="0"/>
              <a:t>, A. &amp; Serafeim, G. </a:t>
            </a:r>
            <a:r>
              <a:rPr lang="en-US" sz="1600" i="1" dirty="0"/>
              <a:t>Financial Analysts Journal</a:t>
            </a:r>
            <a:r>
              <a:rPr lang="en-US" sz="1600" dirty="0"/>
              <a:t> 74(3):87-103.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5655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266908"/>
            <a:ext cx="8613648" cy="534987"/>
          </a:xfrm>
        </p:spPr>
        <p:txBody>
          <a:bodyPr/>
          <a:lstStyle/>
          <a:p>
            <a:r>
              <a:rPr lang="en-CA" sz="3200" dirty="0"/>
              <a:t>Regulatory Forces Behind ESG Reporting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77125"/>
              </p:ext>
            </p:extLst>
          </p:nvPr>
        </p:nvGraphicFramePr>
        <p:xfrm>
          <a:off x="1765488" y="1462915"/>
          <a:ext cx="5631311" cy="5385120"/>
        </p:xfrm>
        <a:graphic>
          <a:graphicData uri="http://schemas.openxmlformats.org/drawingml/2006/table">
            <a:tbl>
              <a:tblPr firstRow="1" firstCol="1" bandRow="1"/>
              <a:tblGrid>
                <a:gridCol w="1469555">
                  <a:extLst>
                    <a:ext uri="{9D8B030D-6E8A-4147-A177-3AD203B41FA5}">
                      <a16:colId xmlns:a16="http://schemas.microsoft.com/office/drawing/2014/main" val="2593172196"/>
                    </a:ext>
                  </a:extLst>
                </a:gridCol>
                <a:gridCol w="1040439">
                  <a:extLst>
                    <a:ext uri="{9D8B030D-6E8A-4147-A177-3AD203B41FA5}">
                      <a16:colId xmlns:a16="http://schemas.microsoft.com/office/drawing/2014/main" val="3880435147"/>
                    </a:ext>
                  </a:extLst>
                </a:gridCol>
                <a:gridCol w="1040439">
                  <a:extLst>
                    <a:ext uri="{9D8B030D-6E8A-4147-A177-3AD203B41FA5}">
                      <a16:colId xmlns:a16="http://schemas.microsoft.com/office/drawing/2014/main" val="3777371229"/>
                    </a:ext>
                  </a:extLst>
                </a:gridCol>
                <a:gridCol w="1040439">
                  <a:extLst>
                    <a:ext uri="{9D8B030D-6E8A-4147-A177-3AD203B41FA5}">
                      <a16:colId xmlns:a16="http://schemas.microsoft.com/office/drawing/2014/main" val="3624267466"/>
                    </a:ext>
                  </a:extLst>
                </a:gridCol>
                <a:gridCol w="1040439">
                  <a:extLst>
                    <a:ext uri="{9D8B030D-6E8A-4147-A177-3AD203B41FA5}">
                      <a16:colId xmlns:a16="http://schemas.microsoft.com/office/drawing/2014/main" val="2595121970"/>
                    </a:ext>
                  </a:extLst>
                </a:gridCol>
              </a:tblGrid>
              <a:tr h="21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 u="non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CA" sz="1200" u="none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 u="non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 Exchange</a:t>
                      </a:r>
                      <a:endParaRPr lang="en-CA" sz="1200" u="none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47457"/>
                  </a:ext>
                </a:extLst>
              </a:tr>
              <a:tr h="35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714050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7952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805212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819036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032490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Denmark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98840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53615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017272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72875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026708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190137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512014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78268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081005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866473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Netherlands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989399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33243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47485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8353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8310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1755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34822"/>
                  </a:ext>
                </a:extLst>
              </a:tr>
              <a:tr h="214980">
                <a:tc>
                  <a:txBody>
                    <a:bodyPr/>
                    <a:lstStyle/>
                    <a:p>
                      <a:pPr indent="182880"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8827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7748" y="968038"/>
            <a:ext cx="927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Mandatory ESG Disclosure Requirements &amp; Voluntary ESG Reporting Guidelines</a:t>
            </a:r>
            <a:endParaRPr lang="en-C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0964"/>
            <a:ext cx="8229600" cy="534987"/>
          </a:xfrm>
        </p:spPr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investors</a:t>
            </a:r>
            <a:r>
              <a:rPr lang="en-CA" sz="3200" dirty="0"/>
              <a:t> react to mandated ESG disclosure?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08823" y="6190473"/>
            <a:ext cx="862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</a:t>
            </a:r>
            <a:r>
              <a:rPr lang="en-US" sz="1600" dirty="0"/>
              <a:t>Market Reaction to Mandatory Nonfinancial Disclosure (2018). Grewal, J., Riedl, E. &amp; Serafeim, G. </a:t>
            </a:r>
            <a:r>
              <a:rPr lang="en-US" sz="1600" i="1" dirty="0"/>
              <a:t>Management Science</a:t>
            </a:r>
            <a:r>
              <a:rPr lang="en-US" sz="1600" dirty="0"/>
              <a:t> 65(7): 2947-3448.</a:t>
            </a:r>
            <a:endParaRPr lang="en-C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199" y="1210588"/>
            <a:ext cx="8323385" cy="5127137"/>
          </a:xfrm>
        </p:spPr>
        <p:txBody>
          <a:bodyPr>
            <a:normAutofit fontScale="85000" lnSpcReduction="10000"/>
          </a:bodyPr>
          <a:lstStyle/>
          <a:p>
            <a:endParaRPr lang="en-CA" dirty="0"/>
          </a:p>
          <a:p>
            <a:r>
              <a:rPr lang="en-CA" dirty="0"/>
              <a:t>We study investor reactions to Directive 2014/95/EU – the largest mandatory ESG disclosure regulation to date – which passed in 2014 and affected ~6,000 companies in the EU.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Three primary insights: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Announcement of mandated ESG reporting was </a:t>
            </a:r>
            <a:r>
              <a:rPr lang="en-US" u="sng" dirty="0"/>
              <a:t>economically significant</a:t>
            </a:r>
            <a:r>
              <a:rPr lang="en-US" dirty="0"/>
              <a:t>, generating a response from investors.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Average market </a:t>
            </a:r>
            <a:r>
              <a:rPr lang="en-US" dirty="0" err="1"/>
              <a:t>rxn</a:t>
            </a:r>
            <a:r>
              <a:rPr lang="en-US" dirty="0"/>
              <a:t> is -0.79% of market value ($79m USD on average) across our sample events.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0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investors</a:t>
            </a:r>
            <a:r>
              <a:rPr lang="en-CA" sz="3200" dirty="0"/>
              <a:t> react to mandated ESG disclosure?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CA" dirty="0"/>
              <a:t>Three primary insights:</a:t>
            </a:r>
          </a:p>
          <a:p>
            <a:pPr marL="457200" lvl="1" indent="0">
              <a:buNone/>
            </a:pPr>
            <a:r>
              <a:rPr lang="en-CA" sz="2400" dirty="0"/>
              <a:t>3. </a:t>
            </a:r>
            <a:r>
              <a:rPr lang="en-US" sz="2400" dirty="0"/>
              <a:t>While investors expect costs &gt; benefits, </a:t>
            </a:r>
            <a:r>
              <a:rPr lang="en-US" sz="2400" u="sng" dirty="0"/>
              <a:t>costs are concentrated in firms with weaker pre-regulation ESG </a:t>
            </a:r>
            <a:r>
              <a:rPr lang="en-US" sz="2400" dirty="0"/>
              <a:t>performance and disclosure.</a:t>
            </a:r>
          </a:p>
          <a:p>
            <a:pPr lvl="1"/>
            <a:r>
              <a:rPr lang="en-US" sz="2200" dirty="0"/>
              <a:t>Competitive dynamics: Investors expect firms with strong pre-reg. ESG performance to benefit because weak ESG firms incur higher costs to practice business as usual (for example, through penalties) or to improve ESG.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61932" y="6045337"/>
            <a:ext cx="862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</a:t>
            </a:r>
            <a:r>
              <a:rPr lang="en-US" sz="1600" dirty="0"/>
              <a:t>Market Reaction to Mandatory Nonfinancial Disclosure (2018). Grewal, J., Riedl, E. &amp; Serafeim, G. </a:t>
            </a:r>
            <a:r>
              <a:rPr lang="en-US" sz="1600" i="1" dirty="0"/>
              <a:t>Management Science</a:t>
            </a:r>
            <a:r>
              <a:rPr lang="en-US" sz="1600" dirty="0"/>
              <a:t> 65(7): 2947-3448.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58269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056"/>
            <a:ext cx="8686800" cy="534987"/>
          </a:xfrm>
        </p:spPr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companies</a:t>
            </a:r>
            <a:r>
              <a:rPr lang="en-CA" sz="3200" dirty="0"/>
              <a:t> respond to mandated ESG disclosure?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55733"/>
            <a:ext cx="8279297" cy="4781991"/>
          </a:xfrm>
        </p:spPr>
        <p:txBody>
          <a:bodyPr>
            <a:normAutofit/>
          </a:bodyPr>
          <a:lstStyle/>
          <a:p>
            <a:r>
              <a:rPr lang="en-CA" sz="2500" dirty="0"/>
              <a:t>Regulators use mandated disclosure to change firm behavior; research shows that firms improve ESG performance following mandated reporting. </a:t>
            </a:r>
          </a:p>
          <a:p>
            <a:r>
              <a:rPr lang="en-CA" sz="2500" dirty="0"/>
              <a:t>But how effective is this policy tool when firms are </a:t>
            </a:r>
            <a:r>
              <a:rPr lang="en-CA" sz="2500" i="1" dirty="0"/>
              <a:t>already </a:t>
            </a:r>
            <a:r>
              <a:rPr lang="en-CA" sz="2500" dirty="0"/>
              <a:t>voluntarily disclosing? </a:t>
            </a:r>
          </a:p>
          <a:p>
            <a:pPr lvl="1"/>
            <a:r>
              <a:rPr lang="en-CA" sz="2500" dirty="0"/>
              <a:t>2018: &gt;8,000 firms reported ESG information absent regulation forcing them to do so.</a:t>
            </a:r>
          </a:p>
          <a:p>
            <a:pPr lvl="1"/>
            <a:r>
              <a:rPr lang="en-CA" sz="2500" dirty="0"/>
              <a:t>Research Question: Does mandated ESG reporting change the behaviors of already-disclosing firms?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8518" y="6045337"/>
            <a:ext cx="862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</a:t>
            </a:r>
            <a:r>
              <a:rPr lang="en-US" sz="1600" dirty="0"/>
              <a:t>Real Effects of Disclosure Regulation: Evidence from Mandatory Carbon Reporting. (2020). Grewal, J. </a:t>
            </a:r>
            <a:r>
              <a:rPr lang="en-US" sz="1600" i="1" dirty="0"/>
              <a:t>Working paper.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28764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905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Listed companies in the United Kingdom must report greenhouse gas emissions (GHG) in annual reports starting in 2013 </a:t>
            </a:r>
            <a:r>
              <a:rPr lang="en-US" sz="2400" dirty="0">
                <a:solidFill>
                  <a:schemeClr val="tx2"/>
                </a:solidFill>
                <a:sym typeface="Wingdings" panose="05000000000000000000" pitchFamily="2" charset="2"/>
              </a:rPr>
              <a:t> Mandatory Carbon Reporting (MCR)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</a:rPr>
              <a:t>~50% </a:t>
            </a:r>
            <a:r>
              <a:rPr lang="en-US" sz="2400" dirty="0">
                <a:solidFill>
                  <a:schemeClr val="tx2"/>
                </a:solidFill>
              </a:rPr>
              <a:t>of 1,000 covered firms </a:t>
            </a:r>
            <a:r>
              <a:rPr lang="en-US" sz="2400" b="1" dirty="0">
                <a:solidFill>
                  <a:schemeClr val="tx2"/>
                </a:solidFill>
              </a:rPr>
              <a:t>voluntarily-disclosed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GHG prior to MCR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Estimate incremental effects of regulation over voluntary disclosure</a:t>
            </a:r>
            <a:endParaRPr lang="en-US" sz="2400" i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7516"/>
            <a:ext cx="8229600" cy="534987"/>
          </a:xfrm>
        </p:spPr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companies</a:t>
            </a:r>
            <a:r>
              <a:rPr lang="en-CA" sz="3200" dirty="0"/>
              <a:t> respond to mandated ESG disclosure?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7546" y="6005015"/>
            <a:ext cx="8664054" cy="751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64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194" y="5995851"/>
            <a:ext cx="8743406" cy="76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437516"/>
            <a:ext cx="8229600" cy="534987"/>
          </a:xfrm>
        </p:spPr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companies</a:t>
            </a:r>
            <a:r>
              <a:rPr lang="en-CA" sz="3200" dirty="0"/>
              <a:t> respond to mandated ESG disclosure?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1520344"/>
            <a:ext cx="8742255" cy="4974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9120" y="2458720"/>
            <a:ext cx="451104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Firms voluntarily disclosing GHG prior to regulation reduce their GHG levels (8.5%) and intensity (10.5%) following mandated reporting. </a:t>
            </a:r>
          </a:p>
        </p:txBody>
      </p:sp>
    </p:spTree>
    <p:extLst>
      <p:ext uri="{BB962C8B-B14F-4D97-AF65-F5344CB8AC3E}">
        <p14:creationId xmlns:p14="http://schemas.microsoft.com/office/powerpoint/2010/main" val="42663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38150" y="1646101"/>
            <a:ext cx="8248650" cy="4349750"/>
          </a:xfrm>
        </p:spPr>
        <p:txBody>
          <a:bodyPr>
            <a:normAutofit/>
          </a:bodyPr>
          <a:lstStyle/>
          <a:p>
            <a:r>
              <a:rPr lang="en-CA" sz="2800" dirty="0"/>
              <a:t>Cross-sectional tests:</a:t>
            </a:r>
          </a:p>
          <a:p>
            <a:pPr lvl="1"/>
            <a:r>
              <a:rPr lang="en-CA" sz="2400" dirty="0"/>
              <a:t>GHG level-ranking change from before to after mandated reporting predicts subsequent GHG reductions.</a:t>
            </a:r>
          </a:p>
          <a:p>
            <a:pPr lvl="2"/>
            <a:r>
              <a:rPr lang="en-CA" sz="2000" dirty="0"/>
              <a:t>Effect is stronger for firms with higher climate change reputational risks </a:t>
            </a:r>
            <a:r>
              <a:rPr lang="en-CA" sz="2000" dirty="0">
                <a:sym typeface="Wingdings" panose="05000000000000000000" pitchFamily="2" charset="2"/>
              </a:rPr>
              <a:t> competitive benchmarking.</a:t>
            </a:r>
          </a:p>
          <a:p>
            <a:pPr lvl="1"/>
            <a:r>
              <a:rPr lang="en-CA" sz="2400" dirty="0">
                <a:sym typeface="Wingdings" panose="05000000000000000000" pitchFamily="2" charset="2"/>
              </a:rPr>
              <a:t>Takeaway: Disclosure regulation can be an effective policy tool to affect ESG outcomes even among already-disclosing firms.</a:t>
            </a:r>
            <a:endParaRPr lang="en-CA" sz="2400" dirty="0"/>
          </a:p>
          <a:p>
            <a:pPr lvl="1"/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248194" y="5995851"/>
            <a:ext cx="8743406" cy="76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437516"/>
            <a:ext cx="8229600" cy="534987"/>
          </a:xfrm>
        </p:spPr>
        <p:txBody>
          <a:bodyPr/>
          <a:lstStyle/>
          <a:p>
            <a:r>
              <a:rPr lang="en-CA" sz="3200" dirty="0"/>
              <a:t>How do </a:t>
            </a:r>
            <a:r>
              <a:rPr lang="en-CA" sz="3200" dirty="0">
                <a:solidFill>
                  <a:srgbClr val="990033"/>
                </a:solidFill>
              </a:rPr>
              <a:t>companies</a:t>
            </a:r>
            <a:r>
              <a:rPr lang="en-CA" sz="3200" dirty="0"/>
              <a:t> respond to mandated ESG disclosure?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21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5780659"/>
            <a:ext cx="8979408" cy="941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72065"/>
            <a:ext cx="8248650" cy="534987"/>
          </a:xfrm>
        </p:spPr>
        <p:txBody>
          <a:bodyPr/>
          <a:lstStyle/>
          <a:p>
            <a:r>
              <a:rPr lang="en-CA" sz="3200" dirty="0"/>
              <a:t>Evolution of </a:t>
            </a:r>
            <a:r>
              <a:rPr lang="en-US" sz="3200" strike="sngStrike" dirty="0"/>
              <a:t>ESG</a:t>
            </a:r>
            <a:r>
              <a:rPr lang="en-US" sz="3200" dirty="0"/>
              <a:t> Financial Reporting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5937" y="1667451"/>
            <a:ext cx="8878063" cy="4930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1934: Securities and Exchange Commission established in the United States.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1935: Registered companies must issue financial statements annually.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1950s: American Institute of CPAs, Generally Accepted Accounting Principles, Financial Accounting Standards Board develop and transform financial reporting.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recently as 2017, there are new accounting standards.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2001: International Accounting Standards Board formed to unify reporting across countries and adopt international reporting standards.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54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03" y="478336"/>
            <a:ext cx="8229600" cy="534987"/>
          </a:xfrm>
        </p:spPr>
        <p:txBody>
          <a:bodyPr/>
          <a:lstStyle/>
          <a:p>
            <a:r>
              <a:rPr lang="en-CA" sz="3200" dirty="0"/>
              <a:t>Evolution of </a:t>
            </a:r>
            <a:r>
              <a:rPr lang="en-CA" sz="3200" strike="sngStrike" dirty="0"/>
              <a:t>ESG</a:t>
            </a:r>
            <a:r>
              <a:rPr lang="en-CA" sz="3200" dirty="0"/>
              <a:t> Financial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A Brief History of Financial Reporting: Major Developments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3" y="2040529"/>
            <a:ext cx="8590844" cy="468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60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03" y="478336"/>
            <a:ext cx="8229600" cy="534987"/>
          </a:xfrm>
        </p:spPr>
        <p:txBody>
          <a:bodyPr/>
          <a:lstStyle/>
          <a:p>
            <a:r>
              <a:rPr lang="en-CA" sz="3200" dirty="0"/>
              <a:t>National Rates of ESG Reporting, % of Public Companies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736159"/>
            <a:ext cx="8979408" cy="4111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" y="5974773"/>
            <a:ext cx="8979408" cy="7477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71076" y="6231489"/>
            <a:ext cx="862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Data from ‘The KPMG Survey of Corporate Sustainability Reporting 2017’</a:t>
            </a:r>
          </a:p>
        </p:txBody>
      </p:sp>
    </p:spTree>
    <p:extLst>
      <p:ext uri="{BB962C8B-B14F-4D97-AF65-F5344CB8AC3E}">
        <p14:creationId xmlns:p14="http://schemas.microsoft.com/office/powerpoint/2010/main" val="422878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Investor Demand for ESG Reporting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Image result for investment dollars using sustainability criteria">
            <a:extLst>
              <a:ext uri="{FF2B5EF4-FFF2-40B4-BE49-F238E27FC236}">
                <a16:creationId xmlns:a16="http://schemas.microsoft.com/office/drawing/2014/main" id="{10232843-2D1F-7B4B-B73A-27D46BAD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9" y="1138900"/>
            <a:ext cx="8024648" cy="52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36060" y="3136936"/>
            <a:ext cx="524768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C00000"/>
                </a:solidFill>
              </a:rPr>
              <a:t>In the U.S., 1 out of every 4 dollars invested under professional management</a:t>
            </a:r>
            <a:r>
              <a:rPr lang="en-US" dirty="0">
                <a:solidFill>
                  <a:srgbClr val="C00000"/>
                </a:solidFill>
              </a:rPr>
              <a:t> is in sustainable, responsible and/or impact investments.</a:t>
            </a:r>
            <a:endParaRPr lang="en-US" baseline="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953" y="1051034"/>
            <a:ext cx="8821895" cy="5190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8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Drivers of ESG Reporting: Accountability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67" y="1182700"/>
            <a:ext cx="510889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Drivers of ESG Reporting: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Accountability demands grow stronger as businesses become more powerful.</a:t>
            </a:r>
          </a:p>
          <a:p>
            <a:pPr lvl="1"/>
            <a:r>
              <a:rPr lang="en-US" sz="2400" dirty="0"/>
              <a:t>Largest 500 corporations in the world represent around 50% of </a:t>
            </a:r>
            <a:r>
              <a:rPr lang="en-US" sz="2400" u="sng" dirty="0"/>
              <a:t>all sales and assets</a:t>
            </a:r>
            <a:r>
              <a:rPr lang="en-US" sz="2400" dirty="0"/>
              <a:t> of the approx. 60,000 publicly-listed firms in the world. </a:t>
            </a:r>
          </a:p>
          <a:p>
            <a:pPr lvl="1"/>
            <a:r>
              <a:rPr lang="en-US" sz="2400" dirty="0"/>
              <a:t># of publicly traded firms </a:t>
            </a:r>
            <a:r>
              <a:rPr lang="en-US" sz="2400" u="sng" dirty="0"/>
              <a:t>more than doubled</a:t>
            </a:r>
            <a:r>
              <a:rPr lang="en-US" sz="2400" dirty="0"/>
              <a:t> from 26K in 1990 to 60K in 2018; market capitalization increased &gt;6x from $11T to $70T over same period.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49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3648" cy="534987"/>
          </a:xfrm>
        </p:spPr>
        <p:txBody>
          <a:bodyPr/>
          <a:lstStyle/>
          <a:p>
            <a:r>
              <a:rPr lang="en-CA" sz="3200" dirty="0"/>
              <a:t>Drivers of ESG Reporting: Value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Value relevance thesis of ESG information:</a:t>
            </a:r>
          </a:p>
          <a:p>
            <a:pPr lvl="1"/>
            <a:r>
              <a:rPr lang="en-US" sz="2400" dirty="0"/>
              <a:t>Companies should supplement accounting information with </a:t>
            </a:r>
            <a:r>
              <a:rPr lang="en-US" sz="2400" u="sng" dirty="0"/>
              <a:t>other nonfinancial </a:t>
            </a:r>
            <a:r>
              <a:rPr lang="en-US" sz="2400" dirty="0"/>
              <a:t>information that is of interest to shareholders.</a:t>
            </a:r>
          </a:p>
          <a:p>
            <a:pPr lvl="1"/>
            <a:r>
              <a:rPr lang="en-US" sz="2400" dirty="0"/>
              <a:t>Financial information is </a:t>
            </a:r>
            <a:r>
              <a:rPr lang="en-US" sz="2400" u="sng" dirty="0"/>
              <a:t>incomplete</a:t>
            </a:r>
            <a:r>
              <a:rPr lang="en-US" sz="2400" dirty="0"/>
              <a:t> because it is a </a:t>
            </a:r>
            <a:r>
              <a:rPr lang="en-US" sz="2400" i="1" dirty="0"/>
              <a:t>lagging</a:t>
            </a:r>
            <a:r>
              <a:rPr lang="en-US" sz="2400" dirty="0"/>
              <a:t> indicator of firm performance. </a:t>
            </a:r>
          </a:p>
          <a:p>
            <a:pPr lvl="2"/>
            <a:r>
              <a:rPr lang="en-US" sz="2000" dirty="0"/>
              <a:t>Nonfinancial information (e.g., how companies are managing risks/opportunities relating to climate change) could provide insights into future financial performance. 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15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96365" cy="534987"/>
          </a:xfrm>
        </p:spPr>
        <p:txBody>
          <a:bodyPr/>
          <a:lstStyle/>
          <a:p>
            <a:r>
              <a:rPr lang="en-CA" sz="3200" dirty="0"/>
              <a:t>Drivers of ESG Reporting: Value Relevance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5952961"/>
            <a:ext cx="8979408" cy="76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3" y="1943041"/>
            <a:ext cx="2695327" cy="4065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86690" y="1488545"/>
            <a:ext cx="6257310" cy="497407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2019 survey by Association of Chartered Certified Accountants:</a:t>
            </a:r>
          </a:p>
          <a:p>
            <a:pPr marL="0" indent="0">
              <a:buNone/>
            </a:pPr>
            <a:endParaRPr lang="en-US" sz="9600" dirty="0"/>
          </a:p>
          <a:p>
            <a:pPr lvl="1"/>
            <a:r>
              <a:rPr lang="en-US" sz="8000" b="1" dirty="0"/>
              <a:t>2/3</a:t>
            </a:r>
            <a:r>
              <a:rPr lang="en-US" sz="8000" dirty="0"/>
              <a:t> of 300 investors reported that they found corporate financial reports </a:t>
            </a:r>
            <a:r>
              <a:rPr lang="en-US" sz="8000" b="1" dirty="0"/>
              <a:t>inadequate.</a:t>
            </a:r>
          </a:p>
          <a:p>
            <a:pPr marL="457200" lvl="1" indent="0">
              <a:buNone/>
            </a:pPr>
            <a:endParaRPr lang="en-US" sz="8000" b="1" dirty="0"/>
          </a:p>
          <a:p>
            <a:pPr lvl="1"/>
            <a:r>
              <a:rPr lang="en-US" sz="8000" b="1" dirty="0"/>
              <a:t>45% did not see the value </a:t>
            </a:r>
            <a:r>
              <a:rPr lang="en-US" sz="8000" dirty="0"/>
              <a:t>of financial reports.</a:t>
            </a:r>
          </a:p>
          <a:p>
            <a:pPr lvl="2"/>
            <a:r>
              <a:rPr lang="en-US" sz="8000" dirty="0"/>
              <a:t>Insufficient information to understand value creation process within organizations.</a:t>
            </a:r>
          </a:p>
          <a:p>
            <a:pPr marL="914400" lvl="2" indent="0">
              <a:buNone/>
            </a:pPr>
            <a:endParaRPr lang="en-US" sz="8000" dirty="0"/>
          </a:p>
          <a:p>
            <a:pPr lvl="1"/>
            <a:r>
              <a:rPr lang="en-US" sz="8000" b="1" dirty="0"/>
              <a:t>90% </a:t>
            </a:r>
            <a:r>
              <a:rPr lang="en-US" sz="8000" dirty="0"/>
              <a:t>expressed interest in an </a:t>
            </a:r>
            <a:r>
              <a:rPr lang="en-US" sz="8000" b="1" dirty="0"/>
              <a:t>integrated report</a:t>
            </a:r>
            <a:r>
              <a:rPr lang="en-US" sz="8000" dirty="0"/>
              <a:t> incorporating </a:t>
            </a:r>
            <a:r>
              <a:rPr lang="en-US" sz="8000" u="sng" dirty="0"/>
              <a:t>financial and nonfinancial information </a:t>
            </a:r>
            <a:r>
              <a:rPr lang="en-US" sz="8000" dirty="0"/>
              <a:t>that would provide a more holistic view of the likely direction of future corporate performance. 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756874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ofT">
      <a:dk1>
        <a:srgbClr val="A3B2C4"/>
      </a:dk1>
      <a:lt1>
        <a:srgbClr val="FFFFFF"/>
      </a:lt1>
      <a:dk2>
        <a:srgbClr val="002A5C"/>
      </a:dk2>
      <a:lt2>
        <a:srgbClr val="001E46"/>
      </a:lt2>
      <a:accent1>
        <a:srgbClr val="0D9DBF"/>
      </a:accent1>
      <a:accent2>
        <a:srgbClr val="A2BC1A"/>
      </a:accent2>
      <a:accent3>
        <a:srgbClr val="564EC2"/>
      </a:accent3>
      <a:accent4>
        <a:srgbClr val="476589"/>
      </a:accent4>
      <a:accent5>
        <a:srgbClr val="A3B2C4"/>
      </a:accent5>
      <a:accent6>
        <a:srgbClr val="FFFFFF"/>
      </a:accent6>
      <a:hlink>
        <a:srgbClr val="7F7F7F"/>
      </a:hlink>
      <a:folHlink>
        <a:srgbClr val="2472FF"/>
      </a:folHlink>
    </a:clrScheme>
    <a:fontScheme name="UofT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1067</Words>
  <Application>Microsoft Office PowerPoint</Application>
  <PresentationFormat>On-screen Show (4:3)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Book Antiqua</vt:lpstr>
      <vt:lpstr>Wingdings</vt:lpstr>
      <vt:lpstr>Palatino</vt:lpstr>
      <vt:lpstr>Arial</vt:lpstr>
      <vt:lpstr>Times New Roman</vt:lpstr>
      <vt:lpstr>Georgia</vt:lpstr>
      <vt:lpstr>Calibri</vt:lpstr>
      <vt:lpstr>Custom Design</vt:lpstr>
      <vt:lpstr>Low-carbon strategies and value creation</vt:lpstr>
      <vt:lpstr>Evolution of ESG Financial Reporting </vt:lpstr>
      <vt:lpstr>Evolution of ESG Financial Reporting</vt:lpstr>
      <vt:lpstr>National Rates of ESG Reporting, % of Public Companies </vt:lpstr>
      <vt:lpstr>Investor Demand for ESG Reporting</vt:lpstr>
      <vt:lpstr>Drivers of ESG Reporting: Accountability</vt:lpstr>
      <vt:lpstr>Drivers of ESG Reporting: Accountability</vt:lpstr>
      <vt:lpstr>Drivers of ESG Reporting: Value Relevance</vt:lpstr>
      <vt:lpstr>Drivers of ESG Reporting: Value Relevance</vt:lpstr>
      <vt:lpstr>ESG Reporting Challenges</vt:lpstr>
      <vt:lpstr>Regulatory Forces Behind ESG Reporting</vt:lpstr>
      <vt:lpstr>How do investors react to mandated ESG disclosure?</vt:lpstr>
      <vt:lpstr>How do investors react to mandated ESG disclosure?</vt:lpstr>
      <vt:lpstr>How do companies respond to mandated ESG disclosure?</vt:lpstr>
      <vt:lpstr>How do companies respond to mandated ESG disclosure?</vt:lpstr>
      <vt:lpstr>How do companies respond to mandated ESG disclosure?</vt:lpstr>
      <vt:lpstr>How do companies respond to mandated ESG disclosure?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Leonard Brooks</cp:lastModifiedBy>
  <cp:revision>255</cp:revision>
  <cp:lastPrinted>2012-10-26T21:36:21Z</cp:lastPrinted>
  <dcterms:created xsi:type="dcterms:W3CDTF">2012-10-26T15:55:16Z</dcterms:created>
  <dcterms:modified xsi:type="dcterms:W3CDTF">2020-10-21T22:43:01Z</dcterms:modified>
</cp:coreProperties>
</file>