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45" r:id="rId1"/>
    <p:sldMasterId id="2147483757" r:id="rId2"/>
    <p:sldMasterId id="2147483770" r:id="rId3"/>
    <p:sldMasterId id="2147483782" r:id="rId4"/>
  </p:sldMasterIdLst>
  <p:notesMasterIdLst>
    <p:notesMasterId r:id="rId15"/>
  </p:notesMasterIdLst>
  <p:handoutMasterIdLst>
    <p:handoutMasterId r:id="rId16"/>
  </p:handoutMasterIdLst>
  <p:sldIdLst>
    <p:sldId id="490" r:id="rId5"/>
    <p:sldId id="491" r:id="rId6"/>
    <p:sldId id="493" r:id="rId7"/>
    <p:sldId id="492" r:id="rId8"/>
    <p:sldId id="448" r:id="rId9"/>
    <p:sldId id="484" r:id="rId10"/>
    <p:sldId id="485" r:id="rId11"/>
    <p:sldId id="486" r:id="rId12"/>
    <p:sldId id="487" r:id="rId13"/>
    <p:sldId id="489" r:id="rId1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ss School of Business" initials="RS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081F5B"/>
    <a:srgbClr val="27547B"/>
    <a:srgbClr val="000000"/>
    <a:srgbClr val="FFFFFF"/>
    <a:srgbClr val="E8AF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2" autoAdjust="0"/>
    <p:restoredTop sz="92017" autoAdjust="0"/>
  </p:normalViewPr>
  <p:slideViewPr>
    <p:cSldViewPr>
      <p:cViewPr varScale="1">
        <p:scale>
          <a:sx n="81" d="100"/>
          <a:sy n="81" d="100"/>
        </p:scale>
        <p:origin x="1651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8045946E-B152-453A-B0C2-CD49402844AD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D275A0BA-967A-4934-8D29-B5A256EE4B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937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5710DECD-95F4-41D0-872F-5C1BA9E9BC3C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53" tIns="48327" rIns="96653" bIns="4832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A5A4E950-C9D6-40D3-8C7A-FF44D539B0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464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386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60B0A-AD97-46CC-8688-1F0DB974E243}" type="datetime1">
              <a:rPr lang="en-US" smtClean="0"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4F3E-D017-446A-9B17-5FAFCA1EE85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4267200" y="4724400"/>
            <a:ext cx="4876800" cy="2057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 b="1">
                <a:solidFill>
                  <a:srgbClr val="081F5B"/>
                </a:solidFill>
                <a:latin typeface="NewsGoth Dm BT" pitchFamily="34" charset="0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E8AF10"/>
              </a:solidFill>
              <a:effectLst/>
              <a:uLnTx/>
              <a:uFillTx/>
              <a:latin typeface="NewsGoth Dm BT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2577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7419-64C1-4781-8B96-217608ADB868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2BDA-9DF4-4E51-A3E8-560A2EFBF8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41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7419-64C1-4781-8B96-217608ADB868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2BDA-9DF4-4E51-A3E8-560A2EFBF8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17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409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476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4714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436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8273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2019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389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178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96DB-B94D-4D6B-A5CD-148396793ADD}" type="datetime1">
              <a:rPr lang="en-US" smtClean="0"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4F3E-D017-446A-9B17-5FAFCA1EE85F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Terry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6018" y="150280"/>
            <a:ext cx="2353056" cy="306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533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915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8635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1290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05313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1058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0157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067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9817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9502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270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7419-64C1-4781-8B96-217608ADB868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2BDA-9DF4-4E51-A3E8-560A2EFBF8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79937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5604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5772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66844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81689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611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635" y="-1600200"/>
            <a:ext cx="1887929" cy="2743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779" y="185249"/>
            <a:ext cx="2185498" cy="53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0793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24600" cy="703979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8006"/>
            <a:ext cx="8229600" cy="52620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14300" y="118346"/>
            <a:ext cx="8915399" cy="6629400"/>
          </a:xfrm>
          <a:prstGeom prst="rect">
            <a:avLst/>
          </a:prstGeom>
          <a:noFill/>
          <a:ln w="9525">
            <a:solidFill>
              <a:srgbClr val="BC1E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-276453"/>
            <a:ext cx="471091" cy="68450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779" y="185249"/>
            <a:ext cx="2185498" cy="53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5457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29275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4142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522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7419-64C1-4781-8B96-217608ADB868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ACC300:  Course 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2BDA-9DF4-4E51-A3E8-560A2EFBF8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8670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246157" cy="528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" y="118346"/>
            <a:ext cx="8915399" cy="6629400"/>
          </a:xfrm>
          <a:prstGeom prst="rect">
            <a:avLst/>
          </a:prstGeom>
          <a:noFill/>
          <a:ln w="9525">
            <a:solidFill>
              <a:srgbClr val="BC1E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-276453"/>
            <a:ext cx="471091" cy="6845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779" y="185249"/>
            <a:ext cx="2185498" cy="53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59660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14300" y="118346"/>
            <a:ext cx="8915399" cy="6629400"/>
          </a:xfrm>
          <a:prstGeom prst="rect">
            <a:avLst/>
          </a:prstGeom>
          <a:noFill/>
          <a:ln w="9525">
            <a:solidFill>
              <a:srgbClr val="BC1E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-276453"/>
            <a:ext cx="471091" cy="6845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779" y="185249"/>
            <a:ext cx="2185498" cy="53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57588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41382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0883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34221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775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7419-64C1-4781-8B96-217608ADB868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2BDA-9DF4-4E51-A3E8-560A2EFBF8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126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7419-64C1-4781-8B96-217608ADB868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2BDA-9DF4-4E51-A3E8-560A2EFBF8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2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7419-64C1-4781-8B96-217608ADB868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2BDA-9DF4-4E51-A3E8-560A2EFBF8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55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7419-64C1-4781-8B96-217608ADB868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2BDA-9DF4-4E51-A3E8-560A2EFBF8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27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7419-64C1-4781-8B96-217608ADB868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F2BDA-9DF4-4E51-A3E8-560A2EFBF8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34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5930A-C759-4055-847E-0E3A4ED16E70}" type="datetime1">
              <a:rPr lang="en-US" smtClean="0"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24F3E-D017-446A-9B17-5FAFCA1EE85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57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EA0026-385A-4123-B3E4-4A9C4F3D103A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33571-5A58-4E3A-BE28-EC56120F903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499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35C5B-3183-4EC6-A86A-F36A62EB23A1}" type="datetimeFigureOut">
              <a:rPr lang="en-US" smtClean="0"/>
              <a:pPr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136D6-3EC4-4294-8B46-61F6A7102B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613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316579" cy="5162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80270"/>
            <a:ext cx="8229600" cy="52458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5930A-C759-4055-847E-0E3A4ED16E70}" type="datetime1">
              <a:rPr lang="en-US" smtClean="0"/>
              <a:t>9/16/2019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24F3E-D017-446A-9B17-5FAFCA1EE85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4300" y="118346"/>
            <a:ext cx="8915399" cy="6629400"/>
          </a:xfrm>
          <a:prstGeom prst="rect">
            <a:avLst/>
          </a:prstGeom>
          <a:noFill/>
          <a:ln w="9525">
            <a:solidFill>
              <a:srgbClr val="BC1E3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1500" y="-276453"/>
            <a:ext cx="471091" cy="68450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779" y="185249"/>
            <a:ext cx="2185498" cy="53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61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15241" y="995363"/>
            <a:ext cx="7913510" cy="1214437"/>
          </a:xfrm>
        </p:spPr>
        <p:txBody>
          <a:bodyPr anchor="t">
            <a:no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Non-GAAP Reporting: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 smtClean="0">
                <a:solidFill>
                  <a:schemeClr val="tx1"/>
                </a:solidFill>
              </a:rPr>
              <a:t>What does it say about the relevance of GAAP income statements?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subTitle" idx="1"/>
          </p:nvPr>
        </p:nvSpPr>
        <p:spPr>
          <a:xfrm>
            <a:off x="1143000" y="3276600"/>
            <a:ext cx="6858000" cy="153929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endParaRPr lang="en-US" sz="1200" dirty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</a:pPr>
            <a:r>
              <a:rPr lang="en-US" b="1" dirty="0">
                <a:solidFill>
                  <a:schemeClr val="tx1"/>
                </a:solidFill>
              </a:rPr>
              <a:t>Ted Christensen</a:t>
            </a:r>
          </a:p>
          <a:p>
            <a:pPr algn="ctr">
              <a:spcBef>
                <a:spcPts val="0"/>
              </a:spcBef>
            </a:pPr>
            <a:r>
              <a:rPr lang="en-US" i="1" dirty="0">
                <a:solidFill>
                  <a:schemeClr val="tx1"/>
                </a:solidFill>
              </a:rPr>
              <a:t>University of Georgia</a:t>
            </a:r>
          </a:p>
          <a:p>
            <a:pPr algn="ctr">
              <a:spcBef>
                <a:spcPts val="0"/>
              </a:spcBef>
            </a:pPr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7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8181" y="5675293"/>
            <a:ext cx="71276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University of Toronto PAC Conference</a:t>
            </a:r>
            <a:endParaRPr lang="en-US" sz="2800" b="1" dirty="0"/>
          </a:p>
          <a:p>
            <a:pPr algn="ctr"/>
            <a:r>
              <a:rPr lang="en-US" sz="2800" b="1" dirty="0" smtClean="0"/>
              <a:t>September 13, 2019</a:t>
            </a:r>
            <a:endParaRPr lang="en-US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4F3E-D017-446A-9B17-5FAFCA1EE8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8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3603" y="2895600"/>
            <a:ext cx="4038600" cy="703979"/>
          </a:xfrm>
        </p:spPr>
        <p:txBody>
          <a:bodyPr>
            <a:noAutofit/>
          </a:bodyPr>
          <a:lstStyle/>
          <a:p>
            <a:r>
              <a:rPr lang="en-US" sz="6600" dirty="0" smtClean="0">
                <a:solidFill>
                  <a:srgbClr val="C00000"/>
                </a:solidFill>
              </a:rPr>
              <a:t>Thank you!</a:t>
            </a:r>
            <a:endParaRPr lang="en-US" sz="66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24F3E-D017-446A-9B17-5FAFCA1EE8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81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 and Relevance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297812"/>
            <a:ext cx="2209800" cy="25146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Complex </a:t>
            </a:r>
          </a:p>
          <a:p>
            <a:pPr algn="ctr"/>
            <a:r>
              <a:rPr lang="en-US" sz="2800" dirty="0" smtClean="0"/>
              <a:t>Business</a:t>
            </a:r>
          </a:p>
          <a:p>
            <a:pPr algn="ctr"/>
            <a:r>
              <a:rPr lang="en-US" sz="2800" dirty="0" smtClean="0"/>
              <a:t>Environment</a:t>
            </a:r>
            <a:endParaRPr lang="en-US" sz="2800" dirty="0"/>
          </a:p>
        </p:txBody>
      </p:sp>
      <p:sp>
        <p:nvSpPr>
          <p:cNvPr id="5" name="Right Arrow 4"/>
          <p:cNvSpPr/>
          <p:nvPr/>
        </p:nvSpPr>
        <p:spPr>
          <a:xfrm>
            <a:off x="2819400" y="2326512"/>
            <a:ext cx="609600" cy="45720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61657" y="1297812"/>
            <a:ext cx="2209800" cy="2514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Complex </a:t>
            </a:r>
          </a:p>
          <a:p>
            <a:pPr algn="ctr"/>
            <a:r>
              <a:rPr lang="en-US" sz="2800" dirty="0" smtClean="0"/>
              <a:t>Accounting Standards</a:t>
            </a:r>
            <a:endParaRPr lang="en-US" sz="2800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600" y="3888612"/>
            <a:ext cx="2209800" cy="2589594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Technology</a:t>
            </a:r>
          </a:p>
          <a:p>
            <a:r>
              <a:rPr lang="en-US" sz="2000" dirty="0" smtClean="0"/>
              <a:t>Rapid communication</a:t>
            </a:r>
          </a:p>
          <a:p>
            <a:r>
              <a:rPr lang="en-US" sz="2000" dirty="0" smtClean="0"/>
              <a:t>Global competition</a:t>
            </a:r>
          </a:p>
          <a:p>
            <a:r>
              <a:rPr lang="en-US" sz="2000" dirty="0" smtClean="0"/>
              <a:t>Evolving consumer demand</a:t>
            </a:r>
          </a:p>
          <a:p>
            <a:endParaRPr lang="en-US" sz="20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429000" y="3888612"/>
            <a:ext cx="2209800" cy="258959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Various user groups</a:t>
            </a:r>
          </a:p>
          <a:p>
            <a:r>
              <a:rPr lang="en-US" sz="2000" dirty="0" smtClean="0"/>
              <a:t>Different informational needs</a:t>
            </a:r>
          </a:p>
          <a:p>
            <a:r>
              <a:rPr lang="en-US" sz="2000" dirty="0" smtClean="0"/>
              <a:t>Constantly changing environment</a:t>
            </a:r>
          </a:p>
          <a:p>
            <a:endParaRPr lang="en-US" sz="2000" dirty="0"/>
          </a:p>
        </p:txBody>
      </p:sp>
      <p:sp>
        <p:nvSpPr>
          <p:cNvPr id="10" name="Right Arrow 9"/>
          <p:cNvSpPr/>
          <p:nvPr/>
        </p:nvSpPr>
        <p:spPr>
          <a:xfrm>
            <a:off x="5704114" y="2326512"/>
            <a:ext cx="609600" cy="45720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346371" y="1297812"/>
            <a:ext cx="2209800" cy="25146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Standardized Financial Statements</a:t>
            </a:r>
            <a:endParaRPr lang="en-US" sz="2800" dirty="0"/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6400800" y="3963606"/>
            <a:ext cx="2209800" cy="258959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Does one size fit all?</a:t>
            </a:r>
          </a:p>
          <a:p>
            <a:r>
              <a:rPr lang="en-US" sz="2000" dirty="0" smtClean="0"/>
              <a:t>Can different user groups benefit uniformly from standard financial reports?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93405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 and Relevance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1297812"/>
            <a:ext cx="2209800" cy="2514600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Complex </a:t>
            </a:r>
          </a:p>
          <a:p>
            <a:pPr algn="ctr"/>
            <a:r>
              <a:rPr lang="en-US" sz="2800" dirty="0" smtClean="0"/>
              <a:t>Business</a:t>
            </a:r>
          </a:p>
          <a:p>
            <a:pPr algn="ctr"/>
            <a:r>
              <a:rPr lang="en-US" sz="2800" dirty="0" smtClean="0"/>
              <a:t>Environment</a:t>
            </a:r>
            <a:endParaRPr lang="en-US" sz="2800" dirty="0"/>
          </a:p>
        </p:txBody>
      </p:sp>
      <p:sp>
        <p:nvSpPr>
          <p:cNvPr id="5" name="Right Arrow 4"/>
          <p:cNvSpPr/>
          <p:nvPr/>
        </p:nvSpPr>
        <p:spPr>
          <a:xfrm>
            <a:off x="2819400" y="2326512"/>
            <a:ext cx="609600" cy="45720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61657" y="1297812"/>
            <a:ext cx="2209800" cy="2514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Complex </a:t>
            </a:r>
          </a:p>
          <a:p>
            <a:pPr algn="ctr"/>
            <a:r>
              <a:rPr lang="en-US" sz="2800" dirty="0" smtClean="0"/>
              <a:t>Accounting Standards</a:t>
            </a:r>
            <a:endParaRPr lang="en-US" sz="2800" dirty="0"/>
          </a:p>
        </p:txBody>
      </p:sp>
      <p:sp>
        <p:nvSpPr>
          <p:cNvPr id="10" name="Right Arrow 9"/>
          <p:cNvSpPr/>
          <p:nvPr/>
        </p:nvSpPr>
        <p:spPr>
          <a:xfrm>
            <a:off x="5704114" y="2326512"/>
            <a:ext cx="609600" cy="457200"/>
          </a:xfrm>
          <a:prstGeom prst="rightArrow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346371" y="1297812"/>
            <a:ext cx="2209800" cy="25146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Standardized Financial Statements</a:t>
            </a:r>
            <a:endParaRPr lang="en-US" sz="2800" dirty="0"/>
          </a:p>
        </p:txBody>
      </p:sp>
      <p:grpSp>
        <p:nvGrpSpPr>
          <p:cNvPr id="14" name="Group 13"/>
          <p:cNvGrpSpPr/>
          <p:nvPr/>
        </p:nvGrpSpPr>
        <p:grpSpPr>
          <a:xfrm>
            <a:off x="5018314" y="3636307"/>
            <a:ext cx="3526971" cy="2905031"/>
            <a:chOff x="5018314" y="3636307"/>
            <a:chExt cx="3526971" cy="2905031"/>
          </a:xfrm>
        </p:grpSpPr>
        <p:sp>
          <p:nvSpPr>
            <p:cNvPr id="7" name="Lightning Bolt 6"/>
            <p:cNvSpPr/>
            <p:nvPr/>
          </p:nvSpPr>
          <p:spPr>
            <a:xfrm>
              <a:off x="5671457" y="3636307"/>
              <a:ext cx="1066800" cy="1304831"/>
            </a:xfrm>
            <a:prstGeom prst="lightningBolt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018314" y="4941138"/>
              <a:ext cx="3526971" cy="16002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 smtClean="0"/>
                <a:t>Non-GAAP Performance Metrics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9172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Non-GAAP Performance Metrics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124200" y="2895600"/>
            <a:ext cx="2438400" cy="2286000"/>
          </a:xfrm>
          <a:prstGeom prst="ellipse">
            <a:avLst/>
          </a:prstGeom>
          <a:solidFill>
            <a:srgbClr val="C00000"/>
          </a:solidFill>
          <a:ln>
            <a:solidFill>
              <a:srgbClr val="760C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14700" y="3581400"/>
            <a:ext cx="2019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Non-GAAP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Reporting</a:t>
            </a:r>
            <a:endParaRPr lang="en-US" sz="2800" dirty="0">
              <a:solidFill>
                <a:schemeClr val="bg1"/>
              </a:solidFill>
            </a:endParaRPr>
          </a:p>
        </p:txBody>
      </p:sp>
      <p:grpSp>
        <p:nvGrpSpPr>
          <p:cNvPr id="41" name="Group 40"/>
          <p:cNvGrpSpPr/>
          <p:nvPr/>
        </p:nvGrpSpPr>
        <p:grpSpPr>
          <a:xfrm>
            <a:off x="3448050" y="1219200"/>
            <a:ext cx="1752600" cy="1676400"/>
            <a:chOff x="3448050" y="1219200"/>
            <a:chExt cx="1752600" cy="1676400"/>
          </a:xfrm>
        </p:grpSpPr>
        <p:sp>
          <p:nvSpPr>
            <p:cNvPr id="13" name="Rounded Rectangle 12"/>
            <p:cNvSpPr/>
            <p:nvPr/>
          </p:nvSpPr>
          <p:spPr>
            <a:xfrm>
              <a:off x="3448050" y="1219200"/>
              <a:ext cx="1752600" cy="10668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GAAP</a:t>
              </a:r>
            </a:p>
            <a:p>
              <a:pPr algn="ctr"/>
              <a:r>
                <a:rPr lang="en-US" sz="2400" dirty="0" smtClean="0"/>
                <a:t>Standards</a:t>
              </a:r>
              <a:endParaRPr lang="en-US" sz="2400" dirty="0"/>
            </a:p>
          </p:txBody>
        </p:sp>
        <p:cxnSp>
          <p:nvCxnSpPr>
            <p:cNvPr id="15" name="Straight Arrow Connector 14"/>
            <p:cNvCxnSpPr>
              <a:stCxn id="13" idx="2"/>
            </p:cNvCxnSpPr>
            <p:nvPr/>
          </p:nvCxnSpPr>
          <p:spPr>
            <a:xfrm>
              <a:off x="4324350" y="2286000"/>
              <a:ext cx="0" cy="609600"/>
            </a:xfrm>
            <a:prstGeom prst="straightConnector1">
              <a:avLst/>
            </a:prstGeom>
            <a:ln w="349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5210589" y="2145544"/>
            <a:ext cx="2714211" cy="1104060"/>
            <a:chOff x="5210589" y="2145544"/>
            <a:chExt cx="2714211" cy="1104060"/>
          </a:xfrm>
        </p:grpSpPr>
        <p:sp>
          <p:nvSpPr>
            <p:cNvPr id="8" name="Rounded Rectangle 7"/>
            <p:cNvSpPr/>
            <p:nvPr/>
          </p:nvSpPr>
          <p:spPr>
            <a:xfrm>
              <a:off x="6172200" y="2145544"/>
              <a:ext cx="1752600" cy="10668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Analysts’ Focus</a:t>
              </a:r>
              <a:endParaRPr lang="en-US" sz="2400" dirty="0"/>
            </a:p>
          </p:txBody>
        </p:sp>
        <p:cxnSp>
          <p:nvCxnSpPr>
            <p:cNvPr id="16" name="Straight Arrow Connector 15"/>
            <p:cNvCxnSpPr>
              <a:stCxn id="8" idx="1"/>
            </p:cNvCxnSpPr>
            <p:nvPr/>
          </p:nvCxnSpPr>
          <p:spPr>
            <a:xfrm flipH="1">
              <a:off x="5210589" y="2678944"/>
              <a:ext cx="961611" cy="570660"/>
            </a:xfrm>
            <a:prstGeom prst="straightConnector1">
              <a:avLst/>
            </a:prstGeom>
            <a:ln w="349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/>
        </p:nvGrpSpPr>
        <p:grpSpPr>
          <a:xfrm>
            <a:off x="5562600" y="3845871"/>
            <a:ext cx="2362200" cy="1066800"/>
            <a:chOff x="5562600" y="3845871"/>
            <a:chExt cx="2362200" cy="1066800"/>
          </a:xfrm>
        </p:grpSpPr>
        <p:sp>
          <p:nvSpPr>
            <p:cNvPr id="7" name="Rounded Rectangle 6"/>
            <p:cNvSpPr/>
            <p:nvPr/>
          </p:nvSpPr>
          <p:spPr>
            <a:xfrm>
              <a:off x="6172200" y="3845871"/>
              <a:ext cx="1752600" cy="10668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Investor Demand</a:t>
              </a:r>
              <a:endParaRPr lang="en-US" sz="2400" dirty="0"/>
            </a:p>
          </p:txBody>
        </p:sp>
        <p:cxnSp>
          <p:nvCxnSpPr>
            <p:cNvPr id="20" name="Straight Arrow Connector 19"/>
            <p:cNvCxnSpPr>
              <a:stCxn id="7" idx="1"/>
            </p:cNvCxnSpPr>
            <p:nvPr/>
          </p:nvCxnSpPr>
          <p:spPr>
            <a:xfrm flipH="1" flipV="1">
              <a:off x="5562600" y="4188543"/>
              <a:ext cx="609600" cy="190728"/>
            </a:xfrm>
            <a:prstGeom prst="straightConnector1">
              <a:avLst/>
            </a:prstGeom>
            <a:ln w="349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/>
          <p:cNvGrpSpPr/>
          <p:nvPr/>
        </p:nvGrpSpPr>
        <p:grpSpPr>
          <a:xfrm>
            <a:off x="4686300" y="4846823"/>
            <a:ext cx="1752600" cy="1752600"/>
            <a:chOff x="4686300" y="4846823"/>
            <a:chExt cx="1752600" cy="1752600"/>
          </a:xfrm>
        </p:grpSpPr>
        <p:sp>
          <p:nvSpPr>
            <p:cNvPr id="9" name="Rounded Rectangle 8"/>
            <p:cNvSpPr/>
            <p:nvPr/>
          </p:nvSpPr>
          <p:spPr>
            <a:xfrm>
              <a:off x="4686300" y="5532623"/>
              <a:ext cx="1752600" cy="10668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Manager Preference</a:t>
              </a:r>
              <a:endParaRPr lang="en-US" sz="2400" dirty="0"/>
            </a:p>
          </p:txBody>
        </p:sp>
        <p:cxnSp>
          <p:nvCxnSpPr>
            <p:cNvPr id="23" name="Straight Arrow Connector 22"/>
            <p:cNvCxnSpPr>
              <a:stCxn id="9" idx="0"/>
              <a:endCxn id="5" idx="5"/>
            </p:cNvCxnSpPr>
            <p:nvPr/>
          </p:nvCxnSpPr>
          <p:spPr>
            <a:xfrm flipH="1" flipV="1">
              <a:off x="5205505" y="4846823"/>
              <a:ext cx="357095" cy="685800"/>
            </a:xfrm>
            <a:prstGeom prst="straightConnector1">
              <a:avLst/>
            </a:prstGeom>
            <a:ln w="349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2247900" y="4846823"/>
            <a:ext cx="1752600" cy="1766175"/>
            <a:chOff x="2247900" y="4846823"/>
            <a:chExt cx="1752600" cy="1766175"/>
          </a:xfrm>
        </p:grpSpPr>
        <p:sp>
          <p:nvSpPr>
            <p:cNvPr id="10" name="Rounded Rectangle 9"/>
            <p:cNvSpPr/>
            <p:nvPr/>
          </p:nvSpPr>
          <p:spPr>
            <a:xfrm>
              <a:off x="2247900" y="5546198"/>
              <a:ext cx="1752600" cy="1066800"/>
            </a:xfrm>
            <a:prstGeom prst="roundRect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Industry Standards</a:t>
              </a:r>
              <a:endParaRPr lang="en-US" sz="2400" dirty="0"/>
            </a:p>
          </p:txBody>
        </p:sp>
        <p:cxnSp>
          <p:nvCxnSpPr>
            <p:cNvPr id="25" name="Straight Arrow Connector 24"/>
            <p:cNvCxnSpPr>
              <a:endCxn id="5" idx="3"/>
            </p:cNvCxnSpPr>
            <p:nvPr/>
          </p:nvCxnSpPr>
          <p:spPr>
            <a:xfrm flipV="1">
              <a:off x="3135796" y="4846823"/>
              <a:ext cx="345499" cy="688343"/>
            </a:xfrm>
            <a:prstGeom prst="straightConnector1">
              <a:avLst/>
            </a:prstGeom>
            <a:ln w="349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838200" y="3845871"/>
            <a:ext cx="2247900" cy="1066800"/>
            <a:chOff x="838200" y="3845871"/>
            <a:chExt cx="2247900" cy="1066800"/>
          </a:xfrm>
        </p:grpSpPr>
        <p:sp>
          <p:nvSpPr>
            <p:cNvPr id="11" name="Rounded Rectangle 10"/>
            <p:cNvSpPr/>
            <p:nvPr/>
          </p:nvSpPr>
          <p:spPr>
            <a:xfrm>
              <a:off x="838200" y="3845871"/>
              <a:ext cx="1752600" cy="10668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Rival </a:t>
              </a:r>
            </a:p>
            <a:p>
              <a:pPr algn="ctr"/>
              <a:r>
                <a:rPr lang="en-US" sz="2400" dirty="0" smtClean="0"/>
                <a:t>Focus</a:t>
              </a:r>
              <a:endParaRPr lang="en-US" sz="2400" dirty="0"/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 flipV="1">
              <a:off x="2590800" y="4188543"/>
              <a:ext cx="495300" cy="190728"/>
            </a:xfrm>
            <a:prstGeom prst="straightConnector1">
              <a:avLst/>
            </a:prstGeom>
            <a:ln w="349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838200" y="2145544"/>
            <a:ext cx="2643095" cy="1084833"/>
            <a:chOff x="838200" y="2145544"/>
            <a:chExt cx="2643095" cy="1084833"/>
          </a:xfrm>
        </p:grpSpPr>
        <p:sp>
          <p:nvSpPr>
            <p:cNvPr id="12" name="Rounded Rectangle 11"/>
            <p:cNvSpPr/>
            <p:nvPr/>
          </p:nvSpPr>
          <p:spPr>
            <a:xfrm>
              <a:off x="838200" y="2145544"/>
              <a:ext cx="1752600" cy="1066800"/>
            </a:xfrm>
            <a:prstGeom prst="round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Regulatory Scrutiny</a:t>
              </a:r>
              <a:endParaRPr lang="en-US" sz="2400" dirty="0"/>
            </a:p>
          </p:txBody>
        </p:sp>
        <p:cxnSp>
          <p:nvCxnSpPr>
            <p:cNvPr id="30" name="Straight Arrow Connector 29"/>
            <p:cNvCxnSpPr>
              <a:endCxn id="5" idx="1"/>
            </p:cNvCxnSpPr>
            <p:nvPr/>
          </p:nvCxnSpPr>
          <p:spPr>
            <a:xfrm>
              <a:off x="2602396" y="2678945"/>
              <a:ext cx="878899" cy="551432"/>
            </a:xfrm>
            <a:prstGeom prst="straightConnector1">
              <a:avLst/>
            </a:prstGeom>
            <a:ln w="3492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9148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0800"/>
            <a:ext cx="533400" cy="244476"/>
          </a:xfrm>
        </p:spPr>
        <p:txBody>
          <a:bodyPr/>
          <a:lstStyle/>
          <a:p>
            <a:fld id="{3196A044-BD91-484F-AF5D-CC817763A727}" type="slidenum">
              <a:rPr lang="en-US" smtClean="0">
                <a:solidFill>
                  <a:schemeClr val="tx1"/>
                </a:solidFill>
              </a:rPr>
              <a:t>5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6379" y="685799"/>
            <a:ext cx="8382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i="1" dirty="0" smtClean="0">
                <a:solidFill>
                  <a:srgbClr val="C00000"/>
                </a:solidFill>
              </a:rPr>
              <a:t>How does this paper fit into the Non-GAAP Reporting Literature?</a:t>
            </a:r>
            <a:endParaRPr lang="en-US" sz="3200" i="1" dirty="0">
              <a:solidFill>
                <a:srgbClr val="C00000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79" y="830932"/>
            <a:ext cx="8536633" cy="5798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25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5259" y="6494361"/>
            <a:ext cx="533400" cy="244476"/>
          </a:xfrm>
        </p:spPr>
        <p:txBody>
          <a:bodyPr/>
          <a:lstStyle/>
          <a:p>
            <a:fld id="{3196A044-BD91-484F-AF5D-CC817763A727}" type="slidenum">
              <a:rPr lang="en-US" smtClean="0">
                <a:solidFill>
                  <a:schemeClr val="tx1"/>
                </a:solidFill>
              </a:rPr>
              <a:t>6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6379" y="457200"/>
            <a:ext cx="838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i="1" dirty="0" smtClean="0">
                <a:solidFill>
                  <a:srgbClr val="C00000"/>
                </a:solidFill>
              </a:rPr>
              <a:t>My Soapbox:</a:t>
            </a:r>
            <a:endParaRPr lang="en-US" sz="3200" i="1" dirty="0">
              <a:solidFill>
                <a:srgbClr val="C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124200" y="2895600"/>
            <a:ext cx="2438400" cy="2286000"/>
          </a:xfrm>
          <a:prstGeom prst="ellipse">
            <a:avLst/>
          </a:prstGeom>
          <a:solidFill>
            <a:srgbClr val="C00000"/>
          </a:solidFill>
          <a:ln>
            <a:solidFill>
              <a:srgbClr val="760C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14700" y="3581400"/>
            <a:ext cx="2019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Non-GAAP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Reporting</a:t>
            </a:r>
            <a:endParaRPr lang="en-US" sz="2800" dirty="0">
              <a:solidFill>
                <a:schemeClr val="bg1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124200" y="304800"/>
            <a:ext cx="2438400" cy="2571964"/>
            <a:chOff x="3124200" y="304800"/>
            <a:chExt cx="2438400" cy="2571964"/>
          </a:xfrm>
        </p:grpSpPr>
        <p:sp>
          <p:nvSpPr>
            <p:cNvPr id="13" name="Oval 12"/>
            <p:cNvSpPr/>
            <p:nvPr/>
          </p:nvSpPr>
          <p:spPr>
            <a:xfrm>
              <a:off x="3124200" y="304800"/>
              <a:ext cx="2438400" cy="2286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01838" y="1143000"/>
              <a:ext cx="168312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SEC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3" name="Right Arrow 2"/>
            <p:cNvSpPr/>
            <p:nvPr/>
          </p:nvSpPr>
          <p:spPr>
            <a:xfrm rot="5400000">
              <a:off x="4175973" y="2605827"/>
              <a:ext cx="285964" cy="255910"/>
            </a:xfrm>
            <a:prstGeom prst="rightArrow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2000" y="4114800"/>
            <a:ext cx="2500944" cy="2286000"/>
            <a:chOff x="762000" y="4114800"/>
            <a:chExt cx="2500944" cy="2286000"/>
          </a:xfrm>
        </p:grpSpPr>
        <p:sp>
          <p:nvSpPr>
            <p:cNvPr id="15" name="Oval 14"/>
            <p:cNvSpPr/>
            <p:nvPr/>
          </p:nvSpPr>
          <p:spPr>
            <a:xfrm>
              <a:off x="762000" y="4114800"/>
              <a:ext cx="2438400" cy="22860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1D653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181100" y="5011839"/>
              <a:ext cx="1600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FASB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17" name="Right Arrow 16"/>
            <p:cNvSpPr/>
            <p:nvPr/>
          </p:nvSpPr>
          <p:spPr>
            <a:xfrm rot="19901937">
              <a:off x="2985456" y="4491299"/>
              <a:ext cx="277488" cy="255910"/>
            </a:xfrm>
            <a:prstGeom prst="rightArrow">
              <a:avLst/>
            </a:prstGeom>
            <a:solidFill>
              <a:srgbClr val="00B050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383921" y="4114800"/>
            <a:ext cx="2540879" cy="2286000"/>
            <a:chOff x="5383921" y="4114800"/>
            <a:chExt cx="2540879" cy="2286000"/>
          </a:xfrm>
        </p:grpSpPr>
        <p:sp>
          <p:nvSpPr>
            <p:cNvPr id="9" name="Oval 8"/>
            <p:cNvSpPr/>
            <p:nvPr/>
          </p:nvSpPr>
          <p:spPr>
            <a:xfrm>
              <a:off x="5486400" y="4114800"/>
              <a:ext cx="2438400" cy="2286000"/>
            </a:xfrm>
            <a:prstGeom prst="ellipse">
              <a:avLst/>
            </a:prstGeom>
            <a:solidFill>
              <a:srgbClr val="E46C0A"/>
            </a:solidFill>
            <a:ln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16290" y="4953000"/>
              <a:ext cx="1600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 smtClean="0">
                  <a:solidFill>
                    <a:schemeClr val="bg1"/>
                  </a:solidFill>
                </a:rPr>
                <a:t>PCAOB</a:t>
              </a:r>
              <a:endParaRPr 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0" name="Right Arrow 19"/>
            <p:cNvSpPr/>
            <p:nvPr/>
          </p:nvSpPr>
          <p:spPr>
            <a:xfrm rot="12734020">
              <a:off x="5383921" y="4542978"/>
              <a:ext cx="277488" cy="255910"/>
            </a:xfrm>
            <a:prstGeom prst="rightArrow">
              <a:avLst/>
            </a:prstGeom>
            <a:solidFill>
              <a:srgbClr val="E46C0A"/>
            </a:soli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2230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5259" y="6494361"/>
            <a:ext cx="533400" cy="244476"/>
          </a:xfrm>
        </p:spPr>
        <p:txBody>
          <a:bodyPr/>
          <a:lstStyle/>
          <a:p>
            <a:fld id="{3196A044-BD91-484F-AF5D-CC817763A727}" type="slidenum">
              <a:rPr lang="en-US" smtClean="0">
                <a:solidFill>
                  <a:schemeClr val="tx1"/>
                </a:solidFill>
              </a:rPr>
              <a:t>7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6379" y="457200"/>
            <a:ext cx="838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i="1" dirty="0" smtClean="0">
                <a:solidFill>
                  <a:srgbClr val="C00000"/>
                </a:solidFill>
              </a:rPr>
              <a:t>My Soapbox:</a:t>
            </a:r>
            <a:endParaRPr lang="en-US" sz="3200" i="1" dirty="0">
              <a:solidFill>
                <a:srgbClr val="C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486400" y="4114800"/>
            <a:ext cx="2438400" cy="2286000"/>
          </a:xfrm>
          <a:prstGeom prst="ellipse">
            <a:avLst/>
          </a:prstGeom>
          <a:solidFill>
            <a:srgbClr val="E46C0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16290" y="49530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PCAOB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124200" y="2895600"/>
            <a:ext cx="2438400" cy="2286000"/>
          </a:xfrm>
          <a:prstGeom prst="ellipse">
            <a:avLst/>
          </a:prstGeom>
          <a:solidFill>
            <a:srgbClr val="C00000"/>
          </a:solidFill>
          <a:ln>
            <a:solidFill>
              <a:srgbClr val="760C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14700" y="3581400"/>
            <a:ext cx="2019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Non-GAAP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Reporting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124200" y="304800"/>
            <a:ext cx="2438400" cy="2286000"/>
          </a:xfrm>
          <a:prstGeom prst="ellipse">
            <a:avLst/>
          </a:prstGeom>
          <a:solidFill>
            <a:srgbClr val="4F81B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501838" y="1143000"/>
            <a:ext cx="1683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SEC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62000" y="4114800"/>
            <a:ext cx="2438400" cy="2286000"/>
          </a:xfrm>
          <a:prstGeom prst="ellipse">
            <a:avLst/>
          </a:prstGeom>
          <a:solidFill>
            <a:srgbClr val="00B050"/>
          </a:solidFill>
          <a:ln>
            <a:solidFill>
              <a:srgbClr val="1D65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181100" y="5011839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FASB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 rot="5400000">
            <a:off x="4175973" y="2605827"/>
            <a:ext cx="285964" cy="2559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 rot="19901937">
            <a:off x="2985456" y="4491299"/>
            <a:ext cx="277488" cy="255910"/>
          </a:xfrm>
          <a:prstGeom prst="rightArrow">
            <a:avLst/>
          </a:prstGeom>
          <a:solidFill>
            <a:srgbClr val="00B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 rot="12734020">
            <a:off x="5383921" y="4542978"/>
            <a:ext cx="277488" cy="255910"/>
          </a:xfrm>
          <a:prstGeom prst="rightArrow">
            <a:avLst/>
          </a:prstGeom>
          <a:solidFill>
            <a:srgbClr val="E46C0A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581522" y="609600"/>
            <a:ext cx="3333877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4F81BD"/>
                </a:solidFill>
              </a:rPr>
              <a:t>Maybe some of the C&amp;DIs are too stringent?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4F81BD"/>
                </a:solidFill>
              </a:rPr>
              <a:t>Best kind of reconciliation is side-by-side income statements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4F81BD"/>
                </a:solidFill>
              </a:rPr>
              <a:t>Not all recurring exclusions are bad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4F81BD"/>
                </a:solidFill>
              </a:rPr>
              <a:t>Requiring consistency over time may not be the best policy.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6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5259" y="6494361"/>
            <a:ext cx="533400" cy="244476"/>
          </a:xfrm>
        </p:spPr>
        <p:txBody>
          <a:bodyPr/>
          <a:lstStyle/>
          <a:p>
            <a:fld id="{3196A044-BD91-484F-AF5D-CC817763A727}" type="slidenum">
              <a:rPr lang="en-US" smtClean="0">
                <a:solidFill>
                  <a:schemeClr val="tx1"/>
                </a:solidFill>
              </a:rPr>
              <a:t>8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6379" y="457200"/>
            <a:ext cx="838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i="1" dirty="0" smtClean="0">
                <a:solidFill>
                  <a:srgbClr val="C00000"/>
                </a:solidFill>
              </a:rPr>
              <a:t>My Soapbox:</a:t>
            </a:r>
            <a:endParaRPr lang="en-US" sz="3200" i="1" dirty="0">
              <a:solidFill>
                <a:srgbClr val="C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486400" y="4114800"/>
            <a:ext cx="2438400" cy="2286000"/>
          </a:xfrm>
          <a:prstGeom prst="ellipse">
            <a:avLst/>
          </a:prstGeom>
          <a:solidFill>
            <a:srgbClr val="E46C0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16290" y="49530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PCAOB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124200" y="2895600"/>
            <a:ext cx="2438400" cy="2286000"/>
          </a:xfrm>
          <a:prstGeom prst="ellipse">
            <a:avLst/>
          </a:prstGeom>
          <a:solidFill>
            <a:srgbClr val="C00000"/>
          </a:solidFill>
          <a:ln>
            <a:solidFill>
              <a:srgbClr val="760C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14700" y="3581400"/>
            <a:ext cx="2019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Non-GAAP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Reporting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124200" y="304800"/>
            <a:ext cx="24384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501838" y="1143000"/>
            <a:ext cx="1683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SEC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62000" y="4114800"/>
            <a:ext cx="2438400" cy="2286000"/>
          </a:xfrm>
          <a:prstGeom prst="ellipse">
            <a:avLst/>
          </a:prstGeom>
          <a:solidFill>
            <a:srgbClr val="00B050"/>
          </a:solidFill>
          <a:ln>
            <a:solidFill>
              <a:srgbClr val="1D65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181100" y="5011839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FASB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 rot="5400000">
            <a:off x="4175973" y="2605827"/>
            <a:ext cx="285964" cy="2559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 rot="19901937">
            <a:off x="2985456" y="4491299"/>
            <a:ext cx="277488" cy="255910"/>
          </a:xfrm>
          <a:prstGeom prst="rightArrow">
            <a:avLst/>
          </a:prstGeom>
          <a:solidFill>
            <a:srgbClr val="00B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 rot="12734020">
            <a:off x="5383921" y="4542978"/>
            <a:ext cx="277488" cy="255910"/>
          </a:xfrm>
          <a:prstGeom prst="rightArrow">
            <a:avLst/>
          </a:prstGeom>
          <a:solidFill>
            <a:srgbClr val="E46C0A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07275" y="1626374"/>
            <a:ext cx="308170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B050"/>
                </a:solidFill>
              </a:rPr>
              <a:t>More disaggregation can: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B050"/>
                </a:solidFill>
              </a:rPr>
              <a:t>Allow users to better understand manager-disclosed non-GAAP metrics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B050"/>
                </a:solidFill>
              </a:rPr>
              <a:t>Calculate customized non-GAAP numbers that meet their needs.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35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75259" y="6494361"/>
            <a:ext cx="533400" cy="244476"/>
          </a:xfrm>
        </p:spPr>
        <p:txBody>
          <a:bodyPr/>
          <a:lstStyle/>
          <a:p>
            <a:fld id="{3196A044-BD91-484F-AF5D-CC817763A727}" type="slidenum">
              <a:rPr lang="en-US" smtClean="0">
                <a:solidFill>
                  <a:schemeClr val="tx1"/>
                </a:solidFill>
              </a:rPr>
              <a:t>9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6379" y="457200"/>
            <a:ext cx="838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3200" i="1" dirty="0" smtClean="0">
                <a:solidFill>
                  <a:srgbClr val="C00000"/>
                </a:solidFill>
              </a:rPr>
              <a:t>My Soapbox:</a:t>
            </a:r>
            <a:endParaRPr lang="en-US" sz="3200" i="1" dirty="0">
              <a:solidFill>
                <a:srgbClr val="C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486400" y="4114800"/>
            <a:ext cx="2438400" cy="2286000"/>
          </a:xfrm>
          <a:prstGeom prst="ellipse">
            <a:avLst/>
          </a:prstGeom>
          <a:solidFill>
            <a:srgbClr val="E46C0A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16290" y="49530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PCAOB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124200" y="2895600"/>
            <a:ext cx="2438400" cy="2286000"/>
          </a:xfrm>
          <a:prstGeom prst="ellipse">
            <a:avLst/>
          </a:prstGeom>
          <a:solidFill>
            <a:srgbClr val="C00000"/>
          </a:solidFill>
          <a:ln>
            <a:solidFill>
              <a:srgbClr val="760C1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314700" y="3581400"/>
            <a:ext cx="20193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Non-GAAP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Reporting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3124200" y="304800"/>
            <a:ext cx="2438400" cy="228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501838" y="1143000"/>
            <a:ext cx="1683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SEC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762000" y="4114800"/>
            <a:ext cx="2438400" cy="2286000"/>
          </a:xfrm>
          <a:prstGeom prst="ellipse">
            <a:avLst/>
          </a:prstGeom>
          <a:solidFill>
            <a:srgbClr val="00B050"/>
          </a:solidFill>
          <a:ln>
            <a:solidFill>
              <a:srgbClr val="1D65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181100" y="5011839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FASB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Right Arrow 2"/>
          <p:cNvSpPr/>
          <p:nvPr/>
        </p:nvSpPr>
        <p:spPr>
          <a:xfrm rot="5400000">
            <a:off x="4175973" y="2605827"/>
            <a:ext cx="285964" cy="255910"/>
          </a:xfrm>
          <a:prstGeom prst="rightArrow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ight Arrow 16"/>
          <p:cNvSpPr/>
          <p:nvPr/>
        </p:nvSpPr>
        <p:spPr>
          <a:xfrm rot="19901937">
            <a:off x="2985456" y="4491299"/>
            <a:ext cx="277488" cy="255910"/>
          </a:xfrm>
          <a:prstGeom prst="rightArrow">
            <a:avLst/>
          </a:prstGeom>
          <a:solidFill>
            <a:srgbClr val="00B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ight Arrow 19"/>
          <p:cNvSpPr/>
          <p:nvPr/>
        </p:nvSpPr>
        <p:spPr>
          <a:xfrm rot="12734020">
            <a:off x="5383921" y="4542978"/>
            <a:ext cx="277488" cy="255910"/>
          </a:xfrm>
          <a:prstGeom prst="rightArrow">
            <a:avLst/>
          </a:prstGeom>
          <a:solidFill>
            <a:srgbClr val="E46C0A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840946" y="2308394"/>
            <a:ext cx="308170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E46C0A"/>
                </a:solidFill>
              </a:rPr>
              <a:t>Has the time come for auditors to play a direct role?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E46C0A"/>
                </a:solidFill>
              </a:rPr>
              <a:t>Maybe a formal review?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E46C0A"/>
                </a:solidFill>
              </a:rPr>
              <a:t>Not attestation.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E46C0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54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ear them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ull Acc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clear theme theme.thmx</Template>
  <TotalTime>13048</TotalTime>
  <Words>226</Words>
  <Application>Microsoft Office PowerPoint</Application>
  <PresentationFormat>On-screen Show (4:3)</PresentationFormat>
  <Paragraphs>86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NewsGoth Dm BT</vt:lpstr>
      <vt:lpstr>clear theme theme</vt:lpstr>
      <vt:lpstr>Custom Design</vt:lpstr>
      <vt:lpstr>2_Custom Design</vt:lpstr>
      <vt:lpstr>Tull Acct Theme</vt:lpstr>
      <vt:lpstr>Non-GAAP Reporting:  What does it say about the relevance of GAAP income statements?</vt:lpstr>
      <vt:lpstr>Complexity and Relevance</vt:lpstr>
      <vt:lpstr>Complexity and Relevance</vt:lpstr>
      <vt:lpstr>Non-GAAP Performance Metrics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Company>Ross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Ross School of Business</dc:creator>
  <cp:lastModifiedBy>Leonard Brooks</cp:lastModifiedBy>
  <cp:revision>452</cp:revision>
  <cp:lastPrinted>2016-08-16T05:01:01Z</cp:lastPrinted>
  <dcterms:created xsi:type="dcterms:W3CDTF">2011-12-05T23:02:27Z</dcterms:created>
  <dcterms:modified xsi:type="dcterms:W3CDTF">2019-09-16T13:30:20Z</dcterms:modified>
</cp:coreProperties>
</file>