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509" r:id="rId3"/>
    <p:sldId id="514" r:id="rId4"/>
    <p:sldId id="515" r:id="rId5"/>
    <p:sldId id="513" r:id="rId6"/>
    <p:sldId id="516" r:id="rId7"/>
    <p:sldId id="525" r:id="rId8"/>
    <p:sldId id="520" r:id="rId9"/>
    <p:sldId id="526" r:id="rId10"/>
    <p:sldId id="527" r:id="rId11"/>
    <p:sldId id="531" r:id="rId12"/>
    <p:sldId id="528" r:id="rId13"/>
    <p:sldId id="529" r:id="rId14"/>
    <p:sldId id="530" r:id="rId15"/>
    <p:sldId id="407" r:id="rId16"/>
    <p:sldId id="522" r:id="rId17"/>
    <p:sldId id="481" r:id="rId18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 userDrawn="1">
          <p15:clr>
            <a:srgbClr val="A4A3A4"/>
          </p15:clr>
        </p15:guide>
        <p15:guide id="2" pos="220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16089A"/>
    <a:srgbClr val="030565"/>
    <a:srgbClr val="04077A"/>
    <a:srgbClr val="030559"/>
    <a:srgbClr val="150892"/>
    <a:srgbClr val="130783"/>
    <a:srgbClr val="050885"/>
    <a:srgbClr val="1A09B7"/>
    <a:srgbClr val="1120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24" autoAdjust="0"/>
    <p:restoredTop sz="94667" autoAdjust="0"/>
  </p:normalViewPr>
  <p:slideViewPr>
    <p:cSldViewPr>
      <p:cViewPr varScale="1">
        <p:scale>
          <a:sx n="69" d="100"/>
          <a:sy n="69" d="100"/>
        </p:scale>
        <p:origin x="150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98" y="-90"/>
      </p:cViewPr>
      <p:guideLst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27466" cy="464502"/>
          </a:xfrm>
          <a:prstGeom prst="rect">
            <a:avLst/>
          </a:prstGeom>
        </p:spPr>
        <p:txBody>
          <a:bodyPr vert="horz" lIns="91220" tIns="45610" rIns="91220" bIns="4561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5953" y="1"/>
            <a:ext cx="3027466" cy="464502"/>
          </a:xfrm>
          <a:prstGeom prst="rect">
            <a:avLst/>
          </a:prstGeom>
        </p:spPr>
        <p:txBody>
          <a:bodyPr vert="horz" lIns="91220" tIns="45610" rIns="91220" bIns="45610" rtlCol="0"/>
          <a:lstStyle>
            <a:lvl1pPr algn="r">
              <a:defRPr sz="1200"/>
            </a:lvl1pPr>
          </a:lstStyle>
          <a:p>
            <a:fld id="{57FF0114-2AFB-4072-999F-1078F11C06B0}" type="datetimeFigureOut">
              <a:rPr lang="en-US" smtClean="0"/>
              <a:pPr/>
              <a:t>9/11/2019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17614"/>
            <a:ext cx="3027466" cy="464502"/>
          </a:xfrm>
          <a:prstGeom prst="rect">
            <a:avLst/>
          </a:prstGeom>
        </p:spPr>
        <p:txBody>
          <a:bodyPr vert="horz" lIns="91220" tIns="45610" rIns="91220" bIns="4561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5953" y="8817614"/>
            <a:ext cx="3027466" cy="464502"/>
          </a:xfrm>
          <a:prstGeom prst="rect">
            <a:avLst/>
          </a:prstGeom>
        </p:spPr>
        <p:txBody>
          <a:bodyPr vert="horz" lIns="91220" tIns="45610" rIns="91220" bIns="45610" rtlCol="0" anchor="b"/>
          <a:lstStyle>
            <a:lvl1pPr algn="r">
              <a:defRPr sz="1200"/>
            </a:lvl1pPr>
          </a:lstStyle>
          <a:p>
            <a:fld id="{F6D36E80-FEDC-4255-ADBF-8D92DDA1C7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052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35FB51BF-947B-4CA7-BF9A-9E0F95F75B89}" type="datetimeFigureOut">
              <a:rPr lang="en-US" smtClean="0"/>
              <a:pPr/>
              <a:t>9/11/2019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3" tIns="46477" rIns="92953" bIns="464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5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A13F7B99-3F96-4E07-AA2B-0FF606A75280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4588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733738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61654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99988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83247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74293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93113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44965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78827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9378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7380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4935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98119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3857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75523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9106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82546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3F7B99-3F96-4E07-AA2B-0FF606A75280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598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D855-50D1-405C-8A27-E48732615FC0}" type="datetimeFigureOut">
              <a:rPr lang="en-US" smtClean="0"/>
              <a:pPr/>
              <a:t>9/11/2019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B0DD-8B54-41AC-8D8C-737B9CF6F8C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D855-50D1-405C-8A27-E48732615FC0}" type="datetimeFigureOut">
              <a:rPr lang="en-US" smtClean="0"/>
              <a:pPr/>
              <a:t>9/11/2019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B0DD-8B54-41AC-8D8C-737B9CF6F8C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D855-50D1-405C-8A27-E48732615FC0}" type="datetimeFigureOut">
              <a:rPr lang="en-US" smtClean="0"/>
              <a:pPr/>
              <a:t>9/11/2019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B0DD-8B54-41AC-8D8C-737B9CF6F8C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D855-50D1-405C-8A27-E48732615FC0}" type="datetimeFigureOut">
              <a:rPr lang="en-US" smtClean="0"/>
              <a:pPr/>
              <a:t>9/11/2019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B0DD-8B54-41AC-8D8C-737B9CF6F8C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D855-50D1-405C-8A27-E48732615FC0}" type="datetimeFigureOut">
              <a:rPr lang="en-US" smtClean="0"/>
              <a:pPr/>
              <a:t>9/11/2019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B0DD-8B54-41AC-8D8C-737B9CF6F8C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D855-50D1-405C-8A27-E48732615FC0}" type="datetimeFigureOut">
              <a:rPr lang="en-US" smtClean="0"/>
              <a:pPr/>
              <a:t>9/11/2019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B0DD-8B54-41AC-8D8C-737B9CF6F8C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D855-50D1-405C-8A27-E48732615FC0}" type="datetimeFigureOut">
              <a:rPr lang="en-US" smtClean="0"/>
              <a:pPr/>
              <a:t>9/11/2019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B0DD-8B54-41AC-8D8C-737B9CF6F8C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D855-50D1-405C-8A27-E48732615FC0}" type="datetimeFigureOut">
              <a:rPr lang="en-US" smtClean="0"/>
              <a:pPr/>
              <a:t>9/11/2019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B0DD-8B54-41AC-8D8C-737B9CF6F8C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D855-50D1-405C-8A27-E48732615FC0}" type="datetimeFigureOut">
              <a:rPr lang="en-US" smtClean="0"/>
              <a:pPr/>
              <a:t>9/11/2019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B0DD-8B54-41AC-8D8C-737B9CF6F8C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D855-50D1-405C-8A27-E48732615FC0}" type="datetimeFigureOut">
              <a:rPr lang="en-US" smtClean="0"/>
              <a:pPr/>
              <a:t>9/11/2019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B0DD-8B54-41AC-8D8C-737B9CF6F8C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9D855-50D1-405C-8A27-E48732615FC0}" type="datetimeFigureOut">
              <a:rPr lang="en-US" smtClean="0"/>
              <a:pPr/>
              <a:t>9/11/2019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B0DD-8B54-41AC-8D8C-737B9CF6F8C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9D855-50D1-405C-8A27-E48732615FC0}" type="datetimeFigureOut">
              <a:rPr lang="en-US" smtClean="0"/>
              <a:pPr/>
              <a:t>9/11/2019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7B0DD-8B54-41AC-8D8C-737B9CF6F8C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214290"/>
            <a:ext cx="8072494" cy="2422622"/>
          </a:xfrm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CA" sz="4000" dirty="0" smtClean="0">
                <a:solidFill>
                  <a:srgbClr val="FFCC00"/>
                </a:solidFill>
                <a:latin typeface="Century Gothic"/>
              </a:rPr>
              <a:t>The </a:t>
            </a:r>
            <a:r>
              <a:rPr lang="en-CA" sz="4000" dirty="0">
                <a:solidFill>
                  <a:srgbClr val="FFCC00"/>
                </a:solidFill>
                <a:latin typeface="Century Gothic"/>
              </a:rPr>
              <a:t>Relevance of Non-Financial Key Performance Indicators (KPIs)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2996952"/>
            <a:ext cx="8136904" cy="180020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en-GB" sz="22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Bingxu Fang, Partha Mohanram and Dushyant Vyas</a:t>
            </a:r>
          </a:p>
          <a:p>
            <a:r>
              <a:rPr lang="en-GB" sz="2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Accounting Centre</a:t>
            </a:r>
          </a:p>
          <a:p>
            <a:r>
              <a:rPr lang="en-GB" sz="22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Toronto</a:t>
            </a:r>
            <a:endParaRPr lang="en-US" sz="2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1864" y="5085184"/>
            <a:ext cx="7607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dirty="0" smtClean="0">
                <a:solidFill>
                  <a:srgbClr val="030565"/>
                </a:solidFill>
                <a:latin typeface="Century Gothic"/>
              </a:rPr>
              <a:t>Sept 13, 2019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Association with Concurrent Stock Returns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412776"/>
            <a:ext cx="8606760" cy="5169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K-efficiency is </a:t>
            </a:r>
            <a:r>
              <a:rPr lang="en-US" sz="2000" dirty="0">
                <a:solidFill>
                  <a:srgbClr val="030565"/>
                </a:solidFill>
                <a:latin typeface="Century Gothic"/>
              </a:rPr>
              <a:t>positively associated with </a:t>
            </a:r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concurrent stock returns</a:t>
            </a:r>
            <a:endParaRPr lang="en-CA" altLang="en-US" sz="2000" dirty="0" smtClean="0">
              <a:solidFill>
                <a:srgbClr val="030565"/>
              </a:solidFill>
              <a:latin typeface="Century Gothic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CA" altLang="en-US" sz="2400" dirty="0" smtClean="0">
              <a:solidFill>
                <a:srgbClr val="030565"/>
              </a:solidFill>
              <a:latin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00192" y="2492896"/>
            <a:ext cx="25202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30565"/>
                </a:solidFill>
                <a:latin typeface="Century Gothic"/>
              </a:rPr>
              <a:t>As </a:t>
            </a:r>
            <a:r>
              <a:rPr lang="en-US" sz="2000" i="1" dirty="0">
                <a:solidFill>
                  <a:srgbClr val="030565"/>
                </a:solidFill>
                <a:latin typeface="Century Gothic"/>
              </a:rPr>
              <a:t>K-Efficiency</a:t>
            </a:r>
            <a:r>
              <a:rPr lang="en-US" sz="2000" dirty="0">
                <a:solidFill>
                  <a:srgbClr val="030565"/>
                </a:solidFill>
                <a:latin typeface="Century Gothic"/>
              </a:rPr>
              <a:t> increases from 0 to 1, </a:t>
            </a:r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concurrent stock return increases </a:t>
            </a:r>
            <a:r>
              <a:rPr lang="en-US" sz="2000" dirty="0">
                <a:solidFill>
                  <a:srgbClr val="030565"/>
                </a:solidFill>
                <a:latin typeface="Century Gothic"/>
              </a:rPr>
              <a:t>by </a:t>
            </a:r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8.7%</a:t>
            </a:r>
            <a:endParaRPr lang="en-US" sz="2000" dirty="0">
              <a:solidFill>
                <a:srgbClr val="030565"/>
              </a:solidFill>
              <a:latin typeface="Century Gothic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1209225"/>
                  </p:ext>
                </p:extLst>
              </p:nvPr>
            </p:nvGraphicFramePr>
            <p:xfrm>
              <a:off x="285720" y="1772816"/>
              <a:ext cx="5942465" cy="489654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548169">
                      <a:extLst>
                        <a:ext uri="{9D8B030D-6E8A-4147-A177-3AD203B41FA5}">
                          <a16:colId xmlns:a16="http://schemas.microsoft.com/office/drawing/2014/main" val="1475632784"/>
                        </a:ext>
                      </a:extLst>
                    </a:gridCol>
                    <a:gridCol w="848574">
                      <a:extLst>
                        <a:ext uri="{9D8B030D-6E8A-4147-A177-3AD203B41FA5}">
                          <a16:colId xmlns:a16="http://schemas.microsoft.com/office/drawing/2014/main" val="1893674763"/>
                        </a:ext>
                      </a:extLst>
                    </a:gridCol>
                    <a:gridCol w="848574">
                      <a:extLst>
                        <a:ext uri="{9D8B030D-6E8A-4147-A177-3AD203B41FA5}">
                          <a16:colId xmlns:a16="http://schemas.microsoft.com/office/drawing/2014/main" val="2439410240"/>
                        </a:ext>
                      </a:extLst>
                    </a:gridCol>
                    <a:gridCol w="848574">
                      <a:extLst>
                        <a:ext uri="{9D8B030D-6E8A-4147-A177-3AD203B41FA5}">
                          <a16:colId xmlns:a16="http://schemas.microsoft.com/office/drawing/2014/main" val="2124425572"/>
                        </a:ext>
                      </a:extLst>
                    </a:gridCol>
                    <a:gridCol w="848574">
                      <a:extLst>
                        <a:ext uri="{9D8B030D-6E8A-4147-A177-3AD203B41FA5}">
                          <a16:colId xmlns:a16="http://schemas.microsoft.com/office/drawing/2014/main" val="2951479364"/>
                        </a:ext>
                      </a:extLst>
                    </a:gridCol>
                  </a:tblGrid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(1)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(2)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(3)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(4)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363815060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VARIABLES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 gridSpan="4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altLang="zh-CN" sz="12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Concurrent </a:t>
                          </a:r>
                          <a:r>
                            <a:rPr lang="en-CA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en-CA" sz="12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Stock Returns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87300390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147866939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Earnings/Lag Stock Price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0.000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0.000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0.001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0.000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798692173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(0.43)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(0.41)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(1.29)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(0.43)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3240109438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CA" sz="1200">
                                  <a:effectLst/>
                                  <a:latin typeface="Cambria Math" panose="02040503050406030204" pitchFamily="18" charset="0"/>
                                </a:rPr>
                                <m:t>∆</m:t>
                              </m:r>
                            </m:oMath>
                          </a14:m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Earnings/Lag Stock Price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0.001***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0.001***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0.001***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0.001***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066992963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(2.71)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(2.63)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(3.58)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(2.71)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412384108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K-Growth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-0.025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674666641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(-0.88)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2891274038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K-Efficiency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0.087**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3336212416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(2.50)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973137662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K-Total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-0.003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4104921469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(-0.11)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892759739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Constant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0.091***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0.103***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0.030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0.093***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404212742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(7.56)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(5.25)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(1.15)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(4.64)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597911078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158102437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Observations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1,933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1,907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822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1,933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994926124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Fixed Effects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Industry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Industry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Industry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Industry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3450857489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Clustering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Firm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Firm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Firm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Firm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488305566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Adj. R-squared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0.00381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0.00342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0.0276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0.00330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382303934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31209225"/>
                  </p:ext>
                </p:extLst>
              </p:nvPr>
            </p:nvGraphicFramePr>
            <p:xfrm>
              <a:off x="285720" y="1772816"/>
              <a:ext cx="5942465" cy="489654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548169">
                      <a:extLst>
                        <a:ext uri="{9D8B030D-6E8A-4147-A177-3AD203B41FA5}">
                          <a16:colId xmlns:a16="http://schemas.microsoft.com/office/drawing/2014/main" val="1475632784"/>
                        </a:ext>
                      </a:extLst>
                    </a:gridCol>
                    <a:gridCol w="848574">
                      <a:extLst>
                        <a:ext uri="{9D8B030D-6E8A-4147-A177-3AD203B41FA5}">
                          <a16:colId xmlns:a16="http://schemas.microsoft.com/office/drawing/2014/main" val="1893674763"/>
                        </a:ext>
                      </a:extLst>
                    </a:gridCol>
                    <a:gridCol w="848574">
                      <a:extLst>
                        <a:ext uri="{9D8B030D-6E8A-4147-A177-3AD203B41FA5}">
                          <a16:colId xmlns:a16="http://schemas.microsoft.com/office/drawing/2014/main" val="2439410240"/>
                        </a:ext>
                      </a:extLst>
                    </a:gridCol>
                    <a:gridCol w="848574">
                      <a:extLst>
                        <a:ext uri="{9D8B030D-6E8A-4147-A177-3AD203B41FA5}">
                          <a16:colId xmlns:a16="http://schemas.microsoft.com/office/drawing/2014/main" val="2124425572"/>
                        </a:ext>
                      </a:extLst>
                    </a:gridCol>
                    <a:gridCol w="848574">
                      <a:extLst>
                        <a:ext uri="{9D8B030D-6E8A-4147-A177-3AD203B41FA5}">
                          <a16:colId xmlns:a16="http://schemas.microsoft.com/office/drawing/2014/main" val="2951479364"/>
                        </a:ext>
                      </a:extLst>
                    </a:gridCol>
                  </a:tblGrid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(1)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(2)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(3)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(4)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363815060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VARIABLES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 gridSpan="4"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altLang="zh-CN" sz="12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Concurrent </a:t>
                          </a:r>
                          <a:r>
                            <a:rPr lang="en-CA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r>
                            <a:rPr lang="en-CA" sz="12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Stock Returns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87300390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147866939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Earnings/Lag Stock Price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0.000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0.000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0.001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0.000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798692173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(0.43)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(0.41)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(1.29)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(0.43)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3240109438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b">
                        <a:blipFill>
                          <a:blip r:embed="rId3"/>
                          <a:stretch>
                            <a:fillRect l="-239" t="-492683" r="-133890" b="-14097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0.001***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0.001***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0.001***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0.001***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066992963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(2.71)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(2.63)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(3.58)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(2.71)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412384108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K-Growth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-0.025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674666641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(-0.88)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2891274038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K-Efficiency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0.087**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3336212416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(2.50)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973137662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K-Total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-0.003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4104921469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(-0.11)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892759739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Constant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0.091***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0.103***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0.030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0.093***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404212742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(7.56)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(5.25)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(1.15)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(4.64)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597911078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endParaRPr lang="en-US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158102437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Observations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1,933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1,907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822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1,933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994926124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Fixed Effects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Industry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Industry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Industry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Industry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3450857489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Clustering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Firm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Firm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Firm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Firm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1488305566"/>
                      </a:ext>
                    </a:extLst>
                  </a:tr>
                  <a:tr h="244827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Adj. R-squared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0.00381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0.00342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0.0276</a:t>
                          </a:r>
                          <a:endParaRPr lang="en-US" sz="120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CA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0.00330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DengXian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b"/>
                    </a:tc>
                    <a:extLst>
                      <a:ext uri="{0D108BD9-81ED-4DB2-BD59-A6C34878D82A}">
                        <a16:rowId xmlns:a16="http://schemas.microsoft.com/office/drawing/2014/main" val="382303934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8" name="TextBox 7"/>
          <p:cNvSpPr txBox="1"/>
          <p:nvPr/>
        </p:nvSpPr>
        <p:spPr>
          <a:xfrm>
            <a:off x="6300192" y="4398496"/>
            <a:ext cx="2520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Value implications immediately impounded in current returns</a:t>
            </a:r>
            <a:endParaRPr lang="en-US" sz="2000" dirty="0">
              <a:solidFill>
                <a:srgbClr val="030565"/>
              </a:solidFill>
              <a:latin typeface="Century Gothic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5720" y="3501008"/>
            <a:ext cx="5942464" cy="14401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Association with Future Stock Returns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412776"/>
            <a:ext cx="8606760" cy="5169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On average, K-scores are not related to future stock returns</a:t>
            </a:r>
            <a:endParaRPr lang="en-CA" altLang="en-US" sz="2000" dirty="0" smtClean="0">
              <a:solidFill>
                <a:srgbClr val="030565"/>
              </a:solidFill>
              <a:latin typeface="Century Gothic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CA" altLang="en-US" sz="2400" dirty="0" smtClean="0">
              <a:solidFill>
                <a:srgbClr val="030565"/>
              </a:solidFill>
              <a:latin typeface="Century Gothic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00192" y="3140968"/>
            <a:ext cx="2520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Value implications immediately impounded in current returns</a:t>
            </a:r>
            <a:endParaRPr lang="en-US" sz="2000" dirty="0">
              <a:solidFill>
                <a:srgbClr val="030565"/>
              </a:solidFill>
              <a:latin typeface="Century Gothic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730178"/>
              </p:ext>
            </p:extLst>
          </p:nvPr>
        </p:nvGraphicFramePr>
        <p:xfrm>
          <a:off x="457200" y="1844824"/>
          <a:ext cx="5842991" cy="5143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67305">
                  <a:extLst>
                    <a:ext uri="{9D8B030D-6E8A-4147-A177-3AD203B41FA5}">
                      <a16:colId xmlns:a16="http://schemas.microsoft.com/office/drawing/2014/main" val="2099998271"/>
                    </a:ext>
                  </a:extLst>
                </a:gridCol>
                <a:gridCol w="858562">
                  <a:extLst>
                    <a:ext uri="{9D8B030D-6E8A-4147-A177-3AD203B41FA5}">
                      <a16:colId xmlns:a16="http://schemas.microsoft.com/office/drawing/2014/main" val="2216142491"/>
                    </a:ext>
                  </a:extLst>
                </a:gridCol>
                <a:gridCol w="858562">
                  <a:extLst>
                    <a:ext uri="{9D8B030D-6E8A-4147-A177-3AD203B41FA5}">
                      <a16:colId xmlns:a16="http://schemas.microsoft.com/office/drawing/2014/main" val="3345622448"/>
                    </a:ext>
                  </a:extLst>
                </a:gridCol>
                <a:gridCol w="858562">
                  <a:extLst>
                    <a:ext uri="{9D8B030D-6E8A-4147-A177-3AD203B41FA5}">
                      <a16:colId xmlns:a16="http://schemas.microsoft.com/office/drawing/2014/main" val="2512371936"/>
                    </a:ext>
                  </a:extLst>
                </a:gridCol>
              </a:tblGrid>
              <a:tr h="175471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6: One-Year-Ahead Returns and KPI Indices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963422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25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2372231881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VARIABLES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One-Year-Ahead Return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871868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4097129552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Size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-0.008*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-0.010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-0.008*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2991083988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(-1.70)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(-1.19)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(-1.76)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1084704401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ROA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0.114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-0.351*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0.114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2127076116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(1.44)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(-1.93)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(1.45)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900497488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BTM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0.044**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0.029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0.045*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3313729488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(1.97)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(0.85)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(1.96)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435379094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Momentum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0.046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0.032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0.043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3184464477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(1.56)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(0.89)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(1.48)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1177441471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K-Growth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0.043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1070855690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(1.43)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1498005418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K-Efficiency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0.021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2780340936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(0.60)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2589465659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K-Total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0.043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1262347874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(1.26)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2344389206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Constant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-0.017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0.008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-0.013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177272364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(-0.44)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(0.10)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(-0.34)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1217449185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3270590876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Observations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1,908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823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1,933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2285136875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Fixed Effects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254369823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Clustering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1272653405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Adj. R-squared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0.0251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0.0563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0.0248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4243874196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Robust t-statistics in parentheses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1725489237"/>
                  </a:ext>
                </a:extLst>
              </a:tr>
              <a:tr h="175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 p&lt;0.01, ** p&lt;0.05, * p&lt;0.1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tc>
                  <a:txBody>
                    <a:bodyPr/>
                    <a:lstStyle/>
                    <a:p>
                      <a:endParaRPr lang="en-US" sz="12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235" marR="60235" marT="0" marB="0" anchor="b"/>
                </a:tc>
                <a:extLst>
                  <a:ext uri="{0D108BD9-81ED-4DB2-BD59-A6C34878D82A}">
                    <a16:rowId xmlns:a16="http://schemas.microsoft.com/office/drawing/2014/main" val="279830138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199" y="4077072"/>
            <a:ext cx="5842991" cy="122413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3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Association with Future Stock Returns: Cross-sectional Analyses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412776"/>
            <a:ext cx="8606760" cy="5169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Potential mispricing for small firms</a:t>
            </a:r>
            <a:endParaRPr lang="en-CA" altLang="en-US" sz="2000" dirty="0" smtClean="0">
              <a:solidFill>
                <a:srgbClr val="030565"/>
              </a:solidFill>
              <a:latin typeface="Century Gothic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CA" altLang="en-US" sz="2400" dirty="0" smtClean="0">
              <a:solidFill>
                <a:srgbClr val="030565"/>
              </a:solidFill>
              <a:latin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61182" y="2564904"/>
            <a:ext cx="25202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Value implications not immediately impounded in current returns for small firms </a:t>
            </a:r>
            <a:r>
              <a:rPr lang="en-US" sz="2000" dirty="0" smtClean="0">
                <a:solidFill>
                  <a:srgbClr val="030565"/>
                </a:solidFill>
                <a:latin typeface="Century Gothic"/>
                <a:sym typeface="Wingdings" panose="05000000000000000000" pitchFamily="2" charset="2"/>
              </a:rPr>
              <a:t> reflected in future returns</a:t>
            </a:r>
          </a:p>
          <a:p>
            <a:r>
              <a:rPr lang="en-US" sz="2000" dirty="0" smtClean="0">
                <a:solidFill>
                  <a:srgbClr val="030565"/>
                </a:solidFill>
                <a:latin typeface="Century Gothic"/>
                <a:sym typeface="Wingdings" panose="05000000000000000000" pitchFamily="2" charset="2"/>
              </a:rPr>
              <a:t>Increasing </a:t>
            </a:r>
            <a:r>
              <a:rPr lang="en-US" sz="2000" i="1" dirty="0" smtClean="0">
                <a:solidFill>
                  <a:srgbClr val="030565"/>
                </a:solidFill>
                <a:latin typeface="Century Gothic"/>
                <a:sym typeface="Wingdings" panose="05000000000000000000" pitchFamily="2" charset="2"/>
              </a:rPr>
              <a:t>K-Total</a:t>
            </a:r>
            <a:r>
              <a:rPr lang="en-US" sz="2000" dirty="0" smtClean="0">
                <a:solidFill>
                  <a:srgbClr val="030565"/>
                </a:solidFill>
                <a:latin typeface="Century Gothic"/>
                <a:sym typeface="Wingdings" panose="05000000000000000000" pitchFamily="2" charset="2"/>
              </a:rPr>
              <a:t> from 0 to 1 leads to 22% one-year ahead excess returns</a:t>
            </a:r>
            <a:endParaRPr lang="en-US" sz="2000" dirty="0">
              <a:solidFill>
                <a:srgbClr val="030565"/>
              </a:solidFill>
              <a:latin typeface="Century Gothic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826928"/>
              </p:ext>
            </p:extLst>
          </p:nvPr>
        </p:nvGraphicFramePr>
        <p:xfrm>
          <a:off x="395536" y="1834239"/>
          <a:ext cx="5987008" cy="49791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1597">
                  <a:extLst>
                    <a:ext uri="{9D8B030D-6E8A-4147-A177-3AD203B41FA5}">
                      <a16:colId xmlns:a16="http://schemas.microsoft.com/office/drawing/2014/main" val="4105997764"/>
                    </a:ext>
                  </a:extLst>
                </a:gridCol>
                <a:gridCol w="931214">
                  <a:extLst>
                    <a:ext uri="{9D8B030D-6E8A-4147-A177-3AD203B41FA5}">
                      <a16:colId xmlns:a16="http://schemas.microsoft.com/office/drawing/2014/main" val="784270763"/>
                    </a:ext>
                  </a:extLst>
                </a:gridCol>
                <a:gridCol w="931214">
                  <a:extLst>
                    <a:ext uri="{9D8B030D-6E8A-4147-A177-3AD203B41FA5}">
                      <a16:colId xmlns:a16="http://schemas.microsoft.com/office/drawing/2014/main" val="2877562558"/>
                    </a:ext>
                  </a:extLst>
                </a:gridCol>
                <a:gridCol w="932983">
                  <a:extLst>
                    <a:ext uri="{9D8B030D-6E8A-4147-A177-3AD203B41FA5}">
                      <a16:colId xmlns:a16="http://schemas.microsoft.com/office/drawing/2014/main" val="3259555447"/>
                    </a:ext>
                  </a:extLst>
                </a:gridCol>
              </a:tblGrid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5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25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534775677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VARIABLES</a:t>
                      </a:r>
                      <a:endParaRPr lang="en-US" sz="125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One-Year</a:t>
                      </a:r>
                      <a:r>
                        <a:rPr lang="en-US" sz="125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-Ahead Abnormal Returns</a:t>
                      </a:r>
                      <a:endParaRPr lang="en-US" sz="1250" dirty="0" smtClean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3001392"/>
                  </a:ext>
                </a:extLst>
              </a:tr>
              <a:tr h="2166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50" dirty="0" smtClean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Small Firms</a:t>
                      </a:r>
                      <a:endParaRPr lang="en-US" sz="1250" dirty="0" smtClean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1019090494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Size</a:t>
                      </a:r>
                      <a:endParaRPr lang="en-US" sz="125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0.043</a:t>
                      </a:r>
                      <a:endParaRPr lang="en-US" sz="125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-0.095**</a:t>
                      </a:r>
                      <a:endParaRPr lang="en-US" sz="125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0.041</a:t>
                      </a:r>
                      <a:endParaRPr lang="en-US" sz="125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2187361431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(1.17)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(-2.23)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(1.15)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2377238071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ROA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0.139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-0.359*</a:t>
                      </a:r>
                      <a:endParaRPr lang="en-US" sz="125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0.136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1968944710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(1.07)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(-1.94)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(1.05)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960471951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BTM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0.048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0.071</a:t>
                      </a:r>
                      <a:endParaRPr lang="en-US" sz="125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0.048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1544140744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(1.04)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(0.95)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(1.06)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2926666420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Momentum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0.054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0.053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0.051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3189439882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(1.02)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(0.49)</a:t>
                      </a:r>
                      <a:endParaRPr lang="en-US" sz="125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(0.99)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4018613728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K-Growth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0.183*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3396585071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(1.80)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1315289710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K-Efficiency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0.404**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989651418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(2.45)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1201344322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K-Total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0.220**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2686077719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(2.20)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196465062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Constant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-0.225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0.102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-0.232*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3996725443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(-1.64)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(0.57)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(-1.71)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3077075927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2303419131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Observations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468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475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161910829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Fixed Effects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117201194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Clustering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3337631124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Adj. R-squared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0.0137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0.0691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0.0168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2205945685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Robust t-statistics in parentheses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841631261"/>
                  </a:ext>
                </a:extLst>
              </a:tr>
              <a:tr h="1883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 p&lt;0.01, ** p&lt;0.05, * p&lt;0.1</a:t>
                      </a:r>
                      <a:endParaRPr lang="en-US" sz="125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tc>
                  <a:txBody>
                    <a:bodyPr/>
                    <a:lstStyle/>
                    <a:p>
                      <a:endParaRPr lang="en-US" sz="12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667" marR="62667" marT="0" marB="0" anchor="b"/>
                </a:tc>
                <a:extLst>
                  <a:ext uri="{0D108BD9-81ED-4DB2-BD59-A6C34878D82A}">
                    <a16:rowId xmlns:a16="http://schemas.microsoft.com/office/drawing/2014/main" val="2190868695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95537" y="3933056"/>
            <a:ext cx="5954628" cy="115212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6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Association with Future Stock Returns: Cross-sectional Analyses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505841"/>
            <a:ext cx="8606760" cy="5169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Potential mispricing for firms with no analyst coverage</a:t>
            </a:r>
            <a:endParaRPr lang="en-CA" altLang="en-US" sz="2000" dirty="0" smtClean="0">
              <a:solidFill>
                <a:srgbClr val="030565"/>
              </a:solidFill>
              <a:latin typeface="Century Gothic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CA" altLang="en-US" sz="2400" dirty="0" smtClean="0">
              <a:solidFill>
                <a:srgbClr val="030565"/>
              </a:solidFill>
              <a:latin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61182" y="2564904"/>
            <a:ext cx="25202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Value implications not immediately impounded in current returns for no-coverage firms </a:t>
            </a:r>
            <a:r>
              <a:rPr lang="en-US" sz="2000" dirty="0" smtClean="0">
                <a:solidFill>
                  <a:srgbClr val="030565"/>
                </a:solidFill>
                <a:latin typeface="Century Gothic"/>
                <a:sym typeface="Wingdings" panose="05000000000000000000" pitchFamily="2" charset="2"/>
              </a:rPr>
              <a:t> reflected in future returns</a:t>
            </a:r>
          </a:p>
          <a:p>
            <a:r>
              <a:rPr lang="en-US" sz="2000" dirty="0" smtClean="0">
                <a:solidFill>
                  <a:srgbClr val="030565"/>
                </a:solidFill>
                <a:latin typeface="Century Gothic"/>
                <a:sym typeface="Wingdings" panose="05000000000000000000" pitchFamily="2" charset="2"/>
              </a:rPr>
              <a:t>Increasing </a:t>
            </a:r>
            <a:r>
              <a:rPr lang="en-US" sz="2000" i="1" dirty="0" smtClean="0">
                <a:solidFill>
                  <a:srgbClr val="030565"/>
                </a:solidFill>
                <a:latin typeface="Century Gothic"/>
                <a:sym typeface="Wingdings" panose="05000000000000000000" pitchFamily="2" charset="2"/>
              </a:rPr>
              <a:t>K-Total </a:t>
            </a:r>
            <a:r>
              <a:rPr lang="en-US" sz="2000" dirty="0" smtClean="0">
                <a:solidFill>
                  <a:srgbClr val="030565"/>
                </a:solidFill>
                <a:latin typeface="Century Gothic"/>
                <a:sym typeface="Wingdings" panose="05000000000000000000" pitchFamily="2" charset="2"/>
              </a:rPr>
              <a:t>from 0 to 1 leads to 15.5% one-year </a:t>
            </a:r>
            <a:r>
              <a:rPr lang="en-US" sz="2000" dirty="0">
                <a:solidFill>
                  <a:srgbClr val="030565"/>
                </a:solidFill>
                <a:latin typeface="Century Gothic"/>
                <a:sym typeface="Wingdings" panose="05000000000000000000" pitchFamily="2" charset="2"/>
              </a:rPr>
              <a:t>ahead excess returns</a:t>
            </a:r>
            <a:endParaRPr lang="en-US" sz="2000" dirty="0">
              <a:solidFill>
                <a:srgbClr val="030565"/>
              </a:solidFill>
              <a:latin typeface="Century Gothic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941642"/>
              </p:ext>
            </p:extLst>
          </p:nvPr>
        </p:nvGraphicFramePr>
        <p:xfrm>
          <a:off x="285719" y="1916840"/>
          <a:ext cx="5798448" cy="4754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0137">
                  <a:extLst>
                    <a:ext uri="{9D8B030D-6E8A-4147-A177-3AD203B41FA5}">
                      <a16:colId xmlns:a16="http://schemas.microsoft.com/office/drawing/2014/main" val="1305661742"/>
                    </a:ext>
                  </a:extLst>
                </a:gridCol>
                <a:gridCol w="915816">
                  <a:extLst>
                    <a:ext uri="{9D8B030D-6E8A-4147-A177-3AD203B41FA5}">
                      <a16:colId xmlns:a16="http://schemas.microsoft.com/office/drawing/2014/main" val="3074625840"/>
                    </a:ext>
                  </a:extLst>
                </a:gridCol>
                <a:gridCol w="915816">
                  <a:extLst>
                    <a:ext uri="{9D8B030D-6E8A-4147-A177-3AD203B41FA5}">
                      <a16:colId xmlns:a16="http://schemas.microsoft.com/office/drawing/2014/main" val="593767167"/>
                    </a:ext>
                  </a:extLst>
                </a:gridCol>
                <a:gridCol w="916679">
                  <a:extLst>
                    <a:ext uri="{9D8B030D-6E8A-4147-A177-3AD203B41FA5}">
                      <a16:colId xmlns:a16="http://schemas.microsoft.com/office/drawing/2014/main" val="1897795310"/>
                    </a:ext>
                  </a:extLst>
                </a:gridCol>
              </a:tblGrid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3141394452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VARIABLES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One-Year-Ahead</a:t>
                      </a:r>
                      <a:r>
                        <a:rPr lang="en-US" sz="13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Abnormal Returns</a:t>
                      </a:r>
                      <a:endParaRPr lang="en-US" sz="1300" dirty="0" smtClean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152433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CA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Coverage</a:t>
                      </a: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CA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Firms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2333325181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Size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-0.013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-0.044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-0.018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3428787722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(-0.51)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(-1.41)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(-0.71)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1984790967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ROA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-0.019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-0.292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-0.040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969693899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(-0.12)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(-1.43)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(-0.27)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1980840575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BTM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0.078*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0.085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0.089**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1846394106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(1.91)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(1.12)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(2.10)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3542191069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Momentum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0.015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-0.049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-0.001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312570376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(0.20)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(-0.44)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(-0.01)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1960050291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K-Growth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0.059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4068214837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(0.86)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210357459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K-Efficiency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0.309*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1969977481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(1.92)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1383725598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K-Total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0.155*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1705848481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(1.75)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3064389206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Constant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-0.043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0.014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-0.067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152573705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(-0.32)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(0.09)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(-0.51)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3723568837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433289546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Observations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1623293789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Fixed Effects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228604449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Clustering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3139509144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Adj. R-squared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0.0244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0.0400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0.0417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0451" marR="60451" marT="0" marB="0" anchor="b"/>
                </a:tc>
                <a:extLst>
                  <a:ext uri="{0D108BD9-81ED-4DB2-BD59-A6C34878D82A}">
                    <a16:rowId xmlns:a16="http://schemas.microsoft.com/office/drawing/2014/main" val="10507368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85720" y="4077072"/>
            <a:ext cx="5798448" cy="122413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3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Association with Future Stock Returns: Cross-sectional Analyses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505841"/>
            <a:ext cx="8606760" cy="5169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Potential mispricing for firms with low institutional ownership</a:t>
            </a:r>
            <a:endParaRPr lang="en-CA" altLang="en-US" sz="2000" dirty="0" smtClean="0">
              <a:solidFill>
                <a:srgbClr val="030565"/>
              </a:solidFill>
              <a:latin typeface="Century Gothic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CA" altLang="en-US" sz="2400" dirty="0" smtClean="0">
              <a:solidFill>
                <a:srgbClr val="030565"/>
              </a:solidFill>
              <a:latin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61182" y="2564904"/>
            <a:ext cx="25202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Value implications not immediately impounded in current returns for no-coverage firms </a:t>
            </a:r>
            <a:r>
              <a:rPr lang="en-US" sz="2000" dirty="0" smtClean="0">
                <a:solidFill>
                  <a:srgbClr val="030565"/>
                </a:solidFill>
                <a:latin typeface="Century Gothic"/>
                <a:sym typeface="Wingdings" panose="05000000000000000000" pitchFamily="2" charset="2"/>
              </a:rPr>
              <a:t> reflected in future returns</a:t>
            </a:r>
          </a:p>
          <a:p>
            <a:r>
              <a:rPr lang="en-US" sz="2000" dirty="0" smtClean="0">
                <a:solidFill>
                  <a:srgbClr val="030565"/>
                </a:solidFill>
                <a:latin typeface="Century Gothic"/>
                <a:sym typeface="Wingdings" panose="05000000000000000000" pitchFamily="2" charset="2"/>
              </a:rPr>
              <a:t>Increasing </a:t>
            </a:r>
            <a:r>
              <a:rPr lang="en-US" sz="2000" i="1" dirty="0" smtClean="0">
                <a:solidFill>
                  <a:srgbClr val="030565"/>
                </a:solidFill>
                <a:latin typeface="Century Gothic"/>
                <a:sym typeface="Wingdings" panose="05000000000000000000" pitchFamily="2" charset="2"/>
              </a:rPr>
              <a:t>K-Total</a:t>
            </a:r>
            <a:r>
              <a:rPr lang="en-US" sz="2000" dirty="0" smtClean="0">
                <a:solidFill>
                  <a:srgbClr val="030565"/>
                </a:solidFill>
                <a:latin typeface="Century Gothic"/>
                <a:sym typeface="Wingdings" panose="05000000000000000000" pitchFamily="2" charset="2"/>
              </a:rPr>
              <a:t> from 0 to 1 leads to 13.3% one-year ahead excess returns</a:t>
            </a:r>
            <a:endParaRPr lang="en-US" sz="2000" dirty="0">
              <a:solidFill>
                <a:srgbClr val="030565"/>
              </a:solidFill>
              <a:latin typeface="Century Gothic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516472"/>
              </p:ext>
            </p:extLst>
          </p:nvPr>
        </p:nvGraphicFramePr>
        <p:xfrm>
          <a:off x="285720" y="1916839"/>
          <a:ext cx="6064444" cy="4608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7337">
                  <a:extLst>
                    <a:ext uri="{9D8B030D-6E8A-4147-A177-3AD203B41FA5}">
                      <a16:colId xmlns:a16="http://schemas.microsoft.com/office/drawing/2014/main" val="3389068505"/>
                    </a:ext>
                  </a:extLst>
                </a:gridCol>
                <a:gridCol w="912297">
                  <a:extLst>
                    <a:ext uri="{9D8B030D-6E8A-4147-A177-3AD203B41FA5}">
                      <a16:colId xmlns:a16="http://schemas.microsoft.com/office/drawing/2014/main" val="1138457314"/>
                    </a:ext>
                  </a:extLst>
                </a:gridCol>
                <a:gridCol w="1005423">
                  <a:extLst>
                    <a:ext uri="{9D8B030D-6E8A-4147-A177-3AD203B41FA5}">
                      <a16:colId xmlns:a16="http://schemas.microsoft.com/office/drawing/2014/main" val="1049398926"/>
                    </a:ext>
                  </a:extLst>
                </a:gridCol>
                <a:gridCol w="999387">
                  <a:extLst>
                    <a:ext uri="{9D8B030D-6E8A-4147-A177-3AD203B41FA5}">
                      <a16:colId xmlns:a16="http://schemas.microsoft.com/office/drawing/2014/main" val="3236021005"/>
                    </a:ext>
                  </a:extLst>
                </a:gridCol>
              </a:tblGrid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3534233001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VARIABLES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One-Year-Ahead</a:t>
                      </a:r>
                      <a:r>
                        <a:rPr lang="en-US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Abnormal Returns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7408095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Low</a:t>
                      </a:r>
                      <a:r>
                        <a:rPr lang="en-US" sz="1200" baseline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IO Firms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4192307088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Size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-0.035**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-0.057***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-0.035**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680952723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(-2.28)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(-2.75)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(-2.36)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2677991327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-0.258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2318850338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(1.12)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(-1.28)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(1.15)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3540625547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0.073**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0.079***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972866891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(2.51)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(0.60)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(2.68)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871830086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Momentum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-0.032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100355975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(0.83)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(-0.45)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(0.78)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3472436054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K-Growth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0.119**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2339341521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(2.17)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4013153606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K-Efficiency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1969255385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(0.84)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1304423010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K-Total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0.133**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2517438066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(2.09)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1250632035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Constant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0.279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-0.004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4144684603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(-0.02)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(1.65)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(-0.05)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1387560949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3088017029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Observations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415112747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Fixed Effects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595760433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Clustering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2841693608"/>
                  </a:ext>
                </a:extLst>
              </a:tr>
              <a:tr h="1920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Adj. R-squared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0.0415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0.0970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0.0452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3946" marR="63946" marT="0" marB="0" anchor="b"/>
                </a:tc>
                <a:extLst>
                  <a:ext uri="{0D108BD9-81ED-4DB2-BD59-A6C34878D82A}">
                    <a16:rowId xmlns:a16="http://schemas.microsoft.com/office/drawing/2014/main" val="29593897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85720" y="4005064"/>
            <a:ext cx="6064444" cy="115212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KPI-based Trading Strategy?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571612"/>
            <a:ext cx="8606760" cy="502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Positive abnormal returns on-average during 2011-2016; positive returns in 5 out of 6 years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CA" altLang="en-US" sz="2400" dirty="0" smtClean="0">
                <a:solidFill>
                  <a:srgbClr val="030565"/>
                </a:solidFill>
                <a:latin typeface="Century Gothic"/>
              </a:rPr>
              <a:t>Caveat: Results subject to sample size and time-period restrictions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84910"/>
              </p:ext>
            </p:extLst>
          </p:nvPr>
        </p:nvGraphicFramePr>
        <p:xfrm>
          <a:off x="671520" y="3212980"/>
          <a:ext cx="6060720" cy="32403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4210">
                  <a:extLst>
                    <a:ext uri="{9D8B030D-6E8A-4147-A177-3AD203B41FA5}">
                      <a16:colId xmlns:a16="http://schemas.microsoft.com/office/drawing/2014/main" val="3646413316"/>
                    </a:ext>
                  </a:extLst>
                </a:gridCol>
                <a:gridCol w="1091546">
                  <a:extLst>
                    <a:ext uri="{9D8B030D-6E8A-4147-A177-3AD203B41FA5}">
                      <a16:colId xmlns:a16="http://schemas.microsoft.com/office/drawing/2014/main" val="3265074021"/>
                    </a:ext>
                  </a:extLst>
                </a:gridCol>
                <a:gridCol w="555309">
                  <a:extLst>
                    <a:ext uri="{9D8B030D-6E8A-4147-A177-3AD203B41FA5}">
                      <a16:colId xmlns:a16="http://schemas.microsoft.com/office/drawing/2014/main" val="2257799456"/>
                    </a:ext>
                  </a:extLst>
                </a:gridCol>
                <a:gridCol w="1091546">
                  <a:extLst>
                    <a:ext uri="{9D8B030D-6E8A-4147-A177-3AD203B41FA5}">
                      <a16:colId xmlns:a16="http://schemas.microsoft.com/office/drawing/2014/main" val="705791884"/>
                    </a:ext>
                  </a:extLst>
                </a:gridCol>
                <a:gridCol w="555309">
                  <a:extLst>
                    <a:ext uri="{9D8B030D-6E8A-4147-A177-3AD203B41FA5}">
                      <a16:colId xmlns:a16="http://schemas.microsoft.com/office/drawing/2014/main" val="2535877695"/>
                    </a:ext>
                  </a:extLst>
                </a:gridCol>
                <a:gridCol w="1127491">
                  <a:extLst>
                    <a:ext uri="{9D8B030D-6E8A-4147-A177-3AD203B41FA5}">
                      <a16:colId xmlns:a16="http://schemas.microsoft.com/office/drawing/2014/main" val="443965440"/>
                    </a:ext>
                  </a:extLst>
                </a:gridCol>
                <a:gridCol w="555309">
                  <a:extLst>
                    <a:ext uri="{9D8B030D-6E8A-4147-A177-3AD203B41FA5}">
                      <a16:colId xmlns:a16="http://schemas.microsoft.com/office/drawing/2014/main" val="1715149564"/>
                    </a:ext>
                  </a:extLst>
                </a:gridCol>
              </a:tblGrid>
              <a:tr h="307907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Panel A: Returns to Hedge Strategy based on K-Total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68291"/>
                  </a:ext>
                </a:extLst>
              </a:tr>
              <a:tr h="293245"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Small Firms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Coverage Firms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 IO Firms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430404"/>
                  </a:ext>
                </a:extLst>
              </a:tr>
              <a:tr h="29324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Portfolios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32525298"/>
                  </a:ext>
                </a:extLst>
              </a:tr>
              <a:tr h="293245"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80289966"/>
                  </a:ext>
                </a:extLst>
              </a:tr>
              <a:tr h="2932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-7.69%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-6.37%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-13.96%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72031317"/>
                  </a:ext>
                </a:extLst>
              </a:tr>
              <a:tr h="2932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-5.46%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-9.55%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45149868"/>
                  </a:ext>
                </a:extLst>
              </a:tr>
              <a:tr h="2932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6.87%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8.47%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-1.75%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17277279"/>
                  </a:ext>
                </a:extLst>
              </a:tr>
              <a:tr h="293245"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03477641"/>
                  </a:ext>
                </a:extLst>
              </a:tr>
              <a:tr h="2932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14.56%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14.84%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12.21%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96025977"/>
                  </a:ext>
                </a:extLst>
              </a:tr>
              <a:tr h="2932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t-stat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32474718"/>
                  </a:ext>
                </a:extLst>
              </a:tr>
              <a:tr h="2932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p-value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0.0768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0.0874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0.0195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06467022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71520" y="5589240"/>
            <a:ext cx="6060720" cy="2880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Conclusion and Policy Implications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484784"/>
            <a:ext cx="8606760" cy="50257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Evidence on large sample relevance of KPIs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Leading indicators of future accounting performance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On-average, relevant to equity investors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Market seems to understand the importance of KPIs, but less so for small firms with low analyst coverage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Policy </a:t>
            </a:r>
            <a:r>
              <a:rPr lang="en-US" sz="2400" dirty="0">
                <a:solidFill>
                  <a:srgbClr val="030565"/>
                </a:solidFill>
                <a:latin typeface="Century Gothic"/>
              </a:rPr>
              <a:t>q</a:t>
            </a: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uestion: Would standardization of KPIs help investors better understand the value implications of KPIs?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Ongoing/future research: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Variation in standardization of existing KPIs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Relevance in other settings (e.g., debt markets, M&amp;A, compensation contracts)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>
              <a:solidFill>
                <a:srgbClr val="030565"/>
              </a:solidFill>
              <a:latin typeface="Century Gothic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GB" sz="2400" dirty="0" smtClean="0">
              <a:solidFill>
                <a:srgbClr val="030565"/>
              </a:solidFill>
              <a:latin typeface="Century Gothic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3528" y="4005064"/>
            <a:ext cx="8568952" cy="280831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57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Thank you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9390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Motivation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571612"/>
            <a:ext cx="8606760" cy="502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en-US" sz="2400" dirty="0" smtClean="0">
                <a:solidFill>
                  <a:srgbClr val="030565"/>
                </a:solidFill>
                <a:latin typeface="Century Gothic"/>
              </a:rPr>
              <a:t>Markets increasingly rely on KPIs outside the scope of traditional financial statements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400" dirty="0" smtClean="0">
              <a:solidFill>
                <a:srgbClr val="030565"/>
              </a:solidFill>
              <a:latin typeface="Century Gothic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CA" altLang="en-US" sz="2400" dirty="0" smtClean="0">
              <a:solidFill>
                <a:srgbClr val="030565"/>
              </a:solidFill>
              <a:latin typeface="Century Gothic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301" y="2708920"/>
            <a:ext cx="7846820" cy="11289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5517232"/>
            <a:ext cx="7915322" cy="936104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361" y="4005064"/>
            <a:ext cx="7627047" cy="122089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85720" y="2564904"/>
            <a:ext cx="8462744" cy="403244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85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Need for Nonfinancial KPIs?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571612"/>
            <a:ext cx="8606760" cy="51697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KPIs are leading indicators of future financial performance: </a:t>
            </a: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Traditional financial statement metrics (GAAP and non-GAAP) may not reflect underlying business developments on a timely basis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KPIs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are customizable: </a:t>
            </a: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Value drivers vary not only across, but within industries. Disclosure and use of nonfinancial KPIs can be contextualized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030565"/>
                </a:solidFill>
                <a:latin typeface="Century Gothic"/>
              </a:rPr>
              <a:t>For </a:t>
            </a:r>
            <a:r>
              <a:rPr lang="en-US" sz="2200" dirty="0">
                <a:solidFill>
                  <a:srgbClr val="030565"/>
                </a:solidFill>
                <a:latin typeface="Century Gothic"/>
              </a:rPr>
              <a:t>example, </a:t>
            </a:r>
            <a:r>
              <a:rPr lang="en-US" sz="2200" dirty="0" smtClean="0">
                <a:solidFill>
                  <a:srgbClr val="030565"/>
                </a:solidFill>
                <a:latin typeface="Century Gothic"/>
              </a:rPr>
              <a:t>same-store </a:t>
            </a:r>
            <a:r>
              <a:rPr lang="en-US" sz="2200" dirty="0">
                <a:solidFill>
                  <a:srgbClr val="030565"/>
                </a:solidFill>
                <a:latin typeface="Century Gothic"/>
              </a:rPr>
              <a:t>sales growth </a:t>
            </a:r>
            <a:r>
              <a:rPr lang="en-US" sz="2200" dirty="0" smtClean="0">
                <a:solidFill>
                  <a:srgbClr val="030565"/>
                </a:solidFill>
                <a:latin typeface="Century Gothic"/>
              </a:rPr>
              <a:t>for </a:t>
            </a:r>
            <a:r>
              <a:rPr lang="en-US" sz="2200" dirty="0">
                <a:solidFill>
                  <a:srgbClr val="030565"/>
                </a:solidFill>
                <a:latin typeface="Century Gothic"/>
              </a:rPr>
              <a:t>retailers, </a:t>
            </a:r>
            <a:r>
              <a:rPr lang="en-US" sz="2200" dirty="0" smtClean="0">
                <a:solidFill>
                  <a:srgbClr val="030565"/>
                </a:solidFill>
                <a:latin typeface="Century Gothic"/>
              </a:rPr>
              <a:t>passenger </a:t>
            </a:r>
            <a:r>
              <a:rPr lang="en-US" sz="2200" dirty="0">
                <a:solidFill>
                  <a:srgbClr val="030565"/>
                </a:solidFill>
                <a:latin typeface="Century Gothic"/>
              </a:rPr>
              <a:t>load factor and cost per seat mile for </a:t>
            </a:r>
            <a:r>
              <a:rPr lang="en-US" sz="2200" dirty="0" smtClean="0">
                <a:solidFill>
                  <a:srgbClr val="030565"/>
                </a:solidFill>
                <a:latin typeface="Century Gothic"/>
              </a:rPr>
              <a:t>airlines, the </a:t>
            </a:r>
            <a:r>
              <a:rPr lang="en-US" sz="2200" dirty="0">
                <a:solidFill>
                  <a:srgbClr val="030565"/>
                </a:solidFill>
                <a:latin typeface="Century Gothic"/>
              </a:rPr>
              <a:t>value of new orders and value of order backlog for </a:t>
            </a:r>
            <a:r>
              <a:rPr lang="en-US" sz="2200" dirty="0" smtClean="0">
                <a:solidFill>
                  <a:srgbClr val="030565"/>
                </a:solidFill>
                <a:latin typeface="Century Gothic"/>
              </a:rPr>
              <a:t>homebuilders, </a:t>
            </a:r>
            <a:r>
              <a:rPr lang="en-US" sz="2200" dirty="0">
                <a:solidFill>
                  <a:srgbClr val="030565"/>
                </a:solidFill>
                <a:latin typeface="Century Gothic"/>
              </a:rPr>
              <a:t>and the number of restaurants opened/closed for restaurant </a:t>
            </a:r>
            <a:r>
              <a:rPr lang="en-US" sz="2200" dirty="0" smtClean="0">
                <a:solidFill>
                  <a:srgbClr val="030565"/>
                </a:solidFill>
                <a:latin typeface="Century Gothic"/>
              </a:rPr>
              <a:t>chains</a:t>
            </a:r>
            <a:endParaRPr lang="en-US" sz="2200" dirty="0">
              <a:solidFill>
                <a:srgbClr val="030565"/>
              </a:solidFill>
              <a:latin typeface="Century Gothic"/>
            </a:endParaRPr>
          </a:p>
          <a:p>
            <a:pPr lvl="0">
              <a:spcBef>
                <a:spcPct val="20000"/>
              </a:spcBef>
            </a:pPr>
            <a:endParaRPr lang="en-CA" altLang="en-US" sz="2400" dirty="0">
              <a:solidFill>
                <a:srgbClr val="030565"/>
              </a:solidFill>
              <a:latin typeface="Century Gothic"/>
            </a:endParaRPr>
          </a:p>
          <a:p>
            <a:pPr marL="800100" lvl="1" indent="-342900">
              <a:spcBef>
                <a:spcPct val="20000"/>
              </a:spcBef>
            </a:pPr>
            <a:endParaRPr lang="en-CA" altLang="en-US" sz="2400" dirty="0" smtClean="0">
              <a:solidFill>
                <a:srgbClr val="030565"/>
              </a:solidFill>
              <a:latin typeface="Century Gothic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CA" altLang="en-US" sz="2400" dirty="0" smtClean="0">
              <a:solidFill>
                <a:srgbClr val="030565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1752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Our Objectives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571612"/>
            <a:ext cx="8606760" cy="5169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To examine </a:t>
            </a:r>
            <a:r>
              <a:rPr lang="en-US" sz="2400" dirty="0">
                <a:solidFill>
                  <a:srgbClr val="030565"/>
                </a:solidFill>
                <a:latin typeface="Century Gothic"/>
              </a:rPr>
              <a:t>the 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value relevance </a:t>
            </a:r>
            <a:r>
              <a:rPr lang="en-US" sz="2400" dirty="0">
                <a:solidFill>
                  <a:srgbClr val="030565"/>
                </a:solidFill>
                <a:latin typeface="Century Gothic"/>
              </a:rPr>
              <a:t>of a large set of industry specific non-financial </a:t>
            </a: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KPIs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rgbClr val="030565"/>
              </a:solidFill>
              <a:latin typeface="Century Gothic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To study the efficacy </a:t>
            </a:r>
            <a:r>
              <a:rPr lang="en-US" sz="2400" dirty="0">
                <a:solidFill>
                  <a:srgbClr val="030565"/>
                </a:solidFill>
                <a:latin typeface="Century Gothic"/>
              </a:rPr>
              <a:t>of a 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fundamental analysis </a:t>
            </a:r>
            <a:r>
              <a:rPr lang="en-US" sz="2400" b="1" i="1" dirty="0" smtClean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strategy</a:t>
            </a: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 </a:t>
            </a:r>
            <a:r>
              <a:rPr lang="en-US" sz="2400" dirty="0">
                <a:solidFill>
                  <a:srgbClr val="030565"/>
                </a:solidFill>
                <a:latin typeface="Century Gothic"/>
              </a:rPr>
              <a:t>using KPIs to screen firms in multiple </a:t>
            </a: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industries</a:t>
            </a:r>
            <a:endParaRPr lang="en-US" sz="2400" dirty="0">
              <a:solidFill>
                <a:srgbClr val="030565"/>
              </a:solidFill>
              <a:latin typeface="Century Gothic"/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rgbClr val="030565"/>
              </a:solidFill>
              <a:latin typeface="Century Gothic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en-US" sz="2400" dirty="0" smtClean="0">
                <a:solidFill>
                  <a:srgbClr val="030565"/>
                </a:solidFill>
                <a:latin typeface="Century Gothic"/>
              </a:rPr>
              <a:t>To study </a:t>
            </a:r>
            <a:r>
              <a:rPr lang="en-US" altLang="en-US" sz="2400" b="1" i="1" dirty="0" smtClean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cross-sectional and inter-temporal variation </a:t>
            </a:r>
            <a:r>
              <a:rPr lang="en-US" altLang="en-US" sz="2400" dirty="0" smtClean="0">
                <a:solidFill>
                  <a:srgbClr val="030565"/>
                </a:solidFill>
                <a:latin typeface="Century Gothic"/>
              </a:rPr>
              <a:t>in (1) and (2) based on firm- and KPI characteristics</a:t>
            </a:r>
            <a:endParaRPr lang="en-CA" altLang="en-US" sz="2400" dirty="0">
              <a:solidFill>
                <a:srgbClr val="030565"/>
              </a:solidFill>
              <a:latin typeface="Century Gothic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CA" altLang="en-US" sz="2400" dirty="0" smtClean="0">
              <a:solidFill>
                <a:srgbClr val="030565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60216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Measurement Approach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571612"/>
            <a:ext cx="8606760" cy="5169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We assemble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a dataset of industry-specific KPIs from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S&amp;P Capital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IQ, which has a broad coverage over ten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industries (airlines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, retail, homebuilding, hotel, internet, oil and gas, restaurant, semiconductor, telecom, and pharmaceutical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industries)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The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resultant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firm-year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level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sample focusses on U.S. firms from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2011 to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2016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Allocate all the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KPIs into two broad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categories: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100" b="1" i="1" dirty="0" smtClean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Efficiency</a:t>
            </a:r>
            <a:r>
              <a:rPr lang="en-US" sz="2100" dirty="0" smtClean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: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considering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whether they are associated with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cost or asset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deployment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efficiency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100" b="1" i="1" dirty="0" smtClean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Growth: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 Indicating growth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in sales and/or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assets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We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then construct KPI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scores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for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each firm and each category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, denoted as </a:t>
            </a:r>
            <a:r>
              <a:rPr lang="en-US" sz="2100" b="1" i="1" dirty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K-Efficiency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 and </a:t>
            </a:r>
            <a:r>
              <a:rPr lang="en-US" sz="2100" b="1" i="1" dirty="0" smtClean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K-Growth</a:t>
            </a:r>
            <a:endParaRPr lang="en-CA" altLang="en-US" sz="2100" b="1" i="1" dirty="0">
              <a:solidFill>
                <a:schemeClr val="accent6">
                  <a:lumMod val="50000"/>
                </a:schemeClr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91680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Measurement Approach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556792"/>
            <a:ext cx="8606760" cy="5286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b="1" i="1" dirty="0" smtClean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Primary measurement challenge: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Lack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of standardization in measurement and disclosure of KPIs even within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the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same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industry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Our approach: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We select up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to five KPIs with maximum available observations for each KPI category and industry, and then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calculate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the change in each variable relative to the prior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year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We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next create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a binary variable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for each KPI that equals one (zero) if the corresponding KPI increases (decreases or remains constant)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year-on-year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Create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the KPI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scores </a:t>
            </a:r>
            <a:r>
              <a:rPr lang="en-US" sz="2100" dirty="0">
                <a:solidFill>
                  <a:srgbClr val="030565"/>
                </a:solidFill>
                <a:latin typeface="Century Gothic"/>
              </a:rPr>
              <a:t>as the average value of the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indicators for each firm-year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100" b="1" i="1" dirty="0" smtClean="0">
                <a:solidFill>
                  <a:schemeClr val="accent6">
                    <a:lumMod val="50000"/>
                  </a:schemeClr>
                </a:solidFill>
                <a:latin typeface="Century Gothic"/>
              </a:rPr>
              <a:t>Tradeoff: </a:t>
            </a:r>
            <a:r>
              <a:rPr lang="en-US" sz="2100" dirty="0" smtClean="0">
                <a:solidFill>
                  <a:srgbClr val="030565"/>
                </a:solidFill>
                <a:latin typeface="Century Gothic"/>
              </a:rPr>
              <a:t>Collapsing each KPI into a 0/1 binary variable forces standardization, but loss of relevant continuous information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100" dirty="0" smtClean="0">
              <a:solidFill>
                <a:srgbClr val="030565"/>
              </a:solidFill>
              <a:latin typeface="Century Gothic"/>
            </a:endParaRPr>
          </a:p>
          <a:p>
            <a:pPr lvl="0">
              <a:spcBef>
                <a:spcPct val="20000"/>
              </a:spcBef>
            </a:pPr>
            <a:endParaRPr lang="en-CA" altLang="en-US" sz="2100" dirty="0" smtClean="0">
              <a:solidFill>
                <a:srgbClr val="030565"/>
              </a:solidFill>
              <a:latin typeface="Century Gothic"/>
            </a:endParaRPr>
          </a:p>
          <a:p>
            <a:pPr marL="800100" lvl="1" indent="-342900">
              <a:spcBef>
                <a:spcPct val="20000"/>
              </a:spcBef>
            </a:pPr>
            <a:endParaRPr lang="en-CA" altLang="en-US" sz="3200" dirty="0" smtClean="0">
              <a:solidFill>
                <a:srgbClr val="030565"/>
              </a:solidFill>
              <a:latin typeface="Century Gothic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CA" altLang="en-US" sz="3200" dirty="0" smtClean="0">
              <a:solidFill>
                <a:srgbClr val="030565"/>
              </a:solidFill>
              <a:latin typeface="Century Gothic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3528" y="5733256"/>
            <a:ext cx="8640960" cy="10081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82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Empirical Analyses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969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Association with Future Accounting Performance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412776"/>
            <a:ext cx="8606760" cy="5169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K-efficiency is </a:t>
            </a:r>
            <a:r>
              <a:rPr lang="en-US" sz="2400" dirty="0">
                <a:solidFill>
                  <a:srgbClr val="030565"/>
                </a:solidFill>
                <a:latin typeface="Century Gothic"/>
              </a:rPr>
              <a:t>positively associated with future </a:t>
            </a: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ROA</a:t>
            </a:r>
            <a:endParaRPr lang="en-CA" altLang="en-US" sz="2400" dirty="0" smtClean="0">
              <a:solidFill>
                <a:srgbClr val="030565"/>
              </a:solidFill>
              <a:latin typeface="Century Gothic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CA" altLang="en-US" sz="2400" dirty="0" smtClean="0">
              <a:solidFill>
                <a:srgbClr val="030565"/>
              </a:solidFill>
              <a:latin typeface="Century Gothic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782283"/>
              </p:ext>
            </p:extLst>
          </p:nvPr>
        </p:nvGraphicFramePr>
        <p:xfrm>
          <a:off x="395536" y="1844824"/>
          <a:ext cx="5832647" cy="495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7891">
                  <a:extLst>
                    <a:ext uri="{9D8B030D-6E8A-4147-A177-3AD203B41FA5}">
                      <a16:colId xmlns:a16="http://schemas.microsoft.com/office/drawing/2014/main" val="643509543"/>
                    </a:ext>
                  </a:extLst>
                </a:gridCol>
                <a:gridCol w="866189">
                  <a:extLst>
                    <a:ext uri="{9D8B030D-6E8A-4147-A177-3AD203B41FA5}">
                      <a16:colId xmlns:a16="http://schemas.microsoft.com/office/drawing/2014/main" val="1036131035"/>
                    </a:ext>
                  </a:extLst>
                </a:gridCol>
                <a:gridCol w="866189">
                  <a:extLst>
                    <a:ext uri="{9D8B030D-6E8A-4147-A177-3AD203B41FA5}">
                      <a16:colId xmlns:a16="http://schemas.microsoft.com/office/drawing/2014/main" val="3048399013"/>
                    </a:ext>
                  </a:extLst>
                </a:gridCol>
                <a:gridCol w="866189">
                  <a:extLst>
                    <a:ext uri="{9D8B030D-6E8A-4147-A177-3AD203B41FA5}">
                      <a16:colId xmlns:a16="http://schemas.microsoft.com/office/drawing/2014/main" val="58357213"/>
                    </a:ext>
                  </a:extLst>
                </a:gridCol>
                <a:gridCol w="866189">
                  <a:extLst>
                    <a:ext uri="{9D8B030D-6E8A-4147-A177-3AD203B41FA5}">
                      <a16:colId xmlns:a16="http://schemas.microsoft.com/office/drawing/2014/main" val="1787105415"/>
                    </a:ext>
                  </a:extLst>
                </a:gridCol>
              </a:tblGrid>
              <a:tr h="189990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3: One-Year-Ahead ROA and KPI Indices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55766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2850979762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VARIABLES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One-Year-Ahead ROA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785122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3057475272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Size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0.007***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0.007***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0.004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0.007***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3329294912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(4.24)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(4.34)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(1.47)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(4.15)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3182989073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0.007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0.007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0.008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0.007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949235927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(0.81)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(0.79)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(0.76)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(0.81)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3641704961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ROA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1.025***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1.027***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1.005***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1.024***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1197127516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(25.48)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(25.45)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(12.25)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(25.36)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163401450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ROA*Loss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-0.456***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-0.458***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-0.739***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-0.455***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1343484283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(-6.45)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(-6.46)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(-6.39)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(-6.44)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211658080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K-Growth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-0.007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2706513376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(-0.93)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2233480455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K-Efficiency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0.026***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3482192515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(3.64)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1983139301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K-Total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0.006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517579920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(0.71)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1168303799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Constant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-0.094***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-0.092***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-0.074***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-0.096***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1538559635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(-6.00)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(-5.63)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(-2.87)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(-5.91)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481900507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448449262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Observations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1,933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1,908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823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1,933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1615352783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Fixed Effects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3575384600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Clustering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4291352268"/>
                  </a:ext>
                </a:extLst>
              </a:tr>
              <a:tr h="1899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Adj. R-squared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0.705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0.705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0.493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0.705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5278" marR="65278" marT="0" marB="0" anchor="b"/>
                </a:tc>
                <a:extLst>
                  <a:ext uri="{0D108BD9-81ED-4DB2-BD59-A6C34878D82A}">
                    <a16:rowId xmlns:a16="http://schemas.microsoft.com/office/drawing/2014/main" val="376926430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403032" y="3257689"/>
            <a:ext cx="231459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30565"/>
                </a:solidFill>
                <a:latin typeface="Century Gothic"/>
              </a:rPr>
              <a:t>As </a:t>
            </a:r>
            <a:r>
              <a:rPr lang="en-US" sz="2000" i="1" dirty="0">
                <a:solidFill>
                  <a:srgbClr val="030565"/>
                </a:solidFill>
                <a:latin typeface="Century Gothic"/>
              </a:rPr>
              <a:t>K-Efficiency</a:t>
            </a:r>
            <a:r>
              <a:rPr lang="en-US" sz="2000" dirty="0">
                <a:solidFill>
                  <a:srgbClr val="030565"/>
                </a:solidFill>
                <a:latin typeface="Century Gothic"/>
              </a:rPr>
              <a:t> increases from 0 to 1, ROA increases by </a:t>
            </a:r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2.6%</a:t>
            </a:r>
            <a:endParaRPr lang="en-US" sz="2000" dirty="0">
              <a:solidFill>
                <a:srgbClr val="030565"/>
              </a:solidFill>
              <a:latin typeface="Century Gothic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4221088"/>
            <a:ext cx="5832647" cy="115212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5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0305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en-CA" dirty="0" smtClean="0">
                <a:solidFill>
                  <a:srgbClr val="FFCC00"/>
                </a:solidFill>
                <a:latin typeface="Century Gothic"/>
              </a:rPr>
              <a:t>Association with Future Accounting Performance</a:t>
            </a:r>
            <a:endParaRPr lang="en-CA" dirty="0">
              <a:solidFill>
                <a:srgbClr val="FFCC00"/>
              </a:solidFill>
              <a:latin typeface="Century Gothic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5720" y="1484784"/>
            <a:ext cx="8606760" cy="5169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K-efficiency is </a:t>
            </a:r>
            <a:r>
              <a:rPr lang="en-US" sz="2400" dirty="0">
                <a:solidFill>
                  <a:srgbClr val="030565"/>
                </a:solidFill>
                <a:latin typeface="Century Gothic"/>
              </a:rPr>
              <a:t>positively associated with </a:t>
            </a:r>
            <a:r>
              <a:rPr lang="en-US" sz="2400" dirty="0" smtClean="0">
                <a:solidFill>
                  <a:srgbClr val="030565"/>
                </a:solidFill>
                <a:latin typeface="Century Gothic"/>
              </a:rPr>
              <a:t>sales growth</a:t>
            </a:r>
            <a:endParaRPr lang="en-CA" altLang="en-US" sz="2400" dirty="0" smtClean="0">
              <a:solidFill>
                <a:srgbClr val="030565"/>
              </a:solidFill>
              <a:latin typeface="Century Gothic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lang="en-CA" altLang="en-US" sz="2400" dirty="0" smtClean="0">
              <a:solidFill>
                <a:srgbClr val="030565"/>
              </a:solidFill>
              <a:latin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36197" y="3401705"/>
            <a:ext cx="2520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30565"/>
                </a:solidFill>
                <a:latin typeface="Century Gothic"/>
              </a:rPr>
              <a:t>As </a:t>
            </a:r>
            <a:r>
              <a:rPr lang="en-US" sz="2000" i="1" dirty="0">
                <a:solidFill>
                  <a:srgbClr val="030565"/>
                </a:solidFill>
                <a:latin typeface="Century Gothic"/>
              </a:rPr>
              <a:t>K-Efficiency</a:t>
            </a:r>
            <a:r>
              <a:rPr lang="en-US" sz="2000" dirty="0">
                <a:solidFill>
                  <a:srgbClr val="030565"/>
                </a:solidFill>
                <a:latin typeface="Century Gothic"/>
              </a:rPr>
              <a:t> increases from 0 to 1, </a:t>
            </a:r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Sales Growth increases </a:t>
            </a:r>
            <a:r>
              <a:rPr lang="en-US" sz="2000" dirty="0">
                <a:solidFill>
                  <a:srgbClr val="030565"/>
                </a:solidFill>
                <a:latin typeface="Century Gothic"/>
              </a:rPr>
              <a:t>by </a:t>
            </a:r>
            <a:r>
              <a:rPr lang="en-US" sz="2000" dirty="0" smtClean="0">
                <a:solidFill>
                  <a:srgbClr val="030565"/>
                </a:solidFill>
                <a:latin typeface="Century Gothic"/>
              </a:rPr>
              <a:t>6.7%</a:t>
            </a:r>
            <a:endParaRPr lang="en-US" sz="2000" dirty="0">
              <a:solidFill>
                <a:srgbClr val="030565"/>
              </a:solidFill>
              <a:latin typeface="Century Gothic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683853"/>
              </p:ext>
            </p:extLst>
          </p:nvPr>
        </p:nvGraphicFramePr>
        <p:xfrm>
          <a:off x="285720" y="1988840"/>
          <a:ext cx="6014474" cy="4536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1482">
                  <a:extLst>
                    <a:ext uri="{9D8B030D-6E8A-4147-A177-3AD203B41FA5}">
                      <a16:colId xmlns:a16="http://schemas.microsoft.com/office/drawing/2014/main" val="136510631"/>
                    </a:ext>
                  </a:extLst>
                </a:gridCol>
                <a:gridCol w="960748">
                  <a:extLst>
                    <a:ext uri="{9D8B030D-6E8A-4147-A177-3AD203B41FA5}">
                      <a16:colId xmlns:a16="http://schemas.microsoft.com/office/drawing/2014/main" val="703247019"/>
                    </a:ext>
                  </a:extLst>
                </a:gridCol>
                <a:gridCol w="960748">
                  <a:extLst>
                    <a:ext uri="{9D8B030D-6E8A-4147-A177-3AD203B41FA5}">
                      <a16:colId xmlns:a16="http://schemas.microsoft.com/office/drawing/2014/main" val="1752281071"/>
                    </a:ext>
                  </a:extLst>
                </a:gridCol>
                <a:gridCol w="960748">
                  <a:extLst>
                    <a:ext uri="{9D8B030D-6E8A-4147-A177-3AD203B41FA5}">
                      <a16:colId xmlns:a16="http://schemas.microsoft.com/office/drawing/2014/main" val="3872626891"/>
                    </a:ext>
                  </a:extLst>
                </a:gridCol>
                <a:gridCol w="960748">
                  <a:extLst>
                    <a:ext uri="{9D8B030D-6E8A-4147-A177-3AD203B41FA5}">
                      <a16:colId xmlns:a16="http://schemas.microsoft.com/office/drawing/2014/main" val="361325668"/>
                    </a:ext>
                  </a:extLst>
                </a:gridCol>
              </a:tblGrid>
              <a:tr h="218631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4: Future Sales Growth and KPI Indices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606514"/>
                  </a:ext>
                </a:extLst>
              </a:tr>
              <a:tr h="211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943256829"/>
                  </a:ext>
                </a:extLst>
              </a:tr>
              <a:tr h="2359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VARIABLES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One-</a:t>
                      </a:r>
                      <a:r>
                        <a:rPr lang="en-US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altLang="zh-CN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ear-Ahead </a:t>
                      </a:r>
                      <a:r>
                        <a:rPr lang="en-CA" sz="13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Sales Growth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3878144861"/>
                  </a:ext>
                </a:extLst>
              </a:tr>
              <a:tr h="211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2760649264"/>
                  </a:ext>
                </a:extLst>
              </a:tr>
              <a:tr h="211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Size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0.007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0.003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-0.009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0.003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2319557405"/>
                  </a:ext>
                </a:extLst>
              </a:tr>
              <a:tr h="21863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(0.92)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(0.40)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(-0.88)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(0.42)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2695767469"/>
                  </a:ext>
                </a:extLst>
              </a:tr>
              <a:tr h="211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Sales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-0.000***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-0.000**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-0.000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-0.000**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317741749"/>
                  </a:ext>
                </a:extLst>
              </a:tr>
              <a:tr h="21863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(-2.63)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(-1.99)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(-0.78)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(-2.06)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882914233"/>
                  </a:ext>
                </a:extLst>
              </a:tr>
              <a:tr h="2186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K-Growth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0.089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714087735"/>
                  </a:ext>
                </a:extLst>
              </a:tr>
              <a:tr h="21863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(1.63)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895944685"/>
                  </a:ext>
                </a:extLst>
              </a:tr>
              <a:tr h="2186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K-Efficiency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0.067***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948313370"/>
                  </a:ext>
                </a:extLst>
              </a:tr>
              <a:tr h="211426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(2.86)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2110622616"/>
                  </a:ext>
                </a:extLst>
              </a:tr>
              <a:tr h="2186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K-Total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0.091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780251053"/>
                  </a:ext>
                </a:extLst>
              </a:tr>
              <a:tr h="21863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(1.42)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3586938157"/>
                  </a:ext>
                </a:extLst>
              </a:tr>
              <a:tr h="211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Constant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0.016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-0.012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0.084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-0.010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3915142975"/>
                  </a:ext>
                </a:extLst>
              </a:tr>
              <a:tr h="21863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(0.27)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(-0.21)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(1.08)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(-0.19)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616062954"/>
                  </a:ext>
                </a:extLst>
              </a:tr>
              <a:tr h="218631"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3687133411"/>
                  </a:ext>
                </a:extLst>
              </a:tr>
              <a:tr h="211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Observations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1,933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1,908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823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1,933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2070427004"/>
                  </a:ext>
                </a:extLst>
              </a:tr>
              <a:tr h="211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Fixed Effects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Industry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646752201"/>
                  </a:ext>
                </a:extLst>
              </a:tr>
              <a:tr h="211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Clustering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Firm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2450289363"/>
                  </a:ext>
                </a:extLst>
              </a:tr>
              <a:tr h="211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Adj. R-squared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-0.00143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0.000209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0.0383</a:t>
                      </a:r>
                      <a:endParaRPr lang="en-US" sz="130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-0.000426</a:t>
                      </a:r>
                      <a:endParaRPr lang="en-US" sz="1300" dirty="0">
                        <a:effectLst/>
                        <a:latin typeface="Times New Roman" panose="02020603050405020304" pitchFamily="18" charset="0"/>
                        <a:ea typeface="DengXian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2354873532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85720" y="3717032"/>
            <a:ext cx="6014474" cy="129614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4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10922</TotalTime>
  <Words>1815</Words>
  <Application>Microsoft Office PowerPoint</Application>
  <PresentationFormat>On-screen Show (4:3)</PresentationFormat>
  <Paragraphs>639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Cambria Math</vt:lpstr>
      <vt:lpstr>Century Gothic</vt:lpstr>
      <vt:lpstr>DengXian</vt:lpstr>
      <vt:lpstr>Times New Roman</vt:lpstr>
      <vt:lpstr>Wingdings</vt:lpstr>
      <vt:lpstr>Office Theme</vt:lpstr>
      <vt:lpstr>The Relevance of Non-Financial Key Performance Indicators (KPIs)</vt:lpstr>
      <vt:lpstr>Motivation</vt:lpstr>
      <vt:lpstr>Need for Nonfinancial KPIs?</vt:lpstr>
      <vt:lpstr>Our Objectives</vt:lpstr>
      <vt:lpstr>Measurement Approach</vt:lpstr>
      <vt:lpstr>Measurement Approach</vt:lpstr>
      <vt:lpstr>Empirical Analyses</vt:lpstr>
      <vt:lpstr>Association with Future Accounting Performance</vt:lpstr>
      <vt:lpstr>Association with Future Accounting Performance</vt:lpstr>
      <vt:lpstr>Association with Concurrent Stock Returns</vt:lpstr>
      <vt:lpstr>Association with Future Stock Returns</vt:lpstr>
      <vt:lpstr>Association with Future Stock Returns: Cross-sectional Analyses</vt:lpstr>
      <vt:lpstr>Association with Future Stock Returns: Cross-sectional Analyses</vt:lpstr>
      <vt:lpstr>Association with Future Stock Returns: Cross-sectional Analyses</vt:lpstr>
      <vt:lpstr>KPI-based Trading Strategy?</vt:lpstr>
      <vt:lpstr>Conclusion and Policy Implications</vt:lpstr>
      <vt:lpstr>Thank you</vt:lpstr>
    </vt:vector>
  </TitlesOfParts>
  <Company>Joseph L. Rotman School of Management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Stock-Market Reaction, Determinants, and Timeliness of Privacy Breach Disclosures</dc:title>
  <dc:creator>Administrator</dc:creator>
  <cp:lastModifiedBy>Dushyant Vyas</cp:lastModifiedBy>
  <cp:revision>679</cp:revision>
  <cp:lastPrinted>2019-09-11T14:23:21Z</cp:lastPrinted>
  <dcterms:created xsi:type="dcterms:W3CDTF">2010-01-05T16:51:10Z</dcterms:created>
  <dcterms:modified xsi:type="dcterms:W3CDTF">2019-09-11T16:41:34Z</dcterms:modified>
</cp:coreProperties>
</file>