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3" r:id="rId4"/>
    <p:sldMasterId id="2147483886" r:id="rId5"/>
  </p:sldMasterIdLst>
  <p:notesMasterIdLst>
    <p:notesMasterId r:id="rId11"/>
  </p:notesMasterIdLst>
  <p:handoutMasterIdLst>
    <p:handoutMasterId r:id="rId12"/>
  </p:handoutMasterIdLst>
  <p:sldIdLst>
    <p:sldId id="257" r:id="rId6"/>
    <p:sldId id="526" r:id="rId7"/>
    <p:sldId id="288" r:id="rId8"/>
    <p:sldId id="539" r:id="rId9"/>
    <p:sldId id="273" r:id="rId10"/>
  </p:sldIdLst>
  <p:sldSz cx="9144000" cy="6858000" type="screen4x3"/>
  <p:notesSz cx="6985000" cy="92837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becca Villmann" initials="RV" lastIdx="25" clrIdx="0">
    <p:extLst>
      <p:ext uri="{19B8F6BF-5375-455C-9EA6-DF929625EA0E}">
        <p15:presenceInfo xmlns:p15="http://schemas.microsoft.com/office/powerpoint/2012/main" userId="S::RVillman@cpacanada.ca::79540148-9d7e-4187-ac22-5957d1d01e11" providerId="AD"/>
      </p:ext>
    </p:extLst>
  </p:cmAuthor>
  <p:cmAuthor id="2" name="Rizelle de Ocampo" initials="RdO" lastIdx="8" clrIdx="1">
    <p:extLst>
      <p:ext uri="{19B8F6BF-5375-455C-9EA6-DF929625EA0E}">
        <p15:presenceInfo xmlns:p15="http://schemas.microsoft.com/office/powerpoint/2012/main" userId="S::RdeOcamp@cpacanada.ca::0617160b-4d26-46ef-a2e2-8dd60a48ae68" providerId="AD"/>
      </p:ext>
    </p:extLst>
  </p:cmAuthor>
  <p:cmAuthor id="3" name="Linda Mezon" initials="LM [2]" lastIdx="20" clrIdx="2">
    <p:extLst>
      <p:ext uri="{19B8F6BF-5375-455C-9EA6-DF929625EA0E}">
        <p15:presenceInfo xmlns:p15="http://schemas.microsoft.com/office/powerpoint/2012/main" userId="S::LMezon@cpacanada.ca::a93bd902-938e-4df3-bf74-cace63e8a5cc" providerId="AD"/>
      </p:ext>
    </p:extLst>
  </p:cmAuthor>
  <p:cmAuthor id="4" name="Rebecca Villmann" initials="RV [2]" lastIdx="3" clrIdx="3">
    <p:extLst>
      <p:ext uri="{19B8F6BF-5375-455C-9EA6-DF929625EA0E}">
        <p15:presenceInfo xmlns:p15="http://schemas.microsoft.com/office/powerpoint/2012/main" userId="Rebecca Villman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1500"/>
    <a:srgbClr val="424242"/>
    <a:srgbClr val="7A4679"/>
    <a:srgbClr val="6D1700"/>
    <a:srgbClr val="C86E1E"/>
    <a:srgbClr val="6D6C59"/>
    <a:srgbClr val="D5D4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8FD05D-E18B-49F3-A09D-38D7DFE3AC08}" v="2" dt="2019-09-09T17:00:24.6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792" autoAdjust="0"/>
  </p:normalViewPr>
  <p:slideViewPr>
    <p:cSldViewPr snapToGrid="0">
      <p:cViewPr varScale="1">
        <p:scale>
          <a:sx n="88" d="100"/>
          <a:sy n="88" d="100"/>
        </p:scale>
        <p:origin x="22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547A05B-78FB-1E44-B386-9C5A644651F8}" type="datetimeFigureOut">
              <a:rPr lang="en-CA"/>
              <a:pPr>
                <a:defRPr/>
              </a:pPr>
              <a:t>2019-09-10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4F3C789-CF6B-DD47-A794-06B92E0EBEBC}" type="slidenum">
              <a:rPr lang="en-CA" altLang="x-none"/>
              <a:pPr/>
              <a:t>‹#›</a:t>
            </a:fld>
            <a:endParaRPr lang="en-CA" altLang="x-non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DF4D23C-C305-6742-A993-AA94B6052A28}" type="datetimeFigureOut">
              <a:rPr lang="en-CA"/>
              <a:pPr>
                <a:defRPr/>
              </a:pPr>
              <a:t>2019-09-10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pPr lvl="0"/>
            <a:endParaRPr lang="en-C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9620755-65E8-E54B-ACB9-DA68E415F3F0}" type="slidenum">
              <a:rPr lang="en-CA" altLang="x-none"/>
              <a:pPr/>
              <a:t>‹#›</a:t>
            </a:fld>
            <a:endParaRPr lang="en-CA" altLang="x-non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620755-65E8-E54B-ACB9-DA68E415F3F0}" type="slidenum">
              <a:rPr lang="en-CA" altLang="x-none" smtClean="0"/>
              <a:pPr/>
              <a:t>1</a:t>
            </a:fld>
            <a:endParaRPr lang="en-CA" altLang="x-none" dirty="0"/>
          </a:p>
        </p:txBody>
      </p:sp>
    </p:spTree>
    <p:extLst>
      <p:ext uri="{BB962C8B-B14F-4D97-AF65-F5344CB8AC3E}">
        <p14:creationId xmlns:p14="http://schemas.microsoft.com/office/powerpoint/2010/main" val="2153925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31F99D-8DB6-499A-A5BE-D707899593C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2096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31F99D-8DB6-499A-A5BE-D707899593C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407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620755-65E8-E54B-ACB9-DA68E415F3F0}" type="slidenum">
              <a:rPr lang="en-CA" altLang="x-none" smtClean="0"/>
              <a:pPr/>
              <a:t>4</a:t>
            </a:fld>
            <a:endParaRPr lang="en-CA" altLang="x-none" dirty="0"/>
          </a:p>
        </p:txBody>
      </p:sp>
    </p:spTree>
    <p:extLst>
      <p:ext uri="{BB962C8B-B14F-4D97-AF65-F5344CB8AC3E}">
        <p14:creationId xmlns:p14="http://schemas.microsoft.com/office/powerpoint/2010/main" val="22216389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620755-65E8-E54B-ACB9-DA68E415F3F0}" type="slidenum">
              <a:rPr lang="en-CA" altLang="x-none" smtClean="0"/>
              <a:pPr/>
              <a:t>5</a:t>
            </a:fld>
            <a:endParaRPr lang="en-CA" altLang="x-none" dirty="0"/>
          </a:p>
        </p:txBody>
      </p:sp>
    </p:spTree>
    <p:extLst>
      <p:ext uri="{BB962C8B-B14F-4D97-AF65-F5344CB8AC3E}">
        <p14:creationId xmlns:p14="http://schemas.microsoft.com/office/powerpoint/2010/main" val="1018774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hyperlink" Target="mailto:fras-nifc-canada@cica.ca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hyperlink" Target="mailto:email@cpacanada.ca" TargetMode="External"/><Relationship Id="rId5" Type="http://schemas.openxmlformats.org/officeDocument/2006/relationships/hyperlink" Target="mailto:tricia.omalley@cica.ca" TargetMode="External"/><Relationship Id="rId4" Type="http://schemas.openxmlformats.org/officeDocument/2006/relationships/hyperlink" Target="http://www.frascanada.ca/" TargetMode="Externa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hyperlink" Target="mailto:fras-nifc-canada@cica.ca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.xml"/><Relationship Id="rId6" Type="http://schemas.openxmlformats.org/officeDocument/2006/relationships/hyperlink" Target="mailto:email@cpacanada.ca" TargetMode="External"/><Relationship Id="rId5" Type="http://schemas.openxmlformats.org/officeDocument/2006/relationships/hyperlink" Target="mailto:tricia.omalley@cica.ca" TargetMode="External"/><Relationship Id="rId4" Type="http://schemas.openxmlformats.org/officeDocument/2006/relationships/hyperlink" Target="http://www.frascanada.ca/" TargetMode="Externa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881"/>
            <a:ext cx="9144000" cy="23132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124744"/>
            <a:ext cx="7748016" cy="67970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5576" y="3412612"/>
            <a:ext cx="8291264" cy="1470025"/>
          </a:xfrm>
        </p:spPr>
        <p:txBody>
          <a:bodyPr anchor="t"/>
          <a:lstStyle>
            <a:lvl1pPr algn="l">
              <a:defRPr spc="-100" baseline="0">
                <a:solidFill>
                  <a:srgbClr val="AB1500"/>
                </a:solidFill>
              </a:defRPr>
            </a:lvl1pPr>
          </a:lstStyle>
          <a:p>
            <a:r>
              <a:rPr lang="en-US" dirty="0"/>
              <a:t>Title of presentation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55576" y="4869160"/>
            <a:ext cx="8283352" cy="1104528"/>
          </a:xfrm>
        </p:spPr>
        <p:txBody>
          <a:bodyPr lIns="0" tIns="0" rIns="0" bIns="0">
            <a:normAutofit/>
          </a:bodyPr>
          <a:lstStyle>
            <a:lvl1pPr marL="0" indent="0" algn="l" eaLnBrk="1" hangingPunct="1">
              <a:buNone/>
              <a:defRPr lang="en-US" altLang="en-US">
                <a:latin typeface="Arial" charset="0"/>
                <a:cs typeface="Arial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hangingPunct="1">
              <a:defRPr/>
            </a:pPr>
            <a:r>
              <a:rPr lang="en-US" altLang="en-US" dirty="0">
                <a:latin typeface="Arial" charset="0"/>
                <a:ea typeface="+mn-ea"/>
                <a:cs typeface="Arial" charset="0"/>
              </a:rPr>
              <a:t>Include the name of the presenters, date, or any other information you wish here. If this is not necessary, you can delete this box.</a:t>
            </a:r>
          </a:p>
        </p:txBody>
      </p:sp>
    </p:spTree>
    <p:extLst>
      <p:ext uri="{BB962C8B-B14F-4D97-AF65-F5344CB8AC3E}">
        <p14:creationId xmlns:p14="http://schemas.microsoft.com/office/powerpoint/2010/main" val="194778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124744"/>
            <a:ext cx="7748016" cy="6797040"/>
          </a:xfrm>
          <a:prstGeom prst="rect">
            <a:avLst/>
          </a:prstGeom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828551" y="3674715"/>
            <a:ext cx="8135937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ts val="2400"/>
              </a:lnSpc>
              <a:defRPr/>
            </a:pPr>
            <a:r>
              <a:rPr lang="en-CA" b="1" dirty="0">
                <a:solidFill>
                  <a:srgbClr val="424242"/>
                </a:solidFill>
                <a:latin typeface="Arial" charset="0"/>
                <a:ea typeface="+mn-ea"/>
              </a:rPr>
              <a:t>Accounting </a:t>
            </a:r>
            <a:r>
              <a:rPr lang="en-CA" b="1" baseline="0" dirty="0">
                <a:solidFill>
                  <a:srgbClr val="424242"/>
                </a:solidFill>
                <a:latin typeface="Arial" charset="0"/>
                <a:ea typeface="+mn-ea"/>
              </a:rPr>
              <a:t>Standards Board</a:t>
            </a:r>
            <a:br>
              <a:rPr lang="en-CA" b="1" dirty="0">
                <a:solidFill>
                  <a:srgbClr val="424242"/>
                </a:solidFill>
                <a:latin typeface="Arial" charset="0"/>
                <a:ea typeface="+mn-ea"/>
              </a:rPr>
            </a:br>
            <a: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  <a:t>277 Wellington Street West</a:t>
            </a:r>
            <a:b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</a:br>
            <a: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  <a:t>Toronto, Ontario  |  M5V 3H2  |  Canada</a:t>
            </a:r>
            <a:b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</a:br>
            <a: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  <a:t>Phone: +1 (416) 977-3222</a:t>
            </a:r>
          </a:p>
          <a:p>
            <a:pPr>
              <a:lnSpc>
                <a:spcPts val="2400"/>
              </a:lnSpc>
              <a:defRPr/>
            </a:pPr>
            <a: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  <a:t>Email: </a:t>
            </a:r>
            <a:r>
              <a:rPr lang="en-CA" dirty="0">
                <a:solidFill>
                  <a:srgbClr val="424242"/>
                </a:solidFill>
                <a:latin typeface="Arial" charset="0"/>
                <a:ea typeface="+mn-ea"/>
                <a:hlinkClick r:id="rId3"/>
              </a:rPr>
              <a:t>fras-nifc-canada@cpacanada.ca</a:t>
            </a:r>
            <a: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3378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124744"/>
            <a:ext cx="7748016" cy="6797040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490538" y="3396952"/>
            <a:ext cx="8229600" cy="26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lnSpc>
                <a:spcPts val="3300"/>
              </a:lnSpc>
              <a:spcBef>
                <a:spcPts val="1500"/>
              </a:spcBef>
              <a:buFont typeface="Arial" charset="0"/>
              <a:buChar char="•"/>
              <a:defRPr sz="3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62000" indent="-381000" eaLnBrk="0" hangingPunct="0">
              <a:lnSpc>
                <a:spcPts val="3000"/>
              </a:lnSpc>
              <a:spcBef>
                <a:spcPts val="750"/>
              </a:spcBef>
              <a:buFont typeface="Arial" charset="0"/>
              <a:buChar char="–"/>
              <a:defRPr sz="25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381000" eaLnBrk="0" hangingPunct="0">
              <a:lnSpc>
                <a:spcPts val="3000"/>
              </a:lnSpc>
              <a:spcBef>
                <a:spcPts val="500"/>
              </a:spcBef>
              <a:buSzPct val="75000"/>
              <a:buFont typeface="Arial" charset="0"/>
              <a:buChar char="○"/>
              <a:defRPr sz="25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524000" indent="-381000" eaLnBrk="0" hangingPunct="0">
              <a:lnSpc>
                <a:spcPts val="2500"/>
              </a:lnSpc>
              <a:spcBef>
                <a:spcPts val="5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1905000" indent="-381000" eaLnBrk="0" hangingPunct="0">
              <a:lnSpc>
                <a:spcPts val="2500"/>
              </a:lnSpc>
              <a:spcBef>
                <a:spcPts val="500"/>
              </a:spcBef>
              <a:buSzPct val="75000"/>
              <a:buFont typeface="Arial" charset="0"/>
              <a:buChar char="■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362200" indent="-381000" eaLnBrk="0" fontAlgn="base" hangingPunct="0">
              <a:lnSpc>
                <a:spcPts val="2500"/>
              </a:lnSpc>
              <a:spcBef>
                <a:spcPts val="500"/>
              </a:spcBef>
              <a:spcAft>
                <a:spcPct val="0"/>
              </a:spcAft>
              <a:buSzPct val="75000"/>
              <a:buFont typeface="Arial" charset="0"/>
              <a:buChar char="■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819400" indent="-381000" eaLnBrk="0" fontAlgn="base" hangingPunct="0">
              <a:lnSpc>
                <a:spcPts val="2500"/>
              </a:lnSpc>
              <a:spcBef>
                <a:spcPts val="500"/>
              </a:spcBef>
              <a:spcAft>
                <a:spcPct val="0"/>
              </a:spcAft>
              <a:buSzPct val="75000"/>
              <a:buFont typeface="Arial" charset="0"/>
              <a:buChar char="■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276600" indent="-381000" eaLnBrk="0" fontAlgn="base" hangingPunct="0">
              <a:lnSpc>
                <a:spcPts val="2500"/>
              </a:lnSpc>
              <a:spcBef>
                <a:spcPts val="500"/>
              </a:spcBef>
              <a:spcAft>
                <a:spcPct val="0"/>
              </a:spcAft>
              <a:buSzPct val="75000"/>
              <a:buFont typeface="Arial" charset="0"/>
              <a:buChar char="■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733800" indent="-381000" eaLnBrk="0" fontAlgn="base" hangingPunct="0">
              <a:lnSpc>
                <a:spcPts val="2500"/>
              </a:lnSpc>
              <a:spcBef>
                <a:spcPts val="500"/>
              </a:spcBef>
              <a:spcAft>
                <a:spcPct val="0"/>
              </a:spcAft>
              <a:buSzPct val="75000"/>
              <a:buFont typeface="Arial" charset="0"/>
              <a:buChar char="■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US" altLang="en-US" sz="2400" dirty="0"/>
              <a:t>For more information, visit </a:t>
            </a:r>
            <a:r>
              <a:rPr lang="en-US" altLang="en-US" sz="2400" dirty="0">
                <a:hlinkClick r:id="rId4"/>
              </a:rPr>
              <a:t>www.frascanada.ca</a:t>
            </a:r>
            <a:endParaRPr lang="en-US" altLang="en-US" sz="24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endParaRPr lang="en-US" altLang="en-US" sz="24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US" altLang="en-US" sz="2400" b="1" dirty="0"/>
              <a:t>Contact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US" altLang="en-US" sz="2400" dirty="0"/>
              <a:t>Name, Designation</a:t>
            </a:r>
            <a:br>
              <a:rPr lang="en-US" altLang="en-US" sz="2400" dirty="0">
                <a:hlinkClick r:id="rId5"/>
              </a:rPr>
            </a:br>
            <a:r>
              <a:rPr lang="en-US" altLang="en-US" sz="2400" dirty="0"/>
              <a:t>Title, Accounting Standards Board</a:t>
            </a:r>
            <a:br>
              <a:rPr lang="en-US" altLang="en-US" sz="2400" dirty="0"/>
            </a:br>
            <a:r>
              <a:rPr lang="en-US" altLang="en-US" sz="2400" dirty="0"/>
              <a:t>Phone: +1 (416) 204-####</a:t>
            </a:r>
            <a:br>
              <a:rPr lang="en-US" altLang="en-US" sz="2400" dirty="0"/>
            </a:br>
            <a:r>
              <a:rPr lang="en-US" altLang="en-US" sz="2400" dirty="0"/>
              <a:t>Email: </a:t>
            </a:r>
            <a:r>
              <a:rPr lang="en-US" altLang="en-US" sz="2400" dirty="0">
                <a:hlinkClick r:id="rId6"/>
              </a:rPr>
              <a:t>email@cpacanada.ca</a:t>
            </a:r>
            <a:r>
              <a:rPr lang="en-US" altLang="en-US" sz="2400" dirty="0"/>
              <a:t> 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4460488" y="62000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231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313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881"/>
            <a:ext cx="9144000" cy="23132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124744"/>
            <a:ext cx="7748016" cy="67970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5576" y="3412612"/>
            <a:ext cx="8291264" cy="1470025"/>
          </a:xfrm>
        </p:spPr>
        <p:txBody>
          <a:bodyPr anchor="t"/>
          <a:lstStyle>
            <a:lvl1pPr algn="l">
              <a:defRPr spc="-100" baseline="0">
                <a:solidFill>
                  <a:srgbClr val="AB1500"/>
                </a:solidFill>
              </a:defRPr>
            </a:lvl1pPr>
          </a:lstStyle>
          <a:p>
            <a:r>
              <a:rPr lang="en-US" dirty="0"/>
              <a:t>Title of presentation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55576" y="4869160"/>
            <a:ext cx="8283352" cy="1104528"/>
          </a:xfrm>
        </p:spPr>
        <p:txBody>
          <a:bodyPr lIns="0" tIns="0" rIns="0" bIns="0">
            <a:normAutofit/>
          </a:bodyPr>
          <a:lstStyle>
            <a:lvl1pPr marL="0" indent="0" algn="l" eaLnBrk="1" hangingPunct="1">
              <a:buNone/>
              <a:defRPr lang="en-US" altLang="en-US">
                <a:latin typeface="Arial" charset="0"/>
                <a:cs typeface="Arial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hangingPunct="1">
              <a:defRPr/>
            </a:pPr>
            <a:r>
              <a:rPr lang="en-US" altLang="en-US" dirty="0">
                <a:latin typeface="Arial" charset="0"/>
                <a:ea typeface="+mn-ea"/>
                <a:cs typeface="Arial" charset="0"/>
              </a:rPr>
              <a:t>Include the name of the presenters, date, or any other information you wish here. If this is not necessary, you can delete this box.</a:t>
            </a:r>
          </a:p>
        </p:txBody>
      </p:sp>
    </p:spTree>
    <p:extLst>
      <p:ext uri="{BB962C8B-B14F-4D97-AF65-F5344CB8AC3E}">
        <p14:creationId xmlns:p14="http://schemas.microsoft.com/office/powerpoint/2010/main" val="1947528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7" y="5949281"/>
            <a:ext cx="2008811" cy="1008112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>
            <a:off x="457200" y="1412875"/>
            <a:ext cx="8229600" cy="0"/>
          </a:xfrm>
          <a:prstGeom prst="line">
            <a:avLst/>
          </a:prstGeom>
          <a:ln w="38100" cmpd="sng">
            <a:solidFill>
              <a:srgbClr val="D5D4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AB15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81000" indent="-381000">
              <a:defRPr>
                <a:solidFill>
                  <a:srgbClr val="424242"/>
                </a:solidFill>
              </a:defRPr>
            </a:lvl1pPr>
            <a:lvl2pPr>
              <a:defRPr>
                <a:solidFill>
                  <a:srgbClr val="424242"/>
                </a:solidFill>
              </a:defRPr>
            </a:lvl2pPr>
            <a:lvl3pPr>
              <a:defRPr>
                <a:solidFill>
                  <a:srgbClr val="424242"/>
                </a:solidFill>
              </a:defRPr>
            </a:lvl3pPr>
            <a:lvl4pPr>
              <a:defRPr>
                <a:solidFill>
                  <a:srgbClr val="424242"/>
                </a:solidFill>
              </a:defRPr>
            </a:lvl4pPr>
            <a:lvl5pPr>
              <a:defRPr>
                <a:solidFill>
                  <a:srgbClr val="42424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7549875" y="6453337"/>
            <a:ext cx="1584325" cy="287760"/>
          </a:xfrm>
        </p:spPr>
        <p:txBody>
          <a:bodyPr/>
          <a:lstStyle>
            <a:lvl1pPr marL="0" indent="0" algn="r">
              <a:buNone/>
              <a:defRPr sz="1800"/>
            </a:lvl1pPr>
          </a:lstStyle>
          <a:p>
            <a:pPr lvl="0"/>
            <a:fld id="{C15EE367-D444-4AF8-98E8-11197AE0C83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58073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i="0" kern="1200" spc="-5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en-CA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200" y="1412875"/>
            <a:ext cx="8229600" cy="0"/>
          </a:xfrm>
          <a:prstGeom prst="line">
            <a:avLst/>
          </a:prstGeom>
          <a:ln w="38100" cmpd="sng">
            <a:solidFill>
              <a:srgbClr val="D5D4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57200" y="4005064"/>
            <a:ext cx="8291264" cy="1470025"/>
          </a:xfrm>
        </p:spPr>
        <p:txBody>
          <a:bodyPr anchor="t"/>
          <a:lstStyle>
            <a:lvl1pPr algn="l">
              <a:defRPr sz="3000" spc="-100" baseline="0">
                <a:solidFill>
                  <a:srgbClr val="AB15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10" name="Subtitle 2" title="Section Name"/>
          <p:cNvSpPr>
            <a:spLocks noGrp="1"/>
          </p:cNvSpPr>
          <p:nvPr>
            <p:ph type="subTitle" idx="1"/>
          </p:nvPr>
        </p:nvSpPr>
        <p:spPr>
          <a:xfrm>
            <a:off x="457200" y="3415835"/>
            <a:ext cx="8283352" cy="44521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000" b="1" spc="-50" baseline="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457200" y="274638"/>
            <a:ext cx="8229600" cy="1143000"/>
          </a:xfrm>
        </p:spPr>
        <p:txBody>
          <a:bodyPr lIns="0" tIns="0" rIns="0" bIns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0" b="1" spc="-100" baseline="0">
                <a:solidFill>
                  <a:srgbClr val="AB1500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7" y="5949281"/>
            <a:ext cx="2008811" cy="100811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7549875" y="6453337"/>
            <a:ext cx="1584325" cy="287760"/>
          </a:xfrm>
        </p:spPr>
        <p:txBody>
          <a:bodyPr/>
          <a:lstStyle>
            <a:lvl1pPr marL="0" indent="0" algn="r">
              <a:buNone/>
              <a:defRPr sz="1800"/>
            </a:lvl1pPr>
          </a:lstStyle>
          <a:p>
            <a:pPr lvl="0"/>
            <a:fld id="{C15EE367-D444-4AF8-98E8-11197AE0C83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00234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57200" y="1412875"/>
            <a:ext cx="8229600" cy="0"/>
          </a:xfrm>
          <a:prstGeom prst="line">
            <a:avLst/>
          </a:prstGeom>
          <a:ln w="38100" cmpd="sng">
            <a:solidFill>
              <a:srgbClr val="D5D4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B15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424242"/>
                </a:solidFill>
              </a:defRPr>
            </a:lvl1pPr>
            <a:lvl2pPr>
              <a:defRPr sz="2400">
                <a:solidFill>
                  <a:srgbClr val="424242"/>
                </a:solidFill>
              </a:defRPr>
            </a:lvl2pPr>
            <a:lvl3pPr>
              <a:defRPr sz="2000">
                <a:solidFill>
                  <a:srgbClr val="424242"/>
                </a:solidFill>
              </a:defRPr>
            </a:lvl3pPr>
            <a:lvl4pPr>
              <a:defRPr sz="1800">
                <a:solidFill>
                  <a:srgbClr val="424242"/>
                </a:solidFill>
              </a:defRPr>
            </a:lvl4pPr>
            <a:lvl5pPr>
              <a:defRPr sz="1800">
                <a:solidFill>
                  <a:srgbClr val="42424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424242"/>
                </a:solidFill>
              </a:defRPr>
            </a:lvl1pPr>
            <a:lvl2pPr>
              <a:defRPr sz="2400">
                <a:solidFill>
                  <a:srgbClr val="424242"/>
                </a:solidFill>
              </a:defRPr>
            </a:lvl2pPr>
            <a:lvl3pPr>
              <a:defRPr sz="2000">
                <a:solidFill>
                  <a:srgbClr val="424242"/>
                </a:solidFill>
              </a:defRPr>
            </a:lvl3pPr>
            <a:lvl4pPr>
              <a:defRPr sz="1800">
                <a:solidFill>
                  <a:srgbClr val="424242"/>
                </a:solidFill>
              </a:defRPr>
            </a:lvl4pPr>
            <a:lvl5pPr>
              <a:defRPr sz="1800">
                <a:solidFill>
                  <a:srgbClr val="42424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7" y="5949281"/>
            <a:ext cx="2008811" cy="1008112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7549875" y="6453337"/>
            <a:ext cx="1584325" cy="287760"/>
          </a:xfrm>
        </p:spPr>
        <p:txBody>
          <a:bodyPr/>
          <a:lstStyle>
            <a:lvl1pPr marL="0" indent="0" algn="r">
              <a:buNone/>
              <a:defRPr sz="1800"/>
            </a:lvl1pPr>
          </a:lstStyle>
          <a:p>
            <a:pPr lvl="0"/>
            <a:fld id="{C15EE367-D444-4AF8-98E8-11197AE0C83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98731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B15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42424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rgbClr val="424242"/>
                </a:solidFill>
              </a:defRPr>
            </a:lvl1pPr>
            <a:lvl2pPr>
              <a:defRPr sz="2000">
                <a:solidFill>
                  <a:srgbClr val="424242"/>
                </a:solidFill>
              </a:defRPr>
            </a:lvl2pPr>
            <a:lvl3pPr>
              <a:defRPr sz="1800">
                <a:solidFill>
                  <a:srgbClr val="424242"/>
                </a:solidFill>
              </a:defRPr>
            </a:lvl3pPr>
            <a:lvl4pPr>
              <a:defRPr sz="1600">
                <a:solidFill>
                  <a:srgbClr val="424242"/>
                </a:solidFill>
              </a:defRPr>
            </a:lvl4pPr>
            <a:lvl5pPr>
              <a:defRPr sz="1600">
                <a:solidFill>
                  <a:srgbClr val="424242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42424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rgbClr val="424242"/>
                </a:solidFill>
              </a:defRPr>
            </a:lvl1pPr>
            <a:lvl2pPr>
              <a:defRPr sz="2000">
                <a:solidFill>
                  <a:srgbClr val="424242"/>
                </a:solidFill>
              </a:defRPr>
            </a:lvl2pPr>
            <a:lvl3pPr>
              <a:defRPr sz="1800">
                <a:solidFill>
                  <a:srgbClr val="424242"/>
                </a:solidFill>
              </a:defRPr>
            </a:lvl3pPr>
            <a:lvl4pPr>
              <a:defRPr sz="1600">
                <a:solidFill>
                  <a:srgbClr val="424242"/>
                </a:solidFill>
              </a:defRPr>
            </a:lvl4pPr>
            <a:lvl5pPr>
              <a:defRPr sz="1600">
                <a:solidFill>
                  <a:srgbClr val="424242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7" y="5949281"/>
            <a:ext cx="2008811" cy="1008112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7549875" y="6453337"/>
            <a:ext cx="1584325" cy="287760"/>
          </a:xfrm>
        </p:spPr>
        <p:txBody>
          <a:bodyPr/>
          <a:lstStyle>
            <a:lvl1pPr marL="0" indent="0" algn="r">
              <a:buNone/>
              <a:defRPr sz="1800"/>
            </a:lvl1pPr>
          </a:lstStyle>
          <a:p>
            <a:pPr lvl="0"/>
            <a:fld id="{C15EE367-D444-4AF8-98E8-11197AE0C83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2546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457200" y="1412875"/>
            <a:ext cx="8229600" cy="0"/>
          </a:xfrm>
          <a:prstGeom prst="line">
            <a:avLst/>
          </a:prstGeom>
          <a:ln w="38100" cmpd="sng">
            <a:solidFill>
              <a:srgbClr val="D5D4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B15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7" y="5949281"/>
            <a:ext cx="2008811" cy="1008112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7549875" y="6453337"/>
            <a:ext cx="1584325" cy="287760"/>
          </a:xfrm>
        </p:spPr>
        <p:txBody>
          <a:bodyPr/>
          <a:lstStyle>
            <a:lvl1pPr marL="0" indent="0" algn="r">
              <a:buNone/>
              <a:defRPr sz="1800"/>
            </a:lvl1pPr>
          </a:lstStyle>
          <a:p>
            <a:pPr lvl="0"/>
            <a:fld id="{C15EE367-D444-4AF8-98E8-11197AE0C83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436475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7" y="5949281"/>
            <a:ext cx="2008811" cy="100811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7549875" y="6453337"/>
            <a:ext cx="1584325" cy="287760"/>
          </a:xfrm>
        </p:spPr>
        <p:txBody>
          <a:bodyPr/>
          <a:lstStyle>
            <a:lvl1pPr marL="0" indent="0" algn="r">
              <a:buNone/>
              <a:defRPr sz="1800"/>
            </a:lvl1pPr>
          </a:lstStyle>
          <a:p>
            <a:pPr lvl="0"/>
            <a:fld id="{C15EE367-D444-4AF8-98E8-11197AE0C83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306273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AB15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rgbClr val="424242"/>
                </a:solidFill>
              </a:defRPr>
            </a:lvl1pPr>
            <a:lvl2pPr>
              <a:defRPr sz="2800">
                <a:solidFill>
                  <a:srgbClr val="424242"/>
                </a:solidFill>
              </a:defRPr>
            </a:lvl2pPr>
            <a:lvl3pPr>
              <a:defRPr sz="2400">
                <a:solidFill>
                  <a:srgbClr val="424242"/>
                </a:solidFill>
              </a:defRPr>
            </a:lvl3pPr>
            <a:lvl4pPr>
              <a:defRPr sz="2000">
                <a:solidFill>
                  <a:srgbClr val="424242"/>
                </a:solidFill>
              </a:defRPr>
            </a:lvl4pPr>
            <a:lvl5pPr>
              <a:defRPr sz="2000">
                <a:solidFill>
                  <a:srgbClr val="42424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7" y="5949281"/>
            <a:ext cx="2008811" cy="1008112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7549875" y="6453337"/>
            <a:ext cx="1584325" cy="287760"/>
          </a:xfrm>
        </p:spPr>
        <p:txBody>
          <a:bodyPr/>
          <a:lstStyle>
            <a:lvl1pPr marL="0" indent="0" algn="r">
              <a:buNone/>
              <a:defRPr sz="1800"/>
            </a:lvl1pPr>
          </a:lstStyle>
          <a:p>
            <a:pPr lvl="0"/>
            <a:fld id="{C15EE367-D444-4AF8-98E8-11197AE0C83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38942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7" y="5949281"/>
            <a:ext cx="2008811" cy="1008112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>
            <a:off x="457200" y="1412875"/>
            <a:ext cx="8229600" cy="0"/>
          </a:xfrm>
          <a:prstGeom prst="line">
            <a:avLst/>
          </a:prstGeom>
          <a:ln w="38100" cmpd="sng">
            <a:solidFill>
              <a:srgbClr val="D5D4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AB15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81000" indent="-381000">
              <a:defRPr>
                <a:solidFill>
                  <a:srgbClr val="424242"/>
                </a:solidFill>
              </a:defRPr>
            </a:lvl1pPr>
            <a:lvl2pPr>
              <a:defRPr>
                <a:solidFill>
                  <a:srgbClr val="424242"/>
                </a:solidFill>
              </a:defRPr>
            </a:lvl2pPr>
            <a:lvl3pPr>
              <a:defRPr>
                <a:solidFill>
                  <a:srgbClr val="424242"/>
                </a:solidFill>
              </a:defRPr>
            </a:lvl3pPr>
            <a:lvl4pPr>
              <a:defRPr>
                <a:solidFill>
                  <a:srgbClr val="424242"/>
                </a:solidFill>
              </a:defRPr>
            </a:lvl4pPr>
            <a:lvl5pPr>
              <a:defRPr>
                <a:solidFill>
                  <a:srgbClr val="42424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7" name="TextBox 4"/>
          <p:cNvSpPr txBox="1"/>
          <p:nvPr userDrawn="1"/>
        </p:nvSpPr>
        <p:spPr>
          <a:xfrm>
            <a:off x="8316416" y="6237312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fld id="{2A41CDB2-90BC-4944-9B96-6F1F8DDCE69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3857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AB15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CA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7" y="5949281"/>
            <a:ext cx="2008811" cy="1008112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7549875" y="6453337"/>
            <a:ext cx="1584325" cy="287760"/>
          </a:xfrm>
        </p:spPr>
        <p:txBody>
          <a:bodyPr/>
          <a:lstStyle>
            <a:lvl1pPr marL="0" indent="0" algn="r">
              <a:buNone/>
              <a:defRPr sz="1800"/>
            </a:lvl1pPr>
          </a:lstStyle>
          <a:p>
            <a:pPr lvl="0"/>
            <a:fld id="{C15EE367-D444-4AF8-98E8-11197AE0C83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777423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124744"/>
            <a:ext cx="7748016" cy="6797040"/>
          </a:xfrm>
          <a:prstGeom prst="rect">
            <a:avLst/>
          </a:prstGeom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828551" y="3674715"/>
            <a:ext cx="8135937" cy="1846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ts val="2400"/>
              </a:lnSpc>
              <a:defRPr/>
            </a:pPr>
            <a:r>
              <a:rPr lang="en-CA" b="1" dirty="0">
                <a:solidFill>
                  <a:srgbClr val="424242"/>
                </a:solidFill>
                <a:latin typeface="Arial" charset="0"/>
                <a:ea typeface="+mn-ea"/>
              </a:rPr>
              <a:t>Auditing</a:t>
            </a:r>
            <a:r>
              <a:rPr lang="en-CA" b="1" baseline="0" dirty="0">
                <a:solidFill>
                  <a:srgbClr val="424242"/>
                </a:solidFill>
                <a:latin typeface="Arial" charset="0"/>
                <a:ea typeface="+mn-ea"/>
              </a:rPr>
              <a:t> and Assurance Standards Board</a:t>
            </a:r>
            <a:br>
              <a:rPr lang="en-CA" b="1" dirty="0">
                <a:solidFill>
                  <a:srgbClr val="424242"/>
                </a:solidFill>
                <a:latin typeface="Arial" charset="0"/>
                <a:ea typeface="+mn-ea"/>
              </a:rPr>
            </a:br>
            <a: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  <a:t>277 Wellington Street West</a:t>
            </a:r>
            <a:b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</a:br>
            <a: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  <a:t>Toronto, Ontario  |  M5V 3H2  |  Canada</a:t>
            </a:r>
            <a:b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</a:br>
            <a: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  <a:t>Phone: +1 (416) 977-3222</a:t>
            </a:r>
            <a:b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</a:br>
            <a: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  <a:t>Fax: +1 (416) 977-8585</a:t>
            </a:r>
            <a:b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</a:br>
            <a: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  <a:t>Email: </a:t>
            </a:r>
            <a:r>
              <a:rPr lang="en-CA" dirty="0">
                <a:solidFill>
                  <a:srgbClr val="424242"/>
                </a:solidFill>
                <a:latin typeface="Arial" charset="0"/>
                <a:ea typeface="+mn-ea"/>
                <a:hlinkClick r:id="rId3"/>
              </a:rPr>
              <a:t>fras-nifc-canada@cica.ca</a:t>
            </a:r>
            <a:r>
              <a:rPr lang="en-CA" dirty="0">
                <a:solidFill>
                  <a:srgbClr val="424242"/>
                </a:solidFill>
                <a:latin typeface="Arial" charset="0"/>
                <a:ea typeface="+mn-ea"/>
              </a:rPr>
              <a:t> 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7549875" y="6453337"/>
            <a:ext cx="1584325" cy="287760"/>
          </a:xfrm>
        </p:spPr>
        <p:txBody>
          <a:bodyPr/>
          <a:lstStyle>
            <a:lvl1pPr marL="0" indent="0" algn="r">
              <a:buNone/>
              <a:defRPr sz="1800"/>
            </a:lvl1pPr>
          </a:lstStyle>
          <a:p>
            <a:pPr lvl="0"/>
            <a:fld id="{C15EE367-D444-4AF8-98E8-11197AE0C83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645033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124744"/>
            <a:ext cx="7748016" cy="6797040"/>
          </a:xfrm>
          <a:prstGeom prst="rect">
            <a:avLst/>
          </a:prstGeom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828551" y="3645024"/>
            <a:ext cx="8135937" cy="1846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ts val="2400"/>
              </a:lnSpc>
              <a:defRPr/>
            </a:pPr>
            <a:r>
              <a:rPr lang="fr-FR" b="1" dirty="0">
                <a:solidFill>
                  <a:srgbClr val="424242"/>
                </a:solidFill>
                <a:latin typeface="Arial" charset="0"/>
                <a:ea typeface="+mn-ea"/>
              </a:rPr>
              <a:t>Normes d’information financière et de certification Canada</a:t>
            </a:r>
          </a:p>
          <a:p>
            <a:pPr>
              <a:lnSpc>
                <a:spcPts val="2400"/>
              </a:lnSpc>
              <a:defRPr/>
            </a:pPr>
            <a:r>
              <a:rPr lang="fr-FR" dirty="0">
                <a:solidFill>
                  <a:srgbClr val="424242"/>
                </a:solidFill>
                <a:latin typeface="Arial" charset="0"/>
                <a:ea typeface="+mn-ea"/>
              </a:rPr>
              <a:t>277, rue Wellington Ouest</a:t>
            </a:r>
          </a:p>
          <a:p>
            <a:pPr>
              <a:lnSpc>
                <a:spcPts val="2400"/>
              </a:lnSpc>
              <a:defRPr/>
            </a:pPr>
            <a:r>
              <a:rPr lang="fr-FR" dirty="0">
                <a:solidFill>
                  <a:srgbClr val="424242"/>
                </a:solidFill>
                <a:latin typeface="Arial" charset="0"/>
                <a:ea typeface="+mn-ea"/>
              </a:rPr>
              <a:t>Toronto (Ontario)  |  M5V 3H2  |  Canada</a:t>
            </a:r>
          </a:p>
          <a:p>
            <a:pPr>
              <a:lnSpc>
                <a:spcPts val="2400"/>
              </a:lnSpc>
              <a:defRPr/>
            </a:pPr>
            <a:r>
              <a:rPr lang="fr-FR" dirty="0">
                <a:solidFill>
                  <a:srgbClr val="424242"/>
                </a:solidFill>
                <a:latin typeface="Arial" charset="0"/>
                <a:ea typeface="+mn-ea"/>
              </a:rPr>
              <a:t>Tél. : +1 (416) 977-3222</a:t>
            </a:r>
          </a:p>
          <a:p>
            <a:pPr>
              <a:lnSpc>
                <a:spcPts val="2400"/>
              </a:lnSpc>
              <a:defRPr/>
            </a:pPr>
            <a:r>
              <a:rPr lang="fr-FR" dirty="0">
                <a:solidFill>
                  <a:srgbClr val="424242"/>
                </a:solidFill>
                <a:latin typeface="Arial" charset="0"/>
                <a:ea typeface="+mn-ea"/>
              </a:rPr>
              <a:t>Téléc. : +1 (416) 977-8585</a:t>
            </a:r>
          </a:p>
          <a:p>
            <a:pPr>
              <a:lnSpc>
                <a:spcPts val="2400"/>
              </a:lnSpc>
              <a:defRPr/>
            </a:pPr>
            <a:r>
              <a:rPr lang="fr-FR" dirty="0">
                <a:solidFill>
                  <a:srgbClr val="424242"/>
                </a:solidFill>
                <a:latin typeface="Arial" charset="0"/>
                <a:ea typeface="+mn-ea"/>
              </a:rPr>
              <a:t>Courriel : fras-nifc-canada@cica.ca</a:t>
            </a:r>
          </a:p>
        </p:txBody>
      </p:sp>
    </p:spTree>
    <p:extLst>
      <p:ext uri="{BB962C8B-B14F-4D97-AF65-F5344CB8AC3E}">
        <p14:creationId xmlns:p14="http://schemas.microsoft.com/office/powerpoint/2010/main" val="18483096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124744"/>
            <a:ext cx="7748016" cy="6797040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490538" y="3396952"/>
            <a:ext cx="8229600" cy="26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lnSpc>
                <a:spcPts val="3300"/>
              </a:lnSpc>
              <a:spcBef>
                <a:spcPts val="1500"/>
              </a:spcBef>
              <a:buFont typeface="Arial" charset="0"/>
              <a:buChar char="•"/>
              <a:defRPr sz="3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62000" indent="-381000" eaLnBrk="0" hangingPunct="0">
              <a:lnSpc>
                <a:spcPts val="3000"/>
              </a:lnSpc>
              <a:spcBef>
                <a:spcPts val="750"/>
              </a:spcBef>
              <a:buFont typeface="Arial" charset="0"/>
              <a:buChar char="–"/>
              <a:defRPr sz="25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381000" eaLnBrk="0" hangingPunct="0">
              <a:lnSpc>
                <a:spcPts val="3000"/>
              </a:lnSpc>
              <a:spcBef>
                <a:spcPts val="500"/>
              </a:spcBef>
              <a:buSzPct val="75000"/>
              <a:buFont typeface="Arial" charset="0"/>
              <a:buChar char="○"/>
              <a:defRPr sz="25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524000" indent="-381000" eaLnBrk="0" hangingPunct="0">
              <a:lnSpc>
                <a:spcPts val="2500"/>
              </a:lnSpc>
              <a:spcBef>
                <a:spcPts val="5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1905000" indent="-381000" eaLnBrk="0" hangingPunct="0">
              <a:lnSpc>
                <a:spcPts val="2500"/>
              </a:lnSpc>
              <a:spcBef>
                <a:spcPts val="500"/>
              </a:spcBef>
              <a:buSzPct val="75000"/>
              <a:buFont typeface="Arial" charset="0"/>
              <a:buChar char="■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362200" indent="-381000" eaLnBrk="0" fontAlgn="base" hangingPunct="0">
              <a:lnSpc>
                <a:spcPts val="2500"/>
              </a:lnSpc>
              <a:spcBef>
                <a:spcPts val="500"/>
              </a:spcBef>
              <a:spcAft>
                <a:spcPct val="0"/>
              </a:spcAft>
              <a:buSzPct val="75000"/>
              <a:buFont typeface="Arial" charset="0"/>
              <a:buChar char="■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819400" indent="-381000" eaLnBrk="0" fontAlgn="base" hangingPunct="0">
              <a:lnSpc>
                <a:spcPts val="2500"/>
              </a:lnSpc>
              <a:spcBef>
                <a:spcPts val="500"/>
              </a:spcBef>
              <a:spcAft>
                <a:spcPct val="0"/>
              </a:spcAft>
              <a:buSzPct val="75000"/>
              <a:buFont typeface="Arial" charset="0"/>
              <a:buChar char="■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276600" indent="-381000" eaLnBrk="0" fontAlgn="base" hangingPunct="0">
              <a:lnSpc>
                <a:spcPts val="2500"/>
              </a:lnSpc>
              <a:spcBef>
                <a:spcPts val="500"/>
              </a:spcBef>
              <a:spcAft>
                <a:spcPct val="0"/>
              </a:spcAft>
              <a:buSzPct val="75000"/>
              <a:buFont typeface="Arial" charset="0"/>
              <a:buChar char="■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733800" indent="-381000" eaLnBrk="0" fontAlgn="base" hangingPunct="0">
              <a:lnSpc>
                <a:spcPts val="2500"/>
              </a:lnSpc>
              <a:spcBef>
                <a:spcPts val="500"/>
              </a:spcBef>
              <a:spcAft>
                <a:spcPct val="0"/>
              </a:spcAft>
              <a:buSzPct val="75000"/>
              <a:buFont typeface="Arial" charset="0"/>
              <a:buChar char="■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US" altLang="en-US" sz="2400" dirty="0"/>
              <a:t>For more information, visit </a:t>
            </a:r>
            <a:r>
              <a:rPr lang="en-US" altLang="en-US" sz="2400" dirty="0">
                <a:hlinkClick r:id="rId4"/>
              </a:rPr>
              <a:t>www.frascanada.ca</a:t>
            </a:r>
            <a:endParaRPr lang="en-US" altLang="en-US" sz="24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endParaRPr lang="en-US" altLang="en-US" sz="24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US" altLang="en-US" sz="2400" b="1" dirty="0"/>
              <a:t>Contact</a:t>
            </a:r>
          </a:p>
          <a:p>
            <a:pPr algn="l" eaLnBrk="1" hangingPunct="1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US" altLang="en-US" sz="2400" dirty="0"/>
              <a:t>Linda</a:t>
            </a:r>
            <a:r>
              <a:rPr lang="en-US" altLang="en-US" sz="2400" baseline="0" dirty="0"/>
              <a:t> Mezon</a:t>
            </a:r>
            <a:r>
              <a:rPr lang="en-US" altLang="en-US" sz="2400" dirty="0"/>
              <a:t>, FCPA, FCA, CPA (Michigan)</a:t>
            </a:r>
            <a:br>
              <a:rPr lang="en-US" altLang="en-US" sz="2400" dirty="0">
                <a:hlinkClick r:id="rId5"/>
              </a:rPr>
            </a:br>
            <a:r>
              <a:rPr lang="en-US" altLang="en-US" sz="2400" dirty="0"/>
              <a:t>Chair, Accounting Standards Board</a:t>
            </a:r>
            <a:br>
              <a:rPr lang="en-US" altLang="en-US" sz="2400" dirty="0"/>
            </a:br>
            <a:r>
              <a:rPr lang="en-US" altLang="en-US" sz="2400" dirty="0"/>
              <a:t>Phone: +1 (416) 204-3490</a:t>
            </a:r>
            <a:br>
              <a:rPr lang="en-US" altLang="en-US" sz="2400" dirty="0"/>
            </a:br>
            <a:r>
              <a:rPr lang="en-US" altLang="en-US" sz="2400" dirty="0"/>
              <a:t>Email: </a:t>
            </a:r>
            <a:r>
              <a:rPr lang="en-US" altLang="en-US" sz="2400" dirty="0">
                <a:hlinkClick r:id="rId6"/>
              </a:rPr>
              <a:t>lmezon@cpacanada.ca</a:t>
            </a:r>
            <a:r>
              <a:rPr lang="en-US" altLang="en-US" sz="2400" dirty="0"/>
              <a:t> 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4460488" y="62000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231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4423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7" y="5949281"/>
            <a:ext cx="2008811" cy="1008112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>
            <a:off x="457200" y="1412875"/>
            <a:ext cx="8229600" cy="0"/>
          </a:xfrm>
          <a:prstGeom prst="line">
            <a:avLst/>
          </a:prstGeom>
          <a:ln w="38100" cmpd="sng">
            <a:solidFill>
              <a:srgbClr val="D5D4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AB15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81000" indent="-381000">
              <a:defRPr>
                <a:solidFill>
                  <a:srgbClr val="424242"/>
                </a:solidFill>
              </a:defRPr>
            </a:lvl1pPr>
            <a:lvl2pPr>
              <a:defRPr>
                <a:solidFill>
                  <a:srgbClr val="424242"/>
                </a:solidFill>
              </a:defRPr>
            </a:lvl2pPr>
            <a:lvl3pPr>
              <a:defRPr>
                <a:solidFill>
                  <a:srgbClr val="424242"/>
                </a:solidFill>
              </a:defRPr>
            </a:lvl3pPr>
            <a:lvl4pPr>
              <a:defRPr>
                <a:solidFill>
                  <a:srgbClr val="424242"/>
                </a:solidFill>
              </a:defRPr>
            </a:lvl4pPr>
            <a:lvl5pPr>
              <a:defRPr>
                <a:solidFill>
                  <a:srgbClr val="42424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7" name="TextBox 4"/>
          <p:cNvSpPr txBox="1"/>
          <p:nvPr userDrawn="1"/>
        </p:nvSpPr>
        <p:spPr>
          <a:xfrm>
            <a:off x="8316416" y="6237312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fld id="{2A41CDB2-90BC-4944-9B96-6F1F8DDCE69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541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i="0" kern="1200" spc="-5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en-CA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200" y="1412875"/>
            <a:ext cx="8229600" cy="0"/>
          </a:xfrm>
          <a:prstGeom prst="line">
            <a:avLst/>
          </a:prstGeom>
          <a:ln w="38100" cmpd="sng">
            <a:solidFill>
              <a:srgbClr val="D5D4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57200" y="4005064"/>
            <a:ext cx="8291264" cy="1470025"/>
          </a:xfrm>
        </p:spPr>
        <p:txBody>
          <a:bodyPr anchor="t"/>
          <a:lstStyle>
            <a:lvl1pPr algn="l">
              <a:defRPr sz="3000" spc="-100" baseline="0">
                <a:solidFill>
                  <a:srgbClr val="AB15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10" name="Subtitle 2" title="Section Name"/>
          <p:cNvSpPr>
            <a:spLocks noGrp="1"/>
          </p:cNvSpPr>
          <p:nvPr>
            <p:ph type="subTitle" idx="1"/>
          </p:nvPr>
        </p:nvSpPr>
        <p:spPr>
          <a:xfrm>
            <a:off x="457200" y="3415835"/>
            <a:ext cx="8283352" cy="44521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000" b="1" spc="-50" baseline="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457200" y="274638"/>
            <a:ext cx="8229600" cy="1143000"/>
          </a:xfrm>
        </p:spPr>
        <p:txBody>
          <a:bodyPr lIns="0" tIns="0" rIns="0" bIns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0" b="1" spc="-100" baseline="0">
                <a:solidFill>
                  <a:srgbClr val="AB1500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7" y="5949281"/>
            <a:ext cx="2008811" cy="1008112"/>
          </a:xfrm>
          <a:prstGeom prst="rect">
            <a:avLst/>
          </a:prstGeom>
        </p:spPr>
      </p:pic>
      <p:sp>
        <p:nvSpPr>
          <p:cNvPr id="8" name="TextBox 4"/>
          <p:cNvSpPr txBox="1"/>
          <p:nvPr userDrawn="1"/>
        </p:nvSpPr>
        <p:spPr>
          <a:xfrm>
            <a:off x="8316416" y="6237312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fld id="{2A41CDB2-90BC-4944-9B96-6F1F8DDCE69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236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57200" y="1412875"/>
            <a:ext cx="8229600" cy="0"/>
          </a:xfrm>
          <a:prstGeom prst="line">
            <a:avLst/>
          </a:prstGeom>
          <a:ln w="38100" cmpd="sng">
            <a:solidFill>
              <a:srgbClr val="D5D4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B15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424242"/>
                </a:solidFill>
              </a:defRPr>
            </a:lvl1pPr>
            <a:lvl2pPr>
              <a:defRPr sz="2400">
                <a:solidFill>
                  <a:srgbClr val="424242"/>
                </a:solidFill>
              </a:defRPr>
            </a:lvl2pPr>
            <a:lvl3pPr>
              <a:defRPr sz="2000">
                <a:solidFill>
                  <a:srgbClr val="424242"/>
                </a:solidFill>
              </a:defRPr>
            </a:lvl3pPr>
            <a:lvl4pPr>
              <a:defRPr sz="1800">
                <a:solidFill>
                  <a:srgbClr val="424242"/>
                </a:solidFill>
              </a:defRPr>
            </a:lvl4pPr>
            <a:lvl5pPr>
              <a:defRPr sz="1800">
                <a:solidFill>
                  <a:srgbClr val="42424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424242"/>
                </a:solidFill>
              </a:defRPr>
            </a:lvl1pPr>
            <a:lvl2pPr>
              <a:defRPr sz="2400">
                <a:solidFill>
                  <a:srgbClr val="424242"/>
                </a:solidFill>
              </a:defRPr>
            </a:lvl2pPr>
            <a:lvl3pPr>
              <a:defRPr sz="2000">
                <a:solidFill>
                  <a:srgbClr val="424242"/>
                </a:solidFill>
              </a:defRPr>
            </a:lvl3pPr>
            <a:lvl4pPr>
              <a:defRPr sz="1800">
                <a:solidFill>
                  <a:srgbClr val="424242"/>
                </a:solidFill>
              </a:defRPr>
            </a:lvl4pPr>
            <a:lvl5pPr>
              <a:defRPr sz="1800">
                <a:solidFill>
                  <a:srgbClr val="42424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7" y="5949281"/>
            <a:ext cx="2008811" cy="1008112"/>
          </a:xfrm>
          <a:prstGeom prst="rect">
            <a:avLst/>
          </a:prstGeom>
        </p:spPr>
      </p:pic>
      <p:sp>
        <p:nvSpPr>
          <p:cNvPr id="7" name="TextBox 4"/>
          <p:cNvSpPr txBox="1"/>
          <p:nvPr userDrawn="1"/>
        </p:nvSpPr>
        <p:spPr>
          <a:xfrm>
            <a:off x="8316416" y="6237312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fld id="{2A41CDB2-90BC-4944-9B96-6F1F8DDCE69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140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B15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42424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rgbClr val="424242"/>
                </a:solidFill>
              </a:defRPr>
            </a:lvl1pPr>
            <a:lvl2pPr>
              <a:defRPr sz="2000">
                <a:solidFill>
                  <a:srgbClr val="424242"/>
                </a:solidFill>
              </a:defRPr>
            </a:lvl2pPr>
            <a:lvl3pPr>
              <a:defRPr sz="1800">
                <a:solidFill>
                  <a:srgbClr val="424242"/>
                </a:solidFill>
              </a:defRPr>
            </a:lvl3pPr>
            <a:lvl4pPr>
              <a:defRPr sz="1600">
                <a:solidFill>
                  <a:srgbClr val="424242"/>
                </a:solidFill>
              </a:defRPr>
            </a:lvl4pPr>
            <a:lvl5pPr>
              <a:defRPr sz="1600">
                <a:solidFill>
                  <a:srgbClr val="424242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42424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rgbClr val="424242"/>
                </a:solidFill>
              </a:defRPr>
            </a:lvl1pPr>
            <a:lvl2pPr>
              <a:defRPr sz="2000">
                <a:solidFill>
                  <a:srgbClr val="424242"/>
                </a:solidFill>
              </a:defRPr>
            </a:lvl2pPr>
            <a:lvl3pPr>
              <a:defRPr sz="1800">
                <a:solidFill>
                  <a:srgbClr val="424242"/>
                </a:solidFill>
              </a:defRPr>
            </a:lvl3pPr>
            <a:lvl4pPr>
              <a:defRPr sz="1600">
                <a:solidFill>
                  <a:srgbClr val="424242"/>
                </a:solidFill>
              </a:defRPr>
            </a:lvl4pPr>
            <a:lvl5pPr>
              <a:defRPr sz="1600">
                <a:solidFill>
                  <a:srgbClr val="424242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7" y="5949281"/>
            <a:ext cx="2008811" cy="1008112"/>
          </a:xfrm>
          <a:prstGeom prst="rect">
            <a:avLst/>
          </a:prstGeom>
        </p:spPr>
      </p:pic>
      <p:sp>
        <p:nvSpPr>
          <p:cNvPr id="8" name="TextBox 4"/>
          <p:cNvSpPr txBox="1"/>
          <p:nvPr userDrawn="1"/>
        </p:nvSpPr>
        <p:spPr>
          <a:xfrm>
            <a:off x="8316416" y="6237312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fld id="{2A41CDB2-90BC-4944-9B96-6F1F8DDCE69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866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457200" y="1412875"/>
            <a:ext cx="8229600" cy="0"/>
          </a:xfrm>
          <a:prstGeom prst="line">
            <a:avLst/>
          </a:prstGeom>
          <a:ln w="38100" cmpd="sng">
            <a:solidFill>
              <a:srgbClr val="D5D4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B15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7" y="5949281"/>
            <a:ext cx="2008811" cy="1008112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8316416" y="6237312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fld id="{2A41CDB2-90BC-4944-9B96-6F1F8DDCE69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275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7" y="5949281"/>
            <a:ext cx="2008811" cy="1008112"/>
          </a:xfrm>
          <a:prstGeom prst="rect">
            <a:avLst/>
          </a:prstGeom>
        </p:spPr>
      </p:pic>
      <p:sp>
        <p:nvSpPr>
          <p:cNvPr id="3" name="TextBox 4"/>
          <p:cNvSpPr txBox="1"/>
          <p:nvPr userDrawn="1"/>
        </p:nvSpPr>
        <p:spPr>
          <a:xfrm>
            <a:off x="8316416" y="6237312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fld id="{2A41CDB2-90BC-4944-9B96-6F1F8DDCE69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206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AB15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rgbClr val="424242"/>
                </a:solidFill>
              </a:defRPr>
            </a:lvl1pPr>
            <a:lvl2pPr>
              <a:defRPr sz="2800">
                <a:solidFill>
                  <a:srgbClr val="424242"/>
                </a:solidFill>
              </a:defRPr>
            </a:lvl2pPr>
            <a:lvl3pPr>
              <a:defRPr sz="2400">
                <a:solidFill>
                  <a:srgbClr val="424242"/>
                </a:solidFill>
              </a:defRPr>
            </a:lvl3pPr>
            <a:lvl4pPr>
              <a:defRPr sz="2000">
                <a:solidFill>
                  <a:srgbClr val="424242"/>
                </a:solidFill>
              </a:defRPr>
            </a:lvl4pPr>
            <a:lvl5pPr>
              <a:defRPr sz="2000">
                <a:solidFill>
                  <a:srgbClr val="42424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7" y="5949281"/>
            <a:ext cx="2008811" cy="1008112"/>
          </a:xfrm>
          <a:prstGeom prst="rect">
            <a:avLst/>
          </a:prstGeom>
        </p:spPr>
      </p:pic>
      <p:sp>
        <p:nvSpPr>
          <p:cNvPr id="6" name="TextBox 4"/>
          <p:cNvSpPr txBox="1"/>
          <p:nvPr userDrawn="1"/>
        </p:nvSpPr>
        <p:spPr>
          <a:xfrm>
            <a:off x="8316416" y="6237312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fld id="{2A41CDB2-90BC-4944-9B96-6F1F8DDCE69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952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AB15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CA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7" y="5949281"/>
            <a:ext cx="2008811" cy="1008112"/>
          </a:xfrm>
          <a:prstGeom prst="rect">
            <a:avLst/>
          </a:prstGeom>
        </p:spPr>
      </p:pic>
      <p:sp>
        <p:nvSpPr>
          <p:cNvPr id="6" name="TextBox 4"/>
          <p:cNvSpPr txBox="1"/>
          <p:nvPr userDrawn="1"/>
        </p:nvSpPr>
        <p:spPr>
          <a:xfrm>
            <a:off x="8316416" y="6237312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fld id="{2A41CDB2-90BC-4944-9B96-6F1F8DDCE69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941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Edit Master text styles</a:t>
            </a:r>
          </a:p>
          <a:p>
            <a:pPr lvl="1"/>
            <a:r>
              <a:rPr lang="en-US" altLang="fr-FR"/>
              <a:t>Second level</a:t>
            </a:r>
          </a:p>
          <a:p>
            <a:pPr lvl="2"/>
            <a:r>
              <a:rPr lang="en-US" altLang="fr-FR"/>
              <a:t>Third level</a:t>
            </a:r>
          </a:p>
          <a:p>
            <a:pPr lvl="3"/>
            <a:r>
              <a:rPr lang="en-US" altLang="fr-FR"/>
              <a:t>Fourth level</a:t>
            </a:r>
          </a:p>
          <a:p>
            <a:pPr lvl="4"/>
            <a:r>
              <a:rPr lang="en-US" altLang="fr-FR"/>
              <a:t>Fifth level</a:t>
            </a:r>
            <a:endParaRPr lang="en-CA" altLang="fr-FR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57200" y="273050"/>
            <a:ext cx="8229600" cy="0"/>
          </a:xfrm>
          <a:prstGeom prst="line">
            <a:avLst/>
          </a:prstGeom>
          <a:ln w="38100" cmpd="sng">
            <a:solidFill>
              <a:srgbClr val="D5D4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5679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 kern="1200" spc="-100">
          <a:solidFill>
            <a:srgbClr val="AB1500"/>
          </a:solidFill>
          <a:latin typeface="Arial" pitchFamily="34" charset="0"/>
          <a:ea typeface="Arial" charset="0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charset="0"/>
          <a:ea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charset="0"/>
          <a:ea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charset="0"/>
          <a:ea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charset="0"/>
          <a:ea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6D1700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6D1700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6D1700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6D1700"/>
          </a:solidFill>
          <a:latin typeface="Arial" charset="0"/>
          <a:cs typeface="Arial" charset="0"/>
        </a:defRPr>
      </a:lvl9pPr>
    </p:titleStyle>
    <p:bodyStyle>
      <a:lvl1pPr marL="342900" indent="-723900" algn="l" rtl="0" eaLnBrk="1" fontAlgn="base" hangingPunct="1">
        <a:lnSpc>
          <a:spcPts val="3300"/>
        </a:lnSpc>
        <a:spcBef>
          <a:spcPts val="1500"/>
        </a:spcBef>
        <a:spcAft>
          <a:spcPct val="0"/>
        </a:spcAft>
        <a:buFont typeface="Arial" charset="0"/>
        <a:buChar char="•"/>
        <a:defRPr sz="3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1pPr>
      <a:lvl2pPr marL="762000" indent="-381000" algn="l" rtl="0" eaLnBrk="1" fontAlgn="base" hangingPunct="1">
        <a:lnSpc>
          <a:spcPts val="3000"/>
        </a:lnSpc>
        <a:spcBef>
          <a:spcPts val="75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2pPr>
      <a:lvl3pPr marL="1143000" indent="-381000" algn="l" rtl="0" eaLnBrk="1" fontAlgn="base" hangingPunct="1">
        <a:lnSpc>
          <a:spcPts val="3000"/>
        </a:lnSpc>
        <a:spcBef>
          <a:spcPts val="500"/>
        </a:spcBef>
        <a:spcAft>
          <a:spcPct val="0"/>
        </a:spcAft>
        <a:buSzPct val="75000"/>
        <a:buFont typeface="Arial" charset="0"/>
        <a:buChar char="○"/>
        <a:defRPr sz="25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3pPr>
      <a:lvl4pPr marL="1524000" indent="-381000" algn="l" rtl="0" eaLnBrk="1" fontAlgn="base" hangingPunct="1">
        <a:lnSpc>
          <a:spcPts val="2500"/>
        </a:lnSpc>
        <a:spcBef>
          <a:spcPts val="5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4pPr>
      <a:lvl5pPr marL="1905000" indent="-381000" algn="l" rtl="0" eaLnBrk="1" fontAlgn="base" hangingPunct="1">
        <a:lnSpc>
          <a:spcPts val="2500"/>
        </a:lnSpc>
        <a:spcBef>
          <a:spcPts val="500"/>
        </a:spcBef>
        <a:spcAft>
          <a:spcPct val="0"/>
        </a:spcAft>
        <a:buSzPct val="75000"/>
        <a:buFont typeface="Arial" charset="0"/>
        <a:buChar char="■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Edit Master text styles</a:t>
            </a:r>
          </a:p>
          <a:p>
            <a:pPr lvl="1"/>
            <a:r>
              <a:rPr lang="en-US" altLang="fr-FR"/>
              <a:t>Second level</a:t>
            </a:r>
          </a:p>
          <a:p>
            <a:pPr lvl="2"/>
            <a:r>
              <a:rPr lang="en-US" altLang="fr-FR"/>
              <a:t>Third level</a:t>
            </a:r>
          </a:p>
          <a:p>
            <a:pPr lvl="3"/>
            <a:r>
              <a:rPr lang="en-US" altLang="fr-FR"/>
              <a:t>Fourth level</a:t>
            </a:r>
          </a:p>
          <a:p>
            <a:pPr lvl="4"/>
            <a:r>
              <a:rPr lang="en-US" altLang="fr-FR"/>
              <a:t>Fifth level</a:t>
            </a:r>
            <a:endParaRPr lang="en-CA" altLang="fr-FR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57200" y="273050"/>
            <a:ext cx="8229600" cy="0"/>
          </a:xfrm>
          <a:prstGeom prst="line">
            <a:avLst/>
          </a:prstGeom>
          <a:ln w="38100" cmpd="sng">
            <a:solidFill>
              <a:srgbClr val="D5D4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5396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  <p:sldLayoutId id="2147483898" r:id="rId12"/>
    <p:sldLayoutId id="2147483899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 kern="1200" spc="-100">
          <a:solidFill>
            <a:srgbClr val="AB1500"/>
          </a:solidFill>
          <a:latin typeface="Arial" pitchFamily="34" charset="0"/>
          <a:ea typeface="Arial" charset="0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charset="0"/>
          <a:ea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charset="0"/>
          <a:ea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charset="0"/>
          <a:ea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charset="0"/>
          <a:ea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6D1700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6D1700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6D1700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6D1700"/>
          </a:solidFill>
          <a:latin typeface="Arial" charset="0"/>
          <a:cs typeface="Arial" charset="0"/>
        </a:defRPr>
      </a:lvl9pPr>
    </p:titleStyle>
    <p:bodyStyle>
      <a:lvl1pPr marL="342900" indent="-723900" algn="l" rtl="0" eaLnBrk="1" fontAlgn="base" hangingPunct="1">
        <a:lnSpc>
          <a:spcPts val="3300"/>
        </a:lnSpc>
        <a:spcBef>
          <a:spcPts val="1500"/>
        </a:spcBef>
        <a:spcAft>
          <a:spcPct val="0"/>
        </a:spcAft>
        <a:buFont typeface="Arial" charset="0"/>
        <a:buChar char="•"/>
        <a:defRPr sz="3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1pPr>
      <a:lvl2pPr marL="762000" indent="-381000" algn="l" rtl="0" eaLnBrk="1" fontAlgn="base" hangingPunct="1">
        <a:lnSpc>
          <a:spcPts val="3000"/>
        </a:lnSpc>
        <a:spcBef>
          <a:spcPts val="75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2pPr>
      <a:lvl3pPr marL="1143000" indent="-381000" algn="l" rtl="0" eaLnBrk="1" fontAlgn="base" hangingPunct="1">
        <a:lnSpc>
          <a:spcPts val="3000"/>
        </a:lnSpc>
        <a:spcBef>
          <a:spcPts val="500"/>
        </a:spcBef>
        <a:spcAft>
          <a:spcPct val="0"/>
        </a:spcAft>
        <a:buSzPct val="75000"/>
        <a:buFont typeface="Arial" charset="0"/>
        <a:buChar char="○"/>
        <a:defRPr sz="25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3pPr>
      <a:lvl4pPr marL="1524000" indent="-381000" algn="l" rtl="0" eaLnBrk="1" fontAlgn="base" hangingPunct="1">
        <a:lnSpc>
          <a:spcPts val="2500"/>
        </a:lnSpc>
        <a:spcBef>
          <a:spcPts val="5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4pPr>
      <a:lvl5pPr marL="1905000" indent="-381000" algn="l" rtl="0" eaLnBrk="1" fontAlgn="base" hangingPunct="1">
        <a:lnSpc>
          <a:spcPts val="2500"/>
        </a:lnSpc>
        <a:spcBef>
          <a:spcPts val="500"/>
        </a:spcBef>
        <a:spcAft>
          <a:spcPct val="0"/>
        </a:spcAft>
        <a:buSzPct val="75000"/>
        <a:buFont typeface="Arial" charset="0"/>
        <a:buChar char="■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ascanada.ca/en/acsb/news-listings/framework-for-performance-measure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6.jpg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hyperlink" Target="mailto:rvillmann@frascanada.ca" TargetMode="External"/><Relationship Id="rId5" Type="http://schemas.openxmlformats.org/officeDocument/2006/relationships/hyperlink" Target="mailto:tricia.omalley@cica.ca" TargetMode="External"/><Relationship Id="rId4" Type="http://schemas.openxmlformats.org/officeDocument/2006/relationships/hyperlink" Target="http://www.frascanada.c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9171" y="2665500"/>
            <a:ext cx="6387734" cy="2241071"/>
          </a:xfrm>
        </p:spPr>
        <p:txBody>
          <a:bodyPr>
            <a:normAutofit fontScale="90000"/>
          </a:bodyPr>
          <a:lstStyle/>
          <a:p>
            <a:pPr>
              <a:spcBef>
                <a:spcPts val="1800"/>
              </a:spcBef>
              <a:spcAft>
                <a:spcPts val="600"/>
              </a:spcAft>
              <a:defRPr/>
            </a:pPr>
            <a:r>
              <a:rPr lang="en-US" sz="4400" dirty="0"/>
              <a:t>Complexity &amp; Relevance: Are they unresolvable Challenges to Accounting Standards?</a:t>
            </a:r>
            <a:br>
              <a:rPr lang="en-US" dirty="0"/>
            </a:br>
            <a:endParaRPr lang="en-US" altLang="en-US" dirty="0">
              <a:solidFill>
                <a:srgbClr val="993333"/>
              </a:solidFill>
              <a:latin typeface="Arial" charset="0"/>
              <a:ea typeface="+mj-ea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080AC7-36F7-456B-9F9A-F5C09F71D1CF}"/>
              </a:ext>
            </a:extLst>
          </p:cNvPr>
          <p:cNvSpPr txBox="1"/>
          <p:nvPr/>
        </p:nvSpPr>
        <p:spPr>
          <a:xfrm>
            <a:off x="561489" y="5217109"/>
            <a:ext cx="374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PAC Annual Conference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September 13, 2019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8CAC1B-92E9-43CA-B989-ACF20C23BDB3}"/>
              </a:ext>
            </a:extLst>
          </p:cNvPr>
          <p:cNvSpPr txBox="1"/>
          <p:nvPr/>
        </p:nvSpPr>
        <p:spPr>
          <a:xfrm>
            <a:off x="561489" y="6235533"/>
            <a:ext cx="78685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GB" sz="1400" dirty="0">
                <a:solidFill>
                  <a:srgbClr val="7F7F7F"/>
                </a:solidFill>
              </a:rPr>
              <a:t>The views expressed in this presentation are those of the presenter, not necessarily those of the AcSB</a:t>
            </a:r>
            <a:r>
              <a:rPr lang="en-GB" sz="1400" dirty="0"/>
              <a:t>.</a:t>
            </a:r>
            <a:endParaRPr lang="en-CA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549F1-E352-45B7-83AA-1FE62D4EE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CA" dirty="0"/>
              <a:t>Need for quality performance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7805C-9821-488C-8500-59DFA57BE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0520" y="1542826"/>
            <a:ext cx="4564380" cy="4614134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1800"/>
              </a:spcAft>
              <a:buNone/>
            </a:pPr>
            <a:r>
              <a:rPr lang="en-US" sz="2800" dirty="0"/>
              <a:t>Do you report:</a:t>
            </a:r>
          </a:p>
          <a:p>
            <a:pPr lvl="1"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measures on how your organization creates and realizes value? </a:t>
            </a:r>
          </a:p>
          <a:p>
            <a:pPr lvl="1"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operational measures besides GAAP information? </a:t>
            </a:r>
          </a:p>
          <a:p>
            <a:pPr lvl="1"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measures transparently?  </a:t>
            </a:r>
          </a:p>
          <a:p>
            <a:pPr marL="381000" lvl="1" indent="0">
              <a:spcBef>
                <a:spcPts val="600"/>
              </a:spcBef>
              <a:spcAft>
                <a:spcPts val="1800"/>
              </a:spcAft>
              <a:buNone/>
            </a:pPr>
            <a:endParaRPr lang="en-US" sz="23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9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6C238F-9351-4F61-8944-1181DE3B2B9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9219" r="19305"/>
          <a:stretch/>
        </p:blipFill>
        <p:spPr>
          <a:xfrm>
            <a:off x="510540" y="1623391"/>
            <a:ext cx="3642360" cy="439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042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A477F-C6B6-4EA0-97CB-08A6427C3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Reporting Performance Measures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7C30F78-4669-4AF1-B13D-2F35A493D6DA}"/>
              </a:ext>
            </a:extLst>
          </p:cNvPr>
          <p:cNvSpPr txBox="1">
            <a:spLocks/>
          </p:cNvSpPr>
          <p:nvPr/>
        </p:nvSpPr>
        <p:spPr>
          <a:xfrm>
            <a:off x="601580" y="1581901"/>
            <a:ext cx="4906888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006FBA"/>
              </a:buClr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006FBA"/>
              </a:buClr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006FBA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006FBA"/>
              </a:buClr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006FBA"/>
              </a:buClr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profit &amp; not-for-profit entities</a:t>
            </a:r>
          </a:p>
          <a:p>
            <a:pPr marR="0" lvl="1" algn="l" defTabSz="914400" rtl="0" eaLnBrk="1" fontAlgn="base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Enhance the relevance of information users rely on to </a:t>
            </a:r>
            <a:b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make resource allocation decisions</a:t>
            </a:r>
          </a:p>
          <a:p>
            <a:pPr marR="0" lvl="2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From non-GAAP to operational measures </a:t>
            </a:r>
          </a:p>
          <a:p>
            <a:pPr marR="0" lvl="1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each have a role to play </a:t>
            </a:r>
          </a:p>
          <a:p>
            <a:pPr marL="3810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6FBA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838200" marR="0" lvl="2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006FBA"/>
              </a:buClr>
              <a:buSzTx/>
              <a:buFont typeface="Arial" panose="020B0604020202020204" pitchFamily="34" charset="0"/>
              <a:buChar char="−"/>
              <a:tabLst/>
              <a:defRPr/>
            </a:pPr>
            <a:endParaRPr kumimoji="0" lang="en-US" sz="30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CC703D-F6DA-427A-95D4-74A39B234560}"/>
              </a:ext>
            </a:extLst>
          </p:cNvPr>
          <p:cNvSpPr txBox="1"/>
          <p:nvPr/>
        </p:nvSpPr>
        <p:spPr>
          <a:xfrm>
            <a:off x="1126919" y="4915797"/>
            <a:ext cx="3102755" cy="953453"/>
          </a:xfrm>
          <a:prstGeom prst="round2Diag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204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42424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</a:p>
          <a:p>
            <a:pPr marL="0" marR="0" lvl="0" indent="0" algn="l" defTabSz="914400" rtl="0" eaLnBrk="1" fontAlgn="base" latinLnBrk="0" hangingPunct="1">
              <a:lnSpc>
                <a:spcPts val="204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42424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Framework and other resources</a:t>
            </a:r>
          </a:p>
        </p:txBody>
      </p:sp>
      <p:pic>
        <p:nvPicPr>
          <p:cNvPr id="13" name="Picture 12">
            <a:hlinkClick r:id="rId3"/>
            <a:extLst>
              <a:ext uri="{FF2B5EF4-FFF2-40B4-BE49-F238E27FC236}">
                <a16:creationId xmlns:a16="http://schemas.microsoft.com/office/drawing/2014/main" id="{C2F105F5-384A-4BCB-AD7F-C29308F188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5316" y="5015908"/>
            <a:ext cx="579331" cy="753230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B038802-6BB4-4BDD-AB81-D724323281D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44" t="2000" r="15050" b="1778"/>
          <a:stretch/>
        </p:blipFill>
        <p:spPr>
          <a:xfrm>
            <a:off x="5074702" y="1461149"/>
            <a:ext cx="3102755" cy="509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605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022F5-D22C-4FC4-82B9-185D9ABF5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753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Making non-GAAP measures more  comparable?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E8CAA-AD2C-41DC-B1F6-881E5F764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0266" y="1573659"/>
            <a:ext cx="5419165" cy="4525963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IASB’s Primary Financial Statement Project</a:t>
            </a:r>
          </a:p>
          <a:p>
            <a:r>
              <a:rPr lang="en-US" dirty="0"/>
              <a:t>Proposing to require </a:t>
            </a:r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dirty="0"/>
              <a:t>Use of additional subtotals</a:t>
            </a:r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dirty="0"/>
              <a:t>Disclosure of management performance measures</a:t>
            </a:r>
          </a:p>
          <a:p>
            <a:r>
              <a:rPr lang="en-US" dirty="0"/>
              <a:t>To balance the needs of management and users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F8AA9A-E66C-4596-8B72-A3C5A742483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1152" r="5378"/>
          <a:stretch/>
        </p:blipFill>
        <p:spPr>
          <a:xfrm>
            <a:off x="443753" y="1649859"/>
            <a:ext cx="3154681" cy="392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272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7CD2F55-DBE5-4CDD-A369-22CD22C2C42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457200" y="3068960"/>
            <a:ext cx="8229600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lnSpc>
                <a:spcPts val="3300"/>
              </a:lnSpc>
              <a:spcBef>
                <a:spcPts val="1500"/>
              </a:spcBef>
              <a:buFont typeface="Arial" charset="0"/>
              <a:buChar char="•"/>
              <a:defRPr sz="3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62000" indent="-381000" eaLnBrk="0" hangingPunct="0">
              <a:lnSpc>
                <a:spcPts val="3000"/>
              </a:lnSpc>
              <a:spcBef>
                <a:spcPts val="750"/>
              </a:spcBef>
              <a:buFont typeface="Arial" charset="0"/>
              <a:buChar char="–"/>
              <a:defRPr sz="25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381000" eaLnBrk="0" hangingPunct="0">
              <a:lnSpc>
                <a:spcPts val="3000"/>
              </a:lnSpc>
              <a:spcBef>
                <a:spcPts val="500"/>
              </a:spcBef>
              <a:buSzPct val="75000"/>
              <a:buFont typeface="Arial" charset="0"/>
              <a:buChar char="○"/>
              <a:defRPr sz="25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524000" indent="-381000" eaLnBrk="0" hangingPunct="0">
              <a:lnSpc>
                <a:spcPts val="2500"/>
              </a:lnSpc>
              <a:spcBef>
                <a:spcPts val="5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1905000" indent="-381000" eaLnBrk="0" hangingPunct="0">
              <a:lnSpc>
                <a:spcPts val="2500"/>
              </a:lnSpc>
              <a:spcBef>
                <a:spcPts val="500"/>
              </a:spcBef>
              <a:buSzPct val="75000"/>
              <a:buFont typeface="Arial" charset="0"/>
              <a:buChar char="■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362200" indent="-381000" eaLnBrk="0" fontAlgn="base" hangingPunct="0">
              <a:lnSpc>
                <a:spcPts val="2500"/>
              </a:lnSpc>
              <a:spcBef>
                <a:spcPts val="500"/>
              </a:spcBef>
              <a:spcAft>
                <a:spcPct val="0"/>
              </a:spcAft>
              <a:buSzPct val="75000"/>
              <a:buFont typeface="Arial" charset="0"/>
              <a:buChar char="■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819400" indent="-381000" eaLnBrk="0" fontAlgn="base" hangingPunct="0">
              <a:lnSpc>
                <a:spcPts val="2500"/>
              </a:lnSpc>
              <a:spcBef>
                <a:spcPts val="500"/>
              </a:spcBef>
              <a:spcAft>
                <a:spcPct val="0"/>
              </a:spcAft>
              <a:buSzPct val="75000"/>
              <a:buFont typeface="Arial" charset="0"/>
              <a:buChar char="■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276600" indent="-381000" eaLnBrk="0" fontAlgn="base" hangingPunct="0">
              <a:lnSpc>
                <a:spcPts val="2500"/>
              </a:lnSpc>
              <a:spcBef>
                <a:spcPts val="500"/>
              </a:spcBef>
              <a:spcAft>
                <a:spcPct val="0"/>
              </a:spcAft>
              <a:buSzPct val="75000"/>
              <a:buFont typeface="Arial" charset="0"/>
              <a:buChar char="■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733800" indent="-381000" eaLnBrk="0" fontAlgn="base" hangingPunct="0">
              <a:lnSpc>
                <a:spcPts val="2500"/>
              </a:lnSpc>
              <a:spcBef>
                <a:spcPts val="500"/>
              </a:spcBef>
              <a:spcAft>
                <a:spcPct val="0"/>
              </a:spcAft>
              <a:buSzPct val="75000"/>
              <a:buFont typeface="Arial" charset="0"/>
              <a:buChar char="■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US" altLang="en-US" sz="2400" dirty="0"/>
              <a:t>For more information, visit </a:t>
            </a:r>
            <a:r>
              <a:rPr lang="en-US" altLang="en-US" sz="2400" dirty="0">
                <a:hlinkClick r:id="rId4"/>
              </a:rPr>
              <a:t>www.frascanada.ca</a:t>
            </a:r>
            <a:endParaRPr lang="en-US" altLang="en-US" sz="24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endParaRPr lang="en-US" altLang="en-US" sz="24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US" altLang="en-US" sz="2400" b="1" dirty="0"/>
              <a:t>Contact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endParaRPr lang="en-US" altLang="en-US" sz="2400" b="1" dirty="0"/>
          </a:p>
          <a:p>
            <a:pPr algn="ctr" eaLnBrk="1" hangingPunct="1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2400" b="1" dirty="0"/>
              <a:t>Nancy Anderson</a:t>
            </a:r>
            <a:r>
              <a:rPr lang="en-US" altLang="en-US" sz="2400" dirty="0"/>
              <a:t>, AcSB member</a:t>
            </a:r>
            <a:br>
              <a:rPr lang="en-US" altLang="en-US" sz="2400" dirty="0">
                <a:hlinkClick r:id="rId5"/>
              </a:rPr>
            </a:br>
            <a:endParaRPr lang="en-US" altLang="en-US" sz="2400" dirty="0"/>
          </a:p>
          <a:p>
            <a:pPr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/>
              <a:t>Rebecca Villmann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Director, Reporting Initiatives and Research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hlinkClick r:id="rId6"/>
              </a:rPr>
              <a:t>rvillmann@frascanada.ca</a:t>
            </a:r>
            <a:r>
              <a:rPr lang="en-US" sz="2400" dirty="0"/>
              <a:t> </a:t>
            </a:r>
            <a:endParaRPr lang="en-CA" sz="24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0554177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Include the title of your presentation here. &amp;quot;&quot;/&gt;&lt;property id=&quot;20307&quot; value=&quot;257&quot;/&gt;&lt;/object&gt;&lt;object type=&quot;3&quot; unique_id=&quot;10007&quot;&gt;&lt;property id=&quot;20148&quot; value=&quot;5&quot;/&gt;&lt;property id=&quot;20300&quot; value=&quot;Slide 2&quot;/&gt;&lt;property id=&quot;20307&quot; value=&quot;266&quot;/&gt;&lt;/object&gt;&lt;object type=&quot;3&quot; unique_id=&quot;10011&quot;&gt;&lt;property id=&quot;20148&quot; value=&quot;5&quot;/&gt;&lt;property id=&quot;20300&quot; value=&quot;Slide 3&quot;/&gt;&lt;property id=&quot;20307&quot; value=&quot;262&quot;/&gt;&lt;/object&gt;&lt;object type=&quot;3&quot; unique_id=&quot;10012&quot;&gt;&lt;property id=&quot;20148&quot; value=&quot;5&quot;/&gt;&lt;property id=&quot;20300&quot; value=&quot;Slide 4&quot;/&gt;&lt;property id=&quot;20307&quot; value=&quot;267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7&quot;/&gt;&lt;lineCharCount val=&quot;46&quot;/&gt;&lt;lineCharCount val=&quot;1&quot;/&gt;&lt;lineCharCount val=&quot;8&quot;/&gt;&lt;lineCharCount val=&quot;17&quot;/&gt;&lt;lineCharCount val=&quot;34&quot;/&gt;&lt;lineCharCount val=&quot;25&quot;/&gt;&lt;lineCharCount val=&quot;26&quot;/&gt;&lt;/TableIndex&gt;&lt;/ShapeText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7&quot;/&gt;&lt;lineCharCount val=&quot;46&quot;/&gt;&lt;lineCharCount val=&quot;1&quot;/&gt;&lt;lineCharCount val=&quot;8&quot;/&gt;&lt;lineCharCount val=&quot;17&quot;/&gt;&lt;lineCharCount val=&quot;34&quot;/&gt;&lt;lineCharCount val=&quot;25&quot;/&gt;&lt;lineCharCount val=&quot;26&quot;/&gt;&lt;/TableIndex&gt;&lt;/ShapeText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7&quot;/&gt;&lt;lineCharCount val=&quot;46&quot;/&gt;&lt;lineCharCount val=&quot;1&quot;/&gt;&lt;lineCharCount val=&quot;8&quot;/&gt;&lt;lineCharCount val=&quot;17&quot;/&gt;&lt;lineCharCount val=&quot;34&quot;/&gt;&lt;lineCharCount val=&quot;25&quot;/&gt;&lt;lineCharCount val=&quot;26&quot;/&gt;&lt;/TableIndex&gt;&lt;/ShapeTextInfo&gt;"/>
</p:tagLst>
</file>

<file path=ppt/theme/theme1.xml><?xml version="1.0" encoding="utf-8"?>
<a:theme xmlns:a="http://schemas.openxmlformats.org/drawingml/2006/main" name="1_FRAS Canada PowerPoint Template - 1.22.2013">
  <a:themeElements>
    <a:clrScheme name="Custom 1">
      <a:dk1>
        <a:srgbClr val="000000"/>
      </a:dk1>
      <a:lt1>
        <a:srgbClr val="FFFFFF"/>
      </a:lt1>
      <a:dk2>
        <a:srgbClr val="333333"/>
      </a:dk2>
      <a:lt2>
        <a:srgbClr val="E9E5DC"/>
      </a:lt2>
      <a:accent1>
        <a:srgbClr val="983333"/>
      </a:accent1>
      <a:accent2>
        <a:srgbClr val="FF9900"/>
      </a:accent2>
      <a:accent3>
        <a:srgbClr val="FFFF00"/>
      </a:accent3>
      <a:accent4>
        <a:srgbClr val="33CC33"/>
      </a:accent4>
      <a:accent5>
        <a:srgbClr val="006600"/>
      </a:accent5>
      <a:accent6>
        <a:srgbClr val="0070C0"/>
      </a:accent6>
      <a:hlink>
        <a:srgbClr val="993333"/>
      </a:hlink>
      <a:folHlink>
        <a:srgbClr val="99333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AcSOC June 7-8" id="{33E7317B-B4E2-4096-8F42-CBACFB8C1BFA}" vid="{12EF6F72-22CA-48F0-9C49-DF3FF8D304ED}"/>
    </a:ext>
  </a:extLst>
</a:theme>
</file>

<file path=ppt/theme/theme2.xml><?xml version="1.0" encoding="utf-8"?>
<a:theme xmlns:a="http://schemas.openxmlformats.org/drawingml/2006/main" name="FRAS Canada PowerPoint Template - 1.22.2013">
  <a:themeElements>
    <a:clrScheme name="Custom 2">
      <a:dk1>
        <a:srgbClr val="000000"/>
      </a:dk1>
      <a:lt1>
        <a:srgbClr val="FFFFFF"/>
      </a:lt1>
      <a:dk2>
        <a:srgbClr val="333333"/>
      </a:dk2>
      <a:lt2>
        <a:srgbClr val="E9E5DC"/>
      </a:lt2>
      <a:accent1>
        <a:srgbClr val="983333"/>
      </a:accent1>
      <a:accent2>
        <a:srgbClr val="FF9900"/>
      </a:accent2>
      <a:accent3>
        <a:srgbClr val="FFFF00"/>
      </a:accent3>
      <a:accent4>
        <a:srgbClr val="33CC33"/>
      </a:accent4>
      <a:accent5>
        <a:srgbClr val="006600"/>
      </a:accent5>
      <a:accent6>
        <a:srgbClr val="0070C0"/>
      </a:accent6>
      <a:hlink>
        <a:srgbClr val="990000"/>
      </a:hlink>
      <a:folHlink>
        <a:srgbClr val="99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SB Presentation_template" id="{CB791034-779F-4F97-BEF4-9FF95D9039BE}" vid="{E910A86C-F532-42F7-9BF7-1D57B17D97B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07C4D70F0D614E9E29016C902558BE" ma:contentTypeVersion="13" ma:contentTypeDescription="Create a new document." ma:contentTypeScope="" ma:versionID="2890704ae05b8bd21aae21188de7f194">
  <xsd:schema xmlns:xsd="http://www.w3.org/2001/XMLSchema" xmlns:xs="http://www.w3.org/2001/XMLSchema" xmlns:p="http://schemas.microsoft.com/office/2006/metadata/properties" xmlns:ns1="http://schemas.microsoft.com/sharepoint/v3" xmlns:ns3="703039fb-1631-438f-b8dd-652d6c743110" xmlns:ns4="68528d22-a512-415c-8b34-c245921821e8" targetNamespace="http://schemas.microsoft.com/office/2006/metadata/properties" ma:root="true" ma:fieldsID="e6c5c41f314d1bfe495b12ea780e9911" ns1:_="" ns3:_="" ns4:_="">
    <xsd:import namespace="http://schemas.microsoft.com/sharepoint/v3"/>
    <xsd:import namespace="703039fb-1631-438f-b8dd-652d6c743110"/>
    <xsd:import namespace="68528d22-a512-415c-8b34-c245921821e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EventHashCode" minOccurs="0"/>
                <xsd:element ref="ns4:MediaServiceGenerationTime" minOccurs="0"/>
                <xsd:element ref="ns4:MediaServiceOCR" minOccurs="0"/>
                <xsd:element ref="ns4:MediaServiceDateTaken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3039fb-1631-438f-b8dd-652d6c74311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528d22-a512-415c-8b34-c245921821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MediaService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45EEE82-3793-4DE1-8C4B-02E82927220C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sharepoint/v3"/>
    <ds:schemaRef ds:uri="68528d22-a512-415c-8b34-c245921821e8"/>
    <ds:schemaRef ds:uri="703039fb-1631-438f-b8dd-652d6c743110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263617A-1362-4A08-A0D9-0CAA4D1CD1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03039fb-1631-438f-b8dd-652d6c743110"/>
    <ds:schemaRef ds:uri="68528d22-a512-415c-8b34-c245921821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5B3A5E6-FF7A-44BF-B70D-99CA7BFAD2B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FRAS Reserach - Building our research program</Template>
  <TotalTime>876</TotalTime>
  <Words>141</Words>
  <Application>Microsoft Office PowerPoint</Application>
  <PresentationFormat>On-screen Show (4:3)</PresentationFormat>
  <Paragraphs>35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Courier New</vt:lpstr>
      <vt:lpstr>1_FRAS Canada PowerPoint Template - 1.22.2013</vt:lpstr>
      <vt:lpstr>FRAS Canada PowerPoint Template - 1.22.2013</vt:lpstr>
      <vt:lpstr>Complexity &amp; Relevance: Are they unresolvable Challenges to Accounting Standards? </vt:lpstr>
      <vt:lpstr>Need for quality performance measures</vt:lpstr>
      <vt:lpstr>Reporting Performance Measures</vt:lpstr>
      <vt:lpstr>Making non-GAAP measures more  comparable?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our research program</dc:title>
  <dc:creator>Rebecca Villmann</dc:creator>
  <cp:lastModifiedBy>Nancy Anderson</cp:lastModifiedBy>
  <cp:revision>10</cp:revision>
  <cp:lastPrinted>2019-03-25T14:55:01Z</cp:lastPrinted>
  <dcterms:created xsi:type="dcterms:W3CDTF">2019-05-17T23:39:15Z</dcterms:created>
  <dcterms:modified xsi:type="dcterms:W3CDTF">2019-09-10T13:09:21Z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0x010100B007C4D70F0D614E9E29016C902558BE</vt:lpwstr>
  </property>
</Properties>
</file>