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1707" r:id="rId2"/>
    <p:sldId id="1734" r:id="rId3"/>
    <p:sldId id="1754" r:id="rId4"/>
    <p:sldId id="2510" r:id="rId5"/>
    <p:sldId id="2530" r:id="rId6"/>
    <p:sldId id="2531" r:id="rId7"/>
    <p:sldId id="2532" r:id="rId8"/>
    <p:sldId id="2533" r:id="rId9"/>
    <p:sldId id="2534" r:id="rId10"/>
    <p:sldId id="2535" r:id="rId11"/>
    <p:sldId id="2536" r:id="rId12"/>
    <p:sldId id="2509" r:id="rId13"/>
    <p:sldId id="267" r:id="rId14"/>
    <p:sldId id="2541" r:id="rId15"/>
    <p:sldId id="1767" r:id="rId16"/>
    <p:sldId id="1770" r:id="rId17"/>
    <p:sldId id="1769" r:id="rId18"/>
    <p:sldId id="254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5" autoAdjust="0"/>
    <p:restoredTop sz="94660"/>
  </p:normalViewPr>
  <p:slideViewPr>
    <p:cSldViewPr snapToGrid="0">
      <p:cViewPr varScale="1">
        <p:scale>
          <a:sx n="68" d="100"/>
          <a:sy n="68" d="100"/>
        </p:scale>
        <p:origin x="64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310DF9-79EB-4BD7-8D1D-7137C12D9B1E}" type="doc">
      <dgm:prSet loTypeId="urn:microsoft.com/office/officeart/2005/8/layout/radial3" loCatId="cycle" qsTypeId="urn:microsoft.com/office/officeart/2005/8/quickstyle/3d1" qsCatId="3D" csTypeId="urn:microsoft.com/office/officeart/2005/8/colors/colorful1" csCatId="colorful" phldr="1"/>
      <dgm:spPr/>
      <dgm:t>
        <a:bodyPr/>
        <a:lstStyle/>
        <a:p>
          <a:endParaRPr lang="en-US"/>
        </a:p>
      </dgm:t>
    </dgm:pt>
    <dgm:pt modelId="{B209935F-3255-4F79-951E-FF837E406798}">
      <dgm:prSet phldrT="[Text]"/>
      <dgm:spPr/>
      <dgm:t>
        <a:bodyPr/>
        <a:lstStyle/>
        <a:p>
          <a:r>
            <a:rPr lang="en-US" dirty="0"/>
            <a:t>Value</a:t>
          </a:r>
        </a:p>
      </dgm:t>
    </dgm:pt>
    <dgm:pt modelId="{26EDF263-F619-40E9-BA27-3E8E1FEEBBAF}" type="parTrans" cxnId="{F189FEB0-75C9-4D7A-B220-0D1723409AF2}">
      <dgm:prSet/>
      <dgm:spPr/>
      <dgm:t>
        <a:bodyPr/>
        <a:lstStyle/>
        <a:p>
          <a:endParaRPr lang="en-US"/>
        </a:p>
      </dgm:t>
    </dgm:pt>
    <dgm:pt modelId="{6BA61706-8735-4A79-8313-FA5EBB869D8E}" type="sibTrans" cxnId="{F189FEB0-75C9-4D7A-B220-0D1723409AF2}">
      <dgm:prSet/>
      <dgm:spPr/>
      <dgm:t>
        <a:bodyPr/>
        <a:lstStyle/>
        <a:p>
          <a:endParaRPr lang="en-US"/>
        </a:p>
      </dgm:t>
    </dgm:pt>
    <dgm:pt modelId="{21EEFF20-802E-49A9-9172-69C86C55BB73}">
      <dgm:prSet phldrT="[Text]"/>
      <dgm:spPr/>
      <dgm:t>
        <a:bodyPr/>
        <a:lstStyle/>
        <a:p>
          <a:r>
            <a:rPr lang="en-US" dirty="0"/>
            <a:t>Identify</a:t>
          </a:r>
        </a:p>
      </dgm:t>
    </dgm:pt>
    <dgm:pt modelId="{636AA81A-6D8F-4C7C-917B-74059E651EAD}" type="parTrans" cxnId="{757B4B4C-F655-4A15-A376-0BBC406651EB}">
      <dgm:prSet/>
      <dgm:spPr/>
      <dgm:t>
        <a:bodyPr/>
        <a:lstStyle/>
        <a:p>
          <a:endParaRPr lang="en-US"/>
        </a:p>
      </dgm:t>
    </dgm:pt>
    <dgm:pt modelId="{5A5358ED-ED52-467E-9F23-0400F3184861}" type="sibTrans" cxnId="{757B4B4C-F655-4A15-A376-0BBC406651EB}">
      <dgm:prSet/>
      <dgm:spPr/>
      <dgm:t>
        <a:bodyPr/>
        <a:lstStyle/>
        <a:p>
          <a:endParaRPr lang="en-US"/>
        </a:p>
      </dgm:t>
    </dgm:pt>
    <dgm:pt modelId="{0ED96718-D4C5-4056-AA4B-A3452C67657C}">
      <dgm:prSet phldrT="[Text]"/>
      <dgm:spPr/>
      <dgm:t>
        <a:bodyPr/>
        <a:lstStyle/>
        <a:p>
          <a:r>
            <a:rPr lang="en-US" dirty="0"/>
            <a:t>Measure </a:t>
          </a:r>
        </a:p>
      </dgm:t>
    </dgm:pt>
    <dgm:pt modelId="{A32E67D6-5EBC-4545-BAEC-B798A87CFB8E}" type="parTrans" cxnId="{203C84B3-B2B5-467A-B98F-0770B92FECE5}">
      <dgm:prSet/>
      <dgm:spPr/>
      <dgm:t>
        <a:bodyPr/>
        <a:lstStyle/>
        <a:p>
          <a:endParaRPr lang="en-US"/>
        </a:p>
      </dgm:t>
    </dgm:pt>
    <dgm:pt modelId="{FA31EB45-143B-4A3B-8341-786E4C20A36D}" type="sibTrans" cxnId="{203C84B3-B2B5-467A-B98F-0770B92FECE5}">
      <dgm:prSet/>
      <dgm:spPr/>
      <dgm:t>
        <a:bodyPr/>
        <a:lstStyle/>
        <a:p>
          <a:endParaRPr lang="en-US"/>
        </a:p>
      </dgm:t>
    </dgm:pt>
    <dgm:pt modelId="{947BB024-9B20-42B0-92A1-E3B8B388D993}">
      <dgm:prSet phldrT="[Text]"/>
      <dgm:spPr/>
      <dgm:t>
        <a:bodyPr/>
        <a:lstStyle/>
        <a:p>
          <a:r>
            <a:rPr lang="en-US" dirty="0"/>
            <a:t>Report</a:t>
          </a:r>
        </a:p>
      </dgm:t>
    </dgm:pt>
    <dgm:pt modelId="{E0E20B83-341A-41BB-B91B-CB783110FA2A}" type="parTrans" cxnId="{293C2B38-5355-4A52-9423-277EFB9050A8}">
      <dgm:prSet/>
      <dgm:spPr/>
      <dgm:t>
        <a:bodyPr/>
        <a:lstStyle/>
        <a:p>
          <a:endParaRPr lang="en-US"/>
        </a:p>
      </dgm:t>
    </dgm:pt>
    <dgm:pt modelId="{5071B1DD-5106-4620-BC8B-C2D153DC7868}" type="sibTrans" cxnId="{293C2B38-5355-4A52-9423-277EFB9050A8}">
      <dgm:prSet/>
      <dgm:spPr/>
      <dgm:t>
        <a:bodyPr/>
        <a:lstStyle/>
        <a:p>
          <a:endParaRPr lang="en-US"/>
        </a:p>
      </dgm:t>
    </dgm:pt>
    <dgm:pt modelId="{3F662C57-187A-41DD-BBE4-99BEF074778D}">
      <dgm:prSet phldrT="[Text]" custT="1"/>
      <dgm:spPr/>
      <dgm:t>
        <a:bodyPr/>
        <a:lstStyle/>
        <a:p>
          <a:r>
            <a:rPr lang="en-US" sz="3600" b="0" dirty="0"/>
            <a:t>Create</a:t>
          </a:r>
        </a:p>
      </dgm:t>
    </dgm:pt>
    <dgm:pt modelId="{B904EBAC-F628-4003-A848-5B54E0CDE090}" type="sibTrans" cxnId="{10BD1020-0195-421F-89D1-92F8A087B342}">
      <dgm:prSet/>
      <dgm:spPr/>
      <dgm:t>
        <a:bodyPr/>
        <a:lstStyle/>
        <a:p>
          <a:endParaRPr lang="en-US"/>
        </a:p>
      </dgm:t>
    </dgm:pt>
    <dgm:pt modelId="{B328AA26-C0A3-472B-84FF-935F2D31B8E8}" type="parTrans" cxnId="{10BD1020-0195-421F-89D1-92F8A087B342}">
      <dgm:prSet/>
      <dgm:spPr/>
      <dgm:t>
        <a:bodyPr/>
        <a:lstStyle/>
        <a:p>
          <a:endParaRPr lang="en-US"/>
        </a:p>
      </dgm:t>
    </dgm:pt>
    <dgm:pt modelId="{014C7EFD-0615-4C3B-9FCC-934CCFA6BC76}" type="pres">
      <dgm:prSet presAssocID="{FF310DF9-79EB-4BD7-8D1D-7137C12D9B1E}" presName="composite" presStyleCnt="0">
        <dgm:presLayoutVars>
          <dgm:chMax val="1"/>
          <dgm:dir/>
          <dgm:resizeHandles val="exact"/>
        </dgm:presLayoutVars>
      </dgm:prSet>
      <dgm:spPr/>
    </dgm:pt>
    <dgm:pt modelId="{2C095769-825D-4FC6-9906-16F2696FDCD1}" type="pres">
      <dgm:prSet presAssocID="{FF310DF9-79EB-4BD7-8D1D-7137C12D9B1E}" presName="radial" presStyleCnt="0">
        <dgm:presLayoutVars>
          <dgm:animLvl val="ctr"/>
        </dgm:presLayoutVars>
      </dgm:prSet>
      <dgm:spPr/>
    </dgm:pt>
    <dgm:pt modelId="{5D779097-1581-4F0E-BA5B-8F4306CF47F1}" type="pres">
      <dgm:prSet presAssocID="{B209935F-3255-4F79-951E-FF837E406798}" presName="centerShape" presStyleLbl="vennNode1" presStyleIdx="0" presStyleCnt="5" custScaleX="168539" custScaleY="145172" custLinFactNeighborX="-1505" custLinFactNeighborY="-3312"/>
      <dgm:spPr/>
    </dgm:pt>
    <dgm:pt modelId="{2E40535B-FACF-4A1C-9EB5-0B65A7E0196B}" type="pres">
      <dgm:prSet presAssocID="{3F662C57-187A-41DD-BBE4-99BEF074778D}" presName="node" presStyleLbl="vennNode1" presStyleIdx="1" presStyleCnt="5" custScaleX="246866" custScaleY="220590" custRadScaleRad="201582" custRadScaleInc="-93803">
        <dgm:presLayoutVars>
          <dgm:bulletEnabled val="1"/>
        </dgm:presLayoutVars>
      </dgm:prSet>
      <dgm:spPr/>
    </dgm:pt>
    <dgm:pt modelId="{1E09338C-64FC-45DE-B1B5-A9560B24823B}" type="pres">
      <dgm:prSet presAssocID="{21EEFF20-802E-49A9-9172-69C86C55BB73}" presName="node" presStyleLbl="vennNode1" presStyleIdx="2" presStyleCnt="5" custScaleX="166955" custScaleY="158752" custRadScaleRad="141654" custRadScaleInc="-45926">
        <dgm:presLayoutVars>
          <dgm:bulletEnabled val="1"/>
        </dgm:presLayoutVars>
      </dgm:prSet>
      <dgm:spPr/>
    </dgm:pt>
    <dgm:pt modelId="{67893C6E-63EA-41AC-B34E-E8259645812F}" type="pres">
      <dgm:prSet presAssocID="{0ED96718-D4C5-4056-AA4B-A3452C67657C}" presName="node" presStyleLbl="vennNode1" presStyleIdx="3" presStyleCnt="5" custScaleX="150944" custScaleY="149258" custRadScaleRad="175512" custRadScaleInc="-109855">
        <dgm:presLayoutVars>
          <dgm:bulletEnabled val="1"/>
        </dgm:presLayoutVars>
      </dgm:prSet>
      <dgm:spPr/>
    </dgm:pt>
    <dgm:pt modelId="{27336C82-1BD5-482A-AE8B-C31C495DCF0C}" type="pres">
      <dgm:prSet presAssocID="{947BB024-9B20-42B0-92A1-E3B8B388D993}" presName="node" presStyleLbl="vennNode1" presStyleIdx="4" presStyleCnt="5" custScaleX="172794" custScaleY="164430" custRadScaleRad="149506" custRadScaleInc="-174643">
        <dgm:presLayoutVars>
          <dgm:bulletEnabled val="1"/>
        </dgm:presLayoutVars>
      </dgm:prSet>
      <dgm:spPr/>
    </dgm:pt>
  </dgm:ptLst>
  <dgm:cxnLst>
    <dgm:cxn modelId="{10BD1020-0195-421F-89D1-92F8A087B342}" srcId="{B209935F-3255-4F79-951E-FF837E406798}" destId="{3F662C57-187A-41DD-BBE4-99BEF074778D}" srcOrd="0" destOrd="0" parTransId="{B328AA26-C0A3-472B-84FF-935F2D31B8E8}" sibTransId="{B904EBAC-F628-4003-A848-5B54E0CDE090}"/>
    <dgm:cxn modelId="{293C2B38-5355-4A52-9423-277EFB9050A8}" srcId="{B209935F-3255-4F79-951E-FF837E406798}" destId="{947BB024-9B20-42B0-92A1-E3B8B388D993}" srcOrd="3" destOrd="0" parTransId="{E0E20B83-341A-41BB-B91B-CB783110FA2A}" sibTransId="{5071B1DD-5106-4620-BC8B-C2D153DC7868}"/>
    <dgm:cxn modelId="{B178053F-00CD-48FD-AC15-9350BBDC8EA1}" type="presOf" srcId="{FF310DF9-79EB-4BD7-8D1D-7137C12D9B1E}" destId="{014C7EFD-0615-4C3B-9FCC-934CCFA6BC76}" srcOrd="0" destOrd="0" presId="urn:microsoft.com/office/officeart/2005/8/layout/radial3"/>
    <dgm:cxn modelId="{C1ED8F6A-C293-4C23-BE22-5448DB2C7091}" type="presOf" srcId="{0ED96718-D4C5-4056-AA4B-A3452C67657C}" destId="{67893C6E-63EA-41AC-B34E-E8259645812F}" srcOrd="0" destOrd="0" presId="urn:microsoft.com/office/officeart/2005/8/layout/radial3"/>
    <dgm:cxn modelId="{757B4B4C-F655-4A15-A376-0BBC406651EB}" srcId="{B209935F-3255-4F79-951E-FF837E406798}" destId="{21EEFF20-802E-49A9-9172-69C86C55BB73}" srcOrd="1" destOrd="0" parTransId="{636AA81A-6D8F-4C7C-917B-74059E651EAD}" sibTransId="{5A5358ED-ED52-467E-9F23-0400F3184861}"/>
    <dgm:cxn modelId="{C92E4257-EF24-4F36-9247-8A697D2891B8}" type="presOf" srcId="{B209935F-3255-4F79-951E-FF837E406798}" destId="{5D779097-1581-4F0E-BA5B-8F4306CF47F1}" srcOrd="0" destOrd="0" presId="urn:microsoft.com/office/officeart/2005/8/layout/radial3"/>
    <dgm:cxn modelId="{475B9F8D-4844-4F51-A885-5D544C029FBB}" type="presOf" srcId="{3F662C57-187A-41DD-BBE4-99BEF074778D}" destId="{2E40535B-FACF-4A1C-9EB5-0B65A7E0196B}" srcOrd="0" destOrd="0" presId="urn:microsoft.com/office/officeart/2005/8/layout/radial3"/>
    <dgm:cxn modelId="{F189FEB0-75C9-4D7A-B220-0D1723409AF2}" srcId="{FF310DF9-79EB-4BD7-8D1D-7137C12D9B1E}" destId="{B209935F-3255-4F79-951E-FF837E406798}" srcOrd="0" destOrd="0" parTransId="{26EDF263-F619-40E9-BA27-3E8E1FEEBBAF}" sibTransId="{6BA61706-8735-4A79-8313-FA5EBB869D8E}"/>
    <dgm:cxn modelId="{203C84B3-B2B5-467A-B98F-0770B92FECE5}" srcId="{B209935F-3255-4F79-951E-FF837E406798}" destId="{0ED96718-D4C5-4056-AA4B-A3452C67657C}" srcOrd="2" destOrd="0" parTransId="{A32E67D6-5EBC-4545-BAEC-B798A87CFB8E}" sibTransId="{FA31EB45-143B-4A3B-8341-786E4C20A36D}"/>
    <dgm:cxn modelId="{459844CA-4ACB-4644-B329-B069F734220A}" type="presOf" srcId="{947BB024-9B20-42B0-92A1-E3B8B388D993}" destId="{27336C82-1BD5-482A-AE8B-C31C495DCF0C}" srcOrd="0" destOrd="0" presId="urn:microsoft.com/office/officeart/2005/8/layout/radial3"/>
    <dgm:cxn modelId="{00F1B1ED-DC44-48C5-AAFB-AEABFB1772EB}" type="presOf" srcId="{21EEFF20-802E-49A9-9172-69C86C55BB73}" destId="{1E09338C-64FC-45DE-B1B5-A9560B24823B}" srcOrd="0" destOrd="0" presId="urn:microsoft.com/office/officeart/2005/8/layout/radial3"/>
    <dgm:cxn modelId="{FC796A87-028B-4842-B248-E57E1C6F10CA}" type="presParOf" srcId="{014C7EFD-0615-4C3B-9FCC-934CCFA6BC76}" destId="{2C095769-825D-4FC6-9906-16F2696FDCD1}" srcOrd="0" destOrd="0" presId="urn:microsoft.com/office/officeart/2005/8/layout/radial3"/>
    <dgm:cxn modelId="{A49296CD-8FED-4C59-A49F-A5371A8B8582}" type="presParOf" srcId="{2C095769-825D-4FC6-9906-16F2696FDCD1}" destId="{5D779097-1581-4F0E-BA5B-8F4306CF47F1}" srcOrd="0" destOrd="0" presId="urn:microsoft.com/office/officeart/2005/8/layout/radial3"/>
    <dgm:cxn modelId="{66541E6D-623E-4A9D-9DC3-ED745B7465E7}" type="presParOf" srcId="{2C095769-825D-4FC6-9906-16F2696FDCD1}" destId="{2E40535B-FACF-4A1C-9EB5-0B65A7E0196B}" srcOrd="1" destOrd="0" presId="urn:microsoft.com/office/officeart/2005/8/layout/radial3"/>
    <dgm:cxn modelId="{49263D3C-3148-4FEA-B496-FDDA7325BFDF}" type="presParOf" srcId="{2C095769-825D-4FC6-9906-16F2696FDCD1}" destId="{1E09338C-64FC-45DE-B1B5-A9560B24823B}" srcOrd="2" destOrd="0" presId="urn:microsoft.com/office/officeart/2005/8/layout/radial3"/>
    <dgm:cxn modelId="{A40413F1-3CDC-4FEF-8F15-C9731A3F0504}" type="presParOf" srcId="{2C095769-825D-4FC6-9906-16F2696FDCD1}" destId="{67893C6E-63EA-41AC-B34E-E8259645812F}" srcOrd="3" destOrd="0" presId="urn:microsoft.com/office/officeart/2005/8/layout/radial3"/>
    <dgm:cxn modelId="{7BEA74E0-1ABF-4031-9878-111C7BFDED48}" type="presParOf" srcId="{2C095769-825D-4FC6-9906-16F2696FDCD1}" destId="{27336C82-1BD5-482A-AE8B-C31C495DCF0C}"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779097-1581-4F0E-BA5B-8F4306CF47F1}">
      <dsp:nvSpPr>
        <dsp:cNvPr id="0" name=""/>
        <dsp:cNvSpPr/>
      </dsp:nvSpPr>
      <dsp:spPr>
        <a:xfrm>
          <a:off x="2995621" y="578805"/>
          <a:ext cx="4402610" cy="3792213"/>
        </a:xfrm>
        <a:prstGeom prst="ellipse">
          <a:avLst/>
        </a:prstGeom>
        <a:solidFill>
          <a:schemeClr val="accent2">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Value</a:t>
          </a:r>
        </a:p>
      </dsp:txBody>
      <dsp:txXfrm>
        <a:off x="3640368" y="1134162"/>
        <a:ext cx="3113116" cy="2681499"/>
      </dsp:txXfrm>
    </dsp:sp>
    <dsp:sp modelId="{2E40535B-FACF-4A1C-9EB5-0B65A7E0196B}">
      <dsp:nvSpPr>
        <dsp:cNvPr id="0" name=""/>
        <dsp:cNvSpPr/>
      </dsp:nvSpPr>
      <dsp:spPr>
        <a:xfrm>
          <a:off x="222969" y="813740"/>
          <a:ext cx="3224342" cy="2881149"/>
        </a:xfrm>
        <a:prstGeom prst="ellipse">
          <a:avLst/>
        </a:prstGeom>
        <a:solidFill>
          <a:schemeClr val="accent3">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b="0" kern="1200" dirty="0"/>
            <a:t>Create</a:t>
          </a:r>
        </a:p>
      </dsp:txBody>
      <dsp:txXfrm>
        <a:off x="695163" y="1235675"/>
        <a:ext cx="2279954" cy="2037279"/>
      </dsp:txXfrm>
    </dsp:sp>
    <dsp:sp modelId="{1E09338C-64FC-45DE-B1B5-A9560B24823B}">
      <dsp:nvSpPr>
        <dsp:cNvPr id="0" name=""/>
        <dsp:cNvSpPr/>
      </dsp:nvSpPr>
      <dsp:spPr>
        <a:xfrm>
          <a:off x="5967259" y="0"/>
          <a:ext cx="2180616" cy="2073476"/>
        </a:xfrm>
        <a:prstGeom prst="ellipse">
          <a:avLst/>
        </a:prstGeom>
        <a:solidFill>
          <a:schemeClr val="accent4">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Identify</a:t>
          </a:r>
        </a:p>
      </dsp:txBody>
      <dsp:txXfrm>
        <a:off x="6286603" y="303654"/>
        <a:ext cx="1541928" cy="1466168"/>
      </dsp:txXfrm>
    </dsp:sp>
    <dsp:sp modelId="{67893C6E-63EA-41AC-B34E-E8259645812F}">
      <dsp:nvSpPr>
        <dsp:cNvPr id="0" name=""/>
        <dsp:cNvSpPr/>
      </dsp:nvSpPr>
      <dsp:spPr>
        <a:xfrm>
          <a:off x="7212414" y="1152505"/>
          <a:ext cx="1971495" cy="1949474"/>
        </a:xfrm>
        <a:prstGeom prst="ellipse">
          <a:avLst/>
        </a:prstGeom>
        <a:solidFill>
          <a:schemeClr val="accent5">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Measure </a:t>
          </a:r>
        </a:p>
      </dsp:txBody>
      <dsp:txXfrm>
        <a:off x="7501133" y="1437999"/>
        <a:ext cx="1394057" cy="1378486"/>
      </dsp:txXfrm>
    </dsp:sp>
    <dsp:sp modelId="{27336C82-1BD5-482A-AE8B-C31C495DCF0C}">
      <dsp:nvSpPr>
        <dsp:cNvPr id="0" name=""/>
        <dsp:cNvSpPr/>
      </dsp:nvSpPr>
      <dsp:spPr>
        <a:xfrm>
          <a:off x="6463928" y="2500229"/>
          <a:ext cx="2256880" cy="2147637"/>
        </a:xfrm>
        <a:prstGeom prst="ellipse">
          <a:avLst/>
        </a:prstGeom>
        <a:solidFill>
          <a:schemeClr val="accent6">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Report</a:t>
          </a:r>
        </a:p>
      </dsp:txBody>
      <dsp:txXfrm>
        <a:off x="6794440" y="2814743"/>
        <a:ext cx="1595856" cy="1518609"/>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525E09-2E13-4C5F-A18F-6C2549213483}" type="datetimeFigureOut">
              <a:rPr lang="en-CA" smtClean="0"/>
              <a:t>2019-05-27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F32089-3F3E-4F19-B4EC-C3C8E00F67B4}" type="slidenum">
              <a:rPr lang="en-CA" smtClean="0"/>
              <a:t>‹#›</a:t>
            </a:fld>
            <a:endParaRPr lang="en-CA"/>
          </a:p>
        </p:txBody>
      </p:sp>
    </p:spTree>
    <p:extLst>
      <p:ext uri="{BB962C8B-B14F-4D97-AF65-F5344CB8AC3E}">
        <p14:creationId xmlns:p14="http://schemas.microsoft.com/office/powerpoint/2010/main" val="2657725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50000"/>
              </a:lnSpc>
            </a:pPr>
            <a:r>
              <a:rPr lang="en-US" sz="1800" dirty="0"/>
              <a:t>Good day and thank you for giving me an opportunity to speak with you today about a new significant project we have started at CPA Canada.  Its called Foresight and its focus is on reimagining the accounting profession both within Canada and hopefully globally as well. </a:t>
            </a:r>
          </a:p>
          <a:p>
            <a:endParaRPr lang="en-US" sz="1200" dirty="0"/>
          </a:p>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DA8E6-7D59-45D1-806A-C62FB4BAE0E7}"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7332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DA8E6-7D59-45D1-806A-C62FB4BAE0E7}"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7420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DA8E6-7D59-45D1-806A-C62FB4BAE0E7}"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65773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59284CB6-D5EF-1C46-BA60-F51FBDB1B8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rgbClr val="6D0163"/>
                </a:solidFill>
                <a:latin typeface="Arial" panose="020B0604020202020204" pitchFamily="34" charset="0"/>
                <a:ea typeface="ＭＳ Ｐゴシック" panose="020B0600070205080204" pitchFamily="34" charset="-128"/>
              </a:defRPr>
            </a:lvl1pPr>
            <a:lvl2pPr marL="38652428" indent="-38186541" algn="ctr">
              <a:defRPr sz="2000" b="1">
                <a:solidFill>
                  <a:srgbClr val="6D0163"/>
                </a:solidFill>
                <a:latin typeface="Arial" panose="020B0604020202020204" pitchFamily="34" charset="0"/>
                <a:ea typeface="ＭＳ Ｐゴシック" panose="020B0600070205080204" pitchFamily="34" charset="-128"/>
              </a:defRPr>
            </a:lvl2pPr>
            <a:lvl3pPr marL="1164717" indent="-232943" algn="ctr">
              <a:defRPr sz="2000" b="1">
                <a:solidFill>
                  <a:srgbClr val="6D0163"/>
                </a:solidFill>
                <a:latin typeface="Arial" panose="020B0604020202020204" pitchFamily="34" charset="0"/>
                <a:ea typeface="ＭＳ Ｐゴシック" panose="020B0600070205080204" pitchFamily="34" charset="-128"/>
              </a:defRPr>
            </a:lvl3pPr>
            <a:lvl4pPr marL="1630604" indent="-232943" algn="ctr">
              <a:defRPr sz="2000" b="1">
                <a:solidFill>
                  <a:srgbClr val="6D0163"/>
                </a:solidFill>
                <a:latin typeface="Arial" panose="020B0604020202020204" pitchFamily="34" charset="0"/>
                <a:ea typeface="ＭＳ Ｐゴシック" panose="020B0600070205080204" pitchFamily="34" charset="-128"/>
              </a:defRPr>
            </a:lvl4pPr>
            <a:lvl5pPr marL="2096491" indent="-232943" algn="ctr">
              <a:defRPr sz="2000" b="1">
                <a:solidFill>
                  <a:srgbClr val="6D0163"/>
                </a:solidFill>
                <a:latin typeface="Arial" panose="020B0604020202020204" pitchFamily="34" charset="0"/>
                <a:ea typeface="ＭＳ Ｐゴシック" panose="020B0600070205080204" pitchFamily="34" charset="-128"/>
              </a:defRPr>
            </a:lvl5pPr>
            <a:lvl6pPr marL="2562377" indent="-232943" algn="ctr" eaLnBrk="0" fontAlgn="base" hangingPunct="0">
              <a:spcBef>
                <a:spcPct val="0"/>
              </a:spcBef>
              <a:spcAft>
                <a:spcPct val="0"/>
              </a:spcAft>
              <a:defRPr sz="2000" b="1">
                <a:solidFill>
                  <a:srgbClr val="6D0163"/>
                </a:solidFill>
                <a:latin typeface="Arial" panose="020B0604020202020204" pitchFamily="34" charset="0"/>
                <a:ea typeface="ＭＳ Ｐゴシック" panose="020B0600070205080204" pitchFamily="34" charset="-128"/>
              </a:defRPr>
            </a:lvl6pPr>
            <a:lvl7pPr marL="3028264" indent="-232943" algn="ctr" eaLnBrk="0" fontAlgn="base" hangingPunct="0">
              <a:spcBef>
                <a:spcPct val="0"/>
              </a:spcBef>
              <a:spcAft>
                <a:spcPct val="0"/>
              </a:spcAft>
              <a:defRPr sz="2000" b="1">
                <a:solidFill>
                  <a:srgbClr val="6D0163"/>
                </a:solidFill>
                <a:latin typeface="Arial" panose="020B0604020202020204" pitchFamily="34" charset="0"/>
                <a:ea typeface="ＭＳ Ｐゴシック" panose="020B0600070205080204" pitchFamily="34" charset="-128"/>
              </a:defRPr>
            </a:lvl7pPr>
            <a:lvl8pPr marL="3494151" indent="-232943" algn="ctr" eaLnBrk="0" fontAlgn="base" hangingPunct="0">
              <a:spcBef>
                <a:spcPct val="0"/>
              </a:spcBef>
              <a:spcAft>
                <a:spcPct val="0"/>
              </a:spcAft>
              <a:defRPr sz="2000" b="1">
                <a:solidFill>
                  <a:srgbClr val="6D0163"/>
                </a:solidFill>
                <a:latin typeface="Arial" panose="020B0604020202020204" pitchFamily="34" charset="0"/>
                <a:ea typeface="ＭＳ Ｐゴシック" panose="020B0600070205080204" pitchFamily="34" charset="-128"/>
              </a:defRPr>
            </a:lvl8pPr>
            <a:lvl9pPr marL="3960038" indent="-232943" algn="ctr" eaLnBrk="0" fontAlgn="base" hangingPunct="0">
              <a:spcBef>
                <a:spcPct val="0"/>
              </a:spcBef>
              <a:spcAft>
                <a:spcPct val="0"/>
              </a:spcAft>
              <a:defRPr sz="2000" b="1">
                <a:solidFill>
                  <a:srgbClr val="6D0163"/>
                </a:solidFill>
                <a:latin typeface="Arial" panose="020B0604020202020204" pitchFamily="34" charset="0"/>
                <a:ea typeface="ＭＳ Ｐゴシック" panose="020B0600070205080204" pitchFamily="34" charset="-128"/>
              </a:defRPr>
            </a:lvl9pPr>
          </a:lstStyle>
          <a:p>
            <a:pPr marL="0" marR="0" lvl="0" indent="0" algn="r" defTabSz="931774" rtl="0" eaLnBrk="1" fontAlgn="auto" latinLnBrk="0" hangingPunct="1">
              <a:lnSpc>
                <a:spcPct val="100000"/>
              </a:lnSpc>
              <a:spcBef>
                <a:spcPts val="0"/>
              </a:spcBef>
              <a:spcAft>
                <a:spcPts val="0"/>
              </a:spcAft>
              <a:buClrTx/>
              <a:buSzTx/>
              <a:buFontTx/>
              <a:buNone/>
              <a:tabLst/>
              <a:defRPr/>
            </a:pPr>
            <a:fld id="{68AB3F1C-6813-3A4E-A064-79ADF81A1DF5}"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rPr>
              <a:pPr marL="0" marR="0" lvl="0" indent="0" algn="r" defTabSz="931774"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20483" name="Rectangle 2">
            <a:extLst>
              <a:ext uri="{FF2B5EF4-FFF2-40B4-BE49-F238E27FC236}">
                <a16:creationId xmlns:a16="http://schemas.microsoft.com/office/drawing/2014/main" id="{A6DF404E-FB63-614E-AC5F-4F3829206B14}"/>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BB8A49FC-C4BF-CA46-8FB9-9AC77348A4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altLang="en-US" dirty="0">
              <a:solidFill>
                <a:srgbClr val="0000FF"/>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963209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3B337E-CED8-6E49-AFD5-7B48A54EBA75}"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18337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8640" y="3335973"/>
            <a:ext cx="8222566" cy="3160395"/>
          </a:xfrm>
        </p:spPr>
        <p:txBody>
          <a:bodyPr>
            <a:noAutofit/>
          </a:bodyPr>
          <a:lstStyle/>
          <a:p>
            <a:r>
              <a:rPr lang="en-US" sz="1200" dirty="0">
                <a:solidFill>
                  <a:prstClr val="black"/>
                </a:solidFill>
                <a:latin typeface="Verdana"/>
              </a:rPr>
              <a:t>To assess if value, of any kind, has been created, we must be able to identify, measure and report it</a:t>
            </a:r>
          </a:p>
          <a:p>
            <a:endParaRPr lang="en-US" sz="1200" dirty="0"/>
          </a:p>
          <a:p>
            <a:r>
              <a:rPr lang="en-US" sz="1200" dirty="0">
                <a:solidFill>
                  <a:prstClr val="black"/>
                </a:solidFill>
                <a:latin typeface="Verdana"/>
              </a:rPr>
              <a:t>Value” is rooted in the concept of relative worth. When value increases (or when there is strong performance), we are better off.  Traditionally, ‘value’ has been understood in financial terms.  Increasingly, our understanding of performance and identification of how an organization unlocks or creates value is expanding to include non financial dimensions such as environmental, social, reputational and community impact..</a:t>
            </a:r>
          </a:p>
          <a:p>
            <a:endParaRPr lang="en-US" sz="1200" dirty="0">
              <a:solidFill>
                <a:prstClr val="black"/>
              </a:solidFill>
              <a:latin typeface="Verdana"/>
            </a:endParaRPr>
          </a:p>
          <a:p>
            <a:endParaRPr lang="en-US" sz="1200" dirty="0"/>
          </a:p>
          <a:p>
            <a:endParaRPr lang="en-US" sz="125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DA8E6-7D59-45D1-806A-C62FB4BAE0E7}"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78301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8640" y="3335973"/>
            <a:ext cx="8222566" cy="3160395"/>
          </a:xfrm>
        </p:spPr>
        <p:txBody>
          <a:bodyPr>
            <a:noAutofit/>
          </a:bodyPr>
          <a:lstStyle/>
          <a:p>
            <a:r>
              <a:rPr lang="en-US" sz="1250" dirty="0"/>
              <a:t>Technological change is a critical certainty – the pace of regulation and adoption may vary but the integration of technologies such as blockchain, AI and Robotics is inevitable.  And this will irrevocably change our profession.  But that change – if we are prepared offers numerous possibilities for professional accountants.   While the transactional part of our business may diminish our core skills around analyzing information, applying professional judgement and skepticism, communicating effectively and evidenced based decision making will allow us to add value in entirely new ways.</a:t>
            </a:r>
          </a:p>
          <a:p>
            <a:endParaRPr lang="en-US" sz="1250" dirty="0"/>
          </a:p>
          <a:p>
            <a:r>
              <a:rPr lang="en-US" sz="1250" dirty="0"/>
              <a:t>Businesses will need help in developing data governance systems including privacy and ownership issues, understanding data integrity and determining the appropriate data sets to flow into the “black” box that is AI.</a:t>
            </a:r>
          </a:p>
          <a:p>
            <a:endParaRPr lang="en-US" sz="1250" dirty="0"/>
          </a:p>
          <a:p>
            <a:r>
              <a:rPr lang="en-US" sz="1250" dirty="0"/>
              <a:t>While AI driven systems may process the data but someone will need to audit the effectiveness and the accuracy of the models </a:t>
            </a:r>
          </a:p>
          <a:p>
            <a:endParaRPr lang="en-US" sz="1250" dirty="0"/>
          </a:p>
          <a:p>
            <a:r>
              <a:rPr lang="en-US" sz="1250" dirty="0"/>
              <a:t>Finally – with all the information that will now be available – professional accountants will be needed to turn that information into insights to drive better decision making.</a:t>
            </a:r>
          </a:p>
          <a:p>
            <a:endParaRPr lang="en-US" sz="1250" dirty="0"/>
          </a:p>
          <a:p>
            <a:r>
              <a:rPr lang="en-US" sz="1250" dirty="0"/>
              <a:t>It will be a shift and we will need to change to move there.</a:t>
            </a:r>
          </a:p>
          <a:p>
            <a:r>
              <a:rPr lang="en-US" sz="1250"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DA8E6-7D59-45D1-806A-C62FB4BAE0E7}"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08037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800" dirty="0"/>
              <a:t>What we have learned, thus far, is the fundamentals of our profession remain.  Integrity, professionalism, duty of care, confidentiality and competence remain the same.  These are core competencies of who we are as professional accountants and they remain relevant regardless of whatever future transpires.</a:t>
            </a:r>
          </a:p>
          <a:p>
            <a:pPr>
              <a:lnSpc>
                <a:spcPct val="150000"/>
              </a:lnSpc>
            </a:pPr>
            <a:endParaRPr lang="en-US" sz="180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DA8E6-7D59-45D1-806A-C62FB4BAE0E7}"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71051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Part of this change will be what and how we learn.</a:t>
            </a:r>
          </a:p>
          <a:p>
            <a:endParaRPr lang="en-US" sz="1400" dirty="0"/>
          </a:p>
          <a:p>
            <a:r>
              <a:rPr lang="en-US" sz="1400" dirty="0"/>
              <a:t>In this new world CPAs will have to learn, unlearn and relearn.   Learning will be more experiential, adaptive and personal.</a:t>
            </a:r>
          </a:p>
          <a:p>
            <a:endParaRPr lang="en-US" sz="1400" dirty="0"/>
          </a:p>
          <a:p>
            <a:pPr marL="171450" indent="-171450">
              <a:buFont typeface="Arial" panose="020B0604020202020204" pitchFamily="34" charset="0"/>
              <a:buChar char="•"/>
            </a:pPr>
            <a:r>
              <a:rPr lang="en-US" sz="1400" b="1" dirty="0"/>
              <a:t>Technical skills need to be updated every 3 years</a:t>
            </a:r>
          </a:p>
          <a:p>
            <a:endParaRPr lang="en-US" sz="1400" b="1" dirty="0"/>
          </a:p>
          <a:p>
            <a:pPr marL="171450" indent="-171450">
              <a:buFont typeface="Arial" panose="020B0604020202020204" pitchFamily="34" charset="0"/>
              <a:buChar char="•"/>
            </a:pPr>
            <a:r>
              <a:rPr lang="en-US" sz="1400" b="1" dirty="0"/>
              <a:t>Development of digital skills and digital navigation skills</a:t>
            </a:r>
          </a:p>
          <a:p>
            <a:endParaRPr lang="en-US" sz="1400" b="1" dirty="0"/>
          </a:p>
          <a:p>
            <a:pPr marL="171450" indent="-171450">
              <a:buFont typeface="Arial" panose="020B0604020202020204" pitchFamily="34" charset="0"/>
              <a:buChar char="•"/>
            </a:pPr>
            <a:r>
              <a:rPr lang="en-US" sz="1400" b="1" dirty="0"/>
              <a:t>Core skills such as resiliency, creativity, application of judgement, leadership will be increasingly essential </a:t>
            </a:r>
          </a:p>
          <a:p>
            <a:endParaRPr lang="en-US" sz="1400" b="1" dirty="0"/>
          </a:p>
          <a:p>
            <a:pPr marL="171450" indent="-171450">
              <a:buFont typeface="Arial" panose="020B0604020202020204" pitchFamily="34" charset="0"/>
              <a:buChar char="•"/>
            </a:pPr>
            <a:r>
              <a:rPr lang="en-US" sz="1400" b="1" dirty="0"/>
              <a:t>Need to consider new and innovative learning solutions</a:t>
            </a:r>
          </a:p>
          <a:p>
            <a:endParaRPr lang="en-US" sz="1400"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DA8E6-7D59-45D1-806A-C62FB4BAE0E7}"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55812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50000"/>
              </a:lnSpc>
            </a:pPr>
            <a:r>
              <a:rPr lang="en-US" sz="1800" dirty="0"/>
              <a:t>As you can see from this slide this is a very ambitious process with a very aggressive timeline.</a:t>
            </a:r>
            <a:endParaRPr lang="en-US" sz="180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DA8E6-7D59-45D1-806A-C62FB4BAE0E7}"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76478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92369" y="3335973"/>
            <a:ext cx="8342142" cy="3160395"/>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50" dirty="0"/>
              <a:t>We had some very interesting insights from our speakers: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5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50" dirty="0"/>
              <a:t>Our first speaker talked about the world in which we operate – once upon a time business was like a steamship – you set a course and steamed to that beacon.  Then business moved to more of a sailboat – needing to jibe and tack along the way but the world today is more like a white water – to successfully navigate you need to look beneath the surface and read the currents.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5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50" dirty="0"/>
              <a:t>We also talked about data – and the challenges to the global flows.  We heard about Moore’s law and the power of exponentials in the acceleration of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5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50" dirty="0"/>
              <a:t>We had presenters from the medical profession discussing how change is affecting their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5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50" dirty="0"/>
              <a:t>We learned a lot about sustainable business and how building in climate resiliency is good for business.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5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50" dirty="0"/>
              <a:t>Finally, we talked a lot about technological change and in particular the impact on business of real time financial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5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DA8E6-7D59-45D1-806A-C62FB4BAE0E7}"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56227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59284CB6-D5EF-1C46-BA60-F51FBDB1B8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000" b="1">
                <a:solidFill>
                  <a:srgbClr val="6D0163"/>
                </a:solidFill>
                <a:latin typeface="Arial" panose="020B0604020202020204" pitchFamily="34" charset="0"/>
                <a:ea typeface="ＭＳ Ｐゴシック" panose="020B0600070205080204" pitchFamily="34" charset="-128"/>
              </a:defRPr>
            </a:lvl1pPr>
            <a:lvl2pPr marL="38652428" indent="-38186541" algn="ctr">
              <a:defRPr sz="2000" b="1">
                <a:solidFill>
                  <a:srgbClr val="6D0163"/>
                </a:solidFill>
                <a:latin typeface="Arial" panose="020B0604020202020204" pitchFamily="34" charset="0"/>
                <a:ea typeface="ＭＳ Ｐゴシック" panose="020B0600070205080204" pitchFamily="34" charset="-128"/>
              </a:defRPr>
            </a:lvl2pPr>
            <a:lvl3pPr marL="1164717" indent="-232943" algn="ctr">
              <a:defRPr sz="2000" b="1">
                <a:solidFill>
                  <a:srgbClr val="6D0163"/>
                </a:solidFill>
                <a:latin typeface="Arial" panose="020B0604020202020204" pitchFamily="34" charset="0"/>
                <a:ea typeface="ＭＳ Ｐゴシック" panose="020B0600070205080204" pitchFamily="34" charset="-128"/>
              </a:defRPr>
            </a:lvl3pPr>
            <a:lvl4pPr marL="1630604" indent="-232943" algn="ctr">
              <a:defRPr sz="2000" b="1">
                <a:solidFill>
                  <a:srgbClr val="6D0163"/>
                </a:solidFill>
                <a:latin typeface="Arial" panose="020B0604020202020204" pitchFamily="34" charset="0"/>
                <a:ea typeface="ＭＳ Ｐゴシック" panose="020B0600070205080204" pitchFamily="34" charset="-128"/>
              </a:defRPr>
            </a:lvl4pPr>
            <a:lvl5pPr marL="2096491" indent="-232943" algn="ctr">
              <a:defRPr sz="2000" b="1">
                <a:solidFill>
                  <a:srgbClr val="6D0163"/>
                </a:solidFill>
                <a:latin typeface="Arial" panose="020B0604020202020204" pitchFamily="34" charset="0"/>
                <a:ea typeface="ＭＳ Ｐゴシック" panose="020B0600070205080204" pitchFamily="34" charset="-128"/>
              </a:defRPr>
            </a:lvl5pPr>
            <a:lvl6pPr marL="2562377" indent="-232943" algn="ctr" eaLnBrk="0" fontAlgn="base" hangingPunct="0">
              <a:spcBef>
                <a:spcPct val="0"/>
              </a:spcBef>
              <a:spcAft>
                <a:spcPct val="0"/>
              </a:spcAft>
              <a:defRPr sz="2000" b="1">
                <a:solidFill>
                  <a:srgbClr val="6D0163"/>
                </a:solidFill>
                <a:latin typeface="Arial" panose="020B0604020202020204" pitchFamily="34" charset="0"/>
                <a:ea typeface="ＭＳ Ｐゴシック" panose="020B0600070205080204" pitchFamily="34" charset="-128"/>
              </a:defRPr>
            </a:lvl6pPr>
            <a:lvl7pPr marL="3028264" indent="-232943" algn="ctr" eaLnBrk="0" fontAlgn="base" hangingPunct="0">
              <a:spcBef>
                <a:spcPct val="0"/>
              </a:spcBef>
              <a:spcAft>
                <a:spcPct val="0"/>
              </a:spcAft>
              <a:defRPr sz="2000" b="1">
                <a:solidFill>
                  <a:srgbClr val="6D0163"/>
                </a:solidFill>
                <a:latin typeface="Arial" panose="020B0604020202020204" pitchFamily="34" charset="0"/>
                <a:ea typeface="ＭＳ Ｐゴシック" panose="020B0600070205080204" pitchFamily="34" charset="-128"/>
              </a:defRPr>
            </a:lvl7pPr>
            <a:lvl8pPr marL="3494151" indent="-232943" algn="ctr" eaLnBrk="0" fontAlgn="base" hangingPunct="0">
              <a:spcBef>
                <a:spcPct val="0"/>
              </a:spcBef>
              <a:spcAft>
                <a:spcPct val="0"/>
              </a:spcAft>
              <a:defRPr sz="2000" b="1">
                <a:solidFill>
                  <a:srgbClr val="6D0163"/>
                </a:solidFill>
                <a:latin typeface="Arial" panose="020B0604020202020204" pitchFamily="34" charset="0"/>
                <a:ea typeface="ＭＳ Ｐゴシック" panose="020B0600070205080204" pitchFamily="34" charset="-128"/>
              </a:defRPr>
            </a:lvl8pPr>
            <a:lvl9pPr marL="3960038" indent="-232943" algn="ctr" eaLnBrk="0" fontAlgn="base" hangingPunct="0">
              <a:spcBef>
                <a:spcPct val="0"/>
              </a:spcBef>
              <a:spcAft>
                <a:spcPct val="0"/>
              </a:spcAft>
              <a:defRPr sz="2000" b="1">
                <a:solidFill>
                  <a:srgbClr val="6D0163"/>
                </a:solidFill>
                <a:latin typeface="Arial" panose="020B0604020202020204" pitchFamily="34" charset="0"/>
                <a:ea typeface="ＭＳ Ｐゴシック" panose="020B0600070205080204" pitchFamily="34" charset="-128"/>
              </a:defRPr>
            </a:lvl9pPr>
          </a:lstStyle>
          <a:p>
            <a:pPr marL="0" marR="0" lvl="0" indent="0" algn="r" defTabSz="931774" rtl="0" eaLnBrk="1" fontAlgn="auto" latinLnBrk="0" hangingPunct="1">
              <a:lnSpc>
                <a:spcPct val="100000"/>
              </a:lnSpc>
              <a:spcBef>
                <a:spcPts val="0"/>
              </a:spcBef>
              <a:spcAft>
                <a:spcPts val="0"/>
              </a:spcAft>
              <a:buClrTx/>
              <a:buSzTx/>
              <a:buFontTx/>
              <a:buNone/>
              <a:tabLst/>
              <a:defRPr/>
            </a:pPr>
            <a:fld id="{68AB3F1C-6813-3A4E-A064-79ADF81A1DF5}"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rPr>
              <a:pPr marL="0" marR="0" lvl="0" indent="0" algn="r" defTabSz="931774"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20483" name="Rectangle 2">
            <a:extLst>
              <a:ext uri="{FF2B5EF4-FFF2-40B4-BE49-F238E27FC236}">
                <a16:creationId xmlns:a16="http://schemas.microsoft.com/office/drawing/2014/main" id="{A6DF404E-FB63-614E-AC5F-4F3829206B14}"/>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BB8A49FC-C4BF-CA46-8FB9-9AC77348A4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altLang="en-US" dirty="0">
              <a:solidFill>
                <a:srgbClr val="0000FF"/>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41814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200" dirty="0"/>
              <a:t>Strategic foresight is based on identifying critical certainties and critical uncertainties.  The critical certainties are the things we know are going to happen …  here are some things we are pretty certain are going to cut across all plausible futures…</a:t>
            </a:r>
          </a:p>
          <a:p>
            <a:pPr>
              <a:lnSpc>
                <a:spcPct val="150000"/>
              </a:lnSpc>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Unicode MS" panose="020B0604020202020204" pitchFamily="34" charset="-128"/>
                <a:ea typeface="ＭＳ Ｐゴシック" panose="020B0600070205080204" pitchFamily="34" charset="-128"/>
              </a:rPr>
              <a:t>Looking out to 2030, one of the questions the roundtable asked was “What factors might shape the world – and hence the profession.” Everyone agreed that clearly the ongoing developments in technology, including artificial intelligence and blockchain would impact the profession.  But, so would digitization of information, as more and more data was being generated and used to make lending and investment decisions.  It was also clear that data governance and standards were necessary to ensure the integrity of data being transferred from one party to the next.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DA8E6-7D59-45D1-806A-C62FB4BAE0E7}"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2305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Unicode MS" panose="020B0604020202020204" pitchFamily="34" charset="-128"/>
                <a:ea typeface="ＭＳ Ｐゴシック" panose="020B0600070205080204" pitchFamily="34" charset="-128"/>
              </a:rPr>
              <a:t>Looking out to 2030, one of the questions the roundtable asked was “What factors might shape the world – and hence the profession.” Everyone agreed that clearly the ongoing developments in technology, including artificial intelligence and blockchain would impact the profession.  But, so would digitization of information, as more and more data was being generated and used to make lending and investment decisions.  It was also clear that data governance and standards were necessary to ensure the integrity of data being transferred from one party to the next.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DA8E6-7D59-45D1-806A-C62FB4BAE0E7}"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06599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Unicode MS" panose="020B0604020202020204" pitchFamily="34" charset="-128"/>
                <a:ea typeface="ＭＳ Ｐゴシック" panose="020B0600070205080204" pitchFamily="34" charset="-128"/>
              </a:rPr>
              <a:t>Looking out to 2030, one of the questions the roundtable asked was “What factors might shape the world – and hence the profession.” Everyone agreed that clearly the ongoing developments in technology, including artificial intelligence and blockchain would impact the profession.  But, so would digitization of information, as more and more data was being generated and used to make lending and investment decisions.  It was also clear that data governance and standards were necessary to ensure the integrity of data being transferred from one party to the next.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DA8E6-7D59-45D1-806A-C62FB4BAE0E7}"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8530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Many participants, both digital and in the Roundtable recognized that the failure to measure natural capital continues to skew incentives and give an incomplete picture of the true cost of economic activity.  Sustainability of economic prosperity and indeed of the planet will require us to measure the impact or consumption of natural capital in the creation of long term value.  However, despite sustained efforts the profession has made little headway on environmental disclosure.</a:t>
            </a:r>
          </a:p>
          <a:p>
            <a:endParaRPr lang="en-CA" dirty="0"/>
          </a:p>
          <a:p>
            <a:r>
              <a:rPr lang="en-CA" dirty="0"/>
              <a:t>This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DA8E6-7D59-45D1-806A-C62FB4BAE0E7}"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41040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Many participants, both digital and in the Roundtable recognized that the failure to measure natural capital continues to skew incentives and give an incomplete picture of the true cost of economic activity.  Sustainability of economic prosperity and indeed of the planet will require us to measure the impact or consumption of natural capital in the creation of long term value.  However, despite sustained efforts the profession has made little headway on environmental disclosure.</a:t>
            </a:r>
          </a:p>
          <a:p>
            <a:endParaRPr lang="en-CA" dirty="0"/>
          </a:p>
          <a:p>
            <a:r>
              <a:rPr lang="en-CA" dirty="0"/>
              <a:t>This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DA8E6-7D59-45D1-806A-C62FB4BAE0E7}"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700008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rgbClr val="006FBA"/>
                </a:solidFill>
                <a:latin typeface="+mn-lt"/>
              </a:defRPr>
            </a:lvl1pPr>
          </a:lstStyle>
          <a:p>
            <a:r>
              <a:rPr lang="en-US"/>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Subtext Goes Here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1" y="6157815"/>
            <a:ext cx="2214452" cy="522384"/>
          </a:xfrm>
          <a:prstGeom prst="rect">
            <a:avLst/>
          </a:prstGeom>
        </p:spPr>
      </p:pic>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l="6250" t="16667" r="6250" b="16667"/>
          <a:stretch/>
        </p:blipFill>
        <p:spPr>
          <a:xfrm>
            <a:off x="697387" y="6159904"/>
            <a:ext cx="1632476" cy="621896"/>
          </a:xfrm>
          <a:prstGeom prst="rect">
            <a:avLst/>
          </a:prstGeom>
        </p:spPr>
      </p:pic>
    </p:spTree>
    <p:extLst>
      <p:ext uri="{BB962C8B-B14F-4D97-AF65-F5344CB8AC3E}">
        <p14:creationId xmlns:p14="http://schemas.microsoft.com/office/powerpoint/2010/main" val="214488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ut_com">
    <p:spTree>
      <p:nvGrpSpPr>
        <p:cNvPr id="1" name=""/>
        <p:cNvGrpSpPr/>
        <p:nvPr/>
      </p:nvGrpSpPr>
      <p:grpSpPr>
        <a:xfrm>
          <a:off x="0" y="0"/>
          <a:ext cx="0" cy="0"/>
          <a:chOff x="0" y="0"/>
          <a:chExt cx="0" cy="0"/>
        </a:xfrm>
      </p:grpSpPr>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a:t>Click Icon To Add Image</a:t>
            </a:r>
          </a:p>
        </p:txBody>
      </p:sp>
      <p:sp>
        <p:nvSpPr>
          <p:cNvPr id="11"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rgbClr val="006FBA"/>
                </a:solidFill>
                <a:latin typeface="+mn-lt"/>
              </a:defRPr>
            </a:lvl1pPr>
          </a:lstStyle>
          <a:p>
            <a:r>
              <a:rPr lang="en-US"/>
              <a:t>Click To Edit Master Title Style</a:t>
            </a:r>
          </a:p>
        </p:txBody>
      </p:sp>
      <p:sp>
        <p:nvSpPr>
          <p:cNvPr id="12"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Subtext Goes Here</a:t>
            </a:r>
          </a:p>
        </p:txBody>
      </p:sp>
    </p:spTree>
    <p:extLst>
      <p:ext uri="{BB962C8B-B14F-4D97-AF65-F5344CB8AC3E}">
        <p14:creationId xmlns:p14="http://schemas.microsoft.com/office/powerpoint/2010/main" val="242496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boutus">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rgbClr val="006FBA"/>
                </a:solidFill>
                <a:latin typeface="+mn-lt"/>
              </a:defRPr>
            </a:lvl1pPr>
          </a:lstStyle>
          <a:p>
            <a:r>
              <a:rPr lang="en-US"/>
              <a:t>Click To Edit Master Title Style</a:t>
            </a:r>
          </a:p>
        </p:txBody>
      </p:sp>
      <p:sp>
        <p:nvSpPr>
          <p:cNvPr id="12"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Subtext Goes Here</a:t>
            </a:r>
          </a:p>
        </p:txBody>
      </p:sp>
      <p:sp>
        <p:nvSpPr>
          <p:cNvPr id="13" name="Picture Placeholder 7"/>
          <p:cNvSpPr>
            <a:spLocks noGrp="1"/>
          </p:cNvSpPr>
          <p:nvPr>
            <p:ph type="pic" sz="quarter" idx="53" hasCustomPrompt="1"/>
          </p:nvPr>
        </p:nvSpPr>
        <p:spPr>
          <a:xfrm>
            <a:off x="0" y="1594895"/>
            <a:ext cx="6108192" cy="4718304"/>
          </a:xfrm>
          <a:prstGeom prst="rect">
            <a:avLst/>
          </a:prstGeom>
          <a:ln w="3175">
            <a:noFill/>
          </a:ln>
        </p:spPr>
        <p:txBody>
          <a:bodyPr wrap="none" tIns="0" bIns="1188720" anchor="b"/>
          <a:lstStyle>
            <a:lvl1pPr algn="ctr" rtl="0">
              <a:buNone/>
              <a:defRPr sz="2400" b="1" baseline="0">
                <a:solidFill>
                  <a:schemeClr val="tx1">
                    <a:lumMod val="50000"/>
                    <a:lumOff val="50000"/>
                  </a:schemeClr>
                </a:solidFill>
              </a:defRPr>
            </a:lvl1pPr>
          </a:lstStyle>
          <a:p>
            <a:r>
              <a:rPr lang="en-US"/>
              <a:t>Click Icon To Add Image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1" y="6157815"/>
            <a:ext cx="2214452" cy="522384"/>
          </a:xfrm>
          <a:prstGeom prst="rect">
            <a:avLst/>
          </a:prstGeom>
        </p:spPr>
      </p:pic>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l="6250" t="16667" r="6250" b="16667"/>
          <a:stretch/>
        </p:blipFill>
        <p:spPr>
          <a:xfrm>
            <a:off x="697387" y="6159904"/>
            <a:ext cx="1632476" cy="621896"/>
          </a:xfrm>
          <a:prstGeom prst="rect">
            <a:avLst/>
          </a:prstGeom>
        </p:spPr>
      </p:pic>
    </p:spTree>
    <p:extLst>
      <p:ext uri="{BB962C8B-B14F-4D97-AF65-F5344CB8AC3E}">
        <p14:creationId xmlns:p14="http://schemas.microsoft.com/office/powerpoint/2010/main" val="12594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aboutus">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rgbClr val="006FBA"/>
                </a:solidFill>
                <a:latin typeface="+mn-lt"/>
              </a:defRPr>
            </a:lvl1pPr>
          </a:lstStyle>
          <a:p>
            <a:r>
              <a:rPr lang="en-US"/>
              <a:t>Click To Edit Master Title Style</a:t>
            </a:r>
          </a:p>
        </p:txBody>
      </p:sp>
      <p:sp>
        <p:nvSpPr>
          <p:cNvPr id="12"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Subtext Goes Here</a:t>
            </a:r>
          </a:p>
        </p:txBody>
      </p:sp>
      <p:sp>
        <p:nvSpPr>
          <p:cNvPr id="8" name="Picture Placeholder 7"/>
          <p:cNvSpPr>
            <a:spLocks noGrp="1"/>
          </p:cNvSpPr>
          <p:nvPr>
            <p:ph type="pic" sz="quarter" idx="53" hasCustomPrompt="1"/>
          </p:nvPr>
        </p:nvSpPr>
        <p:spPr>
          <a:xfrm>
            <a:off x="-6351" y="1896427"/>
            <a:ext cx="6559296" cy="4072128"/>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a:t>Click Icon To Add Image</a:t>
            </a:r>
          </a:p>
        </p:txBody>
      </p:sp>
    </p:spTree>
    <p:extLst>
      <p:ext uri="{BB962C8B-B14F-4D97-AF65-F5344CB8AC3E}">
        <p14:creationId xmlns:p14="http://schemas.microsoft.com/office/powerpoint/2010/main" val="98005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ur visio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rgbClr val="006FBA"/>
                </a:solidFill>
                <a:latin typeface="+mn-lt"/>
              </a:defRPr>
            </a:lvl1pPr>
          </a:lstStyle>
          <a:p>
            <a:r>
              <a:rPr lang="en-US"/>
              <a:t>Click To Edit Master Title Style</a:t>
            </a:r>
          </a:p>
        </p:txBody>
      </p:sp>
      <p:sp>
        <p:nvSpPr>
          <p:cNvPr id="12"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Subtext Goes Here</a:t>
            </a: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a:t>Click Icon To Add Image</a:t>
            </a:r>
          </a:p>
        </p:txBody>
      </p:sp>
    </p:spTree>
    <p:extLst>
      <p:ext uri="{BB962C8B-B14F-4D97-AF65-F5344CB8AC3E}">
        <p14:creationId xmlns:p14="http://schemas.microsoft.com/office/powerpoint/2010/main" val="318775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our visio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rgbClr val="006FBA"/>
                </a:solidFill>
                <a:latin typeface="+mn-lt"/>
              </a:defRPr>
            </a:lvl1pPr>
          </a:lstStyle>
          <a:p>
            <a:r>
              <a:rPr lang="en-US"/>
              <a:t>Click To Edit Master Title Style</a:t>
            </a:r>
          </a:p>
        </p:txBody>
      </p:sp>
      <p:sp>
        <p:nvSpPr>
          <p:cNvPr id="12"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Subtext Goes Here</a:t>
            </a:r>
          </a:p>
        </p:txBody>
      </p:sp>
      <p:sp>
        <p:nvSpPr>
          <p:cNvPr id="20" name="Picture Placeholder 7"/>
          <p:cNvSpPr>
            <a:spLocks noGrp="1"/>
          </p:cNvSpPr>
          <p:nvPr>
            <p:ph type="pic" sz="quarter" idx="14" hasCustomPrompt="1"/>
          </p:nvPr>
        </p:nvSpPr>
        <p:spPr>
          <a:xfrm>
            <a:off x="1490133" y="1828800"/>
            <a:ext cx="4608576" cy="2097024"/>
          </a:xfrm>
          <a:prstGeom prst="rect">
            <a:avLst/>
          </a:prstGeom>
          <a:ln w="3175">
            <a:noFill/>
          </a:ln>
        </p:spPr>
        <p:txBody>
          <a:bodyPr bIns="1097280" anchor="b"/>
          <a:lstStyle>
            <a:lvl1pPr algn="ctr">
              <a:buNone/>
              <a:defRPr sz="1867" b="1">
                <a:solidFill>
                  <a:schemeClr val="tx1">
                    <a:lumMod val="50000"/>
                    <a:lumOff val="50000"/>
                  </a:schemeClr>
                </a:solidFill>
              </a:defRPr>
            </a:lvl1pPr>
          </a:lstStyle>
          <a:p>
            <a:r>
              <a:rPr lang="en-US"/>
              <a:t>Click Icon To Add Image</a:t>
            </a:r>
          </a:p>
        </p:txBody>
      </p:sp>
      <p:sp>
        <p:nvSpPr>
          <p:cNvPr id="21" name="Picture Placeholder 7"/>
          <p:cNvSpPr>
            <a:spLocks noGrp="1"/>
          </p:cNvSpPr>
          <p:nvPr>
            <p:ph type="pic" sz="quarter" idx="15" hasCustomPrompt="1"/>
          </p:nvPr>
        </p:nvSpPr>
        <p:spPr>
          <a:xfrm>
            <a:off x="6096000" y="1828800"/>
            <a:ext cx="4608576" cy="2097024"/>
          </a:xfrm>
          <a:prstGeom prst="rect">
            <a:avLst/>
          </a:prstGeom>
          <a:ln w="3175">
            <a:noFill/>
          </a:ln>
        </p:spPr>
        <p:txBody>
          <a:bodyPr bIns="1097280" anchor="b"/>
          <a:lstStyle>
            <a:lvl1pPr algn="ctr">
              <a:buNone/>
              <a:defRPr sz="1867" b="1">
                <a:solidFill>
                  <a:schemeClr val="tx1">
                    <a:lumMod val="50000"/>
                    <a:lumOff val="50000"/>
                  </a:schemeClr>
                </a:solidFill>
              </a:defRPr>
            </a:lvl1pPr>
          </a:lstStyle>
          <a:p>
            <a:r>
              <a:rPr lang="en-US"/>
              <a:t>Click Icon To Add Image</a:t>
            </a:r>
          </a:p>
        </p:txBody>
      </p:sp>
      <p:sp>
        <p:nvSpPr>
          <p:cNvPr id="22" name="Picture Placeholder 7"/>
          <p:cNvSpPr>
            <a:spLocks noGrp="1"/>
          </p:cNvSpPr>
          <p:nvPr>
            <p:ph type="pic" sz="quarter" idx="16" hasCustomPrompt="1"/>
          </p:nvPr>
        </p:nvSpPr>
        <p:spPr>
          <a:xfrm>
            <a:off x="1490133" y="3924300"/>
            <a:ext cx="4608576" cy="2097024"/>
          </a:xfrm>
          <a:prstGeom prst="rect">
            <a:avLst/>
          </a:prstGeom>
          <a:ln w="3175">
            <a:noFill/>
          </a:ln>
        </p:spPr>
        <p:txBody>
          <a:bodyPr bIns="1097280" anchor="b"/>
          <a:lstStyle>
            <a:lvl1pPr algn="ctr">
              <a:buNone/>
              <a:defRPr sz="1867" b="1">
                <a:solidFill>
                  <a:schemeClr val="tx1">
                    <a:lumMod val="50000"/>
                    <a:lumOff val="50000"/>
                  </a:schemeClr>
                </a:solidFill>
              </a:defRPr>
            </a:lvl1pPr>
          </a:lstStyle>
          <a:p>
            <a:r>
              <a:rPr lang="en-US"/>
              <a:t>Click Icon To Add Image</a:t>
            </a:r>
          </a:p>
        </p:txBody>
      </p:sp>
      <p:sp>
        <p:nvSpPr>
          <p:cNvPr id="23" name="Picture Placeholder 7"/>
          <p:cNvSpPr>
            <a:spLocks noGrp="1"/>
          </p:cNvSpPr>
          <p:nvPr>
            <p:ph type="pic" sz="quarter" idx="17" hasCustomPrompt="1"/>
          </p:nvPr>
        </p:nvSpPr>
        <p:spPr>
          <a:xfrm>
            <a:off x="6096000" y="3924300"/>
            <a:ext cx="4608576" cy="2097024"/>
          </a:xfrm>
          <a:prstGeom prst="rect">
            <a:avLst/>
          </a:prstGeom>
          <a:ln w="3175">
            <a:noFill/>
          </a:ln>
        </p:spPr>
        <p:txBody>
          <a:bodyPr bIns="1097280" anchor="b"/>
          <a:lstStyle>
            <a:lvl1pPr algn="ctr">
              <a:buNone/>
              <a:defRPr sz="1867" b="1">
                <a:solidFill>
                  <a:schemeClr val="tx1">
                    <a:lumMod val="50000"/>
                    <a:lumOff val="50000"/>
                  </a:schemeClr>
                </a:solidFill>
              </a:defRPr>
            </a:lvl1pPr>
          </a:lstStyle>
          <a:p>
            <a:r>
              <a:rPr lang="en-US"/>
              <a:t>Click Icon To Add Image</a:t>
            </a:r>
          </a:p>
        </p:txBody>
      </p:sp>
    </p:spTree>
    <p:extLst>
      <p:ext uri="{BB962C8B-B14F-4D97-AF65-F5344CB8AC3E}">
        <p14:creationId xmlns:p14="http://schemas.microsoft.com/office/powerpoint/2010/main" val="234784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right)">
                                      <p:cBhvr>
                                        <p:cTn id="15" dur="500"/>
                                        <p:tgtEl>
                                          <p:spTgt spid="2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our visio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rgbClr val="006FBA"/>
                </a:solidFill>
                <a:latin typeface="+mn-lt"/>
              </a:defRPr>
            </a:lvl1pPr>
          </a:lstStyle>
          <a:p>
            <a:r>
              <a:rPr lang="en-US"/>
              <a:t>Click To Edit Master Title Style</a:t>
            </a:r>
          </a:p>
        </p:txBody>
      </p:sp>
      <p:sp>
        <p:nvSpPr>
          <p:cNvPr id="12"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Subtext Goes Here</a:t>
            </a:r>
          </a:p>
        </p:txBody>
      </p:sp>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a:t>Click Icon To Add Image</a:t>
            </a:r>
          </a:p>
        </p:txBody>
      </p:sp>
    </p:spTree>
    <p:extLst>
      <p:ext uri="{BB962C8B-B14F-4D97-AF65-F5344CB8AC3E}">
        <p14:creationId xmlns:p14="http://schemas.microsoft.com/office/powerpoint/2010/main" val="204429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rgbClr val="006FBA"/>
                </a:solidFill>
                <a:latin typeface="+mn-lt"/>
              </a:defRPr>
            </a:lvl1pPr>
          </a:lstStyle>
          <a:p>
            <a:r>
              <a:rPr lang="en-US"/>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Subtext Goes Here</a:t>
            </a:r>
          </a:p>
        </p:txBody>
      </p:sp>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a:t>Click Icon To Add Image</a:t>
            </a:r>
          </a:p>
        </p:txBody>
      </p:sp>
    </p:spTree>
    <p:extLst>
      <p:ext uri="{BB962C8B-B14F-4D97-AF65-F5344CB8AC3E}">
        <p14:creationId xmlns:p14="http://schemas.microsoft.com/office/powerpoint/2010/main" val="407534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rgbClr val="006FBA"/>
                </a:solidFill>
                <a:latin typeface="+mn-lt"/>
              </a:defRPr>
            </a:lvl1pPr>
          </a:lstStyle>
          <a:p>
            <a:r>
              <a:rPr lang="en-US"/>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Subtext Goes Here</a:t>
            </a:r>
          </a:p>
        </p:txBody>
      </p:sp>
      <p:sp>
        <p:nvSpPr>
          <p:cNvPr id="62" name="Picture Placeholder 7"/>
          <p:cNvSpPr>
            <a:spLocks noGrp="1"/>
          </p:cNvSpPr>
          <p:nvPr>
            <p:ph type="pic" sz="quarter" idx="55" hasCustomPrompt="1"/>
          </p:nvPr>
        </p:nvSpPr>
        <p:spPr>
          <a:xfrm>
            <a:off x="602869" y="2246428"/>
            <a:ext cx="2499360" cy="2499360"/>
          </a:xfrm>
          <a:prstGeom prst="roundRect">
            <a:avLst>
              <a:gd name="adj" fmla="val 11707"/>
            </a:avLst>
          </a:prstGeom>
          <a:ln w="3175">
            <a:noFill/>
          </a:ln>
        </p:spPr>
        <p:txBody>
          <a:bodyPr wrap="none" tIns="0" bIns="274320" anchor="b"/>
          <a:lstStyle>
            <a:lvl1pPr algn="ctr" rtl="0">
              <a:buNone/>
              <a:defRPr sz="1867" b="1" baseline="0">
                <a:solidFill>
                  <a:schemeClr val="tx1">
                    <a:lumMod val="50000"/>
                    <a:lumOff val="50000"/>
                  </a:schemeClr>
                </a:solidFill>
              </a:defRPr>
            </a:lvl1pPr>
          </a:lstStyle>
          <a:p>
            <a:r>
              <a:rPr lang="en-US"/>
              <a:t>Click Icon To Add Image</a:t>
            </a:r>
          </a:p>
        </p:txBody>
      </p:sp>
      <p:sp>
        <p:nvSpPr>
          <p:cNvPr id="63" name="Picture Placeholder 7"/>
          <p:cNvSpPr>
            <a:spLocks noGrp="1"/>
          </p:cNvSpPr>
          <p:nvPr>
            <p:ph type="pic" sz="quarter" idx="56" hasCustomPrompt="1"/>
          </p:nvPr>
        </p:nvSpPr>
        <p:spPr>
          <a:xfrm>
            <a:off x="3424425" y="2246428"/>
            <a:ext cx="2499360" cy="2499360"/>
          </a:xfrm>
          <a:prstGeom prst="roundRect">
            <a:avLst>
              <a:gd name="adj" fmla="val 11707"/>
            </a:avLst>
          </a:prstGeom>
          <a:ln w="3175">
            <a:noFill/>
          </a:ln>
        </p:spPr>
        <p:txBody>
          <a:bodyPr wrap="none" tIns="0" bIns="274320" anchor="b"/>
          <a:lstStyle>
            <a:lvl1pPr algn="ctr" rtl="0">
              <a:buNone/>
              <a:defRPr sz="1867" b="1" baseline="0">
                <a:solidFill>
                  <a:schemeClr val="tx1">
                    <a:lumMod val="50000"/>
                    <a:lumOff val="50000"/>
                  </a:schemeClr>
                </a:solidFill>
              </a:defRPr>
            </a:lvl1pPr>
          </a:lstStyle>
          <a:p>
            <a:r>
              <a:rPr lang="en-US"/>
              <a:t>Click Icon To Add Image</a:t>
            </a:r>
          </a:p>
        </p:txBody>
      </p:sp>
      <p:sp>
        <p:nvSpPr>
          <p:cNvPr id="64" name="Picture Placeholder 7"/>
          <p:cNvSpPr>
            <a:spLocks noGrp="1"/>
          </p:cNvSpPr>
          <p:nvPr>
            <p:ph type="pic" sz="quarter" idx="57" hasCustomPrompt="1"/>
          </p:nvPr>
        </p:nvSpPr>
        <p:spPr>
          <a:xfrm>
            <a:off x="6245981" y="2246428"/>
            <a:ext cx="2499360" cy="2499360"/>
          </a:xfrm>
          <a:prstGeom prst="roundRect">
            <a:avLst>
              <a:gd name="adj" fmla="val 11707"/>
            </a:avLst>
          </a:prstGeom>
          <a:ln w="3175">
            <a:noFill/>
          </a:ln>
        </p:spPr>
        <p:txBody>
          <a:bodyPr wrap="none" tIns="0" bIns="274320" anchor="b"/>
          <a:lstStyle>
            <a:lvl1pPr algn="ctr" rtl="0">
              <a:buNone/>
              <a:defRPr sz="1867" b="1" baseline="0">
                <a:solidFill>
                  <a:schemeClr val="tx1">
                    <a:lumMod val="50000"/>
                    <a:lumOff val="50000"/>
                  </a:schemeClr>
                </a:solidFill>
              </a:defRPr>
            </a:lvl1pPr>
          </a:lstStyle>
          <a:p>
            <a:r>
              <a:rPr lang="en-US"/>
              <a:t>Click Icon To Add Image</a:t>
            </a:r>
          </a:p>
        </p:txBody>
      </p:sp>
      <p:sp>
        <p:nvSpPr>
          <p:cNvPr id="65" name="Picture Placeholder 7"/>
          <p:cNvSpPr>
            <a:spLocks noGrp="1"/>
          </p:cNvSpPr>
          <p:nvPr>
            <p:ph type="pic" sz="quarter" idx="58" hasCustomPrompt="1"/>
          </p:nvPr>
        </p:nvSpPr>
        <p:spPr>
          <a:xfrm>
            <a:off x="9067539" y="2246428"/>
            <a:ext cx="2499360" cy="2499360"/>
          </a:xfrm>
          <a:prstGeom prst="roundRect">
            <a:avLst>
              <a:gd name="adj" fmla="val 11707"/>
            </a:avLst>
          </a:prstGeom>
          <a:ln w="3175">
            <a:noFill/>
          </a:ln>
        </p:spPr>
        <p:txBody>
          <a:bodyPr wrap="none" tIns="0" bIns="274320" anchor="b"/>
          <a:lstStyle>
            <a:lvl1pPr algn="ctr" rtl="0">
              <a:buNone/>
              <a:defRPr sz="1867" b="1" baseline="0">
                <a:solidFill>
                  <a:schemeClr val="tx1">
                    <a:lumMod val="50000"/>
                    <a:lumOff val="50000"/>
                  </a:schemeClr>
                </a:solidFill>
              </a:defRPr>
            </a:lvl1pPr>
          </a:lstStyle>
          <a:p>
            <a:r>
              <a:rPr lang="en-US"/>
              <a:t>Click Icon To Add Image</a:t>
            </a:r>
          </a:p>
        </p:txBody>
      </p:sp>
    </p:spTree>
    <p:extLst>
      <p:ext uri="{BB962C8B-B14F-4D97-AF65-F5344CB8AC3E}">
        <p14:creationId xmlns:p14="http://schemas.microsoft.com/office/powerpoint/2010/main" val="347670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p:cTn id="12" dur="500" fill="hold"/>
                                        <p:tgtEl>
                                          <p:spTgt spid="63"/>
                                        </p:tgtEl>
                                        <p:attrNameLst>
                                          <p:attrName>ppt_w</p:attrName>
                                        </p:attrNameLst>
                                      </p:cBhvr>
                                      <p:tavLst>
                                        <p:tav tm="0">
                                          <p:val>
                                            <p:fltVal val="0"/>
                                          </p:val>
                                        </p:tav>
                                        <p:tav tm="100000">
                                          <p:val>
                                            <p:strVal val="#ppt_w"/>
                                          </p:val>
                                        </p:tav>
                                      </p:tavLst>
                                    </p:anim>
                                    <p:anim calcmode="lin" valueType="num">
                                      <p:cBhvr>
                                        <p:cTn id="13" dur="500" fill="hold"/>
                                        <p:tgtEl>
                                          <p:spTgt spid="63"/>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p:cTn id="17" dur="500" fill="hold"/>
                                        <p:tgtEl>
                                          <p:spTgt spid="64"/>
                                        </p:tgtEl>
                                        <p:attrNameLst>
                                          <p:attrName>ppt_w</p:attrName>
                                        </p:attrNameLst>
                                      </p:cBhvr>
                                      <p:tavLst>
                                        <p:tav tm="0">
                                          <p:val>
                                            <p:fltVal val="0"/>
                                          </p:val>
                                        </p:tav>
                                        <p:tav tm="100000">
                                          <p:val>
                                            <p:strVal val="#ppt_w"/>
                                          </p:val>
                                        </p:tav>
                                      </p:tavLst>
                                    </p:anim>
                                    <p:anim calcmode="lin" valueType="num">
                                      <p:cBhvr>
                                        <p:cTn id="18" dur="500" fill="hold"/>
                                        <p:tgtEl>
                                          <p:spTgt spid="64"/>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4" grpId="0"/>
      <p:bldP spid="65"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rgbClr val="006FBA"/>
                </a:solidFill>
                <a:latin typeface="+mn-lt"/>
              </a:defRPr>
            </a:lvl1pPr>
          </a:lstStyle>
          <a:p>
            <a:r>
              <a:rPr lang="en-US"/>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Subtext Goes Here</a:t>
            </a:r>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a:t>Click Icon To Add Image</a:t>
            </a:r>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a:t>Click Icon To Add Image</a:t>
            </a:r>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a:t>Click Icon To Add Image</a:t>
            </a:r>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a:t>Click Icon To Add Image</a:t>
            </a:r>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a:t>Click Icon To Add Image</a:t>
            </a:r>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a:p>
        </p:txBody>
      </p:sp>
    </p:spTree>
    <p:extLst>
      <p:ext uri="{BB962C8B-B14F-4D97-AF65-F5344CB8AC3E}">
        <p14:creationId xmlns:p14="http://schemas.microsoft.com/office/powerpoint/2010/main" val="229317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lide(fromBottom)">
                                      <p:cBhvr>
                                        <p:cTn id="10" dur="500"/>
                                        <p:tgtEl>
                                          <p:spTgt spid="1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3">
                                            <p:bg/>
                                          </p:spTgt>
                                        </p:tgtEl>
                                        <p:attrNameLst>
                                          <p:attrName>style.visibility</p:attrName>
                                        </p:attrNameLst>
                                      </p:cBhvr>
                                      <p:to>
                                        <p:strVal val="visible"/>
                                      </p:to>
                                    </p:set>
                                    <p:animEffect transition="in" filter="wipe(up)">
                                      <p:cBhvr>
                                        <p:cTn id="14" dur="500"/>
                                        <p:tgtEl>
                                          <p:spTgt spid="13">
                                            <p:bg/>
                                          </p:spTgt>
                                        </p:tgtEl>
                                      </p:cBhvr>
                                    </p:animEffect>
                                  </p:childTnLst>
                                </p:cTn>
                              </p:par>
                              <p:par>
                                <p:cTn id="15" presetID="10" presetClass="entr" presetSubtype="0" fill="hold" grpId="0" nodeType="withEffect" nodePh="1">
                                  <p:stCondLst>
                                    <p:cond delay="0"/>
                                  </p:stCondLst>
                                  <p:endCondLst>
                                    <p:cond evt="begin" delay="0">
                                      <p:tn val="15"/>
                                    </p:cond>
                                  </p:end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par>
                          <p:cTn id="18" fill="hold">
                            <p:stCondLst>
                              <p:cond delay="1000"/>
                            </p:stCondLst>
                            <p:childTnLst>
                              <p:par>
                                <p:cTn id="19" presetID="2" presetClass="entr" presetSubtype="4" accel="50000" decel="50000" fill="hold" grpId="0" nodeType="afterEffect" nodePh="1">
                                  <p:stCondLst>
                                    <p:cond delay="0"/>
                                  </p:stCondLst>
                                  <p:endCondLst>
                                    <p:cond evt="begin" delay="0">
                                      <p:tn val="19"/>
                                    </p:cond>
                                  </p:endCondLst>
                                  <p:childTnLst>
                                    <p:set>
                                      <p:cBhvr>
                                        <p:cTn id="20" dur="1" fill="hold">
                                          <p:stCondLst>
                                            <p:cond delay="0"/>
                                          </p:stCondLst>
                                        </p:cTn>
                                        <p:tgtEl>
                                          <p:spTgt spid="11">
                                            <p:txEl>
                                              <p:pRg st="0" end="0"/>
                                            </p:txEl>
                                          </p:spTgt>
                                        </p:tgtEl>
                                        <p:attrNameLst>
                                          <p:attrName>style.visibility</p:attrName>
                                        </p:attrNameLst>
                                      </p:cBhvr>
                                      <p:to>
                                        <p:strVal val="visible"/>
                                      </p:to>
                                    </p:set>
                                    <p:anim calcmode="lin" valueType="num">
                                      <p:cBhvr additive="base">
                                        <p:cTn id="2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up)">
                                      <p:cBhvr>
                                        <p:cTn id="26" dur="500"/>
                                        <p:tgtEl>
                                          <p:spTgt spid="16"/>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slide(fromBottom)">
                                      <p:cBhvr>
                                        <p:cTn id="29" dur="500"/>
                                        <p:tgtEl>
                                          <p:spTgt spid="18"/>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19">
                                            <p:bg/>
                                          </p:spTgt>
                                        </p:tgtEl>
                                        <p:attrNameLst>
                                          <p:attrName>style.visibility</p:attrName>
                                        </p:attrNameLst>
                                      </p:cBhvr>
                                      <p:to>
                                        <p:strVal val="visible"/>
                                      </p:to>
                                    </p:set>
                                    <p:animEffect transition="in" filter="wipe(up)">
                                      <p:cBhvr>
                                        <p:cTn id="33" dur="500"/>
                                        <p:tgtEl>
                                          <p:spTgt spid="19">
                                            <p:bg/>
                                          </p:spTgt>
                                        </p:tgtEl>
                                      </p:cBhvr>
                                    </p:animEffect>
                                  </p:childTnLst>
                                </p:cTn>
                              </p:par>
                              <p:par>
                                <p:cTn id="34" presetID="10" presetClass="entr" presetSubtype="0" fill="hold" grpId="0" nodeType="withEffect" nodePh="1">
                                  <p:stCondLst>
                                    <p:cond delay="0"/>
                                  </p:stCondLst>
                                  <p:endCondLst>
                                    <p:cond evt="begin" delay="0">
                                      <p:tn val="34"/>
                                    </p:cond>
                                  </p:endCondLst>
                                  <p:childTnLst>
                                    <p:set>
                                      <p:cBhvr>
                                        <p:cTn id="35" dur="1" fill="hold">
                                          <p:stCondLst>
                                            <p:cond delay="0"/>
                                          </p:stCondLst>
                                        </p:cTn>
                                        <p:tgtEl>
                                          <p:spTgt spid="19">
                                            <p:txEl>
                                              <p:pRg st="0" end="0"/>
                                            </p:txEl>
                                          </p:spTgt>
                                        </p:tgtEl>
                                        <p:attrNameLst>
                                          <p:attrName>style.visibility</p:attrName>
                                        </p:attrNameLst>
                                      </p:cBhvr>
                                      <p:to>
                                        <p:strVal val="visible"/>
                                      </p:to>
                                    </p:set>
                                    <p:animEffect transition="in" filter="fade">
                                      <p:cBhvr>
                                        <p:cTn id="36" dur="500"/>
                                        <p:tgtEl>
                                          <p:spTgt spid="19">
                                            <p:txEl>
                                              <p:pRg st="0" end="0"/>
                                            </p:txEl>
                                          </p:spTgt>
                                        </p:tgtEl>
                                      </p:cBhvr>
                                    </p:animEffect>
                                  </p:childTnLst>
                                </p:cTn>
                              </p:par>
                            </p:childTnLst>
                          </p:cTn>
                        </p:par>
                        <p:par>
                          <p:cTn id="37" fill="hold">
                            <p:stCondLst>
                              <p:cond delay="2500"/>
                            </p:stCondLst>
                            <p:childTnLst>
                              <p:par>
                                <p:cTn id="38" presetID="2" presetClass="entr" presetSubtype="4" accel="50000" decel="50000" fill="hold" grpId="0" nodeType="afterEffect" nodePh="1">
                                  <p:stCondLst>
                                    <p:cond delay="0"/>
                                  </p:stCondLst>
                                  <p:endCondLst>
                                    <p:cond evt="begin" delay="0">
                                      <p:tn val="38"/>
                                    </p:cond>
                                  </p:endCondLst>
                                  <p:childTnLst>
                                    <p:set>
                                      <p:cBhvr>
                                        <p:cTn id="39" dur="1" fill="hold">
                                          <p:stCondLst>
                                            <p:cond delay="0"/>
                                          </p:stCondLst>
                                        </p:cTn>
                                        <p:tgtEl>
                                          <p:spTgt spid="17">
                                            <p:txEl>
                                              <p:pRg st="0" end="0"/>
                                            </p:txEl>
                                          </p:spTgt>
                                        </p:tgtEl>
                                        <p:attrNameLst>
                                          <p:attrName>style.visibility</p:attrName>
                                        </p:attrNameLst>
                                      </p:cBhvr>
                                      <p:to>
                                        <p:strVal val="visible"/>
                                      </p:to>
                                    </p:set>
                                    <p:anim calcmode="lin" valueType="num">
                                      <p:cBhvr additive="base">
                                        <p:cTn id="40"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slide(fromBottom)">
                                      <p:cBhvr>
                                        <p:cTn id="48" dur="500"/>
                                        <p:tgtEl>
                                          <p:spTgt spid="22"/>
                                        </p:tgtEl>
                                      </p:cBhvr>
                                    </p:animEffect>
                                  </p:childTnLst>
                                </p:cTn>
                              </p:par>
                            </p:childTnLst>
                          </p:cTn>
                        </p:par>
                        <p:par>
                          <p:cTn id="49" fill="hold">
                            <p:stCondLst>
                              <p:cond delay="3500"/>
                            </p:stCondLst>
                            <p:childTnLst>
                              <p:par>
                                <p:cTn id="50" presetID="22" presetClass="entr" presetSubtype="1" fill="hold" grpId="0" nodeType="afterEffect">
                                  <p:stCondLst>
                                    <p:cond delay="0"/>
                                  </p:stCondLst>
                                  <p:childTnLst>
                                    <p:set>
                                      <p:cBhvr>
                                        <p:cTn id="51" dur="1" fill="hold">
                                          <p:stCondLst>
                                            <p:cond delay="0"/>
                                          </p:stCondLst>
                                        </p:cTn>
                                        <p:tgtEl>
                                          <p:spTgt spid="23">
                                            <p:bg/>
                                          </p:spTgt>
                                        </p:tgtEl>
                                        <p:attrNameLst>
                                          <p:attrName>style.visibility</p:attrName>
                                        </p:attrNameLst>
                                      </p:cBhvr>
                                      <p:to>
                                        <p:strVal val="visible"/>
                                      </p:to>
                                    </p:set>
                                    <p:animEffect transition="in" filter="wipe(up)">
                                      <p:cBhvr>
                                        <p:cTn id="52" dur="500"/>
                                        <p:tgtEl>
                                          <p:spTgt spid="23">
                                            <p:bg/>
                                          </p:spTgt>
                                        </p:tgtEl>
                                      </p:cBhvr>
                                    </p:animEffect>
                                  </p:childTnLst>
                                </p:cTn>
                              </p:par>
                              <p:par>
                                <p:cTn id="53" presetID="10" presetClass="entr" presetSubtype="0" fill="hold" grpId="0" nodeType="withEffect" nodePh="1">
                                  <p:stCondLst>
                                    <p:cond delay="0"/>
                                  </p:stCondLst>
                                  <p:endCondLst>
                                    <p:cond evt="begin" delay="0">
                                      <p:tn val="53"/>
                                    </p:cond>
                                  </p:endCondLst>
                                  <p:childTnLst>
                                    <p:set>
                                      <p:cBhvr>
                                        <p:cTn id="54" dur="1" fill="hold">
                                          <p:stCondLst>
                                            <p:cond delay="0"/>
                                          </p:stCondLst>
                                        </p:cTn>
                                        <p:tgtEl>
                                          <p:spTgt spid="23">
                                            <p:txEl>
                                              <p:pRg st="0" end="0"/>
                                            </p:txEl>
                                          </p:spTgt>
                                        </p:tgtEl>
                                        <p:attrNameLst>
                                          <p:attrName>style.visibility</p:attrName>
                                        </p:attrNameLst>
                                      </p:cBhvr>
                                      <p:to>
                                        <p:strVal val="visible"/>
                                      </p:to>
                                    </p:set>
                                    <p:animEffect transition="in" filter="fade">
                                      <p:cBhvr>
                                        <p:cTn id="55" dur="500"/>
                                        <p:tgtEl>
                                          <p:spTgt spid="23">
                                            <p:txEl>
                                              <p:pRg st="0" end="0"/>
                                            </p:txEl>
                                          </p:spTgt>
                                        </p:tgtEl>
                                      </p:cBhvr>
                                    </p:animEffect>
                                  </p:childTnLst>
                                </p:cTn>
                              </p:par>
                            </p:childTnLst>
                          </p:cTn>
                        </p:par>
                        <p:par>
                          <p:cTn id="56" fill="hold">
                            <p:stCondLst>
                              <p:cond delay="4000"/>
                            </p:stCondLst>
                            <p:childTnLst>
                              <p:par>
                                <p:cTn id="57" presetID="2" presetClass="entr" presetSubtype="4" accel="50000" decel="50000" fill="hold" grpId="0" nodeType="afterEffect" nodePh="1">
                                  <p:stCondLst>
                                    <p:cond delay="0"/>
                                  </p:stCondLst>
                                  <p:endCondLst>
                                    <p:cond evt="begin" delay="0">
                                      <p:tn val="57"/>
                                    </p:cond>
                                  </p:endCondLst>
                                  <p:childTnLst>
                                    <p:set>
                                      <p:cBhvr>
                                        <p:cTn id="58" dur="1" fill="hold">
                                          <p:stCondLst>
                                            <p:cond delay="0"/>
                                          </p:stCondLst>
                                        </p:cTn>
                                        <p:tgtEl>
                                          <p:spTgt spid="21">
                                            <p:txEl>
                                              <p:pRg st="0" end="0"/>
                                            </p:txEl>
                                          </p:spTgt>
                                        </p:tgtEl>
                                        <p:attrNameLst>
                                          <p:attrName>style.visibility</p:attrName>
                                        </p:attrNameLst>
                                      </p:cBhvr>
                                      <p:to>
                                        <p:strVal val="visible"/>
                                      </p:to>
                                    </p:set>
                                    <p:anim calcmode="lin" valueType="num">
                                      <p:cBhvr additive="base">
                                        <p:cTn id="59"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4500"/>
                            </p:stCondLst>
                            <p:childTnLst>
                              <p:par>
                                <p:cTn id="62" presetID="22" presetClass="entr" presetSubtype="1"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up)">
                                      <p:cBhvr>
                                        <p:cTn id="64" dur="500"/>
                                        <p:tgtEl>
                                          <p:spTgt spid="24"/>
                                        </p:tgtEl>
                                      </p:cBhvr>
                                    </p:animEffect>
                                  </p:childTnLst>
                                </p:cTn>
                              </p:par>
                              <p:par>
                                <p:cTn id="65" presetID="1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slide(fromBottom)">
                                      <p:cBhvr>
                                        <p:cTn id="67" dur="500"/>
                                        <p:tgtEl>
                                          <p:spTgt spid="26"/>
                                        </p:tgtEl>
                                      </p:cBhvr>
                                    </p:animEffect>
                                  </p:childTnLst>
                                </p:cTn>
                              </p:par>
                            </p:childTnLst>
                          </p:cTn>
                        </p:par>
                        <p:par>
                          <p:cTn id="68" fill="hold">
                            <p:stCondLst>
                              <p:cond delay="5000"/>
                            </p:stCondLst>
                            <p:childTnLst>
                              <p:par>
                                <p:cTn id="69" presetID="22" presetClass="entr" presetSubtype="1" fill="hold" grpId="0" nodeType="afterEffect">
                                  <p:stCondLst>
                                    <p:cond delay="0"/>
                                  </p:stCondLst>
                                  <p:childTnLst>
                                    <p:set>
                                      <p:cBhvr>
                                        <p:cTn id="70" dur="1" fill="hold">
                                          <p:stCondLst>
                                            <p:cond delay="0"/>
                                          </p:stCondLst>
                                        </p:cTn>
                                        <p:tgtEl>
                                          <p:spTgt spid="27">
                                            <p:bg/>
                                          </p:spTgt>
                                        </p:tgtEl>
                                        <p:attrNameLst>
                                          <p:attrName>style.visibility</p:attrName>
                                        </p:attrNameLst>
                                      </p:cBhvr>
                                      <p:to>
                                        <p:strVal val="visible"/>
                                      </p:to>
                                    </p:set>
                                    <p:animEffect transition="in" filter="wipe(up)">
                                      <p:cBhvr>
                                        <p:cTn id="71" dur="500"/>
                                        <p:tgtEl>
                                          <p:spTgt spid="27">
                                            <p:bg/>
                                          </p:spTgt>
                                        </p:tgtEl>
                                      </p:cBhvr>
                                    </p:animEffect>
                                  </p:childTnLst>
                                </p:cTn>
                              </p:par>
                              <p:par>
                                <p:cTn id="72" presetID="10" presetClass="entr" presetSubtype="0" fill="hold" grpId="0" nodeType="withEffect" nodePh="1">
                                  <p:stCondLst>
                                    <p:cond delay="0"/>
                                  </p:stCondLst>
                                  <p:endCondLst>
                                    <p:cond evt="begin" delay="0">
                                      <p:tn val="72"/>
                                    </p:cond>
                                  </p:endCondLst>
                                  <p:childTnLst>
                                    <p:set>
                                      <p:cBhvr>
                                        <p:cTn id="73" dur="1" fill="hold">
                                          <p:stCondLst>
                                            <p:cond delay="0"/>
                                          </p:stCondLst>
                                        </p:cTn>
                                        <p:tgtEl>
                                          <p:spTgt spid="27">
                                            <p:txEl>
                                              <p:pRg st="0" end="0"/>
                                            </p:txEl>
                                          </p:spTgt>
                                        </p:tgtEl>
                                        <p:attrNameLst>
                                          <p:attrName>style.visibility</p:attrName>
                                        </p:attrNameLst>
                                      </p:cBhvr>
                                      <p:to>
                                        <p:strVal val="visible"/>
                                      </p:to>
                                    </p:set>
                                    <p:animEffect transition="in" filter="fade">
                                      <p:cBhvr>
                                        <p:cTn id="74" dur="500"/>
                                        <p:tgtEl>
                                          <p:spTgt spid="27">
                                            <p:txEl>
                                              <p:pRg st="0" end="0"/>
                                            </p:txEl>
                                          </p:spTgt>
                                        </p:tgtEl>
                                      </p:cBhvr>
                                    </p:animEffect>
                                  </p:childTnLst>
                                </p:cTn>
                              </p:par>
                            </p:childTnLst>
                          </p:cTn>
                        </p:par>
                        <p:par>
                          <p:cTn id="75" fill="hold">
                            <p:stCondLst>
                              <p:cond delay="5500"/>
                            </p:stCondLst>
                            <p:childTnLst>
                              <p:par>
                                <p:cTn id="76" presetID="2" presetClass="entr" presetSubtype="4" accel="50000" decel="50000" fill="hold" grpId="0" nodeType="afterEffect" nodePh="1">
                                  <p:stCondLst>
                                    <p:cond delay="0"/>
                                  </p:stCondLst>
                                  <p:endCondLst>
                                    <p:cond evt="begin" delay="0">
                                      <p:tn val="76"/>
                                    </p:cond>
                                  </p:endCondLst>
                                  <p:childTnLst>
                                    <p:set>
                                      <p:cBhvr>
                                        <p:cTn id="77" dur="1" fill="hold">
                                          <p:stCondLst>
                                            <p:cond delay="0"/>
                                          </p:stCondLst>
                                        </p:cTn>
                                        <p:tgtEl>
                                          <p:spTgt spid="25">
                                            <p:txEl>
                                              <p:pRg st="0" end="0"/>
                                            </p:txEl>
                                          </p:spTgt>
                                        </p:tgtEl>
                                        <p:attrNameLst>
                                          <p:attrName>style.visibility</p:attrName>
                                        </p:attrNameLst>
                                      </p:cBhvr>
                                      <p:to>
                                        <p:strVal val="visible"/>
                                      </p:to>
                                    </p:set>
                                    <p:anim calcmode="lin" valueType="num">
                                      <p:cBhvr additive="base">
                                        <p:cTn id="78"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0" fill="hold">
                            <p:stCondLst>
                              <p:cond delay="6000"/>
                            </p:stCondLst>
                            <p:childTnLst>
                              <p:par>
                                <p:cTn id="81" presetID="22" presetClass="entr" presetSubtype="1"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wipe(up)">
                                      <p:cBhvr>
                                        <p:cTn id="83" dur="500"/>
                                        <p:tgtEl>
                                          <p:spTgt spid="28"/>
                                        </p:tgtEl>
                                      </p:cBhvr>
                                    </p:animEffect>
                                  </p:childTnLst>
                                </p:cTn>
                              </p:par>
                              <p:par>
                                <p:cTn id="84" presetID="12" presetClass="entr" presetSubtype="4" fill="hold" grpId="0" nodeType="with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slide(fromBottom)">
                                      <p:cBhvr>
                                        <p:cTn id="86" dur="500"/>
                                        <p:tgtEl>
                                          <p:spTgt spid="30"/>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31">
                                            <p:bg/>
                                          </p:spTgt>
                                        </p:tgtEl>
                                        <p:attrNameLst>
                                          <p:attrName>style.visibility</p:attrName>
                                        </p:attrNameLst>
                                      </p:cBhvr>
                                      <p:to>
                                        <p:strVal val="visible"/>
                                      </p:to>
                                    </p:set>
                                    <p:animEffect transition="in" filter="wipe(up)">
                                      <p:cBhvr>
                                        <p:cTn id="90" dur="500"/>
                                        <p:tgtEl>
                                          <p:spTgt spid="31">
                                            <p:bg/>
                                          </p:spTgt>
                                        </p:tgtEl>
                                      </p:cBhvr>
                                    </p:animEffect>
                                  </p:childTnLst>
                                </p:cTn>
                              </p:par>
                              <p:par>
                                <p:cTn id="91" presetID="10" presetClass="entr" presetSubtype="0" fill="hold" grpId="0" nodeType="withEffect" nodePh="1">
                                  <p:stCondLst>
                                    <p:cond delay="0"/>
                                  </p:stCondLst>
                                  <p:endCondLst>
                                    <p:cond evt="begin" delay="0">
                                      <p:tn val="91"/>
                                    </p:cond>
                                  </p:endCondLst>
                                  <p:childTnLst>
                                    <p:set>
                                      <p:cBhvr>
                                        <p:cTn id="92" dur="1" fill="hold">
                                          <p:stCondLst>
                                            <p:cond delay="0"/>
                                          </p:stCondLst>
                                        </p:cTn>
                                        <p:tgtEl>
                                          <p:spTgt spid="31">
                                            <p:txEl>
                                              <p:pRg st="0" end="0"/>
                                            </p:txEl>
                                          </p:spTgt>
                                        </p:tgtEl>
                                        <p:attrNameLst>
                                          <p:attrName>style.visibility</p:attrName>
                                        </p:attrNameLst>
                                      </p:cBhvr>
                                      <p:to>
                                        <p:strVal val="visible"/>
                                      </p:to>
                                    </p:set>
                                    <p:animEffect transition="in" filter="fade">
                                      <p:cBhvr>
                                        <p:cTn id="93" dur="500"/>
                                        <p:tgtEl>
                                          <p:spTgt spid="31">
                                            <p:txEl>
                                              <p:pRg st="0" end="0"/>
                                            </p:txEl>
                                          </p:spTgt>
                                        </p:tgtEl>
                                      </p:cBhvr>
                                    </p:animEffect>
                                  </p:childTnLst>
                                </p:cTn>
                              </p:par>
                            </p:childTnLst>
                          </p:cTn>
                        </p:par>
                        <p:par>
                          <p:cTn id="94" fill="hold">
                            <p:stCondLst>
                              <p:cond delay="7000"/>
                            </p:stCondLst>
                            <p:childTnLst>
                              <p:par>
                                <p:cTn id="95" presetID="2" presetClass="entr" presetSubtype="4" accel="50000" decel="50000" fill="hold" grpId="0" nodeType="afterEffect" nodePh="1">
                                  <p:stCondLst>
                                    <p:cond delay="0"/>
                                  </p:stCondLst>
                                  <p:endCondLst>
                                    <p:cond evt="begin" delay="0">
                                      <p:tn val="95"/>
                                    </p:cond>
                                  </p:endCondLst>
                                  <p:childTnLst>
                                    <p:set>
                                      <p:cBhvr>
                                        <p:cTn id="96" dur="1" fill="hold">
                                          <p:stCondLst>
                                            <p:cond delay="0"/>
                                          </p:stCondLst>
                                        </p:cTn>
                                        <p:tgtEl>
                                          <p:spTgt spid="29">
                                            <p:txEl>
                                              <p:pRg st="0" end="0"/>
                                            </p:txEl>
                                          </p:spTgt>
                                        </p:tgtEl>
                                        <p:attrNameLst>
                                          <p:attrName>style.visibility</p:attrName>
                                        </p:attrNameLst>
                                      </p:cBhvr>
                                      <p:to>
                                        <p:strVal val="visible"/>
                                      </p:to>
                                    </p:set>
                                    <p:anim calcmode="lin" valueType="num">
                                      <p:cBhvr additive="base">
                                        <p:cTn id="9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pic">
    <p:spTree>
      <p:nvGrpSpPr>
        <p:cNvPr id="1" name=""/>
        <p:cNvGrpSpPr/>
        <p:nvPr/>
      </p:nvGrpSpPr>
      <p:grpSpPr>
        <a:xfrm>
          <a:off x="0" y="0"/>
          <a:ext cx="0" cy="0"/>
          <a:chOff x="0" y="0"/>
          <a:chExt cx="0" cy="0"/>
        </a:xfrm>
      </p:grpSpPr>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a:t>Click Icon To Add Image</a:t>
            </a:r>
          </a:p>
        </p:txBody>
      </p:sp>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rgbClr val="006FBA"/>
                </a:solidFill>
                <a:latin typeface="+mn-lt"/>
              </a:defRPr>
            </a:lvl1pPr>
          </a:lstStyle>
          <a:p>
            <a:r>
              <a:rPr lang="en-US"/>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Subtext Goes Here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a:t>Click Icon To Add Image</a:t>
            </a:r>
          </a:p>
        </p:txBody>
      </p:sp>
    </p:spTree>
    <p:extLst>
      <p:ext uri="{BB962C8B-B14F-4D97-AF65-F5344CB8AC3E}">
        <p14:creationId xmlns:p14="http://schemas.microsoft.com/office/powerpoint/2010/main" val="71660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9"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empty_p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1" y="6157815"/>
            <a:ext cx="2214452" cy="522384"/>
          </a:xfrm>
          <a:prstGeom prst="rect">
            <a:avLst/>
          </a:prstGeom>
        </p:spPr>
      </p:pic>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val="0"/>
              </a:ext>
            </a:extLst>
          </a:blip>
          <a:srcRect l="6250" t="16667" r="6250" b="16667"/>
          <a:stretch/>
        </p:blipFill>
        <p:spPr>
          <a:xfrm>
            <a:off x="697387" y="6159904"/>
            <a:ext cx="1632476" cy="621896"/>
          </a:xfrm>
          <a:prstGeom prst="rect">
            <a:avLst/>
          </a:prstGeom>
        </p:spPr>
      </p:pic>
    </p:spTree>
    <p:extLst>
      <p:ext uri="{BB962C8B-B14F-4D97-AF65-F5344CB8AC3E}">
        <p14:creationId xmlns:p14="http://schemas.microsoft.com/office/powerpoint/2010/main" val="34736912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l_txt_ 1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rgbClr val="006FBA"/>
                </a:solidFill>
                <a:latin typeface="+mn-lt"/>
              </a:defRPr>
            </a:lvl1pPr>
          </a:lstStyle>
          <a:p>
            <a:r>
              <a:rPr lang="en-US"/>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Subtext Goes Here</a:t>
            </a: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a:t>Click Icon To Add Image</a:t>
            </a:r>
          </a:p>
        </p:txBody>
      </p:sp>
    </p:spTree>
    <p:extLst>
      <p:ext uri="{BB962C8B-B14F-4D97-AF65-F5344CB8AC3E}">
        <p14:creationId xmlns:p14="http://schemas.microsoft.com/office/powerpoint/2010/main" val="235323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l_txt_ 2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rgbClr val="006FBA"/>
                </a:solidFill>
                <a:latin typeface="+mn-lt"/>
              </a:defRPr>
            </a:lvl1pPr>
          </a:lstStyle>
          <a:p>
            <a:r>
              <a:rPr lang="en-US"/>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Subtext Goes Here</a:t>
            </a:r>
          </a:p>
        </p:txBody>
      </p:sp>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a:t>Click Icon To Add Image</a:t>
            </a:r>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a:t>Click Icon To Add Image</a:t>
            </a:r>
          </a:p>
        </p:txBody>
      </p:sp>
    </p:spTree>
    <p:extLst>
      <p:ext uri="{BB962C8B-B14F-4D97-AF65-F5344CB8AC3E}">
        <p14:creationId xmlns:p14="http://schemas.microsoft.com/office/powerpoint/2010/main" val="402894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500"/>
                                        <p:tgtEl>
                                          <p:spTgt spid="2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ol_txt_ 2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rgbClr val="006FBA"/>
                </a:solidFill>
                <a:latin typeface="+mn-lt"/>
              </a:defRPr>
            </a:lvl1pPr>
          </a:lstStyle>
          <a:p>
            <a:r>
              <a:rPr lang="en-US"/>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Subtext Goes Here</a:t>
            </a:r>
          </a:p>
        </p:txBody>
      </p:sp>
      <p:sp>
        <p:nvSpPr>
          <p:cNvPr id="11" name="Picture Placeholder 7"/>
          <p:cNvSpPr>
            <a:spLocks noGrp="1"/>
          </p:cNvSpPr>
          <p:nvPr>
            <p:ph type="pic" sz="quarter" idx="53" hasCustomPrompt="1"/>
          </p:nvPr>
        </p:nvSpPr>
        <p:spPr>
          <a:xfrm>
            <a:off x="6414387" y="3936031"/>
            <a:ext cx="4486656" cy="260908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a:t>Click Icon To Add Image</a:t>
            </a:r>
          </a:p>
        </p:txBody>
      </p:sp>
      <p:sp>
        <p:nvSpPr>
          <p:cNvPr id="12" name="Picture Placeholder 7"/>
          <p:cNvSpPr>
            <a:spLocks noGrp="1"/>
          </p:cNvSpPr>
          <p:nvPr>
            <p:ph type="pic" sz="quarter" idx="54" hasCustomPrompt="1"/>
          </p:nvPr>
        </p:nvSpPr>
        <p:spPr>
          <a:xfrm>
            <a:off x="1290108" y="3936031"/>
            <a:ext cx="4486656" cy="260908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a:t>Click Icon To Add Image</a:t>
            </a:r>
          </a:p>
        </p:txBody>
      </p:sp>
    </p:spTree>
    <p:extLst>
      <p:ext uri="{BB962C8B-B14F-4D97-AF65-F5344CB8AC3E}">
        <p14:creationId xmlns:p14="http://schemas.microsoft.com/office/powerpoint/2010/main" val="418952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ol_txt_ 3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rgbClr val="006FBA"/>
                </a:solidFill>
                <a:latin typeface="+mn-lt"/>
              </a:defRPr>
            </a:lvl1pPr>
          </a:lstStyle>
          <a:p>
            <a:r>
              <a:rPr lang="en-US"/>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Subtext Goes Here</a:t>
            </a: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a:t>Click Icon To Add Image</a:t>
            </a:r>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a:t>Click Icon To Add Image</a:t>
            </a:r>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a:t>Click Icon To Add Image</a:t>
            </a:r>
          </a:p>
        </p:txBody>
      </p:sp>
    </p:spTree>
    <p:extLst>
      <p:ext uri="{BB962C8B-B14F-4D97-AF65-F5344CB8AC3E}">
        <p14:creationId xmlns:p14="http://schemas.microsoft.com/office/powerpoint/2010/main" val="22050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a:p>
        </p:txBody>
      </p:sp>
      <p:sp>
        <p:nvSpPr>
          <p:cNvPr id="20" name="Title 1">
            <a:extLst>
              <a:ext uri="{FF2B5EF4-FFF2-40B4-BE49-F238E27FC236}">
                <a16:creationId xmlns:a16="http://schemas.microsoft.com/office/drawing/2014/main" id="{C0BC8731-7946-45A4-9110-33F28D8BCBE9}"/>
              </a:ext>
            </a:extLst>
          </p:cNvPr>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rgbClr val="006FBA"/>
                </a:solidFill>
                <a:latin typeface="+mn-lt"/>
              </a:defRPr>
            </a:lvl1pPr>
          </a:lstStyle>
          <a:p>
            <a:r>
              <a:rPr lang="en-US"/>
              <a:t>Click To Edit Master Title Style</a:t>
            </a:r>
          </a:p>
        </p:txBody>
      </p:sp>
      <p:sp>
        <p:nvSpPr>
          <p:cNvPr id="21" name="Text Placeholder 3">
            <a:extLst>
              <a:ext uri="{FF2B5EF4-FFF2-40B4-BE49-F238E27FC236}">
                <a16:creationId xmlns:a16="http://schemas.microsoft.com/office/drawing/2014/main" id="{EBA53350-C1DF-4799-BA6A-4992ECD11D01}"/>
              </a:ext>
            </a:extLst>
          </p:cNvPr>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Subtext Goes Here</a:t>
            </a:r>
          </a:p>
        </p:txBody>
      </p:sp>
    </p:spTree>
    <p:extLst>
      <p:ext uri="{BB962C8B-B14F-4D97-AF65-F5344CB8AC3E}">
        <p14:creationId xmlns:p14="http://schemas.microsoft.com/office/powerpoint/2010/main" val="158135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ock_up">
    <p:spTree>
      <p:nvGrpSpPr>
        <p:cNvPr id="1" name=""/>
        <p:cNvGrpSpPr/>
        <p:nvPr/>
      </p:nvGrpSpPr>
      <p:grpSpPr>
        <a:xfrm>
          <a:off x="0" y="0"/>
          <a:ext cx="0" cy="0"/>
          <a:chOff x="0" y="0"/>
          <a:chExt cx="0" cy="0"/>
        </a:xfrm>
      </p:grpSpPr>
      <p:pic>
        <p:nvPicPr>
          <p:cNvPr id="17" name="Picture 16" descr="apple_monitor.png"/>
          <p:cNvPicPr>
            <a:picLocks noChangeAspect="1"/>
          </p:cNvPicPr>
          <p:nvPr userDrawn="1"/>
        </p:nvPicPr>
        <p:blipFill>
          <a:blip r:embed="rId2"/>
          <a:stretch>
            <a:fillRect/>
          </a:stretch>
        </p:blipFill>
        <p:spPr>
          <a:xfrm>
            <a:off x="1054100" y="1618717"/>
            <a:ext cx="4301064" cy="4655083"/>
          </a:xfrm>
          <a:prstGeom prst="rect">
            <a:avLst/>
          </a:prstGeom>
        </p:spPr>
      </p:pic>
      <p:sp>
        <p:nvSpPr>
          <p:cNvPr id="11" name="Picture Placeholder 7"/>
          <p:cNvSpPr>
            <a:spLocks noGrp="1"/>
          </p:cNvSpPr>
          <p:nvPr>
            <p:ph type="pic" sz="quarter" idx="44" hasCustomPrompt="1"/>
          </p:nvPr>
        </p:nvSpPr>
        <p:spPr>
          <a:xfrm>
            <a:off x="1678519" y="1866348"/>
            <a:ext cx="3450248" cy="2859697"/>
          </a:xfrm>
          <a:custGeom>
            <a:avLst/>
            <a:gdLst>
              <a:gd name="connsiteX0" fmla="*/ 0 w 2020948"/>
              <a:gd name="connsiteY0" fmla="*/ 0 h 2020948"/>
              <a:gd name="connsiteX1" fmla="*/ 2020948 w 2020948"/>
              <a:gd name="connsiteY1" fmla="*/ 0 h 2020948"/>
              <a:gd name="connsiteX2" fmla="*/ 2020948 w 2020948"/>
              <a:gd name="connsiteY2" fmla="*/ 2020948 h 2020948"/>
              <a:gd name="connsiteX3" fmla="*/ 0 w 2020948"/>
              <a:gd name="connsiteY3" fmla="*/ 2020948 h 2020948"/>
              <a:gd name="connsiteX4" fmla="*/ 0 w 2020948"/>
              <a:gd name="connsiteY4" fmla="*/ 0 h 2020948"/>
              <a:gd name="connsiteX0" fmla="*/ 0 w 2468623"/>
              <a:gd name="connsiteY0" fmla="*/ 0 h 2020948"/>
              <a:gd name="connsiteX1" fmla="*/ 2468623 w 2468623"/>
              <a:gd name="connsiteY1" fmla="*/ 490538 h 2020948"/>
              <a:gd name="connsiteX2" fmla="*/ 2020948 w 2468623"/>
              <a:gd name="connsiteY2" fmla="*/ 2020948 h 2020948"/>
              <a:gd name="connsiteX3" fmla="*/ 0 w 2468623"/>
              <a:gd name="connsiteY3" fmla="*/ 2020948 h 2020948"/>
              <a:gd name="connsiteX4" fmla="*/ 0 w 2468623"/>
              <a:gd name="connsiteY4" fmla="*/ 0 h 2020948"/>
              <a:gd name="connsiteX0" fmla="*/ 0 w 2468623"/>
              <a:gd name="connsiteY0" fmla="*/ 0 h 2144773"/>
              <a:gd name="connsiteX1" fmla="*/ 2468623 w 2468623"/>
              <a:gd name="connsiteY1" fmla="*/ 490538 h 2144773"/>
              <a:gd name="connsiteX2" fmla="*/ 2020948 w 2468623"/>
              <a:gd name="connsiteY2" fmla="*/ 2020948 h 2144773"/>
              <a:gd name="connsiteX3" fmla="*/ 123825 w 2468623"/>
              <a:gd name="connsiteY3" fmla="*/ 2144773 h 2144773"/>
              <a:gd name="connsiteX4" fmla="*/ 0 w 2468623"/>
              <a:gd name="connsiteY4" fmla="*/ 0 h 2144773"/>
              <a:gd name="connsiteX0" fmla="*/ 0 w 2587686"/>
              <a:gd name="connsiteY0" fmla="*/ 0 h 2144773"/>
              <a:gd name="connsiteX1" fmla="*/ 2468623 w 2587686"/>
              <a:gd name="connsiteY1" fmla="*/ 490538 h 2144773"/>
              <a:gd name="connsiteX2" fmla="*/ 2587686 w 2587686"/>
              <a:gd name="connsiteY2" fmla="*/ 2120961 h 2144773"/>
              <a:gd name="connsiteX3" fmla="*/ 123825 w 2587686"/>
              <a:gd name="connsiteY3" fmla="*/ 2144773 h 2144773"/>
              <a:gd name="connsiteX4" fmla="*/ 0 w 2587686"/>
              <a:gd name="connsiteY4" fmla="*/ 0 h 214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7686" h="2144773">
                <a:moveTo>
                  <a:pt x="0" y="0"/>
                </a:moveTo>
                <a:lnTo>
                  <a:pt x="2468623" y="490538"/>
                </a:lnTo>
                <a:lnTo>
                  <a:pt x="2587686" y="2120961"/>
                </a:lnTo>
                <a:lnTo>
                  <a:pt x="123825" y="2144773"/>
                </a:lnTo>
                <a:lnTo>
                  <a:pt x="0" y="0"/>
                </a:lnTo>
                <a:close/>
              </a:path>
            </a:pathLst>
          </a:custGeom>
          <a:ln w="3175">
            <a:noFill/>
          </a:ln>
        </p:spPr>
        <p:txBody>
          <a:bodyPr wrap="none" tIns="0" bIns="274320" anchor="b"/>
          <a:lstStyle>
            <a:lvl1pPr algn="ctr" rtl="0">
              <a:buNone/>
              <a:defRPr sz="1867" b="1">
                <a:solidFill>
                  <a:schemeClr val="tx1">
                    <a:lumMod val="75000"/>
                    <a:lumOff val="25000"/>
                  </a:schemeClr>
                </a:solidFill>
              </a:defRPr>
            </a:lvl1pPr>
          </a:lstStyle>
          <a:p>
            <a:r>
              <a:rPr lang="en-US"/>
              <a:t>Click Icon To Add Image </a:t>
            </a:r>
          </a:p>
        </p:txBody>
      </p:sp>
      <p:sp>
        <p:nvSpPr>
          <p:cNvPr id="6" name="Title 1">
            <a:extLst>
              <a:ext uri="{FF2B5EF4-FFF2-40B4-BE49-F238E27FC236}">
                <a16:creationId xmlns:a16="http://schemas.microsoft.com/office/drawing/2014/main" id="{A8E00450-0B94-491B-8FBE-43E25385254B}"/>
              </a:ext>
            </a:extLst>
          </p:cNvPr>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rgbClr val="006FBA"/>
                </a:solidFill>
                <a:latin typeface="+mn-lt"/>
              </a:defRPr>
            </a:lvl1pPr>
          </a:lstStyle>
          <a:p>
            <a:r>
              <a:rPr lang="en-US"/>
              <a:t>Click To Edit Master Title Style</a:t>
            </a:r>
          </a:p>
        </p:txBody>
      </p:sp>
      <p:sp>
        <p:nvSpPr>
          <p:cNvPr id="7" name="Text Placeholder 3">
            <a:extLst>
              <a:ext uri="{FF2B5EF4-FFF2-40B4-BE49-F238E27FC236}">
                <a16:creationId xmlns:a16="http://schemas.microsoft.com/office/drawing/2014/main" id="{8316396B-1DA4-42AC-87B1-3DF1606FF020}"/>
              </a:ext>
            </a:extLst>
          </p:cNvPr>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Subtext Goes Here</a:t>
            </a:r>
          </a:p>
        </p:txBody>
      </p:sp>
    </p:spTree>
    <p:extLst>
      <p:ext uri="{BB962C8B-B14F-4D97-AF65-F5344CB8AC3E}">
        <p14:creationId xmlns:p14="http://schemas.microsoft.com/office/powerpoint/2010/main" val="375187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mock_up">
    <p:bg>
      <p:bgPr>
        <a:solidFill>
          <a:schemeClr val="bg1"/>
        </a:solidFill>
        <a:effectLst/>
      </p:bgPr>
    </p:bg>
    <p:spTree>
      <p:nvGrpSpPr>
        <p:cNvPr id="1" name=""/>
        <p:cNvGrpSpPr/>
        <p:nvPr/>
      </p:nvGrpSpPr>
      <p:grpSpPr>
        <a:xfrm>
          <a:off x="0" y="0"/>
          <a:ext cx="0" cy="0"/>
          <a:chOff x="0" y="0"/>
          <a:chExt cx="0" cy="0"/>
        </a:xfrm>
      </p:grpSpPr>
      <p:pic>
        <p:nvPicPr>
          <p:cNvPr id="8" name="Picture 7" descr="iPhone-5c-Angled-PSD-MockUp-P-Px.com.png"/>
          <p:cNvPicPr>
            <a:picLocks noChangeAspect="1"/>
          </p:cNvPicPr>
          <p:nvPr userDrawn="1"/>
        </p:nvPicPr>
        <p:blipFill>
          <a:blip r:embed="rId2" cstate="print"/>
          <a:stretch>
            <a:fillRect/>
          </a:stretch>
        </p:blipFill>
        <p:spPr>
          <a:xfrm rot="625501" flipH="1">
            <a:off x="478367" y="2510367"/>
            <a:ext cx="5611284" cy="3206448"/>
          </a:xfrm>
          <a:prstGeom prst="rect">
            <a:avLst/>
          </a:prstGeom>
        </p:spPr>
      </p:pic>
      <p:sp>
        <p:nvSpPr>
          <p:cNvPr id="11" name="Picture Placeholder 7"/>
          <p:cNvSpPr>
            <a:spLocks noGrp="1"/>
          </p:cNvSpPr>
          <p:nvPr>
            <p:ph type="pic" sz="quarter" idx="44" hasCustomPrompt="1"/>
          </p:nvPr>
        </p:nvSpPr>
        <p:spPr>
          <a:xfrm rot="664691">
            <a:off x="1039877" y="2753288"/>
            <a:ext cx="4502936" cy="2205897"/>
          </a:xfrm>
          <a:custGeom>
            <a:avLst/>
            <a:gdLst>
              <a:gd name="connsiteX0" fmla="*/ 0 w 2020948"/>
              <a:gd name="connsiteY0" fmla="*/ 0 h 2020948"/>
              <a:gd name="connsiteX1" fmla="*/ 2020948 w 2020948"/>
              <a:gd name="connsiteY1" fmla="*/ 0 h 2020948"/>
              <a:gd name="connsiteX2" fmla="*/ 2020948 w 2020948"/>
              <a:gd name="connsiteY2" fmla="*/ 2020948 h 2020948"/>
              <a:gd name="connsiteX3" fmla="*/ 0 w 2020948"/>
              <a:gd name="connsiteY3" fmla="*/ 2020948 h 2020948"/>
              <a:gd name="connsiteX4" fmla="*/ 0 w 2020948"/>
              <a:gd name="connsiteY4" fmla="*/ 0 h 2020948"/>
              <a:gd name="connsiteX0" fmla="*/ 0 w 2468623"/>
              <a:gd name="connsiteY0" fmla="*/ 0 h 2020948"/>
              <a:gd name="connsiteX1" fmla="*/ 2468623 w 2468623"/>
              <a:gd name="connsiteY1" fmla="*/ 490538 h 2020948"/>
              <a:gd name="connsiteX2" fmla="*/ 2020948 w 2468623"/>
              <a:gd name="connsiteY2" fmla="*/ 2020948 h 2020948"/>
              <a:gd name="connsiteX3" fmla="*/ 0 w 2468623"/>
              <a:gd name="connsiteY3" fmla="*/ 2020948 h 2020948"/>
              <a:gd name="connsiteX4" fmla="*/ 0 w 2468623"/>
              <a:gd name="connsiteY4" fmla="*/ 0 h 2020948"/>
              <a:gd name="connsiteX0" fmla="*/ 0 w 2468623"/>
              <a:gd name="connsiteY0" fmla="*/ 0 h 2144773"/>
              <a:gd name="connsiteX1" fmla="*/ 2468623 w 2468623"/>
              <a:gd name="connsiteY1" fmla="*/ 490538 h 2144773"/>
              <a:gd name="connsiteX2" fmla="*/ 2020948 w 2468623"/>
              <a:gd name="connsiteY2" fmla="*/ 2020948 h 2144773"/>
              <a:gd name="connsiteX3" fmla="*/ 123825 w 2468623"/>
              <a:gd name="connsiteY3" fmla="*/ 2144773 h 2144773"/>
              <a:gd name="connsiteX4" fmla="*/ 0 w 2468623"/>
              <a:gd name="connsiteY4" fmla="*/ 0 h 2144773"/>
              <a:gd name="connsiteX0" fmla="*/ 0 w 2587686"/>
              <a:gd name="connsiteY0" fmla="*/ 0 h 2144773"/>
              <a:gd name="connsiteX1" fmla="*/ 2468623 w 2587686"/>
              <a:gd name="connsiteY1" fmla="*/ 490538 h 2144773"/>
              <a:gd name="connsiteX2" fmla="*/ 2587686 w 2587686"/>
              <a:gd name="connsiteY2" fmla="*/ 2120961 h 2144773"/>
              <a:gd name="connsiteX3" fmla="*/ 123825 w 2587686"/>
              <a:gd name="connsiteY3" fmla="*/ 2144773 h 2144773"/>
              <a:gd name="connsiteX4" fmla="*/ 0 w 2587686"/>
              <a:gd name="connsiteY4" fmla="*/ 0 h 2144773"/>
              <a:gd name="connsiteX0" fmla="*/ 1235075 w 3822761"/>
              <a:gd name="connsiteY0" fmla="*/ 0 h 2120961"/>
              <a:gd name="connsiteX1" fmla="*/ 3703698 w 3822761"/>
              <a:gd name="connsiteY1" fmla="*/ 490538 h 2120961"/>
              <a:gd name="connsiteX2" fmla="*/ 3822761 w 3822761"/>
              <a:gd name="connsiteY2" fmla="*/ 2120961 h 2120961"/>
              <a:gd name="connsiteX3" fmla="*/ 0 w 3822761"/>
              <a:gd name="connsiteY3" fmla="*/ 474723 h 2120961"/>
              <a:gd name="connsiteX4" fmla="*/ 1235075 w 3822761"/>
              <a:gd name="connsiteY4" fmla="*/ 0 h 2120961"/>
              <a:gd name="connsiteX0" fmla="*/ 949325 w 3537011"/>
              <a:gd name="connsiteY0" fmla="*/ 0 h 2120961"/>
              <a:gd name="connsiteX1" fmla="*/ 3417948 w 3537011"/>
              <a:gd name="connsiteY1" fmla="*/ 490538 h 2120961"/>
              <a:gd name="connsiteX2" fmla="*/ 3537011 w 3537011"/>
              <a:gd name="connsiteY2" fmla="*/ 2120961 h 2120961"/>
              <a:gd name="connsiteX3" fmla="*/ 0 w 3537011"/>
              <a:gd name="connsiteY3" fmla="*/ 531873 h 2120961"/>
              <a:gd name="connsiteX4" fmla="*/ 949325 w 3537011"/>
              <a:gd name="connsiteY4" fmla="*/ 0 h 2120961"/>
              <a:gd name="connsiteX0" fmla="*/ 1258888 w 3846574"/>
              <a:gd name="connsiteY0" fmla="*/ 0 h 2120961"/>
              <a:gd name="connsiteX1" fmla="*/ 3727511 w 3846574"/>
              <a:gd name="connsiteY1" fmla="*/ 490538 h 2120961"/>
              <a:gd name="connsiteX2" fmla="*/ 3846574 w 3846574"/>
              <a:gd name="connsiteY2" fmla="*/ 2120961 h 2120961"/>
              <a:gd name="connsiteX3" fmla="*/ 0 w 3846574"/>
              <a:gd name="connsiteY3" fmla="*/ 460436 h 2120961"/>
              <a:gd name="connsiteX4" fmla="*/ 1258888 w 3846574"/>
              <a:gd name="connsiteY4" fmla="*/ 0 h 2120961"/>
              <a:gd name="connsiteX0" fmla="*/ 1258888 w 3727511"/>
              <a:gd name="connsiteY0" fmla="*/ 0 h 1658999"/>
              <a:gd name="connsiteX1" fmla="*/ 3727511 w 3727511"/>
              <a:gd name="connsiteY1" fmla="*/ 490538 h 1658999"/>
              <a:gd name="connsiteX2" fmla="*/ 2079686 w 3727511"/>
              <a:gd name="connsiteY2" fmla="*/ 1658999 h 1658999"/>
              <a:gd name="connsiteX3" fmla="*/ 0 w 3727511"/>
              <a:gd name="connsiteY3" fmla="*/ 460436 h 1658999"/>
              <a:gd name="connsiteX4" fmla="*/ 1258888 w 3727511"/>
              <a:gd name="connsiteY4" fmla="*/ 0 h 1658999"/>
              <a:gd name="connsiteX0" fmla="*/ 1258888 w 3379849"/>
              <a:gd name="connsiteY0" fmla="*/ 0 h 1658999"/>
              <a:gd name="connsiteX1" fmla="*/ 3379849 w 3379849"/>
              <a:gd name="connsiteY1" fmla="*/ 1090613 h 1658999"/>
              <a:gd name="connsiteX2" fmla="*/ 2079686 w 3379849"/>
              <a:gd name="connsiteY2" fmla="*/ 1658999 h 1658999"/>
              <a:gd name="connsiteX3" fmla="*/ 0 w 3379849"/>
              <a:gd name="connsiteY3" fmla="*/ 460436 h 1658999"/>
              <a:gd name="connsiteX4" fmla="*/ 1258888 w 3379849"/>
              <a:gd name="connsiteY4" fmla="*/ 0 h 1658999"/>
              <a:gd name="connsiteX0" fmla="*/ 1258888 w 3379849"/>
              <a:gd name="connsiteY0" fmla="*/ 0 h 1767183"/>
              <a:gd name="connsiteX1" fmla="*/ 3379849 w 3379849"/>
              <a:gd name="connsiteY1" fmla="*/ 1090613 h 1767183"/>
              <a:gd name="connsiteX2" fmla="*/ 2270721 w 3379849"/>
              <a:gd name="connsiteY2" fmla="*/ 1767183 h 1767183"/>
              <a:gd name="connsiteX3" fmla="*/ 0 w 3379849"/>
              <a:gd name="connsiteY3" fmla="*/ 460436 h 1767183"/>
              <a:gd name="connsiteX4" fmla="*/ 1258888 w 3379849"/>
              <a:gd name="connsiteY4" fmla="*/ 0 h 1767183"/>
              <a:gd name="connsiteX0" fmla="*/ 1258888 w 3379849"/>
              <a:gd name="connsiteY0" fmla="*/ 0 h 1662757"/>
              <a:gd name="connsiteX1" fmla="*/ 3379849 w 3379849"/>
              <a:gd name="connsiteY1" fmla="*/ 1090613 h 1662757"/>
              <a:gd name="connsiteX2" fmla="*/ 2085275 w 3379849"/>
              <a:gd name="connsiteY2" fmla="*/ 1662757 h 1662757"/>
              <a:gd name="connsiteX3" fmla="*/ 0 w 3379849"/>
              <a:gd name="connsiteY3" fmla="*/ 460436 h 1662757"/>
              <a:gd name="connsiteX4" fmla="*/ 1258888 w 3379849"/>
              <a:gd name="connsiteY4" fmla="*/ 0 h 1662757"/>
              <a:gd name="connsiteX0" fmla="*/ 1258888 w 3483193"/>
              <a:gd name="connsiteY0" fmla="*/ 0 h 1662757"/>
              <a:gd name="connsiteX1" fmla="*/ 3483193 w 3483193"/>
              <a:gd name="connsiteY1" fmla="*/ 1172289 h 1662757"/>
              <a:gd name="connsiteX2" fmla="*/ 2085275 w 3483193"/>
              <a:gd name="connsiteY2" fmla="*/ 1662757 h 1662757"/>
              <a:gd name="connsiteX3" fmla="*/ 0 w 3483193"/>
              <a:gd name="connsiteY3" fmla="*/ 460436 h 1662757"/>
              <a:gd name="connsiteX4" fmla="*/ 1258888 w 3483193"/>
              <a:gd name="connsiteY4" fmla="*/ 0 h 1662757"/>
              <a:gd name="connsiteX0" fmla="*/ 1258888 w 3366841"/>
              <a:gd name="connsiteY0" fmla="*/ 0 h 1662757"/>
              <a:gd name="connsiteX1" fmla="*/ 3366841 w 3366841"/>
              <a:gd name="connsiteY1" fmla="*/ 1073747 h 1662757"/>
              <a:gd name="connsiteX2" fmla="*/ 2085275 w 3366841"/>
              <a:gd name="connsiteY2" fmla="*/ 1662757 h 1662757"/>
              <a:gd name="connsiteX3" fmla="*/ 0 w 3366841"/>
              <a:gd name="connsiteY3" fmla="*/ 460436 h 1662757"/>
              <a:gd name="connsiteX4" fmla="*/ 1258888 w 3366841"/>
              <a:gd name="connsiteY4" fmla="*/ 0 h 1662757"/>
              <a:gd name="connsiteX0" fmla="*/ 1099489 w 3366841"/>
              <a:gd name="connsiteY0" fmla="*/ 0 h 1510224"/>
              <a:gd name="connsiteX1" fmla="*/ 3366841 w 3366841"/>
              <a:gd name="connsiteY1" fmla="*/ 921214 h 1510224"/>
              <a:gd name="connsiteX2" fmla="*/ 2085275 w 3366841"/>
              <a:gd name="connsiteY2" fmla="*/ 1510224 h 1510224"/>
              <a:gd name="connsiteX3" fmla="*/ 0 w 3366841"/>
              <a:gd name="connsiteY3" fmla="*/ 307903 h 1510224"/>
              <a:gd name="connsiteX4" fmla="*/ 1099489 w 3366841"/>
              <a:gd name="connsiteY4" fmla="*/ 0 h 1510224"/>
              <a:gd name="connsiteX0" fmla="*/ 1241108 w 3366841"/>
              <a:gd name="connsiteY0" fmla="*/ 0 h 1654423"/>
              <a:gd name="connsiteX1" fmla="*/ 3366841 w 3366841"/>
              <a:gd name="connsiteY1" fmla="*/ 1065413 h 1654423"/>
              <a:gd name="connsiteX2" fmla="*/ 2085275 w 3366841"/>
              <a:gd name="connsiteY2" fmla="*/ 1654423 h 1654423"/>
              <a:gd name="connsiteX3" fmla="*/ 0 w 3366841"/>
              <a:gd name="connsiteY3" fmla="*/ 452102 h 1654423"/>
              <a:gd name="connsiteX4" fmla="*/ 1241108 w 3366841"/>
              <a:gd name="connsiteY4" fmla="*/ 0 h 1654423"/>
              <a:gd name="connsiteX0" fmla="*/ 817301 w 2943034"/>
              <a:gd name="connsiteY0" fmla="*/ 0 h 1654423"/>
              <a:gd name="connsiteX1" fmla="*/ 2943034 w 2943034"/>
              <a:gd name="connsiteY1" fmla="*/ 1065413 h 1654423"/>
              <a:gd name="connsiteX2" fmla="*/ 1661468 w 2943034"/>
              <a:gd name="connsiteY2" fmla="*/ 1654423 h 1654423"/>
              <a:gd name="connsiteX3" fmla="*/ 0 w 2943034"/>
              <a:gd name="connsiteY3" fmla="*/ 509857 h 1654423"/>
              <a:gd name="connsiteX4" fmla="*/ 817301 w 2943034"/>
              <a:gd name="connsiteY4" fmla="*/ 0 h 1654423"/>
              <a:gd name="connsiteX0" fmla="*/ 1251469 w 3377202"/>
              <a:gd name="connsiteY0" fmla="*/ 0 h 1654423"/>
              <a:gd name="connsiteX1" fmla="*/ 3377202 w 3377202"/>
              <a:gd name="connsiteY1" fmla="*/ 1065413 h 1654423"/>
              <a:gd name="connsiteX2" fmla="*/ 2095636 w 3377202"/>
              <a:gd name="connsiteY2" fmla="*/ 1654423 h 1654423"/>
              <a:gd name="connsiteX3" fmla="*/ 0 w 3377202"/>
              <a:gd name="connsiteY3" fmla="*/ 473543 h 1654423"/>
              <a:gd name="connsiteX4" fmla="*/ 1251469 w 3377202"/>
              <a:gd name="connsiteY4" fmla="*/ 0 h 1654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02" h="1654423">
                <a:moveTo>
                  <a:pt x="1251469" y="0"/>
                </a:moveTo>
                <a:lnTo>
                  <a:pt x="3377202" y="1065413"/>
                </a:lnTo>
                <a:lnTo>
                  <a:pt x="2095636" y="1654423"/>
                </a:lnTo>
                <a:lnTo>
                  <a:pt x="0" y="473543"/>
                </a:lnTo>
                <a:lnTo>
                  <a:pt x="1251469" y="0"/>
                </a:lnTo>
                <a:close/>
              </a:path>
            </a:pathLst>
          </a:custGeom>
          <a:ln w="3175">
            <a:solidFill>
              <a:schemeClr val="bg1"/>
            </a:solidFill>
          </a:ln>
          <a:scene3d>
            <a:camera prst="orthographicFront">
              <a:rot lat="0" lon="0" rev="0"/>
            </a:camera>
            <a:lightRig rig="threePt" dir="t"/>
          </a:scene3d>
        </p:spPr>
        <p:txBody>
          <a:bodyPr wrap="none" tIns="0" bIns="548640" anchor="b"/>
          <a:lstStyle>
            <a:lvl1pPr algn="ctr" rtl="0">
              <a:buNone/>
              <a:defRPr sz="1333" b="1">
                <a:solidFill>
                  <a:schemeClr val="tx1">
                    <a:lumMod val="75000"/>
                    <a:lumOff val="25000"/>
                  </a:schemeClr>
                </a:solidFill>
              </a:defRPr>
            </a:lvl1pPr>
          </a:lstStyle>
          <a:p>
            <a:r>
              <a:rPr lang="en-US"/>
              <a:t>Click Icon To Add Image </a:t>
            </a:r>
          </a:p>
        </p:txBody>
      </p:sp>
      <p:sp>
        <p:nvSpPr>
          <p:cNvPr id="6" name="Title 1">
            <a:extLst>
              <a:ext uri="{FF2B5EF4-FFF2-40B4-BE49-F238E27FC236}">
                <a16:creationId xmlns:a16="http://schemas.microsoft.com/office/drawing/2014/main" id="{483E08CA-AAA7-4C16-AC22-AA5520EF2EBC}"/>
              </a:ext>
            </a:extLst>
          </p:cNvPr>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rgbClr val="006FBA"/>
                </a:solidFill>
                <a:latin typeface="+mn-lt"/>
              </a:defRPr>
            </a:lvl1pPr>
          </a:lstStyle>
          <a:p>
            <a:r>
              <a:rPr lang="en-US"/>
              <a:t>Click To Edit Master Title Style</a:t>
            </a:r>
          </a:p>
        </p:txBody>
      </p:sp>
      <p:sp>
        <p:nvSpPr>
          <p:cNvPr id="7" name="Text Placeholder 3">
            <a:extLst>
              <a:ext uri="{FF2B5EF4-FFF2-40B4-BE49-F238E27FC236}">
                <a16:creationId xmlns:a16="http://schemas.microsoft.com/office/drawing/2014/main" id="{3C3F8F47-FB67-4829-B528-FA2CDBC123E0}"/>
              </a:ext>
            </a:extLst>
          </p:cNvPr>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Subtext Goes Here</a:t>
            </a:r>
          </a:p>
        </p:txBody>
      </p:sp>
    </p:spTree>
    <p:extLst>
      <p:ext uri="{BB962C8B-B14F-4D97-AF65-F5344CB8AC3E}">
        <p14:creationId xmlns:p14="http://schemas.microsoft.com/office/powerpoint/2010/main" val="375005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4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out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mock_up">
    <p:bg>
      <p:bgPr>
        <a:solidFill>
          <a:schemeClr val="bg1"/>
        </a:solidFill>
        <a:effectLst/>
      </p:bgPr>
    </p:bg>
    <p:spTree>
      <p:nvGrpSpPr>
        <p:cNvPr id="1" name=""/>
        <p:cNvGrpSpPr/>
        <p:nvPr/>
      </p:nvGrpSpPr>
      <p:grpSpPr>
        <a:xfrm>
          <a:off x="0" y="0"/>
          <a:ext cx="0" cy="0"/>
          <a:chOff x="0" y="0"/>
          <a:chExt cx="0" cy="0"/>
        </a:xfrm>
      </p:grpSpPr>
      <p:pic>
        <p:nvPicPr>
          <p:cNvPr id="9" name="Picture 8" descr="iPhone-Mockup-PSD.png"/>
          <p:cNvPicPr>
            <a:picLocks noChangeAspect="1"/>
          </p:cNvPicPr>
          <p:nvPr userDrawn="1"/>
        </p:nvPicPr>
        <p:blipFill>
          <a:blip r:embed="rId2" cstate="print"/>
          <a:stretch>
            <a:fillRect/>
          </a:stretch>
        </p:blipFill>
        <p:spPr>
          <a:xfrm>
            <a:off x="7245800" y="1038045"/>
            <a:ext cx="4946201" cy="5819955"/>
          </a:xfrm>
          <a:prstGeom prst="rect">
            <a:avLst/>
          </a:prstGeom>
        </p:spPr>
      </p:pic>
      <p:sp>
        <p:nvSpPr>
          <p:cNvPr id="8" name="Picture Placeholder 7"/>
          <p:cNvSpPr>
            <a:spLocks noGrp="1"/>
          </p:cNvSpPr>
          <p:nvPr>
            <p:ph type="pic" sz="quarter" idx="44" hasCustomPrompt="1"/>
          </p:nvPr>
        </p:nvSpPr>
        <p:spPr>
          <a:xfrm rot="20354325">
            <a:off x="8073533" y="1846781"/>
            <a:ext cx="1926336" cy="3401568"/>
          </a:xfrm>
          <a:prstGeom prst="rect">
            <a:avLst/>
          </a:prstGeom>
          <a:ln w="3175">
            <a:noFill/>
          </a:ln>
        </p:spPr>
        <p:txBody>
          <a:bodyPr wrap="none" tIns="0" bIns="640080" anchor="b"/>
          <a:lstStyle>
            <a:lvl1pPr algn="ctr" rtl="0">
              <a:buNone/>
              <a:defRPr sz="1467" b="1">
                <a:solidFill>
                  <a:schemeClr val="bg1"/>
                </a:solidFill>
              </a:defRPr>
            </a:lvl1pPr>
          </a:lstStyle>
          <a:p>
            <a:r>
              <a:rPr lang="en-US"/>
              <a:t>Click Icon To Add Image </a:t>
            </a:r>
          </a:p>
        </p:txBody>
      </p:sp>
      <p:sp>
        <p:nvSpPr>
          <p:cNvPr id="6" name="Title 1">
            <a:extLst>
              <a:ext uri="{FF2B5EF4-FFF2-40B4-BE49-F238E27FC236}">
                <a16:creationId xmlns:a16="http://schemas.microsoft.com/office/drawing/2014/main" id="{2352C3F5-1D64-4800-A442-F2B58899EB0E}"/>
              </a:ext>
            </a:extLst>
          </p:cNvPr>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rgbClr val="006FBA"/>
                </a:solidFill>
                <a:latin typeface="+mn-lt"/>
              </a:defRPr>
            </a:lvl1pPr>
          </a:lstStyle>
          <a:p>
            <a:r>
              <a:rPr lang="en-US"/>
              <a:t>Click To Edit Master Title Style</a:t>
            </a:r>
          </a:p>
        </p:txBody>
      </p:sp>
      <p:sp>
        <p:nvSpPr>
          <p:cNvPr id="7" name="Text Placeholder 3">
            <a:extLst>
              <a:ext uri="{FF2B5EF4-FFF2-40B4-BE49-F238E27FC236}">
                <a16:creationId xmlns:a16="http://schemas.microsoft.com/office/drawing/2014/main" id="{2F5454E9-C355-4879-95D6-6FF836FFACD4}"/>
              </a:ext>
            </a:extLst>
          </p:cNvPr>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Subtext Goes Here</a:t>
            </a:r>
          </a:p>
        </p:txBody>
      </p:sp>
    </p:spTree>
    <p:extLst>
      <p:ext uri="{BB962C8B-B14F-4D97-AF65-F5344CB8AC3E}">
        <p14:creationId xmlns:p14="http://schemas.microsoft.com/office/powerpoint/2010/main" val="365486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Right)">
                                      <p:cBhvr>
                                        <p:cTn id="7" dur="500"/>
                                        <p:tgtEl>
                                          <p:spTgt spid="9"/>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outHorizont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mock_up">
    <p:bg>
      <p:bgPr>
        <a:solidFill>
          <a:schemeClr val="bg1"/>
        </a:solidFill>
        <a:effectLst/>
      </p:bgPr>
    </p:bg>
    <p:spTree>
      <p:nvGrpSpPr>
        <p:cNvPr id="1" name=""/>
        <p:cNvGrpSpPr/>
        <p:nvPr/>
      </p:nvGrpSpPr>
      <p:grpSpPr>
        <a:xfrm>
          <a:off x="0" y="0"/>
          <a:ext cx="0" cy="0"/>
          <a:chOff x="0" y="0"/>
          <a:chExt cx="0" cy="0"/>
        </a:xfrm>
      </p:grpSpPr>
      <p:pic>
        <p:nvPicPr>
          <p:cNvPr id="9" name="Picture 8" descr="iPhone-5-Black-White-MockUp.png"/>
          <p:cNvPicPr>
            <a:picLocks noChangeAspect="1"/>
          </p:cNvPicPr>
          <p:nvPr userDrawn="1"/>
        </p:nvPicPr>
        <p:blipFill>
          <a:blip r:embed="rId2" cstate="print"/>
          <a:stretch>
            <a:fillRect/>
          </a:stretch>
        </p:blipFill>
        <p:spPr>
          <a:xfrm>
            <a:off x="4938396" y="1584817"/>
            <a:ext cx="2315208" cy="4854083"/>
          </a:xfrm>
          <a:prstGeom prst="rect">
            <a:avLst/>
          </a:prstGeom>
        </p:spPr>
      </p:pic>
      <p:sp>
        <p:nvSpPr>
          <p:cNvPr id="8" name="Picture Placeholder 7"/>
          <p:cNvSpPr>
            <a:spLocks noGrp="1"/>
          </p:cNvSpPr>
          <p:nvPr>
            <p:ph type="pic" sz="quarter" idx="44" hasCustomPrompt="1"/>
          </p:nvPr>
        </p:nvSpPr>
        <p:spPr>
          <a:xfrm>
            <a:off x="5113867" y="2302933"/>
            <a:ext cx="1964267" cy="3462867"/>
          </a:xfrm>
          <a:prstGeom prst="rect">
            <a:avLst/>
          </a:prstGeom>
          <a:solidFill>
            <a:schemeClr val="bg1">
              <a:lumMod val="75000"/>
            </a:schemeClr>
          </a:solidFill>
          <a:ln w="3175">
            <a:noFill/>
          </a:ln>
        </p:spPr>
        <p:txBody>
          <a:bodyPr wrap="none" tIns="0" bIns="822960" anchor="b"/>
          <a:lstStyle>
            <a:lvl1pPr algn="ctr" rtl="0">
              <a:buNone/>
              <a:defRPr sz="1400" b="1">
                <a:solidFill>
                  <a:schemeClr val="tx1">
                    <a:lumMod val="50000"/>
                    <a:lumOff val="50000"/>
                  </a:schemeClr>
                </a:solidFill>
              </a:defRPr>
            </a:lvl1pPr>
          </a:lstStyle>
          <a:p>
            <a:r>
              <a:rPr lang="en-US"/>
              <a:t>Click Icon To Add Image </a:t>
            </a:r>
          </a:p>
        </p:txBody>
      </p:sp>
      <p:sp>
        <p:nvSpPr>
          <p:cNvPr id="6" name="Title 1">
            <a:extLst>
              <a:ext uri="{FF2B5EF4-FFF2-40B4-BE49-F238E27FC236}">
                <a16:creationId xmlns:a16="http://schemas.microsoft.com/office/drawing/2014/main" id="{6619909E-814D-4127-B1D6-EBD60FF3C5CE}"/>
              </a:ext>
            </a:extLst>
          </p:cNvPr>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rgbClr val="006FBA"/>
                </a:solidFill>
                <a:latin typeface="+mn-lt"/>
              </a:defRPr>
            </a:lvl1pPr>
          </a:lstStyle>
          <a:p>
            <a:r>
              <a:rPr lang="en-US"/>
              <a:t>Click To Edit Master Title Style</a:t>
            </a:r>
          </a:p>
        </p:txBody>
      </p:sp>
      <p:sp>
        <p:nvSpPr>
          <p:cNvPr id="7" name="Text Placeholder 3">
            <a:extLst>
              <a:ext uri="{FF2B5EF4-FFF2-40B4-BE49-F238E27FC236}">
                <a16:creationId xmlns:a16="http://schemas.microsoft.com/office/drawing/2014/main" id="{7DB5E171-79B4-4B11-B1B8-50B30A548A20}"/>
              </a:ext>
            </a:extLst>
          </p:cNvPr>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Subtext Goes Here</a:t>
            </a:r>
          </a:p>
        </p:txBody>
      </p:sp>
    </p:spTree>
    <p:extLst>
      <p:ext uri="{BB962C8B-B14F-4D97-AF65-F5344CB8AC3E}">
        <p14:creationId xmlns:p14="http://schemas.microsoft.com/office/powerpoint/2010/main" val="417544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4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mock_up">
    <p:bg>
      <p:bgPr>
        <a:solidFill>
          <a:schemeClr val="bg1"/>
        </a:solidFill>
        <a:effectLst/>
      </p:bgPr>
    </p:bg>
    <p:spTree>
      <p:nvGrpSpPr>
        <p:cNvPr id="1" name=""/>
        <p:cNvGrpSpPr/>
        <p:nvPr/>
      </p:nvGrpSpPr>
      <p:grpSpPr>
        <a:xfrm>
          <a:off x="0" y="0"/>
          <a:ext cx="0" cy="0"/>
          <a:chOff x="0" y="0"/>
          <a:chExt cx="0" cy="0"/>
        </a:xfrm>
      </p:grpSpPr>
      <p:pic>
        <p:nvPicPr>
          <p:cNvPr id="10" name="Picture 9" descr="Macbook Air - Fully Scalable PSD for Free Download - cssauthor.com.png"/>
          <p:cNvPicPr>
            <a:picLocks noChangeAspect="1"/>
          </p:cNvPicPr>
          <p:nvPr userDrawn="1"/>
        </p:nvPicPr>
        <p:blipFill>
          <a:blip r:embed="rId2"/>
          <a:stretch>
            <a:fillRect/>
          </a:stretch>
        </p:blipFill>
        <p:spPr>
          <a:xfrm>
            <a:off x="3260875" y="1749521"/>
            <a:ext cx="5670251" cy="3040968"/>
          </a:xfrm>
          <a:prstGeom prst="rect">
            <a:avLst/>
          </a:prstGeom>
        </p:spPr>
      </p:pic>
      <p:sp>
        <p:nvSpPr>
          <p:cNvPr id="8" name="Picture Placeholder 7"/>
          <p:cNvSpPr>
            <a:spLocks noGrp="1"/>
          </p:cNvSpPr>
          <p:nvPr>
            <p:ph type="pic" sz="quarter" idx="44" hasCustomPrompt="1"/>
          </p:nvPr>
        </p:nvSpPr>
        <p:spPr>
          <a:xfrm>
            <a:off x="4249739" y="1957919"/>
            <a:ext cx="3692524" cy="2317748"/>
          </a:xfrm>
          <a:prstGeom prst="rect">
            <a:avLst/>
          </a:prstGeom>
          <a:solidFill>
            <a:schemeClr val="bg1">
              <a:lumMod val="75000"/>
            </a:schemeClr>
          </a:solidFill>
          <a:ln w="3175">
            <a:noFill/>
          </a:ln>
        </p:spPr>
        <p:txBody>
          <a:bodyPr wrap="none" tIns="0" bIns="457200" anchor="b"/>
          <a:lstStyle>
            <a:lvl1pPr algn="ctr" rtl="0">
              <a:buNone/>
              <a:defRPr sz="1467" b="1">
                <a:solidFill>
                  <a:schemeClr val="tx1">
                    <a:lumMod val="50000"/>
                    <a:lumOff val="50000"/>
                  </a:schemeClr>
                </a:solidFill>
              </a:defRPr>
            </a:lvl1pPr>
          </a:lstStyle>
          <a:p>
            <a:r>
              <a:rPr lang="en-US"/>
              <a:t>Click Icon To Add Image </a:t>
            </a:r>
          </a:p>
        </p:txBody>
      </p:sp>
      <p:sp>
        <p:nvSpPr>
          <p:cNvPr id="6" name="Title 1">
            <a:extLst>
              <a:ext uri="{FF2B5EF4-FFF2-40B4-BE49-F238E27FC236}">
                <a16:creationId xmlns:a16="http://schemas.microsoft.com/office/drawing/2014/main" id="{5DE10987-E108-4E77-9AAE-1867F7C8C232}"/>
              </a:ext>
            </a:extLst>
          </p:cNvPr>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rgbClr val="006FBA"/>
                </a:solidFill>
                <a:latin typeface="+mn-lt"/>
              </a:defRPr>
            </a:lvl1pPr>
          </a:lstStyle>
          <a:p>
            <a:r>
              <a:rPr lang="en-US"/>
              <a:t>Click To Edit Master Title Style</a:t>
            </a:r>
          </a:p>
        </p:txBody>
      </p:sp>
      <p:sp>
        <p:nvSpPr>
          <p:cNvPr id="7" name="Text Placeholder 3">
            <a:extLst>
              <a:ext uri="{FF2B5EF4-FFF2-40B4-BE49-F238E27FC236}">
                <a16:creationId xmlns:a16="http://schemas.microsoft.com/office/drawing/2014/main" id="{59CF3816-DFAA-429D-B5D6-A395FAD53E4B}"/>
              </a:ext>
            </a:extLst>
          </p:cNvPr>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Subtext Goes Here</a:t>
            </a:r>
          </a:p>
        </p:txBody>
      </p:sp>
    </p:spTree>
    <p:extLst>
      <p:ext uri="{BB962C8B-B14F-4D97-AF65-F5344CB8AC3E}">
        <p14:creationId xmlns:p14="http://schemas.microsoft.com/office/powerpoint/2010/main" val="3265904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2" name="Rectangle 1"/>
          <p:cNvSpPr/>
          <p:nvPr userDrawn="1"/>
        </p:nvSpPr>
        <p:spPr bwMode="auto">
          <a:xfrm>
            <a:off x="2" y="1"/>
            <a:ext cx="12191999" cy="6857999"/>
          </a:xfrm>
          <a:prstGeom prst="rect">
            <a:avLst/>
          </a:prstGeom>
          <a:gradFill flip="none" rotWithShape="1">
            <a:gsLst>
              <a:gs pos="100000">
                <a:srgbClr val="006FBA"/>
              </a:gs>
              <a:gs pos="0">
                <a:srgbClr val="007397"/>
              </a:gs>
            </a:gsLst>
            <a:lin ang="5400000" scaled="0"/>
            <a:tileRect/>
          </a:gra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800"/>
          </a:p>
        </p:txBody>
      </p:sp>
      <p:sp>
        <p:nvSpPr>
          <p:cNvPr id="3" name="TextBox 2"/>
          <p:cNvSpPr txBox="1"/>
          <p:nvPr userDrawn="1"/>
        </p:nvSpPr>
        <p:spPr>
          <a:xfrm>
            <a:off x="13256" y="2576345"/>
            <a:ext cx="1350101" cy="256545"/>
          </a:xfrm>
          <a:prstGeom prst="rect">
            <a:avLst/>
          </a:prstGeom>
          <a:noFill/>
        </p:spPr>
        <p:txBody>
          <a:bodyPr wrap="square" rtlCol="0">
            <a:spAutoFit/>
          </a:bodyPr>
          <a:lstStyle/>
          <a:p>
            <a:pPr algn="ctr"/>
            <a:r>
              <a:rPr lang="en-US" sz="1067">
                <a:solidFill>
                  <a:schemeClr val="bg1"/>
                </a:solidFill>
              </a:rPr>
              <a:t>Innovation</a:t>
            </a:r>
          </a:p>
        </p:txBody>
      </p:sp>
      <p:sp>
        <p:nvSpPr>
          <p:cNvPr id="4" name="TextBox 3"/>
          <p:cNvSpPr txBox="1"/>
          <p:nvPr userDrawn="1"/>
        </p:nvSpPr>
        <p:spPr>
          <a:xfrm>
            <a:off x="217031" y="260077"/>
            <a:ext cx="861739" cy="256545"/>
          </a:xfrm>
          <a:prstGeom prst="rect">
            <a:avLst/>
          </a:prstGeom>
          <a:noFill/>
        </p:spPr>
        <p:txBody>
          <a:bodyPr wrap="square" rtlCol="0">
            <a:spAutoFit/>
          </a:bodyPr>
          <a:lstStyle/>
          <a:p>
            <a:pPr algn="ctr"/>
            <a:r>
              <a:rPr lang="en-US" sz="1067">
                <a:solidFill>
                  <a:schemeClr val="bg1"/>
                </a:solidFill>
              </a:rPr>
              <a:t>Strategy</a:t>
            </a:r>
          </a:p>
        </p:txBody>
      </p:sp>
      <p:sp>
        <p:nvSpPr>
          <p:cNvPr id="5" name="TextBox 4"/>
          <p:cNvSpPr txBox="1"/>
          <p:nvPr userDrawn="1"/>
        </p:nvSpPr>
        <p:spPr>
          <a:xfrm>
            <a:off x="-256539" y="3995627"/>
            <a:ext cx="1981468" cy="256545"/>
          </a:xfrm>
          <a:prstGeom prst="rect">
            <a:avLst/>
          </a:prstGeom>
          <a:noFill/>
        </p:spPr>
        <p:txBody>
          <a:bodyPr wrap="square" rtlCol="0">
            <a:spAutoFit/>
          </a:bodyPr>
          <a:lstStyle/>
          <a:p>
            <a:pPr algn="ctr"/>
            <a:r>
              <a:rPr lang="en-US" sz="1067">
                <a:solidFill>
                  <a:schemeClr val="bg1"/>
                </a:solidFill>
              </a:rPr>
              <a:t>Technology</a:t>
            </a:r>
          </a:p>
        </p:txBody>
      </p:sp>
      <p:sp>
        <p:nvSpPr>
          <p:cNvPr id="6" name="TextBox 5"/>
          <p:cNvSpPr txBox="1"/>
          <p:nvPr userDrawn="1"/>
        </p:nvSpPr>
        <p:spPr>
          <a:xfrm>
            <a:off x="6527595" y="4276161"/>
            <a:ext cx="861739" cy="256545"/>
          </a:xfrm>
          <a:prstGeom prst="rect">
            <a:avLst/>
          </a:prstGeom>
          <a:noFill/>
        </p:spPr>
        <p:txBody>
          <a:bodyPr wrap="square" rtlCol="0">
            <a:spAutoFit/>
          </a:bodyPr>
          <a:lstStyle/>
          <a:p>
            <a:pPr algn="ctr"/>
            <a:r>
              <a:rPr lang="en-US" sz="1067">
                <a:solidFill>
                  <a:schemeClr val="bg1"/>
                </a:solidFill>
              </a:rPr>
              <a:t>Business</a:t>
            </a:r>
          </a:p>
        </p:txBody>
      </p:sp>
      <p:sp>
        <p:nvSpPr>
          <p:cNvPr id="7" name="TextBox 6"/>
          <p:cNvSpPr txBox="1"/>
          <p:nvPr userDrawn="1"/>
        </p:nvSpPr>
        <p:spPr>
          <a:xfrm>
            <a:off x="6407908" y="2921079"/>
            <a:ext cx="1979677" cy="256545"/>
          </a:xfrm>
          <a:prstGeom prst="rect">
            <a:avLst/>
          </a:prstGeom>
          <a:noFill/>
        </p:spPr>
        <p:txBody>
          <a:bodyPr wrap="square" rtlCol="0">
            <a:spAutoFit/>
          </a:bodyPr>
          <a:lstStyle/>
          <a:p>
            <a:pPr algn="ctr"/>
            <a:r>
              <a:rPr lang="en-US" sz="1067">
                <a:solidFill>
                  <a:schemeClr val="bg1"/>
                </a:solidFill>
              </a:rPr>
              <a:t>Accounting and Finance</a:t>
            </a:r>
          </a:p>
        </p:txBody>
      </p:sp>
      <p:sp>
        <p:nvSpPr>
          <p:cNvPr id="8" name="TextBox 7"/>
          <p:cNvSpPr txBox="1"/>
          <p:nvPr userDrawn="1"/>
        </p:nvSpPr>
        <p:spPr>
          <a:xfrm>
            <a:off x="6377780" y="1580957"/>
            <a:ext cx="1406053" cy="256545"/>
          </a:xfrm>
          <a:prstGeom prst="rect">
            <a:avLst/>
          </a:prstGeom>
          <a:noFill/>
        </p:spPr>
        <p:txBody>
          <a:bodyPr wrap="square" rtlCol="0">
            <a:spAutoFit/>
          </a:bodyPr>
          <a:lstStyle/>
          <a:p>
            <a:pPr algn="ctr"/>
            <a:r>
              <a:rPr lang="en-US" sz="1067">
                <a:solidFill>
                  <a:schemeClr val="bg1"/>
                </a:solidFill>
              </a:rPr>
              <a:t>Public Sector</a:t>
            </a:r>
          </a:p>
        </p:txBody>
      </p:sp>
      <p:sp>
        <p:nvSpPr>
          <p:cNvPr id="9" name="TextBox 8"/>
          <p:cNvSpPr txBox="1"/>
          <p:nvPr userDrawn="1"/>
        </p:nvSpPr>
        <p:spPr>
          <a:xfrm>
            <a:off x="6483249" y="260078"/>
            <a:ext cx="861739" cy="256545"/>
          </a:xfrm>
          <a:prstGeom prst="rect">
            <a:avLst/>
          </a:prstGeom>
          <a:noFill/>
        </p:spPr>
        <p:txBody>
          <a:bodyPr wrap="square" rtlCol="0">
            <a:spAutoFit/>
          </a:bodyPr>
          <a:lstStyle/>
          <a:p>
            <a:pPr algn="ctr"/>
            <a:r>
              <a:rPr lang="en-US" sz="1067">
                <a:solidFill>
                  <a:schemeClr val="bg1"/>
                </a:solidFill>
              </a:rPr>
              <a:t>Global</a:t>
            </a:r>
          </a:p>
        </p:txBody>
      </p:sp>
      <p:sp>
        <p:nvSpPr>
          <p:cNvPr id="10" name="TextBox 9"/>
          <p:cNvSpPr txBox="1"/>
          <p:nvPr userDrawn="1"/>
        </p:nvSpPr>
        <p:spPr>
          <a:xfrm>
            <a:off x="226073" y="1015371"/>
            <a:ext cx="646836" cy="215444"/>
          </a:xfrm>
          <a:prstGeom prst="rect">
            <a:avLst/>
          </a:prstGeom>
          <a:noFill/>
        </p:spPr>
        <p:txBody>
          <a:bodyPr wrap="square" rtlCol="0">
            <a:spAutoFit/>
          </a:bodyPr>
          <a:lstStyle/>
          <a:p>
            <a:pPr algn="ctr"/>
            <a:r>
              <a:rPr lang="en-US" sz="800">
                <a:solidFill>
                  <a:schemeClr val="bg1"/>
                </a:solidFill>
              </a:rPr>
              <a:t>strategy</a:t>
            </a:r>
          </a:p>
        </p:txBody>
      </p:sp>
      <p:sp>
        <p:nvSpPr>
          <p:cNvPr id="11" name="TextBox 10"/>
          <p:cNvSpPr txBox="1"/>
          <p:nvPr userDrawn="1"/>
        </p:nvSpPr>
        <p:spPr>
          <a:xfrm>
            <a:off x="944129" y="1015372"/>
            <a:ext cx="646836" cy="338554"/>
          </a:xfrm>
          <a:prstGeom prst="rect">
            <a:avLst/>
          </a:prstGeom>
          <a:noFill/>
        </p:spPr>
        <p:txBody>
          <a:bodyPr wrap="square" rtlCol="0">
            <a:spAutoFit/>
          </a:bodyPr>
          <a:lstStyle/>
          <a:p>
            <a:pPr algn="ctr"/>
            <a:r>
              <a:rPr lang="en-US" sz="800">
                <a:solidFill>
                  <a:schemeClr val="bg1"/>
                </a:solidFill>
              </a:rPr>
              <a:t>measure results</a:t>
            </a:r>
          </a:p>
        </p:txBody>
      </p:sp>
      <p:sp>
        <p:nvSpPr>
          <p:cNvPr id="12" name="TextBox 11"/>
          <p:cNvSpPr txBox="1"/>
          <p:nvPr userDrawn="1"/>
        </p:nvSpPr>
        <p:spPr>
          <a:xfrm>
            <a:off x="1729503" y="1015371"/>
            <a:ext cx="646836" cy="215444"/>
          </a:xfrm>
          <a:prstGeom prst="rect">
            <a:avLst/>
          </a:prstGeom>
          <a:noFill/>
        </p:spPr>
        <p:txBody>
          <a:bodyPr wrap="square" rtlCol="0">
            <a:spAutoFit/>
          </a:bodyPr>
          <a:lstStyle/>
          <a:p>
            <a:pPr algn="ctr"/>
            <a:r>
              <a:rPr lang="en-US" sz="800">
                <a:solidFill>
                  <a:schemeClr val="bg1"/>
                </a:solidFill>
              </a:rPr>
              <a:t>review</a:t>
            </a:r>
          </a:p>
        </p:txBody>
      </p:sp>
      <p:sp>
        <p:nvSpPr>
          <p:cNvPr id="13" name="TextBox 12"/>
          <p:cNvSpPr txBox="1"/>
          <p:nvPr userDrawn="1"/>
        </p:nvSpPr>
        <p:spPr>
          <a:xfrm>
            <a:off x="2447559" y="1015371"/>
            <a:ext cx="646836" cy="215444"/>
          </a:xfrm>
          <a:prstGeom prst="rect">
            <a:avLst/>
          </a:prstGeom>
          <a:noFill/>
        </p:spPr>
        <p:txBody>
          <a:bodyPr wrap="square" rtlCol="0">
            <a:spAutoFit/>
          </a:bodyPr>
          <a:lstStyle/>
          <a:p>
            <a:pPr algn="ctr"/>
            <a:r>
              <a:rPr lang="en-US" sz="800">
                <a:solidFill>
                  <a:schemeClr val="bg1"/>
                </a:solidFill>
              </a:rPr>
              <a:t>verify</a:t>
            </a:r>
          </a:p>
        </p:txBody>
      </p:sp>
      <p:sp>
        <p:nvSpPr>
          <p:cNvPr id="14" name="TextBox 13"/>
          <p:cNvSpPr txBox="1"/>
          <p:nvPr userDrawn="1"/>
        </p:nvSpPr>
        <p:spPr>
          <a:xfrm>
            <a:off x="3225454" y="1015371"/>
            <a:ext cx="646836" cy="215444"/>
          </a:xfrm>
          <a:prstGeom prst="rect">
            <a:avLst/>
          </a:prstGeom>
          <a:noFill/>
        </p:spPr>
        <p:txBody>
          <a:bodyPr wrap="square" rtlCol="0">
            <a:spAutoFit/>
          </a:bodyPr>
          <a:lstStyle/>
          <a:p>
            <a:pPr algn="ctr"/>
            <a:r>
              <a:rPr lang="en-US" sz="800">
                <a:solidFill>
                  <a:schemeClr val="bg1"/>
                </a:solidFill>
              </a:rPr>
              <a:t>research</a:t>
            </a:r>
          </a:p>
        </p:txBody>
      </p:sp>
      <p:sp>
        <p:nvSpPr>
          <p:cNvPr id="15" name="TextBox 14"/>
          <p:cNvSpPr txBox="1"/>
          <p:nvPr userDrawn="1"/>
        </p:nvSpPr>
        <p:spPr>
          <a:xfrm>
            <a:off x="3836570" y="1015371"/>
            <a:ext cx="875677" cy="215444"/>
          </a:xfrm>
          <a:prstGeom prst="rect">
            <a:avLst/>
          </a:prstGeom>
          <a:noFill/>
        </p:spPr>
        <p:txBody>
          <a:bodyPr wrap="square" rtlCol="0">
            <a:spAutoFit/>
          </a:bodyPr>
          <a:lstStyle/>
          <a:p>
            <a:pPr algn="ctr"/>
            <a:r>
              <a:rPr lang="en-US" sz="800">
                <a:solidFill>
                  <a:schemeClr val="bg1"/>
                </a:solidFill>
              </a:rPr>
              <a:t>performance</a:t>
            </a:r>
          </a:p>
        </p:txBody>
      </p:sp>
      <p:sp>
        <p:nvSpPr>
          <p:cNvPr id="16" name="TextBox 15"/>
          <p:cNvSpPr txBox="1"/>
          <p:nvPr userDrawn="1"/>
        </p:nvSpPr>
        <p:spPr>
          <a:xfrm>
            <a:off x="4621815" y="1015372"/>
            <a:ext cx="860976" cy="338554"/>
          </a:xfrm>
          <a:prstGeom prst="rect">
            <a:avLst/>
          </a:prstGeom>
          <a:noFill/>
        </p:spPr>
        <p:txBody>
          <a:bodyPr wrap="square" rtlCol="0">
            <a:spAutoFit/>
          </a:bodyPr>
          <a:lstStyle/>
          <a:p>
            <a:pPr algn="ctr"/>
            <a:r>
              <a:rPr lang="en-US" sz="800">
                <a:solidFill>
                  <a:schemeClr val="bg1"/>
                </a:solidFill>
              </a:rPr>
              <a:t>risk</a:t>
            </a:r>
            <a:br>
              <a:rPr lang="en-US" sz="800">
                <a:solidFill>
                  <a:schemeClr val="bg1"/>
                </a:solidFill>
              </a:rPr>
            </a:br>
            <a:r>
              <a:rPr lang="en-US" sz="800">
                <a:solidFill>
                  <a:schemeClr val="bg1"/>
                </a:solidFill>
              </a:rPr>
              <a:t>management</a:t>
            </a:r>
          </a:p>
        </p:txBody>
      </p:sp>
      <p:sp>
        <p:nvSpPr>
          <p:cNvPr id="17" name="TextBox 16"/>
          <p:cNvSpPr txBox="1"/>
          <p:nvPr userDrawn="1"/>
        </p:nvSpPr>
        <p:spPr>
          <a:xfrm>
            <a:off x="154852" y="1957232"/>
            <a:ext cx="789277" cy="215444"/>
          </a:xfrm>
          <a:prstGeom prst="rect">
            <a:avLst/>
          </a:prstGeom>
          <a:noFill/>
        </p:spPr>
        <p:txBody>
          <a:bodyPr wrap="square" rtlCol="0">
            <a:spAutoFit/>
          </a:bodyPr>
          <a:lstStyle/>
          <a:p>
            <a:pPr algn="ctr"/>
            <a:r>
              <a:rPr lang="en-US" sz="800">
                <a:solidFill>
                  <a:schemeClr val="bg1"/>
                </a:solidFill>
              </a:rPr>
              <a:t>objective</a:t>
            </a:r>
          </a:p>
        </p:txBody>
      </p:sp>
      <p:sp>
        <p:nvSpPr>
          <p:cNvPr id="18" name="TextBox 17"/>
          <p:cNvSpPr txBox="1"/>
          <p:nvPr userDrawn="1"/>
        </p:nvSpPr>
        <p:spPr>
          <a:xfrm>
            <a:off x="869421" y="1957232"/>
            <a:ext cx="796251" cy="215444"/>
          </a:xfrm>
          <a:prstGeom prst="rect">
            <a:avLst/>
          </a:prstGeom>
          <a:noFill/>
        </p:spPr>
        <p:txBody>
          <a:bodyPr wrap="square" rtlCol="0">
            <a:spAutoFit/>
          </a:bodyPr>
          <a:lstStyle/>
          <a:p>
            <a:pPr algn="ctr"/>
            <a:r>
              <a:rPr lang="en-US" sz="800">
                <a:solidFill>
                  <a:schemeClr val="bg1"/>
                </a:solidFill>
              </a:rPr>
              <a:t>alignment</a:t>
            </a:r>
          </a:p>
        </p:txBody>
      </p:sp>
      <p:sp>
        <p:nvSpPr>
          <p:cNvPr id="19" name="TextBox 18"/>
          <p:cNvSpPr txBox="1"/>
          <p:nvPr userDrawn="1"/>
        </p:nvSpPr>
        <p:spPr>
          <a:xfrm>
            <a:off x="1559169" y="1957232"/>
            <a:ext cx="987504" cy="215444"/>
          </a:xfrm>
          <a:prstGeom prst="rect">
            <a:avLst/>
          </a:prstGeom>
          <a:noFill/>
        </p:spPr>
        <p:txBody>
          <a:bodyPr wrap="square" rtlCol="0">
            <a:spAutoFit/>
          </a:bodyPr>
          <a:lstStyle/>
          <a:p>
            <a:pPr algn="ctr"/>
            <a:r>
              <a:rPr lang="en-US" sz="800">
                <a:solidFill>
                  <a:schemeClr val="bg1"/>
                </a:solidFill>
              </a:rPr>
              <a:t>improvement</a:t>
            </a:r>
          </a:p>
        </p:txBody>
      </p:sp>
      <p:sp>
        <p:nvSpPr>
          <p:cNvPr id="20" name="TextBox 19"/>
          <p:cNvSpPr txBox="1"/>
          <p:nvPr userDrawn="1"/>
        </p:nvSpPr>
        <p:spPr>
          <a:xfrm>
            <a:off x="2380331" y="1957232"/>
            <a:ext cx="781293" cy="215444"/>
          </a:xfrm>
          <a:prstGeom prst="rect">
            <a:avLst/>
          </a:prstGeom>
          <a:noFill/>
        </p:spPr>
        <p:txBody>
          <a:bodyPr wrap="square" rtlCol="0">
            <a:spAutoFit/>
          </a:bodyPr>
          <a:lstStyle/>
          <a:p>
            <a:pPr algn="ctr"/>
            <a:r>
              <a:rPr lang="en-US" sz="800">
                <a:solidFill>
                  <a:schemeClr val="bg1"/>
                </a:solidFill>
              </a:rPr>
              <a:t>executive</a:t>
            </a:r>
          </a:p>
        </p:txBody>
      </p:sp>
      <p:sp>
        <p:nvSpPr>
          <p:cNvPr id="21" name="TextBox 20"/>
          <p:cNvSpPr txBox="1"/>
          <p:nvPr userDrawn="1"/>
        </p:nvSpPr>
        <p:spPr>
          <a:xfrm>
            <a:off x="3146754" y="1957232"/>
            <a:ext cx="804237" cy="215444"/>
          </a:xfrm>
          <a:prstGeom prst="rect">
            <a:avLst/>
          </a:prstGeom>
          <a:noFill/>
        </p:spPr>
        <p:txBody>
          <a:bodyPr wrap="square" rtlCol="0">
            <a:spAutoFit/>
          </a:bodyPr>
          <a:lstStyle/>
          <a:p>
            <a:pPr algn="ctr"/>
            <a:r>
              <a:rPr lang="en-US" sz="800">
                <a:solidFill>
                  <a:schemeClr val="bg1"/>
                </a:solidFill>
              </a:rPr>
              <a:t>opportunity</a:t>
            </a:r>
          </a:p>
        </p:txBody>
      </p:sp>
      <p:sp>
        <p:nvSpPr>
          <p:cNvPr id="22" name="TextBox 21"/>
          <p:cNvSpPr txBox="1"/>
          <p:nvPr userDrawn="1"/>
        </p:nvSpPr>
        <p:spPr>
          <a:xfrm>
            <a:off x="3950990" y="1957232"/>
            <a:ext cx="646836" cy="215444"/>
          </a:xfrm>
          <a:prstGeom prst="rect">
            <a:avLst/>
          </a:prstGeom>
          <a:noFill/>
        </p:spPr>
        <p:txBody>
          <a:bodyPr wrap="square" rtlCol="0">
            <a:spAutoFit/>
          </a:bodyPr>
          <a:lstStyle/>
          <a:p>
            <a:pPr algn="ctr"/>
            <a:r>
              <a:rPr lang="en-US" sz="800">
                <a:solidFill>
                  <a:schemeClr val="bg1"/>
                </a:solidFill>
              </a:rPr>
              <a:t>support</a:t>
            </a:r>
          </a:p>
        </p:txBody>
      </p:sp>
      <p:sp>
        <p:nvSpPr>
          <p:cNvPr id="23" name="TextBox 22"/>
          <p:cNvSpPr txBox="1"/>
          <p:nvPr userDrawn="1"/>
        </p:nvSpPr>
        <p:spPr>
          <a:xfrm>
            <a:off x="4661264" y="1957232"/>
            <a:ext cx="782077" cy="215444"/>
          </a:xfrm>
          <a:prstGeom prst="rect">
            <a:avLst/>
          </a:prstGeom>
          <a:noFill/>
        </p:spPr>
        <p:txBody>
          <a:bodyPr wrap="square" rtlCol="0">
            <a:spAutoFit/>
          </a:bodyPr>
          <a:lstStyle/>
          <a:p>
            <a:pPr algn="ctr"/>
            <a:r>
              <a:rPr lang="en-US" sz="800">
                <a:solidFill>
                  <a:schemeClr val="bg1"/>
                </a:solidFill>
              </a:rPr>
              <a:t>schedule</a:t>
            </a:r>
          </a:p>
        </p:txBody>
      </p:sp>
      <p:sp>
        <p:nvSpPr>
          <p:cNvPr id="24" name="TextBox 23"/>
          <p:cNvSpPr txBox="1"/>
          <p:nvPr userDrawn="1"/>
        </p:nvSpPr>
        <p:spPr>
          <a:xfrm>
            <a:off x="226073" y="3361556"/>
            <a:ext cx="646836" cy="215444"/>
          </a:xfrm>
          <a:prstGeom prst="rect">
            <a:avLst/>
          </a:prstGeom>
          <a:noFill/>
        </p:spPr>
        <p:txBody>
          <a:bodyPr wrap="square" rtlCol="0">
            <a:spAutoFit/>
          </a:bodyPr>
          <a:lstStyle/>
          <a:p>
            <a:pPr algn="ctr"/>
            <a:r>
              <a:rPr lang="en-US" sz="800">
                <a:solidFill>
                  <a:schemeClr val="bg1"/>
                </a:solidFill>
              </a:rPr>
              <a:t>insight</a:t>
            </a:r>
          </a:p>
        </p:txBody>
      </p:sp>
      <p:sp>
        <p:nvSpPr>
          <p:cNvPr id="25" name="TextBox 24"/>
          <p:cNvSpPr txBox="1"/>
          <p:nvPr userDrawn="1"/>
        </p:nvSpPr>
        <p:spPr>
          <a:xfrm>
            <a:off x="805589" y="3361556"/>
            <a:ext cx="923915" cy="215444"/>
          </a:xfrm>
          <a:prstGeom prst="rect">
            <a:avLst/>
          </a:prstGeom>
          <a:noFill/>
        </p:spPr>
        <p:txBody>
          <a:bodyPr wrap="square" rtlCol="0">
            <a:spAutoFit/>
          </a:bodyPr>
          <a:lstStyle/>
          <a:p>
            <a:pPr algn="ctr"/>
            <a:r>
              <a:rPr lang="en-US" sz="800">
                <a:solidFill>
                  <a:schemeClr val="bg1"/>
                </a:solidFill>
              </a:rPr>
              <a:t>performance</a:t>
            </a:r>
          </a:p>
        </p:txBody>
      </p:sp>
      <p:sp>
        <p:nvSpPr>
          <p:cNvPr id="26" name="TextBox 25"/>
          <p:cNvSpPr txBox="1"/>
          <p:nvPr userDrawn="1"/>
        </p:nvSpPr>
        <p:spPr>
          <a:xfrm>
            <a:off x="1729503" y="3361557"/>
            <a:ext cx="646836" cy="461665"/>
          </a:xfrm>
          <a:prstGeom prst="rect">
            <a:avLst/>
          </a:prstGeom>
          <a:noFill/>
        </p:spPr>
        <p:txBody>
          <a:bodyPr wrap="square" rtlCol="0">
            <a:spAutoFit/>
          </a:bodyPr>
          <a:lstStyle/>
          <a:p>
            <a:pPr algn="ctr"/>
            <a:r>
              <a:rPr lang="en-US" sz="800">
                <a:solidFill>
                  <a:schemeClr val="bg1"/>
                </a:solidFill>
              </a:rPr>
              <a:t>strategic</a:t>
            </a:r>
            <a:br>
              <a:rPr lang="en-US" sz="800">
                <a:solidFill>
                  <a:schemeClr val="bg1"/>
                </a:solidFill>
              </a:rPr>
            </a:br>
            <a:r>
              <a:rPr lang="en-US" sz="800">
                <a:solidFill>
                  <a:schemeClr val="bg1"/>
                </a:solidFill>
              </a:rPr>
              <a:t>decision</a:t>
            </a:r>
            <a:br>
              <a:rPr lang="en-US" sz="800">
                <a:solidFill>
                  <a:schemeClr val="bg1"/>
                </a:solidFill>
              </a:rPr>
            </a:br>
            <a:r>
              <a:rPr lang="en-US" sz="800">
                <a:solidFill>
                  <a:schemeClr val="bg1"/>
                </a:solidFill>
              </a:rPr>
              <a:t>making</a:t>
            </a:r>
          </a:p>
        </p:txBody>
      </p:sp>
      <p:sp>
        <p:nvSpPr>
          <p:cNvPr id="27" name="TextBox 26"/>
          <p:cNvSpPr txBox="1"/>
          <p:nvPr userDrawn="1"/>
        </p:nvSpPr>
        <p:spPr>
          <a:xfrm>
            <a:off x="2447559" y="3361557"/>
            <a:ext cx="646836" cy="338554"/>
          </a:xfrm>
          <a:prstGeom prst="rect">
            <a:avLst/>
          </a:prstGeom>
          <a:noFill/>
        </p:spPr>
        <p:txBody>
          <a:bodyPr wrap="square" rtlCol="0">
            <a:spAutoFit/>
          </a:bodyPr>
          <a:lstStyle/>
          <a:p>
            <a:pPr algn="ctr"/>
            <a:r>
              <a:rPr lang="en-US" sz="800">
                <a:solidFill>
                  <a:schemeClr val="bg1"/>
                </a:solidFill>
              </a:rPr>
              <a:t>problem</a:t>
            </a:r>
            <a:br>
              <a:rPr lang="en-US" sz="800">
                <a:solidFill>
                  <a:schemeClr val="bg1"/>
                </a:solidFill>
              </a:rPr>
            </a:br>
            <a:r>
              <a:rPr lang="en-US" sz="800">
                <a:solidFill>
                  <a:schemeClr val="bg1"/>
                </a:solidFill>
              </a:rPr>
              <a:t>solving</a:t>
            </a:r>
          </a:p>
        </p:txBody>
      </p:sp>
      <p:sp>
        <p:nvSpPr>
          <p:cNvPr id="28" name="TextBox 27"/>
          <p:cNvSpPr txBox="1"/>
          <p:nvPr userDrawn="1"/>
        </p:nvSpPr>
        <p:spPr>
          <a:xfrm>
            <a:off x="3096832" y="3361556"/>
            <a:ext cx="904080" cy="215444"/>
          </a:xfrm>
          <a:prstGeom prst="rect">
            <a:avLst/>
          </a:prstGeom>
          <a:noFill/>
        </p:spPr>
        <p:txBody>
          <a:bodyPr wrap="square" rtlCol="0">
            <a:spAutoFit/>
          </a:bodyPr>
          <a:lstStyle/>
          <a:p>
            <a:pPr algn="ctr"/>
            <a:r>
              <a:rPr lang="en-US" sz="800">
                <a:solidFill>
                  <a:schemeClr val="bg1"/>
                </a:solidFill>
              </a:rPr>
              <a:t>innovation</a:t>
            </a:r>
          </a:p>
        </p:txBody>
      </p:sp>
      <p:sp>
        <p:nvSpPr>
          <p:cNvPr id="29" name="TextBox 28"/>
          <p:cNvSpPr txBox="1"/>
          <p:nvPr userDrawn="1"/>
        </p:nvSpPr>
        <p:spPr>
          <a:xfrm>
            <a:off x="3950990" y="3361556"/>
            <a:ext cx="646836" cy="215444"/>
          </a:xfrm>
          <a:prstGeom prst="rect">
            <a:avLst/>
          </a:prstGeom>
          <a:noFill/>
        </p:spPr>
        <p:txBody>
          <a:bodyPr wrap="square" rtlCol="0">
            <a:spAutoFit/>
          </a:bodyPr>
          <a:lstStyle/>
          <a:p>
            <a:pPr algn="ctr"/>
            <a:r>
              <a:rPr lang="en-US" sz="800">
                <a:solidFill>
                  <a:schemeClr val="bg1"/>
                </a:solidFill>
              </a:rPr>
              <a:t>launch</a:t>
            </a:r>
          </a:p>
        </p:txBody>
      </p:sp>
      <p:sp>
        <p:nvSpPr>
          <p:cNvPr id="30" name="TextBox 29"/>
          <p:cNvSpPr txBox="1"/>
          <p:nvPr userDrawn="1"/>
        </p:nvSpPr>
        <p:spPr>
          <a:xfrm>
            <a:off x="4624907" y="3361556"/>
            <a:ext cx="854792" cy="215444"/>
          </a:xfrm>
          <a:prstGeom prst="rect">
            <a:avLst/>
          </a:prstGeom>
          <a:noFill/>
        </p:spPr>
        <p:txBody>
          <a:bodyPr wrap="square" rtlCol="0">
            <a:spAutoFit/>
          </a:bodyPr>
          <a:lstStyle/>
          <a:p>
            <a:pPr algn="ctr"/>
            <a:r>
              <a:rPr lang="en-US" sz="800">
                <a:solidFill>
                  <a:schemeClr val="bg1"/>
                </a:solidFill>
              </a:rPr>
              <a:t>performance</a:t>
            </a:r>
          </a:p>
        </p:txBody>
      </p:sp>
      <p:sp>
        <p:nvSpPr>
          <p:cNvPr id="31" name="TextBox 30"/>
          <p:cNvSpPr txBox="1"/>
          <p:nvPr userDrawn="1"/>
        </p:nvSpPr>
        <p:spPr>
          <a:xfrm>
            <a:off x="124175" y="4803279"/>
            <a:ext cx="850632" cy="338554"/>
          </a:xfrm>
          <a:prstGeom prst="rect">
            <a:avLst/>
          </a:prstGeom>
          <a:noFill/>
        </p:spPr>
        <p:txBody>
          <a:bodyPr wrap="square" rtlCol="0">
            <a:spAutoFit/>
          </a:bodyPr>
          <a:lstStyle/>
          <a:p>
            <a:pPr algn="ctr"/>
            <a:r>
              <a:rPr lang="en-US" sz="800">
                <a:solidFill>
                  <a:schemeClr val="bg1"/>
                </a:solidFill>
              </a:rPr>
              <a:t>network</a:t>
            </a:r>
            <a:br>
              <a:rPr lang="en-US" sz="800">
                <a:solidFill>
                  <a:schemeClr val="bg1"/>
                </a:solidFill>
              </a:rPr>
            </a:br>
            <a:r>
              <a:rPr lang="en-US" sz="800">
                <a:solidFill>
                  <a:schemeClr val="bg1"/>
                </a:solidFill>
              </a:rPr>
              <a:t>database</a:t>
            </a:r>
          </a:p>
        </p:txBody>
      </p:sp>
      <p:sp>
        <p:nvSpPr>
          <p:cNvPr id="32" name="TextBox 31"/>
          <p:cNvSpPr txBox="1"/>
          <p:nvPr userDrawn="1"/>
        </p:nvSpPr>
        <p:spPr>
          <a:xfrm>
            <a:off x="804935" y="4803280"/>
            <a:ext cx="925224" cy="338554"/>
          </a:xfrm>
          <a:prstGeom prst="rect">
            <a:avLst/>
          </a:prstGeom>
          <a:noFill/>
        </p:spPr>
        <p:txBody>
          <a:bodyPr wrap="square" rtlCol="0">
            <a:spAutoFit/>
          </a:bodyPr>
          <a:lstStyle/>
          <a:p>
            <a:pPr algn="ctr"/>
            <a:r>
              <a:rPr lang="en-US" sz="800">
                <a:solidFill>
                  <a:schemeClr val="bg1"/>
                </a:solidFill>
              </a:rPr>
              <a:t>data</a:t>
            </a:r>
            <a:br>
              <a:rPr lang="en-US" sz="800">
                <a:solidFill>
                  <a:schemeClr val="bg1"/>
                </a:solidFill>
              </a:rPr>
            </a:br>
            <a:r>
              <a:rPr lang="en-US" sz="800">
                <a:solidFill>
                  <a:schemeClr val="bg1"/>
                </a:solidFill>
              </a:rPr>
              <a:t>management</a:t>
            </a:r>
          </a:p>
        </p:txBody>
      </p:sp>
      <p:sp>
        <p:nvSpPr>
          <p:cNvPr id="33" name="TextBox 32"/>
          <p:cNvSpPr txBox="1"/>
          <p:nvPr userDrawn="1"/>
        </p:nvSpPr>
        <p:spPr>
          <a:xfrm>
            <a:off x="1729503" y="4803279"/>
            <a:ext cx="646836" cy="338554"/>
          </a:xfrm>
          <a:prstGeom prst="rect">
            <a:avLst/>
          </a:prstGeom>
          <a:noFill/>
        </p:spPr>
        <p:txBody>
          <a:bodyPr wrap="square" rtlCol="0">
            <a:spAutoFit/>
          </a:bodyPr>
          <a:lstStyle/>
          <a:p>
            <a:pPr algn="ctr"/>
            <a:r>
              <a:rPr lang="en-US" sz="800">
                <a:solidFill>
                  <a:schemeClr val="bg1"/>
                </a:solidFill>
              </a:rPr>
              <a:t>backup</a:t>
            </a:r>
            <a:br>
              <a:rPr lang="en-US" sz="800">
                <a:solidFill>
                  <a:schemeClr val="bg1"/>
                </a:solidFill>
              </a:rPr>
            </a:br>
            <a:r>
              <a:rPr lang="en-US" sz="800">
                <a:solidFill>
                  <a:schemeClr val="bg1"/>
                </a:solidFill>
              </a:rPr>
              <a:t>system</a:t>
            </a:r>
          </a:p>
        </p:txBody>
      </p:sp>
      <p:sp>
        <p:nvSpPr>
          <p:cNvPr id="34" name="TextBox 33"/>
          <p:cNvSpPr txBox="1"/>
          <p:nvPr userDrawn="1"/>
        </p:nvSpPr>
        <p:spPr>
          <a:xfrm>
            <a:off x="2447559" y="4803279"/>
            <a:ext cx="646836" cy="338554"/>
          </a:xfrm>
          <a:prstGeom prst="rect">
            <a:avLst/>
          </a:prstGeom>
          <a:noFill/>
        </p:spPr>
        <p:txBody>
          <a:bodyPr wrap="square" rtlCol="0">
            <a:spAutoFit/>
          </a:bodyPr>
          <a:lstStyle/>
          <a:p>
            <a:pPr algn="ctr"/>
            <a:r>
              <a:rPr lang="en-US" sz="800">
                <a:solidFill>
                  <a:schemeClr val="bg1"/>
                </a:solidFill>
              </a:rPr>
              <a:t>big data</a:t>
            </a:r>
            <a:br>
              <a:rPr lang="en-US" sz="800">
                <a:solidFill>
                  <a:schemeClr val="bg1"/>
                </a:solidFill>
              </a:rPr>
            </a:br>
            <a:r>
              <a:rPr lang="en-US" sz="800">
                <a:solidFill>
                  <a:schemeClr val="bg1"/>
                </a:solidFill>
              </a:rPr>
              <a:t>analytics</a:t>
            </a:r>
          </a:p>
        </p:txBody>
      </p:sp>
      <p:sp>
        <p:nvSpPr>
          <p:cNvPr id="35" name="TextBox 34"/>
          <p:cNvSpPr txBox="1"/>
          <p:nvPr userDrawn="1"/>
        </p:nvSpPr>
        <p:spPr>
          <a:xfrm>
            <a:off x="3058746" y="4803280"/>
            <a:ext cx="980253" cy="338554"/>
          </a:xfrm>
          <a:prstGeom prst="rect">
            <a:avLst/>
          </a:prstGeom>
          <a:noFill/>
        </p:spPr>
        <p:txBody>
          <a:bodyPr wrap="square" rtlCol="0">
            <a:spAutoFit/>
          </a:bodyPr>
          <a:lstStyle/>
          <a:p>
            <a:pPr algn="ctr"/>
            <a:r>
              <a:rPr lang="en-US" sz="800">
                <a:solidFill>
                  <a:schemeClr val="bg1"/>
                </a:solidFill>
              </a:rPr>
              <a:t>content</a:t>
            </a:r>
            <a:br>
              <a:rPr lang="en-US" sz="800">
                <a:solidFill>
                  <a:schemeClr val="bg1"/>
                </a:solidFill>
              </a:rPr>
            </a:br>
            <a:r>
              <a:rPr lang="en-US" sz="800">
                <a:solidFill>
                  <a:schemeClr val="bg1"/>
                </a:solidFill>
              </a:rPr>
              <a:t>management</a:t>
            </a:r>
          </a:p>
        </p:txBody>
      </p:sp>
      <p:sp>
        <p:nvSpPr>
          <p:cNvPr id="36" name="TextBox 35"/>
          <p:cNvSpPr txBox="1"/>
          <p:nvPr userDrawn="1"/>
        </p:nvSpPr>
        <p:spPr>
          <a:xfrm>
            <a:off x="3950990" y="4803279"/>
            <a:ext cx="646836" cy="338554"/>
          </a:xfrm>
          <a:prstGeom prst="rect">
            <a:avLst/>
          </a:prstGeom>
          <a:noFill/>
        </p:spPr>
        <p:txBody>
          <a:bodyPr wrap="square" rtlCol="0">
            <a:spAutoFit/>
          </a:bodyPr>
          <a:lstStyle/>
          <a:p>
            <a:pPr algn="ctr"/>
            <a:r>
              <a:rPr lang="en-US" sz="800">
                <a:solidFill>
                  <a:schemeClr val="bg1"/>
                </a:solidFill>
              </a:rPr>
              <a:t>social media</a:t>
            </a:r>
          </a:p>
        </p:txBody>
      </p:sp>
      <p:sp>
        <p:nvSpPr>
          <p:cNvPr id="37" name="TextBox 36"/>
          <p:cNvSpPr txBox="1"/>
          <p:nvPr userDrawn="1"/>
        </p:nvSpPr>
        <p:spPr>
          <a:xfrm>
            <a:off x="4650649" y="4803279"/>
            <a:ext cx="803307" cy="215444"/>
          </a:xfrm>
          <a:prstGeom prst="rect">
            <a:avLst/>
          </a:prstGeom>
          <a:noFill/>
        </p:spPr>
        <p:txBody>
          <a:bodyPr wrap="square" rtlCol="0">
            <a:spAutoFit/>
          </a:bodyPr>
          <a:lstStyle/>
          <a:p>
            <a:pPr algn="ctr"/>
            <a:r>
              <a:rPr lang="en-US" sz="800">
                <a:solidFill>
                  <a:schemeClr val="bg1"/>
                </a:solidFill>
              </a:rPr>
              <a:t>direct mail</a:t>
            </a:r>
          </a:p>
        </p:txBody>
      </p:sp>
      <p:sp>
        <p:nvSpPr>
          <p:cNvPr id="38" name="TextBox 37"/>
          <p:cNvSpPr txBox="1"/>
          <p:nvPr userDrawn="1"/>
        </p:nvSpPr>
        <p:spPr>
          <a:xfrm>
            <a:off x="226073" y="5642050"/>
            <a:ext cx="646836" cy="338554"/>
          </a:xfrm>
          <a:prstGeom prst="rect">
            <a:avLst/>
          </a:prstGeom>
          <a:noFill/>
        </p:spPr>
        <p:txBody>
          <a:bodyPr wrap="square" rtlCol="0">
            <a:spAutoFit/>
          </a:bodyPr>
          <a:lstStyle/>
          <a:p>
            <a:pPr algn="ctr"/>
            <a:r>
              <a:rPr lang="en-US" sz="800">
                <a:solidFill>
                  <a:schemeClr val="bg1"/>
                </a:solidFill>
              </a:rPr>
              <a:t>data</a:t>
            </a:r>
            <a:br>
              <a:rPr lang="en-US" sz="800">
                <a:solidFill>
                  <a:schemeClr val="bg1"/>
                </a:solidFill>
              </a:rPr>
            </a:br>
            <a:r>
              <a:rPr lang="en-US" sz="800">
                <a:solidFill>
                  <a:schemeClr val="bg1"/>
                </a:solidFill>
              </a:rPr>
              <a:t>analytics</a:t>
            </a:r>
          </a:p>
        </p:txBody>
      </p:sp>
      <p:sp>
        <p:nvSpPr>
          <p:cNvPr id="39" name="TextBox 38"/>
          <p:cNvSpPr txBox="1"/>
          <p:nvPr userDrawn="1"/>
        </p:nvSpPr>
        <p:spPr>
          <a:xfrm>
            <a:off x="944129" y="5642050"/>
            <a:ext cx="646836" cy="215444"/>
          </a:xfrm>
          <a:prstGeom prst="rect">
            <a:avLst/>
          </a:prstGeom>
          <a:noFill/>
        </p:spPr>
        <p:txBody>
          <a:bodyPr wrap="square" rtlCol="0">
            <a:spAutoFit/>
          </a:bodyPr>
          <a:lstStyle/>
          <a:p>
            <a:pPr algn="ctr"/>
            <a:r>
              <a:rPr lang="en-US" sz="800">
                <a:solidFill>
                  <a:schemeClr val="bg1"/>
                </a:solidFill>
              </a:rPr>
              <a:t>internet</a:t>
            </a:r>
          </a:p>
        </p:txBody>
      </p:sp>
      <p:sp>
        <p:nvSpPr>
          <p:cNvPr id="40" name="TextBox 39"/>
          <p:cNvSpPr txBox="1"/>
          <p:nvPr userDrawn="1"/>
        </p:nvSpPr>
        <p:spPr>
          <a:xfrm>
            <a:off x="1729503" y="5642050"/>
            <a:ext cx="646836" cy="215444"/>
          </a:xfrm>
          <a:prstGeom prst="rect">
            <a:avLst/>
          </a:prstGeom>
          <a:noFill/>
        </p:spPr>
        <p:txBody>
          <a:bodyPr wrap="square" rtlCol="0">
            <a:spAutoFit/>
          </a:bodyPr>
          <a:lstStyle/>
          <a:p>
            <a:pPr algn="ctr"/>
            <a:r>
              <a:rPr lang="en-US" sz="800">
                <a:solidFill>
                  <a:schemeClr val="bg1"/>
                </a:solidFill>
              </a:rPr>
              <a:t>search</a:t>
            </a:r>
          </a:p>
        </p:txBody>
      </p:sp>
      <p:sp>
        <p:nvSpPr>
          <p:cNvPr id="41" name="TextBox 40"/>
          <p:cNvSpPr txBox="1"/>
          <p:nvPr userDrawn="1"/>
        </p:nvSpPr>
        <p:spPr>
          <a:xfrm>
            <a:off x="2447559" y="5642049"/>
            <a:ext cx="646836" cy="215444"/>
          </a:xfrm>
          <a:prstGeom prst="rect">
            <a:avLst/>
          </a:prstGeom>
          <a:noFill/>
        </p:spPr>
        <p:txBody>
          <a:bodyPr wrap="square" rtlCol="0">
            <a:spAutoFit/>
          </a:bodyPr>
          <a:lstStyle/>
          <a:p>
            <a:pPr algn="ctr"/>
            <a:r>
              <a:rPr lang="en-US" sz="800">
                <a:solidFill>
                  <a:schemeClr val="bg1"/>
                </a:solidFill>
              </a:rPr>
              <a:t>video</a:t>
            </a:r>
          </a:p>
        </p:txBody>
      </p:sp>
      <p:sp>
        <p:nvSpPr>
          <p:cNvPr id="42" name="TextBox 41"/>
          <p:cNvSpPr txBox="1"/>
          <p:nvPr userDrawn="1"/>
        </p:nvSpPr>
        <p:spPr>
          <a:xfrm>
            <a:off x="3096831" y="5642050"/>
            <a:ext cx="904083" cy="338554"/>
          </a:xfrm>
          <a:prstGeom prst="rect">
            <a:avLst/>
          </a:prstGeom>
          <a:noFill/>
        </p:spPr>
        <p:txBody>
          <a:bodyPr wrap="square" rtlCol="0">
            <a:spAutoFit/>
          </a:bodyPr>
          <a:lstStyle/>
          <a:p>
            <a:pPr algn="ctr"/>
            <a:r>
              <a:rPr lang="en-US" sz="800">
                <a:solidFill>
                  <a:schemeClr val="bg1"/>
                </a:solidFill>
              </a:rPr>
              <a:t>electronic</a:t>
            </a:r>
            <a:br>
              <a:rPr lang="en-US" sz="800">
                <a:solidFill>
                  <a:schemeClr val="bg1"/>
                </a:solidFill>
              </a:rPr>
            </a:br>
            <a:r>
              <a:rPr lang="en-US" sz="800">
                <a:solidFill>
                  <a:schemeClr val="bg1"/>
                </a:solidFill>
              </a:rPr>
              <a:t>devices</a:t>
            </a:r>
          </a:p>
        </p:txBody>
      </p:sp>
      <p:sp>
        <p:nvSpPr>
          <p:cNvPr id="43" name="TextBox 42"/>
          <p:cNvSpPr txBox="1"/>
          <p:nvPr userDrawn="1"/>
        </p:nvSpPr>
        <p:spPr>
          <a:xfrm>
            <a:off x="3950990" y="5642050"/>
            <a:ext cx="646836" cy="338554"/>
          </a:xfrm>
          <a:prstGeom prst="rect">
            <a:avLst/>
          </a:prstGeom>
          <a:noFill/>
        </p:spPr>
        <p:txBody>
          <a:bodyPr wrap="square" rtlCol="0">
            <a:spAutoFit/>
          </a:bodyPr>
          <a:lstStyle/>
          <a:p>
            <a:pPr algn="ctr"/>
            <a:r>
              <a:rPr lang="en-US" sz="800">
                <a:solidFill>
                  <a:schemeClr val="bg1"/>
                </a:solidFill>
              </a:rPr>
              <a:t>mobile app</a:t>
            </a:r>
          </a:p>
        </p:txBody>
      </p:sp>
      <p:sp>
        <p:nvSpPr>
          <p:cNvPr id="44" name="TextBox 43"/>
          <p:cNvSpPr txBox="1"/>
          <p:nvPr userDrawn="1"/>
        </p:nvSpPr>
        <p:spPr>
          <a:xfrm>
            <a:off x="6447505" y="1067800"/>
            <a:ext cx="897483" cy="338554"/>
          </a:xfrm>
          <a:prstGeom prst="rect">
            <a:avLst/>
          </a:prstGeom>
          <a:noFill/>
        </p:spPr>
        <p:txBody>
          <a:bodyPr wrap="square" rtlCol="0">
            <a:spAutoFit/>
          </a:bodyPr>
          <a:lstStyle/>
          <a:p>
            <a:pPr algn="ctr"/>
            <a:r>
              <a:rPr lang="en-US" sz="800">
                <a:solidFill>
                  <a:schemeClr val="bg1"/>
                </a:solidFill>
              </a:rPr>
              <a:t>global development</a:t>
            </a:r>
          </a:p>
        </p:txBody>
      </p:sp>
      <p:sp>
        <p:nvSpPr>
          <p:cNvPr id="45" name="TextBox 44"/>
          <p:cNvSpPr txBox="1"/>
          <p:nvPr userDrawn="1"/>
        </p:nvSpPr>
        <p:spPr>
          <a:xfrm>
            <a:off x="7216177" y="1067800"/>
            <a:ext cx="796251" cy="338554"/>
          </a:xfrm>
          <a:prstGeom prst="rect">
            <a:avLst/>
          </a:prstGeom>
          <a:noFill/>
        </p:spPr>
        <p:txBody>
          <a:bodyPr wrap="square" rtlCol="0">
            <a:spAutoFit/>
          </a:bodyPr>
          <a:lstStyle/>
          <a:p>
            <a:pPr algn="ctr"/>
            <a:r>
              <a:rPr lang="en-US" sz="800">
                <a:solidFill>
                  <a:schemeClr val="bg1"/>
                </a:solidFill>
              </a:rPr>
              <a:t>global connectivity</a:t>
            </a:r>
          </a:p>
        </p:txBody>
      </p:sp>
      <p:sp>
        <p:nvSpPr>
          <p:cNvPr id="46" name="TextBox 45"/>
          <p:cNvSpPr txBox="1"/>
          <p:nvPr userDrawn="1"/>
        </p:nvSpPr>
        <p:spPr>
          <a:xfrm>
            <a:off x="7905925" y="1067799"/>
            <a:ext cx="987504" cy="338554"/>
          </a:xfrm>
          <a:prstGeom prst="rect">
            <a:avLst/>
          </a:prstGeom>
          <a:noFill/>
        </p:spPr>
        <p:txBody>
          <a:bodyPr wrap="square" rtlCol="0">
            <a:spAutoFit/>
          </a:bodyPr>
          <a:lstStyle/>
          <a:p>
            <a:pPr algn="ctr"/>
            <a:r>
              <a:rPr lang="en-US" sz="800">
                <a:solidFill>
                  <a:schemeClr val="bg1"/>
                </a:solidFill>
              </a:rPr>
              <a:t>global</a:t>
            </a:r>
            <a:br>
              <a:rPr lang="en-US" sz="800">
                <a:solidFill>
                  <a:schemeClr val="bg1"/>
                </a:solidFill>
              </a:rPr>
            </a:br>
            <a:r>
              <a:rPr lang="en-US" sz="800">
                <a:solidFill>
                  <a:schemeClr val="bg1"/>
                </a:solidFill>
              </a:rPr>
              <a:t>markets</a:t>
            </a:r>
          </a:p>
        </p:txBody>
      </p:sp>
      <p:sp>
        <p:nvSpPr>
          <p:cNvPr id="47" name="TextBox 46"/>
          <p:cNvSpPr txBox="1"/>
          <p:nvPr userDrawn="1"/>
        </p:nvSpPr>
        <p:spPr>
          <a:xfrm>
            <a:off x="6501608" y="2411118"/>
            <a:ext cx="789277" cy="215444"/>
          </a:xfrm>
          <a:prstGeom prst="rect">
            <a:avLst/>
          </a:prstGeom>
          <a:noFill/>
        </p:spPr>
        <p:txBody>
          <a:bodyPr wrap="square" rtlCol="0">
            <a:spAutoFit/>
          </a:bodyPr>
          <a:lstStyle/>
          <a:p>
            <a:pPr algn="ctr"/>
            <a:r>
              <a:rPr lang="en-US" sz="800">
                <a:solidFill>
                  <a:schemeClr val="bg1"/>
                </a:solidFill>
              </a:rPr>
              <a:t>legislation</a:t>
            </a:r>
          </a:p>
        </p:txBody>
      </p:sp>
      <p:sp>
        <p:nvSpPr>
          <p:cNvPr id="48" name="TextBox 47"/>
          <p:cNvSpPr txBox="1"/>
          <p:nvPr userDrawn="1"/>
        </p:nvSpPr>
        <p:spPr>
          <a:xfrm>
            <a:off x="7216177" y="2411118"/>
            <a:ext cx="796251" cy="215444"/>
          </a:xfrm>
          <a:prstGeom prst="rect">
            <a:avLst/>
          </a:prstGeom>
          <a:noFill/>
        </p:spPr>
        <p:txBody>
          <a:bodyPr wrap="square" rtlCol="0">
            <a:spAutoFit/>
          </a:bodyPr>
          <a:lstStyle/>
          <a:p>
            <a:pPr algn="ctr"/>
            <a:r>
              <a:rPr lang="en-US" sz="800">
                <a:solidFill>
                  <a:schemeClr val="bg1"/>
                </a:solidFill>
              </a:rPr>
              <a:t>public policy</a:t>
            </a:r>
          </a:p>
        </p:txBody>
      </p:sp>
      <p:sp>
        <p:nvSpPr>
          <p:cNvPr id="49" name="TextBox 48"/>
          <p:cNvSpPr txBox="1"/>
          <p:nvPr userDrawn="1"/>
        </p:nvSpPr>
        <p:spPr>
          <a:xfrm>
            <a:off x="7905925" y="2411117"/>
            <a:ext cx="987504" cy="215444"/>
          </a:xfrm>
          <a:prstGeom prst="rect">
            <a:avLst/>
          </a:prstGeom>
          <a:noFill/>
        </p:spPr>
        <p:txBody>
          <a:bodyPr wrap="square" rtlCol="0">
            <a:spAutoFit/>
          </a:bodyPr>
          <a:lstStyle/>
          <a:p>
            <a:pPr algn="ctr"/>
            <a:r>
              <a:rPr lang="en-US" sz="800">
                <a:solidFill>
                  <a:schemeClr val="bg1"/>
                </a:solidFill>
              </a:rPr>
              <a:t>regulations</a:t>
            </a:r>
          </a:p>
        </p:txBody>
      </p:sp>
      <p:sp>
        <p:nvSpPr>
          <p:cNvPr id="50" name="TextBox 49"/>
          <p:cNvSpPr txBox="1"/>
          <p:nvPr userDrawn="1"/>
        </p:nvSpPr>
        <p:spPr>
          <a:xfrm>
            <a:off x="8765588" y="2411118"/>
            <a:ext cx="781293" cy="215444"/>
          </a:xfrm>
          <a:prstGeom prst="rect">
            <a:avLst/>
          </a:prstGeom>
          <a:noFill/>
        </p:spPr>
        <p:txBody>
          <a:bodyPr wrap="square" rtlCol="0">
            <a:spAutoFit/>
          </a:bodyPr>
          <a:lstStyle/>
          <a:p>
            <a:pPr algn="ctr"/>
            <a:r>
              <a:rPr lang="en-US" sz="800">
                <a:solidFill>
                  <a:schemeClr val="bg1"/>
                </a:solidFill>
              </a:rPr>
              <a:t>governance</a:t>
            </a:r>
          </a:p>
        </p:txBody>
      </p:sp>
      <p:sp>
        <p:nvSpPr>
          <p:cNvPr id="51" name="TextBox 50"/>
          <p:cNvSpPr txBox="1"/>
          <p:nvPr userDrawn="1"/>
        </p:nvSpPr>
        <p:spPr>
          <a:xfrm>
            <a:off x="9493510" y="2411118"/>
            <a:ext cx="804237" cy="215444"/>
          </a:xfrm>
          <a:prstGeom prst="rect">
            <a:avLst/>
          </a:prstGeom>
          <a:noFill/>
        </p:spPr>
        <p:txBody>
          <a:bodyPr wrap="square" rtlCol="0">
            <a:spAutoFit/>
          </a:bodyPr>
          <a:lstStyle/>
          <a:p>
            <a:pPr algn="ctr"/>
            <a:r>
              <a:rPr lang="en-US" sz="800">
                <a:solidFill>
                  <a:schemeClr val="bg1"/>
                </a:solidFill>
              </a:rPr>
              <a:t>standards</a:t>
            </a:r>
          </a:p>
        </p:txBody>
      </p:sp>
      <p:sp>
        <p:nvSpPr>
          <p:cNvPr id="52" name="TextBox 51"/>
          <p:cNvSpPr txBox="1"/>
          <p:nvPr userDrawn="1"/>
        </p:nvSpPr>
        <p:spPr>
          <a:xfrm>
            <a:off x="6501608" y="3743760"/>
            <a:ext cx="789277" cy="215444"/>
          </a:xfrm>
          <a:prstGeom prst="rect">
            <a:avLst/>
          </a:prstGeom>
          <a:noFill/>
        </p:spPr>
        <p:txBody>
          <a:bodyPr wrap="square" rtlCol="0">
            <a:spAutoFit/>
          </a:bodyPr>
          <a:lstStyle/>
          <a:p>
            <a:pPr algn="ctr"/>
            <a:r>
              <a:rPr lang="en-US" sz="800">
                <a:solidFill>
                  <a:schemeClr val="bg1"/>
                </a:solidFill>
              </a:rPr>
              <a:t>accounting</a:t>
            </a:r>
          </a:p>
        </p:txBody>
      </p:sp>
      <p:sp>
        <p:nvSpPr>
          <p:cNvPr id="53" name="TextBox 52"/>
          <p:cNvSpPr txBox="1"/>
          <p:nvPr userDrawn="1"/>
        </p:nvSpPr>
        <p:spPr>
          <a:xfrm>
            <a:off x="7216177" y="3743760"/>
            <a:ext cx="796251" cy="215444"/>
          </a:xfrm>
          <a:prstGeom prst="rect">
            <a:avLst/>
          </a:prstGeom>
          <a:noFill/>
        </p:spPr>
        <p:txBody>
          <a:bodyPr wrap="square" rtlCol="0">
            <a:spAutoFit/>
          </a:bodyPr>
          <a:lstStyle/>
          <a:p>
            <a:pPr algn="ctr"/>
            <a:r>
              <a:rPr lang="en-US" sz="800">
                <a:solidFill>
                  <a:schemeClr val="bg1"/>
                </a:solidFill>
              </a:rPr>
              <a:t>investment</a:t>
            </a:r>
          </a:p>
        </p:txBody>
      </p:sp>
      <p:sp>
        <p:nvSpPr>
          <p:cNvPr id="54" name="TextBox 53"/>
          <p:cNvSpPr txBox="1"/>
          <p:nvPr userDrawn="1"/>
        </p:nvSpPr>
        <p:spPr>
          <a:xfrm>
            <a:off x="7905925" y="3743761"/>
            <a:ext cx="987504" cy="338554"/>
          </a:xfrm>
          <a:prstGeom prst="rect">
            <a:avLst/>
          </a:prstGeom>
          <a:noFill/>
        </p:spPr>
        <p:txBody>
          <a:bodyPr wrap="square" rtlCol="0">
            <a:spAutoFit/>
          </a:bodyPr>
          <a:lstStyle/>
          <a:p>
            <a:pPr algn="ctr"/>
            <a:r>
              <a:rPr lang="en-US" sz="800">
                <a:solidFill>
                  <a:schemeClr val="bg1"/>
                </a:solidFill>
              </a:rPr>
              <a:t>financial performance</a:t>
            </a:r>
          </a:p>
        </p:txBody>
      </p:sp>
      <p:sp>
        <p:nvSpPr>
          <p:cNvPr id="55" name="TextBox 54"/>
          <p:cNvSpPr txBox="1"/>
          <p:nvPr userDrawn="1"/>
        </p:nvSpPr>
        <p:spPr>
          <a:xfrm>
            <a:off x="8727087" y="3743760"/>
            <a:ext cx="781293" cy="215444"/>
          </a:xfrm>
          <a:prstGeom prst="rect">
            <a:avLst/>
          </a:prstGeom>
          <a:noFill/>
        </p:spPr>
        <p:txBody>
          <a:bodyPr wrap="square" rtlCol="0">
            <a:spAutoFit/>
          </a:bodyPr>
          <a:lstStyle/>
          <a:p>
            <a:pPr algn="ctr"/>
            <a:r>
              <a:rPr lang="en-US" sz="800">
                <a:solidFill>
                  <a:schemeClr val="bg1"/>
                </a:solidFill>
              </a:rPr>
              <a:t>forecasting</a:t>
            </a:r>
          </a:p>
        </p:txBody>
      </p:sp>
      <p:sp>
        <p:nvSpPr>
          <p:cNvPr id="56" name="TextBox 55"/>
          <p:cNvSpPr txBox="1"/>
          <p:nvPr userDrawn="1"/>
        </p:nvSpPr>
        <p:spPr>
          <a:xfrm>
            <a:off x="9493510" y="3743761"/>
            <a:ext cx="804237" cy="338554"/>
          </a:xfrm>
          <a:prstGeom prst="rect">
            <a:avLst/>
          </a:prstGeom>
          <a:noFill/>
        </p:spPr>
        <p:txBody>
          <a:bodyPr wrap="square" rtlCol="0">
            <a:spAutoFit/>
          </a:bodyPr>
          <a:lstStyle/>
          <a:p>
            <a:pPr algn="ctr"/>
            <a:r>
              <a:rPr lang="en-US" sz="800">
                <a:solidFill>
                  <a:schemeClr val="bg1"/>
                </a:solidFill>
              </a:rPr>
              <a:t>audit and assurance</a:t>
            </a:r>
          </a:p>
        </p:txBody>
      </p:sp>
      <p:sp>
        <p:nvSpPr>
          <p:cNvPr id="57" name="TextBox 56"/>
          <p:cNvSpPr txBox="1"/>
          <p:nvPr userDrawn="1"/>
        </p:nvSpPr>
        <p:spPr>
          <a:xfrm>
            <a:off x="10297746" y="3743760"/>
            <a:ext cx="646836" cy="215444"/>
          </a:xfrm>
          <a:prstGeom prst="rect">
            <a:avLst/>
          </a:prstGeom>
          <a:noFill/>
        </p:spPr>
        <p:txBody>
          <a:bodyPr wrap="square" rtlCol="0">
            <a:spAutoFit/>
          </a:bodyPr>
          <a:lstStyle/>
          <a:p>
            <a:pPr algn="ctr"/>
            <a:r>
              <a:rPr lang="en-US" sz="800">
                <a:solidFill>
                  <a:schemeClr val="bg1"/>
                </a:solidFill>
              </a:rPr>
              <a:t>asset</a:t>
            </a:r>
          </a:p>
        </p:txBody>
      </p:sp>
      <p:sp>
        <p:nvSpPr>
          <p:cNvPr id="58" name="TextBox 57"/>
          <p:cNvSpPr txBox="1"/>
          <p:nvPr userDrawn="1"/>
        </p:nvSpPr>
        <p:spPr>
          <a:xfrm>
            <a:off x="11008020" y="3743760"/>
            <a:ext cx="782077" cy="215444"/>
          </a:xfrm>
          <a:prstGeom prst="rect">
            <a:avLst/>
          </a:prstGeom>
          <a:noFill/>
        </p:spPr>
        <p:txBody>
          <a:bodyPr wrap="square" rtlCol="0">
            <a:spAutoFit/>
          </a:bodyPr>
          <a:lstStyle/>
          <a:p>
            <a:pPr algn="ctr"/>
            <a:r>
              <a:rPr lang="en-US" sz="800">
                <a:solidFill>
                  <a:schemeClr val="bg1"/>
                </a:solidFill>
              </a:rPr>
              <a:t>capital</a:t>
            </a:r>
          </a:p>
        </p:txBody>
      </p:sp>
      <p:sp>
        <p:nvSpPr>
          <p:cNvPr id="59" name="TextBox 58"/>
          <p:cNvSpPr txBox="1"/>
          <p:nvPr userDrawn="1"/>
        </p:nvSpPr>
        <p:spPr>
          <a:xfrm>
            <a:off x="6501608" y="5068924"/>
            <a:ext cx="789277" cy="215444"/>
          </a:xfrm>
          <a:prstGeom prst="rect">
            <a:avLst/>
          </a:prstGeom>
          <a:noFill/>
        </p:spPr>
        <p:txBody>
          <a:bodyPr wrap="square" rtlCol="0">
            <a:spAutoFit/>
          </a:bodyPr>
          <a:lstStyle/>
          <a:p>
            <a:pPr algn="ctr"/>
            <a:r>
              <a:rPr lang="en-US" sz="800">
                <a:solidFill>
                  <a:schemeClr val="bg1"/>
                </a:solidFill>
              </a:rPr>
              <a:t>vision</a:t>
            </a:r>
          </a:p>
        </p:txBody>
      </p:sp>
      <p:sp>
        <p:nvSpPr>
          <p:cNvPr id="60" name="TextBox 59"/>
          <p:cNvSpPr txBox="1"/>
          <p:nvPr userDrawn="1"/>
        </p:nvSpPr>
        <p:spPr>
          <a:xfrm>
            <a:off x="7216177" y="5068924"/>
            <a:ext cx="796251" cy="215444"/>
          </a:xfrm>
          <a:prstGeom prst="rect">
            <a:avLst/>
          </a:prstGeom>
          <a:noFill/>
        </p:spPr>
        <p:txBody>
          <a:bodyPr wrap="square" rtlCol="0">
            <a:spAutoFit/>
          </a:bodyPr>
          <a:lstStyle/>
          <a:p>
            <a:pPr algn="ctr"/>
            <a:r>
              <a:rPr lang="en-US" sz="800">
                <a:solidFill>
                  <a:schemeClr val="bg1"/>
                </a:solidFill>
              </a:rPr>
              <a:t>mission</a:t>
            </a:r>
          </a:p>
        </p:txBody>
      </p:sp>
      <p:sp>
        <p:nvSpPr>
          <p:cNvPr id="61" name="TextBox 60"/>
          <p:cNvSpPr txBox="1"/>
          <p:nvPr userDrawn="1"/>
        </p:nvSpPr>
        <p:spPr>
          <a:xfrm>
            <a:off x="7905925" y="5068924"/>
            <a:ext cx="987504" cy="215444"/>
          </a:xfrm>
          <a:prstGeom prst="rect">
            <a:avLst/>
          </a:prstGeom>
          <a:noFill/>
        </p:spPr>
        <p:txBody>
          <a:bodyPr wrap="square" rtlCol="0">
            <a:spAutoFit/>
          </a:bodyPr>
          <a:lstStyle/>
          <a:p>
            <a:pPr algn="ctr"/>
            <a:r>
              <a:rPr lang="en-US" sz="800">
                <a:solidFill>
                  <a:schemeClr val="bg1"/>
                </a:solidFill>
              </a:rPr>
              <a:t>completed</a:t>
            </a:r>
          </a:p>
        </p:txBody>
      </p:sp>
      <p:sp>
        <p:nvSpPr>
          <p:cNvPr id="62" name="TextBox 61"/>
          <p:cNvSpPr txBox="1"/>
          <p:nvPr userDrawn="1"/>
        </p:nvSpPr>
        <p:spPr>
          <a:xfrm>
            <a:off x="8778300" y="5068924"/>
            <a:ext cx="781293" cy="215444"/>
          </a:xfrm>
          <a:prstGeom prst="rect">
            <a:avLst/>
          </a:prstGeom>
          <a:noFill/>
        </p:spPr>
        <p:txBody>
          <a:bodyPr wrap="square" rtlCol="0">
            <a:spAutoFit/>
          </a:bodyPr>
          <a:lstStyle/>
          <a:p>
            <a:pPr algn="ctr"/>
            <a:r>
              <a:rPr lang="en-US" sz="800">
                <a:solidFill>
                  <a:schemeClr val="bg1"/>
                </a:solidFill>
              </a:rPr>
              <a:t>business</a:t>
            </a:r>
          </a:p>
        </p:txBody>
      </p:sp>
      <p:sp>
        <p:nvSpPr>
          <p:cNvPr id="63" name="TextBox 62"/>
          <p:cNvSpPr txBox="1"/>
          <p:nvPr userDrawn="1"/>
        </p:nvSpPr>
        <p:spPr>
          <a:xfrm>
            <a:off x="9493510" y="5068924"/>
            <a:ext cx="804237" cy="215444"/>
          </a:xfrm>
          <a:prstGeom prst="rect">
            <a:avLst/>
          </a:prstGeom>
          <a:noFill/>
        </p:spPr>
        <p:txBody>
          <a:bodyPr wrap="square" rtlCol="0">
            <a:spAutoFit/>
          </a:bodyPr>
          <a:lstStyle/>
          <a:p>
            <a:pPr algn="ctr"/>
            <a:r>
              <a:rPr lang="en-US" sz="800">
                <a:solidFill>
                  <a:schemeClr val="bg1"/>
                </a:solidFill>
              </a:rPr>
              <a:t>operations</a:t>
            </a:r>
          </a:p>
        </p:txBody>
      </p:sp>
      <p:sp>
        <p:nvSpPr>
          <p:cNvPr id="64" name="TextBox 63"/>
          <p:cNvSpPr txBox="1"/>
          <p:nvPr userDrawn="1"/>
        </p:nvSpPr>
        <p:spPr>
          <a:xfrm>
            <a:off x="10070054" y="5068924"/>
            <a:ext cx="1102221" cy="215444"/>
          </a:xfrm>
          <a:prstGeom prst="rect">
            <a:avLst/>
          </a:prstGeom>
          <a:noFill/>
        </p:spPr>
        <p:txBody>
          <a:bodyPr wrap="square" rtlCol="0">
            <a:spAutoFit/>
          </a:bodyPr>
          <a:lstStyle/>
          <a:p>
            <a:pPr algn="ctr"/>
            <a:r>
              <a:rPr lang="en-US" sz="800">
                <a:solidFill>
                  <a:schemeClr val="bg1"/>
                </a:solidFill>
              </a:rPr>
              <a:t>organization</a:t>
            </a:r>
          </a:p>
        </p:txBody>
      </p:sp>
      <p:sp>
        <p:nvSpPr>
          <p:cNvPr id="65" name="TextBox 64"/>
          <p:cNvSpPr txBox="1"/>
          <p:nvPr userDrawn="1"/>
        </p:nvSpPr>
        <p:spPr>
          <a:xfrm>
            <a:off x="11008020" y="5068924"/>
            <a:ext cx="782077" cy="215444"/>
          </a:xfrm>
          <a:prstGeom prst="rect">
            <a:avLst/>
          </a:prstGeom>
          <a:noFill/>
        </p:spPr>
        <p:txBody>
          <a:bodyPr wrap="square" rtlCol="0">
            <a:spAutoFit/>
          </a:bodyPr>
          <a:lstStyle/>
          <a:p>
            <a:pPr algn="ctr"/>
            <a:r>
              <a:rPr lang="en-US" sz="800">
                <a:solidFill>
                  <a:schemeClr val="bg1"/>
                </a:solidFill>
              </a:rPr>
              <a:t>partnership</a:t>
            </a:r>
          </a:p>
        </p:txBody>
      </p:sp>
      <p:sp>
        <p:nvSpPr>
          <p:cNvPr id="66" name="TextBox 65"/>
          <p:cNvSpPr txBox="1"/>
          <p:nvPr userDrawn="1"/>
        </p:nvSpPr>
        <p:spPr>
          <a:xfrm>
            <a:off x="6501608" y="5824379"/>
            <a:ext cx="789277" cy="215444"/>
          </a:xfrm>
          <a:prstGeom prst="rect">
            <a:avLst/>
          </a:prstGeom>
          <a:noFill/>
        </p:spPr>
        <p:txBody>
          <a:bodyPr wrap="square" rtlCol="0">
            <a:spAutoFit/>
          </a:bodyPr>
          <a:lstStyle/>
          <a:p>
            <a:pPr algn="ctr"/>
            <a:r>
              <a:rPr lang="en-US" sz="800">
                <a:solidFill>
                  <a:schemeClr val="bg1"/>
                </a:solidFill>
              </a:rPr>
              <a:t>ecommerce</a:t>
            </a:r>
          </a:p>
        </p:txBody>
      </p:sp>
    </p:spTree>
    <p:extLst>
      <p:ext uri="{BB962C8B-B14F-4D97-AF65-F5344CB8AC3E}">
        <p14:creationId xmlns:p14="http://schemas.microsoft.com/office/powerpoint/2010/main" val="36823684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1_mock_up">
    <p:bg>
      <p:bgPr>
        <a:solidFill>
          <a:schemeClr val="bg1"/>
        </a:solidFill>
        <a:effectLst/>
      </p:bgPr>
    </p:bg>
    <p:spTree>
      <p:nvGrpSpPr>
        <p:cNvPr id="1" name=""/>
        <p:cNvGrpSpPr/>
        <p:nvPr/>
      </p:nvGrpSpPr>
      <p:grpSpPr>
        <a:xfrm>
          <a:off x="0" y="0"/>
          <a:ext cx="0" cy="0"/>
          <a:chOff x="0" y="0"/>
          <a:chExt cx="0" cy="0"/>
        </a:xfrm>
      </p:grpSpPr>
      <p:pic>
        <p:nvPicPr>
          <p:cNvPr id="12" name="Picture 11" descr="iPad-Air-Black-Perspective-by-GWENO.png"/>
          <p:cNvPicPr>
            <a:picLocks noChangeAspect="1"/>
          </p:cNvPicPr>
          <p:nvPr userDrawn="1"/>
        </p:nvPicPr>
        <p:blipFill>
          <a:blip r:embed="rId2" cstate="print"/>
          <a:stretch>
            <a:fillRect/>
          </a:stretch>
        </p:blipFill>
        <p:spPr>
          <a:xfrm>
            <a:off x="129412" y="2242144"/>
            <a:ext cx="5620531" cy="4057056"/>
          </a:xfrm>
          <a:prstGeom prst="rect">
            <a:avLst/>
          </a:prstGeom>
        </p:spPr>
      </p:pic>
      <p:sp>
        <p:nvSpPr>
          <p:cNvPr id="13" name="Picture Placeholder 7"/>
          <p:cNvSpPr>
            <a:spLocks noGrp="1"/>
          </p:cNvSpPr>
          <p:nvPr>
            <p:ph type="pic" sz="quarter" idx="44" hasCustomPrompt="1"/>
          </p:nvPr>
        </p:nvSpPr>
        <p:spPr>
          <a:xfrm rot="20894674">
            <a:off x="1158579" y="2712333"/>
            <a:ext cx="3964197" cy="2705396"/>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a:solidFill>
            <a:schemeClr val="bg1">
              <a:lumMod val="75000"/>
            </a:schemeClr>
          </a:solidFill>
          <a:ln w="3175">
            <a:noFill/>
          </a:ln>
        </p:spPr>
        <p:txBody>
          <a:bodyPr wrap="none" tIns="0" bIns="457200" anchor="b"/>
          <a:lstStyle>
            <a:lvl1pPr algn="ctr" rtl="0">
              <a:buNone/>
              <a:defRPr sz="1467" b="1">
                <a:solidFill>
                  <a:schemeClr val="tx1">
                    <a:lumMod val="50000"/>
                    <a:lumOff val="50000"/>
                  </a:schemeClr>
                </a:solidFill>
              </a:defRPr>
            </a:lvl1pPr>
          </a:lstStyle>
          <a:p>
            <a:r>
              <a:rPr lang="en-US"/>
              <a:t>Click Icon To Add Image </a:t>
            </a:r>
          </a:p>
        </p:txBody>
      </p:sp>
      <p:sp>
        <p:nvSpPr>
          <p:cNvPr id="6" name="Title 1">
            <a:extLst>
              <a:ext uri="{FF2B5EF4-FFF2-40B4-BE49-F238E27FC236}">
                <a16:creationId xmlns:a16="http://schemas.microsoft.com/office/drawing/2014/main" id="{4CE344B4-8640-43E0-B99E-69E01578982A}"/>
              </a:ext>
            </a:extLst>
          </p:cNvPr>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rgbClr val="006FBA"/>
                </a:solidFill>
                <a:latin typeface="+mn-lt"/>
              </a:defRPr>
            </a:lvl1pPr>
          </a:lstStyle>
          <a:p>
            <a:r>
              <a:rPr lang="en-US"/>
              <a:t>Click To Edit Master Title Style</a:t>
            </a:r>
          </a:p>
        </p:txBody>
      </p:sp>
      <p:sp>
        <p:nvSpPr>
          <p:cNvPr id="7" name="Text Placeholder 3">
            <a:extLst>
              <a:ext uri="{FF2B5EF4-FFF2-40B4-BE49-F238E27FC236}">
                <a16:creationId xmlns:a16="http://schemas.microsoft.com/office/drawing/2014/main" id="{D411F430-6BD3-46E9-8646-8FC9499AB7AA}"/>
              </a:ext>
            </a:extLst>
          </p:cNvPr>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Subtext Goes Here</a:t>
            </a:r>
          </a:p>
        </p:txBody>
      </p:sp>
    </p:spTree>
    <p:extLst>
      <p:ext uri="{BB962C8B-B14F-4D97-AF65-F5344CB8AC3E}">
        <p14:creationId xmlns:p14="http://schemas.microsoft.com/office/powerpoint/2010/main" val="114834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out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1" y="265016"/>
            <a:ext cx="2214452" cy="522384"/>
          </a:xfrm>
          <a:prstGeom prst="rect">
            <a:avLst/>
          </a:prstGeom>
        </p:spPr>
      </p:pic>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l="6250" t="16667" r="6250" b="16667"/>
          <a:stretch/>
        </p:blipFill>
        <p:spPr>
          <a:xfrm>
            <a:off x="697387" y="267105"/>
            <a:ext cx="1632476" cy="621896"/>
          </a:xfrm>
          <a:prstGeom prst="rect">
            <a:avLst/>
          </a:prstGeom>
        </p:spPr>
      </p:pic>
    </p:spTree>
    <p:extLst>
      <p:ext uri="{BB962C8B-B14F-4D97-AF65-F5344CB8AC3E}">
        <p14:creationId xmlns:p14="http://schemas.microsoft.com/office/powerpoint/2010/main" val="6349763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empty_p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401" y="265016"/>
            <a:ext cx="2214452" cy="522384"/>
          </a:xfrm>
          <a:prstGeom prst="rect">
            <a:avLst/>
          </a:prstGeom>
        </p:spPr>
      </p:pic>
      <p:sp>
        <p:nvSpPr>
          <p:cNvPr id="6" name="Picture Placeholder 4"/>
          <p:cNvSpPr>
            <a:spLocks noGrp="1"/>
          </p:cNvSpPr>
          <p:nvPr>
            <p:ph type="pic" sz="quarter" idx="10"/>
          </p:nvPr>
        </p:nvSpPr>
        <p:spPr>
          <a:xfrm>
            <a:off x="0" y="1143000"/>
            <a:ext cx="12192000" cy="5715000"/>
          </a:xfrm>
          <a:prstGeom prst="rect">
            <a:avLst/>
          </a:prstGeom>
        </p:spPr>
        <p:txBody>
          <a:bodyPr/>
          <a:lstStyle/>
          <a:p>
            <a:endParaRPr lang="en-US"/>
          </a:p>
        </p:txBody>
      </p:sp>
    </p:spTree>
    <p:extLst>
      <p:ext uri="{BB962C8B-B14F-4D97-AF65-F5344CB8AC3E}">
        <p14:creationId xmlns:p14="http://schemas.microsoft.com/office/powerpoint/2010/main" val="22919524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2" name="Rectangle 1"/>
          <p:cNvSpPr/>
          <p:nvPr userDrawn="1"/>
        </p:nvSpPr>
        <p:spPr>
          <a:xfrm>
            <a:off x="0" y="0"/>
            <a:ext cx="12192000" cy="6092891"/>
          </a:xfrm>
          <a:prstGeom prst="rect">
            <a:avLst/>
          </a:prstGeom>
          <a:solidFill>
            <a:srgbClr val="006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itle 1"/>
          <p:cNvSpPr>
            <a:spLocks noGrp="1"/>
          </p:cNvSpPr>
          <p:nvPr>
            <p:ph type="title" hasCustomPrompt="1"/>
          </p:nvPr>
        </p:nvSpPr>
        <p:spPr>
          <a:xfrm>
            <a:off x="838200" y="2050096"/>
            <a:ext cx="10515600" cy="1325563"/>
          </a:xfrm>
        </p:spPr>
        <p:txBody>
          <a:bodyPr>
            <a:normAutofit/>
          </a:bodyPr>
          <a:lstStyle>
            <a:lvl1pPr algn="ctr">
              <a:defRPr sz="7200" b="1">
                <a:solidFill>
                  <a:schemeClr val="bg1"/>
                </a:solidFill>
                <a:latin typeface="Arial" panose="020B0604020202020204" pitchFamily="34" charset="0"/>
                <a:cs typeface="Arial" panose="020B0604020202020204" pitchFamily="34" charset="0"/>
              </a:defRPr>
            </a:lvl1pPr>
          </a:lstStyle>
          <a:p>
            <a:r>
              <a:rPr lang="en-US"/>
              <a:t>Thank you!</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1" y="6157815"/>
            <a:ext cx="2214452" cy="522384"/>
          </a:xfrm>
          <a:prstGeom prst="rect">
            <a:avLst/>
          </a:prstGeom>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6250" t="16667" r="6250" b="16667"/>
          <a:stretch/>
        </p:blipFill>
        <p:spPr>
          <a:xfrm>
            <a:off x="697387" y="6159904"/>
            <a:ext cx="1632476" cy="621896"/>
          </a:xfrm>
          <a:prstGeom prst="rect">
            <a:avLst/>
          </a:prstGeom>
        </p:spPr>
      </p:pic>
    </p:spTree>
    <p:extLst>
      <p:ext uri="{BB962C8B-B14F-4D97-AF65-F5344CB8AC3E}">
        <p14:creationId xmlns:p14="http://schemas.microsoft.com/office/powerpoint/2010/main" val="25345817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3D3CA9-097F-4E11-B0D2-411D36CC8BE5}"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7C12F8-23B5-42C9-A643-00D8661A0678}" type="slidenum">
              <a:rPr lang="en-US" smtClean="0"/>
              <a:t>‹#›</a:t>
            </a:fld>
            <a:endParaRPr lang="en-US"/>
          </a:p>
        </p:txBody>
      </p:sp>
    </p:spTree>
    <p:extLst>
      <p:ext uri="{BB962C8B-B14F-4D97-AF65-F5344CB8AC3E}">
        <p14:creationId xmlns:p14="http://schemas.microsoft.com/office/powerpoint/2010/main" val="24037753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FDCD2-8467-4441-BBE8-CB9CD03372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7AA637-9D49-B34F-A0A2-7F452441316A}"/>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736714-2A90-BE44-B0ED-5400150AABB4}"/>
              </a:ext>
            </a:extLst>
          </p:cNvPr>
          <p:cNvSpPr>
            <a:spLocks noGrp="1"/>
          </p:cNvSpPr>
          <p:nvPr>
            <p:ph type="dt" sz="half" idx="10"/>
          </p:nvPr>
        </p:nvSpPr>
        <p:spPr>
          <a:xfrm>
            <a:off x="838200" y="6356351"/>
            <a:ext cx="2743200" cy="365125"/>
          </a:xfrm>
          <a:prstGeom prst="rect">
            <a:avLst/>
          </a:prstGeom>
        </p:spPr>
        <p:txBody>
          <a:bodyPr/>
          <a:lstStyle/>
          <a:p>
            <a:fld id="{3DB5686E-2A58-9246-88E3-3C958788CD77}" type="datetime1">
              <a:rPr lang="en-CA" smtClean="0"/>
              <a:t>2019-05-27</a:t>
            </a:fld>
            <a:endParaRPr lang="en-US"/>
          </a:p>
        </p:txBody>
      </p:sp>
      <p:sp>
        <p:nvSpPr>
          <p:cNvPr id="6" name="Slide Number Placeholder 5">
            <a:extLst>
              <a:ext uri="{FF2B5EF4-FFF2-40B4-BE49-F238E27FC236}">
                <a16:creationId xmlns:a16="http://schemas.microsoft.com/office/drawing/2014/main" id="{F593E722-18B0-2745-A3FF-E5A2D34DAFB8}"/>
              </a:ext>
            </a:extLst>
          </p:cNvPr>
          <p:cNvSpPr>
            <a:spLocks noGrp="1"/>
          </p:cNvSpPr>
          <p:nvPr>
            <p:ph type="sldNum" sz="quarter" idx="12"/>
          </p:nvPr>
        </p:nvSpPr>
        <p:spPr/>
        <p:txBody>
          <a:bodyPr/>
          <a:lstStyle/>
          <a:p>
            <a:fld id="{AE28C5F0-2CEC-1F48-BF71-74F82685AC26}" type="slidenum">
              <a:rPr lang="en-US" smtClean="0"/>
              <a:t>‹#›</a:t>
            </a:fld>
            <a:endParaRPr lang="en-US"/>
          </a:p>
        </p:txBody>
      </p:sp>
    </p:spTree>
    <p:extLst>
      <p:ext uri="{BB962C8B-B14F-4D97-AF65-F5344CB8AC3E}">
        <p14:creationId xmlns:p14="http://schemas.microsoft.com/office/powerpoint/2010/main" val="333999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cons 2">
    <p:spTree>
      <p:nvGrpSpPr>
        <p:cNvPr id="1" name=""/>
        <p:cNvGrpSpPr/>
        <p:nvPr/>
      </p:nvGrpSpPr>
      <p:grpSpPr>
        <a:xfrm>
          <a:off x="0" y="0"/>
          <a:ext cx="0" cy="0"/>
          <a:chOff x="0" y="0"/>
          <a:chExt cx="0" cy="0"/>
        </a:xfrm>
      </p:grpSpPr>
      <p:sp>
        <p:nvSpPr>
          <p:cNvPr id="2" name="Rectangle 1"/>
          <p:cNvSpPr/>
          <p:nvPr userDrawn="1"/>
        </p:nvSpPr>
        <p:spPr bwMode="auto">
          <a:xfrm>
            <a:off x="2" y="1"/>
            <a:ext cx="12191999" cy="6857999"/>
          </a:xfrm>
          <a:prstGeom prst="rect">
            <a:avLst/>
          </a:prstGeom>
          <a:gradFill flip="none" rotWithShape="1">
            <a:gsLst>
              <a:gs pos="100000">
                <a:srgbClr val="006FBA"/>
              </a:gs>
              <a:gs pos="0">
                <a:srgbClr val="007397"/>
              </a:gs>
            </a:gsLst>
            <a:lin ang="5400000" scaled="0"/>
            <a:tileRect/>
          </a:gra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1800"/>
          </a:p>
        </p:txBody>
      </p:sp>
      <p:sp>
        <p:nvSpPr>
          <p:cNvPr id="67" name="TextBox 66"/>
          <p:cNvSpPr txBox="1"/>
          <p:nvPr userDrawn="1"/>
        </p:nvSpPr>
        <p:spPr>
          <a:xfrm>
            <a:off x="-15908" y="2343772"/>
            <a:ext cx="2835431" cy="256545"/>
          </a:xfrm>
          <a:prstGeom prst="rect">
            <a:avLst/>
          </a:prstGeom>
          <a:noFill/>
        </p:spPr>
        <p:txBody>
          <a:bodyPr wrap="square" rtlCol="0">
            <a:spAutoFit/>
          </a:bodyPr>
          <a:lstStyle/>
          <a:p>
            <a:pPr algn="ctr"/>
            <a:r>
              <a:rPr lang="en-US" sz="1067">
                <a:solidFill>
                  <a:schemeClr val="bg1"/>
                </a:solidFill>
              </a:rPr>
              <a:t>Canadian Ideal of Good Business</a:t>
            </a:r>
          </a:p>
        </p:txBody>
      </p:sp>
      <p:sp>
        <p:nvSpPr>
          <p:cNvPr id="68" name="TextBox 67"/>
          <p:cNvSpPr txBox="1"/>
          <p:nvPr userDrawn="1"/>
        </p:nvSpPr>
        <p:spPr>
          <a:xfrm>
            <a:off x="180596" y="260077"/>
            <a:ext cx="1713369" cy="256545"/>
          </a:xfrm>
          <a:prstGeom prst="rect">
            <a:avLst/>
          </a:prstGeom>
          <a:noFill/>
        </p:spPr>
        <p:txBody>
          <a:bodyPr wrap="square" rtlCol="0">
            <a:spAutoFit/>
          </a:bodyPr>
          <a:lstStyle/>
          <a:p>
            <a:pPr algn="ctr"/>
            <a:r>
              <a:rPr lang="en-US" sz="1067">
                <a:solidFill>
                  <a:schemeClr val="bg1"/>
                </a:solidFill>
              </a:rPr>
              <a:t>People and Networking</a:t>
            </a:r>
          </a:p>
        </p:txBody>
      </p:sp>
      <p:sp>
        <p:nvSpPr>
          <p:cNvPr id="69" name="TextBox 68"/>
          <p:cNvSpPr txBox="1"/>
          <p:nvPr userDrawn="1"/>
        </p:nvSpPr>
        <p:spPr>
          <a:xfrm>
            <a:off x="167027" y="4407917"/>
            <a:ext cx="2653884" cy="256545"/>
          </a:xfrm>
          <a:prstGeom prst="rect">
            <a:avLst/>
          </a:prstGeom>
          <a:noFill/>
        </p:spPr>
        <p:txBody>
          <a:bodyPr wrap="square" rtlCol="0">
            <a:spAutoFit/>
          </a:bodyPr>
          <a:lstStyle/>
          <a:p>
            <a:pPr algn="ctr"/>
            <a:r>
              <a:rPr lang="en-US" sz="1067">
                <a:solidFill>
                  <a:schemeClr val="bg1"/>
                </a:solidFill>
              </a:rPr>
              <a:t>CPA Canada Competency Framework</a:t>
            </a:r>
          </a:p>
        </p:txBody>
      </p:sp>
      <p:sp>
        <p:nvSpPr>
          <p:cNvPr id="70" name="TextBox 69"/>
          <p:cNvSpPr txBox="1"/>
          <p:nvPr userDrawn="1"/>
        </p:nvSpPr>
        <p:spPr>
          <a:xfrm>
            <a:off x="6377780" y="1580956"/>
            <a:ext cx="2391509" cy="256545"/>
          </a:xfrm>
          <a:prstGeom prst="rect">
            <a:avLst/>
          </a:prstGeom>
          <a:noFill/>
        </p:spPr>
        <p:txBody>
          <a:bodyPr wrap="square" rtlCol="0">
            <a:spAutoFit/>
          </a:bodyPr>
          <a:lstStyle/>
          <a:p>
            <a:pPr algn="ctr"/>
            <a:r>
              <a:rPr lang="en-US" sz="1067">
                <a:solidFill>
                  <a:schemeClr val="bg1"/>
                </a:solidFill>
              </a:rPr>
              <a:t>Marketing</a:t>
            </a:r>
            <a:r>
              <a:rPr lang="en-US" sz="1067" baseline="0">
                <a:solidFill>
                  <a:schemeClr val="bg1"/>
                </a:solidFill>
              </a:rPr>
              <a:t> and Communications</a:t>
            </a:r>
            <a:endParaRPr lang="en-US" sz="1067">
              <a:solidFill>
                <a:schemeClr val="bg1"/>
              </a:solidFill>
            </a:endParaRPr>
          </a:p>
        </p:txBody>
      </p:sp>
      <p:sp>
        <p:nvSpPr>
          <p:cNvPr id="71" name="TextBox 70"/>
          <p:cNvSpPr txBox="1"/>
          <p:nvPr userDrawn="1"/>
        </p:nvSpPr>
        <p:spPr>
          <a:xfrm>
            <a:off x="6309301" y="260078"/>
            <a:ext cx="1923176" cy="256545"/>
          </a:xfrm>
          <a:prstGeom prst="rect">
            <a:avLst/>
          </a:prstGeom>
          <a:noFill/>
        </p:spPr>
        <p:txBody>
          <a:bodyPr wrap="square" rtlCol="0">
            <a:spAutoFit/>
          </a:bodyPr>
          <a:lstStyle/>
          <a:p>
            <a:pPr algn="ctr"/>
            <a:r>
              <a:rPr lang="en-US" sz="1067">
                <a:solidFill>
                  <a:schemeClr val="bg1"/>
                </a:solidFill>
              </a:rPr>
              <a:t>Not-for-Profit Sector</a:t>
            </a:r>
          </a:p>
        </p:txBody>
      </p:sp>
      <p:sp>
        <p:nvSpPr>
          <p:cNvPr id="72" name="TextBox 71"/>
          <p:cNvSpPr txBox="1"/>
          <p:nvPr userDrawn="1"/>
        </p:nvSpPr>
        <p:spPr>
          <a:xfrm>
            <a:off x="154852" y="1015371"/>
            <a:ext cx="789277" cy="215444"/>
          </a:xfrm>
          <a:prstGeom prst="rect">
            <a:avLst/>
          </a:prstGeom>
          <a:noFill/>
        </p:spPr>
        <p:txBody>
          <a:bodyPr wrap="square" rtlCol="0">
            <a:spAutoFit/>
          </a:bodyPr>
          <a:lstStyle/>
          <a:p>
            <a:pPr algn="ctr"/>
            <a:r>
              <a:rPr lang="en-US" sz="800">
                <a:solidFill>
                  <a:schemeClr val="bg1"/>
                </a:solidFill>
              </a:rPr>
              <a:t>networking</a:t>
            </a:r>
          </a:p>
        </p:txBody>
      </p:sp>
      <p:sp>
        <p:nvSpPr>
          <p:cNvPr id="73" name="TextBox 72"/>
          <p:cNvSpPr txBox="1"/>
          <p:nvPr userDrawn="1"/>
        </p:nvSpPr>
        <p:spPr>
          <a:xfrm>
            <a:off x="944129" y="1015371"/>
            <a:ext cx="646836" cy="215444"/>
          </a:xfrm>
          <a:prstGeom prst="rect">
            <a:avLst/>
          </a:prstGeom>
          <a:noFill/>
        </p:spPr>
        <p:txBody>
          <a:bodyPr wrap="square" rtlCol="0">
            <a:spAutoFit/>
          </a:bodyPr>
          <a:lstStyle/>
          <a:p>
            <a:pPr algn="ctr"/>
            <a:r>
              <a:rPr lang="en-US" sz="800">
                <a:solidFill>
                  <a:schemeClr val="bg1"/>
                </a:solidFill>
              </a:rPr>
              <a:t>advice</a:t>
            </a:r>
          </a:p>
        </p:txBody>
      </p:sp>
      <p:sp>
        <p:nvSpPr>
          <p:cNvPr id="74" name="TextBox 73"/>
          <p:cNvSpPr txBox="1"/>
          <p:nvPr userDrawn="1"/>
        </p:nvSpPr>
        <p:spPr>
          <a:xfrm>
            <a:off x="1559168" y="1015371"/>
            <a:ext cx="987507" cy="215444"/>
          </a:xfrm>
          <a:prstGeom prst="rect">
            <a:avLst/>
          </a:prstGeom>
          <a:noFill/>
        </p:spPr>
        <p:txBody>
          <a:bodyPr wrap="square" rtlCol="0">
            <a:spAutoFit/>
          </a:bodyPr>
          <a:lstStyle/>
          <a:p>
            <a:pPr algn="ctr"/>
            <a:r>
              <a:rPr lang="en-US" sz="800">
                <a:solidFill>
                  <a:schemeClr val="bg1"/>
                </a:solidFill>
              </a:rPr>
              <a:t>presentation</a:t>
            </a:r>
          </a:p>
        </p:txBody>
      </p:sp>
      <p:sp>
        <p:nvSpPr>
          <p:cNvPr id="75" name="TextBox 74"/>
          <p:cNvSpPr txBox="1"/>
          <p:nvPr userDrawn="1"/>
        </p:nvSpPr>
        <p:spPr>
          <a:xfrm>
            <a:off x="2384163" y="1015371"/>
            <a:ext cx="773629" cy="215444"/>
          </a:xfrm>
          <a:prstGeom prst="rect">
            <a:avLst/>
          </a:prstGeom>
          <a:noFill/>
        </p:spPr>
        <p:txBody>
          <a:bodyPr wrap="square" rtlCol="0">
            <a:spAutoFit/>
          </a:bodyPr>
          <a:lstStyle/>
          <a:p>
            <a:pPr algn="ctr"/>
            <a:r>
              <a:rPr lang="en-US" sz="800">
                <a:solidFill>
                  <a:schemeClr val="bg1"/>
                </a:solidFill>
              </a:rPr>
              <a:t>leadership</a:t>
            </a:r>
          </a:p>
        </p:txBody>
      </p:sp>
      <p:sp>
        <p:nvSpPr>
          <p:cNvPr id="76" name="TextBox 75"/>
          <p:cNvSpPr txBox="1"/>
          <p:nvPr userDrawn="1"/>
        </p:nvSpPr>
        <p:spPr>
          <a:xfrm>
            <a:off x="3225454" y="1015371"/>
            <a:ext cx="646836" cy="215444"/>
          </a:xfrm>
          <a:prstGeom prst="rect">
            <a:avLst/>
          </a:prstGeom>
          <a:noFill/>
        </p:spPr>
        <p:txBody>
          <a:bodyPr wrap="square" rtlCol="0">
            <a:spAutoFit/>
          </a:bodyPr>
          <a:lstStyle/>
          <a:p>
            <a:pPr algn="ctr"/>
            <a:r>
              <a:rPr lang="en-US" sz="800">
                <a:solidFill>
                  <a:schemeClr val="bg1"/>
                </a:solidFill>
              </a:rPr>
              <a:t>training</a:t>
            </a:r>
          </a:p>
        </p:txBody>
      </p:sp>
      <p:sp>
        <p:nvSpPr>
          <p:cNvPr id="77" name="TextBox 76"/>
          <p:cNvSpPr txBox="1"/>
          <p:nvPr userDrawn="1"/>
        </p:nvSpPr>
        <p:spPr>
          <a:xfrm>
            <a:off x="3836570" y="1015371"/>
            <a:ext cx="875677" cy="215444"/>
          </a:xfrm>
          <a:prstGeom prst="rect">
            <a:avLst/>
          </a:prstGeom>
          <a:noFill/>
        </p:spPr>
        <p:txBody>
          <a:bodyPr wrap="square" rtlCol="0">
            <a:spAutoFit/>
          </a:bodyPr>
          <a:lstStyle/>
          <a:p>
            <a:pPr algn="ctr"/>
            <a:r>
              <a:rPr lang="en-US" sz="800">
                <a:solidFill>
                  <a:schemeClr val="bg1"/>
                </a:solidFill>
              </a:rPr>
              <a:t>learning</a:t>
            </a:r>
          </a:p>
        </p:txBody>
      </p:sp>
      <p:sp>
        <p:nvSpPr>
          <p:cNvPr id="78" name="TextBox 77"/>
          <p:cNvSpPr txBox="1"/>
          <p:nvPr userDrawn="1"/>
        </p:nvSpPr>
        <p:spPr>
          <a:xfrm>
            <a:off x="4621815" y="1015371"/>
            <a:ext cx="860976" cy="338554"/>
          </a:xfrm>
          <a:prstGeom prst="rect">
            <a:avLst/>
          </a:prstGeom>
          <a:noFill/>
        </p:spPr>
        <p:txBody>
          <a:bodyPr wrap="square" rtlCol="0">
            <a:spAutoFit/>
          </a:bodyPr>
          <a:lstStyle/>
          <a:p>
            <a:pPr algn="ctr"/>
            <a:r>
              <a:rPr lang="en-US" sz="800">
                <a:solidFill>
                  <a:schemeClr val="bg1"/>
                </a:solidFill>
              </a:rPr>
              <a:t>human resources</a:t>
            </a:r>
          </a:p>
        </p:txBody>
      </p:sp>
      <p:sp>
        <p:nvSpPr>
          <p:cNvPr id="79" name="TextBox 78"/>
          <p:cNvSpPr txBox="1"/>
          <p:nvPr userDrawn="1"/>
        </p:nvSpPr>
        <p:spPr>
          <a:xfrm>
            <a:off x="156734" y="1830699"/>
            <a:ext cx="876013" cy="215444"/>
          </a:xfrm>
          <a:prstGeom prst="rect">
            <a:avLst/>
          </a:prstGeom>
          <a:noFill/>
        </p:spPr>
        <p:txBody>
          <a:bodyPr wrap="square" rtlCol="0">
            <a:spAutoFit/>
          </a:bodyPr>
          <a:lstStyle/>
          <a:p>
            <a:pPr algn="ctr"/>
            <a:r>
              <a:rPr lang="en-US" sz="800">
                <a:solidFill>
                  <a:schemeClr val="bg1"/>
                </a:solidFill>
              </a:rPr>
              <a:t>collaboration</a:t>
            </a:r>
          </a:p>
        </p:txBody>
      </p:sp>
      <p:sp>
        <p:nvSpPr>
          <p:cNvPr id="80" name="TextBox 79"/>
          <p:cNvSpPr txBox="1"/>
          <p:nvPr userDrawn="1"/>
        </p:nvSpPr>
        <p:spPr>
          <a:xfrm>
            <a:off x="921743" y="1830699"/>
            <a:ext cx="796251" cy="215444"/>
          </a:xfrm>
          <a:prstGeom prst="rect">
            <a:avLst/>
          </a:prstGeom>
          <a:noFill/>
        </p:spPr>
        <p:txBody>
          <a:bodyPr wrap="square" rtlCol="0">
            <a:spAutoFit/>
          </a:bodyPr>
          <a:lstStyle/>
          <a:p>
            <a:pPr algn="ctr"/>
            <a:r>
              <a:rPr lang="en-US" sz="800">
                <a:solidFill>
                  <a:schemeClr val="bg1"/>
                </a:solidFill>
              </a:rPr>
              <a:t>success</a:t>
            </a:r>
          </a:p>
        </p:txBody>
      </p:sp>
      <p:sp>
        <p:nvSpPr>
          <p:cNvPr id="81" name="TextBox 80"/>
          <p:cNvSpPr txBox="1"/>
          <p:nvPr userDrawn="1"/>
        </p:nvSpPr>
        <p:spPr>
          <a:xfrm>
            <a:off x="1559169" y="1830699"/>
            <a:ext cx="987504" cy="215444"/>
          </a:xfrm>
          <a:prstGeom prst="rect">
            <a:avLst/>
          </a:prstGeom>
          <a:noFill/>
        </p:spPr>
        <p:txBody>
          <a:bodyPr wrap="square" rtlCol="0">
            <a:spAutoFit/>
          </a:bodyPr>
          <a:lstStyle/>
          <a:p>
            <a:pPr algn="ctr"/>
            <a:r>
              <a:rPr lang="en-US" sz="800">
                <a:solidFill>
                  <a:schemeClr val="bg1"/>
                </a:solidFill>
              </a:rPr>
              <a:t>feedback</a:t>
            </a:r>
          </a:p>
        </p:txBody>
      </p:sp>
      <p:sp>
        <p:nvSpPr>
          <p:cNvPr id="82" name="TextBox 81"/>
          <p:cNvSpPr txBox="1"/>
          <p:nvPr userDrawn="1"/>
        </p:nvSpPr>
        <p:spPr>
          <a:xfrm>
            <a:off x="2405244" y="1830699"/>
            <a:ext cx="781293" cy="215444"/>
          </a:xfrm>
          <a:prstGeom prst="rect">
            <a:avLst/>
          </a:prstGeom>
          <a:noFill/>
        </p:spPr>
        <p:txBody>
          <a:bodyPr wrap="square" rtlCol="0">
            <a:spAutoFit/>
          </a:bodyPr>
          <a:lstStyle/>
          <a:p>
            <a:pPr algn="ctr"/>
            <a:r>
              <a:rPr lang="en-US" sz="800">
                <a:solidFill>
                  <a:schemeClr val="bg1"/>
                </a:solidFill>
              </a:rPr>
              <a:t>skills</a:t>
            </a:r>
          </a:p>
        </p:txBody>
      </p:sp>
      <p:sp>
        <p:nvSpPr>
          <p:cNvPr id="83" name="TextBox 82"/>
          <p:cNvSpPr txBox="1"/>
          <p:nvPr userDrawn="1"/>
        </p:nvSpPr>
        <p:spPr>
          <a:xfrm>
            <a:off x="226073" y="3128984"/>
            <a:ext cx="646836" cy="215444"/>
          </a:xfrm>
          <a:prstGeom prst="rect">
            <a:avLst/>
          </a:prstGeom>
          <a:noFill/>
        </p:spPr>
        <p:txBody>
          <a:bodyPr wrap="square" rtlCol="0">
            <a:spAutoFit/>
          </a:bodyPr>
          <a:lstStyle/>
          <a:p>
            <a:pPr algn="ctr"/>
            <a:r>
              <a:rPr lang="en-US" sz="800">
                <a:solidFill>
                  <a:schemeClr val="bg1"/>
                </a:solidFill>
              </a:rPr>
              <a:t>enable</a:t>
            </a:r>
          </a:p>
        </p:txBody>
      </p:sp>
      <p:sp>
        <p:nvSpPr>
          <p:cNvPr id="84" name="TextBox 83"/>
          <p:cNvSpPr txBox="1"/>
          <p:nvPr userDrawn="1"/>
        </p:nvSpPr>
        <p:spPr>
          <a:xfrm>
            <a:off x="805589" y="3128984"/>
            <a:ext cx="923915" cy="215444"/>
          </a:xfrm>
          <a:prstGeom prst="rect">
            <a:avLst/>
          </a:prstGeom>
          <a:noFill/>
        </p:spPr>
        <p:txBody>
          <a:bodyPr wrap="square" rtlCol="0">
            <a:spAutoFit/>
          </a:bodyPr>
          <a:lstStyle/>
          <a:p>
            <a:pPr algn="ctr"/>
            <a:r>
              <a:rPr lang="en-US" sz="800">
                <a:solidFill>
                  <a:schemeClr val="bg1"/>
                </a:solidFill>
              </a:rPr>
              <a:t>champion</a:t>
            </a:r>
          </a:p>
        </p:txBody>
      </p:sp>
      <p:sp>
        <p:nvSpPr>
          <p:cNvPr id="85" name="TextBox 84"/>
          <p:cNvSpPr txBox="1"/>
          <p:nvPr userDrawn="1"/>
        </p:nvSpPr>
        <p:spPr>
          <a:xfrm>
            <a:off x="1686589" y="3128984"/>
            <a:ext cx="732664" cy="215444"/>
          </a:xfrm>
          <a:prstGeom prst="rect">
            <a:avLst/>
          </a:prstGeom>
          <a:noFill/>
        </p:spPr>
        <p:txBody>
          <a:bodyPr wrap="square" rtlCol="0">
            <a:spAutoFit/>
          </a:bodyPr>
          <a:lstStyle/>
          <a:p>
            <a:pPr algn="ctr"/>
            <a:r>
              <a:rPr lang="en-US" sz="800">
                <a:solidFill>
                  <a:schemeClr val="bg1"/>
                </a:solidFill>
              </a:rPr>
              <a:t>safeguard</a:t>
            </a:r>
          </a:p>
        </p:txBody>
      </p:sp>
      <p:sp>
        <p:nvSpPr>
          <p:cNvPr id="86" name="TextBox 85"/>
          <p:cNvSpPr txBox="1"/>
          <p:nvPr userDrawn="1"/>
        </p:nvSpPr>
        <p:spPr>
          <a:xfrm>
            <a:off x="2401468" y="3128984"/>
            <a:ext cx="831123" cy="215444"/>
          </a:xfrm>
          <a:prstGeom prst="rect">
            <a:avLst/>
          </a:prstGeom>
          <a:noFill/>
        </p:spPr>
        <p:txBody>
          <a:bodyPr wrap="square" rtlCol="0">
            <a:spAutoFit/>
          </a:bodyPr>
          <a:lstStyle/>
          <a:p>
            <a:pPr algn="ctr"/>
            <a:r>
              <a:rPr lang="en-US" sz="800">
                <a:solidFill>
                  <a:schemeClr val="bg1"/>
                </a:solidFill>
              </a:rPr>
              <a:t>economy</a:t>
            </a:r>
          </a:p>
        </p:txBody>
      </p:sp>
      <p:sp>
        <p:nvSpPr>
          <p:cNvPr id="87" name="TextBox 86"/>
          <p:cNvSpPr txBox="1"/>
          <p:nvPr userDrawn="1"/>
        </p:nvSpPr>
        <p:spPr>
          <a:xfrm>
            <a:off x="3096832" y="3128984"/>
            <a:ext cx="904080" cy="215444"/>
          </a:xfrm>
          <a:prstGeom prst="rect">
            <a:avLst/>
          </a:prstGeom>
          <a:noFill/>
        </p:spPr>
        <p:txBody>
          <a:bodyPr wrap="square" rtlCol="0">
            <a:spAutoFit/>
          </a:bodyPr>
          <a:lstStyle/>
          <a:p>
            <a:pPr algn="ctr"/>
            <a:r>
              <a:rPr lang="en-US" sz="800">
                <a:solidFill>
                  <a:schemeClr val="bg1"/>
                </a:solidFill>
              </a:rPr>
              <a:t>society</a:t>
            </a:r>
          </a:p>
        </p:txBody>
      </p:sp>
      <p:sp>
        <p:nvSpPr>
          <p:cNvPr id="88" name="TextBox 87"/>
          <p:cNvSpPr txBox="1"/>
          <p:nvPr userDrawn="1"/>
        </p:nvSpPr>
        <p:spPr>
          <a:xfrm>
            <a:off x="3950990" y="3128984"/>
            <a:ext cx="646836" cy="215444"/>
          </a:xfrm>
          <a:prstGeom prst="rect">
            <a:avLst/>
          </a:prstGeom>
          <a:noFill/>
        </p:spPr>
        <p:txBody>
          <a:bodyPr wrap="square" rtlCol="0">
            <a:spAutoFit/>
          </a:bodyPr>
          <a:lstStyle/>
          <a:p>
            <a:pPr algn="ctr"/>
            <a:r>
              <a:rPr lang="en-US" sz="800">
                <a:solidFill>
                  <a:schemeClr val="bg1"/>
                </a:solidFill>
              </a:rPr>
              <a:t>values</a:t>
            </a:r>
          </a:p>
        </p:txBody>
      </p:sp>
      <p:sp>
        <p:nvSpPr>
          <p:cNvPr id="89" name="TextBox 88"/>
          <p:cNvSpPr txBox="1"/>
          <p:nvPr userDrawn="1"/>
        </p:nvSpPr>
        <p:spPr>
          <a:xfrm>
            <a:off x="4591427" y="3128985"/>
            <a:ext cx="921752" cy="338554"/>
          </a:xfrm>
          <a:prstGeom prst="rect">
            <a:avLst/>
          </a:prstGeom>
          <a:noFill/>
        </p:spPr>
        <p:txBody>
          <a:bodyPr wrap="square" rtlCol="0">
            <a:spAutoFit/>
          </a:bodyPr>
          <a:lstStyle/>
          <a:p>
            <a:pPr algn="ctr"/>
            <a:r>
              <a:rPr lang="en-US" sz="800">
                <a:solidFill>
                  <a:schemeClr val="bg1"/>
                </a:solidFill>
              </a:rPr>
              <a:t>technical competencies</a:t>
            </a:r>
          </a:p>
        </p:txBody>
      </p:sp>
      <p:sp>
        <p:nvSpPr>
          <p:cNvPr id="90" name="TextBox 89"/>
          <p:cNvSpPr txBox="1"/>
          <p:nvPr userDrawn="1"/>
        </p:nvSpPr>
        <p:spPr>
          <a:xfrm>
            <a:off x="124175" y="5215570"/>
            <a:ext cx="850632" cy="338554"/>
          </a:xfrm>
          <a:prstGeom prst="rect">
            <a:avLst/>
          </a:prstGeom>
          <a:noFill/>
        </p:spPr>
        <p:txBody>
          <a:bodyPr wrap="square" rtlCol="0">
            <a:spAutoFit/>
          </a:bodyPr>
          <a:lstStyle/>
          <a:p>
            <a:pPr algn="ctr"/>
            <a:r>
              <a:rPr lang="en-US" sz="800">
                <a:solidFill>
                  <a:schemeClr val="bg1"/>
                </a:solidFill>
              </a:rPr>
              <a:t>audit and assurance</a:t>
            </a:r>
          </a:p>
        </p:txBody>
      </p:sp>
      <p:sp>
        <p:nvSpPr>
          <p:cNvPr id="91" name="TextBox 90"/>
          <p:cNvSpPr txBox="1"/>
          <p:nvPr userDrawn="1"/>
        </p:nvSpPr>
        <p:spPr>
          <a:xfrm>
            <a:off x="804935" y="5215569"/>
            <a:ext cx="925224" cy="215444"/>
          </a:xfrm>
          <a:prstGeom prst="rect">
            <a:avLst/>
          </a:prstGeom>
          <a:noFill/>
        </p:spPr>
        <p:txBody>
          <a:bodyPr wrap="square" rtlCol="0">
            <a:spAutoFit/>
          </a:bodyPr>
          <a:lstStyle/>
          <a:p>
            <a:pPr algn="ctr"/>
            <a:r>
              <a:rPr lang="en-US" sz="800">
                <a:solidFill>
                  <a:schemeClr val="bg1"/>
                </a:solidFill>
              </a:rPr>
              <a:t>finance</a:t>
            </a:r>
          </a:p>
        </p:txBody>
      </p:sp>
      <p:sp>
        <p:nvSpPr>
          <p:cNvPr id="92" name="TextBox 91"/>
          <p:cNvSpPr txBox="1"/>
          <p:nvPr userDrawn="1"/>
        </p:nvSpPr>
        <p:spPr>
          <a:xfrm>
            <a:off x="1729503" y="5215570"/>
            <a:ext cx="646836" cy="215444"/>
          </a:xfrm>
          <a:prstGeom prst="rect">
            <a:avLst/>
          </a:prstGeom>
          <a:noFill/>
        </p:spPr>
        <p:txBody>
          <a:bodyPr wrap="square" rtlCol="0">
            <a:spAutoFit/>
          </a:bodyPr>
          <a:lstStyle/>
          <a:p>
            <a:pPr algn="ctr"/>
            <a:r>
              <a:rPr lang="en-US" sz="800">
                <a:solidFill>
                  <a:schemeClr val="bg1"/>
                </a:solidFill>
              </a:rPr>
              <a:t>taxation</a:t>
            </a:r>
          </a:p>
        </p:txBody>
      </p:sp>
      <p:sp>
        <p:nvSpPr>
          <p:cNvPr id="93" name="TextBox 92"/>
          <p:cNvSpPr txBox="1"/>
          <p:nvPr userDrawn="1"/>
        </p:nvSpPr>
        <p:spPr>
          <a:xfrm>
            <a:off x="2192369" y="5215570"/>
            <a:ext cx="1157216" cy="215444"/>
          </a:xfrm>
          <a:prstGeom prst="rect">
            <a:avLst/>
          </a:prstGeom>
          <a:noFill/>
        </p:spPr>
        <p:txBody>
          <a:bodyPr wrap="square" rtlCol="0">
            <a:spAutoFit/>
          </a:bodyPr>
          <a:lstStyle/>
          <a:p>
            <a:pPr algn="ctr"/>
            <a:r>
              <a:rPr lang="en-US" sz="800">
                <a:solidFill>
                  <a:schemeClr val="bg1"/>
                </a:solidFill>
              </a:rPr>
              <a:t>professionalism</a:t>
            </a:r>
          </a:p>
        </p:txBody>
      </p:sp>
      <p:sp>
        <p:nvSpPr>
          <p:cNvPr id="94" name="TextBox 93"/>
          <p:cNvSpPr txBox="1"/>
          <p:nvPr userDrawn="1"/>
        </p:nvSpPr>
        <p:spPr>
          <a:xfrm>
            <a:off x="3058746" y="5215570"/>
            <a:ext cx="980253" cy="215444"/>
          </a:xfrm>
          <a:prstGeom prst="rect">
            <a:avLst/>
          </a:prstGeom>
          <a:noFill/>
        </p:spPr>
        <p:txBody>
          <a:bodyPr wrap="square" rtlCol="0">
            <a:spAutoFit/>
          </a:bodyPr>
          <a:lstStyle/>
          <a:p>
            <a:pPr algn="ctr"/>
            <a:r>
              <a:rPr lang="en-US" sz="800">
                <a:solidFill>
                  <a:schemeClr val="bg1"/>
                </a:solidFill>
              </a:rPr>
              <a:t>ethical </a:t>
            </a:r>
            <a:r>
              <a:rPr lang="en-US" sz="800" err="1">
                <a:solidFill>
                  <a:schemeClr val="bg1"/>
                </a:solidFill>
              </a:rPr>
              <a:t>behaviour</a:t>
            </a:r>
            <a:endParaRPr lang="en-US" sz="800">
              <a:solidFill>
                <a:schemeClr val="bg1"/>
              </a:solidFill>
            </a:endParaRPr>
          </a:p>
        </p:txBody>
      </p:sp>
      <p:sp>
        <p:nvSpPr>
          <p:cNvPr id="95" name="TextBox 94"/>
          <p:cNvSpPr txBox="1"/>
          <p:nvPr userDrawn="1"/>
        </p:nvSpPr>
        <p:spPr>
          <a:xfrm>
            <a:off x="3738011" y="5215570"/>
            <a:ext cx="1072795" cy="338554"/>
          </a:xfrm>
          <a:prstGeom prst="rect">
            <a:avLst/>
          </a:prstGeom>
          <a:noFill/>
        </p:spPr>
        <p:txBody>
          <a:bodyPr wrap="square" rtlCol="0">
            <a:spAutoFit/>
          </a:bodyPr>
          <a:lstStyle/>
          <a:p>
            <a:pPr algn="ctr"/>
            <a:r>
              <a:rPr lang="en-US" sz="800">
                <a:solidFill>
                  <a:schemeClr val="bg1"/>
                </a:solidFill>
              </a:rPr>
              <a:t>written and oral communication</a:t>
            </a:r>
          </a:p>
        </p:txBody>
      </p:sp>
      <p:sp>
        <p:nvSpPr>
          <p:cNvPr id="96" name="TextBox 95"/>
          <p:cNvSpPr txBox="1"/>
          <p:nvPr userDrawn="1"/>
        </p:nvSpPr>
        <p:spPr>
          <a:xfrm>
            <a:off x="4650649" y="5215570"/>
            <a:ext cx="803307" cy="215444"/>
          </a:xfrm>
          <a:prstGeom prst="rect">
            <a:avLst/>
          </a:prstGeom>
          <a:noFill/>
        </p:spPr>
        <p:txBody>
          <a:bodyPr wrap="square" rtlCol="0">
            <a:spAutoFit/>
          </a:bodyPr>
          <a:lstStyle/>
          <a:p>
            <a:pPr algn="ctr"/>
            <a:r>
              <a:rPr lang="en-US" sz="800">
                <a:solidFill>
                  <a:schemeClr val="bg1"/>
                </a:solidFill>
              </a:rPr>
              <a:t>leadership</a:t>
            </a:r>
          </a:p>
        </p:txBody>
      </p:sp>
      <p:sp>
        <p:nvSpPr>
          <p:cNvPr id="97" name="TextBox 96"/>
          <p:cNvSpPr txBox="1"/>
          <p:nvPr userDrawn="1"/>
        </p:nvSpPr>
        <p:spPr>
          <a:xfrm>
            <a:off x="226073" y="6271923"/>
            <a:ext cx="646836" cy="338554"/>
          </a:xfrm>
          <a:prstGeom prst="rect">
            <a:avLst/>
          </a:prstGeom>
          <a:noFill/>
        </p:spPr>
        <p:txBody>
          <a:bodyPr wrap="square" rtlCol="0">
            <a:spAutoFit/>
          </a:bodyPr>
          <a:lstStyle/>
          <a:p>
            <a:pPr algn="ctr"/>
            <a:r>
              <a:rPr lang="en-US" sz="800">
                <a:solidFill>
                  <a:schemeClr val="bg1"/>
                </a:solidFill>
              </a:rPr>
              <a:t>problem solving</a:t>
            </a:r>
          </a:p>
        </p:txBody>
      </p:sp>
      <p:sp>
        <p:nvSpPr>
          <p:cNvPr id="98" name="TextBox 97"/>
          <p:cNvSpPr txBox="1"/>
          <p:nvPr userDrawn="1"/>
        </p:nvSpPr>
        <p:spPr>
          <a:xfrm>
            <a:off x="996450" y="6271923"/>
            <a:ext cx="646836" cy="338554"/>
          </a:xfrm>
          <a:prstGeom prst="rect">
            <a:avLst/>
          </a:prstGeom>
          <a:noFill/>
        </p:spPr>
        <p:txBody>
          <a:bodyPr wrap="square" rtlCol="0">
            <a:spAutoFit/>
          </a:bodyPr>
          <a:lstStyle/>
          <a:p>
            <a:pPr algn="ctr"/>
            <a:r>
              <a:rPr lang="en-US" sz="800">
                <a:solidFill>
                  <a:schemeClr val="bg1"/>
                </a:solidFill>
              </a:rPr>
              <a:t>decision making</a:t>
            </a:r>
          </a:p>
        </p:txBody>
      </p:sp>
      <p:sp>
        <p:nvSpPr>
          <p:cNvPr id="99" name="TextBox 98"/>
          <p:cNvSpPr txBox="1"/>
          <p:nvPr userDrawn="1"/>
        </p:nvSpPr>
        <p:spPr>
          <a:xfrm>
            <a:off x="1608397" y="6271924"/>
            <a:ext cx="889048" cy="461665"/>
          </a:xfrm>
          <a:prstGeom prst="rect">
            <a:avLst/>
          </a:prstGeom>
          <a:noFill/>
        </p:spPr>
        <p:txBody>
          <a:bodyPr wrap="square" rtlCol="0">
            <a:spAutoFit/>
          </a:bodyPr>
          <a:lstStyle/>
          <a:p>
            <a:pPr algn="ctr"/>
            <a:r>
              <a:rPr lang="en-US" sz="800">
                <a:solidFill>
                  <a:schemeClr val="bg1"/>
                </a:solidFill>
              </a:rPr>
              <a:t>advanced financial reporting</a:t>
            </a:r>
          </a:p>
        </p:txBody>
      </p:sp>
      <p:sp>
        <p:nvSpPr>
          <p:cNvPr id="100" name="TextBox 99"/>
          <p:cNvSpPr txBox="1"/>
          <p:nvPr userDrawn="1"/>
        </p:nvSpPr>
        <p:spPr>
          <a:xfrm>
            <a:off x="2316500" y="6271924"/>
            <a:ext cx="908955" cy="338554"/>
          </a:xfrm>
          <a:prstGeom prst="rect">
            <a:avLst/>
          </a:prstGeom>
          <a:noFill/>
        </p:spPr>
        <p:txBody>
          <a:bodyPr wrap="square" rtlCol="0">
            <a:spAutoFit/>
          </a:bodyPr>
          <a:lstStyle/>
          <a:p>
            <a:pPr algn="ctr"/>
            <a:r>
              <a:rPr lang="en-US" sz="800">
                <a:solidFill>
                  <a:schemeClr val="bg1"/>
                </a:solidFill>
              </a:rPr>
              <a:t>management accounting</a:t>
            </a:r>
          </a:p>
        </p:txBody>
      </p:sp>
      <p:sp>
        <p:nvSpPr>
          <p:cNvPr id="101" name="TextBox 100"/>
          <p:cNvSpPr txBox="1"/>
          <p:nvPr userDrawn="1"/>
        </p:nvSpPr>
        <p:spPr>
          <a:xfrm>
            <a:off x="3096831" y="6271923"/>
            <a:ext cx="904083" cy="338554"/>
          </a:xfrm>
          <a:prstGeom prst="rect">
            <a:avLst/>
          </a:prstGeom>
          <a:noFill/>
        </p:spPr>
        <p:txBody>
          <a:bodyPr wrap="square" rtlCol="0">
            <a:spAutoFit/>
          </a:bodyPr>
          <a:lstStyle/>
          <a:p>
            <a:pPr algn="ctr"/>
            <a:r>
              <a:rPr lang="en-US" sz="800">
                <a:solidFill>
                  <a:schemeClr val="bg1"/>
                </a:solidFill>
              </a:rPr>
              <a:t>strategy and governance</a:t>
            </a:r>
          </a:p>
        </p:txBody>
      </p:sp>
      <p:sp>
        <p:nvSpPr>
          <p:cNvPr id="102" name="TextBox 101"/>
          <p:cNvSpPr txBox="1"/>
          <p:nvPr userDrawn="1"/>
        </p:nvSpPr>
        <p:spPr>
          <a:xfrm>
            <a:off x="6447505" y="1067799"/>
            <a:ext cx="897483" cy="215444"/>
          </a:xfrm>
          <a:prstGeom prst="rect">
            <a:avLst/>
          </a:prstGeom>
          <a:noFill/>
        </p:spPr>
        <p:txBody>
          <a:bodyPr wrap="square" rtlCol="0">
            <a:spAutoFit/>
          </a:bodyPr>
          <a:lstStyle/>
          <a:p>
            <a:pPr algn="ctr"/>
            <a:r>
              <a:rPr lang="en-US" sz="800">
                <a:solidFill>
                  <a:schemeClr val="bg1"/>
                </a:solidFill>
              </a:rPr>
              <a:t>giving back</a:t>
            </a:r>
          </a:p>
        </p:txBody>
      </p:sp>
      <p:sp>
        <p:nvSpPr>
          <p:cNvPr id="103" name="TextBox 102"/>
          <p:cNvSpPr txBox="1"/>
          <p:nvPr userDrawn="1"/>
        </p:nvSpPr>
        <p:spPr>
          <a:xfrm>
            <a:off x="7216177" y="1067799"/>
            <a:ext cx="796251" cy="215444"/>
          </a:xfrm>
          <a:prstGeom prst="rect">
            <a:avLst/>
          </a:prstGeom>
          <a:noFill/>
        </p:spPr>
        <p:txBody>
          <a:bodyPr wrap="square" rtlCol="0">
            <a:spAutoFit/>
          </a:bodyPr>
          <a:lstStyle/>
          <a:p>
            <a:pPr algn="ctr"/>
            <a:r>
              <a:rPr lang="en-US" sz="800">
                <a:solidFill>
                  <a:schemeClr val="bg1"/>
                </a:solidFill>
              </a:rPr>
              <a:t>community</a:t>
            </a:r>
          </a:p>
        </p:txBody>
      </p:sp>
      <p:sp>
        <p:nvSpPr>
          <p:cNvPr id="104" name="TextBox 103"/>
          <p:cNvSpPr txBox="1"/>
          <p:nvPr userDrawn="1"/>
        </p:nvSpPr>
        <p:spPr>
          <a:xfrm>
            <a:off x="7905925" y="1067799"/>
            <a:ext cx="987504" cy="215444"/>
          </a:xfrm>
          <a:prstGeom prst="rect">
            <a:avLst/>
          </a:prstGeom>
          <a:noFill/>
        </p:spPr>
        <p:txBody>
          <a:bodyPr wrap="square" rtlCol="0">
            <a:spAutoFit/>
          </a:bodyPr>
          <a:lstStyle/>
          <a:p>
            <a:pPr algn="ctr"/>
            <a:r>
              <a:rPr lang="en-US" sz="800">
                <a:solidFill>
                  <a:schemeClr val="bg1"/>
                </a:solidFill>
              </a:rPr>
              <a:t>fundraising</a:t>
            </a:r>
          </a:p>
        </p:txBody>
      </p:sp>
      <p:sp>
        <p:nvSpPr>
          <p:cNvPr id="105" name="TextBox 104"/>
          <p:cNvSpPr txBox="1"/>
          <p:nvPr userDrawn="1"/>
        </p:nvSpPr>
        <p:spPr>
          <a:xfrm>
            <a:off x="6501608" y="2411118"/>
            <a:ext cx="789277" cy="215444"/>
          </a:xfrm>
          <a:prstGeom prst="rect">
            <a:avLst/>
          </a:prstGeom>
          <a:noFill/>
        </p:spPr>
        <p:txBody>
          <a:bodyPr wrap="square" rtlCol="0">
            <a:spAutoFit/>
          </a:bodyPr>
          <a:lstStyle/>
          <a:p>
            <a:pPr algn="ctr"/>
            <a:r>
              <a:rPr lang="en-US" sz="800">
                <a:solidFill>
                  <a:schemeClr val="bg1"/>
                </a:solidFill>
              </a:rPr>
              <a:t>expertise</a:t>
            </a:r>
          </a:p>
        </p:txBody>
      </p:sp>
      <p:sp>
        <p:nvSpPr>
          <p:cNvPr id="106" name="TextBox 105"/>
          <p:cNvSpPr txBox="1"/>
          <p:nvPr userDrawn="1"/>
        </p:nvSpPr>
        <p:spPr>
          <a:xfrm>
            <a:off x="7216177" y="2411117"/>
            <a:ext cx="796251" cy="215444"/>
          </a:xfrm>
          <a:prstGeom prst="rect">
            <a:avLst/>
          </a:prstGeom>
          <a:noFill/>
        </p:spPr>
        <p:txBody>
          <a:bodyPr wrap="square" rtlCol="0">
            <a:spAutoFit/>
          </a:bodyPr>
          <a:lstStyle/>
          <a:p>
            <a:pPr algn="ctr"/>
            <a:r>
              <a:rPr lang="en-US" sz="800">
                <a:solidFill>
                  <a:schemeClr val="bg1"/>
                </a:solidFill>
              </a:rPr>
              <a:t>mission</a:t>
            </a:r>
          </a:p>
        </p:txBody>
      </p:sp>
      <p:sp>
        <p:nvSpPr>
          <p:cNvPr id="107" name="TextBox 106"/>
          <p:cNvSpPr txBox="1"/>
          <p:nvPr userDrawn="1"/>
        </p:nvSpPr>
        <p:spPr>
          <a:xfrm>
            <a:off x="7905925" y="2411117"/>
            <a:ext cx="987504" cy="215444"/>
          </a:xfrm>
          <a:prstGeom prst="rect">
            <a:avLst/>
          </a:prstGeom>
          <a:noFill/>
        </p:spPr>
        <p:txBody>
          <a:bodyPr wrap="square" rtlCol="0">
            <a:spAutoFit/>
          </a:bodyPr>
          <a:lstStyle/>
          <a:p>
            <a:pPr algn="ctr"/>
            <a:r>
              <a:rPr lang="en-US" sz="800">
                <a:solidFill>
                  <a:schemeClr val="bg1"/>
                </a:solidFill>
              </a:rPr>
              <a:t>regulations</a:t>
            </a:r>
          </a:p>
        </p:txBody>
      </p:sp>
      <p:sp>
        <p:nvSpPr>
          <p:cNvPr id="108" name="TextBox 107"/>
          <p:cNvSpPr txBox="1"/>
          <p:nvPr userDrawn="1"/>
        </p:nvSpPr>
        <p:spPr>
          <a:xfrm>
            <a:off x="8727087" y="2411117"/>
            <a:ext cx="781293" cy="215444"/>
          </a:xfrm>
          <a:prstGeom prst="rect">
            <a:avLst/>
          </a:prstGeom>
          <a:noFill/>
        </p:spPr>
        <p:txBody>
          <a:bodyPr wrap="square" rtlCol="0">
            <a:spAutoFit/>
          </a:bodyPr>
          <a:lstStyle/>
          <a:p>
            <a:pPr algn="ctr"/>
            <a:r>
              <a:rPr lang="en-US" sz="800" err="1">
                <a:solidFill>
                  <a:schemeClr val="bg1"/>
                </a:solidFill>
              </a:rPr>
              <a:t>url</a:t>
            </a:r>
            <a:endParaRPr lang="en-US" sz="800">
              <a:solidFill>
                <a:schemeClr val="bg1"/>
              </a:solidFill>
            </a:endParaRPr>
          </a:p>
        </p:txBody>
      </p:sp>
      <p:sp>
        <p:nvSpPr>
          <p:cNvPr id="109" name="TextBox 108"/>
          <p:cNvSpPr txBox="1"/>
          <p:nvPr userDrawn="1"/>
        </p:nvSpPr>
        <p:spPr>
          <a:xfrm>
            <a:off x="9403571" y="2411118"/>
            <a:ext cx="984115" cy="215444"/>
          </a:xfrm>
          <a:prstGeom prst="rect">
            <a:avLst/>
          </a:prstGeom>
          <a:noFill/>
        </p:spPr>
        <p:txBody>
          <a:bodyPr wrap="square" rtlCol="0">
            <a:spAutoFit/>
          </a:bodyPr>
          <a:lstStyle/>
          <a:p>
            <a:pPr algn="ctr"/>
            <a:r>
              <a:rPr lang="en-US" sz="800">
                <a:solidFill>
                  <a:schemeClr val="bg1"/>
                </a:solidFill>
              </a:rPr>
              <a:t>presentation</a:t>
            </a:r>
          </a:p>
        </p:txBody>
      </p:sp>
      <p:sp>
        <p:nvSpPr>
          <p:cNvPr id="110" name="TextBox 109"/>
          <p:cNvSpPr txBox="1"/>
          <p:nvPr userDrawn="1"/>
        </p:nvSpPr>
        <p:spPr>
          <a:xfrm>
            <a:off x="6435177" y="3294748"/>
            <a:ext cx="909811" cy="215444"/>
          </a:xfrm>
          <a:prstGeom prst="rect">
            <a:avLst/>
          </a:prstGeom>
          <a:noFill/>
        </p:spPr>
        <p:txBody>
          <a:bodyPr wrap="square" rtlCol="0">
            <a:spAutoFit/>
          </a:bodyPr>
          <a:lstStyle/>
          <a:p>
            <a:pPr algn="ctr"/>
            <a:r>
              <a:rPr lang="en-US" sz="800">
                <a:solidFill>
                  <a:schemeClr val="bg1"/>
                </a:solidFill>
              </a:rPr>
              <a:t>pay-per-click</a:t>
            </a:r>
          </a:p>
        </p:txBody>
      </p:sp>
      <p:sp>
        <p:nvSpPr>
          <p:cNvPr id="111" name="TextBox 110"/>
          <p:cNvSpPr txBox="1"/>
          <p:nvPr userDrawn="1"/>
        </p:nvSpPr>
        <p:spPr>
          <a:xfrm>
            <a:off x="7135040" y="3294748"/>
            <a:ext cx="987504" cy="215444"/>
          </a:xfrm>
          <a:prstGeom prst="rect">
            <a:avLst/>
          </a:prstGeom>
          <a:noFill/>
        </p:spPr>
        <p:txBody>
          <a:bodyPr wrap="square" rtlCol="0">
            <a:spAutoFit/>
          </a:bodyPr>
          <a:lstStyle/>
          <a:p>
            <a:pPr algn="ctr"/>
            <a:r>
              <a:rPr lang="en-US" sz="800" err="1">
                <a:solidFill>
                  <a:schemeClr val="bg1"/>
                </a:solidFill>
              </a:rPr>
              <a:t>seo</a:t>
            </a:r>
            <a:endParaRPr lang="en-US" sz="800">
              <a:solidFill>
                <a:schemeClr val="bg1"/>
              </a:solidFill>
            </a:endParaRPr>
          </a:p>
        </p:txBody>
      </p:sp>
      <p:sp>
        <p:nvSpPr>
          <p:cNvPr id="112" name="TextBox 111"/>
          <p:cNvSpPr txBox="1"/>
          <p:nvPr userDrawn="1"/>
        </p:nvSpPr>
        <p:spPr>
          <a:xfrm>
            <a:off x="8002867" y="3294748"/>
            <a:ext cx="781293" cy="215444"/>
          </a:xfrm>
          <a:prstGeom prst="rect">
            <a:avLst/>
          </a:prstGeom>
          <a:noFill/>
        </p:spPr>
        <p:txBody>
          <a:bodyPr wrap="square" rtlCol="0">
            <a:spAutoFit/>
          </a:bodyPr>
          <a:lstStyle/>
          <a:p>
            <a:pPr algn="ctr"/>
            <a:r>
              <a:rPr lang="en-US" sz="800">
                <a:solidFill>
                  <a:schemeClr val="bg1"/>
                </a:solidFill>
              </a:rPr>
              <a:t>content</a:t>
            </a:r>
          </a:p>
        </p:txBody>
      </p:sp>
      <p:sp>
        <p:nvSpPr>
          <p:cNvPr id="113" name="TextBox 112"/>
          <p:cNvSpPr txBox="1"/>
          <p:nvPr userDrawn="1"/>
        </p:nvSpPr>
        <p:spPr>
          <a:xfrm>
            <a:off x="8769290" y="3294748"/>
            <a:ext cx="804237" cy="215444"/>
          </a:xfrm>
          <a:prstGeom prst="rect">
            <a:avLst/>
          </a:prstGeom>
          <a:noFill/>
        </p:spPr>
        <p:txBody>
          <a:bodyPr wrap="square" rtlCol="0">
            <a:spAutoFit/>
          </a:bodyPr>
          <a:lstStyle/>
          <a:p>
            <a:pPr algn="ctr"/>
            <a:r>
              <a:rPr lang="en-US" sz="800">
                <a:solidFill>
                  <a:schemeClr val="bg1"/>
                </a:solidFill>
              </a:rPr>
              <a:t>document</a:t>
            </a:r>
          </a:p>
        </p:txBody>
      </p:sp>
      <p:sp>
        <p:nvSpPr>
          <p:cNvPr id="114" name="TextBox 113"/>
          <p:cNvSpPr txBox="1"/>
          <p:nvPr userDrawn="1"/>
        </p:nvSpPr>
        <p:spPr>
          <a:xfrm>
            <a:off x="9364726" y="3294748"/>
            <a:ext cx="1064437" cy="215444"/>
          </a:xfrm>
          <a:prstGeom prst="rect">
            <a:avLst/>
          </a:prstGeom>
          <a:noFill/>
        </p:spPr>
        <p:txBody>
          <a:bodyPr wrap="square" rtlCol="0">
            <a:spAutoFit/>
          </a:bodyPr>
          <a:lstStyle/>
          <a:p>
            <a:pPr algn="ctr"/>
            <a:r>
              <a:rPr lang="en-US" sz="800">
                <a:solidFill>
                  <a:schemeClr val="bg1"/>
                </a:solidFill>
              </a:rPr>
              <a:t>communication</a:t>
            </a:r>
          </a:p>
        </p:txBody>
      </p:sp>
      <p:sp>
        <p:nvSpPr>
          <p:cNvPr id="115" name="TextBox 114"/>
          <p:cNvSpPr txBox="1"/>
          <p:nvPr userDrawn="1"/>
        </p:nvSpPr>
        <p:spPr>
          <a:xfrm>
            <a:off x="8623983" y="1067799"/>
            <a:ext cx="987504" cy="215444"/>
          </a:xfrm>
          <a:prstGeom prst="rect">
            <a:avLst/>
          </a:prstGeom>
          <a:noFill/>
        </p:spPr>
        <p:txBody>
          <a:bodyPr wrap="square" rtlCol="0">
            <a:spAutoFit/>
          </a:bodyPr>
          <a:lstStyle/>
          <a:p>
            <a:pPr algn="ctr"/>
            <a:r>
              <a:rPr lang="en-US" sz="800">
                <a:solidFill>
                  <a:schemeClr val="bg1"/>
                </a:solidFill>
              </a:rPr>
              <a:t>sentiment</a:t>
            </a:r>
          </a:p>
        </p:txBody>
      </p:sp>
      <p:sp>
        <p:nvSpPr>
          <p:cNvPr id="116" name="TextBox 115"/>
          <p:cNvSpPr txBox="1"/>
          <p:nvPr userDrawn="1"/>
        </p:nvSpPr>
        <p:spPr>
          <a:xfrm>
            <a:off x="66233" y="3988356"/>
            <a:ext cx="966515" cy="338554"/>
          </a:xfrm>
          <a:prstGeom prst="rect">
            <a:avLst/>
          </a:prstGeom>
          <a:noFill/>
        </p:spPr>
        <p:txBody>
          <a:bodyPr wrap="square" rtlCol="0">
            <a:spAutoFit/>
          </a:bodyPr>
          <a:lstStyle/>
          <a:p>
            <a:pPr algn="ctr"/>
            <a:r>
              <a:rPr lang="en-US" sz="800">
                <a:solidFill>
                  <a:schemeClr val="bg1"/>
                </a:solidFill>
              </a:rPr>
              <a:t>enabling competencies</a:t>
            </a:r>
          </a:p>
        </p:txBody>
      </p:sp>
      <p:sp>
        <p:nvSpPr>
          <p:cNvPr id="117" name="TextBox 116"/>
          <p:cNvSpPr txBox="1"/>
          <p:nvPr userDrawn="1"/>
        </p:nvSpPr>
        <p:spPr>
          <a:xfrm>
            <a:off x="848939" y="3988355"/>
            <a:ext cx="923915" cy="215444"/>
          </a:xfrm>
          <a:prstGeom prst="rect">
            <a:avLst/>
          </a:prstGeom>
          <a:noFill/>
        </p:spPr>
        <p:txBody>
          <a:bodyPr wrap="square" rtlCol="0">
            <a:spAutoFit/>
          </a:bodyPr>
          <a:lstStyle/>
          <a:p>
            <a:pPr algn="ctr"/>
            <a:r>
              <a:rPr lang="en-US" sz="800">
                <a:solidFill>
                  <a:schemeClr val="bg1"/>
                </a:solidFill>
              </a:rPr>
              <a:t>code of conduct</a:t>
            </a:r>
          </a:p>
        </p:txBody>
      </p:sp>
      <p:sp>
        <p:nvSpPr>
          <p:cNvPr id="118" name="TextBox 117"/>
          <p:cNvSpPr txBox="1"/>
          <p:nvPr userDrawn="1"/>
        </p:nvSpPr>
        <p:spPr>
          <a:xfrm>
            <a:off x="10185639" y="2411118"/>
            <a:ext cx="781293" cy="338554"/>
          </a:xfrm>
          <a:prstGeom prst="rect">
            <a:avLst/>
          </a:prstGeom>
          <a:noFill/>
        </p:spPr>
        <p:txBody>
          <a:bodyPr wrap="square" rtlCol="0">
            <a:spAutoFit/>
          </a:bodyPr>
          <a:lstStyle/>
          <a:p>
            <a:pPr algn="ctr"/>
            <a:r>
              <a:rPr lang="en-US" sz="800">
                <a:solidFill>
                  <a:schemeClr val="bg1"/>
                </a:solidFill>
              </a:rPr>
              <a:t>market research</a:t>
            </a:r>
          </a:p>
        </p:txBody>
      </p:sp>
      <p:sp>
        <p:nvSpPr>
          <p:cNvPr id="119" name="TextBox 118"/>
          <p:cNvSpPr txBox="1"/>
          <p:nvPr userDrawn="1"/>
        </p:nvSpPr>
        <p:spPr>
          <a:xfrm>
            <a:off x="10862123" y="2411117"/>
            <a:ext cx="984115" cy="215444"/>
          </a:xfrm>
          <a:prstGeom prst="rect">
            <a:avLst/>
          </a:prstGeom>
          <a:noFill/>
        </p:spPr>
        <p:txBody>
          <a:bodyPr wrap="square" rtlCol="0">
            <a:spAutoFit/>
          </a:bodyPr>
          <a:lstStyle/>
          <a:p>
            <a:pPr algn="ctr"/>
            <a:r>
              <a:rPr lang="en-US" sz="800">
                <a:solidFill>
                  <a:schemeClr val="bg1"/>
                </a:solidFill>
              </a:rPr>
              <a:t>solutions</a:t>
            </a:r>
          </a:p>
        </p:txBody>
      </p:sp>
    </p:spTree>
    <p:extLst>
      <p:ext uri="{BB962C8B-B14F-4D97-AF65-F5344CB8AC3E}">
        <p14:creationId xmlns:p14="http://schemas.microsoft.com/office/powerpoint/2010/main" val="1052799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a:t>Click Icon To Add Image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1" y="6157815"/>
            <a:ext cx="2214452" cy="522384"/>
          </a:xfrm>
          <a:prstGeom prst="rect">
            <a:avLst/>
          </a:prstGeom>
        </p:spPr>
      </p:pic>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l="6250" t="16667" r="6250" b="16667"/>
          <a:stretch/>
        </p:blipFill>
        <p:spPr>
          <a:xfrm>
            <a:off x="697387" y="6159904"/>
            <a:ext cx="1632476" cy="621896"/>
          </a:xfrm>
          <a:prstGeom prst="rect">
            <a:avLst/>
          </a:prstGeom>
        </p:spPr>
      </p:pic>
    </p:spTree>
    <p:extLst>
      <p:ext uri="{BB962C8B-B14F-4D97-AF65-F5344CB8AC3E}">
        <p14:creationId xmlns:p14="http://schemas.microsoft.com/office/powerpoint/2010/main" val="11838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6858000"/>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a:t>Click Icon To Add Image</a:t>
            </a:r>
          </a:p>
        </p:txBody>
      </p:sp>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rgbClr val="006FBA"/>
                </a:solidFill>
                <a:latin typeface="+mn-lt"/>
              </a:defRPr>
            </a:lvl1pPr>
          </a:lstStyle>
          <a:p>
            <a:r>
              <a:rPr lang="en-US"/>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bg1">
                    <a:lumMod val="85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Subtext Goes Here</a:t>
            </a:r>
          </a:p>
        </p:txBody>
      </p:sp>
    </p:spTree>
    <p:extLst>
      <p:ext uri="{BB962C8B-B14F-4D97-AF65-F5344CB8AC3E}">
        <p14:creationId xmlns:p14="http://schemas.microsoft.com/office/powerpoint/2010/main" val="168496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6858000"/>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a:t>Click Icon To Add Image</a:t>
            </a:r>
          </a:p>
        </p:txBody>
      </p:sp>
    </p:spTree>
    <p:extLst>
      <p:ext uri="{BB962C8B-B14F-4D97-AF65-F5344CB8AC3E}">
        <p14:creationId xmlns:p14="http://schemas.microsoft.com/office/powerpoint/2010/main" val="184770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pic">
    <p:spTree>
      <p:nvGrpSpPr>
        <p:cNvPr id="1" name=""/>
        <p:cNvGrpSpPr/>
        <p:nvPr/>
      </p:nvGrpSpPr>
      <p:grpSpPr>
        <a:xfrm>
          <a:off x="0" y="0"/>
          <a:ext cx="0" cy="0"/>
          <a:chOff x="0" y="0"/>
          <a:chExt cx="0" cy="0"/>
        </a:xfrm>
      </p:grpSpPr>
      <p:sp>
        <p:nvSpPr>
          <p:cNvPr id="5" name="Picture Placeholder 7"/>
          <p:cNvSpPr>
            <a:spLocks noGrp="1"/>
          </p:cNvSpPr>
          <p:nvPr>
            <p:ph type="pic" sz="quarter" idx="11" hasCustomPrompt="1"/>
          </p:nvPr>
        </p:nvSpPr>
        <p:spPr>
          <a:xfrm>
            <a:off x="0"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a:t>Click Icon To Add Image </a:t>
            </a:r>
          </a:p>
        </p:txBody>
      </p:sp>
      <p:sp>
        <p:nvSpPr>
          <p:cNvPr id="6"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rgbClr val="006FBA"/>
                </a:solidFill>
                <a:latin typeface="+mn-lt"/>
              </a:defRPr>
            </a:lvl1pPr>
          </a:lstStyle>
          <a:p>
            <a:r>
              <a:rPr lang="en-US"/>
              <a:t>Click To Edit Master Title Style</a:t>
            </a:r>
          </a:p>
        </p:txBody>
      </p:sp>
      <p:sp>
        <p:nvSpPr>
          <p:cNvPr id="8"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Subtext Goes Here</a:t>
            </a:r>
          </a:p>
        </p:txBody>
      </p:sp>
      <p:sp>
        <p:nvSpPr>
          <p:cNvPr id="16" name="Picture Placeholder 7"/>
          <p:cNvSpPr>
            <a:spLocks noGrp="1"/>
          </p:cNvSpPr>
          <p:nvPr>
            <p:ph type="pic" sz="quarter" idx="12" hasCustomPrompt="1"/>
          </p:nvPr>
        </p:nvSpPr>
        <p:spPr>
          <a:xfrm>
            <a:off x="8761984"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a:t>Click Icon To Add Image </a:t>
            </a:r>
          </a:p>
        </p:txBody>
      </p:sp>
    </p:spTree>
    <p:extLst>
      <p:ext uri="{BB962C8B-B14F-4D97-AF65-F5344CB8AC3E}">
        <p14:creationId xmlns:p14="http://schemas.microsoft.com/office/powerpoint/2010/main" val="104759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who are we">
    <p:spTree>
      <p:nvGrpSpPr>
        <p:cNvPr id="1" name=""/>
        <p:cNvGrpSpPr/>
        <p:nvPr/>
      </p:nvGrpSpPr>
      <p:grpSpPr>
        <a:xfrm>
          <a:off x="0" y="0"/>
          <a:ext cx="0" cy="0"/>
          <a:chOff x="0" y="0"/>
          <a:chExt cx="0" cy="0"/>
        </a:xfrm>
      </p:grpSpPr>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a:t>Click Icon To Add Image </a:t>
            </a:r>
          </a:p>
        </p:txBody>
      </p:sp>
      <p:sp>
        <p:nvSpPr>
          <p:cNvPr id="20"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rgbClr val="006FBA"/>
                </a:solidFill>
                <a:latin typeface="+mn-lt"/>
              </a:defRPr>
            </a:lvl1pPr>
          </a:lstStyle>
          <a:p>
            <a:r>
              <a:rPr lang="en-US"/>
              <a:t>Click To Edit Master Title Style</a:t>
            </a:r>
          </a:p>
        </p:txBody>
      </p:sp>
      <p:sp>
        <p:nvSpPr>
          <p:cNvPr id="21"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Subtext Goes Here</a:t>
            </a:r>
          </a:p>
        </p:txBody>
      </p:sp>
    </p:spTree>
    <p:extLst>
      <p:ext uri="{BB962C8B-B14F-4D97-AF65-F5344CB8AC3E}">
        <p14:creationId xmlns:p14="http://schemas.microsoft.com/office/powerpoint/2010/main" val="239404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8427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9091"/>
          <a:stretch/>
        </p:blipFill>
        <p:spPr>
          <a:xfrm>
            <a:off x="0" y="1092200"/>
            <a:ext cx="12192000" cy="5791200"/>
          </a:xfrm>
          <a:prstGeom prst="rect">
            <a:avLst/>
          </a:prstGeom>
        </p:spPr>
      </p:pic>
      <p:sp>
        <p:nvSpPr>
          <p:cNvPr id="9" name="Title 1"/>
          <p:cNvSpPr txBox="1">
            <a:spLocks/>
          </p:cNvSpPr>
          <p:nvPr/>
        </p:nvSpPr>
        <p:spPr>
          <a:xfrm>
            <a:off x="1625600" y="4888789"/>
            <a:ext cx="8940800" cy="755905"/>
          </a:xfrm>
          <a:prstGeom prst="rect">
            <a:avLst/>
          </a:prstGeom>
        </p:spPr>
        <p:txBody>
          <a:bodyPr vert="horz" lIns="121920" tIns="60960" rIns="121920" bIns="60960" rtlCol="0" anchor="ctr">
            <a:noAutofit/>
          </a:bodyPr>
          <a:lstStyle>
            <a:lvl1pPr algn="ctr" defTabSz="914400" rtl="0" eaLnBrk="1" latinLnBrk="0" hangingPunct="1">
              <a:lnSpc>
                <a:spcPct val="90000"/>
              </a:lnSpc>
              <a:spcBef>
                <a:spcPct val="0"/>
              </a:spcBef>
              <a:buNone/>
              <a:defRPr sz="4400" kern="1200">
                <a:solidFill>
                  <a:srgbClr val="43B02A"/>
                </a:solidFill>
                <a:latin typeface="Arial" panose="020B0604020202020204" pitchFamily="34" charset="0"/>
                <a:ea typeface="+mj-ea"/>
                <a:cs typeface="Arial" panose="020B0604020202020204" pitchFamily="34" charset="0"/>
              </a:defRPr>
            </a:lvl1pPr>
          </a:lstStyle>
          <a:p>
            <a:pPr defTabSz="1219170"/>
            <a:r>
              <a:rPr lang="en-US" sz="1600">
                <a:solidFill>
                  <a:srgbClr val="FFFFFF"/>
                </a:solidFill>
              </a:rPr>
              <a:t>Board of directors</a:t>
            </a:r>
          </a:p>
          <a:p>
            <a:pPr defTabSz="1219170"/>
            <a:r>
              <a:rPr lang="en-US" sz="1600">
                <a:solidFill>
                  <a:srgbClr val="FFFFFF"/>
                </a:solidFill>
              </a:rPr>
              <a:t>March 6, 2018</a:t>
            </a:r>
          </a:p>
          <a:p>
            <a:pPr defTabSz="1219170"/>
            <a:endParaRPr lang="en-US" sz="1600">
              <a:solidFill>
                <a:srgbClr val="FFFFFF"/>
              </a:solidFill>
            </a:endParaRPr>
          </a:p>
          <a:p>
            <a:pPr defTabSz="1219170"/>
            <a:r>
              <a:rPr lang="en-US" sz="1600">
                <a:solidFill>
                  <a:srgbClr val="FFFFFF"/>
                </a:solidFill>
              </a:rPr>
              <a:t>Private and confidential</a:t>
            </a:r>
          </a:p>
        </p:txBody>
      </p:sp>
      <p:sp>
        <p:nvSpPr>
          <p:cNvPr id="10" name="Rectangle 9"/>
          <p:cNvSpPr/>
          <p:nvPr/>
        </p:nvSpPr>
        <p:spPr bwMode="auto">
          <a:xfrm>
            <a:off x="0" y="1092200"/>
            <a:ext cx="12192000" cy="5791200"/>
          </a:xfrm>
          <a:prstGeom prst="rect">
            <a:avLst/>
          </a:prstGeom>
          <a:solidFill>
            <a:schemeClr val="accent1">
              <a:alpha val="70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defTabSz="1219170"/>
            <a:endParaRPr lang="en-US" sz="2400">
              <a:solidFill>
                <a:srgbClr val="262626"/>
              </a:solidFill>
              <a:latin typeface="Arial" panose="020B0604020202020204"/>
            </a:endParaRPr>
          </a:p>
        </p:txBody>
      </p:sp>
      <p:sp>
        <p:nvSpPr>
          <p:cNvPr id="11" name="TextBox 10"/>
          <p:cNvSpPr txBox="1"/>
          <p:nvPr/>
        </p:nvSpPr>
        <p:spPr>
          <a:xfrm>
            <a:off x="1320800" y="1513446"/>
            <a:ext cx="9550400" cy="2308324"/>
          </a:xfrm>
          <a:prstGeom prst="rect">
            <a:avLst/>
          </a:prstGeom>
          <a:noFill/>
        </p:spPr>
        <p:txBody>
          <a:bodyPr wrap="square" rtlCol="0">
            <a:spAutoFit/>
          </a:bodyPr>
          <a:lstStyle/>
          <a:p>
            <a:pPr algn="ctr" defTabSz="1219170"/>
            <a:r>
              <a:rPr lang="en-US" sz="4800" dirty="0">
                <a:solidFill>
                  <a:srgbClr val="FFFFFF"/>
                </a:solidFill>
                <a:latin typeface="Arial" panose="020B0604020202020204"/>
              </a:rPr>
              <a:t>CPA Canada Foresight:  Reimagining Accounting </a:t>
            </a:r>
          </a:p>
          <a:p>
            <a:pPr algn="ctr" defTabSz="1219170"/>
            <a:r>
              <a:rPr lang="en-US" sz="4800" dirty="0">
                <a:solidFill>
                  <a:srgbClr val="FFFFFF"/>
                </a:solidFill>
                <a:latin typeface="Arial" panose="020B0604020202020204"/>
              </a:rPr>
              <a:t>for the Information Age</a:t>
            </a:r>
          </a:p>
        </p:txBody>
      </p:sp>
    </p:spTree>
    <p:extLst>
      <p:ext uri="{BB962C8B-B14F-4D97-AF65-F5344CB8AC3E}">
        <p14:creationId xmlns:p14="http://schemas.microsoft.com/office/powerpoint/2010/main" val="1922539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7CE08-8283-419A-A0B9-F149A1AE9EDD}"/>
              </a:ext>
            </a:extLst>
          </p:cNvPr>
          <p:cNvSpPr>
            <a:spLocks noGrp="1"/>
          </p:cNvSpPr>
          <p:nvPr>
            <p:ph type="title"/>
          </p:nvPr>
        </p:nvSpPr>
        <p:spPr>
          <a:xfrm>
            <a:off x="2921000" y="569455"/>
            <a:ext cx="6350000" cy="558843"/>
          </a:xfrm>
        </p:spPr>
        <p:txBody>
          <a:bodyPr/>
          <a:lstStyle/>
          <a:p>
            <a:r>
              <a:rPr lang="en-US" dirty="0"/>
              <a:t>Looking out to 2030: Critical Uncertainties</a:t>
            </a:r>
          </a:p>
        </p:txBody>
      </p:sp>
      <p:sp>
        <p:nvSpPr>
          <p:cNvPr id="3" name="Text Placeholder 2">
            <a:extLst>
              <a:ext uri="{FF2B5EF4-FFF2-40B4-BE49-F238E27FC236}">
                <a16:creationId xmlns:a16="http://schemas.microsoft.com/office/drawing/2014/main" id="{D1E114B2-B986-4FB0-B78F-E03B800B7873}"/>
              </a:ext>
            </a:extLst>
          </p:cNvPr>
          <p:cNvSpPr>
            <a:spLocks noGrp="1"/>
          </p:cNvSpPr>
          <p:nvPr>
            <p:ph type="body" sz="half" idx="2"/>
          </p:nvPr>
        </p:nvSpPr>
        <p:spPr>
          <a:xfrm>
            <a:off x="3174489" y="1525676"/>
            <a:ext cx="6350000" cy="463787"/>
          </a:xfrm>
        </p:spPr>
        <p:txBody>
          <a:bodyPr/>
          <a:lstStyle/>
          <a:p>
            <a:endParaRPr lang="en-US" altLang="en-US" dirty="0">
              <a:solidFill>
                <a:schemeClr val="accent1"/>
              </a:solidFill>
            </a:endParaRPr>
          </a:p>
          <a:p>
            <a:endParaRPr lang="en-US" dirty="0"/>
          </a:p>
        </p:txBody>
      </p:sp>
      <p:sp>
        <p:nvSpPr>
          <p:cNvPr id="7" name="Title 1">
            <a:extLst>
              <a:ext uri="{FF2B5EF4-FFF2-40B4-BE49-F238E27FC236}">
                <a16:creationId xmlns:a16="http://schemas.microsoft.com/office/drawing/2014/main" id="{41E6991D-E426-4B47-AEAB-9E68D7A19BAE}"/>
              </a:ext>
            </a:extLst>
          </p:cNvPr>
          <p:cNvSpPr txBox="1">
            <a:spLocks/>
          </p:cNvSpPr>
          <p:nvPr/>
        </p:nvSpPr>
        <p:spPr>
          <a:xfrm>
            <a:off x="1062681" y="2248929"/>
            <a:ext cx="3269881" cy="3645195"/>
          </a:xfrm>
          <a:prstGeom prst="rect">
            <a:avLst/>
          </a:prstGeom>
        </p:spPr>
        <p:txBody>
          <a:bodyPr wrap="none" lIns="0" tIns="0" rIns="0" bIns="0" anchor="ctr">
            <a:normAutofit fontScale="97500"/>
          </a:bodyPr>
          <a:lstStyle>
            <a:lvl1pPr algn="ctr" defTabSz="914400" rtl="0" eaLnBrk="1" latinLnBrk="0" hangingPunct="1">
              <a:spcBef>
                <a:spcPct val="0"/>
              </a:spcBef>
              <a:buNone/>
              <a:defRPr sz="2800" b="1" i="0" kern="1200" baseline="0">
                <a:solidFill>
                  <a:srgbClr val="006FBA"/>
                </a:solidFill>
                <a:latin typeface="+mn-lt"/>
                <a:ea typeface="+mj-ea"/>
                <a:cs typeface="+mj-cs"/>
              </a:defRPr>
            </a:lvl1pPr>
          </a:lstStyle>
          <a:p>
            <a:pPr algn="r" defTabSz="1219170"/>
            <a:endParaRPr lang="en-US" sz="3733" dirty="0">
              <a:latin typeface="Arial" panose="020B0604020202020204"/>
            </a:endParaRPr>
          </a:p>
        </p:txBody>
      </p:sp>
      <p:sp>
        <p:nvSpPr>
          <p:cNvPr id="8" name="Title 1">
            <a:extLst>
              <a:ext uri="{FF2B5EF4-FFF2-40B4-BE49-F238E27FC236}">
                <a16:creationId xmlns:a16="http://schemas.microsoft.com/office/drawing/2014/main" id="{9DCFAA79-1613-4C6E-BB8D-C53E3DDD33C4}"/>
              </a:ext>
            </a:extLst>
          </p:cNvPr>
          <p:cNvSpPr txBox="1">
            <a:spLocks/>
          </p:cNvSpPr>
          <p:nvPr/>
        </p:nvSpPr>
        <p:spPr>
          <a:xfrm>
            <a:off x="838200" y="963878"/>
            <a:ext cx="3494363" cy="4930247"/>
          </a:xfrm>
          <a:prstGeom prst="rect">
            <a:avLst/>
          </a:prstGeom>
        </p:spPr>
        <p:txBody>
          <a:bodyPr wrap="none" lIns="0" tIns="0" rIns="0" bIns="0" anchor="ctr">
            <a:normAutofit fontScale="97500"/>
          </a:bodyPr>
          <a:lstStyle>
            <a:lvl1pPr algn="ctr" defTabSz="914400" rtl="0" eaLnBrk="1" latinLnBrk="0" hangingPunct="1">
              <a:spcBef>
                <a:spcPct val="0"/>
              </a:spcBef>
              <a:buNone/>
              <a:defRPr sz="2800" b="1" i="0" kern="1200" baseline="0">
                <a:solidFill>
                  <a:srgbClr val="006FBA"/>
                </a:solidFill>
                <a:latin typeface="+mn-lt"/>
                <a:ea typeface="+mj-ea"/>
                <a:cs typeface="+mj-cs"/>
              </a:defRPr>
            </a:lvl1pPr>
          </a:lstStyle>
          <a:p>
            <a:pPr algn="r" defTabSz="1219170"/>
            <a:endParaRPr lang="en-US" sz="3733" dirty="0">
              <a:latin typeface="Arial" panose="020B0604020202020204"/>
            </a:endParaRPr>
          </a:p>
        </p:txBody>
      </p:sp>
      <p:sp>
        <p:nvSpPr>
          <p:cNvPr id="9" name="TextBox 8">
            <a:extLst>
              <a:ext uri="{FF2B5EF4-FFF2-40B4-BE49-F238E27FC236}">
                <a16:creationId xmlns:a16="http://schemas.microsoft.com/office/drawing/2014/main" id="{E97729EB-0B0D-4CA2-9C52-72614804DD48}"/>
              </a:ext>
            </a:extLst>
          </p:cNvPr>
          <p:cNvSpPr txBox="1"/>
          <p:nvPr/>
        </p:nvSpPr>
        <p:spPr>
          <a:xfrm>
            <a:off x="771305" y="2914538"/>
            <a:ext cx="1589337" cy="2031325"/>
          </a:xfrm>
          <a:prstGeom prst="rect">
            <a:avLst/>
          </a:prstGeom>
          <a:noFill/>
        </p:spPr>
        <p:txBody>
          <a:bodyPr wrap="square" rtlCol="0">
            <a:spAutoFit/>
          </a:bodyPr>
          <a:lstStyle/>
          <a:p>
            <a:pPr defTabSz="1219170"/>
            <a:r>
              <a:rPr lang="en-US" b="1" dirty="0">
                <a:solidFill>
                  <a:srgbClr val="006FBA"/>
                </a:solidFill>
                <a:latin typeface="Arial" panose="020B0604020202020204"/>
              </a:rPr>
              <a:t>“Resist” </a:t>
            </a:r>
          </a:p>
          <a:p>
            <a:pPr defTabSz="1219170"/>
            <a:endParaRPr lang="en-US" dirty="0">
              <a:solidFill>
                <a:srgbClr val="262626"/>
              </a:solidFill>
              <a:latin typeface="Arial" panose="020B0604020202020204"/>
            </a:endParaRPr>
          </a:p>
          <a:p>
            <a:pPr defTabSz="1219170"/>
            <a:r>
              <a:rPr lang="en-US" dirty="0">
                <a:solidFill>
                  <a:srgbClr val="262626"/>
                </a:solidFill>
                <a:latin typeface="Arial" panose="020B0604020202020204"/>
              </a:rPr>
              <a:t>Low willingness / ability to adapt</a:t>
            </a:r>
          </a:p>
          <a:p>
            <a:pPr defTabSz="1219170"/>
            <a:endParaRPr lang="en-US" dirty="0">
              <a:solidFill>
                <a:srgbClr val="262626"/>
              </a:solidFill>
              <a:latin typeface="Arial" panose="020B0604020202020204"/>
            </a:endParaRPr>
          </a:p>
        </p:txBody>
      </p:sp>
      <p:sp>
        <p:nvSpPr>
          <p:cNvPr id="11" name="Left-Right Arrow 10">
            <a:extLst>
              <a:ext uri="{FF2B5EF4-FFF2-40B4-BE49-F238E27FC236}">
                <a16:creationId xmlns:a16="http://schemas.microsoft.com/office/drawing/2014/main" id="{0CD49279-87D0-4F34-BF56-A49375076358}"/>
              </a:ext>
            </a:extLst>
          </p:cNvPr>
          <p:cNvSpPr/>
          <p:nvPr/>
        </p:nvSpPr>
        <p:spPr>
          <a:xfrm>
            <a:off x="2209801" y="3068991"/>
            <a:ext cx="7454348" cy="1003853"/>
          </a:xfrm>
          <a:prstGeom prst="leftRightArrow">
            <a:avLst/>
          </a:prstGeom>
          <a:gradFill flip="none" rotWithShape="1">
            <a:gsLst>
              <a:gs pos="0">
                <a:schemeClr val="accent1"/>
              </a:gs>
              <a:gs pos="50000">
                <a:srgbClr val="0070C0">
                  <a:tint val="44500"/>
                  <a:satMod val="160000"/>
                </a:srgbClr>
              </a:gs>
              <a:gs pos="100000">
                <a:schemeClr val="accent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dirty="0">
              <a:solidFill>
                <a:srgbClr val="FFFFFF"/>
              </a:solidFill>
              <a:latin typeface="Arial" panose="020B0604020202020204"/>
            </a:endParaRPr>
          </a:p>
        </p:txBody>
      </p:sp>
      <p:sp>
        <p:nvSpPr>
          <p:cNvPr id="14" name="TextBox 13">
            <a:extLst>
              <a:ext uri="{FF2B5EF4-FFF2-40B4-BE49-F238E27FC236}">
                <a16:creationId xmlns:a16="http://schemas.microsoft.com/office/drawing/2014/main" id="{F16F3C50-678D-4C2C-BDC1-7A7A2F9FE522}"/>
              </a:ext>
            </a:extLst>
          </p:cNvPr>
          <p:cNvSpPr txBox="1"/>
          <p:nvPr/>
        </p:nvSpPr>
        <p:spPr>
          <a:xfrm>
            <a:off x="9945518" y="2915110"/>
            <a:ext cx="1589337" cy="2031325"/>
          </a:xfrm>
          <a:prstGeom prst="rect">
            <a:avLst/>
          </a:prstGeom>
          <a:noFill/>
        </p:spPr>
        <p:txBody>
          <a:bodyPr wrap="square" rtlCol="0">
            <a:spAutoFit/>
          </a:bodyPr>
          <a:lstStyle/>
          <a:p>
            <a:pPr defTabSz="1219170"/>
            <a:r>
              <a:rPr lang="en-US" b="1" dirty="0">
                <a:solidFill>
                  <a:srgbClr val="006FBA"/>
                </a:solidFill>
                <a:latin typeface="Arial" panose="020B0604020202020204"/>
              </a:rPr>
              <a:t>“Embrace”</a:t>
            </a:r>
          </a:p>
          <a:p>
            <a:pPr defTabSz="1219170"/>
            <a:endParaRPr lang="en-US" dirty="0">
              <a:solidFill>
                <a:srgbClr val="262626"/>
              </a:solidFill>
              <a:latin typeface="Arial" panose="020B0604020202020204"/>
            </a:endParaRPr>
          </a:p>
          <a:p>
            <a:pPr defTabSz="1219170"/>
            <a:r>
              <a:rPr lang="en-US" dirty="0">
                <a:solidFill>
                  <a:srgbClr val="262626"/>
                </a:solidFill>
                <a:latin typeface="Arial" panose="020B0604020202020204"/>
              </a:rPr>
              <a:t>High willingness / ability to adapt</a:t>
            </a:r>
          </a:p>
          <a:p>
            <a:pPr defTabSz="1219170"/>
            <a:endParaRPr lang="en-US" dirty="0">
              <a:solidFill>
                <a:srgbClr val="262626"/>
              </a:solidFill>
              <a:latin typeface="Arial" panose="020B0604020202020204"/>
            </a:endParaRPr>
          </a:p>
        </p:txBody>
      </p:sp>
      <p:sp>
        <p:nvSpPr>
          <p:cNvPr id="15" name="TextBox 14">
            <a:extLst>
              <a:ext uri="{FF2B5EF4-FFF2-40B4-BE49-F238E27FC236}">
                <a16:creationId xmlns:a16="http://schemas.microsoft.com/office/drawing/2014/main" id="{843812F9-3F00-49CF-A913-2175C688F2CF}"/>
              </a:ext>
            </a:extLst>
          </p:cNvPr>
          <p:cNvSpPr txBox="1"/>
          <p:nvPr/>
        </p:nvSpPr>
        <p:spPr>
          <a:xfrm>
            <a:off x="3367591" y="4072844"/>
            <a:ext cx="5575851" cy="646331"/>
          </a:xfrm>
          <a:prstGeom prst="rect">
            <a:avLst/>
          </a:prstGeom>
          <a:noFill/>
        </p:spPr>
        <p:txBody>
          <a:bodyPr wrap="square" rtlCol="0">
            <a:spAutoFit/>
          </a:bodyPr>
          <a:lstStyle/>
          <a:p>
            <a:pPr algn="ctr" defTabSz="1219170"/>
            <a:r>
              <a:rPr lang="en-US" dirty="0">
                <a:solidFill>
                  <a:srgbClr val="262626"/>
                </a:solidFill>
                <a:latin typeface="Arial" panose="020B0604020202020204"/>
              </a:rPr>
              <a:t>What is our reaction to transformative change? (technology advances, climate)</a:t>
            </a:r>
          </a:p>
        </p:txBody>
      </p:sp>
    </p:spTree>
    <p:extLst>
      <p:ext uri="{BB962C8B-B14F-4D97-AF65-F5344CB8AC3E}">
        <p14:creationId xmlns:p14="http://schemas.microsoft.com/office/powerpoint/2010/main" val="1407985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7CE08-8283-419A-A0B9-F149A1AE9EDD}"/>
              </a:ext>
            </a:extLst>
          </p:cNvPr>
          <p:cNvSpPr>
            <a:spLocks noGrp="1"/>
          </p:cNvSpPr>
          <p:nvPr>
            <p:ph type="title"/>
          </p:nvPr>
        </p:nvSpPr>
        <p:spPr>
          <a:xfrm>
            <a:off x="2921000" y="569455"/>
            <a:ext cx="6350000" cy="558843"/>
          </a:xfrm>
        </p:spPr>
        <p:txBody>
          <a:bodyPr/>
          <a:lstStyle/>
          <a:p>
            <a:r>
              <a:rPr lang="en-US" dirty="0"/>
              <a:t>Looking out to 2030: Critical Uncertainties</a:t>
            </a:r>
          </a:p>
        </p:txBody>
      </p:sp>
      <p:sp>
        <p:nvSpPr>
          <p:cNvPr id="3" name="Text Placeholder 2">
            <a:extLst>
              <a:ext uri="{FF2B5EF4-FFF2-40B4-BE49-F238E27FC236}">
                <a16:creationId xmlns:a16="http://schemas.microsoft.com/office/drawing/2014/main" id="{D1E114B2-B986-4FB0-B78F-E03B800B7873}"/>
              </a:ext>
            </a:extLst>
          </p:cNvPr>
          <p:cNvSpPr>
            <a:spLocks noGrp="1"/>
          </p:cNvSpPr>
          <p:nvPr>
            <p:ph type="body" sz="half" idx="2"/>
          </p:nvPr>
        </p:nvSpPr>
        <p:spPr>
          <a:xfrm>
            <a:off x="3174489" y="1525676"/>
            <a:ext cx="6350000" cy="463787"/>
          </a:xfrm>
        </p:spPr>
        <p:txBody>
          <a:bodyPr/>
          <a:lstStyle/>
          <a:p>
            <a:endParaRPr lang="en-US" altLang="en-US" dirty="0">
              <a:solidFill>
                <a:schemeClr val="accent1"/>
              </a:solidFill>
            </a:endParaRPr>
          </a:p>
          <a:p>
            <a:endParaRPr lang="en-US" dirty="0"/>
          </a:p>
        </p:txBody>
      </p:sp>
      <p:sp>
        <p:nvSpPr>
          <p:cNvPr id="7" name="Title 1">
            <a:extLst>
              <a:ext uri="{FF2B5EF4-FFF2-40B4-BE49-F238E27FC236}">
                <a16:creationId xmlns:a16="http://schemas.microsoft.com/office/drawing/2014/main" id="{41E6991D-E426-4B47-AEAB-9E68D7A19BAE}"/>
              </a:ext>
            </a:extLst>
          </p:cNvPr>
          <p:cNvSpPr txBox="1">
            <a:spLocks/>
          </p:cNvSpPr>
          <p:nvPr/>
        </p:nvSpPr>
        <p:spPr>
          <a:xfrm>
            <a:off x="1062681" y="2248929"/>
            <a:ext cx="3269881" cy="3645195"/>
          </a:xfrm>
          <a:prstGeom prst="rect">
            <a:avLst/>
          </a:prstGeom>
        </p:spPr>
        <p:txBody>
          <a:bodyPr wrap="none" lIns="0" tIns="0" rIns="0" bIns="0" anchor="ctr">
            <a:normAutofit fontScale="97500"/>
          </a:bodyPr>
          <a:lstStyle>
            <a:lvl1pPr algn="ctr" defTabSz="914400" rtl="0" eaLnBrk="1" latinLnBrk="0" hangingPunct="1">
              <a:spcBef>
                <a:spcPct val="0"/>
              </a:spcBef>
              <a:buNone/>
              <a:defRPr sz="2800" b="1" i="0" kern="1200" baseline="0">
                <a:solidFill>
                  <a:srgbClr val="006FBA"/>
                </a:solidFill>
                <a:latin typeface="+mn-lt"/>
                <a:ea typeface="+mj-ea"/>
                <a:cs typeface="+mj-cs"/>
              </a:defRPr>
            </a:lvl1pPr>
          </a:lstStyle>
          <a:p>
            <a:pPr algn="r" defTabSz="1219170"/>
            <a:endParaRPr lang="en-US" sz="3733" dirty="0">
              <a:latin typeface="Arial" panose="020B0604020202020204"/>
            </a:endParaRPr>
          </a:p>
        </p:txBody>
      </p:sp>
      <p:sp>
        <p:nvSpPr>
          <p:cNvPr id="8" name="Title 1">
            <a:extLst>
              <a:ext uri="{FF2B5EF4-FFF2-40B4-BE49-F238E27FC236}">
                <a16:creationId xmlns:a16="http://schemas.microsoft.com/office/drawing/2014/main" id="{9DCFAA79-1613-4C6E-BB8D-C53E3DDD33C4}"/>
              </a:ext>
            </a:extLst>
          </p:cNvPr>
          <p:cNvSpPr txBox="1">
            <a:spLocks/>
          </p:cNvSpPr>
          <p:nvPr/>
        </p:nvSpPr>
        <p:spPr>
          <a:xfrm>
            <a:off x="838200" y="963878"/>
            <a:ext cx="3494363" cy="4930247"/>
          </a:xfrm>
          <a:prstGeom prst="rect">
            <a:avLst/>
          </a:prstGeom>
        </p:spPr>
        <p:txBody>
          <a:bodyPr wrap="none" lIns="0" tIns="0" rIns="0" bIns="0" anchor="ctr">
            <a:normAutofit fontScale="97500"/>
          </a:bodyPr>
          <a:lstStyle>
            <a:lvl1pPr algn="ctr" defTabSz="914400" rtl="0" eaLnBrk="1" latinLnBrk="0" hangingPunct="1">
              <a:spcBef>
                <a:spcPct val="0"/>
              </a:spcBef>
              <a:buNone/>
              <a:defRPr sz="2800" b="1" i="0" kern="1200" baseline="0">
                <a:solidFill>
                  <a:srgbClr val="006FBA"/>
                </a:solidFill>
                <a:latin typeface="+mn-lt"/>
                <a:ea typeface="+mj-ea"/>
                <a:cs typeface="+mj-cs"/>
              </a:defRPr>
            </a:lvl1pPr>
          </a:lstStyle>
          <a:p>
            <a:pPr algn="r" defTabSz="1219170"/>
            <a:endParaRPr lang="en-US" sz="3733" dirty="0">
              <a:latin typeface="Arial" panose="020B0604020202020204"/>
            </a:endParaRPr>
          </a:p>
        </p:txBody>
      </p:sp>
      <p:sp>
        <p:nvSpPr>
          <p:cNvPr id="9" name="TextBox 8">
            <a:extLst>
              <a:ext uri="{FF2B5EF4-FFF2-40B4-BE49-F238E27FC236}">
                <a16:creationId xmlns:a16="http://schemas.microsoft.com/office/drawing/2014/main" id="{E97729EB-0B0D-4CA2-9C52-72614804DD48}"/>
              </a:ext>
            </a:extLst>
          </p:cNvPr>
          <p:cNvSpPr txBox="1"/>
          <p:nvPr/>
        </p:nvSpPr>
        <p:spPr>
          <a:xfrm>
            <a:off x="479778" y="3090445"/>
            <a:ext cx="1589337" cy="646331"/>
          </a:xfrm>
          <a:prstGeom prst="rect">
            <a:avLst/>
          </a:prstGeom>
          <a:noFill/>
        </p:spPr>
        <p:txBody>
          <a:bodyPr wrap="square" rtlCol="0">
            <a:spAutoFit/>
          </a:bodyPr>
          <a:lstStyle/>
          <a:p>
            <a:pPr defTabSz="1219170"/>
            <a:endParaRPr lang="en-US" dirty="0">
              <a:solidFill>
                <a:srgbClr val="262626"/>
              </a:solidFill>
              <a:latin typeface="Arial" panose="020B0604020202020204"/>
            </a:endParaRPr>
          </a:p>
          <a:p>
            <a:pPr defTabSz="1219170"/>
            <a:r>
              <a:rPr lang="en-US" dirty="0">
                <a:solidFill>
                  <a:srgbClr val="262626"/>
                </a:solidFill>
                <a:latin typeface="Arial" panose="020B0604020202020204"/>
              </a:rPr>
              <a:t>Fragmented</a:t>
            </a:r>
          </a:p>
        </p:txBody>
      </p:sp>
      <p:sp>
        <p:nvSpPr>
          <p:cNvPr id="11" name="Left-Right Arrow 10">
            <a:extLst>
              <a:ext uri="{FF2B5EF4-FFF2-40B4-BE49-F238E27FC236}">
                <a16:creationId xmlns:a16="http://schemas.microsoft.com/office/drawing/2014/main" id="{0CD49279-87D0-4F34-BF56-A49375076358}"/>
              </a:ext>
            </a:extLst>
          </p:cNvPr>
          <p:cNvSpPr/>
          <p:nvPr/>
        </p:nvSpPr>
        <p:spPr>
          <a:xfrm>
            <a:off x="2209801" y="3068991"/>
            <a:ext cx="7454348" cy="1003853"/>
          </a:xfrm>
          <a:prstGeom prst="leftRightArrow">
            <a:avLst/>
          </a:prstGeom>
          <a:gradFill flip="none" rotWithShape="1">
            <a:gsLst>
              <a:gs pos="0">
                <a:schemeClr val="accent1"/>
              </a:gs>
              <a:gs pos="50000">
                <a:srgbClr val="0070C0">
                  <a:tint val="44500"/>
                  <a:satMod val="160000"/>
                </a:srgbClr>
              </a:gs>
              <a:gs pos="100000">
                <a:schemeClr val="accent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dirty="0">
              <a:solidFill>
                <a:srgbClr val="FFFFFF"/>
              </a:solidFill>
              <a:latin typeface="Arial" panose="020B0604020202020204"/>
            </a:endParaRPr>
          </a:p>
        </p:txBody>
      </p:sp>
      <p:sp>
        <p:nvSpPr>
          <p:cNvPr id="14" name="TextBox 13">
            <a:extLst>
              <a:ext uri="{FF2B5EF4-FFF2-40B4-BE49-F238E27FC236}">
                <a16:creationId xmlns:a16="http://schemas.microsoft.com/office/drawing/2014/main" id="{F16F3C50-678D-4C2C-BDC1-7A7A2F9FE522}"/>
              </a:ext>
            </a:extLst>
          </p:cNvPr>
          <p:cNvSpPr txBox="1"/>
          <p:nvPr/>
        </p:nvSpPr>
        <p:spPr>
          <a:xfrm>
            <a:off x="9982201" y="3090446"/>
            <a:ext cx="1589337" cy="646331"/>
          </a:xfrm>
          <a:prstGeom prst="rect">
            <a:avLst/>
          </a:prstGeom>
          <a:noFill/>
        </p:spPr>
        <p:txBody>
          <a:bodyPr wrap="square" rtlCol="0">
            <a:spAutoFit/>
          </a:bodyPr>
          <a:lstStyle/>
          <a:p>
            <a:pPr defTabSz="1219170"/>
            <a:endParaRPr lang="en-US" dirty="0">
              <a:solidFill>
                <a:srgbClr val="262626"/>
              </a:solidFill>
              <a:latin typeface="Arial" panose="020B0604020202020204"/>
            </a:endParaRPr>
          </a:p>
          <a:p>
            <a:pPr defTabSz="1219170"/>
            <a:r>
              <a:rPr lang="en-US" dirty="0">
                <a:solidFill>
                  <a:srgbClr val="262626"/>
                </a:solidFill>
                <a:latin typeface="Arial" panose="020B0604020202020204"/>
              </a:rPr>
              <a:t>Cohesive</a:t>
            </a:r>
          </a:p>
        </p:txBody>
      </p:sp>
      <p:sp>
        <p:nvSpPr>
          <p:cNvPr id="10" name="TextBox 9">
            <a:extLst>
              <a:ext uri="{FF2B5EF4-FFF2-40B4-BE49-F238E27FC236}">
                <a16:creationId xmlns:a16="http://schemas.microsoft.com/office/drawing/2014/main" id="{E7E35238-DC38-462C-A6AC-20D2F4F318B3}"/>
              </a:ext>
            </a:extLst>
          </p:cNvPr>
          <p:cNvSpPr txBox="1"/>
          <p:nvPr/>
        </p:nvSpPr>
        <p:spPr>
          <a:xfrm>
            <a:off x="3367591" y="4072843"/>
            <a:ext cx="5575851" cy="369332"/>
          </a:xfrm>
          <a:prstGeom prst="rect">
            <a:avLst/>
          </a:prstGeom>
          <a:noFill/>
        </p:spPr>
        <p:txBody>
          <a:bodyPr wrap="square" rtlCol="0">
            <a:spAutoFit/>
          </a:bodyPr>
          <a:lstStyle/>
          <a:p>
            <a:pPr algn="ctr" defTabSz="1219170"/>
            <a:r>
              <a:rPr lang="en-US" dirty="0">
                <a:solidFill>
                  <a:srgbClr val="262626"/>
                </a:solidFill>
                <a:latin typeface="Arial" panose="020B0604020202020204"/>
              </a:rPr>
              <a:t>What happens to ‘social capital’ by 2030? </a:t>
            </a:r>
          </a:p>
        </p:txBody>
      </p:sp>
    </p:spTree>
    <p:extLst>
      <p:ext uri="{BB962C8B-B14F-4D97-AF65-F5344CB8AC3E}">
        <p14:creationId xmlns:p14="http://schemas.microsoft.com/office/powerpoint/2010/main" val="4278402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6">
            <a:extLst>
              <a:ext uri="{FF2B5EF4-FFF2-40B4-BE49-F238E27FC236}">
                <a16:creationId xmlns:a16="http://schemas.microsoft.com/office/drawing/2014/main" id="{293C26E7-523F-1144-8236-3D680BCEA57E}"/>
              </a:ext>
            </a:extLst>
          </p:cNvPr>
          <p:cNvSpPr>
            <a:spLocks noGrp="1" noChangeArrowheads="1"/>
          </p:cNvSpPr>
          <p:nvPr>
            <p:ph type="title"/>
          </p:nvPr>
        </p:nvSpPr>
        <p:spPr>
          <a:xfrm>
            <a:off x="-653786" y="227573"/>
            <a:ext cx="5940715" cy="1676603"/>
          </a:xfrm>
        </p:spPr>
        <p:txBody>
          <a:bodyPr>
            <a:normAutofit fontScale="90000"/>
          </a:bodyPr>
          <a:lstStyle/>
          <a:p>
            <a:r>
              <a:rPr lang="en-US" altLang="en-US" b="1" dirty="0">
                <a:solidFill>
                  <a:schemeClr val="accent1"/>
                </a:solidFill>
              </a:rPr>
              <a:t>Scenario Framework</a:t>
            </a:r>
            <a:endParaRPr lang="en-US" altLang="en-US" dirty="0">
              <a:solidFill>
                <a:schemeClr val="accent1"/>
              </a:solidFill>
            </a:endParaRPr>
          </a:p>
        </p:txBody>
      </p:sp>
      <p:sp>
        <p:nvSpPr>
          <p:cNvPr id="2" name="Slide Number Placeholder 1">
            <a:extLst>
              <a:ext uri="{FF2B5EF4-FFF2-40B4-BE49-F238E27FC236}">
                <a16:creationId xmlns:a16="http://schemas.microsoft.com/office/drawing/2014/main" id="{3C3D9B04-F34A-1344-9613-5ED3BF9DAD92}"/>
              </a:ext>
            </a:extLst>
          </p:cNvPr>
          <p:cNvSpPr>
            <a:spLocks noGrp="1"/>
          </p:cNvSpPr>
          <p:nvPr>
            <p:ph type="sldNum" sz="quarter" idx="12"/>
          </p:nvPr>
        </p:nvSpPr>
        <p:spPr>
          <a:xfrm>
            <a:off x="10853928" y="6356351"/>
            <a:ext cx="685800" cy="365125"/>
          </a:xfrm>
        </p:spPr>
        <p:txBody>
          <a:bodyPr>
            <a:normAutofit/>
          </a:bodyPr>
          <a:lstStyle/>
          <a:p>
            <a:pPr defTabSz="914377">
              <a:spcAft>
                <a:spcPts val="600"/>
              </a:spcAft>
              <a:defRPr/>
            </a:pPr>
            <a:fld id="{AE28C5F0-2CEC-1F48-BF71-74F82685AC26}" type="slidenum">
              <a:rPr lang="en-US" sz="1200">
                <a:solidFill>
                  <a:srgbClr val="FFFFFF"/>
                </a:solidFill>
                <a:latin typeface="Century Gothic" panose="020F0302020204030204"/>
              </a:rPr>
              <a:pPr defTabSz="914377">
                <a:spcAft>
                  <a:spcPts val="600"/>
                </a:spcAft>
                <a:defRPr/>
              </a:pPr>
              <a:t>12</a:t>
            </a:fld>
            <a:endParaRPr lang="en-US" sz="1200">
              <a:solidFill>
                <a:srgbClr val="FFFFFF"/>
              </a:solidFill>
              <a:latin typeface="Century Gothic" panose="020F0302020204030204"/>
            </a:endParaRPr>
          </a:p>
        </p:txBody>
      </p:sp>
      <p:sp>
        <p:nvSpPr>
          <p:cNvPr id="19458" name="Rectangle 2">
            <a:extLst>
              <a:ext uri="{FF2B5EF4-FFF2-40B4-BE49-F238E27FC236}">
                <a16:creationId xmlns:a16="http://schemas.microsoft.com/office/drawing/2014/main" id="{B9BF9081-E86B-CA41-BCE4-AFDB11FCC0ED}"/>
              </a:ext>
            </a:extLst>
          </p:cNvPr>
          <p:cNvSpPr>
            <a:spLocks noChangeArrowheads="1"/>
          </p:cNvSpPr>
          <p:nvPr/>
        </p:nvSpPr>
        <p:spPr bwMode="auto">
          <a:xfrm>
            <a:off x="6665915" y="1905000"/>
            <a:ext cx="362108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ctr">
              <a:defRPr sz="2000" b="1">
                <a:solidFill>
                  <a:srgbClr val="6D0163"/>
                </a:solidFill>
                <a:latin typeface="Arial" panose="020B0604020202020204" pitchFamily="34" charset="0"/>
                <a:ea typeface="ＭＳ Ｐゴシック" panose="020B0600070205080204" pitchFamily="34" charset="-128"/>
              </a:defRPr>
            </a:lvl1pPr>
            <a:lvl2pPr marL="37931725" indent="-37474525" algn="ctr">
              <a:defRPr sz="2000" b="1">
                <a:solidFill>
                  <a:srgbClr val="6D0163"/>
                </a:solidFill>
                <a:latin typeface="Arial" panose="020B0604020202020204" pitchFamily="34" charset="0"/>
                <a:ea typeface="ＭＳ Ｐゴシック" panose="020B0600070205080204" pitchFamily="34" charset="-128"/>
              </a:defRPr>
            </a:lvl2pPr>
            <a:lvl3pPr marL="1143000" indent="-228600" algn="ctr">
              <a:defRPr sz="2000" b="1">
                <a:solidFill>
                  <a:srgbClr val="6D0163"/>
                </a:solidFill>
                <a:latin typeface="Arial" panose="020B0604020202020204" pitchFamily="34" charset="0"/>
                <a:ea typeface="ＭＳ Ｐゴシック" panose="020B0600070205080204" pitchFamily="34" charset="-128"/>
              </a:defRPr>
            </a:lvl3pPr>
            <a:lvl4pPr marL="1600200" indent="-228600" algn="ctr">
              <a:defRPr sz="2000" b="1">
                <a:solidFill>
                  <a:srgbClr val="6D0163"/>
                </a:solidFill>
                <a:latin typeface="Arial" panose="020B0604020202020204" pitchFamily="34" charset="0"/>
                <a:ea typeface="ＭＳ Ｐゴシック" panose="020B0600070205080204" pitchFamily="34" charset="-128"/>
              </a:defRPr>
            </a:lvl4pPr>
            <a:lvl5pPr marL="2057400" indent="-228600" algn="ctr">
              <a:defRPr sz="2000" b="1">
                <a:solidFill>
                  <a:srgbClr val="6D0163"/>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rgbClr val="6D0163"/>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rgbClr val="6D0163"/>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rgbClr val="6D0163"/>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rgbClr val="6D0163"/>
                </a:solidFill>
                <a:latin typeface="Arial" panose="020B0604020202020204" pitchFamily="34" charset="0"/>
                <a:ea typeface="ＭＳ Ｐゴシック" panose="020B0600070205080204" pitchFamily="34" charset="-128"/>
              </a:defRPr>
            </a:lvl9pPr>
          </a:lstStyle>
          <a:p>
            <a:pPr marL="342891" indent="-342891" algn="l" defTabSz="914377">
              <a:lnSpc>
                <a:spcPct val="90000"/>
              </a:lnSpc>
              <a:spcBef>
                <a:spcPct val="20000"/>
              </a:spcBef>
              <a:spcAft>
                <a:spcPct val="35000"/>
              </a:spcAft>
              <a:buClr>
                <a:srgbClr val="494D9A"/>
              </a:buClr>
              <a:buSzPct val="100000"/>
              <a:buFont typeface="Wingdings" pitchFamily="2" charset="2"/>
              <a:buChar char="l"/>
              <a:defRPr/>
            </a:pPr>
            <a:endParaRPr lang="en-US" altLang="en-US" sz="1600" b="0" dirty="0">
              <a:solidFill>
                <a:srgbClr val="000000"/>
              </a:solidFill>
              <a:latin typeface="Century Gothic" panose="020B0502020202020204" pitchFamily="34" charset="0"/>
            </a:endParaRPr>
          </a:p>
          <a:p>
            <a:pPr marL="342891" indent="-342891" algn="l" defTabSz="914377">
              <a:lnSpc>
                <a:spcPct val="90000"/>
              </a:lnSpc>
              <a:spcBef>
                <a:spcPct val="20000"/>
              </a:spcBef>
              <a:spcAft>
                <a:spcPct val="35000"/>
              </a:spcAft>
              <a:buClr>
                <a:srgbClr val="494D9A"/>
              </a:buClr>
              <a:buSzPct val="100000"/>
              <a:buFont typeface="Wingdings" pitchFamily="2" charset="2"/>
              <a:buChar char="l"/>
              <a:defRPr/>
            </a:pPr>
            <a:endParaRPr lang="en-US" altLang="en-US" sz="1600" b="0" dirty="0">
              <a:solidFill>
                <a:srgbClr val="000000"/>
              </a:solidFill>
              <a:latin typeface="Century Gothic" panose="020B0502020202020204" pitchFamily="34" charset="0"/>
            </a:endParaRPr>
          </a:p>
          <a:p>
            <a:pPr marL="342891" indent="-342891" algn="l" defTabSz="914377">
              <a:lnSpc>
                <a:spcPct val="90000"/>
              </a:lnSpc>
              <a:spcBef>
                <a:spcPct val="20000"/>
              </a:spcBef>
              <a:spcAft>
                <a:spcPct val="35000"/>
              </a:spcAft>
              <a:buClr>
                <a:srgbClr val="494D9A"/>
              </a:buClr>
              <a:buSzPct val="100000"/>
              <a:buFont typeface="Wingdings" pitchFamily="2" charset="2"/>
              <a:buChar char="l"/>
              <a:defRPr/>
            </a:pPr>
            <a:endParaRPr lang="en-US" altLang="en-US" sz="2100" b="0" dirty="0">
              <a:solidFill>
                <a:srgbClr val="000000"/>
              </a:solidFill>
              <a:latin typeface="Century Gothic" panose="020B0502020202020204" pitchFamily="34" charset="0"/>
            </a:endParaRPr>
          </a:p>
        </p:txBody>
      </p:sp>
      <p:sp>
        <p:nvSpPr>
          <p:cNvPr id="12" name="Slide Number Placeholder 2">
            <a:extLst>
              <a:ext uri="{FF2B5EF4-FFF2-40B4-BE49-F238E27FC236}">
                <a16:creationId xmlns:a16="http://schemas.microsoft.com/office/drawing/2014/main" id="{7DC93AD3-A3FE-9849-8A5E-7CA694231CEB}"/>
              </a:ext>
            </a:extLst>
          </p:cNvPr>
          <p:cNvSpPr txBox="1">
            <a:spLocks/>
          </p:cNvSpPr>
          <p:nvPr/>
        </p:nvSpPr>
        <p:spPr>
          <a:xfrm>
            <a:off x="838200" y="6356351"/>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US" dirty="0">
              <a:solidFill>
                <a:srgbClr val="000000">
                  <a:tint val="75000"/>
                </a:srgbClr>
              </a:solidFill>
              <a:latin typeface="Century Gothic" panose="020F0302020204030204"/>
            </a:endParaRPr>
          </a:p>
        </p:txBody>
      </p:sp>
      <p:sp>
        <p:nvSpPr>
          <p:cNvPr id="7" name="TextBox 6">
            <a:extLst>
              <a:ext uri="{FF2B5EF4-FFF2-40B4-BE49-F238E27FC236}">
                <a16:creationId xmlns:a16="http://schemas.microsoft.com/office/drawing/2014/main" id="{B7A0400B-D7D7-E34D-B7A6-CB67C36B36C8}"/>
              </a:ext>
            </a:extLst>
          </p:cNvPr>
          <p:cNvSpPr txBox="1"/>
          <p:nvPr/>
        </p:nvSpPr>
        <p:spPr>
          <a:xfrm>
            <a:off x="5417289" y="1098349"/>
            <a:ext cx="1589337" cy="646331"/>
          </a:xfrm>
          <a:prstGeom prst="rect">
            <a:avLst/>
          </a:prstGeom>
          <a:noFill/>
        </p:spPr>
        <p:txBody>
          <a:bodyPr wrap="square" rtlCol="0">
            <a:spAutoFit/>
          </a:bodyPr>
          <a:lstStyle/>
          <a:p>
            <a:pPr defTabSz="1219170"/>
            <a:r>
              <a:rPr lang="en-US" dirty="0">
                <a:solidFill>
                  <a:srgbClr val="262626"/>
                </a:solidFill>
                <a:latin typeface="Arial" panose="020B0604020202020204"/>
              </a:rPr>
              <a:t>Cohesive</a:t>
            </a:r>
          </a:p>
          <a:p>
            <a:pPr defTabSz="1219170"/>
            <a:endParaRPr lang="en-US" dirty="0">
              <a:solidFill>
                <a:srgbClr val="262626"/>
              </a:solidFill>
              <a:latin typeface="Arial" panose="020B0604020202020204"/>
            </a:endParaRPr>
          </a:p>
        </p:txBody>
      </p:sp>
      <p:sp>
        <p:nvSpPr>
          <p:cNvPr id="15" name="TextBox 14">
            <a:extLst>
              <a:ext uri="{FF2B5EF4-FFF2-40B4-BE49-F238E27FC236}">
                <a16:creationId xmlns:a16="http://schemas.microsoft.com/office/drawing/2014/main" id="{406B63B9-2B66-E04B-8CA6-A28250B67B11}"/>
              </a:ext>
            </a:extLst>
          </p:cNvPr>
          <p:cNvSpPr txBox="1"/>
          <p:nvPr/>
        </p:nvSpPr>
        <p:spPr>
          <a:xfrm>
            <a:off x="5417289" y="6398309"/>
            <a:ext cx="1589337" cy="646331"/>
          </a:xfrm>
          <a:prstGeom prst="rect">
            <a:avLst/>
          </a:prstGeom>
          <a:noFill/>
        </p:spPr>
        <p:txBody>
          <a:bodyPr wrap="square" rtlCol="0">
            <a:spAutoFit/>
          </a:bodyPr>
          <a:lstStyle/>
          <a:p>
            <a:pPr defTabSz="1219170"/>
            <a:r>
              <a:rPr lang="en-US" dirty="0">
                <a:solidFill>
                  <a:srgbClr val="262626"/>
                </a:solidFill>
                <a:latin typeface="Arial" panose="020B0604020202020204"/>
              </a:rPr>
              <a:t>Fragmented</a:t>
            </a:r>
          </a:p>
          <a:p>
            <a:pPr defTabSz="1219170"/>
            <a:endParaRPr lang="en-US" dirty="0">
              <a:solidFill>
                <a:srgbClr val="262626"/>
              </a:solidFill>
              <a:latin typeface="Arial" panose="020B0604020202020204"/>
            </a:endParaRPr>
          </a:p>
        </p:txBody>
      </p:sp>
      <p:sp>
        <p:nvSpPr>
          <p:cNvPr id="5" name="Rectangle 4">
            <a:extLst>
              <a:ext uri="{FF2B5EF4-FFF2-40B4-BE49-F238E27FC236}">
                <a16:creationId xmlns:a16="http://schemas.microsoft.com/office/drawing/2014/main" id="{80D0F696-092B-B24A-B27A-C32496FD892A}"/>
              </a:ext>
            </a:extLst>
          </p:cNvPr>
          <p:cNvSpPr/>
          <p:nvPr/>
        </p:nvSpPr>
        <p:spPr>
          <a:xfrm>
            <a:off x="2054571" y="3601127"/>
            <a:ext cx="825867" cy="369332"/>
          </a:xfrm>
          <a:prstGeom prst="rect">
            <a:avLst/>
          </a:prstGeom>
        </p:spPr>
        <p:txBody>
          <a:bodyPr wrap="none">
            <a:spAutoFit/>
          </a:bodyPr>
          <a:lstStyle/>
          <a:p>
            <a:pPr defTabSz="1219170"/>
            <a:r>
              <a:rPr lang="en-US" dirty="0">
                <a:solidFill>
                  <a:srgbClr val="262626"/>
                </a:solidFill>
                <a:latin typeface="Arial" panose="020B0604020202020204"/>
              </a:rPr>
              <a:t>Resist</a:t>
            </a:r>
          </a:p>
        </p:txBody>
      </p:sp>
      <p:sp>
        <p:nvSpPr>
          <p:cNvPr id="13" name="Rectangle 12">
            <a:extLst>
              <a:ext uri="{FF2B5EF4-FFF2-40B4-BE49-F238E27FC236}">
                <a16:creationId xmlns:a16="http://schemas.microsoft.com/office/drawing/2014/main" id="{D3F6DFF2-3D9B-9545-8A68-521D4E8A9820}"/>
              </a:ext>
            </a:extLst>
          </p:cNvPr>
          <p:cNvSpPr/>
          <p:nvPr/>
        </p:nvSpPr>
        <p:spPr>
          <a:xfrm>
            <a:off x="9247809" y="3593067"/>
            <a:ext cx="1107996" cy="369332"/>
          </a:xfrm>
          <a:prstGeom prst="rect">
            <a:avLst/>
          </a:prstGeom>
        </p:spPr>
        <p:txBody>
          <a:bodyPr wrap="none">
            <a:spAutoFit/>
          </a:bodyPr>
          <a:lstStyle/>
          <a:p>
            <a:pPr defTabSz="1219170"/>
            <a:r>
              <a:rPr lang="en-US" dirty="0">
                <a:solidFill>
                  <a:srgbClr val="262626"/>
                </a:solidFill>
                <a:latin typeface="Arial" panose="020B0604020202020204"/>
              </a:rPr>
              <a:t>Embrace</a:t>
            </a:r>
          </a:p>
        </p:txBody>
      </p:sp>
      <p:sp>
        <p:nvSpPr>
          <p:cNvPr id="9" name="TextBox 8">
            <a:extLst>
              <a:ext uri="{FF2B5EF4-FFF2-40B4-BE49-F238E27FC236}">
                <a16:creationId xmlns:a16="http://schemas.microsoft.com/office/drawing/2014/main" id="{FAD1C733-92E0-1C48-8F94-24CCFE77B7F2}"/>
              </a:ext>
            </a:extLst>
          </p:cNvPr>
          <p:cNvSpPr txBox="1"/>
          <p:nvPr/>
        </p:nvSpPr>
        <p:spPr>
          <a:xfrm>
            <a:off x="3260035" y="2329607"/>
            <a:ext cx="1774845" cy="369332"/>
          </a:xfrm>
          <a:prstGeom prst="rect">
            <a:avLst/>
          </a:prstGeom>
          <a:noFill/>
        </p:spPr>
        <p:txBody>
          <a:bodyPr wrap="none" rtlCol="0">
            <a:spAutoFit/>
          </a:bodyPr>
          <a:lstStyle/>
          <a:p>
            <a:pPr defTabSz="1219170"/>
            <a:r>
              <a:rPr lang="en-US" b="1" dirty="0">
                <a:solidFill>
                  <a:srgbClr val="262626"/>
                </a:solidFill>
                <a:latin typeface="Arial" panose="020B0604020202020204"/>
              </a:rPr>
              <a:t>Slow &amp; Steady</a:t>
            </a:r>
          </a:p>
        </p:txBody>
      </p:sp>
      <p:sp>
        <p:nvSpPr>
          <p:cNvPr id="16" name="TextBox 15">
            <a:extLst>
              <a:ext uri="{FF2B5EF4-FFF2-40B4-BE49-F238E27FC236}">
                <a16:creationId xmlns:a16="http://schemas.microsoft.com/office/drawing/2014/main" id="{9432DD7D-FA08-2D4D-9FCF-12A9D91FE15A}"/>
              </a:ext>
            </a:extLst>
          </p:cNvPr>
          <p:cNvSpPr txBox="1"/>
          <p:nvPr/>
        </p:nvSpPr>
        <p:spPr>
          <a:xfrm>
            <a:off x="7111650" y="2329607"/>
            <a:ext cx="1851789" cy="369332"/>
          </a:xfrm>
          <a:prstGeom prst="rect">
            <a:avLst/>
          </a:prstGeom>
          <a:noFill/>
        </p:spPr>
        <p:txBody>
          <a:bodyPr wrap="none" rtlCol="0">
            <a:spAutoFit/>
          </a:bodyPr>
          <a:lstStyle/>
          <a:p>
            <a:pPr defTabSz="1219170"/>
            <a:r>
              <a:rPr lang="en-US" b="1" dirty="0">
                <a:solidFill>
                  <a:srgbClr val="262626"/>
                </a:solidFill>
                <a:latin typeface="Arial" panose="020B0604020202020204"/>
              </a:rPr>
              <a:t>Phoenix Rising</a:t>
            </a:r>
          </a:p>
        </p:txBody>
      </p:sp>
      <p:sp>
        <p:nvSpPr>
          <p:cNvPr id="17" name="TextBox 16">
            <a:extLst>
              <a:ext uri="{FF2B5EF4-FFF2-40B4-BE49-F238E27FC236}">
                <a16:creationId xmlns:a16="http://schemas.microsoft.com/office/drawing/2014/main" id="{6826EFE1-002D-6F49-8550-7B6DBCC6283A}"/>
              </a:ext>
            </a:extLst>
          </p:cNvPr>
          <p:cNvSpPr txBox="1"/>
          <p:nvPr/>
        </p:nvSpPr>
        <p:spPr>
          <a:xfrm>
            <a:off x="7111649" y="4889581"/>
            <a:ext cx="1445780" cy="369332"/>
          </a:xfrm>
          <a:prstGeom prst="rect">
            <a:avLst/>
          </a:prstGeom>
          <a:noFill/>
        </p:spPr>
        <p:txBody>
          <a:bodyPr wrap="none" rtlCol="0">
            <a:spAutoFit/>
          </a:bodyPr>
          <a:lstStyle/>
          <a:p>
            <a:pPr defTabSz="1219170"/>
            <a:r>
              <a:rPr lang="en-US" b="1" dirty="0">
                <a:solidFill>
                  <a:srgbClr val="262626"/>
                </a:solidFill>
                <a:latin typeface="Arial" panose="020B0604020202020204"/>
              </a:rPr>
              <a:t>Tech Titans</a:t>
            </a:r>
          </a:p>
        </p:txBody>
      </p:sp>
      <p:sp>
        <p:nvSpPr>
          <p:cNvPr id="18" name="TextBox 17">
            <a:extLst>
              <a:ext uri="{FF2B5EF4-FFF2-40B4-BE49-F238E27FC236}">
                <a16:creationId xmlns:a16="http://schemas.microsoft.com/office/drawing/2014/main" id="{D15F92E6-4D72-994C-A158-71375E9F412B}"/>
              </a:ext>
            </a:extLst>
          </p:cNvPr>
          <p:cNvSpPr txBox="1"/>
          <p:nvPr/>
        </p:nvSpPr>
        <p:spPr>
          <a:xfrm>
            <a:off x="3491217" y="4889581"/>
            <a:ext cx="1035283" cy="369332"/>
          </a:xfrm>
          <a:prstGeom prst="rect">
            <a:avLst/>
          </a:prstGeom>
          <a:noFill/>
        </p:spPr>
        <p:txBody>
          <a:bodyPr wrap="none" rtlCol="0">
            <a:spAutoFit/>
          </a:bodyPr>
          <a:lstStyle/>
          <a:p>
            <a:pPr defTabSz="1219170"/>
            <a:r>
              <a:rPr lang="en-US" b="1" dirty="0">
                <a:solidFill>
                  <a:srgbClr val="262626"/>
                </a:solidFill>
                <a:latin typeface="Arial" panose="020B0604020202020204"/>
              </a:rPr>
              <a:t>My Way</a:t>
            </a:r>
          </a:p>
        </p:txBody>
      </p:sp>
      <p:sp>
        <p:nvSpPr>
          <p:cNvPr id="19" name="Left-Right Arrow 18">
            <a:extLst>
              <a:ext uri="{FF2B5EF4-FFF2-40B4-BE49-F238E27FC236}">
                <a16:creationId xmlns:a16="http://schemas.microsoft.com/office/drawing/2014/main" id="{4157AB79-049B-E249-89BF-E2212B1F63DD}"/>
              </a:ext>
            </a:extLst>
          </p:cNvPr>
          <p:cNvSpPr/>
          <p:nvPr/>
        </p:nvSpPr>
        <p:spPr>
          <a:xfrm>
            <a:off x="2971417" y="3275807"/>
            <a:ext cx="6276393" cy="1003853"/>
          </a:xfrm>
          <a:prstGeom prst="leftRightArrow">
            <a:avLst/>
          </a:prstGeom>
          <a:gradFill flip="none" rotWithShape="1">
            <a:gsLst>
              <a:gs pos="0">
                <a:schemeClr val="accent1"/>
              </a:gs>
              <a:gs pos="50000">
                <a:srgbClr val="0070C0">
                  <a:tint val="44500"/>
                  <a:satMod val="160000"/>
                </a:srgbClr>
              </a:gs>
              <a:gs pos="100000">
                <a:schemeClr val="accent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dirty="0">
              <a:solidFill>
                <a:srgbClr val="FFFFFF"/>
              </a:solidFill>
              <a:latin typeface="Arial" panose="020B0604020202020204"/>
            </a:endParaRPr>
          </a:p>
        </p:txBody>
      </p:sp>
      <p:sp>
        <p:nvSpPr>
          <p:cNvPr id="20" name="Left-Right Arrow 19">
            <a:extLst>
              <a:ext uri="{FF2B5EF4-FFF2-40B4-BE49-F238E27FC236}">
                <a16:creationId xmlns:a16="http://schemas.microsoft.com/office/drawing/2014/main" id="{ABC1E17F-A2DA-534D-9895-592E4BCCFD9F}"/>
              </a:ext>
            </a:extLst>
          </p:cNvPr>
          <p:cNvSpPr/>
          <p:nvPr/>
        </p:nvSpPr>
        <p:spPr>
          <a:xfrm rot="5400000">
            <a:off x="3693363" y="3283868"/>
            <a:ext cx="4798648" cy="1003853"/>
          </a:xfrm>
          <a:prstGeom prst="leftRightArrow">
            <a:avLst/>
          </a:prstGeom>
          <a:gradFill flip="none" rotWithShape="1">
            <a:gsLst>
              <a:gs pos="0">
                <a:schemeClr val="accent1"/>
              </a:gs>
              <a:gs pos="50000">
                <a:srgbClr val="0070C0">
                  <a:tint val="44500"/>
                  <a:satMod val="160000"/>
                </a:srgbClr>
              </a:gs>
              <a:gs pos="100000">
                <a:schemeClr val="accent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dirty="0">
              <a:solidFill>
                <a:srgbClr val="FFFFFF"/>
              </a:solidFill>
              <a:latin typeface="Arial" panose="020B0604020202020204"/>
            </a:endParaRPr>
          </a:p>
        </p:txBody>
      </p:sp>
    </p:spTree>
    <p:extLst>
      <p:ext uri="{BB962C8B-B14F-4D97-AF65-F5344CB8AC3E}">
        <p14:creationId xmlns:p14="http://schemas.microsoft.com/office/powerpoint/2010/main" val="98728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76619" y="0"/>
            <a:ext cx="6096000" cy="3436808"/>
          </a:xfrm>
          <a:prstGeom prst="rect">
            <a:avLst/>
          </a:prstGeom>
          <a:solidFill>
            <a:srgbClr val="C00000">
              <a:alpha val="78039"/>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a:solidFill>
                <a:srgbClr val="FFFFFF"/>
              </a:solidFill>
              <a:latin typeface="Arial" panose="020B0604020202020204"/>
            </a:endParaRPr>
          </a:p>
        </p:txBody>
      </p:sp>
      <p:sp>
        <p:nvSpPr>
          <p:cNvPr id="18" name="Rectangle 17"/>
          <p:cNvSpPr/>
          <p:nvPr/>
        </p:nvSpPr>
        <p:spPr>
          <a:xfrm>
            <a:off x="0" y="0"/>
            <a:ext cx="6096000" cy="34290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a:solidFill>
                <a:srgbClr val="FFFFFF"/>
              </a:solidFill>
              <a:latin typeface="Arial" panose="020B0604020202020204"/>
            </a:endParaRPr>
          </a:p>
        </p:txBody>
      </p:sp>
      <p:sp>
        <p:nvSpPr>
          <p:cNvPr id="23" name="Rectangle 22"/>
          <p:cNvSpPr/>
          <p:nvPr/>
        </p:nvSpPr>
        <p:spPr>
          <a:xfrm>
            <a:off x="0" y="3341688"/>
            <a:ext cx="6096000" cy="3516312"/>
          </a:xfrm>
          <a:prstGeom prst="rect">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a:solidFill>
                <a:srgbClr val="FFFFFF"/>
              </a:solidFill>
              <a:latin typeface="Arial" panose="020B0604020202020204"/>
            </a:endParaRPr>
          </a:p>
        </p:txBody>
      </p:sp>
      <p:sp>
        <p:nvSpPr>
          <p:cNvPr id="24" name="Rectangle 23"/>
          <p:cNvSpPr/>
          <p:nvPr/>
        </p:nvSpPr>
        <p:spPr>
          <a:xfrm>
            <a:off x="6096000" y="3341688"/>
            <a:ext cx="6096000" cy="3516312"/>
          </a:xfrm>
          <a:prstGeom prst="rect">
            <a:avLst/>
          </a:prstGeom>
          <a:solidFill>
            <a:srgbClr val="227F2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lang="en-US">
              <a:solidFill>
                <a:srgbClr val="FFFFFF"/>
              </a:solidFill>
              <a:latin typeface="Arial" panose="020B0604020202020204"/>
            </a:endParaRPr>
          </a:p>
        </p:txBody>
      </p:sp>
      <p:sp>
        <p:nvSpPr>
          <p:cNvPr id="5" name="Left-Right Arrow 4">
            <a:extLst>
              <a:ext uri="{FF2B5EF4-FFF2-40B4-BE49-F238E27FC236}">
                <a16:creationId xmlns:a16="http://schemas.microsoft.com/office/drawing/2014/main" id="{1BF1FE89-4F45-3F43-9B5E-2D1F63B0B359}"/>
              </a:ext>
            </a:extLst>
          </p:cNvPr>
          <p:cNvSpPr/>
          <p:nvPr/>
        </p:nvSpPr>
        <p:spPr>
          <a:xfrm>
            <a:off x="2376123" y="3029699"/>
            <a:ext cx="7867287" cy="750893"/>
          </a:xfrm>
          <a:prstGeom prst="leftRightArrow">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1219170"/>
            <a:r>
              <a:rPr lang="en-US" b="1" dirty="0">
                <a:solidFill>
                  <a:srgbClr val="262626"/>
                </a:solidFill>
                <a:latin typeface="Arial" panose="020B0604020202020204"/>
              </a:rPr>
              <a:t>Willingness to embrace                   Social/technological change</a:t>
            </a:r>
          </a:p>
        </p:txBody>
      </p:sp>
      <p:sp>
        <p:nvSpPr>
          <p:cNvPr id="6" name="Left-Right Arrow 5">
            <a:extLst>
              <a:ext uri="{FF2B5EF4-FFF2-40B4-BE49-F238E27FC236}">
                <a16:creationId xmlns:a16="http://schemas.microsoft.com/office/drawing/2014/main" id="{19DB452C-54AC-FD4C-837A-301F2AAF2C47}"/>
              </a:ext>
            </a:extLst>
          </p:cNvPr>
          <p:cNvSpPr/>
          <p:nvPr/>
        </p:nvSpPr>
        <p:spPr>
          <a:xfrm rot="16200000">
            <a:off x="3657679" y="3100517"/>
            <a:ext cx="4876643" cy="855059"/>
          </a:xfrm>
          <a:prstGeom prst="leftRightArrow">
            <a:avLst/>
          </a:prstGeom>
          <a:solidFill>
            <a:srgbClr val="D9D9D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r>
              <a:rPr lang="en-US" b="1" dirty="0">
                <a:solidFill>
                  <a:srgbClr val="262626"/>
                </a:solidFill>
                <a:latin typeface="Arial" panose="020B0604020202020204"/>
              </a:rPr>
              <a:t>Cooperation, cohesion, social capital</a:t>
            </a:r>
          </a:p>
        </p:txBody>
      </p:sp>
      <p:sp>
        <p:nvSpPr>
          <p:cNvPr id="19" name="TextBox 18">
            <a:extLst>
              <a:ext uri="{FF2B5EF4-FFF2-40B4-BE49-F238E27FC236}">
                <a16:creationId xmlns:a16="http://schemas.microsoft.com/office/drawing/2014/main" id="{0AC8FFE2-6BAA-5946-B4AA-EA9762B7B4C0}"/>
              </a:ext>
            </a:extLst>
          </p:cNvPr>
          <p:cNvSpPr txBox="1"/>
          <p:nvPr/>
        </p:nvSpPr>
        <p:spPr>
          <a:xfrm>
            <a:off x="9808976" y="3085160"/>
            <a:ext cx="1609149" cy="523220"/>
          </a:xfrm>
          <a:prstGeom prst="rect">
            <a:avLst/>
          </a:prstGeom>
          <a:noFill/>
        </p:spPr>
        <p:txBody>
          <a:bodyPr wrap="square" rtlCol="0" anchor="ctr">
            <a:spAutoFit/>
          </a:bodyPr>
          <a:lstStyle/>
          <a:p>
            <a:pPr algn="r" defTabSz="1219170"/>
            <a:r>
              <a:rPr lang="en-US" sz="2800" b="1" i="1" dirty="0">
                <a:solidFill>
                  <a:srgbClr val="FFFFFF"/>
                </a:solidFill>
                <a:latin typeface="Arial" panose="020B0604020202020204"/>
              </a:rPr>
              <a:t>High</a:t>
            </a:r>
          </a:p>
        </p:txBody>
      </p:sp>
      <p:sp>
        <p:nvSpPr>
          <p:cNvPr id="20" name="TextBox 19">
            <a:extLst>
              <a:ext uri="{FF2B5EF4-FFF2-40B4-BE49-F238E27FC236}">
                <a16:creationId xmlns:a16="http://schemas.microsoft.com/office/drawing/2014/main" id="{15B1BF4E-7F47-484E-B29D-25CECED47B1D}"/>
              </a:ext>
            </a:extLst>
          </p:cNvPr>
          <p:cNvSpPr txBox="1"/>
          <p:nvPr/>
        </p:nvSpPr>
        <p:spPr>
          <a:xfrm>
            <a:off x="711589" y="3085160"/>
            <a:ext cx="1367999" cy="523220"/>
          </a:xfrm>
          <a:prstGeom prst="rect">
            <a:avLst/>
          </a:prstGeom>
          <a:noFill/>
        </p:spPr>
        <p:txBody>
          <a:bodyPr wrap="square" rtlCol="0" anchor="ctr">
            <a:spAutoFit/>
          </a:bodyPr>
          <a:lstStyle/>
          <a:p>
            <a:pPr defTabSz="1219170"/>
            <a:r>
              <a:rPr lang="en-US" sz="2800" b="1" i="1" dirty="0">
                <a:solidFill>
                  <a:srgbClr val="FFFFFF"/>
                </a:solidFill>
                <a:latin typeface="Arial" panose="020B0604020202020204"/>
              </a:rPr>
              <a:t>Low</a:t>
            </a:r>
          </a:p>
        </p:txBody>
      </p:sp>
      <p:sp>
        <p:nvSpPr>
          <p:cNvPr id="21" name="TextBox 20">
            <a:extLst>
              <a:ext uri="{FF2B5EF4-FFF2-40B4-BE49-F238E27FC236}">
                <a16:creationId xmlns:a16="http://schemas.microsoft.com/office/drawing/2014/main" id="{65DF127F-31B8-8E4A-A76C-DF8DE63D0469}"/>
              </a:ext>
            </a:extLst>
          </p:cNvPr>
          <p:cNvSpPr txBox="1"/>
          <p:nvPr/>
        </p:nvSpPr>
        <p:spPr>
          <a:xfrm>
            <a:off x="4297198" y="284414"/>
            <a:ext cx="3676980" cy="830997"/>
          </a:xfrm>
          <a:prstGeom prst="rect">
            <a:avLst/>
          </a:prstGeom>
          <a:noFill/>
        </p:spPr>
        <p:txBody>
          <a:bodyPr wrap="square" rtlCol="0">
            <a:spAutoFit/>
          </a:bodyPr>
          <a:lstStyle/>
          <a:p>
            <a:pPr algn="ctr" defTabSz="1219170"/>
            <a:r>
              <a:rPr lang="en-US" sz="2800" b="1" i="1" dirty="0">
                <a:solidFill>
                  <a:srgbClr val="FFFFFF"/>
                </a:solidFill>
                <a:latin typeface="Arial" panose="020B0604020202020204"/>
              </a:rPr>
              <a:t>High</a:t>
            </a:r>
          </a:p>
          <a:p>
            <a:pPr algn="ctr" defTabSz="1219170"/>
            <a:r>
              <a:rPr lang="en-US" sz="2000" b="1" i="1" dirty="0">
                <a:solidFill>
                  <a:srgbClr val="262626"/>
                </a:solidFill>
                <a:latin typeface="Arial" panose="020B0604020202020204"/>
              </a:rPr>
              <a:t> (priority is common good)</a:t>
            </a:r>
          </a:p>
        </p:txBody>
      </p:sp>
      <p:sp>
        <p:nvSpPr>
          <p:cNvPr id="22" name="TextBox 21">
            <a:extLst>
              <a:ext uri="{FF2B5EF4-FFF2-40B4-BE49-F238E27FC236}">
                <a16:creationId xmlns:a16="http://schemas.microsoft.com/office/drawing/2014/main" id="{C2637A37-1A6B-174D-B8A3-4ED5D5CF32D2}"/>
              </a:ext>
            </a:extLst>
          </p:cNvPr>
          <p:cNvSpPr txBox="1"/>
          <p:nvPr/>
        </p:nvSpPr>
        <p:spPr>
          <a:xfrm>
            <a:off x="3691749" y="5831243"/>
            <a:ext cx="4769739" cy="1261884"/>
          </a:xfrm>
          <a:prstGeom prst="rect">
            <a:avLst/>
          </a:prstGeom>
          <a:noFill/>
        </p:spPr>
        <p:txBody>
          <a:bodyPr wrap="square" rtlCol="0">
            <a:spAutoFit/>
          </a:bodyPr>
          <a:lstStyle/>
          <a:p>
            <a:pPr algn="ctr" defTabSz="1219170"/>
            <a:r>
              <a:rPr lang="en-US" sz="2800" b="1" i="1" dirty="0">
                <a:solidFill>
                  <a:srgbClr val="FFFFFF"/>
                </a:solidFill>
                <a:latin typeface="Arial" panose="020B0604020202020204"/>
              </a:rPr>
              <a:t>Low</a:t>
            </a:r>
          </a:p>
          <a:p>
            <a:pPr algn="ctr" defTabSz="1219170"/>
            <a:r>
              <a:rPr lang="en-US" sz="2000" b="1" i="1" dirty="0">
                <a:solidFill>
                  <a:srgbClr val="262626"/>
                </a:solidFill>
                <a:latin typeface="Arial" panose="020B0604020202020204"/>
              </a:rPr>
              <a:t> (priority is individual advantage)</a:t>
            </a:r>
          </a:p>
          <a:p>
            <a:pPr algn="ctr" defTabSz="1219170"/>
            <a:endParaRPr lang="en-US" sz="2800" b="1" i="1" dirty="0">
              <a:solidFill>
                <a:srgbClr val="262626"/>
              </a:solidFill>
              <a:latin typeface="Arial" panose="020B0604020202020204"/>
            </a:endParaRPr>
          </a:p>
        </p:txBody>
      </p:sp>
      <p:sp>
        <p:nvSpPr>
          <p:cNvPr id="2" name="TextBox 1"/>
          <p:cNvSpPr txBox="1"/>
          <p:nvPr/>
        </p:nvSpPr>
        <p:spPr>
          <a:xfrm>
            <a:off x="7449398" y="4315330"/>
            <a:ext cx="3995023" cy="1477328"/>
          </a:xfrm>
          <a:prstGeom prst="rect">
            <a:avLst/>
          </a:prstGeom>
          <a:noFill/>
        </p:spPr>
        <p:txBody>
          <a:bodyPr wrap="square" rtlCol="0">
            <a:spAutoFit/>
          </a:bodyPr>
          <a:lstStyle/>
          <a:p>
            <a:pPr defTabSz="1219170"/>
            <a:r>
              <a:rPr lang="en-US" b="1" dirty="0">
                <a:solidFill>
                  <a:srgbClr val="262626"/>
                </a:solidFill>
                <a:latin typeface="Arial" panose="020B0604020202020204"/>
              </a:rPr>
              <a:t>3. Tech Titans</a:t>
            </a:r>
          </a:p>
          <a:p>
            <a:pPr defTabSz="1219170"/>
            <a:r>
              <a:rPr lang="en-US" i="1" dirty="0">
                <a:solidFill>
                  <a:srgbClr val="262626"/>
                </a:solidFill>
                <a:latin typeface="Arial" panose="020B0604020202020204"/>
              </a:rPr>
              <a:t>A world where “wild west” innovation thrives with few regulatory impediments:  dynamic, competitive, un-equal</a:t>
            </a:r>
          </a:p>
        </p:txBody>
      </p:sp>
      <p:sp>
        <p:nvSpPr>
          <p:cNvPr id="15" name="TextBox 14"/>
          <p:cNvSpPr txBox="1"/>
          <p:nvPr/>
        </p:nvSpPr>
        <p:spPr>
          <a:xfrm>
            <a:off x="7342838" y="1092158"/>
            <a:ext cx="4101583" cy="1754326"/>
          </a:xfrm>
          <a:prstGeom prst="rect">
            <a:avLst/>
          </a:prstGeom>
          <a:noFill/>
        </p:spPr>
        <p:txBody>
          <a:bodyPr wrap="square" rtlCol="0">
            <a:spAutoFit/>
          </a:bodyPr>
          <a:lstStyle/>
          <a:p>
            <a:pPr defTabSz="1219170"/>
            <a:r>
              <a:rPr lang="en-US" b="1" dirty="0">
                <a:solidFill>
                  <a:srgbClr val="262626"/>
                </a:solidFill>
                <a:latin typeface="Arial" panose="020B0604020202020204"/>
              </a:rPr>
              <a:t>2. Phoenix Rising</a:t>
            </a:r>
          </a:p>
          <a:p>
            <a:pPr defTabSz="1219170"/>
            <a:r>
              <a:rPr lang="en-US" i="1" dirty="0">
                <a:solidFill>
                  <a:srgbClr val="262626"/>
                </a:solidFill>
                <a:latin typeface="Arial" panose="020B0604020202020204"/>
              </a:rPr>
              <a:t>A world where calamity inspires global cooperation and technology is harnessed for the common good: equitable, integrated, regulated, redistributive </a:t>
            </a:r>
          </a:p>
        </p:txBody>
      </p:sp>
      <p:sp>
        <p:nvSpPr>
          <p:cNvPr id="16" name="TextBox 15"/>
          <p:cNvSpPr txBox="1"/>
          <p:nvPr/>
        </p:nvSpPr>
        <p:spPr>
          <a:xfrm>
            <a:off x="1178372" y="4374402"/>
            <a:ext cx="3648867" cy="1477328"/>
          </a:xfrm>
          <a:prstGeom prst="rect">
            <a:avLst/>
          </a:prstGeom>
          <a:noFill/>
        </p:spPr>
        <p:txBody>
          <a:bodyPr wrap="square" rtlCol="0">
            <a:spAutoFit/>
          </a:bodyPr>
          <a:lstStyle/>
          <a:p>
            <a:pPr defTabSz="1219170"/>
            <a:r>
              <a:rPr lang="en-US" b="1" dirty="0">
                <a:solidFill>
                  <a:srgbClr val="262626"/>
                </a:solidFill>
                <a:latin typeface="Arial" panose="020B0604020202020204"/>
              </a:rPr>
              <a:t>4. My Way</a:t>
            </a:r>
          </a:p>
          <a:p>
            <a:pPr defTabSz="1219170"/>
            <a:r>
              <a:rPr lang="en-US" i="1" dirty="0">
                <a:solidFill>
                  <a:srgbClr val="262626"/>
                </a:solidFill>
                <a:latin typeface="Arial" panose="020B0604020202020204"/>
              </a:rPr>
              <a:t>A world where communities turn inward to protect local interests: protectionist, fragmented, community-focused</a:t>
            </a:r>
          </a:p>
        </p:txBody>
      </p:sp>
      <p:sp>
        <p:nvSpPr>
          <p:cNvPr id="17" name="TextBox 16"/>
          <p:cNvSpPr txBox="1"/>
          <p:nvPr/>
        </p:nvSpPr>
        <p:spPr>
          <a:xfrm>
            <a:off x="1178373" y="1317246"/>
            <a:ext cx="3972321" cy="1477328"/>
          </a:xfrm>
          <a:prstGeom prst="rect">
            <a:avLst/>
          </a:prstGeom>
          <a:noFill/>
        </p:spPr>
        <p:txBody>
          <a:bodyPr wrap="square" rtlCol="0">
            <a:spAutoFit/>
          </a:bodyPr>
          <a:lstStyle/>
          <a:p>
            <a:pPr defTabSz="1219170"/>
            <a:r>
              <a:rPr lang="en-US" b="1" dirty="0">
                <a:solidFill>
                  <a:srgbClr val="262626"/>
                </a:solidFill>
                <a:latin typeface="Arial" panose="020B0604020202020204"/>
              </a:rPr>
              <a:t>1. Slow and Steady</a:t>
            </a:r>
          </a:p>
          <a:p>
            <a:pPr defTabSz="1219170"/>
            <a:r>
              <a:rPr lang="en-US" i="1" dirty="0">
                <a:solidFill>
                  <a:srgbClr val="262626"/>
                </a:solidFill>
                <a:latin typeface="Arial" panose="020B0604020202020204"/>
              </a:rPr>
              <a:t>A world where strong institutions guide decisions based on careful analysis: conservative, prudent, consensus-driven, standards-based</a:t>
            </a:r>
          </a:p>
        </p:txBody>
      </p:sp>
    </p:spTree>
    <p:extLst>
      <p:ext uri="{BB962C8B-B14F-4D97-AF65-F5344CB8AC3E}">
        <p14:creationId xmlns:p14="http://schemas.microsoft.com/office/powerpoint/2010/main" val="3616540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692D0-A367-49C7-8424-ECAD9054FE20}"/>
              </a:ext>
            </a:extLst>
          </p:cNvPr>
          <p:cNvSpPr>
            <a:spLocks noGrp="1"/>
          </p:cNvSpPr>
          <p:nvPr>
            <p:ph type="title"/>
          </p:nvPr>
        </p:nvSpPr>
        <p:spPr>
          <a:xfrm>
            <a:off x="2940617" y="576208"/>
            <a:ext cx="6350000" cy="558843"/>
          </a:xfrm>
        </p:spPr>
        <p:txBody>
          <a:bodyPr/>
          <a:lstStyle/>
          <a:p>
            <a:r>
              <a:rPr lang="en-US" dirty="0"/>
              <a:t>CPAs must consider new ways of unlocking value</a:t>
            </a:r>
          </a:p>
        </p:txBody>
      </p:sp>
      <p:sp>
        <p:nvSpPr>
          <p:cNvPr id="3" name="Text Placeholder 2">
            <a:extLst>
              <a:ext uri="{FF2B5EF4-FFF2-40B4-BE49-F238E27FC236}">
                <a16:creationId xmlns:a16="http://schemas.microsoft.com/office/drawing/2014/main" id="{7CD1B509-0324-4CF9-B1EF-C7F5C22BEA73}"/>
              </a:ext>
            </a:extLst>
          </p:cNvPr>
          <p:cNvSpPr>
            <a:spLocks noGrp="1"/>
          </p:cNvSpPr>
          <p:nvPr>
            <p:ph type="body" sz="half" idx="2"/>
          </p:nvPr>
        </p:nvSpPr>
        <p:spPr>
          <a:xfrm>
            <a:off x="1208923" y="1424379"/>
            <a:ext cx="10331939" cy="739600"/>
          </a:xfrm>
        </p:spPr>
        <p:txBody>
          <a:bodyPr/>
          <a:lstStyle/>
          <a:p>
            <a:endParaRPr lang="en-US" dirty="0"/>
          </a:p>
        </p:txBody>
      </p:sp>
      <p:graphicFrame>
        <p:nvGraphicFramePr>
          <p:cNvPr id="4" name="Diagram 3">
            <a:extLst>
              <a:ext uri="{FF2B5EF4-FFF2-40B4-BE49-F238E27FC236}">
                <a16:creationId xmlns:a16="http://schemas.microsoft.com/office/drawing/2014/main" id="{CFDD0C4A-1C8E-49CD-8225-EF48E6679D20}"/>
              </a:ext>
            </a:extLst>
          </p:cNvPr>
          <p:cNvGraphicFramePr/>
          <p:nvPr>
            <p:extLst>
              <p:ext uri="{D42A27DB-BD31-4B8C-83A1-F6EECF244321}">
                <p14:modId xmlns:p14="http://schemas.microsoft.com/office/powerpoint/2010/main" val="1097552185"/>
              </p:ext>
            </p:extLst>
          </p:nvPr>
        </p:nvGraphicFramePr>
        <p:xfrm>
          <a:off x="985957" y="1400300"/>
          <a:ext cx="10458132" cy="47093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0041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692D0-A367-49C7-8424-ECAD9054FE20}"/>
              </a:ext>
            </a:extLst>
          </p:cNvPr>
          <p:cNvSpPr>
            <a:spLocks noGrp="1"/>
          </p:cNvSpPr>
          <p:nvPr>
            <p:ph type="title"/>
          </p:nvPr>
        </p:nvSpPr>
        <p:spPr>
          <a:xfrm>
            <a:off x="2940617" y="885698"/>
            <a:ext cx="6350000" cy="558843"/>
          </a:xfrm>
        </p:spPr>
        <p:txBody>
          <a:bodyPr/>
          <a:lstStyle/>
          <a:p>
            <a:r>
              <a:rPr lang="en-US" dirty="0"/>
              <a:t>Data is the new currency – CPAs have a role to play</a:t>
            </a:r>
            <a:br>
              <a:rPr lang="en-US" dirty="0"/>
            </a:br>
            <a:r>
              <a:rPr lang="en-US" dirty="0"/>
              <a:t> in how data is protected, trusted, governed and </a:t>
            </a:r>
            <a:br>
              <a:rPr lang="en-US" dirty="0"/>
            </a:br>
            <a:r>
              <a:rPr lang="en-US" dirty="0"/>
              <a:t>used in decision making </a:t>
            </a:r>
          </a:p>
        </p:txBody>
      </p:sp>
      <p:sp>
        <p:nvSpPr>
          <p:cNvPr id="3" name="Text Placeholder 2">
            <a:extLst>
              <a:ext uri="{FF2B5EF4-FFF2-40B4-BE49-F238E27FC236}">
                <a16:creationId xmlns:a16="http://schemas.microsoft.com/office/drawing/2014/main" id="{7CD1B509-0324-4CF9-B1EF-C7F5C22BEA73}"/>
              </a:ext>
            </a:extLst>
          </p:cNvPr>
          <p:cNvSpPr>
            <a:spLocks noGrp="1"/>
          </p:cNvSpPr>
          <p:nvPr>
            <p:ph type="body" sz="half" idx="2"/>
          </p:nvPr>
        </p:nvSpPr>
        <p:spPr>
          <a:xfrm>
            <a:off x="1234831" y="1660945"/>
            <a:ext cx="10331939" cy="739600"/>
          </a:xfrm>
        </p:spPr>
        <p:txBody>
          <a:bodyPr/>
          <a:lstStyle/>
          <a:p>
            <a:endParaRPr lang="en-US" dirty="0"/>
          </a:p>
        </p:txBody>
      </p:sp>
      <p:sp>
        <p:nvSpPr>
          <p:cNvPr id="9" name="TextBox 8">
            <a:extLst>
              <a:ext uri="{FF2B5EF4-FFF2-40B4-BE49-F238E27FC236}">
                <a16:creationId xmlns:a16="http://schemas.microsoft.com/office/drawing/2014/main" id="{682E3D7C-A698-4587-8371-E0F032152FAC}"/>
              </a:ext>
            </a:extLst>
          </p:cNvPr>
          <p:cNvSpPr txBox="1"/>
          <p:nvPr/>
        </p:nvSpPr>
        <p:spPr>
          <a:xfrm>
            <a:off x="648690" y="2901052"/>
            <a:ext cx="3294261" cy="1241622"/>
          </a:xfrm>
          <a:prstGeom prst="rect">
            <a:avLst/>
          </a:prstGeom>
          <a:noFill/>
        </p:spPr>
        <p:txBody>
          <a:bodyPr wrap="square" rtlCol="0">
            <a:spAutoFit/>
          </a:bodyPr>
          <a:lstStyle/>
          <a:p>
            <a:pPr defTabSz="1219170"/>
            <a:r>
              <a:rPr lang="en-US" sz="1867" b="1" dirty="0">
                <a:solidFill>
                  <a:srgbClr val="FFFFFF">
                    <a:lumMod val="50000"/>
                  </a:srgbClr>
                </a:solidFill>
                <a:latin typeface="Arial" panose="020B0604020202020204"/>
              </a:rPr>
              <a:t>Data transparency</a:t>
            </a:r>
          </a:p>
          <a:p>
            <a:pPr defTabSz="1219170"/>
            <a:r>
              <a:rPr lang="en-US" sz="1867" b="1" dirty="0">
                <a:solidFill>
                  <a:srgbClr val="FFFFFF">
                    <a:lumMod val="50000"/>
                  </a:srgbClr>
                </a:solidFill>
                <a:latin typeface="Arial" panose="020B0604020202020204"/>
              </a:rPr>
              <a:t>Data ownership </a:t>
            </a:r>
          </a:p>
          <a:p>
            <a:pPr defTabSz="1219170"/>
            <a:r>
              <a:rPr lang="en-US" sz="1867" b="1" dirty="0">
                <a:solidFill>
                  <a:srgbClr val="FFFFFF">
                    <a:lumMod val="50000"/>
                  </a:srgbClr>
                </a:solidFill>
                <a:latin typeface="Arial" panose="020B0604020202020204"/>
              </a:rPr>
              <a:t>Data integrity and relationships</a:t>
            </a:r>
          </a:p>
        </p:txBody>
      </p:sp>
      <p:sp>
        <p:nvSpPr>
          <p:cNvPr id="13" name="TextBox 12">
            <a:extLst>
              <a:ext uri="{FF2B5EF4-FFF2-40B4-BE49-F238E27FC236}">
                <a16:creationId xmlns:a16="http://schemas.microsoft.com/office/drawing/2014/main" id="{3018429D-3997-4E63-B4B3-96BEB3B5A63A}"/>
              </a:ext>
            </a:extLst>
          </p:cNvPr>
          <p:cNvSpPr txBox="1"/>
          <p:nvPr/>
        </p:nvSpPr>
        <p:spPr>
          <a:xfrm>
            <a:off x="4402312" y="4890506"/>
            <a:ext cx="3685049" cy="1241622"/>
          </a:xfrm>
          <a:prstGeom prst="rect">
            <a:avLst/>
          </a:prstGeom>
          <a:noFill/>
        </p:spPr>
        <p:txBody>
          <a:bodyPr wrap="square" rtlCol="0">
            <a:spAutoFit/>
          </a:bodyPr>
          <a:lstStyle/>
          <a:p>
            <a:pPr defTabSz="1219170"/>
            <a:r>
              <a:rPr lang="en-US" sz="1867" b="1" dirty="0">
                <a:solidFill>
                  <a:srgbClr val="FFFFFF">
                    <a:lumMod val="50000"/>
                  </a:srgbClr>
                </a:solidFill>
                <a:latin typeface="Arial" panose="020B0604020202020204"/>
              </a:rPr>
              <a:t>Assurance regarding the integrity of the model and the process and managing bias in the design process</a:t>
            </a:r>
          </a:p>
        </p:txBody>
      </p:sp>
      <p:sp>
        <p:nvSpPr>
          <p:cNvPr id="15" name="TextBox 14">
            <a:extLst>
              <a:ext uri="{FF2B5EF4-FFF2-40B4-BE49-F238E27FC236}">
                <a16:creationId xmlns:a16="http://schemas.microsoft.com/office/drawing/2014/main" id="{9BB93284-391E-4B2C-BCA8-51090AB8F63B}"/>
              </a:ext>
            </a:extLst>
          </p:cNvPr>
          <p:cNvSpPr txBox="1"/>
          <p:nvPr/>
        </p:nvSpPr>
        <p:spPr>
          <a:xfrm>
            <a:off x="8859931" y="3009453"/>
            <a:ext cx="2683380" cy="1241622"/>
          </a:xfrm>
          <a:prstGeom prst="rect">
            <a:avLst/>
          </a:prstGeom>
          <a:noFill/>
        </p:spPr>
        <p:txBody>
          <a:bodyPr wrap="square" rtlCol="0">
            <a:spAutoFit/>
          </a:bodyPr>
          <a:lstStyle/>
          <a:p>
            <a:pPr defTabSz="1219170"/>
            <a:r>
              <a:rPr lang="en-US" sz="1867" b="1" dirty="0">
                <a:solidFill>
                  <a:srgbClr val="FFFFFF">
                    <a:lumMod val="50000"/>
                  </a:srgbClr>
                </a:solidFill>
                <a:latin typeface="Arial" panose="020B0604020202020204"/>
              </a:rPr>
              <a:t>Turning information into insight to facilitate better decision making</a:t>
            </a:r>
          </a:p>
        </p:txBody>
      </p:sp>
      <p:pic>
        <p:nvPicPr>
          <p:cNvPr id="2052" name="Picture 4" descr="Image result for input output black box">
            <a:extLst>
              <a:ext uri="{FF2B5EF4-FFF2-40B4-BE49-F238E27FC236}">
                <a16:creationId xmlns:a16="http://schemas.microsoft.com/office/drawing/2014/main" id="{29759488-AD11-4431-A174-31D09D1411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2916" y="2596548"/>
            <a:ext cx="5366861" cy="2097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326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A0D35-153C-4C7A-92BA-A56F499F7FD9}"/>
              </a:ext>
            </a:extLst>
          </p:cNvPr>
          <p:cNvSpPr>
            <a:spLocks noGrp="1"/>
          </p:cNvSpPr>
          <p:nvPr>
            <p:ph type="title"/>
          </p:nvPr>
        </p:nvSpPr>
        <p:spPr>
          <a:xfrm>
            <a:off x="2921000" y="463147"/>
            <a:ext cx="6350000" cy="558843"/>
          </a:xfrm>
        </p:spPr>
        <p:txBody>
          <a:bodyPr/>
          <a:lstStyle/>
          <a:p>
            <a:r>
              <a:rPr lang="en-US" dirty="0"/>
              <a:t>Role of Trust and Ethics </a:t>
            </a:r>
          </a:p>
        </p:txBody>
      </p:sp>
      <p:sp>
        <p:nvSpPr>
          <p:cNvPr id="3" name="Text Placeholder 2">
            <a:extLst>
              <a:ext uri="{FF2B5EF4-FFF2-40B4-BE49-F238E27FC236}">
                <a16:creationId xmlns:a16="http://schemas.microsoft.com/office/drawing/2014/main" id="{C4318587-62B0-478B-9644-92657AA601E1}"/>
              </a:ext>
            </a:extLst>
          </p:cNvPr>
          <p:cNvSpPr>
            <a:spLocks noGrp="1"/>
          </p:cNvSpPr>
          <p:nvPr>
            <p:ph type="body" sz="half" idx="2"/>
          </p:nvPr>
        </p:nvSpPr>
        <p:spPr>
          <a:xfrm>
            <a:off x="4362450" y="1303643"/>
            <a:ext cx="3467100" cy="267661"/>
          </a:xfrm>
        </p:spPr>
        <p:txBody>
          <a:bodyPr/>
          <a:lstStyle/>
          <a:p>
            <a:endParaRPr lang="en-US" dirty="0"/>
          </a:p>
        </p:txBody>
      </p:sp>
      <p:pic>
        <p:nvPicPr>
          <p:cNvPr id="8" name="Picture Placeholder 7">
            <a:extLst>
              <a:ext uri="{FF2B5EF4-FFF2-40B4-BE49-F238E27FC236}">
                <a16:creationId xmlns:a16="http://schemas.microsoft.com/office/drawing/2014/main" id="{84DFE2CB-A377-43D9-8155-8F7BA21A0086}"/>
              </a:ext>
            </a:extLst>
          </p:cNvPr>
          <p:cNvPicPr>
            <a:picLocks noGrp="1" noChangeAspect="1"/>
          </p:cNvPicPr>
          <p:nvPr>
            <p:ph type="pic" sz="quarter" idx="53"/>
          </p:nvPr>
        </p:nvPicPr>
        <p:blipFill>
          <a:blip r:embed="rId3" cstate="print">
            <a:extLst>
              <a:ext uri="{28A0092B-C50C-407E-A947-70E740481C1C}">
                <a14:useLocalDpi xmlns:a14="http://schemas.microsoft.com/office/drawing/2010/main" val="0"/>
              </a:ext>
            </a:extLst>
          </a:blip>
          <a:srcRect l="7023" r="7023"/>
          <a:stretch>
            <a:fillRect/>
          </a:stretch>
        </p:blipFill>
        <p:spPr>
          <a:xfrm>
            <a:off x="5266125" y="1852959"/>
            <a:ext cx="6925876" cy="5005043"/>
          </a:xfrm>
        </p:spPr>
      </p:pic>
      <p:sp>
        <p:nvSpPr>
          <p:cNvPr id="9" name="TextBox 8">
            <a:extLst>
              <a:ext uri="{FF2B5EF4-FFF2-40B4-BE49-F238E27FC236}">
                <a16:creationId xmlns:a16="http://schemas.microsoft.com/office/drawing/2014/main" id="{E8ADF62C-ED29-4782-B1DE-34D5E16C53E1}"/>
              </a:ext>
            </a:extLst>
          </p:cNvPr>
          <p:cNvSpPr txBox="1"/>
          <p:nvPr/>
        </p:nvSpPr>
        <p:spPr>
          <a:xfrm>
            <a:off x="350008" y="1859248"/>
            <a:ext cx="4362867" cy="4236801"/>
          </a:xfrm>
          <a:prstGeom prst="rect">
            <a:avLst/>
          </a:prstGeom>
          <a:noFill/>
        </p:spPr>
        <p:txBody>
          <a:bodyPr wrap="square" rtlCol="0">
            <a:spAutoFit/>
          </a:bodyPr>
          <a:lstStyle/>
          <a:p>
            <a:pPr defTabSz="1219170"/>
            <a:r>
              <a:rPr lang="en-US" sz="2400" i="1" dirty="0">
                <a:solidFill>
                  <a:srgbClr val="262626"/>
                </a:solidFill>
                <a:latin typeface="Arial" panose="020B0604020202020204"/>
              </a:rPr>
              <a:t>Even though a new world of AI powered applications is being forged, the fundamental ethical issues around integrity, professionalism, duty of care, confidentiality and competence remain the same…</a:t>
            </a:r>
          </a:p>
          <a:p>
            <a:pPr defTabSz="1219170"/>
            <a:endParaRPr lang="en-US" sz="2400" dirty="0">
              <a:solidFill>
                <a:srgbClr val="262626"/>
              </a:solidFill>
              <a:latin typeface="Arial" panose="020B0604020202020204"/>
            </a:endParaRPr>
          </a:p>
          <a:p>
            <a:pPr defTabSz="1219170"/>
            <a:r>
              <a:rPr lang="en-US" sz="1333" dirty="0">
                <a:solidFill>
                  <a:srgbClr val="262626"/>
                </a:solidFill>
                <a:latin typeface="Arial" panose="020B0604020202020204"/>
              </a:rPr>
              <a:t>Excerpt from: Machines can learn but what will we teach them…  Ethical considerations around artificial intelligence and machine learning.  </a:t>
            </a:r>
          </a:p>
          <a:p>
            <a:pPr defTabSz="1219170"/>
            <a:r>
              <a:rPr lang="en-US" sz="1333" dirty="0">
                <a:solidFill>
                  <a:srgbClr val="262626"/>
                </a:solidFill>
                <a:latin typeface="Arial" panose="020B0604020202020204"/>
              </a:rPr>
              <a:t>CAANZ July 2018</a:t>
            </a:r>
          </a:p>
        </p:txBody>
      </p:sp>
    </p:spTree>
    <p:extLst>
      <p:ext uri="{BB962C8B-B14F-4D97-AF65-F5344CB8AC3E}">
        <p14:creationId xmlns:p14="http://schemas.microsoft.com/office/powerpoint/2010/main" val="2163975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kills and competencies in a digital age">
            <a:extLst>
              <a:ext uri="{FF2B5EF4-FFF2-40B4-BE49-F238E27FC236}">
                <a16:creationId xmlns:a16="http://schemas.microsoft.com/office/drawing/2014/main" id="{F4B492D9-96C3-4971-9622-CC593B1A7D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86058"/>
            <a:ext cx="12192000" cy="50719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4B38245-46C5-4F18-842A-37935EAD7F2E}"/>
              </a:ext>
            </a:extLst>
          </p:cNvPr>
          <p:cNvSpPr>
            <a:spLocks noGrp="1"/>
          </p:cNvSpPr>
          <p:nvPr>
            <p:ph type="title"/>
          </p:nvPr>
        </p:nvSpPr>
        <p:spPr>
          <a:xfrm>
            <a:off x="3042112" y="423383"/>
            <a:ext cx="6350000" cy="558843"/>
          </a:xfrm>
        </p:spPr>
        <p:txBody>
          <a:bodyPr/>
          <a:lstStyle/>
          <a:p>
            <a:r>
              <a:rPr lang="en-US" dirty="0"/>
              <a:t>Learn, Unlearn and Relearn</a:t>
            </a:r>
          </a:p>
        </p:txBody>
      </p:sp>
      <p:sp>
        <p:nvSpPr>
          <p:cNvPr id="3" name="Text Placeholder 2">
            <a:extLst>
              <a:ext uri="{FF2B5EF4-FFF2-40B4-BE49-F238E27FC236}">
                <a16:creationId xmlns:a16="http://schemas.microsoft.com/office/drawing/2014/main" id="{61F5064C-8C03-4DF0-8B42-C5B3FEA78CCB}"/>
              </a:ext>
            </a:extLst>
          </p:cNvPr>
          <p:cNvSpPr>
            <a:spLocks noGrp="1"/>
          </p:cNvSpPr>
          <p:nvPr>
            <p:ph type="body" sz="half" idx="2"/>
          </p:nvPr>
        </p:nvSpPr>
        <p:spPr>
          <a:xfrm>
            <a:off x="3800360" y="1398737"/>
            <a:ext cx="4268841" cy="229991"/>
          </a:xfrm>
        </p:spPr>
        <p:txBody>
          <a:bodyPr/>
          <a:lstStyle/>
          <a:p>
            <a:endParaRPr lang="en-US" dirty="0"/>
          </a:p>
        </p:txBody>
      </p:sp>
      <p:sp>
        <p:nvSpPr>
          <p:cNvPr id="6" name="Rectangle 5">
            <a:extLst>
              <a:ext uri="{FF2B5EF4-FFF2-40B4-BE49-F238E27FC236}">
                <a16:creationId xmlns:a16="http://schemas.microsoft.com/office/drawing/2014/main" id="{2DABF57D-9CD4-4F82-8640-ECEB90225B5B}"/>
              </a:ext>
            </a:extLst>
          </p:cNvPr>
          <p:cNvSpPr/>
          <p:nvPr/>
        </p:nvSpPr>
        <p:spPr>
          <a:xfrm>
            <a:off x="-3473" y="1890618"/>
            <a:ext cx="3296736" cy="861774"/>
          </a:xfrm>
          <a:prstGeom prst="rect">
            <a:avLst/>
          </a:prstGeom>
          <a:noFill/>
        </p:spPr>
        <p:txBody>
          <a:bodyPr wrap="none" lIns="121920" tIns="60960" rIns="121920" bIns="60960">
            <a:spAutoFit/>
          </a:bodyPr>
          <a:lstStyle/>
          <a:p>
            <a:pPr algn="ctr" defTabSz="1219170"/>
            <a:r>
              <a:rPr lang="en-US" sz="4800" b="1" dirty="0">
                <a:ln w="9525">
                  <a:solidFill>
                    <a:srgbClr val="FFFFFF"/>
                  </a:solidFill>
                  <a:prstDash val="solid"/>
                </a:ln>
                <a:solidFill>
                  <a:srgbClr val="262626"/>
                </a:solidFill>
                <a:effectLst>
                  <a:outerShdw blurRad="12700" dist="38100" dir="2700000" algn="tl" rotWithShape="0">
                    <a:srgbClr val="FFFFFF">
                      <a:lumMod val="50000"/>
                    </a:srgbClr>
                  </a:outerShdw>
                </a:effectLst>
                <a:latin typeface="Arial" panose="020B0604020202020204"/>
              </a:rPr>
              <a:t>Resiliency</a:t>
            </a:r>
          </a:p>
        </p:txBody>
      </p:sp>
      <p:sp>
        <p:nvSpPr>
          <p:cNvPr id="7" name="Rectangle 6">
            <a:extLst>
              <a:ext uri="{FF2B5EF4-FFF2-40B4-BE49-F238E27FC236}">
                <a16:creationId xmlns:a16="http://schemas.microsoft.com/office/drawing/2014/main" id="{9AA0E2D0-8245-44D1-8649-C07B91E7282C}"/>
              </a:ext>
            </a:extLst>
          </p:cNvPr>
          <p:cNvSpPr/>
          <p:nvPr/>
        </p:nvSpPr>
        <p:spPr>
          <a:xfrm>
            <a:off x="57070" y="4289712"/>
            <a:ext cx="2754920" cy="1107996"/>
          </a:xfrm>
          <a:prstGeom prst="rect">
            <a:avLst/>
          </a:prstGeom>
          <a:noFill/>
        </p:spPr>
        <p:txBody>
          <a:bodyPr wrap="none" lIns="121920" tIns="60960" rIns="121920" bIns="60960">
            <a:spAutoFit/>
          </a:bodyPr>
          <a:lstStyle/>
          <a:p>
            <a:pPr algn="ctr" defTabSz="1219170"/>
            <a:r>
              <a:rPr lang="en-US" sz="6400" b="1" dirty="0">
                <a:ln/>
                <a:solidFill>
                  <a:srgbClr val="262626"/>
                </a:solidFill>
                <a:effectLst>
                  <a:outerShdw blurRad="38100" dist="19050" dir="2700000" algn="tl" rotWithShape="0">
                    <a:srgbClr val="262626">
                      <a:lumMod val="50000"/>
                      <a:alpha val="40000"/>
                    </a:srgbClr>
                  </a:outerShdw>
                </a:effectLst>
                <a:latin typeface="Arial" panose="020B0604020202020204"/>
              </a:rPr>
              <a:t>Digital</a:t>
            </a:r>
          </a:p>
        </p:txBody>
      </p:sp>
      <p:sp>
        <p:nvSpPr>
          <p:cNvPr id="8" name="Rectangle 7">
            <a:extLst>
              <a:ext uri="{FF2B5EF4-FFF2-40B4-BE49-F238E27FC236}">
                <a16:creationId xmlns:a16="http://schemas.microsoft.com/office/drawing/2014/main" id="{08FCC8AB-F2A2-40D6-B6CC-9846F0C1D753}"/>
              </a:ext>
            </a:extLst>
          </p:cNvPr>
          <p:cNvSpPr/>
          <p:nvPr/>
        </p:nvSpPr>
        <p:spPr>
          <a:xfrm>
            <a:off x="6354499" y="3319766"/>
            <a:ext cx="4093428" cy="1231106"/>
          </a:xfrm>
          <a:prstGeom prst="rect">
            <a:avLst/>
          </a:prstGeom>
          <a:noFill/>
        </p:spPr>
        <p:txBody>
          <a:bodyPr wrap="none" lIns="121920" tIns="60960" rIns="121920" bIns="60960">
            <a:spAutoFit/>
          </a:bodyPr>
          <a:lstStyle/>
          <a:p>
            <a:pPr algn="ctr" defTabSz="1219170"/>
            <a:r>
              <a:rPr lang="en-US" sz="7200" dirty="0">
                <a:ln w="0"/>
                <a:solidFill>
                  <a:srgbClr val="262626"/>
                </a:solidFill>
                <a:effectLst>
                  <a:outerShdw blurRad="38100" dist="19050" dir="2700000" algn="tl" rotWithShape="0">
                    <a:srgbClr val="262626">
                      <a:alpha val="40000"/>
                    </a:srgbClr>
                  </a:outerShdw>
                </a:effectLst>
                <a:latin typeface="Arial" panose="020B0604020202020204"/>
              </a:rPr>
              <a:t>Creativity</a:t>
            </a:r>
          </a:p>
        </p:txBody>
      </p:sp>
      <p:sp>
        <p:nvSpPr>
          <p:cNvPr id="10" name="Rectangle 9">
            <a:extLst>
              <a:ext uri="{FF2B5EF4-FFF2-40B4-BE49-F238E27FC236}">
                <a16:creationId xmlns:a16="http://schemas.microsoft.com/office/drawing/2014/main" id="{4D5442BC-A928-44D0-8CEC-4C9964249329}"/>
              </a:ext>
            </a:extLst>
          </p:cNvPr>
          <p:cNvSpPr/>
          <p:nvPr/>
        </p:nvSpPr>
        <p:spPr>
          <a:xfrm>
            <a:off x="6716408" y="4843711"/>
            <a:ext cx="4914166" cy="1231106"/>
          </a:xfrm>
          <a:prstGeom prst="rect">
            <a:avLst/>
          </a:prstGeom>
          <a:noFill/>
        </p:spPr>
        <p:txBody>
          <a:bodyPr wrap="none" lIns="121920" tIns="60960" rIns="121920" bIns="60960">
            <a:spAutoFit/>
          </a:bodyPr>
          <a:lstStyle/>
          <a:p>
            <a:pPr algn="ctr" defTabSz="1219170"/>
            <a:r>
              <a:rPr lang="en-US" sz="7200" b="1" dirty="0">
                <a:ln w="9525">
                  <a:solidFill>
                    <a:srgbClr val="FFFFFF"/>
                  </a:solidFill>
                  <a:prstDash val="solid"/>
                </a:ln>
                <a:solidFill>
                  <a:srgbClr val="262626"/>
                </a:solidFill>
                <a:effectLst>
                  <a:outerShdw blurRad="12700" dist="38100" dir="2700000" algn="tl" rotWithShape="0">
                    <a:srgbClr val="FFFFFF">
                      <a:lumMod val="50000"/>
                    </a:srgbClr>
                  </a:outerShdw>
                </a:effectLst>
                <a:latin typeface="Arial" panose="020B0604020202020204"/>
              </a:rPr>
              <a:t>judgement</a:t>
            </a:r>
          </a:p>
        </p:txBody>
      </p:sp>
      <p:sp>
        <p:nvSpPr>
          <p:cNvPr id="16" name="Rectangle 15">
            <a:extLst>
              <a:ext uri="{FF2B5EF4-FFF2-40B4-BE49-F238E27FC236}">
                <a16:creationId xmlns:a16="http://schemas.microsoft.com/office/drawing/2014/main" id="{28527906-4B59-47C8-A11B-C0AA4868A472}"/>
              </a:ext>
            </a:extLst>
          </p:cNvPr>
          <p:cNvSpPr/>
          <p:nvPr/>
        </p:nvSpPr>
        <p:spPr>
          <a:xfrm>
            <a:off x="1850702" y="5459265"/>
            <a:ext cx="4503797" cy="1231106"/>
          </a:xfrm>
          <a:prstGeom prst="rect">
            <a:avLst/>
          </a:prstGeom>
          <a:noFill/>
        </p:spPr>
        <p:txBody>
          <a:bodyPr wrap="none" lIns="121920" tIns="60960" rIns="121920" bIns="60960">
            <a:spAutoFit/>
          </a:bodyPr>
          <a:lstStyle/>
          <a:p>
            <a:pPr algn="ctr" defTabSz="1219170"/>
            <a:r>
              <a:rPr lang="en-US" sz="7200" dirty="0">
                <a:ln w="0"/>
                <a:gradFill>
                  <a:gsLst>
                    <a:gs pos="21000">
                      <a:srgbClr val="53575C"/>
                    </a:gs>
                    <a:gs pos="88000">
                      <a:srgbClr val="C5C7CA"/>
                    </a:gs>
                  </a:gsLst>
                  <a:lin ang="5400000"/>
                </a:gradFill>
                <a:latin typeface="Arial" panose="020B0604020202020204"/>
              </a:rPr>
              <a:t>leadership</a:t>
            </a:r>
          </a:p>
        </p:txBody>
      </p:sp>
      <p:sp>
        <p:nvSpPr>
          <p:cNvPr id="17" name="Rectangle 16">
            <a:extLst>
              <a:ext uri="{FF2B5EF4-FFF2-40B4-BE49-F238E27FC236}">
                <a16:creationId xmlns:a16="http://schemas.microsoft.com/office/drawing/2014/main" id="{9C8E8730-CD91-4145-981A-42054F670E96}"/>
              </a:ext>
            </a:extLst>
          </p:cNvPr>
          <p:cNvSpPr/>
          <p:nvPr/>
        </p:nvSpPr>
        <p:spPr>
          <a:xfrm>
            <a:off x="8398274" y="2056075"/>
            <a:ext cx="3774430" cy="861774"/>
          </a:xfrm>
          <a:prstGeom prst="rect">
            <a:avLst/>
          </a:prstGeom>
          <a:noFill/>
        </p:spPr>
        <p:txBody>
          <a:bodyPr wrap="none" lIns="121920" tIns="60960" rIns="121920" bIns="60960">
            <a:spAutoFit/>
          </a:bodyPr>
          <a:lstStyle/>
          <a:p>
            <a:pPr algn="ctr" defTabSz="1219170"/>
            <a:r>
              <a:rPr lang="en-US" sz="4800" b="1" dirty="0">
                <a:ln/>
                <a:solidFill>
                  <a:srgbClr val="262626">
                    <a:lumMod val="90000"/>
                    <a:lumOff val="10000"/>
                  </a:srgbClr>
                </a:solidFill>
                <a:effectLst>
                  <a:outerShdw blurRad="38100" dist="19050" dir="2700000" algn="tl" rotWithShape="0">
                    <a:srgbClr val="262626">
                      <a:lumMod val="50000"/>
                      <a:alpha val="40000"/>
                    </a:srgbClr>
                  </a:outerShdw>
                </a:effectLst>
                <a:latin typeface="Arial" panose="020B0604020202020204"/>
              </a:rPr>
              <a:t>Adaptability</a:t>
            </a:r>
          </a:p>
        </p:txBody>
      </p:sp>
    </p:spTree>
    <p:extLst>
      <p:ext uri="{BB962C8B-B14F-4D97-AF65-F5344CB8AC3E}">
        <p14:creationId xmlns:p14="http://schemas.microsoft.com/office/powerpoint/2010/main" val="723592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61825-F38A-4616-8AA6-1B71580BBB45}"/>
              </a:ext>
            </a:extLst>
          </p:cNvPr>
          <p:cNvSpPr>
            <a:spLocks noGrp="1"/>
          </p:cNvSpPr>
          <p:nvPr>
            <p:ph type="title"/>
          </p:nvPr>
        </p:nvSpPr>
        <p:spPr>
          <a:xfrm>
            <a:off x="2992120" y="691648"/>
            <a:ext cx="6350000" cy="558843"/>
          </a:xfrm>
        </p:spPr>
        <p:txBody>
          <a:bodyPr/>
          <a:lstStyle/>
          <a:p>
            <a:r>
              <a:rPr lang="en-US" dirty="0"/>
              <a:t>CPA Canada Foresight:  </a:t>
            </a:r>
            <a:br>
              <a:rPr lang="en-US" dirty="0"/>
            </a:br>
            <a:r>
              <a:rPr lang="en-US" dirty="0"/>
              <a:t>Reimagining  the Accounting Profession</a:t>
            </a:r>
          </a:p>
        </p:txBody>
      </p:sp>
      <p:pic>
        <p:nvPicPr>
          <p:cNvPr id="3078" name="Picture 6" descr="Image result for next steps">
            <a:extLst>
              <a:ext uri="{FF2B5EF4-FFF2-40B4-BE49-F238E27FC236}">
                <a16:creationId xmlns:a16="http://schemas.microsoft.com/office/drawing/2014/main" id="{C167CF90-BBB5-4856-80CB-455717B767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80" y="1923238"/>
            <a:ext cx="4572000" cy="41529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347ACA5-3D79-44AC-9DCE-4C4DA578152C}"/>
              </a:ext>
            </a:extLst>
          </p:cNvPr>
          <p:cNvSpPr txBox="1"/>
          <p:nvPr/>
        </p:nvSpPr>
        <p:spPr>
          <a:xfrm>
            <a:off x="5100320" y="2103121"/>
            <a:ext cx="6766560" cy="4196662"/>
          </a:xfrm>
          <a:prstGeom prst="rect">
            <a:avLst/>
          </a:prstGeom>
          <a:noFill/>
        </p:spPr>
        <p:txBody>
          <a:bodyPr wrap="square" rtlCol="0">
            <a:spAutoFit/>
          </a:bodyPr>
          <a:lstStyle/>
          <a:p>
            <a:pPr defTabSz="1219170"/>
            <a:r>
              <a:rPr lang="en-US" sz="2667" b="1" dirty="0">
                <a:solidFill>
                  <a:srgbClr val="FFFFFF">
                    <a:lumMod val="50000"/>
                  </a:srgbClr>
                </a:solidFill>
                <a:latin typeface="Arial" panose="020B0604020202020204"/>
              </a:rPr>
              <a:t>Communicate Phase 1 outcomes</a:t>
            </a:r>
          </a:p>
          <a:p>
            <a:pPr defTabSz="1219170"/>
            <a:endParaRPr lang="en-US" sz="2667" b="1" dirty="0">
              <a:solidFill>
                <a:srgbClr val="FFFFFF">
                  <a:lumMod val="50000"/>
                </a:srgbClr>
              </a:solidFill>
              <a:latin typeface="Arial" panose="020B0604020202020204"/>
            </a:endParaRPr>
          </a:p>
          <a:p>
            <a:pPr defTabSz="1219170"/>
            <a:r>
              <a:rPr lang="en-US" sz="2667" b="1" dirty="0">
                <a:solidFill>
                  <a:srgbClr val="FFFFFF">
                    <a:lumMod val="50000"/>
                  </a:srgbClr>
                </a:solidFill>
                <a:latin typeface="Arial" panose="020B0604020202020204"/>
              </a:rPr>
              <a:t>Broad engagement to build a compelling case for change</a:t>
            </a:r>
          </a:p>
          <a:p>
            <a:pPr defTabSz="1219170"/>
            <a:endParaRPr lang="en-US" sz="2667" b="1" dirty="0">
              <a:solidFill>
                <a:srgbClr val="FFFFFF">
                  <a:lumMod val="50000"/>
                </a:srgbClr>
              </a:solidFill>
              <a:latin typeface="Arial" panose="020B0604020202020204"/>
            </a:endParaRPr>
          </a:p>
          <a:p>
            <a:pPr defTabSz="1219170"/>
            <a:r>
              <a:rPr lang="en-US" sz="2667" b="1" dirty="0">
                <a:solidFill>
                  <a:srgbClr val="FFFFFF">
                    <a:lumMod val="50000"/>
                  </a:srgbClr>
                </a:solidFill>
                <a:latin typeface="Arial" panose="020B0604020202020204"/>
              </a:rPr>
              <a:t>Develop project plans to support workstreams</a:t>
            </a:r>
          </a:p>
          <a:p>
            <a:pPr defTabSz="1219170"/>
            <a:endParaRPr lang="en-US" sz="2667" b="1" dirty="0">
              <a:solidFill>
                <a:srgbClr val="FFFFFF">
                  <a:lumMod val="50000"/>
                </a:srgbClr>
              </a:solidFill>
              <a:latin typeface="Arial" panose="020B0604020202020204"/>
            </a:endParaRPr>
          </a:p>
          <a:p>
            <a:pPr defTabSz="1219170"/>
            <a:r>
              <a:rPr lang="en-US" sz="2667" b="1" dirty="0">
                <a:solidFill>
                  <a:srgbClr val="FFFFFF">
                    <a:lumMod val="50000"/>
                  </a:srgbClr>
                </a:solidFill>
                <a:latin typeface="Arial" panose="020B0604020202020204"/>
              </a:rPr>
              <a:t>Identify appropriate governance and funding models </a:t>
            </a:r>
          </a:p>
        </p:txBody>
      </p:sp>
      <p:sp>
        <p:nvSpPr>
          <p:cNvPr id="8" name="Freeform 167">
            <a:extLst>
              <a:ext uri="{FF2B5EF4-FFF2-40B4-BE49-F238E27FC236}">
                <a16:creationId xmlns:a16="http://schemas.microsoft.com/office/drawing/2014/main" id="{D2D93EEC-4ECC-4CB7-A1C7-1250187877DD}"/>
              </a:ext>
            </a:extLst>
          </p:cNvPr>
          <p:cNvSpPr>
            <a:spLocks noEditPoints="1"/>
          </p:cNvSpPr>
          <p:nvPr/>
        </p:nvSpPr>
        <p:spPr bwMode="auto">
          <a:xfrm>
            <a:off x="4730493" y="2198881"/>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Arial" panose="020B0604020202020204"/>
            </a:endParaRPr>
          </a:p>
        </p:txBody>
      </p:sp>
      <p:sp>
        <p:nvSpPr>
          <p:cNvPr id="9" name="Freeform 167">
            <a:extLst>
              <a:ext uri="{FF2B5EF4-FFF2-40B4-BE49-F238E27FC236}">
                <a16:creationId xmlns:a16="http://schemas.microsoft.com/office/drawing/2014/main" id="{B81D74DD-900D-4EED-BA54-83458726258A}"/>
              </a:ext>
            </a:extLst>
          </p:cNvPr>
          <p:cNvSpPr>
            <a:spLocks noEditPoints="1"/>
          </p:cNvSpPr>
          <p:nvPr/>
        </p:nvSpPr>
        <p:spPr bwMode="auto">
          <a:xfrm>
            <a:off x="4730493" y="3053761"/>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Arial" panose="020B0604020202020204"/>
            </a:endParaRPr>
          </a:p>
        </p:txBody>
      </p:sp>
      <p:sp>
        <p:nvSpPr>
          <p:cNvPr id="10" name="Freeform 167">
            <a:extLst>
              <a:ext uri="{FF2B5EF4-FFF2-40B4-BE49-F238E27FC236}">
                <a16:creationId xmlns:a16="http://schemas.microsoft.com/office/drawing/2014/main" id="{9D69001D-09DF-4286-9C8D-BA0A3047D54E}"/>
              </a:ext>
            </a:extLst>
          </p:cNvPr>
          <p:cNvSpPr>
            <a:spLocks noEditPoints="1"/>
          </p:cNvSpPr>
          <p:nvPr/>
        </p:nvSpPr>
        <p:spPr bwMode="auto">
          <a:xfrm>
            <a:off x="4763333" y="4216519"/>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Arial" panose="020B0604020202020204"/>
            </a:endParaRPr>
          </a:p>
        </p:txBody>
      </p:sp>
      <p:sp>
        <p:nvSpPr>
          <p:cNvPr id="11" name="Freeform 167">
            <a:extLst>
              <a:ext uri="{FF2B5EF4-FFF2-40B4-BE49-F238E27FC236}">
                <a16:creationId xmlns:a16="http://schemas.microsoft.com/office/drawing/2014/main" id="{DE1A62C2-B303-4A94-9621-D21188FA497D}"/>
              </a:ext>
            </a:extLst>
          </p:cNvPr>
          <p:cNvSpPr>
            <a:spLocks noEditPoints="1"/>
          </p:cNvSpPr>
          <p:nvPr/>
        </p:nvSpPr>
        <p:spPr bwMode="auto">
          <a:xfrm>
            <a:off x="4730493" y="5499269"/>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Arial" panose="020B0604020202020204"/>
            </a:endParaRPr>
          </a:p>
        </p:txBody>
      </p:sp>
    </p:spTree>
    <p:extLst>
      <p:ext uri="{BB962C8B-B14F-4D97-AF65-F5344CB8AC3E}">
        <p14:creationId xmlns:p14="http://schemas.microsoft.com/office/powerpoint/2010/main" val="3197957376"/>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p:cNvSpPr/>
          <p:nvPr/>
        </p:nvSpPr>
        <p:spPr bwMode="auto">
          <a:xfrm>
            <a:off x="3073398" y="3920608"/>
            <a:ext cx="790577" cy="101600"/>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defTabSz="1219170"/>
            <a:endParaRPr lang="en-US" sz="1600" b="1">
              <a:solidFill>
                <a:srgbClr val="262626">
                  <a:lumMod val="75000"/>
                  <a:lumOff val="25000"/>
                </a:srgbClr>
              </a:solidFill>
              <a:latin typeface="Arial" panose="020B0604020202020204"/>
            </a:endParaRPr>
          </a:p>
        </p:txBody>
      </p:sp>
      <p:sp>
        <p:nvSpPr>
          <p:cNvPr id="90" name="Rectangle 89"/>
          <p:cNvSpPr/>
          <p:nvPr/>
        </p:nvSpPr>
        <p:spPr bwMode="auto">
          <a:xfrm>
            <a:off x="4826000" y="3920608"/>
            <a:ext cx="790577" cy="101600"/>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defTabSz="1219170"/>
            <a:endParaRPr lang="en-US" sz="1600" b="1">
              <a:solidFill>
                <a:srgbClr val="262626">
                  <a:lumMod val="75000"/>
                  <a:lumOff val="25000"/>
                </a:srgbClr>
              </a:solidFill>
              <a:latin typeface="Arial" panose="020B0604020202020204"/>
            </a:endParaRPr>
          </a:p>
        </p:txBody>
      </p:sp>
      <p:sp>
        <p:nvSpPr>
          <p:cNvPr id="91" name="Rectangle 90"/>
          <p:cNvSpPr/>
          <p:nvPr/>
        </p:nvSpPr>
        <p:spPr bwMode="auto">
          <a:xfrm>
            <a:off x="6578601" y="3920608"/>
            <a:ext cx="790577" cy="101600"/>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defTabSz="1219170"/>
            <a:endParaRPr lang="en-US" sz="1600" b="1">
              <a:solidFill>
                <a:srgbClr val="262626">
                  <a:lumMod val="75000"/>
                  <a:lumOff val="25000"/>
                </a:srgbClr>
              </a:solidFill>
              <a:latin typeface="Arial" panose="020B0604020202020204"/>
            </a:endParaRPr>
          </a:p>
        </p:txBody>
      </p:sp>
      <p:sp>
        <p:nvSpPr>
          <p:cNvPr id="92" name="Rectangle 91"/>
          <p:cNvSpPr/>
          <p:nvPr/>
        </p:nvSpPr>
        <p:spPr bwMode="auto">
          <a:xfrm>
            <a:off x="8331201" y="3920608"/>
            <a:ext cx="790577" cy="101600"/>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defTabSz="1219170"/>
            <a:endParaRPr lang="en-US" sz="1600" b="1">
              <a:solidFill>
                <a:srgbClr val="262626">
                  <a:lumMod val="75000"/>
                  <a:lumOff val="25000"/>
                </a:srgbClr>
              </a:solidFill>
              <a:latin typeface="Arial" panose="020B0604020202020204"/>
            </a:endParaRPr>
          </a:p>
        </p:txBody>
      </p:sp>
      <p:sp>
        <p:nvSpPr>
          <p:cNvPr id="88" name="Rectangle 87"/>
          <p:cNvSpPr/>
          <p:nvPr/>
        </p:nvSpPr>
        <p:spPr bwMode="auto">
          <a:xfrm>
            <a:off x="10083804" y="3920608"/>
            <a:ext cx="615953" cy="101600"/>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defTabSz="1219170"/>
            <a:endParaRPr lang="en-US" sz="1600" b="1">
              <a:solidFill>
                <a:srgbClr val="262626">
                  <a:lumMod val="75000"/>
                  <a:lumOff val="25000"/>
                </a:srgbClr>
              </a:solidFill>
              <a:latin typeface="Arial" panose="020B0604020202020204"/>
            </a:endParaRPr>
          </a:p>
        </p:txBody>
      </p:sp>
      <p:sp>
        <p:nvSpPr>
          <p:cNvPr id="2" name="Title 1"/>
          <p:cNvSpPr>
            <a:spLocks noGrp="1"/>
          </p:cNvSpPr>
          <p:nvPr>
            <p:ph type="title"/>
          </p:nvPr>
        </p:nvSpPr>
        <p:spPr>
          <a:xfrm>
            <a:off x="1014389" y="120380"/>
            <a:ext cx="10160000" cy="558843"/>
          </a:xfrm>
        </p:spPr>
        <p:txBody>
          <a:bodyPr/>
          <a:lstStyle/>
          <a:p>
            <a:r>
              <a:rPr lang="en-US" dirty="0"/>
              <a:t> </a:t>
            </a:r>
            <a:br>
              <a:rPr lang="en-US" dirty="0"/>
            </a:br>
            <a:r>
              <a:rPr lang="en-US" dirty="0"/>
              <a:t>Project Timeline</a:t>
            </a:r>
          </a:p>
        </p:txBody>
      </p:sp>
      <p:sp>
        <p:nvSpPr>
          <p:cNvPr id="3" name="Text Placeholder 2"/>
          <p:cNvSpPr>
            <a:spLocks noGrp="1"/>
          </p:cNvSpPr>
          <p:nvPr>
            <p:ph type="body" sz="half" idx="2"/>
          </p:nvPr>
        </p:nvSpPr>
        <p:spPr>
          <a:xfrm>
            <a:off x="4631817" y="1193985"/>
            <a:ext cx="3467100" cy="267661"/>
          </a:xfrm>
        </p:spPr>
        <p:txBody>
          <a:bodyPr/>
          <a:lstStyle/>
          <a:p>
            <a:endParaRPr lang="en-US" sz="2800" dirty="0"/>
          </a:p>
        </p:txBody>
      </p:sp>
      <p:grpSp>
        <p:nvGrpSpPr>
          <p:cNvPr id="85" name="Group 84"/>
          <p:cNvGrpSpPr/>
          <p:nvPr/>
        </p:nvGrpSpPr>
        <p:grpSpPr>
          <a:xfrm>
            <a:off x="2133600" y="3514208"/>
            <a:ext cx="914400" cy="914400"/>
            <a:chOff x="1600200" y="2571750"/>
            <a:chExt cx="685800" cy="685800"/>
          </a:xfrm>
        </p:grpSpPr>
        <p:sp>
          <p:nvSpPr>
            <p:cNvPr id="40" name="Oval 39"/>
            <p:cNvSpPr/>
            <p:nvPr/>
          </p:nvSpPr>
          <p:spPr bwMode="auto">
            <a:xfrm>
              <a:off x="1682620" y="2654170"/>
              <a:ext cx="520962" cy="520962"/>
            </a:xfrm>
            <a:prstGeom prst="ellipse">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defTabSz="1219170"/>
              <a:endParaRPr lang="en-US" sz="1600" b="1">
                <a:solidFill>
                  <a:srgbClr val="262626">
                    <a:lumMod val="75000"/>
                    <a:lumOff val="25000"/>
                  </a:srgbClr>
                </a:solidFill>
                <a:latin typeface="Arial" panose="020B0604020202020204"/>
              </a:endParaRPr>
            </a:p>
          </p:txBody>
        </p:sp>
        <p:sp>
          <p:nvSpPr>
            <p:cNvPr id="72" name="Oval 71"/>
            <p:cNvSpPr/>
            <p:nvPr/>
          </p:nvSpPr>
          <p:spPr bwMode="auto">
            <a:xfrm>
              <a:off x="1600200" y="2571750"/>
              <a:ext cx="685800" cy="685800"/>
            </a:xfrm>
            <a:prstGeom prst="ellipse">
              <a:avLst/>
            </a:prstGeom>
            <a:noFill/>
            <a:ln w="3810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defTabSz="1219170"/>
              <a:endParaRPr lang="en-US" sz="1600" b="1">
                <a:solidFill>
                  <a:srgbClr val="262626">
                    <a:lumMod val="75000"/>
                    <a:lumOff val="25000"/>
                  </a:srgbClr>
                </a:solidFill>
                <a:latin typeface="Arial" panose="020B0604020202020204"/>
              </a:endParaRPr>
            </a:p>
          </p:txBody>
        </p:sp>
      </p:grpSp>
      <p:grpSp>
        <p:nvGrpSpPr>
          <p:cNvPr id="84" name="Group 83"/>
          <p:cNvGrpSpPr/>
          <p:nvPr/>
        </p:nvGrpSpPr>
        <p:grpSpPr>
          <a:xfrm>
            <a:off x="3886200" y="3514208"/>
            <a:ext cx="914400" cy="914400"/>
            <a:chOff x="2438400" y="2876550"/>
            <a:chExt cx="685800" cy="685800"/>
          </a:xfrm>
        </p:grpSpPr>
        <p:sp>
          <p:nvSpPr>
            <p:cNvPr id="49" name="Oval 48"/>
            <p:cNvSpPr/>
            <p:nvPr/>
          </p:nvSpPr>
          <p:spPr bwMode="auto">
            <a:xfrm>
              <a:off x="2514381" y="2952531"/>
              <a:ext cx="533840" cy="533840"/>
            </a:xfrm>
            <a:prstGeom prst="ellipse">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defTabSz="1219170"/>
              <a:endParaRPr lang="en-US" sz="1600" b="1">
                <a:solidFill>
                  <a:srgbClr val="262626">
                    <a:lumMod val="75000"/>
                    <a:lumOff val="25000"/>
                  </a:srgbClr>
                </a:solidFill>
                <a:latin typeface="Arial" panose="020B0604020202020204"/>
              </a:endParaRPr>
            </a:p>
          </p:txBody>
        </p:sp>
        <p:sp>
          <p:nvSpPr>
            <p:cNvPr id="73" name="Oval 72"/>
            <p:cNvSpPr/>
            <p:nvPr/>
          </p:nvSpPr>
          <p:spPr bwMode="auto">
            <a:xfrm>
              <a:off x="2438400" y="2876550"/>
              <a:ext cx="685800" cy="685800"/>
            </a:xfrm>
            <a:prstGeom prst="ellipse">
              <a:avLst/>
            </a:prstGeom>
            <a:noFill/>
            <a:ln w="38100">
              <a:solidFill>
                <a:schemeClr val="accent2"/>
              </a:solidFill>
              <a:round/>
              <a:headEnd/>
              <a:tailEnd/>
            </a:ln>
          </p:spPr>
          <p:txBody>
            <a:bodyPr vert="horz" wrap="none" lIns="121920" tIns="60960" rIns="121920" bIns="60960" numCol="1" rtlCol="0" anchor="ctr" anchorCtr="1" compatLnSpc="1">
              <a:prstTxWarp prst="textNoShape">
                <a:avLst/>
              </a:prstTxWarp>
            </a:bodyPr>
            <a:lstStyle/>
            <a:p>
              <a:pPr algn="ctr" defTabSz="1219170"/>
              <a:endParaRPr lang="en-US" sz="1600" b="1">
                <a:solidFill>
                  <a:srgbClr val="262626">
                    <a:lumMod val="75000"/>
                    <a:lumOff val="25000"/>
                  </a:srgbClr>
                </a:solidFill>
                <a:latin typeface="Arial" panose="020B0604020202020204"/>
              </a:endParaRPr>
            </a:p>
          </p:txBody>
        </p:sp>
      </p:grpSp>
      <p:grpSp>
        <p:nvGrpSpPr>
          <p:cNvPr id="83" name="Group 82"/>
          <p:cNvGrpSpPr/>
          <p:nvPr/>
        </p:nvGrpSpPr>
        <p:grpSpPr>
          <a:xfrm>
            <a:off x="5638800" y="3514208"/>
            <a:ext cx="914400" cy="914400"/>
            <a:chOff x="3733800" y="3028950"/>
            <a:chExt cx="685800" cy="685800"/>
          </a:xfrm>
        </p:grpSpPr>
        <p:sp>
          <p:nvSpPr>
            <p:cNvPr id="56" name="Oval 55"/>
            <p:cNvSpPr/>
            <p:nvPr/>
          </p:nvSpPr>
          <p:spPr bwMode="auto">
            <a:xfrm>
              <a:off x="3806245" y="3101395"/>
              <a:ext cx="540912" cy="540912"/>
            </a:xfrm>
            <a:prstGeom prst="ellips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defTabSz="1219170"/>
              <a:endParaRPr lang="en-US" sz="1600" b="1">
                <a:solidFill>
                  <a:srgbClr val="262626">
                    <a:lumMod val="75000"/>
                    <a:lumOff val="25000"/>
                  </a:srgbClr>
                </a:solidFill>
                <a:latin typeface="Arial" panose="020B0604020202020204"/>
              </a:endParaRPr>
            </a:p>
          </p:txBody>
        </p:sp>
        <p:sp>
          <p:nvSpPr>
            <p:cNvPr id="74" name="Oval 73"/>
            <p:cNvSpPr/>
            <p:nvPr/>
          </p:nvSpPr>
          <p:spPr bwMode="auto">
            <a:xfrm>
              <a:off x="3733800" y="3028950"/>
              <a:ext cx="685800" cy="685800"/>
            </a:xfrm>
            <a:prstGeom prst="ellipse">
              <a:avLst/>
            </a:prstGeom>
            <a:noFill/>
            <a:ln w="3810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defTabSz="1219170"/>
              <a:endParaRPr lang="en-US" sz="1600" b="1">
                <a:solidFill>
                  <a:srgbClr val="262626">
                    <a:lumMod val="75000"/>
                    <a:lumOff val="25000"/>
                  </a:srgbClr>
                </a:solidFill>
                <a:latin typeface="Arial" panose="020B0604020202020204"/>
              </a:endParaRPr>
            </a:p>
          </p:txBody>
        </p:sp>
      </p:grpSp>
      <p:grpSp>
        <p:nvGrpSpPr>
          <p:cNvPr id="82" name="Group 81"/>
          <p:cNvGrpSpPr/>
          <p:nvPr/>
        </p:nvGrpSpPr>
        <p:grpSpPr>
          <a:xfrm>
            <a:off x="7391400" y="3514208"/>
            <a:ext cx="914400" cy="914400"/>
            <a:chOff x="5486400" y="2647950"/>
            <a:chExt cx="685800" cy="685800"/>
          </a:xfrm>
        </p:grpSpPr>
        <p:sp>
          <p:nvSpPr>
            <p:cNvPr id="65" name="Oval 64"/>
            <p:cNvSpPr/>
            <p:nvPr/>
          </p:nvSpPr>
          <p:spPr bwMode="auto">
            <a:xfrm>
              <a:off x="5555942" y="2717492"/>
              <a:ext cx="546718" cy="546718"/>
            </a:xfrm>
            <a:prstGeom prst="ellips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defTabSz="1219170"/>
              <a:endParaRPr lang="en-US" sz="1600" b="1">
                <a:solidFill>
                  <a:srgbClr val="262626">
                    <a:lumMod val="75000"/>
                    <a:lumOff val="25000"/>
                  </a:srgbClr>
                </a:solidFill>
                <a:latin typeface="Arial" panose="020B0604020202020204"/>
              </a:endParaRPr>
            </a:p>
          </p:txBody>
        </p:sp>
        <p:sp>
          <p:nvSpPr>
            <p:cNvPr id="79" name="Oval 78"/>
            <p:cNvSpPr/>
            <p:nvPr/>
          </p:nvSpPr>
          <p:spPr bwMode="auto">
            <a:xfrm>
              <a:off x="5486400" y="2647950"/>
              <a:ext cx="685800" cy="685800"/>
            </a:xfrm>
            <a:prstGeom prst="ellipse">
              <a:avLst/>
            </a:prstGeom>
            <a:noFill/>
            <a:ln w="38100">
              <a:solidFill>
                <a:schemeClr val="accent4"/>
              </a:solidFill>
              <a:round/>
              <a:headEnd/>
              <a:tailEnd/>
            </a:ln>
          </p:spPr>
          <p:txBody>
            <a:bodyPr vert="horz" wrap="none" lIns="121920" tIns="60960" rIns="121920" bIns="60960" numCol="1" rtlCol="0" anchor="ctr" anchorCtr="1" compatLnSpc="1">
              <a:prstTxWarp prst="textNoShape">
                <a:avLst/>
              </a:prstTxWarp>
            </a:bodyPr>
            <a:lstStyle/>
            <a:p>
              <a:pPr algn="ctr" defTabSz="1219170"/>
              <a:endParaRPr lang="en-US" sz="1600" b="1">
                <a:solidFill>
                  <a:srgbClr val="262626">
                    <a:lumMod val="75000"/>
                    <a:lumOff val="25000"/>
                  </a:srgbClr>
                </a:solidFill>
                <a:latin typeface="Arial" panose="020B0604020202020204"/>
              </a:endParaRPr>
            </a:p>
          </p:txBody>
        </p:sp>
      </p:grpSp>
      <p:grpSp>
        <p:nvGrpSpPr>
          <p:cNvPr id="81" name="Group 80"/>
          <p:cNvGrpSpPr/>
          <p:nvPr/>
        </p:nvGrpSpPr>
        <p:grpSpPr>
          <a:xfrm>
            <a:off x="9144000" y="3514208"/>
            <a:ext cx="914400" cy="914400"/>
            <a:chOff x="6858000" y="2419350"/>
            <a:chExt cx="685800" cy="685800"/>
          </a:xfrm>
        </p:grpSpPr>
        <p:sp>
          <p:nvSpPr>
            <p:cNvPr id="70" name="Oval 69"/>
            <p:cNvSpPr/>
            <p:nvPr/>
          </p:nvSpPr>
          <p:spPr bwMode="auto">
            <a:xfrm>
              <a:off x="6919176" y="2480526"/>
              <a:ext cx="563450" cy="563450"/>
            </a:xfrm>
            <a:prstGeom prst="ellips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defTabSz="1219170"/>
              <a:endParaRPr lang="en-US" sz="1600" b="1">
                <a:solidFill>
                  <a:srgbClr val="262626">
                    <a:lumMod val="75000"/>
                    <a:lumOff val="25000"/>
                  </a:srgbClr>
                </a:solidFill>
                <a:latin typeface="Arial" panose="020B0604020202020204"/>
              </a:endParaRPr>
            </a:p>
          </p:txBody>
        </p:sp>
        <p:sp>
          <p:nvSpPr>
            <p:cNvPr id="80" name="Oval 79"/>
            <p:cNvSpPr/>
            <p:nvPr/>
          </p:nvSpPr>
          <p:spPr bwMode="auto">
            <a:xfrm>
              <a:off x="6858000" y="2419350"/>
              <a:ext cx="685800" cy="685800"/>
            </a:xfrm>
            <a:prstGeom prst="ellipse">
              <a:avLst/>
            </a:prstGeom>
            <a:noFill/>
            <a:ln w="38100">
              <a:solidFill>
                <a:schemeClr val="accent5"/>
              </a:solidFill>
              <a:round/>
              <a:headEnd/>
              <a:tailEnd/>
            </a:ln>
          </p:spPr>
          <p:txBody>
            <a:bodyPr vert="horz" wrap="none" lIns="121920" tIns="60960" rIns="121920" bIns="60960" numCol="1" rtlCol="0" anchor="ctr" anchorCtr="1" compatLnSpc="1">
              <a:prstTxWarp prst="textNoShape">
                <a:avLst/>
              </a:prstTxWarp>
            </a:bodyPr>
            <a:lstStyle/>
            <a:p>
              <a:pPr algn="ctr" defTabSz="1219170"/>
              <a:endParaRPr lang="en-US" sz="1600" b="1">
                <a:solidFill>
                  <a:srgbClr val="262626">
                    <a:lumMod val="75000"/>
                    <a:lumOff val="25000"/>
                  </a:srgbClr>
                </a:solidFill>
                <a:latin typeface="Arial" panose="020B0604020202020204"/>
              </a:endParaRPr>
            </a:p>
          </p:txBody>
        </p:sp>
      </p:grpSp>
      <p:grpSp>
        <p:nvGrpSpPr>
          <p:cNvPr id="95" name="Group 94"/>
          <p:cNvGrpSpPr/>
          <p:nvPr/>
        </p:nvGrpSpPr>
        <p:grpSpPr>
          <a:xfrm>
            <a:off x="1516006" y="4680674"/>
            <a:ext cx="2150661" cy="1325567"/>
            <a:chOff x="2869808" y="3429406"/>
            <a:chExt cx="1612996" cy="994175"/>
          </a:xfrm>
        </p:grpSpPr>
        <p:sp>
          <p:nvSpPr>
            <p:cNvPr id="93" name="TextBox 92"/>
            <p:cNvSpPr txBox="1"/>
            <p:nvPr/>
          </p:nvSpPr>
          <p:spPr>
            <a:xfrm>
              <a:off x="2869808" y="3962060"/>
              <a:ext cx="1612996" cy="461521"/>
            </a:xfrm>
            <a:prstGeom prst="rect">
              <a:avLst/>
            </a:prstGeom>
            <a:noFill/>
          </p:spPr>
          <p:txBody>
            <a:bodyPr wrap="square" lIns="0" tIns="0" rIns="0" bIns="0" rtlCol="0" anchor="t">
              <a:spAutoFit/>
            </a:bodyPr>
            <a:lstStyle/>
            <a:p>
              <a:pPr algn="ctr" defTabSz="1219170">
                <a:spcBef>
                  <a:spcPct val="20000"/>
                </a:spcBef>
                <a:defRPr/>
              </a:pPr>
              <a:r>
                <a:rPr lang="en-US" sz="1333">
                  <a:solidFill>
                    <a:srgbClr val="262626">
                      <a:lumMod val="50000"/>
                      <a:lumOff val="50000"/>
                    </a:srgbClr>
                  </a:solidFill>
                  <a:latin typeface="Arial" panose="020B0604020202020204"/>
                </a:rPr>
                <a:t>Initial framing of mandate and identification of key participants</a:t>
              </a:r>
            </a:p>
          </p:txBody>
        </p:sp>
        <p:sp>
          <p:nvSpPr>
            <p:cNvPr id="94" name="Rectangle 93"/>
            <p:cNvSpPr/>
            <p:nvPr/>
          </p:nvSpPr>
          <p:spPr>
            <a:xfrm>
              <a:off x="3100769" y="3429406"/>
              <a:ext cx="1151084" cy="475515"/>
            </a:xfrm>
            <a:prstGeom prst="rect">
              <a:avLst/>
            </a:prstGeom>
          </p:spPr>
          <p:txBody>
            <a:bodyPr wrap="none">
              <a:spAutoFit/>
            </a:bodyPr>
            <a:lstStyle/>
            <a:p>
              <a:pPr algn="ctr" defTabSz="1219170">
                <a:spcBef>
                  <a:spcPct val="20000"/>
                </a:spcBef>
                <a:defRPr/>
              </a:pPr>
              <a:r>
                <a:rPr lang="en-US" sz="1600" b="1">
                  <a:solidFill>
                    <a:srgbClr val="006FBA"/>
                  </a:solidFill>
                  <a:latin typeface="Arial" panose="020B0604020202020204"/>
                </a:rPr>
                <a:t>Phase 1</a:t>
              </a:r>
            </a:p>
            <a:p>
              <a:pPr algn="ctr" defTabSz="1219170">
                <a:spcBef>
                  <a:spcPct val="20000"/>
                </a:spcBef>
                <a:defRPr/>
              </a:pPr>
              <a:r>
                <a:rPr lang="en-US" sz="1600" b="1">
                  <a:solidFill>
                    <a:srgbClr val="006FBA"/>
                  </a:solidFill>
                  <a:latin typeface="Arial" panose="020B0604020202020204"/>
                </a:rPr>
                <a:t>April - August</a:t>
              </a:r>
            </a:p>
          </p:txBody>
        </p:sp>
      </p:grpSp>
      <p:sp>
        <p:nvSpPr>
          <p:cNvPr id="4" name="TextBox 3"/>
          <p:cNvSpPr txBox="1"/>
          <p:nvPr/>
        </p:nvSpPr>
        <p:spPr>
          <a:xfrm>
            <a:off x="2326134" y="3606931"/>
            <a:ext cx="485772" cy="666786"/>
          </a:xfrm>
          <a:prstGeom prst="rect">
            <a:avLst/>
          </a:prstGeom>
          <a:noFill/>
        </p:spPr>
        <p:txBody>
          <a:bodyPr wrap="square" rtlCol="0">
            <a:spAutoFit/>
          </a:bodyPr>
          <a:lstStyle/>
          <a:p>
            <a:pPr defTabSz="1219170"/>
            <a:r>
              <a:rPr lang="en-US" sz="3733" b="1">
                <a:solidFill>
                  <a:srgbClr val="FFFFFF"/>
                </a:solidFill>
                <a:latin typeface="Arial" panose="020B0604020202020204"/>
              </a:rPr>
              <a:t>1</a:t>
            </a:r>
          </a:p>
        </p:txBody>
      </p:sp>
      <p:sp>
        <p:nvSpPr>
          <p:cNvPr id="52" name="TextBox 51"/>
          <p:cNvSpPr txBox="1"/>
          <p:nvPr/>
        </p:nvSpPr>
        <p:spPr>
          <a:xfrm>
            <a:off x="4099441" y="3606931"/>
            <a:ext cx="485772" cy="666786"/>
          </a:xfrm>
          <a:prstGeom prst="rect">
            <a:avLst/>
          </a:prstGeom>
          <a:noFill/>
        </p:spPr>
        <p:txBody>
          <a:bodyPr wrap="square" rtlCol="0">
            <a:spAutoFit/>
          </a:bodyPr>
          <a:lstStyle/>
          <a:p>
            <a:pPr defTabSz="1219170"/>
            <a:r>
              <a:rPr lang="en-US" sz="3733" b="1">
                <a:solidFill>
                  <a:srgbClr val="FFFFFF"/>
                </a:solidFill>
                <a:latin typeface="Arial" panose="020B0604020202020204"/>
              </a:rPr>
              <a:t>2</a:t>
            </a:r>
          </a:p>
        </p:txBody>
      </p:sp>
      <p:sp>
        <p:nvSpPr>
          <p:cNvPr id="54" name="TextBox 53"/>
          <p:cNvSpPr txBox="1"/>
          <p:nvPr/>
        </p:nvSpPr>
        <p:spPr>
          <a:xfrm>
            <a:off x="5842381" y="3606931"/>
            <a:ext cx="485772" cy="666786"/>
          </a:xfrm>
          <a:prstGeom prst="rect">
            <a:avLst/>
          </a:prstGeom>
          <a:noFill/>
        </p:spPr>
        <p:txBody>
          <a:bodyPr wrap="square" rtlCol="0">
            <a:spAutoFit/>
          </a:bodyPr>
          <a:lstStyle/>
          <a:p>
            <a:pPr defTabSz="1219170"/>
            <a:r>
              <a:rPr lang="en-US" sz="3733" b="1">
                <a:solidFill>
                  <a:srgbClr val="FFFFFF"/>
                </a:solidFill>
                <a:latin typeface="Arial" panose="020B0604020202020204"/>
              </a:rPr>
              <a:t>3</a:t>
            </a:r>
          </a:p>
        </p:txBody>
      </p:sp>
      <p:sp>
        <p:nvSpPr>
          <p:cNvPr id="55" name="TextBox 54"/>
          <p:cNvSpPr txBox="1"/>
          <p:nvPr/>
        </p:nvSpPr>
        <p:spPr>
          <a:xfrm>
            <a:off x="7586665" y="3595776"/>
            <a:ext cx="485772" cy="666786"/>
          </a:xfrm>
          <a:prstGeom prst="rect">
            <a:avLst/>
          </a:prstGeom>
          <a:noFill/>
        </p:spPr>
        <p:txBody>
          <a:bodyPr wrap="square" rtlCol="0">
            <a:spAutoFit/>
          </a:bodyPr>
          <a:lstStyle/>
          <a:p>
            <a:pPr defTabSz="1219170"/>
            <a:r>
              <a:rPr lang="en-US" sz="3733" b="1">
                <a:solidFill>
                  <a:srgbClr val="FFFFFF"/>
                </a:solidFill>
                <a:latin typeface="Arial" panose="020B0604020202020204"/>
              </a:rPr>
              <a:t>4</a:t>
            </a:r>
          </a:p>
        </p:txBody>
      </p:sp>
      <p:sp>
        <p:nvSpPr>
          <p:cNvPr id="57" name="TextBox 56"/>
          <p:cNvSpPr txBox="1"/>
          <p:nvPr/>
        </p:nvSpPr>
        <p:spPr>
          <a:xfrm>
            <a:off x="9359283" y="3624101"/>
            <a:ext cx="485772" cy="666786"/>
          </a:xfrm>
          <a:prstGeom prst="rect">
            <a:avLst/>
          </a:prstGeom>
          <a:noFill/>
        </p:spPr>
        <p:txBody>
          <a:bodyPr wrap="square" rtlCol="0">
            <a:spAutoFit/>
          </a:bodyPr>
          <a:lstStyle/>
          <a:p>
            <a:pPr defTabSz="1219170"/>
            <a:r>
              <a:rPr lang="en-US" sz="3733" b="1">
                <a:solidFill>
                  <a:srgbClr val="FFFFFF"/>
                </a:solidFill>
                <a:latin typeface="Arial" panose="020B0604020202020204"/>
              </a:rPr>
              <a:t>5</a:t>
            </a:r>
          </a:p>
        </p:txBody>
      </p:sp>
      <p:grpSp>
        <p:nvGrpSpPr>
          <p:cNvPr id="58" name="Group 57"/>
          <p:cNvGrpSpPr/>
          <p:nvPr/>
        </p:nvGrpSpPr>
        <p:grpSpPr>
          <a:xfrm>
            <a:off x="3163544" y="1736931"/>
            <a:ext cx="2150662" cy="1735808"/>
            <a:chOff x="2869808" y="3429406"/>
            <a:chExt cx="1612996" cy="1301856"/>
          </a:xfrm>
        </p:grpSpPr>
        <p:sp>
          <p:nvSpPr>
            <p:cNvPr id="60" name="TextBox 59"/>
            <p:cNvSpPr txBox="1"/>
            <p:nvPr/>
          </p:nvSpPr>
          <p:spPr>
            <a:xfrm>
              <a:off x="2869808" y="3962060"/>
              <a:ext cx="1612996" cy="769202"/>
            </a:xfrm>
            <a:prstGeom prst="rect">
              <a:avLst/>
            </a:prstGeom>
            <a:noFill/>
          </p:spPr>
          <p:txBody>
            <a:bodyPr wrap="square" lIns="0" tIns="0" rIns="0" bIns="0" rtlCol="0" anchor="t">
              <a:spAutoFit/>
            </a:bodyPr>
            <a:lstStyle/>
            <a:p>
              <a:pPr algn="ctr" defTabSz="1219170">
                <a:spcBef>
                  <a:spcPct val="20000"/>
                </a:spcBef>
                <a:defRPr/>
              </a:pPr>
              <a:r>
                <a:rPr lang="en-US" sz="1333">
                  <a:solidFill>
                    <a:srgbClr val="262626">
                      <a:lumMod val="50000"/>
                      <a:lumOff val="50000"/>
                    </a:srgbClr>
                  </a:solidFill>
                  <a:latin typeface="Arial" panose="020B0604020202020204"/>
                </a:rPr>
                <a:t>Engage stakeholders into building case for change, sense of urgency, highlight potential impact of key drivers of change</a:t>
              </a:r>
            </a:p>
          </p:txBody>
        </p:sp>
        <p:sp>
          <p:nvSpPr>
            <p:cNvPr id="61" name="Rectangle 60"/>
            <p:cNvSpPr/>
            <p:nvPr/>
          </p:nvSpPr>
          <p:spPr>
            <a:xfrm>
              <a:off x="2986699" y="3429406"/>
              <a:ext cx="1379224" cy="475515"/>
            </a:xfrm>
            <a:prstGeom prst="rect">
              <a:avLst/>
            </a:prstGeom>
          </p:spPr>
          <p:txBody>
            <a:bodyPr wrap="none">
              <a:spAutoFit/>
            </a:bodyPr>
            <a:lstStyle/>
            <a:p>
              <a:pPr algn="ctr" defTabSz="1219170">
                <a:spcBef>
                  <a:spcPct val="20000"/>
                </a:spcBef>
                <a:defRPr/>
              </a:pPr>
              <a:r>
                <a:rPr lang="en-US" sz="1600" b="1">
                  <a:solidFill>
                    <a:srgbClr val="007397"/>
                  </a:solidFill>
                  <a:latin typeface="Arial" panose="020B0604020202020204"/>
                </a:rPr>
                <a:t>Phase 2</a:t>
              </a:r>
            </a:p>
            <a:p>
              <a:pPr algn="ctr" defTabSz="1219170">
                <a:spcBef>
                  <a:spcPct val="20000"/>
                </a:spcBef>
                <a:defRPr/>
              </a:pPr>
              <a:r>
                <a:rPr lang="en-US" sz="1600" b="1">
                  <a:solidFill>
                    <a:srgbClr val="007397"/>
                  </a:solidFill>
                  <a:latin typeface="Arial" panose="020B0604020202020204"/>
                </a:rPr>
                <a:t>July - September</a:t>
              </a:r>
            </a:p>
          </p:txBody>
        </p:sp>
      </p:grpSp>
      <p:grpSp>
        <p:nvGrpSpPr>
          <p:cNvPr id="63" name="Group 62"/>
          <p:cNvGrpSpPr/>
          <p:nvPr/>
        </p:nvGrpSpPr>
        <p:grpSpPr>
          <a:xfrm>
            <a:off x="5019059" y="4680671"/>
            <a:ext cx="2150661" cy="1120446"/>
            <a:chOff x="2869808" y="3429406"/>
            <a:chExt cx="1612996" cy="840335"/>
          </a:xfrm>
        </p:grpSpPr>
        <p:sp>
          <p:nvSpPr>
            <p:cNvPr id="64" name="TextBox 63"/>
            <p:cNvSpPr txBox="1"/>
            <p:nvPr/>
          </p:nvSpPr>
          <p:spPr>
            <a:xfrm>
              <a:off x="2869808" y="3962060"/>
              <a:ext cx="1612996" cy="307681"/>
            </a:xfrm>
            <a:prstGeom prst="rect">
              <a:avLst/>
            </a:prstGeom>
            <a:noFill/>
          </p:spPr>
          <p:txBody>
            <a:bodyPr wrap="square" lIns="0" tIns="0" rIns="0" bIns="0" rtlCol="0" anchor="t">
              <a:spAutoFit/>
            </a:bodyPr>
            <a:lstStyle/>
            <a:p>
              <a:pPr algn="ctr" defTabSz="1219170">
                <a:spcBef>
                  <a:spcPct val="20000"/>
                </a:spcBef>
                <a:defRPr/>
              </a:pPr>
              <a:r>
                <a:rPr lang="en-US" sz="1333">
                  <a:solidFill>
                    <a:srgbClr val="262626">
                      <a:lumMod val="50000"/>
                      <a:lumOff val="50000"/>
                    </a:srgbClr>
                  </a:solidFill>
                  <a:latin typeface="Arial" panose="020B0604020202020204"/>
                </a:rPr>
                <a:t>Scenario planning and scenario building</a:t>
              </a:r>
            </a:p>
          </p:txBody>
        </p:sp>
        <p:sp>
          <p:nvSpPr>
            <p:cNvPr id="66" name="Rectangle 65"/>
            <p:cNvSpPr/>
            <p:nvPr/>
          </p:nvSpPr>
          <p:spPr>
            <a:xfrm>
              <a:off x="2871285" y="3429406"/>
              <a:ext cx="1610057" cy="475515"/>
            </a:xfrm>
            <a:prstGeom prst="rect">
              <a:avLst/>
            </a:prstGeom>
          </p:spPr>
          <p:txBody>
            <a:bodyPr wrap="none">
              <a:spAutoFit/>
            </a:bodyPr>
            <a:lstStyle/>
            <a:p>
              <a:pPr algn="ctr" defTabSz="1219170">
                <a:spcBef>
                  <a:spcPct val="20000"/>
                </a:spcBef>
                <a:defRPr/>
              </a:pPr>
              <a:r>
                <a:rPr lang="en-US" sz="1600" b="1">
                  <a:solidFill>
                    <a:srgbClr val="009A49"/>
                  </a:solidFill>
                  <a:latin typeface="Arial" panose="020B0604020202020204"/>
                </a:rPr>
                <a:t>Phase 3</a:t>
              </a:r>
            </a:p>
            <a:p>
              <a:pPr algn="ctr" defTabSz="1219170">
                <a:spcBef>
                  <a:spcPct val="20000"/>
                </a:spcBef>
                <a:defRPr/>
              </a:pPr>
              <a:r>
                <a:rPr lang="en-US" sz="1600" b="1">
                  <a:solidFill>
                    <a:srgbClr val="009A49"/>
                  </a:solidFill>
                  <a:latin typeface="Arial" panose="020B0604020202020204"/>
                </a:rPr>
                <a:t>October - December</a:t>
              </a:r>
            </a:p>
          </p:txBody>
        </p:sp>
      </p:grpSp>
      <p:grpSp>
        <p:nvGrpSpPr>
          <p:cNvPr id="67" name="Group 66"/>
          <p:cNvGrpSpPr/>
          <p:nvPr/>
        </p:nvGrpSpPr>
        <p:grpSpPr>
          <a:xfrm>
            <a:off x="6690272" y="1786478"/>
            <a:ext cx="2316660" cy="1325567"/>
            <a:chOff x="2807570" y="3429406"/>
            <a:chExt cx="1737495" cy="994175"/>
          </a:xfrm>
        </p:grpSpPr>
        <p:sp>
          <p:nvSpPr>
            <p:cNvPr id="75" name="TextBox 74"/>
            <p:cNvSpPr txBox="1"/>
            <p:nvPr/>
          </p:nvSpPr>
          <p:spPr>
            <a:xfrm>
              <a:off x="2940780" y="3962060"/>
              <a:ext cx="1471052" cy="461521"/>
            </a:xfrm>
            <a:prstGeom prst="rect">
              <a:avLst/>
            </a:prstGeom>
            <a:noFill/>
          </p:spPr>
          <p:txBody>
            <a:bodyPr wrap="square" lIns="0" tIns="0" rIns="0" bIns="0" rtlCol="0" anchor="t">
              <a:spAutoFit/>
            </a:bodyPr>
            <a:lstStyle/>
            <a:p>
              <a:pPr algn="ctr" defTabSz="1219170">
                <a:spcBef>
                  <a:spcPct val="20000"/>
                </a:spcBef>
                <a:defRPr/>
              </a:pPr>
              <a:r>
                <a:rPr lang="en-US" sz="1333">
                  <a:solidFill>
                    <a:srgbClr val="262626">
                      <a:lumMod val="50000"/>
                      <a:lumOff val="50000"/>
                    </a:srgbClr>
                  </a:solidFill>
                  <a:latin typeface="Arial" panose="020B0604020202020204"/>
                </a:rPr>
                <a:t>Develop strategy to address identified themes and scenarios </a:t>
              </a:r>
            </a:p>
          </p:txBody>
        </p:sp>
        <p:sp>
          <p:nvSpPr>
            <p:cNvPr id="76" name="Rectangle 75"/>
            <p:cNvSpPr/>
            <p:nvPr/>
          </p:nvSpPr>
          <p:spPr>
            <a:xfrm>
              <a:off x="2807570" y="3429406"/>
              <a:ext cx="1737495" cy="475515"/>
            </a:xfrm>
            <a:prstGeom prst="rect">
              <a:avLst/>
            </a:prstGeom>
          </p:spPr>
          <p:txBody>
            <a:bodyPr wrap="none">
              <a:spAutoFit/>
            </a:bodyPr>
            <a:lstStyle/>
            <a:p>
              <a:pPr algn="ctr" defTabSz="1219170">
                <a:spcBef>
                  <a:spcPct val="20000"/>
                </a:spcBef>
                <a:defRPr/>
              </a:pPr>
              <a:r>
                <a:rPr lang="en-US" sz="1600" b="1" dirty="0">
                  <a:solidFill>
                    <a:srgbClr val="43B02A"/>
                  </a:solidFill>
                  <a:latin typeface="Arial" panose="020B0604020202020204"/>
                </a:rPr>
                <a:t>Phase 4</a:t>
              </a:r>
            </a:p>
            <a:p>
              <a:pPr algn="ctr" defTabSz="1219170">
                <a:spcBef>
                  <a:spcPct val="20000"/>
                </a:spcBef>
                <a:defRPr/>
              </a:pPr>
              <a:r>
                <a:rPr lang="en-US" sz="1600" b="1" dirty="0">
                  <a:solidFill>
                    <a:srgbClr val="43B02A"/>
                  </a:solidFill>
                  <a:latin typeface="Arial" panose="020B0604020202020204"/>
                </a:rPr>
                <a:t>January – March 2019</a:t>
              </a:r>
            </a:p>
          </p:txBody>
        </p:sp>
      </p:grpSp>
      <p:grpSp>
        <p:nvGrpSpPr>
          <p:cNvPr id="77" name="Group 76"/>
          <p:cNvGrpSpPr/>
          <p:nvPr/>
        </p:nvGrpSpPr>
        <p:grpSpPr>
          <a:xfrm>
            <a:off x="8556456" y="4680671"/>
            <a:ext cx="2150661" cy="1120446"/>
            <a:chOff x="2869808" y="3429406"/>
            <a:chExt cx="1612996" cy="840335"/>
          </a:xfrm>
        </p:grpSpPr>
        <p:sp>
          <p:nvSpPr>
            <p:cNvPr id="78" name="TextBox 77"/>
            <p:cNvSpPr txBox="1"/>
            <p:nvPr/>
          </p:nvSpPr>
          <p:spPr>
            <a:xfrm>
              <a:off x="2869808" y="3962060"/>
              <a:ext cx="1612996" cy="307681"/>
            </a:xfrm>
            <a:prstGeom prst="rect">
              <a:avLst/>
            </a:prstGeom>
            <a:noFill/>
          </p:spPr>
          <p:txBody>
            <a:bodyPr wrap="square" lIns="0" tIns="0" rIns="0" bIns="0" rtlCol="0" anchor="t">
              <a:spAutoFit/>
            </a:bodyPr>
            <a:lstStyle/>
            <a:p>
              <a:pPr algn="ctr" defTabSz="1219170">
                <a:spcBef>
                  <a:spcPct val="20000"/>
                </a:spcBef>
                <a:defRPr/>
              </a:pPr>
              <a:r>
                <a:rPr lang="en-US" sz="1333">
                  <a:solidFill>
                    <a:srgbClr val="262626">
                      <a:lumMod val="50000"/>
                      <a:lumOff val="50000"/>
                    </a:srgbClr>
                  </a:solidFill>
                  <a:latin typeface="Arial" panose="020B0604020202020204"/>
                </a:rPr>
                <a:t>Implementation and Ongoing Monitoring</a:t>
              </a:r>
            </a:p>
          </p:txBody>
        </p:sp>
        <p:sp>
          <p:nvSpPr>
            <p:cNvPr id="86" name="Rectangle 85"/>
            <p:cNvSpPr/>
            <p:nvPr/>
          </p:nvSpPr>
          <p:spPr>
            <a:xfrm>
              <a:off x="2999925" y="3429406"/>
              <a:ext cx="1352774" cy="475515"/>
            </a:xfrm>
            <a:prstGeom prst="rect">
              <a:avLst/>
            </a:prstGeom>
          </p:spPr>
          <p:txBody>
            <a:bodyPr wrap="none">
              <a:spAutoFit/>
            </a:bodyPr>
            <a:lstStyle/>
            <a:p>
              <a:pPr algn="ctr" defTabSz="1219170">
                <a:spcBef>
                  <a:spcPct val="20000"/>
                </a:spcBef>
                <a:defRPr/>
              </a:pPr>
              <a:r>
                <a:rPr lang="en-US" sz="1600" b="1" dirty="0">
                  <a:solidFill>
                    <a:srgbClr val="68C8C6"/>
                  </a:solidFill>
                  <a:latin typeface="Arial" panose="020B0604020202020204"/>
                </a:rPr>
                <a:t>Phase 5</a:t>
              </a:r>
            </a:p>
            <a:p>
              <a:pPr algn="ctr" defTabSz="1219170">
                <a:spcBef>
                  <a:spcPct val="20000"/>
                </a:spcBef>
                <a:defRPr/>
              </a:pPr>
              <a:r>
                <a:rPr lang="en-US" sz="1600" b="1" dirty="0">
                  <a:solidFill>
                    <a:srgbClr val="68C8C6"/>
                  </a:solidFill>
                  <a:latin typeface="Arial" panose="020B0604020202020204"/>
                </a:rPr>
                <a:t>Post March 2019</a:t>
              </a:r>
            </a:p>
          </p:txBody>
        </p:sp>
      </p:grpSp>
      <p:sp>
        <p:nvSpPr>
          <p:cNvPr id="109" name="Freeform 35"/>
          <p:cNvSpPr>
            <a:spLocks/>
          </p:cNvSpPr>
          <p:nvPr/>
        </p:nvSpPr>
        <p:spPr bwMode="auto">
          <a:xfrm rot="16200000">
            <a:off x="3343996" y="3829011"/>
            <a:ext cx="318699" cy="284795"/>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Arial" panose="020B0604020202020204"/>
            </a:endParaRPr>
          </a:p>
        </p:txBody>
      </p:sp>
      <p:sp>
        <p:nvSpPr>
          <p:cNvPr id="110" name="Freeform 35"/>
          <p:cNvSpPr>
            <a:spLocks/>
          </p:cNvSpPr>
          <p:nvPr/>
        </p:nvSpPr>
        <p:spPr bwMode="auto">
          <a:xfrm rot="16200000">
            <a:off x="5069765" y="3829011"/>
            <a:ext cx="318699" cy="284795"/>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Arial" panose="020B0604020202020204"/>
            </a:endParaRPr>
          </a:p>
        </p:txBody>
      </p:sp>
      <p:sp>
        <p:nvSpPr>
          <p:cNvPr id="111" name="Freeform 35"/>
          <p:cNvSpPr>
            <a:spLocks/>
          </p:cNvSpPr>
          <p:nvPr/>
        </p:nvSpPr>
        <p:spPr bwMode="auto">
          <a:xfrm rot="16200000">
            <a:off x="6847051" y="3829011"/>
            <a:ext cx="318699" cy="284795"/>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Arial" panose="020B0604020202020204"/>
            </a:endParaRPr>
          </a:p>
        </p:txBody>
      </p:sp>
      <p:sp>
        <p:nvSpPr>
          <p:cNvPr id="112" name="Freeform 35"/>
          <p:cNvSpPr>
            <a:spLocks/>
          </p:cNvSpPr>
          <p:nvPr/>
        </p:nvSpPr>
        <p:spPr bwMode="auto">
          <a:xfrm rot="16200000">
            <a:off x="8587665" y="3829011"/>
            <a:ext cx="318699" cy="284795"/>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Arial" panose="020B0604020202020204"/>
            </a:endParaRPr>
          </a:p>
        </p:txBody>
      </p:sp>
      <p:sp>
        <p:nvSpPr>
          <p:cNvPr id="113" name="Freeform 35"/>
          <p:cNvSpPr>
            <a:spLocks/>
          </p:cNvSpPr>
          <p:nvPr/>
        </p:nvSpPr>
        <p:spPr bwMode="auto">
          <a:xfrm rot="16200000">
            <a:off x="10540407" y="3829011"/>
            <a:ext cx="318699" cy="284795"/>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Arial" panose="020B0604020202020204"/>
            </a:endParaRPr>
          </a:p>
        </p:txBody>
      </p:sp>
    </p:spTree>
    <p:extLst>
      <p:ext uri="{BB962C8B-B14F-4D97-AF65-F5344CB8AC3E}">
        <p14:creationId xmlns:p14="http://schemas.microsoft.com/office/powerpoint/2010/main" val="1328475656"/>
      </p:ext>
    </p:extLst>
  </p:cSld>
  <p:clrMapOvr>
    <a:masterClrMapping/>
  </p:clrMapOvr>
  <p:transition>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388" y="557895"/>
            <a:ext cx="6350000" cy="558843"/>
          </a:xfrm>
        </p:spPr>
        <p:txBody>
          <a:bodyPr/>
          <a:lstStyle/>
          <a:p>
            <a:r>
              <a:rPr lang="en-US" dirty="0"/>
              <a:t>Framing the Issues</a:t>
            </a:r>
          </a:p>
        </p:txBody>
      </p:sp>
      <p:sp>
        <p:nvSpPr>
          <p:cNvPr id="3" name="Text Placeholder 2"/>
          <p:cNvSpPr>
            <a:spLocks noGrp="1"/>
          </p:cNvSpPr>
          <p:nvPr>
            <p:ph type="body" sz="half" idx="2"/>
          </p:nvPr>
        </p:nvSpPr>
        <p:spPr>
          <a:xfrm>
            <a:off x="2959388" y="1418350"/>
            <a:ext cx="5689600" cy="267661"/>
          </a:xfrm>
        </p:spPr>
        <p:txBody>
          <a:bodyPr/>
          <a:lstStyle/>
          <a:p>
            <a:r>
              <a:rPr lang="en-US" dirty="0"/>
              <a:t> </a:t>
            </a:r>
          </a:p>
        </p:txBody>
      </p:sp>
      <p:sp>
        <p:nvSpPr>
          <p:cNvPr id="5" name="Freeform 167"/>
          <p:cNvSpPr>
            <a:spLocks noEditPoints="1"/>
          </p:cNvSpPr>
          <p:nvPr/>
        </p:nvSpPr>
        <p:spPr bwMode="auto">
          <a:xfrm>
            <a:off x="6760944" y="205903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Arial" panose="020B0604020202020204"/>
            </a:endParaRPr>
          </a:p>
        </p:txBody>
      </p:sp>
      <p:sp>
        <p:nvSpPr>
          <p:cNvPr id="7" name="Freeform 167"/>
          <p:cNvSpPr>
            <a:spLocks noEditPoints="1"/>
          </p:cNvSpPr>
          <p:nvPr/>
        </p:nvSpPr>
        <p:spPr bwMode="auto">
          <a:xfrm>
            <a:off x="6760944" y="26941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dirty="0">
              <a:solidFill>
                <a:srgbClr val="262626"/>
              </a:solidFill>
              <a:latin typeface="Arial" panose="020B0604020202020204"/>
            </a:endParaRPr>
          </a:p>
        </p:txBody>
      </p:sp>
      <p:sp>
        <p:nvSpPr>
          <p:cNvPr id="9" name="Freeform 167"/>
          <p:cNvSpPr>
            <a:spLocks noEditPoints="1"/>
          </p:cNvSpPr>
          <p:nvPr/>
        </p:nvSpPr>
        <p:spPr bwMode="auto">
          <a:xfrm>
            <a:off x="6760944" y="361905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Arial" panose="020B0604020202020204"/>
            </a:endParaRPr>
          </a:p>
        </p:txBody>
      </p:sp>
      <p:grpSp>
        <p:nvGrpSpPr>
          <p:cNvPr id="18" name="Group 17"/>
          <p:cNvGrpSpPr/>
          <p:nvPr/>
        </p:nvGrpSpPr>
        <p:grpSpPr>
          <a:xfrm>
            <a:off x="7092651" y="3618680"/>
            <a:ext cx="4978400" cy="773730"/>
            <a:chOff x="914400" y="1898844"/>
            <a:chExt cx="3733800" cy="2151583"/>
          </a:xfrm>
        </p:grpSpPr>
        <p:sp>
          <p:nvSpPr>
            <p:cNvPr id="14" name="TextBox 13"/>
            <p:cNvSpPr txBox="1"/>
            <p:nvPr/>
          </p:nvSpPr>
          <p:spPr>
            <a:xfrm flipH="1">
              <a:off x="914400" y="1898844"/>
              <a:ext cx="3733800" cy="827158"/>
            </a:xfrm>
            <a:prstGeom prst="rect">
              <a:avLst/>
            </a:prstGeom>
            <a:noFill/>
          </p:spPr>
          <p:txBody>
            <a:bodyPr wrap="square" rtlCol="0">
              <a:spAutoFit/>
            </a:bodyPr>
            <a:lstStyle/>
            <a:p>
              <a:pPr defTabSz="1219170"/>
              <a:endParaRPr lang="en-US" sz="1333" dirty="0">
                <a:solidFill>
                  <a:srgbClr val="262626">
                    <a:lumMod val="75000"/>
                    <a:lumOff val="25000"/>
                  </a:srgbClr>
                </a:solidFill>
                <a:latin typeface="Arial" panose="020B0604020202020204"/>
              </a:endParaRPr>
            </a:p>
          </p:txBody>
        </p:sp>
        <p:sp>
          <p:nvSpPr>
            <p:cNvPr id="17" name="Rectangle 16"/>
            <p:cNvSpPr/>
            <p:nvPr/>
          </p:nvSpPr>
          <p:spPr>
            <a:xfrm>
              <a:off x="993567" y="3108978"/>
              <a:ext cx="138548" cy="941449"/>
            </a:xfrm>
            <a:prstGeom prst="rect">
              <a:avLst/>
            </a:prstGeom>
          </p:spPr>
          <p:txBody>
            <a:bodyPr wrap="none">
              <a:spAutoFit/>
            </a:bodyPr>
            <a:lstStyle/>
            <a:p>
              <a:pPr defTabSz="1219170"/>
              <a:endParaRPr lang="en-US" sz="1600" b="1" dirty="0">
                <a:solidFill>
                  <a:srgbClr val="006FBA"/>
                </a:solidFill>
                <a:latin typeface="Arial" panose="020B0604020202020204"/>
              </a:endParaRPr>
            </a:p>
          </p:txBody>
        </p:sp>
      </p:grpSp>
      <p:grpSp>
        <p:nvGrpSpPr>
          <p:cNvPr id="19" name="Group 18"/>
          <p:cNvGrpSpPr/>
          <p:nvPr/>
        </p:nvGrpSpPr>
        <p:grpSpPr>
          <a:xfrm>
            <a:off x="7169567" y="3520893"/>
            <a:ext cx="4729179" cy="584775"/>
            <a:chOff x="909900" y="1756756"/>
            <a:chExt cx="3057593" cy="383981"/>
          </a:xfrm>
        </p:grpSpPr>
        <p:sp>
          <p:nvSpPr>
            <p:cNvPr id="20" name="TextBox 19"/>
            <p:cNvSpPr txBox="1"/>
            <p:nvPr/>
          </p:nvSpPr>
          <p:spPr>
            <a:xfrm flipH="1">
              <a:off x="946414" y="1879353"/>
              <a:ext cx="2819400" cy="195317"/>
            </a:xfrm>
            <a:prstGeom prst="rect">
              <a:avLst/>
            </a:prstGeom>
            <a:noFill/>
          </p:spPr>
          <p:txBody>
            <a:bodyPr wrap="square" rtlCol="0">
              <a:spAutoFit/>
            </a:bodyPr>
            <a:lstStyle/>
            <a:p>
              <a:pPr defTabSz="1219170"/>
              <a:endParaRPr lang="en-US" sz="1333" dirty="0">
                <a:solidFill>
                  <a:srgbClr val="262626">
                    <a:lumMod val="75000"/>
                    <a:lumOff val="25000"/>
                  </a:srgbClr>
                </a:solidFill>
                <a:latin typeface="Arial" panose="020B0604020202020204"/>
              </a:endParaRPr>
            </a:p>
          </p:txBody>
        </p:sp>
        <p:sp>
          <p:nvSpPr>
            <p:cNvPr id="21" name="Rectangle 20"/>
            <p:cNvSpPr/>
            <p:nvPr/>
          </p:nvSpPr>
          <p:spPr>
            <a:xfrm>
              <a:off x="909900" y="1756756"/>
              <a:ext cx="3057593" cy="383981"/>
            </a:xfrm>
            <a:prstGeom prst="rect">
              <a:avLst/>
            </a:prstGeom>
          </p:spPr>
          <p:txBody>
            <a:bodyPr wrap="none">
              <a:spAutoFit/>
            </a:bodyPr>
            <a:lstStyle/>
            <a:p>
              <a:pPr defTabSz="1219170"/>
              <a:r>
                <a:rPr lang="en-US" sz="1600" b="1" dirty="0">
                  <a:solidFill>
                    <a:srgbClr val="FFFFFF">
                      <a:lumMod val="50000"/>
                    </a:srgbClr>
                  </a:solidFill>
                  <a:latin typeface="Arial" panose="020B0604020202020204"/>
                </a:rPr>
                <a:t>Investors and financial institutions are relying </a:t>
              </a:r>
            </a:p>
            <a:p>
              <a:pPr defTabSz="1219170"/>
              <a:r>
                <a:rPr lang="en-US" sz="1600" b="1" dirty="0">
                  <a:solidFill>
                    <a:srgbClr val="FFFFFF">
                      <a:lumMod val="50000"/>
                    </a:srgbClr>
                  </a:solidFill>
                  <a:latin typeface="Arial" panose="020B0604020202020204"/>
                </a:rPr>
                <a:t>less on historical financial statements  </a:t>
              </a:r>
            </a:p>
          </p:txBody>
        </p:sp>
      </p:grpSp>
      <p:grpSp>
        <p:nvGrpSpPr>
          <p:cNvPr id="22" name="Group 21"/>
          <p:cNvGrpSpPr/>
          <p:nvPr/>
        </p:nvGrpSpPr>
        <p:grpSpPr>
          <a:xfrm>
            <a:off x="7129496" y="2591935"/>
            <a:ext cx="4568832" cy="830997"/>
            <a:chOff x="908040" y="1362598"/>
            <a:chExt cx="3426624" cy="960425"/>
          </a:xfrm>
        </p:grpSpPr>
        <p:sp>
          <p:nvSpPr>
            <p:cNvPr id="23" name="TextBox 22"/>
            <p:cNvSpPr txBox="1"/>
            <p:nvPr/>
          </p:nvSpPr>
          <p:spPr>
            <a:xfrm flipH="1">
              <a:off x="1052288" y="1782478"/>
              <a:ext cx="2819400" cy="343783"/>
            </a:xfrm>
            <a:prstGeom prst="rect">
              <a:avLst/>
            </a:prstGeom>
            <a:noFill/>
          </p:spPr>
          <p:txBody>
            <a:bodyPr wrap="square" rtlCol="0">
              <a:spAutoFit/>
            </a:bodyPr>
            <a:lstStyle/>
            <a:p>
              <a:pPr defTabSz="1219170"/>
              <a:endParaRPr lang="en-US" sz="1333">
                <a:solidFill>
                  <a:srgbClr val="262626">
                    <a:lumMod val="75000"/>
                    <a:lumOff val="25000"/>
                  </a:srgbClr>
                </a:solidFill>
                <a:latin typeface="Arial" panose="020B0604020202020204"/>
              </a:endParaRPr>
            </a:p>
          </p:txBody>
        </p:sp>
        <p:sp>
          <p:nvSpPr>
            <p:cNvPr id="24" name="Rectangle 23"/>
            <p:cNvSpPr/>
            <p:nvPr/>
          </p:nvSpPr>
          <p:spPr>
            <a:xfrm>
              <a:off x="908040" y="1362598"/>
              <a:ext cx="3426624" cy="960425"/>
            </a:xfrm>
            <a:prstGeom prst="rect">
              <a:avLst/>
            </a:prstGeom>
          </p:spPr>
          <p:txBody>
            <a:bodyPr wrap="square">
              <a:spAutoFit/>
            </a:bodyPr>
            <a:lstStyle/>
            <a:p>
              <a:pPr defTabSz="1219170"/>
              <a:r>
                <a:rPr lang="en-US" sz="1600" b="1" dirty="0">
                  <a:solidFill>
                    <a:srgbClr val="FFFFFF">
                      <a:lumMod val="50000"/>
                    </a:srgbClr>
                  </a:solidFill>
                  <a:latin typeface="Arial" panose="020B0604020202020204"/>
                </a:rPr>
                <a:t>Data is the most significant global flow and subject to the least amount of governance and regulation</a:t>
              </a:r>
            </a:p>
          </p:txBody>
        </p:sp>
      </p:gr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033" y="1845993"/>
            <a:ext cx="4469305" cy="2513984"/>
          </a:xfrm>
          <a:prstGeom prst="rect">
            <a:avLst/>
          </a:prstGeom>
        </p:spPr>
      </p:pic>
      <p:sp>
        <p:nvSpPr>
          <p:cNvPr id="25" name="Freeform 167">
            <a:extLst>
              <a:ext uri="{FF2B5EF4-FFF2-40B4-BE49-F238E27FC236}">
                <a16:creationId xmlns:a16="http://schemas.microsoft.com/office/drawing/2014/main" id="{A1FDB6FB-CDE0-4BA8-8E96-7B7816421A01}"/>
              </a:ext>
            </a:extLst>
          </p:cNvPr>
          <p:cNvSpPr>
            <a:spLocks noEditPoints="1"/>
          </p:cNvSpPr>
          <p:nvPr/>
        </p:nvSpPr>
        <p:spPr bwMode="auto">
          <a:xfrm>
            <a:off x="6760944" y="4238521"/>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Arial" panose="020B0604020202020204"/>
            </a:endParaRPr>
          </a:p>
        </p:txBody>
      </p:sp>
      <p:sp>
        <p:nvSpPr>
          <p:cNvPr id="26" name="Rectangle 25">
            <a:extLst>
              <a:ext uri="{FF2B5EF4-FFF2-40B4-BE49-F238E27FC236}">
                <a16:creationId xmlns:a16="http://schemas.microsoft.com/office/drawing/2014/main" id="{E668CF51-D123-449B-821E-D976EBE87479}"/>
              </a:ext>
            </a:extLst>
          </p:cNvPr>
          <p:cNvSpPr/>
          <p:nvPr/>
        </p:nvSpPr>
        <p:spPr>
          <a:xfrm>
            <a:off x="7136063" y="2030539"/>
            <a:ext cx="4236544" cy="338554"/>
          </a:xfrm>
          <a:prstGeom prst="rect">
            <a:avLst/>
          </a:prstGeom>
        </p:spPr>
        <p:txBody>
          <a:bodyPr wrap="none">
            <a:spAutoFit/>
          </a:bodyPr>
          <a:lstStyle/>
          <a:p>
            <a:pPr defTabSz="1219170"/>
            <a:r>
              <a:rPr lang="en-US" sz="1600" b="1" dirty="0">
                <a:solidFill>
                  <a:srgbClr val="FFFFFF">
                    <a:lumMod val="50000"/>
                  </a:srgbClr>
                </a:solidFill>
                <a:latin typeface="Arial" panose="020B0604020202020204"/>
              </a:rPr>
              <a:t>We are operating in the white water world</a:t>
            </a:r>
          </a:p>
        </p:txBody>
      </p:sp>
      <p:sp>
        <p:nvSpPr>
          <p:cNvPr id="27" name="Rectangle 26">
            <a:extLst>
              <a:ext uri="{FF2B5EF4-FFF2-40B4-BE49-F238E27FC236}">
                <a16:creationId xmlns:a16="http://schemas.microsoft.com/office/drawing/2014/main" id="{510AA789-135E-4FC6-BEFD-CEADED518416}"/>
              </a:ext>
            </a:extLst>
          </p:cNvPr>
          <p:cNvSpPr/>
          <p:nvPr/>
        </p:nvSpPr>
        <p:spPr>
          <a:xfrm>
            <a:off x="7243037" y="5449450"/>
            <a:ext cx="4884158" cy="338554"/>
          </a:xfrm>
          <a:prstGeom prst="rect">
            <a:avLst/>
          </a:prstGeom>
        </p:spPr>
        <p:txBody>
          <a:bodyPr wrap="none">
            <a:spAutoFit/>
          </a:bodyPr>
          <a:lstStyle/>
          <a:p>
            <a:pPr defTabSz="1219170"/>
            <a:r>
              <a:rPr lang="en-US" sz="1600" b="1" dirty="0">
                <a:solidFill>
                  <a:srgbClr val="FFFFFF">
                    <a:lumMod val="50000"/>
                  </a:srgbClr>
                </a:solidFill>
                <a:latin typeface="Arial" panose="020B0604020202020204"/>
              </a:rPr>
              <a:t>We are not alone in struggling with these issues</a:t>
            </a:r>
          </a:p>
        </p:txBody>
      </p:sp>
      <p:sp>
        <p:nvSpPr>
          <p:cNvPr id="29" name="Freeform 167">
            <a:extLst>
              <a:ext uri="{FF2B5EF4-FFF2-40B4-BE49-F238E27FC236}">
                <a16:creationId xmlns:a16="http://schemas.microsoft.com/office/drawing/2014/main" id="{E7837759-6324-4588-AAA4-9F4EA9579985}"/>
              </a:ext>
            </a:extLst>
          </p:cNvPr>
          <p:cNvSpPr>
            <a:spLocks noEditPoints="1"/>
          </p:cNvSpPr>
          <p:nvPr/>
        </p:nvSpPr>
        <p:spPr bwMode="auto">
          <a:xfrm>
            <a:off x="6773735" y="50673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dirty="0">
              <a:solidFill>
                <a:srgbClr val="262626"/>
              </a:solidFill>
              <a:latin typeface="Arial" panose="020B0604020202020204"/>
            </a:endParaRPr>
          </a:p>
        </p:txBody>
      </p:sp>
      <p:sp>
        <p:nvSpPr>
          <p:cNvPr id="30" name="Freeform 167">
            <a:extLst>
              <a:ext uri="{FF2B5EF4-FFF2-40B4-BE49-F238E27FC236}">
                <a16:creationId xmlns:a16="http://schemas.microsoft.com/office/drawing/2014/main" id="{9ACF3BFE-BBD5-4118-B23E-33B4D46608FC}"/>
              </a:ext>
            </a:extLst>
          </p:cNvPr>
          <p:cNvSpPr>
            <a:spLocks noEditPoints="1"/>
          </p:cNvSpPr>
          <p:nvPr/>
        </p:nvSpPr>
        <p:spPr bwMode="auto">
          <a:xfrm>
            <a:off x="6760944" y="546693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Arial" panose="020B0604020202020204"/>
            </a:endParaRPr>
          </a:p>
        </p:txBody>
      </p:sp>
      <p:sp>
        <p:nvSpPr>
          <p:cNvPr id="31" name="Rectangle 30">
            <a:extLst>
              <a:ext uri="{FF2B5EF4-FFF2-40B4-BE49-F238E27FC236}">
                <a16:creationId xmlns:a16="http://schemas.microsoft.com/office/drawing/2014/main" id="{5ACC7ACF-5FB5-414C-AFEB-114D4455B7BF}"/>
              </a:ext>
            </a:extLst>
          </p:cNvPr>
          <p:cNvSpPr/>
          <p:nvPr/>
        </p:nvSpPr>
        <p:spPr>
          <a:xfrm>
            <a:off x="7251477" y="5049842"/>
            <a:ext cx="4568832" cy="338554"/>
          </a:xfrm>
          <a:prstGeom prst="rect">
            <a:avLst/>
          </a:prstGeom>
        </p:spPr>
        <p:txBody>
          <a:bodyPr wrap="square">
            <a:spAutoFit/>
          </a:bodyPr>
          <a:lstStyle/>
          <a:p>
            <a:pPr defTabSz="1219170"/>
            <a:r>
              <a:rPr lang="en-US" sz="1600" b="1" dirty="0">
                <a:solidFill>
                  <a:srgbClr val="FFFFFF">
                    <a:lumMod val="50000"/>
                  </a:srgbClr>
                </a:solidFill>
                <a:latin typeface="Arial" panose="020B0604020202020204"/>
              </a:rPr>
              <a:t>Sustainability is good business</a:t>
            </a:r>
          </a:p>
        </p:txBody>
      </p:sp>
      <p:sp>
        <p:nvSpPr>
          <p:cNvPr id="8" name="Rectangle 7">
            <a:extLst>
              <a:ext uri="{FF2B5EF4-FFF2-40B4-BE49-F238E27FC236}">
                <a16:creationId xmlns:a16="http://schemas.microsoft.com/office/drawing/2014/main" id="{49BEE466-8C2D-4FD0-9A6D-C4A214DF8461}"/>
              </a:ext>
            </a:extLst>
          </p:cNvPr>
          <p:cNvSpPr/>
          <p:nvPr/>
        </p:nvSpPr>
        <p:spPr>
          <a:xfrm>
            <a:off x="7265637" y="4157791"/>
            <a:ext cx="4903763" cy="830997"/>
          </a:xfrm>
          <a:prstGeom prst="rect">
            <a:avLst/>
          </a:prstGeom>
        </p:spPr>
        <p:txBody>
          <a:bodyPr wrap="square">
            <a:spAutoFit/>
          </a:bodyPr>
          <a:lstStyle/>
          <a:p>
            <a:pPr defTabSz="1219170"/>
            <a:r>
              <a:rPr lang="en-US" sz="1600" b="1" dirty="0">
                <a:solidFill>
                  <a:srgbClr val="FFFFFF">
                    <a:lumMod val="50000"/>
                  </a:srgbClr>
                </a:solidFill>
                <a:latin typeface="Arial" panose="020B0604020202020204"/>
              </a:rPr>
              <a:t>Enhanced technologies, processing results in real time and the proliferation of data are disrupting the accounting profession</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4458" y="3672259"/>
            <a:ext cx="4399068" cy="2474476"/>
          </a:xfrm>
          <a:prstGeom prst="rect">
            <a:avLst/>
          </a:prstGeom>
        </p:spPr>
      </p:pic>
    </p:spTree>
    <p:extLst>
      <p:ext uri="{BB962C8B-B14F-4D97-AF65-F5344CB8AC3E}">
        <p14:creationId xmlns:p14="http://schemas.microsoft.com/office/powerpoint/2010/main" val="3790644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6">
            <a:extLst>
              <a:ext uri="{FF2B5EF4-FFF2-40B4-BE49-F238E27FC236}">
                <a16:creationId xmlns:a16="http://schemas.microsoft.com/office/drawing/2014/main" id="{293C26E7-523F-1144-8236-3D680BCEA57E}"/>
              </a:ext>
            </a:extLst>
          </p:cNvPr>
          <p:cNvSpPr>
            <a:spLocks noGrp="1" noChangeArrowheads="1"/>
          </p:cNvSpPr>
          <p:nvPr>
            <p:ph type="title"/>
          </p:nvPr>
        </p:nvSpPr>
        <p:spPr>
          <a:xfrm>
            <a:off x="648929" y="629267"/>
            <a:ext cx="3651467" cy="1676603"/>
          </a:xfrm>
        </p:spPr>
        <p:txBody>
          <a:bodyPr>
            <a:normAutofit fontScale="90000"/>
          </a:bodyPr>
          <a:lstStyle/>
          <a:p>
            <a:r>
              <a:rPr lang="en-US" altLang="en-US" dirty="0">
                <a:solidFill>
                  <a:schemeClr val="accent1"/>
                </a:solidFill>
              </a:rPr>
              <a:t>What are scenarios?</a:t>
            </a:r>
          </a:p>
        </p:txBody>
      </p:sp>
      <p:sp>
        <p:nvSpPr>
          <p:cNvPr id="19460" name="Rectangle 7">
            <a:extLst>
              <a:ext uri="{FF2B5EF4-FFF2-40B4-BE49-F238E27FC236}">
                <a16:creationId xmlns:a16="http://schemas.microsoft.com/office/drawing/2014/main" id="{660A44D7-16A7-3149-90DA-176B97CF779E}"/>
              </a:ext>
            </a:extLst>
          </p:cNvPr>
          <p:cNvSpPr>
            <a:spLocks noGrp="1" noChangeArrowheads="1"/>
          </p:cNvSpPr>
          <p:nvPr>
            <p:ph idx="1"/>
          </p:nvPr>
        </p:nvSpPr>
        <p:spPr>
          <a:xfrm>
            <a:off x="648931" y="2438401"/>
            <a:ext cx="3651467" cy="3785419"/>
          </a:xfrm>
        </p:spPr>
        <p:txBody>
          <a:bodyPr>
            <a:normAutofit/>
          </a:bodyPr>
          <a:lstStyle/>
          <a:p>
            <a:pPr marL="457189" lvl="1" indent="0" defTabSz="642899">
              <a:spcBef>
                <a:spcPts val="1687"/>
              </a:spcBef>
              <a:buNone/>
            </a:pPr>
            <a:r>
              <a:rPr lang="ja-JP" altLang="en-US" sz="1800" dirty="0">
                <a:solidFill>
                  <a:schemeClr val="accent1"/>
                </a:solidFill>
                <a:ea typeface="ＭＳ Ｐゴシック" panose="020B0600070205080204" pitchFamily="34" charset="-128"/>
                <a:sym typeface="Arial" panose="020B0604020202020204" pitchFamily="34" charset="0"/>
              </a:rPr>
              <a:t>“</a:t>
            </a:r>
            <a:r>
              <a:rPr lang="en-US" altLang="ja-JP" sz="1800" dirty="0">
                <a:solidFill>
                  <a:schemeClr val="accent1"/>
                </a:solidFill>
                <a:ea typeface="ＭＳ Ｐゴシック" panose="020B0600070205080204" pitchFamily="34" charset="-128"/>
                <a:sym typeface="Helvetica" pitchFamily="2" charset="0"/>
              </a:rPr>
              <a:t>Scenarios are stories about the ways that the world might turn out tomorrow…</a:t>
            </a:r>
          </a:p>
          <a:p>
            <a:pPr marL="457189" lvl="1" indent="0" defTabSz="642899">
              <a:spcBef>
                <a:spcPts val="1687"/>
              </a:spcBef>
              <a:buNone/>
            </a:pPr>
            <a:r>
              <a:rPr lang="en-US" altLang="en-US" sz="1800" dirty="0">
                <a:solidFill>
                  <a:schemeClr val="accent1"/>
                </a:solidFill>
                <a:ea typeface="ＭＳ Ｐゴシック" panose="020B0600070205080204" pitchFamily="34" charset="-128"/>
                <a:sym typeface="Helvetica" pitchFamily="2" charset="0"/>
              </a:rPr>
              <a:t>…that can help us recognize and adapt to changing aspects of our current environment</a:t>
            </a:r>
            <a:r>
              <a:rPr lang="ja-JP" altLang="en-US" sz="1800" dirty="0">
                <a:solidFill>
                  <a:schemeClr val="accent1"/>
                </a:solidFill>
                <a:ea typeface="ＭＳ Ｐゴシック" panose="020B0600070205080204" pitchFamily="34" charset="-128"/>
                <a:sym typeface="Helvetica" pitchFamily="2" charset="0"/>
              </a:rPr>
              <a:t>”</a:t>
            </a:r>
            <a:endParaRPr lang="en-US" altLang="ja-JP" sz="1800" dirty="0">
              <a:solidFill>
                <a:schemeClr val="accent1"/>
              </a:solidFill>
              <a:ea typeface="ＭＳ Ｐゴシック" panose="020B0600070205080204" pitchFamily="34" charset="-128"/>
              <a:sym typeface="Helvetica" pitchFamily="2" charset="0"/>
            </a:endParaRPr>
          </a:p>
          <a:p>
            <a:pPr marL="457189" lvl="1" indent="0" defTabSz="642899">
              <a:spcBef>
                <a:spcPts val="1687"/>
              </a:spcBef>
              <a:buNone/>
            </a:pPr>
            <a:r>
              <a:rPr lang="en-US" altLang="en-US" sz="1800" i="1" dirty="0">
                <a:solidFill>
                  <a:schemeClr val="accent1"/>
                </a:solidFill>
                <a:ea typeface="ＭＳ Ｐゴシック" panose="020B0600070205080204" pitchFamily="34" charset="-128"/>
                <a:sym typeface="Helvetica" pitchFamily="2" charset="0"/>
              </a:rPr>
              <a:t>Peter Schwartz</a:t>
            </a:r>
            <a:endParaRPr lang="en-US" altLang="en-US" sz="1800" i="1" dirty="0">
              <a:solidFill>
                <a:schemeClr val="accent1"/>
              </a:solidFill>
              <a:ea typeface="ＭＳ Ｐゴシック" panose="020B0600070205080204" pitchFamily="34" charset="-128"/>
            </a:endParaRPr>
          </a:p>
        </p:txBody>
      </p:sp>
      <p:pic>
        <p:nvPicPr>
          <p:cNvPr id="11" name="Picture 2" descr="image7.png">
            <a:extLst>
              <a:ext uri="{FF2B5EF4-FFF2-40B4-BE49-F238E27FC236}">
                <a16:creationId xmlns:a16="http://schemas.microsoft.com/office/drawing/2014/main" id="{EBC1945A-E99B-9C4C-B259-59AA7C9D1E10}"/>
              </a:ext>
            </a:extLst>
          </p:cNvPr>
          <p:cNvPicPr>
            <a:picLocks noChangeAspect="1"/>
          </p:cNvPicPr>
          <p:nvPr/>
        </p:nvPicPr>
        <p:blipFill rotWithShape="1">
          <a:blip r:embed="rId3">
            <a:extLst>
              <a:ext uri="{28A0092B-C50C-407E-A947-70E740481C1C}">
                <a14:useLocalDpi xmlns:a14="http://schemas.microsoft.com/office/drawing/2010/main" val="0"/>
              </a:ext>
            </a:extLst>
          </a:blip>
          <a:srcRect l="5848" r="11552"/>
          <a:stretch/>
        </p:blipFill>
        <p:spPr bwMode="auto">
          <a:xfrm>
            <a:off x="4639056" y="10"/>
            <a:ext cx="7552944" cy="6857991"/>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 name="Slide Number Placeholder 1">
            <a:extLst>
              <a:ext uri="{FF2B5EF4-FFF2-40B4-BE49-F238E27FC236}">
                <a16:creationId xmlns:a16="http://schemas.microsoft.com/office/drawing/2014/main" id="{3C3D9B04-F34A-1344-9613-5ED3BF9DAD92}"/>
              </a:ext>
            </a:extLst>
          </p:cNvPr>
          <p:cNvSpPr>
            <a:spLocks noGrp="1"/>
          </p:cNvSpPr>
          <p:nvPr>
            <p:ph type="sldNum" sz="quarter" idx="12"/>
          </p:nvPr>
        </p:nvSpPr>
        <p:spPr>
          <a:xfrm>
            <a:off x="10853928" y="6356351"/>
            <a:ext cx="685800" cy="365125"/>
          </a:xfrm>
        </p:spPr>
        <p:txBody>
          <a:bodyPr>
            <a:normAutofit/>
          </a:bodyPr>
          <a:lstStyle/>
          <a:p>
            <a:pPr defTabSz="914377">
              <a:spcAft>
                <a:spcPts val="600"/>
              </a:spcAft>
              <a:defRPr/>
            </a:pPr>
            <a:fld id="{AE28C5F0-2CEC-1F48-BF71-74F82685AC26}" type="slidenum">
              <a:rPr lang="en-US" sz="1200">
                <a:solidFill>
                  <a:srgbClr val="FFFFFF"/>
                </a:solidFill>
                <a:latin typeface="Century Gothic" panose="020F0302020204030204"/>
              </a:rPr>
              <a:pPr defTabSz="914377">
                <a:spcAft>
                  <a:spcPts val="600"/>
                </a:spcAft>
                <a:defRPr/>
              </a:pPr>
              <a:t>4</a:t>
            </a:fld>
            <a:endParaRPr lang="en-US" sz="1200">
              <a:solidFill>
                <a:srgbClr val="FFFFFF"/>
              </a:solidFill>
              <a:latin typeface="Century Gothic" panose="020F0302020204030204"/>
            </a:endParaRPr>
          </a:p>
        </p:txBody>
      </p:sp>
      <p:sp>
        <p:nvSpPr>
          <p:cNvPr id="19458" name="Rectangle 2">
            <a:extLst>
              <a:ext uri="{FF2B5EF4-FFF2-40B4-BE49-F238E27FC236}">
                <a16:creationId xmlns:a16="http://schemas.microsoft.com/office/drawing/2014/main" id="{B9BF9081-E86B-CA41-BCE4-AFDB11FCC0ED}"/>
              </a:ext>
            </a:extLst>
          </p:cNvPr>
          <p:cNvSpPr>
            <a:spLocks noChangeArrowheads="1"/>
          </p:cNvSpPr>
          <p:nvPr/>
        </p:nvSpPr>
        <p:spPr bwMode="auto">
          <a:xfrm>
            <a:off x="6665915" y="1905000"/>
            <a:ext cx="362108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ctr">
              <a:defRPr sz="2000" b="1">
                <a:solidFill>
                  <a:srgbClr val="6D0163"/>
                </a:solidFill>
                <a:latin typeface="Arial" panose="020B0604020202020204" pitchFamily="34" charset="0"/>
                <a:ea typeface="ＭＳ Ｐゴシック" panose="020B0600070205080204" pitchFamily="34" charset="-128"/>
              </a:defRPr>
            </a:lvl1pPr>
            <a:lvl2pPr marL="37931725" indent="-37474525" algn="ctr">
              <a:defRPr sz="2000" b="1">
                <a:solidFill>
                  <a:srgbClr val="6D0163"/>
                </a:solidFill>
                <a:latin typeface="Arial" panose="020B0604020202020204" pitchFamily="34" charset="0"/>
                <a:ea typeface="ＭＳ Ｐゴシック" panose="020B0600070205080204" pitchFamily="34" charset="-128"/>
              </a:defRPr>
            </a:lvl2pPr>
            <a:lvl3pPr marL="1143000" indent="-228600" algn="ctr">
              <a:defRPr sz="2000" b="1">
                <a:solidFill>
                  <a:srgbClr val="6D0163"/>
                </a:solidFill>
                <a:latin typeface="Arial" panose="020B0604020202020204" pitchFamily="34" charset="0"/>
                <a:ea typeface="ＭＳ Ｐゴシック" panose="020B0600070205080204" pitchFamily="34" charset="-128"/>
              </a:defRPr>
            </a:lvl3pPr>
            <a:lvl4pPr marL="1600200" indent="-228600" algn="ctr">
              <a:defRPr sz="2000" b="1">
                <a:solidFill>
                  <a:srgbClr val="6D0163"/>
                </a:solidFill>
                <a:latin typeface="Arial" panose="020B0604020202020204" pitchFamily="34" charset="0"/>
                <a:ea typeface="ＭＳ Ｐゴシック" panose="020B0600070205080204" pitchFamily="34" charset="-128"/>
              </a:defRPr>
            </a:lvl4pPr>
            <a:lvl5pPr marL="2057400" indent="-228600" algn="ctr">
              <a:defRPr sz="2000" b="1">
                <a:solidFill>
                  <a:srgbClr val="6D0163"/>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b="1">
                <a:solidFill>
                  <a:srgbClr val="6D0163"/>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b="1">
                <a:solidFill>
                  <a:srgbClr val="6D0163"/>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b="1">
                <a:solidFill>
                  <a:srgbClr val="6D0163"/>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b="1">
                <a:solidFill>
                  <a:srgbClr val="6D0163"/>
                </a:solidFill>
                <a:latin typeface="Arial" panose="020B0604020202020204" pitchFamily="34" charset="0"/>
                <a:ea typeface="ＭＳ Ｐゴシック" panose="020B0600070205080204" pitchFamily="34" charset="-128"/>
              </a:defRPr>
            </a:lvl9pPr>
          </a:lstStyle>
          <a:p>
            <a:pPr marL="342891" indent="-342891" algn="l" defTabSz="914377">
              <a:lnSpc>
                <a:spcPct val="90000"/>
              </a:lnSpc>
              <a:spcBef>
                <a:spcPct val="20000"/>
              </a:spcBef>
              <a:spcAft>
                <a:spcPct val="35000"/>
              </a:spcAft>
              <a:buClr>
                <a:srgbClr val="494D9A"/>
              </a:buClr>
              <a:buSzPct val="100000"/>
              <a:buFont typeface="Wingdings" pitchFamily="2" charset="2"/>
              <a:buChar char="l"/>
              <a:defRPr/>
            </a:pPr>
            <a:endParaRPr lang="en-US" altLang="en-US" sz="1600" b="0" dirty="0">
              <a:solidFill>
                <a:srgbClr val="000000"/>
              </a:solidFill>
              <a:latin typeface="Century Gothic" panose="020B0502020202020204" pitchFamily="34" charset="0"/>
            </a:endParaRPr>
          </a:p>
          <a:p>
            <a:pPr marL="342891" indent="-342891" algn="l" defTabSz="914377">
              <a:lnSpc>
                <a:spcPct val="90000"/>
              </a:lnSpc>
              <a:spcBef>
                <a:spcPct val="20000"/>
              </a:spcBef>
              <a:spcAft>
                <a:spcPct val="35000"/>
              </a:spcAft>
              <a:buClr>
                <a:srgbClr val="494D9A"/>
              </a:buClr>
              <a:buSzPct val="100000"/>
              <a:buFont typeface="Wingdings" pitchFamily="2" charset="2"/>
              <a:buChar char="l"/>
              <a:defRPr/>
            </a:pPr>
            <a:endParaRPr lang="en-US" altLang="en-US" sz="1600" b="0" dirty="0">
              <a:solidFill>
                <a:srgbClr val="000000"/>
              </a:solidFill>
              <a:latin typeface="Century Gothic" panose="020B0502020202020204" pitchFamily="34" charset="0"/>
            </a:endParaRPr>
          </a:p>
          <a:p>
            <a:pPr marL="342891" indent="-342891" algn="l" defTabSz="914377">
              <a:lnSpc>
                <a:spcPct val="90000"/>
              </a:lnSpc>
              <a:spcBef>
                <a:spcPct val="20000"/>
              </a:spcBef>
              <a:spcAft>
                <a:spcPct val="35000"/>
              </a:spcAft>
              <a:buClr>
                <a:srgbClr val="494D9A"/>
              </a:buClr>
              <a:buSzPct val="100000"/>
              <a:buFont typeface="Wingdings" pitchFamily="2" charset="2"/>
              <a:buChar char="l"/>
              <a:defRPr/>
            </a:pPr>
            <a:endParaRPr lang="en-US" altLang="en-US" sz="2100" b="0" dirty="0">
              <a:solidFill>
                <a:srgbClr val="000000"/>
              </a:solidFill>
              <a:latin typeface="Century Gothic" panose="020B0502020202020204" pitchFamily="34" charset="0"/>
            </a:endParaRPr>
          </a:p>
        </p:txBody>
      </p:sp>
      <p:sp>
        <p:nvSpPr>
          <p:cNvPr id="12" name="Slide Number Placeholder 2">
            <a:extLst>
              <a:ext uri="{FF2B5EF4-FFF2-40B4-BE49-F238E27FC236}">
                <a16:creationId xmlns:a16="http://schemas.microsoft.com/office/drawing/2014/main" id="{7DC93AD3-A3FE-9849-8A5E-7CA694231CEB}"/>
              </a:ext>
            </a:extLst>
          </p:cNvPr>
          <p:cNvSpPr txBox="1">
            <a:spLocks/>
          </p:cNvSpPr>
          <p:nvPr/>
        </p:nvSpPr>
        <p:spPr>
          <a:xfrm>
            <a:off x="838200" y="6356351"/>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defRPr/>
            </a:pPr>
            <a:endParaRPr lang="en-US" dirty="0">
              <a:solidFill>
                <a:srgbClr val="000000">
                  <a:tint val="75000"/>
                </a:srgbClr>
              </a:solidFill>
              <a:latin typeface="Century Gothic" panose="020F0302020204030204"/>
            </a:endParaRPr>
          </a:p>
        </p:txBody>
      </p:sp>
    </p:spTree>
    <p:extLst>
      <p:ext uri="{BB962C8B-B14F-4D97-AF65-F5344CB8AC3E}">
        <p14:creationId xmlns:p14="http://schemas.microsoft.com/office/powerpoint/2010/main" val="2612049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7CE08-8283-419A-A0B9-F149A1AE9EDD}"/>
              </a:ext>
            </a:extLst>
          </p:cNvPr>
          <p:cNvSpPr>
            <a:spLocks noGrp="1"/>
          </p:cNvSpPr>
          <p:nvPr>
            <p:ph type="title"/>
          </p:nvPr>
        </p:nvSpPr>
        <p:spPr>
          <a:xfrm>
            <a:off x="2921000" y="569455"/>
            <a:ext cx="6350000" cy="558843"/>
          </a:xfrm>
        </p:spPr>
        <p:txBody>
          <a:bodyPr/>
          <a:lstStyle/>
          <a:p>
            <a:r>
              <a:rPr lang="en-US" dirty="0"/>
              <a:t>Looking out to 2030: Critical Certainties</a:t>
            </a:r>
          </a:p>
        </p:txBody>
      </p:sp>
      <p:sp>
        <p:nvSpPr>
          <p:cNvPr id="3" name="Text Placeholder 2">
            <a:extLst>
              <a:ext uri="{FF2B5EF4-FFF2-40B4-BE49-F238E27FC236}">
                <a16:creationId xmlns:a16="http://schemas.microsoft.com/office/drawing/2014/main" id="{D1E114B2-B986-4FB0-B78F-E03B800B7873}"/>
              </a:ext>
            </a:extLst>
          </p:cNvPr>
          <p:cNvSpPr>
            <a:spLocks noGrp="1"/>
          </p:cNvSpPr>
          <p:nvPr>
            <p:ph type="body" sz="half" idx="2"/>
          </p:nvPr>
        </p:nvSpPr>
        <p:spPr>
          <a:xfrm>
            <a:off x="3174489" y="1680041"/>
            <a:ext cx="6350000" cy="463787"/>
          </a:xfrm>
        </p:spPr>
        <p:txBody>
          <a:bodyPr/>
          <a:lstStyle/>
          <a:p>
            <a:endParaRPr lang="en-US" altLang="en-US" dirty="0">
              <a:solidFill>
                <a:schemeClr val="accent1"/>
              </a:solidFill>
            </a:endParaRPr>
          </a:p>
          <a:p>
            <a:endParaRPr lang="en-US" dirty="0"/>
          </a:p>
        </p:txBody>
      </p:sp>
      <p:sp>
        <p:nvSpPr>
          <p:cNvPr id="4" name="Rectangle 3">
            <a:extLst>
              <a:ext uri="{FF2B5EF4-FFF2-40B4-BE49-F238E27FC236}">
                <a16:creationId xmlns:a16="http://schemas.microsoft.com/office/drawing/2014/main" id="{2922F977-0D36-4708-B196-89D1C947648C}"/>
              </a:ext>
            </a:extLst>
          </p:cNvPr>
          <p:cNvSpPr/>
          <p:nvPr/>
        </p:nvSpPr>
        <p:spPr>
          <a:xfrm>
            <a:off x="822347" y="2567225"/>
            <a:ext cx="2352143" cy="1938992"/>
          </a:xfrm>
          <a:prstGeom prst="rect">
            <a:avLst/>
          </a:prstGeom>
        </p:spPr>
        <p:txBody>
          <a:bodyPr wrap="square">
            <a:spAutoFit/>
          </a:bodyPr>
          <a:lstStyle/>
          <a:p>
            <a:pPr defTabSz="1219170"/>
            <a:r>
              <a:rPr lang="en-US" altLang="en-US" sz="2400" b="1" dirty="0">
                <a:solidFill>
                  <a:srgbClr val="006FBA"/>
                </a:solidFill>
                <a:latin typeface="Arial" panose="020B0604020202020204"/>
              </a:rPr>
              <a:t>What factors </a:t>
            </a:r>
            <a:r>
              <a:rPr lang="en-US" altLang="en-US" sz="2400" b="1" u="sng" dirty="0">
                <a:solidFill>
                  <a:srgbClr val="006FBA"/>
                </a:solidFill>
                <a:latin typeface="Arial" panose="020B0604020202020204"/>
              </a:rPr>
              <a:t>will</a:t>
            </a:r>
            <a:r>
              <a:rPr lang="en-US" altLang="en-US" sz="2400" b="1" dirty="0">
                <a:solidFill>
                  <a:srgbClr val="006FBA"/>
                </a:solidFill>
                <a:latin typeface="Arial" panose="020B0604020202020204"/>
              </a:rPr>
              <a:t> shape the world – and hence the profession?</a:t>
            </a:r>
            <a:endParaRPr lang="en-US" sz="2400" b="1" dirty="0">
              <a:solidFill>
                <a:srgbClr val="262626"/>
              </a:solidFill>
              <a:latin typeface="Arial" panose="020B0604020202020204"/>
            </a:endParaRPr>
          </a:p>
        </p:txBody>
      </p:sp>
      <p:sp>
        <p:nvSpPr>
          <p:cNvPr id="5" name="Rectangle 3">
            <a:extLst>
              <a:ext uri="{FF2B5EF4-FFF2-40B4-BE49-F238E27FC236}">
                <a16:creationId xmlns:a16="http://schemas.microsoft.com/office/drawing/2014/main" id="{A379D0D9-DB0A-4A5C-BD9F-2E81EF476315}"/>
              </a:ext>
            </a:extLst>
          </p:cNvPr>
          <p:cNvSpPr txBox="1">
            <a:spLocks noChangeArrowheads="1"/>
          </p:cNvSpPr>
          <p:nvPr/>
        </p:nvSpPr>
        <p:spPr>
          <a:xfrm>
            <a:off x="4238562" y="2143828"/>
            <a:ext cx="7567359" cy="4369483"/>
          </a:xfrm>
        </p:spPr>
        <p:txBody>
          <a:bodyPr anchor="ct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70">
              <a:buNone/>
            </a:pPr>
            <a:endParaRPr lang="en-US" sz="2400" dirty="0">
              <a:solidFill>
                <a:srgbClr val="FFFFFF">
                  <a:lumMod val="50000"/>
                </a:srgbClr>
              </a:solidFill>
              <a:latin typeface="Arial" panose="020B0604020202020204"/>
            </a:endParaRPr>
          </a:p>
          <a:p>
            <a:pPr marL="0" indent="0" defTabSz="1219170">
              <a:buNone/>
            </a:pPr>
            <a:r>
              <a:rPr lang="en-US" sz="2400" dirty="0">
                <a:solidFill>
                  <a:srgbClr val="FFFFFF">
                    <a:lumMod val="50000"/>
                  </a:srgbClr>
                </a:solidFill>
                <a:latin typeface="Arial" panose="020B0604020202020204"/>
              </a:rPr>
              <a:t>Ongoing developments in technology will continue</a:t>
            </a:r>
          </a:p>
          <a:p>
            <a:pPr marL="0" indent="0" defTabSz="1219170">
              <a:buNone/>
            </a:pPr>
            <a:endParaRPr lang="en-US" sz="2400" dirty="0">
              <a:solidFill>
                <a:srgbClr val="FFFFFF">
                  <a:lumMod val="50000"/>
                </a:srgbClr>
              </a:solidFill>
              <a:latin typeface="Arial" panose="020B0604020202020204"/>
            </a:endParaRPr>
          </a:p>
          <a:p>
            <a:pPr marL="0" indent="0" defTabSz="1219170">
              <a:buNone/>
            </a:pPr>
            <a:r>
              <a:rPr lang="en-US" sz="2400" dirty="0">
                <a:solidFill>
                  <a:srgbClr val="FFFFFF">
                    <a:lumMod val="50000"/>
                  </a:srgbClr>
                </a:solidFill>
                <a:latin typeface="Arial" panose="020B0604020202020204"/>
              </a:rPr>
              <a:t>Investors are looking beyond financial information when assessing corporate value</a:t>
            </a:r>
          </a:p>
          <a:p>
            <a:pPr marL="0" indent="0" defTabSz="1219170">
              <a:buNone/>
            </a:pPr>
            <a:endParaRPr lang="en-US" sz="2400" dirty="0">
              <a:solidFill>
                <a:srgbClr val="FFFFFF">
                  <a:lumMod val="50000"/>
                </a:srgbClr>
              </a:solidFill>
              <a:latin typeface="Arial" panose="020B0604020202020204"/>
            </a:endParaRPr>
          </a:p>
          <a:p>
            <a:pPr marL="0" indent="0" defTabSz="1219170">
              <a:buNone/>
            </a:pPr>
            <a:r>
              <a:rPr lang="en-US" sz="2400" dirty="0">
                <a:solidFill>
                  <a:srgbClr val="FFFFFF">
                    <a:lumMod val="50000"/>
                  </a:srgbClr>
                </a:solidFill>
                <a:latin typeface="Arial" panose="020B0604020202020204"/>
              </a:rPr>
              <a:t>Real-time business information and decision making</a:t>
            </a:r>
          </a:p>
          <a:p>
            <a:pPr marL="0" indent="0" defTabSz="1219170">
              <a:buNone/>
            </a:pPr>
            <a:endParaRPr lang="en-US" sz="2400" dirty="0">
              <a:solidFill>
                <a:srgbClr val="FFFFFF">
                  <a:lumMod val="50000"/>
                </a:srgbClr>
              </a:solidFill>
              <a:latin typeface="Arial" panose="020B0604020202020204"/>
            </a:endParaRPr>
          </a:p>
          <a:p>
            <a:pPr marL="0" indent="0" defTabSz="1219170">
              <a:buNone/>
            </a:pPr>
            <a:r>
              <a:rPr lang="en-US" sz="2400" dirty="0">
                <a:solidFill>
                  <a:srgbClr val="FFFFFF">
                    <a:lumMod val="50000"/>
                  </a:srgbClr>
                </a:solidFill>
                <a:latin typeface="Arial" panose="020B0604020202020204"/>
              </a:rPr>
              <a:t>Exponential growth of data</a:t>
            </a:r>
          </a:p>
          <a:p>
            <a:pPr marL="0" indent="0" defTabSz="1219170">
              <a:buNone/>
            </a:pPr>
            <a:endParaRPr lang="en-US" sz="2400" dirty="0">
              <a:solidFill>
                <a:srgbClr val="FFFFFF">
                  <a:lumMod val="50000"/>
                </a:srgbClr>
              </a:solidFill>
              <a:latin typeface="Arial" panose="020B0604020202020204"/>
            </a:endParaRPr>
          </a:p>
          <a:p>
            <a:pPr marL="0" indent="0" defTabSz="1219170">
              <a:buNone/>
            </a:pPr>
            <a:r>
              <a:rPr lang="en-US" sz="2400" dirty="0">
                <a:solidFill>
                  <a:srgbClr val="FFFFFF">
                    <a:lumMod val="50000"/>
                  </a:srgbClr>
                </a:solidFill>
                <a:latin typeface="Arial" panose="020B0604020202020204"/>
              </a:rPr>
              <a:t>Real concerns over climate change and sustainability</a:t>
            </a:r>
          </a:p>
          <a:p>
            <a:pPr marL="0" indent="0" defTabSz="1219170">
              <a:buNone/>
            </a:pPr>
            <a:endParaRPr lang="en-US" sz="2400" dirty="0">
              <a:solidFill>
                <a:srgbClr val="FFFFFF">
                  <a:lumMod val="50000"/>
                </a:srgbClr>
              </a:solidFill>
              <a:latin typeface="Arial" panose="020B0604020202020204"/>
            </a:endParaRPr>
          </a:p>
        </p:txBody>
      </p:sp>
      <p:sp>
        <p:nvSpPr>
          <p:cNvPr id="12" name="Freeform 167">
            <a:extLst>
              <a:ext uri="{FF2B5EF4-FFF2-40B4-BE49-F238E27FC236}">
                <a16:creationId xmlns:a16="http://schemas.microsoft.com/office/drawing/2014/main" id="{8D9E8EC4-8269-4785-A14C-5E57A9E9BF9D}"/>
              </a:ext>
            </a:extLst>
          </p:cNvPr>
          <p:cNvSpPr>
            <a:spLocks noEditPoints="1"/>
          </p:cNvSpPr>
          <p:nvPr/>
        </p:nvSpPr>
        <p:spPr bwMode="auto">
          <a:xfrm>
            <a:off x="3906855" y="248818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Arial" panose="020B0604020202020204"/>
            </a:endParaRPr>
          </a:p>
        </p:txBody>
      </p:sp>
      <p:sp>
        <p:nvSpPr>
          <p:cNvPr id="14" name="Freeform 167">
            <a:extLst>
              <a:ext uri="{FF2B5EF4-FFF2-40B4-BE49-F238E27FC236}">
                <a16:creationId xmlns:a16="http://schemas.microsoft.com/office/drawing/2014/main" id="{ADA58D7F-7DE9-4EDD-BA89-A5805167715D}"/>
              </a:ext>
            </a:extLst>
          </p:cNvPr>
          <p:cNvSpPr>
            <a:spLocks noEditPoints="1"/>
          </p:cNvSpPr>
          <p:nvPr/>
        </p:nvSpPr>
        <p:spPr bwMode="auto">
          <a:xfrm>
            <a:off x="3875277" y="4288339"/>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Arial" panose="020B0604020202020204"/>
            </a:endParaRPr>
          </a:p>
        </p:txBody>
      </p:sp>
      <p:sp>
        <p:nvSpPr>
          <p:cNvPr id="15" name="Freeform 167">
            <a:extLst>
              <a:ext uri="{FF2B5EF4-FFF2-40B4-BE49-F238E27FC236}">
                <a16:creationId xmlns:a16="http://schemas.microsoft.com/office/drawing/2014/main" id="{4965AF87-A599-47CE-9155-D70688B9907A}"/>
              </a:ext>
            </a:extLst>
          </p:cNvPr>
          <p:cNvSpPr>
            <a:spLocks noEditPoints="1"/>
          </p:cNvSpPr>
          <p:nvPr/>
        </p:nvSpPr>
        <p:spPr bwMode="auto">
          <a:xfrm>
            <a:off x="3906855" y="3267449"/>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Arial" panose="020B0604020202020204"/>
            </a:endParaRPr>
          </a:p>
        </p:txBody>
      </p:sp>
      <p:sp>
        <p:nvSpPr>
          <p:cNvPr id="17" name="Freeform 167">
            <a:extLst>
              <a:ext uri="{FF2B5EF4-FFF2-40B4-BE49-F238E27FC236}">
                <a16:creationId xmlns:a16="http://schemas.microsoft.com/office/drawing/2014/main" id="{4EA8D93A-F006-4BB8-8EBC-361523E640BB}"/>
              </a:ext>
            </a:extLst>
          </p:cNvPr>
          <p:cNvSpPr>
            <a:spLocks noEditPoints="1"/>
          </p:cNvSpPr>
          <p:nvPr/>
        </p:nvSpPr>
        <p:spPr bwMode="auto">
          <a:xfrm>
            <a:off x="3875277" y="50676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Arial" panose="020B0604020202020204"/>
            </a:endParaRPr>
          </a:p>
        </p:txBody>
      </p:sp>
      <p:sp>
        <p:nvSpPr>
          <p:cNvPr id="18" name="Freeform 167">
            <a:extLst>
              <a:ext uri="{FF2B5EF4-FFF2-40B4-BE49-F238E27FC236}">
                <a16:creationId xmlns:a16="http://schemas.microsoft.com/office/drawing/2014/main" id="{AC64ABA7-E44A-4CD5-A7BC-7E284D240FAD}"/>
              </a:ext>
            </a:extLst>
          </p:cNvPr>
          <p:cNvSpPr>
            <a:spLocks noEditPoints="1"/>
          </p:cNvSpPr>
          <p:nvPr/>
        </p:nvSpPr>
        <p:spPr bwMode="auto">
          <a:xfrm>
            <a:off x="3906855" y="575413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Arial" panose="020B0604020202020204"/>
            </a:endParaRPr>
          </a:p>
        </p:txBody>
      </p:sp>
    </p:spTree>
    <p:extLst>
      <p:ext uri="{BB962C8B-B14F-4D97-AF65-F5344CB8AC3E}">
        <p14:creationId xmlns:p14="http://schemas.microsoft.com/office/powerpoint/2010/main" val="194149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7CE08-8283-419A-A0B9-F149A1AE9EDD}"/>
              </a:ext>
            </a:extLst>
          </p:cNvPr>
          <p:cNvSpPr>
            <a:spLocks noGrp="1"/>
          </p:cNvSpPr>
          <p:nvPr>
            <p:ph type="title"/>
          </p:nvPr>
        </p:nvSpPr>
        <p:spPr>
          <a:xfrm>
            <a:off x="2921000" y="569455"/>
            <a:ext cx="6350000" cy="558843"/>
          </a:xfrm>
        </p:spPr>
        <p:txBody>
          <a:bodyPr/>
          <a:lstStyle/>
          <a:p>
            <a:r>
              <a:rPr lang="en-US" dirty="0"/>
              <a:t>Looking out to 2030: Critical Certainties</a:t>
            </a:r>
          </a:p>
        </p:txBody>
      </p:sp>
      <p:sp>
        <p:nvSpPr>
          <p:cNvPr id="3" name="Text Placeholder 2">
            <a:extLst>
              <a:ext uri="{FF2B5EF4-FFF2-40B4-BE49-F238E27FC236}">
                <a16:creationId xmlns:a16="http://schemas.microsoft.com/office/drawing/2014/main" id="{D1E114B2-B986-4FB0-B78F-E03B800B7873}"/>
              </a:ext>
            </a:extLst>
          </p:cNvPr>
          <p:cNvSpPr>
            <a:spLocks noGrp="1"/>
          </p:cNvSpPr>
          <p:nvPr>
            <p:ph type="body" sz="half" idx="2"/>
          </p:nvPr>
        </p:nvSpPr>
        <p:spPr>
          <a:xfrm>
            <a:off x="3174489" y="1680041"/>
            <a:ext cx="6350000" cy="463787"/>
          </a:xfrm>
        </p:spPr>
        <p:txBody>
          <a:bodyPr/>
          <a:lstStyle/>
          <a:p>
            <a:endParaRPr lang="en-US" altLang="en-US" dirty="0">
              <a:solidFill>
                <a:schemeClr val="accent1"/>
              </a:solidFill>
            </a:endParaRPr>
          </a:p>
          <a:p>
            <a:endParaRPr lang="en-US" dirty="0"/>
          </a:p>
        </p:txBody>
      </p:sp>
      <p:sp>
        <p:nvSpPr>
          <p:cNvPr id="7" name="Title 1">
            <a:extLst>
              <a:ext uri="{FF2B5EF4-FFF2-40B4-BE49-F238E27FC236}">
                <a16:creationId xmlns:a16="http://schemas.microsoft.com/office/drawing/2014/main" id="{41E6991D-E426-4B47-AEAB-9E68D7A19BAE}"/>
              </a:ext>
            </a:extLst>
          </p:cNvPr>
          <p:cNvSpPr txBox="1">
            <a:spLocks/>
          </p:cNvSpPr>
          <p:nvPr/>
        </p:nvSpPr>
        <p:spPr>
          <a:xfrm>
            <a:off x="1062681" y="2248929"/>
            <a:ext cx="3269881" cy="3645195"/>
          </a:xfrm>
          <a:prstGeom prst="rect">
            <a:avLst/>
          </a:prstGeom>
        </p:spPr>
        <p:txBody>
          <a:bodyPr wrap="none" lIns="0" tIns="0" rIns="0" bIns="0" anchor="ctr">
            <a:normAutofit fontScale="97500"/>
          </a:bodyPr>
          <a:lstStyle>
            <a:lvl1pPr algn="ctr" defTabSz="914400" rtl="0" eaLnBrk="1" latinLnBrk="0" hangingPunct="1">
              <a:spcBef>
                <a:spcPct val="0"/>
              </a:spcBef>
              <a:buNone/>
              <a:defRPr sz="2800" b="1" i="0" kern="1200" baseline="0">
                <a:solidFill>
                  <a:srgbClr val="006FBA"/>
                </a:solidFill>
                <a:latin typeface="+mn-lt"/>
                <a:ea typeface="+mj-ea"/>
                <a:cs typeface="+mj-cs"/>
              </a:defRPr>
            </a:lvl1pPr>
          </a:lstStyle>
          <a:p>
            <a:pPr algn="r" defTabSz="1219170"/>
            <a:endParaRPr lang="en-US" sz="3733" dirty="0">
              <a:latin typeface="Arial" panose="020B0604020202020204"/>
            </a:endParaRPr>
          </a:p>
        </p:txBody>
      </p:sp>
      <p:sp>
        <p:nvSpPr>
          <p:cNvPr id="8" name="Title 1">
            <a:extLst>
              <a:ext uri="{FF2B5EF4-FFF2-40B4-BE49-F238E27FC236}">
                <a16:creationId xmlns:a16="http://schemas.microsoft.com/office/drawing/2014/main" id="{9DCFAA79-1613-4C6E-BB8D-C53E3DDD33C4}"/>
              </a:ext>
            </a:extLst>
          </p:cNvPr>
          <p:cNvSpPr txBox="1">
            <a:spLocks/>
          </p:cNvSpPr>
          <p:nvPr/>
        </p:nvSpPr>
        <p:spPr>
          <a:xfrm>
            <a:off x="838200" y="963878"/>
            <a:ext cx="3494363" cy="4930247"/>
          </a:xfrm>
          <a:prstGeom prst="rect">
            <a:avLst/>
          </a:prstGeom>
        </p:spPr>
        <p:txBody>
          <a:bodyPr wrap="none" lIns="0" tIns="0" rIns="0" bIns="0" anchor="ctr">
            <a:normAutofit fontScale="97500"/>
          </a:bodyPr>
          <a:lstStyle>
            <a:lvl1pPr algn="ctr" defTabSz="914400" rtl="0" eaLnBrk="1" latinLnBrk="0" hangingPunct="1">
              <a:spcBef>
                <a:spcPct val="0"/>
              </a:spcBef>
              <a:buNone/>
              <a:defRPr sz="2800" b="1" i="0" kern="1200" baseline="0">
                <a:solidFill>
                  <a:srgbClr val="006FBA"/>
                </a:solidFill>
                <a:latin typeface="+mn-lt"/>
                <a:ea typeface="+mj-ea"/>
                <a:cs typeface="+mj-cs"/>
              </a:defRPr>
            </a:lvl1pPr>
          </a:lstStyle>
          <a:p>
            <a:pPr algn="r" defTabSz="1219170"/>
            <a:endParaRPr lang="en-US" sz="3733" dirty="0">
              <a:latin typeface="Arial" panose="020B0604020202020204"/>
            </a:endParaRPr>
          </a:p>
        </p:txBody>
      </p:sp>
      <p:sp>
        <p:nvSpPr>
          <p:cNvPr id="9" name="Content Placeholder 2">
            <a:extLst>
              <a:ext uri="{FF2B5EF4-FFF2-40B4-BE49-F238E27FC236}">
                <a16:creationId xmlns:a16="http://schemas.microsoft.com/office/drawing/2014/main" id="{22FFC160-1A27-4D90-A9B1-2ACEC496AF58}"/>
              </a:ext>
            </a:extLst>
          </p:cNvPr>
          <p:cNvSpPr txBox="1">
            <a:spLocks/>
          </p:cNvSpPr>
          <p:nvPr/>
        </p:nvSpPr>
        <p:spPr>
          <a:xfrm>
            <a:off x="4222197" y="2703755"/>
            <a:ext cx="7131604" cy="3264837"/>
          </a:xfrm>
        </p:spPr>
        <p:txBody>
          <a:bodyPr anchor="ct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70">
              <a:buNone/>
            </a:pPr>
            <a:r>
              <a:rPr lang="en-US" sz="2200" dirty="0">
                <a:solidFill>
                  <a:srgbClr val="262626"/>
                </a:solidFill>
                <a:latin typeface="Arial" panose="020B0604020202020204"/>
              </a:rPr>
              <a:t>“</a:t>
            </a:r>
            <a:r>
              <a:rPr lang="en-US" sz="2200" i="1" dirty="0">
                <a:solidFill>
                  <a:srgbClr val="262626"/>
                </a:solidFill>
                <a:latin typeface="Arial" panose="020B0604020202020204"/>
              </a:rPr>
              <a:t>We have actually had to slow our model down so customers don’t find it to be too fast.”</a:t>
            </a:r>
          </a:p>
          <a:p>
            <a:pPr marL="0" indent="0" defTabSz="1219170">
              <a:buNone/>
            </a:pPr>
            <a:r>
              <a:rPr lang="en-US" sz="2200" i="1" dirty="0">
                <a:solidFill>
                  <a:srgbClr val="262626"/>
                </a:solidFill>
                <a:latin typeface="Arial" panose="020B0604020202020204"/>
              </a:rPr>
              <a:t>On Deck Lending</a:t>
            </a:r>
          </a:p>
          <a:p>
            <a:pPr marL="0" indent="0" defTabSz="1219170">
              <a:buNone/>
            </a:pPr>
            <a:endParaRPr lang="en-US" sz="2200" i="1" dirty="0">
              <a:solidFill>
                <a:srgbClr val="262626"/>
              </a:solidFill>
              <a:latin typeface="Arial" panose="020B0604020202020204"/>
            </a:endParaRPr>
          </a:p>
          <a:p>
            <a:pPr marL="0" indent="0" defTabSz="1219170">
              <a:buNone/>
            </a:pPr>
            <a:r>
              <a:rPr lang="en-US" sz="2200" i="1" dirty="0">
                <a:solidFill>
                  <a:srgbClr val="262626"/>
                </a:solidFill>
                <a:latin typeface="Arial" panose="020B0604020202020204"/>
              </a:rPr>
              <a:t>“I think where accounting can be very valuable is standards….Every company will define churn differently, will define metric X differently, but there are ways to hold these companies to a higher standard”</a:t>
            </a:r>
          </a:p>
          <a:p>
            <a:pPr marL="0" indent="0" defTabSz="1219170">
              <a:buNone/>
            </a:pPr>
            <a:r>
              <a:rPr lang="en-US" sz="2200" i="1" dirty="0">
                <a:solidFill>
                  <a:srgbClr val="262626"/>
                </a:solidFill>
                <a:latin typeface="Arial" panose="020B0604020202020204"/>
              </a:rPr>
              <a:t>CPP Investment Board</a:t>
            </a:r>
          </a:p>
          <a:p>
            <a:pPr marL="0" indent="0" defTabSz="1219170">
              <a:buNone/>
            </a:pPr>
            <a:endParaRPr lang="en-US" sz="2200" dirty="0">
              <a:solidFill>
                <a:srgbClr val="262626"/>
              </a:solidFill>
              <a:latin typeface="Arial" panose="020B0604020202020204"/>
            </a:endParaRPr>
          </a:p>
        </p:txBody>
      </p:sp>
      <p:sp>
        <p:nvSpPr>
          <p:cNvPr id="12" name="TextBox 11">
            <a:extLst>
              <a:ext uri="{FF2B5EF4-FFF2-40B4-BE49-F238E27FC236}">
                <a16:creationId xmlns:a16="http://schemas.microsoft.com/office/drawing/2014/main" id="{D4AFB0F6-9EE4-483A-9F4C-65A270D5B7CD}"/>
              </a:ext>
            </a:extLst>
          </p:cNvPr>
          <p:cNvSpPr txBox="1"/>
          <p:nvPr/>
        </p:nvSpPr>
        <p:spPr>
          <a:xfrm>
            <a:off x="433675" y="3015049"/>
            <a:ext cx="4772639" cy="830997"/>
          </a:xfrm>
          <a:prstGeom prst="rect">
            <a:avLst/>
          </a:prstGeom>
          <a:noFill/>
        </p:spPr>
        <p:txBody>
          <a:bodyPr wrap="square" rtlCol="0">
            <a:spAutoFit/>
          </a:bodyPr>
          <a:lstStyle/>
          <a:p>
            <a:pPr defTabSz="1219170"/>
            <a:r>
              <a:rPr lang="en-US" sz="2400" b="1" dirty="0">
                <a:solidFill>
                  <a:srgbClr val="006FBA"/>
                </a:solidFill>
                <a:latin typeface="Arial" panose="020B0604020202020204"/>
              </a:rPr>
              <a:t>Real time data impacting decision making</a:t>
            </a:r>
          </a:p>
        </p:txBody>
      </p:sp>
    </p:spTree>
    <p:extLst>
      <p:ext uri="{BB962C8B-B14F-4D97-AF65-F5344CB8AC3E}">
        <p14:creationId xmlns:p14="http://schemas.microsoft.com/office/powerpoint/2010/main" val="3619595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7CE08-8283-419A-A0B9-F149A1AE9EDD}"/>
              </a:ext>
            </a:extLst>
          </p:cNvPr>
          <p:cNvSpPr>
            <a:spLocks noGrp="1"/>
          </p:cNvSpPr>
          <p:nvPr>
            <p:ph type="title"/>
          </p:nvPr>
        </p:nvSpPr>
        <p:spPr>
          <a:xfrm>
            <a:off x="2921000" y="569455"/>
            <a:ext cx="6350000" cy="558843"/>
          </a:xfrm>
        </p:spPr>
        <p:txBody>
          <a:bodyPr/>
          <a:lstStyle/>
          <a:p>
            <a:r>
              <a:rPr lang="en-US" dirty="0"/>
              <a:t>Looking out to 2030: Critical Certainties </a:t>
            </a:r>
          </a:p>
        </p:txBody>
      </p:sp>
      <p:sp>
        <p:nvSpPr>
          <p:cNvPr id="3" name="Text Placeholder 2">
            <a:extLst>
              <a:ext uri="{FF2B5EF4-FFF2-40B4-BE49-F238E27FC236}">
                <a16:creationId xmlns:a16="http://schemas.microsoft.com/office/drawing/2014/main" id="{D1E114B2-B986-4FB0-B78F-E03B800B7873}"/>
              </a:ext>
            </a:extLst>
          </p:cNvPr>
          <p:cNvSpPr>
            <a:spLocks noGrp="1"/>
          </p:cNvSpPr>
          <p:nvPr>
            <p:ph type="body" sz="half" idx="2"/>
          </p:nvPr>
        </p:nvSpPr>
        <p:spPr>
          <a:xfrm>
            <a:off x="3174489" y="1525676"/>
            <a:ext cx="6350000" cy="463787"/>
          </a:xfrm>
        </p:spPr>
        <p:txBody>
          <a:bodyPr/>
          <a:lstStyle/>
          <a:p>
            <a:endParaRPr lang="en-US" altLang="en-US" dirty="0">
              <a:solidFill>
                <a:schemeClr val="accent1"/>
              </a:solidFill>
            </a:endParaRPr>
          </a:p>
          <a:p>
            <a:endParaRPr lang="en-US" dirty="0"/>
          </a:p>
        </p:txBody>
      </p:sp>
      <p:sp>
        <p:nvSpPr>
          <p:cNvPr id="7" name="Title 1">
            <a:extLst>
              <a:ext uri="{FF2B5EF4-FFF2-40B4-BE49-F238E27FC236}">
                <a16:creationId xmlns:a16="http://schemas.microsoft.com/office/drawing/2014/main" id="{41E6991D-E426-4B47-AEAB-9E68D7A19BAE}"/>
              </a:ext>
            </a:extLst>
          </p:cNvPr>
          <p:cNvSpPr txBox="1">
            <a:spLocks/>
          </p:cNvSpPr>
          <p:nvPr/>
        </p:nvSpPr>
        <p:spPr>
          <a:xfrm>
            <a:off x="1062681" y="2248929"/>
            <a:ext cx="3269881" cy="3645195"/>
          </a:xfrm>
          <a:prstGeom prst="rect">
            <a:avLst/>
          </a:prstGeom>
        </p:spPr>
        <p:txBody>
          <a:bodyPr wrap="none" lIns="0" tIns="0" rIns="0" bIns="0" anchor="ctr">
            <a:normAutofit fontScale="97500"/>
          </a:bodyPr>
          <a:lstStyle>
            <a:lvl1pPr algn="ctr" defTabSz="914400" rtl="0" eaLnBrk="1" latinLnBrk="0" hangingPunct="1">
              <a:spcBef>
                <a:spcPct val="0"/>
              </a:spcBef>
              <a:buNone/>
              <a:defRPr sz="2800" b="1" i="0" kern="1200" baseline="0">
                <a:solidFill>
                  <a:srgbClr val="006FBA"/>
                </a:solidFill>
                <a:latin typeface="+mn-lt"/>
                <a:ea typeface="+mj-ea"/>
                <a:cs typeface="+mj-cs"/>
              </a:defRPr>
            </a:lvl1pPr>
          </a:lstStyle>
          <a:p>
            <a:pPr algn="r" defTabSz="1219170"/>
            <a:endParaRPr lang="en-US" sz="3733" dirty="0">
              <a:latin typeface="Arial" panose="020B0604020202020204"/>
            </a:endParaRPr>
          </a:p>
        </p:txBody>
      </p:sp>
      <p:sp>
        <p:nvSpPr>
          <p:cNvPr id="8" name="Title 1">
            <a:extLst>
              <a:ext uri="{FF2B5EF4-FFF2-40B4-BE49-F238E27FC236}">
                <a16:creationId xmlns:a16="http://schemas.microsoft.com/office/drawing/2014/main" id="{9DCFAA79-1613-4C6E-BB8D-C53E3DDD33C4}"/>
              </a:ext>
            </a:extLst>
          </p:cNvPr>
          <p:cNvSpPr txBox="1">
            <a:spLocks/>
          </p:cNvSpPr>
          <p:nvPr/>
        </p:nvSpPr>
        <p:spPr>
          <a:xfrm>
            <a:off x="838200" y="963878"/>
            <a:ext cx="3494363" cy="4930247"/>
          </a:xfrm>
          <a:prstGeom prst="rect">
            <a:avLst/>
          </a:prstGeom>
        </p:spPr>
        <p:txBody>
          <a:bodyPr wrap="none" lIns="0" tIns="0" rIns="0" bIns="0" anchor="ctr">
            <a:normAutofit fontScale="97500"/>
          </a:bodyPr>
          <a:lstStyle>
            <a:lvl1pPr algn="ctr" defTabSz="914400" rtl="0" eaLnBrk="1" latinLnBrk="0" hangingPunct="1">
              <a:spcBef>
                <a:spcPct val="0"/>
              </a:spcBef>
              <a:buNone/>
              <a:defRPr sz="2800" b="1" i="0" kern="1200" baseline="0">
                <a:solidFill>
                  <a:srgbClr val="006FBA"/>
                </a:solidFill>
                <a:latin typeface="+mn-lt"/>
                <a:ea typeface="+mj-ea"/>
                <a:cs typeface="+mj-cs"/>
              </a:defRPr>
            </a:lvl1pPr>
          </a:lstStyle>
          <a:p>
            <a:pPr algn="r" defTabSz="1219170"/>
            <a:endParaRPr lang="en-US" sz="3733" dirty="0">
              <a:latin typeface="Arial" panose="020B0604020202020204"/>
            </a:endParaRPr>
          </a:p>
        </p:txBody>
      </p:sp>
      <p:sp>
        <p:nvSpPr>
          <p:cNvPr id="12" name="TextBox 11">
            <a:extLst>
              <a:ext uri="{FF2B5EF4-FFF2-40B4-BE49-F238E27FC236}">
                <a16:creationId xmlns:a16="http://schemas.microsoft.com/office/drawing/2014/main" id="{D4AFB0F6-9EE4-483A-9F4C-65A270D5B7CD}"/>
              </a:ext>
            </a:extLst>
          </p:cNvPr>
          <p:cNvSpPr txBox="1"/>
          <p:nvPr/>
        </p:nvSpPr>
        <p:spPr>
          <a:xfrm>
            <a:off x="433675" y="3015048"/>
            <a:ext cx="2740815" cy="1200329"/>
          </a:xfrm>
          <a:prstGeom prst="rect">
            <a:avLst/>
          </a:prstGeom>
          <a:noFill/>
        </p:spPr>
        <p:txBody>
          <a:bodyPr wrap="square" rtlCol="0">
            <a:spAutoFit/>
          </a:bodyPr>
          <a:lstStyle/>
          <a:p>
            <a:pPr defTabSz="1219170"/>
            <a:r>
              <a:rPr lang="en-US" sz="2400" b="1" dirty="0">
                <a:solidFill>
                  <a:srgbClr val="006FBA"/>
                </a:solidFill>
                <a:latin typeface="Arial" panose="020B0604020202020204"/>
              </a:rPr>
              <a:t>New ways of measuring and reporting value </a:t>
            </a:r>
          </a:p>
        </p:txBody>
      </p:sp>
      <p:sp>
        <p:nvSpPr>
          <p:cNvPr id="11" name="Content Placeholder 2">
            <a:extLst>
              <a:ext uri="{FF2B5EF4-FFF2-40B4-BE49-F238E27FC236}">
                <a16:creationId xmlns:a16="http://schemas.microsoft.com/office/drawing/2014/main" id="{2903BEAA-924C-4411-ABD0-E7D286F39200}"/>
              </a:ext>
            </a:extLst>
          </p:cNvPr>
          <p:cNvSpPr txBox="1">
            <a:spLocks/>
          </p:cNvSpPr>
          <p:nvPr/>
        </p:nvSpPr>
        <p:spPr>
          <a:xfrm>
            <a:off x="4557042" y="2249050"/>
            <a:ext cx="6796759" cy="3879681"/>
          </a:xfrm>
        </p:spPr>
        <p:txBody>
          <a:bodyPr anchor="ctr">
            <a:normAutofit fontScale="3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70">
              <a:buNone/>
            </a:pPr>
            <a:r>
              <a:rPr lang="en-US" sz="1700" dirty="0">
                <a:solidFill>
                  <a:srgbClr val="262626"/>
                </a:solidFill>
                <a:latin typeface="Arial" panose="020B0604020202020204"/>
              </a:rPr>
              <a:t>“</a:t>
            </a:r>
            <a:r>
              <a:rPr lang="en-US" sz="5500" dirty="0">
                <a:solidFill>
                  <a:srgbClr val="262626"/>
                </a:solidFill>
                <a:latin typeface="Arial" panose="020B0604020202020204"/>
              </a:rPr>
              <a:t>Intangible assets now make up 84% of the market value of the S&amp;P 500. That's up from just 17% in 1975. The generations of accountants before you could account for the vast majority of things that investors valued. Traditional accounting now accounts for a very small minority [of that]. “</a:t>
            </a:r>
          </a:p>
          <a:p>
            <a:pPr marL="0" indent="0" defTabSz="1219170">
              <a:buNone/>
            </a:pPr>
            <a:r>
              <a:rPr lang="en-US" sz="5500" dirty="0">
                <a:solidFill>
                  <a:srgbClr val="262626"/>
                </a:solidFill>
                <a:latin typeface="Arial" panose="020B0604020202020204"/>
              </a:rPr>
              <a:t>	–Jon </a:t>
            </a:r>
            <a:r>
              <a:rPr lang="en-US" sz="5500" dirty="0" err="1">
                <a:solidFill>
                  <a:srgbClr val="262626"/>
                </a:solidFill>
                <a:latin typeface="Arial" panose="020B0604020202020204"/>
              </a:rPr>
              <a:t>Lukomnik,Executive</a:t>
            </a:r>
            <a:r>
              <a:rPr lang="en-US" sz="5500" dirty="0">
                <a:solidFill>
                  <a:srgbClr val="262626"/>
                </a:solidFill>
                <a:latin typeface="Arial" panose="020B0604020202020204"/>
              </a:rPr>
              <a:t> Director of IIRC 	  	   Institute and Managing Partner of Sinclair Capital</a:t>
            </a:r>
          </a:p>
          <a:p>
            <a:pPr marL="0" indent="0" defTabSz="1219170">
              <a:buNone/>
            </a:pPr>
            <a:endParaRPr lang="en-US" sz="5500" dirty="0">
              <a:solidFill>
                <a:srgbClr val="262626"/>
              </a:solidFill>
              <a:latin typeface="Arial" panose="020B0604020202020204"/>
            </a:endParaRPr>
          </a:p>
          <a:p>
            <a:pPr marL="0" indent="0" defTabSz="1219170">
              <a:buNone/>
            </a:pPr>
            <a:r>
              <a:rPr lang="en-US" sz="5500" dirty="0">
                <a:solidFill>
                  <a:srgbClr val="262626"/>
                </a:solidFill>
                <a:latin typeface="Arial" panose="020B0604020202020204"/>
              </a:rPr>
              <a:t>“Accountants count things. But that mindset of counting money needs to expand to looking at other sources of value—things like employee engagement, innovation, customer satisfaction, brand”</a:t>
            </a:r>
          </a:p>
          <a:p>
            <a:pPr marL="0" indent="0" defTabSz="1219170">
              <a:buNone/>
            </a:pPr>
            <a:r>
              <a:rPr lang="en-CA" sz="5500" dirty="0">
                <a:solidFill>
                  <a:srgbClr val="262626"/>
                </a:solidFill>
                <a:latin typeface="Arial" panose="020B0604020202020204"/>
              </a:rPr>
              <a:t>	- Round Table Participant</a:t>
            </a:r>
          </a:p>
          <a:p>
            <a:pPr marL="457189" indent="-457189" defTabSz="1219170"/>
            <a:endParaRPr lang="en-US" sz="1700" dirty="0">
              <a:solidFill>
                <a:srgbClr val="262626"/>
              </a:solidFill>
              <a:latin typeface="Arial" panose="020B0604020202020204"/>
            </a:endParaRPr>
          </a:p>
        </p:txBody>
      </p:sp>
    </p:spTree>
    <p:extLst>
      <p:ext uri="{BB962C8B-B14F-4D97-AF65-F5344CB8AC3E}">
        <p14:creationId xmlns:p14="http://schemas.microsoft.com/office/powerpoint/2010/main" val="1643531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7CE08-8283-419A-A0B9-F149A1AE9EDD}"/>
              </a:ext>
            </a:extLst>
          </p:cNvPr>
          <p:cNvSpPr>
            <a:spLocks noGrp="1"/>
          </p:cNvSpPr>
          <p:nvPr>
            <p:ph type="title"/>
          </p:nvPr>
        </p:nvSpPr>
        <p:spPr>
          <a:xfrm>
            <a:off x="2921000" y="569455"/>
            <a:ext cx="6350000" cy="558843"/>
          </a:xfrm>
        </p:spPr>
        <p:txBody>
          <a:bodyPr/>
          <a:lstStyle/>
          <a:p>
            <a:r>
              <a:rPr lang="en-US" dirty="0"/>
              <a:t>Looking out to 2030: Critical Certainties</a:t>
            </a:r>
          </a:p>
        </p:txBody>
      </p:sp>
      <p:sp>
        <p:nvSpPr>
          <p:cNvPr id="3" name="Text Placeholder 2">
            <a:extLst>
              <a:ext uri="{FF2B5EF4-FFF2-40B4-BE49-F238E27FC236}">
                <a16:creationId xmlns:a16="http://schemas.microsoft.com/office/drawing/2014/main" id="{D1E114B2-B986-4FB0-B78F-E03B800B7873}"/>
              </a:ext>
            </a:extLst>
          </p:cNvPr>
          <p:cNvSpPr>
            <a:spLocks noGrp="1"/>
          </p:cNvSpPr>
          <p:nvPr>
            <p:ph type="body" sz="half" idx="2"/>
          </p:nvPr>
        </p:nvSpPr>
        <p:spPr>
          <a:xfrm>
            <a:off x="3174489" y="1525676"/>
            <a:ext cx="6350000" cy="463787"/>
          </a:xfrm>
        </p:spPr>
        <p:txBody>
          <a:bodyPr/>
          <a:lstStyle/>
          <a:p>
            <a:endParaRPr lang="en-US" altLang="en-US" dirty="0">
              <a:solidFill>
                <a:schemeClr val="accent1"/>
              </a:solidFill>
            </a:endParaRPr>
          </a:p>
          <a:p>
            <a:endParaRPr lang="en-US" dirty="0"/>
          </a:p>
        </p:txBody>
      </p:sp>
      <p:sp>
        <p:nvSpPr>
          <p:cNvPr id="7" name="Title 1">
            <a:extLst>
              <a:ext uri="{FF2B5EF4-FFF2-40B4-BE49-F238E27FC236}">
                <a16:creationId xmlns:a16="http://schemas.microsoft.com/office/drawing/2014/main" id="{41E6991D-E426-4B47-AEAB-9E68D7A19BAE}"/>
              </a:ext>
            </a:extLst>
          </p:cNvPr>
          <p:cNvSpPr txBox="1">
            <a:spLocks/>
          </p:cNvSpPr>
          <p:nvPr/>
        </p:nvSpPr>
        <p:spPr>
          <a:xfrm>
            <a:off x="1062681" y="2248929"/>
            <a:ext cx="3269881" cy="3645195"/>
          </a:xfrm>
          <a:prstGeom prst="rect">
            <a:avLst/>
          </a:prstGeom>
        </p:spPr>
        <p:txBody>
          <a:bodyPr wrap="none" lIns="0" tIns="0" rIns="0" bIns="0" anchor="ctr">
            <a:normAutofit fontScale="97500"/>
          </a:bodyPr>
          <a:lstStyle>
            <a:lvl1pPr algn="ctr" defTabSz="914400" rtl="0" eaLnBrk="1" latinLnBrk="0" hangingPunct="1">
              <a:spcBef>
                <a:spcPct val="0"/>
              </a:spcBef>
              <a:buNone/>
              <a:defRPr sz="2800" b="1" i="0" kern="1200" baseline="0">
                <a:solidFill>
                  <a:srgbClr val="006FBA"/>
                </a:solidFill>
                <a:latin typeface="+mn-lt"/>
                <a:ea typeface="+mj-ea"/>
                <a:cs typeface="+mj-cs"/>
              </a:defRPr>
            </a:lvl1pPr>
          </a:lstStyle>
          <a:p>
            <a:pPr algn="r" defTabSz="1219170"/>
            <a:endParaRPr lang="en-US" sz="3733" dirty="0">
              <a:latin typeface="Arial" panose="020B0604020202020204"/>
            </a:endParaRPr>
          </a:p>
        </p:txBody>
      </p:sp>
      <p:sp>
        <p:nvSpPr>
          <p:cNvPr id="8" name="Title 1">
            <a:extLst>
              <a:ext uri="{FF2B5EF4-FFF2-40B4-BE49-F238E27FC236}">
                <a16:creationId xmlns:a16="http://schemas.microsoft.com/office/drawing/2014/main" id="{9DCFAA79-1613-4C6E-BB8D-C53E3DDD33C4}"/>
              </a:ext>
            </a:extLst>
          </p:cNvPr>
          <p:cNvSpPr txBox="1">
            <a:spLocks/>
          </p:cNvSpPr>
          <p:nvPr/>
        </p:nvSpPr>
        <p:spPr>
          <a:xfrm>
            <a:off x="838200" y="963878"/>
            <a:ext cx="3494363" cy="4930247"/>
          </a:xfrm>
          <a:prstGeom prst="rect">
            <a:avLst/>
          </a:prstGeom>
        </p:spPr>
        <p:txBody>
          <a:bodyPr wrap="none" lIns="0" tIns="0" rIns="0" bIns="0" anchor="ctr">
            <a:normAutofit fontScale="97500"/>
          </a:bodyPr>
          <a:lstStyle>
            <a:lvl1pPr algn="ctr" defTabSz="914400" rtl="0" eaLnBrk="1" latinLnBrk="0" hangingPunct="1">
              <a:spcBef>
                <a:spcPct val="0"/>
              </a:spcBef>
              <a:buNone/>
              <a:defRPr sz="2800" b="1" i="0" kern="1200" baseline="0">
                <a:solidFill>
                  <a:srgbClr val="006FBA"/>
                </a:solidFill>
                <a:latin typeface="+mn-lt"/>
                <a:ea typeface="+mj-ea"/>
                <a:cs typeface="+mj-cs"/>
              </a:defRPr>
            </a:lvl1pPr>
          </a:lstStyle>
          <a:p>
            <a:pPr algn="r" defTabSz="1219170"/>
            <a:endParaRPr lang="en-US" sz="3733" dirty="0">
              <a:latin typeface="Arial" panose="020B0604020202020204"/>
            </a:endParaRPr>
          </a:p>
        </p:txBody>
      </p:sp>
      <p:sp>
        <p:nvSpPr>
          <p:cNvPr id="12" name="TextBox 11">
            <a:extLst>
              <a:ext uri="{FF2B5EF4-FFF2-40B4-BE49-F238E27FC236}">
                <a16:creationId xmlns:a16="http://schemas.microsoft.com/office/drawing/2014/main" id="{D4AFB0F6-9EE4-483A-9F4C-65A270D5B7CD}"/>
              </a:ext>
            </a:extLst>
          </p:cNvPr>
          <p:cNvSpPr txBox="1"/>
          <p:nvPr/>
        </p:nvSpPr>
        <p:spPr>
          <a:xfrm>
            <a:off x="838201" y="2738692"/>
            <a:ext cx="2740815" cy="1200329"/>
          </a:xfrm>
          <a:prstGeom prst="rect">
            <a:avLst/>
          </a:prstGeom>
          <a:noFill/>
        </p:spPr>
        <p:txBody>
          <a:bodyPr wrap="square" rtlCol="0">
            <a:spAutoFit/>
          </a:bodyPr>
          <a:lstStyle/>
          <a:p>
            <a:pPr defTabSz="1219170"/>
            <a:r>
              <a:rPr lang="en-US" sz="2400" b="1" dirty="0">
                <a:solidFill>
                  <a:srgbClr val="006FBA"/>
                </a:solidFill>
                <a:latin typeface="Arial" panose="020B0604020202020204"/>
              </a:rPr>
              <a:t>Climate change and sustainability </a:t>
            </a:r>
          </a:p>
        </p:txBody>
      </p:sp>
      <p:sp>
        <p:nvSpPr>
          <p:cNvPr id="9" name="Content Placeholder 2">
            <a:extLst>
              <a:ext uri="{FF2B5EF4-FFF2-40B4-BE49-F238E27FC236}">
                <a16:creationId xmlns:a16="http://schemas.microsoft.com/office/drawing/2014/main" id="{18A01964-41D6-43A1-BC14-28C4196A2E3F}"/>
              </a:ext>
            </a:extLst>
          </p:cNvPr>
          <p:cNvSpPr txBox="1">
            <a:spLocks/>
          </p:cNvSpPr>
          <p:nvPr/>
        </p:nvSpPr>
        <p:spPr>
          <a:xfrm>
            <a:off x="4230379" y="2738693"/>
            <a:ext cx="6996180" cy="3872809"/>
          </a:xfrm>
        </p:spPr>
        <p:txBody>
          <a:bodyPr anchor="ct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70">
              <a:buNone/>
            </a:pPr>
            <a:r>
              <a:rPr lang="en-CA" sz="1700" i="1" dirty="0">
                <a:solidFill>
                  <a:srgbClr val="262626"/>
                </a:solidFill>
                <a:latin typeface="Arial" panose="020B0604020202020204"/>
              </a:rPr>
              <a:t>“</a:t>
            </a:r>
            <a:r>
              <a:rPr lang="en-CA" sz="2000" i="1" dirty="0">
                <a:solidFill>
                  <a:srgbClr val="262626"/>
                </a:solidFill>
                <a:latin typeface="Arial" panose="020B0604020202020204"/>
              </a:rPr>
              <a:t>Failure to value natural capital (air, water, land) has led to over consumption now (and bad public policy) to detriment of future generations (similar to government debt). Current consumption needs to be less than value created (inclusive of consumed natural capital) for a better future.”</a:t>
            </a:r>
          </a:p>
          <a:p>
            <a:pPr marL="0" indent="0" algn="r" defTabSz="1219170">
              <a:buNone/>
            </a:pPr>
            <a:r>
              <a:rPr lang="en-CA" sz="2000" i="1" dirty="0">
                <a:solidFill>
                  <a:srgbClr val="262626"/>
                </a:solidFill>
                <a:latin typeface="Arial" panose="020B0604020202020204"/>
              </a:rPr>
              <a:t>		-Digital Round Table Participant</a:t>
            </a:r>
          </a:p>
          <a:p>
            <a:pPr marL="0" indent="0" defTabSz="1219170">
              <a:buNone/>
            </a:pPr>
            <a:endParaRPr lang="en-CA" sz="1700" i="1" dirty="0">
              <a:solidFill>
                <a:srgbClr val="262626"/>
              </a:solidFill>
              <a:latin typeface="Arial" panose="020B0604020202020204"/>
            </a:endParaRPr>
          </a:p>
          <a:p>
            <a:pPr marL="0" indent="0" defTabSz="1219170">
              <a:buNone/>
            </a:pPr>
            <a:r>
              <a:rPr lang="en-CA" sz="1700" i="1" dirty="0">
                <a:solidFill>
                  <a:srgbClr val="262626"/>
                </a:solidFill>
                <a:latin typeface="Arial" panose="020B0604020202020204"/>
              </a:rPr>
              <a:t>“</a:t>
            </a:r>
            <a:r>
              <a:rPr lang="en-CA" sz="2000" i="1" dirty="0">
                <a:solidFill>
                  <a:srgbClr val="262626"/>
                </a:solidFill>
                <a:latin typeface="Arial" panose="020B0604020202020204"/>
              </a:rPr>
              <a:t>Failing to measure natural capital will continue to skew incentives and give an incomplete picture of true cost of economic activity. This could imperil nature and future generations. The earth’s natural capital is a finite resource that is not solely for the benefit of earth's current inhabitants.”</a:t>
            </a:r>
          </a:p>
          <a:p>
            <a:pPr marL="0" indent="0" algn="r" defTabSz="1219170">
              <a:buNone/>
            </a:pPr>
            <a:r>
              <a:rPr lang="en-CA" sz="2000" i="1" dirty="0">
                <a:solidFill>
                  <a:srgbClr val="262626"/>
                </a:solidFill>
                <a:latin typeface="Arial" panose="020B0604020202020204"/>
              </a:rPr>
              <a:t>		- Digital Round Table Participant</a:t>
            </a:r>
          </a:p>
          <a:p>
            <a:pPr marL="0" indent="0" defTabSz="1219170">
              <a:buNone/>
            </a:pPr>
            <a:endParaRPr lang="en-CA" sz="1700" dirty="0">
              <a:solidFill>
                <a:srgbClr val="262626"/>
              </a:solidFill>
              <a:latin typeface="Arial" panose="020B0604020202020204"/>
            </a:endParaRPr>
          </a:p>
          <a:p>
            <a:pPr marL="0" indent="0" defTabSz="1219170">
              <a:buNone/>
            </a:pPr>
            <a:endParaRPr lang="en-CA" sz="1700" dirty="0">
              <a:solidFill>
                <a:srgbClr val="262626"/>
              </a:solidFill>
              <a:latin typeface="Arial" panose="020B0604020202020204"/>
            </a:endParaRPr>
          </a:p>
          <a:p>
            <a:pPr marL="0" indent="0" defTabSz="1219170">
              <a:buNone/>
            </a:pPr>
            <a:endParaRPr lang="en-US" sz="1700" dirty="0">
              <a:solidFill>
                <a:srgbClr val="262626"/>
              </a:solidFill>
              <a:latin typeface="Arial" panose="020B0604020202020204"/>
            </a:endParaRPr>
          </a:p>
        </p:txBody>
      </p:sp>
    </p:spTree>
    <p:extLst>
      <p:ext uri="{BB962C8B-B14F-4D97-AF65-F5344CB8AC3E}">
        <p14:creationId xmlns:p14="http://schemas.microsoft.com/office/powerpoint/2010/main" val="1558130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7CE08-8283-419A-A0B9-F149A1AE9EDD}"/>
              </a:ext>
            </a:extLst>
          </p:cNvPr>
          <p:cNvSpPr>
            <a:spLocks noGrp="1"/>
          </p:cNvSpPr>
          <p:nvPr>
            <p:ph type="title"/>
          </p:nvPr>
        </p:nvSpPr>
        <p:spPr>
          <a:xfrm>
            <a:off x="2921000" y="569455"/>
            <a:ext cx="6350000" cy="558843"/>
          </a:xfrm>
        </p:spPr>
        <p:txBody>
          <a:bodyPr/>
          <a:lstStyle/>
          <a:p>
            <a:r>
              <a:rPr lang="en-US" dirty="0"/>
              <a:t>Looking out to 2030: Critical Uncertainties</a:t>
            </a:r>
          </a:p>
        </p:txBody>
      </p:sp>
      <p:sp>
        <p:nvSpPr>
          <p:cNvPr id="3" name="Text Placeholder 2">
            <a:extLst>
              <a:ext uri="{FF2B5EF4-FFF2-40B4-BE49-F238E27FC236}">
                <a16:creationId xmlns:a16="http://schemas.microsoft.com/office/drawing/2014/main" id="{D1E114B2-B986-4FB0-B78F-E03B800B7873}"/>
              </a:ext>
            </a:extLst>
          </p:cNvPr>
          <p:cNvSpPr>
            <a:spLocks noGrp="1"/>
          </p:cNvSpPr>
          <p:nvPr>
            <p:ph type="body" sz="half" idx="2"/>
          </p:nvPr>
        </p:nvSpPr>
        <p:spPr>
          <a:xfrm>
            <a:off x="3174489" y="1525676"/>
            <a:ext cx="6350000" cy="463787"/>
          </a:xfrm>
        </p:spPr>
        <p:txBody>
          <a:bodyPr/>
          <a:lstStyle/>
          <a:p>
            <a:endParaRPr lang="en-US" altLang="en-US" dirty="0">
              <a:solidFill>
                <a:schemeClr val="accent1"/>
              </a:solidFill>
            </a:endParaRPr>
          </a:p>
          <a:p>
            <a:endParaRPr lang="en-US" dirty="0"/>
          </a:p>
        </p:txBody>
      </p:sp>
      <p:sp>
        <p:nvSpPr>
          <p:cNvPr id="7" name="Title 1">
            <a:extLst>
              <a:ext uri="{FF2B5EF4-FFF2-40B4-BE49-F238E27FC236}">
                <a16:creationId xmlns:a16="http://schemas.microsoft.com/office/drawing/2014/main" id="{41E6991D-E426-4B47-AEAB-9E68D7A19BAE}"/>
              </a:ext>
            </a:extLst>
          </p:cNvPr>
          <p:cNvSpPr txBox="1">
            <a:spLocks/>
          </p:cNvSpPr>
          <p:nvPr/>
        </p:nvSpPr>
        <p:spPr>
          <a:xfrm>
            <a:off x="1062681" y="2248929"/>
            <a:ext cx="3269881" cy="3645195"/>
          </a:xfrm>
          <a:prstGeom prst="rect">
            <a:avLst/>
          </a:prstGeom>
        </p:spPr>
        <p:txBody>
          <a:bodyPr wrap="none" lIns="0" tIns="0" rIns="0" bIns="0" anchor="ctr">
            <a:normAutofit fontScale="97500"/>
          </a:bodyPr>
          <a:lstStyle>
            <a:lvl1pPr algn="ctr" defTabSz="914400" rtl="0" eaLnBrk="1" latinLnBrk="0" hangingPunct="1">
              <a:spcBef>
                <a:spcPct val="0"/>
              </a:spcBef>
              <a:buNone/>
              <a:defRPr sz="2800" b="1" i="0" kern="1200" baseline="0">
                <a:solidFill>
                  <a:srgbClr val="006FBA"/>
                </a:solidFill>
                <a:latin typeface="+mn-lt"/>
                <a:ea typeface="+mj-ea"/>
                <a:cs typeface="+mj-cs"/>
              </a:defRPr>
            </a:lvl1pPr>
          </a:lstStyle>
          <a:p>
            <a:pPr algn="r" defTabSz="1219170"/>
            <a:endParaRPr lang="en-US" sz="3733" dirty="0">
              <a:latin typeface="Arial" panose="020B0604020202020204"/>
            </a:endParaRPr>
          </a:p>
        </p:txBody>
      </p:sp>
      <p:sp>
        <p:nvSpPr>
          <p:cNvPr id="8" name="Title 1">
            <a:extLst>
              <a:ext uri="{FF2B5EF4-FFF2-40B4-BE49-F238E27FC236}">
                <a16:creationId xmlns:a16="http://schemas.microsoft.com/office/drawing/2014/main" id="{9DCFAA79-1613-4C6E-BB8D-C53E3DDD33C4}"/>
              </a:ext>
            </a:extLst>
          </p:cNvPr>
          <p:cNvSpPr txBox="1">
            <a:spLocks/>
          </p:cNvSpPr>
          <p:nvPr/>
        </p:nvSpPr>
        <p:spPr>
          <a:xfrm>
            <a:off x="838200" y="963878"/>
            <a:ext cx="3494363" cy="4930247"/>
          </a:xfrm>
          <a:prstGeom prst="rect">
            <a:avLst/>
          </a:prstGeom>
        </p:spPr>
        <p:txBody>
          <a:bodyPr wrap="none" lIns="0" tIns="0" rIns="0" bIns="0" anchor="ctr">
            <a:normAutofit fontScale="97500"/>
          </a:bodyPr>
          <a:lstStyle>
            <a:lvl1pPr algn="ctr" defTabSz="914400" rtl="0" eaLnBrk="1" latinLnBrk="0" hangingPunct="1">
              <a:spcBef>
                <a:spcPct val="0"/>
              </a:spcBef>
              <a:buNone/>
              <a:defRPr sz="2800" b="1" i="0" kern="1200" baseline="0">
                <a:solidFill>
                  <a:srgbClr val="006FBA"/>
                </a:solidFill>
                <a:latin typeface="+mn-lt"/>
                <a:ea typeface="+mj-ea"/>
                <a:cs typeface="+mj-cs"/>
              </a:defRPr>
            </a:lvl1pPr>
          </a:lstStyle>
          <a:p>
            <a:pPr algn="r" defTabSz="1219170"/>
            <a:endParaRPr lang="en-US" sz="3733" dirty="0">
              <a:latin typeface="Arial" panose="020B0604020202020204"/>
            </a:endParaRPr>
          </a:p>
        </p:txBody>
      </p:sp>
      <p:sp>
        <p:nvSpPr>
          <p:cNvPr id="12" name="TextBox 11">
            <a:extLst>
              <a:ext uri="{FF2B5EF4-FFF2-40B4-BE49-F238E27FC236}">
                <a16:creationId xmlns:a16="http://schemas.microsoft.com/office/drawing/2014/main" id="{D4AFB0F6-9EE4-483A-9F4C-65A270D5B7CD}"/>
              </a:ext>
            </a:extLst>
          </p:cNvPr>
          <p:cNvSpPr txBox="1"/>
          <p:nvPr/>
        </p:nvSpPr>
        <p:spPr>
          <a:xfrm>
            <a:off x="838201" y="2738692"/>
            <a:ext cx="2740815" cy="1938992"/>
          </a:xfrm>
          <a:prstGeom prst="rect">
            <a:avLst/>
          </a:prstGeom>
          <a:noFill/>
        </p:spPr>
        <p:txBody>
          <a:bodyPr wrap="square" rtlCol="0">
            <a:spAutoFit/>
          </a:bodyPr>
          <a:lstStyle/>
          <a:p>
            <a:pPr defTabSz="1219170"/>
            <a:r>
              <a:rPr lang="en-US" altLang="en-US" sz="2400" b="1" dirty="0">
                <a:solidFill>
                  <a:srgbClr val="006FBA"/>
                </a:solidFill>
                <a:latin typeface="Arial" panose="020B0604020202020204"/>
              </a:rPr>
              <a:t>What factors might shape the world – and hence the profession?</a:t>
            </a:r>
            <a:endParaRPr lang="en-US" sz="2400" b="1" dirty="0">
              <a:solidFill>
                <a:srgbClr val="006FBA"/>
              </a:solidFill>
              <a:latin typeface="Arial" panose="020B0604020202020204"/>
            </a:endParaRPr>
          </a:p>
        </p:txBody>
      </p:sp>
      <p:sp>
        <p:nvSpPr>
          <p:cNvPr id="10" name="Rectangle 3">
            <a:extLst>
              <a:ext uri="{FF2B5EF4-FFF2-40B4-BE49-F238E27FC236}">
                <a16:creationId xmlns:a16="http://schemas.microsoft.com/office/drawing/2014/main" id="{2144186E-6419-4F41-9249-AA23DDFF5ADF}"/>
              </a:ext>
            </a:extLst>
          </p:cNvPr>
          <p:cNvSpPr txBox="1">
            <a:spLocks noChangeArrowheads="1"/>
          </p:cNvSpPr>
          <p:nvPr/>
        </p:nvSpPr>
        <p:spPr>
          <a:xfrm>
            <a:off x="4352049" y="2386842"/>
            <a:ext cx="7291721" cy="3966369"/>
          </a:xfrm>
        </p:spPr>
        <p:txBody>
          <a:bodyPr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70">
              <a:buNone/>
            </a:pPr>
            <a:r>
              <a:rPr lang="en-US" sz="2400" dirty="0">
                <a:solidFill>
                  <a:srgbClr val="FFFFFF">
                    <a:lumMod val="50000"/>
                  </a:srgbClr>
                </a:solidFill>
                <a:latin typeface="Arial" panose="020B0604020202020204"/>
              </a:rPr>
              <a:t>Extent of global coordination or fragmentation?</a:t>
            </a:r>
          </a:p>
          <a:p>
            <a:pPr marL="0" indent="0" defTabSz="1219170">
              <a:buNone/>
            </a:pPr>
            <a:r>
              <a:rPr lang="en-US" sz="2400" dirty="0">
                <a:solidFill>
                  <a:srgbClr val="FFFFFF">
                    <a:lumMod val="50000"/>
                  </a:srgbClr>
                </a:solidFill>
                <a:latin typeface="Arial" panose="020B0604020202020204"/>
              </a:rPr>
              <a:t>How user needs might change?</a:t>
            </a:r>
          </a:p>
          <a:p>
            <a:pPr marL="0" indent="0" defTabSz="1219170">
              <a:buNone/>
            </a:pPr>
            <a:r>
              <a:rPr lang="en-US" sz="2400" dirty="0">
                <a:solidFill>
                  <a:srgbClr val="FFFFFF">
                    <a:lumMod val="50000"/>
                  </a:srgbClr>
                </a:solidFill>
                <a:latin typeface="Arial" panose="020B0604020202020204"/>
              </a:rPr>
              <a:t>Speed of adoption of new technology?</a:t>
            </a:r>
          </a:p>
          <a:p>
            <a:pPr marL="0" indent="0" defTabSz="1219170">
              <a:buNone/>
            </a:pPr>
            <a:r>
              <a:rPr lang="en-US" sz="2400" dirty="0">
                <a:solidFill>
                  <a:srgbClr val="FFFFFF">
                    <a:lumMod val="50000"/>
                  </a:srgbClr>
                </a:solidFill>
                <a:latin typeface="Arial" panose="020B0604020202020204"/>
              </a:rPr>
              <a:t>Extent and impact of inequality in society?</a:t>
            </a:r>
          </a:p>
          <a:p>
            <a:pPr marL="0" indent="0" defTabSz="1219170">
              <a:buNone/>
            </a:pPr>
            <a:r>
              <a:rPr lang="en-US" sz="2400" dirty="0">
                <a:solidFill>
                  <a:srgbClr val="FFFFFF">
                    <a:lumMod val="50000"/>
                  </a:srgbClr>
                </a:solidFill>
                <a:latin typeface="Arial" panose="020B0604020202020204"/>
              </a:rPr>
              <a:t>The nature of trust – in information, institutions, each other?</a:t>
            </a:r>
          </a:p>
          <a:p>
            <a:pPr marL="0" indent="0" defTabSz="1219170">
              <a:buNone/>
            </a:pPr>
            <a:endParaRPr lang="en-US" sz="2400" dirty="0">
              <a:solidFill>
                <a:srgbClr val="262626"/>
              </a:solidFill>
              <a:latin typeface="Arial" panose="020B0604020202020204"/>
            </a:endParaRPr>
          </a:p>
        </p:txBody>
      </p:sp>
      <p:sp>
        <p:nvSpPr>
          <p:cNvPr id="11" name="Freeform 167">
            <a:extLst>
              <a:ext uri="{FF2B5EF4-FFF2-40B4-BE49-F238E27FC236}">
                <a16:creationId xmlns:a16="http://schemas.microsoft.com/office/drawing/2014/main" id="{B4874417-5A62-43FD-B664-F26E84731404}"/>
              </a:ext>
            </a:extLst>
          </p:cNvPr>
          <p:cNvSpPr>
            <a:spLocks noEditPoints="1"/>
          </p:cNvSpPr>
          <p:nvPr/>
        </p:nvSpPr>
        <p:spPr bwMode="auto">
          <a:xfrm>
            <a:off x="4045921" y="473821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Arial" panose="020B0604020202020204"/>
            </a:endParaRPr>
          </a:p>
        </p:txBody>
      </p:sp>
      <p:sp>
        <p:nvSpPr>
          <p:cNvPr id="13" name="Freeform 167">
            <a:extLst>
              <a:ext uri="{FF2B5EF4-FFF2-40B4-BE49-F238E27FC236}">
                <a16:creationId xmlns:a16="http://schemas.microsoft.com/office/drawing/2014/main" id="{5A31E0DC-27D6-4297-9A99-C9A1DD9B7477}"/>
              </a:ext>
            </a:extLst>
          </p:cNvPr>
          <p:cNvSpPr>
            <a:spLocks noEditPoints="1"/>
          </p:cNvSpPr>
          <p:nvPr/>
        </p:nvSpPr>
        <p:spPr bwMode="auto">
          <a:xfrm>
            <a:off x="4055665" y="426121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Arial" panose="020B0604020202020204"/>
            </a:endParaRPr>
          </a:p>
        </p:txBody>
      </p:sp>
      <p:sp>
        <p:nvSpPr>
          <p:cNvPr id="14" name="Freeform 167">
            <a:extLst>
              <a:ext uri="{FF2B5EF4-FFF2-40B4-BE49-F238E27FC236}">
                <a16:creationId xmlns:a16="http://schemas.microsoft.com/office/drawing/2014/main" id="{58D847CE-10F8-43E1-970F-6E7B53510ECA}"/>
              </a:ext>
            </a:extLst>
          </p:cNvPr>
          <p:cNvSpPr>
            <a:spLocks noEditPoints="1"/>
          </p:cNvSpPr>
          <p:nvPr/>
        </p:nvSpPr>
        <p:spPr bwMode="auto">
          <a:xfrm>
            <a:off x="4045921" y="3822709"/>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Arial" panose="020B0604020202020204"/>
            </a:endParaRPr>
          </a:p>
        </p:txBody>
      </p:sp>
      <p:sp>
        <p:nvSpPr>
          <p:cNvPr id="15" name="Freeform 167">
            <a:extLst>
              <a:ext uri="{FF2B5EF4-FFF2-40B4-BE49-F238E27FC236}">
                <a16:creationId xmlns:a16="http://schemas.microsoft.com/office/drawing/2014/main" id="{453B0D73-AF5C-40FF-94A7-E5BD1E6954D5}"/>
              </a:ext>
            </a:extLst>
          </p:cNvPr>
          <p:cNvSpPr>
            <a:spLocks noEditPoints="1"/>
          </p:cNvSpPr>
          <p:nvPr/>
        </p:nvSpPr>
        <p:spPr bwMode="auto">
          <a:xfrm>
            <a:off x="4026285" y="3366801"/>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Arial" panose="020B0604020202020204"/>
            </a:endParaRPr>
          </a:p>
        </p:txBody>
      </p:sp>
      <p:sp>
        <p:nvSpPr>
          <p:cNvPr id="16" name="Freeform 167">
            <a:extLst>
              <a:ext uri="{FF2B5EF4-FFF2-40B4-BE49-F238E27FC236}">
                <a16:creationId xmlns:a16="http://schemas.microsoft.com/office/drawing/2014/main" id="{8EB6BA91-6AE5-49FE-99F2-586E01303622}"/>
              </a:ext>
            </a:extLst>
          </p:cNvPr>
          <p:cNvSpPr>
            <a:spLocks noEditPoints="1"/>
          </p:cNvSpPr>
          <p:nvPr/>
        </p:nvSpPr>
        <p:spPr bwMode="auto">
          <a:xfrm>
            <a:off x="4020341" y="29072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Arial" panose="020B0604020202020204"/>
            </a:endParaRPr>
          </a:p>
        </p:txBody>
      </p:sp>
    </p:spTree>
    <p:extLst>
      <p:ext uri="{BB962C8B-B14F-4D97-AF65-F5344CB8AC3E}">
        <p14:creationId xmlns:p14="http://schemas.microsoft.com/office/powerpoint/2010/main" val="1827751557"/>
      </p:ext>
    </p:extLst>
  </p:cSld>
  <p:clrMapOvr>
    <a:masterClrMapping/>
  </p:clrMapOvr>
</p:sld>
</file>

<file path=ppt/theme/theme1.xml><?xml version="1.0" encoding="utf-8"?>
<a:theme xmlns:a="http://schemas.openxmlformats.org/drawingml/2006/main" name="1_Office Theme">
  <a:themeElements>
    <a:clrScheme name="Custom 1">
      <a:dk1>
        <a:srgbClr val="262626"/>
      </a:dk1>
      <a:lt1>
        <a:srgbClr val="FFFFFF"/>
      </a:lt1>
      <a:dk2>
        <a:srgbClr val="262626"/>
      </a:dk2>
      <a:lt2>
        <a:srgbClr val="FFFFFF"/>
      </a:lt2>
      <a:accent1>
        <a:srgbClr val="006FBA"/>
      </a:accent1>
      <a:accent2>
        <a:srgbClr val="007397"/>
      </a:accent2>
      <a:accent3>
        <a:srgbClr val="009A49"/>
      </a:accent3>
      <a:accent4>
        <a:srgbClr val="43B02A"/>
      </a:accent4>
      <a:accent5>
        <a:srgbClr val="68C8C6"/>
      </a:accent5>
      <a:accent6>
        <a:srgbClr val="168EA6"/>
      </a:accent6>
      <a:hlink>
        <a:srgbClr val="FFFFFF"/>
      </a:hlink>
      <a:folHlink>
        <a:srgbClr val="5959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noFill/>
          <a:round/>
          <a:headEnd/>
          <a:tailEnd/>
        </a:ln>
      </a:spPr>
      <a:bodyPr vert="horz" wrap="none" lIns="91440" tIns="45720" rIns="91440" bIns="45720" numCol="1" rtlCol="0" anchor="ctr" anchorCtr="1" compatLnSpc="1">
        <a:prstTxWarp prst="textNoShape">
          <a:avLst/>
        </a:prstTxWarp>
      </a:bodyPr>
      <a:lstStyle>
        <a:defPPr algn="ctr">
          <a:defRPr sz="1200" b="1" dirty="0" smtClean="0">
            <a:solidFill>
              <a:schemeClr val="tx1">
                <a:lumMod val="75000"/>
                <a:lumOff val="25000"/>
              </a:schemeClr>
            </a:solidFill>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262626"/>
    </a:dk1>
    <a:lt1>
      <a:srgbClr val="FFFFFF"/>
    </a:lt1>
    <a:dk2>
      <a:srgbClr val="262626"/>
    </a:dk2>
    <a:lt2>
      <a:srgbClr val="FFFFFF"/>
    </a:lt2>
    <a:accent1>
      <a:srgbClr val="006FBA"/>
    </a:accent1>
    <a:accent2>
      <a:srgbClr val="007397"/>
    </a:accent2>
    <a:accent3>
      <a:srgbClr val="009A49"/>
    </a:accent3>
    <a:accent4>
      <a:srgbClr val="43B02A"/>
    </a:accent4>
    <a:accent5>
      <a:srgbClr val="68C8C6"/>
    </a:accent5>
    <a:accent6>
      <a:srgbClr val="168EA6"/>
    </a:accent6>
    <a:hlink>
      <a:srgbClr val="FFFFFF"/>
    </a:hlink>
    <a:folHlink>
      <a:srgbClr val="595959"/>
    </a:folHlink>
  </a:clrScheme>
</a:themeOverride>
</file>

<file path=docProps/app.xml><?xml version="1.0" encoding="utf-8"?>
<Properties xmlns="http://schemas.openxmlformats.org/officeDocument/2006/extended-properties" xmlns:vt="http://schemas.openxmlformats.org/officeDocument/2006/docPropsVTypes">
  <TotalTime>24</TotalTime>
  <Words>2067</Words>
  <Application>Microsoft Office PowerPoint</Application>
  <PresentationFormat>Widescreen</PresentationFormat>
  <Paragraphs>224</Paragraphs>
  <Slides>18</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Arial Unicode MS</vt:lpstr>
      <vt:lpstr>Calibri</vt:lpstr>
      <vt:lpstr>Century Gothic</vt:lpstr>
      <vt:lpstr>Times New Roman</vt:lpstr>
      <vt:lpstr>Verdana</vt:lpstr>
      <vt:lpstr>Wingdings</vt:lpstr>
      <vt:lpstr>1_Office Theme</vt:lpstr>
      <vt:lpstr>PowerPoint Presentation</vt:lpstr>
      <vt:lpstr>  Project Timeline</vt:lpstr>
      <vt:lpstr>Framing the Issues</vt:lpstr>
      <vt:lpstr>What are scenarios?</vt:lpstr>
      <vt:lpstr>Looking out to 2030: Critical Certainties</vt:lpstr>
      <vt:lpstr>Looking out to 2030: Critical Certainties</vt:lpstr>
      <vt:lpstr>Looking out to 2030: Critical Certainties </vt:lpstr>
      <vt:lpstr>Looking out to 2030: Critical Certainties</vt:lpstr>
      <vt:lpstr>Looking out to 2030: Critical Uncertainties</vt:lpstr>
      <vt:lpstr>Looking out to 2030: Critical Uncertainties</vt:lpstr>
      <vt:lpstr>Looking out to 2030: Critical Uncertainties</vt:lpstr>
      <vt:lpstr>Scenario Framework</vt:lpstr>
      <vt:lpstr>PowerPoint Presentation</vt:lpstr>
      <vt:lpstr>CPAs must consider new ways of unlocking value</vt:lpstr>
      <vt:lpstr>Data is the new currency – CPAs have a role to play  in how data is protected, trusted, governed and  used in decision making </vt:lpstr>
      <vt:lpstr>Role of Trust and Ethics </vt:lpstr>
      <vt:lpstr>Learn, Unlearn and Relearn</vt:lpstr>
      <vt:lpstr>CPA Canada Foresight:   Reimagining  the Accounting Profession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 Meredith</dc:creator>
  <cp:lastModifiedBy>Patricia Meredith</cp:lastModifiedBy>
  <cp:revision>3</cp:revision>
  <dcterms:created xsi:type="dcterms:W3CDTF">2019-05-27T13:16:19Z</dcterms:created>
  <dcterms:modified xsi:type="dcterms:W3CDTF">2019-05-27T13:40:26Z</dcterms:modified>
</cp:coreProperties>
</file>