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4" r:id="rId2"/>
    <p:sldId id="722" r:id="rId3"/>
    <p:sldId id="714" r:id="rId4"/>
    <p:sldId id="715" r:id="rId5"/>
    <p:sldId id="716" r:id="rId6"/>
    <p:sldId id="717" r:id="rId7"/>
    <p:sldId id="718" r:id="rId8"/>
    <p:sldId id="719" r:id="rId9"/>
    <p:sldId id="296" r:id="rId10"/>
    <p:sldId id="720" r:id="rId11"/>
    <p:sldId id="721" r:id="rId12"/>
    <p:sldId id="298" r:id="rId13"/>
    <p:sldId id="642" r:id="rId14"/>
    <p:sldId id="357" r:id="rId15"/>
  </p:sldIdLst>
  <p:sldSz cx="9144000" cy="5715000" type="screen16x10"/>
  <p:notesSz cx="9906000" cy="67945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  <a:srgbClr val="CEB8BF"/>
    <a:srgbClr val="F2F2F2"/>
    <a:srgbClr val="B5C097"/>
    <a:srgbClr val="A1C2CB"/>
    <a:srgbClr val="E7B590"/>
    <a:srgbClr val="C1B7AF"/>
    <a:srgbClr val="FDE2AB"/>
    <a:srgbClr val="97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1" autoAdjust="0"/>
    <p:restoredTop sz="85458"/>
  </p:normalViewPr>
  <p:slideViewPr>
    <p:cSldViewPr snapToGrid="0" snapToObjects="1">
      <p:cViewPr varScale="1">
        <p:scale>
          <a:sx n="90" d="100"/>
          <a:sy n="90" d="100"/>
        </p:scale>
        <p:origin x="874" y="53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90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CBD32-3A35-4BC0-B076-CA49BD6FADC9}" type="datetimeFigureOut">
              <a:rPr lang="en-GB"/>
              <a:pPr>
                <a:defRPr/>
              </a:pPr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AEBB82-68AC-4C36-A9BC-1144406967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3FDEE4-E97C-45A9-831C-2D2EC82E47AC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7850" y="849313"/>
            <a:ext cx="36703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69853"/>
            <a:ext cx="792480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8" y="6453596"/>
            <a:ext cx="429260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A1594F-7F7F-43DD-9FB8-E866131F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84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A1594F-7F7F-43DD-9FB8-E866131FAA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z="16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3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3599-DF73-1C49-B1E2-DAE95A1521E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5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rgbClr val="C1B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761970" rtl="0" eaLnBrk="1" fontAlgn="auto" latinLnBrk="0" hangingPunct="1">
              <a:lnSpc>
                <a:spcPct val="114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5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8201842" cy="1104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33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8201842" cy="3626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 marL="571477" indent="-190492">
              <a:lnSpc>
                <a:spcPct val="114000"/>
              </a:lnSpc>
              <a:buFont typeface="Arial" panose="020B0604020202020204" pitchFamily="34" charset="0"/>
              <a:buChar char="-"/>
              <a:defRPr sz="1667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 marL="952462" indent="-190492">
              <a:lnSpc>
                <a:spcPct val="114000"/>
              </a:lnSpc>
              <a:buFont typeface="Arial" panose="020B0604020202020204" pitchFamily="34" charset="0"/>
              <a:buChar char="-"/>
              <a:defRPr sz="15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 marL="1333447" indent="-190492">
              <a:lnSpc>
                <a:spcPct val="114000"/>
              </a:lnSpc>
              <a:buFont typeface="Arial" panose="020B0604020202020204" pitchFamily="34" charset="0"/>
              <a:buChar char="-"/>
              <a:defRPr sz="1333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333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8201842" cy="1104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33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13663" y="1521354"/>
            <a:ext cx="4016828" cy="3626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67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5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333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333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627019" y="1521354"/>
            <a:ext cx="3905795" cy="3626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67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5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333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333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C1B7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788" y="1260740"/>
            <a:ext cx="296386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99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61002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FDE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9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E7B5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CEB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rgbClr val="A1C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97BD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rgbClr val="B5C0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1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3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746" y="1378479"/>
            <a:ext cx="1276350" cy="318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38" y="0"/>
            <a:ext cx="1249362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541" y="1379091"/>
            <a:ext cx="3488639" cy="1647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333" b="1" i="1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6541" y="3067000"/>
            <a:ext cx="3488639" cy="14047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33" b="1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8650" y="1379091"/>
            <a:ext cx="3060000" cy="3179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67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500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333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333">
                <a:solidFill>
                  <a:srgbClr val="5E5E5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33" dirty="0" smtClean="0">
                <a:solidFill>
                  <a:srgbClr val="5E5E5E"/>
                </a:solidFill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0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32"/>
          <p:cNvSpPr>
            <a:spLocks noGrp="1"/>
          </p:cNvSpPr>
          <p:nvPr>
            <p:ph type="title"/>
          </p:nvPr>
        </p:nvSpPr>
        <p:spPr bwMode="auto">
          <a:xfrm>
            <a:off x="628651" y="304271"/>
            <a:ext cx="8202613" cy="11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33"/>
          <p:cNvSpPr>
            <a:spLocks noGrp="1"/>
          </p:cNvSpPr>
          <p:nvPr>
            <p:ph type="body" idx="1"/>
          </p:nvPr>
        </p:nvSpPr>
        <p:spPr bwMode="auto">
          <a:xfrm>
            <a:off x="628651" y="1521354"/>
            <a:ext cx="8202613" cy="36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61300" y="5408084"/>
            <a:ext cx="1220788" cy="304271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33" dirty="0" smtClean="0">
                <a:solidFill>
                  <a:srgbClr val="5E5E5E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ICAEW 2017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3809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7619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1429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5239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 i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190492" indent="-190492" algn="l" rtl="0" eaLnBrk="1" fontAlgn="base" hangingPunct="1">
        <a:lnSpc>
          <a:spcPct val="114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E5E5E"/>
          </a:solidFill>
          <a:latin typeface="+mn-lt"/>
          <a:ea typeface="+mn-ea"/>
          <a:cs typeface="+mn-cs"/>
        </a:defRPr>
      </a:lvl1pPr>
      <a:lvl2pPr marL="571477" indent="-190492" algn="l" rtl="0" eaLnBrk="1" fontAlgn="base" hangingPunct="1">
        <a:lnSpc>
          <a:spcPct val="114000"/>
        </a:lnSpc>
        <a:spcBef>
          <a:spcPts val="417"/>
        </a:spcBef>
        <a:spcAft>
          <a:spcPct val="0"/>
        </a:spcAft>
        <a:buFont typeface="Arial" panose="020B0604020202020204" pitchFamily="34" charset="0"/>
        <a:buChar char="-"/>
        <a:defRPr sz="1667" kern="1200">
          <a:solidFill>
            <a:srgbClr val="5E5E5E"/>
          </a:solidFill>
          <a:latin typeface="+mn-lt"/>
          <a:ea typeface="+mn-ea"/>
          <a:cs typeface="+mn-cs"/>
        </a:defRPr>
      </a:lvl2pPr>
      <a:lvl3pPr marL="952462" indent="-190492" algn="l" rtl="0" eaLnBrk="1" fontAlgn="base" hangingPunct="1">
        <a:lnSpc>
          <a:spcPct val="114000"/>
        </a:lnSpc>
        <a:spcBef>
          <a:spcPts val="417"/>
        </a:spcBef>
        <a:spcAft>
          <a:spcPct val="0"/>
        </a:spcAft>
        <a:buFont typeface="Arial" panose="020B0604020202020204" pitchFamily="34" charset="0"/>
        <a:buChar char="-"/>
        <a:defRPr kern="1200">
          <a:solidFill>
            <a:srgbClr val="5E5E5E"/>
          </a:solidFill>
          <a:latin typeface="+mn-lt"/>
          <a:ea typeface="+mn-ea"/>
          <a:cs typeface="+mn-cs"/>
        </a:defRPr>
      </a:lvl3pPr>
      <a:lvl4pPr marL="1333447" indent="-190492" algn="l" rtl="0" eaLnBrk="1" fontAlgn="base" hangingPunct="1">
        <a:lnSpc>
          <a:spcPct val="114000"/>
        </a:lnSpc>
        <a:spcBef>
          <a:spcPts val="417"/>
        </a:spcBef>
        <a:spcAft>
          <a:spcPct val="0"/>
        </a:spcAft>
        <a:buFont typeface="Arial" panose="020B0604020202020204" pitchFamily="34" charset="0"/>
        <a:buChar char="-"/>
        <a:defRPr sz="1333" kern="1200">
          <a:solidFill>
            <a:srgbClr val="5E5E5E"/>
          </a:solidFill>
          <a:latin typeface="+mn-lt"/>
          <a:ea typeface="+mn-ea"/>
          <a:cs typeface="+mn-cs"/>
        </a:defRPr>
      </a:lvl4pPr>
      <a:lvl5pPr marL="1714431" indent="-190492" algn="l" rtl="0" eaLnBrk="1" fontAlgn="base" hangingPunct="1">
        <a:lnSpc>
          <a:spcPct val="114000"/>
        </a:lnSpc>
        <a:spcBef>
          <a:spcPts val="41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935302"/>
            <a:ext cx="7880927" cy="1989667"/>
          </a:xfrm>
        </p:spPr>
        <p:txBody>
          <a:bodyPr>
            <a:normAutofit/>
          </a:bodyPr>
          <a:lstStyle/>
          <a:p>
            <a:r>
              <a:rPr lang="en-US" sz="3600" dirty="0"/>
              <a:t>The future of the profession:</a:t>
            </a:r>
            <a:br>
              <a:rPr lang="en-US" sz="3600" dirty="0"/>
            </a:br>
            <a:r>
              <a:rPr lang="en-US" sz="3600" dirty="0"/>
              <a:t>UK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2192602"/>
          </a:xfrm>
        </p:spPr>
        <p:txBody>
          <a:bodyPr>
            <a:normAutofit/>
          </a:bodyPr>
          <a:lstStyle/>
          <a:p>
            <a:r>
              <a:rPr lang="en-US" sz="1800" dirty="0"/>
              <a:t>PAC 2019 conference</a:t>
            </a:r>
          </a:p>
          <a:p>
            <a:endParaRPr lang="en-US" sz="1800" dirty="0"/>
          </a:p>
          <a:p>
            <a:r>
              <a:rPr lang="en-US" sz="1800" dirty="0"/>
              <a:t>Martin </a:t>
            </a:r>
            <a:r>
              <a:rPr lang="en-US" sz="1800" dirty="0" err="1"/>
              <a:t>martinoff</a:t>
            </a:r>
            <a:r>
              <a:rPr lang="en-US" sz="1800" dirty="0"/>
              <a:t>, </a:t>
            </a:r>
            <a:r>
              <a:rPr lang="en-US" sz="1800" dirty="0" err="1"/>
              <a:t>icaew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470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AFED-94BA-9B4A-97A1-3D38A68F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impacts?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AC4E0-5BC4-424C-B789-CC2A31FAE1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074" y="1408908"/>
            <a:ext cx="6425852" cy="39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1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5489-65D0-9B40-8599-9AF088EA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BFAC1-5361-4B47-9817-98E3DC82A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Could increased regulator powers undermine efforts to reduce barriers to entry?</a:t>
            </a:r>
          </a:p>
          <a:p>
            <a:r>
              <a:rPr lang="en-GB" dirty="0"/>
              <a:t>How might increased competition affect audit quality?</a:t>
            </a:r>
          </a:p>
          <a:p>
            <a:r>
              <a:rPr lang="en-GB" dirty="0"/>
              <a:t>Could changes to what auditors/regulators do potentially increase the expectations gap?</a:t>
            </a:r>
          </a:p>
          <a:p>
            <a:r>
              <a:rPr lang="en-GB" dirty="0"/>
              <a:t>Impact on non-PIE audits and the attractiveness of the profession?</a:t>
            </a:r>
          </a:p>
          <a:p>
            <a:r>
              <a:rPr lang="en-GB" dirty="0"/>
              <a:t>Need for reform of auditor liability?</a:t>
            </a:r>
          </a:p>
        </p:txBody>
      </p:sp>
    </p:spTree>
    <p:extLst>
      <p:ext uri="{BB962C8B-B14F-4D97-AF65-F5344CB8AC3E}">
        <p14:creationId xmlns:p14="http://schemas.microsoft.com/office/powerpoint/2010/main" val="311277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leadership essays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4969"/>
            <a:ext cx="5936453" cy="3263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706F6F"/>
                </a:solidFill>
              </a:rPr>
              <a:t>Available to all at icaew.com/</a:t>
            </a:r>
            <a:r>
              <a:rPr lang="en-GB" dirty="0" err="1">
                <a:solidFill>
                  <a:srgbClr val="706F6F"/>
                </a:solidFill>
              </a:rPr>
              <a:t>futureofaudit</a:t>
            </a:r>
            <a:r>
              <a:rPr lang="en-GB" dirty="0">
                <a:solidFill>
                  <a:srgbClr val="706F6F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Background essays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Who does what?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The scope of audit.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Thought leadership essays include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Internal controls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Shared and joint audits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User-Driven Assurance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Going concern and viability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Fraud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Standard setting.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565102" y="1646492"/>
          <a:ext cx="2265389" cy="293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5829103" imgH="7543564" progId="AcroExch.Document.DC">
                  <p:embed/>
                </p:oleObj>
              </mc:Choice>
              <mc:Fallback>
                <p:oleObj name="Acrobat Document" r:id="rId4" imgW="5829103" imgH="7543564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5102" y="1646492"/>
                        <a:ext cx="2265389" cy="2932032"/>
                      </a:xfrm>
                      <a:prstGeom prst="rect">
                        <a:avLst/>
                      </a:prstGeom>
                      <a:ln>
                        <a:solidFill>
                          <a:schemeClr val="accent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14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B376-ABE6-A34F-BA22-76661621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624" y="3901875"/>
            <a:ext cx="2993516" cy="761714"/>
          </a:xfrm>
        </p:spPr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!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4E46FD-12F4-F845-BDDC-3C1A6A82611C}"/>
              </a:ext>
            </a:extLst>
          </p:cNvPr>
          <p:cNvSpPr txBox="1">
            <a:spLocks/>
          </p:cNvSpPr>
          <p:nvPr/>
        </p:nvSpPr>
        <p:spPr>
          <a:xfrm>
            <a:off x="851567" y="638371"/>
            <a:ext cx="7381658" cy="3263504"/>
          </a:xfrm>
          <a:prstGeom prst="rect">
            <a:avLst/>
          </a:prstGeom>
        </p:spPr>
        <p:txBody>
          <a:bodyPr/>
          <a:lstStyle>
            <a:lvl1pPr marL="190492" indent="-190492" algn="l" rtl="0" eaLnBrk="1" fontAlgn="base" hangingPunct="1">
              <a:lnSpc>
                <a:spcPct val="114000"/>
              </a:lnSpc>
              <a:spcBef>
                <a:spcPts val="83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571477" indent="-190492" algn="l" rtl="0" eaLnBrk="1" fontAlgn="base" hangingPunct="1">
              <a:lnSpc>
                <a:spcPct val="114000"/>
              </a:lnSpc>
              <a:spcBef>
                <a:spcPts val="417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667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2pPr>
            <a:lvl3pPr marL="952462" indent="-190492" algn="l" rtl="0" eaLnBrk="1" fontAlgn="base" hangingPunct="1">
              <a:lnSpc>
                <a:spcPct val="114000"/>
              </a:lnSpc>
              <a:spcBef>
                <a:spcPts val="417"/>
              </a:spcBef>
              <a:spcAft>
                <a:spcPct val="0"/>
              </a:spcAft>
              <a:buFont typeface="Arial" panose="020B0604020202020204" pitchFamily="34" charset="0"/>
              <a:buChar char="-"/>
              <a:defRPr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3pPr>
            <a:lvl4pPr marL="1333447" indent="-190492" algn="l" rtl="0" eaLnBrk="1" fontAlgn="base" hangingPunct="1">
              <a:lnSpc>
                <a:spcPct val="114000"/>
              </a:lnSpc>
              <a:spcBef>
                <a:spcPts val="417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333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4pPr>
            <a:lvl5pPr marL="1714431" indent="-190492" algn="l" rtl="0" eaLnBrk="1" fontAlgn="base" hangingPunct="1">
              <a:lnSpc>
                <a:spcPct val="114000"/>
              </a:lnSpc>
              <a:spcBef>
                <a:spcPts val="417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60" b="1" dirty="0"/>
              <a:t>Let’s connect!</a:t>
            </a:r>
          </a:p>
          <a:p>
            <a:pPr marL="0" indent="0">
              <a:buNone/>
            </a:pPr>
            <a:endParaRPr lang="en-GB" sz="2160" dirty="0"/>
          </a:p>
          <a:p>
            <a:pPr marL="0" indent="0">
              <a:buNone/>
            </a:pPr>
            <a:r>
              <a:rPr lang="en-GB" sz="2160" dirty="0" err="1"/>
              <a:t>Martin.Martinoff@icaew.com</a:t>
            </a:r>
            <a:endParaRPr lang="en-GB" sz="2160" dirty="0"/>
          </a:p>
          <a:p>
            <a:pPr marL="0" indent="0">
              <a:buNone/>
            </a:pPr>
            <a:r>
              <a:rPr lang="en-GB" sz="2160" dirty="0"/>
              <a:t>@</a:t>
            </a:r>
            <a:r>
              <a:rPr lang="en-GB" sz="2160" dirty="0" err="1"/>
              <a:t>AuditFutures</a:t>
            </a:r>
            <a:endParaRPr lang="en-GB" sz="2160" dirty="0"/>
          </a:p>
          <a:p>
            <a:pPr marL="0" indent="0">
              <a:buNone/>
            </a:pPr>
            <a:r>
              <a:rPr lang="en-GB" sz="2160" dirty="0" err="1"/>
              <a:t>www.AuditFutures.net</a:t>
            </a:r>
            <a:endParaRPr lang="en-GB" sz="2160" dirty="0"/>
          </a:p>
        </p:txBody>
      </p:sp>
    </p:spTree>
    <p:extLst>
      <p:ext uri="{BB962C8B-B14F-4D97-AF65-F5344CB8AC3E}">
        <p14:creationId xmlns:p14="http://schemas.microsoft.com/office/powerpoint/2010/main" val="74770015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3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6F7AA-3D36-A04A-9396-40A4002E23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AutoShape 4" descr="http://www.adweek.com/wp-content/uploads/2017/04/fearless-girl-bull-PAGE-2017.jpg"/>
          <p:cNvSpPr>
            <a:spLocks noChangeAspect="1" noChangeArrowheads="1"/>
          </p:cNvSpPr>
          <p:nvPr/>
        </p:nvSpPr>
        <p:spPr bwMode="auto">
          <a:xfrm>
            <a:off x="1259681" y="17740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3"/>
          </a:p>
        </p:txBody>
      </p:sp>
      <p:sp>
        <p:nvSpPr>
          <p:cNvPr id="5" name="TextBox 4"/>
          <p:cNvSpPr txBox="1"/>
          <p:nvPr/>
        </p:nvSpPr>
        <p:spPr>
          <a:xfrm>
            <a:off x="1116329" y="3015807"/>
            <a:ext cx="2724152" cy="4247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160" b="1" i="1" dirty="0">
                <a:latin typeface="Times New Roman" charset="0"/>
                <a:ea typeface="Times New Roman" charset="0"/>
                <a:cs typeface="Times New Roman" charset="0"/>
              </a:rPr>
              <a:t>A watershed moment?</a:t>
            </a:r>
          </a:p>
        </p:txBody>
      </p:sp>
    </p:spTree>
    <p:extLst>
      <p:ext uri="{BB962C8B-B14F-4D97-AF65-F5344CB8AC3E}">
        <p14:creationId xmlns:p14="http://schemas.microsoft.com/office/powerpoint/2010/main" val="234088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05B9-AC49-4545-AE07-4C3DAD13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UK inquiries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B739BD-EC69-BC4B-8116-B25C916ED6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2863"/>
            <a:ext cx="9144000" cy="31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49DD08-40F7-4C48-9740-2F15A6F64B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274" y="0"/>
            <a:ext cx="67294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2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1B75-8A21-FE41-90D0-66B5ADD4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Regulation: new, stronger regulator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B6301-BBA0-DE47-8177-600821F69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Structural changes to increase powers and independence</a:t>
            </a:r>
          </a:p>
          <a:p>
            <a:r>
              <a:rPr lang="en-GB" dirty="0"/>
              <a:t>Proactive, forward looking market analysis</a:t>
            </a:r>
          </a:p>
          <a:p>
            <a:r>
              <a:rPr lang="en-GB" dirty="0"/>
              <a:t>Publication of Audit Quality Reviews</a:t>
            </a:r>
          </a:p>
          <a:p>
            <a:r>
              <a:rPr lang="en-GB" dirty="0"/>
              <a:t>Ability to direct reporting changes without court intervention</a:t>
            </a:r>
          </a:p>
          <a:p>
            <a:r>
              <a:rPr lang="en-GB" dirty="0"/>
              <a:t>Powers to hold directors to account</a:t>
            </a:r>
          </a:p>
        </p:txBody>
      </p:sp>
    </p:spTree>
    <p:extLst>
      <p:ext uri="{BB962C8B-B14F-4D97-AF65-F5344CB8AC3E}">
        <p14:creationId xmlns:p14="http://schemas.microsoft.com/office/powerpoint/2010/main" val="258560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D912-DC4D-D848-9953-1207D16B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Competition: intervention to increase market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484BE-367B-7D43-B2C8-EC45A7579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Audit committee scrutiny</a:t>
            </a:r>
          </a:p>
          <a:p>
            <a:r>
              <a:rPr lang="en-GB" dirty="0"/>
              <a:t>Increasing choice and resilience through</a:t>
            </a:r>
          </a:p>
          <a:p>
            <a:pPr lvl="1"/>
            <a:r>
              <a:rPr lang="en-GB" dirty="0"/>
              <a:t>Mandatory joint audit for most large companies</a:t>
            </a:r>
          </a:p>
          <a:p>
            <a:pPr lvl="1"/>
            <a:r>
              <a:rPr lang="en-GB" dirty="0"/>
              <a:t>Peer reviews for largest companies</a:t>
            </a:r>
          </a:p>
          <a:p>
            <a:pPr lvl="1"/>
            <a:r>
              <a:rPr lang="en-GB" dirty="0"/>
              <a:t>Mitigate against Big Four failure</a:t>
            </a:r>
          </a:p>
          <a:p>
            <a:r>
              <a:rPr lang="en-GB" dirty="0"/>
              <a:t>Big Four operational splits</a:t>
            </a:r>
          </a:p>
          <a:p>
            <a:r>
              <a:rPr lang="en-GB" dirty="0"/>
              <a:t>Five-year review of progress by the regulator</a:t>
            </a:r>
          </a:p>
        </p:txBody>
      </p:sp>
    </p:spTree>
    <p:extLst>
      <p:ext uri="{BB962C8B-B14F-4D97-AF65-F5344CB8AC3E}">
        <p14:creationId xmlns:p14="http://schemas.microsoft.com/office/powerpoint/2010/main" val="304206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9280-2634-D340-A71C-CABA9FEA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Scope of audit: expanding the scope to decrease the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18B9-82AD-604E-856B-A73265182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Increasingly forward looking - duty of alert, going concern and viability statement reforms</a:t>
            </a:r>
          </a:p>
          <a:p>
            <a:r>
              <a:rPr lang="en-GB" dirty="0"/>
              <a:t>Graduated audit findings</a:t>
            </a:r>
          </a:p>
          <a:p>
            <a:r>
              <a:rPr lang="en-GB" dirty="0"/>
              <a:t>Potential UK Sarbanes-Oxley equivalent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Subject to the Brydon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35A5A-07CD-D548-A911-52B75FC9409D}"/>
              </a:ext>
            </a:extLst>
          </p:cNvPr>
          <p:cNvSpPr txBox="1"/>
          <p:nvPr/>
        </p:nvSpPr>
        <p:spPr>
          <a:xfrm>
            <a:off x="3244241" y="864296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61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AAEF-869C-8F47-9ACE-405E588E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Brydon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709F-D6E3-9A40-901D-74FB4990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6697"/>
            <a:ext cx="5070692" cy="3626115"/>
          </a:xfrm>
        </p:spPr>
        <p:txBody>
          <a:bodyPr>
            <a:normAutofit/>
          </a:bodyPr>
          <a:lstStyle/>
          <a:p>
            <a:r>
              <a:rPr lang="en-GB" dirty="0"/>
              <a:t>Call for views issued 10 April</a:t>
            </a:r>
          </a:p>
          <a:p>
            <a:r>
              <a:rPr lang="en-GB" dirty="0"/>
              <a:t>60 questions on: Purpose, Scope, Quality</a:t>
            </a:r>
          </a:p>
          <a:p>
            <a:r>
              <a:rPr lang="en-GB" dirty="0"/>
              <a:t>Aims to clarify:</a:t>
            </a:r>
          </a:p>
          <a:p>
            <a:pPr lvl="1"/>
            <a:r>
              <a:rPr lang="en-GB" dirty="0"/>
              <a:t>Needs and expectations of users</a:t>
            </a:r>
          </a:p>
          <a:p>
            <a:pPr lvl="1"/>
            <a:r>
              <a:rPr lang="en-GB" dirty="0"/>
              <a:t>Improvements to process/product</a:t>
            </a:r>
          </a:p>
          <a:p>
            <a:pPr lvl="1"/>
            <a:r>
              <a:rPr lang="en-GB" dirty="0"/>
              <a:t>Legal/regulatory changes required</a:t>
            </a:r>
          </a:p>
          <a:p>
            <a:pPr lvl="1"/>
            <a:r>
              <a:rPr lang="en-GB" dirty="0"/>
              <a:t>Other forward looking forms of business assurance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FB57F-EA51-0542-9C93-81C31F0F2E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913" y="416303"/>
            <a:ext cx="2858931" cy="40306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1C51E7-E7FA-ED4D-A03D-19EDE9DEDFF3}"/>
              </a:ext>
            </a:extLst>
          </p:cNvPr>
          <p:cNvSpPr txBox="1">
            <a:spLocks/>
          </p:cNvSpPr>
          <p:nvPr/>
        </p:nvSpPr>
        <p:spPr bwMode="auto">
          <a:xfrm>
            <a:off x="471078" y="4321479"/>
            <a:ext cx="8244765" cy="139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 i="1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3809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76197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1429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5239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GB" sz="2400" dirty="0"/>
              <a:t>‘… the gap between the role expected of auditors and that performed by them today.’</a:t>
            </a:r>
          </a:p>
          <a:p>
            <a:endParaRPr lang="en-GB" sz="2400" dirty="0"/>
          </a:p>
          <a:p>
            <a:r>
              <a:rPr lang="en-GB" sz="2400" dirty="0"/>
              <a:t>‘The voice of the ultimate user has been curiously muted; yet in the rest of the world the consumer drives the evolution of product features.’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7894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ICAEW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4969"/>
            <a:ext cx="5936453" cy="32635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ICAEW Representation 64/19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50 pages and 25,000 words.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Major points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A new vision for User-Driven Assurance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Pillar 1: A better statutory audit, with a renewed focus on avoiding disorderly failure and protecting against fraud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Pillar 2: Enhanced use of other assurance engagements by regulators and other sector-focused bodies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Pillar 3: Significant empowerment of shareholders enabling them to require the commissioning of other assurance engagements.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Better regulation principles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Our role as a professional body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706F6F"/>
                </a:solidFill>
              </a:rPr>
              <a:t>UK global leadership.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65102" y="1654969"/>
          <a:ext cx="2265389" cy="2932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829199" imgH="7543800" progId="AcroExch.Document.DC">
                  <p:embed/>
                </p:oleObj>
              </mc:Choice>
              <mc:Fallback>
                <p:oleObj name="Acrobat Document" r:id="rId4" imgW="5829199" imgH="7543800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5102" y="1654969"/>
                        <a:ext cx="2265389" cy="2932034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90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EW Office">
      <a:dk1>
        <a:srgbClr val="000000"/>
      </a:dk1>
      <a:lt1>
        <a:srgbClr val="FFFFFF"/>
      </a:lt1>
      <a:dk2>
        <a:srgbClr val="706F6F"/>
      </a:dk2>
      <a:lt2>
        <a:srgbClr val="E30613"/>
      </a:lt2>
      <a:accent1>
        <a:srgbClr val="C6CA91"/>
      </a:accent1>
      <a:accent2>
        <a:srgbClr val="A7C8C4"/>
      </a:accent2>
      <a:accent3>
        <a:srgbClr val="B1CFDF"/>
      </a:accent3>
      <a:accent4>
        <a:srgbClr val="DDC7D4"/>
      </a:accent4>
      <a:accent5>
        <a:srgbClr val="F1C09D"/>
      </a:accent5>
      <a:accent6>
        <a:srgbClr val="FFE8B6"/>
      </a:accent6>
      <a:hlink>
        <a:srgbClr val="D0C7C4"/>
      </a:hlink>
      <a:folHlink>
        <a:srgbClr val="706F6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4  3 Powerpoint template.potx" id="{908CCCFC-11D5-4CC8-86C6-D8E960D07CF8}" vid="{CC30BDEC-44A4-43B5-923F-3CB7FF3140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8370</TotalTime>
  <Words>414</Words>
  <Application>Microsoft Office PowerPoint</Application>
  <PresentationFormat>On-screen Show (16:10)</PresentationFormat>
  <Paragraphs>76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Acrobat Document</vt:lpstr>
      <vt:lpstr>The future of the profession: UK perspective</vt:lpstr>
      <vt:lpstr>PowerPoint Presentation</vt:lpstr>
      <vt:lpstr>Multiple UK inquiries</vt:lpstr>
      <vt:lpstr>PowerPoint Presentation</vt:lpstr>
      <vt:lpstr>Regulation: new, stronger regulator</vt:lpstr>
      <vt:lpstr>Competition: intervention to increase market choice</vt:lpstr>
      <vt:lpstr>Scope of audit: expanding the scope to decrease the gap</vt:lpstr>
      <vt:lpstr>Brydon Review</vt:lpstr>
      <vt:lpstr>ICAEW response</vt:lpstr>
      <vt:lpstr>International impacts?</vt:lpstr>
      <vt:lpstr>Other challenges</vt:lpstr>
      <vt:lpstr>Thought leadership essays</vt:lpstr>
      <vt:lpstr>Thank you!</vt:lpstr>
      <vt:lpstr>PowerPoint Presentation</vt:lpstr>
    </vt:vector>
  </TitlesOfParts>
  <Company>ICAEW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Martinoff</dc:creator>
  <cp:lastModifiedBy>Leonard Brooks</cp:lastModifiedBy>
  <cp:revision>272</cp:revision>
  <cp:lastPrinted>2019-01-24T11:01:57Z</cp:lastPrinted>
  <dcterms:created xsi:type="dcterms:W3CDTF">2017-06-26T21:07:09Z</dcterms:created>
  <dcterms:modified xsi:type="dcterms:W3CDTF">2019-09-17T12:59:05Z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AEW_RERUN">
    <vt:bool>false</vt:bool>
  </property>
  <property fmtid="{D5CDD505-2E9C-101B-9397-08002B2CF9AE}" pid="3" name="ICAEW_PresentationTitle">
    <vt:lpwstr>&lt;PresentationTitle&gt;</vt:lpwstr>
  </property>
  <property fmtid="{D5CDD505-2E9C-101B-9397-08002B2CF9AE}" pid="4" name="ICAEW_Date">
    <vt:lpwstr>&lt;Date&gt;</vt:lpwstr>
  </property>
  <property fmtid="{D5CDD505-2E9C-101B-9397-08002B2CF9AE}" pid="5" name="ICAEW_PresentationSubtitle">
    <vt:lpwstr>&lt;PresentationSubtitle&gt;</vt:lpwstr>
  </property>
  <property fmtid="{D5CDD505-2E9C-101B-9397-08002B2CF9AE}" pid="6" name="ICAEW_TitleImage">
    <vt:lpwstr>&lt;TitleImage&gt;</vt:lpwstr>
  </property>
  <property fmtid="{D5CDD505-2E9C-101B-9397-08002B2CF9AE}" pid="7" name="RERUN">
    <vt:lpwstr>RERUN</vt:lpwstr>
  </property>
</Properties>
</file>