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7" r:id="rId5"/>
    <p:sldId id="268" r:id="rId6"/>
    <p:sldId id="269" r:id="rId7"/>
    <p:sldId id="270" r:id="rId8"/>
    <p:sldId id="271" r:id="rId9"/>
    <p:sldId id="272" r:id="rId10"/>
    <p:sldId id="267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clrMru>
    <a:srgbClr val="243E90"/>
    <a:srgbClr val="AB1500"/>
    <a:srgbClr val="993333"/>
    <a:srgbClr val="424242"/>
    <a:srgbClr val="7A4679"/>
    <a:srgbClr val="6D1700"/>
    <a:srgbClr val="C86E1E"/>
    <a:srgbClr val="6D6C59"/>
    <a:srgbClr val="D5D4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57" autoAdjust="0"/>
    <p:restoredTop sz="94667" autoAdjust="0"/>
  </p:normalViewPr>
  <p:slideViewPr>
    <p:cSldViewPr>
      <p:cViewPr varScale="1">
        <p:scale>
          <a:sx n="83" d="100"/>
          <a:sy n="83" d="100"/>
        </p:scale>
        <p:origin x="111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547A05B-78FB-1E44-B386-9C5A644651F8}" type="datetimeFigureOut">
              <a:rPr lang="en-CA"/>
              <a:pPr>
                <a:defRPr/>
              </a:pPr>
              <a:t>17/09/2018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F3C789-CF6B-DD47-A794-06B92E0EBEBC}" type="slidenum">
              <a:rPr lang="en-CA" altLang="x-none"/>
              <a:pPr/>
              <a:t>‹#›</a:t>
            </a:fld>
            <a:endParaRPr lang="en-CA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DF4D23C-C305-6742-A993-AA94B6052A28}" type="datetimeFigureOut">
              <a:rPr lang="en-CA"/>
              <a:pPr>
                <a:defRPr/>
              </a:pPr>
              <a:t>17/09/2018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620755-65E8-E54B-ACB9-DA68E415F3F0}" type="slidenum">
              <a:rPr lang="en-CA" altLang="x-none"/>
              <a:pPr/>
              <a:t>‹#›</a:t>
            </a:fld>
            <a:endParaRPr lang="en-CA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mailto:fras-nifc-canada@cica.ca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23284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095" y="1107504"/>
            <a:ext cx="781750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3412612"/>
            <a:ext cx="8291264" cy="1470025"/>
          </a:xfrm>
        </p:spPr>
        <p:txBody>
          <a:bodyPr anchor="t"/>
          <a:lstStyle>
            <a:lvl1pPr algn="l">
              <a:defRPr spc="-100" baseline="0"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Title of presentation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4869160"/>
            <a:ext cx="8283352" cy="1104528"/>
          </a:xfrm>
        </p:spPr>
        <p:txBody>
          <a:bodyPr lIns="0" tIns="0" rIns="0" bIns="0">
            <a:normAutofit/>
          </a:bodyPr>
          <a:lstStyle>
            <a:lvl1pPr marL="0" indent="0" algn="l" eaLnBrk="1" hangingPunct="1">
              <a:buNone/>
              <a:defRPr lang="en-US" altLang="en-US">
                <a:latin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latin typeface="Arial" charset="0"/>
                <a:ea typeface="+mn-ea"/>
                <a:cs typeface="Arial" charset="0"/>
              </a:rPr>
              <a:t>Include the name of the presenters, date, or any other information you wish here. If this is not necessary, you can delete this box.</a:t>
            </a:r>
          </a:p>
        </p:txBody>
      </p:sp>
    </p:spTree>
    <p:extLst>
      <p:ext uri="{BB962C8B-B14F-4D97-AF65-F5344CB8AC3E}">
        <p14:creationId xmlns:p14="http://schemas.microsoft.com/office/powerpoint/2010/main" val="52871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095" y="1107504"/>
            <a:ext cx="7817505" cy="6858000"/>
          </a:xfrm>
          <a:prstGeom prst="rect">
            <a:avLst/>
          </a:prstGeom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28551" y="3674715"/>
            <a:ext cx="8135937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400"/>
              </a:lnSpc>
              <a:defRPr/>
            </a:pPr>
            <a:r>
              <a:rPr lang="en-CA" b="1" dirty="0">
                <a:solidFill>
                  <a:srgbClr val="424242"/>
                </a:solidFill>
                <a:latin typeface="Arial" charset="0"/>
                <a:ea typeface="+mn-ea"/>
              </a:rPr>
              <a:t>Auditing</a:t>
            </a:r>
            <a:r>
              <a:rPr lang="en-CA" b="1" baseline="0" dirty="0">
                <a:solidFill>
                  <a:srgbClr val="424242"/>
                </a:solidFill>
                <a:latin typeface="Arial" charset="0"/>
                <a:ea typeface="+mn-ea"/>
              </a:rPr>
              <a:t> and Assurance Standards Oversight Council</a:t>
            </a:r>
          </a:p>
          <a:p>
            <a:pPr>
              <a:lnSpc>
                <a:spcPts val="2400"/>
              </a:lnSpc>
              <a:defRPr/>
            </a:pP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277 Wellington Street West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Toronto, Ontario  |  M5V 3H2  |  Canada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Phone: +1 (416) 977-3222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Email: </a:t>
            </a: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  <a:hlinkClick r:id="rId3"/>
              </a:rPr>
              <a:t>fras-nifc-canada@cpacanada.ca</a:t>
            </a: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866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095" y="1107504"/>
            <a:ext cx="7817505" cy="6858000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4460488" y="62000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232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17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81000" indent="-381000">
              <a:defRPr>
                <a:solidFill>
                  <a:srgbClr val="424242"/>
                </a:solidFill>
              </a:defRPr>
            </a:lvl1pPr>
            <a:lvl2pPr>
              <a:defRPr>
                <a:solidFill>
                  <a:srgbClr val="424242"/>
                </a:solidFill>
              </a:defRPr>
            </a:lvl2pPr>
            <a:lvl3pPr>
              <a:defRPr>
                <a:solidFill>
                  <a:srgbClr val="424242"/>
                </a:solidFill>
              </a:defRPr>
            </a:lvl3pPr>
            <a:lvl4pPr>
              <a:defRPr>
                <a:solidFill>
                  <a:srgbClr val="424242"/>
                </a:solidFill>
              </a:defRPr>
            </a:lvl4pPr>
            <a:lvl5pPr>
              <a:defRPr>
                <a:solidFill>
                  <a:srgbClr val="42424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95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i="0" kern="1200" spc="-5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CA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4005064"/>
            <a:ext cx="8291264" cy="1470025"/>
          </a:xfrm>
        </p:spPr>
        <p:txBody>
          <a:bodyPr anchor="t"/>
          <a:lstStyle>
            <a:lvl1pPr algn="l">
              <a:defRPr sz="3000" spc="-100" baseline="0"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57200" y="3415835"/>
            <a:ext cx="8283352" cy="4452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 b="1" spc="-50" baseline="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spc="-100" baseline="0">
                <a:solidFill>
                  <a:srgbClr val="243E9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8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0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24242"/>
                </a:solidFill>
              </a:defRPr>
            </a:lvl1pPr>
            <a:lvl2pPr>
              <a:defRPr sz="2400">
                <a:solidFill>
                  <a:srgbClr val="424242"/>
                </a:solidFill>
              </a:defRPr>
            </a:lvl2pPr>
            <a:lvl3pPr>
              <a:defRPr sz="2000">
                <a:solidFill>
                  <a:srgbClr val="424242"/>
                </a:solidFill>
              </a:defRPr>
            </a:lvl3pPr>
            <a:lvl4pPr>
              <a:defRPr sz="1800">
                <a:solidFill>
                  <a:srgbClr val="424242"/>
                </a:solidFill>
              </a:defRPr>
            </a:lvl4pPr>
            <a:lvl5pPr>
              <a:defRPr sz="1800">
                <a:solidFill>
                  <a:srgbClr val="42424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24242"/>
                </a:solidFill>
              </a:defRPr>
            </a:lvl1pPr>
            <a:lvl2pPr>
              <a:defRPr sz="2400">
                <a:solidFill>
                  <a:srgbClr val="424242"/>
                </a:solidFill>
              </a:defRPr>
            </a:lvl2pPr>
            <a:lvl3pPr>
              <a:defRPr sz="2000">
                <a:solidFill>
                  <a:srgbClr val="424242"/>
                </a:solidFill>
              </a:defRPr>
            </a:lvl3pPr>
            <a:lvl4pPr>
              <a:defRPr sz="1800">
                <a:solidFill>
                  <a:srgbClr val="424242"/>
                </a:solidFill>
              </a:defRPr>
            </a:lvl4pPr>
            <a:lvl5pPr>
              <a:defRPr sz="1800">
                <a:solidFill>
                  <a:srgbClr val="42424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7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4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42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424242"/>
                </a:solidFill>
              </a:defRPr>
            </a:lvl1pPr>
            <a:lvl2pPr>
              <a:defRPr sz="2000">
                <a:solidFill>
                  <a:srgbClr val="424242"/>
                </a:solidFill>
              </a:defRPr>
            </a:lvl2pPr>
            <a:lvl3pPr>
              <a:defRPr sz="1800">
                <a:solidFill>
                  <a:srgbClr val="424242"/>
                </a:solidFill>
              </a:defRPr>
            </a:lvl3pPr>
            <a:lvl4pPr>
              <a:defRPr sz="1600">
                <a:solidFill>
                  <a:srgbClr val="424242"/>
                </a:solidFill>
              </a:defRPr>
            </a:lvl4pPr>
            <a:lvl5pPr>
              <a:defRPr sz="1600">
                <a:solidFill>
                  <a:srgbClr val="42424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42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424242"/>
                </a:solidFill>
              </a:defRPr>
            </a:lvl1pPr>
            <a:lvl2pPr>
              <a:defRPr sz="2000">
                <a:solidFill>
                  <a:srgbClr val="424242"/>
                </a:solidFill>
              </a:defRPr>
            </a:lvl2pPr>
            <a:lvl3pPr>
              <a:defRPr sz="1800">
                <a:solidFill>
                  <a:srgbClr val="424242"/>
                </a:solidFill>
              </a:defRPr>
            </a:lvl3pPr>
            <a:lvl4pPr>
              <a:defRPr sz="1600">
                <a:solidFill>
                  <a:srgbClr val="424242"/>
                </a:solidFill>
              </a:defRPr>
            </a:lvl4pPr>
            <a:lvl5pPr>
              <a:defRPr sz="1600">
                <a:solidFill>
                  <a:srgbClr val="42424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8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1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77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3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23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424242"/>
                </a:solidFill>
              </a:defRPr>
            </a:lvl1pPr>
            <a:lvl2pPr>
              <a:defRPr sz="2800">
                <a:solidFill>
                  <a:srgbClr val="424242"/>
                </a:solidFill>
              </a:defRPr>
            </a:lvl2pPr>
            <a:lvl3pPr>
              <a:defRPr sz="2400">
                <a:solidFill>
                  <a:srgbClr val="424242"/>
                </a:solidFill>
              </a:defRPr>
            </a:lvl3pPr>
            <a:lvl4pPr>
              <a:defRPr sz="2000">
                <a:solidFill>
                  <a:srgbClr val="424242"/>
                </a:solidFill>
              </a:defRPr>
            </a:lvl4pPr>
            <a:lvl5pPr>
              <a:defRPr sz="2000">
                <a:solidFill>
                  <a:srgbClr val="42424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6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91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243E9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8" y="6221066"/>
            <a:ext cx="1941262" cy="517425"/>
          </a:xfrm>
          <a:prstGeom prst="rect">
            <a:avLst/>
          </a:prstGeom>
        </p:spPr>
      </p:pic>
      <p:sp>
        <p:nvSpPr>
          <p:cNvPr id="6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98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dirty="0"/>
              <a:t>Click to edit Master text styles</a:t>
            </a:r>
          </a:p>
          <a:p>
            <a:pPr lvl="1"/>
            <a:r>
              <a:rPr lang="en-US" altLang="fr-FR" dirty="0"/>
              <a:t>Second level</a:t>
            </a:r>
          </a:p>
          <a:p>
            <a:pPr lvl="2"/>
            <a:r>
              <a:rPr lang="en-US" altLang="fr-FR" dirty="0"/>
              <a:t>Third level</a:t>
            </a:r>
          </a:p>
          <a:p>
            <a:pPr lvl="3"/>
            <a:r>
              <a:rPr lang="en-US" altLang="fr-FR" dirty="0"/>
              <a:t>Fourth level</a:t>
            </a:r>
          </a:p>
          <a:p>
            <a:pPr lvl="4"/>
            <a:r>
              <a:rPr lang="en-US" altLang="fr-FR" dirty="0"/>
              <a:t>Fifth level</a:t>
            </a:r>
            <a:endParaRPr lang="en-CA" altLang="fr-F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273050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 spc="-100">
          <a:solidFill>
            <a:srgbClr val="243E90"/>
          </a:solidFill>
          <a:latin typeface="Arial" pitchFamily="34" charset="0"/>
          <a:ea typeface="Arial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9pPr>
    </p:titleStyle>
    <p:bodyStyle>
      <a:lvl1pPr marL="342900" indent="-723900" algn="l" rtl="0" eaLnBrk="1" fontAlgn="base" hangingPunct="1">
        <a:lnSpc>
          <a:spcPts val="3300"/>
        </a:lnSpc>
        <a:spcBef>
          <a:spcPts val="15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1pPr>
      <a:lvl2pPr marL="762000" indent="-381000" algn="l" rtl="0" eaLnBrk="1" fontAlgn="base" hangingPunct="1">
        <a:lnSpc>
          <a:spcPts val="3000"/>
        </a:lnSpc>
        <a:spcBef>
          <a:spcPts val="75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381000" algn="l" rtl="0" eaLnBrk="1" fontAlgn="base" hangingPunct="1">
        <a:lnSpc>
          <a:spcPts val="3000"/>
        </a:lnSpc>
        <a:spcBef>
          <a:spcPts val="500"/>
        </a:spcBef>
        <a:spcAft>
          <a:spcPct val="0"/>
        </a:spcAft>
        <a:buSzPct val="75000"/>
        <a:buFont typeface="Arial" charset="0"/>
        <a:buChar char="○"/>
        <a:defRPr sz="25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24000" indent="-381000" algn="l" rtl="0" eaLnBrk="1" fontAlgn="base" hangingPunct="1">
        <a:lnSpc>
          <a:spcPts val="2500"/>
        </a:lnSpc>
        <a:spcBef>
          <a:spcPts val="5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1905000" indent="-381000" algn="l" rtl="0" eaLnBrk="1" fontAlgn="base" hangingPunct="1">
        <a:lnSpc>
          <a:spcPts val="2500"/>
        </a:lnSpc>
        <a:spcBef>
          <a:spcPts val="500"/>
        </a:spcBef>
        <a:spcAft>
          <a:spcPct val="0"/>
        </a:spcAft>
        <a:buSzPct val="75000"/>
        <a:buFont typeface="Arial" charset="0"/>
        <a:buChar char="■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413125"/>
            <a:ext cx="8291513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latin typeface="Arial" charset="0"/>
                <a:ea typeface="+mj-ea"/>
                <a:cs typeface="Arial" charset="0"/>
              </a:rPr>
              <a:t>Considering the Public Interest </a:t>
            </a:r>
            <a:endParaRPr lang="en-US" altLang="en-US" dirty="0"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55576" y="4868863"/>
            <a:ext cx="8283575" cy="1104900"/>
          </a:xfrm>
        </p:spPr>
        <p:txBody>
          <a:bodyPr>
            <a:normAutofit fontScale="85000" lnSpcReduction="10000"/>
          </a:bodyPr>
          <a:lstStyle/>
          <a:p>
            <a:pPr algn="r" eaLnBrk="1" hangingPunct="1">
              <a:defRPr/>
            </a:pPr>
            <a:r>
              <a:rPr lang="en-CA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Bruce Winter – Chair, AASOC</a:t>
            </a:r>
          </a:p>
          <a:p>
            <a:pPr algn="r" eaLnBrk="1" hangingPunct="1">
              <a:defRPr/>
            </a:pPr>
            <a:r>
              <a:rPr lang="en-CA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PAC’s Third Annual Conference – September 14, 2018 </a:t>
            </a:r>
            <a:endParaRPr lang="en-CA" dirty="0">
              <a:solidFill>
                <a:schemeClr val="bg1">
                  <a:lumMod val="50000"/>
                </a:schemeClr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audit standard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Despite many reforms and improved oversight, a lingering concern that standards are set in the self interest of the auditing profession</a:t>
            </a:r>
          </a:p>
          <a:p>
            <a:r>
              <a:rPr lang="en-US" dirty="0" smtClean="0"/>
              <a:t>Recent consultation at the international level to “safeguard the independence of the standard setting process and its responsiveness to the public interest” </a:t>
            </a:r>
            <a:r>
              <a:rPr lang="en-US" sz="1400" dirty="0" smtClean="0"/>
              <a:t>(Monitoring Group, November 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09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Proliferation of the term “Public Interest”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AASOC Terms of Reference:  7 references</a:t>
            </a:r>
          </a:p>
          <a:p>
            <a:pPr lvl="1"/>
            <a:r>
              <a:rPr lang="en-US" dirty="0" smtClean="0"/>
              <a:t>NOCLAR Final Pronouncement:  17 references</a:t>
            </a:r>
          </a:p>
          <a:p>
            <a:r>
              <a:rPr lang="en-US" dirty="0" smtClean="0"/>
              <a:t>“The ‘public interest’ is used by many to justify a wide range of actions and proposals … there can be a natural suspicion that the phrase may be used as a smokescreen to garner support for something that is actually in the advocate’s own interest” </a:t>
            </a:r>
            <a:r>
              <a:rPr lang="en-US" sz="1400" dirty="0" smtClean="0"/>
              <a:t>(ICAEW)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09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 for 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one phrase/sentence/paragraph definition – futile</a:t>
            </a:r>
          </a:p>
          <a:p>
            <a:pPr lvl="1"/>
            <a:r>
              <a:rPr lang="en-US" dirty="0" smtClean="0"/>
              <a:t>“There is an infinitely wide set of individual circumstances, which detailed definitions are unlikely to be able to cope without unintended consequences” </a:t>
            </a:r>
            <a:r>
              <a:rPr lang="en-US" sz="1400" dirty="0" smtClean="0"/>
              <a:t>(ICAEW)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09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people have considered the meaning of ‘public interest’ (or were consulted by AASOC in its search), including:</a:t>
            </a:r>
          </a:p>
          <a:p>
            <a:pPr lvl="1"/>
            <a:r>
              <a:rPr lang="en-US" dirty="0" smtClean="0"/>
              <a:t>IFAC</a:t>
            </a:r>
          </a:p>
          <a:p>
            <a:pPr lvl="1"/>
            <a:r>
              <a:rPr lang="en-US" dirty="0" smtClean="0"/>
              <a:t>AcSOC</a:t>
            </a:r>
          </a:p>
          <a:p>
            <a:pPr lvl="1"/>
            <a:r>
              <a:rPr lang="en-US" dirty="0" smtClean="0"/>
              <a:t>ICAEW</a:t>
            </a:r>
          </a:p>
          <a:p>
            <a:pPr lvl="1"/>
            <a:r>
              <a:rPr lang="en-US" dirty="0" smtClean="0"/>
              <a:t>PCAOB &amp; FRC (UK)</a:t>
            </a:r>
          </a:p>
          <a:p>
            <a:pPr lvl="1"/>
            <a:r>
              <a:rPr lang="en-US" dirty="0" smtClean="0"/>
              <a:t>“wise people” (e.g., past chair of OSC)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09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AASOC’s published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“What the Public Interest Means to AASOC” </a:t>
            </a:r>
            <a:r>
              <a:rPr lang="en-US" sz="1400" dirty="0" smtClean="0"/>
              <a:t>(August 2016)</a:t>
            </a:r>
            <a:endParaRPr lang="en-US" dirty="0" smtClean="0"/>
          </a:p>
          <a:p>
            <a:pPr lvl="1"/>
            <a:r>
              <a:rPr lang="en-US" dirty="0" smtClean="0"/>
              <a:t>Who are AASOC’s public?</a:t>
            </a:r>
          </a:p>
          <a:p>
            <a:pPr lvl="1"/>
            <a:r>
              <a:rPr lang="en-US" dirty="0" smtClean="0"/>
              <a:t>What re the interests of AASOC’s public?</a:t>
            </a:r>
          </a:p>
          <a:p>
            <a:pPr lvl="1"/>
            <a:r>
              <a:rPr lang="en-US" dirty="0" smtClean="0"/>
              <a:t>How does AASOC assess whether and action, decision of policy is in the public interest?</a:t>
            </a:r>
          </a:p>
          <a:p>
            <a:pPr lvl="1"/>
            <a:r>
              <a:rPr lang="en-US" dirty="0" smtClean="0"/>
              <a:t>Judgment call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490538" y="3396952"/>
            <a:ext cx="8229600" cy="26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300"/>
              </a:lnSpc>
              <a:spcBef>
                <a:spcPts val="1500"/>
              </a:spcBef>
              <a:buFont typeface="Arial" charset="0"/>
              <a:buChar char="•"/>
              <a:defRPr sz="3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62000" indent="-381000" eaLnBrk="0" hangingPunct="0">
              <a:lnSpc>
                <a:spcPts val="3000"/>
              </a:lnSpc>
              <a:spcBef>
                <a:spcPts val="750"/>
              </a:spcBef>
              <a:buFont typeface="Arial" charset="0"/>
              <a:buChar char="–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381000" eaLnBrk="0" hangingPunct="0">
              <a:lnSpc>
                <a:spcPts val="3000"/>
              </a:lnSpc>
              <a:spcBef>
                <a:spcPts val="500"/>
              </a:spcBef>
              <a:buSzPct val="75000"/>
              <a:buFont typeface="Arial" charset="0"/>
              <a:buChar char="○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24000" indent="-381000" eaLnBrk="0" hangingPunct="0">
              <a:lnSpc>
                <a:spcPts val="2500"/>
              </a:lnSpc>
              <a:spcBef>
                <a:spcPts val="5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905000" indent="-381000" eaLnBrk="0" hangingPunct="0">
              <a:lnSpc>
                <a:spcPts val="2500"/>
              </a:lnSpc>
              <a:spcBef>
                <a:spcPts val="500"/>
              </a:spcBef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3622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8194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2766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7338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dirty="0"/>
              <a:t>For more information, </a:t>
            </a:r>
            <a:r>
              <a:rPr lang="en-US" altLang="en-US" sz="2400" dirty="0" smtClean="0"/>
              <a:t>visit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2400" dirty="0" smtClean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 smtClean="0"/>
              <a:t>http://www.frascanada.ca/auditing-and-assurance-standards-oversight-council/what-we-do/public-interest</a:t>
            </a:r>
            <a:br>
              <a:rPr lang="en-US" altLang="en-US" sz="2400" dirty="0" smtClean="0"/>
            </a:br>
            <a:endParaRPr lang="en-US" altLang="en-US" sz="24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nclude the title of your presentation here. &amp;quot;&quot;/&gt;&lt;property id=&quot;20307&quot; value=&quot;257&quot;/&gt;&lt;/object&gt;&lt;object type=&quot;3&quot; unique_id=&quot;10007&quot;&gt;&lt;property id=&quot;20148&quot; value=&quot;5&quot;/&gt;&lt;property id=&quot;20300&quot; value=&quot;Slide 2&quot;/&gt;&lt;property id=&quot;20307&quot; value=&quot;266&quot;/&gt;&lt;/object&gt;&lt;object type=&quot;3&quot; unique_id=&quot;10011&quot;&gt;&lt;property id=&quot;20148&quot; value=&quot;5&quot;/&gt;&lt;property id=&quot;20300&quot; value=&quot;Slide 3&quot;/&gt;&lt;property id=&quot;20307&quot; value=&quot;262&quot;/&gt;&lt;/object&gt;&lt;object type=&quot;3&quot; unique_id=&quot;10012&quot;&gt;&lt;property id=&quot;20148&quot; value=&quot;5&quot;/&gt;&lt;property id=&quot;20300&quot; value=&quot;Slide 4&quot;/&gt;&lt;property id=&quot;20307&quot; value=&quot;267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5,986517190,C:\Users\DGirgent\Desktop\AcSB\Webcasts\October 2012 - AcSB 2012 Update\Part I - IFRS\Webcast - 2012 AcSB Update - IFRS Part I_pptx\Media.ppcx"/>
  <p:tag name="PPSNARRATIONPROPS" val="C:\Users\DGirgent\Desktop\AcSB\Webcasts\October 2012 - AcSB 2012 Update\Part I - IFRS\Individual slides\Slide 25.wav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7&quot;/&gt;&lt;lineCharCount val=&quot;46&quot;/&gt;&lt;lineCharCount val=&quot;1&quot;/&gt;&lt;lineCharCount val=&quot;8&quot;/&gt;&lt;lineCharCount val=&quot;17&quot;/&gt;&lt;lineCharCount val=&quot;34&quot;/&gt;&lt;lineCharCount val=&quot;25&quot;/&gt;&lt;lineCharCount val=&quot;26&quot;/&gt;&lt;/TableIndex&gt;&lt;/ShapeTextInfo&gt;"/>
</p:tagLst>
</file>

<file path=ppt/theme/theme1.xml><?xml version="1.0" encoding="utf-8"?>
<a:theme xmlns:a="http://schemas.openxmlformats.org/drawingml/2006/main" name="AASOC Presentation_template-2">
  <a:themeElements>
    <a:clrScheme name="Custom 2">
      <a:dk1>
        <a:srgbClr val="000000"/>
      </a:dk1>
      <a:lt1>
        <a:srgbClr val="FFFFFF"/>
      </a:lt1>
      <a:dk2>
        <a:srgbClr val="333333"/>
      </a:dk2>
      <a:lt2>
        <a:srgbClr val="E9E5DC"/>
      </a:lt2>
      <a:accent1>
        <a:srgbClr val="983333"/>
      </a:accent1>
      <a:accent2>
        <a:srgbClr val="FF9900"/>
      </a:accent2>
      <a:accent3>
        <a:srgbClr val="FFFF00"/>
      </a:accent3>
      <a:accent4>
        <a:srgbClr val="33CC33"/>
      </a:accent4>
      <a:accent5>
        <a:srgbClr val="006600"/>
      </a:accent5>
      <a:accent6>
        <a:srgbClr val="0070C0"/>
      </a:accent6>
      <a:hlink>
        <a:srgbClr val="243E90"/>
      </a:hlink>
      <a:folHlink>
        <a:srgbClr val="243E9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ASOC Presentation_template.potx" id="{543CBA8D-B774-4D6D-8C06-8DA6F4D7348B}" vid="{283958F5-A27A-47DA-847A-54CB5709B1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FA657A7D78134D9BCBEB70A972DECE" ma:contentTypeVersion="9" ma:contentTypeDescription="Create a new document." ma:contentTypeScope="" ma:versionID="b530215c8af6761bdcdfea3f7f9bfa81">
  <xsd:schema xmlns:xsd="http://www.w3.org/2001/XMLSchema" xmlns:xs="http://www.w3.org/2001/XMLSchema" xmlns:p="http://schemas.microsoft.com/office/2006/metadata/properties" xmlns:ns2="d7934a2c-6179-4640-b1be-8d19e1cdfd24" targetNamespace="http://schemas.microsoft.com/office/2006/metadata/properties" ma:root="true" ma:fieldsID="7f9da2180fbe677aaece95d1fc72b0a7" ns2:_="">
    <xsd:import namespace="d7934a2c-6179-4640-b1be-8d19e1cdfd24"/>
    <xsd:element name="properties">
      <xsd:complexType>
        <xsd:sequence>
          <xsd:element name="documentManagement">
            <xsd:complexType>
              <xsd:all>
                <xsd:element ref="ns2:DocumentCategory" minOccurs="0"/>
                <xsd:element ref="ns2:TopicArea" minOccurs="0"/>
                <xsd:element ref="ns2: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934a2c-6179-4640-b1be-8d19e1cdfd24" elementFormDefault="qualified">
    <xsd:import namespace="http://schemas.microsoft.com/office/2006/documentManagement/types"/>
    <xsd:import namespace="http://schemas.microsoft.com/office/infopath/2007/PartnerControls"/>
    <xsd:element name="DocumentCategory" ma:index="8" nillable="true" ma:displayName="Document Category" ma:internalName="DocumentCategory">
      <xsd:simpleType>
        <xsd:restriction base="dms:Text">
          <xsd:maxLength value="255"/>
        </xsd:restriction>
      </xsd:simpleType>
    </xsd:element>
    <xsd:element name="TopicArea" ma:index="9" nillable="true" ma:displayName="Topic Area" ma:internalName="TopicArea">
      <xsd:simpleType>
        <xsd:restriction base="dms:Text">
          <xsd:maxLength value="25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Area xmlns="d7934a2c-6179-4640-b1be-8d19e1cdfd24">PowerPoint</TopicArea>
    <Tags xmlns="d7934a2c-6179-4640-b1be-8d19e1cdfd24">PPT, powerpoint, powerpoint template</Tags>
    <DocumentCategory xmlns="d7934a2c-6179-4640-b1be-8d19e1cdfd24">Branded Templates</DocumentCategor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1AF628-67C2-4DB5-B22B-0D6F51B30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934a2c-6179-4640-b1be-8d19e1cdfd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6D23C2-E038-4A0E-AA30-4A145EF46079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7934a2c-6179-4640-b1be-8d19e1cdfd2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C7F5F6F-738D-4473-9E08-1BAC1FE4B2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AASOC Presentation_template-2.potx</Template>
  <TotalTime>78</TotalTime>
  <Words>293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AASOC Presentation_template-2</vt:lpstr>
      <vt:lpstr>Considering the Public Interest </vt:lpstr>
      <vt:lpstr>Evolution of audit standard setting</vt:lpstr>
      <vt:lpstr>Proliferation of the term “Public Interest”</vt:lpstr>
      <vt:lpstr>Search for a definition</vt:lpstr>
      <vt:lpstr>Sources considered</vt:lpstr>
      <vt:lpstr>AASOC’s published paper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Include the title of your presentation here.</dc:title>
  <dc:creator>Bruce Winter</dc:creator>
  <cp:lastModifiedBy>Leonard Brooks</cp:lastModifiedBy>
  <cp:revision>8</cp:revision>
  <cp:lastPrinted>2018-08-30T22:06:06Z</cp:lastPrinted>
  <dcterms:created xsi:type="dcterms:W3CDTF">2018-09-09T22:43:50Z</dcterms:created>
  <dcterms:modified xsi:type="dcterms:W3CDTF">2018-09-17T17:25:13Z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0x01010033FA657A7D78134D9BCBEB70A972DECE</vt:lpwstr>
  </property>
</Properties>
</file>