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slideLayouts/slideLayout17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autoCompressPictures="0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6993" autoAdjust="0"/>
    <p:restoredTop sz="94660"/>
  </p:normalViewPr>
  <p:slideViewPr>
    <p:cSldViewPr snapToGrid="0">
      <p:cViewPr varScale="1">
        <p:scale>
          <a:sx n="88" d="100"/>
          <a:sy n="88" d="100"/>
        </p:scale>
        <p:origin x="403" y="8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154955" y="1447800"/>
            <a:ext cx="8825658" cy="3329581"/>
          </a:xfrm>
        </p:spPr>
        <p:txBody>
          <a:bodyPr anchor="b"/>
          <a:lstStyle>
            <a:lvl1pPr>
              <a:defRPr sz="7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154955" y="4777380"/>
            <a:ext cx="8825658" cy="861420"/>
          </a:xfrm>
        </p:spPr>
        <p:txBody>
          <a:bodyPr anchor="t"/>
          <a:lstStyle>
            <a:lvl1pPr marL="0" indent="0" algn="l">
              <a:buNone/>
              <a:defRPr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AAD347D-5ACD-4C99-B74B-A9C85AD731AF}" type="datetimeFigureOut">
              <a:rPr lang="en-US" dirty="0"/>
              <a:t>9/17/2018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anoramic 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4800587"/>
            <a:ext cx="882565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1154955" y="685800"/>
            <a:ext cx="8825658" cy="3640666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6" y="5367325"/>
            <a:ext cx="8825656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1447800"/>
            <a:ext cx="8825659" cy="1981200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8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8825659" cy="23622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574801" y="1447800"/>
            <a:ext cx="7999315" cy="2323374"/>
          </a:xfrm>
        </p:spPr>
        <p:txBody>
          <a:bodyPr/>
          <a:lstStyle>
            <a:lvl1pPr>
              <a:defRPr sz="48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11" name="Text Placeholder 3"/>
          <p:cNvSpPr>
            <a:spLocks noGrp="1"/>
          </p:cNvSpPr>
          <p:nvPr>
            <p:ph type="body" sz="half" idx="14"/>
          </p:nvPr>
        </p:nvSpPr>
        <p:spPr>
          <a:xfrm>
            <a:off x="1930400" y="3771174"/>
            <a:ext cx="7279649" cy="342174"/>
          </a:xfrm>
        </p:spPr>
        <p:txBody>
          <a:bodyPr vert="horz" lIns="91440" tIns="45720" rIns="91440" bIns="45720" rtlCol="0" anchor="t">
            <a:normAutofit/>
          </a:bodyPr>
          <a:lstStyle>
            <a:lvl1pPr marL="0" indent="0">
              <a:buNone/>
              <a:defRPr lang="en-US" sz="1400" b="0" i="0" kern="1200" cap="small" dirty="0">
                <a:solidFill>
                  <a:schemeClr val="bg2">
                    <a:lumMod val="40000"/>
                    <a:lumOff val="60000"/>
                  </a:schemeClr>
                </a:solidFill>
                <a:latin typeface="+mj-lt"/>
                <a:ea typeface="+mj-ea"/>
                <a:cs typeface="+mj-cs"/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marL="0" lvl="0" indent="0">
              <a:buNone/>
            </a:pPr>
            <a:r>
              <a:rPr lang="en-US" smtClean="0"/>
              <a:t>Edit Master text styles</a:t>
            </a:r>
          </a:p>
        </p:txBody>
      </p:sp>
      <p:sp>
        <p:nvSpPr>
          <p:cNvPr id="10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4350657"/>
            <a:ext cx="8825659" cy="1676400"/>
          </a:xfrm>
        </p:spPr>
        <p:txBody>
          <a:bodyPr anchor="ctr">
            <a:normAutofit/>
          </a:bodyPr>
          <a:lstStyle>
            <a:lvl1pPr marL="0" indent="0">
              <a:buNone/>
              <a:defRPr sz="18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  <p:sp>
        <p:nvSpPr>
          <p:cNvPr id="12" name="TextBox 11"/>
          <p:cNvSpPr txBox="1"/>
          <p:nvPr/>
        </p:nvSpPr>
        <p:spPr>
          <a:xfrm>
            <a:off x="898295" y="971253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9330490" y="2613787"/>
            <a:ext cx="801912" cy="196977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en-US"/>
            </a:defPPr>
            <a:lvl1pPr algn="r">
              <a:defRPr sz="12200" b="0" i="0">
                <a:solidFill>
                  <a:schemeClr val="bg2">
                    <a:lumMod val="40000"/>
                    <a:lumOff val="60000"/>
                  </a:schemeClr>
                </a:solidFill>
                <a:latin typeface="Arial"/>
                <a:ea typeface="+mj-ea"/>
                <a:cs typeface="+mj-cs"/>
              </a:defRPr>
            </a:lvl1pPr>
          </a:lstStyle>
          <a:p>
            <a:pPr lvl="0"/>
            <a:r>
              <a:rPr lang="en-US" dirty="0"/>
              <a:t>”</a:t>
            </a:r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4" y="3124201"/>
            <a:ext cx="8825660" cy="165318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4" y="4777381"/>
            <a:ext cx="8825659" cy="860400"/>
          </a:xfrm>
        </p:spPr>
        <p:txBody>
          <a:bodyPr anchor="t"/>
          <a:lstStyle>
            <a:lvl1pPr marL="0" indent="0" algn="l">
              <a:buNone/>
              <a:defRPr sz="2000" cap="none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32947" y="1981200"/>
            <a:ext cx="2946866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6" name="Text Placeholder 3"/>
          <p:cNvSpPr>
            <a:spLocks noGrp="1"/>
          </p:cNvSpPr>
          <p:nvPr>
            <p:ph type="body" sz="half" idx="15"/>
          </p:nvPr>
        </p:nvSpPr>
        <p:spPr>
          <a:xfrm>
            <a:off x="652463" y="2667000"/>
            <a:ext cx="2927350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3659" y="1981200"/>
            <a:ext cx="293624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9" name="Text Placeholder 3"/>
          <p:cNvSpPr>
            <a:spLocks noGrp="1"/>
          </p:cNvSpPr>
          <p:nvPr>
            <p:ph type="body" sz="half" idx="16"/>
          </p:nvPr>
        </p:nvSpPr>
        <p:spPr>
          <a:xfrm>
            <a:off x="3873106" y="2667000"/>
            <a:ext cx="2946794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1981200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0" name="Text Placeholder 3"/>
          <p:cNvSpPr>
            <a:spLocks noGrp="1"/>
          </p:cNvSpPr>
          <p:nvPr>
            <p:ph type="body" sz="half" idx="17"/>
          </p:nvPr>
        </p:nvSpPr>
        <p:spPr>
          <a:xfrm>
            <a:off x="7124700" y="2667000"/>
            <a:ext cx="2932113" cy="3589338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7" name="Straight Connector 16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9/17/2018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3 Picture Colum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 sz="42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52463" y="4250949"/>
            <a:ext cx="2940050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29" name="Picture Placeholder 2"/>
          <p:cNvSpPr>
            <a:spLocks noGrp="1" noChangeAspect="1"/>
          </p:cNvSpPr>
          <p:nvPr>
            <p:ph type="pic" idx="15"/>
          </p:nvPr>
        </p:nvSpPr>
        <p:spPr>
          <a:xfrm>
            <a:off x="652463" y="2209800"/>
            <a:ext cx="2940050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2" name="Text Placeholder 3"/>
          <p:cNvSpPr>
            <a:spLocks noGrp="1"/>
          </p:cNvSpPr>
          <p:nvPr>
            <p:ph type="body" sz="half" idx="18"/>
          </p:nvPr>
        </p:nvSpPr>
        <p:spPr>
          <a:xfrm>
            <a:off x="652463" y="4827211"/>
            <a:ext cx="2940050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889375" y="4250949"/>
            <a:ext cx="2930525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0" name="Picture Placeholder 2"/>
          <p:cNvSpPr>
            <a:spLocks noGrp="1" noChangeAspect="1"/>
          </p:cNvSpPr>
          <p:nvPr>
            <p:ph type="pic" idx="21"/>
          </p:nvPr>
        </p:nvSpPr>
        <p:spPr>
          <a:xfrm>
            <a:off x="3889374" y="2209800"/>
            <a:ext cx="2930525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3" name="Text Placeholder 3"/>
          <p:cNvSpPr>
            <a:spLocks noGrp="1"/>
          </p:cNvSpPr>
          <p:nvPr>
            <p:ph type="body" sz="half" idx="19"/>
          </p:nvPr>
        </p:nvSpPr>
        <p:spPr>
          <a:xfrm>
            <a:off x="3888022" y="4827210"/>
            <a:ext cx="2934406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14" name="Text Placeholder 4"/>
          <p:cNvSpPr>
            <a:spLocks noGrp="1"/>
          </p:cNvSpPr>
          <p:nvPr>
            <p:ph type="body" sz="quarter" idx="13"/>
          </p:nvPr>
        </p:nvSpPr>
        <p:spPr>
          <a:xfrm>
            <a:off x="7124700" y="4250949"/>
            <a:ext cx="293211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31" name="Picture Placeholder 2"/>
          <p:cNvSpPr>
            <a:spLocks noGrp="1" noChangeAspect="1"/>
          </p:cNvSpPr>
          <p:nvPr>
            <p:ph type="pic" idx="22"/>
          </p:nvPr>
        </p:nvSpPr>
        <p:spPr>
          <a:xfrm>
            <a:off x="7124699" y="2209800"/>
            <a:ext cx="2932113" cy="1524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24" name="Text Placeholder 3"/>
          <p:cNvSpPr>
            <a:spLocks noGrp="1"/>
          </p:cNvSpPr>
          <p:nvPr>
            <p:ph type="body" sz="half" idx="20"/>
          </p:nvPr>
        </p:nvSpPr>
        <p:spPr>
          <a:xfrm>
            <a:off x="7124575" y="4827208"/>
            <a:ext cx="2935997" cy="659189"/>
          </a:xfrm>
        </p:spPr>
        <p:txBody>
          <a:bodyPr anchor="t"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cxnSp>
        <p:nvCxnSpPr>
          <p:cNvPr id="19" name="Straight Connector 18"/>
          <p:cNvCxnSpPr/>
          <p:nvPr/>
        </p:nvCxnSpPr>
        <p:spPr>
          <a:xfrm>
            <a:off x="3726142" y="2133600"/>
            <a:ext cx="0" cy="3962400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6962227" y="2133600"/>
            <a:ext cx="0" cy="3966882"/>
          </a:xfrm>
          <a:prstGeom prst="line">
            <a:avLst/>
          </a:prstGeom>
          <a:ln w="12700" cmpd="sng">
            <a:solidFill>
              <a:schemeClr val="bg2">
                <a:lumMod val="40000"/>
                <a:lumOff val="60000"/>
                <a:alpha val="40000"/>
              </a:schemeClr>
            </a:solidFill>
          </a:ln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9/17/2018</a:t>
            </a:fld>
            <a:endParaRPr lang="en-US" dirty="0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 anchorCtr="0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7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304212" y="430213"/>
            <a:ext cx="1752601" cy="5826125"/>
          </a:xfrm>
        </p:spPr>
        <p:txBody>
          <a:bodyPr vert="eaVert" anchor="b" anchorCtr="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52463" y="887414"/>
            <a:ext cx="7423149" cy="5368924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6" y="2861733"/>
            <a:ext cx="8825657" cy="1915647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54955" y="4777381"/>
            <a:ext cx="8825658" cy="860400"/>
          </a:xfrm>
        </p:spPr>
        <p:txBody>
          <a:bodyPr anchor="t"/>
          <a:lstStyle>
            <a:lvl1pPr marL="0" indent="0" algn="l">
              <a:buNone/>
              <a:defRPr sz="2000" cap="all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103312" y="2060575"/>
            <a:ext cx="4396339" cy="4195763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654493" y="2056092"/>
            <a:ext cx="4396341" cy="4200245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3" y="1905000"/>
            <a:ext cx="439633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103312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654495" y="1905000"/>
            <a:ext cx="4396339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>
                <a:solidFill>
                  <a:schemeClr val="bg2">
                    <a:lumMod val="40000"/>
                    <a:lumOff val="60000"/>
                  </a:schemeClr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654495" y="2514600"/>
            <a:ext cx="4396339" cy="3741738"/>
          </a:xfrm>
        </p:spPr>
        <p:txBody>
          <a:bodyPr>
            <a:normAutofit/>
          </a:bodyPr>
          <a:lstStyle>
            <a:lvl1pPr>
              <a:defRPr sz="1800"/>
            </a:lvl1pPr>
            <a:lvl2pPr>
              <a:defRPr sz="1600"/>
            </a:lvl2pPr>
            <a:lvl3pPr>
              <a:defRPr sz="14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796027F-7875-4030-9381-8BD8C4F21935}" type="datetimeFigureOut">
              <a:rPr lang="en-US" dirty="0"/>
              <a:t>9/17/2018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9/17/2018</a:t>
            </a:fld>
            <a:endParaRPr lang="en-US" dirty="0"/>
          </a:p>
        </p:txBody>
      </p:sp>
      <p:sp>
        <p:nvSpPr>
          <p:cNvPr id="5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9/17/2018</a:t>
            </a:fld>
            <a:endParaRPr lang="en-US" dirty="0"/>
          </a:p>
        </p:txBody>
      </p:sp>
      <p:sp>
        <p:nvSpPr>
          <p:cNvPr id="5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4953" y="1447800"/>
            <a:ext cx="3401064" cy="1447800"/>
          </a:xfrm>
        </p:spPr>
        <p:txBody>
          <a:bodyPr anchor="b"/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84616" y="1447800"/>
            <a:ext cx="5195997" cy="4572000"/>
          </a:xfrm>
        </p:spPr>
        <p:txBody>
          <a:bodyPr anchor="ctr">
            <a:normAutofit/>
          </a:bodyPr>
          <a:lstStyle>
            <a:lvl1pPr>
              <a:defRPr sz="2000"/>
            </a:lvl1pPr>
            <a:lvl2pPr>
              <a:defRPr sz="1800"/>
            </a:lvl2pPr>
            <a:lvl3pPr>
              <a:defRPr sz="1600"/>
            </a:lvl3pPr>
            <a:lvl4pPr>
              <a:defRPr sz="1400"/>
            </a:lvl4pPr>
            <a:lvl5pPr>
              <a:defRPr sz="1400"/>
            </a:lvl5pPr>
            <a:lvl6pPr>
              <a:defRPr sz="1400"/>
            </a:lvl6pPr>
            <a:lvl7pPr>
              <a:defRPr sz="1400"/>
            </a:lvl7pPr>
            <a:lvl8pPr>
              <a:defRPr sz="1400"/>
            </a:lvl8pPr>
            <a:lvl9pPr>
              <a:defRPr sz="14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3" y="3129280"/>
            <a:ext cx="3401063" cy="2895599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9/17/2018</a:t>
            </a:fld>
            <a:endParaRPr lang="en-US" dirty="0"/>
          </a:p>
        </p:txBody>
      </p:sp>
      <p:sp>
        <p:nvSpPr>
          <p:cNvPr id="5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53907" y="1854192"/>
            <a:ext cx="5092906" cy="1574808"/>
          </a:xfrm>
        </p:spPr>
        <p:txBody>
          <a:bodyPr anchor="b">
            <a:normAutofit/>
          </a:bodyPr>
          <a:lstStyle>
            <a:lvl1pPr algn="l">
              <a:defRPr sz="36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949546" y="1143000"/>
            <a:ext cx="3200400" cy="4572000"/>
          </a:xfrm>
          <a:prstGeom prst="roundRect">
            <a:avLst>
              <a:gd name="adj" fmla="val 1858"/>
            </a:avLst>
          </a:prstGeom>
          <a:effectLst>
            <a:outerShdw blurRad="50800" dist="50800" dir="5400000" algn="tl" rotWithShape="0">
              <a:srgbClr val="000000">
                <a:alpha val="43000"/>
              </a:srgbClr>
            </a:outerShdw>
          </a:effectLst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154954" y="3657600"/>
            <a:ext cx="5084979" cy="1371600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509A250-FF31-4206-8172-F9D3106AACB1}" type="datetimeFigureOut">
              <a:rPr lang="en-US" dirty="0"/>
              <a:t>9/17/2018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18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21" Type="http://schemas.openxmlformats.org/officeDocument/2006/relationships/image" Target="../media/image4.png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slideLayout" Target="../slideLayouts/slideLayout17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20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19" Type="http://schemas.openxmlformats.org/officeDocument/2006/relationships/image" Target="../media/image2.png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Relationship Id="rId22" Type="http://schemas.openxmlformats.org/officeDocument/2006/relationships/image" Target="../media/image5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Picture 7"/>
          <p:cNvPicPr>
            <a:picLocks noChangeAspect="1"/>
          </p:cNvPicPr>
          <p:nvPr/>
        </p:nvPicPr>
        <p:blipFill rotWithShape="1">
          <a:blip r:embed="rId1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613"/>
          <a:stretch/>
        </p:blipFill>
        <p:spPr>
          <a:xfrm>
            <a:off x="0" y="2669685"/>
            <a:ext cx="4037012" cy="4188315"/>
          </a:xfrm>
          <a:prstGeom prst="rect">
            <a:avLst/>
          </a:prstGeom>
        </p:spPr>
      </p:pic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20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5640"/>
          <a:stretch/>
        </p:blipFill>
        <p:spPr>
          <a:xfrm>
            <a:off x="0" y="2892347"/>
            <a:ext cx="1522412" cy="2365453"/>
          </a:xfrm>
          <a:prstGeom prst="rect">
            <a:avLst/>
          </a:prstGeom>
        </p:spPr>
      </p:pic>
      <p:sp>
        <p:nvSpPr>
          <p:cNvPr id="16" name="Oval 15"/>
          <p:cNvSpPr/>
          <p:nvPr/>
        </p:nvSpPr>
        <p:spPr>
          <a:xfrm>
            <a:off x="8609012" y="1676400"/>
            <a:ext cx="2819400" cy="2819400"/>
          </a:xfrm>
          <a:prstGeom prst="ellipse">
            <a:avLst/>
          </a:prstGeom>
          <a:gradFill flip="none" rotWithShape="1">
            <a:gsLst>
              <a:gs pos="0">
                <a:schemeClr val="bg2">
                  <a:lumMod val="60000"/>
                  <a:lumOff val="40000"/>
                  <a:alpha val="7000"/>
                </a:schemeClr>
              </a:gs>
              <a:gs pos="69000">
                <a:schemeClr val="bg2">
                  <a:lumMod val="60000"/>
                  <a:lumOff val="40000"/>
                  <a:alpha val="0"/>
                </a:schemeClr>
              </a:gs>
              <a:gs pos="36000">
                <a:schemeClr val="bg2">
                  <a:lumMod val="60000"/>
                  <a:lumOff val="40000"/>
                  <a:alpha val="6000"/>
                </a:schemeClr>
              </a:gs>
            </a:gsLst>
            <a:path path="circle">
              <a:fillToRect l="50000" t="50000" r="50000" b="50000"/>
            </a:path>
            <a:tileRect/>
          </a:gra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pic>
        <p:nvPicPr>
          <p:cNvPr id="9" name="Picture 8"/>
          <p:cNvPicPr>
            <a:picLocks noChangeAspect="1"/>
          </p:cNvPicPr>
          <p:nvPr/>
        </p:nvPicPr>
        <p:blipFill rotWithShape="1">
          <a:blip r:embed="rId21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28813"/>
          <a:stretch/>
        </p:blipFill>
        <p:spPr>
          <a:xfrm>
            <a:off x="7999412" y="0"/>
            <a:ext cx="1603387" cy="1141407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/>
          </p:cNvPicPr>
          <p:nvPr/>
        </p:nvPicPr>
        <p:blipFill rotWithShape="1">
          <a:blip r:embed="rId2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3320"/>
          <a:stretch/>
        </p:blipFill>
        <p:spPr>
          <a:xfrm>
            <a:off x="8605878" y="6096000"/>
            <a:ext cx="993734" cy="762000"/>
          </a:xfrm>
          <a:prstGeom prst="rect">
            <a:avLst/>
          </a:prstGeom>
        </p:spPr>
      </p:pic>
      <p:sp>
        <p:nvSpPr>
          <p:cNvPr id="14" name="Rectangle 13"/>
          <p:cNvSpPr/>
          <p:nvPr/>
        </p:nvSpPr>
        <p:spPr>
          <a:xfrm>
            <a:off x="10437812" y="0"/>
            <a:ext cx="685800" cy="114300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46111" y="452718"/>
            <a:ext cx="9404723" cy="1400530"/>
          </a:xfrm>
          <a:prstGeom prst="rect">
            <a:avLst/>
          </a:prstGeom>
        </p:spPr>
        <p:txBody>
          <a:bodyPr vert="horz" lIns="91440" tIns="45720" rIns="91440" bIns="45720" rtlCol="0" anchor="t">
            <a:no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103312" y="2052918"/>
            <a:ext cx="8946541" cy="4195481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 rot="5400000">
            <a:off x="10155639" y="1790701"/>
            <a:ext cx="990599" cy="304799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fld id="{4AAD347D-5ACD-4C99-B74B-A9C85AD731AF}" type="datetimeFigureOut">
              <a:rPr lang="en-US" dirty="0"/>
              <a:t>9/17/2018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 rot="5400000">
            <a:off x="8951573" y="3225297"/>
            <a:ext cx="3859795" cy="304801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100" b="0" i="0">
                <a:solidFill>
                  <a:schemeClr val="tx1">
                    <a:tint val="75000"/>
                    <a:alpha val="60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10352540" y="295729"/>
            <a:ext cx="838199" cy="7676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ctr">
              <a:defRPr sz="2800" b="0" i="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7F1E4F-1CFF-5643-939E-02111984F565}" type="slidenum">
              <a:rPr lang="en-US" dirty="0"/>
              <a:t>‹#›</a:t>
            </a:fld>
            <a:endParaRPr lang="en-US" dirty="0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68" r:id="rId9"/>
    <p:sldLayoutId id="2147483667" r:id="rId10"/>
    <p:sldLayoutId id="2147483661" r:id="rId11"/>
    <p:sldLayoutId id="2147483664" r:id="rId12"/>
    <p:sldLayoutId id="2147483662" r:id="rId13"/>
    <p:sldLayoutId id="2147483669" r:id="rId14"/>
    <p:sldLayoutId id="2147483670" r:id="rId15"/>
    <p:sldLayoutId id="2147483658" r:id="rId16"/>
    <p:sldLayoutId id="2147483659" r:id="rId17"/>
  </p:sldLayoutIdLst>
  <p:hf sldNum="0" hdr="0" ftr="0" dt="0"/>
  <p:txStyles>
    <p:titleStyle>
      <a:lvl1pPr algn="l" defTabSz="457200" rtl="0" eaLnBrk="1" latinLnBrk="0" hangingPunct="1">
        <a:spcBef>
          <a:spcPct val="0"/>
        </a:spcBef>
        <a:buNone/>
        <a:defRPr sz="4200" b="0" i="0" kern="1200">
          <a:solidFill>
            <a:schemeClr val="tx2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2000" b="0" i="0" kern="1200">
          <a:solidFill>
            <a:schemeClr val="tx1"/>
          </a:solidFill>
          <a:latin typeface="+mj-lt"/>
          <a:ea typeface="+mj-ea"/>
          <a:cs typeface="+mj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800" b="0" i="0" kern="1200">
          <a:solidFill>
            <a:schemeClr val="tx1"/>
          </a:solidFill>
          <a:latin typeface="+mj-lt"/>
          <a:ea typeface="+mj-ea"/>
          <a:cs typeface="+mj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600" b="0" i="0" kern="1200">
          <a:solidFill>
            <a:schemeClr val="tx1"/>
          </a:solidFill>
          <a:latin typeface="+mj-lt"/>
          <a:ea typeface="+mj-ea"/>
          <a:cs typeface="+mj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5pPr>
      <a:lvl6pPr marL="2506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bg2">
            <a:lumMod val="40000"/>
            <a:lumOff val="60000"/>
          </a:schemeClr>
        </a:buClr>
        <a:buSzPct val="80000"/>
        <a:buFont typeface="Wingdings 3" charset="2"/>
        <a:buChar char=""/>
        <a:defRPr sz="1400" b="0" i="0" kern="1200">
          <a:solidFill>
            <a:schemeClr val="tx1"/>
          </a:solidFill>
          <a:latin typeface="+mj-lt"/>
          <a:ea typeface="+mj-ea"/>
          <a:cs typeface="+mj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579001" y="0"/>
            <a:ext cx="9752529" cy="2022306"/>
          </a:xfrm>
        </p:spPr>
        <p:txBody>
          <a:bodyPr/>
          <a:lstStyle/>
          <a:p>
            <a:r>
              <a:rPr lang="en-CA" sz="6000" dirty="0" smtClean="0"/>
              <a:t>The Use of Non-Financial Measures by Investors</a:t>
            </a:r>
            <a:endParaRPr lang="en-CA" sz="60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214331" y="2110413"/>
            <a:ext cx="9176577" cy="3859480"/>
          </a:xfrm>
        </p:spPr>
        <p:txBody>
          <a:bodyPr>
            <a:normAutofit fontScale="92500"/>
          </a:bodyPr>
          <a:lstStyle/>
          <a:p>
            <a:r>
              <a:rPr lang="en-CA" sz="4000" dirty="0" smtClean="0"/>
              <a:t>INSIGHTS FROM ACADEMIC RESEARCH</a:t>
            </a:r>
          </a:p>
          <a:p>
            <a:endParaRPr lang="en-CA" dirty="0"/>
          </a:p>
          <a:p>
            <a:endParaRPr lang="en-CA" dirty="0" smtClean="0"/>
          </a:p>
          <a:p>
            <a:r>
              <a:rPr lang="en-CA" dirty="0" smtClean="0"/>
              <a:t>Partha Mohanram</a:t>
            </a:r>
          </a:p>
          <a:p>
            <a:r>
              <a:rPr lang="en-CA" dirty="0" smtClean="0"/>
              <a:t>John h. Watson chair in value investing</a:t>
            </a:r>
          </a:p>
          <a:p>
            <a:r>
              <a:rPr lang="en-CA" dirty="0" smtClean="0"/>
              <a:t>Area coordinator – accounting</a:t>
            </a:r>
          </a:p>
          <a:p>
            <a:r>
              <a:rPr lang="en-CA" dirty="0" smtClean="0"/>
              <a:t>Director – </a:t>
            </a:r>
            <a:r>
              <a:rPr lang="en-CA" dirty="0" err="1" smtClean="0"/>
              <a:t>india</a:t>
            </a:r>
            <a:r>
              <a:rPr lang="en-CA" dirty="0" smtClean="0"/>
              <a:t> innovation institute</a:t>
            </a:r>
          </a:p>
          <a:p>
            <a:r>
              <a:rPr lang="en-CA" dirty="0" smtClean="0"/>
              <a:t>Rotman school of Management, university of </a:t>
            </a:r>
            <a:r>
              <a:rPr lang="en-CA" dirty="0" err="1" smtClean="0"/>
              <a:t>toronto</a:t>
            </a:r>
            <a:endParaRPr lang="en-CA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5810" y="6058000"/>
            <a:ext cx="3076190" cy="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76322652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46111" y="191461"/>
            <a:ext cx="10522632" cy="1400530"/>
          </a:xfrm>
        </p:spPr>
        <p:txBody>
          <a:bodyPr/>
          <a:lstStyle/>
          <a:p>
            <a:r>
              <a:rPr lang="en-CA" dirty="0" smtClean="0"/>
              <a:t>Classifying Non-Financial Measures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9856" y="1199409"/>
            <a:ext cx="11282652" cy="5165765"/>
          </a:xfrm>
        </p:spPr>
        <p:txBody>
          <a:bodyPr>
            <a:normAutofit lnSpcReduction="10000"/>
          </a:bodyPr>
          <a:lstStyle/>
          <a:p>
            <a:r>
              <a:rPr lang="en-CA" dirty="0" smtClean="0"/>
              <a:t>There are many ways to classify non-financial measures</a:t>
            </a:r>
          </a:p>
          <a:p>
            <a:pPr lvl="1"/>
            <a:r>
              <a:rPr lang="en-CA" dirty="0" smtClean="0"/>
              <a:t>What is the purpose of the measure?</a:t>
            </a:r>
          </a:p>
          <a:p>
            <a:pPr lvl="2"/>
            <a:r>
              <a:rPr lang="en-CA" dirty="0" smtClean="0"/>
              <a:t>Better prediction of financials?</a:t>
            </a:r>
          </a:p>
          <a:p>
            <a:pPr lvl="2"/>
            <a:r>
              <a:rPr lang="en-CA" dirty="0" smtClean="0"/>
              <a:t>To measure something that may not necessarily have financial implications</a:t>
            </a:r>
          </a:p>
          <a:p>
            <a:pPr lvl="2"/>
            <a:endParaRPr lang="en-CA" dirty="0" smtClean="0"/>
          </a:p>
          <a:p>
            <a:pPr lvl="1"/>
            <a:r>
              <a:rPr lang="en-CA" dirty="0" smtClean="0"/>
              <a:t>Who is providing the measure?</a:t>
            </a:r>
          </a:p>
          <a:p>
            <a:pPr lvl="2"/>
            <a:r>
              <a:rPr lang="en-CA" dirty="0" smtClean="0"/>
              <a:t>The firm</a:t>
            </a:r>
          </a:p>
          <a:p>
            <a:pPr lvl="2"/>
            <a:r>
              <a:rPr lang="en-CA" dirty="0" smtClean="0"/>
              <a:t>Financial intermediaries</a:t>
            </a:r>
          </a:p>
          <a:p>
            <a:pPr lvl="2"/>
            <a:r>
              <a:rPr lang="en-CA" dirty="0" smtClean="0"/>
              <a:t>Investors themselves</a:t>
            </a:r>
          </a:p>
          <a:p>
            <a:endParaRPr lang="en-CA" dirty="0" smtClean="0"/>
          </a:p>
          <a:p>
            <a:pPr lvl="1"/>
            <a:r>
              <a:rPr lang="en-CA" dirty="0" smtClean="0"/>
              <a:t>In what format?</a:t>
            </a:r>
          </a:p>
          <a:p>
            <a:pPr lvl="2"/>
            <a:r>
              <a:rPr lang="en-CA" dirty="0" smtClean="0"/>
              <a:t>As a part of existing disclosure</a:t>
            </a:r>
          </a:p>
          <a:p>
            <a:pPr lvl="2"/>
            <a:r>
              <a:rPr lang="en-CA" dirty="0" smtClean="0"/>
              <a:t>Additional disclosure</a:t>
            </a:r>
          </a:p>
          <a:p>
            <a:pPr lvl="2"/>
            <a:r>
              <a:rPr lang="en-CA" dirty="0" smtClean="0"/>
              <a:t>Social media (e.g. Twitter)</a:t>
            </a:r>
          </a:p>
          <a:p>
            <a:pPr lvl="2"/>
            <a:endParaRPr lang="en-CA" dirty="0"/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5810" y="6058000"/>
            <a:ext cx="3076190" cy="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8617289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3" end="1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92672" y="72707"/>
            <a:ext cx="9404723" cy="1097012"/>
          </a:xfrm>
        </p:spPr>
        <p:txBody>
          <a:bodyPr/>
          <a:lstStyle/>
          <a:p>
            <a:r>
              <a:rPr lang="en-CA" dirty="0" smtClean="0"/>
              <a:t>Better Prediction of Financials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92672" y="1366359"/>
            <a:ext cx="10308875" cy="5002886"/>
          </a:xfrm>
        </p:spPr>
        <p:txBody>
          <a:bodyPr>
            <a:normAutofit/>
          </a:bodyPr>
          <a:lstStyle/>
          <a:p>
            <a:r>
              <a:rPr lang="en-CA" dirty="0" smtClean="0"/>
              <a:t>Assume that investors fundamentally care about the prediction of future financials (firm fundamentals as well as stock returns)</a:t>
            </a:r>
          </a:p>
          <a:p>
            <a:r>
              <a:rPr lang="en-CA" dirty="0" smtClean="0"/>
              <a:t>Prediction of financial measures can be improved by non-financial measures e.g.</a:t>
            </a:r>
          </a:p>
          <a:p>
            <a:pPr lvl="1"/>
            <a:r>
              <a:rPr lang="en-CA" dirty="0" smtClean="0"/>
              <a:t>Order-book position, Customer satisfaction, Employee satisfaction/ Human capital, I.P. related information – e.g. Patents</a:t>
            </a:r>
          </a:p>
          <a:p>
            <a:r>
              <a:rPr lang="en-CA" dirty="0" smtClean="0"/>
              <a:t>A vast literature has shown that these measures are indeed value relevant and investors do pay attention to them (though not perfectly)</a:t>
            </a:r>
          </a:p>
          <a:p>
            <a:r>
              <a:rPr lang="en-CA" dirty="0" smtClean="0"/>
              <a:t>Opinions mixed on whether these disclosures should be mandatory or voluntary</a:t>
            </a:r>
          </a:p>
          <a:p>
            <a:pPr lvl="1"/>
            <a:r>
              <a:rPr lang="en-CA" dirty="0" smtClean="0"/>
              <a:t>Lev argues that accounting no long measures what matters.</a:t>
            </a:r>
          </a:p>
          <a:p>
            <a:pPr lvl="1"/>
            <a:r>
              <a:rPr lang="en-CA" dirty="0" smtClean="0"/>
              <a:t>Counter argument - disclosure should be voluntary(proprietary costs, reliability). See the AAA FASC report (Accounting Horizons 2002, </a:t>
            </a:r>
            <a:r>
              <a:rPr lang="en-CA" dirty="0" err="1" smtClean="0"/>
              <a:t>Maines</a:t>
            </a:r>
            <a:r>
              <a:rPr lang="en-CA" dirty="0" smtClean="0"/>
              <a:t> et. Al)</a:t>
            </a:r>
          </a:p>
          <a:p>
            <a:pPr lvl="1"/>
            <a:endParaRPr lang="en-CA" dirty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5810" y="6058000"/>
            <a:ext cx="3076190" cy="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948854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63924" y="274588"/>
            <a:ext cx="9404723" cy="1400530"/>
          </a:xfrm>
        </p:spPr>
        <p:txBody>
          <a:bodyPr/>
          <a:lstStyle/>
          <a:p>
            <a:r>
              <a:rPr lang="en-CA" dirty="0" smtClean="0"/>
              <a:t>Measures that may not have “immediate” financial implications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63924" y="1874788"/>
            <a:ext cx="9240095" cy="4775394"/>
          </a:xfrm>
        </p:spPr>
        <p:txBody>
          <a:bodyPr>
            <a:normAutofit fontScale="92500" lnSpcReduction="20000"/>
          </a:bodyPr>
          <a:lstStyle/>
          <a:p>
            <a:r>
              <a:rPr lang="en-CA" dirty="0" smtClean="0"/>
              <a:t>Measures that still capture other things that investors care about – corporate citizenship, socially responsible investing</a:t>
            </a:r>
          </a:p>
          <a:p>
            <a:pPr lvl="1"/>
            <a:r>
              <a:rPr lang="en-CA" dirty="0" smtClean="0"/>
              <a:t>Environmental- sustainability, environmental stewardship, climate change</a:t>
            </a:r>
          </a:p>
          <a:p>
            <a:pPr lvl="1"/>
            <a:r>
              <a:rPr lang="en-CA" dirty="0" smtClean="0"/>
              <a:t>Social – poverty, income inequality, workers rights and working conditions</a:t>
            </a:r>
          </a:p>
          <a:p>
            <a:pPr lvl="1"/>
            <a:r>
              <a:rPr lang="en-CA" dirty="0" smtClean="0"/>
              <a:t>Governance – Gender/Racial diversity</a:t>
            </a:r>
          </a:p>
          <a:p>
            <a:pPr lvl="1"/>
            <a:endParaRPr lang="en-CA" dirty="0" smtClean="0"/>
          </a:p>
          <a:p>
            <a:r>
              <a:rPr lang="en-CA" dirty="0" smtClean="0"/>
              <a:t>Usefulness may depend on context – “shareholder” maximization vs </a:t>
            </a:r>
            <a:r>
              <a:rPr lang="en-CA" smtClean="0"/>
              <a:t>“stakeholder” </a:t>
            </a:r>
            <a:r>
              <a:rPr lang="en-CA" dirty="0" smtClean="0"/>
              <a:t>maximization</a:t>
            </a:r>
          </a:p>
          <a:p>
            <a:pPr lvl="1"/>
            <a:endParaRPr lang="en-CA" dirty="0" smtClean="0"/>
          </a:p>
          <a:p>
            <a:r>
              <a:rPr lang="en-CA" dirty="0" smtClean="0"/>
              <a:t>An interesting paper is “</a:t>
            </a:r>
            <a:r>
              <a:rPr lang="en-US" dirty="0"/>
              <a:t>Is sin always a sin? The interaction effect of social norms and financial incentives on market participants’ </a:t>
            </a:r>
            <a:r>
              <a:rPr lang="en-US" dirty="0" smtClean="0"/>
              <a:t>behavior” – by Liu, Lu and </a:t>
            </a:r>
            <a:r>
              <a:rPr lang="en-US" dirty="0" err="1" smtClean="0"/>
              <a:t>Veenstra</a:t>
            </a:r>
            <a:r>
              <a:rPr lang="en-US" dirty="0" smtClean="0"/>
              <a:t> (AOS 2014).</a:t>
            </a:r>
          </a:p>
          <a:p>
            <a:pPr lvl="1"/>
            <a:r>
              <a:rPr lang="en-US" dirty="0" smtClean="0"/>
              <a:t>A U of T paper that shows that social norms affect investors and intermediaries</a:t>
            </a:r>
          </a:p>
          <a:p>
            <a:pPr lvl="1"/>
            <a:r>
              <a:rPr lang="en-US" dirty="0" smtClean="0"/>
              <a:t>Move away from tobacco and alcohol stocks, towards gaming stocks</a:t>
            </a:r>
          </a:p>
          <a:p>
            <a:pPr lvl="1"/>
            <a:r>
              <a:rPr lang="en-US" dirty="0" smtClean="0"/>
              <a:t>Interesting to see how “pot” stocks will be affected post legalization</a:t>
            </a:r>
            <a:endParaRPr lang="en-CA" dirty="0" smtClean="0"/>
          </a:p>
        </p:txBody>
      </p:sp>
      <p:pic>
        <p:nvPicPr>
          <p:cNvPr id="7" name="Picture 6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5810" y="6058000"/>
            <a:ext cx="3076190" cy="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28584944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5" presetID="1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943" y="122076"/>
            <a:ext cx="10889673" cy="1400530"/>
          </a:xfrm>
        </p:spPr>
        <p:txBody>
          <a:bodyPr/>
          <a:lstStyle/>
          <a:p>
            <a:r>
              <a:rPr lang="en-CA" sz="4000" dirty="0" smtClean="0"/>
              <a:t>Who provides Non-Financial Information</a:t>
            </a:r>
            <a:endParaRPr lang="en-CA" sz="4000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14544" y="1213846"/>
            <a:ext cx="9744797" cy="5335394"/>
          </a:xfrm>
        </p:spPr>
        <p:txBody>
          <a:bodyPr>
            <a:normAutofit/>
          </a:bodyPr>
          <a:lstStyle/>
          <a:p>
            <a:r>
              <a:rPr lang="en-CA" dirty="0" smtClean="0"/>
              <a:t>The firm itself</a:t>
            </a:r>
          </a:p>
          <a:p>
            <a:pPr lvl="1"/>
            <a:r>
              <a:rPr lang="en-CA" dirty="0" smtClean="0"/>
              <a:t>Potentially as voluntary disclosure as part of annual reports – order backlog</a:t>
            </a:r>
          </a:p>
          <a:p>
            <a:pPr lvl="1"/>
            <a:r>
              <a:rPr lang="en-CA" dirty="0" smtClean="0"/>
              <a:t>Standalone CSR disclosures </a:t>
            </a:r>
          </a:p>
          <a:p>
            <a:pPr lvl="1"/>
            <a:r>
              <a:rPr lang="en-CA" dirty="0" smtClean="0"/>
              <a:t>Need to trade off the benefits against costs</a:t>
            </a:r>
          </a:p>
          <a:p>
            <a:pPr lvl="2"/>
            <a:r>
              <a:rPr lang="en-CA" dirty="0" smtClean="0"/>
              <a:t>Benefits – less information asymmetry, appeal to socially conscious investors, appear less risky, better prepared to face future eventualities (global warming, future regulations)</a:t>
            </a:r>
          </a:p>
          <a:p>
            <a:pPr lvl="2"/>
            <a:r>
              <a:rPr lang="en-CA" dirty="0" smtClean="0"/>
              <a:t>Costs – proprietary costs, appearance of “greenwashing”, need to follow through, may not appeal to the purely financially focused investor</a:t>
            </a:r>
          </a:p>
          <a:p>
            <a:r>
              <a:rPr lang="en-CA" dirty="0" smtClean="0"/>
              <a:t>Intermediaries</a:t>
            </a:r>
          </a:p>
          <a:p>
            <a:pPr lvl="1"/>
            <a:r>
              <a:rPr lang="en-CA" dirty="0" smtClean="0"/>
              <a:t>Analysts focusing on Non-financial information – CSR analysts</a:t>
            </a:r>
          </a:p>
          <a:p>
            <a:r>
              <a:rPr lang="en-CA" dirty="0" smtClean="0"/>
              <a:t>Investors themselves</a:t>
            </a:r>
          </a:p>
          <a:p>
            <a:pPr lvl="1"/>
            <a:r>
              <a:rPr lang="en-CA" dirty="0" smtClean="0"/>
              <a:t>The rise of social media – Wisdom of Crowds</a:t>
            </a:r>
          </a:p>
          <a:p>
            <a:pPr lvl="1"/>
            <a:r>
              <a:rPr lang="en-CA" dirty="0" smtClean="0"/>
              <a:t>Crowdsourced research – Seeking Alpha and </a:t>
            </a:r>
            <a:r>
              <a:rPr lang="en-CA" dirty="0" err="1" smtClean="0"/>
              <a:t>Estimize</a:t>
            </a:r>
            <a:endParaRPr lang="en-CA" dirty="0" smtClean="0"/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5810" y="6058000"/>
            <a:ext cx="3076190" cy="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503933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0" end="1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66442" y="268650"/>
            <a:ext cx="9404723" cy="1400530"/>
          </a:xfrm>
        </p:spPr>
        <p:txBody>
          <a:bodyPr/>
          <a:lstStyle/>
          <a:p>
            <a:r>
              <a:rPr lang="en-CA" dirty="0" smtClean="0"/>
              <a:t>Wisdom of Crowds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38634" y="1233520"/>
            <a:ext cx="9175633" cy="5042589"/>
          </a:xfrm>
        </p:spPr>
        <p:txBody>
          <a:bodyPr>
            <a:normAutofit fontScale="85000" lnSpcReduction="10000"/>
          </a:bodyPr>
          <a:lstStyle/>
          <a:p>
            <a:r>
              <a:rPr lang="en-CA" dirty="0" smtClean="0"/>
              <a:t>Based on my paper - </a:t>
            </a:r>
            <a:r>
              <a:rPr lang="en-US" dirty="0"/>
              <a:t>Can Twitter help predict firm-level earnings and stock returns</a:t>
            </a:r>
            <a:r>
              <a:rPr lang="en-US" dirty="0" smtClean="0"/>
              <a:t>? (TAR 2018)</a:t>
            </a:r>
            <a:endParaRPr lang="en-CA" dirty="0" smtClean="0"/>
          </a:p>
          <a:p>
            <a:pPr lvl="1"/>
            <a:r>
              <a:rPr lang="en-CA" dirty="0" smtClean="0"/>
              <a:t>We look at Tweets by ordinary investors in the time period leading up to earnings announcements</a:t>
            </a:r>
          </a:p>
          <a:p>
            <a:pPr lvl="1"/>
            <a:r>
              <a:rPr lang="en-CA" dirty="0" smtClean="0"/>
              <a:t>We use lexical analysis to gauge the sentiment of each tweet</a:t>
            </a:r>
          </a:p>
          <a:p>
            <a:pPr lvl="1"/>
            <a:r>
              <a:rPr lang="en-CA" dirty="0" smtClean="0"/>
              <a:t>We aggregate this at the firm level</a:t>
            </a:r>
          </a:p>
          <a:p>
            <a:pPr marL="457200" lvl="1" indent="0">
              <a:buNone/>
            </a:pPr>
            <a:endParaRPr lang="en-CA" dirty="0"/>
          </a:p>
          <a:p>
            <a:r>
              <a:rPr lang="en-CA" dirty="0" smtClean="0"/>
              <a:t>Aggregate Twitter Sentiment</a:t>
            </a:r>
          </a:p>
          <a:p>
            <a:pPr lvl="1"/>
            <a:r>
              <a:rPr lang="en-CA" dirty="0" smtClean="0"/>
              <a:t>Predicts the earnings surprise (value relevance)</a:t>
            </a:r>
          </a:p>
          <a:p>
            <a:pPr lvl="1"/>
            <a:r>
              <a:rPr lang="en-CA" dirty="0" smtClean="0"/>
              <a:t>Predicts the returns around earnings (incremental value relevance)</a:t>
            </a:r>
          </a:p>
          <a:p>
            <a:pPr lvl="1"/>
            <a:r>
              <a:rPr lang="en-CA" dirty="0" smtClean="0"/>
              <a:t>Results are stronger for firms in weaker information environment</a:t>
            </a:r>
          </a:p>
          <a:p>
            <a:pPr lvl="1"/>
            <a:r>
              <a:rPr lang="en-CA" dirty="0" smtClean="0"/>
              <a:t>Works for both “original” Tweets and “disseminating” Tweets</a:t>
            </a:r>
          </a:p>
          <a:p>
            <a:endParaRPr lang="en-CA" dirty="0"/>
          </a:p>
          <a:p>
            <a:r>
              <a:rPr lang="en-CA" dirty="0" smtClean="0"/>
              <a:t>Twitter and Social Media is a valuable source of information to capital markets</a:t>
            </a:r>
          </a:p>
          <a:p>
            <a:pPr lvl="1"/>
            <a:r>
              <a:rPr lang="en-CA" dirty="0" smtClean="0"/>
              <a:t>Despite concerns about bias and manipulation</a:t>
            </a:r>
          </a:p>
          <a:p>
            <a:pPr lvl="1"/>
            <a:endParaRPr lang="en-CA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5810" y="6058000"/>
            <a:ext cx="3076190" cy="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25624226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1" end="1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2" end="1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300" y="167710"/>
            <a:ext cx="9404723" cy="1400530"/>
          </a:xfrm>
        </p:spPr>
        <p:txBody>
          <a:bodyPr/>
          <a:lstStyle/>
          <a:p>
            <a:r>
              <a:rPr lang="en-CA" dirty="0" smtClean="0"/>
              <a:t>Implication for Value Investors</a:t>
            </a:r>
            <a:endParaRPr lang="en-CA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08006" y="1405055"/>
            <a:ext cx="8946541" cy="5052945"/>
          </a:xfrm>
        </p:spPr>
        <p:txBody>
          <a:bodyPr>
            <a:normAutofit/>
          </a:bodyPr>
          <a:lstStyle/>
          <a:p>
            <a:r>
              <a:rPr lang="en-CA" dirty="0" smtClean="0"/>
              <a:t>It is becoming increasing difficult to generate “alpha” as </a:t>
            </a:r>
          </a:p>
          <a:p>
            <a:pPr lvl="1"/>
            <a:r>
              <a:rPr lang="en-CA" dirty="0" smtClean="0"/>
              <a:t>Markets become more efficient</a:t>
            </a:r>
          </a:p>
          <a:p>
            <a:pPr lvl="1"/>
            <a:r>
              <a:rPr lang="en-CA" dirty="0" smtClean="0"/>
              <a:t>More investors are using financial based indicators</a:t>
            </a:r>
          </a:p>
          <a:p>
            <a:r>
              <a:rPr lang="en-CA" dirty="0" smtClean="0"/>
              <a:t>It may be important to look at non-financial measures in the search for alpha</a:t>
            </a:r>
          </a:p>
          <a:p>
            <a:r>
              <a:rPr lang="en-CA" dirty="0" smtClean="0"/>
              <a:t>Concerns remain</a:t>
            </a:r>
          </a:p>
          <a:p>
            <a:pPr lvl="1"/>
            <a:r>
              <a:rPr lang="en-CA" dirty="0" smtClean="0"/>
              <a:t>Credibility of information</a:t>
            </a:r>
          </a:p>
          <a:p>
            <a:pPr lvl="1"/>
            <a:r>
              <a:rPr lang="en-CA" dirty="0" smtClean="0"/>
              <a:t>Utility of information vs. trend chasing</a:t>
            </a:r>
          </a:p>
          <a:p>
            <a:pPr lvl="1"/>
            <a:r>
              <a:rPr lang="en-CA" dirty="0" smtClean="0"/>
              <a:t>In the long run, a good investment has to be justified in terms of future cash flows – i.e. better cash flows (numerator effect) or less risk (denominator)</a:t>
            </a:r>
          </a:p>
          <a:p>
            <a:r>
              <a:rPr lang="en-CA" dirty="0" smtClean="0"/>
              <a:t>It may be interesting to look beyond firm provided disclosures to other avenues – e.g. social media, crowd sourced platforms</a:t>
            </a:r>
            <a:endParaRPr lang="en-CA" dirty="0"/>
          </a:p>
        </p:txBody>
      </p:sp>
      <p:pic>
        <p:nvPicPr>
          <p:cNvPr id="6" name="Picture 5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9115810" y="6058000"/>
            <a:ext cx="3076190" cy="80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38235905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on">
  <a:themeElements>
    <a:clrScheme name="Ion">
      <a:dk1>
        <a:sysClr val="windowText" lastClr="000000"/>
      </a:dk1>
      <a:lt1>
        <a:sysClr val="window" lastClr="FFFFFF"/>
      </a:lt1>
      <a:dk2>
        <a:srgbClr val="1E5155"/>
      </a:dk2>
      <a:lt2>
        <a:srgbClr val="EBEBEB"/>
      </a:lt2>
      <a:accent1>
        <a:srgbClr val="B01513"/>
      </a:accent1>
      <a:accent2>
        <a:srgbClr val="EA6312"/>
      </a:accent2>
      <a:accent3>
        <a:srgbClr val="E6B729"/>
      </a:accent3>
      <a:accent4>
        <a:srgbClr val="6AAC90"/>
      </a:accent4>
      <a:accent5>
        <a:srgbClr val="54849A"/>
      </a:accent5>
      <a:accent6>
        <a:srgbClr val="9E5E9B"/>
      </a:accent6>
      <a:hlink>
        <a:srgbClr val="58C1BA"/>
      </a:hlink>
      <a:folHlink>
        <a:srgbClr val="9DFFCB"/>
      </a:folHlink>
    </a:clrScheme>
    <a:fontScheme name="Ion">
      <a:maj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Ion">
      <a:fillStyleLst>
        <a:solidFill>
          <a:schemeClr val="phClr"/>
        </a:solidFill>
        <a:gradFill rotWithShape="1">
          <a:gsLst>
            <a:gs pos="0">
              <a:schemeClr val="phClr">
                <a:tint val="64000"/>
                <a:lumMod val="118000"/>
              </a:schemeClr>
            </a:gs>
            <a:gs pos="100000">
              <a:schemeClr val="phClr">
                <a:tint val="92000"/>
                <a:alpha val="100000"/>
                <a:lumMod val="11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lumMod val="114000"/>
              </a:schemeClr>
            </a:gs>
            <a:gs pos="100000">
              <a:schemeClr val="phClr">
                <a:shade val="90000"/>
                <a:lumMod val="8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857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63500" dist="38100" dir="5400000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7000"/>
                <a:hueMod val="88000"/>
                <a:satMod val="130000"/>
                <a:lumMod val="124000"/>
              </a:schemeClr>
            </a:gs>
            <a:gs pos="100000">
              <a:schemeClr val="phClr">
                <a:tint val="96000"/>
                <a:shade val="88000"/>
                <a:hueMod val="108000"/>
                <a:satMod val="164000"/>
                <a:lumMod val="76000"/>
              </a:schemeClr>
            </a:gs>
          </a:gsLst>
          <a:path path="circle">
            <a:fillToRect l="45000" t="65000" r="125000" b="100000"/>
          </a:path>
        </a:gradFill>
        <a:blipFill rotWithShape="1">
          <a:blip xmlns:r="http://schemas.openxmlformats.org/officeDocument/2006/relationships" r:embed="rId1">
            <a:duotone>
              <a:schemeClr val="phClr">
                <a:shade val="69000"/>
                <a:hueMod val="108000"/>
                <a:satMod val="164000"/>
                <a:lumMod val="74000"/>
              </a:schemeClr>
              <a:schemeClr val="phClr">
                <a:tint val="96000"/>
                <a:hueMod val="88000"/>
                <a:satMod val="140000"/>
                <a:lumMod val="132000"/>
              </a:schemeClr>
            </a:duotone>
          </a:blip>
          <a:stretch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Ion" id="{B8441ADB-2E43-4AF7-B97A-BD870242C6A8}" vid="{292E63A9-BB86-4E3D-B92A-7223C6510D2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Ion</Template>
  <TotalTime>189</TotalTime>
  <Words>706</Words>
  <Application>Microsoft Office PowerPoint</Application>
  <PresentationFormat>Widescreen</PresentationFormat>
  <Paragraphs>80</Paragraphs>
  <Slides>7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Century Gothic</vt:lpstr>
      <vt:lpstr>Wingdings 3</vt:lpstr>
      <vt:lpstr>Ion</vt:lpstr>
      <vt:lpstr>The Use of Non-Financial Measures by Investors</vt:lpstr>
      <vt:lpstr>Classifying Non-Financial Measures</vt:lpstr>
      <vt:lpstr>Better Prediction of Financials</vt:lpstr>
      <vt:lpstr>Measures that may not have “immediate” financial implications</vt:lpstr>
      <vt:lpstr>Who provides Non-Financial Information</vt:lpstr>
      <vt:lpstr>Wisdom of Crowds</vt:lpstr>
      <vt:lpstr>Implication for Value Investors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Publishing papers</dc:title>
  <dc:creator>Partha Mohanram</dc:creator>
  <cp:lastModifiedBy>Leonard Brooks</cp:lastModifiedBy>
  <cp:revision>18</cp:revision>
  <dcterms:created xsi:type="dcterms:W3CDTF">2018-06-12T13:33:50Z</dcterms:created>
  <dcterms:modified xsi:type="dcterms:W3CDTF">2018-09-17T17:27:01Z</dcterms:modified>
</cp:coreProperties>
</file>