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9001" y="0"/>
            <a:ext cx="9752529" cy="2022306"/>
          </a:xfrm>
        </p:spPr>
        <p:txBody>
          <a:bodyPr/>
          <a:lstStyle/>
          <a:p>
            <a:r>
              <a:rPr lang="en-CA" sz="6000" dirty="0" smtClean="0"/>
              <a:t>The Use of Non-Financial Measures by Investors</a:t>
            </a:r>
            <a:endParaRPr lang="en-CA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331" y="2110413"/>
            <a:ext cx="9176577" cy="3859480"/>
          </a:xfrm>
        </p:spPr>
        <p:txBody>
          <a:bodyPr>
            <a:normAutofit fontScale="92500"/>
          </a:bodyPr>
          <a:lstStyle/>
          <a:p>
            <a:r>
              <a:rPr lang="en-CA" sz="4000" dirty="0" smtClean="0"/>
              <a:t>INSIGHTS FROM ACADEMIC RESEARCH</a:t>
            </a:r>
          </a:p>
          <a:p>
            <a:endParaRPr lang="en-CA" dirty="0"/>
          </a:p>
          <a:p>
            <a:endParaRPr lang="en-CA" dirty="0" smtClean="0"/>
          </a:p>
          <a:p>
            <a:r>
              <a:rPr lang="en-CA" dirty="0" smtClean="0"/>
              <a:t>Partha Mohanram</a:t>
            </a:r>
          </a:p>
          <a:p>
            <a:r>
              <a:rPr lang="en-CA" dirty="0" smtClean="0"/>
              <a:t>John h. Watson chair in value investing</a:t>
            </a:r>
          </a:p>
          <a:p>
            <a:r>
              <a:rPr lang="en-CA" dirty="0" smtClean="0"/>
              <a:t>Area coordinator – accounting</a:t>
            </a:r>
          </a:p>
          <a:p>
            <a:r>
              <a:rPr lang="en-CA" dirty="0" smtClean="0"/>
              <a:t>Director – </a:t>
            </a:r>
            <a:r>
              <a:rPr lang="en-CA" dirty="0" err="1" smtClean="0"/>
              <a:t>india</a:t>
            </a:r>
            <a:r>
              <a:rPr lang="en-CA" dirty="0" smtClean="0"/>
              <a:t> innovation institute</a:t>
            </a:r>
          </a:p>
          <a:p>
            <a:r>
              <a:rPr lang="en-CA" dirty="0" smtClean="0"/>
              <a:t>Rotman school of Management, university of </a:t>
            </a:r>
            <a:r>
              <a:rPr lang="en-CA" dirty="0" err="1" smtClean="0"/>
              <a:t>toronto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5810" y="6058000"/>
            <a:ext cx="3076190" cy="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22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91461"/>
            <a:ext cx="10522632" cy="1400530"/>
          </a:xfrm>
        </p:spPr>
        <p:txBody>
          <a:bodyPr/>
          <a:lstStyle/>
          <a:p>
            <a:r>
              <a:rPr lang="en-CA" dirty="0" smtClean="0"/>
              <a:t>Classifying Non-Financial Measures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856" y="1199409"/>
            <a:ext cx="11282652" cy="5165765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There are many ways to classify non-financial measures</a:t>
            </a:r>
          </a:p>
          <a:p>
            <a:pPr lvl="1"/>
            <a:r>
              <a:rPr lang="en-CA" dirty="0" smtClean="0"/>
              <a:t>What is the purpose of the measure?</a:t>
            </a:r>
          </a:p>
          <a:p>
            <a:pPr lvl="2"/>
            <a:r>
              <a:rPr lang="en-CA" dirty="0" smtClean="0"/>
              <a:t>Better prediction of financials?</a:t>
            </a:r>
          </a:p>
          <a:p>
            <a:pPr lvl="2"/>
            <a:r>
              <a:rPr lang="en-CA" dirty="0" smtClean="0"/>
              <a:t>To measure something that may not necessarily have financial implications</a:t>
            </a:r>
          </a:p>
          <a:p>
            <a:pPr lvl="2"/>
            <a:endParaRPr lang="en-CA" dirty="0" smtClean="0"/>
          </a:p>
          <a:p>
            <a:pPr lvl="1"/>
            <a:r>
              <a:rPr lang="en-CA" dirty="0" smtClean="0"/>
              <a:t>Who is providing the measure?</a:t>
            </a:r>
          </a:p>
          <a:p>
            <a:pPr lvl="2"/>
            <a:r>
              <a:rPr lang="en-CA" dirty="0" smtClean="0"/>
              <a:t>The firm</a:t>
            </a:r>
          </a:p>
          <a:p>
            <a:pPr lvl="2"/>
            <a:r>
              <a:rPr lang="en-CA" dirty="0" smtClean="0"/>
              <a:t>Financial intermediaries</a:t>
            </a:r>
          </a:p>
          <a:p>
            <a:pPr lvl="2"/>
            <a:r>
              <a:rPr lang="en-CA" dirty="0" smtClean="0"/>
              <a:t>Investors themselves</a:t>
            </a:r>
          </a:p>
          <a:p>
            <a:endParaRPr lang="en-CA" dirty="0" smtClean="0"/>
          </a:p>
          <a:p>
            <a:pPr lvl="1"/>
            <a:r>
              <a:rPr lang="en-CA" dirty="0" smtClean="0"/>
              <a:t>In what format?</a:t>
            </a:r>
          </a:p>
          <a:p>
            <a:pPr lvl="2"/>
            <a:r>
              <a:rPr lang="en-CA" dirty="0" smtClean="0"/>
              <a:t>As a part of existing disclosure</a:t>
            </a:r>
          </a:p>
          <a:p>
            <a:pPr lvl="2"/>
            <a:r>
              <a:rPr lang="en-CA" dirty="0" smtClean="0"/>
              <a:t>Additional disclosure</a:t>
            </a:r>
          </a:p>
          <a:p>
            <a:pPr lvl="2"/>
            <a:r>
              <a:rPr lang="en-CA" dirty="0" smtClean="0"/>
              <a:t>Social media (e.g. Twitter)</a:t>
            </a:r>
          </a:p>
          <a:p>
            <a:pPr lvl="2"/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5810" y="6058000"/>
            <a:ext cx="3076190" cy="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17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672" y="72707"/>
            <a:ext cx="9404723" cy="1097012"/>
          </a:xfrm>
        </p:spPr>
        <p:txBody>
          <a:bodyPr/>
          <a:lstStyle/>
          <a:p>
            <a:r>
              <a:rPr lang="en-CA" dirty="0" smtClean="0"/>
              <a:t>Better Prediction of Financials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672" y="1366359"/>
            <a:ext cx="10308875" cy="5002886"/>
          </a:xfrm>
        </p:spPr>
        <p:txBody>
          <a:bodyPr>
            <a:normAutofit/>
          </a:bodyPr>
          <a:lstStyle/>
          <a:p>
            <a:r>
              <a:rPr lang="en-CA" dirty="0" smtClean="0"/>
              <a:t>Assume that investors fundamentally care about the prediction of future financials (firm fundamentals as well as stock returns)</a:t>
            </a:r>
          </a:p>
          <a:p>
            <a:r>
              <a:rPr lang="en-CA" dirty="0" smtClean="0"/>
              <a:t>Prediction of financial measures can be improved by non-financial measures e.g.</a:t>
            </a:r>
          </a:p>
          <a:p>
            <a:pPr lvl="1"/>
            <a:r>
              <a:rPr lang="en-CA" dirty="0" smtClean="0"/>
              <a:t>Order-book position, Customer satisfaction, Employee satisfaction/ Human capital, I.P. related information – e.g. Patents</a:t>
            </a:r>
          </a:p>
          <a:p>
            <a:r>
              <a:rPr lang="en-CA" dirty="0" smtClean="0"/>
              <a:t>A vast literature has shown that these measures are indeed value relevant and investors do pay attention to them (though not perfectly)</a:t>
            </a:r>
          </a:p>
          <a:p>
            <a:r>
              <a:rPr lang="en-CA" dirty="0" smtClean="0"/>
              <a:t>Opinions mixed on whether these disclosures should be mandatory or voluntary</a:t>
            </a:r>
          </a:p>
          <a:p>
            <a:pPr lvl="1"/>
            <a:r>
              <a:rPr lang="en-CA" dirty="0" smtClean="0"/>
              <a:t>Lev argues that accounting no long measures what matters.</a:t>
            </a:r>
          </a:p>
          <a:p>
            <a:pPr lvl="1"/>
            <a:r>
              <a:rPr lang="en-CA" dirty="0" smtClean="0"/>
              <a:t>Counter argument - disclosure should be voluntary(proprietary costs, reliability). See the AAA FASC report (Accounting Horizons 2002, </a:t>
            </a:r>
            <a:r>
              <a:rPr lang="en-CA" dirty="0" err="1" smtClean="0"/>
              <a:t>Maines</a:t>
            </a:r>
            <a:r>
              <a:rPr lang="en-CA" dirty="0" smtClean="0"/>
              <a:t> et. Al)</a:t>
            </a:r>
          </a:p>
          <a:p>
            <a:pPr lvl="1"/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5810" y="6058000"/>
            <a:ext cx="3076190" cy="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85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924" y="274588"/>
            <a:ext cx="9404723" cy="1400530"/>
          </a:xfrm>
        </p:spPr>
        <p:txBody>
          <a:bodyPr/>
          <a:lstStyle/>
          <a:p>
            <a:r>
              <a:rPr lang="en-CA" dirty="0" smtClean="0"/>
              <a:t>Measures that may not have “immediate” financial implications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924" y="1874788"/>
            <a:ext cx="9240095" cy="4775394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Measures that still capture other things that investors care about – corporate citizenship, socially responsible investing</a:t>
            </a:r>
          </a:p>
          <a:p>
            <a:pPr lvl="1"/>
            <a:r>
              <a:rPr lang="en-CA" dirty="0" smtClean="0"/>
              <a:t>Environmental- sustainability, environmental stewardship, climate change</a:t>
            </a:r>
          </a:p>
          <a:p>
            <a:pPr lvl="1"/>
            <a:r>
              <a:rPr lang="en-CA" dirty="0" smtClean="0"/>
              <a:t>Social – poverty, income inequality, workers rights and working conditions</a:t>
            </a:r>
          </a:p>
          <a:p>
            <a:pPr lvl="1"/>
            <a:r>
              <a:rPr lang="en-CA" dirty="0" smtClean="0"/>
              <a:t>Governance – Gender/Racial diversity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Usefulness may depend on context – “shareholder” maximization vs </a:t>
            </a:r>
            <a:r>
              <a:rPr lang="en-CA" smtClean="0"/>
              <a:t>“stakeholder” </a:t>
            </a:r>
            <a:r>
              <a:rPr lang="en-CA" dirty="0" smtClean="0"/>
              <a:t>maximization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An interesting paper is “</a:t>
            </a:r>
            <a:r>
              <a:rPr lang="en-US" dirty="0"/>
              <a:t>Is sin always a sin? The interaction effect of social norms and financial incentives on market participants’ </a:t>
            </a:r>
            <a:r>
              <a:rPr lang="en-US" dirty="0" smtClean="0"/>
              <a:t>behavior” – by Liu, Lu and </a:t>
            </a:r>
            <a:r>
              <a:rPr lang="en-US" dirty="0" err="1" smtClean="0"/>
              <a:t>Veenstra</a:t>
            </a:r>
            <a:r>
              <a:rPr lang="en-US" dirty="0" smtClean="0"/>
              <a:t> (AOS 2014).</a:t>
            </a:r>
          </a:p>
          <a:p>
            <a:pPr lvl="1"/>
            <a:r>
              <a:rPr lang="en-US" dirty="0" smtClean="0"/>
              <a:t>A U of T paper that shows that social norms affect investors and intermediaries</a:t>
            </a:r>
          </a:p>
          <a:p>
            <a:pPr lvl="1"/>
            <a:r>
              <a:rPr lang="en-US" dirty="0" smtClean="0"/>
              <a:t>Move away from tobacco and alcohol stocks, towards gaming stocks</a:t>
            </a:r>
          </a:p>
          <a:p>
            <a:pPr lvl="1"/>
            <a:r>
              <a:rPr lang="en-US" dirty="0" smtClean="0"/>
              <a:t>Interesting to see how “pot” stocks will be affected post legalization</a:t>
            </a:r>
            <a:endParaRPr lang="en-CA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5810" y="6058000"/>
            <a:ext cx="3076190" cy="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84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943" y="122076"/>
            <a:ext cx="10889673" cy="1400530"/>
          </a:xfrm>
        </p:spPr>
        <p:txBody>
          <a:bodyPr/>
          <a:lstStyle/>
          <a:p>
            <a:r>
              <a:rPr lang="en-CA" sz="4000" dirty="0" smtClean="0"/>
              <a:t>Who provides Non-Financial Information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544" y="1213846"/>
            <a:ext cx="9744797" cy="5335394"/>
          </a:xfrm>
        </p:spPr>
        <p:txBody>
          <a:bodyPr>
            <a:normAutofit/>
          </a:bodyPr>
          <a:lstStyle/>
          <a:p>
            <a:r>
              <a:rPr lang="en-CA" dirty="0" smtClean="0"/>
              <a:t>The firm itself</a:t>
            </a:r>
          </a:p>
          <a:p>
            <a:pPr lvl="1"/>
            <a:r>
              <a:rPr lang="en-CA" dirty="0" smtClean="0"/>
              <a:t>Potentially as voluntary disclosure as part of annual reports – order backlog</a:t>
            </a:r>
          </a:p>
          <a:p>
            <a:pPr lvl="1"/>
            <a:r>
              <a:rPr lang="en-CA" dirty="0" smtClean="0"/>
              <a:t>Standalone CSR disclosures </a:t>
            </a:r>
          </a:p>
          <a:p>
            <a:pPr lvl="1"/>
            <a:r>
              <a:rPr lang="en-CA" dirty="0" smtClean="0"/>
              <a:t>Need to trade off the benefits against costs</a:t>
            </a:r>
          </a:p>
          <a:p>
            <a:pPr lvl="2"/>
            <a:r>
              <a:rPr lang="en-CA" dirty="0" smtClean="0"/>
              <a:t>Benefits – less information asymmetry, appeal to socially conscious investors, appear less risky, better prepared to face future eventualities (global warming, future regulations)</a:t>
            </a:r>
          </a:p>
          <a:p>
            <a:pPr lvl="2"/>
            <a:r>
              <a:rPr lang="en-CA" dirty="0" smtClean="0"/>
              <a:t>Costs – proprietary costs, appearance of “greenwashing”, need to follow through, may not appeal to the purely financially focused investor</a:t>
            </a:r>
          </a:p>
          <a:p>
            <a:r>
              <a:rPr lang="en-CA" dirty="0" smtClean="0"/>
              <a:t>Intermediaries</a:t>
            </a:r>
          </a:p>
          <a:p>
            <a:pPr lvl="1"/>
            <a:r>
              <a:rPr lang="en-CA" dirty="0" smtClean="0"/>
              <a:t>Analysts focusing on Non-financial information – CSR analysts</a:t>
            </a:r>
          </a:p>
          <a:p>
            <a:r>
              <a:rPr lang="en-CA" dirty="0" smtClean="0"/>
              <a:t>Investors themselves</a:t>
            </a:r>
          </a:p>
          <a:p>
            <a:pPr lvl="1"/>
            <a:r>
              <a:rPr lang="en-CA" dirty="0" smtClean="0"/>
              <a:t>The rise of social media – Wisdom of Crowds</a:t>
            </a:r>
          </a:p>
          <a:p>
            <a:pPr lvl="1"/>
            <a:r>
              <a:rPr lang="en-CA" dirty="0" smtClean="0"/>
              <a:t>Crowdsourced research – Seeking Alpha and </a:t>
            </a:r>
            <a:r>
              <a:rPr lang="en-CA" dirty="0" err="1" smtClean="0"/>
              <a:t>Estimize</a:t>
            </a:r>
            <a:endParaRPr lang="en-CA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5810" y="6058000"/>
            <a:ext cx="3076190" cy="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3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442" y="268650"/>
            <a:ext cx="9404723" cy="1400530"/>
          </a:xfrm>
        </p:spPr>
        <p:txBody>
          <a:bodyPr/>
          <a:lstStyle/>
          <a:p>
            <a:r>
              <a:rPr lang="en-CA" dirty="0" smtClean="0"/>
              <a:t>Wisdom of Crowds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634" y="1233520"/>
            <a:ext cx="9175633" cy="5042589"/>
          </a:xfrm>
        </p:spPr>
        <p:txBody>
          <a:bodyPr>
            <a:normAutofit fontScale="85000" lnSpcReduction="10000"/>
          </a:bodyPr>
          <a:lstStyle/>
          <a:p>
            <a:r>
              <a:rPr lang="en-CA" dirty="0" smtClean="0"/>
              <a:t>Based on my paper - </a:t>
            </a:r>
            <a:r>
              <a:rPr lang="en-US" dirty="0"/>
              <a:t>Can Twitter help predict firm-level earnings and stock returns</a:t>
            </a:r>
            <a:r>
              <a:rPr lang="en-US" dirty="0" smtClean="0"/>
              <a:t>? (TAR 2018)</a:t>
            </a:r>
            <a:endParaRPr lang="en-CA" dirty="0" smtClean="0"/>
          </a:p>
          <a:p>
            <a:pPr lvl="1"/>
            <a:r>
              <a:rPr lang="en-CA" dirty="0" smtClean="0"/>
              <a:t>We look at Tweets by ordinary investors in the time period leading up to earnings announcements</a:t>
            </a:r>
          </a:p>
          <a:p>
            <a:pPr lvl="1"/>
            <a:r>
              <a:rPr lang="en-CA" dirty="0" smtClean="0"/>
              <a:t>We use lexical analysis to gauge the sentiment of each tweet</a:t>
            </a:r>
          </a:p>
          <a:p>
            <a:pPr lvl="1"/>
            <a:r>
              <a:rPr lang="en-CA" dirty="0" smtClean="0"/>
              <a:t>We aggregate this at the firm level</a:t>
            </a:r>
          </a:p>
          <a:p>
            <a:pPr marL="457200" lvl="1" indent="0">
              <a:buNone/>
            </a:pPr>
            <a:endParaRPr lang="en-CA" dirty="0"/>
          </a:p>
          <a:p>
            <a:r>
              <a:rPr lang="en-CA" dirty="0" smtClean="0"/>
              <a:t>Aggregate Twitter Sentiment</a:t>
            </a:r>
          </a:p>
          <a:p>
            <a:pPr lvl="1"/>
            <a:r>
              <a:rPr lang="en-CA" dirty="0" smtClean="0"/>
              <a:t>Predicts the earnings surprise (value relevance)</a:t>
            </a:r>
          </a:p>
          <a:p>
            <a:pPr lvl="1"/>
            <a:r>
              <a:rPr lang="en-CA" dirty="0" smtClean="0"/>
              <a:t>Predicts the returns around earnings (incremental value relevance)</a:t>
            </a:r>
          </a:p>
          <a:p>
            <a:pPr lvl="1"/>
            <a:r>
              <a:rPr lang="en-CA" dirty="0" smtClean="0"/>
              <a:t>Results are stronger for firms in weaker information environment</a:t>
            </a:r>
          </a:p>
          <a:p>
            <a:pPr lvl="1"/>
            <a:r>
              <a:rPr lang="en-CA" dirty="0" smtClean="0"/>
              <a:t>Works for both “original” Tweets and “disseminating” Tweets</a:t>
            </a:r>
          </a:p>
          <a:p>
            <a:endParaRPr lang="en-CA" dirty="0"/>
          </a:p>
          <a:p>
            <a:r>
              <a:rPr lang="en-CA" dirty="0" smtClean="0"/>
              <a:t>Twitter and Social Media is a valuable source of information to capital markets</a:t>
            </a:r>
          </a:p>
          <a:p>
            <a:pPr lvl="1"/>
            <a:r>
              <a:rPr lang="en-CA" dirty="0" smtClean="0"/>
              <a:t>Despite concerns about bias and manipulation</a:t>
            </a:r>
          </a:p>
          <a:p>
            <a:pPr lvl="1"/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5810" y="6058000"/>
            <a:ext cx="3076190" cy="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4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300" y="167710"/>
            <a:ext cx="9404723" cy="1400530"/>
          </a:xfrm>
        </p:spPr>
        <p:txBody>
          <a:bodyPr/>
          <a:lstStyle/>
          <a:p>
            <a:r>
              <a:rPr lang="en-CA" dirty="0" smtClean="0"/>
              <a:t>Implication for Value Investors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006" y="1405055"/>
            <a:ext cx="8946541" cy="5052945"/>
          </a:xfrm>
        </p:spPr>
        <p:txBody>
          <a:bodyPr>
            <a:normAutofit/>
          </a:bodyPr>
          <a:lstStyle/>
          <a:p>
            <a:r>
              <a:rPr lang="en-CA" dirty="0" smtClean="0"/>
              <a:t>It is becoming increasing difficult to generate “alpha” as </a:t>
            </a:r>
          </a:p>
          <a:p>
            <a:pPr lvl="1"/>
            <a:r>
              <a:rPr lang="en-CA" dirty="0" smtClean="0"/>
              <a:t>Markets become more efficient</a:t>
            </a:r>
          </a:p>
          <a:p>
            <a:pPr lvl="1"/>
            <a:r>
              <a:rPr lang="en-CA" dirty="0" smtClean="0"/>
              <a:t>More investors are using financial based indicators</a:t>
            </a:r>
          </a:p>
          <a:p>
            <a:r>
              <a:rPr lang="en-CA" dirty="0" smtClean="0"/>
              <a:t>It may be important to look at non-financial measures in the search for alpha</a:t>
            </a:r>
          </a:p>
          <a:p>
            <a:r>
              <a:rPr lang="en-CA" dirty="0" smtClean="0"/>
              <a:t>Concerns remain</a:t>
            </a:r>
          </a:p>
          <a:p>
            <a:pPr lvl="1"/>
            <a:r>
              <a:rPr lang="en-CA" dirty="0" smtClean="0"/>
              <a:t>Credibility of information</a:t>
            </a:r>
          </a:p>
          <a:p>
            <a:pPr lvl="1"/>
            <a:r>
              <a:rPr lang="en-CA" dirty="0" smtClean="0"/>
              <a:t>Utility of information vs. trend chasing</a:t>
            </a:r>
          </a:p>
          <a:p>
            <a:pPr lvl="1"/>
            <a:r>
              <a:rPr lang="en-CA" dirty="0" smtClean="0"/>
              <a:t>In the long run, a good investment has to be justified in terms of future cash flows – i.e. better cash flows (numerator effect) or less risk (denominator)</a:t>
            </a:r>
          </a:p>
          <a:p>
            <a:r>
              <a:rPr lang="en-CA" dirty="0" smtClean="0"/>
              <a:t>It may be interesting to look beyond firm provided disclosures to other avenues – e.g. social media, crowd sourced platforms</a:t>
            </a:r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5810" y="6058000"/>
            <a:ext cx="3076190" cy="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359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189</TotalTime>
  <Words>706</Words>
  <Application>Microsoft Office PowerPoint</Application>
  <PresentationFormat>Widescreen</PresentationFormat>
  <Paragraphs>80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The Use of Non-Financial Measures by Investors</vt:lpstr>
      <vt:lpstr>Classifying Non-Financial Measures</vt:lpstr>
      <vt:lpstr>Better Prediction of Financials</vt:lpstr>
      <vt:lpstr>Measures that may not have “immediate” financial implications</vt:lpstr>
      <vt:lpstr>Who provides Non-Financial Information</vt:lpstr>
      <vt:lpstr>Wisdom of Crowds</vt:lpstr>
      <vt:lpstr>Implication for Value Investors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Publishing papers</dc:title>
  <dc:creator>Partha Mohanram</dc:creator>
  <cp:lastModifiedBy>Leonard Brooks</cp:lastModifiedBy>
  <cp:revision>18</cp:revision>
  <dcterms:created xsi:type="dcterms:W3CDTF">2018-06-12T13:33:50Z</dcterms:created>
  <dcterms:modified xsi:type="dcterms:W3CDTF">2018-09-17T17:27:01Z</dcterms:modified>
</cp:coreProperties>
</file>