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ags/tag2.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976" r:id="rId2"/>
  </p:sldMasterIdLst>
  <p:notesMasterIdLst>
    <p:notesMasterId r:id="rId18"/>
  </p:notesMasterIdLst>
  <p:handoutMasterIdLst>
    <p:handoutMasterId r:id="rId19"/>
  </p:handoutMasterIdLst>
  <p:sldIdLst>
    <p:sldId id="450" r:id="rId3"/>
    <p:sldId id="448" r:id="rId4"/>
    <p:sldId id="418" r:id="rId5"/>
    <p:sldId id="451" r:id="rId6"/>
    <p:sldId id="447" r:id="rId7"/>
    <p:sldId id="449" r:id="rId8"/>
    <p:sldId id="445" r:id="rId9"/>
    <p:sldId id="452" r:id="rId10"/>
    <p:sldId id="453" r:id="rId11"/>
    <p:sldId id="438" r:id="rId12"/>
    <p:sldId id="436" r:id="rId13"/>
    <p:sldId id="437" r:id="rId14"/>
    <p:sldId id="439" r:id="rId15"/>
    <p:sldId id="454" r:id="rId16"/>
    <p:sldId id="455" r:id="rId17"/>
  </p:sldIdLst>
  <p:sldSz cx="12192000" cy="6858000"/>
  <p:notesSz cx="7315200" cy="9601200"/>
  <p:custDataLst>
    <p:tags r:id="rId20"/>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91C"/>
    <a:srgbClr val="BBBCBC"/>
    <a:srgbClr val="000000"/>
    <a:srgbClr val="FFCD00"/>
    <a:srgbClr val="ED8B00"/>
    <a:srgbClr val="FF9900"/>
    <a:srgbClr val="C00000"/>
    <a:srgbClr val="3C8A2E"/>
    <a:srgbClr val="DCDCDC"/>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799" autoAdjust="0"/>
  </p:normalViewPr>
  <p:slideViewPr>
    <p:cSldViewPr snapToGrid="0" showGuides="1">
      <p:cViewPr varScale="1">
        <p:scale>
          <a:sx n="115" d="100"/>
          <a:sy n="115" d="100"/>
        </p:scale>
        <p:origin x="258" y="108"/>
      </p:cViewPr>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57" d="100"/>
          <a:sy n="57" d="100"/>
        </p:scale>
        <p:origin x="199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0D6160-69C2-4DC7-9453-FFDF12ACC46B}" type="doc">
      <dgm:prSet loTypeId="urn:microsoft.com/office/officeart/2005/8/layout/hProcess9" loCatId="process" qsTypeId="urn:microsoft.com/office/officeart/2005/8/quickstyle/simple1" qsCatId="simple" csTypeId="urn:microsoft.com/office/officeart/2005/8/colors/colorful5" csCatId="colorful" phldr="1"/>
      <dgm:spPr/>
    </dgm:pt>
    <dgm:pt modelId="{BE10D689-B506-4508-BBD0-D4C03D8F9573}">
      <dgm:prSet phldrT="[Text]"/>
      <dgm:spPr/>
      <dgm:t>
        <a:bodyPr/>
        <a:lstStyle/>
        <a:p>
          <a:r>
            <a:rPr lang="en-US" dirty="0" smtClean="0"/>
            <a:t>Key strategies &amp; goals</a:t>
          </a:r>
          <a:endParaRPr lang="en-US" dirty="0"/>
        </a:p>
      </dgm:t>
    </dgm:pt>
    <dgm:pt modelId="{7512E9EE-2BB8-44B5-B620-5746D62C8684}" type="parTrans" cxnId="{F8A3A759-3C7A-45BC-82F7-65B3E6776041}">
      <dgm:prSet/>
      <dgm:spPr/>
      <dgm:t>
        <a:bodyPr/>
        <a:lstStyle/>
        <a:p>
          <a:endParaRPr lang="en-US"/>
        </a:p>
      </dgm:t>
    </dgm:pt>
    <dgm:pt modelId="{A85CB561-9E9A-439A-A559-5D895CF7F948}" type="sibTrans" cxnId="{F8A3A759-3C7A-45BC-82F7-65B3E6776041}">
      <dgm:prSet/>
      <dgm:spPr/>
      <dgm:t>
        <a:bodyPr/>
        <a:lstStyle/>
        <a:p>
          <a:endParaRPr lang="en-US"/>
        </a:p>
      </dgm:t>
    </dgm:pt>
    <dgm:pt modelId="{8970366F-5864-4CAE-9610-DE8CD4FB86C1}">
      <dgm:prSet phldrT="[Text]"/>
      <dgm:spPr>
        <a:solidFill>
          <a:schemeClr val="tx1"/>
        </a:solidFill>
      </dgm:spPr>
      <dgm:t>
        <a:bodyPr/>
        <a:lstStyle/>
        <a:p>
          <a:r>
            <a:rPr lang="en-US" dirty="0" smtClean="0"/>
            <a:t>Management performance &amp; compensation</a:t>
          </a:r>
          <a:endParaRPr lang="en-US" dirty="0"/>
        </a:p>
      </dgm:t>
    </dgm:pt>
    <dgm:pt modelId="{4F45F02E-1F4B-4C95-84AC-9B2B12CFE82D}" type="parTrans" cxnId="{57BFBB4C-A452-43F3-A330-ED67BFE8F719}">
      <dgm:prSet/>
      <dgm:spPr/>
      <dgm:t>
        <a:bodyPr/>
        <a:lstStyle/>
        <a:p>
          <a:endParaRPr lang="en-US"/>
        </a:p>
      </dgm:t>
    </dgm:pt>
    <dgm:pt modelId="{756C00CB-8437-46DA-A0B7-2C16D02CF41A}" type="sibTrans" cxnId="{57BFBB4C-A452-43F3-A330-ED67BFE8F719}">
      <dgm:prSet/>
      <dgm:spPr/>
      <dgm:t>
        <a:bodyPr/>
        <a:lstStyle/>
        <a:p>
          <a:endParaRPr lang="en-US"/>
        </a:p>
      </dgm:t>
    </dgm:pt>
    <dgm:pt modelId="{1878FA18-AFBC-4489-8655-000F414E170F}">
      <dgm:prSet/>
      <dgm:spPr>
        <a:solidFill>
          <a:schemeClr val="tx1">
            <a:lumMod val="75000"/>
            <a:lumOff val="25000"/>
          </a:schemeClr>
        </a:solidFill>
      </dgm:spPr>
      <dgm:t>
        <a:bodyPr/>
        <a:lstStyle/>
        <a:p>
          <a:r>
            <a:rPr lang="en-US" dirty="0" smtClean="0"/>
            <a:t>Current year &amp; longer term performance</a:t>
          </a:r>
          <a:endParaRPr lang="en-US" dirty="0"/>
        </a:p>
      </dgm:t>
    </dgm:pt>
    <dgm:pt modelId="{67FA8709-CDF3-49CB-8364-397A6A42783D}" type="parTrans" cxnId="{715615FD-5467-4655-99A3-7C0BAF679A78}">
      <dgm:prSet/>
      <dgm:spPr/>
      <dgm:t>
        <a:bodyPr/>
        <a:lstStyle/>
        <a:p>
          <a:endParaRPr lang="en-US"/>
        </a:p>
      </dgm:t>
    </dgm:pt>
    <dgm:pt modelId="{62A1C8FF-98B7-488C-8A29-1E987E147B36}" type="sibTrans" cxnId="{715615FD-5467-4655-99A3-7C0BAF679A78}">
      <dgm:prSet/>
      <dgm:spPr/>
      <dgm:t>
        <a:bodyPr/>
        <a:lstStyle/>
        <a:p>
          <a:endParaRPr lang="en-US"/>
        </a:p>
      </dgm:t>
    </dgm:pt>
    <dgm:pt modelId="{E890A2A0-B79C-4462-81C4-2BE0D7B27A0B}">
      <dgm:prSet/>
      <dgm:spPr>
        <a:solidFill>
          <a:srgbClr val="007680"/>
        </a:solidFill>
      </dgm:spPr>
      <dgm:t>
        <a:bodyPr/>
        <a:lstStyle/>
        <a:p>
          <a:r>
            <a:rPr lang="en-US" dirty="0" smtClean="0"/>
            <a:t>Long term measures of performance </a:t>
          </a:r>
          <a:endParaRPr lang="en-US" dirty="0"/>
        </a:p>
      </dgm:t>
    </dgm:pt>
    <dgm:pt modelId="{6F8BD4EB-1C45-49C3-A054-517E59EB8D13}" type="parTrans" cxnId="{657E80E2-90E6-4E3A-BB9D-240CE9EA510F}">
      <dgm:prSet/>
      <dgm:spPr/>
      <dgm:t>
        <a:bodyPr/>
        <a:lstStyle/>
        <a:p>
          <a:endParaRPr lang="en-US"/>
        </a:p>
      </dgm:t>
    </dgm:pt>
    <dgm:pt modelId="{497CB95B-AFBE-4CD9-BDCC-7B4BD38479DA}" type="sibTrans" cxnId="{657E80E2-90E6-4E3A-BB9D-240CE9EA510F}">
      <dgm:prSet/>
      <dgm:spPr/>
      <dgm:t>
        <a:bodyPr/>
        <a:lstStyle/>
        <a:p>
          <a:endParaRPr lang="en-US"/>
        </a:p>
      </dgm:t>
    </dgm:pt>
    <dgm:pt modelId="{7E9900BB-3855-4717-80AC-F3A086AC4E76}" type="pres">
      <dgm:prSet presAssocID="{A60D6160-69C2-4DC7-9453-FFDF12ACC46B}" presName="CompostProcess" presStyleCnt="0">
        <dgm:presLayoutVars>
          <dgm:dir/>
          <dgm:resizeHandles val="exact"/>
        </dgm:presLayoutVars>
      </dgm:prSet>
      <dgm:spPr/>
    </dgm:pt>
    <dgm:pt modelId="{001E2BD0-E131-4A4C-8182-E3AE300AED43}" type="pres">
      <dgm:prSet presAssocID="{A60D6160-69C2-4DC7-9453-FFDF12ACC46B}" presName="arrow" presStyleLbl="bgShp" presStyleIdx="0" presStyleCnt="1" custScaleX="117647" custLinFactNeighborX="-58918" custLinFactNeighborY="33750"/>
      <dgm:spPr/>
    </dgm:pt>
    <dgm:pt modelId="{B2CDC742-F337-4C8B-AD7B-50DEC3DADD1D}" type="pres">
      <dgm:prSet presAssocID="{A60D6160-69C2-4DC7-9453-FFDF12ACC46B}" presName="linearProcess" presStyleCnt="0"/>
      <dgm:spPr/>
    </dgm:pt>
    <dgm:pt modelId="{EE6C4B48-E25D-4B5C-8416-21D7086361E7}" type="pres">
      <dgm:prSet presAssocID="{BE10D689-B506-4508-BBD0-D4C03D8F9573}" presName="textNode" presStyleLbl="node1" presStyleIdx="0" presStyleCnt="4">
        <dgm:presLayoutVars>
          <dgm:bulletEnabled val="1"/>
        </dgm:presLayoutVars>
      </dgm:prSet>
      <dgm:spPr/>
      <dgm:t>
        <a:bodyPr/>
        <a:lstStyle/>
        <a:p>
          <a:endParaRPr lang="en-US"/>
        </a:p>
      </dgm:t>
    </dgm:pt>
    <dgm:pt modelId="{63AC62B3-D31B-4666-AB4A-5124A8815181}" type="pres">
      <dgm:prSet presAssocID="{A85CB561-9E9A-439A-A559-5D895CF7F948}" presName="sibTrans" presStyleCnt="0"/>
      <dgm:spPr/>
    </dgm:pt>
    <dgm:pt modelId="{668D85FF-193B-4A85-BBD7-13158C7AAF4C}" type="pres">
      <dgm:prSet presAssocID="{E890A2A0-B79C-4462-81C4-2BE0D7B27A0B}" presName="textNode" presStyleLbl="node1" presStyleIdx="1" presStyleCnt="4">
        <dgm:presLayoutVars>
          <dgm:bulletEnabled val="1"/>
        </dgm:presLayoutVars>
      </dgm:prSet>
      <dgm:spPr/>
      <dgm:t>
        <a:bodyPr/>
        <a:lstStyle/>
        <a:p>
          <a:endParaRPr lang="en-US"/>
        </a:p>
      </dgm:t>
    </dgm:pt>
    <dgm:pt modelId="{847EB829-B78F-4338-A185-232D807261EF}" type="pres">
      <dgm:prSet presAssocID="{497CB95B-AFBE-4CD9-BDCC-7B4BD38479DA}" presName="sibTrans" presStyleCnt="0"/>
      <dgm:spPr/>
    </dgm:pt>
    <dgm:pt modelId="{B6587593-7B57-4327-AE54-1BA44242B65D}" type="pres">
      <dgm:prSet presAssocID="{1878FA18-AFBC-4489-8655-000F414E170F}" presName="textNode" presStyleLbl="node1" presStyleIdx="2" presStyleCnt="4">
        <dgm:presLayoutVars>
          <dgm:bulletEnabled val="1"/>
        </dgm:presLayoutVars>
      </dgm:prSet>
      <dgm:spPr/>
      <dgm:t>
        <a:bodyPr/>
        <a:lstStyle/>
        <a:p>
          <a:endParaRPr lang="en-US"/>
        </a:p>
      </dgm:t>
    </dgm:pt>
    <dgm:pt modelId="{E64E0005-368A-496B-972C-0A2A7C27BD98}" type="pres">
      <dgm:prSet presAssocID="{62A1C8FF-98B7-488C-8A29-1E987E147B36}" presName="sibTrans" presStyleCnt="0"/>
      <dgm:spPr/>
    </dgm:pt>
    <dgm:pt modelId="{7BBEB5AD-9DB1-4809-8276-5D3A256DB30D}" type="pres">
      <dgm:prSet presAssocID="{8970366F-5864-4CAE-9610-DE8CD4FB86C1}" presName="textNode" presStyleLbl="node1" presStyleIdx="3" presStyleCnt="4" custLinFactNeighborX="15178" custLinFactNeighborY="-917">
        <dgm:presLayoutVars>
          <dgm:bulletEnabled val="1"/>
        </dgm:presLayoutVars>
      </dgm:prSet>
      <dgm:spPr/>
      <dgm:t>
        <a:bodyPr/>
        <a:lstStyle/>
        <a:p>
          <a:endParaRPr lang="en-US"/>
        </a:p>
      </dgm:t>
    </dgm:pt>
  </dgm:ptLst>
  <dgm:cxnLst>
    <dgm:cxn modelId="{657E80E2-90E6-4E3A-BB9D-240CE9EA510F}" srcId="{A60D6160-69C2-4DC7-9453-FFDF12ACC46B}" destId="{E890A2A0-B79C-4462-81C4-2BE0D7B27A0B}" srcOrd="1" destOrd="0" parTransId="{6F8BD4EB-1C45-49C3-A054-517E59EB8D13}" sibTransId="{497CB95B-AFBE-4CD9-BDCC-7B4BD38479DA}"/>
    <dgm:cxn modelId="{57BFBB4C-A452-43F3-A330-ED67BFE8F719}" srcId="{A60D6160-69C2-4DC7-9453-FFDF12ACC46B}" destId="{8970366F-5864-4CAE-9610-DE8CD4FB86C1}" srcOrd="3" destOrd="0" parTransId="{4F45F02E-1F4B-4C95-84AC-9B2B12CFE82D}" sibTransId="{756C00CB-8437-46DA-A0B7-2C16D02CF41A}"/>
    <dgm:cxn modelId="{715615FD-5467-4655-99A3-7C0BAF679A78}" srcId="{A60D6160-69C2-4DC7-9453-FFDF12ACC46B}" destId="{1878FA18-AFBC-4489-8655-000F414E170F}" srcOrd="2" destOrd="0" parTransId="{67FA8709-CDF3-49CB-8364-397A6A42783D}" sibTransId="{62A1C8FF-98B7-488C-8A29-1E987E147B36}"/>
    <dgm:cxn modelId="{ADAA0ACE-2229-4568-B810-72D58CC28090}" type="presOf" srcId="{1878FA18-AFBC-4489-8655-000F414E170F}" destId="{B6587593-7B57-4327-AE54-1BA44242B65D}" srcOrd="0" destOrd="0" presId="urn:microsoft.com/office/officeart/2005/8/layout/hProcess9"/>
    <dgm:cxn modelId="{90467F82-A607-4F4A-A69C-7E43B2C130D0}" type="presOf" srcId="{E890A2A0-B79C-4462-81C4-2BE0D7B27A0B}" destId="{668D85FF-193B-4A85-BBD7-13158C7AAF4C}" srcOrd="0" destOrd="0" presId="urn:microsoft.com/office/officeart/2005/8/layout/hProcess9"/>
    <dgm:cxn modelId="{5E25F090-1F6B-456D-A418-FDBC418074BD}" type="presOf" srcId="{A60D6160-69C2-4DC7-9453-FFDF12ACC46B}" destId="{7E9900BB-3855-4717-80AC-F3A086AC4E76}" srcOrd="0" destOrd="0" presId="urn:microsoft.com/office/officeart/2005/8/layout/hProcess9"/>
    <dgm:cxn modelId="{F8A3A759-3C7A-45BC-82F7-65B3E6776041}" srcId="{A60D6160-69C2-4DC7-9453-FFDF12ACC46B}" destId="{BE10D689-B506-4508-BBD0-D4C03D8F9573}" srcOrd="0" destOrd="0" parTransId="{7512E9EE-2BB8-44B5-B620-5746D62C8684}" sibTransId="{A85CB561-9E9A-439A-A559-5D895CF7F948}"/>
    <dgm:cxn modelId="{4D92BE69-1359-402A-A2F8-2A2276898080}" type="presOf" srcId="{BE10D689-B506-4508-BBD0-D4C03D8F9573}" destId="{EE6C4B48-E25D-4B5C-8416-21D7086361E7}" srcOrd="0" destOrd="0" presId="urn:microsoft.com/office/officeart/2005/8/layout/hProcess9"/>
    <dgm:cxn modelId="{8331072D-B61B-4285-9924-C06B2587A4DF}" type="presOf" srcId="{8970366F-5864-4CAE-9610-DE8CD4FB86C1}" destId="{7BBEB5AD-9DB1-4809-8276-5D3A256DB30D}" srcOrd="0" destOrd="0" presId="urn:microsoft.com/office/officeart/2005/8/layout/hProcess9"/>
    <dgm:cxn modelId="{191A70D2-5959-4570-841E-D49A940697A7}" type="presParOf" srcId="{7E9900BB-3855-4717-80AC-F3A086AC4E76}" destId="{001E2BD0-E131-4A4C-8182-E3AE300AED43}" srcOrd="0" destOrd="0" presId="urn:microsoft.com/office/officeart/2005/8/layout/hProcess9"/>
    <dgm:cxn modelId="{FB790EBC-7822-4E71-B4ED-036D45111010}" type="presParOf" srcId="{7E9900BB-3855-4717-80AC-F3A086AC4E76}" destId="{B2CDC742-F337-4C8B-AD7B-50DEC3DADD1D}" srcOrd="1" destOrd="0" presId="urn:microsoft.com/office/officeart/2005/8/layout/hProcess9"/>
    <dgm:cxn modelId="{6B80CDC9-DD0D-4117-9B17-0B872F2C5078}" type="presParOf" srcId="{B2CDC742-F337-4C8B-AD7B-50DEC3DADD1D}" destId="{EE6C4B48-E25D-4B5C-8416-21D7086361E7}" srcOrd="0" destOrd="0" presId="urn:microsoft.com/office/officeart/2005/8/layout/hProcess9"/>
    <dgm:cxn modelId="{FFE00652-C17A-4704-BFA5-1008569BC059}" type="presParOf" srcId="{B2CDC742-F337-4C8B-AD7B-50DEC3DADD1D}" destId="{63AC62B3-D31B-4666-AB4A-5124A8815181}" srcOrd="1" destOrd="0" presId="urn:microsoft.com/office/officeart/2005/8/layout/hProcess9"/>
    <dgm:cxn modelId="{9BC8C3D7-527E-4502-BD3B-3F948B775526}" type="presParOf" srcId="{B2CDC742-F337-4C8B-AD7B-50DEC3DADD1D}" destId="{668D85FF-193B-4A85-BBD7-13158C7AAF4C}" srcOrd="2" destOrd="0" presId="urn:microsoft.com/office/officeart/2005/8/layout/hProcess9"/>
    <dgm:cxn modelId="{6C408FAD-9A8F-4BA4-914C-8F2BEBAB22AE}" type="presParOf" srcId="{B2CDC742-F337-4C8B-AD7B-50DEC3DADD1D}" destId="{847EB829-B78F-4338-A185-232D807261EF}" srcOrd="3" destOrd="0" presId="urn:microsoft.com/office/officeart/2005/8/layout/hProcess9"/>
    <dgm:cxn modelId="{C4726EC8-6094-4664-9371-4CD39F78B404}" type="presParOf" srcId="{B2CDC742-F337-4C8B-AD7B-50DEC3DADD1D}" destId="{B6587593-7B57-4327-AE54-1BA44242B65D}" srcOrd="4" destOrd="0" presId="urn:microsoft.com/office/officeart/2005/8/layout/hProcess9"/>
    <dgm:cxn modelId="{8986F774-3887-4C68-AFEF-92EB432BAE70}" type="presParOf" srcId="{B2CDC742-F337-4C8B-AD7B-50DEC3DADD1D}" destId="{E64E0005-368A-496B-972C-0A2A7C27BD98}" srcOrd="5" destOrd="0" presId="urn:microsoft.com/office/officeart/2005/8/layout/hProcess9"/>
    <dgm:cxn modelId="{1B0B98CB-8BA2-4E52-97F2-154CFCF10FF1}" type="presParOf" srcId="{B2CDC742-F337-4C8B-AD7B-50DEC3DADD1D}" destId="{7BBEB5AD-9DB1-4809-8276-5D3A256DB30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E2BD0-E131-4A4C-8182-E3AE300AED43}">
      <dsp:nvSpPr>
        <dsp:cNvPr id="0" name=""/>
        <dsp:cNvSpPr/>
      </dsp:nvSpPr>
      <dsp:spPr>
        <a:xfrm>
          <a:off x="0" y="0"/>
          <a:ext cx="11014759" cy="5418667"/>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6C4B48-E25D-4B5C-8416-21D7086361E7}">
      <dsp:nvSpPr>
        <dsp:cNvPr id="0" name=""/>
        <dsp:cNvSpPr/>
      </dsp:nvSpPr>
      <dsp:spPr>
        <a:xfrm>
          <a:off x="5512" y="1625600"/>
          <a:ext cx="2651503" cy="216746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Key strategies &amp; goals</a:t>
          </a:r>
          <a:endParaRPr lang="en-US" sz="2500" kern="1200" dirty="0"/>
        </a:p>
      </dsp:txBody>
      <dsp:txXfrm>
        <a:off x="111319" y="1731407"/>
        <a:ext cx="2439889" cy="1955852"/>
      </dsp:txXfrm>
    </dsp:sp>
    <dsp:sp modelId="{668D85FF-193B-4A85-BBD7-13158C7AAF4C}">
      <dsp:nvSpPr>
        <dsp:cNvPr id="0" name=""/>
        <dsp:cNvSpPr/>
      </dsp:nvSpPr>
      <dsp:spPr>
        <a:xfrm>
          <a:off x="2789591" y="1625600"/>
          <a:ext cx="2651503" cy="2167466"/>
        </a:xfrm>
        <a:prstGeom prst="roundRect">
          <a:avLst/>
        </a:prstGeom>
        <a:solidFill>
          <a:srgbClr val="0076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Long term measures of performance </a:t>
          </a:r>
          <a:endParaRPr lang="en-US" sz="2500" kern="1200" dirty="0"/>
        </a:p>
      </dsp:txBody>
      <dsp:txXfrm>
        <a:off x="2895398" y="1731407"/>
        <a:ext cx="2439889" cy="1955852"/>
      </dsp:txXfrm>
    </dsp:sp>
    <dsp:sp modelId="{B6587593-7B57-4327-AE54-1BA44242B65D}">
      <dsp:nvSpPr>
        <dsp:cNvPr id="0" name=""/>
        <dsp:cNvSpPr/>
      </dsp:nvSpPr>
      <dsp:spPr>
        <a:xfrm>
          <a:off x="5573670" y="1625600"/>
          <a:ext cx="2651503" cy="2167466"/>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Current year &amp; longer term performance</a:t>
          </a:r>
          <a:endParaRPr lang="en-US" sz="2500" kern="1200" dirty="0"/>
        </a:p>
      </dsp:txBody>
      <dsp:txXfrm>
        <a:off x="5679477" y="1731407"/>
        <a:ext cx="2439889" cy="1955852"/>
      </dsp:txXfrm>
    </dsp:sp>
    <dsp:sp modelId="{7BBEB5AD-9DB1-4809-8276-5D3A256DB30D}">
      <dsp:nvSpPr>
        <dsp:cNvPr id="0" name=""/>
        <dsp:cNvSpPr/>
      </dsp:nvSpPr>
      <dsp:spPr>
        <a:xfrm>
          <a:off x="8363261" y="1605724"/>
          <a:ext cx="2651503" cy="2167466"/>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Management performance &amp; compensation</a:t>
          </a:r>
          <a:endParaRPr lang="en-US" sz="2500" kern="1200" dirty="0"/>
        </a:p>
      </dsp:txBody>
      <dsp:txXfrm>
        <a:off x="8469068" y="1711531"/>
        <a:ext cx="2439889"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9/11/2017</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9/11/2017</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970734" y="8830658"/>
            <a:ext cx="3038145" cy="465742"/>
          </a:xfrm>
          <a:prstGeom prst="rect">
            <a:avLst/>
          </a:prstGeom>
        </p:spPr>
        <p:txBody>
          <a:bodyPr/>
          <a:lstStyle/>
          <a:p>
            <a:fld id="{B1FEB637-BC42-497E-9119-65CA0380A6EE}" type="slidenum">
              <a:rPr lang="en-GB" smtClean="0"/>
              <a:t>15</a:t>
            </a:fld>
            <a:endParaRPr lang="en-GB" dirty="0"/>
          </a:p>
        </p:txBody>
      </p:sp>
    </p:spTree>
    <p:extLst>
      <p:ext uri="{BB962C8B-B14F-4D97-AF65-F5344CB8AC3E}">
        <p14:creationId xmlns:p14="http://schemas.microsoft.com/office/powerpoint/2010/main" val="3228293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CA" noProof="0" dirty="0" smtClean="0"/>
              <a:t>Click to edit Master title style</a:t>
            </a:r>
          </a:p>
          <a:p>
            <a:pPr lvl="1"/>
            <a:r>
              <a:rPr lang="en-CA" noProof="0" dirty="0" smtClean="0"/>
              <a:t>Click to edit Master subtitle style</a:t>
            </a:r>
            <a:endParaRPr lang="en-CA"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gr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4"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879515099"/>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54631076"/>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dirty="0" smtClean="0"/>
              <a:t>Click icon to add picture</a:t>
            </a:r>
            <a:endParaRPr lang="en-CA" noProof="0" dirty="0"/>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554753377"/>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424886222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6"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77829045"/>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533116563"/>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dirty="0" smtClean="0"/>
              <a:t>Click icon to add chart</a:t>
            </a:r>
            <a:endParaRPr lang="en-CA" noProof="0" dirty="0"/>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9"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993631160"/>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dirty="0" smtClean="0"/>
              <a:t>Click icon to add chart</a:t>
            </a:r>
            <a:endParaRPr lang="en-CA" noProof="0" dirty="0"/>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dirty="0" smtClean="0"/>
              <a:t>Click icon to add chart</a:t>
            </a:r>
            <a:endParaRPr lang="en-CA" noProof="0" dirty="0"/>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dirty="0" smtClean="0"/>
              <a:t>Click icon to add chart</a:t>
            </a:r>
            <a:endParaRPr lang="en-CA" noProof="0" dirty="0"/>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smtClean="0"/>
              <a:t>Click to 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2"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876890422"/>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19004399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4066065330"/>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smtClean="0"/>
              <a:t>Click icon to add chart</a:t>
            </a:r>
            <a:endParaRPr lang="en-CA" noProof="0" dirty="0"/>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smtClean="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44852459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t>Deloitte Institute for Audit Innovation and Quality – Communications and marketing strategic plan</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886881570"/>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smtClean="0"/>
              <a:t>Click icon to add chart</a:t>
            </a:r>
            <a:endParaRPr lang="en-CA" noProof="0" dirty="0"/>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smtClean="0"/>
              <a:t>Click to 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dirty="0" smtClean="0"/>
              <a:t>Click icon to add chart</a:t>
            </a:r>
            <a:endParaRPr lang="en-CA" noProof="0" dirty="0"/>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smtClean="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822960545"/>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300008763"/>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4180752263"/>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dirty="0" smtClean="0"/>
              <a:t>Click icon to add picture</a:t>
            </a:r>
            <a:endParaRPr lang="en-CA" noProof="0" dirty="0"/>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dirty="0" smtClean="0"/>
              <a:t>Click icon to add picture</a:t>
            </a:r>
            <a:endParaRPr lang="en-CA" noProof="0" dirty="0"/>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dirty="0" smtClean="0"/>
              <a:t>Click icon to add picture</a:t>
            </a:r>
            <a:endParaRPr lang="en-CA" noProof="0" dirty="0"/>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dirty="0" smtClean="0"/>
              <a:t>Click icon to add picture</a:t>
            </a:r>
            <a:endParaRPr lang="en-CA" noProof="0" dirty="0"/>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6"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082071061"/>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smtClean="0"/>
              <a:t>Click icon to add picture</a:t>
            </a:r>
            <a:endParaRPr lang="en-CA" noProof="0" dirty="0"/>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smtClean="0"/>
              <a:t>Click icon to add picture</a:t>
            </a:r>
            <a:endParaRPr lang="en-CA" noProof="0" dirty="0"/>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smtClean="0"/>
              <a:t>Click icon to add picture</a:t>
            </a:r>
            <a:endParaRPr lang="en-CA" noProof="0" dirty="0"/>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smtClean="0"/>
              <a:t>Click icon to add picture</a:t>
            </a:r>
            <a:endParaRPr lang="en-CA" noProof="0" dirty="0"/>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2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633090974"/>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US" noProof="0" dirty="0" smtClean="0"/>
              <a:t>Click icon to add picture</a:t>
            </a:r>
            <a:endParaRPr lang="en-CA" noProof="0" dirty="0"/>
          </a:p>
        </p:txBody>
      </p:sp>
      <p:sp>
        <p:nvSpPr>
          <p:cNvPr id="5" name="Picture Placeholder 7"/>
          <p:cNvSpPr>
            <a:spLocks noGrp="1"/>
          </p:cNvSpPr>
          <p:nvPr>
            <p:ph type="pic" sz="quarter" idx="14"/>
          </p:nvPr>
        </p:nvSpPr>
        <p:spPr>
          <a:xfrm>
            <a:off x="8082784" y="1700213"/>
            <a:ext cx="3639316" cy="2059099"/>
          </a:xfrm>
        </p:spPr>
        <p:txBody>
          <a:bodyPr/>
          <a:lstStyle/>
          <a:p>
            <a:r>
              <a:rPr lang="en-US" noProof="0" dirty="0" smtClean="0"/>
              <a:t>Click icon to add picture</a:t>
            </a:r>
            <a:endParaRPr lang="en-CA" noProof="0" dirty="0"/>
          </a:p>
        </p:txBody>
      </p:sp>
      <p:sp>
        <p:nvSpPr>
          <p:cNvPr id="6" name="Picture Placeholder 7"/>
          <p:cNvSpPr>
            <a:spLocks noGrp="1"/>
          </p:cNvSpPr>
          <p:nvPr>
            <p:ph type="pic" sz="quarter" idx="15"/>
          </p:nvPr>
        </p:nvSpPr>
        <p:spPr>
          <a:xfrm>
            <a:off x="4284188" y="1700212"/>
            <a:ext cx="3636962" cy="2057767"/>
          </a:xfrm>
        </p:spPr>
        <p:txBody>
          <a:bodyPr/>
          <a:lstStyle/>
          <a:p>
            <a:r>
              <a:rPr lang="en-US" noProof="0" dirty="0" smtClean="0"/>
              <a:t>Click icon to add picture</a:t>
            </a:r>
            <a:endParaRPr lang="en-CA" noProof="0" dirty="0"/>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91866857"/>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720487769"/>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CA" sz="1467" dirty="0">
              <a:solidFill>
                <a:prstClr val="white"/>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CA" sz="1467" dirty="0">
              <a:solidFill>
                <a:prstClr val="white"/>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2"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3"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093041445"/>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dirty="0">
              <a:solidFill>
                <a:prstClr val="white"/>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dirty="0">
              <a:solidFill>
                <a:prstClr val="white"/>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dirty="0">
              <a:solidFill>
                <a:prstClr val="white"/>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dirty="0">
              <a:solidFill>
                <a:prstClr val="white"/>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2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711383710"/>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2" y="1705969"/>
            <a:ext cx="3636963" cy="5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3"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
        <p:nvSpPr>
          <p:cNvPr id="14" name="Rectangle 13"/>
          <p:cNvSpPr/>
          <p:nvPr userDrawn="1"/>
        </p:nvSpPr>
        <p:spPr>
          <a:xfrm>
            <a:off x="8093075" y="1705968"/>
            <a:ext cx="3636963" cy="5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Tree>
    <p:extLst>
      <p:ext uri="{BB962C8B-B14F-4D97-AF65-F5344CB8AC3E}">
        <p14:creationId xmlns:p14="http://schemas.microsoft.com/office/powerpoint/2010/main" val="13317577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t>Deloitte Institute for Audit Innovation and Quality – Communications and marketing strategic plan</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1838567645"/>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4134362178"/>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CA" noProof="0" dirty="0" smtClean="0"/>
              <a:t>Click to add subtitle</a:t>
            </a:r>
            <a:endParaRPr lang="en-CA" noProof="0" dirty="0"/>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smtClean="0"/>
              <a:t>Click to edit Master title style</a:t>
            </a:r>
            <a:endParaRPr lang="en-CA" noProof="0" dirty="0"/>
          </a:p>
        </p:txBody>
      </p:sp>
      <p:sp>
        <p:nvSpPr>
          <p:cNvPr id="1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1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20" name="TextBox 19"/>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933111185"/>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904524386"/>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973519175"/>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146472"/>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smtClean="0"/>
              <a:t>Click to 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CA" sz="1200" noProof="0" dirty="0" smtClean="0"/>
              <a:t>Insert sponsorship mark here</a:t>
            </a:r>
            <a:endParaRPr lang="en-CA" noProof="0" dirty="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smtClean="0"/>
              <a:t>Click to edit Master text styles</a:t>
            </a:r>
          </a:p>
        </p:txBody>
      </p:sp>
      <p:grpSp>
        <p:nvGrpSpPr>
          <p:cNvPr id="20" name="Group 19"/>
          <p:cNvGrpSpPr>
            <a:grpSpLocks noChangeAspect="1"/>
          </p:cNvGrpSpPr>
          <p:nvPr userDrawn="1"/>
        </p:nvGrpSpPr>
        <p:grpSpPr>
          <a:xfrm>
            <a:off x="475325" y="457200"/>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spTree>
    <p:extLst>
      <p:ext uri="{BB962C8B-B14F-4D97-AF65-F5344CB8AC3E}">
        <p14:creationId xmlns:p14="http://schemas.microsoft.com/office/powerpoint/2010/main" val="38695168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93484" y="765175"/>
            <a:ext cx="11184000"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4" name="Title Placeholder 1"/>
          <p:cNvSpPr>
            <a:spLocks noGrp="1"/>
          </p:cNvSpPr>
          <p:nvPr>
            <p:ph type="title"/>
          </p:nvPr>
        </p:nvSpPr>
        <p:spPr>
          <a:xfrm>
            <a:off x="493484" y="295683"/>
            <a:ext cx="11184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94400" y="1803543"/>
            <a:ext cx="11184000" cy="4536000"/>
          </a:xfrm>
        </p:spPr>
        <p:txBody>
          <a:bodyPr/>
          <a:lstStyle>
            <a:lvl1pPr marL="0" indent="0">
              <a:buNone/>
              <a:defRPr/>
            </a:lvl1pPr>
            <a:lvl2pPr marL="266700" indent="-2667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93485" y="6407835"/>
            <a:ext cx="10079297" cy="252000"/>
          </a:xfrm>
          <a:prstGeom prst="rect">
            <a:avLst/>
          </a:prstGeom>
        </p:spPr>
        <p:txBody>
          <a:bodyPr vert="horz" lIns="0" tIns="0" rIns="0" bIns="0" rtlCol="0" anchor="ctr" anchorCtr="0"/>
          <a:lstStyle>
            <a:lvl1pPr algn="l">
              <a:defRPr sz="800" b="0">
                <a:solidFill>
                  <a:srgbClr val="8C8C8C"/>
                </a:solidFill>
              </a:defRPr>
            </a:lvl1pPr>
          </a:lstStyle>
          <a:p>
            <a:r>
              <a:rPr lang="en-US" dirty="0" smtClean="0"/>
              <a:t>Deloitte Institute for Audit Innovation and Quality – Communications and marketing strategic plan</a:t>
            </a:r>
            <a:endParaRPr lang="en-GB" dirty="0"/>
          </a:p>
        </p:txBody>
      </p:sp>
      <p:sp>
        <p:nvSpPr>
          <p:cNvPr id="6" name="Slide Number Placeholder 7"/>
          <p:cNvSpPr>
            <a:spLocks noGrp="1"/>
          </p:cNvSpPr>
          <p:nvPr>
            <p:ph type="sldNum" sz="quarter" idx="4"/>
          </p:nvPr>
        </p:nvSpPr>
        <p:spPr>
          <a:xfrm>
            <a:off x="10629328" y="6407835"/>
            <a:ext cx="1056117"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3731102130"/>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Deloitte Institute for Audit Innovation and Quality – Communications and marketing strategic plan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F61E92-31DF-4136-89A8-97DED30D11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79141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485" y="295201"/>
            <a:ext cx="9126791" cy="5988439"/>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10629328" y="6407835"/>
            <a:ext cx="1056117"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93485" y="6407835"/>
            <a:ext cx="10079297" cy="252000"/>
          </a:xfrm>
          <a:prstGeom prst="rect">
            <a:avLst/>
          </a:prstGeom>
        </p:spPr>
        <p:txBody>
          <a:bodyPr vert="horz" lIns="0" tIns="0" rIns="0" bIns="0" rtlCol="0" anchor="ctr" anchorCtr="0"/>
          <a:lstStyle>
            <a:lvl1pPr algn="l">
              <a:defRPr sz="800" b="0">
                <a:solidFill>
                  <a:schemeClr val="bg1"/>
                </a:solidFill>
              </a:defRPr>
            </a:lvl1pPr>
          </a:lstStyle>
          <a:p>
            <a:r>
              <a:rPr lang="en-US" dirty="0" smtClean="0">
                <a:solidFill>
                  <a:prstClr val="white"/>
                </a:solidFill>
              </a:rPr>
              <a:t>Deloitte Institute for Audit Innovation and Quality – Communications and marketing strategic plan</a:t>
            </a:r>
            <a:endParaRPr lang="en-GB" dirty="0">
              <a:solidFill>
                <a:prstClr val="white"/>
              </a:solidFill>
            </a:endParaRPr>
          </a:p>
        </p:txBody>
      </p:sp>
    </p:spTree>
    <p:extLst>
      <p:ext uri="{BB962C8B-B14F-4D97-AF65-F5344CB8AC3E}">
        <p14:creationId xmlns:p14="http://schemas.microsoft.com/office/powerpoint/2010/main" val="2804211127"/>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CA" noProof="0" dirty="0" smtClean="0"/>
              <a:t>Click to edit Master title style</a:t>
            </a:r>
          </a:p>
          <a:p>
            <a:pPr lvl="1"/>
            <a:r>
              <a:rPr lang="en-CA" noProof="0" dirty="0" smtClean="0"/>
              <a:t>Click to edit Master subtitle style</a:t>
            </a:r>
            <a:endParaRPr lang="en-CA"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73162" y="-96327"/>
            <a:ext cx="6954327" cy="6954327"/>
          </a:xfrm>
          <a:prstGeom prst="rect">
            <a:avLst/>
          </a:prstGeom>
        </p:spPr>
      </p:pic>
    </p:spTree>
    <p:extLst>
      <p:ext uri="{BB962C8B-B14F-4D97-AF65-F5344CB8AC3E}">
        <p14:creationId xmlns:p14="http://schemas.microsoft.com/office/powerpoint/2010/main" val="1092855012"/>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t>Deloitte Institute for Audit Innovation and Quality – Communications and marketing strategic plan</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CA" noProof="0" dirty="0" smtClean="0"/>
              <a:t>Click to edit Master title style</a:t>
            </a:r>
          </a:p>
          <a:p>
            <a:pPr lvl="1"/>
            <a:r>
              <a:rPr lang="en-CA" noProof="0" dirty="0" smtClean="0"/>
              <a:t>Click to edit Master subtitle style</a:t>
            </a:r>
            <a:endParaRPr lang="en-CA"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smtClean="0"/>
              <a:t>Click icon to add picture</a:t>
            </a:r>
            <a:endParaRPr lang="en-CA" noProof="0" dirty="0"/>
          </a:p>
        </p:txBody>
      </p:sp>
    </p:spTree>
    <p:extLst>
      <p:ext uri="{BB962C8B-B14F-4D97-AF65-F5344CB8AC3E}">
        <p14:creationId xmlns:p14="http://schemas.microsoft.com/office/powerpoint/2010/main" val="83873935"/>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CA"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spTree>
    <p:extLst>
      <p:ext uri="{BB962C8B-B14F-4D97-AF65-F5344CB8AC3E}">
        <p14:creationId xmlns:p14="http://schemas.microsoft.com/office/powerpoint/2010/main" val="1050712312"/>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CA"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spTree>
    <p:extLst>
      <p:ext uri="{BB962C8B-B14F-4D97-AF65-F5344CB8AC3E}">
        <p14:creationId xmlns:p14="http://schemas.microsoft.com/office/powerpoint/2010/main" val="3477383743"/>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293729709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113535515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12" name="TextBox 11"/>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1320377410"/>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1297627036"/>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401088952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4"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95984299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369083189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t>Deloitte Institute for Audit Innovation and Quality – Communications and marketing strategic plan</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371225526"/>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3982420374"/>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3240797313"/>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4"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5854954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894106570"/>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dirty="0" smtClean="0"/>
              <a:t>Click icon to add picture</a:t>
            </a:r>
            <a:endParaRPr lang="en-CA" noProof="0" dirty="0"/>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402496838"/>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795284550"/>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6"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567351547"/>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790716957"/>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dirty="0" smtClean="0"/>
              <a:t>Click icon to add chart</a:t>
            </a:r>
            <a:endParaRPr lang="en-CA" noProof="0" dirty="0"/>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9"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9896970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4"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dirty="0" smtClean="0"/>
              <a:t>Click icon to add chart</a:t>
            </a:r>
            <a:endParaRPr lang="en-CA" noProof="0" dirty="0"/>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dirty="0" smtClean="0"/>
              <a:t>Click icon to add chart</a:t>
            </a:r>
            <a:endParaRPr lang="en-CA" noProof="0" dirty="0"/>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dirty="0" smtClean="0"/>
              <a:t>Click icon to add chart</a:t>
            </a:r>
            <a:endParaRPr lang="en-CA" noProof="0" dirty="0"/>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smtClean="0"/>
              <a:t>Click to 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2"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087636975"/>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976476354"/>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78838589"/>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smtClean="0"/>
              <a:t>Click icon to add chart</a:t>
            </a:r>
            <a:endParaRPr lang="en-CA" noProof="0" dirty="0"/>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smtClean="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471778592"/>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smtClean="0"/>
              <a:t>Click icon to add chart</a:t>
            </a:r>
            <a:endParaRPr lang="en-CA" noProof="0" dirty="0"/>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smtClean="0"/>
              <a:t>Click to 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dirty="0" smtClean="0"/>
              <a:t>Click icon to add chart</a:t>
            </a:r>
            <a:endParaRPr lang="en-CA" noProof="0" dirty="0"/>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smtClean="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574444626"/>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34906192"/>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023123504"/>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dirty="0" smtClean="0"/>
              <a:t>Click icon to add picture</a:t>
            </a:r>
            <a:endParaRPr lang="en-CA" noProof="0" dirty="0"/>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dirty="0" smtClean="0"/>
              <a:t>Click icon to add picture</a:t>
            </a:r>
            <a:endParaRPr lang="en-CA" noProof="0" dirty="0"/>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dirty="0" smtClean="0"/>
              <a:t>Click icon to add picture</a:t>
            </a:r>
            <a:endParaRPr lang="en-CA" noProof="0" dirty="0"/>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dirty="0" smtClean="0"/>
              <a:t>Click icon to add picture</a:t>
            </a:r>
            <a:endParaRPr lang="en-CA" noProof="0" dirty="0"/>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6"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887463110"/>
      </p:ext>
    </p:extLst>
  </p:cSld>
  <p:clrMapOvr>
    <a:masterClrMapping/>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smtClean="0"/>
              <a:t>Click icon to add picture</a:t>
            </a:r>
            <a:endParaRPr lang="en-CA" noProof="0" dirty="0"/>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smtClean="0"/>
              <a:t>Click icon to add picture</a:t>
            </a:r>
            <a:endParaRPr lang="en-CA" noProof="0" dirty="0"/>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smtClean="0"/>
              <a:t>Click icon to add picture</a:t>
            </a:r>
            <a:endParaRPr lang="en-CA" noProof="0" dirty="0"/>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smtClean="0"/>
              <a:t>Click icon to add picture</a:t>
            </a:r>
            <a:endParaRPr lang="en-CA" noProof="0" dirty="0"/>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2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520918464"/>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US" noProof="0" dirty="0" smtClean="0"/>
              <a:t>Click icon to add picture</a:t>
            </a:r>
            <a:endParaRPr lang="en-CA" noProof="0" dirty="0"/>
          </a:p>
        </p:txBody>
      </p:sp>
      <p:sp>
        <p:nvSpPr>
          <p:cNvPr id="5" name="Picture Placeholder 7"/>
          <p:cNvSpPr>
            <a:spLocks noGrp="1"/>
          </p:cNvSpPr>
          <p:nvPr>
            <p:ph type="pic" sz="quarter" idx="14"/>
          </p:nvPr>
        </p:nvSpPr>
        <p:spPr>
          <a:xfrm>
            <a:off x="8082784" y="1700213"/>
            <a:ext cx="3639316" cy="2059099"/>
          </a:xfrm>
        </p:spPr>
        <p:txBody>
          <a:bodyPr/>
          <a:lstStyle/>
          <a:p>
            <a:r>
              <a:rPr lang="en-US" noProof="0" dirty="0" smtClean="0"/>
              <a:t>Click icon to add picture</a:t>
            </a:r>
            <a:endParaRPr lang="en-CA" noProof="0" dirty="0"/>
          </a:p>
        </p:txBody>
      </p:sp>
      <p:sp>
        <p:nvSpPr>
          <p:cNvPr id="6" name="Picture Placeholder 7"/>
          <p:cNvSpPr>
            <a:spLocks noGrp="1"/>
          </p:cNvSpPr>
          <p:nvPr>
            <p:ph type="pic" sz="quarter" idx="15"/>
          </p:nvPr>
        </p:nvSpPr>
        <p:spPr>
          <a:xfrm>
            <a:off x="4284188" y="1700212"/>
            <a:ext cx="3636962" cy="2057767"/>
          </a:xfrm>
        </p:spPr>
        <p:txBody>
          <a:bodyPr/>
          <a:lstStyle/>
          <a:p>
            <a:r>
              <a:rPr lang="en-US" noProof="0" dirty="0" smtClean="0"/>
              <a:t>Click icon to add picture</a:t>
            </a:r>
            <a:endParaRPr lang="en-CA" noProof="0" dirty="0"/>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45161672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294283541"/>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CA" sz="1467" dirty="0">
              <a:solidFill>
                <a:prstClr val="white"/>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CA" sz="1467" dirty="0">
              <a:solidFill>
                <a:prstClr val="white"/>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2"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3"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640872244"/>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dirty="0">
              <a:solidFill>
                <a:prstClr val="white"/>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dirty="0">
              <a:solidFill>
                <a:prstClr val="white"/>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dirty="0">
              <a:solidFill>
                <a:prstClr val="white"/>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dirty="0">
              <a:solidFill>
                <a:prstClr val="white"/>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2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900033101"/>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3"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692499763"/>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4087833190"/>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CA" noProof="0" dirty="0" smtClean="0"/>
              <a:t>Click to add subtitle</a:t>
            </a:r>
            <a:endParaRPr lang="en-CA" noProof="0" dirty="0"/>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smtClean="0"/>
              <a:t>Click to edit Master title style</a:t>
            </a:r>
            <a:endParaRPr lang="en-CA" noProof="0" dirty="0"/>
          </a:p>
        </p:txBody>
      </p:sp>
      <p:sp>
        <p:nvSpPr>
          <p:cNvPr id="1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1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20" name="TextBox 19"/>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2289414974"/>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402646910"/>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916820196"/>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741122"/>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Why a business plan">
    <p:spTree>
      <p:nvGrpSpPr>
        <p:cNvPr id="1" name=""/>
        <p:cNvGrpSpPr/>
        <p:nvPr/>
      </p:nvGrpSpPr>
      <p:grpSpPr>
        <a:xfrm>
          <a:off x="0" y="0"/>
          <a:ext cx="0" cy="0"/>
          <a:chOff x="0" y="0"/>
          <a:chExt cx="0" cy="0"/>
        </a:xfrm>
      </p:grpSpPr>
      <p:sp>
        <p:nvSpPr>
          <p:cNvPr id="72" name="Text Placeholder 3"/>
          <p:cNvSpPr>
            <a:spLocks noGrp="1"/>
          </p:cNvSpPr>
          <p:nvPr>
            <p:ph type="body" sz="quarter" idx="24" hasCustomPrompt="1"/>
          </p:nvPr>
        </p:nvSpPr>
        <p:spPr>
          <a:xfrm>
            <a:off x="1804118" y="2786443"/>
            <a:ext cx="4153716" cy="1313997"/>
          </a:xfrm>
        </p:spPr>
        <p:txBody>
          <a:bodyPr>
            <a:noAutofit/>
          </a:bodyPr>
          <a:lstStyle>
            <a:lvl1pPr marL="0" indent="0" algn="l">
              <a:lnSpc>
                <a:spcPct val="120000"/>
              </a:lnSpc>
              <a:buFont typeface="Arial" pitchFamily="34" charset="0"/>
              <a:buNone/>
              <a:defRPr sz="1000" b="0">
                <a:solidFill>
                  <a:srgbClr val="3C3C3B"/>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p>
        </p:txBody>
      </p:sp>
      <p:sp>
        <p:nvSpPr>
          <p:cNvPr id="73" name="Text Placeholder 2"/>
          <p:cNvSpPr>
            <a:spLocks noGrp="1"/>
          </p:cNvSpPr>
          <p:nvPr>
            <p:ph type="body" sz="quarter" idx="25" hasCustomPrompt="1"/>
          </p:nvPr>
        </p:nvSpPr>
        <p:spPr>
          <a:xfrm>
            <a:off x="1803030" y="2234743"/>
            <a:ext cx="4157455" cy="528637"/>
          </a:xfrm>
        </p:spPr>
        <p:txBody>
          <a:bodyPr>
            <a:noAutofit/>
          </a:bodyPr>
          <a:lstStyle>
            <a:lvl1pPr marL="0" indent="0">
              <a:buFontTx/>
              <a:buNone/>
              <a:defRPr sz="2400">
                <a:solidFill>
                  <a:srgbClr val="3C3C3B"/>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Strategic Guide</a:t>
            </a:r>
          </a:p>
        </p:txBody>
      </p:sp>
      <p:sp>
        <p:nvSpPr>
          <p:cNvPr id="74" name="Text Placeholder 3"/>
          <p:cNvSpPr>
            <a:spLocks noGrp="1"/>
          </p:cNvSpPr>
          <p:nvPr>
            <p:ph type="body" sz="quarter" idx="26" hasCustomPrompt="1"/>
          </p:nvPr>
        </p:nvSpPr>
        <p:spPr>
          <a:xfrm>
            <a:off x="1804118" y="4916805"/>
            <a:ext cx="4153716" cy="1313997"/>
          </a:xfrm>
        </p:spPr>
        <p:txBody>
          <a:bodyPr>
            <a:noAutofit/>
          </a:bodyPr>
          <a:lstStyle>
            <a:lvl1pPr marL="0" indent="0" algn="l">
              <a:lnSpc>
                <a:spcPct val="120000"/>
              </a:lnSpc>
              <a:buFont typeface="Arial" pitchFamily="34" charset="0"/>
              <a:buNone/>
              <a:defRPr sz="1000" b="0">
                <a:solidFill>
                  <a:srgbClr val="3C3C3B"/>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75" name="Text Placeholder 2"/>
          <p:cNvSpPr>
            <a:spLocks noGrp="1"/>
          </p:cNvSpPr>
          <p:nvPr>
            <p:ph type="body" sz="quarter" idx="27" hasCustomPrompt="1"/>
          </p:nvPr>
        </p:nvSpPr>
        <p:spPr>
          <a:xfrm>
            <a:off x="1803030" y="4365105"/>
            <a:ext cx="4157455" cy="528637"/>
          </a:xfrm>
        </p:spPr>
        <p:txBody>
          <a:bodyPr>
            <a:noAutofit/>
          </a:bodyPr>
          <a:lstStyle>
            <a:lvl1pPr marL="0" indent="0">
              <a:buFontTx/>
              <a:buNone/>
              <a:defRPr sz="2400">
                <a:solidFill>
                  <a:srgbClr val="3C3C3B"/>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err="1" smtClean="0"/>
              <a:t>Lorem</a:t>
            </a:r>
            <a:r>
              <a:rPr lang="en-US" dirty="0" smtClean="0"/>
              <a:t> </a:t>
            </a:r>
            <a:r>
              <a:rPr lang="en-US" dirty="0" err="1" smtClean="0"/>
              <a:t>Ipsum</a:t>
            </a:r>
            <a:endParaRPr lang="en-US" dirty="0" smtClean="0"/>
          </a:p>
        </p:txBody>
      </p:sp>
      <p:sp>
        <p:nvSpPr>
          <p:cNvPr id="76" name="Text Placeholder 3"/>
          <p:cNvSpPr>
            <a:spLocks noGrp="1"/>
          </p:cNvSpPr>
          <p:nvPr>
            <p:ph type="body" sz="quarter" idx="28" hasCustomPrompt="1"/>
          </p:nvPr>
        </p:nvSpPr>
        <p:spPr>
          <a:xfrm>
            <a:off x="7345230" y="2786443"/>
            <a:ext cx="4153716" cy="1313997"/>
          </a:xfrm>
        </p:spPr>
        <p:txBody>
          <a:bodyPr>
            <a:noAutofit/>
          </a:bodyPr>
          <a:lstStyle>
            <a:lvl1pPr marL="0" indent="0" algn="l">
              <a:lnSpc>
                <a:spcPct val="120000"/>
              </a:lnSpc>
              <a:buFont typeface="Arial" pitchFamily="34" charset="0"/>
              <a:buNone/>
              <a:defRPr sz="1000" b="0">
                <a:solidFill>
                  <a:srgbClr val="3C3C3B"/>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p>
        </p:txBody>
      </p:sp>
      <p:sp>
        <p:nvSpPr>
          <p:cNvPr id="77" name="Text Placeholder 2"/>
          <p:cNvSpPr>
            <a:spLocks noGrp="1"/>
          </p:cNvSpPr>
          <p:nvPr>
            <p:ph type="body" sz="quarter" idx="29" hasCustomPrompt="1"/>
          </p:nvPr>
        </p:nvSpPr>
        <p:spPr>
          <a:xfrm>
            <a:off x="7344141" y="2234743"/>
            <a:ext cx="4157455" cy="528637"/>
          </a:xfrm>
        </p:spPr>
        <p:txBody>
          <a:bodyPr>
            <a:noAutofit/>
          </a:bodyPr>
          <a:lstStyle>
            <a:lvl1pPr marL="0" indent="0">
              <a:buFontTx/>
              <a:buNone/>
              <a:defRPr sz="2400">
                <a:solidFill>
                  <a:srgbClr val="3C3C3B"/>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Lenders</a:t>
            </a:r>
          </a:p>
        </p:txBody>
      </p:sp>
      <p:sp>
        <p:nvSpPr>
          <p:cNvPr id="78" name="Text Placeholder 3"/>
          <p:cNvSpPr>
            <a:spLocks noGrp="1"/>
          </p:cNvSpPr>
          <p:nvPr>
            <p:ph type="body" sz="quarter" idx="30" hasCustomPrompt="1"/>
          </p:nvPr>
        </p:nvSpPr>
        <p:spPr>
          <a:xfrm>
            <a:off x="7345230" y="4916805"/>
            <a:ext cx="4153716" cy="1313997"/>
          </a:xfrm>
        </p:spPr>
        <p:txBody>
          <a:bodyPr>
            <a:noAutofit/>
          </a:bodyPr>
          <a:lstStyle>
            <a:lvl1pPr marL="0" indent="0" algn="l">
              <a:lnSpc>
                <a:spcPct val="120000"/>
              </a:lnSpc>
              <a:buFont typeface="Arial" pitchFamily="34" charset="0"/>
              <a:buNone/>
              <a:defRPr sz="1000" b="0">
                <a:solidFill>
                  <a:srgbClr val="3C3C3B"/>
                </a:solidFill>
              </a:defRPr>
            </a:lvl1pPr>
            <a:lvl2pPr marL="457200" indent="0">
              <a:buFontTx/>
              <a:buNone/>
              <a:defRPr sz="1400" b="1">
                <a:solidFill>
                  <a:schemeClr val="bg1"/>
                </a:solidFill>
              </a:defRPr>
            </a:lvl2pPr>
            <a:lvl3pPr marL="914400" indent="0">
              <a:buFontTx/>
              <a:buNone/>
              <a:defRPr sz="1400" b="1">
                <a:solidFill>
                  <a:schemeClr val="bg1"/>
                </a:solidFill>
              </a:defRPr>
            </a:lvl3pPr>
            <a:lvl4pPr marL="1371600" indent="0">
              <a:buFontTx/>
              <a:buNone/>
              <a:defRPr sz="1400" b="1">
                <a:solidFill>
                  <a:schemeClr val="bg1"/>
                </a:solidFill>
              </a:defRPr>
            </a:lvl4pPr>
            <a:lvl5pPr marL="1828800" indent="0">
              <a:buFontTx/>
              <a:buNone/>
              <a:defRPr sz="1400" b="1">
                <a:solidFill>
                  <a:schemeClr val="bg1"/>
                </a:solidFil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p>
          <a:p>
            <a:pPr lvl="0"/>
            <a:endParaRPr lang="en-US" dirty="0" smtClean="0"/>
          </a:p>
        </p:txBody>
      </p:sp>
      <p:sp>
        <p:nvSpPr>
          <p:cNvPr id="79" name="Text Placeholder 2"/>
          <p:cNvSpPr>
            <a:spLocks noGrp="1"/>
          </p:cNvSpPr>
          <p:nvPr>
            <p:ph type="body" sz="quarter" idx="31" hasCustomPrompt="1"/>
          </p:nvPr>
        </p:nvSpPr>
        <p:spPr>
          <a:xfrm>
            <a:off x="7344141" y="4365105"/>
            <a:ext cx="4157455" cy="528637"/>
          </a:xfrm>
        </p:spPr>
        <p:txBody>
          <a:bodyPr>
            <a:noAutofit/>
          </a:bodyPr>
          <a:lstStyle>
            <a:lvl1pPr marL="0" indent="0">
              <a:buFontTx/>
              <a:buNone/>
              <a:defRPr sz="2400">
                <a:solidFill>
                  <a:srgbClr val="3C3C3B"/>
                </a:solidFill>
              </a:defRPr>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smtClean="0"/>
              <a:t>Investors</a:t>
            </a:r>
          </a:p>
        </p:txBody>
      </p:sp>
      <p:sp>
        <p:nvSpPr>
          <p:cNvPr id="2" name="Title 1"/>
          <p:cNvSpPr>
            <a:spLocks noGrp="1"/>
          </p:cNvSpPr>
          <p:nvPr>
            <p:ph type="title" hasCustomPrompt="1"/>
          </p:nvPr>
        </p:nvSpPr>
        <p:spPr/>
        <p:txBody>
          <a:bodyPr/>
          <a:lstStyle/>
          <a:p>
            <a:r>
              <a:rPr lang="en-US" dirty="0" smtClean="0"/>
              <a:t>Why a business plan?</a:t>
            </a:r>
            <a:endParaRPr lang="en-US" dirty="0"/>
          </a:p>
        </p:txBody>
      </p:sp>
    </p:spTree>
    <p:extLst>
      <p:ext uri="{BB962C8B-B14F-4D97-AF65-F5344CB8AC3E}">
        <p14:creationId xmlns:p14="http://schemas.microsoft.com/office/powerpoint/2010/main" val="35419240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dirty="0" smtClean="0"/>
              <a:t>Click icon to add picture</a:t>
            </a:r>
            <a:endParaRPr lang="en-CA" noProof="0" dirty="0"/>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1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6"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CA" noProof="0" dirty="0" smtClean="0"/>
              <a:t>Click to edit Master title style</a:t>
            </a:r>
          </a:p>
          <a:p>
            <a:pPr lvl="1"/>
            <a:r>
              <a:rPr lang="en-CA" noProof="0" dirty="0" smtClean="0"/>
              <a:t>Click to edit Master subtitle style</a:t>
            </a:r>
            <a:endParaRPr lang="en-CA"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smtClean="0"/>
              <a:t>Click icon to add picture</a:t>
            </a:r>
            <a:endParaRPr lang="en-CA" noProof="0" dirty="0"/>
          </a:p>
        </p:txBody>
      </p:sp>
    </p:spTree>
    <p:extLst>
      <p:ext uri="{BB962C8B-B14F-4D97-AF65-F5344CB8AC3E}">
        <p14:creationId xmlns:p14="http://schemas.microsoft.com/office/powerpoint/2010/main" val="2783079461"/>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dirty="0" smtClean="0"/>
              <a:t>Click icon to add chart</a:t>
            </a:r>
            <a:endParaRPr lang="en-CA" noProof="0" dirty="0"/>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9"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1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dirty="0" smtClean="0"/>
              <a:t>Click icon to add chart</a:t>
            </a:r>
            <a:endParaRPr lang="en-CA" noProof="0" dirty="0"/>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dirty="0" smtClean="0"/>
              <a:t>Click icon to add chart</a:t>
            </a:r>
            <a:endParaRPr lang="en-CA" noProof="0" dirty="0"/>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dirty="0" smtClean="0"/>
              <a:t>Click icon to add chart</a:t>
            </a:r>
            <a:endParaRPr lang="en-CA" noProof="0" dirty="0"/>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smtClean="0"/>
              <a:t>Click to 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2"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1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smtClean="0"/>
              <a:t>Click icon to add chart</a:t>
            </a:r>
            <a:endParaRPr lang="en-CA" noProof="0" dirty="0"/>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smtClean="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smtClean="0"/>
              <a:t>Click icon to add chart</a:t>
            </a:r>
            <a:endParaRPr lang="en-CA" noProof="0" dirty="0"/>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smtClean="0"/>
              <a:t>Click to 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dirty="0" smtClean="0"/>
              <a:t>Click icon to add chart</a:t>
            </a:r>
            <a:endParaRPr lang="en-CA" noProof="0" dirty="0"/>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smtClean="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dirty="0" smtClean="0"/>
              <a:t>Click icon to add picture</a:t>
            </a:r>
            <a:endParaRPr lang="en-CA" noProof="0" dirty="0"/>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dirty="0" smtClean="0"/>
              <a:t>Click icon to add picture</a:t>
            </a:r>
            <a:endParaRPr lang="en-CA" noProof="0" dirty="0"/>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dirty="0" smtClean="0"/>
              <a:t>Click icon to add picture</a:t>
            </a:r>
            <a:endParaRPr lang="en-CA" noProof="0" dirty="0"/>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dirty="0" smtClean="0"/>
              <a:t>Click icon to add picture</a:t>
            </a:r>
            <a:endParaRPr lang="en-CA" noProof="0" dirty="0"/>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16"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CA"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grpSp>
    </p:spTree>
    <p:extLst>
      <p:ext uri="{BB962C8B-B14F-4D97-AF65-F5344CB8AC3E}">
        <p14:creationId xmlns:p14="http://schemas.microsoft.com/office/powerpoint/2010/main" val="1212220219"/>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smtClean="0"/>
              <a:t>Click icon to add picture</a:t>
            </a:r>
            <a:endParaRPr lang="en-CA" noProof="0" dirty="0"/>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smtClean="0"/>
              <a:t>Click icon to add picture</a:t>
            </a:r>
            <a:endParaRPr lang="en-CA" noProof="0" dirty="0"/>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smtClean="0"/>
              <a:t>Click icon to add picture</a:t>
            </a:r>
            <a:endParaRPr lang="en-CA" noProof="0" dirty="0"/>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smtClean="0"/>
              <a:t>Click icon to add picture</a:t>
            </a:r>
            <a:endParaRPr lang="en-CA" noProof="0" dirty="0"/>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2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US" noProof="0" dirty="0" smtClean="0"/>
              <a:t>Click icon to add picture</a:t>
            </a:r>
            <a:endParaRPr lang="en-CA" noProof="0" dirty="0"/>
          </a:p>
        </p:txBody>
      </p:sp>
      <p:sp>
        <p:nvSpPr>
          <p:cNvPr id="5" name="Picture Placeholder 7"/>
          <p:cNvSpPr>
            <a:spLocks noGrp="1"/>
          </p:cNvSpPr>
          <p:nvPr>
            <p:ph type="pic" sz="quarter" idx="14"/>
          </p:nvPr>
        </p:nvSpPr>
        <p:spPr>
          <a:xfrm>
            <a:off x="8082784" y="1700213"/>
            <a:ext cx="3639316" cy="2059099"/>
          </a:xfrm>
        </p:spPr>
        <p:txBody>
          <a:bodyPr/>
          <a:lstStyle/>
          <a:p>
            <a:r>
              <a:rPr lang="en-US" noProof="0" dirty="0" smtClean="0"/>
              <a:t>Click icon to add picture</a:t>
            </a:r>
            <a:endParaRPr lang="en-CA" noProof="0" dirty="0"/>
          </a:p>
        </p:txBody>
      </p:sp>
      <p:sp>
        <p:nvSpPr>
          <p:cNvPr id="6" name="Picture Placeholder 7"/>
          <p:cNvSpPr>
            <a:spLocks noGrp="1"/>
          </p:cNvSpPr>
          <p:nvPr>
            <p:ph type="pic" sz="quarter" idx="15"/>
          </p:nvPr>
        </p:nvSpPr>
        <p:spPr>
          <a:xfrm>
            <a:off x="4284188" y="1700212"/>
            <a:ext cx="3636962" cy="2057767"/>
          </a:xfrm>
        </p:spPr>
        <p:txBody>
          <a:bodyPr/>
          <a:lstStyle/>
          <a:p>
            <a:r>
              <a:rPr lang="en-US" noProof="0" dirty="0" smtClean="0"/>
              <a:t>Click icon to add picture</a:t>
            </a:r>
            <a:endParaRPr lang="en-CA" noProof="0" dirty="0"/>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1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CA"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CA" sz="1467" noProof="0" dirty="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2"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13"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noProof="0" dirty="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noProof="0" dirty="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2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2" y="1705969"/>
            <a:ext cx="3636963" cy="5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13"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
        <p:nvSpPr>
          <p:cNvPr id="14" name="Rectangle 13"/>
          <p:cNvSpPr/>
          <p:nvPr userDrawn="1"/>
        </p:nvSpPr>
        <p:spPr>
          <a:xfrm>
            <a:off x="8093075" y="1705968"/>
            <a:ext cx="3636963" cy="5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Tree>
    <p:extLst>
      <p:ext uri="{BB962C8B-B14F-4D97-AF65-F5344CB8AC3E}">
        <p14:creationId xmlns:p14="http://schemas.microsoft.com/office/powerpoint/2010/main" val="173586747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CA" noProof="0" dirty="0" smtClean="0"/>
              <a:t>Click to add subtitle</a:t>
            </a:r>
            <a:endParaRPr lang="en-CA" noProof="0" dirty="0"/>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smtClean="0"/>
              <a:t>Click to edit Master title style</a:t>
            </a:r>
            <a:endParaRPr lang="en-CA" noProof="0" dirty="0"/>
          </a:p>
        </p:txBody>
      </p:sp>
      <p:sp>
        <p:nvSpPr>
          <p:cNvPr id="1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t>Deloitte Institute for Audit Innovation and Quality – Communications and marketing strategic plan</a:t>
            </a:r>
            <a:endParaRPr lang="en-CA" dirty="0"/>
          </a:p>
        </p:txBody>
      </p:sp>
      <p:sp>
        <p:nvSpPr>
          <p:cNvPr id="1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20" name="TextBox 19"/>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CA"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grpSp>
    </p:spTree>
    <p:extLst>
      <p:ext uri="{BB962C8B-B14F-4D97-AF65-F5344CB8AC3E}">
        <p14:creationId xmlns:p14="http://schemas.microsoft.com/office/powerpoint/2010/main" val="527611538"/>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93484" y="765175"/>
            <a:ext cx="11184000"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4" name="Title Placeholder 1"/>
          <p:cNvSpPr>
            <a:spLocks noGrp="1"/>
          </p:cNvSpPr>
          <p:nvPr>
            <p:ph type="title"/>
          </p:nvPr>
        </p:nvSpPr>
        <p:spPr>
          <a:xfrm>
            <a:off x="493484" y="295683"/>
            <a:ext cx="11184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94400" y="1803543"/>
            <a:ext cx="11184000" cy="4536000"/>
          </a:xfrm>
        </p:spPr>
        <p:txBody>
          <a:bodyPr/>
          <a:lstStyle>
            <a:lvl1pPr marL="0" indent="0">
              <a:buNone/>
              <a:defRPr/>
            </a:lvl1pPr>
            <a:lvl2pPr marL="266700" indent="-2667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93485" y="6407835"/>
            <a:ext cx="10079297" cy="252000"/>
          </a:xfrm>
          <a:prstGeom prst="rect">
            <a:avLst/>
          </a:prstGeom>
        </p:spPr>
        <p:txBody>
          <a:bodyPr vert="horz" lIns="0" tIns="0" rIns="0" bIns="0" rtlCol="0" anchor="ctr" anchorCtr="0"/>
          <a:lstStyle>
            <a:lvl1pPr algn="l">
              <a:defRPr sz="800" b="0">
                <a:solidFill>
                  <a:srgbClr val="8C8C8C"/>
                </a:solidFill>
              </a:defRPr>
            </a:lvl1pPr>
          </a:lstStyle>
          <a:p>
            <a:r>
              <a:rPr lang="en-US" dirty="0" smtClean="0"/>
              <a:t>Deloitte Institute for Audit Innovation and Quality – Communications and marketing strategic plan</a:t>
            </a:r>
            <a:endParaRPr lang="en-GB" dirty="0"/>
          </a:p>
        </p:txBody>
      </p:sp>
      <p:sp>
        <p:nvSpPr>
          <p:cNvPr id="6" name="Slide Number Placeholder 7"/>
          <p:cNvSpPr>
            <a:spLocks noGrp="1"/>
          </p:cNvSpPr>
          <p:nvPr>
            <p:ph type="sldNum" sz="quarter" idx="4"/>
          </p:nvPr>
        </p:nvSpPr>
        <p:spPr>
          <a:xfrm>
            <a:off x="10629328" y="6407835"/>
            <a:ext cx="1056117"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25172127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Deloitte Institute for Audit Innovation and Quality – Communications and marketing strategic plan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F61E92-31DF-4136-89A8-97DED30D11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50111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485" y="295201"/>
            <a:ext cx="9126791" cy="5988439"/>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10629328" y="6407835"/>
            <a:ext cx="1056117"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93485" y="6407835"/>
            <a:ext cx="10079297" cy="252000"/>
          </a:xfrm>
          <a:prstGeom prst="rect">
            <a:avLst/>
          </a:prstGeom>
        </p:spPr>
        <p:txBody>
          <a:bodyPr vert="horz" lIns="0" tIns="0" rIns="0" bIns="0" rtlCol="0" anchor="ctr" anchorCtr="0"/>
          <a:lstStyle>
            <a:lvl1pPr algn="l">
              <a:defRPr sz="800" b="0">
                <a:solidFill>
                  <a:schemeClr val="bg1"/>
                </a:solidFill>
              </a:defRPr>
            </a:lvl1pPr>
          </a:lstStyle>
          <a:p>
            <a:r>
              <a:rPr lang="en-US" dirty="0" smtClean="0">
                <a:solidFill>
                  <a:prstClr val="white"/>
                </a:solidFill>
              </a:rPr>
              <a:t>Deloitte Institute for Audit Innovation and Quality – Communications and marketing strategic plan</a:t>
            </a:r>
            <a:endParaRPr lang="en-GB" dirty="0">
              <a:solidFill>
                <a:prstClr val="white"/>
              </a:solidFill>
            </a:endParaRPr>
          </a:p>
        </p:txBody>
      </p:sp>
    </p:spTree>
    <p:extLst>
      <p:ext uri="{BB962C8B-B14F-4D97-AF65-F5344CB8AC3E}">
        <p14:creationId xmlns:p14="http://schemas.microsoft.com/office/powerpoint/2010/main" val="408901647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CA" noProof="0" dirty="0" smtClean="0"/>
              <a:t>Click to edit Master title style</a:t>
            </a:r>
          </a:p>
          <a:p>
            <a:pPr lvl="1"/>
            <a:r>
              <a:rPr lang="en-CA" noProof="0" dirty="0" smtClean="0"/>
              <a:t>Click to edit Master subtitle style</a:t>
            </a:r>
            <a:endParaRPr lang="en-CA"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73162" y="-96327"/>
            <a:ext cx="6954327" cy="6954327"/>
          </a:xfrm>
          <a:prstGeom prst="rect">
            <a:avLst/>
          </a:prstGeom>
        </p:spPr>
      </p:pic>
    </p:spTree>
    <p:extLst>
      <p:ext uri="{BB962C8B-B14F-4D97-AF65-F5344CB8AC3E}">
        <p14:creationId xmlns:p14="http://schemas.microsoft.com/office/powerpoint/2010/main" val="176513257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CA" noProof="0" dirty="0" smtClean="0"/>
              <a:t>Click to edit Master title style</a:t>
            </a:r>
          </a:p>
          <a:p>
            <a:pPr lvl="1"/>
            <a:r>
              <a:rPr lang="en-CA" noProof="0" dirty="0" smtClean="0"/>
              <a:t>Click to edit Master subtitle style</a:t>
            </a:r>
            <a:endParaRPr lang="en-CA"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smtClean="0"/>
              <a:t>Click icon to add picture</a:t>
            </a:r>
            <a:endParaRPr lang="en-CA" noProof="0" dirty="0"/>
          </a:p>
        </p:txBody>
      </p:sp>
    </p:spTree>
    <p:extLst>
      <p:ext uri="{BB962C8B-B14F-4D97-AF65-F5344CB8AC3E}">
        <p14:creationId xmlns:p14="http://schemas.microsoft.com/office/powerpoint/2010/main" val="346408007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CA"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spTree>
    <p:extLst>
      <p:ext uri="{BB962C8B-B14F-4D97-AF65-F5344CB8AC3E}">
        <p14:creationId xmlns:p14="http://schemas.microsoft.com/office/powerpoint/2010/main" val="293849978"/>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CA"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spTree>
    <p:extLst>
      <p:ext uri="{BB962C8B-B14F-4D97-AF65-F5344CB8AC3E}">
        <p14:creationId xmlns:p14="http://schemas.microsoft.com/office/powerpoint/2010/main" val="977883583"/>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2551084371"/>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273158484"/>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t>Deloitte Institute for Audit Innovation and Quality – Communications and marketing strategic plan</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12" name="TextBox 11"/>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3331910361"/>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3734415216"/>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249394786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4"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757570966"/>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182718363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62080694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306602988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392900873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4"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6399654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26483858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t>Deloitte Institute for Audit Innovation and Quality – Communications and marketing strategic plan</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dirty="0" smtClean="0"/>
              <a:t>Click icon to add picture</a:t>
            </a:r>
            <a:endParaRPr lang="en-CA" noProof="0" dirty="0"/>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37105562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57061299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6"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86258753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71574554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dirty="0" smtClean="0"/>
              <a:t>Click icon to add chart</a:t>
            </a:r>
            <a:endParaRPr lang="en-CA" noProof="0" dirty="0"/>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9"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54257397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dirty="0" smtClean="0"/>
              <a:t>Click icon to add chart</a:t>
            </a:r>
            <a:endParaRPr lang="en-CA" noProof="0" dirty="0"/>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dirty="0" smtClean="0"/>
              <a:t>Click icon to add chart</a:t>
            </a:r>
            <a:endParaRPr lang="en-CA" noProof="0" dirty="0"/>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dirty="0" smtClean="0"/>
              <a:t>Click icon to add chart</a:t>
            </a:r>
            <a:endParaRPr lang="en-CA" noProof="0" dirty="0"/>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smtClean="0"/>
              <a:t>Click to 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2"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33856914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83503418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45224595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smtClean="0"/>
              <a:t>Click icon to add chart</a:t>
            </a:r>
            <a:endParaRPr lang="en-CA" noProof="0" dirty="0"/>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smtClean="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85558786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smtClean="0"/>
              <a:t>Click icon to add chart</a:t>
            </a:r>
            <a:endParaRPr lang="en-CA" noProof="0" dirty="0"/>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smtClean="0"/>
              <a:t>Click to 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dirty="0" smtClean="0"/>
              <a:t>Click icon to add chart</a:t>
            </a:r>
            <a:endParaRPr lang="en-CA" noProof="0" dirty="0"/>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smtClean="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44549862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t>Deloitte Institute for Audit Innovation and Quality – Communications and marketing strategic plan</a:t>
            </a:r>
            <a:endParaRPr lang="en-CA" dirty="0"/>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12" name="TextBox 11"/>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80899916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77225000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dirty="0" smtClean="0"/>
              <a:t>Click icon to add picture</a:t>
            </a:r>
            <a:endParaRPr lang="en-CA" noProof="0" dirty="0"/>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dirty="0" smtClean="0"/>
              <a:t>Click icon to add picture</a:t>
            </a:r>
            <a:endParaRPr lang="en-CA" noProof="0" dirty="0"/>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dirty="0" smtClean="0"/>
              <a:t>Click icon to add picture</a:t>
            </a:r>
            <a:endParaRPr lang="en-CA" noProof="0" dirty="0"/>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dirty="0" smtClean="0"/>
              <a:t>Click icon to add picture</a:t>
            </a:r>
            <a:endParaRPr lang="en-CA" noProof="0" dirty="0"/>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6"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890421314"/>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5" name="Rectangle 4"/>
          <p:cNvSpPr/>
          <p:nvPr userDrawn="1"/>
        </p:nvSpPr>
        <p:spPr>
          <a:xfrm>
            <a:off x="6184900" y="1703863"/>
            <a:ext cx="5536800" cy="5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6" name="Rectangle 5"/>
          <p:cNvSpPr/>
          <p:nvPr userDrawn="1"/>
        </p:nvSpPr>
        <p:spPr>
          <a:xfrm>
            <a:off x="469900" y="4065173"/>
            <a:ext cx="5536800" cy="5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7" name="Rectangle 6"/>
          <p:cNvSpPr/>
          <p:nvPr userDrawn="1"/>
        </p:nvSpPr>
        <p:spPr>
          <a:xfrm>
            <a:off x="6184900" y="4065173"/>
            <a:ext cx="5536800" cy="5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smtClean="0"/>
              <a:t>Click icon to add picture</a:t>
            </a:r>
            <a:endParaRPr lang="en-CA" noProof="0" dirty="0"/>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smtClean="0"/>
              <a:t>Click icon to add picture</a:t>
            </a:r>
            <a:endParaRPr lang="en-CA" noProof="0" dirty="0"/>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smtClean="0"/>
              <a:t>Click icon to add picture</a:t>
            </a:r>
            <a:endParaRPr lang="en-CA" noProof="0" dirty="0"/>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smtClean="0"/>
              <a:t>Click icon to add picture</a:t>
            </a:r>
            <a:endParaRPr lang="en-CA" noProof="0" dirty="0"/>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2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647123524"/>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US" noProof="0" dirty="0" smtClean="0"/>
              <a:t>Click icon to add picture</a:t>
            </a:r>
            <a:endParaRPr lang="en-CA" noProof="0" dirty="0"/>
          </a:p>
        </p:txBody>
      </p:sp>
      <p:sp>
        <p:nvSpPr>
          <p:cNvPr id="5" name="Picture Placeholder 7"/>
          <p:cNvSpPr>
            <a:spLocks noGrp="1"/>
          </p:cNvSpPr>
          <p:nvPr>
            <p:ph type="pic" sz="quarter" idx="14"/>
          </p:nvPr>
        </p:nvSpPr>
        <p:spPr>
          <a:xfrm>
            <a:off x="8082784" y="1700213"/>
            <a:ext cx="3639316" cy="2059099"/>
          </a:xfrm>
        </p:spPr>
        <p:txBody>
          <a:bodyPr/>
          <a:lstStyle/>
          <a:p>
            <a:r>
              <a:rPr lang="en-US" noProof="0" dirty="0" smtClean="0"/>
              <a:t>Click icon to add picture</a:t>
            </a:r>
            <a:endParaRPr lang="en-CA" noProof="0" dirty="0"/>
          </a:p>
        </p:txBody>
      </p:sp>
      <p:sp>
        <p:nvSpPr>
          <p:cNvPr id="6" name="Picture Placeholder 7"/>
          <p:cNvSpPr>
            <a:spLocks noGrp="1"/>
          </p:cNvSpPr>
          <p:nvPr>
            <p:ph type="pic" sz="quarter" idx="15"/>
          </p:nvPr>
        </p:nvSpPr>
        <p:spPr>
          <a:xfrm>
            <a:off x="4284188" y="1700212"/>
            <a:ext cx="3636962" cy="2057767"/>
          </a:xfrm>
        </p:spPr>
        <p:txBody>
          <a:bodyPr/>
          <a:lstStyle/>
          <a:p>
            <a:r>
              <a:rPr lang="en-US" noProof="0" dirty="0" smtClean="0"/>
              <a:t>Click icon to add picture</a:t>
            </a:r>
            <a:endParaRPr lang="en-CA" noProof="0" dirty="0"/>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5599432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52948428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CA" sz="1467" dirty="0">
              <a:solidFill>
                <a:prstClr val="white"/>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CA" sz="1467" dirty="0">
              <a:solidFill>
                <a:prstClr val="white"/>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2"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3"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6987585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dirty="0">
              <a:solidFill>
                <a:prstClr val="white"/>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dirty="0">
              <a:solidFill>
                <a:prstClr val="white"/>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dirty="0">
              <a:solidFill>
                <a:prstClr val="white"/>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dirty="0">
              <a:solidFill>
                <a:prstClr val="white"/>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2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01022885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3"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72682717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4029174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t>Deloitte Institute for Audit Innovation and Quality – Communications and marketing strategic plan</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CA" noProof="0" dirty="0" smtClean="0"/>
              <a:t>Click to add subtitle</a:t>
            </a:r>
            <a:endParaRPr lang="en-CA" noProof="0" dirty="0"/>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smtClean="0"/>
              <a:t>Click to edit Master title style</a:t>
            </a:r>
            <a:endParaRPr lang="en-CA" noProof="0" dirty="0"/>
          </a:p>
        </p:txBody>
      </p:sp>
      <p:sp>
        <p:nvSpPr>
          <p:cNvPr id="1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1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20" name="TextBox 19"/>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401737690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857898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00563026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429369"/>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smtClean="0"/>
              <a:t>Click to 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CA" sz="1200" noProof="0" dirty="0" smtClean="0"/>
              <a:t>Insert sponsorship mark here</a:t>
            </a:r>
            <a:endParaRPr lang="en-CA" noProof="0" dirty="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smtClean="0"/>
              <a:t>Click to edit Master text styles</a:t>
            </a:r>
          </a:p>
        </p:txBody>
      </p:sp>
      <p:grpSp>
        <p:nvGrpSpPr>
          <p:cNvPr id="20" name="Group 19"/>
          <p:cNvGrpSpPr>
            <a:grpSpLocks noChangeAspect="1"/>
          </p:cNvGrpSpPr>
          <p:nvPr userDrawn="1"/>
        </p:nvGrpSpPr>
        <p:grpSpPr>
          <a:xfrm>
            <a:off x="475325" y="457200"/>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spTree>
    <p:extLst>
      <p:ext uri="{BB962C8B-B14F-4D97-AF65-F5344CB8AC3E}">
        <p14:creationId xmlns:p14="http://schemas.microsoft.com/office/powerpoint/2010/main" val="6370652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CA" noProof="0" dirty="0" smtClean="0"/>
              <a:t>Click to edit Master title style</a:t>
            </a:r>
          </a:p>
          <a:p>
            <a:pPr lvl="1"/>
            <a:r>
              <a:rPr lang="en-CA" noProof="0" dirty="0" smtClean="0"/>
              <a:t>Click to edit Master subtitle style</a:t>
            </a:r>
            <a:endParaRPr lang="en-CA"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spTree>
    <p:extLst>
      <p:ext uri="{BB962C8B-B14F-4D97-AF65-F5344CB8AC3E}">
        <p14:creationId xmlns:p14="http://schemas.microsoft.com/office/powerpoint/2010/main" val="85931459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CA" noProof="0" dirty="0" smtClean="0"/>
              <a:t>Click to edit Master title style</a:t>
            </a:r>
          </a:p>
          <a:p>
            <a:pPr lvl="1"/>
            <a:r>
              <a:rPr lang="en-CA" noProof="0" dirty="0" smtClean="0"/>
              <a:t>Click to edit Master subtitle style</a:t>
            </a:r>
            <a:endParaRPr lang="en-CA"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smtClean="0"/>
              <a:t>Click icon to add picture</a:t>
            </a:r>
            <a:endParaRPr lang="en-CA" noProof="0" dirty="0"/>
          </a:p>
        </p:txBody>
      </p:sp>
    </p:spTree>
    <p:extLst>
      <p:ext uri="{BB962C8B-B14F-4D97-AF65-F5344CB8AC3E}">
        <p14:creationId xmlns:p14="http://schemas.microsoft.com/office/powerpoint/2010/main" val="4255020784"/>
      </p:ext>
    </p:extLst>
  </p:cSld>
  <p:clrMapOvr>
    <a:masterClrMapping/>
  </p:clrMapOvr>
  <p:transition>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CA"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spTree>
    <p:extLst>
      <p:ext uri="{BB962C8B-B14F-4D97-AF65-F5344CB8AC3E}">
        <p14:creationId xmlns:p14="http://schemas.microsoft.com/office/powerpoint/2010/main" val="2571890247"/>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CA"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spTree>
    <p:extLst>
      <p:ext uri="{BB962C8B-B14F-4D97-AF65-F5344CB8AC3E}">
        <p14:creationId xmlns:p14="http://schemas.microsoft.com/office/powerpoint/2010/main" val="2606220758"/>
      </p:ext>
    </p:extLst>
  </p:cSld>
  <p:clrMapOvr>
    <a:masterClrMapping/>
  </p:clrMapOvr>
  <p:transition>
    <p:fade/>
  </p:transition>
  <p:extLst mod="1">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415518403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t>Deloitte Institute for Audit Innovation and Quality – Communications and marketing strategic plan</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1980823285"/>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12" name="TextBox 11"/>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1653615890"/>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895933530"/>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3103439881"/>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4"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46178952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4059866263"/>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508837163"/>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1763150855"/>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dirty="0" smtClean="0">
                <a:solidFill>
                  <a:prstClr val="white"/>
                </a:solidFill>
              </a:rPr>
              <a:t>Deloitte Institute for Audit Innovation and Quality – Communications and marketing strategic plan</a:t>
            </a:r>
            <a:endParaRPr lang="en-CA" dirty="0">
              <a:solidFill>
                <a:prstClr val="white"/>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744346558"/>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4"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591909650"/>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tags" Target="../tags/tag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9" Type="http://schemas.openxmlformats.org/officeDocument/2006/relationships/slideLayout" Target="../slideLayouts/slideLayout123.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42" Type="http://schemas.openxmlformats.org/officeDocument/2006/relationships/slideLayout" Target="../slideLayouts/slideLayout126.xml"/><Relationship Id="rId47" Type="http://schemas.openxmlformats.org/officeDocument/2006/relationships/slideLayout" Target="../slideLayouts/slideLayout131.xml"/><Relationship Id="rId50" Type="http://schemas.openxmlformats.org/officeDocument/2006/relationships/slideLayout" Target="../slideLayouts/slideLayout134.xml"/><Relationship Id="rId55" Type="http://schemas.openxmlformats.org/officeDocument/2006/relationships/slideLayout" Target="../slideLayouts/slideLayout139.xml"/><Relationship Id="rId63" Type="http://schemas.openxmlformats.org/officeDocument/2006/relationships/slideLayout" Target="../slideLayouts/slideLayout147.xml"/><Relationship Id="rId68" Type="http://schemas.openxmlformats.org/officeDocument/2006/relationships/slideLayout" Target="../slideLayouts/slideLayout152.xml"/><Relationship Id="rId76" Type="http://schemas.openxmlformats.org/officeDocument/2006/relationships/slideLayout" Target="../slideLayouts/slideLayout160.xml"/><Relationship Id="rId84" Type="http://schemas.openxmlformats.org/officeDocument/2006/relationships/slideLayout" Target="../slideLayouts/slideLayout168.xml"/><Relationship Id="rId89" Type="http://schemas.openxmlformats.org/officeDocument/2006/relationships/oleObject" Target="../embeddings/oleObject2.bin"/><Relationship Id="rId7" Type="http://schemas.openxmlformats.org/officeDocument/2006/relationships/slideLayout" Target="../slideLayouts/slideLayout91.xml"/><Relationship Id="rId71" Type="http://schemas.openxmlformats.org/officeDocument/2006/relationships/slideLayout" Target="../slideLayouts/slideLayout155.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9" Type="http://schemas.openxmlformats.org/officeDocument/2006/relationships/slideLayout" Target="../slideLayouts/slideLayout113.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40" Type="http://schemas.openxmlformats.org/officeDocument/2006/relationships/slideLayout" Target="../slideLayouts/slideLayout124.xml"/><Relationship Id="rId45" Type="http://schemas.openxmlformats.org/officeDocument/2006/relationships/slideLayout" Target="../slideLayouts/slideLayout129.xml"/><Relationship Id="rId53" Type="http://schemas.openxmlformats.org/officeDocument/2006/relationships/slideLayout" Target="../slideLayouts/slideLayout137.xml"/><Relationship Id="rId58" Type="http://schemas.openxmlformats.org/officeDocument/2006/relationships/slideLayout" Target="../slideLayouts/slideLayout142.xml"/><Relationship Id="rId66" Type="http://schemas.openxmlformats.org/officeDocument/2006/relationships/slideLayout" Target="../slideLayouts/slideLayout150.xml"/><Relationship Id="rId74" Type="http://schemas.openxmlformats.org/officeDocument/2006/relationships/slideLayout" Target="../slideLayouts/slideLayout158.xml"/><Relationship Id="rId79" Type="http://schemas.openxmlformats.org/officeDocument/2006/relationships/slideLayout" Target="../slideLayouts/slideLayout163.xml"/><Relationship Id="rId87" Type="http://schemas.openxmlformats.org/officeDocument/2006/relationships/vmlDrawing" Target="../drawings/vmlDrawing2.vml"/><Relationship Id="rId5" Type="http://schemas.openxmlformats.org/officeDocument/2006/relationships/slideLayout" Target="../slideLayouts/slideLayout89.xml"/><Relationship Id="rId61" Type="http://schemas.openxmlformats.org/officeDocument/2006/relationships/slideLayout" Target="../slideLayouts/slideLayout145.xml"/><Relationship Id="rId82" Type="http://schemas.openxmlformats.org/officeDocument/2006/relationships/slideLayout" Target="../slideLayouts/slideLayout166.xml"/><Relationship Id="rId90" Type="http://schemas.openxmlformats.org/officeDocument/2006/relationships/image" Target="../media/image1.emf"/><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43" Type="http://schemas.openxmlformats.org/officeDocument/2006/relationships/slideLayout" Target="../slideLayouts/slideLayout127.xml"/><Relationship Id="rId48" Type="http://schemas.openxmlformats.org/officeDocument/2006/relationships/slideLayout" Target="../slideLayouts/slideLayout132.xml"/><Relationship Id="rId56" Type="http://schemas.openxmlformats.org/officeDocument/2006/relationships/slideLayout" Target="../slideLayouts/slideLayout140.xml"/><Relationship Id="rId64" Type="http://schemas.openxmlformats.org/officeDocument/2006/relationships/slideLayout" Target="../slideLayouts/slideLayout148.xml"/><Relationship Id="rId69" Type="http://schemas.openxmlformats.org/officeDocument/2006/relationships/slideLayout" Target="../slideLayouts/slideLayout153.xml"/><Relationship Id="rId77" Type="http://schemas.openxmlformats.org/officeDocument/2006/relationships/slideLayout" Target="../slideLayouts/slideLayout161.xml"/><Relationship Id="rId8" Type="http://schemas.openxmlformats.org/officeDocument/2006/relationships/slideLayout" Target="../slideLayouts/slideLayout92.xml"/><Relationship Id="rId51" Type="http://schemas.openxmlformats.org/officeDocument/2006/relationships/slideLayout" Target="../slideLayouts/slideLayout135.xml"/><Relationship Id="rId72" Type="http://schemas.openxmlformats.org/officeDocument/2006/relationships/slideLayout" Target="../slideLayouts/slideLayout156.xml"/><Relationship Id="rId80" Type="http://schemas.openxmlformats.org/officeDocument/2006/relationships/slideLayout" Target="../slideLayouts/slideLayout164.xml"/><Relationship Id="rId85" Type="http://schemas.openxmlformats.org/officeDocument/2006/relationships/slideLayout" Target="../slideLayouts/slideLayout169.xml"/><Relationship Id="rId3" Type="http://schemas.openxmlformats.org/officeDocument/2006/relationships/slideLayout" Target="../slideLayouts/slideLayout87.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 Id="rId46" Type="http://schemas.openxmlformats.org/officeDocument/2006/relationships/slideLayout" Target="../slideLayouts/slideLayout130.xml"/><Relationship Id="rId59" Type="http://schemas.openxmlformats.org/officeDocument/2006/relationships/slideLayout" Target="../slideLayouts/slideLayout143.xml"/><Relationship Id="rId67" Type="http://schemas.openxmlformats.org/officeDocument/2006/relationships/slideLayout" Target="../slideLayouts/slideLayout151.xml"/><Relationship Id="rId20" Type="http://schemas.openxmlformats.org/officeDocument/2006/relationships/slideLayout" Target="../slideLayouts/slideLayout104.xml"/><Relationship Id="rId41" Type="http://schemas.openxmlformats.org/officeDocument/2006/relationships/slideLayout" Target="../slideLayouts/slideLayout125.xml"/><Relationship Id="rId54" Type="http://schemas.openxmlformats.org/officeDocument/2006/relationships/slideLayout" Target="../slideLayouts/slideLayout138.xml"/><Relationship Id="rId62" Type="http://schemas.openxmlformats.org/officeDocument/2006/relationships/slideLayout" Target="../slideLayouts/slideLayout146.xml"/><Relationship Id="rId70" Type="http://schemas.openxmlformats.org/officeDocument/2006/relationships/slideLayout" Target="../slideLayouts/slideLayout154.xml"/><Relationship Id="rId75" Type="http://schemas.openxmlformats.org/officeDocument/2006/relationships/slideLayout" Target="../slideLayouts/slideLayout159.xml"/><Relationship Id="rId83" Type="http://schemas.openxmlformats.org/officeDocument/2006/relationships/slideLayout" Target="../slideLayouts/slideLayout167.xml"/><Relationship Id="rId88" Type="http://schemas.openxmlformats.org/officeDocument/2006/relationships/tags" Target="../tags/tag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49" Type="http://schemas.openxmlformats.org/officeDocument/2006/relationships/slideLayout" Target="../slideLayouts/slideLayout133.xml"/><Relationship Id="rId57" Type="http://schemas.openxmlformats.org/officeDocument/2006/relationships/slideLayout" Target="../slideLayouts/slideLayout141.xml"/><Relationship Id="rId10" Type="http://schemas.openxmlformats.org/officeDocument/2006/relationships/slideLayout" Target="../slideLayouts/slideLayout94.xml"/><Relationship Id="rId31" Type="http://schemas.openxmlformats.org/officeDocument/2006/relationships/slideLayout" Target="../slideLayouts/slideLayout115.xml"/><Relationship Id="rId44" Type="http://schemas.openxmlformats.org/officeDocument/2006/relationships/slideLayout" Target="../slideLayouts/slideLayout128.xml"/><Relationship Id="rId52" Type="http://schemas.openxmlformats.org/officeDocument/2006/relationships/slideLayout" Target="../slideLayouts/slideLayout136.xml"/><Relationship Id="rId60" Type="http://schemas.openxmlformats.org/officeDocument/2006/relationships/slideLayout" Target="../slideLayouts/slideLayout144.xml"/><Relationship Id="rId65" Type="http://schemas.openxmlformats.org/officeDocument/2006/relationships/slideLayout" Target="../slideLayouts/slideLayout149.xml"/><Relationship Id="rId73" Type="http://schemas.openxmlformats.org/officeDocument/2006/relationships/slideLayout" Target="../slideLayouts/slideLayout157.xml"/><Relationship Id="rId78" Type="http://schemas.openxmlformats.org/officeDocument/2006/relationships/slideLayout" Target="../slideLayouts/slideLayout162.xml"/><Relationship Id="rId81" Type="http://schemas.openxmlformats.org/officeDocument/2006/relationships/slideLayout" Target="../slideLayouts/slideLayout165.xml"/><Relationship Id="rId8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87"/>
            </p:custDataLst>
            <p:extLst>
              <p:ext uri="{D42A27DB-BD31-4B8C-83A1-F6EECF244321}">
                <p14:modId xmlns:p14="http://schemas.microsoft.com/office/powerpoint/2010/main" val="16689181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448" name="think-cell Slide" r:id="rId88" imgW="270" imgH="270" progId="TCLayout.ActiveDocument.1">
                  <p:embed/>
                </p:oleObj>
              </mc:Choice>
              <mc:Fallback>
                <p:oleObj name="think-cell Slide" r:id="rId88" imgW="270" imgH="270" progId="TCLayout.ActiveDocument.1">
                  <p:embed/>
                  <p:pic>
                    <p:nvPicPr>
                      <p:cNvPr id="0" name=""/>
                      <p:cNvPicPr/>
                      <p:nvPr/>
                    </p:nvPicPr>
                    <p:blipFill>
                      <a:blip r:embed="rId89"/>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smtClean="0"/>
              <a:t>Click to edit Master title style</a:t>
            </a:r>
            <a:endParaRPr lang="en-CA"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Box 10"/>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tx1"/>
                </a:solidFill>
              </a:rPr>
              <a:t>© Deloitte LLP and affiliated entities.</a:t>
            </a:r>
            <a:endParaRPr lang="en-CA" sz="650" noProof="0" dirty="0">
              <a:solidFill>
                <a:schemeClr val="tx1"/>
              </a:solidFill>
            </a:endParaRPr>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t>Deloitte Institute for Audit Innovation and Quality – Communications and marketing strategic plan</a:t>
            </a:r>
            <a:endParaRPr lang="en-CA" dirty="0"/>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55" r:id="rId3"/>
    <p:sldLayoutId id="2147483756"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58" r:id="rId41"/>
    <p:sldLayoutId id="2147483759" r:id="rId42"/>
    <p:sldLayoutId id="2147483760" r:id="rId43"/>
    <p:sldLayoutId id="2147483762" r:id="rId44"/>
    <p:sldLayoutId id="2147483763" r:id="rId45"/>
    <p:sldLayoutId id="2147483764" r:id="rId46"/>
    <p:sldLayoutId id="2147483765" r:id="rId47"/>
    <p:sldLayoutId id="2147483766" r:id="rId48"/>
    <p:sldLayoutId id="2147483767" r:id="rId49"/>
    <p:sldLayoutId id="2147483768" r:id="rId50"/>
    <p:sldLayoutId id="2147483769" r:id="rId51"/>
    <p:sldLayoutId id="2147483770" r:id="rId52"/>
    <p:sldLayoutId id="2147483771" r:id="rId53"/>
    <p:sldLayoutId id="2147483772" r:id="rId54"/>
    <p:sldLayoutId id="2147483773" r:id="rId55"/>
    <p:sldLayoutId id="2147483774" r:id="rId56"/>
    <p:sldLayoutId id="2147483775" r:id="rId57"/>
    <p:sldLayoutId id="2147483776" r:id="rId58"/>
    <p:sldLayoutId id="2147483777" r:id="rId59"/>
    <p:sldLayoutId id="2147483778" r:id="rId60"/>
    <p:sldLayoutId id="2147483779" r:id="rId61"/>
    <p:sldLayoutId id="2147483780" r:id="rId62"/>
    <p:sldLayoutId id="2147483781" r:id="rId63"/>
    <p:sldLayoutId id="2147483782" r:id="rId64"/>
    <p:sldLayoutId id="2147483783" r:id="rId65"/>
    <p:sldLayoutId id="2147483784" r:id="rId66"/>
    <p:sldLayoutId id="2147483785" r:id="rId67"/>
    <p:sldLayoutId id="2147483786" r:id="rId68"/>
    <p:sldLayoutId id="2147483787" r:id="rId69"/>
    <p:sldLayoutId id="2147483788" r:id="rId70"/>
    <p:sldLayoutId id="2147483789" r:id="rId71"/>
    <p:sldLayoutId id="2147483790" r:id="rId72"/>
    <p:sldLayoutId id="2147483791" r:id="rId73"/>
    <p:sldLayoutId id="2147483792" r:id="rId74"/>
    <p:sldLayoutId id="2147483793" r:id="rId75"/>
    <p:sldLayoutId id="2147483794" r:id="rId76"/>
    <p:sldLayoutId id="2147483795" r:id="rId77"/>
    <p:sldLayoutId id="2147483796" r:id="rId78"/>
    <p:sldLayoutId id="2147483797" r:id="rId79"/>
    <p:sldLayoutId id="2147483798" r:id="rId80"/>
    <p:sldLayoutId id="2147483799" r:id="rId81"/>
    <p:sldLayoutId id="2147483800" r:id="rId82"/>
    <p:sldLayoutId id="2147483801" r:id="rId83"/>
    <p:sldLayoutId id="2147483802" r:id="rId84"/>
  </p:sldLayoutIdLst>
  <p:transition>
    <p:fade/>
  </p:transition>
  <p:hf sldNum="0" hdr="0" ft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7" orient="horz" pos="245">
          <p15:clr>
            <a:srgbClr val="F26B43"/>
          </p15:clr>
        </p15:guide>
        <p15:guide id="8" orient="horz" pos="4081">
          <p15:clr>
            <a:srgbClr val="F26B43"/>
          </p15:clr>
        </p15:guide>
        <p15:guide id="19" pos="3840">
          <p15:clr>
            <a:srgbClr val="F26B43"/>
          </p15:clr>
        </p15:guide>
        <p15:guide id="21" orient="horz" pos="1049">
          <p15:clr>
            <a:srgbClr val="F26B43"/>
          </p15:clr>
        </p15:guide>
        <p15:guide id="22" orient="horz" pos="4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88"/>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8229" name="think-cell Slide" r:id="rId89" imgW="270" imgH="270" progId="TCLayout.ActiveDocument.1">
                  <p:embed/>
                </p:oleObj>
              </mc:Choice>
              <mc:Fallback>
                <p:oleObj name="think-cell Slide" r:id="rId89" imgW="270" imgH="270" progId="TCLayout.ActiveDocument.1">
                  <p:embed/>
                  <p:pic>
                    <p:nvPicPr>
                      <p:cNvPr id="0" name=""/>
                      <p:cNvPicPr/>
                      <p:nvPr/>
                    </p:nvPicPr>
                    <p:blipFill>
                      <a:blip r:embed="rId90"/>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smtClean="0"/>
              <a:t>Click to edit Master title style</a:t>
            </a:r>
            <a:endParaRPr lang="en-CA"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Box 10"/>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black"/>
                </a:solidFill>
              </a:rPr>
              <a:t>© Deloitte LLP and affiliated entities.</a:t>
            </a:r>
            <a:endParaRPr lang="en-CA" sz="650" dirty="0">
              <a:solidFill>
                <a:prstClr val="black"/>
              </a:solidFill>
            </a:endParaRPr>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dirty="0" smtClean="0">
                <a:solidFill>
                  <a:prstClr val="black"/>
                </a:solidFill>
              </a:rPr>
              <a:t>Deloitte Institute for Audit Innovation and Quality – Communications and marketing strategic plan</a:t>
            </a:r>
            <a:endParaRPr lang="en-CA" dirty="0">
              <a:solidFill>
                <a:prstClr val="black"/>
              </a:solidFill>
            </a:endParaRPr>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629463679"/>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 id="2147483993" r:id="rId17"/>
    <p:sldLayoutId id="2147483994" r:id="rId18"/>
    <p:sldLayoutId id="2147483995" r:id="rId19"/>
    <p:sldLayoutId id="2147483996" r:id="rId20"/>
    <p:sldLayoutId id="2147483997" r:id="rId21"/>
    <p:sldLayoutId id="2147483998" r:id="rId22"/>
    <p:sldLayoutId id="2147483999" r:id="rId23"/>
    <p:sldLayoutId id="2147484000" r:id="rId24"/>
    <p:sldLayoutId id="2147484001" r:id="rId25"/>
    <p:sldLayoutId id="2147484002" r:id="rId26"/>
    <p:sldLayoutId id="2147484003" r:id="rId27"/>
    <p:sldLayoutId id="2147484004" r:id="rId28"/>
    <p:sldLayoutId id="2147484005" r:id="rId29"/>
    <p:sldLayoutId id="2147484006" r:id="rId30"/>
    <p:sldLayoutId id="2147484007" r:id="rId31"/>
    <p:sldLayoutId id="2147484008" r:id="rId32"/>
    <p:sldLayoutId id="2147484009" r:id="rId33"/>
    <p:sldLayoutId id="2147484010" r:id="rId34"/>
    <p:sldLayoutId id="2147484011" r:id="rId35"/>
    <p:sldLayoutId id="2147484012" r:id="rId36"/>
    <p:sldLayoutId id="2147484013" r:id="rId37"/>
    <p:sldLayoutId id="2147484014" r:id="rId38"/>
    <p:sldLayoutId id="2147484015" r:id="rId39"/>
    <p:sldLayoutId id="2147484016" r:id="rId40"/>
    <p:sldLayoutId id="2147484017" r:id="rId41"/>
    <p:sldLayoutId id="2147484018" r:id="rId42"/>
    <p:sldLayoutId id="2147484019" r:id="rId43"/>
    <p:sldLayoutId id="2147484020" r:id="rId44"/>
    <p:sldLayoutId id="2147484021" r:id="rId45"/>
    <p:sldLayoutId id="2147484022" r:id="rId46"/>
    <p:sldLayoutId id="2147484023" r:id="rId47"/>
    <p:sldLayoutId id="2147484024" r:id="rId48"/>
    <p:sldLayoutId id="2147484025" r:id="rId49"/>
    <p:sldLayoutId id="2147484026" r:id="rId50"/>
    <p:sldLayoutId id="2147484027" r:id="rId51"/>
    <p:sldLayoutId id="2147484028" r:id="rId52"/>
    <p:sldLayoutId id="2147484029" r:id="rId53"/>
    <p:sldLayoutId id="2147484030" r:id="rId54"/>
    <p:sldLayoutId id="2147484031" r:id="rId55"/>
    <p:sldLayoutId id="2147484032" r:id="rId56"/>
    <p:sldLayoutId id="2147484033" r:id="rId57"/>
    <p:sldLayoutId id="2147484034" r:id="rId58"/>
    <p:sldLayoutId id="2147484035" r:id="rId59"/>
    <p:sldLayoutId id="2147484036" r:id="rId60"/>
    <p:sldLayoutId id="2147484037" r:id="rId61"/>
    <p:sldLayoutId id="2147484038" r:id="rId62"/>
    <p:sldLayoutId id="2147484039" r:id="rId63"/>
    <p:sldLayoutId id="2147484040" r:id="rId64"/>
    <p:sldLayoutId id="2147484041" r:id="rId65"/>
    <p:sldLayoutId id="2147484042" r:id="rId66"/>
    <p:sldLayoutId id="2147484043" r:id="rId67"/>
    <p:sldLayoutId id="2147484044" r:id="rId68"/>
    <p:sldLayoutId id="2147484045" r:id="rId69"/>
    <p:sldLayoutId id="2147484046" r:id="rId70"/>
    <p:sldLayoutId id="2147484047" r:id="rId71"/>
    <p:sldLayoutId id="2147484048" r:id="rId72"/>
    <p:sldLayoutId id="2147484049" r:id="rId73"/>
    <p:sldLayoutId id="2147484050" r:id="rId74"/>
    <p:sldLayoutId id="2147484051" r:id="rId75"/>
    <p:sldLayoutId id="2147484052" r:id="rId76"/>
    <p:sldLayoutId id="2147484053" r:id="rId77"/>
    <p:sldLayoutId id="2147484054" r:id="rId78"/>
    <p:sldLayoutId id="2147484055" r:id="rId79"/>
    <p:sldLayoutId id="2147484056" r:id="rId80"/>
    <p:sldLayoutId id="2147484057" r:id="rId81"/>
    <p:sldLayoutId id="2147484058" r:id="rId82"/>
    <p:sldLayoutId id="2147484059" r:id="rId83"/>
    <p:sldLayoutId id="2147484060" r:id="rId84"/>
    <p:sldLayoutId id="2147484062" r:id="rId85"/>
  </p:sldLayoutIdLst>
  <p:transition>
    <p:fade/>
  </p:transition>
  <p:hf sldNum="0" hdr="0" ft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orient="horz" pos="3968">
          <p15:clr>
            <a:srgbClr val="F26B43"/>
          </p15:clr>
        </p15:guide>
        <p15:guide id="3" pos="296">
          <p15:clr>
            <a:srgbClr val="F26B43"/>
          </p15:clr>
        </p15:guide>
        <p15:guide id="4" pos="7384">
          <p15:clr>
            <a:srgbClr val="F26B43"/>
          </p15:clr>
        </p15:guide>
        <p15:guide id="5" orient="horz" pos="245">
          <p15:clr>
            <a:srgbClr val="F26B43"/>
          </p15:clr>
        </p15:guide>
        <p15:guide id="6" orient="horz" pos="4081">
          <p15:clr>
            <a:srgbClr val="F26B43"/>
          </p15:clr>
        </p15:guide>
        <p15:guide id="7" pos="3840">
          <p15:clr>
            <a:srgbClr val="F26B43"/>
          </p15:clr>
        </p15:guide>
        <p15:guide id="8" orient="horz" pos="1049">
          <p15:clr>
            <a:srgbClr val="F26B43"/>
          </p15:clr>
        </p15:guide>
        <p15:guide id="9" orient="horz" pos="4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2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75200" y="5845180"/>
            <a:ext cx="7081663" cy="505645"/>
          </a:xfrm>
        </p:spPr>
        <p:txBody>
          <a:bodyPr/>
          <a:lstStyle/>
          <a:p>
            <a:r>
              <a:rPr lang="en-US" dirty="0" smtClean="0"/>
              <a:t>Innovative Financial and Non-financial Reporting</a:t>
            </a:r>
          </a:p>
          <a:p>
            <a:r>
              <a:rPr lang="en-US" dirty="0" smtClean="0"/>
              <a:t>2017 Professional Accounting Centre Conference</a:t>
            </a:r>
            <a:endParaRPr lang="en-US" dirty="0"/>
          </a:p>
        </p:txBody>
      </p:sp>
      <p:sp>
        <p:nvSpPr>
          <p:cNvPr id="3" name="Text Placeholder 2"/>
          <p:cNvSpPr>
            <a:spLocks noGrp="1"/>
          </p:cNvSpPr>
          <p:nvPr>
            <p:ph type="body" sz="quarter" idx="10"/>
          </p:nvPr>
        </p:nvSpPr>
        <p:spPr/>
        <p:txBody>
          <a:bodyPr/>
          <a:lstStyle/>
          <a:p>
            <a:r>
              <a:rPr lang="en-US" dirty="0" smtClean="0"/>
              <a:t>Stacey Nagle</a:t>
            </a:r>
            <a:br>
              <a:rPr lang="en-US" dirty="0" smtClean="0"/>
            </a:br>
            <a:r>
              <a:rPr lang="en-US" dirty="0" smtClean="0"/>
              <a:t>Partner, Audit &amp; Assurance, Deloitte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280" t="-3125" r="16595"/>
          <a:stretch/>
        </p:blipFill>
        <p:spPr>
          <a:xfrm>
            <a:off x="3415937" y="250603"/>
            <a:ext cx="5199018" cy="5594577"/>
          </a:xfrm>
          <a:prstGeom prst="rect">
            <a:avLst/>
          </a:prstGeom>
        </p:spPr>
      </p:pic>
    </p:spTree>
    <p:extLst>
      <p:ext uri="{BB962C8B-B14F-4D97-AF65-F5344CB8AC3E}">
        <p14:creationId xmlns:p14="http://schemas.microsoft.com/office/powerpoint/2010/main" val="6544887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p:cNvSpPr txBox="1">
            <a:spLocks/>
          </p:cNvSpPr>
          <p:nvPr/>
        </p:nvSpPr>
        <p:spPr>
          <a:xfrm>
            <a:off x="469900" y="402587"/>
            <a:ext cx="11252200" cy="490548"/>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2800" b="1" dirty="0" smtClean="0"/>
              <a:t>The future in action – Vodafone</a:t>
            </a:r>
          </a:p>
          <a:p>
            <a:endParaRPr lang="en-US" sz="2800" b="1" dirty="0"/>
          </a:p>
        </p:txBody>
      </p:sp>
      <p:pic>
        <p:nvPicPr>
          <p:cNvPr id="2" name="Picture 1"/>
          <p:cNvPicPr>
            <a:picLocks noChangeAspect="1"/>
          </p:cNvPicPr>
          <p:nvPr/>
        </p:nvPicPr>
        <p:blipFill>
          <a:blip r:embed="rId2"/>
          <a:stretch>
            <a:fillRect/>
          </a:stretch>
        </p:blipFill>
        <p:spPr>
          <a:xfrm>
            <a:off x="469900" y="969662"/>
            <a:ext cx="7405465" cy="5254703"/>
          </a:xfrm>
          <a:prstGeom prst="rect">
            <a:avLst/>
          </a:prstGeom>
          <a:ln w="3175">
            <a:solidFill>
              <a:schemeClr val="tx1"/>
            </a:solidFill>
          </a:ln>
        </p:spPr>
      </p:pic>
      <p:sp>
        <p:nvSpPr>
          <p:cNvPr id="3" name="TextBox 2"/>
          <p:cNvSpPr txBox="1"/>
          <p:nvPr/>
        </p:nvSpPr>
        <p:spPr>
          <a:xfrm>
            <a:off x="8277151" y="2222204"/>
            <a:ext cx="3444949" cy="1938992"/>
          </a:xfrm>
          <a:prstGeom prst="rect">
            <a:avLst/>
          </a:prstGeom>
          <a:noFill/>
        </p:spPr>
        <p:txBody>
          <a:bodyPr wrap="square" lIns="0" tIns="0" rIns="0" bIns="0" rtlCol="0">
            <a:spAutoFit/>
          </a:bodyPr>
          <a:lstStyle/>
          <a:p>
            <a:pPr>
              <a:spcBef>
                <a:spcPts val="600"/>
              </a:spcBef>
              <a:buSzPct val="100000"/>
            </a:pPr>
            <a:r>
              <a:rPr lang="en-US" sz="1800" dirty="0" smtClean="0">
                <a:solidFill>
                  <a:srgbClr val="313131"/>
                </a:solidFill>
              </a:rPr>
              <a:t>Introduction included in </a:t>
            </a:r>
            <a:r>
              <a:rPr lang="en-US" sz="1800" b="1" dirty="0" smtClean="0">
                <a:solidFill>
                  <a:srgbClr val="313131"/>
                </a:solidFill>
              </a:rPr>
              <a:t>Form 20-F</a:t>
            </a:r>
            <a:r>
              <a:rPr lang="en-US" sz="1800" dirty="0" smtClean="0">
                <a:solidFill>
                  <a:srgbClr val="313131"/>
                </a:solidFill>
              </a:rPr>
              <a:t>, as required to be filed with the SEC – their story is told with all the elements we describe AND is compliant with SEC requirements! </a:t>
            </a:r>
          </a:p>
        </p:txBody>
      </p:sp>
    </p:spTree>
    <p:extLst>
      <p:ext uri="{BB962C8B-B14F-4D97-AF65-F5344CB8AC3E}">
        <p14:creationId xmlns:p14="http://schemas.microsoft.com/office/powerpoint/2010/main" val="1317055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p:cNvSpPr txBox="1">
            <a:spLocks/>
          </p:cNvSpPr>
          <p:nvPr/>
        </p:nvSpPr>
        <p:spPr>
          <a:xfrm>
            <a:off x="469900" y="402587"/>
            <a:ext cx="11252200" cy="490548"/>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2800" b="1" dirty="0" smtClean="0"/>
              <a:t>The future in action – Vodafone business model</a:t>
            </a:r>
          </a:p>
          <a:p>
            <a:endParaRPr lang="en-US" sz="2800" b="1" dirty="0"/>
          </a:p>
        </p:txBody>
      </p:sp>
      <p:pic>
        <p:nvPicPr>
          <p:cNvPr id="3" name="Picture 2"/>
          <p:cNvPicPr>
            <a:picLocks noChangeAspect="1"/>
          </p:cNvPicPr>
          <p:nvPr/>
        </p:nvPicPr>
        <p:blipFill>
          <a:blip r:embed="rId2"/>
          <a:stretch>
            <a:fillRect/>
          </a:stretch>
        </p:blipFill>
        <p:spPr>
          <a:xfrm>
            <a:off x="469900" y="1024928"/>
            <a:ext cx="7420861" cy="5267996"/>
          </a:xfrm>
          <a:prstGeom prst="rect">
            <a:avLst/>
          </a:prstGeom>
          <a:ln w="3175">
            <a:solidFill>
              <a:schemeClr val="tx1"/>
            </a:solidFill>
          </a:ln>
        </p:spPr>
      </p:pic>
    </p:spTree>
    <p:extLst>
      <p:ext uri="{BB962C8B-B14F-4D97-AF65-F5344CB8AC3E}">
        <p14:creationId xmlns:p14="http://schemas.microsoft.com/office/powerpoint/2010/main" val="220563272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p:cNvSpPr txBox="1">
            <a:spLocks/>
          </p:cNvSpPr>
          <p:nvPr/>
        </p:nvSpPr>
        <p:spPr>
          <a:xfrm>
            <a:off x="469900" y="402587"/>
            <a:ext cx="11252200" cy="490548"/>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2800" b="1" dirty="0" smtClean="0"/>
              <a:t>The future in action – Vodafone KPIs</a:t>
            </a:r>
          </a:p>
          <a:p>
            <a:endParaRPr lang="en-US" sz="2800" b="1" dirty="0"/>
          </a:p>
        </p:txBody>
      </p:sp>
      <p:pic>
        <p:nvPicPr>
          <p:cNvPr id="2" name="Picture 1"/>
          <p:cNvPicPr>
            <a:picLocks noChangeAspect="1"/>
          </p:cNvPicPr>
          <p:nvPr/>
        </p:nvPicPr>
        <p:blipFill>
          <a:blip r:embed="rId2"/>
          <a:stretch>
            <a:fillRect/>
          </a:stretch>
        </p:blipFill>
        <p:spPr>
          <a:xfrm>
            <a:off x="469900" y="893135"/>
            <a:ext cx="7353262" cy="5198135"/>
          </a:xfrm>
          <a:prstGeom prst="rect">
            <a:avLst/>
          </a:prstGeom>
          <a:ln w="3175">
            <a:solidFill>
              <a:schemeClr val="tx1"/>
            </a:solidFill>
          </a:ln>
        </p:spPr>
      </p:pic>
      <p:pic>
        <p:nvPicPr>
          <p:cNvPr id="3" name="Picture 2"/>
          <p:cNvPicPr>
            <a:picLocks noChangeAspect="1"/>
          </p:cNvPicPr>
          <p:nvPr/>
        </p:nvPicPr>
        <p:blipFill>
          <a:blip r:embed="rId3"/>
          <a:stretch>
            <a:fillRect/>
          </a:stretch>
        </p:blipFill>
        <p:spPr>
          <a:xfrm>
            <a:off x="6676138" y="1149425"/>
            <a:ext cx="4857750" cy="3219450"/>
          </a:xfrm>
          <a:prstGeom prst="rect">
            <a:avLst/>
          </a:prstGeom>
          <a:ln w="3175">
            <a:solidFill>
              <a:schemeClr val="tx1"/>
            </a:solidFill>
          </a:ln>
        </p:spPr>
      </p:pic>
      <p:sp>
        <p:nvSpPr>
          <p:cNvPr id="4" name="Curved Right Arrow 3"/>
          <p:cNvSpPr/>
          <p:nvPr/>
        </p:nvSpPr>
        <p:spPr bwMode="gray">
          <a:xfrm>
            <a:off x="8016949" y="4368875"/>
            <a:ext cx="731520" cy="1216152"/>
          </a:xfrm>
          <a:prstGeom prst="curvedRightArrow">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5" name="TextBox 4"/>
          <p:cNvSpPr txBox="1"/>
          <p:nvPr/>
        </p:nvSpPr>
        <p:spPr>
          <a:xfrm>
            <a:off x="8782495" y="5316279"/>
            <a:ext cx="2992770" cy="861774"/>
          </a:xfrm>
          <a:prstGeom prst="rect">
            <a:avLst/>
          </a:prstGeom>
          <a:noFill/>
        </p:spPr>
        <p:txBody>
          <a:bodyPr wrap="square" lIns="0" tIns="0" rIns="0" bIns="0" rtlCol="0">
            <a:spAutoFit/>
          </a:bodyPr>
          <a:lstStyle/>
          <a:p>
            <a:pPr>
              <a:spcBef>
                <a:spcPts val="600"/>
              </a:spcBef>
              <a:buSzPct val="100000"/>
            </a:pPr>
            <a:r>
              <a:rPr lang="en-US" sz="1400" dirty="0" smtClean="0">
                <a:solidFill>
                  <a:srgbClr val="313131"/>
                </a:solidFill>
              </a:rPr>
              <a:t>Performance measurements conveyed by charts/graphs and easy to an easy to digest scorecard system.  </a:t>
            </a:r>
          </a:p>
        </p:txBody>
      </p:sp>
    </p:spTree>
    <p:extLst>
      <p:ext uri="{BB962C8B-B14F-4D97-AF65-F5344CB8AC3E}">
        <p14:creationId xmlns:p14="http://schemas.microsoft.com/office/powerpoint/2010/main" val="326728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p:cNvSpPr txBox="1">
            <a:spLocks/>
          </p:cNvSpPr>
          <p:nvPr/>
        </p:nvSpPr>
        <p:spPr>
          <a:xfrm>
            <a:off x="469900" y="402587"/>
            <a:ext cx="11252200" cy="490548"/>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2800" b="1" dirty="0" smtClean="0"/>
              <a:t>The future in action – Vodafone risk identification</a:t>
            </a:r>
          </a:p>
          <a:p>
            <a:endParaRPr lang="en-US" sz="2800" b="1" dirty="0"/>
          </a:p>
        </p:txBody>
      </p:sp>
      <p:pic>
        <p:nvPicPr>
          <p:cNvPr id="7" name="Picture 6"/>
          <p:cNvPicPr>
            <a:picLocks noChangeAspect="1"/>
          </p:cNvPicPr>
          <p:nvPr/>
        </p:nvPicPr>
        <p:blipFill>
          <a:blip r:embed="rId2"/>
          <a:stretch>
            <a:fillRect/>
          </a:stretch>
        </p:blipFill>
        <p:spPr>
          <a:xfrm>
            <a:off x="469900" y="1030295"/>
            <a:ext cx="7504519" cy="5293211"/>
          </a:xfrm>
          <a:prstGeom prst="rect">
            <a:avLst/>
          </a:prstGeom>
        </p:spPr>
      </p:pic>
      <p:sp>
        <p:nvSpPr>
          <p:cNvPr id="2" name="TextBox 1"/>
          <p:cNvSpPr txBox="1"/>
          <p:nvPr/>
        </p:nvSpPr>
        <p:spPr>
          <a:xfrm>
            <a:off x="8402519" y="1940481"/>
            <a:ext cx="2891481" cy="1985159"/>
          </a:xfrm>
          <a:prstGeom prst="rect">
            <a:avLst/>
          </a:prstGeom>
          <a:noFill/>
        </p:spPr>
        <p:txBody>
          <a:bodyPr wrap="square" lIns="0" tIns="0" rIns="0" bIns="0" rtlCol="0">
            <a:spAutoFit/>
          </a:bodyPr>
          <a:lstStyle/>
          <a:p>
            <a:pPr marL="203200" indent="-203200">
              <a:spcBef>
                <a:spcPts val="600"/>
              </a:spcBef>
              <a:buSzPct val="100000"/>
              <a:buFont typeface="Arial"/>
              <a:buChar char="•"/>
            </a:pPr>
            <a:r>
              <a:rPr lang="en-US" sz="1400" dirty="0" smtClean="0"/>
              <a:t>A clear framework for measuring risk</a:t>
            </a:r>
          </a:p>
          <a:p>
            <a:pPr marL="203200" indent="-203200">
              <a:spcBef>
                <a:spcPts val="600"/>
              </a:spcBef>
              <a:buSzPct val="100000"/>
              <a:buFont typeface="Arial"/>
              <a:buChar char="•"/>
            </a:pPr>
            <a:r>
              <a:rPr lang="en-US" sz="1400" dirty="0" smtClean="0"/>
              <a:t>Standard format for risk analysis</a:t>
            </a:r>
          </a:p>
          <a:p>
            <a:pPr marL="576263" lvl="1" indent="-233363">
              <a:spcBef>
                <a:spcPts val="600"/>
              </a:spcBef>
              <a:buSzPct val="100000"/>
              <a:buFont typeface="Courier New" panose="02070309020205020404" pitchFamily="49" charset="0"/>
              <a:buChar char="o"/>
            </a:pPr>
            <a:r>
              <a:rPr lang="en-US" sz="1200" b="1" dirty="0" smtClean="0"/>
              <a:t>What is the risk?</a:t>
            </a:r>
          </a:p>
          <a:p>
            <a:pPr marL="576263" lvl="1" indent="-233363">
              <a:spcBef>
                <a:spcPts val="600"/>
              </a:spcBef>
              <a:buSzPct val="100000"/>
              <a:buFont typeface="Courier New" panose="02070309020205020404" pitchFamily="49" charset="0"/>
              <a:buChar char="o"/>
            </a:pPr>
            <a:r>
              <a:rPr lang="en-US" sz="1200" b="1" dirty="0" smtClean="0"/>
              <a:t>Impact?</a:t>
            </a:r>
          </a:p>
          <a:p>
            <a:pPr marL="576263" lvl="1" indent="-233363">
              <a:spcBef>
                <a:spcPts val="600"/>
              </a:spcBef>
              <a:buSzPct val="100000"/>
              <a:buFont typeface="Courier New" panose="02070309020205020404" pitchFamily="49" charset="0"/>
              <a:buChar char="o"/>
            </a:pPr>
            <a:r>
              <a:rPr lang="en-US" sz="1200" b="1" dirty="0" smtClean="0"/>
              <a:t>Changes?</a:t>
            </a:r>
          </a:p>
          <a:p>
            <a:pPr marL="576263" lvl="1" indent="-233363">
              <a:spcBef>
                <a:spcPts val="600"/>
              </a:spcBef>
              <a:buSzPct val="100000"/>
              <a:buFont typeface="Courier New" panose="02070309020205020404" pitchFamily="49" charset="0"/>
              <a:buChar char="o"/>
            </a:pPr>
            <a:r>
              <a:rPr lang="en-US" sz="1200" b="1" dirty="0" smtClean="0"/>
              <a:t>How is it managed?</a:t>
            </a:r>
          </a:p>
        </p:txBody>
      </p:sp>
    </p:spTree>
    <p:extLst>
      <p:ext uri="{BB962C8B-B14F-4D97-AF65-F5344CB8AC3E}">
        <p14:creationId xmlns:p14="http://schemas.microsoft.com/office/powerpoint/2010/main" val="3392251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3876" y="2587982"/>
            <a:ext cx="9029604" cy="3564709"/>
          </a:xfrm>
        </p:spPr>
        <p:txBody>
          <a:bodyPr/>
          <a:lstStyle/>
          <a:p>
            <a:r>
              <a:rPr lang="en-US" sz="4000" b="1" dirty="0" smtClean="0"/>
              <a:t>Questions?</a:t>
            </a:r>
            <a:endParaRPr lang="en-US" sz="4000" b="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280" t="-3125" r="16595"/>
          <a:stretch/>
        </p:blipFill>
        <p:spPr>
          <a:xfrm>
            <a:off x="7034348" y="790013"/>
            <a:ext cx="4376057" cy="4709002"/>
          </a:xfrm>
          <a:prstGeom prst="rect">
            <a:avLst/>
          </a:prstGeom>
        </p:spPr>
      </p:pic>
    </p:spTree>
    <p:extLst>
      <p:ext uri="{BB962C8B-B14F-4D97-AF65-F5344CB8AC3E}">
        <p14:creationId xmlns:p14="http://schemas.microsoft.com/office/powerpoint/2010/main" val="28371471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89176" y="4309926"/>
            <a:ext cx="8386761" cy="2169796"/>
          </a:xfrm>
        </p:spPr>
        <p:txBody>
          <a:bodyPr>
            <a:noAutofit/>
          </a:bodyPr>
          <a:lstStyle/>
          <a:p>
            <a:r>
              <a:rPr lang="en-US" sz="1000" dirty="0"/>
              <a:t>Deloitte, one of Canada's leading professional services firms, provides audit, tax, consulting, and financial advisory services. Deloitte LLP, an Ontario limited liability partnership, is the Canadian member firm of Deloitte Touche Tohmatsu Limited. </a:t>
            </a:r>
          </a:p>
          <a:p>
            <a:r>
              <a:rPr lang="en-US" sz="1000" dirty="0"/>
              <a:t>Deloitte refers to one or more of Deloitte Touche Tohmatsu Limited, a UK private company limited by guarantee, and its network of member firms, each of which is a legally separate and independent entity. Please see www.deloitte.com/about for a detailed description of the legal structure of Deloitte Touche Tohmatsu Limited and its member firms.</a:t>
            </a:r>
          </a:p>
          <a:p>
            <a:endParaRPr lang="en-US" sz="1000" dirty="0"/>
          </a:p>
          <a:p>
            <a:r>
              <a:rPr lang="en-US" sz="1000" dirty="0"/>
              <a:t>The information contained herein is not intended to substitute for competent professional advice. </a:t>
            </a:r>
          </a:p>
          <a:p>
            <a:endParaRPr lang="en-US" sz="1000" dirty="0"/>
          </a:p>
          <a:p>
            <a:r>
              <a:rPr lang="en-US" sz="1000" dirty="0"/>
              <a:t>© Deloitte LLP and affiliated entities.</a:t>
            </a:r>
          </a:p>
        </p:txBody>
      </p:sp>
      <p:sp>
        <p:nvSpPr>
          <p:cNvPr id="4" name="Text Placeholder 1"/>
          <p:cNvSpPr>
            <a:spLocks noGrp="1"/>
          </p:cNvSpPr>
          <p:nvPr>
            <p:ph type="body" sz="quarter" idx="4294967295"/>
          </p:nvPr>
        </p:nvSpPr>
        <p:spPr>
          <a:xfrm>
            <a:off x="2897113" y="1685653"/>
            <a:ext cx="7331104" cy="4708525"/>
          </a:xfrm>
          <a:prstGeom prst="rect">
            <a:avLst/>
          </a:prstGeom>
        </p:spPr>
        <p:txBody>
          <a:bodyPr/>
          <a:lstStyle/>
          <a:p>
            <a:pPr>
              <a:spcBef>
                <a:spcPts val="0"/>
              </a:spcBef>
              <a:spcAft>
                <a:spcPts val="0"/>
              </a:spcAft>
            </a:pPr>
            <a:r>
              <a:rPr lang="en-US" sz="1600" b="1" dirty="0" smtClean="0"/>
              <a:t>Stacey Nagle</a:t>
            </a:r>
          </a:p>
          <a:p>
            <a:pPr>
              <a:spcBef>
                <a:spcPts val="0"/>
              </a:spcBef>
              <a:spcAft>
                <a:spcPts val="0"/>
              </a:spcAft>
            </a:pPr>
            <a:r>
              <a:rPr lang="en-US" sz="1600" dirty="0" smtClean="0"/>
              <a:t>Partner, Audit </a:t>
            </a:r>
            <a:r>
              <a:rPr lang="en-US" sz="1600" dirty="0"/>
              <a:t>&amp; </a:t>
            </a:r>
            <a:r>
              <a:rPr lang="en-US" sz="1600" dirty="0" smtClean="0"/>
              <a:t>Assurance</a:t>
            </a:r>
            <a:br>
              <a:rPr lang="en-US" sz="1600" dirty="0" smtClean="0"/>
            </a:br>
            <a:r>
              <a:rPr lang="en-US" sz="1600" dirty="0" smtClean="0"/>
              <a:t>Deloitte</a:t>
            </a:r>
            <a:r>
              <a:rPr lang="en-US" sz="1600" dirty="0"/>
              <a:t/>
            </a:r>
            <a:br>
              <a:rPr lang="en-US" sz="1600" dirty="0"/>
            </a:br>
            <a:endParaRPr lang="en-US" sz="1600" dirty="0"/>
          </a:p>
          <a:p>
            <a:pPr>
              <a:spcBef>
                <a:spcPts val="0"/>
              </a:spcBef>
              <a:spcAft>
                <a:spcPts val="0"/>
              </a:spcAft>
            </a:pPr>
            <a:r>
              <a:rPr lang="en-US" sz="1600" dirty="0" smtClean="0"/>
              <a:t>e. stanagle@deloitte.ca </a:t>
            </a:r>
            <a:endParaRPr lang="en-US" sz="1600" dirty="0"/>
          </a:p>
          <a:p>
            <a:pPr>
              <a:spcBef>
                <a:spcPts val="0"/>
              </a:spcBef>
              <a:spcAft>
                <a:spcPts val="0"/>
              </a:spcAft>
            </a:pPr>
            <a:r>
              <a:rPr lang="en-US" sz="1600" dirty="0" smtClean="0"/>
              <a:t>t. 416-643-8487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76" y="1685653"/>
            <a:ext cx="2200275" cy="2200275"/>
          </a:xfrm>
          <a:prstGeom prst="rect">
            <a:avLst/>
          </a:prstGeom>
        </p:spPr>
      </p:pic>
    </p:spTree>
    <p:extLst>
      <p:ext uri="{BB962C8B-B14F-4D97-AF65-F5344CB8AC3E}">
        <p14:creationId xmlns:p14="http://schemas.microsoft.com/office/powerpoint/2010/main" val="295064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7016" y="1205321"/>
            <a:ext cx="7207008" cy="4708525"/>
          </a:xfrm>
        </p:spPr>
        <p:txBody>
          <a:bodyPr/>
          <a:lstStyle/>
          <a:p>
            <a:r>
              <a:rPr lang="en-US" b="1" dirty="0"/>
              <a:t>Our research</a:t>
            </a:r>
          </a:p>
          <a:p>
            <a:r>
              <a:rPr lang="en-US" dirty="0"/>
              <a:t>We heard from board members, preparers, regulators, standard setters, and accounting professionals across Canada and asked them what improvements can be made within the current model, and how to influence change for tomorrow’s.</a:t>
            </a:r>
          </a:p>
          <a:p>
            <a:endParaRPr lang="en-US" dirty="0"/>
          </a:p>
        </p:txBody>
      </p:sp>
      <p:pic>
        <p:nvPicPr>
          <p:cNvPr id="3" name="Picture 2"/>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323908" y="734424"/>
            <a:ext cx="4924697" cy="4924697"/>
          </a:xfrm>
          <a:prstGeom prst="rect">
            <a:avLst/>
          </a:prstGeom>
        </p:spPr>
      </p:pic>
    </p:spTree>
    <p:extLst>
      <p:ext uri="{BB962C8B-B14F-4D97-AF65-F5344CB8AC3E}">
        <p14:creationId xmlns:p14="http://schemas.microsoft.com/office/powerpoint/2010/main" val="424838369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4"/>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t="12381" b="11813"/>
          <a:stretch/>
        </p:blipFill>
        <p:spPr>
          <a:xfrm>
            <a:off x="3290725" y="950256"/>
            <a:ext cx="2664000" cy="2018581"/>
          </a:xfrm>
        </p:spPr>
      </p:pic>
      <p:pic>
        <p:nvPicPr>
          <p:cNvPr id="18" name="Picture Placeholder 17"/>
          <p:cNvPicPr>
            <a:picLocks noGrp="1" noChangeAspect="1"/>
          </p:cNvPicPr>
          <p:nvPr>
            <p:ph type="pic" sz="quarter" idx="15"/>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10113" b="11166"/>
          <a:stretch/>
        </p:blipFill>
        <p:spPr>
          <a:xfrm>
            <a:off x="6195211" y="950254"/>
            <a:ext cx="2664000" cy="2096219"/>
          </a:xfrm>
        </p:spPr>
      </p:pic>
      <p:pic>
        <p:nvPicPr>
          <p:cNvPr id="19" name="Picture Placeholder 18"/>
          <p:cNvPicPr>
            <a:picLocks noGrp="1" noChangeAspect="1"/>
          </p:cNvPicPr>
          <p:nvPr>
            <p:ph type="pic" sz="quarter" idx="16"/>
          </p:nvPr>
        </p:nvPicPr>
        <p:blipFill rotWithShape="1">
          <a:blip r:embed="rId4">
            <a:biLevel thresh="75000"/>
            <a:extLst>
              <a:ext uri="{28A0092B-C50C-407E-A947-70E740481C1C}">
                <a14:useLocalDpi xmlns:a14="http://schemas.microsoft.com/office/drawing/2010/main" val="0"/>
              </a:ext>
            </a:extLst>
          </a:blip>
          <a:srcRect t="8817" b="12137"/>
          <a:stretch/>
        </p:blipFill>
        <p:spPr>
          <a:xfrm>
            <a:off x="9183420" y="863991"/>
            <a:ext cx="2664000" cy="2104846"/>
          </a:xfrm>
        </p:spPr>
      </p:pic>
      <p:sp>
        <p:nvSpPr>
          <p:cNvPr id="6" name="Text Placeholder 5"/>
          <p:cNvSpPr>
            <a:spLocks noGrp="1"/>
          </p:cNvSpPr>
          <p:nvPr>
            <p:ph type="body" sz="quarter" idx="17"/>
          </p:nvPr>
        </p:nvSpPr>
        <p:spPr/>
        <p:txBody>
          <a:bodyPr/>
          <a:lstStyle/>
          <a:p>
            <a:r>
              <a:rPr lang="en-US" sz="1800" dirty="0" smtClean="0">
                <a:solidFill>
                  <a:schemeClr val="accent5"/>
                </a:solidFill>
              </a:rPr>
              <a:t>Part 1: Defining the problem</a:t>
            </a:r>
          </a:p>
          <a:p>
            <a:r>
              <a:rPr lang="en-US" sz="1800" b="0" dirty="0">
                <a:solidFill>
                  <a:schemeClr val="tx1"/>
                </a:solidFill>
              </a:rPr>
              <a:t>We established that corporate reporting has become, though for various valid reasons, overwhelmingly complex and </a:t>
            </a:r>
            <a:r>
              <a:rPr lang="en-US" sz="1800" b="0" dirty="0" smtClean="0">
                <a:solidFill>
                  <a:schemeClr val="tx1"/>
                </a:solidFill>
              </a:rPr>
              <a:t>lengthy </a:t>
            </a:r>
            <a:endParaRPr lang="en-US" sz="1800" b="0" dirty="0">
              <a:solidFill>
                <a:schemeClr val="tx1"/>
              </a:solidFill>
            </a:endParaRPr>
          </a:p>
          <a:p>
            <a:endParaRPr lang="en-US" dirty="0"/>
          </a:p>
        </p:txBody>
      </p:sp>
      <p:sp>
        <p:nvSpPr>
          <p:cNvPr id="7" name="Text Placeholder 6"/>
          <p:cNvSpPr>
            <a:spLocks noGrp="1"/>
          </p:cNvSpPr>
          <p:nvPr>
            <p:ph type="body" sz="quarter" idx="18"/>
          </p:nvPr>
        </p:nvSpPr>
        <p:spPr/>
        <p:txBody>
          <a:bodyPr/>
          <a:lstStyle/>
          <a:p>
            <a:r>
              <a:rPr lang="en-US" sz="1800" dirty="0" smtClean="0">
                <a:solidFill>
                  <a:schemeClr val="accent5"/>
                </a:solidFill>
              </a:rPr>
              <a:t>Part 3: Looking to the future</a:t>
            </a:r>
            <a:endParaRPr lang="en-US" sz="1800" dirty="0">
              <a:solidFill>
                <a:schemeClr val="accent5"/>
              </a:solidFill>
            </a:endParaRPr>
          </a:p>
          <a:p>
            <a:r>
              <a:rPr lang="en-US" sz="1800" b="0" dirty="0">
                <a:solidFill>
                  <a:schemeClr val="tx1"/>
                </a:solidFill>
              </a:rPr>
              <a:t>We proposed more  fundamental changes to the way companies measure and communicate how they are creating value in this era of rapid business </a:t>
            </a:r>
            <a:r>
              <a:rPr lang="en-US" sz="1800" b="0" dirty="0" smtClean="0">
                <a:solidFill>
                  <a:schemeClr val="tx1"/>
                </a:solidFill>
              </a:rPr>
              <a:t>change </a:t>
            </a:r>
            <a:endParaRPr lang="en-US" sz="1800" b="0" dirty="0">
              <a:solidFill>
                <a:schemeClr val="tx1"/>
              </a:solidFill>
            </a:endParaRPr>
          </a:p>
          <a:p>
            <a:endParaRPr lang="en-US" dirty="0"/>
          </a:p>
        </p:txBody>
      </p:sp>
      <p:sp>
        <p:nvSpPr>
          <p:cNvPr id="8" name="Text Placeholder 7"/>
          <p:cNvSpPr>
            <a:spLocks noGrp="1"/>
          </p:cNvSpPr>
          <p:nvPr>
            <p:ph type="body" sz="quarter" idx="19"/>
          </p:nvPr>
        </p:nvSpPr>
        <p:spPr/>
        <p:txBody>
          <a:bodyPr/>
          <a:lstStyle/>
          <a:p>
            <a:r>
              <a:rPr lang="en-US" sz="1800" dirty="0" smtClean="0">
                <a:solidFill>
                  <a:schemeClr val="accent5"/>
                </a:solidFill>
              </a:rPr>
              <a:t>Part 2: Quick fixes</a:t>
            </a:r>
          </a:p>
          <a:p>
            <a:r>
              <a:rPr lang="en-US" sz="1800" b="0" dirty="0" smtClean="0">
                <a:solidFill>
                  <a:schemeClr val="tx1"/>
                </a:solidFill>
              </a:rPr>
              <a:t>We </a:t>
            </a:r>
            <a:r>
              <a:rPr lang="en-US" sz="1800" b="0" dirty="0">
                <a:solidFill>
                  <a:schemeClr val="tx1"/>
                </a:solidFill>
              </a:rPr>
              <a:t>proposed that the existing model can be improved by using some quick fixes such as using plain language, prioritizing information better, and better using </a:t>
            </a:r>
            <a:r>
              <a:rPr lang="en-US" sz="1800" b="0" dirty="0" smtClean="0">
                <a:solidFill>
                  <a:schemeClr val="tx1"/>
                </a:solidFill>
              </a:rPr>
              <a:t>technology</a:t>
            </a:r>
            <a:endParaRPr lang="en-US" sz="1800" b="0" dirty="0">
              <a:solidFill>
                <a:schemeClr val="tx1"/>
              </a:solidFill>
            </a:endParaRPr>
          </a:p>
          <a:p>
            <a:endParaRPr lang="en-US" dirty="0"/>
          </a:p>
        </p:txBody>
      </p:sp>
      <p:sp>
        <p:nvSpPr>
          <p:cNvPr id="9" name="Text Placeholder 8"/>
          <p:cNvSpPr>
            <a:spLocks noGrp="1"/>
          </p:cNvSpPr>
          <p:nvPr>
            <p:ph type="body" sz="quarter" idx="20"/>
          </p:nvPr>
        </p:nvSpPr>
        <p:spPr/>
        <p:txBody>
          <a:bodyPr/>
          <a:lstStyle/>
          <a:p>
            <a:r>
              <a:rPr lang="en-US" sz="1800" dirty="0" smtClean="0">
                <a:solidFill>
                  <a:schemeClr val="accent5"/>
                </a:solidFill>
              </a:rPr>
              <a:t>Part 4: Raising </a:t>
            </a:r>
            <a:r>
              <a:rPr lang="en-US" sz="1800" dirty="0">
                <a:solidFill>
                  <a:schemeClr val="accent5"/>
                </a:solidFill>
              </a:rPr>
              <a:t>the </a:t>
            </a:r>
            <a:r>
              <a:rPr lang="en-US" sz="1800" dirty="0" smtClean="0">
                <a:solidFill>
                  <a:schemeClr val="accent5"/>
                </a:solidFill>
              </a:rPr>
              <a:t>game</a:t>
            </a:r>
          </a:p>
          <a:p>
            <a:r>
              <a:rPr lang="en-US" sz="1800" b="0" dirty="0" smtClean="0">
                <a:solidFill>
                  <a:schemeClr val="tx1"/>
                </a:solidFill>
              </a:rPr>
              <a:t>We look to the accounting and audit profession to see how their role can be elevated to become an agent for change to help move the needle to a reimagined and modernized model </a:t>
            </a:r>
            <a:endParaRPr lang="en-US" sz="1800" b="0" dirty="0">
              <a:solidFill>
                <a:schemeClr val="tx1"/>
              </a:solidFill>
            </a:endParaRPr>
          </a:p>
        </p:txBody>
      </p:sp>
      <p:sp>
        <p:nvSpPr>
          <p:cNvPr id="11" name="Title 10"/>
          <p:cNvSpPr>
            <a:spLocks noGrp="1"/>
          </p:cNvSpPr>
          <p:nvPr>
            <p:ph type="title"/>
          </p:nvPr>
        </p:nvSpPr>
        <p:spPr/>
        <p:txBody>
          <a:bodyPr/>
          <a:lstStyle/>
          <a:p>
            <a:r>
              <a:rPr lang="en-US" sz="2800" b="1" dirty="0" smtClean="0"/>
              <a:t>Deloitte’s series on corporate reporting </a:t>
            </a:r>
            <a:endParaRPr lang="en-US" sz="2800" b="1" dirty="0"/>
          </a:p>
        </p:txBody>
      </p:sp>
      <p:pic>
        <p:nvPicPr>
          <p:cNvPr id="16" name="Picture Placeholder 15"/>
          <p:cNvPicPr>
            <a:picLocks noGrp="1" noChangeAspect="1"/>
          </p:cNvPicPr>
          <p:nvPr>
            <p:ph type="pic" sz="quarter" idx="13"/>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t="11748" b="12802"/>
          <a:stretch/>
        </p:blipFill>
        <p:spPr>
          <a:xfrm>
            <a:off x="302516" y="950256"/>
            <a:ext cx="2664000" cy="2009954"/>
          </a:xfrm>
          <a:prstGeom prst="rect">
            <a:avLst/>
          </a:prstGeom>
        </p:spPr>
      </p:pic>
      <p:sp>
        <p:nvSpPr>
          <p:cNvPr id="20" name="Right Arrow 19"/>
          <p:cNvSpPr/>
          <p:nvPr/>
        </p:nvSpPr>
        <p:spPr bwMode="gray">
          <a:xfrm>
            <a:off x="2656077" y="1614489"/>
            <a:ext cx="976297" cy="767751"/>
          </a:xfrm>
          <a:prstGeom prst="rightArrow">
            <a:avLst/>
          </a:prstGeom>
          <a:solidFill>
            <a:schemeClr val="accent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1" name="Right Arrow 20"/>
          <p:cNvSpPr/>
          <p:nvPr/>
        </p:nvSpPr>
        <p:spPr bwMode="gray">
          <a:xfrm>
            <a:off x="5597178" y="1614489"/>
            <a:ext cx="976297" cy="767751"/>
          </a:xfrm>
          <a:prstGeom prst="rightArrow">
            <a:avLst/>
          </a:prstGeom>
          <a:solidFill>
            <a:schemeClr val="accent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2" name="Right Arrow 21"/>
          <p:cNvSpPr/>
          <p:nvPr/>
        </p:nvSpPr>
        <p:spPr bwMode="gray">
          <a:xfrm>
            <a:off x="8538279" y="1614489"/>
            <a:ext cx="976297" cy="767751"/>
          </a:xfrm>
          <a:prstGeom prst="rightArrow">
            <a:avLst/>
          </a:prstGeom>
          <a:solidFill>
            <a:schemeClr val="accent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87209103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20565" y="2537732"/>
            <a:ext cx="9669355" cy="4708525"/>
          </a:xfrm>
        </p:spPr>
        <p:txBody>
          <a:bodyPr/>
          <a:lstStyle/>
          <a:p>
            <a:pPr algn="ctr"/>
            <a:r>
              <a:rPr lang="en-US" dirty="0" smtClean="0"/>
              <a:t>Measuring </a:t>
            </a:r>
            <a:r>
              <a:rPr lang="en-US" dirty="0"/>
              <a:t>and reporting </a:t>
            </a:r>
            <a:r>
              <a:rPr lang="en-US" b="1" dirty="0"/>
              <a:t>value-creation metrics and indicators as well as value-realization </a:t>
            </a:r>
            <a:r>
              <a:rPr lang="en-US" dirty="0"/>
              <a:t>metrics would give stakeholders a more comprehensive </a:t>
            </a:r>
            <a:r>
              <a:rPr lang="en-US" dirty="0" smtClean="0"/>
              <a:t>picture.</a:t>
            </a:r>
            <a:endParaRPr lang="en-US" dirty="0"/>
          </a:p>
        </p:txBody>
      </p:sp>
    </p:spTree>
    <p:extLst>
      <p:ext uri="{BB962C8B-B14F-4D97-AF65-F5344CB8AC3E}">
        <p14:creationId xmlns:p14="http://schemas.microsoft.com/office/powerpoint/2010/main" val="40792570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0484" y="607423"/>
            <a:ext cx="11563470" cy="5691777"/>
          </a:xfrm>
        </p:spPr>
        <p:txBody>
          <a:bodyPr/>
          <a:lstStyle/>
          <a:p>
            <a:r>
              <a:rPr lang="en-US" sz="2400" b="1" dirty="0" smtClean="0"/>
              <a:t>Value realization vs. value creation: a </a:t>
            </a:r>
            <a:r>
              <a:rPr lang="en-US" sz="2400" b="1" i="1" dirty="0" smtClean="0"/>
              <a:t>balanced</a:t>
            </a:r>
            <a:r>
              <a:rPr lang="en-US" sz="2400" b="1" dirty="0" smtClean="0"/>
              <a:t> approach</a:t>
            </a:r>
            <a:endParaRPr lang="en-US" sz="2400" b="1" dirty="0"/>
          </a:p>
        </p:txBody>
      </p:sp>
      <p:pic>
        <p:nvPicPr>
          <p:cNvPr id="3" name="Picture 2"/>
          <p:cNvPicPr>
            <a:picLocks noChangeAspect="1"/>
          </p:cNvPicPr>
          <p:nvPr/>
        </p:nvPicPr>
        <p:blipFill rotWithShape="1">
          <a:blip r:embed="rId2"/>
          <a:srcRect l="-1" r="-7481"/>
          <a:stretch/>
        </p:blipFill>
        <p:spPr>
          <a:xfrm>
            <a:off x="1727987" y="990030"/>
            <a:ext cx="8820269" cy="5205029"/>
          </a:xfrm>
          <a:prstGeom prst="rect">
            <a:avLst/>
          </a:prstGeom>
        </p:spPr>
      </p:pic>
    </p:spTree>
    <p:extLst>
      <p:ext uri="{BB962C8B-B14F-4D97-AF65-F5344CB8AC3E}">
        <p14:creationId xmlns:p14="http://schemas.microsoft.com/office/powerpoint/2010/main" val="40364445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55696" y="2606039"/>
            <a:ext cx="9231751" cy="3686629"/>
          </a:xfrm>
        </p:spPr>
        <p:txBody>
          <a:bodyPr/>
          <a:lstStyle/>
          <a:p>
            <a:pPr algn="ctr"/>
            <a:r>
              <a:rPr lang="en-US" b="1" dirty="0"/>
              <a:t>Tomorrow’s ideal </a:t>
            </a:r>
            <a:r>
              <a:rPr lang="en-US" b="1" dirty="0" smtClean="0"/>
              <a:t>model: </a:t>
            </a:r>
            <a:r>
              <a:rPr lang="en-US" dirty="0" smtClean="0"/>
              <a:t>Communicate </a:t>
            </a:r>
            <a:r>
              <a:rPr lang="en-US" dirty="0"/>
              <a:t>a </a:t>
            </a:r>
            <a:r>
              <a:rPr lang="en-US" b="1" dirty="0"/>
              <a:t>clear, succinct story </a:t>
            </a:r>
            <a:r>
              <a:rPr lang="en-US" dirty="0"/>
              <a:t>about how an organization is managing its resources to create value over time.</a:t>
            </a:r>
          </a:p>
          <a:p>
            <a:endParaRPr lang="en-US" dirty="0"/>
          </a:p>
        </p:txBody>
      </p:sp>
    </p:spTree>
    <p:extLst>
      <p:ext uri="{BB962C8B-B14F-4D97-AF65-F5344CB8AC3E}">
        <p14:creationId xmlns:p14="http://schemas.microsoft.com/office/powerpoint/2010/main" val="2641351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txBox="1">
            <a:spLocks/>
          </p:cNvSpPr>
          <p:nvPr/>
        </p:nvSpPr>
        <p:spPr>
          <a:xfrm>
            <a:off x="384991" y="402587"/>
            <a:ext cx="11252200" cy="334102"/>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2800" b="1" dirty="0" smtClean="0"/>
              <a:t>Corporate reporting model, re-imagined</a:t>
            </a:r>
            <a:endParaRPr lang="en-US" sz="2800" b="1" dirty="0"/>
          </a:p>
        </p:txBody>
      </p:sp>
      <p:graphicFrame>
        <p:nvGraphicFramePr>
          <p:cNvPr id="8" name="Diagram 7"/>
          <p:cNvGraphicFramePr/>
          <p:nvPr>
            <p:extLst>
              <p:ext uri="{D42A27DB-BD31-4B8C-83A1-F6EECF244321}">
                <p14:modId xmlns:p14="http://schemas.microsoft.com/office/powerpoint/2010/main" val="3946510025"/>
              </p:ext>
            </p:extLst>
          </p:nvPr>
        </p:nvGraphicFramePr>
        <p:xfrm>
          <a:off x="461617" y="1074619"/>
          <a:ext cx="1101476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13420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0484" y="2677886"/>
            <a:ext cx="9029604" cy="3621314"/>
          </a:xfrm>
        </p:spPr>
        <p:txBody>
          <a:bodyPr/>
          <a:lstStyle/>
          <a:p>
            <a:r>
              <a:rPr lang="en-US" sz="4000" b="1" dirty="0" smtClean="0"/>
              <a:t>The future in action </a:t>
            </a:r>
            <a:r>
              <a:rPr lang="en-US" sz="4000" dirty="0" smtClean="0"/>
              <a:t/>
            </a:r>
            <a:br>
              <a:rPr lang="en-US" sz="4000" dirty="0" smtClean="0"/>
            </a:br>
            <a:r>
              <a:rPr lang="en-US" sz="4000" dirty="0" smtClean="0"/>
              <a:t>Vodafone case study</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280" t="-3125" r="16595"/>
          <a:stretch/>
        </p:blipFill>
        <p:spPr>
          <a:xfrm>
            <a:off x="7034348" y="790013"/>
            <a:ext cx="4376057" cy="4709002"/>
          </a:xfrm>
          <a:prstGeom prst="rect">
            <a:avLst/>
          </a:prstGeom>
        </p:spPr>
      </p:pic>
    </p:spTree>
    <p:extLst>
      <p:ext uri="{BB962C8B-B14F-4D97-AF65-F5344CB8AC3E}">
        <p14:creationId xmlns:p14="http://schemas.microsoft.com/office/powerpoint/2010/main" val="39927010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p:cNvSpPr txBox="1">
            <a:spLocks/>
          </p:cNvSpPr>
          <p:nvPr/>
        </p:nvSpPr>
        <p:spPr>
          <a:xfrm>
            <a:off x="469900" y="402587"/>
            <a:ext cx="11252200" cy="490548"/>
          </a:xfrm>
          <a:prstGeom prst="rect">
            <a:avLst/>
          </a:prstGeom>
        </p:spPr>
        <p:txBody>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2800" b="1" dirty="0" smtClean="0"/>
              <a:t>The future in action – Vodafone</a:t>
            </a:r>
          </a:p>
          <a:p>
            <a:endParaRPr lang="en-US" sz="2800" b="1" dirty="0"/>
          </a:p>
        </p:txBody>
      </p:sp>
      <p:pic>
        <p:nvPicPr>
          <p:cNvPr id="4" name="Picture 3"/>
          <p:cNvPicPr>
            <a:picLocks noChangeAspect="1"/>
          </p:cNvPicPr>
          <p:nvPr/>
        </p:nvPicPr>
        <p:blipFill rotWithShape="1">
          <a:blip r:embed="rId2"/>
          <a:srcRect r="5959" b="17793"/>
          <a:stretch/>
        </p:blipFill>
        <p:spPr>
          <a:xfrm>
            <a:off x="596006" y="1263247"/>
            <a:ext cx="3740862" cy="4662933"/>
          </a:xfrm>
          <a:prstGeom prst="rect">
            <a:avLst/>
          </a:prstGeom>
          <a:ln w="19050">
            <a:solidFill>
              <a:schemeClr val="tx1"/>
            </a:solidFill>
          </a:ln>
        </p:spPr>
      </p:pic>
      <p:pic>
        <p:nvPicPr>
          <p:cNvPr id="5" name="Picture 4"/>
          <p:cNvPicPr>
            <a:picLocks noChangeAspect="1"/>
          </p:cNvPicPr>
          <p:nvPr/>
        </p:nvPicPr>
        <p:blipFill rotWithShape="1">
          <a:blip r:embed="rId3"/>
          <a:srcRect r="1739" b="8952"/>
          <a:stretch/>
        </p:blipFill>
        <p:spPr>
          <a:xfrm>
            <a:off x="4317058" y="1263247"/>
            <a:ext cx="3557884" cy="4662933"/>
          </a:xfrm>
          <a:prstGeom prst="rect">
            <a:avLst/>
          </a:prstGeom>
          <a:ln w="19050">
            <a:solidFill>
              <a:schemeClr val="tx1"/>
            </a:solidFill>
          </a:ln>
        </p:spPr>
      </p:pic>
    </p:spTree>
    <p:extLst>
      <p:ext uri="{BB962C8B-B14F-4D97-AF65-F5344CB8AC3E}">
        <p14:creationId xmlns:p14="http://schemas.microsoft.com/office/powerpoint/2010/main" val="132008019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16:9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16_9_Onscreen_CB.pptx" id="{46D45A77-C717-4E77-9E42-FFDD91363CD4}" vid="{217587C9-EACB-497F-9B64-4252FA2BDB3E}"/>
    </a:ext>
  </a:extLst>
</a:theme>
</file>

<file path=ppt/theme/theme2.xml><?xml version="1.0" encoding="utf-8"?>
<a:theme xmlns:a="http://schemas.openxmlformats.org/drawingml/2006/main" name="3_Deloitte_16:9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16_9_Onscreen_CB.pptx" id="{46D45A77-C717-4E77-9E42-FFDD91363CD4}" vid="{217587C9-EACB-497F-9B64-4252FA2BDB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16947</TotalTime>
  <Words>406</Words>
  <Application>Microsoft Office PowerPoint</Application>
  <PresentationFormat>Widescreen</PresentationFormat>
  <Paragraphs>48</Paragraphs>
  <Slides>15</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3" baseType="lpstr">
      <vt:lpstr>Arial</vt:lpstr>
      <vt:lpstr>Courier New</vt:lpstr>
      <vt:lpstr>Open Sans</vt:lpstr>
      <vt:lpstr>Verdana</vt:lpstr>
      <vt:lpstr>Wingdings 2</vt:lpstr>
      <vt:lpstr>Deloitte_16:9_Onscreen</vt:lpstr>
      <vt:lpstr>3_Deloitte_16:9_Onscreen</vt:lpstr>
      <vt:lpstr>think-cell Slide</vt:lpstr>
      <vt:lpstr>PowerPoint Presentation</vt:lpstr>
      <vt:lpstr>PowerPoint Presentation</vt:lpstr>
      <vt:lpstr>Deloitte’s series on corporate reporting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Verdana Bold</dc:title>
  <dc:creator>Nayeemddin, Mohammed</dc:creator>
  <cp:lastModifiedBy>Nagle, Stacey (CA - Toronto)</cp:lastModifiedBy>
  <cp:revision>125</cp:revision>
  <cp:lastPrinted>2014-06-25T02:16:22Z</cp:lastPrinted>
  <dcterms:created xsi:type="dcterms:W3CDTF">2016-08-23T08:53:04Z</dcterms:created>
  <dcterms:modified xsi:type="dcterms:W3CDTF">2017-09-11T20:25:18Z</dcterms:modified>
</cp:coreProperties>
</file>