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310" r:id="rId3"/>
    <p:sldId id="354" r:id="rId4"/>
    <p:sldId id="314" r:id="rId5"/>
    <p:sldId id="333" r:id="rId6"/>
    <p:sldId id="316" r:id="rId7"/>
    <p:sldId id="362" r:id="rId8"/>
    <p:sldId id="350" r:id="rId9"/>
    <p:sldId id="361" r:id="rId10"/>
    <p:sldId id="353" r:id="rId11"/>
    <p:sldId id="393" r:id="rId12"/>
    <p:sldId id="365" r:id="rId13"/>
    <p:sldId id="391" r:id="rId14"/>
    <p:sldId id="339" r:id="rId15"/>
    <p:sldId id="390" r:id="rId16"/>
    <p:sldId id="341" r:id="rId17"/>
    <p:sldId id="342" r:id="rId18"/>
    <p:sldId id="330" r:id="rId19"/>
    <p:sldId id="392" r:id="rId20"/>
    <p:sldId id="372" r:id="rId21"/>
    <p:sldId id="33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1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003B00"/>
    <a:srgbClr val="006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4" autoAdjust="0"/>
    <p:restoredTop sz="93220" autoAdjust="0"/>
  </p:normalViewPr>
  <p:slideViewPr>
    <p:cSldViewPr snapToGrid="0" snapToObjects="1">
      <p:cViewPr varScale="1">
        <p:scale>
          <a:sx n="65" d="100"/>
          <a:sy n="65" d="100"/>
        </p:scale>
        <p:origin x="792" y="39"/>
      </p:cViewPr>
      <p:guideLst>
        <p:guide orient="horz" pos="720"/>
        <p:guide pos="10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10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2C80A9-5060-CB49-9B8D-9FB39C802961}" type="datetimeFigureOut">
              <a:rPr lang="en-US" smtClean="0"/>
              <a:t>9/14/2017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612130-9242-4F4D-95E3-A7450F5ABA47}" type="slidenum">
              <a:rPr lang="en-US" smtClean="0"/>
              <a:t>‹#›</a:t>
            </a:fld>
            <a:endParaRPr lang="en-US"/>
          </a:p>
        </p:txBody>
      </p:sp>
    </p:spTree>
    <p:extLst>
      <p:ext uri="{BB962C8B-B14F-4D97-AF65-F5344CB8AC3E}">
        <p14:creationId xmlns:p14="http://schemas.microsoft.com/office/powerpoint/2010/main" val="118494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FCD065-67BC-DB4A-A550-1794F738AEF6}" type="datetimeFigureOut">
              <a:rPr lang="en-US" smtClean="0"/>
              <a:t>9/14/2017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0444F-8B18-C649-AF45-03EAF636B419}" type="slidenum">
              <a:rPr lang="en-US" smtClean="0"/>
              <a:t>‹#›</a:t>
            </a:fld>
            <a:endParaRPr lang="en-US"/>
          </a:p>
        </p:txBody>
      </p:sp>
    </p:spTree>
    <p:extLst>
      <p:ext uri="{BB962C8B-B14F-4D97-AF65-F5344CB8AC3E}">
        <p14:creationId xmlns:p14="http://schemas.microsoft.com/office/powerpoint/2010/main" val="22574180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1</a:t>
            </a:fld>
            <a:endParaRPr lang="en-US"/>
          </a:p>
        </p:txBody>
      </p:sp>
    </p:spTree>
    <p:extLst>
      <p:ext uri="{BB962C8B-B14F-4D97-AF65-F5344CB8AC3E}">
        <p14:creationId xmlns:p14="http://schemas.microsoft.com/office/powerpoint/2010/main" val="586089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11</a:t>
            </a:fld>
            <a:endParaRPr lang="en-US"/>
          </a:p>
        </p:txBody>
      </p:sp>
    </p:spTree>
    <p:extLst>
      <p:ext uri="{BB962C8B-B14F-4D97-AF65-F5344CB8AC3E}">
        <p14:creationId xmlns:p14="http://schemas.microsoft.com/office/powerpoint/2010/main" val="2110491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12</a:t>
            </a:fld>
            <a:endParaRPr lang="en-US"/>
          </a:p>
        </p:txBody>
      </p:sp>
    </p:spTree>
    <p:extLst>
      <p:ext uri="{BB962C8B-B14F-4D97-AF65-F5344CB8AC3E}">
        <p14:creationId xmlns:p14="http://schemas.microsoft.com/office/powerpoint/2010/main" val="645359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13</a:t>
            </a:fld>
            <a:endParaRPr lang="en-US"/>
          </a:p>
        </p:txBody>
      </p:sp>
    </p:spTree>
    <p:extLst>
      <p:ext uri="{BB962C8B-B14F-4D97-AF65-F5344CB8AC3E}">
        <p14:creationId xmlns:p14="http://schemas.microsoft.com/office/powerpoint/2010/main" val="215640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14</a:t>
            </a:fld>
            <a:endParaRPr lang="en-US"/>
          </a:p>
        </p:txBody>
      </p:sp>
    </p:spTree>
    <p:extLst>
      <p:ext uri="{BB962C8B-B14F-4D97-AF65-F5344CB8AC3E}">
        <p14:creationId xmlns:p14="http://schemas.microsoft.com/office/powerpoint/2010/main" val="64535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15</a:t>
            </a:fld>
            <a:endParaRPr lang="en-US"/>
          </a:p>
        </p:txBody>
      </p:sp>
    </p:spTree>
    <p:extLst>
      <p:ext uri="{BB962C8B-B14F-4D97-AF65-F5344CB8AC3E}">
        <p14:creationId xmlns:p14="http://schemas.microsoft.com/office/powerpoint/2010/main" val="191235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16</a:t>
            </a:fld>
            <a:endParaRPr lang="en-US"/>
          </a:p>
        </p:txBody>
      </p:sp>
    </p:spTree>
    <p:extLst>
      <p:ext uri="{BB962C8B-B14F-4D97-AF65-F5344CB8AC3E}">
        <p14:creationId xmlns:p14="http://schemas.microsoft.com/office/powerpoint/2010/main" val="645359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17</a:t>
            </a:fld>
            <a:endParaRPr lang="en-US"/>
          </a:p>
        </p:txBody>
      </p:sp>
    </p:spTree>
    <p:extLst>
      <p:ext uri="{BB962C8B-B14F-4D97-AF65-F5344CB8AC3E}">
        <p14:creationId xmlns:p14="http://schemas.microsoft.com/office/powerpoint/2010/main" val="645359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18</a:t>
            </a:fld>
            <a:endParaRPr lang="en-US"/>
          </a:p>
        </p:txBody>
      </p:sp>
    </p:spTree>
    <p:extLst>
      <p:ext uri="{BB962C8B-B14F-4D97-AF65-F5344CB8AC3E}">
        <p14:creationId xmlns:p14="http://schemas.microsoft.com/office/powerpoint/2010/main" val="645359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19</a:t>
            </a:fld>
            <a:endParaRPr lang="en-US"/>
          </a:p>
        </p:txBody>
      </p:sp>
    </p:spTree>
    <p:extLst>
      <p:ext uri="{BB962C8B-B14F-4D97-AF65-F5344CB8AC3E}">
        <p14:creationId xmlns:p14="http://schemas.microsoft.com/office/powerpoint/2010/main" val="2575936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20</a:t>
            </a:fld>
            <a:endParaRPr lang="en-US"/>
          </a:p>
        </p:txBody>
      </p:sp>
    </p:spTree>
    <p:extLst>
      <p:ext uri="{BB962C8B-B14F-4D97-AF65-F5344CB8AC3E}">
        <p14:creationId xmlns:p14="http://schemas.microsoft.com/office/powerpoint/2010/main" val="64535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3</a:t>
            </a:fld>
            <a:endParaRPr lang="en-US"/>
          </a:p>
        </p:txBody>
      </p:sp>
    </p:spTree>
    <p:extLst>
      <p:ext uri="{BB962C8B-B14F-4D97-AF65-F5344CB8AC3E}">
        <p14:creationId xmlns:p14="http://schemas.microsoft.com/office/powerpoint/2010/main" val="645359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21</a:t>
            </a:fld>
            <a:endParaRPr lang="en-US"/>
          </a:p>
        </p:txBody>
      </p:sp>
    </p:spTree>
    <p:extLst>
      <p:ext uri="{BB962C8B-B14F-4D97-AF65-F5344CB8AC3E}">
        <p14:creationId xmlns:p14="http://schemas.microsoft.com/office/powerpoint/2010/main" val="64535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4</a:t>
            </a:fld>
            <a:endParaRPr lang="en-US"/>
          </a:p>
        </p:txBody>
      </p:sp>
    </p:spTree>
    <p:extLst>
      <p:ext uri="{BB962C8B-B14F-4D97-AF65-F5344CB8AC3E}">
        <p14:creationId xmlns:p14="http://schemas.microsoft.com/office/powerpoint/2010/main" val="64535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5</a:t>
            </a:fld>
            <a:endParaRPr lang="en-US"/>
          </a:p>
        </p:txBody>
      </p:sp>
    </p:spTree>
    <p:extLst>
      <p:ext uri="{BB962C8B-B14F-4D97-AF65-F5344CB8AC3E}">
        <p14:creationId xmlns:p14="http://schemas.microsoft.com/office/powerpoint/2010/main" val="645359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6</a:t>
            </a:fld>
            <a:endParaRPr lang="en-US"/>
          </a:p>
        </p:txBody>
      </p:sp>
    </p:spTree>
    <p:extLst>
      <p:ext uri="{BB962C8B-B14F-4D97-AF65-F5344CB8AC3E}">
        <p14:creationId xmlns:p14="http://schemas.microsoft.com/office/powerpoint/2010/main" val="64535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7</a:t>
            </a:fld>
            <a:endParaRPr lang="en-US"/>
          </a:p>
        </p:txBody>
      </p:sp>
    </p:spTree>
    <p:extLst>
      <p:ext uri="{BB962C8B-B14F-4D97-AF65-F5344CB8AC3E}">
        <p14:creationId xmlns:p14="http://schemas.microsoft.com/office/powerpoint/2010/main" val="645359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8</a:t>
            </a:fld>
            <a:endParaRPr lang="en-US"/>
          </a:p>
        </p:txBody>
      </p:sp>
    </p:spTree>
    <p:extLst>
      <p:ext uri="{BB962C8B-B14F-4D97-AF65-F5344CB8AC3E}">
        <p14:creationId xmlns:p14="http://schemas.microsoft.com/office/powerpoint/2010/main" val="64535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9</a:t>
            </a:fld>
            <a:endParaRPr lang="en-US"/>
          </a:p>
        </p:txBody>
      </p:sp>
    </p:spTree>
    <p:extLst>
      <p:ext uri="{BB962C8B-B14F-4D97-AF65-F5344CB8AC3E}">
        <p14:creationId xmlns:p14="http://schemas.microsoft.com/office/powerpoint/2010/main" val="64535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0444F-8B18-C649-AF45-03EAF636B419}" type="slidenum">
              <a:rPr lang="en-US" smtClean="0"/>
              <a:t>10</a:t>
            </a:fld>
            <a:endParaRPr lang="en-US"/>
          </a:p>
        </p:txBody>
      </p:sp>
    </p:spTree>
    <p:extLst>
      <p:ext uri="{BB962C8B-B14F-4D97-AF65-F5344CB8AC3E}">
        <p14:creationId xmlns:p14="http://schemas.microsoft.com/office/powerpoint/2010/main" val="645359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B2E97-7E4B-F94A-BA79-99DC39F9256C}"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5D37A-BDFB-424A-B564-EE8C6AFBF8F7}" type="slidenum">
              <a:rPr lang="en-US" smtClean="0"/>
              <a:t>‹#›</a:t>
            </a:fld>
            <a:endParaRPr lang="en-US"/>
          </a:p>
        </p:txBody>
      </p:sp>
    </p:spTree>
    <p:extLst>
      <p:ext uri="{BB962C8B-B14F-4D97-AF65-F5344CB8AC3E}">
        <p14:creationId xmlns:p14="http://schemas.microsoft.com/office/powerpoint/2010/main" val="152052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B2E97-7E4B-F94A-BA79-99DC39F9256C}"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5D37A-BDFB-424A-B564-EE8C6AFBF8F7}" type="slidenum">
              <a:rPr lang="en-US" smtClean="0"/>
              <a:t>‹#›</a:t>
            </a:fld>
            <a:endParaRPr lang="en-US"/>
          </a:p>
        </p:txBody>
      </p:sp>
    </p:spTree>
    <p:extLst>
      <p:ext uri="{BB962C8B-B14F-4D97-AF65-F5344CB8AC3E}">
        <p14:creationId xmlns:p14="http://schemas.microsoft.com/office/powerpoint/2010/main" val="5899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B2E97-7E4B-F94A-BA79-99DC39F9256C}"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5D37A-BDFB-424A-B564-EE8C6AFBF8F7}" type="slidenum">
              <a:rPr lang="en-US" smtClean="0"/>
              <a:t>‹#›</a:t>
            </a:fld>
            <a:endParaRPr lang="en-US"/>
          </a:p>
        </p:txBody>
      </p:sp>
    </p:spTree>
    <p:extLst>
      <p:ext uri="{BB962C8B-B14F-4D97-AF65-F5344CB8AC3E}">
        <p14:creationId xmlns:p14="http://schemas.microsoft.com/office/powerpoint/2010/main" val="194433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B2E97-7E4B-F94A-BA79-99DC39F9256C}"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5D37A-BDFB-424A-B564-EE8C6AFBF8F7}" type="slidenum">
              <a:rPr lang="en-US" smtClean="0"/>
              <a:t>‹#›</a:t>
            </a:fld>
            <a:endParaRPr lang="en-US"/>
          </a:p>
        </p:txBody>
      </p:sp>
    </p:spTree>
    <p:extLst>
      <p:ext uri="{BB962C8B-B14F-4D97-AF65-F5344CB8AC3E}">
        <p14:creationId xmlns:p14="http://schemas.microsoft.com/office/powerpoint/2010/main" val="240311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B2E97-7E4B-F94A-BA79-99DC39F9256C}"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5D37A-BDFB-424A-B564-EE8C6AFBF8F7}" type="slidenum">
              <a:rPr lang="en-US" smtClean="0"/>
              <a:t>‹#›</a:t>
            </a:fld>
            <a:endParaRPr lang="en-US"/>
          </a:p>
        </p:txBody>
      </p:sp>
    </p:spTree>
    <p:extLst>
      <p:ext uri="{BB962C8B-B14F-4D97-AF65-F5344CB8AC3E}">
        <p14:creationId xmlns:p14="http://schemas.microsoft.com/office/powerpoint/2010/main" val="242969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B2E97-7E4B-F94A-BA79-99DC39F9256C}"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5D37A-BDFB-424A-B564-EE8C6AFBF8F7}" type="slidenum">
              <a:rPr lang="en-US" smtClean="0"/>
              <a:t>‹#›</a:t>
            </a:fld>
            <a:endParaRPr lang="en-US"/>
          </a:p>
        </p:txBody>
      </p:sp>
    </p:spTree>
    <p:extLst>
      <p:ext uri="{BB962C8B-B14F-4D97-AF65-F5344CB8AC3E}">
        <p14:creationId xmlns:p14="http://schemas.microsoft.com/office/powerpoint/2010/main" val="12023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B2E97-7E4B-F94A-BA79-99DC39F9256C}"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5D37A-BDFB-424A-B564-EE8C6AFBF8F7}" type="slidenum">
              <a:rPr lang="en-US" smtClean="0"/>
              <a:t>‹#›</a:t>
            </a:fld>
            <a:endParaRPr lang="en-US"/>
          </a:p>
        </p:txBody>
      </p:sp>
    </p:spTree>
    <p:extLst>
      <p:ext uri="{BB962C8B-B14F-4D97-AF65-F5344CB8AC3E}">
        <p14:creationId xmlns:p14="http://schemas.microsoft.com/office/powerpoint/2010/main" val="111906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B2E97-7E4B-F94A-BA79-99DC39F9256C}"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5D37A-BDFB-424A-B564-EE8C6AFBF8F7}" type="slidenum">
              <a:rPr lang="en-US" smtClean="0"/>
              <a:t>‹#›</a:t>
            </a:fld>
            <a:endParaRPr lang="en-US"/>
          </a:p>
        </p:txBody>
      </p:sp>
    </p:spTree>
    <p:extLst>
      <p:ext uri="{BB962C8B-B14F-4D97-AF65-F5344CB8AC3E}">
        <p14:creationId xmlns:p14="http://schemas.microsoft.com/office/powerpoint/2010/main" val="256990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B2E97-7E4B-F94A-BA79-99DC39F9256C}"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5D37A-BDFB-424A-B564-EE8C6AFBF8F7}" type="slidenum">
              <a:rPr lang="en-US" smtClean="0"/>
              <a:t>‹#›</a:t>
            </a:fld>
            <a:endParaRPr lang="en-US"/>
          </a:p>
        </p:txBody>
      </p:sp>
    </p:spTree>
    <p:extLst>
      <p:ext uri="{BB962C8B-B14F-4D97-AF65-F5344CB8AC3E}">
        <p14:creationId xmlns:p14="http://schemas.microsoft.com/office/powerpoint/2010/main" val="315098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B2E97-7E4B-F94A-BA79-99DC39F9256C}"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5D37A-BDFB-424A-B564-EE8C6AFBF8F7}" type="slidenum">
              <a:rPr lang="en-US" smtClean="0"/>
              <a:t>‹#›</a:t>
            </a:fld>
            <a:endParaRPr lang="en-US"/>
          </a:p>
        </p:txBody>
      </p:sp>
    </p:spTree>
    <p:extLst>
      <p:ext uri="{BB962C8B-B14F-4D97-AF65-F5344CB8AC3E}">
        <p14:creationId xmlns:p14="http://schemas.microsoft.com/office/powerpoint/2010/main" val="78406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B2E97-7E4B-F94A-BA79-99DC39F9256C}"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5D37A-BDFB-424A-B564-EE8C6AFBF8F7}" type="slidenum">
              <a:rPr lang="en-US" smtClean="0"/>
              <a:t>‹#›</a:t>
            </a:fld>
            <a:endParaRPr lang="en-US"/>
          </a:p>
        </p:txBody>
      </p:sp>
    </p:spTree>
    <p:extLst>
      <p:ext uri="{BB962C8B-B14F-4D97-AF65-F5344CB8AC3E}">
        <p14:creationId xmlns:p14="http://schemas.microsoft.com/office/powerpoint/2010/main" val="294359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76000">
              <a:schemeClr val="tx1">
                <a:lumMod val="95000"/>
                <a:lumOff val="5000"/>
              </a:schemeClr>
            </a:gs>
            <a:gs pos="34000">
              <a:schemeClr val="tx1">
                <a:lumMod val="85000"/>
                <a:lumOff val="15000"/>
              </a:schemeClr>
            </a:gs>
            <a:gs pos="5000">
              <a:schemeClr val="tx1">
                <a:lumMod val="65000"/>
                <a:lumOff val="35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B2E97-7E4B-F94A-BA79-99DC39F9256C}" type="datetimeFigureOut">
              <a:rPr lang="en-US" smtClean="0"/>
              <a:t>9/14/2017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5D37A-BDFB-424A-B564-EE8C6AFBF8F7}" type="slidenum">
              <a:rPr lang="en-US" smtClean="0"/>
              <a:t>‹#›</a:t>
            </a:fld>
            <a:endParaRPr lang="en-US"/>
          </a:p>
        </p:txBody>
      </p:sp>
    </p:spTree>
    <p:extLst>
      <p:ext uri="{BB962C8B-B14F-4D97-AF65-F5344CB8AC3E}">
        <p14:creationId xmlns:p14="http://schemas.microsoft.com/office/powerpoint/2010/main" val="3556013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file:///\\localhost\Users\mminuttimeza\Dropbox\OTHER\Document5!OLE_LINK21"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212081"/>
            <a:ext cx="8648700" cy="1651000"/>
          </a:xfr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p>
            <a:pPr>
              <a:spcBef>
                <a:spcPts val="0"/>
              </a:spcBef>
              <a:buFont typeface="Arial"/>
            </a:pPr>
            <a:r>
              <a:rPr lang="en-US" sz="3000" dirty="0">
                <a:solidFill>
                  <a:schemeClr val="bg1">
                    <a:lumMod val="85000"/>
                  </a:schemeClr>
                </a:solidFill>
                <a:latin typeface="+mj-lt"/>
                <a:cs typeface="Lucida Grande"/>
              </a:rPr>
              <a:t>Consequences of adopting an expanded auditor's report in the United Kingdom</a:t>
            </a:r>
          </a:p>
        </p:txBody>
      </p:sp>
      <p:sp>
        <p:nvSpPr>
          <p:cNvPr id="3" name="Subtitle 2"/>
          <p:cNvSpPr>
            <a:spLocks noGrp="1"/>
          </p:cNvSpPr>
          <p:nvPr>
            <p:ph type="subTitle" idx="1"/>
          </p:nvPr>
        </p:nvSpPr>
        <p:spPr>
          <a:xfrm>
            <a:off x="1047750" y="5612391"/>
            <a:ext cx="7048500" cy="1650500"/>
          </a:xfrm>
          <a:no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1800" dirty="0" smtClean="0">
                <a:solidFill>
                  <a:schemeClr val="bg1">
                    <a:lumMod val="85000"/>
                  </a:schemeClr>
                </a:solidFill>
                <a:latin typeface="+mj-lt"/>
                <a:cs typeface="Lucida Grande"/>
              </a:rPr>
              <a:t>Elizabeth Gutierrez, </a:t>
            </a:r>
            <a:r>
              <a:rPr lang="en-US" sz="1800" i="1" dirty="0" smtClean="0">
                <a:solidFill>
                  <a:schemeClr val="bg1">
                    <a:lumMod val="85000"/>
                  </a:schemeClr>
                </a:solidFill>
                <a:latin typeface="+mj-lt"/>
                <a:cs typeface="Lucida Grande"/>
              </a:rPr>
              <a:t>Universidad de Chile</a:t>
            </a:r>
          </a:p>
          <a:p>
            <a:r>
              <a:rPr lang="en-US" sz="1800" dirty="0" smtClean="0">
                <a:solidFill>
                  <a:schemeClr val="bg1">
                    <a:lumMod val="85000"/>
                  </a:schemeClr>
                </a:solidFill>
                <a:latin typeface="+mj-lt"/>
                <a:cs typeface="Lucida Grande"/>
              </a:rPr>
              <a:t>Miguel </a:t>
            </a:r>
            <a:r>
              <a:rPr lang="en-US" sz="1800" dirty="0">
                <a:solidFill>
                  <a:schemeClr val="bg1">
                    <a:lumMod val="85000"/>
                  </a:schemeClr>
                </a:solidFill>
                <a:latin typeface="+mj-lt"/>
                <a:cs typeface="Lucida Grande"/>
              </a:rPr>
              <a:t>Minutti-</a:t>
            </a:r>
            <a:r>
              <a:rPr lang="en-US" sz="1800" dirty="0" smtClean="0">
                <a:solidFill>
                  <a:schemeClr val="bg1">
                    <a:lumMod val="85000"/>
                  </a:schemeClr>
                </a:solidFill>
                <a:latin typeface="+mj-lt"/>
                <a:cs typeface="Lucida Grande"/>
              </a:rPr>
              <a:t>Meza and Kay W. Tatum</a:t>
            </a:r>
            <a:r>
              <a:rPr lang="en-US" sz="1800" i="1" dirty="0" smtClean="0">
                <a:solidFill>
                  <a:schemeClr val="bg1">
                    <a:lumMod val="85000"/>
                  </a:schemeClr>
                </a:solidFill>
                <a:latin typeface="+mj-lt"/>
                <a:cs typeface="Lucida Grande"/>
              </a:rPr>
              <a:t>, University of Miami</a:t>
            </a:r>
          </a:p>
          <a:p>
            <a:r>
              <a:rPr lang="en-US" sz="1800" dirty="0" smtClean="0">
                <a:solidFill>
                  <a:schemeClr val="bg1">
                    <a:lumMod val="85000"/>
                  </a:schemeClr>
                </a:solidFill>
                <a:latin typeface="+mj-lt"/>
                <a:cs typeface="Lucida Grande"/>
              </a:rPr>
              <a:t>Maria </a:t>
            </a:r>
            <a:r>
              <a:rPr lang="en-US" sz="1800" dirty="0" err="1" smtClean="0">
                <a:solidFill>
                  <a:schemeClr val="bg1">
                    <a:lumMod val="85000"/>
                  </a:schemeClr>
                </a:solidFill>
                <a:latin typeface="+mj-lt"/>
                <a:cs typeface="Lucida Grande"/>
              </a:rPr>
              <a:t>Vulcheva</a:t>
            </a:r>
            <a:r>
              <a:rPr lang="en-US" sz="1800" dirty="0" smtClean="0">
                <a:solidFill>
                  <a:schemeClr val="bg1">
                    <a:lumMod val="85000"/>
                  </a:schemeClr>
                </a:solidFill>
                <a:latin typeface="+mj-lt"/>
                <a:cs typeface="Lucida Grande"/>
              </a:rPr>
              <a:t>, </a:t>
            </a:r>
            <a:r>
              <a:rPr lang="en-US" sz="1800" i="1" dirty="0" smtClean="0">
                <a:solidFill>
                  <a:schemeClr val="bg1">
                    <a:lumMod val="85000"/>
                  </a:schemeClr>
                </a:solidFill>
                <a:latin typeface="+mj-lt"/>
                <a:cs typeface="Lucida Grande"/>
              </a:rPr>
              <a:t>Florida International University</a:t>
            </a:r>
            <a:endParaRPr lang="en-US" sz="1800" i="1" dirty="0">
              <a:solidFill>
                <a:schemeClr val="bg1">
                  <a:lumMod val="85000"/>
                </a:schemeClr>
              </a:solidFill>
              <a:latin typeface="+mj-lt"/>
              <a:cs typeface="Lucida Grande"/>
            </a:endParaRPr>
          </a:p>
          <a:p>
            <a:r>
              <a:rPr lang="en-US" sz="1800" dirty="0">
                <a:solidFill>
                  <a:schemeClr val="bg1">
                    <a:lumMod val="85000"/>
                  </a:schemeClr>
                </a:solidFill>
                <a:latin typeface="+mj-lt"/>
                <a:cs typeface="Lucida Grande"/>
              </a:rPr>
              <a:t> </a:t>
            </a:r>
          </a:p>
        </p:txBody>
      </p:sp>
      <p:pic>
        <p:nvPicPr>
          <p:cNvPr id="26" name="Picture 25"/>
          <p:cNvPicPr>
            <a:picLocks noChangeAspect="1"/>
          </p:cNvPicPr>
          <p:nvPr/>
        </p:nvPicPr>
        <p:blipFill>
          <a:blip r:embed="rId3"/>
          <a:stretch>
            <a:fillRect/>
          </a:stretch>
        </p:blipFill>
        <p:spPr>
          <a:xfrm>
            <a:off x="4559300" y="3416300"/>
            <a:ext cx="12700" cy="12700"/>
          </a:xfrm>
          <a:prstGeom prst="rect">
            <a:avLst/>
          </a:prstGeom>
        </p:spPr>
      </p:pic>
      <p:pic>
        <p:nvPicPr>
          <p:cNvPr id="13" name="Picture 12"/>
          <p:cNvPicPr>
            <a:picLocks noChangeAspect="1"/>
          </p:cNvPicPr>
          <p:nvPr/>
        </p:nvPicPr>
        <p:blipFill>
          <a:blip r:embed="rId4"/>
          <a:stretch>
            <a:fillRect/>
          </a:stretch>
        </p:blipFill>
        <p:spPr>
          <a:xfrm>
            <a:off x="390979" y="1438919"/>
            <a:ext cx="8362043" cy="4092643"/>
          </a:xfrm>
          <a:prstGeom prst="rect">
            <a:avLst/>
          </a:prstGeom>
        </p:spPr>
      </p:pic>
      <p:sp>
        <p:nvSpPr>
          <p:cNvPr id="4" name="TextBox 3"/>
          <p:cNvSpPr txBox="1"/>
          <p:nvPr/>
        </p:nvSpPr>
        <p:spPr>
          <a:xfrm>
            <a:off x="7950200" y="5749846"/>
            <a:ext cx="1193800" cy="307777"/>
          </a:xfrm>
          <a:prstGeom prst="rect">
            <a:avLst/>
          </a:prstGeom>
          <a:noFill/>
        </p:spPr>
        <p:txBody>
          <a:bodyPr wrap="square" rtlCol="0">
            <a:spAutoFit/>
          </a:bodyPr>
          <a:lstStyle/>
          <a:p>
            <a:r>
              <a:rPr lang="en-US" sz="1400" dirty="0" smtClean="0">
                <a:solidFill>
                  <a:schemeClr val="bg1">
                    <a:lumMod val="85000"/>
                  </a:schemeClr>
                </a:solidFill>
                <a:latin typeface="+mj-lt"/>
                <a:cs typeface="Lucida Grande"/>
              </a:rPr>
              <a:t>Sep 15, 2017</a:t>
            </a:r>
            <a:endParaRPr lang="en-US" sz="1400" dirty="0">
              <a:solidFill>
                <a:schemeClr val="bg1">
                  <a:lumMod val="85000"/>
                </a:schemeClr>
              </a:solidFill>
              <a:latin typeface="+mj-lt"/>
              <a:cs typeface="Lucida Grande"/>
            </a:endParaRPr>
          </a:p>
        </p:txBody>
      </p:sp>
    </p:spTree>
    <p:extLst>
      <p:ext uri="{BB962C8B-B14F-4D97-AF65-F5344CB8AC3E}">
        <p14:creationId xmlns:p14="http://schemas.microsoft.com/office/powerpoint/2010/main" val="4085075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700"/>
            <a:ext cx="8966200" cy="1143000"/>
          </a:xfrm>
        </p:spPr>
        <p:txBody>
          <a:bodyPr>
            <a:normAutofit/>
          </a:bodyPr>
          <a:lstStyle/>
          <a:p>
            <a:pPr algn="l"/>
            <a:r>
              <a:rPr lang="en-US" sz="3000" dirty="0" smtClean="0">
                <a:solidFill>
                  <a:schemeClr val="bg1">
                    <a:lumMod val="85000"/>
                  </a:schemeClr>
                </a:solidFill>
              </a:rPr>
              <a:t>Difference-in-differences or </a:t>
            </a:r>
            <a:r>
              <a:rPr lang="en-US" sz="3000" b="1" dirty="0" smtClean="0">
                <a:solidFill>
                  <a:srgbClr val="FFC000"/>
                </a:solidFill>
              </a:rPr>
              <a:t>incremental change</a:t>
            </a:r>
            <a:r>
              <a:rPr lang="en-US" sz="3000" dirty="0" smtClean="0">
                <a:solidFill>
                  <a:schemeClr val="bg1">
                    <a:lumMod val="85000"/>
                  </a:schemeClr>
                </a:solidFill>
              </a:rPr>
              <a:t/>
            </a:r>
            <a:br>
              <a:rPr lang="en-US" sz="3000" dirty="0" smtClean="0">
                <a:solidFill>
                  <a:schemeClr val="bg1">
                    <a:lumMod val="85000"/>
                  </a:schemeClr>
                </a:solidFill>
              </a:rPr>
            </a:br>
            <a:r>
              <a:rPr lang="en-US" sz="3000" dirty="0" smtClean="0">
                <a:solidFill>
                  <a:schemeClr val="bg1">
                    <a:lumMod val="85000"/>
                  </a:schemeClr>
                </a:solidFill>
              </a:rPr>
              <a:t>PREMIUM (adopters) versus AIM UK companies </a:t>
            </a:r>
            <a:endParaRPr lang="en-US" sz="3000" dirty="0">
              <a:solidFill>
                <a:schemeClr val="bg1">
                  <a:lumMod val="85000"/>
                </a:schemeClr>
              </a:solidFill>
            </a:endParaRPr>
          </a:p>
        </p:txBody>
      </p:sp>
      <p:cxnSp>
        <p:nvCxnSpPr>
          <p:cNvPr id="9" name="Straight Connector 8"/>
          <p:cNvCxnSpPr/>
          <p:nvPr/>
        </p:nvCxnSpPr>
        <p:spPr>
          <a:xfrm>
            <a:off x="0" y="1134533"/>
            <a:ext cx="9144000" cy="8466"/>
          </a:xfrm>
          <a:prstGeom prst="line">
            <a:avLst/>
          </a:prstGeom>
          <a:ln w="57150" cmpd="thickThin">
            <a:solidFill>
              <a:srgbClr val="F79646"/>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3111500" y="2853730"/>
            <a:ext cx="4787900" cy="4037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372100" y="2730500"/>
            <a:ext cx="0" cy="304800"/>
          </a:xfrm>
          <a:prstGeom prst="line">
            <a:avLst/>
          </a:prstGeom>
          <a:ln>
            <a:solidFill>
              <a:srgbClr val="F79646"/>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295900" y="1866900"/>
            <a:ext cx="2781300" cy="1015663"/>
          </a:xfrm>
          <a:prstGeom prst="rect">
            <a:avLst/>
          </a:prstGeom>
          <a:noFill/>
        </p:spPr>
        <p:txBody>
          <a:bodyPr wrap="square" rtlCol="0">
            <a:spAutoFit/>
          </a:bodyPr>
          <a:lstStyle/>
          <a:p>
            <a:pPr algn="ctr"/>
            <a:r>
              <a:rPr lang="en-US" sz="2000" dirty="0" smtClean="0">
                <a:solidFill>
                  <a:schemeClr val="bg1"/>
                </a:solidFill>
              </a:rPr>
              <a:t>PREMIUM Adopters </a:t>
            </a:r>
          </a:p>
          <a:p>
            <a:pPr algn="ctr"/>
            <a:r>
              <a:rPr lang="en-US" sz="2000" dirty="0" smtClean="0">
                <a:solidFill>
                  <a:schemeClr val="bg1"/>
                </a:solidFill>
              </a:rPr>
              <a:t>First 2 years new report</a:t>
            </a:r>
          </a:p>
          <a:p>
            <a:pPr algn="ctr"/>
            <a:r>
              <a:rPr lang="en-US" sz="2000" dirty="0" smtClean="0">
                <a:solidFill>
                  <a:schemeClr val="bg1"/>
                </a:solidFill>
              </a:rPr>
              <a:t>After Sept 2013</a:t>
            </a:r>
            <a:endParaRPr lang="en-US" sz="2000" dirty="0">
              <a:solidFill>
                <a:schemeClr val="bg1"/>
              </a:solidFill>
            </a:endParaRPr>
          </a:p>
        </p:txBody>
      </p:sp>
      <p:sp>
        <p:nvSpPr>
          <p:cNvPr id="20" name="TextBox 19"/>
          <p:cNvSpPr txBox="1"/>
          <p:nvPr/>
        </p:nvSpPr>
        <p:spPr>
          <a:xfrm>
            <a:off x="2933700" y="1842869"/>
            <a:ext cx="2781300" cy="1015663"/>
          </a:xfrm>
          <a:prstGeom prst="rect">
            <a:avLst/>
          </a:prstGeom>
          <a:noFill/>
        </p:spPr>
        <p:txBody>
          <a:bodyPr wrap="square" rtlCol="0">
            <a:spAutoFit/>
          </a:bodyPr>
          <a:lstStyle/>
          <a:p>
            <a:pPr algn="ctr"/>
            <a:r>
              <a:rPr lang="en-US" sz="2000" dirty="0" smtClean="0">
                <a:solidFill>
                  <a:schemeClr val="bg1"/>
                </a:solidFill>
              </a:rPr>
              <a:t>AIM Non-adopters</a:t>
            </a:r>
          </a:p>
          <a:p>
            <a:pPr algn="ctr"/>
            <a:r>
              <a:rPr lang="en-US" sz="2000" dirty="0" smtClean="0">
                <a:solidFill>
                  <a:schemeClr val="bg1"/>
                </a:solidFill>
              </a:rPr>
              <a:t>2 years</a:t>
            </a:r>
          </a:p>
          <a:p>
            <a:pPr algn="ctr"/>
            <a:r>
              <a:rPr lang="en-US" sz="2000" dirty="0" smtClean="0">
                <a:solidFill>
                  <a:schemeClr val="bg1"/>
                </a:solidFill>
              </a:rPr>
              <a:t>After Sept 2013 </a:t>
            </a:r>
          </a:p>
        </p:txBody>
      </p:sp>
      <p:cxnSp>
        <p:nvCxnSpPr>
          <p:cNvPr id="36" name="Straight Connector 35"/>
          <p:cNvCxnSpPr/>
          <p:nvPr/>
        </p:nvCxnSpPr>
        <p:spPr>
          <a:xfrm>
            <a:off x="1282700" y="4798199"/>
            <a:ext cx="4597400" cy="3900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429000" y="4645799"/>
            <a:ext cx="0" cy="304800"/>
          </a:xfrm>
          <a:prstGeom prst="line">
            <a:avLst/>
          </a:prstGeom>
          <a:ln>
            <a:solidFill>
              <a:srgbClr val="F79646"/>
            </a:solidFil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263900" y="3810000"/>
            <a:ext cx="2781300" cy="1015663"/>
          </a:xfrm>
          <a:prstGeom prst="rect">
            <a:avLst/>
          </a:prstGeom>
          <a:noFill/>
        </p:spPr>
        <p:txBody>
          <a:bodyPr wrap="square" rtlCol="0">
            <a:spAutoFit/>
          </a:bodyPr>
          <a:lstStyle/>
          <a:p>
            <a:pPr algn="ctr"/>
            <a:r>
              <a:rPr lang="en-US" sz="2000" dirty="0" smtClean="0">
                <a:solidFill>
                  <a:schemeClr val="bg1"/>
                </a:solidFill>
              </a:rPr>
              <a:t>PREMIUM Adopters </a:t>
            </a:r>
          </a:p>
          <a:p>
            <a:pPr algn="ctr"/>
            <a:r>
              <a:rPr lang="en-US" sz="2000" dirty="0">
                <a:solidFill>
                  <a:schemeClr val="bg1"/>
                </a:solidFill>
              </a:rPr>
              <a:t>2 years</a:t>
            </a:r>
          </a:p>
          <a:p>
            <a:pPr algn="ctr"/>
            <a:r>
              <a:rPr lang="en-US" sz="2000" dirty="0">
                <a:solidFill>
                  <a:schemeClr val="bg1"/>
                </a:solidFill>
              </a:rPr>
              <a:t>Before Sept 2013</a:t>
            </a:r>
          </a:p>
        </p:txBody>
      </p:sp>
      <p:sp>
        <p:nvSpPr>
          <p:cNvPr id="40" name="TextBox 39"/>
          <p:cNvSpPr txBox="1"/>
          <p:nvPr/>
        </p:nvSpPr>
        <p:spPr>
          <a:xfrm>
            <a:off x="1016000" y="3810000"/>
            <a:ext cx="2781300" cy="1015663"/>
          </a:xfrm>
          <a:prstGeom prst="rect">
            <a:avLst/>
          </a:prstGeom>
          <a:noFill/>
        </p:spPr>
        <p:txBody>
          <a:bodyPr wrap="square" rtlCol="0">
            <a:spAutoFit/>
          </a:bodyPr>
          <a:lstStyle/>
          <a:p>
            <a:pPr algn="ctr"/>
            <a:r>
              <a:rPr lang="en-US" sz="2000" dirty="0" smtClean="0">
                <a:solidFill>
                  <a:schemeClr val="bg1"/>
                </a:solidFill>
              </a:rPr>
              <a:t>AIM Non-adopters</a:t>
            </a:r>
          </a:p>
          <a:p>
            <a:pPr algn="ctr"/>
            <a:r>
              <a:rPr lang="en-US" sz="2000" dirty="0">
                <a:solidFill>
                  <a:schemeClr val="bg1"/>
                </a:solidFill>
              </a:rPr>
              <a:t>2 years</a:t>
            </a:r>
          </a:p>
          <a:p>
            <a:pPr algn="ctr"/>
            <a:r>
              <a:rPr lang="en-US" sz="2000" dirty="0" smtClean="0">
                <a:solidFill>
                  <a:schemeClr val="bg1"/>
                </a:solidFill>
              </a:rPr>
              <a:t>Before </a:t>
            </a:r>
            <a:r>
              <a:rPr lang="en-US" sz="2000" dirty="0">
                <a:solidFill>
                  <a:schemeClr val="bg1"/>
                </a:solidFill>
              </a:rPr>
              <a:t>Sept 2013</a:t>
            </a:r>
          </a:p>
        </p:txBody>
      </p:sp>
      <p:cxnSp>
        <p:nvCxnSpPr>
          <p:cNvPr id="55" name="Straight Arrow Connector 54"/>
          <p:cNvCxnSpPr/>
          <p:nvPr/>
        </p:nvCxnSpPr>
        <p:spPr>
          <a:xfrm flipV="1">
            <a:off x="2813050" y="2995831"/>
            <a:ext cx="1206500" cy="713938"/>
          </a:xfrm>
          <a:prstGeom prst="straightConnector1">
            <a:avLst/>
          </a:prstGeom>
          <a:ln w="38100" cmpd="sng">
            <a:solidFill>
              <a:srgbClr val="CCFFCC"/>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5969000" y="3072031"/>
            <a:ext cx="1206500" cy="713938"/>
          </a:xfrm>
          <a:prstGeom prst="straightConnector1">
            <a:avLst/>
          </a:prstGeom>
          <a:ln w="38100" cmpd="sng">
            <a:solidFill>
              <a:srgbClr val="CCFFCC"/>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785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700"/>
            <a:ext cx="8966200" cy="1143000"/>
          </a:xfrm>
        </p:spPr>
        <p:txBody>
          <a:bodyPr>
            <a:normAutofit fontScale="90000"/>
          </a:bodyPr>
          <a:lstStyle/>
          <a:p>
            <a:pPr algn="l"/>
            <a:r>
              <a:rPr lang="en-US" sz="3000" dirty="0" smtClean="0">
                <a:solidFill>
                  <a:schemeClr val="bg1">
                    <a:lumMod val="85000"/>
                  </a:schemeClr>
                </a:solidFill>
              </a:rPr>
              <a:t>Why do we need a “control” group of other UK companies?</a:t>
            </a:r>
            <a:br>
              <a:rPr lang="en-US" sz="3000" dirty="0" smtClean="0">
                <a:solidFill>
                  <a:schemeClr val="bg1">
                    <a:lumMod val="85000"/>
                  </a:schemeClr>
                </a:solidFill>
              </a:rPr>
            </a:br>
            <a:r>
              <a:rPr lang="en-US" sz="3000" dirty="0" smtClean="0">
                <a:solidFill>
                  <a:schemeClr val="bg1">
                    <a:lumMod val="85000"/>
                  </a:schemeClr>
                </a:solidFill>
              </a:rPr>
              <a:t>Significant market run upwards around 2013</a:t>
            </a:r>
            <a:endParaRPr lang="en-US" sz="3000" dirty="0">
              <a:solidFill>
                <a:schemeClr val="bg1">
                  <a:lumMod val="8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 y="1717484"/>
            <a:ext cx="9144000" cy="3964338"/>
          </a:xfrm>
          <a:prstGeom prst="rect">
            <a:avLst/>
          </a:prstGeom>
        </p:spPr>
      </p:pic>
    </p:spTree>
    <p:extLst>
      <p:ext uri="{BB962C8B-B14F-4D97-AF65-F5344CB8AC3E}">
        <p14:creationId xmlns:p14="http://schemas.microsoft.com/office/powerpoint/2010/main" val="1853954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700"/>
            <a:ext cx="8966200" cy="1143000"/>
          </a:xfrm>
        </p:spPr>
        <p:txBody>
          <a:bodyPr>
            <a:normAutofit/>
          </a:bodyPr>
          <a:lstStyle/>
          <a:p>
            <a:pPr algn="l"/>
            <a:r>
              <a:rPr lang="en-US" sz="3000" dirty="0" smtClean="0">
                <a:solidFill>
                  <a:schemeClr val="bg1">
                    <a:lumMod val="85000"/>
                  </a:schemeClr>
                </a:solidFill>
              </a:rPr>
              <a:t>The four </a:t>
            </a:r>
            <a:r>
              <a:rPr lang="en-US" sz="3000" dirty="0" smtClean="0">
                <a:solidFill>
                  <a:schemeClr val="bg1">
                    <a:lumMod val="85000"/>
                  </a:schemeClr>
                </a:solidFill>
              </a:rPr>
              <a:t>main outcome variables in our study</a:t>
            </a:r>
            <a:endParaRPr lang="en-US" sz="3000" dirty="0">
              <a:solidFill>
                <a:schemeClr val="bg1">
                  <a:lumMod val="85000"/>
                </a:schemeClr>
              </a:solidFill>
            </a:endParaRPr>
          </a:p>
        </p:txBody>
      </p:sp>
      <p:sp>
        <p:nvSpPr>
          <p:cNvPr id="3" name="Content Placeholder 2"/>
          <p:cNvSpPr>
            <a:spLocks noGrp="1"/>
          </p:cNvSpPr>
          <p:nvPr>
            <p:ph idx="1"/>
          </p:nvPr>
        </p:nvSpPr>
        <p:spPr>
          <a:xfrm>
            <a:off x="184153" y="1012136"/>
            <a:ext cx="8636000" cy="4511677"/>
          </a:xfrm>
        </p:spPr>
        <p:txBody>
          <a:bodyPr>
            <a:noAutofit/>
          </a:bodyPr>
          <a:lstStyle/>
          <a:p>
            <a:pPr marL="548640" indent="-457200">
              <a:spcBef>
                <a:spcPts val="0"/>
              </a:spcBef>
              <a:spcAft>
                <a:spcPts val="600"/>
              </a:spcAft>
              <a:buClr>
                <a:schemeClr val="accent6"/>
              </a:buClr>
              <a:buSzPct val="75000"/>
              <a:buFont typeface="+mj-lt"/>
              <a:buAutoNum type="arabicPeriod"/>
            </a:pPr>
            <a:r>
              <a:rPr lang="en-US" sz="2400" b="1" dirty="0">
                <a:solidFill>
                  <a:srgbClr val="FFC000"/>
                </a:solidFill>
                <a:cs typeface="Verdana"/>
              </a:rPr>
              <a:t>Abnormal (market-adjusted) 3-day returns </a:t>
            </a:r>
          </a:p>
          <a:p>
            <a:pPr marL="548640" lvl="1" indent="0">
              <a:spcBef>
                <a:spcPts val="0"/>
              </a:spcBef>
              <a:spcAft>
                <a:spcPts val="600"/>
              </a:spcAft>
              <a:buClr>
                <a:schemeClr val="accent6"/>
              </a:buClr>
              <a:buSzPct val="75000"/>
              <a:buNone/>
            </a:pPr>
            <a:r>
              <a:rPr lang="en-US" sz="2400" dirty="0">
                <a:solidFill>
                  <a:schemeClr val="bg1">
                    <a:lumMod val="85000"/>
                  </a:schemeClr>
                </a:solidFill>
                <a:cs typeface="Verdana"/>
              </a:rPr>
              <a:t>Auditor’s report </a:t>
            </a:r>
            <a:r>
              <a:rPr lang="en-US" sz="2400" dirty="0" smtClean="0">
                <a:solidFill>
                  <a:schemeClr val="bg1">
                    <a:lumMod val="85000"/>
                  </a:schemeClr>
                </a:solidFill>
                <a:cs typeface="Verdana"/>
              </a:rPr>
              <a:t>public date, released </a:t>
            </a:r>
            <a:r>
              <a:rPr lang="en-US" sz="2400" dirty="0">
                <a:solidFill>
                  <a:schemeClr val="bg1">
                    <a:lumMod val="85000"/>
                  </a:schemeClr>
                </a:solidFill>
                <a:cs typeface="Verdana"/>
              </a:rPr>
              <a:t>together with the full annual report</a:t>
            </a:r>
          </a:p>
          <a:p>
            <a:pPr marL="548640" indent="-457200">
              <a:spcBef>
                <a:spcPts val="0"/>
              </a:spcBef>
              <a:spcAft>
                <a:spcPts val="600"/>
              </a:spcAft>
              <a:buClr>
                <a:schemeClr val="accent6"/>
              </a:buClr>
              <a:buSzPct val="75000"/>
              <a:buFont typeface="+mj-lt"/>
              <a:buAutoNum type="arabicPeriod"/>
            </a:pPr>
            <a:r>
              <a:rPr lang="en-US" sz="2400" b="1" dirty="0">
                <a:solidFill>
                  <a:srgbClr val="FFC000"/>
                </a:solidFill>
                <a:cs typeface="Verdana"/>
              </a:rPr>
              <a:t>Abnormal 3-day trading volume</a:t>
            </a:r>
          </a:p>
          <a:p>
            <a:pPr marL="548640" lvl="1" indent="0">
              <a:spcBef>
                <a:spcPts val="0"/>
              </a:spcBef>
              <a:spcAft>
                <a:spcPts val="600"/>
              </a:spcAft>
              <a:buClr>
                <a:schemeClr val="accent6"/>
              </a:buClr>
              <a:buSzPct val="75000"/>
              <a:buNone/>
            </a:pPr>
            <a:r>
              <a:rPr lang="en-US" sz="2400" dirty="0">
                <a:solidFill>
                  <a:schemeClr val="bg1">
                    <a:lumMod val="85000"/>
                  </a:schemeClr>
                </a:solidFill>
                <a:cs typeface="Verdana"/>
              </a:rPr>
              <a:t>Daily trading </a:t>
            </a:r>
            <a:r>
              <a:rPr lang="en-US" sz="2400" dirty="0" smtClean="0">
                <a:solidFill>
                  <a:schemeClr val="bg1">
                    <a:lumMod val="85000"/>
                  </a:schemeClr>
                </a:solidFill>
                <a:cs typeface="Verdana"/>
              </a:rPr>
              <a:t>volume, </a:t>
            </a:r>
            <a:r>
              <a:rPr lang="en-US" sz="2400" dirty="0">
                <a:solidFill>
                  <a:schemeClr val="bg1">
                    <a:lumMod val="85000"/>
                  </a:schemeClr>
                </a:solidFill>
                <a:cs typeface="Verdana"/>
              </a:rPr>
              <a:t>adjusted for a “normal period</a:t>
            </a:r>
            <a:r>
              <a:rPr lang="en-US" sz="2400" dirty="0" smtClean="0">
                <a:solidFill>
                  <a:schemeClr val="bg1">
                    <a:lumMod val="85000"/>
                  </a:schemeClr>
                </a:solidFill>
                <a:cs typeface="Verdana"/>
              </a:rPr>
              <a:t>” of </a:t>
            </a:r>
            <a:r>
              <a:rPr lang="en-US" sz="2400" dirty="0">
                <a:solidFill>
                  <a:schemeClr val="bg1">
                    <a:lumMod val="85000"/>
                  </a:schemeClr>
                </a:solidFill>
                <a:cs typeface="Verdana"/>
              </a:rPr>
              <a:t>daily volume </a:t>
            </a:r>
            <a:r>
              <a:rPr lang="en-US" sz="2400" dirty="0" smtClean="0">
                <a:solidFill>
                  <a:schemeClr val="bg1">
                    <a:lumMod val="85000"/>
                  </a:schemeClr>
                </a:solidFill>
                <a:cs typeface="Verdana"/>
              </a:rPr>
              <a:t>before the report’s public date</a:t>
            </a:r>
            <a:endParaRPr lang="en-US" sz="2400" dirty="0">
              <a:solidFill>
                <a:schemeClr val="bg1">
                  <a:lumMod val="85000"/>
                </a:schemeClr>
              </a:solidFill>
              <a:cs typeface="Verdana"/>
            </a:endParaRPr>
          </a:p>
          <a:p>
            <a:pPr marL="548640" indent="-457200">
              <a:spcBef>
                <a:spcPts val="0"/>
              </a:spcBef>
              <a:spcAft>
                <a:spcPts val="600"/>
              </a:spcAft>
              <a:buClr>
                <a:schemeClr val="accent6"/>
              </a:buClr>
              <a:buSzPct val="75000"/>
              <a:buFont typeface="+mj-lt"/>
              <a:buAutoNum type="arabicPeriod"/>
            </a:pPr>
            <a:r>
              <a:rPr lang="en-US" sz="2400" b="1" dirty="0" smtClean="0">
                <a:solidFill>
                  <a:srgbClr val="FFC000"/>
                </a:solidFill>
                <a:latin typeface="+mj-lt"/>
                <a:cs typeface="Verdana"/>
              </a:rPr>
              <a:t>Audit fees</a:t>
            </a:r>
          </a:p>
          <a:p>
            <a:pPr marL="548640" lvl="1" indent="0">
              <a:spcBef>
                <a:spcPts val="0"/>
              </a:spcBef>
              <a:spcAft>
                <a:spcPts val="600"/>
              </a:spcAft>
              <a:buClr>
                <a:schemeClr val="accent6"/>
              </a:buClr>
              <a:buSzPct val="75000"/>
              <a:buNone/>
            </a:pPr>
            <a:r>
              <a:rPr lang="en-US" sz="2400" dirty="0" smtClean="0">
                <a:solidFill>
                  <a:schemeClr val="bg1">
                    <a:lumMod val="85000"/>
                  </a:schemeClr>
                </a:solidFill>
                <a:latin typeface="+mj-lt"/>
                <a:cs typeface="Verdana"/>
              </a:rPr>
              <a:t>Sum of audit fees for parent-company and statutory audits</a:t>
            </a:r>
          </a:p>
          <a:p>
            <a:pPr marL="548640" indent="-457200">
              <a:spcBef>
                <a:spcPts val="0"/>
              </a:spcBef>
              <a:spcAft>
                <a:spcPts val="600"/>
              </a:spcAft>
              <a:buClr>
                <a:schemeClr val="accent6"/>
              </a:buClr>
              <a:buSzPct val="75000"/>
              <a:buFont typeface="+mj-lt"/>
              <a:buAutoNum type="arabicPeriod"/>
            </a:pPr>
            <a:r>
              <a:rPr lang="en-US" sz="2400" b="1" dirty="0" smtClean="0">
                <a:solidFill>
                  <a:srgbClr val="FFC000"/>
                </a:solidFill>
                <a:latin typeface="+mj-lt"/>
                <a:cs typeface="Verdana"/>
              </a:rPr>
              <a:t>Absolute discretionary (unexpected) accruals</a:t>
            </a:r>
          </a:p>
          <a:p>
            <a:pPr marL="548640" lvl="1" indent="0">
              <a:spcBef>
                <a:spcPts val="0"/>
              </a:spcBef>
              <a:spcAft>
                <a:spcPts val="600"/>
              </a:spcAft>
              <a:buClr>
                <a:schemeClr val="accent6"/>
              </a:buClr>
              <a:buSzPct val="75000"/>
              <a:buNone/>
            </a:pPr>
            <a:r>
              <a:rPr lang="en-US" sz="2400" dirty="0" smtClean="0">
                <a:solidFill>
                  <a:schemeClr val="bg1">
                    <a:lumMod val="85000"/>
                  </a:schemeClr>
                </a:solidFill>
                <a:latin typeface="+mj-lt"/>
                <a:cs typeface="Verdana"/>
              </a:rPr>
              <a:t>Rough measure of quality, possibly only diagnostic indicator of “something” changing in total accounting estimates </a:t>
            </a:r>
          </a:p>
          <a:p>
            <a:pPr marL="548640" lvl="1" indent="0">
              <a:spcBef>
                <a:spcPts val="0"/>
              </a:spcBef>
              <a:spcAft>
                <a:spcPts val="600"/>
              </a:spcAft>
              <a:buClr>
                <a:schemeClr val="accent6"/>
              </a:buClr>
              <a:buSzPct val="75000"/>
              <a:buNone/>
            </a:pPr>
            <a:r>
              <a:rPr lang="en-US" sz="2400" dirty="0" smtClean="0">
                <a:solidFill>
                  <a:schemeClr val="bg1">
                    <a:lumMod val="85000"/>
                  </a:schemeClr>
                </a:solidFill>
                <a:latin typeface="+mj-lt"/>
                <a:cs typeface="Verdana"/>
              </a:rPr>
              <a:t>(NI-CFO)/Assets “adjusted for normal %” using a model</a:t>
            </a:r>
          </a:p>
        </p:txBody>
      </p:sp>
    </p:spTree>
    <p:extLst>
      <p:ext uri="{BB962C8B-B14F-4D97-AF65-F5344CB8AC3E}">
        <p14:creationId xmlns:p14="http://schemas.microsoft.com/office/powerpoint/2010/main" val="3328012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700"/>
            <a:ext cx="8966200" cy="1143000"/>
          </a:xfrm>
        </p:spPr>
        <p:txBody>
          <a:bodyPr>
            <a:normAutofit/>
          </a:bodyPr>
          <a:lstStyle/>
          <a:p>
            <a:pPr algn="l"/>
            <a:r>
              <a:rPr lang="en-US" sz="2400" dirty="0" smtClean="0">
                <a:solidFill>
                  <a:schemeClr val="bg1">
                    <a:lumMod val="85000"/>
                  </a:schemeClr>
                </a:solidFill>
              </a:rPr>
              <a:t>No evidence of a substantial </a:t>
            </a:r>
            <a:r>
              <a:rPr lang="en-US" sz="2400" b="1" dirty="0" smtClean="0">
                <a:solidFill>
                  <a:srgbClr val="FFC000"/>
                </a:solidFill>
              </a:rPr>
              <a:t>incremental</a:t>
            </a:r>
            <a:r>
              <a:rPr lang="en-US" sz="2400" dirty="0" smtClean="0">
                <a:solidFill>
                  <a:schemeClr val="bg1">
                    <a:lumMod val="85000"/>
                  </a:schemeClr>
                </a:solidFill>
              </a:rPr>
              <a:t> </a:t>
            </a:r>
            <a:r>
              <a:rPr lang="en-US" sz="2400" b="1" dirty="0" smtClean="0">
                <a:solidFill>
                  <a:srgbClr val="FFC000"/>
                </a:solidFill>
              </a:rPr>
              <a:t>change</a:t>
            </a:r>
            <a:r>
              <a:rPr lang="en-US" sz="2400" dirty="0" smtClean="0">
                <a:solidFill>
                  <a:schemeClr val="bg1">
                    <a:lumMod val="85000"/>
                  </a:schemeClr>
                </a:solidFill>
              </a:rPr>
              <a:t> in investors’ reaction to the public release of the report</a:t>
            </a:r>
            <a:endParaRPr lang="en-US" sz="2400" dirty="0">
              <a:solidFill>
                <a:schemeClr val="bg1">
                  <a:lumMod val="85000"/>
                </a:schemeClr>
              </a:solidFill>
            </a:endParaRPr>
          </a:p>
        </p:txBody>
      </p:sp>
      <p:sp>
        <p:nvSpPr>
          <p:cNvPr id="10" name="TextBox 9"/>
          <p:cNvSpPr txBox="1"/>
          <p:nvPr/>
        </p:nvSpPr>
        <p:spPr>
          <a:xfrm>
            <a:off x="7321378" y="1276646"/>
            <a:ext cx="1633152" cy="5355312"/>
          </a:xfrm>
          <a:prstGeom prst="rect">
            <a:avLst/>
          </a:prstGeom>
          <a:noFill/>
        </p:spPr>
        <p:txBody>
          <a:bodyPr wrap="square" rtlCol="0">
            <a:spAutoFit/>
          </a:bodyPr>
          <a:lstStyle/>
          <a:p>
            <a:r>
              <a:rPr lang="en-US" b="1" dirty="0" smtClean="0">
                <a:solidFill>
                  <a:srgbClr val="FFC000"/>
                </a:solidFill>
              </a:rPr>
              <a:t>Median </a:t>
            </a:r>
          </a:p>
          <a:p>
            <a:r>
              <a:rPr lang="en-US" b="1" dirty="0" smtClean="0">
                <a:solidFill>
                  <a:srgbClr val="FFC000"/>
                </a:solidFill>
              </a:rPr>
              <a:t>returns for PREMIUM companies </a:t>
            </a:r>
          </a:p>
          <a:p>
            <a:r>
              <a:rPr lang="en-US" b="1" dirty="0" smtClean="0">
                <a:solidFill>
                  <a:srgbClr val="FFC000"/>
                </a:solidFill>
              </a:rPr>
              <a:t>0.014</a:t>
            </a:r>
          </a:p>
          <a:p>
            <a:r>
              <a:rPr lang="en-US" b="1" dirty="0" smtClean="0">
                <a:solidFill>
                  <a:srgbClr val="FFC000"/>
                </a:solidFill>
              </a:rPr>
              <a:t>0.014</a:t>
            </a:r>
          </a:p>
          <a:p>
            <a:r>
              <a:rPr lang="en-US" b="1" dirty="0" smtClean="0">
                <a:solidFill>
                  <a:srgbClr val="FFC000"/>
                </a:solidFill>
              </a:rPr>
              <a:t>0.016</a:t>
            </a:r>
          </a:p>
          <a:p>
            <a:r>
              <a:rPr lang="en-US" b="1" dirty="0" smtClean="0">
                <a:solidFill>
                  <a:srgbClr val="FFC000"/>
                </a:solidFill>
              </a:rPr>
              <a:t>0.015</a:t>
            </a:r>
          </a:p>
          <a:p>
            <a:endParaRPr lang="en-US" b="1" dirty="0">
              <a:solidFill>
                <a:srgbClr val="FFC000"/>
              </a:solidFill>
            </a:endParaRPr>
          </a:p>
          <a:p>
            <a:r>
              <a:rPr lang="en-US" b="1" dirty="0" smtClean="0">
                <a:solidFill>
                  <a:srgbClr val="FFC000"/>
                </a:solidFill>
              </a:rPr>
              <a:t>and for AIM companies</a:t>
            </a:r>
          </a:p>
          <a:p>
            <a:r>
              <a:rPr lang="en-US" b="1" dirty="0" smtClean="0">
                <a:solidFill>
                  <a:srgbClr val="FFC000"/>
                </a:solidFill>
              </a:rPr>
              <a:t>0.016</a:t>
            </a:r>
          </a:p>
          <a:p>
            <a:r>
              <a:rPr lang="en-US" b="1" dirty="0" smtClean="0">
                <a:solidFill>
                  <a:srgbClr val="FFC000"/>
                </a:solidFill>
              </a:rPr>
              <a:t>0.021</a:t>
            </a:r>
          </a:p>
          <a:p>
            <a:r>
              <a:rPr lang="en-US" b="1" dirty="0" smtClean="0">
                <a:solidFill>
                  <a:srgbClr val="FFC000"/>
                </a:solidFill>
              </a:rPr>
              <a:t>0.020</a:t>
            </a:r>
          </a:p>
          <a:p>
            <a:r>
              <a:rPr lang="en-US" b="1" dirty="0" smtClean="0">
                <a:solidFill>
                  <a:srgbClr val="FFC000"/>
                </a:solidFill>
              </a:rPr>
              <a:t>0.025</a:t>
            </a:r>
          </a:p>
          <a:p>
            <a:endParaRPr lang="en-US" b="1" dirty="0">
              <a:solidFill>
                <a:srgbClr val="FFC000"/>
              </a:solidFill>
            </a:endParaRPr>
          </a:p>
          <a:p>
            <a:r>
              <a:rPr lang="en-US" b="1" dirty="0" smtClean="0">
                <a:solidFill>
                  <a:srgbClr val="FFC000"/>
                </a:solidFill>
              </a:rPr>
              <a:t>Change is too small to conclude</a:t>
            </a: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863" y="1155700"/>
            <a:ext cx="7103022" cy="5399958"/>
          </a:xfrm>
        </p:spPr>
      </p:pic>
    </p:spTree>
    <p:extLst>
      <p:ext uri="{BB962C8B-B14F-4D97-AF65-F5344CB8AC3E}">
        <p14:creationId xmlns:p14="http://schemas.microsoft.com/office/powerpoint/2010/main" val="1668470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15660"/>
            <a:ext cx="8966200" cy="1143000"/>
          </a:xfrm>
        </p:spPr>
        <p:txBody>
          <a:bodyPr>
            <a:normAutofit/>
          </a:bodyPr>
          <a:lstStyle/>
          <a:p>
            <a:pPr algn="l"/>
            <a:r>
              <a:rPr lang="en-US" sz="2400" dirty="0" smtClean="0">
                <a:solidFill>
                  <a:schemeClr val="bg1">
                    <a:lumMod val="85000"/>
                  </a:schemeClr>
                </a:solidFill>
              </a:rPr>
              <a:t>No evidence of a substantial </a:t>
            </a:r>
            <a:r>
              <a:rPr lang="en-US" sz="2400" b="1" dirty="0" smtClean="0">
                <a:solidFill>
                  <a:srgbClr val="FFC000"/>
                </a:solidFill>
              </a:rPr>
              <a:t>incremental change</a:t>
            </a:r>
            <a:r>
              <a:rPr lang="en-US" sz="2400" dirty="0" smtClean="0">
                <a:solidFill>
                  <a:schemeClr val="bg1">
                    <a:lumMod val="85000"/>
                  </a:schemeClr>
                </a:solidFill>
              </a:rPr>
              <a:t> in audit fees</a:t>
            </a:r>
            <a:endParaRPr lang="en-US" sz="2400" dirty="0">
              <a:solidFill>
                <a:schemeClr val="bg1">
                  <a:lumMod val="85000"/>
                </a:schemeClr>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800" y="1143001"/>
            <a:ext cx="7071032" cy="5529228"/>
          </a:xfrm>
        </p:spPr>
      </p:pic>
      <p:sp>
        <p:nvSpPr>
          <p:cNvPr id="18" name="TextBox 17"/>
          <p:cNvSpPr txBox="1"/>
          <p:nvPr/>
        </p:nvSpPr>
        <p:spPr>
          <a:xfrm>
            <a:off x="7321378" y="1276646"/>
            <a:ext cx="1633152" cy="5355312"/>
          </a:xfrm>
          <a:prstGeom prst="rect">
            <a:avLst/>
          </a:prstGeom>
          <a:noFill/>
        </p:spPr>
        <p:txBody>
          <a:bodyPr wrap="square" rtlCol="0">
            <a:spAutoFit/>
          </a:bodyPr>
          <a:lstStyle/>
          <a:p>
            <a:r>
              <a:rPr lang="en-US" b="1" dirty="0" smtClean="0">
                <a:solidFill>
                  <a:srgbClr val="FFC000"/>
                </a:solidFill>
              </a:rPr>
              <a:t>Median </a:t>
            </a:r>
          </a:p>
          <a:p>
            <a:r>
              <a:rPr lang="en-US" b="1" dirty="0" smtClean="0">
                <a:solidFill>
                  <a:srgbClr val="FFC000"/>
                </a:solidFill>
              </a:rPr>
              <a:t>Log fees for PREMIUM companies </a:t>
            </a:r>
          </a:p>
          <a:p>
            <a:r>
              <a:rPr lang="en-US" b="1" dirty="0" smtClean="0">
                <a:solidFill>
                  <a:srgbClr val="FFC000"/>
                </a:solidFill>
              </a:rPr>
              <a:t>12.90</a:t>
            </a:r>
          </a:p>
          <a:p>
            <a:r>
              <a:rPr lang="en-US" b="1" dirty="0" smtClean="0">
                <a:solidFill>
                  <a:srgbClr val="FFC000"/>
                </a:solidFill>
              </a:rPr>
              <a:t>12.90</a:t>
            </a:r>
          </a:p>
          <a:p>
            <a:r>
              <a:rPr lang="en-US" b="1" dirty="0" smtClean="0">
                <a:solidFill>
                  <a:srgbClr val="FFC000"/>
                </a:solidFill>
              </a:rPr>
              <a:t>12.96</a:t>
            </a:r>
          </a:p>
          <a:p>
            <a:r>
              <a:rPr lang="en-US" b="1" dirty="0" smtClean="0">
                <a:solidFill>
                  <a:srgbClr val="FFC000"/>
                </a:solidFill>
              </a:rPr>
              <a:t>13.01</a:t>
            </a:r>
          </a:p>
          <a:p>
            <a:endParaRPr lang="en-US" b="1" dirty="0">
              <a:solidFill>
                <a:srgbClr val="FFC000"/>
              </a:solidFill>
            </a:endParaRPr>
          </a:p>
          <a:p>
            <a:r>
              <a:rPr lang="en-US" b="1" dirty="0" smtClean="0">
                <a:solidFill>
                  <a:srgbClr val="FFC000"/>
                </a:solidFill>
              </a:rPr>
              <a:t>and for AIM companies</a:t>
            </a:r>
          </a:p>
          <a:p>
            <a:r>
              <a:rPr lang="en-US" b="1" dirty="0" smtClean="0">
                <a:solidFill>
                  <a:srgbClr val="FFC000"/>
                </a:solidFill>
              </a:rPr>
              <a:t>10.69</a:t>
            </a:r>
          </a:p>
          <a:p>
            <a:r>
              <a:rPr lang="en-US" b="1" dirty="0" smtClean="0">
                <a:solidFill>
                  <a:srgbClr val="FFC000"/>
                </a:solidFill>
              </a:rPr>
              <a:t>10.75</a:t>
            </a:r>
          </a:p>
          <a:p>
            <a:r>
              <a:rPr lang="en-US" b="1" dirty="0" smtClean="0">
                <a:solidFill>
                  <a:srgbClr val="FFC000"/>
                </a:solidFill>
              </a:rPr>
              <a:t>10.84</a:t>
            </a:r>
          </a:p>
          <a:p>
            <a:r>
              <a:rPr lang="en-US" b="1" dirty="0" smtClean="0">
                <a:solidFill>
                  <a:srgbClr val="FFC000"/>
                </a:solidFill>
              </a:rPr>
              <a:t>10.86</a:t>
            </a:r>
          </a:p>
          <a:p>
            <a:endParaRPr lang="en-US" b="1" dirty="0">
              <a:solidFill>
                <a:srgbClr val="FFC000"/>
              </a:solidFill>
            </a:endParaRPr>
          </a:p>
          <a:p>
            <a:r>
              <a:rPr lang="en-US" b="1" dirty="0" smtClean="0">
                <a:solidFill>
                  <a:srgbClr val="FFC000"/>
                </a:solidFill>
              </a:rPr>
              <a:t>Change is too small to conclude</a:t>
            </a:r>
          </a:p>
        </p:txBody>
      </p:sp>
    </p:spTree>
    <p:extLst>
      <p:ext uri="{BB962C8B-B14F-4D97-AF65-F5344CB8AC3E}">
        <p14:creationId xmlns:p14="http://schemas.microsoft.com/office/powerpoint/2010/main" val="1621401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8966200" cy="1143000"/>
          </a:xfrm>
        </p:spPr>
        <p:txBody>
          <a:bodyPr>
            <a:normAutofit/>
          </a:bodyPr>
          <a:lstStyle/>
          <a:p>
            <a:pPr algn="l"/>
            <a:r>
              <a:rPr lang="en-US" sz="2400" dirty="0" smtClean="0">
                <a:solidFill>
                  <a:schemeClr val="bg1">
                    <a:lumMod val="85000"/>
                  </a:schemeClr>
                </a:solidFill>
              </a:rPr>
              <a:t>No evidence of a substantial </a:t>
            </a:r>
            <a:r>
              <a:rPr lang="en-US" sz="2400" b="1" dirty="0">
                <a:solidFill>
                  <a:srgbClr val="FFC000"/>
                </a:solidFill>
              </a:rPr>
              <a:t>incremental change</a:t>
            </a:r>
            <a:r>
              <a:rPr lang="en-US" sz="2400" dirty="0">
                <a:solidFill>
                  <a:schemeClr val="bg1">
                    <a:lumMod val="85000"/>
                  </a:schemeClr>
                </a:solidFill>
              </a:rPr>
              <a:t> in </a:t>
            </a:r>
            <a:r>
              <a:rPr lang="en-US" sz="2400" dirty="0" smtClean="0">
                <a:solidFill>
                  <a:schemeClr val="bg1">
                    <a:lumMod val="85000"/>
                  </a:schemeClr>
                </a:solidFill>
              </a:rPr>
              <a:t>accounting </a:t>
            </a:r>
            <a:r>
              <a:rPr lang="en-US" sz="2400" dirty="0" smtClean="0">
                <a:solidFill>
                  <a:schemeClr val="bg1">
                    <a:lumMod val="85000"/>
                  </a:schemeClr>
                </a:solidFill>
              </a:rPr>
              <a:t>estimates (</a:t>
            </a:r>
            <a:r>
              <a:rPr lang="en-US" sz="2400" dirty="0" smtClean="0">
                <a:solidFill>
                  <a:schemeClr val="bg1">
                    <a:lumMod val="85000"/>
                  </a:schemeClr>
                </a:solidFill>
              </a:rPr>
              <a:t>NI-CFO)/</a:t>
            </a:r>
            <a:r>
              <a:rPr lang="en-US" sz="2400" dirty="0" smtClean="0">
                <a:solidFill>
                  <a:schemeClr val="bg1">
                    <a:lumMod val="85000"/>
                  </a:schemeClr>
                </a:solidFill>
              </a:rPr>
              <a:t>Assets, </a:t>
            </a:r>
            <a:r>
              <a:rPr lang="en-US" sz="2400" dirty="0" smtClean="0">
                <a:solidFill>
                  <a:schemeClr val="bg1">
                    <a:lumMod val="85000"/>
                  </a:schemeClr>
                </a:solidFill>
              </a:rPr>
              <a:t>adjusted for normal % </a:t>
            </a:r>
            <a:endParaRPr lang="en-US" sz="2400" dirty="0">
              <a:solidFill>
                <a:schemeClr val="bg1">
                  <a:lumMod val="8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863" y="1143000"/>
            <a:ext cx="7012039" cy="5377654"/>
          </a:xfrm>
        </p:spPr>
      </p:pic>
      <p:sp>
        <p:nvSpPr>
          <p:cNvPr id="5" name="TextBox 4"/>
          <p:cNvSpPr txBox="1"/>
          <p:nvPr/>
        </p:nvSpPr>
        <p:spPr>
          <a:xfrm>
            <a:off x="7321378" y="1276646"/>
            <a:ext cx="1633152" cy="5355312"/>
          </a:xfrm>
          <a:prstGeom prst="rect">
            <a:avLst/>
          </a:prstGeom>
          <a:noFill/>
        </p:spPr>
        <p:txBody>
          <a:bodyPr wrap="square" rtlCol="0">
            <a:spAutoFit/>
          </a:bodyPr>
          <a:lstStyle/>
          <a:p>
            <a:r>
              <a:rPr lang="en-US" b="1" dirty="0" smtClean="0">
                <a:solidFill>
                  <a:srgbClr val="FFC000"/>
                </a:solidFill>
              </a:rPr>
              <a:t>Median </a:t>
            </a:r>
          </a:p>
          <a:p>
            <a:r>
              <a:rPr lang="en-US" b="1" dirty="0" err="1" smtClean="0">
                <a:solidFill>
                  <a:srgbClr val="FFC000"/>
                </a:solidFill>
              </a:rPr>
              <a:t>Abn</a:t>
            </a:r>
            <a:r>
              <a:rPr lang="en-US" b="1" dirty="0" smtClean="0">
                <a:solidFill>
                  <a:srgbClr val="FFC000"/>
                </a:solidFill>
              </a:rPr>
              <a:t> </a:t>
            </a:r>
            <a:r>
              <a:rPr lang="en-US" b="1" dirty="0" err="1" smtClean="0">
                <a:solidFill>
                  <a:srgbClr val="FFC000"/>
                </a:solidFill>
              </a:rPr>
              <a:t>Accr</a:t>
            </a:r>
            <a:r>
              <a:rPr lang="en-US" b="1" dirty="0" smtClean="0">
                <a:solidFill>
                  <a:srgbClr val="FFC000"/>
                </a:solidFill>
              </a:rPr>
              <a:t> for PREMIUM companies </a:t>
            </a:r>
          </a:p>
          <a:p>
            <a:r>
              <a:rPr lang="en-US" b="1" dirty="0" smtClean="0">
                <a:solidFill>
                  <a:srgbClr val="FFC000"/>
                </a:solidFill>
              </a:rPr>
              <a:t>0.034</a:t>
            </a:r>
          </a:p>
          <a:p>
            <a:r>
              <a:rPr lang="en-US" b="1" dirty="0" smtClean="0">
                <a:solidFill>
                  <a:srgbClr val="FFC000"/>
                </a:solidFill>
              </a:rPr>
              <a:t>0.029</a:t>
            </a:r>
          </a:p>
          <a:p>
            <a:r>
              <a:rPr lang="en-US" b="1" dirty="0" smtClean="0">
                <a:solidFill>
                  <a:srgbClr val="FFC000"/>
                </a:solidFill>
              </a:rPr>
              <a:t>0.031</a:t>
            </a:r>
          </a:p>
          <a:p>
            <a:r>
              <a:rPr lang="en-US" b="1" dirty="0" smtClean="0">
                <a:solidFill>
                  <a:srgbClr val="FFC000"/>
                </a:solidFill>
              </a:rPr>
              <a:t>0.035</a:t>
            </a:r>
          </a:p>
          <a:p>
            <a:endParaRPr lang="en-US" b="1" dirty="0">
              <a:solidFill>
                <a:srgbClr val="FFC000"/>
              </a:solidFill>
            </a:endParaRPr>
          </a:p>
          <a:p>
            <a:r>
              <a:rPr lang="en-US" b="1" dirty="0" smtClean="0">
                <a:solidFill>
                  <a:srgbClr val="FFC000"/>
                </a:solidFill>
              </a:rPr>
              <a:t>and for AIM companies</a:t>
            </a:r>
          </a:p>
          <a:p>
            <a:r>
              <a:rPr lang="en-US" b="1" dirty="0" smtClean="0">
                <a:solidFill>
                  <a:srgbClr val="FFC000"/>
                </a:solidFill>
              </a:rPr>
              <a:t>0.065</a:t>
            </a:r>
          </a:p>
          <a:p>
            <a:r>
              <a:rPr lang="en-US" b="1" dirty="0" smtClean="0">
                <a:solidFill>
                  <a:srgbClr val="FFC000"/>
                </a:solidFill>
              </a:rPr>
              <a:t>0.055</a:t>
            </a:r>
          </a:p>
          <a:p>
            <a:r>
              <a:rPr lang="en-US" b="1" dirty="0" smtClean="0">
                <a:solidFill>
                  <a:srgbClr val="FFC000"/>
                </a:solidFill>
              </a:rPr>
              <a:t>0.061</a:t>
            </a:r>
          </a:p>
          <a:p>
            <a:r>
              <a:rPr lang="en-US" b="1" dirty="0" smtClean="0">
                <a:solidFill>
                  <a:srgbClr val="FFC000"/>
                </a:solidFill>
              </a:rPr>
              <a:t>0.060</a:t>
            </a:r>
          </a:p>
          <a:p>
            <a:endParaRPr lang="en-US" b="1" dirty="0">
              <a:solidFill>
                <a:srgbClr val="FFC000"/>
              </a:solidFill>
            </a:endParaRPr>
          </a:p>
          <a:p>
            <a:r>
              <a:rPr lang="en-US" b="1" dirty="0" smtClean="0">
                <a:solidFill>
                  <a:srgbClr val="FFC000"/>
                </a:solidFill>
              </a:rPr>
              <a:t>Change is too small to conclude</a:t>
            </a:r>
          </a:p>
        </p:txBody>
      </p:sp>
    </p:spTree>
    <p:extLst>
      <p:ext uri="{BB962C8B-B14F-4D97-AF65-F5344CB8AC3E}">
        <p14:creationId xmlns:p14="http://schemas.microsoft.com/office/powerpoint/2010/main" val="4009480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700"/>
            <a:ext cx="8966200" cy="1143000"/>
          </a:xfrm>
        </p:spPr>
        <p:txBody>
          <a:bodyPr>
            <a:normAutofit/>
          </a:bodyPr>
          <a:lstStyle/>
          <a:p>
            <a:pPr algn="l"/>
            <a:r>
              <a:rPr lang="en-US" sz="3000" dirty="0" smtClean="0">
                <a:solidFill>
                  <a:schemeClr val="bg1">
                    <a:lumMod val="85000"/>
                  </a:schemeClr>
                </a:solidFill>
              </a:rPr>
              <a:t>#1 Issue in determining investors’ reaction</a:t>
            </a:r>
            <a:br>
              <a:rPr lang="en-US" sz="3000" dirty="0" smtClean="0">
                <a:solidFill>
                  <a:schemeClr val="bg1">
                    <a:lumMod val="85000"/>
                  </a:schemeClr>
                </a:solidFill>
              </a:rPr>
            </a:br>
            <a:r>
              <a:rPr lang="en-US" sz="3000" dirty="0" smtClean="0">
                <a:solidFill>
                  <a:schemeClr val="bg1">
                    <a:lumMod val="85000"/>
                  </a:schemeClr>
                </a:solidFill>
              </a:rPr>
              <a:t>Low overall reaction to annual report’s filing</a:t>
            </a:r>
            <a:endParaRPr lang="en-US" sz="3000" dirty="0">
              <a:solidFill>
                <a:schemeClr val="bg1">
                  <a:lumMod val="85000"/>
                </a:schemeClr>
              </a:solidFill>
            </a:endParaRPr>
          </a:p>
        </p:txBody>
      </p:sp>
      <p:sp>
        <p:nvSpPr>
          <p:cNvPr id="3" name="Content Placeholder 2"/>
          <p:cNvSpPr>
            <a:spLocks noGrp="1"/>
          </p:cNvSpPr>
          <p:nvPr>
            <p:ph idx="1"/>
          </p:nvPr>
        </p:nvSpPr>
        <p:spPr>
          <a:xfrm>
            <a:off x="194736" y="1292223"/>
            <a:ext cx="8636000" cy="4497386"/>
          </a:xfrm>
        </p:spPr>
        <p:txBody>
          <a:bodyPr>
            <a:noAutofit/>
          </a:bodyPr>
          <a:lstStyle/>
          <a:p>
            <a:pPr marL="434340">
              <a:spcAft>
                <a:spcPts val="1800"/>
              </a:spcAft>
              <a:buClr>
                <a:schemeClr val="accent6"/>
              </a:buClr>
              <a:buSzPct val="75000"/>
            </a:pPr>
            <a:r>
              <a:rPr lang="en-US" sz="2600" dirty="0" smtClean="0">
                <a:solidFill>
                  <a:schemeClr val="bg1">
                    <a:lumMod val="85000"/>
                  </a:schemeClr>
                </a:solidFill>
                <a:latin typeface="+mj-lt"/>
                <a:cs typeface="Verdana"/>
              </a:rPr>
              <a:t>The auditor’s report is included in the release of the full annual report</a:t>
            </a:r>
          </a:p>
          <a:p>
            <a:pPr marL="434340">
              <a:spcAft>
                <a:spcPts val="1800"/>
              </a:spcAft>
              <a:buClr>
                <a:schemeClr val="accent6"/>
              </a:buClr>
              <a:buSzPct val="75000"/>
            </a:pPr>
            <a:r>
              <a:rPr lang="en-US" sz="2600" dirty="0" smtClean="0">
                <a:solidFill>
                  <a:schemeClr val="bg1">
                    <a:lumMod val="85000"/>
                  </a:schemeClr>
                </a:solidFill>
                <a:latin typeface="+mj-lt"/>
                <a:cs typeface="Verdana"/>
              </a:rPr>
              <a:t>The release of the full annual report follows an earlier earnings announcement disclosure. For the companies in our sample </a:t>
            </a:r>
            <a:r>
              <a:rPr lang="en-US" sz="2600" b="1" dirty="0" smtClean="0">
                <a:solidFill>
                  <a:srgbClr val="FFC000"/>
                </a:solidFill>
                <a:latin typeface="+mj-lt"/>
                <a:cs typeface="Verdana"/>
              </a:rPr>
              <a:t>the earnings announcement is a very complete form of disclosure</a:t>
            </a:r>
            <a:r>
              <a:rPr lang="en-US" sz="2600" dirty="0" smtClean="0">
                <a:solidFill>
                  <a:schemeClr val="bg1">
                    <a:lumMod val="85000"/>
                  </a:schemeClr>
                </a:solidFill>
                <a:latin typeface="+mj-lt"/>
                <a:cs typeface="Verdana"/>
              </a:rPr>
              <a:t>, containing </a:t>
            </a:r>
            <a:r>
              <a:rPr lang="en-US" sz="2600" b="1" dirty="0">
                <a:solidFill>
                  <a:srgbClr val="FFC000"/>
                </a:solidFill>
                <a:latin typeface="+mj-lt"/>
                <a:cs typeface="Verdana"/>
              </a:rPr>
              <a:t>full financial statements</a:t>
            </a:r>
            <a:r>
              <a:rPr lang="en-US" sz="2600" b="1" dirty="0" smtClean="0">
                <a:solidFill>
                  <a:srgbClr val="FFFF00"/>
                </a:solidFill>
                <a:latin typeface="+mj-lt"/>
                <a:cs typeface="Verdana"/>
              </a:rPr>
              <a:t> </a:t>
            </a:r>
            <a:r>
              <a:rPr lang="en-US" sz="2600" dirty="0" smtClean="0">
                <a:solidFill>
                  <a:schemeClr val="bg1">
                    <a:lumMod val="85000"/>
                  </a:schemeClr>
                </a:solidFill>
                <a:latin typeface="+mj-lt"/>
                <a:cs typeface="Verdana"/>
              </a:rPr>
              <a:t>and mentioning whether the auditor’s opinion was unqualified. </a:t>
            </a:r>
          </a:p>
          <a:p>
            <a:pPr marL="434340">
              <a:spcAft>
                <a:spcPts val="1800"/>
              </a:spcAft>
              <a:buClr>
                <a:schemeClr val="accent6"/>
              </a:buClr>
              <a:buSzPct val="75000"/>
            </a:pPr>
            <a:r>
              <a:rPr lang="en-US" sz="2600" dirty="0" smtClean="0">
                <a:solidFill>
                  <a:schemeClr val="bg1">
                    <a:lumMod val="85000"/>
                  </a:schemeClr>
                </a:solidFill>
                <a:latin typeface="+mj-lt"/>
                <a:cs typeface="Verdana"/>
              </a:rPr>
              <a:t>It is difficult for an audit report to add to an already rich disclosure environment </a:t>
            </a:r>
            <a:endParaRPr lang="en-US" sz="2600" dirty="0">
              <a:solidFill>
                <a:schemeClr val="bg1">
                  <a:lumMod val="85000"/>
                </a:schemeClr>
              </a:solidFill>
              <a:latin typeface="+mj-lt"/>
              <a:cs typeface="Verdana"/>
            </a:endParaRPr>
          </a:p>
        </p:txBody>
      </p:sp>
    </p:spTree>
    <p:extLst>
      <p:ext uri="{BB962C8B-B14F-4D97-AF65-F5344CB8AC3E}">
        <p14:creationId xmlns:p14="http://schemas.microsoft.com/office/powerpoint/2010/main" val="1015303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700"/>
            <a:ext cx="8966200" cy="1143000"/>
          </a:xfrm>
        </p:spPr>
        <p:txBody>
          <a:bodyPr>
            <a:normAutofit/>
          </a:bodyPr>
          <a:lstStyle/>
          <a:p>
            <a:pPr algn="l"/>
            <a:r>
              <a:rPr lang="en-US" sz="3000" dirty="0" smtClean="0">
                <a:solidFill>
                  <a:schemeClr val="bg1">
                    <a:lumMod val="85000"/>
                  </a:schemeClr>
                </a:solidFill>
              </a:rPr>
              <a:t>#2 Issue in determining investors’ reaction </a:t>
            </a:r>
            <a:br>
              <a:rPr lang="en-US" sz="3000" dirty="0" smtClean="0">
                <a:solidFill>
                  <a:schemeClr val="bg1">
                    <a:lumMod val="85000"/>
                  </a:schemeClr>
                </a:solidFill>
              </a:rPr>
            </a:br>
            <a:r>
              <a:rPr lang="en-US" sz="3000" dirty="0" smtClean="0">
                <a:solidFill>
                  <a:schemeClr val="bg1">
                    <a:lumMod val="85000"/>
                  </a:schemeClr>
                </a:solidFill>
              </a:rPr>
              <a:t>Other information in the annual report </a:t>
            </a:r>
            <a:endParaRPr lang="en-US" sz="3000" dirty="0">
              <a:solidFill>
                <a:schemeClr val="bg1">
                  <a:lumMod val="85000"/>
                </a:schemeClr>
              </a:solidFill>
            </a:endParaRPr>
          </a:p>
        </p:txBody>
      </p:sp>
      <p:sp>
        <p:nvSpPr>
          <p:cNvPr id="3" name="Content Placeholder 2"/>
          <p:cNvSpPr>
            <a:spLocks noGrp="1"/>
          </p:cNvSpPr>
          <p:nvPr>
            <p:ph idx="1"/>
          </p:nvPr>
        </p:nvSpPr>
        <p:spPr>
          <a:xfrm>
            <a:off x="194736" y="1302806"/>
            <a:ext cx="8636000" cy="4497386"/>
          </a:xfrm>
        </p:spPr>
        <p:txBody>
          <a:bodyPr>
            <a:noAutofit/>
          </a:bodyPr>
          <a:lstStyle/>
          <a:p>
            <a:pPr marL="434340">
              <a:spcAft>
                <a:spcPts val="1800"/>
              </a:spcAft>
              <a:buClr>
                <a:schemeClr val="accent6"/>
              </a:buClr>
              <a:buSzPct val="75000"/>
            </a:pPr>
            <a:r>
              <a:rPr lang="en-US" sz="2600" dirty="0">
                <a:solidFill>
                  <a:schemeClr val="bg1">
                    <a:lumMod val="85000"/>
                  </a:schemeClr>
                </a:solidFill>
                <a:latin typeface="+mj-lt"/>
                <a:cs typeface="Verdana"/>
              </a:rPr>
              <a:t>T</a:t>
            </a:r>
            <a:r>
              <a:rPr lang="en-US" sz="2600" dirty="0" smtClean="0">
                <a:solidFill>
                  <a:schemeClr val="bg1">
                    <a:lumMod val="85000"/>
                  </a:schemeClr>
                </a:solidFill>
                <a:latin typeface="+mj-lt"/>
                <a:cs typeface="Verdana"/>
              </a:rPr>
              <a:t>here </a:t>
            </a:r>
            <a:r>
              <a:rPr lang="en-US" sz="2600" dirty="0">
                <a:solidFill>
                  <a:schemeClr val="bg1">
                    <a:lumMod val="85000"/>
                  </a:schemeClr>
                </a:solidFill>
                <a:latin typeface="+mj-lt"/>
                <a:cs typeface="Verdana"/>
              </a:rPr>
              <a:t>were </a:t>
            </a:r>
            <a:r>
              <a:rPr lang="en-US" sz="2600" b="1" dirty="0">
                <a:solidFill>
                  <a:srgbClr val="FFC000"/>
                </a:solidFill>
                <a:latin typeface="+mj-lt"/>
                <a:cs typeface="Verdana"/>
              </a:rPr>
              <a:t>other changes to corporate reporting in the </a:t>
            </a:r>
            <a:r>
              <a:rPr lang="en-US" sz="2600" b="1" dirty="0" smtClean="0">
                <a:solidFill>
                  <a:srgbClr val="FFC000"/>
                </a:solidFill>
                <a:latin typeface="+mj-lt"/>
                <a:cs typeface="Verdana"/>
              </a:rPr>
              <a:t>UK</a:t>
            </a:r>
            <a:r>
              <a:rPr lang="en-US" sz="2600" b="1" dirty="0" smtClean="0">
                <a:solidFill>
                  <a:srgbClr val="FFFF00"/>
                </a:solidFill>
                <a:latin typeface="+mj-lt"/>
                <a:cs typeface="Verdana"/>
              </a:rPr>
              <a:t> </a:t>
            </a:r>
            <a:r>
              <a:rPr lang="en-US" sz="2600" dirty="0">
                <a:solidFill>
                  <a:schemeClr val="bg1">
                    <a:lumMod val="85000"/>
                  </a:schemeClr>
                </a:solidFill>
                <a:latin typeface="+mj-lt"/>
                <a:cs typeface="Verdana"/>
              </a:rPr>
              <a:t>around the same time, in particular </a:t>
            </a:r>
            <a:r>
              <a:rPr lang="en-US" sz="2600" dirty="0" smtClean="0">
                <a:solidFill>
                  <a:schemeClr val="bg1">
                    <a:lumMod val="85000"/>
                  </a:schemeClr>
                </a:solidFill>
                <a:latin typeface="+mj-lt"/>
                <a:cs typeface="Verdana"/>
              </a:rPr>
              <a:t>the Corporate </a:t>
            </a:r>
            <a:r>
              <a:rPr lang="en-US" sz="2600" dirty="0">
                <a:solidFill>
                  <a:schemeClr val="bg1">
                    <a:lumMod val="85000"/>
                  </a:schemeClr>
                </a:solidFill>
                <a:latin typeface="+mj-lt"/>
                <a:cs typeface="Verdana"/>
              </a:rPr>
              <a:t>Governance Code in October </a:t>
            </a:r>
            <a:r>
              <a:rPr lang="en-US" sz="2600" dirty="0" smtClean="0">
                <a:solidFill>
                  <a:schemeClr val="bg1">
                    <a:lumMod val="85000"/>
                  </a:schemeClr>
                </a:solidFill>
                <a:latin typeface="+mj-lt"/>
                <a:cs typeface="Verdana"/>
              </a:rPr>
              <a:t>2012. These </a:t>
            </a:r>
            <a:r>
              <a:rPr lang="en-US" sz="2600" dirty="0">
                <a:solidFill>
                  <a:schemeClr val="bg1">
                    <a:lumMod val="85000"/>
                  </a:schemeClr>
                </a:solidFill>
                <a:latin typeface="+mj-lt"/>
                <a:cs typeface="Verdana"/>
              </a:rPr>
              <a:t>changes require additional </a:t>
            </a:r>
            <a:r>
              <a:rPr lang="en-US" sz="2600" dirty="0" smtClean="0">
                <a:solidFill>
                  <a:schemeClr val="bg1">
                    <a:lumMod val="85000"/>
                  </a:schemeClr>
                </a:solidFill>
                <a:latin typeface="+mj-lt"/>
                <a:cs typeface="Verdana"/>
              </a:rPr>
              <a:t>audit </a:t>
            </a:r>
            <a:r>
              <a:rPr lang="en-US" sz="2600" dirty="0">
                <a:solidFill>
                  <a:schemeClr val="bg1">
                    <a:lumMod val="85000"/>
                  </a:schemeClr>
                </a:solidFill>
                <a:latin typeface="+mj-lt"/>
                <a:cs typeface="Verdana"/>
              </a:rPr>
              <a:t>committee </a:t>
            </a:r>
            <a:r>
              <a:rPr lang="en-US" sz="2600" dirty="0" smtClean="0">
                <a:solidFill>
                  <a:schemeClr val="bg1">
                    <a:lumMod val="85000"/>
                  </a:schemeClr>
                </a:solidFill>
                <a:latin typeface="+mj-lt"/>
                <a:cs typeface="Verdana"/>
              </a:rPr>
              <a:t>disclosures</a:t>
            </a:r>
          </a:p>
          <a:p>
            <a:pPr marL="434340">
              <a:spcAft>
                <a:spcPts val="1800"/>
              </a:spcAft>
              <a:buClr>
                <a:schemeClr val="accent6"/>
              </a:buClr>
              <a:buSzPct val="75000"/>
            </a:pPr>
            <a:r>
              <a:rPr lang="en-US" sz="2600" dirty="0" smtClean="0">
                <a:solidFill>
                  <a:schemeClr val="bg1">
                    <a:lumMod val="85000"/>
                  </a:schemeClr>
                </a:solidFill>
                <a:latin typeface="+mj-lt"/>
                <a:cs typeface="Verdana"/>
              </a:rPr>
              <a:t>These disclosures can affect our analyses. We also consider the overlap between the auditor’s and audit committee’s disclosures and reach similar conclusions</a:t>
            </a:r>
          </a:p>
          <a:p>
            <a:pPr marL="434340">
              <a:spcAft>
                <a:spcPts val="1800"/>
              </a:spcAft>
              <a:buClr>
                <a:schemeClr val="accent6"/>
              </a:buClr>
              <a:buSzPct val="75000"/>
            </a:pPr>
            <a:r>
              <a:rPr lang="en-US" sz="2600" dirty="0">
                <a:solidFill>
                  <a:schemeClr val="bg1">
                    <a:lumMod val="85000"/>
                  </a:schemeClr>
                </a:solidFill>
                <a:latin typeface="+mj-lt"/>
                <a:cs typeface="Verdana"/>
              </a:rPr>
              <a:t>T</a:t>
            </a:r>
            <a:r>
              <a:rPr lang="en-US" sz="2600" dirty="0" smtClean="0">
                <a:solidFill>
                  <a:schemeClr val="bg1">
                    <a:lumMod val="85000"/>
                  </a:schemeClr>
                </a:solidFill>
                <a:latin typeface="+mj-lt"/>
                <a:cs typeface="Verdana"/>
              </a:rPr>
              <a:t>here is always a chance that our measures are “too coarse” to capture an effect, however they are standard in accounting and audit research</a:t>
            </a:r>
            <a:endParaRPr lang="en-US" sz="2600" dirty="0">
              <a:solidFill>
                <a:schemeClr val="bg1">
                  <a:lumMod val="85000"/>
                </a:schemeClr>
              </a:solidFill>
              <a:latin typeface="+mj-lt"/>
              <a:cs typeface="Verdana"/>
            </a:endParaRPr>
          </a:p>
        </p:txBody>
      </p:sp>
    </p:spTree>
    <p:extLst>
      <p:ext uri="{BB962C8B-B14F-4D97-AF65-F5344CB8AC3E}">
        <p14:creationId xmlns:p14="http://schemas.microsoft.com/office/powerpoint/2010/main" val="992808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15" y="0"/>
            <a:ext cx="8966200" cy="1143000"/>
          </a:xfrm>
        </p:spPr>
        <p:txBody>
          <a:bodyPr>
            <a:normAutofit/>
          </a:bodyPr>
          <a:lstStyle/>
          <a:p>
            <a:pPr algn="l"/>
            <a:r>
              <a:rPr lang="en-US" sz="2800" b="1" dirty="0" smtClean="0">
                <a:solidFill>
                  <a:srgbClr val="FFC000"/>
                </a:solidFill>
              </a:rPr>
              <a:t>However audit fees and risks in the report are </a:t>
            </a:r>
            <a:r>
              <a:rPr lang="en-US" sz="2800" b="1" dirty="0" smtClean="0">
                <a:solidFill>
                  <a:srgbClr val="FFC000"/>
                </a:solidFill>
              </a:rPr>
              <a:t>linked (+)</a:t>
            </a:r>
            <a:endParaRPr lang="en-US" sz="2800" b="1" dirty="0">
              <a:solidFill>
                <a:srgbClr val="FFC000"/>
              </a:solidFill>
            </a:endParaRPr>
          </a:p>
        </p:txBody>
      </p:sp>
      <p:sp>
        <p:nvSpPr>
          <p:cNvPr id="3" name="Content Placeholder 2"/>
          <p:cNvSpPr>
            <a:spLocks noGrp="1"/>
          </p:cNvSpPr>
          <p:nvPr>
            <p:ph idx="1"/>
          </p:nvPr>
        </p:nvSpPr>
        <p:spPr>
          <a:xfrm>
            <a:off x="154776" y="868107"/>
            <a:ext cx="8636000" cy="4281486"/>
          </a:xfrm>
        </p:spPr>
        <p:txBody>
          <a:bodyPr>
            <a:normAutofit/>
          </a:bodyPr>
          <a:lstStyle/>
          <a:p>
            <a:pPr marL="91440" indent="0">
              <a:spcAft>
                <a:spcPts val="1800"/>
              </a:spcAft>
              <a:buClr>
                <a:schemeClr val="accent6"/>
              </a:buClr>
              <a:buSzPct val="75000"/>
              <a:buNone/>
            </a:pPr>
            <a:r>
              <a:rPr lang="en-US" sz="2400" dirty="0">
                <a:solidFill>
                  <a:schemeClr val="bg1">
                    <a:lumMod val="85000"/>
                  </a:schemeClr>
                </a:solidFill>
                <a:latin typeface="+mj-lt"/>
                <a:cs typeface="Verdana"/>
              </a:rPr>
              <a:t>T</a:t>
            </a:r>
            <a:r>
              <a:rPr lang="en-US" sz="2400" dirty="0" smtClean="0">
                <a:solidFill>
                  <a:schemeClr val="bg1">
                    <a:lumMod val="85000"/>
                  </a:schemeClr>
                </a:solidFill>
                <a:latin typeface="+mj-lt"/>
                <a:cs typeface="Verdana"/>
              </a:rPr>
              <a:t>here is an association between </a:t>
            </a:r>
            <a:r>
              <a:rPr lang="en-US" sz="2400" dirty="0" smtClean="0">
                <a:solidFill>
                  <a:schemeClr val="bg1">
                    <a:lumMod val="85000"/>
                  </a:schemeClr>
                </a:solidFill>
                <a:cs typeface="Verdana"/>
              </a:rPr>
              <a:t>auditor </a:t>
            </a:r>
            <a:r>
              <a:rPr lang="en-US" sz="2400" dirty="0">
                <a:solidFill>
                  <a:schemeClr val="bg1">
                    <a:lumMod val="85000"/>
                  </a:schemeClr>
                </a:solidFill>
                <a:cs typeface="Verdana"/>
              </a:rPr>
              <a:t>effort</a:t>
            </a:r>
            <a:r>
              <a:rPr lang="en-US" sz="2400" dirty="0" smtClean="0">
                <a:solidFill>
                  <a:schemeClr val="bg1">
                    <a:lumMod val="85000"/>
                  </a:schemeClr>
                </a:solidFill>
                <a:latin typeface="+mj-lt"/>
                <a:cs typeface="Verdana"/>
              </a:rPr>
              <a:t> (fees) and the auditor’s assessment and disclosure of audit issues. If the risk disclosures were entirely boilerplate or “empty” we would not find this association</a:t>
            </a:r>
          </a:p>
        </p:txBody>
      </p:sp>
      <p:pic>
        <p:nvPicPr>
          <p:cNvPr id="19" name="Picture 18"/>
          <p:cNvPicPr>
            <a:picLocks noChangeAspect="1"/>
          </p:cNvPicPr>
          <p:nvPr/>
        </p:nvPicPr>
        <p:blipFill>
          <a:blip r:embed="rId3"/>
          <a:stretch>
            <a:fillRect/>
          </a:stretch>
        </p:blipFill>
        <p:spPr>
          <a:xfrm>
            <a:off x="1747406" y="2509323"/>
            <a:ext cx="5649189" cy="4106606"/>
          </a:xfrm>
          <a:prstGeom prst="rect">
            <a:avLst/>
          </a:prstGeom>
        </p:spPr>
      </p:pic>
    </p:spTree>
    <p:extLst>
      <p:ext uri="{BB962C8B-B14F-4D97-AF65-F5344CB8AC3E}">
        <p14:creationId xmlns:p14="http://schemas.microsoft.com/office/powerpoint/2010/main" val="1525784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700"/>
            <a:ext cx="8966200" cy="1143000"/>
          </a:xfrm>
        </p:spPr>
        <p:txBody>
          <a:bodyPr>
            <a:normAutofit/>
          </a:bodyPr>
          <a:lstStyle/>
          <a:p>
            <a:pPr algn="l"/>
            <a:r>
              <a:rPr lang="en-US" sz="2800" b="1" dirty="0" smtClean="0">
                <a:solidFill>
                  <a:srgbClr val="FFC000"/>
                </a:solidFill>
              </a:rPr>
              <a:t>Also, abnormal accruals </a:t>
            </a:r>
            <a:r>
              <a:rPr lang="en-US" sz="2800" b="1" dirty="0" smtClean="0">
                <a:solidFill>
                  <a:srgbClr val="FFC000"/>
                </a:solidFill>
              </a:rPr>
              <a:t>and </a:t>
            </a:r>
            <a:r>
              <a:rPr lang="en-US" sz="2800" b="1" dirty="0" smtClean="0">
                <a:solidFill>
                  <a:srgbClr val="FFC000"/>
                </a:solidFill>
              </a:rPr>
              <a:t>materiality are </a:t>
            </a:r>
            <a:r>
              <a:rPr lang="en-US" sz="2800" b="1" dirty="0" smtClean="0">
                <a:solidFill>
                  <a:srgbClr val="FFC000"/>
                </a:solidFill>
              </a:rPr>
              <a:t>associated (+)</a:t>
            </a:r>
            <a:endParaRPr lang="en-US" sz="2800" b="1" dirty="0">
              <a:solidFill>
                <a:srgbClr val="FFC000"/>
              </a:solidFill>
            </a:endParaRPr>
          </a:p>
        </p:txBody>
      </p:sp>
      <p:sp>
        <p:nvSpPr>
          <p:cNvPr id="3" name="Content Placeholder 2"/>
          <p:cNvSpPr>
            <a:spLocks noGrp="1"/>
          </p:cNvSpPr>
          <p:nvPr>
            <p:ph idx="1"/>
          </p:nvPr>
        </p:nvSpPr>
        <p:spPr>
          <a:xfrm>
            <a:off x="169863" y="1022964"/>
            <a:ext cx="8636000" cy="4281486"/>
          </a:xfrm>
        </p:spPr>
        <p:txBody>
          <a:bodyPr>
            <a:normAutofit/>
          </a:bodyPr>
          <a:lstStyle/>
          <a:p>
            <a:pPr marL="91440" indent="0">
              <a:spcAft>
                <a:spcPts val="1800"/>
              </a:spcAft>
              <a:buClr>
                <a:schemeClr val="accent6"/>
              </a:buClr>
              <a:buSzPct val="75000"/>
              <a:buNone/>
            </a:pPr>
            <a:r>
              <a:rPr lang="en-US" sz="2400" dirty="0" smtClean="0">
                <a:solidFill>
                  <a:schemeClr val="bg1">
                    <a:lumMod val="85000"/>
                  </a:schemeClr>
                </a:solidFill>
                <a:latin typeface="+mj-lt"/>
                <a:cs typeface="Verdana"/>
              </a:rPr>
              <a:t>However, there is also association between </a:t>
            </a:r>
            <a:r>
              <a:rPr lang="en-US" sz="2400" dirty="0" smtClean="0">
                <a:solidFill>
                  <a:schemeClr val="bg1">
                    <a:lumMod val="85000"/>
                  </a:schemeClr>
                </a:solidFill>
                <a:cs typeface="Verdana"/>
              </a:rPr>
              <a:t>auditor </a:t>
            </a:r>
            <a:r>
              <a:rPr lang="en-US" sz="2400" dirty="0">
                <a:solidFill>
                  <a:schemeClr val="bg1">
                    <a:lumMod val="85000"/>
                  </a:schemeClr>
                </a:solidFill>
                <a:cs typeface="Verdana"/>
              </a:rPr>
              <a:t>effort</a:t>
            </a:r>
            <a:r>
              <a:rPr lang="en-US" sz="2400" dirty="0" smtClean="0">
                <a:solidFill>
                  <a:schemeClr val="bg1">
                    <a:lumMod val="85000"/>
                  </a:schemeClr>
                </a:solidFill>
                <a:latin typeface="+mj-lt"/>
                <a:cs typeface="Verdana"/>
              </a:rPr>
              <a:t> </a:t>
            </a:r>
            <a:r>
              <a:rPr lang="en-US" sz="2400" dirty="0" smtClean="0">
                <a:solidFill>
                  <a:schemeClr val="bg1">
                    <a:lumMod val="85000"/>
                  </a:schemeClr>
                </a:solidFill>
                <a:latin typeface="+mj-lt"/>
                <a:cs typeface="Verdana"/>
              </a:rPr>
              <a:t>(small materiality</a:t>
            </a:r>
            <a:r>
              <a:rPr lang="en-US" sz="2400" dirty="0" smtClean="0">
                <a:solidFill>
                  <a:schemeClr val="bg1">
                    <a:lumMod val="85000"/>
                  </a:schemeClr>
                </a:solidFill>
                <a:latin typeface="+mj-lt"/>
                <a:cs typeface="Verdana"/>
              </a:rPr>
              <a:t>) and the magnitude of abnormal </a:t>
            </a:r>
            <a:r>
              <a:rPr lang="en-US" sz="2400" dirty="0" smtClean="0">
                <a:solidFill>
                  <a:schemeClr val="bg1">
                    <a:lumMod val="85000"/>
                  </a:schemeClr>
                </a:solidFill>
                <a:latin typeface="+mj-lt"/>
                <a:cs typeface="Verdana"/>
              </a:rPr>
              <a:t>accruals (small abnormal accruals)</a:t>
            </a:r>
            <a:endParaRPr lang="en-US" sz="2400" dirty="0" smtClean="0">
              <a:solidFill>
                <a:schemeClr val="bg1">
                  <a:lumMod val="85000"/>
                </a:schemeClr>
              </a:solidFill>
              <a:latin typeface="+mj-lt"/>
              <a:cs typeface="Verdana"/>
            </a:endParaRPr>
          </a:p>
        </p:txBody>
      </p:sp>
      <p:pic>
        <p:nvPicPr>
          <p:cNvPr id="6" name="Picture 5"/>
          <p:cNvPicPr>
            <a:picLocks noChangeAspect="1"/>
          </p:cNvPicPr>
          <p:nvPr/>
        </p:nvPicPr>
        <p:blipFill>
          <a:blip r:embed="rId3"/>
          <a:stretch>
            <a:fillRect/>
          </a:stretch>
        </p:blipFill>
        <p:spPr>
          <a:xfrm>
            <a:off x="1637114" y="2290670"/>
            <a:ext cx="5869773" cy="4273073"/>
          </a:xfrm>
          <a:prstGeom prst="rect">
            <a:avLst/>
          </a:prstGeom>
        </p:spPr>
      </p:pic>
    </p:spTree>
    <p:extLst>
      <p:ext uri="{BB962C8B-B14F-4D97-AF65-F5344CB8AC3E}">
        <p14:creationId xmlns:p14="http://schemas.microsoft.com/office/powerpoint/2010/main" val="1090263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14299" y="1608667"/>
            <a:ext cx="8929159" cy="3826934"/>
          </a:xfrm>
          <a:prstGeom prst="foldedCorner">
            <a:avLst>
              <a:gd name="adj" fmla="val 22948"/>
            </a:avLst>
          </a:prstGeom>
          <a:solidFill>
            <a:srgbClr val="E46C0A"/>
          </a:solidFill>
          <a:effectLst>
            <a:glow rad="889000">
              <a:schemeClr val="accent6">
                <a:lumMod val="60000"/>
                <a:lumOff val="40000"/>
                <a:alpha val="40000"/>
              </a:schemeClr>
            </a:glow>
            <a:outerShdw blurRad="152400" dist="317500" dir="5400000" sx="90000" sy="-19000" rotWithShape="0">
              <a:prstClr val="black">
                <a:alpha val="15000"/>
              </a:prstClr>
            </a:outerShdw>
            <a:softEdge rad="114300"/>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9863" y="446563"/>
            <a:ext cx="9029700" cy="1143000"/>
          </a:xfrm>
        </p:spPr>
        <p:txBody>
          <a:bodyPr>
            <a:normAutofit/>
          </a:bodyPr>
          <a:lstStyle/>
          <a:p>
            <a:pPr algn="l"/>
            <a:r>
              <a:rPr lang="en-US" sz="3000" i="1" dirty="0" smtClean="0">
                <a:solidFill>
                  <a:schemeClr val="bg1">
                    <a:lumMod val="85000"/>
                  </a:schemeClr>
                </a:solidFill>
              </a:rPr>
              <a:t>If you remember only one thing as you leave today…</a:t>
            </a:r>
            <a:endParaRPr lang="en-US" sz="3000" i="1" dirty="0">
              <a:solidFill>
                <a:schemeClr val="bg1">
                  <a:lumMod val="85000"/>
                </a:schemeClr>
              </a:solidFill>
            </a:endParaRPr>
          </a:p>
        </p:txBody>
      </p:sp>
      <p:sp>
        <p:nvSpPr>
          <p:cNvPr id="3" name="Content Placeholder 2"/>
          <p:cNvSpPr>
            <a:spLocks noGrp="1"/>
          </p:cNvSpPr>
          <p:nvPr>
            <p:ph idx="1"/>
          </p:nvPr>
        </p:nvSpPr>
        <p:spPr>
          <a:xfrm>
            <a:off x="169863" y="1629069"/>
            <a:ext cx="8526991" cy="3806532"/>
          </a:xfrm>
          <a:effectLst>
            <a:glow rad="101600">
              <a:schemeClr val="accent6">
                <a:lumMod val="60000"/>
                <a:lumOff val="40000"/>
                <a:alpha val="75000"/>
              </a:schemeClr>
            </a:glow>
          </a:effectLst>
        </p:spPr>
        <p:txBody>
          <a:bodyPr>
            <a:noAutofit/>
          </a:bodyPr>
          <a:lstStyle/>
          <a:p>
            <a:pPr marL="91440" indent="0">
              <a:lnSpc>
                <a:spcPct val="170000"/>
              </a:lnSpc>
              <a:spcAft>
                <a:spcPts val="600"/>
              </a:spcAft>
              <a:buClr>
                <a:schemeClr val="accent6"/>
              </a:buClr>
              <a:buSzPct val="75000"/>
              <a:buNone/>
            </a:pPr>
            <a:r>
              <a:rPr lang="en-US" sz="2400" b="1" dirty="0">
                <a:latin typeface="+mj-lt"/>
                <a:cs typeface="Arial Unicode MS"/>
              </a:rPr>
              <a:t>T</a:t>
            </a:r>
            <a:r>
              <a:rPr lang="en-US" sz="2400" b="1" dirty="0" smtClean="0">
                <a:latin typeface="+mj-lt"/>
                <a:cs typeface="Arial Unicode MS"/>
              </a:rPr>
              <a:t>he </a:t>
            </a:r>
            <a:r>
              <a:rPr lang="en-US" sz="2400" b="1" dirty="0" smtClean="0">
                <a:latin typeface="+mj-lt"/>
                <a:cs typeface="Arial Unicode MS"/>
              </a:rPr>
              <a:t>expanded</a:t>
            </a:r>
            <a:r>
              <a:rPr lang="en-US" sz="2400" b="1" dirty="0" smtClean="0">
                <a:latin typeface="+mj-lt"/>
                <a:cs typeface="Arial Unicode MS"/>
              </a:rPr>
              <a:t> </a:t>
            </a:r>
            <a:r>
              <a:rPr lang="en-US" sz="2400" b="1" dirty="0" smtClean="0">
                <a:latin typeface="+mj-lt"/>
                <a:cs typeface="Arial Unicode MS"/>
              </a:rPr>
              <a:t>auditor’s report in </a:t>
            </a:r>
            <a:r>
              <a:rPr lang="en-US" sz="2400" b="1" dirty="0" smtClean="0">
                <a:latin typeface="+mj-lt"/>
                <a:cs typeface="Arial Unicode MS"/>
              </a:rPr>
              <a:t>the UK provides </a:t>
            </a:r>
            <a:r>
              <a:rPr lang="en-US" sz="2400" b="1" dirty="0" smtClean="0">
                <a:latin typeface="+mj-lt"/>
                <a:cs typeface="Arial Unicode MS"/>
              </a:rPr>
              <a:t>additional information about auditor’s </a:t>
            </a:r>
            <a:r>
              <a:rPr lang="en-US" sz="2400" b="1" dirty="0" smtClean="0">
                <a:latin typeface="+mj-lt"/>
                <a:cs typeface="Arial Unicode MS"/>
              </a:rPr>
              <a:t>judgments</a:t>
            </a:r>
            <a:endParaRPr lang="en-US" sz="2400" b="1" dirty="0" smtClean="0">
              <a:latin typeface="+mj-lt"/>
              <a:cs typeface="Arial Unicode MS"/>
            </a:endParaRPr>
          </a:p>
          <a:p>
            <a:pPr marL="91440" indent="0">
              <a:lnSpc>
                <a:spcPct val="170000"/>
              </a:lnSpc>
              <a:spcAft>
                <a:spcPts val="600"/>
              </a:spcAft>
              <a:buClr>
                <a:schemeClr val="accent6"/>
              </a:buClr>
              <a:buSzPct val="75000"/>
              <a:buNone/>
            </a:pPr>
            <a:r>
              <a:rPr lang="en-US" sz="2400" b="1" dirty="0" smtClean="0">
                <a:latin typeface="+mj-lt"/>
                <a:cs typeface="Arial Unicode MS"/>
              </a:rPr>
              <a:t>However, it is </a:t>
            </a:r>
            <a:r>
              <a:rPr lang="en-US" sz="2400" b="1" u="sng" dirty="0" smtClean="0">
                <a:latin typeface="+mj-lt"/>
                <a:cs typeface="Arial Unicode MS"/>
              </a:rPr>
              <a:t>unclear whether </a:t>
            </a:r>
            <a:r>
              <a:rPr lang="en-US" sz="2400" b="1" u="sng" dirty="0" smtClean="0">
                <a:latin typeface="+mj-lt"/>
                <a:cs typeface="Arial Unicode MS"/>
              </a:rPr>
              <a:t>the </a:t>
            </a:r>
            <a:r>
              <a:rPr lang="en-US" sz="2400" b="1" u="sng" dirty="0" smtClean="0">
                <a:latin typeface="+mj-lt"/>
                <a:cs typeface="Arial Unicode MS"/>
              </a:rPr>
              <a:t>report significantly changed the audit and its consequences</a:t>
            </a:r>
            <a:r>
              <a:rPr lang="en-US" sz="2400" b="1" dirty="0" smtClean="0">
                <a:latin typeface="+mj-lt"/>
                <a:cs typeface="Arial Unicode MS"/>
              </a:rPr>
              <a:t> in </a:t>
            </a:r>
            <a:r>
              <a:rPr lang="en-US" sz="2400" b="1" dirty="0" smtClean="0">
                <a:latin typeface="+mj-lt"/>
                <a:cs typeface="Arial Unicode MS"/>
              </a:rPr>
              <a:t>the</a:t>
            </a:r>
            <a:r>
              <a:rPr lang="en-US" sz="2400" b="1" dirty="0" smtClean="0">
                <a:latin typeface="+mj-lt"/>
                <a:cs typeface="Arial Unicode MS"/>
              </a:rPr>
              <a:t> </a:t>
            </a:r>
            <a:r>
              <a:rPr lang="en-US" sz="2400" b="1" dirty="0" smtClean="0">
                <a:latin typeface="+mj-lt"/>
                <a:cs typeface="Arial Unicode MS"/>
              </a:rPr>
              <a:t>relatively short term (+2 years) for the large companies that adopted the new rules</a:t>
            </a:r>
            <a:endParaRPr lang="en-US" sz="2400" b="1" dirty="0">
              <a:latin typeface="+mj-lt"/>
              <a:cs typeface="Arial Unicode MS"/>
            </a:endParaRPr>
          </a:p>
        </p:txBody>
      </p:sp>
    </p:spTree>
    <p:extLst>
      <p:ext uri="{BB962C8B-B14F-4D97-AF65-F5344CB8AC3E}">
        <p14:creationId xmlns:p14="http://schemas.microsoft.com/office/powerpoint/2010/main" val="2732544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 y="1270000"/>
            <a:ext cx="8775700" cy="4635500"/>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800" y="12700"/>
            <a:ext cx="8966200" cy="1143000"/>
          </a:xfrm>
        </p:spPr>
        <p:txBody>
          <a:bodyPr>
            <a:normAutofit/>
          </a:bodyPr>
          <a:lstStyle/>
          <a:p>
            <a:pPr algn="l"/>
            <a:r>
              <a:rPr lang="en-US" sz="2600" b="1" dirty="0" smtClean="0">
                <a:solidFill>
                  <a:srgbClr val="FFC000"/>
                </a:solidFill>
              </a:rPr>
              <a:t>Finally, auditors are responsive to feedback!</a:t>
            </a:r>
            <a:br>
              <a:rPr lang="en-US" sz="2600" b="1" dirty="0" smtClean="0">
                <a:solidFill>
                  <a:srgbClr val="FFC000"/>
                </a:solidFill>
              </a:rPr>
            </a:br>
            <a:r>
              <a:rPr lang="en-US" sz="2600" b="1" dirty="0" smtClean="0">
                <a:solidFill>
                  <a:srgbClr val="FFC000"/>
                </a:solidFill>
              </a:rPr>
              <a:t>See the changes between first and second year</a:t>
            </a:r>
            <a:endParaRPr lang="en-US" sz="2600" b="1" dirty="0">
              <a:solidFill>
                <a:srgbClr val="FFC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258829151"/>
              </p:ext>
            </p:extLst>
          </p:nvPr>
        </p:nvGraphicFramePr>
        <p:xfrm>
          <a:off x="304800" y="1346200"/>
          <a:ext cx="8661400" cy="4565280"/>
        </p:xfrm>
        <a:graphic>
          <a:graphicData uri="http://schemas.openxmlformats.org/presentationml/2006/ole">
            <mc:AlternateContent xmlns:mc="http://schemas.openxmlformats.org/markup-compatibility/2006">
              <mc:Choice xmlns:v="urn:schemas-microsoft-com:vml" Requires="v">
                <p:oleObj spid="_x0000_s28720" name="Document" r:id="rId4" imgW="6096000" imgH="3213100" progId="Word.Document.12">
                  <p:link updateAutomatic="1"/>
                </p:oleObj>
              </mc:Choice>
              <mc:Fallback>
                <p:oleObj name="Document" r:id="rId4" imgW="6096000" imgH="3213100" progId="Word.Document.12">
                  <p:link updateAutomatic="1"/>
                  <p:pic>
                    <p:nvPicPr>
                      <p:cNvPr id="0" name=""/>
                      <p:cNvPicPr/>
                      <p:nvPr/>
                    </p:nvPicPr>
                    <p:blipFill>
                      <a:blip r:embed="rId5"/>
                      <a:stretch>
                        <a:fillRect/>
                      </a:stretch>
                    </p:blipFill>
                    <p:spPr>
                      <a:xfrm>
                        <a:off x="304800" y="1346200"/>
                        <a:ext cx="8661400" cy="4565280"/>
                      </a:xfrm>
                      <a:prstGeom prst="rect">
                        <a:avLst/>
                      </a:prstGeom>
                    </p:spPr>
                  </p:pic>
                </p:oleObj>
              </mc:Fallback>
            </mc:AlternateContent>
          </a:graphicData>
        </a:graphic>
      </p:graphicFrame>
      <p:grpSp>
        <p:nvGrpSpPr>
          <p:cNvPr id="49" name="Group 48"/>
          <p:cNvGrpSpPr/>
          <p:nvPr/>
        </p:nvGrpSpPr>
        <p:grpSpPr>
          <a:xfrm>
            <a:off x="1833032" y="2281767"/>
            <a:ext cx="2218268" cy="2798235"/>
            <a:chOff x="1833032" y="2281767"/>
            <a:chExt cx="2218268" cy="2798235"/>
          </a:xfrm>
        </p:grpSpPr>
        <p:cxnSp>
          <p:nvCxnSpPr>
            <p:cNvPr id="35" name="Straight Connector 34"/>
            <p:cNvCxnSpPr/>
            <p:nvPr/>
          </p:nvCxnSpPr>
          <p:spPr>
            <a:xfrm>
              <a:off x="1833032" y="2281767"/>
              <a:ext cx="1930400" cy="0"/>
            </a:xfrm>
            <a:prstGeom prst="line">
              <a:avLst/>
            </a:prstGeom>
            <a:ln w="38100" cmpd="sng">
              <a:solidFill>
                <a:srgbClr val="E46C0A"/>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746500" y="2281767"/>
              <a:ext cx="0" cy="2798235"/>
            </a:xfrm>
            <a:prstGeom prst="line">
              <a:avLst/>
            </a:prstGeom>
            <a:ln w="38100" cmpd="sng">
              <a:solidFill>
                <a:srgbClr val="E46C0A"/>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746500" y="5058833"/>
              <a:ext cx="304800" cy="0"/>
            </a:xfrm>
            <a:prstGeom prst="line">
              <a:avLst/>
            </a:prstGeom>
            <a:ln w="38100" cmpd="sng">
              <a:solidFill>
                <a:srgbClr val="E46C0A"/>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57551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700"/>
            <a:ext cx="8966200" cy="1143000"/>
          </a:xfrm>
        </p:spPr>
        <p:txBody>
          <a:bodyPr>
            <a:normAutofit/>
          </a:bodyPr>
          <a:lstStyle/>
          <a:p>
            <a:r>
              <a:rPr lang="en-US" sz="3000" b="1" dirty="0" smtClean="0">
                <a:solidFill>
                  <a:srgbClr val="FFC000"/>
                </a:solidFill>
              </a:rPr>
              <a:t>Summary and final thoughts</a:t>
            </a:r>
            <a:endParaRPr lang="en-US" sz="3000" b="1" dirty="0">
              <a:solidFill>
                <a:srgbClr val="FFC000"/>
              </a:solidFill>
            </a:endParaRPr>
          </a:p>
        </p:txBody>
      </p:sp>
      <p:sp>
        <p:nvSpPr>
          <p:cNvPr id="3" name="Content Placeholder 2"/>
          <p:cNvSpPr>
            <a:spLocks noGrp="1"/>
          </p:cNvSpPr>
          <p:nvPr>
            <p:ph idx="1"/>
          </p:nvPr>
        </p:nvSpPr>
        <p:spPr>
          <a:xfrm>
            <a:off x="194736" y="985297"/>
            <a:ext cx="8636000" cy="4281486"/>
          </a:xfrm>
        </p:spPr>
        <p:txBody>
          <a:bodyPr>
            <a:noAutofit/>
          </a:bodyPr>
          <a:lstStyle/>
          <a:p>
            <a:pPr marL="548640" indent="-457200">
              <a:spcBef>
                <a:spcPts val="0"/>
              </a:spcBef>
              <a:spcAft>
                <a:spcPts val="1800"/>
              </a:spcAft>
              <a:buClr>
                <a:schemeClr val="accent6"/>
              </a:buClr>
              <a:buSzPct val="75000"/>
              <a:buFont typeface="+mj-lt"/>
              <a:buAutoNum type="arabicPeriod"/>
            </a:pPr>
            <a:r>
              <a:rPr lang="en-US" sz="2400" dirty="0" smtClean="0">
                <a:solidFill>
                  <a:schemeClr val="bg1">
                    <a:lumMod val="85000"/>
                  </a:schemeClr>
                </a:solidFill>
                <a:cs typeface="Verdana"/>
              </a:rPr>
              <a:t>We </a:t>
            </a:r>
            <a:r>
              <a:rPr lang="en-US" sz="2400" dirty="0" smtClean="0">
                <a:solidFill>
                  <a:schemeClr val="bg1">
                    <a:lumMod val="85000"/>
                  </a:schemeClr>
                </a:solidFill>
                <a:cs typeface="Verdana"/>
              </a:rPr>
              <a:t>document</a:t>
            </a:r>
            <a:r>
              <a:rPr lang="en-US" sz="2400" dirty="0" smtClean="0">
                <a:solidFill>
                  <a:schemeClr val="bg1">
                    <a:lumMod val="85000"/>
                  </a:schemeClr>
                </a:solidFill>
                <a:cs typeface="Verdana"/>
              </a:rPr>
              <a:t> </a:t>
            </a:r>
            <a:r>
              <a:rPr lang="en-US" sz="2400" dirty="0" smtClean="0">
                <a:solidFill>
                  <a:schemeClr val="bg1">
                    <a:lumMod val="85000"/>
                  </a:schemeClr>
                </a:solidFill>
                <a:cs typeface="Verdana"/>
              </a:rPr>
              <a:t>a </a:t>
            </a:r>
            <a:r>
              <a:rPr lang="en-US" sz="2400" dirty="0" smtClean="0">
                <a:solidFill>
                  <a:schemeClr val="bg1">
                    <a:lumMod val="85000"/>
                  </a:schemeClr>
                </a:solidFill>
                <a:cs typeface="Verdana"/>
              </a:rPr>
              <a:t>statistically </a:t>
            </a:r>
            <a:r>
              <a:rPr lang="en-US" sz="2400" b="1" dirty="0" smtClean="0">
                <a:solidFill>
                  <a:srgbClr val="FFC000"/>
                </a:solidFill>
                <a:cs typeface="Verdana"/>
              </a:rPr>
              <a:t>undetectable change</a:t>
            </a:r>
            <a:r>
              <a:rPr lang="en-US" sz="2400" dirty="0" smtClean="0">
                <a:solidFill>
                  <a:schemeClr val="bg1">
                    <a:lumMod val="85000"/>
                  </a:schemeClr>
                </a:solidFill>
                <a:cs typeface="Verdana"/>
              </a:rPr>
              <a:t> </a:t>
            </a:r>
            <a:r>
              <a:rPr lang="en-US" sz="2400" dirty="0">
                <a:solidFill>
                  <a:schemeClr val="bg1">
                    <a:lumMod val="85000"/>
                  </a:schemeClr>
                </a:solidFill>
                <a:cs typeface="Verdana"/>
              </a:rPr>
              <a:t>on investors’ reaction around the </a:t>
            </a:r>
            <a:r>
              <a:rPr lang="en-US" sz="2400" dirty="0" smtClean="0">
                <a:solidFill>
                  <a:schemeClr val="bg1">
                    <a:lumMod val="85000"/>
                  </a:schemeClr>
                </a:solidFill>
                <a:cs typeface="Verdana"/>
              </a:rPr>
              <a:t>public release</a:t>
            </a:r>
            <a:r>
              <a:rPr lang="en-US" sz="2400" dirty="0" smtClean="0">
                <a:solidFill>
                  <a:schemeClr val="bg1">
                    <a:lumMod val="85000"/>
                  </a:schemeClr>
                </a:solidFill>
                <a:cs typeface="Verdana"/>
              </a:rPr>
              <a:t> date of the report, </a:t>
            </a:r>
            <a:r>
              <a:rPr lang="en-US" sz="2400" dirty="0">
                <a:solidFill>
                  <a:schemeClr val="bg1">
                    <a:lumMod val="85000"/>
                  </a:schemeClr>
                </a:solidFill>
                <a:cs typeface="Verdana"/>
              </a:rPr>
              <a:t>audit </a:t>
            </a:r>
            <a:r>
              <a:rPr lang="en-US" sz="2400" dirty="0" smtClean="0">
                <a:solidFill>
                  <a:schemeClr val="bg1">
                    <a:lumMod val="85000"/>
                  </a:schemeClr>
                </a:solidFill>
                <a:cs typeface="Verdana"/>
              </a:rPr>
              <a:t>fees, </a:t>
            </a:r>
            <a:r>
              <a:rPr lang="en-US" sz="2400" dirty="0">
                <a:solidFill>
                  <a:schemeClr val="bg1">
                    <a:lumMod val="85000"/>
                  </a:schemeClr>
                </a:solidFill>
                <a:cs typeface="Verdana"/>
              </a:rPr>
              <a:t>and </a:t>
            </a:r>
            <a:r>
              <a:rPr lang="en-US" sz="2400" dirty="0" smtClean="0">
                <a:solidFill>
                  <a:schemeClr val="bg1">
                    <a:lumMod val="85000"/>
                  </a:schemeClr>
                </a:solidFill>
                <a:cs typeface="Verdana"/>
              </a:rPr>
              <a:t>audit quality. The </a:t>
            </a:r>
            <a:r>
              <a:rPr lang="en-US" sz="2400" dirty="0">
                <a:solidFill>
                  <a:schemeClr val="bg1">
                    <a:lumMod val="85000"/>
                  </a:schemeClr>
                </a:solidFill>
                <a:cs typeface="Verdana"/>
              </a:rPr>
              <a:t>expanded report does not seem to </a:t>
            </a:r>
            <a:r>
              <a:rPr lang="en-US" sz="2400" dirty="0" smtClean="0">
                <a:solidFill>
                  <a:schemeClr val="bg1">
                    <a:lumMod val="85000"/>
                  </a:schemeClr>
                </a:solidFill>
                <a:cs typeface="Verdana"/>
              </a:rPr>
              <a:t>disrupt the </a:t>
            </a:r>
            <a:r>
              <a:rPr lang="en-US" sz="2400" dirty="0">
                <a:solidFill>
                  <a:schemeClr val="bg1">
                    <a:lumMod val="85000"/>
                  </a:schemeClr>
                </a:solidFill>
                <a:cs typeface="Verdana"/>
              </a:rPr>
              <a:t>way audits are conducted or the market for audits in the </a:t>
            </a:r>
            <a:r>
              <a:rPr lang="en-US" sz="2400" dirty="0" smtClean="0">
                <a:solidFill>
                  <a:schemeClr val="bg1">
                    <a:lumMod val="85000"/>
                  </a:schemeClr>
                </a:solidFill>
                <a:cs typeface="Verdana"/>
              </a:rPr>
              <a:t>UK </a:t>
            </a:r>
            <a:endParaRPr lang="en-US" sz="2400" dirty="0" smtClean="0">
              <a:solidFill>
                <a:schemeClr val="bg1">
                  <a:lumMod val="85000"/>
                </a:schemeClr>
              </a:solidFill>
              <a:latin typeface="+mj-lt"/>
              <a:cs typeface="Verdana"/>
            </a:endParaRPr>
          </a:p>
          <a:p>
            <a:pPr marL="548640" indent="-457200">
              <a:spcBef>
                <a:spcPts val="0"/>
              </a:spcBef>
              <a:spcAft>
                <a:spcPts val="1800"/>
              </a:spcAft>
              <a:buClr>
                <a:schemeClr val="accent6"/>
              </a:buClr>
              <a:buSzPct val="75000"/>
              <a:buFont typeface="+mj-lt"/>
              <a:buAutoNum type="arabicPeriod"/>
            </a:pPr>
            <a:r>
              <a:rPr lang="en-US" sz="2400" dirty="0" smtClean="0">
                <a:solidFill>
                  <a:schemeClr val="bg1">
                    <a:lumMod val="85000"/>
                  </a:schemeClr>
                </a:solidFill>
                <a:latin typeface="+mj-lt"/>
                <a:cs typeface="Verdana"/>
              </a:rPr>
              <a:t>However, risk </a:t>
            </a:r>
            <a:r>
              <a:rPr lang="en-US" sz="2400" dirty="0">
                <a:solidFill>
                  <a:schemeClr val="bg1">
                    <a:lumMod val="85000"/>
                  </a:schemeClr>
                </a:solidFill>
                <a:latin typeface="+mj-lt"/>
                <a:cs typeface="Verdana"/>
              </a:rPr>
              <a:t>and materiality </a:t>
            </a:r>
            <a:r>
              <a:rPr lang="en-US" sz="2400" dirty="0" smtClean="0">
                <a:solidFill>
                  <a:schemeClr val="bg1">
                    <a:lumMod val="85000"/>
                  </a:schemeClr>
                </a:solidFill>
                <a:latin typeface="+mj-lt"/>
                <a:cs typeface="Verdana"/>
              </a:rPr>
              <a:t>are </a:t>
            </a:r>
            <a:r>
              <a:rPr lang="en-US" sz="2400" b="1" dirty="0">
                <a:solidFill>
                  <a:srgbClr val="FFC000"/>
                </a:solidFill>
                <a:latin typeface="+mj-lt"/>
                <a:cs typeface="Verdana"/>
              </a:rPr>
              <a:t>predictably related</a:t>
            </a:r>
            <a:r>
              <a:rPr lang="en-US" sz="2400" dirty="0">
                <a:solidFill>
                  <a:schemeClr val="bg1">
                    <a:lumMod val="85000"/>
                  </a:schemeClr>
                </a:solidFill>
                <a:latin typeface="+mj-lt"/>
                <a:cs typeface="Verdana"/>
              </a:rPr>
              <a:t> </a:t>
            </a:r>
            <a:r>
              <a:rPr lang="en-US" sz="2400" dirty="0" smtClean="0">
                <a:solidFill>
                  <a:schemeClr val="bg1">
                    <a:lumMod val="85000"/>
                  </a:schemeClr>
                </a:solidFill>
                <a:latin typeface="+mj-lt"/>
                <a:cs typeface="Verdana"/>
              </a:rPr>
              <a:t>to audit </a:t>
            </a:r>
            <a:r>
              <a:rPr lang="en-US" sz="2400" dirty="0">
                <a:solidFill>
                  <a:schemeClr val="bg1">
                    <a:lumMod val="85000"/>
                  </a:schemeClr>
                </a:solidFill>
                <a:latin typeface="+mj-lt"/>
                <a:cs typeface="Verdana"/>
              </a:rPr>
              <a:t>fees and quality. </a:t>
            </a:r>
            <a:r>
              <a:rPr lang="en-US" sz="2400" dirty="0" smtClean="0">
                <a:solidFill>
                  <a:schemeClr val="bg1">
                    <a:lumMod val="85000"/>
                  </a:schemeClr>
                </a:solidFill>
                <a:latin typeface="+mj-lt"/>
                <a:cs typeface="Verdana"/>
              </a:rPr>
              <a:t>Arguably, if risks </a:t>
            </a:r>
            <a:r>
              <a:rPr lang="en-US" sz="2400" dirty="0">
                <a:solidFill>
                  <a:schemeClr val="bg1">
                    <a:lumMod val="85000"/>
                  </a:schemeClr>
                </a:solidFill>
                <a:latin typeface="+mj-lt"/>
                <a:cs typeface="Verdana"/>
              </a:rPr>
              <a:t>and materiality disclosures were strictly </a:t>
            </a:r>
            <a:r>
              <a:rPr lang="en-US" sz="2400" dirty="0" smtClean="0">
                <a:solidFill>
                  <a:schemeClr val="bg1">
                    <a:lumMod val="85000"/>
                  </a:schemeClr>
                </a:solidFill>
                <a:latin typeface="+mj-lt"/>
                <a:cs typeface="Verdana"/>
              </a:rPr>
              <a:t>“empty” or boilerplate</a:t>
            </a:r>
            <a:r>
              <a:rPr lang="en-US" sz="2400" dirty="0">
                <a:solidFill>
                  <a:schemeClr val="bg1">
                    <a:lumMod val="85000"/>
                  </a:schemeClr>
                </a:solidFill>
                <a:latin typeface="+mj-lt"/>
                <a:cs typeface="Verdana"/>
              </a:rPr>
              <a:t>, they would not be associated </a:t>
            </a:r>
            <a:r>
              <a:rPr lang="en-US" sz="2400" dirty="0" smtClean="0">
                <a:solidFill>
                  <a:schemeClr val="bg1">
                    <a:lumMod val="85000"/>
                  </a:schemeClr>
                </a:solidFill>
                <a:latin typeface="+mj-lt"/>
                <a:cs typeface="Verdana"/>
              </a:rPr>
              <a:t>with these outcomes </a:t>
            </a:r>
          </a:p>
          <a:p>
            <a:pPr marL="548640" indent="-457200">
              <a:spcBef>
                <a:spcPts val="0"/>
              </a:spcBef>
              <a:spcAft>
                <a:spcPts val="1800"/>
              </a:spcAft>
              <a:buClr>
                <a:schemeClr val="accent6"/>
              </a:buClr>
              <a:buSzPct val="75000"/>
              <a:buFont typeface="+mj-lt"/>
              <a:buAutoNum type="arabicPeriod"/>
            </a:pPr>
            <a:r>
              <a:rPr lang="en-US" sz="2400" dirty="0" smtClean="0">
                <a:solidFill>
                  <a:schemeClr val="bg1">
                    <a:lumMod val="85000"/>
                  </a:schemeClr>
                </a:solidFill>
                <a:latin typeface="+mj-lt"/>
                <a:cs typeface="Verdana"/>
              </a:rPr>
              <a:t>Perhaps there will be a long-term impact (change in behavior) that we cannot yet determine, or the report may be more informative for smaller companies with comparatively less oversight than the UK Premium companies</a:t>
            </a:r>
          </a:p>
          <a:p>
            <a:pPr marL="434340">
              <a:spcBef>
                <a:spcPts val="0"/>
              </a:spcBef>
              <a:spcAft>
                <a:spcPts val="1800"/>
              </a:spcAft>
              <a:buClr>
                <a:schemeClr val="accent6"/>
              </a:buClr>
              <a:buSzPct val="75000"/>
            </a:pPr>
            <a:endParaRPr lang="en-US" sz="2400" dirty="0" smtClean="0">
              <a:solidFill>
                <a:schemeClr val="bg1">
                  <a:lumMod val="85000"/>
                </a:schemeClr>
              </a:solidFill>
              <a:latin typeface="+mj-lt"/>
              <a:cs typeface="Verdana"/>
            </a:endParaRPr>
          </a:p>
        </p:txBody>
      </p:sp>
    </p:spTree>
    <p:extLst>
      <p:ext uri="{BB962C8B-B14F-4D97-AF65-F5344CB8AC3E}">
        <p14:creationId xmlns:p14="http://schemas.microsoft.com/office/powerpoint/2010/main" val="2738594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700"/>
            <a:ext cx="8966200" cy="1143000"/>
          </a:xfrm>
        </p:spPr>
        <p:txBody>
          <a:bodyPr>
            <a:normAutofit/>
          </a:bodyPr>
          <a:lstStyle/>
          <a:p>
            <a:pPr algn="l"/>
            <a:r>
              <a:rPr lang="en-US" sz="3000" dirty="0" smtClean="0">
                <a:solidFill>
                  <a:schemeClr val="bg1">
                    <a:lumMod val="85000"/>
                  </a:schemeClr>
                </a:solidFill>
              </a:rPr>
              <a:t>Worldwide move towards expanded auditor’s reports</a:t>
            </a:r>
            <a:endParaRPr lang="en-US" sz="3000" dirty="0">
              <a:solidFill>
                <a:schemeClr val="bg1">
                  <a:lumMod val="85000"/>
                </a:schemeClr>
              </a:solidFill>
            </a:endParaRPr>
          </a:p>
        </p:txBody>
      </p:sp>
      <p:sp>
        <p:nvSpPr>
          <p:cNvPr id="3" name="Content Placeholder 2"/>
          <p:cNvSpPr>
            <a:spLocks noGrp="1"/>
          </p:cNvSpPr>
          <p:nvPr>
            <p:ph idx="1"/>
          </p:nvPr>
        </p:nvSpPr>
        <p:spPr>
          <a:xfrm>
            <a:off x="184153" y="1295931"/>
            <a:ext cx="8636000" cy="4497386"/>
          </a:xfrm>
        </p:spPr>
        <p:txBody>
          <a:bodyPr>
            <a:normAutofit/>
          </a:bodyPr>
          <a:lstStyle/>
          <a:p>
            <a:pPr marL="434340">
              <a:spcAft>
                <a:spcPts val="2400"/>
              </a:spcAft>
              <a:buClr>
                <a:schemeClr val="accent6"/>
              </a:buClr>
              <a:buSzPct val="75000"/>
            </a:pPr>
            <a:r>
              <a:rPr lang="en-US" sz="2600" dirty="0">
                <a:solidFill>
                  <a:schemeClr val="bg1">
                    <a:lumMod val="85000"/>
                  </a:schemeClr>
                </a:solidFill>
                <a:cs typeface="Verdana"/>
              </a:rPr>
              <a:t>Investors and regulators worldwide have expressed growing concerns about </a:t>
            </a:r>
            <a:r>
              <a:rPr lang="en-US" sz="2600" dirty="0" smtClean="0">
                <a:solidFill>
                  <a:schemeClr val="bg1">
                    <a:lumMod val="85000"/>
                  </a:schemeClr>
                </a:solidFill>
                <a:cs typeface="Verdana"/>
              </a:rPr>
              <a:t>the content </a:t>
            </a:r>
            <a:r>
              <a:rPr lang="en-US" sz="2600" dirty="0">
                <a:solidFill>
                  <a:schemeClr val="bg1">
                    <a:lumMod val="85000"/>
                  </a:schemeClr>
                </a:solidFill>
                <a:cs typeface="Verdana"/>
              </a:rPr>
              <a:t>of the </a:t>
            </a:r>
            <a:r>
              <a:rPr lang="en-US" sz="2600" dirty="0" smtClean="0">
                <a:solidFill>
                  <a:schemeClr val="bg1">
                    <a:lumMod val="85000"/>
                  </a:schemeClr>
                </a:solidFill>
                <a:cs typeface="Verdana"/>
              </a:rPr>
              <a:t>(public) auditor’s </a:t>
            </a:r>
            <a:r>
              <a:rPr lang="en-US" sz="2600" dirty="0">
                <a:solidFill>
                  <a:schemeClr val="bg1">
                    <a:lumMod val="85000"/>
                  </a:schemeClr>
                </a:solidFill>
                <a:cs typeface="Verdana"/>
              </a:rPr>
              <a:t>report </a:t>
            </a:r>
            <a:endParaRPr lang="en-US" sz="2600" dirty="0" smtClean="0">
              <a:solidFill>
                <a:schemeClr val="bg1">
                  <a:lumMod val="85000"/>
                </a:schemeClr>
              </a:solidFill>
              <a:latin typeface="+mj-lt"/>
              <a:cs typeface="Verdana"/>
            </a:endParaRPr>
          </a:p>
          <a:p>
            <a:pPr marL="434340">
              <a:spcAft>
                <a:spcPts val="2400"/>
              </a:spcAft>
              <a:buClr>
                <a:schemeClr val="accent6"/>
              </a:buClr>
              <a:buSzPct val="75000"/>
            </a:pPr>
            <a:r>
              <a:rPr lang="en-US" sz="2600" dirty="0" smtClean="0">
                <a:solidFill>
                  <a:schemeClr val="bg1">
                    <a:lumMod val="85000"/>
                  </a:schemeClr>
                </a:solidFill>
                <a:latin typeface="+mj-lt"/>
                <a:cs typeface="Verdana"/>
              </a:rPr>
              <a:t>Diverse stakeholders seem interested on getting </a:t>
            </a:r>
            <a:r>
              <a:rPr lang="en-US" sz="2600" b="1" dirty="0" smtClean="0">
                <a:solidFill>
                  <a:srgbClr val="FFC000"/>
                </a:solidFill>
                <a:latin typeface="+mj-lt"/>
                <a:cs typeface="Verdana"/>
              </a:rPr>
              <a:t>more information</a:t>
            </a:r>
            <a:r>
              <a:rPr lang="en-US" sz="2600" dirty="0" smtClean="0">
                <a:solidFill>
                  <a:schemeClr val="bg1">
                    <a:lumMod val="85000"/>
                  </a:schemeClr>
                </a:solidFill>
                <a:latin typeface="+mj-lt"/>
                <a:cs typeface="Verdana"/>
              </a:rPr>
              <a:t> about the auditor’s judgments</a:t>
            </a:r>
          </a:p>
          <a:p>
            <a:pPr marL="434340">
              <a:spcAft>
                <a:spcPts val="2400"/>
              </a:spcAft>
              <a:buClr>
                <a:schemeClr val="accent6"/>
              </a:buClr>
              <a:buSzPct val="75000"/>
            </a:pPr>
            <a:r>
              <a:rPr lang="en-US" sz="2600" dirty="0" smtClean="0">
                <a:solidFill>
                  <a:schemeClr val="bg1">
                    <a:lumMod val="85000"/>
                  </a:schemeClr>
                </a:solidFill>
                <a:latin typeface="+mj-lt"/>
                <a:cs typeface="Verdana"/>
              </a:rPr>
              <a:t>The proposed and adopted changes follow previous requirement in the U.K. and other countries to disclose audit partners’ names</a:t>
            </a:r>
            <a:endParaRPr lang="en-US" sz="2600" dirty="0">
              <a:solidFill>
                <a:schemeClr val="bg1">
                  <a:lumMod val="85000"/>
                </a:schemeClr>
              </a:solidFill>
              <a:latin typeface="+mj-lt"/>
              <a:cs typeface="Verdana"/>
            </a:endParaRPr>
          </a:p>
        </p:txBody>
      </p:sp>
    </p:spTree>
    <p:extLst>
      <p:ext uri="{BB962C8B-B14F-4D97-AF65-F5344CB8AC3E}">
        <p14:creationId xmlns:p14="http://schemas.microsoft.com/office/powerpoint/2010/main" val="3042026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700"/>
            <a:ext cx="8966200" cy="1143000"/>
          </a:xfrm>
        </p:spPr>
        <p:txBody>
          <a:bodyPr>
            <a:normAutofit/>
          </a:bodyPr>
          <a:lstStyle/>
          <a:p>
            <a:pPr algn="l"/>
            <a:r>
              <a:rPr lang="en-US" sz="3000" dirty="0" smtClean="0">
                <a:solidFill>
                  <a:schemeClr val="bg1">
                    <a:lumMod val="85000"/>
                  </a:schemeClr>
                </a:solidFill>
              </a:rPr>
              <a:t>Adopters of the expanded report: </a:t>
            </a:r>
            <a:br>
              <a:rPr lang="en-US" sz="3000" dirty="0" smtClean="0">
                <a:solidFill>
                  <a:schemeClr val="bg1">
                    <a:lumMod val="85000"/>
                  </a:schemeClr>
                </a:solidFill>
              </a:rPr>
            </a:br>
            <a:r>
              <a:rPr lang="en-US" sz="3000" b="1" dirty="0" smtClean="0">
                <a:solidFill>
                  <a:srgbClr val="FFC000"/>
                </a:solidFill>
              </a:rPr>
              <a:t>London Stock Exchange, </a:t>
            </a:r>
            <a:r>
              <a:rPr lang="en-US" sz="3000" b="1" dirty="0">
                <a:solidFill>
                  <a:srgbClr val="FFC000"/>
                </a:solidFill>
              </a:rPr>
              <a:t>m</a:t>
            </a:r>
            <a:r>
              <a:rPr lang="en-US" sz="3000" b="1" dirty="0" smtClean="0">
                <a:solidFill>
                  <a:srgbClr val="FFC000"/>
                </a:solidFill>
              </a:rPr>
              <a:t>ain </a:t>
            </a:r>
            <a:r>
              <a:rPr lang="en-US" sz="3000" b="1" dirty="0">
                <a:solidFill>
                  <a:srgbClr val="FFC000"/>
                </a:solidFill>
              </a:rPr>
              <a:t>m</a:t>
            </a:r>
            <a:r>
              <a:rPr lang="en-US" sz="3000" b="1" dirty="0" smtClean="0">
                <a:solidFill>
                  <a:srgbClr val="FFC000"/>
                </a:solidFill>
              </a:rPr>
              <a:t>arket, premium </a:t>
            </a:r>
            <a:r>
              <a:rPr lang="en-US" sz="3000" b="1" dirty="0">
                <a:solidFill>
                  <a:srgbClr val="FFC000"/>
                </a:solidFill>
              </a:rPr>
              <a:t>l</a:t>
            </a:r>
            <a:r>
              <a:rPr lang="en-US" sz="3000" b="1" dirty="0" smtClean="0">
                <a:solidFill>
                  <a:srgbClr val="FFC000"/>
                </a:solidFill>
              </a:rPr>
              <a:t>isting</a:t>
            </a:r>
            <a:r>
              <a:rPr lang="en-US" sz="3000" dirty="0" smtClean="0">
                <a:solidFill>
                  <a:schemeClr val="bg1">
                    <a:lumMod val="85000"/>
                  </a:schemeClr>
                </a:solidFill>
              </a:rPr>
              <a:t>  </a:t>
            </a:r>
            <a:endParaRPr lang="en-US" sz="3000" dirty="0">
              <a:solidFill>
                <a:schemeClr val="bg1">
                  <a:lumMod val="85000"/>
                </a:schemeClr>
              </a:solidFill>
            </a:endParaRPr>
          </a:p>
        </p:txBody>
      </p:sp>
      <p:sp>
        <p:nvSpPr>
          <p:cNvPr id="3" name="Content Placeholder 2"/>
          <p:cNvSpPr>
            <a:spLocks noGrp="1"/>
          </p:cNvSpPr>
          <p:nvPr>
            <p:ph idx="1"/>
          </p:nvPr>
        </p:nvSpPr>
        <p:spPr>
          <a:xfrm>
            <a:off x="184153" y="1298580"/>
            <a:ext cx="8636000" cy="4497386"/>
          </a:xfrm>
        </p:spPr>
        <p:txBody>
          <a:bodyPr>
            <a:noAutofit/>
          </a:bodyPr>
          <a:lstStyle/>
          <a:p>
            <a:pPr marL="434340">
              <a:spcBef>
                <a:spcPts val="0"/>
              </a:spcBef>
              <a:spcAft>
                <a:spcPts val="3000"/>
              </a:spcAft>
              <a:buClr>
                <a:schemeClr val="accent6"/>
              </a:buClr>
              <a:buSzPct val="75000"/>
            </a:pPr>
            <a:r>
              <a:rPr lang="en-US" sz="2600" dirty="0" smtClean="0">
                <a:solidFill>
                  <a:schemeClr val="bg1">
                    <a:lumMod val="85000"/>
                  </a:schemeClr>
                </a:solidFill>
                <a:latin typeface="+mj-lt"/>
                <a:cs typeface="Verdana"/>
              </a:rPr>
              <a:t>Main market is the LSE primary market </a:t>
            </a:r>
            <a:r>
              <a:rPr lang="en-US" sz="2600" dirty="0">
                <a:solidFill>
                  <a:schemeClr val="bg1">
                    <a:lumMod val="85000"/>
                  </a:schemeClr>
                </a:solidFill>
                <a:latin typeface="+mj-lt"/>
                <a:cs typeface="Verdana"/>
              </a:rPr>
              <a:t>for listed </a:t>
            </a:r>
            <a:r>
              <a:rPr lang="en-US" sz="2600" dirty="0" smtClean="0">
                <a:solidFill>
                  <a:schemeClr val="bg1">
                    <a:lumMod val="85000"/>
                  </a:schemeClr>
                </a:solidFill>
                <a:latin typeface="+mj-lt"/>
                <a:cs typeface="Verdana"/>
              </a:rPr>
              <a:t>companies </a:t>
            </a:r>
          </a:p>
          <a:p>
            <a:pPr marL="434340">
              <a:spcBef>
                <a:spcPts val="0"/>
              </a:spcBef>
              <a:spcAft>
                <a:spcPts val="3000"/>
              </a:spcAft>
              <a:buClr>
                <a:schemeClr val="accent6"/>
              </a:buClr>
              <a:buSzPct val="75000"/>
            </a:pPr>
            <a:r>
              <a:rPr lang="en-US" sz="2600" dirty="0" smtClean="0">
                <a:solidFill>
                  <a:schemeClr val="bg1">
                    <a:lumMod val="85000"/>
                  </a:schemeClr>
                </a:solidFill>
                <a:latin typeface="+mj-lt"/>
                <a:cs typeface="Verdana"/>
              </a:rPr>
              <a:t>Three types: </a:t>
            </a:r>
            <a:r>
              <a:rPr lang="en-US" sz="2600" dirty="0">
                <a:solidFill>
                  <a:schemeClr val="bg1">
                    <a:lumMod val="85000"/>
                  </a:schemeClr>
                </a:solidFill>
                <a:latin typeface="+mj-lt"/>
                <a:cs typeface="Verdana"/>
              </a:rPr>
              <a:t>premium, </a:t>
            </a:r>
            <a:r>
              <a:rPr lang="en-US" sz="2600" dirty="0" smtClean="0">
                <a:solidFill>
                  <a:schemeClr val="bg1">
                    <a:lumMod val="85000"/>
                  </a:schemeClr>
                </a:solidFill>
                <a:latin typeface="+mj-lt"/>
                <a:cs typeface="Verdana"/>
              </a:rPr>
              <a:t>standard </a:t>
            </a:r>
            <a:r>
              <a:rPr lang="en-US" sz="2600" dirty="0">
                <a:solidFill>
                  <a:schemeClr val="bg1">
                    <a:lumMod val="85000"/>
                  </a:schemeClr>
                </a:solidFill>
                <a:latin typeface="+mj-lt"/>
                <a:cs typeface="Verdana"/>
              </a:rPr>
              <a:t>and high </a:t>
            </a:r>
            <a:r>
              <a:rPr lang="en-US" sz="2600" dirty="0" smtClean="0">
                <a:solidFill>
                  <a:schemeClr val="bg1">
                    <a:lumMod val="85000"/>
                  </a:schemeClr>
                </a:solidFill>
                <a:latin typeface="+mj-lt"/>
                <a:cs typeface="Verdana"/>
              </a:rPr>
              <a:t>growth (AIM) </a:t>
            </a:r>
          </a:p>
          <a:p>
            <a:pPr marL="434340">
              <a:spcBef>
                <a:spcPts val="0"/>
              </a:spcBef>
              <a:spcAft>
                <a:spcPts val="3000"/>
              </a:spcAft>
              <a:buClr>
                <a:schemeClr val="accent6"/>
              </a:buClr>
              <a:buSzPct val="75000"/>
            </a:pPr>
            <a:r>
              <a:rPr lang="en-US" sz="2600" dirty="0" smtClean="0">
                <a:solidFill>
                  <a:schemeClr val="bg1">
                    <a:lumMod val="85000"/>
                  </a:schemeClr>
                </a:solidFill>
                <a:latin typeface="+mj-lt"/>
                <a:cs typeface="Verdana"/>
              </a:rPr>
              <a:t>Premium listed </a:t>
            </a:r>
            <a:r>
              <a:rPr lang="en-US" sz="2600" dirty="0">
                <a:solidFill>
                  <a:schemeClr val="bg1">
                    <a:lumMod val="85000"/>
                  </a:schemeClr>
                </a:solidFill>
                <a:latin typeface="+mj-lt"/>
                <a:cs typeface="Verdana"/>
              </a:rPr>
              <a:t>companies must comply with the U.K.’s highest standards of regulation and corporate </a:t>
            </a:r>
            <a:r>
              <a:rPr lang="en-US" sz="2600" dirty="0" smtClean="0">
                <a:solidFill>
                  <a:schemeClr val="bg1">
                    <a:lumMod val="85000"/>
                  </a:schemeClr>
                </a:solidFill>
                <a:latin typeface="+mj-lt"/>
                <a:cs typeface="Verdana"/>
              </a:rPr>
              <a:t>governance </a:t>
            </a:r>
          </a:p>
          <a:p>
            <a:pPr marL="434340">
              <a:spcBef>
                <a:spcPts val="0"/>
              </a:spcBef>
              <a:spcAft>
                <a:spcPts val="3000"/>
              </a:spcAft>
              <a:buClr>
                <a:schemeClr val="accent6"/>
              </a:buClr>
              <a:buSzPct val="75000"/>
            </a:pPr>
            <a:r>
              <a:rPr lang="en-US" sz="2600" dirty="0" smtClean="0">
                <a:solidFill>
                  <a:schemeClr val="bg1">
                    <a:lumMod val="85000"/>
                  </a:schemeClr>
                </a:solidFill>
                <a:latin typeface="+mj-lt"/>
                <a:cs typeface="Verdana"/>
              </a:rPr>
              <a:t>Less than </a:t>
            </a:r>
            <a:r>
              <a:rPr lang="en-US" sz="2600" b="1" dirty="0" smtClean="0">
                <a:solidFill>
                  <a:srgbClr val="FFC000"/>
                </a:solidFill>
                <a:latin typeface="+mj-lt"/>
                <a:cs typeface="Verdana"/>
              </a:rPr>
              <a:t>800 companies have PREMIUM STATUS</a:t>
            </a:r>
            <a:r>
              <a:rPr lang="en-US" sz="2600" dirty="0" smtClean="0">
                <a:solidFill>
                  <a:schemeClr val="bg1">
                    <a:lumMod val="85000"/>
                  </a:schemeClr>
                </a:solidFill>
                <a:latin typeface="+mj-lt"/>
                <a:cs typeface="Verdana"/>
              </a:rPr>
              <a:t>, about a third are investment entities (funds) ,and we focus only on non-financial entities</a:t>
            </a:r>
          </a:p>
        </p:txBody>
      </p:sp>
    </p:spTree>
    <p:extLst>
      <p:ext uri="{BB962C8B-B14F-4D97-AF65-F5344CB8AC3E}">
        <p14:creationId xmlns:p14="http://schemas.microsoft.com/office/powerpoint/2010/main" val="3196684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700"/>
            <a:ext cx="8966200" cy="1143000"/>
          </a:xfrm>
        </p:spPr>
        <p:txBody>
          <a:bodyPr>
            <a:normAutofit/>
          </a:bodyPr>
          <a:lstStyle/>
          <a:p>
            <a:pPr algn="l"/>
            <a:r>
              <a:rPr lang="en-US" sz="3000" dirty="0">
                <a:solidFill>
                  <a:schemeClr val="bg1">
                    <a:lumMod val="85000"/>
                  </a:schemeClr>
                </a:solidFill>
              </a:rPr>
              <a:t>T</a:t>
            </a:r>
            <a:r>
              <a:rPr lang="en-US" sz="3000" dirty="0" smtClean="0">
                <a:solidFill>
                  <a:schemeClr val="bg1">
                    <a:lumMod val="85000"/>
                  </a:schemeClr>
                </a:solidFill>
              </a:rPr>
              <a:t>he UK expanded auditor’s report</a:t>
            </a:r>
            <a:endParaRPr lang="en-US" sz="3000" dirty="0">
              <a:solidFill>
                <a:schemeClr val="bg1">
                  <a:lumMod val="85000"/>
                </a:schemeClr>
              </a:solidFill>
            </a:endParaRPr>
          </a:p>
        </p:txBody>
      </p:sp>
      <p:sp>
        <p:nvSpPr>
          <p:cNvPr id="3" name="Content Placeholder 2"/>
          <p:cNvSpPr>
            <a:spLocks noGrp="1"/>
          </p:cNvSpPr>
          <p:nvPr>
            <p:ph idx="1"/>
          </p:nvPr>
        </p:nvSpPr>
        <p:spPr>
          <a:xfrm>
            <a:off x="184153" y="1292223"/>
            <a:ext cx="8636000" cy="4497386"/>
          </a:xfrm>
        </p:spPr>
        <p:txBody>
          <a:bodyPr>
            <a:noAutofit/>
          </a:bodyPr>
          <a:lstStyle/>
          <a:p>
            <a:pPr marL="434340">
              <a:spcAft>
                <a:spcPts val="1200"/>
              </a:spcAft>
              <a:buClr>
                <a:schemeClr val="accent6"/>
              </a:buClr>
              <a:buSzPct val="75000"/>
            </a:pPr>
            <a:r>
              <a:rPr lang="en-US" sz="2600" dirty="0" smtClean="0">
                <a:solidFill>
                  <a:schemeClr val="bg1">
                    <a:lumMod val="85000"/>
                  </a:schemeClr>
                </a:solidFill>
                <a:latin typeface="+mj-lt"/>
                <a:cs typeface="Verdana"/>
              </a:rPr>
              <a:t>Increased by two pages approx. 2,400 words, </a:t>
            </a:r>
            <a:r>
              <a:rPr lang="en-US" sz="2600" dirty="0">
                <a:solidFill>
                  <a:schemeClr val="bg1">
                    <a:lumMod val="85000"/>
                  </a:schemeClr>
                </a:solidFill>
                <a:latin typeface="+mj-lt"/>
                <a:cs typeface="Verdana"/>
              </a:rPr>
              <a:t>compared to </a:t>
            </a:r>
            <a:r>
              <a:rPr lang="en-US" sz="2600" dirty="0" smtClean="0">
                <a:solidFill>
                  <a:schemeClr val="bg1">
                    <a:lumMod val="85000"/>
                  </a:schemeClr>
                </a:solidFill>
                <a:latin typeface="+mj-lt"/>
                <a:cs typeface="Verdana"/>
              </a:rPr>
              <a:t>760 </a:t>
            </a:r>
            <a:r>
              <a:rPr lang="en-US" sz="2600" dirty="0">
                <a:solidFill>
                  <a:schemeClr val="bg1">
                    <a:lumMod val="85000"/>
                  </a:schemeClr>
                </a:solidFill>
                <a:latin typeface="+mj-lt"/>
                <a:cs typeface="Verdana"/>
              </a:rPr>
              <a:t>words in the old </a:t>
            </a:r>
            <a:r>
              <a:rPr lang="en-US" sz="2600" dirty="0" smtClean="0">
                <a:solidFill>
                  <a:schemeClr val="bg1">
                    <a:lumMod val="85000"/>
                  </a:schemeClr>
                </a:solidFill>
                <a:latin typeface="+mj-lt"/>
                <a:cs typeface="Verdana"/>
              </a:rPr>
              <a:t>reports</a:t>
            </a:r>
          </a:p>
          <a:p>
            <a:pPr marL="434340">
              <a:spcAft>
                <a:spcPts val="1200"/>
              </a:spcAft>
              <a:buClr>
                <a:schemeClr val="accent6"/>
              </a:buClr>
              <a:buSzPct val="75000"/>
            </a:pPr>
            <a:r>
              <a:rPr lang="en-US" sz="2600" dirty="0" smtClean="0">
                <a:solidFill>
                  <a:schemeClr val="bg1">
                    <a:lumMod val="85000"/>
                  </a:schemeClr>
                </a:solidFill>
                <a:latin typeface="+mj-lt"/>
                <a:cs typeface="Verdana"/>
              </a:rPr>
              <a:t>Typically four </a:t>
            </a:r>
            <a:r>
              <a:rPr lang="en-US" sz="2600" dirty="0">
                <a:solidFill>
                  <a:schemeClr val="bg1">
                    <a:lumMod val="85000"/>
                  </a:schemeClr>
                </a:solidFill>
                <a:latin typeface="+mj-lt"/>
                <a:cs typeface="Verdana"/>
              </a:rPr>
              <a:t>risks and </a:t>
            </a:r>
            <a:r>
              <a:rPr lang="en-US" sz="2600" dirty="0" smtClean="0">
                <a:solidFill>
                  <a:schemeClr val="bg1">
                    <a:lumMod val="85000"/>
                  </a:schemeClr>
                </a:solidFill>
                <a:latin typeface="+mj-lt"/>
                <a:cs typeface="Verdana"/>
              </a:rPr>
              <a:t>660 words, approximately 1/3 </a:t>
            </a:r>
            <a:r>
              <a:rPr lang="en-US" sz="2600" dirty="0">
                <a:solidFill>
                  <a:schemeClr val="bg1">
                    <a:lumMod val="85000"/>
                  </a:schemeClr>
                </a:solidFill>
                <a:latin typeface="+mj-lt"/>
                <a:cs typeface="Verdana"/>
              </a:rPr>
              <a:t>of the additional </a:t>
            </a:r>
            <a:r>
              <a:rPr lang="en-US" sz="2600" dirty="0" smtClean="0">
                <a:solidFill>
                  <a:schemeClr val="bg1">
                    <a:lumMod val="85000"/>
                  </a:schemeClr>
                </a:solidFill>
                <a:latin typeface="+mj-lt"/>
                <a:cs typeface="Verdana"/>
              </a:rPr>
              <a:t>words </a:t>
            </a:r>
          </a:p>
          <a:p>
            <a:pPr marL="434340">
              <a:spcAft>
                <a:spcPts val="1200"/>
              </a:spcAft>
              <a:buClr>
                <a:schemeClr val="accent6"/>
              </a:buClr>
              <a:buSzPct val="75000"/>
            </a:pPr>
            <a:r>
              <a:rPr lang="en-US" sz="2600" dirty="0" smtClean="0">
                <a:solidFill>
                  <a:schemeClr val="bg1">
                    <a:lumMod val="85000"/>
                  </a:schemeClr>
                </a:solidFill>
                <a:latin typeface="+mj-lt"/>
                <a:cs typeface="Verdana"/>
              </a:rPr>
              <a:t>Revenue </a:t>
            </a:r>
            <a:r>
              <a:rPr lang="en-US" sz="2600" dirty="0">
                <a:solidFill>
                  <a:schemeClr val="bg1">
                    <a:lumMod val="85000"/>
                  </a:schemeClr>
                </a:solidFill>
                <a:latin typeface="+mj-lt"/>
                <a:cs typeface="Verdana"/>
              </a:rPr>
              <a:t>recognition is the predominant </a:t>
            </a:r>
            <a:r>
              <a:rPr lang="en-US" sz="2600" dirty="0" smtClean="0">
                <a:solidFill>
                  <a:schemeClr val="bg1">
                    <a:lumMod val="85000"/>
                  </a:schemeClr>
                </a:solidFill>
                <a:latin typeface="+mj-lt"/>
                <a:cs typeface="Verdana"/>
              </a:rPr>
              <a:t>risk, in over 60% of </a:t>
            </a:r>
            <a:r>
              <a:rPr lang="en-US" sz="2600" dirty="0">
                <a:solidFill>
                  <a:schemeClr val="bg1">
                    <a:lumMod val="85000"/>
                  </a:schemeClr>
                </a:solidFill>
                <a:latin typeface="+mj-lt"/>
                <a:cs typeface="Verdana"/>
              </a:rPr>
              <a:t>the </a:t>
            </a:r>
            <a:r>
              <a:rPr lang="en-US" sz="2600" dirty="0" smtClean="0">
                <a:solidFill>
                  <a:schemeClr val="bg1">
                    <a:lumMod val="85000"/>
                  </a:schemeClr>
                </a:solidFill>
                <a:latin typeface="+mj-lt"/>
                <a:cs typeface="Verdana"/>
              </a:rPr>
              <a:t>reports</a:t>
            </a:r>
          </a:p>
          <a:p>
            <a:pPr marL="434340">
              <a:spcAft>
                <a:spcPts val="1200"/>
              </a:spcAft>
              <a:buClr>
                <a:schemeClr val="accent6"/>
              </a:buClr>
              <a:buSzPct val="75000"/>
            </a:pPr>
            <a:r>
              <a:rPr lang="en-US" sz="2600" dirty="0">
                <a:solidFill>
                  <a:schemeClr val="bg1">
                    <a:lumMod val="85000"/>
                  </a:schemeClr>
                </a:solidFill>
                <a:latin typeface="+mj-lt"/>
                <a:cs typeface="Verdana"/>
              </a:rPr>
              <a:t>A</a:t>
            </a:r>
            <a:r>
              <a:rPr lang="en-US" sz="2600" dirty="0" smtClean="0">
                <a:solidFill>
                  <a:schemeClr val="bg1">
                    <a:lumMod val="85000"/>
                  </a:schemeClr>
                </a:solidFill>
                <a:latin typeface="+mj-lt"/>
                <a:cs typeface="Verdana"/>
              </a:rPr>
              <a:t>verage </a:t>
            </a:r>
            <a:r>
              <a:rPr lang="en-US" sz="2600" dirty="0">
                <a:solidFill>
                  <a:schemeClr val="bg1">
                    <a:lumMod val="85000"/>
                  </a:schemeClr>
                </a:solidFill>
                <a:latin typeface="+mj-lt"/>
                <a:cs typeface="Verdana"/>
              </a:rPr>
              <a:t>materiality is </a:t>
            </a:r>
            <a:r>
              <a:rPr lang="en-US" sz="2600" dirty="0" smtClean="0">
                <a:solidFill>
                  <a:schemeClr val="bg1">
                    <a:lumMod val="85000"/>
                  </a:schemeClr>
                </a:solidFill>
                <a:latin typeface="+mj-lt"/>
                <a:cs typeface="Verdana"/>
              </a:rPr>
              <a:t>0.6% and median </a:t>
            </a:r>
            <a:r>
              <a:rPr lang="en-US" sz="2600" dirty="0">
                <a:solidFill>
                  <a:schemeClr val="bg1">
                    <a:lumMod val="85000"/>
                  </a:schemeClr>
                </a:solidFill>
                <a:latin typeface="+mj-lt"/>
                <a:cs typeface="Verdana"/>
              </a:rPr>
              <a:t>is </a:t>
            </a:r>
            <a:r>
              <a:rPr lang="en-US" sz="2600" dirty="0" smtClean="0">
                <a:solidFill>
                  <a:schemeClr val="bg1">
                    <a:lumMod val="85000"/>
                  </a:schemeClr>
                </a:solidFill>
                <a:latin typeface="+mj-lt"/>
                <a:cs typeface="Verdana"/>
              </a:rPr>
              <a:t>0.5% of total assets. We standardized as a % of assets to make this number comparable across all companies, however there is variation in the actual basis used by auditors</a:t>
            </a:r>
            <a:endParaRPr lang="en-US" sz="2600" dirty="0">
              <a:solidFill>
                <a:schemeClr val="bg1">
                  <a:lumMod val="85000"/>
                </a:schemeClr>
              </a:solidFill>
              <a:latin typeface="+mj-lt"/>
              <a:cs typeface="Verdana"/>
            </a:endParaRPr>
          </a:p>
        </p:txBody>
      </p:sp>
    </p:spTree>
    <p:extLst>
      <p:ext uri="{BB962C8B-B14F-4D97-AF65-F5344CB8AC3E}">
        <p14:creationId xmlns:p14="http://schemas.microsoft.com/office/powerpoint/2010/main" val="1212371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700"/>
            <a:ext cx="8966200" cy="1143000"/>
          </a:xfrm>
        </p:spPr>
        <p:txBody>
          <a:bodyPr>
            <a:normAutofit/>
          </a:bodyPr>
          <a:lstStyle/>
          <a:p>
            <a:pPr algn="l"/>
            <a:r>
              <a:rPr lang="en-US" sz="3000" dirty="0" smtClean="0">
                <a:solidFill>
                  <a:schemeClr val="bg1">
                    <a:lumMod val="85000"/>
                  </a:schemeClr>
                </a:solidFill>
              </a:rPr>
              <a:t>Example of risk disclosures in the first year </a:t>
            </a:r>
            <a:r>
              <a:rPr lang="en-US" sz="3000" dirty="0">
                <a:solidFill>
                  <a:schemeClr val="bg1">
                    <a:lumMod val="85000"/>
                  </a:schemeClr>
                </a:solidFill>
              </a:rPr>
              <a:t/>
            </a:r>
            <a:br>
              <a:rPr lang="en-US" sz="3000" dirty="0">
                <a:solidFill>
                  <a:schemeClr val="bg1">
                    <a:lumMod val="85000"/>
                  </a:schemeClr>
                </a:solidFill>
              </a:rPr>
            </a:br>
            <a:r>
              <a:rPr lang="en-US" sz="3000" dirty="0">
                <a:solidFill>
                  <a:schemeClr val="bg1">
                    <a:lumMod val="85000"/>
                  </a:schemeClr>
                </a:solidFill>
              </a:rPr>
              <a:t>2013 </a:t>
            </a:r>
            <a:r>
              <a:rPr lang="en-US" sz="3000" dirty="0" smtClean="0">
                <a:solidFill>
                  <a:schemeClr val="bg1">
                    <a:lumMod val="85000"/>
                  </a:schemeClr>
                </a:solidFill>
              </a:rPr>
              <a:t>Hilton </a:t>
            </a:r>
            <a:r>
              <a:rPr lang="en-US" sz="3000" dirty="0">
                <a:solidFill>
                  <a:schemeClr val="bg1">
                    <a:lumMod val="85000"/>
                  </a:schemeClr>
                </a:solidFill>
              </a:rPr>
              <a:t>Food Group </a:t>
            </a:r>
            <a:r>
              <a:rPr lang="en-US" sz="3000" dirty="0" smtClean="0">
                <a:solidFill>
                  <a:schemeClr val="bg1">
                    <a:lumMod val="85000"/>
                  </a:schemeClr>
                </a:solidFill>
              </a:rPr>
              <a:t>plc</a:t>
            </a:r>
            <a:endParaRPr lang="en-US" sz="3000" dirty="0">
              <a:solidFill>
                <a:schemeClr val="bg1">
                  <a:lumMod val="85000"/>
                </a:schemeClr>
              </a:solidFill>
            </a:endParaRPr>
          </a:p>
        </p:txBody>
      </p:sp>
      <p:sp>
        <p:nvSpPr>
          <p:cNvPr id="3" name="Content Placeholder 2"/>
          <p:cNvSpPr>
            <a:spLocks noGrp="1"/>
          </p:cNvSpPr>
          <p:nvPr>
            <p:ph idx="1"/>
          </p:nvPr>
        </p:nvSpPr>
        <p:spPr>
          <a:xfrm>
            <a:off x="184153" y="1308635"/>
            <a:ext cx="8636000" cy="4370386"/>
          </a:xfrm>
        </p:spPr>
        <p:txBody>
          <a:bodyPr>
            <a:noAutofit/>
          </a:bodyPr>
          <a:lstStyle/>
          <a:p>
            <a:pPr marL="91440" indent="0">
              <a:spcAft>
                <a:spcPts val="1800"/>
              </a:spcAft>
              <a:buClr>
                <a:schemeClr val="accent6"/>
              </a:buClr>
              <a:buSzPct val="75000"/>
              <a:buNone/>
            </a:pPr>
            <a:r>
              <a:rPr lang="en-US" sz="2200" b="1" dirty="0" smtClean="0">
                <a:solidFill>
                  <a:schemeClr val="bg1">
                    <a:lumMod val="85000"/>
                  </a:schemeClr>
                </a:solidFill>
                <a:latin typeface="+mj-lt"/>
                <a:cs typeface="Verdana"/>
              </a:rPr>
              <a:t>Fraud </a:t>
            </a:r>
            <a:r>
              <a:rPr lang="en-US" sz="2200" b="1" dirty="0">
                <a:solidFill>
                  <a:schemeClr val="bg1">
                    <a:lumMod val="85000"/>
                  </a:schemeClr>
                </a:solidFill>
                <a:latin typeface="+mj-lt"/>
                <a:cs typeface="Verdana"/>
              </a:rPr>
              <a:t>in revenue </a:t>
            </a:r>
            <a:r>
              <a:rPr lang="en-US" sz="2200" b="1" dirty="0" smtClean="0">
                <a:solidFill>
                  <a:schemeClr val="bg1">
                    <a:lumMod val="85000"/>
                  </a:schemeClr>
                </a:solidFill>
                <a:latin typeface="+mj-lt"/>
                <a:cs typeface="Verdana"/>
              </a:rPr>
              <a:t>recognition</a:t>
            </a:r>
            <a:endParaRPr lang="en-US" sz="2200" dirty="0" smtClean="0">
              <a:solidFill>
                <a:schemeClr val="bg1">
                  <a:lumMod val="85000"/>
                </a:schemeClr>
              </a:solidFill>
              <a:latin typeface="+mj-lt"/>
              <a:cs typeface="Verdana"/>
            </a:endParaRPr>
          </a:p>
          <a:p>
            <a:pPr marL="91440" indent="0">
              <a:spcAft>
                <a:spcPts val="1800"/>
              </a:spcAft>
              <a:buClr>
                <a:schemeClr val="accent6"/>
              </a:buClr>
              <a:buSzPct val="75000"/>
              <a:buNone/>
            </a:pPr>
            <a:r>
              <a:rPr lang="en-US" sz="2600" dirty="0" smtClean="0">
                <a:solidFill>
                  <a:schemeClr val="bg1">
                    <a:lumMod val="85000"/>
                  </a:schemeClr>
                </a:solidFill>
                <a:latin typeface="+mj-lt"/>
                <a:cs typeface="Verdana"/>
              </a:rPr>
              <a:t>ISAs presume </a:t>
            </a:r>
            <a:r>
              <a:rPr lang="en-US" sz="2600" dirty="0">
                <a:solidFill>
                  <a:schemeClr val="bg1">
                    <a:lumMod val="85000"/>
                  </a:schemeClr>
                </a:solidFill>
                <a:latin typeface="+mj-lt"/>
                <a:cs typeface="Verdana"/>
              </a:rPr>
              <a:t>there is a risk of fraud in revenue recognition because of the pressure management may feel to achieve the planned results. </a:t>
            </a:r>
            <a:r>
              <a:rPr lang="en-US" sz="2600" b="1" dirty="0">
                <a:solidFill>
                  <a:srgbClr val="FFC000"/>
                </a:solidFill>
                <a:latin typeface="+mj-lt"/>
                <a:cs typeface="Verdana"/>
              </a:rPr>
              <a:t>We focused on the amount and timing of the recognition of revenue, particularly where the contractual customer terms provide for cost plus pricing or discounts</a:t>
            </a:r>
            <a:r>
              <a:rPr lang="en-US" sz="2600" dirty="0">
                <a:solidFill>
                  <a:schemeClr val="bg1">
                    <a:lumMod val="85000"/>
                  </a:schemeClr>
                </a:solidFill>
                <a:latin typeface="+mj-lt"/>
                <a:cs typeface="Verdana"/>
              </a:rPr>
              <a:t>, which are calculated by management. We tested revenue by agreeing it to supporting documentation, including customer contracts, discounts and incentives, and to cash receipts. We also tested journal entries posted to revenue accounts by identifying and challenging unusual or irregular </a:t>
            </a:r>
            <a:r>
              <a:rPr lang="en-US" sz="2600" dirty="0" smtClean="0">
                <a:solidFill>
                  <a:schemeClr val="bg1">
                    <a:lumMod val="85000"/>
                  </a:schemeClr>
                </a:solidFill>
                <a:latin typeface="+mj-lt"/>
                <a:cs typeface="Verdana"/>
              </a:rPr>
              <a:t>items</a:t>
            </a:r>
          </a:p>
        </p:txBody>
      </p:sp>
    </p:spTree>
    <p:extLst>
      <p:ext uri="{BB962C8B-B14F-4D97-AF65-F5344CB8AC3E}">
        <p14:creationId xmlns:p14="http://schemas.microsoft.com/office/powerpoint/2010/main" val="2412090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700"/>
            <a:ext cx="8966200" cy="1143000"/>
          </a:xfrm>
        </p:spPr>
        <p:txBody>
          <a:bodyPr>
            <a:normAutofit/>
          </a:bodyPr>
          <a:lstStyle/>
          <a:p>
            <a:pPr algn="l"/>
            <a:r>
              <a:rPr lang="en-US" sz="3000" dirty="0" smtClean="0">
                <a:solidFill>
                  <a:schemeClr val="bg1">
                    <a:lumMod val="85000"/>
                  </a:schemeClr>
                </a:solidFill>
              </a:rPr>
              <a:t>Research </a:t>
            </a:r>
            <a:r>
              <a:rPr lang="en-US" sz="3000" dirty="0">
                <a:solidFill>
                  <a:schemeClr val="bg1">
                    <a:lumMod val="85000"/>
                  </a:schemeClr>
                </a:solidFill>
              </a:rPr>
              <a:t>q</a:t>
            </a:r>
            <a:r>
              <a:rPr lang="en-US" sz="3000" dirty="0" smtClean="0">
                <a:solidFill>
                  <a:schemeClr val="bg1">
                    <a:lumMod val="85000"/>
                  </a:schemeClr>
                </a:solidFill>
              </a:rPr>
              <a:t>uestion #1</a:t>
            </a:r>
            <a:br>
              <a:rPr lang="en-US" sz="3000" dirty="0" smtClean="0">
                <a:solidFill>
                  <a:schemeClr val="bg1">
                    <a:lumMod val="85000"/>
                  </a:schemeClr>
                </a:solidFill>
              </a:rPr>
            </a:br>
            <a:r>
              <a:rPr lang="en-US" sz="3000" dirty="0" smtClean="0">
                <a:solidFill>
                  <a:schemeClr val="bg1">
                    <a:lumMod val="85000"/>
                  </a:schemeClr>
                </a:solidFill>
              </a:rPr>
              <a:t>Did investors’ react to additional disclosures?</a:t>
            </a:r>
            <a:endParaRPr lang="en-US" sz="3000" dirty="0">
              <a:solidFill>
                <a:schemeClr val="bg1">
                  <a:lumMod val="85000"/>
                </a:schemeClr>
              </a:solidFill>
            </a:endParaRPr>
          </a:p>
        </p:txBody>
      </p:sp>
      <p:sp>
        <p:nvSpPr>
          <p:cNvPr id="3" name="Content Placeholder 2"/>
          <p:cNvSpPr>
            <a:spLocks noGrp="1"/>
          </p:cNvSpPr>
          <p:nvPr>
            <p:ph idx="1"/>
          </p:nvPr>
        </p:nvSpPr>
        <p:spPr>
          <a:xfrm>
            <a:off x="184153" y="1292223"/>
            <a:ext cx="8636000" cy="4497386"/>
          </a:xfrm>
        </p:spPr>
        <p:txBody>
          <a:bodyPr>
            <a:noAutofit/>
          </a:bodyPr>
          <a:lstStyle/>
          <a:p>
            <a:pPr marL="91440" indent="0">
              <a:spcBef>
                <a:spcPts val="0"/>
              </a:spcBef>
              <a:spcAft>
                <a:spcPts val="1200"/>
              </a:spcAft>
              <a:buClr>
                <a:schemeClr val="accent6"/>
              </a:buClr>
              <a:buSzPct val="75000"/>
              <a:buNone/>
            </a:pPr>
            <a:r>
              <a:rPr lang="en-US" sz="2600" dirty="0">
                <a:solidFill>
                  <a:schemeClr val="bg1">
                    <a:lumMod val="85000"/>
                  </a:schemeClr>
                </a:solidFill>
                <a:cs typeface="Verdana"/>
              </a:rPr>
              <a:t>A</a:t>
            </a:r>
            <a:r>
              <a:rPr lang="en-US" sz="2600" dirty="0" smtClean="0">
                <a:solidFill>
                  <a:schemeClr val="bg1">
                    <a:lumMod val="85000"/>
                  </a:schemeClr>
                </a:solidFill>
                <a:cs typeface="Verdana"/>
              </a:rPr>
              <a:t>uditor’s disclosures </a:t>
            </a:r>
            <a:r>
              <a:rPr lang="en-US" sz="2600" dirty="0">
                <a:solidFill>
                  <a:schemeClr val="bg1">
                    <a:lumMod val="85000"/>
                  </a:schemeClr>
                </a:solidFill>
                <a:cs typeface="Verdana"/>
              </a:rPr>
              <a:t>were not strictly directly </a:t>
            </a:r>
            <a:r>
              <a:rPr lang="en-US" sz="2600" dirty="0" smtClean="0">
                <a:solidFill>
                  <a:schemeClr val="bg1">
                    <a:lumMod val="85000"/>
                  </a:schemeClr>
                </a:solidFill>
                <a:cs typeface="Verdana"/>
              </a:rPr>
              <a:t>available to investors </a:t>
            </a:r>
            <a:r>
              <a:rPr lang="en-US" sz="2600" dirty="0">
                <a:solidFill>
                  <a:schemeClr val="bg1">
                    <a:lumMod val="85000"/>
                  </a:schemeClr>
                </a:solidFill>
                <a:cs typeface="Verdana"/>
              </a:rPr>
              <a:t>before the </a:t>
            </a:r>
            <a:r>
              <a:rPr lang="en-US" sz="2600" dirty="0" smtClean="0">
                <a:solidFill>
                  <a:schemeClr val="bg1">
                    <a:lumMod val="85000"/>
                  </a:schemeClr>
                </a:solidFill>
                <a:cs typeface="Verdana"/>
              </a:rPr>
              <a:t>new rules. Non-standard reports (GCO and other) are </a:t>
            </a:r>
            <a:r>
              <a:rPr lang="en-US" sz="2600" dirty="0">
                <a:solidFill>
                  <a:schemeClr val="bg1">
                    <a:lumMod val="85000"/>
                  </a:schemeClr>
                </a:solidFill>
                <a:cs typeface="Verdana"/>
              </a:rPr>
              <a:t>associated with price and trading volume </a:t>
            </a:r>
            <a:r>
              <a:rPr lang="en-US" sz="2600" dirty="0" smtClean="0">
                <a:solidFill>
                  <a:schemeClr val="bg1">
                    <a:lumMod val="85000"/>
                  </a:schemeClr>
                </a:solidFill>
                <a:cs typeface="Verdana"/>
              </a:rPr>
              <a:t>reactions in previous research</a:t>
            </a:r>
            <a:endParaRPr lang="en-US" sz="2600" dirty="0">
              <a:solidFill>
                <a:schemeClr val="bg1">
                  <a:lumMod val="85000"/>
                </a:schemeClr>
              </a:solidFill>
              <a:cs typeface="Verdana"/>
            </a:endParaRPr>
          </a:p>
          <a:p>
            <a:pPr marL="91440" indent="0">
              <a:spcBef>
                <a:spcPts val="0"/>
              </a:spcBef>
              <a:spcAft>
                <a:spcPts val="1200"/>
              </a:spcAft>
              <a:buClr>
                <a:schemeClr val="accent6"/>
              </a:buClr>
              <a:buSzPct val="75000"/>
              <a:buNone/>
            </a:pPr>
            <a:r>
              <a:rPr lang="en-US" sz="2600" dirty="0" smtClean="0">
                <a:solidFill>
                  <a:schemeClr val="bg1">
                    <a:lumMod val="85000"/>
                  </a:schemeClr>
                </a:solidFill>
                <a:cs typeface="Verdana"/>
              </a:rPr>
              <a:t>However:</a:t>
            </a:r>
          </a:p>
          <a:p>
            <a:pPr marL="834390" lvl="1">
              <a:spcBef>
                <a:spcPts val="0"/>
              </a:spcBef>
              <a:spcAft>
                <a:spcPts val="1200"/>
              </a:spcAft>
              <a:buClr>
                <a:schemeClr val="accent6"/>
              </a:buClr>
              <a:buSzPct val="75000"/>
            </a:pPr>
            <a:r>
              <a:rPr lang="en-US" sz="2600" dirty="0">
                <a:solidFill>
                  <a:schemeClr val="bg1">
                    <a:lumMod val="85000"/>
                  </a:schemeClr>
                </a:solidFill>
                <a:cs typeface="Verdana"/>
              </a:rPr>
              <a:t>T</a:t>
            </a:r>
            <a:r>
              <a:rPr lang="en-US" sz="2600" dirty="0" smtClean="0">
                <a:solidFill>
                  <a:schemeClr val="bg1">
                    <a:lumMod val="85000"/>
                  </a:schemeClr>
                </a:solidFill>
                <a:cs typeface="Verdana"/>
              </a:rPr>
              <a:t>he </a:t>
            </a:r>
            <a:r>
              <a:rPr lang="en-US" sz="2600" dirty="0">
                <a:solidFill>
                  <a:schemeClr val="bg1">
                    <a:lumMod val="85000"/>
                  </a:schemeClr>
                </a:solidFill>
                <a:cs typeface="Verdana"/>
              </a:rPr>
              <a:t>new disclosures are </a:t>
            </a:r>
            <a:r>
              <a:rPr lang="en-US" sz="2600" dirty="0" smtClean="0">
                <a:solidFill>
                  <a:schemeClr val="bg1">
                    <a:lumMod val="85000"/>
                  </a:schemeClr>
                </a:solidFill>
                <a:cs typeface="Verdana"/>
              </a:rPr>
              <a:t>somewhat generic</a:t>
            </a:r>
          </a:p>
          <a:p>
            <a:pPr marL="834390" lvl="1">
              <a:spcBef>
                <a:spcPts val="0"/>
              </a:spcBef>
              <a:spcAft>
                <a:spcPts val="1200"/>
              </a:spcAft>
              <a:buClr>
                <a:schemeClr val="accent6"/>
              </a:buClr>
              <a:buSzPct val="75000"/>
            </a:pPr>
            <a:r>
              <a:rPr lang="en-US" sz="2600" dirty="0" smtClean="0">
                <a:solidFill>
                  <a:schemeClr val="bg1">
                    <a:lumMod val="85000"/>
                  </a:schemeClr>
                </a:solidFill>
                <a:cs typeface="Verdana"/>
              </a:rPr>
              <a:t>Disclosures </a:t>
            </a:r>
            <a:r>
              <a:rPr lang="en-US" sz="2600" dirty="0">
                <a:solidFill>
                  <a:schemeClr val="bg1">
                    <a:lumMod val="85000"/>
                  </a:schemeClr>
                </a:solidFill>
                <a:cs typeface="Verdana"/>
              </a:rPr>
              <a:t>can be implied by other publicly available </a:t>
            </a:r>
            <a:r>
              <a:rPr lang="en-US" sz="2600" dirty="0" smtClean="0">
                <a:solidFill>
                  <a:schemeClr val="bg1">
                    <a:lumMod val="85000"/>
                  </a:schemeClr>
                </a:solidFill>
                <a:cs typeface="Verdana"/>
              </a:rPr>
              <a:t>information</a:t>
            </a:r>
          </a:p>
          <a:p>
            <a:pPr marL="834390" lvl="1">
              <a:spcBef>
                <a:spcPts val="0"/>
              </a:spcBef>
              <a:spcAft>
                <a:spcPts val="1200"/>
              </a:spcAft>
              <a:buClr>
                <a:schemeClr val="accent6"/>
              </a:buClr>
              <a:buSzPct val="75000"/>
            </a:pPr>
            <a:r>
              <a:rPr lang="en-US" sz="2600" dirty="0">
                <a:solidFill>
                  <a:schemeClr val="bg1">
                    <a:lumMod val="85000"/>
                  </a:schemeClr>
                </a:solidFill>
                <a:cs typeface="Verdana"/>
              </a:rPr>
              <a:t>Investors may be unable to fully understand the </a:t>
            </a:r>
            <a:r>
              <a:rPr lang="en-US" sz="2600" dirty="0" smtClean="0">
                <a:solidFill>
                  <a:schemeClr val="bg1">
                    <a:lumMod val="85000"/>
                  </a:schemeClr>
                </a:solidFill>
                <a:cs typeface="Verdana"/>
              </a:rPr>
              <a:t>new disclosures</a:t>
            </a:r>
            <a:r>
              <a:rPr lang="en-US" sz="2600" dirty="0">
                <a:solidFill>
                  <a:schemeClr val="bg1">
                    <a:lumMod val="85000"/>
                  </a:schemeClr>
                </a:solidFill>
                <a:cs typeface="Verdana"/>
              </a:rPr>
              <a:t> </a:t>
            </a:r>
            <a:r>
              <a:rPr lang="en-US" sz="2600" dirty="0" smtClean="0">
                <a:solidFill>
                  <a:schemeClr val="bg1">
                    <a:lumMod val="85000"/>
                  </a:schemeClr>
                </a:solidFill>
                <a:cs typeface="Verdana"/>
              </a:rPr>
              <a:t>or </a:t>
            </a:r>
            <a:r>
              <a:rPr lang="en-US" sz="2600" dirty="0">
                <a:solidFill>
                  <a:schemeClr val="bg1">
                    <a:lumMod val="85000"/>
                  </a:schemeClr>
                </a:solidFill>
                <a:cs typeface="Verdana"/>
              </a:rPr>
              <a:t>p</a:t>
            </a:r>
            <a:r>
              <a:rPr lang="en-US" sz="2600" dirty="0" smtClean="0">
                <a:solidFill>
                  <a:schemeClr val="bg1">
                    <a:lumMod val="85000"/>
                  </a:schemeClr>
                </a:solidFill>
                <a:cs typeface="Verdana"/>
              </a:rPr>
              <a:t>ossible “disclosure overload”</a:t>
            </a:r>
            <a:endParaRPr lang="en-US" sz="2600" dirty="0">
              <a:solidFill>
                <a:schemeClr val="bg1">
                  <a:lumMod val="85000"/>
                </a:schemeClr>
              </a:solidFill>
              <a:cs typeface="Verdana"/>
            </a:endParaRPr>
          </a:p>
        </p:txBody>
      </p:sp>
      <p:cxnSp>
        <p:nvCxnSpPr>
          <p:cNvPr id="9" name="Straight Connector 8"/>
          <p:cNvCxnSpPr/>
          <p:nvPr/>
        </p:nvCxnSpPr>
        <p:spPr>
          <a:xfrm>
            <a:off x="0" y="1134533"/>
            <a:ext cx="9144000" cy="8466"/>
          </a:xfrm>
          <a:prstGeom prst="line">
            <a:avLst/>
          </a:prstGeom>
          <a:ln w="57150" cmpd="thickThin">
            <a:solidFill>
              <a:srgbClr val="F7964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3030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700"/>
            <a:ext cx="8966200" cy="1143000"/>
          </a:xfrm>
        </p:spPr>
        <p:txBody>
          <a:bodyPr>
            <a:normAutofit/>
          </a:bodyPr>
          <a:lstStyle/>
          <a:p>
            <a:pPr algn="l"/>
            <a:r>
              <a:rPr lang="en-US" sz="3000" dirty="0" smtClean="0">
                <a:solidFill>
                  <a:schemeClr val="bg1">
                    <a:lumMod val="85000"/>
                  </a:schemeClr>
                </a:solidFill>
              </a:rPr>
              <a:t>Research </a:t>
            </a:r>
            <a:r>
              <a:rPr lang="en-US" sz="3000" dirty="0">
                <a:solidFill>
                  <a:schemeClr val="bg1">
                    <a:lumMod val="85000"/>
                  </a:schemeClr>
                </a:solidFill>
              </a:rPr>
              <a:t>q</a:t>
            </a:r>
            <a:r>
              <a:rPr lang="en-US" sz="3000" dirty="0" smtClean="0">
                <a:solidFill>
                  <a:schemeClr val="bg1">
                    <a:lumMod val="85000"/>
                  </a:schemeClr>
                </a:solidFill>
              </a:rPr>
              <a:t>uestion #2</a:t>
            </a:r>
            <a:br>
              <a:rPr lang="en-US" sz="3000" dirty="0" smtClean="0">
                <a:solidFill>
                  <a:schemeClr val="bg1">
                    <a:lumMod val="85000"/>
                  </a:schemeClr>
                </a:solidFill>
              </a:rPr>
            </a:br>
            <a:r>
              <a:rPr lang="en-US" sz="3000" dirty="0" smtClean="0">
                <a:solidFill>
                  <a:schemeClr val="bg1">
                    <a:lumMod val="85000"/>
                  </a:schemeClr>
                </a:solidFill>
              </a:rPr>
              <a:t>Did the cost of audits change?</a:t>
            </a:r>
            <a:endParaRPr lang="en-US" sz="3000" dirty="0">
              <a:solidFill>
                <a:schemeClr val="bg1">
                  <a:lumMod val="85000"/>
                </a:schemeClr>
              </a:solidFill>
            </a:endParaRPr>
          </a:p>
        </p:txBody>
      </p:sp>
      <p:sp>
        <p:nvSpPr>
          <p:cNvPr id="3" name="Content Placeholder 2"/>
          <p:cNvSpPr>
            <a:spLocks noGrp="1"/>
          </p:cNvSpPr>
          <p:nvPr>
            <p:ph idx="1"/>
          </p:nvPr>
        </p:nvSpPr>
        <p:spPr>
          <a:xfrm>
            <a:off x="184153" y="1292223"/>
            <a:ext cx="8636000" cy="4497386"/>
          </a:xfrm>
        </p:spPr>
        <p:txBody>
          <a:bodyPr>
            <a:noAutofit/>
          </a:bodyPr>
          <a:lstStyle/>
          <a:p>
            <a:pPr marL="91440" indent="0">
              <a:spcBef>
                <a:spcPts val="0"/>
              </a:spcBef>
              <a:spcAft>
                <a:spcPts val="1800"/>
              </a:spcAft>
              <a:buClr>
                <a:schemeClr val="accent6"/>
              </a:buClr>
              <a:buSzPct val="75000"/>
              <a:buNone/>
            </a:pPr>
            <a:r>
              <a:rPr lang="en-US" sz="2600" dirty="0" smtClean="0">
                <a:solidFill>
                  <a:schemeClr val="bg1">
                    <a:lumMod val="85000"/>
                  </a:schemeClr>
                </a:solidFill>
                <a:latin typeface="+mj-lt"/>
                <a:cs typeface="Verdana"/>
              </a:rPr>
              <a:t>Additional effort </a:t>
            </a:r>
            <a:r>
              <a:rPr lang="en-US" sz="2600" dirty="0">
                <a:solidFill>
                  <a:schemeClr val="bg1">
                    <a:lumMod val="85000"/>
                  </a:schemeClr>
                </a:solidFill>
                <a:latin typeface="+mj-lt"/>
                <a:cs typeface="Verdana"/>
              </a:rPr>
              <a:t>and </a:t>
            </a:r>
            <a:r>
              <a:rPr lang="en-US" sz="2600" dirty="0" smtClean="0">
                <a:solidFill>
                  <a:schemeClr val="bg1">
                    <a:lumMod val="85000"/>
                  </a:schemeClr>
                </a:solidFill>
                <a:latin typeface="+mj-lt"/>
                <a:cs typeface="Verdana"/>
              </a:rPr>
              <a:t>risk may make audits more expensive. </a:t>
            </a:r>
            <a:r>
              <a:rPr lang="en-US" sz="2600" dirty="0" smtClean="0">
                <a:solidFill>
                  <a:schemeClr val="bg1">
                    <a:lumMod val="85000"/>
                  </a:schemeClr>
                </a:solidFill>
                <a:cs typeface="Verdana"/>
              </a:rPr>
              <a:t>Firms may have </a:t>
            </a:r>
            <a:r>
              <a:rPr lang="en-US" sz="2600" dirty="0">
                <a:solidFill>
                  <a:schemeClr val="bg1">
                    <a:lumMod val="85000"/>
                  </a:schemeClr>
                </a:solidFill>
                <a:cs typeface="Verdana"/>
              </a:rPr>
              <a:t>incurred both one-time and recurring costs </a:t>
            </a:r>
          </a:p>
          <a:p>
            <a:pPr marL="91440" indent="0">
              <a:spcBef>
                <a:spcPts val="0"/>
              </a:spcBef>
              <a:spcAft>
                <a:spcPts val="1800"/>
              </a:spcAft>
              <a:buClr>
                <a:schemeClr val="accent6"/>
              </a:buClr>
              <a:buSzPct val="75000"/>
              <a:buNone/>
            </a:pPr>
            <a:r>
              <a:rPr lang="en-US" sz="2600" dirty="0" smtClean="0">
                <a:solidFill>
                  <a:schemeClr val="bg1">
                    <a:lumMod val="85000"/>
                  </a:schemeClr>
                </a:solidFill>
                <a:latin typeface="+mj-lt"/>
                <a:cs typeface="Verdana"/>
              </a:rPr>
              <a:t>However:</a:t>
            </a:r>
          </a:p>
          <a:p>
            <a:pPr marL="834390" lvl="1">
              <a:spcBef>
                <a:spcPts val="0"/>
              </a:spcBef>
              <a:spcAft>
                <a:spcPts val="1800"/>
              </a:spcAft>
              <a:buClr>
                <a:schemeClr val="accent6"/>
              </a:buClr>
              <a:buSzPct val="75000"/>
            </a:pPr>
            <a:r>
              <a:rPr lang="en-US" sz="2600" dirty="0" smtClean="0">
                <a:solidFill>
                  <a:schemeClr val="bg1">
                    <a:lumMod val="85000"/>
                  </a:schemeClr>
                </a:solidFill>
                <a:latin typeface="+mj-lt"/>
                <a:cs typeface="Verdana"/>
              </a:rPr>
              <a:t>FRC expected only a small fee increase</a:t>
            </a:r>
          </a:p>
          <a:p>
            <a:pPr marL="834390" lvl="1">
              <a:spcBef>
                <a:spcPts val="0"/>
              </a:spcBef>
              <a:spcAft>
                <a:spcPts val="1800"/>
              </a:spcAft>
              <a:buClr>
                <a:schemeClr val="accent6"/>
              </a:buClr>
              <a:buSzPct val="75000"/>
            </a:pPr>
            <a:r>
              <a:rPr lang="en-US" sz="2600" dirty="0" smtClean="0">
                <a:solidFill>
                  <a:schemeClr val="bg1">
                    <a:lumMod val="85000"/>
                  </a:schemeClr>
                </a:solidFill>
                <a:latin typeface="+mj-lt"/>
                <a:cs typeface="Verdana"/>
              </a:rPr>
              <a:t>Information on risk, materiality, and scope was already discussed with the audit committee</a:t>
            </a:r>
          </a:p>
          <a:p>
            <a:pPr marL="834390" lvl="1">
              <a:spcBef>
                <a:spcPts val="0"/>
              </a:spcBef>
              <a:spcAft>
                <a:spcPts val="1800"/>
              </a:spcAft>
              <a:buClr>
                <a:schemeClr val="accent6"/>
              </a:buClr>
              <a:buSzPct val="75000"/>
            </a:pPr>
            <a:r>
              <a:rPr lang="en-US" sz="2600" dirty="0" smtClean="0">
                <a:solidFill>
                  <a:schemeClr val="bg1">
                    <a:lumMod val="85000"/>
                  </a:schemeClr>
                </a:solidFill>
                <a:latin typeface="+mj-lt"/>
                <a:cs typeface="Verdana"/>
              </a:rPr>
              <a:t>Audit fees reflect only part of the cost of audits if workload and fees are negotiated between clients and auditors</a:t>
            </a:r>
          </a:p>
          <a:p>
            <a:pPr marL="834390" lvl="1">
              <a:spcBef>
                <a:spcPts val="0"/>
              </a:spcBef>
              <a:spcAft>
                <a:spcPts val="1200"/>
              </a:spcAft>
              <a:buClr>
                <a:schemeClr val="accent6"/>
              </a:buClr>
              <a:buSzPct val="75000"/>
            </a:pPr>
            <a:endParaRPr lang="en-US" sz="2600" dirty="0" smtClean="0">
              <a:solidFill>
                <a:schemeClr val="bg1">
                  <a:lumMod val="85000"/>
                </a:schemeClr>
              </a:solidFill>
              <a:latin typeface="+mj-lt"/>
              <a:cs typeface="Verdana"/>
            </a:endParaRPr>
          </a:p>
          <a:p>
            <a:pPr marL="548640" lvl="1" indent="0">
              <a:spcAft>
                <a:spcPts val="1200"/>
              </a:spcAft>
              <a:buClr>
                <a:schemeClr val="accent6"/>
              </a:buClr>
              <a:buSzPct val="75000"/>
              <a:buNone/>
            </a:pPr>
            <a:endParaRPr lang="en-US" sz="2200" dirty="0">
              <a:solidFill>
                <a:schemeClr val="bg1">
                  <a:lumMod val="85000"/>
                </a:schemeClr>
              </a:solidFill>
              <a:latin typeface="+mj-lt"/>
              <a:cs typeface="Verdana"/>
            </a:endParaRPr>
          </a:p>
          <a:p>
            <a:pPr marL="548640" lvl="1" indent="0">
              <a:spcAft>
                <a:spcPts val="1200"/>
              </a:spcAft>
              <a:buClr>
                <a:schemeClr val="accent6"/>
              </a:buClr>
              <a:buSzPct val="75000"/>
              <a:buNone/>
            </a:pPr>
            <a:endParaRPr lang="en-US" sz="2200" dirty="0" smtClean="0">
              <a:solidFill>
                <a:schemeClr val="bg1">
                  <a:lumMod val="85000"/>
                </a:schemeClr>
              </a:solidFill>
              <a:latin typeface="+mj-lt"/>
              <a:cs typeface="Verdana"/>
            </a:endParaRPr>
          </a:p>
          <a:p>
            <a:pPr marL="834390" lvl="1">
              <a:spcAft>
                <a:spcPts val="1200"/>
              </a:spcAft>
              <a:buClr>
                <a:schemeClr val="accent6"/>
              </a:buClr>
              <a:buSzPct val="75000"/>
            </a:pPr>
            <a:endParaRPr lang="en-US" sz="2200" dirty="0">
              <a:solidFill>
                <a:schemeClr val="bg1">
                  <a:lumMod val="85000"/>
                </a:schemeClr>
              </a:solidFill>
              <a:latin typeface="+mj-lt"/>
              <a:cs typeface="Verdana"/>
            </a:endParaRPr>
          </a:p>
        </p:txBody>
      </p:sp>
      <p:cxnSp>
        <p:nvCxnSpPr>
          <p:cNvPr id="9" name="Straight Connector 8"/>
          <p:cNvCxnSpPr/>
          <p:nvPr/>
        </p:nvCxnSpPr>
        <p:spPr>
          <a:xfrm>
            <a:off x="0" y="1134533"/>
            <a:ext cx="9144000" cy="8466"/>
          </a:xfrm>
          <a:prstGeom prst="line">
            <a:avLst/>
          </a:prstGeom>
          <a:ln w="57150" cmpd="thickThin">
            <a:solidFill>
              <a:srgbClr val="F7964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6539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2700"/>
            <a:ext cx="8966200" cy="1143000"/>
          </a:xfrm>
        </p:spPr>
        <p:txBody>
          <a:bodyPr>
            <a:normAutofit/>
          </a:bodyPr>
          <a:lstStyle/>
          <a:p>
            <a:pPr algn="l"/>
            <a:r>
              <a:rPr lang="en-US" sz="3000" dirty="0" smtClean="0">
                <a:solidFill>
                  <a:schemeClr val="bg1">
                    <a:lumMod val="85000"/>
                  </a:schemeClr>
                </a:solidFill>
              </a:rPr>
              <a:t>Research </a:t>
            </a:r>
            <a:r>
              <a:rPr lang="en-US" sz="3000" dirty="0">
                <a:solidFill>
                  <a:schemeClr val="bg1">
                    <a:lumMod val="85000"/>
                  </a:schemeClr>
                </a:solidFill>
              </a:rPr>
              <a:t>q</a:t>
            </a:r>
            <a:r>
              <a:rPr lang="en-US" sz="3000" dirty="0" smtClean="0">
                <a:solidFill>
                  <a:schemeClr val="bg1">
                    <a:lumMod val="85000"/>
                  </a:schemeClr>
                </a:solidFill>
              </a:rPr>
              <a:t>uestion #3</a:t>
            </a:r>
            <a:br>
              <a:rPr lang="en-US" sz="3000" dirty="0" smtClean="0">
                <a:solidFill>
                  <a:schemeClr val="bg1">
                    <a:lumMod val="85000"/>
                  </a:schemeClr>
                </a:solidFill>
              </a:rPr>
            </a:br>
            <a:r>
              <a:rPr lang="en-US" sz="3000" dirty="0" smtClean="0">
                <a:solidFill>
                  <a:schemeClr val="bg1">
                    <a:lumMod val="85000"/>
                  </a:schemeClr>
                </a:solidFill>
              </a:rPr>
              <a:t>Did audit quality change?</a:t>
            </a:r>
            <a:endParaRPr lang="en-US" sz="3000" dirty="0">
              <a:solidFill>
                <a:schemeClr val="bg1">
                  <a:lumMod val="85000"/>
                </a:schemeClr>
              </a:solidFill>
            </a:endParaRPr>
          </a:p>
        </p:txBody>
      </p:sp>
      <p:sp>
        <p:nvSpPr>
          <p:cNvPr id="3" name="Content Placeholder 2"/>
          <p:cNvSpPr>
            <a:spLocks noGrp="1"/>
          </p:cNvSpPr>
          <p:nvPr>
            <p:ph idx="1"/>
          </p:nvPr>
        </p:nvSpPr>
        <p:spPr>
          <a:xfrm>
            <a:off x="184153" y="1292223"/>
            <a:ext cx="8636000" cy="4497386"/>
          </a:xfrm>
        </p:spPr>
        <p:txBody>
          <a:bodyPr>
            <a:noAutofit/>
          </a:bodyPr>
          <a:lstStyle/>
          <a:p>
            <a:pPr marL="91440" indent="0">
              <a:spcBef>
                <a:spcPts val="0"/>
              </a:spcBef>
              <a:spcAft>
                <a:spcPts val="1200"/>
              </a:spcAft>
              <a:buClr>
                <a:schemeClr val="accent6"/>
              </a:buClr>
              <a:buSzPct val="75000"/>
              <a:buNone/>
            </a:pPr>
            <a:r>
              <a:rPr lang="en-US" sz="2600" dirty="0" smtClean="0">
                <a:solidFill>
                  <a:schemeClr val="bg1">
                    <a:lumMod val="85000"/>
                  </a:schemeClr>
                </a:solidFill>
                <a:cs typeface="Verdana"/>
              </a:rPr>
              <a:t>Auditors may be under </a:t>
            </a:r>
            <a:r>
              <a:rPr lang="en-US" sz="2600" dirty="0">
                <a:solidFill>
                  <a:schemeClr val="bg1">
                    <a:lumMod val="85000"/>
                  </a:schemeClr>
                </a:solidFill>
                <a:cs typeface="Verdana"/>
              </a:rPr>
              <a:t>more </a:t>
            </a:r>
            <a:r>
              <a:rPr lang="en-US" sz="2600" dirty="0" smtClean="0">
                <a:solidFill>
                  <a:schemeClr val="bg1">
                    <a:lumMod val="85000"/>
                  </a:schemeClr>
                </a:solidFill>
                <a:cs typeface="Verdana"/>
              </a:rPr>
              <a:t>scrutiny, </a:t>
            </a:r>
            <a:r>
              <a:rPr lang="en-US" sz="2600" dirty="0">
                <a:solidFill>
                  <a:schemeClr val="bg1">
                    <a:lumMod val="85000"/>
                  </a:schemeClr>
                </a:solidFill>
                <a:cs typeface="Verdana"/>
              </a:rPr>
              <a:t>especially when it comes to </a:t>
            </a:r>
            <a:r>
              <a:rPr lang="en-US" sz="2600" dirty="0" smtClean="0">
                <a:solidFill>
                  <a:schemeClr val="bg1">
                    <a:lumMod val="85000"/>
                  </a:schemeClr>
                </a:solidFill>
                <a:cs typeface="Verdana"/>
              </a:rPr>
              <a:t>risks, </a:t>
            </a:r>
            <a:r>
              <a:rPr lang="en-US" sz="2600" dirty="0">
                <a:solidFill>
                  <a:schemeClr val="bg1">
                    <a:lumMod val="85000"/>
                  </a:schemeClr>
                </a:solidFill>
                <a:cs typeface="Verdana"/>
              </a:rPr>
              <a:t>and thus increase audit </a:t>
            </a:r>
            <a:r>
              <a:rPr lang="en-US" sz="2600" dirty="0" smtClean="0">
                <a:solidFill>
                  <a:schemeClr val="bg1">
                    <a:lumMod val="85000"/>
                  </a:schemeClr>
                </a:solidFill>
                <a:cs typeface="Verdana"/>
              </a:rPr>
              <a:t>quality. </a:t>
            </a:r>
            <a:r>
              <a:rPr lang="en-US" sz="2600" dirty="0" err="1" smtClean="0">
                <a:solidFill>
                  <a:schemeClr val="bg1">
                    <a:lumMod val="85000"/>
                  </a:schemeClr>
                </a:solidFill>
                <a:cs typeface="Verdana"/>
              </a:rPr>
              <a:t>Carcello</a:t>
            </a:r>
            <a:r>
              <a:rPr lang="en-US" sz="2600" dirty="0" smtClean="0">
                <a:solidFill>
                  <a:schemeClr val="bg1">
                    <a:lumMod val="85000"/>
                  </a:schemeClr>
                </a:solidFill>
                <a:cs typeface="Verdana"/>
              </a:rPr>
              <a:t> </a:t>
            </a:r>
            <a:r>
              <a:rPr lang="en-US" sz="2600" dirty="0">
                <a:solidFill>
                  <a:schemeClr val="bg1">
                    <a:lumMod val="85000"/>
                  </a:schemeClr>
                </a:solidFill>
                <a:cs typeface="Verdana"/>
              </a:rPr>
              <a:t>and Li (2013) find that after the </a:t>
            </a:r>
            <a:r>
              <a:rPr lang="en-US" sz="2600" dirty="0" smtClean="0">
                <a:solidFill>
                  <a:schemeClr val="bg1">
                    <a:lumMod val="85000"/>
                  </a:schemeClr>
                </a:solidFill>
                <a:cs typeface="Verdana"/>
              </a:rPr>
              <a:t>partner </a:t>
            </a:r>
            <a:r>
              <a:rPr lang="en-US" sz="2600" dirty="0">
                <a:solidFill>
                  <a:schemeClr val="bg1">
                    <a:lumMod val="85000"/>
                  </a:schemeClr>
                </a:solidFill>
                <a:cs typeface="Verdana"/>
              </a:rPr>
              <a:t>is required to </a:t>
            </a:r>
            <a:r>
              <a:rPr lang="en-US" sz="2600" dirty="0" smtClean="0">
                <a:solidFill>
                  <a:schemeClr val="bg1">
                    <a:lumMod val="85000"/>
                  </a:schemeClr>
                </a:solidFill>
                <a:cs typeface="Verdana"/>
              </a:rPr>
              <a:t>sign in the UK, </a:t>
            </a:r>
            <a:r>
              <a:rPr lang="en-US" sz="2600" dirty="0">
                <a:solidFill>
                  <a:schemeClr val="bg1">
                    <a:lumMod val="85000"/>
                  </a:schemeClr>
                </a:solidFill>
                <a:cs typeface="Verdana"/>
              </a:rPr>
              <a:t>the </a:t>
            </a:r>
            <a:r>
              <a:rPr lang="en-US" sz="2600" dirty="0" smtClean="0">
                <a:solidFill>
                  <a:schemeClr val="bg1">
                    <a:lumMod val="85000"/>
                  </a:schemeClr>
                </a:solidFill>
                <a:cs typeface="Verdana"/>
              </a:rPr>
              <a:t>perceived </a:t>
            </a:r>
            <a:r>
              <a:rPr lang="en-US" sz="2600" dirty="0">
                <a:solidFill>
                  <a:schemeClr val="bg1">
                    <a:lumMod val="85000"/>
                  </a:schemeClr>
                </a:solidFill>
                <a:cs typeface="Verdana"/>
              </a:rPr>
              <a:t>increase in responsibility </a:t>
            </a:r>
            <a:r>
              <a:rPr lang="en-US" sz="2600" dirty="0" smtClean="0">
                <a:solidFill>
                  <a:schemeClr val="bg1">
                    <a:lumMod val="85000"/>
                  </a:schemeClr>
                </a:solidFill>
                <a:cs typeface="Verdana"/>
              </a:rPr>
              <a:t>leads </a:t>
            </a:r>
            <a:r>
              <a:rPr lang="en-US" sz="2600" dirty="0">
                <a:solidFill>
                  <a:schemeClr val="bg1">
                    <a:lumMod val="85000"/>
                  </a:schemeClr>
                </a:solidFill>
                <a:cs typeface="Verdana"/>
              </a:rPr>
              <a:t>to higher </a:t>
            </a:r>
            <a:r>
              <a:rPr lang="en-US" sz="2600" dirty="0" smtClean="0">
                <a:solidFill>
                  <a:schemeClr val="bg1">
                    <a:lumMod val="85000"/>
                  </a:schemeClr>
                </a:solidFill>
                <a:cs typeface="Verdana"/>
              </a:rPr>
              <a:t>audit quality</a:t>
            </a:r>
          </a:p>
          <a:p>
            <a:pPr marL="91440" indent="0">
              <a:spcBef>
                <a:spcPts val="0"/>
              </a:spcBef>
              <a:spcAft>
                <a:spcPts val="1200"/>
              </a:spcAft>
              <a:buClr>
                <a:schemeClr val="accent6"/>
              </a:buClr>
              <a:buSzPct val="75000"/>
              <a:buNone/>
            </a:pPr>
            <a:r>
              <a:rPr lang="en-US" sz="2600" dirty="0" smtClean="0">
                <a:solidFill>
                  <a:schemeClr val="bg1">
                    <a:lumMod val="85000"/>
                  </a:schemeClr>
                </a:solidFill>
                <a:latin typeface="+mj-lt"/>
                <a:cs typeface="Verdana"/>
              </a:rPr>
              <a:t>However:</a:t>
            </a:r>
          </a:p>
          <a:p>
            <a:pPr marL="834390" lvl="1">
              <a:spcBef>
                <a:spcPts val="0"/>
              </a:spcBef>
              <a:spcAft>
                <a:spcPts val="1200"/>
              </a:spcAft>
              <a:buClr>
                <a:schemeClr val="accent6"/>
              </a:buClr>
              <a:buSzPct val="75000"/>
            </a:pPr>
            <a:r>
              <a:rPr lang="en-US" sz="2600" dirty="0">
                <a:solidFill>
                  <a:schemeClr val="bg1">
                    <a:lumMod val="85000"/>
                  </a:schemeClr>
                </a:solidFill>
                <a:cs typeface="Verdana"/>
              </a:rPr>
              <a:t>Unclear whether auditors significantly changed their methodology</a:t>
            </a:r>
          </a:p>
          <a:p>
            <a:pPr marL="834390" lvl="1">
              <a:spcBef>
                <a:spcPts val="0"/>
              </a:spcBef>
              <a:spcAft>
                <a:spcPts val="1200"/>
              </a:spcAft>
              <a:buClr>
                <a:schemeClr val="accent6"/>
              </a:buClr>
              <a:buSzPct val="75000"/>
            </a:pPr>
            <a:r>
              <a:rPr lang="en-US" sz="2600" dirty="0" smtClean="0">
                <a:solidFill>
                  <a:schemeClr val="bg1">
                    <a:lumMod val="85000"/>
                  </a:schemeClr>
                </a:solidFill>
                <a:cs typeface="Verdana"/>
              </a:rPr>
              <a:t>Additional </a:t>
            </a:r>
            <a:r>
              <a:rPr lang="en-US" sz="2600" dirty="0">
                <a:solidFill>
                  <a:schemeClr val="bg1">
                    <a:lumMod val="85000"/>
                  </a:schemeClr>
                </a:solidFill>
                <a:cs typeface="Verdana"/>
              </a:rPr>
              <a:t>disclosure might serve as a disclaimer for responsibility</a:t>
            </a:r>
          </a:p>
          <a:p>
            <a:pPr marL="834390" lvl="1">
              <a:spcBef>
                <a:spcPts val="0"/>
              </a:spcBef>
              <a:spcAft>
                <a:spcPts val="1200"/>
              </a:spcAft>
              <a:buClr>
                <a:schemeClr val="accent6"/>
              </a:buClr>
              <a:buSzPct val="75000"/>
            </a:pPr>
            <a:r>
              <a:rPr lang="en-US" sz="2600" dirty="0" smtClean="0">
                <a:solidFill>
                  <a:schemeClr val="bg1">
                    <a:lumMod val="85000"/>
                  </a:schemeClr>
                </a:solidFill>
                <a:cs typeface="Verdana"/>
              </a:rPr>
              <a:t>It </a:t>
            </a:r>
            <a:r>
              <a:rPr lang="en-US" sz="2600" dirty="0">
                <a:solidFill>
                  <a:schemeClr val="bg1">
                    <a:lumMod val="85000"/>
                  </a:schemeClr>
                </a:solidFill>
                <a:cs typeface="Verdana"/>
              </a:rPr>
              <a:t>might be too early to detect changes in audit </a:t>
            </a:r>
            <a:r>
              <a:rPr lang="en-US" sz="2600" dirty="0" smtClean="0">
                <a:solidFill>
                  <a:schemeClr val="bg1">
                    <a:lumMod val="85000"/>
                  </a:schemeClr>
                </a:solidFill>
                <a:cs typeface="Verdana"/>
              </a:rPr>
              <a:t>quality</a:t>
            </a:r>
          </a:p>
          <a:p>
            <a:pPr marL="834390" lvl="1">
              <a:spcBef>
                <a:spcPts val="0"/>
              </a:spcBef>
              <a:spcAft>
                <a:spcPts val="1200"/>
              </a:spcAft>
              <a:buClr>
                <a:schemeClr val="accent6"/>
              </a:buClr>
              <a:buSzPct val="75000"/>
            </a:pPr>
            <a:endParaRPr lang="en-US" sz="2400" dirty="0">
              <a:solidFill>
                <a:schemeClr val="bg1">
                  <a:lumMod val="85000"/>
                </a:schemeClr>
              </a:solidFill>
              <a:latin typeface="+mj-lt"/>
              <a:cs typeface="Verdana"/>
            </a:endParaRPr>
          </a:p>
        </p:txBody>
      </p:sp>
      <p:cxnSp>
        <p:nvCxnSpPr>
          <p:cNvPr id="9" name="Straight Connector 8"/>
          <p:cNvCxnSpPr/>
          <p:nvPr/>
        </p:nvCxnSpPr>
        <p:spPr>
          <a:xfrm>
            <a:off x="0" y="1134533"/>
            <a:ext cx="9144000" cy="8466"/>
          </a:xfrm>
          <a:prstGeom prst="line">
            <a:avLst/>
          </a:prstGeom>
          <a:ln w="57150" cmpd="thickThin">
            <a:solidFill>
              <a:srgbClr val="F7964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9396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1546</TotalTime>
  <Words>1307</Words>
  <Application>Microsoft Office PowerPoint</Application>
  <PresentationFormat>On-screen Show (4:3)</PresentationFormat>
  <Paragraphs>152</Paragraphs>
  <Slides>21</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Links</vt:lpstr>
      </vt:variant>
      <vt:variant>
        <vt:i4>1</vt:i4>
      </vt:variant>
      <vt:variant>
        <vt:lpstr>Slide Titles</vt:lpstr>
      </vt:variant>
      <vt:variant>
        <vt:i4>21</vt:i4>
      </vt:variant>
    </vt:vector>
  </HeadingPairs>
  <TitlesOfParts>
    <vt:vector size="28" baseType="lpstr">
      <vt:lpstr>Arial Unicode MS</vt:lpstr>
      <vt:lpstr>Arial</vt:lpstr>
      <vt:lpstr>Calibri</vt:lpstr>
      <vt:lpstr>Lucida Grande</vt:lpstr>
      <vt:lpstr>Verdana</vt:lpstr>
      <vt:lpstr>Office Theme</vt:lpstr>
      <vt:lpstr>\\localhost\Users\mminuttimeza\Dropbox\OTHER\Document5!OLE_LINK21</vt:lpstr>
      <vt:lpstr>Consequences of adopting an expanded auditor's report in the United Kingdom</vt:lpstr>
      <vt:lpstr>If you remember only one thing as you leave today…</vt:lpstr>
      <vt:lpstr>Worldwide move towards expanded auditor’s reports</vt:lpstr>
      <vt:lpstr>Adopters of the expanded report:  London Stock Exchange, main market, premium listing  </vt:lpstr>
      <vt:lpstr>The UK expanded auditor’s report</vt:lpstr>
      <vt:lpstr>Example of risk disclosures in the first year  2013 Hilton Food Group plc</vt:lpstr>
      <vt:lpstr>Research question #1 Did investors’ react to additional disclosures?</vt:lpstr>
      <vt:lpstr>Research question #2 Did the cost of audits change?</vt:lpstr>
      <vt:lpstr>Research question #3 Did audit quality change?</vt:lpstr>
      <vt:lpstr>Difference-in-differences or incremental change PREMIUM (adopters) versus AIM UK companies </vt:lpstr>
      <vt:lpstr>Why do we need a “control” group of other UK companies? Significant market run upwards around 2013</vt:lpstr>
      <vt:lpstr>The four main outcome variables in our study</vt:lpstr>
      <vt:lpstr>No evidence of a substantial incremental change in investors’ reaction to the public release of the report</vt:lpstr>
      <vt:lpstr>No evidence of a substantial incremental change in audit fees</vt:lpstr>
      <vt:lpstr>No evidence of a substantial incremental change in accounting estimates (NI-CFO)/Assets, adjusted for normal % </vt:lpstr>
      <vt:lpstr>#1 Issue in determining investors’ reaction Low overall reaction to annual report’s filing</vt:lpstr>
      <vt:lpstr>#2 Issue in determining investors’ reaction  Other information in the annual report </vt:lpstr>
      <vt:lpstr>However audit fees and risks in the report are linked (+)</vt:lpstr>
      <vt:lpstr>Also, abnormal accruals and materiality are associated (+)</vt:lpstr>
      <vt:lpstr>Finally, auditors are responsive to feedback! See the changes between first and second year</vt:lpstr>
      <vt:lpstr>Summary and final thoughts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Peer Firms in Analytical Audit Procedures</dc:title>
  <dc:creator>Microsoft Office User</dc:creator>
  <cp:lastModifiedBy>Minutti-Meza, Miguel</cp:lastModifiedBy>
  <cp:revision>192</cp:revision>
  <cp:lastPrinted>2012-01-16T22:51:04Z</cp:lastPrinted>
  <dcterms:created xsi:type="dcterms:W3CDTF">2012-01-11T15:35:17Z</dcterms:created>
  <dcterms:modified xsi:type="dcterms:W3CDTF">2017-09-14T20:18:11Z</dcterms:modified>
</cp:coreProperties>
</file>